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292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  <p:sldId id="320" r:id="rId30"/>
    <p:sldId id="321" r:id="rId31"/>
    <p:sldId id="322" r:id="rId32"/>
    <p:sldId id="323" r:id="rId33"/>
    <p:sldId id="324" r:id="rId34"/>
    <p:sldId id="325" r:id="rId35"/>
    <p:sldId id="326" r:id="rId36"/>
    <p:sldId id="327" r:id="rId37"/>
    <p:sldId id="328" r:id="rId38"/>
    <p:sldId id="329" r:id="rId39"/>
    <p:sldId id="330" r:id="rId40"/>
    <p:sldId id="331" r:id="rId41"/>
    <p:sldId id="332" r:id="rId42"/>
    <p:sldId id="333" r:id="rId43"/>
    <p:sldId id="334" r:id="rId44"/>
    <p:sldId id="335" r:id="rId45"/>
    <p:sldId id="336" r:id="rId46"/>
    <p:sldId id="337" r:id="rId47"/>
    <p:sldId id="338" r:id="rId48"/>
    <p:sldId id="339" r:id="rId49"/>
    <p:sldId id="340" r:id="rId50"/>
    <p:sldId id="341" r:id="rId5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ＭＳ Ｐゴシック" pitchFamily="-11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0000"/>
    <a:srgbClr val="FF5050"/>
    <a:srgbClr val="00CC99"/>
    <a:srgbClr val="FFFF00"/>
    <a:srgbClr val="3399FF"/>
    <a:srgbClr val="939393"/>
    <a:srgbClr val="6699FF"/>
    <a:srgbClr val="C75102"/>
    <a:srgbClr val="FF9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330" autoAdjust="0"/>
  </p:normalViewPr>
  <p:slideViewPr>
    <p:cSldViewPr>
      <p:cViewPr varScale="1">
        <p:scale>
          <a:sx n="66" d="100"/>
          <a:sy n="66" d="100"/>
        </p:scale>
        <p:origin x="15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Arial" pitchFamily="-11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latin typeface="Arial" pitchFamily="-11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Arial" pitchFamily="-11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</a:defRPr>
            </a:lvl1pPr>
          </a:lstStyle>
          <a:p>
            <a:fld id="{67F3CF05-1C50-46B4-A555-70CF5BFB99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967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1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1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1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12B474C7-9753-47EC-A819-D0DB4E7DB3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0152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8652428" indent="-38186541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317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9766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6354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490A025-86C0-6347-AAB5-BA96DC5E9C21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3504370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7168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1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961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1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6136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100" baseline="0" dirty="0" smtClean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sz="1100" baseline="0" dirty="0" smtClean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0229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/>
          <a:lstStyle/>
          <a:p>
            <a:endParaRPr lang="en-US" sz="1100" dirty="0" smtClean="0">
              <a:solidFill>
                <a:schemeClr val="tx1"/>
              </a:solidFill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0975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6122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8838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1764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474C7-9753-47EC-A819-D0DB4E7DB37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4075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BECB0-86D4-CB4A-BBFC-E98EB6876B9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5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9892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BECB0-86D4-CB4A-BBFC-E98EB6876B9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909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474C7-9753-47EC-A819-D0DB4E7DB37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4620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100" kern="1200" dirty="0" smtClean="0">
              <a:solidFill>
                <a:schemeClr val="tx1"/>
              </a:solidFill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37267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0722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7781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9909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69515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32435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33565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3886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1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71996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8652428" indent="-38186541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317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9766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6354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FBEAAF0-86B2-894D-8F47-83DAB0756698}" type="slidenum">
              <a:rPr lang="en-US" sz="1200"/>
              <a:pPr/>
              <a:t>30</a:t>
            </a:fld>
            <a:endParaRPr lang="en-US" sz="120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147206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474C7-9753-47EC-A819-D0DB4E7DB37A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66811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474C7-9753-47EC-A819-D0DB4E7DB37A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8058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100" baseline="0" dirty="0" smtClean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6595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100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14925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100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80215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100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79270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baseline="0" dirty="0" smtClean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77375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46251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576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66934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59728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06026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0851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2016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14511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01575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18645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25358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13934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544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19116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2305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23148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01202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100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0067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816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447800"/>
            <a:ext cx="8077200" cy="1752600"/>
          </a:xfrm>
        </p:spPr>
        <p:txBody>
          <a:bodyPr/>
          <a:lstStyle>
            <a:lvl1pPr algn="l">
              <a:lnSpc>
                <a:spcPct val="80000"/>
              </a:lnSpc>
              <a:defRPr sz="4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67200" y="3657600"/>
            <a:ext cx="4343400" cy="1219200"/>
          </a:xfrm>
        </p:spPr>
        <p:txBody>
          <a:bodyPr/>
          <a:lstStyle>
            <a:lvl1pPr marL="0" indent="0" algn="r">
              <a:buFont typeface="Times" pitchFamily="-111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2286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/>
                <a:latin typeface="Arial" pitchFamily="-11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2362200" y="6400800"/>
            <a:ext cx="43434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/>
                <a:latin typeface="Arial" pitchFamily="-11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1"/>
                </a:solidFill>
                <a:effectLst/>
              </a:defRPr>
            </a:lvl1pPr>
          </a:lstStyle>
          <a:p>
            <a:fld id="{DEF6B29C-FD66-4770-8860-19F46FF6A9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609600"/>
            <a:ext cx="20764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769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058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767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905000"/>
            <a:ext cx="40767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4114800"/>
            <a:ext cx="40767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058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767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40767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058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767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905000"/>
            <a:ext cx="40767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4114800"/>
            <a:ext cx="40767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722376" y="1133856"/>
            <a:ext cx="7772400" cy="150876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0" y="62224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</a:lstStyle>
          <a:p>
            <a:fld id="{32AF1DA5-7815-4057-9E83-7A648A99FE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53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767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40767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rgbClr val="0B0D7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305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3" descr="dpilogo_ppt.tif"/>
          <p:cNvPicPr>
            <a:picLocks noChangeAspect="1"/>
          </p:cNvPicPr>
          <p:nvPr userDrawn="1"/>
        </p:nvPicPr>
        <p:blipFill>
          <a:blip r:embed="rId17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r="1877" b="4762"/>
          <a:stretch>
            <a:fillRect/>
          </a:stretch>
        </p:blipFill>
        <p:spPr bwMode="auto">
          <a:xfrm>
            <a:off x="7620000" y="6019800"/>
            <a:ext cx="1219200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0" y="62224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</a:lstStyle>
          <a:p>
            <a:fld id="{32AF1DA5-7815-4057-9E83-7A648A99FE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3" r:id="rId15"/>
  </p:sldLayoutIdLst>
  <p:transition spd="med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i="0">
          <a:solidFill>
            <a:schemeClr val="accent2"/>
          </a:solidFill>
          <a:latin typeface="Tahoma"/>
          <a:ea typeface="ＭＳ Ｐゴシック" pitchFamily="-111" charset="-128"/>
          <a:cs typeface="Tahom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 Black" pitchFamily="-111" charset="0"/>
          <a:ea typeface="ＭＳ Ｐゴシック" pitchFamily="-111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 Black" pitchFamily="-111" charset="0"/>
          <a:ea typeface="ＭＳ Ｐゴシック" pitchFamily="-111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 Black" pitchFamily="-111" charset="0"/>
          <a:ea typeface="ＭＳ Ｐゴシック" pitchFamily="-111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 Black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 Black" pitchFamily="-11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 Black" pitchFamily="-11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 Black" pitchFamily="-11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 Black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Times" pitchFamily="-111" charset="0"/>
        <a:buChar char="•"/>
        <a:defRPr sz="3200">
          <a:solidFill>
            <a:schemeClr val="accent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Times" pitchFamily="-111" charset="0"/>
        <a:buChar char="—"/>
        <a:defRPr sz="2400">
          <a:solidFill>
            <a:schemeClr val="accent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Times" pitchFamily="-111" charset="0"/>
        <a:buChar char="•"/>
        <a:defRPr sz="2400">
          <a:solidFill>
            <a:schemeClr val="accent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Times" pitchFamily="-111" charset="0"/>
        <a:buChar char="•"/>
        <a:defRPr sz="2000">
          <a:solidFill>
            <a:schemeClr val="accent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Times" pitchFamily="-111" charset="0"/>
        <a:buChar char="•"/>
        <a:defRPr sz="2000">
          <a:solidFill>
            <a:schemeClr val="accent1"/>
          </a:solidFill>
          <a:latin typeface="+mn-lt"/>
          <a:ea typeface="ＭＳ Ｐゴシック" pitchFamily="-11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-111" charset="0"/>
        <a:buChar char="•"/>
        <a:defRPr sz="2000">
          <a:solidFill>
            <a:schemeClr val="accent1"/>
          </a:solidFill>
          <a:latin typeface="+mn-lt"/>
          <a:ea typeface="ＭＳ Ｐゴシック" pitchFamily="-11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-111" charset="0"/>
        <a:buChar char="•"/>
        <a:defRPr sz="2000">
          <a:solidFill>
            <a:schemeClr val="accent1"/>
          </a:solidFill>
          <a:latin typeface="+mn-lt"/>
          <a:ea typeface="ＭＳ Ｐゴシック" pitchFamily="-11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-111" charset="0"/>
        <a:buChar char="•"/>
        <a:defRPr sz="2000">
          <a:solidFill>
            <a:schemeClr val="accent1"/>
          </a:solidFill>
          <a:latin typeface="+mn-lt"/>
          <a:ea typeface="ＭＳ Ｐゴシック" pitchFamily="-11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-111" charset="0"/>
        <a:buChar char="•"/>
        <a:defRPr sz="2000">
          <a:solidFill>
            <a:schemeClr val="accent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.xml"/><Relationship Id="rId5" Type="http://schemas.openxmlformats.org/officeDocument/2006/relationships/hyperlink" Target="mailto:Kristine.Nadolski@dpi.wi.gov" TargetMode="External"/><Relationship Id="rId4" Type="http://schemas.openxmlformats.org/officeDocument/2006/relationships/hyperlink" Target="mailto:susan.piazza@dpi.wi.gov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rve.org/nche/downloads/briefs/det_elig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ehcy.org/educational-resources/video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k12.wa.us/HomelessEd/Posters.aspx" TargetMode="External"/><Relationship Id="rId4" Type="http://schemas.openxmlformats.org/officeDocument/2006/relationships/hyperlink" Target="http://center.serve.org/nche/web/online_tr.php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pi.wi.gov/homeless/form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ehcy.org/educational-resources/food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enter.serve.org/nche/downloads/briefs/titlei.pdf" TargetMode="Externa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ehcy.org/educational-resources/higher-ed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earus.us/" TargetMode="External"/><Relationship Id="rId3" Type="http://schemas.openxmlformats.org/officeDocument/2006/relationships/hyperlink" Target="http://www.naehcy.org/" TargetMode="External"/><Relationship Id="rId7" Type="http://schemas.openxmlformats.org/officeDocument/2006/relationships/hyperlink" Target="mailto:pjulianelle@naehcy.org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aehcy.org/videos" TargetMode="External"/><Relationship Id="rId5" Type="http://schemas.openxmlformats.org/officeDocument/2006/relationships/hyperlink" Target="http://www.nn4youth.org/" TargetMode="External"/><Relationship Id="rId4" Type="http://schemas.openxmlformats.org/officeDocument/2006/relationships/hyperlink" Target="http://center.serve.org/nche/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center.serve.org/nche/downloads/briefs/sch_sel_checklist.pdf" TargetMode="Externa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tdanacenter.org/theo/downloads/factsheets/RP33b_Transportation_Rural.pdf" TargetMode="External"/><Relationship Id="rId4" Type="http://schemas.openxmlformats.org/officeDocument/2006/relationships/hyperlink" Target="http://center.serve.org/nche/pr/incr_sch_stab.php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center.serve.org/nche/downloads/briefs/assessment.pdf" TargetMode="Externa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naehcy.org/sites/default/files/dl/elders-memo.pdf" TargetMode="External"/><Relationship Id="rId4" Type="http://schemas.openxmlformats.org/officeDocument/2006/relationships/hyperlink" Target="http://center.serve.org/nche/downloads/briefs/guardianship.pdf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center.serve.org/nche/downloads/briefs/extra_curr.pdf" TargetMode="Externa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center.serve.org/nche/downloads/briefs/credit.pdf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f.hhs.gov/programs/ecd/expanding-early-care-and-education-for-homeless-children" TargetMode="Externa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center.serve.org/nche/ibt/sc_preschool.php" TargetMode="External"/><Relationship Id="rId4" Type="http://schemas.openxmlformats.org/officeDocument/2006/relationships/hyperlink" Target="http://naehcy.org/educational-resources/early-childhood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center.serve.org/nche/downloads/briefs/titlei.pdf" TargetMode="Externa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2.ed.gov/programs/homeless/homelesscoord0815.pdf" TargetMode="External"/><Relationship Id="rId4" Type="http://schemas.openxmlformats.org/officeDocument/2006/relationships/hyperlink" Target="http://www2.ed.gov/policy/gen/leg/recovery/guidance/titlei-reform.pdf" TargetMode="Externa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user/itgetsbetterproject" TargetMode="External"/><Relationship Id="rId3" Type="http://schemas.openxmlformats.org/officeDocument/2006/relationships/hyperlink" Target="http://www.naehcy.org/educational-resources/youth" TargetMode="External"/><Relationship Id="rId7" Type="http://schemas.openxmlformats.org/officeDocument/2006/relationships/hyperlink" Target="http://www.1800runaway.org/" TargetMode="Externa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enter.serve.org/nche/ibt/sc_youth.php" TargetMode="External"/><Relationship Id="rId5" Type="http://schemas.openxmlformats.org/officeDocument/2006/relationships/hyperlink" Target="http://www.naehcy.org/letendre-scholarship-fund/about-the-fund" TargetMode="External"/><Relationship Id="rId4" Type="http://schemas.openxmlformats.org/officeDocument/2006/relationships/hyperlink" Target="http://www.naehcy.org/educational-resources/higher-ed" TargetMode="External"/><Relationship Id="rId9" Type="http://schemas.openxmlformats.org/officeDocument/2006/relationships/hyperlink" Target="http://www.thetrevorproject.org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81000" y="-457200"/>
            <a:ext cx="8229600" cy="3124200"/>
          </a:xfrm>
        </p:spPr>
        <p:txBody>
          <a:bodyPr anchor="b"/>
          <a:lstStyle/>
          <a:p>
            <a:pPr eaLnBrk="1" fontAlgn="auto" hangingPunct="1">
              <a:spcBef>
                <a:spcPts val="0"/>
              </a:spcBef>
              <a:spcAft>
                <a:spcPts val="3600"/>
              </a:spcAft>
              <a:defRPr/>
            </a:pPr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  <a:ea typeface="+mj-lt"/>
                <a:cs typeface="Calisto MT (Headings)"/>
              </a:rPr>
              <a:t>The McKinney-Vento Act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a typeface="+mj-lt"/>
                <a:cs typeface="Calisto MT (Headings)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a typeface="+mj-lt"/>
                <a:cs typeface="Calisto MT (Headings)"/>
              </a:rPr>
            </a:b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a typeface="+mj-lt"/>
                <a:cs typeface="Calisto MT (Headings)"/>
              </a:rPr>
              <a:t>as amended by the Every Student Succeeds Act of 2015</a:t>
            </a:r>
            <a:endParaRPr sz="40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ea typeface="+mj-lt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429000"/>
            <a:ext cx="8305800" cy="3200400"/>
          </a:xfrm>
        </p:spPr>
        <p:txBody>
          <a:bodyPr anchor="ctr"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en-US" sz="3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webinar for Wisconsin liaisons</a:t>
            </a:r>
          </a:p>
          <a:p>
            <a:pPr>
              <a:spcAft>
                <a:spcPts val="600"/>
              </a:spcAft>
            </a:pPr>
            <a:r>
              <a:rPr lang="en-US" sz="3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(adapted from NAEHCY)</a:t>
            </a:r>
            <a:endParaRPr sz="3400" b="1" dirty="0" smtClean="0">
              <a:solidFill>
                <a:schemeClr val="accent6">
                  <a:lumMod val="40000"/>
                  <a:lumOff val="6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sz="31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Susan Piazza, </a:t>
            </a:r>
            <a:r>
              <a:rPr sz="3100" b="1" dirty="0" smtClean="0">
                <a:solidFill>
                  <a:srgbClr val="3399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susan.piazza@dpi.wi.gov</a:t>
            </a:r>
            <a:endParaRPr sz="3100" b="1" dirty="0" smtClean="0">
              <a:solidFill>
                <a:srgbClr val="3399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31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Kristine Nadolski, </a:t>
            </a:r>
            <a:r>
              <a:rPr lang="en-US" sz="3100" b="1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kristine.nadolski@dpi.wi.gov</a:t>
            </a:r>
            <a:endParaRPr lang="en-US" sz="3100" b="1" dirty="0" smtClean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sz="2400" b="1" dirty="0" smtClean="0">
              <a:solidFill>
                <a:schemeClr val="accent2"/>
              </a:solidFill>
              <a:latin typeface="Calibri" charset="0"/>
            </a:endParaRPr>
          </a:p>
          <a:p>
            <a:pPr>
              <a:spcAft>
                <a:spcPts val="0"/>
              </a:spcAft>
            </a:pPr>
            <a:endParaRPr lang="en-US" sz="1400" b="1" dirty="0" smtClean="0">
              <a:solidFill>
                <a:schemeClr val="bg1">
                  <a:lumMod val="50000"/>
                </a:schemeClr>
              </a:solidFill>
              <a:latin typeface="Calibri" charset="0"/>
            </a:endParaRPr>
          </a:p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charset="0"/>
              </a:rPr>
              <a:t>September, 2016</a:t>
            </a:r>
            <a:endParaRPr sz="1100" dirty="0">
              <a:solidFill>
                <a:schemeClr val="accent6">
                  <a:lumMod val="40000"/>
                  <a:lumOff val="60000"/>
                </a:schemeClr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846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dirty="0" smtClean="0">
                <a:ea typeface="+mj-ea"/>
                <a:cs typeface="+mj-cs"/>
              </a:rPr>
              <a:t>McKinney-Vento Liaisons</a:t>
            </a:r>
            <a:r>
              <a:rPr lang="en-US" dirty="0" smtClean="0">
                <a:ea typeface="+mj-ea"/>
                <a:cs typeface="+mj-cs"/>
              </a:rPr>
              <a:t> </a:t>
            </a:r>
            <a:r>
              <a:rPr lang="en-US" i="1" dirty="0" smtClean="0">
                <a:ea typeface="+mj-ea"/>
                <a:cs typeface="+mj-cs"/>
              </a:rPr>
              <a:t>(continued)</a:t>
            </a:r>
            <a:endParaRPr i="1" dirty="0">
              <a:ea typeface="+mj-ea"/>
              <a:cs typeface="+mj-cs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09431"/>
            <a:ext cx="85344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 smtClean="0">
                <a:solidFill>
                  <a:schemeClr val="accent5"/>
                </a:solidFill>
              </a:rPr>
              <a:t>Liaisons must ensure that (</a:t>
            </a:r>
            <a:r>
              <a:rPr lang="en-US" sz="2800" i="1" dirty="0" smtClean="0">
                <a:solidFill>
                  <a:schemeClr val="accent5"/>
                </a:solidFill>
              </a:rPr>
              <a:t>continued</a:t>
            </a:r>
            <a:r>
              <a:rPr lang="en-US" sz="2800" dirty="0" smtClean="0">
                <a:solidFill>
                  <a:schemeClr val="accent5"/>
                </a:solidFill>
              </a:rPr>
              <a:t>):</a:t>
            </a:r>
          </a:p>
          <a:p>
            <a:pPr lvl="1" eaLnBrk="1" hangingPunct="1">
              <a:lnSpc>
                <a:spcPct val="80000"/>
              </a:lnSpc>
              <a:spcAft>
                <a:spcPts val="0"/>
              </a:spcAft>
              <a:buClr>
                <a:schemeClr val="accent6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600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Disputes are resolved </a:t>
            </a:r>
            <a:r>
              <a:rPr lang="en-US" sz="2600" dirty="0">
                <a:solidFill>
                  <a:schemeClr val="accent5"/>
                </a:solidFill>
                <a:ea typeface="Calibri" charset="0"/>
                <a:cs typeface="Calibri" charset="0"/>
              </a:rPr>
              <a:t>and</a:t>
            </a:r>
            <a:r>
              <a:rPr lang="en-US" sz="2600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 assistance to access transportation is provided.</a:t>
            </a:r>
          </a:p>
          <a:p>
            <a:pPr lvl="1" eaLnBrk="1" hangingPunct="1">
              <a:lnSpc>
                <a:spcPct val="80000"/>
              </a:lnSpc>
              <a:spcAft>
                <a:spcPts val="0"/>
              </a:spcAft>
              <a:buClr>
                <a:schemeClr val="accent6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600" dirty="0" smtClean="0">
                <a:solidFill>
                  <a:srgbClr val="FF3300"/>
                </a:solidFill>
                <a:ea typeface="Calibri" charset="0"/>
                <a:cs typeface="Calibri" charset="0"/>
              </a:rPr>
              <a:t>Unaccompanied youth are enrolled in school and that </a:t>
            </a:r>
            <a:r>
              <a:rPr lang="en-US" sz="2600" dirty="0" smtClean="0">
                <a:solidFill>
                  <a:srgbClr val="FF3300"/>
                </a:solidFill>
              </a:rPr>
              <a:t>procedures are implemented to identify and remove barriers that prevent them from receiving credit for full or partial coursework satisfactorily completed at a prior school, in accordance with State, local, and school policies.</a:t>
            </a:r>
            <a:endParaRPr lang="en-US" sz="2600" dirty="0" smtClean="0">
              <a:solidFill>
                <a:srgbClr val="FF3300"/>
              </a:solidFill>
              <a:ea typeface="Calibri" charset="0"/>
              <a:cs typeface="Calibri" charset="0"/>
            </a:endParaRPr>
          </a:p>
          <a:p>
            <a:pPr eaLnBrk="1" hangingPunct="1">
              <a:lnSpc>
                <a:spcPct val="80000"/>
              </a:lnSpc>
              <a:spcAft>
                <a:spcPts val="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 smtClean="0">
                <a:solidFill>
                  <a:srgbClr val="FF3300"/>
                </a:solidFill>
              </a:rPr>
              <a:t>Liaisons must participate in professional development and technical assistance as determined appropriate by the State Coordinator.</a:t>
            </a:r>
          </a:p>
          <a:p>
            <a:pPr eaLnBrk="1" hangingPunct="1">
              <a:lnSpc>
                <a:spcPct val="80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1F2251"/>
                </a:solidFill>
              </a:rPr>
              <a:t>							</a:t>
            </a:r>
            <a:endParaRPr lang="en-US" sz="1800" i="1" dirty="0" smtClean="0">
              <a:solidFill>
                <a:schemeClr val="accent5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310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80"/>
            <a:ext cx="8305800" cy="1219200"/>
          </a:xfrm>
        </p:spPr>
        <p:txBody>
          <a:bodyPr/>
          <a:lstStyle/>
          <a:p>
            <a:pPr eaLnBrk="1" hangingPunct="1">
              <a:defRPr/>
            </a:pPr>
            <a:r>
              <a:rPr dirty="0">
                <a:ea typeface="+mj-ea"/>
                <a:cs typeface="+mj-cs"/>
              </a:rPr>
              <a:t>Eligibility—Who is Covered?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145223"/>
            <a:ext cx="8229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dirty="0">
                <a:solidFill>
                  <a:schemeClr val="accent5"/>
                </a:solidFill>
              </a:rPr>
              <a:t>Children who </a:t>
            </a:r>
            <a:r>
              <a:rPr lang="en-US" b="1" dirty="0">
                <a:solidFill>
                  <a:schemeClr val="accent5"/>
                </a:solidFill>
              </a:rPr>
              <a:t>lack a fixed, regular, and adequate nighttime </a:t>
            </a:r>
            <a:r>
              <a:rPr lang="en-US" b="1" dirty="0" smtClean="0">
                <a:solidFill>
                  <a:schemeClr val="accent5"/>
                </a:solidFill>
              </a:rPr>
              <a:t>residence</a:t>
            </a:r>
            <a:r>
              <a:rPr lang="en-US" dirty="0" smtClean="0">
                <a:solidFill>
                  <a:schemeClr val="accent5"/>
                </a:solidFill>
              </a:rPr>
              <a:t>:		</a:t>
            </a:r>
            <a:endParaRPr lang="en-US" sz="1800" i="1" dirty="0" smtClean="0">
              <a:solidFill>
                <a:schemeClr val="accent5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chemeClr val="accent6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Sharing the housing of others due to loss of housing, economic hardship, or similar reason (</a:t>
            </a:r>
            <a:r>
              <a:rPr lang="en-US" sz="2800" i="1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75 percent of identified </a:t>
            </a:r>
            <a:r>
              <a:rPr lang="en-US" sz="2800" dirty="0">
                <a:solidFill>
                  <a:schemeClr val="accent5"/>
                </a:solidFill>
              </a:rPr>
              <a:t>McKinney-Vento</a:t>
            </a:r>
            <a:r>
              <a:rPr lang="en-US" sz="2800" i="1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 students in 2013–14</a:t>
            </a:r>
            <a:r>
              <a:rPr lang="en-US" sz="2800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).</a:t>
            </a:r>
            <a:endParaRPr lang="en-US" sz="2000" dirty="0" smtClean="0">
              <a:solidFill>
                <a:schemeClr val="accent5"/>
              </a:solidFill>
              <a:ea typeface="Calibri" charset="0"/>
              <a:cs typeface="Calibri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accent6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Living </a:t>
            </a:r>
            <a:r>
              <a:rPr lang="en-US" sz="2800" dirty="0">
                <a:solidFill>
                  <a:schemeClr val="accent5"/>
                </a:solidFill>
                <a:ea typeface="Calibri" charset="0"/>
                <a:cs typeface="Calibri" charset="0"/>
              </a:rPr>
              <a:t>in motels, hotels, trailer parks, camping grounds due to lack of adequate alternative </a:t>
            </a:r>
            <a:r>
              <a:rPr lang="en-US" sz="2800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accommodations. (</a:t>
            </a:r>
            <a:r>
              <a:rPr lang="en-US" sz="2800" i="1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Motels</a:t>
            </a:r>
            <a:r>
              <a:rPr lang="en-US" sz="2800" i="1" dirty="0">
                <a:solidFill>
                  <a:schemeClr val="accent5"/>
                </a:solidFill>
                <a:ea typeface="Calibri" charset="0"/>
                <a:cs typeface="Calibri" charset="0"/>
              </a:rPr>
              <a:t>: </a:t>
            </a:r>
            <a:r>
              <a:rPr lang="en-US" sz="2800" i="1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6 percent </a:t>
            </a:r>
            <a:r>
              <a:rPr lang="en-US" sz="2800" i="1" dirty="0">
                <a:solidFill>
                  <a:schemeClr val="accent5"/>
                </a:solidFill>
                <a:ea typeface="Calibri" charset="0"/>
                <a:cs typeface="Calibri" charset="0"/>
              </a:rPr>
              <a:t>of identified</a:t>
            </a:r>
            <a:r>
              <a:rPr lang="en-US" sz="2800" i="1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 </a:t>
            </a:r>
            <a:r>
              <a:rPr lang="en-US" sz="2800" dirty="0">
                <a:solidFill>
                  <a:schemeClr val="accent5"/>
                </a:solidFill>
              </a:rPr>
              <a:t>McKinney-Vento</a:t>
            </a:r>
            <a:r>
              <a:rPr lang="en-US" sz="2800" i="1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 students </a:t>
            </a:r>
            <a:r>
              <a:rPr lang="en-US" sz="2800" i="1" dirty="0">
                <a:solidFill>
                  <a:schemeClr val="accent5"/>
                </a:solidFill>
                <a:ea typeface="Calibri" charset="0"/>
                <a:cs typeface="Calibri" charset="0"/>
              </a:rPr>
              <a:t>in </a:t>
            </a:r>
            <a:r>
              <a:rPr lang="en-US" sz="2800" i="1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2013–14</a:t>
            </a:r>
            <a:r>
              <a:rPr lang="en-US" sz="2800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.)</a:t>
            </a:r>
            <a:endParaRPr lang="en-US" sz="1600" dirty="0">
              <a:solidFill>
                <a:schemeClr val="accent5"/>
              </a:solidFill>
              <a:ea typeface="Calibri" charset="0"/>
              <a:cs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8319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012031"/>
            <a:ext cx="83820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600" dirty="0" smtClean="0">
                <a:solidFill>
                  <a:schemeClr val="accent5"/>
                </a:solidFill>
              </a:rPr>
              <a:t>Children who </a:t>
            </a:r>
            <a:r>
              <a:rPr lang="en-US" sz="2600" b="1" dirty="0" smtClean="0">
                <a:solidFill>
                  <a:schemeClr val="accent5"/>
                </a:solidFill>
              </a:rPr>
              <a:t>lack a fixed, regular, and adequate nighttime residence</a:t>
            </a:r>
            <a:r>
              <a:rPr lang="en-US" sz="2600" dirty="0" smtClean="0">
                <a:solidFill>
                  <a:schemeClr val="accent5"/>
                </a:solidFill>
              </a:rPr>
              <a:t>:</a:t>
            </a:r>
            <a:endParaRPr lang="en-US" sz="1800" dirty="0" smtClean="0">
              <a:solidFill>
                <a:schemeClr val="accent5"/>
              </a:solidFill>
              <a:ea typeface="Calibri" charset="0"/>
              <a:cs typeface="Calibri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accent6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Living in emergency or transitional shelters. (15 percent </a:t>
            </a:r>
            <a:r>
              <a:rPr lang="en-US" sz="2800" dirty="0">
                <a:solidFill>
                  <a:schemeClr val="accent5"/>
                </a:solidFill>
                <a:ea typeface="Calibri" charset="0"/>
                <a:cs typeface="Calibri" charset="0"/>
              </a:rPr>
              <a:t>of identified</a:t>
            </a:r>
            <a:r>
              <a:rPr lang="en-US" sz="2800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 </a:t>
            </a:r>
            <a:r>
              <a:rPr lang="en-US" sz="2800" dirty="0">
                <a:solidFill>
                  <a:schemeClr val="accent5"/>
                </a:solidFill>
              </a:rPr>
              <a:t>McKinney-Vento</a:t>
            </a:r>
            <a:r>
              <a:rPr lang="en-US" sz="2800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 students </a:t>
            </a:r>
            <a:r>
              <a:rPr lang="en-US" sz="2800" dirty="0">
                <a:solidFill>
                  <a:schemeClr val="accent5"/>
                </a:solidFill>
                <a:ea typeface="Calibri" charset="0"/>
                <a:cs typeface="Calibri" charset="0"/>
              </a:rPr>
              <a:t>in </a:t>
            </a:r>
            <a:r>
              <a:rPr lang="en-US" sz="2800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2013–14</a:t>
            </a:r>
            <a:r>
              <a:rPr lang="en-US" sz="2800" dirty="0">
                <a:solidFill>
                  <a:schemeClr val="accent5"/>
                </a:solidFill>
                <a:ea typeface="Calibri" charset="0"/>
                <a:cs typeface="Calibri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buClr>
                <a:schemeClr val="accent6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5"/>
                </a:solidFill>
                <a:ea typeface="ＭＳ Ｐゴシック" charset="0"/>
                <a:cs typeface="ＭＳ Ｐゴシック" charset="0"/>
              </a:rPr>
              <a:t>Living in a public or private place not designed for humans to </a:t>
            </a:r>
            <a:r>
              <a:rPr lang="en-US" sz="2800" dirty="0" smtClean="0">
                <a:solidFill>
                  <a:schemeClr val="accent5"/>
                </a:solidFill>
                <a:ea typeface="ＭＳ Ｐゴシック" charset="0"/>
                <a:cs typeface="ＭＳ Ｐゴシック" charset="0"/>
              </a:rPr>
              <a:t>live.</a:t>
            </a:r>
          </a:p>
          <a:p>
            <a:pPr lvl="1" eaLnBrk="1" hangingPunct="1">
              <a:lnSpc>
                <a:spcPct val="80000"/>
              </a:lnSpc>
              <a:buClr>
                <a:schemeClr val="accent6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5"/>
                </a:solidFill>
                <a:ea typeface="ＭＳ Ｐゴシック" charset="0"/>
                <a:cs typeface="ＭＳ Ｐゴシック" charset="0"/>
              </a:rPr>
              <a:t>Living in cars, parks, abandoned buildings, substandard housing, bus or train stations, or similar </a:t>
            </a:r>
            <a:r>
              <a:rPr lang="en-US" sz="2800" dirty="0" smtClean="0">
                <a:solidFill>
                  <a:schemeClr val="accent5"/>
                </a:solidFill>
                <a:ea typeface="ＭＳ Ｐゴシック" charset="0"/>
                <a:cs typeface="ＭＳ Ｐゴシック" charset="0"/>
              </a:rPr>
              <a:t>settings.</a:t>
            </a:r>
            <a:endParaRPr lang="en-US" sz="1800" dirty="0" smtClean="0">
              <a:solidFill>
                <a:schemeClr val="accent5"/>
              </a:solidFill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80000"/>
              </a:lnSpc>
              <a:buClr>
                <a:schemeClr val="accent6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5"/>
                </a:solidFill>
                <a:ea typeface="ＭＳ Ｐゴシック" charset="0"/>
                <a:cs typeface="ＭＳ Ｐゴシック" charset="0"/>
              </a:rPr>
              <a:t>Migratory children living in above </a:t>
            </a:r>
            <a:r>
              <a:rPr lang="en-US" sz="2800" dirty="0" smtClean="0">
                <a:solidFill>
                  <a:schemeClr val="accent5"/>
                </a:solidFill>
                <a:ea typeface="ＭＳ Ｐゴシック" charset="0"/>
                <a:cs typeface="ＭＳ Ｐゴシック" charset="0"/>
              </a:rPr>
              <a:t>circumstances.</a:t>
            </a:r>
          </a:p>
          <a:p>
            <a:pPr lvl="1" eaLnBrk="1" hangingPunct="1">
              <a:lnSpc>
                <a:spcPct val="80000"/>
              </a:lnSpc>
              <a:buClr>
                <a:schemeClr val="accent6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5"/>
                </a:solidFill>
                <a:ea typeface="ＭＳ Ｐゴシック" charset="0"/>
                <a:cs typeface="ＭＳ Ｐゴシック" charset="0"/>
              </a:rPr>
              <a:t>Awaiting foster care </a:t>
            </a:r>
            <a:r>
              <a:rPr lang="en-US" sz="2800" dirty="0" smtClean="0">
                <a:solidFill>
                  <a:schemeClr val="accent5"/>
                </a:solidFill>
                <a:ea typeface="ＭＳ Ｐゴシック" charset="0"/>
                <a:cs typeface="ＭＳ Ｐゴシック" charset="0"/>
              </a:rPr>
              <a:t>placement</a:t>
            </a:r>
            <a:r>
              <a:rPr lang="en-US" sz="2800" dirty="0" smtClean="0">
                <a:solidFill>
                  <a:srgbClr val="00CC99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smtClean="0">
                <a:solidFill>
                  <a:srgbClr val="FF3300"/>
                </a:solidFill>
                <a:ea typeface="ＭＳ Ｐゴシック" charset="0"/>
                <a:cs typeface="ＭＳ Ｐゴシック" charset="0"/>
              </a:rPr>
              <a:t>(until 12/10/16)</a:t>
            </a:r>
            <a:r>
              <a:rPr lang="en-US" sz="2800" dirty="0" smtClean="0">
                <a:solidFill>
                  <a:schemeClr val="bg1"/>
                </a:solidFill>
                <a:ea typeface="ＭＳ Ｐゴシック" charset="0"/>
                <a:cs typeface="ＭＳ Ｐゴシック" charset="0"/>
              </a:rPr>
              <a:t>.</a:t>
            </a:r>
            <a:endParaRPr lang="en-US" sz="2800" dirty="0">
              <a:solidFill>
                <a:schemeClr val="bg1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8382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dirty="0" smtClean="0">
                <a:ea typeface="+mj-ea"/>
                <a:cs typeface="+mj-cs"/>
              </a:rPr>
              <a:t>Eligibility</a:t>
            </a:r>
            <a:r>
              <a:rPr lang="en-US" dirty="0" smtClean="0">
                <a:ea typeface="+mj-ea"/>
                <a:cs typeface="+mj-cs"/>
              </a:rPr>
              <a:t> </a:t>
            </a:r>
            <a:r>
              <a:rPr lang="en-US" i="1" dirty="0" smtClean="0">
                <a:ea typeface="+mj-ea"/>
                <a:cs typeface="+mj-cs"/>
              </a:rPr>
              <a:t>(continued)</a:t>
            </a:r>
            <a:endParaRPr i="1" dirty="0">
              <a:ea typeface="+mj-ea"/>
              <a:cs typeface="+mj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0349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763000" cy="914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dirty="0">
                <a:ea typeface="+mj-ea"/>
                <a:cs typeface="+mj-cs"/>
              </a:rPr>
              <a:t>Unaccompanied </a:t>
            </a:r>
            <a:r>
              <a:rPr lang="en-US" dirty="0" smtClean="0">
                <a:ea typeface="+mj-ea"/>
                <a:cs typeface="+mj-cs"/>
              </a:rPr>
              <a:t>Homeless </a:t>
            </a:r>
            <a:r>
              <a:rPr dirty="0" smtClean="0">
                <a:ea typeface="+mj-ea"/>
                <a:cs typeface="+mj-cs"/>
              </a:rPr>
              <a:t>Youth</a:t>
            </a:r>
            <a:endParaRPr sz="4400" dirty="0">
              <a:ea typeface="+mj-ea"/>
              <a:cs typeface="+mj-cs"/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>
                <a:solidFill>
                  <a:schemeClr val="accent5"/>
                </a:solidFill>
              </a:rPr>
              <a:t>Definition: child or youth who meets the McKinney-Vento definition and is not in the physical custody of a parent or guardian</a:t>
            </a:r>
            <a:r>
              <a:rPr lang="en-US" sz="2800" dirty="0" smtClean="0">
                <a:solidFill>
                  <a:schemeClr val="accent5"/>
                </a:solidFill>
              </a:rPr>
              <a:t>.  </a:t>
            </a:r>
            <a:r>
              <a:rPr lang="en-US" dirty="0" smtClean="0">
                <a:solidFill>
                  <a:schemeClr val="accent5"/>
                </a:solidFill>
              </a:rPr>
              <a:t>	</a:t>
            </a:r>
            <a:endParaRPr lang="en-US" dirty="0">
              <a:solidFill>
                <a:schemeClr val="accent5"/>
              </a:solidFill>
            </a:endParaRPr>
          </a:p>
          <a:p>
            <a:pPr marL="0" indent="0" eaLnBrk="1" hangingPunct="1">
              <a:lnSpc>
                <a:spcPct val="9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  <a:buNone/>
            </a:pPr>
            <a:r>
              <a:rPr lang="en-US" sz="2200" dirty="0" smtClean="0">
                <a:solidFill>
                  <a:schemeClr val="accent5"/>
                </a:solidFill>
              </a:rPr>
              <a:t>Many youth </a:t>
            </a:r>
            <a:r>
              <a:rPr lang="en-US" sz="2200" dirty="0">
                <a:solidFill>
                  <a:schemeClr val="accent5"/>
                </a:solidFill>
              </a:rPr>
              <a:t>become</a:t>
            </a:r>
            <a:r>
              <a:rPr lang="en-US" sz="2200" dirty="0" smtClean="0">
                <a:solidFill>
                  <a:schemeClr val="accent5"/>
                </a:solidFill>
              </a:rPr>
              <a:t> separated from parents due to </a:t>
            </a:r>
            <a:r>
              <a:rPr lang="en-US" sz="2200" dirty="0">
                <a:solidFill>
                  <a:schemeClr val="accent5"/>
                </a:solidFill>
              </a:rPr>
              <a:t>lack of space </a:t>
            </a:r>
            <a:r>
              <a:rPr lang="en-US" sz="2200" dirty="0" smtClean="0">
                <a:solidFill>
                  <a:schemeClr val="accent5"/>
                </a:solidFill>
              </a:rPr>
              <a:t>in living situations or shelter policies.</a:t>
            </a:r>
          </a:p>
          <a:p>
            <a:pPr lvl="1" eaLnBrk="1" hangingPunct="1"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accent5"/>
                </a:solidFill>
              </a:rPr>
              <a:t>Many flee abuse: 20-50 percent sexual; 40-60 percent physical.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accent5"/>
                </a:solidFill>
              </a:rPr>
              <a:t>Many flee family dysfunction: Over 2/3 Hotline callers report at least one parent abuses drugs or alcohol.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accent5"/>
                </a:solidFill>
              </a:rPr>
              <a:t>Roughly 1/3 homeless youth identify as LGBTQ (compared to 3–5 percent of the overall population).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10 percent of currently homeless female teens are pregnant.</a:t>
            </a:r>
          </a:p>
          <a:p>
            <a:pPr lvl="1" eaLnBrk="1" hangingPunct="1"/>
            <a:endParaRPr lang="en-US" sz="1800" dirty="0" smtClean="0">
              <a:solidFill>
                <a:srgbClr val="2A2D6C"/>
              </a:solidFill>
              <a:latin typeface="Calibri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>
              <a:solidFill>
                <a:srgbClr val="2A2D6C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8036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685800"/>
            <a:ext cx="8229600" cy="4949825"/>
          </a:xfrm>
        </p:spPr>
        <p:txBody>
          <a:bodyPr/>
          <a:lstStyle/>
          <a:p>
            <a:pPr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>
                <a:solidFill>
                  <a:schemeClr val="accent5"/>
                </a:solidFill>
              </a:rPr>
              <a:t>Case-by-case </a:t>
            </a:r>
            <a:r>
              <a:rPr lang="en-US" sz="2800" dirty="0" smtClean="0">
                <a:solidFill>
                  <a:schemeClr val="accent5"/>
                </a:solidFill>
              </a:rPr>
              <a:t>determination</a:t>
            </a:r>
          </a:p>
          <a:p>
            <a:pPr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>
                <a:solidFill>
                  <a:schemeClr val="accent5"/>
                </a:solidFill>
              </a:rPr>
              <a:t>Get as much information as possible (with sensitivity and discretion</a:t>
            </a:r>
            <a:r>
              <a:rPr lang="en-US" sz="2800" dirty="0" smtClean="0">
                <a:solidFill>
                  <a:schemeClr val="accent5"/>
                </a:solidFill>
              </a:rPr>
              <a:t>)</a:t>
            </a:r>
          </a:p>
          <a:p>
            <a:pPr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>
                <a:solidFill>
                  <a:schemeClr val="accent5"/>
                </a:solidFill>
              </a:rPr>
              <a:t>Look at the McKinney-Vento definition (specific examples in the definition first, then overall definition</a:t>
            </a:r>
            <a:r>
              <a:rPr lang="en-US" sz="2800" dirty="0" smtClean="0">
                <a:solidFill>
                  <a:schemeClr val="accent5"/>
                </a:solidFill>
              </a:rPr>
              <a:t>)</a:t>
            </a:r>
          </a:p>
          <a:p>
            <a:pPr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 smtClean="0">
                <a:solidFill>
                  <a:schemeClr val="accent5"/>
                </a:solidFill>
              </a:rPr>
              <a:t>Considerations for families/youth who are staying with other people:</a:t>
            </a:r>
            <a:endParaRPr lang="en-US" sz="2800" dirty="0">
              <a:solidFill>
                <a:schemeClr val="accent5"/>
              </a:solidFill>
            </a:endParaRPr>
          </a:p>
          <a:p>
            <a:pPr lvl="2" eaLnBrk="1" hangingPunct="1">
              <a:lnSpc>
                <a:spcPct val="90000"/>
              </a:lnSpc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dirty="0">
                <a:solidFill>
                  <a:schemeClr val="accent5"/>
                </a:solidFill>
                <a:ea typeface="Calibri" charset="0"/>
                <a:cs typeface="Calibri" charset="0"/>
              </a:rPr>
              <a:t>Where would you go if you </a:t>
            </a:r>
            <a:r>
              <a:rPr lang="en-US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could not</a:t>
            </a:r>
            <a:r>
              <a:rPr lang="en-US" altLang="ja-JP" dirty="0" smtClean="0">
                <a:solidFill>
                  <a:schemeClr val="accent5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altLang="ja-JP" dirty="0">
                <a:solidFill>
                  <a:schemeClr val="accent5"/>
                </a:solidFill>
                <a:ea typeface="ＭＳ Ｐゴシック" charset="0"/>
                <a:cs typeface="ＭＳ Ｐゴシック" charset="0"/>
              </a:rPr>
              <a:t>stay here?</a:t>
            </a:r>
          </a:p>
          <a:p>
            <a:pPr lvl="2" eaLnBrk="1" hangingPunct="1">
              <a:lnSpc>
                <a:spcPct val="90000"/>
              </a:lnSpc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dirty="0">
                <a:solidFill>
                  <a:schemeClr val="accent5"/>
                </a:solidFill>
                <a:ea typeface="Calibri" charset="0"/>
                <a:cs typeface="Calibri" charset="0"/>
              </a:rPr>
              <a:t>What led you to move in to this situation?</a:t>
            </a:r>
          </a:p>
          <a:p>
            <a:pPr>
              <a:spcBef>
                <a:spcPct val="30000"/>
              </a:spcBef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400" i="1" dirty="0" smtClean="0">
                <a:solidFill>
                  <a:schemeClr val="accent5"/>
                </a:solidFill>
              </a:rPr>
              <a:t>NCHE’</a:t>
            </a:r>
            <a:r>
              <a:rPr lang="en-US" altLang="ja-JP" sz="2400" i="1" dirty="0" smtClean="0">
                <a:solidFill>
                  <a:schemeClr val="accent5"/>
                </a:solidFill>
              </a:rPr>
              <a:t>s </a:t>
            </a:r>
            <a:r>
              <a:rPr lang="en-US" altLang="ja-JP" sz="2400" i="1" dirty="0">
                <a:solidFill>
                  <a:schemeClr val="accent5"/>
                </a:solidFill>
              </a:rPr>
              <a:t>Determining Eligibility brief is available at </a:t>
            </a:r>
            <a:r>
              <a:rPr lang="en-US" altLang="ja-JP" sz="2400" dirty="0">
                <a:solidFill>
                  <a:schemeClr val="accent5"/>
                </a:solidFill>
                <a:hlinkClick r:id="rId3"/>
              </a:rPr>
              <a:t>http://www.serve.org/nche/downloads/briefs/det_elig.pdf</a:t>
            </a:r>
            <a:r>
              <a:rPr lang="en-US" altLang="ja-JP" sz="2400" dirty="0">
                <a:solidFill>
                  <a:schemeClr val="accent5"/>
                </a:solidFill>
              </a:rPr>
              <a:t> 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42900" y="15240"/>
            <a:ext cx="8458200" cy="762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dirty="0">
                <a:ea typeface="+mj-ea"/>
                <a:cs typeface="+mj-cs"/>
              </a:rPr>
              <a:t>Determining Eligibility</a:t>
            </a:r>
            <a:endParaRPr dirty="0"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7970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26720" y="0"/>
            <a:ext cx="8305800" cy="1219200"/>
          </a:xfrm>
        </p:spPr>
        <p:txBody>
          <a:bodyPr/>
          <a:lstStyle/>
          <a:p>
            <a:pPr eaLnBrk="1" hangingPunct="1">
              <a:defRPr/>
            </a:pPr>
            <a:r>
              <a:rPr dirty="0" smtClean="0">
                <a:ea typeface="+mj-ea"/>
                <a:cs typeface="+mj-cs"/>
              </a:rPr>
              <a:t>Identification Strategies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820" y="1143000"/>
            <a:ext cx="8229600" cy="46450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400" dirty="0">
                <a:solidFill>
                  <a:schemeClr val="accent5"/>
                </a:solidFill>
              </a:rPr>
              <a:t>Avoid using the word "homeless</a:t>
            </a:r>
            <a:r>
              <a:rPr lang="ja-JP" altLang="en-US" sz="2400" dirty="0">
                <a:solidFill>
                  <a:schemeClr val="accent5"/>
                </a:solidFill>
              </a:rPr>
              <a:t>”</a:t>
            </a:r>
            <a:r>
              <a:rPr lang="en-US" altLang="ja-JP" sz="2400" dirty="0">
                <a:solidFill>
                  <a:schemeClr val="accent5"/>
                </a:solidFill>
              </a:rPr>
              <a:t> with school personnel, families, or </a:t>
            </a:r>
            <a:r>
              <a:rPr lang="en-US" altLang="ja-JP" sz="2400" dirty="0" smtClean="0">
                <a:solidFill>
                  <a:schemeClr val="accent5"/>
                </a:solidFill>
              </a:rPr>
              <a:t>youth</a:t>
            </a:r>
            <a:endParaRPr lang="en-US" altLang="ja-JP" sz="2400" dirty="0">
              <a:solidFill>
                <a:schemeClr val="accent5"/>
              </a:solidFill>
            </a:endParaRP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400" dirty="0">
                <a:solidFill>
                  <a:schemeClr val="accent5"/>
                </a:solidFill>
              </a:rPr>
              <a:t>Provide awareness activities for school staff (registrars, secretaries, counselors, nurses, teachers, tutors, bus drivers, security officers, drop out prevention specialists,</a:t>
            </a:r>
            <a:r>
              <a:rPr lang="en-US" sz="2400" dirty="0" smtClean="0">
                <a:solidFill>
                  <a:schemeClr val="accent5"/>
                </a:solidFill>
              </a:rPr>
              <a:t> attendance officers, administrators</a:t>
            </a:r>
            <a:r>
              <a:rPr lang="en-US" sz="2400" dirty="0">
                <a:solidFill>
                  <a:schemeClr val="accent5"/>
                </a:solidFill>
              </a:rPr>
              <a:t>, etc</a:t>
            </a:r>
            <a:r>
              <a:rPr lang="en-US" sz="2400" dirty="0" smtClean="0">
                <a:solidFill>
                  <a:schemeClr val="accent5"/>
                </a:solidFill>
              </a:rPr>
              <a:t>.)</a:t>
            </a:r>
            <a:endParaRPr lang="en-US" sz="2400" dirty="0">
              <a:solidFill>
                <a:schemeClr val="accent5"/>
              </a:solidFill>
            </a:endParaRP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accent5"/>
                </a:solidFill>
                <a:ea typeface="Calibri" charset="0"/>
                <a:cs typeface="Calibri" charset="0"/>
                <a:hlinkClick r:id="rId3"/>
              </a:rPr>
              <a:t>http://www.naehcy.org/educational-resources/videos</a:t>
            </a:r>
            <a:r>
              <a:rPr lang="en-US" sz="2400" dirty="0">
                <a:solidFill>
                  <a:schemeClr val="accent5"/>
                </a:solidFill>
                <a:ea typeface="Calibri" charset="0"/>
                <a:cs typeface="Calibri" charset="0"/>
              </a:rPr>
              <a:t> 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accent5"/>
                </a:solidFill>
                <a:ea typeface="Calibri" charset="0"/>
                <a:cs typeface="Calibri" charset="0"/>
                <a:hlinkClick r:id="rId4"/>
              </a:rPr>
              <a:t>http://center.serve.org/nche/web/online_tr.php</a:t>
            </a:r>
            <a:endParaRPr lang="en-US" sz="2400" dirty="0" smtClean="0">
              <a:solidFill>
                <a:schemeClr val="accent5"/>
              </a:solidFill>
              <a:ea typeface="Calibri" charset="0"/>
              <a:cs typeface="Calibri" charset="0"/>
            </a:endParaRP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400" dirty="0" smtClean="0">
                <a:solidFill>
                  <a:schemeClr val="accent5"/>
                </a:solidFill>
              </a:rPr>
              <a:t>Post outreach materials and posters in all schools and where there is a frequent influx of low-income families and youth in high-risk situations, including motels, campgrounds, libraries, health center, youth services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accent5"/>
                </a:solidFill>
                <a:ea typeface="ＭＳ Ｐゴシック" charset="0"/>
                <a:cs typeface="ＭＳ Ｐゴシック" charset="0"/>
                <a:hlinkClick r:id="rId5"/>
              </a:rPr>
              <a:t>http://www.k12.wa.us/HomelessEd/Posters.aspx</a:t>
            </a:r>
            <a:r>
              <a:rPr lang="en-US" sz="2400" dirty="0" smtClean="0">
                <a:solidFill>
                  <a:schemeClr val="accent5"/>
                </a:solidFill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0799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05800" cy="1219200"/>
          </a:xfrm>
        </p:spPr>
        <p:txBody>
          <a:bodyPr/>
          <a:lstStyle/>
          <a:p>
            <a:pPr eaLnBrk="1" hangingPunct="1">
              <a:defRPr/>
            </a:pPr>
            <a:r>
              <a:rPr dirty="0" smtClean="0">
                <a:ea typeface="+mj-ea"/>
                <a:cs typeface="+mj-cs"/>
              </a:rPr>
              <a:t>Identification Strategies </a:t>
            </a:r>
            <a:r>
              <a:rPr lang="en-US" i="1" dirty="0" smtClean="0">
                <a:ea typeface="+mj-ea"/>
                <a:cs typeface="+mj-cs"/>
              </a:rPr>
              <a:t>(continued)</a:t>
            </a:r>
            <a:endParaRPr i="1" dirty="0" smtClean="0">
              <a:ea typeface="+mj-ea"/>
              <a:cs typeface="+mj-cs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3080" y="1295400"/>
            <a:ext cx="8229600" cy="46450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400" dirty="0" smtClean="0">
                <a:solidFill>
                  <a:schemeClr val="accent5"/>
                </a:solidFill>
              </a:rPr>
              <a:t>Coordinate with community service agencies, such as shelters, soup kitchens, law enforcement, legal aid,  public assistance and housing agencies, mental health agencies and public health departments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400" dirty="0" smtClean="0">
                <a:solidFill>
                  <a:schemeClr val="accent5"/>
                </a:solidFill>
              </a:rPr>
              <a:t>Coordinate with youth-serving agencies, such as drop-in centers, street outreach, child welfare, juvenile courts, teen parent programs, LGBTQ youth organizations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400" dirty="0" smtClean="0">
                <a:solidFill>
                  <a:schemeClr val="accent5"/>
                </a:solidFill>
              </a:rPr>
              <a:t>Make special efforts to identify preschool children, including asking about siblings of school-aged children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400" dirty="0" smtClean="0">
                <a:solidFill>
                  <a:schemeClr val="accent5"/>
                </a:solidFill>
              </a:rPr>
              <a:t>Use enrollment and withdrawal forms to inquire about living situations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000" dirty="0">
                <a:solidFill>
                  <a:schemeClr val="accent5"/>
                </a:solidFill>
                <a:hlinkClick r:id="rId3"/>
              </a:rPr>
              <a:t>http://</a:t>
            </a:r>
            <a:r>
              <a:rPr lang="en-US" sz="2000" dirty="0" smtClean="0">
                <a:solidFill>
                  <a:schemeClr val="accent5"/>
                </a:solidFill>
                <a:hlinkClick r:id="rId3"/>
              </a:rPr>
              <a:t>dpi.wi.gov/homeless/forms</a:t>
            </a:r>
            <a:endParaRPr lang="en-US" sz="2000" dirty="0" smtClean="0">
              <a:solidFill>
                <a:schemeClr val="accent5"/>
              </a:solidFill>
            </a:endParaRP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</a:pPr>
            <a:endParaRPr lang="en-US" sz="1600" dirty="0" smtClean="0">
              <a:solidFill>
                <a:schemeClr val="accent5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7809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56519"/>
            <a:ext cx="8229600" cy="4416425"/>
          </a:xfrm>
        </p:spPr>
        <p:txBody>
          <a:bodyPr/>
          <a:lstStyle/>
          <a:p>
            <a:pPr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3200" i="1" dirty="0">
                <a:solidFill>
                  <a:schemeClr val="accent5"/>
                </a:solidFill>
              </a:rPr>
              <a:t>What </a:t>
            </a:r>
            <a:r>
              <a:rPr lang="en-US" sz="3200" dirty="0">
                <a:solidFill>
                  <a:schemeClr val="accent5"/>
                </a:solidFill>
              </a:rPr>
              <a:t>does the McKinney-Vento Act provide?</a:t>
            </a:r>
          </a:p>
          <a:p>
            <a:pPr lvl="1">
              <a:buClr>
                <a:schemeClr val="accent6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3200" dirty="0" smtClean="0">
                <a:solidFill>
                  <a:schemeClr val="accent5"/>
                </a:solidFill>
                <a:ea typeface="ＭＳ Ｐゴシック" charset="0"/>
                <a:cs typeface="ＭＳ Ｐゴシック" charset="0"/>
              </a:rPr>
              <a:t>School Stability</a:t>
            </a:r>
          </a:p>
          <a:p>
            <a:pPr lvl="1">
              <a:buClr>
                <a:schemeClr val="accent6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3200" dirty="0" smtClean="0">
                <a:solidFill>
                  <a:schemeClr val="accent5"/>
                </a:solidFill>
                <a:ea typeface="ＭＳ Ｐゴシック" charset="0"/>
                <a:cs typeface="ＭＳ Ｐゴシック" charset="0"/>
              </a:rPr>
              <a:t>Enrollment</a:t>
            </a:r>
          </a:p>
          <a:p>
            <a:pPr lvl="1">
              <a:buClr>
                <a:schemeClr val="accent6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3200" dirty="0" smtClean="0">
                <a:solidFill>
                  <a:schemeClr val="accent5"/>
                </a:solidFill>
                <a:ea typeface="ＭＳ Ｐゴシック" charset="0"/>
                <a:cs typeface="ＭＳ Ｐゴシック" charset="0"/>
              </a:rPr>
              <a:t>Support for Academic Success</a:t>
            </a:r>
            <a:endParaRPr lang="en-US" sz="3200" dirty="0">
              <a:solidFill>
                <a:schemeClr val="accent5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dirty="0" smtClean="0">
                <a:ea typeface="+mj-ea"/>
                <a:cs typeface="+mj-cs"/>
              </a:rPr>
              <a:t>Now that </a:t>
            </a:r>
            <a:r>
              <a:rPr lang="en-US" dirty="0" smtClean="0">
                <a:ea typeface="+mj-ea"/>
                <a:cs typeface="+mj-cs"/>
              </a:rPr>
              <a:t>W</a:t>
            </a:r>
            <a:r>
              <a:rPr dirty="0" smtClean="0">
                <a:ea typeface="+mj-ea"/>
                <a:cs typeface="+mj-cs"/>
              </a:rPr>
              <a:t>e Know </a:t>
            </a:r>
            <a:r>
              <a:rPr i="1" dirty="0" smtClean="0">
                <a:ea typeface="+mj-ea"/>
                <a:cs typeface="+mj-cs"/>
              </a:rPr>
              <a:t>Who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9632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>
          <a:xfrm>
            <a:off x="465455" y="24289"/>
            <a:ext cx="8226425" cy="914400"/>
          </a:xfrm>
        </p:spPr>
        <p:txBody>
          <a:bodyPr/>
          <a:lstStyle/>
          <a:p>
            <a:pPr eaLnBrk="1" hangingPunct="1">
              <a:defRPr/>
            </a:pPr>
            <a:r>
              <a:rPr dirty="0" smtClean="0"/>
              <a:t>School </a:t>
            </a:r>
            <a:r>
              <a:rPr lang="en-US" dirty="0" smtClean="0"/>
              <a:t>Stability</a:t>
            </a:r>
            <a:endParaRPr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498793" y="1071880"/>
            <a:ext cx="8226425" cy="4876800"/>
          </a:xfrm>
        </p:spPr>
        <p:txBody>
          <a:bodyPr/>
          <a:lstStyle/>
          <a:p>
            <a:pPr eaLnBrk="1" hangingPunct="1"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  <a:buFont typeface="Wingdings 2" charset="0"/>
              <a:buNone/>
            </a:pPr>
            <a:r>
              <a:rPr lang="en-US" sz="2800" dirty="0">
                <a:solidFill>
                  <a:schemeClr val="accent5"/>
                </a:solidFill>
              </a:rPr>
              <a:t>Each LEA shall, according to each </a:t>
            </a:r>
            <a:r>
              <a:rPr lang="en-US" sz="2800" dirty="0" smtClean="0">
                <a:solidFill>
                  <a:schemeClr val="accent5"/>
                </a:solidFill>
              </a:rPr>
              <a:t>child’</a:t>
            </a:r>
            <a:r>
              <a:rPr lang="en-US" altLang="ja-JP" sz="2800" dirty="0" smtClean="0">
                <a:solidFill>
                  <a:schemeClr val="accent5"/>
                </a:solidFill>
              </a:rPr>
              <a:t>s </a:t>
            </a:r>
            <a:r>
              <a:rPr lang="en-US" altLang="ja-JP" sz="2800" dirty="0">
                <a:solidFill>
                  <a:schemeClr val="accent5"/>
                </a:solidFill>
              </a:rPr>
              <a:t>or </a:t>
            </a:r>
            <a:r>
              <a:rPr lang="en-US" altLang="ja-JP" sz="2800" dirty="0" smtClean="0">
                <a:solidFill>
                  <a:schemeClr val="accent5"/>
                </a:solidFill>
              </a:rPr>
              <a:t>youth’s </a:t>
            </a:r>
            <a:r>
              <a:rPr lang="en-US" altLang="ja-JP" sz="2800" dirty="0">
                <a:solidFill>
                  <a:schemeClr val="accent5"/>
                </a:solidFill>
              </a:rPr>
              <a:t>best interest:</a:t>
            </a:r>
          </a:p>
          <a:p>
            <a:pPr eaLnBrk="1" hangingPunct="1"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>
                <a:solidFill>
                  <a:schemeClr val="accent5"/>
                </a:solidFill>
              </a:rPr>
              <a:t>c</a:t>
            </a:r>
            <a:r>
              <a:rPr lang="en-US" sz="2800" dirty="0" smtClean="0">
                <a:solidFill>
                  <a:schemeClr val="accent5"/>
                </a:solidFill>
              </a:rPr>
              <a:t>ontinue </a:t>
            </a:r>
            <a:r>
              <a:rPr lang="en-US" sz="2800" dirty="0">
                <a:solidFill>
                  <a:schemeClr val="accent5"/>
                </a:solidFill>
              </a:rPr>
              <a:t>the </a:t>
            </a:r>
            <a:r>
              <a:rPr lang="en-US" sz="2800" dirty="0" smtClean="0">
                <a:solidFill>
                  <a:schemeClr val="accent5"/>
                </a:solidFill>
              </a:rPr>
              <a:t>student’</a:t>
            </a:r>
            <a:r>
              <a:rPr lang="en-US" altLang="ja-JP" sz="2800" dirty="0" smtClean="0">
                <a:solidFill>
                  <a:schemeClr val="accent5"/>
                </a:solidFill>
              </a:rPr>
              <a:t>s </a:t>
            </a:r>
            <a:r>
              <a:rPr lang="en-US" altLang="ja-JP" sz="2800" dirty="0">
                <a:solidFill>
                  <a:schemeClr val="accent5"/>
                </a:solidFill>
              </a:rPr>
              <a:t>education in the school of origin for the duration of homelessness, and until the end of the academic year in which the student becomes permanently </a:t>
            </a:r>
            <a:r>
              <a:rPr lang="en-US" altLang="ja-JP" sz="2800" dirty="0" smtClean="0">
                <a:solidFill>
                  <a:schemeClr val="accent5"/>
                </a:solidFill>
              </a:rPr>
              <a:t>housed; OR</a:t>
            </a:r>
            <a:endParaRPr lang="en-US" sz="2800" dirty="0" smtClean="0">
              <a:solidFill>
                <a:schemeClr val="accent5"/>
              </a:solidFill>
            </a:endParaRPr>
          </a:p>
          <a:p>
            <a:pPr eaLnBrk="1" hangingPunct="1"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>
                <a:solidFill>
                  <a:schemeClr val="accent5"/>
                </a:solidFill>
              </a:rPr>
              <a:t>e</a:t>
            </a:r>
            <a:r>
              <a:rPr lang="en-US" sz="2800" dirty="0" smtClean="0">
                <a:solidFill>
                  <a:schemeClr val="accent5"/>
                </a:solidFill>
              </a:rPr>
              <a:t>nroll in any public school that housed students living where the student is living are eligible to attend.</a:t>
            </a:r>
          </a:p>
          <a:p>
            <a:pPr eaLnBrk="1" hangingPunct="1">
              <a:spcAft>
                <a:spcPts val="600"/>
              </a:spcAft>
              <a:buNone/>
            </a:pPr>
            <a:r>
              <a:rPr lang="en-US" altLang="ja-JP" sz="2800" dirty="0" smtClean="0">
                <a:solidFill>
                  <a:schemeClr val="accent5"/>
                </a:solidFill>
              </a:rPr>
              <a:t>								</a:t>
            </a:r>
            <a:endParaRPr lang="en-US" altLang="ja-JP" sz="1800" i="1" dirty="0" smtClean="0">
              <a:solidFill>
                <a:schemeClr val="accent5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592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>
          <a:xfrm>
            <a:off x="488633" y="0"/>
            <a:ext cx="8226425" cy="851694"/>
          </a:xfrm>
        </p:spPr>
        <p:txBody>
          <a:bodyPr/>
          <a:lstStyle/>
          <a:p>
            <a:pPr eaLnBrk="1" hangingPunct="1">
              <a:defRPr/>
            </a:pPr>
            <a:r>
              <a:rPr dirty="0" smtClean="0"/>
              <a:t>School </a:t>
            </a:r>
            <a:r>
              <a:rPr lang="en-US" dirty="0" smtClean="0"/>
              <a:t>Stability </a:t>
            </a:r>
            <a:r>
              <a:rPr lang="en-US" i="1" dirty="0" smtClean="0"/>
              <a:t>(continued)</a:t>
            </a:r>
            <a:endParaRPr i="1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88633" y="851694"/>
            <a:ext cx="8226425" cy="4779962"/>
          </a:xfrm>
        </p:spPr>
        <p:txBody>
          <a:bodyPr/>
          <a:lstStyle/>
          <a:p>
            <a:pPr eaLnBrk="1" hangingPunct="1">
              <a:spcAft>
                <a:spcPts val="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Applies when students lose housing during the year or during the summer. </a:t>
            </a:r>
          </a:p>
          <a:p>
            <a:pPr eaLnBrk="1" hangingPunct="1">
              <a:spcAft>
                <a:spcPts val="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School of origin:</a:t>
            </a:r>
          </a:p>
          <a:p>
            <a:pPr lvl="1" eaLnBrk="1" hangingPunct="1">
              <a:spcAft>
                <a:spcPts val="0"/>
              </a:spcAft>
              <a:buClr>
                <a:schemeClr val="accent6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600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School attended when permanently housed or school in which last enrolled, </a:t>
            </a:r>
            <a:r>
              <a:rPr lang="en-US" sz="2600" dirty="0" smtClean="0">
                <a:solidFill>
                  <a:srgbClr val="FF3300"/>
                </a:solidFill>
                <a:ea typeface="Calibri" charset="0"/>
                <a:cs typeface="Calibri" charset="0"/>
              </a:rPr>
              <a:t>including a preschool</a:t>
            </a:r>
            <a:r>
              <a:rPr lang="en-US" sz="2600" dirty="0" smtClean="0">
                <a:solidFill>
                  <a:schemeClr val="bg1"/>
                </a:solidFill>
                <a:ea typeface="Calibri" charset="0"/>
                <a:cs typeface="Calibri" charset="0"/>
              </a:rPr>
              <a:t>.</a:t>
            </a:r>
          </a:p>
          <a:p>
            <a:pPr lvl="1" eaLnBrk="1" hangingPunct="1">
              <a:spcAft>
                <a:spcPts val="0"/>
              </a:spcAft>
              <a:buClr>
                <a:schemeClr val="accent6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600" dirty="0" smtClean="0">
                <a:solidFill>
                  <a:srgbClr val="FF3300"/>
                </a:solidFill>
                <a:ea typeface="Calibri" charset="0"/>
                <a:cs typeface="Calibri" charset="0"/>
              </a:rPr>
              <a:t>The designated receiving school at the next grade level for feeder school patterns, when the student completes the final grade level served by the school of origin.</a:t>
            </a:r>
            <a:r>
              <a:rPr lang="en-US" dirty="0" smtClean="0">
                <a:solidFill>
                  <a:srgbClr val="FF3300"/>
                </a:solidFill>
                <a:ea typeface="Calibri" charset="0"/>
                <a:cs typeface="Calibri" charset="0"/>
              </a:rPr>
              <a:t>	</a:t>
            </a:r>
            <a:r>
              <a:rPr lang="en-US" dirty="0" smtClean="0">
                <a:solidFill>
                  <a:srgbClr val="1F2251"/>
                </a:solidFill>
                <a:latin typeface="Calibri" charset="0"/>
                <a:ea typeface="Calibri" charset="0"/>
                <a:cs typeface="Calibri" charset="0"/>
              </a:rPr>
              <a:t>		</a:t>
            </a:r>
            <a:endParaRPr lang="en-US" sz="1800" i="1" dirty="0" smtClean="0">
              <a:solidFill>
                <a:schemeClr val="bg1"/>
              </a:solidFill>
              <a:latin typeface="Arial" panose="020B0604020202020204" pitchFamily="34" charset="0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9358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 Agenda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8406"/>
            <a:ext cx="8229600" cy="4845050"/>
          </a:xfrm>
        </p:spPr>
        <p:txBody>
          <a:bodyPr/>
          <a:lstStyle/>
          <a:p>
            <a:pPr eaLnBrk="1" hangingPunct="1"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3200" dirty="0" smtClean="0">
                <a:solidFill>
                  <a:schemeClr val="accent5"/>
                </a:solidFill>
              </a:rPr>
              <a:t>Context and data</a:t>
            </a:r>
          </a:p>
          <a:p>
            <a:pPr eaLnBrk="1" hangingPunct="1"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3200" dirty="0" smtClean="0">
                <a:solidFill>
                  <a:schemeClr val="accent5"/>
                </a:solidFill>
              </a:rPr>
              <a:t>State coordinators and liaisons</a:t>
            </a:r>
          </a:p>
          <a:p>
            <a:pPr eaLnBrk="1" hangingPunct="1"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3200" dirty="0">
                <a:solidFill>
                  <a:schemeClr val="accent5"/>
                </a:solidFill>
              </a:rPr>
              <a:t>Eligibility and identification</a:t>
            </a:r>
          </a:p>
          <a:p>
            <a:pPr eaLnBrk="1" hangingPunct="1"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3200" dirty="0">
                <a:solidFill>
                  <a:schemeClr val="accent5"/>
                </a:solidFill>
              </a:rPr>
              <a:t>School of origin</a:t>
            </a:r>
          </a:p>
          <a:p>
            <a:pPr eaLnBrk="1" hangingPunct="1"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3200" dirty="0">
                <a:solidFill>
                  <a:schemeClr val="accent5"/>
                </a:solidFill>
              </a:rPr>
              <a:t>Immediate enrollment</a:t>
            </a:r>
          </a:p>
          <a:p>
            <a:pPr eaLnBrk="1" hangingPunct="1"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3200" dirty="0">
                <a:solidFill>
                  <a:schemeClr val="accent5"/>
                </a:solidFill>
              </a:rPr>
              <a:t>Disputes</a:t>
            </a:r>
          </a:p>
          <a:p>
            <a:pPr eaLnBrk="1" hangingPunct="1"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3200" dirty="0">
                <a:solidFill>
                  <a:schemeClr val="accent5"/>
                </a:solidFill>
              </a:rPr>
              <a:t>Title I</a:t>
            </a:r>
            <a:endParaRPr lang="en-US" sz="3200" dirty="0" smtClean="0">
              <a:solidFill>
                <a:schemeClr val="accent5"/>
              </a:solidFill>
            </a:endParaRPr>
          </a:p>
          <a:p>
            <a:pPr eaLnBrk="1" hangingPunct="1"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3200" dirty="0" smtClean="0">
                <a:solidFill>
                  <a:schemeClr val="accent5"/>
                </a:solidFill>
              </a:rPr>
              <a:t>Higher education</a:t>
            </a:r>
            <a:endParaRPr lang="en-US" sz="3200" dirty="0">
              <a:solidFill>
                <a:schemeClr val="accent5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1159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6425" cy="1295400"/>
          </a:xfrm>
        </p:spPr>
        <p:txBody>
          <a:bodyPr/>
          <a:lstStyle/>
          <a:p>
            <a:pPr eaLnBrk="1" hangingPunct="1">
              <a:defRPr/>
            </a:pPr>
            <a:r>
              <a:rPr dirty="0" smtClean="0"/>
              <a:t>School </a:t>
            </a:r>
            <a:r>
              <a:rPr lang="en-US" dirty="0" smtClean="0"/>
              <a:t>Stability </a:t>
            </a:r>
            <a:r>
              <a:rPr lang="en-US" i="1" dirty="0" smtClean="0"/>
              <a:t>(continued)</a:t>
            </a:r>
            <a:endParaRPr i="1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67543" y="1066800"/>
            <a:ext cx="8226425" cy="5029200"/>
          </a:xfrm>
        </p:spPr>
        <p:txBody>
          <a:bodyPr/>
          <a:lstStyle/>
          <a:p>
            <a:pPr eaLnBrk="1" hangingPunct="1">
              <a:spcAft>
                <a:spcPts val="0"/>
              </a:spcAft>
              <a:buClr>
                <a:schemeClr val="accent6">
                  <a:lumMod val="40000"/>
                  <a:lumOff val="60000"/>
                </a:schemeClr>
              </a:buClr>
              <a:buFont typeface="Wingdings 2" charset="0"/>
              <a:buNone/>
            </a:pPr>
            <a:r>
              <a:rPr lang="en-US" dirty="0">
                <a:solidFill>
                  <a:schemeClr val="accent5"/>
                </a:solidFill>
              </a:rPr>
              <a:t>In determining best interest, the LEA shall:</a:t>
            </a:r>
            <a:endParaRPr lang="en-US" dirty="0" smtClean="0">
              <a:solidFill>
                <a:schemeClr val="accent5"/>
              </a:solidFill>
            </a:endParaRPr>
          </a:p>
          <a:p>
            <a:pPr eaLnBrk="1" hangingPunct="1">
              <a:spcAft>
                <a:spcPts val="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600" dirty="0" smtClean="0">
                <a:solidFill>
                  <a:srgbClr val="FF3300"/>
                </a:solidFill>
              </a:rPr>
              <a:t>Presume</a:t>
            </a:r>
            <a:r>
              <a:rPr lang="en-US" sz="2600" dirty="0" smtClean="0">
                <a:solidFill>
                  <a:srgbClr val="C40000"/>
                </a:solidFill>
              </a:rPr>
              <a:t> </a:t>
            </a:r>
            <a:r>
              <a:rPr lang="en-US" sz="2600" dirty="0" smtClean="0">
                <a:solidFill>
                  <a:schemeClr val="accent5"/>
                </a:solidFill>
              </a:rPr>
              <a:t>that keeping </a:t>
            </a:r>
            <a:r>
              <a:rPr lang="en-US" sz="2600" dirty="0">
                <a:solidFill>
                  <a:schemeClr val="accent5"/>
                </a:solidFill>
              </a:rPr>
              <a:t>the student in the school of </a:t>
            </a:r>
            <a:r>
              <a:rPr lang="en-US" sz="2600" dirty="0" smtClean="0">
                <a:solidFill>
                  <a:schemeClr val="accent5"/>
                </a:solidFill>
              </a:rPr>
              <a:t>origin is in the student’s best interest</a:t>
            </a:r>
          </a:p>
          <a:p>
            <a:pPr lvl="1" eaLnBrk="1" hangingPunct="1">
              <a:spcAft>
                <a:spcPts val="0"/>
              </a:spcAft>
              <a:buClr>
                <a:schemeClr val="accent6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accent5"/>
                </a:solidFill>
                <a:ea typeface="Calibri" charset="0"/>
                <a:cs typeface="Calibri" charset="0"/>
              </a:rPr>
              <a:t>Unless</a:t>
            </a:r>
            <a:r>
              <a:rPr lang="en-US" sz="2400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 contrary to the request of </a:t>
            </a:r>
            <a:r>
              <a:rPr lang="en-US" sz="2400" dirty="0">
                <a:solidFill>
                  <a:schemeClr val="accent5"/>
                </a:solidFill>
                <a:ea typeface="Calibri" charset="0"/>
                <a:cs typeface="Calibri" charset="0"/>
              </a:rPr>
              <a:t>the</a:t>
            </a:r>
            <a:r>
              <a:rPr lang="en-US" sz="2400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 </a:t>
            </a:r>
            <a:r>
              <a:rPr lang="en-US" altLang="ja-JP" sz="2400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parent, </a:t>
            </a:r>
            <a:r>
              <a:rPr lang="en-US" altLang="ja-JP" sz="2400" dirty="0">
                <a:solidFill>
                  <a:schemeClr val="accent5"/>
                </a:solidFill>
                <a:ea typeface="Calibri" charset="0"/>
                <a:cs typeface="Calibri" charset="0"/>
              </a:rPr>
              <a:t>guardian,</a:t>
            </a:r>
            <a:r>
              <a:rPr lang="en-US" altLang="ja-JP" sz="2400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 </a:t>
            </a:r>
            <a:r>
              <a:rPr lang="en-US" altLang="ja-JP" sz="2400" dirty="0" smtClean="0">
                <a:solidFill>
                  <a:srgbClr val="FF3300"/>
                </a:solidFill>
                <a:ea typeface="Calibri" charset="0"/>
                <a:cs typeface="Calibri" charset="0"/>
              </a:rPr>
              <a:t>or unaccompanied youth</a:t>
            </a:r>
            <a:endParaRPr lang="en-US" sz="2400" dirty="0" smtClean="0">
              <a:solidFill>
                <a:schemeClr val="bg1"/>
              </a:solidFill>
              <a:ea typeface="Calibri" charset="0"/>
              <a:cs typeface="Calibri" charset="0"/>
            </a:endParaRPr>
          </a:p>
          <a:p>
            <a:pPr eaLnBrk="1" hangingPunct="1">
              <a:spcAft>
                <a:spcPts val="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600" dirty="0" smtClean="0">
                <a:solidFill>
                  <a:srgbClr val="FF3300"/>
                </a:solidFill>
              </a:rPr>
              <a:t>Consider student-centered factors, including the impact of mobility on achievement, education, health, and safety</a:t>
            </a:r>
          </a:p>
          <a:p>
            <a:pPr eaLnBrk="1" hangingPunct="1">
              <a:spcAft>
                <a:spcPts val="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600" dirty="0" smtClean="0">
                <a:solidFill>
                  <a:srgbClr val="FF3300"/>
                </a:solidFill>
              </a:rPr>
              <a:t>Give priority to the parent’s/guardian’s request.</a:t>
            </a:r>
          </a:p>
          <a:p>
            <a:pPr eaLnBrk="1" hangingPunct="1">
              <a:spcAft>
                <a:spcPts val="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600" dirty="0" smtClean="0">
                <a:solidFill>
                  <a:srgbClr val="FF3300"/>
                </a:solidFill>
              </a:rPr>
              <a:t>Give priority to the youth’s request (in the case of an unaccompanied youth)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ea typeface="Calibri" charset="0"/>
                <a:cs typeface="Calibri" charset="0"/>
              </a:rPr>
              <a:t>		</a:t>
            </a:r>
            <a:endParaRPr lang="en-US" sz="2800" dirty="0">
              <a:solidFill>
                <a:srgbClr val="660066"/>
              </a:solidFill>
              <a:latin typeface="Calibri" charset="0"/>
              <a:ea typeface="Calibri" charset="0"/>
              <a:cs typeface="Calibri" charset="0"/>
            </a:endParaRPr>
          </a:p>
          <a:p>
            <a:pPr eaLnBrk="1" hangingPunct="1">
              <a:spcAft>
                <a:spcPts val="600"/>
              </a:spcAft>
            </a:pPr>
            <a:endParaRPr lang="en-US" sz="3000" dirty="0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6089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>
          <a:xfrm>
            <a:off x="460375" y="25400"/>
            <a:ext cx="8226425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School Stability </a:t>
            </a:r>
            <a:r>
              <a:rPr lang="en-US" i="1" dirty="0" smtClean="0"/>
              <a:t>(continued)</a:t>
            </a:r>
            <a:endParaRPr i="1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460374" y="863600"/>
            <a:ext cx="8226425" cy="4876800"/>
          </a:xfrm>
        </p:spPr>
        <p:txBody>
          <a:bodyPr/>
          <a:lstStyle/>
          <a:p>
            <a:pPr eaLnBrk="1" hangingPunct="1">
              <a:spcAft>
                <a:spcPts val="600"/>
              </a:spcAft>
              <a:buFont typeface="Wingdings 2" charset="0"/>
              <a:buNone/>
            </a:pPr>
            <a:r>
              <a:rPr lang="en-US" dirty="0">
                <a:solidFill>
                  <a:schemeClr val="accent5"/>
                </a:solidFill>
              </a:rPr>
              <a:t>If the LEA determines that</a:t>
            </a:r>
            <a:r>
              <a:rPr lang="en-US" dirty="0" smtClean="0">
                <a:solidFill>
                  <a:schemeClr val="accent5"/>
                </a:solidFill>
              </a:rPr>
              <a:t> it is not in the student’s best interest to attend the school of origin or the school requested by the parent, guardian or youth, </a:t>
            </a:r>
            <a:r>
              <a:rPr lang="en-US" altLang="ja-JP" dirty="0" smtClean="0">
                <a:solidFill>
                  <a:schemeClr val="accent5"/>
                </a:solidFill>
              </a:rPr>
              <a:t>the </a:t>
            </a:r>
            <a:r>
              <a:rPr lang="en-US" altLang="ja-JP" dirty="0">
                <a:solidFill>
                  <a:schemeClr val="accent5"/>
                </a:solidFill>
              </a:rPr>
              <a:t>LEA </a:t>
            </a:r>
            <a:r>
              <a:rPr lang="en-US" altLang="ja-JP" dirty="0" smtClean="0">
                <a:solidFill>
                  <a:schemeClr val="accent5"/>
                </a:solidFill>
              </a:rPr>
              <a:t>must provide </a:t>
            </a:r>
            <a:r>
              <a:rPr lang="en-US" dirty="0" smtClean="0">
                <a:solidFill>
                  <a:schemeClr val="accent5"/>
                </a:solidFill>
              </a:rPr>
              <a:t>a written explanation </a:t>
            </a:r>
            <a:r>
              <a:rPr lang="en-US" dirty="0" smtClean="0">
                <a:solidFill>
                  <a:srgbClr val="FF3300"/>
                </a:solidFill>
              </a:rPr>
              <a:t>of the reasons for its determination, in a manner and form understandable to such parent, guardian, or unaccompanied youth</a:t>
            </a:r>
            <a:r>
              <a:rPr lang="en-US" dirty="0" smtClean="0">
                <a:solidFill>
                  <a:schemeClr val="accent5"/>
                </a:solidFill>
              </a:rPr>
              <a:t>, including information regarding the right to appeal.					</a:t>
            </a:r>
            <a:endParaRPr lang="en-US" dirty="0">
              <a:latin typeface="Calibri" charset="0"/>
            </a:endParaRPr>
          </a:p>
          <a:p>
            <a:pPr eaLnBrk="1" hangingPunct="1">
              <a:spcAft>
                <a:spcPts val="600"/>
              </a:spcAft>
            </a:pPr>
            <a:endParaRPr lang="en-US" sz="3000" dirty="0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7026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8305800" cy="1219200"/>
          </a:xfrm>
        </p:spPr>
        <p:txBody>
          <a:bodyPr/>
          <a:lstStyle/>
          <a:p>
            <a:pPr eaLnBrk="1" hangingPunct="1">
              <a:defRPr/>
            </a:pPr>
            <a:r>
              <a:rPr dirty="0" smtClean="0">
                <a:ea typeface="+mj-ea"/>
                <a:cs typeface="+mj-cs"/>
              </a:rPr>
              <a:t>Transportation</a:t>
            </a:r>
            <a:endParaRPr dirty="0">
              <a:ea typeface="+mj-ea"/>
              <a:cs typeface="+mj-cs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143000"/>
            <a:ext cx="8382000" cy="4797425"/>
          </a:xfrm>
        </p:spPr>
        <p:txBody>
          <a:bodyPr/>
          <a:lstStyle/>
          <a:p>
            <a:pPr marL="698500" indent="-514350" eaLnBrk="1" hangingPunct="1"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  <a:buFont typeface="Wingdings 2" charset="0"/>
              <a:buNone/>
            </a:pPr>
            <a:r>
              <a:rPr lang="en-US" sz="26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1.</a:t>
            </a:r>
            <a:r>
              <a:rPr lang="en-US" sz="2600" dirty="0">
                <a:solidFill>
                  <a:schemeClr val="accent5"/>
                </a:solidFill>
              </a:rPr>
              <a:t>	</a:t>
            </a:r>
            <a:r>
              <a:rPr lang="en-US" sz="2600" dirty="0" err="1">
                <a:solidFill>
                  <a:schemeClr val="accent5"/>
                </a:solidFill>
              </a:rPr>
              <a:t>LEAs</a:t>
            </a:r>
            <a:r>
              <a:rPr lang="en-US" sz="2600" dirty="0">
                <a:solidFill>
                  <a:schemeClr val="accent5"/>
                </a:solidFill>
              </a:rPr>
              <a:t> must provide transportation to and from </a:t>
            </a:r>
            <a:r>
              <a:rPr lang="en-US" sz="2600" dirty="0" smtClean="0">
                <a:solidFill>
                  <a:schemeClr val="accent5"/>
                </a:solidFill>
              </a:rPr>
              <a:t>the </a:t>
            </a:r>
            <a:r>
              <a:rPr lang="en-US" sz="2600" dirty="0">
                <a:solidFill>
                  <a:schemeClr val="accent5"/>
                </a:solidFill>
              </a:rPr>
              <a:t>school of </a:t>
            </a:r>
            <a:r>
              <a:rPr lang="en-US" sz="2600" dirty="0" smtClean="0">
                <a:solidFill>
                  <a:schemeClr val="accent5"/>
                </a:solidFill>
              </a:rPr>
              <a:t>origin, </a:t>
            </a:r>
            <a:r>
              <a:rPr lang="en-US" sz="2600" dirty="0" smtClean="0">
                <a:solidFill>
                  <a:srgbClr val="FF3300"/>
                </a:solidFill>
              </a:rPr>
              <a:t>including until the end of the year when the student obtains permanent housing</a:t>
            </a:r>
            <a:r>
              <a:rPr lang="en-US" sz="2600" dirty="0" smtClean="0">
                <a:solidFill>
                  <a:schemeClr val="accent5"/>
                </a:solidFill>
              </a:rPr>
              <a:t>, </a:t>
            </a:r>
            <a:r>
              <a:rPr lang="en-US" sz="2600" dirty="0">
                <a:solidFill>
                  <a:schemeClr val="accent5"/>
                </a:solidFill>
              </a:rPr>
              <a:t>at a parent</a:t>
            </a:r>
            <a:r>
              <a:rPr lang="es-ES_tradnl" sz="2600" dirty="0">
                <a:solidFill>
                  <a:schemeClr val="accent5"/>
                </a:solidFill>
              </a:rPr>
              <a:t>’</a:t>
            </a:r>
            <a:r>
              <a:rPr lang="en-US" altLang="ja-JP" sz="2600" dirty="0" err="1">
                <a:solidFill>
                  <a:schemeClr val="accent5"/>
                </a:solidFill>
              </a:rPr>
              <a:t>s</a:t>
            </a:r>
            <a:r>
              <a:rPr lang="en-US" altLang="ja-JP" sz="2600" dirty="0">
                <a:solidFill>
                  <a:schemeClr val="accent5"/>
                </a:solidFill>
              </a:rPr>
              <a:t> or guardian</a:t>
            </a:r>
            <a:r>
              <a:rPr lang="es-ES_tradnl" altLang="ja-JP" sz="2600" dirty="0">
                <a:solidFill>
                  <a:schemeClr val="accent5"/>
                </a:solidFill>
              </a:rPr>
              <a:t>’</a:t>
            </a:r>
            <a:r>
              <a:rPr lang="en-US" altLang="ja-JP" sz="2600" dirty="0" err="1">
                <a:solidFill>
                  <a:schemeClr val="accent5"/>
                </a:solidFill>
              </a:rPr>
              <a:t>s</a:t>
            </a:r>
            <a:r>
              <a:rPr lang="en-US" altLang="ja-JP" sz="2600" dirty="0">
                <a:solidFill>
                  <a:schemeClr val="accent5"/>
                </a:solidFill>
              </a:rPr>
              <a:t> request (or at the liaison’s request for unaccompanied youth).</a:t>
            </a:r>
          </a:p>
          <a:p>
            <a:pPr lvl="1" eaLnBrk="1" hangingPunct="1"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accent5"/>
                </a:solidFill>
                <a:ea typeface="Calibri" charset="0"/>
                <a:cs typeface="Calibri" charset="0"/>
              </a:rPr>
              <a:t>If staying in the same LEA, that LEA must provide or arrange transportation to the school of origin.</a:t>
            </a:r>
          </a:p>
          <a:p>
            <a:pPr lvl="1" eaLnBrk="1" hangingPunct="1"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accent5"/>
                </a:solidFill>
                <a:ea typeface="Calibri" charset="0"/>
                <a:cs typeface="Calibri" charset="0"/>
              </a:rPr>
              <a:t>If crossing LEA lines</a:t>
            </a:r>
            <a:r>
              <a:rPr lang="en-US" sz="2600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, both </a:t>
            </a:r>
            <a:r>
              <a:rPr lang="en-US" sz="2600" dirty="0" err="1" smtClean="0">
                <a:solidFill>
                  <a:schemeClr val="accent5"/>
                </a:solidFill>
                <a:ea typeface="Calibri" charset="0"/>
                <a:cs typeface="Calibri" charset="0"/>
              </a:rPr>
              <a:t>LEAs</a:t>
            </a:r>
            <a:r>
              <a:rPr lang="en-US" sz="2600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 </a:t>
            </a:r>
            <a:r>
              <a:rPr lang="en-US" sz="2600" dirty="0">
                <a:solidFill>
                  <a:schemeClr val="accent5"/>
                </a:solidFill>
                <a:ea typeface="Calibri" charset="0"/>
                <a:cs typeface="Calibri" charset="0"/>
              </a:rPr>
              <a:t>must determine how to divide the responsibility and share the cost, or they must share the cost equally</a:t>
            </a:r>
            <a:r>
              <a:rPr lang="en-US" sz="2600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.</a:t>
            </a:r>
          </a:p>
          <a:p>
            <a:pPr lvl="1" eaLnBrk="1" hangingPunct="1">
              <a:spcAft>
                <a:spcPts val="600"/>
              </a:spcAft>
              <a:buNone/>
            </a:pPr>
            <a:r>
              <a:rPr lang="en-US" sz="2600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								</a:t>
            </a:r>
            <a:endParaRPr lang="en-US" sz="2600" dirty="0">
              <a:solidFill>
                <a:schemeClr val="accent5"/>
              </a:solidFill>
              <a:ea typeface="Calibri" charset="0"/>
              <a:cs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9320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2280" y="-10160"/>
            <a:ext cx="8305800" cy="1219200"/>
          </a:xfrm>
        </p:spPr>
        <p:txBody>
          <a:bodyPr/>
          <a:lstStyle/>
          <a:p>
            <a:pPr eaLnBrk="1" hangingPunct="1">
              <a:defRPr/>
            </a:pPr>
            <a:r>
              <a:rPr dirty="0">
                <a:ea typeface="+mj-ea"/>
                <a:cs typeface="+mj-cs"/>
              </a:rPr>
              <a:t>Transportation—Key Provisions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2280" y="1209040"/>
            <a:ext cx="8229600" cy="4645025"/>
          </a:xfrm>
        </p:spPr>
        <p:txBody>
          <a:bodyPr/>
          <a:lstStyle/>
          <a:p>
            <a:pPr marL="698500" indent="-514350" eaLnBrk="1" hangingPunct="1">
              <a:lnSpc>
                <a:spcPct val="90000"/>
              </a:lnSpc>
              <a:spcAft>
                <a:spcPts val="1200"/>
              </a:spcAft>
              <a:buFont typeface="Wingdings 2" charset="0"/>
              <a:buAutoNum type="arabicPeriod" startAt="2"/>
            </a:pPr>
            <a:r>
              <a:rPr lang="en-US" dirty="0" smtClean="0">
                <a:solidFill>
                  <a:schemeClr val="accent5"/>
                </a:solidFill>
              </a:rPr>
              <a:t>LEAs </a:t>
            </a:r>
            <a:r>
              <a:rPr lang="en-US" dirty="0">
                <a:solidFill>
                  <a:schemeClr val="accent5"/>
                </a:solidFill>
              </a:rPr>
              <a:t>also must provide students in homeless situations with transportation services comparable to those provided to other students</a:t>
            </a:r>
            <a:r>
              <a:rPr lang="en-US" dirty="0" smtClean="0">
                <a:solidFill>
                  <a:schemeClr val="accent5"/>
                </a:solidFill>
              </a:rPr>
              <a:t>.											</a:t>
            </a:r>
          </a:p>
          <a:p>
            <a:pPr marL="698500" indent="-514350" eaLnBrk="1" hangingPunct="1">
              <a:lnSpc>
                <a:spcPct val="90000"/>
              </a:lnSpc>
              <a:spcAft>
                <a:spcPts val="1200"/>
              </a:spcAft>
              <a:buFont typeface="Wingdings 2" charset="0"/>
              <a:buAutoNum type="arabicPeriod" startAt="2"/>
            </a:pPr>
            <a:r>
              <a:rPr lang="en-US" dirty="0" smtClean="0">
                <a:solidFill>
                  <a:schemeClr val="accent5"/>
                </a:solidFill>
              </a:rPr>
              <a:t>LEAs </a:t>
            </a:r>
            <a:r>
              <a:rPr lang="en-US" dirty="0">
                <a:solidFill>
                  <a:schemeClr val="accent5"/>
                </a:solidFill>
              </a:rPr>
              <a:t>must eliminate barriers to the</a:t>
            </a:r>
            <a:r>
              <a:rPr lang="en-US" dirty="0" smtClean="0">
                <a:solidFill>
                  <a:schemeClr val="accent5"/>
                </a:solidFill>
              </a:rPr>
              <a:t> </a:t>
            </a:r>
            <a:r>
              <a:rPr lang="en-US" dirty="0" smtClean="0">
                <a:solidFill>
                  <a:srgbClr val="FF3300"/>
                </a:solidFill>
              </a:rPr>
              <a:t>identification</a:t>
            </a:r>
            <a:r>
              <a:rPr lang="en-US" dirty="0" smtClean="0">
                <a:solidFill>
                  <a:schemeClr val="accent5"/>
                </a:solidFill>
              </a:rPr>
              <a:t>, enrollment </a:t>
            </a:r>
            <a:r>
              <a:rPr lang="en-US" dirty="0">
                <a:solidFill>
                  <a:schemeClr val="accent5"/>
                </a:solidFill>
              </a:rPr>
              <a:t>and retention of students experiencing homelessness (including transportation barriers</a:t>
            </a:r>
            <a:r>
              <a:rPr lang="en-US" dirty="0" smtClean="0">
                <a:solidFill>
                  <a:schemeClr val="accent5"/>
                </a:solidFill>
              </a:rPr>
              <a:t>).								</a:t>
            </a:r>
            <a:endParaRPr lang="en-US" i="1" dirty="0">
              <a:solidFill>
                <a:schemeClr val="accent5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1320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65760" y="0"/>
            <a:ext cx="8305800" cy="1219200"/>
          </a:xfrm>
        </p:spPr>
        <p:txBody>
          <a:bodyPr/>
          <a:lstStyle/>
          <a:p>
            <a:pPr eaLnBrk="1" hangingPunct="1">
              <a:defRPr/>
            </a:pPr>
            <a:r>
              <a:rPr dirty="0" smtClean="0">
                <a:ea typeface="+mj-ea"/>
                <a:cs typeface="+mj-cs"/>
              </a:rPr>
              <a:t>Transportation Strategies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>
                <a:solidFill>
                  <a:schemeClr val="accent5"/>
                </a:solidFill>
              </a:rPr>
              <a:t>Develop close ties among local liaisons, school staff, pupil transportation staff, and shelter </a:t>
            </a:r>
            <a:r>
              <a:rPr lang="en-US" sz="2800" dirty="0" smtClean="0">
                <a:solidFill>
                  <a:schemeClr val="accent5"/>
                </a:solidFill>
              </a:rPr>
              <a:t>workers</a:t>
            </a:r>
            <a:endParaRPr lang="en-US" sz="2800" dirty="0">
              <a:solidFill>
                <a:schemeClr val="accent5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>
                <a:solidFill>
                  <a:schemeClr val="accent5"/>
                </a:solidFill>
              </a:rPr>
              <a:t>Use school buses (including special education, magnet school and other buses</a:t>
            </a:r>
            <a:r>
              <a:rPr lang="en-US" sz="2800" dirty="0" smtClean="0">
                <a:solidFill>
                  <a:schemeClr val="accent5"/>
                </a:solidFill>
              </a:rPr>
              <a:t>)</a:t>
            </a:r>
            <a:endParaRPr lang="en-US" sz="2800" dirty="0">
              <a:solidFill>
                <a:schemeClr val="accent5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>
                <a:solidFill>
                  <a:schemeClr val="accent5"/>
                </a:solidFill>
              </a:rPr>
              <a:t>Develop formal or informal agreements with school districts where homeless children cross district </a:t>
            </a:r>
            <a:r>
              <a:rPr lang="en-US" sz="2800" dirty="0" smtClean="0">
                <a:solidFill>
                  <a:schemeClr val="accent5"/>
                </a:solidFill>
              </a:rPr>
              <a:t>lines</a:t>
            </a:r>
            <a:endParaRPr lang="en-US" sz="2800" dirty="0">
              <a:solidFill>
                <a:schemeClr val="accent5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>
                <a:solidFill>
                  <a:schemeClr val="accent5"/>
                </a:solidFill>
              </a:rPr>
              <a:t>Use public transit where </a:t>
            </a:r>
            <a:r>
              <a:rPr lang="en-US" sz="2800" dirty="0" smtClean="0">
                <a:solidFill>
                  <a:schemeClr val="accent5"/>
                </a:solidFill>
              </a:rPr>
              <a:t>feasible</a:t>
            </a:r>
            <a:endParaRPr lang="en-US" sz="2800" dirty="0">
              <a:solidFill>
                <a:schemeClr val="accent5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>
                <a:solidFill>
                  <a:schemeClr val="accent5"/>
                </a:solidFill>
              </a:rPr>
              <a:t>Use approved carpools, van or taxi </a:t>
            </a:r>
            <a:r>
              <a:rPr lang="en-US" sz="2800" dirty="0" smtClean="0">
                <a:solidFill>
                  <a:schemeClr val="accent5"/>
                </a:solidFill>
              </a:rPr>
              <a:t>services</a:t>
            </a:r>
            <a:endParaRPr lang="en-US" sz="2800" dirty="0">
              <a:solidFill>
                <a:schemeClr val="accent5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>
                <a:solidFill>
                  <a:schemeClr val="accent5"/>
                </a:solidFill>
              </a:rPr>
              <a:t>Reimburse parents and youth for </a:t>
            </a:r>
            <a:r>
              <a:rPr lang="en-US" sz="2800" dirty="0" smtClean="0">
                <a:solidFill>
                  <a:schemeClr val="accent5"/>
                </a:solidFill>
              </a:rPr>
              <a:t>gas</a:t>
            </a:r>
            <a:endParaRPr lang="en-US" sz="2800" dirty="0">
              <a:solidFill>
                <a:schemeClr val="accent5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>
                <a:solidFill>
                  <a:schemeClr val="accent5"/>
                </a:solidFill>
              </a:rPr>
              <a:t>Pursue inter-agency </a:t>
            </a:r>
            <a:r>
              <a:rPr lang="en-US" sz="2800" dirty="0" smtClean="0">
                <a:solidFill>
                  <a:schemeClr val="accent5"/>
                </a:solidFill>
              </a:rPr>
              <a:t>solutions</a:t>
            </a:r>
            <a:endParaRPr lang="en-US" sz="2800" dirty="0">
              <a:solidFill>
                <a:schemeClr val="accent5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9602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10161"/>
            <a:ext cx="8305800" cy="67564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dirty="0" smtClean="0">
                <a:ea typeface="+mj-lt"/>
              </a:rPr>
              <a:t>School Enrollment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4980" y="685800"/>
            <a:ext cx="8229600" cy="5029200"/>
          </a:xfrm>
        </p:spPr>
        <p:txBody>
          <a:bodyPr/>
          <a:lstStyle/>
          <a:p>
            <a:pPr eaLnBrk="1" hangingPunct="1">
              <a:spcAft>
                <a:spcPts val="1200"/>
              </a:spcAft>
              <a:buNone/>
            </a:pPr>
            <a:r>
              <a:rPr lang="en-US" sz="2400" dirty="0" smtClean="0">
                <a:solidFill>
                  <a:schemeClr val="accent5"/>
                </a:solidFill>
              </a:rPr>
              <a:t>When remaining in the school of origin is not in the student’s best interest or what the parent, guardian or youth requests: 												</a:t>
            </a:r>
          </a:p>
          <a:p>
            <a:pPr eaLnBrk="1" hangingPunct="1">
              <a:spcAft>
                <a:spcPts val="1200"/>
              </a:spcAft>
              <a:buNone/>
            </a:pPr>
            <a:r>
              <a:rPr lang="en-US" sz="2400" dirty="0" smtClean="0">
                <a:solidFill>
                  <a:schemeClr val="accent5"/>
                </a:solidFill>
              </a:rPr>
              <a:t>McKinney-Vento </a:t>
            </a:r>
            <a:r>
              <a:rPr lang="en-US" sz="2400" dirty="0">
                <a:solidFill>
                  <a:schemeClr val="accent5"/>
                </a:solidFill>
              </a:rPr>
              <a:t>students are entitled to </a:t>
            </a:r>
            <a:r>
              <a:rPr lang="en-US" sz="2400" dirty="0" smtClean="0">
                <a:solidFill>
                  <a:schemeClr val="accent5"/>
                </a:solidFill>
              </a:rPr>
              <a:t>immediate enrollment </a:t>
            </a:r>
            <a:r>
              <a:rPr lang="en-US" sz="2400" dirty="0">
                <a:solidFill>
                  <a:schemeClr val="accent5"/>
                </a:solidFill>
              </a:rPr>
              <a:t>in any public school that students living in the same attendance area are eligible to </a:t>
            </a:r>
            <a:r>
              <a:rPr lang="en-US" sz="2400" dirty="0" smtClean="0">
                <a:solidFill>
                  <a:schemeClr val="accent5"/>
                </a:solidFill>
              </a:rPr>
              <a:t>attend; even if:</a:t>
            </a:r>
          </a:p>
          <a:p>
            <a:pPr lvl="1" eaLnBrk="1" hangingPunct="1">
              <a:buClr>
                <a:schemeClr val="accent6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5"/>
                </a:solidFill>
              </a:rPr>
              <a:t>Students do not have required documents, such as school records, </a:t>
            </a:r>
            <a:r>
              <a:rPr lang="en-US" sz="2200" dirty="0" smtClean="0">
                <a:solidFill>
                  <a:srgbClr val="FF3300"/>
                </a:solidFill>
              </a:rPr>
              <a:t>records of immunization and other required health records</a:t>
            </a:r>
            <a:r>
              <a:rPr lang="en-US" sz="2200" dirty="0" smtClean="0">
                <a:solidFill>
                  <a:srgbClr val="1F2251"/>
                </a:solidFill>
              </a:rPr>
              <a:t>, </a:t>
            </a:r>
            <a:r>
              <a:rPr lang="en-US" sz="2200" dirty="0" smtClean="0">
                <a:solidFill>
                  <a:schemeClr val="accent5"/>
                </a:solidFill>
              </a:rPr>
              <a:t>proof of residency, guardianship, or other documents; or</a:t>
            </a:r>
          </a:p>
          <a:p>
            <a:pPr lvl="1" eaLnBrk="1" hangingPunct="1">
              <a:buClr>
                <a:schemeClr val="accent6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FF3300"/>
                </a:solidFill>
              </a:rPr>
              <a:t>Students have missed application or enrollment deadlines during any period of homelessness.</a:t>
            </a:r>
            <a:r>
              <a:rPr lang="en-US" sz="2200" dirty="0" smtClean="0">
                <a:solidFill>
                  <a:srgbClr val="1F2251"/>
                </a:solidFill>
              </a:rPr>
              <a:t>.</a:t>
            </a:r>
            <a:endParaRPr lang="en-US" sz="2200" dirty="0">
              <a:solidFill>
                <a:srgbClr val="1F225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3746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305800" cy="762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dirty="0" smtClean="0">
                <a:ea typeface="+mj-lt"/>
              </a:rPr>
              <a:t>Enrollment</a:t>
            </a:r>
            <a:r>
              <a:rPr lang="en-US" dirty="0" smtClean="0">
                <a:ea typeface="+mj-lt"/>
              </a:rPr>
              <a:t> </a:t>
            </a:r>
            <a:r>
              <a:rPr lang="en-US" i="1" dirty="0" smtClean="0">
                <a:ea typeface="+mj-lt"/>
              </a:rPr>
              <a:t>(continued)</a:t>
            </a:r>
            <a:endParaRPr i="1" dirty="0" smtClean="0">
              <a:ea typeface="+mj-lt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143000"/>
            <a:ext cx="8229600" cy="4876800"/>
          </a:xfrm>
        </p:spPr>
        <p:txBody>
          <a:bodyPr/>
          <a:lstStyle/>
          <a:p>
            <a:pPr eaLnBrk="1" hangingPunct="1"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 smtClean="0">
                <a:solidFill>
                  <a:schemeClr val="accent5"/>
                </a:solidFill>
              </a:rPr>
              <a:t>The </a:t>
            </a:r>
            <a:r>
              <a:rPr lang="en-US" sz="2800" dirty="0">
                <a:solidFill>
                  <a:schemeClr val="accent5"/>
                </a:solidFill>
              </a:rPr>
              <a:t>terms </a:t>
            </a:r>
            <a:r>
              <a:rPr lang="ja-JP" altLang="en-US" sz="2800" dirty="0">
                <a:solidFill>
                  <a:schemeClr val="accent5"/>
                </a:solidFill>
              </a:rPr>
              <a:t>“</a:t>
            </a:r>
            <a:r>
              <a:rPr lang="en-US" altLang="ja-JP" sz="2800" dirty="0">
                <a:solidFill>
                  <a:schemeClr val="accent5"/>
                </a:solidFill>
              </a:rPr>
              <a:t>enroll</a:t>
            </a:r>
            <a:r>
              <a:rPr lang="ja-JP" altLang="en-US" sz="2800" dirty="0">
                <a:solidFill>
                  <a:schemeClr val="accent5"/>
                </a:solidFill>
              </a:rPr>
              <a:t>”</a:t>
            </a:r>
            <a:r>
              <a:rPr lang="en-US" altLang="ja-JP" sz="2800" dirty="0">
                <a:solidFill>
                  <a:schemeClr val="accent5"/>
                </a:solidFill>
              </a:rPr>
              <a:t> and </a:t>
            </a:r>
            <a:r>
              <a:rPr lang="ja-JP" altLang="en-US" sz="2800" dirty="0">
                <a:solidFill>
                  <a:schemeClr val="accent5"/>
                </a:solidFill>
              </a:rPr>
              <a:t>“</a:t>
            </a:r>
            <a:r>
              <a:rPr lang="en-US" altLang="ja-JP" sz="2800" dirty="0">
                <a:solidFill>
                  <a:schemeClr val="accent5"/>
                </a:solidFill>
              </a:rPr>
              <a:t>enrollment</a:t>
            </a:r>
            <a:r>
              <a:rPr lang="ja-JP" altLang="en-US" sz="2800" dirty="0">
                <a:solidFill>
                  <a:schemeClr val="accent5"/>
                </a:solidFill>
              </a:rPr>
              <a:t>”</a:t>
            </a:r>
            <a:r>
              <a:rPr lang="en-US" altLang="ja-JP" sz="2800" dirty="0">
                <a:solidFill>
                  <a:schemeClr val="accent5"/>
                </a:solidFill>
              </a:rPr>
              <a:t> include attending classes and participating fully in school activities</a:t>
            </a:r>
            <a:r>
              <a:rPr lang="en-US" altLang="ja-JP" sz="2800" dirty="0" smtClean="0">
                <a:solidFill>
                  <a:schemeClr val="accent5"/>
                </a:solidFill>
              </a:rPr>
              <a:t>. </a:t>
            </a:r>
            <a:r>
              <a:rPr lang="en-US" altLang="ja-JP" dirty="0" smtClean="0">
                <a:solidFill>
                  <a:schemeClr val="accent5"/>
                </a:solidFill>
              </a:rPr>
              <a:t>				</a:t>
            </a:r>
            <a:endParaRPr lang="en-US" altLang="ja-JP" sz="1800" i="1" dirty="0" smtClean="0">
              <a:solidFill>
                <a:schemeClr val="accent5"/>
              </a:solidFill>
            </a:endParaRPr>
          </a:p>
          <a:p>
            <a:pPr marL="0" indent="0" eaLnBrk="1" hangingPunct="1">
              <a:buClr>
                <a:schemeClr val="accent6">
                  <a:lumMod val="40000"/>
                  <a:lumOff val="60000"/>
                </a:schemeClr>
              </a:buClr>
              <a:buNone/>
            </a:pPr>
            <a:endParaRPr lang="en-US" altLang="ja-JP" sz="1600" i="1" dirty="0" smtClean="0">
              <a:solidFill>
                <a:schemeClr val="accent5"/>
              </a:solidFill>
            </a:endParaRPr>
          </a:p>
          <a:p>
            <a:pPr eaLnBrk="1" hangingPunct="1"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 smtClean="0">
                <a:solidFill>
                  <a:schemeClr val="accent5"/>
                </a:solidFill>
              </a:rPr>
              <a:t>SEAs and LEAs must develop, review, and revise policies to remove barriers to the </a:t>
            </a:r>
            <a:r>
              <a:rPr lang="en-US" sz="2800" dirty="0" smtClean="0">
                <a:solidFill>
                  <a:srgbClr val="FF3300"/>
                </a:solidFill>
              </a:rPr>
              <a:t>identification</a:t>
            </a:r>
            <a:r>
              <a:rPr lang="en-US" sz="2800" dirty="0" smtClean="0">
                <a:solidFill>
                  <a:schemeClr val="accent5"/>
                </a:solidFill>
              </a:rPr>
              <a:t>, enrollment and retention of children and youth in homeless situations, </a:t>
            </a:r>
            <a:r>
              <a:rPr lang="en-US" sz="2800" dirty="0" smtClean="0">
                <a:solidFill>
                  <a:srgbClr val="FF3300"/>
                </a:solidFill>
              </a:rPr>
              <a:t>including barriers due to outstanding fees or fines, or absences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  <a:r>
              <a:rPr lang="en-US" sz="2800" dirty="0" smtClean="0">
                <a:solidFill>
                  <a:srgbClr val="2A2D6C"/>
                </a:solidFill>
              </a:rPr>
              <a:t> 	</a:t>
            </a:r>
            <a:r>
              <a:rPr lang="en-US" dirty="0" smtClean="0">
                <a:solidFill>
                  <a:srgbClr val="2A2D6C"/>
                </a:solidFill>
              </a:rPr>
              <a:t>			</a:t>
            </a:r>
            <a:endParaRPr lang="en-US" sz="3000" dirty="0">
              <a:solidFill>
                <a:schemeClr val="accent5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7482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72440" y="0"/>
            <a:ext cx="8305800" cy="6858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dirty="0" smtClean="0">
                <a:ea typeface="+mj-ea"/>
                <a:cs typeface="+mj-cs"/>
              </a:rPr>
              <a:t>Enrollment</a:t>
            </a:r>
            <a:r>
              <a:rPr lang="en-US" dirty="0" smtClean="0">
                <a:ea typeface="+mj-ea"/>
                <a:cs typeface="+mj-cs"/>
              </a:rPr>
              <a:t> </a:t>
            </a:r>
            <a:r>
              <a:rPr lang="en-US" i="1" dirty="0" smtClean="0">
                <a:ea typeface="+mj-ea"/>
                <a:cs typeface="+mj-cs"/>
              </a:rPr>
              <a:t>(continued)</a:t>
            </a:r>
            <a:endParaRPr i="1" dirty="0">
              <a:ea typeface="+mj-ea"/>
              <a:cs typeface="+mj-cs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440" y="973931"/>
            <a:ext cx="8305800" cy="4953000"/>
          </a:xfrm>
        </p:spPr>
        <p:txBody>
          <a:bodyPr/>
          <a:lstStyle/>
          <a:p>
            <a:pPr eaLnBrk="1" hangingPunct="1"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400" dirty="0" smtClean="0">
                <a:solidFill>
                  <a:schemeClr val="accent5"/>
                </a:solidFill>
              </a:rPr>
              <a:t>If </a:t>
            </a:r>
            <a:r>
              <a:rPr lang="en-US" sz="2400" dirty="0">
                <a:solidFill>
                  <a:schemeClr val="accent5"/>
                </a:solidFill>
              </a:rPr>
              <a:t>a student does not have immunizations</a:t>
            </a:r>
            <a:r>
              <a:rPr lang="en-US" sz="2400" dirty="0" smtClean="0">
                <a:solidFill>
                  <a:schemeClr val="accent5"/>
                </a:solidFill>
              </a:rPr>
              <a:t>, or </a:t>
            </a:r>
            <a:r>
              <a:rPr lang="en-US" sz="2400" dirty="0">
                <a:solidFill>
                  <a:schemeClr val="accent5"/>
                </a:solidFill>
              </a:rPr>
              <a:t>immunization or</a:t>
            </a:r>
            <a:r>
              <a:rPr lang="en-US" sz="2400" dirty="0" smtClean="0">
                <a:solidFill>
                  <a:schemeClr val="accent5"/>
                </a:solidFill>
              </a:rPr>
              <a:t> other health records or screenings, </a:t>
            </a:r>
            <a:r>
              <a:rPr lang="en-US" sz="2400" dirty="0">
                <a:solidFill>
                  <a:schemeClr val="accent5"/>
                </a:solidFill>
              </a:rPr>
              <a:t>the liaison must</a:t>
            </a:r>
            <a:r>
              <a:rPr lang="en-US" sz="2400" dirty="0" smtClean="0">
                <a:solidFill>
                  <a:schemeClr val="accent5"/>
                </a:solidFill>
              </a:rPr>
              <a:t> immediately assist </a:t>
            </a:r>
            <a:r>
              <a:rPr lang="en-US" sz="2400" dirty="0">
                <a:solidFill>
                  <a:schemeClr val="accent5"/>
                </a:solidFill>
              </a:rPr>
              <a:t>in obtaining </a:t>
            </a:r>
            <a:r>
              <a:rPr lang="en-US" sz="2400" dirty="0" smtClean="0">
                <a:solidFill>
                  <a:schemeClr val="accent5"/>
                </a:solidFill>
              </a:rPr>
              <a:t>them; the </a:t>
            </a:r>
            <a:r>
              <a:rPr lang="en-US" sz="2400" dirty="0">
                <a:solidFill>
                  <a:schemeClr val="accent5"/>
                </a:solidFill>
              </a:rPr>
              <a:t>student must be enrolled in the interim</a:t>
            </a:r>
            <a:r>
              <a:rPr lang="en-US" sz="2400" dirty="0" smtClean="0">
                <a:solidFill>
                  <a:schemeClr val="accent5"/>
                </a:solidFill>
              </a:rPr>
              <a:t>. 								</a:t>
            </a:r>
          </a:p>
          <a:p>
            <a:pPr eaLnBrk="1" hangingPunct="1"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400" dirty="0" smtClean="0">
                <a:solidFill>
                  <a:schemeClr val="accent5"/>
                </a:solidFill>
              </a:rPr>
              <a:t>Enrolling schools must obtain school records from the previous school, and students must be enrolled in school while records are obtained.</a:t>
            </a:r>
            <a:br>
              <a:rPr lang="en-US" sz="2400" dirty="0" smtClean="0">
                <a:solidFill>
                  <a:schemeClr val="accent5"/>
                </a:solidFill>
              </a:rPr>
            </a:br>
            <a:endParaRPr lang="en-US" sz="2400" dirty="0" smtClean="0">
              <a:solidFill>
                <a:schemeClr val="accent5"/>
              </a:solidFill>
            </a:endParaRPr>
          </a:p>
          <a:p>
            <a:pPr eaLnBrk="1" hangingPunct="1"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400" dirty="0" smtClean="0">
                <a:solidFill>
                  <a:schemeClr val="accent5"/>
                </a:solidFill>
              </a:rPr>
              <a:t>Schools must maintain McKinney-Vento students’ records so they are available quickly.      </a:t>
            </a:r>
          </a:p>
          <a:p>
            <a:pPr marL="0" indent="0" eaLnBrk="1" hangingPunct="1">
              <a:buClr>
                <a:schemeClr val="accent6">
                  <a:lumMod val="40000"/>
                  <a:lumOff val="60000"/>
                </a:schemeClr>
              </a:buClr>
              <a:buNone/>
            </a:pPr>
            <a:r>
              <a:rPr lang="en-US" sz="2400" dirty="0">
                <a:solidFill>
                  <a:schemeClr val="accent5"/>
                </a:solidFill>
              </a:rPr>
              <a:t>	</a:t>
            </a:r>
            <a:r>
              <a:rPr lang="en-US" sz="2400" dirty="0" smtClean="0">
                <a:solidFill>
                  <a:schemeClr val="accent5"/>
                </a:solidFill>
              </a:rPr>
              <a:t>					</a:t>
            </a:r>
          </a:p>
          <a:p>
            <a:pPr marL="0" indent="0" eaLnBrk="1" hangingPunct="1">
              <a:buClr>
                <a:schemeClr val="accent6">
                  <a:lumMod val="40000"/>
                  <a:lumOff val="60000"/>
                </a:schemeClr>
              </a:buClr>
              <a:buNone/>
            </a:pPr>
            <a:endParaRPr lang="en-US" sz="1800" i="1" dirty="0" smtClean="0">
              <a:solidFill>
                <a:schemeClr val="accent5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8081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14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dirty="0">
                <a:ea typeface="+mj-ea"/>
                <a:cs typeface="+mj-cs"/>
              </a:rPr>
              <a:t>Immediate Enrollment</a:t>
            </a:r>
            <a:r>
              <a:rPr dirty="0" smtClean="0">
                <a:ea typeface="+mj-ea"/>
                <a:cs typeface="+mj-cs"/>
              </a:rPr>
              <a:t>— Strategies</a:t>
            </a:r>
            <a:endParaRPr dirty="0">
              <a:ea typeface="+mj-ea"/>
              <a:cs typeface="+mj-cs"/>
            </a:endParaRP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>
          <a:xfrm>
            <a:off x="467360" y="1447800"/>
            <a:ext cx="8229600" cy="4721225"/>
          </a:xfrm>
        </p:spPr>
        <p:txBody>
          <a:bodyPr/>
          <a:lstStyle/>
          <a:p>
            <a:pPr marL="285750" indent="-285750" eaLnBrk="1" hangingPunct="1">
              <a:lnSpc>
                <a:spcPct val="90000"/>
              </a:lnSpc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400" dirty="0">
                <a:solidFill>
                  <a:schemeClr val="accent5"/>
                </a:solidFill>
              </a:rPr>
              <a:t>Request all records from the previous school immediately, including immunization </a:t>
            </a:r>
            <a:r>
              <a:rPr lang="en-US" sz="2400" dirty="0" smtClean="0">
                <a:solidFill>
                  <a:schemeClr val="accent5"/>
                </a:solidFill>
              </a:rPr>
              <a:t>records</a:t>
            </a:r>
            <a:endParaRPr lang="en-US" sz="2400" dirty="0">
              <a:solidFill>
                <a:schemeClr val="accent5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chemeClr val="accent6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accent5"/>
                </a:solidFill>
                <a:ea typeface="ＭＳ Ｐゴシック" charset="0"/>
                <a:cs typeface="ＭＳ Ｐゴシック" charset="0"/>
              </a:rPr>
              <a:t>Parental signature is not required for transfer </a:t>
            </a:r>
            <a:r>
              <a:rPr lang="en-US" dirty="0" smtClean="0">
                <a:solidFill>
                  <a:schemeClr val="accent5"/>
                </a:solidFill>
                <a:ea typeface="ＭＳ Ｐゴシック" charset="0"/>
                <a:cs typeface="ＭＳ Ｐゴシック" charset="0"/>
              </a:rPr>
              <a:t>students</a:t>
            </a:r>
            <a:endParaRPr lang="en-US" dirty="0">
              <a:solidFill>
                <a:schemeClr val="accent5"/>
              </a:solidFill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accent6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accent5"/>
                </a:solidFill>
                <a:ea typeface="ＭＳ Ｐゴシック" charset="0"/>
                <a:cs typeface="ＭＳ Ｐゴシック" charset="0"/>
              </a:rPr>
              <a:t>The vast majority of students have been enrolled in school before and have received </a:t>
            </a:r>
            <a:r>
              <a:rPr lang="en-US" dirty="0" smtClean="0">
                <a:solidFill>
                  <a:schemeClr val="accent5"/>
                </a:solidFill>
                <a:ea typeface="ＭＳ Ｐゴシック" charset="0"/>
                <a:cs typeface="ＭＳ Ｐゴシック" charset="0"/>
              </a:rPr>
              <a:t>immunizations</a:t>
            </a:r>
            <a:endParaRPr lang="en-US" b="1" dirty="0">
              <a:solidFill>
                <a:schemeClr val="accent5"/>
              </a:solidFill>
              <a:ea typeface="ＭＳ Ｐゴシック" charset="0"/>
              <a:cs typeface="ＭＳ Ｐゴシック" charset="0"/>
            </a:endParaRPr>
          </a:p>
          <a:p>
            <a:pPr marL="285750" indent="-285750" eaLnBrk="1" hangingPunct="1">
              <a:lnSpc>
                <a:spcPct val="90000"/>
              </a:lnSpc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400" dirty="0">
                <a:solidFill>
                  <a:schemeClr val="accent5"/>
                </a:solidFill>
              </a:rPr>
              <a:t>Speak with parents and youth about the classes the student was in, previous coursework and special </a:t>
            </a:r>
            <a:r>
              <a:rPr lang="en-US" sz="2400" dirty="0" smtClean="0">
                <a:solidFill>
                  <a:schemeClr val="accent5"/>
                </a:solidFill>
              </a:rPr>
              <a:t>needs</a:t>
            </a:r>
            <a:endParaRPr lang="en-US" sz="2400" dirty="0">
              <a:solidFill>
                <a:schemeClr val="accent5"/>
              </a:solidFill>
            </a:endParaRPr>
          </a:p>
          <a:p>
            <a:pPr marL="285750" indent="-285750" eaLnBrk="1" hangingPunct="1">
              <a:lnSpc>
                <a:spcPct val="90000"/>
              </a:lnSpc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400" dirty="0">
                <a:solidFill>
                  <a:schemeClr val="accent5"/>
                </a:solidFill>
              </a:rPr>
              <a:t>Call the counselor, teachers or principal at the previous school for </a:t>
            </a:r>
            <a:r>
              <a:rPr lang="en-US" sz="2400" dirty="0" smtClean="0">
                <a:solidFill>
                  <a:schemeClr val="accent5"/>
                </a:solidFill>
              </a:rPr>
              <a:t>information</a:t>
            </a:r>
            <a:endParaRPr lang="en-US" sz="2400" dirty="0">
              <a:solidFill>
                <a:schemeClr val="accent5"/>
              </a:solidFill>
            </a:endParaRPr>
          </a:p>
          <a:p>
            <a:pPr marL="285750" indent="-285750" eaLnBrk="1" hangingPunct="1">
              <a:lnSpc>
                <a:spcPct val="90000"/>
              </a:lnSpc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400" dirty="0">
                <a:solidFill>
                  <a:schemeClr val="accent5"/>
                </a:solidFill>
              </a:rPr>
              <a:t>Ensure enrollment staff on every campus are aware of the law and </a:t>
            </a:r>
            <a:r>
              <a:rPr lang="en-US" sz="2400" dirty="0" smtClean="0">
                <a:solidFill>
                  <a:schemeClr val="accent5"/>
                </a:solidFill>
              </a:rPr>
              <a:t>procedures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7163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Enrollment of </a:t>
            </a:r>
            <a:br>
              <a:rPr lang="en-US" dirty="0" smtClean="0">
                <a:ea typeface="+mj-ea"/>
                <a:cs typeface="+mj-cs"/>
              </a:rPr>
            </a:br>
            <a:r>
              <a:rPr dirty="0" smtClean="0">
                <a:ea typeface="+mj-ea"/>
                <a:cs typeface="+mj-cs"/>
              </a:rPr>
              <a:t>Unaccompanied Youth</a:t>
            </a:r>
            <a:endParaRPr dirty="0">
              <a:ea typeface="+mj-ea"/>
              <a:cs typeface="+mj-cs"/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2225"/>
            <a:ext cx="8686800" cy="5105400"/>
          </a:xfrm>
        </p:spPr>
        <p:txBody>
          <a:bodyPr/>
          <a:lstStyle/>
          <a:p>
            <a:pPr eaLnBrk="1" hangingPunct="1"/>
            <a:r>
              <a:rPr lang="en-US" sz="2600" dirty="0">
                <a:solidFill>
                  <a:schemeClr val="accent5"/>
                </a:solidFill>
              </a:rPr>
              <a:t>Immediate enrollment applies, even without parent or guardian</a:t>
            </a:r>
            <a:r>
              <a:rPr lang="en-US" sz="2600" dirty="0" smtClean="0">
                <a:solidFill>
                  <a:schemeClr val="accent5"/>
                </a:solidFill>
              </a:rPr>
              <a:t>. 						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Youth </a:t>
            </a:r>
            <a:r>
              <a:rPr lang="en-US" sz="1800" dirty="0">
                <a:solidFill>
                  <a:schemeClr val="accent5"/>
                </a:solidFill>
                <a:ea typeface="Calibri" charset="0"/>
                <a:cs typeface="Calibri" charset="0"/>
              </a:rPr>
              <a:t>self-</a:t>
            </a:r>
            <a:r>
              <a:rPr lang="en-US" sz="1800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enrollment; Caregiver forms</a:t>
            </a:r>
          </a:p>
          <a:p>
            <a:pPr eaLnBrk="1" hangingPunct="1"/>
            <a:r>
              <a:rPr lang="en-US" sz="2600" dirty="0">
                <a:solidFill>
                  <a:schemeClr val="accent5"/>
                </a:solidFill>
              </a:rPr>
              <a:t>Liaisons must help unaccompanied youth choose and enroll in a school,</a:t>
            </a:r>
            <a:r>
              <a:rPr lang="en-US" sz="2600" dirty="0" smtClean="0">
                <a:solidFill>
                  <a:schemeClr val="accent5"/>
                </a:solidFill>
              </a:rPr>
              <a:t> </a:t>
            </a:r>
            <a:r>
              <a:rPr lang="en-US" sz="2600" dirty="0" smtClean="0">
                <a:solidFill>
                  <a:srgbClr val="FF3300"/>
                </a:solidFill>
              </a:rPr>
              <a:t>give priority to the </a:t>
            </a:r>
            <a:r>
              <a:rPr lang="en-US" sz="2600" dirty="0">
                <a:solidFill>
                  <a:srgbClr val="FF3300"/>
                </a:solidFill>
              </a:rPr>
              <a:t>youth</a:t>
            </a:r>
            <a:r>
              <a:rPr lang="es-ES_tradnl" sz="2600" dirty="0">
                <a:solidFill>
                  <a:srgbClr val="FF3300"/>
                </a:solidFill>
              </a:rPr>
              <a:t>’</a:t>
            </a:r>
            <a:r>
              <a:rPr lang="en-US" altLang="ja-JP" sz="2600" dirty="0">
                <a:solidFill>
                  <a:srgbClr val="FF3300"/>
                </a:solidFill>
              </a:rPr>
              <a:t>s wishes</a:t>
            </a:r>
            <a:r>
              <a:rPr lang="en-US" altLang="ja-JP" sz="2600" dirty="0">
                <a:solidFill>
                  <a:schemeClr val="accent5"/>
                </a:solidFill>
              </a:rPr>
              <a:t>, and inform the youth of his or her appeal rights</a:t>
            </a:r>
            <a:r>
              <a:rPr lang="en-US" altLang="ja-JP" sz="2600" dirty="0" smtClean="0">
                <a:solidFill>
                  <a:schemeClr val="accent5"/>
                </a:solidFill>
              </a:rPr>
              <a:t>. 								</a:t>
            </a:r>
          </a:p>
          <a:p>
            <a:pPr eaLnBrk="1" hangingPunct="1"/>
            <a:r>
              <a:rPr lang="en-US" sz="2600" dirty="0" smtClean="0">
                <a:solidFill>
                  <a:schemeClr val="accent5"/>
                </a:solidFill>
              </a:rPr>
              <a:t>School </a:t>
            </a:r>
            <a:r>
              <a:rPr lang="en-US" sz="2600" dirty="0">
                <a:solidFill>
                  <a:schemeClr val="accent5"/>
                </a:solidFill>
              </a:rPr>
              <a:t>personnel</a:t>
            </a:r>
            <a:r>
              <a:rPr lang="en-US" sz="2600" dirty="0" smtClean="0">
                <a:solidFill>
                  <a:schemeClr val="accent5"/>
                </a:solidFill>
              </a:rPr>
              <a:t> (administrators, teachers, attendance officers, enrollment personnel) must </a:t>
            </a:r>
            <a:r>
              <a:rPr lang="en-US" sz="2600" dirty="0">
                <a:solidFill>
                  <a:schemeClr val="accent5"/>
                </a:solidFill>
              </a:rPr>
              <a:t>be made aware of the specific needs of runaway and homeless </a:t>
            </a:r>
            <a:r>
              <a:rPr lang="en-US" sz="2600" dirty="0" smtClean="0">
                <a:solidFill>
                  <a:schemeClr val="accent5"/>
                </a:solidFill>
              </a:rPr>
              <a:t>youth. 								</a:t>
            </a:r>
            <a:endParaRPr lang="en-US" sz="2800" dirty="0">
              <a:solidFill>
                <a:schemeClr val="accent5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57455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3716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dirty="0" smtClean="0">
                <a:ea typeface="+mj-ea"/>
                <a:cs typeface="+mj-cs"/>
              </a:rPr>
              <a:t>How many </a:t>
            </a:r>
            <a:r>
              <a:rPr lang="en-US" dirty="0" smtClean="0">
                <a:ea typeface="+mj-ea"/>
                <a:cs typeface="+mj-cs"/>
              </a:rPr>
              <a:t>students </a:t>
            </a:r>
            <a:r>
              <a:rPr dirty="0" smtClean="0">
                <a:ea typeface="+mj-ea"/>
                <a:cs typeface="+mj-cs"/>
              </a:rPr>
              <a:t>experience homelessness?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600200"/>
            <a:ext cx="8305800" cy="4159250"/>
          </a:xfrm>
        </p:spPr>
        <p:txBody>
          <a:bodyPr/>
          <a:lstStyle/>
          <a:p>
            <a:pPr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400" dirty="0">
                <a:solidFill>
                  <a:schemeClr val="accent5"/>
                </a:solidFill>
              </a:rPr>
              <a:t>Public schools identified </a:t>
            </a:r>
            <a:r>
              <a:rPr lang="en-US" sz="2400" dirty="0" smtClean="0">
                <a:solidFill>
                  <a:schemeClr val="accent5"/>
                </a:solidFill>
              </a:rPr>
              <a:t>1.3 </a:t>
            </a:r>
            <a:r>
              <a:rPr lang="en-US" sz="2400" dirty="0">
                <a:solidFill>
                  <a:schemeClr val="accent5"/>
                </a:solidFill>
              </a:rPr>
              <a:t>million McKinney-Vento students in the 2013–14 school year.</a:t>
            </a:r>
          </a:p>
          <a:p>
            <a:pPr lvl="1"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400" dirty="0" smtClean="0">
                <a:solidFill>
                  <a:schemeClr val="accent5"/>
                </a:solidFill>
                <a:ea typeface="ＭＳ Ｐゴシック" charset="0"/>
                <a:cs typeface="ＭＳ Ｐゴシック" charset="0"/>
              </a:rPr>
              <a:t>7 percent </a:t>
            </a:r>
            <a:r>
              <a:rPr lang="en-US" sz="2400" dirty="0">
                <a:solidFill>
                  <a:schemeClr val="accent5"/>
                </a:solidFill>
                <a:ea typeface="ＭＳ Ｐゴシック" charset="0"/>
                <a:cs typeface="ＭＳ Ｐゴシック" charset="0"/>
              </a:rPr>
              <a:t>increase nationally over previous year.</a:t>
            </a:r>
          </a:p>
          <a:p>
            <a:pPr lvl="1"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400" dirty="0">
                <a:solidFill>
                  <a:schemeClr val="accent5"/>
                </a:solidFill>
                <a:ea typeface="ＭＳ Ｐゴシック" charset="0"/>
                <a:cs typeface="ＭＳ Ｐゴシック" charset="0"/>
              </a:rPr>
              <a:t>A </a:t>
            </a:r>
            <a:r>
              <a:rPr lang="en-US" sz="2400" dirty="0" smtClean="0">
                <a:solidFill>
                  <a:schemeClr val="accent5"/>
                </a:solidFill>
                <a:ea typeface="ＭＳ Ｐゴシック" charset="0"/>
                <a:cs typeface="ＭＳ Ｐゴシック" charset="0"/>
              </a:rPr>
              <a:t>100 percent </a:t>
            </a:r>
            <a:r>
              <a:rPr lang="en-US" sz="2400" dirty="0">
                <a:solidFill>
                  <a:schemeClr val="accent5"/>
                </a:solidFill>
                <a:ea typeface="ＭＳ Ｐゴシック" charset="0"/>
                <a:cs typeface="ＭＳ Ｐゴシック" charset="0"/>
              </a:rPr>
              <a:t>increase since 2007</a:t>
            </a:r>
            <a:r>
              <a:rPr lang="en-US" sz="2400" dirty="0" smtClean="0">
                <a:solidFill>
                  <a:schemeClr val="accent5"/>
                </a:solidFill>
                <a:ea typeface="ＭＳ Ｐゴシック" charset="0"/>
                <a:cs typeface="ＭＳ Ｐゴシック" charset="0"/>
              </a:rPr>
              <a:t>.</a:t>
            </a:r>
          </a:p>
          <a:p>
            <a:pPr lvl="1"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400" dirty="0" smtClean="0">
                <a:solidFill>
                  <a:schemeClr val="accent5"/>
                </a:solidFill>
                <a:ea typeface="ＭＳ Ｐゴシック" charset="0"/>
                <a:cs typeface="ＭＳ Ｐゴシック" charset="0"/>
              </a:rPr>
              <a:t>13 percent of all poor, school-age children and youth.</a:t>
            </a:r>
          </a:p>
          <a:p>
            <a:pPr lvl="1"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400" dirty="0" smtClean="0">
                <a:solidFill>
                  <a:schemeClr val="accent5"/>
                </a:solidFill>
                <a:ea typeface="ＭＳ Ｐゴシック" charset="0"/>
                <a:cs typeface="ＭＳ Ｐゴシック" charset="0"/>
              </a:rPr>
              <a:t>30 percent of all extremely poor, school-age children and youth.</a:t>
            </a:r>
          </a:p>
          <a:p>
            <a:pPr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400" dirty="0" smtClean="0">
                <a:solidFill>
                  <a:schemeClr val="accent5"/>
                </a:solidFill>
                <a:ea typeface="ＭＳ Ｐゴシック" charset="0"/>
                <a:cs typeface="ＭＳ Ｐゴシック" charset="0"/>
              </a:rPr>
              <a:t>Wisconsin schools identified 19,471 in 2013-14 </a:t>
            </a:r>
            <a:r>
              <a:rPr lang="en-US" sz="2400" dirty="0">
                <a:solidFill>
                  <a:schemeClr val="accent5"/>
                </a:solidFill>
                <a:ea typeface="ＭＳ Ｐゴシック" charset="0"/>
                <a:cs typeface="ＭＳ Ｐゴシック" charset="0"/>
              </a:rPr>
              <a:t/>
            </a:r>
            <a:br>
              <a:rPr lang="en-US" sz="2400" dirty="0">
                <a:solidFill>
                  <a:schemeClr val="accent5"/>
                </a:solidFill>
                <a:ea typeface="ＭＳ Ｐゴシック" charset="0"/>
                <a:cs typeface="ＭＳ Ｐゴシック" charset="0"/>
              </a:rPr>
            </a:br>
            <a:r>
              <a:rPr lang="en-US" sz="2400" dirty="0" smtClean="0">
                <a:solidFill>
                  <a:schemeClr val="accent5"/>
                </a:solidFill>
                <a:ea typeface="ＭＳ Ｐゴシック" charset="0"/>
                <a:cs typeface="ＭＳ Ｐゴシック" charset="0"/>
              </a:rPr>
              <a:t>(4.4 percent increase over the previous year).</a:t>
            </a:r>
            <a:endParaRPr lang="en-US" sz="2400" dirty="0">
              <a:solidFill>
                <a:schemeClr val="accent5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8871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475" y="76200"/>
            <a:ext cx="8382000" cy="1066800"/>
          </a:xfrm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800" dirty="0" smtClean="0">
                <a:ea typeface="+mj-ea"/>
                <a:cs typeface="+mj-cs"/>
              </a:rPr>
              <a:t>Enrollment in </a:t>
            </a:r>
            <a:r>
              <a:rPr sz="3800" dirty="0" smtClean="0">
                <a:ea typeface="+mj-ea"/>
                <a:cs typeface="+mj-cs"/>
              </a:rPr>
              <a:t>Preschool</a:t>
            </a:r>
            <a:endParaRPr dirty="0">
              <a:ea typeface="+mj-ea"/>
              <a:cs typeface="+mj-cs"/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53160"/>
            <a:ext cx="780415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400" dirty="0" smtClean="0">
                <a:solidFill>
                  <a:schemeClr val="accent3"/>
                </a:solidFill>
              </a:rPr>
              <a:t>States must ensure </a:t>
            </a:r>
            <a:r>
              <a:rPr lang="en-US" sz="2400" dirty="0">
                <a:solidFill>
                  <a:schemeClr val="accent3"/>
                </a:solidFill>
              </a:rPr>
              <a:t>that homeless children have access to public preschool </a:t>
            </a:r>
            <a:r>
              <a:rPr lang="en-US" sz="2400" dirty="0" smtClean="0">
                <a:solidFill>
                  <a:schemeClr val="accent3"/>
                </a:solidFill>
              </a:rPr>
              <a:t>programs administered by the SEA or LEAs. 											</a:t>
            </a:r>
          </a:p>
          <a:p>
            <a:pPr eaLnBrk="1" hangingPunct="1">
              <a:lnSpc>
                <a:spcPct val="90000"/>
              </a:lnSpc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400" dirty="0" smtClean="0">
                <a:solidFill>
                  <a:srgbClr val="FF3300"/>
                </a:solidFill>
              </a:rPr>
              <a:t>Preschools are included in the school of origin definition. </a:t>
            </a:r>
            <a:r>
              <a:rPr lang="en-US" sz="2400" dirty="0" smtClean="0">
                <a:solidFill>
                  <a:srgbClr val="FF2D2D"/>
                </a:solidFill>
              </a:rPr>
              <a:t>				</a:t>
            </a:r>
            <a:endParaRPr lang="en-US" sz="2400" dirty="0">
              <a:solidFill>
                <a:srgbClr val="FF2D2D"/>
              </a:solidFill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6">
                  <a:lumMod val="40000"/>
                  <a:lumOff val="60000"/>
                </a:schemeClr>
              </a:buClr>
              <a:buNone/>
            </a:pPr>
            <a:r>
              <a:rPr lang="en-US" sz="2400" dirty="0" smtClean="0">
                <a:solidFill>
                  <a:srgbClr val="FF2D2D"/>
                </a:solidFill>
                <a:ea typeface="Calibri" charset="0"/>
                <a:cs typeface="Calibri" charset="0"/>
              </a:rPr>
              <a:t>						</a:t>
            </a:r>
          </a:p>
          <a:p>
            <a:pPr marL="0" indent="0" eaLnBrk="1" hangingPunct="1">
              <a:lnSpc>
                <a:spcPct val="90000"/>
              </a:lnSpc>
              <a:buClr>
                <a:schemeClr val="accent6">
                  <a:lumMod val="40000"/>
                  <a:lumOff val="60000"/>
                </a:schemeClr>
              </a:buClr>
              <a:buNone/>
            </a:pPr>
            <a:r>
              <a:rPr lang="en-US" sz="2400" dirty="0" smtClean="0">
                <a:solidFill>
                  <a:schemeClr val="accent3"/>
                </a:solidFill>
              </a:rPr>
              <a:t>Liaisons must ensure access to Head Start, </a:t>
            </a:r>
            <a:r>
              <a:rPr lang="en-US" sz="2400" dirty="0" smtClean="0">
                <a:solidFill>
                  <a:srgbClr val="FF3300"/>
                </a:solidFill>
              </a:rPr>
              <a:t>early intervention (IDEA Part C)</a:t>
            </a:r>
            <a:r>
              <a:rPr lang="en-US" sz="2400" dirty="0" smtClean="0">
                <a:solidFill>
                  <a:schemeClr val="accent3"/>
                </a:solidFill>
              </a:rPr>
              <a:t>, and other preschool programs administered by the LEA.</a:t>
            </a:r>
          </a:p>
          <a:p>
            <a:pPr eaLnBrk="1" hangingPunct="1">
              <a:lnSpc>
                <a:spcPct val="90000"/>
              </a:lnSpc>
              <a:buClr>
                <a:schemeClr val="accent6">
                  <a:lumMod val="40000"/>
                  <a:lumOff val="60000"/>
                </a:schemeClr>
              </a:buClr>
              <a:buNone/>
            </a:pPr>
            <a:r>
              <a:rPr lang="en-US" sz="2400" dirty="0" smtClean="0">
                <a:solidFill>
                  <a:schemeClr val="accent3"/>
                </a:solidFill>
                <a:ea typeface="Calibri" charset="0"/>
                <a:cs typeface="Calibri" charset="0"/>
              </a:rPr>
              <a:t>							</a:t>
            </a:r>
            <a:endParaRPr lang="en-US" sz="1800" i="1" dirty="0">
              <a:solidFill>
                <a:schemeClr val="accent3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8205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>
          <a:xfrm>
            <a:off x="460375" y="0"/>
            <a:ext cx="8226425" cy="762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dirty="0" smtClean="0"/>
              <a:t>Dispute Resolution</a:t>
            </a:r>
            <a:endParaRPr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460374" y="762000"/>
            <a:ext cx="8226425" cy="5257800"/>
          </a:xfrm>
        </p:spPr>
        <p:txBody>
          <a:bodyPr/>
          <a:lstStyle/>
          <a:p>
            <a:pPr eaLnBrk="1" hangingPunct="1">
              <a:spcAft>
                <a:spcPts val="0"/>
              </a:spcAft>
              <a:buFont typeface="Wingdings 2" charset="0"/>
              <a:buNone/>
            </a:pPr>
            <a:r>
              <a:rPr lang="en-US" sz="2400" dirty="0">
                <a:solidFill>
                  <a:schemeClr val="accent3"/>
                </a:solidFill>
              </a:rPr>
              <a:t>If a dispute arises over</a:t>
            </a:r>
            <a:r>
              <a:rPr lang="en-US" sz="2400" dirty="0" smtClean="0">
                <a:solidFill>
                  <a:schemeClr val="accent3"/>
                </a:solidFill>
              </a:rPr>
              <a:t> </a:t>
            </a:r>
            <a:r>
              <a:rPr lang="en-US" sz="2400" dirty="0" smtClean="0">
                <a:solidFill>
                  <a:srgbClr val="FF3300"/>
                </a:solidFill>
              </a:rPr>
              <a:t>eligibility</a:t>
            </a:r>
            <a:r>
              <a:rPr lang="en-US" sz="2400" dirty="0" smtClean="0">
                <a:solidFill>
                  <a:schemeClr val="accent3"/>
                </a:solidFill>
              </a:rPr>
              <a:t>, school </a:t>
            </a:r>
            <a:r>
              <a:rPr lang="en-US" sz="2400" dirty="0">
                <a:solidFill>
                  <a:schemeClr val="accent3"/>
                </a:solidFill>
              </a:rPr>
              <a:t>selection or enrollment in a </a:t>
            </a:r>
            <a:r>
              <a:rPr lang="en-US" sz="2400" dirty="0" smtClean="0">
                <a:solidFill>
                  <a:schemeClr val="accent3"/>
                </a:solidFill>
              </a:rPr>
              <a:t>school:</a:t>
            </a:r>
            <a:r>
              <a:rPr lang="en-US" sz="2400" dirty="0" smtClean="0">
                <a:solidFill>
                  <a:srgbClr val="FF0000"/>
                </a:solidFill>
              </a:rPr>
              <a:t>				</a:t>
            </a:r>
            <a:endParaRPr lang="en-US" sz="2400" i="1" dirty="0">
              <a:solidFill>
                <a:schemeClr val="accent3"/>
              </a:solidFill>
            </a:endParaRPr>
          </a:p>
          <a:p>
            <a:pPr eaLnBrk="1" hangingPunct="1">
              <a:spcAft>
                <a:spcPts val="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400" dirty="0">
                <a:solidFill>
                  <a:schemeClr val="accent3"/>
                </a:solidFill>
              </a:rPr>
              <a:t>The student shall be </a:t>
            </a:r>
            <a:r>
              <a:rPr lang="en-US" sz="2400" dirty="0" smtClean="0">
                <a:solidFill>
                  <a:schemeClr val="accent3"/>
                </a:solidFill>
              </a:rPr>
              <a:t>immediately enrolled in the </a:t>
            </a:r>
            <a:r>
              <a:rPr lang="en-US" sz="2400" dirty="0">
                <a:solidFill>
                  <a:schemeClr val="accent3"/>
                </a:solidFill>
              </a:rPr>
              <a:t>school in which enrollment is sought, pending resolution of the </a:t>
            </a:r>
            <a:r>
              <a:rPr lang="en-US" sz="2400" dirty="0" smtClean="0">
                <a:solidFill>
                  <a:schemeClr val="accent3"/>
                </a:solidFill>
              </a:rPr>
              <a:t>dispute </a:t>
            </a:r>
            <a:r>
              <a:rPr lang="en-US" sz="2400" dirty="0" smtClean="0">
                <a:solidFill>
                  <a:srgbClr val="FF3300"/>
                </a:solidFill>
              </a:rPr>
              <a:t>(including all available appeals).</a:t>
            </a:r>
            <a:endParaRPr lang="en-US" sz="2400" dirty="0">
              <a:solidFill>
                <a:srgbClr val="FF3300"/>
              </a:solidFill>
            </a:endParaRPr>
          </a:p>
          <a:p>
            <a:pPr eaLnBrk="1" hangingPunct="1">
              <a:spcAft>
                <a:spcPts val="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400" dirty="0">
                <a:solidFill>
                  <a:schemeClr val="accent3"/>
                </a:solidFill>
              </a:rPr>
              <a:t>The parent, guardian or unaccompanied youth</a:t>
            </a:r>
            <a:r>
              <a:rPr lang="en-US" sz="2400" dirty="0" smtClean="0">
                <a:solidFill>
                  <a:schemeClr val="accent3"/>
                </a:solidFill>
              </a:rPr>
              <a:t> must be </a:t>
            </a:r>
            <a:r>
              <a:rPr lang="en-US" sz="2400" dirty="0">
                <a:solidFill>
                  <a:schemeClr val="accent3"/>
                </a:solidFill>
              </a:rPr>
              <a:t>provided a written explanation of</a:t>
            </a:r>
            <a:r>
              <a:rPr lang="en-US" sz="2400" dirty="0" smtClean="0">
                <a:solidFill>
                  <a:schemeClr val="accent3"/>
                </a:solidFill>
              </a:rPr>
              <a:t> </a:t>
            </a:r>
            <a:r>
              <a:rPr lang="en-US" altLang="ja-JP" sz="2400" dirty="0" smtClean="0">
                <a:solidFill>
                  <a:schemeClr val="accent3"/>
                </a:solidFill>
              </a:rPr>
              <a:t>decisions </a:t>
            </a:r>
            <a:r>
              <a:rPr lang="en-US" altLang="ja-JP" sz="2400" dirty="0" smtClean="0">
                <a:solidFill>
                  <a:srgbClr val="FF3300"/>
                </a:solidFill>
              </a:rPr>
              <a:t>made by the school, LEA or SEA</a:t>
            </a:r>
            <a:r>
              <a:rPr lang="en-US" altLang="ja-JP" sz="2400" dirty="0" smtClean="0">
                <a:solidFill>
                  <a:schemeClr val="accent3"/>
                </a:solidFill>
              </a:rPr>
              <a:t>, </a:t>
            </a:r>
            <a:r>
              <a:rPr lang="en-US" altLang="ja-JP" sz="2400" dirty="0">
                <a:solidFill>
                  <a:schemeClr val="accent3"/>
                </a:solidFill>
              </a:rPr>
              <a:t>and how to appeal</a:t>
            </a:r>
            <a:r>
              <a:rPr lang="en-US" altLang="ja-JP" sz="2400" dirty="0" smtClean="0">
                <a:solidFill>
                  <a:schemeClr val="accent3"/>
                </a:solidFill>
              </a:rPr>
              <a:t> them.</a:t>
            </a:r>
            <a:endParaRPr lang="en-US" altLang="ja-JP" sz="2400" dirty="0">
              <a:solidFill>
                <a:schemeClr val="accent3"/>
              </a:solidFill>
            </a:endParaRPr>
          </a:p>
          <a:p>
            <a:pPr eaLnBrk="1" hangingPunct="1">
              <a:spcAft>
                <a:spcPts val="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400" dirty="0">
                <a:solidFill>
                  <a:schemeClr val="accent3"/>
                </a:solidFill>
              </a:rPr>
              <a:t>The parent, guardian or youth</a:t>
            </a:r>
            <a:r>
              <a:rPr lang="en-US" sz="2400" dirty="0" smtClean="0">
                <a:solidFill>
                  <a:schemeClr val="accent3"/>
                </a:solidFill>
              </a:rPr>
              <a:t> must be </a:t>
            </a:r>
            <a:r>
              <a:rPr lang="en-US" sz="2400" dirty="0">
                <a:solidFill>
                  <a:schemeClr val="accent3"/>
                </a:solidFill>
              </a:rPr>
              <a:t>referred to the </a:t>
            </a:r>
            <a:r>
              <a:rPr lang="en-US" sz="2400" dirty="0" smtClean="0">
                <a:solidFill>
                  <a:schemeClr val="accent3"/>
                </a:solidFill>
              </a:rPr>
              <a:t>liaison, </a:t>
            </a:r>
            <a:r>
              <a:rPr lang="en-US" sz="2400" dirty="0">
                <a:solidFill>
                  <a:schemeClr val="accent3"/>
                </a:solidFill>
              </a:rPr>
              <a:t>who</a:t>
            </a:r>
            <a:r>
              <a:rPr lang="en-US" sz="2400" dirty="0" smtClean="0">
                <a:solidFill>
                  <a:schemeClr val="accent3"/>
                </a:solidFill>
              </a:rPr>
              <a:t> must carry </a:t>
            </a:r>
            <a:r>
              <a:rPr lang="en-US" sz="2400" dirty="0">
                <a:solidFill>
                  <a:schemeClr val="accent3"/>
                </a:solidFill>
              </a:rPr>
              <a:t>out the dispute resolution process as expeditiously as possible.</a:t>
            </a:r>
          </a:p>
          <a:p>
            <a:pPr eaLnBrk="1" hangingPunct="1">
              <a:spcAft>
                <a:spcPts val="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400" dirty="0">
                <a:solidFill>
                  <a:schemeClr val="accent3"/>
                </a:solidFill>
              </a:rPr>
              <a:t>The liaison shall ensure unaccompanied youth are immediately enrolled pending resolution of the dispute.</a:t>
            </a:r>
            <a:endParaRPr lang="en-US" dirty="0">
              <a:solidFill>
                <a:schemeClr val="accent3"/>
              </a:solidFill>
            </a:endParaRPr>
          </a:p>
          <a:p>
            <a:pPr eaLnBrk="1" hangingPunct="1"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</a:pPr>
            <a:endParaRPr lang="en-US" dirty="0">
              <a:latin typeface="Calibri" charset="0"/>
            </a:endParaRPr>
          </a:p>
          <a:p>
            <a:pPr eaLnBrk="1" hangingPunct="1">
              <a:spcAft>
                <a:spcPts val="600"/>
              </a:spcAft>
            </a:pPr>
            <a:endParaRPr lang="en-US" sz="3000" dirty="0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8445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04800"/>
            <a:ext cx="8226425" cy="762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Avoiding Disputes</a:t>
            </a:r>
            <a:endParaRPr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6425" cy="5410200"/>
          </a:xfrm>
        </p:spPr>
        <p:txBody>
          <a:bodyPr/>
          <a:lstStyle/>
          <a:p>
            <a:pPr eaLnBrk="1" hangingPunct="1"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400" dirty="0" smtClean="0">
                <a:solidFill>
                  <a:schemeClr val="accent3"/>
                </a:solidFill>
              </a:rPr>
              <a:t>Designate and train appropriate liaisons and school-based contacts. 		</a:t>
            </a:r>
          </a:p>
          <a:p>
            <a:pPr eaLnBrk="1" hangingPunct="1"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400" dirty="0" smtClean="0">
                <a:solidFill>
                  <a:schemeClr val="accent3"/>
                </a:solidFill>
              </a:rPr>
              <a:t>Rectify concerns raised during monitoring.</a:t>
            </a:r>
          </a:p>
          <a:p>
            <a:pPr lvl="1" eaLnBrk="1" hangingPunct="1"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FF3300"/>
                </a:solidFill>
              </a:rPr>
              <a:t>States are now required to monitor LEAs</a:t>
            </a:r>
            <a:r>
              <a:rPr lang="en-US" sz="2400" dirty="0" smtClean="0">
                <a:solidFill>
                  <a:schemeClr val="accent3"/>
                </a:solidFill>
              </a:rPr>
              <a:t>. Develop and implement good local policies on </a:t>
            </a:r>
            <a:r>
              <a:rPr lang="en-US" sz="2400" dirty="0" smtClean="0">
                <a:solidFill>
                  <a:srgbClr val="FF3300"/>
                </a:solidFill>
              </a:rPr>
              <a:t>identification</a:t>
            </a:r>
            <a:r>
              <a:rPr lang="en-US" sz="2400" dirty="0" smtClean="0">
                <a:solidFill>
                  <a:srgbClr val="FF0000"/>
                </a:solidFill>
              </a:rPr>
              <a:t>,</a:t>
            </a:r>
            <a:r>
              <a:rPr lang="en-US" sz="2400" dirty="0" smtClean="0">
                <a:solidFill>
                  <a:srgbClr val="C40000"/>
                </a:solidFill>
              </a:rPr>
              <a:t> </a:t>
            </a:r>
            <a:r>
              <a:rPr lang="en-US" sz="2400" dirty="0" smtClean="0">
                <a:solidFill>
                  <a:schemeClr val="accent3"/>
                </a:solidFill>
              </a:rPr>
              <a:t>enrollment, retention; </a:t>
            </a:r>
            <a:r>
              <a:rPr lang="en-US" sz="2400" dirty="0" smtClean="0">
                <a:solidFill>
                  <a:srgbClr val="FF3300"/>
                </a:solidFill>
              </a:rPr>
              <a:t>barriers due to fees, fines, and absences; credit accrual; full participation in academic and extra-curricular activities; </a:t>
            </a:r>
            <a:r>
              <a:rPr lang="en-US" sz="2400" dirty="0" smtClean="0">
                <a:solidFill>
                  <a:schemeClr val="accent3"/>
                </a:solidFill>
              </a:rPr>
              <a:t>enrollment of unaccompanied youth; school stability; transportation; </a:t>
            </a:r>
            <a:r>
              <a:rPr lang="en-US" sz="2400" dirty="0" smtClean="0">
                <a:solidFill>
                  <a:srgbClr val="FF3300"/>
                </a:solidFill>
              </a:rPr>
              <a:t>privacy; inter-district collaboration</a:t>
            </a:r>
            <a:r>
              <a:rPr lang="en-US" sz="2400" dirty="0" smtClean="0">
                <a:solidFill>
                  <a:schemeClr val="accent3"/>
                </a:solidFill>
              </a:rPr>
              <a:t>.</a:t>
            </a:r>
            <a:endParaRPr lang="en-US" dirty="0" smtClean="0">
              <a:latin typeface="Calibri" charset="0"/>
            </a:endParaRPr>
          </a:p>
          <a:p>
            <a:pPr eaLnBrk="1" hangingPunct="1"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</a:pPr>
            <a:endParaRPr lang="en-US" dirty="0">
              <a:latin typeface="Calibri" charset="0"/>
            </a:endParaRPr>
          </a:p>
          <a:p>
            <a:pPr eaLnBrk="1" hangingPunct="1">
              <a:spcAft>
                <a:spcPts val="600"/>
              </a:spcAft>
            </a:pPr>
            <a:endParaRPr lang="en-US" sz="3000" dirty="0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691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160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Support for Academic Success: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dirty="0" smtClean="0">
                <a:ea typeface="+mj-ea"/>
                <a:cs typeface="+mj-cs"/>
              </a:rPr>
              <a:t>Participation and Credit Accrual</a:t>
            </a:r>
            <a:endParaRPr dirty="0" smtClean="0">
              <a:ea typeface="+mj-ea"/>
              <a:cs typeface="+mj-cs"/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5863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500" dirty="0" smtClean="0">
                <a:solidFill>
                  <a:srgbClr val="FF3300"/>
                </a:solidFill>
              </a:rPr>
              <a:t>States must have procedures to eliminate barriers to academic and extracurricular activities, including magnet school, summer school, career and technical education, advanced placement, online learning, and charter school programs. 		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500" dirty="0" smtClean="0">
                <a:solidFill>
                  <a:srgbClr val="FF3300"/>
                </a:solidFill>
              </a:rPr>
              <a:t>States must have procedures to identify and remove barriers that prevent youth from receiving appropriate credit for full or partial coursework satisfactorily completed while attending a prior school, in accordance with State, local, and school policies.</a:t>
            </a:r>
            <a:endParaRPr lang="en-US" sz="2600" dirty="0">
              <a:solidFill>
                <a:srgbClr val="FF3300"/>
              </a:solidFill>
            </a:endParaRP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FF3300"/>
                </a:solidFill>
              </a:rPr>
              <a:t>Liaisons must implement those procedures.</a:t>
            </a:r>
          </a:p>
          <a:p>
            <a:pPr lvl="1" eaLnBrk="1" hangingPunct="1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1F2251"/>
                </a:solidFill>
              </a:rPr>
              <a:t>						</a:t>
            </a:r>
            <a:endParaRPr lang="en-US" sz="2600" i="1" dirty="0">
              <a:solidFill>
                <a:schemeClr val="accent3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2425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0320"/>
            <a:ext cx="8229600" cy="13716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+mj-lt"/>
              </a:rPr>
              <a:t/>
            </a:r>
            <a:br>
              <a:rPr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+mj-lt"/>
              </a:rPr>
            </a:br>
            <a:r>
              <a:rPr lang="en-US" dirty="0" smtClean="0">
                <a:ea typeface="+mj-lt"/>
              </a:rPr>
              <a:t>Support for Academic Success:</a:t>
            </a:r>
            <a:br>
              <a:rPr lang="en-US" dirty="0" smtClean="0">
                <a:ea typeface="+mj-lt"/>
              </a:rPr>
            </a:br>
            <a:r>
              <a:rPr lang="en-US" dirty="0" smtClean="0">
                <a:ea typeface="+mj-lt"/>
              </a:rPr>
              <a:t>Transitioning to Higher Education</a:t>
            </a:r>
            <a:endParaRPr dirty="0" smtClean="0">
              <a:ea typeface="+mj-lt"/>
            </a:endParaRPr>
          </a:p>
        </p:txBody>
      </p:sp>
      <p:sp>
        <p:nvSpPr>
          <p:cNvPr id="110595" name="Content Placeholder 2"/>
          <p:cNvSpPr>
            <a:spLocks noGrp="1"/>
          </p:cNvSpPr>
          <p:nvPr>
            <p:ph idx="4294967295"/>
          </p:nvPr>
        </p:nvSpPr>
        <p:spPr>
          <a:xfrm>
            <a:off x="457200" y="2291080"/>
            <a:ext cx="8229600" cy="4572000"/>
          </a:xfrm>
        </p:spPr>
        <p:txBody>
          <a:bodyPr/>
          <a:lstStyle/>
          <a:p>
            <a:pPr eaLnBrk="1" hangingPunct="1">
              <a:spcAft>
                <a:spcPts val="120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600" dirty="0" smtClean="0">
                <a:solidFill>
                  <a:srgbClr val="FF3300"/>
                </a:solidFill>
              </a:rPr>
              <a:t>All McKinney-Vento youth must be able to receive assistance from counselors to advise such youths, and prepare and improve the readiness of such youths for college. 			</a:t>
            </a:r>
          </a:p>
          <a:p>
            <a:pPr eaLnBrk="1" hangingPunct="1">
              <a:spcAft>
                <a:spcPts val="120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600" dirty="0" smtClean="0">
                <a:solidFill>
                  <a:srgbClr val="FF3300"/>
                </a:solidFill>
              </a:rPr>
              <a:t>Liaisons must ensure unaccompanied youth are informed of their status as independent students and may obtain assistance from the liaison to receive verification of that status. </a:t>
            </a:r>
            <a:r>
              <a:rPr lang="en-US" sz="2600" dirty="0" smtClean="0">
                <a:solidFill>
                  <a:schemeClr val="accent3"/>
                </a:solidFill>
              </a:rPr>
              <a:t>	</a:t>
            </a:r>
            <a:endParaRPr lang="en-US" sz="1800" i="1" dirty="0" smtClean="0">
              <a:solidFill>
                <a:schemeClr val="accent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5788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Support for Academic Success: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dirty="0" smtClean="0">
                <a:ea typeface="+mj-ea"/>
                <a:cs typeface="+mj-cs"/>
              </a:rPr>
              <a:t>Coordination with Other Laws/Programs</a:t>
            </a:r>
            <a:endParaRPr dirty="0" smtClean="0">
              <a:ea typeface="+mj-ea"/>
              <a:cs typeface="+mj-cs"/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600" dirty="0" smtClean="0">
                <a:solidFill>
                  <a:srgbClr val="FF3300"/>
                </a:solidFill>
              </a:rPr>
              <a:t>LEAs must coordinate McKinney-Vento and special education services within the LEA, and with other involved LEAs.  </a:t>
            </a:r>
            <a:r>
              <a:rPr lang="en-US" sz="2800" dirty="0" smtClean="0">
                <a:solidFill>
                  <a:srgbClr val="FF3300"/>
                </a:solidFill>
              </a:rPr>
              <a:t>				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600" dirty="0" smtClean="0">
                <a:solidFill>
                  <a:srgbClr val="FF3300"/>
                </a:solidFill>
              </a:rPr>
              <a:t>Information about a McKinney-Vento student’s living situation is a student education record subject to FERPA. </a:t>
            </a:r>
            <a:r>
              <a:rPr lang="en-US" sz="2800" dirty="0" smtClean="0">
                <a:solidFill>
                  <a:srgbClr val="FF3300"/>
                </a:solidFill>
              </a:rPr>
              <a:t>					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600" dirty="0" smtClean="0">
                <a:solidFill>
                  <a:srgbClr val="FF3300"/>
                </a:solidFill>
              </a:rPr>
              <a:t>Local liaisons are authorized to affirm that students meet the Department of Housing and Urban Development (HUD) definition of homelessness, to qualify them for HUD homeless assistance programs. </a:t>
            </a:r>
            <a:r>
              <a:rPr lang="en-US" sz="2600" dirty="0" smtClean="0"/>
              <a:t>	</a:t>
            </a:r>
            <a:r>
              <a:rPr lang="en-US" sz="2800" dirty="0" smtClean="0"/>
              <a:t>			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</a:pPr>
            <a:endParaRPr lang="en-US" sz="1800" i="1" dirty="0">
              <a:solidFill>
                <a:schemeClr val="accent3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0251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Support for Academic Success: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dirty="0" smtClean="0">
                <a:ea typeface="+mj-ea"/>
                <a:cs typeface="+mj-cs"/>
              </a:rPr>
              <a:t>National School Lunch Act</a:t>
            </a:r>
            <a:endParaRPr dirty="0" smtClean="0">
              <a:ea typeface="+mj-ea"/>
              <a:cs typeface="+mj-cs"/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120" y="1752600"/>
            <a:ext cx="83058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>
                <a:solidFill>
                  <a:schemeClr val="accent3"/>
                </a:solidFill>
                <a:latin typeface="Calibri" charset="0"/>
              </a:rPr>
              <a:t>McKinney-Vento students are automatically eligible for free school meals.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>
                <a:solidFill>
                  <a:schemeClr val="accent3"/>
                </a:solidFill>
                <a:latin typeface="Calibri" charset="0"/>
              </a:rPr>
              <a:t>USDA policy permits liaisons and shelter directors to obtain free school meals for students immediately by providing a list of names of students experiencing homelessness with effective dates.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>
                <a:solidFill>
                  <a:schemeClr val="accent3"/>
                </a:solidFill>
                <a:latin typeface="Calibri" charset="0"/>
                <a:hlinkClick r:id="rId3"/>
              </a:rPr>
              <a:t>http://www.naehcy.org/educational-resources/food</a:t>
            </a:r>
            <a:endParaRPr lang="en-US" sz="2800" dirty="0">
              <a:solidFill>
                <a:schemeClr val="accent3"/>
              </a:solidFill>
              <a:latin typeface="Calibri" charset="0"/>
            </a:endParaRP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>
                <a:solidFill>
                  <a:schemeClr val="accent3"/>
                </a:solidFill>
                <a:latin typeface="Calibri" charset="0"/>
                <a:hlinkClick r:id="rId4"/>
              </a:rPr>
              <a:t>http://center.serve.org/nche/downloads/briefs/nutrition.pdf</a:t>
            </a:r>
            <a:endParaRPr lang="en-US" sz="2800" dirty="0">
              <a:solidFill>
                <a:schemeClr val="accent3"/>
              </a:solidFill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5521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0"/>
            <a:ext cx="8229600" cy="9906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dirty="0" smtClean="0">
                <a:ea typeface="+mj-ea"/>
                <a:cs typeface="+mj-cs"/>
              </a:rPr>
              <a:t>Title I</a:t>
            </a:r>
            <a:r>
              <a:rPr lang="en-US" dirty="0" smtClean="0">
                <a:ea typeface="+mj-ea"/>
                <a:cs typeface="+mj-cs"/>
              </a:rPr>
              <a:t>A: Reservation of Funds</a:t>
            </a:r>
            <a:endParaRPr dirty="0">
              <a:ea typeface="+mj-ea"/>
              <a:cs typeface="+mj-cs"/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39825"/>
            <a:ext cx="8458200" cy="5257800"/>
          </a:xfrm>
        </p:spPr>
        <p:txBody>
          <a:bodyPr/>
          <a:lstStyle/>
          <a:p>
            <a:pPr eaLnBrk="1" hangingPunct="1"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u="sng" dirty="0" smtClean="0">
                <a:solidFill>
                  <a:schemeClr val="accent3"/>
                </a:solidFill>
              </a:rPr>
              <a:t>All</a:t>
            </a:r>
            <a:r>
              <a:rPr lang="en-US" sz="2800" dirty="0" smtClean="0">
                <a:solidFill>
                  <a:schemeClr val="accent3"/>
                </a:solidFill>
              </a:rPr>
              <a:t> LEAs are encouraged to set aside Title I, Part A funds (or use state or local funds) as </a:t>
            </a:r>
            <a:r>
              <a:rPr lang="en-US" sz="2800" dirty="0">
                <a:solidFill>
                  <a:schemeClr val="accent3"/>
                </a:solidFill>
              </a:rPr>
              <a:t>necessary to</a:t>
            </a:r>
            <a:r>
              <a:rPr lang="en-US" sz="2800" dirty="0" smtClean="0">
                <a:solidFill>
                  <a:schemeClr val="accent3"/>
                </a:solidFill>
              </a:rPr>
              <a:t> provide homeless </a:t>
            </a:r>
            <a:r>
              <a:rPr lang="en-US" sz="2800" dirty="0">
                <a:solidFill>
                  <a:schemeClr val="accent3"/>
                </a:solidFill>
              </a:rPr>
              <a:t>children</a:t>
            </a:r>
            <a:r>
              <a:rPr lang="en-US" sz="2800" dirty="0" smtClean="0">
                <a:solidFill>
                  <a:schemeClr val="accent3"/>
                </a:solidFill>
              </a:rPr>
              <a:t> services comparable to services provided in Title IA schools. </a:t>
            </a:r>
          </a:p>
          <a:p>
            <a:pPr lvl="1" eaLnBrk="1" hangingPunct="1">
              <a:buClr>
                <a:schemeClr val="accent6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600" dirty="0" smtClean="0">
                <a:solidFill>
                  <a:srgbClr val="FF3300"/>
                </a:solidFill>
                <a:ea typeface="Calibri" charset="0"/>
                <a:cs typeface="Calibri" charset="0"/>
              </a:rPr>
              <a:t>Amount may be determined based on a needs assessment </a:t>
            </a:r>
            <a:r>
              <a:rPr lang="en-US" sz="2600" i="1" dirty="0" smtClean="0">
                <a:solidFill>
                  <a:srgbClr val="FF3300"/>
                </a:solidFill>
                <a:ea typeface="Calibri" charset="0"/>
                <a:cs typeface="Calibri" charset="0"/>
              </a:rPr>
              <a:t>and should involve the liaison</a:t>
            </a:r>
            <a:r>
              <a:rPr lang="en-US" sz="2600" dirty="0" smtClean="0">
                <a:solidFill>
                  <a:srgbClr val="FF3300"/>
                </a:solidFill>
                <a:ea typeface="Calibri" charset="0"/>
                <a:cs typeface="Calibri" charset="0"/>
              </a:rPr>
              <a:t>.</a:t>
            </a:r>
          </a:p>
          <a:p>
            <a:pPr lvl="1" eaLnBrk="1" hangingPunct="1">
              <a:buClr>
                <a:schemeClr val="accent6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600" dirty="0" smtClean="0">
                <a:solidFill>
                  <a:schemeClr val="accent3"/>
                </a:solidFill>
              </a:rPr>
              <a:t>Amount must be sufficient to provide comparable services to homeless students</a:t>
            </a:r>
            <a:r>
              <a:rPr lang="en-US" sz="2600" dirty="0">
                <a:solidFill>
                  <a:schemeClr val="accent3"/>
                </a:solidFill>
              </a:rPr>
              <a:t>.</a:t>
            </a:r>
            <a:endParaRPr lang="en-US" sz="2600" dirty="0" smtClean="0">
              <a:solidFill>
                <a:schemeClr val="accent3"/>
              </a:solidFill>
              <a:ea typeface="Calibri" charset="0"/>
              <a:cs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7914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080"/>
            <a:ext cx="8610600" cy="990600"/>
          </a:xfrm>
        </p:spPr>
        <p:txBody>
          <a:bodyPr/>
          <a:lstStyle/>
          <a:p>
            <a:pPr eaLnBrk="1" hangingPunct="1">
              <a:defRPr/>
            </a:pPr>
            <a:r>
              <a:rPr dirty="0" smtClean="0">
                <a:ea typeface="+mj-ea"/>
                <a:cs typeface="+mj-cs"/>
              </a:rPr>
              <a:t>Title IA </a:t>
            </a:r>
            <a:r>
              <a:rPr lang="en-US" dirty="0" smtClean="0">
                <a:ea typeface="+mj-ea"/>
                <a:cs typeface="+mj-cs"/>
              </a:rPr>
              <a:t>Reservation </a:t>
            </a:r>
            <a:r>
              <a:rPr lang="en-US" i="1" dirty="0" smtClean="0">
                <a:ea typeface="+mj-ea"/>
                <a:cs typeface="+mj-cs"/>
              </a:rPr>
              <a:t>(continued)</a:t>
            </a:r>
            <a:endParaRPr i="1" dirty="0" smtClean="0">
              <a:ea typeface="+mj-ea"/>
              <a:cs typeface="+mj-cs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995680"/>
            <a:ext cx="83058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dirty="0" smtClean="0">
                <a:solidFill>
                  <a:schemeClr val="accent3"/>
                </a:solidFill>
              </a:rPr>
              <a:t>Funds may be used:		</a:t>
            </a:r>
            <a:endParaRPr lang="en-US" sz="1800" i="1" dirty="0" smtClean="0">
              <a:solidFill>
                <a:schemeClr val="accent3"/>
              </a:solidFill>
            </a:endParaRPr>
          </a:p>
          <a:p>
            <a:pPr marL="730250" lvl="2" indent="-273050" eaLnBrk="1" hangingPunct="1">
              <a:lnSpc>
                <a:spcPct val="9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  <a:buSzPct val="80000"/>
              <a:buFont typeface="Wingdings 2" charset="0"/>
              <a:buChar char=""/>
            </a:pPr>
            <a:r>
              <a:rPr lang="en-US" sz="2800" dirty="0" smtClean="0">
                <a:solidFill>
                  <a:schemeClr val="accent3"/>
                </a:solidFill>
                <a:ea typeface="Calibri" charset="0"/>
                <a:cs typeface="Calibri" charset="0"/>
              </a:rPr>
              <a:t>For homeless children and youth attending </a:t>
            </a:r>
            <a:r>
              <a:rPr lang="en-US" sz="2800" u="sng" dirty="0" smtClean="0">
                <a:solidFill>
                  <a:schemeClr val="accent3"/>
                </a:solidFill>
                <a:ea typeface="Calibri" charset="0"/>
                <a:cs typeface="Calibri" charset="0"/>
              </a:rPr>
              <a:t>any </a:t>
            </a:r>
            <a:r>
              <a:rPr lang="en-US" sz="2800" dirty="0" smtClean="0">
                <a:solidFill>
                  <a:schemeClr val="accent3"/>
                </a:solidFill>
                <a:ea typeface="Calibri" charset="0"/>
                <a:cs typeface="Calibri" charset="0"/>
              </a:rPr>
              <a:t>school in the LEA.</a:t>
            </a:r>
          </a:p>
          <a:p>
            <a:pPr marL="730250" lvl="2" indent="-273050" eaLnBrk="1" hangingPunct="1">
              <a:lnSpc>
                <a:spcPct val="9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  <a:buSzPct val="80000"/>
              <a:buFont typeface="Wingdings 2" charset="0"/>
              <a:buChar char=""/>
            </a:pPr>
            <a:r>
              <a:rPr lang="en-US" sz="2800" dirty="0" smtClean="0">
                <a:solidFill>
                  <a:srgbClr val="FF3300"/>
                </a:solidFill>
                <a:ea typeface="Calibri" charset="0"/>
                <a:cs typeface="Calibri" charset="0"/>
              </a:rPr>
              <a:t>For services not ordinarily provided to other students.</a:t>
            </a:r>
          </a:p>
          <a:p>
            <a:pPr marL="730250" lvl="2" indent="-273050" eaLnBrk="1" hangingPunct="1">
              <a:lnSpc>
                <a:spcPct val="9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  <a:buSzPct val="80000"/>
              <a:buFont typeface="Wingdings 2" charset="0"/>
              <a:buChar char=""/>
            </a:pPr>
            <a:r>
              <a:rPr lang="en-US" sz="2800" dirty="0" smtClean="0">
                <a:solidFill>
                  <a:srgbClr val="FF3300"/>
                </a:solidFill>
                <a:ea typeface="Calibri" charset="0"/>
                <a:cs typeface="Calibri" charset="0"/>
              </a:rPr>
              <a:t>To fund the McKinney-Vento liaison.</a:t>
            </a:r>
          </a:p>
          <a:p>
            <a:pPr marL="730250" lvl="2" indent="-273050" eaLnBrk="1" hangingPunct="1">
              <a:lnSpc>
                <a:spcPct val="9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  <a:buSzPct val="80000"/>
              <a:buFont typeface="Wingdings 2" charset="0"/>
              <a:buChar char=""/>
            </a:pPr>
            <a:r>
              <a:rPr lang="en-US" sz="2800" dirty="0" smtClean="0">
                <a:solidFill>
                  <a:srgbClr val="FF3300"/>
                </a:solidFill>
                <a:ea typeface="Calibri" charset="0"/>
                <a:cs typeface="Calibri" charset="0"/>
              </a:rPr>
              <a:t>To provide transportation to the school of origin.</a:t>
            </a:r>
          </a:p>
          <a:p>
            <a:pPr marL="730250" lvl="2" indent="-273050" eaLnBrk="1" hangingPunct="1">
              <a:lnSpc>
                <a:spcPct val="9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  <a:buSzPct val="80000"/>
              <a:buFont typeface="Wingdings 2" charset="0"/>
              <a:buChar char=""/>
            </a:pPr>
            <a:r>
              <a:rPr lang="en-US" sz="2800" dirty="0" smtClean="0">
                <a:solidFill>
                  <a:schemeClr val="accent3"/>
                </a:solidFill>
              </a:rPr>
              <a:t>For educationally related support services, including pre-K.</a:t>
            </a:r>
          </a:p>
          <a:p>
            <a:pPr marL="457200" lvl="1" indent="-273050" eaLnBrk="1" hangingPunct="1">
              <a:lnSpc>
                <a:spcPct val="90000"/>
              </a:lnSpc>
              <a:buClr>
                <a:schemeClr val="accent1"/>
              </a:buClr>
              <a:buSzPct val="80000"/>
              <a:buFont typeface="Wingdings 2" charset="0"/>
              <a:buChar char=""/>
            </a:pPr>
            <a:endParaRPr lang="en-US" sz="2800" dirty="0" smtClean="0">
              <a:solidFill>
                <a:srgbClr val="2A2D6C"/>
              </a:solidFill>
              <a:ea typeface="Calibri" charset="0"/>
              <a:cs typeface="Calibri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2202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15240" y="0"/>
            <a:ext cx="9144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Title IA Reservation </a:t>
            </a:r>
            <a:r>
              <a:rPr lang="en-US" i="1" dirty="0" smtClean="0"/>
              <a:t>(continued)</a:t>
            </a:r>
            <a:endParaRPr i="1" dirty="0">
              <a:ea typeface="+mj-ea"/>
              <a:cs typeface="+mj-cs"/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77520" y="1012031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dirty="0" smtClean="0">
                <a:solidFill>
                  <a:schemeClr val="accent3"/>
                </a:solidFill>
              </a:rPr>
              <a:t>USED Examples of </a:t>
            </a:r>
            <a:r>
              <a:rPr lang="en-US" dirty="0">
                <a:solidFill>
                  <a:schemeClr val="accent3"/>
                </a:solidFill>
              </a:rPr>
              <a:t>Uses of Title IA funds:</a:t>
            </a:r>
            <a:endParaRPr lang="en-US" dirty="0" smtClean="0">
              <a:solidFill>
                <a:schemeClr val="accent3"/>
              </a:solidFill>
            </a:endParaRP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accent3"/>
                </a:solidFill>
                <a:ea typeface="Calibri" charset="0"/>
                <a:cs typeface="Calibri" charset="0"/>
              </a:rPr>
              <a:t>Clothing</a:t>
            </a:r>
            <a:r>
              <a:rPr lang="en-US" sz="2400" dirty="0">
                <a:solidFill>
                  <a:schemeClr val="accent3"/>
                </a:solidFill>
                <a:ea typeface="Calibri" charset="0"/>
                <a:cs typeface="Calibri" charset="0"/>
              </a:rPr>
              <a:t>, particularly if necessary</a:t>
            </a:r>
            <a:r>
              <a:rPr lang="en-US" sz="2400" dirty="0" smtClean="0">
                <a:solidFill>
                  <a:schemeClr val="accent3"/>
                </a:solidFill>
                <a:ea typeface="Calibri" charset="0"/>
                <a:cs typeface="Calibri" charset="0"/>
              </a:rPr>
              <a:t> for </a:t>
            </a:r>
            <a:r>
              <a:rPr lang="en-US" altLang="ja-JP" sz="2400" dirty="0" smtClean="0">
                <a:solidFill>
                  <a:schemeClr val="accent3"/>
                </a:solidFill>
                <a:ea typeface="ＭＳ Ｐゴシック" charset="0"/>
                <a:cs typeface="ＭＳ Ｐゴシック" charset="0"/>
              </a:rPr>
              <a:t>dress code or </a:t>
            </a:r>
            <a:r>
              <a:rPr lang="en-US" sz="2400" dirty="0" smtClean="0">
                <a:solidFill>
                  <a:schemeClr val="accent3"/>
                </a:solidFill>
                <a:ea typeface="Calibri" charset="0"/>
                <a:cs typeface="Calibri" charset="0"/>
              </a:rPr>
              <a:t>physical </a:t>
            </a:r>
            <a:r>
              <a:rPr lang="en-US" sz="2400" dirty="0">
                <a:solidFill>
                  <a:schemeClr val="accent3"/>
                </a:solidFill>
                <a:ea typeface="Calibri" charset="0"/>
                <a:cs typeface="Calibri" charset="0"/>
              </a:rPr>
              <a:t>education </a:t>
            </a:r>
            <a:r>
              <a:rPr lang="en-US" sz="2400" dirty="0" smtClean="0">
                <a:solidFill>
                  <a:schemeClr val="accent3"/>
                </a:solidFill>
                <a:ea typeface="Calibri" charset="0"/>
                <a:cs typeface="Calibri" charset="0"/>
              </a:rPr>
              <a:t>classes.</a:t>
            </a:r>
          </a:p>
          <a:p>
            <a:pPr lvl="1">
              <a:lnSpc>
                <a:spcPct val="80000"/>
              </a:lnSpc>
              <a:spcAft>
                <a:spcPts val="0"/>
              </a:spcAft>
              <a:buClr>
                <a:schemeClr val="accent6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accent3"/>
                </a:solidFill>
                <a:ea typeface="Calibri" charset="0"/>
                <a:cs typeface="Calibri" charset="0"/>
              </a:rPr>
              <a:t>Fees to </a:t>
            </a:r>
            <a:r>
              <a:rPr lang="en-US" sz="2400" dirty="0">
                <a:solidFill>
                  <a:schemeClr val="accent3"/>
                </a:solidFill>
                <a:ea typeface="Calibri" charset="0"/>
                <a:cs typeface="Calibri" charset="0"/>
              </a:rPr>
              <a:t>participate in the general </a:t>
            </a:r>
            <a:r>
              <a:rPr lang="en-US" sz="2400" dirty="0" smtClean="0">
                <a:solidFill>
                  <a:schemeClr val="accent3"/>
                </a:solidFill>
                <a:ea typeface="Calibri" charset="0"/>
                <a:cs typeface="Calibri" charset="0"/>
              </a:rPr>
              <a:t>education program.</a:t>
            </a:r>
          </a:p>
          <a:p>
            <a:pPr lvl="1">
              <a:lnSpc>
                <a:spcPct val="80000"/>
              </a:lnSpc>
              <a:spcAft>
                <a:spcPts val="0"/>
              </a:spcAft>
              <a:buClr>
                <a:schemeClr val="accent6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accent3"/>
                </a:solidFill>
                <a:ea typeface="Calibri" charset="0"/>
                <a:cs typeface="Calibri" charset="0"/>
              </a:rPr>
              <a:t>School supplies</a:t>
            </a:r>
          </a:p>
          <a:p>
            <a:pPr lvl="1">
              <a:lnSpc>
                <a:spcPct val="80000"/>
              </a:lnSpc>
              <a:spcAft>
                <a:spcPts val="0"/>
              </a:spcAft>
              <a:buClr>
                <a:schemeClr val="accent6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accent3"/>
                </a:solidFill>
                <a:ea typeface="Calibri" charset="0"/>
                <a:cs typeface="Calibri" charset="0"/>
              </a:rPr>
              <a:t>Birth certificates necessary to enroll in </a:t>
            </a:r>
            <a:r>
              <a:rPr lang="en-US" sz="2400" dirty="0" smtClean="0">
                <a:solidFill>
                  <a:schemeClr val="accent3"/>
                </a:solidFill>
                <a:ea typeface="Calibri" charset="0"/>
                <a:cs typeface="Calibri" charset="0"/>
              </a:rPr>
              <a:t>school</a:t>
            </a:r>
          </a:p>
          <a:p>
            <a:pPr lvl="1">
              <a:lnSpc>
                <a:spcPct val="80000"/>
              </a:lnSpc>
              <a:spcAft>
                <a:spcPts val="0"/>
              </a:spcAft>
              <a:buClr>
                <a:schemeClr val="accent6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accent3"/>
                </a:solidFill>
                <a:ea typeface="Calibri" charset="0"/>
                <a:cs typeface="Calibri" charset="0"/>
              </a:rPr>
              <a:t>Food (in connection with educational programming</a:t>
            </a:r>
            <a:r>
              <a:rPr lang="en-US" sz="2400" dirty="0" smtClean="0">
                <a:solidFill>
                  <a:schemeClr val="accent3"/>
                </a:solidFill>
                <a:ea typeface="Calibri" charset="0"/>
                <a:cs typeface="Calibri" charset="0"/>
              </a:rPr>
              <a:t>)</a:t>
            </a:r>
          </a:p>
          <a:p>
            <a:pPr lvl="1">
              <a:lnSpc>
                <a:spcPct val="80000"/>
              </a:lnSpc>
              <a:spcAft>
                <a:spcPts val="0"/>
              </a:spcAft>
              <a:buClr>
                <a:schemeClr val="accent6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accent3"/>
                </a:solidFill>
                <a:ea typeface="Calibri" charset="0"/>
                <a:cs typeface="Calibri" charset="0"/>
              </a:rPr>
              <a:t>Medical and dental services, immunizations, glasses, hearing aids</a:t>
            </a:r>
          </a:p>
          <a:p>
            <a:pPr lvl="1">
              <a:lnSpc>
                <a:spcPct val="90000"/>
              </a:lnSpc>
              <a:spcAft>
                <a:spcPts val="0"/>
              </a:spcAft>
              <a:buClr>
                <a:schemeClr val="accent6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accent3"/>
                </a:solidFill>
                <a:ea typeface="Calibri" charset="0"/>
                <a:cs typeface="Calibri" charset="0"/>
              </a:rPr>
              <a:t>Counseling services </a:t>
            </a:r>
          </a:p>
          <a:p>
            <a:pPr lvl="1">
              <a:lnSpc>
                <a:spcPct val="90000"/>
              </a:lnSpc>
              <a:spcAft>
                <a:spcPts val="0"/>
              </a:spcAft>
              <a:buClr>
                <a:schemeClr val="accent6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accent3"/>
                </a:solidFill>
                <a:ea typeface="Calibri" charset="0"/>
                <a:cs typeface="Calibri" charset="0"/>
              </a:rPr>
              <a:t>Outreach services </a:t>
            </a:r>
          </a:p>
          <a:p>
            <a:pPr lvl="1">
              <a:lnSpc>
                <a:spcPct val="90000"/>
              </a:lnSpc>
              <a:spcAft>
                <a:spcPts val="0"/>
              </a:spcAft>
              <a:buClr>
                <a:schemeClr val="accent6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accent3"/>
                </a:solidFill>
                <a:ea typeface="Calibri" charset="0"/>
                <a:cs typeface="Calibri" charset="0"/>
              </a:rPr>
              <a:t>Extended learning time; Tutoring services</a:t>
            </a:r>
          </a:p>
          <a:p>
            <a:pPr lvl="1">
              <a:lnSpc>
                <a:spcPct val="90000"/>
              </a:lnSpc>
              <a:spcAft>
                <a:spcPts val="0"/>
              </a:spcAft>
              <a:buClr>
                <a:schemeClr val="accent6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accent3"/>
                </a:solidFill>
                <a:ea typeface="Calibri" charset="0"/>
                <a:cs typeface="Calibri" charset="0"/>
              </a:rPr>
              <a:t>Fees for AP, IB, GED testing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8456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360" y="152400"/>
            <a:ext cx="82296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dirty="0" smtClean="0">
                <a:ea typeface="+mj-ea"/>
                <a:cs typeface="+mj-cs"/>
              </a:rPr>
              <a:t>Barriers to Education for</a:t>
            </a:r>
            <a:br>
              <a:rPr dirty="0" smtClean="0">
                <a:ea typeface="+mj-ea"/>
                <a:cs typeface="+mj-cs"/>
              </a:rPr>
            </a:br>
            <a:r>
              <a:rPr dirty="0" smtClean="0">
                <a:ea typeface="+mj-ea"/>
                <a:cs typeface="+mj-cs"/>
              </a:rPr>
              <a:t>Homeless Children and Youth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3063"/>
            <a:ext cx="8229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 smtClean="0">
                <a:solidFill>
                  <a:schemeClr val="accent5"/>
                </a:solidFill>
              </a:rPr>
              <a:t>Poor health, fatigue, hunger</a:t>
            </a:r>
          </a:p>
          <a:p>
            <a:pPr eaLnBrk="1" hangingPunct="1">
              <a:lnSpc>
                <a:spcPct val="90000"/>
              </a:lnSpc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 smtClean="0">
                <a:solidFill>
                  <a:schemeClr val="accent5"/>
                </a:solidFill>
              </a:rPr>
              <a:t>Emotional trauma, depression, anxiety</a:t>
            </a:r>
          </a:p>
          <a:p>
            <a:pPr eaLnBrk="1" hangingPunct="1">
              <a:lnSpc>
                <a:spcPct val="90000"/>
              </a:lnSpc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 smtClean="0">
                <a:solidFill>
                  <a:schemeClr val="accent5"/>
                </a:solidFill>
              </a:rPr>
              <a:t>Stereotypes and lack of awareness</a:t>
            </a:r>
          </a:p>
          <a:p>
            <a:pPr eaLnBrk="1" hangingPunct="1">
              <a:lnSpc>
                <a:spcPct val="90000"/>
              </a:lnSpc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 smtClean="0">
                <a:solidFill>
                  <a:schemeClr val="accent5"/>
                </a:solidFill>
              </a:rPr>
              <a:t>Under-identification</a:t>
            </a:r>
          </a:p>
          <a:p>
            <a:pPr eaLnBrk="1" hangingPunct="1">
              <a:lnSpc>
                <a:spcPct val="90000"/>
              </a:lnSpc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>
                <a:solidFill>
                  <a:schemeClr val="accent5"/>
                </a:solidFill>
              </a:rPr>
              <a:t>High mobility resulting in lack of school stability and educational </a:t>
            </a:r>
            <a:r>
              <a:rPr lang="en-US" sz="2800" dirty="0" smtClean="0">
                <a:solidFill>
                  <a:schemeClr val="accent5"/>
                </a:solidFill>
              </a:rPr>
              <a:t>continuity</a:t>
            </a:r>
          </a:p>
          <a:p>
            <a:pPr eaLnBrk="1" hangingPunct="1">
              <a:lnSpc>
                <a:spcPct val="90000"/>
              </a:lnSpc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 smtClean="0">
                <a:solidFill>
                  <a:schemeClr val="accent5"/>
                </a:solidFill>
              </a:rPr>
              <a:t>Enrollment </a:t>
            </a:r>
            <a:r>
              <a:rPr lang="en-US" sz="2800" dirty="0">
                <a:solidFill>
                  <a:schemeClr val="accent5"/>
                </a:solidFill>
              </a:rPr>
              <a:t>requirements (school records, health records, proof of </a:t>
            </a:r>
            <a:r>
              <a:rPr lang="en-US" sz="2800" dirty="0" smtClean="0">
                <a:solidFill>
                  <a:schemeClr val="accent5"/>
                </a:solidFill>
              </a:rPr>
              <a:t>residence, guardianship)</a:t>
            </a:r>
          </a:p>
          <a:p>
            <a:pPr eaLnBrk="1" hangingPunct="1">
              <a:lnSpc>
                <a:spcPct val="90000"/>
              </a:lnSpc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>
                <a:solidFill>
                  <a:schemeClr val="accent5"/>
                </a:solidFill>
              </a:rPr>
              <a:t>Lack of </a:t>
            </a:r>
            <a:r>
              <a:rPr lang="en-US" sz="2800" dirty="0" smtClean="0">
                <a:solidFill>
                  <a:schemeClr val="accent5"/>
                </a:solidFill>
              </a:rPr>
              <a:t>transportation</a:t>
            </a:r>
          </a:p>
          <a:p>
            <a:pPr eaLnBrk="1" hangingPunct="1">
              <a:lnSpc>
                <a:spcPct val="90000"/>
              </a:lnSpc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>
                <a:solidFill>
                  <a:schemeClr val="accent5"/>
                </a:solidFill>
              </a:rPr>
              <a:t>Lack of school supplies, clothing, </a:t>
            </a:r>
            <a:r>
              <a:rPr lang="en-US" sz="2800" dirty="0" err="1" smtClean="0">
                <a:solidFill>
                  <a:schemeClr val="accent5"/>
                </a:solidFill>
              </a:rPr>
              <a:t>etc</a:t>
            </a:r>
            <a:endParaRPr lang="en-US" sz="2800" dirty="0" smtClean="0">
              <a:solidFill>
                <a:schemeClr val="accent5"/>
              </a:solidFill>
            </a:endParaRPr>
          </a:p>
          <a:p>
            <a:pPr eaLnBrk="1" hangingPunct="1">
              <a:lnSpc>
                <a:spcPct val="90000"/>
              </a:lnSpc>
              <a:buFont typeface="Wingdings 2" charset="0"/>
              <a:buNone/>
            </a:pPr>
            <a:endParaRPr lang="en-US" sz="2800" dirty="0">
              <a:solidFill>
                <a:schemeClr val="accent5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7706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dirty="0" smtClean="0">
                <a:ea typeface="+mj-ea"/>
                <a:cs typeface="+mj-cs"/>
              </a:rPr>
              <a:t>Title IA </a:t>
            </a:r>
            <a:r>
              <a:rPr lang="en-US" dirty="0" smtClean="0">
                <a:ea typeface="+mj-ea"/>
                <a:cs typeface="+mj-cs"/>
              </a:rPr>
              <a:t>Reservation </a:t>
            </a:r>
            <a:r>
              <a:rPr lang="en-US" i="1" dirty="0" smtClean="0">
                <a:ea typeface="+mj-ea"/>
                <a:cs typeface="+mj-cs"/>
              </a:rPr>
              <a:t>(continued)</a:t>
            </a:r>
            <a:endParaRPr i="1" dirty="0">
              <a:ea typeface="+mj-ea"/>
              <a:cs typeface="+mj-cs"/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2600" y="1143000"/>
            <a:ext cx="8229600" cy="4416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3200" dirty="0" smtClean="0">
                <a:solidFill>
                  <a:schemeClr val="accent3"/>
                </a:solidFill>
              </a:rPr>
              <a:t>USED’s guiding principles for using </a:t>
            </a:r>
            <a:br>
              <a:rPr lang="en-US" sz="3200" dirty="0" smtClean="0">
                <a:solidFill>
                  <a:schemeClr val="accent3"/>
                </a:solidFill>
              </a:rPr>
            </a:br>
            <a:r>
              <a:rPr lang="en-US" sz="3200" dirty="0" smtClean="0">
                <a:solidFill>
                  <a:schemeClr val="accent3"/>
                </a:solidFill>
              </a:rPr>
              <a:t>Title I-A funds: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chemeClr val="accent3"/>
                </a:solidFill>
                <a:ea typeface="Calibri" charset="0"/>
                <a:cs typeface="Calibri" charset="0"/>
              </a:rPr>
              <a:t>Services </a:t>
            </a:r>
            <a:r>
              <a:rPr lang="en-US" sz="2800" dirty="0">
                <a:solidFill>
                  <a:schemeClr val="accent3"/>
                </a:solidFill>
                <a:ea typeface="Calibri" charset="0"/>
                <a:cs typeface="Calibri" charset="0"/>
              </a:rPr>
              <a:t>must be reasonable and necessary to enable homeless students to take advantage of educational opportunities.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accent3"/>
                </a:solidFill>
                <a:ea typeface="Calibri" charset="0"/>
                <a:cs typeface="Calibri" charset="0"/>
              </a:rPr>
              <a:t>Funds must be used as a last resort when services are not reasonably available from another public or private source.</a:t>
            </a:r>
            <a:endParaRPr lang="en-US" sz="2800" dirty="0" smtClean="0">
              <a:solidFill>
                <a:schemeClr val="accent3"/>
              </a:solidFill>
              <a:ea typeface="Calibri" charset="0"/>
              <a:cs typeface="Calibri" charset="0"/>
            </a:endParaRPr>
          </a:p>
          <a:p>
            <a:pPr eaLnBrk="1" hangingPunct="1">
              <a:lnSpc>
                <a:spcPct val="90000"/>
              </a:lnSpc>
            </a:pPr>
            <a:endParaRPr lang="en-US" sz="3200" dirty="0" smtClean="0">
              <a:solidFill>
                <a:schemeClr val="accent3"/>
              </a:solidFill>
              <a:latin typeface="Calibri" charset="0"/>
            </a:endParaRPr>
          </a:p>
          <a:p>
            <a:pPr eaLnBrk="1" hangingPunct="1">
              <a:lnSpc>
                <a:spcPct val="90000"/>
              </a:lnSpc>
            </a:pPr>
            <a:endParaRPr lang="en-US" sz="3200" dirty="0">
              <a:solidFill>
                <a:schemeClr val="accent3"/>
              </a:solidFill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4911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dirty="0" smtClean="0">
                <a:ea typeface="+mj-lt"/>
              </a:rPr>
              <a:t>Higher Education</a:t>
            </a:r>
            <a:r>
              <a:rPr lang="en-US" dirty="0">
                <a:ea typeface="+mj-lt"/>
              </a:rPr>
              <a:t> </a:t>
            </a:r>
            <a:r>
              <a:rPr lang="en-US" dirty="0" smtClean="0">
                <a:ea typeface="+mj-lt"/>
              </a:rPr>
              <a:t>Act:</a:t>
            </a:r>
            <a:br>
              <a:rPr lang="en-US" dirty="0" smtClean="0">
                <a:ea typeface="+mj-lt"/>
              </a:rPr>
            </a:br>
            <a:r>
              <a:rPr lang="en-US" dirty="0">
                <a:ea typeface="+mj-lt"/>
              </a:rPr>
              <a:t>T</a:t>
            </a:r>
            <a:r>
              <a:rPr lang="en-US" dirty="0" smtClean="0">
                <a:ea typeface="+mj-lt"/>
              </a:rPr>
              <a:t>he FAFSA and Homeless Students</a:t>
            </a:r>
            <a:endParaRPr dirty="0" smtClean="0">
              <a:ea typeface="+mj-lt"/>
            </a:endParaRPr>
          </a:p>
        </p:txBody>
      </p:sp>
      <p:sp>
        <p:nvSpPr>
          <p:cNvPr id="108547" name="Content Placeholder 2"/>
          <p:cNvSpPr>
            <a:spLocks noGrp="1"/>
          </p:cNvSpPr>
          <p:nvPr>
            <p:ph idx="1"/>
          </p:nvPr>
        </p:nvSpPr>
        <p:spPr>
          <a:xfrm>
            <a:off x="457200" y="1583531"/>
            <a:ext cx="82296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600" dirty="0">
                <a:solidFill>
                  <a:schemeClr val="accent3"/>
                </a:solidFill>
              </a:rPr>
              <a:t>Youth who meet the definition of </a:t>
            </a:r>
            <a:r>
              <a:rPr lang="ja-JP" altLang="en-US" sz="2600" dirty="0">
                <a:solidFill>
                  <a:schemeClr val="accent3"/>
                </a:solidFill>
              </a:rPr>
              <a:t>“</a:t>
            </a:r>
            <a:r>
              <a:rPr lang="en-US" altLang="ja-JP" sz="2600" dirty="0">
                <a:solidFill>
                  <a:schemeClr val="accent3"/>
                </a:solidFill>
              </a:rPr>
              <a:t>independent student</a:t>
            </a:r>
            <a:r>
              <a:rPr lang="ja-JP" altLang="en-US" sz="2600" dirty="0">
                <a:solidFill>
                  <a:schemeClr val="accent3"/>
                </a:solidFill>
              </a:rPr>
              <a:t>”</a:t>
            </a:r>
            <a:r>
              <a:rPr lang="en-US" altLang="ja-JP" sz="2600" dirty="0">
                <a:solidFill>
                  <a:schemeClr val="accent3"/>
                </a:solidFill>
              </a:rPr>
              <a:t> can complete the FAFSA without parental income information or signature.</a:t>
            </a:r>
          </a:p>
          <a:p>
            <a:pPr eaLnBrk="1" hangingPunct="1">
              <a:lnSpc>
                <a:spcPct val="90000"/>
              </a:lnSpc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600" dirty="0">
                <a:solidFill>
                  <a:schemeClr val="accent3"/>
                </a:solidFill>
              </a:rPr>
              <a:t>Unaccompanied </a:t>
            </a:r>
            <a:r>
              <a:rPr lang="en-US" sz="2600" dirty="0" smtClean="0">
                <a:solidFill>
                  <a:schemeClr val="accent3"/>
                </a:solidFill>
              </a:rPr>
              <a:t>homeless youth </a:t>
            </a:r>
            <a:r>
              <a:rPr lang="en-US" sz="2600" dirty="0">
                <a:solidFill>
                  <a:schemeClr val="accent3"/>
                </a:solidFill>
              </a:rPr>
              <a:t>are automatically considered independent students.</a:t>
            </a:r>
            <a:endParaRPr lang="en-US" sz="2000" dirty="0">
              <a:solidFill>
                <a:schemeClr val="accent3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chemeClr val="accent6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300" dirty="0">
                <a:solidFill>
                  <a:schemeClr val="accent3"/>
                </a:solidFill>
                <a:ea typeface="Calibri" charset="0"/>
                <a:cs typeface="Calibri" charset="0"/>
              </a:rPr>
              <a:t>Must be determined to be unaccompanied and homeless</a:t>
            </a:r>
            <a:r>
              <a:rPr lang="en-US" sz="2300" dirty="0" smtClean="0">
                <a:solidFill>
                  <a:schemeClr val="accent3"/>
                </a:solidFill>
                <a:ea typeface="Calibri" charset="0"/>
                <a:cs typeface="Calibri" charset="0"/>
              </a:rPr>
              <a:t> after July 1 of the prior year.</a:t>
            </a:r>
            <a:endParaRPr lang="en-US" sz="1800" dirty="0">
              <a:solidFill>
                <a:schemeClr val="accent3"/>
              </a:solidFill>
              <a:ea typeface="Calibri" charset="0"/>
              <a:cs typeface="Calibri" charset="0"/>
            </a:endParaRPr>
          </a:p>
          <a:p>
            <a:pPr eaLnBrk="1" hangingPunct="1">
              <a:lnSpc>
                <a:spcPct val="90000"/>
              </a:lnSpc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600" dirty="0">
                <a:solidFill>
                  <a:schemeClr val="accent3"/>
                </a:solidFill>
              </a:rPr>
              <a:t>Youth who are unaccompanied, at risk of homelessness, and self-supporting are also automatically considered independent students.</a:t>
            </a:r>
            <a:endParaRPr lang="en-US" sz="2000" dirty="0">
              <a:solidFill>
                <a:schemeClr val="accent3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chemeClr val="accent6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300" dirty="0">
                <a:solidFill>
                  <a:schemeClr val="accent3"/>
                </a:solidFill>
                <a:ea typeface="Calibri" charset="0"/>
                <a:cs typeface="Calibri" charset="0"/>
              </a:rPr>
              <a:t>Must be determined as such during the school year in which the application is submitted.</a:t>
            </a:r>
            <a:endParaRPr lang="en-US" dirty="0">
              <a:solidFill>
                <a:schemeClr val="accent3"/>
              </a:solidFill>
              <a:ea typeface="Calibri" charset="0"/>
              <a:cs typeface="Calibri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8401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1800" y="0"/>
            <a:ext cx="8305800" cy="914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dirty="0" smtClean="0">
                <a:ea typeface="+mj-lt"/>
              </a:rPr>
              <a:t>The </a:t>
            </a:r>
            <a:r>
              <a:rPr dirty="0" smtClean="0">
                <a:ea typeface="+mj-lt"/>
              </a:rPr>
              <a:t>FAFSA </a:t>
            </a:r>
            <a:r>
              <a:rPr lang="en-US" i="1" dirty="0" smtClean="0">
                <a:ea typeface="+mj-lt"/>
              </a:rPr>
              <a:t>(continued)</a:t>
            </a:r>
            <a:endParaRPr i="1" dirty="0" smtClean="0">
              <a:ea typeface="+mj-lt"/>
            </a:endParaRPr>
          </a:p>
        </p:txBody>
      </p:sp>
      <p:sp>
        <p:nvSpPr>
          <p:cNvPr id="110595" name="Content Placeholder 2"/>
          <p:cNvSpPr>
            <a:spLocks noGrp="1"/>
          </p:cNvSpPr>
          <p:nvPr>
            <p:ph idx="4294967295"/>
          </p:nvPr>
        </p:nvSpPr>
        <p:spPr>
          <a:xfrm>
            <a:off x="487680" y="924560"/>
            <a:ext cx="8229600" cy="5181600"/>
          </a:xfrm>
        </p:spPr>
        <p:txBody>
          <a:bodyPr/>
          <a:lstStyle/>
          <a:p>
            <a:pPr eaLnBrk="1" hangingPunct="1"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>
                <a:solidFill>
                  <a:schemeClr val="accent3"/>
                </a:solidFill>
              </a:rPr>
              <a:t>Determination must be made by:</a:t>
            </a:r>
          </a:p>
          <a:p>
            <a:pPr lvl="1" eaLnBrk="1" hangingPunct="1">
              <a:buClr>
                <a:schemeClr val="accent6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accent3"/>
                </a:solidFill>
                <a:ea typeface="Calibri" charset="0"/>
                <a:cs typeface="Calibri" charset="0"/>
              </a:rPr>
              <a:t>a McKinney-Vento Act school district liaison,</a:t>
            </a:r>
          </a:p>
          <a:p>
            <a:pPr lvl="1" eaLnBrk="1" hangingPunct="1">
              <a:buClr>
                <a:schemeClr val="accent6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accent3"/>
                </a:solidFill>
                <a:ea typeface="Calibri" charset="0"/>
                <a:cs typeface="Calibri" charset="0"/>
              </a:rPr>
              <a:t>a HUD homeless assistance program director or their designee,</a:t>
            </a:r>
          </a:p>
          <a:p>
            <a:pPr lvl="1" eaLnBrk="1" hangingPunct="1">
              <a:buClr>
                <a:schemeClr val="accent6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accent3"/>
                </a:solidFill>
                <a:ea typeface="Calibri" charset="0"/>
                <a:cs typeface="Calibri" charset="0"/>
              </a:rPr>
              <a:t>a Runaway and Homeless Youth Act program director or their designee, or</a:t>
            </a:r>
          </a:p>
          <a:p>
            <a:pPr lvl="1" eaLnBrk="1" hangingPunct="1">
              <a:buClr>
                <a:schemeClr val="accent6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accent3"/>
                </a:solidFill>
                <a:ea typeface="Calibri" charset="0"/>
                <a:cs typeface="Calibri" charset="0"/>
              </a:rPr>
              <a:t>a financial aid administrator.</a:t>
            </a:r>
          </a:p>
          <a:p>
            <a:pPr eaLnBrk="1" hangingPunct="1"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>
                <a:solidFill>
                  <a:schemeClr val="accent3"/>
                </a:solidFill>
              </a:rPr>
              <a:t>Youth who have been in foster care at any time after age 13 are also automatically independent</a:t>
            </a:r>
            <a:r>
              <a:rPr lang="en-US" sz="2800" dirty="0" smtClean="0">
                <a:solidFill>
                  <a:schemeClr val="accent3"/>
                </a:solidFill>
              </a:rPr>
              <a:t>.</a:t>
            </a:r>
          </a:p>
          <a:p>
            <a:pPr eaLnBrk="1" hangingPunct="1"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400" dirty="0" smtClean="0">
                <a:solidFill>
                  <a:schemeClr val="accent3"/>
                </a:solidFill>
              </a:rPr>
              <a:t>More info and sample letters are available at: </a:t>
            </a:r>
            <a:r>
              <a:rPr lang="en-US" sz="2400" dirty="0" smtClean="0">
                <a:solidFill>
                  <a:schemeClr val="accent3"/>
                </a:solidFill>
                <a:hlinkClick r:id="rId3"/>
              </a:rPr>
              <a:t>http://www.naehcy.org/educational-resources/higher-ed</a:t>
            </a:r>
            <a:r>
              <a:rPr lang="en-US" sz="2400" dirty="0" smtClean="0"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9587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56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dirty="0" smtClean="0">
                <a:ea typeface="+mj-ea"/>
                <a:cs typeface="+mj-cs"/>
              </a:rPr>
              <a:t>General Resources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360" y="1089343"/>
            <a:ext cx="8229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200" dirty="0">
                <a:solidFill>
                  <a:schemeClr val="accent3"/>
                </a:solidFill>
              </a:rPr>
              <a:t>National Association for the Education of Homeless Children and Youth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200" dirty="0">
                <a:solidFill>
                  <a:schemeClr val="accent3"/>
                </a:solidFill>
                <a:hlinkClick r:id="rId3"/>
              </a:rPr>
              <a:t>http://naehcy.org</a:t>
            </a:r>
            <a:endParaRPr lang="en-US" sz="2200" dirty="0" smtClean="0">
              <a:solidFill>
                <a:schemeClr val="accent3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200" dirty="0" err="1" smtClean="0">
                <a:solidFill>
                  <a:schemeClr val="accent3"/>
                </a:solidFill>
              </a:rPr>
              <a:t>Facebook</a:t>
            </a:r>
            <a:r>
              <a:rPr lang="en-US" sz="2200" dirty="0" smtClean="0">
                <a:solidFill>
                  <a:schemeClr val="accent3"/>
                </a:solidFill>
              </a:rPr>
              <a:t> and Twitter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 smtClean="0">
              <a:solidFill>
                <a:schemeClr val="accent3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200" dirty="0">
                <a:solidFill>
                  <a:schemeClr val="accent3"/>
                </a:solidFill>
              </a:rPr>
              <a:t>National Center on Homeless Education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200" dirty="0">
                <a:solidFill>
                  <a:schemeClr val="accent3"/>
                </a:solidFill>
                <a:hlinkClick r:id="rId4"/>
              </a:rPr>
              <a:t>http://center.serve.org/nche/</a:t>
            </a:r>
            <a:endParaRPr lang="en-US" sz="2200" dirty="0">
              <a:solidFill>
                <a:schemeClr val="accent3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>
              <a:solidFill>
                <a:schemeClr val="accent3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200" dirty="0">
                <a:solidFill>
                  <a:schemeClr val="accent3"/>
                </a:solidFill>
              </a:rPr>
              <a:t>National Network for Youth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200" dirty="0">
                <a:solidFill>
                  <a:schemeClr val="accent3"/>
                </a:solidFill>
                <a:hlinkClick r:id="rId5"/>
              </a:rPr>
              <a:t>http://www.nn4youth.org</a:t>
            </a:r>
            <a:endParaRPr lang="en-US" sz="2200" dirty="0">
              <a:solidFill>
                <a:schemeClr val="accent3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>
              <a:solidFill>
                <a:schemeClr val="accent3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6">
                  <a:lumMod val="40000"/>
                  <a:lumOff val="60000"/>
                </a:schemeClr>
              </a:buClr>
              <a:buFontTx/>
              <a:buNone/>
            </a:pPr>
            <a:r>
              <a:rPr lang="en-US" sz="2200" dirty="0">
                <a:solidFill>
                  <a:schemeClr val="accent3"/>
                </a:solidFill>
              </a:rPr>
              <a:t>DVDs for awareness-raising</a:t>
            </a:r>
            <a:endParaRPr lang="en-US" sz="2200" dirty="0" smtClean="0">
              <a:solidFill>
                <a:schemeClr val="accent3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6">
                  <a:lumMod val="40000"/>
                  <a:lumOff val="60000"/>
                </a:schemeClr>
              </a:buClr>
            </a:pPr>
            <a:r>
              <a:rPr lang="ja-JP" altLang="en-US" sz="2200" dirty="0" smtClean="0">
                <a:solidFill>
                  <a:schemeClr val="accent3"/>
                </a:solidFill>
              </a:rPr>
              <a:t>“</a:t>
            </a:r>
            <a:r>
              <a:rPr lang="en-US" altLang="ja-JP" sz="2200" dirty="0" smtClean="0">
                <a:solidFill>
                  <a:schemeClr val="accent3"/>
                </a:solidFill>
              </a:rPr>
              <a:t>Real Students, Real Schools</a:t>
            </a:r>
            <a:r>
              <a:rPr lang="ja-JP" altLang="en-US" sz="2200" dirty="0" smtClean="0">
                <a:solidFill>
                  <a:schemeClr val="accent3"/>
                </a:solidFill>
              </a:rPr>
              <a:t>”</a:t>
            </a:r>
            <a:r>
              <a:rPr lang="en-US" altLang="ja-JP" sz="2200" dirty="0" smtClean="0">
                <a:solidFill>
                  <a:schemeClr val="accent3"/>
                </a:solidFill>
              </a:rPr>
              <a:t>:  </a:t>
            </a:r>
            <a:r>
              <a:rPr lang="en-US" altLang="ja-JP" sz="2200" dirty="0" smtClean="0">
                <a:solidFill>
                  <a:schemeClr val="accent3"/>
                </a:solidFill>
                <a:hlinkClick r:id="rId6"/>
              </a:rPr>
              <a:t>naehcy.org/videos</a:t>
            </a:r>
            <a:r>
              <a:rPr lang="en-US" altLang="ja-JP" sz="2200" dirty="0" smtClean="0">
                <a:solidFill>
                  <a:schemeClr val="accent3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Clr>
                <a:schemeClr val="accent6">
                  <a:lumMod val="40000"/>
                  <a:lumOff val="60000"/>
                </a:schemeClr>
              </a:buClr>
            </a:pPr>
            <a:r>
              <a:rPr lang="ja-JP" altLang="en-US" sz="2200" dirty="0" smtClean="0">
                <a:solidFill>
                  <a:schemeClr val="accent3"/>
                </a:solidFill>
              </a:rPr>
              <a:t>“</a:t>
            </a:r>
            <a:r>
              <a:rPr lang="en-US" altLang="ja-JP" sz="2200" dirty="0">
                <a:solidFill>
                  <a:schemeClr val="accent3"/>
                </a:solidFill>
              </a:rPr>
              <a:t>The McKinney-Vento Act in Our Schools</a:t>
            </a:r>
            <a:r>
              <a:rPr lang="ja-JP" altLang="en-US" sz="2200" dirty="0">
                <a:solidFill>
                  <a:schemeClr val="accent3"/>
                </a:solidFill>
              </a:rPr>
              <a:t>”</a:t>
            </a:r>
            <a:r>
              <a:rPr lang="en-US" altLang="ja-JP" sz="2200" dirty="0">
                <a:solidFill>
                  <a:schemeClr val="accent3"/>
                </a:solidFill>
              </a:rPr>
              <a:t>: </a:t>
            </a:r>
            <a:r>
              <a:rPr lang="en-US" altLang="ja-JP" sz="2200" dirty="0">
                <a:solidFill>
                  <a:schemeClr val="accent3"/>
                </a:solidFill>
                <a:hlinkClick r:id="rId7"/>
              </a:rPr>
              <a:t>pjulianelle@naehcy.org</a:t>
            </a:r>
            <a:r>
              <a:rPr lang="en-US" altLang="ja-JP" sz="2200" dirty="0">
                <a:solidFill>
                  <a:schemeClr val="accent3"/>
                </a:solidFill>
              </a:rPr>
              <a:t> </a:t>
            </a:r>
            <a:endParaRPr lang="en-US" altLang="ja-JP" sz="2200" dirty="0" smtClean="0">
              <a:solidFill>
                <a:schemeClr val="accent3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200" dirty="0" smtClean="0">
                <a:solidFill>
                  <a:schemeClr val="accent3"/>
                </a:solidFill>
                <a:hlinkClick r:id="rId8"/>
              </a:rPr>
              <a:t>http://www.hearus.us</a:t>
            </a:r>
            <a:endParaRPr lang="en-US" altLang="ja-JP" sz="2200" dirty="0" smtClean="0">
              <a:solidFill>
                <a:schemeClr val="accent3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>
              <a:solidFill>
                <a:schemeClr val="accent3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1400" dirty="0">
              <a:solidFill>
                <a:schemeClr val="accent3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1800" dirty="0">
              <a:solidFill>
                <a:schemeClr val="accent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06556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0"/>
            <a:ext cx="8305800" cy="1219200"/>
          </a:xfrm>
        </p:spPr>
        <p:txBody>
          <a:bodyPr/>
          <a:lstStyle/>
          <a:p>
            <a:pPr eaLnBrk="1" hangingPunct="1">
              <a:defRPr/>
            </a:pPr>
            <a:r>
              <a:rPr dirty="0" smtClean="0">
                <a:ea typeface="+mj-ea"/>
                <a:cs typeface="+mj-cs"/>
              </a:rPr>
              <a:t>School Stability Resources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dirty="0">
                <a:solidFill>
                  <a:schemeClr val="accent3"/>
                </a:solidFill>
              </a:rPr>
              <a:t>School of origin vs. Local school: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  <a:buFontTx/>
              <a:buNone/>
            </a:pPr>
            <a:r>
              <a:rPr lang="en-US" sz="2800" dirty="0">
                <a:solidFill>
                  <a:schemeClr val="accent3"/>
                </a:solidFill>
                <a:ea typeface="Calibri" charset="0"/>
                <a:cs typeface="Calibri" charset="0"/>
                <a:hlinkClick r:id="rId3"/>
              </a:rPr>
              <a:t>http://center.serve.org/nche/downloads/briefs/sch_sel_checklist.pdf</a:t>
            </a:r>
            <a:r>
              <a:rPr lang="en-US" sz="2800" dirty="0">
                <a:solidFill>
                  <a:schemeClr val="accent3"/>
                </a:solidFill>
                <a:ea typeface="Calibri" charset="0"/>
                <a:cs typeface="Calibri" charset="0"/>
              </a:rPr>
              <a:t> 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dirty="0">
                <a:solidFill>
                  <a:schemeClr val="accent3"/>
                </a:solidFill>
              </a:rPr>
              <a:t>Transportation: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  <a:buFontTx/>
              <a:buNone/>
            </a:pPr>
            <a:r>
              <a:rPr lang="en-US" sz="2800" dirty="0">
                <a:solidFill>
                  <a:schemeClr val="accent3"/>
                </a:solidFill>
                <a:ea typeface="Calibri" charset="0"/>
                <a:cs typeface="Calibri" charset="0"/>
                <a:hlinkClick r:id="rId4"/>
              </a:rPr>
              <a:t>http://center.serve.org/nche/pr/incr_sch_stab.php</a:t>
            </a:r>
            <a:r>
              <a:rPr lang="en-US" sz="2800" dirty="0">
                <a:solidFill>
                  <a:schemeClr val="accent3"/>
                </a:solidFill>
                <a:ea typeface="Calibri" charset="0"/>
                <a:cs typeface="Calibri" charset="0"/>
              </a:rPr>
              <a:t> </a:t>
            </a:r>
          </a:p>
          <a:p>
            <a:pPr marL="742950" lvl="2" indent="-342900" eaLnBrk="1" hangingPunct="1">
              <a:lnSpc>
                <a:spcPct val="9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  <a:buFontTx/>
              <a:buNone/>
            </a:pPr>
            <a:r>
              <a:rPr lang="en-US" sz="2800" dirty="0">
                <a:solidFill>
                  <a:schemeClr val="accent3"/>
                </a:solidFill>
                <a:ea typeface="Calibri" charset="0"/>
                <a:cs typeface="Calibri" charset="0"/>
                <a:hlinkClick r:id="rId5"/>
              </a:rPr>
              <a:t>www.utdanacenter.org/theo/downloads/factsheets/RP33b_Transportation_Rural.pdf</a:t>
            </a:r>
            <a:r>
              <a:rPr lang="en-US" sz="2800" dirty="0">
                <a:solidFill>
                  <a:schemeClr val="accent3"/>
                </a:solidFill>
                <a:ea typeface="Calibri" charset="0"/>
                <a:cs typeface="Calibri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3295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838200"/>
            <a:ext cx="84582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dirty="0">
                <a:solidFill>
                  <a:schemeClr val="accent3"/>
                </a:solidFill>
              </a:rPr>
              <a:t>Immediate enrollment without documents: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>
                <a:solidFill>
                  <a:schemeClr val="accent3"/>
                </a:solidFill>
                <a:ea typeface="Calibri" charset="0"/>
                <a:cs typeface="Calibri" charset="0"/>
                <a:hlinkClick r:id="rId3"/>
              </a:rPr>
              <a:t>http://center.serve.org/nche/downloads/briefs/assessment.pdf</a:t>
            </a:r>
            <a:r>
              <a:rPr lang="en-US" sz="2800" dirty="0">
                <a:solidFill>
                  <a:schemeClr val="accent3"/>
                </a:solidFill>
                <a:ea typeface="Calibri" charset="0"/>
                <a:cs typeface="Calibri" charset="0"/>
              </a:rPr>
              <a:t> 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dirty="0">
                <a:solidFill>
                  <a:schemeClr val="accent3"/>
                </a:solidFill>
              </a:rPr>
              <a:t>Immediate enrollment without parent/guardian: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>
                <a:solidFill>
                  <a:schemeClr val="accent3"/>
                </a:solidFill>
                <a:ea typeface="Calibri" charset="0"/>
                <a:cs typeface="Calibri" charset="0"/>
                <a:hlinkClick r:id="rId4"/>
              </a:rPr>
              <a:t>http://center.serve.org/nche/downloads/briefs/guardianship.pdf</a:t>
            </a:r>
            <a:endParaRPr lang="en-US" sz="2800" dirty="0">
              <a:solidFill>
                <a:schemeClr val="accent3"/>
              </a:solidFill>
              <a:ea typeface="Calibri" charset="0"/>
              <a:cs typeface="Calibri" charset="0"/>
            </a:endParaRP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dirty="0">
                <a:solidFill>
                  <a:schemeClr val="accent3"/>
                </a:solidFill>
              </a:rPr>
              <a:t>Immediate enrollment without immunizations: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>
                <a:solidFill>
                  <a:schemeClr val="accent3"/>
                </a:solidFill>
                <a:ea typeface="Calibri" charset="0"/>
                <a:cs typeface="Calibri" charset="0"/>
                <a:hlinkClick r:id="rId5"/>
              </a:rPr>
              <a:t>http://www.naehcy.org/sites/default/files/dl/elders-memo.pdf</a:t>
            </a:r>
            <a:r>
              <a:rPr lang="en-US" sz="2800" dirty="0">
                <a:solidFill>
                  <a:schemeClr val="accent3"/>
                </a:solidFill>
                <a:ea typeface="Calibri" charset="0"/>
                <a:cs typeface="Calibri" charset="0"/>
              </a:rPr>
              <a:t> </a:t>
            </a:r>
            <a:endParaRPr lang="en-US" dirty="0">
              <a:solidFill>
                <a:schemeClr val="accent3"/>
              </a:solidFill>
              <a:ea typeface="Calibri" charset="0"/>
              <a:cs typeface="Calibri" charset="0"/>
            </a:endParaRP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16560" y="0"/>
            <a:ext cx="8305800" cy="777240"/>
          </a:xfrm>
        </p:spPr>
        <p:txBody>
          <a:bodyPr/>
          <a:lstStyle/>
          <a:p>
            <a:pPr eaLnBrk="1" hangingPunct="1">
              <a:defRPr/>
            </a:pPr>
            <a:r>
              <a:rPr dirty="0" smtClean="0">
                <a:ea typeface="+mj-ea"/>
                <a:cs typeface="+mj-cs"/>
              </a:rPr>
              <a:t>School Enrollment Resources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995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9080" y="1749425"/>
            <a:ext cx="84582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75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3200" dirty="0">
                <a:solidFill>
                  <a:schemeClr val="accent3"/>
                </a:solidFill>
              </a:rPr>
              <a:t>Full participation in school activities:</a:t>
            </a:r>
          </a:p>
          <a:p>
            <a:pPr lvl="1" eaLnBrk="1" hangingPunct="1">
              <a:lnSpc>
                <a:spcPct val="90000"/>
              </a:lnSpc>
              <a:spcAft>
                <a:spcPts val="675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>
                <a:solidFill>
                  <a:schemeClr val="accent3"/>
                </a:solidFill>
                <a:ea typeface="Calibri" charset="0"/>
                <a:cs typeface="Calibri" charset="0"/>
                <a:hlinkClick r:id="rId3"/>
              </a:rPr>
              <a:t>http://center.serve.org/nche/downloads/briefs/extra_curr.pdf</a:t>
            </a:r>
            <a:r>
              <a:rPr lang="en-US" sz="2800" dirty="0">
                <a:solidFill>
                  <a:schemeClr val="accent3"/>
                </a:solidFill>
                <a:ea typeface="Calibri" charset="0"/>
                <a:cs typeface="Calibri" charset="0"/>
              </a:rPr>
              <a:t> </a:t>
            </a:r>
          </a:p>
          <a:p>
            <a:pPr eaLnBrk="1" hangingPunct="1">
              <a:lnSpc>
                <a:spcPct val="90000"/>
              </a:lnSpc>
              <a:spcAft>
                <a:spcPts val="675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3200" dirty="0">
                <a:solidFill>
                  <a:schemeClr val="accent3"/>
                </a:solidFill>
              </a:rPr>
              <a:t>Ensuring credit accrual and recovery:</a:t>
            </a:r>
          </a:p>
          <a:p>
            <a:pPr lvl="1" eaLnBrk="1" hangingPunct="1">
              <a:lnSpc>
                <a:spcPct val="90000"/>
              </a:lnSpc>
              <a:spcAft>
                <a:spcPts val="675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>
                <a:solidFill>
                  <a:schemeClr val="accent3"/>
                </a:solidFill>
                <a:ea typeface="Calibri" charset="0"/>
                <a:cs typeface="Calibri" charset="0"/>
                <a:hlinkClick r:id="rId4"/>
              </a:rPr>
              <a:t>http://center.serve.org/nche/downloads/briefs/credit.pdf</a:t>
            </a:r>
            <a:r>
              <a:rPr lang="en-US" sz="2800" dirty="0">
                <a:solidFill>
                  <a:schemeClr val="accent3"/>
                </a:solidFill>
                <a:ea typeface="Calibri" charset="0"/>
                <a:cs typeface="Calibri" charset="0"/>
              </a:rPr>
              <a:t> 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59080" y="0"/>
            <a:ext cx="8534400" cy="1295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dirty="0" smtClean="0">
                <a:ea typeface="+mj-ea"/>
                <a:cs typeface="+mj-cs"/>
              </a:rPr>
              <a:t>School Enrollment</a:t>
            </a:r>
            <a:br>
              <a:rPr dirty="0" smtClean="0">
                <a:ea typeface="+mj-ea"/>
                <a:cs typeface="+mj-cs"/>
              </a:rPr>
            </a:br>
            <a:r>
              <a:rPr dirty="0" smtClean="0">
                <a:ea typeface="+mj-ea"/>
                <a:cs typeface="+mj-cs"/>
              </a:rPr>
              <a:t>Resources </a:t>
            </a:r>
            <a:r>
              <a:rPr lang="en-US" i="1" dirty="0" smtClean="0">
                <a:ea typeface="+mj-ea"/>
                <a:cs typeface="+mj-cs"/>
              </a:rPr>
              <a:t>(continued)</a:t>
            </a:r>
            <a:endParaRPr dirty="0" smtClean="0">
              <a:ea typeface="+mj-ea"/>
              <a:cs typeface="+mj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1062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87338"/>
            <a:ext cx="8305800" cy="6858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dirty="0" smtClean="0">
                <a:ea typeface="+mj-ea"/>
                <a:cs typeface="+mj-cs"/>
              </a:rPr>
              <a:t>Early Childhood Resources</a:t>
            </a:r>
            <a:endParaRPr dirty="0">
              <a:ea typeface="+mj-ea"/>
              <a:cs typeface="+mj-cs"/>
            </a:endParaRPr>
          </a:p>
        </p:txBody>
      </p:sp>
      <p:sp>
        <p:nvSpPr>
          <p:cNvPr id="141315" name="Content Placeholder 2"/>
          <p:cNvSpPr>
            <a:spLocks noGrp="1"/>
          </p:cNvSpPr>
          <p:nvPr>
            <p:ph idx="4294967295"/>
          </p:nvPr>
        </p:nvSpPr>
        <p:spPr>
          <a:xfrm>
            <a:off x="495300" y="1338263"/>
            <a:ext cx="8229600" cy="4876800"/>
          </a:xfrm>
        </p:spPr>
        <p:txBody>
          <a:bodyPr/>
          <a:lstStyle/>
          <a:p>
            <a:pPr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>
                <a:solidFill>
                  <a:schemeClr val="accent3"/>
                </a:solidFill>
                <a:hlinkClick r:id="rId3"/>
              </a:rPr>
              <a:t>http://www.acf.hhs.gov/programs/ecd/expanding-early-care-and-education-for-homeless-children</a:t>
            </a:r>
            <a:endParaRPr lang="en-US" sz="2800" dirty="0">
              <a:solidFill>
                <a:schemeClr val="accent3"/>
              </a:solidFill>
            </a:endParaRPr>
          </a:p>
          <a:p>
            <a:pPr>
              <a:buClr>
                <a:schemeClr val="accent6">
                  <a:lumMod val="40000"/>
                  <a:lumOff val="60000"/>
                </a:schemeClr>
              </a:buClr>
              <a:buFont typeface="Wingdings 2" charset="0"/>
              <a:buNone/>
            </a:pPr>
            <a:r>
              <a:rPr lang="en-US" sz="2800" dirty="0">
                <a:solidFill>
                  <a:schemeClr val="accent3"/>
                </a:solidFill>
              </a:rPr>
              <a:t>(Guidance, tip sheets, and more from US HHS)</a:t>
            </a:r>
          </a:p>
          <a:p>
            <a:pPr eaLnBrk="1" hangingPunct="1"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400" dirty="0">
                <a:solidFill>
                  <a:schemeClr val="accent3"/>
                </a:solidFill>
                <a:cs typeface="Calibri" charset="0"/>
                <a:hlinkClick r:id="rId4"/>
              </a:rPr>
              <a:t>http://naehcy.org/educational-resources/early-childhood</a:t>
            </a:r>
            <a:endParaRPr lang="en-US" sz="2400" dirty="0">
              <a:solidFill>
                <a:schemeClr val="accent3"/>
              </a:solidFill>
              <a:cs typeface="Calibri" charset="0"/>
            </a:endParaRPr>
          </a:p>
          <a:p>
            <a:pPr eaLnBrk="1" hangingPunct="1">
              <a:buClr>
                <a:schemeClr val="accent6">
                  <a:lumMod val="40000"/>
                  <a:lumOff val="60000"/>
                </a:schemeClr>
              </a:buClr>
              <a:buFont typeface="Wingdings 2" charset="0"/>
              <a:buNone/>
            </a:pPr>
            <a:r>
              <a:rPr lang="en-US" sz="2800" dirty="0">
                <a:solidFill>
                  <a:schemeClr val="accent3"/>
                </a:solidFill>
                <a:cs typeface="Calibri" charset="0"/>
              </a:rPr>
              <a:t>(Fact sheets, policy briefs, and more from NAEHCY)</a:t>
            </a:r>
          </a:p>
          <a:p>
            <a:pPr eaLnBrk="1" hangingPunct="1"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400" dirty="0">
                <a:solidFill>
                  <a:schemeClr val="accent3"/>
                </a:solidFill>
                <a:cs typeface="Calibri" charset="0"/>
                <a:hlinkClick r:id="rId5"/>
              </a:rPr>
              <a:t>http://center.serve.org/nche/ibt/sc_preschool.php</a:t>
            </a:r>
            <a:endParaRPr lang="en-US" sz="2400" dirty="0">
              <a:solidFill>
                <a:schemeClr val="accent3"/>
              </a:solidFill>
              <a:cs typeface="Calibri" charset="0"/>
            </a:endParaRPr>
          </a:p>
          <a:p>
            <a:pPr eaLnBrk="1" hangingPunct="1">
              <a:buClr>
                <a:schemeClr val="accent6">
                  <a:lumMod val="40000"/>
                  <a:lumOff val="60000"/>
                </a:schemeClr>
              </a:buClr>
              <a:buFont typeface="Wingdings 2" charset="0"/>
              <a:buNone/>
            </a:pPr>
            <a:r>
              <a:rPr lang="en-US" sz="2800" dirty="0">
                <a:solidFill>
                  <a:schemeClr val="accent3"/>
                </a:solidFill>
                <a:cs typeface="Calibri" charset="0"/>
              </a:rPr>
              <a:t>(Resources from NCHE)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1707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dirty="0" smtClean="0">
                <a:ea typeface="+mj-ea"/>
                <a:cs typeface="+mj-cs"/>
              </a:rPr>
              <a:t>Title I Part A Resources</a:t>
            </a:r>
            <a:endParaRPr dirty="0">
              <a:ea typeface="+mj-ea"/>
              <a:cs typeface="+mj-cs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19200"/>
            <a:ext cx="8229600" cy="4492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75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dirty="0">
                <a:solidFill>
                  <a:schemeClr val="accent3"/>
                </a:solidFill>
                <a:hlinkClick r:id="rId3"/>
              </a:rPr>
              <a:t>http://center.serve.org/nche/downloads/briefs/titlei.pdf</a:t>
            </a:r>
            <a:r>
              <a:rPr lang="en-US" dirty="0">
                <a:solidFill>
                  <a:schemeClr val="accent3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spcAft>
                <a:spcPts val="675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dirty="0">
                <a:solidFill>
                  <a:schemeClr val="accent3"/>
                </a:solidFill>
                <a:hlinkClick r:id="rId4"/>
              </a:rPr>
              <a:t>http://www2.ed.gov/policy/gen/leg/recovery/guidance/titlei-reform.pdf</a:t>
            </a:r>
            <a:endParaRPr lang="en-US" dirty="0">
              <a:solidFill>
                <a:schemeClr val="accent3"/>
              </a:solidFill>
            </a:endParaRPr>
          </a:p>
          <a:p>
            <a:pPr eaLnBrk="1" hangingPunct="1">
              <a:lnSpc>
                <a:spcPct val="90000"/>
              </a:lnSpc>
              <a:spcAft>
                <a:spcPts val="675"/>
              </a:spcAft>
              <a:buClr>
                <a:schemeClr val="accent6">
                  <a:lumMod val="40000"/>
                  <a:lumOff val="60000"/>
                </a:schemeClr>
              </a:buClr>
              <a:buFont typeface="Wingdings 2" charset="0"/>
              <a:buNone/>
            </a:pPr>
            <a:r>
              <a:rPr lang="en-US" dirty="0">
                <a:solidFill>
                  <a:schemeClr val="accent3"/>
                </a:solidFill>
              </a:rPr>
              <a:t>(Examples of permissible uses of funds)</a:t>
            </a:r>
          </a:p>
          <a:p>
            <a:pPr eaLnBrk="1" hangingPunct="1">
              <a:lnSpc>
                <a:spcPct val="90000"/>
              </a:lnSpc>
              <a:spcAft>
                <a:spcPts val="675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dirty="0">
                <a:solidFill>
                  <a:schemeClr val="accent3"/>
                </a:solidFill>
                <a:hlinkClick r:id="rId5"/>
              </a:rPr>
              <a:t>http://www2.ed.gov/programs/homeless/homelesscoord0815.pdf</a:t>
            </a:r>
            <a:endParaRPr lang="en-US" dirty="0">
              <a:solidFill>
                <a:schemeClr val="accent3"/>
              </a:solidFill>
            </a:endParaRPr>
          </a:p>
          <a:p>
            <a:pPr eaLnBrk="1" hangingPunct="1">
              <a:lnSpc>
                <a:spcPct val="90000"/>
              </a:lnSpc>
              <a:spcAft>
                <a:spcPts val="675"/>
              </a:spcAft>
              <a:buClr>
                <a:schemeClr val="accent6">
                  <a:lumMod val="40000"/>
                  <a:lumOff val="60000"/>
                </a:schemeClr>
              </a:buClr>
              <a:buFont typeface="Wingdings 2" charset="0"/>
              <a:buNone/>
            </a:pPr>
            <a:r>
              <a:rPr lang="en-US" dirty="0">
                <a:solidFill>
                  <a:schemeClr val="accent3"/>
                </a:solidFill>
              </a:rPr>
              <a:t>(August 2015 guidance on transportation/liaisons)</a:t>
            </a:r>
          </a:p>
          <a:p>
            <a:pPr eaLnBrk="1" hangingPunct="1">
              <a:lnSpc>
                <a:spcPct val="90000"/>
              </a:lnSpc>
              <a:spcAft>
                <a:spcPts val="675"/>
              </a:spcAft>
              <a:buFont typeface="Wingdings 2" charset="0"/>
              <a:buNone/>
            </a:pPr>
            <a:endParaRPr lang="en-US" sz="3400" dirty="0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8896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8229600" cy="8382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dirty="0" smtClean="0">
                <a:ea typeface="+mj-ea"/>
                <a:cs typeface="+mj-cs"/>
              </a:rPr>
              <a:t>Unaccompanied </a:t>
            </a:r>
            <a:r>
              <a:rPr lang="en-US" dirty="0" smtClean="0">
                <a:ea typeface="+mj-ea"/>
                <a:cs typeface="+mj-cs"/>
              </a:rPr>
              <a:t>Homeless </a:t>
            </a:r>
            <a:r>
              <a:rPr dirty="0" smtClean="0">
                <a:ea typeface="+mj-ea"/>
                <a:cs typeface="+mj-cs"/>
              </a:rPr>
              <a:t>Youth Resources</a:t>
            </a:r>
            <a:endParaRPr dirty="0">
              <a:ea typeface="+mj-ea"/>
              <a:cs typeface="+mj-cs"/>
            </a:endParaRPr>
          </a:p>
        </p:txBody>
      </p:sp>
      <p:sp>
        <p:nvSpPr>
          <p:cNvPr id="14643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12691"/>
            <a:ext cx="8229600" cy="4876800"/>
          </a:xfrm>
        </p:spPr>
        <p:txBody>
          <a:bodyPr/>
          <a:lstStyle/>
          <a:p>
            <a:pPr eaLnBrk="1" hangingPunct="1"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>
                <a:solidFill>
                  <a:schemeClr val="accent3"/>
                </a:solidFill>
                <a:hlinkClick r:id="rId3"/>
              </a:rPr>
              <a:t>http://www.naehcy.org/educational-resources/youth</a:t>
            </a:r>
            <a:endParaRPr lang="en-US" sz="2800" dirty="0">
              <a:solidFill>
                <a:schemeClr val="accent3"/>
              </a:solidFill>
            </a:endParaRPr>
          </a:p>
          <a:p>
            <a:pPr eaLnBrk="1" hangingPunct="1"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>
                <a:solidFill>
                  <a:schemeClr val="accent3"/>
                </a:solidFill>
                <a:hlinkClick r:id="rId4"/>
              </a:rPr>
              <a:t>http://www.naehcy.org/educational-resources/higher-ed</a:t>
            </a:r>
            <a:endParaRPr lang="en-US" sz="2800" dirty="0">
              <a:solidFill>
                <a:schemeClr val="accent3"/>
              </a:solidFill>
            </a:endParaRPr>
          </a:p>
          <a:p>
            <a:pPr eaLnBrk="1" hangingPunct="1"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>
                <a:solidFill>
                  <a:schemeClr val="accent3"/>
                </a:solidFill>
                <a:hlinkClick r:id="rId5"/>
              </a:rPr>
              <a:t>http://www.naehcy.org/letendre-scholarship-fund/about-the-fund</a:t>
            </a:r>
            <a:r>
              <a:rPr lang="en-US" sz="2800" dirty="0">
                <a:solidFill>
                  <a:schemeClr val="accent3"/>
                </a:solidFill>
              </a:rPr>
              <a:t> </a:t>
            </a:r>
          </a:p>
          <a:p>
            <a:pPr eaLnBrk="1" hangingPunct="1"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>
                <a:solidFill>
                  <a:schemeClr val="accent3"/>
                </a:solidFill>
                <a:hlinkClick r:id="rId6"/>
              </a:rPr>
              <a:t>http://center.serve.org/nche/ibt/sc_youth.php</a:t>
            </a:r>
            <a:endParaRPr lang="en-US" sz="2800" dirty="0">
              <a:solidFill>
                <a:schemeClr val="accent3"/>
              </a:solidFill>
            </a:endParaRPr>
          </a:p>
          <a:p>
            <a:pPr eaLnBrk="1" hangingPunct="1"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>
                <a:solidFill>
                  <a:schemeClr val="accent3"/>
                </a:solidFill>
                <a:hlinkClick r:id="rId7"/>
              </a:rPr>
              <a:t>http://www.1800runaway.org/</a:t>
            </a:r>
            <a:endParaRPr lang="en-US" sz="2800" dirty="0">
              <a:solidFill>
                <a:schemeClr val="accent3"/>
              </a:solidFill>
            </a:endParaRPr>
          </a:p>
          <a:p>
            <a:pPr eaLnBrk="1" hangingPunct="1"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>
                <a:solidFill>
                  <a:schemeClr val="accent3"/>
                </a:solidFill>
                <a:hlinkClick r:id="rId8"/>
              </a:rPr>
              <a:t>http://www.youtube.com/user/itgetsbetterproject</a:t>
            </a:r>
            <a:endParaRPr lang="en-US" sz="2800" dirty="0">
              <a:solidFill>
                <a:schemeClr val="accent3"/>
              </a:solidFill>
            </a:endParaRPr>
          </a:p>
          <a:p>
            <a:pPr eaLnBrk="1" hangingPunct="1"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>
                <a:solidFill>
                  <a:schemeClr val="accent3"/>
                </a:solidFill>
                <a:hlinkClick r:id="rId9"/>
              </a:rPr>
              <a:t>http://www.thetrevorproject.org/</a:t>
            </a:r>
            <a:endParaRPr lang="en-US" sz="2800" dirty="0">
              <a:solidFill>
                <a:schemeClr val="accent3"/>
              </a:solidFill>
            </a:endParaRPr>
          </a:p>
          <a:p>
            <a:pPr lvl="1" eaLnBrk="1" hangingPunct="1"/>
            <a:endParaRPr lang="en-US" sz="2800" dirty="0">
              <a:solidFill>
                <a:schemeClr val="accent3"/>
              </a:solidFill>
              <a:ea typeface="Calibri" charset="0"/>
              <a:cs typeface="Calibri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2893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3716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dirty="0" smtClean="0">
                <a:ea typeface="+mj-ea"/>
                <a:cs typeface="+mj-cs"/>
              </a:rPr>
              <a:t>McKinney-Vento</a:t>
            </a:r>
            <a:br>
              <a:rPr dirty="0" smtClean="0">
                <a:ea typeface="+mj-ea"/>
                <a:cs typeface="+mj-cs"/>
              </a:rPr>
            </a:br>
            <a:r>
              <a:rPr dirty="0" smtClean="0">
                <a:ea typeface="+mj-ea"/>
                <a:cs typeface="+mj-cs"/>
              </a:rPr>
              <a:t>Homeless Assistance Act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86000"/>
            <a:ext cx="8229600" cy="3840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3200" dirty="0" smtClean="0">
                <a:solidFill>
                  <a:schemeClr val="accent5"/>
                </a:solidFill>
              </a:rPr>
              <a:t>Main </a:t>
            </a:r>
            <a:r>
              <a:rPr lang="en-US" sz="3200" dirty="0">
                <a:solidFill>
                  <a:schemeClr val="accent5"/>
                </a:solidFill>
              </a:rPr>
              <a:t>themes:</a:t>
            </a:r>
            <a:endParaRPr lang="en-US" sz="3200" dirty="0" smtClean="0">
              <a:solidFill>
                <a:schemeClr val="accent5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Identification</a:t>
            </a:r>
          </a:p>
          <a:p>
            <a:pPr lvl="1" eaLnBrk="1" hangingPunct="1">
              <a:lnSpc>
                <a:spcPct val="90000"/>
              </a:lnSpc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>
                <a:solidFill>
                  <a:schemeClr val="accent5"/>
                </a:solidFill>
                <a:ea typeface="Calibri" charset="0"/>
                <a:cs typeface="Calibri" charset="0"/>
              </a:rPr>
              <a:t>School </a:t>
            </a:r>
            <a:r>
              <a:rPr lang="en-US" sz="2800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stability</a:t>
            </a:r>
          </a:p>
          <a:p>
            <a:pPr lvl="1" eaLnBrk="1" hangingPunct="1">
              <a:lnSpc>
                <a:spcPct val="90000"/>
              </a:lnSpc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>
                <a:solidFill>
                  <a:schemeClr val="accent5"/>
                </a:solidFill>
                <a:ea typeface="Calibri" charset="0"/>
                <a:cs typeface="Calibri" charset="0"/>
              </a:rPr>
              <a:t>School</a:t>
            </a:r>
            <a:r>
              <a:rPr lang="en-US" sz="2800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 enrollment</a:t>
            </a:r>
          </a:p>
          <a:p>
            <a:pPr lvl="1" eaLnBrk="1" hangingPunct="1">
              <a:lnSpc>
                <a:spcPct val="90000"/>
              </a:lnSpc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>
                <a:solidFill>
                  <a:schemeClr val="accent5"/>
                </a:solidFill>
                <a:ea typeface="Calibri" charset="0"/>
                <a:cs typeface="Calibri" charset="0"/>
              </a:rPr>
              <a:t>Support for academic </a:t>
            </a:r>
            <a:r>
              <a:rPr lang="en-US" sz="2800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success</a:t>
            </a:r>
          </a:p>
          <a:p>
            <a:pPr lvl="1" eaLnBrk="1" hangingPunct="1">
              <a:lnSpc>
                <a:spcPct val="90000"/>
              </a:lnSpc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>
                <a:solidFill>
                  <a:schemeClr val="accent5"/>
                </a:solidFill>
                <a:ea typeface="Calibri" charset="0"/>
                <a:cs typeface="Calibri" charset="0"/>
              </a:rPr>
              <a:t>Child-centered, best interest decision </a:t>
            </a:r>
            <a:r>
              <a:rPr lang="en-US" sz="2800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making</a:t>
            </a:r>
            <a:endParaRPr lang="en-US" sz="2800" dirty="0">
              <a:solidFill>
                <a:schemeClr val="accent5"/>
              </a:solidFill>
              <a:ea typeface="Calibri" charset="0"/>
              <a:cs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61276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8382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dirty="0" smtClean="0">
                <a:ea typeface="+mj-ea"/>
                <a:cs typeface="+mj-cs"/>
              </a:rPr>
              <a:t>Unaccompanied</a:t>
            </a:r>
            <a:r>
              <a:rPr lang="en-US" dirty="0" smtClean="0">
                <a:ea typeface="+mj-ea"/>
                <a:cs typeface="+mj-cs"/>
              </a:rPr>
              <a:t> Homeless</a:t>
            </a:r>
            <a:r>
              <a:rPr dirty="0" smtClean="0">
                <a:ea typeface="+mj-ea"/>
                <a:cs typeface="+mj-cs"/>
              </a:rPr>
              <a:t> Youth Statistics</a:t>
            </a:r>
            <a:endParaRPr dirty="0">
              <a:ea typeface="+mj-ea"/>
              <a:cs typeface="+mj-cs"/>
            </a:endParaRPr>
          </a:p>
        </p:txBody>
      </p:sp>
      <p:sp>
        <p:nvSpPr>
          <p:cNvPr id="148483" name="Content Placeholder 2"/>
          <p:cNvSpPr>
            <a:spLocks noGrp="1"/>
          </p:cNvSpPr>
          <p:nvPr>
            <p:ph idx="4294967295"/>
          </p:nvPr>
        </p:nvSpPr>
        <p:spPr>
          <a:xfrm>
            <a:off x="533400" y="1409383"/>
            <a:ext cx="8229600" cy="4800600"/>
          </a:xfrm>
        </p:spPr>
        <p:txBody>
          <a:bodyPr/>
          <a:lstStyle/>
          <a:p>
            <a:pPr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000" i="1" dirty="0">
                <a:solidFill>
                  <a:schemeClr val="accent3"/>
                </a:solidFill>
              </a:rPr>
              <a:t>Toro, P., </a:t>
            </a:r>
            <a:r>
              <a:rPr lang="en-US" sz="2000" i="1" dirty="0" err="1">
                <a:solidFill>
                  <a:schemeClr val="accent3"/>
                </a:solidFill>
              </a:rPr>
              <a:t>Dworsky</a:t>
            </a:r>
            <a:r>
              <a:rPr lang="en-US" sz="2000" i="1" dirty="0">
                <a:solidFill>
                  <a:schemeClr val="accent3"/>
                </a:solidFill>
              </a:rPr>
              <a:t>, A. and Fowler, P. (2007). </a:t>
            </a:r>
            <a:r>
              <a:rPr lang="ja-JP" altLang="en-US" sz="2000" i="1" dirty="0">
                <a:solidFill>
                  <a:schemeClr val="accent3"/>
                </a:solidFill>
              </a:rPr>
              <a:t>“</a:t>
            </a:r>
            <a:r>
              <a:rPr lang="en-US" altLang="ja-JP" sz="2000" dirty="0">
                <a:solidFill>
                  <a:schemeClr val="accent3"/>
                </a:solidFill>
              </a:rPr>
              <a:t>Homeless Youth in the United States: Recent Research Findings and Intervention Approaches</a:t>
            </a:r>
            <a:r>
              <a:rPr lang="en-US" altLang="ja-JP" sz="2000" b="1" dirty="0">
                <a:solidFill>
                  <a:schemeClr val="accent3"/>
                </a:solidFill>
              </a:rPr>
              <a:t>.</a:t>
            </a:r>
            <a:r>
              <a:rPr lang="ja-JP" altLang="en-US" sz="2000" b="1" i="1" dirty="0">
                <a:solidFill>
                  <a:schemeClr val="accent3"/>
                </a:solidFill>
              </a:rPr>
              <a:t>”</a:t>
            </a:r>
            <a:r>
              <a:rPr lang="en-US" altLang="ja-JP" sz="2000" b="1" i="1" dirty="0">
                <a:solidFill>
                  <a:schemeClr val="accent3"/>
                </a:solidFill>
              </a:rPr>
              <a:t> </a:t>
            </a:r>
            <a:r>
              <a:rPr lang="en-US" altLang="ja-JP" sz="2000" i="1" dirty="0">
                <a:solidFill>
                  <a:schemeClr val="accent3"/>
                </a:solidFill>
              </a:rPr>
              <a:t>Toward Understanding Homelessness: The 2007 National Symposium on Homelessness Research.</a:t>
            </a:r>
            <a:endParaRPr lang="en-US" altLang="ja-JP" sz="2000" dirty="0">
              <a:solidFill>
                <a:schemeClr val="accent3"/>
              </a:solidFill>
            </a:endParaRPr>
          </a:p>
          <a:p>
            <a:pPr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000" dirty="0">
                <a:solidFill>
                  <a:schemeClr val="accent3"/>
                </a:solidFill>
              </a:rPr>
              <a:t>Benoit-Bryan, J. (2011). </a:t>
            </a:r>
            <a:r>
              <a:rPr lang="en-US" sz="2000" i="1" dirty="0">
                <a:solidFill>
                  <a:schemeClr val="accent3"/>
                </a:solidFill>
              </a:rPr>
              <a:t>The Runaway Youth Longitudinal Study</a:t>
            </a:r>
            <a:r>
              <a:rPr lang="en-US" sz="2000" dirty="0">
                <a:solidFill>
                  <a:schemeClr val="accent3"/>
                </a:solidFill>
              </a:rPr>
              <a:t>.</a:t>
            </a:r>
          </a:p>
          <a:p>
            <a:pPr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000" dirty="0">
                <a:solidFill>
                  <a:schemeClr val="accent3"/>
                </a:solidFill>
              </a:rPr>
              <a:t>The National Gay and Lesbian Task Force and the National Coalition for the Homeless (2007). </a:t>
            </a:r>
            <a:r>
              <a:rPr lang="en-US" sz="2000" i="1" dirty="0">
                <a:solidFill>
                  <a:schemeClr val="accent3"/>
                </a:solidFill>
              </a:rPr>
              <a:t>Lesbian, gay, bisexual and transgender youth: An epidemic of homelessness</a:t>
            </a:r>
            <a:r>
              <a:rPr lang="en-US" sz="2000" dirty="0">
                <a:solidFill>
                  <a:schemeClr val="accent3"/>
                </a:solidFill>
              </a:rPr>
              <a:t>. </a:t>
            </a:r>
          </a:p>
          <a:p>
            <a:pPr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000" dirty="0">
                <a:solidFill>
                  <a:schemeClr val="accent3"/>
                </a:solidFill>
              </a:rPr>
              <a:t>Hammer, H., </a:t>
            </a:r>
            <a:r>
              <a:rPr lang="en-US" sz="2000" dirty="0" err="1">
                <a:solidFill>
                  <a:schemeClr val="accent3"/>
                </a:solidFill>
              </a:rPr>
              <a:t>Finkelhor</a:t>
            </a:r>
            <a:r>
              <a:rPr lang="en-US" sz="2000" dirty="0">
                <a:solidFill>
                  <a:schemeClr val="accent3"/>
                </a:solidFill>
              </a:rPr>
              <a:t>, D., &amp; </a:t>
            </a:r>
            <a:r>
              <a:rPr lang="en-US" sz="2000" dirty="0" err="1">
                <a:solidFill>
                  <a:schemeClr val="accent3"/>
                </a:solidFill>
              </a:rPr>
              <a:t>Sedlak</a:t>
            </a:r>
            <a:r>
              <a:rPr lang="en-US" sz="2000" dirty="0">
                <a:solidFill>
                  <a:schemeClr val="accent3"/>
                </a:solidFill>
              </a:rPr>
              <a:t>, A. (2002). </a:t>
            </a:r>
            <a:r>
              <a:rPr lang="ja-JP" altLang="en-US" sz="2000" dirty="0">
                <a:solidFill>
                  <a:schemeClr val="accent3"/>
                </a:solidFill>
              </a:rPr>
              <a:t>“</a:t>
            </a:r>
            <a:r>
              <a:rPr lang="en-US" altLang="ja-JP" sz="2000" dirty="0">
                <a:solidFill>
                  <a:schemeClr val="accent3"/>
                </a:solidFill>
              </a:rPr>
              <a:t>Runaway / </a:t>
            </a:r>
            <a:r>
              <a:rPr lang="en-US" altLang="ja-JP" sz="2000" dirty="0" err="1">
                <a:solidFill>
                  <a:schemeClr val="accent3"/>
                </a:solidFill>
              </a:rPr>
              <a:t>Thrownaway</a:t>
            </a:r>
            <a:r>
              <a:rPr lang="en-US" altLang="ja-JP" sz="2000" dirty="0">
                <a:solidFill>
                  <a:schemeClr val="accent3"/>
                </a:solidFill>
              </a:rPr>
              <a:t> Children: National Estimates and Characteristics.</a:t>
            </a:r>
            <a:r>
              <a:rPr lang="ja-JP" altLang="en-US" sz="2000" dirty="0">
                <a:solidFill>
                  <a:schemeClr val="accent3"/>
                </a:solidFill>
              </a:rPr>
              <a:t>”</a:t>
            </a:r>
            <a:r>
              <a:rPr lang="en-US" altLang="ja-JP" sz="2000" dirty="0">
                <a:solidFill>
                  <a:schemeClr val="accent3"/>
                </a:solidFill>
              </a:rPr>
              <a:t> </a:t>
            </a:r>
            <a:r>
              <a:rPr lang="en-US" altLang="ja-JP" sz="2000" i="1" dirty="0">
                <a:solidFill>
                  <a:schemeClr val="accent3"/>
                </a:solidFill>
              </a:rPr>
              <a:t>National Incidence Studies of Missing, Abducted, Runaway, and </a:t>
            </a:r>
            <a:r>
              <a:rPr lang="en-US" altLang="ja-JP" sz="2000" i="1" dirty="0" err="1">
                <a:solidFill>
                  <a:schemeClr val="accent3"/>
                </a:solidFill>
              </a:rPr>
              <a:t>Thrownaway</a:t>
            </a:r>
            <a:r>
              <a:rPr lang="en-US" altLang="ja-JP" sz="2000" i="1" dirty="0">
                <a:solidFill>
                  <a:schemeClr val="accent3"/>
                </a:solidFill>
              </a:rPr>
              <a:t> Children</a:t>
            </a:r>
            <a:r>
              <a:rPr lang="en-US" altLang="ja-JP" sz="2000" dirty="0">
                <a:solidFill>
                  <a:schemeClr val="accent3"/>
                </a:solidFill>
              </a:rPr>
              <a:t>.</a:t>
            </a:r>
          </a:p>
          <a:p>
            <a:pPr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000" dirty="0">
                <a:solidFill>
                  <a:schemeClr val="accent3"/>
                </a:solidFill>
              </a:rPr>
              <a:t>Greene, J. (1995). </a:t>
            </a:r>
            <a:r>
              <a:rPr lang="ja-JP" altLang="en-US" sz="2000" dirty="0">
                <a:solidFill>
                  <a:schemeClr val="accent3"/>
                </a:solidFill>
              </a:rPr>
              <a:t>“</a:t>
            </a:r>
            <a:r>
              <a:rPr lang="en-US" altLang="ja-JP" sz="2000" dirty="0">
                <a:solidFill>
                  <a:schemeClr val="accent3"/>
                </a:solidFill>
              </a:rPr>
              <a:t>Youth with Runaway, Throwaway, and Homeless Experiences: Prevalence, Drug Use, and Other At-Risk Behaviors.</a:t>
            </a:r>
            <a:r>
              <a:rPr lang="ja-JP" altLang="en-US" sz="2000" dirty="0">
                <a:solidFill>
                  <a:schemeClr val="accent3"/>
                </a:solidFill>
              </a:rPr>
              <a:t>”</a:t>
            </a:r>
            <a:r>
              <a:rPr lang="en-US" altLang="ja-JP" sz="2000" dirty="0">
                <a:solidFill>
                  <a:schemeClr val="accent3"/>
                </a:solidFill>
              </a:rPr>
              <a:t> </a:t>
            </a:r>
            <a:r>
              <a:rPr lang="en-US" altLang="ja-JP" sz="2000" i="1" dirty="0">
                <a:solidFill>
                  <a:schemeClr val="accent3"/>
                </a:solidFill>
              </a:rPr>
              <a:t>Research Triangle Institute.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9102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458200" cy="13716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McKinney-Vento Implementers: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dirty="0" smtClean="0">
                <a:ea typeface="+mj-ea"/>
                <a:cs typeface="+mj-cs"/>
              </a:rPr>
              <a:t>State Coordinators</a:t>
            </a:r>
            <a:endParaRPr i="1" dirty="0">
              <a:ea typeface="+mj-ea"/>
              <a:cs typeface="+mj-cs"/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86800" cy="48307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 smtClean="0">
                <a:solidFill>
                  <a:schemeClr val="accent5"/>
                </a:solidFill>
              </a:rPr>
              <a:t>Every state </a:t>
            </a:r>
            <a:r>
              <a:rPr lang="en-US" sz="2800" dirty="0">
                <a:solidFill>
                  <a:schemeClr val="accent5"/>
                </a:solidFill>
              </a:rPr>
              <a:t>must designate</a:t>
            </a:r>
            <a:r>
              <a:rPr lang="en-US" sz="2800" dirty="0" smtClean="0">
                <a:solidFill>
                  <a:schemeClr val="accent5"/>
                </a:solidFill>
              </a:rPr>
              <a:t> a State Coordinator </a:t>
            </a:r>
            <a:r>
              <a:rPr lang="en-US" sz="2800" dirty="0">
                <a:solidFill>
                  <a:srgbClr val="FF3300"/>
                </a:solidFill>
              </a:rPr>
              <a:t>who can sufficiently carry out their duties</a:t>
            </a:r>
            <a:r>
              <a:rPr lang="en-US" sz="2800" dirty="0" smtClean="0">
                <a:solidFill>
                  <a:schemeClr val="accent5"/>
                </a:solidFill>
              </a:rPr>
              <a:t>.</a:t>
            </a:r>
            <a:endParaRPr lang="en-US" sz="2800" dirty="0" smtClean="0">
              <a:solidFill>
                <a:schemeClr val="accent5"/>
              </a:solidFill>
              <a:ea typeface="Osaka" charset="-128"/>
              <a:cs typeface=""/>
            </a:endParaRPr>
          </a:p>
          <a:p>
            <a:pPr eaLnBrk="1" hangingPunct="1">
              <a:lnSpc>
                <a:spcPct val="90000"/>
              </a:lnSpc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 smtClean="0">
                <a:solidFill>
                  <a:schemeClr val="accent5"/>
                </a:solidFill>
                <a:ea typeface="Osaka" charset="-128"/>
                <a:cs typeface=""/>
              </a:rPr>
              <a:t>State </a:t>
            </a:r>
            <a:r>
              <a:rPr lang="en-US" sz="2800" dirty="0">
                <a:solidFill>
                  <a:schemeClr val="accent5"/>
                </a:solidFill>
                <a:ea typeface="Osaka" charset="-128"/>
                <a:cs typeface=""/>
              </a:rPr>
              <a:t>coordinators </a:t>
            </a:r>
            <a:r>
              <a:rPr lang="en-US" sz="2800" dirty="0" smtClean="0">
                <a:solidFill>
                  <a:schemeClr val="accent5"/>
                </a:solidFill>
                <a:ea typeface="Osaka" charset="-128"/>
                <a:cs typeface=""/>
              </a:rPr>
              <a:t>must: </a:t>
            </a:r>
          </a:p>
          <a:p>
            <a:pPr lvl="1" indent="-457200" eaLnBrk="1" hangingPunct="1">
              <a:lnSpc>
                <a:spcPct val="90000"/>
              </a:lnSpc>
              <a:buClr>
                <a:schemeClr val="accent6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600" dirty="0" smtClean="0">
                <a:solidFill>
                  <a:srgbClr val="FF3300"/>
                </a:solidFill>
                <a:ea typeface="Osaka" charset="-128"/>
                <a:cs typeface=""/>
              </a:rPr>
              <a:t>Conduct </a:t>
            </a:r>
            <a:r>
              <a:rPr lang="en-US" sz="2600" dirty="0">
                <a:solidFill>
                  <a:srgbClr val="FF3300"/>
                </a:solidFill>
                <a:ea typeface="Osaka" charset="-128"/>
                <a:cs typeface=""/>
              </a:rPr>
              <a:t>monitoring of local educational agencies (LEAs</a:t>
            </a:r>
            <a:r>
              <a:rPr lang="en-US" sz="2600" dirty="0" smtClean="0">
                <a:solidFill>
                  <a:srgbClr val="FF3300"/>
                </a:solidFill>
                <a:ea typeface="Osaka" charset="-128"/>
                <a:cs typeface=""/>
              </a:rPr>
              <a:t>).</a:t>
            </a:r>
          </a:p>
          <a:p>
            <a:pPr lvl="1" indent="-457200" eaLnBrk="1" hangingPunct="1">
              <a:lnSpc>
                <a:spcPct val="90000"/>
              </a:lnSpc>
              <a:buClr>
                <a:schemeClr val="accent6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600" dirty="0" smtClean="0">
                <a:solidFill>
                  <a:srgbClr val="FF3300"/>
                </a:solidFill>
                <a:ea typeface="Osaka" charset="-128"/>
                <a:cs typeface=""/>
              </a:rPr>
              <a:t>Post on the SEA website, and annually update, a </a:t>
            </a:r>
            <a:r>
              <a:rPr lang="en-US" sz="2600" dirty="0">
                <a:solidFill>
                  <a:srgbClr val="FF3300"/>
                </a:solidFill>
                <a:ea typeface="Osaka" charset="-128"/>
                <a:cs typeface=""/>
              </a:rPr>
              <a:t>list of </a:t>
            </a:r>
            <a:r>
              <a:rPr lang="en-US" sz="2600" dirty="0" smtClean="0">
                <a:solidFill>
                  <a:srgbClr val="FF3300"/>
                </a:solidFill>
                <a:ea typeface="Osaka" charset="-128"/>
                <a:cs typeface=""/>
              </a:rPr>
              <a:t>liaisons’ contact information and duties, and data on student homelessness.</a:t>
            </a:r>
            <a:endParaRPr lang="en-US" sz="2600" dirty="0">
              <a:solidFill>
                <a:srgbClr val="FF3300"/>
              </a:solidFill>
              <a:ea typeface="Osaka" charset="-128"/>
              <a:cs typeface=""/>
            </a:endParaRPr>
          </a:p>
          <a:p>
            <a:pPr lvl="1" indent="-457200" eaLnBrk="1" hangingPunct="1">
              <a:lnSpc>
                <a:spcPct val="90000"/>
              </a:lnSpc>
              <a:buClr>
                <a:schemeClr val="accent6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600" dirty="0" smtClean="0">
                <a:solidFill>
                  <a:srgbClr val="FF3300"/>
                </a:solidFill>
                <a:ea typeface="Osaka" charset="-128"/>
                <a:cs typeface=""/>
              </a:rPr>
              <a:t>Respond </a:t>
            </a:r>
            <a:r>
              <a:rPr lang="en-US" sz="2600" dirty="0">
                <a:solidFill>
                  <a:srgbClr val="FF3300"/>
                </a:solidFill>
                <a:ea typeface="Osaka" charset="-128"/>
                <a:cs typeface=""/>
              </a:rPr>
              <a:t>to inquiries from homeless parents and unaccompanied </a:t>
            </a:r>
            <a:r>
              <a:rPr lang="en-US" sz="2600" dirty="0" smtClean="0">
                <a:solidFill>
                  <a:srgbClr val="FF3300"/>
                </a:solidFill>
                <a:ea typeface="Osaka" charset="-128"/>
                <a:cs typeface=""/>
              </a:rPr>
              <a:t>youth to ensure they receive the full protections of the law.</a:t>
            </a:r>
            <a:endParaRPr lang="en-US" sz="2600" dirty="0">
              <a:solidFill>
                <a:srgbClr val="FF3300"/>
              </a:solidFill>
              <a:ea typeface="Osaka" charset="-128"/>
              <a:cs typeface="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8603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State Coordinators </a:t>
            </a:r>
            <a:r>
              <a:rPr lang="en-US" i="1" dirty="0" smtClean="0">
                <a:ea typeface="+mj-ea"/>
                <a:cs typeface="+mj-cs"/>
              </a:rPr>
              <a:t>(continued)</a:t>
            </a:r>
            <a:endParaRPr i="1" dirty="0">
              <a:ea typeface="+mj-ea"/>
              <a:cs typeface="+mj-cs"/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07440"/>
            <a:ext cx="8229600" cy="4876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accent5"/>
                </a:solidFill>
                <a:ea typeface="Osaka" charset="-128"/>
                <a:cs typeface=""/>
              </a:rPr>
              <a:t>State </a:t>
            </a:r>
            <a:r>
              <a:rPr lang="en-US" dirty="0">
                <a:solidFill>
                  <a:schemeClr val="accent5"/>
                </a:solidFill>
                <a:ea typeface="Osaka" charset="-128"/>
                <a:cs typeface=""/>
              </a:rPr>
              <a:t>coordinators </a:t>
            </a:r>
            <a:r>
              <a:rPr lang="en-US" dirty="0" smtClean="0">
                <a:solidFill>
                  <a:schemeClr val="accent5"/>
                </a:solidFill>
                <a:ea typeface="Osaka" charset="-128"/>
                <a:cs typeface=""/>
              </a:rPr>
              <a:t>must: </a:t>
            </a:r>
          </a:p>
          <a:p>
            <a:pPr lvl="1">
              <a:buClr>
                <a:schemeClr val="accent6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5"/>
                </a:solidFill>
              </a:rPr>
              <a:t>Develop and implement professional development programs </a:t>
            </a:r>
            <a:r>
              <a:rPr lang="en-US" sz="2800" dirty="0" smtClean="0">
                <a:solidFill>
                  <a:srgbClr val="FF3300"/>
                </a:solidFill>
              </a:rPr>
              <a:t>for liaisons and other </a:t>
            </a:r>
            <a:r>
              <a:rPr lang="en-US" sz="2800" dirty="0" smtClean="0">
                <a:solidFill>
                  <a:schemeClr val="accent5"/>
                </a:solidFill>
              </a:rPr>
              <a:t>LEA personnel </a:t>
            </a:r>
            <a:r>
              <a:rPr lang="en-US" sz="2800" dirty="0" smtClean="0">
                <a:solidFill>
                  <a:srgbClr val="FF3300"/>
                </a:solidFill>
              </a:rPr>
              <a:t>to improve their identification of McKinney-Vento children and youth and </a:t>
            </a:r>
            <a:r>
              <a:rPr lang="en-US" sz="2800" dirty="0" smtClean="0">
                <a:solidFill>
                  <a:schemeClr val="accent5"/>
                </a:solidFill>
              </a:rPr>
              <a:t>heighten their awareness of, and capacity to respond to, specific </a:t>
            </a:r>
            <a:r>
              <a:rPr lang="en-US" sz="2800" dirty="0" smtClean="0">
                <a:solidFill>
                  <a:srgbClr val="FF3300"/>
                </a:solidFill>
              </a:rPr>
              <a:t>needs </a:t>
            </a:r>
            <a:r>
              <a:rPr lang="en-US" sz="2800" dirty="0" smtClean="0">
                <a:solidFill>
                  <a:schemeClr val="accent5"/>
                </a:solidFill>
              </a:rPr>
              <a:t>in those children’s and youths’ education. </a:t>
            </a:r>
          </a:p>
          <a:p>
            <a:pPr lvl="1">
              <a:buClr>
                <a:schemeClr val="accent6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3300"/>
                </a:solidFill>
              </a:rPr>
              <a:t>Such training must include information on certain specified federal definitions of homelessness.</a:t>
            </a:r>
          </a:p>
          <a:p>
            <a:pPr marL="457200" lvl="1" indent="-273050" eaLnBrk="1" hangingPunct="1">
              <a:lnSpc>
                <a:spcPct val="90000"/>
              </a:lnSpc>
              <a:buClr>
                <a:schemeClr val="accent1"/>
              </a:buClr>
              <a:buSzPct val="80000"/>
              <a:buFont typeface="Wingdings 2" pitchFamily="18" charset="2"/>
              <a:buChar char=""/>
            </a:pPr>
            <a:endParaRPr lang="en-US" sz="3000" dirty="0">
              <a:solidFill>
                <a:srgbClr val="2A2D6C"/>
              </a:solidFill>
              <a:ea typeface="Osaka" charset="-128"/>
              <a:cs typeface=""/>
            </a:endParaRPr>
          </a:p>
          <a:p>
            <a:pPr marL="184150" lvl="1" indent="0" eaLnBrk="1" hangingPunct="1">
              <a:lnSpc>
                <a:spcPct val="90000"/>
              </a:lnSpc>
              <a:buClr>
                <a:schemeClr val="accent1"/>
              </a:buClr>
              <a:buSzPct val="80000"/>
              <a:buNone/>
            </a:pPr>
            <a:endParaRPr lang="en-US" sz="3000" dirty="0" smtClean="0">
              <a:solidFill>
                <a:srgbClr val="2A2D6C"/>
              </a:solidFill>
              <a:ea typeface="Osaka" charset="-128"/>
              <a:cs typeface=""/>
            </a:endParaRPr>
          </a:p>
          <a:p>
            <a:pPr marL="457200" lvl="1" indent="-273050" eaLnBrk="1" hangingPunct="1">
              <a:lnSpc>
                <a:spcPct val="90000"/>
              </a:lnSpc>
              <a:buClr>
                <a:schemeClr val="accent1"/>
              </a:buClr>
              <a:buSzPct val="80000"/>
              <a:buFont typeface="Wingdings 2" pitchFamily="18" charset="2"/>
              <a:buChar char=""/>
            </a:pPr>
            <a:endParaRPr lang="en-US" sz="3000" u="sng" dirty="0" smtClean="0">
              <a:solidFill>
                <a:srgbClr val="2A2D6C"/>
              </a:solidFill>
              <a:ea typeface="Osaka" charset="-128"/>
              <a:cs typeface=""/>
            </a:endParaRPr>
          </a:p>
          <a:p>
            <a:pPr marL="457200" lvl="1" indent="-273050" eaLnBrk="1" hangingPunct="1">
              <a:lnSpc>
                <a:spcPct val="90000"/>
              </a:lnSpc>
              <a:buClr>
                <a:schemeClr val="accent1"/>
              </a:buClr>
              <a:buSzPct val="80000"/>
              <a:buFont typeface="Wingdings 2" pitchFamily="18" charset="2"/>
              <a:buChar char=""/>
            </a:pPr>
            <a:endParaRPr lang="en-US" sz="3000" dirty="0">
              <a:solidFill>
                <a:srgbClr val="2A2D6C"/>
              </a:solidFill>
              <a:ea typeface="Osaka" charset="-128"/>
              <a:cs typeface=""/>
            </a:endParaRPr>
          </a:p>
          <a:p>
            <a:pPr marL="457200" lvl="1" indent="-273050" eaLnBrk="1" hangingPunct="1">
              <a:lnSpc>
                <a:spcPct val="90000"/>
              </a:lnSpc>
              <a:buClr>
                <a:schemeClr val="accent1"/>
              </a:buClr>
              <a:buSzPct val="80000"/>
              <a:buFont typeface="Wingdings 2" pitchFamily="18" charset="2"/>
              <a:buChar char=""/>
            </a:pPr>
            <a:endParaRPr lang="en-US" sz="3000" dirty="0" smtClean="0">
              <a:solidFill>
                <a:srgbClr val="2A2D6C"/>
              </a:solidFill>
              <a:ea typeface="Osaka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7918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686800" cy="10668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dirty="0" smtClean="0">
                <a:ea typeface="+mj-ea"/>
                <a:cs typeface="+mj-cs"/>
              </a:rPr>
              <a:t>McKinney-Vento</a:t>
            </a:r>
            <a:r>
              <a:rPr lang="en-US" dirty="0" smtClean="0">
                <a:ea typeface="+mj-ea"/>
                <a:cs typeface="+mj-cs"/>
              </a:rPr>
              <a:t> Implementers: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dirty="0" smtClean="0">
                <a:ea typeface="+mj-ea"/>
                <a:cs typeface="+mj-cs"/>
              </a:rPr>
              <a:t>Local</a:t>
            </a:r>
            <a:r>
              <a:rPr dirty="0" smtClean="0">
                <a:ea typeface="+mj-ea"/>
                <a:cs typeface="+mj-cs"/>
              </a:rPr>
              <a:t> Liaisons</a:t>
            </a:r>
            <a:endParaRPr i="1" dirty="0">
              <a:ea typeface="+mj-ea"/>
              <a:cs typeface="+mj-cs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5344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>
                <a:solidFill>
                  <a:schemeClr val="accent5"/>
                </a:solidFill>
              </a:rPr>
              <a:t>Every LEA must designate </a:t>
            </a:r>
            <a:r>
              <a:rPr lang="en-US" sz="2800" dirty="0" smtClean="0">
                <a:solidFill>
                  <a:schemeClr val="accent5"/>
                </a:solidFill>
              </a:rPr>
              <a:t>a McKinney-Vento </a:t>
            </a:r>
            <a:r>
              <a:rPr lang="en-US" sz="2800" dirty="0">
                <a:solidFill>
                  <a:schemeClr val="accent5"/>
                </a:solidFill>
              </a:rPr>
              <a:t>liaison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smtClean="0">
                <a:solidFill>
                  <a:srgbClr val="FF3300"/>
                </a:solidFill>
              </a:rPr>
              <a:t>able to carry out his/her legal duties</a:t>
            </a:r>
            <a:r>
              <a:rPr lang="en-US" sz="2800" dirty="0" smtClean="0">
                <a:solidFill>
                  <a:schemeClr val="accent5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sz="2800" dirty="0" smtClean="0">
                <a:solidFill>
                  <a:schemeClr val="accent5"/>
                </a:solidFill>
              </a:rPr>
              <a:t>Liaisons must ensure that: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600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McKinney-Vento students enroll in and have full and equal opportunity to succeed in school.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600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Children and youth in homeless situations are identified by school personnel through </a:t>
            </a:r>
            <a:r>
              <a:rPr lang="en-US" sz="2600" dirty="0" smtClean="0">
                <a:solidFill>
                  <a:srgbClr val="FF3300"/>
                </a:solidFill>
                <a:ea typeface="Calibri" charset="0"/>
                <a:cs typeface="Calibri" charset="0"/>
              </a:rPr>
              <a:t>outreach and </a:t>
            </a:r>
            <a:r>
              <a:rPr lang="en-US" sz="2600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coordination with other entities and agencies.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600" dirty="0" smtClean="0">
                <a:solidFill>
                  <a:srgbClr val="FF3300"/>
                </a:solidFill>
              </a:rPr>
              <a:t>Public notice of </a:t>
            </a:r>
            <a:r>
              <a:rPr lang="en-US" sz="2800" dirty="0">
                <a:solidFill>
                  <a:srgbClr val="FF3300"/>
                </a:solidFill>
              </a:rPr>
              <a:t>McKinney-Vento</a:t>
            </a:r>
            <a:r>
              <a:rPr lang="en-US" sz="2600" dirty="0" smtClean="0">
                <a:solidFill>
                  <a:srgbClr val="FF3300"/>
                </a:solidFill>
              </a:rPr>
              <a:t> rights is disseminated in locations frequented by parents, guardians, and unaccompanied youth, in a manner and form understandable to them.</a:t>
            </a:r>
            <a:endParaRPr lang="en-US" sz="2600" dirty="0" smtClean="0">
              <a:solidFill>
                <a:srgbClr val="FF3300"/>
              </a:solidFill>
              <a:ea typeface="Calibri" charset="0"/>
              <a:cs typeface="Calibri" charset="0"/>
            </a:endParaRP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  <a:buNone/>
            </a:pPr>
            <a:endParaRPr lang="en-US" sz="2800" dirty="0" smtClean="0">
              <a:solidFill>
                <a:srgbClr val="2A2D6C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4935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" y="152400"/>
            <a:ext cx="8534400" cy="914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dirty="0" smtClean="0">
                <a:ea typeface="+mj-ea"/>
                <a:cs typeface="+mj-cs"/>
              </a:rPr>
              <a:t>McKinney-Vento Liaisons</a:t>
            </a:r>
            <a:r>
              <a:rPr lang="en-US" dirty="0" smtClean="0">
                <a:ea typeface="+mj-ea"/>
                <a:cs typeface="+mj-cs"/>
              </a:rPr>
              <a:t> </a:t>
            </a:r>
            <a:r>
              <a:rPr lang="en-US" i="1" dirty="0" smtClean="0">
                <a:ea typeface="+mj-ea"/>
                <a:cs typeface="+mj-cs"/>
              </a:rPr>
              <a:t>(continued)</a:t>
            </a:r>
            <a:endParaRPr i="1" dirty="0">
              <a:ea typeface="+mj-ea"/>
              <a:cs typeface="+mj-cs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" y="1287463"/>
            <a:ext cx="82296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</a:pPr>
            <a:r>
              <a:rPr lang="en-US" dirty="0" smtClean="0">
                <a:solidFill>
                  <a:schemeClr val="accent5"/>
                </a:solidFill>
              </a:rPr>
              <a:t>Liaisons must ensure that (</a:t>
            </a:r>
            <a:r>
              <a:rPr lang="en-US" i="1" dirty="0" smtClean="0">
                <a:solidFill>
                  <a:schemeClr val="accent5"/>
                </a:solidFill>
              </a:rPr>
              <a:t>continued</a:t>
            </a:r>
            <a:r>
              <a:rPr lang="en-US" dirty="0" smtClean="0">
                <a:solidFill>
                  <a:schemeClr val="accent5"/>
                </a:solidFill>
              </a:rPr>
              <a:t>):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rgbClr val="FF3300"/>
                </a:solidFill>
              </a:rPr>
              <a:t>School personnel providing McKinney-Vento services receive professional development and other support.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Children, youth and families </a:t>
            </a:r>
            <a:r>
              <a:rPr lang="en-US" sz="2800" dirty="0" smtClean="0">
                <a:solidFill>
                  <a:srgbClr val="FF3300"/>
                </a:solidFill>
                <a:ea typeface="Calibri" charset="0"/>
                <a:cs typeface="Calibri" charset="0"/>
              </a:rPr>
              <a:t>have access to and </a:t>
            </a:r>
            <a:r>
              <a:rPr lang="en-US" sz="2800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receive educational services for which they are eligible, including Head Start, </a:t>
            </a:r>
            <a:r>
              <a:rPr lang="en-US" sz="2800" dirty="0" smtClean="0">
                <a:solidFill>
                  <a:srgbClr val="FF3300"/>
                </a:solidFill>
                <a:ea typeface="Calibri" charset="0"/>
                <a:cs typeface="Calibri" charset="0"/>
              </a:rPr>
              <a:t>early intervention (IDEA Part C) </a:t>
            </a:r>
            <a:r>
              <a:rPr lang="en-US" sz="2800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and other preschool programs.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40000"/>
                  <a:lumOff val="6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Children, youth and families receive referrals to health care, dental, mental health, </a:t>
            </a:r>
            <a:r>
              <a:rPr lang="en-US" sz="2800" dirty="0" smtClean="0">
                <a:solidFill>
                  <a:srgbClr val="FF3300"/>
                </a:solidFill>
                <a:ea typeface="Calibri" charset="0"/>
                <a:cs typeface="Calibri" charset="0"/>
              </a:rPr>
              <a:t>substance abuse, housing </a:t>
            </a:r>
            <a:r>
              <a:rPr lang="en-US" sz="2800" dirty="0" smtClean="0">
                <a:solidFill>
                  <a:schemeClr val="accent5"/>
                </a:solidFill>
                <a:ea typeface="Calibri" charset="0"/>
                <a:cs typeface="Calibri" charset="0"/>
              </a:rPr>
              <a:t>and other services.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F1DA5-7815-4057-9E83-7A648A99FE2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0976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C:\Documents and Settings\CDUKES\My Documents\NC HEP\Compliance Meetings - Spring 2010\BD's presentation\slide 1.wav"/>
  <p:tag name="PPSNARRATION" val="1,478931385,C:\Documents and Settings\CDUKES\My Documents\NC HEP\Compliance Meetings - Spring 2010\BD's presentation\PPT from BD.ppc"/>
</p:tagLst>
</file>

<file path=ppt/theme/theme1.xml><?xml version="1.0" encoding="utf-8"?>
<a:theme xmlns:a="http://schemas.openxmlformats.org/drawingml/2006/main" name="Sheet lightning design template">
  <a:themeElements>
    <a:clrScheme name="McKinney-Vento PPT">
      <a:dk1>
        <a:srgbClr val="000000"/>
      </a:dk1>
      <a:lt1>
        <a:srgbClr val="FFFFFF"/>
      </a:lt1>
      <a:dk2>
        <a:srgbClr val="2317BF"/>
      </a:dk2>
      <a:lt2>
        <a:srgbClr val="A4E9E9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0066FF"/>
      </a:hlink>
      <a:folHlink>
        <a:srgbClr val="0099FF"/>
      </a:folHlink>
    </a:clrScheme>
    <a:fontScheme name="Sheet lightning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-111" charset="0"/>
          </a:defRPr>
        </a:defPPr>
      </a:lstStyle>
    </a:lnDef>
  </a:objectDefaults>
  <a:extraClrSchemeLst>
    <a:extraClrScheme>
      <a:clrScheme name="Sheet lightning design template 1">
        <a:dk1>
          <a:srgbClr val="3366CC"/>
        </a:dk1>
        <a:lt1>
          <a:srgbClr val="33CCFF"/>
        </a:lt1>
        <a:dk2>
          <a:srgbClr val="FFFFFF"/>
        </a:dk2>
        <a:lt2>
          <a:srgbClr val="3E3E5C"/>
        </a:lt2>
        <a:accent1>
          <a:srgbClr val="5F9FCB"/>
        </a:accent1>
        <a:accent2>
          <a:srgbClr val="0099FF"/>
        </a:accent2>
        <a:accent3>
          <a:srgbClr val="ADE2FF"/>
        </a:accent3>
        <a:accent4>
          <a:srgbClr val="2A56AE"/>
        </a:accent4>
        <a:accent5>
          <a:srgbClr val="B6CDE2"/>
        </a:accent5>
        <a:accent6>
          <a:srgbClr val="008AE7"/>
        </a:accent6>
        <a:hlink>
          <a:srgbClr val="CCEC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eet lightning design template 2">
        <a:dk1>
          <a:srgbClr val="006699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005682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eet lightning design template 3">
        <a:dk1>
          <a:srgbClr val="0000CC"/>
        </a:dk1>
        <a:lt1>
          <a:srgbClr val="33CCCC"/>
        </a:lt1>
        <a:dk2>
          <a:srgbClr val="CCFFFF"/>
        </a:dk2>
        <a:lt2>
          <a:srgbClr val="003366"/>
        </a:lt2>
        <a:accent1>
          <a:srgbClr val="0099CC"/>
        </a:accent1>
        <a:accent2>
          <a:srgbClr val="00B000"/>
        </a:accent2>
        <a:accent3>
          <a:srgbClr val="ADE2E2"/>
        </a:accent3>
        <a:accent4>
          <a:srgbClr val="0000AE"/>
        </a:accent4>
        <a:accent5>
          <a:srgbClr val="AACAE2"/>
        </a:accent5>
        <a:accent6>
          <a:srgbClr val="009F00"/>
        </a:accent6>
        <a:hlink>
          <a:srgbClr val="66CC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eet lightning design template 4">
        <a:dk1>
          <a:srgbClr val="003366"/>
        </a:dk1>
        <a:lt1>
          <a:srgbClr val="336699"/>
        </a:lt1>
        <a:dk2>
          <a:srgbClr val="62584E"/>
        </a:dk2>
        <a:lt2>
          <a:srgbClr val="336699"/>
        </a:lt2>
        <a:accent1>
          <a:srgbClr val="3D7AB7"/>
        </a:accent1>
        <a:accent2>
          <a:srgbClr val="468A4B"/>
        </a:accent2>
        <a:accent3>
          <a:srgbClr val="ADB8CA"/>
        </a:accent3>
        <a:accent4>
          <a:srgbClr val="002A56"/>
        </a:accent4>
        <a:accent5>
          <a:srgbClr val="AFBED8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eet lightning design template 5">
        <a:dk1>
          <a:srgbClr val="000000"/>
        </a:dk1>
        <a:lt1>
          <a:srgbClr val="FFFFFF"/>
        </a:lt1>
        <a:dk2>
          <a:srgbClr val="FF66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eet lightning design template 6">
        <a:dk1>
          <a:srgbClr val="000000"/>
        </a:dk1>
        <a:lt1>
          <a:srgbClr val="DEF6F1"/>
        </a:lt1>
        <a:dk2>
          <a:srgbClr val="23607B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8BA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eet lightning design template 7">
        <a:dk1>
          <a:srgbClr val="000000"/>
        </a:dk1>
        <a:lt1>
          <a:srgbClr val="FFFFD9"/>
        </a:lt1>
        <a:dk2>
          <a:srgbClr val="BF3737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eet lightning design template 8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79D7ED"/>
        </a:accent1>
        <a:accent2>
          <a:srgbClr val="CCFFFF"/>
        </a:accent2>
        <a:accent3>
          <a:srgbClr val="FFFFFF"/>
        </a:accent3>
        <a:accent4>
          <a:srgbClr val="000000"/>
        </a:accent4>
        <a:accent5>
          <a:srgbClr val="BEE8F4"/>
        </a:accent5>
        <a:accent6>
          <a:srgbClr val="B9E7E7"/>
        </a:accent6>
        <a:hlink>
          <a:srgbClr val="3333CC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eet lightning design template 9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eet lightning design template 10">
        <a:dk1>
          <a:srgbClr val="4D4D4D"/>
        </a:dk1>
        <a:lt1>
          <a:srgbClr val="008080"/>
        </a:lt1>
        <a:dk2>
          <a:srgbClr val="007086"/>
        </a:dk2>
        <a:lt2>
          <a:srgbClr val="005A58"/>
        </a:lt2>
        <a:accent1>
          <a:srgbClr val="0099B8"/>
        </a:accent1>
        <a:accent2>
          <a:srgbClr val="76C2E0"/>
        </a:accent2>
        <a:accent3>
          <a:srgbClr val="AAC0C0"/>
        </a:accent3>
        <a:accent4>
          <a:srgbClr val="404040"/>
        </a:accent4>
        <a:accent5>
          <a:srgbClr val="AACAD8"/>
        </a:accent5>
        <a:accent6>
          <a:srgbClr val="6AB0CB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eet lightning design template 11">
        <a:dk1>
          <a:srgbClr val="000000"/>
        </a:dk1>
        <a:lt1>
          <a:srgbClr val="FFFFFF"/>
        </a:lt1>
        <a:dk2>
          <a:srgbClr val="5F5F5F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eet lightning design template 12">
        <a:dk1>
          <a:srgbClr val="003399"/>
        </a:dk1>
        <a:lt1>
          <a:srgbClr val="8E6C42"/>
        </a:lt1>
        <a:dk2>
          <a:srgbClr val="8A6426"/>
        </a:dk2>
        <a:lt2>
          <a:srgbClr val="2D2015"/>
        </a:lt2>
        <a:accent1>
          <a:srgbClr val="739EA3"/>
        </a:accent1>
        <a:accent2>
          <a:srgbClr val="8F5F2F"/>
        </a:accent2>
        <a:accent3>
          <a:srgbClr val="C6BAB0"/>
        </a:accent3>
        <a:accent4>
          <a:srgbClr val="002A82"/>
        </a:accent4>
        <a:accent5>
          <a:srgbClr val="BCCCCE"/>
        </a:accent5>
        <a:accent6>
          <a:srgbClr val="81552A"/>
        </a:accent6>
        <a:hlink>
          <a:srgbClr val="CCB4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eet lightning design template 13">
        <a:dk1>
          <a:srgbClr val="993300"/>
        </a:dk1>
        <a:lt1>
          <a:srgbClr val="CCECFF"/>
        </a:lt1>
        <a:dk2>
          <a:srgbClr val="817227"/>
        </a:dk2>
        <a:lt2>
          <a:srgbClr val="5C1F00"/>
        </a:lt2>
        <a:accent1>
          <a:srgbClr val="FF9999"/>
        </a:accent1>
        <a:accent2>
          <a:srgbClr val="BE7960"/>
        </a:accent2>
        <a:accent3>
          <a:srgbClr val="E2F4FF"/>
        </a:accent3>
        <a:accent4>
          <a:srgbClr val="822A00"/>
        </a:accent4>
        <a:accent5>
          <a:srgbClr val="FFCACA"/>
        </a:accent5>
        <a:accent6>
          <a:srgbClr val="AC6D56"/>
        </a:accent6>
        <a:hlink>
          <a:srgbClr val="FFFF99"/>
        </a:hlink>
        <a:folHlink>
          <a:srgbClr val="9A761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Sheet lightning design template</Template>
  <TotalTime>3661</TotalTime>
  <Words>2538</Words>
  <Application>Microsoft Office PowerPoint</Application>
  <PresentationFormat>On-screen Show (4:3)</PresentationFormat>
  <Paragraphs>368</Paragraphs>
  <Slides>50</Slides>
  <Notes>50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61" baseType="lpstr">
      <vt:lpstr>ＭＳ Ｐゴシック</vt:lpstr>
      <vt:lpstr>Arial</vt:lpstr>
      <vt:lpstr>Arial Black</vt:lpstr>
      <vt:lpstr>Calibri</vt:lpstr>
      <vt:lpstr>Calisto MT (Headings)</vt:lpstr>
      <vt:lpstr>Courier New</vt:lpstr>
      <vt:lpstr>Osaka</vt:lpstr>
      <vt:lpstr>Tahoma</vt:lpstr>
      <vt:lpstr>Times</vt:lpstr>
      <vt:lpstr>Wingdings 2</vt:lpstr>
      <vt:lpstr>Sheet lightning design template</vt:lpstr>
      <vt:lpstr>The McKinney-Vento Act as amended by the Every Student Succeeds Act of 2015</vt:lpstr>
      <vt:lpstr>Our Agenda</vt:lpstr>
      <vt:lpstr>How many students experience homelessness?</vt:lpstr>
      <vt:lpstr>Barriers to Education for Homeless Children and Youth</vt:lpstr>
      <vt:lpstr>McKinney-Vento Homeless Assistance Act</vt:lpstr>
      <vt:lpstr>McKinney-Vento Implementers: State Coordinators</vt:lpstr>
      <vt:lpstr>State Coordinators (continued)</vt:lpstr>
      <vt:lpstr>McKinney-Vento Implementers: Local Liaisons</vt:lpstr>
      <vt:lpstr>McKinney-Vento Liaisons (continued)</vt:lpstr>
      <vt:lpstr>McKinney-Vento Liaisons (continued)</vt:lpstr>
      <vt:lpstr>Eligibility—Who is Covered?</vt:lpstr>
      <vt:lpstr>Eligibility (continued)</vt:lpstr>
      <vt:lpstr>Unaccompanied Homeless Youth</vt:lpstr>
      <vt:lpstr>Determining Eligibility</vt:lpstr>
      <vt:lpstr>Identification Strategies</vt:lpstr>
      <vt:lpstr>Identification Strategies (continued)</vt:lpstr>
      <vt:lpstr>Now that We Know Who</vt:lpstr>
      <vt:lpstr>School Stability</vt:lpstr>
      <vt:lpstr>School Stability (continued)</vt:lpstr>
      <vt:lpstr>School Stability (continued)</vt:lpstr>
      <vt:lpstr>School Stability (continued)</vt:lpstr>
      <vt:lpstr>Transportation</vt:lpstr>
      <vt:lpstr>Transportation—Key Provisions</vt:lpstr>
      <vt:lpstr>Transportation Strategies</vt:lpstr>
      <vt:lpstr>School Enrollment</vt:lpstr>
      <vt:lpstr>Enrollment (continued)</vt:lpstr>
      <vt:lpstr>Enrollment (continued)</vt:lpstr>
      <vt:lpstr>Immediate Enrollment— Strategies</vt:lpstr>
      <vt:lpstr>Enrollment of  Unaccompanied Youth</vt:lpstr>
      <vt:lpstr>Enrollment in Preschool</vt:lpstr>
      <vt:lpstr>Dispute Resolution</vt:lpstr>
      <vt:lpstr>Avoiding Disputes</vt:lpstr>
      <vt:lpstr>Support for Academic Success: Participation and Credit Accrual</vt:lpstr>
      <vt:lpstr> Support for Academic Success: Transitioning to Higher Education</vt:lpstr>
      <vt:lpstr>Support for Academic Success: Coordination with Other Laws/Programs</vt:lpstr>
      <vt:lpstr>Support for Academic Success: National School Lunch Act</vt:lpstr>
      <vt:lpstr>Title IA: Reservation of Funds</vt:lpstr>
      <vt:lpstr>Title IA Reservation (continued)</vt:lpstr>
      <vt:lpstr>Title IA Reservation (continued)</vt:lpstr>
      <vt:lpstr>Title IA Reservation (continued)</vt:lpstr>
      <vt:lpstr>Higher Education Act: The FAFSA and Homeless Students</vt:lpstr>
      <vt:lpstr>The FAFSA (continued)</vt:lpstr>
      <vt:lpstr>General Resources</vt:lpstr>
      <vt:lpstr>School Stability Resources</vt:lpstr>
      <vt:lpstr>School Enrollment Resources</vt:lpstr>
      <vt:lpstr>School Enrollment Resources (continued)</vt:lpstr>
      <vt:lpstr>Early Childhood Resources</vt:lpstr>
      <vt:lpstr>Title I Part A Resources</vt:lpstr>
      <vt:lpstr>Unaccompanied Homeless Youth Resources</vt:lpstr>
      <vt:lpstr>Unaccompanied Homeless Youth Statistics</vt:lpstr>
    </vt:vector>
  </TitlesOfParts>
  <Company>Department of Public Instruction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</dc:creator>
  <cp:lastModifiedBy>Nadolski, Kristine A.   DPI</cp:lastModifiedBy>
  <cp:revision>204</cp:revision>
  <cp:lastPrinted>2016-09-29T13:12:20Z</cp:lastPrinted>
  <dcterms:created xsi:type="dcterms:W3CDTF">2011-08-03T15:51:49Z</dcterms:created>
  <dcterms:modified xsi:type="dcterms:W3CDTF">2016-09-29T15:39:43Z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TC010721531033</vt:lpwstr>
  </property>
</Properties>
</file>