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8" r:id="rId5"/>
    <p:sldId id="344" r:id="rId6"/>
    <p:sldId id="345" r:id="rId7"/>
    <p:sldId id="298" r:id="rId8"/>
    <p:sldId id="346" r:id="rId9"/>
    <p:sldId id="347" r:id="rId10"/>
    <p:sldId id="348" r:id="rId11"/>
    <p:sldId id="349" r:id="rId12"/>
    <p:sldId id="352" r:id="rId13"/>
    <p:sldId id="350" r:id="rId14"/>
    <p:sldId id="353" r:id="rId15"/>
    <p:sldId id="351" r:id="rId16"/>
    <p:sldId id="339" r:id="rId17"/>
    <p:sldId id="340" r:id="rId18"/>
    <p:sldId id="334" r:id="rId19"/>
    <p:sldId id="335" r:id="rId20"/>
    <p:sldId id="338" r:id="rId21"/>
    <p:sldId id="321" r:id="rId22"/>
    <p:sldId id="337" r:id="rId23"/>
    <p:sldId id="328" r:id="rId24"/>
    <p:sldId id="342" r:id="rId25"/>
    <p:sldId id="341" r:id="rId2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E0FC8"/>
    <a:srgbClr val="05CDD7"/>
    <a:srgbClr val="5639D4"/>
    <a:srgbClr val="23C83F"/>
    <a:srgbClr val="119EDA"/>
    <a:srgbClr val="1F2264"/>
    <a:srgbClr val="18806C"/>
    <a:srgbClr val="156A5A"/>
    <a:srgbClr val="D3EB43"/>
    <a:srgbClr val="E8F5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7" autoAdjust="0"/>
    <p:restoredTop sz="89717" autoAdjust="0"/>
  </p:normalViewPr>
  <p:slideViewPr>
    <p:cSldViewPr snapToGrid="0">
      <p:cViewPr varScale="1">
        <p:scale>
          <a:sx n="101" d="100"/>
          <a:sy n="101" d="100"/>
        </p:scale>
        <p:origin x="81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6" d="100"/>
          <a:sy n="46" d="100"/>
        </p:scale>
        <p:origin x="-183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pPr>
              <a:defRPr/>
            </a:pPr>
            <a:fld id="{EFD94392-0EC6-487E-A323-3AAB8EFF1E88}" type="datetimeFigureOut">
              <a:rPr lang="en-US"/>
              <a:pPr>
                <a:defRPr/>
              </a:pPr>
              <a:t>3/30/2017</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pPr>
              <a:defRPr/>
            </a:pPr>
            <a:fld id="{B8DB3C69-16F6-466A-B3B3-DB0E2089E12C}" type="slidenum">
              <a:rPr lang="en-US"/>
              <a:pPr>
                <a:defRPr/>
              </a:pPr>
              <a:t>‹#›</a:t>
            </a:fld>
            <a:endParaRPr lang="en-US"/>
          </a:p>
        </p:txBody>
      </p:sp>
    </p:spTree>
    <p:extLst>
      <p:ext uri="{BB962C8B-B14F-4D97-AF65-F5344CB8AC3E}">
        <p14:creationId xmlns:p14="http://schemas.microsoft.com/office/powerpoint/2010/main" val="4041501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a:t>
            </a:fld>
            <a:endParaRPr lang="en-US"/>
          </a:p>
        </p:txBody>
      </p:sp>
    </p:spTree>
    <p:extLst>
      <p:ext uri="{BB962C8B-B14F-4D97-AF65-F5344CB8AC3E}">
        <p14:creationId xmlns:p14="http://schemas.microsoft.com/office/powerpoint/2010/main" val="150091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10</a:t>
            </a:fld>
            <a:endParaRPr lang="en-US"/>
          </a:p>
        </p:txBody>
      </p:sp>
    </p:spTree>
    <p:extLst>
      <p:ext uri="{BB962C8B-B14F-4D97-AF65-F5344CB8AC3E}">
        <p14:creationId xmlns:p14="http://schemas.microsoft.com/office/powerpoint/2010/main" val="192903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11</a:t>
            </a:fld>
            <a:endParaRPr lang="en-US"/>
          </a:p>
        </p:txBody>
      </p:sp>
    </p:spTree>
    <p:extLst>
      <p:ext uri="{BB962C8B-B14F-4D97-AF65-F5344CB8AC3E}">
        <p14:creationId xmlns:p14="http://schemas.microsoft.com/office/powerpoint/2010/main" val="2841097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12</a:t>
            </a:fld>
            <a:endParaRPr lang="en-US"/>
          </a:p>
        </p:txBody>
      </p:sp>
    </p:spTree>
    <p:extLst>
      <p:ext uri="{BB962C8B-B14F-4D97-AF65-F5344CB8AC3E}">
        <p14:creationId xmlns:p14="http://schemas.microsoft.com/office/powerpoint/2010/main" val="1094405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endParaRPr lang="en-US" sz="1200" dirty="0" smtClean="0">
              <a:solidFill>
                <a:srgbClr val="FF0000"/>
              </a:solidFill>
              <a:effectLst>
                <a:outerShdw blurRad="38100" dist="38100" dir="2700000" algn="tl">
                  <a:srgbClr val="C0C0C0"/>
                </a:outerShdw>
              </a:effectLst>
            </a:endParaRPr>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13</a:t>
            </a:fld>
            <a:endParaRPr lang="en-US"/>
          </a:p>
        </p:txBody>
      </p:sp>
    </p:spTree>
    <p:extLst>
      <p:ext uri="{BB962C8B-B14F-4D97-AF65-F5344CB8AC3E}">
        <p14:creationId xmlns:p14="http://schemas.microsoft.com/office/powerpoint/2010/main" val="1262325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14</a:t>
            </a:fld>
            <a:endParaRPr lang="en-US"/>
          </a:p>
        </p:txBody>
      </p:sp>
    </p:spTree>
    <p:extLst>
      <p:ext uri="{BB962C8B-B14F-4D97-AF65-F5344CB8AC3E}">
        <p14:creationId xmlns:p14="http://schemas.microsoft.com/office/powerpoint/2010/main" val="1096449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15</a:t>
            </a:fld>
            <a:endParaRPr lang="en-US"/>
          </a:p>
        </p:txBody>
      </p:sp>
    </p:spTree>
    <p:extLst>
      <p:ext uri="{BB962C8B-B14F-4D97-AF65-F5344CB8AC3E}">
        <p14:creationId xmlns:p14="http://schemas.microsoft.com/office/powerpoint/2010/main" val="2552666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16</a:t>
            </a:fld>
            <a:endParaRPr lang="en-US"/>
          </a:p>
        </p:txBody>
      </p:sp>
    </p:spTree>
    <p:extLst>
      <p:ext uri="{BB962C8B-B14F-4D97-AF65-F5344CB8AC3E}">
        <p14:creationId xmlns:p14="http://schemas.microsoft.com/office/powerpoint/2010/main" val="3102926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17</a:t>
            </a:fld>
            <a:endParaRPr lang="en-US"/>
          </a:p>
        </p:txBody>
      </p:sp>
    </p:spTree>
    <p:extLst>
      <p:ext uri="{BB962C8B-B14F-4D97-AF65-F5344CB8AC3E}">
        <p14:creationId xmlns:p14="http://schemas.microsoft.com/office/powerpoint/2010/main" val="15304262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McKinney-Vento Act addresses barriers so that children and youth experiencing homelessness may enroll in, attend, and succeed academically in school.</a:t>
            </a:r>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18</a:t>
            </a:fld>
            <a:endParaRPr lang="en-US"/>
          </a:p>
        </p:txBody>
      </p:sp>
    </p:spTree>
    <p:extLst>
      <p:ext uri="{BB962C8B-B14F-4D97-AF65-F5344CB8AC3E}">
        <p14:creationId xmlns:p14="http://schemas.microsoft.com/office/powerpoint/2010/main" val="34870248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20</a:t>
            </a:fld>
            <a:endParaRPr lang="en-US"/>
          </a:p>
        </p:txBody>
      </p:sp>
    </p:spTree>
    <p:extLst>
      <p:ext uri="{BB962C8B-B14F-4D97-AF65-F5344CB8AC3E}">
        <p14:creationId xmlns:p14="http://schemas.microsoft.com/office/powerpoint/2010/main" val="2873382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2</a:t>
            </a:fld>
            <a:endParaRPr lang="en-US"/>
          </a:p>
        </p:txBody>
      </p:sp>
    </p:spTree>
    <p:extLst>
      <p:ext uri="{BB962C8B-B14F-4D97-AF65-F5344CB8AC3E}">
        <p14:creationId xmlns:p14="http://schemas.microsoft.com/office/powerpoint/2010/main" val="912375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21</a:t>
            </a:fld>
            <a:endParaRPr lang="en-US"/>
          </a:p>
        </p:txBody>
      </p:sp>
    </p:spTree>
    <p:extLst>
      <p:ext uri="{BB962C8B-B14F-4D97-AF65-F5344CB8AC3E}">
        <p14:creationId xmlns:p14="http://schemas.microsoft.com/office/powerpoint/2010/main" val="3279705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22</a:t>
            </a:fld>
            <a:endParaRPr lang="en-US"/>
          </a:p>
        </p:txBody>
      </p:sp>
    </p:spTree>
    <p:extLst>
      <p:ext uri="{BB962C8B-B14F-4D97-AF65-F5344CB8AC3E}">
        <p14:creationId xmlns:p14="http://schemas.microsoft.com/office/powerpoint/2010/main" val="3622302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3</a:t>
            </a:fld>
            <a:endParaRPr lang="en-US"/>
          </a:p>
        </p:txBody>
      </p:sp>
    </p:spTree>
    <p:extLst>
      <p:ext uri="{BB962C8B-B14F-4D97-AF65-F5344CB8AC3E}">
        <p14:creationId xmlns:p14="http://schemas.microsoft.com/office/powerpoint/2010/main" val="2857566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4</a:t>
            </a:fld>
            <a:endParaRPr lang="en-US"/>
          </a:p>
        </p:txBody>
      </p:sp>
    </p:spTree>
    <p:extLst>
      <p:ext uri="{BB962C8B-B14F-4D97-AF65-F5344CB8AC3E}">
        <p14:creationId xmlns:p14="http://schemas.microsoft.com/office/powerpoint/2010/main" val="2970241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5</a:t>
            </a:fld>
            <a:endParaRPr lang="en-US"/>
          </a:p>
        </p:txBody>
      </p:sp>
    </p:spTree>
    <p:extLst>
      <p:ext uri="{BB962C8B-B14F-4D97-AF65-F5344CB8AC3E}">
        <p14:creationId xmlns:p14="http://schemas.microsoft.com/office/powerpoint/2010/main" val="837041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6</a:t>
            </a:fld>
            <a:endParaRPr lang="en-US"/>
          </a:p>
        </p:txBody>
      </p:sp>
    </p:spTree>
    <p:extLst>
      <p:ext uri="{BB962C8B-B14F-4D97-AF65-F5344CB8AC3E}">
        <p14:creationId xmlns:p14="http://schemas.microsoft.com/office/powerpoint/2010/main" val="141450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7</a:t>
            </a:fld>
            <a:endParaRPr lang="en-US"/>
          </a:p>
        </p:txBody>
      </p:sp>
    </p:spTree>
    <p:extLst>
      <p:ext uri="{BB962C8B-B14F-4D97-AF65-F5344CB8AC3E}">
        <p14:creationId xmlns:p14="http://schemas.microsoft.com/office/powerpoint/2010/main" val="2732038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8</a:t>
            </a:fld>
            <a:endParaRPr lang="en-US"/>
          </a:p>
        </p:txBody>
      </p:sp>
    </p:spTree>
    <p:extLst>
      <p:ext uri="{BB962C8B-B14F-4D97-AF65-F5344CB8AC3E}">
        <p14:creationId xmlns:p14="http://schemas.microsoft.com/office/powerpoint/2010/main" val="1188945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smtClean="0"/>
          </a:p>
        </p:txBody>
      </p:sp>
      <p:sp>
        <p:nvSpPr>
          <p:cNvPr id="4" name="Slide Number Placeholder 3"/>
          <p:cNvSpPr>
            <a:spLocks noGrp="1"/>
          </p:cNvSpPr>
          <p:nvPr>
            <p:ph type="sldNum" sz="quarter" idx="10"/>
          </p:nvPr>
        </p:nvSpPr>
        <p:spPr/>
        <p:txBody>
          <a:bodyPr/>
          <a:lstStyle/>
          <a:p>
            <a:pPr>
              <a:defRPr/>
            </a:pPr>
            <a:fld id="{B8DB3C69-16F6-466A-B3B3-DB0E2089E12C}" type="slidenum">
              <a:rPr lang="en-US" smtClean="0"/>
              <a:pPr>
                <a:defRPr/>
              </a:pPr>
              <a:t>9</a:t>
            </a:fld>
            <a:endParaRPr lang="en-US"/>
          </a:p>
        </p:txBody>
      </p:sp>
    </p:spTree>
    <p:extLst>
      <p:ext uri="{BB962C8B-B14F-4D97-AF65-F5344CB8AC3E}">
        <p14:creationId xmlns:p14="http://schemas.microsoft.com/office/powerpoint/2010/main" val="4044762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009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BF557C1-5F6C-45FA-BF00-FA3393B52152}" type="datetimeFigureOut">
              <a:rPr lang="en-US"/>
              <a:pPr>
                <a:defRPr/>
              </a:pPr>
              <a:t>3/30/2017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A5A1AF-0FAF-4A43-BF78-FFD67272E01F}" type="slidenum">
              <a:rPr lang="en-US"/>
              <a:pPr>
                <a:defRPr/>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69A7B3-B36C-45AF-A0D5-195A2ED8EEF1}" type="datetimeFigureOut">
              <a:rPr lang="en-US"/>
              <a:pPr>
                <a:defRPr/>
              </a:pPr>
              <a:t>3/30/2017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47F450-B010-44F3-A87C-A52A6F362B1F}" type="slidenum">
              <a:rPr lang="en-US"/>
              <a:pPr>
                <a:defRPr/>
              </a:pPr>
              <a:t>‹#›</a:t>
            </a:fld>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EB72F6B-04C2-4D48-84CC-8B68B19FCD8F}" type="datetimeFigureOut">
              <a:rPr lang="en-US"/>
              <a:pPr>
                <a:defRPr/>
              </a:pPr>
              <a:t>3/30/2017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ECE99B-75FC-4C07-9182-8D8CEE233CDF}" type="slidenum">
              <a:rPr lang="en-US"/>
              <a:pPr>
                <a:defRPr/>
              </a:pPr>
              <a:t>‹#›</a:t>
            </a:fld>
            <a:endParaRPr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713415E-5B39-4CD8-A8E4-32608CD6D61F}" type="datetimeFigureOut">
              <a:rPr lang="en-US"/>
              <a:pPr>
                <a:defRPr/>
              </a:pPr>
              <a:t>3/30/2017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491DD7-576A-4572-9584-7E1C727197DC}" type="slidenum">
              <a:rPr lang="en-US"/>
              <a:pPr>
                <a:defRPr/>
              </a:pPr>
              <a:t>‹#›</a:t>
            </a:fld>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20B72CD-9738-4307-983B-810B3FBFC3F3}" type="datetimeFigureOut">
              <a:rPr lang="en-US"/>
              <a:pPr>
                <a:defRPr/>
              </a:pPr>
              <a:t>3/30/2017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35A02BE-CE23-4449-BB2F-1CABC1927108}" type="slidenum">
              <a:rPr lang="en-US"/>
              <a:pPr>
                <a:defRPr/>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F6D289-C583-4BF2-8E87-21AE747C48CC}" type="datetimeFigureOut">
              <a:rPr lang="en-US"/>
              <a:pPr>
                <a:defRPr/>
              </a:pPr>
              <a:t>3/30/2017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98101D5-1458-4871-B908-3E0241C4CDA6}"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76000"/>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DD6C59D-F18C-4773-9645-551455268564}" type="datetimeFigureOut">
              <a:rPr lang="en-US"/>
              <a:pPr>
                <a:defRPr/>
              </a:pPr>
              <a:t>3/30/2017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4B01E32-8237-40D5-A2A8-5E73551FA6B7}" type="slidenum">
              <a:rPr lang="en-US"/>
              <a:pPr>
                <a:defRPr/>
              </a:pPr>
              <a:t>‹#›</a:t>
            </a:fld>
            <a:endParaRPr lang="en-US"/>
          </a:p>
        </p:txBody>
      </p:sp>
      <p:pic>
        <p:nvPicPr>
          <p:cNvPr id="8" name="Picture 7" descr="DPIlogo.jpg"/>
          <p:cNvPicPr>
            <a:picLocks noChangeAspect="1"/>
          </p:cNvPicPr>
          <p:nvPr userDrawn="1"/>
        </p:nvPicPr>
        <p:blipFill>
          <a:blip r:embed="rId9" cstate="print">
            <a:clrChange>
              <a:clrFrom>
                <a:srgbClr val="FFFFFF"/>
              </a:clrFrom>
              <a:clrTo>
                <a:srgbClr val="FFFFFF">
                  <a:alpha val="0"/>
                </a:srgbClr>
              </a:clrTo>
            </a:clrChange>
          </a:blip>
          <a:stretch>
            <a:fillRect/>
          </a:stretch>
        </p:blipFill>
        <p:spPr>
          <a:xfrm>
            <a:off x="7721600" y="6161238"/>
            <a:ext cx="1287780" cy="619038"/>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ransition spd="slow"/>
  <p:txStyles>
    <p:title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http://www.childrensdefense.org/images/children_color_faded3.jp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aehcy.org/educational-resources/foo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nche.ed.gov/downloads/briefs/nutrition.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http://www.cde.ca.gov/afterschool/gifs/girls.jp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arlington.k12.va.us/schools/barrett/grade3/fieldtrips/water/"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kristine.nadolski@dpi.wi.gov"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hyperlink" Target="mailto:karen.rice@dpi.wi.gov"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homeless@serve.org"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hyperlink" Target="http://www2.ed.gov/programs/homeless/index.html" TargetMode="External"/><Relationship Id="rId5" Type="http://schemas.openxmlformats.org/officeDocument/2006/relationships/hyperlink" Target="mailto:HomelessEd@ed.gov" TargetMode="External"/><Relationship Id="rId4" Type="http://schemas.openxmlformats.org/officeDocument/2006/relationships/hyperlink" Target="https://nche.ed.gov/contact.ph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
            <a:ext cx="9144000" cy="162877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FF"/>
              </a:solidFill>
            </a:endParaRPr>
          </a:p>
        </p:txBody>
      </p:sp>
      <p:sp>
        <p:nvSpPr>
          <p:cNvPr id="7" name="Title 6"/>
          <p:cNvSpPr>
            <a:spLocks noGrp="1"/>
          </p:cNvSpPr>
          <p:nvPr>
            <p:ph type="ctrTitle"/>
          </p:nvPr>
        </p:nvSpPr>
        <p:spPr>
          <a:xfrm>
            <a:off x="0" y="0"/>
            <a:ext cx="9144000" cy="1470025"/>
          </a:xfrm>
        </p:spPr>
        <p:txBody>
          <a:bodyPr/>
          <a:lstStyle/>
          <a:p>
            <a:pPr>
              <a:spcAft>
                <a:spcPts val="0"/>
              </a:spcAft>
              <a:defRPr/>
            </a:pPr>
            <a:r>
              <a:rPr lang="en-US" sz="5000" b="1" dirty="0" smtClean="0">
                <a:solidFill>
                  <a:schemeClr val="tx1"/>
                </a:solidFill>
                <a:effectLst>
                  <a:outerShdw blurRad="38100" dist="38100" dir="2700000" algn="tl">
                    <a:srgbClr val="000000">
                      <a:alpha val="43137"/>
                    </a:srgbClr>
                  </a:outerShdw>
                </a:effectLst>
              </a:rPr>
              <a:t>McKinney-Vento</a:t>
            </a:r>
            <a:br>
              <a:rPr lang="en-US" sz="5000" b="1" dirty="0" smtClean="0">
                <a:solidFill>
                  <a:schemeClr val="tx1"/>
                </a:solidFill>
                <a:effectLst>
                  <a:outerShdw blurRad="38100" dist="38100" dir="2700000" algn="tl">
                    <a:srgbClr val="000000">
                      <a:alpha val="43137"/>
                    </a:srgbClr>
                  </a:outerShdw>
                </a:effectLst>
              </a:rPr>
            </a:br>
            <a:r>
              <a:rPr lang="en-US" sz="5000" b="1" dirty="0" smtClean="0">
                <a:solidFill>
                  <a:schemeClr val="tx1"/>
                </a:solidFill>
                <a:effectLst>
                  <a:outerShdw blurRad="38100" dist="38100" dir="2700000" algn="tl">
                    <a:srgbClr val="000000">
                      <a:alpha val="43137"/>
                    </a:srgbClr>
                  </a:outerShdw>
                </a:effectLst>
              </a:rPr>
              <a:t>Homeless Assistance </a:t>
            </a:r>
            <a:r>
              <a:rPr lang="en-US" sz="5000" b="1" dirty="0" smtClean="0">
                <a:solidFill>
                  <a:schemeClr val="tx1"/>
                </a:solidFill>
                <a:effectLst>
                  <a:outerShdw blurRad="38100" dist="38100" dir="2700000" algn="tl">
                    <a:srgbClr val="000000">
                      <a:alpha val="43137"/>
                    </a:srgbClr>
                  </a:outerShdw>
                </a:effectLst>
              </a:rPr>
              <a:t>Act</a:t>
            </a:r>
          </a:p>
        </p:txBody>
      </p:sp>
      <p:sp>
        <p:nvSpPr>
          <p:cNvPr id="5" name="Content Placeholder 5"/>
          <p:cNvSpPr txBox="1">
            <a:spLocks/>
          </p:cNvSpPr>
          <p:nvPr/>
        </p:nvSpPr>
        <p:spPr bwMode="auto">
          <a:xfrm>
            <a:off x="478465" y="2147777"/>
            <a:ext cx="8229600" cy="12440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3200" dirty="0">
                <a:solidFill>
                  <a:schemeClr val="bg1">
                    <a:lumMod val="75000"/>
                    <a:lumOff val="25000"/>
                  </a:schemeClr>
                </a:solidFill>
              </a:rPr>
              <a:t>Title IX, Part A </a:t>
            </a:r>
          </a:p>
          <a:p>
            <a:pPr algn="ctr"/>
            <a:r>
              <a:rPr lang="en-US" sz="3200" dirty="0" smtClean="0">
                <a:solidFill>
                  <a:schemeClr val="bg1">
                    <a:lumMod val="75000"/>
                    <a:lumOff val="25000"/>
                  </a:schemeClr>
                </a:solidFill>
              </a:rPr>
              <a:t>Every </a:t>
            </a:r>
            <a:r>
              <a:rPr lang="en-US" sz="3200" dirty="0">
                <a:solidFill>
                  <a:schemeClr val="bg1">
                    <a:lumMod val="75000"/>
                    <a:lumOff val="25000"/>
                  </a:schemeClr>
                </a:solidFill>
              </a:rPr>
              <a:t>Student Succeeds Act (ESSA)</a:t>
            </a:r>
          </a:p>
          <a:p>
            <a:pPr lvl="0" algn="ctr">
              <a:spcBef>
                <a:spcPct val="20000"/>
              </a:spcBef>
            </a:pPr>
            <a:endParaRPr lang="en-US" sz="3200" b="1" dirty="0" smtClean="0">
              <a:solidFill>
                <a:schemeClr val="bg1">
                  <a:lumMod val="75000"/>
                  <a:lumOff val="25000"/>
                </a:schemeClr>
              </a:solidFill>
              <a:latin typeface="+mn-lt"/>
              <a:cs typeface="+mn-cs"/>
            </a:endParaRPr>
          </a:p>
        </p:txBody>
      </p:sp>
      <p:pic>
        <p:nvPicPr>
          <p:cNvPr id="6" name="Picture 6" descr="http://www.childrensdefense.org/images/children_color_faded3.jpg"/>
          <p:cNvPicPr>
            <a:picLocks noChangeAspect="1" noChangeArrowheads="1"/>
          </p:cNvPicPr>
          <p:nvPr/>
        </p:nvPicPr>
        <p:blipFill>
          <a:blip r:embed="rId3" r:link="rId4" cstate="print"/>
          <a:srcRect/>
          <a:stretch>
            <a:fillRect/>
          </a:stretch>
        </p:blipFill>
        <p:spPr bwMode="auto">
          <a:xfrm>
            <a:off x="1447800" y="3724940"/>
            <a:ext cx="6172200" cy="91085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Tm="27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381000" y="76200"/>
            <a:ext cx="8229600" cy="1143000"/>
          </a:xfrm>
        </p:spPr>
        <p:txBody>
          <a:bodyPr/>
          <a:lstStyle/>
          <a:p>
            <a:pPr>
              <a:defRPr/>
            </a:pPr>
            <a:r>
              <a:rPr lang="en-US" dirty="0" smtClean="0"/>
              <a:t>Transportation</a:t>
            </a:r>
            <a:endParaRPr lang="en-US" dirty="0"/>
          </a:p>
        </p:txBody>
      </p:sp>
      <p:sp>
        <p:nvSpPr>
          <p:cNvPr id="6" name="Content Placeholder 5"/>
          <p:cNvSpPr>
            <a:spLocks noGrp="1"/>
          </p:cNvSpPr>
          <p:nvPr>
            <p:ph idx="1"/>
          </p:nvPr>
        </p:nvSpPr>
        <p:spPr>
          <a:xfrm>
            <a:off x="381000" y="1552575"/>
            <a:ext cx="8577375" cy="4733926"/>
          </a:xfrm>
        </p:spPr>
        <p:txBody>
          <a:bodyPr/>
          <a:lstStyle/>
          <a:p>
            <a:r>
              <a:rPr lang="en-US" sz="2800" dirty="0" smtClean="0">
                <a:solidFill>
                  <a:schemeClr val="bg1">
                    <a:lumMod val="75000"/>
                    <a:lumOff val="25000"/>
                  </a:schemeClr>
                </a:solidFill>
              </a:rPr>
              <a:t>Child or youth has the right to receive transportation to and from their school of </a:t>
            </a:r>
            <a:r>
              <a:rPr lang="en-US" sz="2800" dirty="0" smtClean="0">
                <a:solidFill>
                  <a:schemeClr val="bg1">
                    <a:lumMod val="75000"/>
                    <a:lumOff val="25000"/>
                  </a:schemeClr>
                </a:solidFill>
              </a:rPr>
              <a:t>origin</a:t>
            </a:r>
            <a:br>
              <a:rPr lang="en-US" sz="2800" dirty="0" smtClean="0">
                <a:solidFill>
                  <a:schemeClr val="bg1">
                    <a:lumMod val="75000"/>
                    <a:lumOff val="25000"/>
                  </a:schemeClr>
                </a:solidFill>
              </a:rPr>
            </a:br>
            <a:endParaRPr lang="en-US" sz="2800" dirty="0" smtClean="0">
              <a:solidFill>
                <a:schemeClr val="bg1">
                  <a:lumMod val="75000"/>
                  <a:lumOff val="25000"/>
                </a:schemeClr>
              </a:solidFill>
            </a:endParaRPr>
          </a:p>
          <a:p>
            <a:r>
              <a:rPr lang="en-US" sz="2800" dirty="0" smtClean="0">
                <a:solidFill>
                  <a:schemeClr val="bg1">
                    <a:lumMod val="75000"/>
                    <a:lumOff val="25000"/>
                  </a:schemeClr>
                </a:solidFill>
              </a:rPr>
              <a:t>Transportation should begin as soon as possible upon enrollment or identification </a:t>
            </a:r>
            <a:r>
              <a:rPr lang="en-US" sz="2800" dirty="0" smtClean="0">
                <a:solidFill>
                  <a:schemeClr val="bg1">
                    <a:lumMod val="75000"/>
                    <a:lumOff val="25000"/>
                  </a:schemeClr>
                </a:solidFill>
              </a:rPr>
              <a:t/>
            </a:r>
            <a:br>
              <a:rPr lang="en-US" sz="2800" dirty="0" smtClean="0">
                <a:solidFill>
                  <a:schemeClr val="bg1">
                    <a:lumMod val="75000"/>
                    <a:lumOff val="25000"/>
                  </a:schemeClr>
                </a:solidFill>
              </a:rPr>
            </a:br>
            <a:endParaRPr lang="en-US" sz="2800" dirty="0" smtClean="0">
              <a:solidFill>
                <a:schemeClr val="bg1">
                  <a:lumMod val="75000"/>
                  <a:lumOff val="25000"/>
                </a:schemeClr>
              </a:solidFill>
            </a:endParaRPr>
          </a:p>
          <a:p>
            <a:r>
              <a:rPr lang="en-US" sz="2800" dirty="0" smtClean="0">
                <a:solidFill>
                  <a:schemeClr val="bg1">
                    <a:lumMod val="75000"/>
                    <a:lumOff val="25000"/>
                  </a:schemeClr>
                </a:solidFill>
              </a:rPr>
              <a:t>District of origin and district of residence share the cost of transportation</a:t>
            </a:r>
          </a:p>
        </p:txBody>
      </p:sp>
    </p:spTree>
    <p:extLst>
      <p:ext uri="{BB962C8B-B14F-4D97-AF65-F5344CB8AC3E}">
        <p14:creationId xmlns:p14="http://schemas.microsoft.com/office/powerpoint/2010/main" val="3309391722"/>
      </p:ext>
    </p:extLst>
  </p:cSld>
  <p:clrMapOvr>
    <a:masterClrMapping/>
  </p:clrMapOvr>
  <p:transition spd="slow" advTm="26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381000" y="76200"/>
            <a:ext cx="8229600" cy="1143000"/>
          </a:xfrm>
        </p:spPr>
        <p:txBody>
          <a:bodyPr/>
          <a:lstStyle/>
          <a:p>
            <a:pPr>
              <a:defRPr/>
            </a:pPr>
            <a:r>
              <a:rPr lang="en-US" dirty="0" smtClean="0"/>
              <a:t>Transportation:</a:t>
            </a:r>
            <a:br>
              <a:rPr lang="en-US" dirty="0" smtClean="0"/>
            </a:br>
            <a:r>
              <a:rPr lang="en-US" dirty="0" smtClean="0"/>
              <a:t>The Number One Barrier</a:t>
            </a:r>
            <a:endParaRPr lang="en-US" dirty="0"/>
          </a:p>
        </p:txBody>
      </p:sp>
      <p:sp>
        <p:nvSpPr>
          <p:cNvPr id="6" name="Content Placeholder 5"/>
          <p:cNvSpPr>
            <a:spLocks noGrp="1"/>
          </p:cNvSpPr>
          <p:nvPr>
            <p:ph idx="1"/>
          </p:nvPr>
        </p:nvSpPr>
        <p:spPr>
          <a:xfrm>
            <a:off x="381000" y="1514474"/>
            <a:ext cx="8577375" cy="4495801"/>
          </a:xfrm>
        </p:spPr>
        <p:txBody>
          <a:bodyPr/>
          <a:lstStyle/>
          <a:p>
            <a:r>
              <a:rPr lang="en-US" sz="2800" dirty="0" smtClean="0">
                <a:solidFill>
                  <a:schemeClr val="bg1">
                    <a:lumMod val="75000"/>
                    <a:lumOff val="25000"/>
                  </a:schemeClr>
                </a:solidFill>
              </a:rPr>
              <a:t>The </a:t>
            </a:r>
            <a:r>
              <a:rPr lang="en-US" sz="2800" dirty="0">
                <a:solidFill>
                  <a:schemeClr val="bg1">
                    <a:lumMod val="75000"/>
                    <a:lumOff val="25000"/>
                  </a:schemeClr>
                </a:solidFill>
              </a:rPr>
              <a:t>FY 2000 McKinney-Vento Report to Congress cited lack of transportation as the number one barrier that homeless children and youth faced in attempting to enroll in and attend school regularly.</a:t>
            </a:r>
          </a:p>
          <a:p>
            <a:endParaRPr lang="en-US" sz="2800" dirty="0">
              <a:solidFill>
                <a:schemeClr val="bg1">
                  <a:lumMod val="75000"/>
                  <a:lumOff val="25000"/>
                </a:schemeClr>
              </a:solidFill>
            </a:endParaRPr>
          </a:p>
          <a:p>
            <a:r>
              <a:rPr lang="en-US" sz="2800" dirty="0">
                <a:solidFill>
                  <a:schemeClr val="bg1">
                    <a:lumMod val="75000"/>
                    <a:lumOff val="25000"/>
                  </a:schemeClr>
                </a:solidFill>
              </a:rPr>
              <a:t>Researchers estimate that it takes a child from four to six months to recover academically from school transfers.</a:t>
            </a:r>
          </a:p>
          <a:p>
            <a:endParaRPr lang="en-US" sz="2000" dirty="0" smtClean="0">
              <a:solidFill>
                <a:schemeClr val="bg1">
                  <a:lumMod val="75000"/>
                  <a:lumOff val="25000"/>
                </a:schemeClr>
              </a:solidFill>
            </a:endParaRPr>
          </a:p>
        </p:txBody>
      </p:sp>
    </p:spTree>
    <p:extLst>
      <p:ext uri="{BB962C8B-B14F-4D97-AF65-F5344CB8AC3E}">
        <p14:creationId xmlns:p14="http://schemas.microsoft.com/office/powerpoint/2010/main" val="242370349"/>
      </p:ext>
    </p:extLst>
  </p:cSld>
  <p:clrMapOvr>
    <a:masterClrMapping/>
  </p:clrMapOvr>
  <p:transition spd="slow" advTm="26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381000" y="76200"/>
            <a:ext cx="8229600" cy="1143000"/>
          </a:xfrm>
        </p:spPr>
        <p:txBody>
          <a:bodyPr/>
          <a:lstStyle/>
          <a:p>
            <a:pPr>
              <a:defRPr/>
            </a:pPr>
            <a:r>
              <a:rPr lang="en-US" dirty="0" smtClean="0"/>
              <a:t>Free Meals</a:t>
            </a:r>
            <a:endParaRPr lang="en-US" dirty="0"/>
          </a:p>
        </p:txBody>
      </p:sp>
      <p:sp>
        <p:nvSpPr>
          <p:cNvPr id="6" name="Content Placeholder 5"/>
          <p:cNvSpPr>
            <a:spLocks noGrp="1"/>
          </p:cNvSpPr>
          <p:nvPr>
            <p:ph idx="1"/>
          </p:nvPr>
        </p:nvSpPr>
        <p:spPr>
          <a:xfrm>
            <a:off x="381000" y="1371599"/>
            <a:ext cx="8577375" cy="5324475"/>
          </a:xfrm>
        </p:spPr>
        <p:txBody>
          <a:bodyPr/>
          <a:lstStyle/>
          <a:p>
            <a:endParaRPr lang="en-US" sz="2000" dirty="0">
              <a:solidFill>
                <a:schemeClr val="bg1">
                  <a:lumMod val="75000"/>
                  <a:lumOff val="25000"/>
                </a:schemeClr>
              </a:solidFill>
            </a:endParaRPr>
          </a:p>
          <a:p>
            <a:r>
              <a:rPr lang="en-US" sz="2400" dirty="0" smtClean="0">
                <a:solidFill>
                  <a:schemeClr val="bg1">
                    <a:lumMod val="75000"/>
                    <a:lumOff val="25000"/>
                  </a:schemeClr>
                </a:solidFill>
              </a:rPr>
              <a:t>Students </a:t>
            </a:r>
            <a:r>
              <a:rPr lang="en-US" sz="2400" dirty="0">
                <a:solidFill>
                  <a:schemeClr val="bg1">
                    <a:lumMod val="75000"/>
                    <a:lumOff val="25000"/>
                  </a:schemeClr>
                </a:solidFill>
              </a:rPr>
              <a:t>experiencing homelessness are automatically eligible for free school meals.</a:t>
            </a:r>
          </a:p>
          <a:p>
            <a:r>
              <a:rPr lang="en-US" sz="2400" dirty="0" smtClean="0">
                <a:solidFill>
                  <a:schemeClr val="bg1">
                    <a:lumMod val="75000"/>
                    <a:lumOff val="25000"/>
                  </a:schemeClr>
                </a:solidFill>
              </a:rPr>
              <a:t>USDA </a:t>
            </a:r>
            <a:r>
              <a:rPr lang="en-US" sz="2400" dirty="0">
                <a:solidFill>
                  <a:schemeClr val="bg1">
                    <a:lumMod val="75000"/>
                    <a:lumOff val="25000"/>
                  </a:schemeClr>
                </a:solidFill>
              </a:rPr>
              <a:t>policy permits liaisons and shelter directors to obtain free school meals for students immediately by providing a list of names of students experiencing homelessness with effective dates.</a:t>
            </a:r>
          </a:p>
          <a:p>
            <a:r>
              <a:rPr lang="en-US" sz="2400" dirty="0">
                <a:solidFill>
                  <a:schemeClr val="bg1">
                    <a:lumMod val="75000"/>
                    <a:lumOff val="25000"/>
                  </a:schemeClr>
                </a:solidFill>
                <a:hlinkClick r:id="rId3"/>
              </a:rPr>
              <a:t>http://</a:t>
            </a:r>
            <a:r>
              <a:rPr lang="en-US" sz="2400" dirty="0" smtClean="0">
                <a:solidFill>
                  <a:schemeClr val="bg1">
                    <a:lumMod val="75000"/>
                    <a:lumOff val="25000"/>
                  </a:schemeClr>
                </a:solidFill>
                <a:hlinkClick r:id="rId3"/>
              </a:rPr>
              <a:t>www.naehcy.org/educational-resources/food</a:t>
            </a:r>
            <a:endParaRPr lang="en-US" sz="2400" dirty="0" smtClean="0">
              <a:solidFill>
                <a:schemeClr val="bg1">
                  <a:lumMod val="75000"/>
                  <a:lumOff val="25000"/>
                </a:schemeClr>
              </a:solidFill>
            </a:endParaRPr>
          </a:p>
          <a:p>
            <a:r>
              <a:rPr lang="en-US" sz="2400" dirty="0">
                <a:solidFill>
                  <a:schemeClr val="bg1">
                    <a:lumMod val="75000"/>
                    <a:lumOff val="25000"/>
                  </a:schemeClr>
                </a:solidFill>
                <a:hlinkClick r:id="rId4"/>
              </a:rPr>
              <a:t>https://</a:t>
            </a:r>
            <a:r>
              <a:rPr lang="en-US" sz="2400" dirty="0" smtClean="0">
                <a:solidFill>
                  <a:schemeClr val="bg1">
                    <a:lumMod val="75000"/>
                    <a:lumOff val="25000"/>
                  </a:schemeClr>
                </a:solidFill>
                <a:hlinkClick r:id="rId4"/>
              </a:rPr>
              <a:t>nche.ed.gov/downloads/briefs/nutrition.pdf</a:t>
            </a:r>
            <a:endParaRPr lang="en-US" sz="2400" dirty="0" smtClean="0">
              <a:solidFill>
                <a:schemeClr val="bg1">
                  <a:lumMod val="75000"/>
                  <a:lumOff val="25000"/>
                </a:schemeClr>
              </a:solidFill>
            </a:endParaRPr>
          </a:p>
          <a:p>
            <a:endParaRPr lang="en-US" sz="2000" dirty="0">
              <a:solidFill>
                <a:schemeClr val="bg1">
                  <a:lumMod val="75000"/>
                  <a:lumOff val="25000"/>
                </a:schemeClr>
              </a:solidFill>
            </a:endParaRPr>
          </a:p>
          <a:p>
            <a:pPr marL="0" indent="0">
              <a:buNone/>
            </a:pPr>
            <a:endParaRPr lang="en-US" sz="2000" dirty="0" smtClean="0">
              <a:solidFill>
                <a:schemeClr val="bg1">
                  <a:lumMod val="75000"/>
                  <a:lumOff val="25000"/>
                </a:schemeClr>
              </a:solidFill>
            </a:endParaRPr>
          </a:p>
        </p:txBody>
      </p:sp>
    </p:spTree>
    <p:extLst>
      <p:ext uri="{BB962C8B-B14F-4D97-AF65-F5344CB8AC3E}">
        <p14:creationId xmlns:p14="http://schemas.microsoft.com/office/powerpoint/2010/main" val="2259123823"/>
      </p:ext>
    </p:extLst>
  </p:cSld>
  <p:clrMapOvr>
    <a:masterClrMapping/>
  </p:clrMapOvr>
  <p:transition spd="slow" advTm="26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Coordination with Title I</a:t>
            </a:r>
            <a:endParaRPr lang="en-US" sz="3600" dirty="0"/>
          </a:p>
        </p:txBody>
      </p:sp>
      <p:sp>
        <p:nvSpPr>
          <p:cNvPr id="3" name="Content Placeholder 2"/>
          <p:cNvSpPr>
            <a:spLocks noGrp="1"/>
          </p:cNvSpPr>
          <p:nvPr>
            <p:ph sz="half" idx="1"/>
          </p:nvPr>
        </p:nvSpPr>
        <p:spPr>
          <a:xfrm>
            <a:off x="217379" y="1978796"/>
            <a:ext cx="8735235" cy="4294414"/>
          </a:xfrm>
        </p:spPr>
        <p:txBody>
          <a:bodyPr/>
          <a:lstStyle/>
          <a:p>
            <a:r>
              <a:rPr lang="en-US" dirty="0" smtClean="0">
                <a:solidFill>
                  <a:schemeClr val="bg1">
                    <a:lumMod val="75000"/>
                    <a:lumOff val="25000"/>
                  </a:schemeClr>
                </a:solidFill>
              </a:rPr>
              <a:t>Title I requires that districts</a:t>
            </a:r>
            <a:br>
              <a:rPr lang="en-US" dirty="0" smtClean="0">
                <a:solidFill>
                  <a:schemeClr val="bg1">
                    <a:lumMod val="75000"/>
                    <a:lumOff val="25000"/>
                  </a:schemeClr>
                </a:solidFill>
              </a:rPr>
            </a:br>
            <a:r>
              <a:rPr lang="en-US" dirty="0" smtClean="0">
                <a:solidFill>
                  <a:schemeClr val="bg1">
                    <a:lumMod val="75000"/>
                    <a:lumOff val="25000"/>
                  </a:schemeClr>
                </a:solidFill>
              </a:rPr>
              <a:t>must provide services for</a:t>
            </a:r>
            <a:br>
              <a:rPr lang="en-US" dirty="0" smtClean="0">
                <a:solidFill>
                  <a:schemeClr val="bg1">
                    <a:lumMod val="75000"/>
                    <a:lumOff val="25000"/>
                  </a:schemeClr>
                </a:solidFill>
              </a:rPr>
            </a:br>
            <a:r>
              <a:rPr lang="en-US" dirty="0" smtClean="0">
                <a:solidFill>
                  <a:schemeClr val="bg1">
                    <a:lumMod val="75000"/>
                    <a:lumOff val="25000"/>
                  </a:schemeClr>
                </a:solidFill>
              </a:rPr>
              <a:t>children and youth who live</a:t>
            </a:r>
            <a:br>
              <a:rPr lang="en-US" dirty="0" smtClean="0">
                <a:solidFill>
                  <a:schemeClr val="bg1">
                    <a:lumMod val="75000"/>
                    <a:lumOff val="25000"/>
                  </a:schemeClr>
                </a:solidFill>
              </a:rPr>
            </a:br>
            <a:r>
              <a:rPr lang="en-US" dirty="0" smtClean="0">
                <a:solidFill>
                  <a:schemeClr val="bg1">
                    <a:lumMod val="75000"/>
                    <a:lumOff val="25000"/>
                  </a:schemeClr>
                </a:solidFill>
              </a:rPr>
              <a:t>in homeless situations </a:t>
            </a:r>
          </a:p>
          <a:p>
            <a:endParaRPr lang="en-US" dirty="0" smtClean="0">
              <a:solidFill>
                <a:schemeClr val="bg1">
                  <a:lumMod val="75000"/>
                  <a:lumOff val="25000"/>
                </a:schemeClr>
              </a:solidFill>
            </a:endParaRPr>
          </a:p>
          <a:p>
            <a:r>
              <a:rPr lang="en-US" dirty="0" smtClean="0">
                <a:solidFill>
                  <a:schemeClr val="bg1">
                    <a:lumMod val="75000"/>
                    <a:lumOff val="25000"/>
                  </a:schemeClr>
                </a:solidFill>
              </a:rPr>
              <a:t>Children and youth experiencing homelessness are automatically eligible to receive Title I services by virtue of their homelessness </a:t>
            </a:r>
          </a:p>
          <a:p>
            <a:endParaRPr lang="en-US" dirty="0" smtClean="0">
              <a:solidFill>
                <a:schemeClr val="bg1">
                  <a:lumMod val="75000"/>
                  <a:lumOff val="25000"/>
                </a:schemeClr>
              </a:solidFill>
            </a:endParaRPr>
          </a:p>
        </p:txBody>
      </p:sp>
      <p:pic>
        <p:nvPicPr>
          <p:cNvPr id="7" name="Picture 1030" descr="12"/>
          <p:cNvPicPr>
            <a:picLocks noChangeAspect="1" noChangeArrowheads="1"/>
          </p:cNvPicPr>
          <p:nvPr/>
        </p:nvPicPr>
        <p:blipFill>
          <a:blip r:embed="rId3" cstate="print"/>
          <a:srcRect/>
          <a:stretch>
            <a:fillRect/>
          </a:stretch>
        </p:blipFill>
        <p:spPr bwMode="auto">
          <a:xfrm>
            <a:off x="5091926" y="1755369"/>
            <a:ext cx="3810000" cy="240665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Tm="48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Title I Requirements</a:t>
            </a:r>
            <a:endParaRPr lang="en-US" sz="3600" dirty="0"/>
          </a:p>
        </p:txBody>
      </p:sp>
      <p:sp>
        <p:nvSpPr>
          <p:cNvPr id="3" name="Content Placeholder 2"/>
          <p:cNvSpPr>
            <a:spLocks noGrp="1"/>
          </p:cNvSpPr>
          <p:nvPr>
            <p:ph sz="half" idx="1"/>
          </p:nvPr>
        </p:nvSpPr>
        <p:spPr>
          <a:xfrm>
            <a:off x="0" y="1968163"/>
            <a:ext cx="8735235" cy="4294414"/>
          </a:xfrm>
        </p:spPr>
        <p:txBody>
          <a:bodyPr/>
          <a:lstStyle/>
          <a:p>
            <a:r>
              <a:rPr lang="en-US" dirty="0" smtClean="0">
                <a:solidFill>
                  <a:schemeClr val="bg1">
                    <a:lumMod val="75000"/>
                    <a:lumOff val="25000"/>
                  </a:schemeClr>
                </a:solidFill>
              </a:rPr>
              <a:t>Reservation of Title I</a:t>
            </a:r>
            <a:br>
              <a:rPr lang="en-US" dirty="0" smtClean="0">
                <a:solidFill>
                  <a:schemeClr val="bg1">
                    <a:lumMod val="75000"/>
                    <a:lumOff val="25000"/>
                  </a:schemeClr>
                </a:solidFill>
              </a:rPr>
            </a:br>
            <a:r>
              <a:rPr lang="en-US" dirty="0" smtClean="0">
                <a:solidFill>
                  <a:schemeClr val="bg1">
                    <a:lumMod val="75000"/>
                    <a:lumOff val="25000"/>
                  </a:schemeClr>
                </a:solidFill>
              </a:rPr>
              <a:t>Funds - a local education</a:t>
            </a:r>
            <a:br>
              <a:rPr lang="en-US" dirty="0" smtClean="0">
                <a:solidFill>
                  <a:schemeClr val="bg1">
                    <a:lumMod val="75000"/>
                    <a:lumOff val="25000"/>
                  </a:schemeClr>
                </a:solidFill>
              </a:rPr>
            </a:br>
            <a:r>
              <a:rPr lang="en-US" dirty="0" smtClean="0">
                <a:solidFill>
                  <a:schemeClr val="bg1">
                    <a:lumMod val="75000"/>
                    <a:lumOff val="25000"/>
                  </a:schemeClr>
                </a:solidFill>
              </a:rPr>
              <a:t>agency needs to reserve</a:t>
            </a:r>
            <a:br>
              <a:rPr lang="en-US" dirty="0" smtClean="0">
                <a:solidFill>
                  <a:schemeClr val="bg1">
                    <a:lumMod val="75000"/>
                    <a:lumOff val="25000"/>
                  </a:schemeClr>
                </a:solidFill>
              </a:rPr>
            </a:br>
            <a:r>
              <a:rPr lang="en-US" dirty="0" smtClean="0">
                <a:solidFill>
                  <a:schemeClr val="bg1">
                    <a:lumMod val="75000"/>
                    <a:lumOff val="25000"/>
                  </a:schemeClr>
                </a:solidFill>
              </a:rPr>
              <a:t>funds to provide comparable services for eligible homeless children who do not attend participating schools, including providing educationally related support services to children in shelters and other locations where children may live. - Sec. 1113</a:t>
            </a:r>
          </a:p>
        </p:txBody>
      </p:sp>
      <p:pic>
        <p:nvPicPr>
          <p:cNvPr id="6" name="Picture 4" descr="The Annie E. Casey Foundation"/>
          <p:cNvPicPr>
            <a:picLocks noChangeAspect="1" noChangeArrowheads="1"/>
          </p:cNvPicPr>
          <p:nvPr/>
        </p:nvPicPr>
        <p:blipFill>
          <a:blip r:embed="rId3" cstate="print"/>
          <a:srcRect/>
          <a:stretch>
            <a:fillRect/>
          </a:stretch>
        </p:blipFill>
        <p:spPr bwMode="auto">
          <a:xfrm>
            <a:off x="4630479" y="1763232"/>
            <a:ext cx="4092575" cy="126206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Tm="48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b="1" dirty="0">
                <a:solidFill>
                  <a:schemeClr val="bg1">
                    <a:lumMod val="75000"/>
                    <a:lumOff val="25000"/>
                  </a:schemeClr>
                </a:solidFill>
              </a:rPr>
              <a:t> </a:t>
            </a:r>
            <a:r>
              <a:rPr lang="en-US" sz="3600" b="1" dirty="0" smtClean="0">
                <a:solidFill>
                  <a:schemeClr val="bg1">
                    <a:lumMod val="75000"/>
                    <a:lumOff val="25000"/>
                  </a:schemeClr>
                </a:solidFill>
              </a:rPr>
              <a:t/>
            </a:r>
            <a:br>
              <a:rPr lang="en-US" sz="3600" b="1" dirty="0" smtClean="0">
                <a:solidFill>
                  <a:schemeClr val="bg1">
                    <a:lumMod val="75000"/>
                    <a:lumOff val="25000"/>
                  </a:schemeClr>
                </a:solidFill>
              </a:rPr>
            </a:br>
            <a:r>
              <a:rPr lang="en-US" sz="3600" b="1" dirty="0" smtClean="0"/>
              <a:t>Parental </a:t>
            </a:r>
            <a:r>
              <a:rPr lang="en-US" sz="3600" b="1" dirty="0"/>
              <a:t>Options and Involvement</a:t>
            </a:r>
            <a:br>
              <a:rPr lang="en-US" sz="3600" b="1" dirty="0"/>
            </a:br>
            <a:endParaRPr lang="en-US" sz="3600" dirty="0"/>
          </a:p>
        </p:txBody>
      </p:sp>
      <p:sp>
        <p:nvSpPr>
          <p:cNvPr id="3" name="Content Placeholder 2"/>
          <p:cNvSpPr>
            <a:spLocks noGrp="1"/>
          </p:cNvSpPr>
          <p:nvPr>
            <p:ph sz="half" idx="1"/>
          </p:nvPr>
        </p:nvSpPr>
        <p:spPr>
          <a:xfrm>
            <a:off x="217379" y="1649187"/>
            <a:ext cx="8586379" cy="4294414"/>
          </a:xfrm>
        </p:spPr>
        <p:txBody>
          <a:bodyPr/>
          <a:lstStyle/>
          <a:p>
            <a:pPr algn="ctr">
              <a:buNone/>
            </a:pPr>
            <a:endParaRPr lang="en-US" sz="1400" b="1" dirty="0" smtClean="0">
              <a:solidFill>
                <a:schemeClr val="bg1">
                  <a:lumMod val="75000"/>
                  <a:lumOff val="25000"/>
                </a:schemeClr>
              </a:solidFill>
            </a:endParaRPr>
          </a:p>
          <a:p>
            <a:r>
              <a:rPr lang="en-US" dirty="0" smtClean="0">
                <a:solidFill>
                  <a:schemeClr val="bg1">
                    <a:lumMod val="75000"/>
                    <a:lumOff val="25000"/>
                  </a:schemeClr>
                </a:solidFill>
              </a:rPr>
              <a:t>Requires parents and guardians to be fully informed of the enrollment options and educational opportunities available.</a:t>
            </a:r>
          </a:p>
          <a:p>
            <a:endParaRPr lang="en-US" dirty="0" smtClean="0">
              <a:solidFill>
                <a:schemeClr val="bg1">
                  <a:lumMod val="75000"/>
                  <a:lumOff val="25000"/>
                </a:schemeClr>
              </a:solidFill>
            </a:endParaRPr>
          </a:p>
          <a:p>
            <a:r>
              <a:rPr lang="en-US" dirty="0" smtClean="0">
                <a:solidFill>
                  <a:schemeClr val="bg1">
                    <a:lumMod val="75000"/>
                    <a:lumOff val="25000"/>
                  </a:schemeClr>
                </a:solidFill>
              </a:rPr>
              <a:t>Requires parents to be informed of right to have the district transport children to the school of origin.</a:t>
            </a:r>
          </a:p>
        </p:txBody>
      </p:sp>
    </p:spTree>
  </p:cSld>
  <p:clrMapOvr>
    <a:masterClrMapping/>
  </p:clrMapOvr>
  <p:transition spd="slow" advTm="48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b="1" dirty="0" smtClean="0"/>
              <a:t/>
            </a:r>
            <a:br>
              <a:rPr lang="en-US" sz="3600" b="1" dirty="0" smtClean="0"/>
            </a:br>
            <a:r>
              <a:rPr lang="en-US" sz="3600" b="1" dirty="0" smtClean="0"/>
              <a:t>Enrollment </a:t>
            </a:r>
            <a:r>
              <a:rPr lang="en-US" sz="3600" b="1" dirty="0"/>
              <a:t>Disputes</a:t>
            </a:r>
            <a:br>
              <a:rPr lang="en-US" sz="3600" b="1" dirty="0"/>
            </a:br>
            <a:endParaRPr lang="en-US" sz="3600" dirty="0"/>
          </a:p>
        </p:txBody>
      </p:sp>
      <p:sp>
        <p:nvSpPr>
          <p:cNvPr id="3" name="Content Placeholder 2"/>
          <p:cNvSpPr>
            <a:spLocks noGrp="1"/>
          </p:cNvSpPr>
          <p:nvPr>
            <p:ph sz="half" idx="1"/>
          </p:nvPr>
        </p:nvSpPr>
        <p:spPr>
          <a:xfrm>
            <a:off x="217379" y="1649187"/>
            <a:ext cx="8735235" cy="4294414"/>
          </a:xfrm>
        </p:spPr>
        <p:txBody>
          <a:bodyPr/>
          <a:lstStyle/>
          <a:p>
            <a:pPr algn="ctr">
              <a:buNone/>
            </a:pPr>
            <a:endParaRPr lang="en-US" sz="1400" b="1" dirty="0" smtClean="0">
              <a:solidFill>
                <a:schemeClr val="bg1">
                  <a:lumMod val="75000"/>
                  <a:lumOff val="25000"/>
                </a:schemeClr>
              </a:solidFill>
            </a:endParaRPr>
          </a:p>
          <a:p>
            <a:r>
              <a:rPr lang="en-US" dirty="0" smtClean="0">
                <a:solidFill>
                  <a:schemeClr val="bg1">
                    <a:lumMod val="75000"/>
                    <a:lumOff val="25000"/>
                  </a:schemeClr>
                </a:solidFill>
              </a:rPr>
              <a:t>Admit child or youth </a:t>
            </a:r>
            <a:r>
              <a:rPr lang="en-US" b="1" u="sng" dirty="0" smtClean="0">
                <a:solidFill>
                  <a:schemeClr val="bg1">
                    <a:lumMod val="75000"/>
                    <a:lumOff val="25000"/>
                  </a:schemeClr>
                </a:solidFill>
              </a:rPr>
              <a:t>immediately</a:t>
            </a:r>
            <a:r>
              <a:rPr lang="en-US" dirty="0" smtClean="0">
                <a:solidFill>
                  <a:schemeClr val="bg1">
                    <a:lumMod val="75000"/>
                    <a:lumOff val="25000"/>
                  </a:schemeClr>
                </a:solidFill>
              </a:rPr>
              <a:t> to</a:t>
            </a:r>
            <a:br>
              <a:rPr lang="en-US" dirty="0" smtClean="0">
                <a:solidFill>
                  <a:schemeClr val="bg1">
                    <a:lumMod val="75000"/>
                    <a:lumOff val="25000"/>
                  </a:schemeClr>
                </a:solidFill>
              </a:rPr>
            </a:br>
            <a:r>
              <a:rPr lang="en-US" dirty="0" smtClean="0">
                <a:solidFill>
                  <a:schemeClr val="bg1">
                    <a:lumMod val="75000"/>
                    <a:lumOff val="25000"/>
                  </a:schemeClr>
                </a:solidFill>
              </a:rPr>
              <a:t>school selected by parent/guardian</a:t>
            </a:r>
            <a:br>
              <a:rPr lang="en-US" dirty="0" smtClean="0">
                <a:solidFill>
                  <a:schemeClr val="bg1">
                    <a:lumMod val="75000"/>
                    <a:lumOff val="25000"/>
                  </a:schemeClr>
                </a:solidFill>
              </a:rPr>
            </a:br>
            <a:r>
              <a:rPr lang="en-US" dirty="0" smtClean="0">
                <a:solidFill>
                  <a:schemeClr val="bg1">
                    <a:lumMod val="75000"/>
                    <a:lumOff val="25000"/>
                  </a:schemeClr>
                </a:solidFill>
              </a:rPr>
              <a:t>or youth </a:t>
            </a:r>
            <a:r>
              <a:rPr lang="en-US" u="sng" dirty="0" smtClean="0">
                <a:solidFill>
                  <a:schemeClr val="bg1">
                    <a:lumMod val="75000"/>
                    <a:lumOff val="25000"/>
                  </a:schemeClr>
                </a:solidFill>
              </a:rPr>
              <a:t>pending resolution of dispute</a:t>
            </a:r>
          </a:p>
          <a:p>
            <a:endParaRPr lang="en-US" dirty="0" smtClean="0">
              <a:solidFill>
                <a:schemeClr val="bg1">
                  <a:lumMod val="75000"/>
                  <a:lumOff val="25000"/>
                </a:schemeClr>
              </a:solidFill>
            </a:endParaRPr>
          </a:p>
          <a:p>
            <a:r>
              <a:rPr lang="en-US" dirty="0" smtClean="0">
                <a:solidFill>
                  <a:schemeClr val="bg1">
                    <a:lumMod val="75000"/>
                    <a:lumOff val="25000"/>
                  </a:schemeClr>
                </a:solidFill>
              </a:rPr>
              <a:t>School must provide parent/guardian or youth with written explanation of decision including statement of rights</a:t>
            </a:r>
          </a:p>
        </p:txBody>
      </p:sp>
      <p:pic>
        <p:nvPicPr>
          <p:cNvPr id="6" name="Picture 4" descr="girls on playground"/>
          <p:cNvPicPr>
            <a:picLocks noChangeAspect="1" noChangeArrowheads="1"/>
          </p:cNvPicPr>
          <p:nvPr/>
        </p:nvPicPr>
        <p:blipFill>
          <a:blip r:embed="rId3" r:link="rId4" cstate="print"/>
          <a:srcRect/>
          <a:stretch>
            <a:fillRect/>
          </a:stretch>
        </p:blipFill>
        <p:spPr bwMode="auto">
          <a:xfrm>
            <a:off x="6792432" y="1913861"/>
            <a:ext cx="1905000" cy="183832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Tm="48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b="1" dirty="0"/>
              <a:t>Integration of Children and Youth Experiencing </a:t>
            </a:r>
            <a:r>
              <a:rPr lang="en-US" sz="3600" b="1" dirty="0" smtClean="0"/>
              <a:t>Homelessness</a:t>
            </a:r>
            <a:endParaRPr lang="en-US" sz="3600" b="1" dirty="0"/>
          </a:p>
        </p:txBody>
      </p:sp>
      <p:sp>
        <p:nvSpPr>
          <p:cNvPr id="3" name="Content Placeholder 2"/>
          <p:cNvSpPr>
            <a:spLocks noGrp="1"/>
          </p:cNvSpPr>
          <p:nvPr>
            <p:ph sz="half" idx="1"/>
          </p:nvPr>
        </p:nvSpPr>
        <p:spPr>
          <a:xfrm>
            <a:off x="217379" y="1649187"/>
            <a:ext cx="8735235" cy="4294414"/>
          </a:xfrm>
        </p:spPr>
        <p:txBody>
          <a:bodyPr/>
          <a:lstStyle/>
          <a:p>
            <a:pPr algn="ctr">
              <a:buNone/>
            </a:pPr>
            <a:endParaRPr lang="en-US" sz="1400" b="1" dirty="0" smtClean="0">
              <a:solidFill>
                <a:schemeClr val="bg1">
                  <a:lumMod val="75000"/>
                  <a:lumOff val="25000"/>
                </a:schemeClr>
              </a:solidFill>
            </a:endParaRPr>
          </a:p>
          <a:p>
            <a:r>
              <a:rPr lang="en-US" dirty="0" smtClean="0">
                <a:solidFill>
                  <a:schemeClr val="bg1">
                    <a:lumMod val="75000"/>
                    <a:lumOff val="25000"/>
                  </a:schemeClr>
                </a:solidFill>
              </a:rPr>
              <a:t>McKinney-Vento prohibits </a:t>
            </a:r>
            <a:r>
              <a:rPr lang="en-US" b="1" u="sng" dirty="0" smtClean="0">
                <a:solidFill>
                  <a:schemeClr val="bg1">
                    <a:lumMod val="75000"/>
                    <a:lumOff val="25000"/>
                  </a:schemeClr>
                </a:solidFill>
              </a:rPr>
              <a:t>segregation</a:t>
            </a:r>
            <a:r>
              <a:rPr lang="en-US" dirty="0" smtClean="0">
                <a:solidFill>
                  <a:schemeClr val="bg1">
                    <a:lumMod val="75000"/>
                    <a:lumOff val="25000"/>
                  </a:schemeClr>
                </a:solidFill>
              </a:rPr>
              <a:t> of students into separate schools or separate classrooms within schools</a:t>
            </a:r>
          </a:p>
          <a:p>
            <a:endParaRPr lang="en-US" sz="1400" dirty="0" smtClean="0">
              <a:solidFill>
                <a:schemeClr val="bg1">
                  <a:lumMod val="75000"/>
                  <a:lumOff val="25000"/>
                </a:schemeClr>
              </a:solidFill>
            </a:endParaRPr>
          </a:p>
          <a:p>
            <a:r>
              <a:rPr lang="en-US" dirty="0" smtClean="0">
                <a:solidFill>
                  <a:schemeClr val="bg1">
                    <a:lumMod val="75000"/>
                    <a:lumOff val="25000"/>
                  </a:schemeClr>
                </a:solidFill>
              </a:rPr>
              <a:t>SEAs and LEAs must adopt policies and practices to ensure that children are </a:t>
            </a:r>
            <a:r>
              <a:rPr lang="en-US" b="1" u="sng" dirty="0" smtClean="0">
                <a:solidFill>
                  <a:schemeClr val="bg1">
                    <a:lumMod val="75000"/>
                    <a:lumOff val="25000"/>
                  </a:schemeClr>
                </a:solidFill>
              </a:rPr>
              <a:t>not stigmatized</a:t>
            </a:r>
            <a:r>
              <a:rPr lang="en-US" dirty="0" smtClean="0">
                <a:solidFill>
                  <a:schemeClr val="bg1">
                    <a:lumMod val="75000"/>
                    <a:lumOff val="25000"/>
                  </a:schemeClr>
                </a:solidFill>
              </a:rPr>
              <a:t> or segregated on the basis of their status as homeless</a:t>
            </a:r>
          </a:p>
        </p:txBody>
      </p:sp>
    </p:spTree>
  </p:cSld>
  <p:clrMapOvr>
    <a:masterClrMapping/>
  </p:clrMapOvr>
  <p:transition spd="slow" advTm="48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457200" y="76200"/>
            <a:ext cx="8229600" cy="1143000"/>
          </a:xfrm>
        </p:spPr>
        <p:txBody>
          <a:bodyPr/>
          <a:lstStyle/>
          <a:p>
            <a:pPr>
              <a:defRPr/>
            </a:pPr>
            <a:r>
              <a:rPr lang="en-US" dirty="0" smtClean="0"/>
              <a:t>School Barriers to Success</a:t>
            </a:r>
            <a:endParaRPr lang="en-US" sz="3200" i="1" dirty="0">
              <a:solidFill>
                <a:schemeClr val="tx2">
                  <a:lumMod val="20000"/>
                  <a:lumOff val="80000"/>
                </a:schemeClr>
              </a:solidFill>
            </a:endParaRPr>
          </a:p>
        </p:txBody>
      </p:sp>
      <p:sp>
        <p:nvSpPr>
          <p:cNvPr id="12" name="Content Placeholder 2"/>
          <p:cNvSpPr>
            <a:spLocks noGrp="1"/>
          </p:cNvSpPr>
          <p:nvPr>
            <p:ph sz="half" idx="1"/>
          </p:nvPr>
        </p:nvSpPr>
        <p:spPr>
          <a:xfrm>
            <a:off x="4529470" y="1924492"/>
            <a:ext cx="4233530" cy="4008475"/>
          </a:xfrm>
        </p:spPr>
        <p:txBody>
          <a:bodyPr/>
          <a:lstStyle/>
          <a:p>
            <a:r>
              <a:rPr lang="en-US" dirty="0" smtClean="0">
                <a:solidFill>
                  <a:schemeClr val="bg1">
                    <a:lumMod val="75000"/>
                    <a:lumOff val="25000"/>
                  </a:schemeClr>
                </a:solidFill>
              </a:rPr>
              <a:t>Frequent mobility</a:t>
            </a:r>
          </a:p>
          <a:p>
            <a:endParaRPr lang="en-US" dirty="0" smtClean="0">
              <a:solidFill>
                <a:schemeClr val="bg1">
                  <a:lumMod val="75000"/>
                  <a:lumOff val="25000"/>
                </a:schemeClr>
              </a:solidFill>
            </a:endParaRPr>
          </a:p>
          <a:p>
            <a:r>
              <a:rPr lang="en-US" dirty="0" smtClean="0">
                <a:solidFill>
                  <a:schemeClr val="bg1">
                    <a:lumMod val="75000"/>
                    <a:lumOff val="25000"/>
                  </a:schemeClr>
                </a:solidFill>
              </a:rPr>
              <a:t>Lack of staff awareness </a:t>
            </a:r>
          </a:p>
          <a:p>
            <a:endParaRPr lang="en-US" dirty="0" smtClean="0">
              <a:solidFill>
                <a:schemeClr val="bg1">
                  <a:lumMod val="75000"/>
                  <a:lumOff val="25000"/>
                </a:schemeClr>
              </a:solidFill>
            </a:endParaRPr>
          </a:p>
          <a:p>
            <a:r>
              <a:rPr lang="en-US" dirty="0" smtClean="0">
                <a:solidFill>
                  <a:schemeClr val="bg1">
                    <a:lumMod val="75000"/>
                    <a:lumOff val="25000"/>
                  </a:schemeClr>
                </a:solidFill>
              </a:rPr>
              <a:t>Inability to complete school assignments</a:t>
            </a:r>
          </a:p>
        </p:txBody>
      </p:sp>
      <p:pic>
        <p:nvPicPr>
          <p:cNvPr id="5" name="Picture 2057" descr="Students studying filtration techniques">
            <a:hlinkClick r:id="rId3"/>
          </p:cNvPr>
          <p:cNvPicPr>
            <a:picLocks noChangeAspect="1" noChangeArrowheads="1"/>
          </p:cNvPicPr>
          <p:nvPr/>
        </p:nvPicPr>
        <p:blipFill>
          <a:blip r:embed="rId4" cstate="print"/>
          <a:srcRect/>
          <a:stretch>
            <a:fillRect/>
          </a:stretch>
        </p:blipFill>
        <p:spPr bwMode="auto">
          <a:xfrm>
            <a:off x="523470" y="2125368"/>
            <a:ext cx="3810000" cy="28575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Tm="38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2" name="Title 1"/>
          <p:cNvSpPr>
            <a:spLocks noGrp="1"/>
          </p:cNvSpPr>
          <p:nvPr>
            <p:ph type="title"/>
          </p:nvPr>
        </p:nvSpPr>
        <p:spPr>
          <a:xfrm>
            <a:off x="457200" y="122238"/>
            <a:ext cx="8229600" cy="1143000"/>
          </a:xfrm>
        </p:spPr>
        <p:txBody>
          <a:bodyPr/>
          <a:lstStyle/>
          <a:p>
            <a:r>
              <a:rPr lang="en-US" sz="3600" dirty="0" smtClean="0"/>
              <a:t>Role of the Homeless Liaison</a:t>
            </a:r>
            <a:endParaRPr lang="en-US" sz="3600" dirty="0"/>
          </a:p>
        </p:txBody>
      </p:sp>
      <p:sp>
        <p:nvSpPr>
          <p:cNvPr id="3" name="Content Placeholder 2"/>
          <p:cNvSpPr>
            <a:spLocks noGrp="1"/>
          </p:cNvSpPr>
          <p:nvPr>
            <p:ph sz="half" idx="1"/>
          </p:nvPr>
        </p:nvSpPr>
        <p:spPr>
          <a:xfrm>
            <a:off x="217379" y="1649187"/>
            <a:ext cx="8735235" cy="4294414"/>
          </a:xfrm>
        </p:spPr>
        <p:txBody>
          <a:bodyPr/>
          <a:lstStyle/>
          <a:p>
            <a:pPr algn="ctr">
              <a:buNone/>
            </a:pPr>
            <a:endParaRPr lang="en-US" sz="1400" b="1" dirty="0" smtClean="0">
              <a:solidFill>
                <a:schemeClr val="bg1">
                  <a:lumMod val="75000"/>
                  <a:lumOff val="25000"/>
                </a:schemeClr>
              </a:solidFill>
            </a:endParaRPr>
          </a:p>
          <a:p>
            <a:pPr>
              <a:spcBef>
                <a:spcPts val="0"/>
              </a:spcBef>
              <a:spcAft>
                <a:spcPts val="1200"/>
              </a:spcAft>
            </a:pPr>
            <a:r>
              <a:rPr lang="en-US" b="1" dirty="0" smtClean="0">
                <a:solidFill>
                  <a:schemeClr val="bg1">
                    <a:lumMod val="75000"/>
                    <a:lumOff val="25000"/>
                  </a:schemeClr>
                </a:solidFill>
              </a:rPr>
              <a:t>Identify and enroll </a:t>
            </a:r>
            <a:r>
              <a:rPr lang="en-US" dirty="0" smtClean="0">
                <a:solidFill>
                  <a:schemeClr val="bg1">
                    <a:lumMod val="75000"/>
                    <a:lumOff val="25000"/>
                  </a:schemeClr>
                </a:solidFill>
              </a:rPr>
              <a:t>homeless children and youth through outreach and coordination activities</a:t>
            </a:r>
          </a:p>
          <a:p>
            <a:pPr>
              <a:spcBef>
                <a:spcPts val="0"/>
              </a:spcBef>
              <a:spcAft>
                <a:spcPts val="1200"/>
              </a:spcAft>
            </a:pPr>
            <a:r>
              <a:rPr lang="en-US" b="1" dirty="0" smtClean="0">
                <a:solidFill>
                  <a:schemeClr val="bg1">
                    <a:lumMod val="75000"/>
                    <a:lumOff val="25000"/>
                  </a:schemeClr>
                </a:solidFill>
              </a:rPr>
              <a:t>Assist</a:t>
            </a:r>
            <a:r>
              <a:rPr lang="en-US" dirty="0" smtClean="0">
                <a:solidFill>
                  <a:schemeClr val="bg1">
                    <a:lumMod val="75000"/>
                    <a:lumOff val="25000"/>
                  </a:schemeClr>
                </a:solidFill>
              </a:rPr>
              <a:t> </a:t>
            </a:r>
            <a:r>
              <a:rPr lang="en-US" dirty="0" smtClean="0">
                <a:solidFill>
                  <a:schemeClr val="bg1">
                    <a:lumMod val="75000"/>
                    <a:lumOff val="25000"/>
                  </a:schemeClr>
                </a:solidFill>
              </a:rPr>
              <a:t>unaccompanied youth/parents with placement, enrollment, and knowing their </a:t>
            </a:r>
            <a:r>
              <a:rPr lang="en-US" dirty="0" smtClean="0">
                <a:solidFill>
                  <a:schemeClr val="bg1">
                    <a:lumMod val="75000"/>
                    <a:lumOff val="25000"/>
                  </a:schemeClr>
                </a:solidFill>
              </a:rPr>
              <a:t>rights</a:t>
            </a:r>
            <a:endParaRPr lang="en-US" dirty="0">
              <a:solidFill>
                <a:schemeClr val="bg1">
                  <a:lumMod val="75000"/>
                  <a:lumOff val="25000"/>
                </a:schemeClr>
              </a:solidFill>
            </a:endParaRPr>
          </a:p>
          <a:p>
            <a:pPr>
              <a:spcBef>
                <a:spcPts val="0"/>
              </a:spcBef>
              <a:spcAft>
                <a:spcPts val="1200"/>
              </a:spcAft>
            </a:pPr>
            <a:r>
              <a:rPr lang="en-US" b="1" dirty="0" smtClean="0">
                <a:solidFill>
                  <a:schemeClr val="bg1">
                    <a:lumMod val="75000"/>
                    <a:lumOff val="25000"/>
                  </a:schemeClr>
                </a:solidFill>
              </a:rPr>
              <a:t>Disseminate</a:t>
            </a:r>
            <a:r>
              <a:rPr lang="en-US" dirty="0" smtClean="0">
                <a:solidFill>
                  <a:schemeClr val="bg1">
                    <a:lumMod val="75000"/>
                    <a:lumOff val="25000"/>
                  </a:schemeClr>
                </a:solidFill>
              </a:rPr>
              <a:t> </a:t>
            </a:r>
            <a:r>
              <a:rPr lang="en-US" dirty="0" smtClean="0">
                <a:solidFill>
                  <a:schemeClr val="bg1">
                    <a:lumMod val="75000"/>
                    <a:lumOff val="25000"/>
                  </a:schemeClr>
                </a:solidFill>
              </a:rPr>
              <a:t>public notices of educational </a:t>
            </a:r>
            <a:r>
              <a:rPr lang="en-US" dirty="0" smtClean="0">
                <a:solidFill>
                  <a:schemeClr val="bg1">
                    <a:lumMod val="75000"/>
                    <a:lumOff val="25000"/>
                  </a:schemeClr>
                </a:solidFill>
              </a:rPr>
              <a:t>rights</a:t>
            </a:r>
          </a:p>
          <a:p>
            <a:pPr>
              <a:spcBef>
                <a:spcPts val="0"/>
              </a:spcBef>
              <a:spcAft>
                <a:spcPts val="1200"/>
              </a:spcAft>
            </a:pPr>
            <a:r>
              <a:rPr lang="en-US" b="1" dirty="0" smtClean="0">
                <a:solidFill>
                  <a:schemeClr val="bg1">
                    <a:lumMod val="75000"/>
                    <a:lumOff val="25000"/>
                  </a:schemeClr>
                </a:solidFill>
              </a:rPr>
              <a:t>Inform </a:t>
            </a:r>
            <a:r>
              <a:rPr lang="en-US" b="1" dirty="0" smtClean="0">
                <a:solidFill>
                  <a:schemeClr val="bg1">
                    <a:lumMod val="75000"/>
                    <a:lumOff val="25000"/>
                  </a:schemeClr>
                </a:solidFill>
              </a:rPr>
              <a:t>and assist </a:t>
            </a:r>
            <a:r>
              <a:rPr lang="en-US" dirty="0" smtClean="0">
                <a:solidFill>
                  <a:schemeClr val="bg1">
                    <a:lumMod val="75000"/>
                    <a:lumOff val="25000"/>
                  </a:schemeClr>
                </a:solidFill>
              </a:rPr>
              <a:t>with accessing </a:t>
            </a:r>
            <a:r>
              <a:rPr lang="en-US" dirty="0" smtClean="0">
                <a:solidFill>
                  <a:schemeClr val="bg1">
                    <a:lumMod val="75000"/>
                    <a:lumOff val="25000"/>
                  </a:schemeClr>
                </a:solidFill>
              </a:rPr>
              <a:t>transportation</a:t>
            </a:r>
          </a:p>
          <a:p>
            <a:pPr>
              <a:spcBef>
                <a:spcPts val="0"/>
              </a:spcBef>
              <a:spcAft>
                <a:spcPts val="1200"/>
              </a:spcAft>
            </a:pPr>
            <a:r>
              <a:rPr lang="en-US" b="1" dirty="0" smtClean="0">
                <a:solidFill>
                  <a:schemeClr val="bg1">
                    <a:lumMod val="75000"/>
                    <a:lumOff val="25000"/>
                  </a:schemeClr>
                </a:solidFill>
              </a:rPr>
              <a:t>Mediate</a:t>
            </a:r>
            <a:r>
              <a:rPr lang="en-US" dirty="0" smtClean="0">
                <a:solidFill>
                  <a:schemeClr val="bg1">
                    <a:lumMod val="75000"/>
                    <a:lumOff val="25000"/>
                  </a:schemeClr>
                </a:solidFill>
              </a:rPr>
              <a:t> </a:t>
            </a:r>
            <a:r>
              <a:rPr lang="en-US" dirty="0" smtClean="0">
                <a:solidFill>
                  <a:schemeClr val="bg1">
                    <a:lumMod val="75000"/>
                    <a:lumOff val="25000"/>
                  </a:schemeClr>
                </a:solidFill>
              </a:rPr>
              <a:t>enrollment disputes</a:t>
            </a:r>
          </a:p>
          <a:p>
            <a:endParaRPr lang="en-US" dirty="0" smtClean="0">
              <a:solidFill>
                <a:schemeClr val="bg1">
                  <a:lumMod val="75000"/>
                  <a:lumOff val="25000"/>
                </a:schemeClr>
              </a:solidFill>
            </a:endParaRPr>
          </a:p>
          <a:p>
            <a:endParaRPr lang="en-US" dirty="0" smtClean="0">
              <a:solidFill>
                <a:schemeClr val="bg1">
                  <a:lumMod val="75000"/>
                  <a:lumOff val="25000"/>
                </a:schemeClr>
              </a:solidFill>
            </a:endParaRPr>
          </a:p>
          <a:p>
            <a:endParaRPr lang="en-US" dirty="0" smtClean="0">
              <a:solidFill>
                <a:schemeClr val="bg1">
                  <a:lumMod val="75000"/>
                  <a:lumOff val="25000"/>
                </a:schemeClr>
              </a:solidFill>
            </a:endParaRPr>
          </a:p>
        </p:txBody>
      </p:sp>
    </p:spTree>
  </p:cSld>
  <p:clrMapOvr>
    <a:masterClrMapping/>
  </p:clrMapOvr>
  <p:transition spd="slow" advTm="48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
            <a:ext cx="9144000" cy="1628775"/>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FF"/>
              </a:solidFill>
            </a:endParaRPr>
          </a:p>
        </p:txBody>
      </p:sp>
      <p:sp>
        <p:nvSpPr>
          <p:cNvPr id="7" name="Title 6"/>
          <p:cNvSpPr>
            <a:spLocks noGrp="1"/>
          </p:cNvSpPr>
          <p:nvPr>
            <p:ph type="ctrTitle"/>
          </p:nvPr>
        </p:nvSpPr>
        <p:spPr>
          <a:xfrm>
            <a:off x="0" y="0"/>
            <a:ext cx="9144000" cy="1470025"/>
          </a:xfrm>
        </p:spPr>
        <p:txBody>
          <a:bodyPr/>
          <a:lstStyle/>
          <a:p>
            <a:pPr>
              <a:spcAft>
                <a:spcPts val="0"/>
              </a:spcAft>
              <a:defRPr/>
            </a:pPr>
            <a:r>
              <a:rPr lang="en-US" sz="5000" b="1" dirty="0" smtClean="0">
                <a:solidFill>
                  <a:schemeClr val="tx1"/>
                </a:solidFill>
                <a:effectLst>
                  <a:outerShdw blurRad="38100" dist="38100" dir="2700000" algn="tl">
                    <a:srgbClr val="000000">
                      <a:alpha val="43137"/>
                    </a:srgbClr>
                  </a:outerShdw>
                </a:effectLst>
              </a:rPr>
              <a:t>McKinney-Vento</a:t>
            </a:r>
            <a:br>
              <a:rPr lang="en-US" sz="5000" b="1" dirty="0" smtClean="0">
                <a:solidFill>
                  <a:schemeClr val="tx1"/>
                </a:solidFill>
                <a:effectLst>
                  <a:outerShdw blurRad="38100" dist="38100" dir="2700000" algn="tl">
                    <a:srgbClr val="000000">
                      <a:alpha val="43137"/>
                    </a:srgbClr>
                  </a:outerShdw>
                </a:effectLst>
              </a:rPr>
            </a:br>
            <a:r>
              <a:rPr lang="en-US" sz="5000" b="1" dirty="0" smtClean="0">
                <a:solidFill>
                  <a:schemeClr val="tx1"/>
                </a:solidFill>
                <a:effectLst>
                  <a:outerShdw blurRad="38100" dist="38100" dir="2700000" algn="tl">
                    <a:srgbClr val="000000">
                      <a:alpha val="43137"/>
                    </a:srgbClr>
                  </a:outerShdw>
                </a:effectLst>
              </a:rPr>
              <a:t>Homeless Assistance </a:t>
            </a:r>
            <a:r>
              <a:rPr lang="en-US" sz="5000" b="1" dirty="0" smtClean="0">
                <a:solidFill>
                  <a:schemeClr val="tx1"/>
                </a:solidFill>
                <a:effectLst>
                  <a:outerShdw blurRad="38100" dist="38100" dir="2700000" algn="tl">
                    <a:srgbClr val="000000">
                      <a:alpha val="43137"/>
                    </a:srgbClr>
                  </a:outerShdw>
                </a:effectLst>
              </a:rPr>
              <a:t>Act</a:t>
            </a:r>
          </a:p>
        </p:txBody>
      </p:sp>
      <p:sp>
        <p:nvSpPr>
          <p:cNvPr id="5" name="Content Placeholder 5"/>
          <p:cNvSpPr txBox="1">
            <a:spLocks/>
          </p:cNvSpPr>
          <p:nvPr/>
        </p:nvSpPr>
        <p:spPr bwMode="auto">
          <a:xfrm>
            <a:off x="457200" y="2119202"/>
            <a:ext cx="8558784" cy="3919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en-US" sz="2800" b="1" dirty="0" smtClean="0">
                <a:solidFill>
                  <a:schemeClr val="bg1">
                    <a:lumMod val="75000"/>
                    <a:lumOff val="25000"/>
                  </a:schemeClr>
                </a:solidFill>
                <a:latin typeface="+mn-lt"/>
                <a:cs typeface="+mn-cs"/>
              </a:rPr>
              <a:t>Main Themes:</a:t>
            </a:r>
          </a:p>
          <a:p>
            <a:pPr marL="457200" lvl="0" indent="-457200">
              <a:spcBef>
                <a:spcPct val="20000"/>
              </a:spcBef>
              <a:buFont typeface="Arial" panose="020B0604020202020204" pitchFamily="34" charset="0"/>
              <a:buChar char="•"/>
            </a:pPr>
            <a:r>
              <a:rPr lang="en-US" sz="2800" b="1" dirty="0" smtClean="0">
                <a:solidFill>
                  <a:schemeClr val="bg1">
                    <a:lumMod val="75000"/>
                    <a:lumOff val="25000"/>
                  </a:schemeClr>
                </a:solidFill>
                <a:latin typeface="+mn-lt"/>
                <a:cs typeface="+mn-cs"/>
              </a:rPr>
              <a:t>Identification</a:t>
            </a:r>
          </a:p>
          <a:p>
            <a:pPr marL="457200" lvl="0" indent="-457200">
              <a:spcBef>
                <a:spcPct val="20000"/>
              </a:spcBef>
              <a:buFont typeface="Arial" panose="020B0604020202020204" pitchFamily="34" charset="0"/>
              <a:buChar char="•"/>
            </a:pPr>
            <a:r>
              <a:rPr lang="en-US" sz="2800" b="1" dirty="0" smtClean="0">
                <a:solidFill>
                  <a:schemeClr val="bg1">
                    <a:lumMod val="75000"/>
                    <a:lumOff val="25000"/>
                  </a:schemeClr>
                </a:solidFill>
                <a:latin typeface="+mn-lt"/>
                <a:cs typeface="+mn-cs"/>
              </a:rPr>
              <a:t>School </a:t>
            </a:r>
            <a:r>
              <a:rPr lang="en-US" sz="2800" b="1" dirty="0" smtClean="0">
                <a:solidFill>
                  <a:schemeClr val="bg1">
                    <a:lumMod val="75000"/>
                    <a:lumOff val="25000"/>
                  </a:schemeClr>
                </a:solidFill>
                <a:latin typeface="+mn-lt"/>
                <a:cs typeface="+mn-cs"/>
              </a:rPr>
              <a:t>stability</a:t>
            </a:r>
            <a:endParaRPr lang="en-US" sz="2800" b="1" dirty="0" smtClean="0">
              <a:solidFill>
                <a:schemeClr val="bg1">
                  <a:lumMod val="75000"/>
                  <a:lumOff val="25000"/>
                </a:schemeClr>
              </a:solidFill>
              <a:latin typeface="+mn-lt"/>
              <a:cs typeface="+mn-cs"/>
            </a:endParaRPr>
          </a:p>
          <a:p>
            <a:pPr marL="457200" lvl="0" indent="-457200">
              <a:spcBef>
                <a:spcPct val="20000"/>
              </a:spcBef>
              <a:buFont typeface="Arial" panose="020B0604020202020204" pitchFamily="34" charset="0"/>
              <a:buChar char="•"/>
            </a:pPr>
            <a:r>
              <a:rPr lang="en-US" sz="2800" b="1" dirty="0" smtClean="0">
                <a:solidFill>
                  <a:schemeClr val="bg1">
                    <a:lumMod val="75000"/>
                    <a:lumOff val="25000"/>
                  </a:schemeClr>
                </a:solidFill>
                <a:latin typeface="+mn-lt"/>
                <a:cs typeface="+mn-cs"/>
              </a:rPr>
              <a:t>School enrollment</a:t>
            </a:r>
          </a:p>
          <a:p>
            <a:pPr marL="457200" lvl="0" indent="-457200">
              <a:spcBef>
                <a:spcPct val="20000"/>
              </a:spcBef>
              <a:buFont typeface="Arial" panose="020B0604020202020204" pitchFamily="34" charset="0"/>
              <a:buChar char="•"/>
            </a:pPr>
            <a:r>
              <a:rPr lang="en-US" sz="2800" b="1" dirty="0" smtClean="0">
                <a:solidFill>
                  <a:schemeClr val="bg1">
                    <a:lumMod val="75000"/>
                    <a:lumOff val="25000"/>
                  </a:schemeClr>
                </a:solidFill>
                <a:latin typeface="+mn-lt"/>
                <a:cs typeface="+mn-cs"/>
              </a:rPr>
              <a:t>Support for academic success</a:t>
            </a:r>
          </a:p>
          <a:p>
            <a:pPr marL="457200" lvl="0" indent="-457200">
              <a:spcBef>
                <a:spcPct val="20000"/>
              </a:spcBef>
              <a:buFont typeface="Arial" panose="020B0604020202020204" pitchFamily="34" charset="0"/>
              <a:buChar char="•"/>
            </a:pPr>
            <a:r>
              <a:rPr lang="en-US" sz="2800" b="1" dirty="0" smtClean="0">
                <a:solidFill>
                  <a:schemeClr val="bg1">
                    <a:lumMod val="75000"/>
                    <a:lumOff val="25000"/>
                  </a:schemeClr>
                </a:solidFill>
                <a:latin typeface="+mn-lt"/>
                <a:cs typeface="+mn-cs"/>
              </a:rPr>
              <a:t>Child-centered, best interest decision making</a:t>
            </a:r>
          </a:p>
        </p:txBody>
      </p:sp>
    </p:spTree>
    <p:extLst>
      <p:ext uri="{BB962C8B-B14F-4D97-AF65-F5344CB8AC3E}">
        <p14:creationId xmlns:p14="http://schemas.microsoft.com/office/powerpoint/2010/main" val="810005408"/>
      </p:ext>
    </p:extLst>
  </p:cSld>
  <p:clrMapOvr>
    <a:masterClrMapping/>
  </p:clrMapOvr>
  <p:transition spd="slow" advTm="27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457200" y="76200"/>
            <a:ext cx="8229600" cy="1143000"/>
          </a:xfrm>
        </p:spPr>
        <p:txBody>
          <a:bodyPr/>
          <a:lstStyle/>
          <a:p>
            <a:pPr>
              <a:defRPr/>
            </a:pPr>
            <a:r>
              <a:rPr lang="en-US" dirty="0" smtClean="0"/>
              <a:t>Our District’s Homeless Liaison</a:t>
            </a:r>
            <a:endParaRPr lang="en-US" sz="3200" i="1" dirty="0">
              <a:solidFill>
                <a:schemeClr val="tx2">
                  <a:lumMod val="20000"/>
                  <a:lumOff val="80000"/>
                </a:schemeClr>
              </a:solidFill>
            </a:endParaRPr>
          </a:p>
        </p:txBody>
      </p:sp>
      <p:sp>
        <p:nvSpPr>
          <p:cNvPr id="12" name="Content Placeholder 2"/>
          <p:cNvSpPr>
            <a:spLocks noGrp="1"/>
          </p:cNvSpPr>
          <p:nvPr>
            <p:ph sz="half" idx="1"/>
          </p:nvPr>
        </p:nvSpPr>
        <p:spPr>
          <a:xfrm>
            <a:off x="818707" y="1724026"/>
            <a:ext cx="7889358" cy="4538552"/>
          </a:xfrm>
        </p:spPr>
        <p:txBody>
          <a:bodyPr/>
          <a:lstStyle/>
          <a:p>
            <a:pPr>
              <a:buNone/>
            </a:pPr>
            <a:r>
              <a:rPr lang="en-US" sz="2600" b="1" dirty="0" smtClean="0">
                <a:solidFill>
                  <a:schemeClr val="bg1">
                    <a:lumMod val="75000"/>
                    <a:lumOff val="25000"/>
                  </a:schemeClr>
                </a:solidFill>
              </a:rPr>
              <a:t>For any questions or concerns regarding the McKinney-Vento Act or homeless situations in our district, please contact:</a:t>
            </a:r>
          </a:p>
          <a:p>
            <a:pPr>
              <a:buNone/>
            </a:pPr>
            <a:endParaRPr lang="en-US" sz="2600" b="1" dirty="0" smtClean="0">
              <a:solidFill>
                <a:schemeClr val="bg1">
                  <a:lumMod val="75000"/>
                  <a:lumOff val="25000"/>
                </a:schemeClr>
              </a:solidFill>
            </a:endParaRPr>
          </a:p>
          <a:p>
            <a:pPr>
              <a:buNone/>
            </a:pPr>
            <a:r>
              <a:rPr lang="en-US" sz="2600" b="1" dirty="0" smtClean="0">
                <a:solidFill>
                  <a:schemeClr val="bg1">
                    <a:lumMod val="75000"/>
                    <a:lumOff val="25000"/>
                  </a:schemeClr>
                </a:solidFill>
              </a:rPr>
              <a:t>OUR DISTRICT’S HOMELESS LIAISON</a:t>
            </a:r>
            <a:endParaRPr lang="en-US" sz="2600" dirty="0" smtClean="0">
              <a:solidFill>
                <a:schemeClr val="bg1">
                  <a:lumMod val="75000"/>
                  <a:lumOff val="25000"/>
                </a:schemeClr>
              </a:solidFill>
            </a:endParaRPr>
          </a:p>
          <a:p>
            <a:pPr>
              <a:buNone/>
            </a:pPr>
            <a:r>
              <a:rPr lang="en-US" sz="2600" dirty="0" smtClean="0">
                <a:solidFill>
                  <a:schemeClr val="bg1">
                    <a:lumMod val="75000"/>
                    <a:lumOff val="25000"/>
                  </a:schemeClr>
                </a:solidFill>
              </a:rPr>
              <a:t>Homeless Liaison</a:t>
            </a:r>
            <a:endParaRPr lang="en-US" sz="2600" b="1" dirty="0" smtClean="0">
              <a:solidFill>
                <a:schemeClr val="bg1">
                  <a:lumMod val="75000"/>
                  <a:lumOff val="25000"/>
                </a:schemeClr>
              </a:solidFill>
            </a:endParaRPr>
          </a:p>
          <a:p>
            <a:pPr>
              <a:buNone/>
            </a:pPr>
            <a:r>
              <a:rPr lang="en-US" sz="2600" b="1" u="sng" dirty="0" smtClean="0">
                <a:solidFill>
                  <a:schemeClr val="bg1">
                    <a:lumMod val="75000"/>
                    <a:lumOff val="25000"/>
                  </a:schemeClr>
                </a:solidFill>
              </a:rPr>
              <a:t>homeless.liaison@schooldistrict.k12.wi.us</a:t>
            </a:r>
          </a:p>
          <a:p>
            <a:pPr>
              <a:buNone/>
            </a:pPr>
            <a:r>
              <a:rPr lang="en-US" sz="2600" b="1" dirty="0" smtClean="0">
                <a:solidFill>
                  <a:schemeClr val="bg1">
                    <a:lumMod val="75000"/>
                    <a:lumOff val="25000"/>
                  </a:schemeClr>
                </a:solidFill>
              </a:rPr>
              <a:t>(920) 555-1234</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457200" y="76200"/>
            <a:ext cx="8229600" cy="1143000"/>
          </a:xfrm>
        </p:spPr>
        <p:txBody>
          <a:bodyPr/>
          <a:lstStyle/>
          <a:p>
            <a:pPr>
              <a:defRPr/>
            </a:pPr>
            <a:r>
              <a:rPr lang="en-US" dirty="0" smtClean="0"/>
              <a:t>DPI Education for Homeless Children and Youth Support</a:t>
            </a:r>
            <a:endParaRPr lang="en-US" sz="3200" i="1" dirty="0">
              <a:solidFill>
                <a:schemeClr val="tx2">
                  <a:lumMod val="20000"/>
                  <a:lumOff val="80000"/>
                </a:schemeClr>
              </a:solidFill>
            </a:endParaRPr>
          </a:p>
        </p:txBody>
      </p:sp>
      <p:sp>
        <p:nvSpPr>
          <p:cNvPr id="12" name="Content Placeholder 2"/>
          <p:cNvSpPr>
            <a:spLocks noGrp="1"/>
          </p:cNvSpPr>
          <p:nvPr>
            <p:ph sz="half" idx="1"/>
          </p:nvPr>
        </p:nvSpPr>
        <p:spPr>
          <a:xfrm>
            <a:off x="314769" y="1724026"/>
            <a:ext cx="5022775" cy="4981574"/>
          </a:xfrm>
        </p:spPr>
        <p:txBody>
          <a:bodyPr/>
          <a:lstStyle/>
          <a:p>
            <a:pPr>
              <a:buNone/>
            </a:pPr>
            <a:r>
              <a:rPr lang="en-US" sz="2600" b="1" dirty="0" smtClean="0">
                <a:solidFill>
                  <a:schemeClr val="bg1">
                    <a:lumMod val="75000"/>
                    <a:lumOff val="25000"/>
                  </a:schemeClr>
                </a:solidFill>
              </a:rPr>
              <a:t>Kristine Nadolski</a:t>
            </a:r>
            <a:endParaRPr lang="en-US" sz="2600" dirty="0" smtClean="0">
              <a:solidFill>
                <a:schemeClr val="bg1">
                  <a:lumMod val="75000"/>
                  <a:lumOff val="25000"/>
                </a:schemeClr>
              </a:solidFill>
            </a:endParaRPr>
          </a:p>
          <a:p>
            <a:pPr>
              <a:buNone/>
            </a:pPr>
            <a:r>
              <a:rPr lang="en-US" sz="2600" dirty="0" smtClean="0">
                <a:solidFill>
                  <a:schemeClr val="bg1">
                    <a:lumMod val="75000"/>
                    <a:lumOff val="25000"/>
                  </a:schemeClr>
                </a:solidFill>
              </a:rPr>
              <a:t>State Coordinator for</a:t>
            </a:r>
            <a:br>
              <a:rPr lang="en-US" sz="2600" dirty="0" smtClean="0">
                <a:solidFill>
                  <a:schemeClr val="bg1">
                    <a:lumMod val="75000"/>
                    <a:lumOff val="25000"/>
                  </a:schemeClr>
                </a:solidFill>
              </a:rPr>
            </a:br>
            <a:r>
              <a:rPr lang="en-US" sz="2600" dirty="0" smtClean="0">
                <a:solidFill>
                  <a:schemeClr val="bg1">
                    <a:lumMod val="75000"/>
                    <a:lumOff val="25000"/>
                  </a:schemeClr>
                </a:solidFill>
              </a:rPr>
              <a:t>Homeless Education</a:t>
            </a:r>
            <a:r>
              <a:rPr lang="en-US" sz="2600" b="1" dirty="0" smtClean="0">
                <a:solidFill>
                  <a:schemeClr val="bg1">
                    <a:lumMod val="75000"/>
                    <a:lumOff val="25000"/>
                  </a:schemeClr>
                </a:solidFill>
              </a:rPr>
              <a:t>	</a:t>
            </a:r>
          </a:p>
          <a:p>
            <a:pPr>
              <a:buNone/>
            </a:pPr>
            <a:r>
              <a:rPr lang="en-US" sz="2600" b="1" u="sng" dirty="0" smtClean="0">
                <a:solidFill>
                  <a:schemeClr val="bg1">
                    <a:lumMod val="75000"/>
                    <a:lumOff val="25000"/>
                  </a:schemeClr>
                </a:solidFill>
                <a:hlinkClick r:id="rId3"/>
              </a:rPr>
              <a:t>kristine.nadolski@dpi.wi.gov</a:t>
            </a:r>
            <a:endParaRPr lang="en-US" sz="2600" b="1" u="sng" dirty="0" smtClean="0">
              <a:solidFill>
                <a:schemeClr val="bg1">
                  <a:lumMod val="75000"/>
                  <a:lumOff val="25000"/>
                </a:schemeClr>
              </a:solidFill>
            </a:endParaRPr>
          </a:p>
          <a:p>
            <a:pPr>
              <a:buNone/>
            </a:pPr>
            <a:r>
              <a:rPr lang="en-US" sz="2600" b="1" dirty="0" smtClean="0">
                <a:solidFill>
                  <a:schemeClr val="bg1">
                    <a:lumMod val="75000"/>
                    <a:lumOff val="25000"/>
                  </a:schemeClr>
                </a:solidFill>
              </a:rPr>
              <a:t>(608) 267-7338</a:t>
            </a:r>
          </a:p>
          <a:p>
            <a:pPr>
              <a:buNone/>
            </a:pPr>
            <a:endParaRPr lang="en-US" sz="1400" b="1" dirty="0" smtClean="0">
              <a:solidFill>
                <a:schemeClr val="bg1">
                  <a:lumMod val="75000"/>
                  <a:lumOff val="25000"/>
                </a:schemeClr>
              </a:solidFill>
            </a:endParaRPr>
          </a:p>
          <a:p>
            <a:pPr>
              <a:buNone/>
            </a:pPr>
            <a:r>
              <a:rPr lang="en-US" sz="2600" b="1" dirty="0" smtClean="0">
                <a:solidFill>
                  <a:schemeClr val="bg1">
                    <a:lumMod val="75000"/>
                    <a:lumOff val="25000"/>
                  </a:schemeClr>
                </a:solidFill>
              </a:rPr>
              <a:t>Karen Rice</a:t>
            </a:r>
          </a:p>
          <a:p>
            <a:pPr>
              <a:buNone/>
            </a:pPr>
            <a:r>
              <a:rPr lang="en-US" sz="2600" dirty="0" smtClean="0">
                <a:solidFill>
                  <a:schemeClr val="bg1">
                    <a:lumMod val="75000"/>
                    <a:lumOff val="25000"/>
                  </a:schemeClr>
                </a:solidFill>
              </a:rPr>
              <a:t>State Coordinator for</a:t>
            </a:r>
            <a:br>
              <a:rPr lang="en-US" sz="2600" dirty="0" smtClean="0">
                <a:solidFill>
                  <a:schemeClr val="bg1">
                    <a:lumMod val="75000"/>
                    <a:lumOff val="25000"/>
                  </a:schemeClr>
                </a:solidFill>
              </a:rPr>
            </a:br>
            <a:r>
              <a:rPr lang="en-US" sz="2600" dirty="0" smtClean="0">
                <a:solidFill>
                  <a:schemeClr val="bg1">
                    <a:lumMod val="75000"/>
                    <a:lumOff val="25000"/>
                  </a:schemeClr>
                </a:solidFill>
              </a:rPr>
              <a:t>Homeless Education</a:t>
            </a:r>
          </a:p>
          <a:p>
            <a:pPr>
              <a:buNone/>
            </a:pPr>
            <a:r>
              <a:rPr lang="en-US" sz="2600" b="1" u="sng" dirty="0" smtClean="0">
                <a:solidFill>
                  <a:schemeClr val="bg1">
                    <a:lumMod val="75000"/>
                    <a:lumOff val="25000"/>
                  </a:schemeClr>
                </a:solidFill>
                <a:hlinkClick r:id="rId4"/>
              </a:rPr>
              <a:t>karen.rice@dpi.wi.gov</a:t>
            </a:r>
            <a:endParaRPr lang="en-US" sz="2600" b="1" u="sng" dirty="0" smtClean="0">
              <a:solidFill>
                <a:schemeClr val="bg1">
                  <a:lumMod val="75000"/>
                  <a:lumOff val="25000"/>
                </a:schemeClr>
              </a:solidFill>
            </a:endParaRPr>
          </a:p>
          <a:p>
            <a:pPr>
              <a:buNone/>
            </a:pPr>
            <a:r>
              <a:rPr lang="en-US" sz="2600" b="1" dirty="0" smtClean="0">
                <a:solidFill>
                  <a:schemeClr val="bg1">
                    <a:lumMod val="75000"/>
                    <a:lumOff val="25000"/>
                  </a:schemeClr>
                </a:solidFill>
              </a:rPr>
              <a:t>(608) 267-1284</a:t>
            </a:r>
          </a:p>
          <a:p>
            <a:pPr marL="674370" lvl="1" indent="-274320">
              <a:spcBef>
                <a:spcPts val="600"/>
              </a:spcBef>
              <a:spcAft>
                <a:spcPts val="600"/>
              </a:spcAft>
            </a:pPr>
            <a:endParaRPr lang="en-US" sz="2200" i="1" dirty="0" smtClean="0">
              <a:solidFill>
                <a:schemeClr val="accent1"/>
              </a:solidFill>
            </a:endParaRPr>
          </a:p>
          <a:p>
            <a:pPr marL="674370" lvl="1" indent="-274320">
              <a:spcBef>
                <a:spcPts val="600"/>
              </a:spcBef>
              <a:spcAft>
                <a:spcPts val="600"/>
              </a:spcAft>
            </a:pPr>
            <a:endParaRPr lang="en-US" sz="2200" i="1" dirty="0" smtClean="0">
              <a:solidFill>
                <a:schemeClr val="accent1"/>
              </a:solidFill>
            </a:endParaRPr>
          </a:p>
        </p:txBody>
      </p:sp>
      <p:pic>
        <p:nvPicPr>
          <p:cNvPr id="2053" name="Picture 5" descr="C:\Users\dennimj\AppData\Local\Microsoft\Windows\Temporary Internet Files\Content.IE5\PPHMQCC4\MP900448524[1].jpg"/>
          <p:cNvPicPr>
            <a:picLocks noChangeAspect="1" noChangeArrowheads="1"/>
          </p:cNvPicPr>
          <p:nvPr/>
        </p:nvPicPr>
        <p:blipFill>
          <a:blip r:embed="rId5" cstate="print"/>
          <a:srcRect/>
          <a:stretch>
            <a:fillRect/>
          </a:stretch>
        </p:blipFill>
        <p:spPr bwMode="auto">
          <a:xfrm>
            <a:off x="5076492" y="2288436"/>
            <a:ext cx="3871913" cy="258127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457200" y="76200"/>
            <a:ext cx="8229600" cy="1143000"/>
          </a:xfrm>
        </p:spPr>
        <p:txBody>
          <a:bodyPr/>
          <a:lstStyle/>
          <a:p>
            <a:pPr>
              <a:defRPr/>
            </a:pPr>
            <a:r>
              <a:rPr lang="en-US" dirty="0" smtClean="0"/>
              <a:t>Additional Education for Homeless Children and Youth Support</a:t>
            </a:r>
            <a:endParaRPr lang="en-US" sz="3200" i="1" dirty="0">
              <a:solidFill>
                <a:schemeClr val="tx2">
                  <a:lumMod val="20000"/>
                  <a:lumOff val="80000"/>
                </a:schemeClr>
              </a:solidFill>
            </a:endParaRPr>
          </a:p>
        </p:txBody>
      </p:sp>
      <p:sp>
        <p:nvSpPr>
          <p:cNvPr id="12" name="Content Placeholder 2"/>
          <p:cNvSpPr>
            <a:spLocks noGrp="1"/>
          </p:cNvSpPr>
          <p:nvPr>
            <p:ph sz="half" idx="1"/>
          </p:nvPr>
        </p:nvSpPr>
        <p:spPr>
          <a:xfrm>
            <a:off x="314770" y="1584250"/>
            <a:ext cx="8542152" cy="4465675"/>
          </a:xfrm>
        </p:spPr>
        <p:txBody>
          <a:bodyPr/>
          <a:lstStyle/>
          <a:p>
            <a:pPr>
              <a:buNone/>
            </a:pPr>
            <a:r>
              <a:rPr lang="en-US" sz="2600" b="1" dirty="0" smtClean="0">
                <a:solidFill>
                  <a:schemeClr val="bg1">
                    <a:lumMod val="75000"/>
                    <a:lumOff val="25000"/>
                  </a:schemeClr>
                </a:solidFill>
              </a:rPr>
              <a:t>National Center for Homeless Education (NCHE) </a:t>
            </a:r>
          </a:p>
          <a:p>
            <a:pPr lvl="1">
              <a:buNone/>
            </a:pPr>
            <a:r>
              <a:rPr lang="en-US" sz="2200" dirty="0" smtClean="0">
                <a:solidFill>
                  <a:schemeClr val="bg1">
                    <a:lumMod val="75000"/>
                    <a:lumOff val="25000"/>
                  </a:schemeClr>
                </a:solidFill>
              </a:rPr>
              <a:t>Helpline: 1-800-308-2145</a:t>
            </a:r>
          </a:p>
          <a:p>
            <a:pPr lvl="1">
              <a:buNone/>
            </a:pPr>
            <a:r>
              <a:rPr lang="en-US" sz="2200" dirty="0" smtClean="0">
                <a:solidFill>
                  <a:schemeClr val="bg1">
                    <a:lumMod val="75000"/>
                    <a:lumOff val="25000"/>
                  </a:schemeClr>
                </a:solidFill>
                <a:hlinkClick r:id="rId3"/>
              </a:rPr>
              <a:t>homeless@serve.org</a:t>
            </a:r>
            <a:r>
              <a:rPr lang="en-US" sz="2200" dirty="0" smtClean="0">
                <a:solidFill>
                  <a:schemeClr val="bg1">
                    <a:lumMod val="75000"/>
                    <a:lumOff val="25000"/>
                  </a:schemeClr>
                </a:solidFill>
              </a:rPr>
              <a:t> </a:t>
            </a:r>
          </a:p>
          <a:p>
            <a:pPr lvl="1">
              <a:buNone/>
            </a:pPr>
            <a:r>
              <a:rPr lang="en-US" sz="2200" dirty="0">
                <a:solidFill>
                  <a:schemeClr val="bg1">
                    <a:lumMod val="75000"/>
                    <a:lumOff val="25000"/>
                  </a:schemeClr>
                </a:solidFill>
                <a:hlinkClick r:id="rId4"/>
              </a:rPr>
              <a:t>https://</a:t>
            </a:r>
            <a:r>
              <a:rPr lang="en-US" sz="2200" dirty="0" smtClean="0">
                <a:solidFill>
                  <a:schemeClr val="bg1">
                    <a:lumMod val="75000"/>
                    <a:lumOff val="25000"/>
                  </a:schemeClr>
                </a:solidFill>
                <a:hlinkClick r:id="rId4"/>
              </a:rPr>
              <a:t>nche.ed.gov/contact.php</a:t>
            </a:r>
            <a:endParaRPr lang="en-US" sz="2200" dirty="0" smtClean="0">
              <a:solidFill>
                <a:schemeClr val="bg1">
                  <a:lumMod val="75000"/>
                  <a:lumOff val="25000"/>
                </a:schemeClr>
              </a:solidFill>
            </a:endParaRPr>
          </a:p>
          <a:p>
            <a:pPr lvl="1">
              <a:buNone/>
            </a:pPr>
            <a:r>
              <a:rPr lang="en-US" sz="2600" b="1" dirty="0" smtClean="0">
                <a:solidFill>
                  <a:schemeClr val="bg1">
                    <a:lumMod val="75000"/>
                    <a:lumOff val="25000"/>
                  </a:schemeClr>
                </a:solidFill>
              </a:rPr>
              <a:t>	</a:t>
            </a:r>
          </a:p>
          <a:p>
            <a:pPr>
              <a:buNone/>
            </a:pPr>
            <a:r>
              <a:rPr lang="en-US" sz="2600" b="1" dirty="0" smtClean="0">
                <a:solidFill>
                  <a:schemeClr val="bg1">
                    <a:lumMod val="75000"/>
                    <a:lumOff val="25000"/>
                  </a:schemeClr>
                </a:solidFill>
              </a:rPr>
              <a:t>U.S. Department of Education</a:t>
            </a:r>
          </a:p>
          <a:p>
            <a:pPr lvl="1">
              <a:buNone/>
            </a:pPr>
            <a:r>
              <a:rPr lang="en-US" sz="2200" dirty="0" smtClean="0">
                <a:solidFill>
                  <a:schemeClr val="bg1">
                    <a:lumMod val="75000"/>
                    <a:lumOff val="25000"/>
                  </a:schemeClr>
                </a:solidFill>
              </a:rPr>
              <a:t>Education for Homeless Children and </a:t>
            </a:r>
            <a:r>
              <a:rPr lang="en-US" sz="2200" dirty="0" smtClean="0">
                <a:solidFill>
                  <a:schemeClr val="bg1">
                    <a:lumMod val="75000"/>
                    <a:lumOff val="25000"/>
                  </a:schemeClr>
                </a:solidFill>
              </a:rPr>
              <a:t>Youth</a:t>
            </a:r>
            <a:endParaRPr lang="en-US" sz="2200" dirty="0" smtClean="0">
              <a:solidFill>
                <a:schemeClr val="bg1">
                  <a:lumMod val="75000"/>
                  <a:lumOff val="25000"/>
                </a:schemeClr>
              </a:solidFill>
            </a:endParaRPr>
          </a:p>
          <a:p>
            <a:pPr lvl="1">
              <a:buNone/>
            </a:pPr>
            <a:r>
              <a:rPr lang="en-US" sz="2200" dirty="0" smtClean="0">
                <a:solidFill>
                  <a:schemeClr val="bg1">
                    <a:lumMod val="75000"/>
                    <a:lumOff val="25000"/>
                  </a:schemeClr>
                </a:solidFill>
                <a:hlinkClick r:id="rId5"/>
              </a:rPr>
              <a:t>HomelessEd@ed.gov</a:t>
            </a:r>
            <a:r>
              <a:rPr lang="en-US" sz="2200" dirty="0" smtClean="0">
                <a:solidFill>
                  <a:schemeClr val="bg1">
                    <a:lumMod val="75000"/>
                    <a:lumOff val="25000"/>
                  </a:schemeClr>
                </a:solidFill>
              </a:rPr>
              <a:t> </a:t>
            </a:r>
          </a:p>
          <a:p>
            <a:pPr lvl="1">
              <a:buNone/>
            </a:pPr>
            <a:r>
              <a:rPr lang="en-US" sz="2200" dirty="0">
                <a:solidFill>
                  <a:schemeClr val="bg1">
                    <a:lumMod val="75000"/>
                    <a:lumOff val="25000"/>
                  </a:schemeClr>
                </a:solidFill>
                <a:hlinkClick r:id="rId6"/>
              </a:rPr>
              <a:t>http://www2.ed.gov/programs/homeless/index.html</a:t>
            </a:r>
            <a:r>
              <a:rPr lang="en-US" sz="2200" dirty="0">
                <a:solidFill>
                  <a:schemeClr val="bg1">
                    <a:lumMod val="75000"/>
                    <a:lumOff val="25000"/>
                  </a:schemeClr>
                </a:solidFill>
              </a:rPr>
              <a:t> </a:t>
            </a:r>
            <a:endParaRPr lang="en-US" sz="1800" i="1" dirty="0">
              <a:solidFill>
                <a:schemeClr val="accent1"/>
              </a:solidFill>
            </a:endParaRPr>
          </a:p>
          <a:p>
            <a:pPr marL="674370" lvl="1" indent="-274320">
              <a:spcBef>
                <a:spcPts val="600"/>
              </a:spcBef>
              <a:spcAft>
                <a:spcPts val="600"/>
              </a:spcAft>
            </a:pPr>
            <a:endParaRPr lang="en-US" sz="2200" i="1" dirty="0" smtClean="0">
              <a:solidFill>
                <a:schemeClr val="accent1"/>
              </a:solidFill>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381000" y="76200"/>
            <a:ext cx="8229600" cy="1143000"/>
          </a:xfrm>
        </p:spPr>
        <p:txBody>
          <a:bodyPr/>
          <a:lstStyle/>
          <a:p>
            <a:pPr>
              <a:defRPr/>
            </a:pPr>
            <a:r>
              <a:rPr lang="en-US" dirty="0" smtClean="0">
                <a:solidFill>
                  <a:schemeClr val="tx2">
                    <a:lumMod val="20000"/>
                    <a:lumOff val="80000"/>
                  </a:schemeClr>
                </a:solidFill>
              </a:rPr>
              <a:t>Homelessness Defined</a:t>
            </a:r>
            <a:endParaRPr lang="en-US" i="1" dirty="0">
              <a:solidFill>
                <a:srgbClr val="CCFFCC"/>
              </a:solidFill>
            </a:endParaRPr>
          </a:p>
        </p:txBody>
      </p:sp>
      <p:sp>
        <p:nvSpPr>
          <p:cNvPr id="6" name="Content Placeholder 5"/>
          <p:cNvSpPr>
            <a:spLocks noGrp="1"/>
          </p:cNvSpPr>
          <p:nvPr>
            <p:ph idx="1"/>
          </p:nvPr>
        </p:nvSpPr>
        <p:spPr>
          <a:xfrm>
            <a:off x="318974" y="1940443"/>
            <a:ext cx="8577375" cy="3955532"/>
          </a:xfrm>
        </p:spPr>
        <p:txBody>
          <a:bodyPr/>
          <a:lstStyle/>
          <a:p>
            <a:pPr marL="0" indent="0">
              <a:buNone/>
            </a:pPr>
            <a:r>
              <a:rPr lang="en-US" dirty="0" smtClean="0">
                <a:solidFill>
                  <a:schemeClr val="bg1">
                    <a:lumMod val="75000"/>
                    <a:lumOff val="25000"/>
                  </a:schemeClr>
                </a:solidFill>
              </a:rPr>
              <a:t>The term “</a:t>
            </a:r>
            <a:r>
              <a:rPr lang="en-US" dirty="0" smtClean="0">
                <a:solidFill>
                  <a:schemeClr val="bg1">
                    <a:lumMod val="75000"/>
                    <a:lumOff val="25000"/>
                  </a:schemeClr>
                </a:solidFill>
              </a:rPr>
              <a:t>homeless </a:t>
            </a:r>
            <a:r>
              <a:rPr lang="en-US" dirty="0" smtClean="0">
                <a:solidFill>
                  <a:schemeClr val="bg1">
                    <a:lumMod val="75000"/>
                    <a:lumOff val="25000"/>
                  </a:schemeClr>
                </a:solidFill>
              </a:rPr>
              <a:t>children and </a:t>
            </a:r>
            <a:r>
              <a:rPr lang="en-US" dirty="0" smtClean="0">
                <a:solidFill>
                  <a:schemeClr val="bg1">
                    <a:lumMod val="75000"/>
                    <a:lumOff val="25000"/>
                  </a:schemeClr>
                </a:solidFill>
              </a:rPr>
              <a:t>youth” </a:t>
            </a:r>
            <a:r>
              <a:rPr lang="en-US" dirty="0" smtClean="0">
                <a:solidFill>
                  <a:schemeClr val="bg1">
                    <a:lumMod val="75000"/>
                    <a:lumOff val="25000"/>
                  </a:schemeClr>
                </a:solidFill>
              </a:rPr>
              <a:t>means:</a:t>
            </a:r>
          </a:p>
          <a:p>
            <a:pPr marL="0" indent="0">
              <a:buNone/>
            </a:pPr>
            <a:endParaRPr lang="en-US" sz="1600" dirty="0" smtClean="0">
              <a:solidFill>
                <a:schemeClr val="bg1">
                  <a:lumMod val="75000"/>
                  <a:lumOff val="25000"/>
                </a:schemeClr>
              </a:solidFill>
            </a:endParaRPr>
          </a:p>
          <a:p>
            <a:pPr marL="0" indent="0" algn="ctr">
              <a:buNone/>
            </a:pPr>
            <a:r>
              <a:rPr lang="en-US" b="1" dirty="0" smtClean="0">
                <a:solidFill>
                  <a:schemeClr val="bg1">
                    <a:lumMod val="75000"/>
                    <a:lumOff val="25000"/>
                  </a:schemeClr>
                </a:solidFill>
              </a:rPr>
              <a:t>“individuals who </a:t>
            </a:r>
            <a:r>
              <a:rPr lang="en-US" b="1" dirty="0" smtClean="0">
                <a:solidFill>
                  <a:schemeClr val="bg1">
                    <a:lumMod val="75000"/>
                    <a:lumOff val="25000"/>
                  </a:schemeClr>
                </a:solidFill>
              </a:rPr>
              <a:t>lack a fixed, regular, and adequate nighttime residence –”</a:t>
            </a:r>
          </a:p>
          <a:p>
            <a:pPr marL="0" indent="0">
              <a:buNone/>
            </a:pPr>
            <a:endParaRPr lang="en-US" sz="1600" dirty="0" smtClean="0">
              <a:solidFill>
                <a:schemeClr val="bg1">
                  <a:lumMod val="75000"/>
                  <a:lumOff val="25000"/>
                </a:schemeClr>
              </a:solidFill>
            </a:endParaRPr>
          </a:p>
          <a:p>
            <a:pPr marL="0" indent="0">
              <a:buNone/>
            </a:pPr>
            <a:r>
              <a:rPr lang="en-US" dirty="0" smtClean="0">
                <a:solidFill>
                  <a:schemeClr val="bg1">
                    <a:lumMod val="75000"/>
                    <a:lumOff val="25000"/>
                  </a:schemeClr>
                </a:solidFill>
              </a:rPr>
              <a:t>What exactly is a fixed, regular, and adequate nighttime residence?</a:t>
            </a:r>
          </a:p>
        </p:txBody>
      </p:sp>
    </p:spTree>
    <p:extLst>
      <p:ext uri="{BB962C8B-B14F-4D97-AF65-F5344CB8AC3E}">
        <p14:creationId xmlns:p14="http://schemas.microsoft.com/office/powerpoint/2010/main" val="3482053096"/>
      </p:ext>
    </p:extLst>
  </p:cSld>
  <p:clrMapOvr>
    <a:masterClrMapping/>
  </p:clrMapOvr>
  <p:transition spd="slow" advTm="26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381000" y="76200"/>
            <a:ext cx="8229600" cy="1143000"/>
          </a:xfrm>
        </p:spPr>
        <p:txBody>
          <a:bodyPr/>
          <a:lstStyle/>
          <a:p>
            <a:pPr>
              <a:defRPr/>
            </a:pPr>
            <a:r>
              <a:rPr lang="en-US" dirty="0" smtClean="0">
                <a:solidFill>
                  <a:schemeClr val="tx2">
                    <a:lumMod val="20000"/>
                    <a:lumOff val="80000"/>
                  </a:schemeClr>
                </a:solidFill>
              </a:rPr>
              <a:t>Fixed, Regular, and Adequate</a:t>
            </a:r>
            <a:endParaRPr lang="en-US" i="1" dirty="0">
              <a:solidFill>
                <a:srgbClr val="CCFFCC"/>
              </a:solidFill>
            </a:endParaRPr>
          </a:p>
        </p:txBody>
      </p:sp>
      <p:sp>
        <p:nvSpPr>
          <p:cNvPr id="6" name="Content Placeholder 5"/>
          <p:cNvSpPr>
            <a:spLocks noGrp="1"/>
          </p:cNvSpPr>
          <p:nvPr>
            <p:ph idx="1"/>
          </p:nvPr>
        </p:nvSpPr>
        <p:spPr>
          <a:xfrm>
            <a:off x="381000" y="1371600"/>
            <a:ext cx="8577375" cy="5229225"/>
          </a:xfrm>
        </p:spPr>
        <p:txBody>
          <a:bodyPr/>
          <a:lstStyle/>
          <a:p>
            <a:r>
              <a:rPr lang="en-US" sz="2200" dirty="0" smtClean="0">
                <a:solidFill>
                  <a:schemeClr val="bg1">
                    <a:lumMod val="75000"/>
                    <a:lumOff val="25000"/>
                  </a:schemeClr>
                </a:solidFill>
              </a:rPr>
              <a:t>Fixed</a:t>
            </a:r>
          </a:p>
          <a:p>
            <a:pPr lvl="1"/>
            <a:r>
              <a:rPr lang="en-US" sz="2200" dirty="0" smtClean="0">
                <a:solidFill>
                  <a:schemeClr val="bg1">
                    <a:lumMod val="75000"/>
                    <a:lumOff val="25000"/>
                  </a:schemeClr>
                </a:solidFill>
              </a:rPr>
              <a:t>Stationary, permanent, not subject to change</a:t>
            </a:r>
          </a:p>
          <a:p>
            <a:r>
              <a:rPr lang="en-US" sz="2200" dirty="0" smtClean="0">
                <a:solidFill>
                  <a:schemeClr val="bg1">
                    <a:lumMod val="75000"/>
                    <a:lumOff val="25000"/>
                  </a:schemeClr>
                </a:solidFill>
              </a:rPr>
              <a:t>Regular</a:t>
            </a:r>
          </a:p>
          <a:p>
            <a:pPr lvl="1"/>
            <a:r>
              <a:rPr lang="en-US" sz="2200" dirty="0" smtClean="0">
                <a:solidFill>
                  <a:schemeClr val="bg1">
                    <a:lumMod val="75000"/>
                    <a:lumOff val="25000"/>
                  </a:schemeClr>
                </a:solidFill>
              </a:rPr>
              <a:t>Used on a predictable, routine, consistent basis</a:t>
            </a:r>
          </a:p>
          <a:p>
            <a:pPr lvl="1"/>
            <a:r>
              <a:rPr lang="en-US" sz="2200" dirty="0" smtClean="0">
                <a:solidFill>
                  <a:schemeClr val="bg1">
                    <a:lumMod val="75000"/>
                    <a:lumOff val="25000"/>
                  </a:schemeClr>
                </a:solidFill>
              </a:rPr>
              <a:t>Consider the relative permanence</a:t>
            </a:r>
          </a:p>
          <a:p>
            <a:r>
              <a:rPr lang="en-US" sz="2200" dirty="0" smtClean="0">
                <a:solidFill>
                  <a:schemeClr val="bg1">
                    <a:lumMod val="75000"/>
                    <a:lumOff val="25000"/>
                  </a:schemeClr>
                </a:solidFill>
              </a:rPr>
              <a:t>Adequate</a:t>
            </a:r>
          </a:p>
          <a:p>
            <a:pPr lvl="1"/>
            <a:r>
              <a:rPr lang="en-US" sz="2200" dirty="0" smtClean="0">
                <a:solidFill>
                  <a:schemeClr val="bg1">
                    <a:lumMod val="75000"/>
                    <a:lumOff val="25000"/>
                  </a:schemeClr>
                </a:solidFill>
              </a:rPr>
              <a:t>Lawfully and reasonably sufficient</a:t>
            </a:r>
          </a:p>
          <a:p>
            <a:pPr lvl="1"/>
            <a:r>
              <a:rPr lang="en-US" sz="2200" dirty="0" smtClean="0">
                <a:solidFill>
                  <a:schemeClr val="bg1">
                    <a:lumMod val="75000"/>
                    <a:lumOff val="25000"/>
                  </a:schemeClr>
                </a:solidFill>
              </a:rPr>
              <a:t>Sufficient for meeting the physical and psychological needs typically met in a home environment</a:t>
            </a:r>
          </a:p>
          <a:p>
            <a:pPr marL="457200" lvl="1" indent="0" algn="ctr">
              <a:buNone/>
            </a:pPr>
            <a:endParaRPr lang="en-US" sz="1400" dirty="0" smtClean="0">
              <a:solidFill>
                <a:schemeClr val="bg1">
                  <a:lumMod val="75000"/>
                  <a:lumOff val="25000"/>
                </a:schemeClr>
              </a:solidFill>
            </a:endParaRPr>
          </a:p>
          <a:p>
            <a:pPr marL="457200" lvl="1" indent="0" algn="ctr">
              <a:buNone/>
            </a:pPr>
            <a:r>
              <a:rPr lang="en-US" sz="2400" dirty="0" smtClean="0">
                <a:solidFill>
                  <a:schemeClr val="bg1">
                    <a:lumMod val="75000"/>
                    <a:lumOff val="25000"/>
                  </a:schemeClr>
                </a:solidFill>
              </a:rPr>
              <a:t>Can the student go to the </a:t>
            </a:r>
            <a:r>
              <a:rPr lang="en-US" sz="2400" b="1" dirty="0" smtClean="0">
                <a:solidFill>
                  <a:schemeClr val="bg1">
                    <a:lumMod val="75000"/>
                    <a:lumOff val="25000"/>
                  </a:schemeClr>
                </a:solidFill>
              </a:rPr>
              <a:t>SAME PLACE </a:t>
            </a:r>
            <a:r>
              <a:rPr lang="en-US" sz="2400" dirty="0" smtClean="0">
                <a:solidFill>
                  <a:schemeClr val="bg1">
                    <a:lumMod val="75000"/>
                    <a:lumOff val="25000"/>
                  </a:schemeClr>
                </a:solidFill>
              </a:rPr>
              <a:t>(fixed) </a:t>
            </a:r>
            <a:r>
              <a:rPr lang="en-US" sz="2400" b="1" dirty="0" smtClean="0">
                <a:solidFill>
                  <a:schemeClr val="bg1">
                    <a:lumMod val="75000"/>
                    <a:lumOff val="25000"/>
                  </a:schemeClr>
                </a:solidFill>
              </a:rPr>
              <a:t>EVERY NIGHT</a:t>
            </a:r>
            <a:r>
              <a:rPr lang="en-US" sz="2400" dirty="0" smtClean="0">
                <a:solidFill>
                  <a:schemeClr val="bg1">
                    <a:lumMod val="75000"/>
                    <a:lumOff val="25000"/>
                  </a:schemeClr>
                </a:solidFill>
              </a:rPr>
              <a:t> (regular) to sleep in a </a:t>
            </a:r>
            <a:r>
              <a:rPr lang="en-US" sz="2400" b="1" dirty="0" smtClean="0">
                <a:solidFill>
                  <a:schemeClr val="bg1">
                    <a:lumMod val="75000"/>
                    <a:lumOff val="25000"/>
                  </a:schemeClr>
                </a:solidFill>
              </a:rPr>
              <a:t>SAFE AND SUFFICIENT SPACE</a:t>
            </a:r>
            <a:r>
              <a:rPr lang="en-US" sz="2400" dirty="0" smtClean="0">
                <a:solidFill>
                  <a:schemeClr val="bg1">
                    <a:lumMod val="75000"/>
                    <a:lumOff val="25000"/>
                  </a:schemeClr>
                </a:solidFill>
              </a:rPr>
              <a:t> (adequate)?</a:t>
            </a:r>
          </a:p>
        </p:txBody>
      </p:sp>
    </p:spTree>
  </p:cSld>
  <p:clrMapOvr>
    <a:masterClrMapping/>
  </p:clrMapOvr>
  <p:transition spd="slow" advTm="26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381000" y="76200"/>
            <a:ext cx="8229600" cy="1143000"/>
          </a:xfrm>
        </p:spPr>
        <p:txBody>
          <a:bodyPr/>
          <a:lstStyle/>
          <a:p>
            <a:pPr>
              <a:defRPr/>
            </a:pPr>
            <a:r>
              <a:rPr lang="en-US" dirty="0" smtClean="0"/>
              <a:t>Eligibility</a:t>
            </a:r>
            <a:endParaRPr lang="en-US" dirty="0"/>
          </a:p>
        </p:txBody>
      </p:sp>
      <p:sp>
        <p:nvSpPr>
          <p:cNvPr id="6" name="Content Placeholder 5"/>
          <p:cNvSpPr>
            <a:spLocks noGrp="1"/>
          </p:cNvSpPr>
          <p:nvPr>
            <p:ph idx="1"/>
          </p:nvPr>
        </p:nvSpPr>
        <p:spPr>
          <a:xfrm>
            <a:off x="381000" y="1371599"/>
            <a:ext cx="8577375" cy="5324475"/>
          </a:xfrm>
        </p:spPr>
        <p:txBody>
          <a:bodyPr/>
          <a:lstStyle/>
          <a:p>
            <a:r>
              <a:rPr lang="en-US" sz="2400" dirty="0" smtClean="0">
                <a:solidFill>
                  <a:schemeClr val="bg1">
                    <a:lumMod val="75000"/>
                    <a:lumOff val="25000"/>
                  </a:schemeClr>
                </a:solidFill>
              </a:rPr>
              <a:t>Sharing the housing of others due to loss of housing, economic hardship or similar reason (Doubled up)</a:t>
            </a:r>
          </a:p>
          <a:p>
            <a:r>
              <a:rPr lang="en-US" sz="2400" dirty="0" smtClean="0">
                <a:solidFill>
                  <a:schemeClr val="bg1">
                    <a:lumMod val="75000"/>
                    <a:lumOff val="25000"/>
                  </a:schemeClr>
                </a:solidFill>
              </a:rPr>
              <a:t>Living in motels, hotels, trailer parks, camping groups due to lack of adequate alternative accommodations</a:t>
            </a:r>
          </a:p>
          <a:p>
            <a:r>
              <a:rPr lang="en-US" sz="2400" dirty="0" smtClean="0">
                <a:solidFill>
                  <a:schemeClr val="bg1">
                    <a:lumMod val="75000"/>
                    <a:lumOff val="25000"/>
                  </a:schemeClr>
                </a:solidFill>
              </a:rPr>
              <a:t>Living in emergency or transitional shelters</a:t>
            </a:r>
          </a:p>
          <a:p>
            <a:r>
              <a:rPr lang="en-US" sz="2400" dirty="0" smtClean="0">
                <a:solidFill>
                  <a:schemeClr val="bg1">
                    <a:lumMod val="75000"/>
                    <a:lumOff val="25000"/>
                  </a:schemeClr>
                </a:solidFill>
              </a:rPr>
              <a:t>Living in a public or private place not designed for ordinary use as a regular sleeping accommodation for humans (cars, parks, bus or train stations, abandoned buildings, substandard housing, etc.)</a:t>
            </a:r>
          </a:p>
          <a:p>
            <a:r>
              <a:rPr lang="en-US" sz="2400" dirty="0" smtClean="0">
                <a:solidFill>
                  <a:schemeClr val="bg1">
                    <a:lumMod val="75000"/>
                    <a:lumOff val="25000"/>
                  </a:schemeClr>
                </a:solidFill>
              </a:rPr>
              <a:t>Children from migrant families who qualify as homeless because they are living in circumstances described above</a:t>
            </a:r>
          </a:p>
          <a:p>
            <a:r>
              <a:rPr lang="en-US" sz="2400" dirty="0" smtClean="0">
                <a:solidFill>
                  <a:schemeClr val="bg1">
                    <a:lumMod val="75000"/>
                    <a:lumOff val="25000"/>
                  </a:schemeClr>
                </a:solidFill>
              </a:rPr>
              <a:t>Unaccompanied youth living in the above circumstances</a:t>
            </a:r>
          </a:p>
          <a:p>
            <a:endParaRPr lang="en-US" sz="2000" dirty="0" smtClean="0">
              <a:solidFill>
                <a:schemeClr val="bg1">
                  <a:lumMod val="75000"/>
                  <a:lumOff val="25000"/>
                </a:schemeClr>
              </a:solidFill>
            </a:endParaRPr>
          </a:p>
        </p:txBody>
      </p:sp>
    </p:spTree>
    <p:extLst>
      <p:ext uri="{BB962C8B-B14F-4D97-AF65-F5344CB8AC3E}">
        <p14:creationId xmlns:p14="http://schemas.microsoft.com/office/powerpoint/2010/main" val="2504950145"/>
      </p:ext>
    </p:extLst>
  </p:cSld>
  <p:clrMapOvr>
    <a:masterClrMapping/>
  </p:clrMapOvr>
  <p:transition spd="slow" advTm="26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381000" y="76200"/>
            <a:ext cx="8229600" cy="1143000"/>
          </a:xfrm>
        </p:spPr>
        <p:txBody>
          <a:bodyPr/>
          <a:lstStyle/>
          <a:p>
            <a:pPr>
              <a:defRPr/>
            </a:pPr>
            <a:r>
              <a:rPr lang="en-US" dirty="0" smtClean="0"/>
              <a:t>Unaccompanied Homeless Youth</a:t>
            </a:r>
            <a:endParaRPr lang="en-US" dirty="0"/>
          </a:p>
        </p:txBody>
      </p:sp>
      <p:sp>
        <p:nvSpPr>
          <p:cNvPr id="6" name="Content Placeholder 5"/>
          <p:cNvSpPr>
            <a:spLocks noGrp="1"/>
          </p:cNvSpPr>
          <p:nvPr>
            <p:ph idx="1"/>
          </p:nvPr>
        </p:nvSpPr>
        <p:spPr>
          <a:xfrm>
            <a:off x="381000" y="2095499"/>
            <a:ext cx="8577375" cy="3314701"/>
          </a:xfrm>
        </p:spPr>
        <p:txBody>
          <a:bodyPr/>
          <a:lstStyle/>
          <a:p>
            <a:r>
              <a:rPr lang="en-US" sz="2800" dirty="0" smtClean="0">
                <a:solidFill>
                  <a:schemeClr val="bg1">
                    <a:lumMod val="75000"/>
                    <a:lumOff val="25000"/>
                  </a:schemeClr>
                </a:solidFill>
              </a:rPr>
              <a:t>Definition: Youth who meet the definition of homeless AND are not in the physical custody of a parent or guardian (</a:t>
            </a:r>
            <a:r>
              <a:rPr lang="en-US" sz="2800" dirty="0" smtClean="0">
                <a:solidFill>
                  <a:schemeClr val="bg1">
                    <a:lumMod val="75000"/>
                    <a:lumOff val="25000"/>
                  </a:schemeClr>
                </a:solidFill>
              </a:rPr>
              <a:t>i.e., </a:t>
            </a:r>
            <a:r>
              <a:rPr lang="en-US" sz="2800" dirty="0" smtClean="0">
                <a:solidFill>
                  <a:schemeClr val="bg1">
                    <a:lumMod val="75000"/>
                    <a:lumOff val="25000"/>
                  </a:schemeClr>
                </a:solidFill>
              </a:rPr>
              <a:t>youth living with relatives on an emergency basis, youth living with </a:t>
            </a:r>
            <a:r>
              <a:rPr lang="en-US" sz="2800" dirty="0" smtClean="0">
                <a:solidFill>
                  <a:schemeClr val="bg1">
                    <a:lumMod val="75000"/>
                    <a:lumOff val="25000"/>
                  </a:schemeClr>
                </a:solidFill>
              </a:rPr>
              <a:t>a </a:t>
            </a:r>
            <a:r>
              <a:rPr lang="en-US" sz="2800" dirty="0" smtClean="0">
                <a:solidFill>
                  <a:schemeClr val="bg1">
                    <a:lumMod val="75000"/>
                    <a:lumOff val="25000"/>
                  </a:schemeClr>
                </a:solidFill>
              </a:rPr>
              <a:t>friend or </a:t>
            </a:r>
            <a:r>
              <a:rPr lang="en-US" sz="2800" dirty="0" smtClean="0">
                <a:solidFill>
                  <a:schemeClr val="bg1">
                    <a:lumMod val="75000"/>
                    <a:lumOff val="25000"/>
                  </a:schemeClr>
                </a:solidFill>
              </a:rPr>
              <a:t>as a runaway</a:t>
            </a:r>
            <a:r>
              <a:rPr lang="en-US" sz="2800" dirty="0" smtClean="0">
                <a:solidFill>
                  <a:schemeClr val="bg1">
                    <a:lumMod val="75000"/>
                    <a:lumOff val="25000"/>
                  </a:schemeClr>
                </a:solidFill>
              </a:rPr>
              <a:t>)</a:t>
            </a:r>
          </a:p>
          <a:p>
            <a:pPr marL="0" indent="0">
              <a:buNone/>
            </a:pPr>
            <a:endParaRPr lang="en-US" sz="2000" dirty="0" smtClean="0">
              <a:solidFill>
                <a:schemeClr val="bg1">
                  <a:lumMod val="75000"/>
                  <a:lumOff val="25000"/>
                </a:schemeClr>
              </a:solidFill>
            </a:endParaRPr>
          </a:p>
        </p:txBody>
      </p:sp>
    </p:spTree>
    <p:extLst>
      <p:ext uri="{BB962C8B-B14F-4D97-AF65-F5344CB8AC3E}">
        <p14:creationId xmlns:p14="http://schemas.microsoft.com/office/powerpoint/2010/main" val="4293644584"/>
      </p:ext>
    </p:extLst>
  </p:cSld>
  <p:clrMapOvr>
    <a:masterClrMapping/>
  </p:clrMapOvr>
  <p:transition spd="slow" advTm="26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381000" y="76200"/>
            <a:ext cx="8229600" cy="1143000"/>
          </a:xfrm>
        </p:spPr>
        <p:txBody>
          <a:bodyPr/>
          <a:lstStyle/>
          <a:p>
            <a:pPr>
              <a:defRPr/>
            </a:pPr>
            <a:r>
              <a:rPr lang="en-US" dirty="0" smtClean="0"/>
              <a:t>Services Provided</a:t>
            </a:r>
            <a:endParaRPr lang="en-US" dirty="0"/>
          </a:p>
        </p:txBody>
      </p:sp>
      <p:sp>
        <p:nvSpPr>
          <p:cNvPr id="6" name="Content Placeholder 5"/>
          <p:cNvSpPr>
            <a:spLocks noGrp="1"/>
          </p:cNvSpPr>
          <p:nvPr>
            <p:ph idx="1"/>
          </p:nvPr>
        </p:nvSpPr>
        <p:spPr>
          <a:xfrm>
            <a:off x="381000" y="1371599"/>
            <a:ext cx="8577375" cy="5324475"/>
          </a:xfrm>
        </p:spPr>
        <p:txBody>
          <a:bodyPr/>
          <a:lstStyle/>
          <a:p>
            <a:r>
              <a:rPr lang="en-US" sz="2600" dirty="0" smtClean="0">
                <a:solidFill>
                  <a:schemeClr val="bg1">
                    <a:lumMod val="75000"/>
                    <a:lumOff val="25000"/>
                  </a:schemeClr>
                </a:solidFill>
              </a:rPr>
              <a:t>Right to attend school of origin or school of residence</a:t>
            </a:r>
          </a:p>
          <a:p>
            <a:r>
              <a:rPr lang="en-US" sz="2600" dirty="0" smtClean="0">
                <a:solidFill>
                  <a:schemeClr val="bg1">
                    <a:lumMod val="75000"/>
                    <a:lumOff val="25000"/>
                  </a:schemeClr>
                </a:solidFill>
              </a:rPr>
              <a:t>Immediate enrollment</a:t>
            </a:r>
          </a:p>
          <a:p>
            <a:r>
              <a:rPr lang="en-US" sz="2600" dirty="0" smtClean="0">
                <a:solidFill>
                  <a:schemeClr val="bg1">
                    <a:lumMod val="75000"/>
                    <a:lumOff val="25000"/>
                  </a:schemeClr>
                </a:solidFill>
              </a:rPr>
              <a:t>Transportation</a:t>
            </a:r>
          </a:p>
          <a:p>
            <a:r>
              <a:rPr lang="en-US" sz="2600" dirty="0" smtClean="0">
                <a:solidFill>
                  <a:schemeClr val="bg1">
                    <a:lumMod val="75000"/>
                    <a:lumOff val="25000"/>
                  </a:schemeClr>
                </a:solidFill>
              </a:rPr>
              <a:t>Free meals</a:t>
            </a:r>
          </a:p>
          <a:p>
            <a:r>
              <a:rPr lang="en-US" sz="2600" dirty="0" smtClean="0">
                <a:solidFill>
                  <a:schemeClr val="bg1">
                    <a:lumMod val="75000"/>
                    <a:lumOff val="25000"/>
                  </a:schemeClr>
                </a:solidFill>
              </a:rPr>
              <a:t>Students must have access to educational services for which they are eligible, including Special Education, Title I, programs for English Learners, gifted and talented programs, vocational and technical education, and school nutrition</a:t>
            </a:r>
          </a:p>
          <a:p>
            <a:r>
              <a:rPr lang="en-US" sz="2600" dirty="0" smtClean="0">
                <a:solidFill>
                  <a:schemeClr val="bg1">
                    <a:lumMod val="75000"/>
                    <a:lumOff val="25000"/>
                  </a:schemeClr>
                </a:solidFill>
              </a:rPr>
              <a:t>Referrals to community and social services</a:t>
            </a:r>
          </a:p>
        </p:txBody>
      </p:sp>
    </p:spTree>
    <p:extLst>
      <p:ext uri="{BB962C8B-B14F-4D97-AF65-F5344CB8AC3E}">
        <p14:creationId xmlns:p14="http://schemas.microsoft.com/office/powerpoint/2010/main" val="340785254"/>
      </p:ext>
    </p:extLst>
  </p:cSld>
  <p:clrMapOvr>
    <a:masterClrMapping/>
  </p:clrMapOvr>
  <p:transition spd="slow" advTm="26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381000" y="76200"/>
            <a:ext cx="8229600" cy="1143000"/>
          </a:xfrm>
        </p:spPr>
        <p:txBody>
          <a:bodyPr/>
          <a:lstStyle/>
          <a:p>
            <a:pPr>
              <a:defRPr/>
            </a:pPr>
            <a:r>
              <a:rPr lang="en-US" dirty="0" smtClean="0"/>
              <a:t>School of Origin	and Residence</a:t>
            </a:r>
            <a:endParaRPr lang="en-US" dirty="0"/>
          </a:p>
        </p:txBody>
      </p:sp>
      <p:sp>
        <p:nvSpPr>
          <p:cNvPr id="6" name="Content Placeholder 5"/>
          <p:cNvSpPr>
            <a:spLocks noGrp="1"/>
          </p:cNvSpPr>
          <p:nvPr>
            <p:ph idx="1"/>
          </p:nvPr>
        </p:nvSpPr>
        <p:spPr>
          <a:xfrm>
            <a:off x="381000" y="1771649"/>
            <a:ext cx="8577375" cy="4076701"/>
          </a:xfrm>
        </p:spPr>
        <p:txBody>
          <a:bodyPr/>
          <a:lstStyle/>
          <a:p>
            <a:r>
              <a:rPr lang="en-US" sz="2800" dirty="0" smtClean="0">
                <a:solidFill>
                  <a:schemeClr val="bg1">
                    <a:lumMod val="75000"/>
                    <a:lumOff val="25000"/>
                  </a:schemeClr>
                </a:solidFill>
              </a:rPr>
              <a:t>School of origin</a:t>
            </a:r>
            <a:r>
              <a:rPr lang="en-US" sz="2800" dirty="0">
                <a:solidFill>
                  <a:schemeClr val="bg1">
                    <a:lumMod val="75000"/>
                    <a:lumOff val="25000"/>
                  </a:schemeClr>
                </a:solidFill>
              </a:rPr>
              <a:t>: school that child or youth attended when permanently housed or last enrolled</a:t>
            </a:r>
          </a:p>
          <a:p>
            <a:r>
              <a:rPr lang="en-US" sz="2800" dirty="0" smtClean="0">
                <a:solidFill>
                  <a:schemeClr val="bg1">
                    <a:lumMod val="75000"/>
                    <a:lumOff val="25000"/>
                  </a:schemeClr>
                </a:solidFill>
              </a:rPr>
              <a:t>School of residence: school in the local attendance area where the child or youth is </a:t>
            </a:r>
            <a:r>
              <a:rPr lang="en-US" sz="2800" dirty="0" smtClean="0">
                <a:solidFill>
                  <a:schemeClr val="bg1">
                    <a:lumMod val="75000"/>
                    <a:lumOff val="25000"/>
                  </a:schemeClr>
                </a:solidFill>
              </a:rPr>
              <a:t>staying</a:t>
            </a:r>
          </a:p>
          <a:p>
            <a:r>
              <a:rPr lang="en-US" sz="2800" dirty="0" smtClean="0">
                <a:solidFill>
                  <a:schemeClr val="bg1">
                    <a:lumMod val="75000"/>
                    <a:lumOff val="25000"/>
                  </a:schemeClr>
                </a:solidFill>
              </a:rPr>
              <a:t>Includes preschool</a:t>
            </a:r>
            <a:endParaRPr lang="en-US" sz="2800" dirty="0" smtClean="0">
              <a:solidFill>
                <a:schemeClr val="bg1">
                  <a:lumMod val="75000"/>
                  <a:lumOff val="25000"/>
                </a:schemeClr>
              </a:solidFill>
            </a:endParaRPr>
          </a:p>
        </p:txBody>
      </p:sp>
    </p:spTree>
    <p:extLst>
      <p:ext uri="{BB962C8B-B14F-4D97-AF65-F5344CB8AC3E}">
        <p14:creationId xmlns:p14="http://schemas.microsoft.com/office/powerpoint/2010/main" val="2790564022"/>
      </p:ext>
    </p:extLst>
  </p:cSld>
  <p:clrMapOvr>
    <a:masterClrMapping/>
  </p:clrMapOvr>
  <p:transition spd="slow" advTm="26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2954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1F2264"/>
              </a:solidFill>
            </a:endParaRPr>
          </a:p>
        </p:txBody>
      </p:sp>
      <p:sp>
        <p:nvSpPr>
          <p:cNvPr id="9" name="Title 8"/>
          <p:cNvSpPr>
            <a:spLocks noGrp="1"/>
          </p:cNvSpPr>
          <p:nvPr>
            <p:ph type="title"/>
          </p:nvPr>
        </p:nvSpPr>
        <p:spPr>
          <a:xfrm>
            <a:off x="381000" y="76200"/>
            <a:ext cx="8229600" cy="1143000"/>
          </a:xfrm>
        </p:spPr>
        <p:txBody>
          <a:bodyPr/>
          <a:lstStyle/>
          <a:p>
            <a:pPr>
              <a:defRPr/>
            </a:pPr>
            <a:r>
              <a:rPr lang="en-US" dirty="0" smtClean="0"/>
              <a:t>Immediate Enrollment</a:t>
            </a:r>
            <a:endParaRPr lang="en-US" dirty="0"/>
          </a:p>
        </p:txBody>
      </p:sp>
      <p:sp>
        <p:nvSpPr>
          <p:cNvPr id="6" name="Content Placeholder 5"/>
          <p:cNvSpPr>
            <a:spLocks noGrp="1"/>
          </p:cNvSpPr>
          <p:nvPr>
            <p:ph idx="1"/>
          </p:nvPr>
        </p:nvSpPr>
        <p:spPr>
          <a:xfrm>
            <a:off x="381000" y="1771649"/>
            <a:ext cx="8577375" cy="4076701"/>
          </a:xfrm>
        </p:spPr>
        <p:txBody>
          <a:bodyPr/>
          <a:lstStyle/>
          <a:p>
            <a:r>
              <a:rPr lang="en-US" sz="2800" dirty="0" smtClean="0">
                <a:solidFill>
                  <a:schemeClr val="bg1">
                    <a:lumMod val="75000"/>
                    <a:lumOff val="25000"/>
                  </a:schemeClr>
                </a:solidFill>
              </a:rPr>
              <a:t>Child or youth must be enrolled immediately, even if they lack necessary documents for enrollment</a:t>
            </a:r>
          </a:p>
          <a:p>
            <a:pPr lvl="1"/>
            <a:r>
              <a:rPr lang="en-US" sz="2400" dirty="0" smtClean="0">
                <a:solidFill>
                  <a:schemeClr val="bg1">
                    <a:lumMod val="75000"/>
                    <a:lumOff val="25000"/>
                  </a:schemeClr>
                </a:solidFill>
              </a:rPr>
              <a:t>After enrollment, homeless liaison should work with the family to obtain these documents, such as birth certificate and immunization records</a:t>
            </a:r>
          </a:p>
          <a:p>
            <a:r>
              <a:rPr lang="en-US" sz="2800" dirty="0" smtClean="0">
                <a:solidFill>
                  <a:schemeClr val="bg1">
                    <a:lumMod val="75000"/>
                    <a:lumOff val="25000"/>
                  </a:schemeClr>
                </a:solidFill>
              </a:rPr>
              <a:t>Enroll </a:t>
            </a:r>
            <a:r>
              <a:rPr lang="en-US" sz="2800" dirty="0">
                <a:solidFill>
                  <a:schemeClr val="bg1">
                    <a:lumMod val="75000"/>
                    <a:lumOff val="25000"/>
                  </a:schemeClr>
                </a:solidFill>
              </a:rPr>
              <a:t>and Enrollment include – right to attend classes and </a:t>
            </a:r>
            <a:r>
              <a:rPr lang="en-US" sz="2800" b="1" u="sng" dirty="0">
                <a:solidFill>
                  <a:schemeClr val="bg1">
                    <a:lumMod val="75000"/>
                    <a:lumOff val="25000"/>
                  </a:schemeClr>
                </a:solidFill>
              </a:rPr>
              <a:t>participate fully</a:t>
            </a:r>
            <a:r>
              <a:rPr lang="en-US" sz="2800" dirty="0">
                <a:solidFill>
                  <a:schemeClr val="bg1">
                    <a:lumMod val="75000"/>
                    <a:lumOff val="25000"/>
                  </a:schemeClr>
                </a:solidFill>
              </a:rPr>
              <a:t> in school activities</a:t>
            </a:r>
          </a:p>
          <a:p>
            <a:endParaRPr lang="en-US" sz="2800" dirty="0" smtClean="0">
              <a:solidFill>
                <a:schemeClr val="bg1">
                  <a:lumMod val="75000"/>
                  <a:lumOff val="25000"/>
                </a:schemeClr>
              </a:solidFill>
            </a:endParaRPr>
          </a:p>
        </p:txBody>
      </p:sp>
    </p:spTree>
    <p:extLst>
      <p:ext uri="{BB962C8B-B14F-4D97-AF65-F5344CB8AC3E}">
        <p14:creationId xmlns:p14="http://schemas.microsoft.com/office/powerpoint/2010/main" val="1006551945"/>
      </p:ext>
    </p:extLst>
  </p:cSld>
  <p:clrMapOvr>
    <a:masterClrMapping/>
  </p:clrMapOvr>
  <p:transition spd="slow" advTm="26000"/>
  <p:timing>
    <p:tnLst>
      <p:par>
        <p:cTn id="1" dur="indefinite" restart="never" nodeType="tmRoot"/>
      </p:par>
    </p:tnLst>
  </p:timing>
</p:sld>
</file>

<file path=ppt/theme/theme1.xml><?xml version="1.0" encoding="utf-8"?>
<a:theme xmlns:a="http://schemas.openxmlformats.org/drawingml/2006/main" name="TS030002245">
  <a:themeElements>
    <a:clrScheme name="Custom 3">
      <a:dk1>
        <a:srgbClr val="0F1540"/>
      </a:dk1>
      <a:lt1>
        <a:srgbClr val="FFFFFF"/>
      </a:lt1>
      <a:dk2>
        <a:srgbClr val="59564B"/>
      </a:dk2>
      <a:lt2>
        <a:srgbClr val="DFDAC7"/>
      </a:lt2>
      <a:accent1>
        <a:srgbClr val="0C631B"/>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Garamond Futura">
      <a:majorFont>
        <a:latin typeface="Garamond"/>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D7208A54-2497-4F91-A889-8B71D4E10B0F}">
  <ds:schemaRefs>
    <ds:schemaRef ds:uri="http://schemas.microsoft.com/sharepoint/v3/contenttype/forms"/>
  </ds:schemaRefs>
</ds:datastoreItem>
</file>

<file path=customXml/itemProps2.xml><?xml version="1.0" encoding="utf-8"?>
<ds:datastoreItem xmlns:ds="http://schemas.openxmlformats.org/officeDocument/2006/customXml" ds:itemID="{3B44A275-7C7D-41A0-94DF-093C6988DB74}">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9C5B8C6D-0134-492D-96D6-F86F5BB3078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5057</TotalTime>
  <Words>847</Words>
  <Application>Microsoft Office PowerPoint</Application>
  <PresentationFormat>On-screen Show (4:3)</PresentationFormat>
  <Paragraphs>149</Paragraphs>
  <Slides>22</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Futura Bk</vt:lpstr>
      <vt:lpstr>Gadget</vt:lpstr>
      <vt:lpstr>Garamond</vt:lpstr>
      <vt:lpstr>Wingdings</vt:lpstr>
      <vt:lpstr>TS030002245</vt:lpstr>
      <vt:lpstr>McKinney-Vento Homeless Assistance Act</vt:lpstr>
      <vt:lpstr>McKinney-Vento Homeless Assistance Act</vt:lpstr>
      <vt:lpstr>Homelessness Defined</vt:lpstr>
      <vt:lpstr>Fixed, Regular, and Adequate</vt:lpstr>
      <vt:lpstr>Eligibility</vt:lpstr>
      <vt:lpstr>Unaccompanied Homeless Youth</vt:lpstr>
      <vt:lpstr>Services Provided</vt:lpstr>
      <vt:lpstr>School of Origin and Residence</vt:lpstr>
      <vt:lpstr>Immediate Enrollment</vt:lpstr>
      <vt:lpstr>Transportation</vt:lpstr>
      <vt:lpstr>Transportation: The Number One Barrier</vt:lpstr>
      <vt:lpstr>Free Meals</vt:lpstr>
      <vt:lpstr>Coordination with Title I</vt:lpstr>
      <vt:lpstr>Title I Requirements</vt:lpstr>
      <vt:lpstr>  Parental Options and Involvement </vt:lpstr>
      <vt:lpstr> Enrollment Disputes </vt:lpstr>
      <vt:lpstr>Integration of Children and Youth Experiencing Homelessness</vt:lpstr>
      <vt:lpstr>School Barriers to Success</vt:lpstr>
      <vt:lpstr>Role of the Homeless Liaison</vt:lpstr>
      <vt:lpstr>Our District’s Homeless Liaison</vt:lpstr>
      <vt:lpstr>DPI Education for Homeless Children and Youth Support</vt:lpstr>
      <vt:lpstr>Additional Education for Homeless Children and Youth Support</vt:lpstr>
    </vt:vector>
  </TitlesOfParts>
  <Company>State of Wisconsin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2010-11 MPS Corrective Action Requirements</dc:title>
  <dc:creator>Jeff Pertl</dc:creator>
  <cp:lastModifiedBy>Dennison, Michael J.   DPI</cp:lastModifiedBy>
  <cp:revision>374</cp:revision>
  <cp:lastPrinted>2010-11-08T23:29:36Z</cp:lastPrinted>
  <dcterms:created xsi:type="dcterms:W3CDTF">2011-08-03T18:08:34Z</dcterms:created>
  <dcterms:modified xsi:type="dcterms:W3CDTF">2017-03-30T14:07:15Z</dcterms:modified>
  <cp:category>Education</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TC300022459990</vt:lpwstr>
  </property>
  <property fmtid="{D5CDD505-2E9C-101B-9397-08002B2CF9AE}" pid="3" name="_AdHocReviewCycleID">
    <vt:i4>-772615321</vt:i4>
  </property>
  <property fmtid="{D5CDD505-2E9C-101B-9397-08002B2CF9AE}" pid="4" name="_NewReviewCycle">
    <vt:lpwstr/>
  </property>
  <property fmtid="{D5CDD505-2E9C-101B-9397-08002B2CF9AE}" pid="5" name="_EmailSubject">
    <vt:lpwstr>Updated power point for website</vt:lpwstr>
  </property>
  <property fmtid="{D5CDD505-2E9C-101B-9397-08002B2CF9AE}" pid="6" name="_AuthorEmail">
    <vt:lpwstr>Karen.Rice@dpi.wi.gov</vt:lpwstr>
  </property>
  <property fmtid="{D5CDD505-2E9C-101B-9397-08002B2CF9AE}" pid="7" name="_AuthorEmailDisplayName">
    <vt:lpwstr>Rice, Karen L.   DPI</vt:lpwstr>
  </property>
  <property fmtid="{D5CDD505-2E9C-101B-9397-08002B2CF9AE}" pid="8" name="_PreviousAdHocReviewCycleID">
    <vt:i4>67970328</vt:i4>
  </property>
</Properties>
</file>