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</p:sldMasterIdLst>
  <p:notesMasterIdLst>
    <p:notesMasterId r:id="rId26"/>
  </p:notesMasterIdLst>
  <p:sldIdLst>
    <p:sldId id="305" r:id="rId3"/>
    <p:sldId id="306" r:id="rId4"/>
    <p:sldId id="307" r:id="rId5"/>
    <p:sldId id="292" r:id="rId6"/>
    <p:sldId id="297" r:id="rId7"/>
    <p:sldId id="298" r:id="rId8"/>
    <p:sldId id="282" r:id="rId9"/>
    <p:sldId id="281" r:id="rId10"/>
    <p:sldId id="300" r:id="rId11"/>
    <p:sldId id="304" r:id="rId12"/>
    <p:sldId id="301" r:id="rId13"/>
    <p:sldId id="309" r:id="rId14"/>
    <p:sldId id="308" r:id="rId15"/>
    <p:sldId id="302" r:id="rId16"/>
    <p:sldId id="310" r:id="rId17"/>
    <p:sldId id="303" r:id="rId18"/>
    <p:sldId id="311" r:id="rId19"/>
    <p:sldId id="312" r:id="rId20"/>
    <p:sldId id="283" r:id="rId21"/>
    <p:sldId id="284" r:id="rId22"/>
    <p:sldId id="285" r:id="rId23"/>
    <p:sldId id="291" r:id="rId24"/>
    <p:sldId id="29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4"/>
    <p:restoredTop sz="93632"/>
  </p:normalViewPr>
  <p:slideViewPr>
    <p:cSldViewPr snapToGrid="0" snapToObjects="1">
      <p:cViewPr varScale="1">
        <p:scale>
          <a:sx n="74" d="100"/>
          <a:sy n="74" d="100"/>
        </p:scale>
        <p:origin x="13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eoffbradshaw:Documents:~International%20Ed.:AY%202012-13:Board%20Int%20Student%20Coun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Sheet1!$A$1:$A$11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Sheet1!$B$1:$B$11</c:f>
              <c:numCache>
                <c:formatCode>General</c:formatCode>
                <c:ptCount val="11"/>
                <c:pt idx="0">
                  <c:v>11</c:v>
                </c:pt>
                <c:pt idx="1">
                  <c:v>12</c:v>
                </c:pt>
                <c:pt idx="2">
                  <c:v>18</c:v>
                </c:pt>
                <c:pt idx="3">
                  <c:v>7</c:v>
                </c:pt>
                <c:pt idx="4">
                  <c:v>17</c:v>
                </c:pt>
                <c:pt idx="5">
                  <c:v>57</c:v>
                </c:pt>
                <c:pt idx="6">
                  <c:v>89</c:v>
                </c:pt>
                <c:pt idx="7">
                  <c:v>120</c:v>
                </c:pt>
                <c:pt idx="8">
                  <c:v>130</c:v>
                </c:pt>
                <c:pt idx="9">
                  <c:v>146</c:v>
                </c:pt>
                <c:pt idx="10">
                  <c:v>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855120"/>
        <c:axId val="350855504"/>
      </c:barChart>
      <c:catAx>
        <c:axId val="35085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0855504"/>
        <c:crosses val="autoZero"/>
        <c:auto val="1"/>
        <c:lblAlgn val="ctr"/>
        <c:lblOffset val="100"/>
        <c:noMultiLvlLbl val="0"/>
      </c:catAx>
      <c:valAx>
        <c:axId val="350855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08551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93142-DD62-9B43-B4E5-1FA3C3726EB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B66CA-E2D6-CE47-8B62-7AADF67A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3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fld id="{D6AB22D7-3515-5B48-B1ED-CE16450FBDCC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4913" y="460375"/>
            <a:ext cx="1685925" cy="126365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900" y="1949450"/>
            <a:ext cx="5813425" cy="650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2" eaLnBrk="1" hangingPunct="1"/>
            <a:endParaRPr lang="x-none" altLang="x-none" b="1"/>
          </a:p>
        </p:txBody>
      </p:sp>
    </p:spTree>
    <p:extLst>
      <p:ext uri="{BB962C8B-B14F-4D97-AF65-F5344CB8AC3E}">
        <p14:creationId xmlns:p14="http://schemas.microsoft.com/office/powerpoint/2010/main" val="109158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fld id="{86361AED-32BF-6142-A1A9-B178719B4BE3}" type="slidenum">
              <a:rPr lang="en-US" altLang="x-none" sz="1200"/>
              <a:pPr/>
              <a:t>3</a:t>
            </a:fld>
            <a:endParaRPr lang="en-US" altLang="x-none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4913" y="460375"/>
            <a:ext cx="1685925" cy="12636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49450"/>
            <a:ext cx="5029200" cy="650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6213" indent="-176213" eaLnBrk="1" hangingPunct="1"/>
            <a:r>
              <a:rPr lang="en-US" altLang="x-none"/>
              <a:t>12 Counties</a:t>
            </a:r>
          </a:p>
          <a:p>
            <a:pPr marL="176213" indent="-176213" eaLnBrk="1" hangingPunct="1"/>
            <a:r>
              <a:rPr lang="en-US" altLang="x-none"/>
              <a:t>40 School Districts</a:t>
            </a:r>
          </a:p>
          <a:p>
            <a:pPr marL="176213" indent="-176213" eaLnBrk="1" hangingPunct="1"/>
            <a:r>
              <a:rPr lang="en-US" altLang="x-none"/>
              <a:t>MATC served more than 44,000 students during 2006-07</a:t>
            </a:r>
          </a:p>
          <a:p>
            <a:pPr marL="176213" indent="-176213" eaLnBrk="1" hangingPunct="1"/>
            <a:r>
              <a:rPr lang="en-US" altLang="x-none"/>
              <a:t>Nearly half degree credit</a:t>
            </a:r>
          </a:p>
          <a:p>
            <a:pPr marL="176213" indent="-176213" eaLnBrk="1" hangingPunct="1"/>
            <a:r>
              <a:rPr lang="en-US" altLang="x-none"/>
              <a:t>Thousands more in non-degree classes</a:t>
            </a:r>
          </a:p>
          <a:p>
            <a:pPr marL="176213" indent="-176213" eaLnBrk="1" hangingPunct="1"/>
            <a:endParaRPr lang="en-US" altLang="x-none"/>
          </a:p>
          <a:p>
            <a:pPr marL="176213" indent="-176213" eaLnBrk="1" hangingPunct="1"/>
            <a:r>
              <a:rPr lang="en-US" altLang="x-none" b="1"/>
              <a:t>We serve nearly 45,000 students a year ...</a:t>
            </a:r>
          </a:p>
          <a:p>
            <a:pPr marL="176213" indent="-176213" eaLnBrk="1" hangingPunct="1"/>
            <a:r>
              <a:rPr lang="en-US" altLang="x-none" b="1"/>
              <a:t>including 20,000 in credit classes ...</a:t>
            </a:r>
          </a:p>
          <a:p>
            <a:pPr marL="633413" lvl="1" indent="-176213" eaLnBrk="1" hangingPunct="1"/>
            <a:r>
              <a:rPr lang="en-US" altLang="x-none" b="1"/>
              <a:t>and a wide array of services ... </a:t>
            </a:r>
            <a:r>
              <a:rPr lang="en-US" altLang="x-none" b="1">
                <a:sym typeface="Wingdings 2" charset="2"/>
              </a:rPr>
              <a:t></a:t>
            </a:r>
            <a:endParaRPr lang="en-US" altLang="x-none" b="1"/>
          </a:p>
          <a:p>
            <a:pPr marL="633413" lvl="1" indent="-176213" eaLnBrk="1" hangingPunct="1"/>
            <a:r>
              <a:rPr lang="en-US" altLang="x-none" b="1"/>
              <a:t>from ESL, to developmental courses, to apprenticeship</a:t>
            </a:r>
          </a:p>
          <a:p>
            <a:pPr marL="633413" lvl="1" indent="-176213" eaLnBrk="1" hangingPunct="1"/>
            <a:r>
              <a:rPr lang="en-US" altLang="x-none" b="1"/>
              <a:t>from business outreach, to community service, to transfer – and </a:t>
            </a:r>
            <a:r>
              <a:rPr lang="en-US" altLang="x-none" b="1" i="1"/>
              <a:t>reverse</a:t>
            </a:r>
            <a:r>
              <a:rPr lang="en-US" altLang="x-none" b="1"/>
              <a:t> transfer </a:t>
            </a:r>
            <a:r>
              <a:rPr lang="en-US" altLang="x-none" b="1">
                <a:sym typeface="Wingdings 2" charset="2"/>
              </a:rPr>
              <a:t></a:t>
            </a:r>
            <a:endParaRPr lang="en-US" altLang="x-none" b="1"/>
          </a:p>
          <a:p>
            <a:pPr marL="176213" indent="-176213" eaLnBrk="1" hangingPunct="1"/>
            <a:r>
              <a:rPr lang="en-US" altLang="x-none" b="1"/>
              <a:t>We have campuses in five cities</a:t>
            </a:r>
          </a:p>
          <a:p>
            <a:pPr marL="633413" lvl="1" indent="-176213" eaLnBrk="1" hangingPunct="1"/>
            <a:r>
              <a:rPr lang="en-US" altLang="x-none" b="1"/>
              <a:t>Watertown</a:t>
            </a:r>
          </a:p>
          <a:p>
            <a:pPr marL="633413" lvl="1" indent="-176213" eaLnBrk="1" hangingPunct="1"/>
            <a:r>
              <a:rPr lang="en-US" altLang="x-none" b="1"/>
              <a:t>Fort Atkinson</a:t>
            </a:r>
          </a:p>
          <a:p>
            <a:pPr marL="633413" lvl="1" indent="-176213" eaLnBrk="1" hangingPunct="1"/>
            <a:r>
              <a:rPr lang="en-US" altLang="x-none" b="1"/>
              <a:t>Portage</a:t>
            </a:r>
          </a:p>
          <a:p>
            <a:pPr marL="633413" lvl="1" indent="-176213" eaLnBrk="1" hangingPunct="1"/>
            <a:r>
              <a:rPr lang="en-US" altLang="x-none" b="1"/>
              <a:t>Reedsburg </a:t>
            </a:r>
          </a:p>
          <a:p>
            <a:pPr marL="633413" lvl="1" indent="-176213" eaLnBrk="1" hangingPunct="1"/>
            <a:r>
              <a:rPr lang="en-US" altLang="x-none" b="1"/>
              <a:t>and Madison</a:t>
            </a:r>
          </a:p>
          <a:p>
            <a:pPr marL="176213" indent="-176213" eaLnBrk="1" hangingPunct="1"/>
            <a:r>
              <a:rPr lang="en-US" altLang="x-none" b="1"/>
              <a:t>We employ over 2,000 people who work to strengthen our economy and 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191238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fld id="{0A640FA0-65EB-404C-9A96-DF6319CCC356}" type="slidenum">
              <a:rPr lang="en-US" altLang="en-US" sz="1200">
                <a:latin typeface="Century Gothic" charset="0"/>
              </a:rPr>
              <a:pPr/>
              <a:t>4</a:t>
            </a:fld>
            <a:endParaRPr lang="en-US" altLang="en-US" sz="1200">
              <a:latin typeface="Century Gothic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4913" y="460375"/>
            <a:ext cx="1685925" cy="126365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49450"/>
            <a:ext cx="5029200" cy="650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50415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fld id="{3FFC36F6-DC24-F346-9F7A-2214BD34D0E6}" type="slidenum">
              <a:rPr lang="en-US" altLang="en-US" sz="1200">
                <a:latin typeface="Verdana" charset="0"/>
                <a:ea typeface="ヒラギノ角ゴ Pro W3" charset="-128"/>
              </a:rPr>
              <a:pPr eaLnBrk="1" hangingPunct="1"/>
              <a:t>5</a:t>
            </a:fld>
            <a:endParaRPr lang="en-US" altLang="en-US" sz="1200">
              <a:latin typeface="Verdana" charset="0"/>
              <a:ea typeface="ヒラギノ角ゴ Pro W3" charset="-128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74913" y="460375"/>
            <a:ext cx="1685925" cy="1263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49450"/>
            <a:ext cx="5029200" cy="650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b="1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08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fld id="{A3A3EC51-27AB-5745-A24F-5A014AA0D643}" type="slidenum">
              <a:rPr lang="en-US" altLang="en-US" sz="1200">
                <a:ea typeface="ヒラギノ角ゴ Pro W3" charset="-128"/>
              </a:rPr>
              <a:pPr eaLnBrk="1" hangingPunct="1"/>
              <a:t>7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74913" y="460375"/>
            <a:ext cx="1685925" cy="1263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49450"/>
            <a:ext cx="5029200" cy="650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b="1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178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fld id="{95CA2856-A91D-844E-9A28-00D7ED3D8D4A}" type="slidenum">
              <a:rPr lang="en-US" altLang="en-US" sz="1200">
                <a:latin typeface="Verdana" charset="0"/>
                <a:ea typeface="ヒラギノ角ゴ Pro W3" charset="-128"/>
              </a:rPr>
              <a:pPr eaLnBrk="1" hangingPunct="1"/>
              <a:t>8</a:t>
            </a:fld>
            <a:endParaRPr lang="en-US" altLang="en-US" sz="1200">
              <a:latin typeface="Verdana" charset="0"/>
              <a:ea typeface="ヒラギノ角ゴ Pro W3" charset="-128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74913" y="460375"/>
            <a:ext cx="1685925" cy="1263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49450"/>
            <a:ext cx="5029200" cy="650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b="1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019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fld id="{5D45316B-D042-4442-A1A6-69C89539A58A}" type="slidenum">
              <a:rPr lang="en-US" altLang="x-none" sz="1200">
                <a:ea typeface="ヒラギノ角ゴ Pro W3" charset="-128"/>
              </a:rPr>
              <a:pPr eaLnBrk="1" hangingPunct="1"/>
              <a:t>9</a:t>
            </a:fld>
            <a:endParaRPr lang="en-US" altLang="x-none" sz="1200">
              <a:ea typeface="ヒラギノ角ゴ Pro W3" charset="-128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357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fld id="{18FECAA6-CA5C-A348-AFC5-5DB0E8469774}" type="slidenum">
              <a:rPr lang="en-US" altLang="en-US" sz="1200">
                <a:ea typeface="ヒラギノ角ゴ Pro W3" charset="-128"/>
              </a:rPr>
              <a:pPr eaLnBrk="1" hangingPunct="1"/>
              <a:t>19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74913" y="460375"/>
            <a:ext cx="1685925" cy="1263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49450"/>
            <a:ext cx="5029200" cy="650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b="1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884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adisoncollege.edu/files/users/CLWalker4/madisonclg_logo_stack_2c_r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1752600"/>
            <a:ext cx="2657475" cy="4267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7500" y="228601"/>
            <a:ext cx="5969904" cy="156966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Welcome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4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441950"/>
          </a:xfrm>
        </p:spPr>
        <p:txBody>
          <a:bodyPr/>
          <a:lstStyle>
            <a:lvl1pPr>
              <a:defRPr sz="32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279900"/>
          </a:xfrm>
        </p:spPr>
        <p:txBody>
          <a:bodyPr/>
          <a:lstStyle>
            <a:lvl1pPr marL="0" indent="0">
              <a:buNone/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35FE14C1-6FC8-2444-8DD6-577D935AFA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9600"/>
            <a:ext cx="5486400" cy="566738"/>
          </a:xfrm>
        </p:spPr>
        <p:txBody>
          <a:bodyPr anchor="b"/>
          <a:lstStyle>
            <a:lvl1pPr algn="l">
              <a:defRPr sz="24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38068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6338"/>
            <a:ext cx="5486400" cy="728662"/>
          </a:xfrm>
        </p:spPr>
        <p:txBody>
          <a:bodyPr/>
          <a:lstStyle>
            <a:lvl1pPr marL="0" indent="0">
              <a:buNone/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AF0929DF-3FBA-DD44-B5FC-C688DE9AC81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4"/>
            <a:ext cx="8229600" cy="4571999"/>
          </a:xfrm>
        </p:spPr>
        <p:txBody>
          <a:bodyPr vert="eaVert"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4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BE900DF9-34CE-2B4B-8DE5-0AEBC25BE869}" type="datetimeFigureOut">
              <a:rPr lang="en-US" altLang="en-US"/>
              <a:pPr/>
              <a:t>12/9/2016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1A7DF2B2-97C8-7A4F-8173-8F7C7A9C9E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440362"/>
          </a:xfrm>
        </p:spPr>
        <p:txBody>
          <a:bodyPr vert="eaVert"/>
          <a:lstStyle>
            <a:lvl1pPr>
              <a:defRPr sz="4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440362"/>
          </a:xfrm>
        </p:spPr>
        <p:txBody>
          <a:bodyPr vert="eaVert"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4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C14F00E2-249A-5944-9E56-6A72937031EE}" type="datetimeFigureOut">
              <a:rPr lang="en-US" altLang="en-US"/>
              <a:pPr/>
              <a:t>12/9/2016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02F7DFA5-8BAA-0E46-8C26-DDEE3CD0B2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adisoncollege.edu/files/users/CLWalker4/madisonclg_logo_stack_2c_r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1752600"/>
            <a:ext cx="2657475" cy="42672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" y="182565"/>
            <a:ext cx="8153400" cy="156966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Thank You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0AF78-433F-DF4A-829B-544B7AA2C292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4A9B6-A14B-7B4A-A129-AF84040B6F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E078-6702-364B-B0CB-DD097BFE3107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EA06-9647-F24C-B03B-95A96CBE4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7BB6E-54E0-C745-AB10-3A4466718CB3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D67A-DAFB-FE43-BA9F-A30973671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76AA7-719A-6F4F-8568-FA8277E11905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47D5D-E02C-B640-9A6D-7EFDFB81E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E99D1-B295-0F4B-BCF1-975456A63918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75909-EF68-3043-84F6-28879D909B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4"/>
            <a:ext cx="7772400" cy="1470025"/>
          </a:xfrm>
        </p:spPr>
        <p:txBody>
          <a:bodyPr/>
          <a:lstStyle>
            <a:lvl1pPr>
              <a:defRPr sz="40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68756EB3-29C1-4E45-B859-C329D52FF1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DCDD6-8606-444D-873B-AAF291027227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2C392-3D3B-EC45-A20E-3C12D70DF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C33B8-B47B-8D47-B289-ADE252FA9A11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87A9-750C-4C4E-8A2A-227E3E12A6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B543-48EC-334B-977A-A4B130B03C2D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617F6-696A-7F46-8EF1-4B0D696693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4491-F6F1-FE4E-B278-2AA9E90D418F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9A296-8A3E-8D47-9AA2-2E01C3BD1F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266D1-15F2-BF41-B35A-A91692224541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18448-9A0F-484E-8F15-A6869596A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8C569-6B1F-6249-BA7D-7D40499DF076}" type="datetimeFigureOut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9AA61-B39B-DD43-9437-C176810954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572000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F4A531B7-5E67-B34C-A11C-BE2A3852A1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9926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9742"/>
            <a:ext cx="7772400" cy="1500187"/>
          </a:xfrm>
        </p:spPr>
        <p:txBody>
          <a:bodyPr anchor="b"/>
          <a:lstStyle>
            <a:lvl1pPr marL="0" indent="0">
              <a:buNone/>
              <a:defRPr sz="3200" b="0">
                <a:solidFill>
                  <a:schemeClr val="tx1">
                    <a:tint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C88B8E1E-9C91-3C46-AD13-92E006AA3C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1"/>
            <a:ext cx="4038600" cy="4267200"/>
          </a:xfrm>
        </p:spPr>
        <p:txBody>
          <a:bodyPr/>
          <a:lstStyle>
            <a:lvl1pPr>
              <a:defRPr sz="2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4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038600" cy="4267200"/>
          </a:xfrm>
        </p:spPr>
        <p:txBody>
          <a:bodyPr/>
          <a:lstStyle>
            <a:lvl1pPr>
              <a:defRPr sz="2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4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74FEB3B4-B491-5047-9EC3-4C32C767FD6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540125"/>
          </a:xfrm>
        </p:spPr>
        <p:txBody>
          <a:bodyPr/>
          <a:lstStyle>
            <a:lvl1pPr>
              <a:defRPr sz="24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6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6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9"/>
            <a:ext cx="4041775" cy="3540125"/>
          </a:xfrm>
        </p:spPr>
        <p:txBody>
          <a:bodyPr/>
          <a:lstStyle>
            <a:lvl1pPr>
              <a:defRPr sz="24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18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6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6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40E60D43-01EC-8E4A-9031-F00C3C718B1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EF5B327F-B8F2-044B-8E8B-6395C39064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adisoncollege.edu/files/users/CLWalker4/madisonclg_shield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791204"/>
            <a:ext cx="581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Words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5943604"/>
            <a:ext cx="866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8AF1D001-4189-0E4E-A210-6DCDEDD24D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4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2E9F8988-FEA6-B641-A737-911FE6C1A211}" type="datetimeFigureOut">
              <a:rPr lang="en-US" altLang="en-US"/>
              <a:pPr/>
              <a:t>12/9/2016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95702" y="6019804"/>
            <a:ext cx="2632075" cy="365125"/>
          </a:xfrm>
        </p:spPr>
        <p:txBody>
          <a:bodyPr/>
          <a:lstStyle>
            <a:lvl1pPr>
              <a:defR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3077" y="6019804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fld id="{2FA1B095-C7AB-B140-9648-FD947F7B06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60477" y="6135692"/>
            <a:ext cx="19399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F0491D-8E95-354A-9FBF-7CE48F57C6D0}" type="datetimeFigureOut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12/9/2016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5702" y="6135692"/>
            <a:ext cx="2632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3077" y="6135692"/>
            <a:ext cx="19399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2CE350-C4A9-0741-A23E-862B813EBFE4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04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lide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09E84C8-0CCE-CD4F-9A60-207C213654C3}" type="datetimeFigureOut">
              <a:rPr lang="en-US" altLang="en-US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12/9/2016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4A92158-211F-E24B-8005-07B872E31DB0}" type="slidenum">
              <a:rPr lang="en-US" altLang="en-US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pic>
        <p:nvPicPr>
          <p:cNvPr id="1032" name="Picture 7" descr="Words Onl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80125"/>
            <a:ext cx="9223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5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tiff"/><Relationship Id="rId5" Type="http://schemas.openxmlformats.org/officeDocument/2006/relationships/image" Target="../media/image48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disoncollege.edu/program/global-studie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9614852675_02e1116c1e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6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3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ts val="2000"/>
              </a:spcBef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Bringing It All Together: The Community College Sustainable Development Program</a:t>
            </a:r>
            <a:b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26627" name="Picture 6" descr="LIAD-Final (5-27)CMYK smal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95" y="1139302"/>
            <a:ext cx="6828407" cy="193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 descr="Heiskell Web Bann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3238024"/>
            <a:ext cx="900112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5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madisonclg_logo_st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1913"/>
            <a:ext cx="9223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3988" y="1655763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ts val="2000"/>
              </a:spcBef>
              <a:spcAft>
                <a:spcPct val="0"/>
              </a:spcAft>
              <a:buFont typeface="Wingdings 2" charset="2"/>
              <a:buNone/>
              <a:defRPr/>
            </a:pPr>
            <a:r>
              <a:rPr lang="en-US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Renewable </a:t>
            </a:r>
            <a:br>
              <a:rPr lang="en-US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r>
              <a:rPr lang="en-US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Energy</a:t>
            </a:r>
            <a:br>
              <a:rPr lang="en-US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en-US" sz="2800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26627" name="Picture 6" descr="LIAD-Final (5-27)CMYK small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4"/>
          <a:stretch>
            <a:fillRect/>
          </a:stretch>
        </p:blipFill>
        <p:spPr bwMode="auto">
          <a:xfrm>
            <a:off x="0" y="3349625"/>
            <a:ext cx="33178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655763"/>
            <a:ext cx="30607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6293" r="8128" b="23595"/>
          <a:stretch>
            <a:fillRect/>
          </a:stretch>
        </p:blipFill>
        <p:spPr bwMode="auto">
          <a:xfrm>
            <a:off x="5732463" y="2930525"/>
            <a:ext cx="3408362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1" descr="DSC07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85" y="1841500"/>
            <a:ext cx="3455987" cy="370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818" name="Picture 6" descr="LIAD-Final (5-27)CMYK small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madisonclg_logo_st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1913"/>
            <a:ext cx="9223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704975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Renewable Energy</a:t>
            </a:r>
            <a:b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x-none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38917" name="Picture 10" descr="407226_10150577233604252_338972999251_10824575_226783908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3525838"/>
            <a:ext cx="3430588" cy="324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918" name="Picture 7" descr="Walz with control bo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" y="3910574"/>
            <a:ext cx="3430587" cy="28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62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LIAD-Final (5-27)CMYK smal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6" descr="madisonclg_logo_st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1913"/>
            <a:ext cx="9223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704975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Sustainable Architecture</a:t>
            </a:r>
          </a:p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/>
            </a:r>
            <a:b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x-none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625" y="1928043"/>
            <a:ext cx="4313238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625" y="4530725"/>
            <a:ext cx="4313238" cy="220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DSC07826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2" y="2562225"/>
            <a:ext cx="4486127" cy="417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38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LIAD-Final (5-27)CMYK smal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madisonclg_logo_st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1913"/>
            <a:ext cx="9223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3988" y="1925638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ts val="2000"/>
              </a:spcBef>
              <a:spcAft>
                <a:spcPct val="0"/>
              </a:spcAft>
              <a:buFont typeface="Wingdings 2" charset="2"/>
              <a:buNone/>
              <a:defRPr/>
            </a:pPr>
            <a:r>
              <a:rPr lang="en-US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Nursing &amp; Dental</a:t>
            </a:r>
            <a:br>
              <a:rPr lang="en-US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en-US" sz="2800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5" name="Picture 4" descr="DSCN101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563" y="2008260"/>
            <a:ext cx="3570287" cy="4759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1511097_458045690984461_322621586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8" y="3267524"/>
            <a:ext cx="4999037" cy="3500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79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LIAD-Final (5-27)CMYK smal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6" descr="madisonclg_logo_st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1913"/>
            <a:ext cx="9223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5438" y="1695450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Engineering</a:t>
            </a:r>
          </a:p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/>
            </a:r>
            <a:b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x-none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8" y="2487612"/>
            <a:ext cx="5008562" cy="4281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3" descr="IMG_7216.JPG"/>
          <p:cNvPicPr>
            <a:picLocks noGrp="1"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75" y="1804731"/>
            <a:ext cx="3322638" cy="249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3" descr="DSC01224.JPG"/>
          <p:cNvPicPr>
            <a:picLocks noGrp="1"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75" y="4387850"/>
            <a:ext cx="3322638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49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LIAD-Final (5-27)CMYK smal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8925" y="1566863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ts val="2000"/>
              </a:spcBef>
              <a:spcAft>
                <a:spcPct val="0"/>
              </a:spcAft>
              <a:buFont typeface="Wingdings 2" charset="2"/>
              <a:buNone/>
              <a:defRPr/>
            </a:pPr>
            <a:r>
              <a:rPr lang="en-US" altLang="en-US" sz="280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Education</a:t>
            </a:r>
            <a:br>
              <a:rPr lang="en-US" altLang="en-US" sz="280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en-US" sz="280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2" name="Picture 1" descr="10753_458045554317808_899843812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25" y="2349500"/>
            <a:ext cx="3754438" cy="2503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SCN036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0838" y="1704975"/>
            <a:ext cx="3633787" cy="318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738" y="4010025"/>
            <a:ext cx="3095625" cy="269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78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 descr="LIAD-Final (5-27)CMYK smal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6" descr="madisonclg_logo_st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1913"/>
            <a:ext cx="9223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3863" y="1619250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Criminal Justice</a:t>
            </a:r>
            <a:b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x-none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40964" name="Picture 7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t="26212" r="57425" b="50166"/>
          <a:stretch>
            <a:fillRect/>
          </a:stretch>
        </p:blipFill>
        <p:spPr bwMode="auto">
          <a:xfrm>
            <a:off x="5608638" y="4543425"/>
            <a:ext cx="3382962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Grp="1"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8638" y="1739900"/>
            <a:ext cx="3382962" cy="232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465" y="2263775"/>
            <a:ext cx="3690938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" y="4088887"/>
            <a:ext cx="2540000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2400" y="4067175"/>
            <a:ext cx="3759200" cy="2586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42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greja_Panorama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5168"/>
            <a:ext cx="9144000" cy="474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6" descr="LIAD-Final (5-27)CMYK small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77788"/>
            <a:ext cx="51768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 descr="madisonclg_logo_st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1913"/>
            <a:ext cx="9223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9238" y="1620838"/>
            <a:ext cx="9144000" cy="6445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>Tropical Ecology</a:t>
            </a:r>
          </a:p>
          <a:p>
            <a:pPr>
              <a:spcBef>
                <a:spcPts val="2000"/>
              </a:spcBef>
              <a:buFont typeface="Wingdings 2" charset="2"/>
              <a:buNone/>
            </a:pPr>
            <a: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  <a:t/>
            </a:r>
            <a:br>
              <a:rPr lang="en-US" altLang="x-none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 W3" charset="-128"/>
              </a:rPr>
            </a:br>
            <a:endParaRPr lang="en-US" altLang="x-none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ヒラギノ角ゴ Pro W3" charset="-128"/>
            </a:endParaRPr>
          </a:p>
        </p:txBody>
      </p:sp>
      <p:pic>
        <p:nvPicPr>
          <p:cNvPr id="5" name="Picture 4" descr="Poison Dart Frog 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300" y="4502150"/>
            <a:ext cx="2436813" cy="226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Honduras Lizzard.tif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96" t="11511" r="16666"/>
          <a:stretch/>
        </p:blipFill>
        <p:spPr>
          <a:xfrm>
            <a:off x="3992562" y="3232150"/>
            <a:ext cx="2598738" cy="353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Belize Sea Turtle(21in)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712" y="4713288"/>
            <a:ext cx="2609850" cy="2049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67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>
                <a:effectLst>
                  <a:outerShdw blurRad="38100" dist="38100" dir="2700000" algn="tl">
                    <a:srgbClr val="1F497D"/>
                  </a:outerShdw>
                </a:effectLst>
              </a:rPr>
              <a:t>International students are a critical dimension to campus internationalization and leverages visibility and impact of International Education on the community college campus.</a:t>
            </a:r>
          </a:p>
        </p:txBody>
      </p:sp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7620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4100" smtClean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cs typeface="Century Gothic" charset="0"/>
              </a:rPr>
              <a:t>International Students</a:t>
            </a:r>
          </a:p>
          <a:p>
            <a:pPr>
              <a:defRPr/>
            </a:pPr>
            <a:endParaRPr lang="en-US" sz="180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1443" name="Picture 4" descr="CCI Graduation Party 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2" b="15521"/>
          <a:stretch>
            <a:fillRect/>
          </a:stretch>
        </p:blipFill>
        <p:spPr bwMode="auto">
          <a:xfrm>
            <a:off x="152400" y="2339975"/>
            <a:ext cx="88392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750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blugrad_globe_r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0" name="Group 3"/>
          <p:cNvGrpSpPr>
            <a:grpSpLocks/>
          </p:cNvGrpSpPr>
          <p:nvPr/>
        </p:nvGrpSpPr>
        <p:grpSpPr bwMode="auto">
          <a:xfrm>
            <a:off x="1830388" y="1257300"/>
            <a:ext cx="5483225" cy="2732088"/>
            <a:chOff x="0" y="1721"/>
            <a:chExt cx="3454" cy="1721"/>
          </a:xfrm>
        </p:grpSpPr>
        <p:sp>
          <p:nvSpPr>
            <p:cNvPr id="22534" name="Rectangle 4"/>
            <p:cNvSpPr>
              <a:spLocks noChangeArrowheads="1"/>
            </p:cNvSpPr>
            <p:nvPr/>
          </p:nvSpPr>
          <p:spPr bwMode="auto">
            <a:xfrm>
              <a:off x="0" y="1721"/>
              <a:ext cx="3454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9pPr>
            </a:lstStyle>
            <a:p>
              <a:endParaRPr lang="x-none" altLang="x-none" sz="1800"/>
            </a:p>
          </p:txBody>
        </p:sp>
        <p:sp>
          <p:nvSpPr>
            <p:cNvPr id="22535" name="Rectangle 5"/>
            <p:cNvSpPr>
              <a:spLocks noChangeArrowheads="1"/>
            </p:cNvSpPr>
            <p:nvPr/>
          </p:nvSpPr>
          <p:spPr bwMode="auto">
            <a:xfrm>
              <a:off x="0" y="1721"/>
              <a:ext cx="345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ヒラギノ角ゴ Pro W3" charset="-128"/>
                </a:defRPr>
              </a:lvl9pPr>
            </a:lstStyle>
            <a:p>
              <a:endParaRPr lang="x-none" altLang="x-none" sz="1800"/>
            </a:p>
          </p:txBody>
        </p:sp>
      </p:grpSp>
      <p:pic>
        <p:nvPicPr>
          <p:cNvPr id="9" name="Picture 4" descr="Wisconsin As Part of U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31242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istrict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76200"/>
            <a:ext cx="5803900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2819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Century Gothic"/>
                <a:ea typeface="+mn-ea"/>
                <a:cs typeface="Century Gothic"/>
              </a:rPr>
              <a:t>The college is one of the largest of 16 Technical College Districts in Wisconsin.</a:t>
            </a:r>
          </a:p>
        </p:txBody>
      </p:sp>
    </p:spTree>
    <p:extLst>
      <p:ext uri="{BB962C8B-B14F-4D97-AF65-F5344CB8AC3E}">
        <p14:creationId xmlns:p14="http://schemas.microsoft.com/office/powerpoint/2010/main" val="936514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3490" name="Picture 2" descr="blugrad_globe_r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620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 W3" charset="-128"/>
              </a:rPr>
              <a:t>International Student Enrollment Growth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228600" y="762000"/>
          <a:ext cx="8686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3493" name="TextBox 2"/>
          <p:cNvSpPr txBox="1">
            <a:spLocks noChangeArrowheads="1"/>
          </p:cNvSpPr>
          <p:nvPr/>
        </p:nvSpPr>
        <p:spPr bwMode="auto">
          <a:xfrm>
            <a:off x="228600" y="5334000"/>
            <a:ext cx="7177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latin typeface="Verdana" charset="0"/>
                <a:ea typeface="ヒラギノ角ゴ Pro W3" charset="-128"/>
              </a:rPr>
              <a:t>The Center for International Education was created in 2008.</a:t>
            </a:r>
          </a:p>
        </p:txBody>
      </p:sp>
    </p:spTree>
    <p:extLst>
      <p:ext uri="{BB962C8B-B14F-4D97-AF65-F5344CB8AC3E}">
        <p14:creationId xmlns:p14="http://schemas.microsoft.com/office/powerpoint/2010/main" val="12546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4514" name="Picture 2" descr="blugrad_globe_r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0480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 W3" charset="-128"/>
              </a:rPr>
              <a:t>International Student Engagement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14400"/>
            <a:ext cx="822960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Programs and efforts to increase international student engagement on campus include:</a:t>
            </a:r>
          </a:p>
          <a:p>
            <a:pPr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Global Showcase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World Student Association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Cultural Connect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Mentor Family Opportunities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Partnerships with other colleges and community organizations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17" name="Group 3"/>
          <p:cNvGrpSpPr>
            <a:grpSpLocks/>
          </p:cNvGrpSpPr>
          <p:nvPr/>
        </p:nvGrpSpPr>
        <p:grpSpPr bwMode="auto">
          <a:xfrm>
            <a:off x="0" y="4330700"/>
            <a:ext cx="9144000" cy="2527300"/>
            <a:chOff x="0" y="4343400"/>
            <a:chExt cx="9144001" cy="2527300"/>
          </a:xfrm>
        </p:grpSpPr>
        <p:pic>
          <p:nvPicPr>
            <p:cNvPr id="64518" name="Picture 6" descr="_DSC023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1" y="4343401"/>
              <a:ext cx="33528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9" name="Picture 7" descr="Phumla, Mai &amp; Ari with Simona at Africa Fes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4343401"/>
              <a:ext cx="3328284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0" name="Picture 8" descr="IMG_170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43400"/>
              <a:ext cx="251816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10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200" b="0" dirty="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  <a:t>New </a:t>
            </a:r>
            <a:r>
              <a:rPr lang="en-US" altLang="en-US" sz="3200" b="0" dirty="0" smtClean="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  <a:t>Directions: Global and Multicultural Center Opening June 2016 </a:t>
            </a:r>
            <a:endParaRPr lang="en-US" altLang="en-US" sz="3200" b="0" dirty="0">
              <a:effectLst>
                <a:outerShdw blurRad="38100" dist="38100" dir="2700000" algn="tl">
                  <a:srgbClr val="1F497D"/>
                </a:outerShdw>
              </a:effectLst>
              <a:ea typeface="ＭＳ Ｐゴシック" charset="-128"/>
            </a:endParaRPr>
          </a:p>
        </p:txBody>
      </p:sp>
      <p:pic>
        <p:nvPicPr>
          <p:cNvPr id="74754" name="Picture 2" descr="http://www.acenet.edu/news-room/PublishingImages/640x360-Venn-Diagram-Diversity-Int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1767"/>
            <a:ext cx="4087761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3"/>
          <p:cNvSpPr txBox="1">
            <a:spLocks noChangeArrowheads="1"/>
          </p:cNvSpPr>
          <p:nvPr/>
        </p:nvSpPr>
        <p:spPr bwMode="auto">
          <a:xfrm>
            <a:off x="335280" y="5135880"/>
            <a:ext cx="36231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/>
              <a:t>ACE At Home in the World Toolkit (2013)</a:t>
            </a:r>
            <a:endParaRPr lang="en-US" altLang="en-US" sz="1400" dirty="0"/>
          </a:p>
          <a:p>
            <a:pPr eaLnBrk="1" hangingPunct="1"/>
            <a:endParaRPr lang="en-US" alt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666881" y="1441766"/>
            <a:ext cx="401991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Jointly administered by Center for International Education and Student Life</a:t>
            </a:r>
            <a:r>
              <a:rPr lang="en-US" sz="800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sz="800" dirty="0" smtClean="0">
                <a:ea typeface="ＭＳ Ｐゴシック" charset="0"/>
                <a:cs typeface="ＭＳ Ｐゴシック" charset="0"/>
              </a:rPr>
            </a:br>
            <a:endParaRPr lang="en-US" sz="800" dirty="0" smtClean="0"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Engage and support diversity on campus</a:t>
            </a:r>
            <a:r>
              <a:rPr lang="en-US" sz="800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sz="800" dirty="0" smtClean="0">
                <a:ea typeface="ＭＳ Ｐゴシック" charset="0"/>
                <a:cs typeface="ＭＳ Ｐゴシック" charset="0"/>
              </a:rPr>
            </a:br>
            <a:endParaRPr lang="en-US" sz="800" dirty="0" smtClean="0"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Visible place for student engagement on global and multicultural issues via guest speakers and programs</a:t>
            </a:r>
          </a:p>
        </p:txBody>
      </p:sp>
    </p:spTree>
    <p:extLst>
      <p:ext uri="{BB962C8B-B14F-4D97-AF65-F5344CB8AC3E}">
        <p14:creationId xmlns:p14="http://schemas.microsoft.com/office/powerpoint/2010/main" val="20566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160" y="274638"/>
            <a:ext cx="7025640" cy="715962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Department of Education </a:t>
            </a:r>
            <a:br>
              <a:rPr lang="en-US" b="0" dirty="0" smtClean="0"/>
            </a:br>
            <a:r>
              <a:rPr lang="en-US" b="0" dirty="0" smtClean="0"/>
              <a:t>Title VI Grant 2016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"/>
            <a:ext cx="1737360" cy="173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67840"/>
            <a:ext cx="9037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Project Goals: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/>
              <a:t>Internationalize </a:t>
            </a:r>
            <a:r>
              <a:rPr lang="en-US" sz="2800" dirty="0"/>
              <a:t>curriculum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/>
              <a:t>Foster an institutional culture of comprehensive </a:t>
            </a:r>
            <a:r>
              <a:rPr lang="en-US" sz="2800" dirty="0" smtClean="0"/>
              <a:t>internationalization for students and staff</a:t>
            </a:r>
            <a:endParaRPr lang="en-US" sz="2800" dirty="0"/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/>
              <a:t>Expand opportunities for Study </a:t>
            </a:r>
            <a:r>
              <a:rPr lang="en-US" sz="2800" dirty="0"/>
              <a:t>Abroad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/>
              <a:t>Strengthen </a:t>
            </a:r>
            <a:r>
              <a:rPr lang="en-US" sz="2800" dirty="0" smtClean="0"/>
              <a:t>partnership </a:t>
            </a:r>
            <a:r>
              <a:rPr lang="en-US" sz="2800" dirty="0"/>
              <a:t>with UW-Madison </a:t>
            </a:r>
            <a:r>
              <a:rPr lang="en-US" sz="2800" dirty="0" smtClean="0"/>
              <a:t>international studies programs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26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IST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190500"/>
            <a:ext cx="8280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13665" y="0"/>
            <a:ext cx="88931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Serving </a:t>
            </a:r>
            <a:r>
              <a:rPr lang="en-US" altLang="x-none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38,000 </a:t>
            </a:r>
            <a:r>
              <a:rPr lang="en-US" altLang="x-none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students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x-none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Annual Unduplicated Headcount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48640" y="1123950"/>
            <a:ext cx="7458075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</a:t>
            </a:r>
            <a:r>
              <a:rPr lang="en-US" altLang="x-none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9,800 </a:t>
            </a: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FTE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24,000 degree credit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12,300 continuing </a:t>
            </a:r>
            <a:b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</a:b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 education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4,300 adult </a:t>
            </a:r>
            <a:b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</a:b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 basic education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2,000 community </a:t>
            </a:r>
            <a:b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</a:b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 service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1,500 English as a </a:t>
            </a:r>
            <a:b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</a:b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  Second Language (ESL)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x-none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                • 9 </a:t>
            </a:r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Campuses in 5 cities</a:t>
            </a:r>
            <a:r>
              <a:rPr lang="en-US" altLang="x-none" sz="2800" dirty="0">
                <a:latin typeface="Century Gothic" charset="0"/>
              </a:rPr>
              <a:t/>
            </a:r>
            <a:br>
              <a:rPr lang="en-US" altLang="x-none" sz="2800" dirty="0">
                <a:latin typeface="Century Gothic" charset="0"/>
              </a:rPr>
            </a:br>
            <a:r>
              <a:rPr lang="en-US" altLang="x-none" sz="2800" dirty="0">
                <a:latin typeface="Century 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06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  <p:bldP spid="9114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lugrad_globe_r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4572000" y="4572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95363" y="0"/>
            <a:ext cx="69770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1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Holistic Internationalization</a:t>
            </a:r>
          </a:p>
        </p:txBody>
      </p:sp>
      <p:pic>
        <p:nvPicPr>
          <p:cNvPr id="8" name="Picture 7" descr="roundcolorglobe(small-transparent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28765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2205038"/>
            <a:ext cx="3124200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Education Abroad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2057400"/>
            <a:ext cx="37338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International Students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0875" y="4724400"/>
            <a:ext cx="4708525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Curriculum Internationalization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0" y="1382713"/>
            <a:ext cx="28575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Faculty Development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3505200"/>
            <a:ext cx="31099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International Visitor </a:t>
            </a:r>
          </a:p>
          <a:p>
            <a:pPr algn="ctr"/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Delegations &amp; Exchanges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3581400"/>
            <a:ext cx="2133600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Partnerships &amp; Consortia</a:t>
            </a:r>
          </a:p>
        </p:txBody>
      </p:sp>
    </p:spTree>
    <p:extLst>
      <p:ext uri="{BB962C8B-B14F-4D97-AF65-F5344CB8AC3E}">
        <p14:creationId xmlns:p14="http://schemas.microsoft.com/office/powerpoint/2010/main" val="1832936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  <p:bldP spid="5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3200400" y="1524000"/>
            <a:ext cx="5943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en-US" altLang="en-US" sz="3100"/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0" y="228600"/>
            <a:ext cx="906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Defining Global Competencies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0" y="1066800"/>
            <a:ext cx="58674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8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 Global Work Skills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Cultural Awareness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Intercultural Communications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World Languages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Global Interdependence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International Travel Skills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Global Citizenship</a:t>
            </a:r>
            <a:endParaRPr lang="en-US" altLang="en-US" sz="1800">
              <a:latin typeface="Verdana" charset="0"/>
              <a:ea typeface="ヒラギノ角ゴ Pro W3" charset="-128"/>
            </a:endParaRPr>
          </a:p>
        </p:txBody>
      </p:sp>
      <p:pic>
        <p:nvPicPr>
          <p:cNvPr id="38916" name="Picture 6" descr="DSC076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3276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5943600"/>
            <a:ext cx="69342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effectLst>
                  <a:outerShdw blurRad="38100" dist="38100" dir="2700000" algn="tl">
                    <a:srgbClr val="1F497D"/>
                  </a:outerShdw>
                </a:effectLst>
                <a:hlinkClick r:id="rId4"/>
              </a:rPr>
              <a:t>https://</a:t>
            </a:r>
            <a:r>
              <a:rPr lang="en-US" altLang="en-US" sz="1800" dirty="0" err="1">
                <a:effectLst>
                  <a:outerShdw blurRad="38100" dist="38100" dir="2700000" algn="tl">
                    <a:srgbClr val="1F497D"/>
                  </a:outerShdw>
                </a:effectLst>
                <a:hlinkClick r:id="rId4"/>
              </a:rPr>
              <a:t>madisoncollege.edu</a:t>
            </a:r>
            <a:r>
              <a:rPr lang="en-US" altLang="en-US" sz="1800" dirty="0">
                <a:effectLst>
                  <a:outerShdw blurRad="38100" dist="38100" dir="2700000" algn="tl">
                    <a:srgbClr val="1F497D"/>
                  </a:outerShdw>
                </a:effectLst>
                <a:hlinkClick r:id="rId4"/>
              </a:rPr>
              <a:t>/program/global-studies</a:t>
            </a:r>
            <a:endParaRPr lang="en-US" altLang="en-US" sz="1800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980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4929" y="0"/>
            <a:ext cx="8988425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 b="0"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ＭＳ Ｐゴシック" charset="-128"/>
              </a:rPr>
              <a:t>Employer Validation of Global Competencies</a:t>
            </a:r>
          </a:p>
        </p:txBody>
      </p:sp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3841" r="4825" b="3262"/>
          <a:stretch>
            <a:fillRect/>
          </a:stretch>
        </p:blipFill>
        <p:spPr bwMode="auto">
          <a:xfrm>
            <a:off x="228600" y="1295403"/>
            <a:ext cx="86868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054349" y="5330828"/>
            <a:ext cx="5861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800" i="1" dirty="0">
                <a:solidFill>
                  <a:srgbClr val="FFFFFF"/>
                </a:solidFill>
                <a:latin typeface="Calibri" charset="0"/>
              </a:rPr>
              <a:t>Madison </a:t>
            </a:r>
            <a:r>
              <a:rPr lang="en-US" altLang="en-US" sz="1800" i="1" dirty="0" smtClean="0">
                <a:solidFill>
                  <a:srgbClr val="FFFFFF"/>
                </a:solidFill>
                <a:latin typeface="Calibri" charset="0"/>
              </a:rPr>
              <a:t>College Academic Plan 2014</a:t>
            </a:r>
          </a:p>
          <a:p>
            <a:pPr algn="r" eaLnBrk="1" hangingPunct="1"/>
            <a:endParaRPr lang="en-US" altLang="en-US" sz="1800" dirty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228600" y="1143000"/>
            <a:ext cx="891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Certificate fosters international activity among faculty and encourages students to take courses outside their narrow degree requirements.  </a:t>
            </a:r>
          </a:p>
        </p:txBody>
      </p:sp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76200" y="228600"/>
            <a:ext cx="9144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100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 W3" charset="-128"/>
              </a:rPr>
              <a:t>Global Studies Certificate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2743200"/>
            <a:ext cx="4267200" cy="36317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1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Over 50 courses linked to certificate across college departments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1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Synergy between language learners, study abroad, and global courses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1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New Univ. of WI Global Passport Program for dual credit and access to hundreds of UW-Madison global courses</a:t>
            </a:r>
            <a:endParaRPr lang="en-US" sz="1800" dirty="0" smtClean="0"/>
          </a:p>
        </p:txBody>
      </p:sp>
      <p:pic>
        <p:nvPicPr>
          <p:cNvPr id="6" name="Picture 5" descr="GS_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19518" r="8414" b="23582"/>
          <a:stretch>
            <a:fillRect/>
          </a:stretch>
        </p:blipFill>
        <p:spPr bwMode="auto">
          <a:xfrm>
            <a:off x="152399" y="2590800"/>
            <a:ext cx="4131667" cy="412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95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3200400" y="1524000"/>
            <a:ext cx="5943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en-US" altLang="en-US" sz="3100"/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0" y="0"/>
            <a:ext cx="906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 dirty="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Integration of World Languages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381000" y="1219200"/>
            <a:ext cx="807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Verdana" charset="0"/>
              <a:ea typeface="ヒラギノ角ゴ Pro W3" charset="-128"/>
            </a:endParaRPr>
          </a:p>
        </p:txBody>
      </p:sp>
      <p:sp>
        <p:nvSpPr>
          <p:cNvPr id="28678" name="TextBox 15"/>
          <p:cNvSpPr txBox="1">
            <a:spLocks noChangeArrowheads="1"/>
          </p:cNvSpPr>
          <p:nvPr/>
        </p:nvSpPr>
        <p:spPr bwMode="auto">
          <a:xfrm>
            <a:off x="0" y="1981200"/>
            <a:ext cx="8839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College Transfer Courses in:</a:t>
            </a:r>
          </a:p>
          <a:p>
            <a:pPr lvl="1" eaLnBrk="1" hangingPunct="1"/>
            <a:r>
              <a:rPr lang="en-US" alt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朋友 同事 – Chinese</a:t>
            </a:r>
          </a:p>
          <a:p>
            <a:pPr lvl="1" eaLnBrk="1" hangingPunct="1"/>
            <a:r>
              <a:rPr lang="en-US" alt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            – Arabic</a:t>
            </a:r>
          </a:p>
          <a:p>
            <a:pPr lvl="1" eaLnBrk="1" hangingPunct="1"/>
            <a:r>
              <a:rPr lang="en-US" altLang="en-US" sz="2000" i="1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¡Comprensión! </a:t>
            </a:r>
            <a:r>
              <a:rPr lang="en-US" alt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– Spanish</a:t>
            </a:r>
          </a:p>
          <a:p>
            <a:pPr lvl="1" eaLnBrk="1" hangingPunct="1"/>
            <a:r>
              <a:rPr lang="en-US" altLang="en-US" sz="2000" i="1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Étude</a:t>
            </a:r>
            <a:r>
              <a:rPr lang="en-US" alt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– French</a:t>
            </a:r>
          </a:p>
          <a:p>
            <a:pPr lvl="1" eaLnBrk="1" hangingPunct="1"/>
            <a:r>
              <a:rPr lang="en-US" altLang="en-US" sz="2000" i="1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Verständnis</a:t>
            </a:r>
            <a:r>
              <a:rPr lang="en-US" alt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– German (via Study Abroad)</a:t>
            </a:r>
          </a:p>
          <a:p>
            <a:pPr lvl="1" eaLnBrk="1" hangingPunct="1"/>
            <a:r>
              <a:rPr lang="en-US" alt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学習</a:t>
            </a:r>
            <a:r>
              <a:rPr lang="en-US" altLang="ja-JP" sz="2000">
                <a:effectLst>
                  <a:outerShdw blurRad="38100" dist="38100" dir="2700000" algn="tl">
                    <a:srgbClr val="1F497D"/>
                  </a:outerShdw>
                </a:effectLst>
                <a:latin typeface="Verdana" charset="0"/>
                <a:ea typeface="ヒラギノ角ゴ Pro W3" charset="-128"/>
              </a:rPr>
              <a:t> – Japanese (via Study Abroad)</a:t>
            </a:r>
            <a:endParaRPr lang="en-US" altLang="en-US" sz="2000">
              <a:effectLst>
                <a:outerShdw blurRad="38100" dist="38100" dir="2700000" algn="tl">
                  <a:srgbClr val="1F497D"/>
                </a:outerShdw>
              </a:effectLst>
              <a:latin typeface="Verdana" charset="0"/>
              <a:ea typeface="ヒラギノ角ゴ Pro W3" charset="-128"/>
            </a:endParaRPr>
          </a:p>
        </p:txBody>
      </p:sp>
      <p:pic>
        <p:nvPicPr>
          <p:cNvPr id="28679" name="Picture 12" descr="Arabic.png"/>
          <p:cNvPicPr>
            <a:picLocks noChangeAspect="1"/>
          </p:cNvPicPr>
          <p:nvPr/>
        </p:nvPicPr>
        <p:blipFill>
          <a:blip r:embed="rId4">
            <a:lum bright="84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1147763" cy="228600"/>
          </a:xfrm>
          <a:prstGeom prst="rect">
            <a:avLst/>
          </a:prstGeom>
          <a:noFill/>
          <a:ln>
            <a:noFill/>
          </a:ln>
          <a:effectLst>
            <a:outerShdw blurRad="38100" dist="25401" dir="2700000" rotWithShape="0">
              <a:srgbClr val="000000">
                <a:alpha val="8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20"/>
          <p:cNvSpPr txBox="1">
            <a:spLocks noChangeArrowheads="1"/>
          </p:cNvSpPr>
          <p:nvPr/>
        </p:nvSpPr>
        <p:spPr bwMode="auto">
          <a:xfrm>
            <a:off x="152400" y="4572000"/>
            <a:ext cx="6705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lvl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Plus Adult Continuing Education offerings in: Arabic, Chinese, French, German, Italian, Japanese, Norwegian, Polish, Russian, and Spanish </a:t>
            </a:r>
          </a:p>
          <a:p>
            <a:pPr>
              <a:defRPr/>
            </a:pPr>
            <a:endParaRPr lang="en-US" sz="2000" dirty="0" smtClean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5400" y="9906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Center for International Education works with academic areas to offer a broad portfolio of world language offerings.</a:t>
            </a:r>
            <a:endParaRPr lang="en-US" sz="18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086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  <p:bldP spid="28678" grpId="0" build="allAtOnce"/>
      <p:bldP spid="286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219200"/>
            <a:ext cx="3657600" cy="5638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sz="240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  <a:t>Madison College provides a broad portfolio of education abroad opportunities for our students including:</a:t>
            </a:r>
            <a:r>
              <a:rPr lang="en-US" altLang="x-none" sz="120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  <a:t/>
            </a:r>
            <a:br>
              <a:rPr lang="en-US" altLang="x-none" sz="120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</a:br>
            <a:endParaRPr lang="en-US" altLang="x-none" sz="1200">
              <a:effectLst>
                <a:outerShdw blurRad="38100" dist="38100" dir="2700000" algn="tl">
                  <a:srgbClr val="1F497D"/>
                </a:outerShdw>
              </a:effectLst>
              <a:ea typeface="ＭＳ Ｐゴシック" charset="-128"/>
            </a:endParaRPr>
          </a:p>
          <a:p>
            <a:pPr indent="0" eaLnBrk="1" hangingPunct="1">
              <a:lnSpc>
                <a:spcPct val="90000"/>
              </a:lnSpc>
            </a:pPr>
            <a:r>
              <a:rPr lang="en-US" altLang="x-none" sz="220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  <a:t> Semester study at partner institutions</a:t>
            </a:r>
            <a:endParaRPr lang="en-US" altLang="x-none" sz="800">
              <a:effectLst>
                <a:outerShdw blurRad="38100" dist="38100" dir="2700000" algn="tl">
                  <a:srgbClr val="1F497D"/>
                </a:outerShdw>
              </a:effectLst>
              <a:ea typeface="ＭＳ Ｐゴシック" charset="-128"/>
            </a:endParaRPr>
          </a:p>
          <a:p>
            <a:pPr indent="0" eaLnBrk="1" hangingPunct="1">
              <a:lnSpc>
                <a:spcPct val="90000"/>
              </a:lnSpc>
              <a:buFont typeface="Wingdings" charset="2"/>
              <a:buNone/>
            </a:pPr>
            <a:endParaRPr lang="en-US" altLang="x-none" sz="800">
              <a:effectLst>
                <a:outerShdw blurRad="38100" dist="38100" dir="2700000" algn="tl">
                  <a:srgbClr val="1F497D"/>
                </a:outerShdw>
              </a:effectLst>
              <a:ea typeface="ＭＳ Ｐゴシック" charset="-128"/>
            </a:endParaRPr>
          </a:p>
          <a:p>
            <a:pPr indent="0" eaLnBrk="1" hangingPunct="1">
              <a:lnSpc>
                <a:spcPct val="90000"/>
              </a:lnSpc>
            </a:pPr>
            <a:r>
              <a:rPr lang="en-US" altLang="x-none" sz="220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  <a:t> Summer language immersion programs</a:t>
            </a:r>
            <a:endParaRPr lang="en-US" altLang="x-none" sz="800">
              <a:effectLst>
                <a:outerShdw blurRad="38100" dist="38100" dir="2700000" algn="tl">
                  <a:srgbClr val="1F497D"/>
                </a:outerShdw>
              </a:effectLst>
              <a:ea typeface="ＭＳ Ｐゴシック" charset="-128"/>
            </a:endParaRPr>
          </a:p>
          <a:p>
            <a:pPr indent="0" eaLnBrk="1" hangingPunct="1">
              <a:lnSpc>
                <a:spcPct val="90000"/>
              </a:lnSpc>
            </a:pPr>
            <a:endParaRPr lang="en-US" altLang="x-none" sz="800">
              <a:effectLst>
                <a:outerShdw blurRad="38100" dist="38100" dir="2700000" algn="tl">
                  <a:srgbClr val="1F497D"/>
                </a:outerShdw>
              </a:effectLst>
              <a:ea typeface="ＭＳ Ｐゴシック" charset="-128"/>
            </a:endParaRPr>
          </a:p>
          <a:p>
            <a:pPr indent="0" eaLnBrk="1" hangingPunct="1">
              <a:lnSpc>
                <a:spcPct val="90000"/>
              </a:lnSpc>
            </a:pPr>
            <a:r>
              <a:rPr lang="en-US" altLang="x-none" sz="2200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charset="-128"/>
              </a:rPr>
              <a:t> Short term cultural tours, and service learning programs.</a:t>
            </a:r>
          </a:p>
          <a:p>
            <a:pPr indent="0" eaLnBrk="1" hangingPunct="1">
              <a:lnSpc>
                <a:spcPct val="90000"/>
              </a:lnSpc>
              <a:buFont typeface="Wingdings" charset="2"/>
              <a:buNone/>
            </a:pPr>
            <a:endParaRPr lang="en-US" altLang="x-none">
              <a:effectLst>
                <a:outerShdw blurRad="38100" dist="38100" dir="2700000" algn="tl">
                  <a:srgbClr val="1F497D"/>
                </a:outerShdw>
              </a:effectLst>
              <a:ea typeface="ＭＳ Ｐゴシック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0" dirty="0" smtClean="0">
                <a:effectLst>
                  <a:outerShdw blurRad="50800" dist="38100" dir="1740000" rotWithShape="0">
                    <a:prstClr val="black">
                      <a:alpha val="40000"/>
                    </a:prstClr>
                  </a:outerShdw>
                </a:effectLst>
                <a:cs typeface="Century Gothic" charset="0"/>
              </a:rPr>
              <a:t>Comprehensive Education </a:t>
            </a:r>
            <a:r>
              <a:rPr lang="en-US" sz="3200" b="0" dirty="0">
                <a:effectLst>
                  <a:outerShdw blurRad="50800" dist="38100" dir="1740000" rotWithShape="0">
                    <a:prstClr val="black">
                      <a:alpha val="40000"/>
                    </a:prstClr>
                  </a:outerShdw>
                </a:effectLst>
                <a:cs typeface="Century Gothic" charset="0"/>
              </a:rPr>
              <a:t>Abroad</a:t>
            </a:r>
            <a:br>
              <a:rPr lang="en-US" sz="3200" b="0" dirty="0">
                <a:effectLst>
                  <a:outerShdw blurRad="50800" dist="38100" dir="1740000" rotWithShape="0">
                    <a:prstClr val="black">
                      <a:alpha val="40000"/>
                    </a:prstClr>
                  </a:outerShdw>
                </a:effectLst>
                <a:cs typeface="Century Gothic" charset="0"/>
              </a:rPr>
            </a:br>
            <a:endParaRPr lang="en-US" sz="3200" b="0" dirty="0">
              <a:effectLst>
                <a:outerShdw blurRad="50800" dist="38100" dir="1740000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8" name="Picture 7" descr="RooInSha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hineseShi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5"/>
          <a:stretch>
            <a:fillRect/>
          </a:stretch>
        </p:blipFill>
        <p:spPr bwMode="auto">
          <a:xfrm>
            <a:off x="6248400" y="914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enfortre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8"/>
          <a:stretch>
            <a:fillRect/>
          </a:stretch>
        </p:blipFill>
        <p:spPr bwMode="auto">
          <a:xfrm>
            <a:off x="152400" y="3581400"/>
            <a:ext cx="2743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eotihuacan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7432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7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theme/theme1.xml><?xml version="1.0" encoding="utf-8"?>
<a:theme xmlns:a="http://schemas.openxmlformats.org/drawingml/2006/main" name="Madison College Template (edited Alan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dison College Edited Final PPT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lobe 3">
    <a:dk1>
      <a:srgbClr val="003B76"/>
    </a:dk1>
    <a:lt1>
      <a:srgbClr val="FFFFFF"/>
    </a:lt1>
    <a:dk2>
      <a:srgbClr val="0066CC"/>
    </a:dk2>
    <a:lt2>
      <a:srgbClr val="CCECFF"/>
    </a:lt2>
    <a:accent1>
      <a:srgbClr val="33CCCC"/>
    </a:accent1>
    <a:accent2>
      <a:srgbClr val="66CCFF"/>
    </a:accent2>
    <a:accent3>
      <a:srgbClr val="AAB8E2"/>
    </a:accent3>
    <a:accent4>
      <a:srgbClr val="DADADA"/>
    </a:accent4>
    <a:accent5>
      <a:srgbClr val="ADE2E2"/>
    </a:accent5>
    <a:accent6>
      <a:srgbClr val="5CB9E7"/>
    </a:accent6>
    <a:hlink>
      <a:srgbClr val="FFFFCC"/>
    </a:hlink>
    <a:folHlink>
      <a:srgbClr val="FFCC66"/>
    </a:folHlink>
  </a:clrScheme>
  <a:fontScheme name="Globe">
    <a:majorFont>
      <a:latin typeface="Arial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492</Words>
  <Application>Microsoft Office PowerPoint</Application>
  <PresentationFormat>On-screen Show (4:3)</PresentationFormat>
  <Paragraphs>112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Arial</vt:lpstr>
      <vt:lpstr>Calibri</vt:lpstr>
      <vt:lpstr>Century Gothic</vt:lpstr>
      <vt:lpstr>Times</vt:lpstr>
      <vt:lpstr>Verdana</vt:lpstr>
      <vt:lpstr>Wingdings</vt:lpstr>
      <vt:lpstr>Wingdings 2</vt:lpstr>
      <vt:lpstr>ヒラギノ角ゴ Pro W3</vt:lpstr>
      <vt:lpstr>Madison College Template (edited Alan)</vt:lpstr>
      <vt:lpstr>Madison College Edited Final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Employer Validation of Global Competencies</vt:lpstr>
      <vt:lpstr>PowerPoint Presentation</vt:lpstr>
      <vt:lpstr>PowerPoint Presentation</vt:lpstr>
      <vt:lpstr>Comprehensive Education Abroad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Directions: Global and Multicultural Center Opening June 2016 </vt:lpstr>
      <vt:lpstr>Department of Education  Title VI Grant 2016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Bradshaw, Geoffrey W</dc:creator>
  <cp:lastModifiedBy>Fischer, Gerhard   DPI</cp:lastModifiedBy>
  <cp:revision>16</cp:revision>
  <dcterms:created xsi:type="dcterms:W3CDTF">2016-11-02T20:44:21Z</dcterms:created>
  <dcterms:modified xsi:type="dcterms:W3CDTF">2016-12-09T17:10:04Z</dcterms:modified>
</cp:coreProperties>
</file>