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0058400" cy="7772400"/>
  <p:notesSz cx="7010400" cy="92964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Lato" panose="020F0502020204030203" pitchFamily="34" charset="0"/>
      <p:regular r:id="rId12"/>
      <p:bold r:id="rId13"/>
      <p:italic r:id="rId14"/>
      <p:boldItalic r:id="rId15"/>
    </p:embeddedFont>
    <p:embeddedFont>
      <p:font typeface="Lato Light" panose="020F0302020204030203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4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652738e9f6_0_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652738e9f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6f98f80c04_0_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g6f98f80c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6913"/>
            <a:ext cx="45085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6f98f80c04_0_11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9" name="Google Shape;219;g6f98f80c04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6913"/>
            <a:ext cx="45085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552b3cb9c8_0_1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8" name="Google Shape;238;g552b3cb9c8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6913"/>
            <a:ext cx="45085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905255" y="2091832"/>
            <a:ext cx="8298181" cy="455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"/>
          </p:nvPr>
        </p:nvSpPr>
        <p:spPr>
          <a:xfrm rot="5400000">
            <a:off x="2774441" y="222646"/>
            <a:ext cx="4559808" cy="829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2620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2"/>
          <p:cNvSpPr/>
          <p:nvPr/>
        </p:nvSpPr>
        <p:spPr>
          <a:xfrm>
            <a:off x="14" y="7178891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2"/>
          <p:cNvSpPr txBox="1">
            <a:spLocks noGrp="1"/>
          </p:cNvSpPr>
          <p:nvPr>
            <p:ph type="title"/>
          </p:nvPr>
        </p:nvSpPr>
        <p:spPr>
          <a:xfrm rot="5400000">
            <a:off x="5018522" y="2646796"/>
            <a:ext cx="6527884" cy="216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1"/>
          </p:nvPr>
        </p:nvSpPr>
        <p:spPr>
          <a:xfrm rot="5400000">
            <a:off x="617972" y="540819"/>
            <a:ext cx="6527884" cy="638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>
            <a:spLocks noGrp="1"/>
          </p:cNvSpPr>
          <p:nvPr>
            <p:ph type="title"/>
          </p:nvPr>
        </p:nvSpPr>
        <p:spPr>
          <a:xfrm>
            <a:off x="905256" y="324818"/>
            <a:ext cx="8298000" cy="16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body" idx="1"/>
          </p:nvPr>
        </p:nvSpPr>
        <p:spPr>
          <a:xfrm>
            <a:off x="905255" y="2091832"/>
            <a:ext cx="8298000" cy="45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dt" idx="10"/>
          </p:nvPr>
        </p:nvSpPr>
        <p:spPr>
          <a:xfrm>
            <a:off x="905257" y="7321091"/>
            <a:ext cx="20397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/>
          <p:nvPr/>
        </p:nvSpPr>
        <p:spPr>
          <a:xfrm>
            <a:off x="2621" y="7254240"/>
            <a:ext cx="10055700" cy="518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14" y="7178891"/>
            <a:ext cx="10055700" cy="7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5"/>
          <p:cNvSpPr txBox="1">
            <a:spLocks noGrp="1"/>
          </p:cNvSpPr>
          <p:nvPr>
            <p:ph type="ctrTitle"/>
          </p:nvPr>
        </p:nvSpPr>
        <p:spPr>
          <a:xfrm>
            <a:off x="905256" y="860146"/>
            <a:ext cx="8298000" cy="40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sz="6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subTitle" idx="1"/>
          </p:nvPr>
        </p:nvSpPr>
        <p:spPr>
          <a:xfrm>
            <a:off x="907541" y="5049704"/>
            <a:ext cx="82980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204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dt" idx="10"/>
          </p:nvPr>
        </p:nvSpPr>
        <p:spPr>
          <a:xfrm>
            <a:off x="905257" y="7321091"/>
            <a:ext cx="20397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20" name="Google Shape;120;p15"/>
          <p:cNvCxnSpPr/>
          <p:nvPr/>
        </p:nvCxnSpPr>
        <p:spPr>
          <a:xfrm>
            <a:off x="996318" y="4922520"/>
            <a:ext cx="814710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/>
          <p:nvPr/>
        </p:nvSpPr>
        <p:spPr>
          <a:xfrm>
            <a:off x="2621" y="7254240"/>
            <a:ext cx="10055700" cy="518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/>
          <p:nvPr/>
        </p:nvSpPr>
        <p:spPr>
          <a:xfrm>
            <a:off x="14" y="7178891"/>
            <a:ext cx="10055700" cy="7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6"/>
          <p:cNvSpPr txBox="1">
            <a:spLocks noGrp="1"/>
          </p:cNvSpPr>
          <p:nvPr>
            <p:ph type="title"/>
          </p:nvPr>
        </p:nvSpPr>
        <p:spPr>
          <a:xfrm>
            <a:off x="905256" y="860146"/>
            <a:ext cx="8298000" cy="40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sz="6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body" idx="1"/>
          </p:nvPr>
        </p:nvSpPr>
        <p:spPr>
          <a:xfrm>
            <a:off x="905256" y="5046878"/>
            <a:ext cx="82980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204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53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dt" idx="10"/>
          </p:nvPr>
        </p:nvSpPr>
        <p:spPr>
          <a:xfrm>
            <a:off x="905257" y="7321091"/>
            <a:ext cx="20397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Google Shape;128;p16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29" name="Google Shape;129;p16"/>
          <p:cNvCxnSpPr/>
          <p:nvPr/>
        </p:nvCxnSpPr>
        <p:spPr>
          <a:xfrm>
            <a:off x="996318" y="4922520"/>
            <a:ext cx="814710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>
            <a:spLocks noGrp="1"/>
          </p:cNvSpPr>
          <p:nvPr>
            <p:ph type="title"/>
          </p:nvPr>
        </p:nvSpPr>
        <p:spPr>
          <a:xfrm>
            <a:off x="905256" y="324818"/>
            <a:ext cx="8298000" cy="16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body" idx="1"/>
          </p:nvPr>
        </p:nvSpPr>
        <p:spPr>
          <a:xfrm>
            <a:off x="905256" y="2091832"/>
            <a:ext cx="4073700" cy="45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body" idx="2"/>
          </p:nvPr>
        </p:nvSpPr>
        <p:spPr>
          <a:xfrm>
            <a:off x="5129784" y="2091833"/>
            <a:ext cx="4073700" cy="45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dt" idx="10"/>
          </p:nvPr>
        </p:nvSpPr>
        <p:spPr>
          <a:xfrm>
            <a:off x="905257" y="7321091"/>
            <a:ext cx="20397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>
            <a:spLocks noGrp="1"/>
          </p:cNvSpPr>
          <p:nvPr>
            <p:ph type="title"/>
          </p:nvPr>
        </p:nvSpPr>
        <p:spPr>
          <a:xfrm>
            <a:off x="905256" y="324818"/>
            <a:ext cx="8298000" cy="16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9" name="Google Shape;139;p18"/>
          <p:cNvSpPr txBox="1">
            <a:spLocks noGrp="1"/>
          </p:cNvSpPr>
          <p:nvPr>
            <p:ph type="body" idx="1"/>
          </p:nvPr>
        </p:nvSpPr>
        <p:spPr>
          <a:xfrm>
            <a:off x="905256" y="2092192"/>
            <a:ext cx="4073700" cy="8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7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7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53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2"/>
          </p:nvPr>
        </p:nvSpPr>
        <p:spPr>
          <a:xfrm>
            <a:off x="905256" y="2926645"/>
            <a:ext cx="4073700" cy="38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Google Shape;141;p18"/>
          <p:cNvSpPr txBox="1">
            <a:spLocks noGrp="1"/>
          </p:cNvSpPr>
          <p:nvPr>
            <p:ph type="body" idx="3"/>
          </p:nvPr>
        </p:nvSpPr>
        <p:spPr>
          <a:xfrm>
            <a:off x="5129784" y="2092192"/>
            <a:ext cx="4073700" cy="8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7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7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53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body" idx="4"/>
          </p:nvPr>
        </p:nvSpPr>
        <p:spPr>
          <a:xfrm>
            <a:off x="5129784" y="2926645"/>
            <a:ext cx="4073700" cy="38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dt" idx="10"/>
          </p:nvPr>
        </p:nvSpPr>
        <p:spPr>
          <a:xfrm>
            <a:off x="905257" y="7321091"/>
            <a:ext cx="20397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Google Shape;145;p18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>
            <a:spLocks noGrp="1"/>
          </p:cNvSpPr>
          <p:nvPr>
            <p:ph type="title"/>
          </p:nvPr>
        </p:nvSpPr>
        <p:spPr>
          <a:xfrm>
            <a:off x="905256" y="324818"/>
            <a:ext cx="8298000" cy="16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8" name="Google Shape;148;p19"/>
          <p:cNvSpPr txBox="1">
            <a:spLocks noGrp="1"/>
          </p:cNvSpPr>
          <p:nvPr>
            <p:ph type="dt" idx="10"/>
          </p:nvPr>
        </p:nvSpPr>
        <p:spPr>
          <a:xfrm>
            <a:off x="905257" y="7321091"/>
            <a:ext cx="20397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19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/>
          <p:nvPr/>
        </p:nvSpPr>
        <p:spPr>
          <a:xfrm>
            <a:off x="2621" y="7254240"/>
            <a:ext cx="10055700" cy="518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0"/>
          <p:cNvSpPr/>
          <p:nvPr/>
        </p:nvSpPr>
        <p:spPr>
          <a:xfrm>
            <a:off x="14" y="7178891"/>
            <a:ext cx="10055700" cy="7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0"/>
          <p:cNvSpPr txBox="1">
            <a:spLocks noGrp="1"/>
          </p:cNvSpPr>
          <p:nvPr>
            <p:ph type="dt" idx="10"/>
          </p:nvPr>
        </p:nvSpPr>
        <p:spPr>
          <a:xfrm>
            <a:off x="905257" y="7321091"/>
            <a:ext cx="20397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20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Google Shape;156;p20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/>
          <p:nvPr/>
        </p:nvSpPr>
        <p:spPr>
          <a:xfrm>
            <a:off x="16" y="0"/>
            <a:ext cx="3342000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1"/>
          <p:cNvSpPr/>
          <p:nvPr/>
        </p:nvSpPr>
        <p:spPr>
          <a:xfrm>
            <a:off x="3333058" y="0"/>
            <a:ext cx="52800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1"/>
          <p:cNvSpPr txBox="1">
            <a:spLocks noGrp="1"/>
          </p:cNvSpPr>
          <p:nvPr>
            <p:ph type="title"/>
          </p:nvPr>
        </p:nvSpPr>
        <p:spPr>
          <a:xfrm>
            <a:off x="377190" y="673607"/>
            <a:ext cx="26403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306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1" name="Google Shape;161;p21"/>
          <p:cNvSpPr txBox="1">
            <a:spLocks noGrp="1"/>
          </p:cNvSpPr>
          <p:nvPr>
            <p:ph type="body" idx="1"/>
          </p:nvPr>
        </p:nvSpPr>
        <p:spPr>
          <a:xfrm>
            <a:off x="3960496" y="829056"/>
            <a:ext cx="5356200" cy="59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Google Shape;162;p21"/>
          <p:cNvSpPr txBox="1">
            <a:spLocks noGrp="1"/>
          </p:cNvSpPr>
          <p:nvPr>
            <p:ph type="body" idx="2"/>
          </p:nvPr>
        </p:nvSpPr>
        <p:spPr>
          <a:xfrm>
            <a:off x="377190" y="3316224"/>
            <a:ext cx="2640300" cy="38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2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0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Google Shape;163;p21"/>
          <p:cNvSpPr txBox="1">
            <a:spLocks noGrp="1"/>
          </p:cNvSpPr>
          <p:nvPr>
            <p:ph type="dt" idx="10"/>
          </p:nvPr>
        </p:nvSpPr>
        <p:spPr>
          <a:xfrm>
            <a:off x="384048" y="7321091"/>
            <a:ext cx="21600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21"/>
          <p:cNvSpPr txBox="1">
            <a:spLocks noGrp="1"/>
          </p:cNvSpPr>
          <p:nvPr>
            <p:ph type="ftr" idx="11"/>
          </p:nvPr>
        </p:nvSpPr>
        <p:spPr>
          <a:xfrm>
            <a:off x="3960494" y="7321091"/>
            <a:ext cx="3834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Google Shape;165;p21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/>
          <p:nvPr/>
        </p:nvSpPr>
        <p:spPr>
          <a:xfrm>
            <a:off x="2620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3"/>
          <p:cNvSpPr/>
          <p:nvPr/>
        </p:nvSpPr>
        <p:spPr>
          <a:xfrm>
            <a:off x="14" y="7178891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 txBox="1">
            <a:spLocks noGrp="1"/>
          </p:cNvSpPr>
          <p:nvPr>
            <p:ph type="ctrTitle"/>
          </p:nvPr>
        </p:nvSpPr>
        <p:spPr>
          <a:xfrm>
            <a:off x="905256" y="860146"/>
            <a:ext cx="829818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sz="6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907541" y="5049704"/>
            <a:ext cx="829818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204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8" name="Google Shape;28;p3"/>
          <p:cNvCxnSpPr/>
          <p:nvPr/>
        </p:nvCxnSpPr>
        <p:spPr>
          <a:xfrm>
            <a:off x="996318" y="4922520"/>
            <a:ext cx="814730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/>
          <p:nvPr/>
        </p:nvSpPr>
        <p:spPr>
          <a:xfrm>
            <a:off x="1" y="5613400"/>
            <a:ext cx="10055700" cy="215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2"/>
          <p:cNvSpPr/>
          <p:nvPr/>
        </p:nvSpPr>
        <p:spPr>
          <a:xfrm>
            <a:off x="14" y="5570419"/>
            <a:ext cx="10055700" cy="7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2"/>
          <p:cNvSpPr txBox="1">
            <a:spLocks noGrp="1"/>
          </p:cNvSpPr>
          <p:nvPr>
            <p:ph type="title"/>
          </p:nvPr>
        </p:nvSpPr>
        <p:spPr>
          <a:xfrm>
            <a:off x="905256" y="5751576"/>
            <a:ext cx="8343600" cy="9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306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0" name="Google Shape;170;p22"/>
          <p:cNvSpPr>
            <a:spLocks noGrp="1"/>
          </p:cNvSpPr>
          <p:nvPr>
            <p:ph type="pic" idx="2"/>
          </p:nvPr>
        </p:nvSpPr>
        <p:spPr>
          <a:xfrm>
            <a:off x="13" y="0"/>
            <a:ext cx="10058400" cy="5570400"/>
          </a:xfrm>
          <a:prstGeom prst="rect">
            <a:avLst/>
          </a:prstGeom>
          <a:solidFill>
            <a:srgbClr val="D2CDB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7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3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1" name="Google Shape;171;p22"/>
          <p:cNvSpPr txBox="1">
            <a:spLocks noGrp="1"/>
          </p:cNvSpPr>
          <p:nvPr>
            <p:ph type="body" idx="1"/>
          </p:nvPr>
        </p:nvSpPr>
        <p:spPr>
          <a:xfrm>
            <a:off x="905256" y="6694627"/>
            <a:ext cx="8348700" cy="6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2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1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0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Google Shape;172;p22"/>
          <p:cNvSpPr txBox="1">
            <a:spLocks noGrp="1"/>
          </p:cNvSpPr>
          <p:nvPr>
            <p:ph type="dt" idx="10"/>
          </p:nvPr>
        </p:nvSpPr>
        <p:spPr>
          <a:xfrm>
            <a:off x="905257" y="7321091"/>
            <a:ext cx="20397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3" name="Google Shape;173;p22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22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"/>
          <p:cNvSpPr txBox="1">
            <a:spLocks noGrp="1"/>
          </p:cNvSpPr>
          <p:nvPr>
            <p:ph type="title"/>
          </p:nvPr>
        </p:nvSpPr>
        <p:spPr>
          <a:xfrm>
            <a:off x="905256" y="324818"/>
            <a:ext cx="8298000" cy="16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7" name="Google Shape;177;p23"/>
          <p:cNvSpPr txBox="1">
            <a:spLocks noGrp="1"/>
          </p:cNvSpPr>
          <p:nvPr>
            <p:ph type="body" idx="1"/>
          </p:nvPr>
        </p:nvSpPr>
        <p:spPr>
          <a:xfrm rot="5400000">
            <a:off x="2774435" y="222832"/>
            <a:ext cx="4560000" cy="82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Google Shape;178;p23"/>
          <p:cNvSpPr txBox="1">
            <a:spLocks noGrp="1"/>
          </p:cNvSpPr>
          <p:nvPr>
            <p:ph type="dt" idx="10"/>
          </p:nvPr>
        </p:nvSpPr>
        <p:spPr>
          <a:xfrm>
            <a:off x="905257" y="7321091"/>
            <a:ext cx="20397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p23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0" name="Google Shape;180;p23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4"/>
          <p:cNvSpPr/>
          <p:nvPr/>
        </p:nvSpPr>
        <p:spPr>
          <a:xfrm>
            <a:off x="2621" y="7254240"/>
            <a:ext cx="10055700" cy="518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4"/>
          <p:cNvSpPr/>
          <p:nvPr/>
        </p:nvSpPr>
        <p:spPr>
          <a:xfrm>
            <a:off x="14" y="7178891"/>
            <a:ext cx="10055700" cy="7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4"/>
          <p:cNvSpPr txBox="1">
            <a:spLocks noGrp="1"/>
          </p:cNvSpPr>
          <p:nvPr>
            <p:ph type="title"/>
          </p:nvPr>
        </p:nvSpPr>
        <p:spPr>
          <a:xfrm rot="5400000">
            <a:off x="5018685" y="2646776"/>
            <a:ext cx="6527700" cy="21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5" name="Google Shape;185;p24"/>
          <p:cNvSpPr txBox="1">
            <a:spLocks noGrp="1"/>
          </p:cNvSpPr>
          <p:nvPr>
            <p:ph type="body" idx="1"/>
          </p:nvPr>
        </p:nvSpPr>
        <p:spPr>
          <a:xfrm rot="5400000">
            <a:off x="618113" y="540776"/>
            <a:ext cx="6527700" cy="63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6" name="Google Shape;186;p24"/>
          <p:cNvSpPr txBox="1">
            <a:spLocks noGrp="1"/>
          </p:cNvSpPr>
          <p:nvPr>
            <p:ph type="dt" idx="10"/>
          </p:nvPr>
        </p:nvSpPr>
        <p:spPr>
          <a:xfrm>
            <a:off x="905257" y="7321091"/>
            <a:ext cx="20397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Google Shape;187;p24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24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2620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14" y="7178891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05256" y="860146"/>
            <a:ext cx="829818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sz="6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905256" y="5046878"/>
            <a:ext cx="829818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204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53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7" name="Google Shape;37;p4"/>
          <p:cNvCxnSpPr/>
          <p:nvPr/>
        </p:nvCxnSpPr>
        <p:spPr>
          <a:xfrm>
            <a:off x="996318" y="4922520"/>
            <a:ext cx="814730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905256" y="2091832"/>
            <a:ext cx="4073652" cy="455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5129784" y="2091833"/>
            <a:ext cx="4073652" cy="455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905256" y="2092192"/>
            <a:ext cx="4073652" cy="83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7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7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53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905256" y="2926646"/>
            <a:ext cx="4073652" cy="382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3"/>
          </p:nvPr>
        </p:nvSpPr>
        <p:spPr>
          <a:xfrm>
            <a:off x="5129784" y="2092192"/>
            <a:ext cx="4073652" cy="83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7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7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53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4"/>
          </p:nvPr>
        </p:nvSpPr>
        <p:spPr>
          <a:xfrm>
            <a:off x="5129784" y="2926646"/>
            <a:ext cx="4073652" cy="382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/>
          <p:nvPr/>
        </p:nvSpPr>
        <p:spPr>
          <a:xfrm>
            <a:off x="2620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8"/>
          <p:cNvSpPr/>
          <p:nvPr/>
        </p:nvSpPr>
        <p:spPr>
          <a:xfrm>
            <a:off x="14" y="7178891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16" y="0"/>
            <a:ext cx="3341902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3333059" y="0"/>
            <a:ext cx="52806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377191" y="673607"/>
            <a:ext cx="264033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306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3960496" y="829056"/>
            <a:ext cx="5356098" cy="5958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377191" y="3316225"/>
            <a:ext cx="2640330" cy="382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2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0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384048" y="7321091"/>
            <a:ext cx="2160272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3960494" y="7321091"/>
            <a:ext cx="3834766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1" y="5613400"/>
            <a:ext cx="10055781" cy="215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0"/>
          <p:cNvSpPr/>
          <p:nvPr/>
        </p:nvSpPr>
        <p:spPr>
          <a:xfrm>
            <a:off x="14" y="5570419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905256" y="5751576"/>
            <a:ext cx="8343758" cy="932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306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0"/>
          <p:cNvSpPr>
            <a:spLocks noGrp="1"/>
          </p:cNvSpPr>
          <p:nvPr>
            <p:ph type="pic" idx="2"/>
          </p:nvPr>
        </p:nvSpPr>
        <p:spPr>
          <a:xfrm>
            <a:off x="14" y="0"/>
            <a:ext cx="10058388" cy="5570419"/>
          </a:xfrm>
          <a:prstGeom prst="rect">
            <a:avLst/>
          </a:prstGeom>
          <a:solidFill>
            <a:srgbClr val="D2CDB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7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3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905256" y="6694627"/>
            <a:ext cx="8348472" cy="673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2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1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0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7254240"/>
            <a:ext cx="1005840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1" y="7178891"/>
            <a:ext cx="10058401" cy="74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905255" y="2091832"/>
            <a:ext cx="8298181" cy="455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905258" y="7321091"/>
            <a:ext cx="203962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814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21" cy="41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984665" y="1969557"/>
            <a:ext cx="8222742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/>
          <p:nvPr/>
        </p:nvSpPr>
        <p:spPr>
          <a:xfrm>
            <a:off x="0" y="7254240"/>
            <a:ext cx="10058400" cy="518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0" y="7178891"/>
            <a:ext cx="10058400" cy="7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 txBox="1">
            <a:spLocks noGrp="1"/>
          </p:cNvSpPr>
          <p:nvPr>
            <p:ph type="title"/>
          </p:nvPr>
        </p:nvSpPr>
        <p:spPr>
          <a:xfrm>
            <a:off x="905256" y="324818"/>
            <a:ext cx="8298000" cy="16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body" idx="1"/>
          </p:nvPr>
        </p:nvSpPr>
        <p:spPr>
          <a:xfrm>
            <a:off x="905255" y="2091832"/>
            <a:ext cx="8298000" cy="45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dt" idx="10"/>
          </p:nvPr>
        </p:nvSpPr>
        <p:spPr>
          <a:xfrm>
            <a:off x="905257" y="7321091"/>
            <a:ext cx="20397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ftr" idx="11"/>
          </p:nvPr>
        </p:nvSpPr>
        <p:spPr>
          <a:xfrm>
            <a:off x="3041103" y="7321091"/>
            <a:ext cx="397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ldNum" idx="12"/>
          </p:nvPr>
        </p:nvSpPr>
        <p:spPr>
          <a:xfrm>
            <a:off x="8167879" y="7321091"/>
            <a:ext cx="1082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5" name="Google Shape;105;p13"/>
          <p:cNvCxnSpPr/>
          <p:nvPr/>
        </p:nvCxnSpPr>
        <p:spPr>
          <a:xfrm>
            <a:off x="984664" y="1969557"/>
            <a:ext cx="822270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onetonline.org/link/summary/51-9012.00" TargetMode="External"/><Relationship Id="rId18" Type="http://schemas.openxmlformats.org/officeDocument/2006/relationships/image" Target="../media/image1.png"/><Relationship Id="rId26" Type="http://schemas.openxmlformats.org/officeDocument/2006/relationships/hyperlink" Target="https://www.onetonline.org/link/summary/17-3029.05" TargetMode="External"/><Relationship Id="rId39" Type="http://schemas.openxmlformats.org/officeDocument/2006/relationships/hyperlink" Target="https://www.onetonline.org/link/summary/19-4011.02" TargetMode="External"/><Relationship Id="rId21" Type="http://schemas.openxmlformats.org/officeDocument/2006/relationships/hyperlink" Target="https://www.onetonline.org/link/summary/17-3029.03" TargetMode="External"/><Relationship Id="rId34" Type="http://schemas.openxmlformats.org/officeDocument/2006/relationships/hyperlink" Target="https://www.onetonline.org/link/summary/51-4012.00" TargetMode="External"/><Relationship Id="rId42" Type="http://schemas.openxmlformats.org/officeDocument/2006/relationships/hyperlink" Target="https://www.onetonline.org/link/summary/49-9041.00" TargetMode="External"/><Relationship Id="rId47" Type="http://schemas.openxmlformats.org/officeDocument/2006/relationships/hyperlink" Target="https://www.onetonline.org/link/summary/49-9044.00" TargetMode="External"/><Relationship Id="rId50" Type="http://schemas.openxmlformats.org/officeDocument/2006/relationships/hyperlink" Target="https://www.onetonline.org/link/summary/11-9041.00" TargetMode="External"/><Relationship Id="rId55" Type="http://schemas.openxmlformats.org/officeDocument/2006/relationships/hyperlink" Target="https://www.onetonline.org/link/summary/11-3051.00" TargetMode="External"/><Relationship Id="rId7" Type="http://schemas.openxmlformats.org/officeDocument/2006/relationships/hyperlink" Target="https://www.onetonline.org/link/summary/53-7064.00" TargetMode="External"/><Relationship Id="rId12" Type="http://schemas.openxmlformats.org/officeDocument/2006/relationships/hyperlink" Target="https://www.onetonline.org/link/summary/51-3092.00" TargetMode="External"/><Relationship Id="rId17" Type="http://schemas.openxmlformats.org/officeDocument/2006/relationships/hyperlink" Target="https://www.onetonline.org/link/summary/47-2211.00" TargetMode="External"/><Relationship Id="rId25" Type="http://schemas.openxmlformats.org/officeDocument/2006/relationships/hyperlink" Target="https://www.onetonline.org/link/summary/17-2199.04" TargetMode="External"/><Relationship Id="rId33" Type="http://schemas.openxmlformats.org/officeDocument/2006/relationships/hyperlink" Target="https://www.onetonline.org/link/summary/51-4011.00" TargetMode="External"/><Relationship Id="rId38" Type="http://schemas.openxmlformats.org/officeDocument/2006/relationships/hyperlink" Target="https://www.onetonline.org/link/summary/17-3024.00" TargetMode="External"/><Relationship Id="rId46" Type="http://schemas.openxmlformats.org/officeDocument/2006/relationships/hyperlink" Target="https://www.onetonline.org/link/summary/17-3027.00" TargetMode="External"/><Relationship Id="rId59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onetonline.org/link/summary/51-9121.00" TargetMode="External"/><Relationship Id="rId20" Type="http://schemas.openxmlformats.org/officeDocument/2006/relationships/hyperlink" Target="https://www.onetonline.org/link/summary/17-2071.00" TargetMode="External"/><Relationship Id="rId29" Type="http://schemas.openxmlformats.org/officeDocument/2006/relationships/hyperlink" Target="https://www.onetonline.org/link/summary/17-2199.05" TargetMode="External"/><Relationship Id="rId41" Type="http://schemas.openxmlformats.org/officeDocument/2006/relationships/hyperlink" Target="https://www.onetonline.org/link/summary/17-3026.00" TargetMode="External"/><Relationship Id="rId54" Type="http://schemas.openxmlformats.org/officeDocument/2006/relationships/hyperlink" Target="https://www.onetonline.org/link/summary/11-1021.00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onetonline.org/link/summary/53-7062.00" TargetMode="External"/><Relationship Id="rId11" Type="http://schemas.openxmlformats.org/officeDocument/2006/relationships/hyperlink" Target="https://www.onetonline.org/link/summary/51-3093.00" TargetMode="External"/><Relationship Id="rId24" Type="http://schemas.openxmlformats.org/officeDocument/2006/relationships/hyperlink" Target="https://www.onetonline.org/link/summary/15-1111.00" TargetMode="External"/><Relationship Id="rId32" Type="http://schemas.openxmlformats.org/officeDocument/2006/relationships/hyperlink" Target="https://www.onetonline.org/link/summary/17-3024.01" TargetMode="External"/><Relationship Id="rId37" Type="http://schemas.openxmlformats.org/officeDocument/2006/relationships/hyperlink" Target="https://www.onetonline.org/link/summary/17-3023.03" TargetMode="External"/><Relationship Id="rId40" Type="http://schemas.openxmlformats.org/officeDocument/2006/relationships/hyperlink" Target="https://www.onetonline.org/link/summary/47-2111.00" TargetMode="External"/><Relationship Id="rId45" Type="http://schemas.openxmlformats.org/officeDocument/2006/relationships/hyperlink" Target="https://www.onetonline.org/link/summary/17-3013.00" TargetMode="External"/><Relationship Id="rId53" Type="http://schemas.openxmlformats.org/officeDocument/2006/relationships/hyperlink" Target="https://www.onetonline.org/link/summary/51-1011.00" TargetMode="External"/><Relationship Id="rId58" Type="http://schemas.openxmlformats.org/officeDocument/2006/relationships/hyperlink" Target="https://inwisconsin.com/wp-content/uploads/2017/10/TMH_Manufacturing_Profile_2017.pdf" TargetMode="External"/><Relationship Id="rId5" Type="http://schemas.openxmlformats.org/officeDocument/2006/relationships/hyperlink" Target="https://www.onetonline.org/link/summary/51-9198.00" TargetMode="External"/><Relationship Id="rId15" Type="http://schemas.openxmlformats.org/officeDocument/2006/relationships/hyperlink" Target="https://www.onetonline.org/link/summary/51-4072.00" TargetMode="External"/><Relationship Id="rId23" Type="http://schemas.openxmlformats.org/officeDocument/2006/relationships/hyperlink" Target="https://www.onetonline.org/link/summary/19-1012.00" TargetMode="External"/><Relationship Id="rId28" Type="http://schemas.openxmlformats.org/officeDocument/2006/relationships/hyperlink" Target="https://www.onetonline.org/link/summary/17-2141.00" TargetMode="External"/><Relationship Id="rId36" Type="http://schemas.openxmlformats.org/officeDocument/2006/relationships/hyperlink" Target="https://www.onetonline.org/link/summary/17-3012.00" TargetMode="External"/><Relationship Id="rId49" Type="http://schemas.openxmlformats.org/officeDocument/2006/relationships/hyperlink" Target="https://www.onetonline.org/link/summary/51-4121.06" TargetMode="External"/><Relationship Id="rId57" Type="http://schemas.openxmlformats.org/officeDocument/2006/relationships/hyperlink" Target="https://www.onetonline.org/link/summary/11-3071.02" TargetMode="External"/><Relationship Id="rId10" Type="http://schemas.openxmlformats.org/officeDocument/2006/relationships/hyperlink" Target="https://www.onetonline.org/link/summary/51-4122.00" TargetMode="External"/><Relationship Id="rId19" Type="http://schemas.openxmlformats.org/officeDocument/2006/relationships/hyperlink" Target="https://www.onetonline.org/link/summary/17-2199.08" TargetMode="External"/><Relationship Id="rId31" Type="http://schemas.openxmlformats.org/officeDocument/2006/relationships/hyperlink" Target="https://www.onetonline.org/link/summary/17-2199.02" TargetMode="External"/><Relationship Id="rId44" Type="http://schemas.openxmlformats.org/officeDocument/2006/relationships/hyperlink" Target="https://www.onetonline.org/link/summary/49-9071.00" TargetMode="External"/><Relationship Id="rId52" Type="http://schemas.openxmlformats.org/officeDocument/2006/relationships/hyperlink" Target="https://www.onetonline.org/link/summary/49-1011.00" TargetMode="External"/><Relationship Id="rId60" Type="http://schemas.openxmlformats.org/officeDocument/2006/relationships/image" Target="../media/image4.png"/><Relationship Id="rId4" Type="http://schemas.openxmlformats.org/officeDocument/2006/relationships/hyperlink" Target="https://www.onetonline.org/link/summary/43-9021.00" TargetMode="External"/><Relationship Id="rId9" Type="http://schemas.openxmlformats.org/officeDocument/2006/relationships/hyperlink" Target="https://www.onetonline.org/link/summary/51-9011.00" TargetMode="External"/><Relationship Id="rId14" Type="http://schemas.openxmlformats.org/officeDocument/2006/relationships/hyperlink" Target="https://www.onetonline.org/link/summary/51-2031.00" TargetMode="External"/><Relationship Id="rId22" Type="http://schemas.openxmlformats.org/officeDocument/2006/relationships/hyperlink" Target="https://www.onetonline.org/link/summary/19-2041.00" TargetMode="External"/><Relationship Id="rId27" Type="http://schemas.openxmlformats.org/officeDocument/2006/relationships/hyperlink" Target="https://www.onetonline.org/link/summary/17-2131.00" TargetMode="External"/><Relationship Id="rId30" Type="http://schemas.openxmlformats.org/officeDocument/2006/relationships/hyperlink" Target="https://www.onetonline.org/link/summary/15-1152.00" TargetMode="External"/><Relationship Id="rId35" Type="http://schemas.openxmlformats.org/officeDocument/2006/relationships/hyperlink" Target="https://www.onetonline.org/link/summary/19-4031.00" TargetMode="External"/><Relationship Id="rId43" Type="http://schemas.openxmlformats.org/officeDocument/2006/relationships/hyperlink" Target="https://www.onetonline.org/link/summary/51-4041.00" TargetMode="External"/><Relationship Id="rId48" Type="http://schemas.openxmlformats.org/officeDocument/2006/relationships/hyperlink" Target="https://www.onetonline.org/link/summary/51-4111.00" TargetMode="External"/><Relationship Id="rId56" Type="http://schemas.openxmlformats.org/officeDocument/2006/relationships/hyperlink" Target="https://www.onetonline.org/link/summary/29-9011.00" TargetMode="External"/><Relationship Id="rId8" Type="http://schemas.openxmlformats.org/officeDocument/2006/relationships/hyperlink" Target="https://www.onetonline.org/link/summary/51-4081.00" TargetMode="External"/><Relationship Id="rId51" Type="http://schemas.openxmlformats.org/officeDocument/2006/relationships/hyperlink" Target="https://www.onetonline.org/link/summary/11-3071.03" TargetMode="External"/><Relationship Id="rId3" Type="http://schemas.openxmlformats.org/officeDocument/2006/relationships/hyperlink" Target="https://www.onetonline.org/link/summary/51-2092.00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ng"/><Relationship Id="rId18" Type="http://schemas.openxmlformats.org/officeDocument/2006/relationships/hyperlink" Target="https://www.msscusa.org/" TargetMode="External"/><Relationship Id="rId26" Type="http://schemas.openxmlformats.org/officeDocument/2006/relationships/hyperlink" Target="https://www.snapon.com/Industrial-Certification/Certifications/Mechanical-Electronic-Torque" TargetMode="External"/><Relationship Id="rId39" Type="http://schemas.openxmlformats.org/officeDocument/2006/relationships/hyperlink" Target="https://courses.witc.edu/Search/Class?courseid=030137&amp;topicid=0" TargetMode="External"/><Relationship Id="rId3" Type="http://schemas.openxmlformats.org/officeDocument/2006/relationships/hyperlink" Target="https://www.firstinspires.org/robotics/frc" TargetMode="External"/><Relationship Id="rId21" Type="http://schemas.openxmlformats.org/officeDocument/2006/relationships/hyperlink" Target="https://www.nims-skills.org/credentials?q=credentials&amp;f%5B0%5D=industry_standard%3A108&amp;f%5B1%5D=skill_level%3A119" TargetMode="External"/><Relationship Id="rId34" Type="http://schemas.openxmlformats.org/officeDocument/2006/relationships/hyperlink" Target="https://courses.witc.edu/Search/Class?courseid=015072&amp;topicid=0" TargetMode="External"/><Relationship Id="rId42" Type="http://schemas.openxmlformats.org/officeDocument/2006/relationships/hyperlink" Target="https://courses.witc.edu/Search/Class?courseid=022963&amp;topicid=0" TargetMode="External"/><Relationship Id="rId47" Type="http://schemas.openxmlformats.org/officeDocument/2006/relationships/hyperlink" Target="https://barron.uwec.edu/academics/special-programs/" TargetMode="External"/><Relationship Id="rId50" Type="http://schemas.openxmlformats.org/officeDocument/2006/relationships/hyperlink" Target="https://liveuwstout.sharepoint.com/sites/2022/015/Documents/Forms/AllItems.aspx?id=%2Fsites%2F2022%2F015%2FDocuments%2FAP%20Credit%20Equivalency%2Epdf&amp;parent=%2Fsites%2F2022%2F015%2FDocuments&amp;p=true&amp;cid=df016a3d-674d-45ca-8dc8-0659c0bdbe71" TargetMode="External"/><Relationship Id="rId7" Type="http://schemas.openxmlformats.org/officeDocument/2006/relationships/hyperlink" Target="https://wedc.org/programs-and-resources/fabrication-laboratories-grant/" TargetMode="External"/><Relationship Id="rId12" Type="http://schemas.openxmlformats.org/officeDocument/2006/relationships/hyperlink" Target="http://www.momentumwest.org/workforce/inspire-connections/students" TargetMode="External"/><Relationship Id="rId17" Type="http://schemas.openxmlformats.org/officeDocument/2006/relationships/hyperlink" Target="https://asq.org/cert/six-sigma-yellow-belt" TargetMode="External"/><Relationship Id="rId25" Type="http://schemas.openxmlformats.org/officeDocument/2006/relationships/hyperlink" Target="https://www.snapon.com/Industrial-Certification/Certifications/Multimeter" TargetMode="External"/><Relationship Id="rId33" Type="http://schemas.openxmlformats.org/officeDocument/2006/relationships/hyperlink" Target="https://courses.witc.edu/Search/Class?courseid=015067&amp;topicid=0" TargetMode="External"/><Relationship Id="rId38" Type="http://schemas.openxmlformats.org/officeDocument/2006/relationships/hyperlink" Target="https://courses.witc.edu/Search/Class?courseid=015101&amp;topicid=0" TargetMode="External"/><Relationship Id="rId46" Type="http://schemas.openxmlformats.org/officeDocument/2006/relationships/hyperlink" Target="https://courses.witc.edu/Search/Class?courseid=015133&amp;topicid=0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www.solidworks.com/sw/support/cswa-academic.htm" TargetMode="External"/><Relationship Id="rId20" Type="http://schemas.openxmlformats.org/officeDocument/2006/relationships/hyperlink" Target="https://oshatraining.com/osha-10-hour-training-general-industry.php" TargetMode="External"/><Relationship Id="rId29" Type="http://schemas.openxmlformats.org/officeDocument/2006/relationships/hyperlink" Target="https://dpi.wi.gov/cte/skills-standards/employability" TargetMode="External"/><Relationship Id="rId41" Type="http://schemas.openxmlformats.org/officeDocument/2006/relationships/hyperlink" Target="https://courses.witc.edu/Search/Class?courseid=022970&amp;topicid=0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dpi.wi.gov/te/manufacturing-month" TargetMode="External"/><Relationship Id="rId11" Type="http://schemas.openxmlformats.org/officeDocument/2006/relationships/hyperlink" Target="https://www.inspirenorthward.org/" TargetMode="External"/><Relationship Id="rId24" Type="http://schemas.openxmlformats.org/officeDocument/2006/relationships/hyperlink" Target="https://www.snapon.com/Industrial-Certification/Certications/Precision-Measurement-Instruments" TargetMode="External"/><Relationship Id="rId32" Type="http://schemas.openxmlformats.org/officeDocument/2006/relationships/hyperlink" Target="https://courses.witc.edu/Search/Class?courseid=015073&amp;topicid=0" TargetMode="External"/><Relationship Id="rId37" Type="http://schemas.openxmlformats.org/officeDocument/2006/relationships/hyperlink" Target="https://courses.witc.edu/Search/Class?courseid=015085&amp;topicid=0" TargetMode="External"/><Relationship Id="rId40" Type="http://schemas.openxmlformats.org/officeDocument/2006/relationships/hyperlink" Target="https://courses.witc.edu/Search/Class?courseid=014715&amp;topicid=0" TargetMode="External"/><Relationship Id="rId45" Type="http://schemas.openxmlformats.org/officeDocument/2006/relationships/hyperlink" Target="https://courses.witc.edu/Search/Class?courseid=022966&amp;topicid=0" TargetMode="External"/><Relationship Id="rId5" Type="http://schemas.openxmlformats.org/officeDocument/2006/relationships/hyperlink" Target="https://hourofcode.com/us" TargetMode="External"/><Relationship Id="rId15" Type="http://schemas.openxmlformats.org/officeDocument/2006/relationships/hyperlink" Target="https://webstore.ansi.org/Standards/AWS/AWSEG22008" TargetMode="External"/><Relationship Id="rId23" Type="http://schemas.openxmlformats.org/officeDocument/2006/relationships/hyperlink" Target="https://www.snapon.com/Industrial-Certification/Our-Promise" TargetMode="External"/><Relationship Id="rId28" Type="http://schemas.openxmlformats.org/officeDocument/2006/relationships/hyperlink" Target="http://wisconsinfastforward.com/prosperity/pupil/2019_cte_certification_list.pdf" TargetMode="External"/><Relationship Id="rId36" Type="http://schemas.openxmlformats.org/officeDocument/2006/relationships/hyperlink" Target="https://courses.witc.edu/Search/Class?courseid=015077&amp;topicid=0" TargetMode="External"/><Relationship Id="rId49" Type="http://schemas.openxmlformats.org/officeDocument/2006/relationships/hyperlink" Target="https://www.uwec.edu/academics/academic-support/advising/testing/credit-by-exam/advanced-placement/" TargetMode="External"/><Relationship Id="rId10" Type="http://schemas.openxmlformats.org/officeDocument/2006/relationships/hyperlink" Target="https://www.goldcollarcareers.com/students/why-manufacturing/" TargetMode="External"/><Relationship Id="rId19" Type="http://schemas.openxmlformats.org/officeDocument/2006/relationships/hyperlink" Target="http://nc3.net/wp-content/uploads/2019/01/Festo-Certification-Program-Guide_Industry4.0.pdf" TargetMode="External"/><Relationship Id="rId31" Type="http://schemas.openxmlformats.org/officeDocument/2006/relationships/hyperlink" Target="https://courses.witc.edu/Search/Class?courseid=015199&amp;topicid=0" TargetMode="External"/><Relationship Id="rId44" Type="http://schemas.openxmlformats.org/officeDocument/2006/relationships/hyperlink" Target="https://courses.witc.edu/Search/Class?courseid=022969&amp;topicid=0" TargetMode="External"/><Relationship Id="rId52" Type="http://schemas.openxmlformats.org/officeDocument/2006/relationships/image" Target="../media/image4.png"/><Relationship Id="rId4" Type="http://schemas.openxmlformats.org/officeDocument/2006/relationships/hyperlink" Target="https://dpi.wi.gov/skillsusa" TargetMode="External"/><Relationship Id="rId9" Type="http://schemas.openxmlformats.org/officeDocument/2006/relationships/hyperlink" Target="https://www.witc.edu/admissions/visit-a-campus/campus-events-calendar" TargetMode="External"/><Relationship Id="rId14" Type="http://schemas.openxmlformats.org/officeDocument/2006/relationships/hyperlink" Target="https://dpi.wi.gov/sites/default/files/imce/pathways-wisconsin/2019_08_MFG_BuildingBlocks_v1.pdf" TargetMode="External"/><Relationship Id="rId22" Type="http://schemas.openxmlformats.org/officeDocument/2006/relationships/hyperlink" Target="https://www.saca.org/smart-automation-certifications/" TargetMode="External"/><Relationship Id="rId27" Type="http://schemas.openxmlformats.org/officeDocument/2006/relationships/hyperlink" Target="https://pmmi.org/workforce-development/mechatronics" TargetMode="External"/><Relationship Id="rId30" Type="http://schemas.openxmlformats.org/officeDocument/2006/relationships/hyperlink" Target="https://dwd.wisconsin.gov/youthapprenticeship/manufacturing.htm" TargetMode="External"/><Relationship Id="rId35" Type="http://schemas.openxmlformats.org/officeDocument/2006/relationships/hyperlink" Target="https://www.witc.edu/search?type=All&amp;search_api_fulltext=print+reading" TargetMode="External"/><Relationship Id="rId43" Type="http://schemas.openxmlformats.org/officeDocument/2006/relationships/hyperlink" Target="https://courses.witc.edu/Search/Class?courseid=022972&amp;topicid=0" TargetMode="External"/><Relationship Id="rId48" Type="http://schemas.openxmlformats.org/officeDocument/2006/relationships/hyperlink" Target="https://www.witc.edu/admissions/preparing-for-college/credit-for-prior-learning/credit-through-exams" TargetMode="External"/><Relationship Id="rId8" Type="http://schemas.openxmlformats.org/officeDocument/2006/relationships/hyperlink" Target="https://www.witc.edu/admissions/visit-a-campus/campus-events-calendar/tech-and-industry-expo" TargetMode="External"/><Relationship Id="rId5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uwec.edu/academics/college-arts-sciences/departments-programs/materials-science-engineering/" TargetMode="External"/><Relationship Id="rId18" Type="http://schemas.openxmlformats.org/officeDocument/2006/relationships/hyperlink" Target="https://www.uwstout.edu/programs/bfa-industrial-design" TargetMode="External"/><Relationship Id="rId26" Type="http://schemas.openxmlformats.org/officeDocument/2006/relationships/hyperlink" Target="https://www.witc.edu/academic-programs/degree-programs-and-certificates/automation-for-industrial-systems" TargetMode="External"/><Relationship Id="rId39" Type="http://schemas.openxmlformats.org/officeDocument/2006/relationships/hyperlink" Target="https://www.todaysmilitary.com/careers-benefits/careers/power-plant-electricians" TargetMode="External"/><Relationship Id="rId21" Type="http://schemas.openxmlformats.org/officeDocument/2006/relationships/hyperlink" Target="https://www.uwstout.edu/programs/bs-plastics-engineering" TargetMode="External"/><Relationship Id="rId34" Type="http://schemas.openxmlformats.org/officeDocument/2006/relationships/hyperlink" Target="https://www.uwec.edu/academics/programs/undergraduate/management-operations-supply-chain-management/" TargetMode="External"/><Relationship Id="rId42" Type="http://schemas.openxmlformats.org/officeDocument/2006/relationships/hyperlink" Target="https://www.todaysmilitary.com/careers-benefits/careers/power-plant-operators" TargetMode="External"/><Relationship Id="rId47" Type="http://schemas.openxmlformats.org/officeDocument/2006/relationships/hyperlink" Target="https://www.todaysmilitary.com/careers-benefits/careers/machinists" TargetMode="External"/><Relationship Id="rId50" Type="http://schemas.openxmlformats.org/officeDocument/2006/relationships/hyperlink" Target="https://www.todaysmilitary.com/careers-benefits/careers/non-destructive-testers" TargetMode="External"/><Relationship Id="rId55" Type="http://schemas.openxmlformats.org/officeDocument/2006/relationships/hyperlink" Target="https://liveuwstout.sharepoint.com/sites/2022/015/Articulation%20Agreements/WTCS_ALL_CTET.pdf" TargetMode="External"/><Relationship Id="rId7" Type="http://schemas.openxmlformats.org/officeDocument/2006/relationships/hyperlink" Target="https://www.witc.edu/academic-programs/degree-programs-and-certificates/entry-level-machining" TargetMode="External"/><Relationship Id="rId12" Type="http://schemas.openxmlformats.org/officeDocument/2006/relationships/image" Target="../media/image1.png"/><Relationship Id="rId17" Type="http://schemas.openxmlformats.org/officeDocument/2006/relationships/hyperlink" Target="https://www.uwstout.edu/programs/bs-engineering-technology" TargetMode="External"/><Relationship Id="rId25" Type="http://schemas.openxmlformats.org/officeDocument/2006/relationships/hyperlink" Target="https://www.witc.edu/academic-programs/find-your-program/apprenticeships/injection-mold-set-up-plastic" TargetMode="External"/><Relationship Id="rId33" Type="http://schemas.openxmlformats.org/officeDocument/2006/relationships/hyperlink" Target="https://www.uwsuper.edu/catalog/2016-17/undergraduate/associate-of-science-pre-engineering-emphasis_catalog1856539" TargetMode="External"/><Relationship Id="rId38" Type="http://schemas.openxmlformats.org/officeDocument/2006/relationships/hyperlink" Target="https://www.todaysmilitary.com/careers-benefits/careers/communications-equipment-repairers" TargetMode="External"/><Relationship Id="rId46" Type="http://schemas.openxmlformats.org/officeDocument/2006/relationships/hyperlink" Target="https://www.todaysmilitary.com/careers-benefits/careers/tactical-data-system-repairers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s://www.uwstout.edu/programs/bs-computer-and-electrical-engineering" TargetMode="External"/><Relationship Id="rId20" Type="http://schemas.openxmlformats.org/officeDocument/2006/relationships/hyperlink" Target="https://www.uwstout.edu/programs/bs-mechanical-engineering" TargetMode="External"/><Relationship Id="rId29" Type="http://schemas.openxmlformats.org/officeDocument/2006/relationships/hyperlink" Target="http://catalog.northland.edu/preview_program.php?catoid=19&amp;poid=1328&amp;returnto=904" TargetMode="External"/><Relationship Id="rId41" Type="http://schemas.openxmlformats.org/officeDocument/2006/relationships/hyperlink" Target="https://www.todaysmilitary.com/careers-benefits/careers/computer-repairers" TargetMode="External"/><Relationship Id="rId54" Type="http://schemas.openxmlformats.org/officeDocument/2006/relationships/hyperlink" Target="https://www.witc.edu/sites/default/files/trn-guide-witc-bus-mngt-to-uwrf-bus-admin-03-14-2012_0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tc.edu/academic-programs/degree-programs-and-certificates/machine-tool-operation-cnc" TargetMode="External"/><Relationship Id="rId11" Type="http://schemas.openxmlformats.org/officeDocument/2006/relationships/hyperlink" Target="https://www.witc.edu/academic-programs/degree-programs-and-certificates/welding" TargetMode="External"/><Relationship Id="rId24" Type="http://schemas.openxmlformats.org/officeDocument/2006/relationships/hyperlink" Target="https://www.witc.edu/academic-programs/find-your-program/apprenticeships/maintenance-mechanic-millwright" TargetMode="External"/><Relationship Id="rId32" Type="http://schemas.openxmlformats.org/officeDocument/2006/relationships/hyperlink" Target="https://www.uwsuper.edu/admissions/majors-minors/supply-chain-management_majorminor2372828" TargetMode="External"/><Relationship Id="rId37" Type="http://schemas.openxmlformats.org/officeDocument/2006/relationships/image" Target="../media/image2.png"/><Relationship Id="rId40" Type="http://schemas.openxmlformats.org/officeDocument/2006/relationships/hyperlink" Target="https://www.todaysmilitary.com/careers-benefits/careers/radar-and-sonar-system-repairers" TargetMode="External"/><Relationship Id="rId45" Type="http://schemas.openxmlformats.org/officeDocument/2006/relationships/hyperlink" Target="https://www.todaysmilitary.com/careers-benefits/careers/powerhouse-mechanics" TargetMode="External"/><Relationship Id="rId53" Type="http://schemas.openxmlformats.org/officeDocument/2006/relationships/hyperlink" Target="https://uwosh.edu/oce/online-degree-and-certificate-programs/leadership-and-organizational-studies/" TargetMode="External"/><Relationship Id="rId5" Type="http://schemas.openxmlformats.org/officeDocument/2006/relationships/hyperlink" Target="https://www.witc.edu/academic-programs/degree-programs-and-certificates/industrial-maintenance-technician" TargetMode="External"/><Relationship Id="rId15" Type="http://schemas.openxmlformats.org/officeDocument/2006/relationships/hyperlink" Target="https://www.uwstout.edu/programs/ms-manufacturing-engineering" TargetMode="External"/><Relationship Id="rId23" Type="http://schemas.openxmlformats.org/officeDocument/2006/relationships/hyperlink" Target="https://dwd.wisconsin.gov/apprenticeship/industrial_trades.htm#industry" TargetMode="External"/><Relationship Id="rId28" Type="http://schemas.openxmlformats.org/officeDocument/2006/relationships/hyperlink" Target="https://www.witc.edu/academic-programs/degree-programs-and-certificates/business-management" TargetMode="External"/><Relationship Id="rId36" Type="http://schemas.openxmlformats.org/officeDocument/2006/relationships/hyperlink" Target="https://www.uwstout.edu/programs/bs-management" TargetMode="External"/><Relationship Id="rId49" Type="http://schemas.openxmlformats.org/officeDocument/2006/relationships/hyperlink" Target="https://www.todaysmilitary.com/careers-benefits/careers/weapons-maintenance-technicians" TargetMode="External"/><Relationship Id="rId10" Type="http://schemas.openxmlformats.org/officeDocument/2006/relationships/hyperlink" Target="https://www.witc.edu/academic-programs/degree-programs-and-certificates/machine-tool-technician" TargetMode="External"/><Relationship Id="rId19" Type="http://schemas.openxmlformats.org/officeDocument/2006/relationships/hyperlink" Target="https://www.uwstout.edu/programs/bs-manufacturing-engineering" TargetMode="External"/><Relationship Id="rId31" Type="http://schemas.openxmlformats.org/officeDocument/2006/relationships/hyperlink" Target="https://www.uwsuper.edu/admissions/majors-minors/transportation-and-logistics-management_majorminor1751688" TargetMode="External"/><Relationship Id="rId44" Type="http://schemas.openxmlformats.org/officeDocument/2006/relationships/hyperlink" Target="https://www.todaysmilitary.com/careers-benefits/careers/electrical-instrument-and-equipment-repairers" TargetMode="External"/><Relationship Id="rId52" Type="http://schemas.openxmlformats.org/officeDocument/2006/relationships/hyperlink" Target="https://www.todaysmilitary.com/careers-benefits/careers/welders-and-metal-workers" TargetMode="External"/><Relationship Id="rId4" Type="http://schemas.openxmlformats.org/officeDocument/2006/relationships/hyperlink" Target="https://www.witc.edu/academic-programs/degree-programs-and-certificates/automated-packaging-systems-technician" TargetMode="External"/><Relationship Id="rId9" Type="http://schemas.openxmlformats.org/officeDocument/2006/relationships/hyperlink" Target="https://www.witc.edu/academic-programs/degree-programs-and-certificates/machine-tool-operation" TargetMode="External"/><Relationship Id="rId14" Type="http://schemas.openxmlformats.org/officeDocument/2006/relationships/hyperlink" Target="https://www.uwec.edu/academics/majors-minors/pre-engineering/" TargetMode="External"/><Relationship Id="rId22" Type="http://schemas.openxmlformats.org/officeDocument/2006/relationships/hyperlink" Target="https://www.uwstout.edu/programs/ms-operations-and-supply-management" TargetMode="External"/><Relationship Id="rId27" Type="http://schemas.openxmlformats.org/officeDocument/2006/relationships/hyperlink" Target="https://www.witc.edu/academic-programs/degree-programs-and-certificates/technical-studies-journeyworker" TargetMode="External"/><Relationship Id="rId30" Type="http://schemas.openxmlformats.org/officeDocument/2006/relationships/hyperlink" Target="https://www.uwsuper.edu/admissions/majors-minors/management_majorminor1742829" TargetMode="External"/><Relationship Id="rId35" Type="http://schemas.openxmlformats.org/officeDocument/2006/relationships/hyperlink" Target="https://www.uwec.edu/academics/college-business/departments-programs/management-marketing/academic-offerings/majors-minors/management/" TargetMode="External"/><Relationship Id="rId43" Type="http://schemas.openxmlformats.org/officeDocument/2006/relationships/hyperlink" Target="https://www.todaysmilitary.com/careers-benefits/careers/survival-equipment-specialists" TargetMode="External"/><Relationship Id="rId48" Type="http://schemas.openxmlformats.org/officeDocument/2006/relationships/hyperlink" Target="https://www.todaysmilitary.com/careers-benefits/careers/precision-instrument-and-equipment-repairers" TargetMode="External"/><Relationship Id="rId56" Type="http://schemas.openxmlformats.org/officeDocument/2006/relationships/image" Target="../media/image4.png"/><Relationship Id="rId8" Type="http://schemas.openxmlformats.org/officeDocument/2006/relationships/hyperlink" Target="https://www.witc.edu/academic-programs/degree-programs-and-certificates/machine-tooling-technics" TargetMode="External"/><Relationship Id="rId51" Type="http://schemas.openxmlformats.org/officeDocument/2006/relationships/hyperlink" Target="https://www.todaysmilitary.com/careers-benefits/careers/preventive-maintenance-analysts" TargetMode="External"/><Relationship Id="rId3" Type="http://schemas.openxmlformats.org/officeDocument/2006/relationships/hyperlink" Target="https://www.witc.edu/academic-programs/degree-programs-and-certificates/mechatronics-bas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5"/>
          <p:cNvSpPr txBox="1">
            <a:spLocks noGrp="1"/>
          </p:cNvSpPr>
          <p:nvPr>
            <p:ph type="title"/>
          </p:nvPr>
        </p:nvSpPr>
        <p:spPr>
          <a:xfrm>
            <a:off x="905256" y="324818"/>
            <a:ext cx="8298000" cy="1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</a:pPr>
            <a:r>
              <a:rPr lang="en-US" sz="2400"/>
              <a:t>Instructions for this template:</a:t>
            </a:r>
            <a:endParaRPr sz="2400"/>
          </a:p>
        </p:txBody>
      </p:sp>
      <p:sp>
        <p:nvSpPr>
          <p:cNvPr id="194" name="Google Shape;194;p25"/>
          <p:cNvSpPr txBox="1">
            <a:spLocks noGrp="1"/>
          </p:cNvSpPr>
          <p:nvPr>
            <p:ph type="body" idx="1"/>
          </p:nvPr>
        </p:nvSpPr>
        <p:spPr>
          <a:xfrm>
            <a:off x="384871" y="1257716"/>
            <a:ext cx="9239700" cy="539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63550" lvl="0" indent="-34290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SzPts val="1700"/>
              <a:buFont typeface="Arial"/>
              <a:buAutoNum type="arabicPeriod"/>
            </a:pPr>
            <a:r>
              <a:rPr lang="en-US"/>
              <a:t>Download this powerpoint slide deck.</a:t>
            </a:r>
            <a:endParaRPr/>
          </a:p>
          <a:p>
            <a:pPr marL="463550" lvl="0" indent="-34290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SzPts val="1700"/>
              <a:buFont typeface="Arial"/>
              <a:buAutoNum type="arabicPeriod"/>
            </a:pPr>
            <a:r>
              <a:rPr lang="en-US"/>
              <a:t>Edit the sections </a:t>
            </a:r>
            <a:r>
              <a:rPr lang="en-US">
                <a:highlight>
                  <a:srgbClr val="FFFF00"/>
                </a:highlight>
              </a:rPr>
              <a:t>highlighted in yellow</a:t>
            </a:r>
            <a:r>
              <a:rPr lang="en-US"/>
              <a:t> to reflect pathways information specific to your district:</a:t>
            </a:r>
            <a:endParaRPr/>
          </a:p>
          <a:p>
            <a:pPr marL="920750" lvl="1" indent="-342900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SzPts val="1530"/>
              <a:buChar char="◦"/>
            </a:pPr>
            <a:r>
              <a:rPr lang="en-US"/>
              <a:t>Add your district name in the header.</a:t>
            </a:r>
            <a:endParaRPr/>
          </a:p>
          <a:p>
            <a:pPr marL="920750" lvl="1" indent="-342900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SzPts val="1530"/>
              <a:buChar char="◦"/>
            </a:pPr>
            <a:r>
              <a:rPr lang="en-US"/>
              <a:t>List the sequence of courses your district offers for this pathway.</a:t>
            </a:r>
            <a:endParaRPr/>
          </a:p>
          <a:p>
            <a:pPr marL="920750" lvl="1" indent="-342900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SzPts val="1530"/>
              <a:buChar char="◦"/>
            </a:pPr>
            <a:r>
              <a:rPr lang="en-US"/>
              <a:t>List the industry recognized certification(s) your district offers – </a:t>
            </a:r>
            <a:r>
              <a:rPr lang="en-US" b="1"/>
              <a:t>DO NOT list any additional certifications </a:t>
            </a:r>
            <a:r>
              <a:rPr lang="en-US"/>
              <a:t>as the certifications on the map have been vetted by employers.  Adding other certifications means your pathway is no longer state endorsed.</a:t>
            </a:r>
            <a:endParaRPr/>
          </a:p>
          <a:p>
            <a:pPr marL="920750" lvl="1" indent="-342900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SzPts val="1530"/>
              <a:buChar char="◦"/>
            </a:pPr>
            <a:r>
              <a:rPr lang="en-US"/>
              <a:t>List the WBL programs your district offers for this pathway.  If you are offering a local WBL program, make sure it has been approved by DPI first.</a:t>
            </a:r>
            <a:endParaRPr/>
          </a:p>
          <a:p>
            <a:pPr marL="920750" lvl="1" indent="-342900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SzPts val="1530"/>
              <a:buChar char="◦"/>
            </a:pPr>
            <a:r>
              <a:rPr lang="en-US"/>
              <a:t>Edit the list of college credit opportunities on the map to reflect those that your district offers for this pathway.  </a:t>
            </a:r>
            <a:r>
              <a:rPr lang="en-US" b="1"/>
              <a:t>DO NOT list any additional credit opportunities</a:t>
            </a:r>
            <a:r>
              <a:rPr lang="en-US"/>
              <a:t> as these have been vetted specifically for your region.  Adding other certifications means your pathway is no longer state endorsed.</a:t>
            </a:r>
            <a:endParaRPr/>
          </a:p>
          <a:p>
            <a:pPr marL="463550" lvl="0" indent="-34290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SzPts val="1700"/>
              <a:buFont typeface="Arial"/>
              <a:buAutoNum type="arabicPeriod"/>
            </a:pPr>
            <a:r>
              <a:rPr lang="en-US"/>
              <a:t>You may also edit the “Regional Businesses that Support this Pathway” section on page 3 to reflect specific business your district partners with.</a:t>
            </a:r>
            <a:endParaRPr/>
          </a:p>
          <a:p>
            <a:pPr marL="463550" lvl="0" indent="-34290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SzPts val="1700"/>
              <a:buFont typeface="Arial"/>
              <a:buAutoNum type="arabicPeriod"/>
            </a:pPr>
            <a:r>
              <a:rPr lang="en-US" b="1"/>
              <a:t>DO NOT edit any other sections.  </a:t>
            </a:r>
            <a:r>
              <a:rPr lang="en-US"/>
              <a:t>In particular, the “Postsecondary Options” and “Careers Possible” sections have been vetted by employers.  Changing these sections means your pathway is no longer state endorsed.</a:t>
            </a:r>
            <a:endParaRPr/>
          </a:p>
          <a:p>
            <a:pPr marL="463550" lvl="0" indent="-34290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SzPts val="1700"/>
              <a:buFont typeface="Arial"/>
              <a:buAutoNum type="arabicPeriod"/>
            </a:pPr>
            <a:r>
              <a:rPr lang="en-US"/>
              <a:t>Once you are done editing, delete this instruction page and save your District Pathway Map as a pdf that you can print, post on a webpage and upload to Xello as a resource.  Check to make sure that any text in green contains the appropriate hyperlink so that students can access additional information. </a:t>
            </a:r>
            <a:endParaRPr/>
          </a:p>
          <a:p>
            <a:pPr marL="463550" lvl="0" indent="-34290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SzPts val="1700"/>
              <a:buFont typeface="Arial"/>
              <a:buAutoNum type="arabicPeriod"/>
            </a:pPr>
            <a:r>
              <a:rPr lang="en-US"/>
              <a:t>Share this “ready made” academic and career plan with your students and families!</a:t>
            </a:r>
            <a:endParaRPr/>
          </a:p>
          <a:p>
            <a:pPr marL="920750" lvl="1" indent="-245744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SzPts val="1530"/>
              <a:buNone/>
            </a:pPr>
            <a:endParaRPr/>
          </a:p>
          <a:p>
            <a:pPr marL="120650" lvl="0" indent="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SzPts val="1700"/>
              <a:buNone/>
            </a:pPr>
            <a:endParaRPr/>
          </a:p>
        </p:txBody>
      </p:sp>
      <p:sp>
        <p:nvSpPr>
          <p:cNvPr id="195" name="Google Shape;195;p25"/>
          <p:cNvSpPr txBox="1"/>
          <p:nvPr/>
        </p:nvSpPr>
        <p:spPr>
          <a:xfrm>
            <a:off x="384875" y="117778"/>
            <a:ext cx="9239700" cy="806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Lato"/>
              <a:buNone/>
            </a:pPr>
            <a:r>
              <a:rPr lang="en-US" sz="1620" b="0" i="0" u="none" strike="noStrike" cap="none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Pathways Wisconsin - </a:t>
            </a:r>
            <a:r>
              <a:rPr lang="en-US" sz="162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Indianhead</a:t>
            </a:r>
            <a:r>
              <a:rPr lang="en-US" sz="1620" b="0" i="0" u="none" strike="noStrike" cap="none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620" b="0" i="0" u="none" strike="noStrike" cap="none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979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Regional High School Pathway</a:t>
            </a:r>
            <a:br>
              <a:rPr lang="en-US" sz="1979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979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District Pathway Map Template</a:t>
            </a:r>
            <a:r>
              <a:rPr lang="en-US" sz="2159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2159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endParaRPr sz="2159" b="0" i="0" u="none" strike="noStrike" cap="non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96" name="Google Shape;196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57559" y="163200"/>
            <a:ext cx="1502082" cy="558914"/>
          </a:xfrm>
          <a:prstGeom prst="rect">
            <a:avLst/>
          </a:prstGeom>
          <a:noFill/>
          <a:ln w="28575" cap="flat" cmpd="sng">
            <a:solidFill>
              <a:srgbClr val="0070C0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97" name="Google Shape;197;p25" descr="manufacturing icon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4870" y="143254"/>
            <a:ext cx="755150" cy="75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>
            <a:spLocks noGrp="1"/>
          </p:cNvSpPr>
          <p:nvPr>
            <p:ph type="title"/>
          </p:nvPr>
        </p:nvSpPr>
        <p:spPr>
          <a:xfrm>
            <a:off x="228600" y="243850"/>
            <a:ext cx="9601500" cy="727500"/>
          </a:xfrm>
          <a:prstGeom prst="rect">
            <a:avLst/>
          </a:prstGeom>
          <a:solidFill>
            <a:srgbClr val="DBF3FD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Lato"/>
              <a:buNone/>
            </a:pPr>
            <a:r>
              <a:rPr lang="en-US" sz="140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Pathways Wisconsin</a:t>
            </a:r>
            <a:br>
              <a:rPr lang="en-US" sz="140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6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Advanced Manufacturing Technology</a:t>
            </a:r>
            <a:r>
              <a:rPr lang="en-US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400" b="0" i="0" u="none" strike="noStrike" cap="non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Lato"/>
              <a:buNone/>
            </a:pPr>
            <a:r>
              <a:rPr lang="en-US" sz="1400">
                <a:solidFill>
                  <a:schemeClr val="dk1"/>
                </a:solidFill>
                <a:highlight>
                  <a:srgbClr val="FFFF00"/>
                </a:highlight>
                <a:latin typeface="Lato"/>
                <a:ea typeface="Lato"/>
                <a:cs typeface="Lato"/>
                <a:sym typeface="Lato"/>
              </a:rPr>
              <a:t>&lt;insert school name here&gt;</a:t>
            </a:r>
            <a:r>
              <a:rPr lang="en-US"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 - Indianhead Region</a:t>
            </a:r>
            <a:r>
              <a:rPr lang="en-US" sz="1400" b="0" i="0" u="none" strike="noStrike" cap="none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400" b="0" i="0" u="none" strike="noStrike" cap="none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</a:br>
            <a:endParaRPr sz="1400" b="0" i="0" u="none" strike="noStrike" cap="none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3" name="Google Shape;203;p26"/>
          <p:cNvSpPr txBox="1"/>
          <p:nvPr/>
        </p:nvSpPr>
        <p:spPr>
          <a:xfrm>
            <a:off x="211075" y="1656925"/>
            <a:ext cx="2286000" cy="18753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ENTRY LEVEL POSITIONS</a:t>
            </a: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Assembler</a:t>
            </a:r>
            <a:endParaRPr sz="3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/>
              </a:rPr>
              <a:t>Data Entry Clerk</a:t>
            </a:r>
            <a:endParaRPr sz="3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/>
              </a:rPr>
              <a:t>General Laborer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"/>
              </a:rPr>
              <a:t>Material Handler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"/>
              </a:rPr>
              <a:t>Packager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sng" strike="noStrike" cap="none">
                <a:latin typeface="Calibri"/>
                <a:ea typeface="Calibri"/>
                <a:cs typeface="Calibri"/>
                <a:sym typeface="Calibri"/>
              </a:rPr>
              <a:t>Credentials Needed</a:t>
            </a:r>
            <a:endParaRPr sz="1200" b="1" u="sng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positions require High School Diploma or GED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 Salary: $26,180 - $32,170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i="0" u="none" strike="noStrike" cap="non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4" name="Google Shape;204;p26"/>
          <p:cNvSpPr txBox="1"/>
          <p:nvPr/>
        </p:nvSpPr>
        <p:spPr>
          <a:xfrm>
            <a:off x="211075" y="3640000"/>
            <a:ext cx="2286000" cy="35400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SEMI-SKILLED POSITIONS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"/>
              </a:rPr>
              <a:t>CNC Machine Operator</a:t>
            </a:r>
            <a:r>
              <a:rPr lang="en-US">
                <a:solidFill>
                  <a:srgbClr val="739A28"/>
                </a:solidFill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"/>
              </a:rPr>
              <a:t>Chemical Equipment Operator</a:t>
            </a:r>
            <a:endParaRPr sz="3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"/>
              </a:rPr>
              <a:t>Finishing Technician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1"/>
              </a:rPr>
              <a:t>Food Processing Operator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2"/>
              </a:rPr>
              <a:t>Food Batchmaker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🔅</a:t>
            </a:r>
            <a:endParaRPr>
              <a:solidFill>
                <a:srgbClr val="739A28"/>
              </a:solidFill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3"/>
              </a:rPr>
              <a:t>Machine Setter and Operator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chemeClr val="hlink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4"/>
              </a:rPr>
              <a:t>Machine Builder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5"/>
              </a:rPr>
              <a:t>Mold Technician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6"/>
              </a:rPr>
              <a:t>Paint Technician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"/>
              </a:rPr>
              <a:t>Quality Control Technician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7"/>
              </a:rPr>
              <a:t>Sheet Metal Fabricator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sng" strike="noStrike" cap="none">
                <a:latin typeface="Calibri"/>
                <a:ea typeface="Calibri"/>
                <a:cs typeface="Calibri"/>
                <a:sym typeface="Calibri"/>
              </a:rPr>
              <a:t>Credentials Needed</a:t>
            </a:r>
            <a:endParaRPr u="sng"/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Completion of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Industry Recognized Certification or</a:t>
            </a: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Technical Diploma</a:t>
            </a:r>
            <a:endParaRPr sz="1100"/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positions may also require field training or experience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 Salary: $25,874 - $50,792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Google Shape;205;p26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681424" y="385525"/>
            <a:ext cx="1021225" cy="44415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6"/>
          <p:cNvSpPr txBox="1"/>
          <p:nvPr/>
        </p:nvSpPr>
        <p:spPr>
          <a:xfrm>
            <a:off x="7181075" y="1656825"/>
            <a:ext cx="2653500" cy="3788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PROFESSIONAL POSITIONS</a:t>
            </a:r>
            <a:endParaRPr sz="1200" b="1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9"/>
              </a:rPr>
              <a:t>Automation Engineer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0"/>
              </a:rPr>
              <a:t>Electrical Engineer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1"/>
              </a:rPr>
              <a:t>Electromechanical Engineering Technologist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2"/>
              </a:rPr>
              <a:t>Environmental Specialist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3"/>
              </a:rPr>
              <a:t>Food Scientist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4"/>
              </a:rPr>
              <a:t>Industrial Data Scientist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5"/>
              </a:rPr>
              <a:t>Industrial Engineer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6"/>
              </a:rPr>
              <a:t>Industrial Engineering Technologist</a:t>
            </a:r>
            <a:r>
              <a:rPr lang="en-US" b="1">
                <a:solidFill>
                  <a:srgbClr val="739A28"/>
                </a:solidFill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7"/>
              </a:rPr>
              <a:t>Material, Welding or Process Engineer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 i="0" strike="noStrike" cap="none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8"/>
              </a:rPr>
              <a:t>Mechanical Engineer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9"/>
              </a:rPr>
              <a:t>Mechatronics Engineer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chemeClr val="hlink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0"/>
              </a:rPr>
              <a:t>Network or Cybersecurity Specialist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1"/>
              </a:rPr>
              <a:t>Quality or Reliability Engineer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sng" strike="noStrike" cap="none">
                <a:latin typeface="Calibri"/>
                <a:ea typeface="Calibri"/>
                <a:cs typeface="Calibri"/>
                <a:sym typeface="Calibri"/>
              </a:rPr>
              <a:t>Credentials Needed</a:t>
            </a:r>
            <a:endParaRPr u="sng"/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Completion of Bachelor Degree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positions may require an additional Graduate Level Degree</a:t>
            </a: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 Salary: $46,720 - $101,470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6"/>
          <p:cNvSpPr txBox="1"/>
          <p:nvPr/>
        </p:nvSpPr>
        <p:spPr>
          <a:xfrm>
            <a:off x="2585225" y="1656925"/>
            <a:ext cx="2424000" cy="55047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OURNEY WORKER and SKILLED or TECHNICAL POSITIONS</a:t>
            </a: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2"/>
              </a:rPr>
              <a:t>Automation or Robotics Technician</a:t>
            </a: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3"/>
              </a:rPr>
              <a:t>CNC Machinist</a:t>
            </a:r>
            <a:r>
              <a:rPr lang="en-US" sz="12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4"/>
              </a:rPr>
              <a:t>CNC Programmer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5"/>
              </a:rPr>
              <a:t>Chemical Technician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6"/>
              </a:rPr>
              <a:t>Electrical and Electronics Drafter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 i="0" u="none" strike="noStrike" cap="none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7"/>
              </a:rPr>
              <a:t>Electrical and Instrumentation Technician</a:t>
            </a:r>
            <a:endParaRPr/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8"/>
              </a:rPr>
              <a:t>Electromechanical Technician</a:t>
            </a:r>
            <a:endParaRPr/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9"/>
              </a:rPr>
              <a:t>Food Science Technician</a:t>
            </a:r>
            <a:endParaRPr b="1">
              <a:solidFill>
                <a:srgbClr val="739A28"/>
              </a:solidFill>
              <a:highlight>
                <a:srgbClr val="FFFFFF"/>
              </a:highlight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 i="0" u="none" strike="noStrike" cap="none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0"/>
              </a:rPr>
              <a:t>Industrial Electrician</a:t>
            </a:r>
            <a:endParaRPr/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chemeClr val="hlink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1"/>
              </a:rPr>
              <a:t>Industrial Engineering Technician</a:t>
            </a:r>
            <a:endParaRPr/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2"/>
              </a:rPr>
              <a:t>Industrial Machinery Mechanic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3"/>
              </a:rPr>
              <a:t>Machinist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4"/>
              </a:rPr>
              <a:t>Maintenance Technician</a:t>
            </a:r>
            <a:r>
              <a:rPr lang="en-US" sz="1100" b="1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5"/>
              </a:rPr>
              <a:t>Mechanical Drafter (CAD)</a:t>
            </a:r>
            <a:endParaRPr sz="1100" b="1">
              <a:solidFill>
                <a:srgbClr val="739A28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6"/>
              </a:rPr>
              <a:t>Mechanical Engineering Technician</a:t>
            </a:r>
            <a:endParaRPr sz="1100" b="1">
              <a:solidFill>
                <a:srgbClr val="739A28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 i="0" u="none" strike="noStrike" cap="none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7"/>
              </a:rPr>
              <a:t>Millwright</a:t>
            </a:r>
            <a:endParaRPr>
              <a:solidFill>
                <a:srgbClr val="739A28"/>
              </a:solidFill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8"/>
              </a:rPr>
              <a:t>Tool and Die Maker</a:t>
            </a:r>
            <a:r>
              <a:rPr lang="en-US">
                <a:solidFill>
                  <a:srgbClr val="739A28"/>
                </a:solidFill>
              </a:rPr>
              <a:t> </a:t>
            </a:r>
            <a:endParaRPr>
              <a:solidFill>
                <a:srgbClr val="739A28"/>
              </a:solidFill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9"/>
              </a:rPr>
              <a:t>Welder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 b="1" i="0" u="sng" strike="noStrike" cap="none">
                <a:latin typeface="Calibri"/>
                <a:ea typeface="Calibri"/>
                <a:cs typeface="Calibri"/>
                <a:sym typeface="Calibri"/>
              </a:rPr>
              <a:t>Credentials Needed</a:t>
            </a:r>
            <a:endParaRPr u="sng"/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Completion of </a:t>
            </a:r>
            <a:r>
              <a:rPr lang="en-US" sz="1100" i="0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Apprenticeship Program</a:t>
            </a:r>
            <a:r>
              <a:rPr lang="en-US" sz="1100" b="1" i="0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Associate Degree</a:t>
            </a:r>
            <a:endParaRPr sz="1100"/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positions may also require industry certifications, field training or experience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 Salary: $28,760 - $55,190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6"/>
          <p:cNvSpPr txBox="1"/>
          <p:nvPr/>
        </p:nvSpPr>
        <p:spPr>
          <a:xfrm>
            <a:off x="5134250" y="1656925"/>
            <a:ext cx="1921800" cy="37758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MANAGEMENT POSITIONS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0"/>
              </a:rPr>
              <a:t>Design &amp; Engineering Manager</a:t>
            </a:r>
            <a:endParaRPr/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1"/>
              </a:rPr>
              <a:t>Logistics Manager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2"/>
              </a:rPr>
              <a:t>Maintenance Manager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 i="0" strike="noStrike" cap="none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3"/>
              </a:rPr>
              <a:t>Manufacturing Manager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4"/>
              </a:rPr>
              <a:t>Operations Manager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5"/>
              </a:rPr>
              <a:t>Quality Manager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6"/>
              </a:rPr>
              <a:t>Safety Manager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9A28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7"/>
              </a:rPr>
              <a:t>Shipping Manager</a:t>
            </a:r>
            <a:endParaRPr sz="1100" b="1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sng" strike="noStrike" cap="none">
                <a:latin typeface="Calibri"/>
                <a:ea typeface="Calibri"/>
                <a:cs typeface="Calibri"/>
                <a:sym typeface="Calibri"/>
              </a:rPr>
              <a:t>Credentials Needed</a:t>
            </a:r>
            <a:endParaRPr u="sng"/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●"/>
            </a:pPr>
            <a:r>
              <a:rPr lang="en-US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Completion of an Associate Degree or Bachelor Degree </a:t>
            </a:r>
            <a:endParaRPr sz="1100"/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positions may also require industry certifications, field training or experience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 Salary: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$46,106 - $94,020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6"/>
          <p:cNvSpPr txBox="1"/>
          <p:nvPr/>
        </p:nvSpPr>
        <p:spPr>
          <a:xfrm>
            <a:off x="5134250" y="5546225"/>
            <a:ext cx="4695900" cy="16152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Top Manufacturing Sectors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WI</a:t>
            </a:r>
            <a:endParaRPr sz="1200" b="1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 and electronic product	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  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Electrical equipment			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  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Plastics and rubber products	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●"/>
            </a:pPr>
            <a:r>
              <a:rPr lang="en-US" sz="11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Fabricated metal products		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  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Printing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and Beverage			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  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 equipment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●"/>
            </a:pPr>
            <a:r>
              <a:rPr lang="en-US" sz="11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Machinery				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  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Wood products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0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8"/>
              </a:rPr>
              <a:t>Quarterly Census of Employment and Wages - Bureau of Labor Statistics, Annual 2016 employment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6"/>
          <p:cNvSpPr/>
          <p:nvPr/>
        </p:nvSpPr>
        <p:spPr>
          <a:xfrm>
            <a:off x="228600" y="999575"/>
            <a:ext cx="9601500" cy="5307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CAREERS POSSIBLE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There are many exciting career options in Advanced Manufacturing Technology! Is this the pathway for you?  Go to page two to learn how you can get started NOW!</a:t>
            </a:r>
            <a:endParaRPr sz="1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1" name="Google Shape;211;p26"/>
          <p:cNvSpPr/>
          <p:nvPr/>
        </p:nvSpPr>
        <p:spPr>
          <a:xfrm>
            <a:off x="226400" y="7287775"/>
            <a:ext cx="3945600" cy="3285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🔅High Demand, High Skill in WI, DWD projections 2016-2026</a:t>
            </a:r>
            <a:endParaRPr/>
          </a:p>
        </p:txBody>
      </p:sp>
      <p:pic>
        <p:nvPicPr>
          <p:cNvPr id="212" name="Google Shape;212;p26"/>
          <p:cNvPicPr preferRelativeResize="0"/>
          <p:nvPr/>
        </p:nvPicPr>
        <p:blipFill>
          <a:blip r:embed="rId59">
            <a:alphaModFix/>
          </a:blip>
          <a:stretch>
            <a:fillRect/>
          </a:stretch>
        </p:blipFill>
        <p:spPr>
          <a:xfrm>
            <a:off x="314325" y="300043"/>
            <a:ext cx="695325" cy="612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3" name="Google Shape;213;p26"/>
          <p:cNvGrpSpPr/>
          <p:nvPr/>
        </p:nvGrpSpPr>
        <p:grpSpPr>
          <a:xfrm>
            <a:off x="4437975" y="7274936"/>
            <a:ext cx="1826993" cy="456183"/>
            <a:chOff x="2972700" y="9492461"/>
            <a:chExt cx="1826993" cy="456183"/>
          </a:xfrm>
        </p:grpSpPr>
        <p:sp>
          <p:nvSpPr>
            <p:cNvPr id="214" name="Google Shape;214;p26"/>
            <p:cNvSpPr txBox="1"/>
            <p:nvPr/>
          </p:nvSpPr>
          <p:spPr>
            <a:xfrm>
              <a:off x="3466193" y="9671744"/>
              <a:ext cx="13335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1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State-Endorsed</a:t>
              </a:r>
              <a:endParaRPr/>
            </a:p>
          </p:txBody>
        </p:sp>
        <p:pic>
          <p:nvPicPr>
            <p:cNvPr id="215" name="Google Shape;215;p26" descr="Image result for wisconsin"/>
            <p:cNvPicPr preferRelativeResize="0"/>
            <p:nvPr/>
          </p:nvPicPr>
          <p:blipFill>
            <a:blip r:embed="rId60">
              <a:alphaModFix/>
            </a:blip>
            <a:stretch>
              <a:fillRect/>
            </a:stretch>
          </p:blipFill>
          <p:spPr>
            <a:xfrm>
              <a:off x="2972700" y="9492461"/>
              <a:ext cx="493500" cy="456177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</p:grpSp>
      <p:sp>
        <p:nvSpPr>
          <p:cNvPr id="216" name="Google Shape;216;p26"/>
          <p:cNvSpPr txBox="1"/>
          <p:nvPr/>
        </p:nvSpPr>
        <p:spPr>
          <a:xfrm>
            <a:off x="7658400" y="7313875"/>
            <a:ext cx="21717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NEW V1:  AUG2019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7"/>
          <p:cNvSpPr txBox="1"/>
          <p:nvPr/>
        </p:nvSpPr>
        <p:spPr>
          <a:xfrm>
            <a:off x="4141814" y="7581551"/>
            <a:ext cx="1725600" cy="2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27"/>
          <p:cNvSpPr txBox="1">
            <a:spLocks noGrp="1"/>
          </p:cNvSpPr>
          <p:nvPr>
            <p:ph type="body" idx="1"/>
          </p:nvPr>
        </p:nvSpPr>
        <p:spPr>
          <a:xfrm>
            <a:off x="2179225" y="4103650"/>
            <a:ext cx="2013600" cy="30714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rgbClr val="739A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1200" b="1">
                <a:solidFill>
                  <a:srgbClr val="000000"/>
                </a:solidFill>
              </a:rPr>
              <a:t>Manufacturing Related Career Awareness and Exploration Experiences </a:t>
            </a:r>
            <a:endParaRPr sz="1200" b="1">
              <a:solidFill>
                <a:srgbClr val="000000"/>
              </a:solidFill>
            </a:endParaRPr>
          </a:p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sz="1200" b="1">
              <a:solidFill>
                <a:srgbClr val="000000"/>
              </a:solidFill>
            </a:endParaRPr>
          </a:p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1200" b="1" i="1">
                <a:solidFill>
                  <a:srgbClr val="000000"/>
                </a:solidFill>
              </a:rPr>
              <a:t>State</a:t>
            </a:r>
            <a:endParaRPr sz="1200" b="1" i="1">
              <a:solidFill>
                <a:srgbClr val="000000"/>
              </a:solidFill>
            </a:endParaRPr>
          </a:p>
          <a:p>
            <a:pPr marL="285750" marR="0" lvl="0" indent="-184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US" sz="1100" u="sng">
                <a:solidFill>
                  <a:schemeClr val="hlink"/>
                </a:solidFill>
                <a:hlinkClick r:id="rId3"/>
              </a:rPr>
              <a:t>First Robotics</a:t>
            </a:r>
            <a:endParaRPr sz="1100" u="sng">
              <a:solidFill>
                <a:srgbClr val="000000"/>
              </a:solidFill>
            </a:endParaRPr>
          </a:p>
          <a:p>
            <a:pPr marL="285750" marR="0" lvl="0" indent="-184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US" sz="1100" u="sng">
                <a:solidFill>
                  <a:schemeClr val="hlink"/>
                </a:solidFill>
                <a:hlinkClick r:id="rId4"/>
              </a:rPr>
              <a:t>Wisconsin SkillsUSA</a:t>
            </a:r>
            <a:endParaRPr sz="1100" u="sng">
              <a:solidFill>
                <a:srgbClr val="000000"/>
              </a:solidFill>
            </a:endParaRPr>
          </a:p>
          <a:p>
            <a:pPr marL="285750" marR="0" lvl="0" indent="-184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US" sz="1100" u="sng">
                <a:solidFill>
                  <a:schemeClr val="hlink"/>
                </a:solidFill>
                <a:hlinkClick r:id="rId5"/>
              </a:rPr>
              <a:t>Hour of Code</a:t>
            </a:r>
            <a:endParaRPr sz="1100" u="sng">
              <a:solidFill>
                <a:srgbClr val="000000"/>
              </a:solidFill>
            </a:endParaRPr>
          </a:p>
          <a:p>
            <a:pPr marL="285750" marR="0" lvl="0" indent="-184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US" sz="1100" u="sng">
                <a:solidFill>
                  <a:schemeClr val="hlink"/>
                </a:solidFill>
                <a:hlinkClick r:id="rId6"/>
              </a:rPr>
              <a:t>Wisconsin Manufacturing Month </a:t>
            </a:r>
            <a:r>
              <a:rPr lang="en-US" sz="1100" u="sng">
                <a:solidFill>
                  <a:srgbClr val="000000"/>
                </a:solidFill>
              </a:rPr>
              <a:t>(October)</a:t>
            </a:r>
            <a:endParaRPr sz="1100" u="sng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</a:rPr>
              <a:t> </a:t>
            </a:r>
            <a:r>
              <a:rPr lang="en-US" sz="1200">
                <a:solidFill>
                  <a:srgbClr val="000000"/>
                </a:solidFill>
              </a:rPr>
              <a:t>   </a:t>
            </a:r>
            <a:r>
              <a:rPr lang="en-US" sz="1200" b="1" i="1">
                <a:solidFill>
                  <a:srgbClr val="000000"/>
                </a:solidFill>
              </a:rPr>
              <a:t>Regional</a:t>
            </a:r>
            <a:endParaRPr sz="1200" b="1" i="1">
              <a:solidFill>
                <a:srgbClr val="000000"/>
              </a:solidFill>
            </a:endParaRPr>
          </a:p>
          <a:p>
            <a:pPr marL="285750" marR="0" lvl="0" indent="-184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US" sz="1100" u="sng">
                <a:solidFill>
                  <a:schemeClr val="hlink"/>
                </a:solidFill>
                <a:hlinkClick r:id="rId7"/>
              </a:rPr>
              <a:t>Fab Labs</a:t>
            </a:r>
            <a:endParaRPr sz="1100" u="sng">
              <a:solidFill>
                <a:srgbClr val="000000"/>
              </a:solidFill>
            </a:endParaRPr>
          </a:p>
          <a:p>
            <a:pPr marL="285750" marR="0" lvl="0" indent="-184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US" sz="1100" u="sng">
                <a:solidFill>
                  <a:schemeClr val="hlink"/>
                </a:solidFill>
                <a:hlinkClick r:id="rId8"/>
              </a:rPr>
              <a:t>WITC Welding Competitions</a:t>
            </a:r>
            <a:endParaRPr sz="1100">
              <a:solidFill>
                <a:srgbClr val="000000"/>
              </a:solidFill>
            </a:endParaRPr>
          </a:p>
          <a:p>
            <a:pPr marL="285750" marR="0" lvl="0" indent="-184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US" sz="1100" u="sng">
                <a:solidFill>
                  <a:schemeClr val="hlink"/>
                </a:solidFill>
                <a:hlinkClick r:id="rId9"/>
              </a:rPr>
              <a:t>WITC Career Days &amp; Open House</a:t>
            </a:r>
            <a:endParaRPr sz="1100">
              <a:solidFill>
                <a:srgbClr val="000000"/>
              </a:solidFill>
            </a:endParaRPr>
          </a:p>
          <a:p>
            <a:pPr marL="285750" marR="0" lvl="0" indent="-184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US" sz="1100" u="sng">
                <a:solidFill>
                  <a:schemeClr val="hlink"/>
                </a:solidFill>
                <a:hlinkClick r:id="rId10"/>
              </a:rPr>
              <a:t>Gold Collar Careers - Manufacturing Works</a:t>
            </a:r>
            <a:endParaRPr sz="1100">
              <a:solidFill>
                <a:srgbClr val="000000"/>
              </a:solidFill>
            </a:endParaRPr>
          </a:p>
          <a:p>
            <a:pPr marL="285750" marR="0" lvl="0" indent="-184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US" sz="1100" u="sng">
                <a:solidFill>
                  <a:schemeClr val="hlink"/>
                </a:solidFill>
                <a:hlinkClick r:id="rId11"/>
              </a:rPr>
              <a:t>Inspire Northward(North) </a:t>
            </a:r>
            <a:endParaRPr sz="1100">
              <a:solidFill>
                <a:srgbClr val="000000"/>
              </a:solidFill>
            </a:endParaRPr>
          </a:p>
          <a:p>
            <a:pPr marL="285750" marR="0" lvl="0" indent="-184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US" sz="1100" u="sng">
                <a:solidFill>
                  <a:schemeClr val="hlink"/>
                </a:solidFill>
                <a:hlinkClick r:id="rId12"/>
              </a:rPr>
              <a:t>Inspire Connections(South)</a:t>
            </a:r>
            <a:endParaRPr sz="1100">
              <a:solidFill>
                <a:schemeClr val="accent2"/>
              </a:solidFill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accent2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70C0"/>
                </a:solidFill>
              </a:rPr>
              <a:t>   </a:t>
            </a:r>
            <a:endParaRPr sz="11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1100">
                <a:solidFill>
                  <a:srgbClr val="000000"/>
                </a:solidFill>
              </a:rPr>
              <a:t>   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223" name="Google Shape;223;p27"/>
          <p:cNvSpPr txBox="1">
            <a:spLocks noGrp="1"/>
          </p:cNvSpPr>
          <p:nvPr>
            <p:ph type="title"/>
          </p:nvPr>
        </p:nvSpPr>
        <p:spPr>
          <a:xfrm>
            <a:off x="228450" y="142375"/>
            <a:ext cx="9601500" cy="663600"/>
          </a:xfrm>
          <a:prstGeom prst="rect">
            <a:avLst/>
          </a:prstGeom>
          <a:solidFill>
            <a:srgbClr val="DBF3FD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Lato"/>
              <a:buNone/>
            </a:pPr>
            <a:r>
              <a:rPr lang="en-US" sz="140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Pathways Wisconsin</a:t>
            </a:r>
            <a:br>
              <a:rPr lang="en-US" sz="140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6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Advanced Manufacturing Technology</a:t>
            </a:r>
            <a:r>
              <a:rPr lang="en-US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Lato"/>
              <a:buNone/>
            </a:pPr>
            <a:r>
              <a:rPr lang="en-US" sz="1400">
                <a:solidFill>
                  <a:schemeClr val="dk1"/>
                </a:solidFill>
                <a:highlight>
                  <a:srgbClr val="FFFF00"/>
                </a:highlight>
                <a:latin typeface="Lato"/>
                <a:ea typeface="Lato"/>
                <a:cs typeface="Lato"/>
                <a:sym typeface="Lato"/>
              </a:rPr>
              <a:t>&lt;insert school name here&gt;</a:t>
            </a:r>
            <a:r>
              <a:rPr lang="en-US"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 - Indianhead Region</a:t>
            </a:r>
            <a:r>
              <a:rPr lang="en-U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</a:br>
            <a:endParaRPr sz="1600">
              <a:solidFill>
                <a:srgbClr val="0070C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24" name="Google Shape;224;p2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702275" y="224275"/>
            <a:ext cx="948325" cy="49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7"/>
          <p:cNvSpPr/>
          <p:nvPr/>
        </p:nvSpPr>
        <p:spPr>
          <a:xfrm>
            <a:off x="228450" y="1582025"/>
            <a:ext cx="1859100" cy="2398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ELEMENT 1:               </a:t>
            </a:r>
            <a:r>
              <a:rPr lang="en-US" sz="1100" b="1" i="0" u="none" strike="noStrike" cap="none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Sequence of Courses</a:t>
            </a:r>
            <a:endParaRPr sz="1100" b="1" i="0" u="none" strike="noStrike" cap="none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600" b="1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Must offer t</a:t>
            </a:r>
            <a:r>
              <a:rPr lang="en-US" sz="11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hree 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1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ourses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Course should </a:t>
            </a:r>
            <a:r>
              <a:rPr lang="en-US" sz="11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include the </a:t>
            </a: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4"/>
              </a:rPr>
              <a:t>Education Building Blocks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for this pathway:</a:t>
            </a:r>
            <a:endParaRPr sz="1000" b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27"/>
          <p:cNvSpPr/>
          <p:nvPr/>
        </p:nvSpPr>
        <p:spPr>
          <a:xfrm>
            <a:off x="6750700" y="1582025"/>
            <a:ext cx="3079500" cy="55929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ELEMENT 4:                                                       </a:t>
            </a:r>
            <a:r>
              <a:rPr lang="en-US" sz="11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Industry Recognized Certifications </a:t>
            </a:r>
            <a:r>
              <a:rPr lang="en-US" sz="800" b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(at least one)</a:t>
            </a:r>
            <a:endParaRPr sz="600" b="1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5"/>
              </a:rPr>
              <a:t>American Welding Society</a:t>
            </a: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(AWS)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*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1: Entry Welder</a:t>
            </a:r>
            <a:endParaRPr sz="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6"/>
              </a:rPr>
              <a:t>Certified Solidworks Associate</a:t>
            </a:r>
            <a:endParaRPr sz="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7"/>
              </a:rPr>
              <a:t>Lean Six Sigma</a:t>
            </a: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(ASQ)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8"/>
              </a:rPr>
              <a:t>Manufacturing Skills Standards Council </a:t>
            </a: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(MSSC) *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Certified Production Technician (CPT) full program or any of the modules</a:t>
            </a:r>
            <a:endParaRPr sz="11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9"/>
              </a:rPr>
              <a:t>NC3 Industry 4.0 and Mechatronics</a:t>
            </a:r>
            <a:endParaRPr sz="11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0"/>
              </a:rPr>
              <a:t>OSHA 10 -General Industry Version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1"/>
              </a:rPr>
              <a:t>National Institute for Metalworking Skills</a:t>
            </a: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(NIMS)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Technology Maintenance Level 1 (any)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Machining Level I (any) </a:t>
            </a: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Metalforming Level I </a:t>
            </a: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2"/>
              </a:rPr>
              <a:t>Smart Automation Certification Alliance</a:t>
            </a: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(SACA)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Associate 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(any)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3"/>
              </a:rPr>
              <a:t>Snap On</a:t>
            </a: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*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4"/>
              </a:rPr>
              <a:t>Precision Measurement Instruments Certification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5"/>
              </a:rPr>
              <a:t>Multimeter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6"/>
              </a:rPr>
              <a:t>Mechanical and Electronic Torque Certification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7"/>
              </a:rPr>
              <a:t>The Association for Packaging and Processing Technologies (PMMI) Mechatronics Certification</a:t>
            </a:r>
            <a:r>
              <a:rPr lang="en-US" sz="11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11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8"/>
              </a:rPr>
              <a:t>Approved for CTE Incentive Grants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27"/>
          <p:cNvSpPr/>
          <p:nvPr/>
        </p:nvSpPr>
        <p:spPr>
          <a:xfrm>
            <a:off x="2179300" y="1582025"/>
            <a:ext cx="2013600" cy="2454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ELEMENT 2: </a:t>
            </a:r>
            <a:r>
              <a:rPr lang="en-US" sz="11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State Certified Work-Based Learning Program</a:t>
            </a:r>
            <a:endParaRPr sz="1100" b="1" i="0" u="none" strike="noStrike" cap="none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(at least one)</a:t>
            </a:r>
            <a:endParaRPr sz="600" b="1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9"/>
              </a:rPr>
              <a:t>Employability Skills 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(90 hrs)</a:t>
            </a:r>
            <a:endParaRPr sz="11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 Skill Standards Co-Op (480 hrs/1 year)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 Apprenticeship (450-900 h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rs/1-2 years)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-US" sz="11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0"/>
              </a:rPr>
              <a:t>Manufacturing</a:t>
            </a: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1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1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 Operations Management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1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Maintenance, Installation and Repair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015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27"/>
          <p:cNvSpPr/>
          <p:nvPr/>
        </p:nvSpPr>
        <p:spPr>
          <a:xfrm>
            <a:off x="4301350" y="1582025"/>
            <a:ext cx="2340900" cy="55788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ELEMENT 3: </a:t>
            </a:r>
            <a:endParaRPr sz="1100" b="1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College Credit</a:t>
            </a:r>
            <a:r>
              <a:rPr lang="en-US" sz="1100" b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Opportunities             </a:t>
            </a:r>
            <a:r>
              <a:rPr lang="en-US" sz="800" b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(at least one)</a:t>
            </a:r>
            <a:endParaRPr sz="800" b="1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Wisconsin Indianhead Technical College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1"/>
              </a:rPr>
              <a:t>Industrial Safety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2"/>
              </a:rPr>
              <a:t>Basic Machine Shop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3"/>
              </a:rPr>
              <a:t>Machine Shop Theory 1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4"/>
              </a:rPr>
              <a:t>Materials for Machine Tooling Technics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5"/>
              </a:rPr>
              <a:t>Print Reading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6"/>
              </a:rPr>
              <a:t>Print Reading for Machine Trades 1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7"/>
              </a:rPr>
              <a:t>CAD Basics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8"/>
              </a:rPr>
              <a:t>Introduction to CAD/CAM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9"/>
              </a:rPr>
              <a:t>DC Electricity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0"/>
              </a:rPr>
              <a:t>Print Reading for Welding Trades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1"/>
              </a:rPr>
              <a:t>Flux Cored Arc Welding 1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2"/>
              </a:rPr>
              <a:t>Gas Metal Arc Welding 1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3"/>
              </a:rPr>
              <a:t>Gas Tungsten Arc Welding 1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4"/>
              </a:rPr>
              <a:t>Oxyfuel and Arc Cutting Processes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5"/>
              </a:rPr>
              <a:t>Shielded Metal Arc Welding 1</a:t>
            </a:r>
            <a:endParaRPr sz="11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6"/>
              </a:rPr>
              <a:t>Welding for Mechanics</a:t>
            </a:r>
            <a:endParaRPr sz="1100" i="1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UW-EC/Barron County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7"/>
              </a:rPr>
              <a:t>English Writ 101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7"/>
              </a:rPr>
              <a:t>&amp; 102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7"/>
              </a:rPr>
              <a:t>Interpersonal Communication 201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-US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7"/>
              </a:rPr>
              <a:t>Intro to Speech 202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Advanced Placement (</a:t>
            </a:r>
            <a:r>
              <a:rPr lang="en-US" sz="10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8"/>
              </a:rPr>
              <a:t>AP</a:t>
            </a: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3 or Better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AP- Calculus</a:t>
            </a:r>
            <a:r>
              <a:rPr lang="en-US" sz="10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9"/>
              </a:rPr>
              <a:t>(UWEC)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0"/>
              </a:rPr>
              <a:t>(UW-Stout)</a:t>
            </a:r>
            <a:r>
              <a:rPr lang="en-US" sz="1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8"/>
              </a:rPr>
              <a:t>(WITC)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AP- English Comp</a:t>
            </a:r>
            <a:r>
              <a:rPr lang="en-US" sz="1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8"/>
              </a:rPr>
              <a:t>(WITC)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AP- Intro to Psychology</a:t>
            </a:r>
            <a:r>
              <a:rPr lang="en-US" sz="1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8"/>
              </a:rPr>
              <a:t>(WITC)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7"/>
          <p:cNvSpPr/>
          <p:nvPr/>
        </p:nvSpPr>
        <p:spPr>
          <a:xfrm>
            <a:off x="228450" y="873588"/>
            <a:ext cx="9601500" cy="6408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HIGH SCHOOL OPTIONS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High schools offering a Regional Career Pathway need to include one option from each of the four elements.  </a:t>
            </a: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Students can get a head start in high school by completing 3 of the 4 pathway elements in a Regional Career Pathway.</a:t>
            </a: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0" name="Google Shape;230;p27"/>
          <p:cNvSpPr txBox="1">
            <a:spLocks noGrp="1"/>
          </p:cNvSpPr>
          <p:nvPr>
            <p:ph type="body" idx="1"/>
          </p:nvPr>
        </p:nvSpPr>
        <p:spPr>
          <a:xfrm>
            <a:off x="211600" y="4103650"/>
            <a:ext cx="1859100" cy="30252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rgbClr val="739A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1200" b="1">
                <a:solidFill>
                  <a:srgbClr val="000000"/>
                </a:solidFill>
                <a:highlight>
                  <a:srgbClr val="FFFF00"/>
                </a:highlight>
              </a:rPr>
              <a:t>School District Flex Space</a:t>
            </a:r>
            <a:endParaRPr sz="1200" b="1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sz="1200" b="1" i="1">
              <a:solidFill>
                <a:srgbClr val="000000"/>
              </a:solidFill>
            </a:endParaRPr>
          </a:p>
          <a:p>
            <a:pPr marL="285750" marR="0" lvl="0" indent="-184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endParaRPr sz="1100">
              <a:solidFill>
                <a:srgbClr val="000000"/>
              </a:solidFill>
            </a:endParaRPr>
          </a:p>
        </p:txBody>
      </p:sp>
      <p:pic>
        <p:nvPicPr>
          <p:cNvPr id="231" name="Google Shape;231;p27"/>
          <p:cNvPicPr preferRelativeResize="0"/>
          <p:nvPr/>
        </p:nvPicPr>
        <p:blipFill>
          <a:blip r:embed="rId51">
            <a:alphaModFix/>
          </a:blip>
          <a:stretch>
            <a:fillRect/>
          </a:stretch>
        </p:blipFill>
        <p:spPr>
          <a:xfrm>
            <a:off x="352425" y="167993"/>
            <a:ext cx="695325" cy="612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2" name="Google Shape;232;p27"/>
          <p:cNvGrpSpPr/>
          <p:nvPr/>
        </p:nvGrpSpPr>
        <p:grpSpPr>
          <a:xfrm>
            <a:off x="4115700" y="7242686"/>
            <a:ext cx="1826993" cy="456183"/>
            <a:chOff x="2972700" y="9492461"/>
            <a:chExt cx="1826993" cy="456183"/>
          </a:xfrm>
        </p:grpSpPr>
        <p:sp>
          <p:nvSpPr>
            <p:cNvPr id="233" name="Google Shape;233;p27"/>
            <p:cNvSpPr txBox="1"/>
            <p:nvPr/>
          </p:nvSpPr>
          <p:spPr>
            <a:xfrm>
              <a:off x="3466193" y="9671744"/>
              <a:ext cx="13335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1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State-Endorsed</a:t>
              </a:r>
              <a:endParaRPr/>
            </a:p>
          </p:txBody>
        </p:sp>
        <p:pic>
          <p:nvPicPr>
            <p:cNvPr id="234" name="Google Shape;234;p27" descr="Image result for wisconsin"/>
            <p:cNvPicPr preferRelativeResize="0"/>
            <p:nvPr/>
          </p:nvPicPr>
          <p:blipFill>
            <a:blip r:embed="rId52">
              <a:alphaModFix/>
            </a:blip>
            <a:stretch>
              <a:fillRect/>
            </a:stretch>
          </p:blipFill>
          <p:spPr>
            <a:xfrm>
              <a:off x="2972700" y="9492461"/>
              <a:ext cx="493500" cy="456177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</p:grpSp>
      <p:sp>
        <p:nvSpPr>
          <p:cNvPr id="235" name="Google Shape;235;p27"/>
          <p:cNvSpPr txBox="1"/>
          <p:nvPr/>
        </p:nvSpPr>
        <p:spPr>
          <a:xfrm>
            <a:off x="7658400" y="7313875"/>
            <a:ext cx="21717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NEW V1:  AUG2019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8"/>
          <p:cNvSpPr txBox="1">
            <a:spLocks noGrp="1"/>
          </p:cNvSpPr>
          <p:nvPr>
            <p:ph type="title"/>
          </p:nvPr>
        </p:nvSpPr>
        <p:spPr>
          <a:xfrm>
            <a:off x="228600" y="243850"/>
            <a:ext cx="9601500" cy="727500"/>
          </a:xfrm>
          <a:prstGeom prst="rect">
            <a:avLst/>
          </a:prstGeom>
          <a:solidFill>
            <a:srgbClr val="DBF3FD"/>
          </a:solidFill>
          <a:ln w="158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Lato"/>
              <a:buNone/>
            </a:pPr>
            <a:r>
              <a:rPr lang="en-US" sz="1620" b="0" i="0" u="none" strike="noStrike" cap="none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Pathways Wisconsin</a:t>
            </a:r>
            <a:br>
              <a:rPr lang="en-US" sz="1620" b="0" i="0" u="none" strike="noStrike" cap="none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Advanced Manufacturing Technology</a:t>
            </a:r>
            <a:r>
              <a:rPr lang="en-US"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400" b="0" i="0" u="none" strike="noStrike" cap="non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Lato"/>
              <a:buNone/>
            </a:pPr>
            <a:r>
              <a:rPr lang="en-US" sz="1400">
                <a:solidFill>
                  <a:schemeClr val="dk1"/>
                </a:solidFill>
                <a:highlight>
                  <a:srgbClr val="FFFF00"/>
                </a:highlight>
                <a:latin typeface="Lato"/>
                <a:ea typeface="Lato"/>
                <a:cs typeface="Lato"/>
                <a:sym typeface="Lato"/>
              </a:rPr>
              <a:t>&lt;insert school name here&gt;</a:t>
            </a:r>
            <a:r>
              <a:rPr lang="en-US"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Pathway </a:t>
            </a:r>
            <a:r>
              <a:rPr lang="en-US"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Outline</a:t>
            </a:r>
            <a:r>
              <a:rPr lang="en-US" sz="1400" b="0" i="0" u="none" strike="noStrike" cap="none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400" b="0" i="0" u="none" strike="noStrike" cap="none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</a:br>
            <a:endParaRPr sz="1400" b="0" i="0" u="none" strike="noStrike" cap="none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1" name="Google Shape;241;p28"/>
          <p:cNvSpPr txBox="1"/>
          <p:nvPr/>
        </p:nvSpPr>
        <p:spPr>
          <a:xfrm>
            <a:off x="188400" y="1786475"/>
            <a:ext cx="2326200" cy="727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2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ENTRY LEVEL WORK</a:t>
            </a:r>
            <a:endParaRPr sz="6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entry level positions are available in this industry with great opportunities for advancement and on the job training.</a:t>
            </a:r>
            <a:endParaRPr sz="10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8"/>
          <p:cNvSpPr txBox="1"/>
          <p:nvPr/>
        </p:nvSpPr>
        <p:spPr>
          <a:xfrm>
            <a:off x="183600" y="2571425"/>
            <a:ext cx="2326200" cy="33369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TECHNICAL COLLEGE: SEMI-SKILLED POSITIONS</a:t>
            </a:r>
            <a:endParaRPr sz="6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Regional Postsecondary Options</a:t>
            </a:r>
            <a:endParaRPr sz="1200" b="1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 Diploma</a:t>
            </a:r>
            <a:endParaRPr sz="12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Wisconsin Indianhead Technical College(WITC)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Mechatronics Basics(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 1 year)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Automated Packaging Systems Technician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*(2 year)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Industrial Maintenance Technician    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 years)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Manufacturing Production Technician 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semester)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Machine Tool Operation-CNC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year)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Entry Level Machining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year)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Machine Tooling Technics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 years)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Machine Tool Operation(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year)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Machine Tool Technician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 years)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Shielded Metal Arc Welding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(&lt; 1 year)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Gas Metal Arc Welding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(&lt; 1 year)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Welding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 year)</a:t>
            </a:r>
            <a:endParaRPr sz="10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3" name="Google Shape;243;p2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81424" y="385525"/>
            <a:ext cx="1021225" cy="44415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28"/>
          <p:cNvSpPr txBox="1"/>
          <p:nvPr/>
        </p:nvSpPr>
        <p:spPr>
          <a:xfrm>
            <a:off x="7503850" y="1786475"/>
            <a:ext cx="2326200" cy="42249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UNIVERSITY: PROFESSIONAL POSITIONS</a:t>
            </a:r>
            <a:endParaRPr sz="12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6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Regional Postsecondary Options</a:t>
            </a:r>
            <a:endParaRPr sz="1200" b="1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>
              <a:solidFill>
                <a:srgbClr val="0070C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UW- Eau Claire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"/>
              </a:rPr>
              <a:t>Material Science &amp; Engineering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4"/>
              </a:rPr>
              <a:t>Pre-Engineering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UW- Stout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5"/>
              </a:rPr>
              <a:t>Manufacturing Engineering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6"/>
              </a:rPr>
              <a:t>Computer and Electrical Engineering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7"/>
              </a:rPr>
              <a:t>Engineering Technology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8"/>
              </a:rPr>
              <a:t>Industrial Design</a:t>
            </a:r>
            <a:endParaRPr sz="1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9"/>
              </a:rPr>
              <a:t>Manufacturing Engineering</a:t>
            </a:r>
            <a:endParaRPr sz="1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0"/>
              </a:rPr>
              <a:t>Mechanical Engineering</a:t>
            </a:r>
            <a:endParaRPr sz="1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1"/>
              </a:rPr>
              <a:t>Plastics Engineering</a:t>
            </a:r>
            <a:endParaRPr sz="1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2"/>
              </a:rPr>
              <a:t>Operations and Supply Management</a:t>
            </a:r>
            <a:endParaRPr sz="1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positions may require an additional Graduate Level Degree. 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8"/>
          <p:cNvSpPr txBox="1"/>
          <p:nvPr/>
        </p:nvSpPr>
        <p:spPr>
          <a:xfrm>
            <a:off x="2619075" y="1786475"/>
            <a:ext cx="2286000" cy="42249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7590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REGISTERED APPRENTICESHIPS</a:t>
            </a:r>
            <a:endParaRPr sz="12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latin typeface="Calibri"/>
                <a:ea typeface="Calibri"/>
                <a:cs typeface="Calibri"/>
                <a:sym typeface="Calibri"/>
              </a:rPr>
              <a:t>To become a Journey Worker, you must complete a Registered Apprenticeship (RA) Program.  You can find the RA programs offered in WI that would prepare you for this pathway here: </a:t>
            </a:r>
            <a:r>
              <a:rPr lang="en-US" sz="10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3"/>
              </a:rPr>
              <a:t>https://dwd.wisconsin.gov/apprenticeship/industrial_trades.htm#industry</a:t>
            </a:r>
            <a:r>
              <a:rPr lang="en-US" sz="1000" b="1"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Wisconsin Indianhead Technical College(WITC)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4"/>
              </a:rPr>
              <a:t>Maintenance Mechanic/Millwright Apprentices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5"/>
              </a:rPr>
              <a:t>Injection Mold Set-up(Plastic)</a:t>
            </a:r>
            <a:endParaRPr sz="1000" b="1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TECHNICAL COLLEGE: SKILLED/TECHNICAL POSITIONS</a:t>
            </a:r>
            <a:endParaRPr>
              <a:solidFill>
                <a:srgbClr val="7F7F7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7F7F7F"/>
              </a:solidFill>
              <a:highlight>
                <a:srgbClr val="FFFF00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Regional Postsecondary Options</a:t>
            </a:r>
            <a:endParaRPr>
              <a:solidFill>
                <a:srgbClr val="0070C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Associate Degrees(2 years)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Wisconsin Indianhead Technical College(WITC)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6"/>
              </a:rPr>
              <a:t>Automation for Industrial Systems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7"/>
              </a:rPr>
              <a:t>Technical Studies - Journeyworker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positions may also require industry certifications, field training or experience.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8"/>
          <p:cNvSpPr txBox="1"/>
          <p:nvPr/>
        </p:nvSpPr>
        <p:spPr>
          <a:xfrm>
            <a:off x="5041375" y="1786475"/>
            <a:ext cx="2326200" cy="42249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TECHNICAL COLLEGE OR UNIVERSITY: MANAGEMENT POSITIONS</a:t>
            </a:r>
            <a:endParaRPr sz="6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Regional Postsecondary Options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Wisconsin Indianhead Technical College(WITC)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8"/>
              </a:rPr>
              <a:t>Business Management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Northland College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9"/>
              </a:rPr>
              <a:t>Business Management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UW- Superior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0"/>
              </a:rPr>
              <a:t>Management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1"/>
              </a:rPr>
              <a:t>Transportation and Logistics Management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2"/>
              </a:rPr>
              <a:t>Supply Chain Management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3"/>
              </a:rPr>
              <a:t>Pre-Engineering(2 year)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UW- Eau Claire</a:t>
            </a:r>
            <a:endParaRPr sz="1000" b="1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4"/>
              </a:rPr>
              <a:t>Management - Operations and Supply Chain Management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5"/>
              </a:rPr>
              <a:t>Management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UW- Stout 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US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6"/>
              </a:rPr>
              <a:t>Management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positions may also require industry certifications, field training or experience.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7" name="Google Shape;247;p28" descr="manufacturing icon.png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403587" y="342283"/>
            <a:ext cx="530632" cy="530632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8"/>
          <p:cNvSpPr txBox="1"/>
          <p:nvPr/>
        </p:nvSpPr>
        <p:spPr>
          <a:xfrm>
            <a:off x="2598925" y="6087575"/>
            <a:ext cx="7211100" cy="10548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739A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2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MILITARY</a:t>
            </a:r>
            <a:endParaRPr sz="1200" b="0" i="0" u="none" strike="noStrike" cap="none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8"/>
              </a:rPr>
              <a:t>Communications Equipment Repairers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      </a:t>
            </a: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9"/>
              </a:rPr>
              <a:t>Power Plant Electricians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0"/>
              </a:rPr>
              <a:t>Radar and Sonar System Repairers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1"/>
              </a:rPr>
              <a:t>Computer Repairers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		      </a:t>
            </a: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2"/>
              </a:rPr>
              <a:t>Power Plant Operators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		                </a:t>
            </a: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3"/>
              </a:rPr>
              <a:t>Survival Equipment Specialists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4"/>
              </a:rPr>
              <a:t>Electrical Instrument/Equipment Repairers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      </a:t>
            </a: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5"/>
              </a:rPr>
              <a:t>Powerhouse Mechanics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6"/>
              </a:rPr>
              <a:t>Tactical Data System Repairers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7"/>
              </a:rPr>
              <a:t>Machinists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			      </a:t>
            </a:r>
            <a:r>
              <a:rPr lang="en-US" sz="1000" b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8"/>
              </a:rPr>
              <a:t>Precision Instrument/Equipment Repairers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9"/>
              </a:rPr>
              <a:t>Weapons Maintenance Technicians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0"/>
              </a:rPr>
              <a:t>Non-Destructive Testers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	                      </a:t>
            </a: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1"/>
              </a:rPr>
              <a:t>Preventive Maintenance Analysts</a:t>
            </a:r>
            <a:r>
              <a:rPr lang="en-US" sz="1000">
                <a:solidFill>
                  <a:schemeClr val="dk1"/>
                </a:solidFill>
              </a:rPr>
              <a:t>	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000" b="1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2"/>
              </a:rPr>
              <a:t>Welders and Metal Workers</a:t>
            </a:r>
            <a:endParaRPr sz="1000" b="1">
              <a:solidFill>
                <a:srgbClr val="6F9428"/>
              </a:solidFill>
              <a:uFill>
                <a:noFill/>
              </a:uFill>
              <a:latin typeface="Calibri"/>
              <a:ea typeface="Calibri"/>
              <a:cs typeface="Calibri"/>
              <a:sym typeface="Calibri"/>
              <a:hlinkClick r:id="rId5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		 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8"/>
          <p:cNvSpPr/>
          <p:nvPr/>
        </p:nvSpPr>
        <p:spPr>
          <a:xfrm>
            <a:off x="233400" y="1039925"/>
            <a:ext cx="9601500" cy="6408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POSTSECONDARY OPTIONS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have many options after high school if you want to pursue this Regional Career Pathway!</a:t>
            </a:r>
            <a:endParaRPr sz="1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0" name="Google Shape;250;p28"/>
          <p:cNvSpPr txBox="1"/>
          <p:nvPr/>
        </p:nvSpPr>
        <p:spPr>
          <a:xfrm>
            <a:off x="188400" y="5965775"/>
            <a:ext cx="2326200" cy="11766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739A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000" b="1"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Articulation Agreements/Transfer Opportunities</a:t>
            </a:r>
            <a:endParaRPr sz="1000" b="0" i="0" u="none" strike="noStrike" cap="none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3"/>
              </a:rPr>
              <a:t>UW-Oshkosh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(Automation)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9"/>
              </a:rPr>
              <a:t>Northland College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(Business)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u="sng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  <a:hlinkClick r:id="rId30"/>
              </a:rPr>
              <a:t>UW-Superior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(Business)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u="sng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  <a:hlinkClick r:id="rId54"/>
              </a:rPr>
              <a:t>UW-River Falls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(Business)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5"/>
              </a:rPr>
              <a:t>UW-Stout</a:t>
            </a:r>
            <a:r>
              <a:rPr lang="en-US" sz="1000" b="1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(Business)</a:t>
            </a:r>
            <a:endParaRPr sz="1000" b="1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28"/>
          <p:cNvGrpSpPr/>
          <p:nvPr/>
        </p:nvGrpSpPr>
        <p:grpSpPr>
          <a:xfrm>
            <a:off x="4115700" y="7242686"/>
            <a:ext cx="1826993" cy="456183"/>
            <a:chOff x="2972700" y="9492461"/>
            <a:chExt cx="1826993" cy="456183"/>
          </a:xfrm>
        </p:grpSpPr>
        <p:sp>
          <p:nvSpPr>
            <p:cNvPr id="252" name="Google Shape;252;p28"/>
            <p:cNvSpPr txBox="1"/>
            <p:nvPr/>
          </p:nvSpPr>
          <p:spPr>
            <a:xfrm>
              <a:off x="3466193" y="9671744"/>
              <a:ext cx="13335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1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State-Endorsed</a:t>
              </a:r>
              <a:endParaRPr/>
            </a:p>
          </p:txBody>
        </p:sp>
        <p:pic>
          <p:nvPicPr>
            <p:cNvPr id="253" name="Google Shape;253;p28" descr="Image result for wisconsin"/>
            <p:cNvPicPr preferRelativeResize="0"/>
            <p:nvPr/>
          </p:nvPicPr>
          <p:blipFill>
            <a:blip r:embed="rId56">
              <a:alphaModFix/>
            </a:blip>
            <a:stretch>
              <a:fillRect/>
            </a:stretch>
          </p:blipFill>
          <p:spPr>
            <a:xfrm>
              <a:off x="2972700" y="9492461"/>
              <a:ext cx="493500" cy="456177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</p:grpSp>
      <p:sp>
        <p:nvSpPr>
          <p:cNvPr id="254" name="Google Shape;254;p28"/>
          <p:cNvSpPr txBox="1"/>
          <p:nvPr/>
        </p:nvSpPr>
        <p:spPr>
          <a:xfrm>
            <a:off x="7658400" y="7313875"/>
            <a:ext cx="21717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NEW V1:  AUG2019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1455</Words>
  <Application>Microsoft Office PowerPoint</Application>
  <PresentationFormat>Custom</PresentationFormat>
  <Paragraphs>310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Lato</vt:lpstr>
      <vt:lpstr>Lato Light</vt:lpstr>
      <vt:lpstr>Retrospect</vt:lpstr>
      <vt:lpstr>Retrospect</vt:lpstr>
      <vt:lpstr>Instructions for this template:</vt:lpstr>
      <vt:lpstr>Pathways Wisconsin Advanced Manufacturing Technology   &lt;insert school name here&gt;  - Indianhead Region </vt:lpstr>
      <vt:lpstr>Pathways Wisconsin Advanced Manufacturing Technology   &lt;insert school name here&gt;  - Indianhead Region </vt:lpstr>
      <vt:lpstr>Pathways Wisconsin Advanced Manufacturing Technology  &lt;insert school name here&gt; Pathway Outline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this template:</dc:title>
  <dc:creator>Kroyer-Kubicek, Robin D.  DPI</dc:creator>
  <cp:lastModifiedBy>Hutchison, Carol S.   DPI</cp:lastModifiedBy>
  <cp:revision>1</cp:revision>
  <dcterms:modified xsi:type="dcterms:W3CDTF">2019-10-30T17:17:07Z</dcterms:modified>
</cp:coreProperties>
</file>