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8" r:id="rId2"/>
    <p:sldId id="256" r:id="rId3"/>
    <p:sldId id="257" r:id="rId4"/>
  </p:sldIdLst>
  <p:sldSz cx="10058400" cy="7772400"/>
  <p:notesSz cx="7010400" cy="9296400"/>
  <p:embeddedFontLst>
    <p:embeddedFont>
      <p:font typeface="Lato Light" panose="020F0302020204030203" pitchFamily="34" charset="0"/>
      <p:regular r:id="rId6"/>
      <p:bold r:id="rId7"/>
      <p:italic r:id="rId8"/>
      <p:boldItalic r:id="rId9"/>
    </p:embeddedFon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Lato" panose="020F0502020204030203" pitchFamily="3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000000"/>
          </p15:clr>
        </p15:guide>
        <p15:guide id="2" pos="3168">
          <p15:clr>
            <a:srgbClr val="000000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bin Kroyer-Kubicek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1722" y="4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font" Target="fonts/font12.fntdata"/><Relationship Id="rId2" Type="http://schemas.openxmlformats.org/officeDocument/2006/relationships/slide" Target="slides/slide1.xml"/><Relationship Id="rId16" Type="http://schemas.openxmlformats.org/officeDocument/2006/relationships/font" Target="fonts/font11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font" Target="fonts/font9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696913"/>
            <a:ext cx="451167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626fe8503f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0950" y="696913"/>
            <a:ext cx="45085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626fe8503f_0_1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00" cy="418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59959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9" name="Google Shape;9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0950" y="696913"/>
            <a:ext cx="45085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7" name="Google Shape;11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0950" y="696913"/>
            <a:ext cx="45085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905256" y="324819"/>
            <a:ext cx="8298180" cy="1644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Calibri"/>
              <a:buNone/>
              <a:defRPr sz="408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905255" y="2091832"/>
            <a:ext cx="8298181" cy="4559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6550" algn="l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Char char=" "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Char char="◦"/>
              <a:defRPr sz="153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165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165" algn="l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dt" idx="10"/>
          </p:nvPr>
        </p:nvSpPr>
        <p:spPr>
          <a:xfrm>
            <a:off x="905258" y="7321091"/>
            <a:ext cx="2039624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ftr" idx="11"/>
          </p:nvPr>
        </p:nvSpPr>
        <p:spPr>
          <a:xfrm>
            <a:off x="3041103" y="7321091"/>
            <a:ext cx="3978814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ldNum" idx="12"/>
          </p:nvPr>
        </p:nvSpPr>
        <p:spPr>
          <a:xfrm>
            <a:off x="8167879" y="7321091"/>
            <a:ext cx="1082421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1"/>
          <p:cNvSpPr txBox="1">
            <a:spLocks noGrp="1"/>
          </p:cNvSpPr>
          <p:nvPr>
            <p:ph type="title"/>
          </p:nvPr>
        </p:nvSpPr>
        <p:spPr>
          <a:xfrm>
            <a:off x="905256" y="324819"/>
            <a:ext cx="8298180" cy="1644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Calibri"/>
              <a:buNone/>
              <a:defRPr sz="408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5" name="Google Shape;85;p11"/>
          <p:cNvSpPr txBox="1">
            <a:spLocks noGrp="1"/>
          </p:cNvSpPr>
          <p:nvPr>
            <p:ph type="body" idx="1"/>
          </p:nvPr>
        </p:nvSpPr>
        <p:spPr>
          <a:xfrm rot="5400000">
            <a:off x="2774441" y="222646"/>
            <a:ext cx="4559808" cy="8298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6550" algn="l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Char char=" "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Char char="◦"/>
              <a:defRPr sz="153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165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165" algn="l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p11"/>
          <p:cNvSpPr txBox="1">
            <a:spLocks noGrp="1"/>
          </p:cNvSpPr>
          <p:nvPr>
            <p:ph type="dt" idx="10"/>
          </p:nvPr>
        </p:nvSpPr>
        <p:spPr>
          <a:xfrm>
            <a:off x="905258" y="7321091"/>
            <a:ext cx="2039624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11"/>
          <p:cNvSpPr txBox="1">
            <a:spLocks noGrp="1"/>
          </p:cNvSpPr>
          <p:nvPr>
            <p:ph type="ftr" idx="11"/>
          </p:nvPr>
        </p:nvSpPr>
        <p:spPr>
          <a:xfrm>
            <a:off x="3041103" y="7321091"/>
            <a:ext cx="3978814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11"/>
          <p:cNvSpPr txBox="1">
            <a:spLocks noGrp="1"/>
          </p:cNvSpPr>
          <p:nvPr>
            <p:ph type="sldNum" idx="12"/>
          </p:nvPr>
        </p:nvSpPr>
        <p:spPr>
          <a:xfrm>
            <a:off x="8167879" y="7321091"/>
            <a:ext cx="1082421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2"/>
          <p:cNvSpPr/>
          <p:nvPr/>
        </p:nvSpPr>
        <p:spPr>
          <a:xfrm>
            <a:off x="2620" y="7254240"/>
            <a:ext cx="10055781" cy="518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2"/>
          <p:cNvSpPr/>
          <p:nvPr/>
        </p:nvSpPr>
        <p:spPr>
          <a:xfrm>
            <a:off x="14" y="7178891"/>
            <a:ext cx="10055781" cy="725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2"/>
          <p:cNvSpPr txBox="1">
            <a:spLocks noGrp="1"/>
          </p:cNvSpPr>
          <p:nvPr>
            <p:ph type="title"/>
          </p:nvPr>
        </p:nvSpPr>
        <p:spPr>
          <a:xfrm rot="5400000">
            <a:off x="5018522" y="2646796"/>
            <a:ext cx="6527884" cy="2168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Calibri"/>
              <a:buNone/>
              <a:defRPr sz="408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3" name="Google Shape;93;p12"/>
          <p:cNvSpPr txBox="1">
            <a:spLocks noGrp="1"/>
          </p:cNvSpPr>
          <p:nvPr>
            <p:ph type="body" idx="1"/>
          </p:nvPr>
        </p:nvSpPr>
        <p:spPr>
          <a:xfrm rot="5400000">
            <a:off x="617972" y="540819"/>
            <a:ext cx="6527884" cy="6380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6550" algn="l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Char char=" "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Char char="◦"/>
              <a:defRPr sz="153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165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165" algn="l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Google Shape;94;p12"/>
          <p:cNvSpPr txBox="1">
            <a:spLocks noGrp="1"/>
          </p:cNvSpPr>
          <p:nvPr>
            <p:ph type="dt" idx="10"/>
          </p:nvPr>
        </p:nvSpPr>
        <p:spPr>
          <a:xfrm>
            <a:off x="905258" y="7321091"/>
            <a:ext cx="2039624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Google Shape;95;p12"/>
          <p:cNvSpPr txBox="1">
            <a:spLocks noGrp="1"/>
          </p:cNvSpPr>
          <p:nvPr>
            <p:ph type="ftr" idx="11"/>
          </p:nvPr>
        </p:nvSpPr>
        <p:spPr>
          <a:xfrm>
            <a:off x="3041103" y="7321091"/>
            <a:ext cx="3978814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Google Shape;96;p12"/>
          <p:cNvSpPr txBox="1">
            <a:spLocks noGrp="1"/>
          </p:cNvSpPr>
          <p:nvPr>
            <p:ph type="sldNum" idx="12"/>
          </p:nvPr>
        </p:nvSpPr>
        <p:spPr>
          <a:xfrm>
            <a:off x="8167879" y="7321091"/>
            <a:ext cx="1082421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/>
          <p:nvPr/>
        </p:nvSpPr>
        <p:spPr>
          <a:xfrm>
            <a:off x="2620" y="7254240"/>
            <a:ext cx="10055781" cy="518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3"/>
          <p:cNvSpPr/>
          <p:nvPr/>
        </p:nvSpPr>
        <p:spPr>
          <a:xfrm>
            <a:off x="14" y="7178891"/>
            <a:ext cx="10055781" cy="725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3"/>
          <p:cNvSpPr txBox="1">
            <a:spLocks noGrp="1"/>
          </p:cNvSpPr>
          <p:nvPr>
            <p:ph type="ctrTitle"/>
          </p:nvPr>
        </p:nvSpPr>
        <p:spPr>
          <a:xfrm>
            <a:off x="905256" y="860146"/>
            <a:ext cx="8298180" cy="4041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alibri"/>
              <a:buNone/>
              <a:defRPr sz="6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ubTitle" idx="1"/>
          </p:nvPr>
        </p:nvSpPr>
        <p:spPr>
          <a:xfrm>
            <a:off x="907541" y="5049704"/>
            <a:ext cx="829818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None/>
              <a:defRPr sz="204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None/>
              <a:defRPr sz="204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204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None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dt" idx="10"/>
          </p:nvPr>
        </p:nvSpPr>
        <p:spPr>
          <a:xfrm>
            <a:off x="905258" y="7321091"/>
            <a:ext cx="2039624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ftr" idx="11"/>
          </p:nvPr>
        </p:nvSpPr>
        <p:spPr>
          <a:xfrm>
            <a:off x="3041103" y="7321091"/>
            <a:ext cx="3978814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167879" y="7321091"/>
            <a:ext cx="1082421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8" name="Google Shape;28;p3"/>
          <p:cNvCxnSpPr/>
          <p:nvPr/>
        </p:nvCxnSpPr>
        <p:spPr>
          <a:xfrm>
            <a:off x="996318" y="4922520"/>
            <a:ext cx="8147304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bg>
      <p:bgPr>
        <a:solidFill>
          <a:schemeClr val="lt1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/>
          <p:nvPr/>
        </p:nvSpPr>
        <p:spPr>
          <a:xfrm>
            <a:off x="2620" y="7254240"/>
            <a:ext cx="10055781" cy="518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4"/>
          <p:cNvSpPr/>
          <p:nvPr/>
        </p:nvSpPr>
        <p:spPr>
          <a:xfrm>
            <a:off x="14" y="7178891"/>
            <a:ext cx="10055781" cy="725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905256" y="860146"/>
            <a:ext cx="8298180" cy="4041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alibri"/>
              <a:buNone/>
              <a:defRPr sz="6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body" idx="1"/>
          </p:nvPr>
        </p:nvSpPr>
        <p:spPr>
          <a:xfrm>
            <a:off x="905256" y="5046878"/>
            <a:ext cx="829818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None/>
              <a:defRPr sz="204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None/>
              <a:defRPr sz="153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3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19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19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19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19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19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None/>
              <a:defRPr sz="119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dt" idx="10"/>
          </p:nvPr>
        </p:nvSpPr>
        <p:spPr>
          <a:xfrm>
            <a:off x="905258" y="7321091"/>
            <a:ext cx="2039624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ftr" idx="11"/>
          </p:nvPr>
        </p:nvSpPr>
        <p:spPr>
          <a:xfrm>
            <a:off x="3041103" y="7321091"/>
            <a:ext cx="3978814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sldNum" idx="12"/>
          </p:nvPr>
        </p:nvSpPr>
        <p:spPr>
          <a:xfrm>
            <a:off x="8167879" y="7321091"/>
            <a:ext cx="1082421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7" name="Google Shape;37;p4"/>
          <p:cNvCxnSpPr/>
          <p:nvPr/>
        </p:nvCxnSpPr>
        <p:spPr>
          <a:xfrm>
            <a:off x="996318" y="4922520"/>
            <a:ext cx="8147304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905256" y="324819"/>
            <a:ext cx="8298180" cy="1644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Calibri"/>
              <a:buNone/>
              <a:defRPr sz="408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905256" y="2091832"/>
            <a:ext cx="4073652" cy="4559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6550" algn="l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Char char=" "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Char char="◦"/>
              <a:defRPr sz="153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165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165" algn="l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5129784" y="2091833"/>
            <a:ext cx="4073652" cy="4559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6550" algn="l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Char char=" "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Char char="◦"/>
              <a:defRPr sz="153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165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165" algn="l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dt" idx="10"/>
          </p:nvPr>
        </p:nvSpPr>
        <p:spPr>
          <a:xfrm>
            <a:off x="905258" y="7321091"/>
            <a:ext cx="2039624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ftr" idx="11"/>
          </p:nvPr>
        </p:nvSpPr>
        <p:spPr>
          <a:xfrm>
            <a:off x="3041103" y="7321091"/>
            <a:ext cx="3978814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sldNum" idx="12"/>
          </p:nvPr>
        </p:nvSpPr>
        <p:spPr>
          <a:xfrm>
            <a:off x="8167879" y="7321091"/>
            <a:ext cx="1082421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>
            <a:spLocks noGrp="1"/>
          </p:cNvSpPr>
          <p:nvPr>
            <p:ph type="title"/>
          </p:nvPr>
        </p:nvSpPr>
        <p:spPr>
          <a:xfrm>
            <a:off x="905256" y="324819"/>
            <a:ext cx="8298180" cy="1644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Calibri"/>
              <a:buNone/>
              <a:defRPr sz="408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1"/>
          </p:nvPr>
        </p:nvSpPr>
        <p:spPr>
          <a:xfrm>
            <a:off x="905256" y="2092192"/>
            <a:ext cx="4073652" cy="834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None/>
              <a:defRPr sz="17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None/>
              <a:defRPr sz="17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53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36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36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36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36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36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None/>
              <a:defRPr sz="136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2"/>
          </p:nvPr>
        </p:nvSpPr>
        <p:spPr>
          <a:xfrm>
            <a:off x="905256" y="2926646"/>
            <a:ext cx="4073652" cy="3828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6550" algn="l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Char char=" "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Char char="◦"/>
              <a:defRPr sz="153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165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165" algn="l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3"/>
          </p:nvPr>
        </p:nvSpPr>
        <p:spPr>
          <a:xfrm>
            <a:off x="5129784" y="2092192"/>
            <a:ext cx="4073652" cy="834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None/>
              <a:defRPr sz="17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None/>
              <a:defRPr sz="17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53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36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36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36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36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36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None/>
              <a:defRPr sz="136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body" idx="4"/>
          </p:nvPr>
        </p:nvSpPr>
        <p:spPr>
          <a:xfrm>
            <a:off x="5129784" y="2926646"/>
            <a:ext cx="4073652" cy="3828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6550" algn="l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Char char=" "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Char char="◦"/>
              <a:defRPr sz="153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165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165" algn="l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dt" idx="10"/>
          </p:nvPr>
        </p:nvSpPr>
        <p:spPr>
          <a:xfrm>
            <a:off x="905258" y="7321091"/>
            <a:ext cx="2039624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ftr" idx="11"/>
          </p:nvPr>
        </p:nvSpPr>
        <p:spPr>
          <a:xfrm>
            <a:off x="3041103" y="7321091"/>
            <a:ext cx="3978814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sldNum" idx="12"/>
          </p:nvPr>
        </p:nvSpPr>
        <p:spPr>
          <a:xfrm>
            <a:off x="8167879" y="7321091"/>
            <a:ext cx="1082421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"/>
          <p:cNvSpPr txBox="1">
            <a:spLocks noGrp="1"/>
          </p:cNvSpPr>
          <p:nvPr>
            <p:ph type="title"/>
          </p:nvPr>
        </p:nvSpPr>
        <p:spPr>
          <a:xfrm>
            <a:off x="905256" y="324819"/>
            <a:ext cx="8298180" cy="1644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Calibri"/>
              <a:buNone/>
              <a:defRPr sz="408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dt" idx="10"/>
          </p:nvPr>
        </p:nvSpPr>
        <p:spPr>
          <a:xfrm>
            <a:off x="905258" y="7321091"/>
            <a:ext cx="2039624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ftr" idx="11"/>
          </p:nvPr>
        </p:nvSpPr>
        <p:spPr>
          <a:xfrm>
            <a:off x="3041103" y="7321091"/>
            <a:ext cx="3978814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sldNum" idx="12"/>
          </p:nvPr>
        </p:nvSpPr>
        <p:spPr>
          <a:xfrm>
            <a:off x="8167879" y="7321091"/>
            <a:ext cx="1082421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"/>
          <p:cNvSpPr/>
          <p:nvPr/>
        </p:nvSpPr>
        <p:spPr>
          <a:xfrm>
            <a:off x="2620" y="7254240"/>
            <a:ext cx="10055781" cy="518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8"/>
          <p:cNvSpPr/>
          <p:nvPr/>
        </p:nvSpPr>
        <p:spPr>
          <a:xfrm>
            <a:off x="14" y="7178891"/>
            <a:ext cx="10055781" cy="725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8"/>
          <p:cNvSpPr txBox="1">
            <a:spLocks noGrp="1"/>
          </p:cNvSpPr>
          <p:nvPr>
            <p:ph type="dt" idx="10"/>
          </p:nvPr>
        </p:nvSpPr>
        <p:spPr>
          <a:xfrm>
            <a:off x="905258" y="7321091"/>
            <a:ext cx="2039624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ftr" idx="11"/>
          </p:nvPr>
        </p:nvSpPr>
        <p:spPr>
          <a:xfrm>
            <a:off x="3041103" y="7321091"/>
            <a:ext cx="3978814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sldNum" idx="12"/>
          </p:nvPr>
        </p:nvSpPr>
        <p:spPr>
          <a:xfrm>
            <a:off x="8167879" y="7321091"/>
            <a:ext cx="1082421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/>
          <p:nvPr/>
        </p:nvSpPr>
        <p:spPr>
          <a:xfrm>
            <a:off x="16" y="0"/>
            <a:ext cx="3341902" cy="777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9"/>
          <p:cNvSpPr/>
          <p:nvPr/>
        </p:nvSpPr>
        <p:spPr>
          <a:xfrm>
            <a:off x="3333059" y="0"/>
            <a:ext cx="52806" cy="777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9"/>
          <p:cNvSpPr txBox="1">
            <a:spLocks noGrp="1"/>
          </p:cNvSpPr>
          <p:nvPr>
            <p:ph type="title"/>
          </p:nvPr>
        </p:nvSpPr>
        <p:spPr>
          <a:xfrm>
            <a:off x="377191" y="673607"/>
            <a:ext cx="2640330" cy="25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sz="306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body" idx="1"/>
          </p:nvPr>
        </p:nvSpPr>
        <p:spPr>
          <a:xfrm>
            <a:off x="3960496" y="829056"/>
            <a:ext cx="5356098" cy="5958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6550" algn="l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Char char=" "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Char char="◦"/>
              <a:defRPr sz="153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165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165" algn="l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body" idx="2"/>
          </p:nvPr>
        </p:nvSpPr>
        <p:spPr>
          <a:xfrm>
            <a:off x="377191" y="3316225"/>
            <a:ext cx="2640330" cy="382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None/>
              <a:defRPr sz="127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None/>
              <a:defRPr sz="102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8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7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7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7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7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7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None/>
              <a:defRPr sz="7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dt" idx="10"/>
          </p:nvPr>
        </p:nvSpPr>
        <p:spPr>
          <a:xfrm>
            <a:off x="384048" y="7321091"/>
            <a:ext cx="2160272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9"/>
          <p:cNvSpPr txBox="1">
            <a:spLocks noGrp="1"/>
          </p:cNvSpPr>
          <p:nvPr>
            <p:ph type="ftr" idx="11"/>
          </p:nvPr>
        </p:nvSpPr>
        <p:spPr>
          <a:xfrm>
            <a:off x="3960494" y="7321091"/>
            <a:ext cx="3834766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9"/>
          <p:cNvSpPr txBox="1">
            <a:spLocks noGrp="1"/>
          </p:cNvSpPr>
          <p:nvPr>
            <p:ph type="sldNum" idx="12"/>
          </p:nvPr>
        </p:nvSpPr>
        <p:spPr>
          <a:xfrm>
            <a:off x="8167879" y="7321091"/>
            <a:ext cx="1082421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0"/>
          <p:cNvSpPr/>
          <p:nvPr/>
        </p:nvSpPr>
        <p:spPr>
          <a:xfrm>
            <a:off x="1" y="5613400"/>
            <a:ext cx="10055781" cy="215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0"/>
          <p:cNvSpPr/>
          <p:nvPr/>
        </p:nvSpPr>
        <p:spPr>
          <a:xfrm>
            <a:off x="14" y="5570419"/>
            <a:ext cx="10055781" cy="725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0"/>
          <p:cNvSpPr txBox="1">
            <a:spLocks noGrp="1"/>
          </p:cNvSpPr>
          <p:nvPr>
            <p:ph type="title"/>
          </p:nvPr>
        </p:nvSpPr>
        <p:spPr>
          <a:xfrm>
            <a:off x="905256" y="5751576"/>
            <a:ext cx="8343758" cy="932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sz="306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8" name="Google Shape;78;p10"/>
          <p:cNvSpPr>
            <a:spLocks noGrp="1"/>
          </p:cNvSpPr>
          <p:nvPr>
            <p:ph type="pic" idx="2"/>
          </p:nvPr>
        </p:nvSpPr>
        <p:spPr>
          <a:xfrm>
            <a:off x="14" y="0"/>
            <a:ext cx="10058388" cy="5570419"/>
          </a:xfrm>
          <a:prstGeom prst="rect">
            <a:avLst/>
          </a:prstGeom>
          <a:solidFill>
            <a:srgbClr val="D2CDB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272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238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204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400"/>
              <a:buFont typeface="Calibri"/>
              <a:buNone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0"/>
          <p:cNvSpPr txBox="1">
            <a:spLocks noGrp="1"/>
          </p:cNvSpPr>
          <p:nvPr>
            <p:ph type="body" idx="1"/>
          </p:nvPr>
        </p:nvSpPr>
        <p:spPr>
          <a:xfrm>
            <a:off x="905256" y="6694627"/>
            <a:ext cx="8348472" cy="673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None/>
              <a:defRPr sz="127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51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None/>
              <a:defRPr sz="102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8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7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7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7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7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7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None/>
              <a:defRPr sz="7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10"/>
          <p:cNvSpPr txBox="1">
            <a:spLocks noGrp="1"/>
          </p:cNvSpPr>
          <p:nvPr>
            <p:ph type="dt" idx="10"/>
          </p:nvPr>
        </p:nvSpPr>
        <p:spPr>
          <a:xfrm>
            <a:off x="905258" y="7321091"/>
            <a:ext cx="2039624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0"/>
          <p:cNvSpPr txBox="1">
            <a:spLocks noGrp="1"/>
          </p:cNvSpPr>
          <p:nvPr>
            <p:ph type="ftr" idx="11"/>
          </p:nvPr>
        </p:nvSpPr>
        <p:spPr>
          <a:xfrm>
            <a:off x="3041103" y="7321091"/>
            <a:ext cx="3978814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0"/>
          <p:cNvSpPr txBox="1">
            <a:spLocks noGrp="1"/>
          </p:cNvSpPr>
          <p:nvPr>
            <p:ph type="sldNum" idx="12"/>
          </p:nvPr>
        </p:nvSpPr>
        <p:spPr>
          <a:xfrm>
            <a:off x="8167879" y="7321091"/>
            <a:ext cx="1082421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1" y="7254240"/>
            <a:ext cx="10058401" cy="518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1" y="7178891"/>
            <a:ext cx="10058401" cy="74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8;p1"/>
          <p:cNvSpPr txBox="1">
            <a:spLocks noGrp="1"/>
          </p:cNvSpPr>
          <p:nvPr>
            <p:ph type="title"/>
          </p:nvPr>
        </p:nvSpPr>
        <p:spPr>
          <a:xfrm>
            <a:off x="905256" y="324819"/>
            <a:ext cx="8298180" cy="1644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Calibri"/>
              <a:buNone/>
              <a:defRPr sz="408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body" idx="1"/>
          </p:nvPr>
        </p:nvSpPr>
        <p:spPr>
          <a:xfrm>
            <a:off x="905255" y="2091832"/>
            <a:ext cx="8298181" cy="4559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6550" algn="l" rtl="0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Char char=" "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Char char="◦"/>
              <a:defRPr sz="153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165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165" algn="l" rtl="0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905258" y="7321091"/>
            <a:ext cx="2039624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6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3041103" y="7321091"/>
            <a:ext cx="3978814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6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8167879" y="7321091"/>
            <a:ext cx="1082421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3" name="Google Shape;13;p1"/>
          <p:cNvCxnSpPr/>
          <p:nvPr/>
        </p:nvCxnSpPr>
        <p:spPr>
          <a:xfrm>
            <a:off x="984665" y="1969557"/>
            <a:ext cx="8222742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spd="slow"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hyperlink" Target="https://www.onetonline.org/link/summary/17-2071.00" TargetMode="External"/><Relationship Id="rId18" Type="http://schemas.openxmlformats.org/officeDocument/2006/relationships/hyperlink" Target="https://www.onetonline.org/link/summary/15-1152.00" TargetMode="External"/><Relationship Id="rId26" Type="http://schemas.openxmlformats.org/officeDocument/2006/relationships/hyperlink" Target="https://www.onetonline.org/link/summary/15-1121.00" TargetMode="External"/><Relationship Id="rId39" Type="http://schemas.openxmlformats.org/officeDocument/2006/relationships/hyperlink" Target="https://www.onetonline.org/link/summary/17-3027.00" TargetMode="External"/><Relationship Id="rId21" Type="http://schemas.openxmlformats.org/officeDocument/2006/relationships/hyperlink" Target="https://www.onetonline.org/link/summary/11-1021.00" TargetMode="External"/><Relationship Id="rId34" Type="http://schemas.openxmlformats.org/officeDocument/2006/relationships/hyperlink" Target="https://www.onetonline.org/link/summary/47-2111.00" TargetMode="External"/><Relationship Id="rId42" Type="http://schemas.openxmlformats.org/officeDocument/2006/relationships/hyperlink" Target="https://www.todaysmilitary.com/careers-benefits/careers/communications-equipment-repairers" TargetMode="External"/><Relationship Id="rId47" Type="http://schemas.openxmlformats.org/officeDocument/2006/relationships/hyperlink" Target="https://www.todaysmilitary.com/careers-benefits/careers/power-plant-electricians" TargetMode="External"/><Relationship Id="rId50" Type="http://schemas.openxmlformats.org/officeDocument/2006/relationships/hyperlink" Target="https://www.todaysmilitary.com/careers-benefits/careers/precision-instrument-and-equipment-repairers" TargetMode="External"/><Relationship Id="rId55" Type="http://schemas.openxmlformats.org/officeDocument/2006/relationships/hyperlink" Target="https://www.todaysmilitary.com/careers-benefits/careers/weapons-maintenance-technicians" TargetMode="External"/><Relationship Id="rId7" Type="http://schemas.openxmlformats.org/officeDocument/2006/relationships/hyperlink" Target="https://www.onetonline.org/link/summary/51-4081.00" TargetMode="External"/><Relationship Id="rId12" Type="http://schemas.openxmlformats.org/officeDocument/2006/relationships/hyperlink" Target="https://www.onetonline.org/link/summary/17-2199.05" TargetMode="External"/><Relationship Id="rId17" Type="http://schemas.openxmlformats.org/officeDocument/2006/relationships/hyperlink" Target="https://www.onetonline.org/link/summary/17-2141.00" TargetMode="External"/><Relationship Id="rId25" Type="http://schemas.openxmlformats.org/officeDocument/2006/relationships/hyperlink" Target="https://www.onetonline.org/link/summary/15-1111.00" TargetMode="External"/><Relationship Id="rId33" Type="http://schemas.openxmlformats.org/officeDocument/2006/relationships/hyperlink" Target="https://www.onetonline.org/link/summary/51-4122.00" TargetMode="External"/><Relationship Id="rId38" Type="http://schemas.openxmlformats.org/officeDocument/2006/relationships/hyperlink" Target="https://www.onetonline.org/link/summary/17-3013.00" TargetMode="External"/><Relationship Id="rId46" Type="http://schemas.openxmlformats.org/officeDocument/2006/relationships/hyperlink" Target="https://www.todaysmilitary.com/careers-benefits/careers/non-destructive-testers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s://www.onetonline.org/link/summary/17-2131.00" TargetMode="External"/><Relationship Id="rId20" Type="http://schemas.openxmlformats.org/officeDocument/2006/relationships/hyperlink" Target="https://www.onetonline.org/link/summary/49-1011.00" TargetMode="External"/><Relationship Id="rId29" Type="http://schemas.openxmlformats.org/officeDocument/2006/relationships/hyperlink" Target="https://www.onetonline.org/link/summary/51-9011.00" TargetMode="External"/><Relationship Id="rId41" Type="http://schemas.openxmlformats.org/officeDocument/2006/relationships/hyperlink" Target="https://inwisconsin.com/wp-content/uploads/2017/10/TMH_Manufacturing_Profile_2017.pdf" TargetMode="External"/><Relationship Id="rId54" Type="http://schemas.openxmlformats.org/officeDocument/2006/relationships/hyperlink" Target="https://www.todaysmilitary.com/careers-benefits/careers/tactical-data-system-repairers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onetonline.org/link/summary/53-7062.00" TargetMode="External"/><Relationship Id="rId11" Type="http://schemas.openxmlformats.org/officeDocument/2006/relationships/hyperlink" Target="https://www.onetonline.org/link/summary/17-2199.08" TargetMode="External"/><Relationship Id="rId24" Type="http://schemas.openxmlformats.org/officeDocument/2006/relationships/hyperlink" Target="https://www.onetonline.org/link/summary/11-9199.04" TargetMode="External"/><Relationship Id="rId32" Type="http://schemas.openxmlformats.org/officeDocument/2006/relationships/hyperlink" Target="https://www.onetonline.org/link/summary/17-3024.00" TargetMode="External"/><Relationship Id="rId37" Type="http://schemas.openxmlformats.org/officeDocument/2006/relationships/hyperlink" Target="https://www.onetonline.org/link/summary/17-3029.09" TargetMode="External"/><Relationship Id="rId40" Type="http://schemas.openxmlformats.org/officeDocument/2006/relationships/hyperlink" Target="https://www.onetonline.org/link/summary/49-9044.00" TargetMode="External"/><Relationship Id="rId45" Type="http://schemas.openxmlformats.org/officeDocument/2006/relationships/hyperlink" Target="https://www.todaysmilitary.com/careers-benefits/careers/machinists" TargetMode="External"/><Relationship Id="rId53" Type="http://schemas.openxmlformats.org/officeDocument/2006/relationships/hyperlink" Target="https://www.todaysmilitary.com/careers-benefits/careers/survival-equipment-specialists" TargetMode="External"/><Relationship Id="rId58" Type="http://schemas.openxmlformats.org/officeDocument/2006/relationships/image" Target="../media/image4.png"/><Relationship Id="rId5" Type="http://schemas.openxmlformats.org/officeDocument/2006/relationships/hyperlink" Target="https://www.onetonline.org/link/summary/51-9198.00" TargetMode="External"/><Relationship Id="rId15" Type="http://schemas.openxmlformats.org/officeDocument/2006/relationships/hyperlink" Target="https://www.onetonline.org/link/summary/15-1132.00" TargetMode="External"/><Relationship Id="rId23" Type="http://schemas.openxmlformats.org/officeDocument/2006/relationships/hyperlink" Target="https://www.onetonline.org/link/summary/29-9011.00" TargetMode="External"/><Relationship Id="rId28" Type="http://schemas.openxmlformats.org/officeDocument/2006/relationships/hyperlink" Target="https://www.onetonline.org/link/summary/51-4012.00" TargetMode="External"/><Relationship Id="rId36" Type="http://schemas.openxmlformats.org/officeDocument/2006/relationships/hyperlink" Target="https://www.onetonline.org/link/summary/49-9041.00" TargetMode="External"/><Relationship Id="rId49" Type="http://schemas.openxmlformats.org/officeDocument/2006/relationships/hyperlink" Target="https://www.todaysmilitary.com/careers-benefits/careers/powerhouse-mechanics" TargetMode="External"/><Relationship Id="rId57" Type="http://schemas.openxmlformats.org/officeDocument/2006/relationships/image" Target="../media/image2.png"/><Relationship Id="rId10" Type="http://schemas.openxmlformats.org/officeDocument/2006/relationships/hyperlink" Target="https://www.onetonline.org/link/summary/17-2199.04" TargetMode="External"/><Relationship Id="rId19" Type="http://schemas.openxmlformats.org/officeDocument/2006/relationships/hyperlink" Target="https://www.onetonline.org/link/summary/17-2199.02" TargetMode="External"/><Relationship Id="rId31" Type="http://schemas.openxmlformats.org/officeDocument/2006/relationships/hyperlink" Target="https://www.onetonline.org/link/summary/17-3012.00" TargetMode="External"/><Relationship Id="rId44" Type="http://schemas.openxmlformats.org/officeDocument/2006/relationships/hyperlink" Target="https://www.todaysmilitary.com/careers-benefits/careers/electrical-instrument-and-equipment-repairers" TargetMode="External"/><Relationship Id="rId52" Type="http://schemas.openxmlformats.org/officeDocument/2006/relationships/hyperlink" Target="https://www.todaysmilitary.com/careers-benefits/careers/radar-and-sonar-system-repairers" TargetMode="External"/><Relationship Id="rId4" Type="http://schemas.openxmlformats.org/officeDocument/2006/relationships/hyperlink" Target="https://www.onetonline.org/link/summary/43-9021.00" TargetMode="External"/><Relationship Id="rId9" Type="http://schemas.openxmlformats.org/officeDocument/2006/relationships/image" Target="../media/image3.png"/><Relationship Id="rId14" Type="http://schemas.openxmlformats.org/officeDocument/2006/relationships/hyperlink" Target="https://www.onetonline.org/link/summary/17-3029.03" TargetMode="External"/><Relationship Id="rId22" Type="http://schemas.openxmlformats.org/officeDocument/2006/relationships/hyperlink" Target="https://www.onetonline.org/link/summary/11-9021.00" TargetMode="External"/><Relationship Id="rId27" Type="http://schemas.openxmlformats.org/officeDocument/2006/relationships/hyperlink" Target="https://www.onetonline.org/link/summary/17-3024.01" TargetMode="External"/><Relationship Id="rId30" Type="http://schemas.openxmlformats.org/officeDocument/2006/relationships/hyperlink" Target="https://www.onetonline.org/link/summary/19-4031.00" TargetMode="External"/><Relationship Id="rId35" Type="http://schemas.openxmlformats.org/officeDocument/2006/relationships/hyperlink" Target="https://www.onetonline.org/link/summary/17-3026.00" TargetMode="External"/><Relationship Id="rId43" Type="http://schemas.openxmlformats.org/officeDocument/2006/relationships/hyperlink" Target="https://www.todaysmilitary.com/careers-benefits/careers/computer-repairers" TargetMode="External"/><Relationship Id="rId48" Type="http://schemas.openxmlformats.org/officeDocument/2006/relationships/hyperlink" Target="https://www.todaysmilitary.com/careers-benefits/careers/power-plant-operators" TargetMode="External"/><Relationship Id="rId56" Type="http://schemas.openxmlformats.org/officeDocument/2006/relationships/hyperlink" Target="https://www.todaysmilitary.com/careers-benefits/careers/welders-and-metal-workers" TargetMode="External"/><Relationship Id="rId8" Type="http://schemas.openxmlformats.org/officeDocument/2006/relationships/hyperlink" Target="https://www.onetonline.org/link/summary/53-7064.00" TargetMode="External"/><Relationship Id="rId51" Type="http://schemas.openxmlformats.org/officeDocument/2006/relationships/hyperlink" Target="https://www.todaysmilitary.com/careers-benefits/careers/preventive-maintenance-analysts" TargetMode="External"/><Relationship Id="rId3" Type="http://schemas.openxmlformats.org/officeDocument/2006/relationships/hyperlink" Target="https://www.onetonline.org/link/summary/51-2092.00" TargetMode="Externa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hyperlink" Target="https://dpi.wi.gov/te/manufacturing-month" TargetMode="External"/><Relationship Id="rId18" Type="http://schemas.openxmlformats.org/officeDocument/2006/relationships/hyperlink" Target="mailto:zehrenj@gtc.edu" TargetMode="External"/><Relationship Id="rId26" Type="http://schemas.openxmlformats.org/officeDocument/2006/relationships/hyperlink" Target="https://www.msoe.edu/academics/stem-community-programs/first-robotics-immersion-programs/" TargetMode="External"/><Relationship Id="rId39" Type="http://schemas.openxmlformats.org/officeDocument/2006/relationships/hyperlink" Target="https://www.uwp.edu/learn/continuingeducation/youthprograms.cfm" TargetMode="External"/><Relationship Id="rId21" Type="http://schemas.openxmlformats.org/officeDocument/2006/relationships/hyperlink" Target="mailto:hoppep@gtc.edu" TargetMode="External"/><Relationship Id="rId34" Type="http://schemas.openxmlformats.org/officeDocument/2006/relationships/hyperlink" Target="https://www.msoe.edu/academics/stem-community-programs/middle-school-programs/nfpa-fluid-power-challenge/" TargetMode="External"/><Relationship Id="rId42" Type="http://schemas.openxmlformats.org/officeDocument/2006/relationships/image" Target="../media/image3.png"/><Relationship Id="rId47" Type="http://schemas.openxmlformats.org/officeDocument/2006/relationships/hyperlink" Target="http://nc3.net/wp-content/uploads/2019/01/Festo-Certification-Program-Guide_Industry4.0.pdf" TargetMode="External"/><Relationship Id="rId50" Type="http://schemas.openxmlformats.org/officeDocument/2006/relationships/hyperlink" Target="https://www.saca.org/smart-automation-certifications/" TargetMode="External"/><Relationship Id="rId55" Type="http://schemas.openxmlformats.org/officeDocument/2006/relationships/hyperlink" Target="https://pmmi.org/workforce-development/mechatronics" TargetMode="External"/><Relationship Id="rId63" Type="http://schemas.openxmlformats.org/officeDocument/2006/relationships/hyperlink" Target="https://dpi.wi.gov/sites/default/files/imce/pathways-wisconsin/2019_10_09_M7_UNICredit_AdvMfgTech.pdf" TargetMode="External"/><Relationship Id="rId7" Type="http://schemas.openxmlformats.org/officeDocument/2006/relationships/hyperlink" Target="https://www.firstinspires.org/robotics/frc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mailto:virzia@gtc.edu" TargetMode="External"/><Relationship Id="rId29" Type="http://schemas.openxmlformats.org/officeDocument/2006/relationships/hyperlink" Target="https://www.msoe.edu/academics/stem-community-programs/middle-school-programs/engineering-impossibl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ggsinitiative.org/about-eggs/" TargetMode="External"/><Relationship Id="rId11" Type="http://schemas.openxmlformats.org/officeDocument/2006/relationships/hyperlink" Target="http://www.stemforward.org/" TargetMode="External"/><Relationship Id="rId24" Type="http://schemas.openxmlformats.org/officeDocument/2006/relationships/hyperlink" Target="https://www.marquette.edu/engineering/k12-outreach/academies.php" TargetMode="External"/><Relationship Id="rId32" Type="http://schemas.openxmlformats.org/officeDocument/2006/relationships/hyperlink" Target="https://www.msoe.edu/academics/high-school-programs/summer-programs-at-msoe/focus/" TargetMode="External"/><Relationship Id="rId37" Type="http://schemas.openxmlformats.org/officeDocument/2006/relationships/hyperlink" Target="https://uwm.edu/trio/middle-school-programs/planning-for-the-future-academic-year/" TargetMode="External"/><Relationship Id="rId40" Type="http://schemas.openxmlformats.org/officeDocument/2006/relationships/hyperlink" Target="https://ce.uwc.edu/waukesha/catalog/category/youth-learning" TargetMode="External"/><Relationship Id="rId45" Type="http://schemas.openxmlformats.org/officeDocument/2006/relationships/hyperlink" Target="https://asq.org/cert/six-sigma-yellow-belt" TargetMode="External"/><Relationship Id="rId53" Type="http://schemas.openxmlformats.org/officeDocument/2006/relationships/hyperlink" Target="https://www.snapon.com/Industrial-Certification/Certifications/Multimeter" TargetMode="External"/><Relationship Id="rId58" Type="http://schemas.openxmlformats.org/officeDocument/2006/relationships/hyperlink" Target="https://dpi.wi.gov/cte/skills-standards" TargetMode="External"/><Relationship Id="rId66" Type="http://schemas.openxmlformats.org/officeDocument/2006/relationships/image" Target="../media/image2.png"/><Relationship Id="rId5" Type="http://schemas.openxmlformats.org/officeDocument/2006/relationships/hyperlink" Target="https://www.discoveryworld.org/learning/schools/" TargetMode="External"/><Relationship Id="rId15" Type="http://schemas.openxmlformats.org/officeDocument/2006/relationships/hyperlink" Target="https://www.cuw.edu/academics/schools/education/outreach/steam.html" TargetMode="External"/><Relationship Id="rId23" Type="http://schemas.openxmlformats.org/officeDocument/2006/relationships/hyperlink" Target="https://www.matc.edu/summer/" TargetMode="External"/><Relationship Id="rId28" Type="http://schemas.openxmlformats.org/officeDocument/2006/relationships/hyperlink" Target="https://www.msoe.edu/academics/high-school-programs/summer-programs-at-msoe/discover/" TargetMode="External"/><Relationship Id="rId36" Type="http://schemas.openxmlformats.org/officeDocument/2006/relationships/hyperlink" Target="https://uwm.edu/engineering/our-people/community/enquest/" TargetMode="External"/><Relationship Id="rId49" Type="http://schemas.openxmlformats.org/officeDocument/2006/relationships/hyperlink" Target="https://www.nims-skills.org/credentials?q=credentials&amp;f%5B0%5D=industry_standard%3A108&amp;f%5B1%5D=skill_level%3A119" TargetMode="External"/><Relationship Id="rId57" Type="http://schemas.openxmlformats.org/officeDocument/2006/relationships/hyperlink" Target="https://dpi.wi.gov/cte/skills-standards/employability" TargetMode="External"/><Relationship Id="rId61" Type="http://schemas.openxmlformats.org/officeDocument/2006/relationships/hyperlink" Target="https://dwd.wisconsin.gov/youthapprenticeship/manufacturing.htm" TargetMode="External"/><Relationship Id="rId10" Type="http://schemas.openxmlformats.org/officeDocument/2006/relationships/hyperlink" Target="https://milwaukee.madscience.org/" TargetMode="External"/><Relationship Id="rId19" Type="http://schemas.openxmlformats.org/officeDocument/2006/relationships/hyperlink" Target="mailto:grafk@gtc.edu" TargetMode="External"/><Relationship Id="rId31" Type="http://schemas.openxmlformats.org/officeDocument/2006/relationships/hyperlink" Target="https://www.msoe.edu/academics/high-school-programs/flame/" TargetMode="External"/><Relationship Id="rId44" Type="http://schemas.openxmlformats.org/officeDocument/2006/relationships/hyperlink" Target="https://www.solidworks.com/sw/support/cswa-academic.htm" TargetMode="External"/><Relationship Id="rId52" Type="http://schemas.openxmlformats.org/officeDocument/2006/relationships/hyperlink" Target="https://www.snapon.com/Industrial-Certification/Certications/Precision-Measurement-Instruments" TargetMode="External"/><Relationship Id="rId60" Type="http://schemas.openxmlformats.org/officeDocument/2006/relationships/hyperlink" Target="https://dwd.wisconsin.gov/youthapprenticeship/" TargetMode="External"/><Relationship Id="rId65" Type="http://schemas.openxmlformats.org/officeDocument/2006/relationships/hyperlink" Target="https://dpi.wi.gov/sites/default/files/imce/pathways-wisconsin/2019_10_09_M7_POST2_AdvMfgTech.pdf" TargetMode="External"/><Relationship Id="rId4" Type="http://schemas.openxmlformats.org/officeDocument/2006/relationships/hyperlink" Target="https://www.wisconsindi.org/" TargetMode="External"/><Relationship Id="rId9" Type="http://schemas.openxmlformats.org/officeDocument/2006/relationships/hyperlink" Target="https://hourofcode.com/us" TargetMode="External"/><Relationship Id="rId14" Type="http://schemas.openxmlformats.org/officeDocument/2006/relationships/hyperlink" Target="https://dpi.wi.gov/skillsusa" TargetMode="External"/><Relationship Id="rId22" Type="http://schemas.openxmlformats.org/officeDocument/2006/relationships/hyperlink" Target="https://www.gtc.edu/business-community/additional-information/summer-camps" TargetMode="External"/><Relationship Id="rId27" Type="http://schemas.openxmlformats.org/officeDocument/2006/relationships/hyperlink" Target="https://www.msoe.edu/academics/stem-community-programs/middle-school-programs/catalyst-for-future-success/" TargetMode="External"/><Relationship Id="rId30" Type="http://schemas.openxmlformats.org/officeDocument/2006/relationships/hyperlink" Target="https://www.msoe.edu/academics/high-school-programs/summer-programs-at-msoe/explore/" TargetMode="External"/><Relationship Id="rId35" Type="http://schemas.openxmlformats.org/officeDocument/2006/relationships/hyperlink" Target="https://uwm.edu/engineering/our-people/community/about-the-first-tech-challenge/" TargetMode="External"/><Relationship Id="rId43" Type="http://schemas.openxmlformats.org/officeDocument/2006/relationships/hyperlink" Target="https://dpi.wi.gov/sites/default/files/imce/pathways-wisconsin/2019_08_MFG_BuildingBlocks_v1.pdf" TargetMode="External"/><Relationship Id="rId48" Type="http://schemas.openxmlformats.org/officeDocument/2006/relationships/hyperlink" Target="https://oshatraining.com/osha-10-hour-training-general-industry.php" TargetMode="External"/><Relationship Id="rId56" Type="http://schemas.openxmlformats.org/officeDocument/2006/relationships/hyperlink" Target="http://wisconsinfastforward.com/prosperity/pupil/2019_cte_certification_list.pdf" TargetMode="External"/><Relationship Id="rId64" Type="http://schemas.openxmlformats.org/officeDocument/2006/relationships/hyperlink" Target="https://dpi.wi.gov/sites/default/files/imce/pathways-wisconsin/2019_10_09_M7_APIB_AdvMfgTech.pdf" TargetMode="External"/><Relationship Id="rId8" Type="http://schemas.openxmlformats.org/officeDocument/2006/relationships/hyperlink" Target="https://futurecity.org/wisconsin" TargetMode="External"/><Relationship Id="rId51" Type="http://schemas.openxmlformats.org/officeDocument/2006/relationships/hyperlink" Target="https://www.snapon.com/Industrial-Certification/Our-Promise" TargetMode="External"/><Relationship Id="rId3" Type="http://schemas.openxmlformats.org/officeDocument/2006/relationships/hyperlink" Target="https://www.acementor.org/affiliates/wisconsin/" TargetMode="External"/><Relationship Id="rId12" Type="http://schemas.openxmlformats.org/officeDocument/2006/relationships/hyperlink" Target="https://www.waukesha.org/employer-collaboratives/manufacturing-alliance/" TargetMode="External"/><Relationship Id="rId17" Type="http://schemas.openxmlformats.org/officeDocument/2006/relationships/hyperlink" Target="https://www.gtc.edu/business-community/business-workforce-training/fab-lab/students" TargetMode="External"/><Relationship Id="rId25" Type="http://schemas.openxmlformats.org/officeDocument/2006/relationships/hyperlink" Target="https://www.marquette.edu/engineering/k12-outreach/institutes.php" TargetMode="External"/><Relationship Id="rId33" Type="http://schemas.openxmlformats.org/officeDocument/2006/relationships/hyperlink" Target="https://www.msoe.edu/academics/stem-community-programs/elementary-school-programs/" TargetMode="External"/><Relationship Id="rId38" Type="http://schemas.openxmlformats.org/officeDocument/2006/relationships/hyperlink" Target="https://uwm.edu/trio/middle-school-programs/mini-courses-saturday-academy/" TargetMode="External"/><Relationship Id="rId46" Type="http://schemas.openxmlformats.org/officeDocument/2006/relationships/hyperlink" Target="https://www.msscusa.org/" TargetMode="External"/><Relationship Id="rId59" Type="http://schemas.openxmlformats.org/officeDocument/2006/relationships/hyperlink" Target="https://dpi.wi.gov/cte/skills-standards/cooperative/electronics" TargetMode="External"/><Relationship Id="rId67" Type="http://schemas.openxmlformats.org/officeDocument/2006/relationships/image" Target="../media/image4.png"/><Relationship Id="rId20" Type="http://schemas.openxmlformats.org/officeDocument/2006/relationships/hyperlink" Target="https://docs.google.com/forms/d/e/1FAIpQLSfrothK8Xpdl0nyOfF5EcGBCXN2G-JEvZ7LdsHNLFNsuWohCw/viewform" TargetMode="External"/><Relationship Id="rId41" Type="http://schemas.openxmlformats.org/officeDocument/2006/relationships/hyperlink" Target="https://www.wctc.edu/events/careers/" TargetMode="External"/><Relationship Id="rId54" Type="http://schemas.openxmlformats.org/officeDocument/2006/relationships/hyperlink" Target="https://www.snapon.com/Industrial-Certification/Certifications/Mechanical-Electronic-Torque" TargetMode="External"/><Relationship Id="rId62" Type="http://schemas.openxmlformats.org/officeDocument/2006/relationships/hyperlink" Target="https://dpi.wi.gov/sites/default/files/imce/pathways-wisconsin/2019_10_09_M7_TechCredit_AdvMfgTech_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3"/>
          <p:cNvSpPr txBox="1"/>
          <p:nvPr/>
        </p:nvSpPr>
        <p:spPr>
          <a:xfrm>
            <a:off x="2144048" y="1212383"/>
            <a:ext cx="5542309" cy="413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0647" tIns="70647" rIns="70647" bIns="70647" anchor="t" anchorCtr="0">
            <a:noAutofit/>
          </a:bodyPr>
          <a:lstStyle/>
          <a:p>
            <a:pPr algn="ctr"/>
            <a:r>
              <a:rPr lang="en-US" sz="2782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Instructions for this template:</a:t>
            </a:r>
            <a:endParaRPr sz="1082" dirty="0"/>
          </a:p>
        </p:txBody>
      </p:sp>
      <p:sp>
        <p:nvSpPr>
          <p:cNvPr id="106" name="Google Shape;106;p13"/>
          <p:cNvSpPr txBox="1"/>
          <p:nvPr/>
        </p:nvSpPr>
        <p:spPr>
          <a:xfrm>
            <a:off x="1045300" y="1913859"/>
            <a:ext cx="7739807" cy="5178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0647" tIns="70647" rIns="70647" bIns="70647" anchor="t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314" b="1" dirty="0">
                <a:solidFill>
                  <a:srgbClr val="99CB38"/>
                </a:solidFill>
              </a:rPr>
              <a:t>1</a:t>
            </a:r>
            <a:r>
              <a:rPr lang="en-US" sz="1314" b="1" dirty="0" smtClean="0">
                <a:solidFill>
                  <a:srgbClr val="99CB38"/>
                </a:solidFill>
              </a:rPr>
              <a:t>. </a:t>
            </a:r>
            <a:r>
              <a:rPr lang="en-US" sz="1314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Download </a:t>
            </a:r>
            <a:r>
              <a:rPr lang="en-US" sz="1314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this </a:t>
            </a:r>
            <a:r>
              <a:rPr lang="en-US" sz="1314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powerpoint</a:t>
            </a:r>
            <a:r>
              <a:rPr lang="en-US" sz="1314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slide deck</a:t>
            </a:r>
            <a:r>
              <a:rPr lang="en-US" sz="1314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>
              <a:lnSpc>
                <a:spcPct val="90000"/>
              </a:lnSpc>
            </a:pPr>
            <a:endParaRPr sz="1314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90000"/>
              </a:lnSpc>
            </a:pPr>
            <a:endParaRPr sz="618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90000"/>
              </a:lnSpc>
            </a:pPr>
            <a:r>
              <a:rPr lang="en-US" sz="1314" b="1" dirty="0">
                <a:solidFill>
                  <a:srgbClr val="99CB38"/>
                </a:solidFill>
              </a:rPr>
              <a:t>2</a:t>
            </a:r>
            <a:r>
              <a:rPr lang="en-US" sz="1314" b="1" dirty="0" smtClean="0">
                <a:solidFill>
                  <a:srgbClr val="99CB38"/>
                </a:solidFill>
              </a:rPr>
              <a:t>. </a:t>
            </a:r>
            <a:r>
              <a:rPr lang="en-US" sz="1314" dirty="0">
                <a:solidFill>
                  <a:srgbClr val="3F3F3F"/>
                </a:solidFill>
                <a:latin typeface="Calibri"/>
                <a:cs typeface="Calibri"/>
                <a:sym typeface="Calibri"/>
              </a:rPr>
              <a:t>T</a:t>
            </a:r>
            <a:r>
              <a:rPr lang="en-US" sz="1314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he </a:t>
            </a:r>
            <a:r>
              <a:rPr lang="en-US" sz="1314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RED TEXT </a:t>
            </a:r>
            <a:r>
              <a:rPr lang="en-US" sz="1314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indicates areas that need to be edited </a:t>
            </a:r>
            <a:r>
              <a:rPr lang="en-US" sz="1314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to </a:t>
            </a:r>
            <a:r>
              <a:rPr lang="en-US" sz="1314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reflect pathways information </a:t>
            </a:r>
            <a:r>
              <a:rPr lang="en-US" sz="1314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specific </a:t>
            </a:r>
            <a:r>
              <a:rPr lang="en-US" sz="1314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to your district</a:t>
            </a:r>
            <a:r>
              <a:rPr lang="en-US" sz="1314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>
              <a:lnSpc>
                <a:spcPct val="90000"/>
              </a:lnSpc>
            </a:pPr>
            <a:endParaRPr sz="1314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53278" indent="-245332">
              <a:lnSpc>
                <a:spcPct val="90000"/>
              </a:lnSpc>
              <a:spcAft>
                <a:spcPts val="600"/>
              </a:spcAft>
              <a:buSzPts val="1400"/>
              <a:buFont typeface="Calibri"/>
              <a:buChar char="●"/>
            </a:pPr>
            <a:r>
              <a:rPr lang="en-US" sz="13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Add your district name in the </a:t>
            </a:r>
            <a:r>
              <a:rPr lang="en-US" sz="1300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header of each page.</a:t>
            </a:r>
            <a:endParaRPr sz="1300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53278" indent="-245332">
              <a:lnSpc>
                <a:spcPct val="90000"/>
              </a:lnSpc>
              <a:spcAft>
                <a:spcPts val="600"/>
              </a:spcAft>
              <a:buSzPts val="1400"/>
              <a:buFont typeface="Calibri"/>
              <a:buChar char="●"/>
            </a:pPr>
            <a:r>
              <a:rPr lang="en-US" sz="13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List the sequence of courses your district offers for this </a:t>
            </a:r>
            <a:r>
              <a:rPr lang="en-US" sz="1300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pathway.</a:t>
            </a:r>
            <a:endParaRPr sz="1300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53278" indent="-245332">
              <a:lnSpc>
                <a:spcPct val="90000"/>
              </a:lnSpc>
              <a:spcAft>
                <a:spcPts val="600"/>
              </a:spcAft>
              <a:buSzPts val="1400"/>
              <a:buFont typeface="Calibri"/>
              <a:buChar char="●"/>
            </a:pPr>
            <a:r>
              <a:rPr lang="en-US" sz="13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List the industry recognized certification(s) your district offers – </a:t>
            </a:r>
            <a:r>
              <a:rPr lang="en-US" sz="1300" b="1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DO NOT list any additional certifications </a:t>
            </a:r>
            <a:r>
              <a:rPr lang="en-US" sz="13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as the certifications on the map have been vetted by employers.  Adding other certifications means your pathway is no longer state endorsed.</a:t>
            </a:r>
            <a:endParaRPr sz="1300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53278" indent="-245332">
              <a:lnSpc>
                <a:spcPct val="90000"/>
              </a:lnSpc>
              <a:spcAft>
                <a:spcPts val="600"/>
              </a:spcAft>
              <a:buSzPts val="1400"/>
              <a:buFont typeface="Calibri"/>
              <a:buChar char="●"/>
            </a:pPr>
            <a:r>
              <a:rPr lang="en-US" sz="13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List the WBL programs your district offers for this pathway.  If you are offering a local WBL program, make sure it has been approved by DPI first.</a:t>
            </a:r>
            <a:endParaRPr sz="1300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53278" indent="-245332">
              <a:lnSpc>
                <a:spcPct val="90000"/>
              </a:lnSpc>
              <a:spcAft>
                <a:spcPts val="600"/>
              </a:spcAft>
              <a:buSzPts val="1400"/>
              <a:buFont typeface="Calibri"/>
              <a:buChar char="●"/>
            </a:pPr>
            <a:r>
              <a:rPr lang="en-US" sz="13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Edit the list of college credit opportunities on the map to reflect those that your district offers for this pathway.  </a:t>
            </a:r>
            <a:r>
              <a:rPr lang="en-US" sz="1300" b="1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DO NOT list any additional college credit opportunities</a:t>
            </a:r>
            <a:r>
              <a:rPr lang="en-US" sz="13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as these have been vetted specifically for your region.  Adding other college credit opportunities means your pathway is no longer state endorsed</a:t>
            </a:r>
            <a:r>
              <a:rPr lang="en-US" sz="1300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314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90000"/>
              </a:lnSpc>
            </a:pPr>
            <a:endParaRPr sz="618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90000"/>
              </a:lnSpc>
            </a:pPr>
            <a:r>
              <a:rPr lang="en-US" sz="1314" b="1" dirty="0">
                <a:solidFill>
                  <a:srgbClr val="99CB38"/>
                </a:solidFill>
              </a:rPr>
              <a:t>3</a:t>
            </a:r>
            <a:r>
              <a:rPr lang="en-US" sz="1314" b="1" dirty="0" smtClean="0">
                <a:solidFill>
                  <a:srgbClr val="99CB38"/>
                </a:solidFill>
              </a:rPr>
              <a:t>. </a:t>
            </a:r>
            <a:r>
              <a:rPr lang="en-US" sz="1314" b="1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DO </a:t>
            </a:r>
            <a:r>
              <a:rPr lang="en-US" sz="1314" b="1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NOT edit any other sections.  </a:t>
            </a:r>
            <a:r>
              <a:rPr lang="en-US" sz="1314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The information on this map has </a:t>
            </a:r>
            <a:r>
              <a:rPr lang="en-US" sz="1314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been vetted by employers.  </a:t>
            </a:r>
            <a:r>
              <a:rPr lang="en-US" sz="1314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Adding or changing information other than what is listed above means </a:t>
            </a:r>
            <a:r>
              <a:rPr lang="en-US" sz="1314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your pathway is no longer state endorsed</a:t>
            </a:r>
            <a:r>
              <a:rPr lang="en-US" sz="1314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>
              <a:lnSpc>
                <a:spcPct val="90000"/>
              </a:lnSpc>
            </a:pPr>
            <a:endParaRPr sz="1314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90000"/>
              </a:lnSpc>
            </a:pPr>
            <a:endParaRPr sz="618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90000"/>
              </a:lnSpc>
            </a:pPr>
            <a:r>
              <a:rPr lang="en-US" sz="1314" b="1" dirty="0">
                <a:solidFill>
                  <a:srgbClr val="99CB38"/>
                </a:solidFill>
              </a:rPr>
              <a:t>4</a:t>
            </a:r>
            <a:r>
              <a:rPr lang="en-US" sz="1314" b="1" dirty="0" smtClean="0">
                <a:solidFill>
                  <a:srgbClr val="99CB38"/>
                </a:solidFill>
              </a:rPr>
              <a:t>. </a:t>
            </a:r>
            <a:r>
              <a:rPr lang="en-US" sz="1314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Once </a:t>
            </a:r>
            <a:r>
              <a:rPr lang="en-US" sz="1314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you are done editing, delete this instruction page and save your </a:t>
            </a:r>
            <a:r>
              <a:rPr lang="en-US" sz="1314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District </a:t>
            </a:r>
            <a:r>
              <a:rPr lang="en-US" sz="1314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Pathway Map as a pdf that you can print, post on a webpage and </a:t>
            </a:r>
            <a:r>
              <a:rPr lang="en-US" sz="1314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upload </a:t>
            </a:r>
            <a:r>
              <a:rPr lang="en-US" sz="1314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to </a:t>
            </a:r>
            <a:r>
              <a:rPr lang="en-US" sz="1314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Xello</a:t>
            </a:r>
            <a:r>
              <a:rPr lang="en-US" sz="1314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as a resource.  Check to make sure that any text in </a:t>
            </a:r>
            <a:r>
              <a:rPr lang="en-US" sz="1314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green </a:t>
            </a:r>
            <a:r>
              <a:rPr lang="en-US" sz="1314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contains the appropriate hyperlink so that students can access </a:t>
            </a:r>
            <a:r>
              <a:rPr lang="en-US" sz="1314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additional </a:t>
            </a:r>
            <a:r>
              <a:rPr lang="en-US" sz="1314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information</a:t>
            </a:r>
            <a:r>
              <a:rPr lang="en-US" sz="1314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>
              <a:lnSpc>
                <a:spcPct val="90000"/>
              </a:lnSpc>
            </a:pPr>
            <a:endParaRPr sz="1314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90000"/>
              </a:lnSpc>
            </a:pPr>
            <a:endParaRPr sz="618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90000"/>
              </a:lnSpc>
            </a:pPr>
            <a:r>
              <a:rPr lang="en-US" sz="1314" b="1" dirty="0">
                <a:solidFill>
                  <a:srgbClr val="99CB38"/>
                </a:solidFill>
              </a:rPr>
              <a:t>5</a:t>
            </a:r>
            <a:r>
              <a:rPr lang="en-US" sz="1314" b="1" dirty="0" smtClean="0">
                <a:solidFill>
                  <a:srgbClr val="99CB38"/>
                </a:solidFill>
              </a:rPr>
              <a:t>. </a:t>
            </a:r>
            <a:r>
              <a:rPr lang="en-US" sz="1314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Share </a:t>
            </a:r>
            <a:r>
              <a:rPr lang="en-US" sz="1314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this “ready made” academic and career plan with your students </a:t>
            </a:r>
            <a:r>
              <a:rPr lang="en-US" sz="1314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and </a:t>
            </a:r>
            <a:r>
              <a:rPr lang="en-US" sz="1314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families!</a:t>
            </a:r>
            <a:endParaRPr sz="1314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101;p13"/>
          <p:cNvSpPr txBox="1">
            <a:spLocks/>
          </p:cNvSpPr>
          <p:nvPr/>
        </p:nvSpPr>
        <p:spPr>
          <a:xfrm>
            <a:off x="205539" y="196517"/>
            <a:ext cx="9601500" cy="727500"/>
          </a:xfrm>
          <a:prstGeom prst="rect">
            <a:avLst/>
          </a:prstGeom>
          <a:solidFill>
            <a:srgbClr val="DBF3FD"/>
          </a:solidFill>
          <a:ln w="2857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ct val="85000"/>
              </a:lnSpc>
              <a:buClr>
                <a:srgbClr val="0070C0"/>
              </a:buClr>
              <a:buSzPts val="1400"/>
              <a:buFont typeface="Lato"/>
              <a:buNone/>
            </a:pPr>
            <a:r>
              <a:rPr lang="en-US" sz="1200" dirty="0" smtClean="0">
                <a:solidFill>
                  <a:srgbClr val="0070C0"/>
                </a:solidFill>
                <a:latin typeface="Lato"/>
                <a:ea typeface="Lato"/>
                <a:cs typeface="Lato"/>
                <a:sym typeface="Lato"/>
              </a:rPr>
              <a:t>Pathways Wisconsin Milwaukee</a:t>
            </a:r>
            <a:br>
              <a:rPr lang="en-US" sz="1200" dirty="0" smtClean="0">
                <a:solidFill>
                  <a:srgbClr val="0070C0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-US" sz="1600" b="1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Advanced Manufacturing Technology </a:t>
            </a:r>
          </a:p>
          <a:p>
            <a:pPr algn="ctr">
              <a:lnSpc>
                <a:spcPct val="85000"/>
              </a:lnSpc>
              <a:buClr>
                <a:srgbClr val="0070C0"/>
              </a:buClr>
              <a:buSzPts val="1400"/>
              <a:buFont typeface="Lato"/>
              <a:buNone/>
            </a:pPr>
            <a:r>
              <a:rPr lang="en-US" sz="16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District Pathway Map Template</a:t>
            </a:r>
            <a:r>
              <a:rPr lang="en-US" sz="1600" dirty="0" smtClean="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/>
            </a:r>
            <a:br>
              <a:rPr lang="en-US" sz="1600" dirty="0" smtClean="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</a:br>
            <a:endParaRPr lang="en-US" sz="1600" dirty="0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8" name="Google Shape;10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85107" y="289165"/>
            <a:ext cx="839761" cy="54220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11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9975" y="254091"/>
            <a:ext cx="695325" cy="612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8980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3"/>
          <p:cNvSpPr txBox="1">
            <a:spLocks noGrp="1"/>
          </p:cNvSpPr>
          <p:nvPr>
            <p:ph type="title"/>
          </p:nvPr>
        </p:nvSpPr>
        <p:spPr>
          <a:xfrm>
            <a:off x="228600" y="243850"/>
            <a:ext cx="9601500" cy="727500"/>
          </a:xfrm>
          <a:prstGeom prst="rect">
            <a:avLst/>
          </a:prstGeom>
          <a:solidFill>
            <a:srgbClr val="DBF3FD"/>
          </a:solidFill>
          <a:ln w="2857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400"/>
              <a:buFont typeface="Lato"/>
              <a:buNone/>
            </a:pPr>
            <a:r>
              <a:rPr lang="en-US" sz="1200" b="0" i="0" u="none" strike="noStrike" cap="none" dirty="0">
                <a:solidFill>
                  <a:srgbClr val="0070C0"/>
                </a:solidFill>
                <a:latin typeface="Lato"/>
                <a:ea typeface="Lato"/>
                <a:cs typeface="Lato"/>
                <a:sym typeface="Lato"/>
              </a:rPr>
              <a:t>Pathways Wisconsin</a:t>
            </a:r>
            <a:br>
              <a:rPr lang="en-US" sz="1200" b="0" i="0" u="none" strike="noStrike" cap="none" dirty="0">
                <a:solidFill>
                  <a:srgbClr val="0070C0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-US" sz="16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Advanced Manufacturing Technology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1600" b="1" i="0" u="none" strike="noStrike" cap="none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lvl="0" algn="ctr">
              <a:buClr>
                <a:srgbClr val="0070C0"/>
              </a:buClr>
            </a:pPr>
            <a:r>
              <a:rPr lang="en-US" sz="1600" b="1" dirty="0" smtClean="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&lt;insert </a:t>
            </a:r>
            <a:r>
              <a:rPr lang="en-US" sz="1600" b="1" dirty="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district name here&gt;</a:t>
            </a:r>
            <a:r>
              <a:rPr lang="en-US" sz="16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/>
            </a:r>
            <a:br>
              <a:rPr lang="en-US" sz="16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</a:br>
            <a:endParaRPr sz="16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228600" y="1656925"/>
            <a:ext cx="2224200" cy="25080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200" b="1">
                <a:latin typeface="Calibri"/>
                <a:ea typeface="Calibri"/>
                <a:cs typeface="Calibri"/>
                <a:sym typeface="Calibri"/>
              </a:rPr>
              <a:t>ENTRY LEVEL POSITIONS</a:t>
            </a:r>
            <a:endParaRPr sz="12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00" b="1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3"/>
              </a:rPr>
              <a:t>Assembler</a:t>
            </a:r>
            <a:endParaRPr sz="300" b="1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"/>
              </a:rPr>
              <a:t>Data Entry </a:t>
            </a:r>
            <a:endParaRPr/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"/>
              </a:rPr>
              <a:t>Laborer</a:t>
            </a:r>
            <a:endParaRPr sz="1100" b="1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6"/>
              </a:rPr>
              <a:t>Material Handler</a:t>
            </a:r>
            <a:endParaRPr/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b="1">
                <a:solidFill>
                  <a:schemeClr val="hlink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7"/>
              </a:rPr>
              <a:t>Operator</a:t>
            </a:r>
            <a:endParaRPr sz="1100" b="1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8"/>
              </a:rPr>
              <a:t>Packager</a:t>
            </a:r>
            <a:endParaRPr sz="1100" b="1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300" b="1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sng" strike="noStrike" cap="none">
                <a:latin typeface="Calibri"/>
                <a:ea typeface="Calibri"/>
                <a:cs typeface="Calibri"/>
                <a:sym typeface="Calibri"/>
              </a:rPr>
              <a:t>Credentials Needed</a:t>
            </a:r>
            <a:endParaRPr sz="1200" b="1" u="sng"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lang="en-US" sz="11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positions require High</a:t>
            </a: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School Diploma or GED</a:t>
            </a:r>
            <a:endParaRPr sz="110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Median Salary: $19,4000-$28,920</a:t>
            </a:r>
            <a:endParaRPr sz="1100" b="1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i="0" u="none" strike="noStrike" cap="none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3" name="Google Shape;103;p1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681424" y="385525"/>
            <a:ext cx="1021225" cy="44415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3"/>
          <p:cNvSpPr txBox="1"/>
          <p:nvPr/>
        </p:nvSpPr>
        <p:spPr>
          <a:xfrm>
            <a:off x="5161825" y="1656925"/>
            <a:ext cx="2595300" cy="55674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latin typeface="Calibri"/>
                <a:ea typeface="Calibri"/>
                <a:cs typeface="Calibri"/>
                <a:sym typeface="Calibri"/>
              </a:rPr>
              <a:t>PROFESSIONAL POSITIONS</a:t>
            </a:r>
            <a:endParaRPr sz="1200" b="1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u="sng">
                <a:latin typeface="Calibri"/>
                <a:ea typeface="Calibri"/>
                <a:cs typeface="Calibri"/>
                <a:sym typeface="Calibri"/>
              </a:rPr>
              <a:t>Engineer</a:t>
            </a:r>
            <a:endParaRPr sz="1200" b="1" u="sng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b="1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10"/>
              </a:rPr>
              <a:t>Advanced Manufacturing Engineer</a:t>
            </a:r>
            <a:endParaRPr sz="1100" b="1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b="1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11"/>
              </a:rPr>
              <a:t>Automation</a:t>
            </a:r>
            <a:r>
              <a:rPr lang="en-US" sz="1100" b="1">
                <a:solidFill>
                  <a:srgbClr val="6F94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en-US" sz="1100" b="1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12"/>
              </a:rPr>
              <a:t>Mechatronics Engineer</a:t>
            </a:r>
            <a:r>
              <a:rPr lang="en-US" sz="1100" b="1">
                <a:solidFill>
                  <a:srgbClr val="6F942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b="1">
                <a:solidFill>
                  <a:srgbClr val="6F94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🔅</a:t>
            </a:r>
            <a:endParaRPr sz="1100" b="1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b="1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13"/>
              </a:rPr>
              <a:t>Electrical Engineer</a:t>
            </a:r>
            <a:endParaRPr sz="1100" b="1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b="1">
                <a:solidFill>
                  <a:srgbClr val="6F9428"/>
                </a:solidFill>
                <a:highlight>
                  <a:schemeClr val="lt1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14"/>
              </a:rPr>
              <a:t>Electromechanical Engineering Technologist </a:t>
            </a:r>
            <a:r>
              <a:rPr lang="en-US" sz="1100" b="1">
                <a:solidFill>
                  <a:srgbClr val="6F94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🔅</a:t>
            </a:r>
            <a:endParaRPr sz="1100" b="1">
              <a:solidFill>
                <a:srgbClr val="6F9428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b="1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10"/>
              </a:rPr>
              <a:t>Industrial Engineer</a:t>
            </a:r>
            <a:r>
              <a:rPr lang="en-US" sz="1100" b="1">
                <a:solidFill>
                  <a:srgbClr val="6F942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b="1">
                <a:solidFill>
                  <a:srgbClr val="6F94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🔅</a:t>
            </a:r>
            <a:endParaRPr sz="1100" b="1">
              <a:solidFill>
                <a:srgbClr val="6F9428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b="1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15"/>
              </a:rPr>
              <a:t>Industrial Software Engineer</a:t>
            </a:r>
            <a:endParaRPr sz="1100" b="1">
              <a:solidFill>
                <a:srgbClr val="6F9428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b="1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16"/>
              </a:rPr>
              <a:t>Metallurgist/Materials Engineer</a:t>
            </a:r>
            <a:r>
              <a:rPr lang="en-US" sz="1100" b="1">
                <a:solidFill>
                  <a:srgbClr val="6F942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b="1">
                <a:solidFill>
                  <a:srgbClr val="6F94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🔅</a:t>
            </a:r>
            <a:endParaRPr sz="1100" b="1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b="1" i="0" strike="noStrike" cap="none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17"/>
              </a:rPr>
              <a:t>Mechanical Engineer</a:t>
            </a:r>
            <a:endParaRPr sz="1100" b="1">
              <a:solidFill>
                <a:srgbClr val="6F9428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b="1">
                <a:solidFill>
                  <a:srgbClr val="6F9428"/>
                </a:solidFill>
                <a:highlight>
                  <a:schemeClr val="lt1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18"/>
              </a:rPr>
              <a:t>Network or Cybersecurity Engineer</a:t>
            </a:r>
            <a:endParaRPr sz="1100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b="1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16"/>
              </a:rPr>
              <a:t>Process Engineer</a:t>
            </a:r>
            <a:r>
              <a:rPr lang="en-US" sz="1100" b="1">
                <a:solidFill>
                  <a:srgbClr val="6F94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 🔅</a:t>
            </a:r>
            <a:endParaRPr sz="1100" b="1">
              <a:solidFill>
                <a:srgbClr val="6F9428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b="1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19"/>
              </a:rPr>
              <a:t>Quality</a:t>
            </a:r>
            <a:r>
              <a:rPr lang="en-US" sz="1100" b="1">
                <a:solidFill>
                  <a:srgbClr val="6F9428"/>
                </a:solidFill>
                <a:latin typeface="Calibri"/>
                <a:ea typeface="Calibri"/>
                <a:cs typeface="Calibri"/>
                <a:sym typeface="Calibri"/>
              </a:rPr>
              <a:t>/Reliability Engineer</a:t>
            </a:r>
            <a:r>
              <a:rPr lang="en-US" sz="1100" b="1">
                <a:solidFill>
                  <a:srgbClr val="6F94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🔅</a:t>
            </a:r>
            <a:endParaRPr sz="1100" b="1">
              <a:solidFill>
                <a:srgbClr val="6F9428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u="sng"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Manager</a:t>
            </a:r>
            <a:endParaRPr sz="1100" b="1" u="sng"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20"/>
              </a:rPr>
              <a:t>Maintenance Manager</a:t>
            </a:r>
            <a:endParaRPr sz="1100" b="1">
              <a:solidFill>
                <a:srgbClr val="FF0000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21"/>
              </a:rPr>
              <a:t>Operations Manager</a:t>
            </a:r>
            <a:r>
              <a:rPr lang="en-US" sz="11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1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22"/>
              </a:rPr>
              <a:t>Project Manager</a:t>
            </a:r>
            <a:endParaRPr sz="11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23"/>
              </a:rPr>
              <a:t>Safety Manager</a:t>
            </a:r>
            <a:endParaRPr/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24"/>
              </a:rPr>
              <a:t>Supply Chain Manager</a:t>
            </a:r>
            <a:endParaRPr sz="11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u="sng"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Other</a:t>
            </a:r>
            <a:endParaRPr sz="1100" b="1" u="sng"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b="1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25"/>
              </a:rPr>
              <a:t>Industrial Data Scientist</a:t>
            </a:r>
            <a:endParaRPr sz="1100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b="1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26"/>
              </a:rPr>
              <a:t>System Designer</a:t>
            </a:r>
            <a:endParaRPr sz="1100" b="1">
              <a:solidFill>
                <a:srgbClr val="6F9428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" b="1">
              <a:solidFill>
                <a:srgbClr val="FF0000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Credentials Needed</a:t>
            </a:r>
            <a:endParaRPr u="sng">
              <a:solidFill>
                <a:schemeClr val="dk1"/>
              </a:solidFill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Completion of Associate Degree or Bachelor Degree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Click here for college options </a:t>
            </a: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positions may require an additional Graduate Level Degree 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b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Median Salary: $51,940-$77,080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2585225" y="1656925"/>
            <a:ext cx="2444100" cy="55674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latin typeface="Calibri"/>
                <a:ea typeface="Calibri"/>
                <a:cs typeface="Calibri"/>
                <a:sym typeface="Calibri"/>
              </a:rPr>
              <a:t>SKILLED POSITIONS</a:t>
            </a:r>
            <a:endParaRPr sz="1100" b="1">
              <a:solidFill>
                <a:srgbClr val="739A28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" b="1">
              <a:solidFill>
                <a:srgbClr val="739A28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57150" lvl="0" indent="-69850" algn="l" rtl="0"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    </a:t>
            </a:r>
            <a:r>
              <a:rPr lang="en-US" sz="1100" b="1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27"/>
              </a:rPr>
              <a:t>Mechatronics Technician</a:t>
            </a:r>
            <a:endParaRPr sz="1100" b="1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" lvl="0" indent="-69850" algn="l" rtl="0"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7"/>
              </a:rPr>
              <a:t>CNC Operator</a:t>
            </a:r>
            <a:r>
              <a:rPr lang="en-US" sz="1100" b="1">
                <a:solidFill>
                  <a:srgbClr val="739A2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b="1">
                <a:solidFill>
                  <a:srgbClr val="739A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🔅</a:t>
            </a:r>
            <a:endParaRPr sz="1100" b="1">
              <a:solidFill>
                <a:srgbClr val="739A28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28"/>
              </a:rPr>
              <a:t>CNC Programmer</a:t>
            </a:r>
            <a:r>
              <a:rPr lang="en-US" sz="1100" b="1">
                <a:solidFill>
                  <a:srgbClr val="739A2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b="1">
                <a:solidFill>
                  <a:srgbClr val="739A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🔅</a:t>
            </a:r>
            <a:endParaRPr sz="1100" b="1">
              <a:solidFill>
                <a:srgbClr val="739A28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29"/>
              </a:rPr>
              <a:t>Chemical Operator</a:t>
            </a:r>
            <a:endParaRPr sz="1100" b="1">
              <a:solidFill>
                <a:srgbClr val="739A28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30"/>
              </a:rPr>
              <a:t>Chemical Technician</a:t>
            </a:r>
            <a:r>
              <a:rPr lang="en-US" sz="1100" b="1">
                <a:solidFill>
                  <a:srgbClr val="739A2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b="1">
                <a:solidFill>
                  <a:srgbClr val="739A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🔅</a:t>
            </a:r>
            <a:endParaRPr sz="1100" b="1">
              <a:solidFill>
                <a:srgbClr val="739A28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31"/>
              </a:rPr>
              <a:t>Electrical/Electronics Drafter</a:t>
            </a:r>
            <a:r>
              <a:rPr lang="en-US" sz="1100" b="1">
                <a:solidFill>
                  <a:srgbClr val="739A2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b="1">
                <a:solidFill>
                  <a:srgbClr val="739A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🔅</a:t>
            </a:r>
            <a:endParaRPr sz="1100" b="1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b="1">
                <a:solidFill>
                  <a:schemeClr val="hlink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32"/>
              </a:rPr>
              <a:t>Electromechanical Industrial Control Technician</a:t>
            </a:r>
            <a:endParaRPr sz="11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33"/>
              </a:rPr>
              <a:t>Finishing Technician</a:t>
            </a:r>
            <a:endParaRPr sz="1100" b="1">
              <a:solidFill>
                <a:srgbClr val="739A28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b="1" i="0" strike="noStrike" cap="none">
                <a:solidFill>
                  <a:srgbClr val="739A28"/>
                </a:solidFill>
                <a:highlight>
                  <a:srgbClr val="FFFFFF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34"/>
              </a:rPr>
              <a:t>Industrial Electrician</a:t>
            </a:r>
            <a:endParaRPr sz="1100" b="1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highlight>
                  <a:schemeClr val="lt1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35"/>
              </a:rPr>
              <a:t>Industrial Engineering Technician</a:t>
            </a:r>
            <a:endParaRPr sz="1100" b="1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36"/>
              </a:rPr>
              <a:t>Industrial Machinery Mechanic</a:t>
            </a:r>
            <a:r>
              <a:rPr lang="en-US" sz="1100" b="1">
                <a:solidFill>
                  <a:srgbClr val="739A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 🔅</a:t>
            </a:r>
            <a:endParaRPr sz="1100" b="1">
              <a:solidFill>
                <a:srgbClr val="739A28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37"/>
              </a:rPr>
              <a:t>Manufacturing Technician</a:t>
            </a:r>
            <a:endParaRPr sz="1100" b="1">
              <a:solidFill>
                <a:srgbClr val="739A28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38"/>
              </a:rPr>
              <a:t>Mechanical Designer (CAD)</a:t>
            </a:r>
            <a:endParaRPr sz="1100" b="1">
              <a:solidFill>
                <a:srgbClr val="739A28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39"/>
              </a:rPr>
              <a:t>Mechanical Engineering Technician</a:t>
            </a:r>
            <a:endParaRPr sz="1100" b="1">
              <a:solidFill>
                <a:srgbClr val="739A28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b="1">
                <a:solidFill>
                  <a:srgbClr val="6F9428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Metrologist</a:t>
            </a:r>
            <a:endParaRPr sz="1100" b="1">
              <a:solidFill>
                <a:srgbClr val="6F9428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b="1" i="0" u="none" strike="noStrike" cap="none">
                <a:solidFill>
                  <a:srgbClr val="739A28"/>
                </a:solidFill>
                <a:highlight>
                  <a:srgbClr val="FFFFFF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0"/>
              </a:rPr>
              <a:t>Millwright</a:t>
            </a:r>
            <a:endParaRPr sz="1100" b="1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18"/>
              </a:rPr>
              <a:t>Network Specialist</a:t>
            </a:r>
            <a:endParaRPr sz="11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b="1">
                <a:solidFill>
                  <a:srgbClr val="6F9428"/>
                </a:solidFill>
                <a:latin typeface="Calibri"/>
                <a:ea typeface="Calibri"/>
                <a:cs typeface="Calibri"/>
                <a:sym typeface="Calibri"/>
              </a:rPr>
              <a:t>Operation Technologist (OT)</a:t>
            </a:r>
            <a:endParaRPr sz="1100" b="1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b="1">
                <a:solidFill>
                  <a:srgbClr val="6F9428"/>
                </a:solidFill>
                <a:latin typeface="Calibri"/>
                <a:ea typeface="Calibri"/>
                <a:cs typeface="Calibri"/>
                <a:sym typeface="Calibri"/>
              </a:rPr>
              <a:t>Product Lifecycle Management (PLM) Analyst</a:t>
            </a:r>
            <a:endParaRPr sz="1100" b="1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" b="1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i="0" u="sng" strike="noStrike" cap="none">
                <a:latin typeface="Calibri"/>
                <a:ea typeface="Calibri"/>
                <a:cs typeface="Calibri"/>
                <a:sym typeface="Calibri"/>
              </a:rPr>
              <a:t>Credentials Needed</a:t>
            </a:r>
            <a:endParaRPr sz="1100" u="sng"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lang="en-US" sz="11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Completion of </a:t>
            </a:r>
            <a:r>
              <a:rPr lang="en-US" sz="1100" i="0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Industrial Apprenticeship Program, Technical </a:t>
            </a: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Diploma</a:t>
            </a:r>
            <a:r>
              <a:rPr lang="en-US" sz="1100" b="1" i="0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 Associate Degree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Click here for college options </a:t>
            </a: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lang="en-US" sz="11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positions may also require industry certifications, field training or experience</a:t>
            </a:r>
            <a:endParaRPr sz="110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Median Salary: $35,580-$53, 870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7886725" y="1656900"/>
            <a:ext cx="1943700" cy="5567400"/>
          </a:xfrm>
          <a:prstGeom prst="rect">
            <a:avLst/>
          </a:prstGeom>
          <a:solidFill>
            <a:srgbClr val="D9EAD3"/>
          </a:solidFill>
          <a:ln w="28575" cap="flat" cmpd="sng">
            <a:solidFill>
              <a:srgbClr val="6F942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latin typeface="Calibri"/>
                <a:ea typeface="Calibri"/>
                <a:cs typeface="Calibri"/>
                <a:sym typeface="Calibri"/>
              </a:rPr>
              <a:t>TOP MANUFACTURING EMPLOYMENT CATEGORIES IN WI</a:t>
            </a:r>
            <a:endParaRPr sz="1200" b="1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90500" algn="l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Computer and Electronic Products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90500" algn="l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Consumer Products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90500" algn="l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Paper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90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Electrical Equipment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90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Plastics and Rubber Products	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Char char="●"/>
            </a:pPr>
            <a:r>
              <a:rPr lang="en-US" sz="12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Fabricated </a:t>
            </a: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-US" sz="12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etal </a:t>
            </a: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2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roducts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Char char="●"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Printing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90500" algn="l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Food and Beverage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90500" algn="l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Transportation Equipment 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Char char="●"/>
            </a:pPr>
            <a:r>
              <a:rPr lang="en-US" sz="12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Machinery		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Char char="●"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Wood Products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1">
                <a:solidFill>
                  <a:schemeClr val="hlink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1"/>
              </a:rPr>
              <a:t>Quarterly Census of Employment and Wages - Bureau of Labor Statistics, Annual 2016 employment</a:t>
            </a:r>
            <a:endParaRPr sz="1200" b="1" i="0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3"/>
          <p:cNvSpPr/>
          <p:nvPr/>
        </p:nvSpPr>
        <p:spPr>
          <a:xfrm>
            <a:off x="228600" y="999575"/>
            <a:ext cx="9601500" cy="530700"/>
          </a:xfrm>
          <a:prstGeom prst="rect">
            <a:avLst/>
          </a:prstGeom>
          <a:solidFill>
            <a:srgbClr val="D9EAD3"/>
          </a:solidFill>
          <a:ln w="2857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CAREERS POSSIBLE</a:t>
            </a:r>
            <a:endParaRPr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There are many exciting career options in Advanced Manufacturing Technology! Is this the pathway for you?  Go to page two to learn how you can get started NOW!</a:t>
            </a:r>
            <a:endParaRPr sz="10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8" name="Google Shape;108;p13"/>
          <p:cNvSpPr/>
          <p:nvPr/>
        </p:nvSpPr>
        <p:spPr>
          <a:xfrm>
            <a:off x="114225" y="7350975"/>
            <a:ext cx="3943500" cy="3285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🔅High Demand, High Skill in WI, DWD projections 2016-2026</a:t>
            </a:r>
            <a:endParaRPr/>
          </a:p>
        </p:txBody>
      </p:sp>
      <p:sp>
        <p:nvSpPr>
          <p:cNvPr id="109" name="Google Shape;109;p13"/>
          <p:cNvSpPr txBox="1"/>
          <p:nvPr/>
        </p:nvSpPr>
        <p:spPr>
          <a:xfrm>
            <a:off x="228525" y="4228300"/>
            <a:ext cx="2224200" cy="2996100"/>
          </a:xfrm>
          <a:prstGeom prst="rect">
            <a:avLst/>
          </a:prstGeom>
          <a:solidFill>
            <a:srgbClr val="D9EAD3"/>
          </a:solidFill>
          <a:ln w="38100" cap="flat" cmpd="sng">
            <a:solidFill>
              <a:srgbClr val="739A2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200" b="1">
                <a:latin typeface="Calibri"/>
                <a:ea typeface="Calibri"/>
                <a:cs typeface="Calibri"/>
                <a:sym typeface="Calibri"/>
              </a:rPr>
              <a:t>MILITARY POSITIONS</a:t>
            </a:r>
            <a:endParaRPr sz="1200" b="1"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-US" sz="1000" b="1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2"/>
              </a:rPr>
              <a:t>Communications Equipment Repairers</a:t>
            </a:r>
            <a:endParaRPr sz="1000" b="1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-US" sz="1000" b="1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3"/>
              </a:rPr>
              <a:t>Computer Repairers</a:t>
            </a:r>
            <a:endParaRPr sz="1000" b="1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-US" sz="1000" b="1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4"/>
              </a:rPr>
              <a:t>Electrical Instrument and Equipment Repairers</a:t>
            </a:r>
            <a:endParaRPr sz="1000" b="1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-US" sz="1000" b="1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5"/>
              </a:rPr>
              <a:t>Machinists</a:t>
            </a:r>
            <a:endParaRPr sz="1000" b="1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-US" sz="1000" b="1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6"/>
              </a:rPr>
              <a:t>Non-Destructive Testers</a:t>
            </a:r>
            <a:endParaRPr sz="1000" b="1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-US" sz="1000" b="1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7"/>
              </a:rPr>
              <a:t>Power Plant Electricians</a:t>
            </a:r>
            <a:endParaRPr sz="1000" b="1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-US" sz="1000" b="1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8"/>
              </a:rPr>
              <a:t>Power Plant Operators</a:t>
            </a:r>
            <a:endParaRPr sz="1000" b="1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-US" sz="1000" b="1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9"/>
              </a:rPr>
              <a:t>Powerhouse Mechanics</a:t>
            </a:r>
            <a:endParaRPr sz="1000" b="1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-US" sz="1000" b="1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0"/>
              </a:rPr>
              <a:t>Precision Instrument and Equipment Repairers</a:t>
            </a:r>
            <a:endParaRPr sz="1000" b="1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-US" sz="1000" b="1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1"/>
              </a:rPr>
              <a:t>Preventive Maintenance Analysts</a:t>
            </a:r>
            <a:endParaRPr/>
          </a:p>
          <a:p>
            <a:pPr marL="17145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-US" sz="1000" b="1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2"/>
              </a:rPr>
              <a:t>Radar and Sonar System Repairers</a:t>
            </a:r>
            <a:endParaRPr/>
          </a:p>
          <a:p>
            <a:pPr marL="17145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-US" sz="1000" b="1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3"/>
              </a:rPr>
              <a:t>Survival Equipment Specialists</a:t>
            </a:r>
            <a:endParaRPr/>
          </a:p>
          <a:p>
            <a:pPr marL="17145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-US" sz="1000" b="1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4"/>
              </a:rPr>
              <a:t>Tactical Data System Repairers</a:t>
            </a:r>
            <a:endParaRPr/>
          </a:p>
          <a:p>
            <a:pPr marL="17145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-US" sz="1000" b="1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5"/>
              </a:rPr>
              <a:t>Weapons Maintenance Technicians</a:t>
            </a:r>
            <a:endParaRPr/>
          </a:p>
          <a:p>
            <a:pPr marL="17145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-US" sz="1000" b="1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6"/>
              </a:rPr>
              <a:t>Welders and Metal Workers</a:t>
            </a:r>
            <a:endParaRPr sz="1000" b="1">
              <a:solidFill>
                <a:srgbClr val="6F9428"/>
              </a:solidFill>
              <a:uFill>
                <a:noFill/>
              </a:uFill>
              <a:latin typeface="Calibri"/>
              <a:ea typeface="Calibri"/>
              <a:cs typeface="Calibri"/>
              <a:sym typeface="Calibri"/>
              <a:hlinkClick r:id="rId56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0" name="Google Shape;110;p13"/>
          <p:cNvPicPr preferRelativeResize="0"/>
          <p:nvPr/>
        </p:nvPicPr>
        <p:blipFill>
          <a:blip r:embed="rId57">
            <a:alphaModFix/>
          </a:blip>
          <a:stretch>
            <a:fillRect/>
          </a:stretch>
        </p:blipFill>
        <p:spPr>
          <a:xfrm>
            <a:off x="314325" y="300043"/>
            <a:ext cx="695325" cy="6123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1" name="Google Shape;111;p13"/>
          <p:cNvGrpSpPr/>
          <p:nvPr/>
        </p:nvGrpSpPr>
        <p:grpSpPr>
          <a:xfrm>
            <a:off x="4344300" y="7287136"/>
            <a:ext cx="1826993" cy="456183"/>
            <a:chOff x="4344300" y="7287136"/>
            <a:chExt cx="1826993" cy="456183"/>
          </a:xfrm>
        </p:grpSpPr>
        <p:sp>
          <p:nvSpPr>
            <p:cNvPr id="112" name="Google Shape;112;p13"/>
            <p:cNvSpPr txBox="1"/>
            <p:nvPr/>
          </p:nvSpPr>
          <p:spPr>
            <a:xfrm>
              <a:off x="4837793" y="7466419"/>
              <a:ext cx="13335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i="1">
                  <a:solidFill>
                    <a:srgbClr val="000000"/>
                  </a:solidFill>
                  <a:latin typeface="Lato Light"/>
                  <a:ea typeface="Lato Light"/>
                  <a:cs typeface="Lato Light"/>
                  <a:sym typeface="Lato Light"/>
                </a:rPr>
                <a:t>State-Endorsed</a:t>
              </a:r>
              <a:endParaRPr/>
            </a:p>
          </p:txBody>
        </p:sp>
        <p:pic>
          <p:nvPicPr>
            <p:cNvPr id="113" name="Google Shape;113;p13" descr="Image result for wisconsin"/>
            <p:cNvPicPr preferRelativeResize="0"/>
            <p:nvPr/>
          </p:nvPicPr>
          <p:blipFill>
            <a:blip r:embed="rId58">
              <a:alphaModFix/>
            </a:blip>
            <a:stretch>
              <a:fillRect/>
            </a:stretch>
          </p:blipFill>
          <p:spPr>
            <a:xfrm>
              <a:off x="4344300" y="7287136"/>
              <a:ext cx="493500" cy="456177"/>
            </a:xfrm>
            <a:prstGeom prst="rect">
              <a:avLst/>
            </a:prstGeom>
            <a:noFill/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</p:pic>
      </p:grpSp>
      <p:sp>
        <p:nvSpPr>
          <p:cNvPr id="114" name="Google Shape;114;p13"/>
          <p:cNvSpPr txBox="1"/>
          <p:nvPr/>
        </p:nvSpPr>
        <p:spPr>
          <a:xfrm>
            <a:off x="7658400" y="7350975"/>
            <a:ext cx="2171700" cy="2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NEW V1:  </a:t>
            </a:r>
            <a:r>
              <a:rPr lang="en-US" dirty="0" smtClean="0">
                <a:latin typeface="Calibri"/>
                <a:ea typeface="Calibri"/>
                <a:cs typeface="Calibri"/>
                <a:sym typeface="Calibri"/>
              </a:rPr>
              <a:t>OCT2019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4"/>
          <p:cNvSpPr txBox="1"/>
          <p:nvPr/>
        </p:nvSpPr>
        <p:spPr>
          <a:xfrm>
            <a:off x="4141814" y="7581551"/>
            <a:ext cx="1725706" cy="21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4"/>
          <p:cNvSpPr txBox="1">
            <a:spLocks noGrp="1"/>
          </p:cNvSpPr>
          <p:nvPr>
            <p:ph type="body" idx="1"/>
          </p:nvPr>
        </p:nvSpPr>
        <p:spPr>
          <a:xfrm>
            <a:off x="228450" y="1807188"/>
            <a:ext cx="3341501" cy="5910975"/>
          </a:xfrm>
          <a:prstGeom prst="rect">
            <a:avLst/>
          </a:prstGeom>
          <a:solidFill>
            <a:srgbClr val="D9EAD3"/>
          </a:solidFill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1143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rPr lang="en-US" sz="1100" b="1" dirty="0">
                <a:solidFill>
                  <a:srgbClr val="000000"/>
                </a:solidFill>
              </a:rPr>
              <a:t>Career Awareness and Exploration Experiences </a:t>
            </a:r>
            <a:r>
              <a:rPr lang="en-US" sz="1100" dirty="0">
                <a:solidFill>
                  <a:srgbClr val="000000"/>
                </a:solidFill>
              </a:rPr>
              <a:t> </a:t>
            </a:r>
            <a:endParaRPr lang="en-US" sz="1100" dirty="0" smtClean="0">
              <a:solidFill>
                <a:srgbClr val="000000"/>
              </a:solidFill>
            </a:endParaRPr>
          </a:p>
          <a:p>
            <a:pPr marL="114300" indent="0">
              <a:spcBef>
                <a:spcPts val="0"/>
              </a:spcBef>
              <a:buNone/>
            </a:pPr>
            <a:r>
              <a:rPr lang="en-US" sz="1100" b="1" dirty="0">
                <a:solidFill>
                  <a:srgbClr val="FF0000"/>
                </a:solidFill>
              </a:rPr>
              <a:t>&lt;delete </a:t>
            </a:r>
            <a:r>
              <a:rPr lang="en-US" sz="1100" b="1" dirty="0" smtClean="0">
                <a:solidFill>
                  <a:srgbClr val="FF0000"/>
                </a:solidFill>
              </a:rPr>
              <a:t>any </a:t>
            </a:r>
            <a:r>
              <a:rPr lang="en-US" sz="1100" b="1" dirty="0">
                <a:solidFill>
                  <a:srgbClr val="FF0000"/>
                </a:solidFill>
              </a:rPr>
              <a:t>programs you do not </a:t>
            </a:r>
            <a:r>
              <a:rPr lang="en-US" sz="1100" b="1" dirty="0" smtClean="0">
                <a:solidFill>
                  <a:srgbClr val="FF0000"/>
                </a:solidFill>
              </a:rPr>
              <a:t>promote to </a:t>
            </a:r>
            <a:r>
              <a:rPr lang="en-US" sz="1100" b="1" dirty="0">
                <a:solidFill>
                  <a:srgbClr val="FF0000"/>
                </a:solidFill>
              </a:rPr>
              <a:t>students to in your district&gt;</a:t>
            </a:r>
          </a:p>
          <a:p>
            <a:pPr marL="1143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endParaRPr sz="600"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endParaRPr sz="300" dirty="0">
              <a:solidFill>
                <a:srgbClr val="000000"/>
              </a:solidFill>
            </a:endParaRPr>
          </a:p>
          <a:p>
            <a:pPr marL="4572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" b="1" dirty="0">
              <a:solidFill>
                <a:srgbClr val="000000"/>
              </a:solidFill>
            </a:endParaRPr>
          </a:p>
          <a:p>
            <a:pPr marL="285750" marR="0" lvl="0" indent="-177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Char char="●"/>
            </a:pPr>
            <a:r>
              <a:rPr lang="en-US" sz="1000" b="1" dirty="0">
                <a:solidFill>
                  <a:srgbClr val="6F9428"/>
                </a:solidFill>
                <a:uFill>
                  <a:noFill/>
                </a:uFill>
                <a:hlinkClick r:id="rId3"/>
              </a:rPr>
              <a:t>ACE Mentor Program - Engineering</a:t>
            </a:r>
            <a:endParaRPr sz="1000" dirty="0"/>
          </a:p>
          <a:p>
            <a:pPr marL="285750" marR="0" lvl="0" indent="-177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Char char="●"/>
            </a:pPr>
            <a:r>
              <a:rPr lang="en-US" sz="1000" b="1" dirty="0">
                <a:solidFill>
                  <a:srgbClr val="6F9428"/>
                </a:solidFill>
                <a:uFill>
                  <a:noFill/>
                </a:uFill>
                <a:hlinkClick r:id="rId4"/>
              </a:rPr>
              <a:t>Destination Imagination Wisconsin - STEM</a:t>
            </a:r>
            <a:r>
              <a:rPr lang="en-US" sz="1000" dirty="0">
                <a:solidFill>
                  <a:schemeClr val="dk1"/>
                </a:solidFill>
              </a:rPr>
              <a:t> 		</a:t>
            </a:r>
            <a:endParaRPr sz="1000" dirty="0">
              <a:solidFill>
                <a:schemeClr val="dk1"/>
              </a:solidFill>
            </a:endParaRPr>
          </a:p>
          <a:p>
            <a:pPr marL="285750" marR="0" lvl="0" indent="-177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Char char="●"/>
            </a:pPr>
            <a:r>
              <a:rPr lang="en-US" sz="1000" b="1" dirty="0">
                <a:solidFill>
                  <a:srgbClr val="6F9428"/>
                </a:solidFill>
                <a:uFill>
                  <a:noFill/>
                </a:uFill>
                <a:hlinkClick r:id="rId5"/>
              </a:rPr>
              <a:t>Discovery World Lab Experiences &amp; </a:t>
            </a:r>
            <a:r>
              <a:rPr lang="en-US" sz="1000" b="1" dirty="0" err="1">
                <a:solidFill>
                  <a:srgbClr val="6F9428"/>
                </a:solidFill>
                <a:uFill>
                  <a:noFill/>
                </a:uFill>
                <a:hlinkClick r:id="rId5"/>
              </a:rPr>
              <a:t>STEMfest</a:t>
            </a:r>
            <a:r>
              <a:rPr lang="en-US" sz="1000" dirty="0">
                <a:solidFill>
                  <a:schemeClr val="dk1"/>
                </a:solidFill>
              </a:rPr>
              <a:t> </a:t>
            </a:r>
            <a:endParaRPr sz="1000" dirty="0"/>
          </a:p>
          <a:p>
            <a:pPr marL="285750" marR="0" lvl="0" indent="-177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Char char="●"/>
            </a:pPr>
            <a:r>
              <a:rPr lang="en-US" sz="1000" b="1" dirty="0" err="1">
                <a:solidFill>
                  <a:srgbClr val="6F9428"/>
                </a:solidFill>
                <a:uFill>
                  <a:noFill/>
                </a:uFill>
                <a:hlinkClick r:id="rId6"/>
              </a:rPr>
              <a:t>EgGs</a:t>
            </a:r>
            <a:r>
              <a:rPr lang="en-US" sz="1000" b="1" dirty="0">
                <a:solidFill>
                  <a:srgbClr val="6F9428"/>
                </a:solidFill>
                <a:uFill>
                  <a:noFill/>
                </a:uFill>
                <a:hlinkClick r:id="rId6"/>
              </a:rPr>
              <a:t> Initiative - STEM</a:t>
            </a:r>
            <a:r>
              <a:rPr lang="en-US" sz="1000" dirty="0">
                <a:solidFill>
                  <a:schemeClr val="dk1"/>
                </a:solidFill>
              </a:rPr>
              <a:t> </a:t>
            </a:r>
            <a:endParaRPr sz="1000" b="1" dirty="0">
              <a:solidFill>
                <a:srgbClr val="000000"/>
              </a:solidFill>
            </a:endParaRPr>
          </a:p>
          <a:p>
            <a:pPr marL="285750" marR="0" lvl="0" indent="-177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Char char="●"/>
            </a:pPr>
            <a:r>
              <a:rPr lang="en-US" sz="1000" b="1" dirty="0">
                <a:solidFill>
                  <a:schemeClr val="hlink"/>
                </a:solidFill>
                <a:uFill>
                  <a:noFill/>
                </a:uFill>
                <a:hlinkClick r:id="rId7"/>
              </a:rPr>
              <a:t>First Robotics</a:t>
            </a:r>
            <a:endParaRPr sz="1000" dirty="0"/>
          </a:p>
          <a:p>
            <a:pPr marL="285750" marR="0" lvl="0" indent="-177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Char char="●"/>
            </a:pPr>
            <a:r>
              <a:rPr lang="en-US" sz="1000" b="1" dirty="0">
                <a:solidFill>
                  <a:srgbClr val="6F9428"/>
                </a:solidFill>
                <a:uFill>
                  <a:noFill/>
                </a:uFill>
                <a:hlinkClick r:id="rId8"/>
              </a:rPr>
              <a:t>Future City Competition</a:t>
            </a:r>
            <a:endParaRPr sz="1000" b="1" dirty="0">
              <a:solidFill>
                <a:srgbClr val="000000"/>
              </a:solidFill>
            </a:endParaRPr>
          </a:p>
          <a:p>
            <a:pPr marL="285750" marR="0" lvl="0" indent="-177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Char char="●"/>
            </a:pPr>
            <a:r>
              <a:rPr lang="en-US" sz="1000" b="1" dirty="0">
                <a:solidFill>
                  <a:schemeClr val="hlink"/>
                </a:solidFill>
                <a:uFill>
                  <a:noFill/>
                </a:uFill>
                <a:hlinkClick r:id="rId9"/>
              </a:rPr>
              <a:t>Hour of Code</a:t>
            </a:r>
            <a:endParaRPr sz="1000" dirty="0">
              <a:solidFill>
                <a:srgbClr val="000000"/>
              </a:solidFill>
            </a:endParaRPr>
          </a:p>
          <a:p>
            <a:pPr marL="285750" marR="0" lvl="0" indent="-177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Char char="●"/>
            </a:pPr>
            <a:r>
              <a:rPr lang="en-US" sz="1000" b="1" dirty="0">
                <a:solidFill>
                  <a:schemeClr val="hlink"/>
                </a:solidFill>
                <a:uFill>
                  <a:noFill/>
                </a:uFill>
                <a:hlinkClick r:id="rId10"/>
              </a:rPr>
              <a:t>Mad Science</a:t>
            </a:r>
            <a:r>
              <a:rPr lang="en-US" sz="1000" dirty="0"/>
              <a:t>	</a:t>
            </a:r>
            <a:endParaRPr sz="1000" dirty="0">
              <a:solidFill>
                <a:srgbClr val="000000"/>
              </a:solidFill>
            </a:endParaRPr>
          </a:p>
          <a:p>
            <a:pPr marL="285750" marR="0" lvl="0" indent="-177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Char char="●"/>
            </a:pPr>
            <a:r>
              <a:rPr lang="en-US" sz="1000" b="1" dirty="0">
                <a:solidFill>
                  <a:srgbClr val="6F9428"/>
                </a:solidFill>
              </a:rPr>
              <a:t>Ozaukee Co MFG Career Fair </a:t>
            </a:r>
            <a:endParaRPr sz="1000" dirty="0">
              <a:solidFill>
                <a:srgbClr val="000000"/>
              </a:solidFill>
            </a:endParaRPr>
          </a:p>
          <a:p>
            <a:pPr marL="285750" marR="0" lvl="0" indent="-177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Char char="●"/>
            </a:pPr>
            <a:r>
              <a:rPr lang="en-US" sz="1000" b="1" dirty="0">
                <a:solidFill>
                  <a:schemeClr val="hlink"/>
                </a:solidFill>
                <a:uFill>
                  <a:noFill/>
                </a:uFill>
                <a:hlinkClick r:id="rId11"/>
              </a:rPr>
              <a:t>STEM Forward</a:t>
            </a:r>
            <a:r>
              <a:rPr lang="en-US" sz="1000" dirty="0">
                <a:solidFill>
                  <a:srgbClr val="FF0000"/>
                </a:solidFill>
              </a:rPr>
              <a:t> </a:t>
            </a:r>
            <a:endParaRPr sz="1000" dirty="0">
              <a:solidFill>
                <a:srgbClr val="FF0000"/>
              </a:solidFill>
            </a:endParaRPr>
          </a:p>
          <a:p>
            <a:pPr marL="285750" marR="0" lvl="0" indent="-177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Char char="●"/>
            </a:pPr>
            <a:r>
              <a:rPr lang="en-US" sz="1000" b="1" dirty="0">
                <a:solidFill>
                  <a:schemeClr val="hlink"/>
                </a:solidFill>
                <a:uFill>
                  <a:noFill/>
                </a:uFill>
                <a:hlinkClick r:id="rId12"/>
              </a:rPr>
              <a:t>Waukesha Business County Alliance: Manufacturing Alliance: Schools2Skills™ Manufacturing Tours and M.A.D.E. Career Pathways Expo</a:t>
            </a:r>
            <a:endParaRPr dirty="0"/>
          </a:p>
          <a:p>
            <a:pPr marL="285750" marR="0" lvl="0" indent="-177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Char char="●"/>
            </a:pPr>
            <a:r>
              <a:rPr lang="en-US" sz="1000" b="1" dirty="0">
                <a:solidFill>
                  <a:schemeClr val="hlink"/>
                </a:solidFill>
                <a:uFill>
                  <a:noFill/>
                </a:uFill>
                <a:hlinkClick r:id="rId13"/>
              </a:rPr>
              <a:t>Wisconsin Manufacturing Month </a:t>
            </a:r>
            <a:r>
              <a:rPr lang="en-US" sz="1000" dirty="0">
                <a:solidFill>
                  <a:schemeClr val="dk1"/>
                </a:solidFill>
              </a:rPr>
              <a:t>(October)</a:t>
            </a:r>
            <a:endParaRPr sz="1000" dirty="0">
              <a:solidFill>
                <a:srgbClr val="FF0000"/>
              </a:solidFill>
            </a:endParaRPr>
          </a:p>
          <a:p>
            <a:pPr marL="285750" marR="0" lvl="0" indent="-177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Char char="●"/>
            </a:pPr>
            <a:r>
              <a:rPr lang="en-US" sz="1000" b="1" dirty="0">
                <a:solidFill>
                  <a:schemeClr val="hlink"/>
                </a:solidFill>
                <a:uFill>
                  <a:noFill/>
                </a:uFill>
                <a:hlinkClick r:id="rId14"/>
              </a:rPr>
              <a:t>Wisconsin </a:t>
            </a:r>
            <a:r>
              <a:rPr lang="en-US" sz="1000" b="1" dirty="0" err="1">
                <a:solidFill>
                  <a:schemeClr val="hlink"/>
                </a:solidFill>
                <a:uFill>
                  <a:noFill/>
                </a:uFill>
                <a:hlinkClick r:id="rId14"/>
              </a:rPr>
              <a:t>SkillsUSA</a:t>
            </a:r>
            <a:endParaRPr sz="1000" dirty="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 dirty="0">
                <a:solidFill>
                  <a:schemeClr val="dk1"/>
                </a:solidFill>
              </a:rPr>
              <a:t>   </a:t>
            </a:r>
            <a:r>
              <a:rPr lang="en-US" sz="1100" b="1" dirty="0">
                <a:solidFill>
                  <a:schemeClr val="dk1"/>
                </a:solidFill>
              </a:rPr>
              <a:t>Pre-College Programs</a:t>
            </a:r>
            <a:r>
              <a:rPr lang="en-US" sz="1000" dirty="0">
                <a:solidFill>
                  <a:schemeClr val="dk1"/>
                </a:solidFill>
              </a:rPr>
              <a:t>  </a:t>
            </a:r>
            <a:endParaRPr sz="1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 dirty="0">
                <a:solidFill>
                  <a:schemeClr val="dk1"/>
                </a:solidFill>
              </a:rPr>
              <a:t>   (Check the college website for specific programs  and events)</a:t>
            </a:r>
            <a:endParaRPr sz="1000" dirty="0">
              <a:solidFill>
                <a:schemeClr val="dk1"/>
              </a:solidFill>
            </a:endParaRPr>
          </a:p>
          <a:p>
            <a:pPr marL="241300" lvl="0" indent="-165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</a:pPr>
            <a:r>
              <a:rPr lang="en-US" sz="1000" b="1" u="sng" dirty="0">
                <a:solidFill>
                  <a:srgbClr val="000000"/>
                </a:solidFill>
                <a:hlinkClick r:id="rId15"/>
              </a:rPr>
              <a:t>Concordia University</a:t>
            </a:r>
            <a:r>
              <a:rPr lang="en-US" sz="1000" b="1" dirty="0">
                <a:solidFill>
                  <a:schemeClr val="hlink"/>
                </a:solidFill>
                <a:uFill>
                  <a:noFill/>
                </a:uFill>
                <a:hlinkClick r:id="rId15"/>
              </a:rPr>
              <a:t> - STEAM Camps</a:t>
            </a:r>
            <a:endParaRPr sz="1000" b="1" dirty="0"/>
          </a:p>
          <a:p>
            <a:pPr marL="241300" lvl="0" indent="-165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●"/>
            </a:pPr>
            <a:r>
              <a:rPr lang="en-US" sz="1000" b="1" u="sng" dirty="0">
                <a:solidFill>
                  <a:srgbClr val="000000"/>
                </a:solidFill>
              </a:rPr>
              <a:t>GTC</a:t>
            </a:r>
            <a:r>
              <a:rPr lang="en-US" sz="1000" b="1" dirty="0">
                <a:solidFill>
                  <a:srgbClr val="000000"/>
                </a:solidFill>
              </a:rPr>
              <a:t> </a:t>
            </a:r>
            <a:r>
              <a:rPr lang="en-US" sz="1000" b="1" dirty="0">
                <a:solidFill>
                  <a:schemeClr val="dk1"/>
                </a:solidFill>
              </a:rPr>
              <a:t>- </a:t>
            </a:r>
            <a:r>
              <a:rPr lang="en-US" sz="1000" b="1" dirty="0">
                <a:solidFill>
                  <a:schemeClr val="hlink"/>
                </a:solidFill>
                <a:uFill>
                  <a:noFill/>
                </a:uFill>
                <a:hlinkClick r:id="rId16"/>
              </a:rPr>
              <a:t>Explore Gateway</a:t>
            </a:r>
            <a:r>
              <a:rPr lang="en-US" sz="1000" b="1" dirty="0">
                <a:solidFill>
                  <a:schemeClr val="dk1"/>
                </a:solidFill>
              </a:rPr>
              <a:t>, </a:t>
            </a:r>
            <a:r>
              <a:rPr lang="en-US" sz="1000" b="1" dirty="0">
                <a:solidFill>
                  <a:schemeClr val="hlink"/>
                </a:solidFill>
                <a:uFill>
                  <a:noFill/>
                </a:uFill>
                <a:hlinkClick r:id="rId17"/>
              </a:rPr>
              <a:t>Fab Lab</a:t>
            </a:r>
            <a:r>
              <a:rPr lang="en-US" sz="1000" b="1" dirty="0">
                <a:solidFill>
                  <a:schemeClr val="dk1"/>
                </a:solidFill>
              </a:rPr>
              <a:t>, </a:t>
            </a:r>
            <a:r>
              <a:rPr lang="en-US" sz="1000" b="1" dirty="0">
                <a:solidFill>
                  <a:schemeClr val="hlink"/>
                </a:solidFill>
                <a:uFill>
                  <a:noFill/>
                </a:uFill>
                <a:hlinkClick r:id="rId18"/>
              </a:rPr>
              <a:t>KIDS Lab</a:t>
            </a:r>
            <a:r>
              <a:rPr lang="en-US" sz="1000" b="1" dirty="0">
                <a:solidFill>
                  <a:schemeClr val="dk1"/>
                </a:solidFill>
              </a:rPr>
              <a:t>, </a:t>
            </a:r>
            <a:r>
              <a:rPr lang="en-US" sz="1000" b="1" dirty="0">
                <a:solidFill>
                  <a:schemeClr val="hlink"/>
                </a:solidFill>
                <a:uFill>
                  <a:noFill/>
                </a:uFill>
                <a:hlinkClick r:id="rId19"/>
              </a:rPr>
              <a:t>Manufacturing Expo</a:t>
            </a:r>
            <a:r>
              <a:rPr lang="en-US" sz="1000" b="1" dirty="0">
                <a:solidFill>
                  <a:schemeClr val="dk1"/>
                </a:solidFill>
              </a:rPr>
              <a:t>, </a:t>
            </a:r>
            <a:r>
              <a:rPr lang="en-US" sz="1000" b="1" dirty="0">
                <a:solidFill>
                  <a:schemeClr val="hlink"/>
                </a:solidFill>
                <a:uFill>
                  <a:noFill/>
                </a:uFill>
                <a:hlinkClick r:id="rId20"/>
              </a:rPr>
              <a:t>Middle School Expo</a:t>
            </a:r>
            <a:r>
              <a:rPr lang="en-US" sz="1000" b="1" dirty="0"/>
              <a:t>, </a:t>
            </a:r>
            <a:r>
              <a:rPr lang="en-US" sz="1000" b="1" dirty="0">
                <a:solidFill>
                  <a:schemeClr val="hlink"/>
                </a:solidFill>
                <a:uFill>
                  <a:noFill/>
                </a:uFill>
                <a:hlinkClick r:id="rId21"/>
              </a:rPr>
              <a:t>SUMO Bot</a:t>
            </a:r>
            <a:r>
              <a:rPr lang="en-US" sz="1000" b="1" dirty="0"/>
              <a:t>, </a:t>
            </a:r>
            <a:r>
              <a:rPr lang="en-US" sz="1000" b="1" dirty="0">
                <a:solidFill>
                  <a:schemeClr val="hlink"/>
                </a:solidFill>
                <a:uFill>
                  <a:noFill/>
                </a:uFill>
                <a:hlinkClick r:id="rId22"/>
              </a:rPr>
              <a:t>Summer Camps</a:t>
            </a:r>
            <a:endParaRPr sz="1000" b="1" dirty="0"/>
          </a:p>
          <a:p>
            <a:pPr marL="241300" lvl="0" indent="-165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●"/>
            </a:pPr>
            <a:r>
              <a:rPr lang="en-US" sz="1000" b="1" u="sng" dirty="0">
                <a:solidFill>
                  <a:srgbClr val="000000"/>
                </a:solidFill>
                <a:hlinkClick r:id="rId23"/>
              </a:rPr>
              <a:t>MATC</a:t>
            </a:r>
            <a:r>
              <a:rPr lang="en-US" sz="1000" b="1" dirty="0">
                <a:solidFill>
                  <a:schemeClr val="hlink"/>
                </a:solidFill>
                <a:uFill>
                  <a:noFill/>
                </a:uFill>
                <a:hlinkClick r:id="rId23"/>
              </a:rPr>
              <a:t> - Summer Camp: Silly Boys, Manufacturing Is for Girls</a:t>
            </a:r>
            <a:endParaRPr sz="1000" dirty="0"/>
          </a:p>
          <a:p>
            <a:pPr marL="241300" lvl="0" indent="-165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●"/>
            </a:pPr>
            <a:r>
              <a:rPr lang="en-US" sz="1000" b="1" u="sng" dirty="0">
                <a:solidFill>
                  <a:srgbClr val="000000"/>
                </a:solidFill>
                <a:hlinkClick r:id="rId24"/>
              </a:rPr>
              <a:t>Marquette University</a:t>
            </a:r>
            <a:r>
              <a:rPr lang="en-US" sz="1000" b="1" dirty="0">
                <a:solidFill>
                  <a:schemeClr val="hlink"/>
                </a:solidFill>
                <a:uFill>
                  <a:noFill/>
                </a:uFill>
                <a:hlinkClick r:id="rId24"/>
              </a:rPr>
              <a:t> - Engineering Leadership Academies</a:t>
            </a:r>
            <a:r>
              <a:rPr lang="en-US" sz="1000" b="1" dirty="0"/>
              <a:t> &amp; </a:t>
            </a:r>
            <a:r>
              <a:rPr lang="en-US" sz="1000" b="1" dirty="0">
                <a:solidFill>
                  <a:schemeClr val="hlink"/>
                </a:solidFill>
                <a:uFill>
                  <a:noFill/>
                </a:uFill>
                <a:hlinkClick r:id="rId25"/>
              </a:rPr>
              <a:t>Engineering Institutes</a:t>
            </a:r>
            <a:endParaRPr sz="1000" b="1" dirty="0"/>
          </a:p>
          <a:p>
            <a:pPr marL="241300" lvl="0" indent="-165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</a:pPr>
            <a:r>
              <a:rPr lang="en-US" sz="1000" b="1" u="sng" dirty="0">
                <a:solidFill>
                  <a:srgbClr val="000000"/>
                </a:solidFill>
                <a:hlinkClick r:id="rId26"/>
              </a:rPr>
              <a:t>MSOE</a:t>
            </a:r>
            <a:r>
              <a:rPr lang="en-US" sz="1000" b="1" dirty="0">
                <a:solidFill>
                  <a:srgbClr val="000000"/>
                </a:solidFill>
                <a:uFill>
                  <a:noFill/>
                </a:uFill>
                <a:hlinkClick r:id="rId26"/>
              </a:rPr>
              <a:t> </a:t>
            </a:r>
            <a:r>
              <a:rPr lang="en-US" sz="1000" b="1" dirty="0">
                <a:solidFill>
                  <a:schemeClr val="hlink"/>
                </a:solidFill>
                <a:uFill>
                  <a:noFill/>
                </a:uFill>
                <a:hlinkClick r:id="rId26"/>
              </a:rPr>
              <a:t>- </a:t>
            </a:r>
            <a:r>
              <a:rPr lang="en-US" sz="1000" b="1" dirty="0">
                <a:solidFill>
                  <a:schemeClr val="hlink"/>
                </a:solidFill>
                <a:uFill>
                  <a:noFill/>
                </a:uFill>
                <a:hlinkClick r:id="rId27"/>
              </a:rPr>
              <a:t>Catalyst for Future Success Summer Program</a:t>
            </a:r>
            <a:r>
              <a:rPr lang="en-US" sz="1000" dirty="0"/>
              <a:t>,</a:t>
            </a:r>
            <a:r>
              <a:rPr lang="en-US" sz="1000" b="1" dirty="0">
                <a:solidFill>
                  <a:schemeClr val="dk1"/>
                </a:solidFill>
              </a:rPr>
              <a:t> </a:t>
            </a:r>
            <a:r>
              <a:rPr lang="en-US" sz="1000" b="1" dirty="0">
                <a:solidFill>
                  <a:schemeClr val="hlink"/>
                </a:solidFill>
                <a:uFill>
                  <a:noFill/>
                </a:uFill>
                <a:hlinkClick r:id="rId28"/>
              </a:rPr>
              <a:t>Discover the Possibilities</a:t>
            </a:r>
            <a:r>
              <a:rPr lang="en-US" sz="1000" b="1" dirty="0">
                <a:solidFill>
                  <a:schemeClr val="dk1"/>
                </a:solidFill>
              </a:rPr>
              <a:t>, </a:t>
            </a:r>
            <a:r>
              <a:rPr lang="en-US" sz="1000" b="1" dirty="0">
                <a:solidFill>
                  <a:schemeClr val="hlink"/>
                </a:solidFill>
                <a:uFill>
                  <a:noFill/>
                </a:uFill>
                <a:hlinkClick r:id="rId29"/>
              </a:rPr>
              <a:t>Engineering Impossible</a:t>
            </a:r>
            <a:r>
              <a:rPr lang="en-US" sz="1000" b="1" dirty="0">
                <a:solidFill>
                  <a:schemeClr val="dk1"/>
                </a:solidFill>
              </a:rPr>
              <a:t>, </a:t>
            </a:r>
            <a:r>
              <a:rPr lang="en-US" sz="1000" b="1" dirty="0">
                <a:solidFill>
                  <a:schemeClr val="hlink"/>
                </a:solidFill>
                <a:uFill>
                  <a:noFill/>
                </a:uFill>
                <a:hlinkClick r:id="rId30"/>
              </a:rPr>
              <a:t>Explore Summer Programs</a:t>
            </a:r>
            <a:r>
              <a:rPr lang="en-US" sz="1000" b="1" dirty="0">
                <a:solidFill>
                  <a:schemeClr val="dk1"/>
                </a:solidFill>
              </a:rPr>
              <a:t>, </a:t>
            </a:r>
            <a:r>
              <a:rPr lang="en-US" sz="1000" b="1" dirty="0">
                <a:solidFill>
                  <a:schemeClr val="hlink"/>
                </a:solidFill>
                <a:uFill>
                  <a:noFill/>
                </a:uFill>
                <a:hlinkClick r:id="rId26"/>
              </a:rPr>
              <a:t>FIRST Robotics Immersion Programs</a:t>
            </a:r>
            <a:r>
              <a:rPr lang="en-US" sz="1000" b="1" dirty="0">
                <a:solidFill>
                  <a:schemeClr val="dk1"/>
                </a:solidFill>
              </a:rPr>
              <a:t>, </a:t>
            </a:r>
            <a:r>
              <a:rPr lang="en-US" sz="1000" b="1" dirty="0">
                <a:solidFill>
                  <a:schemeClr val="hlink"/>
                </a:solidFill>
                <a:uFill>
                  <a:noFill/>
                </a:uFill>
                <a:hlinkClick r:id="rId31"/>
              </a:rPr>
              <a:t>LAME</a:t>
            </a:r>
            <a:r>
              <a:rPr lang="en-US" sz="1000" b="1" dirty="0">
                <a:solidFill>
                  <a:schemeClr val="dk1"/>
                </a:solidFill>
              </a:rPr>
              <a:t>, </a:t>
            </a:r>
            <a:r>
              <a:rPr lang="en-US" sz="1000" b="1" dirty="0">
                <a:solidFill>
                  <a:schemeClr val="hlink"/>
                </a:solidFill>
                <a:uFill>
                  <a:noFill/>
                </a:uFill>
                <a:hlinkClick r:id="rId32"/>
              </a:rPr>
              <a:t>Focus Summer Programs</a:t>
            </a:r>
            <a:r>
              <a:rPr lang="en-US" sz="1000" dirty="0"/>
              <a:t>, </a:t>
            </a:r>
            <a:r>
              <a:rPr lang="en-US" sz="1000" b="1" dirty="0">
                <a:solidFill>
                  <a:schemeClr val="hlink"/>
                </a:solidFill>
                <a:uFill>
                  <a:noFill/>
                </a:uFill>
                <a:hlinkClick r:id="rId33"/>
              </a:rPr>
              <a:t>STEM Fair with Boy Scouts of America Three Harbors Council</a:t>
            </a:r>
            <a:r>
              <a:rPr lang="en-US" sz="1000" b="1" dirty="0">
                <a:solidFill>
                  <a:schemeClr val="dk1"/>
                </a:solidFill>
              </a:rPr>
              <a:t>, </a:t>
            </a:r>
            <a:r>
              <a:rPr lang="en-US" sz="1000" b="1" dirty="0">
                <a:solidFill>
                  <a:schemeClr val="hlink"/>
                </a:solidFill>
                <a:uFill>
                  <a:noFill/>
                </a:uFill>
                <a:hlinkClick r:id="rId33"/>
              </a:rPr>
              <a:t>Girl Scout STEM Day</a:t>
            </a:r>
            <a:r>
              <a:rPr lang="en-US" sz="1000" b="1" dirty="0">
                <a:solidFill>
                  <a:schemeClr val="dk1"/>
                </a:solidFill>
              </a:rPr>
              <a:t>, </a:t>
            </a:r>
            <a:r>
              <a:rPr lang="en-US" sz="1000" b="1" dirty="0">
                <a:solidFill>
                  <a:schemeClr val="hlink"/>
                </a:solidFill>
                <a:uFill>
                  <a:noFill/>
                </a:uFill>
                <a:hlinkClick r:id="rId34"/>
              </a:rPr>
              <a:t>NFPA Fluid Power Challenge</a:t>
            </a:r>
            <a:endParaRPr sz="1000" dirty="0"/>
          </a:p>
          <a:p>
            <a:pPr marL="241300" lvl="0" indent="-165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</a:pPr>
            <a:r>
              <a:rPr lang="en-US" sz="1000" b="1" u="sng" dirty="0">
                <a:solidFill>
                  <a:srgbClr val="000000"/>
                </a:solidFill>
                <a:hlinkClick r:id="rId35"/>
              </a:rPr>
              <a:t>UW-Milwaukee</a:t>
            </a:r>
            <a:r>
              <a:rPr lang="en-US" sz="1000" b="1" dirty="0">
                <a:solidFill>
                  <a:schemeClr val="hlink"/>
                </a:solidFill>
                <a:uFill>
                  <a:noFill/>
                </a:uFill>
                <a:hlinkClick r:id="rId35"/>
              </a:rPr>
              <a:t> - </a:t>
            </a:r>
            <a:r>
              <a:rPr lang="en-US" sz="1000" b="1" dirty="0" err="1">
                <a:solidFill>
                  <a:schemeClr val="hlink"/>
                </a:solidFill>
                <a:uFill>
                  <a:noFill/>
                </a:uFill>
                <a:hlinkClick r:id="rId36"/>
              </a:rPr>
              <a:t>EnQuest</a:t>
            </a:r>
            <a:r>
              <a:rPr lang="en-US" sz="1000" dirty="0"/>
              <a:t>, </a:t>
            </a:r>
            <a:r>
              <a:rPr lang="en-US" sz="1000" b="1" dirty="0">
                <a:solidFill>
                  <a:schemeClr val="hlink"/>
                </a:solidFill>
                <a:uFill>
                  <a:noFill/>
                </a:uFill>
                <a:hlinkClick r:id="rId35"/>
              </a:rPr>
              <a:t>FIRST Tech Challenge</a:t>
            </a:r>
            <a:r>
              <a:rPr lang="en-US" sz="1000" b="1" dirty="0">
                <a:solidFill>
                  <a:schemeClr val="dk1"/>
                </a:solidFill>
              </a:rPr>
              <a:t>, </a:t>
            </a:r>
            <a:r>
              <a:rPr lang="en-US" sz="1000" b="1" dirty="0">
                <a:solidFill>
                  <a:schemeClr val="hlink"/>
                </a:solidFill>
                <a:uFill>
                  <a:noFill/>
                </a:uFill>
                <a:hlinkClick r:id="rId37"/>
              </a:rPr>
              <a:t>Planning for the Future</a:t>
            </a:r>
            <a:r>
              <a:rPr lang="en-US" sz="1000" b="1" dirty="0"/>
              <a:t>, </a:t>
            </a:r>
            <a:r>
              <a:rPr lang="en-US" sz="1000" b="1" dirty="0">
                <a:solidFill>
                  <a:schemeClr val="hlink"/>
                </a:solidFill>
                <a:uFill>
                  <a:noFill/>
                </a:uFill>
                <a:hlinkClick r:id="rId38"/>
              </a:rPr>
              <a:t>Saturday Academy</a:t>
            </a:r>
            <a:endParaRPr sz="1000" b="1" dirty="0"/>
          </a:p>
          <a:p>
            <a:pPr marL="241300" lvl="0" indent="-165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</a:pPr>
            <a:r>
              <a:rPr lang="en-US" sz="1000" b="1" u="sng" dirty="0">
                <a:solidFill>
                  <a:srgbClr val="000000"/>
                </a:solidFill>
                <a:hlinkClick r:id="rId39"/>
              </a:rPr>
              <a:t>UW-Parkside</a:t>
            </a:r>
            <a:r>
              <a:rPr lang="en-US" sz="1000" b="1" dirty="0">
                <a:solidFill>
                  <a:schemeClr val="hlink"/>
                </a:solidFill>
                <a:uFill>
                  <a:noFill/>
                </a:uFill>
                <a:hlinkClick r:id="rId39"/>
              </a:rPr>
              <a:t> - Lego Robotics</a:t>
            </a:r>
            <a:endParaRPr sz="1000" dirty="0"/>
          </a:p>
          <a:p>
            <a:pPr marL="241300" lvl="0" indent="-165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</a:pPr>
            <a:r>
              <a:rPr lang="en-US" sz="1000" b="1" u="sng" dirty="0">
                <a:solidFill>
                  <a:srgbClr val="000000"/>
                </a:solidFill>
                <a:hlinkClick r:id="rId40"/>
              </a:rPr>
              <a:t>UW-Waukesha</a:t>
            </a:r>
            <a:r>
              <a:rPr lang="en-US" sz="1000" b="1" dirty="0">
                <a:solidFill>
                  <a:schemeClr val="hlink"/>
                </a:solidFill>
                <a:uFill>
                  <a:noFill/>
                </a:uFill>
                <a:hlinkClick r:id="rId40"/>
              </a:rPr>
              <a:t> - Youth Learning</a:t>
            </a:r>
            <a:endParaRPr sz="1000" b="1" dirty="0"/>
          </a:p>
          <a:p>
            <a:pPr marL="241300" lvl="0" indent="-165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</a:pPr>
            <a:r>
              <a:rPr lang="en-US" sz="1000" b="1" u="sng" dirty="0">
                <a:solidFill>
                  <a:srgbClr val="000000"/>
                </a:solidFill>
                <a:hlinkClick r:id="rId41"/>
              </a:rPr>
              <a:t>WCTC</a:t>
            </a:r>
            <a:r>
              <a:rPr lang="en-US" sz="1000" b="1" dirty="0">
                <a:solidFill>
                  <a:schemeClr val="hlink"/>
                </a:solidFill>
                <a:uFill>
                  <a:noFill/>
                </a:uFill>
                <a:hlinkClick r:id="rId41"/>
              </a:rPr>
              <a:t> - Machining for Women: Masters of Metal</a:t>
            </a:r>
            <a:r>
              <a:rPr lang="en-US" sz="1000" dirty="0">
                <a:solidFill>
                  <a:srgbClr val="FF0000"/>
                </a:solidFill>
              </a:rPr>
              <a:t>, </a:t>
            </a:r>
            <a:r>
              <a:rPr lang="en-US" sz="1000" b="1" dirty="0">
                <a:solidFill>
                  <a:schemeClr val="hlink"/>
                </a:solidFill>
                <a:uFill>
                  <a:noFill/>
                </a:uFill>
                <a:hlinkClick r:id="rId41"/>
              </a:rPr>
              <a:t>Electronics and Engineering for Women</a:t>
            </a:r>
            <a:endParaRPr sz="1000" dirty="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1" dirty="0">
                <a:solidFill>
                  <a:schemeClr val="dk1"/>
                </a:solidFill>
              </a:rPr>
              <a:t> </a:t>
            </a:r>
            <a:endParaRPr sz="1050" dirty="0">
              <a:solidFill>
                <a:srgbClr val="FF0000"/>
              </a:solidFill>
            </a:endParaRPr>
          </a:p>
        </p:txBody>
      </p:sp>
      <p:sp>
        <p:nvSpPr>
          <p:cNvPr id="121" name="Google Shape;121;p14"/>
          <p:cNvSpPr txBox="1">
            <a:spLocks noGrp="1"/>
          </p:cNvSpPr>
          <p:nvPr>
            <p:ph type="title"/>
          </p:nvPr>
        </p:nvSpPr>
        <p:spPr>
          <a:xfrm>
            <a:off x="228450" y="142375"/>
            <a:ext cx="9601500" cy="663600"/>
          </a:xfrm>
          <a:prstGeom prst="rect">
            <a:avLst/>
          </a:prstGeom>
          <a:solidFill>
            <a:srgbClr val="DBF3FD"/>
          </a:solidFill>
          <a:ln w="2857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en-US" sz="1200" dirty="0">
                <a:solidFill>
                  <a:srgbClr val="0070C0"/>
                </a:solidFill>
                <a:latin typeface="Lato"/>
                <a:ea typeface="Lato"/>
                <a:cs typeface="Lato"/>
                <a:sym typeface="Lato"/>
              </a:rPr>
              <a:t>Pathways </a:t>
            </a:r>
            <a:r>
              <a:rPr lang="en-US" sz="1200" dirty="0" smtClean="0">
                <a:solidFill>
                  <a:srgbClr val="0070C0"/>
                </a:solidFill>
                <a:latin typeface="Lato"/>
                <a:ea typeface="Lato"/>
                <a:cs typeface="Lato"/>
                <a:sym typeface="Lato"/>
              </a:rPr>
              <a:t>Wisconsin Milwaukee</a:t>
            </a:r>
            <a:r>
              <a:rPr lang="en-US" sz="1200" dirty="0">
                <a:solidFill>
                  <a:srgbClr val="0070C0"/>
                </a:solidFill>
                <a:latin typeface="Lato"/>
                <a:ea typeface="Lato"/>
                <a:cs typeface="Lato"/>
                <a:sym typeface="Lato"/>
              </a:rPr>
              <a:t/>
            </a:r>
            <a:br>
              <a:rPr lang="en-US" sz="1200" dirty="0">
                <a:solidFill>
                  <a:srgbClr val="0070C0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-US" sz="16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Advanced Manufacturing Technology </a:t>
            </a:r>
            <a:br>
              <a:rPr lang="en-US" sz="16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-US" sz="1600" b="1" dirty="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&lt;insert district name here&gt;</a:t>
            </a:r>
            <a:r>
              <a:rPr lang="en-US" sz="1600" dirty="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/>
            </a:r>
            <a:br>
              <a:rPr lang="en-US" sz="1600" dirty="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</a:br>
            <a:endParaRPr sz="1600" b="1" i="0" u="none" strike="noStrike" cap="none" dirty="0">
              <a:solidFill>
                <a:srgbClr val="000000"/>
              </a:solidFill>
            </a:endParaRPr>
          </a:p>
        </p:txBody>
      </p:sp>
      <p:pic>
        <p:nvPicPr>
          <p:cNvPr id="122" name="Google Shape;122;p14"/>
          <p:cNvPicPr preferRelativeResize="0"/>
          <p:nvPr/>
        </p:nvPicPr>
        <p:blipFill rotWithShape="1">
          <a:blip r:embed="rId42">
            <a:alphaModFix/>
          </a:blip>
          <a:srcRect/>
          <a:stretch/>
        </p:blipFill>
        <p:spPr>
          <a:xfrm>
            <a:off x="8702275" y="224275"/>
            <a:ext cx="948325" cy="499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14"/>
          <p:cNvSpPr/>
          <p:nvPr/>
        </p:nvSpPr>
        <p:spPr>
          <a:xfrm>
            <a:off x="3676277" y="1802931"/>
            <a:ext cx="3202987" cy="1291144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1" dirty="0">
                <a:latin typeface="Calibri"/>
                <a:ea typeface="Calibri"/>
                <a:cs typeface="Calibri"/>
                <a:sym typeface="Calibri"/>
              </a:rPr>
              <a:t>ELEMENT 1: </a:t>
            </a:r>
            <a:r>
              <a:rPr lang="en-US" sz="11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Sequence of Courses</a:t>
            </a:r>
            <a:endParaRPr sz="11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00" b="1" dirty="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US" sz="11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●  </a:t>
            </a:r>
            <a:r>
              <a:rPr lang="en-US" sz="11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Course Name #1</a:t>
            </a:r>
          </a:p>
          <a:p>
            <a:pPr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US" sz="11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●  </a:t>
            </a:r>
            <a:r>
              <a:rPr lang="en-US" sz="11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Course Name #2 </a:t>
            </a:r>
            <a:endParaRPr lang="en-US" sz="1100" b="1" dirty="0" smtClean="0">
              <a:solidFill>
                <a:srgbClr val="FF0000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US" sz="11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●  </a:t>
            </a:r>
            <a:r>
              <a:rPr lang="en-US" sz="11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Course </a:t>
            </a:r>
            <a:r>
              <a:rPr lang="en-US" sz="11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lang="en-US" sz="11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ame #3</a:t>
            </a:r>
          </a:p>
          <a:p>
            <a:pPr lvl="0">
              <a:lnSpc>
                <a:spcPct val="115000"/>
              </a:lnSpc>
              <a:buClr>
                <a:schemeClr val="dk1"/>
              </a:buClr>
              <a:buSzPts val="1100"/>
            </a:pPr>
            <a:endParaRPr lang="en-US" sz="600" dirty="0" smtClean="0">
              <a:latin typeface="Calibri"/>
              <a:ea typeface="Calibri"/>
              <a:cs typeface="Calibri"/>
              <a:sym typeface="Calibri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</a:pPr>
            <a:r>
              <a:rPr lang="en-US" sz="1100" dirty="0" smtClean="0">
                <a:latin typeface="Calibri"/>
                <a:ea typeface="Calibri"/>
                <a:cs typeface="Calibri"/>
                <a:sym typeface="Calibri"/>
              </a:rPr>
              <a:t>Course </a:t>
            </a:r>
            <a:r>
              <a:rPr lang="en-US" sz="1100" dirty="0">
                <a:latin typeface="Calibri"/>
                <a:ea typeface="Calibri"/>
                <a:cs typeface="Calibri"/>
                <a:sym typeface="Calibri"/>
              </a:rPr>
              <a:t>should</a:t>
            </a:r>
            <a:r>
              <a:rPr lang="en-US" sz="11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include the </a:t>
            </a:r>
            <a:r>
              <a:rPr lang="en-US" sz="1100" b="1" dirty="0">
                <a:solidFill>
                  <a:schemeClr val="hlink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3"/>
              </a:rPr>
              <a:t>Education Building Blocks for this pathway</a:t>
            </a:r>
            <a:endParaRPr sz="1100" b="1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4"/>
          <p:cNvSpPr/>
          <p:nvPr/>
        </p:nvSpPr>
        <p:spPr>
          <a:xfrm>
            <a:off x="6985590" y="1802930"/>
            <a:ext cx="2844759" cy="5395695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ELEMENT 4: </a:t>
            </a:r>
            <a:r>
              <a:rPr lang="en-US" sz="1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Industry Recognized Certifications </a:t>
            </a:r>
            <a:endParaRPr sz="1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&lt;delete any IRCs you do not offer/connect students to in your district&gt;</a:t>
            </a:r>
            <a:endParaRPr sz="10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50" b="1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4"/>
              </a:rPr>
              <a:t>Certified </a:t>
            </a:r>
            <a:r>
              <a:rPr lang="en-US" sz="1050" b="1" u="sng" dirty="0" err="1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4"/>
              </a:rPr>
              <a:t>Solidworks</a:t>
            </a:r>
            <a:r>
              <a:rPr lang="en-US" sz="1050" b="1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4"/>
              </a:rPr>
              <a:t> Associate</a:t>
            </a:r>
            <a:endParaRPr sz="105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50" b="1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5"/>
              </a:rPr>
              <a:t>Lean Six Sigma</a:t>
            </a:r>
            <a:r>
              <a:rPr lang="en-US" sz="105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(ASQ)</a:t>
            </a:r>
            <a:endParaRPr sz="105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00"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50" b="1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6"/>
              </a:rPr>
              <a:t>Manufacturing Skills Standards Council </a:t>
            </a:r>
            <a:r>
              <a:rPr lang="en-US" sz="105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(MSSC) *</a:t>
            </a:r>
            <a:endParaRPr sz="105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1809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alibri"/>
              <a:buChar char="●"/>
            </a:pP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Certified Production Technician (CPT) full program or any of the modules</a:t>
            </a:r>
            <a:endParaRPr sz="1050"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00"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50" b="1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7"/>
              </a:rPr>
              <a:t>NC3 Industry 4.0 and Mechatronics</a:t>
            </a:r>
            <a:endParaRPr sz="1050"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00"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050" b="1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8"/>
              </a:rPr>
              <a:t>OSHA 10 -General Industry Version</a:t>
            </a:r>
            <a:endParaRPr sz="105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50" b="1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9"/>
              </a:rPr>
              <a:t>National Institute for Metalworking Skills</a:t>
            </a:r>
            <a:r>
              <a:rPr lang="en-US" sz="105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(NIMS)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1809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alibri"/>
              <a:buChar char="●"/>
            </a:pP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Industrial Technology Maintenance Level 1 (any)</a:t>
            </a:r>
            <a:endParaRPr sz="10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1809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alibri"/>
              <a:buChar char="●"/>
            </a:pP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Machining Level I (any) </a:t>
            </a:r>
            <a:r>
              <a:rPr lang="en-US" sz="105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endParaRPr sz="105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1809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alibri"/>
              <a:buChar char="●"/>
            </a:pP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Metalforming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Level I </a:t>
            </a:r>
            <a:r>
              <a:rPr lang="en-US" sz="105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endParaRPr sz="105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50" b="1" i="0" u="sng" strike="noStrike" cap="none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0"/>
              </a:rPr>
              <a:t>Smart Automation Certification Alliance</a:t>
            </a:r>
            <a:r>
              <a:rPr lang="en-US" sz="105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(SACA)</a:t>
            </a:r>
            <a:endParaRPr sz="105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809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alibri"/>
              <a:buChar char="●"/>
            </a:pPr>
            <a:r>
              <a:rPr lang="en-US" sz="10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Associate 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level (any)</a:t>
            </a:r>
            <a:endParaRPr sz="10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50" b="1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1"/>
              </a:rPr>
              <a:t>Snap On</a:t>
            </a:r>
            <a:r>
              <a:rPr lang="en-US" sz="105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*</a:t>
            </a:r>
            <a:endParaRPr sz="105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1809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alibri"/>
              <a:buChar char="●"/>
            </a:pPr>
            <a:r>
              <a:rPr lang="en-US" sz="1050" b="1" dirty="0">
                <a:solidFill>
                  <a:schemeClr val="hlink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2"/>
              </a:rPr>
              <a:t>Precision Measurement Instruments Certification</a:t>
            </a:r>
            <a:endParaRPr sz="105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1809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alibri"/>
              <a:buChar char="●"/>
            </a:pPr>
            <a:r>
              <a:rPr lang="en-US" sz="1050" b="1" dirty="0" err="1">
                <a:solidFill>
                  <a:schemeClr val="hlink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3"/>
              </a:rPr>
              <a:t>Multimeter</a:t>
            </a:r>
            <a:endParaRPr sz="105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1809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alibri"/>
              <a:buChar char="●"/>
            </a:pPr>
            <a:r>
              <a:rPr lang="en-US" sz="1050" b="1" dirty="0">
                <a:solidFill>
                  <a:schemeClr val="hlink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4"/>
              </a:rPr>
              <a:t>Mechanical and Electronic Torque Certification</a:t>
            </a:r>
            <a:endParaRPr sz="105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050" b="1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5"/>
              </a:rPr>
              <a:t>The Association for Packaging and Processing Technologies (PMMI) Mechatronics </a:t>
            </a:r>
            <a:r>
              <a:rPr lang="en-US" sz="1050" b="1" u="sng" dirty="0" smtClean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5"/>
              </a:rPr>
              <a:t>Certification</a:t>
            </a:r>
            <a:endParaRPr sz="1050"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00"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5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r>
              <a:rPr lang="en-US" sz="1050" b="1" dirty="0">
                <a:solidFill>
                  <a:schemeClr val="hlink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6"/>
              </a:rPr>
              <a:t>Approved for CTE Incentive Grants</a:t>
            </a:r>
            <a:endParaRPr sz="105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4"/>
          <p:cNvSpPr/>
          <p:nvPr/>
        </p:nvSpPr>
        <p:spPr>
          <a:xfrm>
            <a:off x="3676277" y="3157449"/>
            <a:ext cx="3202987" cy="2052503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ELEMENT 2: </a:t>
            </a:r>
            <a:r>
              <a:rPr lang="en-US" sz="1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State Certified Work-Based Learning </a:t>
            </a:r>
            <a:r>
              <a:rPr lang="en-US" sz="11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 </a:t>
            </a:r>
            <a:r>
              <a:rPr lang="en-US" sz="10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&lt;delete </a:t>
            </a:r>
            <a:r>
              <a:rPr lang="en-US" sz="10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any </a:t>
            </a:r>
            <a:r>
              <a:rPr lang="en-US" sz="10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WBL programs </a:t>
            </a:r>
            <a:r>
              <a:rPr lang="en-US" sz="10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you do not </a:t>
            </a:r>
            <a:r>
              <a:rPr lang="en-US" sz="10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offer </a:t>
            </a:r>
            <a:r>
              <a:rPr lang="en-US" sz="10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students to in your district&gt;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hlink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7"/>
              </a:rPr>
              <a:t>Employability Skill</a:t>
            </a:r>
            <a:r>
              <a:rPr lang="en-US" sz="1100" dirty="0">
                <a:solidFill>
                  <a:schemeClr val="hlink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7"/>
              </a:rPr>
              <a:t>s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i="0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( 90 </a:t>
            </a:r>
            <a:r>
              <a:rPr lang="en-US" sz="1100" i="0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hrs</a:t>
            </a:r>
            <a:r>
              <a:rPr lang="en-US" sz="1100" i="0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1100" i="0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hlink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8"/>
              </a:rPr>
              <a:t>State Skill Standards Co-Op</a:t>
            </a:r>
            <a:r>
              <a:rPr lang="en-US" sz="1100" dirty="0">
                <a:solidFill>
                  <a:schemeClr val="hlink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8"/>
              </a:rPr>
              <a:t> 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i="0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(480 </a:t>
            </a:r>
            <a:r>
              <a:rPr lang="en-US" sz="1100" i="0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hrs</a:t>
            </a:r>
            <a:r>
              <a:rPr lang="en-US" sz="1100" i="0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/1 </a:t>
            </a:r>
            <a:r>
              <a:rPr lang="en-US" sz="1100" i="0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lang="en-US" sz="1100" i="0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b="1" dirty="0">
                <a:solidFill>
                  <a:schemeClr val="hlink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9"/>
              </a:rPr>
              <a:t>Electronics Co-Op</a:t>
            </a:r>
            <a:endParaRPr sz="11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hlink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60"/>
              </a:rPr>
              <a:t>Youth Apprenticeship</a:t>
            </a:r>
            <a:r>
              <a:rPr lang="en-US" sz="1100" i="0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(450-900 </a:t>
            </a:r>
            <a:r>
              <a:rPr lang="en-US" sz="1100" i="0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/1-2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yrs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184150" algn="l" rtl="0"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b="1" dirty="0">
                <a:solidFill>
                  <a:schemeClr val="hlink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61"/>
              </a:rPr>
              <a:t>Manufacturing</a:t>
            </a:r>
            <a:r>
              <a:rPr lang="en-US" sz="1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b="1" dirty="0">
                <a:solidFill>
                  <a:schemeClr val="hlink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61"/>
              </a:rPr>
              <a:t>Production</a:t>
            </a:r>
            <a:endParaRPr dirty="0"/>
          </a:p>
          <a:p>
            <a:pPr marL="285750" lvl="0" indent="-184150" algn="l" rtl="0"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b="1" dirty="0">
                <a:solidFill>
                  <a:schemeClr val="hlink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61"/>
              </a:rPr>
              <a:t>Production Operations Management</a:t>
            </a:r>
            <a:endParaRPr dirty="0"/>
          </a:p>
          <a:p>
            <a:pPr marL="285750" lvl="0" indent="-184150" algn="l" rtl="0"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b="1" dirty="0">
                <a:solidFill>
                  <a:schemeClr val="dk1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61"/>
              </a:rPr>
              <a:t> </a:t>
            </a:r>
            <a:r>
              <a:rPr lang="en-US" sz="1100" b="1" dirty="0">
                <a:solidFill>
                  <a:schemeClr val="hlink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61"/>
              </a:rPr>
              <a:t>Maintenance</a:t>
            </a:r>
            <a:endParaRPr dirty="0"/>
          </a:p>
          <a:p>
            <a:pPr marL="285750" lvl="0" indent="-184150" algn="l" rtl="0"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b="1" dirty="0">
                <a:solidFill>
                  <a:schemeClr val="hlink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61"/>
              </a:rPr>
              <a:t> Installation and Repair</a:t>
            </a:r>
            <a:r>
              <a:rPr lang="en-US" sz="1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1100" b="1" i="1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4"/>
          <p:cNvSpPr/>
          <p:nvPr/>
        </p:nvSpPr>
        <p:spPr>
          <a:xfrm>
            <a:off x="3676277" y="5273326"/>
            <a:ext cx="3202987" cy="1925273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ELEMENT 3: </a:t>
            </a:r>
            <a:r>
              <a:rPr lang="en-US" sz="1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College Credit Opportunities </a:t>
            </a:r>
            <a:endParaRPr sz="11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&lt;use the link below to find and list the college credit opportunities your district offers/connects students to&gt;</a:t>
            </a:r>
            <a:endParaRPr sz="10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b="1" dirty="0">
                <a:solidFill>
                  <a:schemeClr val="hlink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62"/>
              </a:rPr>
              <a:t>Technical College Options: Advanced Standing (AS), Start College Now (SCN), </a:t>
            </a:r>
            <a:r>
              <a:rPr lang="en-US" sz="1100" b="1" dirty="0" err="1">
                <a:solidFill>
                  <a:schemeClr val="hlink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62"/>
              </a:rPr>
              <a:t>Transcripted</a:t>
            </a:r>
            <a:r>
              <a:rPr lang="en-US" sz="1100" b="1" dirty="0">
                <a:solidFill>
                  <a:schemeClr val="hlink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62"/>
              </a:rPr>
              <a:t> Credit (TC), Vanguard </a:t>
            </a:r>
            <a:endParaRPr sz="1100" b="1" dirty="0"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b="1" dirty="0">
                <a:solidFill>
                  <a:schemeClr val="hlink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63"/>
              </a:rPr>
              <a:t>University Options: Early College Credit Program (ECCP) </a:t>
            </a:r>
            <a:endParaRPr sz="1100" b="1" dirty="0"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b="1" dirty="0">
                <a:solidFill>
                  <a:schemeClr val="hlink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64"/>
              </a:rPr>
              <a:t>Advanced Placement (AP) and International Baccalaureate (IB) Options</a:t>
            </a:r>
            <a:r>
              <a:rPr lang="en-US" sz="11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endParaRPr sz="1100" b="1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50" dirty="0">
              <a:latin typeface="Calibri"/>
              <a:ea typeface="Calibri"/>
              <a:cs typeface="Calibri"/>
              <a:sym typeface="Calibri"/>
            </a:endParaRPr>
          </a:p>
          <a:p>
            <a:pPr marL="171446" marR="0" lvl="0" indent="-10159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4"/>
          <p:cNvSpPr/>
          <p:nvPr/>
        </p:nvSpPr>
        <p:spPr>
          <a:xfrm>
            <a:off x="228450" y="873607"/>
            <a:ext cx="9601500" cy="865949"/>
          </a:xfrm>
          <a:prstGeom prst="rect">
            <a:avLst/>
          </a:prstGeom>
          <a:solidFill>
            <a:srgbClr val="D9EAD3"/>
          </a:solidFill>
          <a:ln w="2857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HIGH SCHOOL OPTIONS</a:t>
            </a:r>
            <a:endParaRPr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1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High schools offering a Regional Career Pathway need to include one option from each of the four elements.  </a:t>
            </a:r>
            <a:endParaRPr sz="11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1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Students can get a head start in high school by completing 3 of the 4 pathway elements in a Regional Career Pathway.</a:t>
            </a:r>
            <a:endParaRPr sz="11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6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1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To see all the POST SECONDARY OPTIONS for this pathway, click </a:t>
            </a:r>
            <a:r>
              <a:rPr lang="en-US" sz="1100" b="1" dirty="0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r:id="rId65"/>
              </a:rPr>
              <a:t>HERE</a:t>
            </a:r>
            <a:r>
              <a:rPr lang="en-US" sz="11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endParaRPr sz="11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28" name="Google Shape;128;p14"/>
          <p:cNvPicPr preferRelativeResize="0"/>
          <p:nvPr/>
        </p:nvPicPr>
        <p:blipFill>
          <a:blip r:embed="rId66">
            <a:alphaModFix/>
          </a:blip>
          <a:stretch>
            <a:fillRect/>
          </a:stretch>
        </p:blipFill>
        <p:spPr>
          <a:xfrm>
            <a:off x="342900" y="193618"/>
            <a:ext cx="695325" cy="61235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14"/>
          <p:cNvSpPr txBox="1"/>
          <p:nvPr/>
        </p:nvSpPr>
        <p:spPr>
          <a:xfrm>
            <a:off x="7658250" y="7305250"/>
            <a:ext cx="2171700" cy="2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NEW V1:  </a:t>
            </a:r>
            <a:r>
              <a:rPr lang="en-US" dirty="0" smtClean="0">
                <a:latin typeface="Calibri"/>
                <a:ea typeface="Calibri"/>
                <a:cs typeface="Calibri"/>
                <a:sym typeface="Calibri"/>
              </a:rPr>
              <a:t>OCT2019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0" name="Google Shape;130;p14"/>
          <p:cNvGrpSpPr/>
          <p:nvPr/>
        </p:nvGrpSpPr>
        <p:grpSpPr>
          <a:xfrm>
            <a:off x="4410975" y="7261986"/>
            <a:ext cx="1826993" cy="456183"/>
            <a:chOff x="4344300" y="7287136"/>
            <a:chExt cx="1826993" cy="456183"/>
          </a:xfrm>
        </p:grpSpPr>
        <p:sp>
          <p:nvSpPr>
            <p:cNvPr id="131" name="Google Shape;131;p14"/>
            <p:cNvSpPr txBox="1"/>
            <p:nvPr/>
          </p:nvSpPr>
          <p:spPr>
            <a:xfrm>
              <a:off x="4837793" y="7466419"/>
              <a:ext cx="13335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i="1">
                  <a:solidFill>
                    <a:srgbClr val="000000"/>
                  </a:solidFill>
                  <a:latin typeface="Lato Light"/>
                  <a:ea typeface="Lato Light"/>
                  <a:cs typeface="Lato Light"/>
                  <a:sym typeface="Lato Light"/>
                </a:rPr>
                <a:t>State-Endorsed</a:t>
              </a:r>
              <a:endParaRPr/>
            </a:p>
          </p:txBody>
        </p:sp>
        <p:pic>
          <p:nvPicPr>
            <p:cNvPr id="132" name="Google Shape;132;p14" descr="Image result for wisconsin"/>
            <p:cNvPicPr preferRelativeResize="0"/>
            <p:nvPr/>
          </p:nvPicPr>
          <p:blipFill>
            <a:blip r:embed="rId67">
              <a:alphaModFix/>
            </a:blip>
            <a:stretch>
              <a:fillRect/>
            </a:stretch>
          </p:blipFill>
          <p:spPr>
            <a:xfrm>
              <a:off x="4344300" y="7287136"/>
              <a:ext cx="493500" cy="456177"/>
            </a:xfrm>
            <a:prstGeom prst="rect">
              <a:avLst/>
            </a:prstGeom>
            <a:noFill/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</p:pic>
      </p:grpSp>
    </p:spTree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1017</Words>
  <Application>Microsoft Office PowerPoint</Application>
  <PresentationFormat>Custom</PresentationFormat>
  <Paragraphs>230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Lato Light</vt:lpstr>
      <vt:lpstr>Arial</vt:lpstr>
      <vt:lpstr>Calibri</vt:lpstr>
      <vt:lpstr>Lato</vt:lpstr>
      <vt:lpstr>Retrospect</vt:lpstr>
      <vt:lpstr>PowerPoint Presentation</vt:lpstr>
      <vt:lpstr>Pathways Wisconsin Advanced Manufacturing Technology  &lt;insert district name here&gt; </vt:lpstr>
      <vt:lpstr>Pathways Wisconsin Milwaukee Advanced Manufacturing Technology  &lt;insert district name here&gt;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Karin J. DPI</dc:creator>
  <cp:lastModifiedBy>Hutchison, Carol S.   DPI</cp:lastModifiedBy>
  <cp:revision>8</cp:revision>
  <dcterms:modified xsi:type="dcterms:W3CDTF">2019-10-24T18:34:55Z</dcterms:modified>
</cp:coreProperties>
</file>