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8" r:id="rId2"/>
    <p:sldId id="259" r:id="rId3"/>
    <p:sldId id="260" r:id="rId4"/>
  </p:sldIdLst>
  <p:sldSz cx="7772400" cy="12801600"/>
  <p:notesSz cx="7010400" cy="92964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ato" panose="020F0502020204030203" pitchFamily="34" charset="0"/>
      <p:regular r:id="rId10"/>
      <p:bold r:id="rId11"/>
      <p:italic r:id="rId12"/>
      <p:boldItalic r:id="rId13"/>
    </p:embeddedFont>
    <p:embeddedFont>
      <p:font typeface="Lato Light" panose="020F0302020204030203" pitchFamily="34" charset="0"/>
      <p:regular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Mill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87AF5C-8C9B-4BFF-BB95-16B34500F604}">
  <a:tblStyle styleId="{CA87AF5C-8C9B-4BFF-BB95-16B34500F6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94660"/>
  </p:normalViewPr>
  <p:slideViewPr>
    <p:cSldViewPr snapToGrid="0">
      <p:cViewPr varScale="1">
        <p:scale>
          <a:sx n="35" d="100"/>
          <a:sy n="35" d="100"/>
        </p:scale>
        <p:origin x="22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11T16:04:16.513" idx="1">
    <p:pos x="6000" y="0"/>
    <p:text>Are these continued from the front page?  If so maybe you can put a note on the front page. say continued on page two.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696913"/>
            <a:ext cx="21177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696913"/>
            <a:ext cx="21177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04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223442674_4_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3223442674_4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696913"/>
            <a:ext cx="21177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604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2025" y="11948160"/>
            <a:ext cx="7770376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1" y="11824056"/>
            <a:ext cx="7770376" cy="11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699516" y="534995"/>
            <a:ext cx="6412230" cy="270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150494" y="3994391"/>
            <a:ext cx="7510272" cy="6412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2025" y="11948160"/>
            <a:ext cx="7770376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11" y="11824056"/>
            <a:ext cx="7770376" cy="11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1024182" y="5307573"/>
            <a:ext cx="1075180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-2376244" y="3680227"/>
            <a:ext cx="1075180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99516" y="534995"/>
            <a:ext cx="6412230" cy="270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99515" y="3445371"/>
            <a:ext cx="6412231" cy="751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2025" y="11948160"/>
            <a:ext cx="7770376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11" y="11824056"/>
            <a:ext cx="7770376" cy="11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99516" y="1416711"/>
            <a:ext cx="6412230" cy="6656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701282" y="8317159"/>
            <a:ext cx="641223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4" name="Google Shape;34;p4"/>
          <p:cNvCxnSpPr/>
          <p:nvPr/>
        </p:nvCxnSpPr>
        <p:spPr>
          <a:xfrm>
            <a:off x="769882" y="8107680"/>
            <a:ext cx="629564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2025" y="11948160"/>
            <a:ext cx="7770376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11" y="11824056"/>
            <a:ext cx="7770376" cy="11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699516" y="1416711"/>
            <a:ext cx="6412230" cy="6656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Calibri"/>
              <a:buNone/>
              <a:defRPr sz="6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699516" y="8312505"/>
            <a:ext cx="641223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204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53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19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3" name="Google Shape;43;p5"/>
          <p:cNvCxnSpPr/>
          <p:nvPr/>
        </p:nvCxnSpPr>
        <p:spPr>
          <a:xfrm>
            <a:off x="769882" y="8107680"/>
            <a:ext cx="629564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699516" y="534995"/>
            <a:ext cx="6412230" cy="270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699516" y="3445371"/>
            <a:ext cx="3147822" cy="751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3963924" y="3445372"/>
            <a:ext cx="3147822" cy="751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99516" y="534995"/>
            <a:ext cx="6412230" cy="270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99516" y="3445964"/>
            <a:ext cx="3147822" cy="1374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699516" y="4820357"/>
            <a:ext cx="3147822" cy="6305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3963924" y="3445964"/>
            <a:ext cx="3147822" cy="1374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7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7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53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136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3963924" y="4820357"/>
            <a:ext cx="3147822" cy="6305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699516" y="534995"/>
            <a:ext cx="6412230" cy="270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3" y="0"/>
            <a:ext cx="2582379" cy="1280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2575546" y="0"/>
            <a:ext cx="40805" cy="1280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291466" y="1109471"/>
            <a:ext cx="2040255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3060384" y="1365504"/>
            <a:ext cx="4138803" cy="981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291466" y="5462017"/>
            <a:ext cx="2040255" cy="630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296765" y="12058268"/>
            <a:ext cx="1669301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060382" y="12058268"/>
            <a:ext cx="296322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1" y="9245600"/>
            <a:ext cx="77703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0"/>
          <p:cNvSpPr/>
          <p:nvPr/>
        </p:nvSpPr>
        <p:spPr>
          <a:xfrm>
            <a:off x="11" y="9174808"/>
            <a:ext cx="7770376" cy="11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699516" y="9473184"/>
            <a:ext cx="6447449" cy="1536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30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11" y="0"/>
            <a:ext cx="7772391" cy="9174808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7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3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04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400"/>
              <a:buFont typeface="Calibri"/>
              <a:buNone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699516" y="11026445"/>
            <a:ext cx="6451092" cy="1109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None/>
              <a:defRPr sz="12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1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None/>
              <a:defRPr sz="102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8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None/>
              <a:defRPr sz="76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6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11948160"/>
            <a:ext cx="7772401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" y="11824056"/>
            <a:ext cx="7772401" cy="123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699516" y="534995"/>
            <a:ext cx="6412230" cy="270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699515" y="3445371"/>
            <a:ext cx="6412231" cy="7510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02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Calibri"/>
              <a:buChar char=" 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17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Calibri"/>
              <a:buChar char="◦"/>
              <a:defRPr sz="153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164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165" algn="l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165" algn="l" rtl="0">
              <a:lnSpc>
                <a:spcPct val="90000"/>
              </a:lnSpc>
              <a:spcBef>
                <a:spcPts val="340"/>
              </a:spcBef>
              <a:spcAft>
                <a:spcPts val="340"/>
              </a:spcAft>
              <a:buClr>
                <a:schemeClr val="accent1"/>
              </a:buClr>
              <a:buSzPts val="1190"/>
              <a:buFont typeface="Calibri"/>
              <a:buChar char="◦"/>
              <a:defRPr sz="119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699518" y="12058268"/>
            <a:ext cx="1576073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349943" y="12058268"/>
            <a:ext cx="3074538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6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311543" y="12058268"/>
            <a:ext cx="836416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3"/>
              <a:buFont typeface="Arial"/>
              <a:buNone/>
              <a:defRPr sz="893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Google Shape;13;p1"/>
          <p:cNvCxnSpPr/>
          <p:nvPr/>
        </p:nvCxnSpPr>
        <p:spPr>
          <a:xfrm>
            <a:off x="760877" y="3243977"/>
            <a:ext cx="6353937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hyperlink" Target="https://blackhawk.edu/Programs-Classes/Explore-Programs/Program-Detail/program/Manufacturing-Information-Technology-Specialist" TargetMode="External"/><Relationship Id="rId117" Type="http://schemas.openxmlformats.org/officeDocument/2006/relationships/hyperlink" Target="https://www.swtc.edu/academics/earn-credit-in-high-school" TargetMode="External"/><Relationship Id="rId21" Type="http://schemas.openxmlformats.org/officeDocument/2006/relationships/hyperlink" Target="https://madisoncollege.edu/program/industrial-maintenance-technician" TargetMode="External"/><Relationship Id="rId42" Type="http://schemas.openxmlformats.org/officeDocument/2006/relationships/hyperlink" Target="https://guide.wisc.edu/graduate/industrial-systems-engineering/industrial-engineering-ms/industrial-engineering-systems-engineering-analytics-ms/" TargetMode="External"/><Relationship Id="rId47" Type="http://schemas.openxmlformats.org/officeDocument/2006/relationships/hyperlink" Target="https://www.uwstout.edu/programs/ms-operations-and-supply-management" TargetMode="External"/><Relationship Id="rId63" Type="http://schemas.openxmlformats.org/officeDocument/2006/relationships/hyperlink" Target="https://www.onetonline.org/link/summary/19-4031.00" TargetMode="External"/><Relationship Id="rId68" Type="http://schemas.openxmlformats.org/officeDocument/2006/relationships/hyperlink" Target="https://www.onetonline.org/link/summary/47-2111.00" TargetMode="External"/><Relationship Id="rId84" Type="http://schemas.openxmlformats.org/officeDocument/2006/relationships/hyperlink" Target="https://www.onetonline.org/link/summary/11-3051.00" TargetMode="External"/><Relationship Id="rId89" Type="http://schemas.openxmlformats.org/officeDocument/2006/relationships/hyperlink" Target="https://www.onetonline.org/link/summary/27-1021.00" TargetMode="External"/><Relationship Id="rId112" Type="http://schemas.openxmlformats.org/officeDocument/2006/relationships/hyperlink" Target="https://madisoncollege.edu/dual-credit" TargetMode="External"/><Relationship Id="rId133" Type="http://schemas.openxmlformats.org/officeDocument/2006/relationships/hyperlink" Target="https://www.msscusa.org/" TargetMode="External"/><Relationship Id="rId138" Type="http://schemas.openxmlformats.org/officeDocument/2006/relationships/hyperlink" Target="https://www.snapon.com/Industrial-Certification/Our-Promise" TargetMode="External"/><Relationship Id="rId16" Type="http://schemas.openxmlformats.org/officeDocument/2006/relationships/hyperlink" Target="https://madisoncollege.edu/program/electronics" TargetMode="External"/><Relationship Id="rId107" Type="http://schemas.openxmlformats.org/officeDocument/2006/relationships/hyperlink" Target="https://www.onetonline.org/link/summary/51-9198.00" TargetMode="External"/><Relationship Id="rId11" Type="http://schemas.openxmlformats.org/officeDocument/2006/relationships/hyperlink" Target="https://www.blackhawk.edu/Programs-Classes/Explore-Programs/Program-Detail/program/Welding" TargetMode="External"/><Relationship Id="rId32" Type="http://schemas.openxmlformats.org/officeDocument/2006/relationships/hyperlink" Target="https://www.uwstout.edu/programs/bfa-industrial-design" TargetMode="External"/><Relationship Id="rId37" Type="http://schemas.openxmlformats.org/officeDocument/2006/relationships/hyperlink" Target="https://cgp.edgewood.edu/Academics/PreEngineering" TargetMode="External"/><Relationship Id="rId53" Type="http://schemas.openxmlformats.org/officeDocument/2006/relationships/hyperlink" Target="https://www.onetonline.org/link/summary/51-3092.00" TargetMode="External"/><Relationship Id="rId58" Type="http://schemas.openxmlformats.org/officeDocument/2006/relationships/hyperlink" Target="https://www.onetonline.org/link/summary/47-2211.00" TargetMode="External"/><Relationship Id="rId74" Type="http://schemas.openxmlformats.org/officeDocument/2006/relationships/hyperlink" Target="https://www.onetonline.org/link/summary/17-3027.00" TargetMode="External"/><Relationship Id="rId79" Type="http://schemas.openxmlformats.org/officeDocument/2006/relationships/hyperlink" Target="https://www.onetonline.org/link/summary/11-9041.00" TargetMode="External"/><Relationship Id="rId102" Type="http://schemas.openxmlformats.org/officeDocument/2006/relationships/hyperlink" Target="https://www.onetonline.org/link/summary/41-4011.00" TargetMode="External"/><Relationship Id="rId123" Type="http://schemas.openxmlformats.org/officeDocument/2006/relationships/hyperlink" Target="https://www.swtc.edu/academics/start-college-now.aspx" TargetMode="External"/><Relationship Id="rId128" Type="http://schemas.openxmlformats.org/officeDocument/2006/relationships/hyperlink" Target="https://dpi.wi.gov/cte/technical-incentive" TargetMode="External"/><Relationship Id="rId144" Type="http://schemas.openxmlformats.org/officeDocument/2006/relationships/hyperlink" Target="https://dwd.wisconsin.gov/youthapprenticeship/manufacturing.htm" TargetMode="External"/><Relationship Id="rId149" Type="http://schemas.openxmlformats.org/officeDocument/2006/relationships/hyperlink" Target="https://www.blackhawk.edu/Professional-Training/Apprenticeships" TargetMode="External"/><Relationship Id="rId5" Type="http://schemas.openxmlformats.org/officeDocument/2006/relationships/hyperlink" Target="https://madisoncollege.edu/program/metal-arc-welding" TargetMode="External"/><Relationship Id="rId90" Type="http://schemas.openxmlformats.org/officeDocument/2006/relationships/hyperlink" Target="https://www.onetonline.org/link/summary/17-2071.00" TargetMode="External"/><Relationship Id="rId95" Type="http://schemas.openxmlformats.org/officeDocument/2006/relationships/hyperlink" Target="https://www.onetonline.org/link/summary/17-2199.04" TargetMode="External"/><Relationship Id="rId22" Type="http://schemas.openxmlformats.org/officeDocument/2006/relationships/hyperlink" Target="https://madisoncollege.edu/program/industrial-automation" TargetMode="External"/><Relationship Id="rId27" Type="http://schemas.openxmlformats.org/officeDocument/2006/relationships/hyperlink" Target="https://www.swtc.edu/academics/programs/trades-industry/instrumentation" TargetMode="External"/><Relationship Id="rId43" Type="http://schemas.openxmlformats.org/officeDocument/2006/relationships/hyperlink" Target="https://guide.wisc.edu/graduate/engineering-college-wide/manufacturing-systems-engineering-ms/" TargetMode="External"/><Relationship Id="rId48" Type="http://schemas.openxmlformats.org/officeDocument/2006/relationships/hyperlink" Target="https://www.onetonline.org/link/summary/51-5113.00" TargetMode="External"/><Relationship Id="rId64" Type="http://schemas.openxmlformats.org/officeDocument/2006/relationships/hyperlink" Target="https://www.onetonline.org/link/summary/17-3012.00" TargetMode="External"/><Relationship Id="rId69" Type="http://schemas.openxmlformats.org/officeDocument/2006/relationships/hyperlink" Target="https://www.onetonline.org/link/summary/17-3026.00" TargetMode="External"/><Relationship Id="rId113" Type="http://schemas.openxmlformats.org/officeDocument/2006/relationships/hyperlink" Target="https://my.madisoncollege.edu/app/catalog/showCourse/MATC1/012568/DEGR" TargetMode="External"/><Relationship Id="rId118" Type="http://schemas.openxmlformats.org/officeDocument/2006/relationships/hyperlink" Target="https://madisoncollege.edu/start-college-now" TargetMode="External"/><Relationship Id="rId134" Type="http://schemas.openxmlformats.org/officeDocument/2006/relationships/hyperlink" Target="http://nc3.net/wp-content/uploads/2019/01/Festo-Certification-Program-Guide_Industry4.0.pdf" TargetMode="External"/><Relationship Id="rId139" Type="http://schemas.openxmlformats.org/officeDocument/2006/relationships/hyperlink" Target="https://www.snapon.com/Industrial-Certification/Certications/Precision-Measurement-Instruments" TargetMode="External"/><Relationship Id="rId80" Type="http://schemas.openxmlformats.org/officeDocument/2006/relationships/hyperlink" Target="https://www.onetonline.org/link/summary/11-3071.03" TargetMode="External"/><Relationship Id="rId85" Type="http://schemas.openxmlformats.org/officeDocument/2006/relationships/hyperlink" Target="https://www.onetonline.org/link/summary/29-9011.00" TargetMode="External"/><Relationship Id="rId150" Type="http://schemas.openxmlformats.org/officeDocument/2006/relationships/hyperlink" Target="https://www.swtc.edu/academics/apprenticeships/" TargetMode="External"/><Relationship Id="rId12" Type="http://schemas.openxmlformats.org/officeDocument/2006/relationships/hyperlink" Target="https://www.blackhawk.edu/Programs-Classes/Explore-Programs/Program-Detail/program/Industrial-Maintenance-Mechanic" TargetMode="External"/><Relationship Id="rId17" Type="http://schemas.openxmlformats.org/officeDocument/2006/relationships/hyperlink" Target="https://madisoncollege.edu/program/electromechanical" TargetMode="External"/><Relationship Id="rId25" Type="http://schemas.openxmlformats.org/officeDocument/2006/relationships/hyperlink" Target="https://www.blackhawk.edu/Programs-Classes/Explore-Programs/Program-Detail/program/HVAC-R" TargetMode="External"/><Relationship Id="rId33" Type="http://schemas.openxmlformats.org/officeDocument/2006/relationships/hyperlink" Target="https://www.uwstout.edu/programs/bs-manufacturing-engineering" TargetMode="External"/><Relationship Id="rId38" Type="http://schemas.openxmlformats.org/officeDocument/2006/relationships/hyperlink" Target="https://guide.wisc.edu/undergraduate/engineering/industrial-systems-engineering/industrial-engineering-bs/" TargetMode="External"/><Relationship Id="rId46" Type="http://schemas.openxmlformats.org/officeDocument/2006/relationships/hyperlink" Target="https://www.uwstout.edu/programs/ms-manufacturing-engineering" TargetMode="External"/><Relationship Id="rId59" Type="http://schemas.openxmlformats.org/officeDocument/2006/relationships/hyperlink" Target="https://www.onetonline.org/link/summary/43-5071.00" TargetMode="External"/><Relationship Id="rId67" Type="http://schemas.openxmlformats.org/officeDocument/2006/relationships/hyperlink" Target="https://www.onetonline.org/link/summary/19-4011.02" TargetMode="External"/><Relationship Id="rId103" Type="http://schemas.openxmlformats.org/officeDocument/2006/relationships/image" Target="../media/image1.png"/><Relationship Id="rId108" Type="http://schemas.openxmlformats.org/officeDocument/2006/relationships/hyperlink" Target="https://www.onetonline.org/link/summary/53-7063.00" TargetMode="External"/><Relationship Id="rId116" Type="http://schemas.openxmlformats.org/officeDocument/2006/relationships/hyperlink" Target="https://my.madisoncollege.edu/app/catalog/showCourse/MATC1/003830/DEGR" TargetMode="External"/><Relationship Id="rId124" Type="http://schemas.openxmlformats.org/officeDocument/2006/relationships/hyperlink" Target="https://acsss.wisc.edu/high-school/" TargetMode="External"/><Relationship Id="rId129" Type="http://schemas.openxmlformats.org/officeDocument/2006/relationships/hyperlink" Target="https://dpi.wi.gov/sites/default/files/imce/pathways-wisconsin/2019_08_MFG_BuildingBlocks_v1.pdf" TargetMode="External"/><Relationship Id="rId137" Type="http://schemas.openxmlformats.org/officeDocument/2006/relationships/hyperlink" Target="https://www.saca.org/smart-automation-certifications/" TargetMode="External"/><Relationship Id="rId20" Type="http://schemas.openxmlformats.org/officeDocument/2006/relationships/hyperlink" Target="https://madisoncollege.edu/program/machine-tooling-technics" TargetMode="External"/><Relationship Id="rId41" Type="http://schemas.openxmlformats.org/officeDocument/2006/relationships/hyperlink" Target="https://guide.wisc.edu/undergraduate/engineering/mechanical-engineering/mechanical-engineering-bs/" TargetMode="External"/><Relationship Id="rId54" Type="http://schemas.openxmlformats.org/officeDocument/2006/relationships/hyperlink" Target="https://www.onetonline.org/link/summary/51-9012.00" TargetMode="External"/><Relationship Id="rId62" Type="http://schemas.openxmlformats.org/officeDocument/2006/relationships/hyperlink" Target="https://www.onetonline.org/link/summary/51-4012.00" TargetMode="External"/><Relationship Id="rId70" Type="http://schemas.openxmlformats.org/officeDocument/2006/relationships/hyperlink" Target="https://www.onetonline.org/link/summary/49-9041.00" TargetMode="External"/><Relationship Id="rId75" Type="http://schemas.openxmlformats.org/officeDocument/2006/relationships/hyperlink" Target="https://www.onetonline.org/link/summary/49-9044.00" TargetMode="External"/><Relationship Id="rId83" Type="http://schemas.openxmlformats.org/officeDocument/2006/relationships/hyperlink" Target="https://www.onetonline.org/link/summary/11-1021.00" TargetMode="External"/><Relationship Id="rId88" Type="http://schemas.openxmlformats.org/officeDocument/2006/relationships/hyperlink" Target="https://www.onetonline.org/link/summary/13-1022.00" TargetMode="External"/><Relationship Id="rId91" Type="http://schemas.openxmlformats.org/officeDocument/2006/relationships/hyperlink" Target="https://www.onetonline.org/link/summary/17-3029.03" TargetMode="External"/><Relationship Id="rId96" Type="http://schemas.openxmlformats.org/officeDocument/2006/relationships/hyperlink" Target="https://www.onetonline.org/link/summary/17-3029.05" TargetMode="External"/><Relationship Id="rId111" Type="http://schemas.openxmlformats.org/officeDocument/2006/relationships/hyperlink" Target="https://blackhawk.edu/programs-classes/start-college-in-high-school" TargetMode="External"/><Relationship Id="rId132" Type="http://schemas.openxmlformats.org/officeDocument/2006/relationships/hyperlink" Target="https://asq.org/cert/six-sigma-yellow-belt" TargetMode="External"/><Relationship Id="rId140" Type="http://schemas.openxmlformats.org/officeDocument/2006/relationships/hyperlink" Target="https://www.snapon.com/Industrial-Certification/Certifications/Multimeter" TargetMode="External"/><Relationship Id="rId145" Type="http://schemas.openxmlformats.org/officeDocument/2006/relationships/hyperlink" Target="https://dpi.wi.gov/cte/career-development/work-base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disoncollege.edu/program/welding" TargetMode="External"/><Relationship Id="rId15" Type="http://schemas.openxmlformats.org/officeDocument/2006/relationships/hyperlink" Target="https://www.swtc.edu/academics/programs/trades-industry/cnc-machine-operator-programmer" TargetMode="External"/><Relationship Id="rId23" Type="http://schemas.openxmlformats.org/officeDocument/2006/relationships/hyperlink" Target="https://www.blackhawk.edu/Programs-Classes/Explore-Programs/Program-Detail/program/Electromechanical-Technology" TargetMode="External"/><Relationship Id="rId28" Type="http://schemas.openxmlformats.org/officeDocument/2006/relationships/hyperlink" Target="https://www.swtc.edu/academics/programs/trades-industry/electro-mechanical-technology" TargetMode="External"/><Relationship Id="rId36" Type="http://schemas.openxmlformats.org/officeDocument/2006/relationships/hyperlink" Target="http://www.uww.edu/cobe/bachelors/degrees-and-majors/supply-chain-and-operations-management" TargetMode="External"/><Relationship Id="rId49" Type="http://schemas.openxmlformats.org/officeDocument/2006/relationships/hyperlink" Target="https://www.onetonline.org/link/summary/51-4081.00" TargetMode="External"/><Relationship Id="rId57" Type="http://schemas.openxmlformats.org/officeDocument/2006/relationships/hyperlink" Target="https://www.onetonline.org/link/summary/51-9121.00" TargetMode="External"/><Relationship Id="rId106" Type="http://schemas.openxmlformats.org/officeDocument/2006/relationships/hyperlink" Target="https://www.onetonline.org/link/summary/43-9021.00" TargetMode="External"/><Relationship Id="rId114" Type="http://schemas.openxmlformats.org/officeDocument/2006/relationships/hyperlink" Target="https://my.madisoncollege.edu/app/catalog/showCourse/MATC1/003819/DEGR" TargetMode="External"/><Relationship Id="rId119" Type="http://schemas.openxmlformats.org/officeDocument/2006/relationships/hyperlink" Target="https://my.madisoncollege.edu/app/catalog/showCourse/MATC1/003942/DEGR/2017-05-30" TargetMode="External"/><Relationship Id="rId127" Type="http://schemas.openxmlformats.org/officeDocument/2006/relationships/hyperlink" Target="http://www.waicu.org/dual-enrollment/eccp" TargetMode="External"/><Relationship Id="rId10" Type="http://schemas.openxmlformats.org/officeDocument/2006/relationships/hyperlink" Target="https://madisoncollege.edu/program/metal-fabrication" TargetMode="External"/><Relationship Id="rId31" Type="http://schemas.openxmlformats.org/officeDocument/2006/relationships/hyperlink" Target="https://www.uwstout.edu/programs/bs-engineering-technology" TargetMode="External"/><Relationship Id="rId44" Type="http://schemas.openxmlformats.org/officeDocument/2006/relationships/hyperlink" Target="https://campus.uwplatt.edu/industrial-studies/manufacturing-technology-management" TargetMode="External"/><Relationship Id="rId52" Type="http://schemas.openxmlformats.org/officeDocument/2006/relationships/hyperlink" Target="https://www.onetonline.org/link/summary/51-3093.00" TargetMode="External"/><Relationship Id="rId60" Type="http://schemas.openxmlformats.org/officeDocument/2006/relationships/hyperlink" Target="https://www.onetonline.org/link/summary/17-3024.01" TargetMode="External"/><Relationship Id="rId65" Type="http://schemas.openxmlformats.org/officeDocument/2006/relationships/hyperlink" Target="https://www.onetonline.org/link/summary/17-3023.03" TargetMode="External"/><Relationship Id="rId73" Type="http://schemas.openxmlformats.org/officeDocument/2006/relationships/hyperlink" Target="https://www.onetonline.org/link/summary/17-3013.00" TargetMode="External"/><Relationship Id="rId78" Type="http://schemas.openxmlformats.org/officeDocument/2006/relationships/hyperlink" Target="https://www.onetonline.org/link/summary/51-4121.06" TargetMode="External"/><Relationship Id="rId81" Type="http://schemas.openxmlformats.org/officeDocument/2006/relationships/hyperlink" Target="https://www.onetonline.org/link/summary/49-1011.00" TargetMode="External"/><Relationship Id="rId86" Type="http://schemas.openxmlformats.org/officeDocument/2006/relationships/hyperlink" Target="https://www.onetonline.org/link/summary/11-3071.02" TargetMode="External"/><Relationship Id="rId94" Type="http://schemas.openxmlformats.org/officeDocument/2006/relationships/hyperlink" Target="https://www.onetonline.org/link/summary/15-1111.00" TargetMode="External"/><Relationship Id="rId99" Type="http://schemas.openxmlformats.org/officeDocument/2006/relationships/hyperlink" Target="https://www.onetonline.org/link/summary/17-2199.05" TargetMode="External"/><Relationship Id="rId101" Type="http://schemas.openxmlformats.org/officeDocument/2006/relationships/hyperlink" Target="https://www.onetonline.org/link/summary/17-2199.02" TargetMode="External"/><Relationship Id="rId122" Type="http://schemas.openxmlformats.org/officeDocument/2006/relationships/hyperlink" Target="https://my.madisoncollege.edu/app/catalog/showCourse/MATC1/015525/DEGR" TargetMode="External"/><Relationship Id="rId130" Type="http://schemas.openxmlformats.org/officeDocument/2006/relationships/hyperlink" Target="https://webstore.ansi.org/Standards/AWS/AWSEG22008" TargetMode="External"/><Relationship Id="rId135" Type="http://schemas.openxmlformats.org/officeDocument/2006/relationships/hyperlink" Target="https://oshatraining.com/osha-10-hour-training-general-industry.php" TargetMode="External"/><Relationship Id="rId143" Type="http://schemas.openxmlformats.org/officeDocument/2006/relationships/hyperlink" Target="https://dpi.wi.gov/cte/skills-standards/employability" TargetMode="External"/><Relationship Id="rId148" Type="http://schemas.openxmlformats.org/officeDocument/2006/relationships/hyperlink" Target="https://madisoncollege.edu/apprenticeships" TargetMode="External"/><Relationship Id="rId151" Type="http://schemas.openxmlformats.org/officeDocument/2006/relationships/image" Target="../media/image2.png"/><Relationship Id="rId4" Type="http://schemas.openxmlformats.org/officeDocument/2006/relationships/hyperlink" Target="https://madisoncollege.edu/program/electronic-assembler-diploma" TargetMode="External"/><Relationship Id="rId9" Type="http://schemas.openxmlformats.org/officeDocument/2006/relationships/hyperlink" Target="https://madisoncollege.edu/program/machine-tool-operations" TargetMode="External"/><Relationship Id="rId13" Type="http://schemas.openxmlformats.org/officeDocument/2006/relationships/hyperlink" Target="https://www.swtc.edu/academics/programs/trades-industry/welding" TargetMode="External"/><Relationship Id="rId18" Type="http://schemas.openxmlformats.org/officeDocument/2006/relationships/hyperlink" Target="https://madisoncollege.edu/program/electrical-engineering-technology" TargetMode="External"/><Relationship Id="rId39" Type="http://schemas.openxmlformats.org/officeDocument/2006/relationships/hyperlink" Target="https://www.engr.wisc.edu/department/industrial-systems-engineering/academics-2/ms-in-industrial-engineering-2/" TargetMode="External"/><Relationship Id="rId109" Type="http://schemas.openxmlformats.org/officeDocument/2006/relationships/hyperlink" Target="https://www.onetonline.org/link/summary/53-7062.00" TargetMode="External"/><Relationship Id="rId34" Type="http://schemas.openxmlformats.org/officeDocument/2006/relationships/hyperlink" Target="https://www.uwstout.edu/programs/bs-mechanical-engineering" TargetMode="External"/><Relationship Id="rId50" Type="http://schemas.openxmlformats.org/officeDocument/2006/relationships/hyperlink" Target="https://www.onetonline.org/link/summary/51-9011.00" TargetMode="External"/><Relationship Id="rId55" Type="http://schemas.openxmlformats.org/officeDocument/2006/relationships/hyperlink" Target="https://www.onetonline.org/link/summary/51-2031.00" TargetMode="External"/><Relationship Id="rId76" Type="http://schemas.openxmlformats.org/officeDocument/2006/relationships/hyperlink" Target="https://www.onetonline.org/link/summary/51-5112.00" TargetMode="External"/><Relationship Id="rId97" Type="http://schemas.openxmlformats.org/officeDocument/2006/relationships/hyperlink" Target="https://www.onetonline.org/link/summary/17-2131.00" TargetMode="External"/><Relationship Id="rId104" Type="http://schemas.openxmlformats.org/officeDocument/2006/relationships/hyperlink" Target="https://www.todaysmilitary.com/working/careers/construction-and-related-workers" TargetMode="External"/><Relationship Id="rId120" Type="http://schemas.openxmlformats.org/officeDocument/2006/relationships/hyperlink" Target="https://my.madisoncollege.edu/app/catalog/showCourse/MATC1/003374/DEGR" TargetMode="External"/><Relationship Id="rId125" Type="http://schemas.openxmlformats.org/officeDocument/2006/relationships/hyperlink" Target="https://campus.uwplatt.edu/admission/special-high-school" TargetMode="External"/><Relationship Id="rId141" Type="http://schemas.openxmlformats.org/officeDocument/2006/relationships/hyperlink" Target="https://www.snapon.com/Industrial-Certification/Certifications/Mechanical-Electronic-Torque" TargetMode="External"/><Relationship Id="rId146" Type="http://schemas.openxmlformats.org/officeDocument/2006/relationships/image" Target="../media/image3.png"/><Relationship Id="rId7" Type="http://schemas.openxmlformats.org/officeDocument/2006/relationships/hyperlink" Target="https://madisoncollege.edu/program/industrial-maintenance-mechanic" TargetMode="External"/><Relationship Id="rId71" Type="http://schemas.openxmlformats.org/officeDocument/2006/relationships/hyperlink" Target="https://www.onetonline.org/link/summary/51-4041.00" TargetMode="External"/><Relationship Id="rId92" Type="http://schemas.openxmlformats.org/officeDocument/2006/relationships/hyperlink" Target="https://www.onetonline.org/link/summary/19-2041.00" TargetMode="External"/><Relationship Id="rId2" Type="http://schemas.openxmlformats.org/officeDocument/2006/relationships/notesSlide" Target="../notesSlides/notesSlide1.xml"/><Relationship Id="rId29" Type="http://schemas.openxmlformats.org/officeDocument/2006/relationships/hyperlink" Target="https://www.uwstout.edu/programs/bs-career-technical-education-and-training" TargetMode="External"/><Relationship Id="rId24" Type="http://schemas.openxmlformats.org/officeDocument/2006/relationships/hyperlink" Target="https://www.blackhawk.edu/Programs-Classes/Explore-Programs/Program-Detail/program/CNC" TargetMode="External"/><Relationship Id="rId40" Type="http://schemas.openxmlformats.org/officeDocument/2006/relationships/hyperlink" Target="https://www.engr.wisc.edu/department/materials-science-engineering/academics/bs/" TargetMode="External"/><Relationship Id="rId45" Type="http://schemas.openxmlformats.org/officeDocument/2006/relationships/hyperlink" Target="https://campus.uwplatt.edu/industrial-studies/occupational-safety-management" TargetMode="External"/><Relationship Id="rId66" Type="http://schemas.openxmlformats.org/officeDocument/2006/relationships/hyperlink" Target="https://www.onetonline.org/link/summary/17-3024.00" TargetMode="External"/><Relationship Id="rId87" Type="http://schemas.openxmlformats.org/officeDocument/2006/relationships/hyperlink" Target="https://www.onetonline.org/link/summary/17-2199.08" TargetMode="External"/><Relationship Id="rId110" Type="http://schemas.openxmlformats.org/officeDocument/2006/relationships/hyperlink" Target="https://www.onetonline.org/link/summary/53-7064.00" TargetMode="External"/><Relationship Id="rId115" Type="http://schemas.openxmlformats.org/officeDocument/2006/relationships/hyperlink" Target="https://my.madisoncollege.edu/app/catalog/showCourse/MATC1/003837/DEGR" TargetMode="External"/><Relationship Id="rId131" Type="http://schemas.openxmlformats.org/officeDocument/2006/relationships/hyperlink" Target="https://www.solidworks.com/sw/support/cswa-academic.htm" TargetMode="External"/><Relationship Id="rId136" Type="http://schemas.openxmlformats.org/officeDocument/2006/relationships/hyperlink" Target="https://www.nims-skills.org/credentials?q=credentials&amp;f%5B0%5D=industry_standard%3A108&amp;f%5B1%5D=skill_level%3A119" TargetMode="External"/><Relationship Id="rId61" Type="http://schemas.openxmlformats.org/officeDocument/2006/relationships/hyperlink" Target="https://www.onetonline.org/link/summary/51-4011.00" TargetMode="External"/><Relationship Id="rId82" Type="http://schemas.openxmlformats.org/officeDocument/2006/relationships/hyperlink" Target="https://www.onetonline.org/link/summary/51-1011.00" TargetMode="External"/><Relationship Id="rId19" Type="http://schemas.openxmlformats.org/officeDocument/2006/relationships/hyperlink" Target="https://madisoncollege.edu/program/mechanical-design-technology" TargetMode="External"/><Relationship Id="rId14" Type="http://schemas.openxmlformats.org/officeDocument/2006/relationships/hyperlink" Target="https://www.swtc.edu/academics/programs/trades-industry/industrial-mechanic" TargetMode="External"/><Relationship Id="rId30" Type="http://schemas.openxmlformats.org/officeDocument/2006/relationships/hyperlink" Target="https://www.uwstout.edu/programs/bs-computer-and-electrical-engineering" TargetMode="External"/><Relationship Id="rId35" Type="http://schemas.openxmlformats.org/officeDocument/2006/relationships/hyperlink" Target="https://www.uwstout.edu/programs/bs-plastics-engineering" TargetMode="External"/><Relationship Id="rId56" Type="http://schemas.openxmlformats.org/officeDocument/2006/relationships/hyperlink" Target="https://www.onetonline.org/link/summary/51-4072.00" TargetMode="External"/><Relationship Id="rId77" Type="http://schemas.openxmlformats.org/officeDocument/2006/relationships/hyperlink" Target="https://www.onetonline.org/link/summary/51-4111.00" TargetMode="External"/><Relationship Id="rId100" Type="http://schemas.openxmlformats.org/officeDocument/2006/relationships/hyperlink" Target="https://www.onetonline.org/link/summary/15-1152.00" TargetMode="External"/><Relationship Id="rId105" Type="http://schemas.openxmlformats.org/officeDocument/2006/relationships/hyperlink" Target="https://www.onetonline.org/link/summary/51-2092.00" TargetMode="External"/><Relationship Id="rId126" Type="http://schemas.openxmlformats.org/officeDocument/2006/relationships/hyperlink" Target="https://www.beloit.edu/admission/apply/college-credit-in-high-school/" TargetMode="External"/><Relationship Id="rId147" Type="http://schemas.openxmlformats.org/officeDocument/2006/relationships/hyperlink" Target="https://dwd.wisconsin.gov/apprenticeship/industrial_trades.htm#industry" TargetMode="External"/><Relationship Id="rId8" Type="http://schemas.openxmlformats.org/officeDocument/2006/relationships/hyperlink" Target="https://madisoncollege.edu/program/industrial-mechanic-hvac" TargetMode="External"/><Relationship Id="rId51" Type="http://schemas.openxmlformats.org/officeDocument/2006/relationships/hyperlink" Target="https://www.onetonline.org/link/summary/51-4122.00" TargetMode="External"/><Relationship Id="rId72" Type="http://schemas.openxmlformats.org/officeDocument/2006/relationships/hyperlink" Target="https://www.onetonline.org/link/summary/49-9071.00" TargetMode="External"/><Relationship Id="rId93" Type="http://schemas.openxmlformats.org/officeDocument/2006/relationships/hyperlink" Target="https://www.onetonline.org/link/summary/19-1012.00" TargetMode="External"/><Relationship Id="rId98" Type="http://schemas.openxmlformats.org/officeDocument/2006/relationships/hyperlink" Target="https://www.onetonline.org/link/summary/17-2141.00" TargetMode="External"/><Relationship Id="rId121" Type="http://schemas.openxmlformats.org/officeDocument/2006/relationships/hyperlink" Target="https://my.madisoncollege.edu/app/catalog/showCourse/MATC1/014768/DEGR" TargetMode="External"/><Relationship Id="rId142" Type="http://schemas.openxmlformats.org/officeDocument/2006/relationships/hyperlink" Target="https://pmmi.org/workforce-development/mechatronics" TargetMode="External"/><Relationship Id="rId3" Type="http://schemas.openxmlformats.org/officeDocument/2006/relationships/hyperlink" Target="https://madisoncollege.edu/program/electrical-maintenance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goldcollarcareers.com/students/why-manufacturing/" TargetMode="External"/><Relationship Id="rId18" Type="http://schemas.openxmlformats.org/officeDocument/2006/relationships/hyperlink" Target="https://drive.google.com/file/d/0B2m1iFMT8viMRUVIU2xoMEZnaVJfTS1Sc2ZubWlWNmVHNzhj/view?usp=sharing" TargetMode="External"/><Relationship Id="rId26" Type="http://schemas.openxmlformats.org/officeDocument/2006/relationships/hyperlink" Target="https://www.blackhawk.edu/Programs-Classes/Start-College-in-High-School/Youth-Apprenticeships" TargetMode="External"/><Relationship Id="rId39" Type="http://schemas.openxmlformats.org/officeDocument/2006/relationships/hyperlink" Target="http://wisconsinjobcenter.org/ncrc/employer/" TargetMode="External"/><Relationship Id="rId21" Type="http://schemas.openxmlformats.org/officeDocument/2006/relationships/hyperlink" Target="http://www.fsc-corp.org/programs/trans/" TargetMode="External"/><Relationship Id="rId34" Type="http://schemas.openxmlformats.org/officeDocument/2006/relationships/hyperlink" Target="https://dwd.wisconsin.gov/dvr/" TargetMode="External"/><Relationship Id="rId42" Type="http://schemas.openxmlformats.org/officeDocument/2006/relationships/hyperlink" Target="https://blackhawk.edu/programs-classes/start-college-in-high-school" TargetMode="External"/><Relationship Id="rId47" Type="http://schemas.openxmlformats.org/officeDocument/2006/relationships/image" Target="../media/image3.png"/><Relationship Id="rId50" Type="http://schemas.openxmlformats.org/officeDocument/2006/relationships/hyperlink" Target="https://www.todaysmilitary.com/careers-benefits/careers/communications-equipment-repairers" TargetMode="External"/><Relationship Id="rId55" Type="http://schemas.openxmlformats.org/officeDocument/2006/relationships/hyperlink" Target="https://www.todaysmilitary.com/careers-benefits/careers/power-plant-electricians" TargetMode="External"/><Relationship Id="rId63" Type="http://schemas.openxmlformats.org/officeDocument/2006/relationships/hyperlink" Target="https://www.todaysmilitary.com/careers-benefits/careers/weapons-maintenance-technicians" TargetMode="External"/><Relationship Id="rId68" Type="http://schemas.openxmlformats.org/officeDocument/2006/relationships/hyperlink" Target="https://www.msoe.edu/admissions-aid/undergraduate-admissions/incoming-credits/advanced-placement/" TargetMode="External"/><Relationship Id="rId7" Type="http://schemas.openxmlformats.org/officeDocument/2006/relationships/hyperlink" Target="https://www.blackhawk.edu/Admissions/Take-a-Tour" TargetMode="External"/><Relationship Id="rId71" Type="http://schemas.openxmlformats.org/officeDocument/2006/relationships/hyperlink" Target="https://www.uww.edu/testing/exams-for-credit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beloit.edu/offices/help-yourself/pre-collegiate-program/" TargetMode="External"/><Relationship Id="rId29" Type="http://schemas.openxmlformats.org/officeDocument/2006/relationships/hyperlink" Target="https://mydcsc.com/youth-apprenticeship/" TargetMode="External"/><Relationship Id="rId11" Type="http://schemas.openxmlformats.org/officeDocument/2006/relationships/hyperlink" Target="https://www.engr.wisc.edu/engage/outreach-programs/" TargetMode="External"/><Relationship Id="rId24" Type="http://schemas.openxmlformats.org/officeDocument/2006/relationships/hyperlink" Target="https://wdbscw.org/steps/" TargetMode="External"/><Relationship Id="rId32" Type="http://schemas.openxmlformats.org/officeDocument/2006/relationships/hyperlink" Target="https://dcawi.k12.com/content/schools/widca/en" TargetMode="External"/><Relationship Id="rId37" Type="http://schemas.openxmlformats.org/officeDocument/2006/relationships/hyperlink" Target="https://dcf.wisconsin.gov/independentliving" TargetMode="External"/><Relationship Id="rId40" Type="http://schemas.openxmlformats.org/officeDocument/2006/relationships/hyperlink" Target="https://mywtcs.wtcsystem.edu/student-success/career-prep/new-start-college-now-(formerly-youth-options)" TargetMode="External"/><Relationship Id="rId45" Type="http://schemas.openxmlformats.org/officeDocument/2006/relationships/hyperlink" Target="https://docs.google.com/spreadsheets/d/0B2m1iFMT8viMTzMzLWs0SnE5bEcxRzJfMlhkU0hhN2V3T2Fn/edit#gid=949661695" TargetMode="External"/><Relationship Id="rId53" Type="http://schemas.openxmlformats.org/officeDocument/2006/relationships/hyperlink" Target="https://www.todaysmilitary.com/careers-benefits/careers/machinists" TargetMode="External"/><Relationship Id="rId58" Type="http://schemas.openxmlformats.org/officeDocument/2006/relationships/hyperlink" Target="https://www.todaysmilitary.com/careers-benefits/careers/precision-instrument-and-equipment-repairers" TargetMode="External"/><Relationship Id="rId66" Type="http://schemas.openxmlformats.org/officeDocument/2006/relationships/hyperlink" Target="https://madisoncollege.edu/transcripted-credit" TargetMode="External"/><Relationship Id="rId74" Type="http://schemas.openxmlformats.org/officeDocument/2006/relationships/image" Target="../media/image2.png"/><Relationship Id="rId5" Type="http://schemas.openxmlformats.org/officeDocument/2006/relationships/hyperlink" Target="https://hourofcode.com/us" TargetMode="External"/><Relationship Id="rId15" Type="http://schemas.openxmlformats.org/officeDocument/2006/relationships/hyperlink" Target="https://www.beloit.edu/offices/upward-bound/index.php" TargetMode="External"/><Relationship Id="rId23" Type="http://schemas.openxmlformats.org/officeDocument/2006/relationships/hyperlink" Target="https://www.swwdb.org/youth.html" TargetMode="External"/><Relationship Id="rId28" Type="http://schemas.openxmlformats.org/officeDocument/2006/relationships/hyperlink" Target="https://www.cesa5.org/departments/youth-apprenticeship.cfm" TargetMode="External"/><Relationship Id="rId36" Type="http://schemas.openxmlformats.org/officeDocument/2006/relationships/hyperlink" Target="https://dwd.wisconsin.gov/dvr/info_ctr/services/student_ojt_guidance.pdf" TargetMode="External"/><Relationship Id="rId49" Type="http://schemas.openxmlformats.org/officeDocument/2006/relationships/hyperlink" Target="https://wedc.org/" TargetMode="External"/><Relationship Id="rId57" Type="http://schemas.openxmlformats.org/officeDocument/2006/relationships/hyperlink" Target="https://www.todaysmilitary.com/careers-benefits/careers/powerhouse-mechanics" TargetMode="External"/><Relationship Id="rId61" Type="http://schemas.openxmlformats.org/officeDocument/2006/relationships/hyperlink" Target="https://www.todaysmilitary.com/careers-benefits/careers/survival-equipment-specialists" TargetMode="External"/><Relationship Id="rId10" Type="http://schemas.openxmlformats.org/officeDocument/2006/relationships/hyperlink" Target="https://www.uwplatt.edu/youth-programs" TargetMode="External"/><Relationship Id="rId19" Type="http://schemas.openxmlformats.org/officeDocument/2006/relationships/hyperlink" Target="http://www.latinoacademywi.org/employment.html" TargetMode="External"/><Relationship Id="rId31" Type="http://schemas.openxmlformats.org/officeDocument/2006/relationships/hyperlink" Target="https://cte.madison.k12.wi.us/youth-apprenticeship" TargetMode="External"/><Relationship Id="rId44" Type="http://schemas.openxmlformats.org/officeDocument/2006/relationships/image" Target="../media/image1.png"/><Relationship Id="rId52" Type="http://schemas.openxmlformats.org/officeDocument/2006/relationships/hyperlink" Target="https://www.todaysmilitary.com/careers-benefits/careers/electrical-instrument-and-equipment-repairers" TargetMode="External"/><Relationship Id="rId60" Type="http://schemas.openxmlformats.org/officeDocument/2006/relationships/hyperlink" Target="https://www.todaysmilitary.com/careers-benefits/careers/radar-and-sonar-system-repairers" TargetMode="External"/><Relationship Id="rId65" Type="http://schemas.openxmlformats.org/officeDocument/2006/relationships/hyperlink" Target="https://apstudents.collegeboard.org/getting-credit-placement/search-policies/course/4" TargetMode="External"/><Relationship Id="rId73" Type="http://schemas.openxmlformats.org/officeDocument/2006/relationships/hyperlink" Target="https://www.beloit.edu/offices/registrar/transfer-ap-gce-ib-credit/" TargetMode="External"/><Relationship Id="rId4" Type="http://schemas.openxmlformats.org/officeDocument/2006/relationships/hyperlink" Target="https://dpi.wi.gov/skillsusa" TargetMode="External"/><Relationship Id="rId9" Type="http://schemas.openxmlformats.org/officeDocument/2006/relationships/hyperlink" Target="https://www.engr.wisc.edu/academics/student-services/diversity-programs/engineering-summer-program/" TargetMode="External"/><Relationship Id="rId14" Type="http://schemas.openxmlformats.org/officeDocument/2006/relationships/hyperlink" Target="http://inspiremadisonregion.org/" TargetMode="External"/><Relationship Id="rId22" Type="http://schemas.openxmlformats.org/officeDocument/2006/relationships/hyperlink" Target="http://ulgm.org/career-academies/" TargetMode="External"/><Relationship Id="rId27" Type="http://schemas.openxmlformats.org/officeDocument/2006/relationships/hyperlink" Target="https://www.cesa3.org/school-improvement/school2work_cesa3.cfm" TargetMode="External"/><Relationship Id="rId30" Type="http://schemas.openxmlformats.org/officeDocument/2006/relationships/hyperlink" Target="http://jcstc.org/" TargetMode="External"/><Relationship Id="rId35" Type="http://schemas.openxmlformats.org/officeDocument/2006/relationships/hyperlink" Target="https://dwd.wisconsin.gov/dvr/service_providers/projects/default.htm" TargetMode="External"/><Relationship Id="rId43" Type="http://schemas.openxmlformats.org/officeDocument/2006/relationships/hyperlink" Target="https://www.swtc.edu/academics/start-college-now.aspx" TargetMode="External"/><Relationship Id="rId48" Type="http://schemas.openxmlformats.org/officeDocument/2006/relationships/hyperlink" Target="https://inwisconsin.com/wp-content/uploads/2017/10/TMH_Manufacturing_Profile_2017.pdf" TargetMode="External"/><Relationship Id="rId56" Type="http://schemas.openxmlformats.org/officeDocument/2006/relationships/hyperlink" Target="https://www.todaysmilitary.com/careers-benefits/careers/power-plant-operators" TargetMode="External"/><Relationship Id="rId64" Type="http://schemas.openxmlformats.org/officeDocument/2006/relationships/hyperlink" Target="https://www.todaysmilitary.com/careers-benefits/careers/welders-and-metal-workers" TargetMode="External"/><Relationship Id="rId69" Type="http://schemas.openxmlformats.org/officeDocument/2006/relationships/hyperlink" Target="https://acsss.wisc.edu/high-school/" TargetMode="External"/><Relationship Id="rId8" Type="http://schemas.openxmlformats.org/officeDocument/2006/relationships/hyperlink" Target="https://madisoncollege.edu/career-discovery" TargetMode="External"/><Relationship Id="rId51" Type="http://schemas.openxmlformats.org/officeDocument/2006/relationships/hyperlink" Target="https://www.todaysmilitary.com/careers-benefits/careers/computer-repairers" TargetMode="External"/><Relationship Id="rId72" Type="http://schemas.openxmlformats.org/officeDocument/2006/relationships/hyperlink" Target="https://www.uwstout.edu/academics/other-programs-courses/prior-learning-credit" TargetMode="External"/><Relationship Id="rId3" Type="http://schemas.openxmlformats.org/officeDocument/2006/relationships/hyperlink" Target="https://www.firstinspires.org/robotics/frc" TargetMode="External"/><Relationship Id="rId12" Type="http://schemas.openxmlformats.org/officeDocument/2006/relationships/hyperlink" Target="https://wedc.org/programs-and-resources/fabrication-laboratories-grant/" TargetMode="External"/><Relationship Id="rId17" Type="http://schemas.openxmlformats.org/officeDocument/2006/relationships/hyperlink" Target="https://wrtp.org/career/" TargetMode="External"/><Relationship Id="rId25" Type="http://schemas.openxmlformats.org/officeDocument/2006/relationships/hyperlink" Target="https://dwd.wisconsin.gov/youthapprenticeship/programs.htm" TargetMode="External"/><Relationship Id="rId33" Type="http://schemas.openxmlformats.org/officeDocument/2006/relationships/hyperlink" Target="http://widca.k12.com/career-fields/architecture-construction.html" TargetMode="External"/><Relationship Id="rId38" Type="http://schemas.openxmlformats.org/officeDocument/2006/relationships/hyperlink" Target="https://dpi.wi.gov/weop" TargetMode="External"/><Relationship Id="rId46" Type="http://schemas.openxmlformats.org/officeDocument/2006/relationships/hyperlink" Target="https://madisoncollege.edu/dual-credit" TargetMode="External"/><Relationship Id="rId59" Type="http://schemas.openxmlformats.org/officeDocument/2006/relationships/hyperlink" Target="https://www.todaysmilitary.com/careers-benefits/careers/preventive-maintenance-analysts" TargetMode="External"/><Relationship Id="rId67" Type="http://schemas.openxmlformats.org/officeDocument/2006/relationships/hyperlink" Target="https://www.edgewood.edu/academics/ap-transfer-policy" TargetMode="External"/><Relationship Id="rId20" Type="http://schemas.openxmlformats.org/officeDocument/2006/relationships/hyperlink" Target="http://www.operationfreshstart.org/program/strive/" TargetMode="External"/><Relationship Id="rId41" Type="http://schemas.openxmlformats.org/officeDocument/2006/relationships/hyperlink" Target="https://madisoncollege.edu/start-college-now" TargetMode="External"/><Relationship Id="rId54" Type="http://schemas.openxmlformats.org/officeDocument/2006/relationships/hyperlink" Target="https://www.todaysmilitary.com/careers-benefits/careers/non-destructive-testers" TargetMode="External"/><Relationship Id="rId62" Type="http://schemas.openxmlformats.org/officeDocument/2006/relationships/hyperlink" Target="https://www.todaysmilitary.com/careers-benefits/careers/tactical-data-system-repairers" TargetMode="External"/><Relationship Id="rId70" Type="http://schemas.openxmlformats.org/officeDocument/2006/relationships/hyperlink" Target="https://www.uwplatt.edu/advanced-placement-examinations" TargetMode="External"/><Relationship Id="rId75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pi.wi.gov/te/manufacturing-mont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7400" y="2306101"/>
            <a:ext cx="6708775" cy="585787"/>
          </a:xfrm>
        </p:spPr>
        <p:txBody>
          <a:bodyPr/>
          <a:lstStyle/>
          <a:p>
            <a:r>
              <a:rPr lang="en-US" sz="2400" dirty="0"/>
              <a:t>Instructions for this template: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78461" y="2768778"/>
            <a:ext cx="6931262" cy="7567676"/>
          </a:xfrm>
          <a:solidFill>
            <a:schemeClr val="bg1"/>
          </a:solidFill>
        </p:spPr>
        <p:txBody>
          <a:bodyPr/>
          <a:lstStyle/>
          <a:p>
            <a:pPr marL="46355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Download this PowerPoint slide deck.</a:t>
            </a:r>
          </a:p>
          <a:p>
            <a:pPr marL="46355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Edit the sections noted in </a:t>
            </a:r>
            <a:r>
              <a:rPr lang="en-US" dirty="0" smtClean="0">
                <a:solidFill>
                  <a:srgbClr val="FF0000"/>
                </a:solidFill>
              </a:rPr>
              <a:t>red text </a:t>
            </a:r>
            <a:r>
              <a:rPr lang="en-US" dirty="0" smtClean="0"/>
              <a:t>to reflect pathways information specific to your district:</a:t>
            </a:r>
          </a:p>
          <a:p>
            <a:pPr marL="920750" lvl="1" indent="-342900"/>
            <a:r>
              <a:rPr lang="en-US" dirty="0" smtClean="0"/>
              <a:t>Add your district name in the header on the front and back pages of map.</a:t>
            </a:r>
          </a:p>
          <a:p>
            <a:pPr marL="577850" lvl="1" indent="0">
              <a:buNone/>
            </a:pPr>
            <a:r>
              <a:rPr lang="en-US" dirty="0" smtClean="0"/>
              <a:t>In the High School column:</a:t>
            </a:r>
          </a:p>
          <a:p>
            <a:pPr marL="920750" lvl="1" indent="-342900"/>
            <a:r>
              <a:rPr lang="en-US" dirty="0" smtClean="0"/>
              <a:t>List the sequence of courses your district offers for this pathway.</a:t>
            </a:r>
          </a:p>
          <a:p>
            <a:pPr marL="920750" lvl="1" indent="-342900"/>
            <a:r>
              <a:rPr lang="en-US" dirty="0" smtClean="0"/>
              <a:t>Delete any college </a:t>
            </a:r>
            <a:r>
              <a:rPr lang="en-US" dirty="0"/>
              <a:t>credit opportunities </a:t>
            </a:r>
            <a:r>
              <a:rPr lang="en-US" dirty="0" smtClean="0"/>
              <a:t>that </a:t>
            </a:r>
            <a:r>
              <a:rPr lang="en-US" dirty="0"/>
              <a:t>your district </a:t>
            </a:r>
            <a:r>
              <a:rPr lang="en-US" dirty="0" smtClean="0"/>
              <a:t>does not offer.   </a:t>
            </a:r>
            <a:r>
              <a:rPr lang="en-US" b="1" dirty="0" smtClean="0"/>
              <a:t>DO </a:t>
            </a:r>
            <a:r>
              <a:rPr lang="en-US" b="1" dirty="0"/>
              <a:t>NOT list any additional credit opportunities</a:t>
            </a:r>
            <a:r>
              <a:rPr lang="en-US" dirty="0"/>
              <a:t> as these have been vetted specifically for your region.  Adding other </a:t>
            </a:r>
            <a:r>
              <a:rPr lang="en-US" dirty="0" smtClean="0"/>
              <a:t>options </a:t>
            </a:r>
            <a:r>
              <a:rPr lang="en-US" dirty="0"/>
              <a:t>means your pathway is no longer state endorsed.</a:t>
            </a:r>
          </a:p>
          <a:p>
            <a:pPr marL="920750" lvl="1" indent="-342900"/>
            <a:r>
              <a:rPr lang="en-US" dirty="0"/>
              <a:t>Delete the WBL programs your district does not offer for this pathway.  If you are adding a local WBL program, </a:t>
            </a:r>
            <a:r>
              <a:rPr lang="en-US" dirty="0" smtClean="0"/>
              <a:t>request DPI approval first</a:t>
            </a:r>
            <a:r>
              <a:rPr lang="en-US" dirty="0"/>
              <a:t>.</a:t>
            </a:r>
          </a:p>
          <a:p>
            <a:pPr marL="920750" lvl="1" indent="-342900"/>
            <a:r>
              <a:rPr lang="en-US" dirty="0" smtClean="0"/>
              <a:t>Delete any industry recognized certification(s) your district does not offer. </a:t>
            </a:r>
            <a:r>
              <a:rPr lang="en-US" b="1" dirty="0" smtClean="0"/>
              <a:t>DO NOT list any additional certifications </a:t>
            </a:r>
            <a:r>
              <a:rPr lang="en-US" dirty="0" smtClean="0"/>
              <a:t>as the certifications on the map have been vetted by employers.  Adding other certifications means your pathway is no longer state endorsed.</a:t>
            </a:r>
          </a:p>
          <a:p>
            <a:pPr marL="920750" lvl="1" indent="-342900"/>
            <a:r>
              <a:rPr lang="en-US" dirty="0" smtClean="0"/>
              <a:t>You may need to readjust box sizes to reflect the additions and deletions.</a:t>
            </a:r>
          </a:p>
          <a:p>
            <a:pPr marL="46355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You may also edit the “Regional Businesses that Support this Pathway” section on the back page of the map to reflect specific businesses your district partners with.</a:t>
            </a:r>
          </a:p>
          <a:p>
            <a:pPr marL="463550" indent="-342900"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/>
              <a:t>DO NOT edit any other sections.  </a:t>
            </a:r>
            <a:r>
              <a:rPr lang="en-US" dirty="0" smtClean="0"/>
              <a:t>In particular, the “Postsecondary Options” and “Careers Possible” sections have been vetted by employers.  Changing these sections means your pathway is no longer state endorsed.</a:t>
            </a:r>
          </a:p>
          <a:p>
            <a:pPr marL="46355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Once you are done editing, delete this instruction page and the map instructions in red text. Save your District Pathway Map as a pdf that you can print, post on a webpage and upload to </a:t>
            </a:r>
            <a:r>
              <a:rPr lang="en-US" dirty="0" err="1" smtClean="0"/>
              <a:t>Xello</a:t>
            </a:r>
            <a:r>
              <a:rPr lang="en-US" dirty="0" smtClean="0"/>
              <a:t> as a resource.  Check to make sure that any text in green contains the appropriate hyperlink so that students can access additional information. </a:t>
            </a:r>
          </a:p>
          <a:p>
            <a:pPr marL="46355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Share this “ready made” academic and career plan with your students and families!</a:t>
            </a:r>
          </a:p>
          <a:p>
            <a:pPr marL="920750" lvl="1" indent="-342900"/>
            <a:endParaRPr lang="en-US" dirty="0" smtClean="0"/>
          </a:p>
          <a:p>
            <a:pPr marL="120650" indent="0">
              <a:buNone/>
            </a:pPr>
            <a:endParaRPr lang="en-US" dirty="0" smtClean="0"/>
          </a:p>
        </p:txBody>
      </p:sp>
      <p:sp>
        <p:nvSpPr>
          <p:cNvPr id="4" name="Google Shape;102;p13"/>
          <p:cNvSpPr txBox="1">
            <a:spLocks/>
          </p:cNvSpPr>
          <p:nvPr/>
        </p:nvSpPr>
        <p:spPr>
          <a:xfrm>
            <a:off x="297399" y="1524000"/>
            <a:ext cx="7139700" cy="840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Bef>
                <a:spcPts val="600"/>
              </a:spcBef>
              <a:buClr>
                <a:srgbClr val="0070C0"/>
              </a:buClr>
            </a:pPr>
            <a:r>
              <a:rPr lang="en-US" sz="18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</a:t>
            </a:r>
            <a:br>
              <a:rPr lang="en-US" sz="18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800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Madison Regional High School Pathway</a:t>
            </a:r>
            <a:r>
              <a:rPr lang="en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20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District Pathway Map Template</a:t>
            </a:r>
            <a:r>
              <a:rPr lang="en-US" sz="2159" b="1" dirty="0">
                <a:solidFill>
                  <a:schemeClr val="dk1"/>
                </a:solidFill>
                <a:latin typeface="Calibri" panose="020F0502020204030204" pitchFamily="34" charset="0"/>
                <a:ea typeface="Lato"/>
                <a:cs typeface="Calibri" panose="020F0502020204030204" pitchFamily="34" charset="0"/>
                <a:sym typeface="Lato"/>
              </a:rPr>
              <a:t/>
            </a:r>
            <a:br>
              <a:rPr lang="en-US" sz="2159" b="1" dirty="0">
                <a:solidFill>
                  <a:schemeClr val="dk1"/>
                </a:solidFill>
                <a:latin typeface="Calibri" panose="020F0502020204030204" pitchFamily="34" charset="0"/>
                <a:ea typeface="Lato"/>
                <a:cs typeface="Calibri" panose="020F0502020204030204" pitchFamily="34" charset="0"/>
                <a:sym typeface="Lato"/>
              </a:rPr>
            </a:br>
            <a:endParaRPr lang="en-US" sz="2159" b="1" dirty="0">
              <a:solidFill>
                <a:schemeClr val="dk1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</p:txBody>
      </p:sp>
      <p:pic>
        <p:nvPicPr>
          <p:cNvPr id="5" name="Google Shape;11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49023" y="1582800"/>
            <a:ext cx="1160700" cy="723300"/>
          </a:xfrm>
          <a:prstGeom prst="rect">
            <a:avLst/>
          </a:prstGeom>
          <a:noFill/>
          <a:ln w="28575" cap="flat" cmpd="sng">
            <a:solidFill>
              <a:srgbClr val="0070C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27" y="1582800"/>
            <a:ext cx="707243" cy="7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042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/>
        </p:nvSpPr>
        <p:spPr>
          <a:xfrm>
            <a:off x="5886525" y="300008"/>
            <a:ext cx="1685700" cy="8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6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algn="ctr"/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4294967295"/>
          </p:nvPr>
        </p:nvSpPr>
        <p:spPr>
          <a:xfrm>
            <a:off x="182075" y="309157"/>
            <a:ext cx="7390150" cy="81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rgbClr val="0070C0"/>
              </a:buClr>
            </a:pPr>
            <a:r>
              <a:rPr lang="en-US" sz="140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</a:t>
            </a:r>
            <a:r>
              <a:rPr lang="en-US" sz="140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Wisconsin</a:t>
            </a:r>
            <a:r>
              <a:rPr lang="en-US" sz="162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20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800" b="1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Advanced Manufacturing Technology</a:t>
            </a:r>
            <a:r>
              <a:rPr lang="en-US" sz="1800" b="1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800" b="1" dirty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80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&lt; Insert Name of High School&gt; </a:t>
            </a:r>
            <a:r>
              <a:rPr lang="en-US" sz="18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Career Pathway</a:t>
            </a:r>
            <a:r>
              <a:rPr lang="en-US" sz="1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2159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2159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endParaRPr sz="2159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4294967295"/>
          </p:nvPr>
        </p:nvSpPr>
        <p:spPr>
          <a:xfrm>
            <a:off x="182075" y="1191137"/>
            <a:ext cx="2390800" cy="484139"/>
          </a:xfrm>
          <a:prstGeom prst="rect">
            <a:avLst/>
          </a:prstGeom>
          <a:solidFill>
            <a:srgbClr val="C1DF87"/>
          </a:solidFill>
          <a:ln w="28575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High School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2677825" y="1191138"/>
            <a:ext cx="2497290" cy="484139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Postsecondary</a:t>
            </a:r>
            <a:endParaRPr dirty="0"/>
          </a:p>
          <a:p>
            <a:pPr algn="ctr"/>
            <a:r>
              <a:rPr lang="en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Options</a:t>
            </a:r>
            <a:endParaRPr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665774" y="2535969"/>
            <a:ext cx="2507301" cy="522670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11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College</a:t>
            </a:r>
          </a:p>
          <a:p>
            <a:pPr algn="ctr">
              <a:lnSpc>
                <a:spcPts val="1000"/>
              </a:lnSpc>
            </a:pPr>
            <a:r>
              <a:rPr lang="en-US" sz="1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Semi-Skilled Positions</a:t>
            </a:r>
          </a:p>
          <a:p>
            <a:pPr lvl="0">
              <a:lnSpc>
                <a:spcPts val="1000"/>
              </a:lnSpc>
              <a:buSzPts val="1200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Madison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Area Technical College</a:t>
            </a:r>
          </a:p>
          <a:p>
            <a:pPr marL="91440" lvl="0" indent="-18288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Technical Diploma (less than 1 year)</a:t>
            </a:r>
          </a:p>
          <a:p>
            <a:pPr marL="18288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3"/>
              </a:rPr>
              <a:t>Electrical Maintenance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18288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4"/>
              </a:rPr>
              <a:t>Electronic Assembler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5"/>
              </a:rPr>
              <a:t>Gas Metal Arc Welding (GMAW)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91440" indent="-18288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Technical Diploma (1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year) </a:t>
            </a:r>
            <a:r>
              <a:rPr lang="en-US" sz="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●</a:t>
            </a:r>
            <a:r>
              <a:rPr lang="en-US" sz="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Welding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Industrial Maintenance Mechanic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Industrial Mechanic-HVAC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9"/>
              </a:rPr>
              <a:t>Machine Tool Operations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Metal Fabrication 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ts val="1000"/>
              </a:lnSpc>
              <a:buSzPts val="1200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Blackhawk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Technical </a:t>
            </a: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College</a:t>
            </a: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 marL="91440" indent="-18288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Technical Diploma (1 year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)  </a:t>
            </a:r>
            <a:r>
              <a:rPr lang="en-US" sz="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●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  <a:hlinkClick r:id="rId11"/>
              </a:rPr>
              <a:t>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1"/>
              </a:rPr>
              <a:t>Welding</a:t>
            </a: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  <a:hlinkClick r:id="rId12"/>
              </a:rPr>
              <a:t>Industrial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2"/>
              </a:rPr>
              <a:t>Maintenance Mechanic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lvl="0">
              <a:lnSpc>
                <a:spcPts val="1000"/>
              </a:lnSpc>
              <a:buSzPts val="1200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Southwest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Technical College</a:t>
            </a:r>
          </a:p>
          <a:p>
            <a:pPr marL="91440" lvl="0" indent="-18288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Technical Diploma (1 year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● 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  <a:hlinkClick r:id="rId13"/>
              </a:rPr>
              <a:t>Welding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000" dirty="0">
              <a:latin typeface="Calibri"/>
              <a:ea typeface="Calibri"/>
              <a:cs typeface="Calibri"/>
              <a:sym typeface="Calibri"/>
              <a:hlinkClick r:id="rId14"/>
            </a:endParaRPr>
          </a:p>
          <a:p>
            <a:pPr marL="18288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5"/>
              </a:rPr>
              <a:t>CNC Machine Operator/Programmer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4"/>
              </a:rPr>
              <a:t>Industrial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  <a:hlinkClick r:id="rId14"/>
              </a:rPr>
              <a:t>Mechanic</a:t>
            </a:r>
            <a:endParaRPr lang="en-US" sz="10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ts val="1000"/>
              </a:lnSpc>
              <a:spcBef>
                <a:spcPts val="600"/>
              </a:spcBef>
            </a:pPr>
            <a:r>
              <a:rPr lang="en-US" sz="1000" b="1" i="1" dirty="0" smtClean="0">
                <a:latin typeface="Calibri"/>
                <a:ea typeface="Calibri"/>
                <a:cs typeface="Calibri"/>
                <a:sym typeface="Calibri"/>
              </a:rPr>
              <a:t>Skilled/Technical Positions</a:t>
            </a:r>
          </a:p>
          <a:p>
            <a:pPr lvl="0">
              <a:lnSpc>
                <a:spcPts val="1000"/>
              </a:lnSpc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Madison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Area  Technical College</a:t>
            </a:r>
          </a:p>
          <a:p>
            <a:pPr marL="171450" indent="-17145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Associate Degree (2 years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8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● 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16"/>
              </a:rPr>
              <a:t>Electronics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17"/>
              </a:rPr>
              <a:t>Electromechanical Technology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7"/>
              </a:rPr>
              <a:t> 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18"/>
              </a:rPr>
              <a:t>Electrical Engineering Technology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Mechanical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19"/>
              </a:rPr>
              <a:t>Design Technology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91440" lvl="0" indent="-182880">
              <a:lnSpc>
                <a:spcPts val="1000"/>
              </a:lnSpc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Technical Diploma (2 years)</a:t>
            </a: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0"/>
              </a:rPr>
              <a:t>Machine Tooling Technics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1"/>
              </a:rPr>
              <a:t>Industrial Maintenance Technician  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91440" indent="-91440">
              <a:lnSpc>
                <a:spcPts val="1000"/>
              </a:lnSpc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Certificate: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Industrial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Automation Post-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2"/>
              </a:rPr>
              <a:t>Bac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ts val="1000"/>
              </a:lnSpc>
              <a:buSzPts val="1200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Blackhawk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Technical College</a:t>
            </a:r>
          </a:p>
          <a:p>
            <a:pPr marL="171450" lvl="0" indent="-17145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Associate Degree (2 years)</a:t>
            </a:r>
          </a:p>
          <a:p>
            <a:pPr marL="27432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3"/>
              </a:rPr>
              <a:t>Electromechanical Technology</a:t>
            </a:r>
            <a:endParaRPr lang="en-US" sz="10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91440" lvl="0" indent="-182880">
              <a:lnSpc>
                <a:spcPts val="1000"/>
              </a:lnSpc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Technical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Diploma (2 years)</a:t>
            </a: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4"/>
              </a:rPr>
              <a:t>CNC Technician</a:t>
            </a:r>
            <a:endParaRPr lang="en-US" sz="1000" u="sng" dirty="0">
              <a:solidFill>
                <a:srgbClr val="6B9F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5"/>
              </a:rPr>
              <a:t>HVAC/R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5"/>
              </a:rPr>
              <a:t>Technology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000" u="sng" dirty="0" smtClean="0">
              <a:solidFill>
                <a:srgbClr val="6B9F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i="1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6"/>
              </a:rPr>
              <a:t>Manufacturing IT Specialist</a:t>
            </a:r>
            <a:endParaRPr lang="en-US" sz="1000" i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ts val="1000"/>
              </a:lnSpc>
              <a:buSzPts val="1200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Southwest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Technical </a:t>
            </a: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College</a:t>
            </a: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SzPts val="1200"/>
              <a:buFont typeface="Courier New" panose="02070309020205020404" pitchFamily="49" charset="0"/>
              <a:buChar char="o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Associate Degree (2 years)</a:t>
            </a:r>
          </a:p>
          <a:p>
            <a:pPr marL="27432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Instrumentation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7"/>
              </a:rPr>
              <a:t>&amp; Controls Tech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marL="274320" lvl="0" indent="-91440">
              <a:lnSpc>
                <a:spcPts val="1000"/>
              </a:lnSpc>
              <a:buSzPts val="12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8"/>
              </a:rPr>
              <a:t>Electro-Mechanical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8"/>
              </a:rPr>
              <a:t>Technology</a:t>
            </a:r>
            <a:endParaRPr lang="en-US" sz="1000" u="sng" dirty="0">
              <a:solidFill>
                <a:srgbClr val="6B9F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2669693" y="8723307"/>
            <a:ext cx="2513285" cy="3579903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1000"/>
              </a:lnSpc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ts val="1000"/>
              </a:lnSpc>
              <a:buSzPts val="1200"/>
            </a:pPr>
            <a:r>
              <a:rPr lang="en-US" sz="1000" b="1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Management </a:t>
            </a:r>
            <a:r>
              <a:rPr lang="en-US" sz="10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Positions</a:t>
            </a:r>
          </a:p>
          <a:p>
            <a:pPr marL="91440" lvl="0" indent="-9144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UW-Stout </a:t>
            </a: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- Bachelor Degrees</a:t>
            </a: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BS </a:t>
            </a:r>
            <a:r>
              <a:rPr lang="en-US" sz="1000" u="sng" dirty="0" err="1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Career,Technical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Education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&amp;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29"/>
              </a:rPr>
              <a:t>Training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0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0"/>
              </a:rPr>
              <a:t>Computer and Electrical Engineering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1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1"/>
              </a:rPr>
              <a:t>Engineering Technology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2"/>
              </a:rPr>
              <a:t>BFA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2"/>
              </a:rPr>
              <a:t>Industrial Design</a:t>
            </a:r>
            <a:endParaRPr lang="en-US" sz="1000" dirty="0">
              <a:solidFill>
                <a:srgbClr val="63A53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3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3"/>
              </a:rPr>
              <a:t>Manufacturing Engineering</a:t>
            </a:r>
            <a:endParaRPr lang="en-US" sz="1000" dirty="0">
              <a:solidFill>
                <a:srgbClr val="63A53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4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4"/>
              </a:rPr>
              <a:t>Mechanical Engineering</a:t>
            </a:r>
            <a:endParaRPr lang="en-US" sz="1000" dirty="0">
              <a:solidFill>
                <a:srgbClr val="63A53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5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5"/>
              </a:rPr>
              <a:t>Plastics Engineering</a:t>
            </a:r>
            <a:endParaRPr lang="en-US" sz="1000" dirty="0">
              <a:solidFill>
                <a:srgbClr val="63A53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indent="-9144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UW-Whitewater</a:t>
            </a:r>
          </a:p>
          <a:p>
            <a:pPr marL="182880" indent="-9144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950" u="sng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BS</a:t>
            </a:r>
            <a:r>
              <a:rPr lang="en-US" sz="950" b="1" u="sng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50" dirty="0">
                <a:latin typeface="Calibri"/>
                <a:ea typeface="Calibri"/>
                <a:cs typeface="Calibri"/>
                <a:sym typeface="Calibri"/>
                <a:hlinkClick r:id="rId36"/>
              </a:rPr>
              <a:t>Supply Chain &amp; Operations Management</a:t>
            </a:r>
            <a:endParaRPr lang="en-US" sz="95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ts val="1000"/>
              </a:lnSpc>
              <a:spcBef>
                <a:spcPts val="600"/>
              </a:spcBef>
              <a:buSzPts val="1200"/>
            </a:pPr>
            <a:r>
              <a:rPr lang="en-US" sz="1000" b="1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Professional Positions</a:t>
            </a:r>
            <a:endParaRPr lang="en-US" sz="100" b="1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Edgewood College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37"/>
              </a:rPr>
              <a:t>Pre-Engineering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UW- </a:t>
            </a: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Madison</a:t>
            </a:r>
          </a:p>
          <a:p>
            <a:pPr marL="182880" lvl="0" indent="-9144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AA84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38"/>
              </a:rPr>
              <a:t>BS </a:t>
            </a:r>
            <a:r>
              <a:rPr lang="en-US" sz="1000" u="sng" dirty="0">
                <a:solidFill>
                  <a:srgbClr val="6AA84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38"/>
              </a:rPr>
              <a:t>Industrial Engineering</a:t>
            </a:r>
            <a:endParaRPr lang="en-US" sz="1000" u="sng" dirty="0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  <a:hlinkClick r:id="rId39"/>
            </a:endParaRPr>
          </a:p>
          <a:p>
            <a:pPr marL="18288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0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0"/>
              </a:rPr>
              <a:t>Materials Science &amp; Engineering</a:t>
            </a:r>
            <a:endParaRPr lang="en-US" sz="1000" u="sng" dirty="0">
              <a:solidFill>
                <a:srgbClr val="6B9F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cs typeface="Calibri"/>
                <a:sym typeface="Calibri"/>
                <a:hlinkClick r:id="rId41"/>
              </a:rPr>
              <a:t>BS </a:t>
            </a:r>
            <a:r>
              <a:rPr lang="en-US" sz="1000" u="sng" dirty="0">
                <a:solidFill>
                  <a:srgbClr val="6B9F25"/>
                </a:solidFill>
                <a:latin typeface="Calibri"/>
                <a:cs typeface="Calibri"/>
                <a:sym typeface="Calibri"/>
                <a:hlinkClick r:id="rId41"/>
              </a:rPr>
              <a:t>Mechanical Engineering</a:t>
            </a:r>
            <a:endParaRPr lang="en-US" sz="1000" dirty="0"/>
          </a:p>
          <a:p>
            <a:pPr marL="18288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2"/>
              </a:rPr>
              <a:t>MS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2"/>
              </a:rPr>
              <a:t>Industrial Engineering Systems Engineering &amp; Analytics</a:t>
            </a:r>
            <a:endParaRPr lang="en-US" sz="1000" u="sng" dirty="0">
              <a:solidFill>
                <a:srgbClr val="6B9F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3"/>
              </a:rPr>
              <a:t>MS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3"/>
              </a:rPr>
              <a:t>Manufacturing Systems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3"/>
              </a:rPr>
              <a:t>Engineering</a:t>
            </a:r>
            <a:endParaRPr lang="en-US" sz="300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UW </a:t>
            </a: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Platteville</a:t>
            </a:r>
          </a:p>
          <a:p>
            <a:pPr marL="182880" lvl="0" indent="-9144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44"/>
              </a:rPr>
              <a:t>Industrial </a:t>
            </a:r>
            <a:r>
              <a:rPr lang="en-US" sz="1000" u="sng" dirty="0">
                <a:solidFill>
                  <a:srgbClr val="6B9F25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44"/>
              </a:rPr>
              <a:t>Technology Management</a:t>
            </a: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B9F25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45"/>
              </a:rPr>
              <a:t>Occupational Safety Management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SzPts val="1100"/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UW- Stout</a:t>
            </a: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6"/>
              </a:rPr>
              <a:t>MS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6"/>
              </a:rPr>
              <a:t>Manufacturing Engineering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91440">
              <a:lnSpc>
                <a:spcPts val="1000"/>
              </a:lnSpc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MS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Operations </a:t>
            </a:r>
            <a:r>
              <a:rPr lang="en-US" sz="1000" u="sng" dirty="0" smtClean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&amp; </a:t>
            </a:r>
            <a:r>
              <a:rPr lang="en-US" sz="1000" u="sng" dirty="0">
                <a:solidFill>
                  <a:srgbClr val="6B9F25"/>
                </a:solidFill>
                <a:latin typeface="Calibri"/>
                <a:ea typeface="Calibri"/>
                <a:cs typeface="Calibri"/>
                <a:sym typeface="Calibri"/>
                <a:hlinkClick r:id="rId47"/>
              </a:rPr>
              <a:t>Supply Management</a:t>
            </a:r>
          </a:p>
          <a:p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182"/>
            <a:endParaRPr sz="1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281375" y="1178147"/>
            <a:ext cx="2292600" cy="497130"/>
          </a:xfrm>
          <a:prstGeom prst="rect">
            <a:avLst/>
          </a:prstGeom>
          <a:solidFill>
            <a:srgbClr val="95DBFB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ts val="800"/>
              </a:lnSpc>
              <a:spcBef>
                <a:spcPts val="200"/>
              </a:spcBef>
            </a:pPr>
            <a:r>
              <a:rPr lang="en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Career Ladder</a:t>
            </a:r>
          </a:p>
          <a:p>
            <a:pPr algn="ctr">
              <a:lnSpc>
                <a:spcPts val="800"/>
              </a:lnSpc>
              <a:buSzPts val="1000"/>
            </a:pPr>
            <a:r>
              <a:rPr lang="en-US" sz="800" i="1" dirty="0">
                <a:latin typeface="Calibri"/>
                <a:ea typeface="Calibri"/>
                <a:cs typeface="Calibri"/>
                <a:sym typeface="Calibri"/>
              </a:rPr>
              <a:t>Some positions may also require industry certifications, field training or experience.</a:t>
            </a:r>
          </a:p>
        </p:txBody>
      </p:sp>
      <p:sp>
        <p:nvSpPr>
          <p:cNvPr id="109" name="Google Shape;109;p13"/>
          <p:cNvSpPr txBox="1"/>
          <p:nvPr/>
        </p:nvSpPr>
        <p:spPr>
          <a:xfrm>
            <a:off x="5275928" y="2995171"/>
            <a:ext cx="2309700" cy="203458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Semi-Skilled </a:t>
            </a:r>
            <a:endParaRPr sz="1100" b="1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ts val="900"/>
              </a:lnSpc>
              <a:buSzPts val="1200"/>
            </a:pP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 Recognized Certification or Technical Diploma</a:t>
            </a:r>
            <a:endParaRPr lang="en-US" sz="1000" i="1" dirty="0">
              <a:ea typeface="Calibri"/>
            </a:endParaRPr>
          </a:p>
          <a:p>
            <a:pPr algn="ctr">
              <a:lnSpc>
                <a:spcPts val="900"/>
              </a:lnSpc>
              <a:spcAft>
                <a:spcPts val="200"/>
              </a:spcAft>
              <a:buSzPts val="1200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Median Wages: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$32,071-$43,513</a:t>
            </a:r>
            <a:endParaRPr lang="en-US" sz="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Bindery Operator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9"/>
              </a:rPr>
              <a:t>CNC Machine Operator</a:t>
            </a:r>
            <a:r>
              <a:rPr lang="en-US" sz="1000" dirty="0">
                <a:solidFill>
                  <a:srgbClr val="739A28"/>
                </a:solidFill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0"/>
              </a:rPr>
              <a:t>Chemical Equipment Operator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1"/>
              </a:rPr>
              <a:t>Finishing Technician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2"/>
              </a:rPr>
              <a:t>Food Processing Operator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3"/>
              </a:rPr>
              <a:t>Food </a:t>
            </a:r>
            <a:r>
              <a:rPr lang="en-US" sz="1000" dirty="0" err="1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3"/>
              </a:rPr>
              <a:t>Batchmaker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🔅</a:t>
            </a:r>
            <a:endParaRPr lang="en-US" sz="1000" dirty="0">
              <a:solidFill>
                <a:srgbClr val="739A28"/>
              </a:solidFill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4"/>
              </a:rPr>
              <a:t>Machine Setter and Operator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5"/>
              </a:rPr>
              <a:t>Machine Builder</a:t>
            </a:r>
            <a:endParaRPr lang="en-US" sz="1000" dirty="0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6"/>
              </a:rPr>
              <a:t>Mold Technician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7"/>
              </a:rPr>
              <a:t>Paint Technician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1"/>
              </a:rPr>
              <a:t>Quality Control Technician</a:t>
            </a:r>
            <a:endParaRPr lang="en-US" sz="1000" dirty="0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8"/>
              </a:rPr>
              <a:t>Sheet Metal Fabricator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9"/>
              </a:rPr>
              <a:t>Shipping &amp; Receiving Clerk</a:t>
            </a:r>
            <a:endParaRPr lang="en-US" sz="1000" dirty="0">
              <a:solidFill>
                <a:srgbClr val="739A28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buClr>
                <a:schemeClr val="dk1"/>
              </a:buClr>
              <a:buSzPts val="1100"/>
              <a:buFont typeface="Calibri"/>
              <a:buChar char="●"/>
            </a:pPr>
            <a:endParaRPr lang="en-US"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000"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277197" y="5064399"/>
            <a:ext cx="2309700" cy="2831659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900"/>
              </a:lnSpc>
              <a:buSzPts val="1200"/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Journey Worker &amp; Skilled/Technical</a:t>
            </a:r>
          </a:p>
          <a:p>
            <a:pPr algn="ctr">
              <a:lnSpc>
                <a:spcPts val="900"/>
              </a:lnSpc>
              <a:buSzPts val="1200"/>
            </a:pPr>
            <a:r>
              <a:rPr lang="en-US" sz="1000" i="1" dirty="0">
                <a:latin typeface="Calibri"/>
                <a:ea typeface="Calibri"/>
                <a:cs typeface="Calibri"/>
                <a:sym typeface="Calibri"/>
              </a:rPr>
              <a:t>Industrial Apprenticeship Program or Associate Degree</a:t>
            </a:r>
          </a:p>
          <a:p>
            <a:pPr algn="ctr">
              <a:lnSpc>
                <a:spcPts val="900"/>
              </a:lnSpc>
              <a:spcAft>
                <a:spcPts val="100"/>
              </a:spcAft>
              <a:buSzPts val="1200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Median Wages: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$37,056-$77,005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0"/>
              </a:rPr>
              <a:t>Automation or Robotics Technician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CNC Machinist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2"/>
              </a:rPr>
              <a:t>CNC Programmer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3"/>
              </a:rPr>
              <a:t>Chemical Technician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4"/>
              </a:rPr>
              <a:t>Electrical and Electronics Drafter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5"/>
              </a:rPr>
              <a:t>Electrical and Instrumentation Technician</a:t>
            </a:r>
            <a:endParaRPr lang="en-US" sz="1000" dirty="0"/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6"/>
              </a:rPr>
              <a:t>Electromechanical Technician</a:t>
            </a:r>
            <a:endParaRPr lang="en-US" sz="1000" dirty="0"/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7"/>
              </a:rPr>
              <a:t>Food Science Technician</a:t>
            </a:r>
            <a:endParaRPr lang="en-US" sz="1000" dirty="0">
              <a:solidFill>
                <a:srgbClr val="739A28"/>
              </a:solidFill>
              <a:highlight>
                <a:srgbClr val="FFFFFF"/>
              </a:highlight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8"/>
              </a:rPr>
              <a:t>Industrial Electrician</a:t>
            </a:r>
            <a:endParaRPr lang="en-US" sz="1000" dirty="0"/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9"/>
              </a:rPr>
              <a:t>Industrial Engineering Technician</a:t>
            </a:r>
            <a:endParaRPr lang="en-US" sz="1000" dirty="0"/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0"/>
              </a:rPr>
              <a:t>Industrial Machinery Mechanic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1"/>
              </a:rPr>
              <a:t>Machinist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2"/>
              </a:rPr>
              <a:t>Maintenance Technician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3"/>
              </a:rPr>
              <a:t>Mechanical Drafter (CAD)</a:t>
            </a:r>
            <a:endParaRPr lang="en-US" sz="1000" dirty="0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4"/>
              </a:rPr>
              <a:t>Mechanical Engineering Technician</a:t>
            </a:r>
            <a:endParaRPr lang="en-US" sz="1000" dirty="0">
              <a:solidFill>
                <a:srgbClr val="739A28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5"/>
              </a:rPr>
              <a:t>Millwright</a:t>
            </a:r>
            <a:endParaRPr lang="en-US" sz="1000" dirty="0">
              <a:solidFill>
                <a:srgbClr val="739A28"/>
              </a:solidFill>
              <a:highlight>
                <a:srgbClr val="FFFFFF"/>
              </a:highlight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cs typeface="Calibri"/>
                <a:sym typeface="Calibri"/>
                <a:hlinkClick r:id="rId76"/>
              </a:rPr>
              <a:t>Printing Press Operator</a:t>
            </a:r>
            <a:endParaRPr lang="en-US" sz="1000" dirty="0">
              <a:solidFill>
                <a:srgbClr val="739A28"/>
              </a:solidFill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7"/>
              </a:rPr>
              <a:t>Tool and Die Maker</a:t>
            </a:r>
            <a:r>
              <a:rPr lang="en-US" sz="1000" dirty="0">
                <a:solidFill>
                  <a:srgbClr val="739A28"/>
                </a:solidFill>
              </a:rPr>
              <a:t> 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8"/>
              </a:rPr>
              <a:t>Welder</a:t>
            </a:r>
            <a:endParaRPr lang="en-US" sz="1000" dirty="0">
              <a:solidFill>
                <a:srgbClr val="739A28"/>
              </a:solidFill>
              <a:highlight>
                <a:srgbClr val="FFFFFF"/>
              </a:highlight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5275928" y="7927517"/>
            <a:ext cx="2313300" cy="147484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900"/>
              </a:lnSpc>
              <a:buSzPts val="1200"/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Management </a:t>
            </a:r>
          </a:p>
          <a:p>
            <a:pPr algn="ctr">
              <a:lnSpc>
                <a:spcPts val="900"/>
              </a:lnSpc>
              <a:buSzPts val="1200"/>
            </a:pPr>
            <a:r>
              <a:rPr lang="en-US" sz="1000" i="1" dirty="0">
                <a:latin typeface="Calibri"/>
                <a:ea typeface="Calibri"/>
                <a:cs typeface="Calibri"/>
                <a:sym typeface="Calibri"/>
              </a:rPr>
              <a:t>Associate or Bachelor Degree</a:t>
            </a:r>
          </a:p>
          <a:p>
            <a:pPr algn="ctr">
              <a:lnSpc>
                <a:spcPts val="900"/>
              </a:lnSpc>
              <a:spcAft>
                <a:spcPts val="100"/>
              </a:spcAft>
              <a:buSzPts val="1200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Median Wages: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$58,399-$120,273</a:t>
            </a:r>
            <a:endParaRPr lang="en-US" sz="1100" i="1" dirty="0"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79"/>
              </a:rPr>
              <a:t>Design &amp; Engineering Manager</a:t>
            </a:r>
            <a:endParaRPr lang="en-US" sz="1000" dirty="0"/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0"/>
              </a:rPr>
              <a:t>Logistics Manager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1"/>
              </a:rPr>
              <a:t>Maintenance Manager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2"/>
              </a:rPr>
              <a:t>Manufacturing Manager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3"/>
              </a:rPr>
              <a:t>Operations Manager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2"/>
              </a:rPr>
              <a:t>Production Supervisor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4"/>
              </a:rPr>
              <a:t>Quality Manager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5"/>
              </a:rPr>
              <a:t>Safety Manager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6"/>
              </a:rPr>
              <a:t>Shipping Manager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182">
              <a:spcBef>
                <a:spcPts val="1000"/>
              </a:spcBef>
            </a:pP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000"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1000"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1000"/>
            </a:pP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lang="en-US" sz="1000" u="sng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72" indent="-182872">
              <a:buSzPts val="1100"/>
              <a:buFont typeface="Courier New" panose="02070309020205020404" pitchFamily="49" charset="0"/>
              <a:buChar char="o"/>
            </a:pP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275928" y="9433820"/>
            <a:ext cx="2313299" cy="2383358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Professional </a:t>
            </a:r>
            <a:endParaRPr sz="1100" b="1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ts val="900"/>
              </a:lnSpc>
              <a:buSzPts val="1200"/>
            </a:pPr>
            <a:r>
              <a:rPr lang="en-US" sz="1000" i="1" dirty="0">
                <a:latin typeface="Calibri"/>
                <a:ea typeface="Calibri"/>
                <a:cs typeface="Calibri"/>
                <a:sym typeface="Calibri"/>
              </a:rPr>
              <a:t>Bachelor Degree or Graduate Degree</a:t>
            </a:r>
          </a:p>
          <a:p>
            <a:pPr algn="ctr">
              <a:lnSpc>
                <a:spcPts val="900"/>
              </a:lnSpc>
              <a:spcAft>
                <a:spcPts val="100"/>
              </a:spcAft>
              <a:buSzPts val="1200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Median Wages: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$51,913-$95,492</a:t>
            </a:r>
            <a:endParaRPr lang="en-US" sz="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7"/>
              </a:rPr>
              <a:t>Automation Engineer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8"/>
              </a:rPr>
              <a:t>Buyer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89"/>
              </a:rPr>
              <a:t>Commercial/Industrial Designer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0"/>
              </a:rPr>
              <a:t>Electrical Engineer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1"/>
              </a:rPr>
              <a:t>Electromechanical Engineering Technologist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2"/>
              </a:rPr>
              <a:t>Environmental Specialist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3"/>
              </a:rPr>
              <a:t>Food Scientist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4"/>
              </a:rPr>
              <a:t>Industrial Data Scientist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5"/>
              </a:rPr>
              <a:t>Industrial Engineer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95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6"/>
              </a:rPr>
              <a:t>Industrial Engineering Technologist</a:t>
            </a:r>
            <a:r>
              <a:rPr lang="en-US" sz="950" dirty="0">
                <a:solidFill>
                  <a:srgbClr val="739A28"/>
                </a:solidFill>
              </a:rPr>
              <a:t> </a:t>
            </a:r>
            <a:r>
              <a:rPr lang="en-US" sz="95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9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7"/>
              </a:rPr>
              <a:t>Material, Welding or Process </a:t>
            </a:r>
            <a:r>
              <a:rPr lang="en-US" sz="900" dirty="0" smtClean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7"/>
              </a:rPr>
              <a:t>Engineer</a:t>
            </a:r>
            <a:r>
              <a:rPr lang="en-US" sz="900" dirty="0" smtClean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endParaRPr lang="en-US" sz="9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8"/>
              </a:rPr>
              <a:t>Mechanical Engineer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99"/>
              </a:rPr>
              <a:t>Mechatronics Engineer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0"/>
              </a:rPr>
              <a:t>Network or Cybersecurity Specialist</a:t>
            </a:r>
            <a:endParaRPr lang="en-US" sz="1000" dirty="0">
              <a:solidFill>
                <a:schemeClr val="hlink"/>
              </a:solidFill>
              <a:highlight>
                <a:schemeClr val="lt1"/>
              </a:highlight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1"/>
              </a:rPr>
              <a:t>Quality or Reliability Engineer</a:t>
            </a:r>
            <a:r>
              <a:rPr lang="en-US" sz="1000" dirty="0">
                <a:solidFill>
                  <a:srgbClr val="739A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739A28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</a:p>
          <a:p>
            <a:pPr marL="171443" indent="-184143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2"/>
              </a:rPr>
              <a:t>Sales Representative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3"/>
          <p:cNvPicPr preferRelativeResize="0"/>
          <p:nvPr/>
        </p:nvPicPr>
        <p:blipFill rotWithShape="1">
          <a:blip r:embed="rId103">
            <a:alphaModFix/>
          </a:blip>
          <a:srcRect/>
          <a:stretch/>
        </p:blipFill>
        <p:spPr>
          <a:xfrm>
            <a:off x="6429953" y="386212"/>
            <a:ext cx="1017336" cy="619353"/>
          </a:xfrm>
          <a:prstGeom prst="rect">
            <a:avLst/>
          </a:prstGeom>
          <a:noFill/>
          <a:ln w="28575" cap="flat" cmpd="sng">
            <a:solidFill>
              <a:srgbClr val="0070C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4" name="Google Shape;114;p13"/>
          <p:cNvSpPr/>
          <p:nvPr/>
        </p:nvSpPr>
        <p:spPr>
          <a:xfrm>
            <a:off x="2572876" y="1199294"/>
            <a:ext cx="231072" cy="47093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5173076" y="1204338"/>
            <a:ext cx="237126" cy="46589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2665774" y="1714253"/>
            <a:ext cx="2513285" cy="58054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ts val="1000"/>
              </a:lnSpc>
              <a:buSzPts val="1100"/>
            </a:pP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Direct </a:t>
            </a:r>
            <a:r>
              <a:rPr lang="en-US" sz="11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Employment</a:t>
            </a:r>
          </a:p>
          <a:p>
            <a:pPr lvl="0" algn="ctr">
              <a:lnSpc>
                <a:spcPts val="1000"/>
              </a:lnSpc>
              <a:buSzPts val="1100"/>
            </a:pPr>
            <a:r>
              <a:rPr lang="en-US" sz="1000" b="1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Entry-Level Positions</a:t>
            </a:r>
          </a:p>
          <a:p>
            <a:pPr lvl="0">
              <a:lnSpc>
                <a:spcPts val="1000"/>
              </a:lnSpc>
              <a:buSzPts val="1200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positions available with on-the-job training and opportunities for advancement.</a:t>
            </a:r>
          </a:p>
        </p:txBody>
      </p:sp>
      <p:sp>
        <p:nvSpPr>
          <p:cNvPr id="117" name="Google Shape;117;p13"/>
          <p:cNvSpPr txBox="1"/>
          <p:nvPr/>
        </p:nvSpPr>
        <p:spPr>
          <a:xfrm>
            <a:off x="2663473" y="2324650"/>
            <a:ext cx="2521369" cy="185091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ts val="900"/>
              </a:lnSpc>
            </a:pPr>
            <a:r>
              <a:rPr lang="en-US" sz="1100" b="1" dirty="0" smtClean="0">
                <a:latin typeface="Calibri"/>
                <a:ea typeface="Calibri"/>
                <a:cs typeface="Calibri"/>
                <a:sym typeface="Calibri"/>
              </a:rPr>
              <a:t>Military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—</a:t>
            </a:r>
            <a:r>
              <a:rPr lang="en-US" sz="1000" u="sng" dirty="0" smtClean="0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  <a:hlinkClick r:id="rId104"/>
              </a:rPr>
              <a:t>Career Options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(see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5276425" y="1712508"/>
            <a:ext cx="2309700" cy="1258163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ts val="900"/>
              </a:lnSpc>
              <a:buClr>
                <a:schemeClr val="dk1"/>
              </a:buClr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Entry Level </a:t>
            </a:r>
          </a:p>
          <a:p>
            <a:pPr algn="ctr">
              <a:lnSpc>
                <a:spcPts val="900"/>
              </a:lnSpc>
              <a:buSzPts val="1100"/>
            </a:pP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require High School Diploma or GED</a:t>
            </a:r>
            <a:endParaRPr lang="en-US" sz="1000" i="1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ts val="900"/>
              </a:lnSpc>
              <a:spcAft>
                <a:spcPts val="200"/>
              </a:spcAft>
              <a:buSzPts val="1100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Median Wage: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$29,591-$36,673</a:t>
            </a:r>
            <a:endParaRPr lang="en-US" sz="100" b="1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5"/>
              </a:rPr>
              <a:t>Assembler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6"/>
              </a:rPr>
              <a:t>Data Entry Clerk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7"/>
              </a:rPr>
              <a:t>General Laborer</a:t>
            </a:r>
            <a:endParaRPr lang="en-US" sz="1000" dirty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7"/>
              </a:rPr>
              <a:t>Helper—Production</a:t>
            </a: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</a:rPr>
              <a:t> Worker</a:t>
            </a: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8"/>
              </a:rPr>
              <a:t>Machine Feeders &amp; </a:t>
            </a:r>
            <a:r>
              <a:rPr lang="en-US" sz="1000" dirty="0" err="1" smtClean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8"/>
              </a:rPr>
              <a:t>Offbearers</a:t>
            </a:r>
            <a:endParaRPr lang="en-US" sz="1000" dirty="0" smtClean="0">
              <a:solidFill>
                <a:srgbClr val="739A28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  <a:hlinkClick r:id="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"/>
              </a:rPr>
              <a:t>Material </a:t>
            </a: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09"/>
              </a:rPr>
              <a:t>Handler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739A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10"/>
              </a:rPr>
              <a:t>Packager</a:t>
            </a:r>
            <a:endParaRPr lang="en-US" sz="1000" dirty="0">
              <a:solidFill>
                <a:srgbClr val="739A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37" indent="-91437">
              <a:lnSpc>
                <a:spcPts val="900"/>
              </a:lnSpc>
              <a:buClr>
                <a:srgbClr val="739A28"/>
              </a:buClr>
              <a:buSzPts val="1100"/>
              <a:buFont typeface="Courier New" panose="02070309020205020404" pitchFamily="49" charset="0"/>
              <a:buChar char="o"/>
            </a:pPr>
            <a:endParaRPr lang="en-US" sz="1000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181897" y="2265848"/>
            <a:ext cx="2378100" cy="3590683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spcAft>
                <a:spcPts val="200"/>
              </a:spcAft>
            </a:pP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College Credit </a:t>
            </a:r>
            <a:r>
              <a:rPr lang="en-US" sz="1100" b="1" dirty="0" smtClean="0">
                <a:latin typeface="Calibri"/>
                <a:ea typeface="Calibri"/>
                <a:cs typeface="Calibri"/>
                <a:sym typeface="Calibri"/>
              </a:rPr>
              <a:t>Opportunities</a:t>
            </a:r>
          </a:p>
          <a:p>
            <a:pPr algn="ctr">
              <a:spcAft>
                <a:spcPts val="200"/>
              </a:spcAft>
            </a:pPr>
            <a:r>
              <a:rPr lang="en-US" sz="9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Delete options not available</a:t>
            </a:r>
            <a:endParaRPr lang="en-US" sz="9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Transcripted (Dual) Credit Courses</a:t>
            </a:r>
            <a:endParaRPr lang="en-US" sz="1000" b="1" i="1" dirty="0"/>
          </a:p>
          <a:p>
            <a:pPr marL="365760" lvl="1" indent="-182880">
              <a:lnSpc>
                <a:spcPts val="1000"/>
              </a:lnSpc>
              <a:buSzPts val="1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111"/>
              </a:rPr>
              <a:t>Blackhawk Technical College</a:t>
            </a:r>
            <a:endParaRPr lang="en-US" sz="1000" u="sng" dirty="0">
              <a:solidFill>
                <a:srgbClr val="3F3F3F"/>
              </a:solidFill>
              <a:latin typeface="Calibri"/>
              <a:cs typeface="Calibri"/>
              <a:sym typeface="Calibri"/>
            </a:endParaRPr>
          </a:p>
          <a:p>
            <a:pPr marL="365760" lvl="1" indent="-182880">
              <a:lnSpc>
                <a:spcPts val="1000"/>
              </a:lnSpc>
              <a:buSzPts val="1000"/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12"/>
              </a:rPr>
              <a:t>Madison College</a:t>
            </a:r>
            <a:endParaRPr lang="en-US" sz="1000" i="1" dirty="0">
              <a:latin typeface="Calibri"/>
              <a:ea typeface="Calibri"/>
              <a:cs typeface="Calibri"/>
              <a:sym typeface="Calibri"/>
            </a:endParaRPr>
          </a:p>
          <a:p>
            <a:pPr marL="548640" lvl="2" indent="-182880">
              <a:lnSpc>
                <a:spcPts val="1000"/>
              </a:lnSpc>
              <a:buSzPts val="1000"/>
              <a:buFont typeface="Wingdings" panose="05000000000000000000" pitchFamily="2" charset="2"/>
              <a:buChar char="ü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3"/>
              </a:rPr>
              <a:t>Machine Tool 1</a:t>
            </a:r>
            <a:endParaRPr lang="en-US" sz="10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lvl="2" indent="-182880">
              <a:lnSpc>
                <a:spcPts val="1000"/>
              </a:lnSpc>
              <a:buSzPts val="1000"/>
              <a:buFont typeface="Wingdings" panose="05000000000000000000" pitchFamily="2" charset="2"/>
              <a:buChar char="ü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4"/>
              </a:rPr>
              <a:t>Fabrication 1</a:t>
            </a:r>
            <a:endParaRPr lang="en-US" sz="10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lvl="2" indent="-182880">
              <a:lnSpc>
                <a:spcPts val="1000"/>
              </a:lnSpc>
              <a:buSzPts val="1000"/>
              <a:buFont typeface="Wingdings" panose="05000000000000000000" pitchFamily="2" charset="2"/>
              <a:buChar char="ü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5"/>
              </a:rPr>
              <a:t>Basic Gas Metal Arc Welding</a:t>
            </a:r>
            <a:endParaRPr lang="en-US" sz="1000" u="sng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lvl="2" indent="-182880">
              <a:lnSpc>
                <a:spcPts val="1000"/>
              </a:lnSpc>
              <a:buSzPts val="1000"/>
              <a:buFont typeface="Wingdings" panose="05000000000000000000" pitchFamily="2" charset="2"/>
              <a:buChar char="ü"/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  <a:hlinkClick r:id="rId116"/>
              </a:rPr>
              <a:t>Basic Arc (SMAW)</a:t>
            </a:r>
            <a:endParaRPr lang="en-US" sz="1000" dirty="0">
              <a:solidFill>
                <a:schemeClr val="accent2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65760" lvl="1" indent="-182880">
              <a:lnSpc>
                <a:spcPts val="1000"/>
              </a:lnSpc>
              <a:buSzPts val="1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117"/>
              </a:rPr>
              <a:t>Southwest Tech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Start College Now Program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365760" lvl="1" indent="-18288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111"/>
              </a:rPr>
              <a:t>Blackhawk Technical College</a:t>
            </a:r>
            <a:endParaRPr lang="en-US" sz="1000" dirty="0">
              <a:solidFill>
                <a:srgbClr val="3F3F3F"/>
              </a:solidFill>
              <a:latin typeface="Calibri"/>
              <a:cs typeface="Calibri"/>
              <a:sym typeface="Calibri"/>
            </a:endParaRPr>
          </a:p>
          <a:p>
            <a:pPr marL="365760" lvl="1" indent="-18288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18"/>
              </a:rPr>
              <a:t>Madison College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548640" lvl="1" indent="-18288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en-US" sz="10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9"/>
              </a:rPr>
              <a:t>Safety for Industry </a:t>
            </a: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9"/>
              </a:rPr>
              <a:t>(OSHA 10)</a:t>
            </a:r>
            <a:endParaRPr lang="en-US" sz="10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lvl="1" indent="-18288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0"/>
              </a:rPr>
              <a:t>DC/AC Circuits</a:t>
            </a:r>
            <a:endParaRPr lang="en-US" sz="1000" dirty="0">
              <a:ea typeface="Calibri"/>
            </a:endParaRPr>
          </a:p>
          <a:p>
            <a:pPr marL="548640" lvl="1" indent="-18288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1"/>
              </a:rPr>
              <a:t>Interpreting Engineering Drawings</a:t>
            </a:r>
            <a:endParaRPr lang="en-US" sz="10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8640" lvl="1" indent="-18288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en-US" sz="1000" u="sng" dirty="0" err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2"/>
              </a:rPr>
              <a:t>Oxyfuel</a:t>
            </a: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2"/>
              </a:rPr>
              <a:t> Cutting 1</a:t>
            </a:r>
            <a:endParaRPr lang="en-US" sz="1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" lvl="0" indent="-182880">
              <a:lnSpc>
                <a:spcPts val="1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123"/>
              </a:rPr>
              <a:t>Southwest Tech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17145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Early College Credit Program</a:t>
            </a:r>
          </a:p>
          <a:p>
            <a:pPr marL="365760" lvl="1" indent="-18288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24"/>
              </a:rPr>
              <a:t>UW Madison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365760" lvl="1" indent="-18288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25"/>
              </a:rPr>
              <a:t>UW Platteville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365760" lvl="1" indent="-18288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26"/>
              </a:rPr>
              <a:t>Beloit College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365760" lvl="1" indent="-18288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sz="1000" u="sng" dirty="0">
                <a:latin typeface="Calibri"/>
                <a:ea typeface="Calibri"/>
                <a:cs typeface="Calibri"/>
                <a:sym typeface="Calibri"/>
                <a:hlinkClick r:id="rId127"/>
              </a:rPr>
              <a:t>Private  Colleges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82880" indent="-18288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Advanced Placement (AP): </a:t>
            </a: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see back</a:t>
            </a:r>
          </a:p>
          <a:p>
            <a:pPr marL="182880" indent="-18288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Dual </a:t>
            </a:r>
            <a:r>
              <a:rPr lang="en-US" sz="1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Enrollment Academies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9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8"/>
              </a:rPr>
              <a:t>Approved for CTE Incentive Grants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(Act 59</a:t>
            </a:r>
            <a:r>
              <a:rPr lang="en-US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1000" u="sng" dirty="0"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182"/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176187" y="1715885"/>
            <a:ext cx="2387771" cy="504953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182">
              <a:lnSpc>
                <a:spcPts val="1000"/>
              </a:lnSpc>
              <a:spcAft>
                <a:spcPts val="200"/>
              </a:spcAft>
            </a:pP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 of Courses</a:t>
            </a: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indent="-171450">
              <a:lnSpc>
                <a:spcPts val="1000"/>
              </a:lnSpc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Identify 3</a:t>
            </a:r>
            <a:r>
              <a:rPr lang="en-US" sz="1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129"/>
              </a:rPr>
              <a:t>Building Block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courses </a:t>
            </a:r>
            <a:r>
              <a:rPr lang="en-US" sz="1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(required)</a:t>
            </a:r>
            <a:endParaRPr sz="11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192002" y="7878467"/>
            <a:ext cx="2384741" cy="4054502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ts val="1000"/>
              </a:lnSpc>
              <a:spcAft>
                <a:spcPts val="200"/>
              </a:spcAft>
              <a:buClr>
                <a:schemeClr val="dk1"/>
              </a:buClr>
              <a:buSzPts val="1100"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 Recognized Certifications </a:t>
            </a:r>
            <a:endParaRPr lang="en-US" sz="10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ts val="1000"/>
              </a:lnSpc>
              <a:spcAft>
                <a:spcPts val="200"/>
              </a:spcAft>
              <a:buClr>
                <a:schemeClr val="dk1"/>
              </a:buClr>
              <a:buSzPts val="1100"/>
            </a:pPr>
            <a:r>
              <a:rPr lang="en-US" sz="9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Delete options not </a:t>
            </a:r>
            <a:r>
              <a:rPr lang="en-US" sz="9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130"/>
            </a:endParaRP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0"/>
              </a:rPr>
              <a:t>American </a:t>
            </a: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0"/>
              </a:rPr>
              <a:t>Welding Society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(AWS)*</a:t>
            </a:r>
          </a:p>
          <a:p>
            <a:pPr marL="365760" lvl="1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1: Entry Welder</a:t>
            </a: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1"/>
              </a:rPr>
              <a:t>Certified </a:t>
            </a:r>
            <a:r>
              <a:rPr lang="en-US" sz="1000" u="sng" dirty="0" err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1"/>
              </a:rPr>
              <a:t>Solidworks</a:t>
            </a: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1"/>
              </a:rPr>
              <a:t> Associate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2"/>
              </a:rPr>
              <a:t>Lean Six Sigma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(ASQ)</a:t>
            </a: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3"/>
              </a:rPr>
              <a:t>Manufacturing Skills Standards Council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(MSSC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)—Certified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Technician (CPT) full program or any of the modules</a:t>
            </a:r>
            <a:endParaRPr lang="en-US"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4"/>
              </a:rPr>
              <a:t>NC3 Industry 4.0 and Mechatronics</a:t>
            </a:r>
            <a:endParaRPr lang="en-US"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5"/>
              </a:rPr>
              <a:t>OSHA 10 -General Industry Version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6"/>
              </a:rPr>
              <a:t>National Institute for Metalworking Skills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(NIMS)</a:t>
            </a:r>
          </a:p>
          <a:p>
            <a:pPr marL="365760" lvl="0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Technology Maintenance Level 1 (any)</a:t>
            </a:r>
          </a:p>
          <a:p>
            <a:pPr marL="365760" lvl="0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Machining Level I (any) *</a:t>
            </a:r>
          </a:p>
          <a:p>
            <a:pPr marL="365760" lvl="0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Metalforming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Level I *</a:t>
            </a: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7"/>
              </a:rPr>
              <a:t>Smart Automation Certification Alliance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(SACA)—Associate level (any)</a:t>
            </a:r>
          </a:p>
          <a:p>
            <a:pPr marL="171450" lvl="0" indent="-1714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8"/>
              </a:rPr>
              <a:t>Snap On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  <a:p>
            <a:pPr marL="365760" lvl="0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39"/>
              </a:rPr>
              <a:t>Precision Measurement Instruments Certification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" lvl="0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40"/>
              </a:rPr>
              <a:t>Multimeter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" lvl="0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41"/>
              </a:rPr>
              <a:t>Mechanical and Electronic Torque Certification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2"/>
              </a:rPr>
              <a:t>The Association for Packaging and Processing Technologies (PMMI) Mechatronics Certification</a:t>
            </a:r>
            <a:r>
              <a:rPr lang="en-US" sz="1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9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8"/>
              </a:rPr>
              <a:t>Approved for CTE Incentive Grants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(Act 59)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182"/>
            <a:endParaRPr sz="1000" dirty="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 dirty="0">
              <a:latin typeface="Calibri"/>
              <a:ea typeface="Calibri"/>
              <a:cs typeface="Calibri"/>
              <a:sym typeface="Calibri"/>
            </a:endParaRPr>
          </a:p>
          <a:p>
            <a:pPr marL="171439" indent="-101592">
              <a:buSzPts val="1100"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181898" y="5916034"/>
            <a:ext cx="2378100" cy="1904399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Work-Based </a:t>
            </a:r>
            <a:r>
              <a:rPr lang="en-US" sz="1100" b="1" dirty="0" smtClean="0">
                <a:latin typeface="Calibri"/>
                <a:ea typeface="Calibri"/>
                <a:cs typeface="Calibri"/>
                <a:sym typeface="Calibri"/>
              </a:rPr>
              <a:t>Learning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Delete options not </a:t>
            </a:r>
            <a:r>
              <a:rPr lang="en-US" sz="1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available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50" indent="-1841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  <a:hlinkClick r:id="rId143"/>
              </a:rPr>
              <a:t>Employability Skills Certificate</a:t>
            </a:r>
            <a:r>
              <a:rPr lang="en-US" sz="1000" dirty="0">
                <a:solidFill>
                  <a:srgbClr val="6F94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(90 </a:t>
            </a:r>
            <a:r>
              <a:rPr lang="en-US" sz="1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71450" lvl="0" indent="-184150">
              <a:lnSpc>
                <a:spcPts val="1000"/>
              </a:lnSpc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Youth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Apprenticeship (450-900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/1-2 years): </a:t>
            </a: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144"/>
              </a:rPr>
              <a:t>Manufacturing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lvl="1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</a:t>
            </a:r>
          </a:p>
          <a:p>
            <a:pPr marL="342900" lvl="1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Operations Management</a:t>
            </a:r>
          </a:p>
          <a:p>
            <a:pPr marL="342900" lvl="1" indent="-184150">
              <a:lnSpc>
                <a:spcPts val="1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Maintenance, Installation &amp; Repair</a:t>
            </a:r>
          </a:p>
          <a:p>
            <a:pPr marL="91440" indent="-171450">
              <a:lnSpc>
                <a:spcPts val="1000"/>
              </a:lnSpc>
              <a:spcAft>
                <a:spcPts val="200"/>
              </a:spcAft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 local </a:t>
            </a:r>
            <a:r>
              <a:rPr lang="en-US" sz="1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hlinkClick r:id="rId145"/>
              </a:rPr>
              <a:t>WBL</a:t>
            </a:r>
            <a:r>
              <a:rPr lang="en-US" sz="1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program </a:t>
            </a:r>
            <a:r>
              <a:rPr lang="en-US" sz="1000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if DPI approved</a:t>
            </a:r>
            <a:r>
              <a:rPr lang="en-US" sz="1000" i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lang="en-US" sz="100" i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ts val="1000"/>
              </a:lnSpc>
              <a:buClr>
                <a:schemeClr val="dk1"/>
              </a:buClr>
              <a:buSzPts val="1100"/>
            </a:pPr>
            <a:r>
              <a:rPr lang="en-US" sz="9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*Note: </a:t>
            </a:r>
            <a:r>
              <a:rPr lang="en-US" sz="900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Region Manufacturing </a:t>
            </a:r>
            <a:r>
              <a:rPr lang="en-US" sz="9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Employers value </a:t>
            </a:r>
            <a:r>
              <a:rPr lang="en-US" sz="900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ANY work, club, &amp; team experience regardless </a:t>
            </a:r>
            <a:r>
              <a:rPr lang="en-US" sz="9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of whether it is State-certified WBL. </a:t>
            </a:r>
          </a:p>
        </p:txBody>
      </p:sp>
      <p:sp>
        <p:nvSpPr>
          <p:cNvPr id="32" name="Google Shape;138;p14"/>
          <p:cNvSpPr txBox="1"/>
          <p:nvPr/>
        </p:nvSpPr>
        <p:spPr>
          <a:xfrm>
            <a:off x="6216545" y="12362202"/>
            <a:ext cx="1444151" cy="191326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algn="r"/>
            <a:r>
              <a:rPr lang="en-US" sz="1200" dirty="0" smtClean="0">
                <a:latin typeface="Calibri"/>
                <a:ea typeface="Calibri"/>
                <a:cs typeface="Calibri"/>
                <a:sym typeface="Calibri"/>
              </a:rPr>
              <a:t>V1.JAN2020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" name="Google Shape;112;p13"/>
          <p:cNvGrpSpPr/>
          <p:nvPr/>
        </p:nvGrpSpPr>
        <p:grpSpPr>
          <a:xfrm>
            <a:off x="170223" y="12001688"/>
            <a:ext cx="1826993" cy="456183"/>
            <a:chOff x="2972700" y="9492461"/>
            <a:chExt cx="1826993" cy="456183"/>
          </a:xfrm>
        </p:grpSpPr>
        <p:sp>
          <p:nvSpPr>
            <p:cNvPr id="35" name="Google Shape;113;p13"/>
            <p:cNvSpPr txBox="1"/>
            <p:nvPr/>
          </p:nvSpPr>
          <p:spPr>
            <a:xfrm>
              <a:off x="3466193" y="9671744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en-US" sz="1200" b="1" i="1" dirty="0"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 dirty="0"/>
            </a:p>
          </p:txBody>
        </p:sp>
        <p:pic>
          <p:nvPicPr>
            <p:cNvPr id="36" name="Google Shape;114;p13" descr="Image result for wisconsin"/>
            <p:cNvPicPr preferRelativeResize="0"/>
            <p:nvPr/>
          </p:nvPicPr>
          <p:blipFill>
            <a:blip r:embed="rId146">
              <a:alphaModFix/>
            </a:blip>
            <a:stretch>
              <a:fillRect/>
            </a:stretch>
          </p:blipFill>
          <p:spPr>
            <a:xfrm>
              <a:off x="2972700" y="9492461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29" name="Google Shape;110;p13"/>
          <p:cNvSpPr/>
          <p:nvPr/>
        </p:nvSpPr>
        <p:spPr>
          <a:xfrm>
            <a:off x="5282826" y="11901276"/>
            <a:ext cx="2314569" cy="3285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🔅</a:t>
            </a:r>
            <a:r>
              <a:rPr lang="en-US" sz="800" b="1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High Demand, High Skill </a:t>
            </a:r>
            <a:r>
              <a:rPr lang="en-US" sz="800" b="1" dirty="0" smtClean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Jobs in WI,                                    </a:t>
            </a:r>
          </a:p>
          <a:p>
            <a:pPr lvl="0"/>
            <a:r>
              <a:rPr lang="en-US" sz="800" b="1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dirty="0" smtClean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    DWD </a:t>
            </a:r>
            <a:r>
              <a:rPr lang="en-US" sz="800" b="1" dirty="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projections 2016-2026</a:t>
            </a:r>
            <a:endParaRPr sz="800" dirty="0"/>
          </a:p>
        </p:txBody>
      </p:sp>
      <p:sp>
        <p:nvSpPr>
          <p:cNvPr id="31" name="Google Shape;143;p15"/>
          <p:cNvSpPr txBox="1"/>
          <p:nvPr/>
        </p:nvSpPr>
        <p:spPr>
          <a:xfrm>
            <a:off x="2662836" y="7792528"/>
            <a:ext cx="2521369" cy="907401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0" anchor="t" anchorCtr="0">
            <a:noAutofit/>
          </a:bodyPr>
          <a:lstStyle/>
          <a:p>
            <a:pPr marL="0" marR="0" lvl="0" indent="0" algn="ctr" rtl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Registered Apprenticeships </a:t>
            </a:r>
            <a:r>
              <a:rPr lang="en-US" sz="1000" b="1" i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Skilled/Technical</a:t>
            </a:r>
            <a:endParaRPr sz="200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 panose="02070309020205020404" pitchFamily="49" charset="0"/>
              <a:buChar char="o"/>
            </a:pP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  <a:hlinkClick r:id="rId147"/>
              </a:rPr>
              <a:t>Industrial</a:t>
            </a:r>
            <a:r>
              <a:rPr lang="en-US" sz="1000" b="1" dirty="0" smtClean="0">
                <a:latin typeface="Calibri"/>
                <a:ea typeface="Calibri"/>
                <a:cs typeface="Calibri"/>
                <a:sym typeface="Calibri"/>
              </a:rPr>
              <a:t> WI Registered Apprenticeship</a:t>
            </a:r>
            <a:endParaRPr lang="en-US" sz="1000" dirty="0" smtClean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en-US" sz="1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Madison 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</a:t>
            </a:r>
            <a:r>
              <a:rPr lang="en-US" sz="1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College </a:t>
            </a:r>
            <a:r>
              <a:rPr lang="en-US" sz="1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48"/>
              </a:rPr>
              <a:t>Appren.</a:t>
            </a: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en-US" sz="1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Blackhawk TC 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49"/>
              </a:rPr>
              <a:t>Apprenticeships</a:t>
            </a:r>
            <a:endParaRPr lang="en-US" sz="1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ts val="1000"/>
              </a:lnSpc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en-US" sz="1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SWTC </a:t>
            </a:r>
            <a:r>
              <a:rPr lang="en-US" sz="1000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150"/>
              </a:rPr>
              <a:t>Apprenticeships</a:t>
            </a:r>
            <a:endParaRPr lang="en-US" sz="10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000" b="1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73" y="410692"/>
            <a:ext cx="632311" cy="6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513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>
            <a:spLocks noGrp="1"/>
          </p:cNvSpPr>
          <p:nvPr>
            <p:ph type="body" idx="4294967295"/>
          </p:nvPr>
        </p:nvSpPr>
        <p:spPr>
          <a:xfrm>
            <a:off x="225950" y="6346463"/>
            <a:ext cx="3114135" cy="2843312"/>
          </a:xfrm>
          <a:prstGeom prst="rect">
            <a:avLst/>
          </a:prstGeom>
          <a:noFill/>
          <a:ln w="28575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000000"/>
                </a:solidFill>
              </a:rPr>
              <a:t>Regional Industry-Related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000000"/>
                </a:solidFill>
              </a:rPr>
              <a:t>Career Awareness and Exploration Experiences</a:t>
            </a:r>
            <a:endParaRPr sz="1100" b="1" dirty="0">
              <a:solidFill>
                <a:srgbClr val="000000"/>
              </a:solidFill>
            </a:endParaRPr>
          </a:p>
          <a:p>
            <a:pPr marL="114300" lvl="0" indent="0"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0000"/>
                </a:solidFill>
              </a:rPr>
              <a:t>State</a:t>
            </a:r>
            <a:r>
              <a:rPr lang="en-US" sz="1000" dirty="0">
                <a:solidFill>
                  <a:srgbClr val="000000"/>
                </a:solidFill>
              </a:rPr>
              <a:t>   </a:t>
            </a:r>
            <a:endParaRPr lang="en-US" sz="1000" b="1" dirty="0">
              <a:solidFill>
                <a:srgbClr val="000000"/>
              </a:solidFill>
            </a:endParaRPr>
          </a:p>
          <a:p>
            <a:pPr marL="228600" lvl="0" indent="-137160">
              <a:spcBef>
                <a:spcPts val="0"/>
              </a:spcBef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hlinkClick r:id="rId3"/>
              </a:rPr>
              <a:t>First Robotics</a:t>
            </a:r>
            <a:endParaRPr lang="en-US" sz="1000" dirty="0">
              <a:solidFill>
                <a:srgbClr val="000000"/>
              </a:solidFill>
            </a:endParaRPr>
          </a:p>
          <a:p>
            <a:pPr marL="228600" lvl="0" indent="-137160">
              <a:spcBef>
                <a:spcPts val="0"/>
              </a:spcBef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hlinkClick r:id="rId4"/>
              </a:rPr>
              <a:t>Wisconsin </a:t>
            </a:r>
            <a:r>
              <a:rPr lang="en-US" sz="1000" dirty="0" err="1">
                <a:solidFill>
                  <a:schemeClr val="hlink"/>
                </a:solidFill>
                <a:uFill>
                  <a:noFill/>
                </a:uFill>
                <a:hlinkClick r:id="rId4"/>
              </a:rPr>
              <a:t>SkillsUSA</a:t>
            </a:r>
            <a:endParaRPr lang="en-US" sz="1000" dirty="0">
              <a:solidFill>
                <a:srgbClr val="000000"/>
              </a:solidFill>
            </a:endParaRPr>
          </a:p>
          <a:p>
            <a:pPr marL="228600" lvl="0" indent="-137160">
              <a:spcBef>
                <a:spcPts val="0"/>
              </a:spcBef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hlinkClick r:id="rId5"/>
              </a:rPr>
              <a:t>Hour of Code</a:t>
            </a:r>
            <a:endParaRPr lang="en-US" sz="1000" dirty="0">
              <a:solidFill>
                <a:srgbClr val="000000"/>
              </a:solidFill>
            </a:endParaRPr>
          </a:p>
          <a:p>
            <a:pPr marL="228600" lvl="0" indent="-137160">
              <a:spcBef>
                <a:spcPts val="0"/>
              </a:spcBef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uFill>
                  <a:noFill/>
                </a:uFill>
                <a:hlinkClick r:id="rId6"/>
              </a:rPr>
              <a:t>Wisconsin Manufacturing Month </a:t>
            </a:r>
            <a:r>
              <a:rPr lang="en-US" sz="1000" dirty="0">
                <a:solidFill>
                  <a:srgbClr val="000000"/>
                </a:solidFill>
              </a:rPr>
              <a:t>(Oct)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000" b="1" dirty="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000" b="1" dirty="0">
                <a:solidFill>
                  <a:srgbClr val="000000"/>
                </a:solidFill>
              </a:rPr>
              <a:t>   Regional</a:t>
            </a:r>
            <a:endParaRPr lang="en-US" sz="1000" dirty="0">
              <a:solidFill>
                <a:srgbClr val="000000"/>
              </a:solidFill>
            </a:endParaRPr>
          </a:p>
          <a:p>
            <a:pPr marL="228600" lvl="0" indent="-13716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 smtClean="0">
                <a:solidFill>
                  <a:srgbClr val="6F9428"/>
                </a:solidFill>
                <a:hlinkClick r:id="rId7"/>
              </a:rPr>
              <a:t>BTC Tech Exploration Days</a:t>
            </a:r>
            <a:r>
              <a:rPr lang="en-US" sz="1000" u="sng" dirty="0" smtClean="0">
                <a:solidFill>
                  <a:srgbClr val="6F9428"/>
                </a:solidFill>
                <a:hlinkClick r:id=""/>
              </a:rPr>
              <a:t> </a:t>
            </a:r>
          </a:p>
          <a:p>
            <a:pPr marL="228600" lvl="0" indent="-13716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 smtClean="0">
                <a:solidFill>
                  <a:srgbClr val="6F9428"/>
                </a:solidFill>
                <a:hlinkClick r:id=""/>
              </a:rPr>
              <a:t>Madison </a:t>
            </a:r>
            <a:r>
              <a:rPr lang="en-US" sz="1000" u="sng" dirty="0">
                <a:solidFill>
                  <a:srgbClr val="6F9428"/>
                </a:solidFill>
                <a:hlinkClick r:id="rId8"/>
              </a:rPr>
              <a:t>College Career Discovery Camps</a:t>
            </a:r>
            <a:endParaRPr lang="en-US" sz="1000" dirty="0">
              <a:solidFill>
                <a:srgbClr val="6F9428"/>
              </a:solidFill>
            </a:endParaRPr>
          </a:p>
          <a:p>
            <a:pPr marL="228600" lvl="0" indent="-13716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9"/>
              </a:rPr>
              <a:t>UW-Madison Engineering Summer Program</a:t>
            </a:r>
            <a:endParaRPr lang="en-US" sz="1000" dirty="0">
              <a:solidFill>
                <a:srgbClr val="6F9428"/>
              </a:solidFill>
            </a:endParaRPr>
          </a:p>
          <a:p>
            <a:pPr marL="228600" lvl="0" indent="-13716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linkClick r:id="rId10"/>
              </a:rPr>
              <a:t>UW Platteville Youth Programs</a:t>
            </a:r>
            <a:endParaRPr lang="en-US" sz="1000" dirty="0">
              <a:solidFill>
                <a:srgbClr val="000000"/>
              </a:solidFill>
            </a:endParaRPr>
          </a:p>
          <a:p>
            <a:pPr marL="228600" lvl="0" indent="-13716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11"/>
              </a:rPr>
              <a:t>UW Madison College of Engineering Outreach Programs</a:t>
            </a:r>
            <a:endParaRPr lang="en-US" sz="1000" dirty="0">
              <a:solidFill>
                <a:srgbClr val="6F9428"/>
              </a:solidFill>
            </a:endParaRPr>
          </a:p>
          <a:p>
            <a:pPr marL="228600" lvl="0" indent="-137160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hlinkClick r:id="rId12"/>
              </a:rPr>
              <a:t>Fab Labs</a:t>
            </a:r>
            <a:endParaRPr lang="en-US" sz="1000" dirty="0">
              <a:solidFill>
                <a:srgbClr val="000000"/>
              </a:solidFill>
            </a:endParaRPr>
          </a:p>
          <a:p>
            <a:pPr marL="228600" lvl="0" indent="-137160">
              <a:spcBef>
                <a:spcPts val="0"/>
              </a:spcBef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hlinkClick r:id="rId13"/>
              </a:rPr>
              <a:t>Gold Collar Careers - Manufacturing Works</a:t>
            </a:r>
            <a:endParaRPr lang="en-US" sz="1000" dirty="0">
              <a:solidFill>
                <a:srgbClr val="000000"/>
              </a:solidFill>
            </a:endParaRPr>
          </a:p>
          <a:p>
            <a:pPr marL="228600" indent="-137160">
              <a:spcBef>
                <a:spcPts val="0"/>
              </a:spcBef>
              <a:buClr>
                <a:srgbClr val="000000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chemeClr val="hlink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  <a:hlinkClick r:id="rId14"/>
              </a:rPr>
              <a:t>Inspire Madison Region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(Profiles &amp; Career Development Activities)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4294967295"/>
          </p:nvPr>
        </p:nvSpPr>
        <p:spPr>
          <a:xfrm>
            <a:off x="3439941" y="4362634"/>
            <a:ext cx="4128319" cy="4404435"/>
          </a:xfrm>
          <a:prstGeom prst="rect">
            <a:avLst/>
          </a:prstGeom>
          <a:noFill/>
          <a:ln w="28575" cap="flat" cmpd="sng">
            <a:solidFill>
              <a:srgbClr val="739A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100" b="1" dirty="0">
                <a:solidFill>
                  <a:schemeClr val="dk1"/>
                </a:solidFill>
              </a:rPr>
              <a:t>Regional Supportive Career Pathway Services</a:t>
            </a:r>
            <a:endParaRPr sz="1100" b="1" dirty="0">
              <a:solidFill>
                <a:schemeClr val="dk1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sz="200" b="1" dirty="0">
              <a:solidFill>
                <a:schemeClr val="dk1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000" b="1" dirty="0">
                <a:solidFill>
                  <a:schemeClr val="dk1"/>
                </a:solidFill>
              </a:rPr>
              <a:t>Regional:</a:t>
            </a:r>
            <a:endParaRPr sz="1000" b="1" dirty="0">
              <a:solidFill>
                <a:schemeClr val="dk1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chemeClr val="tx1"/>
                </a:solidFill>
              </a:rPr>
              <a:t>Beloit </a:t>
            </a:r>
            <a:r>
              <a:rPr lang="en-US" sz="1000" dirty="0">
                <a:solidFill>
                  <a:schemeClr val="tx1"/>
                </a:solidFill>
              </a:rPr>
              <a:t>College: </a:t>
            </a:r>
            <a:r>
              <a:rPr lang="en-US" sz="1000" dirty="0">
                <a:solidFill>
                  <a:schemeClr val="tx1"/>
                </a:solidFill>
                <a:hlinkClick r:id="rId15"/>
              </a:rPr>
              <a:t>Upward Bound</a:t>
            </a:r>
            <a:r>
              <a:rPr lang="en-US" sz="1000" dirty="0">
                <a:solidFill>
                  <a:schemeClr val="tx1"/>
                </a:solidFill>
              </a:rPr>
              <a:t> and </a:t>
            </a:r>
            <a:r>
              <a:rPr lang="en-US" sz="1000" dirty="0">
                <a:solidFill>
                  <a:schemeClr val="tx1"/>
                </a:solidFill>
                <a:hlinkClick r:id="rId16"/>
              </a:rPr>
              <a:t>Help Yourself Programs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endParaRPr lang="en-US" sz="1000" u="sng" dirty="0">
              <a:solidFill>
                <a:schemeClr val="hlink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u="sng" dirty="0" smtClean="0">
                <a:solidFill>
                  <a:srgbClr val="6F9428"/>
                </a:solidFill>
                <a:hlinkClick r:id="rId17"/>
              </a:rPr>
              <a:t>Big </a:t>
            </a:r>
            <a:r>
              <a:rPr lang="en-US" sz="1000" u="sng" dirty="0">
                <a:solidFill>
                  <a:srgbClr val="6F9428"/>
                </a:solidFill>
                <a:hlinkClick r:id="rId17"/>
              </a:rPr>
              <a:t>Step: WRTP Career Services</a:t>
            </a:r>
            <a:endParaRPr lang="en-US" sz="1000" dirty="0">
              <a:solidFill>
                <a:srgbClr val="6F9428"/>
              </a:solidFill>
            </a:endParaRPr>
          </a:p>
          <a:p>
            <a:pPr marL="27432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18"/>
              </a:rPr>
              <a:t>How to Become an Apprentice</a:t>
            </a:r>
            <a:endParaRPr lang="en-US" sz="1000" dirty="0">
              <a:solidFill>
                <a:srgbClr val="6F9428"/>
              </a:solidFill>
            </a:endParaRPr>
          </a:p>
          <a:p>
            <a:pPr marL="274320" lvl="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AA84F"/>
                </a:solidFill>
                <a:hlinkClick r:id="rId19"/>
              </a:rPr>
              <a:t>L</a:t>
            </a:r>
            <a:r>
              <a:rPr lang="en-US" sz="1000" u="sng" dirty="0">
                <a:solidFill>
                  <a:srgbClr val="6F9428"/>
                </a:solidFill>
                <a:hlinkClick r:id="rId19"/>
              </a:rPr>
              <a:t>atino Academy Employment and Training</a:t>
            </a:r>
            <a:endParaRPr lang="en-US" sz="1000" dirty="0"/>
          </a:p>
          <a:p>
            <a:pPr marL="274320" lvl="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20"/>
              </a:rPr>
              <a:t>Operation Fresh Start Pre-Apprenticeship Certification</a:t>
            </a:r>
            <a:endParaRPr lang="en-US" sz="1000" dirty="0"/>
          </a:p>
          <a:p>
            <a:pPr marL="274320" lvl="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21"/>
              </a:rPr>
              <a:t>Transportation Alliance for New Solutions (TRANS)</a:t>
            </a:r>
            <a:endParaRPr lang="en-US" sz="1000" dirty="0">
              <a:solidFill>
                <a:srgbClr val="6F9428"/>
              </a:solidFill>
            </a:endParaRPr>
          </a:p>
          <a:p>
            <a:pPr marL="274320" lvl="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22"/>
              </a:rPr>
              <a:t>Urban League of Greater Madison Career </a:t>
            </a:r>
            <a:r>
              <a:rPr lang="en-US" sz="1000" u="sng" dirty="0" smtClean="0">
                <a:solidFill>
                  <a:srgbClr val="6F9428"/>
                </a:solidFill>
                <a:hlinkClick r:id="rId22"/>
              </a:rPr>
              <a:t>Academies</a:t>
            </a:r>
            <a:endParaRPr lang="en-US" sz="1000" u="sng" dirty="0" smtClean="0">
              <a:solidFill>
                <a:srgbClr val="6F9428"/>
              </a:solidFill>
            </a:endParaRPr>
          </a:p>
          <a:p>
            <a:pPr marL="274320" lvl="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chemeClr val="tx1"/>
                </a:solidFill>
              </a:rPr>
              <a:t>WIOA-funded Youth Programs</a:t>
            </a: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hlinkClick r:id="rId23"/>
              </a:rPr>
              <a:t>Southwest WI Workforce Development Board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hlinkClick r:id="rId24"/>
              </a:rPr>
              <a:t>STEPS</a:t>
            </a:r>
            <a:r>
              <a:rPr lang="en-US" sz="1000" dirty="0" smtClean="0">
                <a:solidFill>
                  <a:schemeClr val="tx1"/>
                </a:solidFill>
              </a:rPr>
              <a:t>---Workforce Development Board of South Central WI</a:t>
            </a:r>
            <a:endParaRPr lang="en-US" sz="500" dirty="0">
              <a:solidFill>
                <a:schemeClr val="tx1"/>
              </a:solidFill>
            </a:endParaRPr>
          </a:p>
          <a:p>
            <a:pPr marL="274320" lvl="0" indent="-182880">
              <a:spcBef>
                <a:spcPts val="0"/>
              </a:spcBef>
              <a:buClr>
                <a:schemeClr val="tx1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25"/>
              </a:rPr>
              <a:t>Youth Apprenticeship:</a:t>
            </a:r>
            <a:endParaRPr lang="en-US" sz="1000" dirty="0">
              <a:solidFill>
                <a:srgbClr val="6F9428"/>
              </a:solidFill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F9428"/>
                </a:solidFill>
                <a:highlight>
                  <a:schemeClr val="lt1"/>
                </a:highlight>
                <a:hlinkClick r:id="rId26"/>
              </a:rPr>
              <a:t>Blackhawk Technical College YA—Rock and Green counties</a:t>
            </a:r>
            <a:endParaRPr lang="en-US" sz="1000" u="sng" dirty="0" smtClean="0">
              <a:solidFill>
                <a:srgbClr val="6F9428"/>
              </a:solidFill>
              <a:highlight>
                <a:schemeClr val="lt1"/>
              </a:highlight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F9428"/>
                </a:solidFill>
                <a:highlight>
                  <a:schemeClr val="lt1"/>
                </a:highlight>
                <a:hlinkClick r:id="rId27"/>
              </a:rPr>
              <a:t>CESA </a:t>
            </a:r>
            <a:r>
              <a:rPr lang="en-US" sz="1000" u="sng" dirty="0">
                <a:solidFill>
                  <a:srgbClr val="6F9428"/>
                </a:solidFill>
                <a:highlight>
                  <a:schemeClr val="lt1"/>
                </a:highlight>
                <a:hlinkClick r:id="rId27"/>
              </a:rPr>
              <a:t>3—School to Work </a:t>
            </a:r>
            <a:endParaRPr lang="en-US" sz="1000" dirty="0">
              <a:solidFill>
                <a:srgbClr val="6F9428"/>
              </a:solidFill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F9428"/>
                </a:solidFill>
                <a:hlinkClick r:id="rId28"/>
              </a:rPr>
              <a:t>CESA </a:t>
            </a:r>
            <a:r>
              <a:rPr lang="en-US" sz="1000" u="sng" dirty="0">
                <a:solidFill>
                  <a:srgbClr val="6F9428"/>
                </a:solidFill>
                <a:hlinkClick r:id="rId28"/>
              </a:rPr>
              <a:t>5 Youth Apprenticeship- Columbia, Sauk, Marquette</a:t>
            </a:r>
            <a:endParaRPr lang="en-US" sz="1000" dirty="0">
              <a:solidFill>
                <a:srgbClr val="6F9428"/>
              </a:solidFill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F9428"/>
                </a:solidFill>
                <a:highlight>
                  <a:schemeClr val="lt1"/>
                </a:highlight>
                <a:hlinkClick r:id="rId29"/>
              </a:rPr>
              <a:t>Dane County Youth Apprenticeship</a:t>
            </a:r>
            <a:endParaRPr lang="en-US" sz="1000" dirty="0">
              <a:solidFill>
                <a:srgbClr val="6F9428"/>
              </a:solidFill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F9428"/>
                </a:solidFill>
                <a:highlight>
                  <a:schemeClr val="lt1"/>
                </a:highlight>
                <a:hlinkClick r:id="rId30"/>
              </a:rPr>
              <a:t>Jefferson County Youth Apprenticeship</a:t>
            </a:r>
            <a:endParaRPr lang="en-US" sz="1000" dirty="0">
              <a:solidFill>
                <a:srgbClr val="6F9428"/>
              </a:solidFill>
            </a:endParaRPr>
          </a:p>
          <a:p>
            <a:pPr marL="457200" lvl="1" indent="-182880">
              <a:spcBef>
                <a:spcPts val="0"/>
              </a:spcBef>
              <a:buClr>
                <a:schemeClr val="tx1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F9428"/>
                </a:solidFill>
                <a:highlight>
                  <a:schemeClr val="lt1"/>
                </a:highlight>
                <a:hlinkClick r:id="rId31"/>
              </a:rPr>
              <a:t>Madison Metropolitan School District</a:t>
            </a:r>
            <a:endParaRPr lang="en-US" sz="1000" u="sng" dirty="0">
              <a:solidFill>
                <a:srgbClr val="6F9428"/>
              </a:solidFill>
              <a:highlight>
                <a:schemeClr val="lt1"/>
              </a:highlight>
              <a:hlinkClick r:id="rId27"/>
            </a:endParaRPr>
          </a:p>
          <a:p>
            <a:pPr marL="91437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sz="300" b="1" dirty="0">
              <a:solidFill>
                <a:schemeClr val="dk1"/>
              </a:solidFill>
            </a:endParaRPr>
          </a:p>
          <a:p>
            <a:pPr marL="91437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1000" b="1" dirty="0">
                <a:solidFill>
                  <a:schemeClr val="dk1"/>
                </a:solidFill>
              </a:rPr>
              <a:t>State:</a:t>
            </a:r>
            <a:endParaRPr sz="1000" b="1" dirty="0">
              <a:solidFill>
                <a:schemeClr val="dk1"/>
              </a:solidFill>
            </a:endParaRPr>
          </a:p>
          <a:p>
            <a:pPr marL="274320" lvl="0" indent="-18288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6F9428"/>
                </a:solidFill>
                <a:hlinkClick r:id="rId32"/>
              </a:rPr>
              <a:t>Destinations Career Academy</a:t>
            </a:r>
            <a:r>
              <a:rPr lang="en-US" sz="1000" u="sng" dirty="0">
                <a:solidFill>
                  <a:srgbClr val="000000"/>
                </a:solidFill>
                <a:hlinkClick r:id="rId32"/>
              </a:rPr>
              <a:t> </a:t>
            </a:r>
            <a:endParaRPr lang="en-US" sz="1000" u="sng" dirty="0">
              <a:solidFill>
                <a:srgbClr val="000000"/>
              </a:solidFill>
            </a:endParaRPr>
          </a:p>
          <a:p>
            <a:pPr marL="457200" lvl="1" indent="-18288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rgbClr val="6F9428"/>
                </a:solidFill>
                <a:hlinkClick r:id="rId33"/>
              </a:rPr>
              <a:t>Operating Engineer Pre-Apprenticeship Program</a:t>
            </a:r>
            <a:r>
              <a:rPr lang="en-US" sz="1000" u="sng" dirty="0">
                <a:solidFill>
                  <a:srgbClr val="000000"/>
                </a:solidFill>
              </a:rPr>
              <a:t> </a:t>
            </a:r>
            <a:endParaRPr lang="en-US" sz="1000" dirty="0" smtClean="0">
              <a:solidFill>
                <a:schemeClr val="hlink"/>
              </a:solidFill>
              <a:hlinkClick r:id=""/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chemeClr val="hlink"/>
                </a:solidFill>
                <a:hlinkClick r:id=""/>
              </a:rPr>
              <a:t>Department </a:t>
            </a:r>
            <a:r>
              <a:rPr lang="en-US" sz="1000" dirty="0">
                <a:solidFill>
                  <a:schemeClr val="hlink"/>
                </a:solidFill>
                <a:hlinkClick r:id="rId34"/>
              </a:rPr>
              <a:t>of Vocational Rehabilitation</a:t>
            </a:r>
            <a:endParaRPr sz="1000" dirty="0">
              <a:solidFill>
                <a:schemeClr val="dk1"/>
              </a:solidFill>
            </a:endParaRPr>
          </a:p>
          <a:p>
            <a:pPr indent="-182872">
              <a:spcBef>
                <a:spcPts val="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hlinkClick r:id="rId35"/>
              </a:rPr>
              <a:t>Project SEARCH </a:t>
            </a:r>
            <a:endParaRPr lang="en-US" sz="1000" dirty="0" smtClean="0">
              <a:solidFill>
                <a:schemeClr val="dk1"/>
              </a:solidFill>
            </a:endParaRPr>
          </a:p>
          <a:p>
            <a:pPr indent="-182872">
              <a:spcBef>
                <a:spcPts val="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000" u="sng" dirty="0" smtClean="0">
                <a:solidFill>
                  <a:srgbClr val="6F9428"/>
                </a:solidFill>
                <a:hlinkClick r:id="rId36"/>
              </a:rPr>
              <a:t>On-the-Job </a:t>
            </a:r>
            <a:r>
              <a:rPr lang="en-US" sz="1000" u="sng" dirty="0">
                <a:solidFill>
                  <a:srgbClr val="6F9428"/>
                </a:solidFill>
                <a:hlinkClick r:id="rId36"/>
              </a:rPr>
              <a:t>Training Hiring </a:t>
            </a:r>
            <a:r>
              <a:rPr lang="en-US" sz="1000" u="sng" dirty="0" smtClean="0">
                <a:solidFill>
                  <a:srgbClr val="6F9428"/>
                </a:solidFill>
                <a:hlinkClick r:id="rId36"/>
              </a:rPr>
              <a:t>Initiative</a:t>
            </a:r>
            <a:endParaRPr sz="1000" dirty="0">
              <a:solidFill>
                <a:schemeClr val="dk1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linkClick r:id="rId37"/>
              </a:rPr>
              <a:t>Foster Care - Independent Living Services</a:t>
            </a:r>
            <a:r>
              <a:rPr lang="en-US" sz="1000" dirty="0">
                <a:solidFill>
                  <a:schemeClr val="dk1"/>
                </a:solidFill>
              </a:rPr>
              <a:t> </a:t>
            </a:r>
            <a:endParaRPr sz="1000" dirty="0">
              <a:solidFill>
                <a:schemeClr val="dk1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linkClick r:id="rId38"/>
              </a:rPr>
              <a:t>DPI Wisconsin Educational Opportunity Programs</a:t>
            </a:r>
            <a:r>
              <a:rPr lang="en-US" sz="1000" dirty="0">
                <a:solidFill>
                  <a:schemeClr val="dk1"/>
                </a:solidFill>
              </a:rPr>
              <a:t> </a:t>
            </a:r>
            <a:endParaRPr sz="1000" dirty="0">
              <a:solidFill>
                <a:schemeClr val="dk1"/>
              </a:solidFill>
            </a:endParaRPr>
          </a:p>
          <a:p>
            <a:pPr marL="274309" indent="-182872">
              <a:spcBef>
                <a:spcPts val="0"/>
              </a:spcBef>
              <a:buClr>
                <a:schemeClr val="dk1"/>
              </a:buClr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chemeClr val="hlink"/>
                </a:solidFill>
                <a:hlinkClick r:id="rId39"/>
              </a:rPr>
              <a:t>ACT </a:t>
            </a:r>
            <a:r>
              <a:rPr lang="en-US" sz="1000" dirty="0" err="1">
                <a:solidFill>
                  <a:schemeClr val="hlink"/>
                </a:solidFill>
                <a:hlinkClick r:id="rId39"/>
              </a:rPr>
              <a:t>WorkKeys</a:t>
            </a:r>
            <a:r>
              <a:rPr lang="en-US" sz="1000" dirty="0">
                <a:solidFill>
                  <a:schemeClr val="hlink"/>
                </a:solidFill>
                <a:hlinkClick r:id="rId39"/>
              </a:rPr>
              <a:t> </a:t>
            </a:r>
            <a:r>
              <a:rPr lang="en-US" sz="1000" dirty="0">
                <a:solidFill>
                  <a:schemeClr val="hlink"/>
                </a:solidFill>
              </a:rPr>
              <a:t>and </a:t>
            </a:r>
            <a:r>
              <a:rPr lang="en-US" sz="1000" dirty="0" err="1">
                <a:solidFill>
                  <a:schemeClr val="hlink"/>
                </a:solidFill>
              </a:rPr>
              <a:t>KeyTrain</a:t>
            </a:r>
            <a:r>
              <a:rPr lang="en-US" sz="1000" dirty="0">
                <a:solidFill>
                  <a:schemeClr val="hlink"/>
                </a:solidFill>
              </a:rPr>
              <a:t> - through the Job Center of WI</a:t>
            </a:r>
          </a:p>
          <a:p>
            <a:pPr marL="0" indent="0" algn="ctr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1300" b="1" dirty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1300" b="1" dirty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1300" b="1" dirty="0">
              <a:solidFill>
                <a:schemeClr val="dk1"/>
              </a:solidFill>
            </a:endParaRPr>
          </a:p>
        </p:txBody>
      </p:sp>
      <p:sp>
        <p:nvSpPr>
          <p:cNvPr id="133" name="Google Shape;133;p14"/>
          <p:cNvSpPr txBox="1"/>
          <p:nvPr/>
        </p:nvSpPr>
        <p:spPr>
          <a:xfrm>
            <a:off x="256215" y="1190904"/>
            <a:ext cx="3103984" cy="1400304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72" algn="ct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College Credit Courses through </a:t>
            </a:r>
            <a:endParaRPr lang="en-US" sz="1100" b="1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72"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0"/>
              </a:rPr>
              <a:t>Start </a:t>
            </a:r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0"/>
              </a:rPr>
              <a:t>College Now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Clr>
                <a:schemeClr val="dk1"/>
              </a:buClr>
              <a:buSzPts val="1100"/>
            </a:pP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72" indent="-182872">
              <a:lnSpc>
                <a:spcPct val="90000"/>
              </a:lnSpc>
              <a:spcAft>
                <a:spcPts val="200"/>
              </a:spcAft>
              <a:buSzPts val="11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1"/>
              </a:rPr>
              <a:t>Madison Area Technical College</a:t>
            </a:r>
            <a:endParaRPr lang="en-US" sz="1000" dirty="0">
              <a:solidFill>
                <a:srgbClr val="3F3F3F"/>
              </a:solidFill>
              <a:latin typeface="Calibri"/>
              <a:cs typeface="Calibri"/>
              <a:sym typeface="Calibri"/>
            </a:endParaRPr>
          </a:p>
          <a:p>
            <a:pPr marL="182872" indent="-182872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000" u="sng" dirty="0" smtClean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2"/>
              </a:rPr>
              <a:t>Blackhawk </a:t>
            </a: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2"/>
              </a:rPr>
              <a:t>Technical College</a:t>
            </a:r>
            <a:endParaRPr lang="en-US" sz="1000" dirty="0">
              <a:solidFill>
                <a:srgbClr val="3F3F3F"/>
              </a:solidFill>
              <a:latin typeface="Calibri"/>
              <a:cs typeface="Calibri"/>
              <a:sym typeface="Calibri"/>
            </a:endParaRPr>
          </a:p>
          <a:p>
            <a:pPr marL="182872" indent="-182872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3"/>
              </a:rPr>
              <a:t>Southwest Tech</a:t>
            </a:r>
            <a:endParaRPr lang="en-US" sz="1000" dirty="0">
              <a:solidFill>
                <a:srgbClr val="3F3F3F"/>
              </a:solidFill>
              <a:latin typeface="Calibri"/>
              <a:cs typeface="Calibri"/>
              <a:sym typeface="Calibri"/>
            </a:endParaRPr>
          </a:p>
          <a:p>
            <a:pPr lvl="0">
              <a:buClr>
                <a:schemeClr val="dk1"/>
              </a:buClr>
              <a:buSzPts val="1100"/>
            </a:pPr>
            <a:endParaRPr lang="en-US" sz="11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5" name="Google Shape;135;p14"/>
          <p:cNvPicPr preferRelativeResize="0"/>
          <p:nvPr/>
        </p:nvPicPr>
        <p:blipFill rotWithShape="1">
          <a:blip r:embed="rId44">
            <a:alphaModFix/>
          </a:blip>
          <a:srcRect/>
          <a:stretch/>
        </p:blipFill>
        <p:spPr>
          <a:xfrm>
            <a:off x="6331257" y="1633120"/>
            <a:ext cx="990995" cy="515873"/>
          </a:xfrm>
          <a:prstGeom prst="rect">
            <a:avLst/>
          </a:prstGeom>
          <a:noFill/>
          <a:ln w="28575" cap="flat" cmpd="sng">
            <a:solidFill>
              <a:srgbClr val="0070C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39" name="Google Shape;139;p14"/>
          <p:cNvSpPr txBox="1"/>
          <p:nvPr/>
        </p:nvSpPr>
        <p:spPr>
          <a:xfrm>
            <a:off x="236101" y="9302189"/>
            <a:ext cx="3114135" cy="868903"/>
          </a:xfrm>
          <a:prstGeom prst="rect">
            <a:avLst/>
          </a:prstGeom>
          <a:solidFill>
            <a:srgbClr val="DBF3FD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Regional businesses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supporting </a:t>
            </a: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endParaRPr lang="en-US" sz="11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Career </a:t>
            </a:r>
            <a:r>
              <a:rPr lang="en-US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Pathway </a:t>
            </a:r>
          </a:p>
          <a:p>
            <a:pPr algn="ctr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(found on </a:t>
            </a:r>
            <a:r>
              <a:rPr lang="en-US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Inspire Madison Region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1100" dirty="0" smtClean="0">
                <a:latin typeface="Calibri"/>
                <a:ea typeface="Calibri"/>
                <a:cs typeface="Calibri"/>
                <a:sym typeface="Calibri"/>
                <a:hlinkClick r:id="rId45"/>
              </a:rPr>
              <a:t>Inspire Madison Region Manufacturing Partners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endParaRPr sz="1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133;p14"/>
          <p:cNvSpPr txBox="1"/>
          <p:nvPr/>
        </p:nvSpPr>
        <p:spPr>
          <a:xfrm>
            <a:off x="236101" y="2744398"/>
            <a:ext cx="3103984" cy="980207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1100" b="1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Transcripted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Credit Courses</a:t>
            </a:r>
          </a:p>
          <a:p>
            <a:pPr lvl="0" algn="ctr"/>
            <a:endParaRPr lang="en-US" sz="11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37" indent="-171443">
              <a:buFont typeface="Courier New" panose="02070309020205020404" pitchFamily="49" charset="0"/>
              <a:buChar char="o"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46"/>
              </a:rPr>
              <a:t>Madison College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91437" lvl="1" indent="-171443">
              <a:spcBef>
                <a:spcPts val="600"/>
              </a:spcBef>
              <a:buSzPts val="1000"/>
              <a:buFont typeface="Courier New" panose="02070309020205020404" pitchFamily="49" charset="0"/>
              <a:buChar char="o"/>
            </a:pPr>
            <a:r>
              <a:rPr lang="en-US" sz="1000" u="sng" dirty="0" smtClean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2"/>
              </a:rPr>
              <a:t>Blackhawk </a:t>
            </a:r>
            <a:r>
              <a:rPr lang="en-US" sz="1000" u="sng" dirty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2"/>
              </a:rPr>
              <a:t>Technical </a:t>
            </a:r>
            <a:r>
              <a:rPr lang="en-US" sz="1000" u="sng" dirty="0" smtClean="0">
                <a:solidFill>
                  <a:srgbClr val="3F3F3F"/>
                </a:solidFill>
                <a:latin typeface="Calibri"/>
                <a:cs typeface="Calibri"/>
                <a:sym typeface="Calibri"/>
                <a:hlinkClick r:id="rId42"/>
              </a:rPr>
              <a:t>College</a:t>
            </a:r>
            <a:endParaRPr lang="en-US" sz="1000" u="sng" dirty="0">
              <a:solidFill>
                <a:srgbClr val="3F3F3F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8" name="Google Shape;129;p14"/>
          <p:cNvGrpSpPr/>
          <p:nvPr/>
        </p:nvGrpSpPr>
        <p:grpSpPr>
          <a:xfrm>
            <a:off x="236101" y="12021313"/>
            <a:ext cx="1826993" cy="456183"/>
            <a:chOff x="2972700" y="9492461"/>
            <a:chExt cx="1826993" cy="456183"/>
          </a:xfrm>
        </p:grpSpPr>
        <p:sp>
          <p:nvSpPr>
            <p:cNvPr id="19" name="Google Shape;130;p14"/>
            <p:cNvSpPr txBox="1"/>
            <p:nvPr/>
          </p:nvSpPr>
          <p:spPr>
            <a:xfrm>
              <a:off x="3466193" y="9671744"/>
              <a:ext cx="13335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i="1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State-Endorsed</a:t>
              </a:r>
              <a:endParaRPr/>
            </a:p>
          </p:txBody>
        </p:sp>
        <p:pic>
          <p:nvPicPr>
            <p:cNvPr id="20" name="Google Shape;131;p14" descr="Image result for wisconsin"/>
            <p:cNvPicPr preferRelativeResize="0"/>
            <p:nvPr/>
          </p:nvPicPr>
          <p:blipFill>
            <a:blip r:embed="rId47">
              <a:alphaModFix/>
            </a:blip>
            <a:stretch>
              <a:fillRect/>
            </a:stretch>
          </p:blipFill>
          <p:spPr>
            <a:xfrm>
              <a:off x="2972700" y="9492461"/>
              <a:ext cx="493500" cy="45617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</p:grpSp>
      <p:sp>
        <p:nvSpPr>
          <p:cNvPr id="21" name="Google Shape;108;p13"/>
          <p:cNvSpPr txBox="1"/>
          <p:nvPr/>
        </p:nvSpPr>
        <p:spPr>
          <a:xfrm>
            <a:off x="3439941" y="8859690"/>
            <a:ext cx="4128319" cy="2828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 Manufacturing </a:t>
            </a:r>
            <a:r>
              <a:rPr lang="en-US" sz="1100" b="1" dirty="0">
                <a:latin typeface="Calibri"/>
                <a:ea typeface="Calibri"/>
                <a:cs typeface="Calibri"/>
                <a:sym typeface="Calibri"/>
              </a:rPr>
              <a:t>Employment Categories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100" b="1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and electronic 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Electrical equipment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1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Fabricated </a:t>
            </a:r>
            <a:r>
              <a:rPr lang="en-US" sz="1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metal </a:t>
            </a:r>
            <a:r>
              <a:rPr lang="en-US" sz="1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Beverage   </a:t>
            </a:r>
          </a:p>
          <a:p>
            <a:pPr marL="171450" lvl="0" indent="-184150" algn="l" rtl="0">
              <a:spcBef>
                <a:spcPts val="0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1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Machinery	</a:t>
            </a:r>
          </a:p>
          <a:p>
            <a:pPr marL="171450" indent="-184150">
              <a:buSzPts val="1100"/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</a:rPr>
              <a:t>Metal Castings</a:t>
            </a:r>
          </a:p>
          <a:p>
            <a:pPr marL="171450" indent="-184150">
              <a:buSzPts val="1100"/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indent="-184150"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 and rubber products</a:t>
            </a:r>
          </a:p>
          <a:p>
            <a:pPr marL="171450" indent="-184150">
              <a:buSzPts val="1100"/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Printing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50" indent="-184150"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equipment 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84150">
              <a:buSzPts val="1100"/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 </a:t>
            </a: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</a:p>
          <a:p>
            <a:pPr lvl="0">
              <a:buSzPts val="1100"/>
            </a:pPr>
            <a:r>
              <a:rPr lang="en-US" sz="1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1400"/>
            </a:pPr>
            <a:r>
              <a:rPr lang="en-US" sz="1000" b="1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Quarterly Census of Employment and Wages - Bureau of Labor Statistics, Annual 2016 </a:t>
            </a:r>
            <a:r>
              <a:rPr lang="en-US" sz="1000" b="1" dirty="0" smtClean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8"/>
              </a:rPr>
              <a:t>employment</a:t>
            </a:r>
            <a:r>
              <a:rPr lang="en-US" sz="1000" b="1" dirty="0" smtClean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>
              <a:buSzPts val="1400"/>
            </a:pPr>
            <a:r>
              <a:rPr lang="en-US" sz="1000" dirty="0" smtClean="0">
                <a:latin typeface="Calibri"/>
                <a:ea typeface="Calibri"/>
                <a:cs typeface="Calibri"/>
                <a:sym typeface="Calibri"/>
                <a:hlinkClick r:id="rId49"/>
              </a:rPr>
              <a:t>Wisconsin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  <a:hlinkClick r:id="rId49"/>
              </a:rPr>
              <a:t>Economic Development Corporation (WEDC)</a:t>
            </a:r>
            <a:endParaRPr lang="en-US" sz="1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1" i="0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17;p13"/>
          <p:cNvSpPr txBox="1"/>
          <p:nvPr/>
        </p:nvSpPr>
        <p:spPr>
          <a:xfrm>
            <a:off x="231025" y="3854063"/>
            <a:ext cx="3114135" cy="23478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ts val="1000"/>
              </a:lnSpc>
            </a:pPr>
            <a:r>
              <a:rPr lang="en-US" sz="1100" b="1" dirty="0" smtClean="0">
                <a:latin typeface="Calibri"/>
                <a:ea typeface="Calibri"/>
                <a:cs typeface="Calibri"/>
                <a:sym typeface="Calibri"/>
              </a:rPr>
              <a:t>Military Options</a:t>
            </a:r>
          </a:p>
          <a:p>
            <a:pPr lvl="0" algn="ctr">
              <a:lnSpc>
                <a:spcPts val="1000"/>
              </a:lnSpc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 smtClean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0"/>
              </a:rPr>
              <a:t>Communications </a:t>
            </a: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0"/>
              </a:rPr>
              <a:t>Equipment Repairers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1"/>
              </a:rPr>
              <a:t>Computer Repairers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2"/>
              </a:rPr>
              <a:t>Electrical Instrument and Equipment Repairers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3"/>
              </a:rPr>
              <a:t>Machinists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4"/>
              </a:rPr>
              <a:t>Non-Destructive Testers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5"/>
              </a:rPr>
              <a:t>Power Plant Electricians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6"/>
              </a:rPr>
              <a:t>Power Plant Operators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7"/>
              </a:rPr>
              <a:t>Powerhouse Mechanics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8"/>
              </a:rPr>
              <a:t>Precision Instrument and Equipment Repairers</a:t>
            </a:r>
            <a:endParaRPr lang="en-US" sz="10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9"/>
              </a:rPr>
              <a:t>Preventive Maintenance Analysts</a:t>
            </a:r>
            <a:endParaRPr lang="en-US" sz="1000" dirty="0"/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0"/>
              </a:rPr>
              <a:t>Radar and Sonar System Repairers</a:t>
            </a:r>
            <a:endParaRPr lang="en-US" sz="1000" dirty="0"/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1"/>
              </a:rPr>
              <a:t>Survival Equipment Specialists</a:t>
            </a:r>
            <a:endParaRPr lang="en-US" sz="1000" dirty="0"/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2"/>
              </a:rPr>
              <a:t>Tactical Data System Repairers</a:t>
            </a:r>
            <a:endParaRPr lang="en-US" sz="1000" dirty="0"/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3"/>
              </a:rPr>
              <a:t>Weapons Maintenance Technicians</a:t>
            </a:r>
            <a:endParaRPr lang="en-US" sz="1000" dirty="0"/>
          </a:p>
          <a:p>
            <a:pPr marL="171450" lvl="0" indent="-177800">
              <a:lnSpc>
                <a:spcPts val="1000"/>
              </a:lnSpc>
              <a:buSzPts val="1000"/>
              <a:buFont typeface="Courier New" panose="02070309020205020404" pitchFamily="49" charset="0"/>
              <a:buChar char="o"/>
            </a:pPr>
            <a:r>
              <a:rPr lang="en-US" sz="1000" dirty="0">
                <a:solidFill>
                  <a:srgbClr val="6F9428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64"/>
              </a:rPr>
              <a:t>Welders and Metal Workers</a:t>
            </a:r>
          </a:p>
        </p:txBody>
      </p:sp>
      <p:sp>
        <p:nvSpPr>
          <p:cNvPr id="23" name="Google Shape;141;p14"/>
          <p:cNvSpPr txBox="1"/>
          <p:nvPr/>
        </p:nvSpPr>
        <p:spPr>
          <a:xfrm>
            <a:off x="3439941" y="1141324"/>
            <a:ext cx="4128319" cy="3169419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 smtClean="0">
                <a:latin typeface="Calibri"/>
                <a:ea typeface="Calibri"/>
                <a:cs typeface="Calibri"/>
                <a:sym typeface="Calibri"/>
              </a:rPr>
              <a:t>Minimum AP Scores</a:t>
            </a:r>
            <a:endParaRPr sz="1100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0627" y="3762182"/>
            <a:ext cx="39309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 smtClean="0">
                <a:latin typeface="Calibri"/>
                <a:ea typeface="Calibri"/>
                <a:cs typeface="Calibri"/>
                <a:sym typeface="Calibri"/>
              </a:rPr>
              <a:t>See </a:t>
            </a:r>
            <a:r>
              <a:rPr lang="en-US" sz="900" dirty="0" err="1" smtClean="0">
                <a:latin typeface="Calibri"/>
                <a:ea typeface="Calibri"/>
                <a:cs typeface="Calibri"/>
                <a:sym typeface="Calibri"/>
              </a:rPr>
              <a:t>CollegeBoard</a:t>
            </a:r>
            <a:r>
              <a:rPr lang="en-US" sz="9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dirty="0" smtClean="0">
                <a:latin typeface="Calibri"/>
                <a:ea typeface="Calibri"/>
                <a:cs typeface="Calibri"/>
                <a:sym typeface="Calibri"/>
                <a:hlinkClick r:id="rId65"/>
              </a:rPr>
              <a:t>AP Credit Policy Search </a:t>
            </a:r>
            <a:r>
              <a:rPr lang="en-US" sz="900" dirty="0" smtClean="0">
                <a:latin typeface="Calibri"/>
                <a:ea typeface="Calibri"/>
                <a:cs typeface="Calibri"/>
                <a:sym typeface="Calibri"/>
              </a:rPr>
              <a:t> to find colleges that offer credit or placement for AP scores, the minimum scores required at each school</a:t>
            </a:r>
            <a:r>
              <a:rPr lang="en-US" sz="900" dirty="0">
                <a:latin typeface="Calibri"/>
                <a:ea typeface="Calibri"/>
                <a:cs typeface="Calibri"/>
                <a:sym typeface="Calibri"/>
              </a:rPr>
              <a:t>, and links to specific policies at each institution.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528842" y="1483734"/>
          <a:ext cx="3959676" cy="1431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05">
                  <a:extLst>
                    <a:ext uri="{9D8B030D-6E8A-4147-A177-3AD203B41FA5}">
                      <a16:colId xmlns:a16="http://schemas.microsoft.com/office/drawing/2014/main" val="4041861512"/>
                    </a:ext>
                  </a:extLst>
                </a:gridCol>
                <a:gridCol w="274918">
                  <a:extLst>
                    <a:ext uri="{9D8B030D-6E8A-4147-A177-3AD203B41FA5}">
                      <a16:colId xmlns:a16="http://schemas.microsoft.com/office/drawing/2014/main" val="858338573"/>
                    </a:ext>
                  </a:extLst>
                </a:gridCol>
                <a:gridCol w="280894">
                  <a:extLst>
                    <a:ext uri="{9D8B030D-6E8A-4147-A177-3AD203B41FA5}">
                      <a16:colId xmlns:a16="http://schemas.microsoft.com/office/drawing/2014/main" val="3541192723"/>
                    </a:ext>
                  </a:extLst>
                </a:gridCol>
                <a:gridCol w="274917">
                  <a:extLst>
                    <a:ext uri="{9D8B030D-6E8A-4147-A177-3AD203B41FA5}">
                      <a16:colId xmlns:a16="http://schemas.microsoft.com/office/drawing/2014/main" val="2281080738"/>
                    </a:ext>
                  </a:extLst>
                </a:gridCol>
                <a:gridCol w="286871">
                  <a:extLst>
                    <a:ext uri="{9D8B030D-6E8A-4147-A177-3AD203B41FA5}">
                      <a16:colId xmlns:a16="http://schemas.microsoft.com/office/drawing/2014/main" val="186352725"/>
                    </a:ext>
                  </a:extLst>
                </a:gridCol>
                <a:gridCol w="328706">
                  <a:extLst>
                    <a:ext uri="{9D8B030D-6E8A-4147-A177-3AD203B41FA5}">
                      <a16:colId xmlns:a16="http://schemas.microsoft.com/office/drawing/2014/main" val="895696129"/>
                    </a:ext>
                  </a:extLst>
                </a:gridCol>
                <a:gridCol w="286871">
                  <a:extLst>
                    <a:ext uri="{9D8B030D-6E8A-4147-A177-3AD203B41FA5}">
                      <a16:colId xmlns:a16="http://schemas.microsoft.com/office/drawing/2014/main" val="4171160814"/>
                    </a:ext>
                  </a:extLst>
                </a:gridCol>
                <a:gridCol w="376517">
                  <a:extLst>
                    <a:ext uri="{9D8B030D-6E8A-4147-A177-3AD203B41FA5}">
                      <a16:colId xmlns:a16="http://schemas.microsoft.com/office/drawing/2014/main" val="1771293801"/>
                    </a:ext>
                  </a:extLst>
                </a:gridCol>
                <a:gridCol w="322730">
                  <a:extLst>
                    <a:ext uri="{9D8B030D-6E8A-4147-A177-3AD203B41FA5}">
                      <a16:colId xmlns:a16="http://schemas.microsoft.com/office/drawing/2014/main" val="41051472"/>
                    </a:ext>
                  </a:extLst>
                </a:gridCol>
                <a:gridCol w="292847">
                  <a:extLst>
                    <a:ext uri="{9D8B030D-6E8A-4147-A177-3AD203B41FA5}">
                      <a16:colId xmlns:a16="http://schemas.microsoft.com/office/drawing/2014/main" val="275048430"/>
                    </a:ext>
                  </a:extLst>
                </a:gridCol>
              </a:tblGrid>
              <a:tr h="222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Course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BTC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MSOE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UWMad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UWP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UW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Rock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UW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4269198"/>
                  </a:ext>
                </a:extLst>
              </a:tr>
              <a:tr h="160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Calculus AB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4</a:t>
                      </a: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3</a:t>
                      </a: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167097"/>
                  </a:ext>
                </a:extLst>
              </a:tr>
              <a:tr h="141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Calculus BC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6525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</a:rPr>
                        <a:t>Eng</a:t>
                      </a:r>
                      <a:r>
                        <a:rPr lang="en-US" sz="700" dirty="0">
                          <a:effectLst/>
                        </a:rPr>
                        <a:t> Lang  &amp; </a:t>
                      </a:r>
                      <a:r>
                        <a:rPr lang="en-US" sz="700" dirty="0" smtClean="0">
                          <a:effectLst/>
                        </a:rPr>
                        <a:t>Composition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4127067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</a:rPr>
                        <a:t>Eng</a:t>
                      </a:r>
                      <a:r>
                        <a:rPr lang="en-US" sz="700" dirty="0">
                          <a:effectLst/>
                        </a:rPr>
                        <a:t> Lit &amp; </a:t>
                      </a:r>
                      <a:r>
                        <a:rPr lang="en-US" sz="700" dirty="0" smtClean="0">
                          <a:effectLst/>
                        </a:rPr>
                        <a:t>Composition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507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Physics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630907"/>
                  </a:ext>
                </a:extLst>
              </a:tr>
              <a:tr h="144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Physics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5942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Physics C Electricity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75056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Physics </a:t>
                      </a:r>
                      <a:r>
                        <a:rPr lang="en-US" sz="700" dirty="0" smtClean="0">
                          <a:effectLst/>
                        </a:rPr>
                        <a:t>C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Mechanics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198036"/>
                  </a:ext>
                </a:extLst>
              </a:tr>
            </a:tbl>
          </a:graphicData>
        </a:graphic>
      </p:graphicFrame>
      <p:sp>
        <p:nvSpPr>
          <p:cNvPr id="28" name="Google Shape;102;p13"/>
          <p:cNvSpPr txBox="1"/>
          <p:nvPr/>
        </p:nvSpPr>
        <p:spPr>
          <a:xfrm>
            <a:off x="5903575" y="208965"/>
            <a:ext cx="1685700" cy="88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6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algn="ctr"/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3503930" y="2929402"/>
            <a:ext cx="2323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2"/>
              </a:rPr>
              <a:t>Blackhawk Technical College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6"/>
              </a:rPr>
              <a:t>Madison College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7"/>
              </a:rPr>
              <a:t>Edgewood </a:t>
            </a:r>
            <a:r>
              <a:rPr lang="en-US" sz="9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7"/>
              </a:rPr>
              <a:t>College </a:t>
            </a:r>
            <a:endParaRPr lang="en-US" sz="9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8"/>
              </a:rPr>
              <a:t>Milwaukee </a:t>
            </a:r>
            <a:r>
              <a:rPr lang="en-US" sz="9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8"/>
              </a:rPr>
              <a:t>School of Engineering (</a:t>
            </a: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8"/>
              </a:rPr>
              <a:t>MSOE)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9"/>
              </a:rPr>
              <a:t>UW-Madison</a:t>
            </a:r>
            <a:endParaRPr lang="en-US" sz="900" dirty="0" smtClean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>
              <a:buSzPts val="1000"/>
              <a:buFont typeface="Arial" panose="020B0604020202020204" pitchFamily="34" charset="0"/>
              <a:buChar char="•"/>
            </a:pP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91529" y="2915027"/>
            <a:ext cx="1366852" cy="985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0"/>
              </a:rPr>
              <a:t>UW- Platteville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1"/>
              </a:rPr>
              <a:t>UW-Rock Co</a:t>
            </a: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(Whitewater)</a:t>
            </a:r>
            <a:endParaRPr lang="en-US" sz="900" u="sng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>
              <a:lnSpc>
                <a:spcPct val="115000"/>
              </a:lnSpc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2"/>
              </a:rPr>
              <a:t>UW-Stout  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>
              <a:lnSpc>
                <a:spcPct val="115000"/>
              </a:lnSpc>
              <a:buSzPts val="1000"/>
              <a:buFont typeface="Arial" panose="020B0604020202020204" pitchFamily="34" charset="0"/>
              <a:buChar char="•"/>
            </a:pPr>
            <a:r>
              <a:rPr lang="en-US" sz="9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3"/>
              </a:rPr>
              <a:t>Beloit College </a:t>
            </a:r>
            <a:endParaRPr lang="en-US" sz="900" u="sng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>
              <a:lnSpc>
                <a:spcPct val="115000"/>
              </a:lnSpc>
              <a:buSzPts val="1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6F94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138;p14"/>
          <p:cNvSpPr txBox="1"/>
          <p:nvPr/>
        </p:nvSpPr>
        <p:spPr>
          <a:xfrm>
            <a:off x="6216545" y="12362202"/>
            <a:ext cx="1444151" cy="191326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algn="r"/>
            <a:r>
              <a:rPr lang="en-US" sz="1200" dirty="0" smtClean="0">
                <a:latin typeface="Calibri"/>
                <a:ea typeface="Calibri"/>
                <a:cs typeface="Calibri"/>
                <a:sym typeface="Calibri"/>
              </a:rPr>
              <a:t>V1.JAN2020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103;p13"/>
          <p:cNvSpPr txBox="1">
            <a:spLocks/>
          </p:cNvSpPr>
          <p:nvPr/>
        </p:nvSpPr>
        <p:spPr>
          <a:xfrm>
            <a:off x="182075" y="309157"/>
            <a:ext cx="7390150" cy="81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alibri"/>
              <a:buNone/>
              <a:defRPr sz="408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70C0"/>
              </a:buClr>
            </a:pPr>
            <a:r>
              <a:rPr lang="en-US" sz="140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>Pathways Wisconsin</a:t>
            </a:r>
            <a:r>
              <a:rPr lang="en-US" sz="162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20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800" b="1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Advanced Manufacturing Technology</a:t>
            </a:r>
            <a:r>
              <a:rPr lang="en-US" sz="1800" b="1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80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&lt; Insert Name of High School&gt; </a:t>
            </a:r>
            <a:r>
              <a:rPr lang="en-US" sz="1800" dirty="0" smtClean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Career Pathway</a:t>
            </a:r>
            <a:r>
              <a:rPr lang="en-US" sz="16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16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2159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-US" sz="2159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endParaRPr lang="en-US" sz="2159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37" name="Google Shape;113;p13"/>
          <p:cNvPicPr preferRelativeResize="0"/>
          <p:nvPr/>
        </p:nvPicPr>
        <p:blipFill rotWithShape="1">
          <a:blip r:embed="rId44">
            <a:alphaModFix/>
          </a:blip>
          <a:srcRect/>
          <a:stretch/>
        </p:blipFill>
        <p:spPr>
          <a:xfrm>
            <a:off x="6429953" y="386212"/>
            <a:ext cx="1017336" cy="619353"/>
          </a:xfrm>
          <a:prstGeom prst="rect">
            <a:avLst/>
          </a:prstGeom>
          <a:noFill/>
          <a:ln w="28575" cap="flat" cmpd="sng">
            <a:solidFill>
              <a:srgbClr val="0070C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73" y="410692"/>
            <a:ext cx="632311" cy="6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287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1781</Words>
  <Application>Microsoft Office PowerPoint</Application>
  <PresentationFormat>Custom</PresentationFormat>
  <Paragraphs>455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Lato</vt:lpstr>
      <vt:lpstr>Wingdings</vt:lpstr>
      <vt:lpstr>Lato Light</vt:lpstr>
      <vt:lpstr>Times New Roman</vt:lpstr>
      <vt:lpstr>Courier New</vt:lpstr>
      <vt:lpstr>Retrospect</vt:lpstr>
      <vt:lpstr>Instructions for this template:</vt:lpstr>
      <vt:lpstr>Pathways Wisconsin Advanced Manufacturing Technology &lt; Insert Name of High School&gt; Career Pathway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this template:</dc:title>
  <dc:creator>Kornell, Annette L</dc:creator>
  <cp:lastModifiedBy>Hutchison, Carol S.   DPI</cp:lastModifiedBy>
  <cp:revision>15</cp:revision>
  <dcterms:modified xsi:type="dcterms:W3CDTF">2020-01-10T21:39:23Z</dcterms:modified>
</cp:coreProperties>
</file>