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sldIdLst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8" autoAdjust="0"/>
    <p:restoredTop sz="86384" autoAdjust="0"/>
  </p:normalViewPr>
  <p:slideViewPr>
    <p:cSldViewPr>
      <p:cViewPr varScale="1">
        <p:scale>
          <a:sx n="97" d="100"/>
          <a:sy n="97" d="100"/>
        </p:scale>
        <p:origin x="9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ADCB5-A8E5-4C41-8D23-39F425A4CDD4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065D4D9-2440-434D-9D0D-2CB4F1DD25D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b="1" dirty="0"/>
            <a:t>Purchasing</a:t>
          </a:r>
        </a:p>
      </dgm:t>
    </dgm:pt>
    <dgm:pt modelId="{D00646AB-7F2A-475A-95AB-37095229CACD}" type="parTrans" cxnId="{350EA367-815E-4AFD-9090-C2A73A7F01EF}">
      <dgm:prSet/>
      <dgm:spPr/>
      <dgm:t>
        <a:bodyPr/>
        <a:lstStyle/>
        <a:p>
          <a:endParaRPr lang="en-US"/>
        </a:p>
      </dgm:t>
    </dgm:pt>
    <dgm:pt modelId="{1B9C0CB7-C28F-4499-B796-20CE6E1F14CD}" type="sibTrans" cxnId="{350EA367-815E-4AFD-9090-C2A73A7F01EF}">
      <dgm:prSet/>
      <dgm:spPr/>
      <dgm:t>
        <a:bodyPr/>
        <a:lstStyle/>
        <a:p>
          <a:endParaRPr lang="en-US"/>
        </a:p>
      </dgm:t>
    </dgm:pt>
    <dgm:pt modelId="{6A57B92B-27C0-4303-AFA1-8FE143996D6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b="1" dirty="0"/>
            <a:t>Receiving</a:t>
          </a:r>
        </a:p>
      </dgm:t>
    </dgm:pt>
    <dgm:pt modelId="{F1193D28-E649-4C64-89E8-F96310E8B30F}" type="parTrans" cxnId="{DF6D05D7-7044-4536-8D7E-469716E0628D}">
      <dgm:prSet/>
      <dgm:spPr/>
      <dgm:t>
        <a:bodyPr/>
        <a:lstStyle/>
        <a:p>
          <a:endParaRPr lang="en-US"/>
        </a:p>
      </dgm:t>
    </dgm:pt>
    <dgm:pt modelId="{C3044990-3CE7-43C3-9766-6C8624FEAA39}" type="sibTrans" cxnId="{DF6D05D7-7044-4536-8D7E-469716E0628D}">
      <dgm:prSet/>
      <dgm:spPr/>
      <dgm:t>
        <a:bodyPr/>
        <a:lstStyle/>
        <a:p>
          <a:endParaRPr lang="en-US"/>
        </a:p>
      </dgm:t>
    </dgm:pt>
    <dgm:pt modelId="{0E0BD21A-27D5-498D-919F-5B58E44C1A67}">
      <dgm:prSet phldrT="[Text]" custT="1"/>
      <dgm:spPr>
        <a:solidFill>
          <a:srgbClr val="D60093"/>
        </a:solidFill>
      </dgm:spPr>
      <dgm:t>
        <a:bodyPr/>
        <a:lstStyle/>
        <a:p>
          <a:r>
            <a:rPr lang="en-US" sz="1800" b="1" dirty="0"/>
            <a:t>Serving</a:t>
          </a:r>
        </a:p>
      </dgm:t>
    </dgm:pt>
    <dgm:pt modelId="{030EEC8D-22E3-4A82-AA40-39A97D8930CE}" type="parTrans" cxnId="{4A4621A5-A3D1-4ADB-88AD-10D66BBF5C2C}">
      <dgm:prSet/>
      <dgm:spPr/>
      <dgm:t>
        <a:bodyPr/>
        <a:lstStyle/>
        <a:p>
          <a:endParaRPr lang="en-US"/>
        </a:p>
      </dgm:t>
    </dgm:pt>
    <dgm:pt modelId="{DEFA7867-AA78-4B66-BB5C-8A0E38383539}" type="sibTrans" cxnId="{4A4621A5-A3D1-4ADB-88AD-10D66BBF5C2C}">
      <dgm:prSet/>
      <dgm:spPr/>
      <dgm:t>
        <a:bodyPr/>
        <a:lstStyle/>
        <a:p>
          <a:endParaRPr lang="en-US"/>
        </a:p>
      </dgm:t>
    </dgm:pt>
    <dgm:pt modelId="{15FE1469-6BAB-42A2-9B3F-D36FCED8560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/>
            <a:t>Storing</a:t>
          </a:r>
        </a:p>
      </dgm:t>
      <dgm:extLst>
        <a:ext uri="{E40237B7-FDA0-4F09-8148-C483321AD2D9}">
          <dgm14:cNvPr xmlns:dgm14="http://schemas.microsoft.com/office/drawing/2010/diagram" id="0" name="" descr="planning, purchasing, receiving, storing, producing, serving&#10;&#10;" title="food loss stages under control of manager"/>
        </a:ext>
      </dgm:extLst>
    </dgm:pt>
    <dgm:pt modelId="{F3874989-D5DC-4B3B-A18C-4193D98420F4}" type="parTrans" cxnId="{475E506E-A6B3-4C9E-B8B8-F7D756E5A82E}">
      <dgm:prSet/>
      <dgm:spPr/>
      <dgm:t>
        <a:bodyPr/>
        <a:lstStyle/>
        <a:p>
          <a:endParaRPr lang="en-US"/>
        </a:p>
      </dgm:t>
    </dgm:pt>
    <dgm:pt modelId="{1E20F51F-AFD2-422E-A033-7672004B19D9}" type="sibTrans" cxnId="{475E506E-A6B3-4C9E-B8B8-F7D756E5A82E}">
      <dgm:prSet/>
      <dgm:spPr/>
      <dgm:t>
        <a:bodyPr/>
        <a:lstStyle/>
        <a:p>
          <a:endParaRPr lang="en-US"/>
        </a:p>
      </dgm:t>
    </dgm:pt>
    <dgm:pt modelId="{AC76BABB-B8FB-4E06-BE15-2067A87EDAE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b="1" baseline="0" dirty="0"/>
            <a:t>Planning</a:t>
          </a:r>
        </a:p>
      </dgm:t>
    </dgm:pt>
    <dgm:pt modelId="{FEC929A6-7377-4EF0-91BF-1A03B2EB258C}" type="parTrans" cxnId="{698CE7E0-3C56-4458-8B03-84864EC06916}">
      <dgm:prSet/>
      <dgm:spPr/>
      <dgm:t>
        <a:bodyPr/>
        <a:lstStyle/>
        <a:p>
          <a:endParaRPr lang="en-US"/>
        </a:p>
      </dgm:t>
    </dgm:pt>
    <dgm:pt modelId="{B59C9EFE-6FEB-4DF8-B43D-86D6EAC58203}" type="sibTrans" cxnId="{698CE7E0-3C56-4458-8B03-84864EC06916}">
      <dgm:prSet/>
      <dgm:spPr/>
      <dgm:t>
        <a:bodyPr/>
        <a:lstStyle/>
        <a:p>
          <a:endParaRPr lang="en-US"/>
        </a:p>
      </dgm:t>
    </dgm:pt>
    <dgm:pt modelId="{984CBEBF-5D6E-463B-BF69-7C515FB7FF94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dirty="0"/>
            <a:t>Producing</a:t>
          </a:r>
          <a:endParaRPr lang="en-US" sz="1800" dirty="0"/>
        </a:p>
      </dgm:t>
    </dgm:pt>
    <dgm:pt modelId="{D632F2B8-DDBB-4DCF-A4A9-512CDFCB3930}" type="parTrans" cxnId="{D38F3EDC-697B-4D4B-B4B6-E9D11D4D0B6E}">
      <dgm:prSet/>
      <dgm:spPr/>
      <dgm:t>
        <a:bodyPr/>
        <a:lstStyle/>
        <a:p>
          <a:endParaRPr lang="en-US"/>
        </a:p>
      </dgm:t>
    </dgm:pt>
    <dgm:pt modelId="{8A91ADC9-40A6-4FEB-82AD-5EAB085CBB2B}" type="sibTrans" cxnId="{D38F3EDC-697B-4D4B-B4B6-E9D11D4D0B6E}">
      <dgm:prSet/>
      <dgm:spPr/>
      <dgm:t>
        <a:bodyPr/>
        <a:lstStyle/>
        <a:p>
          <a:endParaRPr lang="en-US"/>
        </a:p>
      </dgm:t>
    </dgm:pt>
    <dgm:pt modelId="{01B9F0B4-B267-409F-9B53-3D35C7456D83}" type="pres">
      <dgm:prSet presAssocID="{586ADCB5-A8E5-4C41-8D23-39F425A4CDD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0013E-9F1C-4F9B-B3F0-DBB748A7A4A1}" type="pres">
      <dgm:prSet presAssocID="{586ADCB5-A8E5-4C41-8D23-39F425A4CDD4}" presName="arrow" presStyleLbl="bgShp" presStyleIdx="0" presStyleCnt="1" custLinFactNeighborX="478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DD0297E-F784-4A45-B3C5-827382F2E9B1}" type="pres">
      <dgm:prSet presAssocID="{586ADCB5-A8E5-4C41-8D23-39F425A4CDD4}" presName="linearProcess" presStyleCnt="0"/>
      <dgm:spPr/>
      <dgm:t>
        <a:bodyPr/>
        <a:lstStyle/>
        <a:p>
          <a:endParaRPr lang="en-US"/>
        </a:p>
      </dgm:t>
    </dgm:pt>
    <dgm:pt modelId="{B689D920-C96C-4C9F-90AE-429BB9702498}" type="pres">
      <dgm:prSet presAssocID="{AC76BABB-B8FB-4E06-BE15-2067A87EDAE4}" presName="textNode" presStyleLbl="node1" presStyleIdx="0" presStyleCnt="6" custLinFactNeighborX="40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7EB68-B4C4-437A-A2F8-66CB91BB16B1}" type="pres">
      <dgm:prSet presAssocID="{B59C9EFE-6FEB-4DF8-B43D-86D6EAC58203}" presName="sibTrans" presStyleCnt="0"/>
      <dgm:spPr/>
      <dgm:t>
        <a:bodyPr/>
        <a:lstStyle/>
        <a:p>
          <a:endParaRPr lang="en-US"/>
        </a:p>
      </dgm:t>
    </dgm:pt>
    <dgm:pt modelId="{97087208-573D-4294-9D6C-A061F179B3F9}" type="pres">
      <dgm:prSet presAssocID="{4065D4D9-2440-434D-9D0D-2CB4F1DD25D6}" presName="textNode" presStyleLbl="node1" presStyleIdx="1" presStyleCnt="6" custLinFactNeighborX="2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F8BFC-FF97-416A-8D9A-94FEC74B708D}" type="pres">
      <dgm:prSet presAssocID="{1B9C0CB7-C28F-4499-B796-20CE6E1F14CD}" presName="sibTrans" presStyleCnt="0"/>
      <dgm:spPr/>
      <dgm:t>
        <a:bodyPr/>
        <a:lstStyle/>
        <a:p>
          <a:endParaRPr lang="en-US"/>
        </a:p>
      </dgm:t>
    </dgm:pt>
    <dgm:pt modelId="{DBE88246-44DA-4128-B761-0D0F38BE3AE0}" type="pres">
      <dgm:prSet presAssocID="{6A57B92B-27C0-4303-AFA1-8FE143996D65}" presName="textNode" presStyleLbl="node1" presStyleIdx="2" presStyleCnt="6" custLinFactNeighborX="2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7E31E-FEA7-404A-AC16-C5164D18BCAA}" type="pres">
      <dgm:prSet presAssocID="{C3044990-3CE7-43C3-9766-6C8624FEAA39}" presName="sibTrans" presStyleCnt="0"/>
      <dgm:spPr/>
      <dgm:t>
        <a:bodyPr/>
        <a:lstStyle/>
        <a:p>
          <a:endParaRPr lang="en-US"/>
        </a:p>
      </dgm:t>
    </dgm:pt>
    <dgm:pt modelId="{4E3B91D9-80C2-4A2A-8C77-6CCA9C61DE8A}" type="pres">
      <dgm:prSet presAssocID="{15FE1469-6BAB-42A2-9B3F-D36FCED85604}" presName="textNode" presStyleLbl="node1" presStyleIdx="3" presStyleCnt="6" custLinFactNeighborX="2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698-00EA-432C-ACD4-0BCCCD3C8D8E}" type="pres">
      <dgm:prSet presAssocID="{1E20F51F-AFD2-422E-A033-7672004B19D9}" presName="sibTrans" presStyleCnt="0"/>
      <dgm:spPr/>
      <dgm:t>
        <a:bodyPr/>
        <a:lstStyle/>
        <a:p>
          <a:endParaRPr lang="en-US"/>
        </a:p>
      </dgm:t>
    </dgm:pt>
    <dgm:pt modelId="{7B22693A-9257-4F80-AE4C-114A7F50A1AC}" type="pres">
      <dgm:prSet presAssocID="{984CBEBF-5D6E-463B-BF69-7C515FB7FF94}" presName="textNode" presStyleLbl="node1" presStyleIdx="4" presStyleCnt="6" custLinFactNeighborX="2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6079E-8C0D-4993-890F-5D23A527F68B}" type="pres">
      <dgm:prSet presAssocID="{8A91ADC9-40A6-4FEB-82AD-5EAB085CBB2B}" presName="sibTrans" presStyleCnt="0"/>
      <dgm:spPr/>
      <dgm:t>
        <a:bodyPr/>
        <a:lstStyle/>
        <a:p>
          <a:endParaRPr lang="en-US"/>
        </a:p>
      </dgm:t>
    </dgm:pt>
    <dgm:pt modelId="{A84C180C-91A0-41BF-8C34-591C444121D7}" type="pres">
      <dgm:prSet presAssocID="{0E0BD21A-27D5-498D-919F-5B58E44C1A67}" presName="textNode" presStyleLbl="node1" presStyleIdx="5" presStyleCnt="6" custLinFactNeighborX="2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AE55E-9D73-4A8F-B31A-2994DFFD8FA0}" type="presOf" srcId="{0E0BD21A-27D5-498D-919F-5B58E44C1A67}" destId="{A84C180C-91A0-41BF-8C34-591C444121D7}" srcOrd="0" destOrd="0" presId="urn:microsoft.com/office/officeart/2005/8/layout/hProcess9"/>
    <dgm:cxn modelId="{4A4621A5-A3D1-4ADB-88AD-10D66BBF5C2C}" srcId="{586ADCB5-A8E5-4C41-8D23-39F425A4CDD4}" destId="{0E0BD21A-27D5-498D-919F-5B58E44C1A67}" srcOrd="5" destOrd="0" parTransId="{030EEC8D-22E3-4A82-AA40-39A97D8930CE}" sibTransId="{DEFA7867-AA78-4B66-BB5C-8A0E38383539}"/>
    <dgm:cxn modelId="{FD4BE0F5-4591-411A-98C0-73AF814CEDF7}" type="presOf" srcId="{586ADCB5-A8E5-4C41-8D23-39F425A4CDD4}" destId="{01B9F0B4-B267-409F-9B53-3D35C7456D83}" srcOrd="0" destOrd="0" presId="urn:microsoft.com/office/officeart/2005/8/layout/hProcess9"/>
    <dgm:cxn modelId="{350EA367-815E-4AFD-9090-C2A73A7F01EF}" srcId="{586ADCB5-A8E5-4C41-8D23-39F425A4CDD4}" destId="{4065D4D9-2440-434D-9D0D-2CB4F1DD25D6}" srcOrd="1" destOrd="0" parTransId="{D00646AB-7F2A-475A-95AB-37095229CACD}" sibTransId="{1B9C0CB7-C28F-4499-B796-20CE6E1F14CD}"/>
    <dgm:cxn modelId="{ACD2F9BA-426E-482C-A0E7-BDBAEBB58D05}" type="presOf" srcId="{AC76BABB-B8FB-4E06-BE15-2067A87EDAE4}" destId="{B689D920-C96C-4C9F-90AE-429BB9702498}" srcOrd="0" destOrd="0" presId="urn:microsoft.com/office/officeart/2005/8/layout/hProcess9"/>
    <dgm:cxn modelId="{D38F3EDC-697B-4D4B-B4B6-E9D11D4D0B6E}" srcId="{586ADCB5-A8E5-4C41-8D23-39F425A4CDD4}" destId="{984CBEBF-5D6E-463B-BF69-7C515FB7FF94}" srcOrd="4" destOrd="0" parTransId="{D632F2B8-DDBB-4DCF-A4A9-512CDFCB3930}" sibTransId="{8A91ADC9-40A6-4FEB-82AD-5EAB085CBB2B}"/>
    <dgm:cxn modelId="{475E506E-A6B3-4C9E-B8B8-F7D756E5A82E}" srcId="{586ADCB5-A8E5-4C41-8D23-39F425A4CDD4}" destId="{15FE1469-6BAB-42A2-9B3F-D36FCED85604}" srcOrd="3" destOrd="0" parTransId="{F3874989-D5DC-4B3B-A18C-4193D98420F4}" sibTransId="{1E20F51F-AFD2-422E-A033-7672004B19D9}"/>
    <dgm:cxn modelId="{DF6D05D7-7044-4536-8D7E-469716E0628D}" srcId="{586ADCB5-A8E5-4C41-8D23-39F425A4CDD4}" destId="{6A57B92B-27C0-4303-AFA1-8FE143996D65}" srcOrd="2" destOrd="0" parTransId="{F1193D28-E649-4C64-89E8-F96310E8B30F}" sibTransId="{C3044990-3CE7-43C3-9766-6C8624FEAA39}"/>
    <dgm:cxn modelId="{515F13F3-5939-4519-878F-89258056F8DE}" type="presOf" srcId="{984CBEBF-5D6E-463B-BF69-7C515FB7FF94}" destId="{7B22693A-9257-4F80-AE4C-114A7F50A1AC}" srcOrd="0" destOrd="0" presId="urn:microsoft.com/office/officeart/2005/8/layout/hProcess9"/>
    <dgm:cxn modelId="{D9E484A7-8714-439C-8B34-2521F06F40D4}" type="presOf" srcId="{6A57B92B-27C0-4303-AFA1-8FE143996D65}" destId="{DBE88246-44DA-4128-B761-0D0F38BE3AE0}" srcOrd="0" destOrd="0" presId="urn:microsoft.com/office/officeart/2005/8/layout/hProcess9"/>
    <dgm:cxn modelId="{0FAB3FE9-7AB6-4147-AE3A-EC654FA73DEE}" type="presOf" srcId="{15FE1469-6BAB-42A2-9B3F-D36FCED85604}" destId="{4E3B91D9-80C2-4A2A-8C77-6CCA9C61DE8A}" srcOrd="0" destOrd="0" presId="urn:microsoft.com/office/officeart/2005/8/layout/hProcess9"/>
    <dgm:cxn modelId="{0723E8F8-1BBE-4DFA-8DD9-9DA46AC65A60}" type="presOf" srcId="{4065D4D9-2440-434D-9D0D-2CB4F1DD25D6}" destId="{97087208-573D-4294-9D6C-A061F179B3F9}" srcOrd="0" destOrd="0" presId="urn:microsoft.com/office/officeart/2005/8/layout/hProcess9"/>
    <dgm:cxn modelId="{698CE7E0-3C56-4458-8B03-84864EC06916}" srcId="{586ADCB5-A8E5-4C41-8D23-39F425A4CDD4}" destId="{AC76BABB-B8FB-4E06-BE15-2067A87EDAE4}" srcOrd="0" destOrd="0" parTransId="{FEC929A6-7377-4EF0-91BF-1A03B2EB258C}" sibTransId="{B59C9EFE-6FEB-4DF8-B43D-86D6EAC58203}"/>
    <dgm:cxn modelId="{2A0D9032-9B0D-4146-AF99-D7A2C3B4037D}" type="presParOf" srcId="{01B9F0B4-B267-409F-9B53-3D35C7456D83}" destId="{73C0013E-9F1C-4F9B-B3F0-DBB748A7A4A1}" srcOrd="0" destOrd="0" presId="urn:microsoft.com/office/officeart/2005/8/layout/hProcess9"/>
    <dgm:cxn modelId="{D04B8918-6B0B-4A78-8605-6B2ECB13C448}" type="presParOf" srcId="{01B9F0B4-B267-409F-9B53-3D35C7456D83}" destId="{3DD0297E-F784-4A45-B3C5-827382F2E9B1}" srcOrd="1" destOrd="0" presId="urn:microsoft.com/office/officeart/2005/8/layout/hProcess9"/>
    <dgm:cxn modelId="{F0A1E71F-DA00-4453-8B62-60F5D4E2586F}" type="presParOf" srcId="{3DD0297E-F784-4A45-B3C5-827382F2E9B1}" destId="{B689D920-C96C-4C9F-90AE-429BB9702498}" srcOrd="0" destOrd="0" presId="urn:microsoft.com/office/officeart/2005/8/layout/hProcess9"/>
    <dgm:cxn modelId="{AE5F54DA-34BF-4CA7-847A-7B03A3F6AFF8}" type="presParOf" srcId="{3DD0297E-F784-4A45-B3C5-827382F2E9B1}" destId="{59F7EB68-B4C4-437A-A2F8-66CB91BB16B1}" srcOrd="1" destOrd="0" presId="urn:microsoft.com/office/officeart/2005/8/layout/hProcess9"/>
    <dgm:cxn modelId="{4EF6E3A3-E194-4CDF-A275-064382BD24D0}" type="presParOf" srcId="{3DD0297E-F784-4A45-B3C5-827382F2E9B1}" destId="{97087208-573D-4294-9D6C-A061F179B3F9}" srcOrd="2" destOrd="0" presId="urn:microsoft.com/office/officeart/2005/8/layout/hProcess9"/>
    <dgm:cxn modelId="{AD841F01-76CF-44B4-8BBA-0160E489E5FE}" type="presParOf" srcId="{3DD0297E-F784-4A45-B3C5-827382F2E9B1}" destId="{07DF8BFC-FF97-416A-8D9A-94FEC74B708D}" srcOrd="3" destOrd="0" presId="urn:microsoft.com/office/officeart/2005/8/layout/hProcess9"/>
    <dgm:cxn modelId="{791245E4-C473-4CAA-A500-20CD1E6FF486}" type="presParOf" srcId="{3DD0297E-F784-4A45-B3C5-827382F2E9B1}" destId="{DBE88246-44DA-4128-B761-0D0F38BE3AE0}" srcOrd="4" destOrd="0" presId="urn:microsoft.com/office/officeart/2005/8/layout/hProcess9"/>
    <dgm:cxn modelId="{3881D584-28B0-42C4-9764-58F9830FC760}" type="presParOf" srcId="{3DD0297E-F784-4A45-B3C5-827382F2E9B1}" destId="{7997E31E-FEA7-404A-AC16-C5164D18BCAA}" srcOrd="5" destOrd="0" presId="urn:microsoft.com/office/officeart/2005/8/layout/hProcess9"/>
    <dgm:cxn modelId="{7C9DA00F-8AA2-40CD-A12B-19F6D4A62D31}" type="presParOf" srcId="{3DD0297E-F784-4A45-B3C5-827382F2E9B1}" destId="{4E3B91D9-80C2-4A2A-8C77-6CCA9C61DE8A}" srcOrd="6" destOrd="0" presId="urn:microsoft.com/office/officeart/2005/8/layout/hProcess9"/>
    <dgm:cxn modelId="{C4AB6C93-7EC0-450D-91DA-D0FAAB5403C7}" type="presParOf" srcId="{3DD0297E-F784-4A45-B3C5-827382F2E9B1}" destId="{1EBAC698-00EA-432C-ACD4-0BCCCD3C8D8E}" srcOrd="7" destOrd="0" presId="urn:microsoft.com/office/officeart/2005/8/layout/hProcess9"/>
    <dgm:cxn modelId="{68B3863C-B8D0-4E96-A83E-1BA9821EDCFE}" type="presParOf" srcId="{3DD0297E-F784-4A45-B3C5-827382F2E9B1}" destId="{7B22693A-9257-4F80-AE4C-114A7F50A1AC}" srcOrd="8" destOrd="0" presId="urn:microsoft.com/office/officeart/2005/8/layout/hProcess9"/>
    <dgm:cxn modelId="{0ADB0F88-3F3A-4516-B255-C40D751FF29E}" type="presParOf" srcId="{3DD0297E-F784-4A45-B3C5-827382F2E9B1}" destId="{9646079E-8C0D-4993-890F-5D23A527F68B}" srcOrd="9" destOrd="0" presId="urn:microsoft.com/office/officeart/2005/8/layout/hProcess9"/>
    <dgm:cxn modelId="{BEF474F4-5080-418B-BC3A-FDE4B1C2ECF4}" type="presParOf" srcId="{3DD0297E-F784-4A45-B3C5-827382F2E9B1}" destId="{A84C180C-91A0-41BF-8C34-591C444121D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0013E-9F1C-4F9B-B3F0-DBB748A7A4A1}">
      <dsp:nvSpPr>
        <dsp:cNvPr id="0" name=""/>
        <dsp:cNvSpPr/>
      </dsp:nvSpPr>
      <dsp:spPr>
        <a:xfrm>
          <a:off x="710902" y="0"/>
          <a:ext cx="7642860" cy="2928006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9D920-C96C-4C9F-90AE-429BB9702498}">
      <dsp:nvSpPr>
        <dsp:cNvPr id="0" name=""/>
        <dsp:cNvSpPr/>
      </dsp:nvSpPr>
      <dsp:spPr>
        <a:xfrm>
          <a:off x="88648" y="878401"/>
          <a:ext cx="1315811" cy="117120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Planning</a:t>
          </a:r>
        </a:p>
      </dsp:txBody>
      <dsp:txXfrm>
        <a:off x="145821" y="935574"/>
        <a:ext cx="1201465" cy="1056856"/>
      </dsp:txXfrm>
    </dsp:sp>
    <dsp:sp modelId="{97087208-573D-4294-9D6C-A061F179B3F9}">
      <dsp:nvSpPr>
        <dsp:cNvPr id="0" name=""/>
        <dsp:cNvSpPr/>
      </dsp:nvSpPr>
      <dsp:spPr>
        <a:xfrm>
          <a:off x="1585816" y="878401"/>
          <a:ext cx="1315811" cy="117120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Purchasing</a:t>
          </a:r>
        </a:p>
      </dsp:txBody>
      <dsp:txXfrm>
        <a:off x="1642989" y="935574"/>
        <a:ext cx="1201465" cy="1056856"/>
      </dsp:txXfrm>
    </dsp:sp>
    <dsp:sp modelId="{DBE88246-44DA-4128-B761-0D0F38BE3AE0}">
      <dsp:nvSpPr>
        <dsp:cNvPr id="0" name=""/>
        <dsp:cNvSpPr/>
      </dsp:nvSpPr>
      <dsp:spPr>
        <a:xfrm>
          <a:off x="3120930" y="878401"/>
          <a:ext cx="1315811" cy="1171202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Receiving</a:t>
          </a:r>
        </a:p>
      </dsp:txBody>
      <dsp:txXfrm>
        <a:off x="3178103" y="935574"/>
        <a:ext cx="1201465" cy="1056856"/>
      </dsp:txXfrm>
    </dsp:sp>
    <dsp:sp modelId="{4E3B91D9-80C2-4A2A-8C77-6CCA9C61DE8A}">
      <dsp:nvSpPr>
        <dsp:cNvPr id="0" name=""/>
        <dsp:cNvSpPr/>
      </dsp:nvSpPr>
      <dsp:spPr>
        <a:xfrm>
          <a:off x="4656043" y="878401"/>
          <a:ext cx="1315811" cy="117120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Storing</a:t>
          </a:r>
        </a:p>
      </dsp:txBody>
      <dsp:txXfrm>
        <a:off x="4713216" y="935574"/>
        <a:ext cx="1201465" cy="1056856"/>
      </dsp:txXfrm>
    </dsp:sp>
    <dsp:sp modelId="{7B22693A-9257-4F80-AE4C-114A7F50A1AC}">
      <dsp:nvSpPr>
        <dsp:cNvPr id="0" name=""/>
        <dsp:cNvSpPr/>
      </dsp:nvSpPr>
      <dsp:spPr>
        <a:xfrm>
          <a:off x="6191157" y="878401"/>
          <a:ext cx="1315811" cy="11712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Producing</a:t>
          </a:r>
          <a:endParaRPr lang="en-US" sz="1800" kern="1200" dirty="0"/>
        </a:p>
      </dsp:txBody>
      <dsp:txXfrm>
        <a:off x="6248330" y="935574"/>
        <a:ext cx="1201465" cy="1056856"/>
      </dsp:txXfrm>
    </dsp:sp>
    <dsp:sp modelId="{A84C180C-91A0-41BF-8C34-591C444121D7}">
      <dsp:nvSpPr>
        <dsp:cNvPr id="0" name=""/>
        <dsp:cNvSpPr/>
      </dsp:nvSpPr>
      <dsp:spPr>
        <a:xfrm>
          <a:off x="7675788" y="878401"/>
          <a:ext cx="1315811" cy="1171202"/>
        </a:xfrm>
        <a:prstGeom prst="roundRect">
          <a:avLst/>
        </a:prstGeom>
        <a:solidFill>
          <a:srgbClr val="D600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Serving</a:t>
          </a:r>
        </a:p>
      </dsp:txBody>
      <dsp:txXfrm>
        <a:off x="7732961" y="935574"/>
        <a:ext cx="1201465" cy="105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E688-958C-4E99-B8FA-0E437F307760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CCE52-A36B-4B8F-9B57-1B9103FD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6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0438" tIns="45219" rIns="90438" bIns="45219"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0438" tIns="45219" rIns="90438" bIns="45219"/>
          <a:lstStyle/>
          <a:p>
            <a:fld id="{F03E7DDA-F46E-4557-BF57-2ED255D3659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6BBD-394A-4C4A-B5CA-6250E0653F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8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0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0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914400"/>
          </a:xfrm>
        </p:spPr>
        <p:txBody>
          <a:bodyPr>
            <a:normAutofit/>
          </a:bodyPr>
          <a:lstStyle>
            <a:lvl1pPr>
              <a:defRPr sz="4000" b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000" b="0" baseline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645157"/>
            <a:ext cx="9144000" cy="182482"/>
          </a:xfrm>
          <a:prstGeom prst="rect">
            <a:avLst/>
          </a:prstGeom>
          <a:solidFill>
            <a:srgbClr val="D45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503A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 baseline="0"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0960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CD"/>
            </a:gs>
            <a:gs pos="100000">
              <a:srgbClr val="7DC2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21C8-5F53-43A9-A7A9-49F0D01BD4C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2157-BA7E-47B5-94AA-B86F52EB5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sda.gov/oce/foodwaste/resources/K12_schools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foodrecoverychallenge/" TargetMode="External"/><Relationship Id="rId7" Type="http://schemas.openxmlformats.org/officeDocument/2006/relationships/hyperlink" Target="http://www.fsis.usda.gov/wps/portal/fsis/topics/food-safety-education/get-answers/food-safety-fact-sheets/safe-food-handling/basics-for-handling-food-safel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a.gov/waste/conserve/foodwaste/docs/reducing_wasted_food_pkg_tool.pdf" TargetMode="External"/><Relationship Id="rId5" Type="http://schemas.openxmlformats.org/officeDocument/2006/relationships/hyperlink" Target="http://www.nfsmi.org/" TargetMode="External"/><Relationship Id="rId4" Type="http://schemas.openxmlformats.org/officeDocument/2006/relationships/hyperlink" Target="http://www.fns.usda.gov/sites/default/files/cn/SP11_CACFP05_SFSP07-2012o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da.gov/oce/foodwaste/join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usda.gov/oce/foodwas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69407"/>
            <a:ext cx="3733800" cy="24885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Best Practices for Maximizing </a:t>
            </a:r>
          </a:p>
          <a:p>
            <a:r>
              <a:rPr lang="en-US" dirty="0" smtClean="0"/>
              <a:t>Your Food Resources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U.S. Food Waste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Food Waste Challenge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Disseminate information about best practices to reduce, recover, recycle food waste</a:t>
            </a:r>
          </a:p>
          <a:p>
            <a:r>
              <a:rPr lang="en-US" dirty="0" smtClean="0"/>
              <a:t>Stimulate the development of these practices across the U.S. food chain</a:t>
            </a:r>
          </a:p>
          <a:p>
            <a:r>
              <a:rPr lang="en-US" dirty="0" smtClean="0"/>
              <a:t>Demonstrate commitment to (and successes in) reducing, recovering, recycling food waste</a:t>
            </a:r>
          </a:p>
        </p:txBody>
      </p:sp>
    </p:spTree>
    <p:extLst>
      <p:ext uri="{BB962C8B-B14F-4D97-AF65-F5344CB8AC3E}">
        <p14:creationId xmlns:p14="http://schemas.microsoft.com/office/powerpoint/2010/main" val="24410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Schools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Reduce food waste through improved ordering, preparing, storing procedures</a:t>
            </a:r>
          </a:p>
          <a:p>
            <a:r>
              <a:rPr lang="en-US" dirty="0" smtClean="0"/>
              <a:t>Recover and donate wholesome, uneaten food to feed people in need</a:t>
            </a:r>
          </a:p>
          <a:p>
            <a:r>
              <a:rPr lang="en-US" dirty="0" smtClean="0"/>
              <a:t>Recycle discarded food for other uses (e.g., animal feed, compost, energy generation)</a:t>
            </a:r>
          </a:p>
        </p:txBody>
      </p:sp>
      <p:pic>
        <p:nvPicPr>
          <p:cNvPr id="8" name="Picture 2" descr="From most to least preferred: source reduction, feed hungry people, feed animals, industrial uses, composting, incineration or landf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4038600" cy="4282281"/>
          </a:xfrm>
        </p:spPr>
      </p:pic>
    </p:spTree>
    <p:extLst>
      <p:ext uri="{BB962C8B-B14F-4D97-AF65-F5344CB8AC3E}">
        <p14:creationId xmlns:p14="http://schemas.microsoft.com/office/powerpoint/2010/main" val="35418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Source: Center of Excellence for Food Safety Research in Child Nutrition Programs </a:t>
            </a:r>
            <a:endParaRPr lang="en-US" dirty="0"/>
          </a:p>
        </p:txBody>
      </p:sp>
      <p:grpSp>
        <p:nvGrpSpPr>
          <p:cNvPr id="3" name="Group 19" descr="Planning, Purchasing, Receiving, Storing, Producing, Serving all are within control of manager"/>
          <p:cNvGrpSpPr/>
          <p:nvPr/>
        </p:nvGrpSpPr>
        <p:grpSpPr>
          <a:xfrm>
            <a:off x="0" y="1295400"/>
            <a:ext cx="8991600" cy="4594951"/>
            <a:chOff x="0" y="1295400"/>
            <a:chExt cx="8991600" cy="4594951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295400"/>
              <a:ext cx="8991600" cy="4594951"/>
              <a:chOff x="1503793" y="631213"/>
              <a:chExt cx="9382125" cy="4902841"/>
            </a:xfrm>
          </p:grpSpPr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4525155" y="3639530"/>
                <a:ext cx="3648076" cy="18945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Active Managerial Control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Food Safety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Monitoring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Training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Supervision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>
                <a:off x="8170645" y="4895589"/>
                <a:ext cx="2105025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150076" y="4838439"/>
                <a:ext cx="2362970" cy="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2150076" y="2817339"/>
                <a:ext cx="7206" cy="2021101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8739161" y="4452588"/>
                <a:ext cx="1189659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Feedback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2661056020"/>
                  </p:ext>
                </p:extLst>
              </p:nvPr>
            </p:nvGraphicFramePr>
            <p:xfrm>
              <a:off x="1503793" y="631213"/>
              <a:ext cx="9382125" cy="3124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cxnSp>
            <p:nvCxnSpPr>
              <p:cNvPr id="11" name="Straight Arrow Connector 10"/>
              <p:cNvCxnSpPr/>
              <p:nvPr/>
            </p:nvCxnSpPr>
            <p:spPr>
              <a:xfrm flipV="1">
                <a:off x="7944065" y="2817341"/>
                <a:ext cx="445655" cy="82218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7056919" y="2817341"/>
                <a:ext cx="12541" cy="82218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5458934" y="2817340"/>
                <a:ext cx="20335" cy="82219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4080689" y="2817341"/>
                <a:ext cx="603486" cy="82218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2655273" y="2817339"/>
                <a:ext cx="1867298" cy="12876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8161120" y="2817341"/>
                <a:ext cx="1685925" cy="128767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 flipH="1" flipV="1">
              <a:off x="8391525" y="3361623"/>
              <a:ext cx="15229" cy="19303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en-US" dirty="0" smtClean="0"/>
              <a:t>Where Food Loss Can Be Controlled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Food Waste Infographic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Download it today!</a:t>
            </a:r>
            <a:endParaRPr lang="en-US" sz="26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www.usda.gov/oce/ </a:t>
            </a:r>
            <a:r>
              <a:rPr lang="en-US" sz="2400" dirty="0" err="1" smtClean="0">
                <a:hlinkClick r:id="rId2"/>
              </a:rPr>
              <a:t>foodwaste</a:t>
            </a:r>
            <a:r>
              <a:rPr lang="en-US" sz="2400" dirty="0" smtClean="0">
                <a:hlinkClick r:id="rId2"/>
              </a:rPr>
              <a:t>/resources/ K12_schools.html</a:t>
            </a:r>
            <a:endParaRPr lang="en-US" sz="2400" dirty="0" smtClean="0"/>
          </a:p>
          <a:p>
            <a:r>
              <a:rPr lang="en-US" sz="2600" dirty="0" smtClean="0"/>
              <a:t>Use for educational purposes and to try out new ideas</a:t>
            </a:r>
          </a:p>
        </p:txBody>
      </p:sp>
      <p:pic>
        <p:nvPicPr>
          <p:cNvPr id="12" name="Content Placeholder 11" descr="image of infographic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03" y="1600200"/>
            <a:ext cx="3491994" cy="4525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64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Food Recovery Challenge </a:t>
            </a:r>
            <a:r>
              <a:rPr lang="en-US" dirty="0" smtClean="0"/>
              <a:t>(EPA)</a:t>
            </a:r>
          </a:p>
          <a:p>
            <a:pPr lvl="1"/>
            <a:r>
              <a:rPr lang="en-US" dirty="0" smtClean="0"/>
              <a:t>Data management software and technical assistance for schools</a:t>
            </a:r>
          </a:p>
          <a:p>
            <a:r>
              <a:rPr lang="en-US" dirty="0" smtClean="0">
                <a:hlinkClick r:id="rId4"/>
              </a:rPr>
              <a:t>Food Donation Program Guidance in Child Nutrition </a:t>
            </a:r>
            <a:endParaRPr lang="en-US" dirty="0" smtClean="0"/>
          </a:p>
          <a:p>
            <a:pPr lvl="1"/>
            <a:r>
              <a:rPr lang="en-US" dirty="0" smtClean="0"/>
              <a:t>Statutory authority for food recovery and donation</a:t>
            </a:r>
          </a:p>
          <a:p>
            <a:r>
              <a:rPr lang="en-US" dirty="0" smtClean="0">
                <a:hlinkClick r:id="rId5"/>
              </a:rPr>
              <a:t>National Food Service Management Institute </a:t>
            </a:r>
            <a:endParaRPr lang="en-US" dirty="0" smtClean="0"/>
          </a:p>
          <a:p>
            <a:pPr lvl="1"/>
            <a:r>
              <a:rPr lang="en-US" dirty="0" smtClean="0"/>
              <a:t>Nationwide training to school nutrition staff  and online resources to improve ordering/managing food inventory</a:t>
            </a:r>
          </a:p>
          <a:p>
            <a:r>
              <a:rPr lang="en-US" dirty="0" smtClean="0">
                <a:hlinkClick r:id="rId6"/>
              </a:rPr>
              <a:t>Reducing Wasted Food and Packaging </a:t>
            </a:r>
            <a:r>
              <a:rPr lang="en-US" dirty="0" smtClean="0"/>
              <a:t> (EPA)</a:t>
            </a:r>
            <a:endParaRPr lang="en-US" dirty="0" smtClean="0">
              <a:hlinkClick r:id="rId6"/>
            </a:endParaRPr>
          </a:p>
          <a:p>
            <a:pPr lvl="1"/>
            <a:r>
              <a:rPr lang="en-US" dirty="0" smtClean="0"/>
              <a:t>A Guide for Food Services and Restaurants</a:t>
            </a:r>
          </a:p>
          <a:p>
            <a:pPr lvl="0"/>
            <a:r>
              <a:rPr lang="en-US" dirty="0" smtClean="0">
                <a:hlinkClick r:id="rId7"/>
              </a:rPr>
              <a:t>Basics for Handling Food Safely</a:t>
            </a:r>
            <a:r>
              <a:rPr lang="en-US" dirty="0" smtClean="0"/>
              <a:t> (USDA)</a:t>
            </a:r>
          </a:p>
        </p:txBody>
      </p:sp>
    </p:spTree>
    <p:extLst>
      <p:ext uri="{BB962C8B-B14F-4D97-AF65-F5344CB8AC3E}">
        <p14:creationId xmlns:p14="http://schemas.microsoft.com/office/powerpoint/2010/main" val="26056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>Join the U.S. Food Waste Challenge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Simply check the boxes on the Challenge activity form!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What activities will the school undertake in the next year?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Program to reduce the amount of excess food generated in the school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Recover wholesome food from breakfasts and/or lunches to donate to feed people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Recover food waste from breakfasts and/or lunches to feed animals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Recover food waste from breakfasts and/or lunches for composting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Recover food waste from breakfasts and/or lunches for energy generation or other uses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USDA will list your school and activities on its website to help inspire other schools to do their part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Join at: </a:t>
            </a:r>
            <a:r>
              <a:rPr lang="en-US" dirty="0" smtClean="0">
                <a:hlinkClick r:id="rId2"/>
              </a:rPr>
              <a:t>http://www.usda.gov/oce/foodwaste/join.htm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tle graph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6" y="1326794"/>
            <a:ext cx="5567314" cy="2160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14800"/>
            <a:ext cx="6284912" cy="1252538"/>
          </a:xfrm>
        </p:spPr>
        <p:txBody>
          <a:bodyPr>
            <a:noAutofit/>
          </a:bodyPr>
          <a:lstStyle/>
          <a:p>
            <a:r>
              <a:rPr lang="en-US" sz="2600" b="0" dirty="0" smtClean="0"/>
              <a:t>For more information,</a:t>
            </a:r>
            <a:r>
              <a:rPr lang="en-US" sz="2600" b="0" baseline="0" dirty="0" smtClean="0"/>
              <a:t> </a:t>
            </a:r>
            <a:r>
              <a:rPr lang="en-US" sz="2600" b="0" dirty="0" smtClean="0"/>
              <a:t>visit</a:t>
            </a:r>
            <a:br>
              <a:rPr lang="en-US" sz="2600" b="0" dirty="0" smtClean="0"/>
            </a:br>
            <a:r>
              <a:rPr lang="en-US" sz="2600" b="0" dirty="0" smtClean="0">
                <a:hlinkClick r:id="rId4"/>
              </a:rPr>
              <a:t>http://www.usda.gov/oce/foodwaste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2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852911E57D54C9CA957A64F2FEDCB" ma:contentTypeVersion="12" ma:contentTypeDescription="Create a new document." ma:contentTypeScope="" ma:versionID="935388bfffc822b03c65582bea82a1ef">
  <xsd:schema xmlns:xsd="http://www.w3.org/2001/XMLSchema" xmlns:p="http://schemas.microsoft.com/office/2006/metadata/properties" xmlns:ns2="2394DED2-EFB2-49FD-87C5-B05DB1489153" xmlns:ns3="2394ded2-efb2-49fd-87c5-b05db1489153" targetNamespace="http://schemas.microsoft.com/office/2006/metadata/properties" ma:root="true" ma:fieldsID="0ff20e5419a9a975683d47f10078ea47" ns2:_="" ns3:_="">
    <xsd:import namespace="2394DED2-EFB2-49FD-87C5-B05DB1489153"/>
    <xsd:import namespace="2394ded2-efb2-49fd-87c5-b05db148915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Issue_x0020_Date" minOccurs="0"/>
                <xsd:element ref="ns3:PGM" minOccurs="0"/>
                <xsd:element ref="ns3:Status"/>
                <xsd:element ref="ns3:O_x002d_o_x002d_D" minOccurs="0"/>
                <xsd:element ref="ns3:Forma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394DED2-EFB2-49FD-87C5-B05DB1489153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  <xsd:element name="Issue_x0020_Date" ma:index="9" nillable="true" ma:displayName="Issue Date" ma:format="DateOnly" ma:internalName="Issue_x0020_Dat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2394ded2-efb2-49fd-87c5-b05db1489153" elementFormDefault="qualified">
    <xsd:import namespace="http://schemas.microsoft.com/office/2006/documentManagement/types"/>
    <xsd:element name="PGM" ma:index="10" nillable="true" ma:displayName="PGM" ma:internalName="PG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CFP"/>
                    <xsd:enumeration value="SFSP"/>
                    <xsd:enumeration value="SP"/>
                    <xsd:enumeration value="Farm to School"/>
                    <xsd:enumeration value="Tech. Assist"/>
                    <xsd:enumeration value="General (not pgm specific)"/>
                  </xsd:restriction>
                </xsd:simpleType>
              </xsd:element>
            </xsd:sequence>
          </xsd:extension>
        </xsd:complexContent>
      </xsd:complexType>
    </xsd:element>
    <xsd:element name="Status" ma:index="12" ma:displayName="Status" ma:default="active" ma:format="RadioButtons" ma:internalName="Status">
      <xsd:simpleType>
        <xsd:restriction base="dms:Choice">
          <xsd:enumeration value="active"/>
          <xsd:enumeration value="superseded"/>
          <xsd:enumeration value="obsolete"/>
        </xsd:restriction>
      </xsd:simpleType>
    </xsd:element>
    <xsd:element name="O_x002d_o_x002d_D" ma:index="14" nillable="true" ma:displayName="O-o-D" ma:default="0" ma:description="Out of date, decommissioned, no longer should be used, superceded" ma:internalName="O_x002d_o_x002d_D">
      <xsd:simpleType>
        <xsd:restriction base="dms:Boolean"/>
      </xsd:simpleType>
    </xsd:element>
    <xsd:element name="Format" ma:index="15" ma:displayName="Format" ma:format="RadioButtons" ma:internalName="Format">
      <xsd:simpleType>
        <xsd:restriction base="dms:Choice">
          <xsd:enumeration value="Handbook"/>
          <xsd:enumeration value="Manual"/>
          <xsd:enumeration value="Instruction"/>
          <xsd:enumeration value="Communications Material"/>
          <xsd:enumeration value="Research Material"/>
          <xsd:enumeration value="Technical Assistance"/>
          <xsd:enumeration value="Letter"/>
          <xsd:enumeration value="Grant(s)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ssue_x0020_Date xmlns="2394DED2-EFB2-49FD-87C5-B05DB1489153">2015-04-10T04:00:00+00:00</Issue_x0020_Date>
    <O_x002d_o_x002d_D xmlns="2394ded2-efb2-49fd-87c5-b05db1489153">false</O_x002d_o_x002d_D>
    <Description0 xmlns="2394DED2-EFB2-49FD-87C5-B05DB1489153">These slides may be shared and used as a standalone presentation or  incorporated into a larger slide deck. </Description0>
    <PGM xmlns="2394ded2-efb2-49fd-87c5-b05db1489153">
      <Value>SP</Value>
    </PGM>
    <Status xmlns="2394ded2-efb2-49fd-87c5-b05db1489153">active</Status>
    <Format xmlns="2394ded2-efb2-49fd-87c5-b05db1489153">Communications Material</Format>
  </documentManagement>
</p:properties>
</file>

<file path=customXml/itemProps1.xml><?xml version="1.0" encoding="utf-8"?>
<ds:datastoreItem xmlns:ds="http://schemas.openxmlformats.org/officeDocument/2006/customXml" ds:itemID="{F82FE230-7ACF-4AE0-A75E-8EE9488B7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4DED2-EFB2-49FD-87C5-B05DB1489153"/>
    <ds:schemaRef ds:uri="2394ded2-efb2-49fd-87c5-b05db14891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A76167-A057-402E-89A8-0D4242EA74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B2783C-9222-4C25-8670-D8DA874A1B45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2394ded2-efb2-49fd-87c5-b05db1489153"/>
    <ds:schemaRef ds:uri="2394DED2-EFB2-49FD-87C5-B05DB148915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On-screen Show (4:3)</PresentationFormat>
  <Paragraphs>55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The U.S. Food Waste Challenge</vt:lpstr>
      <vt:lpstr>U.S. Food Waste Challenge Goals</vt:lpstr>
      <vt:lpstr>What Schools Can Do</vt:lpstr>
      <vt:lpstr>Where Food Loss Can Be Controlled </vt:lpstr>
      <vt:lpstr>USDA Food Waste Infographic</vt:lpstr>
      <vt:lpstr>Additional Resources</vt:lpstr>
      <vt:lpstr>Join the U.S. Food Waste Challenge Simply check the boxes on the Challenge activity form!</vt:lpstr>
      <vt:lpstr>For more information, visit http://www.usda.gov/oce/foodwaste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Food Waste Challenge: Best Practices for Maximizing Your Food Resources</dc:title>
  <dc:subject>11</dc:subject>
  <dc:creator/>
  <cp:lastModifiedBy/>
  <cp:revision>1</cp:revision>
  <dcterms:created xsi:type="dcterms:W3CDTF">2015-04-08T17:52:31Z</dcterms:created>
  <dcterms:modified xsi:type="dcterms:W3CDTF">2015-10-02T14:43:47Z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0x010100C88852911E57D54C9CA957A64F2FEDCB</vt:lpwstr>
  </property>
</Properties>
</file>