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2.xml" ContentType="application/vnd.openxmlformats-officedocument.presentationml.notesSlide+xml"/>
  <Override PartName="/ppt/tags/tag70.xml" ContentType="application/vnd.openxmlformats-officedocument.presentationml.tags+xml"/>
  <Override PartName="/ppt/notesSlides/notesSlide3.xml" ContentType="application/vnd.openxmlformats-officedocument.presentationml.notesSlide+xml"/>
  <Override PartName="/ppt/tags/tag71.xml" ContentType="application/vnd.openxmlformats-officedocument.presentationml.tags+xml"/>
  <Override PartName="/ppt/notesSlides/notesSlide4.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notesSlides/notesSlide5.xml" ContentType="application/vnd.openxmlformats-officedocument.presentationml.notesSlide+xml"/>
  <Override PartName="/ppt/tags/tag74.xml" ContentType="application/vnd.openxmlformats-officedocument.presentationml.tags+xml"/>
  <Override PartName="/ppt/notesSlides/notesSlide6.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83"/>
  </p:notesMasterIdLst>
  <p:handoutMasterIdLst>
    <p:handoutMasterId r:id="rId84"/>
  </p:handoutMasterIdLst>
  <p:sldIdLst>
    <p:sldId id="256" r:id="rId2"/>
    <p:sldId id="257" r:id="rId3"/>
    <p:sldId id="411" r:id="rId4"/>
    <p:sldId id="413" r:id="rId5"/>
    <p:sldId id="387" r:id="rId6"/>
    <p:sldId id="392" r:id="rId7"/>
    <p:sldId id="394" r:id="rId8"/>
    <p:sldId id="393" r:id="rId9"/>
    <p:sldId id="395" r:id="rId10"/>
    <p:sldId id="402" r:id="rId11"/>
    <p:sldId id="396" r:id="rId12"/>
    <p:sldId id="397" r:id="rId13"/>
    <p:sldId id="398" r:id="rId14"/>
    <p:sldId id="399" r:id="rId15"/>
    <p:sldId id="400" r:id="rId16"/>
    <p:sldId id="409" r:id="rId17"/>
    <p:sldId id="401" r:id="rId18"/>
    <p:sldId id="426" r:id="rId19"/>
    <p:sldId id="420" r:id="rId20"/>
    <p:sldId id="404" r:id="rId21"/>
    <p:sldId id="407" r:id="rId22"/>
    <p:sldId id="406" r:id="rId23"/>
    <p:sldId id="403" r:id="rId24"/>
    <p:sldId id="415" r:id="rId25"/>
    <p:sldId id="414" r:id="rId26"/>
    <p:sldId id="417" r:id="rId27"/>
    <p:sldId id="416" r:id="rId28"/>
    <p:sldId id="418" r:id="rId29"/>
    <p:sldId id="405" r:id="rId30"/>
    <p:sldId id="424" r:id="rId31"/>
    <p:sldId id="408" r:id="rId32"/>
    <p:sldId id="423" r:id="rId33"/>
    <p:sldId id="425" r:id="rId34"/>
    <p:sldId id="389" r:id="rId35"/>
    <p:sldId id="427" r:id="rId36"/>
    <p:sldId id="428" r:id="rId37"/>
    <p:sldId id="429" r:id="rId38"/>
    <p:sldId id="430" r:id="rId39"/>
    <p:sldId id="279" r:id="rId40"/>
    <p:sldId id="419" r:id="rId41"/>
    <p:sldId id="421" r:id="rId42"/>
    <p:sldId id="422" r:id="rId43"/>
    <p:sldId id="388" r:id="rId44"/>
    <p:sldId id="435" r:id="rId45"/>
    <p:sldId id="436" r:id="rId46"/>
    <p:sldId id="391" r:id="rId47"/>
    <p:sldId id="431" r:id="rId48"/>
    <p:sldId id="432" r:id="rId49"/>
    <p:sldId id="433" r:id="rId50"/>
    <p:sldId id="434" r:id="rId51"/>
    <p:sldId id="437" r:id="rId52"/>
    <p:sldId id="390" r:id="rId53"/>
    <p:sldId id="367" r:id="rId54"/>
    <p:sldId id="368" r:id="rId55"/>
    <p:sldId id="369" r:id="rId56"/>
    <p:sldId id="311" r:id="rId57"/>
    <p:sldId id="370" r:id="rId58"/>
    <p:sldId id="371" r:id="rId59"/>
    <p:sldId id="378" r:id="rId60"/>
    <p:sldId id="372" r:id="rId61"/>
    <p:sldId id="373" r:id="rId62"/>
    <p:sldId id="374" r:id="rId63"/>
    <p:sldId id="375" r:id="rId64"/>
    <p:sldId id="376" r:id="rId65"/>
    <p:sldId id="379" r:id="rId66"/>
    <p:sldId id="380" r:id="rId67"/>
    <p:sldId id="306" r:id="rId68"/>
    <p:sldId id="307" r:id="rId69"/>
    <p:sldId id="313" r:id="rId70"/>
    <p:sldId id="314" r:id="rId71"/>
    <p:sldId id="316" r:id="rId72"/>
    <p:sldId id="317" r:id="rId73"/>
    <p:sldId id="326" r:id="rId74"/>
    <p:sldId id="381" r:id="rId75"/>
    <p:sldId id="382" r:id="rId76"/>
    <p:sldId id="383" r:id="rId77"/>
    <p:sldId id="384" r:id="rId78"/>
    <p:sldId id="385" r:id="rId79"/>
    <p:sldId id="386" r:id="rId80"/>
    <p:sldId id="331" r:id="rId81"/>
    <p:sldId id="366" r:id="rId82"/>
  </p:sldIdLst>
  <p:sldSz cx="9144000" cy="6858000" type="screen4x3"/>
  <p:notesSz cx="7010400" cy="9296400"/>
  <p:custDataLst>
    <p:tags r:id="rId8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05" autoAdjust="0"/>
    <p:restoredTop sz="89581" autoAdjust="0"/>
  </p:normalViewPr>
  <p:slideViewPr>
    <p:cSldViewPr>
      <p:cViewPr varScale="1">
        <p:scale>
          <a:sx n="96" d="100"/>
          <a:sy n="96" d="100"/>
        </p:scale>
        <p:origin x="52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F61515C-B3B6-428E-8953-0985AA6651EC}" type="datetimeFigureOut">
              <a:rPr lang="en-US" smtClean="0"/>
              <a:t>3/21/2018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2BDBD3C-083E-43F9-AE76-188BE4E7257D}" type="slidenum">
              <a:rPr lang="en-US" smtClean="0"/>
              <a:t>‹#›</a:t>
            </a:fld>
            <a:endParaRPr lang="en-US"/>
          </a:p>
        </p:txBody>
      </p:sp>
    </p:spTree>
    <p:extLst>
      <p:ext uri="{BB962C8B-B14F-4D97-AF65-F5344CB8AC3E}">
        <p14:creationId xmlns:p14="http://schemas.microsoft.com/office/powerpoint/2010/main" val="1344715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2757" tIns="46378" rIns="92757" bIns="46378" rtlCol="0"/>
          <a:lstStyle>
            <a:lvl1pPr algn="r">
              <a:defRPr sz="1200"/>
            </a:lvl1pPr>
          </a:lstStyle>
          <a:p>
            <a:fld id="{36F3CA6A-E7F9-4AA9-8868-24B4A04659DA}" type="datetimeFigureOut">
              <a:rPr lang="en-US" smtClean="0"/>
              <a:pPr/>
              <a:t>3/21/2018</a:t>
            </a:fld>
            <a:endParaRPr lang="en-US"/>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757" tIns="46378" rIns="92757" bIns="46378" rtlCol="0" anchor="b"/>
          <a:lstStyle>
            <a:lvl1pPr algn="r">
              <a:defRPr sz="1200"/>
            </a:lvl1pPr>
          </a:lstStyle>
          <a:p>
            <a:fld id="{95CFE1F9-483D-442B-95F9-4613F24990F7}" type="slidenum">
              <a:rPr lang="en-US" smtClean="0"/>
              <a:pPr/>
              <a:t>‹#›</a:t>
            </a:fld>
            <a:endParaRPr lang="en-US"/>
          </a:p>
        </p:txBody>
      </p:sp>
    </p:spTree>
    <p:extLst>
      <p:ext uri="{BB962C8B-B14F-4D97-AF65-F5344CB8AC3E}">
        <p14:creationId xmlns:p14="http://schemas.microsoft.com/office/powerpoint/2010/main" val="346593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CFE1F9-483D-442B-95F9-4613F24990F7}" type="slidenum">
              <a:rPr lang="en-US" smtClean="0"/>
              <a:pPr/>
              <a:t>51</a:t>
            </a:fld>
            <a:endParaRPr lang="en-US"/>
          </a:p>
        </p:txBody>
      </p:sp>
    </p:spTree>
    <p:extLst>
      <p:ext uri="{BB962C8B-B14F-4D97-AF65-F5344CB8AC3E}">
        <p14:creationId xmlns:p14="http://schemas.microsoft.com/office/powerpoint/2010/main" val="273776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30D94B46-B8C4-4ADE-A5F8-312915E59369}" type="slidenum">
              <a:rPr lang="en-US" smtClean="0"/>
              <a:pPr/>
              <a:t>68</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a:buFont typeface="Wingdings" pitchFamily="2" charset="2"/>
              <a:buChar char="Ø"/>
            </a:pPr>
            <a:r>
              <a:rPr lang="en-US" dirty="0" smtClean="0"/>
              <a:t>Open July 2 –</a:t>
            </a:r>
          </a:p>
          <a:p>
            <a:pPr lvl="1">
              <a:buFont typeface="Wingdings" pitchFamily="2" charset="2"/>
              <a:buChar char="Ø"/>
            </a:pPr>
            <a:r>
              <a:rPr lang="en-US" dirty="0" smtClean="0"/>
              <a:t>Allow Auditors time to audit from SAFR</a:t>
            </a:r>
          </a:p>
          <a:p>
            <a:pPr lvl="1">
              <a:buFont typeface="Wingdings" pitchFamily="2" charset="2"/>
              <a:buChar char="Ø"/>
            </a:pPr>
            <a:r>
              <a:rPr lang="en-US" dirty="0" smtClean="0"/>
              <a:t>Last year many edits were done late</a:t>
            </a:r>
          </a:p>
          <a:p>
            <a:pPr lvl="1">
              <a:buFont typeface="Wingdings" pitchFamily="2" charset="2"/>
              <a:buChar char="Ø"/>
            </a:pPr>
            <a:r>
              <a:rPr lang="en-US" dirty="0" smtClean="0"/>
              <a:t>Goal to have all edits done by July 2 </a:t>
            </a:r>
          </a:p>
          <a:p>
            <a:pPr lvl="1">
              <a:buFont typeface="Wingdings" pitchFamily="2" charset="2"/>
              <a:buChar char="Ø"/>
            </a:pPr>
            <a:endParaRPr lang="en-US" dirty="0" smtClean="0"/>
          </a:p>
          <a:p>
            <a:pPr lvl="1">
              <a:buFont typeface="Wingdings" pitchFamily="2" charset="2"/>
              <a:buChar char="Ø"/>
            </a:pPr>
            <a:r>
              <a:rPr lang="en-US" dirty="0" smtClean="0"/>
              <a:t>Remember Audited F/S are not due until December 1…any late reports are subject to delay in district receiving aid</a:t>
            </a:r>
          </a:p>
        </p:txBody>
      </p:sp>
    </p:spTree>
    <p:extLst>
      <p:ext uri="{BB962C8B-B14F-4D97-AF65-F5344CB8AC3E}">
        <p14:creationId xmlns:p14="http://schemas.microsoft.com/office/powerpoint/2010/main" val="103496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3DA8F8BC-3F8F-45F9-AA14-398697E550BF}" type="slidenum">
              <a:rPr lang="en-US" smtClean="0"/>
              <a:pPr/>
              <a:t>69</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a:buFont typeface="Wingdings" pitchFamily="2" charset="2"/>
              <a:buChar char="Ø"/>
            </a:pPr>
            <a:r>
              <a:rPr lang="en-US" dirty="0" smtClean="0"/>
              <a:t>Open July 2 –</a:t>
            </a:r>
          </a:p>
          <a:p>
            <a:pPr lvl="1">
              <a:buFont typeface="Wingdings" pitchFamily="2" charset="2"/>
              <a:buChar char="Ø"/>
            </a:pPr>
            <a:r>
              <a:rPr lang="en-US" dirty="0" smtClean="0"/>
              <a:t>Allow Auditors time to audit from SAFR</a:t>
            </a:r>
          </a:p>
          <a:p>
            <a:pPr lvl="1">
              <a:buFont typeface="Wingdings" pitchFamily="2" charset="2"/>
              <a:buChar char="Ø"/>
            </a:pPr>
            <a:r>
              <a:rPr lang="en-US" dirty="0" smtClean="0"/>
              <a:t>Last year many edits were done late</a:t>
            </a:r>
          </a:p>
          <a:p>
            <a:pPr lvl="1">
              <a:buFont typeface="Wingdings" pitchFamily="2" charset="2"/>
              <a:buChar char="Ø"/>
            </a:pPr>
            <a:r>
              <a:rPr lang="en-US" dirty="0" smtClean="0"/>
              <a:t>Goal to have all edits done by July 2 </a:t>
            </a:r>
          </a:p>
          <a:p>
            <a:pPr lvl="1">
              <a:buFont typeface="Wingdings" pitchFamily="2" charset="2"/>
              <a:buChar char="Ø"/>
            </a:pPr>
            <a:endParaRPr lang="en-US" dirty="0" smtClean="0"/>
          </a:p>
          <a:p>
            <a:pPr lvl="1">
              <a:buFont typeface="Wingdings" pitchFamily="2" charset="2"/>
              <a:buChar char="Ø"/>
            </a:pPr>
            <a:r>
              <a:rPr lang="en-US" dirty="0" smtClean="0"/>
              <a:t>Remember Audited F/S are not due until December 1…any late reports are subject to delay in district receiving aid</a:t>
            </a:r>
          </a:p>
        </p:txBody>
      </p:sp>
    </p:spTree>
    <p:extLst>
      <p:ext uri="{BB962C8B-B14F-4D97-AF65-F5344CB8AC3E}">
        <p14:creationId xmlns:p14="http://schemas.microsoft.com/office/powerpoint/2010/main" val="408435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BA05864A-B9AE-4797-8516-2C3595B5D667}" type="slidenum">
              <a:rPr lang="en-US" smtClean="0"/>
              <a:pPr/>
              <a:t>70</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r>
              <a:rPr lang="en-US" dirty="0" smtClean="0"/>
              <a:t>Must have the signature of the firm or CPA</a:t>
            </a:r>
          </a:p>
          <a:p>
            <a:endParaRPr lang="en-US" dirty="0" smtClean="0"/>
          </a:p>
          <a:p>
            <a:r>
              <a:rPr lang="en-US" dirty="0" smtClean="0"/>
              <a:t>If you or the district are unable to submit reports in </a:t>
            </a:r>
            <a:r>
              <a:rPr lang="en-US" dirty="0" err="1" smtClean="0"/>
              <a:t>pdf</a:t>
            </a:r>
            <a:r>
              <a:rPr lang="en-US" dirty="0" smtClean="0"/>
              <a:t> give us a call and we will ask that you send to us in paper form and we will scan and save electronically.</a:t>
            </a:r>
          </a:p>
          <a:p>
            <a:endParaRPr lang="en-US" dirty="0" smtClean="0"/>
          </a:p>
          <a:p>
            <a:r>
              <a:rPr lang="en-US" dirty="0" smtClean="0"/>
              <a:t>2006 year there were 33 reports filed late (after December 1)</a:t>
            </a:r>
          </a:p>
          <a:p>
            <a:endParaRPr lang="en-US" dirty="0" smtClean="0"/>
          </a:p>
          <a:p>
            <a:endParaRPr lang="en-US" dirty="0" smtClean="0"/>
          </a:p>
        </p:txBody>
      </p:sp>
    </p:spTree>
    <p:extLst>
      <p:ext uri="{BB962C8B-B14F-4D97-AF65-F5344CB8AC3E}">
        <p14:creationId xmlns:p14="http://schemas.microsoft.com/office/powerpoint/2010/main" val="1599759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BA05864A-B9AE-4797-8516-2C3595B5D667}" type="slidenum">
              <a:rPr lang="en-US" smtClean="0"/>
              <a:pPr/>
              <a:t>72</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397368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BA05864A-B9AE-4797-8516-2C3595B5D667}" type="slidenum">
              <a:rPr lang="en-US" smtClean="0"/>
              <a:pPr/>
              <a:t>73</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72882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BA20E7B-6B71-4032-9749-BADC0C42EA1C}" type="datetimeFigureOut">
              <a:rPr lang="en-US" smtClean="0"/>
              <a:pPr/>
              <a:t>3/21/2018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2ECFF08-CD61-49E5-A0E2-86BA127CEC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A20E7B-6B71-4032-9749-BADC0C42EA1C}"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CFF08-CD61-49E5-A0E2-86BA127CEC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A20E7B-6B71-4032-9749-BADC0C42EA1C}"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CFF08-CD61-49E5-A0E2-86BA127CEC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A20E7B-6B71-4032-9749-BADC0C42EA1C}"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CFF08-CD61-49E5-A0E2-86BA127CEC88}"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A20E7B-6B71-4032-9749-BADC0C42EA1C}"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CFF08-CD61-49E5-A0E2-86BA127CEC8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A20E7B-6B71-4032-9749-BADC0C42EA1C}"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CFF08-CD61-49E5-A0E2-86BA127CEC88}"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A20E7B-6B71-4032-9749-BADC0C42EA1C}" type="datetimeFigureOut">
              <a:rPr lang="en-US" smtClean="0"/>
              <a:pPr/>
              <a:t>3/21/2018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ECFF08-CD61-49E5-A0E2-86BA127CEC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A20E7B-6B71-4032-9749-BADC0C42EA1C}" type="datetimeFigureOut">
              <a:rPr lang="en-US" smtClean="0"/>
              <a:pPr/>
              <a:t>3/21/2018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ECFF08-CD61-49E5-A0E2-86BA127CEC88}"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20E7B-6B71-4032-9749-BADC0C42EA1C}" type="datetimeFigureOut">
              <a:rPr lang="en-US" smtClean="0"/>
              <a:pPr/>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ECFF08-CD61-49E5-A0E2-86BA127CEC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BA20E7B-6B71-4032-9749-BADC0C42EA1C}"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CFF08-CD61-49E5-A0E2-86BA127CEC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A20E7B-6B71-4032-9749-BADC0C42EA1C}" type="datetimeFigureOut">
              <a:rPr lang="en-US" smtClean="0"/>
              <a:pPr/>
              <a:t>3/21/2018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2ECFF08-CD61-49E5-A0E2-86BA127CEC8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A20E7B-6B71-4032-9749-BADC0C42EA1C}" type="datetimeFigureOut">
              <a:rPr lang="en-US" smtClean="0"/>
              <a:pPr/>
              <a:t>3/21/2018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2ECFF08-CD61-49E5-A0E2-86BA127CEC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hyperlink" Target="http://dpi.wi.gov/sfs/finances/aids-register/aids-register-coding" TargetMode="Externa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hyperlink" Target="https://doa.wi.gov/Pages/StateFinances/State-Single-Audit-Guidelines-2016.aspx" TargetMode="Externa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hyperlink" Target="https://dpi.wi.gov/sfs/finances/auditors/audit-programs" TargetMode="Externa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hyperlink" Target="https://dpi.wi.gov/sage" TargetMode="Externa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hyperlink" Target="https://dpi.wi.gov/sites/default/files/imce/sage/pdf/2015-16_SAGE_AGR_aid_school.pdf" TargetMode="Externa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hyperlink" Target="https://dpi.wi.gov/sfs" TargetMode="Externa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hyperlink" Target="https://docs.legis.wisconsin.gov/statutes/statutes/115/II/437" TargetMode="Externa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hyperlink" Target="https://docs.legis.wisconsin.gov/2013/related/acts/20" TargetMode="External"/><Relationship Id="rId4" Type="http://schemas.openxmlformats.org/officeDocument/2006/relationships/hyperlink" Target="https://docs.legis.wisconsin.gov/2011/related/acts/32"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docs.legis.wisconsin.gov/2015/related/acts/55" TargetMode="Externa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3" Type="http://schemas.openxmlformats.org/officeDocument/2006/relationships/hyperlink" Target="https://dpi.wi.gov/sfs/finances/fund-info/package-cooperative-funds" TargetMode="Externa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hyperlink" Target="https://teach.wi.gov/pages/home.aspx" TargetMode="External"/><Relationship Id="rId2" Type="http://schemas.openxmlformats.org/officeDocument/2006/relationships/slideLayout" Target="../slideLayouts/slideLayout2.xml"/><Relationship Id="rId1" Type="http://schemas.openxmlformats.org/officeDocument/2006/relationships/tags" Target="../tags/tag39.xml"/><Relationship Id="rId5" Type="http://schemas.openxmlformats.org/officeDocument/2006/relationships/hyperlink" Target="mailto:Matthew2.Yeakey@wisconsin.gov" TargetMode="External"/><Relationship Id="rId4" Type="http://schemas.openxmlformats.org/officeDocument/2006/relationships/hyperlink" Target="https://dpi.wi.gov/sfs/finances/wufar/accounting-issues-examples" TargetMode="Externa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hyperlink" Target="https://docs.legis.wisconsin.gov/statutes/statutes/121/II/07/6" TargetMode="Externa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8" Type="http://schemas.openxmlformats.org/officeDocument/2006/relationships/hyperlink" Target="https://docs.legis.wisconsin.gov/statutes/statutes/67/10/3" TargetMode="External"/><Relationship Id="rId13" Type="http://schemas.openxmlformats.org/officeDocument/2006/relationships/hyperlink" Target="https://docs.legis.wisconsin.gov/statutes/statutes/67/11/1/e" TargetMode="External"/><Relationship Id="rId3" Type="http://schemas.openxmlformats.org/officeDocument/2006/relationships/hyperlink" Target="https://docs.legis.wisconsin.gov/statutes/statutes/67/11/1" TargetMode="External"/><Relationship Id="rId7" Type="http://schemas.openxmlformats.org/officeDocument/2006/relationships/hyperlink" Target="https://docs.legis.wisconsin.gov/statutes/statutes/67/11/1/a" TargetMode="External"/><Relationship Id="rId12" Type="http://schemas.openxmlformats.org/officeDocument/2006/relationships/hyperlink" Target="https://docs.legis.wisconsin.gov/statutes/statutes/67/11/1/d" TargetMode="External"/><Relationship Id="rId2" Type="http://schemas.openxmlformats.org/officeDocument/2006/relationships/slideLayout" Target="../slideLayouts/slideLayout2.xml"/><Relationship Id="rId1" Type="http://schemas.openxmlformats.org/officeDocument/2006/relationships/tags" Target="../tags/tag49.xml"/><Relationship Id="rId6" Type="http://schemas.openxmlformats.org/officeDocument/2006/relationships/hyperlink" Target="https://docs.legis.wisconsin.gov/statutes/statutes/67/12/8m" TargetMode="External"/><Relationship Id="rId11" Type="http://schemas.openxmlformats.org/officeDocument/2006/relationships/hyperlink" Target="https://docs.legis.wisconsin.gov/statutes/statutes/67/12/12/ee" TargetMode="External"/><Relationship Id="rId5" Type="http://schemas.openxmlformats.org/officeDocument/2006/relationships/hyperlink" Target="https://docs.legis.wisconsin.gov/statutes/statutes/67/12/8" TargetMode="External"/><Relationship Id="rId10" Type="http://schemas.openxmlformats.org/officeDocument/2006/relationships/hyperlink" Target="https://docs.legis.wisconsin.gov/statutes/statutes/67/05/10" TargetMode="External"/><Relationship Id="rId4" Type="http://schemas.openxmlformats.org/officeDocument/2006/relationships/hyperlink" Target="https://docs.legis.wisconsin.gov/statutes/statutes/67/12/1" TargetMode="External"/><Relationship Id="rId9" Type="http://schemas.openxmlformats.org/officeDocument/2006/relationships/hyperlink" Target="https://docs.legis.wisconsin.gov/statutes/statutes/67/11/1/b" TargetMode="Externa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hyperlink" Target="https://apps4.dpi.wi.gov/TPortal/Pages/SignIn.aspx" TargetMode="Externa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2.xml"/><Relationship Id="rId4" Type="http://schemas.openxmlformats.org/officeDocument/2006/relationships/image" Target="../media/image4.emf"/></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5.xml.rels><?xml version="1.0" encoding="UTF-8" standalone="yes"?>
<Relationships xmlns="http://schemas.openxmlformats.org/package/2006/relationships"><Relationship Id="rId3" Type="http://schemas.openxmlformats.org/officeDocument/2006/relationships/hyperlink" Target="https://dpi.wi.gov/common-school-fund" TargetMode="Externa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7.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65.xml.rels><?xml version="1.0" encoding="UTF-8" standalone="yes"?>
<Relationships xmlns="http://schemas.openxmlformats.org/package/2006/relationships"><Relationship Id="rId3" Type="http://schemas.openxmlformats.org/officeDocument/2006/relationships/hyperlink" Target="https://dpi.wi.gov/tepdl/license-lookup" TargetMode="External"/><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0.xml"/><Relationship Id="rId4" Type="http://schemas.openxmlformats.org/officeDocument/2006/relationships/hyperlink" Target="mailto:dpisfsreports@dpi.state.wi.us"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1.xml"/><Relationship Id="rId4" Type="http://schemas.openxmlformats.org/officeDocument/2006/relationships/hyperlink" Target="mailto:dpiauditreports@dpi.wi.gov" TargetMode="Externa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2.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3.xml"/><Relationship Id="rId4" Type="http://schemas.openxmlformats.org/officeDocument/2006/relationships/hyperlink" Target="https://dpi.wi.gov/sfs/finances/auditors/audit-manual" TargetMode="Externa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78.xml.rels><?xml version="1.0" encoding="UTF-8" standalone="yes"?>
<Relationships xmlns="http://schemas.openxmlformats.org/package/2006/relationships"><Relationship Id="rId3" Type="http://schemas.openxmlformats.org/officeDocument/2006/relationships/hyperlink" Target="https://dpi.wi.gov/sites/default/files/imce/sfs/doc/Voucher_School_Summary_Dec_15_2015.docx" TargetMode="External"/><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1.xml"/></Relationships>
</file>

<file path=ppt/slides/_rels/slide81.xml.rels><?xml version="1.0" encoding="UTF-8" standalone="yes"?>
<Relationships xmlns="http://schemas.openxmlformats.org/package/2006/relationships"><Relationship Id="rId3" Type="http://schemas.openxmlformats.org/officeDocument/2006/relationships/hyperlink" Target="mailto:eugene.fornecker@dpi.wi.gov" TargetMode="External"/><Relationship Id="rId2" Type="http://schemas.openxmlformats.org/officeDocument/2006/relationships/slideLayout" Target="../slideLayouts/slideLayout2.xml"/><Relationship Id="rId1" Type="http://schemas.openxmlformats.org/officeDocument/2006/relationships/tags" Target="../tags/tag82.xml"/><Relationship Id="rId4" Type="http://schemas.openxmlformats.org/officeDocument/2006/relationships/hyperlink" Target="mailto:brian.kahl@dpi.wi.gov"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Times New Roman" pitchFamily="18" charset="0"/>
                <a:cs typeface="Times New Roman" pitchFamily="18" charset="0"/>
              </a:rPr>
              <a:t>School District Audit Conference – DPI Update</a:t>
            </a:r>
            <a:endParaRPr lang="en-US" dirty="0"/>
          </a:p>
        </p:txBody>
      </p:sp>
      <p:sp>
        <p:nvSpPr>
          <p:cNvPr id="3" name="Subtitle 2"/>
          <p:cNvSpPr>
            <a:spLocks noGrp="1"/>
          </p:cNvSpPr>
          <p:nvPr>
            <p:ph type="subTitle" idx="1"/>
          </p:nvPr>
        </p:nvSpPr>
        <p:spPr/>
        <p:txBody>
          <a:bodyPr/>
          <a:lstStyle/>
          <a:p>
            <a:pPr algn="ctr"/>
            <a:r>
              <a:rPr lang="en-US" dirty="0" smtClean="0">
                <a:latin typeface="Times New Roman" pitchFamily="18" charset="0"/>
                <a:cs typeface="Times New Roman" pitchFamily="18" charset="0"/>
              </a:rPr>
              <a:t>Gene Fornecker and Brian Kahl</a:t>
            </a:r>
          </a:p>
          <a:p>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lvl="2" indent="-256032">
              <a:spcBef>
                <a:spcPts val="400"/>
              </a:spcBef>
              <a:buClr>
                <a:schemeClr val="accent1"/>
              </a:buClr>
              <a:buSzPct val="68000"/>
              <a:buFont typeface="Wingdings 3"/>
              <a:buChar char=""/>
            </a:pPr>
            <a:r>
              <a:rPr lang="en-US" sz="2200" dirty="0" smtClean="0"/>
              <a:t>Auditor </a:t>
            </a:r>
            <a:r>
              <a:rPr lang="en-US" sz="2200" dirty="0" err="1" smtClean="0"/>
              <a:t>workpaper</a:t>
            </a:r>
            <a:r>
              <a:rPr lang="en-US" sz="2200" dirty="0" smtClean="0"/>
              <a:t> risk assessment documentation </a:t>
            </a:r>
            <a:r>
              <a:rPr lang="en-US" sz="2200" dirty="0"/>
              <a:t>should </a:t>
            </a:r>
            <a:r>
              <a:rPr lang="en-US" sz="2200" dirty="0" smtClean="0"/>
              <a:t>include </a:t>
            </a:r>
            <a:r>
              <a:rPr lang="en-US" sz="2200" dirty="0"/>
              <a:t>for each program: </a:t>
            </a:r>
            <a:endParaRPr lang="en-US" sz="2200" dirty="0" smtClean="0"/>
          </a:p>
          <a:p>
            <a:pPr marL="365760" lvl="2" indent="-256032">
              <a:spcBef>
                <a:spcPts val="400"/>
              </a:spcBef>
              <a:buClr>
                <a:schemeClr val="accent1"/>
              </a:buClr>
              <a:buSzPct val="68000"/>
              <a:buFont typeface="Wingdings 3"/>
              <a:buChar char=""/>
            </a:pPr>
            <a:endParaRPr lang="en-US" sz="2200" dirty="0" smtClean="0"/>
          </a:p>
          <a:p>
            <a:pPr marL="649224" lvl="3" indent="-256032">
              <a:spcBef>
                <a:spcPts val="400"/>
              </a:spcBef>
              <a:buClr>
                <a:schemeClr val="accent1"/>
              </a:buClr>
              <a:buSzPct val="68000"/>
              <a:buFont typeface="Wingdings 3"/>
              <a:buChar char=""/>
            </a:pPr>
            <a:r>
              <a:rPr lang="en-US" sz="2000" dirty="0" smtClean="0"/>
              <a:t>the </a:t>
            </a:r>
            <a:r>
              <a:rPr lang="en-US" sz="2000" dirty="0"/>
              <a:t>name of the </a:t>
            </a:r>
            <a:r>
              <a:rPr lang="en-US" sz="2000" dirty="0" smtClean="0"/>
              <a:t>program</a:t>
            </a:r>
            <a:endParaRPr lang="en-US" sz="2000" dirty="0"/>
          </a:p>
          <a:p>
            <a:pPr marL="649224" lvl="3" indent="-256032">
              <a:spcBef>
                <a:spcPts val="400"/>
              </a:spcBef>
              <a:buClr>
                <a:schemeClr val="accent1"/>
              </a:buClr>
              <a:buSzPct val="68000"/>
              <a:buFont typeface="Wingdings 3"/>
              <a:buChar char=""/>
            </a:pPr>
            <a:endParaRPr lang="en-US" sz="2000" dirty="0" smtClean="0"/>
          </a:p>
          <a:p>
            <a:pPr marL="649224" lvl="3" indent="-256032">
              <a:spcBef>
                <a:spcPts val="400"/>
              </a:spcBef>
              <a:buClr>
                <a:schemeClr val="accent1"/>
              </a:buClr>
              <a:buSzPct val="68000"/>
              <a:buFont typeface="Wingdings 3"/>
              <a:buChar char=""/>
            </a:pPr>
            <a:r>
              <a:rPr lang="en-US" sz="2000" dirty="0" smtClean="0"/>
              <a:t>the </a:t>
            </a:r>
            <a:r>
              <a:rPr lang="en-US" sz="2000" dirty="0"/>
              <a:t>amounts of </a:t>
            </a:r>
            <a:r>
              <a:rPr lang="en-US" sz="2000" dirty="0" smtClean="0"/>
              <a:t>expenditures</a:t>
            </a:r>
          </a:p>
          <a:p>
            <a:pPr marL="649224" lvl="3" indent="-256032">
              <a:spcBef>
                <a:spcPts val="400"/>
              </a:spcBef>
              <a:buClr>
                <a:schemeClr val="accent1"/>
              </a:buClr>
              <a:buSzPct val="68000"/>
              <a:buFont typeface="Wingdings 3"/>
              <a:buChar char=""/>
            </a:pPr>
            <a:endParaRPr lang="en-US" sz="2000" dirty="0" smtClean="0"/>
          </a:p>
          <a:p>
            <a:pPr marL="649224" lvl="3" indent="-256032">
              <a:spcBef>
                <a:spcPts val="400"/>
              </a:spcBef>
              <a:buClr>
                <a:schemeClr val="accent1"/>
              </a:buClr>
              <a:buSzPct val="68000"/>
              <a:buFont typeface="Wingdings 3"/>
              <a:buChar char=""/>
            </a:pPr>
            <a:r>
              <a:rPr lang="en-US" sz="2000" dirty="0" smtClean="0"/>
              <a:t>whether </a:t>
            </a:r>
            <a:r>
              <a:rPr lang="en-US" sz="2000" dirty="0"/>
              <a:t>the program is Type A or Type </a:t>
            </a:r>
            <a:r>
              <a:rPr lang="en-US" sz="2000" dirty="0" smtClean="0"/>
              <a:t>B</a:t>
            </a:r>
          </a:p>
          <a:p>
            <a:pPr marL="649224" lvl="3" indent="-256032">
              <a:spcBef>
                <a:spcPts val="400"/>
              </a:spcBef>
              <a:buClr>
                <a:schemeClr val="accent1"/>
              </a:buClr>
              <a:buSzPct val="68000"/>
              <a:buFont typeface="Wingdings 3"/>
              <a:buChar char=""/>
            </a:pPr>
            <a:endParaRPr lang="en-US" sz="2000" dirty="0" smtClean="0"/>
          </a:p>
          <a:p>
            <a:pPr marL="649224" lvl="3" indent="-256032">
              <a:spcBef>
                <a:spcPts val="400"/>
              </a:spcBef>
              <a:buClr>
                <a:schemeClr val="accent1"/>
              </a:buClr>
              <a:buSzPct val="68000"/>
              <a:buFont typeface="Wingdings 3"/>
              <a:buChar char=""/>
            </a:pPr>
            <a:r>
              <a:rPr lang="en-US" sz="2000" dirty="0" smtClean="0"/>
              <a:t>the </a:t>
            </a:r>
            <a:r>
              <a:rPr lang="en-US" sz="2000" dirty="0"/>
              <a:t>factors considered in the risk </a:t>
            </a:r>
            <a:r>
              <a:rPr lang="en-US" sz="2000" dirty="0" smtClean="0"/>
              <a:t>assessment</a:t>
            </a:r>
          </a:p>
          <a:p>
            <a:pPr marL="649224" lvl="3" indent="-256032">
              <a:spcBef>
                <a:spcPts val="400"/>
              </a:spcBef>
              <a:buClr>
                <a:schemeClr val="accent1"/>
              </a:buClr>
              <a:buSzPct val="68000"/>
              <a:buFont typeface="Wingdings 3"/>
              <a:buChar char=""/>
            </a:pPr>
            <a:endParaRPr lang="en-US" sz="2000" dirty="0" smtClean="0"/>
          </a:p>
          <a:p>
            <a:pPr marL="649224" lvl="3" indent="-256032">
              <a:spcBef>
                <a:spcPts val="400"/>
              </a:spcBef>
              <a:buClr>
                <a:schemeClr val="accent1"/>
              </a:buClr>
              <a:buSzPct val="68000"/>
              <a:buFont typeface="Wingdings 3"/>
              <a:buChar char=""/>
            </a:pPr>
            <a:r>
              <a:rPr lang="en-US" sz="2000" dirty="0" smtClean="0"/>
              <a:t>the </a:t>
            </a:r>
            <a:r>
              <a:rPr lang="en-US" sz="2000" dirty="0"/>
              <a:t>auditor’s assessment of the risk for each </a:t>
            </a:r>
            <a:r>
              <a:rPr lang="en-US" sz="2000" dirty="0" smtClean="0"/>
              <a:t>factor</a:t>
            </a:r>
          </a:p>
          <a:p>
            <a:pPr marL="649224" lvl="3" indent="-256032">
              <a:spcBef>
                <a:spcPts val="400"/>
              </a:spcBef>
              <a:buClr>
                <a:schemeClr val="accent1"/>
              </a:buClr>
              <a:buSzPct val="68000"/>
              <a:buFont typeface="Wingdings 3"/>
              <a:buChar char=""/>
            </a:pPr>
            <a:endParaRPr lang="en-US" sz="2000" dirty="0" smtClean="0"/>
          </a:p>
          <a:p>
            <a:pPr marL="649224" lvl="3" indent="-256032">
              <a:spcBef>
                <a:spcPts val="400"/>
              </a:spcBef>
              <a:buClr>
                <a:schemeClr val="accent1"/>
              </a:buClr>
              <a:buSzPct val="68000"/>
              <a:buFont typeface="Wingdings 3"/>
              <a:buChar char=""/>
            </a:pPr>
            <a:r>
              <a:rPr lang="en-US" sz="2000" dirty="0" smtClean="0"/>
              <a:t>and </a:t>
            </a:r>
            <a:r>
              <a:rPr lang="en-US" sz="2000" dirty="0"/>
              <a:t>the overall assessment of </a:t>
            </a:r>
            <a:r>
              <a:rPr lang="en-US" sz="2000" dirty="0" smtClean="0"/>
              <a:t>risk </a:t>
            </a:r>
            <a:endParaRPr lang="en-US" sz="2000" dirty="0"/>
          </a:p>
          <a:p>
            <a:endParaRPr lang="en-US" dirty="0"/>
          </a:p>
        </p:txBody>
      </p:sp>
      <p:sp>
        <p:nvSpPr>
          <p:cNvPr id="3" name="Title 2"/>
          <p:cNvSpPr>
            <a:spLocks noGrp="1"/>
          </p:cNvSpPr>
          <p:nvPr>
            <p:ph type="title"/>
          </p:nvPr>
        </p:nvSpPr>
        <p:spPr/>
        <p:txBody>
          <a:bodyPr/>
          <a:lstStyle/>
          <a:p>
            <a:pPr algn="ctr"/>
            <a:r>
              <a:rPr lang="en-US" dirty="0"/>
              <a:t>State Single Audit Guidelines</a:t>
            </a:r>
          </a:p>
        </p:txBody>
      </p:sp>
    </p:spTree>
    <p:custDataLst>
      <p:tags r:id="rId1"/>
    </p:custDataLst>
    <p:extLst>
      <p:ext uri="{BB962C8B-B14F-4D97-AF65-F5344CB8AC3E}">
        <p14:creationId xmlns:p14="http://schemas.microsoft.com/office/powerpoint/2010/main" val="3912402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r>
              <a:rPr lang="en-US" dirty="0"/>
              <a:t>Noncompliance that results in likely total questioned costs exceeding $1,000 should always be reported.</a:t>
            </a:r>
            <a:endParaRPr lang="en-US" i="1" dirty="0" smtClean="0"/>
          </a:p>
          <a:p>
            <a:pPr lvl="2"/>
            <a:endParaRPr lang="en-US" i="1" dirty="0"/>
          </a:p>
          <a:p>
            <a:pPr lvl="2"/>
            <a:r>
              <a:rPr lang="en-US" i="1" dirty="0" smtClean="0"/>
              <a:t>Percentage </a:t>
            </a:r>
            <a:r>
              <a:rPr lang="en-US" i="1" dirty="0"/>
              <a:t>of coverage rule.</a:t>
            </a:r>
            <a:r>
              <a:rPr lang="en-US" dirty="0"/>
              <a:t> </a:t>
            </a:r>
            <a:endParaRPr lang="en-US" dirty="0" smtClean="0"/>
          </a:p>
          <a:p>
            <a:pPr lvl="2"/>
            <a:endParaRPr lang="en-US" dirty="0"/>
          </a:p>
          <a:p>
            <a:pPr lvl="3"/>
            <a:r>
              <a:rPr lang="en-US" dirty="0" smtClean="0"/>
              <a:t>The auditor must test major programs that encompass at </a:t>
            </a:r>
            <a:r>
              <a:rPr lang="en-US" dirty="0"/>
              <a:t>least 20 percent </a:t>
            </a:r>
            <a:r>
              <a:rPr lang="en-US" dirty="0" smtClean="0"/>
              <a:t>of </a:t>
            </a:r>
            <a:r>
              <a:rPr lang="en-US" dirty="0"/>
              <a:t>total </a:t>
            </a:r>
            <a:r>
              <a:rPr lang="en-US" dirty="0" smtClean="0"/>
              <a:t>state awards expended for a </a:t>
            </a:r>
            <a:r>
              <a:rPr lang="en-US" dirty="0"/>
              <a:t>low-risk </a:t>
            </a:r>
            <a:r>
              <a:rPr lang="en-US" dirty="0" smtClean="0"/>
              <a:t>auditee. </a:t>
            </a:r>
          </a:p>
          <a:p>
            <a:pPr lvl="2"/>
            <a:endParaRPr lang="en-US" dirty="0"/>
          </a:p>
          <a:p>
            <a:pPr lvl="3"/>
            <a:r>
              <a:rPr lang="en-US" dirty="0" smtClean="0"/>
              <a:t>Otherwise</a:t>
            </a:r>
            <a:r>
              <a:rPr lang="en-US" dirty="0"/>
              <a:t>, the auditor must audit </a:t>
            </a:r>
            <a:r>
              <a:rPr lang="en-US" dirty="0" smtClean="0"/>
              <a:t>major </a:t>
            </a:r>
            <a:r>
              <a:rPr lang="en-US" dirty="0"/>
              <a:t>programs </a:t>
            </a:r>
            <a:r>
              <a:rPr lang="en-US" dirty="0" smtClean="0"/>
              <a:t>that </a:t>
            </a:r>
            <a:r>
              <a:rPr lang="en-US" dirty="0"/>
              <a:t>encompass at least 40 percent </a:t>
            </a:r>
            <a:r>
              <a:rPr lang="en-US" dirty="0" smtClean="0"/>
              <a:t>of </a:t>
            </a:r>
            <a:r>
              <a:rPr lang="en-US" dirty="0"/>
              <a:t>total </a:t>
            </a:r>
            <a:r>
              <a:rPr lang="en-US" dirty="0" smtClean="0"/>
              <a:t>state awards </a:t>
            </a:r>
            <a:r>
              <a:rPr lang="en-US" dirty="0"/>
              <a:t>expended</a:t>
            </a:r>
            <a:r>
              <a:rPr lang="en-US" dirty="0" smtClean="0"/>
              <a:t>.</a:t>
            </a:r>
          </a:p>
          <a:p>
            <a:pPr lvl="3"/>
            <a:endParaRPr lang="en-US" dirty="0"/>
          </a:p>
        </p:txBody>
      </p:sp>
      <p:sp>
        <p:nvSpPr>
          <p:cNvPr id="3" name="Title 2"/>
          <p:cNvSpPr>
            <a:spLocks noGrp="1"/>
          </p:cNvSpPr>
          <p:nvPr>
            <p:ph type="title"/>
          </p:nvPr>
        </p:nvSpPr>
        <p:spPr/>
        <p:txBody>
          <a:bodyPr/>
          <a:lstStyle/>
          <a:p>
            <a:pPr algn="ctr"/>
            <a:r>
              <a:rPr lang="en-US" dirty="0"/>
              <a:t>State Single Audit Guidelines</a:t>
            </a:r>
          </a:p>
        </p:txBody>
      </p:sp>
    </p:spTree>
    <p:custDataLst>
      <p:tags r:id="rId1"/>
    </p:custDataLst>
    <p:extLst>
      <p:ext uri="{BB962C8B-B14F-4D97-AF65-F5344CB8AC3E}">
        <p14:creationId xmlns:p14="http://schemas.microsoft.com/office/powerpoint/2010/main" val="59443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b="1" dirty="0"/>
              <a:t>4.4 </a:t>
            </a:r>
            <a:r>
              <a:rPr lang="en-US" sz="2200" b="1" dirty="0" smtClean="0"/>
              <a:t>Summary </a:t>
            </a:r>
            <a:r>
              <a:rPr lang="en-US" sz="2200" b="1" dirty="0"/>
              <a:t>Schedule of Prior Audit </a:t>
            </a:r>
            <a:r>
              <a:rPr lang="en-US" sz="2200" b="1" dirty="0" smtClean="0"/>
              <a:t>Findings</a:t>
            </a:r>
          </a:p>
          <a:p>
            <a:pPr lvl="1"/>
            <a:endParaRPr lang="en-US" sz="2200" dirty="0" smtClean="0"/>
          </a:p>
          <a:p>
            <a:pPr lvl="1"/>
            <a:r>
              <a:rPr lang="en-US" sz="2200" dirty="0" smtClean="0"/>
              <a:t>The </a:t>
            </a:r>
            <a:r>
              <a:rPr lang="en-US" sz="2200" dirty="0"/>
              <a:t>audit reporting package must include a “Summary Schedule of Prior Audit Findings” showing the status of prior audit findings, including findings related to state and federal pass-through programs. This schedule is prepared by the auditee. </a:t>
            </a:r>
            <a:endParaRPr lang="en-US" sz="2200" dirty="0" smtClean="0"/>
          </a:p>
          <a:p>
            <a:pPr lvl="1"/>
            <a:endParaRPr lang="en-US" sz="2200" dirty="0"/>
          </a:p>
          <a:p>
            <a:pPr lvl="1"/>
            <a:r>
              <a:rPr lang="en-US" sz="2200" dirty="0"/>
              <a:t>If there were no prior audit findings, the auditee should state so in the Schedule</a:t>
            </a:r>
            <a:r>
              <a:rPr lang="en-US" sz="2400" dirty="0"/>
              <a:t>.</a:t>
            </a:r>
            <a:endParaRPr lang="en-US" sz="4000" dirty="0"/>
          </a:p>
        </p:txBody>
      </p:sp>
      <p:sp>
        <p:nvSpPr>
          <p:cNvPr id="3" name="Title 2"/>
          <p:cNvSpPr>
            <a:spLocks noGrp="1"/>
          </p:cNvSpPr>
          <p:nvPr>
            <p:ph type="title"/>
          </p:nvPr>
        </p:nvSpPr>
        <p:spPr/>
        <p:txBody>
          <a:bodyPr/>
          <a:lstStyle/>
          <a:p>
            <a:pPr algn="ctr"/>
            <a:r>
              <a:rPr lang="en-US" dirty="0"/>
              <a:t>State Single Audit Guidelines</a:t>
            </a:r>
          </a:p>
        </p:txBody>
      </p:sp>
    </p:spTree>
    <p:custDataLst>
      <p:tags r:id="rId1"/>
    </p:custDataLst>
    <p:extLst>
      <p:ext uri="{BB962C8B-B14F-4D97-AF65-F5344CB8AC3E}">
        <p14:creationId xmlns:p14="http://schemas.microsoft.com/office/powerpoint/2010/main" val="3195210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b="1" dirty="0"/>
              <a:t>§200.510 </a:t>
            </a:r>
            <a:r>
              <a:rPr lang="en-US" sz="2200" b="1" dirty="0" smtClean="0"/>
              <a:t>(b) </a:t>
            </a:r>
            <a:r>
              <a:rPr lang="en-US" sz="2400" i="1" dirty="0"/>
              <a:t>Schedule of expenditures of Federal awards.</a:t>
            </a:r>
            <a:r>
              <a:rPr lang="en-US" sz="2400" dirty="0"/>
              <a:t> The auditee must also prepare a schedule of expenditures of Federal awards for the period covered by the auditee's financial statements which must include the total Federal awards expended as determined in accordance with §200.502 Basis for determining Federal awards expended. While not required, the auditee may choose to provide information requested by Federal awarding agencies and pass-through entities to make the schedule easier to use. For example, when a Federal program has multiple Federal award years, the auditee may list the amount of Federal awards expended for each Federal award year separately. </a:t>
            </a:r>
            <a:r>
              <a:rPr lang="en-US" sz="2400" dirty="0">
                <a:solidFill>
                  <a:schemeClr val="accent2"/>
                </a:solidFill>
              </a:rPr>
              <a:t>At a minimum, the schedule must</a:t>
            </a:r>
            <a:r>
              <a:rPr lang="en-US" sz="2400" dirty="0"/>
              <a:t>:</a:t>
            </a:r>
            <a:endParaRPr lang="en-US" sz="2200" dirty="0"/>
          </a:p>
        </p:txBody>
      </p:sp>
      <p:sp>
        <p:nvSpPr>
          <p:cNvPr id="3" name="Title 2"/>
          <p:cNvSpPr>
            <a:spLocks noGrp="1"/>
          </p:cNvSpPr>
          <p:nvPr>
            <p:ph type="title"/>
          </p:nvPr>
        </p:nvSpPr>
        <p:spPr/>
        <p:txBody>
          <a:bodyPr/>
          <a:lstStyle/>
          <a:p>
            <a:pPr algn="ctr"/>
            <a:r>
              <a:rPr lang="en-US" dirty="0" smtClean="0"/>
              <a:t>Uniform Grant Guidance</a:t>
            </a:r>
            <a:endParaRPr lang="en-US" dirty="0"/>
          </a:p>
        </p:txBody>
      </p:sp>
    </p:spTree>
    <p:custDataLst>
      <p:tags r:id="rId1"/>
    </p:custDataLst>
    <p:extLst>
      <p:ext uri="{BB962C8B-B14F-4D97-AF65-F5344CB8AC3E}">
        <p14:creationId xmlns:p14="http://schemas.microsoft.com/office/powerpoint/2010/main" val="66069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(1) List individual Federal programs by Federal agency. For a cluster of programs, provide the cluster name, list individual Federal programs within the cluster of programs, and provide the applicable Federal agency name. For R&amp;D, total Federal awards expended must be shown either by individual Federal award or by Federal agency and major subdivision within the Federal agency. For example, the National Institutes of Health is a major subdivision in the Department of Health and Human Services.</a:t>
            </a:r>
          </a:p>
          <a:p>
            <a:r>
              <a:rPr lang="en-US" dirty="0"/>
              <a:t>(2) For Federal awards received as a </a:t>
            </a:r>
            <a:r>
              <a:rPr lang="en-US" dirty="0" err="1"/>
              <a:t>subrecipient</a:t>
            </a:r>
            <a:r>
              <a:rPr lang="en-US" dirty="0"/>
              <a:t>, </a:t>
            </a:r>
            <a:r>
              <a:rPr lang="en-US" dirty="0">
                <a:solidFill>
                  <a:schemeClr val="accent2"/>
                </a:solidFill>
              </a:rPr>
              <a:t>the name of the pass-through entity and identifying number assigned by the pass-through entity must be included</a:t>
            </a:r>
            <a:r>
              <a:rPr lang="en-US" dirty="0"/>
              <a:t>.</a:t>
            </a:r>
          </a:p>
          <a:p>
            <a:r>
              <a:rPr lang="en-US" dirty="0"/>
              <a:t>(3) Provide total Federal awards expended for each individual Federal program and the CFDA number or other identifying number when the CFDA information is not available. For a cluster of programs also provide the total for the cluster.</a:t>
            </a:r>
          </a:p>
          <a:p>
            <a:r>
              <a:rPr lang="en-US" dirty="0"/>
              <a:t>(4) Include the total amount provided to </a:t>
            </a:r>
            <a:r>
              <a:rPr lang="en-US" dirty="0" err="1" smtClean="0"/>
              <a:t>subrecipients</a:t>
            </a:r>
            <a:r>
              <a:rPr lang="en-US" dirty="0" smtClean="0"/>
              <a:t> </a:t>
            </a:r>
            <a:r>
              <a:rPr lang="en-US" dirty="0"/>
              <a:t>from each Federal program.</a:t>
            </a:r>
          </a:p>
          <a:p>
            <a:r>
              <a:rPr lang="en-US" dirty="0"/>
              <a:t>(5) For loan or loan guarantee programs described in §200.502 Basis for determining Federal awards expended, paragraph (b), identify in the notes to the schedule the balances outstanding at the end of the audit period. This is in addition to including the total Federal awards expended for loan or loan guarantee programs in the schedule.</a:t>
            </a:r>
          </a:p>
          <a:p>
            <a:r>
              <a:rPr lang="en-US" dirty="0"/>
              <a:t>(6) Include notes that describe that significant accounting policies used in preparing the schedule, and note whether or not the auditee elected to use the 10% </a:t>
            </a:r>
            <a:r>
              <a:rPr lang="en-US" dirty="0" err="1" smtClean="0"/>
              <a:t>deminimis</a:t>
            </a:r>
            <a:r>
              <a:rPr lang="en-US" dirty="0" smtClean="0"/>
              <a:t> </a:t>
            </a:r>
            <a:r>
              <a:rPr lang="en-US" dirty="0"/>
              <a:t>cost rate as covered in §200.414 Indirect (F&amp;A) costs.</a:t>
            </a:r>
          </a:p>
          <a:p>
            <a:endParaRPr lang="en-US" dirty="0"/>
          </a:p>
        </p:txBody>
      </p:sp>
      <p:sp>
        <p:nvSpPr>
          <p:cNvPr id="3" name="Title 2"/>
          <p:cNvSpPr>
            <a:spLocks noGrp="1"/>
          </p:cNvSpPr>
          <p:nvPr>
            <p:ph type="title"/>
          </p:nvPr>
        </p:nvSpPr>
        <p:spPr/>
        <p:txBody>
          <a:bodyPr/>
          <a:lstStyle/>
          <a:p>
            <a:pPr algn="ctr"/>
            <a:r>
              <a:rPr lang="en-US" dirty="0"/>
              <a:t>Uniform Grant Guidance</a:t>
            </a:r>
          </a:p>
        </p:txBody>
      </p:sp>
    </p:spTree>
    <p:custDataLst>
      <p:tags r:id="rId1"/>
    </p:custDataLst>
    <p:extLst>
      <p:ext uri="{BB962C8B-B14F-4D97-AF65-F5344CB8AC3E}">
        <p14:creationId xmlns:p14="http://schemas.microsoft.com/office/powerpoint/2010/main" val="45059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094309" y="1481138"/>
            <a:ext cx="6955381" cy="4525962"/>
          </a:xfrm>
          <a:prstGeom prst="rect">
            <a:avLst/>
          </a:prstGeom>
        </p:spPr>
      </p:pic>
      <p:sp>
        <p:nvSpPr>
          <p:cNvPr id="3" name="Title 2"/>
          <p:cNvSpPr>
            <a:spLocks noGrp="1"/>
          </p:cNvSpPr>
          <p:nvPr>
            <p:ph type="title"/>
          </p:nvPr>
        </p:nvSpPr>
        <p:spPr/>
        <p:txBody>
          <a:bodyPr/>
          <a:lstStyle/>
          <a:p>
            <a:pPr algn="ctr"/>
            <a:r>
              <a:rPr lang="en-US" dirty="0" smtClean="0"/>
              <a:t>State Single Audit Guidelines</a:t>
            </a:r>
            <a:endParaRPr lang="en-US" dirty="0"/>
          </a:p>
        </p:txBody>
      </p:sp>
    </p:spTree>
    <p:custDataLst>
      <p:tags r:id="rId1"/>
    </p:custDataLst>
    <p:extLst>
      <p:ext uri="{BB962C8B-B14F-4D97-AF65-F5344CB8AC3E}">
        <p14:creationId xmlns:p14="http://schemas.microsoft.com/office/powerpoint/2010/main" val="3673018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Use the project code as the pass-through identifying number</a:t>
            </a:r>
          </a:p>
          <a:p>
            <a:endParaRPr lang="en-US" sz="2800" dirty="0" smtClean="0"/>
          </a:p>
          <a:p>
            <a:r>
              <a:rPr lang="en-US" sz="2800" dirty="0" smtClean="0"/>
              <a:t>A list of the project codes that DPI is currently using for the grant funded programs can be found at </a:t>
            </a:r>
          </a:p>
          <a:p>
            <a:endParaRPr lang="en-US" sz="2800" dirty="0">
              <a:hlinkClick r:id="rId3"/>
            </a:endParaRPr>
          </a:p>
          <a:p>
            <a:pPr lvl="1"/>
            <a:r>
              <a:rPr lang="en-US" sz="2400" dirty="0" smtClean="0">
                <a:hlinkClick r:id="rId3"/>
              </a:rPr>
              <a:t>https://</a:t>
            </a:r>
            <a:r>
              <a:rPr lang="en-US" sz="2400" dirty="0" smtClean="0">
                <a:hlinkClick r:id="rId3"/>
              </a:rPr>
              <a:t>dpi.wi.gov/sfs/finances/aids-register/aids-register-coding</a:t>
            </a:r>
            <a:r>
              <a:rPr lang="en-US" sz="2400" dirty="0" smtClean="0"/>
              <a:t>.  </a:t>
            </a:r>
            <a:endParaRPr lang="en-US" sz="2400" dirty="0"/>
          </a:p>
        </p:txBody>
      </p:sp>
      <p:sp>
        <p:nvSpPr>
          <p:cNvPr id="3" name="Title 2"/>
          <p:cNvSpPr>
            <a:spLocks noGrp="1"/>
          </p:cNvSpPr>
          <p:nvPr>
            <p:ph type="title"/>
          </p:nvPr>
        </p:nvSpPr>
        <p:spPr/>
        <p:txBody>
          <a:bodyPr/>
          <a:lstStyle/>
          <a:p>
            <a:pPr algn="ctr"/>
            <a:r>
              <a:rPr lang="en-US" dirty="0" smtClean="0"/>
              <a:t>State Single Audit Guidelines</a:t>
            </a:r>
            <a:endParaRPr lang="en-US" dirty="0"/>
          </a:p>
        </p:txBody>
      </p:sp>
    </p:spTree>
    <p:custDataLst>
      <p:tags r:id="rId1"/>
    </p:custDataLst>
    <p:extLst>
      <p:ext uri="{BB962C8B-B14F-4D97-AF65-F5344CB8AC3E}">
        <p14:creationId xmlns:p14="http://schemas.microsoft.com/office/powerpoint/2010/main" val="3636949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State Single Audit </a:t>
            </a:r>
            <a:r>
              <a:rPr lang="en-US" dirty="0" smtClean="0"/>
              <a:t>Guidelines – DPI Appendix</a:t>
            </a:r>
            <a:endParaRPr lang="en-US" dirty="0"/>
          </a:p>
        </p:txBody>
      </p:sp>
      <p:sp>
        <p:nvSpPr>
          <p:cNvPr id="5" name="Content Placeholder 4"/>
          <p:cNvSpPr>
            <a:spLocks noGrp="1"/>
          </p:cNvSpPr>
          <p:nvPr>
            <p:ph idx="1"/>
          </p:nvPr>
        </p:nvSpPr>
        <p:spPr/>
        <p:txBody>
          <a:bodyPr>
            <a:normAutofit fontScale="85000" lnSpcReduction="10000"/>
          </a:bodyPr>
          <a:lstStyle/>
          <a:p>
            <a:r>
              <a:rPr lang="en-US" dirty="0"/>
              <a:t>The following are notable changes made to this appendix in </a:t>
            </a:r>
            <a:r>
              <a:rPr lang="en-US" dirty="0" smtClean="0"/>
              <a:t>April 2016</a:t>
            </a:r>
            <a:r>
              <a:rPr lang="en-US" dirty="0"/>
              <a:t>:</a:t>
            </a:r>
          </a:p>
          <a:p>
            <a:pPr marL="109728" indent="0">
              <a:buNone/>
            </a:pPr>
            <a:r>
              <a:rPr lang="en-US" dirty="0"/>
              <a:t> </a:t>
            </a:r>
          </a:p>
          <a:p>
            <a:pPr lvl="1"/>
            <a:r>
              <a:rPr lang="en-US" dirty="0"/>
              <a:t>Added clarification regarding the testing of Type A programs with expenditures exceeding $</a:t>
            </a:r>
            <a:r>
              <a:rPr lang="en-US" dirty="0" smtClean="0"/>
              <a:t>250,000</a:t>
            </a:r>
            <a:r>
              <a:rPr lang="en-US" dirty="0"/>
              <a:t>. These programs should be tested at least once every 3 years as a Type A program.</a:t>
            </a:r>
          </a:p>
          <a:p>
            <a:pPr lvl="1"/>
            <a:r>
              <a:rPr lang="en-US" dirty="0" smtClean="0"/>
              <a:t>Added </a:t>
            </a:r>
            <a:r>
              <a:rPr lang="en-US" dirty="0"/>
              <a:t>section 3.9 which clarifies compliance with state statutes testing</a:t>
            </a:r>
          </a:p>
          <a:p>
            <a:pPr lvl="1"/>
            <a:r>
              <a:rPr lang="en-US" dirty="0"/>
              <a:t>Designated major and designated Type A program compliance supplements are now separate documents that can found on the state single audit guidelines main page</a:t>
            </a:r>
          </a:p>
          <a:p>
            <a:pPr lvl="1"/>
            <a:r>
              <a:rPr lang="en-US" dirty="0"/>
              <a:t>Guidance for auditing programs without a compliance supplement has been updated and </a:t>
            </a:r>
            <a:r>
              <a:rPr lang="en-US" dirty="0" smtClean="0"/>
              <a:t>revised (new document)</a:t>
            </a:r>
            <a:endParaRPr lang="en-US" dirty="0"/>
          </a:p>
          <a:p>
            <a:endParaRPr lang="en-US" dirty="0"/>
          </a:p>
        </p:txBody>
      </p:sp>
    </p:spTree>
    <p:custDataLst>
      <p:tags r:id="rId1"/>
    </p:custDataLst>
    <p:extLst>
      <p:ext uri="{BB962C8B-B14F-4D97-AF65-F5344CB8AC3E}">
        <p14:creationId xmlns:p14="http://schemas.microsoft.com/office/powerpoint/2010/main" val="1636158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Department of Public Instruction has </a:t>
            </a:r>
            <a:r>
              <a:rPr lang="en-US" u="sng" dirty="0"/>
              <a:t>designated</a:t>
            </a:r>
            <a:r>
              <a:rPr lang="en-US" dirty="0"/>
              <a:t> certain programs to be </a:t>
            </a:r>
            <a:r>
              <a:rPr lang="en-US" u="sng" dirty="0"/>
              <a:t>state major </a:t>
            </a:r>
            <a:r>
              <a:rPr lang="en-US" u="sng" dirty="0" smtClean="0"/>
              <a:t>programs</a:t>
            </a:r>
            <a:endParaRPr lang="en-US" dirty="0" smtClean="0"/>
          </a:p>
          <a:p>
            <a:pPr lvl="1"/>
            <a:r>
              <a:rPr lang="en-US" dirty="0" smtClean="0"/>
              <a:t>General Aids</a:t>
            </a:r>
          </a:p>
          <a:p>
            <a:r>
              <a:rPr lang="en-US" dirty="0"/>
              <a:t>The Department of Public Instruction has </a:t>
            </a:r>
            <a:r>
              <a:rPr lang="en-US" u="sng" dirty="0"/>
              <a:t>designated</a:t>
            </a:r>
            <a:r>
              <a:rPr lang="en-US" dirty="0"/>
              <a:t> two programs to be a </a:t>
            </a:r>
            <a:r>
              <a:rPr lang="en-US" u="sng" dirty="0"/>
              <a:t>Type A </a:t>
            </a:r>
            <a:r>
              <a:rPr lang="en-US" u="sng" dirty="0" smtClean="0"/>
              <a:t>programs</a:t>
            </a:r>
            <a:endParaRPr lang="en-US" dirty="0" smtClean="0"/>
          </a:p>
          <a:p>
            <a:pPr lvl="1"/>
            <a:r>
              <a:rPr lang="en-US" dirty="0" smtClean="0"/>
              <a:t>Special Education Aid and School Age Parents Aids</a:t>
            </a:r>
          </a:p>
          <a:p>
            <a:pPr lvl="1"/>
            <a:r>
              <a:rPr lang="en-US" dirty="0" smtClean="0"/>
              <a:t>Pupil Transportation </a:t>
            </a:r>
            <a:r>
              <a:rPr lang="en-US" dirty="0" smtClean="0"/>
              <a:t>Aid</a:t>
            </a:r>
          </a:p>
          <a:p>
            <a:r>
              <a:rPr lang="en-US" dirty="0" smtClean="0"/>
              <a:t>See section </a:t>
            </a:r>
            <a:r>
              <a:rPr lang="en-US" dirty="0"/>
              <a:t>3.4 of the Main </a:t>
            </a:r>
            <a:r>
              <a:rPr lang="en-US" dirty="0" smtClean="0"/>
              <a:t>Document, </a:t>
            </a:r>
            <a:r>
              <a:rPr lang="en-US" dirty="0"/>
              <a:t>online at </a:t>
            </a:r>
            <a:r>
              <a:rPr lang="en-US" u="sng" dirty="0">
                <a:hlinkClick r:id="rId3"/>
              </a:rPr>
              <a:t>https://doa.wi.gov</a:t>
            </a:r>
            <a:endParaRPr lang="en-US" dirty="0" smtClean="0"/>
          </a:p>
          <a:p>
            <a:pPr lvl="1"/>
            <a:endParaRPr lang="en-US" dirty="0"/>
          </a:p>
        </p:txBody>
      </p:sp>
      <p:sp>
        <p:nvSpPr>
          <p:cNvPr id="3" name="Title 2"/>
          <p:cNvSpPr>
            <a:spLocks noGrp="1"/>
          </p:cNvSpPr>
          <p:nvPr>
            <p:ph type="title"/>
          </p:nvPr>
        </p:nvSpPr>
        <p:spPr/>
        <p:txBody>
          <a:bodyPr>
            <a:normAutofit fontScale="90000"/>
          </a:bodyPr>
          <a:lstStyle/>
          <a:p>
            <a:pPr algn="ctr"/>
            <a:r>
              <a:rPr lang="en-US" dirty="0"/>
              <a:t>State Single Audit Guidelines – DPI Appendix</a:t>
            </a:r>
          </a:p>
        </p:txBody>
      </p:sp>
    </p:spTree>
    <p:custDataLst>
      <p:tags r:id="rId1"/>
    </p:custDataLst>
    <p:extLst>
      <p:ext uri="{BB962C8B-B14F-4D97-AF65-F5344CB8AC3E}">
        <p14:creationId xmlns:p14="http://schemas.microsoft.com/office/powerpoint/2010/main" val="3187377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lvl="1" indent="-256032">
              <a:spcBef>
                <a:spcPts val="400"/>
              </a:spcBef>
              <a:buSzPct val="68000"/>
              <a:buFont typeface="Wingdings 3"/>
              <a:buChar char=""/>
            </a:pPr>
            <a:r>
              <a:rPr lang="en-US" sz="3100" b="1" dirty="0" smtClean="0"/>
              <a:t>Compliance </a:t>
            </a:r>
            <a:r>
              <a:rPr lang="en-US" sz="3100" b="1" dirty="0"/>
              <a:t>with State Statutes</a:t>
            </a:r>
          </a:p>
          <a:p>
            <a:pPr lvl="1"/>
            <a:r>
              <a:rPr lang="en-US" sz="2400" dirty="0" smtClean="0"/>
              <a:t>The </a:t>
            </a:r>
            <a:r>
              <a:rPr lang="en-US" sz="2400" dirty="0"/>
              <a:t>Department of Public Instruction requires that the compliance with state statutes checklist be completed as part of all audits involving funding from the department.  </a:t>
            </a:r>
            <a:endParaRPr lang="en-US" sz="2400" dirty="0" smtClean="0"/>
          </a:p>
          <a:p>
            <a:pPr lvl="1"/>
            <a:endParaRPr lang="en-US" sz="2400" dirty="0" smtClean="0"/>
          </a:p>
          <a:p>
            <a:pPr lvl="1"/>
            <a:r>
              <a:rPr lang="en-US" sz="2400" dirty="0" smtClean="0"/>
              <a:t>The </a:t>
            </a:r>
            <a:r>
              <a:rPr lang="en-US" sz="2400" dirty="0"/>
              <a:t>completion of the compliance with state statute checklist is required whether or not the auditee has a state single audit required, major programs or Type A programs from the department</a:t>
            </a:r>
            <a:r>
              <a:rPr lang="en-US" sz="2400" dirty="0" smtClean="0"/>
              <a:t>.</a:t>
            </a:r>
          </a:p>
          <a:p>
            <a:pPr marL="393192" lvl="1" indent="0">
              <a:buNone/>
            </a:pPr>
            <a:r>
              <a:rPr lang="en-US" sz="2400" dirty="0" smtClean="0"/>
              <a:t>  </a:t>
            </a:r>
          </a:p>
          <a:p>
            <a:pPr lvl="1"/>
            <a:r>
              <a:rPr lang="en-US" sz="2400" dirty="0" smtClean="0"/>
              <a:t>The </a:t>
            </a:r>
            <a:r>
              <a:rPr lang="en-US" sz="2400" dirty="0"/>
              <a:t>completion of this checklist will assist auditors in completing the other general requirements in 3.1 to </a:t>
            </a:r>
            <a:r>
              <a:rPr lang="en-US" sz="2400" dirty="0" smtClean="0"/>
              <a:t>3.8 of the DPI Appendix.</a:t>
            </a:r>
          </a:p>
          <a:p>
            <a:pPr marL="393192" lvl="1" indent="0">
              <a:buNone/>
            </a:pPr>
            <a:r>
              <a:rPr lang="en-US" sz="2400" dirty="0" smtClean="0"/>
              <a:t>  </a:t>
            </a:r>
          </a:p>
          <a:p>
            <a:pPr lvl="1"/>
            <a:r>
              <a:rPr lang="en-US" sz="2400" dirty="0" smtClean="0"/>
              <a:t>The </a:t>
            </a:r>
            <a:r>
              <a:rPr lang="en-US" sz="2400" dirty="0"/>
              <a:t>compliance with state statutes checklist can be found at </a:t>
            </a:r>
            <a:r>
              <a:rPr lang="en-US" sz="2400" u="sng" dirty="0" smtClean="0">
                <a:hlinkClick r:id="rId3"/>
              </a:rPr>
              <a:t>https://</a:t>
            </a:r>
            <a:r>
              <a:rPr lang="en-US" sz="2400" u="sng" dirty="0">
                <a:hlinkClick r:id="rId3"/>
              </a:rPr>
              <a:t>dpi.wi.gov/sfs/finances/auditors/audit-programs</a:t>
            </a:r>
            <a:r>
              <a:rPr lang="en-US" sz="2400" dirty="0"/>
              <a:t>.    </a:t>
            </a:r>
          </a:p>
          <a:p>
            <a:endParaRPr lang="en-US" dirty="0"/>
          </a:p>
        </p:txBody>
      </p:sp>
      <p:sp>
        <p:nvSpPr>
          <p:cNvPr id="3" name="Title 2"/>
          <p:cNvSpPr>
            <a:spLocks noGrp="1"/>
          </p:cNvSpPr>
          <p:nvPr>
            <p:ph type="title"/>
          </p:nvPr>
        </p:nvSpPr>
        <p:spPr/>
        <p:txBody>
          <a:bodyPr>
            <a:normAutofit fontScale="90000"/>
          </a:bodyPr>
          <a:lstStyle/>
          <a:p>
            <a:pPr algn="ctr"/>
            <a:r>
              <a:rPr lang="en-US" dirty="0">
                <a:effectLst/>
              </a:rPr>
              <a:t>State Single Audit Guidelines – DPI Appendix</a:t>
            </a:r>
          </a:p>
        </p:txBody>
      </p:sp>
    </p:spTree>
    <p:custDataLst>
      <p:tags r:id="rId1"/>
    </p:custDataLst>
    <p:extLst>
      <p:ext uri="{BB962C8B-B14F-4D97-AF65-F5344CB8AC3E}">
        <p14:creationId xmlns:p14="http://schemas.microsoft.com/office/powerpoint/2010/main" val="78809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28600"/>
            <a:ext cx="8229600" cy="685800"/>
          </a:xfrm>
        </p:spPr>
        <p:txBody>
          <a:bodyPr>
            <a:normAutofit fontScale="90000"/>
          </a:bodyPr>
          <a:lstStyle/>
          <a:p>
            <a:pPr algn="ctr"/>
            <a:r>
              <a:rPr lang="en-US" dirty="0" smtClean="0"/>
              <a:t>Agenda</a:t>
            </a:r>
            <a:endParaRPr lang="en-US" dirty="0"/>
          </a:p>
        </p:txBody>
      </p:sp>
      <p:sp>
        <p:nvSpPr>
          <p:cNvPr id="2" name="Content Placeholder 1"/>
          <p:cNvSpPr>
            <a:spLocks noGrp="1"/>
          </p:cNvSpPr>
          <p:nvPr>
            <p:ph sz="quarter" idx="4294967295"/>
          </p:nvPr>
        </p:nvSpPr>
        <p:spPr>
          <a:xfrm>
            <a:off x="1219200" y="1219200"/>
            <a:ext cx="6934200" cy="5257800"/>
          </a:xfrm>
        </p:spPr>
        <p:txBody>
          <a:bodyPr>
            <a:normAutofit fontScale="62500" lnSpcReduction="20000"/>
          </a:bodyPr>
          <a:lstStyle/>
          <a:p>
            <a:r>
              <a:rPr lang="en-US" dirty="0" smtClean="0"/>
              <a:t>Website Migration</a:t>
            </a:r>
          </a:p>
          <a:p>
            <a:r>
              <a:rPr lang="en-US" dirty="0" smtClean="0"/>
              <a:t>State Single Audit Guidelines Revisions</a:t>
            </a:r>
          </a:p>
          <a:p>
            <a:pPr lvl="1"/>
            <a:r>
              <a:rPr lang="en-US" dirty="0" smtClean="0"/>
              <a:t>DPI Appendix</a:t>
            </a:r>
          </a:p>
          <a:p>
            <a:r>
              <a:rPr lang="en-US" dirty="0" smtClean="0"/>
              <a:t>DPI Audit Manual</a:t>
            </a:r>
          </a:p>
          <a:p>
            <a:r>
              <a:rPr lang="en-US" dirty="0"/>
              <a:t>TEACH</a:t>
            </a:r>
          </a:p>
          <a:p>
            <a:r>
              <a:rPr lang="en-US" dirty="0" smtClean="0"/>
              <a:t>Fund 80 Update</a:t>
            </a:r>
          </a:p>
          <a:p>
            <a:r>
              <a:rPr lang="en-US" dirty="0"/>
              <a:t>Auditor </a:t>
            </a:r>
            <a:r>
              <a:rPr lang="en-US" dirty="0" err="1"/>
              <a:t>Workpaper</a:t>
            </a:r>
            <a:r>
              <a:rPr lang="en-US" dirty="0"/>
              <a:t> </a:t>
            </a:r>
            <a:r>
              <a:rPr lang="en-US" dirty="0" smtClean="0"/>
              <a:t>reviews</a:t>
            </a:r>
          </a:p>
          <a:p>
            <a:r>
              <a:rPr lang="en-US" dirty="0" smtClean="0"/>
              <a:t>Auditor </a:t>
            </a:r>
            <a:r>
              <a:rPr lang="en-US" dirty="0"/>
              <a:t>Questions </a:t>
            </a:r>
          </a:p>
          <a:p>
            <a:r>
              <a:rPr lang="en-US" dirty="0" smtClean="0"/>
              <a:t>Desk Review Findings</a:t>
            </a:r>
          </a:p>
          <a:p>
            <a:r>
              <a:rPr lang="en-US" dirty="0" smtClean="0"/>
              <a:t>Due </a:t>
            </a:r>
            <a:r>
              <a:rPr lang="en-US" dirty="0"/>
              <a:t>Dates</a:t>
            </a:r>
          </a:p>
          <a:p>
            <a:r>
              <a:rPr lang="en-US" dirty="0" smtClean="0"/>
              <a:t>WUFAR </a:t>
            </a:r>
            <a:r>
              <a:rPr lang="en-US" dirty="0"/>
              <a:t>updates</a:t>
            </a:r>
          </a:p>
          <a:p>
            <a:r>
              <a:rPr lang="en-US" dirty="0" smtClean="0"/>
              <a:t>Special Education</a:t>
            </a:r>
          </a:p>
          <a:p>
            <a:pPr lvl="1"/>
            <a:r>
              <a:rPr lang="en-US" dirty="0" smtClean="0"/>
              <a:t>Open Enrollment</a:t>
            </a:r>
          </a:p>
          <a:p>
            <a:pPr lvl="1"/>
            <a:r>
              <a:rPr lang="en-US" dirty="0" smtClean="0"/>
              <a:t>Private School Scholarships</a:t>
            </a:r>
          </a:p>
          <a:p>
            <a:pPr lvl="1"/>
            <a:r>
              <a:rPr lang="en-US" dirty="0" smtClean="0"/>
              <a:t>Licensure system update</a:t>
            </a:r>
          </a:p>
          <a:p>
            <a:r>
              <a:rPr lang="en-US" dirty="0"/>
              <a:t>Reporting </a:t>
            </a:r>
            <a:r>
              <a:rPr lang="en-US" dirty="0" smtClean="0"/>
              <a:t>Findings</a:t>
            </a:r>
          </a:p>
          <a:p>
            <a:r>
              <a:rPr lang="en-US" dirty="0" smtClean="0"/>
              <a:t>Private School Vouchers</a:t>
            </a:r>
          </a:p>
          <a:p>
            <a:pPr lvl="1"/>
            <a:r>
              <a:rPr lang="en-US" dirty="0" smtClean="0"/>
              <a:t>FTE</a:t>
            </a:r>
          </a:p>
          <a:p>
            <a:pPr lvl="1"/>
            <a:r>
              <a:rPr lang="en-US" dirty="0" smtClean="0"/>
              <a:t>WUFAR Coding</a:t>
            </a:r>
          </a:p>
          <a:p>
            <a:pPr lvl="1"/>
            <a:r>
              <a:rPr lang="en-US" dirty="0" smtClean="0"/>
              <a:t>PI 1563 Reporting</a:t>
            </a:r>
          </a:p>
          <a:p>
            <a:endParaRPr lang="en-US" dirty="0"/>
          </a:p>
          <a:p>
            <a:endParaRPr lang="en-US" dirty="0" smtClean="0"/>
          </a:p>
          <a:p>
            <a:endParaRPr lang="en-US" dirty="0"/>
          </a:p>
        </p:txBody>
      </p:sp>
      <p:sp>
        <p:nvSpPr>
          <p:cNvPr id="7" name="Content Placeholder 6"/>
          <p:cNvSpPr>
            <a:spLocks noGrp="1"/>
          </p:cNvSpPr>
          <p:nvPr>
            <p:ph sz="quarter" idx="4294967295"/>
          </p:nvPr>
        </p:nvSpPr>
        <p:spPr>
          <a:xfrm flipH="1">
            <a:off x="9144000" y="1444625"/>
            <a:ext cx="45719" cy="3941763"/>
          </a:xfrm>
        </p:spPr>
        <p:txBody>
          <a:bodyPr/>
          <a:lstStyle/>
          <a:p>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44498575"/>
              </p:ext>
            </p:extLst>
          </p:nvPr>
        </p:nvGraphicFramePr>
        <p:xfrm>
          <a:off x="1905001" y="76217"/>
          <a:ext cx="5867398" cy="6177357"/>
        </p:xfrm>
        <a:graphic>
          <a:graphicData uri="http://schemas.openxmlformats.org/drawingml/2006/table">
            <a:tbl>
              <a:tblPr>
                <a:tableStyleId>{5C22544A-7EE6-4342-B048-85BDC9FD1C3A}</a:tableStyleId>
              </a:tblPr>
              <a:tblGrid>
                <a:gridCol w="2241911">
                  <a:extLst>
                    <a:ext uri="{9D8B030D-6E8A-4147-A177-3AD203B41FA5}">
                      <a16:colId xmlns:a16="http://schemas.microsoft.com/office/drawing/2014/main" val="20000"/>
                    </a:ext>
                  </a:extLst>
                </a:gridCol>
                <a:gridCol w="1268281">
                  <a:extLst>
                    <a:ext uri="{9D8B030D-6E8A-4147-A177-3AD203B41FA5}">
                      <a16:colId xmlns:a16="http://schemas.microsoft.com/office/drawing/2014/main" val="20001"/>
                    </a:ext>
                  </a:extLst>
                </a:gridCol>
                <a:gridCol w="1178603">
                  <a:extLst>
                    <a:ext uri="{9D8B030D-6E8A-4147-A177-3AD203B41FA5}">
                      <a16:colId xmlns:a16="http://schemas.microsoft.com/office/drawing/2014/main" val="20002"/>
                    </a:ext>
                  </a:extLst>
                </a:gridCol>
                <a:gridCol w="1178603">
                  <a:extLst>
                    <a:ext uri="{9D8B030D-6E8A-4147-A177-3AD203B41FA5}">
                      <a16:colId xmlns:a16="http://schemas.microsoft.com/office/drawing/2014/main" val="20003"/>
                    </a:ext>
                  </a:extLst>
                </a:gridCol>
              </a:tblGrid>
              <a:tr h="135442">
                <a:tc>
                  <a:txBody>
                    <a:bodyPr/>
                    <a:lstStyle/>
                    <a:p>
                      <a:pPr algn="l" fontAlgn="b"/>
                      <a:endParaRPr lang="en-US" sz="900" b="1" i="0" u="none" strike="noStrike" dirty="0">
                        <a:solidFill>
                          <a:srgbClr val="FF0000"/>
                        </a:solidFill>
                        <a:effectLst/>
                        <a:latin typeface="Arial" panose="020B0604020202020204" pitchFamily="34" charset="0"/>
                      </a:endParaRPr>
                    </a:p>
                  </a:txBody>
                  <a:tcPr marL="0" marR="0" marT="0" marB="0" anchor="b"/>
                </a:tc>
                <a:tc gridSpan="3">
                  <a:txBody>
                    <a:bodyPr/>
                    <a:lstStyle/>
                    <a:p>
                      <a:pPr algn="l" fontAlgn="b"/>
                      <a:r>
                        <a:rPr lang="en-US" sz="600" u="none" strike="noStrike">
                          <a:effectLst/>
                        </a:rPr>
                        <a:t> Budgeted General &amp; Categorical Aids </a:t>
                      </a:r>
                      <a:endParaRPr lang="en-US" sz="600" b="1"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0294">
                <a:tc>
                  <a:txBody>
                    <a:bodyPr/>
                    <a:lstStyle/>
                    <a:p>
                      <a:pPr algn="l" fontAlgn="b"/>
                      <a:r>
                        <a:rPr lang="en-US" sz="600" u="sng" strike="noStrike">
                          <a:effectLst/>
                        </a:rPr>
                        <a:t>Categorical Aid Program</a:t>
                      </a:r>
                      <a:endParaRPr lang="en-US" sz="600" b="1" i="0" u="sng" strike="noStrike">
                        <a:effectLst/>
                        <a:latin typeface="Arial" panose="020B0604020202020204" pitchFamily="34" charset="0"/>
                      </a:endParaRPr>
                    </a:p>
                  </a:txBody>
                  <a:tcPr marL="0" marR="0" marT="0" marB="0" anchor="b"/>
                </a:tc>
                <a:tc>
                  <a:txBody>
                    <a:bodyPr/>
                    <a:lstStyle/>
                    <a:p>
                      <a:pPr algn="ctr" fontAlgn="b"/>
                      <a:r>
                        <a:rPr lang="en-US" sz="600" u="none" strike="noStrike">
                          <a:effectLst/>
                        </a:rPr>
                        <a:t> FY15 </a:t>
                      </a:r>
                      <a:endParaRPr lang="en-US" sz="600" b="1" i="0" u="none" strike="noStrike">
                        <a:effectLst/>
                        <a:latin typeface="Arial" panose="020B0604020202020204" pitchFamily="34" charset="0"/>
                      </a:endParaRPr>
                    </a:p>
                  </a:txBody>
                  <a:tcPr marL="0" marR="0" marT="0" marB="0" anchor="b"/>
                </a:tc>
                <a:tc>
                  <a:txBody>
                    <a:bodyPr/>
                    <a:lstStyle/>
                    <a:p>
                      <a:pPr algn="ctr" fontAlgn="b"/>
                      <a:r>
                        <a:rPr lang="en-US" sz="600" u="none" strike="noStrike">
                          <a:effectLst/>
                        </a:rPr>
                        <a:t>FY16</a:t>
                      </a:r>
                      <a:endParaRPr lang="en-US" sz="600" b="1" i="0" u="none" strike="noStrike">
                        <a:effectLst/>
                        <a:latin typeface="Arial" panose="020B0604020202020204" pitchFamily="34" charset="0"/>
                      </a:endParaRPr>
                    </a:p>
                  </a:txBody>
                  <a:tcPr marL="0" marR="0" marT="0" marB="0" anchor="b"/>
                </a:tc>
                <a:tc>
                  <a:txBody>
                    <a:bodyPr/>
                    <a:lstStyle/>
                    <a:p>
                      <a:pPr algn="ctr" fontAlgn="b"/>
                      <a:r>
                        <a:rPr lang="en-US" sz="600" u="none" strike="noStrike">
                          <a:effectLst/>
                        </a:rPr>
                        <a:t>FY17</a:t>
                      </a:r>
                      <a:endParaRPr lang="en-US" sz="600" b="1"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1"/>
                  </a:ext>
                </a:extLst>
              </a:tr>
              <a:tr h="147843">
                <a:tc>
                  <a:txBody>
                    <a:bodyPr/>
                    <a:lstStyle/>
                    <a:p>
                      <a:pPr algn="l" fontAlgn="b"/>
                      <a:r>
                        <a:rPr lang="en-US" sz="600" u="none" strike="noStrike">
                          <a:effectLst/>
                        </a:rPr>
                        <a:t>Special Education</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368,939,100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368,939,100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368,939,100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2"/>
                  </a:ext>
                </a:extLst>
              </a:tr>
              <a:tr h="147843">
                <a:tc>
                  <a:txBody>
                    <a:bodyPr/>
                    <a:lstStyle/>
                    <a:p>
                      <a:pPr algn="l" fontAlgn="b"/>
                      <a:r>
                        <a:rPr lang="en-US" sz="600" u="none" strike="noStrike">
                          <a:effectLst/>
                        </a:rPr>
                        <a:t>Per Pupil Aid***</a:t>
                      </a:r>
                      <a:endParaRPr lang="en-US" sz="600" b="0" i="0" u="none" strike="noStrike">
                        <a:solidFill>
                          <a:srgbClr val="7030A0"/>
                        </a:solidFill>
                        <a:effectLst/>
                        <a:latin typeface="Arial" panose="020B0604020202020204" pitchFamily="34" charset="0"/>
                      </a:endParaRPr>
                    </a:p>
                  </a:txBody>
                  <a:tcPr marL="0" marR="0" marT="0" marB="0" anchor="b"/>
                </a:tc>
                <a:tc>
                  <a:txBody>
                    <a:bodyPr/>
                    <a:lstStyle/>
                    <a:p>
                      <a:pPr algn="l" fontAlgn="b"/>
                      <a:r>
                        <a:rPr lang="en-US" sz="600" u="none" strike="noStrike">
                          <a:effectLst/>
                        </a:rPr>
                        <a:t> $       126,975,000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126,842,300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211,248,200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3"/>
                  </a:ext>
                </a:extLst>
              </a:tr>
              <a:tr h="147843">
                <a:tc>
                  <a:txBody>
                    <a:bodyPr/>
                    <a:lstStyle/>
                    <a:p>
                      <a:pPr algn="l" fontAlgn="b"/>
                      <a:r>
                        <a:rPr lang="en-US" sz="600" u="none" strike="noStrike">
                          <a:effectLst/>
                        </a:rPr>
                        <a:t>SAGE</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109,184,500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109,184,500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109,184,500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4"/>
                  </a:ext>
                </a:extLst>
              </a:tr>
              <a:tr h="147843">
                <a:tc>
                  <a:txBody>
                    <a:bodyPr/>
                    <a:lstStyle/>
                    <a:p>
                      <a:pPr algn="l" fontAlgn="b"/>
                      <a:r>
                        <a:rPr lang="en-US" sz="600" u="none" strike="noStrike">
                          <a:effectLst/>
                        </a:rPr>
                        <a:t>Pupil Transportation</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23,703,600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23,954,000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23,954,000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5"/>
                  </a:ext>
                </a:extLst>
              </a:tr>
              <a:tr h="147843">
                <a:tc>
                  <a:txBody>
                    <a:bodyPr/>
                    <a:lstStyle/>
                    <a:p>
                      <a:pPr algn="l" fontAlgn="b"/>
                      <a:r>
                        <a:rPr lang="en-US" sz="600" u="none" strike="noStrike">
                          <a:effectLst/>
                        </a:rPr>
                        <a:t>Sparsity Aid</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13,453,300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17,674,000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17,674,000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6"/>
                  </a:ext>
                </a:extLst>
              </a:tr>
              <a:tr h="147843">
                <a:tc>
                  <a:txBody>
                    <a:bodyPr/>
                    <a:lstStyle/>
                    <a:p>
                      <a:pPr algn="l" fontAlgn="b"/>
                      <a:r>
                        <a:rPr lang="en-US" sz="600" u="none" strike="noStrike">
                          <a:effectLst/>
                        </a:rPr>
                        <a:t>Bilingual-Bicultural</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8,589,800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8,589,800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8,589,800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7"/>
                  </a:ext>
                </a:extLst>
              </a:tr>
              <a:tr h="147843">
                <a:tc>
                  <a:txBody>
                    <a:bodyPr/>
                    <a:lstStyle/>
                    <a:p>
                      <a:pPr algn="l" fontAlgn="b"/>
                      <a:r>
                        <a:rPr lang="en-US" sz="600" u="none" strike="noStrike">
                          <a:effectLst/>
                        </a:rPr>
                        <a:t>Tuition Payments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8,242,900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8,242,900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8,242,900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8"/>
                  </a:ext>
                </a:extLst>
              </a:tr>
              <a:tr h="147843">
                <a:tc>
                  <a:txBody>
                    <a:bodyPr/>
                    <a:lstStyle/>
                    <a:p>
                      <a:pPr algn="l" fontAlgn="b"/>
                      <a:r>
                        <a:rPr lang="en-US" sz="600" u="none" strike="noStrike">
                          <a:effectLst/>
                        </a:rPr>
                        <a:t>Head Start Supplement</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6,264,100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6,264,100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6,264,100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9"/>
                  </a:ext>
                </a:extLst>
              </a:tr>
              <a:tr h="147843">
                <a:tc>
                  <a:txBody>
                    <a:bodyPr/>
                    <a:lstStyle/>
                    <a:p>
                      <a:pPr algn="l" fontAlgn="b"/>
                      <a:r>
                        <a:rPr lang="en-US" sz="600" u="none" strike="noStrike">
                          <a:effectLst/>
                        </a:rPr>
                        <a:t>Educator Effectiveness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5,746,000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5,746,000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5,746,000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0"/>
                  </a:ext>
                </a:extLst>
              </a:tr>
              <a:tr h="147843">
                <a:tc>
                  <a:txBody>
                    <a:bodyPr/>
                    <a:lstStyle/>
                    <a:p>
                      <a:pPr algn="l" fontAlgn="b"/>
                      <a:r>
                        <a:rPr lang="en-US" sz="600" u="none" strike="noStrike">
                          <a:effectLst/>
                        </a:rPr>
                        <a:t>High Cost Transportation</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5,000,000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7,500,000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7,500,000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1"/>
                  </a:ext>
                </a:extLst>
              </a:tr>
              <a:tr h="147843">
                <a:tc>
                  <a:txBody>
                    <a:bodyPr/>
                    <a:lstStyle/>
                    <a:p>
                      <a:pPr algn="l" fontAlgn="b"/>
                      <a:r>
                        <a:rPr lang="en-US" sz="600" u="none" strike="noStrike">
                          <a:effectLst/>
                        </a:rPr>
                        <a:t>School Lunch Match</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4,218,100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4,218,100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4,218,100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2"/>
                  </a:ext>
                </a:extLst>
              </a:tr>
              <a:tr h="147843">
                <a:tc>
                  <a:txBody>
                    <a:bodyPr/>
                    <a:lstStyle/>
                    <a:p>
                      <a:pPr algn="l" fontAlgn="b"/>
                      <a:r>
                        <a:rPr lang="en-US" sz="600" u="none" strike="noStrike">
                          <a:effectLst/>
                        </a:rPr>
                        <a:t>Aid for CCDEB's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4,067,300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4,067,300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4,067,300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3"/>
                  </a:ext>
                </a:extLst>
              </a:tr>
              <a:tr h="147843">
                <a:tc>
                  <a:txBody>
                    <a:bodyPr/>
                    <a:lstStyle/>
                    <a:p>
                      <a:pPr algn="l" fontAlgn="b"/>
                      <a:r>
                        <a:rPr lang="en-US" sz="600" u="none" strike="noStrike">
                          <a:effectLst/>
                        </a:rPr>
                        <a:t>Special Education-High Cost ("Additional")</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3,500,000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3,500,000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8,500,000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4"/>
                  </a:ext>
                </a:extLst>
              </a:tr>
              <a:tr h="147843">
                <a:tc>
                  <a:txBody>
                    <a:bodyPr/>
                    <a:lstStyle/>
                    <a:p>
                      <a:pPr algn="l" fontAlgn="b"/>
                      <a:r>
                        <a:rPr lang="en-US" sz="600" u="none" strike="noStrike">
                          <a:effectLst/>
                        </a:rPr>
                        <a:t>CTE Incentive Grants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dirty="0">
                          <a:effectLst/>
                        </a:rPr>
                        <a:t> $           3,000,000 </a:t>
                      </a:r>
                      <a:endParaRPr lang="en-US" sz="600" b="0" i="0" u="none" strike="noStrike" dirty="0">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5"/>
                  </a:ext>
                </a:extLst>
              </a:tr>
              <a:tr h="147843">
                <a:tc>
                  <a:txBody>
                    <a:bodyPr/>
                    <a:lstStyle/>
                    <a:p>
                      <a:pPr algn="l" fontAlgn="b"/>
                      <a:r>
                        <a:rPr lang="en-US" sz="600" u="none" strike="noStrike">
                          <a:effectLst/>
                        </a:rPr>
                        <a:t>School Breakfast Grants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2,510,500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2,510,500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2,510,500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6"/>
                  </a:ext>
                </a:extLst>
              </a:tr>
              <a:tr h="147843">
                <a:tc>
                  <a:txBody>
                    <a:bodyPr/>
                    <a:lstStyle/>
                    <a:p>
                      <a:pPr algn="l" fontAlgn="b"/>
                      <a:r>
                        <a:rPr lang="en-US" sz="600" u="none" strike="noStrike">
                          <a:effectLst/>
                        </a:rPr>
                        <a:t>TEACH Debt Service</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2,052,300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1,458,400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1,085,900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7"/>
                  </a:ext>
                </a:extLst>
              </a:tr>
              <a:tr h="147843">
                <a:tc>
                  <a:txBody>
                    <a:bodyPr/>
                    <a:lstStyle/>
                    <a:p>
                      <a:pPr algn="l" fontAlgn="b"/>
                      <a:r>
                        <a:rPr lang="en-US" sz="600" u="none" strike="noStrike">
                          <a:effectLst/>
                        </a:rPr>
                        <a:t>Special Education-Supplemental</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1,750,000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1,750,000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1,750,000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8"/>
                  </a:ext>
                </a:extLst>
              </a:tr>
              <a:tr h="147843">
                <a:tc>
                  <a:txBody>
                    <a:bodyPr/>
                    <a:lstStyle/>
                    <a:p>
                      <a:pPr algn="l" fontAlgn="b"/>
                      <a:r>
                        <a:rPr lang="en-US" sz="600" u="none" strike="noStrike">
                          <a:effectLst/>
                        </a:rPr>
                        <a:t>Peer Review &amp; Mentoring</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1,606,700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1,606,700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1,606,700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9"/>
                  </a:ext>
                </a:extLst>
              </a:tr>
              <a:tr h="147843">
                <a:tc>
                  <a:txBody>
                    <a:bodyPr/>
                    <a:lstStyle/>
                    <a:p>
                      <a:pPr algn="l" fontAlgn="b"/>
                      <a:r>
                        <a:rPr lang="en-US" sz="600" u="none" strike="noStrike">
                          <a:effectLst/>
                        </a:rPr>
                        <a:t>4K Start Up Grants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1,350,000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1,350,000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1,350,000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0"/>
                  </a:ext>
                </a:extLst>
              </a:tr>
              <a:tr h="147843">
                <a:tc>
                  <a:txBody>
                    <a:bodyPr/>
                    <a:lstStyle/>
                    <a:p>
                      <a:pPr algn="l" fontAlgn="b"/>
                      <a:r>
                        <a:rPr lang="en-US" sz="600" u="none" strike="noStrike">
                          <a:effectLst/>
                        </a:rPr>
                        <a:t>School Day Milk</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617,100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617,100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617,100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1"/>
                  </a:ext>
                </a:extLst>
              </a:tr>
              <a:tr h="147843">
                <a:tc>
                  <a:txBody>
                    <a:bodyPr/>
                    <a:lstStyle/>
                    <a:p>
                      <a:pPr algn="l" fontAlgn="b"/>
                      <a:r>
                        <a:rPr lang="en-US" sz="600" u="none" strike="noStrike">
                          <a:effectLst/>
                        </a:rPr>
                        <a:t>Open Enroll Transportation</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434,200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434,200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434,200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2"/>
                  </a:ext>
                </a:extLst>
              </a:tr>
              <a:tr h="147843">
                <a:tc>
                  <a:txBody>
                    <a:bodyPr/>
                    <a:lstStyle/>
                    <a:p>
                      <a:pPr algn="l" fontAlgn="b"/>
                      <a:r>
                        <a:rPr lang="en-US" sz="600" u="none" strike="noStrike">
                          <a:effectLst/>
                        </a:rPr>
                        <a:t>Aid for CESAs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260,600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3"/>
                  </a:ext>
                </a:extLst>
              </a:tr>
              <a:tr h="147843">
                <a:tc>
                  <a:txBody>
                    <a:bodyPr/>
                    <a:lstStyle/>
                    <a:p>
                      <a:pPr algn="l" fontAlgn="b"/>
                      <a:r>
                        <a:rPr lang="en-US" sz="600" u="none" strike="noStrike">
                          <a:effectLst/>
                        </a:rPr>
                        <a:t>Gifted and Talented Grants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237,200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237,200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237,200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4"/>
                  </a:ext>
                </a:extLst>
              </a:tr>
              <a:tr h="147843">
                <a:tc>
                  <a:txBody>
                    <a:bodyPr/>
                    <a:lstStyle/>
                    <a:p>
                      <a:pPr algn="l" fontAlgn="b"/>
                      <a:r>
                        <a:rPr lang="en-US" sz="600" u="none" strike="noStrike">
                          <a:effectLst/>
                        </a:rPr>
                        <a:t>SAGE-Debt Service</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133,700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133,700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133,700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5"/>
                  </a:ext>
                </a:extLst>
              </a:tr>
              <a:tr h="147843">
                <a:tc>
                  <a:txBody>
                    <a:bodyPr/>
                    <a:lstStyle/>
                    <a:p>
                      <a:pPr algn="l" fontAlgn="b"/>
                      <a:r>
                        <a:rPr lang="en-US" sz="600" u="none" strike="noStrike">
                          <a:effectLst/>
                        </a:rPr>
                        <a:t>Supplemental Aid</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100,000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6"/>
                  </a:ext>
                </a:extLst>
              </a:tr>
              <a:tr h="147843">
                <a:tc>
                  <a:txBody>
                    <a:bodyPr/>
                    <a:lstStyle/>
                    <a:p>
                      <a:pPr algn="l" fontAlgn="b"/>
                      <a:r>
                        <a:rPr lang="en-US" sz="600" u="none" strike="noStrike">
                          <a:effectLst/>
                        </a:rPr>
                        <a:t>Youth Options Transportation</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17,400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17,400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17,400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7"/>
                  </a:ext>
                </a:extLst>
              </a:tr>
              <a:tr h="147843">
                <a:tc>
                  <a:txBody>
                    <a:bodyPr/>
                    <a:lstStyle/>
                    <a:p>
                      <a:pPr algn="l" fontAlgn="b"/>
                      <a:r>
                        <a:rPr lang="en-US" sz="600" u="none" strike="noStrike">
                          <a:effectLst/>
                        </a:rPr>
                        <a:t>Transition/Incentive Grants</a:t>
                      </a:r>
                      <a:endParaRPr lang="en-US" sz="600" b="0" i="1"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1"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1"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100,000 </a:t>
                      </a:r>
                      <a:endParaRPr lang="en-US" sz="600" b="0" i="1"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8"/>
                  </a:ext>
                </a:extLst>
              </a:tr>
              <a:tr h="147843">
                <a:tc>
                  <a:txBody>
                    <a:bodyPr/>
                    <a:lstStyle/>
                    <a:p>
                      <a:pPr algn="l" fontAlgn="b"/>
                      <a:r>
                        <a:rPr lang="en-US" sz="600" u="none" strike="noStrike">
                          <a:effectLst/>
                        </a:rPr>
                        <a:t>Robotics Competition Grants</a:t>
                      </a:r>
                      <a:endParaRPr lang="en-US" sz="600" b="0" i="1" u="none" strike="noStrike">
                        <a:solidFill>
                          <a:srgbClr val="7030A0"/>
                        </a:solidFill>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1" u="none" strike="noStrike">
                        <a:solidFill>
                          <a:srgbClr val="7030A0"/>
                        </a:solidFill>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1" u="none" strike="noStrike">
                        <a:solidFill>
                          <a:srgbClr val="7030A0"/>
                        </a:solidFill>
                        <a:effectLst/>
                        <a:latin typeface="Arial" panose="020B0604020202020204" pitchFamily="34" charset="0"/>
                      </a:endParaRPr>
                    </a:p>
                  </a:txBody>
                  <a:tcPr marL="0" marR="0" marT="0" marB="0" anchor="b"/>
                </a:tc>
                <a:tc>
                  <a:txBody>
                    <a:bodyPr/>
                    <a:lstStyle/>
                    <a:p>
                      <a:pPr algn="l" fontAlgn="b"/>
                      <a:r>
                        <a:rPr lang="en-US" sz="600" u="none" strike="noStrike">
                          <a:effectLst/>
                        </a:rPr>
                        <a:t> $           250,000 </a:t>
                      </a:r>
                      <a:endParaRPr lang="en-US" sz="600" b="0" i="1" u="none" strike="noStrike">
                        <a:solidFill>
                          <a:srgbClr val="7030A0"/>
                        </a:solidFill>
                        <a:effectLst/>
                        <a:latin typeface="Arial" panose="020B0604020202020204" pitchFamily="34" charset="0"/>
                      </a:endParaRPr>
                    </a:p>
                  </a:txBody>
                  <a:tcPr marL="0" marR="0" marT="0" marB="0" anchor="b"/>
                </a:tc>
                <a:extLst>
                  <a:ext uri="{0D108BD9-81ED-4DB2-BD59-A6C34878D82A}">
                    <a16:rowId xmlns:a16="http://schemas.microsoft.com/office/drawing/2014/main" val="10029"/>
                  </a:ext>
                </a:extLst>
              </a:tr>
              <a:tr h="147843">
                <a:tc>
                  <a:txBody>
                    <a:bodyPr/>
                    <a:lstStyle/>
                    <a:p>
                      <a:pPr algn="l" fontAlgn="b"/>
                      <a:r>
                        <a:rPr lang="en-US" sz="600" u="none" strike="noStrike">
                          <a:effectLst/>
                        </a:rPr>
                        <a:t>Tribal Languages (PR)</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222,800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222,800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222,800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0"/>
                  </a:ext>
                </a:extLst>
              </a:tr>
              <a:tr h="147843">
                <a:tc>
                  <a:txBody>
                    <a:bodyPr/>
                    <a:lstStyle/>
                    <a:p>
                      <a:pPr algn="l" fontAlgn="b"/>
                      <a:r>
                        <a:rPr lang="en-US" sz="600" u="none" strike="noStrike">
                          <a:effectLst/>
                        </a:rPr>
                        <a:t>Aid for AODA (PR)</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1,284,700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1,284,700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1,284,700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1"/>
                  </a:ext>
                </a:extLst>
              </a:tr>
              <a:tr h="147843">
                <a:tc>
                  <a:txBody>
                    <a:bodyPr/>
                    <a:lstStyle/>
                    <a:p>
                      <a:pPr algn="l" fontAlgn="b"/>
                      <a:r>
                        <a:rPr lang="en-US" sz="600" u="none" strike="noStrike">
                          <a:effectLst/>
                        </a:rPr>
                        <a:t>School Library Aids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34,000,000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36,000,000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38,000,000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2"/>
                  </a:ext>
                </a:extLst>
              </a:tr>
              <a:tr h="147843">
                <a:tc>
                  <a:txBody>
                    <a:bodyPr/>
                    <a:lstStyle/>
                    <a:p>
                      <a:pPr algn="l" fontAlgn="b"/>
                      <a:r>
                        <a:rPr lang="en-US" sz="600" u="none" strike="noStrike">
                          <a:effectLst/>
                        </a:rPr>
                        <a:t>Env Educ, Forestry-UW</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200,000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3"/>
                  </a:ext>
                </a:extLst>
              </a:tr>
              <a:tr h="147843">
                <a:tc>
                  <a:txBody>
                    <a:bodyPr/>
                    <a:lstStyle/>
                    <a:p>
                      <a:pPr algn="l" fontAlgn="b"/>
                      <a:r>
                        <a:rPr lang="en-US" sz="600" u="none" strike="noStrike">
                          <a:effectLst/>
                        </a:rPr>
                        <a:t>Env Educ, Env. Assess-UW</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130,500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4"/>
                  </a:ext>
                </a:extLst>
              </a:tr>
              <a:tr h="147843">
                <a:tc>
                  <a:txBody>
                    <a:bodyPr/>
                    <a:lstStyle/>
                    <a:p>
                      <a:pPr algn="l" fontAlgn="b"/>
                      <a:r>
                        <a:rPr lang="en-US" sz="600" u="none" strike="noStrike">
                          <a:effectLst/>
                        </a:rPr>
                        <a:t>Educ Telecomm Access-DOA</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11,105,100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9,105,100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10,105,100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5"/>
                  </a:ext>
                </a:extLst>
              </a:tr>
              <a:tr h="147843">
                <a:tc>
                  <a:txBody>
                    <a:bodyPr/>
                    <a:lstStyle/>
                    <a:p>
                      <a:pPr algn="l" fontAlgn="b"/>
                      <a:r>
                        <a:rPr lang="en-US" sz="600" u="none" strike="noStrike">
                          <a:effectLst/>
                        </a:rPr>
                        <a:t>Total Categorical Aids</a:t>
                      </a:r>
                      <a:endParaRPr lang="en-US" sz="600" b="1"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748,896,500 </a:t>
                      </a:r>
                      <a:endParaRPr lang="en-US" sz="600" b="1"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751,749,900 </a:t>
                      </a:r>
                      <a:endParaRPr lang="en-US" sz="600" b="1"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843,933,300 </a:t>
                      </a:r>
                      <a:endParaRPr lang="en-US" sz="600" b="1"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6"/>
                  </a:ext>
                </a:extLst>
              </a:tr>
              <a:tr h="90294">
                <a:tc>
                  <a:txBody>
                    <a:bodyPr/>
                    <a:lstStyle/>
                    <a:p>
                      <a:pPr algn="l" fontAlgn="b"/>
                      <a:endParaRPr lang="en-US" sz="600" b="1" i="0" u="none" strike="noStrike">
                        <a:effectLst/>
                        <a:latin typeface="Arial" panose="020B0604020202020204" pitchFamily="34" charset="0"/>
                      </a:endParaRPr>
                    </a:p>
                  </a:txBody>
                  <a:tcPr marL="0" marR="0" marT="0" marB="0" anchor="b"/>
                </a:tc>
                <a:tc>
                  <a:txBody>
                    <a:bodyPr/>
                    <a:lstStyle/>
                    <a:p>
                      <a:pPr algn="l" fontAlgn="b"/>
                      <a:endParaRPr lang="en-US" sz="600" b="1" i="0" u="none" strike="noStrike">
                        <a:effectLst/>
                        <a:latin typeface="Arial" panose="020B0604020202020204" pitchFamily="34" charset="0"/>
                      </a:endParaRPr>
                    </a:p>
                  </a:txBody>
                  <a:tcPr marL="0" marR="0" marT="0" marB="0" anchor="b"/>
                </a:tc>
                <a:tc>
                  <a:txBody>
                    <a:bodyPr/>
                    <a:lstStyle/>
                    <a:p>
                      <a:pPr algn="l" fontAlgn="b"/>
                      <a:endParaRPr lang="en-US" sz="600" b="1" i="0" u="none" strike="noStrike">
                        <a:effectLst/>
                        <a:latin typeface="Arial" panose="020B0604020202020204" pitchFamily="34" charset="0"/>
                      </a:endParaRPr>
                    </a:p>
                  </a:txBody>
                  <a:tcPr marL="0" marR="0" marT="0" marB="0" anchor="b"/>
                </a:tc>
                <a:tc>
                  <a:txBody>
                    <a:bodyPr/>
                    <a:lstStyle/>
                    <a:p>
                      <a:pPr algn="l" fontAlgn="b"/>
                      <a:endParaRPr lang="en-US" sz="600" b="1"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7"/>
                  </a:ext>
                </a:extLst>
              </a:tr>
              <a:tr h="90294">
                <a:tc>
                  <a:txBody>
                    <a:bodyPr/>
                    <a:lstStyle/>
                    <a:p>
                      <a:pPr algn="l" fontAlgn="b"/>
                      <a:r>
                        <a:rPr lang="en-US" sz="600" u="sng" strike="noStrike">
                          <a:effectLst/>
                        </a:rPr>
                        <a:t>General Aids</a:t>
                      </a:r>
                      <a:endParaRPr lang="en-US" sz="600" b="1" i="0" u="sng" strike="noStrike">
                        <a:effectLst/>
                        <a:latin typeface="Arial" panose="020B0604020202020204" pitchFamily="34" charset="0"/>
                      </a:endParaRPr>
                    </a:p>
                  </a:txBody>
                  <a:tcPr marL="0" marR="0" marT="0" marB="0" anchor="b"/>
                </a:tc>
                <a:tc>
                  <a:txBody>
                    <a:bodyPr/>
                    <a:lstStyle/>
                    <a:p>
                      <a:pPr algn="l" fontAlgn="b"/>
                      <a:endParaRPr lang="en-US" sz="600" b="1" i="0" u="none" strike="noStrike">
                        <a:effectLst/>
                        <a:latin typeface="Arial" panose="020B0604020202020204" pitchFamily="34" charset="0"/>
                      </a:endParaRPr>
                    </a:p>
                  </a:txBody>
                  <a:tcPr marL="0" marR="0" marT="0" marB="0" anchor="b"/>
                </a:tc>
                <a:tc>
                  <a:txBody>
                    <a:bodyPr/>
                    <a:lstStyle/>
                    <a:p>
                      <a:pPr algn="l" fontAlgn="b"/>
                      <a:endParaRPr lang="en-US" sz="600" b="0" i="0" u="none" strike="noStrike">
                        <a:effectLst/>
                        <a:latin typeface="Arial" panose="020B0604020202020204" pitchFamily="34" charset="0"/>
                      </a:endParaRPr>
                    </a:p>
                  </a:txBody>
                  <a:tcPr marL="0" marR="0" marT="0" marB="0" anchor="b"/>
                </a:tc>
                <a:tc>
                  <a:txBody>
                    <a:bodyPr/>
                    <a:lstStyle/>
                    <a:p>
                      <a:pPr algn="l" fontAlgn="b"/>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8"/>
                  </a:ext>
                </a:extLst>
              </a:tr>
              <a:tr h="147843">
                <a:tc>
                  <a:txBody>
                    <a:bodyPr/>
                    <a:lstStyle/>
                    <a:p>
                      <a:pPr algn="l" fontAlgn="b"/>
                      <a:r>
                        <a:rPr lang="en-US" sz="600" u="none" strike="noStrike">
                          <a:effectLst/>
                        </a:rPr>
                        <a:t>General Equalization Aids</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4,475,960,500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4,475,960,500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4,584,098,000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39"/>
                  </a:ext>
                </a:extLst>
              </a:tr>
              <a:tr h="147843">
                <a:tc>
                  <a:txBody>
                    <a:bodyPr/>
                    <a:lstStyle/>
                    <a:p>
                      <a:pPr algn="l" fontAlgn="b"/>
                      <a:r>
                        <a:rPr lang="en-US" sz="600" u="none" strike="noStrike">
                          <a:effectLst/>
                        </a:rPr>
                        <a:t>Gen Aids-Hold Harm Sum Suff</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40"/>
                  </a:ext>
                </a:extLst>
              </a:tr>
              <a:tr h="147843">
                <a:tc>
                  <a:txBody>
                    <a:bodyPr/>
                    <a:lstStyle/>
                    <a:p>
                      <a:pPr algn="l" fontAlgn="b"/>
                      <a:r>
                        <a:rPr lang="en-US" sz="600" u="none" strike="noStrike">
                          <a:effectLst/>
                        </a:rPr>
                        <a:t>High Poverty Aid</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16,830,000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16,830,000 </a:t>
                      </a:r>
                      <a:endParaRPr lang="en-US" sz="600" b="0" i="0" u="none" strike="noStrike">
                        <a:effectLst/>
                        <a:latin typeface="Arial" panose="020B0604020202020204" pitchFamily="34" charset="0"/>
                      </a:endParaRPr>
                    </a:p>
                  </a:txBody>
                  <a:tcPr marL="0" marR="0" marT="0" marB="0" anchor="b"/>
                </a:tc>
                <a:tc>
                  <a:txBody>
                    <a:bodyPr/>
                    <a:lstStyle/>
                    <a:p>
                      <a:pPr algn="l" fontAlgn="b"/>
                      <a:r>
                        <a:rPr lang="en-US" sz="600" u="none" strike="noStrike">
                          <a:effectLst/>
                        </a:rPr>
                        <a:t> $       16,830,000 </a:t>
                      </a:r>
                      <a:endParaRPr lang="en-US" sz="6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41"/>
                  </a:ext>
                </a:extLst>
              </a:tr>
              <a:tr h="147843">
                <a:tc>
                  <a:txBody>
                    <a:bodyPr/>
                    <a:lstStyle/>
                    <a:p>
                      <a:pPr algn="l" fontAlgn="b"/>
                      <a:r>
                        <a:rPr lang="en-US" sz="600" u="none" strike="noStrike">
                          <a:effectLst/>
                        </a:rPr>
                        <a:t>Total General Aids</a:t>
                      </a:r>
                      <a:endParaRPr lang="en-US" sz="600" b="1" i="0" u="none" strike="noStrike">
                        <a:effectLst/>
                        <a:latin typeface="Arial" panose="020B0604020202020204" pitchFamily="34" charset="0"/>
                      </a:endParaRPr>
                    </a:p>
                  </a:txBody>
                  <a:tcPr marL="0" marR="0" marT="0" marB="0" anchor="b"/>
                </a:tc>
                <a:tc>
                  <a:txBody>
                    <a:bodyPr/>
                    <a:lstStyle/>
                    <a:p>
                      <a:pPr algn="l" fontAlgn="b"/>
                      <a:r>
                        <a:rPr lang="en-US" sz="600" u="none" strike="noStrike" dirty="0">
                          <a:effectLst/>
                        </a:rPr>
                        <a:t> $    4,492,790,500 </a:t>
                      </a:r>
                      <a:endParaRPr lang="en-US" sz="600" b="1" i="0" u="none" strike="noStrike" dirty="0">
                        <a:effectLst/>
                        <a:latin typeface="Arial" panose="020B0604020202020204" pitchFamily="34" charset="0"/>
                      </a:endParaRPr>
                    </a:p>
                  </a:txBody>
                  <a:tcPr marL="0" marR="0" marT="0" marB="0" anchor="b"/>
                </a:tc>
                <a:tc>
                  <a:txBody>
                    <a:bodyPr/>
                    <a:lstStyle/>
                    <a:p>
                      <a:pPr algn="l" fontAlgn="b"/>
                      <a:r>
                        <a:rPr lang="en-US" sz="600" u="none" strike="noStrike">
                          <a:effectLst/>
                        </a:rPr>
                        <a:t> $  4,492,790,500 </a:t>
                      </a:r>
                      <a:endParaRPr lang="en-US" sz="600" b="1" i="0" u="none" strike="noStrike">
                        <a:effectLst/>
                        <a:latin typeface="Arial" panose="020B0604020202020204" pitchFamily="34" charset="0"/>
                      </a:endParaRPr>
                    </a:p>
                  </a:txBody>
                  <a:tcPr marL="0" marR="0" marT="0" marB="0" anchor="b"/>
                </a:tc>
                <a:tc>
                  <a:txBody>
                    <a:bodyPr/>
                    <a:lstStyle/>
                    <a:p>
                      <a:pPr algn="l" fontAlgn="b"/>
                      <a:r>
                        <a:rPr lang="en-US" sz="600" u="none" strike="noStrike" dirty="0">
                          <a:effectLst/>
                        </a:rPr>
                        <a:t> $  4,600,928,000 </a:t>
                      </a:r>
                      <a:endParaRPr lang="en-US" sz="600" b="1"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42"/>
                  </a:ext>
                </a:extLst>
              </a:tr>
            </a:tbl>
          </a:graphicData>
        </a:graphic>
      </p:graphicFrame>
    </p:spTree>
    <p:custDataLst>
      <p:tags r:id="rId1"/>
    </p:custDataLst>
    <p:extLst>
      <p:ext uri="{BB962C8B-B14F-4D97-AF65-F5344CB8AC3E}">
        <p14:creationId xmlns:p14="http://schemas.microsoft.com/office/powerpoint/2010/main" val="945802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Designated Major Program </a:t>
            </a:r>
            <a:endParaRPr lang="en-US" dirty="0" smtClean="0"/>
          </a:p>
          <a:p>
            <a:endParaRPr lang="en-US" dirty="0" smtClean="0"/>
          </a:p>
          <a:p>
            <a:r>
              <a:rPr lang="en-US" dirty="0" smtClean="0"/>
              <a:t>Full Audit Program</a:t>
            </a:r>
          </a:p>
          <a:p>
            <a:pPr lvl="1"/>
            <a:r>
              <a:rPr lang="en-US" dirty="0" smtClean="0"/>
              <a:t>Districts with more than $25,000 in general aid</a:t>
            </a:r>
          </a:p>
          <a:p>
            <a:pPr lvl="2"/>
            <a:endParaRPr lang="en-US" dirty="0" smtClean="0"/>
          </a:p>
          <a:p>
            <a:r>
              <a:rPr lang="en-US" dirty="0" smtClean="0"/>
              <a:t>Partial Audit Program</a:t>
            </a:r>
          </a:p>
          <a:p>
            <a:pPr lvl="1"/>
            <a:r>
              <a:rPr lang="en-US" dirty="0"/>
              <a:t>Districts with less than $25,000 in general aid</a:t>
            </a:r>
          </a:p>
          <a:p>
            <a:pPr lvl="2"/>
            <a:r>
              <a:rPr lang="en-US" dirty="0"/>
              <a:t>Limited procedures required by DPI</a:t>
            </a:r>
          </a:p>
          <a:p>
            <a:pPr lvl="1"/>
            <a:endParaRPr lang="en-US" dirty="0" smtClean="0"/>
          </a:p>
          <a:p>
            <a:r>
              <a:rPr lang="en-US" dirty="0" smtClean="0"/>
              <a:t>Changes to the 2015-16 Full Audit Program</a:t>
            </a:r>
          </a:p>
          <a:p>
            <a:pPr lvl="1"/>
            <a:r>
              <a:rPr lang="en-US" dirty="0" smtClean="0"/>
              <a:t>Energy exemption procedures removed from the General Aids audit program</a:t>
            </a:r>
          </a:p>
          <a:p>
            <a:pPr lvl="1"/>
            <a:r>
              <a:rPr lang="en-US" dirty="0" smtClean="0"/>
              <a:t>Fund Balance section of the program moved to the 1506 FB Report</a:t>
            </a:r>
          </a:p>
          <a:p>
            <a:pPr marL="630936" lvl="2" indent="0">
              <a:buNone/>
            </a:pPr>
            <a:endParaRPr lang="en-US" dirty="0" smtClean="0"/>
          </a:p>
          <a:p>
            <a:pPr marL="630936" lvl="2" indent="0">
              <a:buNone/>
            </a:pPr>
            <a:endParaRPr lang="en-US" dirty="0" smtClean="0"/>
          </a:p>
          <a:p>
            <a:pPr lvl="1"/>
            <a:endParaRPr lang="en-US" dirty="0"/>
          </a:p>
          <a:p>
            <a:pPr lvl="1"/>
            <a:endParaRPr lang="en-US" dirty="0"/>
          </a:p>
          <a:p>
            <a:pPr marL="393192" lvl="1" indent="0">
              <a:buNone/>
            </a:pPr>
            <a:endParaRPr lang="en-US" dirty="0"/>
          </a:p>
          <a:p>
            <a:pPr lvl="1"/>
            <a:endParaRPr lang="en-US" dirty="0"/>
          </a:p>
        </p:txBody>
      </p:sp>
      <p:sp>
        <p:nvSpPr>
          <p:cNvPr id="3" name="Title 2"/>
          <p:cNvSpPr>
            <a:spLocks noGrp="1"/>
          </p:cNvSpPr>
          <p:nvPr>
            <p:ph type="title"/>
          </p:nvPr>
        </p:nvSpPr>
        <p:spPr/>
        <p:txBody>
          <a:bodyPr/>
          <a:lstStyle/>
          <a:p>
            <a:pPr algn="ctr"/>
            <a:r>
              <a:rPr lang="en-US" dirty="0" smtClean="0"/>
              <a:t>General Aids</a:t>
            </a:r>
            <a:endParaRPr lang="en-US" dirty="0"/>
          </a:p>
        </p:txBody>
      </p:sp>
    </p:spTree>
    <p:custDataLst>
      <p:tags r:id="rId1"/>
    </p:custDataLst>
    <p:extLst>
      <p:ext uri="{BB962C8B-B14F-4D97-AF65-F5344CB8AC3E}">
        <p14:creationId xmlns:p14="http://schemas.microsoft.com/office/powerpoint/2010/main" val="1950943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Designated Type A Program</a:t>
            </a:r>
          </a:p>
          <a:p>
            <a:pPr lvl="1"/>
            <a:r>
              <a:rPr lang="en-US" dirty="0" smtClean="0"/>
              <a:t>Risk assessment every year</a:t>
            </a:r>
          </a:p>
          <a:p>
            <a:pPr lvl="2"/>
            <a:r>
              <a:rPr lang="en-US" dirty="0" smtClean="0"/>
              <a:t> audit if not low risk</a:t>
            </a:r>
          </a:p>
          <a:p>
            <a:endParaRPr lang="en-US" dirty="0"/>
          </a:p>
          <a:p>
            <a:r>
              <a:rPr lang="en-US" dirty="0" smtClean="0"/>
              <a:t>Must be audited once every three years if transportation aid is $62,500 or more </a:t>
            </a:r>
          </a:p>
          <a:p>
            <a:pPr lvl="1"/>
            <a:r>
              <a:rPr lang="en-US" dirty="0" smtClean="0"/>
              <a:t>$62,500 is the Type B threshold amount (programs below this threshold are considered immaterial)</a:t>
            </a:r>
          </a:p>
          <a:p>
            <a:endParaRPr lang="en-US" dirty="0"/>
          </a:p>
          <a:p>
            <a:r>
              <a:rPr lang="en-US" dirty="0" smtClean="0"/>
              <a:t>Full audit program for districts required to have a single audit and greater than $62,500</a:t>
            </a:r>
          </a:p>
          <a:p>
            <a:endParaRPr lang="en-US" dirty="0"/>
          </a:p>
          <a:p>
            <a:r>
              <a:rPr lang="en-US" dirty="0" smtClean="0"/>
              <a:t>Partial audit program for districts </a:t>
            </a:r>
            <a:r>
              <a:rPr lang="en-US" u="sng" dirty="0" smtClean="0"/>
              <a:t>not</a:t>
            </a:r>
            <a:r>
              <a:rPr lang="en-US" dirty="0" smtClean="0"/>
              <a:t> required to have a single </a:t>
            </a:r>
            <a:r>
              <a:rPr lang="en-US" dirty="0"/>
              <a:t>audit and greater than $62,500</a:t>
            </a:r>
          </a:p>
        </p:txBody>
      </p:sp>
      <p:sp>
        <p:nvSpPr>
          <p:cNvPr id="3" name="Title 2"/>
          <p:cNvSpPr>
            <a:spLocks noGrp="1"/>
          </p:cNvSpPr>
          <p:nvPr>
            <p:ph type="title"/>
          </p:nvPr>
        </p:nvSpPr>
        <p:spPr/>
        <p:txBody>
          <a:bodyPr/>
          <a:lstStyle/>
          <a:p>
            <a:pPr algn="ctr"/>
            <a:r>
              <a:rPr lang="en-US" dirty="0" smtClean="0"/>
              <a:t>Pupil Transportation Aid</a:t>
            </a:r>
            <a:endParaRPr lang="en-US" dirty="0"/>
          </a:p>
        </p:txBody>
      </p:sp>
    </p:spTree>
    <p:custDataLst>
      <p:tags r:id="rId1"/>
    </p:custDataLst>
    <p:extLst>
      <p:ext uri="{BB962C8B-B14F-4D97-AF65-F5344CB8AC3E}">
        <p14:creationId xmlns:p14="http://schemas.microsoft.com/office/powerpoint/2010/main" val="2539571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118.43 (9</a:t>
            </a:r>
            <a:r>
              <a:rPr lang="en-US" b="1" dirty="0"/>
              <a:t>)</a:t>
            </a:r>
            <a:r>
              <a:rPr lang="en-US" dirty="0"/>
              <a:t> </a:t>
            </a:r>
            <a:r>
              <a:rPr lang="en-US" cap="small" dirty="0"/>
              <a:t>Sunset.</a:t>
            </a:r>
            <a:r>
              <a:rPr lang="en-US" dirty="0"/>
              <a:t> No contract may be entered into or renewed under this section after July 3, 2015.</a:t>
            </a:r>
            <a:r>
              <a:rPr lang="en-US" b="1" cap="small" dirty="0"/>
              <a:t> </a:t>
            </a:r>
            <a:endParaRPr lang="en-US" b="1" cap="small" dirty="0" smtClean="0"/>
          </a:p>
          <a:p>
            <a:pPr lvl="1"/>
            <a:endParaRPr lang="en-US" cap="small" dirty="0" smtClean="0"/>
          </a:p>
          <a:p>
            <a:pPr lvl="1"/>
            <a:r>
              <a:rPr lang="en-US" cap="small" dirty="0" smtClean="0"/>
              <a:t>DPI </a:t>
            </a:r>
            <a:r>
              <a:rPr lang="en-US" sz="2400" dirty="0" smtClean="0"/>
              <a:t>is prohibited from entering into or renewing five-year SAGE contracts with any school </a:t>
            </a:r>
          </a:p>
          <a:p>
            <a:pPr lvl="1"/>
            <a:endParaRPr lang="en-US" sz="2400" dirty="0"/>
          </a:p>
          <a:p>
            <a:pPr lvl="1"/>
            <a:r>
              <a:rPr lang="en-US" sz="2400" dirty="0" smtClean="0"/>
              <a:t>Current SAGE contracts are valid through the end date listed on the approved contract  </a:t>
            </a:r>
          </a:p>
          <a:p>
            <a:pPr lvl="1"/>
            <a:endParaRPr lang="en-US" sz="2400" dirty="0"/>
          </a:p>
          <a:p>
            <a:pPr lvl="1"/>
            <a:r>
              <a:rPr lang="en-US" sz="2400" cap="small" dirty="0" smtClean="0"/>
              <a:t>2015 W</a:t>
            </a:r>
            <a:r>
              <a:rPr lang="en-US" sz="2400" dirty="0" smtClean="0"/>
              <a:t>isconsin Act 53 and Act 71 created the Achievement Gap Reduction Program (AGR) under the new section of Wisconsin Statute 118.44</a:t>
            </a:r>
          </a:p>
          <a:p>
            <a:pPr lvl="1"/>
            <a:endParaRPr lang="en-US" sz="2400"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Student Achievement Guarantee in Education (SAGE)</a:t>
            </a:r>
            <a:endParaRPr lang="en-US" dirty="0"/>
          </a:p>
        </p:txBody>
      </p:sp>
    </p:spTree>
    <p:custDataLst>
      <p:tags r:id="rId1"/>
    </p:custDataLst>
    <p:extLst>
      <p:ext uri="{BB962C8B-B14F-4D97-AF65-F5344CB8AC3E}">
        <p14:creationId xmlns:p14="http://schemas.microsoft.com/office/powerpoint/2010/main" val="601457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1" indent="-256032">
              <a:spcBef>
                <a:spcPts val="400"/>
              </a:spcBef>
              <a:buSzPct val="68000"/>
              <a:buFont typeface="Wingdings 3"/>
              <a:buChar char=""/>
            </a:pPr>
            <a:r>
              <a:rPr lang="en-US" sz="2700" dirty="0"/>
              <a:t>AGR is replacing the SAGE program  </a:t>
            </a:r>
            <a:endParaRPr lang="en-US" sz="2700" cap="small" dirty="0"/>
          </a:p>
          <a:p>
            <a:endParaRPr lang="en-US" dirty="0"/>
          </a:p>
          <a:p>
            <a:r>
              <a:rPr lang="en-US" dirty="0" smtClean="0"/>
              <a:t>SAGE and AGR  will be drawn from the same statewide appropriation</a:t>
            </a:r>
          </a:p>
          <a:p>
            <a:endParaRPr lang="en-US" dirty="0"/>
          </a:p>
          <a:p>
            <a:pPr lvl="1"/>
            <a:r>
              <a:rPr lang="en-US" dirty="0" smtClean="0"/>
              <a:t>SAGE and AGR will result in the same per pupil allocation</a:t>
            </a:r>
          </a:p>
          <a:p>
            <a:pPr lvl="1"/>
            <a:endParaRPr lang="en-US" dirty="0"/>
          </a:p>
          <a:p>
            <a:pPr lvl="1"/>
            <a:r>
              <a:rPr lang="en-US" dirty="0" smtClean="0"/>
              <a:t>The amount appropriated in the 2015-17 Wisconsin State Budget is $109,184,500 </a:t>
            </a:r>
            <a:endParaRPr lang="en-US" dirty="0"/>
          </a:p>
        </p:txBody>
      </p:sp>
      <p:sp>
        <p:nvSpPr>
          <p:cNvPr id="3" name="Title 2"/>
          <p:cNvSpPr>
            <a:spLocks noGrp="1"/>
          </p:cNvSpPr>
          <p:nvPr>
            <p:ph type="title"/>
          </p:nvPr>
        </p:nvSpPr>
        <p:spPr/>
        <p:txBody>
          <a:bodyPr/>
          <a:lstStyle/>
          <a:p>
            <a:pPr algn="ctr"/>
            <a:r>
              <a:rPr lang="en-US" dirty="0" smtClean="0">
                <a:effectLst/>
              </a:rPr>
              <a:t>AGR/SAGE</a:t>
            </a:r>
            <a:endParaRPr lang="en-US" dirty="0">
              <a:effectLst/>
            </a:endParaRPr>
          </a:p>
        </p:txBody>
      </p:sp>
    </p:spTree>
    <p:custDataLst>
      <p:tags r:id="rId1"/>
    </p:custDataLst>
    <p:extLst>
      <p:ext uri="{BB962C8B-B14F-4D97-AF65-F5344CB8AC3E}">
        <p14:creationId xmlns:p14="http://schemas.microsoft.com/office/powerpoint/2010/main" val="789244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objective of the AGR program is to improve academic performance of low-income pupils in participating schools in grades K-3 through the implementation of one of three strategies or combination of the three strategies.  </a:t>
            </a:r>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Achievement GAP Reduction (AGR)</a:t>
            </a:r>
            <a:endParaRPr lang="en-US" dirty="0">
              <a:effectLst/>
            </a:endParaRPr>
          </a:p>
        </p:txBody>
      </p:sp>
    </p:spTree>
    <p:custDataLst>
      <p:tags r:id="rId1"/>
    </p:custDataLst>
    <p:extLst>
      <p:ext uri="{BB962C8B-B14F-4D97-AF65-F5344CB8AC3E}">
        <p14:creationId xmlns:p14="http://schemas.microsoft.com/office/powerpoint/2010/main" val="2653232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These three strategies </a:t>
            </a:r>
            <a:r>
              <a:rPr lang="en-US" dirty="0" smtClean="0"/>
              <a:t>are</a:t>
            </a:r>
          </a:p>
          <a:p>
            <a:pPr lvl="1"/>
            <a:r>
              <a:rPr lang="en-US" dirty="0" smtClean="0"/>
              <a:t>1)-to </a:t>
            </a:r>
            <a:r>
              <a:rPr lang="en-US" dirty="0"/>
              <a:t>provide professional development related to small group instruction and reduce class size to no more than 18:1 or no more than 30:2 in a combined classroom having at least 2 regular classroom </a:t>
            </a:r>
            <a:r>
              <a:rPr lang="en-US" dirty="0" smtClean="0"/>
              <a:t>teachers</a:t>
            </a:r>
          </a:p>
          <a:p>
            <a:pPr lvl="1"/>
            <a:endParaRPr lang="en-US" dirty="0" smtClean="0"/>
          </a:p>
          <a:p>
            <a:pPr lvl="1"/>
            <a:r>
              <a:rPr lang="en-US" dirty="0" smtClean="0"/>
              <a:t>2)-data-driven </a:t>
            </a:r>
            <a:r>
              <a:rPr lang="en-US" dirty="0"/>
              <a:t>instructional coaching for </a:t>
            </a:r>
            <a:r>
              <a:rPr lang="en-US" dirty="0" smtClean="0"/>
              <a:t>teachers </a:t>
            </a:r>
          </a:p>
          <a:p>
            <a:pPr lvl="1"/>
            <a:endParaRPr lang="en-US" dirty="0" smtClean="0"/>
          </a:p>
          <a:p>
            <a:pPr lvl="1"/>
            <a:r>
              <a:rPr lang="en-US" dirty="0" smtClean="0"/>
              <a:t>3)-data-informed </a:t>
            </a:r>
            <a:r>
              <a:rPr lang="en-US" dirty="0"/>
              <a:t>one-to-one tutoring for students at risk of difficulty with math or reading.</a:t>
            </a:r>
          </a:p>
          <a:p>
            <a:endParaRPr lang="en-US" dirty="0"/>
          </a:p>
        </p:txBody>
      </p:sp>
      <p:sp>
        <p:nvSpPr>
          <p:cNvPr id="3" name="Title 2"/>
          <p:cNvSpPr>
            <a:spLocks noGrp="1"/>
          </p:cNvSpPr>
          <p:nvPr>
            <p:ph type="title"/>
          </p:nvPr>
        </p:nvSpPr>
        <p:spPr/>
        <p:txBody>
          <a:bodyPr>
            <a:normAutofit fontScale="90000"/>
          </a:bodyPr>
          <a:lstStyle/>
          <a:p>
            <a:pPr algn="ctr"/>
            <a:r>
              <a:rPr lang="en-US" dirty="0">
                <a:effectLst/>
              </a:rPr>
              <a:t>Achievement GAP Reduction (AGR)</a:t>
            </a:r>
            <a:endParaRPr lang="en-US" dirty="0"/>
          </a:p>
        </p:txBody>
      </p:sp>
    </p:spTree>
    <p:custDataLst>
      <p:tags r:id="rId1"/>
    </p:custDataLst>
    <p:extLst>
      <p:ext uri="{BB962C8B-B14F-4D97-AF65-F5344CB8AC3E}">
        <p14:creationId xmlns:p14="http://schemas.microsoft.com/office/powerpoint/2010/main" val="215415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Type A program if over $250,000 in aid received</a:t>
            </a:r>
          </a:p>
          <a:p>
            <a:pPr lvl="1"/>
            <a:r>
              <a:rPr lang="en-US" dirty="0" smtClean="0"/>
              <a:t>84 districts received over $250,000 in aid during 2015-16</a:t>
            </a:r>
          </a:p>
          <a:p>
            <a:pPr lvl="2"/>
            <a:r>
              <a:rPr lang="en-US" dirty="0" smtClean="0"/>
              <a:t>Total </a:t>
            </a:r>
            <a:r>
              <a:rPr lang="en-US" dirty="0"/>
              <a:t>aid received by these 84 districts totaled $91,584,984.51</a:t>
            </a:r>
          </a:p>
          <a:p>
            <a:pPr lvl="1"/>
            <a:endParaRPr lang="en-US" dirty="0" smtClean="0"/>
          </a:p>
          <a:p>
            <a:pPr lvl="1"/>
            <a:r>
              <a:rPr lang="en-US" dirty="0" smtClean="0"/>
              <a:t>New </a:t>
            </a:r>
            <a:r>
              <a:rPr lang="en-US" dirty="0"/>
              <a:t>audit program for </a:t>
            </a:r>
            <a:r>
              <a:rPr lang="en-US" dirty="0" smtClean="0"/>
              <a:t>AGR</a:t>
            </a:r>
          </a:p>
          <a:p>
            <a:pPr lvl="2"/>
            <a:r>
              <a:rPr lang="en-US" dirty="0"/>
              <a:t>Types of Services Allowed and </a:t>
            </a:r>
            <a:r>
              <a:rPr lang="en-US" dirty="0" err="1"/>
              <a:t>Unallowed</a:t>
            </a:r>
            <a:endParaRPr lang="en-US" dirty="0"/>
          </a:p>
          <a:p>
            <a:pPr lvl="2"/>
            <a:r>
              <a:rPr lang="en-US" dirty="0"/>
              <a:t>Reporting Requirements</a:t>
            </a:r>
          </a:p>
          <a:p>
            <a:pPr lvl="2"/>
            <a:r>
              <a:rPr lang="en-US" dirty="0"/>
              <a:t>Special Tests and Provisions</a:t>
            </a:r>
          </a:p>
          <a:p>
            <a:pPr lvl="2"/>
            <a:endParaRPr lang="en-US" dirty="0" smtClean="0"/>
          </a:p>
          <a:p>
            <a:pPr lvl="1"/>
            <a:r>
              <a:rPr lang="en-US" dirty="0"/>
              <a:t>Type A programs must be tested once every third year</a:t>
            </a:r>
          </a:p>
          <a:p>
            <a:pPr lvl="2"/>
            <a:endParaRPr lang="en-US" dirty="0"/>
          </a:p>
          <a:p>
            <a:pPr lvl="1"/>
            <a:endParaRPr lang="en-US" dirty="0" smtClean="0"/>
          </a:p>
          <a:p>
            <a:pPr lvl="1"/>
            <a:endParaRPr lang="en-US" dirty="0" smtClean="0"/>
          </a:p>
        </p:txBody>
      </p:sp>
      <p:sp>
        <p:nvSpPr>
          <p:cNvPr id="3" name="Title 2"/>
          <p:cNvSpPr>
            <a:spLocks noGrp="1"/>
          </p:cNvSpPr>
          <p:nvPr>
            <p:ph type="title"/>
          </p:nvPr>
        </p:nvSpPr>
        <p:spPr/>
        <p:txBody>
          <a:bodyPr/>
          <a:lstStyle/>
          <a:p>
            <a:pPr algn="ctr"/>
            <a:r>
              <a:rPr lang="en-US" dirty="0" smtClean="0"/>
              <a:t>AGR/SAGE</a:t>
            </a:r>
            <a:endParaRPr lang="en-US" dirty="0"/>
          </a:p>
        </p:txBody>
      </p:sp>
    </p:spTree>
    <p:custDataLst>
      <p:tags r:id="rId1"/>
    </p:custDataLst>
    <p:extLst>
      <p:ext uri="{BB962C8B-B14F-4D97-AF65-F5344CB8AC3E}">
        <p14:creationId xmlns:p14="http://schemas.microsoft.com/office/powerpoint/2010/main" val="318007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More information on these two programs</a:t>
            </a:r>
          </a:p>
          <a:p>
            <a:endParaRPr lang="en-US" dirty="0"/>
          </a:p>
          <a:p>
            <a:pPr lvl="1"/>
            <a:r>
              <a:rPr lang="en-US" dirty="0" smtClean="0"/>
              <a:t>See </a:t>
            </a:r>
            <a:r>
              <a:rPr lang="en-US" dirty="0" smtClean="0">
                <a:hlinkClick r:id="rId3"/>
              </a:rPr>
              <a:t>https://</a:t>
            </a:r>
            <a:r>
              <a:rPr lang="en-US" dirty="0" smtClean="0">
                <a:hlinkClick r:id="rId3"/>
              </a:rPr>
              <a:t>dpi.wi.gov/sage</a:t>
            </a:r>
            <a:r>
              <a:rPr lang="en-US" dirty="0" smtClean="0"/>
              <a:t> for SAGE </a:t>
            </a:r>
            <a:r>
              <a:rPr lang="en-US" dirty="0" smtClean="0"/>
              <a:t>and AGR information</a:t>
            </a:r>
            <a:r>
              <a:rPr lang="en-US" dirty="0" smtClean="0"/>
              <a:t>.</a:t>
            </a:r>
          </a:p>
          <a:p>
            <a:pPr lvl="1"/>
            <a:endParaRPr lang="en-US" dirty="0"/>
          </a:p>
          <a:p>
            <a:pPr lvl="1"/>
            <a:r>
              <a:rPr lang="en-US" dirty="0" smtClean="0"/>
              <a:t>Aid </a:t>
            </a:r>
            <a:r>
              <a:rPr lang="en-US" dirty="0" smtClean="0"/>
              <a:t>amounts by school for 2015-16 can </a:t>
            </a:r>
            <a:r>
              <a:rPr lang="en-US" dirty="0"/>
              <a:t>be found at </a:t>
            </a:r>
            <a:r>
              <a:rPr lang="en-US" dirty="0" smtClean="0">
                <a:hlinkClick r:id="rId4"/>
              </a:rPr>
              <a:t>https://</a:t>
            </a:r>
            <a:r>
              <a:rPr lang="en-US" dirty="0" smtClean="0">
                <a:hlinkClick r:id="rId4"/>
              </a:rPr>
              <a:t>dpi.wi.gov/sites/default/files/imce/sage/pdf/2015-16_SAGE_AGR_aid_school.pdf</a:t>
            </a:r>
            <a:r>
              <a:rPr lang="en-US" dirty="0" smtClean="0"/>
              <a:t>.  </a:t>
            </a:r>
            <a:endParaRPr lang="en-US" dirty="0"/>
          </a:p>
        </p:txBody>
      </p:sp>
      <p:sp>
        <p:nvSpPr>
          <p:cNvPr id="3" name="Title 2"/>
          <p:cNvSpPr>
            <a:spLocks noGrp="1"/>
          </p:cNvSpPr>
          <p:nvPr>
            <p:ph type="title"/>
          </p:nvPr>
        </p:nvSpPr>
        <p:spPr/>
        <p:txBody>
          <a:bodyPr/>
          <a:lstStyle/>
          <a:p>
            <a:pPr algn="ctr"/>
            <a:r>
              <a:rPr lang="en-US" dirty="0"/>
              <a:t>AGR/SAGE</a:t>
            </a:r>
          </a:p>
        </p:txBody>
      </p:sp>
    </p:spTree>
    <p:custDataLst>
      <p:tags r:id="rId1"/>
    </p:custDataLst>
    <p:extLst>
      <p:ext uri="{BB962C8B-B14F-4D97-AF65-F5344CB8AC3E}">
        <p14:creationId xmlns:p14="http://schemas.microsoft.com/office/powerpoint/2010/main" val="3166251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2015 ACT 55 eliminates the requirement that at least 20 percent of a district’s pupils be eligible for free and reduced price lunch as a condition of eligibility for this program.</a:t>
            </a:r>
          </a:p>
          <a:p>
            <a:endParaRPr lang="en-US" dirty="0"/>
          </a:p>
          <a:p>
            <a:r>
              <a:rPr lang="en-US" dirty="0" smtClean="0"/>
              <a:t>Districts meeting the size and sparsity thresholds will be eligible for aid in the amount of $300 per pupil in FY16 and FY17 provided that there is sufficient funding to avoid proration of aid to school districts.</a:t>
            </a:r>
            <a:endParaRPr lang="en-US" dirty="0"/>
          </a:p>
        </p:txBody>
      </p:sp>
      <p:sp>
        <p:nvSpPr>
          <p:cNvPr id="3" name="Title 2"/>
          <p:cNvSpPr>
            <a:spLocks noGrp="1"/>
          </p:cNvSpPr>
          <p:nvPr>
            <p:ph type="title"/>
          </p:nvPr>
        </p:nvSpPr>
        <p:spPr/>
        <p:txBody>
          <a:bodyPr/>
          <a:lstStyle/>
          <a:p>
            <a:pPr algn="ctr"/>
            <a:r>
              <a:rPr lang="en-US" dirty="0" smtClean="0"/>
              <a:t>Sparsity Aid</a:t>
            </a:r>
            <a:endParaRPr lang="en-US" dirty="0"/>
          </a:p>
        </p:txBody>
      </p:sp>
    </p:spTree>
    <p:custDataLst>
      <p:tags r:id="rId1"/>
    </p:custDataLst>
    <p:extLst>
      <p:ext uri="{BB962C8B-B14F-4D97-AF65-F5344CB8AC3E}">
        <p14:creationId xmlns:p14="http://schemas.microsoft.com/office/powerpoint/2010/main" val="106494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a:t>
            </a:r>
            <a:r>
              <a:rPr lang="en-US" dirty="0"/>
              <a:t>School Financial Services </a:t>
            </a:r>
            <a:r>
              <a:rPr lang="en-US" dirty="0" smtClean="0"/>
              <a:t>website, </a:t>
            </a:r>
            <a:r>
              <a:rPr lang="en-US" dirty="0"/>
              <a:t>formally located at http://</a:t>
            </a:r>
            <a:r>
              <a:rPr lang="en-US" dirty="0" smtClean="0"/>
              <a:t>sfs.dpi.wi.gov, </a:t>
            </a:r>
            <a:r>
              <a:rPr lang="en-US" dirty="0"/>
              <a:t>was </a:t>
            </a:r>
            <a:r>
              <a:rPr lang="en-US" dirty="0" smtClean="0"/>
              <a:t>recently migrated </a:t>
            </a:r>
            <a:r>
              <a:rPr lang="en-US" dirty="0"/>
              <a:t>to </a:t>
            </a:r>
            <a:r>
              <a:rPr lang="en-US" dirty="0" smtClean="0"/>
              <a:t>a </a:t>
            </a:r>
            <a:r>
              <a:rPr lang="en-US" dirty="0"/>
              <a:t>new home </a:t>
            </a:r>
            <a:r>
              <a:rPr lang="en-US" dirty="0" smtClean="0"/>
              <a:t>at </a:t>
            </a:r>
            <a:r>
              <a:rPr lang="en-US" u="sng" dirty="0" smtClean="0">
                <a:hlinkClick r:id="rId3"/>
              </a:rPr>
              <a:t>https://</a:t>
            </a:r>
            <a:r>
              <a:rPr lang="en-US" u="sng" dirty="0">
                <a:hlinkClick r:id="rId3"/>
              </a:rPr>
              <a:t>dpi.wi.gov/sfs</a:t>
            </a:r>
            <a:r>
              <a:rPr lang="en-US" dirty="0"/>
              <a:t>.  </a:t>
            </a:r>
          </a:p>
          <a:p>
            <a:endParaRPr lang="en-US" dirty="0"/>
          </a:p>
          <a:p>
            <a:r>
              <a:rPr lang="en-US" dirty="0"/>
              <a:t>A</a:t>
            </a:r>
            <a:r>
              <a:rPr lang="en-US" dirty="0" smtClean="0"/>
              <a:t>ll </a:t>
            </a:r>
            <a:r>
              <a:rPr lang="en-US" dirty="0"/>
              <a:t>SFS web page addresses (URLs) have </a:t>
            </a:r>
            <a:r>
              <a:rPr lang="en-US" dirty="0" smtClean="0"/>
              <a:t>changed because of the migration. </a:t>
            </a:r>
            <a:r>
              <a:rPr lang="en-US" dirty="0"/>
              <a:t>This means that all bookmarks previously created no longer work and need to be updated. </a:t>
            </a:r>
          </a:p>
          <a:p>
            <a:endParaRPr lang="en-US" dirty="0"/>
          </a:p>
          <a:p>
            <a:r>
              <a:rPr lang="en-US" dirty="0"/>
              <a:t>A new menu system has been implemented to better organize the site and help customers find content. Simply click a category to open it and find associated subcategories and pages. </a:t>
            </a:r>
            <a:endParaRPr lang="en-US" dirty="0" smtClean="0"/>
          </a:p>
          <a:p>
            <a:endParaRPr lang="en-US" dirty="0"/>
          </a:p>
          <a:p>
            <a:r>
              <a:rPr lang="en-US" dirty="0" smtClean="0"/>
              <a:t>A </a:t>
            </a:r>
            <a:r>
              <a:rPr lang="en-US" dirty="0"/>
              <a:t>convenient breadcrumb mechanism has also been added to the site so you can tell where you are in the new system and easily click back to related categories.  </a:t>
            </a:r>
          </a:p>
          <a:p>
            <a:endParaRPr lang="en-US" dirty="0"/>
          </a:p>
          <a:p>
            <a:endParaRPr lang="en-US" dirty="0"/>
          </a:p>
        </p:txBody>
      </p:sp>
      <p:sp>
        <p:nvSpPr>
          <p:cNvPr id="3" name="Title 2"/>
          <p:cNvSpPr>
            <a:spLocks noGrp="1"/>
          </p:cNvSpPr>
          <p:nvPr>
            <p:ph type="title"/>
          </p:nvPr>
        </p:nvSpPr>
        <p:spPr/>
        <p:txBody>
          <a:bodyPr/>
          <a:lstStyle/>
          <a:p>
            <a:pPr algn="ctr"/>
            <a:r>
              <a:rPr lang="en-US" dirty="0" smtClean="0"/>
              <a:t>Website Migration</a:t>
            </a:r>
            <a:endParaRPr lang="en-US" dirty="0"/>
          </a:p>
        </p:txBody>
      </p:sp>
    </p:spTree>
    <p:custDataLst>
      <p:tags r:id="rId1"/>
    </p:custDataLst>
    <p:extLst>
      <p:ext uri="{BB962C8B-B14F-4D97-AF65-F5344CB8AC3E}">
        <p14:creationId xmlns:p14="http://schemas.microsoft.com/office/powerpoint/2010/main" val="2028098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Statute Reference</a:t>
            </a:r>
          </a:p>
          <a:p>
            <a:pPr lvl="1"/>
            <a:r>
              <a:rPr lang="en-US" dirty="0" smtClean="0">
                <a:hlinkClick r:id="rId3"/>
              </a:rPr>
              <a:t>Wisconsin Statute 115.437 </a:t>
            </a:r>
            <a:r>
              <a:rPr lang="en-US" dirty="0">
                <a:hlinkClick r:id="rId3"/>
              </a:rPr>
              <a:t>Per-Pupil Aid.</a:t>
            </a:r>
            <a:endParaRPr lang="en-US" dirty="0"/>
          </a:p>
          <a:p>
            <a:r>
              <a:rPr lang="en-US" b="1" dirty="0"/>
              <a:t>Funding</a:t>
            </a:r>
          </a:p>
          <a:p>
            <a:pPr lvl="1"/>
            <a:r>
              <a:rPr lang="en-US" dirty="0"/>
              <a:t>Established in </a:t>
            </a:r>
            <a:r>
              <a:rPr lang="en-US" dirty="0">
                <a:hlinkClick r:id="rId4"/>
              </a:rPr>
              <a:t>2011 Wisconsin Act 32</a:t>
            </a:r>
            <a:r>
              <a:rPr lang="en-US" dirty="0"/>
              <a:t> as Per-Pupil Adjustment Aid from a sum-sufficient appropriation under s.20.255 (2) (</a:t>
            </a:r>
            <a:r>
              <a:rPr lang="en-US" dirty="0" err="1"/>
              <a:t>aq</a:t>
            </a:r>
            <a:r>
              <a:rPr lang="en-US" dirty="0"/>
              <a:t>). Renamed to Per-Pupil Aid in </a:t>
            </a:r>
            <a:r>
              <a:rPr lang="en-US" dirty="0">
                <a:hlinkClick r:id="rId5"/>
              </a:rPr>
              <a:t>2013 Wisconsin Act 20.</a:t>
            </a:r>
            <a:endParaRPr lang="en-US" dirty="0"/>
          </a:p>
          <a:p>
            <a:r>
              <a:rPr lang="en-US" b="1" dirty="0"/>
              <a:t>Eligibility</a:t>
            </a:r>
          </a:p>
          <a:p>
            <a:pPr lvl="1"/>
            <a:r>
              <a:rPr lang="en-US" dirty="0"/>
              <a:t>School districts automatically receive this </a:t>
            </a:r>
            <a:r>
              <a:rPr lang="en-US" dirty="0" smtClean="0"/>
              <a:t>aid</a:t>
            </a:r>
          </a:p>
          <a:p>
            <a:pPr lvl="2"/>
            <a:r>
              <a:rPr lang="en-US" dirty="0" smtClean="0"/>
              <a:t>no claim </a:t>
            </a:r>
            <a:r>
              <a:rPr lang="en-US" dirty="0"/>
              <a:t>is </a:t>
            </a:r>
            <a:r>
              <a:rPr lang="en-US" dirty="0" smtClean="0"/>
              <a:t>necessary	</a:t>
            </a:r>
          </a:p>
          <a:p>
            <a:pPr lvl="2"/>
            <a:r>
              <a:rPr lang="en-US" dirty="0" smtClean="0"/>
              <a:t>there </a:t>
            </a:r>
            <a:r>
              <a:rPr lang="en-US" dirty="0"/>
              <a:t>are no eligibility criteria for this aid </a:t>
            </a:r>
            <a:r>
              <a:rPr lang="en-US" dirty="0" smtClean="0"/>
              <a:t>program</a:t>
            </a:r>
          </a:p>
          <a:p>
            <a:pPr lvl="2"/>
            <a:r>
              <a:rPr lang="en-US" dirty="0" smtClean="0"/>
              <a:t>no </a:t>
            </a:r>
            <a:r>
              <a:rPr lang="en-US" dirty="0"/>
              <a:t>proration of </a:t>
            </a:r>
            <a:r>
              <a:rPr lang="en-US" dirty="0" smtClean="0"/>
              <a:t>aid</a:t>
            </a:r>
            <a:endParaRPr lang="en-US" dirty="0"/>
          </a:p>
          <a:p>
            <a:endParaRPr lang="en-US" dirty="0"/>
          </a:p>
        </p:txBody>
      </p:sp>
      <p:sp>
        <p:nvSpPr>
          <p:cNvPr id="3" name="Title 2"/>
          <p:cNvSpPr>
            <a:spLocks noGrp="1"/>
          </p:cNvSpPr>
          <p:nvPr>
            <p:ph type="title"/>
          </p:nvPr>
        </p:nvSpPr>
        <p:spPr/>
        <p:txBody>
          <a:bodyPr/>
          <a:lstStyle/>
          <a:p>
            <a:pPr algn="ctr"/>
            <a:r>
              <a:rPr lang="en-US" dirty="0"/>
              <a:t>Per Pupil Aid</a:t>
            </a:r>
          </a:p>
        </p:txBody>
      </p:sp>
    </p:spTree>
    <p:custDataLst>
      <p:tags r:id="rId1"/>
    </p:custDataLst>
    <p:extLst>
      <p:ext uri="{BB962C8B-B14F-4D97-AF65-F5344CB8AC3E}">
        <p14:creationId xmlns:p14="http://schemas.microsoft.com/office/powerpoint/2010/main" val="959520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Aid Computation</a:t>
            </a:r>
          </a:p>
          <a:p>
            <a:pPr lvl="1"/>
            <a:endParaRPr lang="en-US" dirty="0" smtClean="0">
              <a:hlinkClick r:id="rId3"/>
            </a:endParaRPr>
          </a:p>
          <a:p>
            <a:pPr lvl="1"/>
            <a:r>
              <a:rPr lang="en-US" dirty="0" smtClean="0">
                <a:hlinkClick r:id="rId3"/>
              </a:rPr>
              <a:t>2015 </a:t>
            </a:r>
            <a:r>
              <a:rPr lang="en-US" dirty="0">
                <a:hlinkClick r:id="rId3"/>
              </a:rPr>
              <a:t>Wisconsin Act </a:t>
            </a:r>
            <a:r>
              <a:rPr lang="en-US" dirty="0" smtClean="0">
                <a:hlinkClick r:id="rId3"/>
              </a:rPr>
              <a:t>55</a:t>
            </a:r>
            <a:r>
              <a:rPr lang="en-US" dirty="0" smtClean="0"/>
              <a:t> </a:t>
            </a:r>
            <a:r>
              <a:rPr lang="en-US" dirty="0"/>
              <a:t>the 2015-17 Biennial </a:t>
            </a:r>
            <a:r>
              <a:rPr lang="en-US" dirty="0" smtClean="0"/>
              <a:t>Budget </a:t>
            </a:r>
            <a:r>
              <a:rPr lang="en-US" dirty="0"/>
              <a:t>provides for 2015-16 Per-Pupil Aid in the amount of $150 multiplied by Line 6 Current Year Membership from the district's 2015-16 Revenue Limit worksheet. </a:t>
            </a:r>
            <a:endParaRPr lang="en-US" dirty="0" smtClean="0"/>
          </a:p>
          <a:p>
            <a:pPr lvl="2"/>
            <a:r>
              <a:rPr lang="en-US" dirty="0" smtClean="0"/>
              <a:t>In 2016-17 </a:t>
            </a:r>
            <a:r>
              <a:rPr lang="en-US" dirty="0"/>
              <a:t>Per-Pupil Aid will be computed as $250 multiplied by the Line 6 Current Year Membership from the district's 2016-17 Revenue limit worksheet.</a:t>
            </a:r>
          </a:p>
          <a:p>
            <a:endParaRPr lang="en-US" dirty="0"/>
          </a:p>
        </p:txBody>
      </p:sp>
      <p:sp>
        <p:nvSpPr>
          <p:cNvPr id="3" name="Title 2"/>
          <p:cNvSpPr>
            <a:spLocks noGrp="1"/>
          </p:cNvSpPr>
          <p:nvPr>
            <p:ph type="title"/>
          </p:nvPr>
        </p:nvSpPr>
        <p:spPr/>
        <p:txBody>
          <a:bodyPr>
            <a:normAutofit/>
          </a:bodyPr>
          <a:lstStyle/>
          <a:p>
            <a:pPr algn="ctr"/>
            <a:r>
              <a:rPr lang="en-US" dirty="0" smtClean="0"/>
              <a:t>Per Pupil Aid</a:t>
            </a:r>
            <a:endParaRPr lang="en-US" dirty="0"/>
          </a:p>
        </p:txBody>
      </p:sp>
    </p:spTree>
    <p:custDataLst>
      <p:tags r:id="rId1"/>
    </p:custDataLst>
    <p:extLst>
      <p:ext uri="{BB962C8B-B14F-4D97-AF65-F5344CB8AC3E}">
        <p14:creationId xmlns:p14="http://schemas.microsoft.com/office/powerpoint/2010/main" val="4203656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Payment </a:t>
            </a:r>
            <a:r>
              <a:rPr lang="en-US" b="1" dirty="0" smtClean="0"/>
              <a:t>Details</a:t>
            </a:r>
          </a:p>
          <a:p>
            <a:pPr lvl="1"/>
            <a:r>
              <a:rPr lang="en-US" dirty="0"/>
              <a:t>Per-Pupil Aid will be paid on the second Monday in July, 2016 and is to be </a:t>
            </a:r>
            <a:r>
              <a:rPr lang="en-US" dirty="0">
                <a:solidFill>
                  <a:srgbClr val="FF0000"/>
                </a:solidFill>
              </a:rPr>
              <a:t>booked as a receivable </a:t>
            </a:r>
            <a:r>
              <a:rPr lang="en-US" dirty="0"/>
              <a:t>for 2015-16. </a:t>
            </a:r>
          </a:p>
          <a:p>
            <a:pPr lvl="2"/>
            <a:r>
              <a:rPr lang="en-US" dirty="0"/>
              <a:t>In 2016-17, vouchering will return to the fourth Monday in March and will be considered current-year revenue.</a:t>
            </a:r>
          </a:p>
          <a:p>
            <a:endParaRPr lang="en-US" b="1" dirty="0"/>
          </a:p>
          <a:p>
            <a:r>
              <a:rPr lang="en-US" b="1" dirty="0"/>
              <a:t>WUFAR Coding</a:t>
            </a:r>
          </a:p>
          <a:p>
            <a:pPr lvl="1"/>
            <a:r>
              <a:rPr lang="en-US" dirty="0"/>
              <a:t>Per-Pupil Aid is coded to Fund 10, Source 619.</a:t>
            </a:r>
          </a:p>
          <a:p>
            <a:pPr lvl="1"/>
            <a:endParaRPr lang="en-US" dirty="0" smtClean="0"/>
          </a:p>
          <a:p>
            <a:endParaRPr lang="en-US" dirty="0"/>
          </a:p>
        </p:txBody>
      </p:sp>
      <p:sp>
        <p:nvSpPr>
          <p:cNvPr id="3" name="Title 2"/>
          <p:cNvSpPr>
            <a:spLocks noGrp="1"/>
          </p:cNvSpPr>
          <p:nvPr>
            <p:ph type="title"/>
          </p:nvPr>
        </p:nvSpPr>
        <p:spPr/>
        <p:txBody>
          <a:bodyPr/>
          <a:lstStyle/>
          <a:p>
            <a:pPr algn="ctr"/>
            <a:r>
              <a:rPr lang="en-US" dirty="0"/>
              <a:t>Per Pupil Aid</a:t>
            </a:r>
          </a:p>
        </p:txBody>
      </p:sp>
    </p:spTree>
    <p:custDataLst>
      <p:tags r:id="rId1"/>
    </p:custDataLst>
    <p:extLst>
      <p:ext uri="{BB962C8B-B14F-4D97-AF65-F5344CB8AC3E}">
        <p14:creationId xmlns:p14="http://schemas.microsoft.com/office/powerpoint/2010/main" val="37010607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Type A program if the district receives over $250,000 in aid</a:t>
            </a:r>
          </a:p>
          <a:p>
            <a:endParaRPr lang="en-US" dirty="0" smtClean="0"/>
          </a:p>
          <a:p>
            <a:r>
              <a:rPr lang="en-US" dirty="0" smtClean="0"/>
              <a:t>No audit program for per pupil aid</a:t>
            </a:r>
          </a:p>
          <a:p>
            <a:endParaRPr lang="en-US" dirty="0"/>
          </a:p>
          <a:p>
            <a:r>
              <a:rPr lang="en-US" dirty="0" smtClean="0"/>
              <a:t>Suggested Audit Procedure</a:t>
            </a:r>
          </a:p>
          <a:p>
            <a:pPr lvl="1"/>
            <a:r>
              <a:rPr lang="en-US" dirty="0" err="1" smtClean="0"/>
              <a:t>Recomputation</a:t>
            </a:r>
            <a:r>
              <a:rPr lang="en-US" dirty="0" smtClean="0"/>
              <a:t> of the aid received</a:t>
            </a:r>
          </a:p>
          <a:p>
            <a:pPr lvl="2"/>
            <a:r>
              <a:rPr lang="en-US" dirty="0" smtClean="0"/>
              <a:t>Line 6 multiplied by the Per Pupil Aid amount</a:t>
            </a:r>
          </a:p>
          <a:p>
            <a:pPr lvl="2"/>
            <a:endParaRPr lang="en-US" dirty="0"/>
          </a:p>
          <a:p>
            <a:pPr marL="630936" lvl="2" indent="0">
              <a:buNone/>
            </a:pPr>
            <a:endParaRPr lang="en-US" dirty="0"/>
          </a:p>
          <a:p>
            <a:endParaRPr lang="en-US" dirty="0"/>
          </a:p>
        </p:txBody>
      </p:sp>
      <p:sp>
        <p:nvSpPr>
          <p:cNvPr id="3" name="Title 2"/>
          <p:cNvSpPr>
            <a:spLocks noGrp="1"/>
          </p:cNvSpPr>
          <p:nvPr>
            <p:ph type="title"/>
          </p:nvPr>
        </p:nvSpPr>
        <p:spPr/>
        <p:txBody>
          <a:bodyPr/>
          <a:lstStyle/>
          <a:p>
            <a:pPr algn="ctr"/>
            <a:r>
              <a:rPr lang="en-US" dirty="0"/>
              <a:t>Per Pupil Aid</a:t>
            </a:r>
          </a:p>
        </p:txBody>
      </p:sp>
    </p:spTree>
    <p:custDataLst>
      <p:tags r:id="rId1"/>
    </p:custDataLst>
    <p:extLst>
      <p:ext uri="{BB962C8B-B14F-4D97-AF65-F5344CB8AC3E}">
        <p14:creationId xmlns:p14="http://schemas.microsoft.com/office/powerpoint/2010/main" val="3461321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TEACH</a:t>
            </a:r>
            <a:endParaRPr lang="en-US" dirty="0"/>
          </a:p>
        </p:txBody>
      </p:sp>
    </p:spTree>
    <p:custDataLst>
      <p:tags r:id="rId1"/>
    </p:custDataLst>
    <p:extLst>
      <p:ext uri="{BB962C8B-B14F-4D97-AF65-F5344CB8AC3E}">
        <p14:creationId xmlns:p14="http://schemas.microsoft.com/office/powerpoint/2010/main" val="636588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The Wisconsin Department of Administration (DOA) has three TEACH Grants that provide funding to Wisconsin school districts</a:t>
            </a:r>
          </a:p>
          <a:p>
            <a:endParaRPr lang="en-US" dirty="0" smtClean="0"/>
          </a:p>
          <a:p>
            <a:pPr lvl="1"/>
            <a:r>
              <a:rPr lang="en-US" b="1" dirty="0"/>
              <a:t>2016 TEACH $25,000 Competitive </a:t>
            </a:r>
            <a:r>
              <a:rPr lang="en-US" b="1" dirty="0" smtClean="0"/>
              <a:t>Grant</a:t>
            </a:r>
          </a:p>
          <a:p>
            <a:pPr lvl="2"/>
            <a:r>
              <a:rPr lang="en-US" dirty="0"/>
              <a:t>The Wisconsin Department of Administration's TEACH program shall award $25,000 each fiscal year (July 1 to June 30) to consortia of school districts for the purposes of developing and implementing a technology-enhanced high school curriculum. </a:t>
            </a:r>
            <a:endParaRPr lang="en-US" dirty="0" smtClean="0"/>
          </a:p>
          <a:p>
            <a:pPr lvl="2"/>
            <a:endParaRPr lang="en-US" dirty="0"/>
          </a:p>
          <a:p>
            <a:pPr lvl="1"/>
            <a:r>
              <a:rPr lang="en-US" b="1" dirty="0" smtClean="0"/>
              <a:t>Information Technology Infrastructure Grants</a:t>
            </a:r>
          </a:p>
          <a:p>
            <a:pPr lvl="2"/>
            <a:r>
              <a:rPr lang="en-US" dirty="0"/>
              <a:t>These grants would be for providing technology infrastructure to improve the capacity of school districts to utilize technology for instruction.  The maximum funding allocated each Fiscal </a:t>
            </a:r>
            <a:r>
              <a:rPr lang="en-US" dirty="0" smtClean="0"/>
              <a:t>Year </a:t>
            </a:r>
            <a:r>
              <a:rPr lang="en-US" dirty="0"/>
              <a:t>for years 2015-16 and 2016-17 is $7,500,000 annually</a:t>
            </a:r>
            <a:r>
              <a:rPr lang="en-US" dirty="0" smtClean="0"/>
              <a:t>.</a:t>
            </a:r>
          </a:p>
          <a:p>
            <a:pPr lvl="3"/>
            <a:r>
              <a:rPr lang="en-US" b="1" dirty="0" smtClean="0"/>
              <a:t>First grant awards will be in December 2016</a:t>
            </a:r>
          </a:p>
          <a:p>
            <a:pPr lvl="1"/>
            <a:endParaRPr lang="en-US" b="1" dirty="0" smtClean="0"/>
          </a:p>
          <a:p>
            <a:pPr lvl="1"/>
            <a:endParaRPr lang="en-US" b="1" dirty="0" smtClean="0"/>
          </a:p>
          <a:p>
            <a:pPr marL="630936" lvl="2" indent="0">
              <a:buNone/>
            </a:pPr>
            <a:r>
              <a:rPr lang="en-US" dirty="0"/>
              <a:t/>
            </a:r>
            <a:br>
              <a:rPr lang="en-US" dirty="0"/>
            </a:br>
            <a:endParaRPr lang="en-US" dirty="0"/>
          </a:p>
        </p:txBody>
      </p:sp>
      <p:sp>
        <p:nvSpPr>
          <p:cNvPr id="3" name="Title 2"/>
          <p:cNvSpPr>
            <a:spLocks noGrp="1"/>
          </p:cNvSpPr>
          <p:nvPr>
            <p:ph type="title"/>
          </p:nvPr>
        </p:nvSpPr>
        <p:spPr/>
        <p:txBody>
          <a:bodyPr/>
          <a:lstStyle/>
          <a:p>
            <a:pPr algn="ctr"/>
            <a:r>
              <a:rPr lang="en-US" dirty="0" smtClean="0"/>
              <a:t>TEACH Grants</a:t>
            </a:r>
            <a:endParaRPr lang="en-US" dirty="0"/>
          </a:p>
        </p:txBody>
      </p:sp>
    </p:spTree>
    <p:custDataLst>
      <p:tags r:id="rId1"/>
    </p:custDataLst>
    <p:extLst>
      <p:ext uri="{BB962C8B-B14F-4D97-AF65-F5344CB8AC3E}">
        <p14:creationId xmlns:p14="http://schemas.microsoft.com/office/powerpoint/2010/main" val="314693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r>
              <a:rPr lang="en-US" b="1" dirty="0" smtClean="0"/>
              <a:t>TEACH Program – Teacher Training Grants for Educational Technology</a:t>
            </a:r>
          </a:p>
          <a:p>
            <a:pPr lvl="2"/>
            <a:r>
              <a:rPr lang="en-US" dirty="0"/>
              <a:t>The Wisconsin Department of Administration (DOA) will be administrating grants under the TEACH program for $1,500,000 annually starting in the 2015-16 fiscal year.  These grants will be made available to a consortia of three or more districts for the purpose of training teachers on the use of educational technology</a:t>
            </a:r>
            <a:r>
              <a:rPr lang="en-US" dirty="0" smtClean="0"/>
              <a:t>.</a:t>
            </a:r>
          </a:p>
          <a:p>
            <a:pPr lvl="2"/>
            <a:endParaRPr lang="en-US" dirty="0" smtClean="0"/>
          </a:p>
          <a:p>
            <a:pPr lvl="2"/>
            <a:r>
              <a:rPr lang="en-US" dirty="0"/>
              <a:t>These TEACH </a:t>
            </a:r>
            <a:r>
              <a:rPr lang="en-US" dirty="0" smtClean="0"/>
              <a:t>training grants </a:t>
            </a:r>
            <a:r>
              <a:rPr lang="en-US" dirty="0"/>
              <a:t>will only be available for districts that have 13 or fewer students per square mile.  The following funding will be available: $7,500 for districts with fewer than 750 students; $10 per student for districts with between 750 and 1,500 students; $15,000 for districts with more than 1,500 students.</a:t>
            </a:r>
            <a:endParaRPr lang="en-US" b="1" dirty="0"/>
          </a:p>
        </p:txBody>
      </p:sp>
      <p:sp>
        <p:nvSpPr>
          <p:cNvPr id="3" name="Title 2"/>
          <p:cNvSpPr>
            <a:spLocks noGrp="1"/>
          </p:cNvSpPr>
          <p:nvPr>
            <p:ph type="title"/>
          </p:nvPr>
        </p:nvSpPr>
        <p:spPr/>
        <p:txBody>
          <a:bodyPr/>
          <a:lstStyle/>
          <a:p>
            <a:pPr algn="ctr"/>
            <a:r>
              <a:rPr lang="en-US" dirty="0"/>
              <a:t>TEACH Grants</a:t>
            </a:r>
          </a:p>
        </p:txBody>
      </p:sp>
    </p:spTree>
    <p:custDataLst>
      <p:tags r:id="rId1"/>
    </p:custDataLst>
    <p:extLst>
      <p:ext uri="{BB962C8B-B14F-4D97-AF65-F5344CB8AC3E}">
        <p14:creationId xmlns:p14="http://schemas.microsoft.com/office/powerpoint/2010/main" val="1842214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TEACH grant revenues are coded to source 699 per the WUFAR.  </a:t>
            </a:r>
            <a:endParaRPr lang="en-US" dirty="0" smtClean="0"/>
          </a:p>
          <a:p>
            <a:endParaRPr lang="en-US" dirty="0"/>
          </a:p>
          <a:p>
            <a:r>
              <a:rPr lang="en-US" dirty="0" smtClean="0"/>
              <a:t>Any </a:t>
            </a:r>
            <a:r>
              <a:rPr lang="en-US" dirty="0"/>
              <a:t>additional expenditures above those funded by the grant should be shared by the participating districts in the consortium</a:t>
            </a:r>
            <a:r>
              <a:rPr lang="en-US" dirty="0" smtClean="0"/>
              <a:t>.</a:t>
            </a:r>
          </a:p>
          <a:p>
            <a:endParaRPr lang="en-US" dirty="0"/>
          </a:p>
          <a:p>
            <a:r>
              <a:rPr lang="en-US" dirty="0"/>
              <a:t>Fund 99, Fund 91, or Fund 27 is recommended for Cooperative (consortia) activity.  Information on Cooperative funds can be found at </a:t>
            </a:r>
            <a:r>
              <a:rPr lang="en-US" u="sng" dirty="0" smtClean="0">
                <a:hlinkClick r:id="rId3"/>
              </a:rPr>
              <a:t>https://</a:t>
            </a:r>
            <a:r>
              <a:rPr lang="en-US" u="sng" dirty="0">
                <a:hlinkClick r:id="rId3"/>
              </a:rPr>
              <a:t>dpi.wi.gov/sfs/finances/fund-info/package-cooperative-funds</a:t>
            </a:r>
            <a:r>
              <a:rPr lang="en-US" dirty="0"/>
              <a:t>.  </a:t>
            </a:r>
            <a:endParaRPr lang="en-US" dirty="0" smtClean="0"/>
          </a:p>
          <a:p>
            <a:endParaRPr lang="en-US" dirty="0" smtClean="0"/>
          </a:p>
          <a:p>
            <a:r>
              <a:rPr lang="en-US" dirty="0"/>
              <a:t>Please note that the Teacher Training Grants should not be recorded in Fund 23 or Fund 93.  Fund 23 and Fund 93 were used to account for programs funded with grants and loans from the TEACH Wisconsin Board that were awarded prior to 2012.    </a:t>
            </a:r>
          </a:p>
          <a:p>
            <a:endParaRPr lang="en-US" dirty="0"/>
          </a:p>
          <a:p>
            <a:endParaRPr lang="en-US" dirty="0"/>
          </a:p>
        </p:txBody>
      </p:sp>
      <p:sp>
        <p:nvSpPr>
          <p:cNvPr id="3" name="Title 2"/>
          <p:cNvSpPr>
            <a:spLocks noGrp="1"/>
          </p:cNvSpPr>
          <p:nvPr>
            <p:ph type="title"/>
          </p:nvPr>
        </p:nvSpPr>
        <p:spPr/>
        <p:txBody>
          <a:bodyPr/>
          <a:lstStyle/>
          <a:p>
            <a:pPr algn="ctr"/>
            <a:r>
              <a:rPr lang="en-US" dirty="0"/>
              <a:t>TEACH Grants</a:t>
            </a:r>
          </a:p>
        </p:txBody>
      </p:sp>
    </p:spTree>
    <p:custDataLst>
      <p:tags r:id="rId1"/>
    </p:custDataLst>
    <p:extLst>
      <p:ext uri="{BB962C8B-B14F-4D97-AF65-F5344CB8AC3E}">
        <p14:creationId xmlns:p14="http://schemas.microsoft.com/office/powerpoint/2010/main" val="3593430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No State ID # has been assigned by DOA</a:t>
            </a:r>
          </a:p>
          <a:p>
            <a:endParaRPr lang="en-US" dirty="0"/>
          </a:p>
          <a:p>
            <a:r>
              <a:rPr lang="en-US" dirty="0" smtClean="0"/>
              <a:t>Not included in the single audit </a:t>
            </a:r>
          </a:p>
          <a:p>
            <a:endParaRPr lang="en-US" dirty="0"/>
          </a:p>
          <a:p>
            <a:r>
              <a:rPr lang="en-US" dirty="0" smtClean="0"/>
              <a:t>More Information can </a:t>
            </a:r>
            <a:r>
              <a:rPr lang="en-US" dirty="0"/>
              <a:t>be found at </a:t>
            </a:r>
            <a:r>
              <a:rPr lang="en-US" dirty="0" smtClean="0">
                <a:hlinkClick r:id="rId3"/>
              </a:rPr>
              <a:t>https://teach.wi.gov/pages/home.aspx</a:t>
            </a:r>
            <a:r>
              <a:rPr lang="en-US" dirty="0" smtClean="0"/>
              <a:t>.</a:t>
            </a:r>
            <a:endParaRPr lang="en-US" dirty="0" smtClean="0"/>
          </a:p>
          <a:p>
            <a:endParaRPr lang="en-US" dirty="0"/>
          </a:p>
          <a:p>
            <a:r>
              <a:rPr lang="en-US" dirty="0" smtClean="0"/>
              <a:t>Accounting and Coding information can </a:t>
            </a:r>
            <a:r>
              <a:rPr lang="en-US" dirty="0"/>
              <a:t>be found at </a:t>
            </a:r>
            <a:r>
              <a:rPr lang="en-US" dirty="0" smtClean="0">
                <a:hlinkClick r:id="rId4"/>
              </a:rPr>
              <a:t>https://</a:t>
            </a:r>
            <a:r>
              <a:rPr lang="en-US" dirty="0" smtClean="0">
                <a:hlinkClick r:id="rId4"/>
              </a:rPr>
              <a:t>dpi.wi.gov/sfs/finances/wufar/accounting-issues-examples</a:t>
            </a:r>
            <a:r>
              <a:rPr lang="en-US" dirty="0" smtClean="0"/>
              <a:t>.</a:t>
            </a:r>
          </a:p>
          <a:p>
            <a:endParaRPr lang="en-US" dirty="0"/>
          </a:p>
          <a:p>
            <a:r>
              <a:rPr lang="en-US" dirty="0" smtClean="0"/>
              <a:t>DOA contact for TEACH Grants is Matthew Yeakey with an email address </a:t>
            </a:r>
            <a:r>
              <a:rPr lang="en-US" dirty="0"/>
              <a:t>of </a:t>
            </a:r>
            <a:r>
              <a:rPr lang="en-US" dirty="0" smtClean="0">
                <a:hlinkClick r:id="rId5"/>
              </a:rPr>
              <a:t>Matthew2.Yeakey@wisconsin.gov</a:t>
            </a:r>
            <a:r>
              <a:rPr lang="en-US" dirty="0" smtClean="0"/>
              <a:t>   </a:t>
            </a:r>
          </a:p>
          <a:p>
            <a:endParaRPr lang="en-US" dirty="0"/>
          </a:p>
          <a:p>
            <a:endParaRPr lang="en-US" dirty="0"/>
          </a:p>
        </p:txBody>
      </p:sp>
      <p:sp>
        <p:nvSpPr>
          <p:cNvPr id="3" name="Title 2"/>
          <p:cNvSpPr>
            <a:spLocks noGrp="1"/>
          </p:cNvSpPr>
          <p:nvPr>
            <p:ph type="title"/>
          </p:nvPr>
        </p:nvSpPr>
        <p:spPr/>
        <p:txBody>
          <a:bodyPr/>
          <a:lstStyle/>
          <a:p>
            <a:pPr algn="ctr"/>
            <a:r>
              <a:rPr lang="en-US" dirty="0"/>
              <a:t>TEACH Grants</a:t>
            </a:r>
          </a:p>
        </p:txBody>
      </p:sp>
    </p:spTree>
    <p:custDataLst>
      <p:tags r:id="rId1"/>
    </p:custDataLst>
    <p:extLst>
      <p:ext uri="{BB962C8B-B14F-4D97-AF65-F5344CB8AC3E}">
        <p14:creationId xmlns:p14="http://schemas.microsoft.com/office/powerpoint/2010/main" val="230755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Community Service Fund</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657600" y="-1066800"/>
            <a:ext cx="16002000" cy="9620250"/>
          </a:xfrm>
          <a:prstGeom prst="rect">
            <a:avLst/>
          </a:prstGeom>
        </p:spPr>
      </p:pic>
    </p:spTree>
    <p:custDataLst>
      <p:tags r:id="rId1"/>
    </p:custDataLst>
    <p:extLst>
      <p:ext uri="{BB962C8B-B14F-4D97-AF65-F5344CB8AC3E}">
        <p14:creationId xmlns:p14="http://schemas.microsoft.com/office/powerpoint/2010/main" val="26709006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120.13 (19</a:t>
            </a:r>
            <a:r>
              <a:rPr lang="en-US" b="1" dirty="0"/>
              <a:t>)</a:t>
            </a:r>
            <a:r>
              <a:rPr lang="en-US" dirty="0"/>
              <a:t> </a:t>
            </a:r>
            <a:r>
              <a:rPr lang="en-US" cap="small" dirty="0"/>
              <a:t>Community programs and services.</a:t>
            </a:r>
            <a:r>
              <a:rPr lang="en-US" dirty="0"/>
              <a:t> Establish and maintain community education, training, recreational, cultural or athletic programs and services, outside the regular curricular and extracurricular programs for pupils, under such terms and conditions as the school board prescribes. The </a:t>
            </a:r>
            <a:r>
              <a:rPr lang="en-US" dirty="0">
                <a:solidFill>
                  <a:srgbClr val="FF0000"/>
                </a:solidFill>
              </a:rPr>
              <a:t>school board may establish and collect fees </a:t>
            </a:r>
            <a:r>
              <a:rPr lang="en-US" dirty="0"/>
              <a:t>to cover all or part of the costs of such programs and services. The school board </a:t>
            </a:r>
            <a:r>
              <a:rPr lang="en-US" dirty="0">
                <a:solidFill>
                  <a:srgbClr val="FF0000"/>
                </a:solidFill>
              </a:rPr>
              <a:t>may not expend moneys on ineligible costs</a:t>
            </a:r>
            <a:r>
              <a:rPr lang="en-US" dirty="0"/>
              <a:t>, as defined by the department by rule. Costs associated with such programs and services </a:t>
            </a:r>
            <a:r>
              <a:rPr lang="en-US" dirty="0">
                <a:solidFill>
                  <a:srgbClr val="FF0000"/>
                </a:solidFill>
              </a:rPr>
              <a:t>shall not be included in the school district's shared cost </a:t>
            </a:r>
            <a:r>
              <a:rPr lang="en-US" dirty="0"/>
              <a:t>under s. </a:t>
            </a:r>
            <a:r>
              <a:rPr lang="en-US" dirty="0">
                <a:hlinkClick r:id="rId3" tooltip="Statutes 121.07(6)"/>
              </a:rPr>
              <a:t>121.07 (6)</a:t>
            </a:r>
            <a:r>
              <a:rPr lang="en-US" dirty="0"/>
              <a:t>.</a:t>
            </a:r>
            <a:r>
              <a:rPr lang="en-US" b="1" cap="small" dirty="0"/>
              <a:t> </a:t>
            </a:r>
            <a:endParaRPr lang="en-US" dirty="0"/>
          </a:p>
        </p:txBody>
      </p:sp>
      <p:sp>
        <p:nvSpPr>
          <p:cNvPr id="3" name="Title 2"/>
          <p:cNvSpPr>
            <a:spLocks noGrp="1"/>
          </p:cNvSpPr>
          <p:nvPr>
            <p:ph type="title"/>
          </p:nvPr>
        </p:nvSpPr>
        <p:spPr/>
        <p:txBody>
          <a:bodyPr/>
          <a:lstStyle/>
          <a:p>
            <a:pPr algn="ctr"/>
            <a:r>
              <a:rPr lang="en-US" dirty="0" smtClean="0"/>
              <a:t>Community Service Fund</a:t>
            </a:r>
            <a:endParaRPr lang="en-US" dirty="0"/>
          </a:p>
        </p:txBody>
      </p:sp>
    </p:spTree>
    <p:custDataLst>
      <p:tags r:id="rId1"/>
    </p:custDataLst>
    <p:extLst>
      <p:ext uri="{BB962C8B-B14F-4D97-AF65-F5344CB8AC3E}">
        <p14:creationId xmlns:p14="http://schemas.microsoft.com/office/powerpoint/2010/main" val="192382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Non-controlled Levies</a:t>
            </a:r>
          </a:p>
          <a:p>
            <a:pPr lvl="1"/>
            <a:r>
              <a:rPr lang="en-US" dirty="0" smtClean="0"/>
              <a:t>Districts </a:t>
            </a:r>
            <a:r>
              <a:rPr lang="en-US" dirty="0"/>
              <a:t>may </a:t>
            </a:r>
            <a:r>
              <a:rPr lang="en-US" dirty="0" smtClean="0"/>
              <a:t>have </a:t>
            </a:r>
            <a:r>
              <a:rPr lang="en-US" dirty="0"/>
              <a:t>"non-controlled" levies including: Referendum-Approved Debt (Fund 39), Community Service (Fund 80), and prior-year levy chargebacks. </a:t>
            </a:r>
            <a:endParaRPr lang="en-US" dirty="0" smtClean="0"/>
          </a:p>
          <a:p>
            <a:pPr lvl="1"/>
            <a:endParaRPr lang="en-US" dirty="0"/>
          </a:p>
          <a:p>
            <a:pPr lvl="1"/>
            <a:r>
              <a:rPr lang="en-US" dirty="0" smtClean="0"/>
              <a:t>The community service fund levy is approved  and certified for a specific purpose and can only be used for that purpose.  </a:t>
            </a:r>
            <a:endParaRPr lang="en-US" dirty="0"/>
          </a:p>
          <a:p>
            <a:endParaRPr lang="en-US" dirty="0"/>
          </a:p>
        </p:txBody>
      </p:sp>
      <p:sp>
        <p:nvSpPr>
          <p:cNvPr id="3" name="Title 2"/>
          <p:cNvSpPr>
            <a:spLocks noGrp="1"/>
          </p:cNvSpPr>
          <p:nvPr>
            <p:ph type="title"/>
          </p:nvPr>
        </p:nvSpPr>
        <p:spPr/>
        <p:txBody>
          <a:bodyPr/>
          <a:lstStyle/>
          <a:p>
            <a:pPr algn="ctr"/>
            <a:r>
              <a:rPr lang="en-US" dirty="0"/>
              <a:t>Community Service Fund</a:t>
            </a:r>
          </a:p>
        </p:txBody>
      </p:sp>
    </p:spTree>
    <p:custDataLst>
      <p:tags r:id="rId1"/>
    </p:custDataLst>
    <p:extLst>
      <p:ext uri="{BB962C8B-B14F-4D97-AF65-F5344CB8AC3E}">
        <p14:creationId xmlns:p14="http://schemas.microsoft.com/office/powerpoint/2010/main" val="460451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Fund Balances</a:t>
            </a:r>
          </a:p>
          <a:p>
            <a:pPr lvl="1"/>
            <a:r>
              <a:rPr lang="en-US" dirty="0"/>
              <a:t>Restricted </a:t>
            </a:r>
          </a:p>
          <a:p>
            <a:pPr lvl="2"/>
            <a:r>
              <a:rPr lang="en-US" dirty="0"/>
              <a:t>Unspent levy amounts</a:t>
            </a:r>
          </a:p>
          <a:p>
            <a:pPr lvl="1"/>
            <a:r>
              <a:rPr lang="en-US" dirty="0"/>
              <a:t>Committed </a:t>
            </a:r>
          </a:p>
          <a:p>
            <a:pPr lvl="2"/>
            <a:r>
              <a:rPr lang="en-US" dirty="0"/>
              <a:t>Board approved fees</a:t>
            </a:r>
          </a:p>
          <a:p>
            <a:pPr lvl="2"/>
            <a:r>
              <a:rPr lang="en-US" dirty="0"/>
              <a:t>Other revenues committed by the board for Fund 80</a:t>
            </a:r>
          </a:p>
          <a:p>
            <a:r>
              <a:rPr lang="en-US" dirty="0" smtClean="0"/>
              <a:t>Items to Review</a:t>
            </a:r>
          </a:p>
          <a:p>
            <a:pPr lvl="1"/>
            <a:r>
              <a:rPr lang="en-US" dirty="0" smtClean="0"/>
              <a:t>Site Repairs (Function 254200)</a:t>
            </a:r>
          </a:p>
          <a:p>
            <a:pPr lvl="1"/>
            <a:r>
              <a:rPr lang="en-US" dirty="0" smtClean="0"/>
              <a:t>Building Repairs (Function 254300)</a:t>
            </a:r>
          </a:p>
          <a:p>
            <a:pPr lvl="1"/>
            <a:r>
              <a:rPr lang="en-US" dirty="0" smtClean="0"/>
              <a:t>Facilities Acquisition and Remodeling (Function 255000)</a:t>
            </a:r>
          </a:p>
          <a:p>
            <a:pPr lvl="1"/>
            <a:r>
              <a:rPr lang="en-US" dirty="0" smtClean="0"/>
              <a:t>Operation Expenditures (Function 253000)</a:t>
            </a:r>
          </a:p>
          <a:p>
            <a:pPr lvl="2"/>
            <a:r>
              <a:rPr lang="en-US" dirty="0" smtClean="0"/>
              <a:t>Gas for heat, electricity, water, sewerage</a:t>
            </a:r>
          </a:p>
          <a:p>
            <a:pPr marL="630936" lvl="2" indent="0">
              <a:buNone/>
            </a:pPr>
            <a:endParaRPr lang="en-US" dirty="0" smtClean="0"/>
          </a:p>
        </p:txBody>
      </p:sp>
      <p:sp>
        <p:nvSpPr>
          <p:cNvPr id="3" name="Title 2"/>
          <p:cNvSpPr>
            <a:spLocks noGrp="1"/>
          </p:cNvSpPr>
          <p:nvPr>
            <p:ph type="title"/>
          </p:nvPr>
        </p:nvSpPr>
        <p:spPr/>
        <p:txBody>
          <a:bodyPr/>
          <a:lstStyle/>
          <a:p>
            <a:pPr algn="ctr"/>
            <a:r>
              <a:rPr lang="en-US" dirty="0" smtClean="0"/>
              <a:t>Community Service Fund</a:t>
            </a:r>
            <a:endParaRPr lang="en-US" dirty="0"/>
          </a:p>
        </p:txBody>
      </p:sp>
    </p:spTree>
    <p:custDataLst>
      <p:tags r:id="rId1"/>
    </p:custDataLst>
    <p:extLst>
      <p:ext uri="{BB962C8B-B14F-4D97-AF65-F5344CB8AC3E}">
        <p14:creationId xmlns:p14="http://schemas.microsoft.com/office/powerpoint/2010/main" val="1044031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81846"/>
            <a:ext cx="8458200" cy="1829761"/>
          </a:xfrm>
        </p:spPr>
        <p:txBody>
          <a:bodyPr/>
          <a:lstStyle/>
          <a:p>
            <a:pPr algn="l"/>
            <a:r>
              <a:rPr lang="en-US" dirty="0" smtClean="0"/>
              <a:t>Auditor </a:t>
            </a:r>
            <a:r>
              <a:rPr lang="en-US" dirty="0" err="1" smtClean="0"/>
              <a:t>Workpaper</a:t>
            </a:r>
            <a:r>
              <a:rPr lang="en-US" dirty="0" smtClean="0"/>
              <a:t> Reviews</a:t>
            </a:r>
            <a:endParaRPr lang="en-US" dirty="0"/>
          </a:p>
        </p:txBody>
      </p:sp>
    </p:spTree>
    <p:custDataLst>
      <p:tags r:id="rId1"/>
    </p:custDataLst>
    <p:extLst>
      <p:ext uri="{BB962C8B-B14F-4D97-AF65-F5344CB8AC3E}">
        <p14:creationId xmlns:p14="http://schemas.microsoft.com/office/powerpoint/2010/main" val="31668424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US" b="1" dirty="0" smtClean="0"/>
              <a:t>Criteria</a:t>
            </a:r>
            <a:r>
              <a:rPr lang="en-US" dirty="0" smtClean="0"/>
              <a:t>:  The </a:t>
            </a:r>
            <a:r>
              <a:rPr lang="en-US" dirty="0"/>
              <a:t>State Single Audit guidelines require that the auditor use the risk based approach from Circular A-133 to identify which programs will be tested as state major programs.  </a:t>
            </a:r>
            <a:r>
              <a:rPr lang="en-US" dirty="0" err="1"/>
              <a:t>Workpaper</a:t>
            </a:r>
            <a:r>
              <a:rPr lang="en-US" dirty="0"/>
              <a:t> documentation should include the name of the program, the amount of expenditures, whether the program is Type A or Type B, the factors considered in the risk assessment, the auditor’s assessment of the risk for each factor, and the overall risk assessment.  For a Type A program to be considered low-risk, it shall have been audited as a major program in at least one of the two most recent audit periods</a:t>
            </a:r>
            <a:r>
              <a:rPr lang="en-US" dirty="0" smtClean="0"/>
              <a:t>.</a:t>
            </a:r>
          </a:p>
          <a:p>
            <a:pPr marL="109728" lvl="0" indent="0">
              <a:buNone/>
            </a:pPr>
            <a:r>
              <a:rPr lang="en-US" dirty="0" smtClean="0"/>
              <a:t>   </a:t>
            </a:r>
            <a:endParaRPr lang="en-US" dirty="0"/>
          </a:p>
          <a:p>
            <a:r>
              <a:rPr lang="en-US" b="1" dirty="0"/>
              <a:t>Comments:  </a:t>
            </a:r>
            <a:r>
              <a:rPr lang="en-US" dirty="0"/>
              <a:t>The risk assessment required by the State Single Audit guidelines was not included in the audit </a:t>
            </a:r>
            <a:r>
              <a:rPr lang="en-US" dirty="0" err="1"/>
              <a:t>workpapers</a:t>
            </a:r>
            <a:r>
              <a:rPr lang="en-US" dirty="0"/>
              <a:t> for the school districts reviewed.  The auditor should document the risk assessment criteria as required.    However, the auditor was tracking the history of the testing of the state programs and was testing the Type A programs at least every three years.</a:t>
            </a:r>
          </a:p>
          <a:p>
            <a:endParaRPr lang="en-US" dirty="0"/>
          </a:p>
        </p:txBody>
      </p:sp>
      <p:sp>
        <p:nvSpPr>
          <p:cNvPr id="3" name="Title 2"/>
          <p:cNvSpPr>
            <a:spLocks noGrp="1"/>
          </p:cNvSpPr>
          <p:nvPr>
            <p:ph type="title"/>
          </p:nvPr>
        </p:nvSpPr>
        <p:spPr/>
        <p:txBody>
          <a:bodyPr/>
          <a:lstStyle/>
          <a:p>
            <a:pPr algn="ctr"/>
            <a:r>
              <a:rPr lang="en-US" dirty="0" smtClean="0"/>
              <a:t>Auditor </a:t>
            </a:r>
            <a:r>
              <a:rPr lang="en-US" dirty="0" err="1" smtClean="0"/>
              <a:t>Workpaper</a:t>
            </a:r>
            <a:r>
              <a:rPr lang="en-US" dirty="0" smtClean="0"/>
              <a:t> Reviews</a:t>
            </a:r>
            <a:endParaRPr lang="en-US" dirty="0"/>
          </a:p>
        </p:txBody>
      </p:sp>
    </p:spTree>
    <p:custDataLst>
      <p:tags r:id="rId1"/>
    </p:custDataLst>
    <p:extLst>
      <p:ext uri="{BB962C8B-B14F-4D97-AF65-F5344CB8AC3E}">
        <p14:creationId xmlns:p14="http://schemas.microsoft.com/office/powerpoint/2010/main" val="7548710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b="1" dirty="0" smtClean="0"/>
              <a:t>Criteria:</a:t>
            </a:r>
            <a:r>
              <a:rPr lang="en-US" dirty="0" smtClean="0"/>
              <a:t>  The </a:t>
            </a:r>
            <a:r>
              <a:rPr lang="en-US" dirty="0"/>
              <a:t>Wisconsin Department of Public instruction (DPI) has designated Pupil Transportation to be a Type A program.  This program must be audited at least once every 3 years.  There is an audit program developed by DPI that should be used to audit the Pupil Transportation program.   </a:t>
            </a:r>
            <a:endParaRPr lang="en-US" dirty="0" smtClean="0"/>
          </a:p>
          <a:p>
            <a:pPr lvl="0"/>
            <a:endParaRPr lang="en-US" dirty="0"/>
          </a:p>
          <a:p>
            <a:r>
              <a:rPr lang="en-US" b="1" dirty="0"/>
              <a:t>Comments:  </a:t>
            </a:r>
            <a:r>
              <a:rPr lang="en-US" dirty="0"/>
              <a:t>The Schedule of Findings and Questioned Costs identified Pupil Transportation as a major program for </a:t>
            </a:r>
            <a:r>
              <a:rPr lang="en-US" dirty="0" smtClean="0"/>
              <a:t>the School District.  </a:t>
            </a:r>
            <a:r>
              <a:rPr lang="en-US" dirty="0"/>
              <a:t>The audit program developed by DPI was not used for the </a:t>
            </a:r>
            <a:r>
              <a:rPr lang="en-US" dirty="0" smtClean="0"/>
              <a:t>district </a:t>
            </a:r>
            <a:r>
              <a:rPr lang="en-US" dirty="0"/>
              <a:t>audit and documentation of the audit procedures performed for the pupil transportation program was not found in the </a:t>
            </a:r>
            <a:r>
              <a:rPr lang="en-US" dirty="0" err="1"/>
              <a:t>workpapers</a:t>
            </a:r>
            <a:r>
              <a:rPr lang="en-US" dirty="0"/>
              <a:t>.</a:t>
            </a:r>
          </a:p>
        </p:txBody>
      </p:sp>
      <p:sp>
        <p:nvSpPr>
          <p:cNvPr id="3" name="Title 2"/>
          <p:cNvSpPr>
            <a:spLocks noGrp="1"/>
          </p:cNvSpPr>
          <p:nvPr>
            <p:ph type="title"/>
          </p:nvPr>
        </p:nvSpPr>
        <p:spPr/>
        <p:txBody>
          <a:bodyPr/>
          <a:lstStyle/>
          <a:p>
            <a:pPr algn="ctr"/>
            <a:r>
              <a:rPr lang="en-US" dirty="0"/>
              <a:t>Auditor </a:t>
            </a:r>
            <a:r>
              <a:rPr lang="en-US" dirty="0" err="1"/>
              <a:t>Workpaper</a:t>
            </a:r>
            <a:r>
              <a:rPr lang="en-US" dirty="0"/>
              <a:t> Reviews</a:t>
            </a:r>
          </a:p>
        </p:txBody>
      </p:sp>
    </p:spTree>
    <p:custDataLst>
      <p:tags r:id="rId1"/>
    </p:custDataLst>
    <p:extLst>
      <p:ext uri="{BB962C8B-B14F-4D97-AF65-F5344CB8AC3E}">
        <p14:creationId xmlns:p14="http://schemas.microsoft.com/office/powerpoint/2010/main" val="1102916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Auditor Questions</a:t>
            </a:r>
            <a:endParaRPr lang="en-US" dirty="0"/>
          </a:p>
        </p:txBody>
      </p:sp>
    </p:spTree>
    <p:custDataLst>
      <p:tags r:id="rId1"/>
    </p:custDataLst>
    <p:extLst>
      <p:ext uri="{BB962C8B-B14F-4D97-AF65-F5344CB8AC3E}">
        <p14:creationId xmlns:p14="http://schemas.microsoft.com/office/powerpoint/2010/main" val="1208333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Question:  Can the district record the premium received from the issuance of debt in the Capital Projects fund?</a:t>
            </a:r>
          </a:p>
          <a:p>
            <a:endParaRPr lang="en-US" dirty="0"/>
          </a:p>
          <a:p>
            <a:r>
              <a:rPr lang="en-US" dirty="0" smtClean="0"/>
              <a:t>Answer:  No, Wisconsin State Statutes specifically states that the premium must be recorded in the debt service fund.</a:t>
            </a:r>
          </a:p>
          <a:p>
            <a:endParaRPr lang="en-US" dirty="0"/>
          </a:p>
          <a:p>
            <a:pPr marL="109728" indent="0">
              <a:buNone/>
            </a:pPr>
            <a:endParaRPr lang="en-US" dirty="0"/>
          </a:p>
        </p:txBody>
      </p:sp>
      <p:sp>
        <p:nvSpPr>
          <p:cNvPr id="3" name="Title 2"/>
          <p:cNvSpPr>
            <a:spLocks noGrp="1"/>
          </p:cNvSpPr>
          <p:nvPr>
            <p:ph type="title"/>
          </p:nvPr>
        </p:nvSpPr>
        <p:spPr/>
        <p:txBody>
          <a:bodyPr/>
          <a:lstStyle/>
          <a:p>
            <a:pPr algn="ctr"/>
            <a:r>
              <a:rPr lang="en-US" dirty="0" smtClean="0"/>
              <a:t>Auditor Questions</a:t>
            </a:r>
            <a:endParaRPr lang="en-US" dirty="0"/>
          </a:p>
        </p:txBody>
      </p:sp>
    </p:spTree>
    <p:custDataLst>
      <p:tags r:id="rId1"/>
    </p:custDataLst>
    <p:extLst>
      <p:ext uri="{BB962C8B-B14F-4D97-AF65-F5344CB8AC3E}">
        <p14:creationId xmlns:p14="http://schemas.microsoft.com/office/powerpoint/2010/main" val="39810427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17638"/>
            <a:ext cx="8229600" cy="4525963"/>
          </a:xfrm>
        </p:spPr>
        <p:txBody>
          <a:bodyPr>
            <a:normAutofit fontScale="55000" lnSpcReduction="20000"/>
          </a:bodyPr>
          <a:lstStyle/>
          <a:p>
            <a:r>
              <a:rPr lang="en-US" b="1" dirty="0" smtClean="0"/>
              <a:t>Wisconsin Statute  67.11</a:t>
            </a:r>
            <a:r>
              <a:rPr lang="en-US" dirty="0"/>
              <a:t> </a:t>
            </a:r>
            <a:r>
              <a:rPr lang="en-US" b="1" dirty="0" smtClean="0"/>
              <a:t>Debt </a:t>
            </a:r>
            <a:r>
              <a:rPr lang="en-US" b="1" dirty="0"/>
              <a:t>service fund.</a:t>
            </a:r>
            <a:r>
              <a:rPr lang="en-US" dirty="0"/>
              <a:t> </a:t>
            </a:r>
          </a:p>
          <a:p>
            <a:r>
              <a:rPr lang="en-US" dirty="0">
                <a:hlinkClick r:id="rId3"/>
              </a:rPr>
              <a:t>67.11(1)</a:t>
            </a:r>
            <a:r>
              <a:rPr lang="en-US" b="1" dirty="0"/>
              <a:t>(1)</a:t>
            </a:r>
            <a:r>
              <a:rPr lang="en-US" dirty="0"/>
              <a:t> Each municipality that issues municipal obligations under this chapter, except obligations issued under s. </a:t>
            </a:r>
            <a:r>
              <a:rPr lang="en-US" dirty="0">
                <a:hlinkClick r:id="rId4" tooltip="Statutes 67.12(1)"/>
              </a:rPr>
              <a:t>67.12 (1)</a:t>
            </a:r>
            <a:r>
              <a:rPr lang="en-US" dirty="0"/>
              <a:t>, </a:t>
            </a:r>
            <a:r>
              <a:rPr lang="en-US" dirty="0">
                <a:hlinkClick r:id="rId5" tooltip="Statutes 67.12(8)"/>
              </a:rPr>
              <a:t>(8)</a:t>
            </a:r>
            <a:r>
              <a:rPr lang="en-US" dirty="0"/>
              <a:t> and </a:t>
            </a:r>
            <a:r>
              <a:rPr lang="en-US" dirty="0">
                <a:hlinkClick r:id="rId6" tooltip="Statutes 67.12(8m)"/>
              </a:rPr>
              <a:t>(8m)</a:t>
            </a:r>
            <a:r>
              <a:rPr lang="en-US" dirty="0"/>
              <a:t>, shall establish and maintain a debt service fund in accordance with generally accepted accounting principles. The fund may include a separate account for each outstanding municipal obligation issue. </a:t>
            </a:r>
            <a:r>
              <a:rPr lang="en-US" dirty="0">
                <a:solidFill>
                  <a:srgbClr val="FF0000"/>
                </a:solidFill>
              </a:rPr>
              <a:t>Revenues from the following sources shall be recorded to the fund</a:t>
            </a:r>
            <a:r>
              <a:rPr lang="en-US" dirty="0"/>
              <a:t> accounts as appropriate: </a:t>
            </a:r>
          </a:p>
          <a:p>
            <a:r>
              <a:rPr lang="en-US" dirty="0">
                <a:hlinkClick r:id="rId7"/>
              </a:rPr>
              <a:t>67.11(1)(a)</a:t>
            </a:r>
            <a:r>
              <a:rPr lang="en-US" b="1" dirty="0"/>
              <a:t> </a:t>
            </a:r>
            <a:r>
              <a:rPr lang="en-US" dirty="0"/>
              <a:t>(a) All moneys accruing to the borrowed money fund prescribed by s. </a:t>
            </a:r>
            <a:r>
              <a:rPr lang="en-US" dirty="0">
                <a:hlinkClick r:id="rId8" tooltip="Statutes 67.10(3)"/>
              </a:rPr>
              <a:t>67.10 (3)</a:t>
            </a:r>
            <a:r>
              <a:rPr lang="en-US" dirty="0"/>
              <a:t> which at any stage are not needed and which obviously thereafter cannot be needed for the purpose for which the money was borrowed. </a:t>
            </a:r>
          </a:p>
          <a:p>
            <a:r>
              <a:rPr lang="en-US" dirty="0">
                <a:hlinkClick r:id="rId9"/>
              </a:rPr>
              <a:t>67.11(1)(b)</a:t>
            </a:r>
            <a:r>
              <a:rPr lang="en-US" b="1" dirty="0"/>
              <a:t> </a:t>
            </a:r>
            <a:r>
              <a:rPr lang="en-US" dirty="0"/>
              <a:t>(b) All moneys raised by taxation under s. </a:t>
            </a:r>
            <a:r>
              <a:rPr lang="en-US" dirty="0">
                <a:hlinkClick r:id="rId10" tooltip="Statutes 67.05(10)"/>
              </a:rPr>
              <a:t>67.05 (10)</a:t>
            </a:r>
            <a:r>
              <a:rPr lang="en-US" dirty="0"/>
              <a:t> or </a:t>
            </a:r>
            <a:r>
              <a:rPr lang="en-US" dirty="0">
                <a:hlinkClick r:id="rId11" tooltip="Statutes 67.12(12)(ee)"/>
              </a:rPr>
              <a:t>67.12 (12) (</a:t>
            </a:r>
            <a:r>
              <a:rPr lang="en-US" dirty="0" err="1">
                <a:hlinkClick r:id="rId11" tooltip="Statutes 67.12(12)(ee)"/>
              </a:rPr>
              <a:t>ee</a:t>
            </a:r>
            <a:r>
              <a:rPr lang="en-US" dirty="0">
                <a:hlinkClick r:id="rId11" tooltip="Statutes 67.12(12)(ee)"/>
              </a:rPr>
              <a:t>)</a:t>
            </a:r>
            <a:r>
              <a:rPr lang="en-US" dirty="0"/>
              <a:t> for the purpose of making principal and interest payments on municipal obligations. </a:t>
            </a:r>
          </a:p>
          <a:p>
            <a:r>
              <a:rPr lang="en-US" dirty="0">
                <a:hlinkClick r:id="rId12"/>
              </a:rPr>
              <a:t>67.11(1)(d)</a:t>
            </a:r>
            <a:r>
              <a:rPr lang="en-US" b="1" dirty="0"/>
              <a:t> </a:t>
            </a:r>
            <a:r>
              <a:rPr lang="en-US" dirty="0"/>
              <a:t>(d) </a:t>
            </a:r>
            <a:r>
              <a:rPr lang="en-US" dirty="0">
                <a:solidFill>
                  <a:srgbClr val="FF0000"/>
                </a:solidFill>
              </a:rPr>
              <a:t>The premium, if any, for which the municipal obligations have been sold above par value and accrued interest</a:t>
            </a:r>
            <a:r>
              <a:rPr lang="en-US" dirty="0"/>
              <a:t>. </a:t>
            </a:r>
          </a:p>
          <a:p>
            <a:r>
              <a:rPr lang="en-US" dirty="0">
                <a:hlinkClick r:id="rId13"/>
              </a:rPr>
              <a:t>67.11(1)(e)</a:t>
            </a:r>
            <a:r>
              <a:rPr lang="en-US" b="1" dirty="0"/>
              <a:t> </a:t>
            </a:r>
            <a:r>
              <a:rPr lang="en-US" dirty="0"/>
              <a:t>(e) Such further sums raised by taxation or otherwise, as may be necessary to make all interest and principal payments due in any year. The levying and collection of the taxes or other revenues are authorized; but the governing body may, in its discretion, levy and collect larger sums than the sums so authorized, in order to speed the payment of municipal obligations. </a:t>
            </a:r>
          </a:p>
          <a:p>
            <a:endParaRPr lang="en-US" dirty="0"/>
          </a:p>
        </p:txBody>
      </p:sp>
      <p:sp>
        <p:nvSpPr>
          <p:cNvPr id="3" name="Title 2"/>
          <p:cNvSpPr>
            <a:spLocks noGrp="1"/>
          </p:cNvSpPr>
          <p:nvPr>
            <p:ph type="title"/>
          </p:nvPr>
        </p:nvSpPr>
        <p:spPr/>
        <p:txBody>
          <a:bodyPr/>
          <a:lstStyle/>
          <a:p>
            <a:pPr algn="ctr"/>
            <a:r>
              <a:rPr lang="en-US" dirty="0"/>
              <a:t>Auditor Questions</a:t>
            </a:r>
          </a:p>
        </p:txBody>
      </p:sp>
    </p:spTree>
    <p:custDataLst>
      <p:tags r:id="rId1"/>
    </p:custDataLst>
    <p:extLst>
      <p:ext uri="{BB962C8B-B14F-4D97-AF65-F5344CB8AC3E}">
        <p14:creationId xmlns:p14="http://schemas.microsoft.com/office/powerpoint/2010/main" val="40131350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Question:  Does the district have to allocate investment earnings to Fund 50?</a:t>
            </a:r>
          </a:p>
          <a:p>
            <a:endParaRPr lang="en-US" dirty="0"/>
          </a:p>
          <a:p>
            <a:r>
              <a:rPr lang="en-US" dirty="0" smtClean="0"/>
              <a:t>Answer:  Yes, Fund 50 should receive a share of the investment earnings per the CFR guidance for the  National School Lunch Program Guidance.  </a:t>
            </a:r>
          </a:p>
          <a:p>
            <a:pPr lvl="1"/>
            <a:endParaRPr lang="en-US" dirty="0" smtClean="0"/>
          </a:p>
          <a:p>
            <a:pPr lvl="1"/>
            <a:r>
              <a:rPr lang="en-US" b="1" dirty="0" smtClean="0"/>
              <a:t>7CFR §210.2</a:t>
            </a:r>
            <a:r>
              <a:rPr lang="en-US" b="1" dirty="0"/>
              <a:t> </a:t>
            </a:r>
            <a:r>
              <a:rPr lang="en-US" b="1" dirty="0" smtClean="0"/>
              <a:t>Definitions.  </a:t>
            </a:r>
            <a:r>
              <a:rPr lang="en-US" i="1" dirty="0" smtClean="0"/>
              <a:t>Revenue</a:t>
            </a:r>
            <a:r>
              <a:rPr lang="en-US" i="1" dirty="0"/>
              <a:t>,</a:t>
            </a:r>
            <a:r>
              <a:rPr lang="en-US" dirty="0"/>
              <a:t> when applied to nonprofit school food service, means all monies received by or accruing to the nonprofit school food service in accordance with the State agency's established accounting system including, but not limited to, children's payments, </a:t>
            </a:r>
            <a:r>
              <a:rPr lang="en-US" dirty="0">
                <a:solidFill>
                  <a:srgbClr val="FF0000"/>
                </a:solidFill>
              </a:rPr>
              <a:t>earnings on investments</a:t>
            </a:r>
            <a:r>
              <a:rPr lang="en-US" dirty="0"/>
              <a:t>, other local revenues, State revenues, and Federal cash reimbursements.</a:t>
            </a:r>
          </a:p>
          <a:p>
            <a:pPr marL="109728" indent="0">
              <a:buNone/>
            </a:pPr>
            <a:r>
              <a:rPr lang="en-US" dirty="0" smtClean="0"/>
              <a:t> </a:t>
            </a:r>
            <a:endParaRPr lang="en-US" dirty="0"/>
          </a:p>
        </p:txBody>
      </p:sp>
      <p:sp>
        <p:nvSpPr>
          <p:cNvPr id="3" name="Title 2"/>
          <p:cNvSpPr>
            <a:spLocks noGrp="1"/>
          </p:cNvSpPr>
          <p:nvPr>
            <p:ph type="title"/>
          </p:nvPr>
        </p:nvSpPr>
        <p:spPr/>
        <p:txBody>
          <a:bodyPr/>
          <a:lstStyle/>
          <a:p>
            <a:pPr algn="ctr"/>
            <a:r>
              <a:rPr lang="en-US" dirty="0"/>
              <a:t>Auditor Questions</a:t>
            </a:r>
          </a:p>
        </p:txBody>
      </p:sp>
    </p:spTree>
    <p:custDataLst>
      <p:tags r:id="rId1"/>
    </p:custDataLst>
    <p:extLst>
      <p:ext uri="{BB962C8B-B14F-4D97-AF65-F5344CB8AC3E}">
        <p14:creationId xmlns:p14="http://schemas.microsoft.com/office/powerpoint/2010/main" val="259166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1"/>
            <a:ext cx="8001000" cy="2134562"/>
          </a:xfrm>
        </p:spPr>
        <p:txBody>
          <a:bodyPr>
            <a:normAutofit fontScale="90000"/>
          </a:bodyPr>
          <a:lstStyle/>
          <a:p>
            <a:r>
              <a:rPr lang="en-US" dirty="0" smtClean="0"/>
              <a:t>State Single Audit Guidelines</a:t>
            </a:r>
            <a:br>
              <a:rPr lang="en-US" dirty="0" smtClean="0"/>
            </a:br>
            <a:endParaRPr lang="en-US" dirty="0"/>
          </a:p>
        </p:txBody>
      </p:sp>
    </p:spTree>
    <p:custDataLst>
      <p:tags r:id="rId1"/>
    </p:custDataLst>
    <p:extLst>
      <p:ext uri="{BB962C8B-B14F-4D97-AF65-F5344CB8AC3E}">
        <p14:creationId xmlns:p14="http://schemas.microsoft.com/office/powerpoint/2010/main" val="25162466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Question:  Does DPI monitor the Title comparability requirement that is included in the Department of Education’s cross-cutting section of the compliance supplement?  Do auditors have access to the reports submitted?</a:t>
            </a:r>
          </a:p>
          <a:p>
            <a:endParaRPr lang="en-US" dirty="0"/>
          </a:p>
          <a:p>
            <a:r>
              <a:rPr lang="en-US" dirty="0" smtClean="0"/>
              <a:t>Answer:  Districts are required to submit the comparability report using </a:t>
            </a:r>
            <a:r>
              <a:rPr lang="en-US" dirty="0"/>
              <a:t>the </a:t>
            </a:r>
            <a:r>
              <a:rPr lang="en-US" dirty="0" smtClean="0"/>
              <a:t>web based application at </a:t>
            </a:r>
            <a:r>
              <a:rPr lang="en-US" dirty="0" smtClean="0">
                <a:hlinkClick r:id="rId3"/>
              </a:rPr>
              <a:t>https</a:t>
            </a:r>
            <a:r>
              <a:rPr lang="en-US" dirty="0">
                <a:hlinkClick r:id="rId3"/>
              </a:rPr>
              <a:t>://</a:t>
            </a:r>
            <a:r>
              <a:rPr lang="en-US" dirty="0" smtClean="0">
                <a:hlinkClick r:id="rId3"/>
              </a:rPr>
              <a:t>apps4.dpi.wi.gov/TPortal/Pages/SignIn.aspx</a:t>
            </a:r>
            <a:r>
              <a:rPr lang="en-US" dirty="0" smtClean="0"/>
              <a:t>. The </a:t>
            </a:r>
            <a:r>
              <a:rPr lang="en-US" dirty="0" smtClean="0"/>
              <a:t>district can print a copy for the auditor.</a:t>
            </a:r>
            <a:endParaRPr lang="en-US" dirty="0"/>
          </a:p>
        </p:txBody>
      </p:sp>
      <p:sp>
        <p:nvSpPr>
          <p:cNvPr id="3" name="Title 2"/>
          <p:cNvSpPr>
            <a:spLocks noGrp="1"/>
          </p:cNvSpPr>
          <p:nvPr>
            <p:ph type="title"/>
          </p:nvPr>
        </p:nvSpPr>
        <p:spPr/>
        <p:txBody>
          <a:bodyPr/>
          <a:lstStyle/>
          <a:p>
            <a:pPr algn="ctr"/>
            <a:r>
              <a:rPr lang="en-US" dirty="0" smtClean="0"/>
              <a:t>Auditor Questions</a:t>
            </a:r>
            <a:endParaRPr lang="en-US" dirty="0"/>
          </a:p>
        </p:txBody>
      </p:sp>
    </p:spTree>
    <p:custDataLst>
      <p:tags r:id="rId1"/>
    </p:custDataLst>
    <p:extLst>
      <p:ext uri="{BB962C8B-B14F-4D97-AF65-F5344CB8AC3E}">
        <p14:creationId xmlns:p14="http://schemas.microsoft.com/office/powerpoint/2010/main" val="861896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Title I Comparability Report</a:t>
            </a:r>
            <a:endParaRPr lang="en-US" dirty="0"/>
          </a:p>
        </p:txBody>
      </p:sp>
      <p:pic>
        <p:nvPicPr>
          <p:cNvPr id="4" name="Content Placeholder 3"/>
          <p:cNvPicPr>
            <a:picLocks noGrp="1" noChangeAspect="1"/>
          </p:cNvPicPr>
          <p:nvPr>
            <p:ph idx="1"/>
          </p:nvPr>
        </p:nvPicPr>
        <p:blipFill>
          <a:blip r:embed="rId4"/>
          <a:stretch>
            <a:fillRect/>
          </a:stretch>
        </p:blipFill>
        <p:spPr>
          <a:xfrm>
            <a:off x="838201" y="1123950"/>
            <a:ext cx="7467600" cy="5124450"/>
          </a:xfrm>
          <a:prstGeom prst="rect">
            <a:avLst/>
          </a:prstGeom>
        </p:spPr>
      </p:pic>
    </p:spTree>
    <p:custDataLst>
      <p:tags r:id="rId1"/>
    </p:custDataLst>
    <p:extLst>
      <p:ext uri="{BB962C8B-B14F-4D97-AF65-F5344CB8AC3E}">
        <p14:creationId xmlns:p14="http://schemas.microsoft.com/office/powerpoint/2010/main" val="31117162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Desk Review Findings</a:t>
            </a:r>
            <a:endParaRPr lang="en-US" dirty="0"/>
          </a:p>
        </p:txBody>
      </p:sp>
    </p:spTree>
    <p:custDataLst>
      <p:tags r:id="rId1"/>
    </p:custDataLst>
    <p:extLst>
      <p:ext uri="{BB962C8B-B14F-4D97-AF65-F5344CB8AC3E}">
        <p14:creationId xmlns:p14="http://schemas.microsoft.com/office/powerpoint/2010/main" val="41616487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Common audit findings:</a:t>
            </a:r>
          </a:p>
          <a:p>
            <a:r>
              <a:rPr lang="en-US" dirty="0" smtClean="0"/>
              <a:t>USDA programs</a:t>
            </a:r>
          </a:p>
          <a:p>
            <a:pPr lvl="1"/>
            <a:r>
              <a:rPr lang="en-US" dirty="0" smtClean="0"/>
              <a:t>Student meal prices not increased per PLE requirements</a:t>
            </a:r>
          </a:p>
          <a:p>
            <a:pPr lvl="1"/>
            <a:r>
              <a:rPr lang="en-US" dirty="0" smtClean="0"/>
              <a:t>Eligibility for free/reduced prices not correct</a:t>
            </a:r>
          </a:p>
          <a:p>
            <a:r>
              <a:rPr lang="en-US" dirty="0" smtClean="0"/>
              <a:t>IDEA programs	</a:t>
            </a:r>
          </a:p>
          <a:p>
            <a:pPr lvl="1"/>
            <a:r>
              <a:rPr lang="en-US" dirty="0" smtClean="0"/>
              <a:t>Time and Effort requirements not being met</a:t>
            </a:r>
          </a:p>
          <a:p>
            <a:pPr lvl="1"/>
            <a:r>
              <a:rPr lang="en-US" dirty="0" smtClean="0"/>
              <a:t>Educators not holding appropriate licenses</a:t>
            </a:r>
          </a:p>
          <a:p>
            <a:pPr lvl="1"/>
            <a:endParaRPr lang="en-US"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53</a:t>
            </a:fld>
            <a:endParaRPr lang="en-US" dirty="0"/>
          </a:p>
        </p:txBody>
      </p:sp>
      <p:sp>
        <p:nvSpPr>
          <p:cNvPr id="5" name="Title 1"/>
          <p:cNvSpPr>
            <a:spLocks noGrp="1"/>
          </p:cNvSpPr>
          <p:nvPr>
            <p:ph type="title"/>
          </p:nvPr>
        </p:nvSpPr>
        <p:spPr>
          <a:xfrm>
            <a:off x="540917" y="351580"/>
            <a:ext cx="8229600" cy="1143000"/>
          </a:xfrm>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normAutofit/>
          </a:bodyPr>
          <a:lstStyle/>
          <a:p>
            <a:r>
              <a:rPr lang="en-US" sz="3600" dirty="0" smtClean="0">
                <a:solidFill>
                  <a:schemeClr val="tx1"/>
                </a:solidFill>
                <a:effectLst>
                  <a:outerShdw blurRad="38100" dist="38100" dir="2700000" algn="tl">
                    <a:srgbClr val="000000">
                      <a:alpha val="43137"/>
                    </a:srgbClr>
                  </a:outerShdw>
                </a:effectLst>
              </a:rPr>
              <a:t>Audit issues</a:t>
            </a:r>
            <a:endParaRPr lang="en-US" sz="3600" dirty="0">
              <a:solidFill>
                <a:schemeClr val="tx1"/>
              </a:solidFill>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783424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Pupil Transportation Aid</a:t>
            </a:r>
          </a:p>
          <a:p>
            <a:pPr lvl="1"/>
            <a:r>
              <a:rPr lang="en-US" sz="2400" dirty="0" smtClean="0"/>
              <a:t>About 50 districts with findings and many refunds to DPI of overpayments</a:t>
            </a:r>
          </a:p>
          <a:p>
            <a:pPr lvl="1"/>
            <a:r>
              <a:rPr lang="en-US" sz="2400" dirty="0" smtClean="0"/>
              <a:t>Students being included in multiple categories</a:t>
            </a:r>
          </a:p>
          <a:p>
            <a:pPr lvl="1"/>
            <a:r>
              <a:rPr lang="en-US" sz="2400" dirty="0" smtClean="0"/>
              <a:t>All students being counted</a:t>
            </a:r>
          </a:p>
          <a:p>
            <a:pPr lvl="1"/>
            <a:r>
              <a:rPr lang="en-US" sz="2400" dirty="0" smtClean="0"/>
              <a:t>Students included in wrong mileage categories</a:t>
            </a:r>
          </a:p>
          <a:p>
            <a:pPr lvl="1"/>
            <a:r>
              <a:rPr lang="en-US" sz="2400" dirty="0" smtClean="0"/>
              <a:t>Students receiving specialized transportation are being included in regular transportation tables</a:t>
            </a:r>
          </a:p>
          <a:p>
            <a:pPr lvl="1"/>
            <a:r>
              <a:rPr lang="en-US" sz="2400" dirty="0" smtClean="0"/>
              <a:t>Students included in 0-2 mile category but no Unusually Hazardous Transportation Plan exists</a:t>
            </a:r>
          </a:p>
          <a:p>
            <a:pPr marL="457200" lvl="1" indent="0">
              <a:buNone/>
            </a:pPr>
            <a:endParaRPr lang="en-US" sz="2400"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54</a:t>
            </a:fld>
            <a:endParaRPr lang="en-US" dirty="0"/>
          </a:p>
        </p:txBody>
      </p:sp>
      <p:sp>
        <p:nvSpPr>
          <p:cNvPr id="5" name="Title 1"/>
          <p:cNvSpPr>
            <a:spLocks noGrp="1"/>
          </p:cNvSpPr>
          <p:nvPr>
            <p:ph type="title"/>
          </p:nvPr>
        </p:nvSpPr>
        <p:spPr>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normAutofit/>
          </a:bodyPr>
          <a:lstStyle/>
          <a:p>
            <a:r>
              <a:rPr lang="en-US" sz="3600" dirty="0" smtClean="0">
                <a:solidFill>
                  <a:schemeClr val="tx1"/>
                </a:solidFill>
              </a:rPr>
              <a:t>Audit Issues</a:t>
            </a:r>
            <a:endParaRPr lang="en-US" sz="3600" b="1" dirty="0">
              <a:solidFill>
                <a:schemeClr val="tx1"/>
              </a:solidFill>
            </a:endParaRPr>
          </a:p>
        </p:txBody>
      </p:sp>
    </p:spTree>
    <p:custDataLst>
      <p:tags r:id="rId1"/>
    </p:custDataLst>
    <p:extLst>
      <p:ext uri="{BB962C8B-B14F-4D97-AF65-F5344CB8AC3E}">
        <p14:creationId xmlns:p14="http://schemas.microsoft.com/office/powerpoint/2010/main" val="2062894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Common School Fund (library aid)</a:t>
            </a:r>
          </a:p>
          <a:p>
            <a:pPr lvl="1"/>
            <a:r>
              <a:rPr lang="en-US" sz="2400" dirty="0" smtClean="0"/>
              <a:t>Aid not being spent within same fiscal year</a:t>
            </a:r>
          </a:p>
          <a:p>
            <a:pPr lvl="1"/>
            <a:r>
              <a:rPr lang="en-US" sz="2400" dirty="0" err="1" smtClean="0"/>
              <a:t>Unallowed</a:t>
            </a:r>
            <a:r>
              <a:rPr lang="en-US" sz="2400" dirty="0" smtClean="0"/>
              <a:t> expenditures of aid received (furniture, computer accessories, printers)</a:t>
            </a:r>
          </a:p>
          <a:p>
            <a:pPr lvl="1"/>
            <a:r>
              <a:rPr lang="en-US" sz="2400" dirty="0" smtClean="0">
                <a:hlinkClick r:id="rId3"/>
              </a:rPr>
              <a:t>https://dpi.wi.gov/common-school-fund</a:t>
            </a:r>
            <a:r>
              <a:rPr lang="en-US" sz="2400" dirty="0" smtClean="0"/>
              <a:t> </a:t>
            </a:r>
            <a:endParaRPr lang="en-US" sz="2400" dirty="0" smtClean="0"/>
          </a:p>
          <a:p>
            <a:r>
              <a:rPr lang="en-US" sz="2800" dirty="0" smtClean="0"/>
              <a:t>Actuarial Studies </a:t>
            </a:r>
            <a:r>
              <a:rPr lang="en-US" sz="2400" dirty="0" smtClean="0"/>
              <a:t>not being completed timely resulting in delays in audit completion or modified audit opinions</a:t>
            </a:r>
          </a:p>
          <a:p>
            <a:r>
              <a:rPr lang="en-US" sz="2800" dirty="0" smtClean="0"/>
              <a:t>Bank Account reconciliations</a:t>
            </a:r>
            <a:r>
              <a:rPr lang="en-US" sz="2400" dirty="0" smtClean="0"/>
              <a:t> not completed</a:t>
            </a:r>
            <a:endParaRPr lang="en-US" sz="2400" dirty="0"/>
          </a:p>
        </p:txBody>
      </p:sp>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55</a:t>
            </a:fld>
            <a:endParaRPr lang="en-US" dirty="0"/>
          </a:p>
        </p:txBody>
      </p:sp>
      <p:sp>
        <p:nvSpPr>
          <p:cNvPr id="5" name="Title 1"/>
          <p:cNvSpPr>
            <a:spLocks noGrp="1"/>
          </p:cNvSpPr>
          <p:nvPr>
            <p:ph type="title"/>
          </p:nvPr>
        </p:nvSpPr>
        <p:spPr>
          <a:solidFill>
            <a:schemeClr val="bg1">
              <a:lumMod val="75000"/>
              <a:lumOff val="25000"/>
            </a:schemeClr>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normAutofit/>
          </a:bodyPr>
          <a:lstStyle/>
          <a:p>
            <a:r>
              <a:rPr lang="en-US" sz="3600" dirty="0" smtClean="0">
                <a:solidFill>
                  <a:schemeClr val="tx1"/>
                </a:solidFill>
              </a:rPr>
              <a:t>Audit Issues</a:t>
            </a:r>
            <a:endParaRPr lang="en-US" sz="3600" b="1" dirty="0">
              <a:solidFill>
                <a:schemeClr val="tx1"/>
              </a:solidFill>
            </a:endParaRPr>
          </a:p>
        </p:txBody>
      </p:sp>
    </p:spTree>
    <p:custDataLst>
      <p:tags r:id="rId1"/>
    </p:custDataLst>
    <p:extLst>
      <p:ext uri="{BB962C8B-B14F-4D97-AF65-F5344CB8AC3E}">
        <p14:creationId xmlns:p14="http://schemas.microsoft.com/office/powerpoint/2010/main" val="4206612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WUFAR</a:t>
            </a:r>
            <a:endParaRPr lang="en-US" dirty="0"/>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Expenditures</a:t>
            </a:r>
          </a:p>
          <a:p>
            <a:pPr lvl="1"/>
            <a:r>
              <a:rPr lang="en-US" dirty="0" smtClean="0"/>
              <a:t>Added:</a:t>
            </a:r>
          </a:p>
          <a:p>
            <a:pPr lvl="2"/>
            <a:r>
              <a:rPr lang="en-US" dirty="0" smtClean="0"/>
              <a:t>Function 438000</a:t>
            </a:r>
            <a:r>
              <a:rPr lang="en-US" i="1" dirty="0" smtClean="0"/>
              <a:t>, General Voucher Amount—Parental Choice Private School Payments</a:t>
            </a:r>
          </a:p>
          <a:p>
            <a:pPr lvl="2"/>
            <a:r>
              <a:rPr lang="en-US" dirty="0" smtClean="0"/>
              <a:t>Object 447 (optional), </a:t>
            </a:r>
            <a:r>
              <a:rPr lang="en-US" i="1" dirty="0" smtClean="0"/>
              <a:t>Service Agreements for Technology Related Hardware</a:t>
            </a:r>
          </a:p>
          <a:p>
            <a:r>
              <a:rPr lang="en-US" dirty="0" smtClean="0"/>
              <a:t>Revenues</a:t>
            </a:r>
          </a:p>
          <a:p>
            <a:pPr lvl="1"/>
            <a:r>
              <a:rPr lang="en-US" dirty="0" smtClean="0"/>
              <a:t>Account Title change:</a:t>
            </a:r>
          </a:p>
          <a:p>
            <a:pPr lvl="2"/>
            <a:r>
              <a:rPr lang="en-US" dirty="0" smtClean="0"/>
              <a:t>Source 590, </a:t>
            </a:r>
            <a:r>
              <a:rPr lang="en-US" i="1" dirty="0" smtClean="0"/>
              <a:t>Other Payments from Intermediate Users</a:t>
            </a:r>
          </a:p>
        </p:txBody>
      </p:sp>
      <p:sp>
        <p:nvSpPr>
          <p:cNvPr id="3" name="Title 2"/>
          <p:cNvSpPr>
            <a:spLocks noGrp="1"/>
          </p:cNvSpPr>
          <p:nvPr>
            <p:ph type="title"/>
          </p:nvPr>
        </p:nvSpPr>
        <p:spPr/>
        <p:txBody>
          <a:bodyPr/>
          <a:lstStyle/>
          <a:p>
            <a:r>
              <a:rPr lang="en-US" dirty="0" smtClean="0"/>
              <a:t>WUFAR Account Changes</a:t>
            </a:r>
            <a:endParaRPr lang="en-US" dirty="0"/>
          </a:p>
        </p:txBody>
      </p:sp>
    </p:spTree>
    <p:custDataLst>
      <p:tags r:id="rId1"/>
    </p:custDataLst>
    <p:extLst>
      <p:ext uri="{BB962C8B-B14F-4D97-AF65-F5344CB8AC3E}">
        <p14:creationId xmlns:p14="http://schemas.microsoft.com/office/powerpoint/2010/main" val="2270000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110000 and 120000 Should include the cost of </a:t>
            </a:r>
            <a:r>
              <a:rPr lang="en-US" dirty="0" smtClean="0"/>
              <a:t>laptops/</a:t>
            </a:r>
            <a:r>
              <a:rPr lang="en-US" dirty="0"/>
              <a:t>C</a:t>
            </a:r>
            <a:r>
              <a:rPr lang="en-US" dirty="0" smtClean="0"/>
              <a:t>hromebooks </a:t>
            </a:r>
            <a:r>
              <a:rPr lang="en-US" dirty="0" smtClean="0"/>
              <a:t>purchased for individual use</a:t>
            </a:r>
          </a:p>
          <a:p>
            <a:r>
              <a:rPr lang="en-US" dirty="0" smtClean="0"/>
              <a:t>Source 699/799, </a:t>
            </a:r>
            <a:r>
              <a:rPr lang="en-US" i="1" dirty="0" smtClean="0"/>
              <a:t>Other State/Federal Revenues</a:t>
            </a:r>
            <a:r>
              <a:rPr lang="en-US" dirty="0" smtClean="0"/>
              <a:t> includes payments received from intergovernmental agreements (including those with DPI)</a:t>
            </a:r>
            <a:endParaRPr lang="en-US" dirty="0"/>
          </a:p>
        </p:txBody>
      </p:sp>
      <p:sp>
        <p:nvSpPr>
          <p:cNvPr id="3" name="Title 2"/>
          <p:cNvSpPr>
            <a:spLocks noGrp="1"/>
          </p:cNvSpPr>
          <p:nvPr>
            <p:ph type="title"/>
          </p:nvPr>
        </p:nvSpPr>
        <p:spPr/>
        <p:txBody>
          <a:bodyPr/>
          <a:lstStyle/>
          <a:p>
            <a:r>
              <a:rPr lang="en-US" dirty="0" smtClean="0"/>
              <a:t>WUFAR Clarifications</a:t>
            </a:r>
            <a:endParaRPr lang="en-US" dirty="0"/>
          </a:p>
        </p:txBody>
      </p:sp>
    </p:spTree>
    <p:custDataLst>
      <p:tags r:id="rId1"/>
    </p:custDataLst>
    <p:extLst>
      <p:ext uri="{BB962C8B-B14F-4D97-AF65-F5344CB8AC3E}">
        <p14:creationId xmlns:p14="http://schemas.microsoft.com/office/powerpoint/2010/main" val="37898445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Special Education</a:t>
            </a:r>
            <a:endParaRPr lang="en-US" dirty="0"/>
          </a:p>
        </p:txBody>
      </p:sp>
    </p:spTree>
    <p:custDataLst>
      <p:tags r:id="rId1"/>
    </p:custDataLst>
    <p:extLst>
      <p:ext uri="{BB962C8B-B14F-4D97-AF65-F5344CB8AC3E}">
        <p14:creationId xmlns:p14="http://schemas.microsoft.com/office/powerpoint/2010/main" val="2317372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State Single Audit Guidelines are applicable to an audit if all three conditions are met:</a:t>
            </a:r>
          </a:p>
          <a:p>
            <a:pPr lvl="1"/>
            <a:r>
              <a:rPr lang="en-US" dirty="0" smtClean="0"/>
              <a:t>Condition # 1 – The Uniform Guidance applies.</a:t>
            </a:r>
          </a:p>
          <a:p>
            <a:pPr lvl="1"/>
            <a:endParaRPr lang="en-US" dirty="0"/>
          </a:p>
          <a:p>
            <a:pPr lvl="1"/>
            <a:r>
              <a:rPr lang="en-US" dirty="0" smtClean="0"/>
              <a:t>Condition # 2 – The agency received funding from a state department.  This funding may be state money or federal pass-through money.</a:t>
            </a:r>
          </a:p>
          <a:p>
            <a:pPr lvl="1"/>
            <a:endParaRPr lang="en-US" dirty="0"/>
          </a:p>
          <a:p>
            <a:pPr lvl="1"/>
            <a:r>
              <a:rPr lang="en-US" dirty="0" smtClean="0"/>
              <a:t>Condition # 3 – The granting agency has not otherwise specified that the Guidelines are not applicable.</a:t>
            </a:r>
            <a:endParaRPr lang="en-US" dirty="0"/>
          </a:p>
        </p:txBody>
      </p:sp>
      <p:sp>
        <p:nvSpPr>
          <p:cNvPr id="3" name="Title 2"/>
          <p:cNvSpPr>
            <a:spLocks noGrp="1"/>
          </p:cNvSpPr>
          <p:nvPr>
            <p:ph type="title"/>
          </p:nvPr>
        </p:nvSpPr>
        <p:spPr/>
        <p:txBody>
          <a:bodyPr/>
          <a:lstStyle/>
          <a:p>
            <a:pPr algn="ctr"/>
            <a:r>
              <a:rPr lang="en-US" dirty="0" smtClean="0"/>
              <a:t>State Single Audit Guidelines</a:t>
            </a:r>
            <a:endParaRPr lang="en-US" dirty="0"/>
          </a:p>
        </p:txBody>
      </p:sp>
    </p:spTree>
    <p:custDataLst>
      <p:tags r:id="rId1"/>
    </p:custDataLst>
    <p:extLst>
      <p:ext uri="{BB962C8B-B14F-4D97-AF65-F5344CB8AC3E}">
        <p14:creationId xmlns:p14="http://schemas.microsoft.com/office/powerpoint/2010/main" val="2582036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51620"/>
            <a:ext cx="9144000" cy="10668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smtClean="0">
                <a:solidFill>
                  <a:schemeClr val="tx1"/>
                </a:solidFill>
                <a:latin typeface="Gadget"/>
              </a:rPr>
              <a:t>Special Needs Scholarship Program </a:t>
            </a:r>
          </a:p>
          <a:p>
            <a:pPr algn="ctr">
              <a:defRPr/>
            </a:pPr>
            <a:r>
              <a:rPr lang="en-US" sz="3600" b="1" dirty="0" smtClean="0">
                <a:solidFill>
                  <a:schemeClr val="tx1"/>
                </a:solidFill>
                <a:latin typeface="Gadget"/>
              </a:rPr>
              <a:t>(Special Education Vouchers)</a:t>
            </a:r>
            <a:endParaRPr lang="en-US" sz="3600" b="1" dirty="0">
              <a:solidFill>
                <a:schemeClr val="tx1"/>
              </a:solidFill>
              <a:latin typeface="Gadget"/>
            </a:endParaRPr>
          </a:p>
        </p:txBody>
      </p:sp>
      <p:sp>
        <p:nvSpPr>
          <p:cNvPr id="6" name="Content Placeholder 2"/>
          <p:cNvSpPr>
            <a:spLocks noGrp="1"/>
          </p:cNvSpPr>
          <p:nvPr>
            <p:ph idx="1"/>
          </p:nvPr>
        </p:nvSpPr>
        <p:spPr>
          <a:xfrm>
            <a:off x="114300" y="1447800"/>
            <a:ext cx="9029700" cy="5195889"/>
          </a:xfrm>
        </p:spPr>
        <p:txBody>
          <a:bodyPr/>
          <a:lstStyle/>
          <a:p>
            <a:r>
              <a:rPr lang="en-US" sz="1800" dirty="0" smtClean="0">
                <a:latin typeface="Times New Roman" pitchFamily="18" charset="0"/>
                <a:cs typeface="Times New Roman" pitchFamily="18" charset="0"/>
              </a:rPr>
              <a:t>Beginning in 2016-17, allow a child with a disability to attend a participating private school of their choice, if that child has previously been rejected from attending a school in a nonresident school district under the public open enrollment program. State provides a $12,000 voucher to private school.</a:t>
            </a:r>
            <a:r>
              <a:rPr lang="en-US" sz="1800" dirty="0" smtClean="0">
                <a:solidFill>
                  <a:srgbClr val="FF0000"/>
                </a:solidFill>
                <a:latin typeface="Times New Roman" pitchFamily="18" charset="0"/>
                <a:cs typeface="Times New Roman" pitchFamily="18" charset="0"/>
              </a:rPr>
              <a:t> </a:t>
            </a:r>
          </a:p>
          <a:p>
            <a:r>
              <a:rPr lang="en-US" sz="1800" u="sng" dirty="0" smtClean="0">
                <a:latin typeface="Times New Roman" pitchFamily="18" charset="0"/>
                <a:cs typeface="Times New Roman" pitchFamily="18" charset="0"/>
              </a:rPr>
              <a:t>Funding</a:t>
            </a:r>
          </a:p>
          <a:p>
            <a:pPr lvl="1">
              <a:buFont typeface="Arial" pitchFamily="34" charset="0"/>
              <a:buChar char="•"/>
            </a:pPr>
            <a:r>
              <a:rPr lang="en-US" sz="1800" dirty="0" smtClean="0">
                <a:latin typeface="Times New Roman" pitchFamily="18" charset="0"/>
                <a:cs typeface="Times New Roman" pitchFamily="18" charset="0"/>
              </a:rPr>
              <a:t>DPI:</a:t>
            </a:r>
          </a:p>
          <a:p>
            <a:pPr lvl="2">
              <a:buFont typeface="Courier New" pitchFamily="49" charset="0"/>
              <a:buChar char="o"/>
            </a:pPr>
            <a:r>
              <a:rPr lang="en-US" sz="1800" dirty="0" smtClean="0">
                <a:latin typeface="Times New Roman" pitchFamily="18" charset="0"/>
                <a:cs typeface="Times New Roman" pitchFamily="18" charset="0"/>
              </a:rPr>
              <a:t>Pays $12,000 to the private school for each child participating in the program.</a:t>
            </a:r>
          </a:p>
          <a:p>
            <a:pPr lvl="2">
              <a:buFont typeface="Courier New" pitchFamily="49" charset="0"/>
              <a:buChar char="o"/>
            </a:pPr>
            <a:r>
              <a:rPr lang="en-US" sz="1800" dirty="0" smtClean="0">
                <a:latin typeface="Times New Roman" pitchFamily="18" charset="0"/>
                <a:cs typeface="Times New Roman" pitchFamily="18" charset="0"/>
              </a:rPr>
              <a:t>Reduces the resident district’s equalization aid amount by a corresponding amount.  If insufficient equalization aid, DPI will reduce other state aids received</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lvl="2">
              <a:buFont typeface="Courier New" pitchFamily="49" charset="0"/>
              <a:buChar char="o"/>
            </a:pPr>
            <a:r>
              <a:rPr lang="en-US" sz="1800" dirty="0" smtClean="0">
                <a:latin typeface="Times New Roman" pitchFamily="18" charset="0"/>
                <a:cs typeface="Times New Roman" pitchFamily="18" charset="0"/>
              </a:rPr>
              <a:t>Increases a school district’s student membership for revenue limits and general school aid purposes.</a:t>
            </a:r>
          </a:p>
          <a:p>
            <a:pPr lvl="1">
              <a:buFont typeface="Arial" pitchFamily="34" charset="0"/>
              <a:buChar char="•"/>
            </a:pPr>
            <a:r>
              <a:rPr lang="en-US" sz="1800" dirty="0" smtClean="0">
                <a:latin typeface="Times New Roman" pitchFamily="18" charset="0"/>
                <a:cs typeface="Times New Roman" pitchFamily="18" charset="0"/>
              </a:rPr>
              <a:t>School Boards:</a:t>
            </a:r>
          </a:p>
          <a:p>
            <a:pPr lvl="2">
              <a:buFont typeface="Courier New" pitchFamily="49" charset="0"/>
              <a:buChar char="o"/>
            </a:pPr>
            <a:r>
              <a:rPr lang="en-US" sz="1800" dirty="0" smtClean="0">
                <a:latin typeface="Times New Roman" pitchFamily="18" charset="0"/>
                <a:cs typeface="Times New Roman" pitchFamily="18" charset="0"/>
              </a:rPr>
              <a:t>Prohibited from “back filling” the aid reduction with property tax levy increase.</a:t>
            </a:r>
          </a:p>
          <a:p>
            <a:pPr lvl="2">
              <a:buFont typeface="Courier New" pitchFamily="49" charset="0"/>
              <a:buChar char="o"/>
            </a:pPr>
            <a:r>
              <a:rPr lang="en-US" sz="1800" dirty="0" smtClean="0">
                <a:latin typeface="Times New Roman" pitchFamily="18" charset="0"/>
                <a:cs typeface="Times New Roman" pitchFamily="18" charset="0"/>
              </a:rPr>
              <a:t>Count private school students receiving voucher as part of federal set aside.</a:t>
            </a:r>
          </a:p>
          <a:p>
            <a:pPr>
              <a:buNone/>
            </a:pPr>
            <a:endParaRPr lang="en-US" sz="18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60</a:t>
            </a:fld>
            <a:endParaRPr lang="en-US" dirty="0"/>
          </a:p>
        </p:txBody>
      </p:sp>
    </p:spTree>
    <p:custDataLst>
      <p:tags r:id="rId1"/>
    </p:custDataLst>
    <p:extLst>
      <p:ext uri="{BB962C8B-B14F-4D97-AF65-F5344CB8AC3E}">
        <p14:creationId xmlns:p14="http://schemas.microsoft.com/office/powerpoint/2010/main" val="2670637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61</a:t>
            </a:fld>
            <a:endParaRPr lang="en-US" dirty="0"/>
          </a:p>
        </p:txBody>
      </p:sp>
      <p:sp>
        <p:nvSpPr>
          <p:cNvPr id="5" name="Title 4"/>
          <p:cNvSpPr>
            <a:spLocks noGrp="1"/>
          </p:cNvSpPr>
          <p:nvPr>
            <p:ph type="title"/>
          </p:nvPr>
        </p:nvSpPr>
        <p:spPr>
          <a:xfrm>
            <a:off x="457200" y="0"/>
            <a:ext cx="8686800" cy="103562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r>
              <a:rPr lang="en-US" sz="3600" b="1" dirty="0" smtClean="0">
                <a:solidFill>
                  <a:schemeClr val="tx1"/>
                </a:solidFill>
                <a:latin typeface="Gadget"/>
              </a:rPr>
              <a:t>Special Education Open Enrollment</a:t>
            </a:r>
            <a:endParaRPr lang="en-US" sz="3600" b="1" dirty="0">
              <a:solidFill>
                <a:schemeClr val="tx1"/>
              </a:solidFill>
              <a:latin typeface="Gadget"/>
            </a:endParaRPr>
          </a:p>
        </p:txBody>
      </p:sp>
      <p:sp>
        <p:nvSpPr>
          <p:cNvPr id="7" name="Content Placeholder 2"/>
          <p:cNvSpPr>
            <a:spLocks noGrp="1"/>
          </p:cNvSpPr>
          <p:nvPr>
            <p:ph idx="1"/>
          </p:nvPr>
        </p:nvSpPr>
        <p:spPr>
          <a:xfrm>
            <a:off x="990600" y="1524000"/>
            <a:ext cx="7696200" cy="4630616"/>
          </a:xfrm>
        </p:spPr>
        <p:txBody>
          <a:bodyPr/>
          <a:lstStyle/>
          <a:p>
            <a:r>
              <a:rPr lang="en-US" sz="2800" dirty="0" smtClean="0">
                <a:latin typeface="Times New Roman" panose="02020603050405020304" pitchFamily="18" charset="0"/>
                <a:cs typeface="Times New Roman" panose="02020603050405020304" pitchFamily="18" charset="0"/>
              </a:rPr>
              <a:t>Law changed by 2015 Act 55</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(the 2015-17 biennial budget)</a:t>
            </a:r>
          </a:p>
          <a:p>
            <a:r>
              <a:rPr lang="en-US" sz="2800" dirty="0" smtClean="0">
                <a:latin typeface="Times New Roman" panose="02020603050405020304" pitchFamily="18" charset="0"/>
                <a:cs typeface="Times New Roman" panose="02020603050405020304" pitchFamily="18" charset="0"/>
              </a:rPr>
              <a:t>Changes take effect this fall 2016</a:t>
            </a:r>
          </a:p>
          <a:p>
            <a:r>
              <a:rPr lang="en-US" sz="2800" dirty="0" smtClean="0">
                <a:latin typeface="Times New Roman" panose="02020603050405020304" pitchFamily="18" charset="0"/>
                <a:cs typeface="Times New Roman" panose="02020603050405020304" pitchFamily="18" charset="0"/>
              </a:rPr>
              <a:t>Applies to new &amp; continuing students</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with disabilities in Open Enrollment</a:t>
            </a:r>
          </a:p>
          <a:p>
            <a:pPr lvl="1"/>
            <a:r>
              <a:rPr lang="en-US" dirty="0">
                <a:latin typeface="Times New Roman" panose="02020603050405020304" pitchFamily="18" charset="0"/>
                <a:cs typeface="Times New Roman" panose="02020603050405020304" pitchFamily="18" charset="0"/>
              </a:rPr>
              <a:t>Applies to tuition waivers as </a:t>
            </a:r>
            <a:r>
              <a:rPr lang="en-US" dirty="0" smtClean="0">
                <a:latin typeface="Times New Roman" panose="02020603050405020304" pitchFamily="18" charset="0"/>
                <a:cs typeface="Times New Roman" panose="02020603050405020304" pitchFamily="18" charset="0"/>
              </a:rPr>
              <a:t>well</a:t>
            </a:r>
          </a:p>
          <a:p>
            <a:r>
              <a:rPr lang="en-US" sz="2800" dirty="0" smtClean="0">
                <a:latin typeface="Times New Roman" panose="02020603050405020304" pitchFamily="18" charset="0"/>
                <a:cs typeface="Times New Roman" panose="02020603050405020304" pitchFamily="18" charset="0"/>
              </a:rPr>
              <a:t>Can </a:t>
            </a:r>
            <a:r>
              <a:rPr lang="en-US" sz="2800" u="sng" dirty="0" smtClean="0">
                <a:latin typeface="Times New Roman" panose="02020603050405020304" pitchFamily="18" charset="0"/>
                <a:cs typeface="Times New Roman" panose="02020603050405020304" pitchFamily="18" charset="0"/>
              </a:rPr>
              <a:t>only</a:t>
            </a:r>
            <a:r>
              <a:rPr lang="en-US" sz="2800" dirty="0" smtClean="0">
                <a:latin typeface="Times New Roman" panose="02020603050405020304" pitchFamily="18" charset="0"/>
                <a:cs typeface="Times New Roman" panose="02020603050405020304" pitchFamily="18" charset="0"/>
              </a:rPr>
              <a:t> deny for lack of space</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or program</a:t>
            </a:r>
          </a:p>
          <a:p>
            <a:pPr lvl="1"/>
            <a:r>
              <a:rPr lang="en-US" dirty="0" smtClean="0">
                <a:latin typeface="Times New Roman" panose="02020603050405020304" pitchFamily="18" charset="0"/>
                <a:cs typeface="Times New Roman" panose="02020603050405020304" pitchFamily="18" charset="0"/>
              </a:rPr>
              <a:t>No more undue financial burden</a:t>
            </a:r>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790579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62</a:t>
            </a:fld>
            <a:endParaRPr lang="en-US" dirty="0"/>
          </a:p>
        </p:txBody>
      </p:sp>
      <p:sp>
        <p:nvSpPr>
          <p:cNvPr id="5" name="Title 4"/>
          <p:cNvSpPr>
            <a:spLocks noGrp="1"/>
          </p:cNvSpPr>
          <p:nvPr>
            <p:ph type="title"/>
          </p:nvPr>
        </p:nvSpPr>
        <p:spPr>
          <a:xfrm>
            <a:off x="609600" y="162228"/>
            <a:ext cx="9144000" cy="8667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r>
              <a:rPr lang="en-US" sz="3600" b="1" dirty="0" smtClean="0">
                <a:solidFill>
                  <a:schemeClr val="tx1"/>
                </a:solidFill>
                <a:latin typeface="Gadget"/>
              </a:rPr>
              <a:t>What is/isn’t a lack of program?</a:t>
            </a:r>
            <a:endParaRPr lang="en-US" sz="3600" b="1" dirty="0">
              <a:solidFill>
                <a:schemeClr val="tx1"/>
              </a:solidFill>
              <a:latin typeface="Gadget"/>
            </a:endParaRPr>
          </a:p>
        </p:txBody>
      </p:sp>
      <p:sp>
        <p:nvSpPr>
          <p:cNvPr id="7" name="Content Placeholder 2"/>
          <p:cNvSpPr>
            <a:spLocks noGrp="1"/>
          </p:cNvSpPr>
          <p:nvPr>
            <p:ph idx="1"/>
          </p:nvPr>
        </p:nvSpPr>
        <p:spPr>
          <a:xfrm>
            <a:off x="914400" y="1676400"/>
            <a:ext cx="7772400" cy="4478216"/>
          </a:xfrm>
        </p:spPr>
        <p:txBody>
          <a:bodyPr/>
          <a:lstStyle/>
          <a:p>
            <a:r>
              <a:rPr lang="en-US" sz="2800" dirty="0">
                <a:latin typeface="Times New Roman" panose="02020603050405020304" pitchFamily="18" charset="0"/>
                <a:cs typeface="Times New Roman" panose="02020603050405020304" pitchFamily="18" charset="0"/>
              </a:rPr>
              <a:t>A program relates to type of disability</a:t>
            </a:r>
          </a:p>
          <a:p>
            <a:pPr lvl="1"/>
            <a:r>
              <a:rPr lang="en-US" dirty="0">
                <a:latin typeface="Times New Roman" panose="02020603050405020304" pitchFamily="18" charset="0"/>
                <a:cs typeface="Times New Roman" panose="02020603050405020304" pitchFamily="18" charset="0"/>
              </a:rPr>
              <a:t>e.g. Cross-Categorical, EBD</a:t>
            </a:r>
          </a:p>
          <a:p>
            <a:r>
              <a:rPr lang="en-US" sz="2800" u="sng" dirty="0">
                <a:latin typeface="Times New Roman" panose="02020603050405020304" pitchFamily="18" charset="0"/>
                <a:cs typeface="Times New Roman" panose="02020603050405020304" pitchFamily="18" charset="0"/>
              </a:rPr>
              <a:t>Can</a:t>
            </a:r>
            <a:r>
              <a:rPr lang="en-US" sz="2800" dirty="0">
                <a:latin typeface="Times New Roman" panose="02020603050405020304" pitchFamily="18" charset="0"/>
                <a:cs typeface="Times New Roman" panose="02020603050405020304" pitchFamily="18" charset="0"/>
              </a:rPr>
              <a:t> deny for lack of </a:t>
            </a:r>
            <a:r>
              <a:rPr lang="en-US" sz="2800" dirty="0" smtClean="0">
                <a:latin typeface="Times New Roman" panose="02020603050405020304" pitchFamily="18" charset="0"/>
                <a:cs typeface="Times New Roman" panose="02020603050405020304" pitchFamily="18" charset="0"/>
              </a:rPr>
              <a:t>program</a:t>
            </a:r>
          </a:p>
          <a:p>
            <a:pPr marL="0" indent="0">
              <a:buNone/>
            </a:pPr>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Related </a:t>
            </a:r>
            <a:r>
              <a:rPr lang="en-US" sz="2800" dirty="0">
                <a:latin typeface="Times New Roman" panose="02020603050405020304" pitchFamily="18" charset="0"/>
                <a:cs typeface="Times New Roman" panose="02020603050405020304" pitchFamily="18" charset="0"/>
              </a:rPr>
              <a:t>services are not programs</a:t>
            </a:r>
          </a:p>
          <a:p>
            <a:pPr lvl="1"/>
            <a:r>
              <a:rPr lang="en-US" dirty="0">
                <a:latin typeface="Times New Roman" panose="02020603050405020304" pitchFamily="18" charset="0"/>
                <a:cs typeface="Times New Roman" panose="02020603050405020304" pitchFamily="18" charset="0"/>
              </a:rPr>
              <a:t>e.g. OT/PT, Speech/Language Therapy, Transportation</a:t>
            </a:r>
          </a:p>
          <a:p>
            <a:r>
              <a:rPr lang="en-US" sz="2800" u="sng" dirty="0">
                <a:latin typeface="Times New Roman" panose="02020603050405020304" pitchFamily="18" charset="0"/>
                <a:cs typeface="Times New Roman" panose="02020603050405020304" pitchFamily="18" charset="0"/>
              </a:rPr>
              <a:t>Can not</a:t>
            </a:r>
            <a:r>
              <a:rPr lang="en-US" sz="2800" dirty="0">
                <a:latin typeface="Times New Roman" panose="02020603050405020304" pitchFamily="18" charset="0"/>
                <a:cs typeface="Times New Roman" panose="02020603050405020304" pitchFamily="18" charset="0"/>
              </a:rPr>
              <a:t> deny due to needed related services</a:t>
            </a:r>
            <a:endParaRPr lang="en-US" sz="2800" u="sng"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28258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63</a:t>
            </a:fld>
            <a:endParaRPr lang="en-US" dirty="0"/>
          </a:p>
        </p:txBody>
      </p:sp>
      <p:sp>
        <p:nvSpPr>
          <p:cNvPr id="5" name="Title 4"/>
          <p:cNvSpPr>
            <a:spLocks noGrp="1"/>
          </p:cNvSpPr>
          <p:nvPr>
            <p:ph type="title"/>
          </p:nvPr>
        </p:nvSpPr>
        <p:spPr>
          <a:xfrm>
            <a:off x="762000" y="228600"/>
            <a:ext cx="8382000" cy="6381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r>
              <a:rPr lang="en-US" sz="3600" b="1" dirty="0" smtClean="0">
                <a:solidFill>
                  <a:schemeClr val="tx1"/>
                </a:solidFill>
                <a:latin typeface="Gadget"/>
              </a:rPr>
              <a:t>Spec Ed Open Enrollment Funding</a:t>
            </a:r>
            <a:endParaRPr lang="en-US" sz="3600" b="1" dirty="0">
              <a:solidFill>
                <a:schemeClr val="tx1"/>
              </a:solidFill>
              <a:latin typeface="Gadget"/>
            </a:endParaRPr>
          </a:p>
        </p:txBody>
      </p:sp>
      <p:sp>
        <p:nvSpPr>
          <p:cNvPr id="7" name="Content Placeholder 2"/>
          <p:cNvSpPr>
            <a:spLocks noGrp="1"/>
          </p:cNvSpPr>
          <p:nvPr>
            <p:ph idx="1"/>
          </p:nvPr>
        </p:nvSpPr>
        <p:spPr>
          <a:xfrm>
            <a:off x="1066800" y="1288957"/>
            <a:ext cx="7620000" cy="4865659"/>
          </a:xfrm>
        </p:spPr>
        <p:txBody>
          <a:bodyPr/>
          <a:lstStyle/>
          <a:p>
            <a:r>
              <a:rPr lang="en-US" sz="2800" dirty="0">
                <a:latin typeface="Times New Roman" panose="02020603050405020304" pitchFamily="18" charset="0"/>
                <a:cs typeface="Times New Roman" panose="02020603050405020304" pitchFamily="18" charset="0"/>
              </a:rPr>
              <a:t>$12,000 general aid transfer by DPI</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from resident to nonresident district</a:t>
            </a:r>
          </a:p>
          <a:p>
            <a:pPr lvl="1"/>
            <a:r>
              <a:rPr lang="en-US" dirty="0">
                <a:latin typeface="Times New Roman" panose="02020603050405020304" pitchFamily="18" charset="0"/>
                <a:cs typeface="Times New Roman" panose="02020603050405020304" pitchFamily="18" charset="0"/>
              </a:rPr>
              <a:t>Fund 10 expense/revenue</a:t>
            </a:r>
          </a:p>
          <a:p>
            <a:pPr lvl="2"/>
            <a:r>
              <a:rPr lang="en-US" dirty="0">
                <a:latin typeface="Times New Roman" panose="02020603050405020304" pitchFamily="18" charset="0"/>
                <a:cs typeface="Times New Roman" panose="02020603050405020304" pitchFamily="18" charset="0"/>
              </a:rPr>
              <a:t>Coded as 10E 435000 </a:t>
            </a:r>
            <a:r>
              <a:rPr lang="en-US" dirty="0" smtClean="0">
                <a:latin typeface="Times New Roman" panose="02020603050405020304" pitchFamily="18" charset="0"/>
                <a:cs typeface="Times New Roman" panose="02020603050405020304" pitchFamily="18" charset="0"/>
              </a:rPr>
              <a:t>382 / 10R </a:t>
            </a:r>
            <a:r>
              <a:rPr lang="en-US" dirty="0">
                <a:latin typeface="Times New Roman" panose="02020603050405020304" pitchFamily="18" charset="0"/>
                <a:cs typeface="Times New Roman" panose="02020603050405020304" pitchFamily="18" charset="0"/>
              </a:rPr>
              <a:t>345</a:t>
            </a:r>
          </a:p>
          <a:p>
            <a:pPr lvl="1"/>
            <a:r>
              <a:rPr lang="en-US" dirty="0">
                <a:latin typeface="Times New Roman" panose="02020603050405020304" pitchFamily="18" charset="0"/>
                <a:cs typeface="Times New Roman" panose="02020603050405020304" pitchFamily="18" charset="0"/>
              </a:rPr>
              <a:t>Part of June payment reconciliation</a:t>
            </a:r>
          </a:p>
          <a:p>
            <a:r>
              <a:rPr lang="en-US" sz="2800" dirty="0">
                <a:latin typeface="Times New Roman" panose="02020603050405020304" pitchFamily="18" charset="0"/>
                <a:cs typeface="Times New Roman" panose="02020603050405020304" pitchFamily="18" charset="0"/>
              </a:rPr>
              <a:t>Student counted by resident district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for </a:t>
            </a:r>
            <a:r>
              <a:rPr lang="en-US" sz="2800" dirty="0" smtClean="0">
                <a:latin typeface="Times New Roman" panose="02020603050405020304" pitchFamily="18" charset="0"/>
                <a:cs typeface="Times New Roman" panose="02020603050405020304" pitchFamily="18" charset="0"/>
              </a:rPr>
              <a:t>state aid </a:t>
            </a:r>
            <a:r>
              <a:rPr lang="en-US" sz="2800" dirty="0">
                <a:latin typeface="Times New Roman" panose="02020603050405020304" pitchFamily="18" charset="0"/>
                <a:cs typeface="Times New Roman" panose="02020603050405020304" pitchFamily="18" charset="0"/>
              </a:rPr>
              <a:t>&amp; Revenue Limit</a:t>
            </a:r>
          </a:p>
          <a:p>
            <a:r>
              <a:rPr lang="en-US" sz="2800" dirty="0">
                <a:latin typeface="Times New Roman" panose="02020603050405020304" pitchFamily="18" charset="0"/>
                <a:cs typeface="Times New Roman" panose="02020603050405020304" pitchFamily="18" charset="0"/>
              </a:rPr>
              <a:t>Resident district may not use IDEA funds for aid transfer</a:t>
            </a:r>
          </a:p>
          <a:p>
            <a:r>
              <a:rPr lang="en-US" sz="2800" dirty="0">
                <a:latin typeface="Times New Roman" panose="02020603050405020304" pitchFamily="18" charset="0"/>
                <a:cs typeface="Times New Roman" panose="02020603050405020304" pitchFamily="18" charset="0"/>
              </a:rPr>
              <a:t>No Transfer of Service eligibility</a:t>
            </a:r>
          </a:p>
        </p:txBody>
      </p:sp>
    </p:spTree>
    <p:custDataLst>
      <p:tags r:id="rId1"/>
    </p:custDataLst>
    <p:extLst>
      <p:ext uri="{BB962C8B-B14F-4D97-AF65-F5344CB8AC3E}">
        <p14:creationId xmlns:p14="http://schemas.microsoft.com/office/powerpoint/2010/main" val="3017148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647F450-B010-44F3-A87C-A52A6F362B1F}" type="slidenum">
              <a:rPr lang="en-US" smtClean="0"/>
              <a:pPr>
                <a:defRPr/>
              </a:pPr>
              <a:t>64</a:t>
            </a:fld>
            <a:endParaRPr lang="en-US" dirty="0"/>
          </a:p>
        </p:txBody>
      </p:sp>
      <p:sp>
        <p:nvSpPr>
          <p:cNvPr id="5" name="Title 4"/>
          <p:cNvSpPr>
            <a:spLocks noGrp="1"/>
          </p:cNvSpPr>
          <p:nvPr>
            <p:ph type="title"/>
          </p:nvPr>
        </p:nvSpPr>
        <p:spPr>
          <a:xfrm>
            <a:off x="762000" y="304800"/>
            <a:ext cx="8382000" cy="8382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r>
              <a:rPr lang="en-US" sz="3600" b="1" dirty="0" smtClean="0">
                <a:solidFill>
                  <a:schemeClr val="tx1"/>
                </a:solidFill>
                <a:latin typeface="Gadget"/>
              </a:rPr>
              <a:t>Spec Ed Open Enrollment Funding</a:t>
            </a:r>
            <a:endParaRPr lang="en-US" sz="3600" b="1" dirty="0">
              <a:solidFill>
                <a:schemeClr val="tx1"/>
              </a:solidFill>
              <a:latin typeface="Gadget"/>
            </a:endParaRPr>
          </a:p>
        </p:txBody>
      </p:sp>
      <p:sp>
        <p:nvSpPr>
          <p:cNvPr id="7" name="Content Placeholder 2"/>
          <p:cNvSpPr>
            <a:spLocks noGrp="1"/>
          </p:cNvSpPr>
          <p:nvPr>
            <p:ph idx="1"/>
          </p:nvPr>
        </p:nvSpPr>
        <p:spPr>
          <a:xfrm>
            <a:off x="990600" y="1288957"/>
            <a:ext cx="7696200" cy="4865659"/>
          </a:xfrm>
        </p:spPr>
        <p:txBody>
          <a:bodyPr/>
          <a:lstStyle/>
          <a:p>
            <a:r>
              <a:rPr lang="en-US" sz="2800" dirty="0">
                <a:latin typeface="Times New Roman" panose="02020603050405020304" pitchFamily="18" charset="0"/>
                <a:cs typeface="Times New Roman" panose="02020603050405020304" pitchFamily="18" charset="0"/>
              </a:rPr>
              <a:t>Nonresident district receives &amp; retains all state special </a:t>
            </a:r>
            <a:r>
              <a:rPr lang="en-US" sz="2800" dirty="0" smtClean="0">
                <a:latin typeface="Times New Roman" panose="02020603050405020304" pitchFamily="18" charset="0"/>
                <a:cs typeface="Times New Roman" panose="02020603050405020304" pitchFamily="18" charset="0"/>
              </a:rPr>
              <a:t>education categorical </a:t>
            </a:r>
            <a:r>
              <a:rPr lang="en-US" sz="2800" dirty="0">
                <a:latin typeface="Times New Roman" panose="02020603050405020304" pitchFamily="18" charset="0"/>
                <a:cs typeface="Times New Roman" panose="02020603050405020304" pitchFamily="18" charset="0"/>
              </a:rPr>
              <a:t>aids</a:t>
            </a:r>
          </a:p>
          <a:p>
            <a:r>
              <a:rPr lang="en-US" sz="2800" dirty="0">
                <a:latin typeface="Times New Roman" panose="02020603050405020304" pitchFamily="18" charset="0"/>
                <a:cs typeface="Times New Roman" panose="02020603050405020304" pitchFamily="18" charset="0"/>
              </a:rPr>
              <a:t>Nonresident district may use its IDEA funds for open enrolled students</a:t>
            </a:r>
          </a:p>
          <a:p>
            <a:pPr lvl="1"/>
            <a:r>
              <a:rPr lang="en-US" dirty="0">
                <a:latin typeface="Times New Roman" panose="02020603050405020304" pitchFamily="18" charset="0"/>
                <a:cs typeface="Times New Roman" panose="02020603050405020304" pitchFamily="18" charset="0"/>
              </a:rPr>
              <a:t>Students in </a:t>
            </a:r>
            <a:r>
              <a:rPr lang="en-US" u="sng" dirty="0">
                <a:latin typeface="Times New Roman" panose="02020603050405020304" pitchFamily="18" charset="0"/>
                <a:cs typeface="Times New Roman" panose="02020603050405020304" pitchFamily="18" charset="0"/>
              </a:rPr>
              <a:t>nonresident district’s</a:t>
            </a:r>
            <a:r>
              <a:rPr lang="en-US" dirty="0">
                <a:latin typeface="Times New Roman" panose="02020603050405020304" pitchFamily="18" charset="0"/>
                <a:cs typeface="Times New Roman" panose="02020603050405020304" pitchFamily="18" charset="0"/>
              </a:rPr>
              <a:t> MOE</a:t>
            </a:r>
          </a:p>
          <a:p>
            <a:r>
              <a:rPr lang="en-US" sz="2800" dirty="0">
                <a:latin typeface="Times New Roman" panose="02020603050405020304" pitchFamily="18" charset="0"/>
                <a:cs typeface="Times New Roman" panose="02020603050405020304" pitchFamily="18" charset="0"/>
              </a:rPr>
              <a:t>Nonresident district assumes nearly all FAPE responsibility</a:t>
            </a:r>
          </a:p>
          <a:p>
            <a:pPr lvl="1"/>
            <a:r>
              <a:rPr lang="en-US" dirty="0">
                <a:latin typeface="Times New Roman" panose="02020603050405020304" pitchFamily="18" charset="0"/>
                <a:cs typeface="Times New Roman" panose="02020603050405020304" pitchFamily="18" charset="0"/>
              </a:rPr>
              <a:t>Resident district still represented on the IEP team</a:t>
            </a:r>
          </a:p>
        </p:txBody>
      </p:sp>
    </p:spTree>
    <p:custDataLst>
      <p:tags r:id="rId1"/>
    </p:custDataLst>
    <p:extLst>
      <p:ext uri="{BB962C8B-B14F-4D97-AF65-F5344CB8AC3E}">
        <p14:creationId xmlns:p14="http://schemas.microsoft.com/office/powerpoint/2010/main" val="2883996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new “ELO”, Educator Licensing Online, system is operational this year and therefore the modified audit procedures applicable last year have been removed from the audit program</a:t>
            </a:r>
          </a:p>
          <a:p>
            <a:endParaRPr lang="en-US" dirty="0"/>
          </a:p>
          <a:p>
            <a:r>
              <a:rPr lang="en-US" dirty="0" smtClean="0">
                <a:hlinkClick r:id="rId3"/>
              </a:rPr>
              <a:t>https://</a:t>
            </a:r>
            <a:r>
              <a:rPr lang="en-US" dirty="0">
                <a:hlinkClick r:id="rId3"/>
              </a:rPr>
              <a:t>dpi.wi.gov/tepdl/license-lookup</a:t>
            </a:r>
            <a:endParaRPr lang="en-US" dirty="0"/>
          </a:p>
          <a:p>
            <a:endParaRPr lang="en-US" dirty="0"/>
          </a:p>
        </p:txBody>
      </p:sp>
      <p:sp>
        <p:nvSpPr>
          <p:cNvPr id="3" name="Title 2"/>
          <p:cNvSpPr>
            <a:spLocks noGrp="1"/>
          </p:cNvSpPr>
          <p:nvPr>
            <p:ph type="title"/>
          </p:nvPr>
        </p:nvSpPr>
        <p:spPr/>
        <p:txBody>
          <a:bodyPr/>
          <a:lstStyle/>
          <a:p>
            <a:r>
              <a:rPr lang="en-US" dirty="0" smtClean="0">
                <a:effectLst/>
              </a:rPr>
              <a:t>DPI Licensure database</a:t>
            </a:r>
            <a:endParaRPr lang="en-US" dirty="0">
              <a:effectLst/>
            </a:endParaRPr>
          </a:p>
        </p:txBody>
      </p:sp>
    </p:spTree>
    <p:custDataLst>
      <p:tags r:id="rId1"/>
    </p:custDataLst>
    <p:extLst>
      <p:ext uri="{BB962C8B-B14F-4D97-AF65-F5344CB8AC3E}">
        <p14:creationId xmlns:p14="http://schemas.microsoft.com/office/powerpoint/2010/main" val="16927568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6200" y="1795462"/>
            <a:ext cx="9067799" cy="3267075"/>
          </a:xfrm>
          <a:prstGeom prst="rect">
            <a:avLst/>
          </a:prstGeom>
        </p:spPr>
      </p:pic>
    </p:spTree>
    <p:custDataLst>
      <p:tags r:id="rId1"/>
    </p:custDataLst>
    <p:extLst>
      <p:ext uri="{BB962C8B-B14F-4D97-AF65-F5344CB8AC3E}">
        <p14:creationId xmlns:p14="http://schemas.microsoft.com/office/powerpoint/2010/main" val="301011946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Due Dates</a:t>
            </a:r>
            <a:endParaRPr lang="en-US" dirty="0"/>
          </a:p>
        </p:txBody>
      </p:sp>
    </p:spTree>
    <p:custDataLst>
      <p:tags r:id="rId1"/>
    </p:custData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28600"/>
            <a:ext cx="8228013" cy="800100"/>
          </a:xfrm>
        </p:spPr>
        <p:txBody>
          <a:bodyPr/>
          <a:lstStyle/>
          <a:p>
            <a:pPr algn="ctr"/>
            <a:r>
              <a:rPr lang="en-US" dirty="0" smtClean="0"/>
              <a:t>2016 Report Due Dates</a:t>
            </a:r>
          </a:p>
        </p:txBody>
      </p:sp>
      <p:sp>
        <p:nvSpPr>
          <p:cNvPr id="17411" name="Rectangle 3"/>
          <p:cNvSpPr>
            <a:spLocks noGrp="1" noChangeArrowheads="1"/>
          </p:cNvSpPr>
          <p:nvPr>
            <p:ph type="body" idx="1"/>
          </p:nvPr>
        </p:nvSpPr>
        <p:spPr>
          <a:xfrm>
            <a:off x="228600" y="1371600"/>
            <a:ext cx="8763000" cy="5140325"/>
          </a:xfrm>
        </p:spPr>
        <p:txBody>
          <a:bodyPr>
            <a:normAutofit/>
          </a:bodyPr>
          <a:lstStyle/>
          <a:p>
            <a:pPr>
              <a:buFont typeface="Wingdings" pitchFamily="2" charset="2"/>
              <a:buNone/>
            </a:pPr>
            <a:r>
              <a:rPr lang="en-US" sz="2800" b="1" dirty="0" smtClean="0"/>
              <a:t>District reports</a:t>
            </a:r>
          </a:p>
          <a:p>
            <a:pPr>
              <a:buFont typeface="Wingdings" pitchFamily="2" charset="2"/>
              <a:buNone/>
            </a:pPr>
            <a:endParaRPr lang="en-US" sz="1000" b="1" dirty="0" smtClean="0"/>
          </a:p>
          <a:p>
            <a:pPr lvl="1"/>
            <a:r>
              <a:rPr lang="en-US" sz="2400" b="1" dirty="0" smtClean="0"/>
              <a:t>PI-1505 AC</a:t>
            </a:r>
            <a:endParaRPr lang="en-US" sz="2400" dirty="0" smtClean="0"/>
          </a:p>
          <a:p>
            <a:pPr lvl="2"/>
            <a:r>
              <a:rPr lang="en-US" sz="2200" dirty="0" smtClean="0"/>
              <a:t>Due Friday, August 26</a:t>
            </a:r>
          </a:p>
          <a:p>
            <a:pPr lvl="2"/>
            <a:r>
              <a:rPr lang="en-US" sz="2200" dirty="0" smtClean="0"/>
              <a:t>Opens July 11</a:t>
            </a:r>
          </a:p>
          <a:p>
            <a:pPr lvl="2"/>
            <a:endParaRPr lang="en-US" sz="1000" dirty="0" smtClean="0"/>
          </a:p>
          <a:p>
            <a:pPr lvl="1"/>
            <a:r>
              <a:rPr lang="en-US" sz="2400" b="1" dirty="0" smtClean="0"/>
              <a:t>PI-1505 and PI-1505 SE – Both the Full and the Special Education Annual Reports</a:t>
            </a:r>
          </a:p>
          <a:p>
            <a:pPr lvl="2"/>
            <a:r>
              <a:rPr lang="en-US" sz="2200" dirty="0" smtClean="0"/>
              <a:t>Due Friday, September 16 </a:t>
            </a:r>
          </a:p>
          <a:p>
            <a:pPr lvl="2"/>
            <a:r>
              <a:rPr lang="en-US" sz="2200" dirty="0" smtClean="0"/>
              <a:t>Opens July 11</a:t>
            </a:r>
          </a:p>
          <a:p>
            <a:pPr lvl="2"/>
            <a:endParaRPr lang="en-US" sz="2200" b="1" dirty="0" smtClean="0"/>
          </a:p>
        </p:txBody>
      </p:sp>
    </p:spTree>
    <p:custDataLst>
      <p:tags r:id="rId1"/>
    </p:custData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04800" y="914400"/>
            <a:ext cx="8839200" cy="5791200"/>
          </a:xfrm>
        </p:spPr>
        <p:txBody>
          <a:bodyPr>
            <a:normAutofit/>
          </a:bodyPr>
          <a:lstStyle/>
          <a:p>
            <a:pPr>
              <a:lnSpc>
                <a:spcPct val="80000"/>
              </a:lnSpc>
              <a:buFont typeface="Wingdings" pitchFamily="2" charset="2"/>
              <a:buNone/>
            </a:pPr>
            <a:r>
              <a:rPr lang="en-US" b="1" dirty="0" smtClean="0"/>
              <a:t>Auditor reports</a:t>
            </a:r>
          </a:p>
          <a:p>
            <a:pPr>
              <a:lnSpc>
                <a:spcPct val="80000"/>
              </a:lnSpc>
              <a:buFont typeface="Wingdings" pitchFamily="2" charset="2"/>
              <a:buNone/>
            </a:pPr>
            <a:endParaRPr lang="en-US" sz="500" b="1" dirty="0" smtClean="0"/>
          </a:p>
          <a:p>
            <a:pPr lvl="1">
              <a:lnSpc>
                <a:spcPct val="80000"/>
              </a:lnSpc>
            </a:pPr>
            <a:r>
              <a:rPr lang="en-US" sz="2400" b="1" dirty="0" smtClean="0"/>
              <a:t>Auditor Certification PI-1506 AC </a:t>
            </a:r>
          </a:p>
          <a:p>
            <a:pPr lvl="2">
              <a:lnSpc>
                <a:spcPct val="80000"/>
              </a:lnSpc>
            </a:pPr>
            <a:r>
              <a:rPr lang="en-US" sz="2200" dirty="0" smtClean="0"/>
              <a:t>Due Friday, September </a:t>
            </a:r>
            <a:r>
              <a:rPr lang="en-US" sz="2200" dirty="0"/>
              <a:t>9</a:t>
            </a:r>
            <a:endParaRPr lang="en-US" sz="2200" dirty="0" smtClean="0"/>
          </a:p>
          <a:p>
            <a:pPr lvl="2">
              <a:lnSpc>
                <a:spcPct val="80000"/>
              </a:lnSpc>
            </a:pPr>
            <a:r>
              <a:rPr lang="en-US" sz="2200" dirty="0" smtClean="0"/>
              <a:t>Opens July 11</a:t>
            </a:r>
          </a:p>
          <a:p>
            <a:pPr lvl="2">
              <a:lnSpc>
                <a:spcPct val="80000"/>
              </a:lnSpc>
            </a:pPr>
            <a:endParaRPr lang="en-US" sz="400" dirty="0" smtClean="0"/>
          </a:p>
          <a:p>
            <a:pPr lvl="1">
              <a:lnSpc>
                <a:spcPct val="80000"/>
              </a:lnSpc>
            </a:pPr>
            <a:r>
              <a:rPr lang="en-US" sz="2400" b="1" dirty="0" smtClean="0"/>
              <a:t>Audited Fund Balance PI-1505 FB </a:t>
            </a:r>
          </a:p>
          <a:p>
            <a:pPr lvl="2">
              <a:lnSpc>
                <a:spcPct val="80000"/>
              </a:lnSpc>
            </a:pPr>
            <a:r>
              <a:rPr lang="en-US" sz="2200" dirty="0" smtClean="0"/>
              <a:t>Due Friday, September </a:t>
            </a:r>
            <a:r>
              <a:rPr lang="en-US" sz="2200" dirty="0"/>
              <a:t>9</a:t>
            </a:r>
            <a:endParaRPr lang="en-US" sz="2200" dirty="0" smtClean="0"/>
          </a:p>
          <a:p>
            <a:pPr lvl="2">
              <a:lnSpc>
                <a:spcPct val="80000"/>
              </a:lnSpc>
            </a:pPr>
            <a:r>
              <a:rPr lang="en-US" sz="2200" dirty="0" smtClean="0"/>
              <a:t>Opens July 11</a:t>
            </a:r>
            <a:endParaRPr lang="en-US" sz="2200" b="1" dirty="0" smtClean="0"/>
          </a:p>
          <a:p>
            <a:pPr lvl="2">
              <a:lnSpc>
                <a:spcPct val="80000"/>
              </a:lnSpc>
            </a:pPr>
            <a:endParaRPr lang="en-US" sz="500" b="1" dirty="0" smtClean="0"/>
          </a:p>
          <a:p>
            <a:pPr lvl="1">
              <a:lnSpc>
                <a:spcPct val="80000"/>
              </a:lnSpc>
            </a:pPr>
            <a:r>
              <a:rPr lang="en-US" sz="2400" b="1" dirty="0" smtClean="0"/>
              <a:t>Special Education No Valid License Worksheet </a:t>
            </a:r>
          </a:p>
          <a:p>
            <a:pPr lvl="2">
              <a:lnSpc>
                <a:spcPct val="80000"/>
              </a:lnSpc>
            </a:pPr>
            <a:r>
              <a:rPr lang="en-US" sz="2200" dirty="0" smtClean="0"/>
              <a:t>Due Friday, September 16 </a:t>
            </a:r>
          </a:p>
          <a:p>
            <a:pPr lvl="2">
              <a:lnSpc>
                <a:spcPct val="80000"/>
              </a:lnSpc>
            </a:pPr>
            <a:r>
              <a:rPr lang="en-US" sz="2200" dirty="0" smtClean="0"/>
              <a:t>Send completed xls document to: </a:t>
            </a:r>
            <a:r>
              <a:rPr lang="en-US" sz="2200" dirty="0" smtClean="0">
                <a:hlinkClick r:id="rId4"/>
              </a:rPr>
              <a:t>dpisfsreports@dpi.wi.gov</a:t>
            </a:r>
            <a:endParaRPr lang="en-US" sz="2200" dirty="0" smtClean="0"/>
          </a:p>
          <a:p>
            <a:pPr lvl="2">
              <a:lnSpc>
                <a:spcPct val="80000"/>
              </a:lnSpc>
            </a:pPr>
            <a:endParaRPr lang="en-US" sz="500" dirty="0" smtClean="0"/>
          </a:p>
          <a:p>
            <a:pPr lvl="1">
              <a:lnSpc>
                <a:spcPct val="80000"/>
              </a:lnSpc>
            </a:pPr>
            <a:r>
              <a:rPr lang="en-US" sz="2400" b="1" dirty="0" smtClean="0"/>
              <a:t>Audited Financial Statements </a:t>
            </a:r>
          </a:p>
          <a:p>
            <a:pPr lvl="2">
              <a:lnSpc>
                <a:spcPct val="80000"/>
              </a:lnSpc>
            </a:pPr>
            <a:r>
              <a:rPr lang="en-US" sz="2200" dirty="0" smtClean="0"/>
              <a:t>Due December 1, 2016</a:t>
            </a:r>
          </a:p>
          <a:p>
            <a:pPr lvl="1">
              <a:lnSpc>
                <a:spcPct val="80000"/>
              </a:lnSpc>
              <a:buFont typeface="Wingdings" pitchFamily="2" charset="2"/>
              <a:buNone/>
            </a:pPr>
            <a:endParaRPr lang="en-US" sz="2400" b="1" dirty="0" smtClean="0"/>
          </a:p>
        </p:txBody>
      </p:sp>
      <p:sp>
        <p:nvSpPr>
          <p:cNvPr id="5" name="Rectangle 2"/>
          <p:cNvSpPr>
            <a:spLocks noGrp="1" noChangeArrowheads="1"/>
          </p:cNvSpPr>
          <p:nvPr>
            <p:ph type="title"/>
          </p:nvPr>
        </p:nvSpPr>
        <p:spPr>
          <a:xfrm>
            <a:off x="457200" y="0"/>
            <a:ext cx="8229600" cy="990600"/>
          </a:xfrm>
        </p:spPr>
        <p:txBody>
          <a:bodyPr/>
          <a:lstStyle/>
          <a:p>
            <a:pPr algn="ctr"/>
            <a:r>
              <a:rPr lang="en-US" dirty="0" smtClean="0"/>
              <a:t>2016 Report Due Dates</a:t>
            </a:r>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Risk-based </a:t>
            </a:r>
            <a:r>
              <a:rPr lang="en-US" b="1" dirty="0"/>
              <a:t>approach for identifying state major programs (single audits only) </a:t>
            </a:r>
            <a:r>
              <a:rPr lang="en-US" dirty="0" smtClean="0"/>
              <a:t>– </a:t>
            </a:r>
          </a:p>
          <a:p>
            <a:pPr lvl="1"/>
            <a:endParaRPr lang="en-US" dirty="0"/>
          </a:p>
          <a:p>
            <a:pPr lvl="1"/>
            <a:r>
              <a:rPr lang="en-US" dirty="0" smtClean="0"/>
              <a:t>The </a:t>
            </a:r>
            <a:r>
              <a:rPr lang="en-US" dirty="0"/>
              <a:t>auditor shall apply the risk-based approach from the Uniform Guidance to identify which programs will be tested as state major programs, with the following modifications: </a:t>
            </a:r>
          </a:p>
          <a:p>
            <a:endParaRPr lang="en-US" sz="2800" dirty="0"/>
          </a:p>
          <a:p>
            <a:pPr lvl="2"/>
            <a:r>
              <a:rPr lang="en-US" sz="2200" dirty="0"/>
              <a:t>Consider </a:t>
            </a:r>
            <a:r>
              <a:rPr lang="en-US" sz="2200" dirty="0">
                <a:solidFill>
                  <a:schemeClr val="accent2"/>
                </a:solidFill>
              </a:rPr>
              <a:t>prior audit experience with state programs </a:t>
            </a:r>
            <a:r>
              <a:rPr lang="en-US" sz="2200" dirty="0"/>
              <a:t>when assessing whether the auditee is </a:t>
            </a:r>
            <a:r>
              <a:rPr lang="en-US" sz="2200" dirty="0">
                <a:solidFill>
                  <a:schemeClr val="accent2"/>
                </a:solidFill>
              </a:rPr>
              <a:t>a low risk agency</a:t>
            </a:r>
            <a:r>
              <a:rPr lang="en-US" sz="2200" dirty="0"/>
              <a:t> for purposes of the percentage-of-coverage rule for state program. </a:t>
            </a:r>
          </a:p>
          <a:p>
            <a:pPr lvl="2"/>
            <a:endParaRPr lang="en-US" dirty="0" smtClean="0"/>
          </a:p>
          <a:p>
            <a:pPr lvl="2"/>
            <a:endParaRPr lang="en-US" dirty="0"/>
          </a:p>
        </p:txBody>
      </p:sp>
      <p:sp>
        <p:nvSpPr>
          <p:cNvPr id="3" name="Title 2"/>
          <p:cNvSpPr>
            <a:spLocks noGrp="1"/>
          </p:cNvSpPr>
          <p:nvPr>
            <p:ph type="title"/>
          </p:nvPr>
        </p:nvSpPr>
        <p:spPr/>
        <p:txBody>
          <a:bodyPr/>
          <a:lstStyle/>
          <a:p>
            <a:pPr algn="ctr"/>
            <a:r>
              <a:rPr lang="en-US" dirty="0"/>
              <a:t>State Single Audit Guidelines</a:t>
            </a:r>
          </a:p>
        </p:txBody>
      </p:sp>
    </p:spTree>
    <p:custDataLst>
      <p:tags r:id="rId1"/>
    </p:custDataLst>
    <p:extLst>
      <p:ext uri="{BB962C8B-B14F-4D97-AF65-F5344CB8AC3E}">
        <p14:creationId xmlns:p14="http://schemas.microsoft.com/office/powerpoint/2010/main" val="37609890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1066800"/>
          </a:xfrm>
        </p:spPr>
        <p:txBody>
          <a:bodyPr/>
          <a:lstStyle/>
          <a:p>
            <a:pPr algn="ctr"/>
            <a:r>
              <a:rPr lang="en-US" dirty="0" smtClean="0"/>
              <a:t>Report Filing	</a:t>
            </a:r>
          </a:p>
        </p:txBody>
      </p:sp>
      <p:sp>
        <p:nvSpPr>
          <p:cNvPr id="19459" name="Rectangle 3"/>
          <p:cNvSpPr>
            <a:spLocks noGrp="1" noChangeArrowheads="1"/>
          </p:cNvSpPr>
          <p:nvPr>
            <p:ph type="body" idx="1"/>
          </p:nvPr>
        </p:nvSpPr>
        <p:spPr>
          <a:xfrm>
            <a:off x="228600" y="1219200"/>
            <a:ext cx="8763000" cy="5410200"/>
          </a:xfrm>
        </p:spPr>
        <p:txBody>
          <a:bodyPr>
            <a:normAutofit/>
          </a:bodyPr>
          <a:lstStyle/>
          <a:p>
            <a:pPr>
              <a:lnSpc>
                <a:spcPct val="80000"/>
              </a:lnSpc>
              <a:buFont typeface="Wingdings" pitchFamily="2" charset="2"/>
              <a:buNone/>
            </a:pPr>
            <a:r>
              <a:rPr lang="en-US" dirty="0" smtClean="0"/>
              <a:t>Audit reports for the fiscal year ended June 30, 2016 must be filed to DPI in PDF format by December 1:</a:t>
            </a:r>
          </a:p>
          <a:p>
            <a:pPr>
              <a:lnSpc>
                <a:spcPct val="80000"/>
              </a:lnSpc>
              <a:buFont typeface="Wingdings" pitchFamily="2" charset="2"/>
              <a:buNone/>
            </a:pPr>
            <a:endParaRPr lang="en-US" sz="1200" dirty="0" smtClean="0"/>
          </a:p>
          <a:p>
            <a:pPr lvl="1">
              <a:lnSpc>
                <a:spcPct val="80000"/>
              </a:lnSpc>
              <a:buFont typeface="Wingdings" pitchFamily="2" charset="2"/>
              <a:buNone/>
            </a:pPr>
            <a:r>
              <a:rPr lang="en-US" sz="3600" dirty="0" smtClean="0"/>
              <a:t> </a:t>
            </a:r>
            <a:r>
              <a:rPr lang="en-US" sz="3600" dirty="0" smtClean="0">
                <a:hlinkClick r:id="rId4"/>
              </a:rPr>
              <a:t>dpiauditreports@dpi.wi.gov</a:t>
            </a:r>
            <a:r>
              <a:rPr lang="en-US" sz="3600" dirty="0" smtClean="0"/>
              <a:t> </a:t>
            </a:r>
            <a:endParaRPr lang="en-US" sz="1000" dirty="0" smtClean="0"/>
          </a:p>
          <a:p>
            <a:pPr>
              <a:lnSpc>
                <a:spcPct val="80000"/>
              </a:lnSpc>
              <a:buFont typeface="Wingdings" pitchFamily="2" charset="2"/>
              <a:buNone/>
            </a:pPr>
            <a:endParaRPr lang="en-US" sz="1400" dirty="0" smtClean="0"/>
          </a:p>
          <a:p>
            <a:pPr lvl="1">
              <a:lnSpc>
                <a:spcPct val="80000"/>
              </a:lnSpc>
            </a:pPr>
            <a:r>
              <a:rPr lang="en-US" sz="2500" dirty="0" smtClean="0"/>
              <a:t>Audited financial statements</a:t>
            </a:r>
          </a:p>
          <a:p>
            <a:pPr lvl="1">
              <a:lnSpc>
                <a:spcPct val="80000"/>
              </a:lnSpc>
            </a:pPr>
            <a:endParaRPr lang="en-US" sz="1000" dirty="0" smtClean="0"/>
          </a:p>
          <a:p>
            <a:pPr lvl="1">
              <a:lnSpc>
                <a:spcPct val="80000"/>
              </a:lnSpc>
            </a:pPr>
            <a:r>
              <a:rPr lang="en-US" sz="2500" dirty="0" smtClean="0"/>
              <a:t>Management letters, SAS 115 Communications of Internal control matters, and any SAS 114 Communication with Those Charged with Governance</a:t>
            </a:r>
          </a:p>
          <a:p>
            <a:pPr lvl="1">
              <a:lnSpc>
                <a:spcPct val="80000"/>
              </a:lnSpc>
            </a:pPr>
            <a:endParaRPr lang="en-US" sz="1000" dirty="0" smtClean="0"/>
          </a:p>
          <a:p>
            <a:pPr lvl="1">
              <a:lnSpc>
                <a:spcPct val="80000"/>
              </a:lnSpc>
            </a:pPr>
            <a:r>
              <a:rPr lang="en-US" sz="2500" dirty="0" smtClean="0"/>
              <a:t>Single Audit reports if issued separately</a:t>
            </a:r>
          </a:p>
          <a:p>
            <a:pPr lvl="1">
              <a:lnSpc>
                <a:spcPct val="80000"/>
              </a:lnSpc>
            </a:pPr>
            <a:endParaRPr lang="en-US" sz="1000" dirty="0" smtClean="0"/>
          </a:p>
          <a:p>
            <a:pPr lvl="1">
              <a:lnSpc>
                <a:spcPct val="80000"/>
              </a:lnSpc>
            </a:pPr>
            <a:r>
              <a:rPr lang="en-US" sz="2500" b="1" dirty="0" smtClean="0"/>
              <a:t>Data Collection Form (YES! WE WANT IT!) </a:t>
            </a:r>
          </a:p>
        </p:txBody>
      </p:sp>
    </p:spTree>
    <p:custDataLst>
      <p:tags r:id="rId1"/>
    </p:custData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Reporting Findings</a:t>
            </a:r>
            <a:endParaRPr lang="en-US" dirty="0"/>
          </a:p>
        </p:txBody>
      </p:sp>
    </p:spTree>
    <p:custDataLst>
      <p:tags r:id="rId1"/>
    </p:custData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1066800"/>
          </a:xfrm>
        </p:spPr>
        <p:txBody>
          <a:bodyPr/>
          <a:lstStyle/>
          <a:p>
            <a:pPr algn="ctr"/>
            <a:r>
              <a:rPr lang="en-US" dirty="0" smtClean="0"/>
              <a:t>Audit Manual Update	</a:t>
            </a:r>
          </a:p>
        </p:txBody>
      </p:sp>
      <p:sp>
        <p:nvSpPr>
          <p:cNvPr id="19459" name="Rectangle 3"/>
          <p:cNvSpPr>
            <a:spLocks noGrp="1" noChangeArrowheads="1"/>
          </p:cNvSpPr>
          <p:nvPr>
            <p:ph type="body" idx="1"/>
          </p:nvPr>
        </p:nvSpPr>
        <p:spPr>
          <a:xfrm>
            <a:off x="457200" y="1219200"/>
            <a:ext cx="8534400" cy="5410200"/>
          </a:xfrm>
        </p:spPr>
        <p:txBody>
          <a:bodyPr>
            <a:normAutofit fontScale="92500" lnSpcReduction="10000"/>
          </a:bodyPr>
          <a:lstStyle/>
          <a:p>
            <a:pPr algn="ctr">
              <a:lnSpc>
                <a:spcPct val="80000"/>
              </a:lnSpc>
              <a:buNone/>
            </a:pPr>
            <a:r>
              <a:rPr lang="en-US" sz="2500" b="1" dirty="0" smtClean="0"/>
              <a:t>See Chapter 3 of the Audit Manual</a:t>
            </a:r>
          </a:p>
          <a:p>
            <a:pPr algn="ctr">
              <a:lnSpc>
                <a:spcPct val="80000"/>
              </a:lnSpc>
              <a:buNone/>
            </a:pPr>
            <a:endParaRPr lang="en-US" sz="2500" b="1" dirty="0" smtClean="0"/>
          </a:p>
          <a:p>
            <a:pPr algn="ctr">
              <a:lnSpc>
                <a:spcPct val="80000"/>
              </a:lnSpc>
              <a:buNone/>
            </a:pPr>
            <a:r>
              <a:rPr lang="en-US" sz="2500" b="1" dirty="0" smtClean="0">
                <a:hlinkClick r:id="rId4"/>
              </a:rPr>
              <a:t>https://</a:t>
            </a:r>
            <a:r>
              <a:rPr lang="en-US" sz="2500" b="1" dirty="0" smtClean="0">
                <a:hlinkClick r:id="rId4"/>
              </a:rPr>
              <a:t>dpi.wi.gov/sfs/finances/auditors/audit-manual</a:t>
            </a:r>
            <a:r>
              <a:rPr lang="en-US" sz="2500" b="1" dirty="0" smtClean="0"/>
              <a:t> </a:t>
            </a:r>
          </a:p>
          <a:p>
            <a:pPr>
              <a:lnSpc>
                <a:spcPct val="80000"/>
              </a:lnSpc>
              <a:buNone/>
            </a:pPr>
            <a:endParaRPr lang="en-US" sz="2500" b="1" dirty="0" smtClean="0"/>
          </a:p>
          <a:p>
            <a:pPr>
              <a:lnSpc>
                <a:spcPct val="80000"/>
              </a:lnSpc>
              <a:buNone/>
            </a:pPr>
            <a:r>
              <a:rPr lang="en-US" sz="2500" b="1" dirty="0" smtClean="0"/>
              <a:t>Main point of emphasis:</a:t>
            </a:r>
          </a:p>
          <a:p>
            <a:pPr>
              <a:lnSpc>
                <a:spcPct val="80000"/>
              </a:lnSpc>
              <a:buNone/>
            </a:pPr>
            <a:endParaRPr lang="en-US" sz="2500" b="1" dirty="0" smtClean="0"/>
          </a:p>
          <a:p>
            <a:pPr>
              <a:lnSpc>
                <a:spcPct val="80000"/>
              </a:lnSpc>
            </a:pPr>
            <a:r>
              <a:rPr lang="en-US" sz="2500" b="1" dirty="0" smtClean="0"/>
              <a:t>Looking for more specificity in findings</a:t>
            </a:r>
          </a:p>
          <a:p>
            <a:pPr lvl="1">
              <a:lnSpc>
                <a:spcPct val="80000"/>
              </a:lnSpc>
            </a:pPr>
            <a:r>
              <a:rPr lang="en-US" sz="2100" b="1" dirty="0" smtClean="0"/>
              <a:t>This helps districts develop an appropriate Corrective Action Plan and it helps us form our Management Decisions</a:t>
            </a:r>
          </a:p>
          <a:p>
            <a:pPr lvl="1">
              <a:lnSpc>
                <a:spcPct val="80000"/>
              </a:lnSpc>
            </a:pPr>
            <a:r>
              <a:rPr lang="en-US" sz="2100" b="1" dirty="0" smtClean="0"/>
              <a:t>Vague findings lead to vague CAP’s </a:t>
            </a:r>
          </a:p>
          <a:p>
            <a:pPr lvl="1">
              <a:lnSpc>
                <a:spcPct val="80000"/>
              </a:lnSpc>
            </a:pPr>
            <a:endParaRPr lang="en-US" sz="2100" b="1" dirty="0" smtClean="0"/>
          </a:p>
          <a:p>
            <a:pPr>
              <a:lnSpc>
                <a:spcPct val="80000"/>
              </a:lnSpc>
            </a:pPr>
            <a:r>
              <a:rPr lang="en-US" sz="2500" b="1" dirty="0" smtClean="0"/>
              <a:t>Statistics:</a:t>
            </a:r>
          </a:p>
          <a:p>
            <a:pPr lvl="1">
              <a:lnSpc>
                <a:spcPct val="80000"/>
              </a:lnSpc>
            </a:pPr>
            <a:r>
              <a:rPr lang="en-US" sz="2100" b="1" dirty="0" smtClean="0"/>
              <a:t>36 Districts with Financial Statement Findings with deficient corrective action plan</a:t>
            </a:r>
          </a:p>
          <a:p>
            <a:pPr lvl="2">
              <a:lnSpc>
                <a:spcPct val="80000"/>
              </a:lnSpc>
            </a:pPr>
            <a:r>
              <a:rPr lang="en-US" sz="1900" b="1" dirty="0" smtClean="0"/>
              <a:t>Segregation of Duties – 35 districts</a:t>
            </a:r>
          </a:p>
          <a:p>
            <a:pPr lvl="2">
              <a:lnSpc>
                <a:spcPct val="80000"/>
              </a:lnSpc>
            </a:pPr>
            <a:r>
              <a:rPr lang="en-US" sz="1900" b="1" dirty="0" smtClean="0"/>
              <a:t>Auditors prepare F/S – 8 districts</a:t>
            </a:r>
          </a:p>
          <a:p>
            <a:pPr lvl="2">
              <a:lnSpc>
                <a:spcPct val="80000"/>
              </a:lnSpc>
            </a:pPr>
            <a:r>
              <a:rPr lang="en-US" sz="1900" b="1" dirty="0" smtClean="0"/>
              <a:t>Material year end adjustments – 1 district</a:t>
            </a:r>
          </a:p>
          <a:p>
            <a:pPr lvl="2">
              <a:lnSpc>
                <a:spcPct val="80000"/>
              </a:lnSpc>
              <a:buNone/>
            </a:pPr>
            <a:endParaRPr lang="en-US" sz="1900" b="1" dirty="0"/>
          </a:p>
          <a:p>
            <a:pPr lvl="2">
              <a:lnSpc>
                <a:spcPct val="80000"/>
              </a:lnSpc>
              <a:buNone/>
            </a:pPr>
            <a:r>
              <a:rPr lang="en-US" sz="1900" b="1" dirty="0" smtClean="0"/>
              <a:t>	</a:t>
            </a:r>
          </a:p>
          <a:p>
            <a:pPr>
              <a:lnSpc>
                <a:spcPct val="80000"/>
              </a:lnSpc>
            </a:pPr>
            <a:endParaRPr lang="en-US" sz="2500" b="1" dirty="0" smtClean="0"/>
          </a:p>
        </p:txBody>
      </p:sp>
    </p:spTree>
    <p:custDataLst>
      <p:tags r:id="rId1"/>
    </p:custData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1066800"/>
          </a:xfrm>
        </p:spPr>
        <p:txBody>
          <a:bodyPr>
            <a:normAutofit/>
          </a:bodyPr>
          <a:lstStyle/>
          <a:p>
            <a:pPr algn="ctr"/>
            <a:r>
              <a:rPr lang="en-US" dirty="0" smtClean="0"/>
              <a:t>Cash Reconciliations</a:t>
            </a:r>
          </a:p>
        </p:txBody>
      </p:sp>
      <p:sp>
        <p:nvSpPr>
          <p:cNvPr id="19459" name="Rectangle 3"/>
          <p:cNvSpPr>
            <a:spLocks noGrp="1" noChangeArrowheads="1"/>
          </p:cNvSpPr>
          <p:nvPr>
            <p:ph type="body" idx="1"/>
          </p:nvPr>
        </p:nvSpPr>
        <p:spPr>
          <a:xfrm>
            <a:off x="228600" y="1371600"/>
            <a:ext cx="8763000" cy="5257800"/>
          </a:xfrm>
        </p:spPr>
        <p:txBody>
          <a:bodyPr>
            <a:normAutofit/>
          </a:bodyPr>
          <a:lstStyle/>
          <a:p>
            <a:pPr>
              <a:lnSpc>
                <a:spcPct val="80000"/>
              </a:lnSpc>
              <a:buNone/>
            </a:pPr>
            <a:r>
              <a:rPr lang="en-US" sz="2500" b="1" dirty="0" smtClean="0"/>
              <a:t>Condition:  </a:t>
            </a:r>
            <a:r>
              <a:rPr lang="en-US" sz="2000" dirty="0" smtClean="0"/>
              <a:t>A bank reconciliation was not being performed on a monthly basis.  Cash receipts were not recorded timely during the fiscal school year.  </a:t>
            </a:r>
          </a:p>
          <a:p>
            <a:pPr>
              <a:lnSpc>
                <a:spcPct val="80000"/>
              </a:lnSpc>
              <a:buNone/>
            </a:pPr>
            <a:endParaRPr lang="en-US" sz="2000" dirty="0" smtClean="0"/>
          </a:p>
          <a:p>
            <a:pPr>
              <a:lnSpc>
                <a:spcPct val="80000"/>
              </a:lnSpc>
              <a:buNone/>
            </a:pPr>
            <a:endParaRPr lang="en-US" sz="2500" b="1" dirty="0" smtClean="0"/>
          </a:p>
          <a:p>
            <a:pPr>
              <a:lnSpc>
                <a:spcPct val="80000"/>
              </a:lnSpc>
              <a:buNone/>
            </a:pPr>
            <a:r>
              <a:rPr lang="en-US" sz="2500" b="1" dirty="0" smtClean="0"/>
              <a:t>Example of Corrective Action Plan:</a:t>
            </a:r>
          </a:p>
          <a:p>
            <a:pPr>
              <a:lnSpc>
                <a:spcPct val="80000"/>
              </a:lnSpc>
              <a:buNone/>
            </a:pPr>
            <a:endParaRPr lang="en-US" sz="2500" b="1" dirty="0" smtClean="0"/>
          </a:p>
          <a:p>
            <a:pPr>
              <a:lnSpc>
                <a:spcPct val="80000"/>
              </a:lnSpc>
            </a:pPr>
            <a:r>
              <a:rPr lang="en-US" sz="2500" b="1" dirty="0" smtClean="0"/>
              <a:t>District will provide more oversight.</a:t>
            </a:r>
          </a:p>
          <a:p>
            <a:pPr lvl="1">
              <a:lnSpc>
                <a:spcPct val="80000"/>
              </a:lnSpc>
            </a:pPr>
            <a:r>
              <a:rPr lang="en-US" sz="2000" dirty="0" smtClean="0"/>
              <a:t>Does it address the condition that exists?  If not, does it provide mitigating controls?</a:t>
            </a:r>
          </a:p>
          <a:p>
            <a:pPr lvl="1">
              <a:lnSpc>
                <a:spcPct val="80000"/>
              </a:lnSpc>
            </a:pPr>
            <a:endParaRPr lang="en-US" sz="2000" dirty="0"/>
          </a:p>
          <a:p>
            <a:pPr>
              <a:lnSpc>
                <a:spcPct val="80000"/>
              </a:lnSpc>
            </a:pPr>
            <a:r>
              <a:rPr lang="en-US" sz="2400" dirty="0" smtClean="0"/>
              <a:t>DPI Monitoring:</a:t>
            </a:r>
          </a:p>
          <a:p>
            <a:pPr lvl="1">
              <a:lnSpc>
                <a:spcPct val="80000"/>
              </a:lnSpc>
            </a:pPr>
            <a:r>
              <a:rPr lang="en-US" sz="2000" dirty="0" smtClean="0"/>
              <a:t>Will most likely result in the district being placed on monitoring status and could result in district submitting monthly bank recs to DPI before grant claims are approved for payment</a:t>
            </a:r>
          </a:p>
          <a:p>
            <a:pPr lvl="1">
              <a:lnSpc>
                <a:spcPct val="80000"/>
              </a:lnSpc>
            </a:pPr>
            <a:endParaRPr lang="en-US" sz="2100" b="1" dirty="0" smtClean="0"/>
          </a:p>
          <a:p>
            <a:pPr>
              <a:lnSpc>
                <a:spcPct val="80000"/>
              </a:lnSpc>
              <a:buNone/>
            </a:pPr>
            <a:endParaRPr lang="en-US" sz="2500" b="1" dirty="0" smtClean="0"/>
          </a:p>
          <a:p>
            <a:pPr algn="ctr">
              <a:lnSpc>
                <a:spcPct val="80000"/>
              </a:lnSpc>
              <a:buNone/>
            </a:pPr>
            <a:endParaRPr lang="en-US" sz="2500" b="1" dirty="0" smtClean="0"/>
          </a:p>
          <a:p>
            <a:pPr lvl="2">
              <a:lnSpc>
                <a:spcPct val="80000"/>
              </a:lnSpc>
              <a:buNone/>
            </a:pPr>
            <a:endParaRPr lang="en-US" sz="1900" b="1" dirty="0" smtClean="0"/>
          </a:p>
          <a:p>
            <a:pPr>
              <a:lnSpc>
                <a:spcPct val="80000"/>
              </a:lnSpc>
            </a:pPr>
            <a:endParaRPr lang="en-US" sz="2500" b="1" dirty="0" smtClean="0"/>
          </a:p>
        </p:txBody>
      </p:sp>
    </p:spTree>
    <p:custDataLst>
      <p:tags r:id="rId1"/>
    </p:custData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Private  School Vouchers</a:t>
            </a:r>
            <a:endParaRPr lang="en-US" dirty="0"/>
          </a:p>
        </p:txBody>
      </p:sp>
    </p:spTree>
    <p:custDataLst>
      <p:tags r:id="rId1"/>
    </p:custDataLst>
    <p:extLst>
      <p:ext uri="{BB962C8B-B14F-4D97-AF65-F5344CB8AC3E}">
        <p14:creationId xmlns:p14="http://schemas.microsoft.com/office/powerpoint/2010/main" val="33579644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47725"/>
            <a:ext cx="8496300" cy="5800725"/>
          </a:xfrm>
        </p:spPr>
        <p:txBody>
          <a:bodyPr/>
          <a:lstStyle/>
          <a:p>
            <a:pPr>
              <a:buNone/>
            </a:pPr>
            <a:r>
              <a:rPr lang="en-US" sz="2000" u="sng" dirty="0" smtClean="0">
                <a:latin typeface="Times New Roman" pitchFamily="18" charset="0"/>
                <a:cs typeface="Times New Roman" pitchFamily="18" charset="0"/>
              </a:rPr>
              <a:t>Background</a:t>
            </a:r>
          </a:p>
          <a:p>
            <a:r>
              <a:rPr lang="en-US" sz="2000" dirty="0" smtClean="0">
                <a:latin typeface="Times New Roman" pitchFamily="18" charset="0"/>
                <a:cs typeface="Times New Roman" pitchFamily="18" charset="0"/>
              </a:rPr>
              <a:t>State funds provide vouchers to students residing anywhere in the state except Milwaukee and Racine to attend private schools in Wisconsin.</a:t>
            </a:r>
          </a:p>
          <a:p>
            <a:r>
              <a:rPr lang="en-US" sz="2000" dirty="0" smtClean="0">
                <a:latin typeface="Times New Roman" pitchFamily="18" charset="0"/>
                <a:cs typeface="Times New Roman" pitchFamily="18" charset="0"/>
              </a:rPr>
              <a:t>$7.3 million GPR for 1,000 FTE students in 31 private schools in 2014-15.</a:t>
            </a:r>
          </a:p>
          <a:p>
            <a:r>
              <a:rPr lang="en-US" sz="2000" dirty="0" smtClean="0">
                <a:latin typeface="Times New Roman" pitchFamily="18" charset="0"/>
                <a:cs typeface="Times New Roman" pitchFamily="18" charset="0"/>
              </a:rPr>
              <a:t>State payment is $7,214 (grades K-8) and $7,856 (9-12) per FTE in 2015-16.</a:t>
            </a:r>
          </a:p>
          <a:p>
            <a:r>
              <a:rPr lang="en-US" sz="2000" dirty="0" smtClean="0">
                <a:latin typeface="Times New Roman" pitchFamily="18" charset="0"/>
                <a:cs typeface="Times New Roman" pitchFamily="18" charset="0"/>
              </a:rPr>
              <a:t>State </a:t>
            </a:r>
            <a:r>
              <a:rPr lang="en-US" sz="2000" dirty="0">
                <a:latin typeface="Times New Roman" pitchFamily="18" charset="0"/>
                <a:cs typeface="Times New Roman" pitchFamily="18" charset="0"/>
              </a:rPr>
              <a:t>payment is $7,323 (grades K-8) and $7,969 </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9-12) </a:t>
            </a:r>
            <a:r>
              <a:rPr lang="en-US" sz="2000" dirty="0" smtClean="0">
                <a:latin typeface="Times New Roman" pitchFamily="18" charset="0"/>
                <a:cs typeface="Times New Roman" pitchFamily="18" charset="0"/>
              </a:rPr>
              <a:t>per FTE in </a:t>
            </a:r>
            <a:r>
              <a:rPr lang="en-US" sz="2000" dirty="0">
                <a:latin typeface="Times New Roman" pitchFamily="18" charset="0"/>
                <a:cs typeface="Times New Roman" pitchFamily="18" charset="0"/>
              </a:rPr>
              <a:t>2016-17.</a:t>
            </a:r>
          </a:p>
          <a:p>
            <a:pPr>
              <a:buNone/>
            </a:pPr>
            <a:r>
              <a:rPr lang="en-US" sz="2000" u="sng" dirty="0" smtClean="0">
                <a:latin typeface="Times New Roman" pitchFamily="18" charset="0"/>
                <a:cs typeface="Times New Roman" pitchFamily="18" charset="0"/>
              </a:rPr>
              <a:t>Student Eligibility</a:t>
            </a:r>
          </a:p>
          <a:p>
            <a:pPr>
              <a:buFont typeface="Arial" pitchFamily="34" charset="0"/>
              <a:buChar char="•"/>
            </a:pPr>
            <a:r>
              <a:rPr lang="en-US" sz="2000" dirty="0" smtClean="0">
                <a:latin typeface="Times New Roman" pitchFamily="18" charset="0"/>
                <a:cs typeface="Times New Roman" pitchFamily="18" charset="0"/>
              </a:rPr>
              <a:t>Student must reside in Wisconsin and family income cannot exceed 185% of the federal poverty level ($44,828 for family of four).</a:t>
            </a:r>
          </a:p>
          <a:p>
            <a:pPr>
              <a:buNone/>
            </a:pPr>
            <a:r>
              <a:rPr lang="en-US" sz="2000" u="sng" dirty="0" smtClean="0">
                <a:latin typeface="Times New Roman" pitchFamily="18" charset="0"/>
                <a:cs typeface="Times New Roman" pitchFamily="18" charset="0"/>
              </a:rPr>
              <a:t>Funding</a:t>
            </a:r>
          </a:p>
          <a:p>
            <a:r>
              <a:rPr lang="en-US" sz="2000" u="sng" dirty="0" smtClean="0">
                <a:latin typeface="Times New Roman" pitchFamily="18" charset="0"/>
                <a:cs typeface="Times New Roman" pitchFamily="18" charset="0"/>
              </a:rPr>
              <a:t>Continuing Students</a:t>
            </a:r>
            <a:r>
              <a:rPr lang="en-US" sz="2000" dirty="0" smtClean="0">
                <a:latin typeface="Times New Roman" pitchFamily="18" charset="0"/>
                <a:cs typeface="Times New Roman" pitchFamily="18" charset="0"/>
              </a:rPr>
              <a:t>-State GPR funds will directly pay for those students enrolled in the WPCP in 2014-15 and thereafter until they exit the program.</a:t>
            </a:r>
          </a:p>
          <a:p>
            <a:r>
              <a:rPr lang="en-US" sz="2000" u="sng" dirty="0" smtClean="0">
                <a:latin typeface="Times New Roman" pitchFamily="18" charset="0"/>
                <a:cs typeface="Times New Roman" pitchFamily="18" charset="0"/>
              </a:rPr>
              <a:t>Incoming (new) Students</a:t>
            </a:r>
            <a:r>
              <a:rPr lang="en-US" sz="2000" dirty="0" smtClean="0">
                <a:latin typeface="Times New Roman" pitchFamily="18" charset="0"/>
                <a:cs typeface="Times New Roman" pitchFamily="18" charset="0"/>
              </a:rPr>
              <a:t>-Each school district with a WPCP student residing in it will pay for new students enrolling in the program in 2015-16 and thereafter through a reduction in their state general aids.  School districts fully “count” these students under revenue limits in 2015-16 and thereafter </a:t>
            </a:r>
            <a:r>
              <a:rPr lang="en-US" sz="2000" u="sng" dirty="0" smtClean="0">
                <a:latin typeface="Times New Roman" pitchFamily="18" charset="0"/>
                <a:cs typeface="Times New Roman" pitchFamily="18" charset="0"/>
              </a:rPr>
              <a:t>and</a:t>
            </a:r>
            <a:r>
              <a:rPr lang="en-US" sz="2000" dirty="0" smtClean="0">
                <a:latin typeface="Times New Roman" pitchFamily="18" charset="0"/>
                <a:cs typeface="Times New Roman" pitchFamily="18" charset="0"/>
              </a:rPr>
              <a:t> for state general aid purposes beginning in 2016-17. </a:t>
            </a:r>
          </a:p>
          <a:p>
            <a:endParaRPr lang="en-US" sz="2000" u="sng" dirty="0" smtClean="0">
              <a:latin typeface="Times New Roman" pitchFamily="18" charset="0"/>
              <a:cs typeface="Times New Roman" pitchFamily="18" charset="0"/>
            </a:endParaRPr>
          </a:p>
        </p:txBody>
      </p:sp>
      <p:sp>
        <p:nvSpPr>
          <p:cNvPr id="5" name="Title 4"/>
          <p:cNvSpPr>
            <a:spLocks noGrp="1"/>
          </p:cNvSpPr>
          <p:nvPr>
            <p:ph type="title"/>
          </p:nvPr>
        </p:nvSpPr>
        <p:spPr>
          <a:xfrm>
            <a:off x="381000" y="0"/>
            <a:ext cx="8763000" cy="77152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000" b="1" dirty="0" smtClean="0">
                <a:solidFill>
                  <a:schemeClr val="tx1"/>
                </a:solidFill>
                <a:latin typeface="Gadget"/>
              </a:rPr>
              <a:t>Wisconsin Parental Choice Program (WPCP)</a:t>
            </a:r>
            <a:endParaRPr lang="en-US" sz="3000" b="1" dirty="0">
              <a:solidFill>
                <a:schemeClr val="tx1"/>
              </a:solidFill>
              <a:latin typeface="Gadget"/>
            </a:endParaRPr>
          </a:p>
        </p:txBody>
      </p:sp>
      <p:sp>
        <p:nvSpPr>
          <p:cNvPr id="2" name="Slide Number Placeholder 1"/>
          <p:cNvSpPr>
            <a:spLocks noGrp="1"/>
          </p:cNvSpPr>
          <p:nvPr>
            <p:ph type="sldNum" sz="quarter" idx="12"/>
          </p:nvPr>
        </p:nvSpPr>
        <p:spPr/>
        <p:txBody>
          <a:bodyPr/>
          <a:lstStyle/>
          <a:p>
            <a:pPr>
              <a:defRPr/>
            </a:pPr>
            <a:fld id="{5647F450-B010-44F3-A87C-A52A6F362B1F}" type="slidenum">
              <a:rPr lang="en-US" smtClean="0"/>
              <a:pPr>
                <a:defRPr/>
              </a:pPr>
              <a:t>75</a:t>
            </a:fld>
            <a:endParaRPr lang="en-US" dirty="0"/>
          </a:p>
        </p:txBody>
      </p:sp>
    </p:spTree>
    <p:custDataLst>
      <p:tags r:id="rId1"/>
    </p:custDataLst>
    <p:extLst>
      <p:ext uri="{BB962C8B-B14F-4D97-AF65-F5344CB8AC3E}">
        <p14:creationId xmlns:p14="http://schemas.microsoft.com/office/powerpoint/2010/main" val="4097443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smtClean="0">
                <a:solidFill>
                  <a:schemeClr val="tx1"/>
                </a:solidFill>
                <a:effectLst/>
              </a:rPr>
              <a:t>Wisconsin Private School Voucher </a:t>
            </a:r>
            <a:br>
              <a:rPr lang="en-US" sz="3000" b="1" dirty="0" smtClean="0">
                <a:solidFill>
                  <a:schemeClr val="tx1"/>
                </a:solidFill>
                <a:effectLst/>
              </a:rPr>
            </a:br>
            <a:r>
              <a:rPr lang="en-US" sz="3000" b="1" dirty="0" smtClean="0">
                <a:solidFill>
                  <a:schemeClr val="tx1"/>
                </a:solidFill>
                <a:effectLst/>
              </a:rPr>
              <a:t>Program Financial Impacts</a:t>
            </a:r>
            <a:endParaRPr lang="en-US" sz="3000" dirty="0">
              <a:solidFill>
                <a:schemeClr val="tx1"/>
              </a:solidFill>
              <a:effectLst/>
            </a:endParaRPr>
          </a:p>
        </p:txBody>
      </p:sp>
      <p:sp>
        <p:nvSpPr>
          <p:cNvPr id="3" name="Content Placeholder 2"/>
          <p:cNvSpPr>
            <a:spLocks noGrp="1"/>
          </p:cNvSpPr>
          <p:nvPr>
            <p:ph idx="1"/>
          </p:nvPr>
        </p:nvSpPr>
        <p:spPr>
          <a:xfrm>
            <a:off x="434009" y="1529255"/>
            <a:ext cx="8382000" cy="4767072"/>
          </a:xfrm>
        </p:spPr>
        <p:txBody>
          <a:bodyPr/>
          <a:lstStyle/>
          <a:p>
            <a:r>
              <a:rPr lang="en-US" sz="1600" dirty="0" smtClean="0">
                <a:latin typeface="Times New Roman" pitchFamily="18" charset="0"/>
                <a:cs typeface="Times New Roman" pitchFamily="18" charset="0"/>
              </a:rPr>
              <a:t>Beginning in 2015-16, state law directs DPI to include </a:t>
            </a:r>
            <a:r>
              <a:rPr lang="en-US" sz="1600" i="1" dirty="0" smtClean="0">
                <a:latin typeface="Times New Roman" pitchFamily="18" charset="0"/>
                <a:cs typeface="Times New Roman" pitchFamily="18" charset="0"/>
              </a:rPr>
              <a:t>NEW</a:t>
            </a:r>
            <a:r>
              <a:rPr lang="en-US" sz="1600" dirty="0" smtClean="0">
                <a:latin typeface="Times New Roman" pitchFamily="18" charset="0"/>
                <a:cs typeface="Times New Roman" pitchFamily="18" charset="0"/>
              </a:rPr>
              <a:t> students attending a private school with a state funded voucher for the purpose of:  (a) determining a new non-recurring revenue limit exemption (Line 10.H.); (b) reducing a district’s state aids payment in June 2016; and (c) increasing a district’s 2015-16 membership used for state aid purposes in 2016-17.  </a:t>
            </a:r>
          </a:p>
          <a:p>
            <a:endParaRPr lang="en-US" sz="1600" dirty="0" smtClean="0">
              <a:latin typeface="Times New Roman" pitchFamily="18" charset="0"/>
              <a:cs typeface="Times New Roman" pitchFamily="18" charset="0"/>
            </a:endParaRPr>
          </a:p>
          <a:p>
            <a:r>
              <a:rPr lang="en-US" sz="1600" u="sng" dirty="0" smtClean="0">
                <a:latin typeface="Times New Roman" pitchFamily="18" charset="0"/>
                <a:cs typeface="Times New Roman" pitchFamily="18" charset="0"/>
              </a:rPr>
              <a:t>2015-16 Funding:</a:t>
            </a:r>
          </a:p>
          <a:p>
            <a:pPr lvl="1">
              <a:buFont typeface="Courier New" pitchFamily="49" charset="0"/>
              <a:buChar char="o"/>
            </a:pPr>
            <a:r>
              <a:rPr lang="en-US" sz="1600" u="sng" dirty="0" smtClean="0">
                <a:latin typeface="Times New Roman" pitchFamily="18" charset="0"/>
                <a:cs typeface="Times New Roman" pitchFamily="18" charset="0"/>
              </a:rPr>
              <a:t>Private Schools</a:t>
            </a:r>
            <a:r>
              <a:rPr lang="en-US" sz="1600" dirty="0" smtClean="0">
                <a:latin typeface="Times New Roman" pitchFamily="18" charset="0"/>
                <a:cs typeface="Times New Roman" pitchFamily="18" charset="0"/>
              </a:rPr>
              <a:t>: State law requires private schools to receive voucher payments ($7,214 for students in grades K-8 and $7,860 for students in grades 9-12) based on current year information.  For 2015-16 payments, the 3</a:t>
            </a:r>
            <a:r>
              <a:rPr lang="en-US" sz="1600" baseline="30000" dirty="0" smtClean="0">
                <a:latin typeface="Times New Roman" pitchFamily="18" charset="0"/>
                <a:cs typeface="Times New Roman" pitchFamily="18" charset="0"/>
              </a:rPr>
              <a:t>rd</a:t>
            </a:r>
            <a:r>
              <a:rPr lang="en-US" sz="1600" dirty="0" smtClean="0">
                <a:latin typeface="Times New Roman" pitchFamily="18" charset="0"/>
                <a:cs typeface="Times New Roman" pitchFamily="18" charset="0"/>
              </a:rPr>
              <a:t> Friday in September 2015 and the 2</a:t>
            </a:r>
            <a:r>
              <a:rPr lang="en-US" sz="1600" baseline="30000" dirty="0" smtClean="0">
                <a:latin typeface="Times New Roman" pitchFamily="18" charset="0"/>
                <a:cs typeface="Times New Roman" pitchFamily="18" charset="0"/>
              </a:rPr>
              <a:t>nd</a:t>
            </a:r>
            <a:r>
              <a:rPr lang="en-US" sz="1600" dirty="0" smtClean="0">
                <a:latin typeface="Times New Roman" pitchFamily="18" charset="0"/>
                <a:cs typeface="Times New Roman" pitchFamily="18" charset="0"/>
              </a:rPr>
              <a:t> Friday in January 2016 are the student count dates used to calculate the payment for NEW or “incoming” pupils.  The voucher schools are paid 1/2 the annual payment based on the 3rd Friday in September student count and 1/2 the annual payment based on the 2nd Friday in January student count.  </a:t>
            </a:r>
            <a:r>
              <a:rPr lang="en-US" sz="1600" u="sng" dirty="0" smtClean="0">
                <a:latin typeface="Times New Roman" pitchFamily="18" charset="0"/>
                <a:cs typeface="Times New Roman" pitchFamily="18" charset="0"/>
              </a:rPr>
              <a:t>Private schools have annual student membership audits and DPI will adjust the payments based on audited information.</a:t>
            </a:r>
          </a:p>
          <a:p>
            <a:endParaRPr lang="en-US" sz="2000" u="sng" dirty="0" smtClean="0">
              <a:latin typeface="Times New Roman" pitchFamily="18" charset="0"/>
              <a:cs typeface="Times New Roman" pitchFamily="18" charset="0"/>
            </a:endParaRPr>
          </a:p>
          <a:p>
            <a:pPr lvl="1">
              <a:buFont typeface="Courier New" pitchFamily="49" charset="0"/>
              <a:buChar char="o"/>
            </a:pPr>
            <a:endParaRPr lang="en-US" sz="1600" u="sng" dirty="0" smtClean="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647F450-B010-44F3-A87C-A52A6F362B1F}" type="slidenum">
              <a:rPr lang="en-US" smtClean="0"/>
              <a:pPr>
                <a:defRPr/>
              </a:pPr>
              <a:t>76</a:t>
            </a:fld>
            <a:endParaRPr lang="en-US" dirty="0"/>
          </a:p>
        </p:txBody>
      </p:sp>
    </p:spTree>
    <p:custDataLst>
      <p:tags r:id="rId1"/>
    </p:custDataLst>
    <p:extLst>
      <p:ext uri="{BB962C8B-B14F-4D97-AF65-F5344CB8AC3E}">
        <p14:creationId xmlns:p14="http://schemas.microsoft.com/office/powerpoint/2010/main" val="3970052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a:solidFill>
                  <a:schemeClr val="tx1"/>
                </a:solidFill>
                <a:effectLst/>
              </a:rPr>
              <a:t>Wisconsin Private School Voucher </a:t>
            </a:r>
            <a:br>
              <a:rPr lang="en-US" sz="3000" b="1" dirty="0">
                <a:solidFill>
                  <a:schemeClr val="tx1"/>
                </a:solidFill>
                <a:effectLst/>
              </a:rPr>
            </a:br>
            <a:r>
              <a:rPr lang="en-US" sz="3000" b="1" dirty="0">
                <a:solidFill>
                  <a:schemeClr val="tx1"/>
                </a:solidFill>
                <a:effectLst/>
              </a:rPr>
              <a:t>Program Financial </a:t>
            </a:r>
            <a:r>
              <a:rPr lang="en-US" sz="3000" b="1" dirty="0" smtClean="0">
                <a:solidFill>
                  <a:schemeClr val="tx1"/>
                </a:solidFill>
                <a:effectLst/>
              </a:rPr>
              <a:t>Impacts</a:t>
            </a:r>
            <a:endParaRPr lang="en-US" sz="3000" dirty="0">
              <a:solidFill>
                <a:schemeClr val="tx1"/>
              </a:solidFill>
              <a:effectLst/>
            </a:endParaRPr>
          </a:p>
        </p:txBody>
      </p:sp>
      <p:sp>
        <p:nvSpPr>
          <p:cNvPr id="3" name="Content Placeholder 2"/>
          <p:cNvSpPr>
            <a:spLocks noGrp="1"/>
          </p:cNvSpPr>
          <p:nvPr>
            <p:ph idx="1"/>
          </p:nvPr>
        </p:nvSpPr>
        <p:spPr/>
        <p:txBody>
          <a:bodyPr/>
          <a:lstStyle/>
          <a:p>
            <a:r>
              <a:rPr lang="en-US" sz="1600" u="sng" dirty="0" smtClean="0">
                <a:latin typeface="Times New Roman" pitchFamily="18" charset="0"/>
                <a:cs typeface="Times New Roman" pitchFamily="18" charset="0"/>
              </a:rPr>
              <a:t>2015-16 Funding:</a:t>
            </a:r>
          </a:p>
          <a:p>
            <a:pPr lvl="1">
              <a:buFont typeface="Courier New" pitchFamily="49" charset="0"/>
              <a:buChar char="o"/>
            </a:pPr>
            <a:r>
              <a:rPr lang="en-US" sz="1600" u="sng" dirty="0" smtClean="0">
                <a:latin typeface="Times New Roman" pitchFamily="18" charset="0"/>
                <a:cs typeface="Times New Roman" pitchFamily="18" charset="0"/>
              </a:rPr>
              <a:t>Student Counts</a:t>
            </a:r>
            <a:r>
              <a:rPr lang="en-US" sz="1600" dirty="0" smtClean="0">
                <a:latin typeface="Times New Roman" pitchFamily="18" charset="0"/>
                <a:cs typeface="Times New Roman" pitchFamily="18" charset="0"/>
              </a:rPr>
              <a:t>: The private school voucher funding mechanism is complicated. DPI will make the membership adjustments and calculate the revenue limit and state aid impacts.  </a:t>
            </a:r>
            <a:r>
              <a:rPr lang="en-US" sz="1600" u="sng" dirty="0" smtClean="0">
                <a:latin typeface="Times New Roman" pitchFamily="18" charset="0"/>
                <a:cs typeface="Times New Roman" pitchFamily="18" charset="0"/>
              </a:rPr>
              <a:t>Districts do </a:t>
            </a:r>
            <a:r>
              <a:rPr lang="en-US" sz="1600" i="1" u="sng" dirty="0" smtClean="0">
                <a:latin typeface="Times New Roman" pitchFamily="18" charset="0"/>
                <a:cs typeface="Times New Roman" pitchFamily="18" charset="0"/>
              </a:rPr>
              <a:t>NOT</a:t>
            </a:r>
            <a:r>
              <a:rPr lang="en-US" sz="1600" u="sng" dirty="0" smtClean="0">
                <a:latin typeface="Times New Roman" pitchFamily="18" charset="0"/>
                <a:cs typeface="Times New Roman" pitchFamily="18" charset="0"/>
              </a:rPr>
              <a:t> report the private school voucher student counts to DPI.</a:t>
            </a:r>
            <a:r>
              <a:rPr lang="en-US" sz="1600" dirty="0" smtClean="0">
                <a:latin typeface="Times New Roman" pitchFamily="18" charset="0"/>
                <a:cs typeface="Times New Roman" pitchFamily="18" charset="0"/>
              </a:rPr>
              <a:t>  Districts do </a:t>
            </a:r>
            <a:r>
              <a:rPr lang="en-US" sz="1600" i="1" dirty="0" smtClean="0">
                <a:latin typeface="Times New Roman" pitchFamily="18" charset="0"/>
                <a:cs typeface="Times New Roman" pitchFamily="18" charset="0"/>
              </a:rPr>
              <a:t>NOT</a:t>
            </a:r>
            <a:r>
              <a:rPr lang="en-US" sz="1600" dirty="0" smtClean="0">
                <a:latin typeface="Times New Roman" pitchFamily="18" charset="0"/>
                <a:cs typeface="Times New Roman" pitchFamily="18" charset="0"/>
              </a:rPr>
              <a:t> calculate the financial impacts related to the private school voucher students.  DPI will provide both the membership and financial details to the school districts.</a:t>
            </a:r>
          </a:p>
          <a:p>
            <a:pPr lvl="1">
              <a:buFont typeface="Courier New" pitchFamily="49" charset="0"/>
              <a:buChar char="o"/>
            </a:pPr>
            <a:r>
              <a:rPr lang="en-US" sz="1600" u="sng" dirty="0" smtClean="0">
                <a:latin typeface="Times New Roman" pitchFamily="18" charset="0"/>
                <a:cs typeface="Times New Roman" pitchFamily="18" charset="0"/>
              </a:rPr>
              <a:t>Revenue Limits</a:t>
            </a:r>
            <a:r>
              <a:rPr lang="en-US" sz="1600" dirty="0" smtClean="0">
                <a:latin typeface="Times New Roman" pitchFamily="18" charset="0"/>
                <a:cs typeface="Times New Roman" pitchFamily="18" charset="0"/>
              </a:rPr>
              <a:t>: It is important to note that if a school board chooses to levy less than the private school voucher non-recurring revenue limit authority, the following year’s revenue limit carry-over total will be reduced dollar for dollar. In other words, this new non-recurring revenue limit exemption is treated the same way as other non-recurring revenue limit exemptions if a school board chooses to levy less than the maximum allowed. </a:t>
            </a:r>
          </a:p>
          <a:p>
            <a:pPr lvl="1">
              <a:buFont typeface="Courier New" pitchFamily="49" charset="0"/>
              <a:buChar char="o"/>
            </a:pPr>
            <a:r>
              <a:rPr lang="en-US" sz="1600" u="sng" dirty="0" smtClean="0">
                <a:latin typeface="Times New Roman" pitchFamily="18" charset="0"/>
                <a:cs typeface="Times New Roman" pitchFamily="18" charset="0"/>
              </a:rPr>
              <a:t>State Aid Factors</a:t>
            </a:r>
            <a:r>
              <a:rPr lang="en-US" sz="1600" dirty="0" smtClean="0">
                <a:latin typeface="Times New Roman" pitchFamily="18" charset="0"/>
                <a:cs typeface="Times New Roman" pitchFamily="18" charset="0"/>
              </a:rPr>
              <a:t>: How the expenditure for the state aid reduction for the private school vouchers impacts a district’s shared costs will depend on how much additional tax is levied per the non-recurring exemption.  In addition, DPI will adjust a school district’s 2015-16 aid membership to include the final audited private school voucher students. </a:t>
            </a:r>
          </a:p>
          <a:p>
            <a:endParaRPr lang="en-US" sz="2000" u="sng" dirty="0" smtClean="0">
              <a:latin typeface="Times New Roman" pitchFamily="18" charset="0"/>
              <a:cs typeface="Times New Roman" pitchFamily="18" charset="0"/>
            </a:endParaRPr>
          </a:p>
          <a:p>
            <a:pPr lvl="1">
              <a:buFont typeface="Courier New" pitchFamily="49" charset="0"/>
              <a:buChar char="o"/>
            </a:pPr>
            <a:endParaRPr lang="en-US" sz="1600" u="sng" dirty="0" smtClean="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647F450-B010-44F3-A87C-A52A6F362B1F}" type="slidenum">
              <a:rPr lang="en-US" smtClean="0"/>
              <a:pPr>
                <a:defRPr/>
              </a:pPr>
              <a:t>77</a:t>
            </a:fld>
            <a:endParaRPr lang="en-US" dirty="0"/>
          </a:p>
        </p:txBody>
      </p:sp>
    </p:spTree>
    <p:custDataLst>
      <p:tags r:id="rId1"/>
    </p:custDataLst>
    <p:extLst>
      <p:ext uri="{BB962C8B-B14F-4D97-AF65-F5344CB8AC3E}">
        <p14:creationId xmlns:p14="http://schemas.microsoft.com/office/powerpoint/2010/main" val="105995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a:solidFill>
                  <a:schemeClr val="tx1"/>
                </a:solidFill>
                <a:effectLst/>
              </a:rPr>
              <a:t>Wisconsin Private School Voucher </a:t>
            </a:r>
            <a:br>
              <a:rPr lang="en-US" sz="3000" b="1" dirty="0">
                <a:solidFill>
                  <a:schemeClr val="tx1"/>
                </a:solidFill>
                <a:effectLst/>
              </a:rPr>
            </a:br>
            <a:r>
              <a:rPr lang="en-US" sz="3000" b="1" dirty="0">
                <a:solidFill>
                  <a:schemeClr val="tx1"/>
                </a:solidFill>
                <a:effectLst/>
              </a:rPr>
              <a:t>Program Financial Impacts</a:t>
            </a:r>
            <a:endParaRPr lang="en-US" sz="3000" dirty="0">
              <a:solidFill>
                <a:schemeClr val="tx1"/>
              </a:solidFill>
              <a:effectLst/>
            </a:endParaRPr>
          </a:p>
        </p:txBody>
      </p:sp>
      <p:sp>
        <p:nvSpPr>
          <p:cNvPr id="3" name="Content Placeholder 2"/>
          <p:cNvSpPr>
            <a:spLocks noGrp="1"/>
          </p:cNvSpPr>
          <p:nvPr>
            <p:ph idx="1"/>
          </p:nvPr>
        </p:nvSpPr>
        <p:spPr>
          <a:xfrm>
            <a:off x="457200" y="1447800"/>
            <a:ext cx="8229600" cy="4483291"/>
          </a:xfrm>
        </p:spPr>
        <p:txBody>
          <a:bodyPr>
            <a:normAutofit lnSpcReduction="10000"/>
          </a:bodyPr>
          <a:lstStyle/>
          <a:p>
            <a:r>
              <a:rPr lang="en-US" sz="1600" u="sng" dirty="0" smtClean="0">
                <a:latin typeface="Times New Roman" pitchFamily="18" charset="0"/>
                <a:cs typeface="Times New Roman" pitchFamily="18" charset="0"/>
              </a:rPr>
              <a:t>2015-16 Funding:</a:t>
            </a:r>
          </a:p>
          <a:p>
            <a:pPr lvl="1">
              <a:buFont typeface="Courier New" pitchFamily="49" charset="0"/>
              <a:buChar char="o"/>
            </a:pPr>
            <a:r>
              <a:rPr lang="en-US" sz="1600" u="sng" dirty="0" smtClean="0">
                <a:latin typeface="Times New Roman" pitchFamily="18" charset="0"/>
                <a:cs typeface="Times New Roman" pitchFamily="18" charset="0"/>
              </a:rPr>
              <a:t>Statewide Impacts:</a:t>
            </a:r>
            <a:r>
              <a:rPr lang="en-US" sz="1600" dirty="0" smtClean="0">
                <a:latin typeface="Times New Roman" pitchFamily="18" charset="0"/>
                <a:cs typeface="Times New Roman" pitchFamily="18" charset="0"/>
              </a:rPr>
              <a:t>  $16.1 million estimated state general aid deduction to occur in June 2016.  In addition, $21.4 million increased property tax authority granted to school boards.  Total estimated tax impact of $37.5 million in 2015-16.  </a:t>
            </a:r>
          </a:p>
          <a:p>
            <a:pPr lvl="1">
              <a:buFont typeface="Courier New" pitchFamily="49" charset="0"/>
              <a:buChar char="o"/>
            </a:pPr>
            <a:r>
              <a:rPr lang="en-US" sz="1600" dirty="0" smtClean="0">
                <a:latin typeface="Times New Roman" pitchFamily="18" charset="0"/>
                <a:cs typeface="Times New Roman" pitchFamily="18" charset="0"/>
              </a:rPr>
              <a:t>Detail state aid deductions and non-recurring revenue limit authority increases by each of the 142 school districts can be accessed at: </a:t>
            </a:r>
            <a:r>
              <a:rPr lang="en-US" sz="1600" dirty="0" smtClean="0">
                <a:latin typeface="Times New Roman" pitchFamily="18" charset="0"/>
                <a:cs typeface="Times New Roman" pitchFamily="18" charset="0"/>
                <a:hlinkClick r:id="rId3"/>
              </a:rPr>
              <a:t>https://</a:t>
            </a:r>
            <a:r>
              <a:rPr lang="en-US" sz="1600" dirty="0" smtClean="0">
                <a:latin typeface="Times New Roman" pitchFamily="18" charset="0"/>
                <a:cs typeface="Times New Roman" pitchFamily="18" charset="0"/>
                <a:hlinkClick r:id="rId3"/>
              </a:rPr>
              <a:t>dpi.wi.gov/sites/default/files/imce/sfs/doc/Voucher_School_Summary_Dec_15_2015.docx</a:t>
            </a:r>
            <a:r>
              <a:rPr lang="en-US" sz="1600" dirty="0" smtClean="0">
                <a:latin typeface="Times New Roman" pitchFamily="18" charset="0"/>
                <a:cs typeface="Times New Roman" pitchFamily="18" charset="0"/>
              </a:rPr>
              <a:t> </a:t>
            </a:r>
          </a:p>
          <a:p>
            <a:pPr lvl="1">
              <a:buNone/>
            </a:pPr>
            <a:endParaRPr lang="en-US" sz="1600" dirty="0" smtClean="0">
              <a:latin typeface="Times New Roman" pitchFamily="18" charset="0"/>
              <a:cs typeface="Times New Roman" pitchFamily="18" charset="0"/>
            </a:endParaRPr>
          </a:p>
          <a:p>
            <a:r>
              <a:rPr lang="en-US" sz="1600" u="sng" dirty="0" smtClean="0">
                <a:latin typeface="Times New Roman" pitchFamily="18" charset="0"/>
                <a:cs typeface="Times New Roman" pitchFamily="18" charset="0"/>
              </a:rPr>
              <a:t>2016-17 Funding:</a:t>
            </a:r>
          </a:p>
          <a:p>
            <a:pPr lvl="1">
              <a:buFont typeface="Courier New" pitchFamily="49" charset="0"/>
              <a:buChar char="o"/>
            </a:pPr>
            <a:r>
              <a:rPr lang="en-US" sz="1600" dirty="0" smtClean="0">
                <a:latin typeface="Times New Roman" pitchFamily="18" charset="0"/>
                <a:cs typeface="Times New Roman" pitchFamily="18" charset="0"/>
              </a:rPr>
              <a:t>Each year, starting with the 2015-2016 school year, “incoming voucher students” will increase a school district’s revenue limit calculation equal to the corresponding reduction in the state aid the district will receive.  Because each student who qualifies under this program is part of a nonrecurring revenue limit exemption in the current year, the student must qualify again in the coming school years. If that same student qualifies for this program in the future they will be included again in the same manner. </a:t>
            </a:r>
          </a:p>
          <a:p>
            <a:pPr>
              <a:buNone/>
            </a:pPr>
            <a:r>
              <a:rPr lang="en-US" dirty="0" smtClean="0"/>
              <a:t>  </a:t>
            </a:r>
          </a:p>
          <a:p>
            <a:pPr lvl="1">
              <a:buFont typeface="Courier New" pitchFamily="49" charset="0"/>
              <a:buChar char="o"/>
            </a:pPr>
            <a:endParaRPr lang="en-US" sz="1600" u="sng" dirty="0" smtClean="0">
              <a:latin typeface="Times New Roman" pitchFamily="18" charset="0"/>
              <a:cs typeface="Times New Roman" pitchFamily="18" charset="0"/>
            </a:endParaRPr>
          </a:p>
          <a:p>
            <a:endParaRPr lang="en-US"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647F450-B010-44F3-A87C-A52A6F362B1F}" type="slidenum">
              <a:rPr lang="en-US" smtClean="0"/>
              <a:pPr>
                <a:defRPr/>
              </a:pPr>
              <a:t>78</a:t>
            </a:fld>
            <a:endParaRPr lang="en-US" dirty="0"/>
          </a:p>
        </p:txBody>
      </p:sp>
    </p:spTree>
    <p:custDataLst>
      <p:tags r:id="rId1"/>
    </p:custDataLst>
    <p:extLst>
      <p:ext uri="{BB962C8B-B14F-4D97-AF65-F5344CB8AC3E}">
        <p14:creationId xmlns:p14="http://schemas.microsoft.com/office/powerpoint/2010/main" val="142708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lumOff val="25000"/>
            </a:schemeClr>
          </a:solidFill>
        </p:spPr>
        <p:txBody>
          <a:bodyPr/>
          <a:lstStyle/>
          <a:p>
            <a:r>
              <a:rPr lang="en-US" sz="3000" b="1" dirty="0">
                <a:solidFill>
                  <a:schemeClr val="tx1"/>
                </a:solidFill>
                <a:effectLst/>
              </a:rPr>
              <a:t>Wisconsin Private School Voucher </a:t>
            </a:r>
            <a:br>
              <a:rPr lang="en-US" sz="3000" b="1" dirty="0">
                <a:solidFill>
                  <a:schemeClr val="tx1"/>
                </a:solidFill>
                <a:effectLst/>
              </a:rPr>
            </a:br>
            <a:r>
              <a:rPr lang="en-US" sz="3000" b="1" dirty="0">
                <a:solidFill>
                  <a:schemeClr val="tx1"/>
                </a:solidFill>
                <a:effectLst/>
              </a:rPr>
              <a:t>Program Financial Impacts</a:t>
            </a:r>
            <a:endParaRPr lang="en-US" sz="3000" dirty="0">
              <a:solidFill>
                <a:schemeClr val="tx1"/>
              </a:solidFill>
              <a:effectLst/>
            </a:endParaRPr>
          </a:p>
        </p:txBody>
      </p:sp>
      <p:sp>
        <p:nvSpPr>
          <p:cNvPr id="3" name="Content Placeholder 2"/>
          <p:cNvSpPr>
            <a:spLocks noGrp="1"/>
          </p:cNvSpPr>
          <p:nvPr>
            <p:ph idx="1"/>
          </p:nvPr>
        </p:nvSpPr>
        <p:spPr>
          <a:xfrm>
            <a:off x="457200" y="1481328"/>
            <a:ext cx="8229600" cy="4614672"/>
          </a:xfrm>
        </p:spPr>
        <p:txBody>
          <a:bodyPr/>
          <a:lstStyle/>
          <a:p>
            <a:r>
              <a:rPr lang="en-US" sz="1600" u="sng" dirty="0" smtClean="0">
                <a:latin typeface="Times New Roman" pitchFamily="18" charset="0"/>
                <a:cs typeface="Times New Roman" pitchFamily="18" charset="0"/>
              </a:rPr>
              <a:t>2016-17 Funding:</a:t>
            </a:r>
          </a:p>
          <a:p>
            <a:pPr lvl="1">
              <a:buFont typeface="Courier New" pitchFamily="49" charset="0"/>
              <a:buChar char="o"/>
            </a:pPr>
            <a:r>
              <a:rPr lang="en-US" sz="1600" dirty="0" smtClean="0">
                <a:latin typeface="Times New Roman" pitchFamily="18" charset="0"/>
                <a:cs typeface="Times New Roman" pitchFamily="18" charset="0"/>
              </a:rPr>
              <a:t>Beginning in 2016-17, state law directs DPI to increase each of the 142 districts’ 2015-16 membership used for state aid purposes by the number of “incoming voucher students”.  The addition of an estimated 2,181 FTE private school voucher students to state aid membership will result in a redistribution of the 2016-17 state aids that could impact all school districts.</a:t>
            </a:r>
          </a:p>
          <a:p>
            <a:pPr lvl="1">
              <a:buFont typeface="Courier New" pitchFamily="49" charset="0"/>
              <a:buChar char="o"/>
            </a:pPr>
            <a:endParaRPr lang="en-US" sz="1600" dirty="0" smtClean="0">
              <a:latin typeface="Times New Roman" pitchFamily="18" charset="0"/>
              <a:cs typeface="Times New Roman" pitchFamily="18" charset="0"/>
            </a:endParaRPr>
          </a:p>
          <a:p>
            <a:r>
              <a:rPr lang="en-US" sz="1600" u="sng" dirty="0" smtClean="0">
                <a:latin typeface="Times New Roman" pitchFamily="18" charset="0"/>
                <a:cs typeface="Times New Roman" pitchFamily="18" charset="0"/>
              </a:rPr>
              <a:t>Other Issues:</a:t>
            </a:r>
          </a:p>
          <a:p>
            <a:pPr lvl="1">
              <a:buFont typeface="Courier New" pitchFamily="49" charset="0"/>
              <a:buChar char="o"/>
            </a:pPr>
            <a:r>
              <a:rPr lang="en-US" sz="1600" dirty="0" smtClean="0">
                <a:latin typeface="Times New Roman" pitchFamily="18" charset="0"/>
                <a:cs typeface="Times New Roman" pitchFamily="18" charset="0"/>
              </a:rPr>
              <a:t>If the school district did not receive an equalization aid payment sufficient to cover the voucher aid reduction, the balance would be reduced from other state aid received by the district. </a:t>
            </a:r>
          </a:p>
          <a:p>
            <a:pPr lvl="1">
              <a:buFont typeface="Courier New" pitchFamily="49" charset="0"/>
              <a:buChar char="o"/>
            </a:pPr>
            <a:r>
              <a:rPr lang="en-US" sz="1600" dirty="0" smtClean="0">
                <a:latin typeface="Times New Roman" pitchFamily="18" charset="0"/>
                <a:cs typeface="Times New Roman" pitchFamily="18" charset="0"/>
              </a:rPr>
              <a:t>In 2015-16 and 2016-17, the total number of pupils residing in the district who could participate in the choice program from each district is limited to no more than 1% of the district’s prior year membership. Beginning in the 2017-18 school year, the enrollment limit will increase by one percentage point in each year until the enrollment limit reaches 10% of the district’s prior year enrollment. In the year after the limit reaches 10%, no enrollment limit would apply. </a:t>
            </a:r>
          </a:p>
          <a:p>
            <a:pPr lvl="1">
              <a:buNone/>
            </a:pPr>
            <a:endParaRPr lang="en-US" sz="1400" dirty="0" smtClean="0">
              <a:latin typeface="Times New Roman" pitchFamily="18" charset="0"/>
              <a:cs typeface="Times New Roman" pitchFamily="18" charset="0"/>
            </a:endParaRPr>
          </a:p>
          <a:p>
            <a:pPr lvl="1">
              <a:buFont typeface="Courier New" pitchFamily="49" charset="0"/>
              <a:buChar char="o"/>
            </a:pPr>
            <a:endParaRPr lang="en-US" sz="1200" u="sng"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5647F450-B010-44F3-A87C-A52A6F362B1F}" type="slidenum">
              <a:rPr lang="en-US" smtClean="0"/>
              <a:pPr>
                <a:defRPr/>
              </a:pPr>
              <a:t>79</a:t>
            </a:fld>
            <a:endParaRPr lang="en-US" dirty="0"/>
          </a:p>
        </p:txBody>
      </p:sp>
    </p:spTree>
    <p:custDataLst>
      <p:tags r:id="rId1"/>
    </p:custDataLst>
    <p:extLst>
      <p:ext uri="{BB962C8B-B14F-4D97-AF65-F5344CB8AC3E}">
        <p14:creationId xmlns:p14="http://schemas.microsoft.com/office/powerpoint/2010/main" val="3011433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lvl="2"/>
            <a:r>
              <a:rPr lang="en-US" dirty="0" smtClean="0"/>
              <a:t>For </a:t>
            </a:r>
            <a:r>
              <a:rPr lang="en-US" dirty="0"/>
              <a:t>programs that are state funded, the threshold for </a:t>
            </a:r>
            <a:r>
              <a:rPr lang="en-US" dirty="0">
                <a:solidFill>
                  <a:schemeClr val="accent2"/>
                </a:solidFill>
              </a:rPr>
              <a:t>Type A programs</a:t>
            </a:r>
            <a:r>
              <a:rPr lang="en-US" dirty="0"/>
              <a:t> is $250,000. </a:t>
            </a:r>
          </a:p>
          <a:p>
            <a:endParaRPr lang="en-US" dirty="0"/>
          </a:p>
          <a:p>
            <a:pPr lvl="2"/>
            <a:r>
              <a:rPr lang="en-US" dirty="0" smtClean="0"/>
              <a:t>For </a:t>
            </a:r>
            <a:r>
              <a:rPr lang="en-US" dirty="0"/>
              <a:t>programs that are state funded, the threshold for </a:t>
            </a:r>
            <a:r>
              <a:rPr lang="en-US" dirty="0">
                <a:solidFill>
                  <a:schemeClr val="accent2"/>
                </a:solidFill>
              </a:rPr>
              <a:t>Type B programs</a:t>
            </a:r>
            <a:r>
              <a:rPr lang="en-US" dirty="0"/>
              <a:t> is $62,500. </a:t>
            </a:r>
            <a:endParaRPr lang="en-US" dirty="0" smtClean="0"/>
          </a:p>
          <a:p>
            <a:pPr lvl="2"/>
            <a:endParaRPr lang="en-US" dirty="0"/>
          </a:p>
          <a:p>
            <a:pPr lvl="2"/>
            <a:r>
              <a:rPr lang="en-US" dirty="0" smtClean="0"/>
              <a:t>The </a:t>
            </a:r>
            <a:r>
              <a:rPr lang="en-US" dirty="0"/>
              <a:t>granting agency </a:t>
            </a:r>
            <a:r>
              <a:rPr lang="en-US" dirty="0">
                <a:solidFill>
                  <a:schemeClr val="accent2"/>
                </a:solidFill>
              </a:rPr>
              <a:t>may designate state or federal pass-through programs to be automatically considered to be Type A state </a:t>
            </a:r>
            <a:r>
              <a:rPr lang="en-US" dirty="0" smtClean="0">
                <a:solidFill>
                  <a:schemeClr val="accent2"/>
                </a:solidFill>
              </a:rPr>
              <a:t>programs</a:t>
            </a:r>
            <a:r>
              <a:rPr lang="en-US" dirty="0" smtClean="0"/>
              <a:t> </a:t>
            </a:r>
            <a:r>
              <a:rPr lang="en-US" dirty="0"/>
              <a:t>and these programs are tested as state major unless the auditor assesses them to be </a:t>
            </a:r>
            <a:r>
              <a:rPr lang="en-US" dirty="0" smtClean="0"/>
              <a:t>low-risk </a:t>
            </a:r>
            <a:r>
              <a:rPr lang="en-US" dirty="0"/>
              <a:t>but at least once every three years. </a:t>
            </a:r>
          </a:p>
          <a:p>
            <a:pPr lvl="2"/>
            <a:endParaRPr lang="en-US" dirty="0"/>
          </a:p>
          <a:p>
            <a:endParaRPr lang="en-US" dirty="0"/>
          </a:p>
        </p:txBody>
      </p:sp>
      <p:sp>
        <p:nvSpPr>
          <p:cNvPr id="3" name="Title 2"/>
          <p:cNvSpPr>
            <a:spLocks noGrp="1"/>
          </p:cNvSpPr>
          <p:nvPr>
            <p:ph type="title"/>
          </p:nvPr>
        </p:nvSpPr>
        <p:spPr/>
        <p:txBody>
          <a:bodyPr/>
          <a:lstStyle/>
          <a:p>
            <a:pPr algn="ctr"/>
            <a:r>
              <a:rPr lang="en-US" dirty="0"/>
              <a:t>State Single Audit Guidelines</a:t>
            </a:r>
          </a:p>
        </p:txBody>
      </p:sp>
    </p:spTree>
    <p:custDataLst>
      <p:tags r:id="rId1"/>
    </p:custDataLst>
    <p:extLst>
      <p:ext uri="{BB962C8B-B14F-4D97-AF65-F5344CB8AC3E}">
        <p14:creationId xmlns:p14="http://schemas.microsoft.com/office/powerpoint/2010/main" val="20074942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a:t>
            </a:r>
            <a:endParaRPr lang="en-US" dirty="0"/>
          </a:p>
        </p:txBody>
      </p:sp>
    </p:spTree>
    <p:custDataLst>
      <p:tags r:id="rId1"/>
    </p:custData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 Fornecker, CPA</a:t>
            </a:r>
          </a:p>
          <a:p>
            <a:pPr lvl="1"/>
            <a:r>
              <a:rPr lang="en-US" dirty="0" smtClean="0"/>
              <a:t>608/267-7882</a:t>
            </a:r>
          </a:p>
          <a:p>
            <a:pPr lvl="1"/>
            <a:r>
              <a:rPr lang="en-US" dirty="0" smtClean="0">
                <a:hlinkClick r:id="rId3"/>
              </a:rPr>
              <a:t>eugene.fornecker@dpi.wi.gov</a:t>
            </a:r>
            <a:endParaRPr lang="en-US" dirty="0" smtClean="0"/>
          </a:p>
          <a:p>
            <a:pPr lvl="1"/>
            <a:endParaRPr lang="en-US" sz="1000" dirty="0" smtClean="0"/>
          </a:p>
          <a:p>
            <a:r>
              <a:rPr lang="en-US" dirty="0" smtClean="0"/>
              <a:t>Brian Kahl, CPA</a:t>
            </a:r>
          </a:p>
          <a:p>
            <a:pPr lvl="1"/>
            <a:r>
              <a:rPr lang="en-US" dirty="0" smtClean="0"/>
              <a:t>608/266-3862</a:t>
            </a:r>
          </a:p>
          <a:p>
            <a:pPr lvl="1"/>
            <a:r>
              <a:rPr lang="en-US" dirty="0" smtClean="0">
                <a:hlinkClick r:id="rId4"/>
              </a:rPr>
              <a:t>brian.kahl@dpi.wi.gov</a:t>
            </a:r>
            <a:endParaRPr lang="en-US" dirty="0" smtClean="0"/>
          </a:p>
          <a:p>
            <a:pPr lvl="1"/>
            <a:endParaRPr lang="en-US" sz="1000" dirty="0" smtClean="0"/>
          </a:p>
          <a:p>
            <a:pPr lvl="1"/>
            <a:endParaRPr lang="en-US" dirty="0" smtClean="0"/>
          </a:p>
          <a:p>
            <a:endParaRPr lang="en-US" dirty="0"/>
          </a:p>
        </p:txBody>
      </p:sp>
      <p:sp>
        <p:nvSpPr>
          <p:cNvPr id="3" name="Title 2"/>
          <p:cNvSpPr>
            <a:spLocks noGrp="1"/>
          </p:cNvSpPr>
          <p:nvPr>
            <p:ph type="title"/>
          </p:nvPr>
        </p:nvSpPr>
        <p:spPr/>
        <p:txBody>
          <a:bodyPr/>
          <a:lstStyle/>
          <a:p>
            <a:pPr algn="ctr"/>
            <a:r>
              <a:rPr lang="en-US" dirty="0" smtClean="0"/>
              <a:t>Thank you!</a:t>
            </a:r>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r>
              <a:rPr lang="en-US" sz="2200" dirty="0" smtClean="0"/>
              <a:t>Granting </a:t>
            </a:r>
            <a:r>
              <a:rPr lang="en-US" sz="2200" dirty="0"/>
              <a:t>agencies may </a:t>
            </a:r>
            <a:r>
              <a:rPr lang="en-US" sz="2200" dirty="0">
                <a:solidFill>
                  <a:schemeClr val="accent2"/>
                </a:solidFill>
              </a:rPr>
              <a:t>designate programs to be state </a:t>
            </a:r>
            <a:r>
              <a:rPr lang="en-US" sz="2200" dirty="0" smtClean="0">
                <a:solidFill>
                  <a:schemeClr val="accent2"/>
                </a:solidFill>
              </a:rPr>
              <a:t>major</a:t>
            </a:r>
            <a:r>
              <a:rPr lang="en-US" sz="2200" dirty="0" smtClean="0"/>
              <a:t> </a:t>
            </a:r>
            <a:r>
              <a:rPr lang="en-US" sz="2200" dirty="0"/>
              <a:t>so that these programs are always tested when the auditee has the programs. </a:t>
            </a:r>
            <a:endParaRPr lang="en-US" sz="2200" dirty="0" smtClean="0"/>
          </a:p>
          <a:p>
            <a:pPr lvl="2"/>
            <a:endParaRPr lang="en-US" sz="2200" dirty="0" smtClean="0"/>
          </a:p>
          <a:p>
            <a:pPr lvl="2"/>
            <a:r>
              <a:rPr lang="en-US" sz="2200" dirty="0" smtClean="0"/>
              <a:t>Any </a:t>
            </a:r>
            <a:r>
              <a:rPr lang="en-US" sz="2200" dirty="0"/>
              <a:t>state funded program that </a:t>
            </a:r>
            <a:r>
              <a:rPr lang="en-US" sz="2200" dirty="0">
                <a:solidFill>
                  <a:schemeClr val="accent2"/>
                </a:solidFill>
              </a:rPr>
              <a:t>does not exceed $25,000 in expenditures</a:t>
            </a:r>
            <a:r>
              <a:rPr lang="en-US" sz="2200" dirty="0"/>
              <a:t> during the audited year need not be included in the testing </a:t>
            </a:r>
            <a:r>
              <a:rPr lang="en-US" sz="2200" dirty="0" smtClean="0"/>
              <a:t>of major programs. </a:t>
            </a:r>
          </a:p>
          <a:p>
            <a:pPr lvl="2"/>
            <a:endParaRPr lang="en-US" sz="2200" dirty="0"/>
          </a:p>
          <a:p>
            <a:pPr lvl="2"/>
            <a:endParaRPr lang="en-US" sz="2200" dirty="0"/>
          </a:p>
          <a:p>
            <a:pPr lvl="2"/>
            <a:endParaRPr lang="en-US" dirty="0"/>
          </a:p>
          <a:p>
            <a:endParaRPr lang="en-US" dirty="0"/>
          </a:p>
        </p:txBody>
      </p:sp>
      <p:sp>
        <p:nvSpPr>
          <p:cNvPr id="3" name="Title 2"/>
          <p:cNvSpPr>
            <a:spLocks noGrp="1"/>
          </p:cNvSpPr>
          <p:nvPr>
            <p:ph type="title"/>
          </p:nvPr>
        </p:nvSpPr>
        <p:spPr/>
        <p:txBody>
          <a:bodyPr/>
          <a:lstStyle/>
          <a:p>
            <a:pPr algn="ctr"/>
            <a:r>
              <a:rPr lang="en-US" dirty="0"/>
              <a:t>State Single Audit Guidelines</a:t>
            </a:r>
          </a:p>
        </p:txBody>
      </p:sp>
    </p:spTree>
    <p:custDataLst>
      <p:tags r:id="rId1"/>
    </p:custDataLst>
    <p:extLst>
      <p:ext uri="{BB962C8B-B14F-4D97-AF65-F5344CB8AC3E}">
        <p14:creationId xmlns:p14="http://schemas.microsoft.com/office/powerpoint/2010/main" val="31758372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10553</TotalTime>
  <Words>4941</Words>
  <Application>Microsoft Office PowerPoint</Application>
  <PresentationFormat>On-screen Show (4:3)</PresentationFormat>
  <Paragraphs>723</Paragraphs>
  <Slides>81</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81</vt:i4>
      </vt:variant>
    </vt:vector>
  </HeadingPairs>
  <TitlesOfParts>
    <vt:vector size="92" baseType="lpstr">
      <vt:lpstr>Arial</vt:lpstr>
      <vt:lpstr>Calibri</vt:lpstr>
      <vt:lpstr>Courier New</vt:lpstr>
      <vt:lpstr>Gadget</vt:lpstr>
      <vt:lpstr>Lucida Sans Unicode</vt:lpstr>
      <vt:lpstr>Times New Roman</vt:lpstr>
      <vt:lpstr>Verdana</vt:lpstr>
      <vt:lpstr>Wingdings</vt:lpstr>
      <vt:lpstr>Wingdings 2</vt:lpstr>
      <vt:lpstr>Wingdings 3</vt:lpstr>
      <vt:lpstr>Concourse</vt:lpstr>
      <vt:lpstr>School District Audit Conference – DPI Update</vt:lpstr>
      <vt:lpstr>Agenda</vt:lpstr>
      <vt:lpstr>Website Migration</vt:lpstr>
      <vt:lpstr>PowerPoint Presentation</vt:lpstr>
      <vt:lpstr>State Single Audit Guidelines </vt:lpstr>
      <vt:lpstr>State Single Audit Guidelines</vt:lpstr>
      <vt:lpstr>State Single Audit Guidelines</vt:lpstr>
      <vt:lpstr>State Single Audit Guidelines</vt:lpstr>
      <vt:lpstr>State Single Audit Guidelines</vt:lpstr>
      <vt:lpstr>State Single Audit Guidelines</vt:lpstr>
      <vt:lpstr>State Single Audit Guidelines</vt:lpstr>
      <vt:lpstr>State Single Audit Guidelines</vt:lpstr>
      <vt:lpstr>Uniform Grant Guidance</vt:lpstr>
      <vt:lpstr>Uniform Grant Guidance</vt:lpstr>
      <vt:lpstr>State Single Audit Guidelines</vt:lpstr>
      <vt:lpstr>State Single Audit Guidelines</vt:lpstr>
      <vt:lpstr>State Single Audit Guidelines – DPI Appendix</vt:lpstr>
      <vt:lpstr>State Single Audit Guidelines – DPI Appendix</vt:lpstr>
      <vt:lpstr>State Single Audit Guidelines – DPI Appendix</vt:lpstr>
      <vt:lpstr>PowerPoint Presentation</vt:lpstr>
      <vt:lpstr>General Aids</vt:lpstr>
      <vt:lpstr>Pupil Transportation Aid</vt:lpstr>
      <vt:lpstr>Student Achievement Guarantee in Education (SAGE)</vt:lpstr>
      <vt:lpstr>AGR/SAGE</vt:lpstr>
      <vt:lpstr>Achievement GAP Reduction (AGR)</vt:lpstr>
      <vt:lpstr>Achievement GAP Reduction (AGR)</vt:lpstr>
      <vt:lpstr>AGR/SAGE</vt:lpstr>
      <vt:lpstr>AGR/SAGE</vt:lpstr>
      <vt:lpstr>Sparsity Aid</vt:lpstr>
      <vt:lpstr>Per Pupil Aid</vt:lpstr>
      <vt:lpstr>Per Pupil Aid</vt:lpstr>
      <vt:lpstr>Per Pupil Aid</vt:lpstr>
      <vt:lpstr>Per Pupil Aid</vt:lpstr>
      <vt:lpstr>TEACH</vt:lpstr>
      <vt:lpstr>TEACH Grants</vt:lpstr>
      <vt:lpstr>TEACH Grants</vt:lpstr>
      <vt:lpstr>TEACH Grants</vt:lpstr>
      <vt:lpstr>TEACH Grants</vt:lpstr>
      <vt:lpstr>Community Service Fund</vt:lpstr>
      <vt:lpstr>Community Service Fund</vt:lpstr>
      <vt:lpstr>Community Service Fund</vt:lpstr>
      <vt:lpstr>Community Service Fund</vt:lpstr>
      <vt:lpstr>Auditor Workpaper Reviews</vt:lpstr>
      <vt:lpstr>Auditor Workpaper Reviews</vt:lpstr>
      <vt:lpstr>Auditor Workpaper Reviews</vt:lpstr>
      <vt:lpstr>Auditor Questions</vt:lpstr>
      <vt:lpstr>Auditor Questions</vt:lpstr>
      <vt:lpstr>Auditor Questions</vt:lpstr>
      <vt:lpstr>Auditor Questions</vt:lpstr>
      <vt:lpstr>Auditor Questions</vt:lpstr>
      <vt:lpstr>Title I Comparability Report</vt:lpstr>
      <vt:lpstr>Desk Review Findings</vt:lpstr>
      <vt:lpstr>Audit issues</vt:lpstr>
      <vt:lpstr>Audit Issues</vt:lpstr>
      <vt:lpstr>Audit Issues</vt:lpstr>
      <vt:lpstr>WUFAR</vt:lpstr>
      <vt:lpstr>WUFAR Account Changes</vt:lpstr>
      <vt:lpstr>WUFAR Clarifications</vt:lpstr>
      <vt:lpstr>Special Education</vt:lpstr>
      <vt:lpstr>PowerPoint Presentation</vt:lpstr>
      <vt:lpstr>Special Education Open Enrollment</vt:lpstr>
      <vt:lpstr>What is/isn’t a lack of program?</vt:lpstr>
      <vt:lpstr>Spec Ed Open Enrollment Funding</vt:lpstr>
      <vt:lpstr>Spec Ed Open Enrollment Funding</vt:lpstr>
      <vt:lpstr>DPI Licensure database</vt:lpstr>
      <vt:lpstr>PowerPoint Presentation</vt:lpstr>
      <vt:lpstr>Due Dates</vt:lpstr>
      <vt:lpstr>2016 Report Due Dates</vt:lpstr>
      <vt:lpstr>2016 Report Due Dates</vt:lpstr>
      <vt:lpstr>Report Filing </vt:lpstr>
      <vt:lpstr>Reporting Findings</vt:lpstr>
      <vt:lpstr>Audit Manual Update </vt:lpstr>
      <vt:lpstr>Cash Reconciliations</vt:lpstr>
      <vt:lpstr>Private  School Vouchers</vt:lpstr>
      <vt:lpstr>Wisconsin Parental Choice Program (WPCP)</vt:lpstr>
      <vt:lpstr>Wisconsin Private School Voucher  Program Financial Impacts</vt:lpstr>
      <vt:lpstr>Wisconsin Private School Voucher  Program Financial Impacts</vt:lpstr>
      <vt:lpstr>Wisconsin Private School Voucher  Program Financial Impacts</vt:lpstr>
      <vt:lpstr>Wisconsin Private School Voucher  Program Financial Impacts</vt:lpstr>
      <vt:lpstr>Questions?</vt:lpstr>
      <vt:lpstr>Thank you!</vt:lpstr>
    </vt:vector>
  </TitlesOfParts>
  <Company>Wisconsin 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Audit Conference – DPI Update (2016)</dc:title>
  <dc:subject>School District Audits</dc:subject>
  <dc:creator>DPI.SchoolFinancialServices@dpi.wi.gov</dc:creator>
  <cp:keywords>school, district, audit, conference, dpi, update</cp:keywords>
  <cp:lastModifiedBy>Huelsman, Scott M.   DPI</cp:lastModifiedBy>
  <cp:revision>303</cp:revision>
  <cp:lastPrinted>2016-05-12T20:20:19Z</cp:lastPrinted>
  <dcterms:created xsi:type="dcterms:W3CDTF">2015-04-27T13:03:03Z</dcterms:created>
  <dcterms:modified xsi:type="dcterms:W3CDTF">2018-03-21T13:56:17Z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4B010EE4-B7DA-4C84-BF6F-8D8997156069</vt:lpwstr>
  </property>
  <property fmtid="{D5CDD505-2E9C-101B-9397-08002B2CF9AE}" pid="3" name="ArticulatePath">
    <vt:lpwstr>2016 School District Audit Conference – DPI Update (1)</vt:lpwstr>
  </property>
</Properties>
</file>