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notesMasterIdLst>
    <p:notesMasterId r:id="rId43"/>
  </p:notesMasterIdLst>
  <p:sldIdLst>
    <p:sldId id="256" r:id="rId2"/>
    <p:sldId id="257" r:id="rId3"/>
    <p:sldId id="259" r:id="rId4"/>
    <p:sldId id="258" r:id="rId5"/>
    <p:sldId id="271" r:id="rId6"/>
    <p:sldId id="265" r:id="rId7"/>
    <p:sldId id="268" r:id="rId8"/>
    <p:sldId id="267" r:id="rId9"/>
    <p:sldId id="269" r:id="rId10"/>
    <p:sldId id="270" r:id="rId11"/>
    <p:sldId id="260" r:id="rId12"/>
    <p:sldId id="272" r:id="rId13"/>
    <p:sldId id="273" r:id="rId14"/>
    <p:sldId id="274" r:id="rId15"/>
    <p:sldId id="275" r:id="rId16"/>
    <p:sldId id="261" r:id="rId17"/>
    <p:sldId id="288" r:id="rId18"/>
    <p:sldId id="290" r:id="rId19"/>
    <p:sldId id="291" r:id="rId20"/>
    <p:sldId id="297" r:id="rId21"/>
    <p:sldId id="263" r:id="rId22"/>
    <p:sldId id="292" r:id="rId23"/>
    <p:sldId id="295" r:id="rId24"/>
    <p:sldId id="296" r:id="rId25"/>
    <p:sldId id="294" r:id="rId26"/>
    <p:sldId id="298" r:id="rId27"/>
    <p:sldId id="299" r:id="rId28"/>
    <p:sldId id="262"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64"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78046" autoAdjust="0"/>
  </p:normalViewPr>
  <p:slideViewPr>
    <p:cSldViewPr snapToGrid="0">
      <p:cViewPr varScale="1">
        <p:scale>
          <a:sx n="63" d="100"/>
          <a:sy n="63" d="100"/>
        </p:scale>
        <p:origin x="787"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8C0341-D17D-4758-867E-3FE8CEDCC130}" type="datetimeFigureOut">
              <a:rPr lang="en-US" smtClean="0"/>
              <a:t>5/25/2016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655E67-6DE5-498F-B93B-16EBD12D48B8}" type="slidenum">
              <a:rPr lang="en-US" smtClean="0"/>
              <a:t>‹#›</a:t>
            </a:fld>
            <a:endParaRPr lang="en-US" dirty="0"/>
          </a:p>
        </p:txBody>
      </p:sp>
    </p:spTree>
    <p:extLst>
      <p:ext uri="{BB962C8B-B14F-4D97-AF65-F5344CB8AC3E}">
        <p14:creationId xmlns:p14="http://schemas.microsoft.com/office/powerpoint/2010/main" val="293613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55E67-6DE5-498F-B93B-16EBD12D48B8}" type="slidenum">
              <a:rPr lang="en-US" smtClean="0"/>
              <a:t>1</a:t>
            </a:fld>
            <a:endParaRPr lang="en-US" dirty="0"/>
          </a:p>
        </p:txBody>
      </p:sp>
    </p:spTree>
    <p:extLst>
      <p:ext uri="{BB962C8B-B14F-4D97-AF65-F5344CB8AC3E}">
        <p14:creationId xmlns:p14="http://schemas.microsoft.com/office/powerpoint/2010/main" val="175605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55E67-6DE5-498F-B93B-16EBD12D48B8}" type="slidenum">
              <a:rPr lang="en-US" smtClean="0"/>
              <a:t>2</a:t>
            </a:fld>
            <a:endParaRPr lang="en-US" dirty="0"/>
          </a:p>
        </p:txBody>
      </p:sp>
    </p:spTree>
    <p:extLst>
      <p:ext uri="{BB962C8B-B14F-4D97-AF65-F5344CB8AC3E}">
        <p14:creationId xmlns:p14="http://schemas.microsoft.com/office/powerpoint/2010/main" val="312098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800" dirty="0">
                <a:latin typeface="Arial" panose="020B0604020202020204" pitchFamily="34" charset="0"/>
                <a:cs typeface="Arial" panose="020B0604020202020204" pitchFamily="34" charset="0"/>
              </a:rPr>
              <a:t>These two topics may not impact all school districts currently, </a:t>
            </a:r>
          </a:p>
          <a:p>
            <a:pPr marL="291179" indent="-291179">
              <a:buFont typeface="Arial" panose="020B0604020202020204" pitchFamily="34" charset="0"/>
              <a:buChar char="•"/>
            </a:pPr>
            <a:r>
              <a:rPr lang="en-US" sz="1800" dirty="0">
                <a:latin typeface="Arial" panose="020B0604020202020204" pitchFamily="34" charset="0"/>
                <a:cs typeface="Arial" panose="020B0604020202020204" pitchFamily="34" charset="0"/>
              </a:rPr>
              <a:t>however each may do so in the future</a:t>
            </a:r>
          </a:p>
          <a:p>
            <a:pPr marL="291179" indent="-291179">
              <a:buFont typeface="Arial" panose="020B0604020202020204" pitchFamily="34" charset="0"/>
              <a:buChar char="•"/>
            </a:pPr>
            <a:r>
              <a:rPr lang="en-US" sz="1800" dirty="0">
                <a:latin typeface="Arial" panose="020B0604020202020204" pitchFamily="34" charset="0"/>
                <a:cs typeface="Arial" panose="020B0604020202020204" pitchFamily="34" charset="0"/>
              </a:rPr>
              <a:t> so a basic understanding will be beneficial.</a:t>
            </a:r>
          </a:p>
        </p:txBody>
      </p:sp>
      <p:sp>
        <p:nvSpPr>
          <p:cNvPr id="4" name="Slide Number Placeholder 3"/>
          <p:cNvSpPr>
            <a:spLocks noGrp="1"/>
          </p:cNvSpPr>
          <p:nvPr>
            <p:ph type="sldNum" sz="quarter" idx="10"/>
          </p:nvPr>
        </p:nvSpPr>
        <p:spPr/>
        <p:txBody>
          <a:bodyPr/>
          <a:lstStyle/>
          <a:p>
            <a:fld id="{0F655E67-6DE5-498F-B93B-16EBD12D48B8}" type="slidenum">
              <a:rPr lang="en-US" smtClean="0"/>
              <a:t>5</a:t>
            </a:fld>
            <a:endParaRPr lang="en-US" dirty="0"/>
          </a:p>
        </p:txBody>
      </p:sp>
    </p:spTree>
    <p:extLst>
      <p:ext uri="{BB962C8B-B14F-4D97-AF65-F5344CB8AC3E}">
        <p14:creationId xmlns:p14="http://schemas.microsoft.com/office/powerpoint/2010/main" val="403134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Determining if the program belongs in Fund 80 is not without limitations.  A few standard examples are:</a:t>
            </a:r>
          </a:p>
          <a:p>
            <a:pPr marL="291179" indent="-291179">
              <a:buFont typeface="Arial" panose="020B0604020202020204" pitchFamily="34" charset="0"/>
              <a:buChar char="•"/>
            </a:pPr>
            <a:r>
              <a:rPr lang="en-US" sz="1800" dirty="0">
                <a:latin typeface="Arial" panose="020B0604020202020204" pitchFamily="34" charset="0"/>
                <a:cs typeface="Arial" panose="020B0604020202020204" pitchFamily="34" charset="0"/>
              </a:rPr>
              <a:t>Adult Education,</a:t>
            </a:r>
          </a:p>
          <a:p>
            <a:pPr marL="291179" indent="-291179">
              <a:buFont typeface="Arial" panose="020B0604020202020204" pitchFamily="34" charset="0"/>
              <a:buChar char="•"/>
            </a:pPr>
            <a:r>
              <a:rPr lang="en-US" sz="1800" dirty="0">
                <a:latin typeface="Arial" panose="020B0604020202020204" pitchFamily="34" charset="0"/>
                <a:cs typeface="Arial" panose="020B0604020202020204" pitchFamily="34" charset="0"/>
              </a:rPr>
              <a:t>Community recreation programs, such as summer softball/baseball</a:t>
            </a:r>
          </a:p>
          <a:p>
            <a:pPr marL="291179" indent="-291179">
              <a:buFont typeface="Arial" panose="020B0604020202020204" pitchFamily="34" charset="0"/>
              <a:buChar char="•"/>
            </a:pPr>
            <a:r>
              <a:rPr lang="en-US" sz="1800" dirty="0">
                <a:latin typeface="Arial" panose="020B0604020202020204" pitchFamily="34" charset="0"/>
                <a:cs typeface="Arial" panose="020B0604020202020204" pitchFamily="34" charset="0"/>
              </a:rPr>
              <a:t>Day care service</a:t>
            </a:r>
          </a:p>
          <a:p>
            <a:pPr marL="291179" indent="-291179">
              <a:buFont typeface="Arial" panose="020B0604020202020204" pitchFamily="34" charset="0"/>
              <a:buChar char="•"/>
            </a:pPr>
            <a:r>
              <a:rPr lang="en-US" sz="1800" dirty="0">
                <a:latin typeface="Arial" panose="020B0604020202020204" pitchFamily="34" charset="0"/>
                <a:cs typeface="Arial" panose="020B0604020202020204" pitchFamily="34" charset="0"/>
              </a:rPr>
              <a:t>If you are not sure, ASK us!</a:t>
            </a:r>
          </a:p>
          <a:p>
            <a:pPr defTabSz="931774"/>
            <a:r>
              <a:rPr lang="en-US" sz="1800" dirty="0">
                <a:latin typeface="Arial Black" panose="020B0A04020102020204" pitchFamily="34" charset="0"/>
                <a:cs typeface="Arial" panose="020B0604020202020204" pitchFamily="34" charset="0"/>
              </a:rPr>
              <a:t>PI 80 became a permanent rule on May 1, 2015.</a:t>
            </a: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6</a:t>
            </a:fld>
            <a:endParaRPr lang="en-US" dirty="0"/>
          </a:p>
        </p:txBody>
      </p:sp>
    </p:spTree>
    <p:extLst>
      <p:ext uri="{BB962C8B-B14F-4D97-AF65-F5344CB8AC3E}">
        <p14:creationId xmlns:p14="http://schemas.microsoft.com/office/powerpoint/2010/main" val="39590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Black" panose="020B0A04020102020204" pitchFamily="34" charset="0"/>
              </a:rPr>
              <a:t>Every district with a Fund 80 will have an annual audit of the expenses.  Depending on the process used by the auditor, something was not checked last year </a:t>
            </a:r>
            <a:r>
              <a:rPr lang="en-US" sz="1800">
                <a:latin typeface="Arial Black" panose="020B0A04020102020204" pitchFamily="34" charset="0"/>
              </a:rPr>
              <a:t>could </a:t>
            </a:r>
            <a:r>
              <a:rPr lang="en-US" sz="1800" smtClean="0">
                <a:latin typeface="Arial Black" panose="020B0A04020102020204" pitchFamily="34" charset="0"/>
              </a:rPr>
              <a:t>be a </a:t>
            </a:r>
            <a:r>
              <a:rPr lang="en-US" sz="1800" dirty="0">
                <a:latin typeface="Arial Black" panose="020B0A04020102020204" pitchFamily="34" charset="0"/>
              </a:rPr>
              <a:t>question this year or in the future.</a:t>
            </a:r>
            <a:endParaRPr lang="en-US" sz="1800"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7</a:t>
            </a:fld>
            <a:endParaRPr lang="en-US" dirty="0"/>
          </a:p>
        </p:txBody>
      </p:sp>
    </p:spTree>
    <p:extLst>
      <p:ext uri="{BB962C8B-B14F-4D97-AF65-F5344CB8AC3E}">
        <p14:creationId xmlns:p14="http://schemas.microsoft.com/office/powerpoint/2010/main" val="272376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Black" panose="020B0A04020102020204" pitchFamily="34" charset="0"/>
              </a:rPr>
              <a:t>Each approved TOS provides the school district with the authority to increase the local property taxes.</a:t>
            </a:r>
          </a:p>
        </p:txBody>
      </p:sp>
      <p:sp>
        <p:nvSpPr>
          <p:cNvPr id="4" name="Slide Number Placeholder 3"/>
          <p:cNvSpPr>
            <a:spLocks noGrp="1"/>
          </p:cNvSpPr>
          <p:nvPr>
            <p:ph type="sldNum" sz="quarter" idx="10"/>
          </p:nvPr>
        </p:nvSpPr>
        <p:spPr/>
        <p:txBody>
          <a:bodyPr/>
          <a:lstStyle/>
          <a:p>
            <a:fld id="{0F655E67-6DE5-498F-B93B-16EBD12D48B8}" type="slidenum">
              <a:rPr lang="en-US" smtClean="0"/>
              <a:t>8</a:t>
            </a:fld>
            <a:endParaRPr lang="en-US" dirty="0"/>
          </a:p>
        </p:txBody>
      </p:sp>
    </p:spTree>
    <p:extLst>
      <p:ext uri="{BB962C8B-B14F-4D97-AF65-F5344CB8AC3E}">
        <p14:creationId xmlns:p14="http://schemas.microsoft.com/office/powerpoint/2010/main" val="75813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800" dirty="0">
                <a:latin typeface="Arial Black" panose="020B0A04020102020204" pitchFamily="34" charset="0"/>
              </a:rPr>
              <a:t>An increase in cost for services is not grounds for a TOS request.  </a:t>
            </a:r>
          </a:p>
          <a:p>
            <a:endParaRPr lang="en-US" dirty="0"/>
          </a:p>
        </p:txBody>
      </p:sp>
      <p:sp>
        <p:nvSpPr>
          <p:cNvPr id="4" name="Slide Number Placeholder 3"/>
          <p:cNvSpPr>
            <a:spLocks noGrp="1"/>
          </p:cNvSpPr>
          <p:nvPr>
            <p:ph type="sldNum" sz="quarter" idx="10"/>
          </p:nvPr>
        </p:nvSpPr>
        <p:spPr/>
        <p:txBody>
          <a:bodyPr/>
          <a:lstStyle/>
          <a:p>
            <a:fld id="{0F655E67-6DE5-498F-B93B-16EBD12D48B8}" type="slidenum">
              <a:rPr lang="en-US" smtClean="0"/>
              <a:t>9</a:t>
            </a:fld>
            <a:endParaRPr lang="en-US" dirty="0"/>
          </a:p>
        </p:txBody>
      </p:sp>
    </p:spTree>
    <p:extLst>
      <p:ext uri="{BB962C8B-B14F-4D97-AF65-F5344CB8AC3E}">
        <p14:creationId xmlns:p14="http://schemas.microsoft.com/office/powerpoint/2010/main" val="87883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Arial Black" panose="020B0A04020102020204" pitchFamily="34" charset="0"/>
              </a:rPr>
              <a:t>Decision Tree for 2016-2017 Revenue Limit Exemption (March 2016)</a:t>
            </a:r>
          </a:p>
          <a:p>
            <a:r>
              <a:rPr lang="en-US" sz="1800" i="1" dirty="0">
                <a:latin typeface="Arial Black" panose="020B0A04020102020204" pitchFamily="34" charset="0"/>
              </a:rPr>
              <a:t>It is important to walk through the Decision Tree for each student being considered for a Transfer of Service request.</a:t>
            </a:r>
            <a:endParaRPr lang="en-US" sz="1800" dirty="0">
              <a:latin typeface="Arial Black" panose="020B0A04020102020204" pitchFamily="34" charset="0"/>
            </a:endParaRPr>
          </a:p>
          <a:p>
            <a:r>
              <a:rPr lang="en-US" sz="1800" dirty="0">
                <a:latin typeface="Arial Black" panose="020B0A04020102020204" pitchFamily="34" charset="0"/>
              </a:rPr>
              <a:t>This document can be found by click on the TOS link of the SFS homepage under the Reporting Portals on the right=hand side.</a:t>
            </a:r>
            <a:endParaRPr lang="en-US" sz="1800"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F655E67-6DE5-498F-B93B-16EBD12D48B8}" type="slidenum">
              <a:rPr lang="en-US" smtClean="0"/>
              <a:t>10</a:t>
            </a:fld>
            <a:endParaRPr lang="en-US" dirty="0"/>
          </a:p>
        </p:txBody>
      </p:sp>
    </p:spTree>
    <p:extLst>
      <p:ext uri="{BB962C8B-B14F-4D97-AF65-F5344CB8AC3E}">
        <p14:creationId xmlns:p14="http://schemas.microsoft.com/office/powerpoint/2010/main" val="375196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655E67-6DE5-498F-B93B-16EBD12D48B8}" type="slidenum">
              <a:rPr lang="en-US" smtClean="0"/>
              <a:t>29</a:t>
            </a:fld>
            <a:endParaRPr lang="en-US" dirty="0"/>
          </a:p>
        </p:txBody>
      </p:sp>
    </p:spTree>
    <p:extLst>
      <p:ext uri="{BB962C8B-B14F-4D97-AF65-F5344CB8AC3E}">
        <p14:creationId xmlns:p14="http://schemas.microsoft.com/office/powerpoint/2010/main" val="399511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400"/>
            </a:lvl1pPr>
          </a:lstStyle>
          <a:p>
            <a:r>
              <a:rPr lang="en-US" smtClean="0"/>
              <a:t>May 26, 2015</a:t>
            </a:r>
            <a:endParaRPr lang="en-US" dirty="0"/>
          </a:p>
        </p:txBody>
      </p:sp>
      <p:sp>
        <p:nvSpPr>
          <p:cNvPr id="5" name="Footer Placeholder 4"/>
          <p:cNvSpPr>
            <a:spLocks noGrp="1"/>
          </p:cNvSpPr>
          <p:nvPr>
            <p:ph type="ftr" sz="quarter" idx="11"/>
          </p:nvPr>
        </p:nvSpPr>
        <p:spPr/>
        <p:txBody>
          <a:bodyPr/>
          <a:lstStyle>
            <a:lvl1pPr>
              <a:defRPr sz="1400"/>
            </a:lvl1pPr>
          </a:lstStyle>
          <a:p>
            <a:r>
              <a:rPr lang="en-US" dirty="0" smtClean="0"/>
              <a:t>Wisconsin Department of Public Instruction </a:t>
            </a:r>
            <a:endParaRPr lang="en-US" dirty="0"/>
          </a:p>
        </p:txBody>
      </p:sp>
      <p:sp>
        <p:nvSpPr>
          <p:cNvPr id="6" name="Slide Number Placeholder 5"/>
          <p:cNvSpPr>
            <a:spLocks noGrp="1"/>
          </p:cNvSpPr>
          <p:nvPr>
            <p:ph type="sldNum" sz="quarter" idx="12"/>
          </p:nvPr>
        </p:nvSpPr>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88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060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588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FF00"/>
            </a:solidFill>
          </a:ln>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lvl1pPr>
              <a:defRPr sz="1400"/>
            </a:lvl1pPr>
          </a:lstStyle>
          <a:p>
            <a:r>
              <a:rPr lang="en-US" dirty="0" smtClean="0"/>
              <a:t>Wisconsin Department of Public Instruction </a:t>
            </a:r>
            <a:endParaRPr lang="en-US" dirty="0"/>
          </a:p>
        </p:txBody>
      </p:sp>
      <p:sp>
        <p:nvSpPr>
          <p:cNvPr id="6" name="Slide Number Placeholder 5"/>
          <p:cNvSpPr>
            <a:spLocks noGrp="1"/>
          </p:cNvSpPr>
          <p:nvPr>
            <p:ph type="sldNum" sz="quarter" idx="12"/>
          </p:nvPr>
        </p:nvSpPr>
        <p:spPr/>
        <p:txBody>
          <a:bodyPr/>
          <a:lstStyle>
            <a:lvl1pPr>
              <a:defRPr sz="20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020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87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May 26, 2015</a:t>
            </a:r>
            <a:endParaRPr lang="en-US" dirty="0"/>
          </a:p>
        </p:txBody>
      </p:sp>
      <p:sp>
        <p:nvSpPr>
          <p:cNvPr id="6" name="Footer Placeholder 5"/>
          <p:cNvSpPr>
            <a:spLocks noGrp="1"/>
          </p:cNvSpPr>
          <p:nvPr>
            <p:ph type="ftr" sz="quarter" idx="11"/>
          </p:nvPr>
        </p:nvSpPr>
        <p:spPr/>
        <p:txBody>
          <a:bodyPr/>
          <a:lstStyle/>
          <a:p>
            <a:r>
              <a:rPr lang="en-US" dirty="0" smtClean="0"/>
              <a:t>Wisconsin Department of Public Instruction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19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May 26, 2015</a:t>
            </a:r>
            <a:endParaRPr lang="en-US" dirty="0"/>
          </a:p>
        </p:txBody>
      </p:sp>
      <p:sp>
        <p:nvSpPr>
          <p:cNvPr id="8" name="Footer Placeholder 7"/>
          <p:cNvSpPr>
            <a:spLocks noGrp="1"/>
          </p:cNvSpPr>
          <p:nvPr>
            <p:ph type="ftr" sz="quarter" idx="11"/>
          </p:nvPr>
        </p:nvSpPr>
        <p:spPr/>
        <p:txBody>
          <a:bodyPr/>
          <a:lstStyle/>
          <a:p>
            <a:r>
              <a:rPr lang="en-US" dirty="0" smtClean="0"/>
              <a:t>Wisconsin Department of Public Instruction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088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May 26, 2015</a:t>
            </a:r>
            <a:endParaRPr lang="en-US" dirty="0"/>
          </a:p>
        </p:txBody>
      </p:sp>
      <p:sp>
        <p:nvSpPr>
          <p:cNvPr id="4" name="Footer Placeholder 3"/>
          <p:cNvSpPr>
            <a:spLocks noGrp="1"/>
          </p:cNvSpPr>
          <p:nvPr>
            <p:ph type="ftr" sz="quarter" idx="11"/>
          </p:nvPr>
        </p:nvSpPr>
        <p:spPr/>
        <p:txBody>
          <a:bodyPr/>
          <a:lstStyle/>
          <a:p>
            <a:r>
              <a:rPr lang="en-US" dirty="0" smtClean="0"/>
              <a:t>Wisconsin Department of Public Instruction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80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May 26, 2015</a:t>
            </a:r>
            <a:endParaRPr lang="en-US" dirty="0"/>
          </a:p>
        </p:txBody>
      </p:sp>
      <p:sp>
        <p:nvSpPr>
          <p:cNvPr id="3" name="Footer Placeholder 2"/>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215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May 26, 2015</a:t>
            </a:r>
            <a:endParaRPr lang="en-US" dirty="0"/>
          </a:p>
        </p:txBody>
      </p:sp>
      <p:sp>
        <p:nvSpPr>
          <p:cNvPr id="6" name="Footer Placeholder 5"/>
          <p:cNvSpPr>
            <a:spLocks noGrp="1"/>
          </p:cNvSpPr>
          <p:nvPr>
            <p:ph type="ftr" sz="quarter" idx="11"/>
          </p:nvPr>
        </p:nvSpPr>
        <p:spPr/>
        <p:txBody>
          <a:bodyPr/>
          <a:lstStyle/>
          <a:p>
            <a:r>
              <a:rPr lang="en-US" dirty="0" smtClean="0"/>
              <a:t>Wisconsin Department of Public Instruction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4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May 26, 2015</a:t>
            </a:r>
            <a:endParaRPr lang="en-US" dirty="0"/>
          </a:p>
        </p:txBody>
      </p:sp>
      <p:sp>
        <p:nvSpPr>
          <p:cNvPr id="6" name="Footer Placeholder 5"/>
          <p:cNvSpPr>
            <a:spLocks noGrp="1"/>
          </p:cNvSpPr>
          <p:nvPr>
            <p:ph type="ftr" sz="quarter" idx="11"/>
          </p:nvPr>
        </p:nvSpPr>
        <p:spPr/>
        <p:txBody>
          <a:bodyPr/>
          <a:lstStyle/>
          <a:p>
            <a:r>
              <a:rPr lang="en-US" dirty="0" smtClean="0"/>
              <a:t>Wisconsin Department of Public Instruction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227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May 26, 2015</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Wisconsin Department of Public Instruction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5215131"/>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pi.wi.gov/sites/default/files/imce/sfs/doc/Voucher_School_Summary_Dec_15_2015.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dpi.wi.gov/sf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5486" y="648483"/>
            <a:ext cx="9536491" cy="1326382"/>
          </a:xfrm>
          <a:ln w="31750" cmpd="sng">
            <a:solidFill>
              <a:srgbClr val="FFFF00"/>
            </a:solidFill>
          </a:ln>
        </p:spPr>
        <p:txBody>
          <a:bodyPr/>
          <a:lstStyle/>
          <a:p>
            <a:pPr algn="ctr"/>
            <a:r>
              <a:rPr lang="en-US" sz="4400" dirty="0"/>
              <a:t>DPI Current Updates, Reminders and Reporting Requirements</a:t>
            </a:r>
          </a:p>
        </p:txBody>
      </p:sp>
      <p:sp>
        <p:nvSpPr>
          <p:cNvPr id="3" name="Subtitle 2"/>
          <p:cNvSpPr>
            <a:spLocks noGrp="1"/>
          </p:cNvSpPr>
          <p:nvPr>
            <p:ph type="subTitle" idx="1"/>
          </p:nvPr>
        </p:nvSpPr>
        <p:spPr>
          <a:xfrm>
            <a:off x="1154954" y="2425148"/>
            <a:ext cx="9144605" cy="3763617"/>
          </a:xfrm>
        </p:spPr>
        <p:txBody>
          <a:bodyPr>
            <a:normAutofit/>
          </a:bodyPr>
          <a:lstStyle/>
          <a:p>
            <a:pPr algn="ctr">
              <a:spcBef>
                <a:spcPts val="300"/>
              </a:spcBef>
              <a:spcAft>
                <a:spcPts val="600"/>
              </a:spcAft>
              <a:tabLst>
                <a:tab pos="3779838" algn="l"/>
              </a:tabLst>
            </a:pPr>
            <a:r>
              <a:rPr lang="en-US" sz="2800" b="1" cap="none" dirty="0" smtClean="0">
                <a:latin typeface="Arial" pitchFamily="34" charset="0"/>
                <a:cs typeface="Arial" pitchFamily="34" charset="0"/>
              </a:rPr>
              <a:t>School Financial Services Team Panel Discussion</a:t>
            </a:r>
          </a:p>
          <a:p>
            <a:pPr>
              <a:spcBef>
                <a:spcPts val="300"/>
              </a:spcBef>
              <a:spcAft>
                <a:spcPts val="600"/>
              </a:spcAft>
              <a:tabLst>
                <a:tab pos="3779838" algn="l"/>
              </a:tabLst>
            </a:pPr>
            <a:r>
              <a:rPr lang="en-US" b="1" dirty="0">
                <a:latin typeface="Arial" pitchFamily="34" charset="0"/>
                <a:cs typeface="Arial" pitchFamily="34" charset="0"/>
              </a:rPr>
              <a:t>Bruce Anderson, Consultant </a:t>
            </a:r>
          </a:p>
          <a:p>
            <a:pPr>
              <a:spcBef>
                <a:spcPts val="300"/>
              </a:spcBef>
              <a:spcAft>
                <a:spcPts val="600"/>
              </a:spcAft>
              <a:tabLst>
                <a:tab pos="3779838" algn="l"/>
              </a:tabLst>
            </a:pPr>
            <a:r>
              <a:rPr lang="en-US" b="1" dirty="0">
                <a:latin typeface="Arial" pitchFamily="34" charset="0"/>
                <a:cs typeface="Arial" pitchFamily="34" charset="0"/>
              </a:rPr>
              <a:t>Carey Bradley, Consultant</a:t>
            </a:r>
          </a:p>
          <a:p>
            <a:pPr algn="ctr">
              <a:spcBef>
                <a:spcPts val="300"/>
              </a:spcBef>
              <a:spcAft>
                <a:spcPts val="600"/>
              </a:spcAft>
              <a:tabLst>
                <a:tab pos="3779838" algn="l"/>
              </a:tabLst>
            </a:pPr>
            <a:r>
              <a:rPr lang="en-US" b="1" cap="none" dirty="0" smtClean="0">
                <a:latin typeface="Arial" pitchFamily="34" charset="0"/>
                <a:cs typeface="Arial" pitchFamily="34" charset="0"/>
              </a:rPr>
              <a:t>Bob Soldner</a:t>
            </a:r>
            <a:r>
              <a:rPr lang="en-US" b="1" cap="none" dirty="0">
                <a:latin typeface="Arial" pitchFamily="34" charset="0"/>
                <a:cs typeface="Arial" pitchFamily="34" charset="0"/>
              </a:rPr>
              <a:t>, </a:t>
            </a:r>
            <a:r>
              <a:rPr lang="en-US" b="1" cap="none" dirty="0" smtClean="0">
                <a:latin typeface="Arial" pitchFamily="34" charset="0"/>
                <a:cs typeface="Arial" pitchFamily="34" charset="0"/>
              </a:rPr>
              <a:t>Director</a:t>
            </a:r>
          </a:p>
          <a:p>
            <a:pPr algn="ctr">
              <a:spcBef>
                <a:spcPts val="300"/>
              </a:spcBef>
              <a:spcAft>
                <a:spcPts val="600"/>
              </a:spcAft>
              <a:tabLst>
                <a:tab pos="3779838" algn="l"/>
              </a:tabLst>
            </a:pPr>
            <a:r>
              <a:rPr lang="en-US" b="1" cap="none" dirty="0" smtClean="0">
                <a:latin typeface="Arial" pitchFamily="34" charset="0"/>
                <a:cs typeface="Arial" pitchFamily="34" charset="0"/>
              </a:rPr>
              <a:t>Debi </a:t>
            </a:r>
            <a:r>
              <a:rPr lang="en-US" b="1" cap="none" dirty="0">
                <a:latin typeface="Arial" pitchFamily="34" charset="0"/>
                <a:cs typeface="Arial" pitchFamily="34" charset="0"/>
              </a:rPr>
              <a:t>Towns, Assistant Director</a:t>
            </a:r>
            <a:endParaRPr lang="en-US" b="1" cap="none" dirty="0" smtClean="0">
              <a:latin typeface="Arial" pitchFamily="34" charset="0"/>
              <a:cs typeface="Arial" pitchFamily="34" charset="0"/>
            </a:endParaRPr>
          </a:p>
          <a:p>
            <a:pPr algn="ctr">
              <a:spcBef>
                <a:spcPts val="300"/>
              </a:spcBef>
              <a:spcAft>
                <a:spcPts val="600"/>
              </a:spcAft>
              <a:tabLst>
                <a:tab pos="3779838" algn="l"/>
              </a:tabLst>
            </a:pPr>
            <a:r>
              <a:rPr lang="en-US" b="1" cap="none" dirty="0" smtClean="0">
                <a:latin typeface="Arial" pitchFamily="34" charset="0"/>
                <a:cs typeface="Arial" pitchFamily="34" charset="0"/>
              </a:rPr>
              <a:t>2016 </a:t>
            </a:r>
            <a:r>
              <a:rPr lang="en-US" b="1" cap="none" dirty="0">
                <a:latin typeface="Arial" panose="020B0604020202020204" pitchFamily="34" charset="0"/>
                <a:cs typeface="Arial" panose="020B0604020202020204" pitchFamily="34" charset="0"/>
              </a:rPr>
              <a:t>WASBO Foundation Spring Conference</a:t>
            </a:r>
          </a:p>
          <a:p>
            <a:pPr algn="ctr">
              <a:spcBef>
                <a:spcPts val="300"/>
              </a:spcBef>
              <a:spcAft>
                <a:spcPts val="600"/>
              </a:spcAft>
              <a:tabLst>
                <a:tab pos="3779838" algn="l"/>
              </a:tabLst>
            </a:pPr>
            <a:r>
              <a:rPr lang="en-US" cap="none" dirty="0">
                <a:latin typeface="Arial" panose="020B0604020202020204" pitchFamily="34" charset="0"/>
                <a:cs typeface="Arial" panose="020B0604020202020204" pitchFamily="34" charset="0"/>
              </a:rPr>
              <a:t>Kalahari Resort and Conference </a:t>
            </a:r>
            <a:r>
              <a:rPr lang="en-US" cap="none" dirty="0" smtClean="0">
                <a:latin typeface="Arial" panose="020B0604020202020204" pitchFamily="34" charset="0"/>
                <a:cs typeface="Arial" panose="020B0604020202020204" pitchFamily="34" charset="0"/>
              </a:rPr>
              <a:t>Center</a:t>
            </a:r>
          </a:p>
          <a:p>
            <a:pPr algn="ctr">
              <a:spcBef>
                <a:spcPts val="300"/>
              </a:spcBef>
              <a:spcAft>
                <a:spcPts val="600"/>
              </a:spcAft>
              <a:tabLst>
                <a:tab pos="3779838" algn="l"/>
              </a:tabLst>
            </a:pPr>
            <a:r>
              <a:rPr lang="en-US" cap="none" dirty="0">
                <a:latin typeface="Arial" panose="020B0604020202020204" pitchFamily="34" charset="0"/>
                <a:cs typeface="Arial" panose="020B0604020202020204" pitchFamily="34" charset="0"/>
              </a:rPr>
              <a:t>3:45 - 4:45 </a:t>
            </a:r>
            <a:r>
              <a:rPr lang="en-US" cap="none" dirty="0" smtClean="0">
                <a:latin typeface="Arial" panose="020B0604020202020204" pitchFamily="34" charset="0"/>
                <a:cs typeface="Arial" panose="020B0604020202020204" pitchFamily="34" charset="0"/>
              </a:rPr>
              <a:t>pm </a:t>
            </a:r>
            <a:r>
              <a:rPr lang="en-US" b="1" cap="none" dirty="0">
                <a:latin typeface="Arial" panose="020B0604020202020204" pitchFamily="34" charset="0"/>
                <a:cs typeface="Arial" panose="020B0604020202020204" pitchFamily="34" charset="0"/>
              </a:rPr>
              <a:t>Thursday, May 26, 2016</a:t>
            </a:r>
            <a:endParaRPr lang="en-US" cap="none"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752" y="2968869"/>
            <a:ext cx="2076450" cy="1905000"/>
          </a:xfrm>
          <a:prstGeom prst="rect">
            <a:avLst/>
          </a:prstGeom>
        </p:spPr>
      </p:pic>
    </p:spTree>
    <p:extLst>
      <p:ext uri="{BB962C8B-B14F-4D97-AF65-F5344CB8AC3E}">
        <p14:creationId xmlns:p14="http://schemas.microsoft.com/office/powerpoint/2010/main" val="845382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78" y="175154"/>
            <a:ext cx="9774865" cy="879924"/>
          </a:xfrm>
          <a:ln w="28575" cmpd="sng">
            <a:solidFill>
              <a:srgbClr val="FFFF00"/>
            </a:solidFill>
          </a:ln>
        </p:spPr>
        <p:txBody>
          <a:bodyPr>
            <a:normAutofit/>
          </a:bodyPr>
          <a:lstStyle/>
          <a:p>
            <a:pPr algn="ctr"/>
            <a:r>
              <a:rPr lang="en-US" dirty="0" smtClean="0"/>
              <a:t>Transfer of Service (TOS) Process</a:t>
            </a:r>
            <a:endParaRPr lang="en-US" dirty="0"/>
          </a:p>
        </p:txBody>
      </p:sp>
      <p:sp>
        <p:nvSpPr>
          <p:cNvPr id="3" name="Content Placeholder 2"/>
          <p:cNvSpPr>
            <a:spLocks noGrp="1"/>
          </p:cNvSpPr>
          <p:nvPr>
            <p:ph idx="1"/>
          </p:nvPr>
        </p:nvSpPr>
        <p:spPr>
          <a:xfrm>
            <a:off x="438778" y="1155560"/>
            <a:ext cx="11314444" cy="5086408"/>
          </a:xfrm>
        </p:spPr>
        <p:txBody>
          <a:bodyPr>
            <a:noAutofit/>
          </a:bodyPr>
          <a:lstStyle/>
          <a:p>
            <a:pPr marL="111125" lvl="1" indent="0">
              <a:buNone/>
            </a:pPr>
            <a:r>
              <a:rPr lang="en-US" dirty="0"/>
              <a:t>It will be important for the requesting district to remember these </a:t>
            </a:r>
            <a:r>
              <a:rPr lang="en-US" dirty="0" smtClean="0"/>
              <a:t>three take </a:t>
            </a:r>
            <a:r>
              <a:rPr lang="en-US" dirty="0"/>
              <a:t>way </a:t>
            </a:r>
            <a:r>
              <a:rPr lang="en-US" dirty="0" smtClean="0"/>
              <a:t>points:</a:t>
            </a:r>
          </a:p>
          <a:p>
            <a:pPr marL="568325" lvl="1" indent="-457200">
              <a:buFont typeface="+mj-lt"/>
              <a:buAutoNum type="arabicPeriod"/>
            </a:pPr>
            <a:r>
              <a:rPr lang="en-US" dirty="0"/>
              <a:t>Each Transfer of Service request is an </a:t>
            </a:r>
            <a:r>
              <a:rPr lang="en-US" b="1" u="sng" dirty="0"/>
              <a:t>estimate</a:t>
            </a:r>
            <a:r>
              <a:rPr lang="en-US" dirty="0"/>
              <a:t> of what </a:t>
            </a:r>
            <a:r>
              <a:rPr lang="en-US" b="1" u="sng" dirty="0"/>
              <a:t>additional </a:t>
            </a:r>
            <a:r>
              <a:rPr lang="en-US" dirty="0"/>
              <a:t>resources the school district will need </a:t>
            </a:r>
            <a:r>
              <a:rPr lang="en-US" b="1" u="sng" dirty="0"/>
              <a:t>in the coming school year </a:t>
            </a:r>
            <a:r>
              <a:rPr lang="en-US" dirty="0"/>
              <a:t>related to the identified needs. </a:t>
            </a:r>
            <a:endParaRPr lang="en-US" dirty="0" smtClean="0"/>
          </a:p>
          <a:p>
            <a:pPr marL="568325" lvl="1" indent="-457200">
              <a:buFont typeface="+mj-lt"/>
              <a:buAutoNum type="arabicPeriod"/>
            </a:pPr>
            <a:endParaRPr lang="en-US" dirty="0" smtClean="0"/>
          </a:p>
          <a:p>
            <a:pPr marL="568325" lvl="1" indent="-457200">
              <a:buFont typeface="+mj-lt"/>
              <a:buAutoNum type="arabicPeriod"/>
            </a:pPr>
            <a:r>
              <a:rPr lang="en-US" b="1" u="sng" dirty="0"/>
              <a:t>Any expenses </a:t>
            </a:r>
            <a:r>
              <a:rPr lang="en-US" dirty="0"/>
              <a:t>that occurred </a:t>
            </a:r>
            <a:r>
              <a:rPr lang="en-US" b="1" u="sng" dirty="0"/>
              <a:t>in the current school </a:t>
            </a:r>
            <a:r>
              <a:rPr lang="en-US" dirty="0"/>
              <a:t>will be the responsibility of the school district to cover </a:t>
            </a:r>
            <a:r>
              <a:rPr lang="en-US" b="1" u="sng" dirty="0"/>
              <a:t>using their existing resources</a:t>
            </a:r>
            <a:r>
              <a:rPr lang="en-US" dirty="0" smtClean="0"/>
              <a:t>.</a:t>
            </a:r>
          </a:p>
          <a:p>
            <a:pPr marL="568325" lvl="1" indent="-457200">
              <a:buFont typeface="+mj-lt"/>
              <a:buAutoNum type="arabicPeriod"/>
            </a:pPr>
            <a:endParaRPr lang="en-US" dirty="0" smtClean="0"/>
          </a:p>
          <a:p>
            <a:pPr marL="568325" lvl="1" indent="-457200">
              <a:buFont typeface="+mj-lt"/>
              <a:buAutoNum type="arabicPeriod"/>
            </a:pPr>
            <a:r>
              <a:rPr lang="en-US" dirty="0"/>
              <a:t>The </a:t>
            </a:r>
            <a:r>
              <a:rPr lang="en-US" dirty="0" smtClean="0"/>
              <a:t>requesting district </a:t>
            </a:r>
            <a:r>
              <a:rPr lang="en-US" b="1" u="sng" dirty="0"/>
              <a:t>must be able to explain how it was determined </a:t>
            </a:r>
            <a:r>
              <a:rPr lang="en-US" b="1" u="sng" dirty="0" smtClean="0"/>
              <a:t>this individual student came from another </a:t>
            </a:r>
            <a:r>
              <a:rPr lang="en-US" b="1" u="sng" dirty="0"/>
              <a:t>governmental unit</a:t>
            </a:r>
            <a:r>
              <a:rPr lang="en-US" dirty="0"/>
              <a:t>. </a:t>
            </a:r>
            <a:endParaRPr lang="en-US" dirty="0" smtClean="0"/>
          </a:p>
          <a:p>
            <a:pPr marL="1025525" lvl="2" indent="-457200">
              <a:buFont typeface="+mj-lt"/>
              <a:buAutoNum type="arabicPeriod"/>
            </a:pPr>
            <a:r>
              <a:rPr lang="en-US" sz="2200" dirty="0" smtClean="0"/>
              <a:t>In the fall of 2015, the SFS team </a:t>
            </a:r>
            <a:r>
              <a:rPr lang="en-US" sz="2200" b="1" u="sng" dirty="0" smtClean="0"/>
              <a:t>did two random samplings </a:t>
            </a:r>
            <a:r>
              <a:rPr lang="en-US" sz="2200" dirty="0" smtClean="0"/>
              <a:t>of the PI-5000 out of Wisconsin requests and asked the school district to confirm the student came from another governmental unit. </a:t>
            </a:r>
            <a:endParaRPr lang="en-US" sz="2200" dirty="0"/>
          </a:p>
          <a:p>
            <a:pPr marL="111125" lvl="1" indent="0">
              <a:buNone/>
            </a:pPr>
            <a:endParaRPr lang="en-US" dirty="0" smtClean="0"/>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2152968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Summer </a:t>
            </a:r>
            <a:r>
              <a:rPr lang="en-US" sz="4400" dirty="0" smtClean="0"/>
              <a:t>Session Changes, </a:t>
            </a:r>
            <a:r>
              <a:rPr lang="en-US" sz="4400" dirty="0"/>
              <a:t>FTE and Fee </a:t>
            </a:r>
            <a:r>
              <a:rPr lang="en-US" sz="4400" dirty="0" smtClean="0"/>
              <a:t>Requirements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9126" y="1688124"/>
            <a:ext cx="4631443" cy="4249031"/>
          </a:xfrm>
          <a:prstGeom prst="rect">
            <a:avLst/>
          </a:prstGeom>
        </p:spPr>
      </p:pic>
      <p:sp>
        <p:nvSpPr>
          <p:cNvPr id="3" name="Footer Placeholder 2"/>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747442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a:t>
            </a:r>
            <a:r>
              <a:rPr lang="en-US" dirty="0" smtClean="0"/>
              <a:t>Membership </a:t>
            </a:r>
            <a:r>
              <a:rPr lang="en-US" dirty="0"/>
              <a:t>Changes</a:t>
            </a:r>
          </a:p>
        </p:txBody>
      </p:sp>
      <p:sp>
        <p:nvSpPr>
          <p:cNvPr id="3" name="Content Placeholder 2"/>
          <p:cNvSpPr>
            <a:spLocks noGrp="1"/>
          </p:cNvSpPr>
          <p:nvPr>
            <p:ph idx="1"/>
          </p:nvPr>
        </p:nvSpPr>
        <p:spPr/>
        <p:txBody>
          <a:bodyPr/>
          <a:lstStyle/>
          <a:p>
            <a:r>
              <a:rPr lang="en-US" dirty="0"/>
              <a:t>Specified “on-line” </a:t>
            </a:r>
            <a:r>
              <a:rPr lang="en-US" dirty="0" smtClean="0"/>
              <a:t>classes </a:t>
            </a:r>
            <a:r>
              <a:rPr lang="en-US" dirty="0"/>
              <a:t>for high school credit</a:t>
            </a:r>
          </a:p>
          <a:p>
            <a:pPr lvl="1"/>
            <a:r>
              <a:rPr lang="en-US" dirty="0" smtClean="0"/>
              <a:t>Residents Attend Virtually </a:t>
            </a:r>
            <a:endParaRPr lang="en-US" dirty="0"/>
          </a:p>
          <a:p>
            <a:pPr lvl="1"/>
            <a:r>
              <a:rPr lang="en-US" dirty="0"/>
              <a:t>Count non-residents for </a:t>
            </a:r>
            <a:r>
              <a:rPr lang="en-US" dirty="0" smtClean="0"/>
              <a:t>membership (if requirements are met)</a:t>
            </a:r>
            <a:endParaRPr lang="en-US" dirty="0"/>
          </a:p>
          <a:p>
            <a:pPr lvl="1"/>
            <a:r>
              <a:rPr lang="en-US" dirty="0"/>
              <a:t>Requires successful completion</a:t>
            </a:r>
          </a:p>
          <a:p>
            <a:pPr lvl="1"/>
            <a:r>
              <a:rPr lang="en-US" dirty="0"/>
              <a:t>8,100 minutes of instruction are required to earn 1 </a:t>
            </a:r>
            <a:r>
              <a:rPr lang="en-US" dirty="0" smtClean="0"/>
              <a:t>credit</a:t>
            </a:r>
          </a:p>
          <a:p>
            <a:pPr marL="457200" lvl="1" indent="0">
              <a:buNone/>
            </a:pPr>
            <a:endParaRPr lang="en-US" dirty="0"/>
          </a:p>
          <a:p>
            <a:r>
              <a:rPr lang="en-US" dirty="0"/>
              <a:t>No longer a limit of 270 minutes per student per </a:t>
            </a:r>
            <a:r>
              <a:rPr lang="en-US" dirty="0" smtClean="0"/>
              <a:t>day</a:t>
            </a:r>
          </a:p>
          <a:p>
            <a:pPr marL="0" indent="0">
              <a:buNone/>
            </a:pPr>
            <a:endParaRPr lang="en-US" dirty="0" smtClean="0"/>
          </a:p>
          <a:p>
            <a:r>
              <a:rPr lang="en-US" dirty="0" smtClean="0"/>
              <a:t>Year round schools may now claim interim session minutes</a:t>
            </a:r>
            <a:endParaRPr lang="en-US" dirty="0"/>
          </a:p>
        </p:txBody>
      </p:sp>
      <p:sp>
        <p:nvSpPr>
          <p:cNvPr id="4" name="Footer Placeholder 3"/>
          <p:cNvSpPr>
            <a:spLocks noGrp="1"/>
          </p:cNvSpPr>
          <p:nvPr>
            <p:ph type="ftr" sz="quarter" idx="11"/>
          </p:nvPr>
        </p:nvSpPr>
        <p:spPr/>
        <p:txBody>
          <a:bodyPr/>
          <a:lstStyle/>
          <a:p>
            <a:r>
              <a:rPr lang="en-US" smtClean="0"/>
              <a:t>Wisconsin Department of Public Instruction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2016943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Reconcile Fees for Summer Session</a:t>
            </a:r>
            <a:endParaRPr lang="en-US" dirty="0"/>
          </a:p>
        </p:txBody>
      </p:sp>
      <p:sp>
        <p:nvSpPr>
          <p:cNvPr id="3" name="Content Placeholder 2"/>
          <p:cNvSpPr>
            <a:spLocks noGrp="1"/>
          </p:cNvSpPr>
          <p:nvPr>
            <p:ph idx="1"/>
          </p:nvPr>
        </p:nvSpPr>
        <p:spPr/>
        <p:txBody>
          <a:bodyPr/>
          <a:lstStyle/>
          <a:p>
            <a:r>
              <a:rPr lang="en-US" dirty="0" smtClean="0"/>
              <a:t>Revised PI 1804 work book has a reconciliation worksheet.</a:t>
            </a:r>
          </a:p>
          <a:p>
            <a:r>
              <a:rPr lang="en-US" dirty="0" smtClean="0"/>
              <a:t>Report fees charged and cost of individual items on a per student per course basis.</a:t>
            </a:r>
          </a:p>
          <a:p>
            <a:r>
              <a:rPr lang="en-US" dirty="0" smtClean="0"/>
              <a:t>If you do not track fee waivers, all resident minutes will be reduced for overcharges.</a:t>
            </a:r>
          </a:p>
          <a:p>
            <a:r>
              <a:rPr lang="en-US" dirty="0"/>
              <a:t>If you collect </a:t>
            </a:r>
            <a:r>
              <a:rPr lang="en-US" dirty="0" smtClean="0"/>
              <a:t>any </a:t>
            </a:r>
            <a:r>
              <a:rPr lang="en-US" dirty="0"/>
              <a:t>fee you are responsible for </a:t>
            </a:r>
            <a:r>
              <a:rPr lang="en-US" dirty="0" smtClean="0"/>
              <a:t>verifying that it is allowed and actual.</a:t>
            </a:r>
            <a:endParaRPr lang="en-US" dirty="0"/>
          </a:p>
          <a:p>
            <a:r>
              <a:rPr lang="en-US" dirty="0" smtClean="0"/>
              <a:t>Verify that the amount collected as a fee is the amount spent on the item(s).</a:t>
            </a:r>
          </a:p>
          <a:p>
            <a:endParaRPr lang="en-US" dirty="0"/>
          </a:p>
        </p:txBody>
      </p:sp>
      <p:sp>
        <p:nvSpPr>
          <p:cNvPr id="4" name="Footer Placeholder 3"/>
          <p:cNvSpPr>
            <a:spLocks noGrp="1"/>
          </p:cNvSpPr>
          <p:nvPr>
            <p:ph type="ftr" sz="quarter" idx="11"/>
          </p:nvPr>
        </p:nvSpPr>
        <p:spPr/>
        <p:txBody>
          <a:bodyPr/>
          <a:lstStyle/>
          <a:p>
            <a:r>
              <a:rPr lang="en-US" smtClean="0"/>
              <a:t>Wisconsin Department of Public Instruction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425964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Membership – Counting Minutes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Maintain a log and record the actual minutes spent with each student and report those minutes for average daily membership (ADM</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a:t>Upon successful completion of certain </a:t>
            </a:r>
            <a:r>
              <a:rPr lang="en-US" dirty="0" smtClean="0"/>
              <a:t>online courses </a:t>
            </a:r>
            <a:r>
              <a:rPr lang="en-US" dirty="0"/>
              <a:t>for students entering grade </a:t>
            </a:r>
            <a:r>
              <a:rPr lang="en-US" dirty="0" smtClean="0"/>
              <a:t>7-12, </a:t>
            </a:r>
            <a:r>
              <a:rPr lang="en-US" dirty="0"/>
              <a:t>multiply the number of credits earned by 8,100.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a:t>Use Days of Membership (enrollment) for each student to calculate Average Daily Membership (ADM) for a course. </a:t>
            </a:r>
          </a:p>
        </p:txBody>
      </p:sp>
      <p:sp>
        <p:nvSpPr>
          <p:cNvPr id="4" name="Footer Placeholder 3"/>
          <p:cNvSpPr>
            <a:spLocks noGrp="1"/>
          </p:cNvSpPr>
          <p:nvPr>
            <p:ph type="ftr" sz="quarter" idx="11"/>
          </p:nvPr>
        </p:nvSpPr>
        <p:spPr/>
        <p:txBody>
          <a:bodyPr/>
          <a:lstStyle/>
          <a:p>
            <a:r>
              <a:rPr lang="en-US" smtClean="0"/>
              <a:t>Wisconsin Department of Public Instruction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2830293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1064"/>
            <a:ext cx="10668000" cy="1044174"/>
          </a:xfrm>
        </p:spPr>
        <p:txBody>
          <a:bodyPr>
            <a:normAutofit/>
          </a:bodyPr>
          <a:lstStyle/>
          <a:p>
            <a:r>
              <a:rPr lang="en-US" sz="3200" dirty="0" smtClean="0"/>
              <a:t>ADM: </a:t>
            </a:r>
            <a:r>
              <a:rPr lang="en-US" sz="3200" dirty="0"/>
              <a:t>total number of days individual students were </a:t>
            </a:r>
            <a:r>
              <a:rPr lang="en-US" sz="3200" dirty="0" smtClean="0"/>
              <a:t>enrolled divided by the # of days a course is offered</a:t>
            </a:r>
            <a:endParaRPr lang="en-US" sz="3200" dirty="0"/>
          </a:p>
        </p:txBody>
      </p:sp>
      <p:sp>
        <p:nvSpPr>
          <p:cNvPr id="3" name="Content Placeholder 2"/>
          <p:cNvSpPr>
            <a:spLocks noGrp="1"/>
          </p:cNvSpPr>
          <p:nvPr>
            <p:ph idx="1"/>
          </p:nvPr>
        </p:nvSpPr>
        <p:spPr>
          <a:xfrm>
            <a:off x="838200" y="1424109"/>
            <a:ext cx="10515600" cy="4836013"/>
          </a:xfrm>
        </p:spPr>
        <p:txBody>
          <a:bodyPr>
            <a:noAutofit/>
          </a:bodyPr>
          <a:lstStyle/>
          <a:p>
            <a:pPr marL="342900" indent="-342900">
              <a:buClr>
                <a:schemeClr val="accent2"/>
              </a:buClr>
              <a:buFont typeface="Courier New" panose="02070309020205020404" pitchFamily="49" charset="0"/>
              <a:buChar char="o"/>
            </a:pPr>
            <a:r>
              <a:rPr lang="en-US" dirty="0"/>
              <a:t>Courses are held for a specific number of days and minutes per day.</a:t>
            </a:r>
          </a:p>
          <a:p>
            <a:pPr marL="342900" indent="-342900">
              <a:buClr>
                <a:schemeClr val="accent2"/>
              </a:buClr>
              <a:buFont typeface="Courier New" panose="02070309020205020404" pitchFamily="49" charset="0"/>
              <a:buChar char="o"/>
            </a:pPr>
            <a:r>
              <a:rPr lang="en-US" dirty="0"/>
              <a:t>A day of membership is the first day of attendance plus any days where the pupil maintained </a:t>
            </a:r>
            <a:r>
              <a:rPr lang="en-US" dirty="0" smtClean="0"/>
              <a:t>enrollment.</a:t>
            </a:r>
          </a:p>
          <a:p>
            <a:pPr marL="342900" indent="-342900">
              <a:buClr>
                <a:schemeClr val="accent2"/>
              </a:buClr>
              <a:buFont typeface="Courier New" panose="02070309020205020404" pitchFamily="49" charset="0"/>
              <a:buChar char="o"/>
            </a:pPr>
            <a:r>
              <a:rPr lang="en-US" dirty="0" smtClean="0"/>
              <a:t>Student </a:t>
            </a:r>
            <a:r>
              <a:rPr lang="en-US" dirty="0"/>
              <a:t>must attend at least one day and maintain enrollment. To maintain enrollment the student is either present or absent with excuse</a:t>
            </a:r>
            <a:r>
              <a:rPr lang="en-US" dirty="0" smtClean="0"/>
              <a:t>.</a:t>
            </a:r>
            <a:endParaRPr lang="en-US" dirty="0"/>
          </a:p>
          <a:p>
            <a:pPr marL="342900" indent="-342900">
              <a:buClr>
                <a:schemeClr val="accent2"/>
              </a:buClr>
              <a:buFont typeface="Courier New" panose="02070309020205020404" pitchFamily="49" charset="0"/>
              <a:buChar char="o"/>
            </a:pPr>
            <a:r>
              <a:rPr lang="en-US" dirty="0"/>
              <a:t>For all classes, an accurate record must be kept of attendance, late enrollments, and withdrawals</a:t>
            </a:r>
            <a:r>
              <a:rPr lang="en-US" dirty="0" smtClean="0"/>
              <a:t>.</a:t>
            </a:r>
            <a:endParaRPr lang="en-US" dirty="0"/>
          </a:p>
          <a:p>
            <a:pPr marL="342900" indent="-342900">
              <a:buClr>
                <a:schemeClr val="accent2"/>
              </a:buClr>
              <a:buFont typeface="Courier New" panose="02070309020205020404" pitchFamily="49" charset="0"/>
              <a:buChar char="o"/>
            </a:pPr>
            <a:r>
              <a:rPr lang="en-US" dirty="0"/>
              <a:t>The district should have a policy to address notification that a student will not attending for the remainder of the course.</a:t>
            </a:r>
          </a:p>
          <a:p>
            <a:endParaRPr lang="en-US" dirty="0"/>
          </a:p>
        </p:txBody>
      </p:sp>
      <p:sp>
        <p:nvSpPr>
          <p:cNvPr id="4" name="Footer Placeholder 3"/>
          <p:cNvSpPr>
            <a:spLocks noGrp="1"/>
          </p:cNvSpPr>
          <p:nvPr>
            <p:ph type="ftr" sz="quarter" idx="11"/>
          </p:nvPr>
        </p:nvSpPr>
        <p:spPr/>
        <p:txBody>
          <a:bodyPr/>
          <a:lstStyle/>
          <a:p>
            <a:r>
              <a:rPr lang="en-US" smtClean="0"/>
              <a:t>Wisconsin Department of Public Instruction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49428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Changes in Special Education Open Enrollment </a:t>
            </a:r>
            <a:r>
              <a:rPr lang="en-US" sz="4400" dirty="0" smtClean="0"/>
              <a:t>Funding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7886" y="1719795"/>
            <a:ext cx="4692580" cy="4305119"/>
          </a:xfrm>
          <a:prstGeom prst="rect">
            <a:avLst/>
          </a:prstGeom>
        </p:spPr>
      </p:pic>
      <p:sp>
        <p:nvSpPr>
          <p:cNvPr id="3" name="Footer Placeholder 2"/>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2591722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Special Education Open Enrollment</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Law changed by 2015 Act 55</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2015-17 biennial budget)</a:t>
            </a:r>
          </a:p>
          <a:p>
            <a:r>
              <a:rPr lang="en-US" dirty="0">
                <a:latin typeface="Times New Roman" panose="02020603050405020304" pitchFamily="18" charset="0"/>
                <a:cs typeface="Times New Roman" panose="02020603050405020304" pitchFamily="18" charset="0"/>
              </a:rPr>
              <a:t>Changes take effect this fall 2016</a:t>
            </a:r>
          </a:p>
          <a:p>
            <a:r>
              <a:rPr lang="en-US" dirty="0">
                <a:latin typeface="Times New Roman" panose="02020603050405020304" pitchFamily="18" charset="0"/>
                <a:cs typeface="Times New Roman" panose="02020603050405020304" pitchFamily="18" charset="0"/>
              </a:rPr>
              <a:t>Applies to new &amp; continuing students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with disabilities in Open Enrollment</a:t>
            </a:r>
          </a:p>
          <a:p>
            <a:pPr lvl="1"/>
            <a:r>
              <a:rPr lang="en-US" dirty="0">
                <a:latin typeface="Times New Roman" panose="02020603050405020304" pitchFamily="18" charset="0"/>
                <a:cs typeface="Times New Roman" panose="02020603050405020304" pitchFamily="18" charset="0"/>
              </a:rPr>
              <a:t>Applies to tuition waivers as well</a:t>
            </a:r>
          </a:p>
          <a:p>
            <a:r>
              <a:rPr lang="en-US" dirty="0">
                <a:latin typeface="Times New Roman" panose="02020603050405020304" pitchFamily="18" charset="0"/>
                <a:cs typeface="Times New Roman" panose="02020603050405020304" pitchFamily="18" charset="0"/>
              </a:rPr>
              <a:t>Can </a:t>
            </a:r>
            <a:r>
              <a:rPr lang="en-US" u="sng" dirty="0">
                <a:latin typeface="Times New Roman" panose="02020603050405020304" pitchFamily="18" charset="0"/>
                <a:cs typeface="Times New Roman" panose="02020603050405020304" pitchFamily="18" charset="0"/>
              </a:rPr>
              <a:t>only</a:t>
            </a:r>
            <a:r>
              <a:rPr lang="en-US" dirty="0">
                <a:latin typeface="Times New Roman" panose="02020603050405020304" pitchFamily="18" charset="0"/>
                <a:cs typeface="Times New Roman" panose="02020603050405020304" pitchFamily="18" charset="0"/>
              </a:rPr>
              <a:t> deny for lack of space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service</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No more undue financial </a:t>
            </a:r>
            <a:r>
              <a:rPr lang="en-US" dirty="0" smtClean="0">
                <a:latin typeface="Times New Roman" panose="02020603050405020304" pitchFamily="18" charset="0"/>
                <a:cs typeface="Times New Roman" panose="02020603050405020304" pitchFamily="18" charset="0"/>
              </a:rPr>
              <a:t>burden</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273262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dget"/>
              </a:rPr>
              <a:t>Spec Ed Open Enrollment Funding</a:t>
            </a:r>
            <a:endParaRPr lang="en-US" dirty="0"/>
          </a:p>
        </p:txBody>
      </p:sp>
      <p:sp>
        <p:nvSpPr>
          <p:cNvPr id="3" name="Content Placeholder 2"/>
          <p:cNvSpPr>
            <a:spLocks noGrp="1"/>
          </p:cNvSpPr>
          <p:nvPr>
            <p:ph idx="1"/>
          </p:nvPr>
        </p:nvSpPr>
        <p:spPr>
          <a:xfrm>
            <a:off x="838200" y="1963271"/>
            <a:ext cx="10515600" cy="4213692"/>
          </a:xfrm>
        </p:spPr>
        <p:txBody>
          <a:bodyPr/>
          <a:lstStyle/>
          <a:p>
            <a:r>
              <a:rPr lang="en-US" dirty="0">
                <a:latin typeface="Times New Roman" panose="02020603050405020304" pitchFamily="18" charset="0"/>
                <a:cs typeface="Times New Roman" panose="02020603050405020304" pitchFamily="18" charset="0"/>
              </a:rPr>
              <a:t>$12,000 general aid transfer by DPI</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from resident to nonresident district</a:t>
            </a:r>
          </a:p>
          <a:p>
            <a:pPr lvl="1"/>
            <a:r>
              <a:rPr lang="en-US" dirty="0">
                <a:latin typeface="Times New Roman" panose="02020603050405020304" pitchFamily="18" charset="0"/>
                <a:cs typeface="Times New Roman" panose="02020603050405020304" pitchFamily="18" charset="0"/>
              </a:rPr>
              <a:t>Fund 10 expense/revenue</a:t>
            </a:r>
          </a:p>
          <a:p>
            <a:pPr lvl="2"/>
            <a:r>
              <a:rPr lang="en-US" dirty="0">
                <a:latin typeface="Times New Roman" panose="02020603050405020304" pitchFamily="18" charset="0"/>
                <a:cs typeface="Times New Roman" panose="02020603050405020304" pitchFamily="18" charset="0"/>
              </a:rPr>
              <a:t>Coded as 10E 435000 382 / 10R 345</a:t>
            </a:r>
          </a:p>
          <a:p>
            <a:pPr lvl="1"/>
            <a:r>
              <a:rPr lang="en-US" dirty="0">
                <a:latin typeface="Times New Roman" panose="02020603050405020304" pitchFamily="18" charset="0"/>
                <a:cs typeface="Times New Roman" panose="02020603050405020304" pitchFamily="18" charset="0"/>
              </a:rPr>
              <a:t>Part of June payment reconciliation</a:t>
            </a:r>
          </a:p>
          <a:p>
            <a:r>
              <a:rPr lang="en-US" dirty="0">
                <a:latin typeface="Times New Roman" panose="02020603050405020304" pitchFamily="18" charset="0"/>
                <a:cs typeface="Times New Roman" panose="02020603050405020304" pitchFamily="18" charset="0"/>
              </a:rPr>
              <a:t>Student counted by resident district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 state aid &amp; Revenue Limit</a:t>
            </a:r>
          </a:p>
          <a:p>
            <a:r>
              <a:rPr lang="en-US" dirty="0">
                <a:latin typeface="Times New Roman" panose="02020603050405020304" pitchFamily="18" charset="0"/>
                <a:cs typeface="Times New Roman" panose="02020603050405020304" pitchFamily="18" charset="0"/>
              </a:rPr>
              <a:t>Resident district may not use IDEA funds for aid transfer</a:t>
            </a:r>
          </a:p>
          <a:p>
            <a:r>
              <a:rPr lang="en-US" dirty="0">
                <a:latin typeface="Times New Roman" panose="02020603050405020304" pitchFamily="18" charset="0"/>
                <a:cs typeface="Times New Roman" panose="02020603050405020304" pitchFamily="18" charset="0"/>
              </a:rPr>
              <a:t>No Transfer of Service eligibility</a:t>
            </a:r>
          </a:p>
          <a:p>
            <a:pPr marL="0" indent="0">
              <a:buNone/>
            </a:pPr>
            <a:endParaRPr lang="en-US" dirty="0"/>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270791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dget"/>
              </a:rPr>
              <a:t>Spec Ed Open Enrollment Funding</a:t>
            </a:r>
            <a:endParaRPr lang="en-US" dirty="0"/>
          </a:p>
        </p:txBody>
      </p:sp>
      <p:sp>
        <p:nvSpPr>
          <p:cNvPr id="3" name="Content Placeholder 2"/>
          <p:cNvSpPr>
            <a:spLocks noGrp="1"/>
          </p:cNvSpPr>
          <p:nvPr>
            <p:ph idx="1"/>
          </p:nvPr>
        </p:nvSpPr>
        <p:spPr>
          <a:xfrm>
            <a:off x="838200" y="2438399"/>
            <a:ext cx="10515600" cy="3738563"/>
          </a:xfrm>
        </p:spPr>
        <p:txBody>
          <a:bodyPr/>
          <a:lstStyle/>
          <a:p>
            <a:r>
              <a:rPr lang="en-US" dirty="0">
                <a:latin typeface="Times New Roman" panose="02020603050405020304" pitchFamily="18" charset="0"/>
                <a:cs typeface="Times New Roman" panose="02020603050405020304" pitchFamily="18" charset="0"/>
              </a:rPr>
              <a:t>Nonresident district receives &amp; retains all state special education categorical aids</a:t>
            </a:r>
          </a:p>
          <a:p>
            <a:r>
              <a:rPr lang="en-US" dirty="0">
                <a:latin typeface="Times New Roman" panose="02020603050405020304" pitchFamily="18" charset="0"/>
                <a:cs typeface="Times New Roman" panose="02020603050405020304" pitchFamily="18" charset="0"/>
              </a:rPr>
              <a:t>Nonresident district may use its IDEA funds for open enrolled students</a:t>
            </a:r>
          </a:p>
          <a:p>
            <a:pPr lvl="1"/>
            <a:r>
              <a:rPr lang="en-US" dirty="0">
                <a:latin typeface="Times New Roman" panose="02020603050405020304" pitchFamily="18" charset="0"/>
                <a:cs typeface="Times New Roman" panose="02020603050405020304" pitchFamily="18" charset="0"/>
              </a:rPr>
              <a:t>Students in </a:t>
            </a:r>
            <a:r>
              <a:rPr lang="en-US" u="sng" dirty="0">
                <a:latin typeface="Times New Roman" panose="02020603050405020304" pitchFamily="18" charset="0"/>
                <a:cs typeface="Times New Roman" panose="02020603050405020304" pitchFamily="18" charset="0"/>
              </a:rPr>
              <a:t>nonresident district’s</a:t>
            </a:r>
            <a:r>
              <a:rPr lang="en-US" dirty="0">
                <a:latin typeface="Times New Roman" panose="02020603050405020304" pitchFamily="18" charset="0"/>
                <a:cs typeface="Times New Roman" panose="02020603050405020304" pitchFamily="18" charset="0"/>
              </a:rPr>
              <a:t> MOE</a:t>
            </a:r>
          </a:p>
          <a:p>
            <a:r>
              <a:rPr lang="en-US" dirty="0">
                <a:latin typeface="Times New Roman" panose="02020603050405020304" pitchFamily="18" charset="0"/>
                <a:cs typeface="Times New Roman" panose="02020603050405020304" pitchFamily="18" charset="0"/>
              </a:rPr>
              <a:t>Nonresident district </a:t>
            </a:r>
            <a:r>
              <a:rPr lang="en-US" dirty="0" smtClean="0">
                <a:latin typeface="Times New Roman" panose="02020603050405020304" pitchFamily="18" charset="0"/>
                <a:cs typeface="Times New Roman" panose="02020603050405020304" pitchFamily="18" charset="0"/>
              </a:rPr>
              <a:t>assumes </a:t>
            </a:r>
            <a:r>
              <a:rPr lang="en-US" dirty="0">
                <a:latin typeface="Times New Roman" panose="02020603050405020304" pitchFamily="18" charset="0"/>
                <a:cs typeface="Times New Roman" panose="02020603050405020304" pitchFamily="18" charset="0"/>
              </a:rPr>
              <a:t>all </a:t>
            </a:r>
            <a:r>
              <a:rPr lang="en-US" dirty="0" smtClean="0">
                <a:latin typeface="Times New Roman" panose="02020603050405020304" pitchFamily="18" charset="0"/>
                <a:cs typeface="Times New Roman" panose="02020603050405020304" pitchFamily="18" charset="0"/>
              </a:rPr>
              <a:t>fiscal </a:t>
            </a:r>
            <a:r>
              <a:rPr lang="en-US" dirty="0">
                <a:latin typeface="Times New Roman" panose="02020603050405020304" pitchFamily="18" charset="0"/>
                <a:cs typeface="Times New Roman" panose="02020603050405020304" pitchFamily="18" charset="0"/>
              </a:rPr>
              <a:t>responsibility</a:t>
            </a:r>
          </a:p>
          <a:p>
            <a:pPr lvl="1"/>
            <a:r>
              <a:rPr lang="en-US" dirty="0">
                <a:latin typeface="Times New Roman" panose="02020603050405020304" pitchFamily="18" charset="0"/>
                <a:cs typeface="Times New Roman" panose="02020603050405020304" pitchFamily="18" charset="0"/>
              </a:rPr>
              <a:t>Resident district still represented on the IEP team</a:t>
            </a:r>
          </a:p>
          <a:p>
            <a:pPr marL="0" indent="0">
              <a:buNone/>
            </a:pPr>
            <a:endParaRPr lang="en-US" dirty="0"/>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365307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3761"/>
          </a:xfrm>
        </p:spPr>
        <p:txBody>
          <a:bodyPr/>
          <a:lstStyle/>
          <a:p>
            <a:pPr algn="ctr"/>
            <a:r>
              <a:rPr lang="en-US" dirty="0" smtClean="0"/>
              <a:t>General topics to be reviewed:</a:t>
            </a:r>
            <a:endParaRPr lang="en-US" dirty="0"/>
          </a:p>
        </p:txBody>
      </p:sp>
      <p:sp>
        <p:nvSpPr>
          <p:cNvPr id="3" name="Content Placeholder 2"/>
          <p:cNvSpPr>
            <a:spLocks noGrp="1"/>
          </p:cNvSpPr>
          <p:nvPr>
            <p:ph idx="1"/>
          </p:nvPr>
        </p:nvSpPr>
        <p:spPr>
          <a:xfrm>
            <a:off x="914399" y="1657977"/>
            <a:ext cx="10601739" cy="4530788"/>
          </a:xfrm>
        </p:spPr>
        <p:txBody>
          <a:bodyPr>
            <a:noAutofit/>
          </a:bodyPr>
          <a:lstStyle/>
          <a:p>
            <a:pPr>
              <a:lnSpc>
                <a:spcPts val="4000"/>
              </a:lnSpc>
            </a:pPr>
            <a:r>
              <a:rPr lang="en-US" dirty="0" smtClean="0"/>
              <a:t>Year End Reporting Requirements</a:t>
            </a:r>
          </a:p>
          <a:p>
            <a:pPr>
              <a:lnSpc>
                <a:spcPts val="4000"/>
              </a:lnSpc>
            </a:pPr>
            <a:r>
              <a:rPr lang="en-US" dirty="0" smtClean="0"/>
              <a:t>Fund 80 Eligible Costs and Transfer of Service (TOS) Process</a:t>
            </a:r>
          </a:p>
          <a:p>
            <a:pPr>
              <a:lnSpc>
                <a:spcPts val="4000"/>
              </a:lnSpc>
            </a:pPr>
            <a:r>
              <a:rPr lang="en-US" dirty="0" smtClean="0"/>
              <a:t>Summer School FTE and Fee Requirements</a:t>
            </a:r>
          </a:p>
          <a:p>
            <a:pPr>
              <a:lnSpc>
                <a:spcPts val="4000"/>
              </a:lnSpc>
            </a:pPr>
            <a:r>
              <a:rPr lang="en-US" dirty="0" smtClean="0"/>
              <a:t>Changes in Special Education Open Enrollment Funding</a:t>
            </a:r>
          </a:p>
          <a:p>
            <a:pPr>
              <a:lnSpc>
                <a:spcPts val="4000"/>
              </a:lnSpc>
            </a:pPr>
            <a:r>
              <a:rPr lang="en-US" dirty="0"/>
              <a:t>Changes in Private School Voucher Reimbursement </a:t>
            </a:r>
          </a:p>
          <a:p>
            <a:pPr>
              <a:lnSpc>
                <a:spcPts val="4000"/>
              </a:lnSpc>
            </a:pPr>
            <a:r>
              <a:rPr lang="en-US" dirty="0" smtClean="0"/>
              <a:t>New PI-401 form</a:t>
            </a:r>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4125057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Parental </a:t>
            </a:r>
            <a:r>
              <a:rPr lang="en-US" sz="4000" dirty="0"/>
              <a:t>“Choice” Options – </a:t>
            </a:r>
            <a:r>
              <a:rPr lang="en-US" sz="4000" dirty="0" smtClean="0"/>
              <a:t>2016-17</a:t>
            </a:r>
            <a:r>
              <a:rPr lang="en-US" sz="4000" dirty="0"/>
              <a:t/>
            </a:r>
            <a:br>
              <a:rPr lang="en-US" sz="4000" dirty="0"/>
            </a:br>
            <a:r>
              <a:rPr lang="en-US" sz="2000" dirty="0" smtClean="0"/>
              <a:t>http://dpi.wi.gov/sites/default/files/imce/sfs/doc/FY17-ChoiceOptionsFundingTable.docx</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65575065"/>
              </p:ext>
            </p:extLst>
          </p:nvPr>
        </p:nvGraphicFramePr>
        <p:xfrm>
          <a:off x="1120588" y="2151530"/>
          <a:ext cx="9914125" cy="1999129"/>
        </p:xfrm>
        <a:graphic>
          <a:graphicData uri="http://schemas.openxmlformats.org/drawingml/2006/table">
            <a:tbl>
              <a:tblPr firstRow="1" bandRow="1">
                <a:tableStyleId>{5C22544A-7EE6-4342-B048-85BDC9FD1C3A}</a:tableStyleId>
              </a:tblPr>
              <a:tblGrid>
                <a:gridCol w="799557"/>
                <a:gridCol w="1244396"/>
                <a:gridCol w="2065413"/>
                <a:gridCol w="865231"/>
                <a:gridCol w="1075640"/>
                <a:gridCol w="1117084"/>
                <a:gridCol w="941106"/>
                <a:gridCol w="1805698"/>
              </a:tblGrid>
              <a:tr h="866550">
                <a:tc>
                  <a:txBody>
                    <a:bodyPr/>
                    <a:lstStyle/>
                    <a:p>
                      <a:pPr marL="0" marR="0" algn="ctr">
                        <a:spcBef>
                          <a:spcPts val="0"/>
                        </a:spcBef>
                        <a:spcAft>
                          <a:spcPts val="0"/>
                        </a:spcAft>
                      </a:pPr>
                      <a:r>
                        <a:rPr lang="en-US" sz="1000" kern="1200" dirty="0">
                          <a:effectLst/>
                        </a:rPr>
                        <a:t>Program</a:t>
                      </a:r>
                      <a:endParaRPr lang="en-US" sz="1000" dirty="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2016-17 FTE Payment Amounts</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State/Local Funding Sources</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Counted in Resident District’s State Aid</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Counted in Resident District’s Revenue Limit</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kern="1200">
                          <a:effectLst/>
                        </a:rPr>
                        <a:t>Nonrecurring Revenue Limit Exemption</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Increase Levy to Backfill Deduction</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Other</a:t>
                      </a:r>
                      <a:endParaRPr lang="en-US" sz="1000">
                        <a:effectLst/>
                        <a:latin typeface="Times New Roman" panose="02020603050405020304" pitchFamily="18" charset="0"/>
                        <a:ea typeface="Times New Roman" panose="02020603050405020304" pitchFamily="18" charset="0"/>
                      </a:endParaRPr>
                    </a:p>
                  </a:txBody>
                  <a:tcPr/>
                </a:tc>
              </a:tr>
              <a:tr h="1132579">
                <a:tc>
                  <a:txBody>
                    <a:bodyPr/>
                    <a:lstStyle/>
                    <a:p>
                      <a:pPr marL="0" marR="0">
                        <a:spcBef>
                          <a:spcPts val="0"/>
                        </a:spcBef>
                        <a:spcAft>
                          <a:spcPts val="0"/>
                        </a:spcAft>
                      </a:pPr>
                      <a:r>
                        <a:rPr lang="en-US" sz="1100" kern="1200" dirty="0" smtClean="0">
                          <a:effectLst/>
                        </a:rPr>
                        <a:t>Open</a:t>
                      </a:r>
                      <a:r>
                        <a:rPr lang="en-US" sz="1000" kern="1200" baseline="0" dirty="0" smtClean="0">
                          <a:effectLst/>
                          <a:latin typeface="Times New Roman" panose="02020603050405020304" pitchFamily="18" charset="0"/>
                        </a:rPr>
                        <a:t> </a:t>
                      </a:r>
                    </a:p>
                    <a:p>
                      <a:pPr marL="0" marR="0">
                        <a:spcBef>
                          <a:spcPts val="0"/>
                        </a:spcBef>
                        <a:spcAft>
                          <a:spcPts val="0"/>
                        </a:spcAft>
                      </a:pPr>
                      <a:r>
                        <a:rPr lang="en-US" sz="1000" kern="1200" baseline="0" dirty="0" smtClean="0">
                          <a:effectLst/>
                          <a:latin typeface="Times New Roman" panose="02020603050405020304" pitchFamily="18" charset="0"/>
                        </a:rPr>
                        <a:t>Enrollment</a:t>
                      </a:r>
                      <a:endParaRPr lang="en-US" sz="1100" kern="1200" dirty="0" smtClean="0">
                        <a:effectLst/>
                      </a:endParaRPr>
                    </a:p>
                  </a:txBody>
                  <a:tcPr/>
                </a:tc>
                <a:tc>
                  <a:txBody>
                    <a:bodyPr/>
                    <a:lstStyle/>
                    <a:p>
                      <a:pPr marL="0" marR="0" algn="ctr">
                        <a:spcBef>
                          <a:spcPts val="0"/>
                        </a:spcBef>
                        <a:spcAft>
                          <a:spcPts val="0"/>
                        </a:spcAft>
                      </a:pPr>
                      <a:r>
                        <a:rPr lang="en-US" sz="1100" kern="1200">
                          <a:effectLst/>
                        </a:rPr>
                        <a:t>$6,748</a:t>
                      </a:r>
                      <a:endParaRPr lang="en-US" sz="1000">
                        <a:effectLst/>
                      </a:endParaRPr>
                    </a:p>
                    <a:p>
                      <a:pPr marL="0" marR="0" algn="ctr">
                        <a:spcBef>
                          <a:spcPts val="0"/>
                        </a:spcBef>
                        <a:spcAft>
                          <a:spcPts val="0"/>
                        </a:spcAft>
                      </a:pPr>
                      <a:r>
                        <a:rPr lang="en-US" sz="1100" kern="1200">
                          <a:effectLst/>
                        </a:rPr>
                        <a:t>$12,000 SwD</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spcBef>
                          <a:spcPts val="0"/>
                        </a:spcBef>
                        <a:spcAft>
                          <a:spcPts val="0"/>
                        </a:spcAft>
                      </a:pPr>
                      <a:r>
                        <a:rPr lang="en-US" sz="1100" kern="1200">
                          <a:effectLst/>
                        </a:rPr>
                        <a:t>Aid transfer equal to OE payment from resident school district</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100" kern="1200">
                          <a:effectLst/>
                        </a:rPr>
                        <a:t>Yes</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100" kern="1200">
                          <a:effectLst/>
                        </a:rPr>
                        <a:t>Yes</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spcBef>
                          <a:spcPts val="0"/>
                        </a:spcBef>
                        <a:spcAft>
                          <a:spcPts val="0"/>
                        </a:spcAft>
                      </a:pPr>
                      <a:r>
                        <a:rPr lang="en-US" sz="1100" kern="1200" dirty="0">
                          <a:effectLst/>
                        </a:rPr>
                        <a:t>One year delay for state aids membership and three year phase in for revenue limits.</a:t>
                      </a:r>
                      <a:endParaRPr lang="en-US" sz="1200" dirty="0">
                        <a:effectLst/>
                        <a:latin typeface="Times New Roman" panose="02020603050405020304" pitchFamily="18" charset="0"/>
                        <a:ea typeface="Times New Roman" panose="02020603050405020304" pitchFamily="18" charset="0"/>
                      </a:endParaRPr>
                    </a:p>
                  </a:txBody>
                  <a:tcPr/>
                </a:tc>
              </a:tr>
            </a:tbl>
          </a:graphicData>
        </a:graphic>
      </p:graphicFrame>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515727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Changes in Private School Voucher Reimbursement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1792" y="1738369"/>
            <a:ext cx="4538195" cy="4163482"/>
          </a:xfrm>
          <a:prstGeom prst="rect">
            <a:avLst/>
          </a:prstGeom>
        </p:spPr>
      </p:pic>
      <p:sp>
        <p:nvSpPr>
          <p:cNvPr id="3" name="Footer Placeholder 2"/>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080987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Wisconsin Parental Choice Program (WPCP)</a:t>
            </a:r>
            <a:endParaRPr lang="en-US" sz="4000" dirty="0"/>
          </a:p>
        </p:txBody>
      </p:sp>
      <p:sp>
        <p:nvSpPr>
          <p:cNvPr id="3" name="Content Placeholder 2"/>
          <p:cNvSpPr>
            <a:spLocks noGrp="1"/>
          </p:cNvSpPr>
          <p:nvPr>
            <p:ph idx="1"/>
          </p:nvPr>
        </p:nvSpPr>
        <p:spPr/>
        <p:txBody>
          <a:bodyPr>
            <a:normAutofit fontScale="62500" lnSpcReduction="20000"/>
          </a:bodyPr>
          <a:lstStyle/>
          <a:p>
            <a:pPr>
              <a:buNone/>
            </a:pPr>
            <a:r>
              <a:rPr lang="en-US" u="sng" dirty="0">
                <a:latin typeface="Times New Roman" pitchFamily="18" charset="0"/>
                <a:cs typeface="Times New Roman" pitchFamily="18" charset="0"/>
              </a:rPr>
              <a:t>Background</a:t>
            </a:r>
          </a:p>
          <a:p>
            <a:r>
              <a:rPr lang="en-US" dirty="0">
                <a:latin typeface="Times New Roman" pitchFamily="18" charset="0"/>
                <a:cs typeface="Times New Roman" pitchFamily="18" charset="0"/>
              </a:rPr>
              <a:t>State funds provide vouchers to students residing anywhere in the state except Milwaukee and Racine to attend private schools in Wisconsin.</a:t>
            </a:r>
          </a:p>
          <a:p>
            <a:r>
              <a:rPr lang="en-US" dirty="0">
                <a:latin typeface="Times New Roman" pitchFamily="18" charset="0"/>
                <a:cs typeface="Times New Roman" pitchFamily="18" charset="0"/>
              </a:rPr>
              <a:t>$7.3 million GPR for 1,000 FTE students in 31 private schools in 2014-15.</a:t>
            </a:r>
          </a:p>
          <a:p>
            <a:r>
              <a:rPr lang="en-US" dirty="0">
                <a:latin typeface="Times New Roman" pitchFamily="18" charset="0"/>
                <a:cs typeface="Times New Roman" pitchFamily="18" charset="0"/>
              </a:rPr>
              <a:t>State payment is $7,214 (grades K-8) and $7,856 (9-12) per FTE in 2015-16.</a:t>
            </a:r>
          </a:p>
          <a:p>
            <a:r>
              <a:rPr lang="en-US" dirty="0">
                <a:latin typeface="Times New Roman" pitchFamily="18" charset="0"/>
                <a:cs typeface="Times New Roman" pitchFamily="18" charset="0"/>
              </a:rPr>
              <a:t>State payment is $7,323 (grades K-8) and $7,969 (9-12) per FTE in 2016-17.</a:t>
            </a:r>
          </a:p>
          <a:p>
            <a:pPr>
              <a:buNone/>
            </a:pPr>
            <a:r>
              <a:rPr lang="en-US" u="sng" dirty="0">
                <a:latin typeface="Times New Roman" pitchFamily="18" charset="0"/>
                <a:cs typeface="Times New Roman" pitchFamily="18" charset="0"/>
              </a:rPr>
              <a:t>Student Eligibility</a:t>
            </a:r>
          </a:p>
          <a:p>
            <a:r>
              <a:rPr lang="en-US" dirty="0">
                <a:latin typeface="Times New Roman" pitchFamily="18" charset="0"/>
                <a:cs typeface="Times New Roman" pitchFamily="18" charset="0"/>
              </a:rPr>
              <a:t>Student must reside in Wisconsin and family income cannot exceed 185% of the federal poverty level ($44,828 for family of four).</a:t>
            </a:r>
          </a:p>
          <a:p>
            <a:pPr>
              <a:buNone/>
            </a:pPr>
            <a:r>
              <a:rPr lang="en-US" u="sng" dirty="0">
                <a:latin typeface="Times New Roman" pitchFamily="18" charset="0"/>
                <a:cs typeface="Times New Roman" pitchFamily="18" charset="0"/>
              </a:rPr>
              <a:t>Funding</a:t>
            </a:r>
          </a:p>
          <a:p>
            <a:r>
              <a:rPr lang="en-US" u="sng" dirty="0">
                <a:latin typeface="Times New Roman" pitchFamily="18" charset="0"/>
                <a:cs typeface="Times New Roman" pitchFamily="18" charset="0"/>
              </a:rPr>
              <a:t>Continuing Students</a:t>
            </a:r>
            <a:r>
              <a:rPr lang="en-US" dirty="0">
                <a:latin typeface="Times New Roman" pitchFamily="18" charset="0"/>
                <a:cs typeface="Times New Roman" pitchFamily="18" charset="0"/>
              </a:rPr>
              <a:t>-State GPR funds will directly pay for those students enrolled in the WPCP in 2014-15 and thereafter until they exit the program.</a:t>
            </a:r>
          </a:p>
          <a:p>
            <a:r>
              <a:rPr lang="en-US" u="sng" dirty="0">
                <a:latin typeface="Times New Roman" pitchFamily="18" charset="0"/>
                <a:cs typeface="Times New Roman" pitchFamily="18" charset="0"/>
              </a:rPr>
              <a:t>Incoming (new) Students</a:t>
            </a:r>
            <a:r>
              <a:rPr lang="en-US" dirty="0">
                <a:latin typeface="Times New Roman" pitchFamily="18" charset="0"/>
                <a:cs typeface="Times New Roman" pitchFamily="18" charset="0"/>
              </a:rPr>
              <a:t>-Each school district with a WPCP student residing in it will pay for new students enrolling in the program in 2015-16 and thereafter through a reduction in their state general aids.  School districts fully “count” these students under revenue limits in 2015-16 </a:t>
            </a:r>
            <a:r>
              <a:rPr lang="en-US" dirty="0" smtClean="0">
                <a:latin typeface="Times New Roman" pitchFamily="18" charset="0"/>
                <a:cs typeface="Times New Roman" pitchFamily="18" charset="0"/>
              </a:rPr>
              <a:t>only </a:t>
            </a:r>
            <a:r>
              <a:rPr lang="en-US" u="sng" dirty="0" smtClean="0">
                <a:latin typeface="Times New Roman" pitchFamily="18" charset="0"/>
                <a:cs typeface="Times New Roman" pitchFamily="18" charset="0"/>
              </a:rPr>
              <a:t>and</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for state general aid purposes beginning in 2016-17. </a:t>
            </a:r>
          </a:p>
          <a:p>
            <a:endParaRPr lang="en-US" dirty="0"/>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587444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Wisconsin Private School Voucher </a:t>
            </a:r>
            <a:br>
              <a:rPr lang="en-US" b="1" dirty="0"/>
            </a:br>
            <a:r>
              <a:rPr lang="en-US" b="1" dirty="0"/>
              <a:t>Program Financial Impacts</a:t>
            </a:r>
            <a:endParaRPr lang="en-US" dirty="0"/>
          </a:p>
        </p:txBody>
      </p:sp>
      <p:sp>
        <p:nvSpPr>
          <p:cNvPr id="3" name="Content Placeholder 2"/>
          <p:cNvSpPr>
            <a:spLocks noGrp="1"/>
          </p:cNvSpPr>
          <p:nvPr>
            <p:ph idx="1"/>
          </p:nvPr>
        </p:nvSpPr>
        <p:spPr/>
        <p:txBody>
          <a:bodyPr/>
          <a:lstStyle/>
          <a:p>
            <a:r>
              <a:rPr lang="en-US" sz="1800" u="sng" dirty="0">
                <a:latin typeface="Times New Roman" pitchFamily="18" charset="0"/>
                <a:cs typeface="Times New Roman" pitchFamily="18" charset="0"/>
              </a:rPr>
              <a:t>2015-16 Funding:</a:t>
            </a:r>
          </a:p>
          <a:p>
            <a:pPr lvl="1">
              <a:buFont typeface="Courier New" pitchFamily="49" charset="0"/>
              <a:buChar char="o"/>
            </a:pPr>
            <a:r>
              <a:rPr lang="en-US" sz="1800" u="sng" dirty="0">
                <a:latin typeface="Times New Roman" pitchFamily="18" charset="0"/>
                <a:cs typeface="Times New Roman" pitchFamily="18" charset="0"/>
              </a:rPr>
              <a:t>Statewide Impacts:</a:t>
            </a:r>
            <a:r>
              <a:rPr lang="en-US" sz="1800" dirty="0">
                <a:latin typeface="Times New Roman" pitchFamily="18" charset="0"/>
                <a:cs typeface="Times New Roman" pitchFamily="18" charset="0"/>
              </a:rPr>
              <a:t>  $16.1 million estimated state general aid deduction to occur in June 2016.  In addition, $21.4 million increased property tax authority granted to school boards.  Total estimated tax impact of $37.5 million in 2015-16.  </a:t>
            </a:r>
          </a:p>
          <a:p>
            <a:pPr lvl="1">
              <a:buFont typeface="Courier New" pitchFamily="49" charset="0"/>
              <a:buChar char="o"/>
            </a:pPr>
            <a:r>
              <a:rPr lang="en-US" sz="1800" dirty="0">
                <a:latin typeface="Times New Roman" pitchFamily="18" charset="0"/>
                <a:cs typeface="Times New Roman" pitchFamily="18" charset="0"/>
              </a:rPr>
              <a:t>Detail state aid deductions and non-recurring revenue limit authority increases by each of the 142 school districts can be accessed at: </a:t>
            </a:r>
            <a:r>
              <a:rPr lang="en-US" sz="1800" dirty="0">
                <a:latin typeface="Times New Roman" pitchFamily="18" charset="0"/>
                <a:cs typeface="Times New Roman" pitchFamily="18" charset="0"/>
                <a:hlinkClick r:id="rId2"/>
              </a:rPr>
              <a:t>http://dpi.wi.gov/sites/default/files/imce/sfs/doc/Voucher_School_Summary_Dec_15_2015.docx</a:t>
            </a:r>
            <a:r>
              <a:rPr lang="en-US" sz="1800" dirty="0">
                <a:latin typeface="Times New Roman" pitchFamily="18" charset="0"/>
                <a:cs typeface="Times New Roman" pitchFamily="18" charset="0"/>
              </a:rPr>
              <a:t> </a:t>
            </a:r>
          </a:p>
          <a:p>
            <a:pPr lvl="1">
              <a:buNone/>
            </a:pPr>
            <a:endParaRPr lang="en-US" sz="1800" dirty="0">
              <a:latin typeface="Times New Roman" pitchFamily="18" charset="0"/>
              <a:cs typeface="Times New Roman" pitchFamily="18" charset="0"/>
            </a:endParaRPr>
          </a:p>
          <a:p>
            <a:r>
              <a:rPr lang="en-US" sz="1800" u="sng" dirty="0">
                <a:latin typeface="Times New Roman" pitchFamily="18" charset="0"/>
                <a:cs typeface="Times New Roman" pitchFamily="18" charset="0"/>
              </a:rPr>
              <a:t>2016-17 Funding:</a:t>
            </a:r>
          </a:p>
          <a:p>
            <a:pPr lvl="1">
              <a:buFont typeface="Courier New" pitchFamily="49" charset="0"/>
              <a:buChar char="o"/>
            </a:pPr>
            <a:r>
              <a:rPr lang="en-US" sz="1800" dirty="0" smtClean="0">
                <a:latin typeface="Times New Roman" pitchFamily="18" charset="0"/>
                <a:cs typeface="Times New Roman" pitchFamily="18" charset="0"/>
              </a:rPr>
              <a:t>Starting </a:t>
            </a:r>
            <a:r>
              <a:rPr lang="en-US" sz="1800" dirty="0">
                <a:latin typeface="Times New Roman" pitchFamily="18" charset="0"/>
                <a:cs typeface="Times New Roman" pitchFamily="18" charset="0"/>
              </a:rPr>
              <a:t>with the </a:t>
            </a:r>
            <a:r>
              <a:rPr lang="en-US" sz="1800" dirty="0" smtClean="0">
                <a:latin typeface="Times New Roman" pitchFamily="18" charset="0"/>
                <a:cs typeface="Times New Roman" pitchFamily="18" charset="0"/>
              </a:rPr>
              <a:t>2016-2017 </a:t>
            </a:r>
            <a:r>
              <a:rPr lang="en-US" sz="1800" dirty="0">
                <a:latin typeface="Times New Roman" pitchFamily="18" charset="0"/>
                <a:cs typeface="Times New Roman" pitchFamily="18" charset="0"/>
              </a:rPr>
              <a:t>school year, “incoming voucher students” will increase a school district’s revenue limit calculation equal to the </a:t>
            </a:r>
            <a:r>
              <a:rPr lang="en-US" sz="1800" dirty="0" smtClean="0">
                <a:latin typeface="Times New Roman" pitchFamily="18" charset="0"/>
                <a:cs typeface="Times New Roman" pitchFamily="18" charset="0"/>
              </a:rPr>
              <a:t>district’s corresponding </a:t>
            </a:r>
            <a:r>
              <a:rPr lang="en-US" sz="1800" dirty="0">
                <a:latin typeface="Times New Roman" pitchFamily="18" charset="0"/>
                <a:cs typeface="Times New Roman" pitchFamily="18" charset="0"/>
              </a:rPr>
              <a:t>reduction in </a:t>
            </a:r>
            <a:r>
              <a:rPr lang="en-US" sz="1800" dirty="0" smtClean="0">
                <a:latin typeface="Times New Roman" pitchFamily="18" charset="0"/>
                <a:cs typeface="Times New Roman" pitchFamily="18" charset="0"/>
              </a:rPr>
              <a:t>state aids.</a:t>
            </a:r>
            <a:r>
              <a:rPr lang="en-US" sz="1800" dirty="0">
                <a:latin typeface="Times New Roman" pitchFamily="18" charset="0"/>
                <a:cs typeface="Times New Roman" pitchFamily="18" charset="0"/>
              </a:rPr>
              <a:t>  Because each student who qualifies under this program is part of a nonrecurring revenue limit exemption in the current year, the student must qualify again in the coming school </a:t>
            </a:r>
            <a:r>
              <a:rPr lang="en-US" sz="1600" dirty="0">
                <a:latin typeface="Times New Roman" pitchFamily="18" charset="0"/>
                <a:cs typeface="Times New Roman" pitchFamily="18" charset="0"/>
              </a:rPr>
              <a:t>years. </a:t>
            </a:r>
            <a:r>
              <a:rPr lang="en-US" sz="1800" dirty="0">
                <a:latin typeface="Times New Roman" pitchFamily="18" charset="0"/>
                <a:cs typeface="Times New Roman" pitchFamily="18" charset="0"/>
              </a:rPr>
              <a:t>If that same student qualifies for this program in the future they will be included again in the same manner.</a:t>
            </a:r>
            <a:endParaRPr lang="en-US" sz="1800" dirty="0"/>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533688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Wisconsin Private School Voucher </a:t>
            </a:r>
            <a:br>
              <a:rPr lang="en-US" b="1" dirty="0"/>
            </a:br>
            <a:r>
              <a:rPr lang="en-US" b="1" dirty="0"/>
              <a:t>Program Financial Impacts</a:t>
            </a:r>
            <a:endParaRPr lang="en-US" dirty="0"/>
          </a:p>
        </p:txBody>
      </p:sp>
      <p:sp>
        <p:nvSpPr>
          <p:cNvPr id="3" name="Content Placeholder 2"/>
          <p:cNvSpPr>
            <a:spLocks noGrp="1"/>
          </p:cNvSpPr>
          <p:nvPr>
            <p:ph idx="1"/>
          </p:nvPr>
        </p:nvSpPr>
        <p:spPr/>
        <p:txBody>
          <a:bodyPr/>
          <a:lstStyle/>
          <a:p>
            <a:r>
              <a:rPr lang="en-US" sz="1800" u="sng" dirty="0">
                <a:latin typeface="Times New Roman" pitchFamily="18" charset="0"/>
                <a:cs typeface="Times New Roman" pitchFamily="18" charset="0"/>
              </a:rPr>
              <a:t>2016-17 Funding:</a:t>
            </a:r>
          </a:p>
          <a:p>
            <a:pPr lvl="1">
              <a:buFont typeface="Courier New" pitchFamily="49" charset="0"/>
              <a:buChar char="o"/>
            </a:pPr>
            <a:r>
              <a:rPr lang="en-US" sz="1800" dirty="0">
                <a:latin typeface="Times New Roman" pitchFamily="18" charset="0"/>
                <a:cs typeface="Times New Roman" pitchFamily="18" charset="0"/>
              </a:rPr>
              <a:t>Beginning in 2016-17, state law directs DPI to increase each of the 142 districts’ 2015-16 membership used for state aid purposes by the number of “incoming voucher students”.  The addition of an estimated 2,181 FTE private school voucher students to state aid membership will result in a redistribution of the 2016-17 state aids that could impact all school districts</a:t>
            </a:r>
            <a:r>
              <a:rPr lang="en-US" sz="1800" dirty="0" smtClean="0">
                <a:latin typeface="Times New Roman" pitchFamily="18" charset="0"/>
                <a:cs typeface="Times New Roman" pitchFamily="18" charset="0"/>
              </a:rPr>
              <a:t>.</a:t>
            </a:r>
          </a:p>
          <a:p>
            <a:pPr lvl="1">
              <a:buFont typeface="Courier New" pitchFamily="49" charset="0"/>
              <a:buChar char="o"/>
            </a:pPr>
            <a:endParaRPr lang="en-US" sz="1800" dirty="0">
              <a:latin typeface="Times New Roman" pitchFamily="18" charset="0"/>
              <a:cs typeface="Times New Roman" pitchFamily="18" charset="0"/>
            </a:endParaRPr>
          </a:p>
          <a:p>
            <a:r>
              <a:rPr lang="en-US" sz="1800" u="sng" dirty="0">
                <a:latin typeface="Times New Roman" pitchFamily="18" charset="0"/>
                <a:cs typeface="Times New Roman" pitchFamily="18" charset="0"/>
              </a:rPr>
              <a:t>Other Issues:</a:t>
            </a:r>
          </a:p>
          <a:p>
            <a:pPr lvl="1">
              <a:buFont typeface="Courier New" pitchFamily="49" charset="0"/>
              <a:buChar char="o"/>
            </a:pPr>
            <a:r>
              <a:rPr lang="en-US" sz="1800" dirty="0">
                <a:latin typeface="Times New Roman" pitchFamily="18" charset="0"/>
                <a:cs typeface="Times New Roman" pitchFamily="18" charset="0"/>
              </a:rPr>
              <a:t>If the school district did not receive an equalization aid payment sufficient to cover the voucher aid reduction, the balance would be reduced from other state aid received by the district. </a:t>
            </a:r>
          </a:p>
          <a:p>
            <a:pPr lvl="1">
              <a:buFont typeface="Courier New" pitchFamily="49" charset="0"/>
              <a:buChar char="o"/>
            </a:pPr>
            <a:r>
              <a:rPr lang="en-US" sz="1800" dirty="0">
                <a:latin typeface="Times New Roman" pitchFamily="18" charset="0"/>
                <a:cs typeface="Times New Roman" pitchFamily="18" charset="0"/>
              </a:rPr>
              <a:t>In 2015-16 and 2016-17, the total number of pupils residing in the district who could participate in the choice program from each district is limited to no more than 1% of the district’s prior year membership. Beginning in the 2017-18 school year, the enrollment limit will increase by one percentage point in each year until the enrollment limit reaches 10% of the district’s prior year enrollment. In the year after the limit reaches 10%, no enrollment limit would apply. </a:t>
            </a:r>
          </a:p>
          <a:p>
            <a:endParaRPr lang="en-US" dirty="0"/>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251346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85769"/>
          </a:xfrm>
        </p:spPr>
        <p:txBody>
          <a:bodyPr>
            <a:normAutofit fontScale="90000"/>
          </a:bodyPr>
          <a:lstStyle/>
          <a:p>
            <a:r>
              <a:rPr lang="en-US" dirty="0"/>
              <a:t>Parental “Choice” Options – </a:t>
            </a:r>
            <a:r>
              <a:rPr lang="en-US" dirty="0" smtClean="0"/>
              <a:t>2016-17</a:t>
            </a:r>
            <a:r>
              <a:rPr lang="en-US" sz="3600" dirty="0"/>
              <a:t/>
            </a:r>
            <a:br>
              <a:rPr lang="en-US" sz="3600" dirty="0"/>
            </a:br>
            <a:r>
              <a:rPr lang="en-US" sz="2200" dirty="0"/>
              <a:t>http://dpi.wi.gov/sites/default/files/imce/sfs/doc/FY17-ChoiceOptionsFundingTable.docx</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6146286"/>
              </p:ext>
            </p:extLst>
          </p:nvPr>
        </p:nvGraphicFramePr>
        <p:xfrm>
          <a:off x="959224" y="1762208"/>
          <a:ext cx="10192871" cy="4394433"/>
        </p:xfrm>
        <a:graphic>
          <a:graphicData uri="http://schemas.openxmlformats.org/drawingml/2006/table">
            <a:tbl>
              <a:tblPr firstRow="1" bandRow="1">
                <a:tableStyleId>{5C22544A-7EE6-4342-B048-85BDC9FD1C3A}</a:tableStyleId>
              </a:tblPr>
              <a:tblGrid>
                <a:gridCol w="1111623"/>
                <a:gridCol w="1237129"/>
                <a:gridCol w="2211393"/>
                <a:gridCol w="875394"/>
                <a:gridCol w="1001119"/>
                <a:gridCol w="986118"/>
                <a:gridCol w="1300553"/>
                <a:gridCol w="1469542"/>
              </a:tblGrid>
              <a:tr h="826017">
                <a:tc>
                  <a:txBody>
                    <a:bodyPr/>
                    <a:lstStyle/>
                    <a:p>
                      <a:pPr marL="0" marR="0" algn="ctr">
                        <a:spcBef>
                          <a:spcPts val="0"/>
                        </a:spcBef>
                        <a:spcAft>
                          <a:spcPts val="0"/>
                        </a:spcAft>
                      </a:pPr>
                      <a:r>
                        <a:rPr lang="en-US" sz="1000" kern="1200">
                          <a:effectLst/>
                        </a:rPr>
                        <a:t>Program</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000" kern="1200">
                          <a:effectLst/>
                        </a:rPr>
                        <a:t>2016-17 FTE Payment Amounts</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000" kern="1200">
                          <a:effectLst/>
                        </a:rPr>
                        <a:t>State/Local Funding Sources</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000" kern="1200">
                          <a:effectLst/>
                        </a:rPr>
                        <a:t>Counted in Resident District’s State Aid</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000" kern="1200">
                          <a:effectLst/>
                        </a:rPr>
                        <a:t>Counted in Resident District’s Revenue Limit</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kern="1200">
                          <a:effectLst/>
                        </a:rPr>
                        <a:t>Nonrecurring Revenue Limit Exemption</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000" kern="1200">
                          <a:effectLst/>
                        </a:rPr>
                        <a:t>Increase Levy to Backfill Deduction</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000" kern="1200">
                          <a:effectLst/>
                        </a:rPr>
                        <a:t>Other</a:t>
                      </a:r>
                      <a:endParaRPr lang="en-US" sz="1000">
                        <a:effectLst/>
                        <a:latin typeface="Times New Roman" panose="02020603050405020304" pitchFamily="18" charset="0"/>
                        <a:ea typeface="Times New Roman" panose="02020603050405020304" pitchFamily="18" charset="0"/>
                      </a:endParaRPr>
                    </a:p>
                  </a:txBody>
                  <a:tcPr marL="88502" marR="88502" marT="44251" marB="44251"/>
                </a:tc>
              </a:tr>
              <a:tr h="737515">
                <a:tc>
                  <a:txBody>
                    <a:bodyPr/>
                    <a:lstStyle/>
                    <a:p>
                      <a:pPr marL="0" marR="0">
                        <a:spcBef>
                          <a:spcPts val="0"/>
                        </a:spcBef>
                        <a:spcAft>
                          <a:spcPts val="0"/>
                        </a:spcAft>
                      </a:pPr>
                      <a:r>
                        <a:rPr lang="en-US" sz="1100" kern="1200">
                          <a:effectLst/>
                        </a:rPr>
                        <a:t>MPCP</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$7,323 K-8</a:t>
                      </a:r>
                      <a:endParaRPr lang="en-US" sz="1000">
                        <a:effectLst/>
                      </a:endParaRPr>
                    </a:p>
                    <a:p>
                      <a:pPr marL="0" marR="0" algn="ctr">
                        <a:spcBef>
                          <a:spcPts val="0"/>
                        </a:spcBef>
                        <a:spcAft>
                          <a:spcPts val="0"/>
                        </a:spcAft>
                      </a:pPr>
                      <a:r>
                        <a:rPr lang="en-US" sz="1100" kern="1200">
                          <a:effectLst/>
                        </a:rPr>
                        <a:t>$7,969 9-12</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spcBef>
                          <a:spcPts val="0"/>
                        </a:spcBef>
                        <a:spcAft>
                          <a:spcPts val="0"/>
                        </a:spcAft>
                      </a:pPr>
                      <a:r>
                        <a:rPr lang="en-US" sz="1100" kern="1200">
                          <a:effectLst/>
                        </a:rPr>
                        <a:t>74.4%: GPR</a:t>
                      </a:r>
                      <a:endParaRPr lang="en-US" sz="1000">
                        <a:effectLst/>
                      </a:endParaRPr>
                    </a:p>
                    <a:p>
                      <a:pPr marL="0" marR="0">
                        <a:spcBef>
                          <a:spcPts val="0"/>
                        </a:spcBef>
                        <a:spcAft>
                          <a:spcPts val="0"/>
                        </a:spcAft>
                      </a:pPr>
                      <a:r>
                        <a:rPr lang="en-US" sz="1100" kern="1200">
                          <a:effectLst/>
                        </a:rPr>
                        <a:t>25.6%: MPS state general aid</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Yes</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spcBef>
                          <a:spcPts val="0"/>
                        </a:spcBef>
                        <a:spcAft>
                          <a:spcPts val="0"/>
                        </a:spcAft>
                      </a:pPr>
                      <a:r>
                        <a:rPr lang="en-US" sz="1100" kern="1200">
                          <a:effectLst/>
                        </a:rPr>
                        <a:t>MPS Receives High Poverty Aid to reduce levy related to MPCP.</a:t>
                      </a:r>
                      <a:endParaRPr lang="en-US" sz="1000">
                        <a:effectLst/>
                        <a:latin typeface="Times New Roman" panose="02020603050405020304" pitchFamily="18" charset="0"/>
                        <a:ea typeface="Times New Roman" panose="02020603050405020304" pitchFamily="18" charset="0"/>
                      </a:endParaRPr>
                    </a:p>
                  </a:txBody>
                  <a:tcPr marL="88502" marR="88502" marT="44251" marB="44251"/>
                </a:tc>
              </a:tr>
              <a:tr h="575262">
                <a:tc rowSpan="2">
                  <a:txBody>
                    <a:bodyPr/>
                    <a:lstStyle/>
                    <a:p>
                      <a:pPr marL="0" marR="0">
                        <a:spcBef>
                          <a:spcPts val="0"/>
                        </a:spcBef>
                        <a:spcAft>
                          <a:spcPts val="0"/>
                        </a:spcAft>
                      </a:pPr>
                      <a:r>
                        <a:rPr lang="en-US" sz="1100" kern="1200">
                          <a:effectLst/>
                        </a:rPr>
                        <a:t>RPCP </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rowSpan="2">
                  <a:txBody>
                    <a:bodyPr/>
                    <a:lstStyle/>
                    <a:p>
                      <a:pPr marL="0" marR="0" algn="ctr">
                        <a:spcBef>
                          <a:spcPts val="0"/>
                        </a:spcBef>
                        <a:spcAft>
                          <a:spcPts val="0"/>
                        </a:spcAft>
                      </a:pPr>
                      <a:r>
                        <a:rPr lang="en-US" sz="1100" kern="1200">
                          <a:effectLst/>
                        </a:rPr>
                        <a:t>$7,323 K-8</a:t>
                      </a:r>
                      <a:endParaRPr lang="en-US" sz="1000">
                        <a:effectLst/>
                      </a:endParaRPr>
                    </a:p>
                    <a:p>
                      <a:pPr marL="0" marR="0" algn="ctr">
                        <a:spcBef>
                          <a:spcPts val="0"/>
                        </a:spcBef>
                        <a:spcAft>
                          <a:spcPts val="0"/>
                        </a:spcAft>
                      </a:pPr>
                      <a:r>
                        <a:rPr lang="en-US" sz="1100" kern="1200">
                          <a:effectLst/>
                        </a:rPr>
                        <a:t>$7,969 9-12</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spcBef>
                          <a:spcPts val="0"/>
                        </a:spcBef>
                        <a:spcAft>
                          <a:spcPts val="0"/>
                        </a:spcAft>
                      </a:pPr>
                      <a:r>
                        <a:rPr lang="en-US" sz="1100" kern="1200">
                          <a:effectLst/>
                        </a:rPr>
                        <a:t>100% GPR (for students participating prior to 15-16)</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endParaRPr lang="en-US" sz="1000">
                        <a:effectLst/>
                        <a:latin typeface="Times New Roman" panose="02020603050405020304" pitchFamily="18" charset="0"/>
                      </a:endParaRPr>
                    </a:p>
                  </a:txBody>
                  <a:tcPr marL="88502" marR="88502" marT="44251" marB="44251"/>
                </a:tc>
              </a:tr>
              <a:tr h="737515">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100" kern="1200">
                          <a:effectLst/>
                        </a:rPr>
                        <a:t>Aid transfer equal to voucher payment from Racine (for students first participating in 15-16)</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Yes</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100" kern="1200">
                          <a:effectLst/>
                        </a:rPr>
                        <a:t>Yes, equal to state aid deduction.</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spcBef>
                          <a:spcPts val="0"/>
                        </a:spcBef>
                        <a:spcAft>
                          <a:spcPts val="0"/>
                        </a:spcAft>
                      </a:pPr>
                      <a:r>
                        <a:rPr lang="en-US" sz="1100" kern="1200">
                          <a:effectLst/>
                        </a:rPr>
                        <a:t>One year delay for state aids membership.</a:t>
                      </a:r>
                      <a:endParaRPr lang="en-US" sz="1200">
                        <a:effectLst/>
                        <a:latin typeface="Times New Roman" panose="02020603050405020304" pitchFamily="18" charset="0"/>
                        <a:ea typeface="Times New Roman" panose="02020603050405020304" pitchFamily="18" charset="0"/>
                      </a:endParaRPr>
                    </a:p>
                  </a:txBody>
                  <a:tcPr marL="88502" marR="88502" marT="44251" marB="44251"/>
                </a:tc>
              </a:tr>
              <a:tr h="575262">
                <a:tc rowSpan="2">
                  <a:txBody>
                    <a:bodyPr/>
                    <a:lstStyle/>
                    <a:p>
                      <a:pPr marL="0" marR="0">
                        <a:spcBef>
                          <a:spcPts val="0"/>
                        </a:spcBef>
                        <a:spcAft>
                          <a:spcPts val="0"/>
                        </a:spcAft>
                      </a:pPr>
                      <a:r>
                        <a:rPr lang="en-US" sz="1100" kern="1200">
                          <a:effectLst/>
                        </a:rPr>
                        <a:t>WPCP</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rowSpan="2">
                  <a:txBody>
                    <a:bodyPr/>
                    <a:lstStyle/>
                    <a:p>
                      <a:pPr marL="0" marR="0" algn="ctr">
                        <a:spcBef>
                          <a:spcPts val="0"/>
                        </a:spcBef>
                        <a:spcAft>
                          <a:spcPts val="0"/>
                        </a:spcAft>
                      </a:pPr>
                      <a:r>
                        <a:rPr lang="en-US" sz="1100" kern="1200">
                          <a:effectLst/>
                        </a:rPr>
                        <a:t>$7,323 K-8</a:t>
                      </a:r>
                      <a:endParaRPr lang="en-US" sz="1000">
                        <a:effectLst/>
                      </a:endParaRPr>
                    </a:p>
                    <a:p>
                      <a:pPr marL="0" marR="0" algn="ctr">
                        <a:spcBef>
                          <a:spcPts val="0"/>
                        </a:spcBef>
                        <a:spcAft>
                          <a:spcPts val="0"/>
                        </a:spcAft>
                      </a:pPr>
                      <a:r>
                        <a:rPr lang="en-US" sz="1100" kern="1200">
                          <a:effectLst/>
                        </a:rPr>
                        <a:t>$7,969 9-12</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spcBef>
                          <a:spcPts val="0"/>
                        </a:spcBef>
                        <a:spcAft>
                          <a:spcPts val="0"/>
                        </a:spcAft>
                      </a:pPr>
                      <a:r>
                        <a:rPr lang="en-US" sz="1100" kern="1200">
                          <a:effectLst/>
                        </a:rPr>
                        <a:t>100% GPR (for students participating prior to 15-16) </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88502" marR="88502" marT="44251" marB="44251"/>
                </a:tc>
              </a:tr>
              <a:tr h="899768">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100" kern="1200">
                          <a:effectLst/>
                        </a:rPr>
                        <a:t>Aid transfer equal to voucher payment from resident school districts (for students first participating in 15-16)</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Yes</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100" kern="1200">
                          <a:effectLst/>
                        </a:rPr>
                        <a:t>Yes, equal to state aid deduction.</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marL="88502" marR="88502" marT="44251" marB="44251"/>
                </a:tc>
                <a:tc>
                  <a:txBody>
                    <a:bodyPr/>
                    <a:lstStyle/>
                    <a:p>
                      <a:pPr marL="0" marR="0">
                        <a:spcBef>
                          <a:spcPts val="0"/>
                        </a:spcBef>
                        <a:spcAft>
                          <a:spcPts val="0"/>
                        </a:spcAft>
                      </a:pPr>
                      <a:r>
                        <a:rPr lang="en-US" sz="1100" kern="1200" dirty="0">
                          <a:effectLst/>
                        </a:rPr>
                        <a:t>One year delay for state aids membership.</a:t>
                      </a:r>
                      <a:endParaRPr lang="en-US" sz="1200" dirty="0">
                        <a:effectLst/>
                        <a:latin typeface="Times New Roman" panose="02020603050405020304" pitchFamily="18" charset="0"/>
                        <a:ea typeface="Times New Roman" panose="02020603050405020304" pitchFamily="18" charset="0"/>
                      </a:endParaRPr>
                    </a:p>
                  </a:txBody>
                  <a:tcPr marL="88502" marR="88502" marT="44251" marB="44251"/>
                </a:tc>
              </a:tr>
            </a:tbl>
          </a:graphicData>
        </a:graphic>
      </p:graphicFrame>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121855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Special Needs Scholarship Program </a:t>
            </a:r>
            <a:br>
              <a:rPr lang="en-US" b="1" dirty="0"/>
            </a:br>
            <a:r>
              <a:rPr lang="en-US" b="1" dirty="0"/>
              <a:t>(Special Education Vouchers</a:t>
            </a:r>
            <a:r>
              <a:rPr lang="en-US" b="1" dirty="0" smtClean="0"/>
              <a:t>)</a:t>
            </a:r>
            <a:endParaRPr lang="en-US" dirty="0"/>
          </a:p>
        </p:txBody>
      </p:sp>
      <p:sp>
        <p:nvSpPr>
          <p:cNvPr id="3" name="Content Placeholder 2"/>
          <p:cNvSpPr>
            <a:spLocks noGrp="1"/>
          </p:cNvSpPr>
          <p:nvPr>
            <p:ph idx="1"/>
          </p:nvPr>
        </p:nvSpPr>
        <p:spPr/>
        <p:txBody>
          <a:bodyPr>
            <a:normAutofit/>
          </a:bodyPr>
          <a:lstStyle/>
          <a:p>
            <a:r>
              <a:rPr lang="en-US" sz="1800" dirty="0">
                <a:latin typeface="Times New Roman" pitchFamily="18" charset="0"/>
                <a:cs typeface="Times New Roman" pitchFamily="18" charset="0"/>
              </a:rPr>
              <a:t>Beginning in 2016-17, allow a child with a disability to attend a participating private school of their choice, if that child has previously been rejected from attending a school in a nonresident school district under the public open enrollment program. State provides a $12,000 voucher to private school.</a:t>
            </a:r>
            <a:r>
              <a:rPr lang="en-US" sz="1800" dirty="0">
                <a:solidFill>
                  <a:srgbClr val="FF0000"/>
                </a:solidFill>
                <a:latin typeface="Times New Roman" pitchFamily="18" charset="0"/>
                <a:cs typeface="Times New Roman" pitchFamily="18" charset="0"/>
              </a:rPr>
              <a:t> </a:t>
            </a:r>
            <a:endParaRPr lang="en-US" sz="1800" dirty="0" smtClean="0">
              <a:solidFill>
                <a:srgbClr val="FF0000"/>
              </a:solidFill>
              <a:latin typeface="Times New Roman" pitchFamily="18" charset="0"/>
              <a:cs typeface="Times New Roman" pitchFamily="18" charset="0"/>
            </a:endParaRPr>
          </a:p>
          <a:p>
            <a:endParaRPr lang="en-US" sz="1800" dirty="0">
              <a:solidFill>
                <a:srgbClr val="FF0000"/>
              </a:solidFill>
              <a:latin typeface="Times New Roman" pitchFamily="18" charset="0"/>
              <a:cs typeface="Times New Roman" pitchFamily="18" charset="0"/>
            </a:endParaRPr>
          </a:p>
          <a:p>
            <a:r>
              <a:rPr lang="en-US" sz="1800" u="sng" dirty="0">
                <a:latin typeface="Times New Roman" pitchFamily="18" charset="0"/>
                <a:cs typeface="Times New Roman" pitchFamily="18" charset="0"/>
              </a:rPr>
              <a:t>Funding</a:t>
            </a:r>
          </a:p>
          <a:p>
            <a:pPr lvl="1"/>
            <a:r>
              <a:rPr lang="en-US" sz="1800" dirty="0">
                <a:latin typeface="Times New Roman" pitchFamily="18" charset="0"/>
                <a:cs typeface="Times New Roman" pitchFamily="18" charset="0"/>
              </a:rPr>
              <a:t>DPI:</a:t>
            </a:r>
          </a:p>
          <a:p>
            <a:pPr lvl="2">
              <a:buFont typeface="Courier New" pitchFamily="49" charset="0"/>
              <a:buChar char="o"/>
            </a:pPr>
            <a:r>
              <a:rPr lang="en-US" sz="1800" dirty="0">
                <a:latin typeface="Times New Roman" pitchFamily="18" charset="0"/>
                <a:cs typeface="Times New Roman" pitchFamily="18" charset="0"/>
              </a:rPr>
              <a:t>Pays $12,000 to the private school for each child participating in the program.</a:t>
            </a:r>
          </a:p>
          <a:p>
            <a:pPr lvl="2">
              <a:buFont typeface="Courier New" pitchFamily="49" charset="0"/>
              <a:buChar char="o"/>
            </a:pPr>
            <a:r>
              <a:rPr lang="en-US" sz="1800" dirty="0">
                <a:latin typeface="Times New Roman" pitchFamily="18" charset="0"/>
                <a:cs typeface="Times New Roman" pitchFamily="18" charset="0"/>
              </a:rPr>
              <a:t>Reduces the resident district’s equalization aid amount by a corresponding amount.  If insufficient equalization aid, DPI will reduce other state aids received. </a:t>
            </a:r>
          </a:p>
          <a:p>
            <a:pPr lvl="2">
              <a:buFont typeface="Courier New" pitchFamily="49" charset="0"/>
              <a:buChar char="o"/>
            </a:pPr>
            <a:r>
              <a:rPr lang="en-US" sz="1800" dirty="0">
                <a:latin typeface="Times New Roman" pitchFamily="18" charset="0"/>
                <a:cs typeface="Times New Roman" pitchFamily="18" charset="0"/>
              </a:rPr>
              <a:t>Increases a school district’s student membership for revenue limits and general school aid purposes.</a:t>
            </a:r>
          </a:p>
          <a:p>
            <a:pPr lvl="1"/>
            <a:r>
              <a:rPr lang="en-US" sz="1800" dirty="0">
                <a:latin typeface="Times New Roman" pitchFamily="18" charset="0"/>
                <a:cs typeface="Times New Roman" pitchFamily="18" charset="0"/>
              </a:rPr>
              <a:t>School Boards:</a:t>
            </a:r>
          </a:p>
          <a:p>
            <a:pPr lvl="2">
              <a:buFont typeface="Courier New" pitchFamily="49" charset="0"/>
              <a:buChar char="o"/>
            </a:pPr>
            <a:r>
              <a:rPr lang="en-US" sz="1800" dirty="0">
                <a:latin typeface="Times New Roman" pitchFamily="18" charset="0"/>
                <a:cs typeface="Times New Roman" pitchFamily="18" charset="0"/>
              </a:rPr>
              <a:t>Prohibited from “back filling” the aid reduction with property tax levy increase.</a:t>
            </a:r>
          </a:p>
          <a:p>
            <a:pPr lvl="2">
              <a:buFont typeface="Courier New" pitchFamily="49" charset="0"/>
              <a:buChar char="o"/>
            </a:pPr>
            <a:r>
              <a:rPr lang="en-US" sz="1800" dirty="0" smtClean="0">
                <a:latin typeface="Times New Roman" pitchFamily="18" charset="0"/>
                <a:cs typeface="Times New Roman" pitchFamily="18" charset="0"/>
              </a:rPr>
              <a:t>No change in IDEA equitable services.  District with participating private school includes all students attending the private school.</a:t>
            </a:r>
            <a:endParaRPr lang="en-US" sz="1800" dirty="0">
              <a:latin typeface="Times New Roman" pitchFamily="18" charset="0"/>
              <a:cs typeface="Times New Roman" pitchFamily="18" charset="0"/>
            </a:endParaRPr>
          </a:p>
          <a:p>
            <a:endParaRPr lang="en-US" dirty="0"/>
          </a:p>
        </p:txBody>
      </p:sp>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718637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282" y="500062"/>
            <a:ext cx="10515600" cy="1325563"/>
          </a:xfrm>
        </p:spPr>
        <p:txBody>
          <a:bodyPr>
            <a:normAutofit/>
          </a:bodyPr>
          <a:lstStyle/>
          <a:p>
            <a:r>
              <a:rPr lang="en-US" dirty="0"/>
              <a:t>Parental “Choice” Options – </a:t>
            </a:r>
            <a:r>
              <a:rPr lang="en-US" dirty="0" smtClean="0"/>
              <a:t>2016-17</a:t>
            </a:r>
            <a:r>
              <a:rPr lang="en-US" dirty="0"/>
              <a:t/>
            </a:r>
            <a:br>
              <a:rPr lang="en-US" dirty="0"/>
            </a:br>
            <a:r>
              <a:rPr lang="en-US" sz="2200" dirty="0"/>
              <a:t>http://dpi.wi.gov/sites/default/files/imce/sfs/doc/FY17-ChoiceOptionsFundingTable.docx</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6344120"/>
              </p:ext>
            </p:extLst>
          </p:nvPr>
        </p:nvGraphicFramePr>
        <p:xfrm>
          <a:off x="1157287" y="3269774"/>
          <a:ext cx="10196515" cy="1463040"/>
        </p:xfrm>
        <a:graphic>
          <a:graphicData uri="http://schemas.openxmlformats.org/drawingml/2006/table">
            <a:tbl>
              <a:tblPr firstRow="1" bandRow="1">
                <a:tableStyleId>{5C22544A-7EE6-4342-B048-85BDC9FD1C3A}</a:tableStyleId>
              </a:tblPr>
              <a:tblGrid>
                <a:gridCol w="822331"/>
                <a:gridCol w="1157224"/>
                <a:gridCol w="2246860"/>
                <a:gridCol w="889876"/>
                <a:gridCol w="1106278"/>
                <a:gridCol w="1148903"/>
                <a:gridCol w="967912"/>
                <a:gridCol w="1857131"/>
              </a:tblGrid>
              <a:tr h="612775">
                <a:tc>
                  <a:txBody>
                    <a:bodyPr/>
                    <a:lstStyle/>
                    <a:p>
                      <a:pPr marL="0" marR="0" algn="ctr">
                        <a:spcBef>
                          <a:spcPts val="0"/>
                        </a:spcBef>
                        <a:spcAft>
                          <a:spcPts val="0"/>
                        </a:spcAft>
                      </a:pPr>
                      <a:r>
                        <a:rPr lang="en-US" sz="1000" kern="1200">
                          <a:effectLst/>
                        </a:rPr>
                        <a:t>Program</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2016-17 FTE Payment Amounts</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State/Local Funding Sources</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Counted in Resident District’s State Aid</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Counted in Resident District’s Revenue Limit</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kern="1200">
                          <a:effectLst/>
                        </a:rPr>
                        <a:t>Nonrecurring Revenue Limit Exemption</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Increase Levy to Backfill Deduction</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000" kern="1200">
                          <a:effectLst/>
                        </a:rPr>
                        <a:t>Other</a:t>
                      </a:r>
                      <a:endParaRPr lang="en-US" sz="1000">
                        <a:effectLst/>
                        <a:latin typeface="Times New Roman" panose="02020603050405020304" pitchFamily="18" charset="0"/>
                        <a:ea typeface="Times New Roman" panose="02020603050405020304" pitchFamily="18" charset="0"/>
                      </a:endParaRPr>
                    </a:p>
                  </a:txBody>
                  <a:tcPr/>
                </a:tc>
              </a:tr>
              <a:tr h="563245">
                <a:tc>
                  <a:txBody>
                    <a:bodyPr/>
                    <a:lstStyle/>
                    <a:p>
                      <a:pPr marL="0" marR="0">
                        <a:spcBef>
                          <a:spcPts val="0"/>
                        </a:spcBef>
                        <a:spcAft>
                          <a:spcPts val="0"/>
                        </a:spcAft>
                      </a:pPr>
                      <a:r>
                        <a:rPr lang="en-US" sz="1100" kern="1200">
                          <a:effectLst/>
                        </a:rPr>
                        <a:t>SNSP</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100" kern="1200">
                          <a:effectLst/>
                        </a:rPr>
                        <a:t>$12,000 K-12</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spcBef>
                          <a:spcPts val="0"/>
                        </a:spcBef>
                        <a:spcAft>
                          <a:spcPts val="0"/>
                        </a:spcAft>
                      </a:pPr>
                      <a:r>
                        <a:rPr lang="en-US" sz="1100" kern="1200">
                          <a:effectLst/>
                        </a:rPr>
                        <a:t>Aid transfer equal to SNSP payment from resident school district</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100" kern="1200">
                          <a:effectLst/>
                        </a:rPr>
                        <a:t>Yes</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100" kern="1200">
                          <a:effectLst/>
                        </a:rPr>
                        <a:t>Yes</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100" kern="1200">
                          <a:effectLst/>
                        </a:rPr>
                        <a:t>No</a:t>
                      </a:r>
                      <a:endParaRPr lang="en-US" sz="1000">
                        <a:effectLst/>
                        <a:latin typeface="Times New Roman" panose="02020603050405020304" pitchFamily="18" charset="0"/>
                        <a:ea typeface="Times New Roman" panose="02020603050405020304" pitchFamily="18" charset="0"/>
                      </a:endParaRPr>
                    </a:p>
                  </a:txBody>
                  <a:tcPr/>
                </a:tc>
                <a:tc>
                  <a:txBody>
                    <a:bodyPr/>
                    <a:lstStyle/>
                    <a:p>
                      <a:pPr marL="0" marR="0">
                        <a:spcBef>
                          <a:spcPts val="0"/>
                        </a:spcBef>
                        <a:spcAft>
                          <a:spcPts val="0"/>
                        </a:spcAft>
                      </a:pPr>
                      <a:r>
                        <a:rPr lang="en-US" sz="1100" kern="1200" dirty="0">
                          <a:effectLst/>
                        </a:rPr>
                        <a:t>One year delay for state aids membership and three year phase in for revenue limits.</a:t>
                      </a:r>
                      <a:endParaRPr lang="en-US" sz="1000" dirty="0">
                        <a:effectLst/>
                        <a:latin typeface="Times New Roman" panose="02020603050405020304" pitchFamily="18" charset="0"/>
                        <a:ea typeface="Times New Roman" panose="02020603050405020304" pitchFamily="18" charset="0"/>
                      </a:endParaRPr>
                    </a:p>
                  </a:txBody>
                  <a:tcPr/>
                </a:tc>
              </a:tr>
            </a:tbl>
          </a:graphicData>
        </a:graphic>
      </p:graphicFrame>
      <p:sp>
        <p:nvSpPr>
          <p:cNvPr id="4" name="Date Placeholder 3"/>
          <p:cNvSpPr>
            <a:spLocks noGrp="1"/>
          </p:cNvSpPr>
          <p:nvPr>
            <p:ph type="dt" sz="half" idx="10"/>
          </p:nvPr>
        </p:nvSpPr>
        <p:spPr/>
        <p:txBody>
          <a:bodyPr/>
          <a:lstStyle/>
          <a:p>
            <a:r>
              <a:rPr lang="en-US" smtClean="0"/>
              <a:t>May 26, 2015</a:t>
            </a:r>
            <a:endParaRPr lang="en-US" dirty="0"/>
          </a:p>
        </p:txBody>
      </p:sp>
      <p:sp>
        <p:nvSpPr>
          <p:cNvPr id="5" name="Footer Placeholder 4"/>
          <p:cNvSpPr>
            <a:spLocks noGrp="1"/>
          </p:cNvSpPr>
          <p:nvPr>
            <p:ph type="ftr" sz="quarter" idx="11"/>
          </p:nvPr>
        </p:nvSpPr>
        <p:spPr/>
        <p:txBody>
          <a:bodyPr/>
          <a:lstStyle/>
          <a:p>
            <a:r>
              <a:rPr lang="en-US" smtClean="0"/>
              <a:t>Wisconsin Department of Public Instruction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055828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New PI-401 </a:t>
            </a:r>
            <a:r>
              <a:rPr lang="en-US" sz="4400" dirty="0" smtClean="0"/>
              <a:t>form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7575" y="1730879"/>
            <a:ext cx="4893321" cy="4489285"/>
          </a:xfrm>
          <a:prstGeom prst="rect">
            <a:avLst/>
          </a:prstGeom>
        </p:spPr>
      </p:pic>
      <p:sp>
        <p:nvSpPr>
          <p:cNvPr id="3" name="Footer Placeholder 2"/>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4271311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151"/>
            <a:ext cx="10515600" cy="1325563"/>
          </a:xfrm>
        </p:spPr>
        <p:txBody>
          <a:bodyPr/>
          <a:lstStyle/>
          <a:p>
            <a:r>
              <a:rPr lang="en-US" dirty="0" smtClean="0"/>
              <a:t>Changes in the PI- 401 Form</a:t>
            </a:r>
            <a:br>
              <a:rPr lang="en-US" dirty="0" smtClean="0"/>
            </a:br>
            <a:r>
              <a:rPr lang="en-US" dirty="0" smtClean="0"/>
              <a:t>Tax Levy Certification</a:t>
            </a:r>
            <a:endParaRPr lang="en-US" dirty="0"/>
          </a:p>
        </p:txBody>
      </p:sp>
      <p:sp>
        <p:nvSpPr>
          <p:cNvPr id="4" name="Footer Placeholder 3"/>
          <p:cNvSpPr>
            <a:spLocks noGrp="1"/>
          </p:cNvSpPr>
          <p:nvPr>
            <p:ph type="ftr" sz="quarter" idx="11"/>
          </p:nvPr>
        </p:nvSpPr>
        <p:spPr/>
        <p:txBody>
          <a:bodyPr/>
          <a:lstStyle/>
          <a:p>
            <a:r>
              <a:rPr lang="en-US" smtClean="0"/>
              <a:t>Wisconsin Department of Public Instruction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sp>
        <p:nvSpPr>
          <p:cNvPr id="3" name="Content Placeholder 2"/>
          <p:cNvSpPr>
            <a:spLocks noGrp="1"/>
          </p:cNvSpPr>
          <p:nvPr>
            <p:ph idx="1"/>
          </p:nvPr>
        </p:nvSpPr>
        <p:spPr>
          <a:xfrm>
            <a:off x="309715" y="1825625"/>
            <a:ext cx="11621729" cy="4895850"/>
          </a:xfrm>
        </p:spPr>
        <p:txBody>
          <a:bodyPr>
            <a:normAutofit fontScale="85000" lnSpcReduction="20000"/>
          </a:bodyPr>
          <a:lstStyle/>
          <a:p>
            <a:pPr marL="0" indent="0">
              <a:buNone/>
            </a:pPr>
            <a:r>
              <a:rPr lang="en-US" sz="3600" dirty="0">
                <a:solidFill>
                  <a:srgbClr val="FFFF00"/>
                </a:solidFill>
              </a:rPr>
              <a:t>Beginning in 2016, municipal clerks are required to prepare tax bills highlighting the portion of the tax levy attributed to non-recurring </a:t>
            </a:r>
            <a:r>
              <a:rPr lang="en-US" sz="3600" i="1" dirty="0">
                <a:solidFill>
                  <a:srgbClr val="FFFF00"/>
                </a:solidFill>
              </a:rPr>
              <a:t>&amp; </a:t>
            </a:r>
            <a:r>
              <a:rPr lang="en-US" sz="3600" dirty="0">
                <a:solidFill>
                  <a:srgbClr val="FFFF00"/>
                </a:solidFill>
              </a:rPr>
              <a:t>debt </a:t>
            </a:r>
            <a:r>
              <a:rPr lang="en-US" sz="3600" dirty="0" smtClean="0">
                <a:solidFill>
                  <a:srgbClr val="FFFF00"/>
                </a:solidFill>
              </a:rPr>
              <a:t>referenda </a:t>
            </a:r>
            <a:r>
              <a:rPr lang="en-US" sz="3600" dirty="0" smtClean="0">
                <a:solidFill>
                  <a:srgbClr val="FF0000"/>
                </a:solidFill>
              </a:rPr>
              <a:t>approved after December 31,2014.</a:t>
            </a:r>
            <a:r>
              <a:rPr lang="en-US" sz="3600" dirty="0" smtClean="0">
                <a:solidFill>
                  <a:srgbClr val="FFFF00"/>
                </a:solidFill>
              </a:rPr>
              <a:t> </a:t>
            </a:r>
            <a:r>
              <a:rPr lang="en-US" sz="3600" dirty="0">
                <a:solidFill>
                  <a:srgbClr val="FFFF00"/>
                </a:solidFill>
              </a:rPr>
              <a:t>This </a:t>
            </a:r>
            <a:r>
              <a:rPr lang="en-US" sz="3600" dirty="0" smtClean="0">
                <a:solidFill>
                  <a:srgbClr val="FFFF00"/>
                </a:solidFill>
              </a:rPr>
              <a:t>information </a:t>
            </a:r>
            <a:r>
              <a:rPr lang="en-US" sz="3600" dirty="0">
                <a:solidFill>
                  <a:srgbClr val="FFFF00"/>
                </a:solidFill>
              </a:rPr>
              <a:t>need to be provided to the clerks in the certification process from the school district. </a:t>
            </a:r>
            <a:r>
              <a:rPr lang="en-US" b="1" dirty="0"/>
              <a:t> </a:t>
            </a:r>
            <a:endParaRPr lang="en-US" dirty="0"/>
          </a:p>
          <a:p>
            <a:pPr marL="0" indent="0">
              <a:buNone/>
            </a:pPr>
            <a:endParaRPr lang="en-US" dirty="0" smtClean="0"/>
          </a:p>
          <a:p>
            <a:pPr marL="0" indent="0">
              <a:buNone/>
            </a:pPr>
            <a:r>
              <a:rPr lang="en-US" dirty="0" smtClean="0"/>
              <a:t>§</a:t>
            </a:r>
            <a:r>
              <a:rPr lang="en-US" dirty="0"/>
              <a:t>74.09 (3)(</a:t>
            </a:r>
            <a:r>
              <a:rPr lang="en-US" dirty="0" err="1"/>
              <a:t>db</a:t>
            </a:r>
            <a:r>
              <a:rPr lang="en-US" dirty="0"/>
              <a:t>)</a:t>
            </a:r>
          </a:p>
          <a:p>
            <a:pPr marL="0" indent="0">
              <a:buNone/>
            </a:pPr>
            <a:r>
              <a:rPr lang="en-US" i="1" dirty="0"/>
              <a:t>Indicate, in a section of the bill that is separate from the billing information, the total amount of tax levied by a taxing jurisdiction on all property of the taxing jurisdiction and on the property for which the bill is prepared that is the result of a referendum to exceed, on a nonpermanent basis, a school district revenue limit, a technical college district revenue limit, or a county or municipal levy limit and indicate the year in which the authorization to exceed the limit no longer applies. A separate listing is required for each such authorization.</a:t>
            </a:r>
            <a:endParaRPr lang="en-US" dirty="0"/>
          </a:p>
          <a:p>
            <a:pPr marL="0" indent="0">
              <a:buNone/>
            </a:pPr>
            <a:r>
              <a:rPr lang="en-US" b="1" dirty="0"/>
              <a:t> </a:t>
            </a:r>
            <a:endParaRPr lang="en-US" dirty="0"/>
          </a:p>
          <a:p>
            <a:pPr marL="0" indent="0">
              <a:buNone/>
            </a:pPr>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016986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(Year End) Reporting Requirements</a:t>
            </a:r>
          </a:p>
        </p:txBody>
      </p:sp>
      <p:sp>
        <p:nvSpPr>
          <p:cNvPr id="3" name="Footer Placeholder 2"/>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8034" y="1716573"/>
            <a:ext cx="4541856" cy="4166840"/>
          </a:xfrm>
          <a:prstGeom prst="rect">
            <a:avLst/>
          </a:prstGeom>
        </p:spPr>
      </p:pic>
      <p:sp>
        <p:nvSpPr>
          <p:cNvPr id="5" name="Date Placeholder 4"/>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060987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468"/>
            <a:ext cx="10515600" cy="1254950"/>
          </a:xfrm>
        </p:spPr>
        <p:txBody>
          <a:bodyPr>
            <a:normAutofit/>
          </a:bodyPr>
          <a:lstStyle/>
          <a:p>
            <a:r>
              <a:rPr lang="en-US" sz="4000" dirty="0" smtClean="0"/>
              <a:t>Changes in the PI- 401 Form</a:t>
            </a:r>
            <a:br>
              <a:rPr lang="en-US" sz="4000" dirty="0" smtClean="0"/>
            </a:br>
            <a:r>
              <a:rPr lang="en-US" sz="4000" dirty="0" smtClean="0"/>
              <a:t>Tax Levy Certification</a:t>
            </a:r>
            <a:endParaRPr lang="en-US" sz="4000" dirty="0"/>
          </a:p>
        </p:txBody>
      </p:sp>
      <p:sp>
        <p:nvSpPr>
          <p:cNvPr id="4" name="Footer Placeholder 3"/>
          <p:cNvSpPr>
            <a:spLocks noGrp="1"/>
          </p:cNvSpPr>
          <p:nvPr>
            <p:ph type="ftr" sz="quarter" idx="11"/>
          </p:nvPr>
        </p:nvSpPr>
        <p:spPr/>
        <p:txBody>
          <a:bodyPr/>
          <a:lstStyle/>
          <a:p>
            <a:r>
              <a:rPr lang="en-US" smtClean="0"/>
              <a:t>Wisconsin Department of Public Instruction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7885" y="1453183"/>
            <a:ext cx="8116229" cy="4903167"/>
          </a:xfrm>
          <a:prstGeom prst="rect">
            <a:avLst/>
          </a:prstGeom>
          <a:noFill/>
          <a:ln>
            <a:noFill/>
          </a:ln>
        </p:spPr>
      </p:pic>
      <p:sp>
        <p:nvSpPr>
          <p:cNvPr id="3" name="Date Placeholder 2"/>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1919026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23962" y="566737"/>
            <a:ext cx="9744075" cy="5724525"/>
          </a:xfrm>
          <a:prstGeom prst="rect">
            <a:avLst/>
          </a:prstGeom>
          <a:noFill/>
          <a:ln>
            <a:noFill/>
          </a:ln>
        </p:spPr>
      </p:pic>
      <p:sp>
        <p:nvSpPr>
          <p:cNvPr id="5" name="Date Placeholder 4"/>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876439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23962" y="370233"/>
            <a:ext cx="9744075" cy="6057900"/>
          </a:xfrm>
          <a:prstGeom prst="rect">
            <a:avLst/>
          </a:prstGeom>
          <a:noFill/>
          <a:ln>
            <a:noFill/>
          </a:ln>
        </p:spPr>
      </p:pic>
      <p:sp>
        <p:nvSpPr>
          <p:cNvPr id="5" name="Date Placeholder 4"/>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505044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23962" y="538162"/>
            <a:ext cx="9744075" cy="5781675"/>
          </a:xfrm>
          <a:prstGeom prst="rect">
            <a:avLst/>
          </a:prstGeom>
          <a:noFill/>
          <a:ln>
            <a:noFill/>
          </a:ln>
        </p:spPr>
      </p:pic>
      <p:sp>
        <p:nvSpPr>
          <p:cNvPr id="5" name="Date Placeholder 4"/>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635748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23962" y="466725"/>
            <a:ext cx="9744075" cy="5924550"/>
          </a:xfrm>
          <a:prstGeom prst="rect">
            <a:avLst/>
          </a:prstGeom>
          <a:noFill/>
          <a:ln>
            <a:noFill/>
          </a:ln>
        </p:spPr>
      </p:pic>
      <p:sp>
        <p:nvSpPr>
          <p:cNvPr id="5" name="Date Placeholder 4"/>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149402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b="2763"/>
          <a:stretch/>
        </p:blipFill>
        <p:spPr bwMode="auto">
          <a:xfrm>
            <a:off x="1223962" y="409575"/>
            <a:ext cx="9744075" cy="5871955"/>
          </a:xfrm>
          <a:prstGeom prst="rect">
            <a:avLst/>
          </a:prstGeom>
          <a:noFill/>
          <a:ln>
            <a:noFill/>
          </a:ln>
        </p:spPr>
      </p:pic>
      <p:sp>
        <p:nvSpPr>
          <p:cNvPr id="5" name="TextBox 4"/>
          <p:cNvSpPr txBox="1"/>
          <p:nvPr/>
        </p:nvSpPr>
        <p:spPr>
          <a:xfrm>
            <a:off x="2684206" y="2109019"/>
            <a:ext cx="6474542" cy="923330"/>
          </a:xfrm>
          <a:prstGeom prst="rect">
            <a:avLst/>
          </a:prstGeom>
          <a:solidFill>
            <a:schemeClr val="tx1"/>
          </a:solidFill>
        </p:spPr>
        <p:txBody>
          <a:bodyPr wrap="square" rtlCol="0">
            <a:spAutoFit/>
          </a:bodyPr>
          <a:lstStyle/>
          <a:p>
            <a:endParaRPr lang="en-US" dirty="0" smtClean="0">
              <a:solidFill>
                <a:srgbClr val="FF0000"/>
              </a:solidFill>
            </a:endParaRPr>
          </a:p>
          <a:p>
            <a:r>
              <a:rPr lang="en-US" dirty="0" smtClean="0">
                <a:solidFill>
                  <a:srgbClr val="FF0000"/>
                </a:solidFill>
              </a:rPr>
              <a:t>Summary of Total Tax Levy – showing itemization for portion due to non-permanent referenda PLUS remaining levy.  </a:t>
            </a:r>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194494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4" name="Picture 3" descr="C:\Users\evanswa\Desktop\PI-401 Screen Mockups\Summary - Continued 2.png"/>
          <p:cNvPicPr/>
          <p:nvPr/>
        </p:nvPicPr>
        <p:blipFill>
          <a:blip r:embed="rId2">
            <a:extLst>
              <a:ext uri="{28A0092B-C50C-407E-A947-70E740481C1C}">
                <a14:useLocalDpi xmlns:a14="http://schemas.microsoft.com/office/drawing/2010/main" val="0"/>
              </a:ext>
            </a:extLst>
          </a:blip>
          <a:srcRect/>
          <a:stretch>
            <a:fillRect/>
          </a:stretch>
        </p:blipFill>
        <p:spPr bwMode="auto">
          <a:xfrm>
            <a:off x="1566862" y="200025"/>
            <a:ext cx="8938799" cy="6270349"/>
          </a:xfrm>
          <a:prstGeom prst="rect">
            <a:avLst/>
          </a:prstGeom>
          <a:noFill/>
          <a:ln>
            <a:noFill/>
          </a:ln>
        </p:spPr>
      </p:pic>
      <p:sp>
        <p:nvSpPr>
          <p:cNvPr id="5" name="TextBox 4"/>
          <p:cNvSpPr txBox="1"/>
          <p:nvPr/>
        </p:nvSpPr>
        <p:spPr>
          <a:xfrm>
            <a:off x="3333135" y="1460090"/>
            <a:ext cx="6017342" cy="369332"/>
          </a:xfrm>
          <a:prstGeom prst="rect">
            <a:avLst/>
          </a:prstGeom>
          <a:noFill/>
        </p:spPr>
        <p:txBody>
          <a:bodyPr wrap="square" rtlCol="0">
            <a:spAutoFit/>
          </a:bodyPr>
          <a:lstStyle/>
          <a:p>
            <a:r>
              <a:rPr lang="en-US" dirty="0" smtClean="0">
                <a:solidFill>
                  <a:srgbClr val="FF0000"/>
                </a:solidFill>
              </a:rPr>
              <a:t>Summary of  Appropriation for Ref ID #3604</a:t>
            </a:r>
            <a:endParaRPr lang="en-US" dirty="0">
              <a:solidFill>
                <a:srgbClr val="FF0000"/>
              </a:solidFill>
            </a:endParaRPr>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825635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4" name="Picture 3" descr="C:\Users\evanswa\Desktop\PI-401 Screen Mockups\Summary - Continued 3.png"/>
          <p:cNvPicPr/>
          <p:nvPr/>
        </p:nvPicPr>
        <p:blipFill rotWithShape="1">
          <a:blip r:embed="rId2">
            <a:extLst>
              <a:ext uri="{28A0092B-C50C-407E-A947-70E740481C1C}">
                <a14:useLocalDpi xmlns:a14="http://schemas.microsoft.com/office/drawing/2010/main" val="0"/>
              </a:ext>
            </a:extLst>
          </a:blip>
          <a:srcRect b="9322"/>
          <a:stretch/>
        </p:blipFill>
        <p:spPr bwMode="auto">
          <a:xfrm>
            <a:off x="1704335" y="82550"/>
            <a:ext cx="8782050" cy="6273799"/>
          </a:xfrm>
          <a:prstGeom prst="rect">
            <a:avLst/>
          </a:prstGeom>
          <a:noFill/>
          <a:ln>
            <a:noFill/>
          </a:ln>
        </p:spPr>
      </p:pic>
      <p:sp>
        <p:nvSpPr>
          <p:cNvPr id="5" name="TextBox 4"/>
          <p:cNvSpPr txBox="1"/>
          <p:nvPr/>
        </p:nvSpPr>
        <p:spPr>
          <a:xfrm>
            <a:off x="3672348" y="1165123"/>
            <a:ext cx="5043949" cy="369332"/>
          </a:xfrm>
          <a:prstGeom prst="rect">
            <a:avLst/>
          </a:prstGeom>
          <a:noFill/>
        </p:spPr>
        <p:txBody>
          <a:bodyPr wrap="square" rtlCol="0">
            <a:spAutoFit/>
          </a:bodyPr>
          <a:lstStyle/>
          <a:p>
            <a:r>
              <a:rPr lang="en-US" dirty="0" smtClean="0">
                <a:solidFill>
                  <a:srgbClr val="FF0000"/>
                </a:solidFill>
              </a:rPr>
              <a:t>Summary of Appropriation for Ref ID #3602</a:t>
            </a:r>
            <a:endParaRPr lang="en-US" dirty="0">
              <a:solidFill>
                <a:srgbClr val="FF0000"/>
              </a:solidFill>
            </a:endParaRPr>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126570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4" name="Picture 3" descr="C:\Users\evanswa\Desktop\PI-401 Screen Mockups\Summary - Continued 4.png"/>
          <p:cNvPicPr/>
          <p:nvPr/>
        </p:nvPicPr>
        <p:blipFill rotWithShape="1">
          <a:blip r:embed="rId2">
            <a:extLst>
              <a:ext uri="{28A0092B-C50C-407E-A947-70E740481C1C}">
                <a14:useLocalDpi xmlns:a14="http://schemas.microsoft.com/office/drawing/2010/main" val="0"/>
              </a:ext>
            </a:extLst>
          </a:blip>
          <a:srcRect b="8381"/>
          <a:stretch/>
        </p:blipFill>
        <p:spPr bwMode="auto">
          <a:xfrm>
            <a:off x="1704975" y="109537"/>
            <a:ext cx="8782050" cy="6246813"/>
          </a:xfrm>
          <a:prstGeom prst="rect">
            <a:avLst/>
          </a:prstGeom>
          <a:noFill/>
          <a:ln>
            <a:noFill/>
          </a:ln>
        </p:spPr>
      </p:pic>
      <p:sp>
        <p:nvSpPr>
          <p:cNvPr id="5" name="TextBox 4"/>
          <p:cNvSpPr txBox="1"/>
          <p:nvPr/>
        </p:nvSpPr>
        <p:spPr>
          <a:xfrm>
            <a:off x="3436374" y="1681316"/>
            <a:ext cx="5530645" cy="369332"/>
          </a:xfrm>
          <a:prstGeom prst="rect">
            <a:avLst/>
          </a:prstGeom>
          <a:noFill/>
        </p:spPr>
        <p:txBody>
          <a:bodyPr wrap="square" rtlCol="0">
            <a:spAutoFit/>
          </a:bodyPr>
          <a:lstStyle/>
          <a:p>
            <a:r>
              <a:rPr lang="en-US" dirty="0" smtClean="0">
                <a:solidFill>
                  <a:srgbClr val="FF0000"/>
                </a:solidFill>
              </a:rPr>
              <a:t>Summary of the Total Tax Appropriation Certification</a:t>
            </a:r>
            <a:endParaRPr lang="en-US" dirty="0">
              <a:solidFill>
                <a:srgbClr val="FF0000"/>
              </a:solidFill>
            </a:endParaRPr>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4228496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28725" y="346075"/>
            <a:ext cx="9734550" cy="6010275"/>
          </a:xfrm>
          <a:prstGeom prst="rect">
            <a:avLst/>
          </a:prstGeom>
          <a:noFill/>
          <a:ln>
            <a:noFill/>
          </a:ln>
        </p:spPr>
      </p:pic>
      <p:sp>
        <p:nvSpPr>
          <p:cNvPr id="5" name="Date Placeholder 4"/>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712057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(Year End) </a:t>
            </a:r>
            <a:r>
              <a:rPr lang="en-US" sz="4400" dirty="0"/>
              <a:t>Reporting </a:t>
            </a:r>
            <a:r>
              <a:rPr lang="en-US" sz="4400" dirty="0" smtClean="0"/>
              <a:t>Requirements</a:t>
            </a:r>
            <a:endParaRPr lang="en-US" dirty="0"/>
          </a:p>
        </p:txBody>
      </p:sp>
      <p:sp>
        <p:nvSpPr>
          <p:cNvPr id="3" name="Footer Placeholder 2"/>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Content Placeholder 5"/>
          <p:cNvSpPr>
            <a:spLocks noGrp="1"/>
          </p:cNvSpPr>
          <p:nvPr>
            <p:ph idx="1"/>
          </p:nvPr>
        </p:nvSpPr>
        <p:spPr/>
        <p:txBody>
          <a:bodyPr/>
          <a:lstStyle/>
          <a:p>
            <a:r>
              <a:rPr lang="en-US" dirty="0" smtClean="0"/>
              <a:t>Energy efficiency </a:t>
            </a:r>
            <a:r>
              <a:rPr lang="en-US" dirty="0"/>
              <a:t>e</a:t>
            </a:r>
            <a:r>
              <a:rPr lang="en-US" dirty="0" smtClean="0"/>
              <a:t>xemption to the revenue </a:t>
            </a:r>
            <a:r>
              <a:rPr lang="en-US" dirty="0"/>
              <a:t>l</a:t>
            </a:r>
            <a:r>
              <a:rPr lang="en-US" dirty="0" smtClean="0"/>
              <a:t>imit</a:t>
            </a:r>
          </a:p>
          <a:p>
            <a:pPr lvl="1"/>
            <a:r>
              <a:rPr lang="en-US" dirty="0" smtClean="0"/>
              <a:t>Report in the </a:t>
            </a:r>
            <a:r>
              <a:rPr lang="en-US" dirty="0"/>
              <a:t>b</a:t>
            </a:r>
            <a:r>
              <a:rPr lang="en-US" dirty="0" smtClean="0"/>
              <a:t>udget publication (for annual budget hearing) on the project savings. (65.90 addendum)</a:t>
            </a:r>
          </a:p>
          <a:p>
            <a:pPr lvl="1"/>
            <a:r>
              <a:rPr lang="en-US" dirty="0" smtClean="0"/>
              <a:t>Report utility savings, when known, to DPI in the reporting portal</a:t>
            </a:r>
          </a:p>
          <a:p>
            <a:pPr lvl="2"/>
            <a:r>
              <a:rPr lang="en-US" dirty="0" smtClean="0"/>
              <a:t>Savings should be reported so they will be applied to reduce the levy</a:t>
            </a:r>
          </a:p>
          <a:p>
            <a:r>
              <a:rPr lang="en-US" dirty="0" smtClean="0"/>
              <a:t>Long term capital project trust fund (46)</a:t>
            </a:r>
          </a:p>
          <a:p>
            <a:pPr lvl="1"/>
            <a:r>
              <a:rPr lang="en-US" dirty="0" smtClean="0"/>
              <a:t>Resolution must be passed before June 30</a:t>
            </a:r>
          </a:p>
          <a:p>
            <a:pPr lvl="1"/>
            <a:r>
              <a:rPr lang="en-US" dirty="0" smtClean="0"/>
              <a:t>Funds posted to the bank’s account by July 30</a:t>
            </a:r>
          </a:p>
          <a:p>
            <a:pPr lvl="1"/>
            <a:r>
              <a:rPr lang="en-US" dirty="0" smtClean="0"/>
              <a:t>Send proper documentation to DPI to access fund 46 in the Annual Report PI 1505</a:t>
            </a:r>
          </a:p>
          <a:p>
            <a:endParaRPr lang="en-US" dirty="0" smtClean="0"/>
          </a:p>
        </p:txBody>
      </p:sp>
      <p:sp>
        <p:nvSpPr>
          <p:cNvPr id="5" name="Date Placeholder 4"/>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263936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Wisconsin Department of Public Instruction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23962" y="414337"/>
            <a:ext cx="9744075" cy="6029325"/>
          </a:xfrm>
          <a:prstGeom prst="rect">
            <a:avLst/>
          </a:prstGeom>
          <a:noFill/>
          <a:ln>
            <a:noFill/>
          </a:ln>
        </p:spPr>
      </p:pic>
      <p:sp>
        <p:nvSpPr>
          <p:cNvPr id="5" name="TextBox 4"/>
          <p:cNvSpPr txBox="1"/>
          <p:nvPr/>
        </p:nvSpPr>
        <p:spPr>
          <a:xfrm>
            <a:off x="4687910" y="5550794"/>
            <a:ext cx="5589431" cy="631065"/>
          </a:xfrm>
          <a:prstGeom prst="rect">
            <a:avLst/>
          </a:prstGeom>
          <a:solidFill>
            <a:schemeClr val="tx1"/>
          </a:solidFill>
        </p:spPr>
        <p:txBody>
          <a:bodyPr wrap="square" rtlCol="0">
            <a:spAutoFit/>
          </a:bodyPr>
          <a:lstStyle/>
          <a:p>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524161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1318"/>
            <a:ext cx="10707689" cy="1400530"/>
          </a:xfrm>
        </p:spPr>
        <p:txBody>
          <a:bodyPr/>
          <a:lstStyle/>
          <a:p>
            <a:pPr algn="ctr"/>
            <a:r>
              <a:rPr lang="en-US" sz="3600" dirty="0">
                <a:solidFill>
                  <a:schemeClr val="tx1">
                    <a:lumMod val="95000"/>
                  </a:schemeClr>
                </a:solidFill>
                <a:effectLst>
                  <a:outerShdw blurRad="38100" dist="38100" dir="2700000" algn="tl">
                    <a:srgbClr val="000000">
                      <a:alpha val="43137"/>
                    </a:srgbClr>
                  </a:outerShdw>
                </a:effectLst>
                <a:latin typeface="Trebuchet MS" pitchFamily="34" charset="0"/>
              </a:rPr>
              <a:t>Thanks to </a:t>
            </a:r>
            <a:r>
              <a:rPr lang="en-US" sz="3600" dirty="0" smtClean="0">
                <a:solidFill>
                  <a:schemeClr val="tx1">
                    <a:lumMod val="95000"/>
                  </a:schemeClr>
                </a:solidFill>
                <a:effectLst>
                  <a:outerShdw blurRad="38100" dist="38100" dir="2700000" algn="tl">
                    <a:srgbClr val="000000">
                      <a:alpha val="43137"/>
                    </a:srgbClr>
                  </a:outerShdw>
                </a:effectLst>
                <a:latin typeface="Trebuchet MS" pitchFamily="34" charset="0"/>
              </a:rPr>
              <a:t>WASBO </a:t>
            </a:r>
            <a:r>
              <a:rPr lang="en-US" sz="3600" dirty="0">
                <a:solidFill>
                  <a:schemeClr val="tx1">
                    <a:lumMod val="95000"/>
                  </a:schemeClr>
                </a:solidFill>
                <a:effectLst>
                  <a:outerShdw blurRad="38100" dist="38100" dir="2700000" algn="tl">
                    <a:srgbClr val="000000">
                      <a:alpha val="43137"/>
                    </a:srgbClr>
                  </a:outerShdw>
                </a:effectLst>
                <a:latin typeface="Trebuchet MS" pitchFamily="34" charset="0"/>
              </a:rPr>
              <a:t>for the opportunity to speak to you today! (all Area Code 608</a:t>
            </a:r>
            <a:r>
              <a:rPr lang="en-US" sz="3600" dirty="0" smtClean="0">
                <a:solidFill>
                  <a:schemeClr val="tx1">
                    <a:lumMod val="95000"/>
                  </a:schemeClr>
                </a:solidFill>
                <a:effectLst>
                  <a:outerShdw blurRad="38100" dist="38100" dir="2700000" algn="tl">
                    <a:srgbClr val="000000">
                      <a:alpha val="43137"/>
                    </a:srgbClr>
                  </a:outerShdw>
                </a:effectLst>
                <a:latin typeface="Trebuchet MS" pitchFamily="34" charset="0"/>
              </a:rPr>
              <a:t>)</a:t>
            </a:r>
            <a:endParaRPr lang="en-US" sz="3600" dirty="0">
              <a:solidFill>
                <a:schemeClr val="tx1">
                  <a:lumMod val="95000"/>
                </a:schemeClr>
              </a:solidFill>
            </a:endParaRPr>
          </a:p>
        </p:txBody>
      </p:sp>
      <p:sp>
        <p:nvSpPr>
          <p:cNvPr id="3" name="Content Placeholder 2"/>
          <p:cNvSpPr>
            <a:spLocks noGrp="1"/>
          </p:cNvSpPr>
          <p:nvPr>
            <p:ph idx="1"/>
          </p:nvPr>
        </p:nvSpPr>
        <p:spPr>
          <a:xfrm>
            <a:off x="2170444" y="1657978"/>
            <a:ext cx="7879409" cy="4843306"/>
          </a:xfrm>
        </p:spPr>
        <p:txBody>
          <a:bodyPr>
            <a:normAutofit fontScale="77500" lnSpcReduction="20000"/>
          </a:bodyPr>
          <a:lstStyle/>
          <a:p>
            <a:pPr algn="ctr">
              <a:spcBef>
                <a:spcPts val="1800"/>
              </a:spcBef>
              <a:buNone/>
            </a:pPr>
            <a:r>
              <a:rPr lang="en-US" b="1" u="sng" dirty="0">
                <a:latin typeface="Arial" pitchFamily="34" charset="0"/>
                <a:cs typeface="Arial" pitchFamily="34" charset="0"/>
              </a:rPr>
              <a:t>Contact </a:t>
            </a:r>
            <a:r>
              <a:rPr lang="en-US" b="1" u="sng" dirty="0" smtClean="0">
                <a:latin typeface="Arial" pitchFamily="34" charset="0"/>
                <a:cs typeface="Arial" pitchFamily="34" charset="0"/>
              </a:rPr>
              <a:t>Information</a:t>
            </a:r>
          </a:p>
          <a:p>
            <a:pPr algn="ctr">
              <a:spcBef>
                <a:spcPts val="1800"/>
              </a:spcBef>
              <a:buNone/>
            </a:pPr>
            <a:endParaRPr lang="en-US" sz="900" b="1" u="sng" dirty="0">
              <a:latin typeface="Arial" pitchFamily="34" charset="0"/>
              <a:cs typeface="Arial" pitchFamily="34" charset="0"/>
            </a:endParaRPr>
          </a:p>
          <a:p>
            <a:pPr algn="just">
              <a:spcBef>
                <a:spcPts val="300"/>
              </a:spcBef>
              <a:spcAft>
                <a:spcPts val="600"/>
              </a:spcAft>
              <a:buFont typeface="Wingdings" pitchFamily="2" charset="2"/>
              <a:buChar char="Ø"/>
              <a:tabLst>
                <a:tab pos="3779838" algn="l"/>
              </a:tabLst>
            </a:pPr>
            <a:r>
              <a:rPr lang="en-US" b="1" spc="20" dirty="0">
                <a:latin typeface="Arial" pitchFamily="34" charset="0"/>
                <a:cs typeface="Arial" pitchFamily="34" charset="0"/>
              </a:rPr>
              <a:t>Bruce</a:t>
            </a:r>
            <a:r>
              <a:rPr lang="en-US" b="1" dirty="0">
                <a:latin typeface="Arial" pitchFamily="34" charset="0"/>
                <a:cs typeface="Arial" pitchFamily="34" charset="0"/>
              </a:rPr>
              <a:t> Anderson, Consultant  			267-9707</a:t>
            </a:r>
          </a:p>
          <a:p>
            <a:pPr algn="just">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Carey Bradley, Consultant	  			267-3752</a:t>
            </a:r>
          </a:p>
          <a:p>
            <a:pPr algn="just">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Daniel Bush, Consultant				267-9212</a:t>
            </a:r>
          </a:p>
          <a:p>
            <a:pPr algn="just">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Karen Kucharz Robbe, Consultant		</a:t>
            </a:r>
            <a:r>
              <a:rPr lang="en-US" b="1" dirty="0" smtClean="0">
                <a:latin typeface="Arial" pitchFamily="34" charset="0"/>
                <a:cs typeface="Arial" pitchFamily="34" charset="0"/>
              </a:rPr>
              <a:t>266-3464</a:t>
            </a:r>
            <a:endParaRPr lang="en-US" b="1" dirty="0">
              <a:latin typeface="Arial" pitchFamily="34" charset="0"/>
              <a:cs typeface="Arial" pitchFamily="34" charset="0"/>
            </a:endParaRPr>
          </a:p>
          <a:p>
            <a:pPr algn="just">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Victoria Chung, Accountant			</a:t>
            </a:r>
            <a:r>
              <a:rPr lang="en-US" b="1" dirty="0" smtClean="0">
                <a:latin typeface="Arial" pitchFamily="34" charset="0"/>
                <a:cs typeface="Arial" pitchFamily="34" charset="0"/>
              </a:rPr>
              <a:t>267-9205</a:t>
            </a:r>
            <a:endParaRPr lang="en-US" b="1" dirty="0">
              <a:latin typeface="Arial" pitchFamily="34" charset="0"/>
              <a:cs typeface="Arial" pitchFamily="34" charset="0"/>
            </a:endParaRPr>
          </a:p>
          <a:p>
            <a:pPr algn="just">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Brian Kahl, Auditor	  			266-3862</a:t>
            </a:r>
          </a:p>
          <a:p>
            <a:pPr algn="just">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Gene Fornecker, Auditor	  			267-7882</a:t>
            </a:r>
          </a:p>
          <a:p>
            <a:pPr algn="just">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Vacant, Auditor	  			267-9218</a:t>
            </a:r>
          </a:p>
          <a:p>
            <a:pPr algn="just">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Debi Towns, Assistant Director			267-9209</a:t>
            </a:r>
          </a:p>
          <a:p>
            <a:pPr algn="just">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Bob Soldner, Director	  			266-6968</a:t>
            </a:r>
          </a:p>
          <a:p>
            <a:pPr>
              <a:spcBef>
                <a:spcPts val="300"/>
              </a:spcBef>
              <a:spcAft>
                <a:spcPts val="600"/>
              </a:spcAft>
              <a:buFont typeface="Wingdings" pitchFamily="2" charset="2"/>
              <a:buChar char="Ø"/>
              <a:tabLst>
                <a:tab pos="3779838" algn="l"/>
              </a:tabLst>
            </a:pPr>
            <a:r>
              <a:rPr lang="en-US" b="1" dirty="0">
                <a:latin typeface="Arial" pitchFamily="34" charset="0"/>
                <a:cs typeface="Arial" pitchFamily="34" charset="0"/>
              </a:rPr>
              <a:t>School Financial Services   </a:t>
            </a:r>
            <a:r>
              <a:rPr lang="en-US" b="1" dirty="0" smtClean="0">
                <a:latin typeface="Arial" pitchFamily="34" charset="0"/>
                <a:cs typeface="Arial" pitchFamily="34" charset="0"/>
              </a:rPr>
              <a:t>        </a:t>
            </a:r>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sz="2400" b="1" dirty="0" smtClean="0">
                <a:latin typeface="Arial" pitchFamily="34" charset="0"/>
                <a:cs typeface="Arial" pitchFamily="34" charset="0"/>
                <a:hlinkClick r:id="rId2"/>
              </a:rPr>
              <a:t>http</a:t>
            </a:r>
            <a:r>
              <a:rPr lang="en-US" sz="2400" b="1" dirty="0">
                <a:latin typeface="Arial" pitchFamily="34" charset="0"/>
                <a:cs typeface="Arial" pitchFamily="34" charset="0"/>
                <a:hlinkClick r:id="rId2"/>
              </a:rPr>
              <a:t>://</a:t>
            </a:r>
            <a:r>
              <a:rPr lang="en-US" sz="2400" b="1" dirty="0" smtClean="0">
                <a:latin typeface="Arial" pitchFamily="34" charset="0"/>
                <a:cs typeface="Arial" pitchFamily="34" charset="0"/>
                <a:hlinkClick r:id="rId2"/>
              </a:rPr>
              <a:t>dpi.wi.gov/sfs</a:t>
            </a:r>
            <a:r>
              <a:rPr lang="en-US" sz="2400" b="1" dirty="0" smtClean="0">
                <a:latin typeface="Arial" pitchFamily="34" charset="0"/>
                <a:cs typeface="Arial" pitchFamily="34" charset="0"/>
              </a:rPr>
              <a:t> </a:t>
            </a:r>
            <a:endParaRPr lang="en-US" dirty="0"/>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4195851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Fund </a:t>
            </a:r>
            <a:r>
              <a:rPr lang="en-US" sz="4000" dirty="0"/>
              <a:t>80 Eligible Costs and Transfer of Service (TOS) </a:t>
            </a:r>
            <a:r>
              <a:rPr lang="en-US" sz="4000" dirty="0" smtClean="0"/>
              <a:t>Process</a:t>
            </a:r>
            <a:endParaRPr lang="en-US" sz="4000" dirty="0"/>
          </a:p>
        </p:txBody>
      </p:sp>
      <p:sp>
        <p:nvSpPr>
          <p:cNvPr id="3" name="Footer Placeholder 2"/>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8034" y="1716573"/>
            <a:ext cx="4541856" cy="4166840"/>
          </a:xfrm>
          <a:prstGeom prst="rect">
            <a:avLst/>
          </a:prstGeom>
        </p:spPr>
      </p:pic>
      <p:sp>
        <p:nvSpPr>
          <p:cNvPr id="5" name="Date Placeholder 4"/>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1519867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78" y="175153"/>
            <a:ext cx="9404723" cy="1320143"/>
          </a:xfrm>
          <a:ln w="28575" cmpd="sng">
            <a:solidFill>
              <a:srgbClr val="FFFF00"/>
            </a:solidFill>
          </a:ln>
        </p:spPr>
        <p:txBody>
          <a:bodyPr/>
          <a:lstStyle/>
          <a:p>
            <a:pPr algn="ctr"/>
            <a:r>
              <a:rPr lang="en-US" dirty="0" smtClean="0"/>
              <a:t>Community Programs and Services</a:t>
            </a:r>
            <a:br>
              <a:rPr lang="en-US" dirty="0" smtClean="0"/>
            </a:br>
            <a:r>
              <a:rPr lang="en-US" dirty="0" smtClean="0"/>
              <a:t>Fund 80 Eligible Costs</a:t>
            </a:r>
            <a:endParaRPr lang="en-US" dirty="0"/>
          </a:p>
        </p:txBody>
      </p:sp>
      <p:sp>
        <p:nvSpPr>
          <p:cNvPr id="3" name="Content Placeholder 2"/>
          <p:cNvSpPr>
            <a:spLocks noGrp="1"/>
          </p:cNvSpPr>
          <p:nvPr>
            <p:ph idx="1"/>
          </p:nvPr>
        </p:nvSpPr>
        <p:spPr>
          <a:xfrm>
            <a:off x="645130" y="1495296"/>
            <a:ext cx="11021006" cy="4632527"/>
          </a:xfrm>
        </p:spPr>
        <p:txBody>
          <a:bodyPr>
            <a:noAutofit/>
          </a:bodyPr>
          <a:lstStyle/>
          <a:p>
            <a:r>
              <a:rPr lang="en-US" sz="2300" b="1" dirty="0">
                <a:latin typeface="Arial" panose="020B0604020202020204" pitchFamily="34" charset="0"/>
                <a:cs typeface="Arial" panose="020B0604020202020204" pitchFamily="34" charset="0"/>
              </a:rPr>
              <a:t>PI 80.02 Ineligible Costs [four basic defining requirements]</a:t>
            </a:r>
          </a:p>
          <a:p>
            <a:r>
              <a:rPr lang="en-US" sz="2300" dirty="0">
                <a:latin typeface="Arial" panose="020B0604020202020204" pitchFamily="34" charset="0"/>
                <a:cs typeface="Arial" panose="020B0604020202020204" pitchFamily="34" charset="0"/>
              </a:rPr>
              <a:t>A school board may not expend moneys on ineligible costs for community programs and services. The following are ineligible costs:</a:t>
            </a:r>
          </a:p>
          <a:p>
            <a:pPr marL="682625"/>
            <a:r>
              <a:rPr lang="en-US" sz="2300" dirty="0">
                <a:latin typeface="Arial" panose="020B0604020202020204" pitchFamily="34" charset="0"/>
                <a:cs typeface="Arial" panose="020B0604020202020204" pitchFamily="34" charset="0"/>
              </a:rPr>
              <a:t>[1] Costs for any program or service that </a:t>
            </a:r>
            <a:r>
              <a:rPr lang="en-US" sz="2300" b="1" u="sng" dirty="0">
                <a:latin typeface="Arial" panose="020B0604020202020204" pitchFamily="34" charset="0"/>
                <a:cs typeface="Arial" panose="020B0604020202020204" pitchFamily="34" charset="0"/>
              </a:rPr>
              <a:t>is limited to </a:t>
            </a:r>
            <a:r>
              <a:rPr lang="en-US" sz="2300" dirty="0">
                <a:latin typeface="Arial" panose="020B0604020202020204" pitchFamily="34" charset="0"/>
                <a:cs typeface="Arial" panose="020B0604020202020204" pitchFamily="34" charset="0"/>
              </a:rPr>
              <a:t>only school district pupils.</a:t>
            </a:r>
          </a:p>
          <a:p>
            <a:pPr marL="682625"/>
            <a:r>
              <a:rPr lang="en-US" sz="2300" dirty="0">
                <a:latin typeface="Arial" panose="020B0604020202020204" pitchFamily="34" charset="0"/>
                <a:cs typeface="Arial" panose="020B0604020202020204" pitchFamily="34" charset="0"/>
              </a:rPr>
              <a:t>[2] Costs for any program or service </a:t>
            </a:r>
            <a:r>
              <a:rPr lang="en-US" sz="2300" b="1" u="sng" dirty="0">
                <a:latin typeface="Arial" panose="020B0604020202020204" pitchFamily="34" charset="0"/>
                <a:cs typeface="Arial" panose="020B0604020202020204" pitchFamily="34" charset="0"/>
              </a:rPr>
              <a:t>whose schedule presents a significant barrier </a:t>
            </a:r>
            <a:r>
              <a:rPr lang="en-US" sz="2300" dirty="0">
                <a:latin typeface="Arial" panose="020B0604020202020204" pitchFamily="34" charset="0"/>
                <a:cs typeface="Arial" panose="020B0604020202020204" pitchFamily="34" charset="0"/>
              </a:rPr>
              <a:t>for age-appropriate school district residents to participate in the program or service.</a:t>
            </a:r>
          </a:p>
          <a:p>
            <a:pPr marL="682625"/>
            <a:r>
              <a:rPr lang="en-US" sz="2300" dirty="0">
                <a:latin typeface="Arial" panose="020B0604020202020204" pitchFamily="34" charset="0"/>
                <a:cs typeface="Arial" panose="020B0604020202020204" pitchFamily="34" charset="0"/>
              </a:rPr>
              <a:t>[3] Costs that are not the </a:t>
            </a:r>
            <a:r>
              <a:rPr lang="en-US" sz="2300" b="1" u="sng" dirty="0">
                <a:latin typeface="Arial" panose="020B0604020202020204" pitchFamily="34" charset="0"/>
                <a:cs typeface="Arial" panose="020B0604020202020204" pitchFamily="34" charset="0"/>
              </a:rPr>
              <a:t>actual, additional cost </a:t>
            </a:r>
            <a:r>
              <a:rPr lang="en-US" sz="2300" dirty="0">
                <a:latin typeface="Arial" panose="020B0604020202020204" pitchFamily="34" charset="0"/>
                <a:cs typeface="Arial" panose="020B0604020202020204" pitchFamily="34" charset="0"/>
              </a:rPr>
              <a:t>to operate community programs and services under s. 120.13 (19), Stats.</a:t>
            </a:r>
          </a:p>
          <a:p>
            <a:pPr marL="682625"/>
            <a:r>
              <a:rPr lang="en-US" sz="2300" dirty="0">
                <a:latin typeface="Arial" panose="020B0604020202020204" pitchFamily="34" charset="0"/>
                <a:cs typeface="Arial" panose="020B0604020202020204" pitchFamily="34" charset="0"/>
              </a:rPr>
              <a:t>[4] Costs that would be incurred by the school district if the community programs and services were not provided by the school district</a:t>
            </a:r>
            <a:r>
              <a:rPr lang="en-US" sz="2300" dirty="0" smtClean="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129086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78" y="175153"/>
            <a:ext cx="9774865" cy="1320143"/>
          </a:xfrm>
          <a:ln w="28575" cmpd="sng">
            <a:solidFill>
              <a:srgbClr val="FFFF00"/>
            </a:solidFill>
          </a:ln>
        </p:spPr>
        <p:txBody>
          <a:bodyPr>
            <a:normAutofit fontScale="90000"/>
          </a:bodyPr>
          <a:lstStyle/>
          <a:p>
            <a:pPr algn="ctr"/>
            <a:r>
              <a:rPr lang="en-US" dirty="0" smtClean="0"/>
              <a:t>Community Programs and Services - CPS</a:t>
            </a:r>
            <a:br>
              <a:rPr lang="en-US" dirty="0" smtClean="0"/>
            </a:br>
            <a:r>
              <a:rPr lang="en-US" dirty="0" smtClean="0"/>
              <a:t>Fund 80 Eligible Costs</a:t>
            </a:r>
            <a:endParaRPr lang="en-US" dirty="0"/>
          </a:p>
        </p:txBody>
      </p:sp>
      <p:sp>
        <p:nvSpPr>
          <p:cNvPr id="3" name="Content Placeholder 2"/>
          <p:cNvSpPr>
            <a:spLocks noGrp="1"/>
          </p:cNvSpPr>
          <p:nvPr>
            <p:ph idx="1"/>
          </p:nvPr>
        </p:nvSpPr>
        <p:spPr>
          <a:xfrm>
            <a:off x="645130" y="1617785"/>
            <a:ext cx="11021006" cy="4632290"/>
          </a:xfrm>
        </p:spPr>
        <p:txBody>
          <a:bodyPr>
            <a:noAutofit/>
          </a:bodyPr>
          <a:lstStyle/>
          <a:p>
            <a:pPr marL="0" indent="0">
              <a:buNone/>
            </a:pPr>
            <a:r>
              <a:rPr lang="en-US" altLang="en-US" sz="2400" dirty="0" smtClean="0">
                <a:solidFill>
                  <a:schemeClr val="tx1">
                    <a:lumMod val="95000"/>
                  </a:schemeClr>
                </a:solidFill>
              </a:rPr>
              <a:t>What does </a:t>
            </a:r>
            <a:r>
              <a:rPr lang="en-US" altLang="en-US" sz="2400" b="1" dirty="0" smtClean="0">
                <a:solidFill>
                  <a:schemeClr val="tx1">
                    <a:lumMod val="95000"/>
                  </a:schemeClr>
                </a:solidFill>
              </a:rPr>
              <a:t>“</a:t>
            </a:r>
            <a:r>
              <a:rPr lang="en-US" altLang="en-US" sz="2400" b="1" u="sng" dirty="0" smtClean="0">
                <a:solidFill>
                  <a:schemeClr val="tx1">
                    <a:lumMod val="95000"/>
                  </a:schemeClr>
                </a:solidFill>
              </a:rPr>
              <a:t>actual</a:t>
            </a:r>
            <a:r>
              <a:rPr lang="en-US" altLang="en-US" sz="2400" b="1" dirty="0" smtClean="0">
                <a:solidFill>
                  <a:schemeClr val="tx1">
                    <a:lumMod val="95000"/>
                  </a:schemeClr>
                </a:solidFill>
              </a:rPr>
              <a:t>” and “</a:t>
            </a:r>
            <a:r>
              <a:rPr lang="en-US" altLang="en-US" sz="2400" b="1" u="sng" dirty="0" smtClean="0">
                <a:solidFill>
                  <a:schemeClr val="tx1">
                    <a:lumMod val="95000"/>
                  </a:schemeClr>
                </a:solidFill>
              </a:rPr>
              <a:t>additional</a:t>
            </a:r>
            <a:r>
              <a:rPr lang="en-US" altLang="en-US" sz="2400" b="1" dirty="0" smtClean="0">
                <a:solidFill>
                  <a:schemeClr val="tx1">
                    <a:lumMod val="95000"/>
                  </a:schemeClr>
                </a:solidFill>
              </a:rPr>
              <a:t>” </a:t>
            </a:r>
            <a:r>
              <a:rPr lang="en-US" altLang="en-US" sz="2400" dirty="0" smtClean="0">
                <a:solidFill>
                  <a:schemeClr val="tx1">
                    <a:lumMod val="95000"/>
                  </a:schemeClr>
                </a:solidFill>
              </a:rPr>
              <a:t>costs</a:t>
            </a:r>
            <a:r>
              <a:rPr lang="en-US" altLang="en-US" sz="2400" b="1" dirty="0" smtClean="0">
                <a:solidFill>
                  <a:schemeClr val="tx1">
                    <a:lumMod val="95000"/>
                  </a:schemeClr>
                </a:solidFill>
              </a:rPr>
              <a:t> </a:t>
            </a:r>
            <a:r>
              <a:rPr lang="en-US" altLang="en-US" sz="2400" dirty="0" smtClean="0">
                <a:solidFill>
                  <a:schemeClr val="tx1">
                    <a:lumMod val="95000"/>
                  </a:schemeClr>
                </a:solidFill>
              </a:rPr>
              <a:t>mean to a school district?</a:t>
            </a:r>
          </a:p>
          <a:p>
            <a:r>
              <a:rPr lang="en-US" sz="2400" dirty="0" smtClean="0">
                <a:solidFill>
                  <a:schemeClr val="tx1">
                    <a:lumMod val="95000"/>
                  </a:schemeClr>
                </a:solidFill>
              </a:rPr>
              <a:t>Every Fund 80 expense is for services provided or materials purchased related to the Community Program or Service.  </a:t>
            </a:r>
          </a:p>
          <a:p>
            <a:pPr lvl="1"/>
            <a:r>
              <a:rPr lang="en-US" sz="2100" dirty="0" smtClean="0">
                <a:solidFill>
                  <a:schemeClr val="tx1">
                    <a:lumMod val="95000"/>
                  </a:schemeClr>
                </a:solidFill>
              </a:rPr>
              <a:t>Payroll for a worker - by the hour or by a limited contract (summer T-ball coach pay for the season.)</a:t>
            </a:r>
          </a:p>
          <a:p>
            <a:pPr lvl="1"/>
            <a:r>
              <a:rPr lang="en-US" sz="2100" dirty="0" smtClean="0">
                <a:solidFill>
                  <a:schemeClr val="tx1">
                    <a:lumMod val="95000"/>
                  </a:schemeClr>
                </a:solidFill>
              </a:rPr>
              <a:t>Bus contracted to take a group of district residents to a specified site for a special event organized the CPS staff.</a:t>
            </a:r>
          </a:p>
          <a:p>
            <a:pPr lvl="1"/>
            <a:r>
              <a:rPr lang="en-US" sz="2100" dirty="0" smtClean="0">
                <a:solidFill>
                  <a:schemeClr val="tx1">
                    <a:lumMod val="95000"/>
                  </a:schemeClr>
                </a:solidFill>
              </a:rPr>
              <a:t>Supplies for a program that are clearly restricted to CPS activities. An auditor may ask the district explain how purchased supplies are not being used for PreK-12 programs.</a:t>
            </a:r>
          </a:p>
          <a:p>
            <a:r>
              <a:rPr lang="en-US" sz="2400" dirty="0" smtClean="0">
                <a:solidFill>
                  <a:schemeClr val="tx1">
                    <a:lumMod val="95000"/>
                  </a:schemeClr>
                </a:solidFill>
              </a:rPr>
              <a:t>Each Fund 80 expense will need to be documented within the district’s accounting system. </a:t>
            </a:r>
          </a:p>
          <a:p>
            <a:pPr lvl="1"/>
            <a:r>
              <a:rPr lang="en-US" sz="2300" b="1" dirty="0" smtClean="0">
                <a:solidFill>
                  <a:schemeClr val="tx1">
                    <a:lumMod val="95000"/>
                  </a:schemeClr>
                </a:solidFill>
              </a:rPr>
              <a:t>Supporting documentation will be part of the audit process</a:t>
            </a:r>
            <a:endParaRPr lang="en-US" altLang="en-US" sz="2400" dirty="0" smtClean="0">
              <a:solidFill>
                <a:schemeClr val="tx1">
                  <a:lumMod val="95000"/>
                </a:schemeClr>
              </a:solidFill>
            </a:endParaRPr>
          </a:p>
          <a:p>
            <a:endParaRPr lang="en-US" sz="2300" dirty="0">
              <a:solidFill>
                <a:schemeClr val="tx1">
                  <a:lumMod val="95000"/>
                </a:scheme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1427096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78" y="175153"/>
            <a:ext cx="9774865" cy="1320143"/>
          </a:xfrm>
          <a:ln w="28575" cmpd="sng">
            <a:solidFill>
              <a:srgbClr val="FFFF00"/>
            </a:solidFill>
          </a:ln>
        </p:spPr>
        <p:txBody>
          <a:bodyPr>
            <a:normAutofit/>
          </a:bodyPr>
          <a:lstStyle/>
          <a:p>
            <a:pPr algn="ctr"/>
            <a:r>
              <a:rPr lang="en-US" dirty="0" smtClean="0"/>
              <a:t>Transfer of Service (TOS) Process</a:t>
            </a:r>
            <a:endParaRPr lang="en-US" dirty="0"/>
          </a:p>
        </p:txBody>
      </p:sp>
      <p:sp>
        <p:nvSpPr>
          <p:cNvPr id="3" name="Content Placeholder 2"/>
          <p:cNvSpPr>
            <a:spLocks noGrp="1"/>
          </p:cNvSpPr>
          <p:nvPr>
            <p:ph idx="1"/>
          </p:nvPr>
        </p:nvSpPr>
        <p:spPr>
          <a:xfrm>
            <a:off x="492369" y="1617785"/>
            <a:ext cx="11314444" cy="4632290"/>
          </a:xfrm>
        </p:spPr>
        <p:txBody>
          <a:bodyPr>
            <a:noAutofit/>
          </a:bodyPr>
          <a:lstStyle/>
          <a:p>
            <a:pPr marL="0" lvl="1" indent="0">
              <a:buNone/>
            </a:pPr>
            <a:r>
              <a:rPr lang="en-US" dirty="0" smtClean="0"/>
              <a:t>The TOS process is based on three basic factors:</a:t>
            </a:r>
          </a:p>
          <a:p>
            <a:pPr marL="461963" lvl="1" indent="-457200">
              <a:buFont typeface="+mj-lt"/>
              <a:buAutoNum type="arabicPeriod"/>
            </a:pPr>
            <a:r>
              <a:rPr lang="en-US" dirty="0" smtClean="0"/>
              <a:t>The </a:t>
            </a:r>
            <a:r>
              <a:rPr lang="en-US" dirty="0"/>
              <a:t>district that assumes this financial responsibility for the program or services </a:t>
            </a:r>
            <a:r>
              <a:rPr lang="en-US" b="1" u="sng" dirty="0"/>
              <a:t>from another governmental unit </a:t>
            </a:r>
            <a:r>
              <a:rPr lang="en-US" dirty="0"/>
              <a:t>can make a timely Transfer of Service request</a:t>
            </a:r>
            <a:r>
              <a:rPr lang="en-US" dirty="0" smtClean="0"/>
              <a:t>.</a:t>
            </a:r>
          </a:p>
          <a:p>
            <a:pPr marL="461963" lvl="1" indent="-457200">
              <a:buFont typeface="+mj-lt"/>
              <a:buAutoNum type="arabicPeriod"/>
            </a:pPr>
            <a:endParaRPr lang="en-US" dirty="0" smtClean="0"/>
          </a:p>
          <a:p>
            <a:pPr marL="461963" lvl="1" indent="-457200">
              <a:buFont typeface="+mj-lt"/>
              <a:buAutoNum type="arabicPeriod"/>
            </a:pPr>
            <a:r>
              <a:rPr lang="en-US" dirty="0"/>
              <a:t>An approved Transfer of Service </a:t>
            </a:r>
            <a:r>
              <a:rPr lang="en-US" b="1" u="sng" dirty="0"/>
              <a:t>Request will impact the Revenue Limit calculations for the coming school year</a:t>
            </a:r>
            <a:r>
              <a:rPr lang="en-US" dirty="0"/>
              <a:t> and it will be limited to the estimated new costs to the district</a:t>
            </a:r>
            <a:r>
              <a:rPr lang="en-US" dirty="0" smtClean="0"/>
              <a:t>.</a:t>
            </a:r>
          </a:p>
          <a:p>
            <a:pPr marL="461963" lvl="1" indent="-457200">
              <a:buFont typeface="+mj-lt"/>
              <a:buAutoNum type="arabicPeriod"/>
            </a:pPr>
            <a:endParaRPr lang="en-US" dirty="0" smtClean="0"/>
          </a:p>
          <a:p>
            <a:pPr marL="461963" lvl="1" indent="-457200">
              <a:buFont typeface="+mj-lt"/>
              <a:buAutoNum type="arabicPeriod"/>
            </a:pPr>
            <a:r>
              <a:rPr lang="en-US" dirty="0"/>
              <a:t>It is important to remember that once a Transfer of Service request has been approved, </a:t>
            </a:r>
            <a:r>
              <a:rPr lang="en-US" b="1" u="sng" dirty="0"/>
              <a:t>the Board of Education will make the final decision to increase the local property taxes equal to the approved amount</a:t>
            </a:r>
            <a:r>
              <a:rPr lang="en-US" dirty="0"/>
              <a:t>.</a:t>
            </a:r>
            <a:endParaRPr lang="en-US" dirty="0" smtClean="0"/>
          </a:p>
          <a:p>
            <a:pPr marL="457200" lvl="1" indent="0">
              <a:buNone/>
            </a:pPr>
            <a:endParaRPr lang="en-US" b="1" dirty="0" smtClean="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1015935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78" y="175154"/>
            <a:ext cx="9774865" cy="879924"/>
          </a:xfrm>
          <a:ln w="28575" cmpd="sng">
            <a:solidFill>
              <a:srgbClr val="FFFF00"/>
            </a:solidFill>
          </a:ln>
        </p:spPr>
        <p:txBody>
          <a:bodyPr>
            <a:normAutofit/>
          </a:bodyPr>
          <a:lstStyle/>
          <a:p>
            <a:pPr algn="ctr"/>
            <a:r>
              <a:rPr lang="en-US" dirty="0" smtClean="0"/>
              <a:t>Transfer of Service (TOS) Process</a:t>
            </a:r>
            <a:endParaRPr lang="en-US" dirty="0"/>
          </a:p>
        </p:txBody>
      </p:sp>
      <p:sp>
        <p:nvSpPr>
          <p:cNvPr id="3" name="Content Placeholder 2"/>
          <p:cNvSpPr>
            <a:spLocks noGrp="1"/>
          </p:cNvSpPr>
          <p:nvPr>
            <p:ph idx="1"/>
          </p:nvPr>
        </p:nvSpPr>
        <p:spPr>
          <a:xfrm>
            <a:off x="438778" y="1155560"/>
            <a:ext cx="11314444" cy="5086408"/>
          </a:xfrm>
        </p:spPr>
        <p:txBody>
          <a:bodyPr>
            <a:noAutofit/>
          </a:bodyPr>
          <a:lstStyle/>
          <a:p>
            <a:pPr marL="111125" lvl="1" indent="0">
              <a:buNone/>
            </a:pPr>
            <a:r>
              <a:rPr lang="en-US" dirty="0"/>
              <a:t>There are </a:t>
            </a:r>
            <a:r>
              <a:rPr lang="en-US" b="1" u="sng" dirty="0"/>
              <a:t>two ways </a:t>
            </a:r>
            <a:r>
              <a:rPr lang="en-US" dirty="0"/>
              <a:t>for a district to submit a Transfer of Service request</a:t>
            </a:r>
            <a:r>
              <a:rPr lang="en-US" dirty="0" smtClean="0"/>
              <a:t>.</a:t>
            </a:r>
          </a:p>
          <a:p>
            <a:r>
              <a:rPr lang="en-US" sz="2400" dirty="0" smtClean="0"/>
              <a:t>The first type and the </a:t>
            </a:r>
            <a:r>
              <a:rPr lang="en-US" sz="2400" dirty="0"/>
              <a:t>most common type </a:t>
            </a:r>
            <a:r>
              <a:rPr lang="en-US" sz="2400" dirty="0" smtClean="0"/>
              <a:t>of TOS request </a:t>
            </a:r>
            <a:r>
              <a:rPr lang="en-US" sz="2400" dirty="0"/>
              <a:t>is </a:t>
            </a:r>
            <a:r>
              <a:rPr lang="en-US" sz="2400" b="1" u="sng" dirty="0"/>
              <a:t>student </a:t>
            </a:r>
            <a:r>
              <a:rPr lang="en-US" sz="2400" b="1" u="sng" dirty="0" smtClean="0"/>
              <a:t>based</a:t>
            </a:r>
            <a:r>
              <a:rPr lang="en-US" sz="2400" dirty="0" smtClean="0"/>
              <a:t>, submitted </a:t>
            </a:r>
            <a:r>
              <a:rPr lang="en-US" sz="2400" b="1" u="sng" dirty="0"/>
              <a:t>on-line using the PI-5000 portal </a:t>
            </a:r>
            <a:r>
              <a:rPr lang="en-US" sz="2400" dirty="0" smtClean="0"/>
              <a:t>and each </a:t>
            </a:r>
            <a:r>
              <a:rPr lang="en-US" sz="2400" dirty="0"/>
              <a:t>individual </a:t>
            </a:r>
            <a:r>
              <a:rPr lang="en-US" sz="2400" dirty="0" smtClean="0"/>
              <a:t>TOS request </a:t>
            </a:r>
            <a:r>
              <a:rPr lang="en-US" sz="2400" dirty="0"/>
              <a:t>is entered under one of two </a:t>
            </a:r>
            <a:r>
              <a:rPr lang="en-US" sz="2400" dirty="0" smtClean="0"/>
              <a:t>reports:</a:t>
            </a:r>
            <a:endParaRPr lang="en-US" sz="2200" dirty="0" smtClean="0"/>
          </a:p>
          <a:p>
            <a:pPr marL="457200" indent="-457200">
              <a:buFont typeface="+mj-lt"/>
              <a:buAutoNum type="arabicPeriod"/>
            </a:pPr>
            <a:r>
              <a:rPr lang="en-US" sz="2200" dirty="0"/>
              <a:t>Students with </a:t>
            </a:r>
            <a:r>
              <a:rPr lang="en-US" sz="2200" b="1" i="1" dirty="0"/>
              <a:t>Special Education</a:t>
            </a:r>
            <a:r>
              <a:rPr lang="en-US" sz="2200" dirty="0"/>
              <a:t> needs, as determined by the pervious governmental unit, </a:t>
            </a:r>
            <a:r>
              <a:rPr lang="en-US" sz="2200" dirty="0" smtClean="0"/>
              <a:t>including student coming from a Birth-to-Three program, will </a:t>
            </a:r>
            <a:r>
              <a:rPr lang="en-US" sz="2200" dirty="0"/>
              <a:t>be entered under </a:t>
            </a:r>
            <a:r>
              <a:rPr lang="en-US" sz="2200" dirty="0" smtClean="0"/>
              <a:t>“SPED”.  </a:t>
            </a:r>
          </a:p>
          <a:p>
            <a:pPr marL="457200" indent="-457200">
              <a:buFont typeface="+mj-lt"/>
              <a:buAutoNum type="arabicPeriod"/>
            </a:pPr>
            <a:r>
              <a:rPr lang="en-US" sz="2200" dirty="0"/>
              <a:t>Students with an </a:t>
            </a:r>
            <a:r>
              <a:rPr lang="en-US" sz="2200" b="1" i="1" dirty="0"/>
              <a:t>Limited-English Proficiency</a:t>
            </a:r>
            <a:r>
              <a:rPr lang="en-US" sz="2200" dirty="0"/>
              <a:t> need will be entered under </a:t>
            </a:r>
            <a:r>
              <a:rPr lang="en-US" sz="2200" dirty="0" smtClean="0"/>
              <a:t>“LEP”. </a:t>
            </a:r>
          </a:p>
          <a:p>
            <a:pPr marL="0" indent="0">
              <a:buNone/>
            </a:pPr>
            <a:r>
              <a:rPr lang="en-US" sz="2200" b="1" dirty="0" smtClean="0"/>
              <a:t>If </a:t>
            </a:r>
            <a:r>
              <a:rPr lang="en-US" sz="2200" b="1" dirty="0"/>
              <a:t>a student is identified in both programs they will need to be entered separately </a:t>
            </a:r>
            <a:r>
              <a:rPr lang="en-US" sz="2200" dirty="0"/>
              <a:t>in in the SPED and the LEP reports</a:t>
            </a:r>
            <a:r>
              <a:rPr lang="en-US" sz="2200" dirty="0" smtClean="0"/>
              <a:t>.</a:t>
            </a:r>
          </a:p>
          <a:p>
            <a:r>
              <a:rPr lang="en-US" sz="2400" dirty="0"/>
              <a:t>The second type of transfer of service request is between the school district and a local municipality, such as city or county. </a:t>
            </a:r>
            <a:r>
              <a:rPr lang="en-US" sz="2400" b="1" u="sng" dirty="0" smtClean="0"/>
              <a:t>The </a:t>
            </a:r>
            <a:r>
              <a:rPr lang="en-US" sz="2400" b="1" u="sng" dirty="0"/>
              <a:t>actual request to DPI, must in a narrative format with both estimated costs and justification for the request</a:t>
            </a:r>
            <a:r>
              <a:rPr lang="en-US" sz="2400" dirty="0"/>
              <a:t>.</a:t>
            </a:r>
            <a:endParaRPr lang="en-US" sz="2400" b="1" dirty="0" smtClean="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dirty="0" smtClean="0"/>
              <a:t>Wisconsin Department of Public Instruction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6" name="Date Placeholder 5"/>
          <p:cNvSpPr>
            <a:spLocks noGrp="1"/>
          </p:cNvSpPr>
          <p:nvPr>
            <p:ph type="dt" sz="half" idx="10"/>
          </p:nvPr>
        </p:nvSpPr>
        <p:spPr/>
        <p:txBody>
          <a:bodyPr/>
          <a:lstStyle/>
          <a:p>
            <a:r>
              <a:rPr lang="en-US" smtClean="0"/>
              <a:t>May 26, 2015</a:t>
            </a:r>
            <a:endParaRPr lang="en-US" dirty="0"/>
          </a:p>
        </p:txBody>
      </p:sp>
    </p:spTree>
    <p:extLst>
      <p:ext uri="{BB962C8B-B14F-4D97-AF65-F5344CB8AC3E}">
        <p14:creationId xmlns:p14="http://schemas.microsoft.com/office/powerpoint/2010/main" val="377831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0B5394"/>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1017</TotalTime>
  <Words>2991</Words>
  <Application>Microsoft Office PowerPoint</Application>
  <PresentationFormat>Widescreen</PresentationFormat>
  <Paragraphs>410</Paragraphs>
  <Slides>41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Black</vt:lpstr>
      <vt:lpstr>Calibri</vt:lpstr>
      <vt:lpstr>Courier New</vt:lpstr>
      <vt:lpstr>Gadget</vt:lpstr>
      <vt:lpstr>Times New Roman</vt:lpstr>
      <vt:lpstr>Trebuchet MS</vt:lpstr>
      <vt:lpstr>Wingdings</vt:lpstr>
      <vt:lpstr>Office Theme</vt:lpstr>
      <vt:lpstr>DPI Current Updates, Reminders and Reporting Requirements</vt:lpstr>
      <vt:lpstr>General topics to be reviewed:</vt:lpstr>
      <vt:lpstr>(Year End) Reporting Requirements</vt:lpstr>
      <vt:lpstr>(Year End) Reporting Requirements</vt:lpstr>
      <vt:lpstr>Fund 80 Eligible Costs and Transfer of Service (TOS) Process</vt:lpstr>
      <vt:lpstr>Community Programs and Services Fund 80 Eligible Costs</vt:lpstr>
      <vt:lpstr>Community Programs and Services - CPS Fund 80 Eligible Costs</vt:lpstr>
      <vt:lpstr>Transfer of Service (TOS) Process</vt:lpstr>
      <vt:lpstr>Transfer of Service (TOS) Process</vt:lpstr>
      <vt:lpstr>Transfer of Service (TOS) Process</vt:lpstr>
      <vt:lpstr>Summer Session Changes, FTE and Fee Requirements</vt:lpstr>
      <vt:lpstr>Summer Membership Changes</vt:lpstr>
      <vt:lpstr>Reconcile Fees for Summer Session</vt:lpstr>
      <vt:lpstr>Summer Membership – Counting Minutes</vt:lpstr>
      <vt:lpstr>ADM: total number of days individual students were enrolled divided by the # of days a course is offered</vt:lpstr>
      <vt:lpstr>Changes in Special Education Open Enrollment Funding</vt:lpstr>
      <vt:lpstr>Special Education Open Enrollment</vt:lpstr>
      <vt:lpstr>Spec Ed Open Enrollment Funding</vt:lpstr>
      <vt:lpstr>Spec Ed Open Enrollment Funding</vt:lpstr>
      <vt:lpstr>Parental “Choice” Options – 2016-17 http://dpi.wi.gov/sites/default/files/imce/sfs/doc/FY17-ChoiceOptionsFundingTable.docx</vt:lpstr>
      <vt:lpstr>Changes in Private School Voucher Reimbursement </vt:lpstr>
      <vt:lpstr>Wisconsin Parental Choice Program (WPCP)</vt:lpstr>
      <vt:lpstr>Wisconsin Private School Voucher  Program Financial Impacts</vt:lpstr>
      <vt:lpstr>Wisconsin Private School Voucher  Program Financial Impacts</vt:lpstr>
      <vt:lpstr>Parental “Choice” Options – 2016-17 http://dpi.wi.gov/sites/default/files/imce/sfs/doc/FY17-ChoiceOptionsFundingTable.docx</vt:lpstr>
      <vt:lpstr>Special Needs Scholarship Program  (Special Education Vouchers)</vt:lpstr>
      <vt:lpstr>Parental “Choice” Options – 2016-17 http://dpi.wi.gov/sites/default/files/imce/sfs/doc/FY17-ChoiceOptionsFundingTable.docx</vt:lpstr>
      <vt:lpstr>New PI-401 form</vt:lpstr>
      <vt:lpstr>Changes in the PI- 401 Form Tax Levy Certification</vt:lpstr>
      <vt:lpstr>Changes in the PI- 401 Form Tax Levy Certification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WASBO for the opportunity to speak to you today! (all Area Code 608)</vt:lpstr>
    </vt:vector>
  </TitlesOfParts>
  <Company>Department of Public Instruction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Foundation Spring 2016 SFS Panel</dc:title>
  <dc:subject>PowerPoint Presentation</dc:subject>
  <dc:creator>DPI.SchoolFinancialServices@dpi.wi.gov</dc:creator>
  <cp:keywords>TOS, EEE, 46, 491, 80, Summer, OE, private, voucher</cp:keywords>
  <cp:lastModifiedBy>Anderson, Bruce W.   DPI</cp:lastModifiedBy>
  <cp:revision>32</cp:revision>
  <cp:lastPrinted>2016-05-25T14:17:13Z</cp:lastPrinted>
  <dcterms:created xsi:type="dcterms:W3CDTF">2016-05-05T14:04:18Z</dcterms:created>
  <dcterms:modified xsi:type="dcterms:W3CDTF">2016-05-25T19:42:33Z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1739825334</vt:i4>
  </property>
  <property fmtid="{D5CDD505-2E9C-101B-9397-08002B2CF9AE}" pid="3" name="_NewReviewCycle">
    <vt:lpwstr/>
  </property>
  <property fmtid="{D5CDD505-2E9C-101B-9397-08002B2CF9AE}" pid="4" name="_EmailSubject">
    <vt:lpwstr>slides for panel presentation at Spring Conf</vt:lpwstr>
  </property>
  <property fmtid="{D5CDD505-2E9C-101B-9397-08002B2CF9AE}" pid="5" name="_AuthorEmail">
    <vt:lpwstr>Robert.Soldner@dpi.wi.gov</vt:lpwstr>
  </property>
  <property fmtid="{D5CDD505-2E9C-101B-9397-08002B2CF9AE}" pid="6" name="_AuthorEmailDisplayName">
    <vt:lpwstr>Soldner, Robert  DPI</vt:lpwstr>
  </property>
  <property fmtid="{D5CDD505-2E9C-101B-9397-08002B2CF9AE}" pid="7" name="_PreviousAdHocReviewCycleID">
    <vt:i4>-1899969780</vt:i4>
  </property>
</Properties>
</file>