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8.xml" ContentType="application/vnd.openxmlformats-officedocument.presentationml.notesSlide+xml"/>
  <Override PartName="/ppt/charts/chart3.xml" ContentType="application/vnd.openxmlformats-officedocument.drawingml.chart+xml"/>
  <Override PartName="/ppt/notesSlides/notesSlide29.xml" ContentType="application/vnd.openxmlformats-officedocument.presentationml.notesSlide+xml"/>
  <Override PartName="/ppt/charts/chart4.xml" ContentType="application/vnd.openxmlformats-officedocument.drawingml.chart+xml"/>
  <Override PartName="/ppt/notesSlides/notesSlide30.xml" ContentType="application/vnd.openxmlformats-officedocument.presentationml.notesSlide+xml"/>
  <Override PartName="/ppt/charts/chart5.xml" ContentType="application/vnd.openxmlformats-officedocument.drawingml.chart+xml"/>
  <Override PartName="/ppt/notesSlides/notesSlide31.xml" ContentType="application/vnd.openxmlformats-officedocument.presentationml.notesSlide+xml"/>
  <Override PartName="/ppt/charts/chart6.xml" ContentType="application/vnd.openxmlformats-officedocument.drawingml.chart+xml"/>
  <Override PartName="/ppt/notesSlides/notesSlide3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48"/>
  </p:notesMasterIdLst>
  <p:sldIdLst>
    <p:sldId id="325" r:id="rId2"/>
    <p:sldId id="270" r:id="rId3"/>
    <p:sldId id="271" r:id="rId4"/>
    <p:sldId id="322" r:id="rId5"/>
    <p:sldId id="273" r:id="rId6"/>
    <p:sldId id="337" r:id="rId7"/>
    <p:sldId id="275" r:id="rId8"/>
    <p:sldId id="276" r:id="rId9"/>
    <p:sldId id="277" r:id="rId10"/>
    <p:sldId id="280" r:id="rId11"/>
    <p:sldId id="278" r:id="rId12"/>
    <p:sldId id="281" r:id="rId13"/>
    <p:sldId id="283" r:id="rId14"/>
    <p:sldId id="284" r:id="rId15"/>
    <p:sldId id="285" r:id="rId16"/>
    <p:sldId id="286" r:id="rId17"/>
    <p:sldId id="287" r:id="rId18"/>
    <p:sldId id="288" r:id="rId19"/>
    <p:sldId id="289" r:id="rId20"/>
    <p:sldId id="290" r:id="rId21"/>
    <p:sldId id="295" r:id="rId22"/>
    <p:sldId id="324" r:id="rId23"/>
    <p:sldId id="323" r:id="rId24"/>
    <p:sldId id="299" r:id="rId25"/>
    <p:sldId id="300" r:id="rId26"/>
    <p:sldId id="301" r:id="rId27"/>
    <p:sldId id="302" r:id="rId28"/>
    <p:sldId id="356" r:id="rId29"/>
    <p:sldId id="303" r:id="rId30"/>
    <p:sldId id="304" r:id="rId31"/>
    <p:sldId id="305" r:id="rId32"/>
    <p:sldId id="306" r:id="rId33"/>
    <p:sldId id="357" r:id="rId34"/>
    <p:sldId id="312" r:id="rId35"/>
    <p:sldId id="314" r:id="rId36"/>
    <p:sldId id="326" r:id="rId37"/>
    <p:sldId id="316" r:id="rId38"/>
    <p:sldId id="319" r:id="rId39"/>
    <p:sldId id="358" r:id="rId40"/>
    <p:sldId id="321" r:id="rId41"/>
    <p:sldId id="360" r:id="rId42"/>
    <p:sldId id="359" r:id="rId43"/>
    <p:sldId id="291" r:id="rId44"/>
    <p:sldId id="292" r:id="rId45"/>
    <p:sldId id="311" r:id="rId46"/>
    <p:sldId id="313" r:id="rId47"/>
  </p:sldIdLst>
  <p:sldSz cx="12480925" cy="7023100"/>
  <p:notesSz cx="6858000" cy="9144000"/>
  <p:defaultTextStyle>
    <a:defPPr>
      <a:defRPr lang="en-US"/>
    </a:defPPr>
    <a:lvl1pPr marL="0" algn="l" defTabSz="1114471" rtl="0" eaLnBrk="1" latinLnBrk="0" hangingPunct="1">
      <a:defRPr sz="2194" kern="1200">
        <a:solidFill>
          <a:schemeClr val="tx1"/>
        </a:solidFill>
        <a:latin typeface="+mn-lt"/>
        <a:ea typeface="+mn-ea"/>
        <a:cs typeface="+mn-cs"/>
      </a:defRPr>
    </a:lvl1pPr>
    <a:lvl2pPr marL="557235" algn="l" defTabSz="1114471" rtl="0" eaLnBrk="1" latinLnBrk="0" hangingPunct="1">
      <a:defRPr sz="2194" kern="1200">
        <a:solidFill>
          <a:schemeClr val="tx1"/>
        </a:solidFill>
        <a:latin typeface="+mn-lt"/>
        <a:ea typeface="+mn-ea"/>
        <a:cs typeface="+mn-cs"/>
      </a:defRPr>
    </a:lvl2pPr>
    <a:lvl3pPr marL="1114471" algn="l" defTabSz="1114471" rtl="0" eaLnBrk="1" latinLnBrk="0" hangingPunct="1">
      <a:defRPr sz="2194" kern="1200">
        <a:solidFill>
          <a:schemeClr val="tx1"/>
        </a:solidFill>
        <a:latin typeface="+mn-lt"/>
        <a:ea typeface="+mn-ea"/>
        <a:cs typeface="+mn-cs"/>
      </a:defRPr>
    </a:lvl3pPr>
    <a:lvl4pPr marL="1671706" algn="l" defTabSz="1114471" rtl="0" eaLnBrk="1" latinLnBrk="0" hangingPunct="1">
      <a:defRPr sz="2194" kern="1200">
        <a:solidFill>
          <a:schemeClr val="tx1"/>
        </a:solidFill>
        <a:latin typeface="+mn-lt"/>
        <a:ea typeface="+mn-ea"/>
        <a:cs typeface="+mn-cs"/>
      </a:defRPr>
    </a:lvl4pPr>
    <a:lvl5pPr marL="2228941" algn="l" defTabSz="1114471" rtl="0" eaLnBrk="1" latinLnBrk="0" hangingPunct="1">
      <a:defRPr sz="2194" kern="1200">
        <a:solidFill>
          <a:schemeClr val="tx1"/>
        </a:solidFill>
        <a:latin typeface="+mn-lt"/>
        <a:ea typeface="+mn-ea"/>
        <a:cs typeface="+mn-cs"/>
      </a:defRPr>
    </a:lvl5pPr>
    <a:lvl6pPr marL="2786177" algn="l" defTabSz="1114471" rtl="0" eaLnBrk="1" latinLnBrk="0" hangingPunct="1">
      <a:defRPr sz="2194" kern="1200">
        <a:solidFill>
          <a:schemeClr val="tx1"/>
        </a:solidFill>
        <a:latin typeface="+mn-lt"/>
        <a:ea typeface="+mn-ea"/>
        <a:cs typeface="+mn-cs"/>
      </a:defRPr>
    </a:lvl6pPr>
    <a:lvl7pPr marL="3343412" algn="l" defTabSz="1114471" rtl="0" eaLnBrk="1" latinLnBrk="0" hangingPunct="1">
      <a:defRPr sz="2194" kern="1200">
        <a:solidFill>
          <a:schemeClr val="tx1"/>
        </a:solidFill>
        <a:latin typeface="+mn-lt"/>
        <a:ea typeface="+mn-ea"/>
        <a:cs typeface="+mn-cs"/>
      </a:defRPr>
    </a:lvl7pPr>
    <a:lvl8pPr marL="3900648" algn="l" defTabSz="1114471" rtl="0" eaLnBrk="1" latinLnBrk="0" hangingPunct="1">
      <a:defRPr sz="2194" kern="1200">
        <a:solidFill>
          <a:schemeClr val="tx1"/>
        </a:solidFill>
        <a:latin typeface="+mn-lt"/>
        <a:ea typeface="+mn-ea"/>
        <a:cs typeface="+mn-cs"/>
      </a:defRPr>
    </a:lvl8pPr>
    <a:lvl9pPr marL="4457883" algn="l" defTabSz="1114471" rtl="0" eaLnBrk="1" latinLnBrk="0" hangingPunct="1">
      <a:defRPr sz="2194" kern="1200">
        <a:solidFill>
          <a:schemeClr val="tx1"/>
        </a:solidFill>
        <a:latin typeface="+mn-lt"/>
        <a:ea typeface="+mn-ea"/>
        <a:cs typeface="+mn-cs"/>
      </a:defRPr>
    </a:lvl9pPr>
  </p:defaultTextStyle>
  <p:extLst>
    <p:ext uri="{EFAFB233-063F-42B5-8137-9DF3F51BA10A}">
      <p15:sldGuideLst xmlns:p15="http://schemas.microsoft.com/office/powerpoint/2012/main">
        <p15:guide id="2" pos="3931" userDrawn="1">
          <p15:clr>
            <a:srgbClr val="A4A3A4"/>
          </p15:clr>
        </p15:guide>
        <p15:guide id="3" orient="horz" pos="22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262087"/>
    <a:srgbClr val="ED7D31"/>
    <a:srgbClr val="FF00FF"/>
    <a:srgbClr val="0000FF"/>
    <a:srgbClr val="0066CC"/>
    <a:srgbClr val="333399"/>
    <a:srgbClr val="00AB4E"/>
    <a:srgbClr val="0099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2" autoAdjust="0"/>
    <p:restoredTop sz="62000" autoAdjust="0"/>
  </p:normalViewPr>
  <p:slideViewPr>
    <p:cSldViewPr snapToGrid="0">
      <p:cViewPr varScale="1">
        <p:scale>
          <a:sx n="43" d="100"/>
          <a:sy n="43" d="100"/>
        </p:scale>
        <p:origin x="840" y="56"/>
      </p:cViewPr>
      <p:guideLst>
        <p:guide pos="3931"/>
        <p:guide orient="horz" pos="2212"/>
      </p:guideLst>
    </p:cSldViewPr>
  </p:slideViewPr>
  <p:notesTextViewPr>
    <p:cViewPr>
      <p:scale>
        <a:sx n="3" d="2"/>
        <a:sy n="3" d="2"/>
      </p:scale>
      <p:origin x="0" y="0"/>
    </p:cViewPr>
  </p:notesTextViewPr>
  <p:notesViewPr>
    <p:cSldViewPr snapToGrid="0">
      <p:cViewPr varScale="1">
        <p:scale>
          <a:sx n="81" d="100"/>
          <a:sy n="81" d="100"/>
        </p:scale>
        <p:origin x="310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18896973153775"/>
          <c:y val="2.0185691702583858E-2"/>
          <c:w val="0.69490818243664743"/>
          <c:h val="0.84155684899309569"/>
        </c:manualLayout>
      </c:layout>
      <c:pieChart>
        <c:varyColors val="1"/>
        <c:ser>
          <c:idx val="0"/>
          <c:order val="0"/>
          <c:tx>
            <c:strRef>
              <c:f>Sheet1!$B$1</c:f>
              <c:strCache>
                <c:ptCount val="1"/>
                <c:pt idx="0">
                  <c:v>Column1</c:v>
                </c:pt>
              </c:strCache>
            </c:strRef>
          </c:tx>
          <c:spPr>
            <a:solidFill>
              <a:srgbClr val="FFFF00"/>
            </a:solidFill>
          </c:spPr>
          <c:explosion val="11"/>
          <c:dPt>
            <c:idx val="0"/>
            <c:bubble3D val="0"/>
            <c:spPr>
              <a:solidFill>
                <a:srgbClr val="262087"/>
              </a:solidFill>
            </c:spPr>
            <c:extLst>
              <c:ext xmlns:c16="http://schemas.microsoft.com/office/drawing/2014/chart" uri="{C3380CC4-5D6E-409C-BE32-E72D297353CC}">
                <c16:uniqueId val="{00000001-670E-474C-BC24-0887BF26B759}"/>
              </c:ext>
            </c:extLst>
          </c:dPt>
          <c:dPt>
            <c:idx val="1"/>
            <c:bubble3D val="0"/>
            <c:spPr>
              <a:solidFill>
                <a:srgbClr val="006600"/>
              </a:solidFill>
            </c:spPr>
            <c:extLst>
              <c:ext xmlns:c16="http://schemas.microsoft.com/office/drawing/2014/chart" uri="{C3380CC4-5D6E-409C-BE32-E72D297353CC}">
                <c16:uniqueId val="{00000003-670E-474C-BC24-0887BF26B759}"/>
              </c:ext>
            </c:extLst>
          </c:dPt>
          <c:dPt>
            <c:idx val="2"/>
            <c:bubble3D val="0"/>
            <c:spPr>
              <a:solidFill>
                <a:srgbClr val="F8E708"/>
              </a:solidFill>
            </c:spPr>
            <c:extLst>
              <c:ext xmlns:c16="http://schemas.microsoft.com/office/drawing/2014/chart" uri="{C3380CC4-5D6E-409C-BE32-E72D297353CC}">
                <c16:uniqueId val="{00000005-670E-474C-BC24-0887BF26B759}"/>
              </c:ext>
            </c:extLst>
          </c:dPt>
          <c:dPt>
            <c:idx val="3"/>
            <c:bubble3D val="0"/>
            <c:spPr>
              <a:solidFill>
                <a:srgbClr val="996633"/>
              </a:solidFill>
            </c:spPr>
            <c:extLst>
              <c:ext xmlns:c16="http://schemas.microsoft.com/office/drawing/2014/chart" uri="{C3380CC4-5D6E-409C-BE32-E72D297353CC}">
                <c16:uniqueId val="{00000007-670E-474C-BC24-0887BF26B759}"/>
              </c:ext>
            </c:extLst>
          </c:dPt>
          <c:dPt>
            <c:idx val="4"/>
            <c:bubble3D val="0"/>
            <c:spPr>
              <a:solidFill>
                <a:srgbClr val="FF9900"/>
              </a:solidFill>
            </c:spPr>
            <c:extLst>
              <c:ext xmlns:c16="http://schemas.microsoft.com/office/drawing/2014/chart" uri="{C3380CC4-5D6E-409C-BE32-E72D297353CC}">
                <c16:uniqueId val="{00000009-670E-474C-BC24-0887BF26B759}"/>
              </c:ext>
            </c:extLst>
          </c:dPt>
          <c:dPt>
            <c:idx val="5"/>
            <c:bubble3D val="0"/>
            <c:extLst>
              <c:ext xmlns:c16="http://schemas.microsoft.com/office/drawing/2014/chart" uri="{C3380CC4-5D6E-409C-BE32-E72D297353CC}">
                <c16:uniqueId val="{0000000A-670E-474C-BC24-0887BF26B759}"/>
              </c:ext>
            </c:extLst>
          </c:dPt>
          <c:dLbls>
            <c:dLbl>
              <c:idx val="0"/>
              <c:layout>
                <c:manualLayout>
                  <c:x val="-0.15565440064464842"/>
                  <c:y val="0.15785740991611941"/>
                </c:manualLayout>
              </c:layout>
              <c:tx>
                <c:rich>
                  <a:bodyPr/>
                  <a:lstStyle/>
                  <a:p>
                    <a:pPr>
                      <a:defRPr sz="1800">
                        <a:solidFill>
                          <a:schemeClr val="bg1"/>
                        </a:solidFill>
                        <a:latin typeface="Lato" panose="020F0502020204030203" pitchFamily="34" charset="0"/>
                      </a:defRPr>
                    </a:pPr>
                    <a:fld id="{C657E901-C786-479D-8E3A-9B39B2DDB53E}" type="CATEGORYNAME">
                      <a:rPr lang="en-US" sz="1800" b="1" smtClean="0">
                        <a:solidFill>
                          <a:schemeClr val="bg1"/>
                        </a:solidFill>
                        <a:latin typeface="Lato" panose="020F0502020204030203" pitchFamily="34" charset="0"/>
                      </a:rPr>
                      <a:pPr>
                        <a:defRPr sz="1800">
                          <a:solidFill>
                            <a:schemeClr val="bg1"/>
                          </a:solidFill>
                          <a:latin typeface="Lato" panose="020F0502020204030203" pitchFamily="34" charset="0"/>
                        </a:defRPr>
                      </a:pPr>
                      <a:t>[CATEGORY NAME]</a:t>
                    </a:fld>
                    <a:r>
                      <a:rPr lang="en-US" sz="1800" b="1" dirty="0">
                        <a:solidFill>
                          <a:schemeClr val="bg1"/>
                        </a:solidFill>
                        <a:latin typeface="Lato" panose="020F0502020204030203" pitchFamily="34" charset="0"/>
                      </a:rPr>
                      <a:t>^</a:t>
                    </a:r>
                    <a:r>
                      <a:rPr lang="en-US" sz="1800" dirty="0">
                        <a:solidFill>
                          <a:schemeClr val="bg1"/>
                        </a:solidFill>
                        <a:latin typeface="Lato" panose="020F0502020204030203" pitchFamily="34" charset="0"/>
                      </a:rPr>
                      <a:t>
38%</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2227891527851782"/>
                      <c:h val="0.38706829125418923"/>
                    </c:manualLayout>
                  </c15:layout>
                  <c15:dlblFieldTable/>
                  <c15:showDataLabelsRange val="0"/>
                </c:ext>
                <c:ext xmlns:c16="http://schemas.microsoft.com/office/drawing/2014/chart" uri="{C3380CC4-5D6E-409C-BE32-E72D297353CC}">
                  <c16:uniqueId val="{00000001-670E-474C-BC24-0887BF26B759}"/>
                </c:ext>
              </c:extLst>
            </c:dLbl>
            <c:dLbl>
              <c:idx val="1"/>
              <c:layout>
                <c:manualLayout>
                  <c:x val="0.22054354130382844"/>
                  <c:y val="-0.10867784413559739"/>
                </c:manualLayout>
              </c:layout>
              <c:tx>
                <c:rich>
                  <a:bodyPr/>
                  <a:lstStyle/>
                  <a:p>
                    <a:pPr>
                      <a:defRPr sz="1800">
                        <a:solidFill>
                          <a:schemeClr val="bg1"/>
                        </a:solidFill>
                        <a:latin typeface="Lato" panose="020F0502020204030203" pitchFamily="34" charset="0"/>
                      </a:defRPr>
                    </a:pPr>
                    <a:fld id="{78A1BDC8-AE1B-4547-83EB-38DE2CCBA1B2}" type="CATEGORYNAME">
                      <a:rPr lang="en-US" sz="1800" b="1">
                        <a:solidFill>
                          <a:schemeClr val="bg1"/>
                        </a:solidFill>
                        <a:latin typeface="Lato" panose="020F0502020204030203" pitchFamily="34" charset="0"/>
                      </a:rPr>
                      <a:pPr>
                        <a:defRPr sz="1800">
                          <a:solidFill>
                            <a:schemeClr val="bg1"/>
                          </a:solidFill>
                          <a:latin typeface="Lato" panose="020F0502020204030203" pitchFamily="34" charset="0"/>
                        </a:defRPr>
                      </a:pPr>
                      <a:t>[CATEGORY NAME]</a:t>
                    </a:fld>
                    <a:r>
                      <a:rPr lang="en-US" sz="1800" dirty="0">
                        <a:solidFill>
                          <a:schemeClr val="bg1"/>
                        </a:solidFill>
                        <a:latin typeface="Lato" panose="020F0502020204030203" pitchFamily="34" charset="0"/>
                      </a:rPr>
                      <a:t>
41%</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4612703199657585"/>
                      <c:h val="0.4231626696603718"/>
                    </c:manualLayout>
                  </c15:layout>
                  <c15:dlblFieldTable/>
                  <c15:showDataLabelsRange val="0"/>
                </c:ext>
                <c:ext xmlns:c16="http://schemas.microsoft.com/office/drawing/2014/chart" uri="{C3380CC4-5D6E-409C-BE32-E72D297353CC}">
                  <c16:uniqueId val="{00000003-670E-474C-BC24-0887BF26B759}"/>
                </c:ext>
              </c:extLst>
            </c:dLbl>
            <c:dLbl>
              <c:idx val="2"/>
              <c:layout>
                <c:manualLayout>
                  <c:x val="0.18602553412073194"/>
                  <c:y val="5.6979901580620787E-2"/>
                </c:manualLayout>
              </c:layout>
              <c:tx>
                <c:rich>
                  <a:bodyPr wrap="square" lIns="38100" tIns="19050" rIns="38100" bIns="19050" anchor="ctr">
                    <a:noAutofit/>
                  </a:bodyPr>
                  <a:lstStyle/>
                  <a:p>
                    <a:pPr>
                      <a:defRPr sz="1800">
                        <a:solidFill>
                          <a:srgbClr val="333399"/>
                        </a:solidFill>
                        <a:latin typeface="Lato" panose="020F0502020204030203" pitchFamily="34" charset="0"/>
                      </a:defRPr>
                    </a:pPr>
                    <a:fld id="{CBD412A2-835F-4FEC-A2ED-236BE05A5D72}" type="CATEGORYNAME">
                      <a:rPr lang="en-US" b="1" smtClean="0">
                        <a:solidFill>
                          <a:srgbClr val="333399"/>
                        </a:solidFill>
                      </a:rPr>
                      <a:pPr>
                        <a:defRPr sz="1800">
                          <a:solidFill>
                            <a:srgbClr val="333399"/>
                          </a:solidFill>
                          <a:latin typeface="Lato" panose="020F0502020204030203" pitchFamily="34" charset="0"/>
                        </a:defRPr>
                      </a:pPr>
                      <a:t>[CATEGORY NAME]</a:t>
                    </a:fld>
                    <a:r>
                      <a:rPr lang="en-US" b="1" dirty="0">
                        <a:solidFill>
                          <a:srgbClr val="333399"/>
                        </a:solidFill>
                      </a:rPr>
                      <a:t>*</a:t>
                    </a:r>
                    <a:r>
                      <a:rPr lang="en-US" baseline="0" dirty="0">
                        <a:solidFill>
                          <a:srgbClr val="333399"/>
                        </a:solidFill>
                      </a:rPr>
                      <a:t>
21%</a:t>
                    </a:r>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24162306408923748"/>
                      <c:h val="0.29135468463947606"/>
                    </c:manualLayout>
                  </c15:layout>
                  <c15:dlblFieldTable/>
                  <c15:showDataLabelsRange val="0"/>
                </c:ext>
                <c:ext xmlns:c16="http://schemas.microsoft.com/office/drawing/2014/chart" uri="{C3380CC4-5D6E-409C-BE32-E72D297353CC}">
                  <c16:uniqueId val="{00000005-670E-474C-BC24-0887BF26B759}"/>
                </c:ext>
              </c:extLst>
            </c:dLbl>
            <c:dLbl>
              <c:idx val="3"/>
              <c:layout>
                <c:manualLayout>
                  <c:x val="-0.1191092250704807"/>
                  <c:y val="0.13351019287338808"/>
                </c:manualLayout>
              </c:layout>
              <c:tx>
                <c:rich>
                  <a:bodyPr/>
                  <a:lstStyle/>
                  <a:p>
                    <a:fld id="{97D90972-1095-4E84-94E2-13657003F38F}" type="CATEGORYNAME">
                      <a:rPr lang="en-US" b="1"/>
                      <a:pPr/>
                      <a:t>[CATEGORY NAME]</a:t>
                    </a:fld>
                    <a:r>
                      <a:rPr lang="en-US" baseline="0" dirty="0"/>
                      <a:t>
</a:t>
                    </a:r>
                    <a:fld id="{5AE0C789-3E4E-401F-A4D3-9138F7C43310}"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5785237658444032"/>
                      <c:h val="0.16162822628138568"/>
                    </c:manualLayout>
                  </c15:layout>
                  <c15:dlblFieldTable/>
                  <c15:showDataLabelsRange val="0"/>
                </c:ext>
                <c:ext xmlns:c16="http://schemas.microsoft.com/office/drawing/2014/chart" uri="{C3380CC4-5D6E-409C-BE32-E72D297353CC}">
                  <c16:uniqueId val="{00000007-670E-474C-BC24-0887BF26B759}"/>
                </c:ext>
              </c:extLst>
            </c:dLbl>
            <c:dLbl>
              <c:idx val="4"/>
              <c:layout>
                <c:manualLayout>
                  <c:x val="-0.11893434022056559"/>
                  <c:y val="1.0618793182649826E-7"/>
                </c:manualLayout>
              </c:layout>
              <c:tx>
                <c:rich>
                  <a:bodyPr/>
                  <a:lstStyle/>
                  <a:p>
                    <a:fld id="{4D671215-A55D-446C-8328-02BB346498A4}" type="CATEGORYNAME">
                      <a:rPr lang="en-US"/>
                      <a:pPr/>
                      <a:t>[CATEGORY NAME]</a:t>
                    </a:fld>
                    <a:r>
                      <a:rPr lang="en-US" dirty="0"/>
                      <a:t>
</a:t>
                    </a:r>
                    <a:fld id="{57CF31E4-A065-4832-AC58-0249D7F4FDBC}" type="PERCENTAGE">
                      <a:rPr lang="en-US"/>
                      <a:pPr/>
                      <a:t>[PERCENTAGE]</a:t>
                    </a:fld>
                    <a:endParaRPr lang="en-US" dirty="0"/>
                  </a:p>
                </c:rich>
              </c:tx>
              <c:showLegendKey val="0"/>
              <c:showVal val="0"/>
              <c:showCatName val="1"/>
              <c:showSerName val="0"/>
              <c:showPercent val="1"/>
              <c:showBubbleSize val="0"/>
              <c:extLst>
                <c:ext xmlns:c15="http://schemas.microsoft.com/office/drawing/2012/chart" uri="{CE6537A1-D6FC-4f65-9D91-7224C49458BB}">
                  <c15:layout>
                    <c:manualLayout>
                      <c:w val="0.32163032948118431"/>
                      <c:h val="0.16485994979859334"/>
                    </c:manualLayout>
                  </c15:layout>
                  <c15:dlblFieldTable/>
                  <c15:showDataLabelsRange val="0"/>
                </c:ext>
                <c:ext xmlns:c16="http://schemas.microsoft.com/office/drawing/2014/chart" uri="{C3380CC4-5D6E-409C-BE32-E72D297353CC}">
                  <c16:uniqueId val="{00000009-670E-474C-BC24-0887BF26B759}"/>
                </c:ext>
              </c:extLst>
            </c:dLbl>
            <c:dLbl>
              <c:idx val="5"/>
              <c:layout>
                <c:manualLayout>
                  <c:x val="0.17838625461107879"/>
                  <c:y val="7.0811057587120464E-4"/>
                </c:manualLayout>
              </c:layout>
              <c:tx>
                <c:rich>
                  <a:bodyPr/>
                  <a:lstStyle/>
                  <a:p>
                    <a:fld id="{0D7375F2-8AAA-465E-919A-4176B5063D95}" type="CATEGORYNAME">
                      <a:rPr lang="en-US" b="1"/>
                      <a:pPr/>
                      <a:t>[CATEGORY NAME]</a:t>
                    </a:fld>
                    <a:r>
                      <a:rPr lang="en-US" b="1" baseline="0" dirty="0"/>
                      <a:t>
</a:t>
                    </a:r>
                    <a:fld id="{928B6D5A-CE8E-4223-8862-8E6B4DD3D044}" type="PERCENTAGE">
                      <a:rPr lang="en-US" b="1" baseline="0"/>
                      <a:pPr/>
                      <a:t>[PERCENTAGE]</a:t>
                    </a:fld>
                    <a:endParaRPr lang="en-US" b="1"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70E-474C-BC24-0887BF26B759}"/>
                </c:ext>
              </c:extLst>
            </c:dLbl>
            <c:spPr>
              <a:noFill/>
              <a:ln>
                <a:noFill/>
              </a:ln>
              <a:effectLst/>
            </c:spPr>
            <c:txPr>
              <a:bodyPr wrap="square" lIns="38100" tIns="19050" rIns="38100" bIns="19050" anchor="ctr">
                <a:spAutoFit/>
              </a:bodyPr>
              <a:lstStyle/>
              <a:p>
                <a:pPr>
                  <a:defRPr sz="1800">
                    <a:solidFill>
                      <a:srgbClr val="333399"/>
                    </a:solidFill>
                    <a:latin typeface="Lato" panose="020F0502020204030203" pitchFamily="34"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State General Aids</c:v>
                </c:pt>
                <c:pt idx="1">
                  <c:v>Local Property Taxes</c:v>
                </c:pt>
                <c:pt idx="2">
                  <c:v>Other Sources</c:v>
                </c:pt>
              </c:strCache>
            </c:strRef>
          </c:cat>
          <c:val>
            <c:numRef>
              <c:f>Sheet1!$B$2:$B$4</c:f>
              <c:numCache>
                <c:formatCode>General</c:formatCode>
                <c:ptCount val="3"/>
                <c:pt idx="0">
                  <c:v>4500184332</c:v>
                </c:pt>
                <c:pt idx="1">
                  <c:v>4851163357.9899998</c:v>
                </c:pt>
                <c:pt idx="2">
                  <c:v>2162171047</c:v>
                </c:pt>
              </c:numCache>
            </c:numRef>
          </c:val>
          <c:extLst>
            <c:ext xmlns:c16="http://schemas.microsoft.com/office/drawing/2014/chart" uri="{C3380CC4-5D6E-409C-BE32-E72D297353CC}">
              <c16:uniqueId val="{0000000B-670E-474C-BC24-0887BF26B759}"/>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Per Pupil Revenue Limit Adjustment</c:v>
                </c:pt>
              </c:strCache>
            </c:strRef>
          </c:tx>
          <c:spPr>
            <a:ln w="38100" cap="rnd">
              <a:solidFill>
                <a:srgbClr val="262087"/>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B-FA89-4924-95CA-3CBCE90A34F6}"/>
                </c:ext>
              </c:extLst>
            </c:dLbl>
            <c:dLbl>
              <c:idx val="2"/>
              <c:delete val="1"/>
              <c:extLst>
                <c:ext xmlns:c15="http://schemas.microsoft.com/office/drawing/2012/chart" uri="{CE6537A1-D6FC-4f65-9D91-7224C49458BB}"/>
                <c:ext xmlns:c16="http://schemas.microsoft.com/office/drawing/2014/chart" uri="{C3380CC4-5D6E-409C-BE32-E72D297353CC}">
                  <c16:uniqueId val="{00000003-FA89-4924-95CA-3CBCE90A34F6}"/>
                </c:ext>
              </c:extLst>
            </c:dLbl>
            <c:dLbl>
              <c:idx val="4"/>
              <c:delete val="1"/>
              <c:extLst>
                <c:ext xmlns:c15="http://schemas.microsoft.com/office/drawing/2012/chart" uri="{CE6537A1-D6FC-4f65-9D91-7224C49458BB}"/>
                <c:ext xmlns:c16="http://schemas.microsoft.com/office/drawing/2014/chart" uri="{C3380CC4-5D6E-409C-BE32-E72D297353CC}">
                  <c16:uniqueId val="{0000000A-FA89-4924-95CA-3CBCE90A34F6}"/>
                </c:ext>
              </c:extLst>
            </c:dLbl>
            <c:dLbl>
              <c:idx val="6"/>
              <c:delete val="1"/>
              <c:extLst>
                <c:ext xmlns:c15="http://schemas.microsoft.com/office/drawing/2012/chart" uri="{CE6537A1-D6FC-4f65-9D91-7224C49458BB}"/>
                <c:ext xmlns:c16="http://schemas.microsoft.com/office/drawing/2014/chart" uri="{C3380CC4-5D6E-409C-BE32-E72D297353CC}">
                  <c16:uniqueId val="{00000009-FA89-4924-95CA-3CBCE90A34F6}"/>
                </c:ext>
              </c:extLst>
            </c:dLbl>
            <c:dLbl>
              <c:idx val="8"/>
              <c:delete val="1"/>
              <c:extLst>
                <c:ext xmlns:c15="http://schemas.microsoft.com/office/drawing/2012/chart" uri="{CE6537A1-D6FC-4f65-9D91-7224C49458BB}"/>
                <c:ext xmlns:c16="http://schemas.microsoft.com/office/drawing/2014/chart" uri="{C3380CC4-5D6E-409C-BE32-E72D297353CC}">
                  <c16:uniqueId val="{00000008-FA89-4924-95CA-3CBCE90A34F6}"/>
                </c:ext>
              </c:extLst>
            </c:dLbl>
            <c:dLbl>
              <c:idx val="10"/>
              <c:delete val="1"/>
              <c:extLst>
                <c:ext xmlns:c15="http://schemas.microsoft.com/office/drawing/2012/chart" uri="{CE6537A1-D6FC-4f65-9D91-7224C49458BB}"/>
                <c:ext xmlns:c16="http://schemas.microsoft.com/office/drawing/2014/chart" uri="{C3380CC4-5D6E-409C-BE32-E72D297353CC}">
                  <c16:uniqueId val="{00000007-FA89-4924-95CA-3CBCE90A34F6}"/>
                </c:ext>
              </c:extLst>
            </c:dLbl>
            <c:dLbl>
              <c:idx val="12"/>
              <c:delete val="1"/>
              <c:extLst>
                <c:ext xmlns:c15="http://schemas.microsoft.com/office/drawing/2012/chart" uri="{CE6537A1-D6FC-4f65-9D91-7224C49458BB}"/>
                <c:ext xmlns:c16="http://schemas.microsoft.com/office/drawing/2014/chart" uri="{C3380CC4-5D6E-409C-BE32-E72D297353CC}">
                  <c16:uniqueId val="{00000006-FA89-4924-95CA-3CBCE90A34F6}"/>
                </c:ext>
              </c:extLst>
            </c:dLbl>
            <c:dLbl>
              <c:idx val="14"/>
              <c:delete val="1"/>
              <c:extLst>
                <c:ext xmlns:c15="http://schemas.microsoft.com/office/drawing/2012/chart" uri="{CE6537A1-D6FC-4f65-9D91-7224C49458BB}"/>
                <c:ext xmlns:c16="http://schemas.microsoft.com/office/drawing/2014/chart" uri="{C3380CC4-5D6E-409C-BE32-E72D297353CC}">
                  <c16:uniqueId val="{00000005-FA89-4924-95CA-3CBCE90A34F6}"/>
                </c:ext>
              </c:extLst>
            </c:dLbl>
            <c:dLbl>
              <c:idx val="16"/>
              <c:delete val="1"/>
              <c:extLst>
                <c:ext xmlns:c15="http://schemas.microsoft.com/office/drawing/2012/chart" uri="{CE6537A1-D6FC-4f65-9D91-7224C49458BB}"/>
                <c:ext xmlns:c16="http://schemas.microsoft.com/office/drawing/2014/chart" uri="{C3380CC4-5D6E-409C-BE32-E72D297353CC}">
                  <c16:uniqueId val="{00000004-FA89-4924-95CA-3CBCE90A34F6}"/>
                </c:ext>
              </c:extLst>
            </c:dLbl>
            <c:dLbl>
              <c:idx val="18"/>
              <c:layout>
                <c:manualLayout>
                  <c:x val="-3.19270322977512E-2"/>
                  <c:y val="3.49923344182508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A89-4924-95CA-3CBCE90A34F6}"/>
                </c:ext>
              </c:extLst>
            </c:dLbl>
            <c:dLbl>
              <c:idx val="20"/>
              <c:delete val="1"/>
              <c:extLst>
                <c:ext xmlns:c15="http://schemas.microsoft.com/office/drawing/2012/chart" uri="{CE6537A1-D6FC-4f65-9D91-7224C49458BB}"/>
                <c:ext xmlns:c16="http://schemas.microsoft.com/office/drawing/2014/chart" uri="{C3380CC4-5D6E-409C-BE32-E72D297353CC}">
                  <c16:uniqueId val="{0000000C-FA89-4924-95CA-3CBCE90A34F6}"/>
                </c:ext>
              </c:extLst>
            </c:dLbl>
            <c:dLbl>
              <c:idx val="23"/>
              <c:delete val="1"/>
              <c:extLst>
                <c:ext xmlns:c15="http://schemas.microsoft.com/office/drawing/2012/chart" uri="{CE6537A1-D6FC-4f65-9D91-7224C49458BB}"/>
                <c:ext xmlns:c16="http://schemas.microsoft.com/office/drawing/2014/chart" uri="{C3380CC4-5D6E-409C-BE32-E72D297353CC}">
                  <c16:uniqueId val="{0000000D-FA89-4924-95CA-3CBCE90A34F6}"/>
                </c:ext>
              </c:extLst>
            </c:dLbl>
            <c:dLbl>
              <c:idx val="25"/>
              <c:layout>
                <c:manualLayout>
                  <c:x val="-2.3118271512342504E-2"/>
                  <c:y val="-4.72989239005275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32-45B1-A7C1-74ABDB7AC372}"/>
                </c:ext>
              </c:extLst>
            </c:dLbl>
            <c:dLbl>
              <c:idx val="26"/>
              <c:layout>
                <c:manualLayout>
                  <c:x val="-5.2546675028453303E-2"/>
                  <c:y val="-4.04204291946815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4A-42AA-902F-4D1753226A59}"/>
                </c:ext>
              </c:extLst>
            </c:dLbl>
            <c:dLbl>
              <c:idx val="28"/>
              <c:layout>
                <c:manualLayout>
                  <c:x val="-1.2425268962692871E-2"/>
                  <c:y val="-5.21751016222314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B1-4C9D-8E51-E4EE7BD613B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1993-94</c:v>
                </c:pt>
                <c:pt idx="1">
                  <c:v>1994-95</c:v>
                </c:pt>
                <c:pt idx="2">
                  <c:v>1995-96</c:v>
                </c:pt>
                <c:pt idx="3">
                  <c:v>1996-97</c:v>
                </c:pt>
                <c:pt idx="4">
                  <c:v>1997-98</c:v>
                </c:pt>
                <c:pt idx="5">
                  <c:v>1998-99</c:v>
                </c:pt>
                <c:pt idx="6">
                  <c:v>1999-00</c:v>
                </c:pt>
                <c:pt idx="7">
                  <c:v>2000-01</c:v>
                </c:pt>
                <c:pt idx="8">
                  <c:v>2001-02</c:v>
                </c:pt>
                <c:pt idx="9">
                  <c:v>2002-03</c:v>
                </c:pt>
                <c:pt idx="10">
                  <c:v>2003-04</c:v>
                </c:pt>
                <c:pt idx="11">
                  <c:v>2004-05</c:v>
                </c:pt>
                <c:pt idx="12">
                  <c:v>2005-06</c:v>
                </c:pt>
                <c:pt idx="13">
                  <c:v>2006-07</c:v>
                </c:pt>
                <c:pt idx="14">
                  <c:v>2007-08</c:v>
                </c:pt>
                <c:pt idx="15">
                  <c:v>2008-09</c:v>
                </c:pt>
                <c:pt idx="16">
                  <c:v>2009-10</c:v>
                </c:pt>
                <c:pt idx="17">
                  <c:v>2010-11</c:v>
                </c:pt>
                <c:pt idx="18">
                  <c:v>*2011-12</c:v>
                </c:pt>
                <c:pt idx="19">
                  <c:v>2012-13</c:v>
                </c:pt>
                <c:pt idx="20">
                  <c:v>2013-14</c:v>
                </c:pt>
                <c:pt idx="21">
                  <c:v>2014-15</c:v>
                </c:pt>
                <c:pt idx="22">
                  <c:v>2015-16</c:v>
                </c:pt>
                <c:pt idx="23">
                  <c:v>2016-17</c:v>
                </c:pt>
                <c:pt idx="24">
                  <c:v>2017-18</c:v>
                </c:pt>
                <c:pt idx="25">
                  <c:v>2018-19</c:v>
                </c:pt>
                <c:pt idx="26">
                  <c:v>2019-20</c:v>
                </c:pt>
                <c:pt idx="27">
                  <c:v>2020-21</c:v>
                </c:pt>
                <c:pt idx="28">
                  <c:v>2021-22</c:v>
                </c:pt>
                <c:pt idx="29">
                  <c:v>2022-23</c:v>
                </c:pt>
              </c:strCache>
            </c:strRef>
          </c:cat>
          <c:val>
            <c:numRef>
              <c:f>Sheet1!$B$2:$B$31</c:f>
              <c:numCache>
                <c:formatCode>_("$"* #,##0_);_("$"* \(#,##0\);_("$"* "-"??_);_(@_)</c:formatCode>
                <c:ptCount val="30"/>
                <c:pt idx="0">
                  <c:v>190</c:v>
                </c:pt>
                <c:pt idx="1">
                  <c:v>194.37</c:v>
                </c:pt>
                <c:pt idx="2">
                  <c:v>200</c:v>
                </c:pt>
                <c:pt idx="3">
                  <c:v>206</c:v>
                </c:pt>
                <c:pt idx="4">
                  <c:v>206</c:v>
                </c:pt>
                <c:pt idx="5">
                  <c:v>208.88</c:v>
                </c:pt>
                <c:pt idx="6">
                  <c:v>212.43</c:v>
                </c:pt>
                <c:pt idx="7">
                  <c:v>220.29</c:v>
                </c:pt>
                <c:pt idx="8">
                  <c:v>226.68</c:v>
                </c:pt>
                <c:pt idx="9">
                  <c:v>230.08</c:v>
                </c:pt>
                <c:pt idx="10">
                  <c:v>236.98</c:v>
                </c:pt>
                <c:pt idx="11">
                  <c:v>241.01</c:v>
                </c:pt>
                <c:pt idx="12">
                  <c:v>248.48</c:v>
                </c:pt>
                <c:pt idx="13">
                  <c:v>256.93</c:v>
                </c:pt>
                <c:pt idx="14">
                  <c:v>264.12</c:v>
                </c:pt>
                <c:pt idx="15">
                  <c:v>274.68</c:v>
                </c:pt>
                <c:pt idx="16">
                  <c:v>200</c:v>
                </c:pt>
                <c:pt idx="17">
                  <c:v>200</c:v>
                </c:pt>
                <c:pt idx="18">
                  <c:v>-554</c:v>
                </c:pt>
                <c:pt idx="19">
                  <c:v>50</c:v>
                </c:pt>
                <c:pt idx="20">
                  <c:v>75</c:v>
                </c:pt>
                <c:pt idx="21">
                  <c:v>75</c:v>
                </c:pt>
                <c:pt idx="22" formatCode="&quot;$&quot;#,##0_);[Red]\(&quot;$&quot;#,##0\)">
                  <c:v>0</c:v>
                </c:pt>
                <c:pt idx="23" formatCode="&quot;$&quot;#,##0_);[Red]\(&quot;$&quot;#,##0\)">
                  <c:v>0</c:v>
                </c:pt>
                <c:pt idx="24" formatCode="&quot;$&quot;#,##0_);[Red]\(&quot;$&quot;#,##0\)">
                  <c:v>0</c:v>
                </c:pt>
                <c:pt idx="25" formatCode="&quot;$&quot;#,##0_);[Red]\(&quot;$&quot;#,##0\)">
                  <c:v>0</c:v>
                </c:pt>
                <c:pt idx="26">
                  <c:v>175</c:v>
                </c:pt>
                <c:pt idx="27">
                  <c:v>179</c:v>
                </c:pt>
                <c:pt idx="28" formatCode="&quot;$&quot;#,##0_);[Red]\(&quot;$&quot;#,##0\)">
                  <c:v>0</c:v>
                </c:pt>
                <c:pt idx="29" formatCode="&quot;$&quot;#,##0_);[Red]\(&quot;$&quot;#,##0\)">
                  <c:v>0</c:v>
                </c:pt>
              </c:numCache>
            </c:numRef>
          </c:val>
          <c:smooth val="0"/>
          <c:extLst>
            <c:ext xmlns:c16="http://schemas.microsoft.com/office/drawing/2014/chart" uri="{C3380CC4-5D6E-409C-BE32-E72D297353CC}">
              <c16:uniqueId val="{00000000-FA89-4924-95CA-3CBCE90A34F6}"/>
            </c:ext>
          </c:extLst>
        </c:ser>
        <c:dLbls>
          <c:showLegendKey val="0"/>
          <c:showVal val="0"/>
          <c:showCatName val="0"/>
          <c:showSerName val="0"/>
          <c:showPercent val="0"/>
          <c:showBubbleSize val="0"/>
        </c:dLbls>
        <c:smooth val="0"/>
        <c:axId val="535951024"/>
        <c:axId val="535945448"/>
      </c:lineChart>
      <c:catAx>
        <c:axId val="5359510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48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5945448"/>
        <c:crossesAt val="-10"/>
        <c:auto val="1"/>
        <c:lblAlgn val="ctr"/>
        <c:lblOffset val="100"/>
        <c:tickLblSkip val="1"/>
        <c:noMultiLvlLbl val="0"/>
      </c:catAx>
      <c:valAx>
        <c:axId val="535945448"/>
        <c:scaling>
          <c:orientation val="minMax"/>
          <c:max val="300"/>
          <c:min val="-600"/>
        </c:scaling>
        <c:delete val="0"/>
        <c:axPos val="l"/>
        <c:numFmt formatCode="&quot;$&quot;#,##0_);\(&quot;$&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35951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89C6-4299-A94B-4EB5556303D6}"/>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89C6-4299-A94B-4EB5556303D6}"/>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89C6-4299-A94B-4EB5556303D6}"/>
            </c:ext>
          </c:extLst>
        </c:ser>
        <c:dLbls>
          <c:showLegendKey val="0"/>
          <c:showVal val="0"/>
          <c:showCatName val="0"/>
          <c:showSerName val="0"/>
          <c:showPercent val="0"/>
          <c:showBubbleSize val="0"/>
        </c:dLbls>
        <c:gapWidth val="0"/>
        <c:overlap val="100"/>
        <c:axId val="397253408"/>
        <c:axId val="397253800"/>
      </c:barChart>
      <c:catAx>
        <c:axId val="397253408"/>
        <c:scaling>
          <c:orientation val="minMax"/>
        </c:scaling>
        <c:delete val="0"/>
        <c:axPos val="b"/>
        <c:numFmt formatCode="General" sourceLinked="0"/>
        <c:majorTickMark val="out"/>
        <c:minorTickMark val="none"/>
        <c:tickLblPos val="nextTo"/>
        <c:txPr>
          <a:bodyPr/>
          <a:lstStyle/>
          <a:p>
            <a:pPr>
              <a:defRPr b="1"/>
            </a:pPr>
            <a:endParaRPr lang="en-US"/>
          </a:p>
        </c:txPr>
        <c:crossAx val="397253800"/>
        <c:crosses val="autoZero"/>
        <c:auto val="1"/>
        <c:lblAlgn val="ctr"/>
        <c:lblOffset val="100"/>
        <c:noMultiLvlLbl val="0"/>
      </c:catAx>
      <c:valAx>
        <c:axId val="397253800"/>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397253408"/>
        <c:crosses val="autoZero"/>
        <c:crossBetween val="between"/>
        <c:majorUnit val="25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1F5B-4A42-BDFC-B972F1D9247F}"/>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1F5B-4A42-BDFC-B972F1D9247F}"/>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1F5B-4A42-BDFC-B972F1D9247F}"/>
            </c:ext>
          </c:extLst>
        </c:ser>
        <c:dLbls>
          <c:showLegendKey val="0"/>
          <c:showVal val="0"/>
          <c:showCatName val="0"/>
          <c:showSerName val="0"/>
          <c:showPercent val="0"/>
          <c:showBubbleSize val="0"/>
        </c:dLbls>
        <c:gapWidth val="0"/>
        <c:overlap val="100"/>
        <c:axId val="548745160"/>
        <c:axId val="548745552"/>
      </c:barChart>
      <c:catAx>
        <c:axId val="548745160"/>
        <c:scaling>
          <c:orientation val="minMax"/>
        </c:scaling>
        <c:delete val="0"/>
        <c:axPos val="b"/>
        <c:numFmt formatCode="General" sourceLinked="0"/>
        <c:majorTickMark val="out"/>
        <c:minorTickMark val="none"/>
        <c:tickLblPos val="nextTo"/>
        <c:txPr>
          <a:bodyPr/>
          <a:lstStyle/>
          <a:p>
            <a:pPr>
              <a:defRPr b="1"/>
            </a:pPr>
            <a:endParaRPr lang="en-US"/>
          </a:p>
        </c:txPr>
        <c:crossAx val="548745552"/>
        <c:crosses val="autoZero"/>
        <c:auto val="1"/>
        <c:lblAlgn val="ctr"/>
        <c:lblOffset val="100"/>
        <c:noMultiLvlLbl val="0"/>
      </c:catAx>
      <c:valAx>
        <c:axId val="548745552"/>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8745160"/>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EBAC-40A2-92CA-A2FCDFBFA706}"/>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10091</c:v>
                </c:pt>
              </c:numCache>
            </c:numRef>
          </c:val>
          <c:extLst>
            <c:ext xmlns:c16="http://schemas.microsoft.com/office/drawing/2014/chart" uri="{C3380CC4-5D6E-409C-BE32-E72D297353CC}">
              <c16:uniqueId val="{00000001-EBAC-40A2-92CA-A2FCDFBFA706}"/>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3909</c:v>
                </c:pt>
              </c:numCache>
            </c:numRef>
          </c:val>
          <c:extLst>
            <c:ext xmlns:c16="http://schemas.microsoft.com/office/drawing/2014/chart" uri="{C3380CC4-5D6E-409C-BE32-E72D297353CC}">
              <c16:uniqueId val="{00000002-EBAC-40A2-92CA-A2FCDFBFA706}"/>
            </c:ext>
          </c:extLst>
        </c:ser>
        <c:dLbls>
          <c:showLegendKey val="0"/>
          <c:showVal val="0"/>
          <c:showCatName val="0"/>
          <c:showSerName val="0"/>
          <c:showPercent val="0"/>
          <c:showBubbleSize val="0"/>
        </c:dLbls>
        <c:gapWidth val="0"/>
        <c:overlap val="100"/>
        <c:axId val="548746336"/>
        <c:axId val="548746728"/>
      </c:barChart>
      <c:catAx>
        <c:axId val="548746336"/>
        <c:scaling>
          <c:orientation val="minMax"/>
        </c:scaling>
        <c:delete val="0"/>
        <c:axPos val="b"/>
        <c:numFmt formatCode="General" sourceLinked="0"/>
        <c:majorTickMark val="out"/>
        <c:minorTickMark val="none"/>
        <c:tickLblPos val="nextTo"/>
        <c:txPr>
          <a:bodyPr/>
          <a:lstStyle/>
          <a:p>
            <a:pPr>
              <a:defRPr b="1"/>
            </a:pPr>
            <a:endParaRPr lang="en-US"/>
          </a:p>
        </c:txPr>
        <c:crossAx val="548746728"/>
        <c:crosses val="autoZero"/>
        <c:auto val="1"/>
        <c:lblAlgn val="ctr"/>
        <c:lblOffset val="100"/>
        <c:noMultiLvlLbl val="0"/>
      </c:catAx>
      <c:valAx>
        <c:axId val="548746728"/>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8746336"/>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Primary</c:v>
                </c:pt>
              </c:strCache>
            </c:strRef>
          </c:tx>
          <c:spPr>
            <a:solidFill>
              <a:schemeClr val="accent3"/>
            </a:solidFill>
          </c:spPr>
          <c:invertIfNegative val="0"/>
          <c:cat>
            <c:strRef>
              <c:f>Sheet1!$A$2</c:f>
              <c:strCache>
                <c:ptCount val="1"/>
                <c:pt idx="0">
                  <c:v>1,000 members</c:v>
                </c:pt>
              </c:strCache>
            </c:strRef>
          </c:cat>
          <c:val>
            <c:numRef>
              <c:f>Sheet1!$B$2</c:f>
              <c:numCache>
                <c:formatCode>General</c:formatCode>
                <c:ptCount val="1"/>
                <c:pt idx="0">
                  <c:v>1000</c:v>
                </c:pt>
              </c:numCache>
            </c:numRef>
          </c:val>
          <c:extLst>
            <c:ext xmlns:c16="http://schemas.microsoft.com/office/drawing/2014/chart" uri="{C3380CC4-5D6E-409C-BE32-E72D297353CC}">
              <c16:uniqueId val="{00000000-E4DA-48AF-9EF9-D97267DC6DB1}"/>
            </c:ext>
          </c:extLst>
        </c:ser>
        <c:ser>
          <c:idx val="1"/>
          <c:order val="1"/>
          <c:tx>
            <c:strRef>
              <c:f>Sheet1!$C$1</c:f>
              <c:strCache>
                <c:ptCount val="1"/>
                <c:pt idx="0">
                  <c:v>Secondary</c:v>
                </c:pt>
              </c:strCache>
            </c:strRef>
          </c:tx>
          <c:spPr>
            <a:solidFill>
              <a:srgbClr val="262087"/>
            </a:solidFill>
          </c:spPr>
          <c:invertIfNegative val="0"/>
          <c:cat>
            <c:strRef>
              <c:f>Sheet1!$A$2</c:f>
              <c:strCache>
                <c:ptCount val="1"/>
                <c:pt idx="0">
                  <c:v>1,000 members</c:v>
                </c:pt>
              </c:strCache>
            </c:strRef>
          </c:cat>
          <c:val>
            <c:numRef>
              <c:f>Sheet1!$C$2</c:f>
              <c:numCache>
                <c:formatCode>General</c:formatCode>
                <c:ptCount val="1"/>
                <c:pt idx="0">
                  <c:v>10081</c:v>
                </c:pt>
              </c:numCache>
            </c:numRef>
          </c:val>
          <c:extLst>
            <c:ext xmlns:c16="http://schemas.microsoft.com/office/drawing/2014/chart" uri="{C3380CC4-5D6E-409C-BE32-E72D297353CC}">
              <c16:uniqueId val="{00000001-E4DA-48AF-9EF9-D97267DC6DB1}"/>
            </c:ext>
          </c:extLst>
        </c:ser>
        <c:ser>
          <c:idx val="2"/>
          <c:order val="2"/>
          <c:tx>
            <c:strRef>
              <c:f>Sheet1!$D$1</c:f>
              <c:strCache>
                <c:ptCount val="1"/>
                <c:pt idx="0">
                  <c:v>Tertiary</c:v>
                </c:pt>
              </c:strCache>
            </c:strRef>
          </c:tx>
          <c:spPr>
            <a:solidFill>
              <a:schemeClr val="accent1"/>
            </a:solidFill>
          </c:spPr>
          <c:invertIfNegative val="0"/>
          <c:cat>
            <c:strRef>
              <c:f>Sheet1!$A$2</c:f>
              <c:strCache>
                <c:ptCount val="1"/>
                <c:pt idx="0">
                  <c:v>1,000 members</c:v>
                </c:pt>
              </c:strCache>
            </c:strRef>
          </c:cat>
          <c:val>
            <c:numRef>
              <c:f>Sheet1!$D$2</c:f>
              <c:numCache>
                <c:formatCode>General</c:formatCode>
                <c:ptCount val="1"/>
                <c:pt idx="0">
                  <c:v>3919</c:v>
                </c:pt>
              </c:numCache>
            </c:numRef>
          </c:val>
          <c:extLst>
            <c:ext xmlns:c16="http://schemas.microsoft.com/office/drawing/2014/chart" uri="{C3380CC4-5D6E-409C-BE32-E72D297353CC}">
              <c16:uniqueId val="{00000002-E4DA-48AF-9EF9-D97267DC6DB1}"/>
            </c:ext>
          </c:extLst>
        </c:ser>
        <c:dLbls>
          <c:showLegendKey val="0"/>
          <c:showVal val="0"/>
          <c:showCatName val="0"/>
          <c:showSerName val="0"/>
          <c:showPercent val="0"/>
          <c:showBubbleSize val="0"/>
        </c:dLbls>
        <c:gapWidth val="0"/>
        <c:overlap val="100"/>
        <c:axId val="547648584"/>
        <c:axId val="547648976"/>
      </c:barChart>
      <c:catAx>
        <c:axId val="547648584"/>
        <c:scaling>
          <c:orientation val="minMax"/>
        </c:scaling>
        <c:delete val="0"/>
        <c:axPos val="b"/>
        <c:numFmt formatCode="General" sourceLinked="0"/>
        <c:majorTickMark val="out"/>
        <c:minorTickMark val="none"/>
        <c:tickLblPos val="nextTo"/>
        <c:txPr>
          <a:bodyPr/>
          <a:lstStyle/>
          <a:p>
            <a:pPr>
              <a:defRPr b="1"/>
            </a:pPr>
            <a:endParaRPr lang="en-US"/>
          </a:p>
        </c:txPr>
        <c:crossAx val="547648976"/>
        <c:crosses val="autoZero"/>
        <c:auto val="1"/>
        <c:lblAlgn val="ctr"/>
        <c:lblOffset val="100"/>
        <c:noMultiLvlLbl val="0"/>
      </c:catAx>
      <c:valAx>
        <c:axId val="547648976"/>
        <c:scaling>
          <c:orientation val="minMax"/>
          <c:max val="15000"/>
          <c:min val="0"/>
        </c:scaling>
        <c:delete val="0"/>
        <c:axPos val="l"/>
        <c:majorGridlines/>
        <c:numFmt formatCode="&quot;$&quot;#,##0" sourceLinked="0"/>
        <c:majorTickMark val="out"/>
        <c:minorTickMark val="none"/>
        <c:tickLblPos val="nextTo"/>
        <c:txPr>
          <a:bodyPr/>
          <a:lstStyle/>
          <a:p>
            <a:pPr>
              <a:defRPr b="1"/>
            </a:pPr>
            <a:endParaRPr lang="en-US"/>
          </a:p>
        </c:txPr>
        <c:crossAx val="547648584"/>
        <c:crosses val="autoZero"/>
        <c:crossBetween val="between"/>
        <c:majorUnit val="3000"/>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5B70D-F5AD-43DE-9108-B46C7295E505}" type="doc">
      <dgm:prSet loTypeId="urn:microsoft.com/office/officeart/2005/8/layout/process1" loCatId="process" qsTypeId="urn:microsoft.com/office/officeart/2005/8/quickstyle/simple5" qsCatId="simple" csTypeId="urn:microsoft.com/office/officeart/2005/8/colors/accent1_4" csCatId="accent1" phldr="1"/>
      <dgm:spPr/>
    </dgm:pt>
    <dgm:pt modelId="{996F4D06-B5A0-4557-B56E-928052487ADE}">
      <dgm:prSet phldrT="[Text]" custT="1"/>
      <dgm:spPr/>
      <dgm:t>
        <a:bodyPr/>
        <a:lstStyle/>
        <a:p>
          <a:r>
            <a:rPr lang="en-US" sz="2800" b="1" dirty="0"/>
            <a:t>Property</a:t>
          </a:r>
          <a:r>
            <a:rPr lang="en-US" sz="2800" dirty="0"/>
            <a:t> </a:t>
          </a:r>
          <a:r>
            <a:rPr lang="en-US" sz="2800" b="1" dirty="0"/>
            <a:t>Tax</a:t>
          </a:r>
          <a:r>
            <a:rPr lang="en-US" sz="2800" dirty="0"/>
            <a:t> </a:t>
          </a:r>
          <a:r>
            <a:rPr lang="en-US" sz="2800" b="1" dirty="0"/>
            <a:t>Levy</a:t>
          </a:r>
        </a:p>
      </dgm:t>
    </dgm:pt>
    <dgm:pt modelId="{BDF9C9EF-D81F-4CB6-A847-B4A5D32353B6}" type="parTrans" cxnId="{520501CD-5F80-4FA1-96DB-D7CD017A4823}">
      <dgm:prSet/>
      <dgm:spPr/>
      <dgm:t>
        <a:bodyPr/>
        <a:lstStyle/>
        <a:p>
          <a:endParaRPr lang="en-US"/>
        </a:p>
      </dgm:t>
    </dgm:pt>
    <dgm:pt modelId="{3C4731CB-3A96-4216-9439-E5AC31A4B032}" type="sibTrans" cxnId="{520501CD-5F80-4FA1-96DB-D7CD017A4823}">
      <dgm:prSet/>
      <dgm:spPr/>
      <dgm:t>
        <a:bodyPr/>
        <a:lstStyle/>
        <a:p>
          <a:endParaRPr lang="en-US" dirty="0"/>
        </a:p>
      </dgm:t>
    </dgm:pt>
    <dgm:pt modelId="{9FBE4747-895F-4B45-B538-1DB7BADF332C}">
      <dgm:prSet phldrT="[Text]" custT="1"/>
      <dgm:spPr/>
      <dgm:t>
        <a:bodyPr/>
        <a:lstStyle/>
        <a:p>
          <a:r>
            <a:rPr lang="en-US" sz="2800" b="1" dirty="0"/>
            <a:t>State Aid</a:t>
          </a:r>
        </a:p>
        <a:p>
          <a:r>
            <a:rPr lang="en-US" sz="2200" b="0" dirty="0"/>
            <a:t>(General Aid + High Poverty Aid + Computer Aid + Aid for Exempt Personal Property)</a:t>
          </a:r>
        </a:p>
      </dgm:t>
    </dgm:pt>
    <dgm:pt modelId="{5D5969D0-EFAF-4BA9-845A-EDEEF81BD953}" type="parTrans" cxnId="{E22AE5A2-F944-43E8-9FDA-50299C6DD4CA}">
      <dgm:prSet/>
      <dgm:spPr/>
      <dgm:t>
        <a:bodyPr/>
        <a:lstStyle/>
        <a:p>
          <a:endParaRPr lang="en-US"/>
        </a:p>
      </dgm:t>
    </dgm:pt>
    <dgm:pt modelId="{72DD57D5-7AC8-4454-AE45-B6DD381836BA}" type="sibTrans" cxnId="{E22AE5A2-F944-43E8-9FDA-50299C6DD4CA}">
      <dgm:prSet/>
      <dgm:spPr/>
      <dgm:t>
        <a:bodyPr/>
        <a:lstStyle/>
        <a:p>
          <a:endParaRPr lang="en-US" dirty="0"/>
        </a:p>
      </dgm:t>
    </dgm:pt>
    <dgm:pt modelId="{FF7C36F8-7A74-45F5-82E6-42B6C95C6E92}">
      <dgm:prSet phldrT="[Text]" custT="1"/>
      <dgm:spPr/>
      <dgm:t>
        <a:bodyPr/>
        <a:lstStyle/>
        <a:p>
          <a:r>
            <a:rPr lang="en-US" sz="2800" b="1" dirty="0"/>
            <a:t>Revenue Limit</a:t>
          </a:r>
        </a:p>
      </dgm:t>
    </dgm:pt>
    <dgm:pt modelId="{77127AC5-14BA-4A69-98E1-A25CBCD2EE82}" type="parTrans" cxnId="{10D31180-D3FC-4522-AC37-E1239E008F4A}">
      <dgm:prSet/>
      <dgm:spPr/>
      <dgm:t>
        <a:bodyPr/>
        <a:lstStyle/>
        <a:p>
          <a:endParaRPr lang="en-US"/>
        </a:p>
      </dgm:t>
    </dgm:pt>
    <dgm:pt modelId="{FB2F9258-1C3C-482C-B2CB-BB81B5F6C1C5}" type="sibTrans" cxnId="{10D31180-D3FC-4522-AC37-E1239E008F4A}">
      <dgm:prSet/>
      <dgm:spPr/>
      <dgm:t>
        <a:bodyPr/>
        <a:lstStyle/>
        <a:p>
          <a:endParaRPr lang="en-US"/>
        </a:p>
      </dgm:t>
    </dgm:pt>
    <dgm:pt modelId="{AC59EEA4-69CE-4FB1-BE53-707AFE948A19}" type="pres">
      <dgm:prSet presAssocID="{DBF5B70D-F5AD-43DE-9108-B46C7295E505}" presName="Name0" presStyleCnt="0">
        <dgm:presLayoutVars>
          <dgm:dir val="rev"/>
          <dgm:resizeHandles val="exact"/>
        </dgm:presLayoutVars>
      </dgm:prSet>
      <dgm:spPr/>
    </dgm:pt>
    <dgm:pt modelId="{384EB8B2-796A-4E5C-8DDD-A2F5A312D986}" type="pres">
      <dgm:prSet presAssocID="{996F4D06-B5A0-4557-B56E-928052487ADE}" presName="node" presStyleLbl="node1" presStyleIdx="0" presStyleCnt="3" custScaleY="148459">
        <dgm:presLayoutVars>
          <dgm:bulletEnabled val="1"/>
        </dgm:presLayoutVars>
      </dgm:prSet>
      <dgm:spPr/>
    </dgm:pt>
    <dgm:pt modelId="{71535913-8133-49A2-8F55-4086EA77B96D}" type="pres">
      <dgm:prSet presAssocID="{3C4731CB-3A96-4216-9439-E5AC31A4B032}" presName="sibTrans" presStyleLbl="sibTrans2D1" presStyleIdx="0" presStyleCnt="2"/>
      <dgm:spPr>
        <a:prstGeom prst="mathEqual">
          <a:avLst/>
        </a:prstGeom>
      </dgm:spPr>
    </dgm:pt>
    <dgm:pt modelId="{AB5B21E7-52F5-4FF3-A1B7-44982B8A3E83}" type="pres">
      <dgm:prSet presAssocID="{3C4731CB-3A96-4216-9439-E5AC31A4B032}" presName="connectorText" presStyleLbl="sibTrans2D1" presStyleIdx="0" presStyleCnt="2"/>
      <dgm:spPr/>
    </dgm:pt>
    <dgm:pt modelId="{00BBDF21-2F4D-4136-BF17-92D0D959191F}" type="pres">
      <dgm:prSet presAssocID="{9FBE4747-895F-4B45-B538-1DB7BADF332C}" presName="node" presStyleLbl="node1" presStyleIdx="1" presStyleCnt="3" custScaleY="153848" custLinFactNeighborY="-1119">
        <dgm:presLayoutVars>
          <dgm:bulletEnabled val="1"/>
        </dgm:presLayoutVars>
      </dgm:prSet>
      <dgm:spPr/>
    </dgm:pt>
    <dgm:pt modelId="{A72F3526-8A6C-4F9B-8D69-326C283A7F15}" type="pres">
      <dgm:prSet presAssocID="{72DD57D5-7AC8-4454-AE45-B6DD381836BA}" presName="sibTrans" presStyleLbl="sibTrans2D1" presStyleIdx="1" presStyleCnt="2"/>
      <dgm:spPr>
        <a:prstGeom prst="mathMinus">
          <a:avLst/>
        </a:prstGeom>
      </dgm:spPr>
    </dgm:pt>
    <dgm:pt modelId="{63F1ECF7-C52F-4395-8031-1379B633F00C}" type="pres">
      <dgm:prSet presAssocID="{72DD57D5-7AC8-4454-AE45-B6DD381836BA}" presName="connectorText" presStyleLbl="sibTrans2D1" presStyleIdx="1" presStyleCnt="2"/>
      <dgm:spPr/>
    </dgm:pt>
    <dgm:pt modelId="{B14C538D-A163-4586-9B2B-D3A15B7B9472}" type="pres">
      <dgm:prSet presAssocID="{FF7C36F8-7A74-45F5-82E6-42B6C95C6E92}" presName="node" presStyleLbl="node1" presStyleIdx="2" presStyleCnt="3" custScaleY="148459">
        <dgm:presLayoutVars>
          <dgm:bulletEnabled val="1"/>
        </dgm:presLayoutVars>
      </dgm:prSet>
      <dgm:spPr/>
    </dgm:pt>
  </dgm:ptLst>
  <dgm:cxnLst>
    <dgm:cxn modelId="{ACF0A136-90B3-4E65-881F-5C9492AC89D3}" type="presOf" srcId="{3C4731CB-3A96-4216-9439-E5AC31A4B032}" destId="{AB5B21E7-52F5-4FF3-A1B7-44982B8A3E83}" srcOrd="1" destOrd="0" presId="urn:microsoft.com/office/officeart/2005/8/layout/process1"/>
    <dgm:cxn modelId="{B0071766-ECD4-4D14-ABB6-CE3AF7F7CF2C}" type="presOf" srcId="{FF7C36F8-7A74-45F5-82E6-42B6C95C6E92}" destId="{B14C538D-A163-4586-9B2B-D3A15B7B9472}" srcOrd="0" destOrd="0" presId="urn:microsoft.com/office/officeart/2005/8/layout/process1"/>
    <dgm:cxn modelId="{8AA6B068-8DB8-4425-86D3-CE772E820889}" type="presOf" srcId="{DBF5B70D-F5AD-43DE-9108-B46C7295E505}" destId="{AC59EEA4-69CE-4FB1-BE53-707AFE948A19}" srcOrd="0" destOrd="0" presId="urn:microsoft.com/office/officeart/2005/8/layout/process1"/>
    <dgm:cxn modelId="{D8297F4E-5339-4F3A-83CE-9B42B497E38A}" type="presOf" srcId="{3C4731CB-3A96-4216-9439-E5AC31A4B032}" destId="{71535913-8133-49A2-8F55-4086EA77B96D}" srcOrd="0" destOrd="0" presId="urn:microsoft.com/office/officeart/2005/8/layout/process1"/>
    <dgm:cxn modelId="{FCA17159-0A5B-43FB-B74B-6AC8969FA43A}" type="presOf" srcId="{72DD57D5-7AC8-4454-AE45-B6DD381836BA}" destId="{63F1ECF7-C52F-4395-8031-1379B633F00C}" srcOrd="1" destOrd="0" presId="urn:microsoft.com/office/officeart/2005/8/layout/process1"/>
    <dgm:cxn modelId="{10D31180-D3FC-4522-AC37-E1239E008F4A}" srcId="{DBF5B70D-F5AD-43DE-9108-B46C7295E505}" destId="{FF7C36F8-7A74-45F5-82E6-42B6C95C6E92}" srcOrd="2" destOrd="0" parTransId="{77127AC5-14BA-4A69-98E1-A25CBCD2EE82}" sibTransId="{FB2F9258-1C3C-482C-B2CB-BB81B5F6C1C5}"/>
    <dgm:cxn modelId="{A8EFFA89-068F-4505-B4C0-3C2283556E24}" type="presOf" srcId="{9FBE4747-895F-4B45-B538-1DB7BADF332C}" destId="{00BBDF21-2F4D-4136-BF17-92D0D959191F}" srcOrd="0" destOrd="0" presId="urn:microsoft.com/office/officeart/2005/8/layout/process1"/>
    <dgm:cxn modelId="{E22AE5A2-F944-43E8-9FDA-50299C6DD4CA}" srcId="{DBF5B70D-F5AD-43DE-9108-B46C7295E505}" destId="{9FBE4747-895F-4B45-B538-1DB7BADF332C}" srcOrd="1" destOrd="0" parTransId="{5D5969D0-EFAF-4BA9-845A-EDEEF81BD953}" sibTransId="{72DD57D5-7AC8-4454-AE45-B6DD381836BA}"/>
    <dgm:cxn modelId="{C5A1A8A7-9B71-4E5B-81C1-7B06C0C1BE84}" type="presOf" srcId="{996F4D06-B5A0-4557-B56E-928052487ADE}" destId="{384EB8B2-796A-4E5C-8DDD-A2F5A312D986}" srcOrd="0" destOrd="0" presId="urn:microsoft.com/office/officeart/2005/8/layout/process1"/>
    <dgm:cxn modelId="{520501CD-5F80-4FA1-96DB-D7CD017A4823}" srcId="{DBF5B70D-F5AD-43DE-9108-B46C7295E505}" destId="{996F4D06-B5A0-4557-B56E-928052487ADE}" srcOrd="0" destOrd="0" parTransId="{BDF9C9EF-D81F-4CB6-A847-B4A5D32353B6}" sibTransId="{3C4731CB-3A96-4216-9439-E5AC31A4B032}"/>
    <dgm:cxn modelId="{BFDB66E4-065B-4AC1-AE0F-0289017F7E5F}" type="presOf" srcId="{72DD57D5-7AC8-4454-AE45-B6DD381836BA}" destId="{A72F3526-8A6C-4F9B-8D69-326C283A7F15}" srcOrd="0" destOrd="0" presId="urn:microsoft.com/office/officeart/2005/8/layout/process1"/>
    <dgm:cxn modelId="{4E8FC8FF-3742-436A-9FFE-7BBDE9C7BAC0}" type="presParOf" srcId="{AC59EEA4-69CE-4FB1-BE53-707AFE948A19}" destId="{384EB8B2-796A-4E5C-8DDD-A2F5A312D986}" srcOrd="0" destOrd="0" presId="urn:microsoft.com/office/officeart/2005/8/layout/process1"/>
    <dgm:cxn modelId="{3F99CA6A-79CB-44C4-8E03-BCD5F71292A2}" type="presParOf" srcId="{AC59EEA4-69CE-4FB1-BE53-707AFE948A19}" destId="{71535913-8133-49A2-8F55-4086EA77B96D}" srcOrd="1" destOrd="0" presId="urn:microsoft.com/office/officeart/2005/8/layout/process1"/>
    <dgm:cxn modelId="{1A23802B-599A-4354-A967-6B9AB3895E5C}" type="presParOf" srcId="{71535913-8133-49A2-8F55-4086EA77B96D}" destId="{AB5B21E7-52F5-4FF3-A1B7-44982B8A3E83}" srcOrd="0" destOrd="0" presId="urn:microsoft.com/office/officeart/2005/8/layout/process1"/>
    <dgm:cxn modelId="{2FA867B1-07FD-4EB6-A5EA-507B9B2624D5}" type="presParOf" srcId="{AC59EEA4-69CE-4FB1-BE53-707AFE948A19}" destId="{00BBDF21-2F4D-4136-BF17-92D0D959191F}" srcOrd="2" destOrd="0" presId="urn:microsoft.com/office/officeart/2005/8/layout/process1"/>
    <dgm:cxn modelId="{142336E4-D498-4B5F-AA97-75B1CCE00A87}" type="presParOf" srcId="{AC59EEA4-69CE-4FB1-BE53-707AFE948A19}" destId="{A72F3526-8A6C-4F9B-8D69-326C283A7F15}" srcOrd="3" destOrd="0" presId="urn:microsoft.com/office/officeart/2005/8/layout/process1"/>
    <dgm:cxn modelId="{4262D526-7AF7-4B90-B9AE-16002378DA4D}" type="presParOf" srcId="{A72F3526-8A6C-4F9B-8D69-326C283A7F15}" destId="{63F1ECF7-C52F-4395-8031-1379B633F00C}" srcOrd="0" destOrd="0" presId="urn:microsoft.com/office/officeart/2005/8/layout/process1"/>
    <dgm:cxn modelId="{BEFA1865-E7D3-48AE-885C-3E1715A70379}" type="presParOf" srcId="{AC59EEA4-69CE-4FB1-BE53-707AFE948A19}" destId="{B14C538D-A163-4586-9B2B-D3A15B7B947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805B3C-8E44-4B41-8D0F-678C9308E88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8382B5F-2456-4799-AA4F-F906023CF16E}">
      <dgm:prSet phldrT="[Text]"/>
      <dgm:spPr>
        <a:solidFill>
          <a:srgbClr val="262087"/>
        </a:solidFill>
      </dgm:spPr>
      <dgm:t>
        <a:bodyPr/>
        <a:lstStyle/>
        <a:p>
          <a:r>
            <a:rPr lang="en-US" b="1" dirty="0"/>
            <a:t>General Fund (10)</a:t>
          </a:r>
        </a:p>
      </dgm:t>
    </dgm:pt>
    <dgm:pt modelId="{8086C81C-A402-4113-9B71-39A8AB8C7884}" type="parTrans" cxnId="{E88666EE-9A75-4F44-9390-805045CB0AD3}">
      <dgm:prSet/>
      <dgm:spPr/>
      <dgm:t>
        <a:bodyPr/>
        <a:lstStyle/>
        <a:p>
          <a:endParaRPr lang="en-US"/>
        </a:p>
      </dgm:t>
    </dgm:pt>
    <dgm:pt modelId="{ED037BA2-775F-4F49-B57F-625654379CDC}" type="sibTrans" cxnId="{E88666EE-9A75-4F44-9390-805045CB0AD3}">
      <dgm:prSet/>
      <dgm:spPr/>
      <dgm:t>
        <a:bodyPr/>
        <a:lstStyle/>
        <a:p>
          <a:endParaRPr lang="en-US"/>
        </a:p>
      </dgm:t>
    </dgm:pt>
    <dgm:pt modelId="{A560CF91-B5C5-4D16-AA9F-5A45042246C6}">
      <dgm:prSet phldrT="[Text]"/>
      <dgm:spPr/>
      <dgm:t>
        <a:bodyPr/>
        <a:lstStyle/>
        <a:p>
          <a:r>
            <a:rPr lang="en-US" dirty="0">
              <a:solidFill>
                <a:srgbClr val="262087"/>
              </a:solidFill>
            </a:rPr>
            <a:t>General State Aid</a:t>
          </a:r>
        </a:p>
      </dgm:t>
    </dgm:pt>
    <dgm:pt modelId="{C2C3B394-0E0D-49A1-8ACA-97AF94D5DC2F}" type="parTrans" cxnId="{5488630C-C143-4CB5-A35A-006F757FD4D2}">
      <dgm:prSet/>
      <dgm:spPr/>
      <dgm:t>
        <a:bodyPr/>
        <a:lstStyle/>
        <a:p>
          <a:endParaRPr lang="en-US"/>
        </a:p>
      </dgm:t>
    </dgm:pt>
    <dgm:pt modelId="{650D1BC2-7389-4C40-A629-53C607421575}" type="sibTrans" cxnId="{5488630C-C143-4CB5-A35A-006F757FD4D2}">
      <dgm:prSet/>
      <dgm:spPr/>
      <dgm:t>
        <a:bodyPr/>
        <a:lstStyle/>
        <a:p>
          <a:endParaRPr lang="en-US"/>
        </a:p>
      </dgm:t>
    </dgm:pt>
    <dgm:pt modelId="{B91C43D4-DF48-48BA-B86F-5B3AD55BA856}">
      <dgm:prSet phldrT="[Text]"/>
      <dgm:spPr/>
      <dgm:t>
        <a:bodyPr/>
        <a:lstStyle/>
        <a:p>
          <a:r>
            <a:rPr lang="en-US" dirty="0">
              <a:solidFill>
                <a:srgbClr val="262087"/>
              </a:solidFill>
            </a:rPr>
            <a:t>Property Tax Levy</a:t>
          </a:r>
        </a:p>
      </dgm:t>
    </dgm:pt>
    <dgm:pt modelId="{12976A1B-1C6B-4032-9EE0-AD80030154CC}" type="parTrans" cxnId="{BC52E446-CDA6-47DE-9C82-A52F43DD2402}">
      <dgm:prSet/>
      <dgm:spPr/>
      <dgm:t>
        <a:bodyPr/>
        <a:lstStyle/>
        <a:p>
          <a:endParaRPr lang="en-US"/>
        </a:p>
      </dgm:t>
    </dgm:pt>
    <dgm:pt modelId="{2D76A65A-484C-4A80-A454-DD63B06FA768}" type="sibTrans" cxnId="{BC52E446-CDA6-47DE-9C82-A52F43DD2402}">
      <dgm:prSet/>
      <dgm:spPr/>
      <dgm:t>
        <a:bodyPr/>
        <a:lstStyle/>
        <a:p>
          <a:endParaRPr lang="en-US"/>
        </a:p>
      </dgm:t>
    </dgm:pt>
    <dgm:pt modelId="{F3345123-3DEB-40A0-A564-839F9AADFED6}">
      <dgm:prSet phldrT="[Text]"/>
      <dgm:spPr>
        <a:solidFill>
          <a:srgbClr val="262087"/>
        </a:solidFill>
      </dgm:spPr>
      <dgm:t>
        <a:bodyPr/>
        <a:lstStyle/>
        <a:p>
          <a:r>
            <a:rPr lang="en-US" b="1" dirty="0"/>
            <a:t>Non-Referendum Debt Service Fund (38) </a:t>
          </a:r>
        </a:p>
      </dgm:t>
    </dgm:pt>
    <dgm:pt modelId="{F84A200B-C529-44F8-83FA-511AA8BB2453}" type="parTrans" cxnId="{81AB11B6-AECF-4965-8EA8-BCEE17CBE9A9}">
      <dgm:prSet/>
      <dgm:spPr/>
      <dgm:t>
        <a:bodyPr/>
        <a:lstStyle/>
        <a:p>
          <a:endParaRPr lang="en-US"/>
        </a:p>
      </dgm:t>
    </dgm:pt>
    <dgm:pt modelId="{509978E7-8124-44DB-9DDC-E0999C276D38}" type="sibTrans" cxnId="{81AB11B6-AECF-4965-8EA8-BCEE17CBE9A9}">
      <dgm:prSet/>
      <dgm:spPr/>
      <dgm:t>
        <a:bodyPr/>
        <a:lstStyle/>
        <a:p>
          <a:endParaRPr lang="en-US"/>
        </a:p>
      </dgm:t>
    </dgm:pt>
    <dgm:pt modelId="{A131A103-D006-4139-A70D-5DFCAC7C0E7E}">
      <dgm:prSet phldrT="[Text]"/>
      <dgm:spPr/>
      <dgm:t>
        <a:bodyPr/>
        <a:lstStyle/>
        <a:p>
          <a:r>
            <a:rPr lang="en-US" dirty="0">
              <a:solidFill>
                <a:srgbClr val="262087"/>
              </a:solidFill>
            </a:rPr>
            <a:t>Property Tax Levy</a:t>
          </a:r>
        </a:p>
      </dgm:t>
    </dgm:pt>
    <dgm:pt modelId="{870E1720-5070-4BA9-A162-21906EE20AA8}" type="parTrans" cxnId="{5F68348F-1D36-4210-8F70-A50528B6AF6C}">
      <dgm:prSet/>
      <dgm:spPr/>
      <dgm:t>
        <a:bodyPr/>
        <a:lstStyle/>
        <a:p>
          <a:endParaRPr lang="en-US"/>
        </a:p>
      </dgm:t>
    </dgm:pt>
    <dgm:pt modelId="{E2841A99-D875-479A-9F21-D55B7992D2D1}" type="sibTrans" cxnId="{5F68348F-1D36-4210-8F70-A50528B6AF6C}">
      <dgm:prSet/>
      <dgm:spPr/>
      <dgm:t>
        <a:bodyPr/>
        <a:lstStyle/>
        <a:p>
          <a:endParaRPr lang="en-US"/>
        </a:p>
      </dgm:t>
    </dgm:pt>
    <dgm:pt modelId="{50875E03-BA4C-41D5-80FD-64C1CE8ADDA8}">
      <dgm:prSet phldrT="[Text]"/>
      <dgm:spPr>
        <a:solidFill>
          <a:srgbClr val="262087"/>
        </a:solidFill>
      </dgm:spPr>
      <dgm:t>
        <a:bodyPr/>
        <a:lstStyle/>
        <a:p>
          <a:r>
            <a:rPr lang="en-US" b="1" dirty="0"/>
            <a:t>Capital Projects Fund (41)</a:t>
          </a:r>
        </a:p>
      </dgm:t>
    </dgm:pt>
    <dgm:pt modelId="{2397108B-1E6D-4438-8D57-EA55DC58DD27}" type="parTrans" cxnId="{A783662B-55E0-447F-A535-94AA818C410D}">
      <dgm:prSet/>
      <dgm:spPr/>
      <dgm:t>
        <a:bodyPr/>
        <a:lstStyle/>
        <a:p>
          <a:endParaRPr lang="en-US"/>
        </a:p>
      </dgm:t>
    </dgm:pt>
    <dgm:pt modelId="{D5BADF2E-846B-4992-82EF-27AC7A09AEEB}" type="sibTrans" cxnId="{A783662B-55E0-447F-A535-94AA818C410D}">
      <dgm:prSet/>
      <dgm:spPr/>
      <dgm:t>
        <a:bodyPr/>
        <a:lstStyle/>
        <a:p>
          <a:endParaRPr lang="en-US"/>
        </a:p>
      </dgm:t>
    </dgm:pt>
    <dgm:pt modelId="{DA03E0F7-8243-4083-B848-0034517B66A9}">
      <dgm:prSet phldrT="[Text]"/>
      <dgm:spPr/>
      <dgm:t>
        <a:bodyPr/>
        <a:lstStyle/>
        <a:p>
          <a:r>
            <a:rPr lang="en-US" dirty="0">
              <a:solidFill>
                <a:srgbClr val="262087"/>
              </a:solidFill>
            </a:rPr>
            <a:t>Property Tax Levy</a:t>
          </a:r>
        </a:p>
      </dgm:t>
    </dgm:pt>
    <dgm:pt modelId="{6D30FD4A-2B8F-4572-A5DF-77141A22715B}" type="parTrans" cxnId="{2378DA63-DC58-4BA7-AE38-3DA10C76A0C4}">
      <dgm:prSet/>
      <dgm:spPr/>
      <dgm:t>
        <a:bodyPr/>
        <a:lstStyle/>
        <a:p>
          <a:endParaRPr lang="en-US"/>
        </a:p>
      </dgm:t>
    </dgm:pt>
    <dgm:pt modelId="{57D3D30D-FF34-400B-A0F7-6DA3D76C6312}" type="sibTrans" cxnId="{2378DA63-DC58-4BA7-AE38-3DA10C76A0C4}">
      <dgm:prSet/>
      <dgm:spPr/>
      <dgm:t>
        <a:bodyPr/>
        <a:lstStyle/>
        <a:p>
          <a:endParaRPr lang="en-US"/>
        </a:p>
      </dgm:t>
    </dgm:pt>
    <dgm:pt modelId="{0195B441-57C2-485B-85B0-8E7283AA94BC}">
      <dgm:prSet phldrT="[Text]"/>
      <dgm:spPr/>
      <dgm:t>
        <a:bodyPr/>
        <a:lstStyle/>
        <a:p>
          <a:r>
            <a:rPr lang="en-US" dirty="0">
              <a:solidFill>
                <a:srgbClr val="262087"/>
              </a:solidFill>
            </a:rPr>
            <a:t>Computer Aid</a:t>
          </a:r>
        </a:p>
      </dgm:t>
    </dgm:pt>
    <dgm:pt modelId="{4ED6DA9C-BBA5-45A2-8E4E-E3F55D965D60}" type="parTrans" cxnId="{2AEB24D1-F724-4BA1-9C2D-28E5043C022F}">
      <dgm:prSet/>
      <dgm:spPr/>
      <dgm:t>
        <a:bodyPr/>
        <a:lstStyle/>
        <a:p>
          <a:endParaRPr lang="en-US"/>
        </a:p>
      </dgm:t>
    </dgm:pt>
    <dgm:pt modelId="{44BAEC55-2A8B-4AFC-8F40-5BF95332AA3C}" type="sibTrans" cxnId="{2AEB24D1-F724-4BA1-9C2D-28E5043C022F}">
      <dgm:prSet/>
      <dgm:spPr/>
      <dgm:t>
        <a:bodyPr/>
        <a:lstStyle/>
        <a:p>
          <a:endParaRPr lang="en-US"/>
        </a:p>
      </dgm:t>
    </dgm:pt>
    <dgm:pt modelId="{6EFBC20E-2946-4BEB-8D2A-D7D29A095ADB}" type="pres">
      <dgm:prSet presAssocID="{74805B3C-8E44-4B41-8D0F-678C9308E888}" presName="linear" presStyleCnt="0">
        <dgm:presLayoutVars>
          <dgm:dir/>
          <dgm:animLvl val="lvl"/>
          <dgm:resizeHandles val="exact"/>
        </dgm:presLayoutVars>
      </dgm:prSet>
      <dgm:spPr/>
    </dgm:pt>
    <dgm:pt modelId="{B6690964-6B64-47B6-895E-29B2E7B63853}" type="pres">
      <dgm:prSet presAssocID="{B8382B5F-2456-4799-AA4F-F906023CF16E}" presName="parentLin" presStyleCnt="0"/>
      <dgm:spPr/>
    </dgm:pt>
    <dgm:pt modelId="{933CC7BC-E8FF-486C-B1FF-79E322E19DC9}" type="pres">
      <dgm:prSet presAssocID="{B8382B5F-2456-4799-AA4F-F906023CF16E}" presName="parentLeftMargin" presStyleLbl="node1" presStyleIdx="0" presStyleCnt="3"/>
      <dgm:spPr/>
    </dgm:pt>
    <dgm:pt modelId="{13DC88E3-B27D-498E-BE34-B468BFE87B1B}" type="pres">
      <dgm:prSet presAssocID="{B8382B5F-2456-4799-AA4F-F906023CF16E}" presName="parentText" presStyleLbl="node1" presStyleIdx="0" presStyleCnt="3">
        <dgm:presLayoutVars>
          <dgm:chMax val="0"/>
          <dgm:bulletEnabled val="1"/>
        </dgm:presLayoutVars>
      </dgm:prSet>
      <dgm:spPr/>
    </dgm:pt>
    <dgm:pt modelId="{65679A1D-E33A-43E2-9A36-A22B35004017}" type="pres">
      <dgm:prSet presAssocID="{B8382B5F-2456-4799-AA4F-F906023CF16E}" presName="negativeSpace" presStyleCnt="0"/>
      <dgm:spPr/>
    </dgm:pt>
    <dgm:pt modelId="{72EFC0B8-C9FD-4AEC-8765-B3E93D2BD9C0}" type="pres">
      <dgm:prSet presAssocID="{B8382B5F-2456-4799-AA4F-F906023CF16E}" presName="childText" presStyleLbl="conFgAcc1" presStyleIdx="0" presStyleCnt="3">
        <dgm:presLayoutVars>
          <dgm:bulletEnabled val="1"/>
        </dgm:presLayoutVars>
      </dgm:prSet>
      <dgm:spPr/>
    </dgm:pt>
    <dgm:pt modelId="{957105A9-4BF5-4F35-AAAB-6FB81B8C6333}" type="pres">
      <dgm:prSet presAssocID="{ED037BA2-775F-4F49-B57F-625654379CDC}" presName="spaceBetweenRectangles" presStyleCnt="0"/>
      <dgm:spPr/>
    </dgm:pt>
    <dgm:pt modelId="{0C1FC339-AB6A-422E-9E09-5144EA64AFC4}" type="pres">
      <dgm:prSet presAssocID="{F3345123-3DEB-40A0-A564-839F9AADFED6}" presName="parentLin" presStyleCnt="0"/>
      <dgm:spPr/>
    </dgm:pt>
    <dgm:pt modelId="{814419B1-26A2-4064-8483-9E87A7468E12}" type="pres">
      <dgm:prSet presAssocID="{F3345123-3DEB-40A0-A564-839F9AADFED6}" presName="parentLeftMargin" presStyleLbl="node1" presStyleIdx="0" presStyleCnt="3"/>
      <dgm:spPr/>
    </dgm:pt>
    <dgm:pt modelId="{BA363EB4-E42B-4D57-BB35-53CE24CE3CDF}" type="pres">
      <dgm:prSet presAssocID="{F3345123-3DEB-40A0-A564-839F9AADFED6}" presName="parentText" presStyleLbl="node1" presStyleIdx="1" presStyleCnt="3">
        <dgm:presLayoutVars>
          <dgm:chMax val="0"/>
          <dgm:bulletEnabled val="1"/>
        </dgm:presLayoutVars>
      </dgm:prSet>
      <dgm:spPr/>
    </dgm:pt>
    <dgm:pt modelId="{201C43A6-55B2-46C1-9C90-C5A9147D995F}" type="pres">
      <dgm:prSet presAssocID="{F3345123-3DEB-40A0-A564-839F9AADFED6}" presName="negativeSpace" presStyleCnt="0"/>
      <dgm:spPr/>
    </dgm:pt>
    <dgm:pt modelId="{CA141E09-16C6-43F3-BCB9-EAEB5D3CC686}" type="pres">
      <dgm:prSet presAssocID="{F3345123-3DEB-40A0-A564-839F9AADFED6}" presName="childText" presStyleLbl="conFgAcc1" presStyleIdx="1" presStyleCnt="3">
        <dgm:presLayoutVars>
          <dgm:bulletEnabled val="1"/>
        </dgm:presLayoutVars>
      </dgm:prSet>
      <dgm:spPr/>
    </dgm:pt>
    <dgm:pt modelId="{2C1557CE-591C-4202-8855-F5E07FD4594A}" type="pres">
      <dgm:prSet presAssocID="{509978E7-8124-44DB-9DDC-E0999C276D38}" presName="spaceBetweenRectangles" presStyleCnt="0"/>
      <dgm:spPr/>
    </dgm:pt>
    <dgm:pt modelId="{BB18A2B6-5B75-42CD-A27A-23F5FA979CFB}" type="pres">
      <dgm:prSet presAssocID="{50875E03-BA4C-41D5-80FD-64C1CE8ADDA8}" presName="parentLin" presStyleCnt="0"/>
      <dgm:spPr/>
    </dgm:pt>
    <dgm:pt modelId="{24B61B07-398C-40B4-A57E-4D4221A885B0}" type="pres">
      <dgm:prSet presAssocID="{50875E03-BA4C-41D5-80FD-64C1CE8ADDA8}" presName="parentLeftMargin" presStyleLbl="node1" presStyleIdx="1" presStyleCnt="3"/>
      <dgm:spPr/>
    </dgm:pt>
    <dgm:pt modelId="{73A99487-AB14-4A52-841D-EB2AAB83130B}" type="pres">
      <dgm:prSet presAssocID="{50875E03-BA4C-41D5-80FD-64C1CE8ADDA8}" presName="parentText" presStyleLbl="node1" presStyleIdx="2" presStyleCnt="3">
        <dgm:presLayoutVars>
          <dgm:chMax val="0"/>
          <dgm:bulletEnabled val="1"/>
        </dgm:presLayoutVars>
      </dgm:prSet>
      <dgm:spPr/>
    </dgm:pt>
    <dgm:pt modelId="{05036A87-7AAC-45B6-B27A-0F3624F9163C}" type="pres">
      <dgm:prSet presAssocID="{50875E03-BA4C-41D5-80FD-64C1CE8ADDA8}" presName="negativeSpace" presStyleCnt="0"/>
      <dgm:spPr/>
    </dgm:pt>
    <dgm:pt modelId="{9418FEE2-49CE-4FC6-B341-20027C76FDC4}" type="pres">
      <dgm:prSet presAssocID="{50875E03-BA4C-41D5-80FD-64C1CE8ADDA8}" presName="childText" presStyleLbl="conFgAcc1" presStyleIdx="2" presStyleCnt="3">
        <dgm:presLayoutVars>
          <dgm:bulletEnabled val="1"/>
        </dgm:presLayoutVars>
      </dgm:prSet>
      <dgm:spPr/>
    </dgm:pt>
  </dgm:ptLst>
  <dgm:cxnLst>
    <dgm:cxn modelId="{5488630C-C143-4CB5-A35A-006F757FD4D2}" srcId="{B8382B5F-2456-4799-AA4F-F906023CF16E}" destId="{A560CF91-B5C5-4D16-AA9F-5A45042246C6}" srcOrd="0" destOrd="0" parTransId="{C2C3B394-0E0D-49A1-8ACA-97AF94D5DC2F}" sibTransId="{650D1BC2-7389-4C40-A629-53C607421575}"/>
    <dgm:cxn modelId="{AEDEEA1C-E99D-4B88-82FC-C4D685C2985C}" type="presOf" srcId="{F3345123-3DEB-40A0-A564-839F9AADFED6}" destId="{BA363EB4-E42B-4D57-BB35-53CE24CE3CDF}" srcOrd="1" destOrd="0" presId="urn:microsoft.com/office/officeart/2005/8/layout/list1"/>
    <dgm:cxn modelId="{D59B002A-F687-4268-B0E5-B1CEE55746CB}" type="presOf" srcId="{A560CF91-B5C5-4D16-AA9F-5A45042246C6}" destId="{72EFC0B8-C9FD-4AEC-8765-B3E93D2BD9C0}" srcOrd="0" destOrd="0" presId="urn:microsoft.com/office/officeart/2005/8/layout/list1"/>
    <dgm:cxn modelId="{A783662B-55E0-447F-A535-94AA818C410D}" srcId="{74805B3C-8E44-4B41-8D0F-678C9308E888}" destId="{50875E03-BA4C-41D5-80FD-64C1CE8ADDA8}" srcOrd="2" destOrd="0" parTransId="{2397108B-1E6D-4438-8D57-EA55DC58DD27}" sibTransId="{D5BADF2E-846B-4992-82EF-27AC7A09AEEB}"/>
    <dgm:cxn modelId="{346A102E-7071-4CA5-A5F5-A669FE4AC80F}" type="presOf" srcId="{DA03E0F7-8243-4083-B848-0034517B66A9}" destId="{9418FEE2-49CE-4FC6-B341-20027C76FDC4}" srcOrd="0" destOrd="0" presId="urn:microsoft.com/office/officeart/2005/8/layout/list1"/>
    <dgm:cxn modelId="{2378DA63-DC58-4BA7-AE38-3DA10C76A0C4}" srcId="{50875E03-BA4C-41D5-80FD-64C1CE8ADDA8}" destId="{DA03E0F7-8243-4083-B848-0034517B66A9}" srcOrd="0" destOrd="0" parTransId="{6D30FD4A-2B8F-4572-A5DF-77141A22715B}" sibTransId="{57D3D30D-FF34-400B-A0F7-6DA3D76C6312}"/>
    <dgm:cxn modelId="{CA539144-A5B5-4A0E-97A6-E949861BE996}" type="presOf" srcId="{B8382B5F-2456-4799-AA4F-F906023CF16E}" destId="{13DC88E3-B27D-498E-BE34-B468BFE87B1B}" srcOrd="1" destOrd="0" presId="urn:microsoft.com/office/officeart/2005/8/layout/list1"/>
    <dgm:cxn modelId="{3EAB7646-17A2-4EBE-B77C-1EF674740C7A}" type="presOf" srcId="{50875E03-BA4C-41D5-80FD-64C1CE8ADDA8}" destId="{73A99487-AB14-4A52-841D-EB2AAB83130B}" srcOrd="1" destOrd="0" presId="urn:microsoft.com/office/officeart/2005/8/layout/list1"/>
    <dgm:cxn modelId="{BC52E446-CDA6-47DE-9C82-A52F43DD2402}" srcId="{B8382B5F-2456-4799-AA4F-F906023CF16E}" destId="{B91C43D4-DF48-48BA-B86F-5B3AD55BA856}" srcOrd="1" destOrd="0" parTransId="{12976A1B-1C6B-4032-9EE0-AD80030154CC}" sibTransId="{2D76A65A-484C-4A80-A454-DD63B06FA768}"/>
    <dgm:cxn modelId="{0EC8C447-3800-4199-B555-3FAC5A29D178}" type="presOf" srcId="{0195B441-57C2-485B-85B0-8E7283AA94BC}" destId="{72EFC0B8-C9FD-4AEC-8765-B3E93D2BD9C0}" srcOrd="0" destOrd="2" presId="urn:microsoft.com/office/officeart/2005/8/layout/list1"/>
    <dgm:cxn modelId="{00C03279-EF5F-4163-994B-060B7E3C189B}" type="presOf" srcId="{B91C43D4-DF48-48BA-B86F-5B3AD55BA856}" destId="{72EFC0B8-C9FD-4AEC-8765-B3E93D2BD9C0}" srcOrd="0" destOrd="1" presId="urn:microsoft.com/office/officeart/2005/8/layout/list1"/>
    <dgm:cxn modelId="{AC57CA87-C19D-483C-A75A-360371A1744C}" type="presOf" srcId="{F3345123-3DEB-40A0-A564-839F9AADFED6}" destId="{814419B1-26A2-4064-8483-9E87A7468E12}" srcOrd="0" destOrd="0" presId="urn:microsoft.com/office/officeart/2005/8/layout/list1"/>
    <dgm:cxn modelId="{7C5D208D-D28A-454C-B89E-45F4A8ECAABB}" type="presOf" srcId="{74805B3C-8E44-4B41-8D0F-678C9308E888}" destId="{6EFBC20E-2946-4BEB-8D2A-D7D29A095ADB}" srcOrd="0" destOrd="0" presId="urn:microsoft.com/office/officeart/2005/8/layout/list1"/>
    <dgm:cxn modelId="{5F68348F-1D36-4210-8F70-A50528B6AF6C}" srcId="{F3345123-3DEB-40A0-A564-839F9AADFED6}" destId="{A131A103-D006-4139-A70D-5DFCAC7C0E7E}" srcOrd="0" destOrd="0" parTransId="{870E1720-5070-4BA9-A162-21906EE20AA8}" sibTransId="{E2841A99-D875-479A-9F21-D55B7992D2D1}"/>
    <dgm:cxn modelId="{2E2998AC-F728-48A8-B60B-3349591A1765}" type="presOf" srcId="{50875E03-BA4C-41D5-80FD-64C1CE8ADDA8}" destId="{24B61B07-398C-40B4-A57E-4D4221A885B0}" srcOrd="0" destOrd="0" presId="urn:microsoft.com/office/officeart/2005/8/layout/list1"/>
    <dgm:cxn modelId="{81AB11B6-AECF-4965-8EA8-BCEE17CBE9A9}" srcId="{74805B3C-8E44-4B41-8D0F-678C9308E888}" destId="{F3345123-3DEB-40A0-A564-839F9AADFED6}" srcOrd="1" destOrd="0" parTransId="{F84A200B-C529-44F8-83FA-511AA8BB2453}" sibTransId="{509978E7-8124-44DB-9DDC-E0999C276D38}"/>
    <dgm:cxn modelId="{2AEB24D1-F724-4BA1-9C2D-28E5043C022F}" srcId="{B8382B5F-2456-4799-AA4F-F906023CF16E}" destId="{0195B441-57C2-485B-85B0-8E7283AA94BC}" srcOrd="2" destOrd="0" parTransId="{4ED6DA9C-BBA5-45A2-8E4E-E3F55D965D60}" sibTransId="{44BAEC55-2A8B-4AFC-8F40-5BF95332AA3C}"/>
    <dgm:cxn modelId="{2CA128D6-7A87-4722-BFDF-DC640D4EB592}" type="presOf" srcId="{A131A103-D006-4139-A70D-5DFCAC7C0E7E}" destId="{CA141E09-16C6-43F3-BCB9-EAEB5D3CC686}" srcOrd="0" destOrd="0" presId="urn:microsoft.com/office/officeart/2005/8/layout/list1"/>
    <dgm:cxn modelId="{E88666EE-9A75-4F44-9390-805045CB0AD3}" srcId="{74805B3C-8E44-4B41-8D0F-678C9308E888}" destId="{B8382B5F-2456-4799-AA4F-F906023CF16E}" srcOrd="0" destOrd="0" parTransId="{8086C81C-A402-4113-9B71-39A8AB8C7884}" sibTransId="{ED037BA2-775F-4F49-B57F-625654379CDC}"/>
    <dgm:cxn modelId="{A765F5F9-DA03-4E9F-81CF-181E01B159D7}" type="presOf" srcId="{B8382B5F-2456-4799-AA4F-F906023CF16E}" destId="{933CC7BC-E8FF-486C-B1FF-79E322E19DC9}" srcOrd="0" destOrd="0" presId="urn:microsoft.com/office/officeart/2005/8/layout/list1"/>
    <dgm:cxn modelId="{82952F7C-2D11-4A25-BA0E-AE68A01B1E2A}" type="presParOf" srcId="{6EFBC20E-2946-4BEB-8D2A-D7D29A095ADB}" destId="{B6690964-6B64-47B6-895E-29B2E7B63853}" srcOrd="0" destOrd="0" presId="urn:microsoft.com/office/officeart/2005/8/layout/list1"/>
    <dgm:cxn modelId="{64B7E3B0-D510-4CBF-8F40-FD9C4D1BD8D3}" type="presParOf" srcId="{B6690964-6B64-47B6-895E-29B2E7B63853}" destId="{933CC7BC-E8FF-486C-B1FF-79E322E19DC9}" srcOrd="0" destOrd="0" presId="urn:microsoft.com/office/officeart/2005/8/layout/list1"/>
    <dgm:cxn modelId="{BC890D9B-50E3-45C0-81FB-6B5C4C325712}" type="presParOf" srcId="{B6690964-6B64-47B6-895E-29B2E7B63853}" destId="{13DC88E3-B27D-498E-BE34-B468BFE87B1B}" srcOrd="1" destOrd="0" presId="urn:microsoft.com/office/officeart/2005/8/layout/list1"/>
    <dgm:cxn modelId="{B9D91449-BAC1-473D-921A-540FE39847E8}" type="presParOf" srcId="{6EFBC20E-2946-4BEB-8D2A-D7D29A095ADB}" destId="{65679A1D-E33A-43E2-9A36-A22B35004017}" srcOrd="1" destOrd="0" presId="urn:microsoft.com/office/officeart/2005/8/layout/list1"/>
    <dgm:cxn modelId="{70A4E0E2-EDD6-46BD-9384-BF5A9A3C140F}" type="presParOf" srcId="{6EFBC20E-2946-4BEB-8D2A-D7D29A095ADB}" destId="{72EFC0B8-C9FD-4AEC-8765-B3E93D2BD9C0}" srcOrd="2" destOrd="0" presId="urn:microsoft.com/office/officeart/2005/8/layout/list1"/>
    <dgm:cxn modelId="{9E64F3E3-37EA-43CF-B287-061066D4ED36}" type="presParOf" srcId="{6EFBC20E-2946-4BEB-8D2A-D7D29A095ADB}" destId="{957105A9-4BF5-4F35-AAAB-6FB81B8C6333}" srcOrd="3" destOrd="0" presId="urn:microsoft.com/office/officeart/2005/8/layout/list1"/>
    <dgm:cxn modelId="{0ADA536C-A4E6-42AA-8EED-8AA1F8DA846B}" type="presParOf" srcId="{6EFBC20E-2946-4BEB-8D2A-D7D29A095ADB}" destId="{0C1FC339-AB6A-422E-9E09-5144EA64AFC4}" srcOrd="4" destOrd="0" presId="urn:microsoft.com/office/officeart/2005/8/layout/list1"/>
    <dgm:cxn modelId="{C30CDFCA-41CF-4411-AA46-8294A8B1AB7E}" type="presParOf" srcId="{0C1FC339-AB6A-422E-9E09-5144EA64AFC4}" destId="{814419B1-26A2-4064-8483-9E87A7468E12}" srcOrd="0" destOrd="0" presId="urn:microsoft.com/office/officeart/2005/8/layout/list1"/>
    <dgm:cxn modelId="{EB42E314-498A-4430-9FB2-D4EBD71EFDEB}" type="presParOf" srcId="{0C1FC339-AB6A-422E-9E09-5144EA64AFC4}" destId="{BA363EB4-E42B-4D57-BB35-53CE24CE3CDF}" srcOrd="1" destOrd="0" presId="urn:microsoft.com/office/officeart/2005/8/layout/list1"/>
    <dgm:cxn modelId="{97E5845B-83F4-41EE-A602-F73008668AB2}" type="presParOf" srcId="{6EFBC20E-2946-4BEB-8D2A-D7D29A095ADB}" destId="{201C43A6-55B2-46C1-9C90-C5A9147D995F}" srcOrd="5" destOrd="0" presId="urn:microsoft.com/office/officeart/2005/8/layout/list1"/>
    <dgm:cxn modelId="{69383C17-C150-4656-9802-1EB621410DEE}" type="presParOf" srcId="{6EFBC20E-2946-4BEB-8D2A-D7D29A095ADB}" destId="{CA141E09-16C6-43F3-BCB9-EAEB5D3CC686}" srcOrd="6" destOrd="0" presId="urn:microsoft.com/office/officeart/2005/8/layout/list1"/>
    <dgm:cxn modelId="{F8291B3F-0D81-4822-943D-79F9CD625B96}" type="presParOf" srcId="{6EFBC20E-2946-4BEB-8D2A-D7D29A095ADB}" destId="{2C1557CE-591C-4202-8855-F5E07FD4594A}" srcOrd="7" destOrd="0" presId="urn:microsoft.com/office/officeart/2005/8/layout/list1"/>
    <dgm:cxn modelId="{4EDA77EB-5BEE-47EE-BD33-16109B14ABED}" type="presParOf" srcId="{6EFBC20E-2946-4BEB-8D2A-D7D29A095ADB}" destId="{BB18A2B6-5B75-42CD-A27A-23F5FA979CFB}" srcOrd="8" destOrd="0" presId="urn:microsoft.com/office/officeart/2005/8/layout/list1"/>
    <dgm:cxn modelId="{9AC71A11-547B-4A90-AEC9-5EB3F34C3184}" type="presParOf" srcId="{BB18A2B6-5B75-42CD-A27A-23F5FA979CFB}" destId="{24B61B07-398C-40B4-A57E-4D4221A885B0}" srcOrd="0" destOrd="0" presId="urn:microsoft.com/office/officeart/2005/8/layout/list1"/>
    <dgm:cxn modelId="{08285BFB-C707-478B-9F70-52A7F62592BD}" type="presParOf" srcId="{BB18A2B6-5B75-42CD-A27A-23F5FA979CFB}" destId="{73A99487-AB14-4A52-841D-EB2AAB83130B}" srcOrd="1" destOrd="0" presId="urn:microsoft.com/office/officeart/2005/8/layout/list1"/>
    <dgm:cxn modelId="{68669987-0C84-4C6B-BCE6-B773BF406FDB}" type="presParOf" srcId="{6EFBC20E-2946-4BEB-8D2A-D7D29A095ADB}" destId="{05036A87-7AAC-45B6-B27A-0F3624F9163C}" srcOrd="9" destOrd="0" presId="urn:microsoft.com/office/officeart/2005/8/layout/list1"/>
    <dgm:cxn modelId="{CD732CEE-AEB8-41C9-BCCD-F283111E4DB7}" type="presParOf" srcId="{6EFBC20E-2946-4BEB-8D2A-D7D29A095ADB}" destId="{9418FEE2-49CE-4FC6-B341-20027C76FDC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35295B-F95B-4641-B213-54E801E0CEE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39B89B4-9175-4D12-BE0E-7D858B3985CB}">
      <dgm:prSet phldrT="[Text]"/>
      <dgm:spPr>
        <a:solidFill>
          <a:srgbClr val="262087"/>
        </a:solidFill>
      </dgm:spPr>
      <dgm:t>
        <a:bodyPr/>
        <a:lstStyle/>
        <a:p>
          <a:pPr>
            <a:buClr>
              <a:srgbClr val="262087"/>
            </a:buClr>
            <a:buFont typeface="Wingdings" panose="05000000000000000000" pitchFamily="2" charset="2"/>
            <a:buChar char="Ø"/>
          </a:pPr>
          <a:r>
            <a:rPr lang="en-US" dirty="0">
              <a:solidFill>
                <a:schemeClr val="bg1"/>
              </a:solidFill>
            </a:rPr>
            <a:t>Categorical Aids (Special Education, Per Pupil Aid, Library, Transportation, Sparsity, etc.)</a:t>
          </a:r>
        </a:p>
      </dgm:t>
    </dgm:pt>
    <dgm:pt modelId="{C5AB83C6-BBD2-48AF-AB5D-A47766FCD837}" type="parTrans" cxnId="{0273BAF4-A899-4227-A80C-7CF8D05D152E}">
      <dgm:prSet/>
      <dgm:spPr/>
      <dgm:t>
        <a:bodyPr/>
        <a:lstStyle/>
        <a:p>
          <a:endParaRPr lang="en-US">
            <a:solidFill>
              <a:schemeClr val="bg1"/>
            </a:solidFill>
          </a:endParaRPr>
        </a:p>
      </dgm:t>
    </dgm:pt>
    <dgm:pt modelId="{AA708546-89BA-4916-913D-650D947F449F}" type="sibTrans" cxnId="{0273BAF4-A899-4227-A80C-7CF8D05D152E}">
      <dgm:prSet/>
      <dgm:spPr/>
      <dgm:t>
        <a:bodyPr/>
        <a:lstStyle/>
        <a:p>
          <a:endParaRPr lang="en-US">
            <a:solidFill>
              <a:schemeClr val="bg1"/>
            </a:solidFill>
          </a:endParaRPr>
        </a:p>
      </dgm:t>
    </dgm:pt>
    <dgm:pt modelId="{A53238EB-4E18-46E1-AD61-B69FAED56887}">
      <dgm:prSet/>
      <dgm:spPr>
        <a:solidFill>
          <a:srgbClr val="262087"/>
        </a:solidFill>
      </dgm:spPr>
      <dgm:t>
        <a:bodyPr/>
        <a:lstStyle/>
        <a:p>
          <a:r>
            <a:rPr lang="en-US">
              <a:solidFill>
                <a:schemeClr val="bg1"/>
              </a:solidFill>
            </a:rPr>
            <a:t>State and Federal Grants</a:t>
          </a:r>
          <a:endParaRPr lang="en-US" dirty="0">
            <a:solidFill>
              <a:schemeClr val="bg1"/>
            </a:solidFill>
          </a:endParaRPr>
        </a:p>
      </dgm:t>
    </dgm:pt>
    <dgm:pt modelId="{D0C0D010-B9E2-4015-9AD2-3AEB02D4852B}" type="parTrans" cxnId="{2DF0C583-CBAA-4AE7-A238-963D27F0541B}">
      <dgm:prSet/>
      <dgm:spPr/>
      <dgm:t>
        <a:bodyPr/>
        <a:lstStyle/>
        <a:p>
          <a:endParaRPr lang="en-US">
            <a:solidFill>
              <a:schemeClr val="bg1"/>
            </a:solidFill>
          </a:endParaRPr>
        </a:p>
      </dgm:t>
    </dgm:pt>
    <dgm:pt modelId="{4B5E09F5-906B-42B7-8148-F9C550EB9136}" type="sibTrans" cxnId="{2DF0C583-CBAA-4AE7-A238-963D27F0541B}">
      <dgm:prSet/>
      <dgm:spPr/>
      <dgm:t>
        <a:bodyPr/>
        <a:lstStyle/>
        <a:p>
          <a:endParaRPr lang="en-US">
            <a:solidFill>
              <a:schemeClr val="bg1"/>
            </a:solidFill>
          </a:endParaRPr>
        </a:p>
      </dgm:t>
    </dgm:pt>
    <dgm:pt modelId="{194308FF-1559-4EDF-A41C-7CE565272E74}">
      <dgm:prSet/>
      <dgm:spPr>
        <a:solidFill>
          <a:srgbClr val="262087"/>
        </a:solidFill>
      </dgm:spPr>
      <dgm:t>
        <a:bodyPr/>
        <a:lstStyle/>
        <a:p>
          <a:r>
            <a:rPr lang="en-US" dirty="0">
              <a:solidFill>
                <a:schemeClr val="bg1"/>
              </a:solidFill>
            </a:rPr>
            <a:t>Student Fees, Gate Receipts, and Donations</a:t>
          </a:r>
        </a:p>
      </dgm:t>
    </dgm:pt>
    <dgm:pt modelId="{5E984971-8727-4130-B92A-F932A96CAC40}" type="parTrans" cxnId="{7B45494C-59DD-4BB6-B15F-E276253754EB}">
      <dgm:prSet/>
      <dgm:spPr/>
      <dgm:t>
        <a:bodyPr/>
        <a:lstStyle/>
        <a:p>
          <a:endParaRPr lang="en-US">
            <a:solidFill>
              <a:schemeClr val="bg1"/>
            </a:solidFill>
          </a:endParaRPr>
        </a:p>
      </dgm:t>
    </dgm:pt>
    <dgm:pt modelId="{A528AD19-2800-409F-8FEC-F61E40B1858D}" type="sibTrans" cxnId="{7B45494C-59DD-4BB6-B15F-E276253754EB}">
      <dgm:prSet/>
      <dgm:spPr/>
      <dgm:t>
        <a:bodyPr/>
        <a:lstStyle/>
        <a:p>
          <a:endParaRPr lang="en-US">
            <a:solidFill>
              <a:schemeClr val="bg1"/>
            </a:solidFill>
          </a:endParaRPr>
        </a:p>
      </dgm:t>
    </dgm:pt>
    <dgm:pt modelId="{1FF56697-A402-4F66-B069-6D2D2F684758}">
      <dgm:prSet/>
      <dgm:spPr>
        <a:solidFill>
          <a:srgbClr val="262087"/>
        </a:solidFill>
      </dgm:spPr>
      <dgm:t>
        <a:bodyPr/>
        <a:lstStyle/>
        <a:p>
          <a:r>
            <a:rPr lang="en-US">
              <a:solidFill>
                <a:schemeClr val="bg1"/>
              </a:solidFill>
            </a:rPr>
            <a:t>Tax Levy for Referendum Approved Debt Service Fund (39)</a:t>
          </a:r>
          <a:endParaRPr lang="en-US" dirty="0">
            <a:solidFill>
              <a:schemeClr val="bg1"/>
            </a:solidFill>
          </a:endParaRPr>
        </a:p>
      </dgm:t>
    </dgm:pt>
    <dgm:pt modelId="{C80B609C-3758-4D5B-B481-51DC8A4123A9}" type="parTrans" cxnId="{2B9B521B-AB8F-4308-A5F9-5548730D58C9}">
      <dgm:prSet/>
      <dgm:spPr/>
      <dgm:t>
        <a:bodyPr/>
        <a:lstStyle/>
        <a:p>
          <a:endParaRPr lang="en-US">
            <a:solidFill>
              <a:schemeClr val="bg1"/>
            </a:solidFill>
          </a:endParaRPr>
        </a:p>
      </dgm:t>
    </dgm:pt>
    <dgm:pt modelId="{D8605330-004A-41C5-85E9-3B8359A26AF3}" type="sibTrans" cxnId="{2B9B521B-AB8F-4308-A5F9-5548730D58C9}">
      <dgm:prSet/>
      <dgm:spPr/>
      <dgm:t>
        <a:bodyPr/>
        <a:lstStyle/>
        <a:p>
          <a:endParaRPr lang="en-US">
            <a:solidFill>
              <a:schemeClr val="bg1"/>
            </a:solidFill>
          </a:endParaRPr>
        </a:p>
      </dgm:t>
    </dgm:pt>
    <dgm:pt modelId="{829B0667-A20D-4696-BF7F-45AA93AF42AA}">
      <dgm:prSet/>
      <dgm:spPr>
        <a:solidFill>
          <a:srgbClr val="262087"/>
        </a:solidFill>
      </dgm:spPr>
      <dgm:t>
        <a:bodyPr/>
        <a:lstStyle/>
        <a:p>
          <a:r>
            <a:rPr lang="en-US">
              <a:solidFill>
                <a:schemeClr val="bg1"/>
              </a:solidFill>
            </a:rPr>
            <a:t>Tax Levy for Community Service Fund (80) </a:t>
          </a:r>
          <a:endParaRPr lang="en-US" dirty="0">
            <a:solidFill>
              <a:schemeClr val="bg1"/>
            </a:solidFill>
          </a:endParaRPr>
        </a:p>
      </dgm:t>
    </dgm:pt>
    <dgm:pt modelId="{03880B3B-85BB-440B-BCFE-82AEF4A23DAB}" type="parTrans" cxnId="{0D9F22E1-2C5C-4C12-8B39-A64D588B2FB8}">
      <dgm:prSet/>
      <dgm:spPr/>
      <dgm:t>
        <a:bodyPr/>
        <a:lstStyle/>
        <a:p>
          <a:endParaRPr lang="en-US">
            <a:solidFill>
              <a:schemeClr val="bg1"/>
            </a:solidFill>
          </a:endParaRPr>
        </a:p>
      </dgm:t>
    </dgm:pt>
    <dgm:pt modelId="{766850C4-B7D1-4F89-998D-7AD2C8E50466}" type="sibTrans" cxnId="{0D9F22E1-2C5C-4C12-8B39-A64D588B2FB8}">
      <dgm:prSet/>
      <dgm:spPr/>
      <dgm:t>
        <a:bodyPr/>
        <a:lstStyle/>
        <a:p>
          <a:endParaRPr lang="en-US">
            <a:solidFill>
              <a:schemeClr val="bg1"/>
            </a:solidFill>
          </a:endParaRPr>
        </a:p>
      </dgm:t>
    </dgm:pt>
    <dgm:pt modelId="{EFB4F869-03A1-428C-B736-E8582BF0FB72}" type="pres">
      <dgm:prSet presAssocID="{1C35295B-F95B-4641-B213-54E801E0CEE1}" presName="Name0" presStyleCnt="0">
        <dgm:presLayoutVars>
          <dgm:chMax val="7"/>
          <dgm:chPref val="7"/>
          <dgm:dir/>
        </dgm:presLayoutVars>
      </dgm:prSet>
      <dgm:spPr/>
    </dgm:pt>
    <dgm:pt modelId="{30D365A3-901D-428C-9EC4-63CF917BA904}" type="pres">
      <dgm:prSet presAssocID="{1C35295B-F95B-4641-B213-54E801E0CEE1}" presName="Name1" presStyleCnt="0"/>
      <dgm:spPr/>
    </dgm:pt>
    <dgm:pt modelId="{DFD4569B-62AC-4A6F-B567-827C1FB6C532}" type="pres">
      <dgm:prSet presAssocID="{1C35295B-F95B-4641-B213-54E801E0CEE1}" presName="cycle" presStyleCnt="0"/>
      <dgm:spPr/>
    </dgm:pt>
    <dgm:pt modelId="{4FA7EEF8-6312-4E4A-A416-05C2C9F205F9}" type="pres">
      <dgm:prSet presAssocID="{1C35295B-F95B-4641-B213-54E801E0CEE1}" presName="srcNode" presStyleLbl="node1" presStyleIdx="0" presStyleCnt="5"/>
      <dgm:spPr/>
    </dgm:pt>
    <dgm:pt modelId="{AF80B6FE-EBB4-4C89-B9C8-5620199FB004}" type="pres">
      <dgm:prSet presAssocID="{1C35295B-F95B-4641-B213-54E801E0CEE1}" presName="conn" presStyleLbl="parChTrans1D2" presStyleIdx="0" presStyleCnt="1"/>
      <dgm:spPr/>
    </dgm:pt>
    <dgm:pt modelId="{61A9BC53-11AA-44D0-82B9-5E303EE29CA4}" type="pres">
      <dgm:prSet presAssocID="{1C35295B-F95B-4641-B213-54E801E0CEE1}" presName="extraNode" presStyleLbl="node1" presStyleIdx="0" presStyleCnt="5"/>
      <dgm:spPr/>
    </dgm:pt>
    <dgm:pt modelId="{88E38077-802E-45EE-AB86-4C4D2732B487}" type="pres">
      <dgm:prSet presAssocID="{1C35295B-F95B-4641-B213-54E801E0CEE1}" presName="dstNode" presStyleLbl="node1" presStyleIdx="0" presStyleCnt="5"/>
      <dgm:spPr/>
    </dgm:pt>
    <dgm:pt modelId="{AC97B457-76AC-442E-B77A-740B986795BC}" type="pres">
      <dgm:prSet presAssocID="{139B89B4-9175-4D12-BE0E-7D858B3985CB}" presName="text_1" presStyleLbl="node1" presStyleIdx="0" presStyleCnt="5">
        <dgm:presLayoutVars>
          <dgm:bulletEnabled val="1"/>
        </dgm:presLayoutVars>
      </dgm:prSet>
      <dgm:spPr/>
    </dgm:pt>
    <dgm:pt modelId="{4B03BAF9-8D76-419F-A964-0CA686C22F11}" type="pres">
      <dgm:prSet presAssocID="{139B89B4-9175-4D12-BE0E-7D858B3985CB}" presName="accent_1" presStyleCnt="0"/>
      <dgm:spPr/>
    </dgm:pt>
    <dgm:pt modelId="{5F19D0D6-DE85-449A-B207-3269B7920A7B}" type="pres">
      <dgm:prSet presAssocID="{139B89B4-9175-4D12-BE0E-7D858B3985CB}" presName="accentRepeatNode" presStyleLbl="solidFgAcc1" presStyleIdx="0" presStyleCnt="5"/>
      <dgm:spPr/>
    </dgm:pt>
    <dgm:pt modelId="{B8897DEA-45FB-470E-A4D4-C9A3629F9311}" type="pres">
      <dgm:prSet presAssocID="{A53238EB-4E18-46E1-AD61-B69FAED56887}" presName="text_2" presStyleLbl="node1" presStyleIdx="1" presStyleCnt="5">
        <dgm:presLayoutVars>
          <dgm:bulletEnabled val="1"/>
        </dgm:presLayoutVars>
      </dgm:prSet>
      <dgm:spPr/>
    </dgm:pt>
    <dgm:pt modelId="{640E5C81-9FA6-4B61-8B48-DCF9A67E198C}" type="pres">
      <dgm:prSet presAssocID="{A53238EB-4E18-46E1-AD61-B69FAED56887}" presName="accent_2" presStyleCnt="0"/>
      <dgm:spPr/>
    </dgm:pt>
    <dgm:pt modelId="{27AB4D3D-FF2E-4303-991B-0F74BAC46328}" type="pres">
      <dgm:prSet presAssocID="{A53238EB-4E18-46E1-AD61-B69FAED56887}" presName="accentRepeatNode" presStyleLbl="solidFgAcc1" presStyleIdx="1" presStyleCnt="5"/>
      <dgm:spPr/>
    </dgm:pt>
    <dgm:pt modelId="{0197987F-1825-4256-9D5E-452AD1323057}" type="pres">
      <dgm:prSet presAssocID="{194308FF-1559-4EDF-A41C-7CE565272E74}" presName="text_3" presStyleLbl="node1" presStyleIdx="2" presStyleCnt="5">
        <dgm:presLayoutVars>
          <dgm:bulletEnabled val="1"/>
        </dgm:presLayoutVars>
      </dgm:prSet>
      <dgm:spPr/>
    </dgm:pt>
    <dgm:pt modelId="{5BCAE246-F70A-479E-8E23-8A0F9ED8F011}" type="pres">
      <dgm:prSet presAssocID="{194308FF-1559-4EDF-A41C-7CE565272E74}" presName="accent_3" presStyleCnt="0"/>
      <dgm:spPr/>
    </dgm:pt>
    <dgm:pt modelId="{0A3D2C5B-B5B9-405C-BEBF-51E3FA192BBB}" type="pres">
      <dgm:prSet presAssocID="{194308FF-1559-4EDF-A41C-7CE565272E74}" presName="accentRepeatNode" presStyleLbl="solidFgAcc1" presStyleIdx="2" presStyleCnt="5"/>
      <dgm:spPr/>
    </dgm:pt>
    <dgm:pt modelId="{18425651-F572-4FFA-9205-C53F56B73F51}" type="pres">
      <dgm:prSet presAssocID="{1FF56697-A402-4F66-B069-6D2D2F684758}" presName="text_4" presStyleLbl="node1" presStyleIdx="3" presStyleCnt="5">
        <dgm:presLayoutVars>
          <dgm:bulletEnabled val="1"/>
        </dgm:presLayoutVars>
      </dgm:prSet>
      <dgm:spPr/>
    </dgm:pt>
    <dgm:pt modelId="{7EEE4147-7CDF-44B5-A0B6-0885374A4AF6}" type="pres">
      <dgm:prSet presAssocID="{1FF56697-A402-4F66-B069-6D2D2F684758}" presName="accent_4" presStyleCnt="0"/>
      <dgm:spPr/>
    </dgm:pt>
    <dgm:pt modelId="{A752F16A-6CD1-4B83-A067-293140CADECD}" type="pres">
      <dgm:prSet presAssocID="{1FF56697-A402-4F66-B069-6D2D2F684758}" presName="accentRepeatNode" presStyleLbl="solidFgAcc1" presStyleIdx="3" presStyleCnt="5"/>
      <dgm:spPr/>
    </dgm:pt>
    <dgm:pt modelId="{F931E325-D1D1-4081-A849-993029480AC0}" type="pres">
      <dgm:prSet presAssocID="{829B0667-A20D-4696-BF7F-45AA93AF42AA}" presName="text_5" presStyleLbl="node1" presStyleIdx="4" presStyleCnt="5">
        <dgm:presLayoutVars>
          <dgm:bulletEnabled val="1"/>
        </dgm:presLayoutVars>
      </dgm:prSet>
      <dgm:spPr/>
    </dgm:pt>
    <dgm:pt modelId="{51F6602D-99A3-4F74-9099-66A183F1C8E6}" type="pres">
      <dgm:prSet presAssocID="{829B0667-A20D-4696-BF7F-45AA93AF42AA}" presName="accent_5" presStyleCnt="0"/>
      <dgm:spPr/>
    </dgm:pt>
    <dgm:pt modelId="{E031C55A-5254-4916-B499-A850795B010E}" type="pres">
      <dgm:prSet presAssocID="{829B0667-A20D-4696-BF7F-45AA93AF42AA}" presName="accentRepeatNode" presStyleLbl="solidFgAcc1" presStyleIdx="4" presStyleCnt="5"/>
      <dgm:spPr/>
    </dgm:pt>
  </dgm:ptLst>
  <dgm:cxnLst>
    <dgm:cxn modelId="{2B9B521B-AB8F-4308-A5F9-5548730D58C9}" srcId="{1C35295B-F95B-4641-B213-54E801E0CEE1}" destId="{1FF56697-A402-4F66-B069-6D2D2F684758}" srcOrd="3" destOrd="0" parTransId="{C80B609C-3758-4D5B-B481-51DC8A4123A9}" sibTransId="{D8605330-004A-41C5-85E9-3B8359A26AF3}"/>
    <dgm:cxn modelId="{FCB23339-A58B-46CA-8654-1CB6740187BE}" type="presOf" srcId="{A53238EB-4E18-46E1-AD61-B69FAED56887}" destId="{B8897DEA-45FB-470E-A4D4-C9A3629F9311}" srcOrd="0" destOrd="0" presId="urn:microsoft.com/office/officeart/2008/layout/VerticalCurvedList"/>
    <dgm:cxn modelId="{23A0D53E-19AD-4518-AD7A-64E3A7C34900}" type="presOf" srcId="{1FF56697-A402-4F66-B069-6D2D2F684758}" destId="{18425651-F572-4FFA-9205-C53F56B73F51}" srcOrd="0" destOrd="0" presId="urn:microsoft.com/office/officeart/2008/layout/VerticalCurvedList"/>
    <dgm:cxn modelId="{03D5C461-1FFE-4202-B817-335256EA0E94}" type="presOf" srcId="{AA708546-89BA-4916-913D-650D947F449F}" destId="{AF80B6FE-EBB4-4C89-B9C8-5620199FB004}" srcOrd="0" destOrd="0" presId="urn:microsoft.com/office/officeart/2008/layout/VerticalCurvedList"/>
    <dgm:cxn modelId="{7B45494C-59DD-4BB6-B15F-E276253754EB}" srcId="{1C35295B-F95B-4641-B213-54E801E0CEE1}" destId="{194308FF-1559-4EDF-A41C-7CE565272E74}" srcOrd="2" destOrd="0" parTransId="{5E984971-8727-4130-B92A-F932A96CAC40}" sibTransId="{A528AD19-2800-409F-8FEC-F61E40B1858D}"/>
    <dgm:cxn modelId="{2DF0C583-CBAA-4AE7-A238-963D27F0541B}" srcId="{1C35295B-F95B-4641-B213-54E801E0CEE1}" destId="{A53238EB-4E18-46E1-AD61-B69FAED56887}" srcOrd="1" destOrd="0" parTransId="{D0C0D010-B9E2-4015-9AD2-3AEB02D4852B}" sibTransId="{4B5E09F5-906B-42B7-8148-F9C550EB9136}"/>
    <dgm:cxn modelId="{8EE78BD7-4B6F-4B32-8C6D-6EC548994BE8}" type="presOf" srcId="{1C35295B-F95B-4641-B213-54E801E0CEE1}" destId="{EFB4F869-03A1-428C-B736-E8582BF0FB72}" srcOrd="0" destOrd="0" presId="urn:microsoft.com/office/officeart/2008/layout/VerticalCurvedList"/>
    <dgm:cxn modelId="{6A297FDC-D7E5-4F32-88DF-9C756D142564}" type="presOf" srcId="{194308FF-1559-4EDF-A41C-7CE565272E74}" destId="{0197987F-1825-4256-9D5E-452AD1323057}" srcOrd="0" destOrd="0" presId="urn:microsoft.com/office/officeart/2008/layout/VerticalCurvedList"/>
    <dgm:cxn modelId="{0D9F22E1-2C5C-4C12-8B39-A64D588B2FB8}" srcId="{1C35295B-F95B-4641-B213-54E801E0CEE1}" destId="{829B0667-A20D-4696-BF7F-45AA93AF42AA}" srcOrd="4" destOrd="0" parTransId="{03880B3B-85BB-440B-BCFE-82AEF4A23DAB}" sibTransId="{766850C4-B7D1-4F89-998D-7AD2C8E50466}"/>
    <dgm:cxn modelId="{32BB75EE-977D-47BE-8CB6-16BEF96098F6}" type="presOf" srcId="{139B89B4-9175-4D12-BE0E-7D858B3985CB}" destId="{AC97B457-76AC-442E-B77A-740B986795BC}" srcOrd="0" destOrd="0" presId="urn:microsoft.com/office/officeart/2008/layout/VerticalCurvedList"/>
    <dgm:cxn modelId="{0273BAF4-A899-4227-A80C-7CF8D05D152E}" srcId="{1C35295B-F95B-4641-B213-54E801E0CEE1}" destId="{139B89B4-9175-4D12-BE0E-7D858B3985CB}" srcOrd="0" destOrd="0" parTransId="{C5AB83C6-BBD2-48AF-AB5D-A47766FCD837}" sibTransId="{AA708546-89BA-4916-913D-650D947F449F}"/>
    <dgm:cxn modelId="{869592FD-6A97-4F19-BEF1-B25CBD9EBA65}" type="presOf" srcId="{829B0667-A20D-4696-BF7F-45AA93AF42AA}" destId="{F931E325-D1D1-4081-A849-993029480AC0}" srcOrd="0" destOrd="0" presId="urn:microsoft.com/office/officeart/2008/layout/VerticalCurvedList"/>
    <dgm:cxn modelId="{65A33092-4A6C-4578-87AF-50A18B3EB919}" type="presParOf" srcId="{EFB4F869-03A1-428C-B736-E8582BF0FB72}" destId="{30D365A3-901D-428C-9EC4-63CF917BA904}" srcOrd="0" destOrd="0" presId="urn:microsoft.com/office/officeart/2008/layout/VerticalCurvedList"/>
    <dgm:cxn modelId="{324DD020-0E4E-4745-A591-DBF43ED6502B}" type="presParOf" srcId="{30D365A3-901D-428C-9EC4-63CF917BA904}" destId="{DFD4569B-62AC-4A6F-B567-827C1FB6C532}" srcOrd="0" destOrd="0" presId="urn:microsoft.com/office/officeart/2008/layout/VerticalCurvedList"/>
    <dgm:cxn modelId="{9D210DBC-44FE-49EF-BE57-0E653EC305F5}" type="presParOf" srcId="{DFD4569B-62AC-4A6F-B567-827C1FB6C532}" destId="{4FA7EEF8-6312-4E4A-A416-05C2C9F205F9}" srcOrd="0" destOrd="0" presId="urn:microsoft.com/office/officeart/2008/layout/VerticalCurvedList"/>
    <dgm:cxn modelId="{BB19FBAA-E670-4D97-B8C1-5E2707C9FF8A}" type="presParOf" srcId="{DFD4569B-62AC-4A6F-B567-827C1FB6C532}" destId="{AF80B6FE-EBB4-4C89-B9C8-5620199FB004}" srcOrd="1" destOrd="0" presId="urn:microsoft.com/office/officeart/2008/layout/VerticalCurvedList"/>
    <dgm:cxn modelId="{1F9B3602-45BA-4323-9D76-891487232EB3}" type="presParOf" srcId="{DFD4569B-62AC-4A6F-B567-827C1FB6C532}" destId="{61A9BC53-11AA-44D0-82B9-5E303EE29CA4}" srcOrd="2" destOrd="0" presId="urn:microsoft.com/office/officeart/2008/layout/VerticalCurvedList"/>
    <dgm:cxn modelId="{20A1C74F-77B2-4493-A372-E4553CECB637}" type="presParOf" srcId="{DFD4569B-62AC-4A6F-B567-827C1FB6C532}" destId="{88E38077-802E-45EE-AB86-4C4D2732B487}" srcOrd="3" destOrd="0" presId="urn:microsoft.com/office/officeart/2008/layout/VerticalCurvedList"/>
    <dgm:cxn modelId="{7B07A5C6-C381-40CA-9F1F-24D52C14D4B5}" type="presParOf" srcId="{30D365A3-901D-428C-9EC4-63CF917BA904}" destId="{AC97B457-76AC-442E-B77A-740B986795BC}" srcOrd="1" destOrd="0" presId="urn:microsoft.com/office/officeart/2008/layout/VerticalCurvedList"/>
    <dgm:cxn modelId="{2AE9ED37-20BD-4CE3-8F55-B7DF0F996118}" type="presParOf" srcId="{30D365A3-901D-428C-9EC4-63CF917BA904}" destId="{4B03BAF9-8D76-419F-A964-0CA686C22F11}" srcOrd="2" destOrd="0" presId="urn:microsoft.com/office/officeart/2008/layout/VerticalCurvedList"/>
    <dgm:cxn modelId="{B70CD01E-DA84-44B6-96A6-A0DAB5B40EC0}" type="presParOf" srcId="{4B03BAF9-8D76-419F-A964-0CA686C22F11}" destId="{5F19D0D6-DE85-449A-B207-3269B7920A7B}" srcOrd="0" destOrd="0" presId="urn:microsoft.com/office/officeart/2008/layout/VerticalCurvedList"/>
    <dgm:cxn modelId="{A8579C86-E13A-4076-9DCA-6D085E0E7A87}" type="presParOf" srcId="{30D365A3-901D-428C-9EC4-63CF917BA904}" destId="{B8897DEA-45FB-470E-A4D4-C9A3629F9311}" srcOrd="3" destOrd="0" presId="urn:microsoft.com/office/officeart/2008/layout/VerticalCurvedList"/>
    <dgm:cxn modelId="{D019D739-9BED-46B0-BE4A-A121D17EB8A0}" type="presParOf" srcId="{30D365A3-901D-428C-9EC4-63CF917BA904}" destId="{640E5C81-9FA6-4B61-8B48-DCF9A67E198C}" srcOrd="4" destOrd="0" presId="urn:microsoft.com/office/officeart/2008/layout/VerticalCurvedList"/>
    <dgm:cxn modelId="{9D51F218-F5DC-4C53-BBFC-FFA6840A7AAB}" type="presParOf" srcId="{640E5C81-9FA6-4B61-8B48-DCF9A67E198C}" destId="{27AB4D3D-FF2E-4303-991B-0F74BAC46328}" srcOrd="0" destOrd="0" presId="urn:microsoft.com/office/officeart/2008/layout/VerticalCurvedList"/>
    <dgm:cxn modelId="{8712C78A-E4EE-486D-AF46-DCA93D0B9FFF}" type="presParOf" srcId="{30D365A3-901D-428C-9EC4-63CF917BA904}" destId="{0197987F-1825-4256-9D5E-452AD1323057}" srcOrd="5" destOrd="0" presId="urn:microsoft.com/office/officeart/2008/layout/VerticalCurvedList"/>
    <dgm:cxn modelId="{939F8F65-01E9-4E86-A2E2-04BC7D2E70C9}" type="presParOf" srcId="{30D365A3-901D-428C-9EC4-63CF917BA904}" destId="{5BCAE246-F70A-479E-8E23-8A0F9ED8F011}" srcOrd="6" destOrd="0" presId="urn:microsoft.com/office/officeart/2008/layout/VerticalCurvedList"/>
    <dgm:cxn modelId="{6D47DAE0-04B0-42AE-AB59-04DA62DF41D4}" type="presParOf" srcId="{5BCAE246-F70A-479E-8E23-8A0F9ED8F011}" destId="{0A3D2C5B-B5B9-405C-BEBF-51E3FA192BBB}" srcOrd="0" destOrd="0" presId="urn:microsoft.com/office/officeart/2008/layout/VerticalCurvedList"/>
    <dgm:cxn modelId="{1362FE8B-5C26-4A07-8F1D-E20125A43E42}" type="presParOf" srcId="{30D365A3-901D-428C-9EC4-63CF917BA904}" destId="{18425651-F572-4FFA-9205-C53F56B73F51}" srcOrd="7" destOrd="0" presId="urn:microsoft.com/office/officeart/2008/layout/VerticalCurvedList"/>
    <dgm:cxn modelId="{76E6FB9C-4610-47A2-AEAB-04D3657EF173}" type="presParOf" srcId="{30D365A3-901D-428C-9EC4-63CF917BA904}" destId="{7EEE4147-7CDF-44B5-A0B6-0885374A4AF6}" srcOrd="8" destOrd="0" presId="urn:microsoft.com/office/officeart/2008/layout/VerticalCurvedList"/>
    <dgm:cxn modelId="{BFA2C918-87E6-496D-86A7-68C98D615E37}" type="presParOf" srcId="{7EEE4147-7CDF-44B5-A0B6-0885374A4AF6}" destId="{A752F16A-6CD1-4B83-A067-293140CADECD}" srcOrd="0" destOrd="0" presId="urn:microsoft.com/office/officeart/2008/layout/VerticalCurvedList"/>
    <dgm:cxn modelId="{2AEA50EF-CAE9-43D4-9324-9C9E0E20CC46}" type="presParOf" srcId="{30D365A3-901D-428C-9EC4-63CF917BA904}" destId="{F931E325-D1D1-4081-A849-993029480AC0}" srcOrd="9" destOrd="0" presId="urn:microsoft.com/office/officeart/2008/layout/VerticalCurvedList"/>
    <dgm:cxn modelId="{3525B562-8975-4978-A9CD-BB1D0DB5CC6C}" type="presParOf" srcId="{30D365A3-901D-428C-9EC4-63CF917BA904}" destId="{51F6602D-99A3-4F74-9099-66A183F1C8E6}" srcOrd="10" destOrd="0" presId="urn:microsoft.com/office/officeart/2008/layout/VerticalCurvedList"/>
    <dgm:cxn modelId="{069AB8C2-96C2-4CB6-9A24-2C11401BFCB5}" type="presParOf" srcId="{51F6602D-99A3-4F74-9099-66A183F1C8E6}" destId="{E031C55A-5254-4916-B499-A850795B010E}"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780A1-1E3E-4E5F-A60B-22A2FAF3BF3D}" type="doc">
      <dgm:prSet loTypeId="urn:microsoft.com/office/officeart/2005/8/layout/equation1" loCatId="process" qsTypeId="urn:microsoft.com/office/officeart/2005/8/quickstyle/simple1" qsCatId="simple" csTypeId="urn:microsoft.com/office/officeart/2005/8/colors/colorful5" csCatId="colorful" phldr="1"/>
      <dgm:spPr/>
    </dgm:pt>
    <dgm:pt modelId="{7BA67C2B-9F5D-461F-9CF0-76462FE581BD}">
      <dgm:prSet phldrT="[Text]"/>
      <dgm:spPr/>
      <dgm:t>
        <a:bodyPr/>
        <a:lstStyle/>
        <a:p>
          <a:r>
            <a:rPr lang="en-US" b="1" dirty="0"/>
            <a:t>Line 11: Total Revenue Limit</a:t>
          </a:r>
        </a:p>
      </dgm:t>
    </dgm:pt>
    <dgm:pt modelId="{5ED2F1EB-97FE-434E-95E1-27364B8D7D2F}" type="parTrans" cxnId="{20A6CFC5-246D-4551-A8BF-C8A2300DEF3A}">
      <dgm:prSet/>
      <dgm:spPr/>
      <dgm:t>
        <a:bodyPr/>
        <a:lstStyle/>
        <a:p>
          <a:endParaRPr lang="en-US" b="1"/>
        </a:p>
      </dgm:t>
    </dgm:pt>
    <dgm:pt modelId="{3D7F5119-3654-4485-BF88-F288BCC065FD}" type="sibTrans" cxnId="{20A6CFC5-246D-4551-A8BF-C8A2300DEF3A}">
      <dgm:prSet/>
      <dgm:spPr/>
      <dgm:t>
        <a:bodyPr/>
        <a:lstStyle/>
        <a:p>
          <a:endParaRPr lang="en-US" b="1" dirty="0"/>
        </a:p>
      </dgm:t>
    </dgm:pt>
    <dgm:pt modelId="{2DCAB082-7ED2-473B-81F2-40CBFD517298}">
      <dgm:prSet phldrT="[Text]"/>
      <dgm:spPr/>
      <dgm:t>
        <a:bodyPr/>
        <a:lstStyle/>
        <a:p>
          <a:r>
            <a:rPr lang="en-US" b="1" dirty="0"/>
            <a:t>Line 12:  State General Aid </a:t>
          </a:r>
          <a:br>
            <a:rPr lang="en-US" b="1" dirty="0"/>
          </a:br>
          <a:r>
            <a:rPr lang="en-US" b="1" dirty="0"/>
            <a:t>(4 Categories)</a:t>
          </a:r>
        </a:p>
      </dgm:t>
    </dgm:pt>
    <dgm:pt modelId="{FA3DF3B4-29D6-4024-9E4D-11F7AB70F889}" type="parTrans" cxnId="{F79FB40B-0EA8-43FE-BD16-7FAA201BD73A}">
      <dgm:prSet/>
      <dgm:spPr/>
      <dgm:t>
        <a:bodyPr/>
        <a:lstStyle/>
        <a:p>
          <a:endParaRPr lang="en-US" b="1"/>
        </a:p>
      </dgm:t>
    </dgm:pt>
    <dgm:pt modelId="{C9DAA999-F875-4C3A-8B56-D8A5ADB93AA2}" type="sibTrans" cxnId="{F79FB40B-0EA8-43FE-BD16-7FAA201BD73A}">
      <dgm:prSet/>
      <dgm:spPr/>
      <dgm:t>
        <a:bodyPr/>
        <a:lstStyle/>
        <a:p>
          <a:endParaRPr lang="en-US" b="1"/>
        </a:p>
      </dgm:t>
    </dgm:pt>
    <dgm:pt modelId="{8A40F51C-9E0A-4180-B362-B5164F3C7456}">
      <dgm:prSet phldrT="[Text]"/>
      <dgm:spPr/>
      <dgm:t>
        <a:bodyPr/>
        <a:lstStyle/>
        <a:p>
          <a:r>
            <a:rPr lang="en-US" b="1" dirty="0"/>
            <a:t>Line 13:  Allowable Limited Tax Levy </a:t>
          </a:r>
          <a:br>
            <a:rPr lang="en-US" b="1" dirty="0"/>
          </a:br>
          <a:r>
            <a:rPr lang="en-US" b="1" dirty="0"/>
            <a:t>(Funds 10, 38, 41 Levies)</a:t>
          </a:r>
        </a:p>
      </dgm:t>
    </dgm:pt>
    <dgm:pt modelId="{9D284C52-01C6-44E6-85B3-B0F96DE85E67}" type="parTrans" cxnId="{B573FFE8-6A67-4F70-95AA-46DA1924002A}">
      <dgm:prSet/>
      <dgm:spPr/>
      <dgm:t>
        <a:bodyPr/>
        <a:lstStyle/>
        <a:p>
          <a:endParaRPr lang="en-US" b="1"/>
        </a:p>
      </dgm:t>
    </dgm:pt>
    <dgm:pt modelId="{9683BF40-8F0C-4EBF-B2B7-14172FF4AD37}" type="sibTrans" cxnId="{B573FFE8-6A67-4F70-95AA-46DA1924002A}">
      <dgm:prSet/>
      <dgm:spPr/>
      <dgm:t>
        <a:bodyPr/>
        <a:lstStyle/>
        <a:p>
          <a:endParaRPr lang="en-US" b="1"/>
        </a:p>
      </dgm:t>
    </dgm:pt>
    <dgm:pt modelId="{74E7A40A-4E72-4411-AEA2-C91C62C24DE7}" type="pres">
      <dgm:prSet presAssocID="{FE6780A1-1E3E-4E5F-A60B-22A2FAF3BF3D}" presName="linearFlow" presStyleCnt="0">
        <dgm:presLayoutVars>
          <dgm:dir/>
          <dgm:resizeHandles val="exact"/>
        </dgm:presLayoutVars>
      </dgm:prSet>
      <dgm:spPr/>
    </dgm:pt>
    <dgm:pt modelId="{32D5C334-520C-4EB7-96ED-30CC56DF9A9A}" type="pres">
      <dgm:prSet presAssocID="{7BA67C2B-9F5D-461F-9CF0-76462FE581BD}" presName="node" presStyleLbl="node1" presStyleIdx="0" presStyleCnt="3">
        <dgm:presLayoutVars>
          <dgm:bulletEnabled val="1"/>
        </dgm:presLayoutVars>
      </dgm:prSet>
      <dgm:spPr/>
    </dgm:pt>
    <dgm:pt modelId="{9D1FFCA4-8EF9-4732-9262-984D90FD4363}" type="pres">
      <dgm:prSet presAssocID="{3D7F5119-3654-4485-BF88-F288BCC065FD}" presName="spacerL" presStyleCnt="0"/>
      <dgm:spPr/>
    </dgm:pt>
    <dgm:pt modelId="{FFA1E97E-8559-427B-9EC7-821BE4D3B8A1}" type="pres">
      <dgm:prSet presAssocID="{3D7F5119-3654-4485-BF88-F288BCC065FD}" presName="sibTrans" presStyleLbl="sibTrans2D1" presStyleIdx="0" presStyleCnt="2"/>
      <dgm:spPr>
        <a:prstGeom prst="mathMinus">
          <a:avLst/>
        </a:prstGeom>
      </dgm:spPr>
    </dgm:pt>
    <dgm:pt modelId="{AE477C05-EC8F-461D-9A8F-D95760EE9A06}" type="pres">
      <dgm:prSet presAssocID="{3D7F5119-3654-4485-BF88-F288BCC065FD}" presName="spacerR" presStyleCnt="0"/>
      <dgm:spPr/>
    </dgm:pt>
    <dgm:pt modelId="{21AE8E95-C2E4-4C8A-935E-3B1232F9B092}" type="pres">
      <dgm:prSet presAssocID="{2DCAB082-7ED2-473B-81F2-40CBFD517298}" presName="node" presStyleLbl="node1" presStyleIdx="1" presStyleCnt="3">
        <dgm:presLayoutVars>
          <dgm:bulletEnabled val="1"/>
        </dgm:presLayoutVars>
      </dgm:prSet>
      <dgm:spPr/>
    </dgm:pt>
    <dgm:pt modelId="{5FB22014-A257-412A-AA5D-2A136A0DD138}" type="pres">
      <dgm:prSet presAssocID="{C9DAA999-F875-4C3A-8B56-D8A5ADB93AA2}" presName="spacerL" presStyleCnt="0"/>
      <dgm:spPr/>
    </dgm:pt>
    <dgm:pt modelId="{EE283AA2-D66B-4FD4-840F-2F6DBC74D5B7}" type="pres">
      <dgm:prSet presAssocID="{C9DAA999-F875-4C3A-8B56-D8A5ADB93AA2}" presName="sibTrans" presStyleLbl="sibTrans2D1" presStyleIdx="1" presStyleCnt="2"/>
      <dgm:spPr/>
    </dgm:pt>
    <dgm:pt modelId="{3EDBDDFD-1244-44E3-A075-D29FDA8F57EB}" type="pres">
      <dgm:prSet presAssocID="{C9DAA999-F875-4C3A-8B56-D8A5ADB93AA2}" presName="spacerR" presStyleCnt="0"/>
      <dgm:spPr/>
    </dgm:pt>
    <dgm:pt modelId="{3C9B5552-87ED-456A-9254-9B4D4B6BE937}" type="pres">
      <dgm:prSet presAssocID="{8A40F51C-9E0A-4180-B362-B5164F3C7456}" presName="node" presStyleLbl="node1" presStyleIdx="2" presStyleCnt="3">
        <dgm:presLayoutVars>
          <dgm:bulletEnabled val="1"/>
        </dgm:presLayoutVars>
      </dgm:prSet>
      <dgm:spPr/>
    </dgm:pt>
  </dgm:ptLst>
  <dgm:cxnLst>
    <dgm:cxn modelId="{F79FB40B-0EA8-43FE-BD16-7FAA201BD73A}" srcId="{FE6780A1-1E3E-4E5F-A60B-22A2FAF3BF3D}" destId="{2DCAB082-7ED2-473B-81F2-40CBFD517298}" srcOrd="1" destOrd="0" parTransId="{FA3DF3B4-29D6-4024-9E4D-11F7AB70F889}" sibTransId="{C9DAA999-F875-4C3A-8B56-D8A5ADB93AA2}"/>
    <dgm:cxn modelId="{F0EE651D-199C-4C0C-BA68-C47A241BEBC7}" type="presOf" srcId="{3D7F5119-3654-4485-BF88-F288BCC065FD}" destId="{FFA1E97E-8559-427B-9EC7-821BE4D3B8A1}" srcOrd="0" destOrd="0" presId="urn:microsoft.com/office/officeart/2005/8/layout/equation1"/>
    <dgm:cxn modelId="{C7705422-9BF0-4D08-90C7-DE6CBD05548B}" type="presOf" srcId="{2DCAB082-7ED2-473B-81F2-40CBFD517298}" destId="{21AE8E95-C2E4-4C8A-935E-3B1232F9B092}" srcOrd="0" destOrd="0" presId="urn:microsoft.com/office/officeart/2005/8/layout/equation1"/>
    <dgm:cxn modelId="{12FD6F5B-443A-4BE5-B5C9-486D2A35AAE6}" type="presOf" srcId="{C9DAA999-F875-4C3A-8B56-D8A5ADB93AA2}" destId="{EE283AA2-D66B-4FD4-840F-2F6DBC74D5B7}" srcOrd="0" destOrd="0" presId="urn:microsoft.com/office/officeart/2005/8/layout/equation1"/>
    <dgm:cxn modelId="{6EEDB4A0-820F-4410-90A2-EB93F234C3A6}" type="presOf" srcId="{8A40F51C-9E0A-4180-B362-B5164F3C7456}" destId="{3C9B5552-87ED-456A-9254-9B4D4B6BE937}" srcOrd="0" destOrd="0" presId="urn:microsoft.com/office/officeart/2005/8/layout/equation1"/>
    <dgm:cxn modelId="{20A6CFC5-246D-4551-A8BF-C8A2300DEF3A}" srcId="{FE6780A1-1E3E-4E5F-A60B-22A2FAF3BF3D}" destId="{7BA67C2B-9F5D-461F-9CF0-76462FE581BD}" srcOrd="0" destOrd="0" parTransId="{5ED2F1EB-97FE-434E-95E1-27364B8D7D2F}" sibTransId="{3D7F5119-3654-4485-BF88-F288BCC065FD}"/>
    <dgm:cxn modelId="{E4C63ECC-34B3-4B40-AC13-6FC8C1311D31}" type="presOf" srcId="{7BA67C2B-9F5D-461F-9CF0-76462FE581BD}" destId="{32D5C334-520C-4EB7-96ED-30CC56DF9A9A}" srcOrd="0" destOrd="0" presId="urn:microsoft.com/office/officeart/2005/8/layout/equation1"/>
    <dgm:cxn modelId="{B573FFE8-6A67-4F70-95AA-46DA1924002A}" srcId="{FE6780A1-1E3E-4E5F-A60B-22A2FAF3BF3D}" destId="{8A40F51C-9E0A-4180-B362-B5164F3C7456}" srcOrd="2" destOrd="0" parTransId="{9D284C52-01C6-44E6-85B3-B0F96DE85E67}" sibTransId="{9683BF40-8F0C-4EBF-B2B7-14172FF4AD37}"/>
    <dgm:cxn modelId="{1A8C7FEA-C5AE-4826-8700-FDB952FD4434}" type="presOf" srcId="{FE6780A1-1E3E-4E5F-A60B-22A2FAF3BF3D}" destId="{74E7A40A-4E72-4411-AEA2-C91C62C24DE7}" srcOrd="0" destOrd="0" presId="urn:microsoft.com/office/officeart/2005/8/layout/equation1"/>
    <dgm:cxn modelId="{17C1FFB4-C89A-41D6-889B-A4798E73A3FD}" type="presParOf" srcId="{74E7A40A-4E72-4411-AEA2-C91C62C24DE7}" destId="{32D5C334-520C-4EB7-96ED-30CC56DF9A9A}" srcOrd="0" destOrd="0" presId="urn:microsoft.com/office/officeart/2005/8/layout/equation1"/>
    <dgm:cxn modelId="{F9E51086-AFA6-449D-B8F9-2956652F8C17}" type="presParOf" srcId="{74E7A40A-4E72-4411-AEA2-C91C62C24DE7}" destId="{9D1FFCA4-8EF9-4732-9262-984D90FD4363}" srcOrd="1" destOrd="0" presId="urn:microsoft.com/office/officeart/2005/8/layout/equation1"/>
    <dgm:cxn modelId="{3811CDD4-1D3F-4669-91D4-55AE5AC856D1}" type="presParOf" srcId="{74E7A40A-4E72-4411-AEA2-C91C62C24DE7}" destId="{FFA1E97E-8559-427B-9EC7-821BE4D3B8A1}" srcOrd="2" destOrd="0" presId="urn:microsoft.com/office/officeart/2005/8/layout/equation1"/>
    <dgm:cxn modelId="{71E195C2-41A9-4665-8DD7-AD6F371B4960}" type="presParOf" srcId="{74E7A40A-4E72-4411-AEA2-C91C62C24DE7}" destId="{AE477C05-EC8F-461D-9A8F-D95760EE9A06}" srcOrd="3" destOrd="0" presId="urn:microsoft.com/office/officeart/2005/8/layout/equation1"/>
    <dgm:cxn modelId="{A5F7E7D6-30A3-4E2F-9E82-9E54CA7531F5}" type="presParOf" srcId="{74E7A40A-4E72-4411-AEA2-C91C62C24DE7}" destId="{21AE8E95-C2E4-4C8A-935E-3B1232F9B092}" srcOrd="4" destOrd="0" presId="urn:microsoft.com/office/officeart/2005/8/layout/equation1"/>
    <dgm:cxn modelId="{D6F8180D-37B6-40E7-BCB9-F4FD06DD81FC}" type="presParOf" srcId="{74E7A40A-4E72-4411-AEA2-C91C62C24DE7}" destId="{5FB22014-A257-412A-AA5D-2A136A0DD138}" srcOrd="5" destOrd="0" presId="urn:microsoft.com/office/officeart/2005/8/layout/equation1"/>
    <dgm:cxn modelId="{A8F88F9C-1A51-4C96-BED5-E4351DBE5B92}" type="presParOf" srcId="{74E7A40A-4E72-4411-AEA2-C91C62C24DE7}" destId="{EE283AA2-D66B-4FD4-840F-2F6DBC74D5B7}" srcOrd="6" destOrd="0" presId="urn:microsoft.com/office/officeart/2005/8/layout/equation1"/>
    <dgm:cxn modelId="{CAE9073C-90EC-4DDC-9875-CE33DC7ED36D}" type="presParOf" srcId="{74E7A40A-4E72-4411-AEA2-C91C62C24DE7}" destId="{3EDBDDFD-1244-44E3-A075-D29FDA8F57EB}" srcOrd="7" destOrd="0" presId="urn:microsoft.com/office/officeart/2005/8/layout/equation1"/>
    <dgm:cxn modelId="{8CCC0C48-639C-44C3-8B80-D3DD20365F0E}" type="presParOf" srcId="{74E7A40A-4E72-4411-AEA2-C91C62C24DE7}" destId="{3C9B5552-87ED-456A-9254-9B4D4B6BE937}"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E638CB-29E1-431C-8196-A5FD1798E5E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FA09704F-01D6-4DEF-9516-892AF3785DE9}">
      <dgm:prSet phldrT="[Text]" custT="1"/>
      <dgm:spPr>
        <a:solidFill>
          <a:srgbClr val="262087"/>
        </a:solidFill>
        <a:effectLst>
          <a:outerShdw blurRad="50800" dist="38100" dir="2700000" algn="tl" rotWithShape="0">
            <a:prstClr val="black">
              <a:alpha val="40000"/>
            </a:prstClr>
          </a:outerShdw>
        </a:effectLst>
      </dgm:spPr>
      <dgm:t>
        <a:bodyPr/>
        <a:lstStyle/>
        <a:p>
          <a:r>
            <a:rPr lang="en-US" sz="2000" b="1" dirty="0"/>
            <a:t>Tax Levies Outside of Revenue Limit</a:t>
          </a:r>
        </a:p>
      </dgm:t>
    </dgm:pt>
    <dgm:pt modelId="{2577C442-565F-47D9-BBD4-876F55A16F21}" type="parTrans" cxnId="{53F75C04-9B6A-4557-B19C-D7060C112741}">
      <dgm:prSet/>
      <dgm:spPr/>
      <dgm:t>
        <a:bodyPr/>
        <a:lstStyle/>
        <a:p>
          <a:endParaRPr lang="en-US"/>
        </a:p>
      </dgm:t>
    </dgm:pt>
    <dgm:pt modelId="{6C298563-29BC-4BBD-966F-8961B4EE8B90}" type="sibTrans" cxnId="{53F75C04-9B6A-4557-B19C-D7060C112741}">
      <dgm:prSet/>
      <dgm:spPr/>
      <dgm:t>
        <a:bodyPr/>
        <a:lstStyle/>
        <a:p>
          <a:endParaRPr lang="en-US"/>
        </a:p>
      </dgm:t>
    </dgm:pt>
    <dgm:pt modelId="{8A4E1BC6-9415-48FA-82EC-A0C9F684F906}">
      <dgm:prSet phldrT="[Text]" custT="1"/>
      <dgm:spPr>
        <a:solidFill>
          <a:srgbClr val="262087"/>
        </a:solidFill>
        <a:effectLst>
          <a:outerShdw blurRad="50800" dist="38100" dir="2700000" algn="tl" rotWithShape="0">
            <a:prstClr val="black">
              <a:alpha val="40000"/>
            </a:prstClr>
          </a:outerShdw>
        </a:effectLst>
      </dgm:spPr>
      <dgm:t>
        <a:bodyPr/>
        <a:lstStyle/>
        <a:p>
          <a:r>
            <a:rPr lang="en-US" sz="1400" dirty="0"/>
            <a:t>Fund</a:t>
          </a:r>
          <a:r>
            <a:rPr lang="en-US" sz="1400" baseline="0" dirty="0"/>
            <a:t> 39 (and other non-Fund 38 funds) – Referendum Approved Debt Service</a:t>
          </a:r>
          <a:endParaRPr lang="en-US" sz="1400" dirty="0"/>
        </a:p>
      </dgm:t>
    </dgm:pt>
    <dgm:pt modelId="{862F2937-F45D-4B86-8CA0-6DAFDCD9EDD5}" type="parTrans" cxnId="{2342BA98-B754-4C23-BD59-BF0383FCD186}">
      <dgm:prSet/>
      <dgm:spPr/>
      <dgm:t>
        <a:bodyPr/>
        <a:lstStyle/>
        <a:p>
          <a:endParaRPr lang="en-US"/>
        </a:p>
      </dgm:t>
    </dgm:pt>
    <dgm:pt modelId="{29C7704D-90B1-4BF0-8518-E579EEA3147B}" type="sibTrans" cxnId="{2342BA98-B754-4C23-BD59-BF0383FCD186}">
      <dgm:prSet/>
      <dgm:spPr/>
      <dgm:t>
        <a:bodyPr/>
        <a:lstStyle/>
        <a:p>
          <a:endParaRPr lang="en-US"/>
        </a:p>
      </dgm:t>
    </dgm:pt>
    <dgm:pt modelId="{BCB4BEC9-0117-4F43-BA07-DC71E2EB17A9}">
      <dgm:prSet phldrT="[Text]" custT="1"/>
      <dgm:spPr>
        <a:solidFill>
          <a:srgbClr val="262087"/>
        </a:solidFill>
        <a:effectLst>
          <a:outerShdw blurRad="50800" dist="38100" dir="2700000" algn="tl" rotWithShape="0">
            <a:prstClr val="black">
              <a:alpha val="40000"/>
            </a:prstClr>
          </a:outerShdw>
        </a:effectLst>
      </dgm:spPr>
      <dgm:t>
        <a:bodyPr/>
        <a:lstStyle/>
        <a:p>
          <a:r>
            <a:rPr lang="en-US" sz="2000" dirty="0"/>
            <a:t>Amounts added to Line 14 to determine gross total levy</a:t>
          </a:r>
        </a:p>
      </dgm:t>
    </dgm:pt>
    <dgm:pt modelId="{4A6CE237-90CF-46D1-8FBD-AA6388A96065}" type="parTrans" cxnId="{A321A831-2F5E-48B0-91BD-405FD0D24942}">
      <dgm:prSet/>
      <dgm:spPr/>
      <dgm:t>
        <a:bodyPr/>
        <a:lstStyle/>
        <a:p>
          <a:endParaRPr lang="en-US"/>
        </a:p>
      </dgm:t>
    </dgm:pt>
    <dgm:pt modelId="{6F3B2831-6356-45DD-9F48-95F7CD9A5D28}" type="sibTrans" cxnId="{A321A831-2F5E-48B0-91BD-405FD0D24942}">
      <dgm:prSet/>
      <dgm:spPr/>
      <dgm:t>
        <a:bodyPr/>
        <a:lstStyle/>
        <a:p>
          <a:endParaRPr lang="en-US"/>
        </a:p>
      </dgm:t>
    </dgm:pt>
    <dgm:pt modelId="{F2129012-75EA-4FD8-B38E-417C12D25316}">
      <dgm:prSet phldrT="[Text]" custT="1"/>
      <dgm:spPr>
        <a:solidFill>
          <a:srgbClr val="262087"/>
        </a:solidFill>
        <a:effectLst>
          <a:outerShdw blurRad="50800" dist="38100" dir="2700000" algn="tl" rotWithShape="0">
            <a:prstClr val="black">
              <a:alpha val="40000"/>
            </a:prstClr>
          </a:outerShdw>
        </a:effectLst>
      </dgm:spPr>
      <dgm:t>
        <a:bodyPr/>
        <a:lstStyle/>
        <a:p>
          <a:r>
            <a:rPr lang="en-US" sz="2000" dirty="0"/>
            <a:t>Designed to recover costs related to approved revenues from prior years</a:t>
          </a:r>
        </a:p>
      </dgm:t>
    </dgm:pt>
    <dgm:pt modelId="{0C66316D-2D99-4C4E-A331-EE4993FC0804}" type="parTrans" cxnId="{505BFB1C-7C3A-4E35-8ECC-64AA0A09AFFD}">
      <dgm:prSet/>
      <dgm:spPr/>
      <dgm:t>
        <a:bodyPr/>
        <a:lstStyle/>
        <a:p>
          <a:endParaRPr lang="en-US"/>
        </a:p>
      </dgm:t>
    </dgm:pt>
    <dgm:pt modelId="{10E8804C-638A-486F-AF1D-E9E0AF4A8796}" type="sibTrans" cxnId="{505BFB1C-7C3A-4E35-8ECC-64AA0A09AFFD}">
      <dgm:prSet/>
      <dgm:spPr/>
      <dgm:t>
        <a:bodyPr/>
        <a:lstStyle/>
        <a:p>
          <a:endParaRPr lang="en-US"/>
        </a:p>
      </dgm:t>
    </dgm:pt>
    <dgm:pt modelId="{53D0DAE3-3A40-41B8-8746-13CF97716C49}">
      <dgm:prSet phldrT="[Text]" custT="1"/>
      <dgm:spPr>
        <a:solidFill>
          <a:srgbClr val="262087"/>
        </a:solidFill>
        <a:effectLst>
          <a:outerShdw blurRad="50800" dist="38100" dir="2700000" algn="tl" rotWithShape="0">
            <a:prstClr val="black">
              <a:alpha val="40000"/>
            </a:prstClr>
          </a:outerShdw>
        </a:effectLst>
      </dgm:spPr>
      <dgm:t>
        <a:bodyPr/>
        <a:lstStyle/>
        <a:p>
          <a:r>
            <a:rPr lang="en-US" sz="1400" dirty="0"/>
            <a:t>Fund 80:  Community Service Fund</a:t>
          </a:r>
        </a:p>
      </dgm:t>
    </dgm:pt>
    <dgm:pt modelId="{D50B30BF-8B56-4C75-9404-F0E2DD9D6A23}" type="parTrans" cxnId="{0233789B-A047-4BD4-9ECD-11A69E043FE9}">
      <dgm:prSet/>
      <dgm:spPr/>
      <dgm:t>
        <a:bodyPr/>
        <a:lstStyle/>
        <a:p>
          <a:endParaRPr lang="en-US"/>
        </a:p>
      </dgm:t>
    </dgm:pt>
    <dgm:pt modelId="{BFDC4AEE-70BB-432D-9AAF-CE4A52AD0D6C}" type="sibTrans" cxnId="{0233789B-A047-4BD4-9ECD-11A69E043FE9}">
      <dgm:prSet/>
      <dgm:spPr/>
      <dgm:t>
        <a:bodyPr/>
        <a:lstStyle/>
        <a:p>
          <a:endParaRPr lang="en-US"/>
        </a:p>
      </dgm:t>
    </dgm:pt>
    <dgm:pt modelId="{F33481F7-D04D-41D4-8962-92D8BC202540}">
      <dgm:prSet phldrT="[Text]" custT="1"/>
      <dgm:spPr>
        <a:solidFill>
          <a:srgbClr val="262087"/>
        </a:solidFill>
        <a:effectLst>
          <a:outerShdw blurRad="50800" dist="38100" dir="2700000" algn="tl" rotWithShape="0">
            <a:prstClr val="black">
              <a:alpha val="40000"/>
            </a:prstClr>
          </a:outerShdw>
        </a:effectLst>
      </dgm:spPr>
      <dgm:t>
        <a:bodyPr/>
        <a:lstStyle/>
        <a:p>
          <a:r>
            <a:rPr lang="en-US" sz="1400" dirty="0"/>
            <a:t>Property Tax Chargebacks </a:t>
          </a:r>
          <a:br>
            <a:rPr lang="en-US" sz="1400" dirty="0"/>
          </a:br>
          <a:r>
            <a:rPr lang="en-US" sz="1400" dirty="0"/>
            <a:t>(in Fund 10</a:t>
          </a:r>
          <a:r>
            <a:rPr lang="en-US" sz="1100" dirty="0"/>
            <a:t>)</a:t>
          </a:r>
        </a:p>
      </dgm:t>
    </dgm:pt>
    <dgm:pt modelId="{B6BE70FB-135C-4FC7-A6FC-09BB7989A171}" type="parTrans" cxnId="{DFEEAD86-0A71-41B5-8FA4-60F0D77485E8}">
      <dgm:prSet/>
      <dgm:spPr/>
      <dgm:t>
        <a:bodyPr/>
        <a:lstStyle/>
        <a:p>
          <a:endParaRPr lang="en-US"/>
        </a:p>
      </dgm:t>
    </dgm:pt>
    <dgm:pt modelId="{673E1610-8AF5-44E5-871F-C7AF430D3E7A}" type="sibTrans" cxnId="{DFEEAD86-0A71-41B5-8FA4-60F0D77485E8}">
      <dgm:prSet/>
      <dgm:spPr/>
      <dgm:t>
        <a:bodyPr/>
        <a:lstStyle/>
        <a:p>
          <a:endParaRPr lang="en-US"/>
        </a:p>
      </dgm:t>
    </dgm:pt>
    <dgm:pt modelId="{D49EA151-F9A7-4AD2-8838-82A4EF117CE7}">
      <dgm:prSet phldrT="[Text]" custT="1"/>
      <dgm:spPr>
        <a:solidFill>
          <a:srgbClr val="262087"/>
        </a:solidFill>
        <a:ln>
          <a:solidFill>
            <a:schemeClr val="bg1"/>
          </a:solidFill>
        </a:ln>
        <a:effectLst>
          <a:outerShdw blurRad="50800" dist="38100" dir="2700000" algn="tl" rotWithShape="0">
            <a:prstClr val="black">
              <a:alpha val="40000"/>
            </a:prstClr>
          </a:outerShdw>
        </a:effectLst>
      </dgm:spPr>
      <dgm:t>
        <a:bodyPr/>
        <a:lstStyle/>
        <a:p>
          <a:r>
            <a:rPr lang="en-US" sz="2000" dirty="0"/>
            <a:t>Line 15 allows you to ADD tax levies for these other funds</a:t>
          </a:r>
        </a:p>
      </dgm:t>
    </dgm:pt>
    <dgm:pt modelId="{AEAD9C21-B701-48D7-8D7F-405B5AFBCED0}" type="parTrans" cxnId="{34545012-E22B-4F3E-9C22-A931F374E0B8}">
      <dgm:prSet/>
      <dgm:spPr/>
      <dgm:t>
        <a:bodyPr/>
        <a:lstStyle/>
        <a:p>
          <a:endParaRPr lang="en-US"/>
        </a:p>
      </dgm:t>
    </dgm:pt>
    <dgm:pt modelId="{E99977DF-B4CB-49E5-AB94-9CA9CF291EC8}" type="sibTrans" cxnId="{34545012-E22B-4F3E-9C22-A931F374E0B8}">
      <dgm:prSet/>
      <dgm:spPr/>
      <dgm:t>
        <a:bodyPr/>
        <a:lstStyle/>
        <a:p>
          <a:endParaRPr lang="en-US"/>
        </a:p>
      </dgm:t>
    </dgm:pt>
    <dgm:pt modelId="{1059AC22-6A98-4494-8697-52CDB7D0B6FB}" type="pres">
      <dgm:prSet presAssocID="{CCE638CB-29E1-431C-8196-A5FD1798E5E0}" presName="Name0" presStyleCnt="0">
        <dgm:presLayoutVars>
          <dgm:dir/>
          <dgm:resizeHandles val="exact"/>
        </dgm:presLayoutVars>
      </dgm:prSet>
      <dgm:spPr/>
    </dgm:pt>
    <dgm:pt modelId="{5B114B60-1E86-42C3-A90C-E856DC1CD859}" type="pres">
      <dgm:prSet presAssocID="{FA09704F-01D6-4DEF-9516-892AF3785DE9}" presName="node" presStyleLbl="node1" presStyleIdx="0" presStyleCnt="4">
        <dgm:presLayoutVars>
          <dgm:bulletEnabled val="1"/>
        </dgm:presLayoutVars>
      </dgm:prSet>
      <dgm:spPr/>
    </dgm:pt>
    <dgm:pt modelId="{C7BC5FBE-96A7-4F2A-B4C8-27E946572F2C}" type="pres">
      <dgm:prSet presAssocID="{6C298563-29BC-4BBD-966F-8961B4EE8B90}" presName="sibTrans" presStyleCnt="0"/>
      <dgm:spPr/>
    </dgm:pt>
    <dgm:pt modelId="{F39DE5BF-CFF8-45D7-8CA7-DCF9A2D07577}" type="pres">
      <dgm:prSet presAssocID="{D49EA151-F9A7-4AD2-8838-82A4EF117CE7}" presName="node" presStyleLbl="node1" presStyleIdx="1" presStyleCnt="4">
        <dgm:presLayoutVars>
          <dgm:bulletEnabled val="1"/>
        </dgm:presLayoutVars>
      </dgm:prSet>
      <dgm:spPr/>
    </dgm:pt>
    <dgm:pt modelId="{F7CB9F8C-5B59-49CD-9964-882BAB020534}" type="pres">
      <dgm:prSet presAssocID="{E99977DF-B4CB-49E5-AB94-9CA9CF291EC8}" presName="sibTrans" presStyleCnt="0"/>
      <dgm:spPr/>
    </dgm:pt>
    <dgm:pt modelId="{03AD84DF-E9BB-43A3-AE2E-E8E9BBAC953C}" type="pres">
      <dgm:prSet presAssocID="{F2129012-75EA-4FD8-B38E-417C12D25316}" presName="node" presStyleLbl="node1" presStyleIdx="2" presStyleCnt="4">
        <dgm:presLayoutVars>
          <dgm:bulletEnabled val="1"/>
        </dgm:presLayoutVars>
      </dgm:prSet>
      <dgm:spPr/>
    </dgm:pt>
    <dgm:pt modelId="{CC052B57-8D47-4FFB-A7EB-BE6E614F55AC}" type="pres">
      <dgm:prSet presAssocID="{10E8804C-638A-486F-AF1D-E9E0AF4A8796}" presName="sibTrans" presStyleCnt="0"/>
      <dgm:spPr/>
    </dgm:pt>
    <dgm:pt modelId="{F0284B8A-8DB4-43B3-AEE4-6BB192F354E5}" type="pres">
      <dgm:prSet presAssocID="{BCB4BEC9-0117-4F43-BA07-DC71E2EB17A9}" presName="node" presStyleLbl="node1" presStyleIdx="3" presStyleCnt="4">
        <dgm:presLayoutVars>
          <dgm:bulletEnabled val="1"/>
        </dgm:presLayoutVars>
      </dgm:prSet>
      <dgm:spPr/>
    </dgm:pt>
  </dgm:ptLst>
  <dgm:cxnLst>
    <dgm:cxn modelId="{53F75C04-9B6A-4557-B19C-D7060C112741}" srcId="{CCE638CB-29E1-431C-8196-A5FD1798E5E0}" destId="{FA09704F-01D6-4DEF-9516-892AF3785DE9}" srcOrd="0" destOrd="0" parTransId="{2577C442-565F-47D9-BBD4-876F55A16F21}" sibTransId="{6C298563-29BC-4BBD-966F-8961B4EE8B90}"/>
    <dgm:cxn modelId="{34545012-E22B-4F3E-9C22-A931F374E0B8}" srcId="{CCE638CB-29E1-431C-8196-A5FD1798E5E0}" destId="{D49EA151-F9A7-4AD2-8838-82A4EF117CE7}" srcOrd="1" destOrd="0" parTransId="{AEAD9C21-B701-48D7-8D7F-405B5AFBCED0}" sibTransId="{E99977DF-B4CB-49E5-AB94-9CA9CF291EC8}"/>
    <dgm:cxn modelId="{505BFB1C-7C3A-4E35-8ECC-64AA0A09AFFD}" srcId="{CCE638CB-29E1-431C-8196-A5FD1798E5E0}" destId="{F2129012-75EA-4FD8-B38E-417C12D25316}" srcOrd="2" destOrd="0" parTransId="{0C66316D-2D99-4C4E-A331-EE4993FC0804}" sibTransId="{10E8804C-638A-486F-AF1D-E9E0AF4A8796}"/>
    <dgm:cxn modelId="{A321A831-2F5E-48B0-91BD-405FD0D24942}" srcId="{CCE638CB-29E1-431C-8196-A5FD1798E5E0}" destId="{BCB4BEC9-0117-4F43-BA07-DC71E2EB17A9}" srcOrd="3" destOrd="0" parTransId="{4A6CE237-90CF-46D1-8FBD-AA6388A96065}" sibTransId="{6F3B2831-6356-45DD-9F48-95F7CD9A5D28}"/>
    <dgm:cxn modelId="{879AA834-841C-46FD-8AC4-488052539CE8}" type="presOf" srcId="{FA09704F-01D6-4DEF-9516-892AF3785DE9}" destId="{5B114B60-1E86-42C3-A90C-E856DC1CD859}" srcOrd="0" destOrd="0" presId="urn:microsoft.com/office/officeart/2005/8/layout/hList6"/>
    <dgm:cxn modelId="{F0C47E40-19BA-467B-9033-CF5FB1090141}" type="presOf" srcId="{D49EA151-F9A7-4AD2-8838-82A4EF117CE7}" destId="{F39DE5BF-CFF8-45D7-8CA7-DCF9A2D07577}" srcOrd="0" destOrd="0" presId="urn:microsoft.com/office/officeart/2005/8/layout/hList6"/>
    <dgm:cxn modelId="{E79DD746-3145-44F8-93E0-1D1CBE22F8F9}" type="presOf" srcId="{53D0DAE3-3A40-41B8-8746-13CF97716C49}" destId="{5B114B60-1E86-42C3-A90C-E856DC1CD859}" srcOrd="0" destOrd="2" presId="urn:microsoft.com/office/officeart/2005/8/layout/hList6"/>
    <dgm:cxn modelId="{DFEEAD86-0A71-41B5-8FA4-60F0D77485E8}" srcId="{FA09704F-01D6-4DEF-9516-892AF3785DE9}" destId="{F33481F7-D04D-41D4-8962-92D8BC202540}" srcOrd="2" destOrd="0" parTransId="{B6BE70FB-135C-4FC7-A6FC-09BB7989A171}" sibTransId="{673E1610-8AF5-44E5-871F-C7AF430D3E7A}"/>
    <dgm:cxn modelId="{C5D5C58E-EAE4-4A46-BF48-1A0510CAED9E}" type="presOf" srcId="{F2129012-75EA-4FD8-B38E-417C12D25316}" destId="{03AD84DF-E9BB-43A3-AE2E-E8E9BBAC953C}" srcOrd="0" destOrd="0" presId="urn:microsoft.com/office/officeart/2005/8/layout/hList6"/>
    <dgm:cxn modelId="{2342BA98-B754-4C23-BD59-BF0383FCD186}" srcId="{FA09704F-01D6-4DEF-9516-892AF3785DE9}" destId="{8A4E1BC6-9415-48FA-82EC-A0C9F684F906}" srcOrd="0" destOrd="0" parTransId="{862F2937-F45D-4B86-8CA0-6DAFDCD9EDD5}" sibTransId="{29C7704D-90B1-4BF0-8518-E579EEA3147B}"/>
    <dgm:cxn modelId="{0233789B-A047-4BD4-9ECD-11A69E043FE9}" srcId="{FA09704F-01D6-4DEF-9516-892AF3785DE9}" destId="{53D0DAE3-3A40-41B8-8746-13CF97716C49}" srcOrd="1" destOrd="0" parTransId="{D50B30BF-8B56-4C75-9404-F0E2DD9D6A23}" sibTransId="{BFDC4AEE-70BB-432D-9AAF-CE4A52AD0D6C}"/>
    <dgm:cxn modelId="{360C73BD-026D-416F-91D6-76BBD4BBE60F}" type="presOf" srcId="{8A4E1BC6-9415-48FA-82EC-A0C9F684F906}" destId="{5B114B60-1E86-42C3-A90C-E856DC1CD859}" srcOrd="0" destOrd="1" presId="urn:microsoft.com/office/officeart/2005/8/layout/hList6"/>
    <dgm:cxn modelId="{3B437FC5-BCDA-4F34-91B8-1CF0BCB00A0E}" type="presOf" srcId="{F33481F7-D04D-41D4-8962-92D8BC202540}" destId="{5B114B60-1E86-42C3-A90C-E856DC1CD859}" srcOrd="0" destOrd="3" presId="urn:microsoft.com/office/officeart/2005/8/layout/hList6"/>
    <dgm:cxn modelId="{777029E3-B6F1-46B9-909F-D5A2821E4B09}" type="presOf" srcId="{BCB4BEC9-0117-4F43-BA07-DC71E2EB17A9}" destId="{F0284B8A-8DB4-43B3-AEE4-6BB192F354E5}" srcOrd="0" destOrd="0" presId="urn:microsoft.com/office/officeart/2005/8/layout/hList6"/>
    <dgm:cxn modelId="{1F0D91F3-A5D6-49F3-96FD-24709B2C3C97}" type="presOf" srcId="{CCE638CB-29E1-431C-8196-A5FD1798E5E0}" destId="{1059AC22-6A98-4494-8697-52CDB7D0B6FB}" srcOrd="0" destOrd="0" presId="urn:microsoft.com/office/officeart/2005/8/layout/hList6"/>
    <dgm:cxn modelId="{7100BD7C-B6F8-4A17-AB2C-FF3714F76299}" type="presParOf" srcId="{1059AC22-6A98-4494-8697-52CDB7D0B6FB}" destId="{5B114B60-1E86-42C3-A90C-E856DC1CD859}" srcOrd="0" destOrd="0" presId="urn:microsoft.com/office/officeart/2005/8/layout/hList6"/>
    <dgm:cxn modelId="{232A7ED6-BA51-4E6D-BD4C-841A6D85F24B}" type="presParOf" srcId="{1059AC22-6A98-4494-8697-52CDB7D0B6FB}" destId="{C7BC5FBE-96A7-4F2A-B4C8-27E946572F2C}" srcOrd="1" destOrd="0" presId="urn:microsoft.com/office/officeart/2005/8/layout/hList6"/>
    <dgm:cxn modelId="{E7FB1B00-BE17-4059-9008-353518F1DCE9}" type="presParOf" srcId="{1059AC22-6A98-4494-8697-52CDB7D0B6FB}" destId="{F39DE5BF-CFF8-45D7-8CA7-DCF9A2D07577}" srcOrd="2" destOrd="0" presId="urn:microsoft.com/office/officeart/2005/8/layout/hList6"/>
    <dgm:cxn modelId="{F6A9906F-9A02-4C01-829E-713C9739221C}" type="presParOf" srcId="{1059AC22-6A98-4494-8697-52CDB7D0B6FB}" destId="{F7CB9F8C-5B59-49CD-9964-882BAB020534}" srcOrd="3" destOrd="0" presId="urn:microsoft.com/office/officeart/2005/8/layout/hList6"/>
    <dgm:cxn modelId="{0EDDEA4F-E334-4505-9C1E-AFB2650AF7B4}" type="presParOf" srcId="{1059AC22-6A98-4494-8697-52CDB7D0B6FB}" destId="{03AD84DF-E9BB-43A3-AE2E-E8E9BBAC953C}" srcOrd="4" destOrd="0" presId="urn:microsoft.com/office/officeart/2005/8/layout/hList6"/>
    <dgm:cxn modelId="{10104565-CEA8-40BB-A32B-32E4E3B84D55}" type="presParOf" srcId="{1059AC22-6A98-4494-8697-52CDB7D0B6FB}" destId="{CC052B57-8D47-4FFB-A7EB-BE6E614F55AC}" srcOrd="5" destOrd="0" presId="urn:microsoft.com/office/officeart/2005/8/layout/hList6"/>
    <dgm:cxn modelId="{B5BFBF1C-4295-425B-9620-92E76D661C7D}" type="presParOf" srcId="{1059AC22-6A98-4494-8697-52CDB7D0B6FB}" destId="{F0284B8A-8DB4-43B3-AEE4-6BB192F354E5}" srcOrd="6" destOrd="0" presId="urn:microsoft.com/office/officeart/2005/8/layout/hList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932F2A-B412-4092-A91F-D9F4840B272F}" type="doc">
      <dgm:prSet loTypeId="urn:microsoft.com/office/officeart/2005/8/layout/equation1" loCatId="process" qsTypeId="urn:microsoft.com/office/officeart/2005/8/quickstyle/simple1" qsCatId="simple" csTypeId="urn:microsoft.com/office/officeart/2005/8/colors/colorful5" csCatId="colorful" phldr="1"/>
      <dgm:spPr/>
    </dgm:pt>
    <dgm:pt modelId="{5FA07D42-A700-43B0-BCD6-9017E287C590}">
      <dgm:prSet phldrT="[Text]"/>
      <dgm:spPr/>
      <dgm:t>
        <a:bodyPr/>
        <a:lstStyle/>
        <a:p>
          <a:r>
            <a:rPr lang="en-US" b="1" dirty="0"/>
            <a:t>Line 14:  Total Limited Revenue</a:t>
          </a:r>
        </a:p>
      </dgm:t>
    </dgm:pt>
    <dgm:pt modelId="{2071BD1E-D03C-4653-AB6F-625E29B73884}" type="parTrans" cxnId="{F91C30C4-3C96-4DE6-A75E-BECB73FEB105}">
      <dgm:prSet/>
      <dgm:spPr/>
      <dgm:t>
        <a:bodyPr/>
        <a:lstStyle/>
        <a:p>
          <a:endParaRPr lang="en-US" b="1"/>
        </a:p>
      </dgm:t>
    </dgm:pt>
    <dgm:pt modelId="{56560FDA-223C-4182-BA03-00400465EBC2}" type="sibTrans" cxnId="{F91C30C4-3C96-4DE6-A75E-BECB73FEB105}">
      <dgm:prSet/>
      <dgm:spPr/>
      <dgm:t>
        <a:bodyPr/>
        <a:lstStyle/>
        <a:p>
          <a:endParaRPr lang="en-US" b="1"/>
        </a:p>
      </dgm:t>
    </dgm:pt>
    <dgm:pt modelId="{47ED2CCF-C085-4005-B427-BAB28A0F0117}">
      <dgm:prSet phldrT="[Text]"/>
      <dgm:spPr/>
      <dgm:t>
        <a:bodyPr/>
        <a:lstStyle/>
        <a:p>
          <a:r>
            <a:rPr lang="en-US" b="1" dirty="0"/>
            <a:t>Line 15:  Total Revenue from Other Sources</a:t>
          </a:r>
        </a:p>
      </dgm:t>
    </dgm:pt>
    <dgm:pt modelId="{575EE2CE-98A3-4ECA-B0D5-77C4F50224F1}" type="parTrans" cxnId="{B0B5CD47-36A0-4A97-8015-3AD0C3D0D1F8}">
      <dgm:prSet/>
      <dgm:spPr/>
      <dgm:t>
        <a:bodyPr/>
        <a:lstStyle/>
        <a:p>
          <a:endParaRPr lang="en-US" b="1"/>
        </a:p>
      </dgm:t>
    </dgm:pt>
    <dgm:pt modelId="{EC1A3C1A-D9C2-4FB5-8F65-35A202863549}" type="sibTrans" cxnId="{B0B5CD47-36A0-4A97-8015-3AD0C3D0D1F8}">
      <dgm:prSet/>
      <dgm:spPr/>
      <dgm:t>
        <a:bodyPr/>
        <a:lstStyle/>
        <a:p>
          <a:endParaRPr lang="en-US" b="1"/>
        </a:p>
      </dgm:t>
    </dgm:pt>
    <dgm:pt modelId="{BF749C37-536D-41E2-B7DE-6213CCA80A2A}">
      <dgm:prSet phldrT="[Text]"/>
      <dgm:spPr/>
      <dgm:t>
        <a:bodyPr/>
        <a:lstStyle/>
        <a:p>
          <a:r>
            <a:rPr lang="en-US" b="1" dirty="0"/>
            <a:t>Line 16:  Total Levy from All Sources</a:t>
          </a:r>
        </a:p>
      </dgm:t>
    </dgm:pt>
    <dgm:pt modelId="{94356AF5-937B-4FCB-A640-81526E5297DA}" type="parTrans" cxnId="{BD6E038D-7D14-48E1-ACF8-3257604D38FC}">
      <dgm:prSet/>
      <dgm:spPr/>
      <dgm:t>
        <a:bodyPr/>
        <a:lstStyle/>
        <a:p>
          <a:endParaRPr lang="en-US" b="1"/>
        </a:p>
      </dgm:t>
    </dgm:pt>
    <dgm:pt modelId="{16447E6D-00A0-4ADC-B2B5-E5C91DDE9204}" type="sibTrans" cxnId="{BD6E038D-7D14-48E1-ACF8-3257604D38FC}">
      <dgm:prSet/>
      <dgm:spPr/>
      <dgm:t>
        <a:bodyPr/>
        <a:lstStyle/>
        <a:p>
          <a:endParaRPr lang="en-US" b="1"/>
        </a:p>
      </dgm:t>
    </dgm:pt>
    <dgm:pt modelId="{BDEBFE79-7070-4512-B06C-D05BE059E50F}" type="pres">
      <dgm:prSet presAssocID="{6F932F2A-B412-4092-A91F-D9F4840B272F}" presName="linearFlow" presStyleCnt="0">
        <dgm:presLayoutVars>
          <dgm:dir/>
          <dgm:resizeHandles val="exact"/>
        </dgm:presLayoutVars>
      </dgm:prSet>
      <dgm:spPr/>
    </dgm:pt>
    <dgm:pt modelId="{D5315B6D-58FC-4DAC-B2AE-56E6E22530FB}" type="pres">
      <dgm:prSet presAssocID="{5FA07D42-A700-43B0-BCD6-9017E287C590}" presName="node" presStyleLbl="node1" presStyleIdx="0" presStyleCnt="3">
        <dgm:presLayoutVars>
          <dgm:bulletEnabled val="1"/>
        </dgm:presLayoutVars>
      </dgm:prSet>
      <dgm:spPr/>
    </dgm:pt>
    <dgm:pt modelId="{59762250-91A9-484E-B9AD-51D2248D7BCE}" type="pres">
      <dgm:prSet presAssocID="{56560FDA-223C-4182-BA03-00400465EBC2}" presName="spacerL" presStyleCnt="0"/>
      <dgm:spPr/>
    </dgm:pt>
    <dgm:pt modelId="{A1FCF50F-243F-44A4-A83F-BA157121D18A}" type="pres">
      <dgm:prSet presAssocID="{56560FDA-223C-4182-BA03-00400465EBC2}" presName="sibTrans" presStyleLbl="sibTrans2D1" presStyleIdx="0" presStyleCnt="2"/>
      <dgm:spPr/>
    </dgm:pt>
    <dgm:pt modelId="{AAE9E3B1-1497-4186-88CB-E9C443BDBC1C}" type="pres">
      <dgm:prSet presAssocID="{56560FDA-223C-4182-BA03-00400465EBC2}" presName="spacerR" presStyleCnt="0"/>
      <dgm:spPr/>
    </dgm:pt>
    <dgm:pt modelId="{C133002A-3644-4F20-B648-58F54C87CCD3}" type="pres">
      <dgm:prSet presAssocID="{47ED2CCF-C085-4005-B427-BAB28A0F0117}" presName="node" presStyleLbl="node1" presStyleIdx="1" presStyleCnt="3">
        <dgm:presLayoutVars>
          <dgm:bulletEnabled val="1"/>
        </dgm:presLayoutVars>
      </dgm:prSet>
      <dgm:spPr/>
    </dgm:pt>
    <dgm:pt modelId="{A977D8DE-9374-461C-9A12-37570DB363A5}" type="pres">
      <dgm:prSet presAssocID="{EC1A3C1A-D9C2-4FB5-8F65-35A202863549}" presName="spacerL" presStyleCnt="0"/>
      <dgm:spPr/>
    </dgm:pt>
    <dgm:pt modelId="{9385A038-5666-4B0C-801A-3EC81A5730F8}" type="pres">
      <dgm:prSet presAssocID="{EC1A3C1A-D9C2-4FB5-8F65-35A202863549}" presName="sibTrans" presStyleLbl="sibTrans2D1" presStyleIdx="1" presStyleCnt="2"/>
      <dgm:spPr/>
    </dgm:pt>
    <dgm:pt modelId="{6E0C13CA-8C54-4077-8457-AD3CA4E24E88}" type="pres">
      <dgm:prSet presAssocID="{EC1A3C1A-D9C2-4FB5-8F65-35A202863549}" presName="spacerR" presStyleCnt="0"/>
      <dgm:spPr/>
    </dgm:pt>
    <dgm:pt modelId="{000080F2-8D67-4A61-BEF0-38CD95944FB1}" type="pres">
      <dgm:prSet presAssocID="{BF749C37-536D-41E2-B7DE-6213CCA80A2A}" presName="node" presStyleLbl="node1" presStyleIdx="2" presStyleCnt="3">
        <dgm:presLayoutVars>
          <dgm:bulletEnabled val="1"/>
        </dgm:presLayoutVars>
      </dgm:prSet>
      <dgm:spPr/>
    </dgm:pt>
  </dgm:ptLst>
  <dgm:cxnLst>
    <dgm:cxn modelId="{7CCB7137-FB16-49E8-968A-E3F94E5D0B5E}" type="presOf" srcId="{5FA07D42-A700-43B0-BCD6-9017E287C590}" destId="{D5315B6D-58FC-4DAC-B2AE-56E6E22530FB}" srcOrd="0" destOrd="0" presId="urn:microsoft.com/office/officeart/2005/8/layout/equation1"/>
    <dgm:cxn modelId="{B0B5CD47-36A0-4A97-8015-3AD0C3D0D1F8}" srcId="{6F932F2A-B412-4092-A91F-D9F4840B272F}" destId="{47ED2CCF-C085-4005-B427-BAB28A0F0117}" srcOrd="1" destOrd="0" parTransId="{575EE2CE-98A3-4ECA-B0D5-77C4F50224F1}" sibTransId="{EC1A3C1A-D9C2-4FB5-8F65-35A202863549}"/>
    <dgm:cxn modelId="{16AA3B74-329F-42B3-B986-93458E80C7C7}" type="presOf" srcId="{6F932F2A-B412-4092-A91F-D9F4840B272F}" destId="{BDEBFE79-7070-4512-B06C-D05BE059E50F}" srcOrd="0" destOrd="0" presId="urn:microsoft.com/office/officeart/2005/8/layout/equation1"/>
    <dgm:cxn modelId="{BD6E038D-7D14-48E1-ACF8-3257604D38FC}" srcId="{6F932F2A-B412-4092-A91F-D9F4840B272F}" destId="{BF749C37-536D-41E2-B7DE-6213CCA80A2A}" srcOrd="2" destOrd="0" parTransId="{94356AF5-937B-4FCB-A640-81526E5297DA}" sibTransId="{16447E6D-00A0-4ADC-B2B5-E5C91DDE9204}"/>
    <dgm:cxn modelId="{15A4A0A7-44CA-455B-A954-3892DE48309F}" type="presOf" srcId="{EC1A3C1A-D9C2-4FB5-8F65-35A202863549}" destId="{9385A038-5666-4B0C-801A-3EC81A5730F8}" srcOrd="0" destOrd="0" presId="urn:microsoft.com/office/officeart/2005/8/layout/equation1"/>
    <dgm:cxn modelId="{F91C30C4-3C96-4DE6-A75E-BECB73FEB105}" srcId="{6F932F2A-B412-4092-A91F-D9F4840B272F}" destId="{5FA07D42-A700-43B0-BCD6-9017E287C590}" srcOrd="0" destOrd="0" parTransId="{2071BD1E-D03C-4653-AB6F-625E29B73884}" sibTransId="{56560FDA-223C-4182-BA03-00400465EBC2}"/>
    <dgm:cxn modelId="{A70E60D2-0470-4C3D-9150-711631B54083}" type="presOf" srcId="{BF749C37-536D-41E2-B7DE-6213CCA80A2A}" destId="{000080F2-8D67-4A61-BEF0-38CD95944FB1}" srcOrd="0" destOrd="0" presId="urn:microsoft.com/office/officeart/2005/8/layout/equation1"/>
    <dgm:cxn modelId="{A560CAE0-2E9A-4A3B-A28E-AD18D3C93D7B}" type="presOf" srcId="{47ED2CCF-C085-4005-B427-BAB28A0F0117}" destId="{C133002A-3644-4F20-B648-58F54C87CCD3}" srcOrd="0" destOrd="0" presId="urn:microsoft.com/office/officeart/2005/8/layout/equation1"/>
    <dgm:cxn modelId="{E25A04E5-C8A9-41E8-B3B3-25A443D7019E}" type="presOf" srcId="{56560FDA-223C-4182-BA03-00400465EBC2}" destId="{A1FCF50F-243F-44A4-A83F-BA157121D18A}" srcOrd="0" destOrd="0" presId="urn:microsoft.com/office/officeart/2005/8/layout/equation1"/>
    <dgm:cxn modelId="{F2518CC5-C8A9-4FF9-9621-04D2FBA847F6}" type="presParOf" srcId="{BDEBFE79-7070-4512-B06C-D05BE059E50F}" destId="{D5315B6D-58FC-4DAC-B2AE-56E6E22530FB}" srcOrd="0" destOrd="0" presId="urn:microsoft.com/office/officeart/2005/8/layout/equation1"/>
    <dgm:cxn modelId="{E0020E16-5DD2-448A-AE9B-CC1D7839FFDA}" type="presParOf" srcId="{BDEBFE79-7070-4512-B06C-D05BE059E50F}" destId="{59762250-91A9-484E-B9AD-51D2248D7BCE}" srcOrd="1" destOrd="0" presId="urn:microsoft.com/office/officeart/2005/8/layout/equation1"/>
    <dgm:cxn modelId="{C5897AAF-A953-4AB5-9520-C338F358DA1C}" type="presParOf" srcId="{BDEBFE79-7070-4512-B06C-D05BE059E50F}" destId="{A1FCF50F-243F-44A4-A83F-BA157121D18A}" srcOrd="2" destOrd="0" presId="urn:microsoft.com/office/officeart/2005/8/layout/equation1"/>
    <dgm:cxn modelId="{72E96D22-0EE0-477E-BE40-12CF7CD3CF19}" type="presParOf" srcId="{BDEBFE79-7070-4512-B06C-D05BE059E50F}" destId="{AAE9E3B1-1497-4186-88CB-E9C443BDBC1C}" srcOrd="3" destOrd="0" presId="urn:microsoft.com/office/officeart/2005/8/layout/equation1"/>
    <dgm:cxn modelId="{02FB752E-F9F1-43C1-AB35-EC2ABE832D43}" type="presParOf" srcId="{BDEBFE79-7070-4512-B06C-D05BE059E50F}" destId="{C133002A-3644-4F20-B648-58F54C87CCD3}" srcOrd="4" destOrd="0" presId="urn:microsoft.com/office/officeart/2005/8/layout/equation1"/>
    <dgm:cxn modelId="{81C7AC64-1EEF-4D90-BB29-7761337C7B11}" type="presParOf" srcId="{BDEBFE79-7070-4512-B06C-D05BE059E50F}" destId="{A977D8DE-9374-461C-9A12-37570DB363A5}" srcOrd="5" destOrd="0" presId="urn:microsoft.com/office/officeart/2005/8/layout/equation1"/>
    <dgm:cxn modelId="{8B69BE00-6868-45F4-8A11-E389558CAFDE}" type="presParOf" srcId="{BDEBFE79-7070-4512-B06C-D05BE059E50F}" destId="{9385A038-5666-4B0C-801A-3EC81A5730F8}" srcOrd="6" destOrd="0" presId="urn:microsoft.com/office/officeart/2005/8/layout/equation1"/>
    <dgm:cxn modelId="{389A9F8A-3E33-4A7B-8557-E619F47E619D}" type="presParOf" srcId="{BDEBFE79-7070-4512-B06C-D05BE059E50F}" destId="{6E0C13CA-8C54-4077-8457-AD3CA4E24E88}" srcOrd="7" destOrd="0" presId="urn:microsoft.com/office/officeart/2005/8/layout/equation1"/>
    <dgm:cxn modelId="{E93F08E3-30EA-40AE-98FE-B859D8894054}" type="presParOf" srcId="{BDEBFE79-7070-4512-B06C-D05BE059E50F}" destId="{000080F2-8D67-4A61-BEF0-38CD95944FB1}"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8887B2-35C3-430C-AD66-325237545005}" type="doc">
      <dgm:prSet loTypeId="urn:microsoft.com/office/officeart/2005/8/layout/hProcess9" loCatId="process" qsTypeId="urn:microsoft.com/office/officeart/2005/8/quickstyle/simple1" qsCatId="simple" csTypeId="urn:microsoft.com/office/officeart/2005/8/colors/accent1_2" csCatId="accent1" phldr="1"/>
      <dgm:spPr/>
    </dgm:pt>
    <dgm:pt modelId="{A47FACEE-05D2-49E5-A21D-DFBCB90BBED3}">
      <dgm:prSet phldrT="[Text]"/>
      <dgm:spPr/>
      <dgm:t>
        <a:bodyPr/>
        <a:lstStyle/>
        <a:p>
          <a:r>
            <a:rPr lang="en-US" dirty="0"/>
            <a:t>Primary Tier</a:t>
          </a:r>
        </a:p>
      </dgm:t>
    </dgm:pt>
    <dgm:pt modelId="{330F9CF6-B928-43BE-B0A7-7501B95F42FB}" type="parTrans" cxnId="{A4B01F11-110E-4005-A035-328C9A4105ED}">
      <dgm:prSet/>
      <dgm:spPr/>
      <dgm:t>
        <a:bodyPr/>
        <a:lstStyle/>
        <a:p>
          <a:endParaRPr lang="en-US"/>
        </a:p>
      </dgm:t>
    </dgm:pt>
    <dgm:pt modelId="{66BED69D-A750-4B2B-BC18-69330A3549DF}" type="sibTrans" cxnId="{A4B01F11-110E-4005-A035-328C9A4105ED}">
      <dgm:prSet/>
      <dgm:spPr/>
      <dgm:t>
        <a:bodyPr/>
        <a:lstStyle/>
        <a:p>
          <a:endParaRPr lang="en-US"/>
        </a:p>
      </dgm:t>
    </dgm:pt>
    <dgm:pt modelId="{60D24366-D266-4F3F-A747-69840F616998}">
      <dgm:prSet phldrT="[Text]"/>
      <dgm:spPr/>
      <dgm:t>
        <a:bodyPr/>
        <a:lstStyle/>
        <a:p>
          <a:r>
            <a:rPr lang="en-US" dirty="0"/>
            <a:t>Secondary Tier</a:t>
          </a:r>
        </a:p>
      </dgm:t>
    </dgm:pt>
    <dgm:pt modelId="{84FD667C-C6D8-4D06-8FC2-27B96277EF4E}" type="parTrans" cxnId="{7B3470C3-E76A-4BFF-B038-CE00FC9B6AD3}">
      <dgm:prSet/>
      <dgm:spPr/>
      <dgm:t>
        <a:bodyPr/>
        <a:lstStyle/>
        <a:p>
          <a:endParaRPr lang="en-US"/>
        </a:p>
      </dgm:t>
    </dgm:pt>
    <dgm:pt modelId="{AC9D43B9-B7DC-471F-AC1D-33A8F4FAADAA}" type="sibTrans" cxnId="{7B3470C3-E76A-4BFF-B038-CE00FC9B6AD3}">
      <dgm:prSet/>
      <dgm:spPr/>
      <dgm:t>
        <a:bodyPr/>
        <a:lstStyle/>
        <a:p>
          <a:endParaRPr lang="en-US"/>
        </a:p>
      </dgm:t>
    </dgm:pt>
    <dgm:pt modelId="{BB500E25-DF74-4F02-A92F-37F2581EE981}">
      <dgm:prSet phldrT="[Text]"/>
      <dgm:spPr/>
      <dgm:t>
        <a:bodyPr/>
        <a:lstStyle/>
        <a:p>
          <a:r>
            <a:rPr lang="en-US" dirty="0"/>
            <a:t>Tertiary Tier</a:t>
          </a:r>
        </a:p>
      </dgm:t>
    </dgm:pt>
    <dgm:pt modelId="{57B830FB-94E0-4D1E-9BB4-69EC6348ED39}" type="parTrans" cxnId="{0F44D772-F572-4B37-91D0-A60D706C4A41}">
      <dgm:prSet/>
      <dgm:spPr/>
      <dgm:t>
        <a:bodyPr/>
        <a:lstStyle/>
        <a:p>
          <a:endParaRPr lang="en-US"/>
        </a:p>
      </dgm:t>
    </dgm:pt>
    <dgm:pt modelId="{4FCD0B6B-296E-42C1-9A7C-0FD8F579EB08}" type="sibTrans" cxnId="{0F44D772-F572-4B37-91D0-A60D706C4A41}">
      <dgm:prSet/>
      <dgm:spPr/>
      <dgm:t>
        <a:bodyPr/>
        <a:lstStyle/>
        <a:p>
          <a:endParaRPr lang="en-US"/>
        </a:p>
      </dgm:t>
    </dgm:pt>
    <dgm:pt modelId="{6F65023B-1CCC-4BA8-B60E-F31A0B673CA6}" type="pres">
      <dgm:prSet presAssocID="{F98887B2-35C3-430C-AD66-325237545005}" presName="CompostProcess" presStyleCnt="0">
        <dgm:presLayoutVars>
          <dgm:dir/>
          <dgm:resizeHandles val="exact"/>
        </dgm:presLayoutVars>
      </dgm:prSet>
      <dgm:spPr/>
    </dgm:pt>
    <dgm:pt modelId="{B1403AC5-2508-4F06-910A-EF8A2A667814}" type="pres">
      <dgm:prSet presAssocID="{F98887B2-35C3-430C-AD66-325237545005}" presName="arrow" presStyleLbl="bgShp" presStyleIdx="0" presStyleCnt="1"/>
      <dgm:spPr/>
    </dgm:pt>
    <dgm:pt modelId="{CC60BD63-9DE5-4163-B35F-40CAD9AA7018}" type="pres">
      <dgm:prSet presAssocID="{F98887B2-35C3-430C-AD66-325237545005}" presName="linearProcess" presStyleCnt="0"/>
      <dgm:spPr/>
    </dgm:pt>
    <dgm:pt modelId="{DA18C506-07DD-475F-9FF2-A0D707FA6F95}" type="pres">
      <dgm:prSet presAssocID="{A47FACEE-05D2-49E5-A21D-DFBCB90BBED3}" presName="textNode" presStyleLbl="node1" presStyleIdx="0" presStyleCnt="3">
        <dgm:presLayoutVars>
          <dgm:bulletEnabled val="1"/>
        </dgm:presLayoutVars>
      </dgm:prSet>
      <dgm:spPr/>
    </dgm:pt>
    <dgm:pt modelId="{D7810F6D-2E70-4CFF-8E1B-CF12999090E4}" type="pres">
      <dgm:prSet presAssocID="{66BED69D-A750-4B2B-BC18-69330A3549DF}" presName="sibTrans" presStyleCnt="0"/>
      <dgm:spPr/>
    </dgm:pt>
    <dgm:pt modelId="{9556DFE7-905E-4F9D-A92B-240478F98C90}" type="pres">
      <dgm:prSet presAssocID="{60D24366-D266-4F3F-A747-69840F616998}" presName="textNode" presStyleLbl="node1" presStyleIdx="1" presStyleCnt="3">
        <dgm:presLayoutVars>
          <dgm:bulletEnabled val="1"/>
        </dgm:presLayoutVars>
      </dgm:prSet>
      <dgm:spPr/>
    </dgm:pt>
    <dgm:pt modelId="{E01363D8-55C9-447C-8982-97A4CC1AE34A}" type="pres">
      <dgm:prSet presAssocID="{AC9D43B9-B7DC-471F-AC1D-33A8F4FAADAA}" presName="sibTrans" presStyleCnt="0"/>
      <dgm:spPr/>
    </dgm:pt>
    <dgm:pt modelId="{CA0D0037-F1FE-4089-A617-8C2C1E6ED843}" type="pres">
      <dgm:prSet presAssocID="{BB500E25-DF74-4F02-A92F-37F2581EE981}" presName="textNode" presStyleLbl="node1" presStyleIdx="2" presStyleCnt="3">
        <dgm:presLayoutVars>
          <dgm:bulletEnabled val="1"/>
        </dgm:presLayoutVars>
      </dgm:prSet>
      <dgm:spPr/>
    </dgm:pt>
  </dgm:ptLst>
  <dgm:cxnLst>
    <dgm:cxn modelId="{A4B01F11-110E-4005-A035-328C9A4105ED}" srcId="{F98887B2-35C3-430C-AD66-325237545005}" destId="{A47FACEE-05D2-49E5-A21D-DFBCB90BBED3}" srcOrd="0" destOrd="0" parTransId="{330F9CF6-B928-43BE-B0A7-7501B95F42FB}" sibTransId="{66BED69D-A750-4B2B-BC18-69330A3549DF}"/>
    <dgm:cxn modelId="{7B468E11-B8F0-46BF-8E84-0CD9EFCE721C}" type="presOf" srcId="{BB500E25-DF74-4F02-A92F-37F2581EE981}" destId="{CA0D0037-F1FE-4089-A617-8C2C1E6ED843}" srcOrd="0" destOrd="0" presId="urn:microsoft.com/office/officeart/2005/8/layout/hProcess9"/>
    <dgm:cxn modelId="{0F44D772-F572-4B37-91D0-A60D706C4A41}" srcId="{F98887B2-35C3-430C-AD66-325237545005}" destId="{BB500E25-DF74-4F02-A92F-37F2581EE981}" srcOrd="2" destOrd="0" parTransId="{57B830FB-94E0-4D1E-9BB4-69EC6348ED39}" sibTransId="{4FCD0B6B-296E-42C1-9A7C-0FD8F579EB08}"/>
    <dgm:cxn modelId="{88BC8B98-767A-4B61-AEA0-E95D79D80495}" type="presOf" srcId="{60D24366-D266-4F3F-A747-69840F616998}" destId="{9556DFE7-905E-4F9D-A92B-240478F98C90}" srcOrd="0" destOrd="0" presId="urn:microsoft.com/office/officeart/2005/8/layout/hProcess9"/>
    <dgm:cxn modelId="{317DABC2-CFEA-44EA-B1A1-9DC986A20C76}" type="presOf" srcId="{F98887B2-35C3-430C-AD66-325237545005}" destId="{6F65023B-1CCC-4BA8-B60E-F31A0B673CA6}" srcOrd="0" destOrd="0" presId="urn:microsoft.com/office/officeart/2005/8/layout/hProcess9"/>
    <dgm:cxn modelId="{7B3470C3-E76A-4BFF-B038-CE00FC9B6AD3}" srcId="{F98887B2-35C3-430C-AD66-325237545005}" destId="{60D24366-D266-4F3F-A747-69840F616998}" srcOrd="1" destOrd="0" parTransId="{84FD667C-C6D8-4D06-8FC2-27B96277EF4E}" sibTransId="{AC9D43B9-B7DC-471F-AC1D-33A8F4FAADAA}"/>
    <dgm:cxn modelId="{A3C91AD4-B011-440C-91D2-F5FB33251058}" type="presOf" srcId="{A47FACEE-05D2-49E5-A21D-DFBCB90BBED3}" destId="{DA18C506-07DD-475F-9FF2-A0D707FA6F95}" srcOrd="0" destOrd="0" presId="urn:microsoft.com/office/officeart/2005/8/layout/hProcess9"/>
    <dgm:cxn modelId="{E94FE7FA-28A0-4FD2-A483-195433718404}" type="presParOf" srcId="{6F65023B-1CCC-4BA8-B60E-F31A0B673CA6}" destId="{B1403AC5-2508-4F06-910A-EF8A2A667814}" srcOrd="0" destOrd="0" presId="urn:microsoft.com/office/officeart/2005/8/layout/hProcess9"/>
    <dgm:cxn modelId="{F9F50829-5FF6-4B8F-844F-E220C71EDB09}" type="presParOf" srcId="{6F65023B-1CCC-4BA8-B60E-F31A0B673CA6}" destId="{CC60BD63-9DE5-4163-B35F-40CAD9AA7018}" srcOrd="1" destOrd="0" presId="urn:microsoft.com/office/officeart/2005/8/layout/hProcess9"/>
    <dgm:cxn modelId="{076B21C7-E184-49CF-8442-811ADF3BF6B9}" type="presParOf" srcId="{CC60BD63-9DE5-4163-B35F-40CAD9AA7018}" destId="{DA18C506-07DD-475F-9FF2-A0D707FA6F95}" srcOrd="0" destOrd="0" presId="urn:microsoft.com/office/officeart/2005/8/layout/hProcess9"/>
    <dgm:cxn modelId="{F59CFF69-7B87-4A89-AA4E-7966596C0304}" type="presParOf" srcId="{CC60BD63-9DE5-4163-B35F-40CAD9AA7018}" destId="{D7810F6D-2E70-4CFF-8E1B-CF12999090E4}" srcOrd="1" destOrd="0" presId="urn:microsoft.com/office/officeart/2005/8/layout/hProcess9"/>
    <dgm:cxn modelId="{C08A59EA-AC62-4427-AE4C-171AA48D723F}" type="presParOf" srcId="{CC60BD63-9DE5-4163-B35F-40CAD9AA7018}" destId="{9556DFE7-905E-4F9D-A92B-240478F98C90}" srcOrd="2" destOrd="0" presId="urn:microsoft.com/office/officeart/2005/8/layout/hProcess9"/>
    <dgm:cxn modelId="{8CDBB653-D0D0-43C2-AC7A-A94A0599F179}" type="presParOf" srcId="{CC60BD63-9DE5-4163-B35F-40CAD9AA7018}" destId="{E01363D8-55C9-447C-8982-97A4CC1AE34A}" srcOrd="3" destOrd="0" presId="urn:microsoft.com/office/officeart/2005/8/layout/hProcess9"/>
    <dgm:cxn modelId="{15C949B5-CE2A-4DE6-BCAB-853B8AB8B746}" type="presParOf" srcId="{CC60BD63-9DE5-4163-B35F-40CAD9AA7018}" destId="{CA0D0037-F1FE-4089-A617-8C2C1E6ED84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2195B2-D1A0-4C3F-BEDF-D30F9C30EB0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B4ABBC-7371-49D6-BE47-BD09F28802B4}">
      <dgm:prSet phldrT="[Text]"/>
      <dgm:spPr/>
      <dgm:t>
        <a:bodyPr/>
        <a:lstStyle/>
        <a:p>
          <a:r>
            <a:rPr lang="en-US" b="1" dirty="0"/>
            <a:t>Primary Tier &amp; Aid</a:t>
          </a:r>
        </a:p>
      </dgm:t>
    </dgm:pt>
    <dgm:pt modelId="{6D7B94C2-DB77-4396-BE36-AC2CFE75B1B6}" type="parTrans" cxnId="{7DA8BF41-053B-4D17-B66C-3D42DE7FF689}">
      <dgm:prSet/>
      <dgm:spPr/>
      <dgm:t>
        <a:bodyPr/>
        <a:lstStyle/>
        <a:p>
          <a:endParaRPr lang="en-US"/>
        </a:p>
      </dgm:t>
    </dgm:pt>
    <dgm:pt modelId="{EAD002C3-982A-439C-A21E-89AF156FCA28}" type="sibTrans" cxnId="{7DA8BF41-053B-4D17-B66C-3D42DE7FF689}">
      <dgm:prSet/>
      <dgm:spPr/>
      <dgm:t>
        <a:bodyPr/>
        <a:lstStyle/>
        <a:p>
          <a:endParaRPr lang="en-US"/>
        </a:p>
      </dgm:t>
    </dgm:pt>
    <dgm:pt modelId="{225E0EF2-8668-4D23-BC65-B7ABB4FF467D}">
      <dgm:prSet phldrT="[Text]"/>
      <dgm:spPr/>
      <dgm:t>
        <a:bodyPr/>
        <a:lstStyle/>
        <a:p>
          <a:r>
            <a:rPr lang="en-US" b="1" dirty="0"/>
            <a:t>Secondary Tier &amp; Aid</a:t>
          </a:r>
        </a:p>
      </dgm:t>
    </dgm:pt>
    <dgm:pt modelId="{3AB38EE7-BA9D-4427-B6D3-6E6DA316EFA8}" type="parTrans" cxnId="{1D2D533C-7203-4A47-9FF9-AE0D1A5FB44A}">
      <dgm:prSet/>
      <dgm:spPr/>
      <dgm:t>
        <a:bodyPr/>
        <a:lstStyle/>
        <a:p>
          <a:endParaRPr lang="en-US"/>
        </a:p>
      </dgm:t>
    </dgm:pt>
    <dgm:pt modelId="{7F6B063C-FCF1-49DA-8A0A-F10CE784ED78}" type="sibTrans" cxnId="{1D2D533C-7203-4A47-9FF9-AE0D1A5FB44A}">
      <dgm:prSet/>
      <dgm:spPr/>
      <dgm:t>
        <a:bodyPr/>
        <a:lstStyle/>
        <a:p>
          <a:endParaRPr lang="en-US"/>
        </a:p>
      </dgm:t>
    </dgm:pt>
    <dgm:pt modelId="{9C247D5A-AD48-4BBB-8E64-67FAAA4080D0}">
      <dgm:prSet phldrT="[Text]"/>
      <dgm:spPr/>
      <dgm:t>
        <a:bodyPr/>
        <a:lstStyle/>
        <a:p>
          <a:r>
            <a:rPr lang="en-US" b="1" dirty="0"/>
            <a:t>Tertiary Tier &amp; Aid</a:t>
          </a:r>
        </a:p>
      </dgm:t>
    </dgm:pt>
    <dgm:pt modelId="{EBECB730-7449-4CD1-BFF9-5152CFCAF203}" type="parTrans" cxnId="{E0B1BECD-F18C-45C5-A4C7-46FA14EF88DD}">
      <dgm:prSet/>
      <dgm:spPr/>
      <dgm:t>
        <a:bodyPr/>
        <a:lstStyle/>
        <a:p>
          <a:endParaRPr lang="en-US"/>
        </a:p>
      </dgm:t>
    </dgm:pt>
    <dgm:pt modelId="{C9DE160A-0881-45D3-ADF4-B227B7769A15}" type="sibTrans" cxnId="{E0B1BECD-F18C-45C5-A4C7-46FA14EF88DD}">
      <dgm:prSet/>
      <dgm:spPr/>
      <dgm:t>
        <a:bodyPr/>
        <a:lstStyle/>
        <a:p>
          <a:endParaRPr lang="en-US"/>
        </a:p>
      </dgm:t>
    </dgm:pt>
    <dgm:pt modelId="{8BF90821-73FF-4815-9DC7-A2718DF93078}">
      <dgm:prSet phldrT="[Text]" custT="1"/>
      <dgm:spPr/>
      <dgm:t>
        <a:bodyPr lIns="91440" rIns="91440"/>
        <a:lstStyle/>
        <a:p>
          <a:pPr>
            <a:lnSpc>
              <a:spcPct val="150000"/>
            </a:lnSpc>
          </a:pPr>
          <a:r>
            <a:rPr lang="en-US" sz="1800" dirty="0"/>
            <a:t>100% minus ($1,214,079 / $1,930,000) = </a:t>
          </a:r>
          <a:r>
            <a:rPr lang="en-US" sz="1800" b="1" dirty="0">
              <a:solidFill>
                <a:schemeClr val="tx1"/>
              </a:solidFill>
            </a:rPr>
            <a:t>37.1%</a:t>
          </a:r>
        </a:p>
      </dgm:t>
    </dgm:pt>
    <dgm:pt modelId="{D95A9D0E-9039-49B6-90FA-4EFC7512B82C}" type="parTrans" cxnId="{5B34B45A-4D55-4570-BBBF-1EF7DEFE2188}">
      <dgm:prSet/>
      <dgm:spPr/>
      <dgm:t>
        <a:bodyPr/>
        <a:lstStyle/>
        <a:p>
          <a:endParaRPr lang="en-US"/>
        </a:p>
      </dgm:t>
    </dgm:pt>
    <dgm:pt modelId="{A0EE0D96-59C6-4B66-BEBA-ED7F4F15A7C8}" type="sibTrans" cxnId="{5B34B45A-4D55-4570-BBBF-1EF7DEFE2188}">
      <dgm:prSet/>
      <dgm:spPr/>
      <dgm:t>
        <a:bodyPr/>
        <a:lstStyle/>
        <a:p>
          <a:endParaRPr lang="en-US"/>
        </a:p>
      </dgm:t>
    </dgm:pt>
    <dgm:pt modelId="{33D28A77-B3AA-4FFD-9A52-C95F431E5A2E}">
      <dgm:prSet phldrT="[Text]" custT="1"/>
      <dgm:spPr/>
      <dgm:t>
        <a:bodyPr lIns="91440" rIns="91440"/>
        <a:lstStyle/>
        <a:p>
          <a:pPr>
            <a:lnSpc>
              <a:spcPct val="150000"/>
            </a:lnSpc>
          </a:pPr>
          <a:r>
            <a:rPr lang="en-US" sz="1800" b="1" dirty="0"/>
            <a:t>Primary Aid:  37.1%* $5,328,000 = $1,976,688</a:t>
          </a:r>
        </a:p>
      </dgm:t>
    </dgm:pt>
    <dgm:pt modelId="{53BC1576-7474-4B23-9280-11F6B7C1ECAD}" type="parTrans" cxnId="{85ABE9CB-656A-415B-A4AC-26AC24B58301}">
      <dgm:prSet/>
      <dgm:spPr/>
      <dgm:t>
        <a:bodyPr/>
        <a:lstStyle/>
        <a:p>
          <a:endParaRPr lang="en-US"/>
        </a:p>
      </dgm:t>
    </dgm:pt>
    <dgm:pt modelId="{08261178-86A7-4D5F-83A4-D5E763C40C48}" type="sibTrans" cxnId="{85ABE9CB-656A-415B-A4AC-26AC24B58301}">
      <dgm:prSet/>
      <dgm:spPr/>
      <dgm:t>
        <a:bodyPr/>
        <a:lstStyle/>
        <a:p>
          <a:endParaRPr lang="en-US"/>
        </a:p>
      </dgm:t>
    </dgm:pt>
    <dgm:pt modelId="{1EA2D89D-7B01-4CD8-9A30-DE503BDC8DFA}">
      <dgm:prSet phldrT="[Text]" custT="1"/>
      <dgm:spPr/>
      <dgm:t>
        <a:bodyPr lIns="91440" rIns="91440"/>
        <a:lstStyle/>
        <a:p>
          <a:pPr>
            <a:lnSpc>
              <a:spcPct val="150000"/>
            </a:lnSpc>
          </a:pPr>
          <a:r>
            <a:rPr lang="en-US" sz="1800" dirty="0"/>
            <a:t>100% minus ($1,214,079 / $1,508,774) = </a:t>
          </a:r>
          <a:r>
            <a:rPr lang="en-US" sz="1800" b="1" dirty="0">
              <a:solidFill>
                <a:schemeClr val="tx1"/>
              </a:solidFill>
            </a:rPr>
            <a:t>19.5%</a:t>
          </a:r>
        </a:p>
      </dgm:t>
    </dgm:pt>
    <dgm:pt modelId="{813CC552-C44A-41D4-9458-9FFC90DDC1E6}" type="parTrans" cxnId="{9FDB2693-4926-49EC-847B-449A4F0C8115}">
      <dgm:prSet/>
      <dgm:spPr/>
      <dgm:t>
        <a:bodyPr/>
        <a:lstStyle/>
        <a:p>
          <a:endParaRPr lang="en-US"/>
        </a:p>
      </dgm:t>
    </dgm:pt>
    <dgm:pt modelId="{D8DB2864-38AB-4E28-865A-99CDFC52EFA9}" type="sibTrans" cxnId="{9FDB2693-4926-49EC-847B-449A4F0C8115}">
      <dgm:prSet/>
      <dgm:spPr/>
      <dgm:t>
        <a:bodyPr/>
        <a:lstStyle/>
        <a:p>
          <a:endParaRPr lang="en-US"/>
        </a:p>
      </dgm:t>
    </dgm:pt>
    <dgm:pt modelId="{240CB5DE-9980-42BA-9E65-42872BC5781A}">
      <dgm:prSet phldrT="[Text]" custT="1"/>
      <dgm:spPr/>
      <dgm:t>
        <a:bodyPr lIns="91440" rIns="91440"/>
        <a:lstStyle/>
        <a:p>
          <a:pPr>
            <a:lnSpc>
              <a:spcPct val="150000"/>
            </a:lnSpc>
          </a:pPr>
          <a:r>
            <a:rPr lang="en-US" sz="1800" b="1" dirty="0">
              <a:solidFill>
                <a:schemeClr val="tx1"/>
              </a:solidFill>
            </a:rPr>
            <a:t>Secondary Aid:  19.5% * $53,636,976 =$10,459,210</a:t>
          </a:r>
        </a:p>
      </dgm:t>
    </dgm:pt>
    <dgm:pt modelId="{BB8E10BB-CC49-4CFA-A5EC-F23397A9ED04}" type="parTrans" cxnId="{43350039-7E5A-4C1E-9B5A-020025F92433}">
      <dgm:prSet/>
      <dgm:spPr/>
      <dgm:t>
        <a:bodyPr/>
        <a:lstStyle/>
        <a:p>
          <a:endParaRPr lang="en-US"/>
        </a:p>
      </dgm:t>
    </dgm:pt>
    <dgm:pt modelId="{E69C176A-3CBF-4FE3-8605-B41EAEAEDA2D}" type="sibTrans" cxnId="{43350039-7E5A-4C1E-9B5A-020025F92433}">
      <dgm:prSet/>
      <dgm:spPr/>
      <dgm:t>
        <a:bodyPr/>
        <a:lstStyle/>
        <a:p>
          <a:endParaRPr lang="en-US"/>
        </a:p>
      </dgm:t>
    </dgm:pt>
    <dgm:pt modelId="{8FC7DE27-15CE-4F4D-A515-634BBE6ED14E}">
      <dgm:prSet phldrT="[Text]" custT="1"/>
      <dgm:spPr/>
      <dgm:t>
        <a:bodyPr lIns="91440" rIns="91440"/>
        <a:lstStyle/>
        <a:p>
          <a:pPr>
            <a:lnSpc>
              <a:spcPct val="150000"/>
            </a:lnSpc>
          </a:pPr>
          <a:r>
            <a:rPr lang="en-US" sz="1800" dirty="0"/>
            <a:t>100% minus ($1,214,079 / $715,289) = </a:t>
          </a:r>
          <a:r>
            <a:rPr lang="en-US" sz="1800" b="1" dirty="0">
              <a:solidFill>
                <a:srgbClr val="FF0000"/>
              </a:solidFill>
            </a:rPr>
            <a:t>-69.7%</a:t>
          </a:r>
        </a:p>
      </dgm:t>
    </dgm:pt>
    <dgm:pt modelId="{87190604-C8D0-4D1E-B4B1-7362E6BE01A1}" type="parTrans" cxnId="{C4892815-9729-410C-A8ED-66B22A951F70}">
      <dgm:prSet/>
      <dgm:spPr/>
      <dgm:t>
        <a:bodyPr/>
        <a:lstStyle/>
        <a:p>
          <a:endParaRPr lang="en-US"/>
        </a:p>
      </dgm:t>
    </dgm:pt>
    <dgm:pt modelId="{1815F692-C57D-410A-8B5F-85692EE3DAE5}" type="sibTrans" cxnId="{C4892815-9729-410C-A8ED-66B22A951F70}">
      <dgm:prSet/>
      <dgm:spPr/>
      <dgm:t>
        <a:bodyPr/>
        <a:lstStyle/>
        <a:p>
          <a:endParaRPr lang="en-US"/>
        </a:p>
      </dgm:t>
    </dgm:pt>
    <dgm:pt modelId="{8B0DB1DC-D20B-4F53-A881-939BB1486075}">
      <dgm:prSet phldrT="[Text]" custT="1"/>
      <dgm:spPr/>
      <dgm:t>
        <a:bodyPr lIns="91440" rIns="91440"/>
        <a:lstStyle/>
        <a:p>
          <a:pPr>
            <a:lnSpc>
              <a:spcPct val="150000"/>
            </a:lnSpc>
          </a:pPr>
          <a:r>
            <a:rPr lang="en-US" sz="1800" b="1" dirty="0">
              <a:solidFill>
                <a:srgbClr val="FF0000"/>
              </a:solidFill>
            </a:rPr>
            <a:t>Tertiary Aid:  -69.7% * $8,454,029 = -$5,892,458</a:t>
          </a:r>
        </a:p>
      </dgm:t>
    </dgm:pt>
    <dgm:pt modelId="{836B9C14-262F-4516-9B40-6BAEE6EBA7C7}" type="parTrans" cxnId="{6B2F0B7B-F695-4F26-B582-FDD52A3F63AA}">
      <dgm:prSet/>
      <dgm:spPr/>
      <dgm:t>
        <a:bodyPr/>
        <a:lstStyle/>
        <a:p>
          <a:endParaRPr lang="en-US"/>
        </a:p>
      </dgm:t>
    </dgm:pt>
    <dgm:pt modelId="{5ED17977-69E9-49F3-BF88-B3FC6827FB17}" type="sibTrans" cxnId="{6B2F0B7B-F695-4F26-B582-FDD52A3F63AA}">
      <dgm:prSet/>
      <dgm:spPr/>
      <dgm:t>
        <a:bodyPr/>
        <a:lstStyle/>
        <a:p>
          <a:endParaRPr lang="en-US"/>
        </a:p>
      </dgm:t>
    </dgm:pt>
    <dgm:pt modelId="{C3A28C45-0B50-43A4-8C55-8FF5AB9FD941}" type="pres">
      <dgm:prSet presAssocID="{DF2195B2-D1A0-4C3F-BEDF-D30F9C30EB04}" presName="linear" presStyleCnt="0">
        <dgm:presLayoutVars>
          <dgm:dir/>
          <dgm:animLvl val="lvl"/>
          <dgm:resizeHandles val="exact"/>
        </dgm:presLayoutVars>
      </dgm:prSet>
      <dgm:spPr/>
    </dgm:pt>
    <dgm:pt modelId="{D6828171-3D98-487F-AB2E-68350CE478C6}" type="pres">
      <dgm:prSet presAssocID="{A1B4ABBC-7371-49D6-BE47-BD09F28802B4}" presName="parentLin" presStyleCnt="0"/>
      <dgm:spPr/>
    </dgm:pt>
    <dgm:pt modelId="{A64A22D5-157B-4422-BBFF-D6D90E07EC3A}" type="pres">
      <dgm:prSet presAssocID="{A1B4ABBC-7371-49D6-BE47-BD09F28802B4}" presName="parentLeftMargin" presStyleLbl="node1" presStyleIdx="0" presStyleCnt="3"/>
      <dgm:spPr/>
    </dgm:pt>
    <dgm:pt modelId="{F0BD953E-E25D-43A4-B4F2-549EC7F8E87C}" type="pres">
      <dgm:prSet presAssocID="{A1B4ABBC-7371-49D6-BE47-BD09F28802B4}" presName="parentText" presStyleLbl="node1" presStyleIdx="0" presStyleCnt="3" custScaleX="77711">
        <dgm:presLayoutVars>
          <dgm:chMax val="0"/>
          <dgm:bulletEnabled val="1"/>
        </dgm:presLayoutVars>
      </dgm:prSet>
      <dgm:spPr/>
    </dgm:pt>
    <dgm:pt modelId="{461A3046-7F7D-4F1A-B2DB-85E04FFCD244}" type="pres">
      <dgm:prSet presAssocID="{A1B4ABBC-7371-49D6-BE47-BD09F28802B4}" presName="negativeSpace" presStyleCnt="0"/>
      <dgm:spPr/>
    </dgm:pt>
    <dgm:pt modelId="{E53B28B4-D3AF-4EF8-A8D0-82718ACD2A83}" type="pres">
      <dgm:prSet presAssocID="{A1B4ABBC-7371-49D6-BE47-BD09F28802B4}" presName="childText" presStyleLbl="conFgAcc1" presStyleIdx="0" presStyleCnt="3" custLinFactNeighborY="0">
        <dgm:presLayoutVars>
          <dgm:bulletEnabled val="1"/>
        </dgm:presLayoutVars>
      </dgm:prSet>
      <dgm:spPr/>
    </dgm:pt>
    <dgm:pt modelId="{E4D40627-E639-4E70-B317-3F2E1A929AC8}" type="pres">
      <dgm:prSet presAssocID="{EAD002C3-982A-439C-A21E-89AF156FCA28}" presName="spaceBetweenRectangles" presStyleCnt="0"/>
      <dgm:spPr/>
    </dgm:pt>
    <dgm:pt modelId="{6479F25F-673E-4CCA-9497-FDA72EBF7D69}" type="pres">
      <dgm:prSet presAssocID="{225E0EF2-8668-4D23-BC65-B7ABB4FF467D}" presName="parentLin" presStyleCnt="0"/>
      <dgm:spPr/>
    </dgm:pt>
    <dgm:pt modelId="{45981AD6-4688-42AE-93F0-BC1AC9018CC9}" type="pres">
      <dgm:prSet presAssocID="{225E0EF2-8668-4D23-BC65-B7ABB4FF467D}" presName="parentLeftMargin" presStyleLbl="node1" presStyleIdx="0" presStyleCnt="3"/>
      <dgm:spPr/>
    </dgm:pt>
    <dgm:pt modelId="{7C10B9A3-3194-4293-96B8-A2C35536763E}" type="pres">
      <dgm:prSet presAssocID="{225E0EF2-8668-4D23-BC65-B7ABB4FF467D}" presName="parentText" presStyleLbl="node1" presStyleIdx="1" presStyleCnt="3" custScaleX="77735">
        <dgm:presLayoutVars>
          <dgm:chMax val="0"/>
          <dgm:bulletEnabled val="1"/>
        </dgm:presLayoutVars>
      </dgm:prSet>
      <dgm:spPr/>
    </dgm:pt>
    <dgm:pt modelId="{0D8742E2-AC58-4552-9E97-02AACBE19FB4}" type="pres">
      <dgm:prSet presAssocID="{225E0EF2-8668-4D23-BC65-B7ABB4FF467D}" presName="negativeSpace" presStyleCnt="0"/>
      <dgm:spPr/>
    </dgm:pt>
    <dgm:pt modelId="{0CAF3E23-6948-497E-B2F1-7A93CF0DDB93}" type="pres">
      <dgm:prSet presAssocID="{225E0EF2-8668-4D23-BC65-B7ABB4FF467D}" presName="childText" presStyleLbl="conFgAcc1" presStyleIdx="1" presStyleCnt="3" custLinFactNeighborX="-1259" custLinFactNeighborY="-10128">
        <dgm:presLayoutVars>
          <dgm:bulletEnabled val="1"/>
        </dgm:presLayoutVars>
      </dgm:prSet>
      <dgm:spPr/>
    </dgm:pt>
    <dgm:pt modelId="{58E9A8FE-3C0D-4631-870F-B60B7FE07513}" type="pres">
      <dgm:prSet presAssocID="{7F6B063C-FCF1-49DA-8A0A-F10CE784ED78}" presName="spaceBetweenRectangles" presStyleCnt="0"/>
      <dgm:spPr/>
    </dgm:pt>
    <dgm:pt modelId="{4298B225-A4EB-4EF5-9F1E-FA5ECC8B823A}" type="pres">
      <dgm:prSet presAssocID="{9C247D5A-AD48-4BBB-8E64-67FAAA4080D0}" presName="parentLin" presStyleCnt="0"/>
      <dgm:spPr/>
    </dgm:pt>
    <dgm:pt modelId="{3052C96C-EDF8-4EDC-B77E-6CCACE474431}" type="pres">
      <dgm:prSet presAssocID="{9C247D5A-AD48-4BBB-8E64-67FAAA4080D0}" presName="parentLeftMargin" presStyleLbl="node1" presStyleIdx="1" presStyleCnt="3"/>
      <dgm:spPr/>
    </dgm:pt>
    <dgm:pt modelId="{922F1428-5168-4FB8-BE86-E127F9B49FE5}" type="pres">
      <dgm:prSet presAssocID="{9C247D5A-AD48-4BBB-8E64-67FAAA4080D0}" presName="parentText" presStyleLbl="node1" presStyleIdx="2" presStyleCnt="3" custScaleX="77711">
        <dgm:presLayoutVars>
          <dgm:chMax val="0"/>
          <dgm:bulletEnabled val="1"/>
        </dgm:presLayoutVars>
      </dgm:prSet>
      <dgm:spPr/>
    </dgm:pt>
    <dgm:pt modelId="{02F3552B-5C19-483F-BB2F-8CF4787C9F07}" type="pres">
      <dgm:prSet presAssocID="{9C247D5A-AD48-4BBB-8E64-67FAAA4080D0}" presName="negativeSpace" presStyleCnt="0"/>
      <dgm:spPr/>
    </dgm:pt>
    <dgm:pt modelId="{0BF32E21-7D0A-4825-BF8B-DDCE271C3552}" type="pres">
      <dgm:prSet presAssocID="{9C247D5A-AD48-4BBB-8E64-67FAAA4080D0}" presName="childText" presStyleLbl="conFgAcc1" presStyleIdx="2" presStyleCnt="3">
        <dgm:presLayoutVars>
          <dgm:bulletEnabled val="1"/>
        </dgm:presLayoutVars>
      </dgm:prSet>
      <dgm:spPr/>
    </dgm:pt>
  </dgm:ptLst>
  <dgm:cxnLst>
    <dgm:cxn modelId="{3171C303-266B-4C6B-8AB0-455748C9B543}" type="presOf" srcId="{9C247D5A-AD48-4BBB-8E64-67FAAA4080D0}" destId="{3052C96C-EDF8-4EDC-B77E-6CCACE474431}" srcOrd="0" destOrd="0" presId="urn:microsoft.com/office/officeart/2005/8/layout/list1"/>
    <dgm:cxn modelId="{D3536113-7AD2-4F72-8F37-4A128139DC6D}" type="presOf" srcId="{240CB5DE-9980-42BA-9E65-42872BC5781A}" destId="{0CAF3E23-6948-497E-B2F1-7A93CF0DDB93}" srcOrd="0" destOrd="1" presId="urn:microsoft.com/office/officeart/2005/8/layout/list1"/>
    <dgm:cxn modelId="{A09EFE13-722D-4A84-9AD8-29B1D151FD0C}" type="presOf" srcId="{33D28A77-B3AA-4FFD-9A52-C95F431E5A2E}" destId="{E53B28B4-D3AF-4EF8-A8D0-82718ACD2A83}" srcOrd="0" destOrd="1" presId="urn:microsoft.com/office/officeart/2005/8/layout/list1"/>
    <dgm:cxn modelId="{C4892815-9729-410C-A8ED-66B22A951F70}" srcId="{9C247D5A-AD48-4BBB-8E64-67FAAA4080D0}" destId="{8FC7DE27-15CE-4F4D-A515-634BBE6ED14E}" srcOrd="0" destOrd="0" parTransId="{87190604-C8D0-4D1E-B4B1-7362E6BE01A1}" sibTransId="{1815F692-C57D-410A-8B5F-85692EE3DAE5}"/>
    <dgm:cxn modelId="{43350039-7E5A-4C1E-9B5A-020025F92433}" srcId="{225E0EF2-8668-4D23-BC65-B7ABB4FF467D}" destId="{240CB5DE-9980-42BA-9E65-42872BC5781A}" srcOrd="1" destOrd="0" parTransId="{BB8E10BB-CC49-4CFA-A5EC-F23397A9ED04}" sibTransId="{E69C176A-3CBF-4FE3-8605-B41EAEAEDA2D}"/>
    <dgm:cxn modelId="{1D2D533C-7203-4A47-9FF9-AE0D1A5FB44A}" srcId="{DF2195B2-D1A0-4C3F-BEDF-D30F9C30EB04}" destId="{225E0EF2-8668-4D23-BC65-B7ABB4FF467D}" srcOrd="1" destOrd="0" parTransId="{3AB38EE7-BA9D-4427-B6D3-6E6DA316EFA8}" sibTransId="{7F6B063C-FCF1-49DA-8A0A-F10CE784ED78}"/>
    <dgm:cxn modelId="{7DA8BF41-053B-4D17-B66C-3D42DE7FF689}" srcId="{DF2195B2-D1A0-4C3F-BEDF-D30F9C30EB04}" destId="{A1B4ABBC-7371-49D6-BE47-BD09F28802B4}" srcOrd="0" destOrd="0" parTransId="{6D7B94C2-DB77-4396-BE36-AC2CFE75B1B6}" sibTransId="{EAD002C3-982A-439C-A21E-89AF156FCA28}"/>
    <dgm:cxn modelId="{456F6670-A7A0-4A07-B629-D330B96A7DA2}" type="presOf" srcId="{8B0DB1DC-D20B-4F53-A881-939BB1486075}" destId="{0BF32E21-7D0A-4825-BF8B-DDCE271C3552}" srcOrd="0" destOrd="1" presId="urn:microsoft.com/office/officeart/2005/8/layout/list1"/>
    <dgm:cxn modelId="{5B34B45A-4D55-4570-BBBF-1EF7DEFE2188}" srcId="{A1B4ABBC-7371-49D6-BE47-BD09F28802B4}" destId="{8BF90821-73FF-4815-9DC7-A2718DF93078}" srcOrd="0" destOrd="0" parTransId="{D95A9D0E-9039-49B6-90FA-4EFC7512B82C}" sibTransId="{A0EE0D96-59C6-4B66-BEBA-ED7F4F15A7C8}"/>
    <dgm:cxn modelId="{6B2F0B7B-F695-4F26-B582-FDD52A3F63AA}" srcId="{9C247D5A-AD48-4BBB-8E64-67FAAA4080D0}" destId="{8B0DB1DC-D20B-4F53-A881-939BB1486075}" srcOrd="1" destOrd="0" parTransId="{836B9C14-262F-4516-9B40-6BAEE6EBA7C7}" sibTransId="{5ED17977-69E9-49F3-BF88-B3FC6827FB17}"/>
    <dgm:cxn modelId="{11384784-F21E-465C-9638-9B0F290237DB}" type="presOf" srcId="{1EA2D89D-7B01-4CD8-9A30-DE503BDC8DFA}" destId="{0CAF3E23-6948-497E-B2F1-7A93CF0DDB93}" srcOrd="0" destOrd="0" presId="urn:microsoft.com/office/officeart/2005/8/layout/list1"/>
    <dgm:cxn modelId="{754A4D90-DDC2-44B1-9487-6EB93E4920CC}" type="presOf" srcId="{225E0EF2-8668-4D23-BC65-B7ABB4FF467D}" destId="{45981AD6-4688-42AE-93F0-BC1AC9018CC9}" srcOrd="0" destOrd="0" presId="urn:microsoft.com/office/officeart/2005/8/layout/list1"/>
    <dgm:cxn modelId="{9FDB2693-4926-49EC-847B-449A4F0C8115}" srcId="{225E0EF2-8668-4D23-BC65-B7ABB4FF467D}" destId="{1EA2D89D-7B01-4CD8-9A30-DE503BDC8DFA}" srcOrd="0" destOrd="0" parTransId="{813CC552-C44A-41D4-9458-9FFC90DDC1E6}" sibTransId="{D8DB2864-38AB-4E28-865A-99CDFC52EFA9}"/>
    <dgm:cxn modelId="{03841BA8-AD2C-41FA-BC6C-A7E6DEF0F77B}" type="presOf" srcId="{A1B4ABBC-7371-49D6-BE47-BD09F28802B4}" destId="{A64A22D5-157B-4422-BBFF-D6D90E07EC3A}" srcOrd="0" destOrd="0" presId="urn:microsoft.com/office/officeart/2005/8/layout/list1"/>
    <dgm:cxn modelId="{C97D26A8-2124-4946-A478-757D5040DB6D}" type="presOf" srcId="{8BF90821-73FF-4815-9DC7-A2718DF93078}" destId="{E53B28B4-D3AF-4EF8-A8D0-82718ACD2A83}" srcOrd="0" destOrd="0" presId="urn:microsoft.com/office/officeart/2005/8/layout/list1"/>
    <dgm:cxn modelId="{85ABE9CB-656A-415B-A4AC-26AC24B58301}" srcId="{A1B4ABBC-7371-49D6-BE47-BD09F28802B4}" destId="{33D28A77-B3AA-4FFD-9A52-C95F431E5A2E}" srcOrd="1" destOrd="0" parTransId="{53BC1576-7474-4B23-9280-11F6B7C1ECAD}" sibTransId="{08261178-86A7-4D5F-83A4-D5E763C40C48}"/>
    <dgm:cxn modelId="{E0B1BECD-F18C-45C5-A4C7-46FA14EF88DD}" srcId="{DF2195B2-D1A0-4C3F-BEDF-D30F9C30EB04}" destId="{9C247D5A-AD48-4BBB-8E64-67FAAA4080D0}" srcOrd="2" destOrd="0" parTransId="{EBECB730-7449-4CD1-BFF9-5152CFCAF203}" sibTransId="{C9DE160A-0881-45D3-ADF4-B227B7769A15}"/>
    <dgm:cxn modelId="{61A12FD0-E3D8-4356-9531-80B8EDFD17FF}" type="presOf" srcId="{9C247D5A-AD48-4BBB-8E64-67FAAA4080D0}" destId="{922F1428-5168-4FB8-BE86-E127F9B49FE5}" srcOrd="1" destOrd="0" presId="urn:microsoft.com/office/officeart/2005/8/layout/list1"/>
    <dgm:cxn modelId="{14DDBBD0-5137-427D-8A95-495479D4AAEC}" type="presOf" srcId="{225E0EF2-8668-4D23-BC65-B7ABB4FF467D}" destId="{7C10B9A3-3194-4293-96B8-A2C35536763E}" srcOrd="1" destOrd="0" presId="urn:microsoft.com/office/officeart/2005/8/layout/list1"/>
    <dgm:cxn modelId="{43F1DEDC-C79D-40FB-BC3E-907ED2B30DDD}" type="presOf" srcId="{8FC7DE27-15CE-4F4D-A515-634BBE6ED14E}" destId="{0BF32E21-7D0A-4825-BF8B-DDCE271C3552}" srcOrd="0" destOrd="0" presId="urn:microsoft.com/office/officeart/2005/8/layout/list1"/>
    <dgm:cxn modelId="{B40178FD-A771-4916-A454-B27B222A3639}" type="presOf" srcId="{A1B4ABBC-7371-49D6-BE47-BD09F28802B4}" destId="{F0BD953E-E25D-43A4-B4F2-549EC7F8E87C}" srcOrd="1" destOrd="0" presId="urn:microsoft.com/office/officeart/2005/8/layout/list1"/>
    <dgm:cxn modelId="{13F5F5FF-6AEF-44D3-BF33-DE2014675452}" type="presOf" srcId="{DF2195B2-D1A0-4C3F-BEDF-D30F9C30EB04}" destId="{C3A28C45-0B50-43A4-8C55-8FF5AB9FD941}" srcOrd="0" destOrd="0" presId="urn:microsoft.com/office/officeart/2005/8/layout/list1"/>
    <dgm:cxn modelId="{442FAE61-ADEE-4DD5-B498-89D2489D23C4}" type="presParOf" srcId="{C3A28C45-0B50-43A4-8C55-8FF5AB9FD941}" destId="{D6828171-3D98-487F-AB2E-68350CE478C6}" srcOrd="0" destOrd="0" presId="urn:microsoft.com/office/officeart/2005/8/layout/list1"/>
    <dgm:cxn modelId="{079A0DCB-78DE-43A7-8D3F-FCEDEE17EDDE}" type="presParOf" srcId="{D6828171-3D98-487F-AB2E-68350CE478C6}" destId="{A64A22D5-157B-4422-BBFF-D6D90E07EC3A}" srcOrd="0" destOrd="0" presId="urn:microsoft.com/office/officeart/2005/8/layout/list1"/>
    <dgm:cxn modelId="{CD145F1F-C666-45B8-8ECA-38E5B9F32470}" type="presParOf" srcId="{D6828171-3D98-487F-AB2E-68350CE478C6}" destId="{F0BD953E-E25D-43A4-B4F2-549EC7F8E87C}" srcOrd="1" destOrd="0" presId="urn:microsoft.com/office/officeart/2005/8/layout/list1"/>
    <dgm:cxn modelId="{5A0A086A-3143-4956-82FF-E39BFC21A0C0}" type="presParOf" srcId="{C3A28C45-0B50-43A4-8C55-8FF5AB9FD941}" destId="{461A3046-7F7D-4F1A-B2DB-85E04FFCD244}" srcOrd="1" destOrd="0" presId="urn:microsoft.com/office/officeart/2005/8/layout/list1"/>
    <dgm:cxn modelId="{CEAAC2D3-0211-4D23-AF4A-23BEE360F419}" type="presParOf" srcId="{C3A28C45-0B50-43A4-8C55-8FF5AB9FD941}" destId="{E53B28B4-D3AF-4EF8-A8D0-82718ACD2A83}" srcOrd="2" destOrd="0" presId="urn:microsoft.com/office/officeart/2005/8/layout/list1"/>
    <dgm:cxn modelId="{275B0EA6-EA7C-432B-8714-0646D3707704}" type="presParOf" srcId="{C3A28C45-0B50-43A4-8C55-8FF5AB9FD941}" destId="{E4D40627-E639-4E70-B317-3F2E1A929AC8}" srcOrd="3" destOrd="0" presId="urn:microsoft.com/office/officeart/2005/8/layout/list1"/>
    <dgm:cxn modelId="{3EE84A65-7B13-4771-A4ED-9CE4A39D8F3F}" type="presParOf" srcId="{C3A28C45-0B50-43A4-8C55-8FF5AB9FD941}" destId="{6479F25F-673E-4CCA-9497-FDA72EBF7D69}" srcOrd="4" destOrd="0" presId="urn:microsoft.com/office/officeart/2005/8/layout/list1"/>
    <dgm:cxn modelId="{D0B5AA17-C838-4F87-934B-126B981085DD}" type="presParOf" srcId="{6479F25F-673E-4CCA-9497-FDA72EBF7D69}" destId="{45981AD6-4688-42AE-93F0-BC1AC9018CC9}" srcOrd="0" destOrd="0" presId="urn:microsoft.com/office/officeart/2005/8/layout/list1"/>
    <dgm:cxn modelId="{92FDE6A9-7FFC-4942-AEFF-5526B2BFBEFB}" type="presParOf" srcId="{6479F25F-673E-4CCA-9497-FDA72EBF7D69}" destId="{7C10B9A3-3194-4293-96B8-A2C35536763E}" srcOrd="1" destOrd="0" presId="urn:microsoft.com/office/officeart/2005/8/layout/list1"/>
    <dgm:cxn modelId="{6A893AEB-F791-4349-8311-0D6610A09D36}" type="presParOf" srcId="{C3A28C45-0B50-43A4-8C55-8FF5AB9FD941}" destId="{0D8742E2-AC58-4552-9E97-02AACBE19FB4}" srcOrd="5" destOrd="0" presId="urn:microsoft.com/office/officeart/2005/8/layout/list1"/>
    <dgm:cxn modelId="{20A3C0EE-92A3-413C-802F-2AD4BF2B50D5}" type="presParOf" srcId="{C3A28C45-0B50-43A4-8C55-8FF5AB9FD941}" destId="{0CAF3E23-6948-497E-B2F1-7A93CF0DDB93}" srcOrd="6" destOrd="0" presId="urn:microsoft.com/office/officeart/2005/8/layout/list1"/>
    <dgm:cxn modelId="{7ED807FB-66A8-4F42-9D0C-58813025B86B}" type="presParOf" srcId="{C3A28C45-0B50-43A4-8C55-8FF5AB9FD941}" destId="{58E9A8FE-3C0D-4631-870F-B60B7FE07513}" srcOrd="7" destOrd="0" presId="urn:microsoft.com/office/officeart/2005/8/layout/list1"/>
    <dgm:cxn modelId="{424E7C9B-175D-4A74-B743-0D70243F3F5F}" type="presParOf" srcId="{C3A28C45-0B50-43A4-8C55-8FF5AB9FD941}" destId="{4298B225-A4EB-4EF5-9F1E-FA5ECC8B823A}" srcOrd="8" destOrd="0" presId="urn:microsoft.com/office/officeart/2005/8/layout/list1"/>
    <dgm:cxn modelId="{FE64DC66-D527-44FD-91F9-B937B9F69D84}" type="presParOf" srcId="{4298B225-A4EB-4EF5-9F1E-FA5ECC8B823A}" destId="{3052C96C-EDF8-4EDC-B77E-6CCACE474431}" srcOrd="0" destOrd="0" presId="urn:microsoft.com/office/officeart/2005/8/layout/list1"/>
    <dgm:cxn modelId="{C60B14D4-BD15-451C-8D6B-542CC9E099E9}" type="presParOf" srcId="{4298B225-A4EB-4EF5-9F1E-FA5ECC8B823A}" destId="{922F1428-5168-4FB8-BE86-E127F9B49FE5}" srcOrd="1" destOrd="0" presId="urn:microsoft.com/office/officeart/2005/8/layout/list1"/>
    <dgm:cxn modelId="{5A77B682-7D6E-4AA2-969A-E8BD7306633F}" type="presParOf" srcId="{C3A28C45-0B50-43A4-8C55-8FF5AB9FD941}" destId="{02F3552B-5C19-483F-BB2F-8CF4787C9F07}" srcOrd="9" destOrd="0" presId="urn:microsoft.com/office/officeart/2005/8/layout/list1"/>
    <dgm:cxn modelId="{A3CC2A7E-E735-41C0-8696-772083031C86}" type="presParOf" srcId="{C3A28C45-0B50-43A4-8C55-8FF5AB9FD941}" destId="{0BF32E21-7D0A-4825-BF8B-DDCE271C3552}"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A925A6-CF01-4A0A-9065-827CDDB3FD6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04693744-ED12-4A40-AFA8-3B2D3794E400}">
      <dgm:prSet phldrT="[Text]"/>
      <dgm:spPr/>
      <dgm:t>
        <a:bodyPr/>
        <a:lstStyle/>
        <a:p>
          <a:r>
            <a:rPr lang="en-US" b="1" u="none" dirty="0">
              <a:solidFill>
                <a:srgbClr val="262087"/>
              </a:solidFill>
            </a:rPr>
            <a:t>Independent (“</a:t>
          </a:r>
          <a:r>
            <a:rPr lang="en-US" b="1" u="none" dirty="0">
              <a:solidFill>
                <a:srgbClr val="262087"/>
              </a:solidFill>
              <a:cs typeface="Arial" pitchFamily="34" charset="0"/>
            </a:rPr>
            <a:t>2r</a:t>
          </a:r>
          <a:r>
            <a:rPr lang="en-US" b="1" u="none" dirty="0">
              <a:solidFill>
                <a:srgbClr val="262087"/>
              </a:solidFill>
            </a:rPr>
            <a:t>”) Charter Schools</a:t>
          </a:r>
          <a:endParaRPr lang="en-US" u="none" dirty="0">
            <a:solidFill>
              <a:srgbClr val="262087"/>
            </a:solidFill>
          </a:endParaRPr>
        </a:p>
      </dgm:t>
    </dgm:pt>
    <dgm:pt modelId="{F17D77C5-37C6-41D8-8548-368FBB15228C}" type="parTrans" cxnId="{60B3E156-54E6-48DD-848F-11F654A8DBC3}">
      <dgm:prSet/>
      <dgm:spPr/>
      <dgm:t>
        <a:bodyPr/>
        <a:lstStyle/>
        <a:p>
          <a:endParaRPr lang="en-US"/>
        </a:p>
      </dgm:t>
    </dgm:pt>
    <dgm:pt modelId="{F49CCB45-4E15-4964-A6F3-5E1607EC919B}" type="sibTrans" cxnId="{60B3E156-54E6-48DD-848F-11F654A8DBC3}">
      <dgm:prSet/>
      <dgm:spPr/>
      <dgm:t>
        <a:bodyPr/>
        <a:lstStyle/>
        <a:p>
          <a:endParaRPr lang="en-US"/>
        </a:p>
      </dgm:t>
    </dgm:pt>
    <dgm:pt modelId="{BC37FE8E-BA78-454A-9C3D-DDED23F16E3A}">
      <dgm:prSet phldrT="[Text]"/>
      <dgm:spPr>
        <a:solidFill>
          <a:srgbClr val="262087"/>
        </a:solidFill>
      </dgm:spPr>
      <dgm:t>
        <a:bodyPr/>
        <a:lstStyle/>
        <a:p>
          <a:r>
            <a:rPr lang="en-US" b="1" dirty="0">
              <a:solidFill>
                <a:schemeClr val="bg1"/>
              </a:solidFill>
            </a:rPr>
            <a:t>Effective in 2021-22, Independent (“2r”) Charter Schools are 100% GPR funded. Prior law spread the cost over all districts via an equal % reduction to gross general aid. </a:t>
          </a:r>
        </a:p>
      </dgm:t>
    </dgm:pt>
    <dgm:pt modelId="{F90E4184-266E-4AE3-9B3B-22C7C969D264}" type="parTrans" cxnId="{07E60766-20CB-4625-BCB3-B6BB0E249AB0}">
      <dgm:prSet/>
      <dgm:spPr/>
      <dgm:t>
        <a:bodyPr/>
        <a:lstStyle/>
        <a:p>
          <a:endParaRPr lang="en-US"/>
        </a:p>
      </dgm:t>
    </dgm:pt>
    <dgm:pt modelId="{D200D686-E3F0-4407-BAE6-E87B7209DD00}" type="sibTrans" cxnId="{07E60766-20CB-4625-BCB3-B6BB0E249AB0}">
      <dgm:prSet/>
      <dgm:spPr/>
      <dgm:t>
        <a:bodyPr/>
        <a:lstStyle/>
        <a:p>
          <a:endParaRPr lang="en-US"/>
        </a:p>
      </dgm:t>
    </dgm:pt>
    <dgm:pt modelId="{595D14F3-A88C-489F-925F-745D497C0669}">
      <dgm:prSet phldrT="[Text]"/>
      <dgm:spPr/>
      <dgm:t>
        <a:bodyPr/>
        <a:lstStyle/>
        <a:p>
          <a:r>
            <a:rPr lang="en-US" b="1" u="none" dirty="0">
              <a:solidFill>
                <a:srgbClr val="262087"/>
              </a:solidFill>
            </a:rPr>
            <a:t>Prior Year </a:t>
          </a:r>
          <a:br>
            <a:rPr lang="en-US" b="1" u="none" dirty="0">
              <a:solidFill>
                <a:srgbClr val="262087"/>
              </a:solidFill>
            </a:rPr>
          </a:br>
          <a:r>
            <a:rPr lang="en-US" b="1" u="none" dirty="0">
              <a:solidFill>
                <a:srgbClr val="262087"/>
              </a:solidFill>
            </a:rPr>
            <a:t>(“October to June”) adjustment</a:t>
          </a:r>
          <a:endParaRPr lang="en-US" u="none" dirty="0">
            <a:solidFill>
              <a:srgbClr val="262087"/>
            </a:solidFill>
          </a:endParaRPr>
        </a:p>
      </dgm:t>
    </dgm:pt>
    <dgm:pt modelId="{CCE051D3-20F0-467A-9BCD-F34A86CEB243}" type="parTrans" cxnId="{C2C9CFF2-DBDB-427A-BFE7-AA6D6E69EE69}">
      <dgm:prSet/>
      <dgm:spPr/>
      <dgm:t>
        <a:bodyPr/>
        <a:lstStyle/>
        <a:p>
          <a:endParaRPr lang="en-US"/>
        </a:p>
      </dgm:t>
    </dgm:pt>
    <dgm:pt modelId="{FCF9C8BF-E88D-4379-AA09-B6A6B1AC0335}" type="sibTrans" cxnId="{C2C9CFF2-DBDB-427A-BFE7-AA6D6E69EE69}">
      <dgm:prSet/>
      <dgm:spPr/>
      <dgm:t>
        <a:bodyPr/>
        <a:lstStyle/>
        <a:p>
          <a:endParaRPr lang="en-US"/>
        </a:p>
      </dgm:t>
    </dgm:pt>
    <dgm:pt modelId="{0362DF69-C190-4093-8888-6CA152F47304}">
      <dgm:prSet phldrT="[Text]"/>
      <dgm:spPr>
        <a:solidFill>
          <a:srgbClr val="262087"/>
        </a:solidFill>
      </dgm:spPr>
      <dgm:t>
        <a:bodyPr/>
        <a:lstStyle/>
        <a:p>
          <a:r>
            <a:rPr lang="en-US" b="1" dirty="0">
              <a:solidFill>
                <a:schemeClr val="bg1"/>
              </a:solidFill>
            </a:rPr>
            <a:t>The difference in general aid amounts calculated between the October 15</a:t>
          </a:r>
          <a:r>
            <a:rPr lang="en-US" b="1" baseline="30000" dirty="0">
              <a:solidFill>
                <a:schemeClr val="bg1"/>
              </a:solidFill>
            </a:rPr>
            <a:t>th</a:t>
          </a:r>
          <a:r>
            <a:rPr lang="en-US" b="1" dirty="0">
              <a:solidFill>
                <a:schemeClr val="bg1"/>
              </a:solidFill>
            </a:rPr>
            <a:t> aid certification and the final aid run of the prior year </a:t>
          </a:r>
          <a:br>
            <a:rPr lang="en-US" b="1" dirty="0">
              <a:solidFill>
                <a:schemeClr val="bg1"/>
              </a:solidFill>
            </a:rPr>
          </a:br>
          <a:r>
            <a:rPr lang="en-US" b="1" dirty="0">
              <a:solidFill>
                <a:schemeClr val="bg1"/>
              </a:solidFill>
            </a:rPr>
            <a:t>(+ or – value).</a:t>
          </a:r>
          <a:endParaRPr lang="en-US" dirty="0">
            <a:solidFill>
              <a:schemeClr val="bg1"/>
            </a:solidFill>
          </a:endParaRPr>
        </a:p>
      </dgm:t>
    </dgm:pt>
    <dgm:pt modelId="{0450A0C8-D3E2-4D8B-854D-455431028DE8}" type="parTrans" cxnId="{4BCC5E31-154C-4BEB-A424-B68D69BCA671}">
      <dgm:prSet/>
      <dgm:spPr/>
      <dgm:t>
        <a:bodyPr/>
        <a:lstStyle/>
        <a:p>
          <a:endParaRPr lang="en-US"/>
        </a:p>
      </dgm:t>
    </dgm:pt>
    <dgm:pt modelId="{32A32091-C052-4601-8218-457E012E2DE9}" type="sibTrans" cxnId="{4BCC5E31-154C-4BEB-A424-B68D69BCA671}">
      <dgm:prSet/>
      <dgm:spPr/>
      <dgm:t>
        <a:bodyPr/>
        <a:lstStyle/>
        <a:p>
          <a:endParaRPr lang="en-US"/>
        </a:p>
      </dgm:t>
    </dgm:pt>
    <dgm:pt modelId="{8E5E7480-CAA7-4957-89E2-A93C686E289D}">
      <dgm:prSet phldrT="[Text]" custT="1"/>
      <dgm:spPr/>
      <dgm:t>
        <a:bodyPr/>
        <a:lstStyle/>
        <a:p>
          <a:r>
            <a:rPr lang="en-US" sz="2200" b="1" u="none" dirty="0">
              <a:solidFill>
                <a:srgbClr val="262087"/>
              </a:solidFill>
            </a:rPr>
            <a:t>Private School Vouchers </a:t>
          </a:r>
          <a:br>
            <a:rPr lang="en-US" sz="2200" b="1" u="none" dirty="0">
              <a:solidFill>
                <a:srgbClr val="262087"/>
              </a:solidFill>
            </a:rPr>
          </a:br>
          <a:r>
            <a:rPr lang="en-US" sz="2200" b="1" u="none" dirty="0">
              <a:solidFill>
                <a:srgbClr val="262087"/>
              </a:solidFill>
            </a:rPr>
            <a:t>(Statewide, SNSP, Milwaukee &amp; Racine) </a:t>
          </a:r>
          <a:endParaRPr lang="en-US" sz="2200" u="none" dirty="0">
            <a:solidFill>
              <a:srgbClr val="262087"/>
            </a:solidFill>
          </a:endParaRPr>
        </a:p>
      </dgm:t>
    </dgm:pt>
    <dgm:pt modelId="{95519E21-4A7A-4F5C-B709-E251CFBEB67D}" type="parTrans" cxnId="{12115A50-75CA-4123-B9FE-90FD9169746F}">
      <dgm:prSet/>
      <dgm:spPr/>
      <dgm:t>
        <a:bodyPr/>
        <a:lstStyle/>
        <a:p>
          <a:endParaRPr lang="en-US"/>
        </a:p>
      </dgm:t>
    </dgm:pt>
    <dgm:pt modelId="{EA8A5B4E-81B8-4021-94C2-EA45FB2200CE}" type="sibTrans" cxnId="{12115A50-75CA-4123-B9FE-90FD9169746F}">
      <dgm:prSet/>
      <dgm:spPr/>
      <dgm:t>
        <a:bodyPr/>
        <a:lstStyle/>
        <a:p>
          <a:endParaRPr lang="en-US"/>
        </a:p>
      </dgm:t>
    </dgm:pt>
    <dgm:pt modelId="{81754A93-0A38-4ED6-8043-6FD1B3BC4861}">
      <dgm:prSet phldrT="[Text]"/>
      <dgm:spPr>
        <a:solidFill>
          <a:srgbClr val="262087"/>
        </a:solidFill>
      </dgm:spPr>
      <dgm:t>
        <a:bodyPr/>
        <a:lstStyle/>
        <a:p>
          <a:r>
            <a:rPr lang="en-US" b="1" dirty="0">
              <a:solidFill>
                <a:schemeClr val="bg1"/>
              </a:solidFill>
            </a:rPr>
            <a:t>Reduction in aid to partially offset the cost of the program. </a:t>
          </a:r>
          <a:endParaRPr lang="en-US" dirty="0">
            <a:solidFill>
              <a:schemeClr val="bg1"/>
            </a:solidFill>
          </a:endParaRPr>
        </a:p>
      </dgm:t>
    </dgm:pt>
    <dgm:pt modelId="{97C731BB-B4AD-43E0-9FAD-33C116491F50}" type="parTrans" cxnId="{23B57F34-FCCF-4089-AB00-1CF5B1155097}">
      <dgm:prSet/>
      <dgm:spPr/>
      <dgm:t>
        <a:bodyPr/>
        <a:lstStyle/>
        <a:p>
          <a:endParaRPr lang="en-US"/>
        </a:p>
      </dgm:t>
    </dgm:pt>
    <dgm:pt modelId="{244ED5A0-D23F-40EA-86D7-6E2011223988}" type="sibTrans" cxnId="{23B57F34-FCCF-4089-AB00-1CF5B1155097}">
      <dgm:prSet/>
      <dgm:spPr/>
      <dgm:t>
        <a:bodyPr/>
        <a:lstStyle/>
        <a:p>
          <a:endParaRPr lang="en-US"/>
        </a:p>
      </dgm:t>
    </dgm:pt>
    <dgm:pt modelId="{587F57A4-7E90-4FD2-8586-470657F008AC}" type="pres">
      <dgm:prSet presAssocID="{78A925A6-CF01-4A0A-9065-827CDDB3FD67}" presName="theList" presStyleCnt="0">
        <dgm:presLayoutVars>
          <dgm:dir/>
          <dgm:animLvl val="lvl"/>
          <dgm:resizeHandles val="exact"/>
        </dgm:presLayoutVars>
      </dgm:prSet>
      <dgm:spPr/>
    </dgm:pt>
    <dgm:pt modelId="{22A961EC-74BF-45E9-8E3D-8FB2A28DFF56}" type="pres">
      <dgm:prSet presAssocID="{04693744-ED12-4A40-AFA8-3B2D3794E400}" presName="compNode" presStyleCnt="0"/>
      <dgm:spPr/>
    </dgm:pt>
    <dgm:pt modelId="{F989A99D-099F-4A5C-8D3F-E8DAC846CD1F}" type="pres">
      <dgm:prSet presAssocID="{04693744-ED12-4A40-AFA8-3B2D3794E400}" presName="aNode" presStyleLbl="bgShp" presStyleIdx="0" presStyleCnt="3"/>
      <dgm:spPr/>
    </dgm:pt>
    <dgm:pt modelId="{6119660E-B383-48E8-95C5-EDB690FD97B7}" type="pres">
      <dgm:prSet presAssocID="{04693744-ED12-4A40-AFA8-3B2D3794E400}" presName="textNode" presStyleLbl="bgShp" presStyleIdx="0" presStyleCnt="3"/>
      <dgm:spPr/>
    </dgm:pt>
    <dgm:pt modelId="{2C61B29C-EEDE-4C29-9250-F4495300AC1E}" type="pres">
      <dgm:prSet presAssocID="{04693744-ED12-4A40-AFA8-3B2D3794E400}" presName="compChildNode" presStyleCnt="0"/>
      <dgm:spPr/>
    </dgm:pt>
    <dgm:pt modelId="{E55D8542-61A5-47C8-902E-CBAA270EFCDB}" type="pres">
      <dgm:prSet presAssocID="{04693744-ED12-4A40-AFA8-3B2D3794E400}" presName="theInnerList" presStyleCnt="0"/>
      <dgm:spPr/>
    </dgm:pt>
    <dgm:pt modelId="{3CA1F7F6-8D54-4C2D-8561-F0D16B2DAF7C}" type="pres">
      <dgm:prSet presAssocID="{BC37FE8E-BA78-454A-9C3D-DDED23F16E3A}" presName="childNode" presStyleLbl="node1" presStyleIdx="0" presStyleCnt="3" custScaleY="94798">
        <dgm:presLayoutVars>
          <dgm:bulletEnabled val="1"/>
        </dgm:presLayoutVars>
      </dgm:prSet>
      <dgm:spPr/>
    </dgm:pt>
    <dgm:pt modelId="{49CF8513-A768-4FE0-B2DF-D5DC0CB74847}" type="pres">
      <dgm:prSet presAssocID="{04693744-ED12-4A40-AFA8-3B2D3794E400}" presName="aSpace" presStyleCnt="0"/>
      <dgm:spPr/>
    </dgm:pt>
    <dgm:pt modelId="{6EE5122F-71A5-4220-9C15-D8DB22B3E434}" type="pres">
      <dgm:prSet presAssocID="{595D14F3-A88C-489F-925F-745D497C0669}" presName="compNode" presStyleCnt="0"/>
      <dgm:spPr/>
    </dgm:pt>
    <dgm:pt modelId="{3032D3C1-3B8F-49B4-BC3D-9937D62ED025}" type="pres">
      <dgm:prSet presAssocID="{595D14F3-A88C-489F-925F-745D497C0669}" presName="aNode" presStyleLbl="bgShp" presStyleIdx="1" presStyleCnt="3"/>
      <dgm:spPr/>
    </dgm:pt>
    <dgm:pt modelId="{09FD1813-6A27-4240-B5F8-D0218840A5ED}" type="pres">
      <dgm:prSet presAssocID="{595D14F3-A88C-489F-925F-745D497C0669}" presName="textNode" presStyleLbl="bgShp" presStyleIdx="1" presStyleCnt="3"/>
      <dgm:spPr/>
    </dgm:pt>
    <dgm:pt modelId="{6935BE5C-A6FB-43AE-8812-283DB067F06D}" type="pres">
      <dgm:prSet presAssocID="{595D14F3-A88C-489F-925F-745D497C0669}" presName="compChildNode" presStyleCnt="0"/>
      <dgm:spPr/>
    </dgm:pt>
    <dgm:pt modelId="{A2C58437-1C3E-4F13-A85C-F5D1CC83E138}" type="pres">
      <dgm:prSet presAssocID="{595D14F3-A88C-489F-925F-745D497C0669}" presName="theInnerList" presStyleCnt="0"/>
      <dgm:spPr/>
    </dgm:pt>
    <dgm:pt modelId="{9D161B8D-75CC-4AB6-AC6B-E641E63629EC}" type="pres">
      <dgm:prSet presAssocID="{0362DF69-C190-4093-8888-6CA152F47304}" presName="childNode" presStyleLbl="node1" presStyleIdx="1" presStyleCnt="3" custScaleY="94798">
        <dgm:presLayoutVars>
          <dgm:bulletEnabled val="1"/>
        </dgm:presLayoutVars>
      </dgm:prSet>
      <dgm:spPr/>
    </dgm:pt>
    <dgm:pt modelId="{B71337ED-FFF0-4D7E-B4F8-A3B134FB6ECE}" type="pres">
      <dgm:prSet presAssocID="{595D14F3-A88C-489F-925F-745D497C0669}" presName="aSpace" presStyleCnt="0"/>
      <dgm:spPr/>
    </dgm:pt>
    <dgm:pt modelId="{D5B3C190-99C9-49C9-85DF-29ABE13BD33A}" type="pres">
      <dgm:prSet presAssocID="{8E5E7480-CAA7-4957-89E2-A93C686E289D}" presName="compNode" presStyleCnt="0"/>
      <dgm:spPr/>
    </dgm:pt>
    <dgm:pt modelId="{D79A5E27-6290-421A-BAA2-31389AF11BE5}" type="pres">
      <dgm:prSet presAssocID="{8E5E7480-CAA7-4957-89E2-A93C686E289D}" presName="aNode" presStyleLbl="bgShp" presStyleIdx="2" presStyleCnt="3"/>
      <dgm:spPr/>
    </dgm:pt>
    <dgm:pt modelId="{81B86018-67E6-413E-B20D-11279629F1B7}" type="pres">
      <dgm:prSet presAssocID="{8E5E7480-CAA7-4957-89E2-A93C686E289D}" presName="textNode" presStyleLbl="bgShp" presStyleIdx="2" presStyleCnt="3"/>
      <dgm:spPr/>
    </dgm:pt>
    <dgm:pt modelId="{69FCECF1-8C64-4B75-A5C7-A56383DF8AEA}" type="pres">
      <dgm:prSet presAssocID="{8E5E7480-CAA7-4957-89E2-A93C686E289D}" presName="compChildNode" presStyleCnt="0"/>
      <dgm:spPr/>
    </dgm:pt>
    <dgm:pt modelId="{E4DAD8CF-911C-4781-AD6E-CE00823AB8B6}" type="pres">
      <dgm:prSet presAssocID="{8E5E7480-CAA7-4957-89E2-A93C686E289D}" presName="theInnerList" presStyleCnt="0"/>
      <dgm:spPr/>
    </dgm:pt>
    <dgm:pt modelId="{1AA565D8-F492-4F5B-AE8D-9849F58E1B76}" type="pres">
      <dgm:prSet presAssocID="{81754A93-0A38-4ED6-8043-6FD1B3BC4861}" presName="childNode" presStyleLbl="node1" presStyleIdx="2" presStyleCnt="3" custScaleY="94798">
        <dgm:presLayoutVars>
          <dgm:bulletEnabled val="1"/>
        </dgm:presLayoutVars>
      </dgm:prSet>
      <dgm:spPr/>
    </dgm:pt>
  </dgm:ptLst>
  <dgm:cxnLst>
    <dgm:cxn modelId="{902D9E01-A4A8-4BCF-8107-AACE6F6379FE}" type="presOf" srcId="{595D14F3-A88C-489F-925F-745D497C0669}" destId="{3032D3C1-3B8F-49B4-BC3D-9937D62ED025}" srcOrd="0" destOrd="0" presId="urn:microsoft.com/office/officeart/2005/8/layout/lProcess2"/>
    <dgm:cxn modelId="{E5B67107-9E09-451D-AC40-895DFCB69E3B}" type="presOf" srcId="{0362DF69-C190-4093-8888-6CA152F47304}" destId="{9D161B8D-75CC-4AB6-AC6B-E641E63629EC}" srcOrd="0" destOrd="0" presId="urn:microsoft.com/office/officeart/2005/8/layout/lProcess2"/>
    <dgm:cxn modelId="{4BCC5E31-154C-4BEB-A424-B68D69BCA671}" srcId="{595D14F3-A88C-489F-925F-745D497C0669}" destId="{0362DF69-C190-4093-8888-6CA152F47304}" srcOrd="0" destOrd="0" parTransId="{0450A0C8-D3E2-4D8B-854D-455431028DE8}" sibTransId="{32A32091-C052-4601-8218-457E012E2DE9}"/>
    <dgm:cxn modelId="{23B57F34-FCCF-4089-AB00-1CF5B1155097}" srcId="{8E5E7480-CAA7-4957-89E2-A93C686E289D}" destId="{81754A93-0A38-4ED6-8043-6FD1B3BC4861}" srcOrd="0" destOrd="0" parTransId="{97C731BB-B4AD-43E0-9FAD-33C116491F50}" sibTransId="{244ED5A0-D23F-40EA-86D7-6E2011223988}"/>
    <dgm:cxn modelId="{F808B538-1030-4DD7-976C-432D590AA2AF}" type="presOf" srcId="{04693744-ED12-4A40-AFA8-3B2D3794E400}" destId="{F989A99D-099F-4A5C-8D3F-E8DAC846CD1F}" srcOrd="0" destOrd="0" presId="urn:microsoft.com/office/officeart/2005/8/layout/lProcess2"/>
    <dgm:cxn modelId="{07E60766-20CB-4625-BCB3-B6BB0E249AB0}" srcId="{04693744-ED12-4A40-AFA8-3B2D3794E400}" destId="{BC37FE8E-BA78-454A-9C3D-DDED23F16E3A}" srcOrd="0" destOrd="0" parTransId="{F90E4184-266E-4AE3-9B3B-22C7C969D264}" sibTransId="{D200D686-E3F0-4407-BAE6-E87B7209DD00}"/>
    <dgm:cxn modelId="{A887144A-85C9-46C2-91B4-DFF2F68F2A75}" type="presOf" srcId="{BC37FE8E-BA78-454A-9C3D-DDED23F16E3A}" destId="{3CA1F7F6-8D54-4C2D-8561-F0D16B2DAF7C}" srcOrd="0" destOrd="0" presId="urn:microsoft.com/office/officeart/2005/8/layout/lProcess2"/>
    <dgm:cxn modelId="{A81D666E-614A-4455-97C8-F4AA52D14C57}" type="presOf" srcId="{04693744-ED12-4A40-AFA8-3B2D3794E400}" destId="{6119660E-B383-48E8-95C5-EDB690FD97B7}" srcOrd="1" destOrd="0" presId="urn:microsoft.com/office/officeart/2005/8/layout/lProcess2"/>
    <dgm:cxn modelId="{12115A50-75CA-4123-B9FE-90FD9169746F}" srcId="{78A925A6-CF01-4A0A-9065-827CDDB3FD67}" destId="{8E5E7480-CAA7-4957-89E2-A93C686E289D}" srcOrd="2" destOrd="0" parTransId="{95519E21-4A7A-4F5C-B709-E251CFBEB67D}" sibTransId="{EA8A5B4E-81B8-4021-94C2-EA45FB2200CE}"/>
    <dgm:cxn modelId="{60B3E156-54E6-48DD-848F-11F654A8DBC3}" srcId="{78A925A6-CF01-4A0A-9065-827CDDB3FD67}" destId="{04693744-ED12-4A40-AFA8-3B2D3794E400}" srcOrd="0" destOrd="0" parTransId="{F17D77C5-37C6-41D8-8548-368FBB15228C}" sibTransId="{F49CCB45-4E15-4964-A6F3-5E1607EC919B}"/>
    <dgm:cxn modelId="{BC6A8C7C-2CE9-4CEA-915D-B9208856F25A}" type="presOf" srcId="{595D14F3-A88C-489F-925F-745D497C0669}" destId="{09FD1813-6A27-4240-B5F8-D0218840A5ED}" srcOrd="1" destOrd="0" presId="urn:microsoft.com/office/officeart/2005/8/layout/lProcess2"/>
    <dgm:cxn modelId="{6A013480-85E3-488D-BBD1-E73B100A3788}" type="presOf" srcId="{81754A93-0A38-4ED6-8043-6FD1B3BC4861}" destId="{1AA565D8-F492-4F5B-AE8D-9849F58E1B76}" srcOrd="0" destOrd="0" presId="urn:microsoft.com/office/officeart/2005/8/layout/lProcess2"/>
    <dgm:cxn modelId="{B503BE99-2F99-45AA-8238-E96E23749BD4}" type="presOf" srcId="{8E5E7480-CAA7-4957-89E2-A93C686E289D}" destId="{D79A5E27-6290-421A-BAA2-31389AF11BE5}" srcOrd="0" destOrd="0" presId="urn:microsoft.com/office/officeart/2005/8/layout/lProcess2"/>
    <dgm:cxn modelId="{89B395AA-6723-4987-AD19-B527839F9AE2}" type="presOf" srcId="{8E5E7480-CAA7-4957-89E2-A93C686E289D}" destId="{81B86018-67E6-413E-B20D-11279629F1B7}" srcOrd="1" destOrd="0" presId="urn:microsoft.com/office/officeart/2005/8/layout/lProcess2"/>
    <dgm:cxn modelId="{92A61CB3-9B07-4120-81F7-D4C7F7717A83}" type="presOf" srcId="{78A925A6-CF01-4A0A-9065-827CDDB3FD67}" destId="{587F57A4-7E90-4FD2-8586-470657F008AC}" srcOrd="0" destOrd="0" presId="urn:microsoft.com/office/officeart/2005/8/layout/lProcess2"/>
    <dgm:cxn modelId="{C2C9CFF2-DBDB-427A-BFE7-AA6D6E69EE69}" srcId="{78A925A6-CF01-4A0A-9065-827CDDB3FD67}" destId="{595D14F3-A88C-489F-925F-745D497C0669}" srcOrd="1" destOrd="0" parTransId="{CCE051D3-20F0-467A-9BCD-F34A86CEB243}" sibTransId="{FCF9C8BF-E88D-4379-AA09-B6A6B1AC0335}"/>
    <dgm:cxn modelId="{A3CD3428-B569-487D-B1DC-33BCB7853102}" type="presParOf" srcId="{587F57A4-7E90-4FD2-8586-470657F008AC}" destId="{22A961EC-74BF-45E9-8E3D-8FB2A28DFF56}" srcOrd="0" destOrd="0" presId="urn:microsoft.com/office/officeart/2005/8/layout/lProcess2"/>
    <dgm:cxn modelId="{F02D0449-7211-4266-8950-9A6876A00544}" type="presParOf" srcId="{22A961EC-74BF-45E9-8E3D-8FB2A28DFF56}" destId="{F989A99D-099F-4A5C-8D3F-E8DAC846CD1F}" srcOrd="0" destOrd="0" presId="urn:microsoft.com/office/officeart/2005/8/layout/lProcess2"/>
    <dgm:cxn modelId="{A999EDF8-B1EC-4469-BADA-056765A421B4}" type="presParOf" srcId="{22A961EC-74BF-45E9-8E3D-8FB2A28DFF56}" destId="{6119660E-B383-48E8-95C5-EDB690FD97B7}" srcOrd="1" destOrd="0" presId="urn:microsoft.com/office/officeart/2005/8/layout/lProcess2"/>
    <dgm:cxn modelId="{6CDBBBB9-0491-4273-9870-88364025E097}" type="presParOf" srcId="{22A961EC-74BF-45E9-8E3D-8FB2A28DFF56}" destId="{2C61B29C-EEDE-4C29-9250-F4495300AC1E}" srcOrd="2" destOrd="0" presId="urn:microsoft.com/office/officeart/2005/8/layout/lProcess2"/>
    <dgm:cxn modelId="{6D1FBD82-3F06-4E02-B9CA-9D2EB20AB391}" type="presParOf" srcId="{2C61B29C-EEDE-4C29-9250-F4495300AC1E}" destId="{E55D8542-61A5-47C8-902E-CBAA270EFCDB}" srcOrd="0" destOrd="0" presId="urn:microsoft.com/office/officeart/2005/8/layout/lProcess2"/>
    <dgm:cxn modelId="{0262E21D-C67F-4382-94CA-FCA730DA25DA}" type="presParOf" srcId="{E55D8542-61A5-47C8-902E-CBAA270EFCDB}" destId="{3CA1F7F6-8D54-4C2D-8561-F0D16B2DAF7C}" srcOrd="0" destOrd="0" presId="urn:microsoft.com/office/officeart/2005/8/layout/lProcess2"/>
    <dgm:cxn modelId="{50F6EC09-AB76-4A6E-8E65-5B156E59E47E}" type="presParOf" srcId="{587F57A4-7E90-4FD2-8586-470657F008AC}" destId="{49CF8513-A768-4FE0-B2DF-D5DC0CB74847}" srcOrd="1" destOrd="0" presId="urn:microsoft.com/office/officeart/2005/8/layout/lProcess2"/>
    <dgm:cxn modelId="{C81CFF36-5855-46BE-BE9E-E252FD784359}" type="presParOf" srcId="{587F57A4-7E90-4FD2-8586-470657F008AC}" destId="{6EE5122F-71A5-4220-9C15-D8DB22B3E434}" srcOrd="2" destOrd="0" presId="urn:microsoft.com/office/officeart/2005/8/layout/lProcess2"/>
    <dgm:cxn modelId="{D9CF057C-EA95-4F24-8A5C-FBF8C805E903}" type="presParOf" srcId="{6EE5122F-71A5-4220-9C15-D8DB22B3E434}" destId="{3032D3C1-3B8F-49B4-BC3D-9937D62ED025}" srcOrd="0" destOrd="0" presId="urn:microsoft.com/office/officeart/2005/8/layout/lProcess2"/>
    <dgm:cxn modelId="{2ADC0290-6A05-418D-96B5-90E020F38E72}" type="presParOf" srcId="{6EE5122F-71A5-4220-9C15-D8DB22B3E434}" destId="{09FD1813-6A27-4240-B5F8-D0218840A5ED}" srcOrd="1" destOrd="0" presId="urn:microsoft.com/office/officeart/2005/8/layout/lProcess2"/>
    <dgm:cxn modelId="{903512C3-D167-4FF8-A469-5FB7B60907E7}" type="presParOf" srcId="{6EE5122F-71A5-4220-9C15-D8DB22B3E434}" destId="{6935BE5C-A6FB-43AE-8812-283DB067F06D}" srcOrd="2" destOrd="0" presId="urn:microsoft.com/office/officeart/2005/8/layout/lProcess2"/>
    <dgm:cxn modelId="{3841544B-CB20-4D29-880E-5310984E7F8D}" type="presParOf" srcId="{6935BE5C-A6FB-43AE-8812-283DB067F06D}" destId="{A2C58437-1C3E-4F13-A85C-F5D1CC83E138}" srcOrd="0" destOrd="0" presId="urn:microsoft.com/office/officeart/2005/8/layout/lProcess2"/>
    <dgm:cxn modelId="{51BC9E00-67A1-4AC5-887A-844F44D659B0}" type="presParOf" srcId="{A2C58437-1C3E-4F13-A85C-F5D1CC83E138}" destId="{9D161B8D-75CC-4AB6-AC6B-E641E63629EC}" srcOrd="0" destOrd="0" presId="urn:microsoft.com/office/officeart/2005/8/layout/lProcess2"/>
    <dgm:cxn modelId="{87530E0F-C94C-4C66-9CD2-51B30F493F5A}" type="presParOf" srcId="{587F57A4-7E90-4FD2-8586-470657F008AC}" destId="{B71337ED-FFF0-4D7E-B4F8-A3B134FB6ECE}" srcOrd="3" destOrd="0" presId="urn:microsoft.com/office/officeart/2005/8/layout/lProcess2"/>
    <dgm:cxn modelId="{518047EE-2006-40E1-9B0C-39D510682F66}" type="presParOf" srcId="{587F57A4-7E90-4FD2-8586-470657F008AC}" destId="{D5B3C190-99C9-49C9-85DF-29ABE13BD33A}" srcOrd="4" destOrd="0" presId="urn:microsoft.com/office/officeart/2005/8/layout/lProcess2"/>
    <dgm:cxn modelId="{3B0D2716-E7CC-4B08-9356-6AF5717BCB4D}" type="presParOf" srcId="{D5B3C190-99C9-49C9-85DF-29ABE13BD33A}" destId="{D79A5E27-6290-421A-BAA2-31389AF11BE5}" srcOrd="0" destOrd="0" presId="urn:microsoft.com/office/officeart/2005/8/layout/lProcess2"/>
    <dgm:cxn modelId="{B8D7681E-CAE3-4C2E-82B2-7F464BCA8F83}" type="presParOf" srcId="{D5B3C190-99C9-49C9-85DF-29ABE13BD33A}" destId="{81B86018-67E6-413E-B20D-11279629F1B7}" srcOrd="1" destOrd="0" presId="urn:microsoft.com/office/officeart/2005/8/layout/lProcess2"/>
    <dgm:cxn modelId="{5EEEE4FC-A2AD-4767-80F2-86E3C70AD94B}" type="presParOf" srcId="{D5B3C190-99C9-49C9-85DF-29ABE13BD33A}" destId="{69FCECF1-8C64-4B75-A5C7-A56383DF8AEA}" srcOrd="2" destOrd="0" presId="urn:microsoft.com/office/officeart/2005/8/layout/lProcess2"/>
    <dgm:cxn modelId="{B76E7124-E7EE-426F-A4DC-0614BF11EDE5}" type="presParOf" srcId="{69FCECF1-8C64-4B75-A5C7-A56383DF8AEA}" destId="{E4DAD8CF-911C-4781-AD6E-CE00823AB8B6}" srcOrd="0" destOrd="0" presId="urn:microsoft.com/office/officeart/2005/8/layout/lProcess2"/>
    <dgm:cxn modelId="{68DB650F-1611-46E7-9CFE-2DC7DE732AE3}" type="presParOf" srcId="{E4DAD8CF-911C-4781-AD6E-CE00823AB8B6}" destId="{1AA565D8-F492-4F5B-AE8D-9849F58E1B76}"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EB8B2-796A-4E5C-8DDD-A2F5A312D986}">
      <dsp:nvSpPr>
        <dsp:cNvPr id="0" name=""/>
        <dsp:cNvSpPr/>
      </dsp:nvSpPr>
      <dsp:spPr>
        <a:xfrm>
          <a:off x="6204444" y="81176"/>
          <a:ext cx="2211760" cy="4472568"/>
        </a:xfrm>
        <a:prstGeom prst="roundRect">
          <a:avLst>
            <a:gd name="adj" fmla="val 10000"/>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Property</a:t>
          </a:r>
          <a:r>
            <a:rPr lang="en-US" sz="2800" kern="1200" dirty="0"/>
            <a:t> </a:t>
          </a:r>
          <a:r>
            <a:rPr lang="en-US" sz="2800" b="1" kern="1200" dirty="0"/>
            <a:t>Tax</a:t>
          </a:r>
          <a:r>
            <a:rPr lang="en-US" sz="2800" kern="1200" dirty="0"/>
            <a:t> </a:t>
          </a:r>
          <a:r>
            <a:rPr lang="en-US" sz="2800" b="1" kern="1200" dirty="0"/>
            <a:t>Levy</a:t>
          </a:r>
        </a:p>
      </dsp:txBody>
      <dsp:txXfrm>
        <a:off x="6269224" y="145956"/>
        <a:ext cx="2082200" cy="4343008"/>
      </dsp:txXfrm>
    </dsp:sp>
    <dsp:sp modelId="{71535913-8133-49A2-8F55-4086EA77B96D}">
      <dsp:nvSpPr>
        <dsp:cNvPr id="0" name=""/>
        <dsp:cNvSpPr/>
      </dsp:nvSpPr>
      <dsp:spPr>
        <a:xfrm rot="10800000">
          <a:off x="5514375" y="2043202"/>
          <a:ext cx="468893" cy="548516"/>
        </a:xfrm>
        <a:prstGeom prst="mathEqual">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10800000">
        <a:off x="5655043" y="2152905"/>
        <a:ext cx="328225" cy="329110"/>
      </dsp:txXfrm>
    </dsp:sp>
    <dsp:sp modelId="{00BBDF21-2F4D-4136-BF17-92D0D959191F}">
      <dsp:nvSpPr>
        <dsp:cNvPr id="0" name=""/>
        <dsp:cNvSpPr/>
      </dsp:nvSpPr>
      <dsp:spPr>
        <a:xfrm>
          <a:off x="3107979" y="0"/>
          <a:ext cx="2211760" cy="4634920"/>
        </a:xfrm>
        <a:prstGeom prst="roundRect">
          <a:avLst>
            <a:gd name="adj" fmla="val 1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State Aid</a:t>
          </a:r>
        </a:p>
        <a:p>
          <a:pPr marL="0" lvl="0" indent="0" algn="ctr" defTabSz="1244600">
            <a:lnSpc>
              <a:spcPct val="90000"/>
            </a:lnSpc>
            <a:spcBef>
              <a:spcPct val="0"/>
            </a:spcBef>
            <a:spcAft>
              <a:spcPct val="35000"/>
            </a:spcAft>
            <a:buNone/>
          </a:pPr>
          <a:r>
            <a:rPr lang="en-US" sz="2200" b="0" kern="1200" dirty="0"/>
            <a:t>(General Aid + High Poverty Aid + Computer Aid + Aid for Exempt Personal Property)</a:t>
          </a:r>
        </a:p>
      </dsp:txBody>
      <dsp:txXfrm>
        <a:off x="3172759" y="64780"/>
        <a:ext cx="2082200" cy="4505360"/>
      </dsp:txXfrm>
    </dsp:sp>
    <dsp:sp modelId="{A72F3526-8A6C-4F9B-8D69-326C283A7F15}">
      <dsp:nvSpPr>
        <dsp:cNvPr id="0" name=""/>
        <dsp:cNvSpPr/>
      </dsp:nvSpPr>
      <dsp:spPr>
        <a:xfrm rot="10800000">
          <a:off x="2417910" y="2043202"/>
          <a:ext cx="468893" cy="548516"/>
        </a:xfrm>
        <a:prstGeom prst="mathMinus">
          <a:avLst/>
        </a:prstGeom>
        <a:gradFill rotWithShape="0">
          <a:gsLst>
            <a:gs pos="0">
              <a:schemeClr val="accent1">
                <a:shade val="90000"/>
                <a:hueOff val="350915"/>
                <a:satOff val="-3215"/>
                <a:lumOff val="27754"/>
                <a:alphaOff val="0"/>
                <a:satMod val="103000"/>
                <a:lumMod val="102000"/>
                <a:tint val="94000"/>
              </a:schemeClr>
            </a:gs>
            <a:gs pos="50000">
              <a:schemeClr val="accent1">
                <a:shade val="90000"/>
                <a:hueOff val="350915"/>
                <a:satOff val="-3215"/>
                <a:lumOff val="27754"/>
                <a:alphaOff val="0"/>
                <a:satMod val="110000"/>
                <a:lumMod val="100000"/>
                <a:shade val="100000"/>
              </a:schemeClr>
            </a:gs>
            <a:gs pos="100000">
              <a:schemeClr val="accent1">
                <a:shade val="90000"/>
                <a:hueOff val="350915"/>
                <a:satOff val="-3215"/>
                <a:lumOff val="2775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dsp:txBody>
      <dsp:txXfrm rot="10800000">
        <a:off x="2558578" y="2152905"/>
        <a:ext cx="328225" cy="329110"/>
      </dsp:txXfrm>
    </dsp:sp>
    <dsp:sp modelId="{B14C538D-A163-4586-9B2B-D3A15B7B9472}">
      <dsp:nvSpPr>
        <dsp:cNvPr id="0" name=""/>
        <dsp:cNvSpPr/>
      </dsp:nvSpPr>
      <dsp:spPr>
        <a:xfrm>
          <a:off x="11515" y="81176"/>
          <a:ext cx="2211760" cy="4472568"/>
        </a:xfrm>
        <a:prstGeom prst="roundRect">
          <a:avLst>
            <a:gd name="adj" fmla="val 10000"/>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Revenue Limit</a:t>
          </a:r>
        </a:p>
      </dsp:txBody>
      <dsp:txXfrm>
        <a:off x="76295" y="145956"/>
        <a:ext cx="2082200" cy="4343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FC0B8-C9FD-4AEC-8765-B3E93D2BD9C0}">
      <dsp:nvSpPr>
        <dsp:cNvPr id="0" name=""/>
        <dsp:cNvSpPr/>
      </dsp:nvSpPr>
      <dsp:spPr>
        <a:xfrm>
          <a:off x="0" y="832817"/>
          <a:ext cx="8320617" cy="17025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5772" tIns="479044" rIns="645772"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solidFill>
                <a:srgbClr val="262087"/>
              </a:solidFill>
            </a:rPr>
            <a:t>General State Aid</a:t>
          </a:r>
        </a:p>
        <a:p>
          <a:pPr marL="228600" lvl="1" indent="-228600" algn="l" defTabSz="1022350">
            <a:lnSpc>
              <a:spcPct val="90000"/>
            </a:lnSpc>
            <a:spcBef>
              <a:spcPct val="0"/>
            </a:spcBef>
            <a:spcAft>
              <a:spcPct val="15000"/>
            </a:spcAft>
            <a:buChar char="•"/>
          </a:pPr>
          <a:r>
            <a:rPr lang="en-US" sz="2300" kern="1200" dirty="0">
              <a:solidFill>
                <a:srgbClr val="262087"/>
              </a:solidFill>
            </a:rPr>
            <a:t>Property Tax Levy</a:t>
          </a:r>
        </a:p>
        <a:p>
          <a:pPr marL="228600" lvl="1" indent="-228600" algn="l" defTabSz="1022350">
            <a:lnSpc>
              <a:spcPct val="90000"/>
            </a:lnSpc>
            <a:spcBef>
              <a:spcPct val="0"/>
            </a:spcBef>
            <a:spcAft>
              <a:spcPct val="15000"/>
            </a:spcAft>
            <a:buChar char="•"/>
          </a:pPr>
          <a:r>
            <a:rPr lang="en-US" sz="2300" kern="1200" dirty="0">
              <a:solidFill>
                <a:srgbClr val="262087"/>
              </a:solidFill>
            </a:rPr>
            <a:t>Computer Aid</a:t>
          </a:r>
        </a:p>
      </dsp:txBody>
      <dsp:txXfrm>
        <a:off x="0" y="832817"/>
        <a:ext cx="8320617" cy="1702575"/>
      </dsp:txXfrm>
    </dsp:sp>
    <dsp:sp modelId="{13DC88E3-B27D-498E-BE34-B468BFE87B1B}">
      <dsp:nvSpPr>
        <dsp:cNvPr id="0" name=""/>
        <dsp:cNvSpPr/>
      </dsp:nvSpPr>
      <dsp:spPr>
        <a:xfrm>
          <a:off x="416030" y="493337"/>
          <a:ext cx="5824431" cy="678960"/>
        </a:xfrm>
        <a:prstGeom prst="round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150" tIns="0" rIns="220150" bIns="0" numCol="1" spcCol="1270" anchor="ctr" anchorCtr="0">
          <a:noAutofit/>
        </a:bodyPr>
        <a:lstStyle/>
        <a:p>
          <a:pPr marL="0" lvl="0" indent="0" algn="l" defTabSz="1022350">
            <a:lnSpc>
              <a:spcPct val="90000"/>
            </a:lnSpc>
            <a:spcBef>
              <a:spcPct val="0"/>
            </a:spcBef>
            <a:spcAft>
              <a:spcPct val="35000"/>
            </a:spcAft>
            <a:buNone/>
          </a:pPr>
          <a:r>
            <a:rPr lang="en-US" sz="2300" b="1" kern="1200" dirty="0"/>
            <a:t>General Fund (10)</a:t>
          </a:r>
        </a:p>
      </dsp:txBody>
      <dsp:txXfrm>
        <a:off x="449174" y="526481"/>
        <a:ext cx="5758143" cy="612672"/>
      </dsp:txXfrm>
    </dsp:sp>
    <dsp:sp modelId="{CA141E09-16C6-43F3-BCB9-EAEB5D3CC686}">
      <dsp:nvSpPr>
        <dsp:cNvPr id="0" name=""/>
        <dsp:cNvSpPr/>
      </dsp:nvSpPr>
      <dsp:spPr>
        <a:xfrm>
          <a:off x="0" y="2999072"/>
          <a:ext cx="8320617" cy="95996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5772" tIns="479044" rIns="645772"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solidFill>
                <a:srgbClr val="262087"/>
              </a:solidFill>
            </a:rPr>
            <a:t>Property Tax Levy</a:t>
          </a:r>
        </a:p>
      </dsp:txBody>
      <dsp:txXfrm>
        <a:off x="0" y="2999072"/>
        <a:ext cx="8320617" cy="959962"/>
      </dsp:txXfrm>
    </dsp:sp>
    <dsp:sp modelId="{BA363EB4-E42B-4D57-BB35-53CE24CE3CDF}">
      <dsp:nvSpPr>
        <dsp:cNvPr id="0" name=""/>
        <dsp:cNvSpPr/>
      </dsp:nvSpPr>
      <dsp:spPr>
        <a:xfrm>
          <a:off x="416030" y="2659592"/>
          <a:ext cx="5824431" cy="678960"/>
        </a:xfrm>
        <a:prstGeom prst="round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150" tIns="0" rIns="220150" bIns="0" numCol="1" spcCol="1270" anchor="ctr" anchorCtr="0">
          <a:noAutofit/>
        </a:bodyPr>
        <a:lstStyle/>
        <a:p>
          <a:pPr marL="0" lvl="0" indent="0" algn="l" defTabSz="1022350">
            <a:lnSpc>
              <a:spcPct val="90000"/>
            </a:lnSpc>
            <a:spcBef>
              <a:spcPct val="0"/>
            </a:spcBef>
            <a:spcAft>
              <a:spcPct val="35000"/>
            </a:spcAft>
            <a:buNone/>
          </a:pPr>
          <a:r>
            <a:rPr lang="en-US" sz="2300" b="1" kern="1200" dirty="0"/>
            <a:t>Non-Referendum Debt Service Fund (38) </a:t>
          </a:r>
        </a:p>
      </dsp:txBody>
      <dsp:txXfrm>
        <a:off x="449174" y="2692736"/>
        <a:ext cx="5758143" cy="612672"/>
      </dsp:txXfrm>
    </dsp:sp>
    <dsp:sp modelId="{9418FEE2-49CE-4FC6-B341-20027C76FDC4}">
      <dsp:nvSpPr>
        <dsp:cNvPr id="0" name=""/>
        <dsp:cNvSpPr/>
      </dsp:nvSpPr>
      <dsp:spPr>
        <a:xfrm>
          <a:off x="0" y="4422714"/>
          <a:ext cx="8320617" cy="95996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5772" tIns="479044" rIns="645772"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solidFill>
                <a:srgbClr val="262087"/>
              </a:solidFill>
            </a:rPr>
            <a:t>Property Tax Levy</a:t>
          </a:r>
        </a:p>
      </dsp:txBody>
      <dsp:txXfrm>
        <a:off x="0" y="4422714"/>
        <a:ext cx="8320617" cy="959962"/>
      </dsp:txXfrm>
    </dsp:sp>
    <dsp:sp modelId="{73A99487-AB14-4A52-841D-EB2AAB83130B}">
      <dsp:nvSpPr>
        <dsp:cNvPr id="0" name=""/>
        <dsp:cNvSpPr/>
      </dsp:nvSpPr>
      <dsp:spPr>
        <a:xfrm>
          <a:off x="416030" y="4083234"/>
          <a:ext cx="5824431" cy="678960"/>
        </a:xfrm>
        <a:prstGeom prst="round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150" tIns="0" rIns="220150" bIns="0" numCol="1" spcCol="1270" anchor="ctr" anchorCtr="0">
          <a:noAutofit/>
        </a:bodyPr>
        <a:lstStyle/>
        <a:p>
          <a:pPr marL="0" lvl="0" indent="0" algn="l" defTabSz="1022350">
            <a:lnSpc>
              <a:spcPct val="90000"/>
            </a:lnSpc>
            <a:spcBef>
              <a:spcPct val="0"/>
            </a:spcBef>
            <a:spcAft>
              <a:spcPct val="35000"/>
            </a:spcAft>
            <a:buNone/>
          </a:pPr>
          <a:r>
            <a:rPr lang="en-US" sz="2300" b="1" kern="1200" dirty="0"/>
            <a:t>Capital Projects Fund (41)</a:t>
          </a:r>
        </a:p>
      </dsp:txBody>
      <dsp:txXfrm>
        <a:off x="449174" y="4116378"/>
        <a:ext cx="5758143"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0B6FE-EBB4-4C89-B9C8-5620199FB004}">
      <dsp:nvSpPr>
        <dsp:cNvPr id="0" name=""/>
        <dsp:cNvSpPr/>
      </dsp:nvSpPr>
      <dsp:spPr>
        <a:xfrm>
          <a:off x="-6743085" y="-1031074"/>
          <a:ext cx="8025375" cy="8025375"/>
        </a:xfrm>
        <a:prstGeom prst="blockArc">
          <a:avLst>
            <a:gd name="adj1" fmla="val 18900000"/>
            <a:gd name="adj2" fmla="val 2700000"/>
            <a:gd name="adj3" fmla="val 2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97B457-76AC-442E-B77A-740B986795BC}">
      <dsp:nvSpPr>
        <dsp:cNvPr id="0" name=""/>
        <dsp:cNvSpPr/>
      </dsp:nvSpPr>
      <dsp:spPr>
        <a:xfrm>
          <a:off x="560038" y="372582"/>
          <a:ext cx="8358556" cy="745641"/>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1853" tIns="55880" rIns="55880" bIns="55880" numCol="1" spcCol="1270" anchor="ctr" anchorCtr="0">
          <a:noAutofit/>
        </a:bodyPr>
        <a:lstStyle/>
        <a:p>
          <a:pPr marL="0" lvl="0" indent="0" algn="l" defTabSz="977900">
            <a:lnSpc>
              <a:spcPct val="90000"/>
            </a:lnSpc>
            <a:spcBef>
              <a:spcPct val="0"/>
            </a:spcBef>
            <a:spcAft>
              <a:spcPct val="35000"/>
            </a:spcAft>
            <a:buClr>
              <a:srgbClr val="262087"/>
            </a:buClr>
            <a:buFont typeface="Wingdings" panose="05000000000000000000" pitchFamily="2" charset="2"/>
            <a:buNone/>
          </a:pPr>
          <a:r>
            <a:rPr lang="en-US" sz="2200" kern="1200" dirty="0">
              <a:solidFill>
                <a:schemeClr val="bg1"/>
              </a:solidFill>
            </a:rPr>
            <a:t>Categorical Aids (Special Education, Per Pupil Aid, Library, Transportation, Sparsity, etc.)</a:t>
          </a:r>
        </a:p>
      </dsp:txBody>
      <dsp:txXfrm>
        <a:off x="560038" y="372582"/>
        <a:ext cx="8358556" cy="745641"/>
      </dsp:txXfrm>
    </dsp:sp>
    <dsp:sp modelId="{5F19D0D6-DE85-449A-B207-3269B7920A7B}">
      <dsp:nvSpPr>
        <dsp:cNvPr id="0" name=""/>
        <dsp:cNvSpPr/>
      </dsp:nvSpPr>
      <dsp:spPr>
        <a:xfrm>
          <a:off x="94012" y="279377"/>
          <a:ext cx="932052" cy="93205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897DEA-45FB-470E-A4D4-C9A3629F9311}">
      <dsp:nvSpPr>
        <dsp:cNvPr id="0" name=""/>
        <dsp:cNvSpPr/>
      </dsp:nvSpPr>
      <dsp:spPr>
        <a:xfrm>
          <a:off x="1094343" y="1490687"/>
          <a:ext cx="7824251" cy="745641"/>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185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a:solidFill>
                <a:schemeClr val="bg1"/>
              </a:solidFill>
            </a:rPr>
            <a:t>State and Federal Grants</a:t>
          </a:r>
          <a:endParaRPr lang="en-US" sz="2200" kern="1200" dirty="0">
            <a:solidFill>
              <a:schemeClr val="bg1"/>
            </a:solidFill>
          </a:endParaRPr>
        </a:p>
      </dsp:txBody>
      <dsp:txXfrm>
        <a:off x="1094343" y="1490687"/>
        <a:ext cx="7824251" cy="745641"/>
      </dsp:txXfrm>
    </dsp:sp>
    <dsp:sp modelId="{27AB4D3D-FF2E-4303-991B-0F74BAC46328}">
      <dsp:nvSpPr>
        <dsp:cNvPr id="0" name=""/>
        <dsp:cNvSpPr/>
      </dsp:nvSpPr>
      <dsp:spPr>
        <a:xfrm>
          <a:off x="628317" y="1397482"/>
          <a:ext cx="932052" cy="93205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97987F-1825-4256-9D5E-452AD1323057}">
      <dsp:nvSpPr>
        <dsp:cNvPr id="0" name=""/>
        <dsp:cNvSpPr/>
      </dsp:nvSpPr>
      <dsp:spPr>
        <a:xfrm>
          <a:off x="1258331" y="2608792"/>
          <a:ext cx="7660263" cy="745641"/>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185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Student Fees, Gate Receipts, and Donations</a:t>
          </a:r>
        </a:p>
      </dsp:txBody>
      <dsp:txXfrm>
        <a:off x="1258331" y="2608792"/>
        <a:ext cx="7660263" cy="745641"/>
      </dsp:txXfrm>
    </dsp:sp>
    <dsp:sp modelId="{0A3D2C5B-B5B9-405C-BEBF-51E3FA192BBB}">
      <dsp:nvSpPr>
        <dsp:cNvPr id="0" name=""/>
        <dsp:cNvSpPr/>
      </dsp:nvSpPr>
      <dsp:spPr>
        <a:xfrm>
          <a:off x="792305" y="2515586"/>
          <a:ext cx="932052" cy="93205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425651-F572-4FFA-9205-C53F56B73F51}">
      <dsp:nvSpPr>
        <dsp:cNvPr id="0" name=""/>
        <dsp:cNvSpPr/>
      </dsp:nvSpPr>
      <dsp:spPr>
        <a:xfrm>
          <a:off x="1094343" y="3726896"/>
          <a:ext cx="7824251" cy="745641"/>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185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a:solidFill>
                <a:schemeClr val="bg1"/>
              </a:solidFill>
            </a:rPr>
            <a:t>Tax Levy for Referendum Approved Debt Service Fund (39)</a:t>
          </a:r>
          <a:endParaRPr lang="en-US" sz="2200" kern="1200" dirty="0">
            <a:solidFill>
              <a:schemeClr val="bg1"/>
            </a:solidFill>
          </a:endParaRPr>
        </a:p>
      </dsp:txBody>
      <dsp:txXfrm>
        <a:off x="1094343" y="3726896"/>
        <a:ext cx="7824251" cy="745641"/>
      </dsp:txXfrm>
    </dsp:sp>
    <dsp:sp modelId="{A752F16A-6CD1-4B83-A067-293140CADECD}">
      <dsp:nvSpPr>
        <dsp:cNvPr id="0" name=""/>
        <dsp:cNvSpPr/>
      </dsp:nvSpPr>
      <dsp:spPr>
        <a:xfrm>
          <a:off x="628317" y="3633691"/>
          <a:ext cx="932052" cy="93205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31E325-D1D1-4081-A849-993029480AC0}">
      <dsp:nvSpPr>
        <dsp:cNvPr id="0" name=""/>
        <dsp:cNvSpPr/>
      </dsp:nvSpPr>
      <dsp:spPr>
        <a:xfrm>
          <a:off x="560038" y="4845001"/>
          <a:ext cx="8358556" cy="745641"/>
        </a:xfrm>
        <a:prstGeom prst="rect">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185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a:solidFill>
                <a:schemeClr val="bg1"/>
              </a:solidFill>
            </a:rPr>
            <a:t>Tax Levy for Community Service Fund (80) </a:t>
          </a:r>
          <a:endParaRPr lang="en-US" sz="2200" kern="1200" dirty="0">
            <a:solidFill>
              <a:schemeClr val="bg1"/>
            </a:solidFill>
          </a:endParaRPr>
        </a:p>
      </dsp:txBody>
      <dsp:txXfrm>
        <a:off x="560038" y="4845001"/>
        <a:ext cx="8358556" cy="745641"/>
      </dsp:txXfrm>
    </dsp:sp>
    <dsp:sp modelId="{E031C55A-5254-4916-B499-A850795B010E}">
      <dsp:nvSpPr>
        <dsp:cNvPr id="0" name=""/>
        <dsp:cNvSpPr/>
      </dsp:nvSpPr>
      <dsp:spPr>
        <a:xfrm>
          <a:off x="94012" y="4751796"/>
          <a:ext cx="932052" cy="93205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5C334-520C-4EB7-96ED-30CC56DF9A9A}">
      <dsp:nvSpPr>
        <dsp:cNvPr id="0" name=""/>
        <dsp:cNvSpPr/>
      </dsp:nvSpPr>
      <dsp:spPr>
        <a:xfrm>
          <a:off x="1593" y="1034223"/>
          <a:ext cx="2112522" cy="211252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Line 11: Total Revenue Limit</a:t>
          </a:r>
        </a:p>
      </dsp:txBody>
      <dsp:txXfrm>
        <a:off x="310965" y="1343595"/>
        <a:ext cx="1493778" cy="1493778"/>
      </dsp:txXfrm>
    </dsp:sp>
    <dsp:sp modelId="{FFA1E97E-8559-427B-9EC7-821BE4D3B8A1}">
      <dsp:nvSpPr>
        <dsp:cNvPr id="0" name=""/>
        <dsp:cNvSpPr/>
      </dsp:nvSpPr>
      <dsp:spPr>
        <a:xfrm>
          <a:off x="2285652" y="1477853"/>
          <a:ext cx="1225262" cy="1225262"/>
        </a:xfrm>
        <a:prstGeom prst="mathMin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b="1" kern="1200" dirty="0"/>
        </a:p>
      </dsp:txBody>
      <dsp:txXfrm>
        <a:off x="2448060" y="1946393"/>
        <a:ext cx="900446" cy="288182"/>
      </dsp:txXfrm>
    </dsp:sp>
    <dsp:sp modelId="{21AE8E95-C2E4-4C8A-935E-3B1232F9B092}">
      <dsp:nvSpPr>
        <dsp:cNvPr id="0" name=""/>
        <dsp:cNvSpPr/>
      </dsp:nvSpPr>
      <dsp:spPr>
        <a:xfrm>
          <a:off x="3682452" y="1034223"/>
          <a:ext cx="2112522" cy="2112522"/>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Line 12:  State General Aid </a:t>
          </a:r>
          <a:br>
            <a:rPr lang="en-US" sz="1700" b="1" kern="1200" dirty="0"/>
          </a:br>
          <a:r>
            <a:rPr lang="en-US" sz="1700" b="1" kern="1200" dirty="0"/>
            <a:t>(4 Categories)</a:t>
          </a:r>
        </a:p>
      </dsp:txBody>
      <dsp:txXfrm>
        <a:off x="3991824" y="1343595"/>
        <a:ext cx="1493778" cy="1493778"/>
      </dsp:txXfrm>
    </dsp:sp>
    <dsp:sp modelId="{EE283AA2-D66B-4FD4-840F-2F6DBC74D5B7}">
      <dsp:nvSpPr>
        <dsp:cNvPr id="0" name=""/>
        <dsp:cNvSpPr/>
      </dsp:nvSpPr>
      <dsp:spPr>
        <a:xfrm>
          <a:off x="5966512" y="1477853"/>
          <a:ext cx="1225262" cy="1225262"/>
        </a:xfrm>
        <a:prstGeom prst="mathEqual">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b="1" kern="1200"/>
        </a:p>
      </dsp:txBody>
      <dsp:txXfrm>
        <a:off x="6128920" y="1730257"/>
        <a:ext cx="900446" cy="720454"/>
      </dsp:txXfrm>
    </dsp:sp>
    <dsp:sp modelId="{3C9B5552-87ED-456A-9254-9B4D4B6BE937}">
      <dsp:nvSpPr>
        <dsp:cNvPr id="0" name=""/>
        <dsp:cNvSpPr/>
      </dsp:nvSpPr>
      <dsp:spPr>
        <a:xfrm>
          <a:off x="7363311" y="1034223"/>
          <a:ext cx="2112522" cy="2112522"/>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Line 13:  Allowable Limited Tax Levy </a:t>
          </a:r>
          <a:br>
            <a:rPr lang="en-US" sz="1700" b="1" kern="1200" dirty="0"/>
          </a:br>
          <a:r>
            <a:rPr lang="en-US" sz="1700" b="1" kern="1200" dirty="0"/>
            <a:t>(Funds 10, 38, 41 Levies)</a:t>
          </a:r>
        </a:p>
      </dsp:txBody>
      <dsp:txXfrm>
        <a:off x="7672683" y="1343595"/>
        <a:ext cx="1493778" cy="14937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14B60-1E86-42C3-A90C-E856DC1CD859}">
      <dsp:nvSpPr>
        <dsp:cNvPr id="0" name=""/>
        <dsp:cNvSpPr/>
      </dsp:nvSpPr>
      <dsp:spPr>
        <a:xfrm rot="16200000">
          <a:off x="-167738" y="170540"/>
          <a:ext cx="3090545" cy="2749463"/>
        </a:xfrm>
        <a:prstGeom prst="flowChartManualOperation">
          <a:avLst/>
        </a:prstGeom>
        <a:solidFill>
          <a:srgbClr val="262087"/>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buNone/>
          </a:pPr>
          <a:r>
            <a:rPr lang="en-US" sz="2000" b="1" kern="1200" dirty="0"/>
            <a:t>Tax Levies Outside of Revenue Limit</a:t>
          </a:r>
        </a:p>
        <a:p>
          <a:pPr marL="114300" lvl="1" indent="-114300" algn="l" defTabSz="622300">
            <a:lnSpc>
              <a:spcPct val="90000"/>
            </a:lnSpc>
            <a:spcBef>
              <a:spcPct val="0"/>
            </a:spcBef>
            <a:spcAft>
              <a:spcPct val="15000"/>
            </a:spcAft>
            <a:buChar char="•"/>
          </a:pPr>
          <a:r>
            <a:rPr lang="en-US" sz="1400" kern="1200" dirty="0"/>
            <a:t>Fund</a:t>
          </a:r>
          <a:r>
            <a:rPr lang="en-US" sz="1400" kern="1200" baseline="0" dirty="0"/>
            <a:t> 39 (and other non-Fund 38 funds) – Referendum Approved Debt Service</a:t>
          </a:r>
          <a:endParaRPr lang="en-US" sz="1400" kern="1200" dirty="0"/>
        </a:p>
        <a:p>
          <a:pPr marL="114300" lvl="1" indent="-114300" algn="l" defTabSz="622300">
            <a:lnSpc>
              <a:spcPct val="90000"/>
            </a:lnSpc>
            <a:spcBef>
              <a:spcPct val="0"/>
            </a:spcBef>
            <a:spcAft>
              <a:spcPct val="15000"/>
            </a:spcAft>
            <a:buChar char="•"/>
          </a:pPr>
          <a:r>
            <a:rPr lang="en-US" sz="1400" kern="1200" dirty="0"/>
            <a:t>Fund 80:  Community Service Fund</a:t>
          </a:r>
        </a:p>
        <a:p>
          <a:pPr marL="114300" lvl="1" indent="-114300" algn="l" defTabSz="622300">
            <a:lnSpc>
              <a:spcPct val="90000"/>
            </a:lnSpc>
            <a:spcBef>
              <a:spcPct val="0"/>
            </a:spcBef>
            <a:spcAft>
              <a:spcPct val="15000"/>
            </a:spcAft>
            <a:buChar char="•"/>
          </a:pPr>
          <a:r>
            <a:rPr lang="en-US" sz="1400" kern="1200" dirty="0"/>
            <a:t>Property Tax Chargebacks </a:t>
          </a:r>
          <a:br>
            <a:rPr lang="en-US" sz="1400" kern="1200" dirty="0"/>
          </a:br>
          <a:r>
            <a:rPr lang="en-US" sz="1400" kern="1200" dirty="0"/>
            <a:t>(in Fund 10</a:t>
          </a:r>
          <a:r>
            <a:rPr lang="en-US" sz="1100" kern="1200" dirty="0"/>
            <a:t>)</a:t>
          </a:r>
        </a:p>
      </dsp:txBody>
      <dsp:txXfrm rot="5400000">
        <a:off x="2803" y="618108"/>
        <a:ext cx="2749463" cy="1854327"/>
      </dsp:txXfrm>
    </dsp:sp>
    <dsp:sp modelId="{F39DE5BF-CFF8-45D7-8CA7-DCF9A2D07577}">
      <dsp:nvSpPr>
        <dsp:cNvPr id="0" name=""/>
        <dsp:cNvSpPr/>
      </dsp:nvSpPr>
      <dsp:spPr>
        <a:xfrm rot="16200000">
          <a:off x="2787934" y="170540"/>
          <a:ext cx="3090545" cy="2749463"/>
        </a:xfrm>
        <a:prstGeom prst="flowChartManualOperation">
          <a:avLst/>
        </a:prstGeom>
        <a:solidFill>
          <a:srgbClr val="262087"/>
        </a:solidFill>
        <a:ln w="12700" cap="flat" cmpd="sng" algn="ctr">
          <a:solidFill>
            <a:schemeClr val="bg1"/>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US" sz="2000" kern="1200" dirty="0"/>
            <a:t>Line 15 allows you to ADD tax levies for these other funds</a:t>
          </a:r>
        </a:p>
      </dsp:txBody>
      <dsp:txXfrm rot="5400000">
        <a:off x="2958475" y="618108"/>
        <a:ext cx="2749463" cy="1854327"/>
      </dsp:txXfrm>
    </dsp:sp>
    <dsp:sp modelId="{03AD84DF-E9BB-43A3-AE2E-E8E9BBAC953C}">
      <dsp:nvSpPr>
        <dsp:cNvPr id="0" name=""/>
        <dsp:cNvSpPr/>
      </dsp:nvSpPr>
      <dsp:spPr>
        <a:xfrm rot="16200000">
          <a:off x="5743607" y="170540"/>
          <a:ext cx="3090545" cy="2749463"/>
        </a:xfrm>
        <a:prstGeom prst="flowChartManualOperation">
          <a:avLst/>
        </a:prstGeom>
        <a:solidFill>
          <a:srgbClr val="262087"/>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US" sz="2000" kern="1200" dirty="0"/>
            <a:t>Designed to recover costs related to approved revenues from prior years</a:t>
          </a:r>
        </a:p>
      </dsp:txBody>
      <dsp:txXfrm rot="5400000">
        <a:off x="5914148" y="618108"/>
        <a:ext cx="2749463" cy="1854327"/>
      </dsp:txXfrm>
    </dsp:sp>
    <dsp:sp modelId="{F0284B8A-8DB4-43B3-AEE4-6BB192F354E5}">
      <dsp:nvSpPr>
        <dsp:cNvPr id="0" name=""/>
        <dsp:cNvSpPr/>
      </dsp:nvSpPr>
      <dsp:spPr>
        <a:xfrm rot="16200000">
          <a:off x="8699280" y="170540"/>
          <a:ext cx="3090545" cy="2749463"/>
        </a:xfrm>
        <a:prstGeom prst="flowChartManualOperation">
          <a:avLst/>
        </a:prstGeom>
        <a:solidFill>
          <a:srgbClr val="262087"/>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en-US" sz="2000" kern="1200" dirty="0"/>
            <a:t>Amounts added to Line 14 to determine gross total levy</a:t>
          </a:r>
        </a:p>
      </dsp:txBody>
      <dsp:txXfrm rot="5400000">
        <a:off x="8869821" y="618108"/>
        <a:ext cx="2749463" cy="18543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15B6D-58FC-4DAC-B2AE-56E6E22530FB}">
      <dsp:nvSpPr>
        <dsp:cNvPr id="0" name=""/>
        <dsp:cNvSpPr/>
      </dsp:nvSpPr>
      <dsp:spPr>
        <a:xfrm>
          <a:off x="878607" y="1028"/>
          <a:ext cx="1786104" cy="178610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Line 14:  Total Limited Revenue</a:t>
          </a:r>
        </a:p>
      </dsp:txBody>
      <dsp:txXfrm>
        <a:off x="1140176" y="262597"/>
        <a:ext cx="1262966" cy="1262966"/>
      </dsp:txXfrm>
    </dsp:sp>
    <dsp:sp modelId="{A1FCF50F-243F-44A4-A83F-BA157121D18A}">
      <dsp:nvSpPr>
        <dsp:cNvPr id="0" name=""/>
        <dsp:cNvSpPr/>
      </dsp:nvSpPr>
      <dsp:spPr>
        <a:xfrm>
          <a:off x="2809743" y="376110"/>
          <a:ext cx="1035940" cy="1035940"/>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b="1" kern="1200"/>
        </a:p>
      </dsp:txBody>
      <dsp:txXfrm>
        <a:off x="2947057" y="772253"/>
        <a:ext cx="761312" cy="243654"/>
      </dsp:txXfrm>
    </dsp:sp>
    <dsp:sp modelId="{C133002A-3644-4F20-B648-58F54C87CCD3}">
      <dsp:nvSpPr>
        <dsp:cNvPr id="0" name=""/>
        <dsp:cNvSpPr/>
      </dsp:nvSpPr>
      <dsp:spPr>
        <a:xfrm>
          <a:off x="3990716" y="1028"/>
          <a:ext cx="1786104" cy="1786104"/>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Line 15:  Total Revenue from Other Sources</a:t>
          </a:r>
        </a:p>
      </dsp:txBody>
      <dsp:txXfrm>
        <a:off x="4252285" y="262597"/>
        <a:ext cx="1262966" cy="1262966"/>
      </dsp:txXfrm>
    </dsp:sp>
    <dsp:sp modelId="{9385A038-5666-4B0C-801A-3EC81A5730F8}">
      <dsp:nvSpPr>
        <dsp:cNvPr id="0" name=""/>
        <dsp:cNvSpPr/>
      </dsp:nvSpPr>
      <dsp:spPr>
        <a:xfrm>
          <a:off x="5921853" y="376110"/>
          <a:ext cx="1035940" cy="1035940"/>
        </a:xfrm>
        <a:prstGeom prst="mathEqual">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b="1" kern="1200"/>
        </a:p>
      </dsp:txBody>
      <dsp:txXfrm>
        <a:off x="6059167" y="589514"/>
        <a:ext cx="761312" cy="609132"/>
      </dsp:txXfrm>
    </dsp:sp>
    <dsp:sp modelId="{000080F2-8D67-4A61-BEF0-38CD95944FB1}">
      <dsp:nvSpPr>
        <dsp:cNvPr id="0" name=""/>
        <dsp:cNvSpPr/>
      </dsp:nvSpPr>
      <dsp:spPr>
        <a:xfrm>
          <a:off x="7102825" y="1028"/>
          <a:ext cx="1786104" cy="1786104"/>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Line 16:  Total Levy from All Sources</a:t>
          </a:r>
        </a:p>
      </dsp:txBody>
      <dsp:txXfrm>
        <a:off x="7364394" y="262597"/>
        <a:ext cx="1262966" cy="12629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03AC5-2508-4F06-910A-EF8A2A667814}">
      <dsp:nvSpPr>
        <dsp:cNvPr id="0" name=""/>
        <dsp:cNvSpPr/>
      </dsp:nvSpPr>
      <dsp:spPr>
        <a:xfrm>
          <a:off x="652660" y="0"/>
          <a:ext cx="7396823" cy="340029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18C506-07DD-475F-9FF2-A0D707FA6F95}">
      <dsp:nvSpPr>
        <dsp:cNvPr id="0" name=""/>
        <dsp:cNvSpPr/>
      </dsp:nvSpPr>
      <dsp:spPr>
        <a:xfrm>
          <a:off x="212879"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Primary Tier</a:t>
          </a:r>
        </a:p>
      </dsp:txBody>
      <dsp:txXfrm>
        <a:off x="279275" y="1086485"/>
        <a:ext cx="2477851" cy="1227327"/>
      </dsp:txXfrm>
    </dsp:sp>
    <dsp:sp modelId="{9556DFE7-905E-4F9D-A92B-240478F98C90}">
      <dsp:nvSpPr>
        <dsp:cNvPr id="0" name=""/>
        <dsp:cNvSpPr/>
      </dsp:nvSpPr>
      <dsp:spPr>
        <a:xfrm>
          <a:off x="3045750"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Secondary Tier</a:t>
          </a:r>
        </a:p>
      </dsp:txBody>
      <dsp:txXfrm>
        <a:off x="3112146" y="1086485"/>
        <a:ext cx="2477851" cy="1227327"/>
      </dsp:txXfrm>
    </dsp:sp>
    <dsp:sp modelId="{CA0D0037-F1FE-4089-A617-8C2C1E6ED843}">
      <dsp:nvSpPr>
        <dsp:cNvPr id="0" name=""/>
        <dsp:cNvSpPr/>
      </dsp:nvSpPr>
      <dsp:spPr>
        <a:xfrm>
          <a:off x="5878621" y="1020089"/>
          <a:ext cx="2610643" cy="13601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Tertiary Tier</a:t>
          </a:r>
        </a:p>
      </dsp:txBody>
      <dsp:txXfrm>
        <a:off x="5945017" y="1086485"/>
        <a:ext cx="2477851" cy="12273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B28B4-D3AF-4EF8-A8D0-82718ACD2A83}">
      <dsp:nvSpPr>
        <dsp:cNvPr id="0" name=""/>
        <dsp:cNvSpPr/>
      </dsp:nvSpPr>
      <dsp:spPr>
        <a:xfrm>
          <a:off x="0" y="371339"/>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($1,214,079 / $1,930,000) = </a:t>
          </a:r>
          <a:r>
            <a:rPr lang="en-US" sz="1800" b="1" kern="1200" dirty="0">
              <a:solidFill>
                <a:schemeClr val="tx1"/>
              </a:solidFill>
            </a:rPr>
            <a:t>37.1%</a:t>
          </a:r>
        </a:p>
        <a:p>
          <a:pPr marL="171450" lvl="1" indent="-171450" algn="l" defTabSz="800100">
            <a:lnSpc>
              <a:spcPct val="150000"/>
            </a:lnSpc>
            <a:spcBef>
              <a:spcPct val="0"/>
            </a:spcBef>
            <a:spcAft>
              <a:spcPct val="15000"/>
            </a:spcAft>
            <a:buChar char="•"/>
          </a:pPr>
          <a:r>
            <a:rPr lang="en-US" sz="1800" b="1" kern="1200" dirty="0"/>
            <a:t>Primary Aid:  37.1%* $5,328,000 = $1,976,688</a:t>
          </a:r>
        </a:p>
      </dsp:txBody>
      <dsp:txXfrm>
        <a:off x="0" y="371339"/>
        <a:ext cx="5816071" cy="1389150"/>
      </dsp:txXfrm>
    </dsp:sp>
    <dsp:sp modelId="{F0BD953E-E25D-43A4-B4F2-549EC7F8E87C}">
      <dsp:nvSpPr>
        <dsp:cNvPr id="0" name=""/>
        <dsp:cNvSpPr/>
      </dsp:nvSpPr>
      <dsp:spPr>
        <a:xfrm>
          <a:off x="290803" y="61379"/>
          <a:ext cx="3163808"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Primary Tier &amp; Aid</a:t>
          </a:r>
        </a:p>
      </dsp:txBody>
      <dsp:txXfrm>
        <a:off x="321065" y="91641"/>
        <a:ext cx="3103284" cy="559396"/>
      </dsp:txXfrm>
    </dsp:sp>
    <dsp:sp modelId="{0CAF3E23-6948-497E-B2F1-7A93CF0DDB93}">
      <dsp:nvSpPr>
        <dsp:cNvPr id="0" name=""/>
        <dsp:cNvSpPr/>
      </dsp:nvSpPr>
      <dsp:spPr>
        <a:xfrm>
          <a:off x="0" y="2172364"/>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($1,214,079 / $1,508,774) = </a:t>
          </a:r>
          <a:r>
            <a:rPr lang="en-US" sz="1800" b="1" kern="1200" dirty="0">
              <a:solidFill>
                <a:schemeClr val="tx1"/>
              </a:solidFill>
            </a:rPr>
            <a:t>19.5%</a:t>
          </a:r>
        </a:p>
        <a:p>
          <a:pPr marL="171450" lvl="1" indent="-171450" algn="l" defTabSz="800100">
            <a:lnSpc>
              <a:spcPct val="150000"/>
            </a:lnSpc>
            <a:spcBef>
              <a:spcPct val="0"/>
            </a:spcBef>
            <a:spcAft>
              <a:spcPct val="15000"/>
            </a:spcAft>
            <a:buChar char="•"/>
          </a:pPr>
          <a:r>
            <a:rPr lang="en-US" sz="1800" b="1" kern="1200" dirty="0">
              <a:solidFill>
                <a:schemeClr val="tx1"/>
              </a:solidFill>
            </a:rPr>
            <a:t>Secondary Aid:  19.5% * $53,636,976 =$10,459,210</a:t>
          </a:r>
        </a:p>
      </dsp:txBody>
      <dsp:txXfrm>
        <a:off x="0" y="2172364"/>
        <a:ext cx="5816071" cy="1389150"/>
      </dsp:txXfrm>
    </dsp:sp>
    <dsp:sp modelId="{7C10B9A3-3194-4293-96B8-A2C35536763E}">
      <dsp:nvSpPr>
        <dsp:cNvPr id="0" name=""/>
        <dsp:cNvSpPr/>
      </dsp:nvSpPr>
      <dsp:spPr>
        <a:xfrm>
          <a:off x="290803" y="1873889"/>
          <a:ext cx="3164785"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Secondary Tier &amp; Aid</a:t>
          </a:r>
        </a:p>
      </dsp:txBody>
      <dsp:txXfrm>
        <a:off x="321065" y="1904151"/>
        <a:ext cx="3104261" cy="559396"/>
      </dsp:txXfrm>
    </dsp:sp>
    <dsp:sp modelId="{0BF32E21-7D0A-4825-BF8B-DDCE271C3552}">
      <dsp:nvSpPr>
        <dsp:cNvPr id="0" name=""/>
        <dsp:cNvSpPr/>
      </dsp:nvSpPr>
      <dsp:spPr>
        <a:xfrm>
          <a:off x="0" y="3996359"/>
          <a:ext cx="5816071" cy="1389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437388" rIns="91440" bIns="128016" numCol="1" spcCol="1270" anchor="t" anchorCtr="0">
          <a:noAutofit/>
        </a:bodyPr>
        <a:lstStyle/>
        <a:p>
          <a:pPr marL="171450" lvl="1" indent="-171450" algn="l" defTabSz="800100">
            <a:lnSpc>
              <a:spcPct val="150000"/>
            </a:lnSpc>
            <a:spcBef>
              <a:spcPct val="0"/>
            </a:spcBef>
            <a:spcAft>
              <a:spcPct val="15000"/>
            </a:spcAft>
            <a:buChar char="•"/>
          </a:pPr>
          <a:r>
            <a:rPr lang="en-US" sz="1800" kern="1200" dirty="0"/>
            <a:t>100% minus ($1,214,079 / $715,289) = </a:t>
          </a:r>
          <a:r>
            <a:rPr lang="en-US" sz="1800" b="1" kern="1200" dirty="0">
              <a:solidFill>
                <a:srgbClr val="FF0000"/>
              </a:solidFill>
            </a:rPr>
            <a:t>-69.7%</a:t>
          </a:r>
        </a:p>
        <a:p>
          <a:pPr marL="171450" lvl="1" indent="-171450" algn="l" defTabSz="800100">
            <a:lnSpc>
              <a:spcPct val="150000"/>
            </a:lnSpc>
            <a:spcBef>
              <a:spcPct val="0"/>
            </a:spcBef>
            <a:spcAft>
              <a:spcPct val="15000"/>
            </a:spcAft>
            <a:buChar char="•"/>
          </a:pPr>
          <a:r>
            <a:rPr lang="en-US" sz="1800" b="1" kern="1200" dirty="0">
              <a:solidFill>
                <a:srgbClr val="FF0000"/>
              </a:solidFill>
            </a:rPr>
            <a:t>Tertiary Aid:  -69.7% * $8,454,029 = -$5,892,458</a:t>
          </a:r>
        </a:p>
      </dsp:txBody>
      <dsp:txXfrm>
        <a:off x="0" y="3996359"/>
        <a:ext cx="5816071" cy="1389150"/>
      </dsp:txXfrm>
    </dsp:sp>
    <dsp:sp modelId="{922F1428-5168-4FB8-BE86-E127F9B49FE5}">
      <dsp:nvSpPr>
        <dsp:cNvPr id="0" name=""/>
        <dsp:cNvSpPr/>
      </dsp:nvSpPr>
      <dsp:spPr>
        <a:xfrm>
          <a:off x="290803" y="3686399"/>
          <a:ext cx="3163808"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884" tIns="0" rIns="153884" bIns="0" numCol="1" spcCol="1270" anchor="ctr" anchorCtr="0">
          <a:noAutofit/>
        </a:bodyPr>
        <a:lstStyle/>
        <a:p>
          <a:pPr marL="0" lvl="0" indent="0" algn="l" defTabSz="933450">
            <a:lnSpc>
              <a:spcPct val="90000"/>
            </a:lnSpc>
            <a:spcBef>
              <a:spcPct val="0"/>
            </a:spcBef>
            <a:spcAft>
              <a:spcPct val="35000"/>
            </a:spcAft>
            <a:buNone/>
          </a:pPr>
          <a:r>
            <a:rPr lang="en-US" sz="2100" b="1" kern="1200" dirty="0"/>
            <a:t>Tertiary Tier &amp; Aid</a:t>
          </a:r>
        </a:p>
      </dsp:txBody>
      <dsp:txXfrm>
        <a:off x="321065" y="3716661"/>
        <a:ext cx="3103284" cy="5593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A99D-099F-4A5C-8D3F-E8DAC846CD1F}">
      <dsp:nvSpPr>
        <dsp:cNvPr id="0" name=""/>
        <dsp:cNvSpPr/>
      </dsp:nvSpPr>
      <dsp:spPr>
        <a:xfrm>
          <a:off x="1169" y="0"/>
          <a:ext cx="3039477" cy="42870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u="none" kern="1200" dirty="0">
              <a:solidFill>
                <a:srgbClr val="262087"/>
              </a:solidFill>
            </a:rPr>
            <a:t>Independent (“</a:t>
          </a:r>
          <a:r>
            <a:rPr lang="en-US" sz="2600" b="1" u="none" kern="1200" dirty="0">
              <a:solidFill>
                <a:srgbClr val="262087"/>
              </a:solidFill>
              <a:cs typeface="Arial" pitchFamily="34" charset="0"/>
            </a:rPr>
            <a:t>2r</a:t>
          </a:r>
          <a:r>
            <a:rPr lang="en-US" sz="2600" b="1" u="none" kern="1200" dirty="0">
              <a:solidFill>
                <a:srgbClr val="262087"/>
              </a:solidFill>
            </a:rPr>
            <a:t>”) Charter Schools</a:t>
          </a:r>
          <a:endParaRPr lang="en-US" sz="2600" u="none" kern="1200" dirty="0">
            <a:solidFill>
              <a:srgbClr val="262087"/>
            </a:solidFill>
          </a:endParaRPr>
        </a:p>
      </dsp:txBody>
      <dsp:txXfrm>
        <a:off x="1169" y="0"/>
        <a:ext cx="3039477" cy="1286121"/>
      </dsp:txXfrm>
    </dsp:sp>
    <dsp:sp modelId="{3CA1F7F6-8D54-4C2D-8561-F0D16B2DAF7C}">
      <dsp:nvSpPr>
        <dsp:cNvPr id="0" name=""/>
        <dsp:cNvSpPr/>
      </dsp:nvSpPr>
      <dsp:spPr>
        <a:xfrm>
          <a:off x="305116" y="1358600"/>
          <a:ext cx="2431581" cy="2641636"/>
        </a:xfrm>
        <a:prstGeom prst="roundRect">
          <a:avLst>
            <a:gd name="adj" fmla="val 10000"/>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Effective in 2021-22, Independent (“2r”) Charter Schools are 100% GPR funded. Prior law spread the cost over all districts via an equal % reduction to gross general aid. </a:t>
          </a:r>
        </a:p>
      </dsp:txBody>
      <dsp:txXfrm>
        <a:off x="376335" y="1429819"/>
        <a:ext cx="2289143" cy="2499198"/>
      </dsp:txXfrm>
    </dsp:sp>
    <dsp:sp modelId="{3032D3C1-3B8F-49B4-BC3D-9937D62ED025}">
      <dsp:nvSpPr>
        <dsp:cNvPr id="0" name=""/>
        <dsp:cNvSpPr/>
      </dsp:nvSpPr>
      <dsp:spPr>
        <a:xfrm>
          <a:off x="3268607" y="0"/>
          <a:ext cx="3039477" cy="42870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u="none" kern="1200" dirty="0">
              <a:solidFill>
                <a:srgbClr val="262087"/>
              </a:solidFill>
            </a:rPr>
            <a:t>Prior Year </a:t>
          </a:r>
          <a:br>
            <a:rPr lang="en-US" sz="2600" b="1" u="none" kern="1200" dirty="0">
              <a:solidFill>
                <a:srgbClr val="262087"/>
              </a:solidFill>
            </a:rPr>
          </a:br>
          <a:r>
            <a:rPr lang="en-US" sz="2600" b="1" u="none" kern="1200" dirty="0">
              <a:solidFill>
                <a:srgbClr val="262087"/>
              </a:solidFill>
            </a:rPr>
            <a:t>(“October to June”) adjustment</a:t>
          </a:r>
          <a:endParaRPr lang="en-US" sz="2600" u="none" kern="1200" dirty="0">
            <a:solidFill>
              <a:srgbClr val="262087"/>
            </a:solidFill>
          </a:endParaRPr>
        </a:p>
      </dsp:txBody>
      <dsp:txXfrm>
        <a:off x="3268607" y="0"/>
        <a:ext cx="3039477" cy="1286121"/>
      </dsp:txXfrm>
    </dsp:sp>
    <dsp:sp modelId="{9D161B8D-75CC-4AB6-AC6B-E641E63629EC}">
      <dsp:nvSpPr>
        <dsp:cNvPr id="0" name=""/>
        <dsp:cNvSpPr/>
      </dsp:nvSpPr>
      <dsp:spPr>
        <a:xfrm>
          <a:off x="3572555" y="1358600"/>
          <a:ext cx="2431581" cy="2641636"/>
        </a:xfrm>
        <a:prstGeom prst="roundRect">
          <a:avLst>
            <a:gd name="adj" fmla="val 10000"/>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The difference in general aid amounts calculated between the October 15</a:t>
          </a:r>
          <a:r>
            <a:rPr lang="en-US" sz="1800" b="1" kern="1200" baseline="30000" dirty="0">
              <a:solidFill>
                <a:schemeClr val="bg1"/>
              </a:solidFill>
            </a:rPr>
            <a:t>th</a:t>
          </a:r>
          <a:r>
            <a:rPr lang="en-US" sz="1800" b="1" kern="1200" dirty="0">
              <a:solidFill>
                <a:schemeClr val="bg1"/>
              </a:solidFill>
            </a:rPr>
            <a:t> aid certification and the final aid run of the prior year </a:t>
          </a:r>
          <a:br>
            <a:rPr lang="en-US" sz="1800" b="1" kern="1200" dirty="0">
              <a:solidFill>
                <a:schemeClr val="bg1"/>
              </a:solidFill>
            </a:rPr>
          </a:br>
          <a:r>
            <a:rPr lang="en-US" sz="1800" b="1" kern="1200" dirty="0">
              <a:solidFill>
                <a:schemeClr val="bg1"/>
              </a:solidFill>
            </a:rPr>
            <a:t>(+ or – value).</a:t>
          </a:r>
          <a:endParaRPr lang="en-US" sz="1800" kern="1200" dirty="0">
            <a:solidFill>
              <a:schemeClr val="bg1"/>
            </a:solidFill>
          </a:endParaRPr>
        </a:p>
      </dsp:txBody>
      <dsp:txXfrm>
        <a:off x="3643774" y="1429819"/>
        <a:ext cx="2289143" cy="2499198"/>
      </dsp:txXfrm>
    </dsp:sp>
    <dsp:sp modelId="{D79A5E27-6290-421A-BAA2-31389AF11BE5}">
      <dsp:nvSpPr>
        <dsp:cNvPr id="0" name=""/>
        <dsp:cNvSpPr/>
      </dsp:nvSpPr>
      <dsp:spPr>
        <a:xfrm>
          <a:off x="6536045" y="0"/>
          <a:ext cx="3039477" cy="42870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u="none" kern="1200" dirty="0">
              <a:solidFill>
                <a:srgbClr val="262087"/>
              </a:solidFill>
            </a:rPr>
            <a:t>Private School Vouchers </a:t>
          </a:r>
          <a:br>
            <a:rPr lang="en-US" sz="2200" b="1" u="none" kern="1200" dirty="0">
              <a:solidFill>
                <a:srgbClr val="262087"/>
              </a:solidFill>
            </a:rPr>
          </a:br>
          <a:r>
            <a:rPr lang="en-US" sz="2200" b="1" u="none" kern="1200" dirty="0">
              <a:solidFill>
                <a:srgbClr val="262087"/>
              </a:solidFill>
            </a:rPr>
            <a:t>(Statewide, SNSP, Milwaukee &amp; Racine) </a:t>
          </a:r>
          <a:endParaRPr lang="en-US" sz="2200" u="none" kern="1200" dirty="0">
            <a:solidFill>
              <a:srgbClr val="262087"/>
            </a:solidFill>
          </a:endParaRPr>
        </a:p>
      </dsp:txBody>
      <dsp:txXfrm>
        <a:off x="6536045" y="0"/>
        <a:ext cx="3039477" cy="1286121"/>
      </dsp:txXfrm>
    </dsp:sp>
    <dsp:sp modelId="{1AA565D8-F492-4F5B-AE8D-9849F58E1B76}">
      <dsp:nvSpPr>
        <dsp:cNvPr id="0" name=""/>
        <dsp:cNvSpPr/>
      </dsp:nvSpPr>
      <dsp:spPr>
        <a:xfrm>
          <a:off x="6839993" y="1358600"/>
          <a:ext cx="2431581" cy="2641636"/>
        </a:xfrm>
        <a:prstGeom prst="roundRect">
          <a:avLst>
            <a:gd name="adj" fmla="val 10000"/>
          </a:avLst>
        </a:prstGeom>
        <a:solidFill>
          <a:srgbClr val="26208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Reduction in aid to partially offset the cost of the program. </a:t>
          </a:r>
          <a:endParaRPr lang="en-US" sz="1800" kern="1200" dirty="0">
            <a:solidFill>
              <a:schemeClr val="bg1"/>
            </a:solidFill>
          </a:endParaRPr>
        </a:p>
      </dsp:txBody>
      <dsp:txXfrm>
        <a:off x="6911212" y="1429819"/>
        <a:ext cx="2289143" cy="24991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66B86-A74A-4C80-A57B-B68EC8B0A391}" type="datetimeFigureOut">
              <a:rPr lang="en-US" smtClean="0"/>
              <a:t>9/29/2021</a:t>
            </a:fld>
            <a:endParaRPr lang="en-US" dirty="0"/>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92A5A1-56EA-41D0-9C52-5BB87E1830FF}" type="slidenum">
              <a:rPr lang="en-US" smtClean="0"/>
              <a:t>‹#›</a:t>
            </a:fld>
            <a:endParaRPr lang="en-US" dirty="0"/>
          </a:p>
        </p:txBody>
      </p:sp>
    </p:spTree>
    <p:extLst>
      <p:ext uri="{BB962C8B-B14F-4D97-AF65-F5344CB8AC3E}">
        <p14:creationId xmlns:p14="http://schemas.microsoft.com/office/powerpoint/2010/main" val="64715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a:t>
            </a:fld>
            <a:endParaRPr lang="en-US" dirty="0"/>
          </a:p>
        </p:txBody>
      </p:sp>
    </p:spTree>
    <p:extLst>
      <p:ext uri="{BB962C8B-B14F-4D97-AF65-F5344CB8AC3E}">
        <p14:creationId xmlns:p14="http://schemas.microsoft.com/office/powerpoint/2010/main" val="4163580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Don’t get scared. No levy by fund, Energy Efficiency—there is more in the Excel spreadsheet online</a:t>
            </a:r>
          </a:p>
          <a:p>
            <a:r>
              <a:rPr lang="en-US" dirty="0"/>
              <a:t>This is dropdown, can look at every district; data tab can look at statewide data</a:t>
            </a:r>
          </a:p>
          <a:p>
            <a:endParaRPr lang="en-US" dirty="0"/>
          </a:p>
          <a:p>
            <a:endParaRPr lang="en-US" dirty="0"/>
          </a:p>
          <a:p>
            <a:r>
              <a:rPr lang="en-US" dirty="0"/>
              <a:t>Now is the time to review and confirm the current year and look at trends in your district</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10</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1317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11</a:t>
            </a:fld>
            <a:endParaRPr lang="en-US" dirty="0"/>
          </a:p>
        </p:txBody>
      </p:sp>
    </p:spTree>
    <p:extLst>
      <p:ext uri="{BB962C8B-B14F-4D97-AF65-F5344CB8AC3E}">
        <p14:creationId xmlns:p14="http://schemas.microsoft.com/office/powerpoint/2010/main" val="2214290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We’ve talked about what happens within the computation in a single year, but you need to also watch what happens from year to year. </a:t>
            </a:r>
          </a:p>
          <a:p>
            <a:pPr eaLnBrk="1" hangingPunct="1">
              <a:spcBef>
                <a:spcPct val="0"/>
              </a:spcBef>
            </a:pPr>
            <a:endParaRPr lang="en-US" dirty="0"/>
          </a:p>
          <a:p>
            <a:pPr eaLnBrk="1" hangingPunct="1">
              <a:spcBef>
                <a:spcPct val="0"/>
              </a:spcBef>
            </a:pPr>
            <a:r>
              <a:rPr lang="en-US" dirty="0"/>
              <a:t>Line 11</a:t>
            </a:r>
          </a:p>
          <a:p>
            <a:pPr eaLnBrk="1" hangingPunct="1">
              <a:spcBef>
                <a:spcPct val="0"/>
              </a:spcBef>
            </a:pPr>
            <a:endParaRPr lang="en-US" dirty="0"/>
          </a:p>
          <a:p>
            <a:pPr eaLnBrk="1" hangingPunct="1">
              <a:spcBef>
                <a:spcPct val="0"/>
              </a:spcBef>
            </a:pPr>
            <a:r>
              <a:rPr lang="en-US" dirty="0"/>
              <a:t>Keep an eye on membership; membership drives RL (three-year rolling membership_</a:t>
            </a:r>
          </a:p>
          <a:p>
            <a:pPr eaLnBrk="1" hangingPunct="1">
              <a:spcBef>
                <a:spcPct val="0"/>
              </a:spcBef>
            </a:pPr>
            <a:r>
              <a:rPr lang="en-US" dirty="0"/>
              <a:t>	Base hold harmless and declining enrollment exemptions </a:t>
            </a:r>
            <a:r>
              <a:rPr lang="en-US" dirty="0">
                <a:sym typeface="Wingdings" panose="05000000000000000000" pitchFamily="2" charset="2"/>
              </a:rPr>
              <a:t> temporary help written into RL calculation to give board chance to change: CUT COSTS or go to voters TO EXCEED LIMIT</a:t>
            </a: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12</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997156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pPr eaLnBrk="1" hangingPunct="1">
              <a:spcBef>
                <a:spcPct val="0"/>
              </a:spcBef>
            </a:pPr>
            <a:r>
              <a:rPr lang="en-US" dirty="0"/>
              <a:t>Each works differently. Important to know what it does to your base. How they work can determine how the district uses them.</a:t>
            </a:r>
          </a:p>
          <a:p>
            <a:pPr eaLnBrk="1" hangingPunct="1">
              <a:spcBef>
                <a:spcPct val="0"/>
              </a:spcBef>
            </a:pPr>
            <a:r>
              <a:rPr lang="en-US" dirty="0"/>
              <a:t>Consider referenda questions and knowing exactly what they will do to the district.  Must use your levy authority to build the base</a:t>
            </a:r>
          </a:p>
          <a:p>
            <a:pPr eaLnBrk="1" hangingPunct="1">
              <a:spcBef>
                <a:spcPct val="0"/>
              </a:spcBef>
            </a:pPr>
            <a:endParaRPr lang="en-US" dirty="0"/>
          </a:p>
          <a:p>
            <a:pPr eaLnBrk="1" hangingPunct="1">
              <a:spcBef>
                <a:spcPct val="0"/>
              </a:spcBef>
            </a:pPr>
            <a:r>
              <a:rPr lang="en-US" dirty="0"/>
              <a:t>R vs NR; R builds base, NR taken away at end of year when building next year</a:t>
            </a:r>
          </a:p>
          <a:p>
            <a:pPr eaLnBrk="1" hangingPunct="1">
              <a:spcBef>
                <a:spcPct val="0"/>
              </a:spcBef>
            </a:pPr>
            <a:endParaRPr lang="en-US" dirty="0"/>
          </a:p>
          <a:p>
            <a:pPr eaLnBrk="1" hangingPunct="1">
              <a:spcBef>
                <a:spcPct val="0"/>
              </a:spcBef>
            </a:pPr>
            <a:r>
              <a:rPr lang="en-US" dirty="0"/>
              <a:t>Recurring has been passing at a higher rate recently; historically had done non-recurring; UNIQUE TO EACH SCHOOL BOARD/COMMUNITY</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13</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674572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4CBD82-46E7-44DF-AA83-C068C809714B}" type="slidenum">
              <a:rPr lang="en-US" smtClean="0"/>
              <a:pPr/>
              <a:t>14</a:t>
            </a:fld>
            <a:endParaRPr lang="en-US" dirty="0"/>
          </a:p>
        </p:txBody>
      </p:sp>
    </p:spTree>
    <p:extLst>
      <p:ext uri="{BB962C8B-B14F-4D97-AF65-F5344CB8AC3E}">
        <p14:creationId xmlns:p14="http://schemas.microsoft.com/office/powerpoint/2010/main" val="989514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pull this information based on the information districts report to us</a:t>
            </a:r>
          </a:p>
          <a:p>
            <a:r>
              <a:rPr lang="en-US" dirty="0"/>
              <a:t>We own the numbers in certain sections.</a:t>
            </a:r>
          </a:p>
          <a:p>
            <a:r>
              <a:rPr lang="en-US" dirty="0"/>
              <a:t>Four steps all on one page; base revenue down to final tax levy</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15</a:t>
            </a:fld>
            <a:endParaRPr lang="en-US" dirty="0"/>
          </a:p>
        </p:txBody>
      </p:sp>
    </p:spTree>
    <p:extLst>
      <p:ext uri="{BB962C8B-B14F-4D97-AF65-F5344CB8AC3E}">
        <p14:creationId xmlns:p14="http://schemas.microsoft.com/office/powerpoint/2010/main" val="1350429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Longitudinal data plug, will cover later</a:t>
            </a:r>
          </a:p>
        </p:txBody>
      </p:sp>
      <p:sp>
        <p:nvSpPr>
          <p:cNvPr id="4" name="Slide Number Placeholder 3"/>
          <p:cNvSpPr>
            <a:spLocks noGrp="1"/>
          </p:cNvSpPr>
          <p:nvPr>
            <p:ph type="sldNum" sz="quarter" idx="5"/>
          </p:nvPr>
        </p:nvSpPr>
        <p:spPr/>
        <p:txBody>
          <a:bodyPr/>
          <a:lstStyle/>
          <a:p>
            <a:fld id="{6592A5A1-56EA-41D0-9C52-5BB87E1830FF}" type="slidenum">
              <a:rPr lang="en-US" smtClean="0"/>
              <a:t>16</a:t>
            </a:fld>
            <a:endParaRPr lang="en-US" dirty="0"/>
          </a:p>
        </p:txBody>
      </p:sp>
    </p:spTree>
    <p:extLst>
      <p:ext uri="{BB962C8B-B14F-4D97-AF65-F5344CB8AC3E}">
        <p14:creationId xmlns:p14="http://schemas.microsoft.com/office/powerpoint/2010/main" val="3742594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262087"/>
                </a:solidFill>
                <a:latin typeface="+mn-lt"/>
              </a:rPr>
              <a:t>Levy by Fund</a:t>
            </a:r>
          </a:p>
        </p:txBody>
      </p:sp>
      <p:sp>
        <p:nvSpPr>
          <p:cNvPr id="4" name="Slide Number Placeholder 3"/>
          <p:cNvSpPr>
            <a:spLocks noGrp="1"/>
          </p:cNvSpPr>
          <p:nvPr>
            <p:ph type="sldNum" sz="quarter" idx="5"/>
          </p:nvPr>
        </p:nvSpPr>
        <p:spPr/>
        <p:txBody>
          <a:bodyPr/>
          <a:lstStyle/>
          <a:p>
            <a:fld id="{6592A5A1-56EA-41D0-9C52-5BB87E1830FF}" type="slidenum">
              <a:rPr lang="en-US" smtClean="0"/>
              <a:t>17</a:t>
            </a:fld>
            <a:endParaRPr lang="en-US" dirty="0"/>
          </a:p>
        </p:txBody>
      </p:sp>
    </p:spTree>
    <p:extLst>
      <p:ext uri="{BB962C8B-B14F-4D97-AF65-F5344CB8AC3E}">
        <p14:creationId xmlns:p14="http://schemas.microsoft.com/office/powerpoint/2010/main" val="716964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 updating RL worksheets on a daily or weekly basis as we approach and pass October 15</a:t>
            </a:r>
            <a:r>
              <a:rPr lang="en-US" baseline="30000" dirty="0"/>
              <a:t>th</a:t>
            </a:r>
            <a:endParaRPr lang="en-US" dirty="0"/>
          </a:p>
          <a:p>
            <a:r>
              <a:rPr lang="en-US" dirty="0"/>
              <a:t>Go back and double check the RL worksheets</a:t>
            </a:r>
            <a:r>
              <a:rPr lang="en-US" dirty="0">
                <a:sym typeface="Wingdings" panose="05000000000000000000" pitchFamily="2" charset="2"/>
              </a:rPr>
              <a:t>  membership changes, refined voucher deduction, etc.</a:t>
            </a:r>
          </a:p>
          <a:p>
            <a:r>
              <a:rPr lang="en-US" dirty="0">
                <a:sym typeface="Wingdings" panose="05000000000000000000" pitchFamily="2" charset="2"/>
              </a:rPr>
              <a:t>	</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18</a:t>
            </a:fld>
            <a:endParaRPr lang="en-US" dirty="0"/>
          </a:p>
        </p:txBody>
      </p:sp>
    </p:spTree>
    <p:extLst>
      <p:ext uri="{BB962C8B-B14F-4D97-AF65-F5344CB8AC3E}">
        <p14:creationId xmlns:p14="http://schemas.microsoft.com/office/powerpoint/2010/main" val="26099589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go to your board with a number that exceeds your limit</a:t>
            </a:r>
          </a:p>
        </p:txBody>
      </p:sp>
      <p:sp>
        <p:nvSpPr>
          <p:cNvPr id="4" name="Slide Number Placeholder 3"/>
          <p:cNvSpPr>
            <a:spLocks noGrp="1"/>
          </p:cNvSpPr>
          <p:nvPr>
            <p:ph type="sldNum" sz="quarter" idx="5"/>
          </p:nvPr>
        </p:nvSpPr>
        <p:spPr/>
        <p:txBody>
          <a:bodyPr/>
          <a:lstStyle/>
          <a:p>
            <a:fld id="{6592A5A1-56EA-41D0-9C52-5BB87E1830FF}" type="slidenum">
              <a:rPr lang="en-US" smtClean="0"/>
              <a:t>20</a:t>
            </a:fld>
            <a:endParaRPr lang="en-US" dirty="0"/>
          </a:p>
        </p:txBody>
      </p:sp>
    </p:spTree>
    <p:extLst>
      <p:ext uri="{BB962C8B-B14F-4D97-AF65-F5344CB8AC3E}">
        <p14:creationId xmlns:p14="http://schemas.microsoft.com/office/powerpoint/2010/main" val="47849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r>
              <a:rPr lang="en-US" sz="1200" b="1" dirty="0">
                <a:solidFill>
                  <a:srgbClr val="262087"/>
                </a:solidFill>
              </a:rPr>
              <a:t>Build base of knowledge on the calculations/formulas that determine most of your funding. </a:t>
            </a:r>
          </a:p>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r>
              <a:rPr lang="en-US" sz="1200" b="1" dirty="0">
                <a:solidFill>
                  <a:srgbClr val="262087"/>
                </a:solidFill>
              </a:rPr>
              <a:t>Understand the relationships between the Revenue Limit and General State Aids.</a:t>
            </a:r>
          </a:p>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r>
              <a:rPr lang="en-US" sz="1200" b="1" dirty="0">
                <a:solidFill>
                  <a:srgbClr val="262087"/>
                </a:solidFill>
              </a:rPr>
              <a:t>Identify trends and issues to monitor reviewing these calculations for your district.</a:t>
            </a:r>
          </a:p>
          <a:p>
            <a:endParaRPr lang="en-US" dirty="0"/>
          </a:p>
          <a:p>
            <a:r>
              <a:rPr lang="en-US" dirty="0"/>
              <a:t>Put questions into chat; most first level Qs should be answered; will respond individually afterward if needed</a:t>
            </a:r>
          </a:p>
          <a:p>
            <a:r>
              <a:rPr lang="en-US" dirty="0"/>
              <a:t>This is the second in a series of presentations the SFS team is participating in</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511494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Longitudinal information we will talk about at fall conference; SFS Home, statistical, longitudinal</a:t>
            </a:r>
          </a:p>
          <a:p>
            <a:r>
              <a:rPr lang="en-US" dirty="0"/>
              <a:t>	Don’t recreate the wheel; we have information available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21</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224700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take act of legislature to change aid amount: SUM SUFFICIENT, can bank on it</a:t>
            </a:r>
          </a:p>
        </p:txBody>
      </p:sp>
      <p:sp>
        <p:nvSpPr>
          <p:cNvPr id="4" name="Slide Number Placeholder 3"/>
          <p:cNvSpPr>
            <a:spLocks noGrp="1"/>
          </p:cNvSpPr>
          <p:nvPr>
            <p:ph type="sldNum" sz="quarter" idx="5"/>
          </p:nvPr>
        </p:nvSpPr>
        <p:spPr/>
        <p:txBody>
          <a:bodyPr/>
          <a:lstStyle/>
          <a:p>
            <a:fld id="{6592A5A1-56EA-41D0-9C52-5BB87E1830FF}" type="slidenum">
              <a:rPr lang="en-US" smtClean="0"/>
              <a:t>22</a:t>
            </a:fld>
            <a:endParaRPr lang="en-US" dirty="0"/>
          </a:p>
        </p:txBody>
      </p:sp>
    </p:spTree>
    <p:extLst>
      <p:ext uri="{BB962C8B-B14F-4D97-AF65-F5344CB8AC3E}">
        <p14:creationId xmlns:p14="http://schemas.microsoft.com/office/powerpoint/2010/main" val="6210266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includes equalization aids</a:t>
            </a:r>
          </a:p>
        </p:txBody>
      </p:sp>
      <p:sp>
        <p:nvSpPr>
          <p:cNvPr id="4" name="Slide Number Placeholder 3"/>
          <p:cNvSpPr>
            <a:spLocks noGrp="1"/>
          </p:cNvSpPr>
          <p:nvPr>
            <p:ph type="sldNum" sz="quarter" idx="5"/>
          </p:nvPr>
        </p:nvSpPr>
        <p:spPr/>
        <p:txBody>
          <a:bodyPr/>
          <a:lstStyle/>
          <a:p>
            <a:fld id="{6592A5A1-56EA-41D0-9C52-5BB87E1830FF}" type="slidenum">
              <a:rPr lang="en-US" smtClean="0"/>
              <a:t>23</a:t>
            </a:fld>
            <a:endParaRPr lang="en-US" dirty="0"/>
          </a:p>
        </p:txBody>
      </p:sp>
    </p:spTree>
    <p:extLst>
      <p:ext uri="{BB962C8B-B14F-4D97-AF65-F5344CB8AC3E}">
        <p14:creationId xmlns:p14="http://schemas.microsoft.com/office/powerpoint/2010/main" val="1559213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strongest K-12 education systems; state provides $5 billion so school boards can provide programs that are nearly equal to more property rich districts while keeping a reasonable tax burden</a:t>
            </a:r>
          </a:p>
        </p:txBody>
      </p:sp>
      <p:sp>
        <p:nvSpPr>
          <p:cNvPr id="4" name="Slide Number Placeholder 3"/>
          <p:cNvSpPr>
            <a:spLocks noGrp="1"/>
          </p:cNvSpPr>
          <p:nvPr>
            <p:ph type="sldNum" sz="quarter" idx="5"/>
          </p:nvPr>
        </p:nvSpPr>
        <p:spPr/>
        <p:txBody>
          <a:bodyPr/>
          <a:lstStyle/>
          <a:p>
            <a:fld id="{6592A5A1-56EA-41D0-9C52-5BB87E1830FF}" type="slidenum">
              <a:rPr lang="en-US" smtClean="0"/>
              <a:t>24</a:t>
            </a:fld>
            <a:endParaRPr lang="en-US" dirty="0"/>
          </a:p>
        </p:txBody>
      </p:sp>
    </p:spTree>
    <p:extLst>
      <p:ext uri="{BB962C8B-B14F-4D97-AF65-F5344CB8AC3E}">
        <p14:creationId xmlns:p14="http://schemas.microsoft.com/office/powerpoint/2010/main" val="3216017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07988" y="696913"/>
            <a:ext cx="6194425" cy="3486150"/>
          </a:xfrm>
          <a:ln/>
        </p:spPr>
      </p:sp>
      <p:sp>
        <p:nvSpPr>
          <p:cNvPr id="54275" name="Notes Placeholder 2"/>
          <p:cNvSpPr>
            <a:spLocks noGrp="1"/>
          </p:cNvSpPr>
          <p:nvPr>
            <p:ph type="body" idx="1"/>
          </p:nvPr>
        </p:nvSpPr>
        <p:spPr>
          <a:noFill/>
          <a:ln/>
        </p:spPr>
        <p:txBody>
          <a:bodyPr/>
          <a:lstStyle/>
          <a:p>
            <a:r>
              <a:rPr lang="en-US" dirty="0"/>
              <a:t>Not just what is happening in YOUR district; changes in you vs changes everywhere else</a:t>
            </a:r>
          </a:p>
          <a:p>
            <a:r>
              <a:rPr lang="en-US" dirty="0"/>
              <a:t>Know your trends for RL and aids </a:t>
            </a:r>
            <a:r>
              <a:rPr lang="en-US" dirty="0">
                <a:sym typeface="Wingdings" panose="05000000000000000000" pitchFamily="2" charset="2"/>
              </a:rPr>
              <a:t> helps plan referenda</a:t>
            </a:r>
            <a:endParaRPr lang="en-US" dirty="0"/>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25</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62590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262087"/>
                </a:solidFill>
              </a:rPr>
              <a:t>What affects the amount of a district’s Equalization Aid?</a:t>
            </a:r>
            <a:r>
              <a:rPr lang="en-US" sz="1200" b="1" u="sng" dirty="0">
                <a:solidFill>
                  <a:srgbClr val="262087"/>
                </a:solidFill>
              </a:rPr>
              <a:t>  </a:t>
            </a:r>
          </a:p>
          <a:p>
            <a:r>
              <a:rPr lang="en-US" dirty="0"/>
              <a:t>Membership is more than 20 kids in first grade classroom looking at the board</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26</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4289309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Excluding Norris</a:t>
            </a:r>
          </a:p>
          <a:p>
            <a:r>
              <a:rPr lang="en-US" dirty="0"/>
              <a:t>Per pupil or per member?</a:t>
            </a:r>
          </a:p>
          <a:p>
            <a:r>
              <a:rPr lang="en-US" dirty="0"/>
              <a:t>Terms largely interchangeable: student vs member vs pupil</a:t>
            </a:r>
          </a:p>
          <a:p>
            <a:r>
              <a:rPr lang="en-US" dirty="0"/>
              <a:t>Specific times when you need to calculate MEMBERSHIP</a:t>
            </a:r>
          </a:p>
          <a:p>
            <a:endParaRPr lang="en-US" dirty="0"/>
          </a:p>
          <a:p>
            <a:r>
              <a:rPr lang="en-US" dirty="0"/>
              <a:t>RL membership or state aid membership is common comparison used in WI</a:t>
            </a:r>
          </a:p>
          <a:p>
            <a:r>
              <a:rPr lang="en-US" dirty="0"/>
              <a:t>	CANNOT COMPARE USING TOTALS</a:t>
            </a:r>
          </a:p>
        </p:txBody>
      </p:sp>
      <p:sp>
        <p:nvSpPr>
          <p:cNvPr id="4" name="Slide Number Placeholder 3"/>
          <p:cNvSpPr>
            <a:spLocks noGrp="1"/>
          </p:cNvSpPr>
          <p:nvPr>
            <p:ph type="sldNum" sz="quarter" idx="5"/>
          </p:nvPr>
        </p:nvSpPr>
        <p:spPr/>
        <p:txBody>
          <a:bodyPr/>
          <a:lstStyle/>
          <a:p>
            <a:fld id="{6592A5A1-56EA-41D0-9C52-5BB87E1830FF}" type="slidenum">
              <a:rPr lang="en-US" smtClean="0"/>
              <a:t>27</a:t>
            </a:fld>
            <a:endParaRPr lang="en-US" dirty="0"/>
          </a:p>
        </p:txBody>
      </p:sp>
    </p:spTree>
    <p:extLst>
      <p:ext uri="{BB962C8B-B14F-4D97-AF65-F5344CB8AC3E}">
        <p14:creationId xmlns:p14="http://schemas.microsoft.com/office/powerpoint/2010/main" val="1021265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90s was a two-tier formula; added the $1000 primary tier</a:t>
            </a:r>
          </a:p>
          <a:p>
            <a:r>
              <a:rPr lang="en-US" dirty="0"/>
              <a:t>First $1000 is primary</a:t>
            </a:r>
          </a:p>
          <a:p>
            <a:r>
              <a:rPr lang="en-US" dirty="0"/>
              <a:t>From 1000 to 90% to avg shared cost is secondary tier</a:t>
            </a:r>
          </a:p>
          <a:p>
            <a:r>
              <a:rPr lang="en-US" dirty="0"/>
              <a:t>Anything above 90% is tertiary tier</a:t>
            </a:r>
          </a:p>
          <a:p>
            <a:endParaRPr lang="en-US" dirty="0"/>
          </a:p>
          <a:p>
            <a:r>
              <a:rPr lang="en-US" dirty="0"/>
              <a:t>Percentage-based method is in theory how the formula works</a:t>
            </a:r>
          </a:p>
          <a:p>
            <a:r>
              <a:rPr lang="en-US" dirty="0"/>
              <a:t>Community talk about how formula is broken; “negative aid” makes the formula work.</a:t>
            </a:r>
          </a:p>
          <a:p>
            <a:r>
              <a:rPr lang="en-US" dirty="0"/>
              <a:t>Broken because only takes property value into consideration; not local wages</a:t>
            </a:r>
          </a:p>
          <a:p>
            <a:r>
              <a:rPr lang="en-US" dirty="0"/>
              <a:t>	Northern WI lake houses: high property values but not commensurate wages</a:t>
            </a:r>
          </a:p>
        </p:txBody>
      </p:sp>
      <p:sp>
        <p:nvSpPr>
          <p:cNvPr id="4" name="Slide Number Placeholder 3"/>
          <p:cNvSpPr>
            <a:spLocks noGrp="1"/>
          </p:cNvSpPr>
          <p:nvPr>
            <p:ph type="sldNum" sz="quarter" idx="5"/>
          </p:nvPr>
        </p:nvSpPr>
        <p:spPr/>
        <p:txBody>
          <a:bodyPr/>
          <a:lstStyle/>
          <a:p>
            <a:fld id="{6592A5A1-56EA-41D0-9C52-5BB87E1830FF}" type="slidenum">
              <a:rPr lang="en-US" smtClean="0"/>
              <a:t>28</a:t>
            </a:fld>
            <a:endParaRPr lang="en-US" dirty="0"/>
          </a:p>
        </p:txBody>
      </p:sp>
    </p:spTree>
    <p:extLst>
      <p:ext uri="{BB962C8B-B14F-4D97-AF65-F5344CB8AC3E}">
        <p14:creationId xmlns:p14="http://schemas.microsoft.com/office/powerpoint/2010/main" val="418943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$12,313 average; change scale 11081</a:t>
            </a:r>
          </a:p>
          <a:p>
            <a:r>
              <a:rPr lang="en-US" sz="1800" b="0" i="0" u="none" strike="noStrike" baseline="0" dirty="0">
                <a:solidFill>
                  <a:srgbClr val="000000"/>
                </a:solidFill>
                <a:latin typeface="Times New Roman" panose="02020603050405020304" pitchFamily="18" charset="0"/>
              </a:rPr>
              <a:t>Primary cost ceiling of $1,000 per member. State aid on these primary shared costs is calculated using the primary guaranteed valuation of $1,930,000 per member. </a:t>
            </a:r>
          </a:p>
          <a:p>
            <a:r>
              <a:rPr lang="en-US" sz="1800" b="0" i="0" u="none" strike="noStrike" baseline="0" dirty="0">
                <a:solidFill>
                  <a:srgbClr val="000000"/>
                </a:solidFill>
                <a:latin typeface="Times New Roman" panose="02020603050405020304" pitchFamily="18" charset="0"/>
              </a:rPr>
              <a:t>The secondary tier is for shared costs that exceed $1,000 per member but are less than the secondary cost ceiling. By law, the secondary cost ceiling is set equal to 90% of the prior year statewide shared cost per member. By law, the secondary guarantee is set at the amount that generates equalization aid entitlements that are equal to the total amount of funding available for distribution. The setting of the secondary guarantee depends on the other four formula factors. FLOATING</a:t>
            </a:r>
          </a:p>
          <a:p>
            <a:r>
              <a:rPr lang="en-US" sz="1800" b="0" i="0" u="none" strike="noStrike" baseline="0" dirty="0">
                <a:solidFill>
                  <a:srgbClr val="000000"/>
                </a:solidFill>
                <a:latin typeface="Times New Roman" panose="02020603050405020304" pitchFamily="18" charset="0"/>
              </a:rPr>
              <a:t>The tertiary tier is for shared costs above the secondary cost ceiling. State aid on tertiary shared costs is calculated using the tertiary guaranteed valuation. By law, the tertiary guarantee is set equal to the statewide average equalized value per member. </a:t>
            </a:r>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29</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320724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$12,313 average; change scale</a:t>
            </a:r>
          </a:p>
          <a:p>
            <a:endParaRPr lang="en-US" dirty="0"/>
          </a:p>
          <a:p>
            <a:endParaRPr lang="en-US" dirty="0"/>
          </a:p>
          <a:p>
            <a:endParaRPr lang="en-US" dirty="0"/>
          </a:p>
          <a:p>
            <a:r>
              <a:rPr lang="en-US" dirty="0"/>
              <a:t>Quick Review from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30</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49314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RL: only YOUR district; what neighbor does </a:t>
            </a:r>
            <a:r>
              <a:rPr lang="en-US" sz="1200" dirty="0" err="1"/>
              <a:t>does</a:t>
            </a:r>
            <a:r>
              <a:rPr lang="en-US" sz="1200" dirty="0"/>
              <a:t> not impact your RL</a:t>
            </a:r>
          </a:p>
          <a:p>
            <a:r>
              <a:rPr lang="en-US" sz="1200" dirty="0"/>
              <a:t>RL are INDIVIDUAL to district—what is happening in YOUR school community</a:t>
            </a:r>
          </a:p>
          <a:p>
            <a:endParaRPr lang="en-US" sz="1200" dirty="0"/>
          </a:p>
          <a:p>
            <a:r>
              <a:rPr lang="en-US" sz="1200" dirty="0"/>
              <a:t>State Aid: $5 billion entirely dependent on everyone else; as others spend more/less, property values change </a:t>
            </a:r>
            <a:r>
              <a:rPr lang="en-US" sz="1200" dirty="0">
                <a:sym typeface="Wingdings" panose="05000000000000000000" pitchFamily="2" charset="2"/>
              </a:rPr>
              <a:t> impacts your district’s share of the allocation; compared to state averages and guarantees set in law. RELATIVE position is important (you have 10% property value increase but everyone else had 15%)</a:t>
            </a:r>
            <a:endParaRPr lang="en-US" sz="1200" dirty="0"/>
          </a:p>
          <a:p>
            <a:endParaRPr lang="en-US" sz="1200" dirty="0"/>
          </a:p>
          <a:p>
            <a:r>
              <a:rPr lang="en-US" sz="1200" dirty="0"/>
              <a:t>The controllable property tax levy—NOT referenda-approved debt</a:t>
            </a:r>
          </a:p>
        </p:txBody>
      </p:sp>
      <p:sp>
        <p:nvSpPr>
          <p:cNvPr id="4" name="Slide Number Placeholder 3"/>
          <p:cNvSpPr>
            <a:spLocks noGrp="1"/>
          </p:cNvSpPr>
          <p:nvPr>
            <p:ph type="sldNum" sz="quarter" idx="5"/>
          </p:nvPr>
        </p:nvSpPr>
        <p:spPr/>
        <p:txBody>
          <a:bodyPr/>
          <a:lstStyle/>
          <a:p>
            <a:fld id="{6592A5A1-56EA-41D0-9C52-5BB87E1830FF}" type="slidenum">
              <a:rPr lang="en-US" smtClean="0"/>
              <a:t>3</a:t>
            </a:fld>
            <a:endParaRPr lang="en-US" dirty="0"/>
          </a:p>
        </p:txBody>
      </p:sp>
    </p:spTree>
    <p:extLst>
      <p:ext uri="{BB962C8B-B14F-4D97-AF65-F5344CB8AC3E}">
        <p14:creationId xmlns:p14="http://schemas.microsoft.com/office/powerpoint/2010/main" val="2572270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$12,313 average; change scale 11081</a:t>
            </a:r>
          </a:p>
          <a:p>
            <a:endParaRPr lang="en-US" dirty="0"/>
          </a:p>
          <a:p>
            <a:endParaRPr lang="en-US" dirty="0"/>
          </a:p>
          <a:p>
            <a:endParaRPr lang="en-US" dirty="0"/>
          </a:p>
          <a:p>
            <a:endParaRPr lang="en-US" dirty="0"/>
          </a:p>
          <a:p>
            <a:r>
              <a:rPr lang="en-US" dirty="0"/>
              <a:t>Quick Review from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31</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3041182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to $12,313 for secondary ceiling; $5,000 increments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Negative aid can eliminate all of your secondary and tertiary aid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$1.93 million, get $0 in aid; NOT wiped out by negative aid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5 get no money under general school aids</a:t>
            </a:r>
            <a:r>
              <a:rPr lang="en-US" dirty="0">
                <a:sym typeface="Wingdings" panose="05000000000000000000" pitchFamily="2" charset="2"/>
              </a:rPr>
              <a:t>  only get 85% of aid eligibility of prior year</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9011843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E5?</a:t>
            </a:r>
          </a:p>
        </p:txBody>
      </p:sp>
      <p:sp>
        <p:nvSpPr>
          <p:cNvPr id="4" name="Slide Number Placeholder 3"/>
          <p:cNvSpPr>
            <a:spLocks noGrp="1"/>
          </p:cNvSpPr>
          <p:nvPr>
            <p:ph type="sldNum" sz="quarter" idx="5"/>
          </p:nvPr>
        </p:nvSpPr>
        <p:spPr/>
        <p:txBody>
          <a:bodyPr/>
          <a:lstStyle/>
          <a:p>
            <a:fld id="{6592A5A1-56EA-41D0-9C52-5BB87E1830FF}" type="slidenum">
              <a:rPr lang="en-US" smtClean="0"/>
              <a:t>33</a:t>
            </a:fld>
            <a:endParaRPr lang="en-US" dirty="0"/>
          </a:p>
        </p:txBody>
      </p:sp>
    </p:spTree>
    <p:extLst>
      <p:ext uri="{BB962C8B-B14F-4D97-AF65-F5344CB8AC3E}">
        <p14:creationId xmlns:p14="http://schemas.microsoft.com/office/powerpoint/2010/main" val="1185752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34</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516408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Effective in 21-22, 2r charters use same language that was there; no longer funded with proportional reduction in general aid. Now 100% funded with GPR</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35</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4174618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spcBef>
                <a:spcPct val="0"/>
              </a:spcBef>
            </a:pPr>
            <a:r>
              <a:rPr lang="en-US" dirty="0"/>
              <a:t>Most call it Hold Harmless</a:t>
            </a:r>
          </a:p>
          <a:p>
            <a:pPr eaLnBrk="1" hangingPunct="1">
              <a:spcBef>
                <a:spcPct val="0"/>
              </a:spcBef>
            </a:pPr>
            <a:endParaRPr lang="en-US" dirty="0"/>
          </a:p>
          <a:p>
            <a:pPr eaLnBrk="1" hangingPunct="1">
              <a:spcBef>
                <a:spcPct val="0"/>
              </a:spcBef>
            </a:pPr>
            <a:r>
              <a:rPr lang="en-US" dirty="0"/>
              <a:t>What can happen to a district with severe declining enrollment.  Change in formula position.</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36</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11136057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spcBef>
                <a:spcPct val="0"/>
              </a:spcBef>
            </a:pPr>
            <a:r>
              <a:rPr lang="en-US" dirty="0"/>
              <a:t>What can happen to a district with severe declining enrollment. Change in formula position.</a:t>
            </a:r>
          </a:p>
          <a:p>
            <a:pPr eaLnBrk="1" hangingPunct="1">
              <a:spcBef>
                <a:spcPct val="0"/>
              </a:spcBef>
            </a:pPr>
            <a:endParaRPr lang="en-US" dirty="0"/>
          </a:p>
          <a:p>
            <a:pPr eaLnBrk="1" hangingPunct="1">
              <a:spcBef>
                <a:spcPct val="0"/>
              </a:spcBef>
            </a:pPr>
            <a:r>
              <a:rPr lang="en-US" dirty="0"/>
              <a:t>Sun Prairie also good example; added so many kids moved position in formula</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37</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4132897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dirty="0"/>
              <a:t>Numbers come out October 15</a:t>
            </a:r>
            <a:r>
              <a:rPr lang="en-US" baseline="30000" dirty="0"/>
              <a:t>th</a:t>
            </a:r>
            <a:r>
              <a:rPr lang="en-US" dirty="0"/>
              <a:t>. That is your aid eligibility for this school year; slide 39 prior year adjustments, any changes in factors; after October 15</a:t>
            </a:r>
            <a:r>
              <a:rPr lang="en-US" baseline="30000" dirty="0"/>
              <a:t>th</a:t>
            </a:r>
            <a:r>
              <a:rPr lang="en-US" dirty="0"/>
              <a:t>, we will rerun the formula; it shows up as a PRIOR YEAR adjustment in NEXT YEAR’S 22-23 aid</a:t>
            </a:r>
          </a:p>
          <a:p>
            <a:pPr eaLnBrk="1" hangingPunct="1">
              <a:spcBef>
                <a:spcPct val="0"/>
              </a:spcBef>
            </a:pPr>
            <a:endParaRPr lang="en-US" dirty="0"/>
          </a:p>
          <a:p>
            <a:pPr eaLnBrk="1" hangingPunct="1">
              <a:spcBef>
                <a:spcPct val="0"/>
              </a:spcBef>
            </a:pPr>
            <a:r>
              <a:rPr lang="en-US" dirty="0"/>
              <a:t>COPY SLIDE 28</a:t>
            </a:r>
          </a:p>
          <a:p>
            <a:pPr eaLnBrk="1" hangingPunct="1">
              <a:spcBef>
                <a:spcPct val="0"/>
              </a:spcBef>
            </a:pPr>
            <a:endParaRPr lang="en-US" dirty="0"/>
          </a:p>
          <a:p>
            <a:pPr eaLnBrk="1" hangingPunct="1">
              <a:spcBef>
                <a:spcPct val="0"/>
              </a:spcBef>
            </a:pPr>
            <a:r>
              <a:rPr lang="en-US" dirty="0"/>
              <a:t>Difference between aid eligibility and what you receive listen to Bob 1:20</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38</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23780869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dirty="0"/>
              <a:t>How we are incorporating independent charter schools…</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39</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6287034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Rot="1" noChangeAspect="1" noChangeArrowheads="1" noTextEdit="1"/>
          </p:cNvSpPr>
          <p:nvPr>
            <p:ph type="sldImg"/>
          </p:nvPr>
        </p:nvSpPr>
        <p:spPr bwMode="auto">
          <a:xfrm>
            <a:off x="419100" y="703263"/>
            <a:ext cx="6170613" cy="3473450"/>
          </a:xfrm>
          <a:noFill/>
          <a:ln cap="flat">
            <a:solidFill>
              <a:schemeClr val="tx1"/>
            </a:solidFill>
            <a:miter lim="800000"/>
            <a:headEnd/>
            <a:tailEnd/>
          </a:ln>
        </p:spPr>
      </p:sp>
      <p:sp>
        <p:nvSpPr>
          <p:cNvPr id="99332" name="Rectangle 3"/>
          <p:cNvSpPr>
            <a:spLocks noGrp="1" noChangeArrowheads="1"/>
          </p:cNvSpPr>
          <p:nvPr>
            <p:ph type="body" idx="1"/>
          </p:nvPr>
        </p:nvSpPr>
        <p:spPr bwMode="auto">
          <a:xfrm>
            <a:off x="934721" y="4415790"/>
            <a:ext cx="5140960" cy="4181767"/>
          </a:xfrm>
          <a:noFill/>
        </p:spPr>
        <p:txBody>
          <a:bodyPr wrap="square" lIns="92183" tIns="45283" rIns="92183" bIns="45283" numCol="1" anchor="t" anchorCtr="0" compatLnSpc="1">
            <a:prstTxWarp prst="textNoShape">
              <a:avLst/>
            </a:prstTxWarp>
          </a:bodyPr>
          <a:lstStyle/>
          <a:p>
            <a:pPr eaLnBrk="1" hangingPunct="1">
              <a:spcBef>
                <a:spcPct val="0"/>
              </a:spcBef>
            </a:pPr>
            <a:r>
              <a:rPr lang="en-US" dirty="0">
                <a:latin typeface="Arial" pitchFamily="34" charset="0"/>
              </a:rPr>
              <a:t>WASBO year of success; RL, gen aids, build on knowledge shared today</a:t>
            </a:r>
          </a:p>
          <a:p>
            <a:pPr eaLnBrk="1" hangingPunct="1">
              <a:spcBef>
                <a:spcPct val="0"/>
              </a:spcBef>
            </a:pPr>
            <a:endParaRPr lang="en-US" dirty="0">
              <a:latin typeface="Arial" pitchFamily="34" charset="0"/>
            </a:endParaRPr>
          </a:p>
          <a:p>
            <a:pPr eaLnBrk="1" hangingPunct="1">
              <a:spcBef>
                <a:spcPct val="0"/>
              </a:spcBef>
            </a:pPr>
            <a:r>
              <a:rPr lang="en-US" dirty="0">
                <a:latin typeface="Arial" pitchFamily="34" charset="0"/>
              </a:rPr>
              <a:t>WASDA Getting it Right; two sessions; RL, GA, walk through details</a:t>
            </a:r>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40</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2622307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1" i="0" u="none" strike="noStrike" dirty="0">
                <a:solidFill>
                  <a:srgbClr val="FFFFFF"/>
                </a:solidFill>
                <a:effectLst/>
                <a:latin typeface="Arial" panose="020B0604020202020204" pitchFamily="34" charset="0"/>
              </a:rPr>
              <a:t> I suggest we have people bring up their own revenue limit worksheet as you discuss. Also, have them pull up the July 1 general aids sheet. </a:t>
            </a:r>
            <a:endParaRPr lang="en-US" dirty="0"/>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30643753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Put questions into chat; most first level Qs should be answered</a:t>
            </a:r>
          </a:p>
          <a:p>
            <a:r>
              <a:rPr lang="en-US" dirty="0"/>
              <a:t>Will respond individually afterward if need be</a:t>
            </a:r>
          </a:p>
          <a:p>
            <a:r>
              <a:rPr lang="en-US" dirty="0"/>
              <a:t>This is beginning of series of presentation the SFS team is participating in</a:t>
            </a:r>
          </a:p>
          <a:p>
            <a:r>
              <a:rPr lang="en-US" dirty="0"/>
              <a:t>More detail at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41</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8044710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Put questions into chat; most first level Qs should be answered</a:t>
            </a:r>
          </a:p>
          <a:p>
            <a:r>
              <a:rPr lang="en-US" dirty="0"/>
              <a:t>Will respond individually afterward if need be</a:t>
            </a:r>
          </a:p>
          <a:p>
            <a:r>
              <a:rPr lang="en-US" dirty="0"/>
              <a:t>This is beginning of series of presentation the SFS team is participating in</a:t>
            </a:r>
          </a:p>
          <a:p>
            <a:r>
              <a:rPr lang="en-US" dirty="0"/>
              <a:t>More detail at the fall conference</a:t>
            </a:r>
          </a:p>
        </p:txBody>
      </p:sp>
      <p:sp>
        <p:nvSpPr>
          <p:cNvPr id="5" name="Header Placeholder 4"/>
          <p:cNvSpPr>
            <a:spLocks noGrp="1"/>
          </p:cNvSpPr>
          <p:nvPr>
            <p:ph type="hdr" sz="quarter" idx="10"/>
          </p:nvPr>
        </p:nvSpPr>
        <p:spPr/>
        <p:txBody>
          <a:bodyPr/>
          <a:lstStyle/>
          <a:p>
            <a:pPr>
              <a:defRPr/>
            </a:pPr>
            <a:r>
              <a:rPr lang="en-US" dirty="0"/>
              <a:t>WASBO New School Administrators August 2016</a:t>
            </a:r>
          </a:p>
        </p:txBody>
      </p:sp>
      <p:sp>
        <p:nvSpPr>
          <p:cNvPr id="7" name="Slide Number Placeholder 6"/>
          <p:cNvSpPr>
            <a:spLocks noGrp="1"/>
          </p:cNvSpPr>
          <p:nvPr>
            <p:ph type="sldNum" sz="quarter" idx="12"/>
          </p:nvPr>
        </p:nvSpPr>
        <p:spPr/>
        <p:txBody>
          <a:bodyPr/>
          <a:lstStyle/>
          <a:p>
            <a:pPr>
              <a:defRPr/>
            </a:pPr>
            <a:fld id="{29DBB388-453A-4BFD-B4FB-876F77A28511}" type="slidenum">
              <a:rPr lang="en-US" smtClean="0"/>
              <a:pPr>
                <a:defRPr/>
              </a:pPr>
              <a:t>42</a:t>
            </a:fld>
            <a:endParaRPr lang="en-US" dirty="0"/>
          </a:p>
        </p:txBody>
      </p:sp>
      <p:sp>
        <p:nvSpPr>
          <p:cNvPr id="8" name="Footer Placeholder 7"/>
          <p:cNvSpPr>
            <a:spLocks noGrp="1"/>
          </p:cNvSpPr>
          <p:nvPr>
            <p:ph type="ftr" sz="quarter" idx="13"/>
          </p:nvPr>
        </p:nvSpPr>
        <p:spPr/>
        <p:txBody>
          <a:bodyPr/>
          <a:lstStyle/>
          <a:p>
            <a:pPr>
              <a:defRPr/>
            </a:pPr>
            <a:endParaRPr lang="en-US" dirty="0"/>
          </a:p>
        </p:txBody>
      </p:sp>
    </p:spTree>
    <p:extLst>
      <p:ext uri="{BB962C8B-B14F-4D97-AF65-F5344CB8AC3E}">
        <p14:creationId xmlns:p14="http://schemas.microsoft.com/office/powerpoint/2010/main" val="678609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Computer property used to be on first page of RL calculation </a:t>
            </a:r>
            <a:r>
              <a:rPr lang="en-US" dirty="0">
                <a:sym typeface="Wingdings" panose="05000000000000000000" pitchFamily="2" charset="2"/>
              </a:rPr>
              <a:t> moved to line 12C, used to be line 6</a:t>
            </a: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43</a:t>
            </a:fld>
            <a:endParaRPr lang="en-US" dirty="0"/>
          </a:p>
        </p:txBody>
      </p:sp>
    </p:spTree>
    <p:extLst>
      <p:ext uri="{BB962C8B-B14F-4D97-AF65-F5344CB8AC3E}">
        <p14:creationId xmlns:p14="http://schemas.microsoft.com/office/powerpoint/2010/main" val="18565193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7988" y="696913"/>
            <a:ext cx="6194425" cy="3486150"/>
          </a:xfrm>
          <a:ln/>
        </p:spPr>
      </p:sp>
      <p:sp>
        <p:nvSpPr>
          <p:cNvPr id="61443" name="Notes Placeholder 2"/>
          <p:cNvSpPr>
            <a:spLocks noGrp="1"/>
          </p:cNvSpPr>
          <p:nvPr>
            <p:ph type="body" idx="1"/>
          </p:nvPr>
        </p:nvSpPr>
        <p:spPr>
          <a:noFill/>
          <a:ln/>
        </p:spPr>
        <p:txBody>
          <a:bodyPr/>
          <a:lstStyle/>
          <a:p>
            <a:r>
              <a:rPr lang="en-US" dirty="0"/>
              <a:t>We are</a:t>
            </a:r>
            <a:r>
              <a:rPr lang="en-US" baseline="0" dirty="0"/>
              <a:t> talking about or using value per member here to demonstrate the differences in Districts.</a:t>
            </a:r>
          </a:p>
          <a:p>
            <a:endParaRPr lang="en-US" baseline="0" dirty="0"/>
          </a:p>
          <a:p>
            <a:r>
              <a:rPr lang="en-US" baseline="0" dirty="0"/>
              <a:t>How districts can spend same level with differing property values</a:t>
            </a:r>
          </a:p>
          <a:p>
            <a:r>
              <a:rPr lang="en-US" baseline="0" dirty="0"/>
              <a:t>	Equalization aid fortifies the tax base—fills in the gap</a:t>
            </a:r>
            <a:endParaRPr lang="en-US" dirty="0"/>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45</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14023268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407988" y="696913"/>
            <a:ext cx="6194425" cy="3486150"/>
          </a:xfrm>
          <a:ln/>
        </p:spPr>
      </p:sp>
      <p:sp>
        <p:nvSpPr>
          <p:cNvPr id="132099" name="Notes Placeholder 2"/>
          <p:cNvSpPr>
            <a:spLocks noGrp="1"/>
          </p:cNvSpPr>
          <p:nvPr>
            <p:ph type="body" idx="1"/>
          </p:nvPr>
        </p:nvSpPr>
        <p:spPr>
          <a:noFill/>
          <a:ln/>
        </p:spPr>
        <p:txBody>
          <a:bodyPr/>
          <a:lstStyle/>
          <a:p>
            <a:r>
              <a:rPr lang="en-US" dirty="0"/>
              <a:t>Districts that are in negative aid lose aid dollars as their shared cost increase.</a:t>
            </a:r>
          </a:p>
        </p:txBody>
      </p:sp>
      <p:sp>
        <p:nvSpPr>
          <p:cNvPr id="132100" name="Slide Number Placeholder 3"/>
          <p:cNvSpPr txBox="1">
            <a:spLocks noGrp="1"/>
          </p:cNvSpPr>
          <p:nvPr/>
        </p:nvSpPr>
        <p:spPr bwMode="auto">
          <a:xfrm>
            <a:off x="3970339" y="8829675"/>
            <a:ext cx="3038475" cy="465138"/>
          </a:xfrm>
          <a:prstGeom prst="rect">
            <a:avLst/>
          </a:prstGeom>
          <a:noFill/>
          <a:ln w="9525">
            <a:noFill/>
            <a:miter lim="800000"/>
            <a:headEnd/>
            <a:tailEnd/>
          </a:ln>
        </p:spPr>
        <p:txBody>
          <a:bodyPr lIns="93161" tIns="46582" rIns="93161" bIns="46582" anchor="b"/>
          <a:lstStyle/>
          <a:p>
            <a:pPr algn="r" defTabSz="931766"/>
            <a:fld id="{7BD3D531-AAA7-46B1-8CA8-2F7E9F04A96E}" type="slidenum">
              <a:rPr lang="en-US" sz="1200" b="0" i="0">
                <a:latin typeface="Arial" charset="0"/>
              </a:rPr>
              <a:pPr algn="r" defTabSz="931766"/>
              <a:t>46</a:t>
            </a:fld>
            <a:endParaRPr lang="en-US" sz="1200" b="0" i="0" dirty="0">
              <a:latin typeface="Arial" charset="0"/>
            </a:endParaRPr>
          </a:p>
        </p:txBody>
      </p:sp>
      <p:sp>
        <p:nvSpPr>
          <p:cNvPr id="5" name="Date Placeholder 4"/>
          <p:cNvSpPr>
            <a:spLocks noGrp="1"/>
          </p:cNvSpPr>
          <p:nvPr>
            <p:ph type="dt" idx="10"/>
          </p:nvPr>
        </p:nvSpPr>
        <p:spPr/>
        <p:txBody>
          <a:bodyPr/>
          <a:lstStyle/>
          <a:p>
            <a:pPr>
              <a:defRPr/>
            </a:pPr>
            <a:r>
              <a:rPr lang="en-US" dirty="0"/>
              <a:t>11/04/2013</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46</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9178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5</a:t>
            </a:fld>
            <a:endParaRPr lang="en-US" dirty="0"/>
          </a:p>
        </p:txBody>
      </p:sp>
    </p:spTree>
    <p:extLst>
      <p:ext uri="{BB962C8B-B14F-4D97-AF65-F5344CB8AC3E}">
        <p14:creationId xmlns:p14="http://schemas.microsoft.com/office/powerpoint/2010/main" val="976854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79% of budget controlled by RL—contingent upon referenda-approved debt</a:t>
            </a:r>
          </a:p>
          <a:p>
            <a:pPr>
              <a:lnSpc>
                <a:spcPct val="120000"/>
              </a:lnSpc>
              <a:spcAft>
                <a:spcPts val="1834"/>
              </a:spcAft>
            </a:pPr>
            <a:r>
              <a:rPr lang="en-US" sz="1400" dirty="0"/>
              <a:t>	No RAD, RL controls a much larger portion; SWINGS 70 GA/30, others no GA, all on property taxes</a:t>
            </a:r>
          </a:p>
          <a:p>
            <a:pPr>
              <a:lnSpc>
                <a:spcPct val="120000"/>
              </a:lnSpc>
              <a:spcAft>
                <a:spcPts val="1834"/>
              </a:spcAft>
            </a:pPr>
            <a:endParaRPr lang="en-US" sz="1400" dirty="0"/>
          </a:p>
          <a:p>
            <a:pPr>
              <a:lnSpc>
                <a:spcPct val="120000"/>
              </a:lnSpc>
              <a:spcAft>
                <a:spcPts val="1834"/>
              </a:spcAft>
            </a:pPr>
            <a:endParaRPr lang="en-US" sz="1400" dirty="0"/>
          </a:p>
          <a:p>
            <a:pPr>
              <a:lnSpc>
                <a:spcPct val="120000"/>
              </a:lnSpc>
              <a:spcAft>
                <a:spcPts val="1834"/>
              </a:spcAft>
            </a:pPr>
            <a:endParaRPr lang="en-US" sz="1400" dirty="0"/>
          </a:p>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marL="167719" indent="-177037">
              <a:lnSpc>
                <a:spcPct val="120000"/>
              </a:lnSpc>
              <a:spcAft>
                <a:spcPts val="611"/>
              </a:spcAft>
              <a:buFont typeface="Arial" panose="020B0604020202020204" pitchFamily="34" charset="0"/>
              <a:buChar char="•"/>
            </a:pPr>
            <a:r>
              <a:rPr lang="en-US" sz="1400" dirty="0"/>
              <a:t>Select Local Levies</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p:txBody>
      </p:sp>
      <p:sp>
        <p:nvSpPr>
          <p:cNvPr id="4" name="Slide Number Placeholder 3"/>
          <p:cNvSpPr>
            <a:spLocks noGrp="1"/>
          </p:cNvSpPr>
          <p:nvPr>
            <p:ph type="sldNum" sz="quarter" idx="10"/>
          </p:nvPr>
        </p:nvSpPr>
        <p:spPr/>
        <p:txBody>
          <a:bodyPr/>
          <a:lstStyle/>
          <a:p>
            <a:fld id="{0F9FD860-B992-472A-8E5F-DC8FCF461F86}" type="slidenum">
              <a:rPr lang="en-US" smtClean="0"/>
              <a:t>6</a:t>
            </a:fld>
            <a:endParaRPr lang="en-US" dirty="0"/>
          </a:p>
        </p:txBody>
      </p:sp>
    </p:spTree>
    <p:extLst>
      <p:ext uri="{BB962C8B-B14F-4D97-AF65-F5344CB8AC3E}">
        <p14:creationId xmlns:p14="http://schemas.microsoft.com/office/powerpoint/2010/main" val="220832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Aft>
                <a:spcPts val="1834"/>
              </a:spcAft>
            </a:pPr>
            <a:r>
              <a:rPr lang="en-US" sz="1400" dirty="0"/>
              <a:t>In 1993-94, the State enacted revenue limits to control the revenue a school district can collect from: </a:t>
            </a:r>
          </a:p>
          <a:p>
            <a:pPr marL="167719" indent="-177037">
              <a:lnSpc>
                <a:spcPct val="120000"/>
              </a:lnSpc>
              <a:spcAft>
                <a:spcPts val="611"/>
              </a:spcAft>
              <a:buFont typeface="Arial" panose="020B0604020202020204" pitchFamily="34" charset="0"/>
              <a:buChar char="•"/>
            </a:pPr>
            <a:r>
              <a:rPr lang="en-US" sz="1400" dirty="0"/>
              <a:t>General Aid (Equalization Aid, for most districts)</a:t>
            </a:r>
          </a:p>
          <a:p>
            <a:pPr marL="167719" indent="-177037">
              <a:lnSpc>
                <a:spcPct val="120000"/>
              </a:lnSpc>
              <a:spcAft>
                <a:spcPts val="611"/>
              </a:spcAft>
              <a:buFont typeface="Arial" panose="020B0604020202020204" pitchFamily="34" charset="0"/>
              <a:buChar char="•"/>
            </a:pPr>
            <a:r>
              <a:rPr lang="en-US" sz="1400" dirty="0"/>
              <a:t>Computer Aid</a:t>
            </a:r>
          </a:p>
          <a:p>
            <a:pPr marL="167719" indent="-177037">
              <a:lnSpc>
                <a:spcPct val="120000"/>
              </a:lnSpc>
              <a:spcAft>
                <a:spcPts val="611"/>
              </a:spcAft>
              <a:buFont typeface="Arial" panose="020B0604020202020204" pitchFamily="34" charset="0"/>
              <a:buChar char="•"/>
            </a:pPr>
            <a:r>
              <a:rPr lang="en-US" sz="1400" dirty="0"/>
              <a:t>Aid for Exempt Personal</a:t>
            </a:r>
            <a:r>
              <a:rPr lang="en-US" sz="1400" baseline="0" dirty="0"/>
              <a:t> Property</a:t>
            </a:r>
            <a:endParaRPr lang="en-US" sz="1400" dirty="0"/>
          </a:p>
          <a:p>
            <a:pPr marL="167719" indent="-177037">
              <a:lnSpc>
                <a:spcPct val="120000"/>
              </a:lnSpc>
              <a:spcAft>
                <a:spcPts val="611"/>
              </a:spcAft>
              <a:buFont typeface="Arial" panose="020B0604020202020204" pitchFamily="34" charset="0"/>
              <a:buChar char="•"/>
            </a:pPr>
            <a:r>
              <a:rPr lang="en-US" sz="1400" dirty="0"/>
              <a:t>High Poverty Aid</a:t>
            </a:r>
          </a:p>
          <a:p>
            <a:pPr>
              <a:lnSpc>
                <a:spcPct val="100000"/>
              </a:lnSpc>
              <a:buFont typeface="Wingdings" panose="05000000000000000000" pitchFamily="2" charset="2"/>
              <a:buChar char="Ø"/>
            </a:pPr>
            <a:r>
              <a:rPr lang="en-US" sz="1400" b="1" dirty="0">
                <a:solidFill>
                  <a:srgbClr val="262087"/>
                </a:solidFill>
              </a:rPr>
              <a:t>Regulates Revenues for Funds 10, 38 and 41</a:t>
            </a:r>
          </a:p>
          <a:p>
            <a:pPr marL="516908" lvl="2" indent="-177037">
              <a:lnSpc>
                <a:spcPct val="120000"/>
              </a:lnSpc>
              <a:buFont typeface="Arial" panose="020B0604020202020204" pitchFamily="34" charset="0"/>
              <a:buChar char="•"/>
            </a:pPr>
            <a:r>
              <a:rPr lang="en-US" sz="1100" b="1" dirty="0">
                <a:latin typeface="Lato" panose="020F0502020204030203" pitchFamily="34" charset="0"/>
              </a:rPr>
              <a:t>General Fund (Fund 10)</a:t>
            </a:r>
          </a:p>
          <a:p>
            <a:pPr marL="516908" lvl="2" indent="-177037">
              <a:lnSpc>
                <a:spcPct val="120000"/>
              </a:lnSpc>
              <a:buFont typeface="Arial" panose="020B0604020202020204" pitchFamily="34" charset="0"/>
              <a:buChar char="•"/>
            </a:pPr>
            <a:r>
              <a:rPr lang="en-US" sz="1100" b="1" dirty="0">
                <a:latin typeface="Lato" panose="020F0502020204030203" pitchFamily="34" charset="0"/>
              </a:rPr>
              <a:t>Non-Referendum Debt Service (Fund 38)</a:t>
            </a:r>
          </a:p>
          <a:p>
            <a:pPr marL="516908" lvl="2" indent="-177037">
              <a:lnSpc>
                <a:spcPct val="120000"/>
              </a:lnSpc>
              <a:buFont typeface="Arial" panose="020B0604020202020204" pitchFamily="34" charset="0"/>
              <a:buChar char="•"/>
            </a:pPr>
            <a:r>
              <a:rPr lang="en-US" sz="1100" b="1" dirty="0">
                <a:latin typeface="Lato" panose="020F0502020204030203" pitchFamily="34" charset="0"/>
              </a:rPr>
              <a:t>Capital Projects (Fund 41)</a:t>
            </a:r>
          </a:p>
          <a:p>
            <a:pPr marL="516908" lvl="2" indent="-177037">
              <a:lnSpc>
                <a:spcPct val="120000"/>
              </a:lnSpc>
              <a:buFont typeface="Arial" panose="020B0604020202020204" pitchFamily="34" charset="0"/>
              <a:buChar char="•"/>
            </a:pPr>
            <a:endParaRPr lang="en-US" sz="1100" dirty="0">
              <a:latin typeface="Lato" panose="020F0502020204030203" pitchFamily="34" charset="0"/>
            </a:endParaRPr>
          </a:p>
          <a:p>
            <a:pPr>
              <a:lnSpc>
                <a:spcPct val="120000"/>
              </a:lnSpc>
              <a:spcAft>
                <a:spcPts val="1834"/>
              </a:spcAft>
            </a:pPr>
            <a:r>
              <a:rPr lang="en-US" sz="1400" dirty="0"/>
              <a:t>It is </a:t>
            </a:r>
            <a:r>
              <a:rPr lang="en-US" sz="1400" u="sng" dirty="0"/>
              <a:t>not</a:t>
            </a:r>
            <a:r>
              <a:rPr lang="en-US" sz="1400" dirty="0"/>
              <a:t> an expenditure control or spending limit.</a:t>
            </a:r>
          </a:p>
          <a:p>
            <a:pPr>
              <a:lnSpc>
                <a:spcPct val="120000"/>
              </a:lnSpc>
              <a:spcAft>
                <a:spcPts val="1834"/>
              </a:spcAft>
            </a:pPr>
            <a:endParaRPr lang="en-US" sz="1400" dirty="0"/>
          </a:p>
          <a:p>
            <a:pPr>
              <a:lnSpc>
                <a:spcPct val="120000"/>
              </a:lnSpc>
              <a:spcAft>
                <a:spcPts val="1834"/>
              </a:spcAft>
            </a:pPr>
            <a:r>
              <a:rPr lang="en-US" sz="1400" dirty="0"/>
              <a:t>Examples of what the Revenue Limit does not control (not exhaustive list):</a:t>
            </a:r>
          </a:p>
          <a:p>
            <a:pPr marL="815302" lvl="1" indent="-349415" defTabSz="465887">
              <a:buFont typeface="Arial" panose="020B0604020202020204" pitchFamily="34" charset="0"/>
              <a:buChar char="•"/>
            </a:pPr>
            <a:r>
              <a:rPr lang="en-US" sz="1400" b="1" dirty="0">
                <a:solidFill>
                  <a:prstClr val="black"/>
                </a:solidFill>
              </a:rPr>
              <a:t>School Fees</a:t>
            </a:r>
          </a:p>
          <a:p>
            <a:pPr marL="815302" lvl="1" indent="-349415" defTabSz="465887">
              <a:buFont typeface="Arial" panose="020B0604020202020204" pitchFamily="34" charset="0"/>
              <a:buChar char="•"/>
            </a:pPr>
            <a:r>
              <a:rPr lang="en-US" sz="1400" b="1" dirty="0">
                <a:solidFill>
                  <a:prstClr val="black"/>
                </a:solidFill>
              </a:rPr>
              <a:t>Categorical Aids (Per Pupil Aid, Special Education, Library Aid, Transportation Aid, etc.)</a:t>
            </a:r>
          </a:p>
          <a:p>
            <a:pPr marL="815302" lvl="1" indent="-349415" defTabSz="465887">
              <a:buFont typeface="Arial" panose="020B0604020202020204" pitchFamily="34" charset="0"/>
              <a:buChar char="•"/>
            </a:pPr>
            <a:r>
              <a:rPr lang="en-US" sz="1400" b="1" dirty="0">
                <a:solidFill>
                  <a:prstClr val="black"/>
                </a:solidFill>
              </a:rPr>
              <a:t>State and Federal Grants</a:t>
            </a:r>
          </a:p>
          <a:p>
            <a:pPr marL="815302" lvl="1" indent="-349415" defTabSz="465887">
              <a:buFont typeface="Arial" panose="020B0604020202020204" pitchFamily="34" charset="0"/>
              <a:buChar char="•"/>
            </a:pPr>
            <a:r>
              <a:rPr lang="en-US" sz="1400" b="1" dirty="0">
                <a:solidFill>
                  <a:prstClr val="black"/>
                </a:solidFill>
              </a:rPr>
              <a:t>Gate Receipts</a:t>
            </a:r>
          </a:p>
          <a:p>
            <a:pPr marL="815302" lvl="1" indent="-349415" defTabSz="465887">
              <a:buFont typeface="Arial" panose="020B0604020202020204" pitchFamily="34" charset="0"/>
              <a:buChar char="•"/>
            </a:pPr>
            <a:r>
              <a:rPr lang="en-US" sz="1400" b="1" dirty="0">
                <a:solidFill>
                  <a:prstClr val="black"/>
                </a:solidFill>
              </a:rPr>
              <a:t>Donations</a:t>
            </a:r>
          </a:p>
          <a:p>
            <a:pPr marL="815302" lvl="1" indent="-349415" defTabSz="465887">
              <a:buFont typeface="Arial" panose="020B0604020202020204" pitchFamily="34" charset="0"/>
              <a:buChar char="•"/>
            </a:pPr>
            <a:r>
              <a:rPr lang="en-US" sz="1400" b="1" dirty="0">
                <a:solidFill>
                  <a:prstClr val="black"/>
                </a:solidFill>
              </a:rPr>
              <a:t>Local Levies</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Referendum Debt Service (Fund 39, at times called “Non-Fund 38”) </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Community Service Fund (Fund 80)</a:t>
            </a:r>
          </a:p>
          <a:p>
            <a:pPr marL="1281189" lvl="2" indent="-349415" defTabSz="465887">
              <a:buFont typeface="Wingdings" panose="05000000000000000000" pitchFamily="2" charset="2"/>
              <a:buChar char="ü"/>
            </a:pPr>
            <a:r>
              <a:rPr lang="en-US" sz="1400" b="1" dirty="0">
                <a:solidFill>
                  <a:prstClr val="black"/>
                </a:solidFill>
                <a:latin typeface="Lato" panose="020F0502020204030203" pitchFamily="34" charset="0"/>
              </a:rPr>
              <a:t>Prior Year Levy Chargeback for Uncollectible Taxes (Fund 10)</a:t>
            </a: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7</a:t>
            </a:fld>
            <a:endParaRPr lang="en-US" dirty="0"/>
          </a:p>
        </p:txBody>
      </p:sp>
    </p:spTree>
    <p:extLst>
      <p:ext uri="{BB962C8B-B14F-4D97-AF65-F5344CB8AC3E}">
        <p14:creationId xmlns:p14="http://schemas.microsoft.com/office/powerpoint/2010/main" val="375374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 in slide 6</a:t>
            </a:r>
          </a:p>
        </p:txBody>
      </p:sp>
      <p:sp>
        <p:nvSpPr>
          <p:cNvPr id="4" name="Slide Number Placeholder 3"/>
          <p:cNvSpPr>
            <a:spLocks noGrp="1"/>
          </p:cNvSpPr>
          <p:nvPr>
            <p:ph type="sldNum" sz="quarter" idx="5"/>
          </p:nvPr>
        </p:nvSpPr>
        <p:spPr/>
        <p:txBody>
          <a:bodyPr/>
          <a:lstStyle/>
          <a:p>
            <a:fld id="{6592A5A1-56EA-41D0-9C52-5BB87E1830FF}" type="slidenum">
              <a:rPr lang="en-US" smtClean="0"/>
              <a:t>8</a:t>
            </a:fld>
            <a:endParaRPr lang="en-US" dirty="0"/>
          </a:p>
        </p:txBody>
      </p:sp>
    </p:spTree>
    <p:extLst>
      <p:ext uri="{BB962C8B-B14F-4D97-AF65-F5344CB8AC3E}">
        <p14:creationId xmlns:p14="http://schemas.microsoft.com/office/powerpoint/2010/main" val="338636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407988" y="696913"/>
            <a:ext cx="6194425"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rtl="0">
              <a:spcBef>
                <a:spcPts val="0"/>
              </a:spcBef>
              <a:spcAft>
                <a:spcPts val="0"/>
              </a:spcAft>
            </a:pPr>
            <a:r>
              <a:rPr lang="en-US" sz="1800" b="1" i="0" u="none" strike="noStrike" dirty="0">
                <a:solidFill>
                  <a:srgbClr val="FFFFFF"/>
                </a:solidFill>
                <a:effectLst/>
                <a:latin typeface="Arial" panose="020B0604020202020204" pitchFamily="34" charset="0"/>
              </a:rPr>
              <a:t>Need to know membership (PI-1563), voucher deductions if they have private schools--&gt;confirm if any new residents attending a private school before setting levy</a:t>
            </a:r>
            <a:endParaRPr lang="en-US" b="0" dirty="0">
              <a:effectLst/>
            </a:endParaRPr>
          </a:p>
          <a:p>
            <a:pPr rtl="0">
              <a:spcBef>
                <a:spcPts val="0"/>
              </a:spcBef>
              <a:spcAft>
                <a:spcPts val="0"/>
              </a:spcAft>
            </a:pPr>
            <a:r>
              <a:rPr lang="en-US" sz="1800" b="1" i="0" u="none" strike="noStrike" dirty="0">
                <a:solidFill>
                  <a:srgbClr val="FFFFFF"/>
                </a:solidFill>
                <a:effectLst/>
                <a:latin typeface="Arial" panose="020B0604020202020204" pitchFamily="34" charset="0"/>
              </a:rPr>
              <a:t>1563 can be adjusted UP OR DOWN--&gt;need to understand impact on RL</a:t>
            </a:r>
            <a:endParaRPr lang="en-US" b="0" dirty="0">
              <a:effectLst/>
            </a:endParaRPr>
          </a:p>
          <a:p>
            <a:pPr rtl="0">
              <a:spcBef>
                <a:spcPts val="0"/>
              </a:spcBef>
              <a:spcAft>
                <a:spcPts val="0"/>
              </a:spcAft>
            </a:pPr>
            <a:r>
              <a:rPr lang="en-US" sz="1800" b="1" i="0" u="none" strike="noStrike" dirty="0">
                <a:solidFill>
                  <a:srgbClr val="FFFFFF"/>
                </a:solidFill>
                <a:effectLst/>
                <a:latin typeface="Arial" panose="020B0604020202020204" pitchFamily="34" charset="0"/>
              </a:rPr>
              <a:t>RL WILL change with any adjustment--&gt;RL are fluid, allow district to put in different number from their 1563--&gt;penalty if </a:t>
            </a:r>
            <a:r>
              <a:rPr lang="en-US" sz="1800" b="1" i="0" u="none" strike="noStrike" dirty="0" err="1">
                <a:solidFill>
                  <a:srgbClr val="FFFFFF"/>
                </a:solidFill>
                <a:effectLst/>
                <a:latin typeface="Arial" panose="020B0604020202020204" pitchFamily="34" charset="0"/>
              </a:rPr>
              <a:t>overlevy</a:t>
            </a:r>
            <a:endParaRPr lang="en-US" sz="1800" b="1" i="0" u="none" strike="noStrike" dirty="0">
              <a:solidFill>
                <a:srgbClr val="FFFFFF"/>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FFFFFF"/>
                </a:solidFill>
                <a:effectLst/>
                <a:latin typeface="Arial" panose="020B0604020202020204" pitchFamily="34" charset="0"/>
              </a:rPr>
              <a:t>3rd Friday and SS counts are now in RL--&gt;focus on data we provide vs what they need to provide</a:t>
            </a:r>
            <a:endParaRPr lang="en-US" baseline="0" dirty="0"/>
          </a:p>
          <a:p>
            <a:pPr defTabSz="914304" eaLnBrk="1" hangingPunct="1">
              <a:spcBef>
                <a:spcPct val="0"/>
              </a:spcBef>
              <a:defRPr/>
            </a:pPr>
            <a:endParaRPr lang="en-US" baseline="0" dirty="0"/>
          </a:p>
          <a:p>
            <a:pPr defTabSz="914304" eaLnBrk="1" hangingPunct="1">
              <a:spcBef>
                <a:spcPct val="0"/>
              </a:spcBef>
              <a:defRPr/>
            </a:pPr>
            <a:r>
              <a:rPr lang="en-US" baseline="0" dirty="0"/>
              <a:t>Calculation of RL is a district responsibility</a:t>
            </a:r>
            <a:r>
              <a:rPr lang="en-US" baseline="0" dirty="0">
                <a:sym typeface="Wingdings" panose="05000000000000000000" pitchFamily="2" charset="2"/>
              </a:rPr>
              <a:t> DPI populates spreadsheets based on info provided by district</a:t>
            </a:r>
          </a:p>
          <a:p>
            <a:pPr defTabSz="914304" eaLnBrk="1" hangingPunct="1">
              <a:spcBef>
                <a:spcPct val="0"/>
              </a:spcBef>
              <a:defRPr/>
            </a:pPr>
            <a:r>
              <a:rPr lang="en-US" baseline="0" dirty="0">
                <a:sym typeface="Wingdings" panose="05000000000000000000" pitchFamily="2" charset="2"/>
              </a:rPr>
              <a:t>	Our only responsibility by law is to provide a penalty if they levy too much</a:t>
            </a:r>
            <a:endParaRPr lang="en-US" dirty="0"/>
          </a:p>
          <a:p>
            <a:pPr defTabSz="914304" eaLnBrk="1" hangingPunct="1">
              <a:spcBef>
                <a:spcPct val="0"/>
              </a:spcBef>
              <a:defRPr/>
            </a:pPr>
            <a:endParaRPr lang="en-US" dirty="0"/>
          </a:p>
          <a:p>
            <a:pPr defTabSz="914304" eaLnBrk="1" hangingPunct="1">
              <a:spcBef>
                <a:spcPct val="0"/>
              </a:spcBef>
              <a:defRPr/>
            </a:pPr>
            <a:endParaRPr lang="en-US" baseline="0" dirty="0"/>
          </a:p>
          <a:p>
            <a:pPr eaLnBrk="1" hangingPunct="1">
              <a:spcBef>
                <a:spcPct val="0"/>
              </a:spcBef>
            </a:pPr>
            <a:endParaRPr lang="en-US" dirty="0"/>
          </a:p>
        </p:txBody>
      </p:sp>
      <p:sp>
        <p:nvSpPr>
          <p:cNvPr id="5" name="Date Placeholder 4"/>
          <p:cNvSpPr>
            <a:spLocks noGrp="1"/>
          </p:cNvSpPr>
          <p:nvPr>
            <p:ph type="dt" idx="10"/>
          </p:nvPr>
        </p:nvSpPr>
        <p:spPr/>
        <p:txBody>
          <a:bodyPr/>
          <a:lstStyle/>
          <a:p>
            <a:pPr>
              <a:defRPr/>
            </a:pPr>
            <a:r>
              <a:rPr lang="en-US" dirty="0"/>
              <a:t>11/16/2011</a:t>
            </a:r>
          </a:p>
        </p:txBody>
      </p:sp>
      <p:sp>
        <p:nvSpPr>
          <p:cNvPr id="7" name="Header Placeholder 6"/>
          <p:cNvSpPr>
            <a:spLocks noGrp="1"/>
          </p:cNvSpPr>
          <p:nvPr>
            <p:ph type="hdr" sz="quarter" idx="12"/>
          </p:nvPr>
        </p:nvSpPr>
        <p:spPr/>
        <p:txBody>
          <a:bodyPr/>
          <a:lstStyle/>
          <a:p>
            <a:pPr>
              <a:defRPr/>
            </a:pPr>
            <a:r>
              <a:rPr lang="en-US" dirty="0"/>
              <a:t>WASBO New School Administrators August 2016</a:t>
            </a:r>
          </a:p>
        </p:txBody>
      </p:sp>
      <p:sp>
        <p:nvSpPr>
          <p:cNvPr id="8" name="Slide Number Placeholder 7"/>
          <p:cNvSpPr>
            <a:spLocks noGrp="1"/>
          </p:cNvSpPr>
          <p:nvPr>
            <p:ph type="sldNum" sz="quarter" idx="13"/>
          </p:nvPr>
        </p:nvSpPr>
        <p:spPr/>
        <p:txBody>
          <a:bodyPr/>
          <a:lstStyle/>
          <a:p>
            <a:pPr>
              <a:defRPr/>
            </a:pPr>
            <a:fld id="{29DBB388-453A-4BFD-B4FB-876F77A28511}" type="slidenum">
              <a:rPr lang="en-US" smtClean="0"/>
              <a:pPr>
                <a:defRPr/>
              </a:pPr>
              <a:t>9</a:t>
            </a:fld>
            <a:endParaRPr lang="en-US" dirty="0"/>
          </a:p>
        </p:txBody>
      </p:sp>
      <p:sp>
        <p:nvSpPr>
          <p:cNvPr id="9" name="Footer Placeholder 8"/>
          <p:cNvSpPr>
            <a:spLocks noGrp="1"/>
          </p:cNvSpPr>
          <p:nvPr>
            <p:ph type="ftr" sz="quarter" idx="14"/>
          </p:nvPr>
        </p:nvSpPr>
        <p:spPr/>
        <p:txBody>
          <a:bodyPr/>
          <a:lstStyle/>
          <a:p>
            <a:pPr>
              <a:defRPr/>
            </a:pPr>
            <a:endParaRPr lang="en-US" dirty="0"/>
          </a:p>
        </p:txBody>
      </p:sp>
    </p:spTree>
    <p:extLst>
      <p:ext uri="{BB962C8B-B14F-4D97-AF65-F5344CB8AC3E}">
        <p14:creationId xmlns:p14="http://schemas.microsoft.com/office/powerpoint/2010/main" val="4245817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 Placeholder 14"/>
          <p:cNvSpPr>
            <a:spLocks noGrp="1"/>
          </p:cNvSpPr>
          <p:nvPr>
            <p:ph type="body" sz="quarter" idx="10" hasCustomPrompt="1"/>
          </p:nvPr>
        </p:nvSpPr>
        <p:spPr>
          <a:xfrm>
            <a:off x="1862203" y="1766642"/>
            <a:ext cx="8614582"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7"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589CF15B-7097-4014-8585-E1AD834EDA7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255618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8" name="TextBox 7">
            <a:extLst>
              <a:ext uri="{FF2B5EF4-FFF2-40B4-BE49-F238E27FC236}">
                <a16:creationId xmlns:a16="http://schemas.microsoft.com/office/drawing/2014/main" id="{B0AC63FE-E9EC-4DFD-9ABF-E83752E63163}"/>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58773266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8" name="TextBox 7">
            <a:extLst>
              <a:ext uri="{FF2B5EF4-FFF2-40B4-BE49-F238E27FC236}">
                <a16:creationId xmlns:a16="http://schemas.microsoft.com/office/drawing/2014/main" id="{DE420662-727B-45C9-8899-B4D41EE076F2}"/>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217070387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1286887" y="1744010"/>
            <a:ext cx="5450794" cy="318080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7182850" y="1763828"/>
            <a:ext cx="4668671" cy="4220013"/>
          </a:xfrm>
        </p:spPr>
        <p:txBody>
          <a:bodyPr/>
          <a:lstStyle>
            <a:lvl1pPr marL="0" indent="0">
              <a:buNone/>
              <a:defRPr baseline="0">
                <a:solidFill>
                  <a:schemeClr val="bg2"/>
                </a:solidFill>
              </a:defRPr>
            </a:lvl1pPr>
          </a:lstStyle>
          <a:p>
            <a:r>
              <a:rPr lang="en-US" dirty="0"/>
              <a:t>Insert picture here</a:t>
            </a:r>
          </a:p>
        </p:txBody>
      </p:sp>
      <p:sp>
        <p:nvSpPr>
          <p:cNvPr id="5" name="TextBox 4">
            <a:extLst>
              <a:ext uri="{FF2B5EF4-FFF2-40B4-BE49-F238E27FC236}">
                <a16:creationId xmlns:a16="http://schemas.microsoft.com/office/drawing/2014/main" id="{69559242-20A4-4DDD-BF84-7FF1EE07D819}"/>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1962593090"/>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766642"/>
            <a:ext cx="12480925"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2596" y="6096951"/>
            <a:ext cx="3582874" cy="791925"/>
          </a:xfrm>
          <a:prstGeom prst="rect">
            <a:avLst/>
          </a:prstGeom>
        </p:spPr>
      </p:pic>
      <p:pic>
        <p:nvPicPr>
          <p:cNvPr id="6" name="Picture 5">
            <a:extLst>
              <a:ext uri="{FF2B5EF4-FFF2-40B4-BE49-F238E27FC236}">
                <a16:creationId xmlns:a16="http://schemas.microsoft.com/office/drawing/2014/main" id="{826A7154-73F5-4ADC-BDE9-5EC16883F97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3725" b="3725"/>
          <a:stretch/>
        </p:blipFill>
        <p:spPr>
          <a:xfrm>
            <a:off x="-11326" y="4470423"/>
            <a:ext cx="12503576" cy="2552677"/>
          </a:xfrm>
          <a:prstGeom prst="rect">
            <a:avLst/>
          </a:prstGeom>
        </p:spPr>
      </p:pic>
    </p:spTree>
    <p:extLst>
      <p:ext uri="{BB962C8B-B14F-4D97-AF65-F5344CB8AC3E}">
        <p14:creationId xmlns:p14="http://schemas.microsoft.com/office/powerpoint/2010/main" val="335180234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735497"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6" name="Text Placeholder 11"/>
          <p:cNvSpPr>
            <a:spLocks noGrp="1"/>
          </p:cNvSpPr>
          <p:nvPr>
            <p:ph type="body" sz="quarter" idx="14"/>
          </p:nvPr>
        </p:nvSpPr>
        <p:spPr>
          <a:xfrm>
            <a:off x="2840633" y="1858617"/>
            <a:ext cx="6888637" cy="4631635"/>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endParaRPr lang="en-US" dirty="0"/>
          </a:p>
        </p:txBody>
      </p:sp>
      <p:sp>
        <p:nvSpPr>
          <p:cNvPr id="2" name="TextBox 1"/>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216218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75252" y="0"/>
            <a:ext cx="10962861" cy="125233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5" name="Media Placeholder 2"/>
          <p:cNvSpPr>
            <a:spLocks noGrp="1"/>
          </p:cNvSpPr>
          <p:nvPr>
            <p:ph type="media" sz="quarter" idx="15"/>
          </p:nvPr>
        </p:nvSpPr>
        <p:spPr>
          <a:xfrm>
            <a:off x="2867832" y="1838740"/>
            <a:ext cx="6886177" cy="4641572"/>
          </a:xfrm>
        </p:spPr>
        <p:txBody>
          <a:bodyPr/>
          <a:lstStyle/>
          <a:p>
            <a:endParaRPr lang="en-US" dirty="0"/>
          </a:p>
        </p:txBody>
      </p:sp>
      <p:sp>
        <p:nvSpPr>
          <p:cNvPr id="6" name="TextBox 5">
            <a:extLst>
              <a:ext uri="{FF2B5EF4-FFF2-40B4-BE49-F238E27FC236}">
                <a16:creationId xmlns:a16="http://schemas.microsoft.com/office/drawing/2014/main" id="{81143359-E258-466B-83C1-ED7AE591E966}"/>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2784761228"/>
      </p:ext>
    </p:extLst>
  </p:cSld>
  <p:clrMapOvr>
    <a:masterClrMapping/>
  </p:clrMapOvr>
  <p:extLst>
    <p:ext uri="{DCECCB84-F9BA-43D5-87BE-67443E8EF086}">
      <p15:sldGuideLst xmlns:p15="http://schemas.microsoft.com/office/powerpoint/2012/main">
        <p15:guide id="1" orient="horz" pos="22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45435"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7" name="Text Placeholder 5"/>
          <p:cNvSpPr>
            <a:spLocks noGrp="1"/>
          </p:cNvSpPr>
          <p:nvPr>
            <p:ph type="body" sz="quarter" idx="14"/>
          </p:nvPr>
        </p:nvSpPr>
        <p:spPr>
          <a:xfrm>
            <a:off x="1217317" y="1878495"/>
            <a:ext cx="5054278" cy="455212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endParaRPr lang="en-US" dirty="0"/>
          </a:p>
        </p:txBody>
      </p:sp>
      <p:sp>
        <p:nvSpPr>
          <p:cNvPr id="9" name="Picture Placeholder 12"/>
          <p:cNvSpPr>
            <a:spLocks noGrp="1"/>
          </p:cNvSpPr>
          <p:nvPr>
            <p:ph type="pic" sz="quarter" idx="15" hasCustomPrompt="1"/>
          </p:nvPr>
        </p:nvSpPr>
        <p:spPr>
          <a:xfrm>
            <a:off x="6626261" y="1873283"/>
            <a:ext cx="4668671" cy="4558523"/>
          </a:xfrm>
        </p:spPr>
        <p:txBody>
          <a:bodyPr/>
          <a:lstStyle>
            <a:lvl1pPr marL="0" indent="0">
              <a:buNone/>
              <a:defRPr baseline="0">
                <a:solidFill>
                  <a:schemeClr val="bg2"/>
                </a:solidFill>
              </a:defRPr>
            </a:lvl1pPr>
          </a:lstStyle>
          <a:p>
            <a:r>
              <a:rPr lang="en-US" dirty="0"/>
              <a:t>Insert picture here</a:t>
            </a:r>
          </a:p>
        </p:txBody>
      </p:sp>
      <p:sp>
        <p:nvSpPr>
          <p:cNvPr id="8" name="TextBox 7">
            <a:extLst>
              <a:ext uri="{FF2B5EF4-FFF2-40B4-BE49-F238E27FC236}">
                <a16:creationId xmlns:a16="http://schemas.microsoft.com/office/drawing/2014/main" id="{366D1C46-0553-47E1-BDD0-F653C59BA14A}"/>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1506011949"/>
      </p:ext>
    </p:extLst>
  </p:cSld>
  <p:clrMapOvr>
    <a:masterClrMapping/>
  </p:clrMapOvr>
  <p:extLst>
    <p:ext uri="{DCECCB84-F9BA-43D5-87BE-67443E8EF086}">
      <p15:sldGuideLst xmlns:p15="http://schemas.microsoft.com/office/powerpoint/2012/main">
        <p15:guide id="1" orient="horz" pos="2236" userDrawn="1">
          <p15:clr>
            <a:srgbClr val="FBAE40"/>
          </p15:clr>
        </p15:guide>
        <p15:guide id="2" pos="78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81249"/>
            <a:ext cx="12480925" cy="1170517"/>
          </a:xfrm>
          <a:prstGeom prst="rect">
            <a:avLst/>
          </a:prstGeom>
        </p:spPr>
        <p:txBody>
          <a:bodyPr/>
          <a:lstStyle>
            <a:lvl1pPr algn="ctr">
              <a:defRPr sz="48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6536D47F-D5A6-4F9F-A61B-5FFD1C7B1698}"/>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32544583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0" y="281249"/>
            <a:ext cx="12420601"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13" name="TextBox 12">
            <a:extLst>
              <a:ext uri="{FF2B5EF4-FFF2-40B4-BE49-F238E27FC236}">
                <a16:creationId xmlns:a16="http://schemas.microsoft.com/office/drawing/2014/main" id="{72B52558-6224-42B5-9886-B477F1F2ED26}"/>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411785923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094" y="1603492"/>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5"/>
          <p:cNvSpPr>
            <a:spLocks noGrp="1"/>
          </p:cNvSpPr>
          <p:nvPr>
            <p:ph type="title"/>
          </p:nvPr>
        </p:nvSpPr>
        <p:spPr>
          <a:xfrm>
            <a:off x="230142" y="153242"/>
            <a:ext cx="12250783" cy="1170517"/>
          </a:xfrm>
          <a:prstGeom prst="rect">
            <a:avLst/>
          </a:prstGeom>
        </p:spPr>
        <p:txBody>
          <a:bodyPr/>
          <a:lstStyle>
            <a:lvl1pPr algn="ctr">
              <a:defRPr>
                <a:solidFill>
                  <a:schemeClr val="bg1"/>
                </a:solidFill>
              </a:defRPr>
            </a:lvl1pPr>
          </a:lstStyle>
          <a:p>
            <a:r>
              <a:rPr lang="en-US" dirty="0"/>
              <a:t>Click to edit Master title style</a:t>
            </a:r>
          </a:p>
        </p:txBody>
      </p:sp>
      <p:sp>
        <p:nvSpPr>
          <p:cNvPr id="10" name="TextBox 9">
            <a:extLst>
              <a:ext uri="{FF2B5EF4-FFF2-40B4-BE49-F238E27FC236}">
                <a16:creationId xmlns:a16="http://schemas.microsoft.com/office/drawing/2014/main" id="{D19E52DF-4AD7-426A-AF9A-801693B83778}"/>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337388659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85" y="1638723"/>
            <a:ext cx="11336840" cy="4634923"/>
          </a:xfrm>
        </p:spPr>
        <p:txBody>
          <a:bodyPr/>
          <a:lstStyle>
            <a:lvl1pPr marL="177208" indent="-177208">
              <a:lnSpc>
                <a:spcPts val="2663"/>
              </a:lnSpc>
              <a:buFont typeface="Arial" pitchFamily="34" charset="0"/>
              <a:buChar char="•"/>
              <a:defRPr sz="2458" b="0"/>
            </a:lvl1pPr>
            <a:lvl2pPr marL="700703" indent="-232484">
              <a:lnSpc>
                <a:spcPts val="2663"/>
              </a:lnSpc>
              <a:defRPr sz="2048"/>
            </a:lvl2pPr>
            <a:lvl3pPr marL="1113645" indent="-177208">
              <a:lnSpc>
                <a:spcPts val="2663"/>
              </a:lnSpc>
              <a:defRPr sz="1843"/>
            </a:lvl3pPr>
            <a:lvl4pPr marL="1578612" indent="-173957">
              <a:lnSpc>
                <a:spcPts val="2663"/>
              </a:lnSpc>
              <a:defRPr sz="1639"/>
            </a:lvl4pPr>
            <a:lvl5pPr marL="2050082" indent="-177208">
              <a:lnSpc>
                <a:spcPts val="2663"/>
              </a:lnSpc>
              <a:defRPr sz="1434"/>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1872139" y="1014448"/>
            <a:ext cx="10088748" cy="468207"/>
          </a:xfrm>
        </p:spPr>
        <p:txBody>
          <a:bodyPr>
            <a:normAutofit/>
          </a:bodyPr>
          <a:lstStyle>
            <a:lvl1pPr>
              <a:buFontTx/>
              <a:buNone/>
              <a:defRPr sz="2458"/>
            </a:lvl1pPr>
          </a:lstStyle>
          <a:p>
            <a:pPr lvl="0"/>
            <a:r>
              <a:rPr lang="en-US"/>
              <a:t>Click to edit Master text styles</a:t>
            </a:r>
          </a:p>
        </p:txBody>
      </p:sp>
      <p:sp>
        <p:nvSpPr>
          <p:cNvPr id="16" name="Title 15"/>
          <p:cNvSpPr>
            <a:spLocks noGrp="1"/>
          </p:cNvSpPr>
          <p:nvPr>
            <p:ph type="title"/>
          </p:nvPr>
        </p:nvSpPr>
        <p:spPr>
          <a:xfrm>
            <a:off x="624046" y="281249"/>
            <a:ext cx="11232833" cy="1170517"/>
          </a:xfrm>
          <a:prstGeom prst="rect">
            <a:avLst/>
          </a:prstGeom>
        </p:spPr>
        <p:txBody>
          <a:bodyPr/>
          <a:lstStyle/>
          <a:p>
            <a:r>
              <a:rPr lang="en-US"/>
              <a:t>Click to edit Master title style</a:t>
            </a:r>
          </a:p>
        </p:txBody>
      </p:sp>
      <p:sp>
        <p:nvSpPr>
          <p:cNvPr id="8" name="TextBox 7">
            <a:extLst>
              <a:ext uri="{FF2B5EF4-FFF2-40B4-BE49-F238E27FC236}">
                <a16:creationId xmlns:a16="http://schemas.microsoft.com/office/drawing/2014/main" id="{255F6269-35BE-4C23-AC3B-4A162F2C41DA}"/>
              </a:ext>
            </a:extLst>
          </p:cNvPr>
          <p:cNvSpPr txBox="1"/>
          <p:nvPr userDrawn="1"/>
        </p:nvSpPr>
        <p:spPr>
          <a:xfrm>
            <a:off x="11593420" y="6622990"/>
            <a:ext cx="887505" cy="400110"/>
          </a:xfrm>
          <a:prstGeom prst="rect">
            <a:avLst/>
          </a:prstGeom>
          <a:noFill/>
        </p:spPr>
        <p:txBody>
          <a:bodyPr wrap="square" rtlCol="0">
            <a:spAutoFit/>
          </a:bodyPr>
          <a:lstStyle/>
          <a:p>
            <a:pPr algn="ctr"/>
            <a:fld id="{E496AD1C-CA49-45F0-9819-E0E5BC810F71}" type="slidenum">
              <a:rPr lang="en-US" sz="2000" b="1" smtClean="0">
                <a:solidFill>
                  <a:srgbClr val="C00000"/>
                </a:solidFill>
              </a:rPr>
              <a:pPr algn="ctr"/>
              <a:t>‹#›</a:t>
            </a:fld>
            <a:r>
              <a:rPr lang="en-US" sz="2000" b="1" dirty="0">
                <a:solidFill>
                  <a:srgbClr val="C00000"/>
                </a:solidFill>
              </a:rPr>
              <a:t>/40</a:t>
            </a:r>
          </a:p>
        </p:txBody>
      </p:sp>
    </p:spTree>
    <p:extLst>
      <p:ext uri="{BB962C8B-B14F-4D97-AF65-F5344CB8AC3E}">
        <p14:creationId xmlns:p14="http://schemas.microsoft.com/office/powerpoint/2010/main" val="102461346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4" cstate="email">
            <a:extLst>
              <a:ext uri="{28A0092B-C50C-407E-A947-70E740481C1C}">
                <a14:useLocalDpi xmlns:a14="http://schemas.microsoft.com/office/drawing/2010/main"/>
              </a:ext>
            </a:extLst>
          </a:blip>
          <a:srcRect l="4558" t="2280" r="11021" b="2749"/>
          <a:stretch/>
        </p:blipFill>
        <p:spPr>
          <a:xfrm>
            <a:off x="0" y="2"/>
            <a:ext cx="12476748" cy="7023098"/>
          </a:xfrm>
          <a:prstGeom prst="rect">
            <a:avLst/>
          </a:prstGeom>
        </p:spPr>
      </p:pic>
      <p:sp>
        <p:nvSpPr>
          <p:cNvPr id="3" name="Text Placeholder 2"/>
          <p:cNvSpPr>
            <a:spLocks noGrp="1"/>
          </p:cNvSpPr>
          <p:nvPr>
            <p:ph type="body" idx="1"/>
          </p:nvPr>
        </p:nvSpPr>
        <p:spPr>
          <a:xfrm>
            <a:off x="858064" y="1869575"/>
            <a:ext cx="10764798" cy="44560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Tree>
    <p:extLst>
      <p:ext uri="{BB962C8B-B14F-4D97-AF65-F5344CB8AC3E}">
        <p14:creationId xmlns:p14="http://schemas.microsoft.com/office/powerpoint/2010/main" val="3832444545"/>
      </p:ext>
    </p:extLst>
  </p:cSld>
  <p:clrMap bg1="lt1" tx1="dk1" bg2="lt2" tx2="dk2" accent1="accent1" accent2="accent2" accent3="accent3" accent4="accent4" accent5="accent5" accent6="accent6" hlink="hlink" folHlink="folHlink"/>
  <p:sldLayoutIdLst>
    <p:sldLayoutId id="2147483671" r:id="rId1"/>
    <p:sldLayoutId id="2147483697" r:id="rId2"/>
    <p:sldLayoutId id="2147483672" r:id="rId3"/>
    <p:sldLayoutId id="2147483676" r:id="rId4"/>
    <p:sldLayoutId id="2147483679" r:id="rId5"/>
    <p:sldLayoutId id="2147483681" r:id="rId6"/>
    <p:sldLayoutId id="2147483682" r:id="rId7"/>
    <p:sldLayoutId id="2147483683" r:id="rId8"/>
    <p:sldLayoutId id="2147483685" r:id="rId9"/>
    <p:sldLayoutId id="2147483686" r:id="rId10"/>
    <p:sldLayoutId id="2147483688" r:id="rId11"/>
    <p:sldLayoutId id="2147483698" r:id="rId12"/>
  </p:sldLayoutIdLst>
  <p:txStyles>
    <p:titleStyle>
      <a:lvl1pPr algn="l" defTabSz="936071" rtl="0" eaLnBrk="1" latinLnBrk="0" hangingPunct="1">
        <a:lnSpc>
          <a:spcPct val="90000"/>
        </a:lnSpc>
        <a:spcBef>
          <a:spcPct val="0"/>
        </a:spcBef>
        <a:buNone/>
        <a:defRPr sz="4504" kern="1200">
          <a:solidFill>
            <a:schemeClr val="tx1"/>
          </a:solidFill>
          <a:latin typeface="+mj-lt"/>
          <a:ea typeface="+mj-ea"/>
          <a:cs typeface="+mj-cs"/>
        </a:defRPr>
      </a:lvl1pPr>
    </p:titleStyle>
    <p:bodyStyle>
      <a:lvl1pPr marL="274320" indent="-274320" algn="l" defTabSz="936071" rtl="0" eaLnBrk="1" latinLnBrk="0" hangingPunct="1">
        <a:lnSpc>
          <a:spcPct val="150000"/>
        </a:lnSpc>
        <a:spcBef>
          <a:spcPts val="1024"/>
        </a:spcBef>
        <a:spcAft>
          <a:spcPts val="600"/>
        </a:spcAft>
        <a:buFont typeface="Arial" panose="020B0604020202020204" pitchFamily="34" charset="0"/>
        <a:buChar char="•"/>
        <a:defRPr sz="2400" kern="1200">
          <a:solidFill>
            <a:schemeClr val="tx1"/>
          </a:solidFill>
          <a:latin typeface="+mn-lt"/>
          <a:ea typeface="+mn-ea"/>
          <a:cs typeface="+mn-cs"/>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p:bodyStyle>
    <p:otherStyle>
      <a:defPPr>
        <a:defRPr lang="en-US"/>
      </a:defPPr>
      <a:lvl1pPr marL="0" algn="l" defTabSz="936071" rtl="0" eaLnBrk="1" latinLnBrk="0" hangingPunct="1">
        <a:defRPr sz="1843" kern="1200">
          <a:solidFill>
            <a:schemeClr val="tx1"/>
          </a:solidFill>
          <a:latin typeface="+mn-lt"/>
          <a:ea typeface="+mn-ea"/>
          <a:cs typeface="+mn-cs"/>
        </a:defRPr>
      </a:lvl1pPr>
      <a:lvl2pPr marL="468036" algn="l" defTabSz="936071" rtl="0" eaLnBrk="1" latinLnBrk="0" hangingPunct="1">
        <a:defRPr sz="1843" kern="1200">
          <a:solidFill>
            <a:schemeClr val="tx1"/>
          </a:solidFill>
          <a:latin typeface="+mn-lt"/>
          <a:ea typeface="+mn-ea"/>
          <a:cs typeface="+mn-cs"/>
        </a:defRPr>
      </a:lvl2pPr>
      <a:lvl3pPr marL="936071" algn="l" defTabSz="936071" rtl="0" eaLnBrk="1" latinLnBrk="0" hangingPunct="1">
        <a:defRPr sz="1843" kern="1200">
          <a:solidFill>
            <a:schemeClr val="tx1"/>
          </a:solidFill>
          <a:latin typeface="+mn-lt"/>
          <a:ea typeface="+mn-ea"/>
          <a:cs typeface="+mn-cs"/>
        </a:defRPr>
      </a:lvl3pPr>
      <a:lvl4pPr marL="1404107" algn="l" defTabSz="936071" rtl="0" eaLnBrk="1" latinLnBrk="0" hangingPunct="1">
        <a:defRPr sz="1843" kern="1200">
          <a:solidFill>
            <a:schemeClr val="tx1"/>
          </a:solidFill>
          <a:latin typeface="+mn-lt"/>
          <a:ea typeface="+mn-ea"/>
          <a:cs typeface="+mn-cs"/>
        </a:defRPr>
      </a:lvl4pPr>
      <a:lvl5pPr marL="1872143" algn="l" defTabSz="936071" rtl="0" eaLnBrk="1" latinLnBrk="0" hangingPunct="1">
        <a:defRPr sz="1843" kern="1200">
          <a:solidFill>
            <a:schemeClr val="tx1"/>
          </a:solidFill>
          <a:latin typeface="+mn-lt"/>
          <a:ea typeface="+mn-ea"/>
          <a:cs typeface="+mn-cs"/>
        </a:defRPr>
      </a:lvl5pPr>
      <a:lvl6pPr marL="2340178" algn="l" defTabSz="936071" rtl="0" eaLnBrk="1" latinLnBrk="0" hangingPunct="1">
        <a:defRPr sz="1843" kern="1200">
          <a:solidFill>
            <a:schemeClr val="tx1"/>
          </a:solidFill>
          <a:latin typeface="+mn-lt"/>
          <a:ea typeface="+mn-ea"/>
          <a:cs typeface="+mn-cs"/>
        </a:defRPr>
      </a:lvl6pPr>
      <a:lvl7pPr marL="2808214" algn="l" defTabSz="936071" rtl="0" eaLnBrk="1" latinLnBrk="0" hangingPunct="1">
        <a:defRPr sz="1843" kern="1200">
          <a:solidFill>
            <a:schemeClr val="tx1"/>
          </a:solidFill>
          <a:latin typeface="+mn-lt"/>
          <a:ea typeface="+mn-ea"/>
          <a:cs typeface="+mn-cs"/>
        </a:defRPr>
      </a:lvl7pPr>
      <a:lvl8pPr marL="3276249" algn="l" defTabSz="936071" rtl="0" eaLnBrk="1" latinLnBrk="0" hangingPunct="1">
        <a:defRPr sz="1843" kern="1200">
          <a:solidFill>
            <a:schemeClr val="tx1"/>
          </a:solidFill>
          <a:latin typeface="+mn-lt"/>
          <a:ea typeface="+mn-ea"/>
          <a:cs typeface="+mn-cs"/>
        </a:defRPr>
      </a:lvl8pPr>
      <a:lvl9pPr marL="3744285" algn="l" defTabSz="936071"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8.emf"/><Relationship Id="rId7" Type="http://schemas.openxmlformats.org/officeDocument/2006/relationships/diagramColors" Target="../diagrams/colors4.xml"/><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1.emf"/><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2.emf"/><Relationship Id="rId7" Type="http://schemas.openxmlformats.org/officeDocument/2006/relationships/diagramColors" Target="../diagrams/colors6.xm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1.xml.rels><?xml version="1.0" encoding="UTF-8" standalone="yes"?>
<Relationships xmlns="http://schemas.openxmlformats.org/package/2006/relationships"><Relationship Id="rId3" Type="http://schemas.openxmlformats.org/officeDocument/2006/relationships/hyperlink" Target="http://dpi.wi.gov/sfs" TargetMode="External"/><Relationship Id="rId7"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hyperlink" Target="http://dpi.wi.gov/sfs/limits/worksheets/revenue" TargetMode="External"/><Relationship Id="rId5" Type="http://schemas.openxmlformats.org/officeDocument/2006/relationships/hyperlink" Target="https://dpi.wi.gov/sfs/limits/worksheets/revenue" TargetMode="External"/><Relationship Id="rId4" Type="http://schemas.openxmlformats.org/officeDocument/2006/relationships/hyperlink" Target="http://dpi.wi.gov/sfs/limits/overview"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7.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4.emf"/><Relationship Id="rId7" Type="http://schemas.openxmlformats.org/officeDocument/2006/relationships/diagramColors" Target="../diagrams/colors8.xml"/><Relationship Id="rId2" Type="http://schemas.openxmlformats.org/officeDocument/2006/relationships/notesSlide" Target="../notesSlides/notesSlide32.xml"/><Relationship Id="rId1" Type="http://schemas.openxmlformats.org/officeDocument/2006/relationships/slideLayout" Target="../slideLayouts/slideLayout8.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34.xml.rels><?xml version="1.0" encoding="UTF-8" standalone="yes"?>
<Relationships xmlns="http://schemas.openxmlformats.org/package/2006/relationships"><Relationship Id="rId3" Type="http://schemas.openxmlformats.org/officeDocument/2006/relationships/hyperlink" Target="http://dpi.wi.gov/sfs" TargetMode="Externa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hyperlink" Target="https://dpi.wi.gov/sfs/aid/general/equalization/overview" TargetMode="External"/><Relationship Id="rId5" Type="http://schemas.openxmlformats.org/officeDocument/2006/relationships/hyperlink" Target="https://dpi.wi.gov/sfs/aid/general/overview" TargetMode="External"/><Relationship Id="rId4" Type="http://schemas.openxmlformats.org/officeDocument/2006/relationships/hyperlink" Target="https://dpi.wi.gov/sfs/aid/overview" TargetMode="Externa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8.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dpi.wi.gov/sfs"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424493" y="1385952"/>
            <a:ext cx="7631937" cy="2263950"/>
          </a:xfrm>
        </p:spPr>
        <p:txBody>
          <a:bodyPr vert="horz" lIns="91440" tIns="45720" rIns="91440" bIns="45720" rtlCol="0">
            <a:noAutofit/>
          </a:bodyPr>
          <a:lstStyle/>
          <a:p>
            <a:pPr>
              <a:lnSpc>
                <a:spcPct val="100000"/>
              </a:lnSpc>
            </a:pPr>
            <a:r>
              <a:rPr lang="en-US" sz="5400" dirty="0"/>
              <a:t>Aids &amp; Revenue Limits: Understanding Your Worksheets</a:t>
            </a:r>
          </a:p>
        </p:txBody>
      </p:sp>
      <p:sp>
        <p:nvSpPr>
          <p:cNvPr id="7" name="TextBox 6">
            <a:extLst>
              <a:ext uri="{FF2B5EF4-FFF2-40B4-BE49-F238E27FC236}">
                <a16:creationId xmlns:a16="http://schemas.microsoft.com/office/drawing/2014/main" id="{198C6E76-1C3D-4557-9FC4-978BDD844AD0}"/>
              </a:ext>
            </a:extLst>
          </p:cNvPr>
          <p:cNvSpPr txBox="1"/>
          <p:nvPr/>
        </p:nvSpPr>
        <p:spPr>
          <a:xfrm>
            <a:off x="479864" y="200847"/>
            <a:ext cx="11521197" cy="830997"/>
          </a:xfrm>
          <a:prstGeom prst="rect">
            <a:avLst/>
          </a:prstGeom>
          <a:noFill/>
        </p:spPr>
        <p:txBody>
          <a:bodyPr wrap="square" rtlCol="0">
            <a:spAutoFit/>
          </a:bodyPr>
          <a:lstStyle/>
          <a:p>
            <a:pPr algn="ctr"/>
            <a:r>
              <a:rPr lang="en-US" sz="2400" b="1" dirty="0">
                <a:solidFill>
                  <a:schemeClr val="bg1"/>
                </a:solidFill>
                <a:effectLst>
                  <a:outerShdw blurRad="38100" dist="38100" dir="2700000" algn="tl">
                    <a:srgbClr val="000000">
                      <a:alpha val="43137"/>
                    </a:srgbClr>
                  </a:outerShdw>
                </a:effectLst>
              </a:rPr>
              <a:t>WASBO Fall Conference</a:t>
            </a:r>
            <a:br>
              <a:rPr lang="en-US" sz="2400" b="1" dirty="0">
                <a:solidFill>
                  <a:schemeClr val="bg1"/>
                </a:solidFill>
                <a:effectLst>
                  <a:outerShdw blurRad="38100" dist="38100" dir="2700000" algn="tl">
                    <a:srgbClr val="000000">
                      <a:alpha val="43137"/>
                    </a:srgbClr>
                  </a:outerShdw>
                </a:effectLst>
              </a:rPr>
            </a:br>
            <a:r>
              <a:rPr lang="en-US" sz="2400" b="1" dirty="0">
                <a:solidFill>
                  <a:schemeClr val="bg1"/>
                </a:solidFill>
                <a:effectLst>
                  <a:outerShdw blurRad="38100" dist="38100" dir="2700000" algn="tl">
                    <a:srgbClr val="000000">
                      <a:alpha val="43137"/>
                    </a:srgbClr>
                  </a:outerShdw>
                </a:effectLst>
              </a:rPr>
              <a:t>7</a:t>
            </a:r>
            <a:r>
              <a:rPr lang="en-US" sz="2400" dirty="0">
                <a:solidFill>
                  <a:schemeClr val="bg1"/>
                </a:solidFill>
                <a:effectLst>
                  <a:outerShdw blurRad="38100" dist="38100" dir="2700000" algn="tl">
                    <a:srgbClr val="000000">
                      <a:alpha val="43137"/>
                    </a:srgbClr>
                  </a:outerShdw>
                </a:effectLst>
              </a:rPr>
              <a:t> October 2021</a:t>
            </a:r>
          </a:p>
        </p:txBody>
      </p:sp>
      <p:sp>
        <p:nvSpPr>
          <p:cNvPr id="8" name="Text Placeholder 2">
            <a:extLst>
              <a:ext uri="{FF2B5EF4-FFF2-40B4-BE49-F238E27FC236}">
                <a16:creationId xmlns:a16="http://schemas.microsoft.com/office/drawing/2014/main" id="{CD9180D1-EED9-4B77-BDE4-FDAAA6E1D69B}"/>
              </a:ext>
            </a:extLst>
          </p:cNvPr>
          <p:cNvSpPr>
            <a:spLocks noGrp="1"/>
          </p:cNvSpPr>
          <p:nvPr>
            <p:ph type="body" sz="quarter" idx="11"/>
          </p:nvPr>
        </p:nvSpPr>
        <p:spPr>
          <a:xfrm>
            <a:off x="2805830" y="4283974"/>
            <a:ext cx="7792955" cy="685766"/>
          </a:xfrm>
        </p:spPr>
        <p:txBody>
          <a:bodyPr numCol="2">
            <a:noAutofit/>
          </a:bodyPr>
          <a:lstStyle/>
          <a:p>
            <a:pPr>
              <a:lnSpc>
                <a:spcPts val="1613"/>
              </a:lnSpc>
              <a:spcAft>
                <a:spcPts val="0"/>
              </a:spcAft>
            </a:pPr>
            <a:r>
              <a:rPr lang="en-US" sz="1799" dirty="0"/>
              <a:t>Bob Soldner, Assistant Director</a:t>
            </a:r>
          </a:p>
          <a:p>
            <a:pPr>
              <a:lnSpc>
                <a:spcPts val="1613"/>
              </a:lnSpc>
              <a:spcBef>
                <a:spcPts val="0"/>
              </a:spcBef>
              <a:spcAft>
                <a:spcPts val="1638"/>
              </a:spcAft>
            </a:pPr>
            <a:r>
              <a:rPr lang="en-US" sz="1799" dirty="0"/>
              <a:t>School Financial Services Team</a:t>
            </a:r>
          </a:p>
          <a:p>
            <a:pPr>
              <a:lnSpc>
                <a:spcPts val="1613"/>
              </a:lnSpc>
              <a:spcAft>
                <a:spcPts val="1638"/>
              </a:spcAft>
            </a:pPr>
            <a:r>
              <a:rPr lang="en-US" sz="1799" dirty="0"/>
              <a:t>Ben Kopitzke, Finance Consultant</a:t>
            </a:r>
            <a:br>
              <a:rPr lang="en-US" sz="1799" dirty="0"/>
            </a:br>
            <a:r>
              <a:rPr lang="en-US" sz="1799" dirty="0"/>
              <a:t>School Financial Services Team</a:t>
            </a:r>
          </a:p>
        </p:txBody>
      </p:sp>
    </p:spTree>
    <p:extLst>
      <p:ext uri="{BB962C8B-B14F-4D97-AF65-F5344CB8AC3E}">
        <p14:creationId xmlns:p14="http://schemas.microsoft.com/office/powerpoint/2010/main" val="344408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F632E7-93D7-420B-B159-A03E53F67724}"/>
              </a:ext>
            </a:extLst>
          </p:cNvPr>
          <p:cNvPicPr>
            <a:picLocks noChangeAspect="1"/>
          </p:cNvPicPr>
          <p:nvPr/>
        </p:nvPicPr>
        <p:blipFill>
          <a:blip r:embed="rId4"/>
          <a:stretch>
            <a:fillRect/>
          </a:stretch>
        </p:blipFill>
        <p:spPr>
          <a:xfrm>
            <a:off x="1094751" y="119062"/>
            <a:ext cx="10291422" cy="6784975"/>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24600657"/>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71015"/>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latin typeface="+mj-lt"/>
              </a:rPr>
              <a:t>Revenue Limits-Per Pupil Adjustment History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7128807"/>
              </p:ext>
            </p:extLst>
          </p:nvPr>
        </p:nvGraphicFramePr>
        <p:xfrm>
          <a:off x="213865" y="1439538"/>
          <a:ext cx="12053195" cy="520899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50DBBC0E-EB99-4712-A86F-E7CBDC8B6ED1}"/>
              </a:ext>
            </a:extLst>
          </p:cNvPr>
          <p:cNvSpPr txBox="1"/>
          <p:nvPr/>
        </p:nvSpPr>
        <p:spPr>
          <a:xfrm>
            <a:off x="7999956" y="5225660"/>
            <a:ext cx="4438437" cy="738664"/>
          </a:xfrm>
          <a:prstGeom prst="rect">
            <a:avLst/>
          </a:prstGeom>
          <a:noFill/>
        </p:spPr>
        <p:txBody>
          <a:bodyPr wrap="square" rtlCol="0">
            <a:spAutoFit/>
          </a:bodyPr>
          <a:lstStyle/>
          <a:p>
            <a:r>
              <a:rPr lang="en-US" sz="1400" b="0" i="0" u="none" strike="noStrike" baseline="0" dirty="0">
                <a:solidFill>
                  <a:srgbClr val="000000"/>
                </a:solidFill>
              </a:rPr>
              <a:t>* Under the 2011-13 budget act, the per pupil </a:t>
            </a:r>
            <a:br>
              <a:rPr lang="en-US" sz="1400" b="0" i="0" u="none" strike="noStrike" baseline="0" dirty="0">
                <a:solidFill>
                  <a:srgbClr val="000000"/>
                </a:solidFill>
              </a:rPr>
            </a:br>
            <a:r>
              <a:rPr lang="en-US" sz="1400" b="0" i="0" u="none" strike="noStrike" baseline="0" dirty="0">
                <a:solidFill>
                  <a:srgbClr val="000000"/>
                </a:solidFill>
              </a:rPr>
              <a:t>   adjustment in 2011-12 was set at a 5.5% reduction,  </a:t>
            </a:r>
            <a:br>
              <a:rPr lang="en-US" sz="1400" b="0" i="0" u="none" strike="noStrike" baseline="0" dirty="0">
                <a:solidFill>
                  <a:srgbClr val="000000"/>
                </a:solidFill>
              </a:rPr>
            </a:br>
            <a:r>
              <a:rPr lang="en-US" sz="1400" b="0" i="0" u="none" strike="noStrike" baseline="0" dirty="0">
                <a:solidFill>
                  <a:srgbClr val="000000"/>
                </a:solidFill>
              </a:rPr>
              <a:t>   The statewide average reduction was $554 per pupil. </a:t>
            </a:r>
            <a:endParaRPr lang="en-US" sz="1400" dirty="0"/>
          </a:p>
        </p:txBody>
      </p:sp>
    </p:spTree>
    <p:extLst>
      <p:ext uri="{BB962C8B-B14F-4D97-AF65-F5344CB8AC3E}">
        <p14:creationId xmlns:p14="http://schemas.microsoft.com/office/powerpoint/2010/main" val="2066474293"/>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7"/>
          <p:cNvSpPr>
            <a:spLocks noChangeArrowheads="1"/>
          </p:cNvSpPr>
          <p:nvPr/>
        </p:nvSpPr>
        <p:spPr bwMode="auto">
          <a:xfrm>
            <a:off x="0" y="0"/>
            <a:ext cx="12480925" cy="1256608"/>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mj-lt"/>
              </a:rPr>
              <a:t>Revenue Limits &amp; Budget-Building</a:t>
            </a:r>
          </a:p>
          <a:p>
            <a:pPr algn="ctr" defTabSz="936071">
              <a:spcBef>
                <a:spcPct val="0"/>
              </a:spcBef>
              <a:spcAft>
                <a:spcPts val="600"/>
              </a:spcAft>
            </a:pPr>
            <a:r>
              <a:rPr lang="en-US" sz="4000" dirty="0">
                <a:solidFill>
                  <a:schemeClr val="bg1"/>
                </a:solidFill>
                <a:effectLst>
                  <a:outerShdw blurRad="38100" dist="38100" dir="2700000" algn="tl">
                    <a:srgbClr val="000000">
                      <a:alpha val="43137"/>
                    </a:srgbClr>
                  </a:outerShdw>
                </a:effectLst>
                <a:latin typeface="+mj-lt"/>
              </a:rPr>
              <a:t>Watch Change Across Time – Line 11</a:t>
            </a:r>
          </a:p>
        </p:txBody>
      </p:sp>
      <p:sp>
        <p:nvSpPr>
          <p:cNvPr id="28675" name="Text Box 35"/>
          <p:cNvSpPr txBox="1">
            <a:spLocks noChangeArrowheads="1"/>
          </p:cNvSpPr>
          <p:nvPr/>
        </p:nvSpPr>
        <p:spPr bwMode="auto">
          <a:xfrm>
            <a:off x="4985304" y="2279220"/>
            <a:ext cx="2509865" cy="1111425"/>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151" b="1" dirty="0">
                <a:solidFill>
                  <a:srgbClr val="262087"/>
                </a:solidFill>
              </a:rPr>
              <a:t>Total Revenue Limit with Exemptions</a:t>
            </a:r>
          </a:p>
        </p:txBody>
      </p:sp>
      <p:sp>
        <p:nvSpPr>
          <p:cNvPr id="28676" name="TextBox 22"/>
          <p:cNvSpPr txBox="1">
            <a:spLocks noChangeArrowheads="1"/>
          </p:cNvSpPr>
          <p:nvPr/>
        </p:nvSpPr>
        <p:spPr bwMode="auto">
          <a:xfrm>
            <a:off x="2104636" y="1543985"/>
            <a:ext cx="2106930" cy="461665"/>
          </a:xfrm>
          <a:prstGeom prst="rect">
            <a:avLst/>
          </a:prstGeom>
          <a:solidFill>
            <a:srgbClr val="FFFF00"/>
          </a:solidFill>
          <a:ln w="19050">
            <a:noFill/>
            <a:miter lim="800000"/>
            <a:headEnd/>
            <a:tailEnd/>
          </a:ln>
        </p:spPr>
        <p:txBody>
          <a:bodyPr>
            <a:spAutoFit/>
          </a:bodyPr>
          <a:lstStyle/>
          <a:p>
            <a:pPr algn="ctr"/>
            <a:r>
              <a:rPr lang="en-US" sz="2400" b="1" dirty="0"/>
              <a:t>Year 1</a:t>
            </a:r>
          </a:p>
        </p:txBody>
      </p:sp>
      <p:sp>
        <p:nvSpPr>
          <p:cNvPr id="28677" name="TextBox 32"/>
          <p:cNvSpPr txBox="1">
            <a:spLocks noChangeArrowheads="1"/>
          </p:cNvSpPr>
          <p:nvPr/>
        </p:nvSpPr>
        <p:spPr bwMode="auto">
          <a:xfrm>
            <a:off x="5186997" y="1563438"/>
            <a:ext cx="2106930" cy="461665"/>
          </a:xfrm>
          <a:prstGeom prst="rect">
            <a:avLst/>
          </a:prstGeom>
          <a:solidFill>
            <a:srgbClr val="FFFF00"/>
          </a:solidFill>
          <a:ln w="19050">
            <a:noFill/>
            <a:miter lim="800000"/>
            <a:headEnd/>
            <a:tailEnd/>
          </a:ln>
        </p:spPr>
        <p:txBody>
          <a:bodyPr>
            <a:spAutoFit/>
          </a:bodyPr>
          <a:lstStyle/>
          <a:p>
            <a:pPr algn="ctr"/>
            <a:r>
              <a:rPr lang="en-US" sz="2400" b="1" dirty="0"/>
              <a:t>Year 2</a:t>
            </a:r>
          </a:p>
        </p:txBody>
      </p:sp>
      <p:sp>
        <p:nvSpPr>
          <p:cNvPr id="28678" name="TextBox 37"/>
          <p:cNvSpPr txBox="1">
            <a:spLocks noChangeArrowheads="1"/>
          </p:cNvSpPr>
          <p:nvPr/>
        </p:nvSpPr>
        <p:spPr bwMode="auto">
          <a:xfrm>
            <a:off x="8269358" y="1539935"/>
            <a:ext cx="2106930" cy="461665"/>
          </a:xfrm>
          <a:prstGeom prst="rect">
            <a:avLst/>
          </a:prstGeom>
          <a:solidFill>
            <a:srgbClr val="FFFF00"/>
          </a:solidFill>
          <a:ln w="19050">
            <a:noFill/>
            <a:miter lim="800000"/>
            <a:headEnd/>
            <a:tailEnd/>
          </a:ln>
        </p:spPr>
        <p:txBody>
          <a:bodyPr>
            <a:spAutoFit/>
          </a:bodyPr>
          <a:lstStyle/>
          <a:p>
            <a:pPr algn="ctr"/>
            <a:r>
              <a:rPr lang="en-US" sz="2400" b="1" dirty="0"/>
              <a:t>Year 3</a:t>
            </a:r>
          </a:p>
        </p:txBody>
      </p:sp>
      <p:sp>
        <p:nvSpPr>
          <p:cNvPr id="28681" name="TextBox 41"/>
          <p:cNvSpPr txBox="1">
            <a:spLocks noChangeArrowheads="1"/>
          </p:cNvSpPr>
          <p:nvPr/>
        </p:nvSpPr>
        <p:spPr bwMode="auto">
          <a:xfrm>
            <a:off x="1230086" y="3758845"/>
            <a:ext cx="10134600" cy="3147015"/>
          </a:xfrm>
          <a:prstGeom prst="rect">
            <a:avLst/>
          </a:prstGeom>
          <a:noFill/>
          <a:ln w="9525">
            <a:noFill/>
            <a:miter lim="800000"/>
            <a:headEnd/>
            <a:tailEnd/>
          </a:ln>
        </p:spPr>
        <p:txBody>
          <a:bodyPr wrap="square">
            <a:spAutoFit/>
          </a:bodyPr>
          <a:lstStyle/>
          <a:p>
            <a:pPr indent="-468219">
              <a:spcAft>
                <a:spcPts val="614"/>
              </a:spcAft>
              <a:buClr>
                <a:schemeClr val="accent3"/>
              </a:buClr>
              <a:buSzPct val="85000"/>
              <a:defRPr/>
            </a:pPr>
            <a:r>
              <a:rPr lang="en-US" sz="2400" dirty="0">
                <a:solidFill>
                  <a:srgbClr val="262087"/>
                </a:solidFill>
              </a:rPr>
              <a:t>Line 11 represents the total amount of resource your district will get from property tax, state general aids, and exempt computer aid.  </a:t>
            </a:r>
          </a:p>
          <a:p>
            <a:pPr indent="-468219">
              <a:spcAft>
                <a:spcPts val="614"/>
              </a:spcAft>
              <a:buClr>
                <a:schemeClr val="accent3"/>
              </a:buClr>
              <a:buSzPct val="85000"/>
              <a:defRPr/>
            </a:pPr>
            <a:r>
              <a:rPr lang="en-US" sz="2400" dirty="0">
                <a:solidFill>
                  <a:srgbClr val="262087"/>
                </a:solidFill>
              </a:rPr>
              <a:t>	</a:t>
            </a:r>
            <a:r>
              <a:rPr lang="en-US" sz="2400" b="1" dirty="0">
                <a:solidFill>
                  <a:srgbClr val="262087"/>
                </a:solidFill>
              </a:rPr>
              <a:t>This will equal about 85-95% of general fund revenues.</a:t>
            </a:r>
          </a:p>
          <a:p>
            <a:pPr indent="-468219">
              <a:spcAft>
                <a:spcPts val="614"/>
              </a:spcAft>
              <a:buClr>
                <a:schemeClr val="accent3"/>
              </a:buClr>
              <a:buSzPct val="85000"/>
              <a:defRPr/>
            </a:pPr>
            <a:endParaRPr lang="en-US" sz="1050" dirty="0">
              <a:solidFill>
                <a:srgbClr val="262087"/>
              </a:solidFill>
            </a:endParaRPr>
          </a:p>
          <a:p>
            <a:pPr indent="-468219">
              <a:spcAft>
                <a:spcPts val="614"/>
              </a:spcAft>
              <a:buClr>
                <a:schemeClr val="accent3"/>
              </a:buClr>
              <a:buSzPct val="85000"/>
              <a:defRPr/>
            </a:pPr>
            <a:r>
              <a:rPr lang="en-US" sz="2400" dirty="0">
                <a:solidFill>
                  <a:srgbClr val="262087"/>
                </a:solidFill>
              </a:rPr>
              <a:t>For budgeting purposes, it’s </a:t>
            </a:r>
            <a:r>
              <a:rPr lang="en-US" sz="2400" u="sng" dirty="0">
                <a:solidFill>
                  <a:srgbClr val="262087"/>
                </a:solidFill>
              </a:rPr>
              <a:t>very</a:t>
            </a:r>
            <a:r>
              <a:rPr lang="en-US" sz="2400" dirty="0">
                <a:solidFill>
                  <a:srgbClr val="262087"/>
                </a:solidFill>
              </a:rPr>
              <a:t> important to compare Line 11 with the previous year’s Line 11. Major decreases in Line 11 from year to year can have serious implications for your budget.  </a:t>
            </a:r>
          </a:p>
          <a:p>
            <a:pPr indent="-468219" algn="ctr">
              <a:spcAft>
                <a:spcPts val="614"/>
              </a:spcAft>
              <a:buClr>
                <a:schemeClr val="accent3"/>
              </a:buClr>
              <a:buSzPct val="85000"/>
              <a:defRPr/>
            </a:pPr>
            <a:r>
              <a:rPr lang="en-US" sz="2400" b="1" dirty="0">
                <a:solidFill>
                  <a:srgbClr val="262087"/>
                </a:solidFill>
              </a:rPr>
              <a:t>Watch for exemptions!</a:t>
            </a:r>
          </a:p>
        </p:txBody>
      </p:sp>
      <p:sp>
        <p:nvSpPr>
          <p:cNvPr id="11" name="Text Box 35"/>
          <p:cNvSpPr txBox="1">
            <a:spLocks noChangeArrowheads="1"/>
          </p:cNvSpPr>
          <p:nvPr/>
        </p:nvSpPr>
        <p:spPr bwMode="auto">
          <a:xfrm>
            <a:off x="1922400" y="2134037"/>
            <a:ext cx="2497102" cy="1256608"/>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458" b="1" dirty="0">
                <a:solidFill>
                  <a:srgbClr val="262087"/>
                </a:solidFill>
              </a:rPr>
              <a:t>Total Revenue Limit with Exemptions</a:t>
            </a:r>
          </a:p>
        </p:txBody>
      </p:sp>
      <p:sp>
        <p:nvSpPr>
          <p:cNvPr id="12" name="Text Box 35"/>
          <p:cNvSpPr txBox="1">
            <a:spLocks noChangeArrowheads="1"/>
          </p:cNvSpPr>
          <p:nvPr/>
        </p:nvSpPr>
        <p:spPr bwMode="auto">
          <a:xfrm>
            <a:off x="8083831" y="2650614"/>
            <a:ext cx="2549611" cy="740031"/>
          </a:xfrm>
          <a:prstGeom prst="rect">
            <a:avLst/>
          </a:prstGeom>
          <a:solidFill>
            <a:schemeClr val="accent3">
              <a:lumMod val="40000"/>
              <a:lumOff val="60000"/>
            </a:schemeClr>
          </a:solidFill>
          <a:ln w="19050">
            <a:noFill/>
            <a:miter lim="800000"/>
            <a:headEnd/>
            <a:tailEnd/>
          </a:ln>
        </p:spPr>
        <p:txBody>
          <a:bodyPr wrap="square">
            <a:spAutoFit/>
          </a:bodyPr>
          <a:lstStyle/>
          <a:p>
            <a:pPr algn="ctr">
              <a:spcBef>
                <a:spcPct val="50000"/>
              </a:spcBef>
            </a:pPr>
            <a:r>
              <a:rPr lang="en-US" sz="2048" b="1" dirty="0">
                <a:solidFill>
                  <a:srgbClr val="262087"/>
                </a:solidFill>
              </a:rPr>
              <a:t>Total Revenue Limit with Exemptions</a:t>
            </a:r>
          </a:p>
        </p:txBody>
      </p:sp>
    </p:spTree>
    <p:extLst>
      <p:ext uri="{BB962C8B-B14F-4D97-AF65-F5344CB8AC3E}">
        <p14:creationId xmlns:p14="http://schemas.microsoft.com/office/powerpoint/2010/main" val="8784077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1" y="-8759"/>
            <a:ext cx="12480925" cy="1289241"/>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Know your Exemptions!</a:t>
            </a:r>
          </a:p>
        </p:txBody>
      </p:sp>
      <p:sp>
        <p:nvSpPr>
          <p:cNvPr id="23555" name="Rectangle 4"/>
          <p:cNvSpPr>
            <a:spLocks noChangeArrowheads="1"/>
          </p:cNvSpPr>
          <p:nvPr/>
        </p:nvSpPr>
        <p:spPr bwMode="auto">
          <a:xfrm>
            <a:off x="1033095" y="2600245"/>
            <a:ext cx="4994204" cy="869257"/>
          </a:xfrm>
          <a:prstGeom prst="rect">
            <a:avLst/>
          </a:prstGeom>
          <a:noFill/>
          <a:ln w="38100">
            <a:solidFill>
              <a:srgbClr val="FFC000"/>
            </a:solidFill>
            <a:miter lim="800000"/>
            <a:headEnd/>
            <a:tailEnd/>
          </a:ln>
        </p:spPr>
        <p:txBody>
          <a:bodyPr>
            <a:spAutoFit/>
          </a:bodyPr>
          <a:lstStyle/>
          <a:p>
            <a:pPr algn="ctr">
              <a:buFont typeface="Wingdings" pitchFamily="2" charset="2"/>
              <a:buNone/>
              <a:defRPr/>
            </a:pPr>
            <a:r>
              <a:rPr lang="en-US" sz="2458" b="1" dirty="0">
                <a:solidFill>
                  <a:srgbClr val="262087"/>
                </a:solidFill>
              </a:rPr>
              <a:t>Recurring Exemptions </a:t>
            </a:r>
            <a:br>
              <a:rPr lang="en-US" sz="2458" b="1" dirty="0">
                <a:solidFill>
                  <a:srgbClr val="262087"/>
                </a:solidFill>
              </a:rPr>
            </a:br>
            <a:r>
              <a:rPr lang="en-US" sz="2458" b="1" dirty="0">
                <a:solidFill>
                  <a:srgbClr val="262087"/>
                </a:solidFill>
              </a:rPr>
              <a:t>Grow Your Base</a:t>
            </a:r>
          </a:p>
        </p:txBody>
      </p:sp>
      <p:sp>
        <p:nvSpPr>
          <p:cNvPr id="47108" name="TextBox 3"/>
          <p:cNvSpPr txBox="1">
            <a:spLocks noChangeArrowheads="1"/>
          </p:cNvSpPr>
          <p:nvPr/>
        </p:nvSpPr>
        <p:spPr bwMode="auto">
          <a:xfrm>
            <a:off x="1579337" y="4309282"/>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247" b="1" dirty="0"/>
              <a:t>Base</a:t>
            </a:r>
          </a:p>
          <a:p>
            <a:pPr>
              <a:defRPr/>
            </a:pPr>
            <a:endParaRPr lang="en-US" sz="2247" dirty="0"/>
          </a:p>
        </p:txBody>
      </p:sp>
      <p:sp>
        <p:nvSpPr>
          <p:cNvPr id="8" name="Rectangle 7"/>
          <p:cNvSpPr>
            <a:spLocks noChangeArrowheads="1"/>
          </p:cNvSpPr>
          <p:nvPr/>
        </p:nvSpPr>
        <p:spPr bwMode="auto">
          <a:xfrm>
            <a:off x="6952720" y="2594331"/>
            <a:ext cx="4525998" cy="848822"/>
          </a:xfrm>
          <a:prstGeom prst="rect">
            <a:avLst/>
          </a:prstGeom>
          <a:noFill/>
          <a:ln w="38100">
            <a:solidFill>
              <a:srgbClr val="FFC000"/>
            </a:solidFill>
            <a:miter lim="800000"/>
            <a:headEnd/>
            <a:tailEnd/>
          </a:ln>
        </p:spPr>
        <p:txBody>
          <a:bodyPr>
            <a:spAutoFit/>
          </a:bodyPr>
          <a:lstStyle/>
          <a:p>
            <a:pPr algn="ctr">
              <a:buFont typeface="Wingdings" pitchFamily="2" charset="2"/>
              <a:buNone/>
              <a:defRPr/>
            </a:pPr>
            <a:r>
              <a:rPr lang="en-US" sz="2458" b="1" dirty="0">
                <a:solidFill>
                  <a:srgbClr val="262087"/>
                </a:solidFill>
              </a:rPr>
              <a:t>Non-Recurring Exemptions One-Time Impacts</a:t>
            </a:r>
          </a:p>
        </p:txBody>
      </p:sp>
      <p:sp>
        <p:nvSpPr>
          <p:cNvPr id="47110" name="TextBox 9"/>
          <p:cNvSpPr txBox="1">
            <a:spLocks noChangeArrowheads="1"/>
          </p:cNvSpPr>
          <p:nvPr/>
        </p:nvSpPr>
        <p:spPr bwMode="auto">
          <a:xfrm>
            <a:off x="1579337" y="3930489"/>
            <a:ext cx="1716758" cy="448681"/>
          </a:xfrm>
          <a:prstGeom prst="rect">
            <a:avLst/>
          </a:prstGeom>
          <a:solidFill>
            <a:srgbClr val="00FF00"/>
          </a:solidFill>
          <a:ln w="28575">
            <a:solidFill>
              <a:schemeClr val="tx1"/>
            </a:solidFill>
            <a:miter lim="800000"/>
            <a:headEnd/>
            <a:tailEnd/>
          </a:ln>
        </p:spPr>
        <p:txBody>
          <a:bodyPr>
            <a:spAutoFit/>
          </a:bodyPr>
          <a:lstStyle/>
          <a:p>
            <a:pPr algn="ctr">
              <a:defRPr/>
            </a:pPr>
            <a:r>
              <a:rPr lang="en-US" sz="2247" b="1" dirty="0"/>
              <a:t> Recurring</a:t>
            </a:r>
          </a:p>
        </p:txBody>
      </p:sp>
      <p:sp>
        <p:nvSpPr>
          <p:cNvPr id="11" name="TextBox 10"/>
          <p:cNvSpPr txBox="1"/>
          <p:nvPr/>
        </p:nvSpPr>
        <p:spPr>
          <a:xfrm>
            <a:off x="1579337" y="3519535"/>
            <a:ext cx="1716758" cy="461665"/>
          </a:xfrm>
          <a:prstGeom prst="rect">
            <a:avLst/>
          </a:prstGeom>
          <a:noFill/>
        </p:spPr>
        <p:txBody>
          <a:bodyPr>
            <a:spAutoFit/>
          </a:bodyPr>
          <a:lstStyle/>
          <a:p>
            <a:pPr algn="ctr">
              <a:defRPr/>
            </a:pPr>
            <a:r>
              <a:rPr lang="en-US" sz="2400" b="1" dirty="0">
                <a:solidFill>
                  <a:srgbClr val="262087"/>
                </a:solidFill>
              </a:rPr>
              <a:t>This Year</a:t>
            </a:r>
          </a:p>
        </p:txBody>
      </p:sp>
      <p:sp>
        <p:nvSpPr>
          <p:cNvPr id="12" name="TextBox 11"/>
          <p:cNvSpPr txBox="1"/>
          <p:nvPr/>
        </p:nvSpPr>
        <p:spPr>
          <a:xfrm>
            <a:off x="3530198" y="3519535"/>
            <a:ext cx="1716758" cy="461665"/>
          </a:xfrm>
          <a:prstGeom prst="rect">
            <a:avLst/>
          </a:prstGeom>
          <a:noFill/>
        </p:spPr>
        <p:txBody>
          <a:bodyPr>
            <a:spAutoFit/>
          </a:bodyPr>
          <a:lstStyle/>
          <a:p>
            <a:pPr algn="ctr">
              <a:defRPr/>
            </a:pPr>
            <a:r>
              <a:rPr lang="en-US" sz="2400" b="1" dirty="0">
                <a:solidFill>
                  <a:srgbClr val="262087"/>
                </a:solidFill>
              </a:rPr>
              <a:t>Next Year</a:t>
            </a:r>
          </a:p>
        </p:txBody>
      </p:sp>
      <p:sp>
        <p:nvSpPr>
          <p:cNvPr id="47113" name="TextBox 13"/>
          <p:cNvSpPr txBox="1">
            <a:spLocks noChangeArrowheads="1"/>
          </p:cNvSpPr>
          <p:nvPr/>
        </p:nvSpPr>
        <p:spPr bwMode="auto">
          <a:xfrm>
            <a:off x="3530198" y="3945473"/>
            <a:ext cx="1716758" cy="1528062"/>
          </a:xfrm>
          <a:prstGeom prst="rect">
            <a:avLst/>
          </a:prstGeom>
          <a:solidFill>
            <a:srgbClr val="00FF00"/>
          </a:solidFill>
          <a:ln w="28575">
            <a:solidFill>
              <a:schemeClr val="tx1"/>
            </a:solidFill>
            <a:miter lim="800000"/>
            <a:headEnd/>
            <a:tailEnd/>
          </a:ln>
        </p:spPr>
        <p:txBody>
          <a:bodyPr>
            <a:spAutoFit/>
          </a:bodyPr>
          <a:lstStyle/>
          <a:p>
            <a:pPr algn="ctr">
              <a:defRPr/>
            </a:pPr>
            <a:endParaRPr lang="en-US" sz="2247" dirty="0">
              <a:solidFill>
                <a:schemeClr val="bg1"/>
              </a:solidFill>
            </a:endParaRPr>
          </a:p>
          <a:p>
            <a:pPr algn="ctr">
              <a:defRPr/>
            </a:pPr>
            <a:endParaRPr lang="en-US" sz="2247" dirty="0">
              <a:solidFill>
                <a:schemeClr val="bg1"/>
              </a:solidFill>
            </a:endParaRPr>
          </a:p>
          <a:p>
            <a:pPr algn="ctr">
              <a:defRPr/>
            </a:pPr>
            <a:r>
              <a:rPr lang="en-US" sz="2400" b="1" dirty="0"/>
              <a:t>Base</a:t>
            </a:r>
            <a:endParaRPr lang="en-US" sz="2247" b="1" dirty="0"/>
          </a:p>
          <a:p>
            <a:pPr algn="ctr">
              <a:defRPr/>
            </a:pPr>
            <a:endParaRPr lang="en-US" sz="2355" dirty="0">
              <a:solidFill>
                <a:schemeClr val="bg1"/>
              </a:solidFill>
            </a:endParaRPr>
          </a:p>
        </p:txBody>
      </p:sp>
      <p:sp>
        <p:nvSpPr>
          <p:cNvPr id="16" name="TextBox 15"/>
          <p:cNvSpPr txBox="1">
            <a:spLocks noChangeArrowheads="1"/>
          </p:cNvSpPr>
          <p:nvPr/>
        </p:nvSpPr>
        <p:spPr bwMode="auto">
          <a:xfrm>
            <a:off x="7233969" y="4325693"/>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400" b="1" dirty="0"/>
              <a:t>Base</a:t>
            </a:r>
            <a:endParaRPr lang="en-US" sz="2247" b="1" dirty="0"/>
          </a:p>
          <a:p>
            <a:pPr>
              <a:defRPr/>
            </a:pPr>
            <a:endParaRPr lang="en-US" sz="2247" dirty="0"/>
          </a:p>
        </p:txBody>
      </p:sp>
      <p:sp>
        <p:nvSpPr>
          <p:cNvPr id="17" name="TextBox 16"/>
          <p:cNvSpPr txBox="1">
            <a:spLocks noChangeArrowheads="1"/>
          </p:cNvSpPr>
          <p:nvPr/>
        </p:nvSpPr>
        <p:spPr bwMode="auto">
          <a:xfrm>
            <a:off x="7233969" y="3951758"/>
            <a:ext cx="1716758" cy="369332"/>
          </a:xfrm>
          <a:prstGeom prst="rect">
            <a:avLst/>
          </a:prstGeom>
          <a:solidFill>
            <a:srgbClr val="FFFF00"/>
          </a:solidFill>
          <a:ln w="28575">
            <a:solidFill>
              <a:schemeClr val="tx1"/>
            </a:solidFill>
            <a:miter lim="800000"/>
            <a:headEnd/>
            <a:tailEnd/>
          </a:ln>
        </p:spPr>
        <p:txBody>
          <a:bodyPr>
            <a:spAutoFit/>
          </a:bodyPr>
          <a:lstStyle/>
          <a:p>
            <a:pPr algn="ctr">
              <a:defRPr/>
            </a:pPr>
            <a:r>
              <a:rPr lang="en-US" sz="1800" b="1" dirty="0"/>
              <a:t>Non-Recurring</a:t>
            </a:r>
          </a:p>
        </p:txBody>
      </p:sp>
      <p:sp>
        <p:nvSpPr>
          <p:cNvPr id="18" name="TextBox 17"/>
          <p:cNvSpPr txBox="1">
            <a:spLocks noChangeArrowheads="1"/>
          </p:cNvSpPr>
          <p:nvPr/>
        </p:nvSpPr>
        <p:spPr bwMode="auto">
          <a:xfrm>
            <a:off x="9184830" y="4328486"/>
            <a:ext cx="1716758" cy="1156930"/>
          </a:xfrm>
          <a:prstGeom prst="rect">
            <a:avLst/>
          </a:prstGeom>
          <a:solidFill>
            <a:srgbClr val="00FF00"/>
          </a:solidFill>
          <a:ln w="28575">
            <a:solidFill>
              <a:schemeClr val="tx1"/>
            </a:solidFill>
            <a:miter lim="800000"/>
            <a:headEnd/>
            <a:tailEnd/>
          </a:ln>
        </p:spPr>
        <p:txBody>
          <a:bodyPr>
            <a:spAutoFit/>
          </a:bodyPr>
          <a:lstStyle/>
          <a:p>
            <a:pPr>
              <a:defRPr/>
            </a:pPr>
            <a:endParaRPr lang="en-US" sz="2247" dirty="0"/>
          </a:p>
          <a:p>
            <a:pPr algn="ctr">
              <a:defRPr/>
            </a:pPr>
            <a:r>
              <a:rPr lang="en-US" sz="2400" b="1" dirty="0"/>
              <a:t>Base</a:t>
            </a:r>
            <a:endParaRPr lang="en-US" sz="2247" b="1" dirty="0"/>
          </a:p>
          <a:p>
            <a:pPr>
              <a:defRPr/>
            </a:pPr>
            <a:endParaRPr lang="en-US" sz="2247" dirty="0"/>
          </a:p>
        </p:txBody>
      </p:sp>
      <p:sp>
        <p:nvSpPr>
          <p:cNvPr id="19" name="TextBox 18"/>
          <p:cNvSpPr txBox="1"/>
          <p:nvPr/>
        </p:nvSpPr>
        <p:spPr>
          <a:xfrm>
            <a:off x="7233969" y="3516031"/>
            <a:ext cx="1716758" cy="461665"/>
          </a:xfrm>
          <a:prstGeom prst="rect">
            <a:avLst/>
          </a:prstGeom>
          <a:noFill/>
        </p:spPr>
        <p:txBody>
          <a:bodyPr>
            <a:spAutoFit/>
          </a:bodyPr>
          <a:lstStyle/>
          <a:p>
            <a:pPr algn="ctr">
              <a:defRPr/>
            </a:pPr>
            <a:r>
              <a:rPr lang="en-US" sz="2400" b="1" dirty="0">
                <a:solidFill>
                  <a:srgbClr val="262087"/>
                </a:solidFill>
              </a:rPr>
              <a:t>This Year</a:t>
            </a:r>
          </a:p>
        </p:txBody>
      </p:sp>
      <p:sp>
        <p:nvSpPr>
          <p:cNvPr id="20" name="TextBox 19"/>
          <p:cNvSpPr txBox="1"/>
          <p:nvPr/>
        </p:nvSpPr>
        <p:spPr>
          <a:xfrm>
            <a:off x="9184830" y="3516173"/>
            <a:ext cx="1716758" cy="461665"/>
          </a:xfrm>
          <a:prstGeom prst="rect">
            <a:avLst/>
          </a:prstGeom>
          <a:noFill/>
        </p:spPr>
        <p:txBody>
          <a:bodyPr>
            <a:spAutoFit/>
          </a:bodyPr>
          <a:lstStyle/>
          <a:p>
            <a:pPr algn="ctr">
              <a:defRPr/>
            </a:pPr>
            <a:r>
              <a:rPr lang="en-US" sz="2400" b="1" dirty="0">
                <a:solidFill>
                  <a:srgbClr val="262087"/>
                </a:solidFill>
              </a:rPr>
              <a:t>Next Year</a:t>
            </a:r>
          </a:p>
        </p:txBody>
      </p:sp>
      <p:sp>
        <p:nvSpPr>
          <p:cNvPr id="21" name="TextBox 20"/>
          <p:cNvSpPr txBox="1"/>
          <p:nvPr/>
        </p:nvSpPr>
        <p:spPr>
          <a:xfrm>
            <a:off x="2832044" y="1975678"/>
            <a:ext cx="1560689" cy="523220"/>
          </a:xfrm>
          <a:prstGeom prst="rect">
            <a:avLst/>
          </a:prstGeom>
          <a:noFill/>
        </p:spPr>
        <p:txBody>
          <a:bodyPr wrap="square" rtlCol="0">
            <a:spAutoFit/>
          </a:bodyPr>
          <a:lstStyle/>
          <a:p>
            <a:r>
              <a:rPr lang="en-US" sz="2800" b="1" dirty="0">
                <a:solidFill>
                  <a:srgbClr val="262087"/>
                </a:solidFill>
              </a:rPr>
              <a:t>Line 8</a:t>
            </a:r>
          </a:p>
        </p:txBody>
      </p:sp>
      <p:sp>
        <p:nvSpPr>
          <p:cNvPr id="22" name="TextBox 21"/>
          <p:cNvSpPr txBox="1"/>
          <p:nvPr/>
        </p:nvSpPr>
        <p:spPr>
          <a:xfrm>
            <a:off x="8576746" y="1973936"/>
            <a:ext cx="1560689" cy="523220"/>
          </a:xfrm>
          <a:prstGeom prst="rect">
            <a:avLst/>
          </a:prstGeom>
          <a:noFill/>
        </p:spPr>
        <p:txBody>
          <a:bodyPr wrap="square" rtlCol="0">
            <a:spAutoFit/>
          </a:bodyPr>
          <a:lstStyle/>
          <a:p>
            <a:r>
              <a:rPr lang="en-US" sz="2800" b="1" dirty="0">
                <a:solidFill>
                  <a:srgbClr val="262087"/>
                </a:solidFill>
              </a:rPr>
              <a:t>Line 10</a:t>
            </a:r>
          </a:p>
        </p:txBody>
      </p:sp>
    </p:spTree>
    <p:extLst>
      <p:ext uri="{BB962C8B-B14F-4D97-AF65-F5344CB8AC3E}">
        <p14:creationId xmlns:p14="http://schemas.microsoft.com/office/powerpoint/2010/main" val="124514105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0" y="0"/>
            <a:ext cx="12480925" cy="1243584"/>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Revenue Limit Takeaways</a:t>
            </a:r>
          </a:p>
        </p:txBody>
      </p:sp>
      <p:sp>
        <p:nvSpPr>
          <p:cNvPr id="3" name="TextBox 2"/>
          <p:cNvSpPr txBox="1"/>
          <p:nvPr/>
        </p:nvSpPr>
        <p:spPr>
          <a:xfrm>
            <a:off x="827265" y="1558454"/>
            <a:ext cx="10514025" cy="5139869"/>
          </a:xfrm>
          <a:prstGeom prst="rect">
            <a:avLst/>
          </a:prstGeom>
          <a:noFill/>
        </p:spPr>
        <p:txBody>
          <a:bodyPr wrap="square">
            <a:spAutoFit/>
          </a:bodyPr>
          <a:lstStyle/>
          <a:p>
            <a:pPr marL="468219" indent="-468219" defTabSz="936071">
              <a:spcAft>
                <a:spcPts val="1200"/>
              </a:spcAft>
              <a:buFont typeface="Wingdings" panose="05000000000000000000" pitchFamily="2" charset="2"/>
              <a:buChar char="Ø"/>
              <a:defRPr/>
            </a:pPr>
            <a:r>
              <a:rPr lang="en-US" sz="2400" dirty="0">
                <a:solidFill>
                  <a:srgbClr val="262087"/>
                </a:solidFill>
              </a:rPr>
              <a:t>The Revenue Limit controls revenue from general state aid (including high poverty aid) and most of your local property tax revenues.</a:t>
            </a:r>
          </a:p>
          <a:p>
            <a:pPr marL="468219" indent="-468219" defTabSz="936071">
              <a:spcAft>
                <a:spcPts val="1200"/>
              </a:spcAft>
              <a:buFont typeface="Wingdings" panose="05000000000000000000" pitchFamily="2" charset="2"/>
              <a:buChar char="Ø"/>
              <a:defRPr/>
            </a:pPr>
            <a:r>
              <a:rPr lang="en-US" sz="2400" dirty="0">
                <a:solidFill>
                  <a:srgbClr val="262087"/>
                </a:solidFill>
              </a:rPr>
              <a:t>Revenue Limits are calculated by multiplying the three-year rolling membership average times a per member dollar amount – and adding on any exemptions.</a:t>
            </a:r>
          </a:p>
          <a:p>
            <a:pPr marL="468219" indent="-468219" defTabSz="936071">
              <a:spcAft>
                <a:spcPts val="1200"/>
              </a:spcAft>
              <a:buFont typeface="Wingdings" panose="05000000000000000000" pitchFamily="2" charset="2"/>
              <a:buChar char="Ø"/>
              <a:defRPr/>
            </a:pPr>
            <a:r>
              <a:rPr lang="en-US" sz="2400" dirty="0">
                <a:solidFill>
                  <a:srgbClr val="262087"/>
                </a:solidFill>
              </a:rPr>
              <a:t>Most districts are not restrained by their initial calculation but are eligible </a:t>
            </a:r>
            <a:br>
              <a:rPr lang="en-US" sz="2400" dirty="0">
                <a:solidFill>
                  <a:srgbClr val="262087"/>
                </a:solidFill>
              </a:rPr>
            </a:br>
            <a:r>
              <a:rPr lang="en-US" sz="2400" dirty="0">
                <a:solidFill>
                  <a:srgbClr val="262087"/>
                </a:solidFill>
              </a:rPr>
              <a:t>for various exemptions to increase their Revenue Limit.  Exemptions result </a:t>
            </a:r>
            <a:br>
              <a:rPr lang="en-US" sz="2400" dirty="0">
                <a:solidFill>
                  <a:srgbClr val="262087"/>
                </a:solidFill>
              </a:rPr>
            </a:br>
            <a:r>
              <a:rPr lang="en-US" sz="2400" dirty="0">
                <a:solidFill>
                  <a:srgbClr val="262087"/>
                </a:solidFill>
              </a:rPr>
              <a:t>in additional taxation authority.</a:t>
            </a:r>
          </a:p>
          <a:p>
            <a:pPr marL="468219" indent="-468219" defTabSz="936071">
              <a:spcAft>
                <a:spcPts val="1200"/>
              </a:spcAft>
              <a:buFont typeface="Wingdings" panose="05000000000000000000" pitchFamily="2" charset="2"/>
              <a:buChar char="Ø"/>
              <a:defRPr/>
            </a:pPr>
            <a:r>
              <a:rPr lang="en-US" sz="2400" dirty="0">
                <a:solidFill>
                  <a:srgbClr val="262087"/>
                </a:solidFill>
              </a:rPr>
              <a:t>It is very important to know the difference between non-recurring and recurring exemptions.  This is especially true when planning a referendum.</a:t>
            </a:r>
            <a:endParaRPr lang="en-US" sz="3000" dirty="0">
              <a:solidFill>
                <a:srgbClr val="262087"/>
              </a:solidFill>
            </a:endParaRPr>
          </a:p>
          <a:p>
            <a:pPr marL="468219" indent="-468219" defTabSz="936071">
              <a:spcAft>
                <a:spcPts val="1200"/>
              </a:spcAft>
              <a:buFont typeface="Wingdings" panose="05000000000000000000" pitchFamily="2" charset="2"/>
              <a:buChar char="Ø"/>
              <a:defRPr/>
            </a:pPr>
            <a:r>
              <a:rPr lang="en-US" sz="2400" dirty="0">
                <a:solidFill>
                  <a:srgbClr val="262087"/>
                </a:solidFill>
              </a:rPr>
              <a:t>Calculating the property tax levy is a direct result of completing the Revenue Limit calculation. </a:t>
            </a:r>
          </a:p>
        </p:txBody>
      </p:sp>
    </p:spTree>
    <p:extLst>
      <p:ext uri="{BB962C8B-B14F-4D97-AF65-F5344CB8AC3E}">
        <p14:creationId xmlns:p14="http://schemas.microsoft.com/office/powerpoint/2010/main" val="622998629"/>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6616" y="1"/>
            <a:ext cx="12124309" cy="1248591"/>
          </a:xfrm>
          <a:prstGeom prst="rect">
            <a:avLst/>
          </a:prstGeom>
          <a:ln>
            <a:noFill/>
          </a:ln>
        </p:spPr>
        <p:txBody>
          <a:bodyPr vert="horz" lIns="91440" tIns="45720" rIns="91440" bIns="45720" rtlCol="0" anchor="ctr">
            <a:noAutofit/>
          </a:bodyPr>
          <a:lstStyle/>
          <a:p>
            <a:pPr algn="l">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Setting the Levy</a:t>
            </a:r>
          </a:p>
        </p:txBody>
      </p:sp>
      <p:sp>
        <p:nvSpPr>
          <p:cNvPr id="3" name="Text Placeholder 2"/>
          <p:cNvSpPr>
            <a:spLocks noGrp="1"/>
          </p:cNvSpPr>
          <p:nvPr>
            <p:ph idx="1"/>
          </p:nvPr>
        </p:nvSpPr>
        <p:spPr>
          <a:xfrm>
            <a:off x="858063" y="2905667"/>
            <a:ext cx="3887673" cy="1443051"/>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Page 2 of the Revenue </a:t>
            </a:r>
            <a:br>
              <a:rPr lang="en-US" dirty="0">
                <a:solidFill>
                  <a:srgbClr val="262087"/>
                </a:solidFill>
              </a:rPr>
            </a:br>
            <a:r>
              <a:rPr lang="en-US" dirty="0">
                <a:solidFill>
                  <a:srgbClr val="262087"/>
                </a:solidFill>
              </a:rPr>
              <a:t>Limit Worksheet</a:t>
            </a:r>
          </a:p>
        </p:txBody>
      </p:sp>
      <p:pic>
        <p:nvPicPr>
          <p:cNvPr id="4" name="Picture 3">
            <a:extLst>
              <a:ext uri="{FF2B5EF4-FFF2-40B4-BE49-F238E27FC236}">
                <a16:creationId xmlns:a16="http://schemas.microsoft.com/office/drawing/2014/main" id="{9999F063-2711-4F4C-B26C-5B6792A8B2D7}"/>
              </a:ext>
            </a:extLst>
          </p:cNvPr>
          <p:cNvPicPr>
            <a:picLocks noChangeAspect="1"/>
          </p:cNvPicPr>
          <p:nvPr/>
        </p:nvPicPr>
        <p:blipFill>
          <a:blip r:embed="rId3"/>
          <a:stretch>
            <a:fillRect/>
          </a:stretch>
        </p:blipFill>
        <p:spPr>
          <a:xfrm>
            <a:off x="5685062" y="77119"/>
            <a:ext cx="5152361" cy="68580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66147727"/>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The Basic Formula</a:t>
            </a:r>
          </a:p>
        </p:txBody>
      </p:sp>
      <p:pic>
        <p:nvPicPr>
          <p:cNvPr id="6" name="Picture 5">
            <a:extLst>
              <a:ext uri="{FF2B5EF4-FFF2-40B4-BE49-F238E27FC236}">
                <a16:creationId xmlns:a16="http://schemas.microsoft.com/office/drawing/2014/main" id="{95470445-28AE-4476-BFFD-525A80CCB635}"/>
              </a:ext>
            </a:extLst>
          </p:cNvPr>
          <p:cNvPicPr>
            <a:picLocks noChangeAspect="1"/>
          </p:cNvPicPr>
          <p:nvPr/>
        </p:nvPicPr>
        <p:blipFill>
          <a:blip r:embed="rId3"/>
          <a:stretch>
            <a:fillRect/>
          </a:stretch>
        </p:blipFill>
        <p:spPr>
          <a:xfrm>
            <a:off x="914082" y="4347375"/>
            <a:ext cx="10652760" cy="2317410"/>
          </a:xfrm>
          <a:prstGeom prst="rect">
            <a:avLst/>
          </a:prstGeom>
          <a:solidFill>
            <a:schemeClr val="bg1"/>
          </a:solidFill>
          <a:effectLst>
            <a:outerShdw blurRad="50800" dist="38100" dir="2700000" algn="tl" rotWithShape="0">
              <a:prstClr val="black">
                <a:alpha val="40000"/>
              </a:prstClr>
            </a:outerShdw>
          </a:effectLst>
        </p:spPr>
      </p:pic>
      <p:graphicFrame>
        <p:nvGraphicFramePr>
          <p:cNvPr id="7" name="Diagram 6">
            <a:extLst>
              <a:ext uri="{FF2B5EF4-FFF2-40B4-BE49-F238E27FC236}">
                <a16:creationId xmlns:a16="http://schemas.microsoft.com/office/drawing/2014/main" id="{BAFB2327-6571-4074-A7B9-15FAE06A842F}"/>
              </a:ext>
            </a:extLst>
          </p:cNvPr>
          <p:cNvGraphicFramePr/>
          <p:nvPr>
            <p:extLst>
              <p:ext uri="{D42A27DB-BD31-4B8C-83A1-F6EECF244321}">
                <p14:modId xmlns:p14="http://schemas.microsoft.com/office/powerpoint/2010/main" val="2025855791"/>
              </p:ext>
            </p:extLst>
          </p:nvPr>
        </p:nvGraphicFramePr>
        <p:xfrm>
          <a:off x="1501748" y="793387"/>
          <a:ext cx="9477428" cy="41809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87075688"/>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50945"/>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Wait! But That’s Not All!</a:t>
            </a:r>
          </a:p>
        </p:txBody>
      </p:sp>
      <p:sp>
        <p:nvSpPr>
          <p:cNvPr id="2" name="Content Placeholder 1"/>
          <p:cNvSpPr>
            <a:spLocks noGrp="1"/>
          </p:cNvSpPr>
          <p:nvPr>
            <p:ph type="body" sz="quarter" idx="4294967295"/>
          </p:nvPr>
        </p:nvSpPr>
        <p:spPr>
          <a:xfrm>
            <a:off x="1033272" y="1540278"/>
            <a:ext cx="10614441" cy="5060950"/>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The Line 13 Maximum Levy Amount only applies to three funds.</a:t>
            </a:r>
          </a:p>
          <a:p>
            <a:pPr marL="936255" lvl="2" indent="-468219">
              <a:lnSpc>
                <a:spcPct val="100000"/>
              </a:lnSpc>
              <a:spcBef>
                <a:spcPts val="600"/>
              </a:spcBef>
              <a:spcAft>
                <a:spcPts val="1200"/>
              </a:spcAft>
              <a:buFont typeface="Wingdings" panose="05000000000000000000" pitchFamily="2" charset="2"/>
              <a:buChar char="Ø"/>
              <a:defRPr/>
            </a:pPr>
            <a:r>
              <a:rPr lang="en-US" sz="2000" dirty="0">
                <a:solidFill>
                  <a:srgbClr val="262087"/>
                </a:solidFill>
              </a:rPr>
              <a:t>Fund 10 – General Fund</a:t>
            </a:r>
          </a:p>
          <a:p>
            <a:pPr marL="936255" lvl="2" indent="-468219">
              <a:lnSpc>
                <a:spcPct val="100000"/>
              </a:lnSpc>
              <a:spcBef>
                <a:spcPts val="600"/>
              </a:spcBef>
              <a:spcAft>
                <a:spcPts val="1200"/>
              </a:spcAft>
              <a:buFont typeface="Wingdings" panose="05000000000000000000" pitchFamily="2" charset="2"/>
              <a:buChar char="Ø"/>
              <a:defRPr/>
            </a:pPr>
            <a:r>
              <a:rPr lang="en-US" sz="2000" dirty="0">
                <a:solidFill>
                  <a:srgbClr val="262087"/>
                </a:solidFill>
              </a:rPr>
              <a:t>Fund 38 – Non-Referendum Debt Service</a:t>
            </a:r>
          </a:p>
          <a:p>
            <a:pPr marL="936255" lvl="2" indent="-468219">
              <a:lnSpc>
                <a:spcPct val="100000"/>
              </a:lnSpc>
              <a:spcBef>
                <a:spcPts val="600"/>
              </a:spcBef>
              <a:spcAft>
                <a:spcPts val="1200"/>
              </a:spcAft>
              <a:buFont typeface="Wingdings" panose="05000000000000000000" pitchFamily="2" charset="2"/>
              <a:buChar char="Ø"/>
              <a:defRPr/>
            </a:pPr>
            <a:r>
              <a:rPr lang="en-US" sz="2000" dirty="0">
                <a:solidFill>
                  <a:srgbClr val="262087"/>
                </a:solidFill>
              </a:rPr>
              <a:t>Fund 41 – Capitol Projects Sinking Fund</a:t>
            </a:r>
          </a:p>
          <a:p>
            <a:pPr marL="468219" indent="-468219">
              <a:lnSpc>
                <a:spcPct val="100000"/>
              </a:lnSpc>
              <a:spcBef>
                <a:spcPts val="600"/>
              </a:spcBef>
              <a:spcAft>
                <a:spcPts val="1200"/>
              </a:spcAft>
              <a:buFont typeface="Wingdings" panose="05000000000000000000" pitchFamily="2" charset="2"/>
              <a:buChar char="Ø"/>
              <a:defRPr/>
            </a:pPr>
            <a:r>
              <a:rPr lang="en-US" dirty="0">
                <a:solidFill>
                  <a:srgbClr val="262087"/>
                </a:solidFill>
              </a:rPr>
              <a:t>On Line 14, you allocate your Line 13 amount among these three funds.</a:t>
            </a:r>
          </a:p>
          <a:p>
            <a:pPr>
              <a:lnSpc>
                <a:spcPct val="100000"/>
              </a:lnSpc>
              <a:spcBef>
                <a:spcPts val="600"/>
              </a:spcBef>
              <a:spcAft>
                <a:spcPts val="0"/>
              </a:spcAft>
            </a:pPr>
            <a:endParaRPr lang="en-US" sz="2800" dirty="0">
              <a:solidFill>
                <a:srgbClr val="262087"/>
              </a:solidFill>
            </a:endParaRPr>
          </a:p>
          <a:p>
            <a:pPr>
              <a:lnSpc>
                <a:spcPct val="100000"/>
              </a:lnSpc>
              <a:spcBef>
                <a:spcPts val="600"/>
              </a:spcBef>
              <a:spcAft>
                <a:spcPts val="600"/>
              </a:spcAft>
            </a:pPr>
            <a:endParaRPr lang="en-US" sz="2000" dirty="0">
              <a:solidFill>
                <a:srgbClr val="262087"/>
              </a:solidFill>
            </a:endParaRPr>
          </a:p>
          <a:p>
            <a:pPr>
              <a:lnSpc>
                <a:spcPct val="100000"/>
              </a:lnSpc>
              <a:spcBef>
                <a:spcPts val="600"/>
              </a:spcBef>
              <a:spcAft>
                <a:spcPts val="600"/>
              </a:spcAft>
            </a:pPr>
            <a:endParaRPr lang="en-US" sz="2000" dirty="0">
              <a:solidFill>
                <a:srgbClr val="262087"/>
              </a:solidFill>
            </a:endParaRPr>
          </a:p>
          <a:p>
            <a:pPr marL="0" indent="0">
              <a:lnSpc>
                <a:spcPct val="100000"/>
              </a:lnSpc>
              <a:spcBef>
                <a:spcPts val="600"/>
              </a:spcBef>
              <a:spcAft>
                <a:spcPts val="600"/>
              </a:spcAft>
              <a:buNone/>
            </a:pPr>
            <a:endParaRPr lang="en-US" sz="1050" dirty="0">
              <a:solidFill>
                <a:srgbClr val="262087"/>
              </a:solidFill>
            </a:endParaRPr>
          </a:p>
          <a:p>
            <a:pPr marL="0" indent="0">
              <a:lnSpc>
                <a:spcPct val="100000"/>
              </a:lnSpc>
              <a:spcBef>
                <a:spcPts val="600"/>
              </a:spcBef>
              <a:spcAft>
                <a:spcPts val="600"/>
              </a:spcAft>
              <a:buNone/>
            </a:pPr>
            <a:endParaRPr lang="en-US" sz="2000" dirty="0">
              <a:solidFill>
                <a:srgbClr val="262087"/>
              </a:solidFill>
            </a:endParaRPr>
          </a:p>
        </p:txBody>
      </p:sp>
      <p:pic>
        <p:nvPicPr>
          <p:cNvPr id="9" name="Picture 8">
            <a:extLst>
              <a:ext uri="{FF2B5EF4-FFF2-40B4-BE49-F238E27FC236}">
                <a16:creationId xmlns:a16="http://schemas.microsoft.com/office/drawing/2014/main" id="{4936E7CE-94E0-4CAB-944E-ADA45505F81E}"/>
              </a:ext>
            </a:extLst>
          </p:cNvPr>
          <p:cNvPicPr>
            <a:picLocks noChangeAspect="1"/>
          </p:cNvPicPr>
          <p:nvPr/>
        </p:nvPicPr>
        <p:blipFill>
          <a:blip r:embed="rId3"/>
          <a:stretch>
            <a:fillRect/>
          </a:stretch>
        </p:blipFill>
        <p:spPr>
          <a:xfrm>
            <a:off x="2547937" y="4356900"/>
            <a:ext cx="7385050" cy="2501900"/>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4733492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9374" y="1869772"/>
            <a:ext cx="11336840" cy="1383548"/>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Line 14 CANNOT exceed Line 13.</a:t>
            </a:r>
          </a:p>
          <a:p>
            <a:pPr marL="468219" indent="-468219">
              <a:lnSpc>
                <a:spcPct val="100000"/>
              </a:lnSpc>
              <a:spcBef>
                <a:spcPts val="600"/>
              </a:spcBef>
              <a:spcAft>
                <a:spcPts val="1200"/>
              </a:spcAft>
              <a:buFont typeface="Wingdings" panose="05000000000000000000" pitchFamily="2" charset="2"/>
              <a:buChar char="Ø"/>
              <a:defRPr/>
            </a:pPr>
            <a:r>
              <a:rPr lang="en-US" sz="2400" dirty="0">
                <a:solidFill>
                  <a:srgbClr val="262087"/>
                </a:solidFill>
              </a:rPr>
              <a:t>If it does, the worksheet will let you know.</a:t>
            </a:r>
          </a:p>
        </p:txBody>
      </p:sp>
      <p:sp>
        <p:nvSpPr>
          <p:cNvPr id="5" name="Title 4"/>
          <p:cNvSpPr>
            <a:spLocks noGrp="1"/>
          </p:cNvSpPr>
          <p:nvPr>
            <p:ph type="title"/>
          </p:nvPr>
        </p:nvSpPr>
        <p:spPr>
          <a:xfrm>
            <a:off x="0" y="1"/>
            <a:ext cx="12480925" cy="124358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Avoid the Over-Levy</a:t>
            </a:r>
          </a:p>
        </p:txBody>
      </p:sp>
      <p:pic>
        <p:nvPicPr>
          <p:cNvPr id="7" name="Picture 6">
            <a:extLst>
              <a:ext uri="{FF2B5EF4-FFF2-40B4-BE49-F238E27FC236}">
                <a16:creationId xmlns:a16="http://schemas.microsoft.com/office/drawing/2014/main" id="{A459EDCF-EE0E-471E-B370-6CFBCFE0B25B}"/>
              </a:ext>
            </a:extLst>
          </p:cNvPr>
          <p:cNvPicPr>
            <a:picLocks noChangeAspect="1"/>
          </p:cNvPicPr>
          <p:nvPr/>
        </p:nvPicPr>
        <p:blipFill>
          <a:blip r:embed="rId3"/>
          <a:stretch>
            <a:fillRect/>
          </a:stretch>
        </p:blipFill>
        <p:spPr>
          <a:xfrm>
            <a:off x="2547937" y="3879507"/>
            <a:ext cx="7385050" cy="2501900"/>
          </a:xfrm>
          <a:prstGeom prst="rect">
            <a:avLst/>
          </a:prstGeom>
          <a:solidFill>
            <a:schemeClr val="bg1"/>
          </a:solidFill>
          <a:effectLst>
            <a:outerShdw blurRad="50800" dist="38100" dir="2700000" algn="tl" rotWithShape="0">
              <a:prstClr val="black">
                <a:alpha val="40000"/>
              </a:prstClr>
            </a:outerShdw>
          </a:effectLst>
        </p:spPr>
      </p:pic>
      <p:sp>
        <p:nvSpPr>
          <p:cNvPr id="6" name="Down Arrow 5"/>
          <p:cNvSpPr/>
          <p:nvPr/>
        </p:nvSpPr>
        <p:spPr>
          <a:xfrm>
            <a:off x="7634161" y="2790822"/>
            <a:ext cx="615021" cy="1156924"/>
          </a:xfrm>
          <a:prstGeom prst="downArrow">
            <a:avLst/>
          </a:prstGeom>
          <a:solidFill>
            <a:srgbClr val="FFFF00"/>
          </a:solidFill>
          <a:ln w="38100">
            <a:solidFill>
              <a:srgbClr val="FF0000"/>
            </a:solidFill>
          </a:ln>
          <a:effectLst>
            <a:glow rad="228600">
              <a:schemeClr val="accent1">
                <a:satMod val="175000"/>
                <a:alpha val="40000"/>
              </a:schemeClr>
            </a:glow>
            <a:outerShdw blurRad="12700" dist="25400" dir="5400000" algn="t"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Tree>
    <p:extLst>
      <p:ext uri="{BB962C8B-B14F-4D97-AF65-F5344CB8AC3E}">
        <p14:creationId xmlns:p14="http://schemas.microsoft.com/office/powerpoint/2010/main" val="192707260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a:extLst>
              <a:ext uri="{FF2B5EF4-FFF2-40B4-BE49-F238E27FC236}">
                <a16:creationId xmlns:a16="http://schemas.microsoft.com/office/drawing/2014/main" id="{6686C3A0-90DC-43BC-BB69-618358AC42A7}"/>
              </a:ext>
            </a:extLst>
          </p:cNvPr>
          <p:cNvSpPr>
            <a:spLocks noGrp="1"/>
          </p:cNvSpPr>
          <p:nvPr>
            <p:ph type="title"/>
          </p:nvPr>
        </p:nvSpPr>
        <p:spPr>
          <a:xfrm>
            <a:off x="0" y="0"/>
            <a:ext cx="12480925" cy="1261873"/>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But There’s More…Potentially</a:t>
            </a:r>
          </a:p>
        </p:txBody>
      </p:sp>
      <p:pic>
        <p:nvPicPr>
          <p:cNvPr id="5" name="Picture 4">
            <a:extLst>
              <a:ext uri="{FF2B5EF4-FFF2-40B4-BE49-F238E27FC236}">
                <a16:creationId xmlns:a16="http://schemas.microsoft.com/office/drawing/2014/main" id="{CD996C78-BDE9-4A18-A061-9F19F42A1316}"/>
              </a:ext>
            </a:extLst>
          </p:cNvPr>
          <p:cNvPicPr>
            <a:picLocks noChangeAspect="1"/>
          </p:cNvPicPr>
          <p:nvPr/>
        </p:nvPicPr>
        <p:blipFill>
          <a:blip r:embed="rId2"/>
          <a:stretch>
            <a:fillRect/>
          </a:stretch>
        </p:blipFill>
        <p:spPr>
          <a:xfrm>
            <a:off x="2547937" y="5378772"/>
            <a:ext cx="7385050" cy="1257300"/>
          </a:xfrm>
          <a:prstGeom prst="rect">
            <a:avLst/>
          </a:prstGeom>
          <a:solidFill>
            <a:schemeClr val="bg1"/>
          </a:solidFill>
          <a:effectLst>
            <a:outerShdw blurRad="50800" dist="38100" dir="2700000" algn="tl" rotWithShape="0">
              <a:prstClr val="black">
                <a:alpha val="40000"/>
              </a:prstClr>
            </a:outerShdw>
          </a:effectLst>
        </p:spPr>
      </p:pic>
      <p:graphicFrame>
        <p:nvGraphicFramePr>
          <p:cNvPr id="7" name="Content Placeholder 5">
            <a:extLst>
              <a:ext uri="{FF2B5EF4-FFF2-40B4-BE49-F238E27FC236}">
                <a16:creationId xmlns:a16="http://schemas.microsoft.com/office/drawing/2014/main" id="{B684CE66-7B4A-4279-A35F-8E999A855233}"/>
              </a:ext>
            </a:extLst>
          </p:cNvPr>
          <p:cNvGraphicFramePr>
            <a:graphicFrameLocks noGrp="1"/>
          </p:cNvGraphicFramePr>
          <p:nvPr>
            <p:ph idx="1"/>
            <p:extLst>
              <p:ext uri="{D42A27DB-BD31-4B8C-83A1-F6EECF244321}">
                <p14:modId xmlns:p14="http://schemas.microsoft.com/office/powerpoint/2010/main" val="3121015802"/>
              </p:ext>
            </p:extLst>
          </p:nvPr>
        </p:nvGraphicFramePr>
        <p:xfrm>
          <a:off x="429418" y="1898450"/>
          <a:ext cx="11622087" cy="3090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93863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 y="1"/>
            <a:ext cx="12480925" cy="1225295"/>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a:effectLst>
                  <a:outerShdw blurRad="38100" dist="38100" dir="2700000" algn="tl">
                    <a:srgbClr val="000000">
                      <a:alpha val="43137"/>
                    </a:srgbClr>
                  </a:outerShdw>
                </a:effectLst>
                <a:ea typeface="+mn-ea"/>
                <a:cs typeface="+mn-cs"/>
              </a:rPr>
              <a:t>Agenda</a:t>
            </a:r>
            <a:endParaRPr lang="en-US" sz="4400" dirty="0">
              <a:effectLst>
                <a:outerShdw blurRad="38100" dist="38100" dir="2700000" algn="tl">
                  <a:srgbClr val="000000">
                    <a:alpha val="43137"/>
                  </a:srgbClr>
                </a:outerShdw>
              </a:effectLst>
              <a:ea typeface="+mn-ea"/>
              <a:cs typeface="+mn-cs"/>
            </a:endParaRPr>
          </a:p>
        </p:txBody>
      </p:sp>
      <p:sp>
        <p:nvSpPr>
          <p:cNvPr id="5" name="Rectangle 3"/>
          <p:cNvSpPr txBox="1">
            <a:spLocks noChangeArrowheads="1"/>
          </p:cNvSpPr>
          <p:nvPr/>
        </p:nvSpPr>
        <p:spPr bwMode="auto">
          <a:xfrm>
            <a:off x="4434840" y="1920954"/>
            <a:ext cx="6150755" cy="4197927"/>
          </a:xfrm>
          <a:prstGeom prst="rect">
            <a:avLst/>
          </a:prstGeom>
          <a:noFill/>
          <a:ln w="9525">
            <a:noFill/>
            <a:miter lim="800000"/>
            <a:headEnd/>
            <a:tailEnd/>
          </a:ln>
        </p:spPr>
        <p:txBody>
          <a:bodyPr/>
          <a:lstStyle/>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Introduction</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Revenue Limits</a:t>
            </a:r>
          </a:p>
          <a:p>
            <a:pPr marL="388556" indent="-351164">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Property Tax Levy</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State Aids </a:t>
            </a:r>
          </a:p>
          <a:p>
            <a:pPr marL="429200" indent="-391808">
              <a:lnSpc>
                <a:spcPct val="90000"/>
              </a:lnSpc>
              <a:spcBef>
                <a:spcPct val="20000"/>
              </a:spcBef>
              <a:spcAft>
                <a:spcPct val="30000"/>
              </a:spcAft>
              <a:buClr>
                <a:srgbClr val="262087"/>
              </a:buClr>
              <a:buSzPct val="100000"/>
              <a:buFont typeface="Wingdings" panose="05000000000000000000" pitchFamily="2" charset="2"/>
              <a:buChar char="Ø"/>
              <a:defRPr/>
            </a:pPr>
            <a:r>
              <a:rPr lang="en-US" sz="3200" b="1" dirty="0">
                <a:solidFill>
                  <a:srgbClr val="262087"/>
                </a:solidFill>
              </a:rPr>
              <a:t>Questions</a:t>
            </a: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12480925" cy="1262900"/>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Gross Total Levy</a:t>
            </a:r>
          </a:p>
        </p:txBody>
      </p:sp>
      <p:pic>
        <p:nvPicPr>
          <p:cNvPr id="6" name="Picture 5">
            <a:extLst>
              <a:ext uri="{FF2B5EF4-FFF2-40B4-BE49-F238E27FC236}">
                <a16:creationId xmlns:a16="http://schemas.microsoft.com/office/drawing/2014/main" id="{22720118-0357-4D9E-B934-A9698E8FB986}"/>
              </a:ext>
            </a:extLst>
          </p:cNvPr>
          <p:cNvPicPr>
            <a:picLocks noChangeAspect="1"/>
          </p:cNvPicPr>
          <p:nvPr/>
        </p:nvPicPr>
        <p:blipFill>
          <a:blip r:embed="rId3"/>
          <a:stretch>
            <a:fillRect/>
          </a:stretch>
        </p:blipFill>
        <p:spPr>
          <a:xfrm>
            <a:off x="1266126" y="3411702"/>
            <a:ext cx="9948672" cy="3370401"/>
          </a:xfrm>
          <a:prstGeom prst="rect">
            <a:avLst/>
          </a:prstGeom>
          <a:solidFill>
            <a:schemeClr val="bg1"/>
          </a:solidFill>
          <a:effectLst>
            <a:outerShdw blurRad="50800" dist="38100" dir="2700000" algn="tl" rotWithShape="0">
              <a:prstClr val="black">
                <a:alpha val="40000"/>
              </a:prstClr>
            </a:outerShdw>
          </a:effectLst>
        </p:spPr>
      </p:pic>
      <p:sp>
        <p:nvSpPr>
          <p:cNvPr id="8" name="Rectangle 7"/>
          <p:cNvSpPr/>
          <p:nvPr/>
        </p:nvSpPr>
        <p:spPr>
          <a:xfrm>
            <a:off x="9611700" y="3867816"/>
            <a:ext cx="1608429" cy="28699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611700" y="5074263"/>
            <a:ext cx="1608429" cy="28651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607190" y="6265880"/>
            <a:ext cx="1608429" cy="2721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3" name="Content Placeholder 13">
            <a:extLst>
              <a:ext uri="{FF2B5EF4-FFF2-40B4-BE49-F238E27FC236}">
                <a16:creationId xmlns:a16="http://schemas.microsoft.com/office/drawing/2014/main" id="{5F381E9A-3964-49DC-8DC6-F673A6ED0E43}"/>
              </a:ext>
            </a:extLst>
          </p:cNvPr>
          <p:cNvGraphicFramePr>
            <a:graphicFrameLocks noGrp="1"/>
          </p:cNvGraphicFramePr>
          <p:nvPr>
            <p:ph idx="1"/>
            <p:extLst>
              <p:ext uri="{D42A27DB-BD31-4B8C-83A1-F6EECF244321}">
                <p14:modId xmlns:p14="http://schemas.microsoft.com/office/powerpoint/2010/main" val="3805625140"/>
              </p:ext>
            </p:extLst>
          </p:nvPr>
        </p:nvGraphicFramePr>
        <p:xfrm>
          <a:off x="1356693" y="1426679"/>
          <a:ext cx="9767538" cy="17881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1432903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a:spLocks noGrp="1" noChangeArrowheads="1"/>
          </p:cNvSpPr>
          <p:nvPr>
            <p:ph type="title"/>
          </p:nvPr>
        </p:nvSpPr>
        <p:spPr>
          <a:xfrm>
            <a:off x="-1" y="1"/>
            <a:ext cx="12480925" cy="125062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Revenue Limits</a:t>
            </a:r>
          </a:p>
        </p:txBody>
      </p:sp>
      <p:sp>
        <p:nvSpPr>
          <p:cNvPr id="4" name="Rectangle 4"/>
          <p:cNvSpPr>
            <a:spLocks noChangeArrowheads="1"/>
          </p:cNvSpPr>
          <p:nvPr/>
        </p:nvSpPr>
        <p:spPr bwMode="auto">
          <a:xfrm>
            <a:off x="286717" y="1347822"/>
            <a:ext cx="6619410" cy="5232202"/>
          </a:xfrm>
          <a:prstGeom prst="rect">
            <a:avLst/>
          </a:prstGeom>
          <a:noFill/>
          <a:ln w="9525" algn="ctr">
            <a:noFill/>
            <a:miter lim="800000"/>
            <a:headEnd/>
            <a:tailEnd/>
          </a:ln>
          <a:effectLst/>
        </p:spPr>
        <p:txBody>
          <a:bodyPr wrap="square">
            <a:spAutoFit/>
          </a:bodyPr>
          <a:lstStyle/>
          <a:p>
            <a:pPr>
              <a:lnSpc>
                <a:spcPct val="150000"/>
              </a:lnSpc>
              <a:spcAft>
                <a:spcPts val="1200"/>
              </a:spcAft>
            </a:pPr>
            <a:r>
              <a:rPr lang="en-US" sz="2800" b="1" dirty="0">
                <a:solidFill>
                  <a:srgbClr val="262087"/>
                </a:solidFill>
              </a:rPr>
              <a:t>How can I predict future limits? </a:t>
            </a:r>
          </a:p>
          <a:p>
            <a:pPr marL="342900" indent="-342900">
              <a:spcAft>
                <a:spcPts val="1200"/>
              </a:spcAft>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r>
              <a:rPr lang="en-US" sz="2800" dirty="0">
                <a:solidFill>
                  <a:srgbClr val="262087"/>
                </a:solidFill>
              </a:rPr>
              <a:t> (https://dpi.wi.gov/sfs)</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4" tooltip="Revenue limits">
                  <a:extLst>
                    <a:ext uri="{A12FA001-AC4F-418D-AE19-62706E023703}">
                      <ahyp:hlinkClr xmlns:ahyp="http://schemas.microsoft.com/office/drawing/2018/hyperlinkcolor" val="tx"/>
                    </a:ext>
                  </a:extLst>
                </a:hlinkClick>
              </a:rPr>
              <a:t>Revenue </a:t>
            </a:r>
            <a:r>
              <a:rPr lang="en-US" sz="2800" u="sng" dirty="0">
                <a:solidFill>
                  <a:srgbClr val="262087"/>
                </a:solidFill>
                <a:hlinkClick r:id="rId4" tooltip="Revenue limits">
                  <a:extLst>
                    <a:ext uri="{A12FA001-AC4F-418D-AE19-62706E023703}">
                      <ahyp:hlinkClr xmlns:ahyp="http://schemas.microsoft.com/office/drawing/2018/hyperlinkcolor" val="tx"/>
                    </a:ext>
                  </a:extLst>
                </a:hlinkClick>
              </a:rPr>
              <a:t>Limits</a:t>
            </a:r>
            <a:r>
              <a:rPr lang="en-US" sz="2800" u="sng" dirty="0">
                <a:solidFill>
                  <a:srgbClr val="262087"/>
                </a:solidFill>
              </a:rPr>
              <a:t> Overview</a:t>
            </a:r>
            <a:br>
              <a:rPr lang="en-US" sz="2800" u="sng" dirty="0">
                <a:solidFill>
                  <a:srgbClr val="262087"/>
                </a:solidFill>
              </a:rPr>
            </a:br>
            <a:endParaRPr lang="en-US" sz="2800" u="sng"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Revenue Limit Worksheets for </a:t>
            </a:r>
            <a:br>
              <a:rPr lang="en-US" sz="2800" dirty="0">
                <a:solidFill>
                  <a:srgbClr val="262087"/>
                </a:solidFill>
                <a:hlinkClick r:id="rId5">
                  <a:extLst>
                    <a:ext uri="{A12FA001-AC4F-418D-AE19-62706E023703}">
                      <ahyp:hlinkClr xmlns:ahyp="http://schemas.microsoft.com/office/drawing/2018/hyperlinkcolor" val="tx"/>
                    </a:ext>
                  </a:extLst>
                </a:hlinkClick>
              </a:rPr>
            </a:br>
            <a:r>
              <a:rPr lang="en-US" sz="2800" dirty="0">
                <a:solidFill>
                  <a:srgbClr val="262087"/>
                </a:solidFill>
                <a:hlinkClick r:id="rId5">
                  <a:extLst>
                    <a:ext uri="{A12FA001-AC4F-418D-AE19-62706E023703}">
                      <ahyp:hlinkClr xmlns:ahyp="http://schemas.microsoft.com/office/drawing/2018/hyperlinkcolor" val="tx"/>
                    </a:ext>
                  </a:extLst>
                </a:hlinkClick>
              </a:rPr>
              <a:t>Budget Planning</a:t>
            </a:r>
            <a:br>
              <a:rPr lang="en-US" sz="2800" dirty="0">
                <a:solidFill>
                  <a:srgbClr val="262087"/>
                </a:solidFill>
              </a:rPr>
            </a:br>
            <a:endParaRPr lang="en-US" sz="2800" dirty="0">
              <a:solidFill>
                <a:srgbClr val="262087"/>
              </a:solidFill>
            </a:endParaRPr>
          </a:p>
          <a:p>
            <a:pPr marL="342900" indent="-342900">
              <a:spcAft>
                <a:spcPts val="1200"/>
              </a:spcAft>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2021-22 Pre-Populated Revenue </a:t>
            </a:r>
            <a:br>
              <a:rPr lang="en-US" sz="2800" dirty="0">
                <a:solidFill>
                  <a:srgbClr val="262087"/>
                </a:solidFill>
                <a:hlinkClick r:id="rId6">
                  <a:extLst>
                    <a:ext uri="{A12FA001-AC4F-418D-AE19-62706E023703}">
                      <ahyp:hlinkClr xmlns:ahyp="http://schemas.microsoft.com/office/drawing/2018/hyperlinkcolor" val="tx"/>
                    </a:ext>
                  </a:extLst>
                </a:hlinkClick>
              </a:rPr>
            </a:br>
            <a:r>
              <a:rPr lang="en-US" sz="2800" dirty="0">
                <a:solidFill>
                  <a:srgbClr val="262087"/>
                </a:solidFill>
                <a:hlinkClick r:id="rId6">
                  <a:extLst>
                    <a:ext uri="{A12FA001-AC4F-418D-AE19-62706E023703}">
                      <ahyp:hlinkClr xmlns:ahyp="http://schemas.microsoft.com/office/drawing/2018/hyperlinkcolor" val="tx"/>
                    </a:ext>
                  </a:extLst>
                </a:hlinkClick>
              </a:rPr>
              <a:t>Limit Worksheet</a:t>
            </a:r>
            <a:endParaRPr lang="en-US" sz="2800" dirty="0">
              <a:solidFill>
                <a:srgbClr val="262087"/>
              </a:solidFill>
            </a:endParaRPr>
          </a:p>
        </p:txBody>
      </p:sp>
      <p:pic>
        <p:nvPicPr>
          <p:cNvPr id="7" name="Picture 6">
            <a:extLst>
              <a:ext uri="{FF2B5EF4-FFF2-40B4-BE49-F238E27FC236}">
                <a16:creationId xmlns:a16="http://schemas.microsoft.com/office/drawing/2014/main" id="{9367F4A5-11FF-4A78-86F3-1334CC1F7343}"/>
              </a:ext>
            </a:extLst>
          </p:cNvPr>
          <p:cNvPicPr>
            <a:picLocks noChangeAspect="1"/>
          </p:cNvPicPr>
          <p:nvPr/>
        </p:nvPicPr>
        <p:blipFill>
          <a:blip r:embed="rId7"/>
          <a:stretch>
            <a:fillRect/>
          </a:stretch>
        </p:blipFill>
        <p:spPr>
          <a:xfrm>
            <a:off x="7098632" y="1499030"/>
            <a:ext cx="4657272" cy="4995907"/>
          </a:xfrm>
          <a:prstGeom prst="rect">
            <a:avLst/>
          </a:prstGeom>
          <a:solidFill>
            <a:schemeClr val="bg1"/>
          </a:solidFill>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5521897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56360" y="1603492"/>
            <a:ext cx="9936480" cy="4634923"/>
          </a:xfrm>
        </p:spPr>
        <p:txBody>
          <a:bodyPr>
            <a:noAutofit/>
          </a:bodyPr>
          <a:lstStyle/>
          <a:p>
            <a:pPr>
              <a:lnSpc>
                <a:spcPct val="100000"/>
              </a:lnSpc>
              <a:spcBef>
                <a:spcPts val="600"/>
              </a:spcBef>
              <a:buClr>
                <a:srgbClr val="262087"/>
              </a:buClr>
              <a:buFont typeface="Wingdings" panose="05000000000000000000" pitchFamily="2" charset="2"/>
              <a:buChar char="Ø"/>
            </a:pPr>
            <a:r>
              <a:rPr lang="en-US" sz="2800" dirty="0">
                <a:solidFill>
                  <a:srgbClr val="262087"/>
                </a:solidFill>
              </a:rPr>
              <a:t>Categorical Aid – Outside the revenue limit calculation but based on the three-year rolling membership.</a:t>
            </a:r>
          </a:p>
          <a:p>
            <a:pPr marL="0" indent="0">
              <a:lnSpc>
                <a:spcPct val="100000"/>
              </a:lnSpc>
              <a:spcBef>
                <a:spcPts val="600"/>
              </a:spcBef>
              <a:buClr>
                <a:srgbClr val="262087"/>
              </a:buClr>
              <a:buNone/>
            </a:pPr>
            <a:endParaRPr lang="en-US" sz="2800" dirty="0">
              <a:solidFill>
                <a:srgbClr val="262087"/>
              </a:solidFill>
            </a:endParaRPr>
          </a:p>
          <a:p>
            <a:pPr>
              <a:lnSpc>
                <a:spcPct val="100000"/>
              </a:lnSpc>
              <a:spcBef>
                <a:spcPts val="600"/>
              </a:spcBef>
              <a:buClr>
                <a:srgbClr val="262087"/>
              </a:buClr>
              <a:buFont typeface="Wingdings" panose="05000000000000000000" pitchFamily="2" charset="2"/>
              <a:buChar char="Ø"/>
            </a:pPr>
            <a:r>
              <a:rPr lang="en-US" sz="2800" dirty="0">
                <a:solidFill>
                  <a:srgbClr val="262087"/>
                </a:solidFill>
              </a:rPr>
              <a:t>Not restricted to a specific purpose. </a:t>
            </a:r>
            <a:br>
              <a:rPr lang="en-US" sz="2800" dirty="0">
                <a:solidFill>
                  <a:srgbClr val="262087"/>
                </a:solidFill>
              </a:rPr>
            </a:br>
            <a:r>
              <a:rPr lang="en-US" sz="2800" dirty="0">
                <a:solidFill>
                  <a:srgbClr val="262087"/>
                </a:solidFill>
              </a:rPr>
              <a:t>	How is your district using the additional resources?</a:t>
            </a:r>
          </a:p>
          <a:p>
            <a:pPr>
              <a:lnSpc>
                <a:spcPct val="100000"/>
              </a:lnSpc>
              <a:spcBef>
                <a:spcPts val="600"/>
              </a:spcBef>
              <a:buClr>
                <a:srgbClr val="262087"/>
              </a:buClr>
              <a:buFont typeface="Wingdings" panose="05000000000000000000" pitchFamily="2" charset="2"/>
              <a:buChar char="Ø"/>
            </a:pPr>
            <a:endParaRPr lang="en-US" sz="2800" dirty="0">
              <a:solidFill>
                <a:srgbClr val="262087"/>
              </a:solidFill>
            </a:endParaRPr>
          </a:p>
          <a:p>
            <a:pPr marL="1041020" lvl="1" indent="-517525">
              <a:lnSpc>
                <a:spcPct val="100000"/>
              </a:lnSpc>
              <a:spcBef>
                <a:spcPts val="600"/>
              </a:spcBef>
              <a:buClr>
                <a:srgbClr val="262087"/>
              </a:buClr>
              <a:buFont typeface="Wingdings" panose="05000000000000000000" pitchFamily="2" charset="2"/>
              <a:buChar char="Ø"/>
            </a:pPr>
            <a:r>
              <a:rPr lang="en-US" sz="2800" dirty="0">
                <a:solidFill>
                  <a:srgbClr val="262087"/>
                </a:solidFill>
              </a:rPr>
              <a:t>2021-22 and after = </a:t>
            </a:r>
            <a:r>
              <a:rPr lang="en-US" sz="2800" b="1" dirty="0">
                <a:solidFill>
                  <a:srgbClr val="262087"/>
                </a:solidFill>
              </a:rPr>
              <a:t>$742 per pupil</a:t>
            </a:r>
          </a:p>
        </p:txBody>
      </p:sp>
      <p:sp>
        <p:nvSpPr>
          <p:cNvPr id="5" name="Title 4"/>
          <p:cNvSpPr>
            <a:spLocks noGrp="1"/>
          </p:cNvSpPr>
          <p:nvPr>
            <p:ph type="title"/>
          </p:nvPr>
        </p:nvSpPr>
        <p:spPr>
          <a:xfrm>
            <a:off x="0" y="1"/>
            <a:ext cx="12480925" cy="127101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Per Pupil Aid </a:t>
            </a:r>
          </a:p>
        </p:txBody>
      </p:sp>
    </p:spTree>
    <p:extLst>
      <p:ext uri="{BB962C8B-B14F-4D97-AF65-F5344CB8AC3E}">
        <p14:creationId xmlns:p14="http://schemas.microsoft.com/office/powerpoint/2010/main" val="274004261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4294967295"/>
          </p:nvPr>
        </p:nvSpPr>
        <p:spPr>
          <a:xfrm>
            <a:off x="866257" y="2841830"/>
            <a:ext cx="10978552" cy="1854200"/>
          </a:xfrm>
        </p:spPr>
        <p:txBody>
          <a:bodyPr>
            <a:noAutofit/>
          </a:bodyPr>
          <a:lstStyle/>
          <a:p>
            <a:pPr marL="0" indent="0" algn="ctr">
              <a:spcBef>
                <a:spcPct val="0"/>
              </a:spcBef>
              <a:buNone/>
            </a:pPr>
            <a:r>
              <a:rPr lang="en-US" sz="4800" b="1" dirty="0">
                <a:solidFill>
                  <a:srgbClr val="262087"/>
                </a:solidFill>
                <a:latin typeface="+mj-lt"/>
              </a:rPr>
              <a:t>State Aids</a:t>
            </a:r>
          </a:p>
        </p:txBody>
      </p:sp>
    </p:spTree>
    <p:extLst>
      <p:ext uri="{BB962C8B-B14F-4D97-AF65-F5344CB8AC3E}">
        <p14:creationId xmlns:p14="http://schemas.microsoft.com/office/powerpoint/2010/main" val="415067232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6"/>
          <p:cNvSpPr txBox="1">
            <a:spLocks noGrp="1"/>
          </p:cNvSpPr>
          <p:nvPr>
            <p:ph idx="1"/>
          </p:nvPr>
        </p:nvSpPr>
        <p:spPr>
          <a:xfrm>
            <a:off x="1061246" y="2041059"/>
            <a:ext cx="10298107" cy="2750397"/>
          </a:xfrm>
          <a:prstGeom prst="rect">
            <a:avLst/>
          </a:prstGeom>
        </p:spPr>
        <p:txBody>
          <a:bodyPr vert="horz" lIns="56185" tIns="93641" rIns="91440" bIns="45720" rtlCol="0">
            <a:noAutofit/>
          </a:bodyPr>
          <a:lstStyle/>
          <a:p>
            <a:pPr marL="0" indent="0" defTabSz="936437">
              <a:lnSpc>
                <a:spcPct val="100000"/>
              </a:lnSpc>
              <a:spcBef>
                <a:spcPct val="0"/>
              </a:spcBef>
              <a:spcAft>
                <a:spcPts val="0"/>
              </a:spcAft>
              <a:buClr>
                <a:schemeClr val="tx1"/>
              </a:buClr>
              <a:buSzPct val="80000"/>
              <a:buNone/>
              <a:defRPr/>
            </a:pPr>
            <a:r>
              <a:rPr lang="en-US" sz="3600" b="1" dirty="0">
                <a:solidFill>
                  <a:srgbClr val="262087"/>
                </a:solidFill>
              </a:rPr>
              <a:t>The </a:t>
            </a:r>
            <a:r>
              <a:rPr lang="en-US" sz="3600" b="1" u="sng" dirty="0">
                <a:solidFill>
                  <a:srgbClr val="262087"/>
                </a:solidFill>
              </a:rPr>
              <a:t>fundamental</a:t>
            </a:r>
            <a:r>
              <a:rPr lang="en-US" sz="3600" b="1" dirty="0">
                <a:solidFill>
                  <a:srgbClr val="262087"/>
                </a:solidFill>
              </a:rPr>
              <a:t> purpose of the Equalization Aid formula is to “level the playing field” by providing assistance (distributing aid) to poorer districts (those with lower property value) to make up for what they can’t get from their property tax base.</a:t>
            </a:r>
          </a:p>
        </p:txBody>
      </p:sp>
      <p:sp>
        <p:nvSpPr>
          <p:cNvPr id="5" name="Title 4"/>
          <p:cNvSpPr>
            <a:spLocks noGrp="1"/>
          </p:cNvSpPr>
          <p:nvPr>
            <p:ph type="title"/>
          </p:nvPr>
        </p:nvSpPr>
        <p:spPr>
          <a:xfrm>
            <a:off x="0" y="1"/>
            <a:ext cx="12480925" cy="1271016"/>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State General Aids</a:t>
            </a:r>
          </a:p>
        </p:txBody>
      </p:sp>
    </p:spTree>
    <p:extLst>
      <p:ext uri="{BB962C8B-B14F-4D97-AF65-F5344CB8AC3E}">
        <p14:creationId xmlns:p14="http://schemas.microsoft.com/office/powerpoint/2010/main" val="382351558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899160" y="1505509"/>
            <a:ext cx="10063366" cy="5258929"/>
          </a:xfrm>
        </p:spPr>
        <p:txBody>
          <a:bodyPr>
            <a:noAutofit/>
          </a:bodyPr>
          <a:lstStyle/>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Aid is inversely related to district property value per member.</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One pot of money is split over 421 school districts based on district values, membership, and shared costs. Changes in individual district data can affect every other district’s aid.</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Depending on district value-per-member, some districts’ aid is increased by increasing expenses, while others’ aid is decreased by increasing expenses. </a:t>
            </a:r>
          </a:p>
          <a:p>
            <a:pPr marL="468219"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dirty="0">
                <a:solidFill>
                  <a:srgbClr val="262087"/>
                </a:solidFill>
              </a:rPr>
              <a:t>Know where your district is in the formula and be aware of what is happening to your district over time so you can figure out why your aid has changed AND explain why.</a:t>
            </a:r>
          </a:p>
        </p:txBody>
      </p:sp>
      <p:sp>
        <p:nvSpPr>
          <p:cNvPr id="6" name="Subtitle 2"/>
          <p:cNvSpPr txBox="1">
            <a:spLocks/>
          </p:cNvSpPr>
          <p:nvPr/>
        </p:nvSpPr>
        <p:spPr bwMode="auto">
          <a:xfrm>
            <a:off x="0" y="0"/>
            <a:ext cx="12480925" cy="1252727"/>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Basic Equalization Aid Concepts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00789" y="1814548"/>
            <a:ext cx="11546373" cy="4774212"/>
          </a:xfrm>
        </p:spPr>
        <p:txBody>
          <a:bodyPr vert="horz" lIns="92666" tIns="45520" rIns="92666" bIns="45520" numCol="2" spcCol="457200" rtlCol="0">
            <a:normAutofit lnSpcReduction="10000"/>
          </a:bodyPr>
          <a:lstStyle/>
          <a:p>
            <a:pPr marL="0" lvl="1" indent="0" algn="ctr">
              <a:lnSpc>
                <a:spcPct val="100000"/>
              </a:lnSpc>
              <a:spcBef>
                <a:spcPts val="600"/>
              </a:spcBef>
              <a:spcAft>
                <a:spcPts val="1200"/>
              </a:spcAft>
              <a:buClr>
                <a:srgbClr val="262087"/>
              </a:buClr>
              <a:buSzPct val="100000"/>
              <a:buNone/>
              <a:defRPr/>
            </a:pPr>
            <a:r>
              <a:rPr lang="en-US" b="1" dirty="0">
                <a:solidFill>
                  <a:srgbClr val="262087"/>
                </a:solidFill>
              </a:rPr>
              <a:t>District Factors </a:t>
            </a:r>
            <a:br>
              <a:rPr lang="en-US" b="1" dirty="0">
                <a:solidFill>
                  <a:srgbClr val="262087"/>
                </a:solidFill>
              </a:rPr>
            </a:br>
            <a:r>
              <a:rPr lang="en-US" b="1" dirty="0">
                <a:solidFill>
                  <a:srgbClr val="262087"/>
                </a:solidFill>
              </a:rPr>
              <a:t>(Prior Year Audited)</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400" dirty="0">
                <a:solidFill>
                  <a:srgbClr val="262087"/>
                </a:solidFill>
              </a:rPr>
              <a:t>Shared cost</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400" dirty="0">
                <a:solidFill>
                  <a:srgbClr val="262087"/>
                </a:solidFill>
              </a:rPr>
              <a:t>Membership </a:t>
            </a:r>
            <a:br>
              <a:rPr lang="en-US" sz="2400" dirty="0">
                <a:solidFill>
                  <a:srgbClr val="262087"/>
                </a:solidFill>
              </a:rPr>
            </a:br>
            <a:r>
              <a:rPr lang="en-US" sz="2400" dirty="0">
                <a:solidFill>
                  <a:srgbClr val="262087"/>
                </a:solidFill>
              </a:rPr>
              <a:t>(Average of 3</a:t>
            </a:r>
            <a:r>
              <a:rPr lang="en-US" sz="2400" baseline="30000" dirty="0">
                <a:solidFill>
                  <a:srgbClr val="262087"/>
                </a:solidFill>
              </a:rPr>
              <a:t>rd</a:t>
            </a:r>
            <a:r>
              <a:rPr lang="en-US" sz="2400" dirty="0">
                <a:solidFill>
                  <a:srgbClr val="262087"/>
                </a:solidFill>
              </a:rPr>
              <a:t> Friday in Sept FTE </a:t>
            </a:r>
            <a:br>
              <a:rPr lang="en-US" sz="2400" dirty="0">
                <a:solidFill>
                  <a:srgbClr val="262087"/>
                </a:solidFill>
              </a:rPr>
            </a:br>
            <a:r>
              <a:rPr lang="en-US" sz="2400" dirty="0">
                <a:solidFill>
                  <a:srgbClr val="262087"/>
                </a:solidFill>
              </a:rPr>
              <a:t>+ 2</a:t>
            </a:r>
            <a:r>
              <a:rPr lang="en-US" sz="2400" baseline="30000" dirty="0">
                <a:solidFill>
                  <a:srgbClr val="262087"/>
                </a:solidFill>
              </a:rPr>
              <a:t>nd</a:t>
            </a:r>
            <a:r>
              <a:rPr lang="en-US" sz="2400" dirty="0">
                <a:solidFill>
                  <a:srgbClr val="262087"/>
                </a:solidFill>
              </a:rPr>
              <a:t> Friday in January FTE, +100% of Summer FTE, </a:t>
            </a:r>
            <a:br>
              <a:rPr lang="en-US" sz="2400" dirty="0">
                <a:solidFill>
                  <a:srgbClr val="262087"/>
                </a:solidFill>
              </a:rPr>
            </a:br>
            <a:r>
              <a:rPr lang="en-US" sz="2400" dirty="0">
                <a:solidFill>
                  <a:srgbClr val="262087"/>
                </a:solidFill>
              </a:rPr>
              <a:t>+ other adjustments)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400" dirty="0">
                <a:solidFill>
                  <a:srgbClr val="262087"/>
                </a:solidFill>
              </a:rPr>
              <a:t>Equalized property value </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endParaRPr lang="en-US" sz="2200" dirty="0">
              <a:solidFill>
                <a:srgbClr val="262087"/>
              </a:solidFill>
            </a:endParaRPr>
          </a:p>
          <a:p>
            <a:pPr marL="0" lvl="1" indent="0" algn="ctr">
              <a:lnSpc>
                <a:spcPct val="100000"/>
              </a:lnSpc>
              <a:spcBef>
                <a:spcPts val="600"/>
              </a:spcBef>
              <a:spcAft>
                <a:spcPts val="1200"/>
              </a:spcAft>
              <a:buClr>
                <a:srgbClr val="262087"/>
              </a:buClr>
              <a:buSzPct val="100000"/>
              <a:buNone/>
              <a:defRPr/>
            </a:pPr>
            <a:r>
              <a:rPr lang="en-US" b="1" dirty="0">
                <a:solidFill>
                  <a:srgbClr val="262087"/>
                </a:solidFill>
              </a:rPr>
              <a:t>State Factors</a:t>
            </a:r>
            <a:br>
              <a:rPr lang="en-US" b="1" dirty="0">
                <a:solidFill>
                  <a:srgbClr val="262087"/>
                </a:solidFill>
              </a:rPr>
            </a:br>
            <a:endParaRPr lang="en-US" b="1" dirty="0">
              <a:solidFill>
                <a:srgbClr val="262087"/>
              </a:solidFill>
            </a:endParaRP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400" dirty="0">
                <a:solidFill>
                  <a:srgbClr val="262087"/>
                </a:solidFill>
              </a:rPr>
              <a:t>Cost ceilings</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400" dirty="0">
                <a:solidFill>
                  <a:srgbClr val="262087"/>
                </a:solidFill>
              </a:rPr>
              <a:t>Guaranteed valuations per member</a:t>
            </a:r>
          </a:p>
          <a:p>
            <a:pPr marL="936255" lvl="2"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sz="2400" dirty="0">
                <a:solidFill>
                  <a:srgbClr val="262087"/>
                </a:solidFill>
              </a:rPr>
              <a:t>Amount of funding the State puts into the formula </a:t>
            </a:r>
          </a:p>
        </p:txBody>
      </p:sp>
      <p:sp>
        <p:nvSpPr>
          <p:cNvPr id="5" name="Title 6"/>
          <p:cNvSpPr txBox="1">
            <a:spLocks/>
          </p:cNvSpPr>
          <p:nvPr/>
        </p:nvSpPr>
        <p:spPr>
          <a:xfrm>
            <a:off x="0" y="-1"/>
            <a:ext cx="12480925" cy="1261873"/>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 Factors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831" y="1375728"/>
            <a:ext cx="5627370" cy="5604776"/>
          </a:xfrm>
        </p:spPr>
        <p:txBody>
          <a:bodyPr>
            <a:noAutofit/>
          </a:bodyPr>
          <a:lstStyle/>
          <a:p>
            <a:pPr>
              <a:lnSpc>
                <a:spcPct val="80000"/>
              </a:lnSpc>
              <a:buFontTx/>
              <a:buNone/>
              <a:defRPr/>
            </a:pPr>
            <a:r>
              <a:rPr lang="en-US" altLang="en-US" sz="2400" b="1" i="1" dirty="0">
                <a:solidFill>
                  <a:srgbClr val="262087"/>
                </a:solidFill>
                <a:ea typeface="ＭＳ Ｐゴシック" panose="020B0600070205080204" pitchFamily="34" charset="-128"/>
                <a:cs typeface="Times New Roman" panose="02020603050405020304" pitchFamily="18" charset="0"/>
              </a:rPr>
              <a:t>2020-21 Property Wealth Data</a:t>
            </a:r>
            <a:r>
              <a:rPr lang="en-US" altLang="en-US" sz="2200" b="1" dirty="0">
                <a:solidFill>
                  <a:srgbClr val="262087"/>
                </a:solidFill>
                <a:ea typeface="ＭＳ Ｐゴシック" panose="020B0600070205080204" pitchFamily="34" charset="-128"/>
                <a:cs typeface="Times New Roman" panose="02020603050405020304" pitchFamily="18" charset="0"/>
              </a:rPr>
              <a:t>	</a:t>
            </a:r>
          </a:p>
          <a:p>
            <a:pPr>
              <a:lnSpc>
                <a:spcPct val="80000"/>
              </a:lnSpc>
              <a:buFontTx/>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Most Property Wealthy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North Lakeland: $14,777,997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$0 per pupil</a:t>
            </a:r>
          </a:p>
          <a:p>
            <a:pPr marL="0" indent="0">
              <a:lnSpc>
                <a:spcPct val="80000"/>
              </a:lnSpc>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Least Property Wealthy District</a:t>
            </a:r>
            <a:r>
              <a:rPr lang="en-US" altLang="en-US" sz="2000" b="1" dirty="0">
                <a:solidFill>
                  <a:srgbClr val="262087"/>
                </a:solidFill>
                <a:ea typeface="ＭＳ Ｐゴシック" panose="020B0600070205080204" pitchFamily="34" charset="-128"/>
                <a:cs typeface="Times New Roman" panose="02020603050405020304" pitchFamily="18" charset="0"/>
              </a:rPr>
              <a:t>*</a:t>
            </a:r>
            <a:endParaRPr lang="en-US" altLang="en-US" sz="2000" b="1" u="sng" dirty="0">
              <a:solidFill>
                <a:srgbClr val="262087"/>
              </a:solidFill>
              <a:ea typeface="ＭＳ Ｐゴシック" panose="020B0600070205080204" pitchFamily="34" charset="-128"/>
              <a:cs typeface="Times New Roman" panose="02020603050405020304" pitchFamily="18" charset="0"/>
            </a:endParaRP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Beloit: $268,276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$8,188 per pupil</a:t>
            </a:r>
          </a:p>
          <a:p>
            <a:pPr>
              <a:lnSpc>
                <a:spcPct val="80000"/>
              </a:lnSpc>
              <a:buFontTx/>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Statewide Average</a:t>
            </a:r>
            <a:r>
              <a:rPr lang="en-US" altLang="en-US" sz="2000" b="1" dirty="0">
                <a:solidFill>
                  <a:srgbClr val="262087"/>
                </a:solidFill>
                <a:ea typeface="ＭＳ Ｐゴシック" panose="020B0600070205080204" pitchFamily="34" charset="-128"/>
                <a:cs typeface="Times New Roman" panose="02020603050405020304" pitchFamily="18" charset="0"/>
              </a:rPr>
              <a: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$761,609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rPr>
              <a:t>Equalization aid: $6,057 per pupil</a:t>
            </a:r>
          </a:p>
          <a:p>
            <a:endParaRPr lang="en-US" sz="2200" b="1" dirty="0">
              <a:solidFill>
                <a:srgbClr val="262087"/>
              </a:solidFill>
              <a:cs typeface="Times New Roman" panose="02020603050405020304" pitchFamily="18" charset="0"/>
            </a:endParaRPr>
          </a:p>
        </p:txBody>
      </p:sp>
      <p:sp>
        <p:nvSpPr>
          <p:cNvPr id="6" name="Title 5"/>
          <p:cNvSpPr>
            <a:spLocks noGrp="1"/>
          </p:cNvSpPr>
          <p:nvPr>
            <p:ph type="title"/>
          </p:nvPr>
        </p:nvSpPr>
        <p:spPr>
          <a:xfrm>
            <a:off x="-1" y="0"/>
            <a:ext cx="12480925" cy="1278624"/>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altLang="en-US" sz="4000" dirty="0">
                <a:effectLst>
                  <a:outerShdw blurRad="38100" dist="38100" dir="2700000" algn="tl">
                    <a:srgbClr val="000000">
                      <a:alpha val="43137"/>
                    </a:srgbClr>
                  </a:outerShdw>
                </a:effectLst>
                <a:latin typeface="+mj-lt"/>
              </a:rPr>
              <a:t>2021-22 General Equalization Aid Data</a:t>
            </a:r>
            <a:br>
              <a:rPr lang="en-US" altLang="en-US" sz="4000" dirty="0">
                <a:effectLst>
                  <a:outerShdw blurRad="38100" dist="38100" dir="2700000" algn="tl">
                    <a:srgbClr val="000000">
                      <a:alpha val="43137"/>
                    </a:srgbClr>
                  </a:outerShdw>
                </a:effectLst>
                <a:latin typeface="+mj-lt"/>
              </a:rPr>
            </a:br>
            <a:r>
              <a:rPr lang="en-US" altLang="en-US" sz="4000" dirty="0">
                <a:effectLst>
                  <a:outerShdw blurRad="38100" dist="38100" dir="2700000" algn="tl">
                    <a:srgbClr val="000000">
                      <a:alpha val="43137"/>
                    </a:srgbClr>
                  </a:outerShdw>
                </a:effectLst>
                <a:latin typeface="+mj-lt"/>
              </a:rPr>
              <a:t>(From July 1</a:t>
            </a:r>
            <a:r>
              <a:rPr lang="en-US" altLang="en-US" sz="4000" baseline="30000" dirty="0">
                <a:effectLst>
                  <a:outerShdw blurRad="38100" dist="38100" dir="2700000" algn="tl">
                    <a:srgbClr val="000000">
                      <a:alpha val="43137"/>
                    </a:srgbClr>
                  </a:outerShdw>
                </a:effectLst>
                <a:latin typeface="+mj-lt"/>
              </a:rPr>
              <a:t>st</a:t>
            </a:r>
            <a:r>
              <a:rPr lang="en-US" altLang="en-US" sz="4000" dirty="0">
                <a:effectLst>
                  <a:outerShdw blurRad="38100" dist="38100" dir="2700000" algn="tl">
                    <a:srgbClr val="000000">
                      <a:alpha val="43137"/>
                    </a:srgbClr>
                  </a:outerShdw>
                </a:effectLst>
                <a:latin typeface="+mj-lt"/>
              </a:rPr>
              <a:t> Aid Estimate)</a:t>
            </a:r>
            <a:endParaRPr lang="en-US" sz="4000" dirty="0">
              <a:effectLst>
                <a:outerShdw blurRad="38100" dist="38100" dir="2700000" algn="tl">
                  <a:srgbClr val="000000">
                    <a:alpha val="43137"/>
                  </a:srgbClr>
                </a:outerShdw>
              </a:effectLst>
              <a:latin typeface="+mj-lt"/>
            </a:endParaRPr>
          </a:p>
        </p:txBody>
      </p:sp>
      <p:sp>
        <p:nvSpPr>
          <p:cNvPr id="4" name="Content Placeholder 3"/>
          <p:cNvSpPr>
            <a:spLocks noGrp="1"/>
          </p:cNvSpPr>
          <p:nvPr>
            <p:ph sz="half" idx="4294967295"/>
          </p:nvPr>
        </p:nvSpPr>
        <p:spPr>
          <a:xfrm>
            <a:off x="6664960" y="1375728"/>
            <a:ext cx="5374639" cy="6066472"/>
          </a:xfrm>
        </p:spPr>
        <p:txBody>
          <a:bodyPr>
            <a:normAutofit/>
          </a:bodyPr>
          <a:lstStyle/>
          <a:p>
            <a:pPr marL="177208" indent="-177208">
              <a:lnSpc>
                <a:spcPct val="80000"/>
              </a:lnSpc>
              <a:buNone/>
              <a:defRPr/>
            </a:pPr>
            <a:r>
              <a:rPr lang="en-US" altLang="en-US" b="1" i="1" dirty="0">
                <a:solidFill>
                  <a:srgbClr val="262087"/>
                </a:solidFill>
                <a:ea typeface="ＭＳ Ｐゴシック" panose="020B0600070205080204" pitchFamily="34" charset="-128"/>
                <a:cs typeface="Times New Roman" panose="02020603050405020304" pitchFamily="18" charset="0"/>
              </a:rPr>
              <a:t>2020-21 Shared Cost Data</a:t>
            </a:r>
          </a:p>
          <a:p>
            <a:pPr marL="177208" indent="-177208">
              <a:lnSpc>
                <a:spcPct val="80000"/>
              </a:lnSpc>
              <a:buNone/>
              <a:defRPr/>
            </a:pPr>
            <a:r>
              <a:rPr lang="en-US" altLang="en-US" sz="2000" b="1" u="sng" dirty="0">
                <a:solidFill>
                  <a:srgbClr val="262087"/>
                </a:solidFill>
                <a:ea typeface="ＭＳ Ｐゴシック" panose="020B0600070205080204" pitchFamily="34" charset="-128"/>
                <a:cs typeface="Times New Roman" panose="02020603050405020304" pitchFamily="18" charset="0"/>
              </a:rPr>
              <a:t>Highest Overall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Washington Island: $26,365 per pupil</a:t>
            </a:r>
          </a:p>
          <a:p>
            <a:pPr marL="523313" lvl="1" indent="-468219">
              <a:lnSpc>
                <a:spcPct val="100000"/>
              </a:lnSpc>
              <a:spcBef>
                <a:spcPts val="600"/>
              </a:spcBef>
              <a:spcAft>
                <a:spcPts val="1200"/>
              </a:spcAft>
              <a:buClr>
                <a:srgbClr val="0000FF"/>
              </a:buClr>
              <a:buSzPct val="100000"/>
              <a:buFont typeface="Wingdings" panose="05000000000000000000" pitchFamily="2" charset="2"/>
              <a:buChar char="Ø"/>
              <a:defRPr/>
            </a:pPr>
            <a:endParaRPr lang="en-US" altLang="en-US" sz="2000" b="1" dirty="0">
              <a:solidFill>
                <a:srgbClr val="262087"/>
              </a:solidFill>
              <a:ea typeface="ＭＳ Ｐゴシック" panose="020B0600070205080204" pitchFamily="34" charset="-128"/>
              <a:cs typeface="Times New Roman" panose="02020603050405020304" pitchFamily="18" charset="0"/>
            </a:endParaRPr>
          </a:p>
          <a:p>
            <a:pPr>
              <a:lnSpc>
                <a:spcPct val="120000"/>
              </a:lnSpc>
              <a:spcBef>
                <a:spcPts val="600"/>
              </a:spcBef>
              <a:spcAft>
                <a:spcPts val="0"/>
              </a:spcAft>
              <a:buFontTx/>
              <a:buNone/>
            </a:pPr>
            <a:r>
              <a:rPr lang="en-US" altLang="en-US" sz="2000" b="1" u="sng" dirty="0">
                <a:solidFill>
                  <a:srgbClr val="262087"/>
                </a:solidFill>
                <a:ea typeface="ＭＳ Ｐゴシック" panose="020B0600070205080204" pitchFamily="34" charset="-128"/>
                <a:cs typeface="Times New Roman" panose="02020603050405020304" pitchFamily="18" charset="0"/>
              </a:rPr>
              <a:t>Lowest Overall District</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Stanley-Boyd Area: $10,058 per pupil</a:t>
            </a:r>
          </a:p>
          <a:p>
            <a:pPr marL="523313" lvl="1" indent="-468219">
              <a:lnSpc>
                <a:spcPct val="100000"/>
              </a:lnSpc>
              <a:spcBef>
                <a:spcPts val="600"/>
              </a:spcBef>
              <a:spcAft>
                <a:spcPts val="1200"/>
              </a:spcAft>
              <a:buClr>
                <a:srgbClr val="0000FF"/>
              </a:buClr>
              <a:buSzPct val="100000"/>
              <a:buFont typeface="Wingdings" panose="05000000000000000000" pitchFamily="2" charset="2"/>
              <a:buChar char="Ø"/>
              <a:defRPr/>
            </a:pPr>
            <a:endParaRPr lang="en-US" altLang="en-US" sz="2000" b="1" dirty="0">
              <a:solidFill>
                <a:srgbClr val="262087"/>
              </a:solidFill>
              <a:ea typeface="ＭＳ Ｐゴシック" panose="020B0600070205080204" pitchFamily="34" charset="-128"/>
              <a:cs typeface="Times New Roman" panose="02020603050405020304" pitchFamily="18" charset="0"/>
            </a:endParaRPr>
          </a:p>
          <a:p>
            <a:pPr>
              <a:lnSpc>
                <a:spcPct val="120000"/>
              </a:lnSpc>
              <a:spcBef>
                <a:spcPts val="600"/>
              </a:spcBef>
              <a:spcAft>
                <a:spcPts val="0"/>
              </a:spcAft>
              <a:buFontTx/>
              <a:buNone/>
            </a:pPr>
            <a:r>
              <a:rPr lang="en-US" altLang="en-US" sz="2000" b="1" u="sng" dirty="0">
                <a:solidFill>
                  <a:srgbClr val="262087"/>
                </a:solidFill>
                <a:ea typeface="ＭＳ Ｐゴシック" panose="020B0600070205080204" pitchFamily="34" charset="-128"/>
                <a:cs typeface="Times New Roman" panose="02020603050405020304" pitchFamily="18" charset="0"/>
              </a:rPr>
              <a:t>Statewide Average</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r>
              <a:rPr lang="en-US" altLang="en-US" sz="2000" dirty="0">
                <a:solidFill>
                  <a:srgbClr val="262087"/>
                </a:solidFill>
                <a:ea typeface="ＭＳ Ｐゴシック" panose="020B0600070205080204" pitchFamily="34" charset="-128"/>
                <a:cs typeface="Times New Roman" panose="02020603050405020304" pitchFamily="18" charset="0"/>
              </a:rPr>
              <a:t>$12,313 per pupil</a:t>
            </a:r>
          </a:p>
          <a:p>
            <a:pPr marL="523313" lvl="1" indent="-468219">
              <a:lnSpc>
                <a:spcPct val="100000"/>
              </a:lnSpc>
              <a:spcBef>
                <a:spcPts val="600"/>
              </a:spcBef>
              <a:spcAft>
                <a:spcPts val="1200"/>
              </a:spcAft>
              <a:buClr>
                <a:srgbClr val="262087"/>
              </a:buClr>
              <a:buSzPct val="100000"/>
              <a:buFont typeface="Wingdings" panose="05000000000000000000" pitchFamily="2" charset="2"/>
              <a:buChar char="Ø"/>
              <a:defRPr/>
            </a:pPr>
            <a:endParaRPr lang="en-US" altLang="en-US" sz="1200" dirty="0">
              <a:solidFill>
                <a:srgbClr val="262087"/>
              </a:solidFill>
              <a:ea typeface="ＭＳ Ｐゴシック" panose="020B0600070205080204" pitchFamily="34" charset="-128"/>
              <a:cs typeface="Times New Roman" panose="02020603050405020304" pitchFamily="18" charset="0"/>
            </a:endParaRPr>
          </a:p>
          <a:p>
            <a:pPr marL="55094" lvl="1" indent="0">
              <a:lnSpc>
                <a:spcPct val="100000"/>
              </a:lnSpc>
              <a:spcBef>
                <a:spcPts val="600"/>
              </a:spcBef>
              <a:spcAft>
                <a:spcPts val="1200"/>
              </a:spcAft>
              <a:buClr>
                <a:srgbClr val="262087"/>
              </a:buClr>
              <a:buSzPct val="100000"/>
              <a:buNone/>
              <a:defRPr/>
            </a:pPr>
            <a:r>
              <a:rPr lang="en-US" altLang="en-US" sz="2200" dirty="0">
                <a:solidFill>
                  <a:srgbClr val="262087"/>
                </a:solidFill>
                <a:ea typeface="ＭＳ Ｐゴシック" panose="020B0600070205080204" pitchFamily="34" charset="-128"/>
                <a:cs typeface="Times New Roman" panose="02020603050405020304" pitchFamily="18" charset="0"/>
              </a:rPr>
              <a:t>* </a:t>
            </a:r>
            <a:r>
              <a:rPr lang="en-US" altLang="en-US" sz="2200" i="1" dirty="0">
                <a:solidFill>
                  <a:srgbClr val="262087"/>
                </a:solidFill>
                <a:ea typeface="ＭＳ Ｐゴシック" panose="020B0600070205080204" pitchFamily="34" charset="-128"/>
                <a:cs typeface="Times New Roman" panose="02020603050405020304" pitchFamily="18" charset="0"/>
              </a:rPr>
              <a:t>Excluding Norris</a:t>
            </a:r>
          </a:p>
          <a:p>
            <a:pPr marL="0" indent="0">
              <a:lnSpc>
                <a:spcPct val="120000"/>
              </a:lnSpc>
              <a:spcBef>
                <a:spcPts val="600"/>
              </a:spcBef>
              <a:spcAft>
                <a:spcPts val="0"/>
              </a:spcAft>
              <a:buNone/>
            </a:pPr>
            <a:endParaRPr lang="en-US" sz="1843" dirty="0">
              <a:solidFill>
                <a:srgbClr val="262087"/>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94588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262087"/>
                </a:solidFill>
              </a:rPr>
              <a:t>The aid computation is actually </a:t>
            </a:r>
            <a:r>
              <a:rPr lang="en-US" u="sng" dirty="0">
                <a:solidFill>
                  <a:srgbClr val="262087"/>
                </a:solidFill>
              </a:rPr>
              <a:t>three</a:t>
            </a:r>
            <a:r>
              <a:rPr lang="en-US" dirty="0">
                <a:solidFill>
                  <a:srgbClr val="262087"/>
                </a:solidFill>
              </a:rPr>
              <a:t> individual computations…</a:t>
            </a:r>
          </a:p>
          <a:p>
            <a:pPr marL="0" indent="0">
              <a:buNone/>
            </a:pPr>
            <a:r>
              <a:rPr lang="en-US" dirty="0">
                <a:solidFill>
                  <a:srgbClr val="262087"/>
                </a:solidFill>
              </a:rPr>
              <a:t>The results of all three are summed to get the district’s total Equalization Aid.</a:t>
            </a:r>
          </a:p>
          <a:p>
            <a:pPr marL="0" indent="0">
              <a:buNone/>
            </a:pPr>
            <a:endParaRPr lang="en-US" dirty="0">
              <a:solidFill>
                <a:srgbClr val="262087"/>
              </a:solidFill>
            </a:endParaRPr>
          </a:p>
        </p:txBody>
      </p:sp>
      <p:sp>
        <p:nvSpPr>
          <p:cNvPr id="3" name="Title 2"/>
          <p:cNvSpPr>
            <a:spLocks noGrp="1"/>
          </p:cNvSpPr>
          <p:nvPr>
            <p:ph type="title"/>
          </p:nvPr>
        </p:nvSpPr>
        <p:spPr>
          <a:xfrm>
            <a:off x="0" y="0"/>
            <a:ext cx="12480925" cy="125128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rPr>
              <a:t>How Equalized Aid Works</a:t>
            </a:r>
          </a:p>
        </p:txBody>
      </p:sp>
      <p:graphicFrame>
        <p:nvGraphicFramePr>
          <p:cNvPr id="5" name="Diagram 4"/>
          <p:cNvGraphicFramePr/>
          <p:nvPr/>
        </p:nvGraphicFramePr>
        <p:xfrm>
          <a:off x="1610255" y="2571750"/>
          <a:ext cx="8702145" cy="3400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69623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915492098"/>
              </p:ext>
            </p:extLst>
          </p:nvPr>
        </p:nvGraphicFramePr>
        <p:xfrm>
          <a:off x="4913878" y="1447148"/>
          <a:ext cx="5150273" cy="5272007"/>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 y="1"/>
            <a:ext cx="12480925" cy="1243583"/>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2" name="Content Placeholder 1"/>
          <p:cNvSpPr>
            <a:spLocks noGrp="1"/>
          </p:cNvSpPr>
          <p:nvPr>
            <p:ph idx="1"/>
          </p:nvPr>
        </p:nvSpPr>
        <p:spPr>
          <a:xfrm>
            <a:off x="534257" y="2632653"/>
            <a:ext cx="3431568" cy="2103734"/>
          </a:xfrm>
        </p:spPr>
        <p:txBody>
          <a:bodyPr>
            <a:normAutofit/>
          </a:bodyPr>
          <a:lstStyle/>
          <a:p>
            <a:pPr marL="356042" indent="-356042">
              <a:buNone/>
            </a:pPr>
            <a:r>
              <a:rPr lang="en-US" sz="2458" dirty="0">
                <a:solidFill>
                  <a:srgbClr val="262087"/>
                </a:solidFill>
              </a:rPr>
              <a:t>	Shared Cost is divided into 3 tiers by the Cost Ceilings</a:t>
            </a:r>
          </a:p>
        </p:txBody>
      </p:sp>
      <p:sp>
        <p:nvSpPr>
          <p:cNvPr id="6" name="Right Arrow 5"/>
          <p:cNvSpPr/>
          <p:nvPr/>
        </p:nvSpPr>
        <p:spPr>
          <a:xfrm>
            <a:off x="4913877" y="2419067"/>
            <a:ext cx="2207261" cy="624276"/>
          </a:xfrm>
          <a:prstGeom prst="right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39" b="1" dirty="0">
                <a:solidFill>
                  <a:schemeClr val="tx1"/>
                </a:solidFill>
              </a:rPr>
              <a:t>Secondary Ceiling</a:t>
            </a:r>
          </a:p>
        </p:txBody>
      </p:sp>
      <p:sp>
        <p:nvSpPr>
          <p:cNvPr id="7" name="Right Arrow 5">
            <a:extLst>
              <a:ext uri="{FF2B5EF4-FFF2-40B4-BE49-F238E27FC236}">
                <a16:creationId xmlns:a16="http://schemas.microsoft.com/office/drawing/2014/main" id="{7AA27BD7-D202-4FA6-96C1-22F1DA5F8CD6}"/>
              </a:ext>
            </a:extLst>
          </p:cNvPr>
          <p:cNvSpPr/>
          <p:nvPr/>
        </p:nvSpPr>
        <p:spPr>
          <a:xfrm>
            <a:off x="4913878" y="5263814"/>
            <a:ext cx="2207261" cy="624276"/>
          </a:xfrm>
          <a:prstGeom prst="right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39" b="1" dirty="0">
                <a:solidFill>
                  <a:schemeClr val="tx1"/>
                </a:solidFill>
              </a:rPr>
              <a:t>Primary Ceiling</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480925" cy="1288472"/>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latin typeface="+mj-lt"/>
              </a:rPr>
              <a:t>Revenue Limits, School Aids,</a:t>
            </a:r>
            <a:br>
              <a:rPr lang="en-US" sz="4000" dirty="0">
                <a:effectLst>
                  <a:outerShdw blurRad="38100" dist="38100" dir="2700000" algn="tl">
                    <a:srgbClr val="000000">
                      <a:alpha val="43137"/>
                    </a:srgbClr>
                  </a:outerShdw>
                </a:effectLst>
                <a:latin typeface="+mj-lt"/>
              </a:rPr>
            </a:br>
            <a:r>
              <a:rPr lang="en-US" sz="4000" dirty="0">
                <a:effectLst>
                  <a:outerShdw blurRad="38100" dist="38100" dir="2700000" algn="tl">
                    <a:srgbClr val="000000">
                      <a:alpha val="43137"/>
                    </a:srgbClr>
                  </a:outerShdw>
                </a:effectLst>
                <a:latin typeface="+mj-lt"/>
              </a:rPr>
              <a:t> and Property Tax Levies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1869007"/>
              </p:ext>
            </p:extLst>
          </p:nvPr>
        </p:nvGraphicFramePr>
        <p:xfrm>
          <a:off x="2026602" y="1638724"/>
          <a:ext cx="8427720" cy="4634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6682454"/>
      </p:ext>
    </p:extLst>
  </p:cSld>
  <p:clrMapOvr>
    <a:masterClrMapping/>
  </p:clrMapOvr>
  <p:transition spd="slow">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
            <a:ext cx="12480925" cy="127456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2" name="Content Placeholder 1"/>
          <p:cNvSpPr>
            <a:spLocks noGrp="1"/>
          </p:cNvSpPr>
          <p:nvPr>
            <p:ph idx="1"/>
          </p:nvPr>
        </p:nvSpPr>
        <p:spPr>
          <a:xfrm>
            <a:off x="1959717" y="1652162"/>
            <a:ext cx="3906257" cy="4634921"/>
          </a:xfrm>
        </p:spPr>
        <p:txBody>
          <a:bodyPr>
            <a:normAutofit/>
          </a:bodyPr>
          <a:lstStyle/>
          <a:p>
            <a:pPr marL="352790" indent="-352790">
              <a:buNone/>
            </a:pPr>
            <a:r>
              <a:rPr lang="en-US" sz="2458" dirty="0">
                <a:solidFill>
                  <a:srgbClr val="262087"/>
                </a:solidFill>
              </a:rPr>
              <a:t>	A percentage of shared cost aided is calculated </a:t>
            </a:r>
            <a:br>
              <a:rPr lang="en-US" sz="2458" dirty="0">
                <a:solidFill>
                  <a:srgbClr val="262087"/>
                </a:solidFill>
              </a:rPr>
            </a:br>
            <a:r>
              <a:rPr lang="en-US" sz="2458" dirty="0">
                <a:solidFill>
                  <a:srgbClr val="262087"/>
                </a:solidFill>
              </a:rPr>
              <a:t>for each tier</a:t>
            </a:r>
          </a:p>
        </p:txBody>
      </p:sp>
      <p:grpSp>
        <p:nvGrpSpPr>
          <p:cNvPr id="4" name="Group 17"/>
          <p:cNvGrpSpPr/>
          <p:nvPr/>
        </p:nvGrpSpPr>
        <p:grpSpPr>
          <a:xfrm>
            <a:off x="1137685" y="4109814"/>
            <a:ext cx="5080484" cy="1950861"/>
            <a:chOff x="304800" y="3352800"/>
            <a:chExt cx="4267200" cy="1905000"/>
          </a:xfrm>
          <a:solidFill>
            <a:schemeClr val="accent2">
              <a:lumMod val="60000"/>
              <a:lumOff val="40000"/>
            </a:schemeClr>
          </a:solidFill>
        </p:grpSpPr>
        <p:sp>
          <p:nvSpPr>
            <p:cNvPr id="17" name="Rounded Rectangle 16"/>
            <p:cNvSpPr/>
            <p:nvPr/>
          </p:nvSpPr>
          <p:spPr>
            <a:xfrm>
              <a:off x="304800" y="3352800"/>
              <a:ext cx="4267200" cy="1905000"/>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grpSp>
          <p:nvGrpSpPr>
            <p:cNvPr id="5" name="Group 15"/>
            <p:cNvGrpSpPr/>
            <p:nvPr/>
          </p:nvGrpSpPr>
          <p:grpSpPr>
            <a:xfrm>
              <a:off x="381000" y="3591580"/>
              <a:ext cx="4161974" cy="1431091"/>
              <a:chOff x="157757" y="3506450"/>
              <a:chExt cx="4161974" cy="1431091"/>
            </a:xfrm>
            <a:grpFill/>
          </p:grpSpPr>
          <p:sp>
            <p:nvSpPr>
              <p:cNvPr id="8" name="TextBox 7"/>
              <p:cNvSpPr txBox="1"/>
              <p:nvPr/>
            </p:nvSpPr>
            <p:spPr>
              <a:xfrm>
                <a:off x="157757" y="4029670"/>
                <a:ext cx="2286000" cy="427833"/>
              </a:xfrm>
              <a:prstGeom prst="rect">
                <a:avLst/>
              </a:prstGeom>
              <a:grpFill/>
            </p:spPr>
            <p:txBody>
              <a:bodyPr wrap="square" rtlCol="0">
                <a:spAutoFit/>
              </a:bodyPr>
              <a:lstStyle/>
              <a:p>
                <a:pPr algn="ctr"/>
                <a:r>
                  <a:rPr lang="en-US" sz="2247" b="1" dirty="0"/>
                  <a:t>% Aided = 100%  –</a:t>
                </a:r>
              </a:p>
            </p:txBody>
          </p:sp>
          <p:sp>
            <p:nvSpPr>
              <p:cNvPr id="9" name="TextBox 8"/>
              <p:cNvSpPr txBox="1"/>
              <p:nvPr/>
            </p:nvSpPr>
            <p:spPr>
              <a:xfrm>
                <a:off x="2367557" y="3506450"/>
                <a:ext cx="1952174" cy="533736"/>
              </a:xfrm>
              <a:prstGeom prst="rect">
                <a:avLst/>
              </a:prstGeom>
              <a:grpFill/>
            </p:spPr>
            <p:txBody>
              <a:bodyPr wrap="square" rtlCol="0">
                <a:spAutoFit/>
              </a:bodyPr>
              <a:lstStyle/>
              <a:p>
                <a:pPr algn="ctr"/>
                <a:r>
                  <a:rPr lang="en-US" sz="1434" b="1" dirty="0"/>
                  <a:t>Your</a:t>
                </a:r>
                <a:br>
                  <a:rPr lang="en-US" sz="1434" b="1" dirty="0"/>
                </a:br>
                <a:r>
                  <a:rPr lang="en-US" sz="1434" b="1" dirty="0"/>
                  <a:t>Value per Member</a:t>
                </a:r>
              </a:p>
            </p:txBody>
          </p:sp>
          <p:sp>
            <p:nvSpPr>
              <p:cNvPr id="11" name="TextBox 10"/>
              <p:cNvSpPr txBox="1"/>
              <p:nvPr/>
            </p:nvSpPr>
            <p:spPr>
              <a:xfrm>
                <a:off x="2481207" y="4246198"/>
                <a:ext cx="1676401" cy="691343"/>
              </a:xfrm>
              <a:prstGeom prst="rect">
                <a:avLst/>
              </a:prstGeom>
              <a:grpFill/>
            </p:spPr>
            <p:txBody>
              <a:bodyPr wrap="square" rtlCol="0">
                <a:spAutoFit/>
              </a:bodyPr>
              <a:lstStyle/>
              <a:p>
                <a:pPr algn="ctr"/>
                <a:r>
                  <a:rPr lang="en-US" sz="1229" b="1" dirty="0"/>
                  <a:t>Guaranteed</a:t>
                </a:r>
                <a:br>
                  <a:rPr lang="en-US" sz="1229" b="1" dirty="0"/>
                </a:br>
                <a:r>
                  <a:rPr lang="en-US" sz="1229" b="1" dirty="0"/>
                  <a:t>Value per </a:t>
                </a:r>
                <a:r>
                  <a:rPr lang="en-US" sz="1434" b="1" dirty="0"/>
                  <a:t>Member</a:t>
                </a:r>
                <a:br>
                  <a:rPr lang="en-US" sz="1229" b="1" dirty="0"/>
                </a:br>
                <a:r>
                  <a:rPr lang="en-US" sz="1229" b="1" dirty="0"/>
                  <a:t>at that tier</a:t>
                </a:r>
              </a:p>
            </p:txBody>
          </p:sp>
          <p:cxnSp>
            <p:nvCxnSpPr>
              <p:cNvPr id="15" name="Straight Connector 14"/>
              <p:cNvCxnSpPr/>
              <p:nvPr/>
            </p:nvCxnSpPr>
            <p:spPr>
              <a:xfrm flipH="1">
                <a:off x="2519957" y="4105870"/>
                <a:ext cx="1518643" cy="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2" name="Chart 11"/>
          <p:cNvGraphicFramePr/>
          <p:nvPr>
            <p:extLst>
              <p:ext uri="{D42A27DB-BD31-4B8C-83A1-F6EECF244321}">
                <p14:modId xmlns:p14="http://schemas.microsoft.com/office/powerpoint/2010/main" val="2274501605"/>
              </p:ext>
            </p:extLst>
          </p:nvPr>
        </p:nvGraphicFramePr>
        <p:xfrm>
          <a:off x="6262757" y="1430632"/>
          <a:ext cx="4258451" cy="535836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p:nvPr>
            <p:extLst>
              <p:ext uri="{D42A27DB-BD31-4B8C-83A1-F6EECF244321}">
                <p14:modId xmlns:p14="http://schemas.microsoft.com/office/powerpoint/2010/main" val="3024582207"/>
              </p:ext>
            </p:extLst>
          </p:nvPr>
        </p:nvGraphicFramePr>
        <p:xfrm>
          <a:off x="6396532" y="1170517"/>
          <a:ext cx="4258451" cy="535836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1"/>
            <a:ext cx="12480925" cy="1239411"/>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How The Formula Works</a:t>
            </a:r>
          </a:p>
        </p:txBody>
      </p:sp>
      <p:sp>
        <p:nvSpPr>
          <p:cNvPr id="12" name="Rectangle 11"/>
          <p:cNvSpPr/>
          <p:nvPr/>
        </p:nvSpPr>
        <p:spPr>
          <a:xfrm>
            <a:off x="7410976" y="5373743"/>
            <a:ext cx="2171959" cy="322771"/>
          </a:xfrm>
          <a:prstGeom prst="rect">
            <a:avLst/>
          </a:prstGeom>
          <a:solidFill>
            <a:schemeClr val="accent3">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Rectangle 12"/>
          <p:cNvSpPr/>
          <p:nvPr/>
        </p:nvSpPr>
        <p:spPr>
          <a:xfrm>
            <a:off x="7410979" y="2482470"/>
            <a:ext cx="1591903" cy="2891273"/>
          </a:xfrm>
          <a:prstGeom prst="rect">
            <a:avLst/>
          </a:prstGeom>
          <a:solidFill>
            <a:schemeClr val="accent5">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4" name="Rectangle 13"/>
          <p:cNvSpPr/>
          <p:nvPr/>
        </p:nvSpPr>
        <p:spPr>
          <a:xfrm>
            <a:off x="7410978" y="1344677"/>
            <a:ext cx="154087" cy="1137793"/>
          </a:xfrm>
          <a:prstGeom prst="rect">
            <a:avLst/>
          </a:prstGeom>
          <a:solidFill>
            <a:schemeClr val="accent1">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6" name="Freeform 15"/>
          <p:cNvSpPr/>
          <p:nvPr/>
        </p:nvSpPr>
        <p:spPr>
          <a:xfrm>
            <a:off x="7410977" y="1326586"/>
            <a:ext cx="2171959" cy="4351837"/>
          </a:xfrm>
          <a:custGeom>
            <a:avLst/>
            <a:gdLst>
              <a:gd name="connsiteX0" fmla="*/ 0 w 2120900"/>
              <a:gd name="connsiteY0" fmla="*/ 4006850 h 4006850"/>
              <a:gd name="connsiteX1" fmla="*/ 2120900 w 2120900"/>
              <a:gd name="connsiteY1" fmla="*/ 4006850 h 4006850"/>
              <a:gd name="connsiteX2" fmla="*/ 2114550 w 2120900"/>
              <a:gd name="connsiteY2" fmla="*/ 3695700 h 4006850"/>
              <a:gd name="connsiteX3" fmla="*/ 1562100 w 2120900"/>
              <a:gd name="connsiteY3" fmla="*/ 3695700 h 4006850"/>
              <a:gd name="connsiteX4" fmla="*/ 1562100 w 2120900"/>
              <a:gd name="connsiteY4" fmla="*/ 1054100 h 4006850"/>
              <a:gd name="connsiteX5" fmla="*/ 177800 w 2120900"/>
              <a:gd name="connsiteY5" fmla="*/ 1054100 h 4006850"/>
              <a:gd name="connsiteX6" fmla="*/ 177800 w 2120900"/>
              <a:gd name="connsiteY6" fmla="*/ 0 h 4006850"/>
              <a:gd name="connsiteX7" fmla="*/ 0 w 2120900"/>
              <a:gd name="connsiteY7" fmla="*/ 0 h 4006850"/>
              <a:gd name="connsiteX8" fmla="*/ 0 w 2120900"/>
              <a:gd name="connsiteY8" fmla="*/ 4006850 h 400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0900" h="4006850">
                <a:moveTo>
                  <a:pt x="0" y="4006850"/>
                </a:moveTo>
                <a:lnTo>
                  <a:pt x="2120900" y="4006850"/>
                </a:lnTo>
                <a:lnTo>
                  <a:pt x="2114550" y="3695700"/>
                </a:lnTo>
                <a:lnTo>
                  <a:pt x="1562100" y="3695700"/>
                </a:lnTo>
                <a:lnTo>
                  <a:pt x="1562100" y="1054100"/>
                </a:lnTo>
                <a:lnTo>
                  <a:pt x="177800" y="1054100"/>
                </a:lnTo>
                <a:lnTo>
                  <a:pt x="177800" y="0"/>
                </a:lnTo>
                <a:lnTo>
                  <a:pt x="0" y="0"/>
                </a:lnTo>
                <a:cubicBezTo>
                  <a:pt x="2117" y="1333500"/>
                  <a:pt x="4233" y="2667000"/>
                  <a:pt x="0" y="4006850"/>
                </a:cubicBezTo>
                <a:close/>
              </a:path>
            </a:pathLst>
          </a:custGeom>
          <a:noFill/>
          <a:ln w="508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8" name="TextBox 17"/>
          <p:cNvSpPr txBox="1"/>
          <p:nvPr/>
        </p:nvSpPr>
        <p:spPr>
          <a:xfrm rot="3900074">
            <a:off x="7347494" y="3849836"/>
            <a:ext cx="1746984" cy="417294"/>
          </a:xfrm>
          <a:prstGeom prst="rect">
            <a:avLst/>
          </a:prstGeom>
          <a:noFill/>
        </p:spPr>
        <p:txBody>
          <a:bodyPr wrap="none" rtlCol="0">
            <a:spAutoFit/>
          </a:bodyPr>
          <a:lstStyle/>
          <a:p>
            <a:r>
              <a:rPr lang="en-US" sz="2048" b="1" dirty="0">
                <a:solidFill>
                  <a:schemeClr val="accent2"/>
                </a:solidFill>
              </a:rPr>
              <a:t>$5.38 million</a:t>
            </a:r>
          </a:p>
        </p:txBody>
      </p:sp>
      <p:grpSp>
        <p:nvGrpSpPr>
          <p:cNvPr id="21" name="Group 44"/>
          <p:cNvGrpSpPr>
            <a:grpSpLocks noGrp="1"/>
          </p:cNvGrpSpPr>
          <p:nvPr/>
        </p:nvGrpSpPr>
        <p:grpSpPr>
          <a:xfrm>
            <a:off x="2338740" y="1516795"/>
            <a:ext cx="3745653" cy="1058342"/>
            <a:chOff x="838200" y="1600200"/>
            <a:chExt cx="3048000" cy="1066800"/>
          </a:xfrm>
          <a:solidFill>
            <a:schemeClr val="accent1">
              <a:lumMod val="40000"/>
              <a:lumOff val="60000"/>
            </a:schemeClr>
          </a:solidFill>
        </p:grpSpPr>
        <p:sp>
          <p:nvSpPr>
            <p:cNvPr id="22" name="Rounded Rectangle 21"/>
            <p:cNvSpPr/>
            <p:nvPr/>
          </p:nvSpPr>
          <p:spPr>
            <a:xfrm>
              <a:off x="838200" y="1600200"/>
              <a:ext cx="3048000" cy="1066800"/>
            </a:xfrm>
            <a:prstGeom prst="round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3" name="TextBox 22"/>
            <p:cNvSpPr txBox="1"/>
            <p:nvPr/>
          </p:nvSpPr>
          <p:spPr>
            <a:xfrm>
              <a:off x="914400" y="1676400"/>
              <a:ext cx="1871773" cy="801410"/>
            </a:xfrm>
            <a:prstGeom prst="rect">
              <a:avLst/>
            </a:prstGeom>
            <a:grpFill/>
            <a:ln>
              <a:noFill/>
            </a:ln>
          </p:spPr>
          <p:txBody>
            <a:bodyPr wrap="none" rtlCol="0">
              <a:spAutoFit/>
            </a:bodyPr>
            <a:lstStyle/>
            <a:p>
              <a:r>
                <a:rPr lang="en-US" sz="1639" b="1" dirty="0"/>
                <a:t>Tertiary Tier</a:t>
              </a:r>
            </a:p>
            <a:p>
              <a:pPr>
                <a:spcBef>
                  <a:spcPts val="1434"/>
                </a:spcBef>
              </a:pPr>
              <a:r>
                <a:rPr lang="en-US" sz="1639" dirty="0"/>
                <a:t>100% –                     =   </a:t>
              </a:r>
              <a:r>
                <a:rPr lang="en-US" sz="1639" b="1" dirty="0"/>
                <a:t>6%</a:t>
              </a:r>
            </a:p>
          </p:txBody>
        </p:sp>
        <p:sp>
          <p:nvSpPr>
            <p:cNvPr id="24" name="TextBox 23"/>
            <p:cNvSpPr txBox="1"/>
            <p:nvPr/>
          </p:nvSpPr>
          <p:spPr>
            <a:xfrm>
              <a:off x="1902851" y="1981200"/>
              <a:ext cx="901957" cy="669034"/>
            </a:xfrm>
            <a:prstGeom prst="rect">
              <a:avLst/>
            </a:prstGeom>
            <a:grpFill/>
            <a:ln>
              <a:noFill/>
            </a:ln>
          </p:spPr>
          <p:txBody>
            <a:bodyPr wrap="none" rtlCol="0">
              <a:spAutoFit/>
            </a:bodyPr>
            <a:lstStyle/>
            <a:p>
              <a:pPr algn="ctr"/>
              <a:r>
                <a:rPr lang="en-US" sz="1639" dirty="0"/>
                <a:t>$500,000</a:t>
              </a:r>
            </a:p>
            <a:p>
              <a:pPr algn="ctr">
                <a:spcBef>
                  <a:spcPts val="410"/>
                </a:spcBef>
              </a:pPr>
              <a:r>
                <a:rPr lang="en-US" sz="1639" dirty="0"/>
                <a:t>$715,289</a:t>
              </a:r>
            </a:p>
          </p:txBody>
        </p:sp>
        <p:cxnSp>
          <p:nvCxnSpPr>
            <p:cNvPr id="25" name="Straight Connector 24"/>
            <p:cNvCxnSpPr/>
            <p:nvPr/>
          </p:nvCxnSpPr>
          <p:spPr>
            <a:xfrm>
              <a:off x="1799255" y="2286000"/>
              <a:ext cx="1143000" cy="0"/>
            </a:xfrm>
            <a:prstGeom prst="line">
              <a:avLst/>
            </a:prstGeom>
            <a:grpFill/>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43"/>
          <p:cNvGrpSpPr/>
          <p:nvPr/>
        </p:nvGrpSpPr>
        <p:grpSpPr>
          <a:xfrm>
            <a:off x="2416774" y="3199412"/>
            <a:ext cx="3589584" cy="1092482"/>
            <a:chOff x="838200" y="3124200"/>
            <a:chExt cx="3048000" cy="1066800"/>
          </a:xfrm>
          <a:solidFill>
            <a:srgbClr val="262087"/>
          </a:solidFill>
        </p:grpSpPr>
        <p:sp>
          <p:nvSpPr>
            <p:cNvPr id="27" name="Rounded Rectangle 26"/>
            <p:cNvSpPr/>
            <p:nvPr/>
          </p:nvSpPr>
          <p:spPr>
            <a:xfrm>
              <a:off x="838200" y="3124200"/>
              <a:ext cx="3048000" cy="1066800"/>
            </a:xfrm>
            <a:prstGeom prst="roundRect">
              <a:avLst/>
            </a:prstGeom>
            <a:grp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solidFill>
                  <a:schemeClr val="bg1"/>
                </a:solidFill>
              </a:endParaRPr>
            </a:p>
          </p:txBody>
        </p:sp>
        <p:sp>
          <p:nvSpPr>
            <p:cNvPr id="28" name="TextBox 27"/>
            <p:cNvSpPr txBox="1"/>
            <p:nvPr/>
          </p:nvSpPr>
          <p:spPr>
            <a:xfrm>
              <a:off x="914400" y="3200400"/>
              <a:ext cx="1989397" cy="776366"/>
            </a:xfrm>
            <a:prstGeom prst="rect">
              <a:avLst/>
            </a:prstGeom>
            <a:grpFill/>
            <a:ln>
              <a:noFill/>
            </a:ln>
          </p:spPr>
          <p:txBody>
            <a:bodyPr wrap="none" rtlCol="0">
              <a:spAutoFit/>
            </a:bodyPr>
            <a:lstStyle/>
            <a:p>
              <a:r>
                <a:rPr lang="en-US" sz="1639" b="1" dirty="0">
                  <a:solidFill>
                    <a:schemeClr val="bg1"/>
                  </a:solidFill>
                </a:rPr>
                <a:t>Secondary Tier</a:t>
              </a:r>
            </a:p>
            <a:p>
              <a:pPr>
                <a:spcBef>
                  <a:spcPts val="1434"/>
                </a:spcBef>
              </a:pPr>
              <a:r>
                <a:rPr lang="en-US" sz="1639" dirty="0">
                  <a:solidFill>
                    <a:schemeClr val="bg1"/>
                  </a:solidFill>
                </a:rPr>
                <a:t>100% –                     = </a:t>
              </a:r>
              <a:r>
                <a:rPr lang="en-US" sz="1639" b="1" dirty="0">
                  <a:solidFill>
                    <a:schemeClr val="bg1"/>
                  </a:solidFill>
                </a:rPr>
                <a:t>54%</a:t>
              </a:r>
            </a:p>
          </p:txBody>
        </p:sp>
        <p:sp>
          <p:nvSpPr>
            <p:cNvPr id="29" name="TextBox 28"/>
            <p:cNvSpPr txBox="1"/>
            <p:nvPr/>
          </p:nvSpPr>
          <p:spPr>
            <a:xfrm>
              <a:off x="1823526" y="3505200"/>
              <a:ext cx="1060607" cy="632890"/>
            </a:xfrm>
            <a:prstGeom prst="rect">
              <a:avLst/>
            </a:prstGeom>
            <a:grpFill/>
            <a:ln>
              <a:noFill/>
            </a:ln>
          </p:spPr>
          <p:txBody>
            <a:bodyPr wrap="none" rtlCol="0">
              <a:spAutoFit/>
            </a:bodyPr>
            <a:lstStyle/>
            <a:p>
              <a:pPr algn="ctr"/>
              <a:r>
                <a:rPr lang="en-US" sz="1639" dirty="0">
                  <a:solidFill>
                    <a:schemeClr val="bg1"/>
                  </a:solidFill>
                </a:rPr>
                <a:t>$500,000</a:t>
              </a:r>
            </a:p>
            <a:p>
              <a:pPr algn="ctr">
                <a:spcBef>
                  <a:spcPts val="410"/>
                </a:spcBef>
              </a:pPr>
              <a:r>
                <a:rPr lang="en-US" sz="1639" dirty="0">
                  <a:solidFill>
                    <a:schemeClr val="bg1"/>
                  </a:solidFill>
                </a:rPr>
                <a:t>$1,508,774</a:t>
              </a:r>
            </a:p>
          </p:txBody>
        </p:sp>
        <p:cxnSp>
          <p:nvCxnSpPr>
            <p:cNvPr id="30" name="Straight Connector 29"/>
            <p:cNvCxnSpPr/>
            <p:nvPr/>
          </p:nvCxnSpPr>
          <p:spPr>
            <a:xfrm>
              <a:off x="1799255" y="3810000"/>
              <a:ext cx="1143000" cy="0"/>
            </a:xfrm>
            <a:prstGeom prst="line">
              <a:avLst/>
            </a:prstGeom>
            <a:grpFill/>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Group 42"/>
          <p:cNvGrpSpPr/>
          <p:nvPr/>
        </p:nvGrpSpPr>
        <p:grpSpPr>
          <a:xfrm>
            <a:off x="2416774" y="4760101"/>
            <a:ext cx="3745653" cy="1092482"/>
            <a:chOff x="838200" y="4648200"/>
            <a:chExt cx="3048000" cy="1066800"/>
          </a:xfrm>
          <a:solidFill>
            <a:schemeClr val="accent3">
              <a:lumMod val="40000"/>
              <a:lumOff val="60000"/>
            </a:schemeClr>
          </a:solidFill>
        </p:grpSpPr>
        <p:sp>
          <p:nvSpPr>
            <p:cNvPr id="35" name="Rounded Rectangle 34"/>
            <p:cNvSpPr/>
            <p:nvPr/>
          </p:nvSpPr>
          <p:spPr>
            <a:xfrm>
              <a:off x="838200" y="4648200"/>
              <a:ext cx="3048000" cy="1066800"/>
            </a:xfrm>
            <a:prstGeom prst="roundRect">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6" name="TextBox 35"/>
            <p:cNvSpPr txBox="1"/>
            <p:nvPr/>
          </p:nvSpPr>
          <p:spPr>
            <a:xfrm>
              <a:off x="914400" y="4724400"/>
              <a:ext cx="1906505" cy="776366"/>
            </a:xfrm>
            <a:prstGeom prst="rect">
              <a:avLst/>
            </a:prstGeom>
            <a:grpFill/>
            <a:ln>
              <a:noFill/>
            </a:ln>
          </p:spPr>
          <p:txBody>
            <a:bodyPr wrap="none" rtlCol="0">
              <a:spAutoFit/>
            </a:bodyPr>
            <a:lstStyle/>
            <a:p>
              <a:r>
                <a:rPr lang="en-US" sz="1639" b="1" dirty="0"/>
                <a:t>Primary Tier</a:t>
              </a:r>
            </a:p>
            <a:p>
              <a:pPr>
                <a:spcBef>
                  <a:spcPts val="1434"/>
                </a:spcBef>
              </a:pPr>
              <a:r>
                <a:rPr lang="en-US" sz="1639" dirty="0"/>
                <a:t>100% –                     = </a:t>
              </a:r>
              <a:r>
                <a:rPr lang="en-US" sz="1639" b="1" dirty="0"/>
                <a:t>74%</a:t>
              </a:r>
            </a:p>
          </p:txBody>
        </p:sp>
        <p:sp>
          <p:nvSpPr>
            <p:cNvPr id="37" name="TextBox 36"/>
            <p:cNvSpPr txBox="1"/>
            <p:nvPr/>
          </p:nvSpPr>
          <p:spPr>
            <a:xfrm>
              <a:off x="1833388" y="5029200"/>
              <a:ext cx="1040883" cy="648126"/>
            </a:xfrm>
            <a:prstGeom prst="rect">
              <a:avLst/>
            </a:prstGeom>
            <a:grpFill/>
            <a:ln>
              <a:noFill/>
            </a:ln>
          </p:spPr>
          <p:txBody>
            <a:bodyPr wrap="none" rtlCol="0">
              <a:spAutoFit/>
            </a:bodyPr>
            <a:lstStyle/>
            <a:p>
              <a:pPr algn="ctr"/>
              <a:r>
                <a:rPr lang="en-US" sz="1639" dirty="0"/>
                <a:t>$500,000</a:t>
              </a:r>
            </a:p>
            <a:p>
              <a:pPr algn="ctr">
                <a:spcBef>
                  <a:spcPts val="410"/>
                </a:spcBef>
              </a:pPr>
              <a:r>
                <a:rPr lang="en-US" sz="1639" dirty="0"/>
                <a:t>$1,930,000</a:t>
              </a:r>
            </a:p>
          </p:txBody>
        </p:sp>
        <p:cxnSp>
          <p:nvCxnSpPr>
            <p:cNvPr id="38" name="Straight Connector 37"/>
            <p:cNvCxnSpPr/>
            <p:nvPr/>
          </p:nvCxnSpPr>
          <p:spPr>
            <a:xfrm>
              <a:off x="1799255" y="5334000"/>
              <a:ext cx="1143000" cy="0"/>
            </a:xfrm>
            <a:prstGeom prst="line">
              <a:avLst/>
            </a:prstGeom>
            <a:grpFill/>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a:extLst>
              <a:ext uri="{FF2B5EF4-FFF2-40B4-BE49-F238E27FC236}">
                <a16:creationId xmlns:a16="http://schemas.microsoft.com/office/drawing/2014/main" id="{05468256-9F2D-4045-8B12-4444A589F8DB}"/>
              </a:ext>
            </a:extLst>
          </p:cNvPr>
          <p:cNvCxnSpPr/>
          <p:nvPr/>
        </p:nvCxnSpPr>
        <p:spPr>
          <a:xfrm>
            <a:off x="3548594" y="3908696"/>
            <a:ext cx="1346094" cy="0"/>
          </a:xfrm>
          <a:prstGeom prst="line">
            <a:avLst/>
          </a:prstGeom>
          <a:solidFill>
            <a:schemeClr val="accent1">
              <a:lumMod val="40000"/>
              <a:lumOff val="60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p:cNvGraphicFramePr/>
          <p:nvPr>
            <p:extLst>
              <p:ext uri="{D42A27DB-BD31-4B8C-83A1-F6EECF244321}">
                <p14:modId xmlns:p14="http://schemas.microsoft.com/office/powerpoint/2010/main" val="3632374850"/>
              </p:ext>
            </p:extLst>
          </p:nvPr>
        </p:nvGraphicFramePr>
        <p:xfrm>
          <a:off x="6396532" y="1404620"/>
          <a:ext cx="4258451" cy="5358365"/>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0" y="1"/>
            <a:ext cx="12480925" cy="1258307"/>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But What About Negative Aid?</a:t>
            </a:r>
          </a:p>
        </p:txBody>
      </p:sp>
      <p:grpSp>
        <p:nvGrpSpPr>
          <p:cNvPr id="2" name="Group 42"/>
          <p:cNvGrpSpPr/>
          <p:nvPr/>
        </p:nvGrpSpPr>
        <p:grpSpPr>
          <a:xfrm>
            <a:off x="2416774" y="4994205"/>
            <a:ext cx="3511550" cy="1092482"/>
            <a:chOff x="838200" y="4648200"/>
            <a:chExt cx="3048000" cy="1066800"/>
          </a:xfrm>
          <a:solidFill>
            <a:schemeClr val="accent3">
              <a:lumMod val="40000"/>
              <a:lumOff val="60000"/>
            </a:schemeClr>
          </a:solidFill>
        </p:grpSpPr>
        <p:sp>
          <p:nvSpPr>
            <p:cNvPr id="25" name="Rounded Rectangle 24"/>
            <p:cNvSpPr/>
            <p:nvPr/>
          </p:nvSpPr>
          <p:spPr>
            <a:xfrm>
              <a:off x="838200" y="4648200"/>
              <a:ext cx="3048000" cy="1066800"/>
            </a:xfrm>
            <a:prstGeom prst="roundRect">
              <a:avLst/>
            </a:prstGeom>
            <a:grp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13" name="TextBox 12"/>
            <p:cNvSpPr txBox="1"/>
            <p:nvPr/>
          </p:nvSpPr>
          <p:spPr>
            <a:xfrm>
              <a:off x="914400" y="4724400"/>
              <a:ext cx="2033605" cy="776366"/>
            </a:xfrm>
            <a:prstGeom prst="rect">
              <a:avLst/>
            </a:prstGeom>
            <a:grpFill/>
            <a:ln>
              <a:noFill/>
            </a:ln>
          </p:spPr>
          <p:txBody>
            <a:bodyPr wrap="none" rtlCol="0">
              <a:spAutoFit/>
            </a:bodyPr>
            <a:lstStyle/>
            <a:p>
              <a:r>
                <a:rPr lang="en-US" sz="1639" b="1" dirty="0"/>
                <a:t>Primary Tier</a:t>
              </a:r>
            </a:p>
            <a:p>
              <a:pPr>
                <a:spcBef>
                  <a:spcPts val="1434"/>
                </a:spcBef>
              </a:pPr>
              <a:r>
                <a:rPr lang="en-US" sz="1639" dirty="0"/>
                <a:t>100%  –                     = </a:t>
              </a:r>
              <a:r>
                <a:rPr lang="en-US" sz="1639" b="1" dirty="0"/>
                <a:t>64%</a:t>
              </a:r>
            </a:p>
          </p:txBody>
        </p:sp>
        <p:sp>
          <p:nvSpPr>
            <p:cNvPr id="14" name="TextBox 13"/>
            <p:cNvSpPr txBox="1"/>
            <p:nvPr/>
          </p:nvSpPr>
          <p:spPr>
            <a:xfrm>
              <a:off x="1798691" y="5029200"/>
              <a:ext cx="1110276" cy="648126"/>
            </a:xfrm>
            <a:prstGeom prst="rect">
              <a:avLst/>
            </a:prstGeom>
            <a:grpFill/>
            <a:ln>
              <a:noFill/>
            </a:ln>
          </p:spPr>
          <p:txBody>
            <a:bodyPr wrap="none" rtlCol="0">
              <a:spAutoFit/>
            </a:bodyPr>
            <a:lstStyle/>
            <a:p>
              <a:pPr algn="ctr"/>
              <a:r>
                <a:rPr lang="en-US" sz="1639" dirty="0"/>
                <a:t>$900,000</a:t>
              </a:r>
            </a:p>
            <a:p>
              <a:pPr algn="ctr">
                <a:spcBef>
                  <a:spcPts val="410"/>
                </a:spcBef>
              </a:pPr>
              <a:r>
                <a:rPr lang="en-US" sz="1639" dirty="0"/>
                <a:t>$1,930,000</a:t>
              </a:r>
            </a:p>
          </p:txBody>
        </p:sp>
        <p:cxnSp>
          <p:nvCxnSpPr>
            <p:cNvPr id="24" name="Straight Connector 23"/>
            <p:cNvCxnSpPr/>
            <p:nvPr/>
          </p:nvCxnSpPr>
          <p:spPr>
            <a:xfrm>
              <a:off x="1799255" y="5334000"/>
              <a:ext cx="1143000" cy="0"/>
            </a:xfrm>
            <a:prstGeom prst="line">
              <a:avLst/>
            </a:prstGeom>
            <a:grpFill/>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43"/>
          <p:cNvGrpSpPr/>
          <p:nvPr/>
        </p:nvGrpSpPr>
        <p:grpSpPr>
          <a:xfrm>
            <a:off x="2416774" y="3589585"/>
            <a:ext cx="3511550" cy="1092482"/>
            <a:chOff x="838200" y="3124200"/>
            <a:chExt cx="3048000" cy="1066800"/>
          </a:xfrm>
          <a:solidFill>
            <a:srgbClr val="262087"/>
          </a:solidFill>
        </p:grpSpPr>
        <p:sp>
          <p:nvSpPr>
            <p:cNvPr id="28" name="Rounded Rectangle 27"/>
            <p:cNvSpPr/>
            <p:nvPr/>
          </p:nvSpPr>
          <p:spPr>
            <a:xfrm>
              <a:off x="838200" y="3124200"/>
              <a:ext cx="3048000" cy="1066800"/>
            </a:xfrm>
            <a:prstGeom prst="roundRect">
              <a:avLst/>
            </a:prstGeom>
            <a:grp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b="1" dirty="0">
                <a:solidFill>
                  <a:schemeClr val="bg1"/>
                </a:solidFill>
              </a:endParaRPr>
            </a:p>
          </p:txBody>
        </p:sp>
        <p:sp>
          <p:nvSpPr>
            <p:cNvPr id="29" name="TextBox 28"/>
            <p:cNvSpPr txBox="1"/>
            <p:nvPr/>
          </p:nvSpPr>
          <p:spPr>
            <a:xfrm>
              <a:off x="914400" y="3200400"/>
              <a:ext cx="2033605" cy="776366"/>
            </a:xfrm>
            <a:prstGeom prst="rect">
              <a:avLst/>
            </a:prstGeom>
            <a:grpFill/>
            <a:ln>
              <a:noFill/>
            </a:ln>
          </p:spPr>
          <p:txBody>
            <a:bodyPr wrap="none" rtlCol="0">
              <a:spAutoFit/>
            </a:bodyPr>
            <a:lstStyle/>
            <a:p>
              <a:r>
                <a:rPr lang="en-US" sz="1639" b="1" dirty="0">
                  <a:solidFill>
                    <a:schemeClr val="bg1"/>
                  </a:solidFill>
                </a:rPr>
                <a:t>Secondary Tier</a:t>
              </a:r>
            </a:p>
            <a:p>
              <a:pPr>
                <a:spcBef>
                  <a:spcPts val="1434"/>
                </a:spcBef>
              </a:pPr>
              <a:r>
                <a:rPr lang="en-US" sz="1639" dirty="0">
                  <a:solidFill>
                    <a:schemeClr val="bg1"/>
                  </a:solidFill>
                </a:rPr>
                <a:t>100%  –                     </a:t>
              </a:r>
              <a:r>
                <a:rPr lang="en-US" sz="1639" b="1" dirty="0">
                  <a:solidFill>
                    <a:schemeClr val="bg1"/>
                  </a:solidFill>
                </a:rPr>
                <a:t>= 36%</a:t>
              </a:r>
            </a:p>
          </p:txBody>
        </p:sp>
        <p:sp>
          <p:nvSpPr>
            <p:cNvPr id="30" name="TextBox 29"/>
            <p:cNvSpPr txBox="1"/>
            <p:nvPr/>
          </p:nvSpPr>
          <p:spPr>
            <a:xfrm>
              <a:off x="1744958" y="3505200"/>
              <a:ext cx="1217749" cy="632890"/>
            </a:xfrm>
            <a:prstGeom prst="rect">
              <a:avLst/>
            </a:prstGeom>
            <a:grpFill/>
            <a:ln>
              <a:noFill/>
            </a:ln>
          </p:spPr>
          <p:txBody>
            <a:bodyPr wrap="none" rtlCol="0">
              <a:spAutoFit/>
            </a:bodyPr>
            <a:lstStyle/>
            <a:p>
              <a:pPr algn="ctr"/>
              <a:r>
                <a:rPr lang="en-US" sz="1639" dirty="0">
                  <a:solidFill>
                    <a:schemeClr val="bg1"/>
                  </a:solidFill>
                </a:rPr>
                <a:t>    $900,000    </a:t>
              </a:r>
            </a:p>
            <a:p>
              <a:pPr algn="ctr">
                <a:spcBef>
                  <a:spcPts val="410"/>
                </a:spcBef>
              </a:pPr>
              <a:r>
                <a:rPr lang="en-US" sz="1639" dirty="0">
                  <a:solidFill>
                    <a:schemeClr val="bg1"/>
                  </a:solidFill>
                </a:rPr>
                <a:t>$1,508,774</a:t>
              </a:r>
            </a:p>
          </p:txBody>
        </p:sp>
        <p:cxnSp>
          <p:nvCxnSpPr>
            <p:cNvPr id="31" name="Straight Connector 30"/>
            <p:cNvCxnSpPr/>
            <p:nvPr/>
          </p:nvCxnSpPr>
          <p:spPr>
            <a:xfrm>
              <a:off x="1799255" y="3810000"/>
              <a:ext cx="1143000" cy="0"/>
            </a:xfrm>
            <a:prstGeom prst="line">
              <a:avLst/>
            </a:prstGeom>
            <a:grpFill/>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 name="Group 44"/>
          <p:cNvGrpSpPr/>
          <p:nvPr/>
        </p:nvGrpSpPr>
        <p:grpSpPr>
          <a:xfrm>
            <a:off x="2416774" y="2184965"/>
            <a:ext cx="3589584" cy="1092482"/>
            <a:chOff x="838200" y="1600200"/>
            <a:chExt cx="3048000" cy="1066800"/>
          </a:xfrm>
          <a:solidFill>
            <a:schemeClr val="accent1">
              <a:lumMod val="40000"/>
              <a:lumOff val="60000"/>
            </a:schemeClr>
          </a:solidFill>
        </p:grpSpPr>
        <p:sp>
          <p:nvSpPr>
            <p:cNvPr id="33" name="Rounded Rectangle 32"/>
            <p:cNvSpPr/>
            <p:nvPr/>
          </p:nvSpPr>
          <p:spPr>
            <a:xfrm>
              <a:off x="838200" y="1600200"/>
              <a:ext cx="3048000" cy="1066800"/>
            </a:xfrm>
            <a:prstGeom prst="roundRect">
              <a:avLst/>
            </a:prstGeom>
            <a:grp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4" name="TextBox 33"/>
            <p:cNvSpPr txBox="1"/>
            <p:nvPr/>
          </p:nvSpPr>
          <p:spPr>
            <a:xfrm>
              <a:off x="914400" y="1676400"/>
              <a:ext cx="2020063" cy="776366"/>
            </a:xfrm>
            <a:prstGeom prst="rect">
              <a:avLst/>
            </a:prstGeom>
            <a:grpFill/>
            <a:ln>
              <a:noFill/>
            </a:ln>
          </p:spPr>
          <p:txBody>
            <a:bodyPr wrap="none" rtlCol="0">
              <a:spAutoFit/>
            </a:bodyPr>
            <a:lstStyle/>
            <a:p>
              <a:r>
                <a:rPr lang="en-US" sz="1639" b="1" dirty="0"/>
                <a:t>Tertiary Tier</a:t>
              </a:r>
            </a:p>
            <a:p>
              <a:pPr>
                <a:spcBef>
                  <a:spcPts val="1434"/>
                </a:spcBef>
              </a:pPr>
              <a:r>
                <a:rPr lang="en-US" sz="1639" dirty="0"/>
                <a:t>100%  –                     =-32%</a:t>
              </a:r>
            </a:p>
          </p:txBody>
        </p:sp>
        <p:sp>
          <p:nvSpPr>
            <p:cNvPr id="35" name="TextBox 34"/>
            <p:cNvSpPr txBox="1"/>
            <p:nvPr/>
          </p:nvSpPr>
          <p:spPr>
            <a:xfrm>
              <a:off x="1883243" y="1981200"/>
              <a:ext cx="941172" cy="648126"/>
            </a:xfrm>
            <a:prstGeom prst="rect">
              <a:avLst/>
            </a:prstGeom>
            <a:grpFill/>
            <a:ln>
              <a:noFill/>
            </a:ln>
          </p:spPr>
          <p:txBody>
            <a:bodyPr wrap="none" rtlCol="0">
              <a:spAutoFit/>
            </a:bodyPr>
            <a:lstStyle/>
            <a:p>
              <a:pPr algn="ctr"/>
              <a:r>
                <a:rPr lang="en-US" sz="1639" dirty="0"/>
                <a:t>$900,000</a:t>
              </a:r>
            </a:p>
            <a:p>
              <a:pPr algn="ctr">
                <a:spcBef>
                  <a:spcPts val="410"/>
                </a:spcBef>
              </a:pPr>
              <a:r>
                <a:rPr lang="en-US" sz="1639" dirty="0"/>
                <a:t>$715,289</a:t>
              </a:r>
            </a:p>
          </p:txBody>
        </p:sp>
        <p:cxnSp>
          <p:nvCxnSpPr>
            <p:cNvPr id="36" name="Straight Connector 35"/>
            <p:cNvCxnSpPr/>
            <p:nvPr/>
          </p:nvCxnSpPr>
          <p:spPr>
            <a:xfrm>
              <a:off x="1799255" y="2286000"/>
              <a:ext cx="1143000" cy="0"/>
            </a:xfrm>
            <a:prstGeom prst="line">
              <a:avLst/>
            </a:prstGeom>
            <a:grpFill/>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7" name="Rectangle 36"/>
          <p:cNvSpPr/>
          <p:nvPr/>
        </p:nvSpPr>
        <p:spPr>
          <a:xfrm>
            <a:off x="7418490" y="5618480"/>
            <a:ext cx="1848441" cy="283784"/>
          </a:xfrm>
          <a:prstGeom prst="rect">
            <a:avLst/>
          </a:prstGeom>
          <a:solidFill>
            <a:schemeClr val="accent3">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38" name="Rectangle 37"/>
          <p:cNvSpPr/>
          <p:nvPr/>
        </p:nvSpPr>
        <p:spPr>
          <a:xfrm>
            <a:off x="7421085" y="2721011"/>
            <a:ext cx="1058147" cy="2898648"/>
          </a:xfrm>
          <a:prstGeom prst="rect">
            <a:avLst/>
          </a:prstGeom>
          <a:solidFill>
            <a:schemeClr val="accent5">
              <a:lumMod val="50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6" name="Freeform 25"/>
          <p:cNvSpPr/>
          <p:nvPr/>
        </p:nvSpPr>
        <p:spPr>
          <a:xfrm>
            <a:off x="7435366" y="2696206"/>
            <a:ext cx="1848440" cy="3239728"/>
          </a:xfrm>
          <a:custGeom>
            <a:avLst/>
            <a:gdLst>
              <a:gd name="connsiteX0" fmla="*/ 0 w 1838325"/>
              <a:gd name="connsiteY0" fmla="*/ 2952750 h 2957513"/>
              <a:gd name="connsiteX1" fmla="*/ 0 w 1838325"/>
              <a:gd name="connsiteY1" fmla="*/ 1052513 h 2957513"/>
              <a:gd name="connsiteX2" fmla="*/ 909637 w 1838325"/>
              <a:gd name="connsiteY2" fmla="*/ 1052513 h 2957513"/>
              <a:gd name="connsiteX3" fmla="*/ 909637 w 1838325"/>
              <a:gd name="connsiteY3" fmla="*/ 0 h 2957513"/>
              <a:gd name="connsiteX4" fmla="*/ 1033462 w 1838325"/>
              <a:gd name="connsiteY4" fmla="*/ 0 h 2957513"/>
              <a:gd name="connsiteX5" fmla="*/ 1028700 w 1838325"/>
              <a:gd name="connsiteY5" fmla="*/ 2638425 h 2957513"/>
              <a:gd name="connsiteX6" fmla="*/ 1838325 w 1838325"/>
              <a:gd name="connsiteY6" fmla="*/ 2638425 h 2957513"/>
              <a:gd name="connsiteX7" fmla="*/ 1838325 w 1838325"/>
              <a:gd name="connsiteY7" fmla="*/ 2957513 h 2957513"/>
              <a:gd name="connsiteX8" fmla="*/ 0 w 1838325"/>
              <a:gd name="connsiteY8" fmla="*/ 2952750 h 2957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8325" h="2957513">
                <a:moveTo>
                  <a:pt x="0" y="2952750"/>
                </a:moveTo>
                <a:lnTo>
                  <a:pt x="0" y="1052513"/>
                </a:lnTo>
                <a:lnTo>
                  <a:pt x="909637" y="1052513"/>
                </a:lnTo>
                <a:lnTo>
                  <a:pt x="909637" y="0"/>
                </a:lnTo>
                <a:lnTo>
                  <a:pt x="1033462" y="0"/>
                </a:lnTo>
                <a:cubicBezTo>
                  <a:pt x="1031875" y="879475"/>
                  <a:pt x="1030287" y="1758950"/>
                  <a:pt x="1028700" y="2638425"/>
                </a:cubicBezTo>
                <a:lnTo>
                  <a:pt x="1838325" y="2638425"/>
                </a:lnTo>
                <a:lnTo>
                  <a:pt x="1838325" y="2957513"/>
                </a:lnTo>
                <a:lnTo>
                  <a:pt x="0" y="2952750"/>
                </a:lnTo>
                <a:close/>
              </a:path>
            </a:pathLst>
          </a:custGeom>
          <a:noFill/>
          <a:ln w="5080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
        <p:nvSpPr>
          <p:cNvPr id="27" name="TextBox 26"/>
          <p:cNvSpPr txBox="1"/>
          <p:nvPr/>
        </p:nvSpPr>
        <p:spPr>
          <a:xfrm rot="4008175">
            <a:off x="7060836" y="4556926"/>
            <a:ext cx="1746984" cy="417294"/>
          </a:xfrm>
          <a:prstGeom prst="rect">
            <a:avLst/>
          </a:prstGeom>
          <a:noFill/>
        </p:spPr>
        <p:txBody>
          <a:bodyPr wrap="none" rtlCol="0">
            <a:spAutoFit/>
          </a:bodyPr>
          <a:lstStyle/>
          <a:p>
            <a:r>
              <a:rPr lang="en-US" sz="2048" b="1" dirty="0">
                <a:solidFill>
                  <a:srgbClr val="ED7D31"/>
                </a:solidFill>
              </a:rPr>
              <a:t>$2.55 million</a:t>
            </a:r>
          </a:p>
        </p:txBody>
      </p:sp>
      <p:cxnSp>
        <p:nvCxnSpPr>
          <p:cNvPr id="40" name="Straight Connector 39">
            <a:extLst>
              <a:ext uri="{FF2B5EF4-FFF2-40B4-BE49-F238E27FC236}">
                <a16:creationId xmlns:a16="http://schemas.microsoft.com/office/drawing/2014/main" id="{23D09667-29B4-446D-9880-8A84AD00CAD9}"/>
              </a:ext>
            </a:extLst>
          </p:cNvPr>
          <p:cNvCxnSpPr/>
          <p:nvPr/>
        </p:nvCxnSpPr>
        <p:spPr>
          <a:xfrm>
            <a:off x="3518289" y="4291895"/>
            <a:ext cx="1346094" cy="0"/>
          </a:xfrm>
          <a:prstGeom prst="line">
            <a:avLst/>
          </a:prstGeom>
          <a:solidFill>
            <a:schemeClr val="accent1">
              <a:lumMod val="40000"/>
              <a:lumOff val="60000"/>
            </a:schemeClr>
          </a:solid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500537" y="1648479"/>
            <a:ext cx="936413" cy="1077850"/>
          </a:xfrm>
          <a:prstGeom prst="rect">
            <a:avLst/>
          </a:prstGeom>
          <a:solidFill>
            <a:schemeClr val="bg1"/>
          </a:solidFill>
          <a:ln w="38100" cmpd="sng">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7"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10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10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right)">
                                      <p:cBhvr>
                                        <p:cTn id="29" dur="10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0" presetClass="path" presetSubtype="0" accel="50000" decel="50000" fill="hold" grpId="1" nodeType="clickEffect">
                                  <p:stCondLst>
                                    <p:cond delay="0"/>
                                  </p:stCondLst>
                                  <p:childTnLst>
                                    <p:animMotion origin="layout" path="M -0.00203 3.21881E-6 L 0.07301 0.15551 " pathEditMode="relative" rAng="0" ptsTypes="AA">
                                      <p:cBhvr>
                                        <p:cTn id="33" dur="2000" fill="hold"/>
                                        <p:tgtEl>
                                          <p:spTgt spid="39"/>
                                        </p:tgtEl>
                                        <p:attrNameLst>
                                          <p:attrName>ppt_x</p:attrName>
                                          <p:attrName>ppt_y</p:attrName>
                                        </p:attrNameLst>
                                      </p:cBhvr>
                                      <p:rCtr x="3752" y="7776"/>
                                    </p:animMotion>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par>
                          <p:cTn id="37" fill="hold">
                            <p:stCondLst>
                              <p:cond delay="2000"/>
                            </p:stCondLst>
                            <p:childTnLst>
                              <p:par>
                                <p:cTn id="38" presetID="1" presetClass="entr" presetSubtype="0"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26" grpId="0" animBg="1"/>
      <p:bldP spid="27" grpId="0"/>
      <p:bldP spid="39" grpId="0" animBg="1"/>
      <p:bldP spid="39"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F6144AF-6D82-4767-8204-2FE1C23A61DD}"/>
              </a:ext>
            </a:extLst>
          </p:cNvPr>
          <p:cNvPicPr>
            <a:picLocks noChangeAspect="1"/>
          </p:cNvPicPr>
          <p:nvPr/>
        </p:nvPicPr>
        <p:blipFill>
          <a:blip r:embed="rId3"/>
          <a:stretch>
            <a:fillRect/>
          </a:stretch>
        </p:blipFill>
        <p:spPr>
          <a:xfrm>
            <a:off x="6475608" y="1828921"/>
            <a:ext cx="5816071" cy="3727771"/>
          </a:xfrm>
          <a:prstGeom prst="rect">
            <a:avLst/>
          </a:prstGeom>
          <a:solidFill>
            <a:schemeClr val="bg1"/>
          </a:solidFill>
          <a:effectLst>
            <a:outerShdw blurRad="50800" dist="38100" dir="2700000" algn="tl" rotWithShape="0">
              <a:prstClr val="black">
                <a:alpha val="40000"/>
              </a:prstClr>
            </a:outerShdw>
          </a:effectLst>
        </p:spPr>
      </p:pic>
      <p:sp>
        <p:nvSpPr>
          <p:cNvPr id="3" name="Title 2"/>
          <p:cNvSpPr>
            <a:spLocks noGrp="1"/>
          </p:cNvSpPr>
          <p:nvPr>
            <p:ph type="title"/>
          </p:nvPr>
        </p:nvSpPr>
        <p:spPr>
          <a:xfrm>
            <a:off x="0" y="0"/>
            <a:ext cx="12480925" cy="1300829"/>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rPr>
              <a:t>How the Formula “Works in Theory”</a:t>
            </a:r>
          </a:p>
        </p:txBody>
      </p:sp>
      <p:graphicFrame>
        <p:nvGraphicFramePr>
          <p:cNvPr id="7" name="Diagram 6"/>
          <p:cNvGraphicFramePr/>
          <p:nvPr>
            <p:extLst>
              <p:ext uri="{D42A27DB-BD31-4B8C-83A1-F6EECF244321}">
                <p14:modId xmlns:p14="http://schemas.microsoft.com/office/powerpoint/2010/main" val="912698132"/>
              </p:ext>
            </p:extLst>
          </p:nvPr>
        </p:nvGraphicFramePr>
        <p:xfrm>
          <a:off x="304800" y="1396784"/>
          <a:ext cx="5816071" cy="54468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Line Callout 1 4"/>
          <p:cNvSpPr/>
          <p:nvPr/>
        </p:nvSpPr>
        <p:spPr>
          <a:xfrm>
            <a:off x="8362950" y="3073400"/>
            <a:ext cx="1873250" cy="184150"/>
          </a:xfrm>
          <a:prstGeom prst="borderCallout1">
            <a:avLst>
              <a:gd name="adj1" fmla="val 63578"/>
              <a:gd name="adj2" fmla="val -197"/>
              <a:gd name="adj3" fmla="val 565038"/>
              <a:gd name="adj4" fmla="val -225484"/>
            </a:avLst>
          </a:prstGeom>
          <a:noFill/>
          <a:ln>
            <a:solidFill>
              <a:srgbClr val="00AB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7"/>
          <p:cNvSpPr/>
          <p:nvPr/>
        </p:nvSpPr>
        <p:spPr>
          <a:xfrm>
            <a:off x="8362950" y="3257550"/>
            <a:ext cx="1873250" cy="184150"/>
          </a:xfrm>
          <a:prstGeom prst="borderCallout1">
            <a:avLst>
              <a:gd name="adj1" fmla="val 46336"/>
              <a:gd name="adj2" fmla="val -423"/>
              <a:gd name="adj3" fmla="val 1398449"/>
              <a:gd name="adj4" fmla="val -23125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865108" y="5321808"/>
            <a:ext cx="2665476" cy="399156"/>
          </a:xfrm>
          <a:prstGeom prst="ellipse">
            <a:avLst/>
          </a:prstGeom>
          <a:noFill/>
          <a:ln w="381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ine Callout 1 4">
            <a:extLst>
              <a:ext uri="{FF2B5EF4-FFF2-40B4-BE49-F238E27FC236}">
                <a16:creationId xmlns:a16="http://schemas.microsoft.com/office/drawing/2014/main" id="{F9797419-3D5A-49DA-BF1F-4933AA2E1AD3}"/>
              </a:ext>
            </a:extLst>
          </p:cNvPr>
          <p:cNvSpPr/>
          <p:nvPr/>
        </p:nvSpPr>
        <p:spPr>
          <a:xfrm>
            <a:off x="8362950" y="2889250"/>
            <a:ext cx="1873250" cy="184150"/>
          </a:xfrm>
          <a:prstGeom prst="borderCallout1">
            <a:avLst>
              <a:gd name="adj1" fmla="val 63578"/>
              <a:gd name="adj2" fmla="val -197"/>
              <a:gd name="adj3" fmla="val -191337"/>
              <a:gd name="adj4" fmla="val -22547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28126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a:spLocks noGrp="1" noChangeArrowheads="1"/>
          </p:cNvSpPr>
          <p:nvPr>
            <p:ph type="title"/>
          </p:nvPr>
        </p:nvSpPr>
        <p:spPr>
          <a:xfrm>
            <a:off x="-1" y="0"/>
            <a:ext cx="12480925" cy="1234440"/>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Equalization Aid</a:t>
            </a:r>
          </a:p>
        </p:txBody>
      </p:sp>
      <p:sp>
        <p:nvSpPr>
          <p:cNvPr id="34818" name="Rectangle 2"/>
          <p:cNvSpPr>
            <a:spLocks noGrp="1" noChangeArrowheads="1"/>
          </p:cNvSpPr>
          <p:nvPr>
            <p:ph idx="1"/>
          </p:nvPr>
        </p:nvSpPr>
        <p:spPr>
          <a:xfrm>
            <a:off x="2117558" y="1544589"/>
            <a:ext cx="9661358" cy="4160019"/>
          </a:xfrm>
        </p:spPr>
        <p:txBody>
          <a:bodyPr>
            <a:normAutofit/>
          </a:bodyPr>
          <a:lstStyle/>
          <a:p>
            <a:pPr algn="ctr" eaLnBrk="1" hangingPunct="1">
              <a:lnSpc>
                <a:spcPct val="110000"/>
              </a:lnSpc>
              <a:buFont typeface="Wingdings" pitchFamily="2" charset="2"/>
              <a:buNone/>
            </a:pPr>
            <a:r>
              <a:rPr lang="en-US" sz="2800" b="1" dirty="0">
                <a:solidFill>
                  <a:srgbClr val="262087"/>
                </a:solidFill>
              </a:rPr>
              <a:t>How can I find out where my district is in the aid formula?</a:t>
            </a:r>
          </a:p>
          <a:p>
            <a:pPr>
              <a:lnSpc>
                <a:spcPct val="100000"/>
              </a:lnSpc>
              <a:buFont typeface="Wingdings" panose="05000000000000000000" pitchFamily="2" charset="2"/>
              <a:buChar char="Ø"/>
            </a:pPr>
            <a:r>
              <a:rPr lang="en-US" sz="2800" dirty="0">
                <a:solidFill>
                  <a:srgbClr val="262087"/>
                </a:solidFill>
                <a:hlinkClick r:id="rId3">
                  <a:extLst>
                    <a:ext uri="{A12FA001-AC4F-418D-AE19-62706E023703}">
                      <ahyp:hlinkClr xmlns:ahyp="http://schemas.microsoft.com/office/drawing/2018/hyperlinkcolor" val="tx"/>
                    </a:ext>
                  </a:extLst>
                </a:hlinkClick>
              </a:rPr>
              <a:t>SFS Home</a:t>
            </a:r>
            <a:r>
              <a:rPr lang="en-US" sz="2800" dirty="0">
                <a:solidFill>
                  <a:srgbClr val="262087"/>
                </a:solidFill>
              </a:rPr>
              <a:t> (https://dpi.wi.gov/sfs)</a:t>
            </a:r>
          </a:p>
          <a:p>
            <a:pPr>
              <a:lnSpc>
                <a:spcPct val="100000"/>
              </a:lnSpc>
              <a:buFont typeface="Wingdings" panose="05000000000000000000" pitchFamily="2" charset="2"/>
              <a:buChar char="Ø"/>
            </a:pPr>
            <a:r>
              <a:rPr lang="en-US" sz="2800" dirty="0">
                <a:solidFill>
                  <a:srgbClr val="262087"/>
                </a:solidFill>
                <a:hlinkClick r:id="rId4">
                  <a:extLst>
                    <a:ext uri="{A12FA001-AC4F-418D-AE19-62706E023703}">
                      <ahyp:hlinkClr xmlns:ahyp="http://schemas.microsoft.com/office/drawing/2018/hyperlinkcolor" val="tx"/>
                    </a:ext>
                  </a:extLst>
                </a:hlinkClick>
              </a:rPr>
              <a:t>State and Federal Aid</a:t>
            </a:r>
            <a:endParaRPr lang="en-US" sz="2800" dirty="0">
              <a:solidFill>
                <a:srgbClr val="262087"/>
              </a:solidFill>
            </a:endParaRPr>
          </a:p>
          <a:p>
            <a:pPr>
              <a:lnSpc>
                <a:spcPct val="100000"/>
              </a:lnSpc>
              <a:buFont typeface="Wingdings" panose="05000000000000000000" pitchFamily="2" charset="2"/>
              <a:buChar char="Ø"/>
            </a:pPr>
            <a:r>
              <a:rPr lang="en-US" sz="2800" dirty="0">
                <a:solidFill>
                  <a:srgbClr val="262087"/>
                </a:solidFill>
                <a:hlinkClick r:id="rId5">
                  <a:extLst>
                    <a:ext uri="{A12FA001-AC4F-418D-AE19-62706E023703}">
                      <ahyp:hlinkClr xmlns:ahyp="http://schemas.microsoft.com/office/drawing/2018/hyperlinkcolor" val="tx"/>
                    </a:ext>
                  </a:extLst>
                </a:hlinkClick>
              </a:rPr>
              <a:t>General Aid</a:t>
            </a:r>
            <a:endParaRPr lang="en-US" sz="2800" dirty="0">
              <a:solidFill>
                <a:srgbClr val="262087"/>
              </a:solidFill>
            </a:endParaRPr>
          </a:p>
          <a:p>
            <a:pPr>
              <a:lnSpc>
                <a:spcPct val="100000"/>
              </a:lnSpc>
              <a:buFont typeface="Wingdings" panose="05000000000000000000" pitchFamily="2" charset="2"/>
              <a:buChar char="Ø"/>
            </a:pPr>
            <a:r>
              <a:rPr lang="en-US" sz="2800" dirty="0">
                <a:solidFill>
                  <a:srgbClr val="262087"/>
                </a:solidFill>
                <a:hlinkClick r:id="rId6">
                  <a:extLst>
                    <a:ext uri="{A12FA001-AC4F-418D-AE19-62706E023703}">
                      <ahyp:hlinkClr xmlns:ahyp="http://schemas.microsoft.com/office/drawing/2018/hyperlinkcolor" val="tx"/>
                    </a:ext>
                  </a:extLst>
                </a:hlinkClick>
              </a:rPr>
              <a:t>Equalization Aid</a:t>
            </a:r>
            <a:endParaRPr lang="en-US" sz="2800" dirty="0">
              <a:solidFill>
                <a:srgbClr val="262087"/>
              </a:solidFill>
            </a:endParaRPr>
          </a:p>
          <a:p>
            <a:pPr marL="0" indent="0">
              <a:lnSpc>
                <a:spcPct val="100000"/>
              </a:lnSpc>
              <a:buNone/>
            </a:pPr>
            <a:r>
              <a:rPr lang="en-US" sz="2800" dirty="0">
                <a:solidFill>
                  <a:srgbClr val="262087"/>
                </a:solidFill>
              </a:rPr>
              <a:t>	Percentage Method or Aid Formula Position Excel files</a:t>
            </a:r>
          </a:p>
        </p:txBody>
      </p:sp>
      <p:sp>
        <p:nvSpPr>
          <p:cNvPr id="5" name="Rectangle 4"/>
          <p:cNvSpPr/>
          <p:nvPr/>
        </p:nvSpPr>
        <p:spPr>
          <a:xfrm>
            <a:off x="2697740" y="6014757"/>
            <a:ext cx="7467109" cy="470578"/>
          </a:xfrm>
          <a:prstGeom prst="rect">
            <a:avLst/>
          </a:prstGeom>
        </p:spPr>
        <p:txBody>
          <a:bodyPr wrap="none">
            <a:spAutoFit/>
          </a:bodyPr>
          <a:lstStyle/>
          <a:p>
            <a:r>
              <a:rPr lang="en-US" sz="2458" dirty="0">
                <a:solidFill>
                  <a:srgbClr val="262087"/>
                </a:solidFill>
                <a:latin typeface="Gadget"/>
              </a:rPr>
              <a:t>https://dpi.wi.gov/sfs/aid/general/equalization/overview</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0" y="0"/>
            <a:ext cx="12480925" cy="124358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000" dirty="0">
                <a:effectLst>
                  <a:outerShdw blurRad="38100" dist="38100" dir="2700000" algn="tl">
                    <a:srgbClr val="000000">
                      <a:alpha val="43137"/>
                    </a:srgbClr>
                  </a:outerShdw>
                </a:effectLst>
                <a:ea typeface="+mn-ea"/>
                <a:cs typeface="+mn-cs"/>
              </a:rPr>
              <a:t>From Gross Aid Eligibility </a:t>
            </a:r>
            <a:br>
              <a:rPr lang="en-US" sz="4000" dirty="0">
                <a:effectLst>
                  <a:outerShdw blurRad="38100" dist="38100" dir="2700000" algn="tl">
                    <a:srgbClr val="000000">
                      <a:alpha val="43137"/>
                    </a:srgbClr>
                  </a:outerShdw>
                </a:effectLst>
                <a:ea typeface="+mn-ea"/>
                <a:cs typeface="+mn-cs"/>
              </a:rPr>
            </a:br>
            <a:r>
              <a:rPr lang="en-US" sz="4000" dirty="0">
                <a:effectLst>
                  <a:outerShdw blurRad="38100" dist="38100" dir="2700000" algn="tl">
                    <a:srgbClr val="000000">
                      <a:alpha val="43137"/>
                    </a:srgbClr>
                  </a:outerShdw>
                </a:effectLst>
                <a:ea typeface="+mn-ea"/>
                <a:cs typeface="+mn-cs"/>
              </a:rPr>
              <a:t>to Actual Aid Payment (I5)</a:t>
            </a:r>
          </a:p>
        </p:txBody>
      </p:sp>
      <p:graphicFrame>
        <p:nvGraphicFramePr>
          <p:cNvPr id="8" name="Diagram 7">
            <a:extLst>
              <a:ext uri="{FF2B5EF4-FFF2-40B4-BE49-F238E27FC236}">
                <a16:creationId xmlns:a16="http://schemas.microsoft.com/office/drawing/2014/main" id="{1FFCC4FF-B7B1-4014-A533-F9AA0094DFA8}"/>
              </a:ext>
            </a:extLst>
          </p:cNvPr>
          <p:cNvGraphicFramePr/>
          <p:nvPr>
            <p:extLst>
              <p:ext uri="{D42A27DB-BD31-4B8C-83A1-F6EECF244321}">
                <p14:modId xmlns:p14="http://schemas.microsoft.com/office/powerpoint/2010/main" val="1900786390"/>
              </p:ext>
            </p:extLst>
          </p:nvPr>
        </p:nvGraphicFramePr>
        <p:xfrm>
          <a:off x="1452116" y="2385579"/>
          <a:ext cx="9576692" cy="4287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4BAB7F25-3363-40AA-BC9C-F10471FBE968}"/>
              </a:ext>
            </a:extLst>
          </p:cNvPr>
          <p:cNvSpPr txBox="1"/>
          <p:nvPr/>
        </p:nvSpPr>
        <p:spPr>
          <a:xfrm>
            <a:off x="2202815" y="1360611"/>
            <a:ext cx="8075294" cy="907941"/>
          </a:xfrm>
          <a:prstGeom prst="rect">
            <a:avLst/>
          </a:prstGeom>
          <a:noFill/>
        </p:spPr>
        <p:txBody>
          <a:bodyPr wrap="square">
            <a:spAutoFit/>
          </a:bodyPr>
          <a:lstStyle/>
          <a:p>
            <a:pPr marL="0" indent="0" algn="ctr">
              <a:lnSpc>
                <a:spcPct val="100000"/>
              </a:lnSpc>
              <a:spcBef>
                <a:spcPts val="600"/>
              </a:spcBef>
              <a:spcAft>
                <a:spcPts val="0"/>
              </a:spcAft>
              <a:buFont typeface="Arial" panose="020B0604020202020204" pitchFamily="34" charset="0"/>
              <a:buNone/>
              <a:defRPr/>
            </a:pPr>
            <a:r>
              <a:rPr lang="en-US" sz="2400" b="1" dirty="0">
                <a:solidFill>
                  <a:srgbClr val="262087"/>
                </a:solidFill>
              </a:rPr>
              <a:t>Reductions/adjustments to general aid eligibility </a:t>
            </a:r>
          </a:p>
          <a:p>
            <a:pPr marL="0" indent="0" algn="ctr">
              <a:lnSpc>
                <a:spcPct val="100000"/>
              </a:lnSpc>
              <a:spcBef>
                <a:spcPts val="600"/>
              </a:spcBef>
              <a:spcAft>
                <a:spcPts val="0"/>
              </a:spcAft>
              <a:buFont typeface="Arial" panose="020B0604020202020204" pitchFamily="34" charset="0"/>
              <a:buNone/>
              <a:defRPr/>
            </a:pPr>
            <a:r>
              <a:rPr lang="en-US" sz="2400" dirty="0">
                <a:solidFill>
                  <a:srgbClr val="262087"/>
                </a:solidFill>
              </a:rPr>
              <a:t>(Lines H1 &amp; I1 on Aid Certification):</a:t>
            </a:r>
            <a:endParaRPr lang="en-US" dirty="0"/>
          </a:p>
        </p:txBody>
      </p:sp>
    </p:spTree>
  </p:cSld>
  <p:clrMapOvr>
    <a:masterClrMapping/>
  </p:clrMapOvr>
  <p:transition spd="slow">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71016"/>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Special Adjustment Aid</a:t>
            </a:r>
          </a:p>
        </p:txBody>
      </p:sp>
      <p:sp>
        <p:nvSpPr>
          <p:cNvPr id="2" name="Rectangle 1"/>
          <p:cNvSpPr/>
          <p:nvPr/>
        </p:nvSpPr>
        <p:spPr>
          <a:xfrm>
            <a:off x="1436915" y="1764918"/>
            <a:ext cx="9853126" cy="2908489"/>
          </a:xfrm>
          <a:prstGeom prst="rect">
            <a:avLst/>
          </a:prstGeom>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400" dirty="0">
                <a:solidFill>
                  <a:srgbClr val="262087"/>
                </a:solidFill>
              </a:rPr>
              <a:t>Provision in law that provides aid after equalization aid is calculated to ensure a district gets at least 85% of their aid eligibility from the previous year.</a:t>
            </a:r>
          </a:p>
          <a:p>
            <a:pPr marL="468219" indent="-468219" eaLnBrk="0" hangingPunct="0">
              <a:spcBef>
                <a:spcPts val="300"/>
              </a:spcBef>
              <a:spcAft>
                <a:spcPts val="300"/>
              </a:spcAft>
              <a:buFont typeface="Wingdings" panose="05000000000000000000" pitchFamily="2" charset="2"/>
              <a:buChar char="Ø"/>
              <a:defRPr/>
            </a:pPr>
            <a:endParaRPr lang="en-US" sz="24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400" dirty="0">
                <a:solidFill>
                  <a:srgbClr val="262087"/>
                </a:solidFill>
              </a:rPr>
              <a:t>Many times referred to as hold harmless aid due to the fact it backfills a district to 85% of the previous year</a:t>
            </a:r>
          </a:p>
          <a:p>
            <a:pPr marL="468219" indent="-468219" eaLnBrk="0" hangingPunct="0">
              <a:spcBef>
                <a:spcPts val="300"/>
              </a:spcBef>
              <a:spcAft>
                <a:spcPts val="300"/>
              </a:spcAft>
              <a:buFont typeface="Wingdings" panose="05000000000000000000" pitchFamily="2" charset="2"/>
              <a:buChar char="Ø"/>
              <a:defRPr/>
            </a:pPr>
            <a:endParaRPr lang="en-US" sz="2400" b="1" dirty="0">
              <a:solidFill>
                <a:srgbClr val="0000FF"/>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05DF7BFD-55D4-4414-B7C3-33606DD6D9CB}"/>
              </a:ext>
            </a:extLst>
          </p:cNvPr>
          <p:cNvSpPr/>
          <p:nvPr/>
        </p:nvSpPr>
        <p:spPr>
          <a:xfrm>
            <a:off x="2114550" y="4451350"/>
            <a:ext cx="2286000" cy="2286000"/>
          </a:xfrm>
          <a:prstGeom prst="rect">
            <a:avLst/>
          </a:prstGeom>
          <a:solidFill>
            <a:srgbClr val="262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6AE289-3819-4956-BC06-E5B9DE5397A0}"/>
              </a:ext>
            </a:extLst>
          </p:cNvPr>
          <p:cNvSpPr/>
          <p:nvPr/>
        </p:nvSpPr>
        <p:spPr>
          <a:xfrm>
            <a:off x="5097461" y="4789678"/>
            <a:ext cx="2286000" cy="1947672"/>
          </a:xfrm>
          <a:prstGeom prst="rect">
            <a:avLst/>
          </a:prstGeom>
          <a:solidFill>
            <a:srgbClr val="262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AB48DAF-72B2-421E-BEC0-00CD90D0A24A}"/>
              </a:ext>
            </a:extLst>
          </p:cNvPr>
          <p:cNvSpPr/>
          <p:nvPr/>
        </p:nvSpPr>
        <p:spPr>
          <a:xfrm>
            <a:off x="8126092" y="5082286"/>
            <a:ext cx="2286000" cy="1655064"/>
          </a:xfrm>
          <a:prstGeom prst="rect">
            <a:avLst/>
          </a:prstGeom>
          <a:solidFill>
            <a:srgbClr val="262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4FA75E3-188A-4F15-A332-3A98E2CE9EC6}"/>
              </a:ext>
            </a:extLst>
          </p:cNvPr>
          <p:cNvSpPr txBox="1"/>
          <p:nvPr/>
        </p:nvSpPr>
        <p:spPr>
          <a:xfrm>
            <a:off x="2308860" y="6307360"/>
            <a:ext cx="1885950" cy="429990"/>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Year 1</a:t>
            </a:r>
          </a:p>
        </p:txBody>
      </p:sp>
      <p:sp>
        <p:nvSpPr>
          <p:cNvPr id="13" name="TextBox 12">
            <a:extLst>
              <a:ext uri="{FF2B5EF4-FFF2-40B4-BE49-F238E27FC236}">
                <a16:creationId xmlns:a16="http://schemas.microsoft.com/office/drawing/2014/main" id="{8501C0D9-0978-4A6B-8401-309D3320531B}"/>
              </a:ext>
            </a:extLst>
          </p:cNvPr>
          <p:cNvSpPr txBox="1"/>
          <p:nvPr/>
        </p:nvSpPr>
        <p:spPr>
          <a:xfrm>
            <a:off x="5420503" y="6307360"/>
            <a:ext cx="1885950" cy="429990"/>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Year 2</a:t>
            </a:r>
          </a:p>
        </p:txBody>
      </p:sp>
      <p:sp>
        <p:nvSpPr>
          <p:cNvPr id="14" name="TextBox 13">
            <a:extLst>
              <a:ext uri="{FF2B5EF4-FFF2-40B4-BE49-F238E27FC236}">
                <a16:creationId xmlns:a16="http://schemas.microsoft.com/office/drawing/2014/main" id="{6E057FE4-5E51-44FF-B858-24CC1870FBD9}"/>
              </a:ext>
            </a:extLst>
          </p:cNvPr>
          <p:cNvSpPr txBox="1"/>
          <p:nvPr/>
        </p:nvSpPr>
        <p:spPr>
          <a:xfrm>
            <a:off x="8326117" y="6307360"/>
            <a:ext cx="1885950" cy="429990"/>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rPr>
              <a:t>Year 3</a:t>
            </a:r>
          </a:p>
        </p:txBody>
      </p:sp>
      <p:sp>
        <p:nvSpPr>
          <p:cNvPr id="15" name="Rectangle 14">
            <a:extLst>
              <a:ext uri="{FF2B5EF4-FFF2-40B4-BE49-F238E27FC236}">
                <a16:creationId xmlns:a16="http://schemas.microsoft.com/office/drawing/2014/main" id="{AF31F59F-57EA-4415-8624-713964AA3AF3}"/>
              </a:ext>
            </a:extLst>
          </p:cNvPr>
          <p:cNvSpPr/>
          <p:nvPr/>
        </p:nvSpPr>
        <p:spPr>
          <a:xfrm>
            <a:off x="5097461" y="4789678"/>
            <a:ext cx="2286000" cy="548132"/>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AC3F8E-949D-45B9-84F7-C3F2220F6634}"/>
              </a:ext>
            </a:extLst>
          </p:cNvPr>
          <p:cNvSpPr/>
          <p:nvPr/>
        </p:nvSpPr>
        <p:spPr>
          <a:xfrm>
            <a:off x="8126092" y="5064599"/>
            <a:ext cx="2286000" cy="548132"/>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4337E8F-CAA0-4DE1-86FA-948FB5EFD427}"/>
              </a:ext>
            </a:extLst>
          </p:cNvPr>
          <p:cNvSpPr txBox="1"/>
          <p:nvPr/>
        </p:nvSpPr>
        <p:spPr>
          <a:xfrm>
            <a:off x="5297486" y="4906722"/>
            <a:ext cx="1885950" cy="323165"/>
          </a:xfrm>
          <a:prstGeom prst="rect">
            <a:avLst/>
          </a:prstGeom>
          <a:noFill/>
        </p:spPr>
        <p:txBody>
          <a:bodyPr wrap="square" rtlCol="0">
            <a:spAutoFit/>
          </a:bodyPr>
          <a:lstStyle/>
          <a:p>
            <a:pPr algn="ctr"/>
            <a:r>
              <a:rPr lang="en-US" sz="1500" b="1" dirty="0"/>
              <a:t>Special Adjustment</a:t>
            </a:r>
          </a:p>
        </p:txBody>
      </p:sp>
      <p:sp>
        <p:nvSpPr>
          <p:cNvPr id="18" name="TextBox 17">
            <a:extLst>
              <a:ext uri="{FF2B5EF4-FFF2-40B4-BE49-F238E27FC236}">
                <a16:creationId xmlns:a16="http://schemas.microsoft.com/office/drawing/2014/main" id="{EA148B7F-4800-4260-84D9-E405C64B09A2}"/>
              </a:ext>
            </a:extLst>
          </p:cNvPr>
          <p:cNvSpPr txBox="1"/>
          <p:nvPr/>
        </p:nvSpPr>
        <p:spPr>
          <a:xfrm>
            <a:off x="8326117" y="5176227"/>
            <a:ext cx="1885950" cy="323165"/>
          </a:xfrm>
          <a:prstGeom prst="rect">
            <a:avLst/>
          </a:prstGeom>
          <a:noFill/>
        </p:spPr>
        <p:txBody>
          <a:bodyPr wrap="square" rtlCol="0">
            <a:spAutoFit/>
          </a:bodyPr>
          <a:lstStyle/>
          <a:p>
            <a:pPr algn="ctr"/>
            <a:r>
              <a:rPr lang="en-US" sz="1500" b="1" dirty="0"/>
              <a:t>Special Adjustment</a:t>
            </a:r>
          </a:p>
        </p:txBody>
      </p:sp>
    </p:spTree>
    <p:extLst>
      <p:ext uri="{BB962C8B-B14F-4D97-AF65-F5344CB8AC3E}">
        <p14:creationId xmlns:p14="http://schemas.microsoft.com/office/powerpoint/2010/main" val="1956129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52728"/>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Watch Value Per Member Over Time</a:t>
            </a:r>
          </a:p>
        </p:txBody>
      </p:sp>
      <p:sp>
        <p:nvSpPr>
          <p:cNvPr id="3" name="TextBox 2"/>
          <p:cNvSpPr txBox="1"/>
          <p:nvPr/>
        </p:nvSpPr>
        <p:spPr>
          <a:xfrm>
            <a:off x="4986369" y="1377607"/>
            <a:ext cx="2508183" cy="523220"/>
          </a:xfrm>
          <a:prstGeom prst="rect">
            <a:avLst/>
          </a:prstGeom>
          <a:noFill/>
        </p:spPr>
        <p:txBody>
          <a:bodyPr wrap="square" rtlCol="0">
            <a:spAutoFit/>
          </a:bodyPr>
          <a:lstStyle/>
          <a:p>
            <a:pPr algn="ctr"/>
            <a:r>
              <a:rPr lang="en-US" sz="2800" b="1" dirty="0">
                <a:solidFill>
                  <a:srgbClr val="262087"/>
                </a:solidFill>
              </a:rPr>
              <a:t>Blair-Taylor</a:t>
            </a:r>
          </a:p>
        </p:txBody>
      </p:sp>
      <p:pic>
        <p:nvPicPr>
          <p:cNvPr id="2" name="Picture 1">
            <a:extLst>
              <a:ext uri="{FF2B5EF4-FFF2-40B4-BE49-F238E27FC236}">
                <a16:creationId xmlns:a16="http://schemas.microsoft.com/office/drawing/2014/main" id="{4FE66A95-ABF2-4229-B908-8FC73C622871}"/>
              </a:ext>
            </a:extLst>
          </p:cNvPr>
          <p:cNvPicPr>
            <a:picLocks noChangeAspect="1"/>
          </p:cNvPicPr>
          <p:nvPr/>
        </p:nvPicPr>
        <p:blipFill>
          <a:blip r:embed="rId3"/>
          <a:stretch>
            <a:fillRect/>
          </a:stretch>
        </p:blipFill>
        <p:spPr>
          <a:xfrm>
            <a:off x="1622339" y="1900827"/>
            <a:ext cx="9236241" cy="4797968"/>
          </a:xfrm>
          <a:prstGeom prst="rect">
            <a:avLst/>
          </a:prstGeom>
        </p:spPr>
      </p:pic>
      <p:pic>
        <p:nvPicPr>
          <p:cNvPr id="4" name="Picture 3">
            <a:extLst>
              <a:ext uri="{FF2B5EF4-FFF2-40B4-BE49-F238E27FC236}">
                <a16:creationId xmlns:a16="http://schemas.microsoft.com/office/drawing/2014/main" id="{3D8A531B-67F9-4DCE-98F7-64D3F0873E3B}"/>
              </a:ext>
            </a:extLst>
          </p:cNvPr>
          <p:cNvPicPr>
            <a:picLocks noChangeAspect="1"/>
          </p:cNvPicPr>
          <p:nvPr/>
        </p:nvPicPr>
        <p:blipFill>
          <a:blip r:embed="rId4"/>
          <a:stretch>
            <a:fillRect/>
          </a:stretch>
        </p:blipFill>
        <p:spPr>
          <a:xfrm>
            <a:off x="1622339" y="1898195"/>
            <a:ext cx="9251964" cy="4800600"/>
          </a:xfrm>
          <a:prstGeom prst="rect">
            <a:avLst/>
          </a:prstGeom>
        </p:spPr>
      </p:pic>
      <p:sp>
        <p:nvSpPr>
          <p:cNvPr id="9" name="TextBox 8">
            <a:extLst>
              <a:ext uri="{FF2B5EF4-FFF2-40B4-BE49-F238E27FC236}">
                <a16:creationId xmlns:a16="http://schemas.microsoft.com/office/drawing/2014/main" id="{EB04C8D8-6BAF-4E2D-936D-360731BA8D27}"/>
              </a:ext>
            </a:extLst>
          </p:cNvPr>
          <p:cNvSpPr txBox="1"/>
          <p:nvPr/>
        </p:nvSpPr>
        <p:spPr>
          <a:xfrm>
            <a:off x="4986367" y="1376291"/>
            <a:ext cx="2508183" cy="523220"/>
          </a:xfrm>
          <a:prstGeom prst="rect">
            <a:avLst/>
          </a:prstGeom>
          <a:noFill/>
        </p:spPr>
        <p:txBody>
          <a:bodyPr wrap="square" rtlCol="0">
            <a:spAutoFit/>
          </a:bodyPr>
          <a:lstStyle/>
          <a:p>
            <a:pPr algn="ctr"/>
            <a:r>
              <a:rPr lang="en-US" sz="2800" b="1" dirty="0">
                <a:solidFill>
                  <a:srgbClr val="262087"/>
                </a:solidFill>
              </a:rPr>
              <a:t>Sun Prairie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ntr" presetSubtype="0" fill="hold" grpId="1"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61872"/>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Equalization Aid Recap</a:t>
            </a:r>
          </a:p>
        </p:txBody>
      </p:sp>
      <p:sp>
        <p:nvSpPr>
          <p:cNvPr id="3" name="TextBox 2"/>
          <p:cNvSpPr txBox="1"/>
          <p:nvPr/>
        </p:nvSpPr>
        <p:spPr>
          <a:xfrm>
            <a:off x="956957" y="1435768"/>
            <a:ext cx="10795332" cy="5109091"/>
          </a:xfrm>
          <a:prstGeom prst="rect">
            <a:avLst/>
          </a:prstGeom>
          <a:noFill/>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One pot of money is split over 421 school districts based on district membership, shared costs and values; changes in individual district data affect every other district’s aid. </a:t>
            </a:r>
            <a:br>
              <a:rPr lang="en-US" sz="2600" dirty="0">
                <a:solidFill>
                  <a:srgbClr val="262087"/>
                </a:solidFill>
              </a:rPr>
            </a:br>
            <a:r>
              <a:rPr lang="en-US" sz="2600" dirty="0">
                <a:solidFill>
                  <a:srgbClr val="262087"/>
                </a:solidFill>
              </a:rPr>
              <a:t>			</a:t>
            </a:r>
            <a:r>
              <a:rPr lang="en-US" sz="2600" b="1" dirty="0">
                <a:solidFill>
                  <a:srgbClr val="262087"/>
                </a:solidFill>
              </a:rPr>
              <a:t>October 15</a:t>
            </a:r>
            <a:r>
              <a:rPr lang="en-US" sz="2600" b="1" baseline="30000" dirty="0">
                <a:solidFill>
                  <a:srgbClr val="262087"/>
                </a:solidFill>
              </a:rPr>
              <a:t>th</a:t>
            </a:r>
            <a:r>
              <a:rPr lang="en-US" sz="2600" b="1" dirty="0">
                <a:solidFill>
                  <a:srgbClr val="262087"/>
                </a:solidFill>
              </a:rPr>
              <a:t>!</a:t>
            </a:r>
            <a:br>
              <a:rPr lang="en-US" sz="2600" dirty="0">
                <a:solidFill>
                  <a:srgbClr val="262087"/>
                </a:solidFill>
                <a:highlight>
                  <a:srgbClr val="FF00FF"/>
                </a:highlight>
              </a:rPr>
            </a:br>
            <a:endParaRPr lang="en-US" sz="2600" dirty="0">
              <a:solidFill>
                <a:srgbClr val="262087"/>
              </a:solidFill>
              <a:highlight>
                <a:srgbClr val="FF00FF"/>
              </a:highlight>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Aid Membership = </a:t>
            </a:r>
            <a:r>
              <a:rPr lang="en-US" sz="2800" dirty="0">
                <a:solidFill>
                  <a:srgbClr val="262087"/>
                </a:solidFill>
              </a:rPr>
              <a:t>Average of 3</a:t>
            </a:r>
            <a:r>
              <a:rPr lang="en-US" sz="2800" baseline="30000" dirty="0">
                <a:solidFill>
                  <a:srgbClr val="262087"/>
                </a:solidFill>
              </a:rPr>
              <a:t>rd</a:t>
            </a:r>
            <a:r>
              <a:rPr lang="en-US" sz="2800" dirty="0">
                <a:solidFill>
                  <a:srgbClr val="262087"/>
                </a:solidFill>
              </a:rPr>
              <a:t> Friday in Sept FTE + 2</a:t>
            </a:r>
            <a:r>
              <a:rPr lang="en-US" sz="2800" baseline="30000" dirty="0">
                <a:solidFill>
                  <a:srgbClr val="262087"/>
                </a:solidFill>
              </a:rPr>
              <a:t>nd</a:t>
            </a:r>
            <a:r>
              <a:rPr lang="en-US" sz="2800" dirty="0">
                <a:solidFill>
                  <a:srgbClr val="262087"/>
                </a:solidFill>
              </a:rPr>
              <a:t> Friday in January FTE, plus 100% of Summer FTE, plus other adjustments</a:t>
            </a:r>
            <a:br>
              <a:rPr lang="en-US" sz="2600" dirty="0">
                <a:solidFill>
                  <a:srgbClr val="262087"/>
                </a:solidFill>
              </a:rPr>
            </a:br>
            <a:r>
              <a:rPr lang="en-US" sz="2600" dirty="0">
                <a:solidFill>
                  <a:srgbClr val="262087"/>
                </a:solidFill>
              </a:rPr>
              <a:t>               </a:t>
            </a:r>
            <a:r>
              <a:rPr lang="en-US" sz="2600" b="1" dirty="0">
                <a:solidFill>
                  <a:srgbClr val="262087"/>
                </a:solidFill>
              </a:rPr>
              <a:t>This is different from Revenue Limit Membership.</a:t>
            </a:r>
            <a:br>
              <a:rPr lang="en-US" sz="2600" b="1" dirty="0">
                <a:solidFill>
                  <a:srgbClr val="262087"/>
                </a:solidFill>
              </a:rPr>
            </a:br>
            <a:endParaRPr lang="en-US" sz="2600" b="1"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Depending on district value per member, some districts increase their aid by increasing expenses, while others decrease their aid by increasing expenses (negative vs. positive tertiary aid).</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p:cNvSpPr>
            <a:spLocks noChangeArrowheads="1"/>
          </p:cNvSpPr>
          <p:nvPr/>
        </p:nvSpPr>
        <p:spPr bwMode="auto">
          <a:xfrm>
            <a:off x="-1" y="0"/>
            <a:ext cx="12480925" cy="1261872"/>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Equalization Aid Recap</a:t>
            </a:r>
          </a:p>
        </p:txBody>
      </p:sp>
      <p:sp>
        <p:nvSpPr>
          <p:cNvPr id="3" name="TextBox 2"/>
          <p:cNvSpPr txBox="1"/>
          <p:nvPr/>
        </p:nvSpPr>
        <p:spPr>
          <a:xfrm>
            <a:off x="1343025" y="1847850"/>
            <a:ext cx="9938119" cy="4401205"/>
          </a:xfrm>
          <a:prstGeom prst="rect">
            <a:avLst/>
          </a:prstGeom>
          <a:noFill/>
        </p:spPr>
        <p:txBody>
          <a:bodyPr wrap="square">
            <a:spAutoFit/>
          </a:bodyPr>
          <a:lstStyle/>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Special Adjustment Aid ensures that districts receive at least 85% of the [gross] general aid eligibility the prior year.</a:t>
            </a:r>
            <a:br>
              <a:rPr lang="en-US" sz="2600" dirty="0">
                <a:solidFill>
                  <a:srgbClr val="262087"/>
                </a:solidFill>
              </a:rPr>
            </a:b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Reductions for the Private Voucher Schools (Statewide, Milwaukee, Racine and Special Needs Scholarship (SNSP)) impact the actual aid received by the district.</a:t>
            </a:r>
          </a:p>
          <a:p>
            <a:pPr eaLnBrk="0" hangingPunct="0">
              <a:spcBef>
                <a:spcPts val="300"/>
              </a:spcBef>
              <a:spcAft>
                <a:spcPts val="300"/>
              </a:spcAft>
              <a:defRPr/>
            </a:pP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Prior year aid adjustments impact the actual aid payment.</a:t>
            </a:r>
            <a:br>
              <a:rPr lang="en-US" sz="2600" dirty="0">
                <a:solidFill>
                  <a:srgbClr val="262087"/>
                </a:solidFill>
              </a:rPr>
            </a:br>
            <a:endParaRPr lang="en-US" sz="2600" dirty="0">
              <a:solidFill>
                <a:srgbClr val="262087"/>
              </a:solidFill>
            </a:endParaRPr>
          </a:p>
          <a:p>
            <a:pPr marL="468219" indent="-468219" eaLnBrk="0" hangingPunct="0">
              <a:spcBef>
                <a:spcPts val="300"/>
              </a:spcBef>
              <a:spcAft>
                <a:spcPts val="300"/>
              </a:spcAft>
              <a:buFont typeface="Wingdings" panose="05000000000000000000" pitchFamily="2" charset="2"/>
              <a:buChar char="Ø"/>
              <a:defRPr/>
            </a:pPr>
            <a:r>
              <a:rPr lang="en-US" sz="2600" dirty="0">
                <a:solidFill>
                  <a:srgbClr val="262087"/>
                </a:solidFill>
              </a:rPr>
              <a:t>Be aware of what is happening to your district over time…</a:t>
            </a:r>
          </a:p>
        </p:txBody>
      </p:sp>
    </p:spTree>
    <p:extLst>
      <p:ext uri="{BB962C8B-B14F-4D97-AF65-F5344CB8AC3E}">
        <p14:creationId xmlns:p14="http://schemas.microsoft.com/office/powerpoint/2010/main" val="22071179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001806" y="1756064"/>
            <a:ext cx="8583789" cy="4197927"/>
          </a:xfrm>
          <a:prstGeom prst="rect">
            <a:avLst/>
          </a:prstGeom>
          <a:noFill/>
          <a:ln w="9525">
            <a:noFill/>
            <a:miter lim="800000"/>
            <a:headEnd/>
            <a:tailEnd/>
          </a:ln>
        </p:spPr>
        <p:txBody>
          <a:bodyPr/>
          <a:lstStyle/>
          <a:p>
            <a:pPr marL="388556" indent="-351164">
              <a:lnSpc>
                <a:spcPct val="90000"/>
              </a:lnSpc>
              <a:spcBef>
                <a:spcPct val="20000"/>
              </a:spcBef>
              <a:spcAft>
                <a:spcPct val="30000"/>
              </a:spcAft>
              <a:buClr>
                <a:schemeClr val="accent1">
                  <a:lumMod val="75000"/>
                </a:schemeClr>
              </a:buClr>
              <a:buSzPct val="100000"/>
              <a:buFont typeface="Wingdings" panose="05000000000000000000" pitchFamily="2" charset="2"/>
              <a:buChar char="Ø"/>
              <a:defRPr/>
            </a:pPr>
            <a:endParaRPr lang="en-US" sz="3200" b="1" dirty="0">
              <a:solidFill>
                <a:srgbClr val="0000FF"/>
              </a:solidFill>
              <a:latin typeface="Gadget"/>
            </a:endParaRPr>
          </a:p>
        </p:txBody>
      </p:sp>
      <p:sp>
        <p:nvSpPr>
          <p:cNvPr id="4" name="Subtitle 2"/>
          <p:cNvSpPr txBox="1">
            <a:spLocks/>
          </p:cNvSpPr>
          <p:nvPr/>
        </p:nvSpPr>
        <p:spPr>
          <a:xfrm>
            <a:off x="2546493" y="1952949"/>
            <a:ext cx="7387937" cy="3356264"/>
          </a:xfrm>
          <a:prstGeom prst="rect">
            <a:avLst/>
          </a:prstGeom>
          <a:ln>
            <a:noFill/>
          </a:ln>
        </p:spPr>
        <p:txBody>
          <a:bodyPr>
            <a:noAutofit/>
          </a:bodyPr>
          <a:lstStyle>
            <a:lvl1pPr marL="274320" indent="-274320" algn="l" defTabSz="936071" rtl="0" eaLnBrk="1" latinLnBrk="0" hangingPunct="1">
              <a:lnSpc>
                <a:spcPct val="150000"/>
              </a:lnSpc>
              <a:spcBef>
                <a:spcPts val="1024"/>
              </a:spcBef>
              <a:spcAft>
                <a:spcPts val="600"/>
              </a:spcAft>
              <a:buFont typeface="Arial" panose="020B0604020202020204" pitchFamily="34" charset="0"/>
              <a:buChar char="•"/>
              <a:defRPr sz="2400" kern="1200">
                <a:solidFill>
                  <a:schemeClr val="tx1"/>
                </a:solidFill>
                <a:latin typeface="+mn-lt"/>
                <a:ea typeface="+mn-ea"/>
                <a:cs typeface="+mn-cs"/>
              </a:defRPr>
            </a:lvl1pPr>
            <a:lvl2pPr marL="702053" indent="-234018" algn="l" defTabSz="936071" rtl="0" eaLnBrk="1" latinLnBrk="0" hangingPunct="1">
              <a:lnSpc>
                <a:spcPct val="150000"/>
              </a:lnSpc>
              <a:spcBef>
                <a:spcPts val="512"/>
              </a:spcBef>
              <a:spcAft>
                <a:spcPts val="600"/>
              </a:spcAft>
              <a:buFont typeface="Lato" panose="020F0502020204030203" pitchFamily="34" charset="0"/>
              <a:buChar char="-"/>
              <a:defRPr sz="2400" kern="1200">
                <a:solidFill>
                  <a:schemeClr val="tx1"/>
                </a:solidFill>
                <a:latin typeface="+mn-lt"/>
                <a:ea typeface="+mn-ea"/>
                <a:cs typeface="+mn-cs"/>
              </a:defRPr>
            </a:lvl2pPr>
            <a:lvl3pPr marL="1170089"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3pPr>
            <a:lvl4pPr marL="1638125"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4pPr>
            <a:lvl5pPr marL="2106160" indent="-234018" algn="l" defTabSz="936071" rtl="0" eaLnBrk="1" latinLnBrk="0" hangingPunct="1">
              <a:lnSpc>
                <a:spcPct val="150000"/>
              </a:lnSpc>
              <a:spcBef>
                <a:spcPts val="512"/>
              </a:spcBef>
              <a:spcAft>
                <a:spcPts val="600"/>
              </a:spcAft>
              <a:buFont typeface="Arial" panose="020B0604020202020204" pitchFamily="34" charset="0"/>
              <a:buChar char="•"/>
              <a:defRPr sz="1800" kern="1200">
                <a:solidFill>
                  <a:schemeClr val="tx1"/>
                </a:solidFill>
                <a:latin typeface="+mn-lt"/>
                <a:ea typeface="+mn-ea"/>
                <a:cs typeface="+mn-cs"/>
              </a:defRPr>
            </a:lvl5pPr>
            <a:lvl6pPr marL="2574196"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232"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267"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303" indent="-234018" algn="l" defTabSz="936071"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a:lstStyle>
          <a:p>
            <a:pPr marL="0" indent="0" algn="ctr">
              <a:spcBef>
                <a:spcPct val="0"/>
              </a:spcBef>
              <a:buNone/>
            </a:pPr>
            <a:r>
              <a:rPr lang="en-US" sz="4506" b="1" dirty="0">
                <a:solidFill>
                  <a:srgbClr val="262087"/>
                </a:solidFill>
              </a:rPr>
              <a:t>Revenue Limits </a:t>
            </a:r>
          </a:p>
          <a:p>
            <a:pPr marL="0" indent="0" algn="ctr">
              <a:spcBef>
                <a:spcPct val="0"/>
              </a:spcBef>
              <a:buNone/>
            </a:pPr>
            <a:r>
              <a:rPr lang="en-US" sz="4506" b="1" dirty="0">
                <a:solidFill>
                  <a:srgbClr val="262087"/>
                </a:solidFill>
              </a:rPr>
              <a:t>and</a:t>
            </a:r>
          </a:p>
          <a:p>
            <a:pPr marL="0" indent="0" algn="ctr">
              <a:spcBef>
                <a:spcPct val="0"/>
              </a:spcBef>
              <a:buNone/>
            </a:pPr>
            <a:r>
              <a:rPr lang="en-US" sz="4506" b="1" dirty="0">
                <a:solidFill>
                  <a:srgbClr val="262087"/>
                </a:solidFill>
              </a:rPr>
              <a:t>Property Tax Levies</a:t>
            </a:r>
          </a:p>
        </p:txBody>
      </p:sp>
    </p:spTree>
    <p:extLst>
      <p:ext uri="{BB962C8B-B14F-4D97-AF65-F5344CB8AC3E}">
        <p14:creationId xmlns:p14="http://schemas.microsoft.com/office/powerpoint/2010/main" val="1689582437"/>
      </p:ext>
    </p:extLst>
  </p:cSld>
  <p:clrMapOvr>
    <a:masterClrMapping/>
  </p:clrMapOvr>
  <p:transition spd="slow">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2813448" y="6398824"/>
            <a:ext cx="1950861" cy="468207"/>
          </a:xfrm>
          <a:prstGeom prst="rect">
            <a:avLst/>
          </a:prstGeom>
          <a:noFill/>
          <a:ln w="9525">
            <a:noFill/>
            <a:miter lim="800000"/>
            <a:headEnd/>
            <a:tailEnd/>
          </a:ln>
        </p:spPr>
        <p:txBody>
          <a:bodyPr wrap="none" anchor="ctr"/>
          <a:lstStyle/>
          <a:p>
            <a:endParaRPr lang="en-US" sz="2247" dirty="0"/>
          </a:p>
        </p:txBody>
      </p:sp>
      <p:sp>
        <p:nvSpPr>
          <p:cNvPr id="52227" name="Rectangle 3"/>
          <p:cNvSpPr>
            <a:spLocks noChangeArrowheads="1"/>
          </p:cNvSpPr>
          <p:nvPr/>
        </p:nvSpPr>
        <p:spPr bwMode="auto">
          <a:xfrm>
            <a:off x="5310553" y="6398824"/>
            <a:ext cx="2965309" cy="468207"/>
          </a:xfrm>
          <a:prstGeom prst="rect">
            <a:avLst/>
          </a:prstGeom>
          <a:noFill/>
          <a:ln w="9525">
            <a:noFill/>
            <a:miter lim="800000"/>
            <a:headEnd/>
            <a:tailEnd/>
          </a:ln>
        </p:spPr>
        <p:txBody>
          <a:bodyPr wrap="none" anchor="ctr"/>
          <a:lstStyle/>
          <a:p>
            <a:endParaRPr lang="en-US" sz="2247" dirty="0"/>
          </a:p>
        </p:txBody>
      </p:sp>
      <p:sp>
        <p:nvSpPr>
          <p:cNvPr id="11" name="Rectangle 7"/>
          <p:cNvSpPr>
            <a:spLocks noChangeArrowheads="1"/>
          </p:cNvSpPr>
          <p:nvPr/>
        </p:nvSpPr>
        <p:spPr bwMode="auto">
          <a:xfrm>
            <a:off x="1" y="0"/>
            <a:ext cx="12480924" cy="1280160"/>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Questions?</a:t>
            </a:r>
          </a:p>
        </p:txBody>
      </p:sp>
      <p:sp>
        <p:nvSpPr>
          <p:cNvPr id="6" name="TextBox 11">
            <a:extLst>
              <a:ext uri="{FF2B5EF4-FFF2-40B4-BE49-F238E27FC236}">
                <a16:creationId xmlns:a16="http://schemas.microsoft.com/office/drawing/2014/main" id="{FF06EF84-4D58-4881-9930-F49D805896D0}"/>
              </a:ext>
            </a:extLst>
          </p:cNvPr>
          <p:cNvSpPr txBox="1">
            <a:spLocks noChangeArrowheads="1"/>
          </p:cNvSpPr>
          <p:nvPr/>
        </p:nvSpPr>
        <p:spPr bwMode="auto">
          <a:xfrm>
            <a:off x="1536895" y="2262105"/>
            <a:ext cx="10286999" cy="3241913"/>
          </a:xfrm>
          <a:prstGeom prst="rect">
            <a:avLst/>
          </a:prstGeom>
          <a:noFill/>
          <a:ln w="9525">
            <a:noFill/>
            <a:miter lim="800000"/>
            <a:headEnd/>
            <a:tailEnd/>
          </a:ln>
        </p:spPr>
        <p:txBody>
          <a:bodyPr wrap="square">
            <a:spAutoFit/>
          </a:bodyPr>
          <a:lstStyle/>
          <a:p>
            <a:pPr algn="ctr">
              <a:defRPr/>
            </a:pPr>
            <a:r>
              <a:rPr lang="en-US" sz="2048" b="1" dirty="0">
                <a:solidFill>
                  <a:srgbClr val="262087"/>
                </a:solidFill>
              </a:rPr>
              <a:t> </a:t>
            </a:r>
            <a:r>
              <a:rPr lang="en-US" sz="2800" b="1" dirty="0">
                <a:solidFill>
                  <a:srgbClr val="262087"/>
                </a:solidFill>
              </a:rPr>
              <a:t>DPI School Financial Services Team Website:   </a:t>
            </a:r>
            <a:r>
              <a:rPr lang="en-US" sz="2800" b="1" dirty="0">
                <a:solidFill>
                  <a:srgbClr val="262087"/>
                </a:solidFill>
                <a:hlinkClick r:id="rId3">
                  <a:extLst>
                    <a:ext uri="{A12FA001-AC4F-418D-AE19-62706E023703}">
                      <ahyp:hlinkClr xmlns:ahyp="http://schemas.microsoft.com/office/drawing/2018/hyperlinkcolor" val="tx"/>
                    </a:ext>
                  </a:extLst>
                </a:hlinkClick>
              </a:rPr>
              <a:t>https://dpi.wi.gov/sfs</a:t>
            </a:r>
            <a:r>
              <a:rPr lang="en-US" sz="2800" b="1" dirty="0">
                <a:solidFill>
                  <a:srgbClr val="262087"/>
                </a:solidFill>
              </a:rPr>
              <a:t> </a:t>
            </a:r>
            <a:endParaRPr lang="en-US" sz="2800" b="1" dirty="0">
              <a:solidFill>
                <a:srgbClr val="262087"/>
              </a:solidFill>
              <a:effectLst>
                <a:outerShdw blurRad="38100" dist="38100" dir="2700000" algn="tl">
                  <a:srgbClr val="000000">
                    <a:alpha val="43137"/>
                  </a:srgbClr>
                </a:outerShdw>
              </a:effectLst>
            </a:endParaRPr>
          </a:p>
          <a:p>
            <a:pPr>
              <a:lnSpc>
                <a:spcPct val="100000"/>
              </a:lnSpc>
              <a:spcBef>
                <a:spcPts val="300"/>
              </a:spcBef>
              <a:spcAft>
                <a:spcPts val="200"/>
              </a:spcAft>
              <a:buNone/>
              <a:defRPr/>
            </a:pPr>
            <a:endParaRPr lang="en-US" sz="2800" b="1" dirty="0">
              <a:solidFill>
                <a:srgbClr val="262087"/>
              </a:solidFill>
            </a:endParaRPr>
          </a:p>
          <a:p>
            <a:pPr>
              <a:spcBef>
                <a:spcPts val="300"/>
              </a:spcBef>
              <a:spcAft>
                <a:spcPts val="200"/>
              </a:spcAft>
              <a:defRPr/>
            </a:pPr>
            <a:r>
              <a:rPr lang="en-US" sz="2800" b="1" dirty="0">
                <a:solidFill>
                  <a:srgbClr val="262087"/>
                </a:solidFill>
              </a:rPr>
              <a:t>Dan Bush, Director				</a:t>
            </a:r>
            <a:r>
              <a:rPr lang="en-US" sz="2800" dirty="0">
                <a:solidFill>
                  <a:srgbClr val="262087"/>
                </a:solidFill>
              </a:rPr>
              <a:t>608-266-6968</a:t>
            </a:r>
          </a:p>
          <a:p>
            <a:pPr>
              <a:lnSpc>
                <a:spcPct val="100000"/>
              </a:lnSpc>
              <a:spcBef>
                <a:spcPts val="300"/>
              </a:spcBef>
              <a:spcAft>
                <a:spcPts val="200"/>
              </a:spcAft>
              <a:buNone/>
              <a:defRPr/>
            </a:pPr>
            <a:r>
              <a:rPr lang="en-US" sz="2800" b="1" dirty="0">
                <a:solidFill>
                  <a:srgbClr val="262087"/>
                </a:solidFill>
              </a:rPr>
              <a:t>Bob Soldner, Assistant Director		</a:t>
            </a:r>
            <a:r>
              <a:rPr lang="en-US" sz="2800" dirty="0">
                <a:solidFill>
                  <a:srgbClr val="262087"/>
                </a:solidFill>
              </a:rPr>
              <a:t>608-267-9124</a:t>
            </a:r>
          </a:p>
          <a:p>
            <a:pPr>
              <a:lnSpc>
                <a:spcPct val="100000"/>
              </a:lnSpc>
              <a:spcBef>
                <a:spcPts val="300"/>
              </a:spcBef>
              <a:spcAft>
                <a:spcPts val="200"/>
              </a:spcAft>
              <a:buNone/>
              <a:defRPr/>
            </a:pPr>
            <a:r>
              <a:rPr lang="en-US" sz="2800" b="1" dirty="0">
                <a:solidFill>
                  <a:srgbClr val="262087"/>
                </a:solidFill>
              </a:rPr>
              <a:t>Ben Kopitzke, Finance Consultant		</a:t>
            </a:r>
            <a:r>
              <a:rPr lang="en-US" sz="2800" dirty="0">
                <a:solidFill>
                  <a:srgbClr val="262087"/>
                </a:solidFill>
              </a:rPr>
              <a:t>608-267-9279</a:t>
            </a:r>
          </a:p>
          <a:p>
            <a:endParaRPr lang="en-US" sz="2000" b="1"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181432"/>
      </p:ext>
    </p:extLst>
  </p:cSld>
  <p:clrMapOvr>
    <a:masterClrMapping/>
  </p:clrMapOvr>
  <p:transition spd="slow">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 y="1"/>
            <a:ext cx="12480925" cy="1225295"/>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highlight>
                  <a:srgbClr val="FF00FF"/>
                </a:highlight>
                <a:ea typeface="+mn-ea"/>
                <a:cs typeface="+mn-cs"/>
              </a:rPr>
              <a:t>Intent</a:t>
            </a:r>
          </a:p>
        </p:txBody>
      </p:sp>
      <p:sp>
        <p:nvSpPr>
          <p:cNvPr id="4" name="Content Placeholder 2">
            <a:extLst>
              <a:ext uri="{FF2B5EF4-FFF2-40B4-BE49-F238E27FC236}">
                <a16:creationId xmlns:a16="http://schemas.microsoft.com/office/drawing/2014/main" id="{D3E2A836-FE0A-45B0-BE8E-59315267EF59}"/>
              </a:ext>
            </a:extLst>
          </p:cNvPr>
          <p:cNvSpPr>
            <a:spLocks noGrp="1"/>
          </p:cNvSpPr>
          <p:nvPr>
            <p:ph idx="1"/>
          </p:nvPr>
        </p:nvSpPr>
        <p:spPr>
          <a:xfrm>
            <a:off x="858062" y="1704321"/>
            <a:ext cx="10764798" cy="4299871"/>
          </a:xfrm>
          <a:noFill/>
          <a:ln w="9525">
            <a:noFill/>
            <a:miter lim="800000"/>
            <a:headEnd/>
            <a:tailEnd/>
          </a:ln>
        </p:spPr>
        <p:txBody>
          <a:bodyPr>
            <a:normAutofit/>
          </a:bodyPr>
          <a:lstStyle/>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r>
              <a:rPr lang="en-US" sz="3200" b="1" dirty="0">
                <a:solidFill>
                  <a:srgbClr val="262087"/>
                </a:solidFill>
              </a:rPr>
              <a:t>Build base of knowledge on the calculations/formulas that determine most of your funding. </a:t>
            </a:r>
            <a:br>
              <a:rPr lang="en-US" sz="3200" b="1" dirty="0">
                <a:solidFill>
                  <a:srgbClr val="262087"/>
                </a:solidFill>
              </a:rPr>
            </a:br>
            <a:r>
              <a:rPr lang="en-US" sz="3200" b="1" dirty="0">
                <a:solidFill>
                  <a:srgbClr val="262087"/>
                </a:solidFill>
              </a:rPr>
              <a:t> </a:t>
            </a:r>
          </a:p>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r>
              <a:rPr lang="en-US" sz="3200" b="1" dirty="0">
                <a:solidFill>
                  <a:srgbClr val="262087"/>
                </a:solidFill>
              </a:rPr>
              <a:t>Understand the relationships between the Revenue Limit and General State Aids.</a:t>
            </a:r>
            <a:br>
              <a:rPr lang="en-US" sz="3200" b="1" dirty="0">
                <a:solidFill>
                  <a:srgbClr val="262087"/>
                </a:solidFill>
              </a:rPr>
            </a:br>
            <a:endParaRPr lang="en-US" sz="3200" b="1" dirty="0">
              <a:solidFill>
                <a:srgbClr val="262087"/>
              </a:solidFill>
            </a:endParaRPr>
          </a:p>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r>
              <a:rPr lang="en-US" sz="3200" b="1" dirty="0">
                <a:solidFill>
                  <a:srgbClr val="262087"/>
                </a:solidFill>
              </a:rPr>
              <a:t>Identify trends and issues to monitor reviewing </a:t>
            </a:r>
            <a:br>
              <a:rPr lang="en-US" sz="3200" b="1" dirty="0">
                <a:solidFill>
                  <a:srgbClr val="262087"/>
                </a:solidFill>
              </a:rPr>
            </a:br>
            <a:r>
              <a:rPr lang="en-US" sz="3200" b="1" dirty="0">
                <a:solidFill>
                  <a:srgbClr val="262087"/>
                </a:solidFill>
              </a:rPr>
              <a:t>these calculations for your district.</a:t>
            </a:r>
          </a:p>
          <a:p>
            <a:pPr marL="388556" indent="-351164" defTabSz="1114471">
              <a:lnSpc>
                <a:spcPct val="90000"/>
              </a:lnSpc>
              <a:spcBef>
                <a:spcPct val="20000"/>
              </a:spcBef>
              <a:spcAft>
                <a:spcPct val="30000"/>
              </a:spcAft>
              <a:buClr>
                <a:srgbClr val="262087"/>
              </a:buClr>
              <a:buSzPct val="100000"/>
              <a:buFont typeface="Wingdings" panose="05000000000000000000" pitchFamily="2" charset="2"/>
              <a:buChar char="Ø"/>
            </a:pPr>
            <a:endParaRPr lang="en-US" sz="3200" b="1" dirty="0">
              <a:solidFill>
                <a:srgbClr val="262087"/>
              </a:solidFill>
            </a:endParaRPr>
          </a:p>
        </p:txBody>
      </p:sp>
    </p:spTree>
    <p:extLst>
      <p:ext uri="{BB962C8B-B14F-4D97-AF65-F5344CB8AC3E}">
        <p14:creationId xmlns:p14="http://schemas.microsoft.com/office/powerpoint/2010/main" val="2396408819"/>
      </p:ext>
    </p:extLst>
  </p:cSld>
  <p:clrMapOvr>
    <a:masterClrMapping/>
  </p:clrMapOvr>
  <p:transition spd="slow">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480925" cy="1261873"/>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highlight>
                  <a:srgbClr val="FF0000"/>
                </a:highlight>
                <a:ea typeface="+mn-ea"/>
                <a:cs typeface="+mn-cs"/>
              </a:rPr>
              <a:t>State Aid for Exempt Computer Property</a:t>
            </a:r>
          </a:p>
        </p:txBody>
      </p:sp>
      <p:sp>
        <p:nvSpPr>
          <p:cNvPr id="2" name="Content Placeholder 1"/>
          <p:cNvSpPr>
            <a:spLocks noGrp="1"/>
          </p:cNvSpPr>
          <p:nvPr>
            <p:ph type="body" sz="quarter" idx="4294967295"/>
          </p:nvPr>
        </p:nvSpPr>
        <p:spPr>
          <a:xfrm>
            <a:off x="743299" y="1519034"/>
            <a:ext cx="10994326" cy="5047488"/>
          </a:xfrm>
        </p:spPr>
        <p:txBody>
          <a:bodyPr>
            <a:noAutofit/>
          </a:bodyPr>
          <a:lstStyle/>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highlight>
                  <a:srgbClr val="FF0000"/>
                </a:highlight>
              </a:rPr>
              <a:t>Line 12C</a:t>
            </a:r>
          </a:p>
          <a:p>
            <a:pPr marL="468219" indent="-468219">
              <a:lnSpc>
                <a:spcPct val="100000"/>
              </a:lnSpc>
              <a:spcBef>
                <a:spcPts val="600"/>
              </a:spcBef>
              <a:spcAft>
                <a:spcPts val="1200"/>
              </a:spcAft>
              <a:buFont typeface="Wingdings" panose="05000000000000000000" pitchFamily="2" charset="2"/>
              <a:buChar char="Ø"/>
              <a:defRPr/>
            </a:pPr>
            <a:endParaRPr lang="en-US" sz="1600" dirty="0">
              <a:solidFill>
                <a:srgbClr val="262087"/>
              </a:solidFill>
              <a:highlight>
                <a:srgbClr val="FF0000"/>
              </a:highlight>
            </a:endParaRP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highlight>
                  <a:srgbClr val="FF0000"/>
                </a:highlight>
              </a:rPr>
              <a:t>State aid from the Department of Revenue.</a:t>
            </a: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highlight>
                  <a:srgbClr val="FF0000"/>
                </a:highlight>
              </a:rPr>
              <a:t>Replaces the tax revenue the District would have received if this property was still included on the taxable rolls.</a:t>
            </a:r>
          </a:p>
          <a:p>
            <a:pPr marL="468219" indent="-468219">
              <a:lnSpc>
                <a:spcPct val="100000"/>
              </a:lnSpc>
              <a:spcBef>
                <a:spcPts val="600"/>
              </a:spcBef>
              <a:spcAft>
                <a:spcPts val="1200"/>
              </a:spcAft>
              <a:buFont typeface="Wingdings" panose="05000000000000000000" pitchFamily="2" charset="2"/>
              <a:buChar char="Ø"/>
              <a:defRPr/>
            </a:pPr>
            <a:endParaRPr lang="en-US" sz="1600" dirty="0">
              <a:solidFill>
                <a:srgbClr val="262087"/>
              </a:solidFill>
              <a:highlight>
                <a:srgbClr val="FF0000"/>
              </a:highlight>
            </a:endParaRP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highlight>
                  <a:srgbClr val="FF0000"/>
                </a:highlight>
              </a:rPr>
              <a:t>Calculation was changed as part of the 2017-19 Biennial Budget.  </a:t>
            </a:r>
          </a:p>
          <a:p>
            <a:pPr marL="468219" indent="-468219">
              <a:lnSpc>
                <a:spcPct val="100000"/>
              </a:lnSpc>
              <a:spcBef>
                <a:spcPts val="600"/>
              </a:spcBef>
              <a:spcAft>
                <a:spcPts val="1200"/>
              </a:spcAft>
              <a:buFont typeface="Wingdings" panose="05000000000000000000" pitchFamily="2" charset="2"/>
              <a:buChar char="Ø"/>
              <a:defRPr/>
            </a:pPr>
            <a:r>
              <a:rPr lang="en-US" sz="2800" dirty="0">
                <a:solidFill>
                  <a:srgbClr val="262087"/>
                </a:solidFill>
                <a:highlight>
                  <a:srgbClr val="FF0000"/>
                </a:highlight>
              </a:rPr>
              <a:t>Available around October 15</a:t>
            </a:r>
            <a:r>
              <a:rPr lang="en-US" sz="2800" baseline="30000" dirty="0">
                <a:solidFill>
                  <a:srgbClr val="262087"/>
                </a:solidFill>
                <a:highlight>
                  <a:srgbClr val="FF0000"/>
                </a:highlight>
              </a:rPr>
              <a:t>th</a:t>
            </a:r>
            <a:r>
              <a:rPr lang="en-US" sz="2800" dirty="0">
                <a:solidFill>
                  <a:srgbClr val="262087"/>
                </a:solidFill>
                <a:highlight>
                  <a:srgbClr val="FF0000"/>
                </a:highlight>
              </a:rPr>
              <a:t> and paid directly by DOR</a:t>
            </a:r>
          </a:p>
        </p:txBody>
      </p:sp>
    </p:spTree>
    <p:extLst>
      <p:ext uri="{BB962C8B-B14F-4D97-AF65-F5344CB8AC3E}">
        <p14:creationId xmlns:p14="http://schemas.microsoft.com/office/powerpoint/2010/main" val="227154371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4008" y="6797881"/>
            <a:ext cx="2912216" cy="373915"/>
          </a:xfrm>
          <a:prstGeom prst="rect">
            <a:avLst/>
          </a:prstGeom>
        </p:spPr>
        <p:txBody>
          <a:bodyPr/>
          <a:lstStyle/>
          <a:p>
            <a:fld id="{81582BD6-FC20-4557-852B-8433F8572D30}" type="slidenum">
              <a:rPr lang="en-US" smtClean="0"/>
              <a:pPr/>
              <a:t>44</a:t>
            </a:fld>
            <a:endParaRPr lang="en-US" dirty="0"/>
          </a:p>
        </p:txBody>
      </p:sp>
      <p:sp>
        <p:nvSpPr>
          <p:cNvPr id="5" name="Title 4"/>
          <p:cNvSpPr>
            <a:spLocks noGrp="1"/>
          </p:cNvSpPr>
          <p:nvPr>
            <p:ph type="title"/>
          </p:nvPr>
        </p:nvSpPr>
        <p:spPr>
          <a:xfrm>
            <a:off x="0" y="1"/>
            <a:ext cx="12480925" cy="1252728"/>
          </a:xfrm>
          <a:prstGeom prst="rect">
            <a:avLst/>
          </a:prstGeo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We’re Done!</a:t>
            </a:r>
          </a:p>
        </p:txBody>
      </p:sp>
      <p:sp>
        <p:nvSpPr>
          <p:cNvPr id="2" name="Content Placeholder 1"/>
          <p:cNvSpPr>
            <a:spLocks noGrp="1"/>
          </p:cNvSpPr>
          <p:nvPr>
            <p:ph type="body" sz="quarter" idx="4294967295"/>
          </p:nvPr>
        </p:nvSpPr>
        <p:spPr>
          <a:xfrm>
            <a:off x="866257" y="2841830"/>
            <a:ext cx="10978552" cy="1854200"/>
          </a:xfrm>
        </p:spPr>
        <p:txBody>
          <a:bodyPr>
            <a:noAutofit/>
          </a:bodyPr>
          <a:lstStyle/>
          <a:p>
            <a:pPr marL="468219" lvl="1" indent="-468219">
              <a:lnSpc>
                <a:spcPct val="100000"/>
              </a:lnSpc>
              <a:spcBef>
                <a:spcPts val="600"/>
              </a:spcBef>
              <a:spcAft>
                <a:spcPts val="1200"/>
              </a:spcAft>
              <a:buFont typeface="Wingdings" panose="05000000000000000000" pitchFamily="2" charset="2"/>
              <a:buChar char="Ø"/>
              <a:defRPr/>
            </a:pPr>
            <a:r>
              <a:rPr lang="en-US" sz="3200" dirty="0">
                <a:solidFill>
                  <a:srgbClr val="262087"/>
                </a:solidFill>
              </a:rPr>
              <a:t>Line 16 is your total all funds levy</a:t>
            </a:r>
          </a:p>
        </p:txBody>
      </p:sp>
    </p:spTree>
    <p:extLst>
      <p:ext uri="{BB962C8B-B14F-4D97-AF65-F5344CB8AC3E}">
        <p14:creationId xmlns:p14="http://schemas.microsoft.com/office/powerpoint/2010/main" val="39697214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2104637" y="2015836"/>
            <a:ext cx="8166877" cy="4304954"/>
          </a:xfrm>
        </p:spPr>
        <p:txBody>
          <a:bodyPr vert="horz" lIns="92666" tIns="45520" rIns="92666" bIns="45520" rtlCol="0">
            <a:normAutofit fontScale="92500" lnSpcReduction="10000"/>
          </a:bodyPr>
          <a:lstStyle/>
          <a:p>
            <a:pPr marL="640549" indent="-640549" defTabSz="321900">
              <a:lnSpc>
                <a:spcPct val="80000"/>
              </a:lnSpc>
              <a:spcBef>
                <a:spcPts val="614"/>
              </a:spcBef>
              <a:spcAft>
                <a:spcPts val="614"/>
              </a:spcAft>
              <a:buNone/>
              <a:tabLst>
                <a:tab pos="468219" algn="l"/>
                <a:tab pos="1763949" algn="l"/>
              </a:tabLst>
            </a:pPr>
            <a:r>
              <a:rPr lang="en-US" sz="2560" b="1" dirty="0">
                <a:solidFill>
                  <a:srgbClr val="262087"/>
                </a:solidFill>
              </a:rPr>
              <a:t>			</a:t>
            </a:r>
            <a:r>
              <a:rPr lang="en-US" sz="2560" dirty="0">
                <a:solidFill>
                  <a:srgbClr val="262087"/>
                </a:solidFill>
              </a:rPr>
              <a:t>						</a:t>
            </a:r>
            <a:r>
              <a:rPr lang="en-US" sz="2560" u="sng" dirty="0">
                <a:solidFill>
                  <a:srgbClr val="262087"/>
                </a:solidFill>
              </a:rPr>
              <a:t>District #1 </a:t>
            </a:r>
            <a:r>
              <a:rPr lang="en-US" sz="2560" dirty="0">
                <a:solidFill>
                  <a:srgbClr val="262087"/>
                </a:solidFill>
              </a:rPr>
              <a:t>				</a:t>
            </a:r>
            <a:r>
              <a:rPr lang="en-US" sz="2560" u="sng" dirty="0">
                <a:solidFill>
                  <a:srgbClr val="262087"/>
                </a:solidFill>
              </a:rPr>
              <a:t>District #2</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Shared Cost							$  12,000					$  12,000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Equalized Property				$200,000				$600,000</a:t>
            </a:r>
          </a:p>
          <a:p>
            <a:pPr marL="640549" indent="-640549" defTabSz="321900">
              <a:lnSpc>
                <a:spcPct val="80000"/>
              </a:lnSpc>
              <a:spcBef>
                <a:spcPts val="614"/>
              </a:spcBef>
              <a:spcAft>
                <a:spcPts val="614"/>
              </a:spcAft>
              <a:buNone/>
              <a:tabLst>
                <a:tab pos="468219" algn="l"/>
                <a:tab pos="1763949" algn="l"/>
              </a:tabLst>
            </a:pPr>
            <a:endParaRPr lang="en-US" sz="1200" dirty="0">
              <a:solidFill>
                <a:srgbClr val="262087"/>
              </a:solidFill>
            </a:endParaRP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Equalization Aid </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Primary							$    900						$      900 		</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Secondary						$  6,000					$   2,000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Tertiary							</a:t>
            </a:r>
            <a:r>
              <a:rPr lang="en-US" sz="2560" u="sng" dirty="0">
                <a:solidFill>
                  <a:srgbClr val="262087"/>
                </a:solidFill>
              </a:rPr>
              <a:t>$  1,500</a:t>
            </a:r>
            <a:r>
              <a:rPr lang="en-US" sz="2560" dirty="0">
                <a:solidFill>
                  <a:srgbClr val="262087"/>
                </a:solidFill>
              </a:rPr>
              <a:t>					</a:t>
            </a:r>
            <a:r>
              <a:rPr lang="en-US" sz="2560" u="sng" dirty="0">
                <a:solidFill>
                  <a:srgbClr val="262087"/>
                </a:solidFill>
              </a:rPr>
              <a:t>$ - 1,500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Total							$  8,400					$   1,200</a:t>
            </a:r>
          </a:p>
          <a:p>
            <a:pPr marL="640549" indent="-640549" defTabSz="321900">
              <a:lnSpc>
                <a:spcPct val="80000"/>
              </a:lnSpc>
              <a:spcBef>
                <a:spcPts val="614"/>
              </a:spcBef>
              <a:spcAft>
                <a:spcPts val="614"/>
              </a:spcAft>
              <a:buNone/>
              <a:tabLst>
                <a:tab pos="468219" algn="l"/>
                <a:tab pos="1763949" algn="l"/>
              </a:tabLst>
            </a:pPr>
            <a:r>
              <a:rPr lang="en-US" sz="2560" dirty="0">
                <a:solidFill>
                  <a:srgbClr val="262087"/>
                </a:solidFill>
              </a:rPr>
              <a:t>										70%							10%</a:t>
            </a:r>
          </a:p>
          <a:p>
            <a:pPr marL="640549" indent="-640549" defTabSz="321900">
              <a:lnSpc>
                <a:spcPct val="80000"/>
              </a:lnSpc>
              <a:spcBef>
                <a:spcPts val="614"/>
              </a:spcBef>
              <a:spcAft>
                <a:spcPts val="614"/>
              </a:spcAft>
              <a:buNone/>
              <a:tabLst>
                <a:tab pos="468219" algn="l"/>
                <a:tab pos="1763949" algn="l"/>
              </a:tabLst>
            </a:pPr>
            <a:endParaRPr lang="en-US" sz="2560" b="1" dirty="0">
              <a:solidFill>
                <a:srgbClr val="FF0000"/>
              </a:solidFill>
            </a:endParaRPr>
          </a:p>
        </p:txBody>
      </p:sp>
      <p:sp>
        <p:nvSpPr>
          <p:cNvPr id="4" name="Rectangle 3"/>
          <p:cNvSpPr/>
          <p:nvPr/>
        </p:nvSpPr>
        <p:spPr>
          <a:xfrm>
            <a:off x="1870534" y="1326586"/>
            <a:ext cx="8505754" cy="535531"/>
          </a:xfrm>
          <a:prstGeom prst="rect">
            <a:avLst/>
          </a:prstGeom>
        </p:spPr>
        <p:txBody>
          <a:bodyPr wrap="square">
            <a:spAutoFit/>
          </a:bodyPr>
          <a:lstStyle/>
          <a:p>
            <a:pPr algn="ctr" eaLnBrk="0" hangingPunct="0">
              <a:lnSpc>
                <a:spcPct val="90000"/>
              </a:lnSpc>
              <a:defRPr/>
            </a:pPr>
            <a:r>
              <a:rPr lang="en-US" sz="3200" b="1" dirty="0">
                <a:solidFill>
                  <a:srgbClr val="262087"/>
                </a:solidFill>
              </a:rPr>
              <a:t>Sample District Values Per Member  </a:t>
            </a:r>
          </a:p>
        </p:txBody>
      </p:sp>
      <p:sp>
        <p:nvSpPr>
          <p:cNvPr id="11" name="TextBox 52"/>
          <p:cNvSpPr txBox="1">
            <a:spLocks noChangeArrowheads="1"/>
          </p:cNvSpPr>
          <p:nvPr/>
        </p:nvSpPr>
        <p:spPr bwMode="auto">
          <a:xfrm>
            <a:off x="-1" y="1"/>
            <a:ext cx="12480925" cy="1243584"/>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dirty="0"/>
              <a:t>Equalization Aid</a:t>
            </a:r>
          </a:p>
        </p:txBody>
      </p:sp>
      <p:sp>
        <p:nvSpPr>
          <p:cNvPr id="7" name="Oval 6"/>
          <p:cNvSpPr/>
          <p:nvPr/>
        </p:nvSpPr>
        <p:spPr>
          <a:xfrm>
            <a:off x="6504710" y="5559135"/>
            <a:ext cx="2128741" cy="1177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Percent of total shared cost – not each additional dollar of cost</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Content Placeholder 5"/>
          <p:cNvSpPr>
            <a:spLocks noGrp="1"/>
          </p:cNvSpPr>
          <p:nvPr>
            <p:ph idx="1"/>
          </p:nvPr>
        </p:nvSpPr>
        <p:spPr>
          <a:xfrm>
            <a:off x="1883239" y="1677920"/>
            <a:ext cx="8714445" cy="4065788"/>
          </a:xfrm>
        </p:spPr>
        <p:txBody>
          <a:bodyPr>
            <a:normAutofit/>
          </a:bodyPr>
          <a:lstStyle/>
          <a:p>
            <a:pPr marL="242239" indent="-242239" algn="ctr">
              <a:buNone/>
            </a:pPr>
            <a:r>
              <a:rPr lang="en-US" sz="3000" b="1" dirty="0">
                <a:solidFill>
                  <a:srgbClr val="262087"/>
                </a:solidFill>
              </a:rPr>
              <a:t>What happens when a district’s value per member exceeds the guaranteed value per member?</a:t>
            </a:r>
          </a:p>
          <a:p>
            <a:pPr marL="242239" indent="-242239" algn="ctr">
              <a:lnSpc>
                <a:spcPct val="100000"/>
              </a:lnSpc>
              <a:spcBef>
                <a:spcPts val="600"/>
              </a:spcBef>
              <a:buNone/>
            </a:pPr>
            <a:endParaRPr lang="en-US" sz="3000" b="1" dirty="0"/>
          </a:p>
          <a:p>
            <a:pPr marL="242239" indent="-242239" algn="ctr">
              <a:spcAft>
                <a:spcPts val="614"/>
              </a:spcAft>
              <a:buNone/>
            </a:pPr>
            <a:r>
              <a:rPr lang="en-US" sz="3000" b="1" i="1" dirty="0">
                <a:solidFill>
                  <a:srgbClr val="FF0000"/>
                </a:solidFill>
              </a:rPr>
              <a:t>NEGATIVE AID</a:t>
            </a:r>
          </a:p>
          <a:p>
            <a:pPr marL="242239" indent="-242239" algn="ctr">
              <a:buNone/>
            </a:pPr>
            <a:endParaRPr lang="en-US" sz="3000" b="1" dirty="0"/>
          </a:p>
          <a:p>
            <a:pPr marL="242239" indent="-242239" algn="ctr">
              <a:buNone/>
            </a:pPr>
            <a:r>
              <a:rPr lang="en-US" sz="3000" b="1" dirty="0">
                <a:solidFill>
                  <a:srgbClr val="262087"/>
                </a:solidFill>
              </a:rPr>
              <a:t>116 districts are negatively aided at the tertiary level because their property value per member is greater than the tertiary guarantee.  </a:t>
            </a:r>
          </a:p>
        </p:txBody>
      </p:sp>
      <p:sp>
        <p:nvSpPr>
          <p:cNvPr id="131076" name="Slide Number Placeholder 3"/>
          <p:cNvSpPr txBox="1">
            <a:spLocks noGrp="1"/>
          </p:cNvSpPr>
          <p:nvPr/>
        </p:nvSpPr>
        <p:spPr bwMode="auto">
          <a:xfrm>
            <a:off x="10135683" y="6517503"/>
            <a:ext cx="603142" cy="234103"/>
          </a:xfrm>
          <a:prstGeom prst="rect">
            <a:avLst/>
          </a:prstGeom>
          <a:noFill/>
          <a:ln w="9525">
            <a:noFill/>
            <a:miter lim="800000"/>
            <a:headEnd/>
            <a:tailEnd/>
          </a:ln>
        </p:spPr>
        <p:txBody>
          <a:bodyPr lIns="0" tIns="0" rIns="0" bIns="0" anchor="b"/>
          <a:lstStyle/>
          <a:p>
            <a:pPr algn="r"/>
            <a:endParaRPr lang="en-US" sz="1127" dirty="0">
              <a:solidFill>
                <a:schemeClr val="bg1"/>
              </a:solidFill>
            </a:endParaRPr>
          </a:p>
        </p:txBody>
      </p:sp>
      <p:sp>
        <p:nvSpPr>
          <p:cNvPr id="11" name="Title 6"/>
          <p:cNvSpPr txBox="1">
            <a:spLocks/>
          </p:cNvSpPr>
          <p:nvPr/>
        </p:nvSpPr>
        <p:spPr>
          <a:xfrm>
            <a:off x="0" y="0"/>
            <a:ext cx="12480925" cy="1248551"/>
          </a:xfrm>
          <a:prstGeom prst="rect">
            <a:avLst/>
          </a:prstGeom>
          <a:ln>
            <a:noFill/>
          </a:ln>
        </p:spPr>
        <p:txBody>
          <a:bodyPr vert="horz" lIns="91440" tIns="45720" rIns="91440" bIns="45720" rtlCol="0" anchor="ctr">
            <a:noAutofit/>
          </a:bodyPr>
          <a:lstStyle>
            <a:lvl1pPr indent="0" algn="ctr" defTabSz="936071">
              <a:lnSpc>
                <a:spcPct val="100000"/>
              </a:lnSpc>
              <a:spcBef>
                <a:spcPct val="0"/>
              </a:spcBef>
              <a:spcAft>
                <a:spcPts val="600"/>
              </a:spcAft>
              <a:buFont typeface="Arial" panose="020B0604020202020204" pitchFamily="34" charset="0"/>
              <a:buNone/>
              <a:defRPr sz="4400">
                <a:solidFill>
                  <a:schemeClr val="bg1"/>
                </a:solidFill>
                <a:effectLst>
                  <a:outerShdw blurRad="38100" dist="38100" dir="2700000" algn="tl">
                    <a:srgbClr val="000000">
                      <a:alpha val="43137"/>
                    </a:srgbClr>
                  </a:outerShdw>
                </a:effectLst>
                <a:latin typeface="+mj-lt"/>
              </a:defRPr>
            </a:lvl1pPr>
            <a:lvl2pPr marL="702053" indent="-234018" defTabSz="936071">
              <a:lnSpc>
                <a:spcPct val="150000"/>
              </a:lnSpc>
              <a:spcBef>
                <a:spcPts val="512"/>
              </a:spcBef>
              <a:spcAft>
                <a:spcPts val="600"/>
              </a:spcAft>
              <a:buFont typeface="Lato" panose="020F0502020204030203" pitchFamily="34" charset="0"/>
              <a:buChar char="-"/>
              <a:defRPr sz="2400"/>
            </a:lvl2pPr>
            <a:lvl3pPr marL="1170089" indent="-234018" defTabSz="936071">
              <a:lnSpc>
                <a:spcPct val="150000"/>
              </a:lnSpc>
              <a:spcBef>
                <a:spcPts val="512"/>
              </a:spcBef>
              <a:spcAft>
                <a:spcPts val="600"/>
              </a:spcAft>
              <a:buFont typeface="Arial" panose="020B0604020202020204" pitchFamily="34" charset="0"/>
              <a:buChar char="•"/>
              <a:defRPr sz="1800"/>
            </a:lvl3pPr>
            <a:lvl4pPr marL="1638125" indent="-234018" defTabSz="936071">
              <a:lnSpc>
                <a:spcPct val="150000"/>
              </a:lnSpc>
              <a:spcBef>
                <a:spcPts val="512"/>
              </a:spcBef>
              <a:spcAft>
                <a:spcPts val="600"/>
              </a:spcAft>
              <a:buFont typeface="Arial" panose="020B0604020202020204" pitchFamily="34" charset="0"/>
              <a:buChar char="•"/>
              <a:defRPr sz="1800"/>
            </a:lvl4pPr>
            <a:lvl5pPr marL="2106160" indent="-234018" defTabSz="936071">
              <a:lnSpc>
                <a:spcPct val="150000"/>
              </a:lnSpc>
              <a:spcBef>
                <a:spcPts val="512"/>
              </a:spcBef>
              <a:spcAft>
                <a:spcPts val="600"/>
              </a:spcAft>
              <a:buFont typeface="Arial" panose="020B0604020202020204" pitchFamily="34" charset="0"/>
              <a:buChar char="•"/>
              <a:defRPr sz="1800"/>
            </a:lvl5pPr>
            <a:lvl6pPr marL="2574196" indent="-234018" defTabSz="936071">
              <a:lnSpc>
                <a:spcPct val="90000"/>
              </a:lnSpc>
              <a:spcBef>
                <a:spcPts val="512"/>
              </a:spcBef>
              <a:buFont typeface="Arial" panose="020B0604020202020204" pitchFamily="34" charset="0"/>
              <a:buChar char="•"/>
              <a:defRPr sz="1843"/>
            </a:lvl6pPr>
            <a:lvl7pPr marL="3042232" indent="-234018" defTabSz="936071">
              <a:lnSpc>
                <a:spcPct val="90000"/>
              </a:lnSpc>
              <a:spcBef>
                <a:spcPts val="512"/>
              </a:spcBef>
              <a:buFont typeface="Arial" panose="020B0604020202020204" pitchFamily="34" charset="0"/>
              <a:buChar char="•"/>
              <a:defRPr sz="1843"/>
            </a:lvl7pPr>
            <a:lvl8pPr marL="3510267" indent="-234018" defTabSz="936071">
              <a:lnSpc>
                <a:spcPct val="90000"/>
              </a:lnSpc>
              <a:spcBef>
                <a:spcPts val="512"/>
              </a:spcBef>
              <a:buFont typeface="Arial" panose="020B0604020202020204" pitchFamily="34" charset="0"/>
              <a:buChar char="•"/>
              <a:defRPr sz="1843"/>
            </a:lvl8pPr>
            <a:lvl9pPr marL="3978303" indent="-234018" defTabSz="936071">
              <a:lnSpc>
                <a:spcPct val="90000"/>
              </a:lnSpc>
              <a:spcBef>
                <a:spcPts val="512"/>
              </a:spcBef>
              <a:buFont typeface="Arial" panose="020B0604020202020204" pitchFamily="34" charset="0"/>
              <a:buChar char="•"/>
              <a:defRPr sz="1843"/>
            </a:lvl9pPr>
          </a:lstStyle>
          <a:p>
            <a:r>
              <a:rPr lang="en-US" sz="4000" dirty="0"/>
              <a:t>Equalization Aid</a:t>
            </a:r>
          </a:p>
          <a:p>
            <a:r>
              <a:rPr lang="en-US" sz="4000" dirty="0"/>
              <a:t>POP QUIZ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1075">
                                            <p:txEl>
                                              <p:pRg st="2" end="2"/>
                                            </p:txEl>
                                          </p:spTgt>
                                        </p:tgtEl>
                                        <p:attrNameLst>
                                          <p:attrName>style.visibility</p:attrName>
                                        </p:attrNameLst>
                                      </p:cBhvr>
                                      <p:to>
                                        <p:strVal val="visible"/>
                                      </p:to>
                                    </p:set>
                                    <p:animEffect transition="in" filter="dissolve">
                                      <p:cBhvr>
                                        <p:cTn id="7" dur="500"/>
                                        <p:tgtEl>
                                          <p:spTgt spid="131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480925" cy="1233994"/>
          </a:xfrm>
          <a:prstGeom prst="rect">
            <a:avLst/>
          </a:prstGeom>
          <a:ln>
            <a:noFill/>
          </a:ln>
        </p:spPr>
        <p:txBody>
          <a:bodyPr vert="horz" lIns="91440" tIns="45720" rIns="91440" bIns="45720" rtlCol="0" anchor="ctr">
            <a:noAutofit/>
          </a:bodyPr>
          <a:lstStyle/>
          <a:p>
            <a:pPr algn="ctr" defTabSz="936071">
              <a:spcBef>
                <a:spcPct val="0"/>
              </a:spcBef>
              <a:spcAft>
                <a:spcPts val="600"/>
              </a:spcAft>
            </a:pPr>
            <a:r>
              <a:rPr lang="en-US" sz="4400" dirty="0">
                <a:solidFill>
                  <a:schemeClr val="bg1"/>
                </a:solidFill>
                <a:effectLst>
                  <a:outerShdw blurRad="38100" dist="38100" dir="2700000" algn="tl">
                    <a:srgbClr val="000000">
                      <a:alpha val="43137"/>
                    </a:srgbClr>
                  </a:outerShdw>
                </a:effectLst>
                <a:latin typeface="+mj-lt"/>
              </a:rPr>
              <a:t>Revenue Limit History and Overview</a:t>
            </a:r>
          </a:p>
        </p:txBody>
      </p:sp>
      <p:sp>
        <p:nvSpPr>
          <p:cNvPr id="6147" name="Content Placeholder 2"/>
          <p:cNvSpPr>
            <a:spLocks noGrp="1"/>
          </p:cNvSpPr>
          <p:nvPr>
            <p:ph idx="1"/>
          </p:nvPr>
        </p:nvSpPr>
        <p:spPr>
          <a:xfrm>
            <a:off x="1072459" y="1368643"/>
            <a:ext cx="11098924" cy="5308883"/>
          </a:xfrm>
        </p:spPr>
        <p:txBody>
          <a:bodyPr>
            <a:noAutofit/>
          </a:bodyPr>
          <a:lstStyle/>
          <a:p>
            <a:pPr>
              <a:lnSpc>
                <a:spcPct val="100000"/>
              </a:lnSpc>
              <a:spcBef>
                <a:spcPts val="0"/>
              </a:spcBef>
              <a:spcAft>
                <a:spcPts val="300"/>
              </a:spcAft>
              <a:buNone/>
            </a:pPr>
            <a:r>
              <a:rPr lang="en-US" sz="2700" b="1" dirty="0">
                <a:solidFill>
                  <a:srgbClr val="262087"/>
                </a:solidFill>
                <a:cs typeface="Times New Roman" pitchFamily="18" charset="0"/>
              </a:rPr>
              <a:t>Revenue limits: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Implemented in 1993-94.</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Designed to restrict the amount of revenue a school district can raise through </a:t>
            </a:r>
            <a:br>
              <a:rPr lang="en-US" dirty="0">
                <a:solidFill>
                  <a:srgbClr val="262087"/>
                </a:solidFill>
              </a:rPr>
            </a:br>
            <a:r>
              <a:rPr lang="en-US" dirty="0">
                <a:solidFill>
                  <a:srgbClr val="262087"/>
                </a:solidFill>
              </a:rPr>
              <a:t>local property taxes and state general school aids annually on a per pupil basis.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Do not include state categorical aids, federal aids, local receipts, and most </a:t>
            </a:r>
            <a:br>
              <a:rPr lang="en-US" dirty="0">
                <a:solidFill>
                  <a:srgbClr val="262087"/>
                </a:solidFill>
              </a:rPr>
            </a:br>
            <a:r>
              <a:rPr lang="en-US" dirty="0">
                <a:solidFill>
                  <a:srgbClr val="262087"/>
                </a:solidFill>
              </a:rPr>
              <a:t>debt service tax levies.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a:solidFill>
                  <a:srgbClr val="262087"/>
                </a:solidFill>
              </a:rPr>
              <a:t>Used </a:t>
            </a:r>
            <a:r>
              <a:rPr lang="en-US" dirty="0">
                <a:solidFill>
                  <a:srgbClr val="262087"/>
                </a:solidFill>
              </a:rPr>
              <a:t>to increase annually on a per pupil basis; 6 of 8 most recent years is $0.</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Calculated based upon a school district’s three-year rolling membership average. Not dependent on changes in other districts.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Allow for multiple adjustments for certain purposes.</a:t>
            </a:r>
          </a:p>
          <a:p>
            <a:pPr marL="388556" lvl="1" indent="-351164" defTabSz="1114471">
              <a:lnSpc>
                <a:spcPct val="90000"/>
              </a:lnSpc>
              <a:spcBef>
                <a:spcPct val="20000"/>
              </a:spcBef>
              <a:spcAft>
                <a:spcPct val="30000"/>
              </a:spcAft>
              <a:buClr>
                <a:srgbClr val="262087"/>
              </a:buClr>
              <a:buSzPct val="100000"/>
              <a:buFont typeface="Wingdings" panose="05000000000000000000" pitchFamily="2" charset="2"/>
              <a:buChar char="Ø"/>
              <a:defRPr/>
            </a:pPr>
            <a:r>
              <a:rPr lang="en-US" dirty="0">
                <a:solidFill>
                  <a:srgbClr val="262087"/>
                </a:solidFill>
              </a:rPr>
              <a:t>Can be exceeded if approved through local referendum.</a:t>
            </a:r>
          </a:p>
        </p:txBody>
      </p:sp>
    </p:spTree>
    <p:extLst>
      <p:ext uri="{BB962C8B-B14F-4D97-AF65-F5344CB8AC3E}">
        <p14:creationId xmlns:p14="http://schemas.microsoft.com/office/powerpoint/2010/main" val="1696307589"/>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ln>
            <a:noFill/>
          </a:ln>
        </p:spPr>
        <p:txBody>
          <a:bodyPr vert="horz" lIns="91440" tIns="45720" rIns="91440" bIns="45720" rtlCol="0" anchor="ctr">
            <a:noAutofit/>
          </a:bodyPr>
          <a:lstStyle/>
          <a:p>
            <a:pPr>
              <a:spcBef>
                <a:spcPct val="0"/>
              </a:spcBef>
            </a:pPr>
            <a:r>
              <a:rPr lang="en-US" sz="4400" dirty="0">
                <a:effectLst>
                  <a:outerShdw blurRad="38100" dist="38100" dir="2700000" algn="tl">
                    <a:srgbClr val="000000">
                      <a:alpha val="43137"/>
                    </a:srgbClr>
                  </a:outerShdw>
                </a:effectLst>
                <a:latin typeface="+mj-lt"/>
              </a:rPr>
              <a:t>State Totals - School District Revenues</a:t>
            </a:r>
          </a:p>
        </p:txBody>
      </p:sp>
      <p:sp>
        <p:nvSpPr>
          <p:cNvPr id="6" name="Text Placeholder 2"/>
          <p:cNvSpPr>
            <a:spLocks noGrp="1"/>
          </p:cNvSpPr>
          <p:nvPr>
            <p:ph type="body" sz="quarter" idx="14"/>
          </p:nvPr>
        </p:nvSpPr>
        <p:spPr>
          <a:xfrm>
            <a:off x="348305" y="1931298"/>
            <a:ext cx="4914968" cy="3430017"/>
          </a:xfrm>
        </p:spPr>
        <p:txBody>
          <a:bodyPr>
            <a:noAutofit/>
          </a:bodyPr>
          <a:lstStyle/>
          <a:p>
            <a:pPr marL="74893" indent="0" algn="ctr" defTabSz="1114209">
              <a:lnSpc>
                <a:spcPct val="100000"/>
              </a:lnSpc>
              <a:spcBef>
                <a:spcPct val="20000"/>
              </a:spcBef>
              <a:spcAft>
                <a:spcPts val="0"/>
              </a:spcAft>
              <a:buClr>
                <a:srgbClr val="5B9BD5"/>
              </a:buClr>
              <a:buSzPct val="80000"/>
              <a:buNone/>
              <a:defRPr/>
            </a:pPr>
            <a:r>
              <a:rPr lang="en-US" sz="3003" u="sng" dirty="0"/>
              <a:t>CONTROLLED</a:t>
            </a:r>
          </a:p>
          <a:p>
            <a:pPr marL="74893" indent="0" algn="ctr" defTabSz="1114209">
              <a:lnSpc>
                <a:spcPct val="100000"/>
              </a:lnSpc>
              <a:spcBef>
                <a:spcPct val="20000"/>
              </a:spcBef>
              <a:spcAft>
                <a:spcPts val="0"/>
              </a:spcAft>
              <a:buClr>
                <a:srgbClr val="5B9BD5"/>
              </a:buClr>
              <a:buSzPct val="80000"/>
              <a:buNone/>
              <a:defRPr/>
            </a:pPr>
            <a:r>
              <a:rPr lang="en-US" sz="3003" dirty="0"/>
              <a:t>Although the mix of aid and taxes is different across districts, the Revenue Limit can control 70-90% of the General Fund budget!</a:t>
            </a:r>
          </a:p>
        </p:txBody>
      </p:sp>
      <p:sp>
        <p:nvSpPr>
          <p:cNvPr id="15" name="Text Placeholder 2"/>
          <p:cNvSpPr txBox="1">
            <a:spLocks/>
          </p:cNvSpPr>
          <p:nvPr/>
        </p:nvSpPr>
        <p:spPr>
          <a:xfrm>
            <a:off x="642756" y="1485816"/>
            <a:ext cx="6089769" cy="675347"/>
          </a:xfrm>
          <a:prstGeom prst="rect">
            <a:avLst/>
          </a:prstGeom>
        </p:spPr>
        <p:txBody>
          <a:bodyPr vert="horz" lIns="124809" tIns="62405" rIns="124809" bIns="62405" rtlCol="0">
            <a:normAutofit fontScale="92500" lnSpcReduction="20000"/>
          </a:bodyPr>
          <a:lstStyle>
            <a:lvl1pPr marL="342900" indent="-342900" algn="l" defTabSz="685800" rtl="0" eaLnBrk="1" latinLnBrk="0" hangingPunct="1">
              <a:lnSpc>
                <a:spcPct val="150000"/>
              </a:lnSpc>
              <a:spcBef>
                <a:spcPts val="0"/>
              </a:spcBef>
              <a:spcAft>
                <a:spcPts val="439"/>
              </a:spcAft>
              <a:buFont typeface="Arial"/>
              <a:buChar char="•"/>
              <a:defRPr sz="2400" b="1" kern="1200">
                <a:solidFill>
                  <a:schemeClr val="tx1"/>
                </a:solidFill>
                <a:latin typeface="Lato" panose="020F0502020204030203" pitchFamily="34" charset="0"/>
                <a:ea typeface="+mn-ea"/>
                <a:cs typeface="+mn-cs"/>
              </a:defRPr>
            </a:lvl1pPr>
            <a:lvl2pPr marL="342789"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685578" indent="0" algn="l" defTabSz="685800" rtl="0" eaLnBrk="1" latinLnBrk="0" hangingPunct="1">
              <a:lnSpc>
                <a:spcPct val="150000"/>
              </a:lnSpc>
              <a:spcBef>
                <a:spcPts val="375"/>
              </a:spcBef>
              <a:buFont typeface="Arial" panose="020B0604020202020204" pitchFamily="34" charset="0"/>
              <a:buNone/>
              <a:defRPr sz="1500" kern="1200">
                <a:solidFill>
                  <a:schemeClr val="tx1"/>
                </a:solidFill>
                <a:latin typeface="+mn-lt"/>
                <a:ea typeface="+mn-ea"/>
                <a:cs typeface="+mn-cs"/>
              </a:defRPr>
            </a:lvl3pPr>
            <a:lvl4pPr marL="1028368" indent="0" algn="l" defTabSz="685800" rtl="0" eaLnBrk="1" latinLnBrk="0" hangingPunct="1">
              <a:lnSpc>
                <a:spcPct val="150000"/>
              </a:lnSpc>
              <a:spcBef>
                <a:spcPts val="375"/>
              </a:spcBef>
              <a:buFont typeface="Arial" panose="020B0604020202020204" pitchFamily="34" charset="0"/>
              <a:buNone/>
              <a:defRPr sz="1350" kern="1200">
                <a:solidFill>
                  <a:schemeClr val="tx1"/>
                </a:solidFill>
                <a:latin typeface="+mn-lt"/>
                <a:ea typeface="+mn-ea"/>
                <a:cs typeface="+mn-cs"/>
              </a:defRPr>
            </a:lvl4pPr>
            <a:lvl5pPr marL="1371157" indent="0" algn="l" defTabSz="685800" rtl="0" eaLnBrk="1" latinLnBrk="0" hangingPunct="1">
              <a:lnSpc>
                <a:spcPct val="150000"/>
              </a:lnSpc>
              <a:spcBef>
                <a:spcPts val="375"/>
              </a:spcBef>
              <a:buFont typeface="Arial" panose="020B0604020202020204" pitchFamily="34" charset="0"/>
              <a:buNone/>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endParaRPr lang="en-US" sz="3276" dirty="0"/>
          </a:p>
        </p:txBody>
      </p:sp>
      <p:graphicFrame>
        <p:nvGraphicFramePr>
          <p:cNvPr id="25" name="Chart 24"/>
          <p:cNvGraphicFramePr/>
          <p:nvPr>
            <p:extLst>
              <p:ext uri="{D42A27DB-BD31-4B8C-83A1-F6EECF244321}">
                <p14:modId xmlns:p14="http://schemas.microsoft.com/office/powerpoint/2010/main" val="3742164216"/>
              </p:ext>
            </p:extLst>
          </p:nvPr>
        </p:nvGraphicFramePr>
        <p:xfrm>
          <a:off x="5659454" y="1516565"/>
          <a:ext cx="6667035" cy="5505245"/>
        </p:xfrm>
        <a:graphic>
          <a:graphicData uri="http://schemas.openxmlformats.org/drawingml/2006/chart">
            <c:chart xmlns:c="http://schemas.openxmlformats.org/drawingml/2006/chart" xmlns:r="http://schemas.openxmlformats.org/officeDocument/2006/relationships" r:id="rId3"/>
          </a:graphicData>
        </a:graphic>
      </p:graphicFrame>
      <p:cxnSp>
        <p:nvCxnSpPr>
          <p:cNvPr id="26" name="Straight Arrow Connector 25"/>
          <p:cNvCxnSpPr/>
          <p:nvPr/>
        </p:nvCxnSpPr>
        <p:spPr>
          <a:xfrm>
            <a:off x="5093840" y="3583215"/>
            <a:ext cx="4300716" cy="1623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093840" y="3745569"/>
            <a:ext cx="2549651" cy="87796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6426" y="6055595"/>
            <a:ext cx="8011012" cy="932563"/>
          </a:xfrm>
          <a:prstGeom prst="rect">
            <a:avLst/>
          </a:prstGeom>
          <a:noFill/>
        </p:spPr>
        <p:txBody>
          <a:bodyPr wrap="square" rtlCol="0">
            <a:spAutoFit/>
          </a:bodyPr>
          <a:lstStyle/>
          <a:p>
            <a:r>
              <a:rPr lang="en-US" sz="1365" dirty="0"/>
              <a:t>^ State General Aids includes: equalization aid, special adjustment aid, inter-district &amp; intra-district aids, and high poverty aid (i.e., state aids received under the districts’ revenue limit caps).</a:t>
            </a:r>
          </a:p>
          <a:p>
            <a:r>
              <a:rPr lang="en-US" sz="1365" dirty="0"/>
              <a:t>* Other Sources includes: state categorical aids, federal aid, and non-property tax local revenue (i.e., revenue received outside of the districts’ revenue limit caps). </a:t>
            </a:r>
          </a:p>
        </p:txBody>
      </p:sp>
    </p:spTree>
    <p:extLst>
      <p:ext uri="{BB962C8B-B14F-4D97-AF65-F5344CB8AC3E}">
        <p14:creationId xmlns:p14="http://schemas.microsoft.com/office/powerpoint/2010/main" val="115571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12420601" cy="1243583"/>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What is within Revenue Limits?</a:t>
            </a:r>
          </a:p>
        </p:txBody>
      </p:sp>
      <p:graphicFrame>
        <p:nvGraphicFramePr>
          <p:cNvPr id="12" name="Diagram 11">
            <a:extLst>
              <a:ext uri="{FF2B5EF4-FFF2-40B4-BE49-F238E27FC236}">
                <a16:creationId xmlns:a16="http://schemas.microsoft.com/office/drawing/2014/main" id="{F0C6FFBA-0B0A-410F-8368-3F1873FBD903}"/>
              </a:ext>
            </a:extLst>
          </p:cNvPr>
          <p:cNvGraphicFramePr/>
          <p:nvPr>
            <p:extLst>
              <p:ext uri="{D42A27DB-BD31-4B8C-83A1-F6EECF244321}">
                <p14:modId xmlns:p14="http://schemas.microsoft.com/office/powerpoint/2010/main" val="2321985898"/>
              </p:ext>
            </p:extLst>
          </p:nvPr>
        </p:nvGraphicFramePr>
        <p:xfrm>
          <a:off x="2049991" y="1147085"/>
          <a:ext cx="8320617" cy="58760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197194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127" y="281250"/>
            <a:ext cx="12564051" cy="778624"/>
          </a:xfrm>
          <a:ln>
            <a:noFill/>
          </a:ln>
        </p:spPr>
        <p:txBody>
          <a:bodyPr vert="horz" lIns="91440" tIns="45720" rIns="91440" bIns="45720" rtlCol="0" anchor="ctr">
            <a:noAutofit/>
          </a:bodyPr>
          <a:lstStyle/>
          <a:p>
            <a:pPr>
              <a:lnSpc>
                <a:spcPct val="100000"/>
              </a:lnSpc>
              <a:spcAft>
                <a:spcPts val="600"/>
              </a:spcAft>
              <a:buFont typeface="Arial" panose="020B0604020202020204" pitchFamily="34" charset="0"/>
            </a:pPr>
            <a:r>
              <a:rPr lang="en-US" sz="4400" dirty="0">
                <a:effectLst>
                  <a:outerShdw blurRad="38100" dist="38100" dir="2700000" algn="tl">
                    <a:srgbClr val="000000">
                      <a:alpha val="43137"/>
                    </a:srgbClr>
                  </a:outerShdw>
                </a:effectLst>
                <a:ea typeface="+mn-ea"/>
                <a:cs typeface="+mn-cs"/>
              </a:rPr>
              <a:t>What is outside the Revenue Limit?</a:t>
            </a:r>
          </a:p>
        </p:txBody>
      </p:sp>
      <p:graphicFrame>
        <p:nvGraphicFramePr>
          <p:cNvPr id="3" name="Diagram 2">
            <a:extLst>
              <a:ext uri="{FF2B5EF4-FFF2-40B4-BE49-F238E27FC236}">
                <a16:creationId xmlns:a16="http://schemas.microsoft.com/office/drawing/2014/main" id="{3280343C-6ACF-44DD-AFCB-495A1386E0B1}"/>
              </a:ext>
            </a:extLst>
          </p:cNvPr>
          <p:cNvGraphicFramePr/>
          <p:nvPr>
            <p:extLst>
              <p:ext uri="{D42A27DB-BD31-4B8C-83A1-F6EECF244321}">
                <p14:modId xmlns:p14="http://schemas.microsoft.com/office/powerpoint/2010/main" val="4112244787"/>
              </p:ext>
            </p:extLst>
          </p:nvPr>
        </p:nvGraphicFramePr>
        <p:xfrm>
          <a:off x="1386092" y="1148009"/>
          <a:ext cx="9003778" cy="5963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301788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3"/>
          </p:nvPr>
        </p:nvSpPr>
        <p:spPr>
          <a:ln>
            <a:noFill/>
          </a:ln>
        </p:spPr>
        <p:txBody>
          <a:bodyPr>
            <a:noAutofit/>
          </a:bodyPr>
          <a:lstStyle/>
          <a:p>
            <a:pPr>
              <a:lnSpc>
                <a:spcPct val="100000"/>
              </a:lnSpc>
              <a:spcBef>
                <a:spcPct val="0"/>
              </a:spcBef>
            </a:pPr>
            <a:r>
              <a:rPr lang="en-US" sz="4400" dirty="0">
                <a:solidFill>
                  <a:schemeClr val="bg1"/>
                </a:solidFill>
                <a:effectLst>
                  <a:outerShdw blurRad="38100" dist="38100" dir="2700000" algn="tl">
                    <a:srgbClr val="000000">
                      <a:alpha val="43137"/>
                    </a:srgbClr>
                  </a:outerShdw>
                </a:effectLst>
                <a:latin typeface="+mj-lt"/>
              </a:rPr>
              <a:t>Revenue Limits</a:t>
            </a:r>
          </a:p>
        </p:txBody>
      </p:sp>
      <p:sp>
        <p:nvSpPr>
          <p:cNvPr id="4" name="Rectangle 3"/>
          <p:cNvSpPr/>
          <p:nvPr/>
        </p:nvSpPr>
        <p:spPr>
          <a:xfrm>
            <a:off x="1219201" y="1329856"/>
            <a:ext cx="4529958" cy="3372718"/>
          </a:xfrm>
          <a:prstGeom prst="rect">
            <a:avLst/>
          </a:prstGeom>
        </p:spPr>
        <p:txBody>
          <a:bodyPr wrap="square">
            <a:spAutoFit/>
          </a:bodyPr>
          <a:lstStyle/>
          <a:p>
            <a:pPr marL="412032" lvl="1">
              <a:buClr>
                <a:srgbClr val="0000FF"/>
              </a:buClr>
              <a:defRPr/>
            </a:pPr>
            <a:r>
              <a:rPr lang="en-US" sz="2400" b="1" u="sng" dirty="0">
                <a:solidFill>
                  <a:srgbClr val="262087"/>
                </a:solidFill>
              </a:rPr>
              <a:t>Controlled Revenues</a:t>
            </a:r>
          </a:p>
          <a:p>
            <a:pPr marL="304777" lvl="1" defTabSz="936071">
              <a:lnSpc>
                <a:spcPts val="2663"/>
              </a:lnSpc>
              <a:spcBef>
                <a:spcPts val="512"/>
              </a:spcBef>
              <a:spcAft>
                <a:spcPts val="600"/>
              </a:spcAft>
              <a:buClr>
                <a:srgbClr val="262087"/>
              </a:buClr>
              <a:defRPr/>
            </a:pPr>
            <a:r>
              <a:rPr lang="en-US" sz="2200" b="1" dirty="0">
                <a:solidFill>
                  <a:srgbClr val="262087"/>
                </a:solidFill>
              </a:rPr>
              <a:t>State General Aid</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Local property taxes (controlled levy)</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Department of Revenue Computer Aid</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Aid for Exempt Personal Property</a:t>
            </a:r>
          </a:p>
        </p:txBody>
      </p:sp>
      <p:sp>
        <p:nvSpPr>
          <p:cNvPr id="6" name="Rectangle 5"/>
          <p:cNvSpPr/>
          <p:nvPr/>
        </p:nvSpPr>
        <p:spPr>
          <a:xfrm>
            <a:off x="6095999" y="1329856"/>
            <a:ext cx="6177281" cy="4961871"/>
          </a:xfrm>
          <a:prstGeom prst="rect">
            <a:avLst/>
          </a:prstGeom>
        </p:spPr>
        <p:txBody>
          <a:bodyPr wrap="square">
            <a:spAutoFit/>
          </a:bodyPr>
          <a:lstStyle/>
          <a:p>
            <a:pPr>
              <a:lnSpc>
                <a:spcPct val="90000"/>
              </a:lnSpc>
              <a:spcAft>
                <a:spcPts val="1843"/>
              </a:spcAft>
              <a:buClr>
                <a:srgbClr val="FF0000"/>
              </a:buClr>
              <a:defRPr/>
            </a:pPr>
            <a:r>
              <a:rPr lang="en-US" sz="2400" b="1" u="sng" dirty="0">
                <a:solidFill>
                  <a:srgbClr val="262087"/>
                </a:solidFill>
              </a:rPr>
              <a:t>Four-Step Process:</a:t>
            </a:r>
          </a:p>
          <a:p>
            <a:pPr marL="304777" lvl="1" defTabSz="936071">
              <a:lnSpc>
                <a:spcPts val="2663"/>
              </a:lnSpc>
              <a:spcBef>
                <a:spcPts val="512"/>
              </a:spcBef>
              <a:spcAft>
                <a:spcPts val="600"/>
              </a:spcAft>
              <a:buClr>
                <a:srgbClr val="262087"/>
              </a:buClr>
              <a:defRPr/>
            </a:pPr>
            <a:r>
              <a:rPr lang="en-US" sz="2000" b="1" dirty="0">
                <a:solidFill>
                  <a:srgbClr val="262087"/>
                </a:solidFill>
              </a:rPr>
              <a:t>Step 1: Build the Base Revenue Per Member</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1-3)</a:t>
            </a:r>
          </a:p>
          <a:p>
            <a:pPr marL="171450" indent="-171450">
              <a:lnSpc>
                <a:spcPct val="90000"/>
              </a:lnSpc>
              <a:buClr>
                <a:srgbClr val="262087"/>
              </a:buClr>
              <a:buFont typeface="Wingdings" panose="05000000000000000000" pitchFamily="2" charset="2"/>
              <a:buChar char="Ø"/>
              <a:defRPr/>
            </a:pPr>
            <a:endParaRPr lang="en-US" sz="1200" b="1" dirty="0">
              <a:solidFill>
                <a:srgbClr val="262087"/>
              </a:solidFill>
            </a:endParaRPr>
          </a:p>
          <a:p>
            <a:pPr marL="304777" lvl="1" defTabSz="936071">
              <a:lnSpc>
                <a:spcPts val="2663"/>
              </a:lnSpc>
              <a:spcBef>
                <a:spcPts val="512"/>
              </a:spcBef>
              <a:spcAft>
                <a:spcPts val="600"/>
              </a:spcAft>
              <a:buClr>
                <a:srgbClr val="262087"/>
              </a:buClr>
              <a:defRPr/>
            </a:pPr>
            <a:r>
              <a:rPr lang="en-US" sz="2000" b="1" dirty="0">
                <a:solidFill>
                  <a:srgbClr val="262087"/>
                </a:solidFill>
              </a:rPr>
              <a:t>Step 2: Calculate New Revenue Per Member</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4-7) </a:t>
            </a:r>
          </a:p>
          <a:p>
            <a:pPr marL="171450" indent="-171450">
              <a:lnSpc>
                <a:spcPct val="90000"/>
              </a:lnSpc>
              <a:buClr>
                <a:srgbClr val="262087"/>
              </a:buClr>
              <a:buFont typeface="Wingdings" panose="05000000000000000000" pitchFamily="2" charset="2"/>
              <a:buChar char="Ø"/>
              <a:defRPr/>
            </a:pPr>
            <a:endParaRPr lang="en-US" sz="1200" b="1" dirty="0">
              <a:solidFill>
                <a:srgbClr val="262087"/>
              </a:solidFill>
            </a:endParaRPr>
          </a:p>
          <a:p>
            <a:pPr marL="304777" lvl="1" defTabSz="936071">
              <a:lnSpc>
                <a:spcPts val="2663"/>
              </a:lnSpc>
              <a:spcBef>
                <a:spcPts val="512"/>
              </a:spcBef>
              <a:spcAft>
                <a:spcPts val="600"/>
              </a:spcAft>
              <a:buClr>
                <a:srgbClr val="262087"/>
              </a:buClr>
              <a:defRPr/>
            </a:pPr>
            <a:r>
              <a:rPr lang="en-US" sz="2000" b="1" dirty="0">
                <a:solidFill>
                  <a:srgbClr val="262087"/>
                </a:solidFill>
              </a:rPr>
              <a:t>Step 3: Determine Allowable Exemptions</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8-11)</a:t>
            </a:r>
          </a:p>
          <a:p>
            <a:pPr marL="171450" indent="-171450" algn="ctr">
              <a:lnSpc>
                <a:spcPct val="90000"/>
              </a:lnSpc>
              <a:buClr>
                <a:srgbClr val="262087"/>
              </a:buClr>
              <a:buFont typeface="Wingdings" panose="05000000000000000000" pitchFamily="2" charset="2"/>
              <a:buChar char="Ø"/>
              <a:defRPr/>
            </a:pPr>
            <a:endParaRPr lang="en-US" sz="1100" b="1" dirty="0">
              <a:solidFill>
                <a:srgbClr val="262087"/>
              </a:solidFill>
            </a:endParaRPr>
          </a:p>
          <a:p>
            <a:pPr marL="304777" lvl="1" defTabSz="936071">
              <a:lnSpc>
                <a:spcPts val="2663"/>
              </a:lnSpc>
              <a:spcBef>
                <a:spcPts val="512"/>
              </a:spcBef>
              <a:spcAft>
                <a:spcPts val="600"/>
              </a:spcAft>
              <a:buClr>
                <a:srgbClr val="262087"/>
              </a:buClr>
              <a:defRPr/>
            </a:pPr>
            <a:r>
              <a:rPr lang="en-US" sz="2000" b="1" dirty="0">
                <a:solidFill>
                  <a:srgbClr val="262087"/>
                </a:solidFill>
              </a:rPr>
              <a:t>Step 4: Determine Levy </a:t>
            </a:r>
          </a:p>
          <a:p>
            <a:pPr marL="1376363" lvl="2"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(Worksheet lines 13-16)</a:t>
            </a:r>
          </a:p>
        </p:txBody>
      </p:sp>
      <p:sp>
        <p:nvSpPr>
          <p:cNvPr id="7" name="Rectangle 6"/>
          <p:cNvSpPr/>
          <p:nvPr/>
        </p:nvSpPr>
        <p:spPr>
          <a:xfrm>
            <a:off x="1093075" y="6443192"/>
            <a:ext cx="10520855" cy="492443"/>
          </a:xfrm>
          <a:prstGeom prst="rect">
            <a:avLst/>
          </a:prstGeom>
        </p:spPr>
        <p:txBody>
          <a:bodyPr wrap="square">
            <a:spAutoFit/>
          </a:bodyPr>
          <a:lstStyle/>
          <a:p>
            <a:r>
              <a:rPr lang="en-US" sz="2600" b="1" i="1" dirty="0">
                <a:solidFill>
                  <a:srgbClr val="262087"/>
                </a:solidFill>
              </a:rPr>
              <a:t>The revenue limit does not include all revenues and it is not a spending limit.</a:t>
            </a:r>
          </a:p>
        </p:txBody>
      </p:sp>
      <p:sp>
        <p:nvSpPr>
          <p:cNvPr id="8" name="TextBox 7"/>
          <p:cNvSpPr txBox="1"/>
          <p:nvPr/>
        </p:nvSpPr>
        <p:spPr>
          <a:xfrm>
            <a:off x="1566041" y="4693482"/>
            <a:ext cx="4183118" cy="1296637"/>
          </a:xfrm>
          <a:prstGeom prst="rect">
            <a:avLst/>
          </a:prstGeom>
          <a:noFill/>
        </p:spPr>
        <p:txBody>
          <a:bodyPr wrap="square" rtlCol="0">
            <a:spAutoFit/>
          </a:bodyPr>
          <a:lstStyle/>
          <a:p>
            <a:r>
              <a:rPr lang="en-US" sz="2200" b="1" u="sng" dirty="0">
                <a:solidFill>
                  <a:srgbClr val="262087"/>
                </a:solidFill>
              </a:rPr>
              <a:t>Membership</a:t>
            </a:r>
          </a:p>
          <a:p>
            <a:pPr marL="819127" lvl="1"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September Pupil Count FTE</a:t>
            </a:r>
          </a:p>
          <a:p>
            <a:pPr marL="819127" lvl="1" indent="-514350" defTabSz="936071">
              <a:lnSpc>
                <a:spcPts val="2663"/>
              </a:lnSpc>
              <a:spcBef>
                <a:spcPts val="512"/>
              </a:spcBef>
              <a:spcAft>
                <a:spcPts val="600"/>
              </a:spcAft>
              <a:buClr>
                <a:srgbClr val="262087"/>
              </a:buClr>
              <a:buFont typeface="Wingdings" panose="05000000000000000000" pitchFamily="2" charset="2"/>
              <a:buChar char="Ø"/>
              <a:defRPr/>
            </a:pPr>
            <a:r>
              <a:rPr lang="en-US" sz="2000" dirty="0">
                <a:solidFill>
                  <a:srgbClr val="262087"/>
                </a:solidFill>
              </a:rPr>
              <a:t>Summer School FTE (40%)</a:t>
            </a:r>
          </a:p>
        </p:txBody>
      </p:sp>
    </p:spTree>
    <p:extLst>
      <p:ext uri="{BB962C8B-B14F-4D97-AF65-F5344CB8AC3E}">
        <p14:creationId xmlns:p14="http://schemas.microsoft.com/office/powerpoint/2010/main" val="2373202033"/>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DPI - LATO">
      <a:majorFont>
        <a:latin typeface="Lato Black"/>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20686</TotalTime>
  <Words>4578</Words>
  <Application>Microsoft Office PowerPoint</Application>
  <PresentationFormat>Custom</PresentationFormat>
  <Paragraphs>585</Paragraphs>
  <Slides>46</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Gadget</vt:lpstr>
      <vt:lpstr>Lato</vt:lpstr>
      <vt:lpstr>Lato Black</vt:lpstr>
      <vt:lpstr>Times New Roman</vt:lpstr>
      <vt:lpstr>Wingdings</vt:lpstr>
      <vt:lpstr>Office Theme</vt:lpstr>
      <vt:lpstr>PowerPoint Presentation</vt:lpstr>
      <vt:lpstr>Agenda</vt:lpstr>
      <vt:lpstr>Revenue Limits, School Aids,  and Property Tax Levies</vt:lpstr>
      <vt:lpstr>PowerPoint Presentation</vt:lpstr>
      <vt:lpstr>PowerPoint Presentation</vt:lpstr>
      <vt:lpstr>PowerPoint Presentation</vt:lpstr>
      <vt:lpstr>What is within Revenue Limits?</vt:lpstr>
      <vt:lpstr>What is outside the Revenue Limit?</vt:lpstr>
      <vt:lpstr>PowerPoint Presentation</vt:lpstr>
      <vt:lpstr>PowerPoint Presentation</vt:lpstr>
      <vt:lpstr>Revenue Limits-Per Pupil Adjustment History</vt:lpstr>
      <vt:lpstr>PowerPoint Presentation</vt:lpstr>
      <vt:lpstr>PowerPoint Presentation</vt:lpstr>
      <vt:lpstr>PowerPoint Presentation</vt:lpstr>
      <vt:lpstr>Setting the Levy</vt:lpstr>
      <vt:lpstr>The Basic Formula</vt:lpstr>
      <vt:lpstr>Wait! But That’s Not All!</vt:lpstr>
      <vt:lpstr>Avoid the Over-Levy</vt:lpstr>
      <vt:lpstr>But There’s More…Potentially</vt:lpstr>
      <vt:lpstr>Gross Total Levy</vt:lpstr>
      <vt:lpstr>Revenue Limits</vt:lpstr>
      <vt:lpstr>Per Pupil Aid </vt:lpstr>
      <vt:lpstr>PowerPoint Presentation</vt:lpstr>
      <vt:lpstr>State General Aids</vt:lpstr>
      <vt:lpstr>PowerPoint Presentation</vt:lpstr>
      <vt:lpstr>PowerPoint Presentation</vt:lpstr>
      <vt:lpstr>2021-22 General Equalization Aid Data (From July 1st Aid Estimate)</vt:lpstr>
      <vt:lpstr>How Equalized Aid Works</vt:lpstr>
      <vt:lpstr>How The Formula Works</vt:lpstr>
      <vt:lpstr>How The Formula Works</vt:lpstr>
      <vt:lpstr>How The Formula Works</vt:lpstr>
      <vt:lpstr>But What About Negative Aid?</vt:lpstr>
      <vt:lpstr>How the Formula “Works in Theory”</vt:lpstr>
      <vt:lpstr>Equalization Aid</vt:lpstr>
      <vt:lpstr>From Gross Aid Eligibility  to Actual Aid Payment (I5)</vt:lpstr>
      <vt:lpstr>PowerPoint Presentation</vt:lpstr>
      <vt:lpstr>PowerPoint Presentation</vt:lpstr>
      <vt:lpstr>PowerPoint Presentation</vt:lpstr>
      <vt:lpstr>PowerPoint Presentation</vt:lpstr>
      <vt:lpstr>PowerPoint Presentation</vt:lpstr>
      <vt:lpstr>PowerPoint Presentation</vt:lpstr>
      <vt:lpstr>Intent</vt:lpstr>
      <vt:lpstr>State Aid for Exempt Computer Property</vt:lpstr>
      <vt:lpstr>We’re Done!</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Kopitzke, Ben   DPI</cp:lastModifiedBy>
  <cp:revision>260</cp:revision>
  <dcterms:created xsi:type="dcterms:W3CDTF">2016-02-23T19:34:17Z</dcterms:created>
  <dcterms:modified xsi:type="dcterms:W3CDTF">2021-10-07T04:37:28Z</dcterms:modified>
</cp:coreProperties>
</file>