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2.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81" r:id="rId2"/>
  </p:sldMasterIdLst>
  <p:notesMasterIdLst>
    <p:notesMasterId r:id="rId62"/>
  </p:notesMasterIdLst>
  <p:handoutMasterIdLst>
    <p:handoutMasterId r:id="rId63"/>
  </p:handoutMasterIdLst>
  <p:sldIdLst>
    <p:sldId id="342" r:id="rId3"/>
    <p:sldId id="270" r:id="rId4"/>
    <p:sldId id="271" r:id="rId5"/>
    <p:sldId id="272" r:id="rId6"/>
    <p:sldId id="273" r:id="rId7"/>
    <p:sldId id="275" r:id="rId8"/>
    <p:sldId id="276" r:id="rId9"/>
    <p:sldId id="325" r:id="rId10"/>
    <p:sldId id="277" r:id="rId11"/>
    <p:sldId id="278" r:id="rId12"/>
    <p:sldId id="330" r:id="rId13"/>
    <p:sldId id="337" r:id="rId14"/>
    <p:sldId id="336" r:id="rId15"/>
    <p:sldId id="280" r:id="rId16"/>
    <p:sldId id="281" r:id="rId17"/>
    <p:sldId id="335" r:id="rId18"/>
    <p:sldId id="285" r:id="rId19"/>
    <p:sldId id="326" r:id="rId20"/>
    <p:sldId id="286" r:id="rId21"/>
    <p:sldId id="287" r:id="rId22"/>
    <p:sldId id="290" r:id="rId23"/>
    <p:sldId id="327" r:id="rId24"/>
    <p:sldId id="288" r:id="rId25"/>
    <p:sldId id="289" r:id="rId26"/>
    <p:sldId id="291" r:id="rId27"/>
    <p:sldId id="328" r:id="rId28"/>
    <p:sldId id="329" r:id="rId29"/>
    <p:sldId id="292" r:id="rId30"/>
    <p:sldId id="293" r:id="rId31"/>
    <p:sldId id="294" r:id="rId32"/>
    <p:sldId id="295" r:id="rId33"/>
    <p:sldId id="297" r:id="rId34"/>
    <p:sldId id="298" r:id="rId35"/>
    <p:sldId id="296" r:id="rId36"/>
    <p:sldId id="299" r:id="rId37"/>
    <p:sldId id="300" r:id="rId38"/>
    <p:sldId id="301" r:id="rId39"/>
    <p:sldId id="302" r:id="rId40"/>
    <p:sldId id="303" r:id="rId41"/>
    <p:sldId id="332" r:id="rId42"/>
    <p:sldId id="333" r:id="rId43"/>
    <p:sldId id="304" r:id="rId44"/>
    <p:sldId id="305" r:id="rId45"/>
    <p:sldId id="306" r:id="rId46"/>
    <p:sldId id="307" r:id="rId47"/>
    <p:sldId id="308" r:id="rId48"/>
    <p:sldId id="309" r:id="rId49"/>
    <p:sldId id="310" r:id="rId50"/>
    <p:sldId id="324" r:id="rId51"/>
    <p:sldId id="311" r:id="rId52"/>
    <p:sldId id="315" r:id="rId53"/>
    <p:sldId id="338" r:id="rId54"/>
    <p:sldId id="316" r:id="rId55"/>
    <p:sldId id="317" r:id="rId56"/>
    <p:sldId id="318" r:id="rId57"/>
    <p:sldId id="319" r:id="rId58"/>
    <p:sldId id="320" r:id="rId59"/>
    <p:sldId id="321" r:id="rId60"/>
    <p:sldId id="322" r:id="rId61"/>
  </p:sldIdLst>
  <p:sldSz cx="12480925" cy="7023100"/>
  <p:notesSz cx="7010400" cy="9296400"/>
  <p:defaultTextStyle>
    <a:defPPr>
      <a:defRPr lang="en-US"/>
    </a:defPPr>
    <a:lvl1pPr marL="0" algn="l" defTabSz="1114471" rtl="0" eaLnBrk="1" latinLnBrk="0" hangingPunct="1">
      <a:defRPr sz="2194" kern="1200">
        <a:solidFill>
          <a:schemeClr val="tx1"/>
        </a:solidFill>
        <a:latin typeface="+mn-lt"/>
        <a:ea typeface="+mn-ea"/>
        <a:cs typeface="+mn-cs"/>
      </a:defRPr>
    </a:lvl1pPr>
    <a:lvl2pPr marL="557235" algn="l" defTabSz="1114471" rtl="0" eaLnBrk="1" latinLnBrk="0" hangingPunct="1">
      <a:defRPr sz="2194" kern="1200">
        <a:solidFill>
          <a:schemeClr val="tx1"/>
        </a:solidFill>
        <a:latin typeface="+mn-lt"/>
        <a:ea typeface="+mn-ea"/>
        <a:cs typeface="+mn-cs"/>
      </a:defRPr>
    </a:lvl2pPr>
    <a:lvl3pPr marL="1114471" algn="l" defTabSz="1114471" rtl="0" eaLnBrk="1" latinLnBrk="0" hangingPunct="1">
      <a:defRPr sz="2194" kern="1200">
        <a:solidFill>
          <a:schemeClr val="tx1"/>
        </a:solidFill>
        <a:latin typeface="+mn-lt"/>
        <a:ea typeface="+mn-ea"/>
        <a:cs typeface="+mn-cs"/>
      </a:defRPr>
    </a:lvl3pPr>
    <a:lvl4pPr marL="1671706" algn="l" defTabSz="1114471" rtl="0" eaLnBrk="1" latinLnBrk="0" hangingPunct="1">
      <a:defRPr sz="2194" kern="1200">
        <a:solidFill>
          <a:schemeClr val="tx1"/>
        </a:solidFill>
        <a:latin typeface="+mn-lt"/>
        <a:ea typeface="+mn-ea"/>
        <a:cs typeface="+mn-cs"/>
      </a:defRPr>
    </a:lvl4pPr>
    <a:lvl5pPr marL="2228941" algn="l" defTabSz="1114471" rtl="0" eaLnBrk="1" latinLnBrk="0" hangingPunct="1">
      <a:defRPr sz="2194" kern="1200">
        <a:solidFill>
          <a:schemeClr val="tx1"/>
        </a:solidFill>
        <a:latin typeface="+mn-lt"/>
        <a:ea typeface="+mn-ea"/>
        <a:cs typeface="+mn-cs"/>
      </a:defRPr>
    </a:lvl5pPr>
    <a:lvl6pPr marL="2786177" algn="l" defTabSz="1114471" rtl="0" eaLnBrk="1" latinLnBrk="0" hangingPunct="1">
      <a:defRPr sz="2194" kern="1200">
        <a:solidFill>
          <a:schemeClr val="tx1"/>
        </a:solidFill>
        <a:latin typeface="+mn-lt"/>
        <a:ea typeface="+mn-ea"/>
        <a:cs typeface="+mn-cs"/>
      </a:defRPr>
    </a:lvl6pPr>
    <a:lvl7pPr marL="3343412" algn="l" defTabSz="1114471" rtl="0" eaLnBrk="1" latinLnBrk="0" hangingPunct="1">
      <a:defRPr sz="2194" kern="1200">
        <a:solidFill>
          <a:schemeClr val="tx1"/>
        </a:solidFill>
        <a:latin typeface="+mn-lt"/>
        <a:ea typeface="+mn-ea"/>
        <a:cs typeface="+mn-cs"/>
      </a:defRPr>
    </a:lvl7pPr>
    <a:lvl8pPr marL="3900648" algn="l" defTabSz="1114471" rtl="0" eaLnBrk="1" latinLnBrk="0" hangingPunct="1">
      <a:defRPr sz="2194" kern="1200">
        <a:solidFill>
          <a:schemeClr val="tx1"/>
        </a:solidFill>
        <a:latin typeface="+mn-lt"/>
        <a:ea typeface="+mn-ea"/>
        <a:cs typeface="+mn-cs"/>
      </a:defRPr>
    </a:lvl8pPr>
    <a:lvl9pPr marL="4457883" algn="l" defTabSz="1114471" rtl="0" eaLnBrk="1" latinLnBrk="0" hangingPunct="1">
      <a:defRPr sz="2194" kern="1200">
        <a:solidFill>
          <a:schemeClr val="tx1"/>
        </a:solidFill>
        <a:latin typeface="+mn-lt"/>
        <a:ea typeface="+mn-ea"/>
        <a:cs typeface="+mn-cs"/>
      </a:defRPr>
    </a:lvl9pPr>
  </p:defaultTextStyle>
  <p:extLst>
    <p:ext uri="{EFAFB233-063F-42B5-8137-9DF3F51BA10A}">
      <p15:sldGuideLst xmlns:p15="http://schemas.microsoft.com/office/powerpoint/2012/main">
        <p15:guide id="2" pos="3931" userDrawn="1">
          <p15:clr>
            <a:srgbClr val="A4A3A4"/>
          </p15:clr>
        </p15:guide>
        <p15:guide id="3" orient="horz" pos="221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AB4E"/>
    <a:srgbClr val="0066CC"/>
    <a:srgbClr val="0099FF"/>
    <a:srgbClr val="009999"/>
    <a:srgbClr val="0099CC"/>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61" autoAdjust="0"/>
    <p:restoredTop sz="65891" autoAdjust="0"/>
  </p:normalViewPr>
  <p:slideViewPr>
    <p:cSldViewPr snapToGrid="0">
      <p:cViewPr varScale="1">
        <p:scale>
          <a:sx n="107" d="100"/>
          <a:sy n="107" d="100"/>
        </p:scale>
        <p:origin x="348" y="78"/>
      </p:cViewPr>
      <p:guideLst>
        <p:guide pos="3931"/>
        <p:guide orient="horz" pos="2212"/>
      </p:guideLst>
    </p:cSldViewPr>
  </p:slideViewPr>
  <p:outlineViewPr>
    <p:cViewPr>
      <p:scale>
        <a:sx n="33" d="100"/>
        <a:sy n="33" d="100"/>
      </p:scale>
      <p:origin x="0" y="-17861"/>
    </p:cViewPr>
  </p:outlineViewPr>
  <p:notesTextViewPr>
    <p:cViewPr>
      <p:scale>
        <a:sx n="3" d="2"/>
        <a:sy n="3" d="2"/>
      </p:scale>
      <p:origin x="0" y="0"/>
    </p:cViewPr>
  </p:notesTextViewPr>
  <p:sorterViewPr>
    <p:cViewPr>
      <p:scale>
        <a:sx n="90" d="100"/>
        <a:sy n="90" d="100"/>
      </p:scale>
      <p:origin x="0" y="-23404"/>
    </p:cViewPr>
  </p:sorterViewPr>
  <p:notesViewPr>
    <p:cSldViewPr snapToGrid="0">
      <p:cViewPr varScale="1">
        <p:scale>
          <a:sx n="47" d="100"/>
          <a:sy n="47" d="100"/>
        </p:scale>
        <p:origin x="221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42C1987-445A-4DE1-8C20-A9271D594620}" type="datetimeFigureOut">
              <a:rPr lang="en-US" smtClean="0"/>
              <a:t>9/8/2021</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D1D0EC7-AC31-49A9-B900-31B454A7E125}" type="slidenum">
              <a:rPr lang="en-US" smtClean="0"/>
              <a:t>‹#›</a:t>
            </a:fld>
            <a:endParaRPr lang="en-US" dirty="0"/>
          </a:p>
        </p:txBody>
      </p:sp>
    </p:spTree>
    <p:extLst>
      <p:ext uri="{BB962C8B-B14F-4D97-AF65-F5344CB8AC3E}">
        <p14:creationId xmlns:p14="http://schemas.microsoft.com/office/powerpoint/2010/main" val="2620388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D66B86-A74A-4C80-A57B-B68EC8B0A391}" type="datetimeFigureOut">
              <a:rPr lang="en-US" smtClean="0"/>
              <a:t>9/8/2021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592A5A1-56EA-41D0-9C52-5BB87E1830FF}" type="slidenum">
              <a:rPr lang="en-US" smtClean="0"/>
              <a:t>‹#›</a:t>
            </a:fld>
            <a:endParaRPr lang="en-US" dirty="0"/>
          </a:p>
        </p:txBody>
      </p:sp>
    </p:spTree>
    <p:extLst>
      <p:ext uri="{BB962C8B-B14F-4D97-AF65-F5344CB8AC3E}">
        <p14:creationId xmlns:p14="http://schemas.microsoft.com/office/powerpoint/2010/main" val="64715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pi.wi.gov/sites/default/files/imce/administrators/e-mail/08_24_20_Regulatory_Flex_Framework.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pi.wi.gov/sites/default/files/imce/administrators/e-mail/08_24_20_Regulatory_Flex_Framework.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legis.wisconsin.gov/document/statutes/subch.%20V%20of%20ch.%20115"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dpi.wi.gov/sites/default/files/imce/sfs/pdf/Counting-Students-Who-Are-20-and-21-Years-Old_2019.pdf"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a:t>
            </a:fld>
            <a:endParaRPr lang="en-US"/>
          </a:p>
        </p:txBody>
      </p:sp>
    </p:spTree>
    <p:extLst>
      <p:ext uri="{BB962C8B-B14F-4D97-AF65-F5344CB8AC3E}">
        <p14:creationId xmlns:p14="http://schemas.microsoft.com/office/powerpoint/2010/main" val="6345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a:latin typeface="Arial" panose="020B0604020202020204" pitchFamily="34" charset="0"/>
                <a:cs typeface="Arial" panose="020B0604020202020204" pitchFamily="34" charset="0"/>
              </a:rPr>
              <a:t>From Slide 8, item #2 Who pays</a:t>
            </a:r>
            <a:r>
              <a:rPr lang="en-US" sz="1600" b="1" baseline="0" dirty="0">
                <a:latin typeface="Arial" panose="020B0604020202020204" pitchFamily="34" charset="0"/>
                <a:cs typeface="Arial" panose="020B0604020202020204" pitchFamily="34" charset="0"/>
              </a:rPr>
              <a:t> for the child’s education</a:t>
            </a:r>
            <a:endParaRPr lang="en-US" sz="1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10</a:t>
            </a:fld>
            <a:endParaRPr lang="en-US" dirty="0"/>
          </a:p>
        </p:txBody>
      </p:sp>
    </p:spTree>
    <p:extLst>
      <p:ext uri="{BB962C8B-B14F-4D97-AF65-F5344CB8AC3E}">
        <p14:creationId xmlns:p14="http://schemas.microsoft.com/office/powerpoint/2010/main" val="2558139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hlinkClick r:id="rId3"/>
              </a:rPr>
              <a:t>https://dpi.wi.gov/sites/default/files/imce/administrators/e-mail/08_24_20_Regulatory_Flex_Framework.pdf</a:t>
            </a:r>
            <a:r>
              <a:rPr lang="en-US" sz="1600" dirty="0"/>
              <a:t>  </a:t>
            </a:r>
            <a:r>
              <a:rPr lang="en-US" sz="1600" b="1" dirty="0"/>
              <a:t>SLIDE #61</a:t>
            </a:r>
            <a:r>
              <a:rPr lang="en-US" sz="1600" b="1" baseline="0" dirty="0"/>
              <a:t> has this link.</a:t>
            </a:r>
            <a:endParaRPr lang="en-US" sz="1600" b="1" dirty="0"/>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If a student was absent on the count day</a:t>
            </a:r>
            <a:r>
              <a:rPr lang="en-US" sz="1600" b="1" baseline="0" dirty="0">
                <a:latin typeface="Arial" panose="020B0604020202020204" pitchFamily="34" charset="0"/>
                <a:cs typeface="Arial" panose="020B0604020202020204" pitchFamily="34" charset="0"/>
              </a:rPr>
              <a:t> due to an excused absence; this is how they could be counted.  </a:t>
            </a:r>
          </a:p>
          <a:p>
            <a:r>
              <a:rPr lang="en-US" sz="1600" b="1" baseline="0" dirty="0">
                <a:latin typeface="Arial" panose="020B0604020202020204" pitchFamily="34" charset="0"/>
                <a:cs typeface="Arial" panose="020B0604020202020204" pitchFamily="34" charset="0"/>
              </a:rPr>
              <a:t>How might this playout in September of 2020.  </a:t>
            </a:r>
          </a:p>
          <a:p>
            <a:r>
              <a:rPr lang="en-US" sz="1600" b="1" baseline="0" dirty="0">
                <a:latin typeface="Arial" panose="020B0604020202020204" pitchFamily="34" charset="0"/>
                <a:cs typeface="Arial" panose="020B0604020202020204" pitchFamily="34" charset="0"/>
              </a:rPr>
              <a:t>The Key will be in can the district document the student’s attendance?</a:t>
            </a:r>
          </a:p>
          <a:p>
            <a:r>
              <a:rPr lang="en-US" sz="2000" b="1" i="1" u="sng" baseline="0" dirty="0">
                <a:latin typeface="Arial" panose="020B0604020202020204" pitchFamily="34" charset="0"/>
                <a:cs typeface="Arial" panose="020B0604020202020204" pitchFamily="34" charset="0"/>
              </a:rPr>
              <a:t>See the “Attendance” information provided in the PDF dated 08-24-2020.</a:t>
            </a:r>
            <a:endParaRPr lang="en-US" sz="2000" b="1" i="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11</a:t>
            </a:fld>
            <a:endParaRPr lang="en-US" dirty="0"/>
          </a:p>
        </p:txBody>
      </p:sp>
    </p:spTree>
    <p:extLst>
      <p:ext uri="{BB962C8B-B14F-4D97-AF65-F5344CB8AC3E}">
        <p14:creationId xmlns:p14="http://schemas.microsoft.com/office/powerpoint/2010/main" val="676640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hlinkClick r:id="rId3"/>
              </a:rPr>
              <a:t>https://dpi.wi.gov/sites/default/files/imce/administrators/e-mail/08_24_20_Regulatory_Flex_Framework.pdf</a:t>
            </a:r>
            <a:r>
              <a:rPr lang="en-US" sz="1600" dirty="0"/>
              <a:t> </a:t>
            </a:r>
            <a:endParaRPr lang="en-US" sz="1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12</a:t>
            </a:fld>
            <a:endParaRPr lang="en-US" dirty="0"/>
          </a:p>
        </p:txBody>
      </p:sp>
    </p:spTree>
    <p:extLst>
      <p:ext uri="{BB962C8B-B14F-4D97-AF65-F5344CB8AC3E}">
        <p14:creationId xmlns:p14="http://schemas.microsoft.com/office/powerpoint/2010/main" val="3469537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These programs must operated out of Fund 10 (General</a:t>
            </a:r>
            <a:r>
              <a:rPr lang="en-US" sz="1400" b="1" baseline="0" dirty="0">
                <a:latin typeface="Arial" panose="020B0604020202020204" pitchFamily="34" charset="0"/>
                <a:cs typeface="Arial" panose="020B0604020202020204" pitchFamily="34" charset="0"/>
              </a:rPr>
              <a:t> Fund),  Fund 27 (Special Education), Fund 29 (Head Start for some districts) </a:t>
            </a:r>
            <a:r>
              <a:rPr lang="en-US" sz="1400" b="1" u="sng" baseline="0" dirty="0">
                <a:latin typeface="Arial" panose="020B0604020202020204" pitchFamily="34" charset="0"/>
                <a:cs typeface="Arial" panose="020B0604020202020204" pitchFamily="34" charset="0"/>
              </a:rPr>
              <a:t>not</a:t>
            </a:r>
            <a:r>
              <a:rPr lang="en-US" sz="1400" b="1" baseline="0" dirty="0">
                <a:latin typeface="Arial" panose="020B0604020202020204" pitchFamily="34" charset="0"/>
                <a:cs typeface="Arial" panose="020B0604020202020204" pitchFamily="34" charset="0"/>
              </a:rPr>
              <a:t> Fund 80 (Community Service)</a:t>
            </a:r>
            <a:endParaRPr lang="en-US" sz="1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13</a:t>
            </a:fld>
            <a:endParaRPr lang="en-US" dirty="0"/>
          </a:p>
        </p:txBody>
      </p:sp>
    </p:spTree>
    <p:extLst>
      <p:ext uri="{BB962C8B-B14F-4D97-AF65-F5344CB8AC3E}">
        <p14:creationId xmlns:p14="http://schemas.microsoft.com/office/powerpoint/2010/main" val="1146181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If the</a:t>
            </a:r>
            <a:r>
              <a:rPr lang="en-US" sz="1400" b="1" baseline="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goal is to report residents,</a:t>
            </a:r>
            <a:r>
              <a:rPr lang="en-US" sz="1400" b="1" baseline="0" dirty="0">
                <a:latin typeface="Arial" panose="020B0604020202020204" pitchFamily="34" charset="0"/>
                <a:cs typeface="Arial" panose="020B0604020202020204" pitchFamily="34" charset="0"/>
              </a:rPr>
              <a:t> why do I have to count non-residents?  This is a process that accounts for students in your building and district residents.  All number you need to know, membership and open enrollment. Cost and revenue.</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14</a:t>
            </a:fld>
            <a:endParaRPr lang="en-US" dirty="0"/>
          </a:p>
        </p:txBody>
      </p:sp>
    </p:spTree>
    <p:extLst>
      <p:ext uri="{BB962C8B-B14F-4D97-AF65-F5344CB8AC3E}">
        <p14:creationId xmlns:p14="http://schemas.microsoft.com/office/powerpoint/2010/main" val="2111665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15</a:t>
            </a:fld>
            <a:endParaRPr lang="en-US" dirty="0"/>
          </a:p>
        </p:txBody>
      </p:sp>
    </p:spTree>
    <p:extLst>
      <p:ext uri="{BB962C8B-B14F-4D97-AF65-F5344CB8AC3E}">
        <p14:creationId xmlns:p14="http://schemas.microsoft.com/office/powerpoint/2010/main" val="3047640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16</a:t>
            </a:fld>
            <a:endParaRPr lang="en-US" dirty="0"/>
          </a:p>
        </p:txBody>
      </p:sp>
    </p:spTree>
    <p:extLst>
      <p:ext uri="{BB962C8B-B14F-4D97-AF65-F5344CB8AC3E}">
        <p14:creationId xmlns:p14="http://schemas.microsoft.com/office/powerpoint/2010/main" val="3113323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17</a:t>
            </a:fld>
            <a:endParaRPr lang="en-US" dirty="0"/>
          </a:p>
        </p:txBody>
      </p:sp>
    </p:spTree>
    <p:extLst>
      <p:ext uri="{BB962C8B-B14F-4D97-AF65-F5344CB8AC3E}">
        <p14:creationId xmlns:p14="http://schemas.microsoft.com/office/powerpoint/2010/main" val="2239491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Black" panose="020B0A04020102020204" pitchFamily="34" charset="0"/>
              </a:rPr>
              <a:t>These</a:t>
            </a:r>
            <a:r>
              <a:rPr lang="en-US" sz="1400" b="1" baseline="0" dirty="0">
                <a:latin typeface="Arial Black" panose="020B0A04020102020204" pitchFamily="34" charset="0"/>
              </a:rPr>
              <a:t> five steps are to be completed by your district before submitting the PI-1563 pupil count report.</a:t>
            </a:r>
            <a:endParaRPr lang="en-US" sz="1400" b="1" dirty="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18</a:t>
            </a:fld>
            <a:endParaRPr lang="en-US" dirty="0"/>
          </a:p>
        </p:txBody>
      </p:sp>
    </p:spTree>
    <p:extLst>
      <p:ext uri="{BB962C8B-B14F-4D97-AF65-F5344CB8AC3E}">
        <p14:creationId xmlns:p14="http://schemas.microsoft.com/office/powerpoint/2010/main" val="2062361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b="1" dirty="0">
                <a:latin typeface="Arial" panose="020B0604020202020204" pitchFamily="34" charset="0"/>
                <a:cs typeface="Arial" panose="020B0604020202020204" pitchFamily="34" charset="0"/>
              </a:rPr>
              <a:t>Present and absent, absent should</a:t>
            </a:r>
            <a:r>
              <a:rPr lang="en-US" sz="1400" b="1" baseline="0" dirty="0">
                <a:latin typeface="Arial" panose="020B0604020202020204" pitchFamily="34" charset="0"/>
                <a:cs typeface="Arial" panose="020B0604020202020204" pitchFamily="34" charset="0"/>
              </a:rPr>
              <a:t> meet the before and after rule.  This is children in your seats, they may or may not be residents of your district.</a:t>
            </a:r>
          </a:p>
          <a:p>
            <a:endParaRPr lang="en-US" sz="1400" b="1" baseline="0" dirty="0">
              <a:latin typeface="Arial" panose="020B0604020202020204" pitchFamily="34" charset="0"/>
              <a:cs typeface="Arial" panose="020B0604020202020204" pitchFamily="34" charset="0"/>
            </a:endParaRPr>
          </a:p>
          <a:p>
            <a:r>
              <a:rPr lang="en-US" sz="1400" b="1" i="0" kern="1200" dirty="0">
                <a:solidFill>
                  <a:schemeClr val="tx1"/>
                </a:solidFill>
                <a:effectLst/>
                <a:latin typeface="Arial" panose="020B0604020202020204" pitchFamily="34" charset="0"/>
                <a:ea typeface="+mn-ea"/>
                <a:cs typeface="Arial" panose="020B0604020202020204" pitchFamily="34" charset="0"/>
              </a:rPr>
              <a:t>Counting students in non-special education 3-year old programs: Wisc. Stat. 121.004(7)(d)   A pupil enrolled in a preschool program under subch. </a:t>
            </a:r>
            <a:r>
              <a:rPr lang="en-US" sz="1400" b="1" i="0" u="none" strike="noStrike" kern="1200" dirty="0">
                <a:solidFill>
                  <a:schemeClr val="tx1"/>
                </a:solidFill>
                <a:effectLst/>
                <a:latin typeface="Arial" panose="020B0604020202020204" pitchFamily="34" charset="0"/>
                <a:ea typeface="+mn-ea"/>
                <a:cs typeface="Arial" panose="020B0604020202020204" pitchFamily="34" charset="0"/>
                <a:hlinkClick r:id="rId3" tooltip="Statutes subch. V of ch. 115"/>
              </a:rPr>
              <a:t>V of ch. 115</a:t>
            </a:r>
            <a:r>
              <a:rPr lang="en-US" sz="1400" b="1" i="0" kern="1200" dirty="0">
                <a:solidFill>
                  <a:schemeClr val="tx1"/>
                </a:solidFill>
                <a:effectLst/>
                <a:latin typeface="Arial" panose="020B0604020202020204" pitchFamily="34" charset="0"/>
                <a:ea typeface="+mn-ea"/>
                <a:cs typeface="Arial" panose="020B0604020202020204" pitchFamily="34" charset="0"/>
              </a:rPr>
              <a:t>  [</a:t>
            </a:r>
            <a:r>
              <a:rPr lang="en-US" sz="1400" b="1" i="0" kern="1200" cap="all" dirty="0">
                <a:solidFill>
                  <a:schemeClr val="tx1"/>
                </a:solidFill>
                <a:effectLst/>
                <a:latin typeface="Arial" panose="020B0604020202020204" pitchFamily="34" charset="0"/>
                <a:ea typeface="+mn-ea"/>
                <a:cs typeface="Arial" panose="020B0604020202020204" pitchFamily="34" charset="0"/>
              </a:rPr>
              <a:t>CHILDREN WITH DISABILITIES</a:t>
            </a:r>
            <a:r>
              <a:rPr lang="en-US" sz="1400" b="1" i="0" kern="1200" dirty="0">
                <a:solidFill>
                  <a:schemeClr val="tx1"/>
                </a:solidFill>
                <a:effectLst/>
                <a:latin typeface="Arial" panose="020B0604020202020204" pitchFamily="34" charset="0"/>
                <a:ea typeface="+mn-ea"/>
                <a:cs typeface="Arial" panose="020B0604020202020204" pitchFamily="34" charset="0"/>
              </a:rPr>
              <a:t>​] who is 3 years of age or older shall be counted as one-half pupil.​</a:t>
            </a:r>
          </a:p>
          <a:p>
            <a:br>
              <a:rPr lang="en-US" sz="1400" b="1" dirty="0">
                <a:latin typeface="Arial" panose="020B0604020202020204" pitchFamily="34" charset="0"/>
                <a:cs typeface="Arial" panose="020B0604020202020204" pitchFamily="34" charset="0"/>
              </a:rPr>
            </a:br>
            <a:r>
              <a:rPr lang="en-US" sz="1400" b="1" i="0" kern="1200" dirty="0">
                <a:solidFill>
                  <a:schemeClr val="tx1"/>
                </a:solidFill>
                <a:effectLst/>
                <a:latin typeface="Arial" panose="020B0604020202020204" pitchFamily="34" charset="0"/>
                <a:ea typeface="+mn-ea"/>
                <a:cs typeface="Arial" panose="020B0604020202020204" pitchFamily="34" charset="0"/>
              </a:rPr>
              <a:t>In the fall of 2019 all school districts will still need to record the number of 9 grade students in the PI-1563-September report. Wisconsin statute 115.438(4)(a)1, speaks to the responsibility of each school district to provide the number of 9 grade students to DPI through the end of this grant program in 2022-23. This data must be reported even though the 2019 Act 9, the Personal Electronic Computing Devices Grant is no longer funded, effective with the 2019-20 school year.</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19</a:t>
            </a:fld>
            <a:endParaRPr lang="en-US" dirty="0"/>
          </a:p>
        </p:txBody>
      </p:sp>
    </p:spTree>
    <p:extLst>
      <p:ext uri="{BB962C8B-B14F-4D97-AF65-F5344CB8AC3E}">
        <p14:creationId xmlns:p14="http://schemas.microsoft.com/office/powerpoint/2010/main" val="3880349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2</a:t>
            </a:fld>
            <a:endParaRPr lang="en-US" dirty="0"/>
          </a:p>
        </p:txBody>
      </p:sp>
    </p:spTree>
    <p:extLst>
      <p:ext uri="{BB962C8B-B14F-4D97-AF65-F5344CB8AC3E}">
        <p14:creationId xmlns:p14="http://schemas.microsoft.com/office/powerpoint/2010/main" val="3947363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Those</a:t>
            </a:r>
            <a:r>
              <a:rPr lang="en-US" sz="1400" b="1" baseline="0" dirty="0">
                <a:latin typeface="Arial" panose="020B0604020202020204" pitchFamily="34" charset="0"/>
                <a:cs typeface="Arial" panose="020B0604020202020204" pitchFamily="34" charset="0"/>
              </a:rPr>
              <a:t> in attendance in your district that you may not include in the final “Head Count as they are non-residents attending under: OE; Tuition Waiver; 66.03 Coop; CESA Program; Tuition; 9-18 Weeks S. Tuition; Outside Age Eligibility; Chapter 220: CCDEB; Incarcerated / Hospital </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20</a:t>
            </a:fld>
            <a:endParaRPr lang="en-US" dirty="0"/>
          </a:p>
        </p:txBody>
      </p:sp>
    </p:spTree>
    <p:extLst>
      <p:ext uri="{BB962C8B-B14F-4D97-AF65-F5344CB8AC3E}">
        <p14:creationId xmlns:p14="http://schemas.microsoft.com/office/powerpoint/2010/main" val="3505943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This is</a:t>
            </a:r>
            <a:r>
              <a:rPr lang="en-US" sz="1400" b="1" baseline="0" dirty="0">
                <a:latin typeface="Arial" panose="020B0604020202020204" pitchFamily="34" charset="0"/>
                <a:cs typeface="Arial" panose="020B0604020202020204" pitchFamily="34" charset="0"/>
              </a:rPr>
              <a:t> where a resident student included in Step 1, the Head Count, is adjusted for as they are attending only part time. </a:t>
            </a:r>
          </a:p>
          <a:p>
            <a:r>
              <a:rPr lang="en-US" sz="1400" b="1" dirty="0">
                <a:latin typeface="Arial" panose="020B0604020202020204" pitchFamily="34" charset="0"/>
                <a:cs typeface="Arial" panose="020B0604020202020204" pitchFamily="34" charset="0"/>
              </a:rPr>
              <a:t>Homeschool part-time</a:t>
            </a:r>
            <a:r>
              <a:rPr lang="en-US" sz="1400" b="1" baseline="0" dirty="0">
                <a:latin typeface="Arial" panose="020B0604020202020204" pitchFamily="34" charset="0"/>
                <a:cs typeface="Arial" panose="020B0604020202020204" pitchFamily="34" charset="0"/>
              </a:rPr>
              <a:t> resident can be in any grade.</a:t>
            </a:r>
          </a:p>
          <a:p>
            <a:r>
              <a:rPr lang="en-US" sz="1400" b="1" baseline="0" dirty="0">
                <a:latin typeface="Arial" panose="020B0604020202020204" pitchFamily="34" charset="0"/>
                <a:cs typeface="Arial" panose="020B0604020202020204" pitchFamily="34" charset="0"/>
              </a:rPr>
              <a:t>Non-public school students residents can only be attending high school classes. </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21</a:t>
            </a:fld>
            <a:endParaRPr lang="en-US" dirty="0"/>
          </a:p>
        </p:txBody>
      </p:sp>
    </p:spTree>
    <p:extLst>
      <p:ext uri="{BB962C8B-B14F-4D97-AF65-F5344CB8AC3E}">
        <p14:creationId xmlns:p14="http://schemas.microsoft.com/office/powerpoint/2010/main" val="3304556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Black" panose="020B0A04020102020204" pitchFamily="34" charset="0"/>
                <a:cs typeface="Arial" panose="020B0604020202020204" pitchFamily="34" charset="0"/>
              </a:rPr>
              <a:t>This screen will could</a:t>
            </a:r>
            <a:r>
              <a:rPr lang="en-US" sz="1400" b="1" baseline="0" dirty="0">
                <a:latin typeface="Arial Black" panose="020B0A04020102020204" pitchFamily="34" charset="0"/>
                <a:cs typeface="Arial" panose="020B0604020202020204" pitchFamily="34" charset="0"/>
              </a:rPr>
              <a:t> need to be completed twice; for Home Schooled students and/or for Private School students, if your district based on where the students get their primary educational services from. </a:t>
            </a:r>
            <a:endParaRPr lang="en-US" sz="1400" b="1" dirty="0">
              <a:latin typeface="Arial Black" panose="020B0A040201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22</a:t>
            </a:fld>
            <a:endParaRPr lang="en-US" dirty="0"/>
          </a:p>
        </p:txBody>
      </p:sp>
    </p:spTree>
    <p:extLst>
      <p:ext uri="{BB962C8B-B14F-4D97-AF65-F5344CB8AC3E}">
        <p14:creationId xmlns:p14="http://schemas.microsoft.com/office/powerpoint/2010/main" val="234712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Adjusts data to account for part-time residents</a:t>
            </a:r>
            <a:r>
              <a:rPr lang="en-US" sz="1400" b="1" baseline="0" dirty="0">
                <a:latin typeface="Arial" panose="020B0604020202020204" pitchFamily="34" charset="0"/>
                <a:cs typeface="Arial" panose="020B0604020202020204" pitchFamily="34" charset="0"/>
              </a:rPr>
              <a:t> and r</a:t>
            </a:r>
            <a:r>
              <a:rPr lang="en-US" sz="1400" b="1" dirty="0">
                <a:latin typeface="Arial" panose="020B0604020202020204" pitchFamily="34" charset="0"/>
                <a:cs typeface="Arial" panose="020B0604020202020204" pitchFamily="34" charset="0"/>
              </a:rPr>
              <a:t>emove</a:t>
            </a:r>
            <a:r>
              <a:rPr lang="en-US" sz="1400" b="1" baseline="0" dirty="0">
                <a:latin typeface="Arial" panose="020B0604020202020204" pitchFamily="34" charset="0"/>
                <a:cs typeface="Arial" panose="020B0604020202020204" pitchFamily="34" charset="0"/>
              </a:rPr>
              <a:t> those outside the age eligibility.</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23</a:t>
            </a:fld>
            <a:endParaRPr lang="en-US" dirty="0"/>
          </a:p>
        </p:txBody>
      </p:sp>
    </p:spTree>
    <p:extLst>
      <p:ext uri="{BB962C8B-B14F-4D97-AF65-F5344CB8AC3E}">
        <p14:creationId xmlns:p14="http://schemas.microsoft.com/office/powerpoint/2010/main" val="2064775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These are</a:t>
            </a:r>
            <a:r>
              <a:rPr lang="en-US" sz="1400" b="1" baseline="0" dirty="0">
                <a:latin typeface="Arial" panose="020B0604020202020204" pitchFamily="34" charset="0"/>
                <a:cs typeface="Arial" panose="020B0604020202020204" pitchFamily="34" charset="0"/>
              </a:rPr>
              <a:t> your resident students attending elsewhere and you have financial responsibility. </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24</a:t>
            </a:fld>
            <a:endParaRPr lang="en-US" dirty="0"/>
          </a:p>
        </p:txBody>
      </p:sp>
    </p:spTree>
    <p:extLst>
      <p:ext uri="{BB962C8B-B14F-4D97-AF65-F5344CB8AC3E}">
        <p14:creationId xmlns:p14="http://schemas.microsoft.com/office/powerpoint/2010/main" val="1181084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Black" panose="020B0A04020102020204" pitchFamily="34" charset="0"/>
              </a:rPr>
              <a:t>NOTE:</a:t>
            </a:r>
            <a:r>
              <a:rPr lang="en-US" sz="1400" b="1" baseline="0" dirty="0">
                <a:latin typeface="Arial Black" panose="020B0A04020102020204" pitchFamily="34" charset="0"/>
              </a:rPr>
              <a:t> this Final Summary does not include any students in Step 5, as they are not a part of Revenue Limit FTE count, they will be automatically include in calculating the district’s General Aid. </a:t>
            </a:r>
            <a:endParaRPr lang="en-US" sz="1400" b="1" dirty="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25</a:t>
            </a:fld>
            <a:endParaRPr lang="en-US" dirty="0"/>
          </a:p>
        </p:txBody>
      </p:sp>
    </p:spTree>
    <p:extLst>
      <p:ext uri="{BB962C8B-B14F-4D97-AF65-F5344CB8AC3E}">
        <p14:creationId xmlns:p14="http://schemas.microsoft.com/office/powerpoint/2010/main" val="3533105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One of</a:t>
            </a:r>
            <a:r>
              <a:rPr lang="en-US" sz="1400" b="1" baseline="0" dirty="0">
                <a:latin typeface="Arial" panose="020B0604020202020204" pitchFamily="34" charset="0"/>
                <a:cs typeface="Arial" panose="020B0604020202020204" pitchFamily="34" charset="0"/>
              </a:rPr>
              <a:t> the rare instances you can count non-residents for membership purposes. Part-time only. .25 FTE Per Course for aid purposes, not revenue limit.</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26</a:t>
            </a:fld>
            <a:endParaRPr lang="en-US" dirty="0"/>
          </a:p>
        </p:txBody>
      </p:sp>
    </p:spTree>
    <p:extLst>
      <p:ext uri="{BB962C8B-B14F-4D97-AF65-F5344CB8AC3E}">
        <p14:creationId xmlns:p14="http://schemas.microsoft.com/office/powerpoint/2010/main" val="430434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One of</a:t>
            </a:r>
            <a:r>
              <a:rPr lang="en-US" sz="1400" b="1" baseline="0" dirty="0">
                <a:latin typeface="Arial" panose="020B0604020202020204" pitchFamily="34" charset="0"/>
                <a:cs typeface="Arial" panose="020B0604020202020204" pitchFamily="34" charset="0"/>
              </a:rPr>
              <a:t> the rare instances you can count non-residents for membership purposes. Part-time only. .25 FTE Per Course for aid purposes, not revenue limit.</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27</a:t>
            </a:fld>
            <a:endParaRPr lang="en-US" dirty="0"/>
          </a:p>
        </p:txBody>
      </p:sp>
    </p:spTree>
    <p:extLst>
      <p:ext uri="{BB962C8B-B14F-4D97-AF65-F5344CB8AC3E}">
        <p14:creationId xmlns:p14="http://schemas.microsoft.com/office/powerpoint/2010/main" val="2155678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Black" panose="020B0A04020102020204" pitchFamily="34" charset="0"/>
                <a:cs typeface="Arial" panose="020B0604020202020204" pitchFamily="34" charset="0"/>
              </a:rPr>
              <a:t>Step 6, review data, from</a:t>
            </a:r>
            <a:r>
              <a:rPr lang="en-US" sz="1400" b="1" baseline="0" dirty="0">
                <a:latin typeface="Arial Black" panose="020B0A04020102020204" pitchFamily="34" charset="0"/>
                <a:cs typeface="Arial" panose="020B0604020202020204" pitchFamily="34" charset="0"/>
              </a:rPr>
              <a:t> slide #19. </a:t>
            </a:r>
            <a:r>
              <a:rPr lang="en-US" sz="1400" b="1" dirty="0">
                <a:latin typeface="Arial Black" panose="020B0A04020102020204" pitchFamily="34" charset="0"/>
                <a:cs typeface="Arial" panose="020B0604020202020204" pitchFamily="34" charset="0"/>
              </a:rPr>
              <a:t>Review your answers takes you to a screen you can use to move around in the program. This</a:t>
            </a:r>
            <a:r>
              <a:rPr lang="en-US" sz="1400" b="1" baseline="0" dirty="0">
                <a:latin typeface="Arial Black" panose="020B0A04020102020204" pitchFamily="34" charset="0"/>
                <a:cs typeface="Arial" panose="020B0604020202020204" pitchFamily="34" charset="0"/>
              </a:rPr>
              <a:t> screen compares current year’s data to the previous year’s data. </a:t>
            </a:r>
            <a:endParaRPr lang="en-US" sz="1400" b="1" dirty="0">
              <a:latin typeface="Arial Black" panose="020B0A040201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28</a:t>
            </a:fld>
            <a:endParaRPr lang="en-US" dirty="0"/>
          </a:p>
        </p:txBody>
      </p:sp>
    </p:spTree>
    <p:extLst>
      <p:ext uri="{BB962C8B-B14F-4D97-AF65-F5344CB8AC3E}">
        <p14:creationId xmlns:p14="http://schemas.microsoft.com/office/powerpoint/2010/main" val="4292180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29</a:t>
            </a:fld>
            <a:endParaRPr lang="en-US" dirty="0"/>
          </a:p>
        </p:txBody>
      </p:sp>
    </p:spTree>
    <p:extLst>
      <p:ext uri="{BB962C8B-B14F-4D97-AF65-F5344CB8AC3E}">
        <p14:creationId xmlns:p14="http://schemas.microsoft.com/office/powerpoint/2010/main" val="1457197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dirty="0">
                <a:latin typeface="Arial Black" panose="020B0A04020102020204" pitchFamily="34" charset="0"/>
              </a:rPr>
              <a:t>This assignment should be done by the best and brightest staff.</a:t>
            </a:r>
          </a:p>
        </p:txBody>
      </p:sp>
      <p:sp>
        <p:nvSpPr>
          <p:cNvPr id="4" name="Slide Number Placeholder 3"/>
          <p:cNvSpPr>
            <a:spLocks noGrp="1"/>
          </p:cNvSpPr>
          <p:nvPr>
            <p:ph type="sldNum" sz="quarter" idx="10"/>
          </p:nvPr>
        </p:nvSpPr>
        <p:spPr/>
        <p:txBody>
          <a:bodyPr/>
          <a:lstStyle/>
          <a:p>
            <a:fld id="{E23876E9-3E93-40D1-B068-3C7EF886A986}" type="slidenum">
              <a:rPr lang="en-US" smtClean="0"/>
              <a:pPr/>
              <a:t>3</a:t>
            </a:fld>
            <a:endParaRPr lang="en-US" dirty="0"/>
          </a:p>
        </p:txBody>
      </p:sp>
    </p:spTree>
    <p:extLst>
      <p:ext uri="{BB962C8B-B14F-4D97-AF65-F5344CB8AC3E}">
        <p14:creationId xmlns:p14="http://schemas.microsoft.com/office/powerpoint/2010/main" val="127864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September Count by</a:t>
            </a:r>
            <a:r>
              <a:rPr lang="en-US" sz="1400" b="1" baseline="0" dirty="0">
                <a:latin typeface="Arial" panose="020B0604020202020204" pitchFamily="34" charset="0"/>
                <a:cs typeface="Arial" panose="020B0604020202020204" pitchFamily="34" charset="0"/>
              </a:rPr>
              <a:t> Category is used to calculate FTE</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30</a:t>
            </a:fld>
            <a:endParaRPr lang="en-US" dirty="0"/>
          </a:p>
        </p:txBody>
      </p:sp>
    </p:spTree>
    <p:extLst>
      <p:ext uri="{BB962C8B-B14F-4D97-AF65-F5344CB8AC3E}">
        <p14:creationId xmlns:p14="http://schemas.microsoft.com/office/powerpoint/2010/main" val="3006237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latin typeface="Arial" panose="020B0604020202020204" pitchFamily="34" charset="0"/>
                <a:cs typeface="Arial" panose="020B0604020202020204" pitchFamily="34" charset="0"/>
              </a:rPr>
              <a:t>You first do a head count.  That data is then turned into FTE.  Special education beyond “preschool” could</a:t>
            </a:r>
            <a:r>
              <a:rPr lang="en-US" b="1" baseline="0" dirty="0">
                <a:latin typeface="Arial" panose="020B0604020202020204" pitchFamily="34" charset="0"/>
                <a:cs typeface="Arial" panose="020B0604020202020204" pitchFamily="34" charset="0"/>
              </a:rPr>
              <a:t> count for 1 FTE if the IEP has a modified day.</a:t>
            </a:r>
          </a:p>
          <a:p>
            <a:r>
              <a:rPr lang="en-US" sz="1200" b="1" kern="1200" dirty="0">
                <a:solidFill>
                  <a:schemeClr val="tx1"/>
                </a:solidFill>
                <a:effectLst/>
                <a:latin typeface="Arial" panose="020B0604020202020204" pitchFamily="34" charset="0"/>
                <a:ea typeface="+mn-ea"/>
                <a:cs typeface="Arial" panose="020B0604020202020204" pitchFamily="34" charset="0"/>
              </a:rPr>
              <a:t>Full Time Equivalency (FTE) – Not head count” </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31</a:t>
            </a:fld>
            <a:endParaRPr lang="en-US" dirty="0"/>
          </a:p>
        </p:txBody>
      </p:sp>
    </p:spTree>
    <p:extLst>
      <p:ext uri="{BB962C8B-B14F-4D97-AF65-F5344CB8AC3E}">
        <p14:creationId xmlns:p14="http://schemas.microsoft.com/office/powerpoint/2010/main" val="664041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32</a:t>
            </a:fld>
            <a:endParaRPr lang="en-US" dirty="0"/>
          </a:p>
        </p:txBody>
      </p:sp>
    </p:spTree>
    <p:extLst>
      <p:ext uri="{BB962C8B-B14F-4D97-AF65-F5344CB8AC3E}">
        <p14:creationId xmlns:p14="http://schemas.microsoft.com/office/powerpoint/2010/main" val="3733792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Black" panose="020B0A04020102020204" pitchFamily="34" charset="0"/>
              </a:rPr>
              <a:t>The links of this webpage will be updated when the PI-1563 portal is open to the district.</a:t>
            </a:r>
          </a:p>
        </p:txBody>
      </p:sp>
      <p:sp>
        <p:nvSpPr>
          <p:cNvPr id="4" name="Slide Number Placeholder 3"/>
          <p:cNvSpPr>
            <a:spLocks noGrp="1"/>
          </p:cNvSpPr>
          <p:nvPr>
            <p:ph type="sldNum" sz="quarter" idx="10"/>
          </p:nvPr>
        </p:nvSpPr>
        <p:spPr/>
        <p:txBody>
          <a:bodyPr/>
          <a:lstStyle/>
          <a:p>
            <a:fld id="{E23876E9-3E93-40D1-B068-3C7EF886A986}" type="slidenum">
              <a:rPr lang="en-US" smtClean="0"/>
              <a:pPr/>
              <a:t>33</a:t>
            </a:fld>
            <a:endParaRPr lang="en-US" dirty="0"/>
          </a:p>
        </p:txBody>
      </p:sp>
    </p:spTree>
    <p:extLst>
      <p:ext uri="{BB962C8B-B14F-4D97-AF65-F5344CB8AC3E}">
        <p14:creationId xmlns:p14="http://schemas.microsoft.com/office/powerpoint/2010/main" val="3839727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Black" panose="020B0A04020102020204" pitchFamily="34" charset="0"/>
              </a:rPr>
              <a:t>Resident</a:t>
            </a:r>
            <a:r>
              <a:rPr lang="en-US" sz="1400" b="1" baseline="0" dirty="0">
                <a:latin typeface="Arial Black" panose="020B0A04020102020204" pitchFamily="34" charset="0"/>
              </a:rPr>
              <a:t> head count is 220. FTE is 217.  </a:t>
            </a:r>
          </a:p>
          <a:p>
            <a:r>
              <a:rPr lang="en-US" sz="1400" b="1" dirty="0">
                <a:latin typeface="Arial Black" panose="020B0A04020102020204" pitchFamily="34" charset="0"/>
              </a:rPr>
              <a:t>The “Head Count” count is bodies in your classroom</a:t>
            </a:r>
            <a:r>
              <a:rPr lang="en-US" sz="1400" b="1" baseline="0" dirty="0">
                <a:latin typeface="Arial Black" panose="020B0A04020102020204" pitchFamily="34" charset="0"/>
              </a:rPr>
              <a:t> seats.</a:t>
            </a:r>
          </a:p>
          <a:p>
            <a:r>
              <a:rPr lang="en-US" sz="1400" b="1" dirty="0">
                <a:latin typeface="Arial Black" panose="020B0A04020102020204" pitchFamily="34" charset="0"/>
              </a:rPr>
              <a:t>The “Full Time Equivalency” count is the of students included</a:t>
            </a:r>
            <a:r>
              <a:rPr lang="en-US" sz="1400" b="1" baseline="0" dirty="0">
                <a:latin typeface="Arial Black" panose="020B0A04020102020204" pitchFamily="34" charset="0"/>
              </a:rPr>
              <a:t> in the district’s financial calculation.</a:t>
            </a:r>
            <a:endParaRPr lang="en-US" sz="1400" b="1" dirty="0">
              <a:latin typeface="Arial Black" panose="020B0A04020102020204" pitchFamily="34" charset="0"/>
            </a:endParaRPr>
          </a:p>
          <a:p>
            <a:r>
              <a:rPr lang="en-US" sz="1400" b="1" dirty="0">
                <a:latin typeface="Arial Black" panose="020B0A04020102020204" pitchFamily="34" charset="0"/>
              </a:rPr>
              <a:t>Full Time Equivalency (FTE) – Not head count.</a:t>
            </a:r>
          </a:p>
          <a:p>
            <a:endParaRPr lang="en-US" b="1" baseline="0"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34</a:t>
            </a:fld>
            <a:endParaRPr lang="en-US" dirty="0"/>
          </a:p>
        </p:txBody>
      </p:sp>
    </p:spTree>
    <p:extLst>
      <p:ext uri="{BB962C8B-B14F-4D97-AF65-F5344CB8AC3E}">
        <p14:creationId xmlns:p14="http://schemas.microsoft.com/office/powerpoint/2010/main" val="41867837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35</a:t>
            </a:fld>
            <a:endParaRPr lang="en-US" dirty="0"/>
          </a:p>
        </p:txBody>
      </p:sp>
    </p:spTree>
    <p:extLst>
      <p:ext uri="{BB962C8B-B14F-4D97-AF65-F5344CB8AC3E}">
        <p14:creationId xmlns:p14="http://schemas.microsoft.com/office/powerpoint/2010/main" val="40493012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dirty="0">
                <a:latin typeface="Arial" panose="020B0604020202020204" pitchFamily="34" charset="0"/>
                <a:cs typeface="Arial" panose="020B0604020202020204" pitchFamily="34" charset="0"/>
              </a:rPr>
              <a:t>You first do a head count.  That data is then turned into FTE. (NOTE) Special education beyond “preschool” could</a:t>
            </a:r>
            <a:r>
              <a:rPr lang="en-US" sz="1800" b="1" baseline="0" dirty="0">
                <a:latin typeface="Arial" panose="020B0604020202020204" pitchFamily="34" charset="0"/>
                <a:cs typeface="Arial" panose="020B0604020202020204" pitchFamily="34" charset="0"/>
              </a:rPr>
              <a:t> count for 1 FTE if the IEP has a modified day.</a:t>
            </a:r>
            <a:endParaRPr lang="en-US" sz="18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36</a:t>
            </a:fld>
            <a:endParaRPr lang="en-US" dirty="0"/>
          </a:p>
        </p:txBody>
      </p:sp>
    </p:spTree>
    <p:extLst>
      <p:ext uri="{BB962C8B-B14F-4D97-AF65-F5344CB8AC3E}">
        <p14:creationId xmlns:p14="http://schemas.microsoft.com/office/powerpoint/2010/main" val="27596595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37</a:t>
            </a:fld>
            <a:endParaRPr lang="en-US" dirty="0"/>
          </a:p>
        </p:txBody>
      </p:sp>
    </p:spTree>
    <p:extLst>
      <p:ext uri="{BB962C8B-B14F-4D97-AF65-F5344CB8AC3E}">
        <p14:creationId xmlns:p14="http://schemas.microsoft.com/office/powerpoint/2010/main" val="9795343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Black" panose="020B0A04020102020204" pitchFamily="34" charset="0"/>
              </a:rPr>
              <a:t>Always keep any and all supporting data regarding what was submitted in any pupil count portal.</a:t>
            </a:r>
          </a:p>
        </p:txBody>
      </p:sp>
      <p:sp>
        <p:nvSpPr>
          <p:cNvPr id="4" name="Slide Number Placeholder 3"/>
          <p:cNvSpPr>
            <a:spLocks noGrp="1"/>
          </p:cNvSpPr>
          <p:nvPr>
            <p:ph type="sldNum" sz="quarter" idx="10"/>
          </p:nvPr>
        </p:nvSpPr>
        <p:spPr/>
        <p:txBody>
          <a:bodyPr/>
          <a:lstStyle/>
          <a:p>
            <a:fld id="{E23876E9-3E93-40D1-B068-3C7EF886A986}" type="slidenum">
              <a:rPr lang="en-US" smtClean="0"/>
              <a:pPr/>
              <a:t>38</a:t>
            </a:fld>
            <a:endParaRPr lang="en-US" dirty="0"/>
          </a:p>
        </p:txBody>
      </p:sp>
    </p:spTree>
    <p:extLst>
      <p:ext uri="{BB962C8B-B14F-4D97-AF65-F5344CB8AC3E}">
        <p14:creationId xmlns:p14="http://schemas.microsoft.com/office/powerpoint/2010/main" val="8098477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39</a:t>
            </a:fld>
            <a:endParaRPr lang="en-US" dirty="0"/>
          </a:p>
        </p:txBody>
      </p:sp>
    </p:spTree>
    <p:extLst>
      <p:ext uri="{BB962C8B-B14F-4D97-AF65-F5344CB8AC3E}">
        <p14:creationId xmlns:p14="http://schemas.microsoft.com/office/powerpoint/2010/main" val="67416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Lato Black" panose="020F0A02020204030203" pitchFamily="34" charset="0"/>
              </a:rPr>
              <a:t>The “Pupil Count” is a head count only - of</a:t>
            </a:r>
            <a:r>
              <a:rPr lang="en-US" sz="1400" b="1" baseline="0" dirty="0">
                <a:latin typeface="Lato Black" panose="020F0A02020204030203" pitchFamily="34" charset="0"/>
              </a:rPr>
              <a:t> those in your schools or your residents.</a:t>
            </a:r>
            <a:endParaRPr lang="en-US" sz="1400" b="1" dirty="0">
              <a:latin typeface="Lato Black" panose="020F0A02020204030203" pitchFamily="34" charset="0"/>
            </a:endParaRPr>
          </a:p>
          <a:p>
            <a:r>
              <a:rPr lang="en-US" sz="1400" b="1" dirty="0">
                <a:latin typeface="Lato Black" panose="020F0A02020204030203" pitchFamily="34" charset="0"/>
              </a:rPr>
              <a:t>The</a:t>
            </a:r>
            <a:r>
              <a:rPr lang="en-US" sz="1400" b="1" baseline="0" dirty="0">
                <a:latin typeface="Lato Black" panose="020F0A02020204030203" pitchFamily="34" charset="0"/>
              </a:rPr>
              <a:t> </a:t>
            </a:r>
            <a:r>
              <a:rPr lang="en-US" sz="1400" b="1" dirty="0">
                <a:latin typeface="Lato Black" panose="020F0A02020204030203" pitchFamily="34" charset="0"/>
              </a:rPr>
              <a:t>“Head Count” count is bodies in your classroom</a:t>
            </a:r>
            <a:r>
              <a:rPr lang="en-US" sz="1400" b="1" baseline="0" dirty="0">
                <a:latin typeface="Lato Black" panose="020F0A02020204030203" pitchFamily="34" charset="0"/>
              </a:rPr>
              <a:t> seats.</a:t>
            </a:r>
          </a:p>
          <a:p>
            <a:r>
              <a:rPr lang="en-US" sz="1400" b="1" dirty="0">
                <a:latin typeface="Lato Black" panose="020F0A02020204030203" pitchFamily="34" charset="0"/>
              </a:rPr>
              <a:t>The “Full Time Equivalency” count is the of students included</a:t>
            </a:r>
            <a:r>
              <a:rPr lang="en-US" sz="1400" b="1" baseline="0" dirty="0">
                <a:latin typeface="Lato Black" panose="020F0A02020204030203" pitchFamily="34" charset="0"/>
              </a:rPr>
              <a:t> in the Revenue Limit calculation.</a:t>
            </a:r>
            <a:endParaRPr lang="en-US" sz="1400" b="1" dirty="0">
              <a:latin typeface="Lato Black" panose="020F0A02020204030203" pitchFamily="34" charset="0"/>
            </a:endParaRPr>
          </a:p>
          <a:p>
            <a:r>
              <a:rPr lang="en-US" sz="1400" b="1" dirty="0">
                <a:latin typeface="Lato Black" panose="020F0A02020204030203" pitchFamily="34" charset="0"/>
              </a:rPr>
              <a:t>Full Time Equivalency (FTE) is Not head count.</a:t>
            </a:r>
          </a:p>
          <a:p>
            <a:r>
              <a:rPr lang="en-US" sz="1400" b="1" dirty="0">
                <a:latin typeface="Lato Black" panose="020F0A02020204030203" pitchFamily="34" charset="0"/>
              </a:rPr>
              <a:t>The PI-1563 Pupil Count is a “Head Count” only  </a:t>
            </a:r>
            <a:endParaRPr lang="en-US" sz="1400" b="1"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4</a:t>
            </a:fld>
            <a:endParaRPr lang="en-US" dirty="0"/>
          </a:p>
        </p:txBody>
      </p:sp>
    </p:spTree>
    <p:extLst>
      <p:ext uri="{BB962C8B-B14F-4D97-AF65-F5344CB8AC3E}">
        <p14:creationId xmlns:p14="http://schemas.microsoft.com/office/powerpoint/2010/main" val="3480330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Audits.  Financial every year.  Do</a:t>
            </a:r>
            <a:r>
              <a:rPr lang="en-US" sz="1400" b="1" baseline="0" dirty="0">
                <a:latin typeface="Arial" panose="020B0604020202020204" pitchFamily="34" charset="0"/>
                <a:cs typeface="Arial" panose="020B0604020202020204" pitchFamily="34" charset="0"/>
              </a:rPr>
              <a:t> you know what auditors do?  Confirm data reported to the DPI is accurate and collected correctly (according to statute; the “rules”).</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42</a:t>
            </a:fld>
            <a:endParaRPr lang="en-US" dirty="0"/>
          </a:p>
        </p:txBody>
      </p:sp>
    </p:spTree>
    <p:extLst>
      <p:ext uri="{BB962C8B-B14F-4D97-AF65-F5344CB8AC3E}">
        <p14:creationId xmlns:p14="http://schemas.microsoft.com/office/powerpoint/2010/main" val="15038257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DPI is required by to law select</a:t>
            </a:r>
            <a:r>
              <a:rPr lang="en-US" sz="1400" b="1" baseline="0" dirty="0">
                <a:latin typeface="Arial" panose="020B0604020202020204" pitchFamily="34" charset="0"/>
                <a:cs typeface="Arial" panose="020B0604020202020204" pitchFamily="34" charset="0"/>
              </a:rPr>
              <a:t> districts for audit.  </a:t>
            </a:r>
            <a:r>
              <a:rPr lang="en-US" sz="1400" b="1" dirty="0">
                <a:latin typeface="Arial" panose="020B0604020202020204" pitchFamily="34" charset="0"/>
                <a:cs typeface="Arial" panose="020B0604020202020204" pitchFamily="34" charset="0"/>
              </a:rPr>
              <a:t>You should plan on having</a:t>
            </a:r>
            <a:r>
              <a:rPr lang="en-US" sz="1400" b="1" baseline="0" dirty="0">
                <a:latin typeface="Arial" panose="020B0604020202020204" pitchFamily="34" charset="0"/>
                <a:cs typeface="Arial" panose="020B0604020202020204" pitchFamily="34" charset="0"/>
              </a:rPr>
              <a:t> an audit at least every three years, and more often if your auditor finds errors</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43</a:t>
            </a:fld>
            <a:endParaRPr lang="en-US" dirty="0"/>
          </a:p>
        </p:txBody>
      </p:sp>
    </p:spTree>
    <p:extLst>
      <p:ext uri="{BB962C8B-B14F-4D97-AF65-F5344CB8AC3E}">
        <p14:creationId xmlns:p14="http://schemas.microsoft.com/office/powerpoint/2010/main" val="1488899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We reviewed</a:t>
            </a:r>
            <a:r>
              <a:rPr lang="en-US" sz="1400" b="1" baseline="0" dirty="0">
                <a:latin typeface="Arial" panose="020B0604020202020204" pitchFamily="34" charset="0"/>
                <a:cs typeface="Arial" panose="020B0604020202020204" pitchFamily="34" charset="0"/>
              </a:rPr>
              <a:t> the September count in the reporting portal.  There is a similar process for the January count.  You are required to reconcile these counts and keep documentation on file.  This is a document auditors will request to check for compliance.</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44</a:t>
            </a:fld>
            <a:endParaRPr lang="en-US" dirty="0"/>
          </a:p>
        </p:txBody>
      </p:sp>
    </p:spTree>
    <p:extLst>
      <p:ext uri="{BB962C8B-B14F-4D97-AF65-F5344CB8AC3E}">
        <p14:creationId xmlns:p14="http://schemas.microsoft.com/office/powerpoint/2010/main" val="18408621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45</a:t>
            </a:fld>
            <a:endParaRPr lang="en-US" dirty="0"/>
          </a:p>
        </p:txBody>
      </p:sp>
    </p:spTree>
    <p:extLst>
      <p:ext uri="{BB962C8B-B14F-4D97-AF65-F5344CB8AC3E}">
        <p14:creationId xmlns:p14="http://schemas.microsoft.com/office/powerpoint/2010/main" val="22234134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Worksheet that has you identify September counts,</a:t>
            </a:r>
            <a:r>
              <a:rPr lang="en-US" sz="1400" b="1" baseline="0" dirty="0">
                <a:latin typeface="Arial" panose="020B0604020202020204" pitchFamily="34" charset="0"/>
                <a:cs typeface="Arial" panose="020B0604020202020204" pitchFamily="34" charset="0"/>
              </a:rPr>
              <a:t> identify changes, to get to the number of students in January.</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46</a:t>
            </a:fld>
            <a:endParaRPr lang="en-US" dirty="0"/>
          </a:p>
        </p:txBody>
      </p:sp>
    </p:spTree>
    <p:extLst>
      <p:ext uri="{BB962C8B-B14F-4D97-AF65-F5344CB8AC3E}">
        <p14:creationId xmlns:p14="http://schemas.microsoft.com/office/powerpoint/2010/main" val="1705086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Be ready and be thorough.</a:t>
            </a:r>
          </a:p>
          <a:p>
            <a:r>
              <a:rPr lang="en-US" sz="1400" b="1" dirty="0">
                <a:effectLst/>
                <a:latin typeface="Arial" panose="020B0604020202020204" pitchFamily="34" charset="0"/>
                <a:cs typeface="Arial" panose="020B0604020202020204" pitchFamily="34" charset="0"/>
              </a:rPr>
              <a:t>Average Daily Membership (ADM) </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47</a:t>
            </a:fld>
            <a:endParaRPr lang="en-US" dirty="0"/>
          </a:p>
        </p:txBody>
      </p:sp>
    </p:spTree>
    <p:extLst>
      <p:ext uri="{BB962C8B-B14F-4D97-AF65-F5344CB8AC3E}">
        <p14:creationId xmlns:p14="http://schemas.microsoft.com/office/powerpoint/2010/main" val="38718108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48</a:t>
            </a:fld>
            <a:endParaRPr lang="en-US" dirty="0"/>
          </a:p>
        </p:txBody>
      </p:sp>
    </p:spTree>
    <p:extLst>
      <p:ext uri="{BB962C8B-B14F-4D97-AF65-F5344CB8AC3E}">
        <p14:creationId xmlns:p14="http://schemas.microsoft.com/office/powerpoint/2010/main" val="13460053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latin typeface="Arial" pitchFamily="34" charset="0"/>
                <a:cs typeface="Arial" pitchFamily="34" charset="0"/>
              </a:rPr>
              <a:t>5 clicks</a:t>
            </a:r>
          </a:p>
          <a:p>
            <a:r>
              <a:rPr lang="en-US" sz="1400" b="1" dirty="0">
                <a:latin typeface="Arial" pitchFamily="34" charset="0"/>
                <a:cs typeface="Arial" pitchFamily="34" charset="0"/>
              </a:rPr>
              <a:t>A slide</a:t>
            </a:r>
            <a:r>
              <a:rPr lang="en-US" sz="1400" b="1" baseline="0" dirty="0">
                <a:latin typeface="Arial" pitchFamily="34" charset="0"/>
                <a:cs typeface="Arial" pitchFamily="34" charset="0"/>
              </a:rPr>
              <a:t> worth saving</a:t>
            </a:r>
            <a:endParaRPr lang="en-US" sz="14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47830F5-5029-471D-A9AC-72CEDD116035}" type="slidenum">
              <a:rPr lang="en-US" smtClean="0"/>
              <a:pPr/>
              <a:t>49</a:t>
            </a:fld>
            <a:endParaRPr lang="en-US" dirty="0"/>
          </a:p>
        </p:txBody>
      </p:sp>
    </p:spTree>
    <p:extLst>
      <p:ext uri="{BB962C8B-B14F-4D97-AF65-F5344CB8AC3E}">
        <p14:creationId xmlns:p14="http://schemas.microsoft.com/office/powerpoint/2010/main" val="3675531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Black" panose="020B0A04020102020204" pitchFamily="34" charset="0"/>
              </a:rPr>
              <a:t>This slide</a:t>
            </a:r>
            <a:r>
              <a:rPr lang="en-US" sz="1400" b="1" baseline="0" dirty="0">
                <a:latin typeface="Arial Black" panose="020B0A04020102020204" pitchFamily="34" charset="0"/>
              </a:rPr>
              <a:t> speaks to every enrollment for 4K students. </a:t>
            </a:r>
            <a:endParaRPr lang="en-US" sz="1400" b="1" dirty="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50</a:t>
            </a:fld>
            <a:endParaRPr lang="en-US" dirty="0"/>
          </a:p>
        </p:txBody>
      </p:sp>
    </p:spTree>
    <p:extLst>
      <p:ext uri="{BB962C8B-B14F-4D97-AF65-F5344CB8AC3E}">
        <p14:creationId xmlns:p14="http://schemas.microsoft.com/office/powerpoint/2010/main" val="28031271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51</a:t>
            </a:fld>
            <a:endParaRPr lang="en-US" dirty="0"/>
          </a:p>
        </p:txBody>
      </p:sp>
    </p:spTree>
    <p:extLst>
      <p:ext uri="{BB962C8B-B14F-4D97-AF65-F5344CB8AC3E}">
        <p14:creationId xmlns:p14="http://schemas.microsoft.com/office/powerpoint/2010/main" val="946827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Essentially twice</a:t>
            </a:r>
            <a:r>
              <a:rPr lang="en-US" sz="1400" b="1" baseline="0" dirty="0">
                <a:latin typeface="Arial" panose="020B0604020202020204" pitchFamily="34" charset="0"/>
                <a:cs typeface="Arial" panose="020B0604020202020204" pitchFamily="34" charset="0"/>
              </a:rPr>
              <a:t> a year.  </a:t>
            </a:r>
            <a:r>
              <a:rPr lang="en-US" sz="1400" b="1" dirty="0">
                <a:latin typeface="Arial" panose="020B0604020202020204" pitchFamily="34" charset="0"/>
                <a:cs typeface="Arial" panose="020B0604020202020204" pitchFamily="34" charset="0"/>
              </a:rPr>
              <a:t>What other purposes are there for counting pupils?  JUNE</a:t>
            </a:r>
            <a:r>
              <a:rPr lang="en-US" sz="1400" b="1" baseline="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CENSUS (for CSF), </a:t>
            </a:r>
            <a:r>
              <a:rPr lang="en-US" sz="1400" b="1" baseline="0" dirty="0">
                <a:latin typeface="Arial" panose="020B0604020202020204" pitchFamily="34" charset="0"/>
                <a:cs typeface="Arial" panose="020B0604020202020204" pitchFamily="34" charset="0"/>
              </a:rPr>
              <a:t>OPAL (Open Enrollment application log)</a:t>
            </a:r>
          </a:p>
        </p:txBody>
      </p:sp>
      <p:sp>
        <p:nvSpPr>
          <p:cNvPr id="4" name="Slide Number Placeholder 3"/>
          <p:cNvSpPr>
            <a:spLocks noGrp="1"/>
          </p:cNvSpPr>
          <p:nvPr>
            <p:ph type="sldNum" sz="quarter" idx="10"/>
          </p:nvPr>
        </p:nvSpPr>
        <p:spPr/>
        <p:txBody>
          <a:bodyPr/>
          <a:lstStyle/>
          <a:p>
            <a:fld id="{E23876E9-3E93-40D1-B068-3C7EF886A986}" type="slidenum">
              <a:rPr lang="en-US" smtClean="0"/>
              <a:pPr/>
              <a:t>5</a:t>
            </a:fld>
            <a:endParaRPr lang="en-US" dirty="0"/>
          </a:p>
        </p:txBody>
      </p:sp>
    </p:spTree>
    <p:extLst>
      <p:ext uri="{BB962C8B-B14F-4D97-AF65-F5344CB8AC3E}">
        <p14:creationId xmlns:p14="http://schemas.microsoft.com/office/powerpoint/2010/main" val="17617260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52</a:t>
            </a:fld>
            <a:endParaRPr lang="en-US" dirty="0"/>
          </a:p>
        </p:txBody>
      </p:sp>
    </p:spTree>
    <p:extLst>
      <p:ext uri="{BB962C8B-B14F-4D97-AF65-F5344CB8AC3E}">
        <p14:creationId xmlns:p14="http://schemas.microsoft.com/office/powerpoint/2010/main" val="29758993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Black" panose="020B0A04020102020204" pitchFamily="34" charset="0"/>
              </a:rPr>
              <a:t>If the student is receiving</a:t>
            </a:r>
            <a:r>
              <a:rPr lang="en-US" sz="1400" b="1" baseline="0" dirty="0">
                <a:latin typeface="Arial Black" panose="020B0A04020102020204" pitchFamily="34" charset="0"/>
              </a:rPr>
              <a:t> educational instruction from a non-public school and receiving related services from your district, that student cannot be included in the PI-1563, but should be included in the October 1</a:t>
            </a:r>
            <a:r>
              <a:rPr lang="en-US" sz="1400" b="1" baseline="30000" dirty="0">
                <a:latin typeface="Arial Black" panose="020B0A04020102020204" pitchFamily="34" charset="0"/>
              </a:rPr>
              <a:t>st</a:t>
            </a:r>
            <a:r>
              <a:rPr lang="en-US" sz="1400" b="1" baseline="0" dirty="0">
                <a:latin typeface="Arial Black" panose="020B0A04020102020204" pitchFamily="34" charset="0"/>
              </a:rPr>
              <a:t> “Child Find” (a Special Education report). </a:t>
            </a:r>
            <a:endParaRPr lang="en-US" sz="1400" b="1" dirty="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53</a:t>
            </a:fld>
            <a:endParaRPr lang="en-US" dirty="0"/>
          </a:p>
        </p:txBody>
      </p:sp>
    </p:spTree>
    <p:extLst>
      <p:ext uri="{BB962C8B-B14F-4D97-AF65-F5344CB8AC3E}">
        <p14:creationId xmlns:p14="http://schemas.microsoft.com/office/powerpoint/2010/main" val="41227611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We have touched on this</a:t>
            </a:r>
            <a:r>
              <a:rPr lang="en-US" sz="1400" b="1" baseline="0" dirty="0">
                <a:latin typeface="Arial" panose="020B0604020202020204" pitchFamily="34" charset="0"/>
                <a:cs typeface="Arial" panose="020B0604020202020204" pitchFamily="34" charset="0"/>
              </a:rPr>
              <a:t> in a couple of ways.  Information on the website, membership. </a:t>
            </a:r>
            <a:r>
              <a:rPr lang="en-US" sz="1400" b="1" dirty="0">
                <a:latin typeface="Arial" panose="020B0604020202020204" pitchFamily="34" charset="0"/>
                <a:cs typeface="Arial" panose="020B0604020202020204" pitchFamily="34" charset="0"/>
                <a:hlinkClick r:id="rId3"/>
              </a:rPr>
              <a:t>https://dpi.wi.gov/sites/default/files/imce/sfs/pdf/Counting-Students-Who-Are-20-and-21-Years-Old_2019.pdf</a:t>
            </a:r>
            <a:r>
              <a:rPr lang="en-US" sz="1400" b="1"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E23876E9-3E93-40D1-B068-3C7EF886A986}" type="slidenum">
              <a:rPr lang="en-US" smtClean="0"/>
              <a:pPr/>
              <a:t>54</a:t>
            </a:fld>
            <a:endParaRPr lang="en-US" dirty="0"/>
          </a:p>
        </p:txBody>
      </p:sp>
    </p:spTree>
    <p:extLst>
      <p:ext uri="{BB962C8B-B14F-4D97-AF65-F5344CB8AC3E}">
        <p14:creationId xmlns:p14="http://schemas.microsoft.com/office/powerpoint/2010/main" val="15889846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55</a:t>
            </a:fld>
            <a:endParaRPr lang="en-US" dirty="0"/>
          </a:p>
        </p:txBody>
      </p:sp>
    </p:spTree>
    <p:extLst>
      <p:ext uri="{BB962C8B-B14F-4D97-AF65-F5344CB8AC3E}">
        <p14:creationId xmlns:p14="http://schemas.microsoft.com/office/powerpoint/2010/main" val="22478465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Helpful graphic</a:t>
            </a:r>
          </a:p>
        </p:txBody>
      </p:sp>
      <p:sp>
        <p:nvSpPr>
          <p:cNvPr id="4" name="Slide Number Placeholder 3"/>
          <p:cNvSpPr>
            <a:spLocks noGrp="1"/>
          </p:cNvSpPr>
          <p:nvPr>
            <p:ph type="sldNum" sz="quarter" idx="10"/>
          </p:nvPr>
        </p:nvSpPr>
        <p:spPr/>
        <p:txBody>
          <a:bodyPr/>
          <a:lstStyle/>
          <a:p>
            <a:fld id="{E23876E9-3E93-40D1-B068-3C7EF886A986}" type="slidenum">
              <a:rPr lang="en-US" smtClean="0"/>
              <a:pPr/>
              <a:t>56</a:t>
            </a:fld>
            <a:endParaRPr lang="en-US" dirty="0"/>
          </a:p>
        </p:txBody>
      </p:sp>
    </p:spTree>
    <p:extLst>
      <p:ext uri="{BB962C8B-B14F-4D97-AF65-F5344CB8AC3E}">
        <p14:creationId xmlns:p14="http://schemas.microsoft.com/office/powerpoint/2010/main" val="8106158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57</a:t>
            </a:fld>
            <a:endParaRPr lang="en-US" dirty="0"/>
          </a:p>
        </p:txBody>
      </p:sp>
    </p:spTree>
    <p:extLst>
      <p:ext uri="{BB962C8B-B14F-4D97-AF65-F5344CB8AC3E}">
        <p14:creationId xmlns:p14="http://schemas.microsoft.com/office/powerpoint/2010/main" val="37420126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58</a:t>
            </a:fld>
            <a:endParaRPr lang="en-US" dirty="0"/>
          </a:p>
        </p:txBody>
      </p:sp>
    </p:spTree>
    <p:extLst>
      <p:ext uri="{BB962C8B-B14F-4D97-AF65-F5344CB8AC3E}">
        <p14:creationId xmlns:p14="http://schemas.microsoft.com/office/powerpoint/2010/main" val="10415703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59</a:t>
            </a:fld>
            <a:endParaRPr lang="en-US" dirty="0"/>
          </a:p>
        </p:txBody>
      </p:sp>
    </p:spTree>
    <p:extLst>
      <p:ext uri="{BB962C8B-B14F-4D97-AF65-F5344CB8AC3E}">
        <p14:creationId xmlns:p14="http://schemas.microsoft.com/office/powerpoint/2010/main" val="2458725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kern="1200" dirty="0">
                <a:solidFill>
                  <a:schemeClr val="tx1"/>
                </a:solidFill>
                <a:effectLst/>
                <a:latin typeface="Arial Black" panose="020B0A04020102020204" pitchFamily="34" charset="0"/>
                <a:ea typeface="+mn-ea"/>
                <a:cs typeface="+mn-cs"/>
              </a:rPr>
              <a:t>Membership</a:t>
            </a:r>
            <a:r>
              <a:rPr lang="en-US" sz="1400" b="1" kern="1200" dirty="0">
                <a:solidFill>
                  <a:schemeClr val="tx1"/>
                </a:solidFill>
                <a:effectLst/>
                <a:latin typeface="Arial Black" panose="020B0A04020102020204" pitchFamily="34" charset="0"/>
                <a:ea typeface="+mn-ea"/>
                <a:cs typeface="+mn-cs"/>
              </a:rPr>
              <a:t> </a:t>
            </a:r>
            <a:r>
              <a:rPr lang="en-US" sz="1400" kern="1200" dirty="0">
                <a:solidFill>
                  <a:schemeClr val="tx1"/>
                </a:solidFill>
                <a:effectLst/>
                <a:latin typeface="Arial Black" panose="020B0A04020102020204" pitchFamily="34" charset="0"/>
                <a:ea typeface="+mn-ea"/>
                <a:cs typeface="+mn-cs"/>
              </a:rPr>
              <a:t>- </a:t>
            </a:r>
            <a:r>
              <a:rPr lang="en-US" sz="1400" b="1" kern="1200" dirty="0">
                <a:solidFill>
                  <a:schemeClr val="tx1"/>
                </a:solidFill>
                <a:effectLst/>
                <a:latin typeface="Arial Black" panose="020B0A04020102020204" pitchFamily="34" charset="0"/>
                <a:ea typeface="+mn-ea"/>
                <a:cs typeface="+mn-cs"/>
              </a:rPr>
              <a:t>Resident enrollment adjusted for full time equivalency (FTE)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Arial Black" panose="020B0A04020102020204" pitchFamily="34" charset="0"/>
                <a:ea typeface="+mn-ea"/>
                <a:cs typeface="+mn-cs"/>
              </a:rPr>
              <a:t>Under</a:t>
            </a:r>
            <a:r>
              <a:rPr lang="en-US" sz="1400" b="1" kern="1200" baseline="0" dirty="0">
                <a:solidFill>
                  <a:schemeClr val="tx1"/>
                </a:solidFill>
                <a:effectLst/>
                <a:latin typeface="Arial Black" panose="020B0A04020102020204" pitchFamily="34" charset="0"/>
                <a:ea typeface="+mn-ea"/>
                <a:cs typeface="+mn-cs"/>
              </a:rPr>
              <a:t> the Guidelines for Counting are 10 links, two critical documents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a:solidFill>
                  <a:schemeClr val="tx1"/>
                </a:solidFill>
                <a:effectLst/>
                <a:latin typeface="Arial Black" panose="020B0A04020102020204" pitchFamily="34" charset="0"/>
                <a:ea typeface="+mn-ea"/>
                <a:cs typeface="+mn-cs"/>
              </a:rPr>
              <a:t>“General Counting Instructions for the PI-1563”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a:solidFill>
                  <a:schemeClr val="tx1"/>
                </a:solidFill>
                <a:effectLst/>
                <a:latin typeface="Arial Black" panose="020B0A04020102020204" pitchFamily="34" charset="0"/>
                <a:ea typeface="+mn-ea"/>
                <a:cs typeface="+mn-cs"/>
              </a:rPr>
              <a:t>“PI-1563 Pupil Count Report Workbook Form”</a:t>
            </a:r>
            <a:endParaRPr lang="en-US" sz="1400" b="1" kern="1200" dirty="0">
              <a:solidFill>
                <a:schemeClr val="tx1"/>
              </a:solidFill>
              <a:effectLst/>
              <a:latin typeface="Arial Black" panose="020B0A04020102020204" pitchFamily="34" charset="0"/>
              <a:ea typeface="+mn-ea"/>
              <a:cs typeface="+mn-cs"/>
            </a:endParaRPr>
          </a:p>
          <a:p>
            <a:endParaRPr lang="en-US" sz="1400" b="1" dirty="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6</a:t>
            </a:fld>
            <a:endParaRPr lang="en-US" dirty="0"/>
          </a:p>
        </p:txBody>
      </p:sp>
    </p:spTree>
    <p:extLst>
      <p:ext uri="{BB962C8B-B14F-4D97-AF65-F5344CB8AC3E}">
        <p14:creationId xmlns:p14="http://schemas.microsoft.com/office/powerpoint/2010/main" val="1128565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baseline="0" dirty="0">
                <a:latin typeface="Arial" panose="020B0604020202020204" pitchFamily="34" charset="0"/>
                <a:cs typeface="Arial" panose="020B0604020202020204" pitchFamily="34" charset="0"/>
              </a:rPr>
              <a:t>Are they a resident, eligible age; who is paying for the education (may be offsite), a</a:t>
            </a:r>
            <a:r>
              <a:rPr lang="en-US" sz="1400" b="1" dirty="0">
                <a:latin typeface="Arial" panose="020B0604020202020204" pitchFamily="34" charset="0"/>
                <a:cs typeface="Arial" panose="020B0604020202020204" pitchFamily="34" charset="0"/>
              </a:rPr>
              <a:t>re</a:t>
            </a:r>
            <a:r>
              <a:rPr lang="en-US" sz="1400" b="1" baseline="0" dirty="0">
                <a:latin typeface="Arial" panose="020B0604020202020204" pitchFamily="34" charset="0"/>
                <a:cs typeface="Arial" panose="020B0604020202020204" pitchFamily="34" charset="0"/>
              </a:rPr>
              <a:t> they present, or meet the “Before and After” Rule.</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7</a:t>
            </a:fld>
            <a:endParaRPr lang="en-US" dirty="0"/>
          </a:p>
        </p:txBody>
      </p:sp>
    </p:spTree>
    <p:extLst>
      <p:ext uri="{BB962C8B-B14F-4D97-AF65-F5344CB8AC3E}">
        <p14:creationId xmlns:p14="http://schemas.microsoft.com/office/powerpoint/2010/main" val="3244256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baseline="0" dirty="0">
                <a:latin typeface="Arial" panose="020B0604020202020204" pitchFamily="34" charset="0"/>
                <a:cs typeface="Arial" panose="020B0604020202020204" pitchFamily="34" charset="0"/>
              </a:rPr>
              <a:t>Qualifying to be included in the PI-1563 report when absent on the count date should be handled in each site throughout the district.   </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8</a:t>
            </a:fld>
            <a:endParaRPr lang="en-US" dirty="0"/>
          </a:p>
        </p:txBody>
      </p:sp>
    </p:spTree>
    <p:extLst>
      <p:ext uri="{BB962C8B-B14F-4D97-AF65-F5344CB8AC3E}">
        <p14:creationId xmlns:p14="http://schemas.microsoft.com/office/powerpoint/2010/main" val="3376623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Arial" panose="020B0604020202020204" pitchFamily="34" charset="0"/>
                <a:cs typeface="Arial" panose="020B0604020202020204" pitchFamily="34" charset="0"/>
              </a:rPr>
              <a:t>So you need to determine</a:t>
            </a:r>
            <a:r>
              <a:rPr lang="en-US" sz="1400" b="1" baseline="0" dirty="0">
                <a:latin typeface="Arial" panose="020B0604020202020204" pitchFamily="34" charset="0"/>
                <a:cs typeface="Arial" panose="020B0604020202020204" pitchFamily="34" charset="0"/>
              </a:rPr>
              <a:t> if a child is a resident of the district.  </a:t>
            </a:r>
            <a:r>
              <a:rPr lang="en-US" sz="1400" b="1" dirty="0">
                <a:latin typeface="Arial" panose="020B0604020202020204" pitchFamily="34" charset="0"/>
                <a:cs typeface="Arial" panose="020B0604020202020204" pitchFamily="34" charset="0"/>
              </a:rPr>
              <a:t>Number 1, where does</a:t>
            </a:r>
            <a:r>
              <a:rPr lang="en-US" sz="1400" b="1" baseline="0" dirty="0">
                <a:latin typeface="Arial" panose="020B0604020202020204" pitchFamily="34" charset="0"/>
                <a:cs typeface="Arial" panose="020B0604020202020204" pitchFamily="34" charset="0"/>
              </a:rPr>
              <a:t> the child live</a:t>
            </a:r>
          </a:p>
          <a:p>
            <a:r>
              <a:rPr lang="en-US" sz="1400" b="1" baseline="0" dirty="0">
                <a:latin typeface="Arial" panose="020B0604020202020204" pitchFamily="34" charset="0"/>
                <a:cs typeface="Arial" panose="020B0604020202020204" pitchFamily="34" charset="0"/>
              </a:rPr>
              <a:t>It is very important that every year, the family is asked to complete a registration form that includes their location.  This is important for Open Enrolled students as well.  </a:t>
            </a:r>
          </a:p>
          <a:p>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3876E9-3E93-40D1-B068-3C7EF886A986}" type="slidenum">
              <a:rPr lang="en-US" smtClean="0"/>
              <a:pPr/>
              <a:t>9</a:t>
            </a:fld>
            <a:endParaRPr lang="en-US" dirty="0"/>
          </a:p>
        </p:txBody>
      </p:sp>
    </p:spTree>
    <p:extLst>
      <p:ext uri="{BB962C8B-B14F-4D97-AF65-F5344CB8AC3E}">
        <p14:creationId xmlns:p14="http://schemas.microsoft.com/office/powerpoint/2010/main" val="805729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file://localhost/Users/anninmp/Documents/Jobs%20In%20Progress/%20LOGOS/%20DPI%20Logos/dpi_logo_horizSS-REV.emf"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p:cNvGrpSpPr/>
          <p:nvPr userDrawn="1"/>
        </p:nvGrpSpPr>
        <p:grpSpPr>
          <a:xfrm>
            <a:off x="-1" y="4436124"/>
            <a:ext cx="12481004" cy="2589457"/>
            <a:chOff x="-1" y="4436124"/>
            <a:chExt cx="12481004" cy="2589457"/>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l="206" t="7103" r="1" b="14555"/>
            <a:stretch/>
          </p:blipFill>
          <p:spPr>
            <a:xfrm>
              <a:off x="-1" y="4436124"/>
              <a:ext cx="12481004" cy="2589457"/>
            </a:xfrm>
            <a:prstGeom prst="rect">
              <a:avLst/>
            </a:prstGeom>
          </p:spPr>
        </p:pic>
        <p:pic>
          <p:nvPicPr>
            <p:cNvPr id="14" name="dpi_logo_horizSS-REV.emf" descr="/Users/anninmp/Documents/Jobs In Progress/ LOGOS/ DPI Logos/dpi_logo_horizSS-REV.emf"/>
            <p:cNvPicPr>
              <a:picLocks noChangeAspect="1"/>
            </p:cNvPicPr>
            <p:nvPr userDrawn="1"/>
          </p:nvPicPr>
          <p:blipFill>
            <a:blip r:embed="rId3" r:link="rId4" cstate="email">
              <a:extLst>
                <a:ext uri="{28A0092B-C50C-407E-A947-70E740481C1C}">
                  <a14:useLocalDpi xmlns:a14="http://schemas.microsoft.com/office/drawing/2010/main"/>
                </a:ext>
              </a:extLst>
            </a:blip>
            <a:stretch>
              <a:fillRect/>
            </a:stretch>
          </p:blipFill>
          <p:spPr>
            <a:xfrm>
              <a:off x="4665274" y="6118862"/>
              <a:ext cx="3065847" cy="630384"/>
            </a:xfrm>
            <a:prstGeom prst="rect">
              <a:avLst/>
            </a:prstGeom>
          </p:spPr>
        </p:pic>
      </p:grpSp>
      <p:sp>
        <p:nvSpPr>
          <p:cNvPr id="16" name="Text Placeholder 14"/>
          <p:cNvSpPr>
            <a:spLocks noGrp="1"/>
          </p:cNvSpPr>
          <p:nvPr>
            <p:ph type="body" sz="quarter" idx="10" hasCustomPrompt="1"/>
          </p:nvPr>
        </p:nvSpPr>
        <p:spPr>
          <a:xfrm>
            <a:off x="1862203" y="1766642"/>
            <a:ext cx="8614582" cy="1724085"/>
          </a:xfrm>
          <a:prstGeom prst="rect">
            <a:avLst/>
          </a:prstGeom>
        </p:spPr>
        <p:txBody>
          <a:bodyPr>
            <a:noAutofit/>
          </a:bodyPr>
          <a:lstStyle>
            <a:lvl1pPr marL="0" indent="0" algn="ctr">
              <a:lnSpc>
                <a:spcPts val="5214"/>
              </a:lnSpc>
              <a:buNone/>
              <a:defRPr sz="4914" baseline="0">
                <a:solidFill>
                  <a:srgbClr val="333399"/>
                </a:solidFill>
                <a:latin typeface="Lato Black" panose="020F0A02020204030203" pitchFamily="34" charset="0"/>
              </a:defRPr>
            </a:lvl1pPr>
            <a:lvl2pPr>
              <a:defRPr sz="3599">
                <a:solidFill>
                  <a:srgbClr val="333399"/>
                </a:solidFill>
                <a:latin typeface="+mj-lt"/>
              </a:defRPr>
            </a:lvl2pPr>
            <a:lvl3pPr>
              <a:defRPr sz="3599">
                <a:solidFill>
                  <a:srgbClr val="333399"/>
                </a:solidFill>
                <a:latin typeface="+mj-lt"/>
              </a:defRPr>
            </a:lvl3pPr>
            <a:lvl4pPr>
              <a:defRPr sz="3599">
                <a:solidFill>
                  <a:srgbClr val="333399"/>
                </a:solidFill>
                <a:latin typeface="+mj-lt"/>
              </a:defRPr>
            </a:lvl4pPr>
            <a:lvl5pPr>
              <a:defRPr sz="3599">
                <a:solidFill>
                  <a:srgbClr val="333399"/>
                </a:solidFill>
                <a:latin typeface="+mj-lt"/>
              </a:defRPr>
            </a:lvl5pPr>
          </a:lstStyle>
          <a:p>
            <a:pPr lvl="0"/>
            <a:r>
              <a:rPr lang="en-US" dirty="0"/>
              <a:t>Presentation Title</a:t>
            </a:r>
            <a:br>
              <a:rPr lang="en-US" dirty="0"/>
            </a:br>
            <a:r>
              <a:rPr lang="en-US" dirty="0"/>
              <a:t>Slide Master</a:t>
            </a:r>
          </a:p>
        </p:txBody>
      </p:sp>
      <p:sp>
        <p:nvSpPr>
          <p:cNvPr id="17" name="Text Placeholder 16"/>
          <p:cNvSpPr>
            <a:spLocks noGrp="1"/>
          </p:cNvSpPr>
          <p:nvPr>
            <p:ph type="body" sz="quarter" idx="11" hasCustomPrompt="1"/>
          </p:nvPr>
        </p:nvSpPr>
        <p:spPr>
          <a:xfrm>
            <a:off x="7449809" y="4144592"/>
            <a:ext cx="3042118" cy="1534571"/>
          </a:xfrm>
          <a:prstGeom prst="rect">
            <a:avLst/>
          </a:prstGeom>
        </p:spPr>
        <p:txBody>
          <a:bodyPr>
            <a:normAutofit/>
          </a:bodyPr>
          <a:lstStyle>
            <a:lvl1pPr marL="0" indent="0" algn="l">
              <a:lnSpc>
                <a:spcPct val="100000"/>
              </a:lnSpc>
              <a:buNone/>
              <a:defRPr sz="2457"/>
            </a:lvl1pPr>
            <a:lvl2pPr marL="467873" indent="0">
              <a:lnSpc>
                <a:spcPct val="100000"/>
              </a:lnSpc>
              <a:buNone/>
              <a:defRPr sz="2000"/>
            </a:lvl2pPr>
            <a:lvl3pPr marL="935745" indent="0">
              <a:lnSpc>
                <a:spcPct val="100000"/>
              </a:lnSpc>
              <a:buNone/>
              <a:defRPr sz="2000"/>
            </a:lvl3pPr>
            <a:lvl4pPr marL="1403618" indent="0">
              <a:lnSpc>
                <a:spcPct val="100000"/>
              </a:lnSpc>
              <a:buNone/>
              <a:defRPr sz="2000"/>
            </a:lvl4pPr>
            <a:lvl5pPr marL="1871491" indent="0">
              <a:lnSpc>
                <a:spcPct val="100000"/>
              </a:lnSpc>
              <a:buNone/>
              <a:defRPr sz="2000"/>
            </a:lvl5pPr>
          </a:lstStyle>
          <a:p>
            <a:pPr lvl="0"/>
            <a:r>
              <a:rPr lang="en-US" dirty="0"/>
              <a:t>Name of Presenter</a:t>
            </a:r>
            <a:br>
              <a:rPr lang="en-US" dirty="0"/>
            </a:br>
            <a:r>
              <a:rPr lang="en-US" dirty="0"/>
              <a:t>Title</a:t>
            </a:r>
            <a:br>
              <a:rPr lang="en-US" dirty="0"/>
            </a:br>
            <a:r>
              <a:rPr lang="en-US" dirty="0"/>
              <a:t>Date</a:t>
            </a:r>
          </a:p>
        </p:txBody>
      </p:sp>
    </p:spTree>
    <p:extLst>
      <p:ext uri="{BB962C8B-B14F-4D97-AF65-F5344CB8AC3E}">
        <p14:creationId xmlns:p14="http://schemas.microsoft.com/office/powerpoint/2010/main" val="255618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750"/>
                                        <p:tgtEl>
                                          <p:spTgt spid="16">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75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733255" y="1624003"/>
            <a:ext cx="9955264" cy="2657860"/>
          </a:xfrm>
          <a:prstGeom prst="rect">
            <a:avLst/>
          </a:prstGeom>
        </p:spPr>
        <p:txBody>
          <a:bodyPr>
            <a:noAutofit/>
          </a:bodyPr>
          <a:lstStyle>
            <a:lvl1pPr marL="0" indent="0" algn="ctr">
              <a:lnSpc>
                <a:spcPct val="150000"/>
              </a:lnSpc>
              <a:spcAft>
                <a:spcPts val="819"/>
              </a:spcAft>
              <a:buNone/>
              <a:defRPr sz="3276" baseline="0">
                <a:solidFill>
                  <a:srgbClr val="333399"/>
                </a:solidFill>
                <a:latin typeface="Lato Black" panose="020F0A02020204030203" pitchFamily="34" charset="0"/>
              </a:defRPr>
            </a:lvl1pPr>
            <a:lvl2pPr>
              <a:defRPr sz="3599">
                <a:solidFill>
                  <a:srgbClr val="333399"/>
                </a:solidFill>
                <a:latin typeface="+mj-lt"/>
              </a:defRPr>
            </a:lvl2pPr>
            <a:lvl3pPr>
              <a:defRPr sz="3599">
                <a:solidFill>
                  <a:srgbClr val="333399"/>
                </a:solidFill>
                <a:latin typeface="+mj-lt"/>
              </a:defRPr>
            </a:lvl3pPr>
            <a:lvl4pPr>
              <a:defRPr sz="3599">
                <a:solidFill>
                  <a:srgbClr val="333399"/>
                </a:solidFill>
                <a:latin typeface="+mj-lt"/>
              </a:defRPr>
            </a:lvl4pPr>
            <a:lvl5pPr>
              <a:defRPr sz="3599">
                <a:solidFill>
                  <a:srgbClr val="333399"/>
                </a:solidFill>
                <a:latin typeface="+mj-lt"/>
              </a:defRPr>
            </a:lvl5pPr>
          </a:lstStyle>
          <a:p>
            <a:pPr lvl="0"/>
            <a:r>
              <a:rPr lang="en-US" dirty="0"/>
              <a:t>Counting Children: </a:t>
            </a:r>
          </a:p>
          <a:p>
            <a:pPr lvl="0"/>
            <a:r>
              <a:rPr lang="en-US" dirty="0"/>
              <a:t>Third Friday Count; </a:t>
            </a:r>
          </a:p>
          <a:p>
            <a:pPr lvl="0"/>
            <a:r>
              <a:rPr lang="en-US" dirty="0"/>
              <a:t>Summer/Interim Membership</a:t>
            </a:r>
          </a:p>
          <a:p>
            <a:pPr lvl="0"/>
            <a:endParaRPr lang="en-US" dirty="0"/>
          </a:p>
        </p:txBody>
      </p:sp>
      <p:sp>
        <p:nvSpPr>
          <p:cNvPr id="12" name="Text Placeholder 16"/>
          <p:cNvSpPr>
            <a:spLocks noGrp="1"/>
          </p:cNvSpPr>
          <p:nvPr>
            <p:ph type="body" sz="quarter" idx="11" hasCustomPrompt="1"/>
          </p:nvPr>
        </p:nvSpPr>
        <p:spPr>
          <a:xfrm>
            <a:off x="7964647" y="4474718"/>
            <a:ext cx="3042118" cy="1534571"/>
          </a:xfrm>
          <a:prstGeom prst="rect">
            <a:avLst/>
          </a:prstGeom>
        </p:spPr>
        <p:txBody>
          <a:bodyPr>
            <a:normAutofit/>
          </a:bodyPr>
          <a:lstStyle>
            <a:lvl1pPr marL="0" indent="0" algn="l">
              <a:lnSpc>
                <a:spcPct val="100000"/>
              </a:lnSpc>
              <a:buNone/>
              <a:defRPr sz="2457"/>
            </a:lvl1pPr>
            <a:lvl2pPr marL="467873" indent="0">
              <a:lnSpc>
                <a:spcPct val="100000"/>
              </a:lnSpc>
              <a:buNone/>
              <a:defRPr sz="2000"/>
            </a:lvl2pPr>
            <a:lvl3pPr marL="935745" indent="0">
              <a:lnSpc>
                <a:spcPct val="100000"/>
              </a:lnSpc>
              <a:buNone/>
              <a:defRPr sz="2000"/>
            </a:lvl3pPr>
            <a:lvl4pPr marL="1403618" indent="0">
              <a:lnSpc>
                <a:spcPct val="100000"/>
              </a:lnSpc>
              <a:buNone/>
              <a:defRPr sz="2000"/>
            </a:lvl4pPr>
            <a:lvl5pPr marL="1871491" indent="0">
              <a:lnSpc>
                <a:spcPct val="100000"/>
              </a:lnSpc>
              <a:buNone/>
              <a:defRPr sz="2000"/>
            </a:lvl5pPr>
          </a:lstStyle>
          <a:p>
            <a:pPr lvl="0"/>
            <a:r>
              <a:rPr lang="en-US" dirty="0"/>
              <a:t>Name of Presenter</a:t>
            </a:r>
            <a:br>
              <a:rPr lang="en-US" dirty="0"/>
            </a:br>
            <a:r>
              <a:rPr lang="en-US" dirty="0"/>
              <a:t>Title</a:t>
            </a:r>
            <a:br>
              <a:rPr lang="en-US" dirty="0"/>
            </a:br>
            <a:r>
              <a:rPr lang="en-US" dirty="0"/>
              <a:t>Date</a:t>
            </a:r>
          </a:p>
        </p:txBody>
      </p:sp>
      <p:pic>
        <p:nvPicPr>
          <p:cNvPr id="3" name="Picture 2">
            <a:extLst>
              <a:ext uri="{FF2B5EF4-FFF2-40B4-BE49-F238E27FC236}">
                <a16:creationId xmlns:a16="http://schemas.microsoft.com/office/drawing/2014/main" id="{BD6019A1-1E44-B943-8EFE-C3056F529F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25" b="3725"/>
          <a:stretch/>
        </p:blipFill>
        <p:spPr>
          <a:xfrm>
            <a:off x="0" y="4474718"/>
            <a:ext cx="12477955" cy="2548382"/>
          </a:xfrm>
          <a:prstGeom prst="rect">
            <a:avLst/>
          </a:prstGeom>
        </p:spPr>
      </p:pic>
      <p:sp>
        <p:nvSpPr>
          <p:cNvPr id="2" name="TextBox 1">
            <a:extLst>
              <a:ext uri="{FF2B5EF4-FFF2-40B4-BE49-F238E27FC236}">
                <a16:creationId xmlns:a16="http://schemas.microsoft.com/office/drawing/2014/main" id="{A1AC4D4F-12BD-4806-BB3F-11DA0E488C1B}"/>
              </a:ext>
            </a:extLst>
          </p:cNvPr>
          <p:cNvSpPr txBox="1"/>
          <p:nvPr userDrawn="1"/>
        </p:nvSpPr>
        <p:spPr>
          <a:xfrm>
            <a:off x="567957" y="171623"/>
            <a:ext cx="11342041" cy="1134670"/>
          </a:xfrm>
          <a:prstGeom prst="rect">
            <a:avLst/>
          </a:prstGeom>
          <a:noFill/>
        </p:spPr>
        <p:txBody>
          <a:bodyPr wrap="square" rtlCol="0">
            <a:spAutoFit/>
          </a:bodyPr>
          <a:lstStyle/>
          <a:p>
            <a:pPr algn="ctr"/>
            <a:r>
              <a:rPr lang="en-US" sz="3276" dirty="0">
                <a:solidFill>
                  <a:schemeClr val="bg1"/>
                </a:solidFill>
              </a:rPr>
              <a:t>WASBO New School Administrator &amp; Support Staff Conference</a:t>
            </a:r>
            <a:br>
              <a:rPr lang="en-US" sz="3276" dirty="0">
                <a:solidFill>
                  <a:schemeClr val="bg1"/>
                </a:solidFill>
              </a:rPr>
            </a:br>
            <a:r>
              <a:rPr lang="en-US" sz="3276">
                <a:solidFill>
                  <a:schemeClr val="bg1"/>
                </a:solidFill>
              </a:rPr>
              <a:t>September 8, 2021</a:t>
            </a:r>
            <a:endParaRPr lang="en-US" sz="3276" dirty="0">
              <a:solidFill>
                <a:schemeClr val="bg1"/>
              </a:solidFill>
            </a:endParaRPr>
          </a:p>
        </p:txBody>
      </p:sp>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75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750"/>
                                        <p:tgtEl>
                                          <p:spTgt spid="11">
                                            <p:txEl>
                                              <p:pRg st="2" end="2"/>
                                            </p:txEl>
                                          </p:spTgt>
                                        </p:tgtEl>
                                      </p:cBhvr>
                                    </p:animEffect>
                                  </p:childTnLst>
                                </p:cTn>
                              </p:par>
                            </p:childTnLst>
                          </p:cTn>
                        </p:par>
                        <p:par>
                          <p:cTn id="18" fill="hold">
                            <p:stCondLst>
                              <p:cond delay="750"/>
                            </p:stCondLst>
                            <p:childTnLst>
                              <p:par>
                                <p:cTn id="19" presetID="10" presetClass="entr" presetSubtype="0" fill="hold" grpId="0"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nodePh="1">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2212" userDrawn="1">
          <p15:clr>
            <a:srgbClr val="FBAE40"/>
          </p15:clr>
        </p15:guide>
        <p15:guide id="2" pos="393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735497" y="0"/>
            <a:ext cx="10972800" cy="1262270"/>
          </a:xfrm>
        </p:spPr>
        <p:txBody>
          <a:bodyPr anchor="ctr">
            <a:normAutofit/>
          </a:bodyPr>
          <a:lstStyle>
            <a:lvl1pPr marL="0" indent="0" algn="ctr">
              <a:buNone/>
              <a:defRPr sz="4800">
                <a:solidFill>
                  <a:srgbClr val="FF0000"/>
                </a:solidFill>
                <a:latin typeface="+mj-lt"/>
              </a:defRPr>
            </a:lvl1pPr>
          </a:lstStyle>
          <a:p>
            <a:pPr lvl="0"/>
            <a:r>
              <a:rPr lang="en-US" dirty="0"/>
              <a:t>Title</a:t>
            </a:r>
          </a:p>
        </p:txBody>
      </p:sp>
      <p:sp>
        <p:nvSpPr>
          <p:cNvPr id="6" name="Text Placeholder 11"/>
          <p:cNvSpPr>
            <a:spLocks noGrp="1"/>
          </p:cNvSpPr>
          <p:nvPr>
            <p:ph type="body" sz="quarter" idx="14"/>
          </p:nvPr>
        </p:nvSpPr>
        <p:spPr>
          <a:xfrm>
            <a:off x="2840633" y="1858617"/>
            <a:ext cx="6888637" cy="4631635"/>
          </a:xfrm>
        </p:spPr>
        <p:txBody>
          <a:bodyPr>
            <a:normAutofit/>
          </a:bodyPr>
          <a:lstStyle>
            <a:lvl1pPr marL="468024" indent="-468024">
              <a:lnSpc>
                <a:spcPct val="150000"/>
              </a:lnSpc>
              <a:spcAft>
                <a:spcPts val="599"/>
              </a:spcAft>
              <a:buFont typeface="Arial"/>
              <a:buChar char="•"/>
              <a:defRPr sz="3276" b="1"/>
            </a:lvl1pPr>
            <a:lvl2pPr marL="467873" indent="0">
              <a:buNone/>
              <a:defRPr sz="2399"/>
            </a:lvl2pPr>
            <a:lvl3pPr marL="935745" indent="0">
              <a:buNone/>
              <a:defRPr sz="2399"/>
            </a:lvl3pPr>
            <a:lvl4pPr marL="1403619" indent="0">
              <a:buNone/>
              <a:defRPr sz="2399"/>
            </a:lvl4pPr>
            <a:lvl5pPr marL="1871492" indent="0">
              <a:buNone/>
              <a:defRPr sz="2399"/>
            </a:lvl5pPr>
          </a:lstStyle>
          <a:p>
            <a:pPr lvl="0"/>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993" y="5872715"/>
            <a:ext cx="1147430" cy="1147430"/>
          </a:xfrm>
          <a:prstGeom prst="rect">
            <a:avLst/>
          </a:prstGeom>
        </p:spPr>
      </p:pic>
      <p:sp>
        <p:nvSpPr>
          <p:cNvPr id="2" name="TextBox 1"/>
          <p:cNvSpPr txBox="1"/>
          <p:nvPr userDrawn="1"/>
        </p:nvSpPr>
        <p:spPr>
          <a:xfrm>
            <a:off x="11606646" y="6490252"/>
            <a:ext cx="779318" cy="523220"/>
          </a:xfrm>
          <a:prstGeom prst="rect">
            <a:avLst/>
          </a:prstGeom>
          <a:noFill/>
        </p:spPr>
        <p:txBody>
          <a:bodyPr wrap="square" rtlCol="0">
            <a:spAutoFit/>
          </a:bodyPr>
          <a:lstStyle/>
          <a:p>
            <a:pPr algn="ctr"/>
            <a:fld id="{E496AD1C-CA49-45F0-9819-E0E5BC810F71}" type="slidenum">
              <a:rPr lang="en-US" sz="2800" b="1" smtClean="0">
                <a:solidFill>
                  <a:schemeClr val="accent6">
                    <a:lumMod val="75000"/>
                  </a:schemeClr>
                </a:solidFill>
              </a:rPr>
              <a:pPr algn="ctr"/>
              <a:t>‹#›</a:t>
            </a:fld>
            <a:endParaRPr lang="en-US" sz="2400" b="1" dirty="0">
              <a:solidFill>
                <a:schemeClr val="accent6">
                  <a:lumMod val="75000"/>
                </a:schemeClr>
              </a:solidFill>
            </a:endParaRPr>
          </a:p>
        </p:txBody>
      </p:sp>
    </p:spTree>
    <p:extLst>
      <p:ext uri="{BB962C8B-B14F-4D97-AF65-F5344CB8AC3E}">
        <p14:creationId xmlns:p14="http://schemas.microsoft.com/office/powerpoint/2010/main" val="216218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775252" y="0"/>
            <a:ext cx="10962861" cy="1252330"/>
          </a:xfrm>
        </p:spPr>
        <p:txBody>
          <a:bodyPr anchor="ctr">
            <a:normAutofit/>
          </a:bodyPr>
          <a:lstStyle>
            <a:lvl1pPr marL="0" indent="0" algn="ctr">
              <a:buNone/>
              <a:defRPr sz="4800">
                <a:solidFill>
                  <a:schemeClr val="bg1"/>
                </a:solidFill>
                <a:latin typeface="+mj-lt"/>
              </a:defRPr>
            </a:lvl1pPr>
          </a:lstStyle>
          <a:p>
            <a:pPr lvl="0"/>
            <a:r>
              <a:rPr lang="en-US" dirty="0"/>
              <a:t>Title</a:t>
            </a:r>
          </a:p>
        </p:txBody>
      </p:sp>
      <p:sp>
        <p:nvSpPr>
          <p:cNvPr id="5" name="Media Placeholder 2"/>
          <p:cNvSpPr>
            <a:spLocks noGrp="1"/>
          </p:cNvSpPr>
          <p:nvPr>
            <p:ph type="media" sz="quarter" idx="15"/>
          </p:nvPr>
        </p:nvSpPr>
        <p:spPr>
          <a:xfrm>
            <a:off x="2867832" y="1838740"/>
            <a:ext cx="6886177" cy="4641572"/>
          </a:xfrm>
        </p:spPr>
        <p:txBody>
          <a:bodyPr/>
          <a:lstStyle/>
          <a:p>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06597"/>
            <a:ext cx="1147430" cy="1147430"/>
          </a:xfrm>
          <a:prstGeom prst="rect">
            <a:avLst/>
          </a:prstGeom>
        </p:spPr>
      </p:pic>
    </p:spTree>
    <p:extLst>
      <p:ext uri="{BB962C8B-B14F-4D97-AF65-F5344CB8AC3E}">
        <p14:creationId xmlns:p14="http://schemas.microsoft.com/office/powerpoint/2010/main" val="2784761228"/>
      </p:ext>
    </p:extLst>
  </p:cSld>
  <p:clrMapOvr>
    <a:masterClrMapping/>
  </p:clrMapOvr>
  <p:extLst>
    <p:ext uri="{DCECCB84-F9BA-43D5-87BE-67443E8EF086}">
      <p15:sldGuideLst xmlns:p15="http://schemas.microsoft.com/office/powerpoint/2012/main">
        <p15:guide id="1" orient="horz" pos="22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745435" y="0"/>
            <a:ext cx="10972800" cy="1262270"/>
          </a:xfrm>
        </p:spPr>
        <p:txBody>
          <a:bodyPr anchor="ctr">
            <a:normAutofit/>
          </a:bodyPr>
          <a:lstStyle>
            <a:lvl1pPr marL="0" indent="0" algn="ctr">
              <a:buNone/>
              <a:defRPr sz="4800">
                <a:solidFill>
                  <a:schemeClr val="bg1"/>
                </a:solidFill>
                <a:latin typeface="+mj-lt"/>
              </a:defRPr>
            </a:lvl1pPr>
          </a:lstStyle>
          <a:p>
            <a:pPr lvl="0"/>
            <a:r>
              <a:rPr lang="en-US" dirty="0"/>
              <a:t>Title</a:t>
            </a:r>
          </a:p>
        </p:txBody>
      </p:sp>
      <p:sp>
        <p:nvSpPr>
          <p:cNvPr id="7" name="Text Placeholder 5"/>
          <p:cNvSpPr>
            <a:spLocks noGrp="1"/>
          </p:cNvSpPr>
          <p:nvPr>
            <p:ph type="body" sz="quarter" idx="14"/>
          </p:nvPr>
        </p:nvSpPr>
        <p:spPr>
          <a:xfrm>
            <a:off x="1217317" y="1878495"/>
            <a:ext cx="5054278" cy="4552123"/>
          </a:xfrm>
        </p:spPr>
        <p:txBody>
          <a:bodyPr>
            <a:normAutofit/>
          </a:bodyPr>
          <a:lstStyle>
            <a:lvl1pPr marL="468024" indent="-468024">
              <a:lnSpc>
                <a:spcPct val="150000"/>
              </a:lnSpc>
              <a:spcAft>
                <a:spcPts val="599"/>
              </a:spcAft>
              <a:buFont typeface="Arial"/>
              <a:buChar char="•"/>
              <a:defRPr sz="3276" b="1"/>
            </a:lvl1pPr>
            <a:lvl2pPr marL="467873" indent="0">
              <a:lnSpc>
                <a:spcPct val="150000"/>
              </a:lnSpc>
              <a:buNone/>
              <a:defRPr/>
            </a:lvl2pPr>
            <a:lvl3pPr marL="935745" indent="0">
              <a:lnSpc>
                <a:spcPct val="150000"/>
              </a:lnSpc>
              <a:buNone/>
              <a:defRPr/>
            </a:lvl3pPr>
            <a:lvl4pPr marL="1403619" indent="0">
              <a:lnSpc>
                <a:spcPct val="150000"/>
              </a:lnSpc>
              <a:buNone/>
              <a:defRPr/>
            </a:lvl4pPr>
            <a:lvl5pPr marL="1871492" indent="0">
              <a:lnSpc>
                <a:spcPct val="150000"/>
              </a:lnSpc>
              <a:buNone/>
              <a:defRPr/>
            </a:lvl5pPr>
          </a:lstStyle>
          <a:p>
            <a:pPr lvl="0"/>
            <a:endParaRPr lang="en-US" dirty="0"/>
          </a:p>
        </p:txBody>
      </p:sp>
      <p:sp>
        <p:nvSpPr>
          <p:cNvPr id="9" name="Picture Placeholder 12"/>
          <p:cNvSpPr>
            <a:spLocks noGrp="1"/>
          </p:cNvSpPr>
          <p:nvPr>
            <p:ph type="pic" sz="quarter" idx="15" hasCustomPrompt="1"/>
          </p:nvPr>
        </p:nvSpPr>
        <p:spPr>
          <a:xfrm>
            <a:off x="6626261" y="1873283"/>
            <a:ext cx="4668671" cy="4558523"/>
          </a:xfrm>
        </p:spPr>
        <p:txBody>
          <a:bodyPr/>
          <a:lstStyle>
            <a:lvl1pPr marL="0" indent="0">
              <a:buNone/>
              <a:defRPr baseline="0">
                <a:solidFill>
                  <a:schemeClr val="bg2"/>
                </a:solidFill>
              </a:defRPr>
            </a:lvl1pPr>
          </a:lstStyle>
          <a:p>
            <a:r>
              <a:rPr lang="en-US" dirty="0"/>
              <a:t>Insert picture here</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993" y="5872715"/>
            <a:ext cx="1147430" cy="1147430"/>
          </a:xfrm>
          <a:prstGeom prst="rect">
            <a:avLst/>
          </a:prstGeom>
        </p:spPr>
      </p:pic>
      <p:sp>
        <p:nvSpPr>
          <p:cNvPr id="2" name="TextBox 1"/>
          <p:cNvSpPr txBox="1"/>
          <p:nvPr userDrawn="1"/>
        </p:nvSpPr>
        <p:spPr>
          <a:xfrm>
            <a:off x="11575485" y="6430618"/>
            <a:ext cx="758523" cy="461665"/>
          </a:xfrm>
          <a:prstGeom prst="rect">
            <a:avLst/>
          </a:prstGeom>
          <a:noFill/>
        </p:spPr>
        <p:txBody>
          <a:bodyPr wrap="square" rtlCol="0">
            <a:spAutoFit/>
          </a:bodyPr>
          <a:lstStyle/>
          <a:p>
            <a:pPr algn="ctr"/>
            <a:fld id="{35A9174F-3FA9-4569-B3FC-9842A32B406B}" type="slidenum">
              <a:rPr lang="en-US" sz="2400" b="1" smtClean="0"/>
              <a:pPr algn="ctr"/>
              <a:t>‹#›</a:t>
            </a:fld>
            <a:endParaRPr lang="en-US" sz="2400" b="1" dirty="0"/>
          </a:p>
        </p:txBody>
      </p:sp>
    </p:spTree>
    <p:extLst>
      <p:ext uri="{BB962C8B-B14F-4D97-AF65-F5344CB8AC3E}">
        <p14:creationId xmlns:p14="http://schemas.microsoft.com/office/powerpoint/2010/main" val="1506011949"/>
      </p:ext>
    </p:extLst>
  </p:cSld>
  <p:clrMapOvr>
    <a:masterClrMapping/>
  </p:clrMapOvr>
  <p:extLst>
    <p:ext uri="{DCECCB84-F9BA-43D5-87BE-67443E8EF086}">
      <p15:sldGuideLst xmlns:p15="http://schemas.microsoft.com/office/powerpoint/2012/main">
        <p15:guide id="1" orient="horz" pos="2236" userDrawn="1">
          <p15:clr>
            <a:srgbClr val="FBAE40"/>
          </p15:clr>
        </p15:guide>
        <p15:guide id="2" pos="786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6114779"/>
            <a:ext cx="12480925" cy="90832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47" dirty="0"/>
          </a:p>
        </p:txBody>
      </p:sp>
      <p:sp>
        <p:nvSpPr>
          <p:cNvPr id="10" name="Rectangle 9"/>
          <p:cNvSpPr/>
          <p:nvPr/>
        </p:nvSpPr>
        <p:spPr>
          <a:xfrm>
            <a:off x="-12481" y="6199056"/>
            <a:ext cx="3070308" cy="73040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47" dirty="0"/>
          </a:p>
        </p:txBody>
      </p:sp>
      <p:sp>
        <p:nvSpPr>
          <p:cNvPr id="11" name="Rectangle 10"/>
          <p:cNvSpPr/>
          <p:nvPr/>
        </p:nvSpPr>
        <p:spPr>
          <a:xfrm>
            <a:off x="3220079" y="6189692"/>
            <a:ext cx="9260846" cy="73040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47" dirty="0"/>
          </a:p>
        </p:txBody>
      </p:sp>
      <p:sp>
        <p:nvSpPr>
          <p:cNvPr id="8" name="Title 7"/>
          <p:cNvSpPr>
            <a:spLocks noGrp="1"/>
          </p:cNvSpPr>
          <p:nvPr>
            <p:ph type="ctrTitle"/>
          </p:nvPr>
        </p:nvSpPr>
        <p:spPr>
          <a:xfrm>
            <a:off x="3224239" y="4135825"/>
            <a:ext cx="8840655" cy="1872827"/>
          </a:xfrm>
          <a:prstGeom prst="rect">
            <a:avLst/>
          </a:prstGeo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224239" y="6195686"/>
            <a:ext cx="9152678" cy="702310"/>
          </a:xfrm>
        </p:spPr>
        <p:txBody>
          <a:bodyPr anchor="ctr">
            <a:normAutofit/>
          </a:bodyPr>
          <a:lstStyle>
            <a:lvl1pPr marL="0" indent="0" algn="l">
              <a:buNone/>
              <a:defRPr sz="2663">
                <a:solidFill>
                  <a:srgbClr val="FFFFFF"/>
                </a:solidFill>
              </a:defRPr>
            </a:lvl1pPr>
            <a:lvl2pPr marL="468219" indent="0" algn="ctr">
              <a:buNone/>
            </a:lvl2pPr>
            <a:lvl3pPr marL="936437" indent="0" algn="ctr">
              <a:buNone/>
            </a:lvl3pPr>
            <a:lvl4pPr marL="1404656" indent="0" algn="ctr">
              <a:buNone/>
            </a:lvl4pPr>
            <a:lvl5pPr marL="1872874" indent="0" algn="ctr">
              <a:buNone/>
            </a:lvl5pPr>
            <a:lvl6pPr marL="2341093" indent="0" algn="ctr">
              <a:buNone/>
            </a:lvl6pPr>
            <a:lvl7pPr marL="2809311" indent="0" algn="ctr">
              <a:buNone/>
            </a:lvl7pPr>
            <a:lvl8pPr marL="3277530" indent="0" algn="ctr">
              <a:buNone/>
            </a:lvl8pPr>
            <a:lvl9pPr marL="3745748" indent="0" algn="ctr">
              <a:buNone/>
            </a:lvl9pPr>
          </a:lstStyle>
          <a:p>
            <a:r>
              <a:rPr kumimoji="0" lang="en-US"/>
              <a:t>Click to edit Master subtitle style</a:t>
            </a:r>
          </a:p>
        </p:txBody>
      </p:sp>
      <p:sp>
        <p:nvSpPr>
          <p:cNvPr id="28" name="Date Placeholder 27"/>
          <p:cNvSpPr>
            <a:spLocks noGrp="1"/>
          </p:cNvSpPr>
          <p:nvPr>
            <p:ph type="dt" sz="half" idx="10"/>
          </p:nvPr>
        </p:nvSpPr>
        <p:spPr>
          <a:xfrm>
            <a:off x="104008" y="6214797"/>
            <a:ext cx="2808208" cy="702310"/>
          </a:xfrm>
          <a:prstGeom prst="rect">
            <a:avLst/>
          </a:prstGeom>
        </p:spPr>
        <p:txBody>
          <a:bodyPr>
            <a:noAutofit/>
          </a:bodyPr>
          <a:lstStyle>
            <a:lvl1pPr algn="ctr">
              <a:defRPr sz="2048">
                <a:solidFill>
                  <a:srgbClr val="FFFFFF"/>
                </a:solidFill>
              </a:defRPr>
            </a:lvl1pPr>
          </a:lstStyle>
          <a:p>
            <a:fld id="{FA35A138-D6F0-41F7-81C0-436B4FECC287}" type="datetimeFigureOut">
              <a:rPr lang="en-US" smtClean="0"/>
              <a:pPr/>
              <a:t>9/8/2021</a:t>
            </a:fld>
            <a:endParaRPr lang="en-US" dirty="0"/>
          </a:p>
        </p:txBody>
      </p:sp>
      <p:sp>
        <p:nvSpPr>
          <p:cNvPr id="17" name="Footer Placeholder 16"/>
          <p:cNvSpPr>
            <a:spLocks noGrp="1"/>
          </p:cNvSpPr>
          <p:nvPr>
            <p:ph type="ftr" sz="quarter" idx="11"/>
          </p:nvPr>
        </p:nvSpPr>
        <p:spPr>
          <a:xfrm>
            <a:off x="2846416" y="242233"/>
            <a:ext cx="8008594" cy="37391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10920809" y="234103"/>
            <a:ext cx="1144085" cy="390172"/>
          </a:xfrm>
          <a:prstGeom prst="rect">
            <a:avLst/>
          </a:prstGeom>
        </p:spPr>
        <p:txBody>
          <a:bodyPr/>
          <a:lstStyle>
            <a:lvl1pPr>
              <a:defRPr>
                <a:solidFill>
                  <a:schemeClr val="tx2"/>
                </a:solidFill>
              </a:defRPr>
            </a:lvl1pPr>
          </a:lstStyle>
          <a:p>
            <a:fld id="{5D8D1003-AB5A-475D-AA35-3531570876C4}" type="slidenum">
              <a:rPr lang="en-US" smtClean="0"/>
              <a:pPr/>
              <a:t>‹#›</a:t>
            </a:fld>
            <a:endParaRPr lang="en-US" dirty="0"/>
          </a:p>
        </p:txBody>
      </p:sp>
    </p:spTree>
    <p:extLst>
      <p:ext uri="{BB962C8B-B14F-4D97-AF65-F5344CB8AC3E}">
        <p14:creationId xmlns:p14="http://schemas.microsoft.com/office/powerpoint/2010/main" val="1565535203"/>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34103"/>
            <a:ext cx="12480925" cy="1014448"/>
          </a:xfrm>
          <a:prstGeom prst="rect">
            <a:avLst/>
          </a:prstGeom>
        </p:spPr>
        <p:txBody>
          <a:bodyPr/>
          <a:lstStyle>
            <a:lvl1pPr algn="ctr">
              <a:defRPr sz="4800">
                <a:solidFill>
                  <a:srgbClr val="C00000"/>
                </a:solidFill>
              </a:defRPr>
            </a:lvl1pPr>
          </a:lstStyle>
          <a:p>
            <a:r>
              <a:rPr kumimoji="0" lang="en-US" dirty="0"/>
              <a:t>Click to edit Master title style</a:t>
            </a:r>
          </a:p>
        </p:txBody>
      </p:sp>
      <p:sp>
        <p:nvSpPr>
          <p:cNvPr id="8" name="Content Placeholder 7"/>
          <p:cNvSpPr>
            <a:spLocks noGrp="1"/>
          </p:cNvSpPr>
          <p:nvPr>
            <p:ph sz="quarter" idx="1"/>
          </p:nvPr>
        </p:nvSpPr>
        <p:spPr>
          <a:xfrm>
            <a:off x="1569721" y="1806748"/>
            <a:ext cx="9189720" cy="4604032"/>
          </a:xfrm>
        </p:spPr>
        <p:txBody>
          <a:bodyPr>
            <a:normAutofit/>
          </a:bodyPr>
          <a:lstStyle>
            <a:lvl1pPr>
              <a:defRPr sz="3000" b="1"/>
            </a:lvl1pPr>
            <a:lvl2pPr>
              <a:defRPr sz="2800" b="1"/>
            </a:lvl2pPr>
            <a:lvl3pPr>
              <a:defRPr sz="2000" b="1"/>
            </a:lvl3pPr>
            <a:lvl4pPr>
              <a:defRPr sz="2000" b="1"/>
            </a:lvl4pPr>
            <a:lvl5pPr>
              <a:defRPr sz="2000" b="1"/>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TextBox 9"/>
          <p:cNvSpPr txBox="1"/>
          <p:nvPr userDrawn="1"/>
        </p:nvSpPr>
        <p:spPr>
          <a:xfrm>
            <a:off x="11337926" y="6371762"/>
            <a:ext cx="1142999" cy="553998"/>
          </a:xfrm>
          <a:prstGeom prst="rect">
            <a:avLst/>
          </a:prstGeom>
          <a:noFill/>
        </p:spPr>
        <p:txBody>
          <a:bodyPr wrap="square" rtlCol="0">
            <a:spAutoFit/>
          </a:bodyPr>
          <a:lstStyle/>
          <a:p>
            <a:pPr algn="ctr"/>
            <a:fld id="{14670643-9E48-4715-8CC1-8B488FE2A859}" type="slidenum">
              <a:rPr lang="en-US" sz="3000" b="1" smtClean="0">
                <a:solidFill>
                  <a:schemeClr val="accent6">
                    <a:lumMod val="75000"/>
                  </a:schemeClr>
                </a:solidFill>
              </a:rPr>
              <a:pPr algn="ctr"/>
              <a:t>‹#›</a:t>
            </a:fld>
            <a:endParaRPr lang="en-US" sz="3000" b="1" dirty="0">
              <a:solidFill>
                <a:schemeClr val="accent6">
                  <a:lumMod val="75000"/>
                </a:schemeClr>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3309" y="5798047"/>
            <a:ext cx="1147430" cy="1147430"/>
          </a:xfrm>
          <a:prstGeom prst="rect">
            <a:avLst/>
          </a:prstGeom>
        </p:spPr>
      </p:pic>
    </p:spTree>
    <p:extLst>
      <p:ext uri="{BB962C8B-B14F-4D97-AF65-F5344CB8AC3E}">
        <p14:creationId xmlns:p14="http://schemas.microsoft.com/office/powerpoint/2010/main" val="1694933403"/>
      </p:ext>
    </p:extLst>
  </p:cSld>
  <p:clrMapOvr>
    <a:masterClrMapping/>
  </p:clrMapOvr>
  <p:transition>
    <p:fade thruBlk="1"/>
  </p:transition>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84162" y="5618480"/>
            <a:ext cx="9984740" cy="702310"/>
          </a:xfrm>
        </p:spPr>
        <p:txBody>
          <a:bodyPr/>
          <a:lstStyle>
            <a:lvl1pPr marL="0" indent="0">
              <a:buFontTx/>
              <a:buNone/>
              <a:defRPr sz="1741"/>
            </a:lvl1pPr>
            <a:lvl2pPr>
              <a:buFontTx/>
              <a:buNone/>
              <a:defRPr sz="1229"/>
            </a:lvl2pPr>
            <a:lvl3pPr>
              <a:buFontTx/>
              <a:buNone/>
              <a:defRPr sz="1024"/>
            </a:lvl3pPr>
            <a:lvl4pPr>
              <a:buFontTx/>
              <a:buNone/>
              <a:defRPr sz="922"/>
            </a:lvl4pPr>
            <a:lvl5pPr>
              <a:buFontTx/>
              <a:buNone/>
              <a:defRPr sz="922"/>
            </a:lvl5pPr>
          </a:lstStyle>
          <a:p>
            <a:pPr lvl="0" eaLnBrk="1" latinLnBrk="0" hangingPunct="1"/>
            <a:r>
              <a:rPr kumimoji="0" lang="en-US"/>
              <a:t>Click to edit Master text styles</a:t>
            </a:r>
          </a:p>
        </p:txBody>
      </p:sp>
      <p:sp>
        <p:nvSpPr>
          <p:cNvPr id="8" name="Rectangle 7"/>
          <p:cNvSpPr/>
          <p:nvPr/>
        </p:nvSpPr>
        <p:spPr bwMode="white">
          <a:xfrm>
            <a:off x="-12481" y="4682067"/>
            <a:ext cx="12480925" cy="90832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47" dirty="0"/>
          </a:p>
        </p:txBody>
      </p:sp>
      <p:sp>
        <p:nvSpPr>
          <p:cNvPr id="9" name="Rectangle 8"/>
          <p:cNvSpPr/>
          <p:nvPr/>
        </p:nvSpPr>
        <p:spPr>
          <a:xfrm>
            <a:off x="-12481" y="4775708"/>
            <a:ext cx="1996948" cy="73040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47" dirty="0"/>
          </a:p>
        </p:txBody>
      </p:sp>
      <p:sp>
        <p:nvSpPr>
          <p:cNvPr id="10" name="Rectangle 9"/>
          <p:cNvSpPr/>
          <p:nvPr/>
        </p:nvSpPr>
        <p:spPr>
          <a:xfrm>
            <a:off x="2109276" y="4766344"/>
            <a:ext cx="10371649" cy="73040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47" dirty="0"/>
          </a:p>
        </p:txBody>
      </p:sp>
      <p:sp>
        <p:nvSpPr>
          <p:cNvPr id="2" name="Title 1"/>
          <p:cNvSpPr>
            <a:spLocks noGrp="1"/>
          </p:cNvSpPr>
          <p:nvPr>
            <p:ph type="title"/>
          </p:nvPr>
        </p:nvSpPr>
        <p:spPr>
          <a:xfrm>
            <a:off x="2184162" y="4760101"/>
            <a:ext cx="9984740" cy="702310"/>
          </a:xfrm>
          <a:prstGeom prst="rect">
            <a:avLst/>
          </a:prstGeom>
        </p:spPr>
        <p:txBody>
          <a:bodyPr anchor="ctr"/>
          <a:lstStyle>
            <a:lvl1pPr algn="l">
              <a:buNone/>
              <a:defRPr sz="2867" b="0">
                <a:solidFill>
                  <a:srgbClr val="FFFFFF"/>
                </a:solidFill>
              </a:defRPr>
            </a:lvl1pPr>
          </a:lstStyle>
          <a:p>
            <a:r>
              <a:rPr kumimoji="0" lang="en-US"/>
              <a:t>Click to edit Master title style</a:t>
            </a:r>
          </a:p>
        </p:txBody>
      </p:sp>
      <p:sp>
        <p:nvSpPr>
          <p:cNvPr id="11" name="Rectangle 10"/>
          <p:cNvSpPr/>
          <p:nvPr/>
        </p:nvSpPr>
        <p:spPr bwMode="white">
          <a:xfrm>
            <a:off x="1976147" y="0"/>
            <a:ext cx="137290" cy="703246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47" dirty="0"/>
          </a:p>
        </p:txBody>
      </p:sp>
      <p:sp>
        <p:nvSpPr>
          <p:cNvPr id="12" name="Date Placeholder 11"/>
          <p:cNvSpPr>
            <a:spLocks noGrp="1"/>
          </p:cNvSpPr>
          <p:nvPr>
            <p:ph type="dt" sz="half" idx="10"/>
          </p:nvPr>
        </p:nvSpPr>
        <p:spPr>
          <a:xfrm>
            <a:off x="8528632" y="6398825"/>
            <a:ext cx="3640270" cy="373915"/>
          </a:xfrm>
          <a:prstGeom prst="rect">
            <a:avLst/>
          </a:prstGeom>
        </p:spPr>
        <p:txBody>
          <a:bodyPr rtlCol="0"/>
          <a:lstStyle/>
          <a:p>
            <a:fld id="{FA35A138-D6F0-41F7-81C0-436B4FECC287}" type="datetimeFigureOut">
              <a:rPr lang="en-US" smtClean="0"/>
              <a:pPr/>
              <a:t>9/8/2021</a:t>
            </a:fld>
            <a:endParaRPr lang="en-US" dirty="0"/>
          </a:p>
        </p:txBody>
      </p:sp>
      <p:sp>
        <p:nvSpPr>
          <p:cNvPr id="13" name="Slide Number Placeholder 12"/>
          <p:cNvSpPr>
            <a:spLocks noGrp="1"/>
          </p:cNvSpPr>
          <p:nvPr>
            <p:ph type="sldNum" sz="quarter" idx="11"/>
          </p:nvPr>
        </p:nvSpPr>
        <p:spPr>
          <a:xfrm>
            <a:off x="0" y="4779609"/>
            <a:ext cx="1976146" cy="679553"/>
          </a:xfrm>
          <a:prstGeom prst="rect">
            <a:avLst/>
          </a:prstGeom>
        </p:spPr>
        <p:txBody>
          <a:bodyPr rtlCol="0"/>
          <a:lstStyle>
            <a:lvl1pPr>
              <a:defRPr sz="2867"/>
            </a:lvl1pPr>
          </a:lstStyle>
          <a:p>
            <a:fld id="{5D8D1003-AB5A-475D-AA35-3531570876C4}" type="slidenum">
              <a:rPr lang="en-US" smtClean="0"/>
              <a:pPr/>
              <a:t>‹#›</a:t>
            </a:fld>
            <a:endParaRPr lang="en-US" dirty="0"/>
          </a:p>
        </p:txBody>
      </p:sp>
      <p:sp>
        <p:nvSpPr>
          <p:cNvPr id="14" name="Footer Placeholder 13"/>
          <p:cNvSpPr>
            <a:spLocks noGrp="1"/>
          </p:cNvSpPr>
          <p:nvPr>
            <p:ph type="ftr" sz="quarter" idx="12"/>
          </p:nvPr>
        </p:nvSpPr>
        <p:spPr>
          <a:xfrm>
            <a:off x="2184162" y="6398626"/>
            <a:ext cx="6240463" cy="373915"/>
          </a:xfrm>
          <a:prstGeom prst="rect">
            <a:avLst/>
          </a:prstGeom>
        </p:spPr>
        <p:txBody>
          <a:bodyPr rtlCol="0"/>
          <a:lstStyle/>
          <a:p>
            <a:endParaRPr lang="en-US" dirty="0"/>
          </a:p>
        </p:txBody>
      </p:sp>
      <p:sp>
        <p:nvSpPr>
          <p:cNvPr id="3" name="Picture Placeholder 2"/>
          <p:cNvSpPr>
            <a:spLocks noGrp="1"/>
          </p:cNvSpPr>
          <p:nvPr>
            <p:ph type="pic" idx="1"/>
          </p:nvPr>
        </p:nvSpPr>
        <p:spPr>
          <a:xfrm>
            <a:off x="2130078" y="0"/>
            <a:ext cx="10350847" cy="4678945"/>
          </a:xfrm>
          <a:solidFill>
            <a:schemeClr val="accent1">
              <a:tint val="40000"/>
            </a:schemeClr>
          </a:solidFill>
          <a:ln>
            <a:noFill/>
          </a:ln>
        </p:spPr>
        <p:txBody>
          <a:bodyPr/>
          <a:lstStyle>
            <a:lvl1pPr marL="0" indent="0">
              <a:buNone/>
              <a:defRPr sz="3277"/>
            </a:lvl1pPr>
          </a:lstStyle>
          <a:p>
            <a:r>
              <a:rPr kumimoji="0" lang="en-US" dirty="0"/>
              <a:t>Click icon to add picture</a:t>
            </a:r>
          </a:p>
        </p:txBody>
      </p:sp>
    </p:spTree>
    <p:extLst>
      <p:ext uri="{BB962C8B-B14F-4D97-AF65-F5344CB8AC3E}">
        <p14:creationId xmlns:p14="http://schemas.microsoft.com/office/powerpoint/2010/main" val="3630149641"/>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2062" y="234103"/>
            <a:ext cx="11128825" cy="1014448"/>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20617" y="6398825"/>
            <a:ext cx="3640270" cy="373915"/>
          </a:xfrm>
          <a:prstGeom prst="rect">
            <a:avLst/>
          </a:prstGeom>
        </p:spPr>
        <p:txBody>
          <a:bodyPr/>
          <a:lstStyle/>
          <a:p>
            <a:fld id="{FA35A138-D6F0-41F7-81C0-436B4FECC287}" type="datetimeFigureOut">
              <a:rPr lang="en-US" smtClean="0"/>
              <a:pPr/>
              <a:t>9/8/2021</a:t>
            </a:fld>
            <a:endParaRPr lang="en-US" dirty="0"/>
          </a:p>
        </p:txBody>
      </p:sp>
      <p:sp>
        <p:nvSpPr>
          <p:cNvPr id="4" name="Footer Placeholder 3"/>
          <p:cNvSpPr>
            <a:spLocks noGrp="1"/>
          </p:cNvSpPr>
          <p:nvPr>
            <p:ph type="ftr" sz="quarter" idx="11"/>
          </p:nvPr>
        </p:nvSpPr>
        <p:spPr>
          <a:xfrm>
            <a:off x="832062" y="6398626"/>
            <a:ext cx="7399402" cy="373915"/>
          </a:xfrm>
          <a:prstGeom prst="rect">
            <a:avLst/>
          </a:prstGeom>
        </p:spPr>
        <p:txBody>
          <a:bodyPr/>
          <a:lstStyle/>
          <a:p>
            <a:endParaRPr lang="en-US" dirty="0"/>
          </a:p>
        </p:txBody>
      </p:sp>
      <p:sp>
        <p:nvSpPr>
          <p:cNvPr id="5" name="Slide Number Placeholder 4"/>
          <p:cNvSpPr>
            <a:spLocks noGrp="1"/>
          </p:cNvSpPr>
          <p:nvPr>
            <p:ph type="sldNum" sz="quarter" idx="12"/>
          </p:nvPr>
        </p:nvSpPr>
        <p:spPr>
          <a:xfrm>
            <a:off x="0" y="1302849"/>
            <a:ext cx="728054" cy="250362"/>
          </a:xfrm>
          <a:prstGeom prst="rect">
            <a:avLst/>
          </a:prstGeom>
        </p:spPr>
        <p:txBody>
          <a:bodyPr/>
          <a:lstStyle/>
          <a:p>
            <a:fld id="{5D8D1003-AB5A-475D-AA35-3531570876C4}" type="slidenum">
              <a:rPr lang="en-US" smtClean="0"/>
              <a:pPr/>
              <a:t>‹#›</a:t>
            </a:fld>
            <a:endParaRPr lang="en-US" dirty="0"/>
          </a:p>
        </p:txBody>
      </p:sp>
    </p:spTree>
    <p:extLst>
      <p:ext uri="{BB962C8B-B14F-4D97-AF65-F5344CB8AC3E}">
        <p14:creationId xmlns:p14="http://schemas.microsoft.com/office/powerpoint/2010/main" val="420124545"/>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72139" y="2809241"/>
            <a:ext cx="9722555" cy="1713506"/>
          </a:xfrm>
        </p:spPr>
        <p:txBody>
          <a:bodyPr anchor="t"/>
          <a:lstStyle>
            <a:lvl1pPr marL="0" indent="0">
              <a:buNone/>
              <a:defRPr sz="2867">
                <a:solidFill>
                  <a:schemeClr val="tx2"/>
                </a:solidFill>
              </a:defRPr>
            </a:lvl1pPr>
            <a:lvl2pPr>
              <a:buNone/>
              <a:defRPr sz="1843">
                <a:solidFill>
                  <a:schemeClr val="tx1">
                    <a:tint val="75000"/>
                  </a:schemeClr>
                </a:solidFill>
              </a:defRPr>
            </a:lvl2pPr>
            <a:lvl3pPr>
              <a:buNone/>
              <a:defRPr sz="1639">
                <a:solidFill>
                  <a:schemeClr val="tx1">
                    <a:tint val="75000"/>
                  </a:schemeClr>
                </a:solidFill>
              </a:defRPr>
            </a:lvl3pPr>
            <a:lvl4pPr>
              <a:buNone/>
              <a:defRPr sz="1434">
                <a:solidFill>
                  <a:schemeClr val="tx1">
                    <a:tint val="75000"/>
                  </a:schemeClr>
                </a:solidFill>
              </a:defRPr>
            </a:lvl4pPr>
            <a:lvl5pPr>
              <a:buNone/>
              <a:defRPr sz="1434">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60689"/>
            <a:ext cx="12480925" cy="117051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47" dirty="0"/>
          </a:p>
        </p:txBody>
      </p:sp>
      <p:sp>
        <p:nvSpPr>
          <p:cNvPr id="8" name="Rectangle 7"/>
          <p:cNvSpPr/>
          <p:nvPr/>
        </p:nvSpPr>
        <p:spPr>
          <a:xfrm>
            <a:off x="0" y="1638723"/>
            <a:ext cx="1768131" cy="101444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47" dirty="0"/>
          </a:p>
        </p:txBody>
      </p:sp>
      <p:sp>
        <p:nvSpPr>
          <p:cNvPr id="9" name="Rectangle 8"/>
          <p:cNvSpPr/>
          <p:nvPr/>
        </p:nvSpPr>
        <p:spPr>
          <a:xfrm>
            <a:off x="1872139" y="1638723"/>
            <a:ext cx="10608786" cy="101444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47" dirty="0"/>
          </a:p>
        </p:txBody>
      </p:sp>
      <p:sp>
        <p:nvSpPr>
          <p:cNvPr id="2" name="Title 1"/>
          <p:cNvSpPr>
            <a:spLocks noGrp="1"/>
          </p:cNvSpPr>
          <p:nvPr>
            <p:ph type="title"/>
          </p:nvPr>
        </p:nvSpPr>
        <p:spPr>
          <a:xfrm>
            <a:off x="1872139" y="1638723"/>
            <a:ext cx="10400771" cy="1014448"/>
          </a:xfrm>
          <a:prstGeom prst="rect">
            <a:avLst/>
          </a:prstGeom>
        </p:spPr>
        <p:txBody>
          <a:bodyPr/>
          <a:lstStyle>
            <a:lvl1pPr algn="l">
              <a:buNone/>
              <a:defRPr sz="4506"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8320617" y="6398825"/>
            <a:ext cx="3640270" cy="373915"/>
          </a:xfrm>
          <a:prstGeom prst="rect">
            <a:avLst/>
          </a:prstGeom>
        </p:spPr>
        <p:txBody>
          <a:bodyPr/>
          <a:lstStyle/>
          <a:p>
            <a:fld id="{FA35A138-D6F0-41F7-81C0-436B4FECC287}" type="datetimeFigureOut">
              <a:rPr lang="en-US" smtClean="0"/>
              <a:pPr/>
              <a:t>9/8/2021</a:t>
            </a:fld>
            <a:endParaRPr lang="en-US" dirty="0"/>
          </a:p>
        </p:txBody>
      </p:sp>
      <p:sp>
        <p:nvSpPr>
          <p:cNvPr id="13" name="Slide Number Placeholder 12"/>
          <p:cNvSpPr>
            <a:spLocks noGrp="1"/>
          </p:cNvSpPr>
          <p:nvPr>
            <p:ph type="sldNum" sz="quarter" idx="11"/>
          </p:nvPr>
        </p:nvSpPr>
        <p:spPr>
          <a:xfrm>
            <a:off x="0" y="1794792"/>
            <a:ext cx="1768131" cy="718568"/>
          </a:xfrm>
          <a:prstGeom prst="rect">
            <a:avLst/>
          </a:prstGeom>
        </p:spPr>
        <p:txBody>
          <a:bodyPr>
            <a:noAutofit/>
          </a:bodyPr>
          <a:lstStyle>
            <a:lvl1pPr>
              <a:defRPr sz="2458">
                <a:solidFill>
                  <a:srgbClr val="FFFFFF"/>
                </a:solidFill>
              </a:defRPr>
            </a:lvl1pPr>
          </a:lstStyle>
          <a:p>
            <a:fld id="{5D8D1003-AB5A-475D-AA35-3531570876C4}" type="slidenum">
              <a:rPr lang="en-US" smtClean="0"/>
              <a:pPr/>
              <a:t>‹#›</a:t>
            </a:fld>
            <a:endParaRPr lang="en-US" dirty="0"/>
          </a:p>
        </p:txBody>
      </p:sp>
      <p:sp>
        <p:nvSpPr>
          <p:cNvPr id="14" name="Footer Placeholder 13"/>
          <p:cNvSpPr>
            <a:spLocks noGrp="1"/>
          </p:cNvSpPr>
          <p:nvPr>
            <p:ph type="ftr" sz="quarter" idx="12"/>
          </p:nvPr>
        </p:nvSpPr>
        <p:spPr>
          <a:xfrm>
            <a:off x="832062" y="6398626"/>
            <a:ext cx="7399402" cy="373915"/>
          </a:xfrm>
          <a:prstGeom prst="rect">
            <a:avLst/>
          </a:prstGeom>
        </p:spPr>
        <p:txBody>
          <a:bodyPr/>
          <a:lstStyle/>
          <a:p>
            <a:endParaRPr lang="en-US" dirty="0"/>
          </a:p>
        </p:txBody>
      </p:sp>
    </p:spTree>
    <p:extLst>
      <p:ext uri="{BB962C8B-B14F-4D97-AF65-F5344CB8AC3E}">
        <p14:creationId xmlns:p14="http://schemas.microsoft.com/office/powerpoint/2010/main" val="4154247429"/>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1" cstate="email">
            <a:extLst>
              <a:ext uri="{28A0092B-C50C-407E-A947-70E740481C1C}">
                <a14:useLocalDpi xmlns:a14="http://schemas.microsoft.com/office/drawing/2010/main"/>
              </a:ext>
            </a:extLst>
          </a:blip>
          <a:srcRect l="4558" t="2280" r="11021" b="2749"/>
          <a:stretch/>
        </p:blipFill>
        <p:spPr>
          <a:xfrm>
            <a:off x="0" y="2"/>
            <a:ext cx="12476748" cy="7023098"/>
          </a:xfrm>
          <a:prstGeom prst="rect">
            <a:avLst/>
          </a:prstGeom>
        </p:spPr>
      </p:pic>
      <p:sp>
        <p:nvSpPr>
          <p:cNvPr id="3" name="Text Placeholder 2"/>
          <p:cNvSpPr>
            <a:spLocks noGrp="1"/>
          </p:cNvSpPr>
          <p:nvPr>
            <p:ph type="body" idx="1"/>
          </p:nvPr>
        </p:nvSpPr>
        <p:spPr>
          <a:xfrm>
            <a:off x="858064" y="1869575"/>
            <a:ext cx="10764798" cy="44560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Title 4"/>
          <p:cNvSpPr txBox="1">
            <a:spLocks/>
          </p:cNvSpPr>
          <p:nvPr userDrawn="1"/>
        </p:nvSpPr>
        <p:spPr bwMode="auto">
          <a:xfrm>
            <a:off x="-8605" y="1"/>
            <a:ext cx="12489530" cy="1258460"/>
          </a:xfrm>
          <a:prstGeom prst="rect">
            <a:avLst/>
          </a:prstGeom>
          <a:solidFill>
            <a:srgbClr val="262087"/>
          </a:solidFill>
          <a:ln w="9525">
            <a:noFill/>
            <a:miter lim="800000"/>
            <a:headEnd/>
            <a:tailEnd/>
          </a:ln>
        </p:spPr>
        <p:txBody>
          <a:bodyPr vert="horz" wrap="square" lIns="91407" tIns="45703" rIns="91407" bIns="45703"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99" dirty="0">
              <a:latin typeface="Lato Black" panose="020F0A02020204030203" pitchFamily="34" charset="0"/>
            </a:endParaRPr>
          </a:p>
        </p:txBody>
      </p:sp>
    </p:spTree>
    <p:extLst>
      <p:ext uri="{BB962C8B-B14F-4D97-AF65-F5344CB8AC3E}">
        <p14:creationId xmlns:p14="http://schemas.microsoft.com/office/powerpoint/2010/main" val="383244454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6" r:id="rId3"/>
    <p:sldLayoutId id="2147483679" r:id="rId4"/>
    <p:sldLayoutId id="2147483680" r:id="rId5"/>
    <p:sldLayoutId id="2147483694" r:id="rId6"/>
    <p:sldLayoutId id="2147483682" r:id="rId7"/>
    <p:sldLayoutId id="2147483683" r:id="rId8"/>
    <p:sldLayoutId id="2147483684" r:id="rId9"/>
  </p:sldLayoutIdLst>
  <p:txStyles>
    <p:titleStyle>
      <a:lvl1pPr algn="l" defTabSz="936071" rtl="0" eaLnBrk="1" latinLnBrk="0" hangingPunct="1">
        <a:lnSpc>
          <a:spcPct val="90000"/>
        </a:lnSpc>
        <a:spcBef>
          <a:spcPct val="0"/>
        </a:spcBef>
        <a:buNone/>
        <a:defRPr sz="4504" kern="1200">
          <a:solidFill>
            <a:schemeClr val="tx1"/>
          </a:solidFill>
          <a:latin typeface="+mj-lt"/>
          <a:ea typeface="+mj-ea"/>
          <a:cs typeface="+mj-cs"/>
        </a:defRPr>
      </a:lvl1pPr>
    </p:titleStyle>
    <p:bodyStyle>
      <a:lvl1pPr marL="274320" indent="-274320" algn="l" defTabSz="936071" rtl="0" eaLnBrk="1" latinLnBrk="0" hangingPunct="1">
        <a:lnSpc>
          <a:spcPct val="150000"/>
        </a:lnSpc>
        <a:spcBef>
          <a:spcPts val="1024"/>
        </a:spcBef>
        <a:spcAft>
          <a:spcPts val="600"/>
        </a:spcAft>
        <a:buFont typeface="Arial" panose="020B0604020202020204" pitchFamily="34" charset="0"/>
        <a:buChar char="•"/>
        <a:defRPr sz="2400" kern="1200">
          <a:solidFill>
            <a:schemeClr val="tx1"/>
          </a:solidFill>
          <a:latin typeface="+mn-lt"/>
          <a:ea typeface="+mn-ea"/>
          <a:cs typeface="+mn-cs"/>
        </a:defRPr>
      </a:lvl1pPr>
      <a:lvl2pPr marL="702053" indent="-234018" algn="l" defTabSz="936071" rtl="0" eaLnBrk="1" latinLnBrk="0" hangingPunct="1">
        <a:lnSpc>
          <a:spcPct val="150000"/>
        </a:lnSpc>
        <a:spcBef>
          <a:spcPts val="512"/>
        </a:spcBef>
        <a:spcAft>
          <a:spcPts val="600"/>
        </a:spcAft>
        <a:buFont typeface="Lato" panose="020F0502020204030203" pitchFamily="34" charset="0"/>
        <a:buChar char="-"/>
        <a:defRPr sz="2400" kern="1200">
          <a:solidFill>
            <a:schemeClr val="tx1"/>
          </a:solidFill>
          <a:latin typeface="+mn-lt"/>
          <a:ea typeface="+mn-ea"/>
          <a:cs typeface="+mn-cs"/>
        </a:defRPr>
      </a:lvl2pPr>
      <a:lvl3pPr marL="1170089" indent="-234018" algn="l" defTabSz="936071" rtl="0" eaLnBrk="1" latinLnBrk="0" hangingPunct="1">
        <a:lnSpc>
          <a:spcPct val="150000"/>
        </a:lnSpc>
        <a:spcBef>
          <a:spcPts val="512"/>
        </a:spcBef>
        <a:spcAft>
          <a:spcPts val="600"/>
        </a:spcAft>
        <a:buFont typeface="Arial" panose="020B0604020202020204" pitchFamily="34" charset="0"/>
        <a:buChar char="•"/>
        <a:defRPr sz="1800" kern="1200">
          <a:solidFill>
            <a:schemeClr val="tx1"/>
          </a:solidFill>
          <a:latin typeface="+mn-lt"/>
          <a:ea typeface="+mn-ea"/>
          <a:cs typeface="+mn-cs"/>
        </a:defRPr>
      </a:lvl3pPr>
      <a:lvl4pPr marL="1638125" indent="-234018" algn="l" defTabSz="936071" rtl="0" eaLnBrk="1" latinLnBrk="0" hangingPunct="1">
        <a:lnSpc>
          <a:spcPct val="150000"/>
        </a:lnSpc>
        <a:spcBef>
          <a:spcPts val="512"/>
        </a:spcBef>
        <a:spcAft>
          <a:spcPts val="600"/>
        </a:spcAft>
        <a:buFont typeface="Arial" panose="020B0604020202020204" pitchFamily="34" charset="0"/>
        <a:buChar char="•"/>
        <a:defRPr sz="1800" kern="1200">
          <a:solidFill>
            <a:schemeClr val="tx1"/>
          </a:solidFill>
          <a:latin typeface="+mn-lt"/>
          <a:ea typeface="+mn-ea"/>
          <a:cs typeface="+mn-cs"/>
        </a:defRPr>
      </a:lvl4pPr>
      <a:lvl5pPr marL="2106160" indent="-234018" algn="l" defTabSz="936071" rtl="0" eaLnBrk="1" latinLnBrk="0" hangingPunct="1">
        <a:lnSpc>
          <a:spcPct val="150000"/>
        </a:lnSpc>
        <a:spcBef>
          <a:spcPts val="512"/>
        </a:spcBef>
        <a:spcAft>
          <a:spcPts val="600"/>
        </a:spcAft>
        <a:buFont typeface="Arial" panose="020B0604020202020204" pitchFamily="34" charset="0"/>
        <a:buChar char="•"/>
        <a:defRPr sz="1800" kern="1200">
          <a:solidFill>
            <a:schemeClr val="tx1"/>
          </a:solidFill>
          <a:latin typeface="+mn-lt"/>
          <a:ea typeface="+mn-ea"/>
          <a:cs typeface="+mn-cs"/>
        </a:defRPr>
      </a:lvl5pPr>
      <a:lvl6pPr marL="2574196"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6pPr>
      <a:lvl7pPr marL="3042232"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7pPr>
      <a:lvl8pPr marL="3510267"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8pPr>
      <a:lvl9pPr marL="3978303"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9pPr>
    </p:bodyStyle>
    <p:otherStyle>
      <a:defPPr>
        <a:defRPr lang="en-US"/>
      </a:defPPr>
      <a:lvl1pPr marL="0" algn="l" defTabSz="936071" rtl="0" eaLnBrk="1" latinLnBrk="0" hangingPunct="1">
        <a:defRPr sz="1843" kern="1200">
          <a:solidFill>
            <a:schemeClr val="tx1"/>
          </a:solidFill>
          <a:latin typeface="+mn-lt"/>
          <a:ea typeface="+mn-ea"/>
          <a:cs typeface="+mn-cs"/>
        </a:defRPr>
      </a:lvl1pPr>
      <a:lvl2pPr marL="468036" algn="l" defTabSz="936071" rtl="0" eaLnBrk="1" latinLnBrk="0" hangingPunct="1">
        <a:defRPr sz="1843" kern="1200">
          <a:solidFill>
            <a:schemeClr val="tx1"/>
          </a:solidFill>
          <a:latin typeface="+mn-lt"/>
          <a:ea typeface="+mn-ea"/>
          <a:cs typeface="+mn-cs"/>
        </a:defRPr>
      </a:lvl2pPr>
      <a:lvl3pPr marL="936071" algn="l" defTabSz="936071" rtl="0" eaLnBrk="1" latinLnBrk="0" hangingPunct="1">
        <a:defRPr sz="1843" kern="1200">
          <a:solidFill>
            <a:schemeClr val="tx1"/>
          </a:solidFill>
          <a:latin typeface="+mn-lt"/>
          <a:ea typeface="+mn-ea"/>
          <a:cs typeface="+mn-cs"/>
        </a:defRPr>
      </a:lvl3pPr>
      <a:lvl4pPr marL="1404107" algn="l" defTabSz="936071" rtl="0" eaLnBrk="1" latinLnBrk="0" hangingPunct="1">
        <a:defRPr sz="1843" kern="1200">
          <a:solidFill>
            <a:schemeClr val="tx1"/>
          </a:solidFill>
          <a:latin typeface="+mn-lt"/>
          <a:ea typeface="+mn-ea"/>
          <a:cs typeface="+mn-cs"/>
        </a:defRPr>
      </a:lvl4pPr>
      <a:lvl5pPr marL="1872143" algn="l" defTabSz="936071" rtl="0" eaLnBrk="1" latinLnBrk="0" hangingPunct="1">
        <a:defRPr sz="1843" kern="1200">
          <a:solidFill>
            <a:schemeClr val="tx1"/>
          </a:solidFill>
          <a:latin typeface="+mn-lt"/>
          <a:ea typeface="+mn-ea"/>
          <a:cs typeface="+mn-cs"/>
        </a:defRPr>
      </a:lvl5pPr>
      <a:lvl6pPr marL="2340178" algn="l" defTabSz="936071" rtl="0" eaLnBrk="1" latinLnBrk="0" hangingPunct="1">
        <a:defRPr sz="1843" kern="1200">
          <a:solidFill>
            <a:schemeClr val="tx1"/>
          </a:solidFill>
          <a:latin typeface="+mn-lt"/>
          <a:ea typeface="+mn-ea"/>
          <a:cs typeface="+mn-cs"/>
        </a:defRPr>
      </a:lvl6pPr>
      <a:lvl7pPr marL="2808214" algn="l" defTabSz="936071" rtl="0" eaLnBrk="1" latinLnBrk="0" hangingPunct="1">
        <a:defRPr sz="1843" kern="1200">
          <a:solidFill>
            <a:schemeClr val="tx1"/>
          </a:solidFill>
          <a:latin typeface="+mn-lt"/>
          <a:ea typeface="+mn-ea"/>
          <a:cs typeface="+mn-cs"/>
        </a:defRPr>
      </a:lvl7pPr>
      <a:lvl8pPr marL="3276249" algn="l" defTabSz="936071" rtl="0" eaLnBrk="1" latinLnBrk="0" hangingPunct="1">
        <a:defRPr sz="1843" kern="1200">
          <a:solidFill>
            <a:schemeClr val="tx1"/>
          </a:solidFill>
          <a:latin typeface="+mn-lt"/>
          <a:ea typeface="+mn-ea"/>
          <a:cs typeface="+mn-cs"/>
        </a:defRPr>
      </a:lvl8pPr>
      <a:lvl9pPr marL="3744285" algn="l" defTabSz="936071" rtl="0" eaLnBrk="1" latinLnBrk="0" hangingPunct="1">
        <a:defRPr sz="18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50871"/>
            <a:lum/>
          </a:blip>
          <a:srcRect/>
          <a:stretch>
            <a:fillRect t="-1000" b="-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81167" y="1862592"/>
            <a:ext cx="6500553" cy="3384856"/>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8605" y="1"/>
            <a:ext cx="12489530" cy="1258460"/>
          </a:xfrm>
          <a:prstGeom prst="rect">
            <a:avLst/>
          </a:prstGeom>
          <a:solidFill>
            <a:srgbClr val="333399"/>
          </a:solidFill>
          <a:ln w="9525">
            <a:noFill/>
            <a:miter lim="800000"/>
            <a:headEnd/>
            <a:tailEnd/>
          </a:ln>
        </p:spPr>
        <p:txBody>
          <a:bodyPr vert="horz" wrap="square" lIns="91407" tIns="45703" rIns="91407" bIns="45703"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99" dirty="0">
              <a:latin typeface="Lato Black" panose="020F0A02020204030203" pitchFamily="34" charset="0"/>
            </a:endParaRPr>
          </a:p>
        </p:txBody>
      </p:sp>
      <p:sp>
        <p:nvSpPr>
          <p:cNvPr id="2" name="Title Placeholder 1"/>
          <p:cNvSpPr>
            <a:spLocks noGrp="1"/>
          </p:cNvSpPr>
          <p:nvPr>
            <p:ph type="title"/>
          </p:nvPr>
        </p:nvSpPr>
        <p:spPr>
          <a:xfrm>
            <a:off x="841149" y="0"/>
            <a:ext cx="10764798" cy="1248551"/>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dpi.wi.gov/sfs/children/enrollment/pi-1563-program-def#YO%20Add"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docs.legis.wi.gov/statutes/statutes/118/53" TargetMode="External"/><Relationship Id="rId7" Type="http://schemas.openxmlformats.org/officeDocument/2006/relationships/hyperlink" Target="https://dpi.wi.gov/sfs/children/enrollment/pi-1563-program-def#NR%20Reduc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folio.legis.state.wi.us/cgi-bin/om_isapi.dll?infobase=stats.nfo&amp;jump=118.25" TargetMode="External"/><Relationship Id="rId5" Type="http://schemas.openxmlformats.org/officeDocument/2006/relationships/hyperlink" Target="http://folio.legis.state.wi.us/cgi-bin/om_isapi.dll?infobase=stats.nfo&amp;jump=118.15(1)" TargetMode="External"/><Relationship Id="rId4" Type="http://schemas.openxmlformats.org/officeDocument/2006/relationships/hyperlink" Target="http://folio.legis.state.wi.us/cgi-bin/om_isapi.dll?infobase=stats.nfo&amp;jump=118.145(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ocs.legis.wi.gov/statutes/statutes/118/53"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docs.legis.wi.gov/statutes/statutes/121/I/004/7/e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dpi.wi.gov/sites/default/files/imce/sfs/xls/Revised-Student-Membership-3-4_or-5-Year-Olds5.xlsx"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s://dpi.wi.gov/sfs" TargetMode="External"/><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hyperlink" Target="https://dpi.wi.gov/news/dpi-connected/dpi-publishes-updated-covid-19-guidance-upcoming-school-year" TargetMode="External"/><Relationship Id="rId5" Type="http://schemas.openxmlformats.org/officeDocument/2006/relationships/hyperlink" Target="mailto:dpifin@dpi.wi.gov" TargetMode="External"/><Relationship Id="rId4" Type="http://schemas.openxmlformats.org/officeDocument/2006/relationships/hyperlink" Target="https://dpi.wi.gov/sfs/communications/staff-director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pi.wi.gov/sfs/children/enrollment/membership-info-report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Slide" hidden="1">
            <a:extLst>
              <a:ext uri="{FF2B5EF4-FFF2-40B4-BE49-F238E27FC236}">
                <a16:creationId xmlns:a16="http://schemas.microsoft.com/office/drawing/2014/main" id="{010889CA-F73F-C640-BD77-F1E5519C243F}"/>
              </a:ext>
            </a:extLst>
          </p:cNvPr>
          <p:cNvSpPr>
            <a:spLocks noGrp="1"/>
          </p:cNvSpPr>
          <p:nvPr>
            <p:ph type="title" idx="4294967295"/>
          </p:nvPr>
        </p:nvSpPr>
        <p:spPr/>
        <p:txBody>
          <a:bodyPr/>
          <a:lstStyle>
            <a:defPPr>
              <a:defRPr lang="en-US"/>
            </a:defPPr>
            <a:lvl1pPr marL="0" algn="l" defTabSz="1114399" rtl="0" eaLnBrk="1" latinLnBrk="0" hangingPunct="1">
              <a:defRPr sz="2194" kern="1200">
                <a:solidFill>
                  <a:schemeClr val="tx1"/>
                </a:solidFill>
                <a:latin typeface="+mn-lt"/>
                <a:ea typeface="+mn-ea"/>
                <a:cs typeface="+mn-cs"/>
              </a:defRPr>
            </a:lvl1pPr>
            <a:lvl2pPr marL="557200" algn="l" defTabSz="1114399" rtl="0" eaLnBrk="1" latinLnBrk="0" hangingPunct="1">
              <a:defRPr sz="2194" kern="1200">
                <a:solidFill>
                  <a:schemeClr val="tx1"/>
                </a:solidFill>
                <a:latin typeface="+mn-lt"/>
                <a:ea typeface="+mn-ea"/>
                <a:cs typeface="+mn-cs"/>
              </a:defRPr>
            </a:lvl2pPr>
            <a:lvl3pPr marL="1114399" algn="l" defTabSz="1114399" rtl="0" eaLnBrk="1" latinLnBrk="0" hangingPunct="1">
              <a:defRPr sz="2194" kern="1200">
                <a:solidFill>
                  <a:schemeClr val="tx1"/>
                </a:solidFill>
                <a:latin typeface="+mn-lt"/>
                <a:ea typeface="+mn-ea"/>
                <a:cs typeface="+mn-cs"/>
              </a:defRPr>
            </a:lvl3pPr>
            <a:lvl4pPr marL="1671599" algn="l" defTabSz="1114399" rtl="0" eaLnBrk="1" latinLnBrk="0" hangingPunct="1">
              <a:defRPr sz="2194" kern="1200">
                <a:solidFill>
                  <a:schemeClr val="tx1"/>
                </a:solidFill>
                <a:latin typeface="+mn-lt"/>
                <a:ea typeface="+mn-ea"/>
                <a:cs typeface="+mn-cs"/>
              </a:defRPr>
            </a:lvl4pPr>
            <a:lvl5pPr marL="2228797" algn="l" defTabSz="1114399" rtl="0" eaLnBrk="1" latinLnBrk="0" hangingPunct="1">
              <a:defRPr sz="2194" kern="1200">
                <a:solidFill>
                  <a:schemeClr val="tx1"/>
                </a:solidFill>
                <a:latin typeface="+mn-lt"/>
                <a:ea typeface="+mn-ea"/>
                <a:cs typeface="+mn-cs"/>
              </a:defRPr>
            </a:lvl5pPr>
            <a:lvl6pPr marL="2785998" algn="l" defTabSz="1114399" rtl="0" eaLnBrk="1" latinLnBrk="0" hangingPunct="1">
              <a:defRPr sz="2194" kern="1200">
                <a:solidFill>
                  <a:schemeClr val="tx1"/>
                </a:solidFill>
                <a:latin typeface="+mn-lt"/>
                <a:ea typeface="+mn-ea"/>
                <a:cs typeface="+mn-cs"/>
              </a:defRPr>
            </a:lvl6pPr>
            <a:lvl7pPr marL="3343197" algn="l" defTabSz="1114399" rtl="0" eaLnBrk="1" latinLnBrk="0" hangingPunct="1">
              <a:defRPr sz="2194" kern="1200">
                <a:solidFill>
                  <a:schemeClr val="tx1"/>
                </a:solidFill>
                <a:latin typeface="+mn-lt"/>
                <a:ea typeface="+mn-ea"/>
                <a:cs typeface="+mn-cs"/>
              </a:defRPr>
            </a:lvl7pPr>
            <a:lvl8pPr marL="3900398" algn="l" defTabSz="1114399" rtl="0" eaLnBrk="1" latinLnBrk="0" hangingPunct="1">
              <a:defRPr sz="2194" kern="1200">
                <a:solidFill>
                  <a:schemeClr val="tx1"/>
                </a:solidFill>
                <a:latin typeface="+mn-lt"/>
                <a:ea typeface="+mn-ea"/>
                <a:cs typeface="+mn-cs"/>
              </a:defRPr>
            </a:lvl8pPr>
            <a:lvl9pPr marL="4457596" algn="l" defTabSz="1114399" rtl="0" eaLnBrk="1" latinLnBrk="0" hangingPunct="1">
              <a:defRPr sz="2194" kern="1200">
                <a:solidFill>
                  <a:schemeClr val="tx1"/>
                </a:solidFill>
                <a:latin typeface="+mn-lt"/>
                <a:ea typeface="+mn-ea"/>
                <a:cs typeface="+mn-cs"/>
              </a:defRPr>
            </a:lvl9pPr>
          </a:lstStyle>
          <a:p>
            <a:r>
              <a:rPr lang="en-US" dirty="0"/>
              <a:t>Title Slide</a:t>
            </a:r>
          </a:p>
        </p:txBody>
      </p:sp>
      <p:sp>
        <p:nvSpPr>
          <p:cNvPr id="2" name="Text Placeholder 1"/>
          <p:cNvSpPr>
            <a:spLocks noGrp="1"/>
          </p:cNvSpPr>
          <p:nvPr>
            <p:ph type="body" sz="quarter" idx="10"/>
          </p:nvPr>
        </p:nvSpPr>
        <p:spPr>
          <a:xfrm>
            <a:off x="2390651" y="1805129"/>
            <a:ext cx="7631937" cy="2495937"/>
          </a:xfrm>
        </p:spPr>
        <p:txBody>
          <a:bodyPr>
            <a:normAutofit fontScale="55000" lnSpcReduction="20000"/>
          </a:bodyPr>
          <a:lstStyle>
            <a:defPPr>
              <a:defRPr lang="en-US"/>
            </a:defPPr>
            <a:lvl1pPr marL="0" algn="l" defTabSz="1114399" rtl="0" eaLnBrk="1" latinLnBrk="0" hangingPunct="1">
              <a:defRPr sz="2194" kern="1200">
                <a:solidFill>
                  <a:schemeClr val="tx1"/>
                </a:solidFill>
                <a:latin typeface="+mn-lt"/>
                <a:ea typeface="+mn-ea"/>
                <a:cs typeface="+mn-cs"/>
              </a:defRPr>
            </a:lvl1pPr>
            <a:lvl2pPr marL="557200" algn="l" defTabSz="1114399" rtl="0" eaLnBrk="1" latinLnBrk="0" hangingPunct="1">
              <a:defRPr sz="2194" kern="1200">
                <a:solidFill>
                  <a:schemeClr val="tx1"/>
                </a:solidFill>
                <a:latin typeface="+mn-lt"/>
                <a:ea typeface="+mn-ea"/>
                <a:cs typeface="+mn-cs"/>
              </a:defRPr>
            </a:lvl2pPr>
            <a:lvl3pPr marL="1114399" algn="l" defTabSz="1114399" rtl="0" eaLnBrk="1" latinLnBrk="0" hangingPunct="1">
              <a:defRPr sz="2194" kern="1200">
                <a:solidFill>
                  <a:schemeClr val="tx1"/>
                </a:solidFill>
                <a:latin typeface="+mn-lt"/>
                <a:ea typeface="+mn-ea"/>
                <a:cs typeface="+mn-cs"/>
              </a:defRPr>
            </a:lvl3pPr>
            <a:lvl4pPr marL="1671599" algn="l" defTabSz="1114399" rtl="0" eaLnBrk="1" latinLnBrk="0" hangingPunct="1">
              <a:defRPr sz="2194" kern="1200">
                <a:solidFill>
                  <a:schemeClr val="tx1"/>
                </a:solidFill>
                <a:latin typeface="+mn-lt"/>
                <a:ea typeface="+mn-ea"/>
                <a:cs typeface="+mn-cs"/>
              </a:defRPr>
            </a:lvl4pPr>
            <a:lvl5pPr marL="2228797" algn="l" defTabSz="1114399" rtl="0" eaLnBrk="1" latinLnBrk="0" hangingPunct="1">
              <a:defRPr sz="2194" kern="1200">
                <a:solidFill>
                  <a:schemeClr val="tx1"/>
                </a:solidFill>
                <a:latin typeface="+mn-lt"/>
                <a:ea typeface="+mn-ea"/>
                <a:cs typeface="+mn-cs"/>
              </a:defRPr>
            </a:lvl5pPr>
            <a:lvl6pPr marL="2785998" algn="l" defTabSz="1114399" rtl="0" eaLnBrk="1" latinLnBrk="0" hangingPunct="1">
              <a:defRPr sz="2194" kern="1200">
                <a:solidFill>
                  <a:schemeClr val="tx1"/>
                </a:solidFill>
                <a:latin typeface="+mn-lt"/>
                <a:ea typeface="+mn-ea"/>
                <a:cs typeface="+mn-cs"/>
              </a:defRPr>
            </a:lvl6pPr>
            <a:lvl7pPr marL="3343197" algn="l" defTabSz="1114399" rtl="0" eaLnBrk="1" latinLnBrk="0" hangingPunct="1">
              <a:defRPr sz="2194" kern="1200">
                <a:solidFill>
                  <a:schemeClr val="tx1"/>
                </a:solidFill>
                <a:latin typeface="+mn-lt"/>
                <a:ea typeface="+mn-ea"/>
                <a:cs typeface="+mn-cs"/>
              </a:defRPr>
            </a:lvl7pPr>
            <a:lvl8pPr marL="3900398" algn="l" defTabSz="1114399" rtl="0" eaLnBrk="1" latinLnBrk="0" hangingPunct="1">
              <a:defRPr sz="2194" kern="1200">
                <a:solidFill>
                  <a:schemeClr val="tx1"/>
                </a:solidFill>
                <a:latin typeface="+mn-lt"/>
                <a:ea typeface="+mn-ea"/>
                <a:cs typeface="+mn-cs"/>
              </a:defRPr>
            </a:lvl8pPr>
            <a:lvl9pPr marL="4457596" algn="l" defTabSz="1114399" rtl="0" eaLnBrk="1" latinLnBrk="0" hangingPunct="1">
              <a:defRPr sz="2194" kern="1200">
                <a:solidFill>
                  <a:schemeClr val="tx1"/>
                </a:solidFill>
                <a:latin typeface="+mn-lt"/>
                <a:ea typeface="+mn-ea"/>
                <a:cs typeface="+mn-cs"/>
              </a:defRPr>
            </a:lvl9pPr>
          </a:lstStyle>
          <a:p>
            <a:pPr marL="0" marR="0" lvl="0" indent="0" algn="ctr" defTabSz="685800" rtl="0" eaLnBrk="1" fontAlgn="auto" latinLnBrk="0" hangingPunct="1">
              <a:lnSpc>
                <a:spcPct val="170000"/>
              </a:lnSpc>
              <a:spcBef>
                <a:spcPts val="0"/>
              </a:spcBef>
              <a:spcAft>
                <a:spcPts val="819"/>
              </a:spcAft>
              <a:buClrTx/>
              <a:buSzTx/>
              <a:buFont typeface="Arial"/>
              <a:buNone/>
              <a:tabLst/>
              <a:defRPr/>
            </a:pPr>
            <a:r>
              <a:rPr kumimoji="0" lang="en-US" sz="5100" b="1" i="0" u="none" strike="noStrike" kern="1200" cap="none" spc="0" normalizeH="0" baseline="0" noProof="0" dirty="0">
                <a:ln>
                  <a:noFill/>
                </a:ln>
                <a:solidFill>
                  <a:srgbClr val="333399"/>
                </a:solidFill>
                <a:effectLst/>
                <a:uLnTx/>
                <a:uFillTx/>
                <a:latin typeface="Lato Black" panose="020F0A02020204030203" pitchFamily="34" charset="0"/>
                <a:ea typeface="+mn-ea"/>
                <a:cs typeface="+mn-cs"/>
              </a:rPr>
              <a:t>Counting Children: </a:t>
            </a:r>
          </a:p>
          <a:p>
            <a:pPr marL="0" marR="0" lvl="0" indent="0" algn="ctr" defTabSz="685800" rtl="0" eaLnBrk="1" fontAlgn="auto" latinLnBrk="0" hangingPunct="1">
              <a:lnSpc>
                <a:spcPct val="170000"/>
              </a:lnSpc>
              <a:spcBef>
                <a:spcPts val="0"/>
              </a:spcBef>
              <a:spcAft>
                <a:spcPts val="819"/>
              </a:spcAft>
              <a:buClrTx/>
              <a:buSzTx/>
              <a:buFont typeface="Arial"/>
              <a:buNone/>
              <a:tabLst/>
              <a:defRPr/>
            </a:pPr>
            <a:r>
              <a:rPr kumimoji="0" lang="en-US" sz="5100" b="1" i="0" u="none" strike="noStrike" kern="1200" cap="none" spc="0" normalizeH="0" baseline="0" noProof="0" dirty="0">
                <a:ln>
                  <a:noFill/>
                </a:ln>
                <a:solidFill>
                  <a:srgbClr val="333399"/>
                </a:solidFill>
                <a:effectLst/>
                <a:uLnTx/>
                <a:uFillTx/>
                <a:latin typeface="Lato Black" panose="020F0A02020204030203" pitchFamily="34" charset="0"/>
                <a:ea typeface="+mn-ea"/>
                <a:cs typeface="+mn-cs"/>
              </a:rPr>
              <a:t>Third Friday Count; </a:t>
            </a:r>
          </a:p>
          <a:p>
            <a:pPr marL="0" marR="0" lvl="0" indent="0" algn="ctr" defTabSz="685800" rtl="0" eaLnBrk="1" fontAlgn="auto" latinLnBrk="0" hangingPunct="1">
              <a:lnSpc>
                <a:spcPct val="170000"/>
              </a:lnSpc>
              <a:spcBef>
                <a:spcPts val="0"/>
              </a:spcBef>
              <a:spcAft>
                <a:spcPts val="819"/>
              </a:spcAft>
              <a:buClrTx/>
              <a:buSzTx/>
              <a:buFont typeface="Arial"/>
              <a:buNone/>
              <a:tabLst/>
              <a:defRPr/>
            </a:pPr>
            <a:r>
              <a:rPr kumimoji="0" lang="en-US" sz="5100" b="1" i="0" u="none" strike="noStrike" kern="1200" cap="none" spc="0" normalizeH="0" baseline="0" noProof="0" dirty="0">
                <a:ln>
                  <a:noFill/>
                </a:ln>
                <a:solidFill>
                  <a:srgbClr val="333399"/>
                </a:solidFill>
                <a:effectLst/>
                <a:uLnTx/>
                <a:uFillTx/>
                <a:latin typeface="Lato Black" panose="020F0A02020204030203" pitchFamily="34" charset="0"/>
                <a:ea typeface="+mn-ea"/>
                <a:cs typeface="+mn-cs"/>
              </a:rPr>
              <a:t>Summer/Interim Membership</a:t>
            </a:r>
          </a:p>
          <a:p>
            <a:pPr algn="ctr">
              <a:lnSpc>
                <a:spcPct val="100000"/>
              </a:lnSpc>
            </a:pPr>
            <a:endParaRPr lang="en-US" sz="5460" dirty="0"/>
          </a:p>
        </p:txBody>
      </p:sp>
      <p:sp>
        <p:nvSpPr>
          <p:cNvPr id="3" name="Text Placeholder 2"/>
          <p:cNvSpPr>
            <a:spLocks noGrp="1"/>
          </p:cNvSpPr>
          <p:nvPr>
            <p:ph type="body" sz="quarter" idx="11"/>
          </p:nvPr>
        </p:nvSpPr>
        <p:spPr>
          <a:xfrm>
            <a:off x="8240889" y="4301066"/>
            <a:ext cx="3285067" cy="1657259"/>
          </a:xfrm>
        </p:spPr>
        <p:txBody>
          <a:bodyPr>
            <a:noAutofit/>
          </a:bodyPr>
          <a:lstStyle>
            <a:defPPr>
              <a:defRPr lang="en-US"/>
            </a:defPPr>
            <a:lvl1pPr marL="0" algn="l" defTabSz="1114399" rtl="0" eaLnBrk="1" latinLnBrk="0" hangingPunct="1">
              <a:defRPr sz="2194" kern="1200">
                <a:solidFill>
                  <a:schemeClr val="tx1"/>
                </a:solidFill>
                <a:latin typeface="+mn-lt"/>
                <a:ea typeface="+mn-ea"/>
                <a:cs typeface="+mn-cs"/>
              </a:defRPr>
            </a:lvl1pPr>
            <a:lvl2pPr marL="557200" algn="l" defTabSz="1114399" rtl="0" eaLnBrk="1" latinLnBrk="0" hangingPunct="1">
              <a:defRPr sz="2194" kern="1200">
                <a:solidFill>
                  <a:schemeClr val="tx1"/>
                </a:solidFill>
                <a:latin typeface="+mn-lt"/>
                <a:ea typeface="+mn-ea"/>
                <a:cs typeface="+mn-cs"/>
              </a:defRPr>
            </a:lvl2pPr>
            <a:lvl3pPr marL="1114399" algn="l" defTabSz="1114399" rtl="0" eaLnBrk="1" latinLnBrk="0" hangingPunct="1">
              <a:defRPr sz="2194" kern="1200">
                <a:solidFill>
                  <a:schemeClr val="tx1"/>
                </a:solidFill>
                <a:latin typeface="+mn-lt"/>
                <a:ea typeface="+mn-ea"/>
                <a:cs typeface="+mn-cs"/>
              </a:defRPr>
            </a:lvl3pPr>
            <a:lvl4pPr marL="1671599" algn="l" defTabSz="1114399" rtl="0" eaLnBrk="1" latinLnBrk="0" hangingPunct="1">
              <a:defRPr sz="2194" kern="1200">
                <a:solidFill>
                  <a:schemeClr val="tx1"/>
                </a:solidFill>
                <a:latin typeface="+mn-lt"/>
                <a:ea typeface="+mn-ea"/>
                <a:cs typeface="+mn-cs"/>
              </a:defRPr>
            </a:lvl4pPr>
            <a:lvl5pPr marL="2228797" algn="l" defTabSz="1114399" rtl="0" eaLnBrk="1" latinLnBrk="0" hangingPunct="1">
              <a:defRPr sz="2194" kern="1200">
                <a:solidFill>
                  <a:schemeClr val="tx1"/>
                </a:solidFill>
                <a:latin typeface="+mn-lt"/>
                <a:ea typeface="+mn-ea"/>
                <a:cs typeface="+mn-cs"/>
              </a:defRPr>
            </a:lvl5pPr>
            <a:lvl6pPr marL="2785998" algn="l" defTabSz="1114399" rtl="0" eaLnBrk="1" latinLnBrk="0" hangingPunct="1">
              <a:defRPr sz="2194" kern="1200">
                <a:solidFill>
                  <a:schemeClr val="tx1"/>
                </a:solidFill>
                <a:latin typeface="+mn-lt"/>
                <a:ea typeface="+mn-ea"/>
                <a:cs typeface="+mn-cs"/>
              </a:defRPr>
            </a:lvl6pPr>
            <a:lvl7pPr marL="3343197" algn="l" defTabSz="1114399" rtl="0" eaLnBrk="1" latinLnBrk="0" hangingPunct="1">
              <a:defRPr sz="2194" kern="1200">
                <a:solidFill>
                  <a:schemeClr val="tx1"/>
                </a:solidFill>
                <a:latin typeface="+mn-lt"/>
                <a:ea typeface="+mn-ea"/>
                <a:cs typeface="+mn-cs"/>
              </a:defRPr>
            </a:lvl7pPr>
            <a:lvl8pPr marL="3900398" algn="l" defTabSz="1114399" rtl="0" eaLnBrk="1" latinLnBrk="0" hangingPunct="1">
              <a:defRPr sz="2194" kern="1200">
                <a:solidFill>
                  <a:schemeClr val="tx1"/>
                </a:solidFill>
                <a:latin typeface="+mn-lt"/>
                <a:ea typeface="+mn-ea"/>
                <a:cs typeface="+mn-cs"/>
              </a:defRPr>
            </a:lvl8pPr>
            <a:lvl9pPr marL="4457596" algn="l" defTabSz="1114399" rtl="0" eaLnBrk="1" latinLnBrk="0" hangingPunct="1">
              <a:defRPr sz="2194" kern="1200">
                <a:solidFill>
                  <a:schemeClr val="tx1"/>
                </a:solidFill>
                <a:latin typeface="+mn-lt"/>
                <a:ea typeface="+mn-ea"/>
                <a:cs typeface="+mn-cs"/>
              </a:defRPr>
            </a:lvl9pPr>
          </a:lstStyle>
          <a:p>
            <a:pPr>
              <a:lnSpc>
                <a:spcPts val="1613"/>
              </a:lnSpc>
              <a:spcAft>
                <a:spcPts val="1638"/>
              </a:spcAft>
            </a:pPr>
            <a:r>
              <a:rPr lang="en-US" sz="1799" dirty="0">
                <a:latin typeface="Lato Black" panose="020F0A02020204030203" pitchFamily="34" charset="0"/>
              </a:rPr>
              <a:t>Sue Schnorr - WASBO</a:t>
            </a:r>
          </a:p>
          <a:p>
            <a:pPr>
              <a:lnSpc>
                <a:spcPts val="1613"/>
              </a:lnSpc>
              <a:spcAft>
                <a:spcPts val="1638"/>
              </a:spcAft>
            </a:pPr>
            <a:r>
              <a:rPr lang="en-US" sz="1799" dirty="0">
                <a:latin typeface="Lato Black" panose="020F0A02020204030203" pitchFamily="34" charset="0"/>
              </a:rPr>
              <a:t>Roger Kordus</a:t>
            </a:r>
          </a:p>
          <a:p>
            <a:pPr>
              <a:lnSpc>
                <a:spcPts val="1613"/>
              </a:lnSpc>
              <a:spcAft>
                <a:spcPts val="1638"/>
              </a:spcAft>
            </a:pPr>
            <a:r>
              <a:rPr lang="en-US" sz="1799" dirty="0">
                <a:latin typeface="Lato Black" panose="020F0A02020204030203" pitchFamily="34" charset="0"/>
              </a:rPr>
              <a:t>School Financial Consultant</a:t>
            </a:r>
          </a:p>
          <a:p>
            <a:pPr>
              <a:lnSpc>
                <a:spcPts val="1613"/>
              </a:lnSpc>
              <a:spcAft>
                <a:spcPts val="1638"/>
              </a:spcAft>
            </a:pPr>
            <a:r>
              <a:rPr lang="en-US" sz="1799" dirty="0">
                <a:latin typeface="Lato Black" panose="020F0A02020204030203" pitchFamily="34" charset="0"/>
              </a:rPr>
              <a:t>School Financial Services</a:t>
            </a:r>
          </a:p>
          <a:p>
            <a:pPr>
              <a:lnSpc>
                <a:spcPts val="1613"/>
              </a:lnSpc>
              <a:spcAft>
                <a:spcPts val="1638"/>
              </a:spcAft>
            </a:pPr>
            <a:endParaRPr lang="en-US" sz="1799" dirty="0"/>
          </a:p>
        </p:txBody>
      </p:sp>
    </p:spTree>
    <p:extLst>
      <p:ext uri="{BB962C8B-B14F-4D97-AF65-F5344CB8AC3E}">
        <p14:creationId xmlns:p14="http://schemas.microsoft.com/office/powerpoint/2010/main" val="3163482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lumMod val="95000"/>
                  </a:schemeClr>
                </a:solidFill>
              </a:rPr>
              <a:t>Financial Responsibility </a:t>
            </a:r>
          </a:p>
        </p:txBody>
      </p:sp>
      <p:sp>
        <p:nvSpPr>
          <p:cNvPr id="3" name="Content Placeholder 2"/>
          <p:cNvSpPr>
            <a:spLocks noGrp="1"/>
          </p:cNvSpPr>
          <p:nvPr>
            <p:ph sz="quarter" idx="1"/>
          </p:nvPr>
        </p:nvSpPr>
        <p:spPr>
          <a:xfrm>
            <a:off x="1236232" y="1452946"/>
            <a:ext cx="10242177" cy="4678913"/>
          </a:xfrm>
        </p:spPr>
        <p:txBody>
          <a:bodyPr>
            <a:normAutofit fontScale="92500"/>
          </a:bodyPr>
          <a:lstStyle/>
          <a:p>
            <a:pPr marL="461963" indent="-461963">
              <a:lnSpc>
                <a:spcPct val="100000"/>
              </a:lnSpc>
              <a:spcBef>
                <a:spcPts val="300"/>
              </a:spcBef>
            </a:pPr>
            <a:r>
              <a:rPr lang="en-US" dirty="0"/>
              <a:t>Resident pupils in your seats, taught by your teachers and meeting the age limitations. (Slide #7)</a:t>
            </a:r>
          </a:p>
          <a:p>
            <a:pPr marL="461963" indent="-461963">
              <a:lnSpc>
                <a:spcPct val="100000"/>
              </a:lnSpc>
              <a:spcBef>
                <a:spcPts val="300"/>
              </a:spcBef>
            </a:pPr>
            <a:r>
              <a:rPr lang="en-US" dirty="0"/>
              <a:t>Full-time resident pupils in </a:t>
            </a:r>
            <a:r>
              <a:rPr lang="en-US" b="1" u="sng" dirty="0"/>
              <a:t>attendance elsewhere,</a:t>
            </a:r>
            <a:r>
              <a:rPr lang="en-US" dirty="0"/>
              <a:t> but your district is paying for their education.</a:t>
            </a:r>
          </a:p>
          <a:p>
            <a:pPr marL="914400" lvl="1" indent="-452438">
              <a:lnSpc>
                <a:spcPct val="100000"/>
              </a:lnSpc>
              <a:spcBef>
                <a:spcPts val="300"/>
              </a:spcBef>
            </a:pPr>
            <a:r>
              <a:rPr lang="en-US" dirty="0"/>
              <a:t>Open Enrollment</a:t>
            </a:r>
          </a:p>
          <a:p>
            <a:pPr marL="914400" lvl="1" indent="-452438">
              <a:lnSpc>
                <a:spcPct val="100000"/>
              </a:lnSpc>
              <a:spcBef>
                <a:spcPts val="300"/>
              </a:spcBef>
            </a:pPr>
            <a:r>
              <a:rPr lang="en-US" dirty="0"/>
              <a:t>Tuition Agreements </a:t>
            </a:r>
          </a:p>
          <a:p>
            <a:pPr marL="914400" lvl="1" indent="-452438">
              <a:lnSpc>
                <a:spcPct val="100000"/>
              </a:lnSpc>
              <a:spcBef>
                <a:spcPts val="300"/>
              </a:spcBef>
            </a:pPr>
            <a:r>
              <a:rPr lang="en-US" dirty="0"/>
              <a:t>Cooperative Programs  </a:t>
            </a:r>
          </a:p>
          <a:p>
            <a:pPr marL="914400" lvl="1" indent="-452438">
              <a:lnSpc>
                <a:spcPct val="100000"/>
              </a:lnSpc>
              <a:spcBef>
                <a:spcPts val="300"/>
              </a:spcBef>
            </a:pPr>
            <a:r>
              <a:rPr lang="en-US" dirty="0"/>
              <a:t>CESA programs</a:t>
            </a:r>
          </a:p>
          <a:p>
            <a:pPr marL="914400" lvl="1" indent="-452438">
              <a:lnSpc>
                <a:spcPct val="100000"/>
              </a:lnSpc>
              <a:spcBef>
                <a:spcPts val="300"/>
              </a:spcBef>
            </a:pPr>
            <a:r>
              <a:rPr lang="en-US" dirty="0"/>
              <a:t>Tuition Waivers (caution: check the details of the situation)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par>
                          <p:cTn id="10" fill="hold">
                            <p:stCondLst>
                              <p:cond delay="500"/>
                            </p:stCondLst>
                            <p:childTnLst>
                              <p:par>
                                <p:cTn id="11" presetID="53" presetClass="entr" presetSubtype="0" fill="hold" nodeType="afterEffect">
                                  <p:stCondLst>
                                    <p:cond delay="50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53" presetClass="entr" presetSubtype="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par>
                          <p:cTn id="22" fill="hold">
                            <p:stCondLst>
                              <p:cond delay="2500"/>
                            </p:stCondLst>
                            <p:childTnLst>
                              <p:par>
                                <p:cTn id="23" presetID="53" presetClass="entr" presetSubtype="0" fill="hold" nodeType="afterEffect">
                                  <p:stCondLst>
                                    <p:cond delay="50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7" dur="500"/>
                                        <p:tgtEl>
                                          <p:spTgt spid="3">
                                            <p:txEl>
                                              <p:pRg st="5" end="5"/>
                                            </p:txEl>
                                          </p:spTgt>
                                        </p:tgtEl>
                                      </p:cBhvr>
                                    </p:animEffect>
                                  </p:childTnLst>
                                </p:cTn>
                              </p:par>
                            </p:childTnLst>
                          </p:cTn>
                        </p:par>
                        <p:par>
                          <p:cTn id="28" fill="hold">
                            <p:stCondLst>
                              <p:cond delay="3500"/>
                            </p:stCondLst>
                            <p:childTnLst>
                              <p:par>
                                <p:cTn id="29" presetID="53" presetClass="entr" presetSubtype="0" fill="hold" nodeType="afterEffect">
                                  <p:stCondLst>
                                    <p:cond delay="50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57" y="88188"/>
            <a:ext cx="12480925" cy="1156952"/>
          </a:xfrm>
        </p:spPr>
        <p:txBody>
          <a:bodyPr>
            <a:noAutofit/>
          </a:bodyPr>
          <a:lstStyle/>
          <a:p>
            <a:r>
              <a:rPr lang="en-US" sz="4000" dirty="0">
                <a:solidFill>
                  <a:schemeClr val="bg1"/>
                </a:solidFill>
              </a:rPr>
              <a:t>COVID-19 Regulatory </a:t>
            </a:r>
            <a:br>
              <a:rPr lang="en-US" sz="4000" dirty="0">
                <a:solidFill>
                  <a:schemeClr val="bg1"/>
                </a:solidFill>
              </a:rPr>
            </a:br>
            <a:r>
              <a:rPr lang="en-US" sz="4000" dirty="0">
                <a:solidFill>
                  <a:schemeClr val="bg1"/>
                </a:solidFill>
              </a:rPr>
              <a:t>Flexibility Framework Provisions </a:t>
            </a:r>
            <a:endParaRPr lang="en-US" sz="4000" b="1" dirty="0">
              <a:solidFill>
                <a:schemeClr val="bg1"/>
              </a:solidFill>
            </a:endParaRPr>
          </a:p>
        </p:txBody>
      </p:sp>
      <p:sp>
        <p:nvSpPr>
          <p:cNvPr id="3" name="Content Placeholder 2"/>
          <p:cNvSpPr>
            <a:spLocks noGrp="1"/>
          </p:cNvSpPr>
          <p:nvPr>
            <p:ph sz="quarter" idx="1"/>
          </p:nvPr>
        </p:nvSpPr>
        <p:spPr>
          <a:xfrm>
            <a:off x="1001949" y="1174376"/>
            <a:ext cx="11042905" cy="5806684"/>
          </a:xfrm>
        </p:spPr>
        <p:txBody>
          <a:bodyPr>
            <a:noAutofit/>
          </a:bodyPr>
          <a:lstStyle/>
          <a:p>
            <a:pPr marL="0" indent="0" algn="ctr">
              <a:lnSpc>
                <a:spcPct val="105000"/>
              </a:lnSpc>
              <a:spcBef>
                <a:spcPts val="600"/>
              </a:spcBef>
              <a:buNone/>
            </a:pPr>
            <a:endParaRPr lang="en-US" sz="2400" dirty="0"/>
          </a:p>
          <a:p>
            <a:pPr>
              <a:lnSpc>
                <a:spcPct val="105000"/>
              </a:lnSpc>
              <a:spcBef>
                <a:spcPts val="600"/>
              </a:spcBef>
            </a:pPr>
            <a:r>
              <a:rPr lang="en-US" sz="2400" dirty="0"/>
              <a:t>Under existing law and DPI guidance, a student may be included in a school district’s September headcount for aid and revenue limit membership purposes if: </a:t>
            </a:r>
          </a:p>
          <a:p>
            <a:pPr marL="682625" indent="-457200">
              <a:lnSpc>
                <a:spcPct val="105000"/>
              </a:lnSpc>
              <a:spcBef>
                <a:spcPts val="600"/>
              </a:spcBef>
              <a:buFont typeface="+mj-lt"/>
              <a:buAutoNum type="arabicPeriod"/>
            </a:pPr>
            <a:r>
              <a:rPr lang="en-US" sz="2400" dirty="0"/>
              <a:t>The student is enrolled </a:t>
            </a:r>
            <a:r>
              <a:rPr lang="en-US" sz="2400" u="sng" dirty="0"/>
              <a:t>and</a:t>
            </a:r>
            <a:r>
              <a:rPr lang="en-US" sz="2400" dirty="0"/>
              <a:t> in attendance on the third Friday in September. </a:t>
            </a:r>
          </a:p>
          <a:p>
            <a:pPr marL="682625" indent="-457200">
              <a:lnSpc>
                <a:spcPct val="105000"/>
              </a:lnSpc>
              <a:spcBef>
                <a:spcPts val="600"/>
              </a:spcBef>
              <a:buFont typeface="+mj-lt"/>
              <a:buAutoNum type="arabicPeriod"/>
            </a:pPr>
            <a:r>
              <a:rPr lang="en-US" sz="2400" dirty="0"/>
              <a:t>The student is enrolled </a:t>
            </a:r>
            <a:r>
              <a:rPr lang="en-US" sz="2400" u="sng" dirty="0"/>
              <a:t>and</a:t>
            </a:r>
            <a:r>
              <a:rPr lang="en-US" sz="2400" dirty="0"/>
              <a:t> in attendance for the school year on any day </a:t>
            </a:r>
            <a:r>
              <a:rPr lang="en-US" sz="2400" u="sng" dirty="0"/>
              <a:t>before</a:t>
            </a:r>
            <a:r>
              <a:rPr lang="en-US" sz="2400" dirty="0"/>
              <a:t> the third Friday in September, and any day </a:t>
            </a:r>
            <a:r>
              <a:rPr lang="en-US" sz="2400" u="sng" dirty="0"/>
              <a:t>after</a:t>
            </a:r>
            <a:r>
              <a:rPr lang="en-US" sz="2400" dirty="0"/>
              <a:t> that date, with no change in residency or enrollment during that period.</a:t>
            </a:r>
            <a:endParaRPr lang="en-US" sz="2200" u="sng" dirty="0"/>
          </a:p>
          <a:p>
            <a:pPr marL="225425" indent="0">
              <a:lnSpc>
                <a:spcPct val="105000"/>
              </a:lnSpc>
              <a:spcBef>
                <a:spcPts val="600"/>
              </a:spcBef>
              <a:buNone/>
            </a:pPr>
            <a:r>
              <a:rPr lang="en-US" sz="2400" i="1" dirty="0"/>
              <a:t>In either case, the student may be counted regardless of the specific setting in which they are receiving instruction. </a:t>
            </a:r>
          </a:p>
          <a:p>
            <a:pPr marL="225425" indent="0">
              <a:lnSpc>
                <a:spcPct val="105000"/>
              </a:lnSpc>
              <a:spcBef>
                <a:spcPts val="600"/>
              </a:spcBef>
              <a:buNone/>
            </a:pPr>
            <a:endParaRPr lang="en-US" sz="2400" dirty="0"/>
          </a:p>
          <a:p>
            <a:pPr>
              <a:lnSpc>
                <a:spcPct val="105000"/>
              </a:lnSpc>
              <a:spcBef>
                <a:spcPts val="600"/>
              </a:spcBef>
            </a:pPr>
            <a:endParaRPr lang="en-US" sz="2400" dirty="0"/>
          </a:p>
          <a:p>
            <a:pPr>
              <a:lnSpc>
                <a:spcPct val="105000"/>
              </a:lnSpc>
              <a:spcBef>
                <a:spcPts val="600"/>
              </a:spcBef>
            </a:pPr>
            <a:endParaRPr lang="en-US" sz="2400" dirty="0"/>
          </a:p>
        </p:txBody>
      </p:sp>
    </p:spTree>
    <p:extLst>
      <p:ext uri="{BB962C8B-B14F-4D97-AF65-F5344CB8AC3E}">
        <p14:creationId xmlns:p14="http://schemas.microsoft.com/office/powerpoint/2010/main" val="47604698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arn(inVertical)">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57" y="88188"/>
            <a:ext cx="12480925" cy="1156952"/>
          </a:xfrm>
        </p:spPr>
        <p:txBody>
          <a:bodyPr>
            <a:noAutofit/>
          </a:bodyPr>
          <a:lstStyle/>
          <a:p>
            <a:r>
              <a:rPr lang="en-US" sz="4000" dirty="0">
                <a:solidFill>
                  <a:schemeClr val="bg1"/>
                </a:solidFill>
              </a:rPr>
              <a:t>COVID-19 Regulatory </a:t>
            </a:r>
            <a:br>
              <a:rPr lang="en-US" sz="4000" dirty="0">
                <a:solidFill>
                  <a:schemeClr val="bg1"/>
                </a:solidFill>
              </a:rPr>
            </a:br>
            <a:r>
              <a:rPr lang="en-US" sz="4000" dirty="0">
                <a:solidFill>
                  <a:schemeClr val="bg1"/>
                </a:solidFill>
              </a:rPr>
              <a:t>Flexibility Framework Provisions </a:t>
            </a:r>
            <a:endParaRPr lang="en-US" sz="4000" b="1" dirty="0">
              <a:solidFill>
                <a:schemeClr val="bg1"/>
              </a:solidFill>
            </a:endParaRPr>
          </a:p>
        </p:txBody>
      </p:sp>
      <p:sp>
        <p:nvSpPr>
          <p:cNvPr id="3" name="Content Placeholder 2"/>
          <p:cNvSpPr>
            <a:spLocks noGrp="1"/>
          </p:cNvSpPr>
          <p:nvPr>
            <p:ph sz="quarter" idx="1"/>
          </p:nvPr>
        </p:nvSpPr>
        <p:spPr>
          <a:xfrm>
            <a:off x="1001949" y="1215957"/>
            <a:ext cx="11042905" cy="5807143"/>
          </a:xfrm>
        </p:spPr>
        <p:txBody>
          <a:bodyPr>
            <a:noAutofit/>
          </a:bodyPr>
          <a:lstStyle/>
          <a:p>
            <a:pPr marL="225425" indent="0">
              <a:lnSpc>
                <a:spcPct val="105000"/>
              </a:lnSpc>
              <a:spcBef>
                <a:spcPts val="600"/>
              </a:spcBef>
              <a:buNone/>
            </a:pPr>
            <a:r>
              <a:rPr lang="en-US" sz="2600" dirty="0"/>
              <a:t>If a district implements policies on how teachers will take and record attendance in their student information system (SIS) for in-person, virtual, or blended instruction, then it should conduct its third Friday count process as usual. </a:t>
            </a:r>
          </a:p>
          <a:p>
            <a:pPr marL="225425" indent="0">
              <a:lnSpc>
                <a:spcPct val="105000"/>
              </a:lnSpc>
              <a:spcBef>
                <a:spcPts val="600"/>
              </a:spcBef>
              <a:buNone/>
            </a:pPr>
            <a:r>
              <a:rPr lang="en-US" sz="2600" dirty="0"/>
              <a:t>Otherwise, the district will need to define its attendance policies for the instructional settings that may be in use this year, and then determine alternative method(s) for documenting attendance used in the third Friday membership count. </a:t>
            </a:r>
          </a:p>
          <a:p>
            <a:pPr marL="225425" indent="0">
              <a:lnSpc>
                <a:spcPct val="105000"/>
              </a:lnSpc>
              <a:spcBef>
                <a:spcPts val="600"/>
              </a:spcBef>
              <a:buNone/>
            </a:pPr>
            <a:r>
              <a:rPr lang="en-US" sz="2600" dirty="0"/>
              <a:t>Districts selected for membership audits, as required by law, </a:t>
            </a:r>
            <a:r>
              <a:rPr lang="en-US" sz="2600" i="1" u="sng" dirty="0"/>
              <a:t>will need to make their attendance policies and documentation used for their headcounts available to auditors,</a:t>
            </a:r>
            <a:r>
              <a:rPr lang="en-US" sz="2600" dirty="0"/>
              <a:t> but DPI is </a:t>
            </a:r>
            <a:r>
              <a:rPr lang="en-US" sz="2600" u="sng" dirty="0"/>
              <a:t>not</a:t>
            </a:r>
            <a:r>
              <a:rPr lang="en-US" sz="2600" dirty="0"/>
              <a:t> prescribing that policies or documentation must be in any particular format.</a:t>
            </a:r>
          </a:p>
          <a:p>
            <a:pPr marL="225425" indent="0">
              <a:lnSpc>
                <a:spcPct val="105000"/>
              </a:lnSpc>
              <a:spcBef>
                <a:spcPts val="600"/>
              </a:spcBef>
              <a:buNone/>
            </a:pPr>
            <a:endParaRPr lang="en-US" sz="2400" dirty="0"/>
          </a:p>
          <a:p>
            <a:pPr>
              <a:lnSpc>
                <a:spcPct val="105000"/>
              </a:lnSpc>
              <a:spcBef>
                <a:spcPts val="600"/>
              </a:spcBef>
            </a:pPr>
            <a:endParaRPr lang="en-US" sz="2400" dirty="0"/>
          </a:p>
          <a:p>
            <a:pPr>
              <a:lnSpc>
                <a:spcPct val="105000"/>
              </a:lnSpc>
              <a:spcBef>
                <a:spcPts val="600"/>
              </a:spcBef>
            </a:pPr>
            <a:endParaRPr lang="en-US" sz="2400" dirty="0"/>
          </a:p>
        </p:txBody>
      </p:sp>
    </p:spTree>
    <p:extLst>
      <p:ext uri="{BB962C8B-B14F-4D97-AF65-F5344CB8AC3E}">
        <p14:creationId xmlns:p14="http://schemas.microsoft.com/office/powerpoint/2010/main" val="3930670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57" y="88188"/>
            <a:ext cx="12480925" cy="1156952"/>
          </a:xfrm>
        </p:spPr>
        <p:txBody>
          <a:bodyPr>
            <a:noAutofit/>
          </a:bodyPr>
          <a:lstStyle/>
          <a:p>
            <a:r>
              <a:rPr lang="en-US" sz="4000" b="1" dirty="0">
                <a:solidFill>
                  <a:schemeClr val="bg1"/>
                </a:solidFill>
              </a:rPr>
              <a:t>Counting 3 Year-Old Students Attending </a:t>
            </a:r>
            <a:br>
              <a:rPr lang="en-US" sz="4000" b="1" dirty="0">
                <a:solidFill>
                  <a:schemeClr val="bg1"/>
                </a:solidFill>
              </a:rPr>
            </a:br>
            <a:r>
              <a:rPr lang="en-US" sz="4000" b="1" dirty="0">
                <a:solidFill>
                  <a:schemeClr val="bg1"/>
                </a:solidFill>
              </a:rPr>
              <a:t>Programs in Your District</a:t>
            </a:r>
          </a:p>
        </p:txBody>
      </p:sp>
      <p:sp>
        <p:nvSpPr>
          <p:cNvPr id="3" name="Content Placeholder 2"/>
          <p:cNvSpPr>
            <a:spLocks noGrp="1"/>
          </p:cNvSpPr>
          <p:nvPr>
            <p:ph sz="quarter" idx="1"/>
          </p:nvPr>
        </p:nvSpPr>
        <p:spPr>
          <a:xfrm>
            <a:off x="1001950" y="1215957"/>
            <a:ext cx="10165404" cy="5807143"/>
          </a:xfrm>
        </p:spPr>
        <p:txBody>
          <a:bodyPr>
            <a:noAutofit/>
          </a:bodyPr>
          <a:lstStyle/>
          <a:p>
            <a:pPr marL="0" indent="0">
              <a:lnSpc>
                <a:spcPct val="105000"/>
              </a:lnSpc>
              <a:spcBef>
                <a:spcPts val="600"/>
              </a:spcBef>
              <a:buNone/>
            </a:pPr>
            <a:r>
              <a:rPr lang="en-US" sz="2400" dirty="0"/>
              <a:t>When a school district provides educational services to resident children who are 3 years old as of September 1st or reach the age of 3 years old during the current school year, if the individual program allows. That child can be counted in the PI-1563 report in one program only, the choices are:</a:t>
            </a:r>
          </a:p>
          <a:p>
            <a:pPr>
              <a:lnSpc>
                <a:spcPct val="105000"/>
              </a:lnSpc>
              <a:spcBef>
                <a:spcPts val="600"/>
              </a:spcBef>
            </a:pPr>
            <a:r>
              <a:rPr lang="en-US" sz="2400" u="sng" dirty="0"/>
              <a:t>Preschool-Special Education</a:t>
            </a:r>
            <a:r>
              <a:rPr lang="en-US" sz="2400" dirty="0"/>
              <a:t> – Included in count</a:t>
            </a:r>
          </a:p>
          <a:p>
            <a:pPr>
              <a:lnSpc>
                <a:spcPct val="105000"/>
              </a:lnSpc>
              <a:spcBef>
                <a:spcPts val="600"/>
              </a:spcBef>
            </a:pPr>
            <a:r>
              <a:rPr lang="en-US" sz="2400" u="sng" dirty="0"/>
              <a:t>Title One Funded Preschool</a:t>
            </a:r>
            <a:r>
              <a:rPr lang="en-US" sz="2400" dirty="0"/>
              <a:t> - Not included in count</a:t>
            </a:r>
          </a:p>
          <a:p>
            <a:pPr>
              <a:lnSpc>
                <a:spcPct val="105000"/>
              </a:lnSpc>
              <a:spcBef>
                <a:spcPts val="600"/>
              </a:spcBef>
            </a:pPr>
            <a:r>
              <a:rPr lang="en-US" sz="2400" dirty="0"/>
              <a:t>S</a:t>
            </a:r>
            <a:r>
              <a:rPr lang="en-US" sz="2400" u="sng" dirty="0"/>
              <a:t>chool-Operated Head Start</a:t>
            </a:r>
            <a:r>
              <a:rPr lang="en-US" sz="2400" dirty="0"/>
              <a:t> – Not included in count</a:t>
            </a:r>
          </a:p>
          <a:p>
            <a:pPr>
              <a:lnSpc>
                <a:spcPct val="105000"/>
              </a:lnSpc>
              <a:spcBef>
                <a:spcPts val="600"/>
              </a:spcBef>
            </a:pPr>
            <a:r>
              <a:rPr lang="en-US" sz="2400" u="sng" dirty="0"/>
              <a:t>3 Year-Old Programs</a:t>
            </a:r>
            <a:r>
              <a:rPr lang="en-US" sz="2400" dirty="0"/>
              <a:t> – these non-special education students will not be included in the pupil count and not impact the district’s revenue limit calculations and related aid calculations. However, costs in Fund 10 associated with 3-Year-Old Programs will reduce the district’s shared cost in the General Equalization aid calculation. </a:t>
            </a:r>
          </a:p>
          <a:p>
            <a:pPr marL="0" indent="0" algn="ctr">
              <a:lnSpc>
                <a:spcPts val="2400"/>
              </a:lnSpc>
              <a:spcBef>
                <a:spcPts val="600"/>
              </a:spcBef>
              <a:buNone/>
            </a:pPr>
            <a:r>
              <a:rPr lang="en-US" sz="2000" dirty="0">
                <a:solidFill>
                  <a:schemeClr val="accent6">
                    <a:lumMod val="75000"/>
                  </a:schemeClr>
                </a:solidFill>
                <a:hlinkClick r:id="rId3">
                  <a:extLst>
                    <a:ext uri="{A12FA001-AC4F-418D-AE19-62706E023703}">
                      <ahyp:hlinkClr xmlns:ahyp="http://schemas.microsoft.com/office/drawing/2018/hyperlinkcolor" val="tx"/>
                    </a:ext>
                  </a:extLst>
                </a:hlinkClick>
              </a:rPr>
              <a:t>https://dpi.wi.gov/sfs/children/enrollment/pi-1563-program-def#YO%20Add</a:t>
            </a:r>
            <a:r>
              <a:rPr lang="en-US" sz="2000" dirty="0">
                <a:solidFill>
                  <a:schemeClr val="accent6">
                    <a:lumMod val="75000"/>
                  </a:schemeClr>
                </a:solidFill>
              </a:rPr>
              <a:t> </a:t>
            </a:r>
          </a:p>
          <a:p>
            <a:pPr>
              <a:lnSpc>
                <a:spcPct val="105000"/>
              </a:lnSpc>
              <a:spcBef>
                <a:spcPts val="600"/>
              </a:spcBef>
            </a:pPr>
            <a:endParaRPr lang="en-US" sz="2400" dirty="0"/>
          </a:p>
        </p:txBody>
      </p:sp>
    </p:spTree>
    <p:extLst>
      <p:ext uri="{BB962C8B-B14F-4D97-AF65-F5344CB8AC3E}">
        <p14:creationId xmlns:p14="http://schemas.microsoft.com/office/powerpoint/2010/main" val="3040949140"/>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496"/>
            <a:ext cx="12480925" cy="1014448"/>
          </a:xfrm>
        </p:spPr>
        <p:txBody>
          <a:bodyPr>
            <a:normAutofit fontScale="90000"/>
          </a:bodyPr>
          <a:lstStyle/>
          <a:p>
            <a:r>
              <a:rPr lang="en-US" dirty="0">
                <a:solidFill>
                  <a:schemeClr val="bg1">
                    <a:lumMod val="95000"/>
                  </a:schemeClr>
                </a:solidFill>
              </a:rPr>
              <a:t>Counting Non-residents When Completing the PI-1563 </a:t>
            </a:r>
          </a:p>
        </p:txBody>
      </p:sp>
      <p:sp>
        <p:nvSpPr>
          <p:cNvPr id="3" name="Content Placeholder 2"/>
          <p:cNvSpPr>
            <a:spLocks noGrp="1"/>
          </p:cNvSpPr>
          <p:nvPr>
            <p:ph sz="quarter" idx="1"/>
          </p:nvPr>
        </p:nvSpPr>
        <p:spPr>
          <a:xfrm>
            <a:off x="1478280" y="1494776"/>
            <a:ext cx="9646920" cy="5088904"/>
          </a:xfrm>
        </p:spPr>
        <p:txBody>
          <a:bodyPr>
            <a:noAutofit/>
          </a:bodyPr>
          <a:lstStyle/>
          <a:p>
            <a:pPr marL="461963" indent="-461963">
              <a:lnSpc>
                <a:spcPct val="100000"/>
              </a:lnSpc>
              <a:spcBef>
                <a:spcPts val="600"/>
              </a:spcBef>
            </a:pPr>
            <a:r>
              <a:rPr lang="en-US" sz="2800" dirty="0"/>
              <a:t>Completing the PI 1563 is a </a:t>
            </a:r>
            <a:r>
              <a:rPr lang="en-US" sz="2800" u="sng" dirty="0"/>
              <a:t>process</a:t>
            </a:r>
            <a:r>
              <a:rPr lang="en-US" sz="2800" dirty="0"/>
              <a:t>, not just a matter of counting residents, it also includes non-resident students attending your schools</a:t>
            </a:r>
          </a:p>
          <a:p>
            <a:pPr marL="884933" lvl="1" indent="-457200">
              <a:lnSpc>
                <a:spcPct val="100000"/>
              </a:lnSpc>
              <a:spcBef>
                <a:spcPts val="600"/>
              </a:spcBef>
              <a:buFont typeface="Courier New" panose="02070309020205020404" pitchFamily="49" charset="0"/>
              <a:buChar char="o"/>
            </a:pPr>
            <a:r>
              <a:rPr lang="en-US" dirty="0"/>
              <a:t>You include non-resident students in seats in your district</a:t>
            </a:r>
          </a:p>
          <a:p>
            <a:pPr marL="884933" lvl="1" indent="-457200">
              <a:lnSpc>
                <a:spcPct val="100000"/>
              </a:lnSpc>
              <a:spcBef>
                <a:spcPts val="600"/>
              </a:spcBef>
              <a:buFont typeface="Courier New" panose="02070309020205020404" pitchFamily="49" charset="0"/>
              <a:buChar char="o"/>
            </a:pPr>
            <a:r>
              <a:rPr lang="en-US" dirty="0"/>
              <a:t>Subtract non-residents in those seats</a:t>
            </a:r>
          </a:p>
          <a:p>
            <a:pPr marL="884933" lvl="1" indent="-457200">
              <a:lnSpc>
                <a:spcPct val="100000"/>
              </a:lnSpc>
              <a:spcBef>
                <a:spcPts val="600"/>
              </a:spcBef>
              <a:buFont typeface="Courier New" panose="02070309020205020404" pitchFamily="49" charset="0"/>
              <a:buChar char="o"/>
            </a:pPr>
            <a:r>
              <a:rPr lang="en-US" dirty="0"/>
              <a:t>Adjust for Part-time students</a:t>
            </a:r>
          </a:p>
          <a:p>
            <a:pPr marL="884933" lvl="1" indent="-457200">
              <a:lnSpc>
                <a:spcPct val="100000"/>
              </a:lnSpc>
              <a:spcBef>
                <a:spcPts val="600"/>
              </a:spcBef>
              <a:buFont typeface="Courier New" panose="02070309020205020404" pitchFamily="49" charset="0"/>
              <a:buChar char="o"/>
            </a:pPr>
            <a:r>
              <a:rPr lang="en-US" dirty="0"/>
              <a:t>The non-resident students will not be in adjusted head count used to calculate the district’s membership FTEs. </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81000"/>
            <a:ext cx="12480925" cy="873219"/>
          </a:xfrm>
          <a:prstGeom prst="rect">
            <a:avLst/>
          </a:prstGeom>
        </p:spPr>
        <p:txBody>
          <a:bodyPr>
            <a:normAutofit/>
          </a:bodyPr>
          <a:lstStyle/>
          <a:p>
            <a:pPr algn="ctr"/>
            <a:r>
              <a:rPr lang="en-US" dirty="0">
                <a:solidFill>
                  <a:schemeClr val="bg1">
                    <a:lumMod val="95000"/>
                  </a:schemeClr>
                </a:solidFill>
              </a:rPr>
              <a:t>September Pupil Count</a:t>
            </a:r>
          </a:p>
        </p:txBody>
      </p:sp>
      <p:pic>
        <p:nvPicPr>
          <p:cNvPr id="5" name="Picture 4"/>
          <p:cNvPicPr/>
          <p:nvPr/>
        </p:nvPicPr>
        <p:blipFill rotWithShape="1">
          <a:blip r:embed="rId3" cstate="email">
            <a:extLst>
              <a:ext uri="{28A0092B-C50C-407E-A947-70E740481C1C}">
                <a14:useLocalDpi xmlns:a14="http://schemas.microsoft.com/office/drawing/2010/main"/>
              </a:ext>
            </a:extLst>
          </a:blip>
          <a:srcRect/>
          <a:stretch/>
        </p:blipFill>
        <p:spPr bwMode="auto">
          <a:xfrm>
            <a:off x="657596" y="1404965"/>
            <a:ext cx="4786274" cy="42317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6" name="Flowchart: Terminator 5"/>
          <p:cNvSpPr/>
          <p:nvPr/>
        </p:nvSpPr>
        <p:spPr>
          <a:xfrm>
            <a:off x="3657600" y="4860063"/>
            <a:ext cx="1786270" cy="263843"/>
          </a:xfrm>
          <a:prstGeom prst="flowChartTerminator">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7" dirty="0"/>
          </a:p>
        </p:txBody>
      </p:sp>
      <p:sp>
        <p:nvSpPr>
          <p:cNvPr id="7" name="Title 1"/>
          <p:cNvSpPr txBox="1">
            <a:spLocks/>
          </p:cNvSpPr>
          <p:nvPr/>
        </p:nvSpPr>
        <p:spPr>
          <a:xfrm>
            <a:off x="361508" y="5720739"/>
            <a:ext cx="4933506" cy="702310"/>
          </a:xfrm>
          <a:prstGeom prst="rect">
            <a:avLst/>
          </a:prstGeom>
        </p:spPr>
        <p:txBody>
          <a:bodyPr>
            <a:normAutofit lnSpcReduction="10000"/>
          </a:bodyPr>
          <a:lstStyle>
            <a:lvl1pPr algn="l" defTabSz="936071" rtl="0" eaLnBrk="1" latinLnBrk="0" hangingPunct="1">
              <a:lnSpc>
                <a:spcPct val="90000"/>
              </a:lnSpc>
              <a:spcBef>
                <a:spcPct val="0"/>
              </a:spcBef>
              <a:buNone/>
              <a:defRPr sz="4504" kern="1200">
                <a:solidFill>
                  <a:schemeClr val="tx1"/>
                </a:solidFill>
                <a:latin typeface="+mj-lt"/>
                <a:ea typeface="+mj-ea"/>
                <a:cs typeface="+mj-cs"/>
              </a:defRPr>
            </a:lvl1pPr>
          </a:lstStyle>
          <a:p>
            <a:pPr algn="ctr"/>
            <a:r>
              <a:rPr lang="en-US" sz="2400" dirty="0"/>
              <a:t>Start by clicking on the “SFS Reporting Portals”</a:t>
            </a:r>
          </a:p>
        </p:txBody>
      </p:sp>
      <p:pic>
        <p:nvPicPr>
          <p:cNvPr id="8" name="Picture Placeholder 6"/>
          <p:cNvPicPr>
            <a:picLocks/>
          </p:cNvPicPr>
          <p:nvPr/>
        </p:nvPicPr>
        <p:blipFill rotWithShape="1">
          <a:blip r:embed="rId4" cstate="email">
            <a:extLst>
              <a:ext uri="{28A0092B-C50C-407E-A947-70E740481C1C}">
                <a14:useLocalDpi xmlns:a14="http://schemas.microsoft.com/office/drawing/2010/main"/>
              </a:ext>
            </a:extLst>
          </a:blip>
          <a:srcRect/>
          <a:stretch/>
        </p:blipFill>
        <p:spPr bwMode="auto">
          <a:xfrm>
            <a:off x="5943601" y="1404965"/>
            <a:ext cx="5553224" cy="4268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9" name="Flowchart: Terminator 8"/>
          <p:cNvSpPr/>
          <p:nvPr/>
        </p:nvSpPr>
        <p:spPr>
          <a:xfrm>
            <a:off x="8314839" y="3182758"/>
            <a:ext cx="1950861" cy="230982"/>
          </a:xfrm>
          <a:prstGeom prst="flowChartTerminator">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7" dirty="0"/>
          </a:p>
        </p:txBody>
      </p:sp>
      <p:sp>
        <p:nvSpPr>
          <p:cNvPr id="10" name="Text Placeholder 4"/>
          <p:cNvSpPr>
            <a:spLocks noGrp="1"/>
          </p:cNvSpPr>
          <p:nvPr>
            <p:ph type="body" sz="quarter" idx="13"/>
          </p:nvPr>
        </p:nvSpPr>
        <p:spPr>
          <a:xfrm>
            <a:off x="5943601" y="5721723"/>
            <a:ext cx="5583202" cy="845143"/>
          </a:xfrm>
        </p:spPr>
        <p:txBody>
          <a:bodyPr>
            <a:noAutofit/>
          </a:bodyPr>
          <a:lstStyle/>
          <a:p>
            <a:pPr>
              <a:lnSpc>
                <a:spcPct val="100000"/>
              </a:lnSpc>
              <a:spcBef>
                <a:spcPts val="0"/>
              </a:spcBef>
              <a:spcAft>
                <a:spcPts val="0"/>
              </a:spcAft>
            </a:pPr>
            <a:r>
              <a:rPr lang="en-US" sz="2400" b="1" dirty="0">
                <a:solidFill>
                  <a:schemeClr val="tx1"/>
                </a:solidFill>
              </a:rPr>
              <a:t>Login from here.  Do </a:t>
            </a:r>
            <a:r>
              <a:rPr lang="en-US" sz="2400" b="1" u="sng" dirty="0">
                <a:solidFill>
                  <a:schemeClr val="tx1"/>
                </a:solidFill>
              </a:rPr>
              <a:t>not</a:t>
            </a:r>
            <a:r>
              <a:rPr lang="en-US" sz="2400" b="1" dirty="0">
                <a:solidFill>
                  <a:schemeClr val="tx1"/>
                </a:solidFill>
              </a:rPr>
              <a:t> bookmark any portal pages beyond this one.</a:t>
            </a:r>
          </a:p>
        </p:txBody>
      </p:sp>
      <p:sp>
        <p:nvSpPr>
          <p:cNvPr id="2" name="Right Arrow 1"/>
          <p:cNvSpPr/>
          <p:nvPr/>
        </p:nvSpPr>
        <p:spPr>
          <a:xfrm>
            <a:off x="5188688" y="4189228"/>
            <a:ext cx="1105786" cy="40403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6118" y="1285174"/>
            <a:ext cx="10546714" cy="45002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idx="4294967295"/>
          </p:nvPr>
        </p:nvSpPr>
        <p:spPr>
          <a:xfrm>
            <a:off x="0" y="264939"/>
            <a:ext cx="12036425" cy="703263"/>
          </a:xfrm>
          <a:prstGeom prst="rect">
            <a:avLst/>
          </a:prstGeom>
        </p:spPr>
        <p:txBody>
          <a:bodyPr>
            <a:normAutofit fontScale="90000"/>
          </a:bodyPr>
          <a:lstStyle/>
          <a:p>
            <a:pPr algn="ctr"/>
            <a:r>
              <a:rPr lang="en-US" dirty="0">
                <a:solidFill>
                  <a:schemeClr val="bg1">
                    <a:lumMod val="95000"/>
                  </a:schemeClr>
                </a:solidFill>
              </a:rPr>
              <a:t>School Finance Reporting </a:t>
            </a:r>
            <a:r>
              <a:rPr lang="en-US" sz="5300" dirty="0">
                <a:solidFill>
                  <a:schemeClr val="bg1">
                    <a:lumMod val="95000"/>
                  </a:schemeClr>
                </a:solidFill>
              </a:rPr>
              <a:t>Portal</a:t>
            </a:r>
            <a:endParaRPr lang="en-US" dirty="0">
              <a:solidFill>
                <a:schemeClr val="bg1">
                  <a:lumMod val="95000"/>
                </a:schemeClr>
              </a:solidFill>
            </a:endParaRPr>
          </a:p>
        </p:txBody>
      </p:sp>
      <p:sp>
        <p:nvSpPr>
          <p:cNvPr id="8" name="Flowchart: Terminator 7"/>
          <p:cNvSpPr/>
          <p:nvPr/>
        </p:nvSpPr>
        <p:spPr>
          <a:xfrm>
            <a:off x="4195943" y="3434316"/>
            <a:ext cx="3500257" cy="695723"/>
          </a:xfrm>
          <a:prstGeom prst="flowChartTerminator">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7" dirty="0"/>
          </a:p>
        </p:txBody>
      </p:sp>
      <p:sp>
        <p:nvSpPr>
          <p:cNvPr id="9" name="Text Placeholder 4"/>
          <p:cNvSpPr>
            <a:spLocks noGrp="1"/>
          </p:cNvSpPr>
          <p:nvPr>
            <p:ph type="body" sz="half" idx="4294967295"/>
          </p:nvPr>
        </p:nvSpPr>
        <p:spPr>
          <a:xfrm>
            <a:off x="1400775" y="5785451"/>
            <a:ext cx="9984740" cy="702310"/>
          </a:xfrm>
          <a:prstGeom prst="rect">
            <a:avLst/>
          </a:prstGeom>
        </p:spPr>
        <p:txBody>
          <a:bodyPr>
            <a:noAutofit/>
          </a:bodyPr>
          <a:lstStyle/>
          <a:p>
            <a:pPr marL="0" indent="0" algn="ctr">
              <a:lnSpc>
                <a:spcPct val="100000"/>
              </a:lnSpc>
              <a:spcBef>
                <a:spcPts val="600"/>
              </a:spcBef>
              <a:buNone/>
            </a:pPr>
            <a:r>
              <a:rPr lang="en-US" sz="2800" b="1" dirty="0"/>
              <a:t>Under “Non-Financial</a:t>
            </a:r>
            <a:r>
              <a:rPr lang="en-US" sz="2800" dirty="0"/>
              <a:t> </a:t>
            </a:r>
            <a:r>
              <a:rPr lang="en-US" sz="2800" b="1" dirty="0"/>
              <a:t>Data Home” you  will find a link to the “Pupil Count September” portal.</a:t>
            </a:r>
          </a:p>
        </p:txBody>
      </p:sp>
    </p:spTree>
    <p:extLst>
      <p:ext uri="{BB962C8B-B14F-4D97-AF65-F5344CB8AC3E}">
        <p14:creationId xmlns:p14="http://schemas.microsoft.com/office/powerpoint/2010/main" val="2194100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61628" y="4343400"/>
            <a:ext cx="9663462" cy="1938992"/>
          </a:xfrm>
          <a:prstGeom prst="rect">
            <a:avLst/>
          </a:prstGeom>
          <a:noFill/>
        </p:spPr>
        <p:txBody>
          <a:bodyPr wrap="square" rtlCol="0">
            <a:spAutoFit/>
          </a:bodyPr>
          <a:lstStyle/>
          <a:p>
            <a:r>
              <a:rPr lang="en-US" sz="3000" b="1" dirty="0"/>
              <a:t>This is first page inside the PI-1563 portal, and it will provide the user with updated general information that needs to be reviewed and considered before this report is completed.</a:t>
            </a:r>
          </a:p>
        </p:txBody>
      </p:sp>
      <p:pic>
        <p:nvPicPr>
          <p:cNvPr id="4" name="Picture 3">
            <a:extLst>
              <a:ext uri="{FF2B5EF4-FFF2-40B4-BE49-F238E27FC236}">
                <a16:creationId xmlns:a16="http://schemas.microsoft.com/office/drawing/2014/main" id="{289A3C06-6F24-4771-9E1E-75793B729F6C}"/>
              </a:ext>
            </a:extLst>
          </p:cNvPr>
          <p:cNvPicPr>
            <a:picLocks noChangeAspect="1"/>
          </p:cNvPicPr>
          <p:nvPr/>
        </p:nvPicPr>
        <p:blipFill>
          <a:blip r:embed="rId3"/>
          <a:stretch>
            <a:fillRect/>
          </a:stretch>
        </p:blipFill>
        <p:spPr>
          <a:xfrm>
            <a:off x="342246" y="1408485"/>
            <a:ext cx="11563350" cy="27717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4939"/>
            <a:ext cx="12588240" cy="703263"/>
          </a:xfrm>
          <a:prstGeom prst="rect">
            <a:avLst/>
          </a:prstGeom>
        </p:spPr>
        <p:txBody>
          <a:bodyPr>
            <a:normAutofit fontScale="90000"/>
          </a:bodyPr>
          <a:lstStyle/>
          <a:p>
            <a:pPr algn="ctr"/>
            <a:r>
              <a:rPr lang="en-US" dirty="0">
                <a:solidFill>
                  <a:schemeClr val="bg1">
                    <a:lumMod val="95000"/>
                  </a:schemeClr>
                </a:solidFill>
              </a:rPr>
              <a:t>5 Steps where data is entered in the PI-1563 portal</a:t>
            </a:r>
          </a:p>
        </p:txBody>
      </p:sp>
      <p:sp>
        <p:nvSpPr>
          <p:cNvPr id="9" name="Text Placeholder 4"/>
          <p:cNvSpPr>
            <a:spLocks noGrp="1"/>
          </p:cNvSpPr>
          <p:nvPr>
            <p:ph type="body" sz="half" idx="4294967295"/>
          </p:nvPr>
        </p:nvSpPr>
        <p:spPr>
          <a:xfrm>
            <a:off x="975360" y="1249680"/>
            <a:ext cx="11170920" cy="5773420"/>
          </a:xfrm>
          <a:prstGeom prst="rect">
            <a:avLst/>
          </a:prstGeom>
        </p:spPr>
        <p:txBody>
          <a:bodyPr>
            <a:noAutofit/>
          </a:bodyPr>
          <a:lstStyle/>
          <a:p>
            <a:pPr marL="0" indent="0">
              <a:lnSpc>
                <a:spcPct val="100000"/>
              </a:lnSpc>
              <a:spcBef>
                <a:spcPts val="600"/>
              </a:spcBef>
              <a:buNone/>
            </a:pPr>
            <a:r>
              <a:rPr lang="en-US" sz="2800" b="1" dirty="0"/>
              <a:t>Step 1: Head Count </a:t>
            </a:r>
            <a:r>
              <a:rPr lang="en-US" sz="2800" dirty="0"/>
              <a:t>– (</a:t>
            </a:r>
            <a:r>
              <a:rPr lang="en-US" sz="2800" b="1" dirty="0">
                <a:solidFill>
                  <a:srgbClr val="0070C0"/>
                </a:solidFill>
              </a:rPr>
              <a:t>Record all Resident and Non-Resident students to whom the district is directly providing educational services)</a:t>
            </a:r>
          </a:p>
          <a:p>
            <a:pPr marL="0" indent="0">
              <a:lnSpc>
                <a:spcPct val="100000"/>
              </a:lnSpc>
              <a:spcBef>
                <a:spcPts val="600"/>
              </a:spcBef>
              <a:buNone/>
            </a:pPr>
            <a:r>
              <a:rPr lang="en-US" sz="2800" b="1" dirty="0"/>
              <a:t>Step 2:  Non-Resident Reductions- </a:t>
            </a:r>
            <a:r>
              <a:rPr lang="en-US" sz="2800" b="1" dirty="0">
                <a:solidFill>
                  <a:schemeClr val="accent6">
                    <a:lumMod val="60000"/>
                    <a:lumOff val="40000"/>
                  </a:schemeClr>
                </a:solidFill>
              </a:rPr>
              <a:t>(Record students in your seats that are residents of another district)</a:t>
            </a:r>
          </a:p>
          <a:p>
            <a:pPr marL="0" indent="0">
              <a:lnSpc>
                <a:spcPct val="100000"/>
              </a:lnSpc>
              <a:spcBef>
                <a:spcPts val="600"/>
              </a:spcBef>
              <a:buNone/>
            </a:pPr>
            <a:r>
              <a:rPr lang="en-US" sz="2800" b="1" dirty="0"/>
              <a:t>Step 3:  Resident Reductions- </a:t>
            </a:r>
            <a:r>
              <a:rPr lang="en-US" sz="2800" b="1" dirty="0">
                <a:solidFill>
                  <a:schemeClr val="accent6">
                    <a:lumMod val="60000"/>
                    <a:lumOff val="40000"/>
                  </a:schemeClr>
                </a:solidFill>
              </a:rPr>
              <a:t>(Record resident students who are included in the head count but are not eligible to be counted full-time for state aid purposes)</a:t>
            </a:r>
          </a:p>
          <a:p>
            <a:pPr marL="0" indent="0">
              <a:lnSpc>
                <a:spcPct val="100000"/>
              </a:lnSpc>
              <a:spcBef>
                <a:spcPts val="600"/>
              </a:spcBef>
              <a:buNone/>
            </a:pPr>
            <a:r>
              <a:rPr lang="en-US" sz="2800" b="1" dirty="0"/>
              <a:t>Step 4:  Resident Additions </a:t>
            </a:r>
            <a:r>
              <a:rPr lang="en-US" sz="2800" dirty="0"/>
              <a:t>– </a:t>
            </a:r>
            <a:r>
              <a:rPr lang="en-US" sz="2800" b="1" dirty="0">
                <a:solidFill>
                  <a:schemeClr val="accent6">
                    <a:lumMod val="60000"/>
                    <a:lumOff val="40000"/>
                  </a:schemeClr>
                </a:solidFill>
              </a:rPr>
              <a:t>(Record residents students your district is financially responsible for that attend another school)</a:t>
            </a:r>
          </a:p>
          <a:p>
            <a:pPr marL="0" indent="0">
              <a:lnSpc>
                <a:spcPct val="100000"/>
              </a:lnSpc>
              <a:spcBef>
                <a:spcPts val="600"/>
              </a:spcBef>
              <a:buNone/>
            </a:pPr>
            <a:r>
              <a:rPr lang="en-US" sz="2800" b="1" dirty="0"/>
              <a:t>Step 5: Part time Home-Schooled </a:t>
            </a:r>
            <a:r>
              <a:rPr lang="en-US" sz="2800" b="1" dirty="0">
                <a:solidFill>
                  <a:schemeClr val="accent6">
                    <a:lumMod val="60000"/>
                    <a:lumOff val="40000"/>
                  </a:schemeClr>
                </a:solidFill>
              </a:rPr>
              <a:t>(Record Non-Resident Home-Schooled students attending your school)</a:t>
            </a:r>
          </a:p>
        </p:txBody>
      </p:sp>
    </p:spTree>
    <p:extLst>
      <p:ext uri="{BB962C8B-B14F-4D97-AF65-F5344CB8AC3E}">
        <p14:creationId xmlns:p14="http://schemas.microsoft.com/office/powerpoint/2010/main" val="242745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492"/>
          <a:stretch/>
        </p:blipFill>
        <p:spPr>
          <a:xfrm>
            <a:off x="1330323" y="1051566"/>
            <a:ext cx="9820275" cy="4964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13"/>
          </p:nvPr>
        </p:nvSpPr>
        <p:spPr>
          <a:xfrm>
            <a:off x="1009651" y="5881256"/>
            <a:ext cx="10972800" cy="1262270"/>
          </a:xfrm>
        </p:spPr>
        <p:txBody>
          <a:bodyPr>
            <a:normAutofit fontScale="55000" lnSpcReduction="20000"/>
          </a:bodyPr>
          <a:lstStyle/>
          <a:p>
            <a:pPr>
              <a:lnSpc>
                <a:spcPct val="120000"/>
              </a:lnSpc>
              <a:spcBef>
                <a:spcPts val="600"/>
              </a:spcBef>
            </a:pPr>
            <a:r>
              <a:rPr lang="en-US" dirty="0">
                <a:solidFill>
                  <a:schemeClr val="accent6">
                    <a:lumMod val="60000"/>
                    <a:lumOff val="40000"/>
                  </a:schemeClr>
                </a:solidFill>
              </a:rPr>
              <a:t>Step 1 – </a:t>
            </a:r>
            <a:r>
              <a:rPr lang="en-US" b="1" dirty="0">
                <a:solidFill>
                  <a:schemeClr val="accent6">
                    <a:lumMod val="60000"/>
                    <a:lumOff val="40000"/>
                  </a:schemeClr>
                </a:solidFill>
              </a:rPr>
              <a:t>Head Count </a:t>
            </a:r>
            <a:r>
              <a:rPr lang="en-US" dirty="0">
                <a:solidFill>
                  <a:schemeClr val="accent6">
                    <a:lumMod val="60000"/>
                    <a:lumOff val="40000"/>
                  </a:schemeClr>
                </a:solidFill>
              </a:rPr>
              <a:t>- Identify all Resident and Non-Resident students to whom the district is directly providing educational services.</a:t>
            </a:r>
          </a:p>
        </p:txBody>
      </p:sp>
      <p:sp>
        <p:nvSpPr>
          <p:cNvPr id="2" name="Title 1"/>
          <p:cNvSpPr>
            <a:spLocks noGrp="1"/>
          </p:cNvSpPr>
          <p:nvPr>
            <p:ph type="title" idx="4294967295"/>
          </p:nvPr>
        </p:nvSpPr>
        <p:spPr>
          <a:xfrm>
            <a:off x="0" y="4537"/>
            <a:ext cx="12480925" cy="1015130"/>
          </a:xfrm>
          <a:prstGeom prst="rect">
            <a:avLst/>
          </a:prstGeom>
        </p:spPr>
        <p:txBody>
          <a:bodyPr>
            <a:noAutofit/>
          </a:bodyPr>
          <a:lstStyle/>
          <a:p>
            <a:pPr algn="ctr"/>
            <a:r>
              <a:rPr lang="en-US" sz="3600" dirty="0">
                <a:solidFill>
                  <a:schemeClr val="bg1">
                    <a:lumMod val="95000"/>
                  </a:schemeClr>
                </a:solidFill>
              </a:rPr>
              <a:t>PI-1563 Pupil Count Process, Step 1.1 Physically Present and Step 1.2  Absentees (same as shown below)</a:t>
            </a:r>
          </a:p>
        </p:txBody>
      </p:sp>
      <p:sp>
        <p:nvSpPr>
          <p:cNvPr id="6" name="TextBox 5"/>
          <p:cNvSpPr txBox="1"/>
          <p:nvPr/>
        </p:nvSpPr>
        <p:spPr>
          <a:xfrm>
            <a:off x="6712087" y="2534082"/>
            <a:ext cx="5398398" cy="830997"/>
          </a:xfrm>
          <a:prstGeom prst="rect">
            <a:avLst/>
          </a:prstGeom>
          <a:solidFill>
            <a:schemeClr val="bg1">
              <a:lumMod val="95000"/>
            </a:schemeClr>
          </a:solidFill>
          <a:ln w="38100">
            <a:solidFill>
              <a:schemeClr val="accent6">
                <a:lumMod val="60000"/>
                <a:lumOff val="40000"/>
              </a:schemeClr>
            </a:solidFill>
            <a:prstDash val="lgDash"/>
          </a:ln>
        </p:spPr>
        <p:txBody>
          <a:bodyPr wrap="square" rtlCol="0">
            <a:spAutoFit/>
          </a:bodyPr>
          <a:lstStyle/>
          <a:p>
            <a:pPr algn="just"/>
            <a:r>
              <a:rPr lang="en-US" sz="1600" b="1" dirty="0">
                <a:solidFill>
                  <a:schemeClr val="accent6">
                    <a:lumMod val="60000"/>
                    <a:lumOff val="40000"/>
                  </a:schemeClr>
                </a:solidFill>
              </a:rPr>
              <a:t>The SFS team will be continue to collect the counting of 9</a:t>
            </a:r>
            <a:r>
              <a:rPr lang="en-US" sz="1600" b="1" baseline="30000" dirty="0">
                <a:solidFill>
                  <a:schemeClr val="accent6">
                    <a:lumMod val="60000"/>
                    <a:lumOff val="40000"/>
                  </a:schemeClr>
                </a:solidFill>
              </a:rPr>
              <a:t>th</a:t>
            </a:r>
            <a:r>
              <a:rPr lang="en-US" sz="1600" b="1" dirty="0">
                <a:solidFill>
                  <a:schemeClr val="accent6">
                    <a:lumMod val="60000"/>
                    <a:lumOff val="40000"/>
                  </a:schemeClr>
                </a:solidFill>
              </a:rPr>
              <a:t> graders for the "Personal Electronic Computing Devices Grant” as required by Wis. Stat. 115.438(4)(a)1.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
            <a:ext cx="12480925" cy="1364788"/>
          </a:xfrm>
        </p:spPr>
        <p:txBody>
          <a:bodyPr>
            <a:noAutofit/>
          </a:bodyPr>
          <a:lstStyle/>
          <a:p>
            <a:pPr>
              <a:lnSpc>
                <a:spcPct val="100000"/>
              </a:lnSpc>
            </a:pPr>
            <a:r>
              <a:rPr lang="en-US" sz="4400" dirty="0">
                <a:solidFill>
                  <a:schemeClr val="bg1">
                    <a:lumMod val="95000"/>
                  </a:schemeClr>
                </a:solidFill>
              </a:rPr>
              <a:t>PI-1563 Pupil Count and PI-1804 </a:t>
            </a:r>
            <a:br>
              <a:rPr lang="en-US" sz="4400" dirty="0">
                <a:solidFill>
                  <a:schemeClr val="bg1">
                    <a:lumMod val="95000"/>
                  </a:schemeClr>
                </a:solidFill>
              </a:rPr>
            </a:br>
            <a:r>
              <a:rPr lang="en-US" sz="4400" dirty="0">
                <a:solidFill>
                  <a:schemeClr val="bg1">
                    <a:lumMod val="95000"/>
                  </a:schemeClr>
                </a:solidFill>
              </a:rPr>
              <a:t>Summer Membership-Things to Know</a:t>
            </a:r>
          </a:p>
        </p:txBody>
      </p:sp>
      <p:sp>
        <p:nvSpPr>
          <p:cNvPr id="3" name="Content Placeholder 2"/>
          <p:cNvSpPr>
            <a:spLocks noGrp="1"/>
          </p:cNvSpPr>
          <p:nvPr>
            <p:ph sz="quarter" idx="1"/>
          </p:nvPr>
        </p:nvSpPr>
        <p:spPr>
          <a:xfrm>
            <a:off x="1569720" y="1562908"/>
            <a:ext cx="10119360" cy="4604032"/>
          </a:xfrm>
        </p:spPr>
        <p:txBody>
          <a:bodyPr>
            <a:noAutofit/>
          </a:bodyPr>
          <a:lstStyle/>
          <a:p>
            <a:pPr marL="457200" indent="-457200">
              <a:lnSpc>
                <a:spcPct val="100000"/>
              </a:lnSpc>
              <a:spcBef>
                <a:spcPts val="600"/>
              </a:spcBef>
              <a:spcAft>
                <a:spcPts val="300"/>
              </a:spcAft>
            </a:pPr>
            <a:r>
              <a:rPr lang="en-US" dirty="0"/>
              <a:t>When are students counted?</a:t>
            </a:r>
          </a:p>
          <a:p>
            <a:pPr marL="457200" indent="-457200">
              <a:lnSpc>
                <a:spcPct val="100000"/>
              </a:lnSpc>
              <a:spcBef>
                <a:spcPts val="600"/>
              </a:spcBef>
              <a:spcAft>
                <a:spcPts val="300"/>
              </a:spcAft>
            </a:pPr>
            <a:r>
              <a:rPr lang="en-US" dirty="0"/>
              <a:t>Residency – which students are residents?</a:t>
            </a:r>
          </a:p>
          <a:p>
            <a:pPr marL="457200" indent="-457200">
              <a:lnSpc>
                <a:spcPct val="100000"/>
              </a:lnSpc>
              <a:spcBef>
                <a:spcPts val="600"/>
              </a:spcBef>
              <a:spcAft>
                <a:spcPts val="300"/>
              </a:spcAft>
            </a:pPr>
            <a:r>
              <a:rPr lang="en-US" sz="3200" dirty="0"/>
              <a:t>COVID-19 Regulatory Flexibility Framework</a:t>
            </a:r>
            <a:endParaRPr lang="en-US" dirty="0"/>
          </a:p>
          <a:p>
            <a:pPr marL="457200" indent="-457200">
              <a:lnSpc>
                <a:spcPct val="100000"/>
              </a:lnSpc>
              <a:spcBef>
                <a:spcPts val="600"/>
              </a:spcBef>
              <a:spcAft>
                <a:spcPts val="300"/>
              </a:spcAft>
            </a:pPr>
            <a:r>
              <a:rPr lang="en-US" dirty="0"/>
              <a:t>Membership – which residents may be counted?</a:t>
            </a:r>
          </a:p>
          <a:p>
            <a:pPr marL="457200" indent="-457200">
              <a:lnSpc>
                <a:spcPct val="100000"/>
              </a:lnSpc>
              <a:spcBef>
                <a:spcPts val="600"/>
              </a:spcBef>
              <a:spcAft>
                <a:spcPts val="300"/>
              </a:spcAft>
            </a:pPr>
            <a:r>
              <a:rPr lang="en-US" dirty="0"/>
              <a:t>How are residents counted?</a:t>
            </a:r>
          </a:p>
          <a:p>
            <a:pPr marL="974725" lvl="1" indent="-457200">
              <a:lnSpc>
                <a:spcPct val="100000"/>
              </a:lnSpc>
              <a:spcBef>
                <a:spcPts val="600"/>
              </a:spcBef>
              <a:spcAft>
                <a:spcPts val="300"/>
              </a:spcAft>
            </a:pPr>
            <a:r>
              <a:rPr lang="en-US" sz="3000" dirty="0"/>
              <a:t>Early Learners, Kindergarten, Summer Membership</a:t>
            </a:r>
          </a:p>
          <a:p>
            <a:pPr marL="457200" indent="-457200">
              <a:lnSpc>
                <a:spcPct val="100000"/>
              </a:lnSpc>
              <a:spcBef>
                <a:spcPts val="600"/>
              </a:spcBef>
              <a:spcAft>
                <a:spcPts val="300"/>
              </a:spcAft>
            </a:pPr>
            <a:r>
              <a:rPr lang="en-US" dirty="0"/>
              <a:t>Part-time attendance – how are resident and non-resident students counted?</a:t>
            </a:r>
          </a:p>
          <a:p>
            <a:pPr marL="457200" indent="-457200">
              <a:lnSpc>
                <a:spcPct val="100000"/>
              </a:lnSpc>
              <a:spcBef>
                <a:spcPts val="600"/>
              </a:spcBef>
              <a:spcAft>
                <a:spcPts val="300"/>
              </a:spcAft>
            </a:pPr>
            <a:r>
              <a:rPr lang="en-US" dirty="0"/>
              <a:t>How is this data reported to DPI?</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t="741"/>
          <a:stretch/>
        </p:blipFill>
        <p:spPr>
          <a:xfrm>
            <a:off x="2658812" y="967664"/>
            <a:ext cx="8080910" cy="4833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13"/>
          </p:nvPr>
        </p:nvSpPr>
        <p:spPr>
          <a:xfrm>
            <a:off x="798551" y="5773119"/>
            <a:ext cx="10972800" cy="1262270"/>
          </a:xfrm>
        </p:spPr>
        <p:txBody>
          <a:bodyPr>
            <a:noAutofit/>
          </a:bodyPr>
          <a:lstStyle/>
          <a:p>
            <a:pPr>
              <a:lnSpc>
                <a:spcPct val="120000"/>
              </a:lnSpc>
              <a:spcBef>
                <a:spcPts val="600"/>
              </a:spcBef>
            </a:pPr>
            <a:r>
              <a:rPr lang="en-US" sz="3200" dirty="0">
                <a:solidFill>
                  <a:schemeClr val="accent6">
                    <a:lumMod val="60000"/>
                    <a:lumOff val="40000"/>
                  </a:schemeClr>
                </a:solidFill>
              </a:rPr>
              <a:t>Step 2 – </a:t>
            </a:r>
            <a:r>
              <a:rPr lang="en-US" sz="3200" b="1" u="sng" dirty="0">
                <a:solidFill>
                  <a:schemeClr val="accent6">
                    <a:lumMod val="60000"/>
                    <a:lumOff val="40000"/>
                  </a:schemeClr>
                </a:solidFill>
              </a:rPr>
              <a:t>Non-Resident Reductions</a:t>
            </a:r>
            <a:r>
              <a:rPr lang="en-US" sz="3200" b="1" dirty="0">
                <a:solidFill>
                  <a:schemeClr val="accent6">
                    <a:lumMod val="60000"/>
                    <a:lumOff val="40000"/>
                  </a:schemeClr>
                </a:solidFill>
              </a:rPr>
              <a:t>- </a:t>
            </a:r>
            <a:r>
              <a:rPr lang="en-US" sz="3200" dirty="0">
                <a:solidFill>
                  <a:schemeClr val="accent6">
                    <a:lumMod val="60000"/>
                    <a:lumOff val="40000"/>
                  </a:schemeClr>
                </a:solidFill>
              </a:rPr>
              <a:t>(Students in your seats that are residents of another district)</a:t>
            </a:r>
          </a:p>
        </p:txBody>
      </p:sp>
      <p:sp>
        <p:nvSpPr>
          <p:cNvPr id="2" name="Title 1"/>
          <p:cNvSpPr>
            <a:spLocks noGrp="1"/>
          </p:cNvSpPr>
          <p:nvPr>
            <p:ph type="title" idx="4294967295"/>
          </p:nvPr>
        </p:nvSpPr>
        <p:spPr>
          <a:xfrm>
            <a:off x="-39802" y="100943"/>
            <a:ext cx="12480924" cy="703263"/>
          </a:xfrm>
          <a:prstGeom prst="rect">
            <a:avLst/>
          </a:prstGeom>
        </p:spPr>
        <p:txBody>
          <a:bodyPr>
            <a:normAutofit/>
          </a:bodyPr>
          <a:lstStyle/>
          <a:p>
            <a:pPr algn="ctr"/>
            <a:r>
              <a:rPr lang="en-US" sz="4400" dirty="0">
                <a:solidFill>
                  <a:schemeClr val="bg1"/>
                </a:solidFill>
              </a:rPr>
              <a:t>PI-1563 Pupil Count Process</a:t>
            </a:r>
          </a:p>
        </p:txBody>
      </p:sp>
      <p:sp>
        <p:nvSpPr>
          <p:cNvPr id="4" name="Rounded Rectangle 3"/>
          <p:cNvSpPr/>
          <p:nvPr/>
        </p:nvSpPr>
        <p:spPr>
          <a:xfrm>
            <a:off x="4275232" y="1664365"/>
            <a:ext cx="6464490" cy="15113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0" y="18920"/>
            <a:ext cx="12480925" cy="1184910"/>
          </a:xfrm>
          <a:prstGeom prst="rect">
            <a:avLst/>
          </a:prstGeom>
        </p:spPr>
        <p:txBody>
          <a:bodyPr>
            <a:noAutofit/>
          </a:bodyPr>
          <a:lstStyle/>
          <a:p>
            <a:pPr algn="ctr"/>
            <a:r>
              <a:rPr lang="en-US" sz="4400" dirty="0">
                <a:solidFill>
                  <a:schemeClr val="bg1"/>
                </a:solidFill>
              </a:rPr>
              <a:t>PI-1563 Pupil Count Process  - </a:t>
            </a:r>
            <a:br>
              <a:rPr lang="en-US" sz="4400" dirty="0">
                <a:solidFill>
                  <a:schemeClr val="bg1"/>
                </a:solidFill>
              </a:rPr>
            </a:br>
            <a:r>
              <a:rPr lang="en-US" sz="4400" u="sng" dirty="0">
                <a:solidFill>
                  <a:schemeClr val="bg1"/>
                </a:solidFill>
              </a:rPr>
              <a:t>Part-time Resident</a:t>
            </a:r>
            <a:r>
              <a:rPr lang="en-US" sz="4400" dirty="0">
                <a:solidFill>
                  <a:schemeClr val="bg1"/>
                </a:solidFill>
              </a:rPr>
              <a:t> (</a:t>
            </a:r>
            <a:r>
              <a:rPr lang="en-US" sz="4400" dirty="0">
                <a:solidFill>
                  <a:schemeClr val="bg1">
                    <a:lumMod val="95000"/>
                  </a:schemeClr>
                </a:solidFill>
              </a:rPr>
              <a:t>Step 3 </a:t>
            </a:r>
            <a:r>
              <a:rPr lang="en-US" sz="4400" dirty="0">
                <a:solidFill>
                  <a:schemeClr val="bg1"/>
                </a:solidFill>
              </a:rPr>
              <a:t>–Reductions)</a:t>
            </a:r>
          </a:p>
        </p:txBody>
      </p:sp>
      <p:sp>
        <p:nvSpPr>
          <p:cNvPr id="8" name="TextBox 7"/>
          <p:cNvSpPr txBox="1"/>
          <p:nvPr/>
        </p:nvSpPr>
        <p:spPr>
          <a:xfrm>
            <a:off x="990600" y="1245870"/>
            <a:ext cx="10728960" cy="5678478"/>
          </a:xfrm>
          <a:prstGeom prst="rect">
            <a:avLst/>
          </a:prstGeom>
          <a:noFill/>
        </p:spPr>
        <p:txBody>
          <a:bodyPr wrap="square" rtlCol="0">
            <a:spAutoFit/>
          </a:bodyPr>
          <a:lstStyle/>
          <a:p>
            <a:pPr>
              <a:spcAft>
                <a:spcPts val="600"/>
              </a:spcAft>
            </a:pPr>
            <a:r>
              <a:rPr lang="en-US" sz="2600" b="1" dirty="0"/>
              <a:t>Resident student - less than Full-Time Enrollment attends:</a:t>
            </a:r>
          </a:p>
          <a:p>
            <a:pPr marL="342900" indent="-342900">
              <a:spcAft>
                <a:spcPts val="600"/>
              </a:spcAft>
              <a:buFont typeface="Arial" panose="020B0604020202020204" pitchFamily="34" charset="0"/>
              <a:buChar char="•"/>
            </a:pPr>
            <a:r>
              <a:rPr lang="en-US" sz="2600" b="1" u="sng" dirty="0"/>
              <a:t>any grade in a public school in the district </a:t>
            </a:r>
            <a:r>
              <a:rPr lang="en-US" sz="2600" b="1" dirty="0"/>
              <a:t>under </a:t>
            </a:r>
            <a:r>
              <a:rPr lang="en-US" sz="2600" b="1" dirty="0">
                <a:hlinkClick r:id="rId3"/>
              </a:rPr>
              <a:t>s. 118.53</a:t>
            </a:r>
            <a:r>
              <a:rPr lang="en-US" sz="2600" b="1" dirty="0"/>
              <a:t> is eligible for state aid up to a </a:t>
            </a:r>
            <a:r>
              <a:rPr lang="en-US" sz="2600" b="1" u="sng" dirty="0">
                <a:solidFill>
                  <a:schemeClr val="accent6">
                    <a:lumMod val="60000"/>
                    <a:lumOff val="40000"/>
                  </a:schemeClr>
                </a:solidFill>
              </a:rPr>
              <a:t>maximum of two courses </a:t>
            </a:r>
            <a:r>
              <a:rPr lang="en-US" sz="2600" b="1" dirty="0"/>
              <a:t>per pupil per semester.</a:t>
            </a:r>
          </a:p>
          <a:p>
            <a:pPr marL="342900" indent="-342900">
              <a:spcAft>
                <a:spcPts val="600"/>
              </a:spcAft>
              <a:buFont typeface="Arial" panose="020B0604020202020204" pitchFamily="34" charset="0"/>
              <a:buChar char="•"/>
            </a:pPr>
            <a:r>
              <a:rPr lang="en-US" sz="2600" b="1" u="sng" dirty="0"/>
              <a:t>high school in the district </a:t>
            </a:r>
            <a:r>
              <a:rPr lang="en-US" sz="2600" b="1" dirty="0"/>
              <a:t>under </a:t>
            </a:r>
            <a:r>
              <a:rPr lang="en-US" sz="2600" b="1" dirty="0">
                <a:hlinkClick r:id="rId4"/>
              </a:rPr>
              <a:t>s. 118.145(4)</a:t>
            </a:r>
            <a:r>
              <a:rPr lang="en-US" sz="2600" b="1" dirty="0"/>
              <a:t> is eligible for state aid up to a </a:t>
            </a:r>
            <a:r>
              <a:rPr lang="en-US" sz="2600" b="1" u="sng" dirty="0">
                <a:solidFill>
                  <a:schemeClr val="accent6">
                    <a:lumMod val="60000"/>
                    <a:lumOff val="40000"/>
                  </a:schemeClr>
                </a:solidFill>
              </a:rPr>
              <a:t>maximum of two courses </a:t>
            </a:r>
            <a:r>
              <a:rPr lang="en-US" sz="2600" b="1" dirty="0"/>
              <a:t>per pupil per semester.</a:t>
            </a:r>
          </a:p>
          <a:p>
            <a:pPr marL="342900" indent="-342900">
              <a:spcAft>
                <a:spcPts val="600"/>
              </a:spcAft>
              <a:buFont typeface="Arial" panose="020B0604020202020204" pitchFamily="34" charset="0"/>
              <a:buChar char="•"/>
            </a:pPr>
            <a:r>
              <a:rPr lang="en-US" sz="2600" b="1" u="sng" dirty="0"/>
              <a:t>the district less than full-time </a:t>
            </a:r>
            <a:r>
              <a:rPr lang="en-US" sz="2600" b="1" dirty="0"/>
              <a:t>as defined by </a:t>
            </a:r>
            <a:r>
              <a:rPr lang="en-US" sz="2600" b="1" dirty="0">
                <a:hlinkClick r:id="rId5"/>
              </a:rPr>
              <a:t>s. 118.15(1)</a:t>
            </a:r>
            <a:r>
              <a:rPr lang="en-US" sz="2600" b="1" dirty="0"/>
              <a:t>. </a:t>
            </a:r>
            <a:r>
              <a:rPr lang="en-US" sz="2600" b="1" i="1" u="sng" dirty="0"/>
              <a:t>Private school</a:t>
            </a:r>
            <a:r>
              <a:rPr lang="en-US" sz="2600" b="1" u="sng" dirty="0"/>
              <a:t> students who attend grades other than high school are included in this area.</a:t>
            </a:r>
          </a:p>
          <a:p>
            <a:pPr marL="808038" indent="-457200">
              <a:spcAft>
                <a:spcPts val="600"/>
              </a:spcAft>
              <a:buFont typeface="Wingdings" panose="05000000000000000000" pitchFamily="2" charset="2"/>
              <a:buChar char="q"/>
            </a:pPr>
            <a:r>
              <a:rPr lang="en-US" sz="2600" b="1" dirty="0"/>
              <a:t>Student attends another district through Open Enrollment, but returns to resident district for </a:t>
            </a:r>
            <a:r>
              <a:rPr lang="en-US" sz="2600" b="1" u="sng" dirty="0">
                <a:solidFill>
                  <a:schemeClr val="accent6">
                    <a:lumMod val="60000"/>
                    <a:lumOff val="40000"/>
                  </a:schemeClr>
                </a:solidFill>
              </a:rPr>
              <a:t>up to two classes </a:t>
            </a:r>
            <a:r>
              <a:rPr lang="en-US" sz="2600" b="1" dirty="0"/>
              <a:t>under </a:t>
            </a:r>
            <a:r>
              <a:rPr lang="en-US" sz="2600" b="1" dirty="0">
                <a:hlinkClick r:id="rId6"/>
              </a:rPr>
              <a:t>s. 118.25</a:t>
            </a:r>
            <a:r>
              <a:rPr lang="en-US" sz="2600" b="1" dirty="0"/>
              <a:t> – were not to be counted in Step 1 as they will be added in Step 4. </a:t>
            </a:r>
          </a:p>
          <a:p>
            <a:pPr marL="342900" indent="-342900">
              <a:spcAft>
                <a:spcPts val="600"/>
              </a:spcAft>
              <a:buFont typeface="Arial" panose="020B0604020202020204" pitchFamily="34" charset="0"/>
              <a:buChar char="•"/>
            </a:pPr>
            <a:r>
              <a:rPr lang="en-US" sz="2600" b="1" dirty="0"/>
              <a:t>See  </a:t>
            </a:r>
            <a:r>
              <a:rPr lang="en-US" sz="2600" b="1" dirty="0">
                <a:hlinkClick r:id="rId7"/>
              </a:rPr>
              <a:t>https://dpi.wi.gov/sfs/children/enrollment/pi-1563-program-def#NR%20Reduct</a:t>
            </a:r>
            <a:r>
              <a:rPr lang="en-US" sz="2600" b="1"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0" y="60960"/>
            <a:ext cx="12480925" cy="1184910"/>
          </a:xfrm>
          <a:prstGeom prst="rect">
            <a:avLst/>
          </a:prstGeom>
        </p:spPr>
        <p:txBody>
          <a:bodyPr>
            <a:noAutofit/>
          </a:bodyPr>
          <a:lstStyle/>
          <a:p>
            <a:pPr algn="ctr"/>
            <a:r>
              <a:rPr lang="en-US" sz="4400" dirty="0">
                <a:solidFill>
                  <a:schemeClr val="bg1"/>
                </a:solidFill>
              </a:rPr>
              <a:t>PI-1563 Pupil Count Process  - </a:t>
            </a:r>
            <a:br>
              <a:rPr lang="en-US" sz="4400" dirty="0">
                <a:solidFill>
                  <a:schemeClr val="bg1"/>
                </a:solidFill>
              </a:rPr>
            </a:br>
            <a:r>
              <a:rPr lang="en-US" sz="4400" dirty="0">
                <a:solidFill>
                  <a:schemeClr val="bg1"/>
                </a:solidFill>
              </a:rPr>
              <a:t>Part-time Resident (</a:t>
            </a:r>
            <a:r>
              <a:rPr lang="en-US" sz="4400" dirty="0">
                <a:solidFill>
                  <a:schemeClr val="bg1">
                    <a:lumMod val="95000"/>
                  </a:schemeClr>
                </a:solidFill>
              </a:rPr>
              <a:t>Step 3</a:t>
            </a:r>
            <a:r>
              <a:rPr lang="en-US" sz="4400" dirty="0">
                <a:solidFill>
                  <a:schemeClr val="bg1"/>
                </a:solidFill>
              </a:rPr>
              <a:t> –Reductions)</a:t>
            </a:r>
          </a:p>
        </p:txBody>
      </p:sp>
      <p:sp>
        <p:nvSpPr>
          <p:cNvPr id="2" name="Rectangle 1"/>
          <p:cNvSpPr/>
          <p:nvPr/>
        </p:nvSpPr>
        <p:spPr>
          <a:xfrm>
            <a:off x="8697434" y="6049926"/>
            <a:ext cx="1265274" cy="350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813816" y="1409826"/>
            <a:ext cx="5252910" cy="34811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4"/>
          <a:srcRect t="3667"/>
          <a:stretch/>
        </p:blipFill>
        <p:spPr>
          <a:xfrm>
            <a:off x="6339733" y="1409826"/>
            <a:ext cx="5816899" cy="2923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6321042" y="4417467"/>
            <a:ext cx="5835590" cy="2308324"/>
          </a:xfrm>
          <a:prstGeom prst="rect">
            <a:avLst/>
          </a:prstGeom>
          <a:noFill/>
        </p:spPr>
        <p:txBody>
          <a:bodyPr wrap="square" rtlCol="0">
            <a:spAutoFit/>
          </a:bodyPr>
          <a:lstStyle/>
          <a:p>
            <a:r>
              <a:rPr lang="en-US" sz="2400" b="1" dirty="0">
                <a:solidFill>
                  <a:srgbClr val="002060"/>
                </a:solidFill>
              </a:rPr>
              <a:t>When entering Part-Time – Private School students, a different screen will be provided for 9</a:t>
            </a:r>
            <a:r>
              <a:rPr lang="en-US" sz="2400" b="1" baseline="30000" dirty="0">
                <a:solidFill>
                  <a:srgbClr val="002060"/>
                </a:solidFill>
              </a:rPr>
              <a:t>th</a:t>
            </a:r>
            <a:r>
              <a:rPr lang="en-US" sz="2400" b="1" dirty="0">
                <a:solidFill>
                  <a:srgbClr val="002060"/>
                </a:solidFill>
              </a:rPr>
              <a:t>, 10</a:t>
            </a:r>
            <a:r>
              <a:rPr lang="en-US" sz="2400" b="1" baseline="30000" dirty="0">
                <a:solidFill>
                  <a:srgbClr val="002060"/>
                </a:solidFill>
              </a:rPr>
              <a:t>th</a:t>
            </a:r>
            <a:r>
              <a:rPr lang="en-US" sz="2400" b="1" dirty="0">
                <a:solidFill>
                  <a:srgbClr val="002060"/>
                </a:solidFill>
              </a:rPr>
              <a:t>, 11</a:t>
            </a:r>
            <a:r>
              <a:rPr lang="en-US" sz="2400" b="1" baseline="30000" dirty="0">
                <a:solidFill>
                  <a:srgbClr val="002060"/>
                </a:solidFill>
              </a:rPr>
              <a:t>th</a:t>
            </a:r>
            <a:r>
              <a:rPr lang="en-US" sz="2400" b="1" dirty="0">
                <a:solidFill>
                  <a:srgbClr val="002060"/>
                </a:solidFill>
              </a:rPr>
              <a:t> and 12</a:t>
            </a:r>
            <a:r>
              <a:rPr lang="en-US" sz="2400" b="1" baseline="30000" dirty="0">
                <a:solidFill>
                  <a:srgbClr val="002060"/>
                </a:solidFill>
              </a:rPr>
              <a:t>th</a:t>
            </a:r>
            <a:r>
              <a:rPr lang="en-US" sz="2400" b="1" dirty="0">
                <a:solidFill>
                  <a:srgbClr val="002060"/>
                </a:solidFill>
              </a:rPr>
              <a:t> grades.  </a:t>
            </a:r>
          </a:p>
          <a:p>
            <a:r>
              <a:rPr lang="en-US" sz="2400" b="1" u="sng" dirty="0">
                <a:solidFill>
                  <a:srgbClr val="002060"/>
                </a:solidFill>
              </a:rPr>
              <a:t>The more students in the 1</a:t>
            </a:r>
            <a:r>
              <a:rPr lang="en-US" sz="2400" b="1" u="sng" baseline="30000" dirty="0">
                <a:solidFill>
                  <a:srgbClr val="002060"/>
                </a:solidFill>
              </a:rPr>
              <a:t>st</a:t>
            </a:r>
            <a:r>
              <a:rPr lang="en-US" sz="2400" b="1" u="sng" dirty="0">
                <a:solidFill>
                  <a:srgbClr val="002060"/>
                </a:solidFill>
              </a:rPr>
              <a:t> box, the higher the value needed in the 2</a:t>
            </a:r>
            <a:r>
              <a:rPr lang="en-US" sz="2400" b="1" u="sng" baseline="30000" dirty="0">
                <a:solidFill>
                  <a:srgbClr val="002060"/>
                </a:solidFill>
              </a:rPr>
              <a:t>nd</a:t>
            </a:r>
            <a:r>
              <a:rPr lang="en-US" sz="2400" b="1" u="sng" dirty="0">
                <a:solidFill>
                  <a:srgbClr val="002060"/>
                </a:solidFill>
              </a:rPr>
              <a:t> box.</a:t>
            </a:r>
          </a:p>
        </p:txBody>
      </p:sp>
      <p:sp>
        <p:nvSpPr>
          <p:cNvPr id="10" name="TextBox 9"/>
          <p:cNvSpPr txBox="1"/>
          <p:nvPr/>
        </p:nvSpPr>
        <p:spPr>
          <a:xfrm>
            <a:off x="973518" y="5054933"/>
            <a:ext cx="5347524" cy="1938992"/>
          </a:xfrm>
          <a:prstGeom prst="rect">
            <a:avLst/>
          </a:prstGeom>
          <a:noFill/>
        </p:spPr>
        <p:txBody>
          <a:bodyPr wrap="square" rtlCol="0">
            <a:spAutoFit/>
          </a:bodyPr>
          <a:lstStyle/>
          <a:p>
            <a:r>
              <a:rPr lang="en-US" sz="2400" b="1" dirty="0">
                <a:solidFill>
                  <a:srgbClr val="002060"/>
                </a:solidFill>
              </a:rPr>
              <a:t>After this screen, for each grade, a follow up screen will need to be completed, with same basic questions seen for the 9</a:t>
            </a:r>
            <a:r>
              <a:rPr lang="en-US" sz="2400" b="1" baseline="30000" dirty="0">
                <a:solidFill>
                  <a:srgbClr val="002060"/>
                </a:solidFill>
              </a:rPr>
              <a:t>th</a:t>
            </a:r>
            <a:r>
              <a:rPr lang="en-US" sz="2400" b="1" dirty="0">
                <a:solidFill>
                  <a:srgbClr val="002060"/>
                </a:solidFill>
              </a:rPr>
              <a:t> graders shown to the right. </a:t>
            </a:r>
          </a:p>
        </p:txBody>
      </p:sp>
    </p:spTree>
    <p:extLst>
      <p:ext uri="{BB962C8B-B14F-4D97-AF65-F5344CB8AC3E}">
        <p14:creationId xmlns:p14="http://schemas.microsoft.com/office/powerpoint/2010/main" val="10556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67470" y="1325646"/>
            <a:ext cx="8601075" cy="42676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13"/>
          </p:nvPr>
        </p:nvSpPr>
        <p:spPr>
          <a:xfrm>
            <a:off x="674537" y="5597906"/>
            <a:ext cx="10972800" cy="1262270"/>
          </a:xfrm>
        </p:spPr>
        <p:txBody>
          <a:bodyPr>
            <a:noAutofit/>
          </a:bodyPr>
          <a:lstStyle/>
          <a:p>
            <a:pPr>
              <a:lnSpc>
                <a:spcPct val="100000"/>
              </a:lnSpc>
              <a:spcBef>
                <a:spcPts val="300"/>
              </a:spcBef>
              <a:spcAft>
                <a:spcPts val="400"/>
              </a:spcAft>
            </a:pPr>
            <a:r>
              <a:rPr lang="en-US" sz="2800" dirty="0">
                <a:solidFill>
                  <a:schemeClr val="accent6">
                    <a:lumMod val="75000"/>
                  </a:schemeClr>
                </a:solidFill>
              </a:rPr>
              <a:t>Step 3 – </a:t>
            </a:r>
            <a:r>
              <a:rPr lang="en-US" sz="2800" b="1" dirty="0">
                <a:solidFill>
                  <a:schemeClr val="accent6">
                    <a:lumMod val="75000"/>
                  </a:schemeClr>
                </a:solidFill>
              </a:rPr>
              <a:t>Resident Reductions- </a:t>
            </a:r>
            <a:r>
              <a:rPr lang="en-US" sz="2800" dirty="0">
                <a:solidFill>
                  <a:schemeClr val="accent6">
                    <a:lumMod val="75000"/>
                  </a:schemeClr>
                </a:solidFill>
              </a:rPr>
              <a:t>(Resident students who are included in the head count but are not eligible to be counted full-time for state aid purposes)</a:t>
            </a:r>
          </a:p>
        </p:txBody>
      </p:sp>
      <p:sp>
        <p:nvSpPr>
          <p:cNvPr id="2" name="Title 1"/>
          <p:cNvSpPr>
            <a:spLocks noGrp="1"/>
          </p:cNvSpPr>
          <p:nvPr>
            <p:ph type="title" idx="4294967295"/>
          </p:nvPr>
        </p:nvSpPr>
        <p:spPr>
          <a:xfrm>
            <a:off x="195103" y="254475"/>
            <a:ext cx="12285822" cy="703263"/>
          </a:xfrm>
          <a:prstGeom prst="rect">
            <a:avLst/>
          </a:prstGeom>
        </p:spPr>
        <p:txBody>
          <a:bodyPr>
            <a:normAutofit/>
          </a:bodyPr>
          <a:lstStyle/>
          <a:p>
            <a:pPr algn="ctr"/>
            <a:r>
              <a:rPr lang="en-US" sz="4400" dirty="0">
                <a:solidFill>
                  <a:schemeClr val="bg1"/>
                </a:solidFill>
              </a:rPr>
              <a:t>PI-1563 Pupil Count Process</a:t>
            </a:r>
          </a:p>
        </p:txBody>
      </p:sp>
      <p:sp>
        <p:nvSpPr>
          <p:cNvPr id="6" name="Oval 5"/>
          <p:cNvSpPr/>
          <p:nvPr/>
        </p:nvSpPr>
        <p:spPr>
          <a:xfrm>
            <a:off x="6209731" y="1992001"/>
            <a:ext cx="1339031" cy="505539"/>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7" dirty="0"/>
          </a:p>
        </p:txBody>
      </p:sp>
      <p:sp>
        <p:nvSpPr>
          <p:cNvPr id="7" name="Oval 6"/>
          <p:cNvSpPr/>
          <p:nvPr/>
        </p:nvSpPr>
        <p:spPr>
          <a:xfrm>
            <a:off x="7548762" y="1945173"/>
            <a:ext cx="1499706" cy="620605"/>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7"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000" fill="hold"/>
                                        <p:tgtEl>
                                          <p:spTgt spid="6"/>
                                        </p:tgtEl>
                                      </p:cBhvr>
                                      <p:by x="100000" y="150000"/>
                                    </p:animScale>
                                  </p:childTnLst>
                                </p:cTn>
                              </p:par>
                              <p:par>
                                <p:cTn id="7" presetID="6" presetClass="emph" presetSubtype="0" fill="hold" grpId="0" nodeType="withEffect">
                                  <p:stCondLst>
                                    <p:cond delay="0"/>
                                  </p:stCondLst>
                                  <p:childTnLst>
                                    <p:animScale>
                                      <p:cBhvr>
                                        <p:cTn id="8" dur="1000" fill="hold"/>
                                        <p:tgtEl>
                                          <p:spTgt spid="7"/>
                                        </p:tgtEl>
                                      </p:cBhvr>
                                      <p:by x="10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1130" y="814243"/>
            <a:ext cx="8430270" cy="5007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13"/>
          </p:nvPr>
        </p:nvSpPr>
        <p:spPr>
          <a:xfrm>
            <a:off x="981514" y="5821879"/>
            <a:ext cx="10972800" cy="1262270"/>
          </a:xfrm>
        </p:spPr>
        <p:txBody>
          <a:bodyPr>
            <a:normAutofit/>
          </a:bodyPr>
          <a:lstStyle/>
          <a:p>
            <a:pPr>
              <a:lnSpc>
                <a:spcPct val="120000"/>
              </a:lnSpc>
              <a:spcBef>
                <a:spcPts val="600"/>
              </a:spcBef>
            </a:pPr>
            <a:r>
              <a:rPr lang="en-US" sz="2800" dirty="0">
                <a:solidFill>
                  <a:schemeClr val="accent6">
                    <a:lumMod val="75000"/>
                  </a:schemeClr>
                </a:solidFill>
              </a:rPr>
              <a:t>Step 4 – </a:t>
            </a:r>
            <a:r>
              <a:rPr lang="en-US" sz="2800" b="1" dirty="0">
                <a:solidFill>
                  <a:schemeClr val="accent6">
                    <a:lumMod val="75000"/>
                  </a:schemeClr>
                </a:solidFill>
              </a:rPr>
              <a:t>Resident Additions </a:t>
            </a:r>
            <a:r>
              <a:rPr lang="en-US" sz="2800" dirty="0">
                <a:solidFill>
                  <a:schemeClr val="accent6">
                    <a:lumMod val="75000"/>
                  </a:schemeClr>
                </a:solidFill>
              </a:rPr>
              <a:t>– (Residents your district is financially responsible for that attend another school)</a:t>
            </a:r>
          </a:p>
        </p:txBody>
      </p:sp>
      <p:sp>
        <p:nvSpPr>
          <p:cNvPr id="2" name="Title 1"/>
          <p:cNvSpPr>
            <a:spLocks noGrp="1"/>
          </p:cNvSpPr>
          <p:nvPr>
            <p:ph type="title" idx="4294967295"/>
          </p:nvPr>
        </p:nvSpPr>
        <p:spPr>
          <a:xfrm>
            <a:off x="-141514" y="110980"/>
            <a:ext cx="12480925" cy="703263"/>
          </a:xfrm>
          <a:prstGeom prst="rect">
            <a:avLst/>
          </a:prstGeom>
        </p:spPr>
        <p:txBody>
          <a:bodyPr>
            <a:noAutofit/>
          </a:bodyPr>
          <a:lstStyle/>
          <a:p>
            <a:pPr algn="ctr"/>
            <a:r>
              <a:rPr lang="en-US" sz="4800" dirty="0">
                <a:solidFill>
                  <a:schemeClr val="bg1"/>
                </a:solidFill>
              </a:rPr>
              <a:t>PI-1563 Pupil Count Process</a:t>
            </a:r>
          </a:p>
        </p:txBody>
      </p:sp>
      <p:sp>
        <p:nvSpPr>
          <p:cNvPr id="4" name="Rounded Rectangle 3"/>
          <p:cNvSpPr/>
          <p:nvPr/>
        </p:nvSpPr>
        <p:spPr>
          <a:xfrm>
            <a:off x="6567639" y="1517506"/>
            <a:ext cx="4573601" cy="151445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0617" y="906341"/>
            <a:ext cx="8797268" cy="4954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 Placeholder 6"/>
          <p:cNvSpPr>
            <a:spLocks noGrp="1"/>
          </p:cNvSpPr>
          <p:nvPr>
            <p:ph type="body" sz="quarter" idx="13"/>
          </p:nvPr>
        </p:nvSpPr>
        <p:spPr>
          <a:xfrm>
            <a:off x="922851" y="5760830"/>
            <a:ext cx="10972800" cy="1262270"/>
          </a:xfrm>
        </p:spPr>
        <p:txBody>
          <a:bodyPr>
            <a:noAutofit/>
          </a:bodyPr>
          <a:lstStyle/>
          <a:p>
            <a:pPr>
              <a:lnSpc>
                <a:spcPct val="100000"/>
              </a:lnSpc>
              <a:spcBef>
                <a:spcPts val="600"/>
              </a:spcBef>
              <a:spcAft>
                <a:spcPts val="200"/>
              </a:spcAft>
            </a:pPr>
            <a:r>
              <a:rPr lang="en-US" sz="3000" dirty="0">
                <a:solidFill>
                  <a:schemeClr val="accent6">
                    <a:lumMod val="75000"/>
                  </a:schemeClr>
                </a:solidFill>
              </a:rPr>
              <a:t>Final Summary – </a:t>
            </a:r>
            <a:r>
              <a:rPr lang="en-US" sz="3000" b="1" dirty="0">
                <a:solidFill>
                  <a:schemeClr val="accent6">
                    <a:lumMod val="75000"/>
                  </a:schemeClr>
                </a:solidFill>
              </a:rPr>
              <a:t>Review Data</a:t>
            </a:r>
          </a:p>
          <a:p>
            <a:pPr>
              <a:lnSpc>
                <a:spcPct val="100000"/>
              </a:lnSpc>
              <a:spcBef>
                <a:spcPts val="600"/>
              </a:spcBef>
              <a:spcAft>
                <a:spcPts val="200"/>
              </a:spcAft>
            </a:pPr>
            <a:r>
              <a:rPr lang="en-US" sz="3000" dirty="0">
                <a:solidFill>
                  <a:schemeClr val="accent6">
                    <a:lumMod val="75000"/>
                  </a:schemeClr>
                </a:solidFill>
              </a:rPr>
              <a:t>Provides a Summary of Pupils by Steps 1 - 4</a:t>
            </a:r>
          </a:p>
        </p:txBody>
      </p:sp>
      <p:sp>
        <p:nvSpPr>
          <p:cNvPr id="6" name="Title 1"/>
          <p:cNvSpPr>
            <a:spLocks noGrp="1"/>
          </p:cNvSpPr>
          <p:nvPr>
            <p:ph type="title" idx="4294967295"/>
          </p:nvPr>
        </p:nvSpPr>
        <p:spPr>
          <a:xfrm>
            <a:off x="119698" y="302885"/>
            <a:ext cx="12361227" cy="703263"/>
          </a:xfrm>
          <a:prstGeom prst="rect">
            <a:avLst/>
          </a:prstGeom>
        </p:spPr>
        <p:txBody>
          <a:bodyPr>
            <a:normAutofit/>
          </a:bodyPr>
          <a:lstStyle/>
          <a:p>
            <a:pPr algn="ctr"/>
            <a:r>
              <a:rPr lang="en-US" sz="4400" dirty="0">
                <a:solidFill>
                  <a:schemeClr val="bg1"/>
                </a:solidFill>
              </a:rPr>
              <a:t>PI-1563 Pupil Count Process</a:t>
            </a:r>
          </a:p>
        </p:txBody>
      </p:sp>
      <p:sp>
        <p:nvSpPr>
          <p:cNvPr id="4" name="Curved Down Arrow 3"/>
          <p:cNvSpPr/>
          <p:nvPr/>
        </p:nvSpPr>
        <p:spPr>
          <a:xfrm>
            <a:off x="5879121" y="1522518"/>
            <a:ext cx="4493602" cy="731520"/>
          </a:xfrm>
          <a:prstGeom prst="curved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Curved Down Arrow 11"/>
          <p:cNvSpPr/>
          <p:nvPr/>
        </p:nvSpPr>
        <p:spPr>
          <a:xfrm>
            <a:off x="6837034" y="1542944"/>
            <a:ext cx="3497588" cy="731520"/>
          </a:xfrm>
          <a:prstGeom prst="curved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Curved Down Arrow 13"/>
          <p:cNvSpPr/>
          <p:nvPr/>
        </p:nvSpPr>
        <p:spPr>
          <a:xfrm>
            <a:off x="7924800" y="1542944"/>
            <a:ext cx="2447923" cy="731520"/>
          </a:xfrm>
          <a:prstGeom prst="curved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Curved Down Arrow 14"/>
          <p:cNvSpPr/>
          <p:nvPr/>
        </p:nvSpPr>
        <p:spPr>
          <a:xfrm>
            <a:off x="8953499" y="1522518"/>
            <a:ext cx="1381123" cy="731520"/>
          </a:xfrm>
          <a:prstGeom prst="curved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0" y="18920"/>
            <a:ext cx="12480925" cy="1184910"/>
          </a:xfrm>
          <a:prstGeom prst="rect">
            <a:avLst/>
          </a:prstGeom>
        </p:spPr>
        <p:txBody>
          <a:bodyPr>
            <a:noAutofit/>
          </a:bodyPr>
          <a:lstStyle/>
          <a:p>
            <a:pPr algn="ctr"/>
            <a:r>
              <a:rPr lang="en-US" sz="4400" dirty="0">
                <a:solidFill>
                  <a:schemeClr val="bg1"/>
                </a:solidFill>
              </a:rPr>
              <a:t>PI-1563 Pupil Count Process  - </a:t>
            </a:r>
            <a:br>
              <a:rPr lang="en-US" sz="4400" dirty="0">
                <a:solidFill>
                  <a:schemeClr val="bg1"/>
                </a:solidFill>
              </a:rPr>
            </a:br>
            <a:r>
              <a:rPr lang="en-US" sz="4400" dirty="0">
                <a:solidFill>
                  <a:schemeClr val="bg1"/>
                </a:solidFill>
              </a:rPr>
              <a:t>(Step 5, </a:t>
            </a:r>
            <a:r>
              <a:rPr lang="en-US" sz="4400" u="sng" dirty="0">
                <a:solidFill>
                  <a:schemeClr val="bg1"/>
                </a:solidFill>
              </a:rPr>
              <a:t>Non-Resident Additions</a:t>
            </a:r>
            <a:r>
              <a:rPr lang="en-US" sz="4400" dirty="0">
                <a:solidFill>
                  <a:schemeClr val="bg1"/>
                </a:solidFill>
              </a:rPr>
              <a:t>)</a:t>
            </a:r>
          </a:p>
        </p:txBody>
      </p:sp>
      <p:sp>
        <p:nvSpPr>
          <p:cNvPr id="2" name="TextBox 1"/>
          <p:cNvSpPr txBox="1"/>
          <p:nvPr/>
        </p:nvSpPr>
        <p:spPr>
          <a:xfrm>
            <a:off x="1283838" y="1280554"/>
            <a:ext cx="10210800" cy="4985980"/>
          </a:xfrm>
          <a:prstGeom prst="rect">
            <a:avLst/>
          </a:prstGeom>
          <a:noFill/>
        </p:spPr>
        <p:txBody>
          <a:bodyPr wrap="square" rtlCol="0">
            <a:spAutoFit/>
          </a:bodyPr>
          <a:lstStyle/>
          <a:p>
            <a:r>
              <a:rPr lang="en-US" sz="3600" b="1" dirty="0"/>
              <a:t>Part Time Home-Schooled, </a:t>
            </a:r>
            <a:r>
              <a:rPr lang="en-US" sz="3600" b="1" u="sng" dirty="0"/>
              <a:t>Non-Resident</a:t>
            </a:r>
            <a:r>
              <a:rPr lang="en-US" sz="3600" b="1" dirty="0"/>
              <a:t> Pupils</a:t>
            </a:r>
            <a:endParaRPr lang="en-US" sz="2800" dirty="0"/>
          </a:p>
          <a:p>
            <a:r>
              <a:rPr lang="en-US" sz="1200" dirty="0"/>
              <a:t> </a:t>
            </a:r>
          </a:p>
          <a:p>
            <a:r>
              <a:rPr lang="en-US" sz="2800" b="1" dirty="0"/>
              <a:t>A school district can count, for</a:t>
            </a:r>
            <a:r>
              <a:rPr lang="en-US" sz="2800" b="1" dirty="0">
                <a:solidFill>
                  <a:srgbClr val="FF0000"/>
                </a:solidFill>
              </a:rPr>
              <a:t> </a:t>
            </a:r>
            <a:r>
              <a:rPr lang="en-US" sz="2800" b="1" dirty="0">
                <a:solidFill>
                  <a:schemeClr val="accent6">
                    <a:lumMod val="75000"/>
                  </a:schemeClr>
                </a:solidFill>
              </a:rPr>
              <a:t>General Aid (but not Revenue Limit) purposes</a:t>
            </a:r>
            <a:r>
              <a:rPr lang="en-US" sz="2800" b="1" dirty="0"/>
              <a:t>, a </a:t>
            </a:r>
            <a:r>
              <a:rPr lang="en-US" sz="2800" b="1" u="sng" dirty="0"/>
              <a:t>non-resident, home-school pupil</a:t>
            </a:r>
            <a:r>
              <a:rPr lang="en-US" sz="2800" b="1" dirty="0"/>
              <a:t> (but not a non-resident private-, parochial- or tribal-school pupil) taking courses in the district under </a:t>
            </a:r>
            <a:r>
              <a:rPr lang="en-US" sz="2800" b="1" u="sng" dirty="0">
                <a:hlinkClick r:id="rId3"/>
              </a:rPr>
              <a:t>§118.53</a:t>
            </a:r>
            <a:r>
              <a:rPr lang="en-US" sz="2800" b="1" dirty="0"/>
              <a:t>, in an amount equal to </a:t>
            </a:r>
            <a:r>
              <a:rPr lang="en-US" sz="2800" b="1" i="1" u="sng" dirty="0"/>
              <a:t>0.25 FTE per course, up to two courses per semester</a:t>
            </a:r>
            <a:r>
              <a:rPr lang="en-US" sz="2800" b="1" i="1" dirty="0"/>
              <a:t> </a:t>
            </a:r>
            <a:r>
              <a:rPr lang="en-US" sz="2800" b="1" dirty="0"/>
              <a:t>(i.e., district could count a maximum of 0.50 FTE per non-resident, home-school pupil). [</a:t>
            </a:r>
            <a:r>
              <a:rPr lang="en-US" sz="2800" b="1" u="sng" dirty="0">
                <a:hlinkClick r:id="rId4"/>
              </a:rPr>
              <a:t>see §121.004(7)(em)</a:t>
            </a:r>
            <a:r>
              <a:rPr lang="en-US" sz="2800" b="1" dirty="0"/>
              <a:t>]	</a:t>
            </a:r>
            <a:br>
              <a:rPr lang="en-US" sz="2800" b="1" dirty="0"/>
            </a:br>
            <a:br>
              <a:rPr lang="en-US" sz="1800" b="1" dirty="0"/>
            </a:br>
            <a:r>
              <a:rPr lang="en-US" sz="2800" b="1" dirty="0"/>
              <a:t>Part time Home-Schooled, Non-Resident Pupils are collected in Step 5 of the PI-1563 wizard.</a:t>
            </a:r>
          </a:p>
        </p:txBody>
      </p:sp>
    </p:spTree>
    <p:extLst>
      <p:ext uri="{BB962C8B-B14F-4D97-AF65-F5344CB8AC3E}">
        <p14:creationId xmlns:p14="http://schemas.microsoft.com/office/powerpoint/2010/main" val="3210290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0" y="60960"/>
            <a:ext cx="12480925" cy="1184910"/>
          </a:xfrm>
          <a:prstGeom prst="rect">
            <a:avLst/>
          </a:prstGeom>
        </p:spPr>
        <p:txBody>
          <a:bodyPr>
            <a:noAutofit/>
          </a:bodyPr>
          <a:lstStyle/>
          <a:p>
            <a:pPr algn="ctr"/>
            <a:r>
              <a:rPr lang="en-US" sz="4400" dirty="0">
                <a:solidFill>
                  <a:schemeClr val="bg1"/>
                </a:solidFill>
              </a:rPr>
              <a:t>PI-1563 Pupil Count Process  - </a:t>
            </a:r>
            <a:br>
              <a:rPr lang="en-US" sz="4400" dirty="0">
                <a:solidFill>
                  <a:schemeClr val="bg1"/>
                </a:solidFill>
              </a:rPr>
            </a:br>
            <a:r>
              <a:rPr lang="en-US" sz="4400" dirty="0">
                <a:solidFill>
                  <a:schemeClr val="bg1"/>
                </a:solidFill>
              </a:rPr>
              <a:t>(Step 5, Non-Resident Additions)</a:t>
            </a:r>
          </a:p>
        </p:txBody>
      </p:sp>
      <p:pic>
        <p:nvPicPr>
          <p:cNvPr id="3" name="Picture 2"/>
          <p:cNvPicPr>
            <a:picLocks noChangeAspect="1"/>
          </p:cNvPicPr>
          <p:nvPr/>
        </p:nvPicPr>
        <p:blipFill>
          <a:blip r:embed="rId3"/>
          <a:stretch>
            <a:fillRect/>
          </a:stretch>
        </p:blipFill>
        <p:spPr>
          <a:xfrm>
            <a:off x="1169903" y="1245870"/>
            <a:ext cx="10429875" cy="5400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05523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9354" y="976034"/>
            <a:ext cx="9176842" cy="4978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 Placeholder 6"/>
          <p:cNvSpPr>
            <a:spLocks noGrp="1"/>
          </p:cNvSpPr>
          <p:nvPr>
            <p:ph type="body" sz="quarter" idx="13"/>
          </p:nvPr>
        </p:nvSpPr>
        <p:spPr>
          <a:xfrm>
            <a:off x="841375" y="5856850"/>
            <a:ext cx="10972800" cy="1262270"/>
          </a:xfrm>
        </p:spPr>
        <p:txBody>
          <a:bodyPr>
            <a:normAutofit fontScale="62500" lnSpcReduction="20000"/>
          </a:bodyPr>
          <a:lstStyle/>
          <a:p>
            <a:pPr>
              <a:lnSpc>
                <a:spcPct val="120000"/>
              </a:lnSpc>
              <a:spcBef>
                <a:spcPts val="600"/>
              </a:spcBef>
            </a:pPr>
            <a:r>
              <a:rPr lang="en-US" b="1" dirty="0">
                <a:solidFill>
                  <a:schemeClr val="accent6">
                    <a:lumMod val="75000"/>
                  </a:schemeClr>
                </a:solidFill>
              </a:rPr>
              <a:t>Review Resident Student Count Data</a:t>
            </a:r>
          </a:p>
          <a:p>
            <a:pPr>
              <a:lnSpc>
                <a:spcPct val="120000"/>
              </a:lnSpc>
              <a:spcBef>
                <a:spcPts val="600"/>
              </a:spcBef>
            </a:pPr>
            <a:r>
              <a:rPr lang="en-US" dirty="0">
                <a:solidFill>
                  <a:schemeClr val="accent6">
                    <a:lumMod val="75000"/>
                  </a:schemeClr>
                </a:solidFill>
              </a:rPr>
              <a:t>Compare Current Year Data to Prior Year Data</a:t>
            </a:r>
          </a:p>
        </p:txBody>
      </p:sp>
      <p:sp>
        <p:nvSpPr>
          <p:cNvPr id="5" name="Title 1"/>
          <p:cNvSpPr>
            <a:spLocks noGrp="1"/>
          </p:cNvSpPr>
          <p:nvPr>
            <p:ph type="title" idx="4294967295"/>
          </p:nvPr>
        </p:nvSpPr>
        <p:spPr>
          <a:xfrm>
            <a:off x="174625" y="272771"/>
            <a:ext cx="12306300" cy="703263"/>
          </a:xfrm>
          <a:prstGeom prst="rect">
            <a:avLst/>
          </a:prstGeom>
        </p:spPr>
        <p:txBody>
          <a:bodyPr>
            <a:normAutofit/>
          </a:bodyPr>
          <a:lstStyle/>
          <a:p>
            <a:pPr algn="ctr"/>
            <a:r>
              <a:rPr lang="en-US" sz="4400" dirty="0">
                <a:solidFill>
                  <a:schemeClr val="bg1"/>
                </a:solidFill>
              </a:rPr>
              <a:t>PI-1563 Pupil Count Process</a:t>
            </a:r>
          </a:p>
        </p:txBody>
      </p:sp>
      <p:sp>
        <p:nvSpPr>
          <p:cNvPr id="6" name="Oval 5"/>
          <p:cNvSpPr/>
          <p:nvPr/>
        </p:nvSpPr>
        <p:spPr>
          <a:xfrm>
            <a:off x="9547219" y="857110"/>
            <a:ext cx="1577981" cy="503857"/>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7" dirty="0"/>
          </a:p>
        </p:txBody>
      </p:sp>
      <p:sp>
        <p:nvSpPr>
          <p:cNvPr id="4" name="Rectangle 3"/>
          <p:cNvSpPr/>
          <p:nvPr/>
        </p:nvSpPr>
        <p:spPr>
          <a:xfrm>
            <a:off x="5964677" y="3354504"/>
            <a:ext cx="489284" cy="143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739354" y="976034"/>
            <a:ext cx="3650793" cy="997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978314" y="3354504"/>
            <a:ext cx="489284" cy="143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73666" y="1075509"/>
            <a:ext cx="9533592" cy="48648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itle 1"/>
          <p:cNvSpPr>
            <a:spLocks noGrp="1"/>
          </p:cNvSpPr>
          <p:nvPr>
            <p:ph type="body" sz="quarter" idx="13"/>
          </p:nvPr>
        </p:nvSpPr>
        <p:spPr>
          <a:xfrm>
            <a:off x="1647690" y="5835317"/>
            <a:ext cx="9706109" cy="1187784"/>
          </a:xfrm>
        </p:spPr>
        <p:txBody>
          <a:bodyPr>
            <a:normAutofit fontScale="52500" lnSpcReduction="20000"/>
          </a:bodyPr>
          <a:lstStyle/>
          <a:p>
            <a:r>
              <a:rPr lang="en-US" b="1" dirty="0">
                <a:solidFill>
                  <a:schemeClr val="accent6">
                    <a:lumMod val="75000"/>
                  </a:schemeClr>
                </a:solidFill>
              </a:rPr>
              <a:t>Links on this screen help you move around in the PI-1563 to review the data (Step 6) and Locating Help Information </a:t>
            </a:r>
          </a:p>
        </p:txBody>
      </p:sp>
      <p:sp>
        <p:nvSpPr>
          <p:cNvPr id="7" name="Title 6"/>
          <p:cNvSpPr>
            <a:spLocks noGrp="1"/>
          </p:cNvSpPr>
          <p:nvPr>
            <p:ph type="title" idx="4294967295"/>
          </p:nvPr>
        </p:nvSpPr>
        <p:spPr>
          <a:xfrm>
            <a:off x="0" y="250824"/>
            <a:ext cx="12480925" cy="703263"/>
          </a:xfrm>
          <a:prstGeom prst="rect">
            <a:avLst/>
          </a:prstGeom>
        </p:spPr>
        <p:txBody>
          <a:bodyPr/>
          <a:lstStyle/>
          <a:p>
            <a:pPr algn="ctr"/>
            <a:r>
              <a:rPr lang="en-US" sz="4800" dirty="0">
                <a:solidFill>
                  <a:schemeClr val="bg1"/>
                </a:solidFill>
              </a:rPr>
              <a:t>Review Your Answers</a:t>
            </a:r>
          </a:p>
        </p:txBody>
      </p:sp>
      <p:sp>
        <p:nvSpPr>
          <p:cNvPr id="9" name="Rectangle 8"/>
          <p:cNvSpPr/>
          <p:nvPr/>
        </p:nvSpPr>
        <p:spPr>
          <a:xfrm>
            <a:off x="6071260" y="3301340"/>
            <a:ext cx="119743" cy="14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12480925" cy="1252330"/>
          </a:xfrm>
        </p:spPr>
        <p:txBody>
          <a:bodyPr>
            <a:noAutofit/>
          </a:bodyPr>
          <a:lstStyle/>
          <a:p>
            <a:pPr>
              <a:lnSpc>
                <a:spcPct val="100000"/>
              </a:lnSpc>
              <a:spcBef>
                <a:spcPts val="1800"/>
              </a:spcBef>
              <a:spcAft>
                <a:spcPts val="0"/>
              </a:spcAft>
            </a:pPr>
            <a:r>
              <a:rPr lang="en-US" sz="2800" b="1" dirty="0">
                <a:solidFill>
                  <a:schemeClr val="bg1">
                    <a:lumMod val="95000"/>
                  </a:schemeClr>
                </a:solidFill>
              </a:rPr>
              <a:t>Accurate Pupil Counts provide opportunities to maximize the resources available to support the education of children in your district.</a:t>
            </a:r>
            <a:endParaRPr lang="en-US" sz="2800" dirty="0">
              <a:solidFill>
                <a:schemeClr val="bg1">
                  <a:lumMod val="95000"/>
                </a:schemeClr>
              </a:solidFill>
            </a:endParaRPr>
          </a:p>
        </p:txBody>
      </p:sp>
      <p:sp>
        <p:nvSpPr>
          <p:cNvPr id="7" name="TextBox 6"/>
          <p:cNvSpPr txBox="1"/>
          <p:nvPr/>
        </p:nvSpPr>
        <p:spPr>
          <a:xfrm>
            <a:off x="3006622" y="5432969"/>
            <a:ext cx="6868896" cy="954107"/>
          </a:xfrm>
          <a:prstGeom prst="rect">
            <a:avLst/>
          </a:prstGeom>
          <a:noFill/>
        </p:spPr>
        <p:txBody>
          <a:bodyPr wrap="square" rtlCol="0">
            <a:spAutoFit/>
          </a:bodyPr>
          <a:lstStyle/>
          <a:p>
            <a:pPr algn="ctr"/>
            <a:r>
              <a:rPr lang="en-US" sz="2800" dirty="0"/>
              <a:t>Your role in completing the PI-1563 is important in the lives of children.</a:t>
            </a:r>
          </a:p>
        </p:txBody>
      </p:sp>
      <p:pic>
        <p:nvPicPr>
          <p:cNvPr id="3" name="Picture 2" descr="Patron Count Week | Harris County Public Librar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66162" y="1306625"/>
            <a:ext cx="4069033" cy="4126343"/>
          </a:xfrm>
          <a:prstGeom prst="rect">
            <a:avLst/>
          </a:prstGeom>
        </p:spPr>
      </p:pic>
      <p:sp>
        <p:nvSpPr>
          <p:cNvPr id="5" name="Slide Number Placeholder 4"/>
          <p:cNvSpPr txBox="1">
            <a:spLocks/>
          </p:cNvSpPr>
          <p:nvPr/>
        </p:nvSpPr>
        <p:spPr>
          <a:xfrm>
            <a:off x="11507211" y="6387076"/>
            <a:ext cx="728054" cy="482345"/>
          </a:xfrm>
          <a:prstGeom prst="rect">
            <a:avLst/>
          </a:prstGeom>
        </p:spPr>
        <p:txBody>
          <a:bodyPr/>
          <a:lstStyle>
            <a:defPPr>
              <a:defRPr lang="en-US"/>
            </a:defPPr>
            <a:lvl1pPr marL="0" algn="l" defTabSz="1114471" rtl="0" eaLnBrk="1" latinLnBrk="0" hangingPunct="1">
              <a:defRPr sz="2194" kern="1200">
                <a:solidFill>
                  <a:schemeClr val="tx1"/>
                </a:solidFill>
                <a:latin typeface="+mn-lt"/>
                <a:ea typeface="+mn-ea"/>
                <a:cs typeface="+mn-cs"/>
              </a:defRPr>
            </a:lvl1pPr>
            <a:lvl2pPr marL="557235" algn="l" defTabSz="1114471" rtl="0" eaLnBrk="1" latinLnBrk="0" hangingPunct="1">
              <a:defRPr sz="2194" kern="1200">
                <a:solidFill>
                  <a:schemeClr val="tx1"/>
                </a:solidFill>
                <a:latin typeface="+mn-lt"/>
                <a:ea typeface="+mn-ea"/>
                <a:cs typeface="+mn-cs"/>
              </a:defRPr>
            </a:lvl2pPr>
            <a:lvl3pPr marL="1114471" algn="l" defTabSz="1114471" rtl="0" eaLnBrk="1" latinLnBrk="0" hangingPunct="1">
              <a:defRPr sz="2194" kern="1200">
                <a:solidFill>
                  <a:schemeClr val="tx1"/>
                </a:solidFill>
                <a:latin typeface="+mn-lt"/>
                <a:ea typeface="+mn-ea"/>
                <a:cs typeface="+mn-cs"/>
              </a:defRPr>
            </a:lvl3pPr>
            <a:lvl4pPr marL="1671706" algn="l" defTabSz="1114471" rtl="0" eaLnBrk="1" latinLnBrk="0" hangingPunct="1">
              <a:defRPr sz="2194" kern="1200">
                <a:solidFill>
                  <a:schemeClr val="tx1"/>
                </a:solidFill>
                <a:latin typeface="+mn-lt"/>
                <a:ea typeface="+mn-ea"/>
                <a:cs typeface="+mn-cs"/>
              </a:defRPr>
            </a:lvl4pPr>
            <a:lvl5pPr marL="2228941" algn="l" defTabSz="1114471" rtl="0" eaLnBrk="1" latinLnBrk="0" hangingPunct="1">
              <a:defRPr sz="2194" kern="1200">
                <a:solidFill>
                  <a:schemeClr val="tx1"/>
                </a:solidFill>
                <a:latin typeface="+mn-lt"/>
                <a:ea typeface="+mn-ea"/>
                <a:cs typeface="+mn-cs"/>
              </a:defRPr>
            </a:lvl5pPr>
            <a:lvl6pPr marL="2786177" algn="l" defTabSz="1114471" rtl="0" eaLnBrk="1" latinLnBrk="0" hangingPunct="1">
              <a:defRPr sz="2194" kern="1200">
                <a:solidFill>
                  <a:schemeClr val="tx1"/>
                </a:solidFill>
                <a:latin typeface="+mn-lt"/>
                <a:ea typeface="+mn-ea"/>
                <a:cs typeface="+mn-cs"/>
              </a:defRPr>
            </a:lvl6pPr>
            <a:lvl7pPr marL="3343412" algn="l" defTabSz="1114471" rtl="0" eaLnBrk="1" latinLnBrk="0" hangingPunct="1">
              <a:defRPr sz="2194" kern="1200">
                <a:solidFill>
                  <a:schemeClr val="tx1"/>
                </a:solidFill>
                <a:latin typeface="+mn-lt"/>
                <a:ea typeface="+mn-ea"/>
                <a:cs typeface="+mn-cs"/>
              </a:defRPr>
            </a:lvl7pPr>
            <a:lvl8pPr marL="3900648" algn="l" defTabSz="1114471" rtl="0" eaLnBrk="1" latinLnBrk="0" hangingPunct="1">
              <a:defRPr sz="2194" kern="1200">
                <a:solidFill>
                  <a:schemeClr val="tx1"/>
                </a:solidFill>
                <a:latin typeface="+mn-lt"/>
                <a:ea typeface="+mn-ea"/>
                <a:cs typeface="+mn-cs"/>
              </a:defRPr>
            </a:lvl8pPr>
            <a:lvl9pPr marL="4457883" algn="l" defTabSz="1114471" rtl="0" eaLnBrk="1" latinLnBrk="0" hangingPunct="1">
              <a:defRPr sz="2194" kern="1200">
                <a:solidFill>
                  <a:schemeClr val="tx1"/>
                </a:solidFill>
                <a:latin typeface="+mn-lt"/>
                <a:ea typeface="+mn-ea"/>
                <a:cs typeface="+mn-cs"/>
              </a:defRPr>
            </a:lvl9pPr>
          </a:lstStyle>
          <a:p>
            <a:pPr algn="ctr"/>
            <a:fld id="{5D8D1003-AB5A-475D-AA35-3531570876C4}" type="slidenum">
              <a:rPr lang="en-US" sz="2800" b="1" smtClean="0">
                <a:solidFill>
                  <a:schemeClr val="accent6">
                    <a:lumMod val="75000"/>
                  </a:schemeClr>
                </a:solidFill>
              </a:rPr>
              <a:pPr algn="ctr"/>
              <a:t>3</a:t>
            </a:fld>
            <a:endParaRPr lang="en-US" sz="2800" b="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1"/>
                                          </p:val>
                                        </p:tav>
                                        <p:tav tm="100000">
                                          <p:val>
                                            <p:strVal val="#ppt_x"/>
                                          </p:val>
                                        </p:tav>
                                      </p:tavLst>
                                    </p:anim>
                                    <p:anim calcmode="lin" valueType="num">
                                      <p:cBhvr>
                                        <p:cTn id="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0970" y="842211"/>
            <a:ext cx="11138628" cy="5460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 Placeholder 6"/>
          <p:cNvSpPr>
            <a:spLocks noGrp="1"/>
          </p:cNvSpPr>
          <p:nvPr>
            <p:ph type="body" sz="quarter" idx="13"/>
          </p:nvPr>
        </p:nvSpPr>
        <p:spPr>
          <a:xfrm>
            <a:off x="2014270" y="6108700"/>
            <a:ext cx="8704531" cy="854155"/>
          </a:xfrm>
        </p:spPr>
        <p:txBody>
          <a:bodyPr>
            <a:normAutofit/>
          </a:bodyPr>
          <a:lstStyle/>
          <a:p>
            <a:r>
              <a:rPr lang="en-US" sz="3200" dirty="0">
                <a:solidFill>
                  <a:schemeClr val="accent6">
                    <a:lumMod val="75000"/>
                  </a:schemeClr>
                </a:solidFill>
              </a:rPr>
              <a:t>Step 7 –Submit Completed Report</a:t>
            </a:r>
          </a:p>
        </p:txBody>
      </p:sp>
      <p:sp>
        <p:nvSpPr>
          <p:cNvPr id="5" name="Title 1"/>
          <p:cNvSpPr>
            <a:spLocks noGrp="1"/>
          </p:cNvSpPr>
          <p:nvPr>
            <p:ph type="title" idx="4294967295"/>
          </p:nvPr>
        </p:nvSpPr>
        <p:spPr>
          <a:xfrm>
            <a:off x="126072" y="0"/>
            <a:ext cx="12480925" cy="703263"/>
          </a:xfrm>
          <a:prstGeom prst="rect">
            <a:avLst/>
          </a:prstGeom>
        </p:spPr>
        <p:txBody>
          <a:bodyPr>
            <a:normAutofit/>
          </a:bodyPr>
          <a:lstStyle/>
          <a:p>
            <a:pPr algn="ctr"/>
            <a:r>
              <a:rPr lang="en-US" sz="4400" dirty="0">
                <a:solidFill>
                  <a:schemeClr val="bg1"/>
                </a:solidFill>
              </a:rPr>
              <a:t>PI-1563 Pupil Count Process</a:t>
            </a:r>
          </a:p>
        </p:txBody>
      </p:sp>
      <p:sp>
        <p:nvSpPr>
          <p:cNvPr id="6" name="Right Arrow 5"/>
          <p:cNvSpPr/>
          <p:nvPr/>
        </p:nvSpPr>
        <p:spPr>
          <a:xfrm flipH="1">
            <a:off x="9769268" y="5052788"/>
            <a:ext cx="1899066" cy="1055912"/>
          </a:xfrm>
          <a:prstGeom prst="rightArrow">
            <a:avLst/>
          </a:prstGeom>
          <a:solidFill>
            <a:srgbClr val="00B05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dirty="0"/>
              <a:t>(</a:t>
            </a:r>
            <a:r>
              <a:rPr lang="en-US" sz="1400" b="1" dirty="0"/>
              <a:t>Adjusted) HEAD </a:t>
            </a:r>
            <a:r>
              <a:rPr lang="en-US" sz="1400" dirty="0"/>
              <a:t>C</a:t>
            </a:r>
            <a:r>
              <a:rPr lang="en-US" sz="1400" b="1" dirty="0"/>
              <a:t>OUNT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Full Time Equivalency  (FTE)</a:t>
            </a:r>
          </a:p>
        </p:txBody>
      </p:sp>
      <p:sp>
        <p:nvSpPr>
          <p:cNvPr id="3" name="Content Placeholder 2"/>
          <p:cNvSpPr>
            <a:spLocks noGrp="1"/>
          </p:cNvSpPr>
          <p:nvPr>
            <p:ph sz="quarter" idx="1"/>
          </p:nvPr>
        </p:nvSpPr>
        <p:spPr>
          <a:xfrm>
            <a:off x="1480820" y="1248551"/>
            <a:ext cx="9682479" cy="5482449"/>
          </a:xfrm>
        </p:spPr>
        <p:txBody>
          <a:bodyPr>
            <a:normAutofit fontScale="92500" lnSpcReduction="20000"/>
          </a:bodyPr>
          <a:lstStyle/>
          <a:p>
            <a:pPr>
              <a:lnSpc>
                <a:spcPct val="120000"/>
              </a:lnSpc>
              <a:spcBef>
                <a:spcPts val="600"/>
              </a:spcBef>
            </a:pPr>
            <a:r>
              <a:rPr lang="en-US" dirty="0"/>
              <a:t>FTE - The result of a computation that divides the amount of time for a less than full - time activity by the amount of time normally required in a corresponding full - time activity.</a:t>
            </a:r>
          </a:p>
          <a:p>
            <a:pPr>
              <a:lnSpc>
                <a:spcPct val="120000"/>
              </a:lnSpc>
              <a:spcBef>
                <a:spcPts val="600"/>
              </a:spcBef>
            </a:pPr>
            <a:r>
              <a:rPr lang="en-US" i="1" dirty="0"/>
              <a:t>Membership</a:t>
            </a:r>
            <a:r>
              <a:rPr lang="en-US" dirty="0"/>
              <a:t> - Resident enrollment adjusted for full time equivalency (FTE) as noted in the following groups:</a:t>
            </a:r>
          </a:p>
          <a:p>
            <a:pPr lvl="1">
              <a:lnSpc>
                <a:spcPct val="120000"/>
              </a:lnSpc>
              <a:spcBef>
                <a:spcPts val="600"/>
              </a:spcBef>
            </a:pPr>
            <a:r>
              <a:rPr lang="en-US" dirty="0"/>
              <a:t>Pre - School - Special Education =.5  FTE</a:t>
            </a:r>
          </a:p>
          <a:p>
            <a:pPr lvl="1">
              <a:lnSpc>
                <a:spcPct val="120000"/>
              </a:lnSpc>
              <a:spcBef>
                <a:spcPts val="600"/>
              </a:spcBef>
            </a:pPr>
            <a:r>
              <a:rPr lang="en-US" dirty="0"/>
              <a:t>4 - Year Old Kindergarten = .5 or.6  FTE</a:t>
            </a:r>
          </a:p>
          <a:p>
            <a:pPr lvl="1">
              <a:lnSpc>
                <a:spcPct val="120000"/>
              </a:lnSpc>
              <a:spcBef>
                <a:spcPts val="600"/>
              </a:spcBef>
            </a:pPr>
            <a:r>
              <a:rPr lang="en-US" dirty="0"/>
              <a:t>5 - Year Old Kindergarten = .5 – 1 FTE</a:t>
            </a:r>
          </a:p>
          <a:p>
            <a:pPr lvl="1">
              <a:lnSpc>
                <a:spcPct val="120000"/>
              </a:lnSpc>
              <a:spcBef>
                <a:spcPts val="600"/>
              </a:spcBef>
            </a:pPr>
            <a:r>
              <a:rPr lang="en-US" dirty="0"/>
              <a:t>Summer ADM Equivalent = FTE Calculated by taking the total minutes of instruction divided by 48,600.</a:t>
            </a: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31924" y="1203158"/>
            <a:ext cx="9353669" cy="4841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 Placeholder 7"/>
          <p:cNvSpPr>
            <a:spLocks noGrp="1"/>
          </p:cNvSpPr>
          <p:nvPr>
            <p:ph type="body" sz="quarter" idx="13"/>
          </p:nvPr>
        </p:nvSpPr>
        <p:spPr>
          <a:xfrm>
            <a:off x="811923" y="6044294"/>
            <a:ext cx="10972800" cy="784225"/>
          </a:xfrm>
        </p:spPr>
        <p:txBody>
          <a:bodyPr>
            <a:normAutofit fontScale="55000" lnSpcReduction="20000"/>
          </a:bodyPr>
          <a:lstStyle/>
          <a:p>
            <a:r>
              <a:rPr lang="en-US" dirty="0">
                <a:solidFill>
                  <a:schemeClr val="accent6">
                    <a:lumMod val="75000"/>
                  </a:schemeClr>
                </a:solidFill>
              </a:rPr>
              <a:t>Shows the resident adjusted FTE that will be used for for Membership</a:t>
            </a:r>
          </a:p>
        </p:txBody>
      </p:sp>
      <p:sp>
        <p:nvSpPr>
          <p:cNvPr id="2" name="Title 1"/>
          <p:cNvSpPr>
            <a:spLocks noGrp="1"/>
          </p:cNvSpPr>
          <p:nvPr>
            <p:ph type="title" idx="4294967295"/>
          </p:nvPr>
        </p:nvSpPr>
        <p:spPr>
          <a:xfrm>
            <a:off x="0" y="244475"/>
            <a:ext cx="12480925" cy="703263"/>
          </a:xfrm>
          <a:prstGeom prst="rect">
            <a:avLst/>
          </a:prstGeom>
        </p:spPr>
        <p:txBody>
          <a:bodyPr/>
          <a:lstStyle/>
          <a:p>
            <a:pPr algn="ctr"/>
            <a:r>
              <a:rPr lang="en-US" sz="4800" dirty="0">
                <a:solidFill>
                  <a:schemeClr val="bg1"/>
                </a:solidFill>
              </a:rPr>
              <a:t>Online FTE Reports</a:t>
            </a:r>
          </a:p>
        </p:txBody>
      </p:sp>
      <p:sp>
        <p:nvSpPr>
          <p:cNvPr id="7" name="Oval 6"/>
          <p:cNvSpPr/>
          <p:nvPr/>
        </p:nvSpPr>
        <p:spPr>
          <a:xfrm>
            <a:off x="1431924" y="3408730"/>
            <a:ext cx="1921329" cy="42999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7"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89777" y="5762043"/>
            <a:ext cx="10972800" cy="1318364"/>
          </a:xfrm>
        </p:spPr>
        <p:txBody>
          <a:bodyPr>
            <a:noAutofit/>
          </a:bodyPr>
          <a:lstStyle/>
          <a:p>
            <a:pPr>
              <a:lnSpc>
                <a:spcPct val="120000"/>
              </a:lnSpc>
              <a:spcBef>
                <a:spcPts val="600"/>
              </a:spcBef>
            </a:pPr>
            <a:r>
              <a:rPr lang="en-US" sz="3000" dirty="0">
                <a:solidFill>
                  <a:schemeClr val="accent6">
                    <a:lumMod val="75000"/>
                  </a:schemeClr>
                </a:solidFill>
              </a:rPr>
              <a:t>Shows the FTE that will be used for Revenue Limit Membership and Equalization Membership purposes</a:t>
            </a:r>
          </a:p>
        </p:txBody>
      </p:sp>
      <p:sp>
        <p:nvSpPr>
          <p:cNvPr id="2" name="Title 1"/>
          <p:cNvSpPr>
            <a:spLocks noGrp="1"/>
          </p:cNvSpPr>
          <p:nvPr>
            <p:ph type="title" idx="4294967295"/>
          </p:nvPr>
        </p:nvSpPr>
        <p:spPr>
          <a:xfrm>
            <a:off x="0" y="347472"/>
            <a:ext cx="12498387" cy="703263"/>
          </a:xfrm>
          <a:prstGeom prst="rect">
            <a:avLst/>
          </a:prstGeom>
        </p:spPr>
        <p:txBody>
          <a:bodyPr/>
          <a:lstStyle/>
          <a:p>
            <a:pPr algn="ctr"/>
            <a:r>
              <a:rPr lang="en-US" dirty="0">
                <a:solidFill>
                  <a:schemeClr val="bg1"/>
                </a:solidFill>
              </a:rPr>
              <a:t>Online FTE Reports</a:t>
            </a:r>
          </a:p>
        </p:txBody>
      </p:sp>
      <p:pic>
        <p:nvPicPr>
          <p:cNvPr id="4" name="Picture 3"/>
          <p:cNvPicPr>
            <a:picLocks noChangeAspect="1"/>
          </p:cNvPicPr>
          <p:nvPr/>
        </p:nvPicPr>
        <p:blipFill>
          <a:blip r:embed="rId3"/>
          <a:stretch>
            <a:fillRect/>
          </a:stretch>
        </p:blipFill>
        <p:spPr>
          <a:xfrm>
            <a:off x="2027020" y="1050734"/>
            <a:ext cx="8426883" cy="4865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2322576" y="4736591"/>
            <a:ext cx="6391656" cy="338329"/>
          </a:xfrm>
          <a:prstGeom prst="rect">
            <a:avLst/>
          </a:prstGeom>
          <a:noFill/>
          <a:ln w="38100">
            <a:solidFill>
              <a:srgbClr val="00A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2322576" y="5212080"/>
            <a:ext cx="7872984" cy="310896"/>
          </a:xfrm>
          <a:prstGeom prst="roundRect">
            <a:avLst/>
          </a:prstGeom>
          <a:noFill/>
          <a:ln w="381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3565"/>
          <a:stretch/>
        </p:blipFill>
        <p:spPr>
          <a:xfrm>
            <a:off x="730052" y="718346"/>
            <a:ext cx="11276569" cy="5343364"/>
          </a:xfrm>
          <a:prstGeom prst="rect">
            <a:avLst/>
          </a:prstGeom>
        </p:spPr>
      </p:pic>
      <p:sp>
        <p:nvSpPr>
          <p:cNvPr id="2" name="Title 1"/>
          <p:cNvSpPr>
            <a:spLocks noGrp="1"/>
          </p:cNvSpPr>
          <p:nvPr>
            <p:ph type="title"/>
          </p:nvPr>
        </p:nvSpPr>
        <p:spPr>
          <a:xfrm>
            <a:off x="0" y="0"/>
            <a:ext cx="12480925" cy="1014448"/>
          </a:xfrm>
        </p:spPr>
        <p:txBody>
          <a:bodyPr/>
          <a:lstStyle/>
          <a:p>
            <a:r>
              <a:rPr lang="en-US" dirty="0">
                <a:solidFill>
                  <a:schemeClr val="bg1"/>
                </a:solidFill>
              </a:rPr>
              <a:t>Full Time Equivalency  (FTE)</a:t>
            </a:r>
          </a:p>
        </p:txBody>
      </p:sp>
      <p:sp>
        <p:nvSpPr>
          <p:cNvPr id="5" name="Oval 4"/>
          <p:cNvSpPr/>
          <p:nvPr/>
        </p:nvSpPr>
        <p:spPr>
          <a:xfrm>
            <a:off x="11479233" y="5679395"/>
            <a:ext cx="662422" cy="434340"/>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7" dirty="0"/>
          </a:p>
        </p:txBody>
      </p:sp>
      <p:sp>
        <p:nvSpPr>
          <p:cNvPr id="7" name="TextBox 6"/>
          <p:cNvSpPr txBox="1"/>
          <p:nvPr/>
        </p:nvSpPr>
        <p:spPr>
          <a:xfrm>
            <a:off x="1392475" y="6018485"/>
            <a:ext cx="10086757" cy="954107"/>
          </a:xfrm>
          <a:prstGeom prst="rect">
            <a:avLst/>
          </a:prstGeom>
          <a:noFill/>
        </p:spPr>
        <p:txBody>
          <a:bodyPr wrap="square" rtlCol="0">
            <a:spAutoFit/>
          </a:bodyPr>
          <a:lstStyle/>
          <a:p>
            <a:r>
              <a:rPr lang="en-US" sz="2800" b="1" dirty="0">
                <a:solidFill>
                  <a:schemeClr val="accent6">
                    <a:lumMod val="75000"/>
                  </a:schemeClr>
                </a:solidFill>
              </a:rPr>
              <a:t>When you click on the highlighted value, within the FTE portal, a popup screen will provided a breakdown of that total.  </a:t>
            </a: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FTE for </a:t>
            </a:r>
            <a:r>
              <a:rPr lang="en-US" u="sng" dirty="0">
                <a:solidFill>
                  <a:schemeClr val="bg1"/>
                </a:solidFill>
              </a:rPr>
              <a:t>Revenue Limit </a:t>
            </a:r>
            <a:r>
              <a:rPr lang="en-US" dirty="0">
                <a:solidFill>
                  <a:schemeClr val="bg1"/>
                </a:solidFill>
              </a:rPr>
              <a:t>Purposes</a:t>
            </a:r>
          </a:p>
        </p:txBody>
      </p:sp>
      <p:sp>
        <p:nvSpPr>
          <p:cNvPr id="3" name="Content Placeholder 2"/>
          <p:cNvSpPr>
            <a:spLocks noGrp="1"/>
          </p:cNvSpPr>
          <p:nvPr>
            <p:ph sz="quarter" idx="1"/>
          </p:nvPr>
        </p:nvSpPr>
        <p:spPr>
          <a:xfrm>
            <a:off x="2468880" y="1827671"/>
            <a:ext cx="8140241" cy="4801729"/>
          </a:xfrm>
        </p:spPr>
        <p:txBody>
          <a:bodyPr>
            <a:normAutofit/>
          </a:bodyPr>
          <a:lstStyle/>
          <a:p>
            <a:pPr>
              <a:lnSpc>
                <a:spcPct val="100000"/>
              </a:lnSpc>
              <a:spcBef>
                <a:spcPts val="1200"/>
              </a:spcBef>
              <a:spcAft>
                <a:spcPts val="1800"/>
              </a:spcAft>
              <a:buSzPct val="100000"/>
              <a:buFont typeface="Wingdings" panose="05000000000000000000" pitchFamily="2" charset="2"/>
              <a:buChar char="§"/>
              <a:defRPr/>
            </a:pPr>
            <a:r>
              <a:rPr lang="en-US" sz="3200" dirty="0">
                <a:effectLst>
                  <a:outerShdw blurRad="38100" dist="38100" dir="2700000" algn="tl">
                    <a:srgbClr val="000000">
                      <a:alpha val="43137"/>
                    </a:srgbClr>
                  </a:outerShdw>
                </a:effectLst>
              </a:rPr>
              <a:t>FTE generated from the PI-1563 pupil count report from </a:t>
            </a:r>
            <a:r>
              <a:rPr lang="en-US" sz="3200" dirty="0">
                <a:solidFill>
                  <a:schemeClr val="tx2"/>
                </a:solidFill>
                <a:effectLst>
                  <a:outerShdw blurRad="38100" dist="38100" dir="2700000" algn="tl">
                    <a:srgbClr val="000000">
                      <a:alpha val="43137"/>
                    </a:srgbClr>
                  </a:outerShdw>
                </a:effectLst>
              </a:rPr>
              <a:t>September</a:t>
            </a:r>
            <a:r>
              <a:rPr lang="en-US" sz="3200" dirty="0">
                <a:solidFill>
                  <a:schemeClr val="bg2">
                    <a:lumMod val="75000"/>
                  </a:schemeClr>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Count only.</a:t>
            </a:r>
          </a:p>
          <a:p>
            <a:pPr>
              <a:lnSpc>
                <a:spcPct val="100000"/>
              </a:lnSpc>
              <a:spcBef>
                <a:spcPts val="1200"/>
              </a:spcBef>
              <a:spcAft>
                <a:spcPts val="1800"/>
              </a:spcAft>
              <a:buSzPct val="100000"/>
              <a:buFont typeface="Wingdings" panose="05000000000000000000" pitchFamily="2" charset="2"/>
              <a:buChar char="§"/>
              <a:defRPr/>
            </a:pPr>
            <a:r>
              <a:rPr lang="en-US" sz="3200" dirty="0">
                <a:effectLst>
                  <a:outerShdw blurRad="38100" dist="38100" dir="2700000" algn="tl">
                    <a:srgbClr val="000000">
                      <a:alpha val="43137"/>
                    </a:srgbClr>
                  </a:outerShdw>
                </a:effectLst>
              </a:rPr>
              <a:t>FTE  generated from the </a:t>
            </a:r>
            <a:r>
              <a:rPr lang="en-US" sz="3200" dirty="0">
                <a:solidFill>
                  <a:schemeClr val="tx2"/>
                </a:solidFill>
                <a:effectLst>
                  <a:outerShdw blurRad="38100" dist="38100" dir="2700000" algn="tl">
                    <a:srgbClr val="000000">
                      <a:alpha val="43137"/>
                    </a:srgbClr>
                  </a:outerShdw>
                </a:effectLst>
              </a:rPr>
              <a:t>September </a:t>
            </a:r>
            <a:r>
              <a:rPr lang="en-US" sz="3200" dirty="0">
                <a:effectLst>
                  <a:outerShdw blurRad="38100" dist="38100" dir="2700000" algn="tl">
                    <a:srgbClr val="000000">
                      <a:alpha val="43137"/>
                    </a:srgbClr>
                  </a:outerShdw>
                </a:effectLst>
              </a:rPr>
              <a:t>Challenge Academy Report.</a:t>
            </a:r>
          </a:p>
          <a:p>
            <a:pPr>
              <a:lnSpc>
                <a:spcPct val="100000"/>
              </a:lnSpc>
              <a:spcBef>
                <a:spcPts val="1200"/>
              </a:spcBef>
              <a:spcAft>
                <a:spcPts val="1800"/>
              </a:spcAft>
              <a:buSzPct val="100000"/>
              <a:buFont typeface="Wingdings" panose="05000000000000000000" pitchFamily="2" charset="2"/>
              <a:buChar char="§"/>
              <a:defRPr/>
            </a:pPr>
            <a:r>
              <a:rPr lang="en-US" sz="3200" b="1" dirty="0">
                <a:solidFill>
                  <a:schemeClr val="tx2"/>
                </a:solidFill>
                <a:effectLst>
                  <a:outerShdw blurRad="38100" dist="38100" dir="2700000" algn="tl">
                    <a:srgbClr val="000000">
                      <a:alpha val="43137"/>
                    </a:srgbClr>
                  </a:outerShdw>
                </a:effectLst>
              </a:rPr>
              <a:t>40%</a:t>
            </a:r>
            <a:r>
              <a:rPr lang="en-US" sz="3200" dirty="0">
                <a:solidFill>
                  <a:schemeClr val="tx2"/>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of FTE identified in the Summer/ Interim  Membership FTE report.</a:t>
            </a:r>
          </a:p>
        </p:txBody>
      </p:sp>
    </p:spTree>
    <p:extLst>
      <p:ext uri="{BB962C8B-B14F-4D97-AF65-F5344CB8AC3E}">
        <p14:creationId xmlns:p14="http://schemas.microsoft.com/office/powerpoint/2010/main" val="1436963265"/>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6069"/>
            <a:ext cx="12480925" cy="1014448"/>
          </a:xfrm>
        </p:spPr>
        <p:txBody>
          <a:bodyPr>
            <a:normAutofit fontScale="90000"/>
          </a:bodyPr>
          <a:lstStyle/>
          <a:p>
            <a:r>
              <a:rPr lang="en-US" sz="4400" dirty="0">
                <a:solidFill>
                  <a:schemeClr val="bg1"/>
                </a:solidFill>
              </a:rPr>
              <a:t>FTE for </a:t>
            </a:r>
            <a:r>
              <a:rPr lang="en-US" sz="4400" u="sng" dirty="0">
                <a:solidFill>
                  <a:schemeClr val="bg1"/>
                </a:solidFill>
              </a:rPr>
              <a:t>Equalization Aid</a:t>
            </a:r>
            <a:r>
              <a:rPr lang="en-US" sz="4400" dirty="0">
                <a:solidFill>
                  <a:schemeClr val="bg1"/>
                </a:solidFill>
              </a:rPr>
              <a:t> that will be used </a:t>
            </a:r>
            <a:br>
              <a:rPr lang="en-US" sz="4400" dirty="0">
                <a:solidFill>
                  <a:schemeClr val="bg1"/>
                </a:solidFill>
              </a:rPr>
            </a:br>
            <a:r>
              <a:rPr lang="en-US" sz="4400" dirty="0">
                <a:solidFill>
                  <a:schemeClr val="bg1"/>
                </a:solidFill>
              </a:rPr>
              <a:t>for the following school year</a:t>
            </a:r>
          </a:p>
        </p:txBody>
      </p:sp>
      <p:sp>
        <p:nvSpPr>
          <p:cNvPr id="3" name="Content Placeholder 2"/>
          <p:cNvSpPr>
            <a:spLocks noGrp="1"/>
          </p:cNvSpPr>
          <p:nvPr>
            <p:ph sz="quarter" idx="1"/>
          </p:nvPr>
        </p:nvSpPr>
        <p:spPr>
          <a:xfrm>
            <a:off x="1234440" y="1349162"/>
            <a:ext cx="10866119" cy="5325957"/>
          </a:xfrm>
        </p:spPr>
        <p:txBody>
          <a:bodyPr>
            <a:noAutofit/>
          </a:bodyPr>
          <a:lstStyle/>
          <a:p>
            <a:pPr>
              <a:lnSpc>
                <a:spcPct val="120000"/>
              </a:lnSpc>
              <a:spcBef>
                <a:spcPts val="600"/>
              </a:spcBef>
            </a:pPr>
            <a:r>
              <a:rPr lang="en-US" sz="2700" dirty="0"/>
              <a:t>FTE generated from the PI-1563 pupil count report from September &amp; January pupil count reports.</a:t>
            </a:r>
          </a:p>
          <a:p>
            <a:pPr>
              <a:lnSpc>
                <a:spcPct val="120000"/>
              </a:lnSpc>
              <a:spcBef>
                <a:spcPts val="600"/>
              </a:spcBef>
            </a:pPr>
            <a:r>
              <a:rPr lang="en-US" sz="2700" dirty="0"/>
              <a:t>FTE generated from the September &amp; January Challenge Academy Reports.</a:t>
            </a:r>
          </a:p>
          <a:p>
            <a:pPr>
              <a:lnSpc>
                <a:spcPct val="120000"/>
              </a:lnSpc>
              <a:spcBef>
                <a:spcPts val="600"/>
              </a:spcBef>
            </a:pPr>
            <a:r>
              <a:rPr lang="en-US" sz="2700" dirty="0"/>
              <a:t>100% of the FTE identified in the Summer Membership FTE report.</a:t>
            </a:r>
          </a:p>
          <a:p>
            <a:pPr>
              <a:lnSpc>
                <a:spcPct val="120000"/>
              </a:lnSpc>
              <a:spcBef>
                <a:spcPts val="600"/>
              </a:spcBef>
            </a:pPr>
            <a:r>
              <a:rPr lang="en-US" sz="2700" dirty="0"/>
              <a:t>Adjustment for Part-time Private or Home-based Students.(Step 3)</a:t>
            </a:r>
          </a:p>
          <a:p>
            <a:pPr>
              <a:lnSpc>
                <a:spcPct val="120000"/>
              </a:lnSpc>
              <a:spcBef>
                <a:spcPts val="600"/>
              </a:spcBef>
            </a:pPr>
            <a:r>
              <a:rPr lang="en-US" sz="2700" dirty="0"/>
              <a:t>Adjustment for Part-time Private non-resident Students.(Step 5)</a:t>
            </a:r>
          </a:p>
          <a:p>
            <a:pPr>
              <a:lnSpc>
                <a:spcPct val="120000"/>
              </a:lnSpc>
              <a:spcBef>
                <a:spcPts val="600"/>
              </a:spcBef>
            </a:pPr>
            <a:r>
              <a:rPr lang="en-US" sz="2700" dirty="0"/>
              <a:t>Adjustment for certain foster/group home students.</a:t>
            </a:r>
          </a:p>
          <a:p>
            <a:pPr>
              <a:lnSpc>
                <a:spcPct val="120000"/>
              </a:lnSpc>
              <a:spcBef>
                <a:spcPts val="600"/>
              </a:spcBef>
            </a:pPr>
            <a:r>
              <a:rPr lang="en-US" sz="2700" dirty="0"/>
              <a:t>Adjustment for Private School Voucher students. </a:t>
            </a:r>
          </a:p>
        </p:txBody>
      </p:sp>
    </p:spTree>
    <p:extLst>
      <p:ext uri="{BB962C8B-B14F-4D97-AF65-F5344CB8AC3E}">
        <p14:creationId xmlns:p14="http://schemas.microsoft.com/office/powerpoint/2010/main" val="3554156874"/>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49300" y="2701325"/>
            <a:ext cx="10972800" cy="1262270"/>
          </a:xfrm>
        </p:spPr>
        <p:txBody>
          <a:bodyPr>
            <a:noAutofit/>
          </a:bodyPr>
          <a:lstStyle/>
          <a:p>
            <a:r>
              <a:rPr lang="en-US" sz="3000" dirty="0">
                <a:solidFill>
                  <a:schemeClr val="accent6">
                    <a:lumMod val="75000"/>
                  </a:schemeClr>
                </a:solidFill>
              </a:rPr>
              <a:t>Complete The Excel Workbook</a:t>
            </a:r>
          </a:p>
          <a:p>
            <a:r>
              <a:rPr lang="en-US" sz="3000" dirty="0">
                <a:solidFill>
                  <a:schemeClr val="accent6">
                    <a:lumMod val="75000"/>
                  </a:schemeClr>
                </a:solidFill>
              </a:rPr>
              <a:t>Report Totals Using On-line Reporting</a:t>
            </a:r>
          </a:p>
        </p:txBody>
      </p:sp>
      <p:sp>
        <p:nvSpPr>
          <p:cNvPr id="3" name="Title 2"/>
          <p:cNvSpPr>
            <a:spLocks noGrp="1"/>
          </p:cNvSpPr>
          <p:nvPr>
            <p:ph type="title" idx="4294967295"/>
          </p:nvPr>
        </p:nvSpPr>
        <p:spPr>
          <a:xfrm>
            <a:off x="88900" y="196842"/>
            <a:ext cx="12293600" cy="1014413"/>
          </a:xfrm>
          <a:prstGeom prst="rect">
            <a:avLst/>
          </a:prstGeom>
        </p:spPr>
        <p:txBody>
          <a:bodyPr>
            <a:normAutofit/>
          </a:bodyPr>
          <a:lstStyle/>
          <a:p>
            <a:pPr algn="ctr"/>
            <a:r>
              <a:rPr lang="en-US" sz="4800" dirty="0">
                <a:solidFill>
                  <a:schemeClr val="bg1"/>
                </a:solidFill>
              </a:rPr>
              <a:t>Summer Membership Reporting</a:t>
            </a:r>
          </a:p>
        </p:txBody>
      </p:sp>
      <p:sp>
        <p:nvSpPr>
          <p:cNvPr id="4" name="TextBox 3"/>
          <p:cNvSpPr txBox="1"/>
          <p:nvPr/>
        </p:nvSpPr>
        <p:spPr>
          <a:xfrm>
            <a:off x="3353188" y="5228308"/>
            <a:ext cx="1153498" cy="646331"/>
          </a:xfrm>
          <a:prstGeom prst="rect">
            <a:avLst/>
          </a:prstGeom>
          <a:noFill/>
        </p:spPr>
        <p:txBody>
          <a:bodyPr wrap="square" rtlCol="0">
            <a:spAutoFit/>
          </a:bodyPr>
          <a:lstStyle/>
          <a:p>
            <a:r>
              <a:rPr lang="en-US" sz="3600" b="1" dirty="0">
                <a:solidFill>
                  <a:schemeClr val="accent5">
                    <a:lumMod val="75000"/>
                  </a:schemeClr>
                </a:solidFill>
              </a:rPr>
              <a:t>Fees</a:t>
            </a:r>
            <a:endParaRPr lang="en-US" sz="2247" b="1" dirty="0">
              <a:solidFill>
                <a:schemeClr val="accent5">
                  <a:lumMod val="75000"/>
                </a:schemeClr>
              </a:solidFill>
            </a:endParaRPr>
          </a:p>
        </p:txBody>
      </p:sp>
      <p:sp>
        <p:nvSpPr>
          <p:cNvPr id="5" name="TextBox 4"/>
          <p:cNvSpPr txBox="1"/>
          <p:nvPr/>
        </p:nvSpPr>
        <p:spPr>
          <a:xfrm>
            <a:off x="10573843" y="2455728"/>
            <a:ext cx="1148257" cy="646331"/>
          </a:xfrm>
          <a:prstGeom prst="rect">
            <a:avLst/>
          </a:prstGeom>
          <a:noFill/>
        </p:spPr>
        <p:txBody>
          <a:bodyPr wrap="square" rtlCol="0">
            <a:spAutoFit/>
          </a:bodyPr>
          <a:lstStyle/>
          <a:p>
            <a:r>
              <a:rPr lang="en-US" sz="3600" b="1" dirty="0"/>
              <a:t>Fees</a:t>
            </a:r>
            <a:endParaRPr lang="en-US" sz="2247" b="1" dirty="0"/>
          </a:p>
        </p:txBody>
      </p:sp>
      <p:sp>
        <p:nvSpPr>
          <p:cNvPr id="6" name="TextBox 5"/>
          <p:cNvSpPr txBox="1"/>
          <p:nvPr/>
        </p:nvSpPr>
        <p:spPr>
          <a:xfrm>
            <a:off x="1686701" y="1814835"/>
            <a:ext cx="1383070" cy="646331"/>
          </a:xfrm>
          <a:prstGeom prst="rect">
            <a:avLst/>
          </a:prstGeom>
          <a:noFill/>
        </p:spPr>
        <p:txBody>
          <a:bodyPr wrap="square" rtlCol="0">
            <a:spAutoFit/>
          </a:bodyPr>
          <a:lstStyle/>
          <a:p>
            <a:r>
              <a:rPr lang="en-US" sz="3600" b="1" dirty="0"/>
              <a:t>Fees</a:t>
            </a:r>
            <a:endParaRPr lang="en-US" sz="2247" b="1" dirty="0"/>
          </a:p>
        </p:txBody>
      </p:sp>
      <p:sp>
        <p:nvSpPr>
          <p:cNvPr id="7" name="TextBox 6"/>
          <p:cNvSpPr txBox="1"/>
          <p:nvPr/>
        </p:nvSpPr>
        <p:spPr>
          <a:xfrm>
            <a:off x="9190672" y="5489918"/>
            <a:ext cx="1156199" cy="646331"/>
          </a:xfrm>
          <a:prstGeom prst="rect">
            <a:avLst/>
          </a:prstGeom>
          <a:noFill/>
        </p:spPr>
        <p:txBody>
          <a:bodyPr wrap="square" rtlCol="0">
            <a:spAutoFit/>
          </a:bodyPr>
          <a:lstStyle/>
          <a:p>
            <a:r>
              <a:rPr lang="en-US" sz="3600" b="1" dirty="0">
                <a:solidFill>
                  <a:srgbClr val="0070C0"/>
                </a:solidFill>
              </a:rPr>
              <a:t>Fees</a:t>
            </a:r>
            <a:endParaRPr lang="en-US" sz="2247" b="1" dirty="0">
              <a:solidFill>
                <a:srgbClr val="0070C0"/>
              </a:solidFill>
            </a:endParaRPr>
          </a:p>
        </p:txBody>
      </p:sp>
      <p:sp>
        <p:nvSpPr>
          <p:cNvPr id="8" name="TextBox 7"/>
          <p:cNvSpPr txBox="1"/>
          <p:nvPr/>
        </p:nvSpPr>
        <p:spPr>
          <a:xfrm>
            <a:off x="10917449" y="442438"/>
            <a:ext cx="1270197" cy="646331"/>
          </a:xfrm>
          <a:prstGeom prst="rect">
            <a:avLst/>
          </a:prstGeom>
          <a:noFill/>
        </p:spPr>
        <p:txBody>
          <a:bodyPr wrap="square" rtlCol="0">
            <a:spAutoFit/>
          </a:bodyPr>
          <a:lstStyle/>
          <a:p>
            <a:r>
              <a:rPr lang="en-US" sz="3600" b="1" dirty="0">
                <a:solidFill>
                  <a:schemeClr val="bg1"/>
                </a:solidFill>
              </a:rPr>
              <a:t>Fees</a:t>
            </a:r>
            <a:endParaRPr lang="en-US" sz="2247"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5" presetClass="exit" presetSubtype="10" fill="hold" grpId="1" nodeType="afterEffect">
                                  <p:stCondLst>
                                    <p:cond delay="0"/>
                                  </p:stCondLst>
                                  <p:childTnLst>
                                    <p:animEffect transition="out" filter="checkerboard(across)">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par>
                          <p:cTn id="16" fill="hold">
                            <p:stCondLst>
                              <p:cond delay="1500"/>
                            </p:stCondLst>
                            <p:childTnLst>
                              <p:par>
                                <p:cTn id="17" presetID="5" presetClass="exit" presetSubtype="10" fill="hold" grpId="1" nodeType="afterEffect">
                                  <p:stCondLst>
                                    <p:cond delay="0"/>
                                  </p:stCondLst>
                                  <p:childTnLst>
                                    <p:animEffect transition="out" filter="checkerboard(across)">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childTnLst>
                          </p:cTn>
                        </p:par>
                        <p:par>
                          <p:cTn id="24" fill="hold">
                            <p:stCondLst>
                              <p:cond delay="2500"/>
                            </p:stCondLst>
                            <p:childTnLst>
                              <p:par>
                                <p:cTn id="25" presetID="5" presetClass="exit" presetSubtype="10" fill="hold" grpId="1" nodeType="afterEffect">
                                  <p:stCondLst>
                                    <p:cond delay="0"/>
                                  </p:stCondLst>
                                  <p:childTnLst>
                                    <p:animEffect transition="out" filter="checkerboard(across)">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ox(in)">
                                      <p:cBhvr>
                                        <p:cTn id="31" dur="500"/>
                                        <p:tgtEl>
                                          <p:spTgt spid="7"/>
                                        </p:tgtEl>
                                      </p:cBhvr>
                                    </p:animEffect>
                                  </p:childTnLst>
                                </p:cTn>
                              </p:par>
                            </p:childTnLst>
                          </p:cTn>
                        </p:par>
                        <p:par>
                          <p:cTn id="32" fill="hold">
                            <p:stCondLst>
                              <p:cond delay="3500"/>
                            </p:stCondLst>
                            <p:childTnLst>
                              <p:par>
                                <p:cTn id="33" presetID="5" presetClass="exit" presetSubtype="10" fill="hold" grpId="1" nodeType="afterEffect">
                                  <p:stCondLst>
                                    <p:cond delay="0"/>
                                  </p:stCondLst>
                                  <p:childTnLst>
                                    <p:animEffect transition="out" filter="checkerboard(across)">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par>
                          <p:cTn id="36" fill="hold">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ox(in)">
                                      <p:cBhvr>
                                        <p:cTn id="39" dur="500"/>
                                        <p:tgtEl>
                                          <p:spTgt spid="8"/>
                                        </p:tgtEl>
                                      </p:cBhvr>
                                    </p:animEffect>
                                  </p:childTnLst>
                                </p:cTn>
                              </p:par>
                            </p:childTnLst>
                          </p:cTn>
                        </p:par>
                        <p:par>
                          <p:cTn id="40" fill="hold">
                            <p:stCondLst>
                              <p:cond delay="4500"/>
                            </p:stCondLst>
                            <p:childTnLst>
                              <p:par>
                                <p:cTn id="41" presetID="5" presetClass="exit" presetSubtype="10" fill="hold" grpId="1" nodeType="afterEffect">
                                  <p:stCondLst>
                                    <p:cond delay="0"/>
                                  </p:stCondLst>
                                  <p:childTnLst>
                                    <p:animEffect transition="out" filter="checkerboard(across)">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P spid="8" grpId="0"/>
      <p:bldP spid="8"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Summer Membership Reporting-W1804</a:t>
            </a:r>
          </a:p>
        </p:txBody>
      </p:sp>
      <p:sp>
        <p:nvSpPr>
          <p:cNvPr id="3" name="Content Placeholder 2"/>
          <p:cNvSpPr>
            <a:spLocks noGrp="1"/>
          </p:cNvSpPr>
          <p:nvPr>
            <p:ph sz="quarter" idx="1"/>
          </p:nvPr>
        </p:nvSpPr>
        <p:spPr>
          <a:xfrm>
            <a:off x="1569720" y="1397000"/>
            <a:ext cx="9555479" cy="5410200"/>
          </a:xfrm>
        </p:spPr>
        <p:txBody>
          <a:bodyPr>
            <a:normAutofit fontScale="92500" lnSpcReduction="20000"/>
          </a:bodyPr>
          <a:lstStyle/>
          <a:p>
            <a:pPr lvl="0">
              <a:lnSpc>
                <a:spcPct val="110000"/>
              </a:lnSpc>
              <a:spcBef>
                <a:spcPts val="0"/>
              </a:spcBef>
            </a:pPr>
            <a:r>
              <a:rPr lang="en-US" dirty="0"/>
              <a:t>Summer and Interim Sessions start and end during break periods outside of the school year</a:t>
            </a:r>
          </a:p>
          <a:p>
            <a:pPr lvl="1">
              <a:lnSpc>
                <a:spcPct val="110000"/>
              </a:lnSpc>
              <a:spcBef>
                <a:spcPts val="0"/>
              </a:spcBef>
              <a:buNone/>
            </a:pPr>
            <a:r>
              <a:rPr lang="en-US" sz="2900" dirty="0"/>
              <a:t>(for membership purposes only, not the fiscal year)</a:t>
            </a:r>
          </a:p>
          <a:p>
            <a:pPr lvl="0">
              <a:lnSpc>
                <a:spcPct val="120000"/>
              </a:lnSpc>
              <a:spcBef>
                <a:spcPts val="600"/>
              </a:spcBef>
            </a:pPr>
            <a:r>
              <a:rPr lang="en-US" dirty="0"/>
              <a:t>An Excel worksheet (PI-1804/PI-1804-1805) is available to calculate minutes used for your Summer FTE.</a:t>
            </a:r>
          </a:p>
          <a:p>
            <a:pPr>
              <a:lnSpc>
                <a:spcPct val="120000"/>
              </a:lnSpc>
              <a:spcBef>
                <a:spcPts val="600"/>
              </a:spcBef>
            </a:pPr>
            <a:r>
              <a:rPr lang="en-US" dirty="0"/>
              <a:t>The data on the 1804 W2 Summary Sheet of the Excel worksheet is reported to DPI </a:t>
            </a:r>
            <a:r>
              <a:rPr lang="en-US" b="1" i="1" u="sng" dirty="0"/>
              <a:t>on-line</a:t>
            </a:r>
            <a:r>
              <a:rPr lang="en-US" dirty="0"/>
              <a:t> at the conclusion of summer school and is due in September.</a:t>
            </a:r>
          </a:p>
          <a:p>
            <a:pPr>
              <a:lnSpc>
                <a:spcPct val="120000"/>
              </a:lnSpc>
              <a:spcBef>
                <a:spcPts val="600"/>
              </a:spcBef>
            </a:pPr>
            <a:r>
              <a:rPr lang="en-US" dirty="0"/>
              <a:t>Keep the complete Excel workbook for your auditor to review the information used to calculate your summer school FTE. </a:t>
            </a:r>
          </a:p>
          <a:p>
            <a:pPr>
              <a:lnSpc>
                <a:spcPct val="120000"/>
              </a:lnSpc>
              <a:spcBef>
                <a:spcPts val="600"/>
              </a:spcBef>
            </a:pPr>
            <a:endParaRPr lang="en-US" dirty="0"/>
          </a:p>
          <a:p>
            <a:pPr>
              <a:lnSpc>
                <a:spcPct val="120000"/>
              </a:lnSpc>
              <a:spcBef>
                <a:spcPts val="600"/>
              </a:spcBef>
            </a:pPr>
            <a:endParaRPr lang="en-US" dirty="0"/>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Summer School Reporting-W1804</a:t>
            </a:r>
          </a:p>
        </p:txBody>
      </p:sp>
      <p:sp>
        <p:nvSpPr>
          <p:cNvPr id="4" name="Rectangle 3"/>
          <p:cNvSpPr>
            <a:spLocks noGrp="1" noChangeArrowheads="1"/>
          </p:cNvSpPr>
          <p:nvPr>
            <p:ph sz="quarter" idx="1"/>
          </p:nvPr>
        </p:nvSpPr>
        <p:spPr>
          <a:xfrm>
            <a:off x="1130300" y="1248551"/>
            <a:ext cx="10604500" cy="5330652"/>
          </a:xfrm>
        </p:spPr>
        <p:txBody>
          <a:bodyPr>
            <a:noAutofit/>
          </a:bodyPr>
          <a:lstStyle/>
          <a:p>
            <a:pPr marL="520700" indent="-520700">
              <a:lnSpc>
                <a:spcPct val="120000"/>
              </a:lnSpc>
              <a:spcBef>
                <a:spcPts val="600"/>
              </a:spcBef>
              <a:spcAft>
                <a:spcPts val="0"/>
              </a:spcAft>
              <a:buFont typeface="Wingdings" pitchFamily="2" charset="2"/>
              <a:buChar char="q"/>
              <a:defRPr/>
            </a:pPr>
            <a:r>
              <a:rPr lang="en-US" sz="2800" dirty="0"/>
              <a:t>The data on the 1804 W2 Summary Sheet of the Excel worksheet is reported to DPI </a:t>
            </a:r>
            <a:r>
              <a:rPr lang="en-US" sz="2800" u="sng" dirty="0"/>
              <a:t>on-line</a:t>
            </a:r>
            <a:r>
              <a:rPr lang="en-US" sz="2800" dirty="0"/>
              <a:t> at the conclusion of summer school and is due October 1, 2021.   </a:t>
            </a:r>
            <a:endParaRPr lang="en-US" sz="2800" dirty="0">
              <a:solidFill>
                <a:srgbClr val="FFFFCC"/>
              </a:solidFill>
            </a:endParaRPr>
          </a:p>
          <a:p>
            <a:pPr marL="520700" indent="-520700">
              <a:lnSpc>
                <a:spcPct val="120000"/>
              </a:lnSpc>
              <a:spcBef>
                <a:spcPts val="600"/>
              </a:spcBef>
              <a:spcAft>
                <a:spcPts val="0"/>
              </a:spcAft>
              <a:buFont typeface="Wingdings" pitchFamily="2" charset="2"/>
              <a:buChar char="q"/>
              <a:defRPr/>
            </a:pPr>
            <a:r>
              <a:rPr lang="en-US" sz="2800" dirty="0"/>
              <a:t>The summer school report is one of the few reports that asks you to calculate the FTE count as opposed to a head count.</a:t>
            </a:r>
          </a:p>
          <a:p>
            <a:pPr marL="520700" indent="-520700">
              <a:lnSpc>
                <a:spcPct val="120000"/>
              </a:lnSpc>
              <a:spcBef>
                <a:spcPts val="600"/>
              </a:spcBef>
              <a:spcAft>
                <a:spcPts val="0"/>
              </a:spcAft>
              <a:buFont typeface="Wingdings" pitchFamily="2" charset="2"/>
              <a:buChar char="q"/>
              <a:defRPr/>
            </a:pPr>
            <a:r>
              <a:rPr lang="en-US" sz="2800" dirty="0"/>
              <a:t>Keep the Excel spreadsheet, as your auditor will review the information used to calculate your summer membership FTE and fee reconciliation.</a:t>
            </a:r>
          </a:p>
          <a:p>
            <a:pPr marL="520700" indent="-520700">
              <a:lnSpc>
                <a:spcPct val="120000"/>
              </a:lnSpc>
              <a:spcBef>
                <a:spcPts val="600"/>
              </a:spcBef>
              <a:spcAft>
                <a:spcPts val="0"/>
              </a:spcAft>
              <a:buFont typeface="Wingdings" pitchFamily="2" charset="2"/>
              <a:buChar char="q"/>
              <a:defRPr/>
            </a:pPr>
            <a:r>
              <a:rPr lang="en-US" sz="2800" dirty="0"/>
              <a:t>Milwaukee and the suburban districts use a special workbook (W1804-1805) that counts ITP students (Chapter 220) </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4103"/>
            <a:ext cx="12480925" cy="1014448"/>
          </a:xfrm>
        </p:spPr>
        <p:txBody>
          <a:bodyPr>
            <a:normAutofit/>
          </a:bodyPr>
          <a:lstStyle/>
          <a:p>
            <a:pPr algn="ctr"/>
            <a:r>
              <a:rPr lang="en-US" sz="4800" dirty="0">
                <a:solidFill>
                  <a:schemeClr val="bg1">
                    <a:lumMod val="95000"/>
                  </a:schemeClr>
                </a:solidFill>
              </a:rPr>
              <a:t>Pupil Count - Words to Know</a:t>
            </a:r>
          </a:p>
        </p:txBody>
      </p:sp>
      <p:sp>
        <p:nvSpPr>
          <p:cNvPr id="4" name="TextBox 3"/>
          <p:cNvSpPr txBox="1"/>
          <p:nvPr/>
        </p:nvSpPr>
        <p:spPr>
          <a:xfrm>
            <a:off x="1949257" y="3921169"/>
            <a:ext cx="1561484" cy="417294"/>
          </a:xfrm>
          <a:prstGeom prst="rect">
            <a:avLst/>
          </a:prstGeom>
          <a:noFill/>
        </p:spPr>
        <p:txBody>
          <a:bodyPr wrap="none" rtlCol="0">
            <a:spAutoFit/>
          </a:bodyPr>
          <a:lstStyle/>
          <a:p>
            <a:r>
              <a:rPr lang="en-US" sz="2048" b="1" dirty="0">
                <a:solidFill>
                  <a:srgbClr val="333399"/>
                </a:solidFill>
                <a:latin typeface="+mj-lt"/>
              </a:rPr>
              <a:t>Enrollment</a:t>
            </a:r>
          </a:p>
        </p:txBody>
      </p:sp>
      <p:sp>
        <p:nvSpPr>
          <p:cNvPr id="6" name="TextBox 5"/>
          <p:cNvSpPr txBox="1"/>
          <p:nvPr/>
        </p:nvSpPr>
        <p:spPr>
          <a:xfrm>
            <a:off x="2675663" y="3359639"/>
            <a:ext cx="1645206" cy="417294"/>
          </a:xfrm>
          <a:prstGeom prst="rect">
            <a:avLst/>
          </a:prstGeom>
          <a:noFill/>
        </p:spPr>
        <p:txBody>
          <a:bodyPr wrap="none" rtlCol="0">
            <a:spAutoFit/>
          </a:bodyPr>
          <a:lstStyle/>
          <a:p>
            <a:r>
              <a:rPr lang="en-US" sz="2048" b="1" dirty="0">
                <a:solidFill>
                  <a:srgbClr val="333399"/>
                </a:solidFill>
                <a:latin typeface="+mj-lt"/>
              </a:rPr>
              <a:t>Head Count</a:t>
            </a:r>
          </a:p>
        </p:txBody>
      </p:sp>
      <p:sp>
        <p:nvSpPr>
          <p:cNvPr id="7" name="TextBox 6"/>
          <p:cNvSpPr txBox="1"/>
          <p:nvPr/>
        </p:nvSpPr>
        <p:spPr>
          <a:xfrm>
            <a:off x="2170873" y="2784438"/>
            <a:ext cx="1494179" cy="481907"/>
          </a:xfrm>
          <a:prstGeom prst="rect">
            <a:avLst/>
          </a:prstGeom>
          <a:noFill/>
        </p:spPr>
        <p:txBody>
          <a:bodyPr wrap="none" rtlCol="0">
            <a:spAutoFit/>
          </a:bodyPr>
          <a:lstStyle/>
          <a:p>
            <a:r>
              <a:rPr lang="en-US" sz="2458" b="1" dirty="0">
                <a:solidFill>
                  <a:schemeClr val="bg2">
                    <a:lumMod val="25000"/>
                  </a:schemeClr>
                </a:solidFill>
                <a:latin typeface="+mj-lt"/>
              </a:rPr>
              <a:t>Resident</a:t>
            </a:r>
          </a:p>
        </p:txBody>
      </p:sp>
      <p:sp>
        <p:nvSpPr>
          <p:cNvPr id="8" name="TextBox 7"/>
          <p:cNvSpPr txBox="1"/>
          <p:nvPr/>
        </p:nvSpPr>
        <p:spPr>
          <a:xfrm>
            <a:off x="7270182" y="4498776"/>
            <a:ext cx="3869237" cy="448681"/>
          </a:xfrm>
          <a:prstGeom prst="rect">
            <a:avLst/>
          </a:prstGeom>
          <a:noFill/>
        </p:spPr>
        <p:txBody>
          <a:bodyPr wrap="none" rtlCol="0">
            <a:spAutoFit/>
          </a:bodyPr>
          <a:lstStyle/>
          <a:p>
            <a:r>
              <a:rPr lang="en-US" sz="2247" b="1" dirty="0">
                <a:solidFill>
                  <a:schemeClr val="bg2">
                    <a:lumMod val="25000"/>
                  </a:schemeClr>
                </a:solidFill>
                <a:latin typeface="+mj-lt"/>
              </a:rPr>
              <a:t>Revenue Limit Membership</a:t>
            </a:r>
          </a:p>
        </p:txBody>
      </p:sp>
      <p:sp>
        <p:nvSpPr>
          <p:cNvPr id="9" name="TextBox 8"/>
          <p:cNvSpPr txBox="1"/>
          <p:nvPr/>
        </p:nvSpPr>
        <p:spPr>
          <a:xfrm>
            <a:off x="4336101" y="2784438"/>
            <a:ext cx="2459436" cy="417294"/>
          </a:xfrm>
          <a:prstGeom prst="rect">
            <a:avLst/>
          </a:prstGeom>
          <a:noFill/>
        </p:spPr>
        <p:txBody>
          <a:bodyPr wrap="none" rtlCol="0">
            <a:spAutoFit/>
          </a:bodyPr>
          <a:lstStyle/>
          <a:p>
            <a:r>
              <a:rPr lang="en-US" sz="2048" b="1" dirty="0">
                <a:solidFill>
                  <a:srgbClr val="333399"/>
                </a:solidFill>
                <a:latin typeface="+mj-lt"/>
              </a:rPr>
              <a:t>Age Requirements</a:t>
            </a:r>
          </a:p>
        </p:txBody>
      </p:sp>
      <p:sp>
        <p:nvSpPr>
          <p:cNvPr id="10" name="TextBox 9"/>
          <p:cNvSpPr txBox="1"/>
          <p:nvPr/>
        </p:nvSpPr>
        <p:spPr>
          <a:xfrm>
            <a:off x="2838736" y="5029327"/>
            <a:ext cx="1640281" cy="417294"/>
          </a:xfrm>
          <a:prstGeom prst="rect">
            <a:avLst/>
          </a:prstGeom>
          <a:noFill/>
        </p:spPr>
        <p:txBody>
          <a:bodyPr wrap="none" rtlCol="0">
            <a:spAutoFit/>
          </a:bodyPr>
          <a:lstStyle/>
          <a:p>
            <a:r>
              <a:rPr lang="en-US" sz="2048" b="1" dirty="0">
                <a:solidFill>
                  <a:srgbClr val="333399"/>
                </a:solidFill>
                <a:latin typeface="+mj-lt"/>
              </a:rPr>
              <a:t>Attendance</a:t>
            </a:r>
          </a:p>
        </p:txBody>
      </p:sp>
      <p:sp>
        <p:nvSpPr>
          <p:cNvPr id="11" name="Rectangle 10"/>
          <p:cNvSpPr/>
          <p:nvPr/>
        </p:nvSpPr>
        <p:spPr>
          <a:xfrm>
            <a:off x="2170872" y="1672806"/>
            <a:ext cx="1308810" cy="417294"/>
          </a:xfrm>
          <a:prstGeom prst="rect">
            <a:avLst/>
          </a:prstGeom>
        </p:spPr>
        <p:txBody>
          <a:bodyPr wrap="none">
            <a:spAutoFit/>
          </a:bodyPr>
          <a:lstStyle/>
          <a:p>
            <a:r>
              <a:rPr lang="en-US" sz="2048" b="1" dirty="0">
                <a:solidFill>
                  <a:srgbClr val="333399"/>
                </a:solidFill>
                <a:latin typeface="+mj-lt"/>
              </a:rPr>
              <a:t>Full time </a:t>
            </a:r>
          </a:p>
        </p:txBody>
      </p:sp>
      <p:sp>
        <p:nvSpPr>
          <p:cNvPr id="12" name="TextBox 11"/>
          <p:cNvSpPr txBox="1"/>
          <p:nvPr/>
        </p:nvSpPr>
        <p:spPr>
          <a:xfrm>
            <a:off x="7372708" y="2784438"/>
            <a:ext cx="1382419" cy="417294"/>
          </a:xfrm>
          <a:prstGeom prst="rect">
            <a:avLst/>
          </a:prstGeom>
          <a:noFill/>
        </p:spPr>
        <p:txBody>
          <a:bodyPr wrap="none" rtlCol="0">
            <a:spAutoFit/>
          </a:bodyPr>
          <a:lstStyle/>
          <a:p>
            <a:r>
              <a:rPr lang="en-US" sz="2048" b="1" dirty="0">
                <a:solidFill>
                  <a:srgbClr val="333399"/>
                </a:solidFill>
                <a:latin typeface="+mj-lt"/>
              </a:rPr>
              <a:t>Part-time</a:t>
            </a:r>
          </a:p>
        </p:txBody>
      </p:sp>
      <p:sp>
        <p:nvSpPr>
          <p:cNvPr id="14" name="Rectangle 13"/>
          <p:cNvSpPr/>
          <p:nvPr/>
        </p:nvSpPr>
        <p:spPr>
          <a:xfrm>
            <a:off x="7472287" y="2232965"/>
            <a:ext cx="3291723" cy="417294"/>
          </a:xfrm>
          <a:prstGeom prst="rect">
            <a:avLst/>
          </a:prstGeom>
        </p:spPr>
        <p:txBody>
          <a:bodyPr wrap="none">
            <a:spAutoFit/>
          </a:bodyPr>
          <a:lstStyle/>
          <a:p>
            <a:r>
              <a:rPr lang="en-US" sz="2048" b="1" dirty="0">
                <a:solidFill>
                  <a:schemeClr val="bg2">
                    <a:lumMod val="25000"/>
                  </a:schemeClr>
                </a:solidFill>
                <a:latin typeface="+mj-lt"/>
              </a:rPr>
              <a:t>Summer ADM Equivalent</a:t>
            </a:r>
          </a:p>
        </p:txBody>
      </p:sp>
      <p:sp>
        <p:nvSpPr>
          <p:cNvPr id="16" name="Rectangle 15"/>
          <p:cNvSpPr/>
          <p:nvPr/>
        </p:nvSpPr>
        <p:spPr>
          <a:xfrm>
            <a:off x="5263715" y="3889651"/>
            <a:ext cx="2050679" cy="481907"/>
          </a:xfrm>
          <a:prstGeom prst="rect">
            <a:avLst/>
          </a:prstGeom>
        </p:spPr>
        <p:txBody>
          <a:bodyPr wrap="none">
            <a:spAutoFit/>
          </a:bodyPr>
          <a:lstStyle/>
          <a:p>
            <a:r>
              <a:rPr lang="en-US" sz="2458" b="1" dirty="0">
                <a:solidFill>
                  <a:schemeClr val="bg2">
                    <a:lumMod val="25000"/>
                  </a:schemeClr>
                </a:solidFill>
                <a:latin typeface="+mj-lt"/>
              </a:rPr>
              <a:t>Membership</a:t>
            </a:r>
          </a:p>
        </p:txBody>
      </p:sp>
      <p:sp>
        <p:nvSpPr>
          <p:cNvPr id="17" name="Rectangle 16"/>
          <p:cNvSpPr/>
          <p:nvPr/>
        </p:nvSpPr>
        <p:spPr>
          <a:xfrm>
            <a:off x="6440923" y="5634215"/>
            <a:ext cx="3136955" cy="417294"/>
          </a:xfrm>
          <a:prstGeom prst="rect">
            <a:avLst/>
          </a:prstGeom>
        </p:spPr>
        <p:txBody>
          <a:bodyPr wrap="none">
            <a:spAutoFit/>
          </a:bodyPr>
          <a:lstStyle/>
          <a:p>
            <a:r>
              <a:rPr lang="en-US" sz="2048" b="1" dirty="0">
                <a:solidFill>
                  <a:schemeClr val="bg2">
                    <a:lumMod val="25000"/>
                  </a:schemeClr>
                </a:solidFill>
                <a:latin typeface="+mj-lt"/>
              </a:rPr>
              <a:t>5 year old Kindergarten </a:t>
            </a:r>
          </a:p>
        </p:txBody>
      </p:sp>
      <p:sp>
        <p:nvSpPr>
          <p:cNvPr id="18" name="Rectangle 17"/>
          <p:cNvSpPr/>
          <p:nvPr/>
        </p:nvSpPr>
        <p:spPr>
          <a:xfrm>
            <a:off x="5694587" y="4498776"/>
            <a:ext cx="934395" cy="417294"/>
          </a:xfrm>
          <a:prstGeom prst="rect">
            <a:avLst/>
          </a:prstGeom>
        </p:spPr>
        <p:txBody>
          <a:bodyPr wrap="none">
            <a:spAutoFit/>
          </a:bodyPr>
          <a:lstStyle/>
          <a:p>
            <a:r>
              <a:rPr lang="en-US" sz="2048" b="1" dirty="0">
                <a:solidFill>
                  <a:srgbClr val="333399"/>
                </a:solidFill>
                <a:latin typeface="+mj-lt"/>
              </a:rPr>
              <a:t>Hours</a:t>
            </a:r>
          </a:p>
        </p:txBody>
      </p:sp>
      <p:sp>
        <p:nvSpPr>
          <p:cNvPr id="19" name="Rectangle 18"/>
          <p:cNvSpPr/>
          <p:nvPr/>
        </p:nvSpPr>
        <p:spPr>
          <a:xfrm>
            <a:off x="2675663" y="5618455"/>
            <a:ext cx="3450112" cy="407484"/>
          </a:xfrm>
          <a:prstGeom prst="rect">
            <a:avLst/>
          </a:prstGeom>
        </p:spPr>
        <p:txBody>
          <a:bodyPr wrap="none">
            <a:spAutoFit/>
          </a:bodyPr>
          <a:lstStyle/>
          <a:p>
            <a:r>
              <a:rPr lang="en-US" sz="2048" b="1" dirty="0">
                <a:solidFill>
                  <a:srgbClr val="333399"/>
                </a:solidFill>
                <a:latin typeface="+mj-lt"/>
              </a:rPr>
              <a:t>Full Time Equivalency (FTE)</a:t>
            </a:r>
          </a:p>
        </p:txBody>
      </p:sp>
      <p:sp>
        <p:nvSpPr>
          <p:cNvPr id="20" name="Rectangle 19"/>
          <p:cNvSpPr/>
          <p:nvPr/>
        </p:nvSpPr>
        <p:spPr>
          <a:xfrm>
            <a:off x="6708669" y="6457289"/>
            <a:ext cx="1835630" cy="417294"/>
          </a:xfrm>
          <a:prstGeom prst="rect">
            <a:avLst/>
          </a:prstGeom>
        </p:spPr>
        <p:txBody>
          <a:bodyPr wrap="none">
            <a:spAutoFit/>
          </a:bodyPr>
          <a:lstStyle/>
          <a:p>
            <a:r>
              <a:rPr lang="en-US" sz="2048" b="1" dirty="0">
                <a:solidFill>
                  <a:srgbClr val="333399"/>
                </a:solidFill>
                <a:latin typeface="+mj-lt"/>
              </a:rPr>
              <a:t>State Schools</a:t>
            </a:r>
          </a:p>
        </p:txBody>
      </p:sp>
      <p:sp>
        <p:nvSpPr>
          <p:cNvPr id="21" name="Rectangle 20"/>
          <p:cNvSpPr/>
          <p:nvPr/>
        </p:nvSpPr>
        <p:spPr>
          <a:xfrm>
            <a:off x="2675663" y="2243398"/>
            <a:ext cx="1203617" cy="417294"/>
          </a:xfrm>
          <a:prstGeom prst="rect">
            <a:avLst/>
          </a:prstGeom>
        </p:spPr>
        <p:txBody>
          <a:bodyPr wrap="none">
            <a:spAutoFit/>
          </a:bodyPr>
          <a:lstStyle/>
          <a:p>
            <a:r>
              <a:rPr lang="en-US" sz="2048" b="1" dirty="0">
                <a:solidFill>
                  <a:srgbClr val="333399"/>
                </a:solidFill>
                <a:latin typeface="+mj-lt"/>
              </a:rPr>
              <a:t>Minutes</a:t>
            </a:r>
          </a:p>
        </p:txBody>
      </p:sp>
      <p:sp>
        <p:nvSpPr>
          <p:cNvPr id="22" name="Rectangle 21"/>
          <p:cNvSpPr/>
          <p:nvPr/>
        </p:nvSpPr>
        <p:spPr>
          <a:xfrm>
            <a:off x="6966365" y="5029327"/>
            <a:ext cx="1200334" cy="417294"/>
          </a:xfrm>
          <a:prstGeom prst="rect">
            <a:avLst/>
          </a:prstGeom>
        </p:spPr>
        <p:txBody>
          <a:bodyPr wrap="none">
            <a:spAutoFit/>
          </a:bodyPr>
          <a:lstStyle/>
          <a:p>
            <a:r>
              <a:rPr lang="en-US" sz="2048" b="1" dirty="0">
                <a:solidFill>
                  <a:srgbClr val="333399"/>
                </a:solidFill>
                <a:latin typeface="+mj-lt"/>
              </a:rPr>
              <a:t>Present </a:t>
            </a:r>
          </a:p>
        </p:txBody>
      </p:sp>
      <p:sp>
        <p:nvSpPr>
          <p:cNvPr id="23" name="Rectangle 22"/>
          <p:cNvSpPr/>
          <p:nvPr/>
        </p:nvSpPr>
        <p:spPr>
          <a:xfrm>
            <a:off x="3977464" y="3952688"/>
            <a:ext cx="1099277" cy="417294"/>
          </a:xfrm>
          <a:prstGeom prst="rect">
            <a:avLst/>
          </a:prstGeom>
        </p:spPr>
        <p:txBody>
          <a:bodyPr wrap="none">
            <a:spAutoFit/>
          </a:bodyPr>
          <a:lstStyle/>
          <a:p>
            <a:r>
              <a:rPr lang="en-US" sz="2048" b="1" dirty="0">
                <a:solidFill>
                  <a:srgbClr val="333399"/>
                </a:solidFill>
                <a:latin typeface="+mj-lt"/>
              </a:rPr>
              <a:t>Thayer </a:t>
            </a:r>
          </a:p>
        </p:txBody>
      </p:sp>
      <p:sp>
        <p:nvSpPr>
          <p:cNvPr id="24" name="Rectangle 23"/>
          <p:cNvSpPr/>
          <p:nvPr/>
        </p:nvSpPr>
        <p:spPr>
          <a:xfrm>
            <a:off x="3373243" y="6193953"/>
            <a:ext cx="3247991" cy="417294"/>
          </a:xfrm>
          <a:prstGeom prst="rect">
            <a:avLst/>
          </a:prstGeom>
        </p:spPr>
        <p:txBody>
          <a:bodyPr wrap="none">
            <a:spAutoFit/>
          </a:bodyPr>
          <a:lstStyle/>
          <a:p>
            <a:r>
              <a:rPr lang="en-US" sz="2048" b="1" dirty="0">
                <a:solidFill>
                  <a:schemeClr val="bg2">
                    <a:lumMod val="25000"/>
                  </a:schemeClr>
                </a:solidFill>
                <a:latin typeface="+mj-lt"/>
              </a:rPr>
              <a:t>General Aid Membership</a:t>
            </a:r>
          </a:p>
        </p:txBody>
      </p:sp>
      <p:sp>
        <p:nvSpPr>
          <p:cNvPr id="25" name="Rectangle 24"/>
          <p:cNvSpPr/>
          <p:nvPr/>
        </p:nvSpPr>
        <p:spPr>
          <a:xfrm>
            <a:off x="7045817" y="1679326"/>
            <a:ext cx="3748736" cy="407484"/>
          </a:xfrm>
          <a:prstGeom prst="rect">
            <a:avLst/>
          </a:prstGeom>
        </p:spPr>
        <p:txBody>
          <a:bodyPr wrap="square">
            <a:spAutoFit/>
          </a:bodyPr>
          <a:lstStyle/>
          <a:p>
            <a:r>
              <a:rPr lang="en-US" sz="2048" b="1" dirty="0">
                <a:solidFill>
                  <a:srgbClr val="333399"/>
                </a:solidFill>
                <a:latin typeface="+mj-lt"/>
              </a:rPr>
              <a:t>Pre-School-Special Education</a:t>
            </a:r>
          </a:p>
        </p:txBody>
      </p:sp>
      <p:sp>
        <p:nvSpPr>
          <p:cNvPr id="26" name="Rectangle 25"/>
          <p:cNvSpPr/>
          <p:nvPr/>
        </p:nvSpPr>
        <p:spPr>
          <a:xfrm>
            <a:off x="1949257" y="4508586"/>
            <a:ext cx="2506199" cy="461665"/>
          </a:xfrm>
          <a:prstGeom prst="rect">
            <a:avLst/>
          </a:prstGeom>
        </p:spPr>
        <p:txBody>
          <a:bodyPr wrap="none">
            <a:spAutoFit/>
          </a:bodyPr>
          <a:lstStyle/>
          <a:p>
            <a:r>
              <a:rPr lang="en-US" sz="2400" b="1" dirty="0">
                <a:solidFill>
                  <a:schemeClr val="bg2">
                    <a:lumMod val="25000"/>
                  </a:schemeClr>
                </a:solidFill>
                <a:latin typeface="+mj-lt"/>
              </a:rPr>
              <a:t>3-year Programs</a:t>
            </a:r>
          </a:p>
        </p:txBody>
      </p:sp>
      <p:sp>
        <p:nvSpPr>
          <p:cNvPr id="27" name="Rectangle 26"/>
          <p:cNvSpPr/>
          <p:nvPr/>
        </p:nvSpPr>
        <p:spPr>
          <a:xfrm>
            <a:off x="9205771" y="2784438"/>
            <a:ext cx="827693" cy="417294"/>
          </a:xfrm>
          <a:prstGeom prst="rect">
            <a:avLst/>
          </a:prstGeom>
        </p:spPr>
        <p:txBody>
          <a:bodyPr wrap="none">
            <a:spAutoFit/>
          </a:bodyPr>
          <a:lstStyle/>
          <a:p>
            <a:r>
              <a:rPr lang="en-US" sz="2048" b="1" dirty="0">
                <a:solidFill>
                  <a:srgbClr val="333399"/>
                </a:solidFill>
                <a:latin typeface="+mj-lt"/>
              </a:rPr>
              <a:t>Pupil</a:t>
            </a:r>
          </a:p>
        </p:txBody>
      </p:sp>
      <p:sp>
        <p:nvSpPr>
          <p:cNvPr id="28" name="Rectangle 27"/>
          <p:cNvSpPr/>
          <p:nvPr/>
        </p:nvSpPr>
        <p:spPr>
          <a:xfrm>
            <a:off x="4961568" y="5029327"/>
            <a:ext cx="1594315" cy="417294"/>
          </a:xfrm>
          <a:prstGeom prst="rect">
            <a:avLst/>
          </a:prstGeom>
        </p:spPr>
        <p:txBody>
          <a:bodyPr wrap="none">
            <a:spAutoFit/>
          </a:bodyPr>
          <a:lstStyle/>
          <a:p>
            <a:r>
              <a:rPr lang="en-US" sz="2048" b="1" dirty="0">
                <a:solidFill>
                  <a:srgbClr val="333399"/>
                </a:solidFill>
                <a:latin typeface="+mj-lt"/>
              </a:rPr>
              <a:t>Count Date</a:t>
            </a:r>
          </a:p>
        </p:txBody>
      </p:sp>
      <p:sp>
        <p:nvSpPr>
          <p:cNvPr id="29" name="Rectangle 28"/>
          <p:cNvSpPr/>
          <p:nvPr/>
        </p:nvSpPr>
        <p:spPr>
          <a:xfrm>
            <a:off x="8322764" y="6047546"/>
            <a:ext cx="2357657" cy="417294"/>
          </a:xfrm>
          <a:prstGeom prst="rect">
            <a:avLst/>
          </a:prstGeom>
        </p:spPr>
        <p:txBody>
          <a:bodyPr wrap="none">
            <a:spAutoFit/>
          </a:bodyPr>
          <a:lstStyle/>
          <a:p>
            <a:r>
              <a:rPr lang="en-US" sz="2048" b="1" dirty="0">
                <a:solidFill>
                  <a:srgbClr val="333399"/>
                </a:solidFill>
                <a:latin typeface="+mj-lt"/>
              </a:rPr>
              <a:t>Special Education</a:t>
            </a:r>
          </a:p>
        </p:txBody>
      </p:sp>
      <p:sp>
        <p:nvSpPr>
          <p:cNvPr id="30" name="Rectangle 29"/>
          <p:cNvSpPr/>
          <p:nvPr/>
        </p:nvSpPr>
        <p:spPr>
          <a:xfrm>
            <a:off x="4459317" y="3338075"/>
            <a:ext cx="2809096" cy="417294"/>
          </a:xfrm>
          <a:prstGeom prst="rect">
            <a:avLst/>
          </a:prstGeom>
        </p:spPr>
        <p:txBody>
          <a:bodyPr wrap="none">
            <a:spAutoFit/>
          </a:bodyPr>
          <a:lstStyle/>
          <a:p>
            <a:r>
              <a:rPr lang="en-US" sz="2048" b="1" dirty="0">
                <a:solidFill>
                  <a:srgbClr val="333399"/>
                </a:solidFill>
                <a:latin typeface="+mj-lt"/>
              </a:rPr>
              <a:t>Receiving Instruction</a:t>
            </a:r>
          </a:p>
        </p:txBody>
      </p:sp>
      <p:sp>
        <p:nvSpPr>
          <p:cNvPr id="31" name="Rectangle 30"/>
          <p:cNvSpPr/>
          <p:nvPr/>
        </p:nvSpPr>
        <p:spPr>
          <a:xfrm>
            <a:off x="8763046" y="5029327"/>
            <a:ext cx="1891444" cy="417294"/>
          </a:xfrm>
          <a:prstGeom prst="rect">
            <a:avLst/>
          </a:prstGeom>
        </p:spPr>
        <p:txBody>
          <a:bodyPr wrap="none">
            <a:spAutoFit/>
          </a:bodyPr>
          <a:lstStyle/>
          <a:p>
            <a:r>
              <a:rPr lang="en-US" sz="2048" b="1" dirty="0">
                <a:solidFill>
                  <a:srgbClr val="333399"/>
                </a:solidFill>
                <a:latin typeface="+mj-lt"/>
              </a:rPr>
              <a:t>Non-Resident</a:t>
            </a:r>
          </a:p>
        </p:txBody>
      </p:sp>
      <p:sp>
        <p:nvSpPr>
          <p:cNvPr id="32" name="Rectangle 31"/>
          <p:cNvSpPr/>
          <p:nvPr/>
        </p:nvSpPr>
        <p:spPr>
          <a:xfrm>
            <a:off x="4855471" y="2243429"/>
            <a:ext cx="1664445" cy="417294"/>
          </a:xfrm>
          <a:prstGeom prst="rect">
            <a:avLst/>
          </a:prstGeom>
        </p:spPr>
        <p:txBody>
          <a:bodyPr wrap="none">
            <a:spAutoFit/>
          </a:bodyPr>
          <a:lstStyle/>
          <a:p>
            <a:r>
              <a:rPr lang="en-US" sz="2048" b="1" dirty="0">
                <a:solidFill>
                  <a:srgbClr val="333399"/>
                </a:solidFill>
                <a:latin typeface="+mj-lt"/>
              </a:rPr>
              <a:t>Withdrawal</a:t>
            </a:r>
          </a:p>
        </p:txBody>
      </p:sp>
      <p:sp>
        <p:nvSpPr>
          <p:cNvPr id="33" name="Rectangle 32"/>
          <p:cNvSpPr/>
          <p:nvPr/>
        </p:nvSpPr>
        <p:spPr>
          <a:xfrm>
            <a:off x="7710129" y="3359639"/>
            <a:ext cx="3084424" cy="417294"/>
          </a:xfrm>
          <a:prstGeom prst="rect">
            <a:avLst/>
          </a:prstGeom>
        </p:spPr>
        <p:txBody>
          <a:bodyPr wrap="none">
            <a:spAutoFit/>
          </a:bodyPr>
          <a:lstStyle/>
          <a:p>
            <a:r>
              <a:rPr lang="en-US" sz="2048" b="1" dirty="0">
                <a:solidFill>
                  <a:srgbClr val="333399"/>
                </a:solidFill>
                <a:latin typeface="+mj-lt"/>
              </a:rPr>
              <a:t>4 year old Kindergarten</a:t>
            </a:r>
          </a:p>
        </p:txBody>
      </p:sp>
      <p:sp>
        <p:nvSpPr>
          <p:cNvPr id="34" name="Rectangle 33"/>
          <p:cNvSpPr/>
          <p:nvPr/>
        </p:nvSpPr>
        <p:spPr>
          <a:xfrm>
            <a:off x="3977463" y="1682585"/>
            <a:ext cx="2614928" cy="417294"/>
          </a:xfrm>
          <a:prstGeom prst="rect">
            <a:avLst/>
          </a:prstGeom>
        </p:spPr>
        <p:txBody>
          <a:bodyPr wrap="none">
            <a:spAutoFit/>
          </a:bodyPr>
          <a:lstStyle/>
          <a:p>
            <a:r>
              <a:rPr lang="en-US" sz="2048" b="1" dirty="0">
                <a:solidFill>
                  <a:schemeClr val="bg2">
                    <a:lumMod val="25000"/>
                  </a:schemeClr>
                </a:solidFill>
                <a:latin typeface="+mj-lt"/>
              </a:rPr>
              <a:t>Challenge Academy</a:t>
            </a:r>
          </a:p>
        </p:txBody>
      </p:sp>
      <p:sp>
        <p:nvSpPr>
          <p:cNvPr id="35" name="Rectangle 34"/>
          <p:cNvSpPr/>
          <p:nvPr/>
        </p:nvSpPr>
        <p:spPr>
          <a:xfrm>
            <a:off x="10039932" y="4028444"/>
            <a:ext cx="1165860" cy="417294"/>
          </a:xfrm>
          <a:prstGeom prst="rect">
            <a:avLst/>
          </a:prstGeom>
        </p:spPr>
        <p:txBody>
          <a:bodyPr wrap="none">
            <a:spAutoFit/>
          </a:bodyPr>
          <a:lstStyle/>
          <a:p>
            <a:r>
              <a:rPr lang="en-US" sz="2048" b="1" dirty="0">
                <a:solidFill>
                  <a:srgbClr val="333399"/>
                </a:solidFill>
                <a:latin typeface="+mj-lt"/>
              </a:rPr>
              <a:t>Student</a:t>
            </a:r>
          </a:p>
        </p:txBody>
      </p:sp>
      <p:sp>
        <p:nvSpPr>
          <p:cNvPr id="44" name="TextBox 43"/>
          <p:cNvSpPr txBox="1"/>
          <p:nvPr/>
        </p:nvSpPr>
        <p:spPr>
          <a:xfrm>
            <a:off x="7733262" y="3952688"/>
            <a:ext cx="2287069" cy="417294"/>
          </a:xfrm>
          <a:prstGeom prst="rect">
            <a:avLst/>
          </a:prstGeom>
          <a:noFill/>
        </p:spPr>
        <p:txBody>
          <a:bodyPr wrap="none" rtlCol="0">
            <a:spAutoFit/>
          </a:bodyPr>
          <a:lstStyle/>
          <a:p>
            <a:r>
              <a:rPr lang="en-US" sz="2048" b="1" dirty="0">
                <a:solidFill>
                  <a:schemeClr val="bg2">
                    <a:lumMod val="25000"/>
                  </a:schemeClr>
                </a:solidFill>
                <a:latin typeface="+mj-lt"/>
              </a:rPr>
              <a:t>Open</a:t>
            </a:r>
            <a:r>
              <a:rPr lang="en-US" sz="2048" dirty="0">
                <a:solidFill>
                  <a:schemeClr val="bg2">
                    <a:lumMod val="25000"/>
                  </a:schemeClr>
                </a:solidFill>
              </a:rPr>
              <a:t> </a:t>
            </a:r>
            <a:r>
              <a:rPr lang="en-US" sz="2048" b="1" dirty="0">
                <a:solidFill>
                  <a:schemeClr val="bg2">
                    <a:lumMod val="25000"/>
                  </a:schemeClr>
                </a:solidFill>
                <a:latin typeface="+mj-lt"/>
              </a:rPr>
              <a:t>Enrollment</a:t>
            </a:r>
          </a:p>
        </p:txBody>
      </p:sp>
      <p:sp>
        <p:nvSpPr>
          <p:cNvPr id="3" name="Curved Right Arrow 2"/>
          <p:cNvSpPr/>
          <p:nvPr/>
        </p:nvSpPr>
        <p:spPr>
          <a:xfrm>
            <a:off x="1599605" y="3390091"/>
            <a:ext cx="1048064" cy="2635848"/>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Slide Number Placeholder 4"/>
          <p:cNvSpPr>
            <a:spLocks noGrp="1"/>
          </p:cNvSpPr>
          <p:nvPr>
            <p:ph type="sldNum" sz="quarter" idx="12"/>
          </p:nvPr>
        </p:nvSpPr>
        <p:spPr>
          <a:xfrm>
            <a:off x="11566462" y="6424763"/>
            <a:ext cx="728054" cy="482345"/>
          </a:xfrm>
        </p:spPr>
        <p:txBody>
          <a:bodyPr/>
          <a:lstStyle/>
          <a:p>
            <a:pPr algn="ctr"/>
            <a:fld id="{5D8D1003-AB5A-475D-AA35-3531570876C4}" type="slidenum">
              <a:rPr lang="en-US" sz="2800" b="1" smtClean="0">
                <a:solidFill>
                  <a:schemeClr val="accent6">
                    <a:lumMod val="75000"/>
                  </a:schemeClr>
                </a:solidFill>
              </a:rPr>
              <a:pPr algn="ctr"/>
              <a:t>4</a:t>
            </a:fld>
            <a:endParaRPr lang="en-US" sz="2800" b="1" dirty="0">
              <a:solidFill>
                <a:schemeClr val="accent6">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500"/>
                                        <p:tgtEl>
                                          <p:spTgt spid="34"/>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circle(in)">
                                      <p:cBhvr>
                                        <p:cTn id="11" dur="500"/>
                                        <p:tgtEl>
                                          <p:spTgt spid="35"/>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ox(in)">
                                      <p:cBhvr>
                                        <p:cTn id="15" dur="500"/>
                                        <p:tgtEl>
                                          <p:spTgt spid="21"/>
                                        </p:tgtEl>
                                      </p:cBhvr>
                                    </p:animEffect>
                                  </p:childTnLst>
                                </p:cTn>
                              </p:par>
                            </p:childTnLst>
                          </p:cTn>
                        </p:par>
                        <p:par>
                          <p:cTn id="16" fill="hold">
                            <p:stCondLst>
                              <p:cond delay="1500"/>
                            </p:stCondLst>
                            <p:childTnLst>
                              <p:par>
                                <p:cTn id="17" presetID="6"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500"/>
                                        <p:tgtEl>
                                          <p:spTgt spid="9"/>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ircle(in)">
                                      <p:cBhvr>
                                        <p:cTn id="23" dur="500"/>
                                        <p:tgtEl>
                                          <p:spTgt spid="27"/>
                                        </p:tgtEl>
                                      </p:cBhvr>
                                    </p:animEffect>
                                  </p:childTnLst>
                                </p:cTn>
                              </p:par>
                            </p:childTnLst>
                          </p:cTn>
                        </p:par>
                        <p:par>
                          <p:cTn id="24" fill="hold">
                            <p:stCondLst>
                              <p:cond delay="2500"/>
                            </p:stCondLst>
                            <p:childTnLst>
                              <p:par>
                                <p:cTn id="25" presetID="6"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500"/>
                                        <p:tgtEl>
                                          <p:spTgt spid="6"/>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circle(in)">
                                      <p:cBhvr>
                                        <p:cTn id="31" dur="500"/>
                                        <p:tgtEl>
                                          <p:spTgt spid="33"/>
                                        </p:tgtEl>
                                      </p:cBhvr>
                                    </p:animEffect>
                                  </p:childTnLst>
                                </p:cTn>
                              </p:par>
                            </p:childTnLst>
                          </p:cTn>
                        </p:par>
                        <p:par>
                          <p:cTn id="32" fill="hold">
                            <p:stCondLst>
                              <p:cond delay="3500"/>
                            </p:stCondLst>
                            <p:childTnLst>
                              <p:par>
                                <p:cTn id="33" presetID="6" presetClass="entr" presetSubtype="16"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circle(in)">
                                      <p:cBhvr>
                                        <p:cTn id="35" dur="500"/>
                                        <p:tgtEl>
                                          <p:spTgt spid="23"/>
                                        </p:tgtEl>
                                      </p:cBhvr>
                                    </p:animEffect>
                                  </p:childTnLst>
                                </p:cTn>
                              </p:par>
                            </p:childTnLst>
                          </p:cTn>
                        </p:par>
                        <p:par>
                          <p:cTn id="36" fill="hold">
                            <p:stCondLst>
                              <p:cond delay="4000"/>
                            </p:stCondLst>
                            <p:childTnLst>
                              <p:par>
                                <p:cTn id="37" presetID="6" presetClass="entr" presetSubtype="16"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500"/>
                                        <p:tgtEl>
                                          <p:spTgt spid="16"/>
                                        </p:tgtEl>
                                      </p:cBhvr>
                                    </p:animEffect>
                                  </p:childTnLst>
                                </p:cTn>
                              </p:par>
                            </p:childTnLst>
                          </p:cTn>
                        </p:par>
                        <p:par>
                          <p:cTn id="40" fill="hold">
                            <p:stCondLst>
                              <p:cond delay="4500"/>
                            </p:stCondLst>
                            <p:childTnLst>
                              <p:par>
                                <p:cTn id="41" presetID="6" presetClass="entr" presetSubtype="16"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500"/>
                                        <p:tgtEl>
                                          <p:spTgt spid="8"/>
                                        </p:tgtEl>
                                      </p:cBhvr>
                                    </p:animEffect>
                                  </p:childTnLst>
                                </p:cTn>
                              </p:par>
                            </p:childTnLst>
                          </p:cTn>
                        </p:par>
                        <p:par>
                          <p:cTn id="44" fill="hold">
                            <p:stCondLst>
                              <p:cond delay="5000"/>
                            </p:stCondLst>
                            <p:childTnLst>
                              <p:par>
                                <p:cTn id="45" presetID="6" presetClass="entr" presetSubtype="16"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circle(in)">
                                      <p:cBhvr>
                                        <p:cTn id="47" dur="500"/>
                                        <p:tgtEl>
                                          <p:spTgt spid="26"/>
                                        </p:tgtEl>
                                      </p:cBhvr>
                                    </p:animEffect>
                                  </p:childTnLst>
                                </p:cTn>
                              </p:par>
                            </p:childTnLst>
                          </p:cTn>
                        </p:par>
                        <p:par>
                          <p:cTn id="48" fill="hold">
                            <p:stCondLst>
                              <p:cond delay="5500"/>
                            </p:stCondLst>
                            <p:childTnLst>
                              <p:par>
                                <p:cTn id="49" presetID="6"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circle(in)">
                                      <p:cBhvr>
                                        <p:cTn id="51" dur="500"/>
                                        <p:tgtEl>
                                          <p:spTgt spid="31"/>
                                        </p:tgtEl>
                                      </p:cBhvr>
                                    </p:animEffect>
                                  </p:childTnLst>
                                </p:cTn>
                              </p:par>
                            </p:childTnLst>
                          </p:cTn>
                        </p:par>
                        <p:par>
                          <p:cTn id="52" fill="hold">
                            <p:stCondLst>
                              <p:cond delay="6000"/>
                            </p:stCondLst>
                            <p:childTnLst>
                              <p:par>
                                <p:cTn id="53" presetID="6"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circle(in)">
                                      <p:cBhvr>
                                        <p:cTn id="55" dur="500"/>
                                        <p:tgtEl>
                                          <p:spTgt spid="28"/>
                                        </p:tgtEl>
                                      </p:cBhvr>
                                    </p:animEffect>
                                  </p:childTnLst>
                                </p:cTn>
                              </p:par>
                            </p:childTnLst>
                          </p:cTn>
                        </p:par>
                        <p:par>
                          <p:cTn id="56" fill="hold">
                            <p:stCondLst>
                              <p:cond delay="6500"/>
                            </p:stCondLst>
                            <p:childTnLst>
                              <p:par>
                                <p:cTn id="57" presetID="6"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circle(in)">
                                      <p:cBhvr>
                                        <p:cTn id="59" dur="500"/>
                                        <p:tgtEl>
                                          <p:spTgt spid="19"/>
                                        </p:tgtEl>
                                      </p:cBhvr>
                                    </p:animEffect>
                                  </p:childTnLst>
                                </p:cTn>
                              </p:par>
                            </p:childTnLst>
                          </p:cTn>
                        </p:par>
                        <p:par>
                          <p:cTn id="60" fill="hold">
                            <p:stCondLst>
                              <p:cond delay="7000"/>
                            </p:stCondLst>
                            <p:childTnLst>
                              <p:par>
                                <p:cTn id="61" presetID="6" presetClass="entr" presetSubtype="16"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circle(in)">
                                      <p:cBhvr>
                                        <p:cTn id="63" dur="500"/>
                                        <p:tgtEl>
                                          <p:spTgt spid="17"/>
                                        </p:tgtEl>
                                      </p:cBhvr>
                                    </p:animEffect>
                                  </p:childTnLst>
                                </p:cTn>
                              </p:par>
                            </p:childTnLst>
                          </p:cTn>
                        </p:par>
                        <p:par>
                          <p:cTn id="64" fill="hold">
                            <p:stCondLst>
                              <p:cond delay="7500"/>
                            </p:stCondLst>
                            <p:childTnLst>
                              <p:par>
                                <p:cTn id="65" presetID="6" presetClass="entr" presetSubtype="16"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circle(in)">
                                      <p:cBhvr>
                                        <p:cTn id="67" dur="500"/>
                                        <p:tgtEl>
                                          <p:spTgt spid="24"/>
                                        </p:tgtEl>
                                      </p:cBhvr>
                                    </p:animEffect>
                                  </p:childTnLst>
                                </p:cTn>
                              </p:par>
                            </p:childTnLst>
                          </p:cTn>
                        </p:par>
                        <p:par>
                          <p:cTn id="68" fill="hold">
                            <p:stCondLst>
                              <p:cond delay="8000"/>
                            </p:stCondLst>
                            <p:childTnLst>
                              <p:par>
                                <p:cTn id="69" presetID="4" presetClass="entr" presetSubtype="16"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ox(in)">
                                      <p:cBhvr>
                                        <p:cTn id="71" dur="500"/>
                                        <p:tgtEl>
                                          <p:spTgt spid="14"/>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wipe(up)">
                                      <p:cBhvr>
                                        <p:cTn id="7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4" grpId="0"/>
      <p:bldP spid="16" grpId="0"/>
      <p:bldP spid="17" grpId="0"/>
      <p:bldP spid="19" grpId="0"/>
      <p:bldP spid="21" grpId="0"/>
      <p:bldP spid="23" grpId="0"/>
      <p:bldP spid="24" grpId="0"/>
      <p:bldP spid="26" grpId="0"/>
      <p:bldP spid="27" grpId="0"/>
      <p:bldP spid="28" grpId="0"/>
      <p:bldP spid="31" grpId="0"/>
      <p:bldP spid="33" grpId="0"/>
      <p:bldP spid="34" grpId="0"/>
      <p:bldP spid="35" grpId="0"/>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re 1"/>
          <p:cNvSpPr>
            <a:spLocks noGrp="1"/>
          </p:cNvSpPr>
          <p:nvPr>
            <p:ph type="title"/>
          </p:nvPr>
        </p:nvSpPr>
        <p:spPr>
          <a:xfrm>
            <a:off x="2293" y="290146"/>
            <a:ext cx="12476341" cy="1012703"/>
          </a:xfrm>
        </p:spPr>
        <p:txBody>
          <a:bodyPr/>
          <a:lstStyle/>
          <a:p>
            <a:pPr eaLnBrk="1" hangingPunct="1"/>
            <a:r>
              <a:rPr lang="en-US" altLang="en-US" dirty="0">
                <a:solidFill>
                  <a:schemeClr val="bg1"/>
                </a:solidFill>
              </a:rPr>
              <a:t>Summer</a:t>
            </a:r>
            <a:r>
              <a:rPr lang="fr-CA" altLang="en-US" sz="4798" b="1" dirty="0">
                <a:solidFill>
                  <a:schemeClr val="bg1"/>
                </a:solidFill>
              </a:rPr>
              <a:t> </a:t>
            </a:r>
            <a:r>
              <a:rPr lang="en-US" altLang="en-US" dirty="0">
                <a:solidFill>
                  <a:schemeClr val="bg1"/>
                </a:solidFill>
              </a:rPr>
              <a:t>and Interim Session</a:t>
            </a:r>
            <a:r>
              <a:rPr lang="fr-CA" altLang="en-US" sz="4798" b="1" dirty="0">
                <a:solidFill>
                  <a:schemeClr val="bg1"/>
                </a:solidFill>
              </a:rPr>
              <a:t> </a:t>
            </a:r>
            <a:r>
              <a:rPr lang="en-US" altLang="en-US" dirty="0">
                <a:solidFill>
                  <a:schemeClr val="bg1"/>
                </a:solidFill>
              </a:rPr>
              <a:t>Fees</a:t>
            </a:r>
          </a:p>
        </p:txBody>
      </p:sp>
      <p:sp>
        <p:nvSpPr>
          <p:cNvPr id="86019" name="Content Placeholder 5"/>
          <p:cNvSpPr>
            <a:spLocks noGrp="1"/>
          </p:cNvSpPr>
          <p:nvPr>
            <p:ph idx="1"/>
          </p:nvPr>
        </p:nvSpPr>
        <p:spPr>
          <a:xfrm>
            <a:off x="765863" y="1302849"/>
            <a:ext cx="10949199" cy="5397368"/>
          </a:xfrm>
        </p:spPr>
        <p:txBody>
          <a:bodyPr>
            <a:noAutofit/>
          </a:bodyPr>
          <a:lstStyle/>
          <a:p>
            <a:pPr marL="401638" indent="-401638">
              <a:lnSpc>
                <a:spcPct val="120000"/>
              </a:lnSpc>
              <a:spcBef>
                <a:spcPts val="1200"/>
              </a:spcBef>
              <a:spcAft>
                <a:spcPts val="1200"/>
              </a:spcAft>
              <a:buFont typeface="Wingdings" panose="05000000000000000000" pitchFamily="2" charset="2"/>
              <a:buChar char="q"/>
            </a:pPr>
            <a:r>
              <a:rPr lang="en-US" altLang="en-US" sz="2400" dirty="0">
                <a:latin typeface="Lato Black" panose="020F0A02020204030203"/>
              </a:rPr>
              <a:t>Fees for the resident student or parent may be charged for individual use supplies (towels, gym clothes, band instruments, notebooks, pencils), textbooks, or similar items (workbooks) if the district claims the members for State General Aid under ss. 121.14.</a:t>
            </a:r>
          </a:p>
          <a:p>
            <a:pPr marL="401638" indent="-401638">
              <a:lnSpc>
                <a:spcPct val="120000"/>
              </a:lnSpc>
              <a:spcBef>
                <a:spcPts val="600"/>
              </a:spcBef>
              <a:spcAft>
                <a:spcPts val="1200"/>
              </a:spcAft>
              <a:buFont typeface="Wingdings" panose="05000000000000000000" pitchFamily="2" charset="2"/>
              <a:buChar char="q"/>
            </a:pPr>
            <a:r>
              <a:rPr lang="en-US" altLang="en-US" sz="2400" dirty="0">
                <a:latin typeface="Lato Black" panose="020F0A02020204030203"/>
              </a:rPr>
              <a:t>Fees may be charged for social, recreational, or extracurricular summer classes and programs which are neither credited toward graduation nor eligible for State General Aid [s. 118.04(4)].</a:t>
            </a:r>
          </a:p>
          <a:p>
            <a:pPr marL="401638" indent="-401638">
              <a:lnSpc>
                <a:spcPct val="120000"/>
              </a:lnSpc>
              <a:spcBef>
                <a:spcPts val="600"/>
              </a:spcBef>
              <a:spcAft>
                <a:spcPts val="1200"/>
              </a:spcAft>
              <a:buFont typeface="Wingdings" panose="05000000000000000000" pitchFamily="2" charset="2"/>
              <a:buChar char="q"/>
            </a:pPr>
            <a:r>
              <a:rPr lang="en-US" altLang="en-US" sz="2400" dirty="0">
                <a:latin typeface="Lato Black" panose="020F0A02020204030203"/>
              </a:rPr>
              <a:t>https://dpi.wi.gov/sfs/finances/budgeting/school-fees</a:t>
            </a:r>
          </a:p>
        </p:txBody>
      </p:sp>
    </p:spTree>
    <p:extLst>
      <p:ext uri="{BB962C8B-B14F-4D97-AF65-F5344CB8AC3E}">
        <p14:creationId xmlns:p14="http://schemas.microsoft.com/office/powerpoint/2010/main" val="3458835124"/>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re 1"/>
          <p:cNvSpPr>
            <a:spLocks noGrp="1"/>
          </p:cNvSpPr>
          <p:nvPr>
            <p:ph type="title"/>
          </p:nvPr>
        </p:nvSpPr>
        <p:spPr>
          <a:xfrm>
            <a:off x="2293" y="293812"/>
            <a:ext cx="12476341" cy="877565"/>
          </a:xfrm>
        </p:spPr>
        <p:txBody>
          <a:bodyPr>
            <a:normAutofit/>
          </a:bodyPr>
          <a:lstStyle/>
          <a:p>
            <a:r>
              <a:rPr lang="en-US" altLang="en-US" dirty="0">
                <a:solidFill>
                  <a:schemeClr val="bg1"/>
                </a:solidFill>
              </a:rPr>
              <a:t>Summer</a:t>
            </a:r>
            <a:r>
              <a:rPr lang="fr-CA" altLang="en-US" dirty="0">
                <a:solidFill>
                  <a:schemeClr val="bg1"/>
                </a:solidFill>
              </a:rPr>
              <a:t> </a:t>
            </a:r>
            <a:r>
              <a:rPr lang="en-US" altLang="en-US" dirty="0">
                <a:solidFill>
                  <a:schemeClr val="bg1"/>
                </a:solidFill>
              </a:rPr>
              <a:t>and interim Session</a:t>
            </a:r>
            <a:r>
              <a:rPr lang="fr-CA" altLang="en-US" dirty="0">
                <a:solidFill>
                  <a:schemeClr val="bg1"/>
                </a:solidFill>
              </a:rPr>
              <a:t> </a:t>
            </a:r>
            <a:r>
              <a:rPr lang="en-US" altLang="en-US" dirty="0">
                <a:solidFill>
                  <a:schemeClr val="bg1"/>
                </a:solidFill>
              </a:rPr>
              <a:t>Fees</a:t>
            </a:r>
          </a:p>
        </p:txBody>
      </p:sp>
      <p:sp>
        <p:nvSpPr>
          <p:cNvPr id="87043" name="Content Placeholder 5"/>
          <p:cNvSpPr>
            <a:spLocks noGrp="1"/>
          </p:cNvSpPr>
          <p:nvPr>
            <p:ph idx="1"/>
          </p:nvPr>
        </p:nvSpPr>
        <p:spPr>
          <a:xfrm>
            <a:off x="1678077" y="1385505"/>
            <a:ext cx="9305680" cy="4227124"/>
          </a:xfrm>
        </p:spPr>
        <p:txBody>
          <a:bodyPr>
            <a:noAutofit/>
          </a:bodyPr>
          <a:lstStyle/>
          <a:p>
            <a:pPr marL="457200" lvl="1" indent="-457200">
              <a:lnSpc>
                <a:spcPct val="100000"/>
              </a:lnSpc>
              <a:spcBef>
                <a:spcPts val="0"/>
              </a:spcBef>
              <a:spcAft>
                <a:spcPts val="2457"/>
              </a:spcAft>
              <a:buFont typeface="Wingdings" panose="05000000000000000000" pitchFamily="2" charset="2"/>
              <a:buChar char="q"/>
            </a:pPr>
            <a:r>
              <a:rPr lang="en-US" altLang="en-US" sz="2866" dirty="0">
                <a:latin typeface="Lato Black" panose="020F0A02020204030203"/>
              </a:rPr>
              <a:t>The fee must fund an item that is legally permitted and actually purchased for summer school use</a:t>
            </a:r>
          </a:p>
          <a:p>
            <a:pPr marL="457200" lvl="1" indent="-457200">
              <a:lnSpc>
                <a:spcPct val="100000"/>
              </a:lnSpc>
              <a:spcBef>
                <a:spcPts val="0"/>
              </a:spcBef>
              <a:spcAft>
                <a:spcPts val="2457"/>
              </a:spcAft>
              <a:buFont typeface="Wingdings" panose="05000000000000000000" pitchFamily="2" charset="2"/>
              <a:buChar char="q"/>
            </a:pPr>
            <a:r>
              <a:rPr lang="en-US" altLang="en-US" sz="2866" dirty="0">
                <a:latin typeface="Lato Black" panose="020F0A02020204030203"/>
              </a:rPr>
              <a:t>The  fee may not be used to subsidize the cost of any other classes, students or administration</a:t>
            </a:r>
          </a:p>
          <a:p>
            <a:pPr marL="457200" lvl="1" indent="-457200">
              <a:lnSpc>
                <a:spcPct val="100000"/>
              </a:lnSpc>
              <a:spcBef>
                <a:spcPts val="0"/>
              </a:spcBef>
              <a:spcAft>
                <a:spcPts val="2457"/>
              </a:spcAft>
              <a:buFont typeface="Wingdings" panose="05000000000000000000" pitchFamily="2" charset="2"/>
              <a:buChar char="q"/>
            </a:pPr>
            <a:r>
              <a:rPr lang="en-US" altLang="en-US" sz="2866" dirty="0">
                <a:latin typeface="Lato Black" panose="020F0A02020204030203"/>
              </a:rPr>
              <a:t>The fee must be based upon the actual cost of the applicable item(s) the student received</a:t>
            </a:r>
          </a:p>
          <a:p>
            <a:pPr marL="457200" lvl="1" indent="-457200">
              <a:lnSpc>
                <a:spcPct val="100000"/>
              </a:lnSpc>
              <a:spcBef>
                <a:spcPts val="0"/>
              </a:spcBef>
              <a:spcAft>
                <a:spcPts val="2457"/>
              </a:spcAft>
              <a:buFont typeface="Wingdings" panose="05000000000000000000" pitchFamily="2" charset="2"/>
              <a:buChar char="q"/>
            </a:pPr>
            <a:r>
              <a:rPr lang="en-US" altLang="en-US" sz="2866" dirty="0">
                <a:latin typeface="Lato Black" panose="020F0A02020204030203"/>
              </a:rPr>
              <a:t>If your district is required to have a membership audit, the auditor will also review your summer school FTE and any associated summer school fees</a:t>
            </a:r>
          </a:p>
        </p:txBody>
      </p:sp>
    </p:spTree>
    <p:extLst>
      <p:ext uri="{BB962C8B-B14F-4D97-AF65-F5344CB8AC3E}">
        <p14:creationId xmlns:p14="http://schemas.microsoft.com/office/powerpoint/2010/main" val="1489638787"/>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754062" y="4943288"/>
            <a:ext cx="10972800" cy="1262270"/>
          </a:xfrm>
        </p:spPr>
        <p:txBody>
          <a:bodyPr/>
          <a:lstStyle/>
          <a:p>
            <a:r>
              <a:rPr lang="en-US" dirty="0"/>
              <a:t>Who, What, When</a:t>
            </a:r>
          </a:p>
        </p:txBody>
      </p:sp>
      <p:sp>
        <p:nvSpPr>
          <p:cNvPr id="4" name="Title 3"/>
          <p:cNvSpPr>
            <a:spLocks noGrp="1"/>
          </p:cNvSpPr>
          <p:nvPr>
            <p:ph type="title" idx="4294967295"/>
          </p:nvPr>
        </p:nvSpPr>
        <p:spPr>
          <a:xfrm>
            <a:off x="0" y="292101"/>
            <a:ext cx="12480925" cy="850900"/>
          </a:xfrm>
          <a:prstGeom prst="rect">
            <a:avLst/>
          </a:prstGeom>
        </p:spPr>
        <p:txBody>
          <a:bodyPr/>
          <a:lstStyle/>
          <a:p>
            <a:pPr algn="ctr"/>
            <a:r>
              <a:rPr lang="en-US" dirty="0">
                <a:solidFill>
                  <a:schemeClr val="bg1"/>
                </a:solidFill>
              </a:rPr>
              <a:t>Membership Audits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83471" y="1429698"/>
            <a:ext cx="5762052" cy="382003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District Selection Process</a:t>
            </a:r>
          </a:p>
        </p:txBody>
      </p:sp>
      <p:sp>
        <p:nvSpPr>
          <p:cNvPr id="3" name="Content Placeholder 2"/>
          <p:cNvSpPr>
            <a:spLocks noGrp="1"/>
          </p:cNvSpPr>
          <p:nvPr>
            <p:ph sz="quarter" idx="1"/>
          </p:nvPr>
        </p:nvSpPr>
        <p:spPr>
          <a:xfrm>
            <a:off x="1226820" y="1248550"/>
            <a:ext cx="10304779" cy="5431649"/>
          </a:xfrm>
        </p:spPr>
        <p:txBody>
          <a:bodyPr>
            <a:normAutofit fontScale="92500" lnSpcReduction="20000"/>
          </a:bodyPr>
          <a:lstStyle/>
          <a:p>
            <a:pPr marL="406400" lvl="0" indent="-406400">
              <a:lnSpc>
                <a:spcPct val="110000"/>
              </a:lnSpc>
              <a:spcBef>
                <a:spcPts val="600"/>
              </a:spcBef>
            </a:pPr>
            <a:r>
              <a:rPr lang="en-US" dirty="0"/>
              <a:t>The state superintendent is required annually to select at least 25 percent of school districts to have membership audits.</a:t>
            </a:r>
          </a:p>
          <a:p>
            <a:pPr marL="914400" lvl="1" indent="-457200">
              <a:lnSpc>
                <a:spcPct val="110000"/>
              </a:lnSpc>
              <a:spcBef>
                <a:spcPts val="600"/>
              </a:spcBef>
            </a:pPr>
            <a:r>
              <a:rPr lang="en-US" dirty="0"/>
              <a:t>Random Selection</a:t>
            </a:r>
          </a:p>
          <a:p>
            <a:pPr lvl="2">
              <a:lnSpc>
                <a:spcPct val="110000"/>
              </a:lnSpc>
              <a:spcBef>
                <a:spcPts val="600"/>
              </a:spcBef>
            </a:pPr>
            <a:r>
              <a:rPr lang="en-US" sz="3000" dirty="0"/>
              <a:t>From a "four-year cycle" pool</a:t>
            </a:r>
          </a:p>
          <a:p>
            <a:pPr lvl="2">
              <a:lnSpc>
                <a:spcPct val="110000"/>
              </a:lnSpc>
              <a:spcBef>
                <a:spcPts val="600"/>
              </a:spcBef>
            </a:pPr>
            <a:r>
              <a:rPr lang="en-US" sz="3000" dirty="0"/>
              <a:t>From an "annual selection" pool </a:t>
            </a:r>
          </a:p>
          <a:p>
            <a:pPr marL="863600" lvl="1" indent="-406400">
              <a:lnSpc>
                <a:spcPct val="110000"/>
              </a:lnSpc>
              <a:spcBef>
                <a:spcPts val="600"/>
              </a:spcBef>
            </a:pPr>
            <a:r>
              <a:rPr lang="en-US" dirty="0"/>
              <a:t>District audited in the prior year having a net error rate in excess of 1% from the reported membership, for either count date. </a:t>
            </a:r>
          </a:p>
          <a:p>
            <a:pPr marL="863600" lvl="1" indent="-406400">
              <a:lnSpc>
                <a:spcPct val="110000"/>
              </a:lnSpc>
              <a:spcBef>
                <a:spcPts val="600"/>
              </a:spcBef>
            </a:pPr>
            <a:r>
              <a:rPr lang="en-US" dirty="0"/>
              <a:t>Pupil Count report was not received on time.</a:t>
            </a:r>
          </a:p>
          <a:p>
            <a:pPr marL="457200" indent="-457200">
              <a:lnSpc>
                <a:spcPct val="110000"/>
              </a:lnSpc>
              <a:spcBef>
                <a:spcPts val="600"/>
              </a:spcBef>
            </a:pPr>
            <a:r>
              <a:rPr lang="en-US" dirty="0"/>
              <a:t>Districts announced in February and due May 1st</a:t>
            </a:r>
          </a:p>
          <a:p>
            <a:pPr>
              <a:lnSpc>
                <a:spcPct val="110000"/>
              </a:lnSpc>
              <a:spcBef>
                <a:spcPts val="600"/>
              </a:spcBef>
            </a:pPr>
            <a:endParaRPr lang="en-US" dirty="0"/>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ssolv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Reconciliation Worksheet</a:t>
            </a:r>
          </a:p>
        </p:txBody>
      </p:sp>
      <p:sp>
        <p:nvSpPr>
          <p:cNvPr id="3" name="Content Placeholder 2"/>
          <p:cNvSpPr>
            <a:spLocks noGrp="1"/>
          </p:cNvSpPr>
          <p:nvPr>
            <p:ph sz="quarter" idx="1"/>
          </p:nvPr>
        </p:nvSpPr>
        <p:spPr>
          <a:xfrm>
            <a:off x="839093" y="1248551"/>
            <a:ext cx="10951285" cy="390172"/>
          </a:xfrm>
        </p:spPr>
        <p:txBody>
          <a:bodyPr>
            <a:noAutofit/>
          </a:bodyPr>
          <a:lstStyle/>
          <a:p>
            <a:pPr>
              <a:lnSpc>
                <a:spcPct val="100000"/>
              </a:lnSpc>
              <a:spcBef>
                <a:spcPts val="600"/>
              </a:spcBef>
              <a:buNone/>
            </a:pPr>
            <a:r>
              <a:rPr lang="en-US" sz="2800" dirty="0"/>
              <a:t>RECONCILIATION OF </a:t>
            </a:r>
            <a:r>
              <a:rPr lang="en-US" sz="2800" b="1" dirty="0"/>
              <a:t>SEPTEMBER COUNT TO JANUARY COUNT</a:t>
            </a:r>
          </a:p>
        </p:txBody>
      </p:sp>
      <p:sp>
        <p:nvSpPr>
          <p:cNvPr id="4" name="TextBox 3"/>
          <p:cNvSpPr txBox="1"/>
          <p:nvPr/>
        </p:nvSpPr>
        <p:spPr>
          <a:xfrm>
            <a:off x="1048867" y="1722220"/>
            <a:ext cx="10741511" cy="4832092"/>
          </a:xfrm>
          <a:prstGeom prst="rect">
            <a:avLst/>
          </a:prstGeom>
          <a:noFill/>
        </p:spPr>
        <p:txBody>
          <a:bodyPr wrap="square" rtlCol="0">
            <a:spAutoFit/>
          </a:bodyPr>
          <a:lstStyle/>
          <a:p>
            <a:pPr marL="461963" indent="-461963">
              <a:buClr>
                <a:schemeClr val="accent6">
                  <a:lumMod val="75000"/>
                </a:schemeClr>
              </a:buClr>
              <a:buSzPct val="70000"/>
              <a:buFont typeface="Wingdings" pitchFamily="2" charset="2"/>
              <a:buChar char="q"/>
            </a:pPr>
            <a:r>
              <a:rPr lang="en-US" sz="2800" b="1" u="sng" dirty="0"/>
              <a:t>All districts </a:t>
            </a:r>
            <a:r>
              <a:rPr lang="en-US" sz="2800" b="1" dirty="0"/>
              <a:t>are required to explain (reconcile) membership changes that occur between the September and January counts. </a:t>
            </a:r>
          </a:p>
          <a:p>
            <a:pPr marL="461963" indent="-461963">
              <a:buClr>
                <a:schemeClr val="accent6">
                  <a:lumMod val="75000"/>
                </a:schemeClr>
              </a:buClr>
              <a:buSzPct val="70000"/>
              <a:buFont typeface="Wingdings" pitchFamily="2" charset="2"/>
              <a:buChar char="q"/>
            </a:pPr>
            <a:r>
              <a:rPr lang="en-US" sz="2800" b="1" dirty="0"/>
              <a:t>The process involves identifying and documenting the specific membership additions and subtractions that have happened in each category (ex. 4YK - 524.5 hours) between the 2 count dates. </a:t>
            </a:r>
          </a:p>
          <a:p>
            <a:pPr marL="461963" indent="-461963">
              <a:buClr>
                <a:schemeClr val="accent6">
                  <a:lumMod val="75000"/>
                </a:schemeClr>
              </a:buClr>
              <a:buSzPct val="70000"/>
              <a:buFont typeface="Wingdings" pitchFamily="2" charset="2"/>
              <a:buChar char="q"/>
            </a:pPr>
            <a:r>
              <a:rPr lang="en-US" sz="2800" b="1" i="1" dirty="0"/>
              <a:t>The completed reconciliation is to be kept on file at the district office </a:t>
            </a:r>
            <a:r>
              <a:rPr lang="en-US" sz="2800" b="1" dirty="0"/>
              <a:t>and available for DPI and your independent auditor upon request. </a:t>
            </a:r>
          </a:p>
          <a:p>
            <a:pPr marL="461963" indent="-461963">
              <a:buClr>
                <a:schemeClr val="accent6">
                  <a:lumMod val="75000"/>
                </a:schemeClr>
              </a:buClr>
              <a:buSzPct val="70000"/>
              <a:buFont typeface="Wingdings" pitchFamily="2" charset="2"/>
              <a:buChar char="q"/>
            </a:pPr>
            <a:r>
              <a:rPr lang="en-US" sz="2800" b="1" dirty="0"/>
              <a:t>Supporting documentation should also be kept on file and available upon request.</a:t>
            </a:r>
          </a:p>
        </p:txBody>
      </p:sp>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94907" y="1273628"/>
            <a:ext cx="7315200" cy="46480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 Placeholder 1"/>
          <p:cNvSpPr>
            <a:spLocks noGrp="1"/>
          </p:cNvSpPr>
          <p:nvPr>
            <p:ph type="body" sz="quarter" idx="13"/>
          </p:nvPr>
        </p:nvSpPr>
        <p:spPr>
          <a:xfrm>
            <a:off x="1709051" y="5921692"/>
            <a:ext cx="9746147" cy="1035533"/>
          </a:xfrm>
        </p:spPr>
        <p:txBody>
          <a:bodyPr>
            <a:noAutofit/>
          </a:bodyPr>
          <a:lstStyle/>
          <a:p>
            <a:pPr>
              <a:lnSpc>
                <a:spcPct val="100000"/>
              </a:lnSpc>
              <a:spcBef>
                <a:spcPts val="600"/>
              </a:spcBef>
            </a:pPr>
            <a:r>
              <a:rPr lang="en-US" sz="2600" dirty="0">
                <a:solidFill>
                  <a:schemeClr val="accent6">
                    <a:lumMod val="75000"/>
                  </a:schemeClr>
                </a:solidFill>
              </a:rPr>
              <a:t>All districts are required to explain (reconcile) membership changes that occur between the September and January counts. </a:t>
            </a:r>
          </a:p>
        </p:txBody>
      </p:sp>
      <p:sp>
        <p:nvSpPr>
          <p:cNvPr id="3" name="Title 2"/>
          <p:cNvSpPr>
            <a:spLocks noGrp="1"/>
          </p:cNvSpPr>
          <p:nvPr>
            <p:ph type="title" idx="4294967295"/>
          </p:nvPr>
        </p:nvSpPr>
        <p:spPr>
          <a:xfrm>
            <a:off x="-75715" y="281029"/>
            <a:ext cx="12480924" cy="703263"/>
          </a:xfrm>
          <a:prstGeom prst="rect">
            <a:avLst/>
          </a:prstGeom>
        </p:spPr>
        <p:txBody>
          <a:bodyPr/>
          <a:lstStyle/>
          <a:p>
            <a:pPr algn="ctr"/>
            <a:r>
              <a:rPr lang="en-US" sz="4800" dirty="0">
                <a:solidFill>
                  <a:schemeClr val="bg1"/>
                </a:solidFill>
              </a:rPr>
              <a:t>Reconciliation Worksheet</a:t>
            </a:r>
          </a:p>
        </p:txBody>
      </p:sp>
      <p:sp>
        <p:nvSpPr>
          <p:cNvPr id="6" name="Oval 5"/>
          <p:cNvSpPr/>
          <p:nvPr/>
        </p:nvSpPr>
        <p:spPr>
          <a:xfrm>
            <a:off x="7445829" y="5181600"/>
            <a:ext cx="2231571" cy="424543"/>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7"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32"/>
            <a:ext cx="12480925" cy="1014448"/>
          </a:xfrm>
        </p:spPr>
        <p:txBody>
          <a:bodyPr/>
          <a:lstStyle/>
          <a:p>
            <a:r>
              <a:rPr lang="en-US" dirty="0">
                <a:solidFill>
                  <a:schemeClr val="bg1"/>
                </a:solidFill>
              </a:rPr>
              <a:t>Reconciliation Worksheet</a:t>
            </a:r>
          </a:p>
        </p:txBody>
      </p:sp>
      <p:pic>
        <p:nvPicPr>
          <p:cNvPr id="6" name="Picture 5"/>
          <p:cNvPicPr>
            <a:picLocks noChangeAspect="1"/>
          </p:cNvPicPr>
          <p:nvPr/>
        </p:nvPicPr>
        <p:blipFill rotWithShape="1">
          <a:blip r:embed="rId3"/>
          <a:srcRect t="392"/>
          <a:stretch/>
        </p:blipFill>
        <p:spPr>
          <a:xfrm>
            <a:off x="1699989" y="808077"/>
            <a:ext cx="8943202" cy="60180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Summer Membership - Audit</a:t>
            </a:r>
          </a:p>
        </p:txBody>
      </p:sp>
      <p:sp>
        <p:nvSpPr>
          <p:cNvPr id="3" name="Content Placeholder 2"/>
          <p:cNvSpPr>
            <a:spLocks noGrp="1"/>
          </p:cNvSpPr>
          <p:nvPr>
            <p:ph sz="quarter" idx="1"/>
          </p:nvPr>
        </p:nvSpPr>
        <p:spPr>
          <a:xfrm>
            <a:off x="1254031" y="1194121"/>
            <a:ext cx="10480765" cy="5774549"/>
          </a:xfrm>
        </p:spPr>
        <p:txBody>
          <a:bodyPr>
            <a:noAutofit/>
          </a:bodyPr>
          <a:lstStyle/>
          <a:p>
            <a:pPr>
              <a:lnSpc>
                <a:spcPct val="100000"/>
              </a:lnSpc>
              <a:spcBef>
                <a:spcPts val="600"/>
              </a:spcBef>
              <a:spcAft>
                <a:spcPts val="0"/>
              </a:spcAft>
            </a:pPr>
            <a:r>
              <a:rPr lang="en-US" sz="2400" b="1" dirty="0"/>
              <a:t>Review of Fees</a:t>
            </a:r>
            <a:r>
              <a:rPr lang="en-US" sz="2400" dirty="0"/>
              <a:t> for summer school are part of this auditing process.</a:t>
            </a:r>
          </a:p>
          <a:p>
            <a:pPr lvl="1">
              <a:lnSpc>
                <a:spcPct val="100000"/>
              </a:lnSpc>
              <a:spcBef>
                <a:spcPts val="600"/>
              </a:spcBef>
              <a:spcAft>
                <a:spcPts val="0"/>
              </a:spcAft>
            </a:pPr>
            <a:r>
              <a:rPr lang="en-US" sz="2400" dirty="0"/>
              <a:t>Review DPI Guidance on this issue.</a:t>
            </a:r>
          </a:p>
          <a:p>
            <a:pPr lvl="1">
              <a:lnSpc>
                <a:spcPct val="100000"/>
              </a:lnSpc>
              <a:spcBef>
                <a:spcPts val="600"/>
              </a:spcBef>
              <a:spcAft>
                <a:spcPts val="0"/>
              </a:spcAft>
            </a:pPr>
            <a:r>
              <a:rPr lang="en-US" sz="2400" dirty="0"/>
              <a:t>Review proposed fees to make sure they are appropriate.</a:t>
            </a:r>
          </a:p>
          <a:p>
            <a:pPr lvl="1">
              <a:lnSpc>
                <a:spcPct val="100000"/>
              </a:lnSpc>
              <a:spcBef>
                <a:spcPts val="600"/>
              </a:spcBef>
              <a:spcAft>
                <a:spcPts val="0"/>
              </a:spcAft>
            </a:pPr>
            <a:r>
              <a:rPr lang="en-US" sz="2400" dirty="0"/>
              <a:t>At the close of the summer class, complete the fee reconciliation in the PI 1804 - You may need to refund the overcharge.</a:t>
            </a:r>
          </a:p>
          <a:p>
            <a:pPr lvl="1">
              <a:lnSpc>
                <a:spcPct val="100000"/>
              </a:lnSpc>
              <a:spcBef>
                <a:spcPts val="600"/>
              </a:spcBef>
              <a:spcAft>
                <a:spcPts val="0"/>
              </a:spcAft>
            </a:pPr>
            <a:r>
              <a:rPr lang="en-US" sz="2400" dirty="0"/>
              <a:t>Invoices used to confirm </a:t>
            </a:r>
            <a:r>
              <a:rPr lang="en-US" sz="2400" u="sng" dirty="0"/>
              <a:t>actual cost</a:t>
            </a:r>
            <a:r>
              <a:rPr lang="en-US" sz="2400" dirty="0"/>
              <a:t> of </a:t>
            </a:r>
            <a:r>
              <a:rPr lang="en-US" sz="2400" u="sng" dirty="0"/>
              <a:t>eligible </a:t>
            </a:r>
            <a:r>
              <a:rPr lang="en-US" sz="2400" dirty="0"/>
              <a:t>supplies and support the amount of the fee.</a:t>
            </a:r>
          </a:p>
          <a:p>
            <a:pPr lvl="1">
              <a:lnSpc>
                <a:spcPct val="100000"/>
              </a:lnSpc>
              <a:spcBef>
                <a:spcPts val="600"/>
              </a:spcBef>
              <a:spcAft>
                <a:spcPts val="0"/>
              </a:spcAft>
            </a:pPr>
            <a:r>
              <a:rPr lang="en-US" sz="2400" dirty="0"/>
              <a:t>To avoid the consequences of overcharging, adequate refunds must be made </a:t>
            </a:r>
            <a:r>
              <a:rPr lang="en-US" sz="2400" u="sng" dirty="0">
                <a:solidFill>
                  <a:schemeClr val="accent6">
                    <a:lumMod val="75000"/>
                  </a:schemeClr>
                </a:solidFill>
                <a:latin typeface="+mj-lt"/>
              </a:rPr>
              <a:t>before</a:t>
            </a:r>
            <a:r>
              <a:rPr lang="en-US" sz="2400" dirty="0">
                <a:solidFill>
                  <a:srgbClr val="FF0000"/>
                </a:solidFill>
              </a:rPr>
              <a:t> </a:t>
            </a:r>
            <a:r>
              <a:rPr lang="en-US" sz="2400" dirty="0"/>
              <a:t>the October 1st.</a:t>
            </a:r>
          </a:p>
          <a:p>
            <a:pPr>
              <a:lnSpc>
                <a:spcPct val="100000"/>
              </a:lnSpc>
              <a:spcBef>
                <a:spcPts val="600"/>
              </a:spcBef>
              <a:spcAft>
                <a:spcPts val="0"/>
              </a:spcAft>
            </a:pPr>
            <a:r>
              <a:rPr lang="en-US" sz="2400" dirty="0"/>
              <a:t>Enrollment and Withdrawal Records (ADM)</a:t>
            </a:r>
          </a:p>
          <a:p>
            <a:pPr>
              <a:lnSpc>
                <a:spcPct val="100000"/>
              </a:lnSpc>
              <a:spcBef>
                <a:spcPts val="600"/>
              </a:spcBef>
              <a:spcAft>
                <a:spcPts val="0"/>
              </a:spcAft>
            </a:pPr>
            <a:r>
              <a:rPr lang="en-US" sz="2400" dirty="0"/>
              <a:t>Attendance Records (ADM)</a:t>
            </a:r>
          </a:p>
          <a:p>
            <a:pPr>
              <a:lnSpc>
                <a:spcPct val="100000"/>
              </a:lnSpc>
              <a:spcBef>
                <a:spcPts val="600"/>
              </a:spcBef>
              <a:spcAft>
                <a:spcPts val="0"/>
              </a:spcAft>
            </a:pPr>
            <a:r>
              <a:rPr lang="en-US" sz="2400" dirty="0"/>
              <a:t>Course Descriptions</a:t>
            </a:r>
          </a:p>
          <a:p>
            <a:pPr>
              <a:lnSpc>
                <a:spcPct val="100000"/>
              </a:lnSpc>
              <a:spcBef>
                <a:spcPts val="600"/>
              </a:spcBef>
              <a:spcAft>
                <a:spcPts val="0"/>
              </a:spcAft>
            </a:pPr>
            <a:r>
              <a:rPr lang="en-US" sz="2400" dirty="0"/>
              <a:t>Board Policy Regarding Attendance and Enrollment Status</a:t>
            </a:r>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0772" y="1322593"/>
            <a:ext cx="3810000" cy="4442460"/>
          </a:xfrm>
          <a:prstGeom prst="rect">
            <a:avLst/>
          </a:prstGeom>
        </p:spPr>
      </p:pic>
      <p:sp>
        <p:nvSpPr>
          <p:cNvPr id="2" name="Text Placeholder 1"/>
          <p:cNvSpPr>
            <a:spLocks noGrp="1"/>
          </p:cNvSpPr>
          <p:nvPr>
            <p:ph type="body" sz="quarter" idx="13"/>
          </p:nvPr>
        </p:nvSpPr>
        <p:spPr>
          <a:xfrm>
            <a:off x="2399981" y="1322593"/>
            <a:ext cx="3689873" cy="4086679"/>
          </a:xfrm>
        </p:spPr>
        <p:txBody>
          <a:bodyPr>
            <a:normAutofit fontScale="77500" lnSpcReduction="20000"/>
          </a:bodyPr>
          <a:lstStyle/>
          <a:p>
            <a:pPr>
              <a:lnSpc>
                <a:spcPct val="120000"/>
              </a:lnSpc>
              <a:spcBef>
                <a:spcPts val="600"/>
              </a:spcBef>
            </a:pPr>
            <a:r>
              <a:rPr lang="en-US" dirty="0">
                <a:solidFill>
                  <a:schemeClr val="accent6">
                    <a:lumMod val="75000"/>
                  </a:schemeClr>
                </a:solidFill>
              </a:rPr>
              <a:t>Things to know about . . . </a:t>
            </a:r>
          </a:p>
          <a:p>
            <a:pPr>
              <a:lnSpc>
                <a:spcPct val="120000"/>
              </a:lnSpc>
              <a:spcBef>
                <a:spcPts val="600"/>
              </a:spcBef>
            </a:pPr>
            <a:endParaRPr lang="en-US" dirty="0"/>
          </a:p>
          <a:p>
            <a:pPr>
              <a:lnSpc>
                <a:spcPct val="120000"/>
              </a:lnSpc>
              <a:spcBef>
                <a:spcPts val="600"/>
              </a:spcBef>
            </a:pPr>
            <a:r>
              <a:rPr lang="en-US" dirty="0">
                <a:solidFill>
                  <a:schemeClr val="accent6">
                    <a:lumMod val="75000"/>
                  </a:schemeClr>
                </a:solidFill>
              </a:rPr>
              <a:t>Things to watch for when . . . </a:t>
            </a:r>
          </a:p>
        </p:txBody>
      </p:sp>
      <p:sp>
        <p:nvSpPr>
          <p:cNvPr id="3" name="Title 2"/>
          <p:cNvSpPr>
            <a:spLocks noGrp="1"/>
          </p:cNvSpPr>
          <p:nvPr>
            <p:ph type="title" idx="4294967295"/>
          </p:nvPr>
        </p:nvSpPr>
        <p:spPr>
          <a:xfrm>
            <a:off x="-1" y="223158"/>
            <a:ext cx="12480925" cy="865414"/>
          </a:xfrm>
          <a:prstGeom prst="rect">
            <a:avLst/>
          </a:prstGeom>
        </p:spPr>
        <p:txBody>
          <a:bodyPr>
            <a:normAutofit/>
          </a:bodyPr>
          <a:lstStyle/>
          <a:p>
            <a:pPr algn="ctr"/>
            <a:r>
              <a:rPr lang="en-US" sz="4800" dirty="0">
                <a:solidFill>
                  <a:schemeClr val="bg1"/>
                </a:solidFill>
              </a:rPr>
              <a:t>Heads Up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451"/>
            <a:ext cx="12480925" cy="827491"/>
          </a:xfrm>
        </p:spPr>
        <p:txBody>
          <a:bodyPr>
            <a:noAutofit/>
          </a:bodyPr>
          <a:lstStyle/>
          <a:p>
            <a:pPr algn="ctr"/>
            <a:r>
              <a:rPr lang="en-US" b="1" dirty="0">
                <a:solidFill>
                  <a:schemeClr val="bg1"/>
                </a:solidFill>
              </a:rPr>
              <a:t>Non-Public Part-time Attendance</a:t>
            </a:r>
          </a:p>
        </p:txBody>
      </p:sp>
      <p:cxnSp>
        <p:nvCxnSpPr>
          <p:cNvPr id="7" name="Straight Connector 6"/>
          <p:cNvCxnSpPr/>
          <p:nvPr/>
        </p:nvCxnSpPr>
        <p:spPr>
          <a:xfrm>
            <a:off x="6474565" y="1014448"/>
            <a:ext cx="858379" cy="234103"/>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772255" y="1014448"/>
            <a:ext cx="702310" cy="23410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13566" y="1288340"/>
            <a:ext cx="4527431" cy="1200329"/>
          </a:xfrm>
          <a:prstGeom prst="rect">
            <a:avLst/>
          </a:prstGeom>
          <a:noFill/>
          <a:ln w="38100">
            <a:solidFill>
              <a:schemeClr val="accent6">
                <a:lumMod val="75000"/>
              </a:schemeClr>
            </a:solidFill>
          </a:ln>
        </p:spPr>
        <p:txBody>
          <a:bodyPr wrap="square" rtlCol="0">
            <a:spAutoFit/>
          </a:bodyPr>
          <a:lstStyle/>
          <a:p>
            <a:pPr algn="ctr"/>
            <a:r>
              <a:rPr lang="en-US" sz="2400" b="1" dirty="0"/>
              <a:t>Home-based Private Education</a:t>
            </a:r>
          </a:p>
          <a:p>
            <a:pPr algn="ctr"/>
            <a:r>
              <a:rPr lang="en-US" sz="2400" b="1" dirty="0"/>
              <a:t>§118.53</a:t>
            </a:r>
          </a:p>
          <a:p>
            <a:pPr algn="ctr"/>
            <a:r>
              <a:rPr lang="en-US" sz="2400" b="1" dirty="0"/>
              <a:t>§ 121.004(7)(em)</a:t>
            </a:r>
          </a:p>
        </p:txBody>
      </p:sp>
      <p:sp>
        <p:nvSpPr>
          <p:cNvPr id="12" name="TextBox 11"/>
          <p:cNvSpPr txBox="1"/>
          <p:nvPr/>
        </p:nvSpPr>
        <p:spPr>
          <a:xfrm>
            <a:off x="7093068" y="1281097"/>
            <a:ext cx="4582757" cy="1200329"/>
          </a:xfrm>
          <a:prstGeom prst="rect">
            <a:avLst/>
          </a:prstGeom>
          <a:noFill/>
          <a:ln w="38100">
            <a:solidFill>
              <a:schemeClr val="accent6">
                <a:lumMod val="75000"/>
              </a:schemeClr>
            </a:solidFill>
          </a:ln>
        </p:spPr>
        <p:txBody>
          <a:bodyPr wrap="square" rtlCol="0">
            <a:spAutoFit/>
          </a:bodyPr>
          <a:lstStyle/>
          <a:p>
            <a:pPr algn="ctr"/>
            <a:r>
              <a:rPr lang="en-US" sz="2400" b="1" dirty="0"/>
              <a:t>Non-Parochial, Parochial, Tribal § 118.145(4)</a:t>
            </a:r>
          </a:p>
          <a:p>
            <a:pPr algn="ctr"/>
            <a:r>
              <a:rPr lang="en-US" sz="2400" b="1" dirty="0"/>
              <a:t>§121.004(7)(e)</a:t>
            </a:r>
          </a:p>
        </p:txBody>
      </p:sp>
      <p:cxnSp>
        <p:nvCxnSpPr>
          <p:cNvPr id="17" name="Straight Connector 16"/>
          <p:cNvCxnSpPr/>
          <p:nvPr/>
        </p:nvCxnSpPr>
        <p:spPr>
          <a:xfrm>
            <a:off x="4206265" y="2597885"/>
            <a:ext cx="1807260" cy="1277637"/>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768886" y="2583322"/>
            <a:ext cx="1437379" cy="131168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813566" y="3916486"/>
            <a:ext cx="1638723" cy="461665"/>
          </a:xfrm>
          <a:prstGeom prst="rect">
            <a:avLst/>
          </a:prstGeom>
          <a:noFill/>
        </p:spPr>
        <p:txBody>
          <a:bodyPr wrap="square" rtlCol="0">
            <a:spAutoFit/>
          </a:bodyPr>
          <a:lstStyle/>
          <a:p>
            <a:r>
              <a:rPr lang="en-US" sz="2400" b="1" u="sng" dirty="0"/>
              <a:t>Resident</a:t>
            </a:r>
            <a:endParaRPr lang="en-US" sz="2247" b="1" u="sng" dirty="0"/>
          </a:p>
        </p:txBody>
      </p:sp>
      <p:sp>
        <p:nvSpPr>
          <p:cNvPr id="29" name="TextBox 28"/>
          <p:cNvSpPr txBox="1"/>
          <p:nvPr/>
        </p:nvSpPr>
        <p:spPr>
          <a:xfrm>
            <a:off x="5317535" y="3913267"/>
            <a:ext cx="2551419" cy="461665"/>
          </a:xfrm>
          <a:prstGeom prst="rect">
            <a:avLst/>
          </a:prstGeom>
          <a:noFill/>
        </p:spPr>
        <p:txBody>
          <a:bodyPr wrap="square" rtlCol="0">
            <a:spAutoFit/>
          </a:bodyPr>
          <a:lstStyle/>
          <a:p>
            <a:pPr algn="ctr"/>
            <a:r>
              <a:rPr lang="en-US" sz="2400" b="1" u="sng" dirty="0"/>
              <a:t>Non-Resident</a:t>
            </a:r>
          </a:p>
        </p:txBody>
      </p:sp>
      <p:sp>
        <p:nvSpPr>
          <p:cNvPr id="30" name="TextBox 29"/>
          <p:cNvSpPr txBox="1"/>
          <p:nvPr/>
        </p:nvSpPr>
        <p:spPr>
          <a:xfrm>
            <a:off x="7769253" y="2497972"/>
            <a:ext cx="4344233" cy="2167132"/>
          </a:xfrm>
          <a:prstGeom prst="rect">
            <a:avLst/>
          </a:prstGeom>
          <a:noFill/>
        </p:spPr>
        <p:txBody>
          <a:bodyPr wrap="square" rtlCol="0">
            <a:spAutoFit/>
          </a:bodyPr>
          <a:lstStyle/>
          <a:p>
            <a:pPr marL="457200" indent="-457200" algn="l">
              <a:buClr>
                <a:schemeClr val="accent6">
                  <a:lumMod val="75000"/>
                </a:schemeClr>
              </a:buClr>
              <a:buFont typeface="Wingdings" panose="05000000000000000000" pitchFamily="2" charset="2"/>
              <a:buChar char="ü"/>
            </a:pPr>
            <a:r>
              <a:rPr lang="en-US" sz="2247" b="1" dirty="0"/>
              <a:t> Grades 9-12</a:t>
            </a:r>
          </a:p>
          <a:p>
            <a:pPr marL="457200" indent="-457200" algn="l">
              <a:buClr>
                <a:schemeClr val="accent6">
                  <a:lumMod val="75000"/>
                </a:schemeClr>
              </a:buClr>
              <a:buFont typeface="Wingdings" panose="05000000000000000000" pitchFamily="2" charset="2"/>
              <a:buChar char="ü"/>
            </a:pPr>
            <a:r>
              <a:rPr lang="en-US" sz="2247" b="1" dirty="0"/>
              <a:t> Residents Only</a:t>
            </a:r>
          </a:p>
          <a:p>
            <a:pPr marL="457200" indent="-457200" algn="l">
              <a:buClr>
                <a:schemeClr val="accent6">
                  <a:lumMod val="75000"/>
                </a:schemeClr>
              </a:buClr>
              <a:buFont typeface="Wingdings" panose="05000000000000000000" pitchFamily="2" charset="2"/>
              <a:buChar char="ü"/>
            </a:pPr>
            <a:r>
              <a:rPr lang="en-US" sz="2247" b="1" dirty="0"/>
              <a:t> Up to 2 Courses Per Semester</a:t>
            </a:r>
          </a:p>
          <a:p>
            <a:pPr marL="457200" indent="-457200" algn="l">
              <a:buClr>
                <a:schemeClr val="accent6">
                  <a:lumMod val="75000"/>
                </a:schemeClr>
              </a:buClr>
              <a:buFont typeface="Wingdings" panose="05000000000000000000" pitchFamily="2" charset="2"/>
              <a:buChar char="ü"/>
            </a:pPr>
            <a:r>
              <a:rPr lang="en-US" sz="2247" b="1" dirty="0"/>
              <a:t> Can Count - FTE Computed on Hours Attended</a:t>
            </a:r>
          </a:p>
        </p:txBody>
      </p:sp>
      <p:sp>
        <p:nvSpPr>
          <p:cNvPr id="31" name="TextBox 30"/>
          <p:cNvSpPr txBox="1"/>
          <p:nvPr/>
        </p:nvSpPr>
        <p:spPr>
          <a:xfrm>
            <a:off x="644251" y="4457764"/>
            <a:ext cx="4249270" cy="1475532"/>
          </a:xfrm>
          <a:prstGeom prst="rect">
            <a:avLst/>
          </a:prstGeom>
          <a:noFill/>
        </p:spPr>
        <p:txBody>
          <a:bodyPr wrap="square" rtlCol="0">
            <a:spAutoFit/>
          </a:bodyPr>
          <a:lstStyle/>
          <a:p>
            <a:pPr marL="290513" indent="-290513" algn="l">
              <a:buClr>
                <a:schemeClr val="accent6">
                  <a:lumMod val="75000"/>
                </a:schemeClr>
              </a:buClr>
              <a:buFont typeface="Wingdings" pitchFamily="2" charset="2"/>
              <a:buChar char="ü"/>
            </a:pPr>
            <a:r>
              <a:rPr lang="en-US" sz="2247" b="1" dirty="0"/>
              <a:t>Any Grade (K-12)</a:t>
            </a:r>
          </a:p>
          <a:p>
            <a:pPr marL="290513" indent="-290513" algn="l">
              <a:buClr>
                <a:schemeClr val="accent6">
                  <a:lumMod val="75000"/>
                </a:schemeClr>
              </a:buClr>
              <a:buFont typeface="Wingdings" pitchFamily="2" charset="2"/>
              <a:buChar char="ü"/>
            </a:pPr>
            <a:r>
              <a:rPr lang="en-US" sz="2247" b="1" dirty="0"/>
              <a:t>Up to 2 Courses Per Semester</a:t>
            </a:r>
          </a:p>
          <a:p>
            <a:pPr marL="290513" indent="-290513" algn="l">
              <a:buClr>
                <a:schemeClr val="accent6">
                  <a:lumMod val="75000"/>
                </a:schemeClr>
              </a:buClr>
              <a:buFont typeface="Wingdings" pitchFamily="2" charset="2"/>
              <a:buChar char="ü"/>
            </a:pPr>
            <a:r>
              <a:rPr lang="en-US" sz="2247" b="1" dirty="0"/>
              <a:t>Can Count - FTE Computed on Hours Attended</a:t>
            </a:r>
          </a:p>
        </p:txBody>
      </p:sp>
      <p:sp>
        <p:nvSpPr>
          <p:cNvPr id="32" name="TextBox 31"/>
          <p:cNvSpPr txBox="1"/>
          <p:nvPr/>
        </p:nvSpPr>
        <p:spPr>
          <a:xfrm>
            <a:off x="5008125" y="4423719"/>
            <a:ext cx="4318749" cy="1475532"/>
          </a:xfrm>
          <a:prstGeom prst="rect">
            <a:avLst/>
          </a:prstGeom>
          <a:noFill/>
        </p:spPr>
        <p:txBody>
          <a:bodyPr wrap="square" rtlCol="0">
            <a:spAutoFit/>
          </a:bodyPr>
          <a:lstStyle/>
          <a:p>
            <a:pPr marL="290513" indent="-236538" algn="l">
              <a:buClr>
                <a:schemeClr val="accent6">
                  <a:lumMod val="75000"/>
                </a:schemeClr>
              </a:buClr>
              <a:buFont typeface="Wingdings" pitchFamily="2" charset="2"/>
              <a:buChar char="ü"/>
            </a:pPr>
            <a:r>
              <a:rPr lang="en-US" sz="2247" b="1" dirty="0"/>
              <a:t>Any Grade (K-12)</a:t>
            </a:r>
          </a:p>
          <a:p>
            <a:pPr marL="290513" indent="-236538" algn="l">
              <a:buClr>
                <a:schemeClr val="accent6">
                  <a:lumMod val="75000"/>
                </a:schemeClr>
              </a:buClr>
              <a:buFont typeface="Wingdings" pitchFamily="2" charset="2"/>
              <a:buChar char="ü"/>
            </a:pPr>
            <a:r>
              <a:rPr lang="en-US" sz="2247" b="1" dirty="0"/>
              <a:t>Up to 2 Courses Per Semester</a:t>
            </a:r>
          </a:p>
          <a:p>
            <a:pPr marL="290513" indent="-236538" algn="l">
              <a:buClr>
                <a:schemeClr val="accent6">
                  <a:lumMod val="75000"/>
                </a:schemeClr>
              </a:buClr>
              <a:buFont typeface="Wingdings" pitchFamily="2" charset="2"/>
              <a:buChar char="ü"/>
            </a:pPr>
            <a:r>
              <a:rPr lang="en-US" sz="2247" b="1" dirty="0"/>
              <a:t>Can Count - .25 FTE for Each Course, .50 FTE Max</a:t>
            </a:r>
          </a:p>
        </p:txBody>
      </p:sp>
      <p:sp>
        <p:nvSpPr>
          <p:cNvPr id="33" name="TextBox 32"/>
          <p:cNvSpPr txBox="1"/>
          <p:nvPr/>
        </p:nvSpPr>
        <p:spPr>
          <a:xfrm>
            <a:off x="1857685" y="5922538"/>
            <a:ext cx="8523444" cy="461665"/>
          </a:xfrm>
          <a:prstGeom prst="rect">
            <a:avLst/>
          </a:prstGeom>
          <a:noFill/>
        </p:spPr>
        <p:txBody>
          <a:bodyPr wrap="square" rtlCol="0">
            <a:spAutoFit/>
          </a:bodyPr>
          <a:lstStyle/>
          <a:p>
            <a:pPr algn="ctr"/>
            <a:r>
              <a:rPr lang="en-US" sz="2400" b="1" u="sng" dirty="0">
                <a:solidFill>
                  <a:srgbClr val="FF0000"/>
                </a:solidFill>
              </a:rPr>
              <a:t> </a:t>
            </a:r>
            <a:r>
              <a:rPr lang="en-US" sz="2400" b="1" u="sng" dirty="0">
                <a:solidFill>
                  <a:schemeClr val="accent6">
                    <a:lumMod val="75000"/>
                  </a:schemeClr>
                </a:solidFill>
              </a:rPr>
              <a:t>---&gt; Only for General Aid Purposes, NOT Revenue Limit  &lt;---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8" grpId="0"/>
      <p:bldP spid="29" grpId="0"/>
      <p:bldP spid="30" grpId="0"/>
      <p:bldP spid="31"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480925" cy="1237128"/>
          </a:xfrm>
        </p:spPr>
        <p:txBody>
          <a:bodyPr>
            <a:normAutofit fontScale="90000"/>
          </a:bodyPr>
          <a:lstStyle/>
          <a:p>
            <a:r>
              <a:rPr lang="en-US" dirty="0">
                <a:solidFill>
                  <a:schemeClr val="bg1">
                    <a:lumMod val="95000"/>
                  </a:schemeClr>
                </a:solidFill>
              </a:rPr>
              <a:t>Pupil Count Dates for determining Membership Reporting Purposes (PI-1563)</a:t>
            </a:r>
          </a:p>
        </p:txBody>
      </p:sp>
      <p:sp>
        <p:nvSpPr>
          <p:cNvPr id="3" name="Content Placeholder 2"/>
          <p:cNvSpPr>
            <a:spLocks noGrp="1"/>
          </p:cNvSpPr>
          <p:nvPr>
            <p:ph sz="quarter" idx="1"/>
          </p:nvPr>
        </p:nvSpPr>
        <p:spPr>
          <a:xfrm>
            <a:off x="1333628" y="1237129"/>
            <a:ext cx="10661147" cy="5303520"/>
          </a:xfrm>
          <a:ln w="38100">
            <a:noFill/>
          </a:ln>
        </p:spPr>
        <p:txBody>
          <a:bodyPr>
            <a:noAutofit/>
          </a:bodyPr>
          <a:lstStyle/>
          <a:p>
            <a:pPr marL="461963" indent="-461963">
              <a:lnSpc>
                <a:spcPct val="100000"/>
              </a:lnSpc>
              <a:spcBef>
                <a:spcPts val="300"/>
              </a:spcBef>
              <a:spcAft>
                <a:spcPts val="300"/>
              </a:spcAft>
              <a:buFont typeface="Wingdings" panose="05000000000000000000" pitchFamily="2" charset="2"/>
              <a:buChar char="q"/>
            </a:pPr>
            <a:r>
              <a:rPr lang="en-US" sz="2800" dirty="0"/>
              <a:t>3rd Friday in September (PI-1563)</a:t>
            </a:r>
          </a:p>
          <a:p>
            <a:pPr lvl="1">
              <a:lnSpc>
                <a:spcPct val="100000"/>
              </a:lnSpc>
              <a:spcBef>
                <a:spcPts val="300"/>
              </a:spcBef>
              <a:spcAft>
                <a:spcPts val="300"/>
              </a:spcAft>
              <a:buFont typeface="Wingdings" panose="05000000000000000000" pitchFamily="2" charset="2"/>
              <a:buChar char="q"/>
            </a:pPr>
            <a:r>
              <a:rPr lang="en-US" dirty="0"/>
              <a:t> Used to determine </a:t>
            </a:r>
            <a:r>
              <a:rPr lang="en-US" i="1" dirty="0">
                <a:solidFill>
                  <a:schemeClr val="bg2">
                    <a:lumMod val="25000"/>
                  </a:schemeClr>
                </a:solidFill>
              </a:rPr>
              <a:t>Revenue Limit, </a:t>
            </a:r>
            <a:r>
              <a:rPr lang="en-US" sz="2800" i="1" dirty="0">
                <a:solidFill>
                  <a:schemeClr val="accent5">
                    <a:lumMod val="75000"/>
                  </a:schemeClr>
                </a:solidFill>
              </a:rPr>
              <a:t>Per Pupil Aid and </a:t>
            </a:r>
            <a:r>
              <a:rPr lang="en-US" i="1" dirty="0">
                <a:solidFill>
                  <a:schemeClr val="accent5">
                    <a:lumMod val="75000"/>
                  </a:schemeClr>
                </a:solidFill>
              </a:rPr>
              <a:t>State Equalization Aid</a:t>
            </a:r>
          </a:p>
          <a:p>
            <a:pPr marL="461963" indent="-461963">
              <a:lnSpc>
                <a:spcPct val="100000"/>
              </a:lnSpc>
              <a:spcBef>
                <a:spcPts val="300"/>
              </a:spcBef>
              <a:spcAft>
                <a:spcPts val="300"/>
              </a:spcAft>
              <a:buFont typeface="Wingdings" panose="05000000000000000000" pitchFamily="2" charset="2"/>
              <a:buChar char="q"/>
            </a:pPr>
            <a:r>
              <a:rPr lang="en-US" sz="2800" dirty="0"/>
              <a:t>2nd Friday in January  (PI-1563)</a:t>
            </a:r>
          </a:p>
          <a:p>
            <a:pPr marL="889696" lvl="1" indent="-461963">
              <a:lnSpc>
                <a:spcPct val="100000"/>
              </a:lnSpc>
              <a:spcBef>
                <a:spcPts val="300"/>
              </a:spcBef>
              <a:spcAft>
                <a:spcPts val="300"/>
              </a:spcAft>
              <a:buFont typeface="Wingdings" panose="05000000000000000000" pitchFamily="2" charset="2"/>
              <a:buChar char="q"/>
            </a:pPr>
            <a:r>
              <a:rPr lang="en-US" dirty="0"/>
              <a:t>Used to determine </a:t>
            </a:r>
            <a:r>
              <a:rPr lang="en-US" i="1" dirty="0">
                <a:solidFill>
                  <a:schemeClr val="accent5">
                    <a:lumMod val="75000"/>
                  </a:schemeClr>
                </a:solidFill>
              </a:rPr>
              <a:t>state equalization aid</a:t>
            </a:r>
          </a:p>
          <a:p>
            <a:pPr marL="461963" indent="-461963">
              <a:lnSpc>
                <a:spcPct val="100000"/>
              </a:lnSpc>
              <a:spcBef>
                <a:spcPts val="300"/>
              </a:spcBef>
              <a:spcAft>
                <a:spcPts val="300"/>
              </a:spcAft>
              <a:buFont typeface="Wingdings" panose="05000000000000000000" pitchFamily="2" charset="2"/>
              <a:buChar char="q"/>
            </a:pPr>
            <a:r>
              <a:rPr lang="en-US" dirty="0"/>
              <a:t>Summer/Interim Membership FTE (W1804)/(PI-1563)</a:t>
            </a:r>
          </a:p>
          <a:p>
            <a:pPr marL="889696" lvl="1" indent="-461963">
              <a:lnSpc>
                <a:spcPct val="100000"/>
              </a:lnSpc>
              <a:spcBef>
                <a:spcPts val="300"/>
              </a:spcBef>
              <a:spcAft>
                <a:spcPts val="300"/>
              </a:spcAft>
              <a:buFont typeface="Wingdings" panose="05000000000000000000" pitchFamily="2" charset="2"/>
              <a:buChar char="q"/>
            </a:pPr>
            <a:r>
              <a:rPr lang="en-US" sz="2600" dirty="0"/>
              <a:t>Included when reporting the September Count</a:t>
            </a:r>
          </a:p>
          <a:p>
            <a:pPr marL="889696" lvl="1" indent="-461963">
              <a:lnSpc>
                <a:spcPct val="100000"/>
              </a:lnSpc>
              <a:spcBef>
                <a:spcPts val="300"/>
              </a:spcBef>
              <a:spcAft>
                <a:spcPts val="300"/>
              </a:spcAft>
              <a:buFont typeface="Wingdings" panose="05000000000000000000" pitchFamily="2" charset="2"/>
              <a:buChar char="q"/>
            </a:pPr>
            <a:r>
              <a:rPr lang="en-US" sz="2600" dirty="0"/>
              <a:t>FTE valued at 100% for Equalization Aid and 40% for Revenue Limit</a:t>
            </a:r>
          </a:p>
          <a:p>
            <a:pPr marL="461963" indent="-461963">
              <a:lnSpc>
                <a:spcPct val="100000"/>
              </a:lnSpc>
              <a:spcBef>
                <a:spcPts val="300"/>
              </a:spcBef>
              <a:spcAft>
                <a:spcPts val="300"/>
              </a:spcAft>
              <a:buFont typeface="Wingdings" panose="05000000000000000000" pitchFamily="2" charset="2"/>
              <a:buChar char="q"/>
            </a:pPr>
            <a:r>
              <a:rPr lang="en-US" dirty="0"/>
              <a:t>Challenge Academy (PI-1563 YCA)</a:t>
            </a:r>
          </a:p>
          <a:p>
            <a:pPr marL="889696" lvl="1" indent="-461963">
              <a:lnSpc>
                <a:spcPct val="100000"/>
              </a:lnSpc>
              <a:spcBef>
                <a:spcPts val="300"/>
              </a:spcBef>
              <a:spcAft>
                <a:spcPts val="300"/>
              </a:spcAft>
              <a:buFont typeface="Wingdings" panose="05000000000000000000" pitchFamily="2" charset="2"/>
              <a:buChar char="q"/>
            </a:pPr>
            <a:r>
              <a:rPr lang="en-US" sz="2600" dirty="0"/>
              <a:t>Completed September and March</a:t>
            </a:r>
          </a:p>
          <a:p>
            <a:pPr>
              <a:lnSpc>
                <a:spcPct val="100000"/>
              </a:lnSpc>
              <a:spcBef>
                <a:spcPts val="300"/>
              </a:spcBef>
              <a:spcAft>
                <a:spcPts val="300"/>
              </a:spcAft>
            </a:pPr>
            <a:endParaRPr lang="en-US" sz="2800" dirty="0"/>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Early Learners; Preschool, 4K</a:t>
            </a:r>
          </a:p>
        </p:txBody>
      </p:sp>
      <p:sp>
        <p:nvSpPr>
          <p:cNvPr id="3" name="Content Placeholder 2"/>
          <p:cNvSpPr>
            <a:spLocks noGrp="1"/>
          </p:cNvSpPr>
          <p:nvPr>
            <p:ph sz="quarter" idx="1"/>
          </p:nvPr>
        </p:nvSpPr>
        <p:spPr>
          <a:xfrm>
            <a:off x="1569721" y="1371600"/>
            <a:ext cx="9686108" cy="5344886"/>
          </a:xfrm>
        </p:spPr>
        <p:txBody>
          <a:bodyPr>
            <a:normAutofit fontScale="92500" lnSpcReduction="20000"/>
          </a:bodyPr>
          <a:lstStyle/>
          <a:p>
            <a:r>
              <a:rPr lang="en-US" dirty="0"/>
              <a:t>New 4K programs need to be approved by DPI.</a:t>
            </a:r>
          </a:p>
          <a:p>
            <a:r>
              <a:rPr lang="en-US" dirty="0"/>
              <a:t>4-Year-Old Kindergarten must be universal and open to all age eligible children in the district.</a:t>
            </a:r>
          </a:p>
          <a:p>
            <a:r>
              <a:rPr lang="en-US" dirty="0"/>
              <a:t>Pupil must be at least 4 years old by Sept 1</a:t>
            </a:r>
            <a:r>
              <a:rPr lang="en-US" baseline="30000" dirty="0"/>
              <a:t>st</a:t>
            </a:r>
            <a:r>
              <a:rPr lang="en-US" dirty="0"/>
              <a:t>. </a:t>
            </a:r>
          </a:p>
          <a:p>
            <a:r>
              <a:rPr lang="en-US" dirty="0"/>
              <a:t>Preschool and Special Education</a:t>
            </a:r>
            <a:endParaRPr lang="en-US" b="1" dirty="0"/>
          </a:p>
          <a:p>
            <a:pPr lvl="1"/>
            <a:r>
              <a:rPr lang="en-US" dirty="0"/>
              <a:t>If pupils are enrolled in both 4K and Preschool Special Education, count in 4K. </a:t>
            </a:r>
            <a:r>
              <a:rPr lang="en-US" b="1" u="sng" dirty="0"/>
              <a:t>Do not count in more than one category/program.</a:t>
            </a:r>
            <a:r>
              <a:rPr lang="en-US" dirty="0"/>
              <a:t> </a:t>
            </a:r>
          </a:p>
          <a:p>
            <a:endParaRPr lang="en-US" dirty="0"/>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65261"/>
            <a:ext cx="12480925" cy="673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chemeClr val="bg1"/>
                </a:solidFill>
                <a:latin typeface="+mj-lt"/>
              </a:rPr>
              <a:t>Membership and 3, 4, and 5-Year Olds</a:t>
            </a:r>
          </a:p>
        </p:txBody>
      </p:sp>
      <p:sp>
        <p:nvSpPr>
          <p:cNvPr id="4" name="Content Placeholder 3"/>
          <p:cNvSpPr>
            <a:spLocks noGrp="1"/>
          </p:cNvSpPr>
          <p:nvPr>
            <p:ph idx="1"/>
          </p:nvPr>
        </p:nvSpPr>
        <p:spPr>
          <a:xfrm>
            <a:off x="1569720" y="1806748"/>
            <a:ext cx="9509759" cy="4685492"/>
          </a:xfrm>
        </p:spPr>
        <p:txBody>
          <a:bodyPr>
            <a:normAutofit lnSpcReduction="10000"/>
          </a:bodyPr>
          <a:lstStyle/>
          <a:p>
            <a:pPr marL="517525" indent="-517525">
              <a:spcBef>
                <a:spcPts val="600"/>
              </a:spcBef>
              <a:buFont typeface="Wingdings" panose="05000000000000000000" pitchFamily="2" charset="2"/>
              <a:buChar char="q"/>
            </a:pPr>
            <a:r>
              <a:rPr lang="en-US" sz="2867" dirty="0">
                <a:latin typeface="Arial" panose="020B0604020202020204" pitchFamily="34" charset="0"/>
                <a:cs typeface="Arial" panose="020B0604020202020204" pitchFamily="34" charset="0"/>
              </a:rPr>
              <a:t>Have to be public school students in order to count for membership.</a:t>
            </a:r>
          </a:p>
          <a:p>
            <a:pPr marL="517525" indent="-517525">
              <a:spcBef>
                <a:spcPts val="600"/>
              </a:spcBef>
              <a:buFont typeface="Wingdings" panose="05000000000000000000" pitchFamily="2" charset="2"/>
              <a:buChar char="q"/>
            </a:pPr>
            <a:r>
              <a:rPr lang="en-US" sz="2867" dirty="0">
                <a:latin typeface="Arial" panose="020B0604020202020204" pitchFamily="34" charset="0"/>
                <a:cs typeface="Arial" panose="020B0604020202020204" pitchFamily="34" charset="0"/>
              </a:rPr>
              <a:t>Non-Special Education 3-Year Olds participating in district programs are counted separately in PI-1563 Step 1.1 and Step 1.2. from Special Education 3-Year Olds students you serve</a:t>
            </a:r>
          </a:p>
          <a:p>
            <a:pPr marL="517525" indent="-517525">
              <a:spcBef>
                <a:spcPts val="600"/>
              </a:spcBef>
              <a:buFont typeface="Wingdings" panose="05000000000000000000" pitchFamily="2" charset="2"/>
              <a:buChar char="q"/>
            </a:pPr>
            <a:r>
              <a:rPr lang="en-US" sz="2867" dirty="0">
                <a:latin typeface="Arial" panose="020B0604020202020204" pitchFamily="34" charset="0"/>
                <a:cs typeface="Arial" panose="020B0604020202020204" pitchFamily="34" charset="0"/>
              </a:rPr>
              <a:t>Count children in the program they are attending.</a:t>
            </a:r>
          </a:p>
        </p:txBody>
      </p:sp>
      <p:sp>
        <p:nvSpPr>
          <p:cNvPr id="6" name="TextBox 5"/>
          <p:cNvSpPr txBox="1"/>
          <p:nvPr/>
        </p:nvSpPr>
        <p:spPr>
          <a:xfrm>
            <a:off x="2992128" y="1221973"/>
            <a:ext cx="6050671" cy="584775"/>
          </a:xfrm>
          <a:prstGeom prst="rect">
            <a:avLst/>
          </a:prstGeom>
          <a:noFill/>
        </p:spPr>
        <p:txBody>
          <a:bodyPr wrap="square" rtlCol="0">
            <a:spAutoFit/>
          </a:bodyPr>
          <a:lstStyle/>
          <a:p>
            <a:pPr algn="ctr"/>
            <a:r>
              <a:rPr lang="en-US" sz="3200" b="1" dirty="0">
                <a:solidFill>
                  <a:schemeClr val="accent6">
                    <a:lumMod val="75000"/>
                  </a:schemeClr>
                </a:solidFill>
              </a:rPr>
              <a:t>Takeaways</a:t>
            </a:r>
            <a:endParaRPr lang="en-US" sz="2867" b="1" dirty="0">
              <a:solidFill>
                <a:schemeClr val="accent6">
                  <a:lumMod val="75000"/>
                </a:schemeClr>
              </a:solidFill>
            </a:endParaRPr>
          </a:p>
        </p:txBody>
      </p:sp>
    </p:spTree>
    <p:extLst>
      <p:ext uri="{BB962C8B-B14F-4D97-AF65-F5344CB8AC3E}">
        <p14:creationId xmlns:p14="http://schemas.microsoft.com/office/powerpoint/2010/main" val="1471011025"/>
      </p:ext>
    </p:extLst>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39486"/>
            <a:ext cx="12480924" cy="673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chemeClr val="bg1"/>
                </a:solidFill>
                <a:latin typeface="+mj-lt"/>
              </a:rPr>
              <a:t>Membership and 3 Year Olds</a:t>
            </a:r>
          </a:p>
        </p:txBody>
      </p:sp>
      <p:sp>
        <p:nvSpPr>
          <p:cNvPr id="3" name="Rectangle 2"/>
          <p:cNvSpPr/>
          <p:nvPr/>
        </p:nvSpPr>
        <p:spPr>
          <a:xfrm>
            <a:off x="1347897" y="1902371"/>
            <a:ext cx="9785131" cy="4447371"/>
          </a:xfrm>
          <a:prstGeom prst="rect">
            <a:avLst/>
          </a:prstGeom>
        </p:spPr>
        <p:txBody>
          <a:bodyPr wrap="square">
            <a:spAutoFit/>
          </a:bodyPr>
          <a:lstStyle/>
          <a:p>
            <a:pPr marL="342900" marR="0" lvl="0" indent="-342900">
              <a:spcBef>
                <a:spcPts val="0"/>
              </a:spcBef>
              <a:spcAft>
                <a:spcPts val="1350"/>
              </a:spcAft>
              <a:buSzPts val="1000"/>
              <a:buFont typeface="Symbol" panose="05050102010706020507" pitchFamily="18" charset="2"/>
              <a:buChar char=""/>
              <a:tabLst>
                <a:tab pos="457200" algn="l"/>
              </a:tabLst>
            </a:pPr>
            <a:r>
              <a:rPr lang="en-US" sz="3200" b="1" dirty="0">
                <a:ea typeface="Times New Roman" panose="02020603050405020304" pitchFamily="18" charset="0"/>
                <a:cs typeface="Times New Roman" panose="02020603050405020304" pitchFamily="18" charset="0"/>
              </a:rPr>
              <a:t>Please see the session handout provided in these links:</a:t>
            </a:r>
            <a:endParaRPr lang="en-US" sz="3200" b="1" dirty="0">
              <a:ea typeface="Times New Roman" panose="02020603050405020304" pitchFamily="18" charset="0"/>
              <a:cs typeface="Times New Roman" panose="02020603050405020304" pitchFamily="18" charset="0"/>
              <a:hlinkClick r:id="rId3"/>
            </a:endParaRPr>
          </a:p>
          <a:p>
            <a:pPr marL="342900" marR="0" lvl="0" indent="-342900">
              <a:spcBef>
                <a:spcPts val="0"/>
              </a:spcBef>
              <a:spcAft>
                <a:spcPts val="1350"/>
              </a:spcAft>
              <a:buSzPts val="1000"/>
              <a:buFont typeface="Symbol" panose="05050102010706020507" pitchFamily="18" charset="2"/>
              <a:buChar char=""/>
              <a:tabLst>
                <a:tab pos="457200" algn="l"/>
              </a:tabLst>
            </a:pPr>
            <a:r>
              <a:rPr lang="en-US" sz="3200" b="1" u="sng" dirty="0">
                <a:solidFill>
                  <a:srgbClr val="76767A"/>
                </a:solidFill>
                <a:ea typeface="Times New Roman" panose="02020603050405020304" pitchFamily="18" charset="0"/>
                <a:cs typeface="Times New Roman" panose="02020603050405020304" pitchFamily="18" charset="0"/>
                <a:hlinkClick r:id="rId3"/>
              </a:rPr>
              <a:t>Student Membership three, four or five year-olds</a:t>
            </a:r>
            <a:r>
              <a:rPr lang="en-US" sz="3200" b="1" dirty="0">
                <a:solidFill>
                  <a:srgbClr val="292F33"/>
                </a:solidFill>
                <a:ea typeface="Times New Roman" panose="02020603050405020304" pitchFamily="18" charset="0"/>
                <a:cs typeface="Times New Roman" panose="02020603050405020304" pitchFamily="18" charset="0"/>
              </a:rPr>
              <a:t> </a:t>
            </a:r>
          </a:p>
          <a:p>
            <a:pPr marL="342900" marR="0" lvl="0" indent="-342900">
              <a:spcBef>
                <a:spcPts val="0"/>
              </a:spcBef>
              <a:spcAft>
                <a:spcPts val="1350"/>
              </a:spcAft>
              <a:buSzPts val="1000"/>
              <a:buFont typeface="Symbol" panose="05050102010706020507" pitchFamily="18" charset="2"/>
              <a:buChar char=""/>
              <a:tabLst>
                <a:tab pos="457200" algn="l"/>
              </a:tabLst>
            </a:pPr>
            <a:r>
              <a:rPr lang="en-US" sz="2800" b="1" u="sng" dirty="0">
                <a:solidFill>
                  <a:srgbClr val="1F497D"/>
                </a:solidFill>
                <a:ea typeface="Calibri" panose="020F0502020204030204" pitchFamily="34" charset="0"/>
                <a:cs typeface="Times New Roman" panose="02020603050405020304" pitchFamily="18" charset="0"/>
                <a:hlinkClick r:id="rId3"/>
              </a:rPr>
              <a:t>https://dpi.wi.gov/sites/default/files/imce/sfs/xls/Revised-Student-Membership-3-4_or-5-Year-Olds5.xlsx</a:t>
            </a:r>
            <a:r>
              <a:rPr lang="en-US" sz="2800" b="1" dirty="0">
                <a:solidFill>
                  <a:srgbClr val="1F497D"/>
                </a:solidFill>
                <a:ea typeface="Calibri" panose="020F0502020204030204" pitchFamily="34" charset="0"/>
                <a:cs typeface="Times New Roman" panose="02020603050405020304" pitchFamily="18" charset="0"/>
              </a:rPr>
              <a:t> </a:t>
            </a:r>
          </a:p>
          <a:p>
            <a:pPr marL="342900" marR="0" lvl="0" indent="-342900">
              <a:spcBef>
                <a:spcPts val="0"/>
              </a:spcBef>
              <a:spcAft>
                <a:spcPts val="1350"/>
              </a:spcAft>
              <a:buSzPts val="1000"/>
              <a:buFont typeface="Symbol" panose="05050102010706020507" pitchFamily="18" charset="2"/>
              <a:buChar char=""/>
              <a:tabLst>
                <a:tab pos="457200" algn="l"/>
              </a:tabLst>
            </a:pPr>
            <a:r>
              <a:rPr lang="en-US" sz="3200" b="1" dirty="0">
                <a:solidFill>
                  <a:srgbClr val="1F497D"/>
                </a:solidFill>
                <a:ea typeface="Calibri" panose="020F0502020204030204" pitchFamily="34" charset="0"/>
                <a:cs typeface="Times New Roman" panose="02020603050405020304" pitchFamily="18" charset="0"/>
              </a:rPr>
              <a:t>This document will be a good recourse when working with determining the assignment of students being served under the age of six.</a:t>
            </a:r>
            <a:endParaRPr lang="en-US" sz="3200" b="1" dirty="0">
              <a:effectLst/>
              <a:ea typeface="Calibri" panose="020F0502020204030204" pitchFamily="34" charset="0"/>
            </a:endParaRPr>
          </a:p>
        </p:txBody>
      </p:sp>
    </p:spTree>
    <p:extLst>
      <p:ext uri="{BB962C8B-B14F-4D97-AF65-F5344CB8AC3E}">
        <p14:creationId xmlns:p14="http://schemas.microsoft.com/office/powerpoint/2010/main" val="3531371396"/>
      </p:ext>
    </p:extLst>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Special Education</a:t>
            </a:r>
          </a:p>
        </p:txBody>
      </p:sp>
      <p:sp>
        <p:nvSpPr>
          <p:cNvPr id="3" name="Content Placeholder 2"/>
          <p:cNvSpPr>
            <a:spLocks noGrp="1"/>
          </p:cNvSpPr>
          <p:nvPr>
            <p:ph sz="quarter" idx="1"/>
          </p:nvPr>
        </p:nvSpPr>
        <p:spPr>
          <a:xfrm>
            <a:off x="1402080" y="1248551"/>
            <a:ext cx="9921241" cy="5203652"/>
          </a:xfrm>
        </p:spPr>
        <p:txBody>
          <a:bodyPr>
            <a:normAutofit lnSpcReduction="10000"/>
          </a:bodyPr>
          <a:lstStyle/>
          <a:p>
            <a:pPr>
              <a:lnSpc>
                <a:spcPct val="110000"/>
              </a:lnSpc>
              <a:spcBef>
                <a:spcPts val="600"/>
              </a:spcBef>
            </a:pPr>
            <a:r>
              <a:rPr lang="en-US" dirty="0"/>
              <a:t>Begins at age three.</a:t>
            </a:r>
          </a:p>
          <a:p>
            <a:pPr>
              <a:lnSpc>
                <a:spcPct val="110000"/>
              </a:lnSpc>
              <a:spcBef>
                <a:spcPts val="600"/>
              </a:spcBef>
            </a:pPr>
            <a:r>
              <a:rPr lang="en-US" dirty="0"/>
              <a:t>For three- and four-year-old children not in a 4k program, count as .50 FTE regardless of the special education program time in attendance.</a:t>
            </a:r>
          </a:p>
          <a:p>
            <a:pPr lvl="1">
              <a:lnSpc>
                <a:spcPct val="110000"/>
              </a:lnSpc>
              <a:spcBef>
                <a:spcPts val="600"/>
              </a:spcBef>
            </a:pPr>
            <a:r>
              <a:rPr lang="en-US" dirty="0"/>
              <a:t>Speech and Language</a:t>
            </a:r>
          </a:p>
          <a:p>
            <a:pPr lvl="1">
              <a:lnSpc>
                <a:spcPct val="110000"/>
              </a:lnSpc>
              <a:spcBef>
                <a:spcPts val="600"/>
              </a:spcBef>
            </a:pPr>
            <a:r>
              <a:rPr lang="en-US" dirty="0"/>
              <a:t>Early Childhood (Pre-School)</a:t>
            </a:r>
          </a:p>
          <a:p>
            <a:pPr lvl="1">
              <a:lnSpc>
                <a:spcPct val="110000"/>
              </a:lnSpc>
              <a:spcBef>
                <a:spcPts val="600"/>
              </a:spcBef>
            </a:pPr>
            <a:r>
              <a:rPr lang="en-US" dirty="0"/>
              <a:t>Other Services</a:t>
            </a:r>
          </a:p>
          <a:p>
            <a:pPr>
              <a:lnSpc>
                <a:spcPct val="110000"/>
              </a:lnSpc>
              <a:spcBef>
                <a:spcPts val="600"/>
              </a:spcBef>
            </a:pPr>
            <a:r>
              <a:rPr lang="en-US" dirty="0"/>
              <a:t>Students who turned 20, prior to the first day of class, may enroll any time during the year.</a:t>
            </a:r>
          </a:p>
        </p:txBody>
      </p:sp>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chemeClr val="bg1"/>
                </a:solidFill>
              </a:rPr>
              <a:t>Counting Students Who Are 20 and 21 Years Old </a:t>
            </a:r>
            <a:endParaRPr lang="en-US" sz="4000" dirty="0">
              <a:solidFill>
                <a:schemeClr val="bg1"/>
              </a:solidFill>
            </a:endParaRPr>
          </a:p>
        </p:txBody>
      </p:sp>
      <p:sp>
        <p:nvSpPr>
          <p:cNvPr id="3" name="Content Placeholder 2"/>
          <p:cNvSpPr>
            <a:spLocks noGrp="1"/>
          </p:cNvSpPr>
          <p:nvPr>
            <p:ph sz="quarter" idx="1"/>
          </p:nvPr>
        </p:nvSpPr>
        <p:spPr>
          <a:xfrm>
            <a:off x="1310640" y="1248551"/>
            <a:ext cx="10073639" cy="5594209"/>
          </a:xfrm>
        </p:spPr>
        <p:txBody>
          <a:bodyPr>
            <a:noAutofit/>
          </a:bodyPr>
          <a:lstStyle/>
          <a:p>
            <a:pPr>
              <a:lnSpc>
                <a:spcPct val="100000"/>
              </a:lnSpc>
              <a:spcBef>
                <a:spcPts val="600"/>
              </a:spcBef>
            </a:pPr>
            <a:r>
              <a:rPr lang="en-US" sz="2800" dirty="0"/>
              <a:t>If a special education student is 20 prior to the first day of classes according to the school calendar, the student can enroll </a:t>
            </a:r>
            <a:r>
              <a:rPr lang="en-US" sz="2800" u="sng" dirty="0"/>
              <a:t>any time </a:t>
            </a:r>
            <a:r>
              <a:rPr lang="en-US" sz="2800" dirty="0"/>
              <a:t>during the year, even after turning 21, and the district </a:t>
            </a:r>
            <a:r>
              <a:rPr lang="en-US" sz="2800" u="sng" dirty="0"/>
              <a:t>must</a:t>
            </a:r>
            <a:r>
              <a:rPr lang="en-US" sz="2800" dirty="0"/>
              <a:t> provide services and can count the student. </a:t>
            </a:r>
          </a:p>
          <a:p>
            <a:pPr>
              <a:lnSpc>
                <a:spcPct val="100000"/>
              </a:lnSpc>
              <a:spcBef>
                <a:spcPts val="600"/>
              </a:spcBef>
            </a:pPr>
            <a:r>
              <a:rPr lang="en-US" sz="2800" dirty="0"/>
              <a:t> If a regular education student is 20 when he/she enrolls and receives instruction, the district </a:t>
            </a:r>
            <a:r>
              <a:rPr lang="en-US" sz="2800" u="sng" dirty="0"/>
              <a:t>must</a:t>
            </a:r>
            <a:r>
              <a:rPr lang="en-US" sz="2800" dirty="0"/>
              <a:t> provide services and can count the student. If a student turns 21 prior to enrolling and receiving instruction, the district is </a:t>
            </a:r>
            <a:r>
              <a:rPr lang="en-US" sz="2800" u="sng" dirty="0"/>
              <a:t>not required </a:t>
            </a:r>
            <a:r>
              <a:rPr lang="en-US" sz="2800" dirty="0"/>
              <a:t>to provide services and cannot count the student. If a student enrolls prior to turning 21, but turns 21 before attending classes, the district is not required to provide services and the student cannot be counted. </a:t>
            </a:r>
          </a:p>
          <a:p>
            <a:pPr>
              <a:lnSpc>
                <a:spcPct val="100000"/>
              </a:lnSpc>
              <a:spcBef>
                <a:spcPts val="600"/>
              </a:spcBef>
            </a:pPr>
            <a:endParaRPr lang="en-US" sz="2800" i="1" dirty="0"/>
          </a:p>
        </p:txBody>
      </p:sp>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bg1"/>
                </a:solidFill>
              </a:rPr>
              <a:t>Part-time Attendance and FTE</a:t>
            </a:r>
          </a:p>
        </p:txBody>
      </p:sp>
      <p:sp>
        <p:nvSpPr>
          <p:cNvPr id="5" name="Content Placeholder 4"/>
          <p:cNvSpPr>
            <a:spLocks noGrp="1"/>
          </p:cNvSpPr>
          <p:nvPr>
            <p:ph sz="quarter" idx="1"/>
          </p:nvPr>
        </p:nvSpPr>
        <p:spPr>
          <a:xfrm>
            <a:off x="1645602" y="1364788"/>
            <a:ext cx="9189720" cy="5112212"/>
          </a:xfrm>
        </p:spPr>
        <p:txBody>
          <a:bodyPr>
            <a:normAutofit lnSpcReduction="10000"/>
          </a:bodyPr>
          <a:lstStyle/>
          <a:p>
            <a:pPr>
              <a:lnSpc>
                <a:spcPct val="120000"/>
              </a:lnSpc>
              <a:spcBef>
                <a:spcPts val="600"/>
              </a:spcBef>
            </a:pPr>
            <a:r>
              <a:rPr lang="en-US" dirty="0"/>
              <a:t>Residents attending Private School</a:t>
            </a:r>
          </a:p>
          <a:p>
            <a:pPr lvl="1">
              <a:lnSpc>
                <a:spcPct val="120000"/>
              </a:lnSpc>
              <a:spcBef>
                <a:spcPts val="600"/>
              </a:spcBef>
            </a:pPr>
            <a:r>
              <a:rPr lang="en-US" dirty="0"/>
              <a:t>Calculated based on hours</a:t>
            </a:r>
          </a:p>
          <a:p>
            <a:pPr>
              <a:lnSpc>
                <a:spcPct val="120000"/>
              </a:lnSpc>
              <a:spcBef>
                <a:spcPts val="600"/>
              </a:spcBef>
            </a:pPr>
            <a:r>
              <a:rPr lang="en-US" dirty="0"/>
              <a:t>Residents - Home Based</a:t>
            </a:r>
          </a:p>
          <a:p>
            <a:pPr lvl="1">
              <a:lnSpc>
                <a:spcPct val="120000"/>
              </a:lnSpc>
              <a:spcBef>
                <a:spcPts val="600"/>
              </a:spcBef>
            </a:pPr>
            <a:r>
              <a:rPr lang="en-US" dirty="0"/>
              <a:t>Calculated based on hours</a:t>
            </a:r>
          </a:p>
          <a:p>
            <a:pPr>
              <a:lnSpc>
                <a:spcPct val="120000"/>
              </a:lnSpc>
              <a:spcBef>
                <a:spcPts val="600"/>
              </a:spcBef>
            </a:pPr>
            <a:r>
              <a:rPr lang="en-US" dirty="0"/>
              <a:t>Non-Residents Home Based</a:t>
            </a:r>
          </a:p>
          <a:p>
            <a:pPr lvl="1">
              <a:lnSpc>
                <a:spcPct val="120000"/>
              </a:lnSpc>
              <a:spcBef>
                <a:spcPts val="600"/>
              </a:spcBef>
            </a:pPr>
            <a:r>
              <a:rPr lang="en-US" dirty="0"/>
              <a:t>.25 FTE per Course</a:t>
            </a:r>
          </a:p>
          <a:p>
            <a:pPr>
              <a:lnSpc>
                <a:spcPct val="120000"/>
              </a:lnSpc>
              <a:spcBef>
                <a:spcPts val="600"/>
              </a:spcBef>
            </a:pPr>
            <a:r>
              <a:rPr lang="en-US" dirty="0"/>
              <a:t>Follow the directions/steps as given in the report process or reporting form </a:t>
            </a:r>
          </a:p>
          <a:p>
            <a:pPr>
              <a:lnSpc>
                <a:spcPct val="120000"/>
              </a:lnSpc>
              <a:spcBef>
                <a:spcPts val="600"/>
              </a:spcBef>
              <a:buNone/>
            </a:pPr>
            <a:endParaRPr lang="en-US" dirty="0"/>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 y="132333"/>
            <a:ext cx="12374245" cy="1170517"/>
          </a:xfrm>
        </p:spPr>
        <p:txBody>
          <a:bodyPr>
            <a:normAutofit/>
          </a:bodyPr>
          <a:lstStyle/>
          <a:p>
            <a:r>
              <a:rPr lang="en-US" dirty="0">
                <a:solidFill>
                  <a:schemeClr val="bg1"/>
                </a:solidFill>
                <a:latin typeface="+mn-lt"/>
              </a:rPr>
              <a:t>Counting Part-time Pupils</a:t>
            </a:r>
          </a:p>
        </p:txBody>
      </p:sp>
      <p:grpSp>
        <p:nvGrpSpPr>
          <p:cNvPr id="18" name="Group 17"/>
          <p:cNvGrpSpPr/>
          <p:nvPr/>
        </p:nvGrpSpPr>
        <p:grpSpPr>
          <a:xfrm>
            <a:off x="2983441" y="3172223"/>
            <a:ext cx="6788997" cy="3068480"/>
            <a:chOff x="1371600" y="3189895"/>
            <a:chExt cx="6629400" cy="2872904"/>
          </a:xfrm>
        </p:grpSpPr>
        <p:sp>
          <p:nvSpPr>
            <p:cNvPr id="6" name="TextBox 5"/>
            <p:cNvSpPr txBox="1"/>
            <p:nvPr/>
          </p:nvSpPr>
          <p:spPr>
            <a:xfrm>
              <a:off x="1371600" y="3189895"/>
              <a:ext cx="2209800" cy="1230623"/>
            </a:xfrm>
            <a:prstGeom prst="rect">
              <a:avLst/>
            </a:prstGeom>
            <a:solidFill>
              <a:srgbClr val="A7D971"/>
            </a:solidFill>
            <a:ln w="12700">
              <a:solidFill>
                <a:schemeClr val="tx1"/>
              </a:solidFill>
            </a:ln>
          </p:spPr>
          <p:txBody>
            <a:bodyPr wrap="square" rtlCol="0">
              <a:spAutoFit/>
            </a:bodyPr>
            <a:lstStyle/>
            <a:p>
              <a:pPr algn="ctr"/>
              <a:endParaRPr lang="en-US" sz="1200" b="1" dirty="0"/>
            </a:p>
            <a:p>
              <a:pPr algn="ctr"/>
              <a:r>
                <a:rPr lang="en-US" sz="2247" b="1" dirty="0"/>
                <a:t>Pupil comes from:</a:t>
              </a:r>
              <a:endParaRPr lang="en-US" sz="2247" dirty="0"/>
            </a:p>
            <a:p>
              <a:pPr algn="ctr"/>
              <a:endParaRPr lang="en-US" sz="2247" dirty="0"/>
            </a:p>
          </p:txBody>
        </p:sp>
        <p:sp>
          <p:nvSpPr>
            <p:cNvPr id="8" name="TextBox 7"/>
            <p:cNvSpPr txBox="1"/>
            <p:nvPr/>
          </p:nvSpPr>
          <p:spPr>
            <a:xfrm>
              <a:off x="1371600" y="4107964"/>
              <a:ext cx="2209800" cy="1057727"/>
            </a:xfrm>
            <a:prstGeom prst="rect">
              <a:avLst/>
            </a:prstGeom>
            <a:solidFill>
              <a:schemeClr val="accent5">
                <a:lumMod val="40000"/>
                <a:lumOff val="60000"/>
              </a:schemeClr>
            </a:solidFill>
            <a:ln w="12700">
              <a:solidFill>
                <a:schemeClr val="tx1"/>
              </a:solidFill>
            </a:ln>
          </p:spPr>
          <p:txBody>
            <a:bodyPr wrap="square" rtlCol="0">
              <a:spAutoFit/>
            </a:bodyPr>
            <a:lstStyle/>
            <a:p>
              <a:pPr algn="ctr"/>
              <a:r>
                <a:rPr lang="en-US" sz="2247" b="1" dirty="0"/>
                <a:t>Home School</a:t>
              </a:r>
            </a:p>
            <a:p>
              <a:pPr algn="ctr"/>
              <a:r>
                <a:rPr lang="en-US" sz="2247" dirty="0"/>
                <a:t>[All grades]</a:t>
              </a:r>
            </a:p>
            <a:p>
              <a:endParaRPr lang="en-US" sz="2247" dirty="0"/>
            </a:p>
          </p:txBody>
        </p:sp>
        <p:sp>
          <p:nvSpPr>
            <p:cNvPr id="9" name="TextBox 8"/>
            <p:cNvSpPr txBox="1"/>
            <p:nvPr/>
          </p:nvSpPr>
          <p:spPr>
            <a:xfrm>
              <a:off x="1371600" y="5069488"/>
              <a:ext cx="2209800" cy="993311"/>
            </a:xfrm>
            <a:prstGeom prst="rect">
              <a:avLst/>
            </a:prstGeom>
            <a:solidFill>
              <a:schemeClr val="accent5">
                <a:lumMod val="40000"/>
                <a:lumOff val="60000"/>
              </a:schemeClr>
            </a:solidFill>
            <a:ln w="12700">
              <a:solidFill>
                <a:schemeClr val="tx1"/>
              </a:solidFill>
            </a:ln>
          </p:spPr>
          <p:txBody>
            <a:bodyPr wrap="square" rtlCol="0">
              <a:spAutoFit/>
            </a:bodyPr>
            <a:lstStyle/>
            <a:p>
              <a:pPr algn="ctr"/>
              <a:r>
                <a:rPr lang="en-US" sz="2247" b="1" dirty="0"/>
                <a:t>Private School</a:t>
              </a:r>
              <a:endParaRPr lang="en-US" sz="2247" dirty="0"/>
            </a:p>
            <a:p>
              <a:pPr algn="ctr"/>
              <a:r>
                <a:rPr lang="en-US" sz="2247" dirty="0"/>
                <a:t>[Grade 9-12]</a:t>
              </a:r>
            </a:p>
            <a:p>
              <a:endParaRPr lang="en-US" sz="1600" dirty="0"/>
            </a:p>
          </p:txBody>
        </p:sp>
        <p:sp>
          <p:nvSpPr>
            <p:cNvPr id="10" name="TextBox 9"/>
            <p:cNvSpPr txBox="1"/>
            <p:nvPr/>
          </p:nvSpPr>
          <p:spPr>
            <a:xfrm>
              <a:off x="3581400" y="3206169"/>
              <a:ext cx="2209800" cy="900079"/>
            </a:xfrm>
            <a:prstGeom prst="rect">
              <a:avLst/>
            </a:prstGeom>
            <a:solidFill>
              <a:srgbClr val="FCF98D"/>
            </a:solidFill>
            <a:ln w="12700">
              <a:solidFill>
                <a:schemeClr val="tx1"/>
              </a:solidFill>
            </a:ln>
          </p:spPr>
          <p:txBody>
            <a:bodyPr wrap="square" rtlCol="0">
              <a:spAutoFit/>
            </a:bodyPr>
            <a:lstStyle/>
            <a:p>
              <a:pPr algn="ctr"/>
              <a:endParaRPr lang="en-US" sz="1400" b="1" dirty="0"/>
            </a:p>
            <a:p>
              <a:pPr algn="ctr"/>
              <a:r>
                <a:rPr lang="en-US" sz="2247" b="1" dirty="0"/>
                <a:t>RESIDENT</a:t>
              </a:r>
              <a:endParaRPr lang="en-US" sz="2247" dirty="0"/>
            </a:p>
            <a:p>
              <a:pPr algn="ctr"/>
              <a:endParaRPr lang="en-US" sz="2000" dirty="0"/>
            </a:p>
          </p:txBody>
        </p:sp>
        <p:sp>
          <p:nvSpPr>
            <p:cNvPr id="11" name="TextBox 10"/>
            <p:cNvSpPr txBox="1"/>
            <p:nvPr/>
          </p:nvSpPr>
          <p:spPr>
            <a:xfrm>
              <a:off x="5791200" y="3199430"/>
              <a:ext cx="2209800" cy="1057727"/>
            </a:xfrm>
            <a:prstGeom prst="rect">
              <a:avLst/>
            </a:prstGeom>
            <a:solidFill>
              <a:srgbClr val="FCF98D"/>
            </a:solidFill>
            <a:ln w="12700">
              <a:solidFill>
                <a:schemeClr val="tx1"/>
              </a:solidFill>
            </a:ln>
          </p:spPr>
          <p:txBody>
            <a:bodyPr wrap="square" rtlCol="0">
              <a:spAutoFit/>
            </a:bodyPr>
            <a:lstStyle/>
            <a:p>
              <a:pPr algn="ctr"/>
              <a:r>
                <a:rPr lang="en-US" sz="2247" b="1" dirty="0"/>
                <a:t>NON-RESIDENT</a:t>
              </a:r>
              <a:endParaRPr lang="en-US" sz="2247" dirty="0"/>
            </a:p>
            <a:p>
              <a:endParaRPr lang="en-US" sz="2247" dirty="0"/>
            </a:p>
          </p:txBody>
        </p:sp>
        <p:sp>
          <p:nvSpPr>
            <p:cNvPr id="12" name="TextBox 11"/>
            <p:cNvSpPr txBox="1"/>
            <p:nvPr/>
          </p:nvSpPr>
          <p:spPr>
            <a:xfrm>
              <a:off x="5791200" y="4114800"/>
              <a:ext cx="2209800" cy="994151"/>
            </a:xfrm>
            <a:prstGeom prst="rect">
              <a:avLst/>
            </a:prstGeom>
            <a:solidFill>
              <a:srgbClr val="FFC000"/>
            </a:solidFill>
            <a:ln w="12700">
              <a:solidFill>
                <a:schemeClr val="tx1"/>
              </a:solidFill>
            </a:ln>
          </p:spPr>
          <p:txBody>
            <a:bodyPr wrap="square" rtlCol="0">
              <a:spAutoFit/>
            </a:bodyPr>
            <a:lstStyle/>
            <a:p>
              <a:pPr algn="ctr"/>
              <a:r>
                <a:rPr lang="en-US" sz="2100" b="1" dirty="0"/>
                <a:t>0.25 FTE per course (max of 2 courses)</a:t>
              </a:r>
            </a:p>
          </p:txBody>
        </p:sp>
        <p:sp>
          <p:nvSpPr>
            <p:cNvPr id="13" name="TextBox 12"/>
            <p:cNvSpPr txBox="1"/>
            <p:nvPr/>
          </p:nvSpPr>
          <p:spPr>
            <a:xfrm>
              <a:off x="3581400" y="5093253"/>
              <a:ext cx="2209800" cy="950928"/>
            </a:xfrm>
            <a:prstGeom prst="rect">
              <a:avLst/>
            </a:prstGeom>
            <a:noFill/>
            <a:ln w="12700">
              <a:solidFill>
                <a:schemeClr val="tx1"/>
              </a:solidFill>
            </a:ln>
          </p:spPr>
          <p:txBody>
            <a:bodyPr wrap="square" rtlCol="0">
              <a:spAutoFit/>
            </a:bodyPr>
            <a:lstStyle/>
            <a:p>
              <a:pPr algn="ctr" fontAlgn="ctr"/>
              <a:r>
                <a:rPr lang="en-US" sz="2000" b="1" dirty="0">
                  <a:solidFill>
                    <a:srgbClr val="000000"/>
                  </a:solidFill>
                </a:rPr>
                <a:t># PT Pupil Hours /        FT Hours for Grade = FTE</a:t>
              </a:r>
            </a:p>
          </p:txBody>
        </p:sp>
        <p:sp>
          <p:nvSpPr>
            <p:cNvPr id="14" name="TextBox 13"/>
            <p:cNvSpPr txBox="1"/>
            <p:nvPr/>
          </p:nvSpPr>
          <p:spPr>
            <a:xfrm>
              <a:off x="3581400" y="4124873"/>
              <a:ext cx="2209800" cy="950928"/>
            </a:xfrm>
            <a:prstGeom prst="rect">
              <a:avLst/>
            </a:prstGeom>
            <a:noFill/>
            <a:ln w="12700">
              <a:solidFill>
                <a:schemeClr val="tx1"/>
              </a:solidFill>
            </a:ln>
          </p:spPr>
          <p:txBody>
            <a:bodyPr wrap="square" rtlCol="0">
              <a:spAutoFit/>
            </a:bodyPr>
            <a:lstStyle/>
            <a:p>
              <a:pPr algn="ctr" fontAlgn="ctr"/>
              <a:r>
                <a:rPr lang="en-US" sz="2000" b="1" dirty="0">
                  <a:solidFill>
                    <a:srgbClr val="000000"/>
                  </a:solidFill>
                </a:rPr>
                <a:t># PT Pupil Hours /        FT Hours for Grade = FTE</a:t>
              </a:r>
            </a:p>
          </p:txBody>
        </p:sp>
        <p:sp>
          <p:nvSpPr>
            <p:cNvPr id="15" name="TextBox 14"/>
            <p:cNvSpPr txBox="1"/>
            <p:nvPr/>
          </p:nvSpPr>
          <p:spPr>
            <a:xfrm>
              <a:off x="5791200" y="5100797"/>
              <a:ext cx="2209800" cy="941442"/>
            </a:xfrm>
            <a:prstGeom prst="rect">
              <a:avLst/>
            </a:prstGeom>
            <a:noFill/>
            <a:ln w="12700">
              <a:solidFill>
                <a:schemeClr val="tx1"/>
              </a:solidFill>
            </a:ln>
          </p:spPr>
          <p:txBody>
            <a:bodyPr wrap="square" rtlCol="0">
              <a:spAutoFit/>
            </a:bodyPr>
            <a:lstStyle/>
            <a:p>
              <a:pPr algn="ctr"/>
              <a:endParaRPr lang="en-US" sz="2247" b="1" dirty="0"/>
            </a:p>
            <a:p>
              <a:pPr algn="ctr"/>
              <a:r>
                <a:rPr lang="en-US" sz="1639" b="1" dirty="0"/>
                <a:t>Cannot be counted</a:t>
              </a:r>
            </a:p>
            <a:p>
              <a:pPr algn="ctr"/>
              <a:endParaRPr lang="en-US" sz="2048" b="1" dirty="0"/>
            </a:p>
          </p:txBody>
        </p:sp>
        <p:sp>
          <p:nvSpPr>
            <p:cNvPr id="16" name="Multiply 15"/>
            <p:cNvSpPr/>
            <p:nvPr/>
          </p:nvSpPr>
          <p:spPr>
            <a:xfrm>
              <a:off x="5791200" y="5172517"/>
              <a:ext cx="2209800" cy="779860"/>
            </a:xfrm>
            <a:prstGeom prst="mathMultiply">
              <a:avLst>
                <a:gd name="adj1" fmla="val 14997"/>
              </a:avLst>
            </a:prstGeom>
            <a:solidFill>
              <a:srgbClr val="FF00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8" dirty="0"/>
            </a:p>
          </p:txBody>
        </p:sp>
      </p:grpSp>
      <p:sp>
        <p:nvSpPr>
          <p:cNvPr id="17" name="TextBox 16"/>
          <p:cNvSpPr txBox="1"/>
          <p:nvPr/>
        </p:nvSpPr>
        <p:spPr>
          <a:xfrm>
            <a:off x="822960" y="1202951"/>
            <a:ext cx="10000984" cy="2015936"/>
          </a:xfrm>
          <a:prstGeom prst="rect">
            <a:avLst/>
          </a:prstGeom>
          <a:noFill/>
        </p:spPr>
        <p:txBody>
          <a:bodyPr wrap="square" rtlCol="0">
            <a:spAutoFit/>
          </a:bodyPr>
          <a:lstStyle/>
          <a:p>
            <a:pPr marL="374575" indent="-374575">
              <a:spcAft>
                <a:spcPts val="614"/>
              </a:spcAft>
              <a:buFont typeface="Arial" pitchFamily="34" charset="0"/>
              <a:buChar char="•"/>
            </a:pPr>
            <a:r>
              <a:rPr lang="en-US" sz="3000" b="1" dirty="0"/>
              <a:t>District of </a:t>
            </a:r>
            <a:r>
              <a:rPr lang="en-US" sz="3000" b="1" i="1" dirty="0">
                <a:solidFill>
                  <a:schemeClr val="accent6">
                    <a:lumMod val="75000"/>
                  </a:schemeClr>
                </a:solidFill>
              </a:rPr>
              <a:t>attendance</a:t>
            </a:r>
            <a:r>
              <a:rPr lang="en-US" sz="3000" b="1" dirty="0">
                <a:solidFill>
                  <a:srgbClr val="FF0000"/>
                </a:solidFill>
              </a:rPr>
              <a:t> </a:t>
            </a:r>
            <a:r>
              <a:rPr lang="en-US" sz="3000" b="1" dirty="0"/>
              <a:t>may count </a:t>
            </a:r>
            <a:r>
              <a:rPr lang="en-US" sz="3000" b="1" u="sng" dirty="0"/>
              <a:t>non-resident, home-based</a:t>
            </a:r>
            <a:r>
              <a:rPr lang="en-US" sz="3000" b="1" dirty="0"/>
              <a:t> pupils enrolled part-time</a:t>
            </a:r>
          </a:p>
          <a:p>
            <a:pPr marL="374575" indent="-374575">
              <a:spcAft>
                <a:spcPts val="614"/>
              </a:spcAft>
              <a:buFont typeface="Arial" pitchFamily="34" charset="0"/>
              <a:buChar char="•"/>
            </a:pPr>
            <a:r>
              <a:rPr lang="en-US" sz="3000" b="1" dirty="0"/>
              <a:t>Different method to count resident vs. non-resident part-time pupils</a:t>
            </a:r>
          </a:p>
        </p:txBody>
      </p:sp>
    </p:spTree>
    <p:custDataLst>
      <p:tags r:id="rId1"/>
    </p:custDataLst>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Challenge Academy</a:t>
            </a:r>
          </a:p>
        </p:txBody>
      </p:sp>
      <p:sp>
        <p:nvSpPr>
          <p:cNvPr id="3" name="Content Placeholder 2"/>
          <p:cNvSpPr>
            <a:spLocks noGrp="1"/>
          </p:cNvSpPr>
          <p:nvPr>
            <p:ph sz="quarter" idx="1"/>
          </p:nvPr>
        </p:nvSpPr>
        <p:spPr>
          <a:xfrm>
            <a:off x="1447482" y="1700068"/>
            <a:ext cx="9585960" cy="4604032"/>
          </a:xfrm>
        </p:spPr>
        <p:txBody>
          <a:bodyPr>
            <a:normAutofit fontScale="92500"/>
          </a:bodyPr>
          <a:lstStyle/>
          <a:p>
            <a:pPr>
              <a:lnSpc>
                <a:spcPct val="120000"/>
              </a:lnSpc>
              <a:spcBef>
                <a:spcPts val="600"/>
              </a:spcBef>
            </a:pPr>
            <a:r>
              <a:rPr lang="en-US" dirty="0"/>
              <a:t>Separate report used to account for cadets.</a:t>
            </a:r>
          </a:p>
          <a:p>
            <a:pPr>
              <a:lnSpc>
                <a:spcPct val="120000"/>
              </a:lnSpc>
              <a:spcBef>
                <a:spcPts val="600"/>
              </a:spcBef>
            </a:pPr>
            <a:r>
              <a:rPr lang="en-US" dirty="0"/>
              <a:t>National Guard determines residency.</a:t>
            </a:r>
          </a:p>
          <a:p>
            <a:pPr>
              <a:lnSpc>
                <a:spcPct val="120000"/>
              </a:lnSpc>
              <a:spcBef>
                <a:spcPts val="600"/>
              </a:spcBef>
            </a:pPr>
            <a:r>
              <a:rPr lang="en-US" dirty="0"/>
              <a:t>Both fall and spring reports must be completed.</a:t>
            </a:r>
          </a:p>
          <a:p>
            <a:pPr>
              <a:lnSpc>
                <a:spcPct val="120000"/>
              </a:lnSpc>
              <a:spcBef>
                <a:spcPts val="600"/>
              </a:spcBef>
            </a:pPr>
            <a:r>
              <a:rPr lang="en-US" dirty="0"/>
              <a:t>If student is in the Fall CA count, do not count in PI-1563</a:t>
            </a:r>
          </a:p>
          <a:p>
            <a:pPr>
              <a:lnSpc>
                <a:spcPct val="120000"/>
              </a:lnSpc>
              <a:spcBef>
                <a:spcPts val="600"/>
              </a:spcBef>
            </a:pPr>
            <a:r>
              <a:rPr lang="en-US" dirty="0"/>
              <a:t>By answering questions regarding the regular pupil count data, the Spring report will determine how to count the pupil.</a:t>
            </a:r>
          </a:p>
          <a:p>
            <a:pPr>
              <a:lnSpc>
                <a:spcPct val="120000"/>
              </a:lnSpc>
              <a:spcBef>
                <a:spcPts val="600"/>
              </a:spcBef>
            </a:pPr>
            <a:endParaRPr lang="en-US" dirty="0"/>
          </a:p>
        </p:txBody>
      </p:sp>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Other</a:t>
            </a:r>
          </a:p>
        </p:txBody>
      </p:sp>
      <p:sp>
        <p:nvSpPr>
          <p:cNvPr id="3" name="Content Placeholder 2"/>
          <p:cNvSpPr>
            <a:spLocks noGrp="1"/>
          </p:cNvSpPr>
          <p:nvPr>
            <p:ph sz="quarter" idx="1"/>
          </p:nvPr>
        </p:nvSpPr>
        <p:spPr>
          <a:xfrm>
            <a:off x="1524001" y="1547668"/>
            <a:ext cx="9189720" cy="4604032"/>
          </a:xfrm>
        </p:spPr>
        <p:txBody>
          <a:bodyPr/>
          <a:lstStyle/>
          <a:p>
            <a:r>
              <a:rPr lang="en-US" dirty="0"/>
              <a:t>Tuition Waivers</a:t>
            </a:r>
          </a:p>
          <a:p>
            <a:pPr lvl="1"/>
            <a:r>
              <a:rPr lang="en-US" dirty="0"/>
              <a:t>These situations involve children moving out/in of a district mid-year. Sometimes, you still can count a pupil in the year they have moved out of your district….and, sometimes you can’t count a new pupil that recently moved in.</a:t>
            </a:r>
          </a:p>
          <a:p>
            <a:endParaRPr lang="en-US" dirty="0"/>
          </a:p>
          <a:p>
            <a:endParaRPr lang="en-US" dirty="0"/>
          </a:p>
        </p:txBody>
      </p:sp>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chemeClr val="bg1"/>
                </a:solidFill>
              </a:rPr>
              <a:t>DPI School Financial Service Team</a:t>
            </a:r>
          </a:p>
        </p:txBody>
      </p:sp>
      <p:sp>
        <p:nvSpPr>
          <p:cNvPr id="2" name="Text Placeholder 1"/>
          <p:cNvSpPr>
            <a:spLocks noGrp="1"/>
          </p:cNvSpPr>
          <p:nvPr>
            <p:ph sz="quarter" idx="1"/>
          </p:nvPr>
        </p:nvSpPr>
        <p:spPr>
          <a:xfrm>
            <a:off x="1081669" y="1248551"/>
            <a:ext cx="10816682" cy="5774549"/>
          </a:xfrm>
        </p:spPr>
        <p:txBody>
          <a:bodyPr>
            <a:normAutofit/>
          </a:bodyPr>
          <a:lstStyle/>
          <a:p>
            <a:pPr marL="914400" indent="0">
              <a:lnSpc>
                <a:spcPct val="100000"/>
              </a:lnSpc>
              <a:spcBef>
                <a:spcPts val="0"/>
              </a:spcBef>
              <a:spcAft>
                <a:spcPts val="1200"/>
              </a:spcAft>
              <a:buClr>
                <a:schemeClr val="accent6">
                  <a:lumMod val="75000"/>
                </a:schemeClr>
              </a:buClr>
              <a:buNone/>
            </a:pPr>
            <a:r>
              <a:rPr lang="en-US" sz="3600" dirty="0">
                <a:solidFill>
                  <a:schemeClr val="accent6">
                    <a:lumMod val="75000"/>
                  </a:schemeClr>
                </a:solidFill>
              </a:rPr>
              <a:t>	</a:t>
            </a:r>
            <a:r>
              <a:rPr lang="en-US" sz="3200" dirty="0">
                <a:solidFill>
                  <a:schemeClr val="accent6">
                    <a:lumMod val="75000"/>
                  </a:schemeClr>
                </a:solidFill>
              </a:rPr>
              <a:t>General Contact Information:</a:t>
            </a:r>
          </a:p>
          <a:p>
            <a:pPr marL="1828800" indent="-858838">
              <a:lnSpc>
                <a:spcPct val="100000"/>
              </a:lnSpc>
              <a:spcBef>
                <a:spcPts val="0"/>
              </a:spcBef>
              <a:spcAft>
                <a:spcPts val="1200"/>
              </a:spcAft>
              <a:buClr>
                <a:schemeClr val="accent6">
                  <a:lumMod val="75000"/>
                </a:schemeClr>
              </a:buClr>
            </a:pPr>
            <a:r>
              <a:rPr lang="en-US" sz="3200" dirty="0">
                <a:solidFill>
                  <a:schemeClr val="accent6">
                    <a:lumMod val="75000"/>
                  </a:schemeClr>
                </a:solidFill>
              </a:rPr>
              <a:t>Website </a:t>
            </a:r>
            <a:r>
              <a:rPr lang="en-US" sz="3200" dirty="0">
                <a:hlinkClick r:id="rId3"/>
              </a:rPr>
              <a:t>https://dpi.wi.gov/sfs</a:t>
            </a:r>
            <a:endParaRPr lang="en-US" sz="3200" dirty="0">
              <a:solidFill>
                <a:schemeClr val="accent6">
                  <a:lumMod val="75000"/>
                </a:schemeClr>
              </a:solidFill>
            </a:endParaRPr>
          </a:p>
          <a:p>
            <a:pPr marL="1828800" indent="-858838">
              <a:lnSpc>
                <a:spcPct val="100000"/>
              </a:lnSpc>
              <a:spcBef>
                <a:spcPts val="0"/>
              </a:spcBef>
              <a:spcAft>
                <a:spcPts val="1200"/>
              </a:spcAft>
              <a:buClr>
                <a:schemeClr val="accent6">
                  <a:lumMod val="75000"/>
                </a:schemeClr>
              </a:buClr>
            </a:pPr>
            <a:r>
              <a:rPr lang="en-US" sz="3200" dirty="0">
                <a:solidFill>
                  <a:schemeClr val="accent6">
                    <a:lumMod val="75000"/>
                  </a:schemeClr>
                </a:solidFill>
              </a:rPr>
              <a:t>SFS Team Staff Directory</a:t>
            </a:r>
          </a:p>
          <a:p>
            <a:pPr marL="1828800" indent="0">
              <a:lnSpc>
                <a:spcPct val="100000"/>
              </a:lnSpc>
              <a:spcBef>
                <a:spcPts val="0"/>
              </a:spcBef>
              <a:spcAft>
                <a:spcPts val="1200"/>
              </a:spcAft>
              <a:buClr>
                <a:schemeClr val="accent6">
                  <a:lumMod val="75000"/>
                </a:schemeClr>
              </a:buClr>
              <a:buNone/>
            </a:pPr>
            <a:r>
              <a:rPr lang="en-US" sz="3200" dirty="0">
                <a:hlinkClick r:id="rId4"/>
              </a:rPr>
              <a:t>https://dpi.wi.gov/sfs/communications/staff-directory</a:t>
            </a:r>
            <a:endParaRPr lang="en-US" sz="3200" dirty="0"/>
          </a:p>
          <a:p>
            <a:pPr marL="1828800" indent="-914400">
              <a:lnSpc>
                <a:spcPct val="100000"/>
              </a:lnSpc>
              <a:spcBef>
                <a:spcPts val="0"/>
              </a:spcBef>
              <a:spcAft>
                <a:spcPts val="1200"/>
              </a:spcAft>
              <a:buClr>
                <a:schemeClr val="accent6">
                  <a:lumMod val="75000"/>
                </a:schemeClr>
              </a:buClr>
            </a:pPr>
            <a:r>
              <a:rPr lang="en-US" sz="3200" dirty="0">
                <a:solidFill>
                  <a:schemeClr val="accent6">
                    <a:lumMod val="75000"/>
                  </a:schemeClr>
                </a:solidFill>
              </a:rPr>
              <a:t>(608) 267-9114 (phone)</a:t>
            </a:r>
          </a:p>
          <a:p>
            <a:pPr marL="1828800" indent="-914400">
              <a:lnSpc>
                <a:spcPct val="100000"/>
              </a:lnSpc>
              <a:spcBef>
                <a:spcPts val="0"/>
              </a:spcBef>
              <a:spcAft>
                <a:spcPts val="1200"/>
              </a:spcAft>
              <a:buClr>
                <a:schemeClr val="accent6">
                  <a:lumMod val="75000"/>
                </a:schemeClr>
              </a:buClr>
            </a:pPr>
            <a:r>
              <a:rPr lang="en-US" sz="3200" dirty="0">
                <a:solidFill>
                  <a:schemeClr val="accent6">
                    <a:lumMod val="75000"/>
                  </a:schemeClr>
                </a:solidFill>
                <a:hlinkClick r:id="rId5"/>
              </a:rPr>
              <a:t>dpifin@dpi.wi.gov</a:t>
            </a:r>
            <a:r>
              <a:rPr lang="en-US" sz="3200" dirty="0">
                <a:solidFill>
                  <a:schemeClr val="accent6">
                    <a:lumMod val="75000"/>
                  </a:schemeClr>
                </a:solidFill>
              </a:rPr>
              <a:t> (email)</a:t>
            </a:r>
            <a:endParaRPr lang="en-US" sz="3200" b="0" dirty="0"/>
          </a:p>
          <a:p>
            <a:pPr marL="0" indent="0" algn="ctr">
              <a:buNone/>
            </a:pPr>
            <a:r>
              <a:rPr lang="en-US" sz="3200" dirty="0">
                <a:hlinkClick r:id="rId6"/>
              </a:rPr>
              <a:t>DPI COVID-19 Resource</a:t>
            </a:r>
            <a:endParaRPr lang="en-US" sz="3200" dirty="0"/>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60049" y="4229392"/>
            <a:ext cx="10279118" cy="2202968"/>
          </a:xfrm>
        </p:spPr>
        <p:txBody>
          <a:bodyPr>
            <a:noAutofit/>
          </a:bodyPr>
          <a:lstStyle/>
          <a:p>
            <a:pPr algn="l">
              <a:lnSpc>
                <a:spcPct val="100000"/>
              </a:lnSpc>
              <a:spcBef>
                <a:spcPts val="600"/>
              </a:spcBef>
            </a:pPr>
            <a:r>
              <a:rPr lang="en-US" sz="2600" b="1" dirty="0">
                <a:solidFill>
                  <a:schemeClr val="tx1"/>
                </a:solidFill>
                <a:latin typeface="+mn-lt"/>
              </a:rPr>
              <a:t>Which student FTEs are included in your Revenue Limit and/or Aid Membership?</a:t>
            </a:r>
          </a:p>
          <a:p>
            <a:pPr algn="l">
              <a:lnSpc>
                <a:spcPct val="100000"/>
              </a:lnSpc>
              <a:spcBef>
                <a:spcPts val="600"/>
              </a:spcBef>
            </a:pPr>
            <a:r>
              <a:rPr lang="en-US" sz="2600" b="1" dirty="0">
                <a:solidFill>
                  <a:schemeClr val="tx1"/>
                </a:solidFill>
                <a:latin typeface="+mn-lt"/>
              </a:rPr>
              <a:t>A key source of guidance is our “Membership Information and Reporting” </a:t>
            </a:r>
            <a:r>
              <a:rPr lang="en-US" sz="2600" b="1" dirty="0">
                <a:solidFill>
                  <a:schemeClr val="tx1"/>
                </a:solidFill>
                <a:latin typeface="+mn-lt"/>
                <a:hlinkClick r:id="rId3"/>
              </a:rPr>
              <a:t>https://dpi.wi.gov/sfs/children/enrollment/membership-info-reporting</a:t>
            </a:r>
            <a:r>
              <a:rPr lang="en-US" sz="2600" b="1" dirty="0">
                <a:solidFill>
                  <a:schemeClr val="tx1"/>
                </a:solidFill>
                <a:latin typeface="+mn-lt"/>
              </a:rPr>
              <a:t>  webpage.</a:t>
            </a:r>
          </a:p>
        </p:txBody>
      </p:sp>
      <p:sp>
        <p:nvSpPr>
          <p:cNvPr id="3" name="Title 2"/>
          <p:cNvSpPr>
            <a:spLocks noGrp="1"/>
          </p:cNvSpPr>
          <p:nvPr>
            <p:ph type="title" idx="4294967295"/>
          </p:nvPr>
        </p:nvSpPr>
        <p:spPr>
          <a:xfrm>
            <a:off x="-1" y="110715"/>
            <a:ext cx="12480925" cy="868231"/>
          </a:xfrm>
          <a:prstGeom prst="rect">
            <a:avLst/>
          </a:prstGeom>
        </p:spPr>
        <p:txBody>
          <a:bodyPr/>
          <a:lstStyle/>
          <a:p>
            <a:pPr algn="ctr"/>
            <a:r>
              <a:rPr lang="en-US" sz="4800" dirty="0">
                <a:solidFill>
                  <a:schemeClr val="bg1">
                    <a:lumMod val="95000"/>
                  </a:schemeClr>
                </a:solidFill>
              </a:rPr>
              <a:t>Residency and Membership</a:t>
            </a:r>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45029" y="1371168"/>
            <a:ext cx="7269721" cy="26783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526"/>
            <a:ext cx="12480925" cy="1014448"/>
          </a:xfrm>
        </p:spPr>
        <p:txBody>
          <a:bodyPr>
            <a:normAutofit fontScale="90000"/>
          </a:bodyPr>
          <a:lstStyle/>
          <a:p>
            <a:r>
              <a:rPr lang="en-US" dirty="0">
                <a:solidFill>
                  <a:schemeClr val="bg1">
                    <a:lumMod val="95000"/>
                  </a:schemeClr>
                </a:solidFill>
              </a:rPr>
              <a:t>Residents Who May Be Included in Membership </a:t>
            </a:r>
            <a:r>
              <a:rPr lang="en-US" sz="3600" dirty="0">
                <a:solidFill>
                  <a:schemeClr val="bg1">
                    <a:lumMod val="95000"/>
                  </a:schemeClr>
                </a:solidFill>
              </a:rPr>
              <a:t>(Revenue Limit, Equalization Aid, or Both)</a:t>
            </a:r>
          </a:p>
        </p:txBody>
      </p:sp>
      <p:sp>
        <p:nvSpPr>
          <p:cNvPr id="3" name="Content Placeholder 2"/>
          <p:cNvSpPr>
            <a:spLocks noGrp="1"/>
          </p:cNvSpPr>
          <p:nvPr>
            <p:ph sz="quarter" idx="1"/>
          </p:nvPr>
        </p:nvSpPr>
        <p:spPr>
          <a:xfrm>
            <a:off x="1366221" y="1312433"/>
            <a:ext cx="10391887" cy="5572461"/>
          </a:xfrm>
        </p:spPr>
        <p:txBody>
          <a:bodyPr>
            <a:normAutofit/>
          </a:bodyPr>
          <a:lstStyle/>
          <a:p>
            <a:pPr marL="526746" indent="-526746">
              <a:lnSpc>
                <a:spcPct val="100000"/>
              </a:lnSpc>
              <a:spcBef>
                <a:spcPts val="300"/>
              </a:spcBef>
              <a:spcAft>
                <a:spcPts val="200"/>
              </a:spcAft>
            </a:pPr>
            <a:r>
              <a:rPr lang="en-US" sz="3200" dirty="0"/>
              <a:t>Four (4) Criteria: </a:t>
            </a:r>
            <a:r>
              <a:rPr lang="en-US" sz="2300" dirty="0"/>
              <a:t>(For students enrolled in a public school)</a:t>
            </a:r>
            <a:endParaRPr lang="en-US" sz="3200" dirty="0"/>
          </a:p>
          <a:p>
            <a:pPr marL="854499" lvl="1" indent="-526746">
              <a:lnSpc>
                <a:spcPct val="100000"/>
              </a:lnSpc>
              <a:spcBef>
                <a:spcPts val="300"/>
              </a:spcBef>
              <a:spcAft>
                <a:spcPts val="200"/>
              </a:spcAft>
              <a:buClr>
                <a:schemeClr val="accent6">
                  <a:lumMod val="75000"/>
                </a:schemeClr>
              </a:buClr>
              <a:buFont typeface="+mj-lt"/>
              <a:buAutoNum type="arabicPeriod"/>
            </a:pPr>
            <a:r>
              <a:rPr lang="en-US" sz="3200" dirty="0"/>
              <a:t>Resident of an eligible age</a:t>
            </a:r>
          </a:p>
          <a:p>
            <a:pPr marL="1258888" lvl="2" indent="-398463">
              <a:lnSpc>
                <a:spcPct val="100000"/>
              </a:lnSpc>
              <a:spcBef>
                <a:spcPts val="300"/>
              </a:spcBef>
              <a:spcAft>
                <a:spcPts val="200"/>
              </a:spcAft>
            </a:pPr>
            <a:r>
              <a:rPr lang="en-US" sz="2800" dirty="0"/>
              <a:t>A child that lives in the District</a:t>
            </a:r>
          </a:p>
          <a:p>
            <a:pPr marL="1258888" lvl="2" indent="-398463">
              <a:lnSpc>
                <a:spcPct val="100000"/>
              </a:lnSpc>
              <a:spcBef>
                <a:spcPts val="300"/>
              </a:spcBef>
              <a:spcAft>
                <a:spcPts val="200"/>
              </a:spcAft>
            </a:pPr>
            <a:r>
              <a:rPr lang="en-US" sz="2800" dirty="0"/>
              <a:t>Between the ages of </a:t>
            </a:r>
            <a:r>
              <a:rPr lang="en-US" sz="2800" u="sng" dirty="0"/>
              <a:t>four</a:t>
            </a:r>
            <a:r>
              <a:rPr lang="en-US" sz="2800" dirty="0"/>
              <a:t> by September 1 and </a:t>
            </a:r>
            <a:r>
              <a:rPr lang="en-US" sz="2800" u="sng" dirty="0"/>
              <a:t>twenty</a:t>
            </a:r>
            <a:r>
              <a:rPr lang="en-US" sz="2800" dirty="0"/>
              <a:t> when enrolling in the </a:t>
            </a:r>
            <a:r>
              <a:rPr lang="en-US" sz="2800" i="1" dirty="0">
                <a:solidFill>
                  <a:schemeClr val="accent5">
                    <a:lumMod val="75000"/>
                  </a:schemeClr>
                </a:solidFill>
              </a:rPr>
              <a:t>regular</a:t>
            </a:r>
            <a:r>
              <a:rPr lang="en-US" sz="2800" dirty="0"/>
              <a:t> education program</a:t>
            </a:r>
          </a:p>
          <a:p>
            <a:pPr marL="1258888" lvl="2" indent="-398463">
              <a:lnSpc>
                <a:spcPct val="100000"/>
              </a:lnSpc>
              <a:spcBef>
                <a:spcPts val="300"/>
              </a:spcBef>
              <a:spcAft>
                <a:spcPts val="200"/>
              </a:spcAft>
            </a:pPr>
            <a:r>
              <a:rPr lang="en-US" sz="2800" dirty="0"/>
              <a:t>Between the ages of </a:t>
            </a:r>
            <a:r>
              <a:rPr lang="en-US" sz="2800" u="sng" dirty="0"/>
              <a:t>three</a:t>
            </a:r>
            <a:r>
              <a:rPr lang="en-US" sz="2800" dirty="0"/>
              <a:t> and </a:t>
            </a:r>
            <a:r>
              <a:rPr lang="en-US" sz="2800" u="sng" dirty="0"/>
              <a:t>twenty</a:t>
            </a:r>
            <a:r>
              <a:rPr lang="en-US" sz="2800" dirty="0"/>
              <a:t> prior to the first day of class when receiving </a:t>
            </a:r>
            <a:r>
              <a:rPr lang="en-US" sz="2800" i="1" dirty="0">
                <a:solidFill>
                  <a:schemeClr val="accent6">
                    <a:lumMod val="60000"/>
                    <a:lumOff val="40000"/>
                  </a:schemeClr>
                </a:solidFill>
              </a:rPr>
              <a:t>special education services</a:t>
            </a:r>
          </a:p>
          <a:p>
            <a:pPr marL="854499" lvl="1" indent="-526746">
              <a:lnSpc>
                <a:spcPct val="100000"/>
              </a:lnSpc>
              <a:spcBef>
                <a:spcPts val="300"/>
              </a:spcBef>
              <a:spcAft>
                <a:spcPts val="200"/>
              </a:spcAft>
              <a:buClr>
                <a:schemeClr val="accent6">
                  <a:lumMod val="75000"/>
                </a:schemeClr>
              </a:buClr>
              <a:buFont typeface="+mj-lt"/>
              <a:buAutoNum type="arabicPeriod"/>
            </a:pPr>
            <a:r>
              <a:rPr lang="en-US" sz="3200" dirty="0"/>
              <a:t>Financial Responsibility </a:t>
            </a:r>
          </a:p>
          <a:p>
            <a:pPr marL="1258888" lvl="2" indent="-398463">
              <a:lnSpc>
                <a:spcPct val="100000"/>
              </a:lnSpc>
              <a:spcBef>
                <a:spcPts val="300"/>
              </a:spcBef>
              <a:spcAft>
                <a:spcPts val="200"/>
              </a:spcAft>
            </a:pPr>
            <a:r>
              <a:rPr lang="en-US" sz="2800" dirty="0"/>
              <a:t>A child whose instruction is either provided or paid for by the District</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526"/>
            <a:ext cx="12480925" cy="1014448"/>
          </a:xfrm>
        </p:spPr>
        <p:txBody>
          <a:bodyPr>
            <a:normAutofit fontScale="90000"/>
          </a:bodyPr>
          <a:lstStyle/>
          <a:p>
            <a:r>
              <a:rPr lang="en-US" dirty="0">
                <a:solidFill>
                  <a:schemeClr val="bg1">
                    <a:lumMod val="95000"/>
                  </a:schemeClr>
                </a:solidFill>
              </a:rPr>
              <a:t>Residents Who May Be Included in Membership </a:t>
            </a:r>
            <a:r>
              <a:rPr lang="en-US" sz="3600" dirty="0">
                <a:solidFill>
                  <a:schemeClr val="bg1">
                    <a:lumMod val="95000"/>
                  </a:schemeClr>
                </a:solidFill>
              </a:rPr>
              <a:t>(Revenue Limit, Equalization Aid, or Both)</a:t>
            </a:r>
          </a:p>
        </p:txBody>
      </p:sp>
      <p:sp>
        <p:nvSpPr>
          <p:cNvPr id="3" name="Content Placeholder 2"/>
          <p:cNvSpPr>
            <a:spLocks noGrp="1"/>
          </p:cNvSpPr>
          <p:nvPr>
            <p:ph sz="quarter" idx="1"/>
          </p:nvPr>
        </p:nvSpPr>
        <p:spPr>
          <a:xfrm>
            <a:off x="1366221" y="1312433"/>
            <a:ext cx="10391887" cy="5572461"/>
          </a:xfrm>
        </p:spPr>
        <p:txBody>
          <a:bodyPr>
            <a:normAutofit/>
          </a:bodyPr>
          <a:lstStyle/>
          <a:p>
            <a:pPr marL="526746" indent="-526746">
              <a:lnSpc>
                <a:spcPct val="120000"/>
              </a:lnSpc>
              <a:spcBef>
                <a:spcPts val="300"/>
              </a:spcBef>
              <a:spcAft>
                <a:spcPts val="200"/>
              </a:spcAft>
            </a:pPr>
            <a:r>
              <a:rPr lang="en-US" sz="3200" u="sng" dirty="0"/>
              <a:t>Four </a:t>
            </a:r>
            <a:r>
              <a:rPr lang="en-US" sz="3200" dirty="0"/>
              <a:t>(4) Criteria: </a:t>
            </a:r>
            <a:r>
              <a:rPr lang="en-US" sz="2300" dirty="0"/>
              <a:t>(For students enrolled in a public school)</a:t>
            </a:r>
            <a:endParaRPr lang="en-US" sz="3200" dirty="0"/>
          </a:p>
          <a:p>
            <a:pPr marL="171450" lvl="1" indent="0">
              <a:lnSpc>
                <a:spcPct val="120000"/>
              </a:lnSpc>
              <a:spcBef>
                <a:spcPts val="300"/>
              </a:spcBef>
              <a:spcAft>
                <a:spcPts val="200"/>
              </a:spcAft>
              <a:buClr>
                <a:schemeClr val="accent1">
                  <a:lumMod val="50000"/>
                </a:schemeClr>
              </a:buClr>
              <a:buNone/>
            </a:pPr>
            <a:r>
              <a:rPr lang="en-US" sz="3200" dirty="0">
                <a:solidFill>
                  <a:schemeClr val="accent6">
                    <a:lumMod val="75000"/>
                  </a:schemeClr>
                </a:solidFill>
              </a:rPr>
              <a:t>3</a:t>
            </a:r>
            <a:r>
              <a:rPr lang="en-US" sz="3200" dirty="0"/>
              <a:t>.   Attending on the Count Date</a:t>
            </a:r>
          </a:p>
          <a:p>
            <a:pPr marL="1135063" lvl="2" indent="-392113">
              <a:lnSpc>
                <a:spcPct val="120000"/>
              </a:lnSpc>
              <a:spcBef>
                <a:spcPts val="300"/>
              </a:spcBef>
              <a:spcAft>
                <a:spcPts val="200"/>
              </a:spcAft>
            </a:pPr>
            <a:r>
              <a:rPr lang="en-US" sz="2800" dirty="0"/>
              <a:t>A child that is receiving instruction</a:t>
            </a:r>
          </a:p>
          <a:p>
            <a:pPr marL="1135063" lvl="2" indent="-392113">
              <a:lnSpc>
                <a:spcPct val="120000"/>
              </a:lnSpc>
              <a:spcBef>
                <a:spcPts val="300"/>
              </a:spcBef>
              <a:spcAft>
                <a:spcPts val="200"/>
              </a:spcAft>
            </a:pPr>
            <a:r>
              <a:rPr lang="en-US" sz="2800" dirty="0"/>
              <a:t>A child, did not receive instruction on count date, did receive instruction the before and after rule</a:t>
            </a:r>
          </a:p>
          <a:p>
            <a:pPr marL="171450" indent="0">
              <a:lnSpc>
                <a:spcPct val="120000"/>
              </a:lnSpc>
              <a:spcBef>
                <a:spcPts val="300"/>
              </a:spcBef>
              <a:spcAft>
                <a:spcPts val="200"/>
              </a:spcAft>
              <a:buNone/>
            </a:pPr>
            <a:r>
              <a:rPr lang="en-US" sz="3200" dirty="0">
                <a:solidFill>
                  <a:schemeClr val="accent6">
                    <a:lumMod val="75000"/>
                  </a:schemeClr>
                </a:solidFill>
              </a:rPr>
              <a:t>4</a:t>
            </a:r>
            <a:r>
              <a:rPr lang="en-US" sz="3200" dirty="0"/>
              <a:t>.   Certain limited non-residents</a:t>
            </a:r>
          </a:p>
          <a:p>
            <a:pPr marL="1065213" lvl="2" indent="-322263">
              <a:lnSpc>
                <a:spcPct val="120000"/>
              </a:lnSpc>
              <a:spcBef>
                <a:spcPts val="300"/>
              </a:spcBef>
              <a:spcAft>
                <a:spcPts val="200"/>
              </a:spcAft>
            </a:pPr>
            <a:r>
              <a:rPr lang="en-US" sz="2800" dirty="0"/>
              <a:t>Part-time pupils – Homebased</a:t>
            </a:r>
          </a:p>
          <a:p>
            <a:pPr marL="1065213" lvl="2" indent="-322263">
              <a:lnSpc>
                <a:spcPct val="120000"/>
              </a:lnSpc>
              <a:spcBef>
                <a:spcPts val="300"/>
              </a:spcBef>
              <a:spcAft>
                <a:spcPts val="200"/>
              </a:spcAft>
            </a:pPr>
            <a:r>
              <a:rPr lang="en-US" sz="2800" dirty="0"/>
              <a:t>Certain Summer Online Course – Open Enrollment</a:t>
            </a:r>
          </a:p>
        </p:txBody>
      </p:sp>
    </p:spTree>
    <p:extLst>
      <p:ext uri="{BB962C8B-B14F-4D97-AF65-F5344CB8AC3E}">
        <p14:creationId xmlns:p14="http://schemas.microsoft.com/office/powerpoint/2010/main" val="2918269796"/>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lumMod val="95000"/>
                  </a:schemeClr>
                </a:solidFill>
              </a:rPr>
              <a:t>Determining Who is a Resident</a:t>
            </a:r>
          </a:p>
        </p:txBody>
      </p:sp>
      <p:sp>
        <p:nvSpPr>
          <p:cNvPr id="3" name="Content Placeholder 2"/>
          <p:cNvSpPr>
            <a:spLocks noGrp="1"/>
          </p:cNvSpPr>
          <p:nvPr>
            <p:ph sz="quarter" idx="1"/>
          </p:nvPr>
        </p:nvSpPr>
        <p:spPr>
          <a:xfrm>
            <a:off x="1656676" y="1248551"/>
            <a:ext cx="9918551" cy="5422392"/>
          </a:xfrm>
        </p:spPr>
        <p:txBody>
          <a:bodyPr>
            <a:normAutofit fontScale="70000" lnSpcReduction="20000"/>
          </a:bodyPr>
          <a:lstStyle/>
          <a:p>
            <a:pPr marL="461963" indent="-461963">
              <a:lnSpc>
                <a:spcPct val="120000"/>
              </a:lnSpc>
              <a:spcBef>
                <a:spcPts val="200"/>
              </a:spcBef>
              <a:spcAft>
                <a:spcPts val="300"/>
              </a:spcAft>
            </a:pPr>
            <a:r>
              <a:rPr lang="en-US" sz="3700" dirty="0"/>
              <a:t>Not defined in statute</a:t>
            </a:r>
          </a:p>
          <a:p>
            <a:pPr marL="461963" indent="-461963">
              <a:lnSpc>
                <a:spcPct val="120000"/>
              </a:lnSpc>
              <a:spcBef>
                <a:spcPts val="200"/>
              </a:spcBef>
              <a:spcAft>
                <a:spcPts val="300"/>
              </a:spcAft>
            </a:pPr>
            <a:r>
              <a:rPr lang="en-US" sz="3700" dirty="0"/>
              <a:t>Up to the local school district</a:t>
            </a:r>
          </a:p>
          <a:p>
            <a:pPr marL="461963" indent="-461963">
              <a:lnSpc>
                <a:spcPct val="120000"/>
              </a:lnSpc>
              <a:spcBef>
                <a:spcPts val="200"/>
              </a:spcBef>
              <a:spcAft>
                <a:spcPts val="300"/>
              </a:spcAft>
            </a:pPr>
            <a:r>
              <a:rPr lang="en-US" sz="3700" dirty="0"/>
              <a:t>Case law – Thayer Ruling</a:t>
            </a:r>
          </a:p>
          <a:p>
            <a:pPr lvl="1">
              <a:lnSpc>
                <a:spcPct val="120000"/>
              </a:lnSpc>
              <a:spcBef>
                <a:spcPts val="200"/>
              </a:spcBef>
              <a:spcAft>
                <a:spcPts val="300"/>
              </a:spcAft>
            </a:pPr>
            <a:r>
              <a:rPr lang="en-US" sz="3700" dirty="0"/>
              <a:t>A minor may have, for school purposes, a residence other than that of his parents if the school district was </a:t>
            </a:r>
            <a:r>
              <a:rPr lang="en-US" sz="3700" u="sng" dirty="0"/>
              <a:t>incidental </a:t>
            </a:r>
            <a:r>
              <a:rPr lang="en-US" sz="3700" dirty="0"/>
              <a:t>to the child’s reason for living in the district.</a:t>
            </a:r>
          </a:p>
          <a:p>
            <a:pPr marL="461963" indent="-461963">
              <a:lnSpc>
                <a:spcPct val="120000"/>
              </a:lnSpc>
              <a:spcBef>
                <a:spcPts val="200"/>
              </a:spcBef>
              <a:spcAft>
                <a:spcPts val="300"/>
              </a:spcAft>
            </a:pPr>
            <a:r>
              <a:rPr lang="en-US" sz="3700" dirty="0"/>
              <a:t>Identify where the child lives (address information)</a:t>
            </a:r>
          </a:p>
          <a:p>
            <a:pPr lvl="1">
              <a:lnSpc>
                <a:spcPct val="120000"/>
              </a:lnSpc>
              <a:spcBef>
                <a:spcPts val="200"/>
              </a:spcBef>
              <a:spcAft>
                <a:spcPts val="300"/>
              </a:spcAft>
            </a:pPr>
            <a:r>
              <a:rPr lang="en-US" sz="3700" dirty="0"/>
              <a:t>It is important to keep accurate and up to date enrollment records and address information for all resident children – especially with the level of Open Enrollment activity.</a:t>
            </a:r>
          </a:p>
          <a:p>
            <a:pPr marL="461963" indent="-461963">
              <a:lnSpc>
                <a:spcPct val="120000"/>
              </a:lnSpc>
              <a:spcBef>
                <a:spcPts val="200"/>
              </a:spcBef>
              <a:spcAft>
                <a:spcPts val="300"/>
              </a:spcAft>
            </a:pPr>
            <a:r>
              <a:rPr lang="en-US" sz="3700" dirty="0"/>
              <a:t>Identify the district where property taxes are paid (municipal clerk records or county data base)</a:t>
            </a:r>
            <a:endParaRPr lang="en-US" dirty="0"/>
          </a:p>
        </p:txBody>
      </p:sp>
    </p:spTree>
  </p:cSld>
  <p:clrMapOvr>
    <a:masterClrMapping/>
  </p:clrMapOvr>
  <p:transitio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TIMING" val="|60.9|4.9"/>
</p:tagLst>
</file>

<file path=ppt/tags/tag2.xml><?xml version="1.0" encoding="utf-8"?>
<p:tagLst xmlns:a="http://schemas.openxmlformats.org/drawingml/2006/main" xmlns:r="http://schemas.openxmlformats.org/officeDocument/2006/relationships" xmlns:p="http://schemas.openxmlformats.org/presentationml/2006/main">
  <p:tag name="TIMING" val="|10.3|6"/>
</p:tagLst>
</file>

<file path=ppt/theme/theme1.xml><?xml version="1.0" encoding="utf-8"?>
<a:theme xmlns:a="http://schemas.openxmlformats.org/drawingml/2006/main" name="Office Theme">
  <a:themeElements>
    <a:clrScheme name="Custom 7">
      <a:dk1>
        <a:sysClr val="windowText" lastClr="000000"/>
      </a:dk1>
      <a:lt1>
        <a:sysClr val="window" lastClr="FFFFFF"/>
      </a:lt1>
      <a:dk2>
        <a:srgbClr val="00449E"/>
      </a:dk2>
      <a:lt2>
        <a:srgbClr val="D2D2D2"/>
      </a:lt2>
      <a:accent1>
        <a:srgbClr val="FF388C"/>
      </a:accent1>
      <a:accent2>
        <a:srgbClr val="E40059"/>
      </a:accent2>
      <a:accent3>
        <a:srgbClr val="9C007F"/>
      </a:accent3>
      <a:accent4>
        <a:srgbClr val="68007F"/>
      </a:accent4>
      <a:accent5>
        <a:srgbClr val="005BD3"/>
      </a:accent5>
      <a:accent6>
        <a:srgbClr val="00349E"/>
      </a:accent6>
      <a:hlink>
        <a:srgbClr val="0070C0"/>
      </a:hlink>
      <a:folHlink>
        <a:srgbClr val="FF79C2"/>
      </a:folHlink>
    </a:clrScheme>
    <a:fontScheme name="DPI - LATO">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6585</TotalTime>
  <Words>5272</Words>
  <Application>Microsoft Office PowerPoint</Application>
  <PresentationFormat>Custom</PresentationFormat>
  <Paragraphs>464</Paragraphs>
  <Slides>59</Slides>
  <Notes>57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59</vt:i4>
      </vt:variant>
    </vt:vector>
  </HeadingPairs>
  <TitlesOfParts>
    <vt:vector size="69" baseType="lpstr">
      <vt:lpstr>Arial</vt:lpstr>
      <vt:lpstr>Arial Black</vt:lpstr>
      <vt:lpstr>Calibri</vt:lpstr>
      <vt:lpstr>Courier New</vt:lpstr>
      <vt:lpstr>Lato</vt:lpstr>
      <vt:lpstr>Lato Black</vt:lpstr>
      <vt:lpstr>Symbol</vt:lpstr>
      <vt:lpstr>Wingdings</vt:lpstr>
      <vt:lpstr>Office Theme</vt:lpstr>
      <vt:lpstr>Office Theme</vt:lpstr>
      <vt:lpstr>Title Slide</vt:lpstr>
      <vt:lpstr>PI-1563 Pupil Count and PI-1804  Summer Membership-Things to Know</vt:lpstr>
      <vt:lpstr>PowerPoint Presentation</vt:lpstr>
      <vt:lpstr>Pupil Count - Words to Know</vt:lpstr>
      <vt:lpstr>Pupil Count Dates for determining Membership Reporting Purposes (PI-1563)</vt:lpstr>
      <vt:lpstr>Residency and Membership</vt:lpstr>
      <vt:lpstr>Residents Who May Be Included in Membership (Revenue Limit, Equalization Aid, or Both)</vt:lpstr>
      <vt:lpstr>Residents Who May Be Included in Membership (Revenue Limit, Equalization Aid, or Both)</vt:lpstr>
      <vt:lpstr>Determining Who is a Resident</vt:lpstr>
      <vt:lpstr>Financial Responsibility </vt:lpstr>
      <vt:lpstr>COVID-19 Regulatory  Flexibility Framework Provisions </vt:lpstr>
      <vt:lpstr>COVID-19 Regulatory  Flexibility Framework Provisions </vt:lpstr>
      <vt:lpstr>Counting 3 Year-Old Students Attending  Programs in Your District</vt:lpstr>
      <vt:lpstr>Counting Non-residents When Completing the PI-1563 </vt:lpstr>
      <vt:lpstr>September Pupil Count</vt:lpstr>
      <vt:lpstr>School Finance Reporting Portal</vt:lpstr>
      <vt:lpstr>PowerPoint Presentation</vt:lpstr>
      <vt:lpstr>5 Steps where data is entered in the PI-1563 portal</vt:lpstr>
      <vt:lpstr>PI-1563 Pupil Count Process, Step 1.1 Physically Present and Step 1.2  Absentees (same as shown below)</vt:lpstr>
      <vt:lpstr>PI-1563 Pupil Count Process</vt:lpstr>
      <vt:lpstr>PI-1563 Pupil Count Process  -  Part-time Resident (Step 3 –Reductions)</vt:lpstr>
      <vt:lpstr>PI-1563 Pupil Count Process  -  Part-time Resident (Step 3 –Reductions)</vt:lpstr>
      <vt:lpstr>PI-1563 Pupil Count Process</vt:lpstr>
      <vt:lpstr>PI-1563 Pupil Count Process</vt:lpstr>
      <vt:lpstr>PI-1563 Pupil Count Process</vt:lpstr>
      <vt:lpstr>PI-1563 Pupil Count Process  -  (Step 5, Non-Resident Additions)</vt:lpstr>
      <vt:lpstr>PI-1563 Pupil Count Process  -  (Step 5, Non-Resident Additions)</vt:lpstr>
      <vt:lpstr>PI-1563 Pupil Count Process</vt:lpstr>
      <vt:lpstr>Review Your Answers</vt:lpstr>
      <vt:lpstr>PI-1563 Pupil Count Process</vt:lpstr>
      <vt:lpstr>Full Time Equivalency  (FTE)</vt:lpstr>
      <vt:lpstr>Online FTE Reports</vt:lpstr>
      <vt:lpstr>Online FTE Reports</vt:lpstr>
      <vt:lpstr>Full Time Equivalency  (FTE)</vt:lpstr>
      <vt:lpstr>FTE for Revenue Limit Purposes</vt:lpstr>
      <vt:lpstr>FTE for Equalization Aid that will be used  for the following school year</vt:lpstr>
      <vt:lpstr>Summer Membership Reporting</vt:lpstr>
      <vt:lpstr>Summer Membership Reporting-W1804</vt:lpstr>
      <vt:lpstr>Summer School Reporting-W1804</vt:lpstr>
      <vt:lpstr>Summer and Interim Session Fees</vt:lpstr>
      <vt:lpstr>Summer and interim Session Fees</vt:lpstr>
      <vt:lpstr>Membership Audits</vt:lpstr>
      <vt:lpstr>District Selection Process</vt:lpstr>
      <vt:lpstr>Reconciliation Worksheet</vt:lpstr>
      <vt:lpstr>Reconciliation Worksheet</vt:lpstr>
      <vt:lpstr>Reconciliation Worksheet</vt:lpstr>
      <vt:lpstr>Summer Membership - Audit</vt:lpstr>
      <vt:lpstr>Heads Up !</vt:lpstr>
      <vt:lpstr>Non-Public Part-time Attendance</vt:lpstr>
      <vt:lpstr>Early Learners; Preschool, 4K</vt:lpstr>
      <vt:lpstr>PowerPoint Presentation</vt:lpstr>
      <vt:lpstr>PowerPoint Presentation</vt:lpstr>
      <vt:lpstr>Special Education</vt:lpstr>
      <vt:lpstr>Counting Students Who Are 20 and 21 Years Old </vt:lpstr>
      <vt:lpstr>Part-time Attendance and FTE</vt:lpstr>
      <vt:lpstr>Counting Part-time Pupils</vt:lpstr>
      <vt:lpstr>Challenge Academy</vt:lpstr>
      <vt:lpstr>Other</vt:lpstr>
      <vt:lpstr>DPI School Financial Service Team</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Ransley, Tawny M.  DPI</dc:creator>
  <cp:lastModifiedBy>Kordus, Roger J.   DPI</cp:lastModifiedBy>
  <cp:revision>358</cp:revision>
  <cp:lastPrinted>2017-08-14T18:54:32Z</cp:lastPrinted>
  <dcterms:created xsi:type="dcterms:W3CDTF">2016-02-23T19:34:17Z</dcterms:created>
  <dcterms:modified xsi:type="dcterms:W3CDTF">2021-09-08T18:57:17Z</dcterms:modified>
</cp:coreProperties>
</file>