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5"/>
  </p:notesMasterIdLst>
  <p:handoutMasterIdLst>
    <p:handoutMasterId r:id="rId56"/>
  </p:handoutMasterIdLst>
  <p:sldIdLst>
    <p:sldId id="428" r:id="rId5"/>
    <p:sldId id="442" r:id="rId6"/>
    <p:sldId id="426" r:id="rId7"/>
    <p:sldId id="420" r:id="rId8"/>
    <p:sldId id="421" r:id="rId9"/>
    <p:sldId id="434" r:id="rId10"/>
    <p:sldId id="443" r:id="rId11"/>
    <p:sldId id="444" r:id="rId12"/>
    <p:sldId id="445" r:id="rId13"/>
    <p:sldId id="446" r:id="rId14"/>
    <p:sldId id="422" r:id="rId15"/>
    <p:sldId id="441" r:id="rId16"/>
    <p:sldId id="482" r:id="rId17"/>
    <p:sldId id="483" r:id="rId18"/>
    <p:sldId id="484" r:id="rId19"/>
    <p:sldId id="485" r:id="rId20"/>
    <p:sldId id="435" r:id="rId21"/>
    <p:sldId id="463" r:id="rId22"/>
    <p:sldId id="464" r:id="rId23"/>
    <p:sldId id="465" r:id="rId24"/>
    <p:sldId id="466" r:id="rId25"/>
    <p:sldId id="467" r:id="rId26"/>
    <p:sldId id="468" r:id="rId27"/>
    <p:sldId id="469" r:id="rId28"/>
    <p:sldId id="470" r:id="rId29"/>
    <p:sldId id="429" r:id="rId30"/>
    <p:sldId id="447" r:id="rId31"/>
    <p:sldId id="450" r:id="rId32"/>
    <p:sldId id="448" r:id="rId33"/>
    <p:sldId id="449" r:id="rId34"/>
    <p:sldId id="451" r:id="rId35"/>
    <p:sldId id="452" r:id="rId36"/>
    <p:sldId id="453" r:id="rId37"/>
    <p:sldId id="472" r:id="rId38"/>
    <p:sldId id="473" r:id="rId39"/>
    <p:sldId id="474" r:id="rId40"/>
    <p:sldId id="475" r:id="rId41"/>
    <p:sldId id="476" r:id="rId42"/>
    <p:sldId id="477" r:id="rId43"/>
    <p:sldId id="478" r:id="rId44"/>
    <p:sldId id="479" r:id="rId45"/>
    <p:sldId id="480" r:id="rId46"/>
    <p:sldId id="454" r:id="rId47"/>
    <p:sldId id="455" r:id="rId48"/>
    <p:sldId id="456" r:id="rId49"/>
    <p:sldId id="458" r:id="rId50"/>
    <p:sldId id="459" r:id="rId51"/>
    <p:sldId id="460" r:id="rId52"/>
    <p:sldId id="462" r:id="rId53"/>
    <p:sldId id="438" r:id="rId5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264"/>
    <a:srgbClr val="1C277A"/>
    <a:srgbClr val="255295"/>
    <a:srgbClr val="0E0FC8"/>
    <a:srgbClr val="18806C"/>
    <a:srgbClr val="05CDD7"/>
    <a:srgbClr val="5639D4"/>
    <a:srgbClr val="23C83F"/>
    <a:srgbClr val="119EDA"/>
    <a:srgbClr val="156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5" autoAdjust="0"/>
    <p:restoredTop sz="94660"/>
  </p:normalViewPr>
  <p:slideViewPr>
    <p:cSldViewPr snapToGrid="0">
      <p:cViewPr varScale="1">
        <p:scale>
          <a:sx n="109" d="100"/>
          <a:sy n="109" d="100"/>
        </p:scale>
        <p:origin x="348"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580"/>
    </p:cViewPr>
  </p:sorterViewPr>
  <p:notesViewPr>
    <p:cSldViewPr>
      <p:cViewPr varScale="1">
        <p:scale>
          <a:sx n="79" d="100"/>
          <a:sy n="79" d="100"/>
        </p:scale>
        <p:origin x="-204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B275029-0CE6-4CAF-8062-561007F53CFC}" type="datetimeFigureOut">
              <a:rPr lang="en-US" smtClean="0"/>
              <a:pPr/>
              <a:t>3/30/2016</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66A674F9-DB69-44D5-9CE3-C49EF90A5853}" type="slidenum">
              <a:rPr lang="en-US" smtClean="0"/>
              <a:pPr/>
              <a:t>‹#›</a:t>
            </a:fld>
            <a:endParaRPr lang="en-US" dirty="0"/>
          </a:p>
        </p:txBody>
      </p:sp>
    </p:spTree>
    <p:extLst>
      <p:ext uri="{BB962C8B-B14F-4D97-AF65-F5344CB8AC3E}">
        <p14:creationId xmlns:p14="http://schemas.microsoft.com/office/powerpoint/2010/main" val="3605408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94" tIns="46147" rIns="92294" bIns="46147" rtlCol="0"/>
          <a:lstStyle>
            <a:lvl1pPr algn="l">
              <a:defRPr sz="1100"/>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294" tIns="46147" rIns="92294" bIns="46147" rtlCol="0"/>
          <a:lstStyle>
            <a:lvl1pPr algn="r">
              <a:defRPr sz="1100"/>
            </a:lvl1pPr>
          </a:lstStyle>
          <a:p>
            <a:pPr>
              <a:defRPr/>
            </a:pPr>
            <a:fld id="{EFD94392-0EC6-487E-A323-3AAB8EFF1E88}" type="datetimeFigureOut">
              <a:rPr lang="en-US"/>
              <a:pPr>
                <a:defRPr/>
              </a:pPr>
              <a:t>3/30/2016</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294" tIns="46147" rIns="92294" bIns="46147"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294" tIns="46147" rIns="92294" bIns="4614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2294" tIns="46147" rIns="92294" bIns="46147" rtlCol="0" anchor="b"/>
          <a:lstStyle>
            <a:lvl1pPr algn="l">
              <a:defRPr sz="1100"/>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294" tIns="46147" rIns="92294" bIns="46147" rtlCol="0" anchor="b"/>
          <a:lstStyle>
            <a:lvl1pPr algn="r">
              <a:defRPr sz="1100"/>
            </a:lvl1pPr>
          </a:lstStyle>
          <a:p>
            <a:pPr>
              <a:defRPr/>
            </a:pPr>
            <a:fld id="{B8DB3C69-16F6-466A-B3B3-DB0E2089E12C}" type="slidenum">
              <a:rPr lang="en-US"/>
              <a:pPr>
                <a:defRPr/>
              </a:pPr>
              <a:t>‹#›</a:t>
            </a:fld>
            <a:endParaRPr lang="en-US" dirty="0"/>
          </a:p>
        </p:txBody>
      </p:sp>
    </p:spTree>
    <p:extLst>
      <p:ext uri="{BB962C8B-B14F-4D97-AF65-F5344CB8AC3E}">
        <p14:creationId xmlns:p14="http://schemas.microsoft.com/office/powerpoint/2010/main" val="2415897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a:t>
            </a:fld>
            <a:endParaRPr lang="en-US" dirty="0"/>
          </a:p>
        </p:txBody>
      </p:sp>
    </p:spTree>
    <p:extLst>
      <p:ext uri="{BB962C8B-B14F-4D97-AF65-F5344CB8AC3E}">
        <p14:creationId xmlns:p14="http://schemas.microsoft.com/office/powerpoint/2010/main" val="16967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20</a:t>
            </a:fld>
            <a:endParaRPr lang="en-US" dirty="0"/>
          </a:p>
        </p:txBody>
      </p:sp>
    </p:spTree>
    <p:extLst>
      <p:ext uri="{BB962C8B-B14F-4D97-AF65-F5344CB8AC3E}">
        <p14:creationId xmlns:p14="http://schemas.microsoft.com/office/powerpoint/2010/main" val="349171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9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123C18A-CFCF-4C64-9602-4CC8565DC567}" type="datetime1">
              <a:rPr lang="en-US" smtClean="0"/>
              <a:t>3/30/2016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A5A1AF-0FAF-4A43-BF78-FFD67272E01F}" type="slidenum">
              <a:rPr lang="en-US"/>
              <a:pPr>
                <a:defRPr/>
              </a:pPr>
              <a:t>‹#›</a:t>
            </a:fld>
            <a:endParaRPr lang="en-US"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C697A7F-FF0A-40CE-A8EE-D791388C51BC}" type="datetime1">
              <a:rPr lang="en-US" smtClean="0"/>
              <a:t>3/30/2016</a:t>
            </a:fld>
            <a:endParaRPr lang="en-US" dirty="0"/>
          </a:p>
        </p:txBody>
      </p:sp>
      <p:sp>
        <p:nvSpPr>
          <p:cNvPr id="5" name="Footer Placeholder 4"/>
          <p:cNvSpPr>
            <a:spLocks noGrp="1"/>
          </p:cNvSpPr>
          <p:nvPr>
            <p:ph type="ftr" sz="quarter" idx="11"/>
          </p:nvPr>
        </p:nvSpPr>
        <p:spPr>
          <a:xfrm>
            <a:off x="5255342" y="6380725"/>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2856271" y="6469214"/>
            <a:ext cx="2133600" cy="365125"/>
          </a:xfrm>
        </p:spPr>
        <p:txBody>
          <a:bodyPr/>
          <a:lstStyle>
            <a:lvl1pPr>
              <a:defRPr sz="1600">
                <a:solidFill>
                  <a:srgbClr val="1F2264"/>
                </a:solidFill>
                <a:latin typeface="Arial" panose="020B0604020202020204" pitchFamily="34" charset="0"/>
                <a:cs typeface="Arial" panose="020B0604020202020204" pitchFamily="34" charset="0"/>
              </a:defRPr>
            </a:lvl1pPr>
          </a:lstStyle>
          <a:p>
            <a:pPr>
              <a:defRPr/>
            </a:pPr>
            <a:fld id="{5647F450-B010-44F3-A87C-A52A6F362B1F}" type="slidenum">
              <a:rPr lang="en-US" smtClean="0"/>
              <a:pPr>
                <a:defRPr/>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31358E-582E-4C9D-8A3F-0495E16FE25A}" type="datetime1">
              <a:rPr lang="en-US" smtClean="0"/>
              <a:t>3/30/2016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ECE99B-75FC-4C07-9182-8D8CEE233CDF}" type="slidenum">
              <a:rPr lang="en-US"/>
              <a:pPr>
                <a:defRPr/>
              </a:pPr>
              <a:t>‹#›</a:t>
            </a:fld>
            <a:endParaRPr lang="en-US" dirty="0"/>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18EC15D-5F31-4E13-9319-7BB5987139C7}" type="datetime1">
              <a:rPr lang="en-US" smtClean="0"/>
              <a:t>3/30/2016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7491DD7-576A-4572-9584-7E1C727197DC}" type="slidenum">
              <a:rPr lang="en-US"/>
              <a:pPr>
                <a:defRPr/>
              </a:pPr>
              <a:t>‹#›</a:t>
            </a:fld>
            <a:endParaRPr lang="en-U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30F7F8-6D1E-4B42-899A-3EA0D04BB5D0}" type="datetime1">
              <a:rPr lang="en-US" smtClean="0"/>
              <a:t>3/30/2016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35A02BE-CE23-4449-BB2F-1CABC1927108}" type="slidenum">
              <a:rPr lang="en-US"/>
              <a:pPr>
                <a:defRPr/>
              </a:pPr>
              <a:t>‹#›</a:t>
            </a:fld>
            <a:endParaRPr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C9CE09-184F-4A26-99F2-C72DBDF94610}" type="datetime1">
              <a:rPr lang="en-US" smtClean="0"/>
              <a:t>3/30/2016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98101D5-1458-4871-B908-3E0241C4CDA6}" type="slidenum">
              <a:rPr lang="en-US"/>
              <a:pPr>
                <a:defRPr/>
              </a:pPr>
              <a:t>‹#›</a:t>
            </a:fld>
            <a:endParaRPr lang="en-US" dirty="0"/>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6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452A385-9A80-45C3-80B6-DC186A7DABDA}" type="datetime1">
              <a:rPr lang="en-US" smtClean="0"/>
              <a:t>3/30/2016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B01E32-8237-40D5-A2A8-5E73551FA6B7}" type="slidenum">
              <a:rPr lang="en-US"/>
              <a:pPr>
                <a:defRPr/>
              </a:pPr>
              <a:t>‹#›</a:t>
            </a:fld>
            <a:endParaRPr lang="en-US" dirty="0"/>
          </a:p>
        </p:txBody>
      </p:sp>
      <p:pic>
        <p:nvPicPr>
          <p:cNvPr id="8" name="Picture 7" descr="DPIlogo.jpg"/>
          <p:cNvPicPr>
            <a:picLocks noChangeAspect="1"/>
          </p:cNvPicPr>
          <p:nvPr/>
        </p:nvPicPr>
        <p:blipFill>
          <a:blip r:embed="rId9" cstate="print">
            <a:clrChange>
              <a:clrFrom>
                <a:srgbClr val="FFFFFF"/>
              </a:clrFrom>
              <a:clrTo>
                <a:srgbClr val="FFFFFF">
                  <a:alpha val="0"/>
                </a:srgbClr>
              </a:clrTo>
            </a:clrChange>
          </a:blip>
          <a:stretch>
            <a:fillRect/>
          </a:stretch>
        </p:blipFill>
        <p:spPr>
          <a:xfrm>
            <a:off x="7721600" y="6161238"/>
            <a:ext cx="1287780" cy="6190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spd="slow">
    <p:fade thruBlk="1"/>
  </p:transition>
  <p:hf hdr="0" ftr="0" dt="0"/>
  <p:txStyles>
    <p:title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pi.wi.gov/sms/whole-grade-shar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pps4.dpi.wi.gov/SFS_PI-1500/" TargetMode="External"/><Relationship Id="rId2" Type="http://schemas.openxmlformats.org/officeDocument/2006/relationships/hyperlink" Target="https://apps4.dpi.wi.gov/CM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pi.wi.gov/sfs/limits/exemptions/transfer-servi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dpi.wi.gov/school-libraries?old=schlib.dpi.wi.gov/schlib_csf_purc"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dpi.wi.gov/sf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pi.wi.gov/sites/default/files/imce/sfs/doc/Voucher_School_Summary_Dec_15_2015.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981075"/>
            <a:ext cx="8591550" cy="2806065"/>
          </a:xfrm>
        </p:spPr>
        <p:txBody>
          <a:bodyPr/>
          <a:lstStyle/>
          <a:p>
            <a:r>
              <a:rPr lang="en-US" b="1" dirty="0" smtClean="0"/>
              <a:t>DPI Spring Finance Workshop</a:t>
            </a:r>
            <a:endParaRPr lang="en-US" sz="3600" b="1" dirty="0"/>
          </a:p>
        </p:txBody>
      </p:sp>
      <p:sp>
        <p:nvSpPr>
          <p:cNvPr id="3" name="Subtitle 2"/>
          <p:cNvSpPr>
            <a:spLocks noGrp="1"/>
          </p:cNvSpPr>
          <p:nvPr>
            <p:ph type="subTitle" idx="1"/>
          </p:nvPr>
        </p:nvSpPr>
        <p:spPr>
          <a:xfrm>
            <a:off x="619125" y="4614729"/>
            <a:ext cx="8258175" cy="1333144"/>
          </a:xfrm>
        </p:spPr>
        <p:txBody>
          <a:bodyPr/>
          <a:lstStyle/>
          <a:p>
            <a:r>
              <a:rPr lang="en-US" sz="2000" dirty="0" smtClean="0"/>
              <a:t>Department of Public Instruction</a:t>
            </a:r>
          </a:p>
          <a:p>
            <a:r>
              <a:rPr lang="en-US" sz="2000" dirty="0" smtClean="0"/>
              <a:t>School Financial Services Team</a:t>
            </a:r>
          </a:p>
          <a:p>
            <a:r>
              <a:rPr lang="en-US" sz="2000" dirty="0" smtClean="0"/>
              <a:t>March 16, 2016</a:t>
            </a:r>
          </a:p>
          <a:p>
            <a:endParaRPr lang="en-US" dirty="0" smtClean="0"/>
          </a:p>
          <a:p>
            <a:endParaRPr lang="en-US" dirty="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t>Wisconsin and Racine Private School Voucher Programs Financial Impacts</a:t>
            </a:r>
            <a:endParaRPr lang="en-US" sz="3000" dirty="0"/>
          </a:p>
        </p:txBody>
      </p:sp>
      <p:sp>
        <p:nvSpPr>
          <p:cNvPr id="3" name="Content Placeholder 2"/>
          <p:cNvSpPr>
            <a:spLocks noGrp="1"/>
          </p:cNvSpPr>
          <p:nvPr>
            <p:ph idx="1"/>
          </p:nvPr>
        </p:nvSpPr>
        <p:spPr/>
        <p:txBody>
          <a:bodyPr/>
          <a:lstStyle/>
          <a:p>
            <a:r>
              <a:rPr lang="en-US" sz="1600" u="sng" dirty="0" smtClean="0">
                <a:latin typeface="Times New Roman" pitchFamily="18" charset="0"/>
                <a:cs typeface="Times New Roman" pitchFamily="18" charset="0"/>
              </a:rPr>
              <a:t>2016-17 Funding:</a:t>
            </a:r>
          </a:p>
          <a:p>
            <a:pPr lvl="1">
              <a:buFont typeface="Courier New" pitchFamily="49" charset="0"/>
              <a:buChar char="o"/>
            </a:pPr>
            <a:r>
              <a:rPr lang="en-US" sz="1600" dirty="0" smtClean="0">
                <a:latin typeface="Times New Roman" pitchFamily="18" charset="0"/>
                <a:cs typeface="Times New Roman" pitchFamily="18" charset="0"/>
              </a:rPr>
              <a:t>Beginning in 2016-17, state law directs DPI to increase each of the 142 districts’ 2015-16 membership used for state aid purposes by the number of “incoming voucher students”.  The addition of an estimated 2,181 FTE private school voucher students to state aid membership will result in a redistribution of the 2016-17 state aids that could impact all school districts.</a:t>
            </a:r>
          </a:p>
          <a:p>
            <a:pPr lvl="1">
              <a:buFont typeface="Courier New" pitchFamily="49" charset="0"/>
              <a:buChar char="o"/>
            </a:pPr>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Other Issues:</a:t>
            </a:r>
          </a:p>
          <a:p>
            <a:pPr lvl="1">
              <a:buFont typeface="Courier New" pitchFamily="49" charset="0"/>
              <a:buChar char="o"/>
            </a:pPr>
            <a:r>
              <a:rPr lang="en-US" sz="1600" dirty="0" smtClean="0">
                <a:latin typeface="Times New Roman" pitchFamily="18" charset="0"/>
                <a:cs typeface="Times New Roman" pitchFamily="18" charset="0"/>
              </a:rPr>
              <a:t>If the school district did not receive an equalization aid payment sufficient to cover the voucher aid reduction, the balance would be reduced from other state aid received by the district. </a:t>
            </a:r>
          </a:p>
          <a:p>
            <a:pPr lvl="1">
              <a:buFont typeface="Courier New" pitchFamily="49" charset="0"/>
              <a:buChar char="o"/>
            </a:pPr>
            <a:r>
              <a:rPr lang="en-US" sz="1600" dirty="0" smtClean="0">
                <a:latin typeface="Times New Roman" pitchFamily="18" charset="0"/>
                <a:cs typeface="Times New Roman" pitchFamily="18" charset="0"/>
              </a:rPr>
              <a:t>In 2015-16 and 2016-17, the total number of pupils residing in the district who could participate in the choice program from each district is limited to no more than 1% of the district’s prior year membership. Beginning in the 2017-18 school year, the enrollment limit will increase by one percentage point in each year until the enrollment limit reaches 10% of the district’s prior year enrollment. In the year after the limit reaches 10%, no enrollment limit would apply. </a:t>
            </a:r>
          </a:p>
          <a:p>
            <a:pPr lvl="1">
              <a:buNone/>
            </a:pPr>
            <a:endParaRPr lang="en-US" sz="1400" dirty="0" smtClean="0">
              <a:latin typeface="Times New Roman" pitchFamily="18" charset="0"/>
              <a:cs typeface="Times New Roman" pitchFamily="18" charset="0"/>
            </a:endParaRPr>
          </a:p>
          <a:p>
            <a:pPr lvl="1">
              <a:buFont typeface="Courier New" pitchFamily="49" charset="0"/>
              <a:buChar char="o"/>
            </a:pPr>
            <a:endParaRPr lang="en-US" sz="1200"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10</a:t>
            </a:fld>
            <a:endParaRPr lang="en-US" dirty="0"/>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92963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Special Needs Scholarship Program </a:t>
            </a:r>
          </a:p>
          <a:p>
            <a:pPr algn="ctr">
              <a:defRPr/>
            </a:pPr>
            <a:r>
              <a:rPr lang="en-US" sz="3000" b="1" dirty="0" smtClean="0">
                <a:solidFill>
                  <a:schemeClr val="tx1"/>
                </a:solidFill>
                <a:latin typeface="Gadget"/>
              </a:rPr>
              <a:t>(Special Education Vouchers)</a:t>
            </a:r>
            <a:endParaRPr lang="en-US" sz="3000" b="1" dirty="0">
              <a:solidFill>
                <a:schemeClr val="tx1"/>
              </a:solidFill>
              <a:latin typeface="Gadget"/>
            </a:endParaRPr>
          </a:p>
        </p:txBody>
      </p:sp>
      <p:sp>
        <p:nvSpPr>
          <p:cNvPr id="6" name="Content Placeholder 2"/>
          <p:cNvSpPr>
            <a:spLocks noGrp="1"/>
          </p:cNvSpPr>
          <p:nvPr>
            <p:ph idx="1"/>
          </p:nvPr>
        </p:nvSpPr>
        <p:spPr>
          <a:xfrm>
            <a:off x="114300" y="1150620"/>
            <a:ext cx="9029700" cy="5493069"/>
          </a:xfrm>
        </p:spPr>
        <p:txBody>
          <a:bodyPr/>
          <a:lstStyle/>
          <a:p>
            <a:r>
              <a:rPr lang="en-US" sz="1800" dirty="0" smtClean="0">
                <a:latin typeface="Times New Roman" pitchFamily="18" charset="0"/>
                <a:cs typeface="Times New Roman" pitchFamily="18" charset="0"/>
              </a:rPr>
              <a:t>Beginning in 2016-17, allow a child with a disability to attend a participating private school of their choice, if that child has previously been rejected from attending a school in a nonresident school district under the public open enrollment program. State provides a $12,000 voucher to private school.</a:t>
            </a:r>
            <a:r>
              <a:rPr lang="en-US" sz="1800" dirty="0" smtClean="0">
                <a:solidFill>
                  <a:srgbClr val="FF0000"/>
                </a:solidFill>
                <a:latin typeface="Times New Roman" pitchFamily="18" charset="0"/>
                <a:cs typeface="Times New Roman" pitchFamily="18" charset="0"/>
              </a:rPr>
              <a:t> [Note: Senate passed legislation on March 15 that modifies eligibility for students.  Updates will be sent via SFS Team listserv.]</a:t>
            </a:r>
          </a:p>
          <a:p>
            <a:pPr>
              <a:buNone/>
            </a:pP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rPr>
              <a:t>Funding</a:t>
            </a:r>
          </a:p>
          <a:p>
            <a:pPr lvl="1">
              <a:buFont typeface="Arial" pitchFamily="34" charset="0"/>
              <a:buChar char="•"/>
            </a:pPr>
            <a:r>
              <a:rPr lang="en-US" sz="1800" dirty="0" smtClean="0">
                <a:latin typeface="Times New Roman" pitchFamily="18" charset="0"/>
                <a:cs typeface="Times New Roman" pitchFamily="18" charset="0"/>
              </a:rPr>
              <a:t>DPI:</a:t>
            </a:r>
          </a:p>
          <a:p>
            <a:pPr lvl="2">
              <a:buFont typeface="Courier New" pitchFamily="49" charset="0"/>
              <a:buChar char="o"/>
            </a:pPr>
            <a:r>
              <a:rPr lang="en-US" sz="1800" dirty="0" smtClean="0">
                <a:latin typeface="Times New Roman" pitchFamily="18" charset="0"/>
                <a:cs typeface="Times New Roman" pitchFamily="18" charset="0"/>
              </a:rPr>
              <a:t>Pays $12,000 to the private school for each child participating in the program.</a:t>
            </a:r>
          </a:p>
          <a:p>
            <a:pPr lvl="2">
              <a:buFont typeface="Courier New" pitchFamily="49" charset="0"/>
              <a:buChar char="o"/>
            </a:pPr>
            <a:r>
              <a:rPr lang="en-US" sz="1800" dirty="0" smtClean="0">
                <a:latin typeface="Times New Roman" pitchFamily="18" charset="0"/>
                <a:cs typeface="Times New Roman" pitchFamily="18" charset="0"/>
              </a:rPr>
              <a:t>Reduces the district’s equalization aid amount by a corresponding amount.  If insufficient equalization aid, DPI will reduce other state aids received</a:t>
            </a:r>
            <a:r>
              <a:rPr lang="en-US" sz="1800" dirty="0">
                <a:latin typeface="Times New Roman" pitchFamily="18" charset="0"/>
                <a:cs typeface="Times New Roman" pitchFamily="18" charset="0"/>
              </a:rPr>
              <a:t>. resident school </a:t>
            </a:r>
            <a:endParaRPr lang="en-US" sz="1800" dirty="0" smtClean="0">
              <a:latin typeface="Times New Roman" pitchFamily="18" charset="0"/>
              <a:cs typeface="Times New Roman" pitchFamily="18" charset="0"/>
            </a:endParaRPr>
          </a:p>
          <a:p>
            <a:pPr lvl="2">
              <a:buFont typeface="Courier New" pitchFamily="49" charset="0"/>
              <a:buChar char="o"/>
            </a:pPr>
            <a:r>
              <a:rPr lang="en-US" sz="1800" dirty="0" smtClean="0">
                <a:latin typeface="Times New Roman" pitchFamily="18" charset="0"/>
                <a:cs typeface="Times New Roman" pitchFamily="18" charset="0"/>
              </a:rPr>
              <a:t>Increases a school district’s student membership for revenue limits and general school aid purposes.</a:t>
            </a:r>
          </a:p>
          <a:p>
            <a:pPr lvl="1">
              <a:buFont typeface="Arial" pitchFamily="34" charset="0"/>
              <a:buChar char="•"/>
            </a:pPr>
            <a:r>
              <a:rPr lang="en-US" sz="1800" dirty="0" smtClean="0">
                <a:latin typeface="Times New Roman" pitchFamily="18" charset="0"/>
                <a:cs typeface="Times New Roman" pitchFamily="18" charset="0"/>
              </a:rPr>
              <a:t>School Boards:</a:t>
            </a:r>
          </a:p>
          <a:p>
            <a:pPr lvl="2">
              <a:buFont typeface="Courier New" pitchFamily="49" charset="0"/>
              <a:buChar char="o"/>
            </a:pPr>
            <a:r>
              <a:rPr lang="en-US" sz="1800" dirty="0" smtClean="0">
                <a:latin typeface="Times New Roman" pitchFamily="18" charset="0"/>
                <a:cs typeface="Times New Roman" pitchFamily="18" charset="0"/>
              </a:rPr>
              <a:t>Prohibited from “back filling” the aid reduction with property tax levy increase.</a:t>
            </a:r>
          </a:p>
          <a:p>
            <a:pPr lvl="2">
              <a:buFont typeface="Courier New" pitchFamily="49" charset="0"/>
              <a:buChar char="o"/>
            </a:pPr>
            <a:r>
              <a:rPr lang="en-US" sz="1800" dirty="0" smtClean="0">
                <a:latin typeface="Times New Roman" pitchFamily="18" charset="0"/>
                <a:cs typeface="Times New Roman" pitchFamily="18" charset="0"/>
              </a:rPr>
              <a:t>Count private school students receiving voucher as part of federal set aside.</a:t>
            </a:r>
          </a:p>
          <a:p>
            <a:pPr>
              <a:buNone/>
            </a:pPr>
            <a:endParaRPr lang="en-US" sz="18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11</a:t>
            </a:fld>
            <a:endParaRPr lang="en-US" dirty="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71525"/>
            <a:ext cx="8963026" cy="5905499"/>
          </a:xfrm>
        </p:spPr>
        <p:txBody>
          <a:bodyPr/>
          <a:lstStyle/>
          <a:p>
            <a:pPr marL="342900" lvl="1" indent="-342900">
              <a:buNone/>
            </a:pPr>
            <a:r>
              <a:rPr lang="en-US" sz="2000" u="sng" dirty="0" smtClean="0">
                <a:latin typeface="Times New Roman" pitchFamily="18" charset="0"/>
                <a:cs typeface="Times New Roman" pitchFamily="18" charset="0"/>
              </a:rPr>
              <a:t>Funding--Pre Act 55 Authorizers</a:t>
            </a:r>
          </a:p>
          <a:p>
            <a:pPr marL="342900" lvl="1" indent="-342900">
              <a:buFont typeface="Arial" pitchFamily="34" charset="0"/>
              <a:buChar char="•"/>
            </a:pPr>
            <a:r>
              <a:rPr lang="en-US" sz="2000" dirty="0" smtClean="0">
                <a:latin typeface="Times New Roman" pitchFamily="18" charset="0"/>
                <a:cs typeface="Times New Roman" pitchFamily="18" charset="0"/>
              </a:rPr>
              <a:t>All school districts in the state have their general equalization aid reduced to pay for students attending these charter schools. These students are not counted by any school district for state general aid or revenue limit purposes. </a:t>
            </a:r>
          </a:p>
          <a:p>
            <a:pPr marL="342900" lvl="1" indent="-342900">
              <a:buFont typeface="Arial" pitchFamily="34" charset="0"/>
              <a:buChar char="•"/>
            </a:pPr>
            <a:r>
              <a:rPr lang="en-US" sz="2000" dirty="0" smtClean="0">
                <a:latin typeface="Times New Roman" pitchFamily="18" charset="0"/>
                <a:cs typeface="Times New Roman" pitchFamily="18" charset="0"/>
              </a:rPr>
              <a:t>Under revenue limits, school districts may increase their property tax levy to offset this state general aid reduction if their school board elects to do so.</a:t>
            </a:r>
          </a:p>
          <a:p>
            <a:pPr marL="342900" lvl="1" indent="-342900">
              <a:buFont typeface="Arial" pitchFamily="34" charset="0"/>
              <a:buChar char="•"/>
            </a:pPr>
            <a:r>
              <a:rPr lang="en-US" sz="2000" dirty="0" smtClean="0">
                <a:latin typeface="Times New Roman" pitchFamily="18" charset="0"/>
                <a:cs typeface="Times New Roman" pitchFamily="18" charset="0"/>
              </a:rPr>
              <a:t>In 2014-15, state payments totaled $67.9 million for 8,413 FTE students. </a:t>
            </a:r>
          </a:p>
          <a:p>
            <a:pPr marL="342900" lvl="1" indent="-342900">
              <a:buFont typeface="Arial" pitchFamily="34" charset="0"/>
              <a:buChar char="•"/>
            </a:pPr>
            <a:r>
              <a:rPr lang="en-US" sz="2000" dirty="0" smtClean="0">
                <a:latin typeface="Times New Roman" pitchFamily="18" charset="0"/>
                <a:cs typeface="Times New Roman" pitchFamily="18" charset="0"/>
              </a:rPr>
              <a:t>Each district’s state general aid was reduced by 1.5% for this program in 2014-15.</a:t>
            </a:r>
          </a:p>
          <a:p>
            <a:pPr marL="342900" lvl="1" indent="-342900">
              <a:buFont typeface="Arial" pitchFamily="34" charset="0"/>
              <a:buChar char="•"/>
            </a:pPr>
            <a:r>
              <a:rPr lang="en-US" sz="2000" dirty="0" smtClean="0">
                <a:latin typeface="Times New Roman" pitchFamily="18" charset="0"/>
                <a:cs typeface="Times New Roman" pitchFamily="18" charset="0"/>
              </a:rPr>
              <a:t>The FTE payment per student is $8,079 in 2015-16.</a:t>
            </a:r>
          </a:p>
          <a:p>
            <a:pPr marL="342900" lvl="1" indent="-342900">
              <a:buNone/>
            </a:pPr>
            <a:endParaRPr lang="en-US" sz="2000" u="sng" dirty="0" smtClean="0">
              <a:latin typeface="Times New Roman" pitchFamily="18" charset="0"/>
              <a:cs typeface="Times New Roman" pitchFamily="18" charset="0"/>
            </a:endParaRPr>
          </a:p>
          <a:p>
            <a:pPr marL="342900" lvl="1" indent="-342900">
              <a:buNone/>
            </a:pPr>
            <a:r>
              <a:rPr lang="en-US" sz="2000" u="sng" dirty="0" smtClean="0">
                <a:latin typeface="Times New Roman" pitchFamily="18" charset="0"/>
                <a:cs typeface="Times New Roman" pitchFamily="18" charset="0"/>
              </a:rPr>
              <a:t>Funding--New Act 55 Authorizers</a:t>
            </a:r>
          </a:p>
          <a:p>
            <a:pPr marL="342900" lvl="1" indent="-342900">
              <a:buFont typeface="Arial" pitchFamily="34" charset="0"/>
              <a:buChar char="•"/>
            </a:pPr>
            <a:r>
              <a:rPr lang="en-US" sz="2000" dirty="0" smtClean="0">
                <a:latin typeface="Times New Roman" pitchFamily="18" charset="0"/>
                <a:cs typeface="Times New Roman" pitchFamily="18" charset="0"/>
              </a:rPr>
              <a:t>Students will be counted by the school district of residence for state general aid and revenue limit purposes similar to how current public school students are counted (one year delay for aids and three year phase in for revenue limits).</a:t>
            </a:r>
          </a:p>
          <a:p>
            <a:pPr marL="342900" lvl="1" indent="-342900">
              <a:buFont typeface="Arial" pitchFamily="34" charset="0"/>
              <a:buChar char="•"/>
            </a:pPr>
            <a:r>
              <a:rPr lang="en-US" sz="2000" dirty="0" smtClean="0">
                <a:latin typeface="Times New Roman" pitchFamily="18" charset="0"/>
                <a:cs typeface="Times New Roman" pitchFamily="18" charset="0"/>
              </a:rPr>
              <a:t>DPI will reduce the resident school district’s state general aid by the per student FTE amount ($8,188 per FTE in 2016-17).  The district may not raise its tax levy to replace this state aid reduction.</a:t>
            </a:r>
          </a:p>
          <a:p>
            <a:endParaRPr lang="en-US" dirty="0"/>
          </a:p>
        </p:txBody>
      </p:sp>
      <p:sp>
        <p:nvSpPr>
          <p:cNvPr id="4" name="Title 3"/>
          <p:cNvSpPr>
            <a:spLocks noGrp="1"/>
          </p:cNvSpPr>
          <p:nvPr>
            <p:ph type="title"/>
          </p:nvPr>
        </p:nvSpPr>
        <p:spPr>
          <a:xfrm>
            <a:off x="0" y="0"/>
            <a:ext cx="9258300" cy="6953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Independent Charter Schools (ICS)--Funding</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12</a:t>
            </a:fld>
            <a:endParaRPr lang="en-US" dirty="0"/>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71525"/>
            <a:ext cx="8963026" cy="5905499"/>
          </a:xfrm>
        </p:spPr>
        <p:txBody>
          <a:bodyPr/>
          <a:lstStyle/>
          <a:p>
            <a:pPr marL="342900" lvl="1" indent="-342900">
              <a:buNone/>
            </a:pPr>
            <a:r>
              <a:rPr lang="en-US" sz="2000" u="sng" dirty="0" smtClean="0">
                <a:latin typeface="Times New Roman" pitchFamily="18" charset="0"/>
                <a:cs typeface="Times New Roman" pitchFamily="18" charset="0"/>
              </a:rPr>
              <a:t>New Option for Districts to Share Resources</a:t>
            </a:r>
          </a:p>
          <a:p>
            <a:pPr marL="342900" lvl="1" indent="-342900">
              <a:buFont typeface="Arial" pitchFamily="34" charset="0"/>
              <a:buChar char="•"/>
            </a:pPr>
            <a:r>
              <a:rPr lang="en-US" sz="2000" dirty="0">
                <a:latin typeface="Times New Roman" panose="02020603050405020304" pitchFamily="18" charset="0"/>
                <a:cs typeface="Times New Roman" panose="02020603050405020304" pitchFamily="18" charset="0"/>
              </a:rPr>
              <a:t>Whole Grade Sharing (WGS) authorizes school boards of two or more school districts to enter into a agreement to provide for the education of students, in one or more grades from pre-kindergarten through grade 12,  by one or the other of the districts. </a:t>
            </a:r>
            <a:endParaRPr lang="en-US" sz="2000" dirty="0" smtClean="0">
              <a:latin typeface="Times New Roman" panose="02020603050405020304" pitchFamily="18" charset="0"/>
              <a:cs typeface="Times New Roman" panose="02020603050405020304" pitchFamily="18" charset="0"/>
            </a:endParaRPr>
          </a:p>
          <a:p>
            <a:pPr marL="0" lvl="1" indent="0">
              <a:buNone/>
            </a:pPr>
            <a:endParaRPr lang="en-US" sz="2000" dirty="0" smtClean="0">
              <a:latin typeface="Times New Roman" panose="02020603050405020304" pitchFamily="18" charset="0"/>
              <a:cs typeface="Times New Roman" panose="02020603050405020304" pitchFamily="18" charset="0"/>
            </a:endParaRPr>
          </a:p>
          <a:p>
            <a:pPr marL="0" lvl="1" indent="0">
              <a:buNone/>
            </a:pPr>
            <a:r>
              <a:rPr lang="en-US" sz="2000" u="sng" dirty="0" smtClean="0">
                <a:latin typeface="Times New Roman" panose="02020603050405020304" pitchFamily="18" charset="0"/>
                <a:cs typeface="Times New Roman" panose="02020603050405020304" pitchFamily="18" charset="0"/>
              </a:rPr>
              <a:t>Timeline</a:t>
            </a:r>
          </a:p>
          <a:p>
            <a:r>
              <a:rPr lang="en-US" sz="2000" dirty="0" smtClean="0">
                <a:latin typeface="Times New Roman" panose="02020603050405020304" pitchFamily="18" charset="0"/>
                <a:cs typeface="Times New Roman" panose="02020603050405020304" pitchFamily="18" charset="0"/>
              </a:rPr>
              <a:t>Agreement </a:t>
            </a:r>
            <a:r>
              <a:rPr lang="en-US" sz="2000" dirty="0">
                <a:latin typeface="Times New Roman" panose="02020603050405020304" pitchFamily="18" charset="0"/>
                <a:cs typeface="Times New Roman" panose="02020603050405020304" pitchFamily="18" charset="0"/>
              </a:rPr>
              <a:t>must be signed by </a:t>
            </a:r>
            <a:r>
              <a:rPr lang="en-US" sz="2000" b="1" dirty="0">
                <a:latin typeface="Times New Roman" panose="02020603050405020304" pitchFamily="18" charset="0"/>
                <a:cs typeface="Times New Roman" panose="02020603050405020304" pitchFamily="18" charset="0"/>
              </a:rPr>
              <a:t>January 10</a:t>
            </a:r>
            <a:r>
              <a:rPr lang="en-US" sz="2000" dirty="0">
                <a:latin typeface="Times New Roman" panose="02020603050405020304" pitchFamily="18" charset="0"/>
                <a:cs typeface="Times New Roman" panose="02020603050405020304" pitchFamily="18" charset="0"/>
              </a:rPr>
              <a:t> to be effective for the following school year. The steps in the process and deadlines are generally as follows:</a:t>
            </a:r>
          </a:p>
          <a:p>
            <a:pPr marL="342900" lvl="1" indent="-342900">
              <a:buFont typeface="Arial" charset="0"/>
              <a:buChar char="•"/>
            </a:pPr>
            <a:r>
              <a:rPr lang="en-US" sz="2000" b="1" dirty="0">
                <a:latin typeface="Times New Roman" panose="02020603050405020304" pitchFamily="18" charset="0"/>
                <a:cs typeface="Times New Roman" panose="02020603050405020304" pitchFamily="18" charset="0"/>
              </a:rPr>
              <a:t>School Board Resolution </a:t>
            </a:r>
            <a:r>
              <a:rPr lang="en-US" sz="2000" dirty="0">
                <a:latin typeface="Times New Roman" panose="02020603050405020304" pitchFamily="18" charset="0"/>
                <a:cs typeface="Times New Roman" panose="02020603050405020304" pitchFamily="18" charset="0"/>
              </a:rPr>
              <a:t> - The school boards must adopt resolutions stating their intention to enter into, extend, or renew a WGS agreement </a:t>
            </a:r>
            <a:r>
              <a:rPr lang="en-US" sz="2000" b="1" dirty="0">
                <a:latin typeface="Times New Roman" panose="02020603050405020304" pitchFamily="18" charset="0"/>
                <a:cs typeface="Times New Roman" panose="02020603050405020304" pitchFamily="18" charset="0"/>
              </a:rPr>
              <a:t>at least 150 days prior </a:t>
            </a:r>
            <a:r>
              <a:rPr lang="en-US" sz="2000" b="1" dirty="0" smtClean="0">
                <a:latin typeface="Times New Roman" panose="02020603050405020304" pitchFamily="18" charset="0"/>
                <a:cs typeface="Times New Roman" panose="02020603050405020304" pitchFamily="18" charset="0"/>
              </a:rPr>
              <a:t>to signing </a:t>
            </a:r>
            <a:r>
              <a:rPr lang="en-US" sz="2000" b="1" dirty="0">
                <a:latin typeface="Times New Roman" panose="02020603050405020304" pitchFamily="18" charset="0"/>
                <a:cs typeface="Times New Roman" panose="02020603050405020304" pitchFamily="18" charset="0"/>
              </a:rPr>
              <a:t>an agreement</a:t>
            </a:r>
            <a:r>
              <a:rPr lang="en-US" sz="2000" b="1" dirty="0" smtClean="0">
                <a:latin typeface="Times New Roman" panose="02020603050405020304" pitchFamily="18" charset="0"/>
                <a:cs typeface="Times New Roman" panose="02020603050405020304" pitchFamily="18" charset="0"/>
              </a:rPr>
              <a:t>.</a:t>
            </a:r>
            <a:r>
              <a:rPr lang="en-US" dirty="0"/>
              <a:t> </a:t>
            </a:r>
            <a:r>
              <a:rPr lang="en-US" sz="2000" dirty="0" smtClean="0">
                <a:latin typeface="Times New Roman" panose="02020603050405020304" pitchFamily="18" charset="0"/>
                <a:cs typeface="Times New Roman" panose="02020603050405020304" pitchFamily="18" charset="0"/>
              </a:rPr>
              <a:t>[Approve </a:t>
            </a:r>
            <a:r>
              <a:rPr lang="en-US" sz="2000" dirty="0">
                <a:latin typeface="Times New Roman" panose="02020603050405020304" pitchFamily="18" charset="0"/>
                <a:cs typeface="Times New Roman" panose="02020603050405020304" pitchFamily="18" charset="0"/>
              </a:rPr>
              <a:t>a resolution no later than </a:t>
            </a:r>
            <a:r>
              <a:rPr lang="en-US" sz="2000" dirty="0" smtClean="0">
                <a:latin typeface="Times New Roman" panose="02020603050405020304" pitchFamily="18" charset="0"/>
                <a:cs typeface="Times New Roman" panose="02020603050405020304" pitchFamily="18" charset="0"/>
              </a:rPr>
              <a:t>August 12, 2016 </a:t>
            </a:r>
            <a:r>
              <a:rPr lang="en-US" sz="2000" dirty="0">
                <a:latin typeface="Times New Roman" panose="02020603050405020304" pitchFamily="18" charset="0"/>
                <a:cs typeface="Times New Roman" panose="02020603050405020304" pitchFamily="18" charset="0"/>
              </a:rPr>
              <a:t>to enter into a WGS agreement </a:t>
            </a:r>
            <a:r>
              <a:rPr lang="en-US" sz="2000" dirty="0" smtClean="0">
                <a:latin typeface="Times New Roman" panose="02020603050405020304" pitchFamily="18" charset="0"/>
                <a:cs typeface="Times New Roman" panose="02020603050405020304" pitchFamily="18" charset="0"/>
              </a:rPr>
              <a:t>by January 10, 2017 for </a:t>
            </a:r>
            <a:r>
              <a:rPr lang="en-US" sz="2000" dirty="0">
                <a:latin typeface="Times New Roman" panose="02020603050405020304" pitchFamily="18" charset="0"/>
                <a:cs typeface="Times New Roman" panose="02020603050405020304" pitchFamily="18" charset="0"/>
              </a:rPr>
              <a:t>a WGS agreement that would be effective for the 2017-18 school year].</a:t>
            </a:r>
          </a:p>
          <a:p>
            <a:r>
              <a:rPr lang="en-US" sz="2000" b="1" dirty="0" smtClean="0">
                <a:latin typeface="Times New Roman" panose="02020603050405020304" pitchFamily="18" charset="0"/>
                <a:cs typeface="Times New Roman" panose="02020603050405020304" pitchFamily="18" charset="0"/>
              </a:rPr>
              <a:t>Citizen </a:t>
            </a:r>
            <a:r>
              <a:rPr lang="en-US" sz="2000" b="1" dirty="0">
                <a:latin typeface="Times New Roman" panose="02020603050405020304" pitchFamily="18" charset="0"/>
                <a:cs typeface="Times New Roman" panose="02020603050405020304" pitchFamily="18" charset="0"/>
              </a:rPr>
              <a:t>Petition - </a:t>
            </a:r>
            <a:r>
              <a:rPr lang="en-US" sz="2000" dirty="0">
                <a:latin typeface="Times New Roman" panose="02020603050405020304" pitchFamily="18" charset="0"/>
                <a:cs typeface="Times New Roman" panose="02020603050405020304" pitchFamily="18" charset="0"/>
              </a:rPr>
              <a:t> District residents may file a petition requesting a feasibility study </a:t>
            </a:r>
            <a:r>
              <a:rPr lang="en-US" sz="2000" b="1" dirty="0">
                <a:latin typeface="Times New Roman" panose="02020603050405020304" pitchFamily="18" charset="0"/>
                <a:cs typeface="Times New Roman" panose="02020603050405020304" pitchFamily="18" charset="0"/>
              </a:rPr>
              <a:t>within 30 days of publication of the notice.</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p>
        </p:txBody>
      </p:sp>
      <p:sp>
        <p:nvSpPr>
          <p:cNvPr id="4" name="Title 3"/>
          <p:cNvSpPr>
            <a:spLocks noGrp="1"/>
          </p:cNvSpPr>
          <p:nvPr>
            <p:ph type="title"/>
          </p:nvPr>
        </p:nvSpPr>
        <p:spPr>
          <a:xfrm>
            <a:off x="0" y="0"/>
            <a:ext cx="9144000" cy="6953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Whole Grade Sharing (WGS)</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13</a:t>
            </a:fld>
            <a:endParaRPr lang="en-US" dirty="0"/>
          </a:p>
        </p:txBody>
      </p:sp>
    </p:spTree>
    <p:extLst>
      <p:ext uri="{BB962C8B-B14F-4D97-AF65-F5344CB8AC3E}">
        <p14:creationId xmlns:p14="http://schemas.microsoft.com/office/powerpoint/2010/main" val="178438886"/>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71525"/>
            <a:ext cx="8963026" cy="5905499"/>
          </a:xfrm>
        </p:spPr>
        <p:txBody>
          <a:bodyPr/>
          <a:lstStyle/>
          <a:p>
            <a:pPr marL="0" lvl="1" indent="0">
              <a:buNone/>
            </a:pPr>
            <a:r>
              <a:rPr lang="en-US" sz="2000" u="sng" dirty="0" smtClean="0">
                <a:latin typeface="Times New Roman" panose="02020603050405020304" pitchFamily="18" charset="0"/>
                <a:cs typeface="Times New Roman" panose="02020603050405020304" pitchFamily="18" charset="0"/>
              </a:rPr>
              <a:t>Timeline</a:t>
            </a:r>
          </a:p>
          <a:p>
            <a:r>
              <a:rPr lang="en-US" sz="2000" b="1" dirty="0" smtClean="0">
                <a:latin typeface="Times New Roman" panose="02020603050405020304" pitchFamily="18" charset="0"/>
                <a:cs typeface="Times New Roman" panose="02020603050405020304" pitchFamily="18" charset="0"/>
              </a:rPr>
              <a:t>Public </a:t>
            </a:r>
            <a:r>
              <a:rPr lang="en-US" sz="2000" b="1" dirty="0">
                <a:latin typeface="Times New Roman" panose="02020603050405020304" pitchFamily="18" charset="0"/>
                <a:cs typeface="Times New Roman" panose="02020603050405020304" pitchFamily="18" charset="0"/>
              </a:rPr>
              <a:t>Hearing  -</a:t>
            </a:r>
            <a:r>
              <a:rPr lang="en-US" sz="2000" dirty="0">
                <a:latin typeface="Times New Roman" panose="02020603050405020304" pitchFamily="18" charset="0"/>
                <a:cs typeface="Times New Roman" panose="02020603050405020304" pitchFamily="18" charset="0"/>
              </a:rPr>
              <a:t> The school board must hold a public hearing  </a:t>
            </a:r>
            <a:r>
              <a:rPr lang="en-US" sz="2000" b="1" dirty="0">
                <a:latin typeface="Times New Roman" panose="02020603050405020304" pitchFamily="18" charset="0"/>
                <a:cs typeface="Times New Roman" panose="02020603050405020304" pitchFamily="18" charset="0"/>
              </a:rPr>
              <a:t>at least 30 days prior to entering into, extending or renewing a WGS agreement.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Sign WGS Agreement</a:t>
            </a:r>
            <a:r>
              <a:rPr lang="en-US" sz="2000" dirty="0">
                <a:latin typeface="Times New Roman" panose="02020603050405020304" pitchFamily="18" charset="0"/>
                <a:cs typeface="Times New Roman" panose="02020603050405020304" pitchFamily="18" charset="0"/>
              </a:rPr>
              <a:t> - Sign agreement to begin, extend or renew a WGS arrangement </a:t>
            </a:r>
            <a:r>
              <a:rPr lang="en-US" sz="2000" b="1" dirty="0">
                <a:latin typeface="Times New Roman" panose="02020603050405020304" pitchFamily="18" charset="0"/>
                <a:cs typeface="Times New Roman" panose="02020603050405020304" pitchFamily="18" charset="0"/>
              </a:rPr>
              <a:t>by January 10 for the next school year</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Copy to DPI </a:t>
            </a:r>
            <a:r>
              <a:rPr lang="en-US" sz="2000" dirty="0">
                <a:latin typeface="Times New Roman" panose="02020603050405020304" pitchFamily="18" charset="0"/>
                <a:cs typeface="Times New Roman" panose="02020603050405020304" pitchFamily="18" charset="0"/>
              </a:rPr>
              <a:t> - Provide a certified copy of the WGS agreement to DPI </a:t>
            </a:r>
            <a:r>
              <a:rPr lang="en-US" sz="2000" b="1" dirty="0">
                <a:latin typeface="Times New Roman" panose="02020603050405020304" pitchFamily="18" charset="0"/>
                <a:cs typeface="Times New Roman" panose="02020603050405020304" pitchFamily="18" charset="0"/>
              </a:rPr>
              <a:t>within 10 days of completing an agreemen</a:t>
            </a:r>
            <a:r>
              <a:rPr lang="en-US" sz="2000" dirty="0">
                <a:latin typeface="Times New Roman" panose="02020603050405020304" pitchFamily="18" charset="0"/>
                <a:cs typeface="Times New Roman" panose="02020603050405020304" pitchFamily="18" charset="0"/>
              </a:rPr>
              <a:t>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lvl="0" indent="0">
              <a:buNone/>
            </a:pPr>
            <a:r>
              <a:rPr lang="en-US" sz="2000" u="sng" dirty="0" smtClean="0">
                <a:latin typeface="Times New Roman" panose="02020603050405020304" pitchFamily="18" charset="0"/>
                <a:cs typeface="Times New Roman" panose="02020603050405020304" pitchFamily="18" charset="0"/>
              </a:rPr>
              <a:t>Counting Pupils</a:t>
            </a:r>
          </a:p>
          <a:p>
            <a:r>
              <a:rPr lang="en-US" sz="2000" dirty="0" smtClean="0">
                <a:latin typeface="Times New Roman" panose="02020603050405020304" pitchFamily="18" charset="0"/>
                <a:cs typeface="Times New Roman" panose="02020603050405020304" pitchFamily="18" charset="0"/>
              </a:rPr>
              <a:t>Pupils </a:t>
            </a:r>
            <a:r>
              <a:rPr lang="en-US" sz="2000" dirty="0">
                <a:latin typeface="Times New Roman" panose="02020603050405020304" pitchFamily="18" charset="0"/>
                <a:cs typeface="Times New Roman" panose="02020603050405020304" pitchFamily="18" charset="0"/>
              </a:rPr>
              <a:t>will continue to be counted by their </a:t>
            </a:r>
            <a:r>
              <a:rPr lang="en-US" sz="2000" i="1" dirty="0">
                <a:latin typeface="Times New Roman" panose="02020603050405020304" pitchFamily="18" charset="0"/>
                <a:cs typeface="Times New Roman" panose="02020603050405020304" pitchFamily="18" charset="0"/>
              </a:rPr>
              <a:t>district of residence</a:t>
            </a:r>
            <a:r>
              <a:rPr lang="en-US" sz="2000" dirty="0">
                <a:latin typeface="Times New Roman" panose="02020603050405020304" pitchFamily="18" charset="0"/>
                <a:cs typeface="Times New Roman" panose="02020603050405020304" pitchFamily="18" charset="0"/>
              </a:rPr>
              <a:t> for state general/equalization aid and revenue limit purposes, regardless of which district hosts a particular grade(s</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6953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Whole Grade Sharing (WGS)</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14</a:t>
            </a:fld>
            <a:endParaRPr lang="en-US" dirty="0"/>
          </a:p>
        </p:txBody>
      </p:sp>
    </p:spTree>
    <p:extLst>
      <p:ext uri="{BB962C8B-B14F-4D97-AF65-F5344CB8AC3E}">
        <p14:creationId xmlns:p14="http://schemas.microsoft.com/office/powerpoint/2010/main" val="3109740801"/>
      </p:ext>
    </p:extLst>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71525"/>
            <a:ext cx="8963026" cy="5905499"/>
          </a:xfrm>
        </p:spPr>
        <p:txBody>
          <a:bodyPr/>
          <a:lstStyle/>
          <a:p>
            <a:pPr marL="0" indent="0">
              <a:buNone/>
            </a:pPr>
            <a:r>
              <a:rPr lang="en-US" sz="2000" u="sng" dirty="0" smtClean="0">
                <a:latin typeface="Times New Roman" panose="02020603050405020304" pitchFamily="18" charset="0"/>
                <a:cs typeface="Times New Roman" panose="02020603050405020304" pitchFamily="18" charset="0"/>
              </a:rPr>
              <a:t>State Aid Hold Harmless</a:t>
            </a:r>
            <a:endParaRPr lang="en-US" sz="2000" u="sng" dirty="0">
              <a:latin typeface="Times New Roman" panose="02020603050405020304" pitchFamily="18" charset="0"/>
              <a:cs typeface="Times New Roman" panose="02020603050405020304" pitchFamily="18" charset="0"/>
            </a:endParaRPr>
          </a:p>
          <a:p>
            <a:pPr lvl="0"/>
            <a:r>
              <a:rPr lang="en-US" sz="2000" dirty="0" smtClean="0">
                <a:latin typeface="Times New Roman" panose="02020603050405020304" pitchFamily="18" charset="0"/>
                <a:cs typeface="Times New Roman" panose="02020603050405020304" pitchFamily="18" charset="0"/>
              </a:rPr>
              <a:t>School </a:t>
            </a:r>
            <a:r>
              <a:rPr lang="en-US" sz="2000" dirty="0">
                <a:latin typeface="Times New Roman" panose="02020603050405020304" pitchFamily="18" charset="0"/>
                <a:cs typeface="Times New Roman" panose="02020603050405020304" pitchFamily="18" charset="0"/>
              </a:rPr>
              <a:t>districts participating in a WGS agreement will be held harmless from reductions in state equalization aid resulting from the decision to enter into a WGS agreement. These districts will be eligible for aid in an amount that is no less than the amounts to which the individual districts were eligible in the school year prior to the school year in which the agreement takes effect, for the first five years of the WGS agreement. The hold harmless aid for WGS districts will continue into the sixth and seventh years of the agreement, in an amount equal to 66 percent and 33 percent (respectively) of the hold harmless aid received by the districts (if any) in the fifth year of the agreement. This provision applies only to new agreements. </a:t>
            </a:r>
          </a:p>
          <a:p>
            <a:pPr marL="0" indent="0">
              <a:buNone/>
            </a:pPr>
            <a:endParaRPr lang="en-US" sz="2000" dirty="0">
              <a:latin typeface="Times New Roman" panose="02020603050405020304" pitchFamily="18" charset="0"/>
              <a:cs typeface="Times New Roman" panose="02020603050405020304" pitchFamily="18" charset="0"/>
            </a:endParaRPr>
          </a:p>
          <a:p>
            <a:pPr marL="0" lvl="1" indent="0">
              <a:buNone/>
            </a:pPr>
            <a:r>
              <a:rPr lang="en-US" sz="2000" u="sng" dirty="0" smtClean="0">
                <a:latin typeface="Times New Roman" panose="02020603050405020304" pitchFamily="18" charset="0"/>
                <a:cs typeface="Times New Roman" panose="02020603050405020304" pitchFamily="18" charset="0"/>
              </a:rPr>
              <a:t>Additional Information</a:t>
            </a:r>
          </a:p>
          <a:p>
            <a:pPr marL="342900" lvl="1" indent="-342900">
              <a:buFont typeface="Arial" pitchFamily="34" charset="0"/>
              <a:buChar char="•"/>
            </a:pPr>
            <a:r>
              <a:rPr lang="en-US" sz="2000" dirty="0" smtClean="0">
                <a:latin typeface="Times New Roman" panose="02020603050405020304" pitchFamily="18" charset="0"/>
                <a:cs typeface="Times New Roman" panose="02020603050405020304" pitchFamily="18" charset="0"/>
              </a:rPr>
              <a:t>Questions please contact Janice Zmrazek at (</a:t>
            </a:r>
            <a:r>
              <a:rPr lang="en-US" sz="2000" i="1" dirty="0" smtClean="0">
                <a:latin typeface="Times New Roman" panose="02020603050405020304" pitchFamily="18" charset="0"/>
                <a:cs typeface="Times New Roman" panose="02020603050405020304" pitchFamily="18" charset="0"/>
              </a:rPr>
              <a:t>608</a:t>
            </a:r>
            <a:r>
              <a:rPr lang="en-US" sz="2000" i="1" dirty="0">
                <a:latin typeface="Times New Roman" panose="02020603050405020304" pitchFamily="18" charset="0"/>
                <a:cs typeface="Times New Roman" panose="02020603050405020304" pitchFamily="18" charset="0"/>
              </a:rPr>
              <a:t>) 266-2803</a:t>
            </a:r>
            <a:endParaRPr lang="en-US" sz="2000" dirty="0" smtClean="0">
              <a:latin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en-US" sz="2000" dirty="0" smtClean="0">
                <a:latin typeface="Times New Roman" panose="02020603050405020304" pitchFamily="18" charset="0"/>
                <a:cs typeface="Times New Roman" panose="02020603050405020304" pitchFamily="18" charset="0"/>
              </a:rPr>
              <a:t>On the web at </a:t>
            </a:r>
            <a:r>
              <a:rPr lang="en-US" sz="2000" dirty="0" smtClean="0">
                <a:latin typeface="Times New Roman" pitchFamily="18" charset="0"/>
                <a:cs typeface="Times New Roman" pitchFamily="18" charset="0"/>
                <a:hlinkClick r:id="rId2"/>
              </a:rPr>
              <a:t>http</a:t>
            </a:r>
            <a:r>
              <a:rPr lang="en-US" sz="2000" dirty="0">
                <a:latin typeface="Times New Roman" pitchFamily="18" charset="0"/>
                <a:cs typeface="Times New Roman" pitchFamily="18" charset="0"/>
                <a:hlinkClick r:id="rId2"/>
              </a:rPr>
              <a:t>://</a:t>
            </a:r>
            <a:r>
              <a:rPr lang="en-US" sz="2000" dirty="0" smtClean="0">
                <a:latin typeface="Times New Roman" pitchFamily="18" charset="0"/>
                <a:cs typeface="Times New Roman" pitchFamily="18" charset="0"/>
                <a:hlinkClick r:id="rId2"/>
              </a:rPr>
              <a:t>dpi.wi.gov/sms/whole-grade-sharing</a:t>
            </a:r>
            <a:endParaRPr lang="en-US" sz="2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6953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Whole Grade Sharing (WGS)</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15</a:t>
            </a:fld>
            <a:endParaRPr lang="en-US" dirty="0"/>
          </a:p>
        </p:txBody>
      </p:sp>
    </p:spTree>
    <p:extLst>
      <p:ext uri="{BB962C8B-B14F-4D97-AF65-F5344CB8AC3E}">
        <p14:creationId xmlns:p14="http://schemas.microsoft.com/office/powerpoint/2010/main" val="3179177247"/>
      </p:ext>
    </p:extLst>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71525"/>
            <a:ext cx="8963026" cy="5905499"/>
          </a:xfrm>
        </p:spPr>
        <p:txBody>
          <a:bodyPr/>
          <a:lstStyle/>
          <a:p>
            <a:pPr marL="0" indent="0">
              <a:buNone/>
            </a:pPr>
            <a:r>
              <a:rPr lang="en-US" sz="2000" u="sng" dirty="0" smtClean="0">
                <a:latin typeface="Times New Roman" panose="02020603050405020304" pitchFamily="18" charset="0"/>
                <a:cs typeface="Times New Roman" panose="02020603050405020304" pitchFamily="18" charset="0"/>
              </a:rPr>
              <a:t>Tax Bill Format Change</a:t>
            </a:r>
            <a:endParaRPr lang="en-US" sz="2000" u="sng"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2015 Act 55 (2015-17 Budget) includes a </a:t>
            </a:r>
            <a:r>
              <a:rPr lang="en-US" sz="2000" dirty="0">
                <a:latin typeface="Times New Roman" panose="02020603050405020304" pitchFamily="18" charset="0"/>
                <a:cs typeface="Times New Roman" panose="02020603050405020304" pitchFamily="18" charset="0"/>
              </a:rPr>
              <a:t>provision </a:t>
            </a:r>
            <a:r>
              <a:rPr lang="en-US" sz="2000" dirty="0" smtClean="0">
                <a:latin typeface="Times New Roman" panose="02020603050405020304" pitchFamily="18" charset="0"/>
                <a:cs typeface="Times New Roman" panose="02020603050405020304" pitchFamily="18" charset="0"/>
              </a:rPr>
              <a:t>requiring the Department of Revenue (DOR) to </a:t>
            </a:r>
            <a:r>
              <a:rPr lang="en-US" sz="2000" dirty="0">
                <a:latin typeface="Times New Roman" panose="02020603050405020304" pitchFamily="18" charset="0"/>
                <a:cs typeface="Times New Roman" panose="02020603050405020304" pitchFamily="18" charset="0"/>
              </a:rPr>
              <a:t>show on </a:t>
            </a:r>
            <a:r>
              <a:rPr lang="en-US" sz="2000" dirty="0" smtClean="0">
                <a:latin typeface="Times New Roman" panose="02020603050405020304" pitchFamily="18" charset="0"/>
                <a:cs typeface="Times New Roman" panose="02020603050405020304" pitchFamily="18" charset="0"/>
              </a:rPr>
              <a:t>individual tax bills </a:t>
            </a:r>
            <a:r>
              <a:rPr lang="en-US" sz="2000" dirty="0">
                <a:latin typeface="Times New Roman" panose="02020603050405020304" pitchFamily="18" charset="0"/>
                <a:cs typeface="Times New Roman" panose="02020603050405020304" pitchFamily="18" charset="0"/>
              </a:rPr>
              <a:t>how much a “… referendum to exceed, on a nonpermanent basis, …” will cost in additional taxes. [Section 74.09(3)(</a:t>
            </a:r>
            <a:r>
              <a:rPr lang="en-US" sz="2000" dirty="0" err="1">
                <a:latin typeface="Times New Roman" panose="02020603050405020304" pitchFamily="18" charset="0"/>
                <a:cs typeface="Times New Roman" panose="02020603050405020304" pitchFamily="18" charset="0"/>
              </a:rPr>
              <a:t>db</a:t>
            </a:r>
            <a:r>
              <a:rPr lang="en-US" sz="2000" dirty="0">
                <a:latin typeface="Times New Roman" panose="02020603050405020304" pitchFamily="18" charset="0"/>
                <a:cs typeface="Times New Roman" panose="02020603050405020304" pitchFamily="18" charset="0"/>
              </a:rPr>
              <a:t>)1., Wis. Stats</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Separate tax impact is required for each nonrecurring referendum.</a:t>
            </a:r>
          </a:p>
          <a:p>
            <a:r>
              <a:rPr lang="en-US" sz="2000" dirty="0" smtClean="0">
                <a:latin typeface="Times New Roman" panose="02020603050405020304" pitchFamily="18" charset="0"/>
                <a:cs typeface="Times New Roman" panose="02020603050405020304" pitchFamily="18" charset="0"/>
              </a:rPr>
              <a:t>Must include the year in which the authorization to exceed the revenue limit no longer applies.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provision applies to levy increases approved after December 31, </a:t>
            </a:r>
            <a:r>
              <a:rPr lang="en-US" sz="2000" dirty="0" smtClean="0">
                <a:latin typeface="Times New Roman" panose="02020603050405020304" pitchFamily="18" charset="0"/>
                <a:cs typeface="Times New Roman" panose="02020603050405020304" pitchFamily="18" charset="0"/>
              </a:rPr>
              <a:t>2014. </a:t>
            </a:r>
            <a:r>
              <a:rPr lang="en-US" sz="2000" dirty="0">
                <a:latin typeface="Times New Roman" panose="02020603050405020304" pitchFamily="18" charset="0"/>
                <a:cs typeface="Times New Roman" panose="02020603050405020304" pitchFamily="18" charset="0"/>
              </a:rPr>
              <a:t>[Section 74.09(3)(</a:t>
            </a:r>
            <a:r>
              <a:rPr lang="en-US" sz="2000" dirty="0" err="1" smtClean="0">
                <a:latin typeface="Times New Roman" panose="02020603050405020304" pitchFamily="18" charset="0"/>
                <a:cs typeface="Times New Roman" panose="02020603050405020304" pitchFamily="18" charset="0"/>
              </a:rPr>
              <a:t>db</a:t>
            </a:r>
            <a:r>
              <a:rPr lang="en-US" sz="2000" dirty="0" smtClean="0">
                <a:latin typeface="Times New Roman" panose="02020603050405020304" pitchFamily="18" charset="0"/>
                <a:cs typeface="Times New Roman" panose="02020603050405020304" pitchFamily="18" charset="0"/>
              </a:rPr>
              <a:t>)3., </a:t>
            </a:r>
            <a:r>
              <a:rPr lang="en-US" sz="2000" dirty="0">
                <a:latin typeface="Times New Roman" panose="02020603050405020304" pitchFamily="18" charset="0"/>
                <a:cs typeface="Times New Roman" panose="02020603050405020304" pitchFamily="18" charset="0"/>
              </a:rPr>
              <a:t>Wis. Stats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lvl="1" indent="0">
              <a:buNone/>
            </a:pPr>
            <a:r>
              <a:rPr lang="en-US" sz="2000" u="sng" dirty="0" smtClean="0">
                <a:latin typeface="Times New Roman" panose="02020603050405020304" pitchFamily="18" charset="0"/>
                <a:cs typeface="Times New Roman" panose="02020603050405020304" pitchFamily="18" charset="0"/>
              </a:rPr>
              <a:t>Timeline</a:t>
            </a:r>
          </a:p>
          <a:p>
            <a:pPr marL="342900" lvl="1" indent="-342900">
              <a:buFont typeface="Arial" pitchFamily="34" charset="0"/>
              <a:buChar char="•"/>
            </a:pPr>
            <a:r>
              <a:rPr lang="en-US" sz="2000" dirty="0" smtClean="0">
                <a:latin typeface="Times New Roman" panose="02020603050405020304" pitchFamily="18" charset="0"/>
                <a:cs typeface="Times New Roman" panose="02020603050405020304" pitchFamily="18" charset="0"/>
              </a:rPr>
              <a:t>Fall 2016 tax bills.</a:t>
            </a:r>
          </a:p>
          <a:p>
            <a:pPr marL="342900" lvl="1" indent="-342900">
              <a:buFont typeface="Arial" pitchFamily="34" charset="0"/>
              <a:buChar char="•"/>
            </a:pPr>
            <a:r>
              <a:rPr lang="en-US" sz="2000" dirty="0" smtClean="0">
                <a:latin typeface="Times New Roman" panose="02020603050405020304" pitchFamily="18" charset="0"/>
                <a:cs typeface="Times New Roman" panose="02020603050405020304" pitchFamily="18" charset="0"/>
              </a:rPr>
              <a:t>Updates by SFS Team will be provided as we continue to receive information from DOR.</a:t>
            </a:r>
            <a:endParaRPr lang="en-US" sz="20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0" y="0"/>
            <a:ext cx="9144000" cy="6953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2016 Property Tax Bill </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16</a:t>
            </a:fld>
            <a:endParaRPr lang="en-US" dirty="0"/>
          </a:p>
        </p:txBody>
      </p:sp>
    </p:spTree>
    <p:extLst>
      <p:ext uri="{BB962C8B-B14F-4D97-AF65-F5344CB8AC3E}">
        <p14:creationId xmlns:p14="http://schemas.microsoft.com/office/powerpoint/2010/main" val="55289327"/>
      </p:ext>
    </p:extLst>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49" y="771525"/>
            <a:ext cx="8772525" cy="5562600"/>
          </a:xfrm>
        </p:spPr>
        <p:txBody>
          <a:bodyPr/>
          <a:lstStyle/>
          <a:p>
            <a:r>
              <a:rPr lang="en-US" sz="1800" dirty="0" smtClean="0">
                <a:latin typeface="Times New Roman" pitchFamily="18" charset="0"/>
                <a:cs typeface="Times New Roman" pitchFamily="18" charset="0"/>
              </a:rPr>
              <a:t>Increased general equalization and categorical school aids by $206 million, which is equal to a 2% increase over 2014-15 base funding.</a:t>
            </a:r>
          </a:p>
          <a:p>
            <a:pPr lvl="1">
              <a:buFont typeface="Courier New" pitchFamily="49" charset="0"/>
              <a:buChar char="o"/>
            </a:pPr>
            <a:r>
              <a:rPr lang="en-US" sz="1800" dirty="0" smtClean="0">
                <a:latin typeface="Times New Roman" pitchFamily="18" charset="0"/>
                <a:cs typeface="Times New Roman" pitchFamily="18" charset="0"/>
              </a:rPr>
              <a:t>Increased general school aids by $108.1 million over the biennium, which is equal to a 1.2% increase over 2014-15 base funding.</a:t>
            </a:r>
          </a:p>
          <a:p>
            <a:pPr lvl="1">
              <a:buFont typeface="Courier New" pitchFamily="49" charset="0"/>
              <a:buChar char="o"/>
            </a:pPr>
            <a:r>
              <a:rPr lang="en-US" sz="1800" dirty="0" smtClean="0">
                <a:latin typeface="Times New Roman" pitchFamily="18" charset="0"/>
                <a:cs typeface="Times New Roman" pitchFamily="18" charset="0"/>
              </a:rPr>
              <a:t>Increased categorical school aids by $97.6 million over the biennium, which is equal to a 6.5% increase over 2014-15 base funding.</a:t>
            </a:r>
          </a:p>
          <a:p>
            <a:pPr lvl="1">
              <a:buFont typeface="Courier New" pitchFamily="49" charset="0"/>
              <a:buChar char="o"/>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Increased funding for private choice programs by $67 million, which is equal to a 15.8% over 2014-15 base funding.</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Increased funding for independent charter schools by $10 million, which is equal to a 7% over 2014-15 base funding.</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Provided no per pupil increase to revenue limits in each of the next two years.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Increased funding for five categorical aid programs, eliminated CESA categorical aid and created one new program.</a:t>
            </a:r>
          </a:p>
          <a:p>
            <a:endParaRPr lang="en-US" sz="24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
        <p:nvSpPr>
          <p:cNvPr id="4" name="Title 4"/>
          <p:cNvSpPr>
            <a:spLocks noGrp="1"/>
          </p:cNvSpPr>
          <p:nvPr>
            <p:ph type="title"/>
          </p:nvPr>
        </p:nvSpPr>
        <p:spPr>
          <a:xfrm>
            <a:off x="0" y="1"/>
            <a:ext cx="9144000" cy="7238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2800" b="1" dirty="0" smtClean="0">
                <a:latin typeface="Gadget"/>
              </a:rPr>
              <a:t>2015-17 Biennial Budget (2015 Wis Act 55) Overview</a:t>
            </a:r>
            <a:endParaRPr lang="en-US" sz="28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17</a:t>
            </a:fld>
            <a:endParaRPr lang="en-US" dirty="0"/>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Revenue Limit $0 Per-Pupil Adjustment Issues</a:t>
            </a:r>
          </a:p>
        </p:txBody>
      </p:sp>
      <p:sp>
        <p:nvSpPr>
          <p:cNvPr id="6" name="Content Placeholder 2"/>
          <p:cNvSpPr>
            <a:spLocks noGrp="1"/>
          </p:cNvSpPr>
          <p:nvPr>
            <p:ph idx="1"/>
          </p:nvPr>
        </p:nvSpPr>
        <p:spPr>
          <a:xfrm>
            <a:off x="114300" y="685800"/>
            <a:ext cx="9029700" cy="5957889"/>
          </a:xfrm>
        </p:spPr>
        <p:txBody>
          <a:bodyPr/>
          <a:lstStyle/>
          <a:p>
            <a:pPr>
              <a:buNone/>
            </a:pPr>
            <a:r>
              <a:rPr lang="en-US" sz="2000" u="sng" dirty="0" smtClean="0">
                <a:latin typeface="Times New Roman" pitchFamily="18" charset="0"/>
                <a:cs typeface="Times New Roman" pitchFamily="18" charset="0"/>
              </a:rPr>
              <a:t>Background</a:t>
            </a:r>
          </a:p>
          <a:p>
            <a:r>
              <a:rPr lang="en-US" sz="2000" dirty="0" smtClean="0">
                <a:latin typeface="Times New Roman" pitchFamily="18" charset="0"/>
                <a:cs typeface="Times New Roman" pitchFamily="18" charset="0"/>
              </a:rPr>
              <a:t>Since 2007-08, the Revenue Limit computation has contained a provision that ensures a district generates in Line 7 at least what it had in Line 1.</a:t>
            </a:r>
          </a:p>
          <a:p>
            <a:r>
              <a:rPr lang="en-US" sz="2000" dirty="0" smtClean="0">
                <a:latin typeface="Times New Roman" pitchFamily="18" charset="0"/>
                <a:cs typeface="Times New Roman" pitchFamily="18" charset="0"/>
              </a:rPr>
              <a:t>Line 7B – Hold Harmless Non-Recurring Exemption.</a:t>
            </a:r>
          </a:p>
          <a:p>
            <a:r>
              <a:rPr lang="en-US" sz="2000" dirty="0" smtClean="0">
                <a:latin typeface="Times New Roman" pitchFamily="18" charset="0"/>
                <a:cs typeface="Times New Roman" pitchFamily="18" charset="0"/>
              </a:rPr>
              <a:t>Except in 11-12 and 12-13 (when the eligibility requirement was “</a:t>
            </a:r>
            <a:r>
              <a:rPr lang="en-US" sz="2000" dirty="0" err="1" smtClean="0">
                <a:latin typeface="Times New Roman" pitchFamily="18" charset="0"/>
                <a:cs typeface="Times New Roman" pitchFamily="18" charset="0"/>
              </a:rPr>
              <a:t>tweeked</a:t>
            </a:r>
            <a:r>
              <a:rPr lang="en-US" sz="2000" dirty="0" smtClean="0">
                <a:latin typeface="Times New Roman" pitchFamily="18" charset="0"/>
                <a:cs typeface="Times New Roman" pitchFamily="18" charset="0"/>
              </a:rPr>
              <a:t>”), all districts not generating in Line 7A at least what it had in Line 1 are automatically given extra authority in Line 7B to ensure Line 7 equals the amount in Line 1.</a:t>
            </a:r>
          </a:p>
          <a:p>
            <a:endParaRPr lang="en-US" sz="2000" dirty="0">
              <a:latin typeface="Times New Roman" pitchFamily="18" charset="0"/>
              <a:cs typeface="Times New Roman" pitchFamily="18" charset="0"/>
            </a:endParaRPr>
          </a:p>
          <a:p>
            <a:pPr marL="0" indent="0">
              <a:buNone/>
            </a:pPr>
            <a:endParaRPr lang="en-US" sz="20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18</a:t>
            </a:fld>
            <a:endParaRPr lang="en-US" dirty="0"/>
          </a:p>
        </p:txBody>
      </p:sp>
      <p:graphicFrame>
        <p:nvGraphicFramePr>
          <p:cNvPr id="3" name="Table 2"/>
          <p:cNvGraphicFramePr>
            <a:graphicFrameLocks noGrp="1"/>
          </p:cNvGraphicFramePr>
          <p:nvPr/>
        </p:nvGraphicFramePr>
        <p:xfrm>
          <a:off x="2164930" y="3089065"/>
          <a:ext cx="4962258" cy="3708400"/>
        </p:xfrm>
        <a:graphic>
          <a:graphicData uri="http://schemas.openxmlformats.org/drawingml/2006/table">
            <a:tbl>
              <a:tblPr firstRow="1" bandRow="1">
                <a:tableStyleId>{638B1855-1B75-4FBE-930C-398BA8C253C6}</a:tableStyleId>
              </a:tblPr>
              <a:tblGrid>
                <a:gridCol w="1578124"/>
                <a:gridCol w="1410056"/>
                <a:gridCol w="1974078"/>
              </a:tblGrid>
              <a:tr h="370840">
                <a:tc>
                  <a:txBody>
                    <a:bodyPr/>
                    <a:lstStyle/>
                    <a:p>
                      <a:pPr algn="ctr"/>
                      <a:r>
                        <a:rPr lang="en-US" sz="1800" baseline="0" dirty="0" smtClean="0">
                          <a:solidFill>
                            <a:schemeClr val="accent1">
                              <a:lumMod val="20000"/>
                              <a:lumOff val="80000"/>
                            </a:schemeClr>
                          </a:solidFill>
                        </a:rPr>
                        <a:t>Year</a:t>
                      </a:r>
                      <a:endParaRPr lang="en-US" sz="1800" baseline="0" dirty="0">
                        <a:solidFill>
                          <a:schemeClr val="accent1">
                            <a:lumMod val="20000"/>
                            <a:lumOff val="80000"/>
                          </a:schemeClr>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solidFill>
                            <a:schemeClr val="accent1">
                              <a:lumMod val="20000"/>
                              <a:lumOff val="80000"/>
                            </a:schemeClr>
                          </a:solidFill>
                        </a:rPr>
                        <a:t># Districts</a:t>
                      </a:r>
                      <a:endParaRPr lang="en-US" sz="1800" baseline="0" dirty="0">
                        <a:solidFill>
                          <a:schemeClr val="accent1">
                            <a:lumMod val="20000"/>
                            <a:lumOff val="80000"/>
                          </a:schemeClr>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solidFill>
                            <a:schemeClr val="accent1">
                              <a:lumMod val="20000"/>
                              <a:lumOff val="80000"/>
                            </a:schemeClr>
                          </a:solidFill>
                        </a:rPr>
                        <a:t>$ Statewide  </a:t>
                      </a:r>
                      <a:endParaRPr lang="en-US" sz="1800" baseline="0" dirty="0">
                        <a:solidFill>
                          <a:schemeClr val="accent1">
                            <a:lumMod val="20000"/>
                            <a:lumOff val="80000"/>
                          </a:schemeClr>
                        </a:solidFill>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2007-08</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54</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$3,390,053</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2008-09</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59</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$3,477,873</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2009-10</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92</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$12,093,803</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2010-11</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92</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$7,150,696</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2011-12</a:t>
                      </a:r>
                      <a:endParaRPr lang="en-US" sz="1800" b="1" dirty="0" smtClean="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92</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$7,150,696</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2012-13</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12</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$1,076,849</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2013-14</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171</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$20,035,114</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2014-15</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167</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$18,259,200</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dirty="0" smtClean="0"/>
                        <a:t>2015-16</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269</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smtClean="0"/>
                        <a:t>$51,167,515</a:t>
                      </a:r>
                      <a:endParaRPr lang="en-US" sz="1800"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3721287"/>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Revenue Limit $0 Per-Pupil Increase Issues</a:t>
            </a:r>
          </a:p>
        </p:txBody>
      </p:sp>
      <p:sp>
        <p:nvSpPr>
          <p:cNvPr id="6" name="Content Placeholder 2"/>
          <p:cNvSpPr>
            <a:spLocks noGrp="1"/>
          </p:cNvSpPr>
          <p:nvPr>
            <p:ph idx="1"/>
          </p:nvPr>
        </p:nvSpPr>
        <p:spPr>
          <a:xfrm>
            <a:off x="114300" y="685800"/>
            <a:ext cx="9029700" cy="5957889"/>
          </a:xfrm>
        </p:spPr>
        <p:txBody>
          <a:bodyPr/>
          <a:lstStyle/>
          <a:p>
            <a:pPr>
              <a:buNone/>
            </a:pPr>
            <a:r>
              <a:rPr lang="en-US" sz="2000" u="sng" dirty="0" smtClean="0">
                <a:latin typeface="Times New Roman" pitchFamily="18" charset="0"/>
                <a:cs typeface="Times New Roman" pitchFamily="18" charset="0"/>
              </a:rPr>
              <a:t>History</a:t>
            </a:r>
          </a:p>
          <a:p>
            <a:r>
              <a:rPr lang="en-US" sz="2000" dirty="0" smtClean="0">
                <a:latin typeface="Times New Roman" pitchFamily="18" charset="0"/>
                <a:cs typeface="Times New Roman" pitchFamily="18" charset="0"/>
              </a:rPr>
              <a:t>Prior to the $0 per-pupil change in 2015-16</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2 factors affected how a district’s revenue limit resources would change:</a:t>
            </a:r>
          </a:p>
          <a:p>
            <a:pPr lvl="1"/>
            <a:r>
              <a:rPr lang="en-US" sz="1800" dirty="0" smtClean="0">
                <a:latin typeface="Times New Roman" pitchFamily="18" charset="0"/>
                <a:cs typeface="Times New Roman" pitchFamily="18" charset="0"/>
              </a:rPr>
              <a:t>the statewide per-pupil adjustment</a:t>
            </a:r>
          </a:p>
          <a:p>
            <a:pPr lvl="1"/>
            <a:r>
              <a:rPr lang="en-US" sz="1800" dirty="0" smtClean="0">
                <a:latin typeface="Times New Roman" pitchFamily="18" charset="0"/>
                <a:cs typeface="Times New Roman" pitchFamily="18" charset="0"/>
              </a:rPr>
              <a:t>change in the specific district’s 3-year averages</a:t>
            </a:r>
          </a:p>
          <a:p>
            <a:pPr marL="342900" lvl="1" indent="-342900">
              <a:buFont typeface="Arial" panose="020B0604020202020204" pitchFamily="34" charset="0"/>
              <a:buChar char="•"/>
            </a:pPr>
            <a:r>
              <a:rPr lang="en-US" sz="2000" dirty="0" smtClean="0">
                <a:latin typeface="Times New Roman" pitchFamily="18" charset="0"/>
                <a:cs typeface="Times New Roman" pitchFamily="18" charset="0"/>
              </a:rPr>
              <a:t>With a high enough per-pupil adjustment, the effects of minor declining enrollment would be mitigated, and the district would end up with more resources in Line 7 than Line 1.</a:t>
            </a:r>
          </a:p>
          <a:p>
            <a:pPr marL="0" indent="0">
              <a:buNone/>
            </a:pPr>
            <a:r>
              <a:rPr lang="en-US" sz="2000" u="sng" dirty="0" smtClean="0">
                <a:latin typeface="Times New Roman" pitchFamily="18" charset="0"/>
                <a:cs typeface="Times New Roman" pitchFamily="18" charset="0"/>
              </a:rPr>
              <a:t>Current</a:t>
            </a:r>
          </a:p>
          <a:p>
            <a:r>
              <a:rPr lang="en-US" sz="2000" dirty="0" smtClean="0">
                <a:latin typeface="Times New Roman" pitchFamily="18" charset="0"/>
                <a:cs typeface="Times New Roman" pitchFamily="18" charset="0"/>
              </a:rPr>
              <a:t>Per-pupil change is $0.</a:t>
            </a:r>
          </a:p>
          <a:p>
            <a:r>
              <a:rPr lang="en-US" sz="2000" dirty="0" smtClean="0">
                <a:latin typeface="Times New Roman" pitchFamily="18" charset="0"/>
                <a:cs typeface="Times New Roman" pitchFamily="18" charset="0"/>
              </a:rPr>
              <a:t>Revenue Limit resources are directly tied to how the 3-year averages are moving.</a:t>
            </a:r>
          </a:p>
          <a:p>
            <a:r>
              <a:rPr lang="en-US" sz="2000" dirty="0" smtClean="0">
                <a:latin typeface="Times New Roman" pitchFamily="18" charset="0"/>
                <a:cs typeface="Times New Roman" pitchFamily="18" charset="0"/>
              </a:rPr>
              <a:t>Because of the $0 per-pupil change, if your district is in declining </a:t>
            </a:r>
            <a:r>
              <a:rPr lang="en-US" sz="2000" smtClean="0">
                <a:latin typeface="Times New Roman" pitchFamily="18" charset="0"/>
                <a:cs typeface="Times New Roman" pitchFamily="18" charset="0"/>
              </a:rPr>
              <a:t>enrollment, Line </a:t>
            </a:r>
            <a:r>
              <a:rPr lang="en-US" sz="2000" dirty="0" smtClean="0">
                <a:latin typeface="Times New Roman" pitchFamily="18" charset="0"/>
                <a:cs typeface="Times New Roman" pitchFamily="18" charset="0"/>
              </a:rPr>
              <a:t>7B will equal the amount of Declining Enrollment Exemption in Line 10B.</a:t>
            </a:r>
          </a:p>
          <a:p>
            <a:r>
              <a:rPr lang="en-US" sz="2000" dirty="0" smtClean="0">
                <a:latin typeface="Times New Roman" pitchFamily="18" charset="0"/>
                <a:cs typeface="Times New Roman" pitchFamily="18" charset="0"/>
              </a:rPr>
              <a:t>These are 2 SEPARATE exemptions (although the dollar amounts may be exactly the same), and if the district levies to the maximum, </a:t>
            </a:r>
            <a:r>
              <a:rPr lang="en-US" sz="2000" u="sng" dirty="0" smtClean="0">
                <a:latin typeface="Times New Roman" pitchFamily="18" charset="0"/>
                <a:cs typeface="Times New Roman" pitchFamily="18" charset="0"/>
              </a:rPr>
              <a:t>BOTH will be backed out of the base in the next year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buNone/>
            </a:pPr>
            <a:endParaRPr lang="en-US" sz="20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19</a:t>
            </a:fld>
            <a:endParaRPr lang="en-US" dirty="0"/>
          </a:p>
        </p:txBody>
      </p:sp>
    </p:spTree>
    <p:extLst>
      <p:ext uri="{BB962C8B-B14F-4D97-AF65-F5344CB8AC3E}">
        <p14:creationId xmlns:p14="http://schemas.microsoft.com/office/powerpoint/2010/main" val="131880321"/>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t>Overview of Session</a:t>
            </a:r>
            <a:endParaRPr lang="en-US" sz="3000" b="1" dirty="0"/>
          </a:p>
        </p:txBody>
      </p:sp>
      <p:sp>
        <p:nvSpPr>
          <p:cNvPr id="3" name="Content Placeholder 2"/>
          <p:cNvSpPr>
            <a:spLocks noGrp="1"/>
          </p:cNvSpPr>
          <p:nvPr>
            <p:ph idx="1"/>
          </p:nvPr>
        </p:nvSpPr>
        <p:spPr>
          <a:xfrm>
            <a:off x="457200" y="1973580"/>
            <a:ext cx="8229600" cy="4152583"/>
          </a:xfrm>
        </p:spPr>
        <p:txBody>
          <a:bodyPr/>
          <a:lstStyle/>
          <a:p>
            <a:r>
              <a:rPr lang="en-US" sz="2400" dirty="0" smtClean="0">
                <a:latin typeface="Times New Roman" pitchFamily="18" charset="0"/>
                <a:cs typeface="Times New Roman" pitchFamily="18" charset="0"/>
              </a:rPr>
              <a:t>Bob Soldner</a:t>
            </a:r>
          </a:p>
          <a:p>
            <a:pPr lvl="1">
              <a:buFont typeface="Courier New" pitchFamily="49" charset="0"/>
              <a:buChar char="o"/>
            </a:pPr>
            <a:r>
              <a:rPr lang="en-US" sz="2000" dirty="0" smtClean="0">
                <a:latin typeface="Times New Roman" pitchFamily="18" charset="0"/>
                <a:cs typeface="Times New Roman" pitchFamily="18" charset="0"/>
              </a:rPr>
              <a:t>SFS Team will discuss changes and existing areas of focus.</a:t>
            </a:r>
          </a:p>
          <a:p>
            <a:pPr lvl="1">
              <a:buFont typeface="Courier New" pitchFamily="49" charset="0"/>
              <a:buChar char="o"/>
            </a:pPr>
            <a:r>
              <a:rPr lang="en-US" sz="2000" dirty="0" smtClean="0">
                <a:latin typeface="Times New Roman" pitchFamily="18" charset="0"/>
                <a:cs typeface="Times New Roman" pitchFamily="18" charset="0"/>
              </a:rPr>
              <a:t>Financial impacts of both regular education (effective 2015-16) and special education (effective 2016-17) private school vouchers.</a:t>
            </a:r>
          </a:p>
          <a:p>
            <a:pPr lvl="1">
              <a:buFont typeface="Courier New" pitchFamily="49" charset="0"/>
              <a:buChar char="o"/>
            </a:pPr>
            <a:r>
              <a:rPr lang="en-US" sz="2000" dirty="0" smtClean="0">
                <a:latin typeface="Times New Roman" pitchFamily="18" charset="0"/>
                <a:cs typeface="Times New Roman" pitchFamily="18" charset="0"/>
              </a:rPr>
              <a:t>“New” Independent Charter Schools </a:t>
            </a:r>
            <a:r>
              <a:rPr lang="en-US" sz="2000" dirty="0">
                <a:latin typeface="Times New Roman" pitchFamily="18" charset="0"/>
                <a:cs typeface="Times New Roman" pitchFamily="18" charset="0"/>
              </a:rPr>
              <a:t>(effective 2016-17</a:t>
            </a:r>
            <a:r>
              <a:rPr lang="en-US" sz="2000" dirty="0" smtClean="0">
                <a:latin typeface="Times New Roman" pitchFamily="18" charset="0"/>
                <a:cs typeface="Times New Roman" pitchFamily="18" charset="0"/>
              </a:rPr>
              <a:t>). </a:t>
            </a:r>
          </a:p>
          <a:p>
            <a:pPr lvl="1">
              <a:buFont typeface="Courier New" pitchFamily="49" charset="0"/>
              <a:buChar char="o"/>
            </a:pPr>
            <a:r>
              <a:rPr lang="en-US" sz="2000" dirty="0" smtClean="0">
                <a:latin typeface="Times New Roman" pitchFamily="18" charset="0"/>
                <a:cs typeface="Times New Roman" pitchFamily="18" charset="0"/>
              </a:rPr>
              <a:t>Whole Grade Sharing</a:t>
            </a:r>
          </a:p>
          <a:p>
            <a:pPr lvl="1">
              <a:buFont typeface="Courier New" pitchFamily="49" charset="0"/>
              <a:buChar char="o"/>
            </a:pPr>
            <a:r>
              <a:rPr lang="en-US" sz="2000" dirty="0" smtClean="0">
                <a:latin typeface="Times New Roman" pitchFamily="18" charset="0"/>
                <a:cs typeface="Times New Roman" pitchFamily="18" charset="0"/>
              </a:rPr>
              <a:t>2016 property </a:t>
            </a: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ax bill display impact of nonrecurring referendum.</a:t>
            </a:r>
          </a:p>
          <a:p>
            <a:pPr lvl="1">
              <a:buFont typeface="Courier New" pitchFamily="49" charset="0"/>
              <a:buChar char="o"/>
            </a:pPr>
            <a:r>
              <a:rPr lang="en-US" sz="2000" dirty="0" smtClean="0">
                <a:latin typeface="Times New Roman" pitchFamily="18" charset="0"/>
                <a:cs typeface="Times New Roman" pitchFamily="18" charset="0"/>
              </a:rPr>
              <a:t>15 days (use to be 10 days) to publish budget change notice.</a:t>
            </a:r>
          </a:p>
          <a:p>
            <a:pPr lvl="1">
              <a:buFont typeface="Courier New" pitchFamily="49" charset="0"/>
              <a:buChar char="o"/>
            </a:pPr>
            <a:r>
              <a:rPr lang="en-US" sz="2000" dirty="0" smtClean="0">
                <a:latin typeface="Times New Roman" pitchFamily="18" charset="0"/>
                <a:cs typeface="Times New Roman" pitchFamily="18" charset="0"/>
              </a:rPr>
              <a:t>SAFR Revisions (Combined Reporting) </a:t>
            </a:r>
          </a:p>
          <a:p>
            <a:pPr lvl="2">
              <a:buFont typeface="Courier New" pitchFamily="49" charset="0"/>
              <a:buChar char="o"/>
            </a:pPr>
            <a:r>
              <a:rPr lang="en-US" sz="1600" dirty="0" smtClean="0">
                <a:latin typeface="Times New Roman" pitchFamily="18" charset="0"/>
                <a:cs typeface="Times New Roman" pitchFamily="18" charset="0"/>
              </a:rPr>
              <a:t>2017-18 limited testing</a:t>
            </a:r>
          </a:p>
          <a:p>
            <a:pPr lvl="2">
              <a:buFont typeface="Courier New" pitchFamily="49" charset="0"/>
              <a:buChar char="o"/>
            </a:pPr>
            <a:r>
              <a:rPr lang="en-US" sz="1600" dirty="0" smtClean="0">
                <a:latin typeface="Times New Roman" pitchFamily="18" charset="0"/>
                <a:cs typeface="Times New Roman" pitchFamily="18" charset="0"/>
              </a:rPr>
              <a:t>2018-19 statewide implementation</a:t>
            </a:r>
          </a:p>
          <a:p>
            <a:pPr marL="457200" lvl="1" indent="0">
              <a:buNone/>
            </a:pPr>
            <a:endParaRPr lang="en-US" sz="2000" dirty="0" smtClean="0">
              <a:latin typeface="Times New Roman" pitchFamily="18" charset="0"/>
              <a:cs typeface="Times New Roman" pitchFamily="18" charset="0"/>
            </a:endParaRPr>
          </a:p>
          <a:p>
            <a:pPr marL="457200" lvl="1" indent="0">
              <a:buNone/>
            </a:pPr>
            <a:endParaRPr lang="en-US" sz="2000" dirty="0"/>
          </a:p>
        </p:txBody>
      </p:sp>
      <p:sp>
        <p:nvSpPr>
          <p:cNvPr id="5" name="Slide Number Placeholder 4"/>
          <p:cNvSpPr>
            <a:spLocks noGrp="1"/>
          </p:cNvSpPr>
          <p:nvPr>
            <p:ph type="sldNum" sz="quarter" idx="12"/>
          </p:nvPr>
        </p:nvSpPr>
        <p:spPr>
          <a:xfrm>
            <a:off x="3250094" y="6499542"/>
            <a:ext cx="2047461" cy="365125"/>
          </a:xfrm>
        </p:spPr>
        <p:txBody>
          <a:bodyPr/>
          <a:lstStyle/>
          <a:p>
            <a:pPr algn="ctr">
              <a:defRPr/>
            </a:pPr>
            <a:fld id="{5647F450-B010-44F3-A87C-A52A6F362B1F}" type="slidenum">
              <a:rPr lang="en-US" sz="1400" b="1" smtClean="0">
                <a:solidFill>
                  <a:srgbClr val="1F2264"/>
                </a:solidFill>
                <a:latin typeface="Arial" panose="020B0604020202020204" pitchFamily="34" charset="0"/>
                <a:cs typeface="Arial" panose="020B0604020202020204" pitchFamily="34" charset="0"/>
              </a:rPr>
              <a:pPr algn="ctr">
                <a:defRPr/>
              </a:pPr>
              <a:t>2</a:t>
            </a:fld>
            <a:endParaRPr lang="en-US" b="1" dirty="0">
              <a:solidFill>
                <a:srgbClr val="1F2264"/>
              </a:solidFill>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250094" y="6499542"/>
            <a:ext cx="2047461" cy="365125"/>
          </a:xfrm>
        </p:spPr>
        <p:txBody>
          <a:bodyPr/>
          <a:lstStyle/>
          <a:p>
            <a:pPr algn="ctr">
              <a:defRPr/>
            </a:pPr>
            <a:fld id="{5647F450-B010-44F3-A87C-A52A6F362B1F}" type="slidenum">
              <a:rPr lang="en-US" sz="1400" b="1" smtClean="0">
                <a:solidFill>
                  <a:srgbClr val="1F2264"/>
                </a:solidFill>
                <a:latin typeface="Arial" panose="020B0604020202020204" pitchFamily="34" charset="0"/>
                <a:cs typeface="Arial" panose="020B0604020202020204" pitchFamily="34" charset="0"/>
              </a:rPr>
              <a:pPr algn="ctr">
                <a:defRPr/>
              </a:pPr>
              <a:t>20</a:t>
            </a:fld>
            <a:endParaRPr lang="en-US" b="1" dirty="0">
              <a:solidFill>
                <a:srgbClr val="1F2264"/>
              </a:solidFill>
              <a:latin typeface="Arial" panose="020B0604020202020204" pitchFamily="34" charset="0"/>
              <a:cs typeface="Arial" panose="020B0604020202020204" pitchFamily="34" charset="0"/>
            </a:endParaRPr>
          </a:p>
        </p:txBody>
      </p:sp>
      <p:pic>
        <p:nvPicPr>
          <p:cNvPr id="6" name="Picture 5"/>
          <p:cNvPicPr/>
          <p:nvPr/>
        </p:nvPicPr>
        <p:blipFill rotWithShape="1">
          <a:blip r:embed="rId3"/>
          <a:srcRect l="27404" t="20256" r="43430" b="42107"/>
          <a:stretch/>
        </p:blipFill>
        <p:spPr bwMode="auto">
          <a:xfrm>
            <a:off x="96722" y="87922"/>
            <a:ext cx="7306401" cy="6699740"/>
          </a:xfrm>
          <a:prstGeom prst="rect">
            <a:avLst/>
          </a:prstGeom>
          <a:ln w="25400">
            <a:solidFill>
              <a:schemeClr val="bg1"/>
            </a:solidFill>
          </a:ln>
          <a:extLst>
            <a:ext uri="{53640926-AAD7-44D8-BBD7-CCE9431645EC}">
              <a14:shadowObscured xmlns:a14="http://schemas.microsoft.com/office/drawing/2010/main"/>
            </a:ext>
          </a:extLst>
        </p:spPr>
      </p:pic>
      <p:sp>
        <p:nvSpPr>
          <p:cNvPr id="8" name="Rectangle 7"/>
          <p:cNvSpPr/>
          <p:nvPr/>
        </p:nvSpPr>
        <p:spPr>
          <a:xfrm>
            <a:off x="193431" y="3103684"/>
            <a:ext cx="6295292" cy="316523"/>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480537"/>
            <a:ext cx="6295292" cy="316523"/>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940712"/>
      </p:ext>
    </p:extLst>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p:nvPr/>
        </p:nvPicPr>
        <p:blipFill rotWithShape="1">
          <a:blip r:embed="rId2"/>
          <a:srcRect l="27403" t="38718" r="19856" b="7436"/>
          <a:stretch/>
        </p:blipFill>
        <p:spPr bwMode="auto">
          <a:xfrm>
            <a:off x="334108" y="1751867"/>
            <a:ext cx="8357220" cy="5082472"/>
          </a:xfrm>
          <a:prstGeom prst="rect">
            <a:avLst/>
          </a:prstGeom>
          <a:ln w="19050">
            <a:solidFill>
              <a:schemeClr val="bg1"/>
            </a:solidFill>
          </a:ln>
          <a:extLst>
            <a:ext uri="{53640926-AAD7-44D8-BBD7-CCE9431645EC}">
              <a14:shadowObscured xmlns:a14="http://schemas.microsoft.com/office/drawing/2010/main"/>
            </a:ext>
          </a:extLst>
        </p:spPr>
      </p:pic>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500" b="1" dirty="0" err="1" smtClean="0">
                <a:solidFill>
                  <a:schemeClr val="tx1"/>
                </a:solidFill>
                <a:latin typeface="Gadget"/>
              </a:rPr>
              <a:t>Underlevying</a:t>
            </a:r>
            <a:r>
              <a:rPr lang="en-US" sz="2500" b="1" dirty="0" smtClean="0">
                <a:solidFill>
                  <a:schemeClr val="tx1"/>
                </a:solidFill>
                <a:latin typeface="Gadget"/>
              </a:rPr>
              <a:t>, Recurring and Non-Recurring Exemptions</a:t>
            </a:r>
          </a:p>
        </p:txBody>
      </p:sp>
      <p:sp>
        <p:nvSpPr>
          <p:cNvPr id="6" name="Content Placeholder 2"/>
          <p:cNvSpPr>
            <a:spLocks noGrp="1"/>
          </p:cNvSpPr>
          <p:nvPr>
            <p:ph idx="1"/>
          </p:nvPr>
        </p:nvSpPr>
        <p:spPr>
          <a:xfrm>
            <a:off x="96715" y="685800"/>
            <a:ext cx="9047285" cy="5957889"/>
          </a:xfrm>
        </p:spPr>
        <p:txBody>
          <a:bodyPr/>
          <a:lstStyle/>
          <a:p>
            <a:pPr>
              <a:buFont typeface="Arial" panose="020B0604020202020204" pitchFamily="34" charset="0"/>
              <a:buChar char="•"/>
            </a:pPr>
            <a:r>
              <a:rPr lang="en-US" sz="2000" dirty="0" smtClean="0">
                <a:latin typeface="Times New Roman" pitchFamily="18" charset="0"/>
                <a:cs typeface="Times New Roman" pitchFamily="18" charset="0"/>
              </a:rPr>
              <a:t>As always, if you will be </a:t>
            </a:r>
            <a:r>
              <a:rPr lang="en-US" sz="2000" dirty="0" err="1" smtClean="0">
                <a:latin typeface="Times New Roman" pitchFamily="18" charset="0"/>
                <a:cs typeface="Times New Roman" pitchFamily="18" charset="0"/>
              </a:rPr>
              <a:t>underlevying</a:t>
            </a:r>
            <a:r>
              <a:rPr lang="en-US" sz="2000" dirty="0" smtClean="0">
                <a:latin typeface="Times New Roman" pitchFamily="18" charset="0"/>
                <a:cs typeface="Times New Roman" pitchFamily="18" charset="0"/>
              </a:rPr>
              <a:t>, take time to understand the mix of recurring and non-recurring exemptions in your computation, and the consequences of </a:t>
            </a:r>
            <a:r>
              <a:rPr lang="en-US" sz="2000" dirty="0" err="1" smtClean="0">
                <a:latin typeface="Times New Roman" pitchFamily="18" charset="0"/>
                <a:cs typeface="Times New Roman" pitchFamily="18" charset="0"/>
              </a:rPr>
              <a:t>underlevying</a:t>
            </a:r>
            <a:r>
              <a:rPr lang="en-US" sz="2000" dirty="0" smtClean="0">
                <a:latin typeface="Times New Roman" pitchFamily="18" charset="0"/>
                <a:cs typeface="Times New Roman" pitchFamily="18" charset="0"/>
              </a:rPr>
              <a:t>.</a:t>
            </a:r>
          </a:p>
          <a:p>
            <a:pPr>
              <a:buFont typeface="Arial" panose="020B0604020202020204" pitchFamily="34" charset="0"/>
              <a:buChar char="•"/>
            </a:pPr>
            <a:endParaRPr lang="en-US" sz="2000" dirty="0">
              <a:latin typeface="Times New Roman" pitchFamily="18" charset="0"/>
              <a:cs typeface="Times New Roman" pitchFamily="18" charset="0"/>
            </a:endParaRPr>
          </a:p>
          <a:p>
            <a:pPr>
              <a:buFont typeface="Arial" panose="020B0604020202020204" pitchFamily="34" charset="0"/>
              <a:buChar char="•"/>
            </a:pPr>
            <a:endParaRPr lang="en-US" sz="2000" dirty="0" smtClean="0">
              <a:latin typeface="Times New Roman" pitchFamily="18" charset="0"/>
              <a:cs typeface="Times New Roman" pitchFamily="18" charset="0"/>
            </a:endParaRPr>
          </a:p>
          <a:p>
            <a:pPr marL="0" indent="0">
              <a:buNone/>
            </a:pPr>
            <a:endParaRPr lang="en-US" sz="20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21</a:t>
            </a:fld>
            <a:endParaRPr lang="en-US" dirty="0"/>
          </a:p>
        </p:txBody>
      </p:sp>
      <p:sp>
        <p:nvSpPr>
          <p:cNvPr id="8" name="Rectangle 7"/>
          <p:cNvSpPr/>
          <p:nvPr/>
        </p:nvSpPr>
        <p:spPr>
          <a:xfrm>
            <a:off x="334107" y="2648203"/>
            <a:ext cx="4158761" cy="263768"/>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901951" y="4082584"/>
            <a:ext cx="3929372" cy="263768"/>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19538" y="4552972"/>
            <a:ext cx="3929372" cy="1160103"/>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562862"/>
      </p:ext>
    </p:extLst>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Membership and 3, 4, and 5-Year Olds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44837697"/>
              </p:ext>
            </p:extLst>
          </p:nvPr>
        </p:nvGraphicFramePr>
        <p:xfrm>
          <a:off x="429594" y="1094339"/>
          <a:ext cx="8116529" cy="3017520"/>
        </p:xfrm>
        <a:graphic>
          <a:graphicData uri="http://schemas.openxmlformats.org/drawingml/2006/table">
            <a:tbl>
              <a:tblPr firstRow="1" bandRow="1">
                <a:tableStyleId>{5C22544A-7EE6-4342-B048-85BDC9FD1C3A}</a:tableStyleId>
              </a:tblPr>
              <a:tblGrid>
                <a:gridCol w="2208098"/>
                <a:gridCol w="5908431"/>
              </a:tblGrid>
              <a:tr h="370840">
                <a:tc>
                  <a:txBody>
                    <a:bodyPr/>
                    <a:lstStyle/>
                    <a:p>
                      <a:pPr algn="ctr"/>
                      <a:r>
                        <a:rPr lang="en-US" dirty="0" smtClean="0">
                          <a:latin typeface="Arial" panose="020B0604020202020204" pitchFamily="34" charset="0"/>
                          <a:cs typeface="Arial" panose="020B0604020202020204" pitchFamily="34" charset="0"/>
                        </a:rPr>
                        <a:t>Count in Pre-School Special Education Category in the </a:t>
                      </a:r>
                    </a:p>
                    <a:p>
                      <a:pPr algn="ctr"/>
                      <a:r>
                        <a:rPr lang="en-US" dirty="0" smtClean="0">
                          <a:latin typeface="Arial" panose="020B0604020202020204" pitchFamily="34" charset="0"/>
                          <a:cs typeface="Arial" panose="020B0604020202020204" pitchFamily="34" charset="0"/>
                        </a:rPr>
                        <a:t>PI-1563?</a:t>
                      </a:r>
                      <a:endParaRPr lang="en-US" dirty="0">
                        <a:latin typeface="Arial" panose="020B0604020202020204" pitchFamily="34" charset="0"/>
                        <a:cs typeface="Arial" panose="020B0604020202020204" pitchFamily="34" charset="0"/>
                      </a:endParaRPr>
                    </a:p>
                  </a:txBody>
                  <a:tcPr/>
                </a:tc>
                <a:tc>
                  <a:txBody>
                    <a:bodyPr/>
                    <a:lstStyle/>
                    <a:p>
                      <a:pPr algn="ctr"/>
                      <a:endParaRPr lang="en-US" dirty="0" smtClean="0">
                        <a:latin typeface="Arial" panose="020B0604020202020204" pitchFamily="34" charset="0"/>
                        <a:cs typeface="Arial" panose="020B0604020202020204" pitchFamily="34" charset="0"/>
                      </a:endParaRPr>
                    </a:p>
                    <a:p>
                      <a:pPr algn="ct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Description of 3-Year Old Student</a:t>
                      </a:r>
                      <a:endParaRPr lang="en-US" dirty="0">
                        <a:latin typeface="Arial" panose="020B0604020202020204" pitchFamily="34" charset="0"/>
                        <a:cs typeface="Arial" panose="020B0604020202020204" pitchFamily="34" charset="0"/>
                      </a:endParaRPr>
                    </a:p>
                  </a:txBody>
                  <a:tcPr/>
                </a:tc>
              </a:tr>
              <a:tr h="370840">
                <a:tc>
                  <a:txBody>
                    <a:bodyPr/>
                    <a:lstStyle/>
                    <a:p>
                      <a:pPr algn="ctr"/>
                      <a:r>
                        <a:rPr lang="en-US" dirty="0" smtClean="0">
                          <a:latin typeface="Arial" panose="020B0604020202020204" pitchFamily="34" charset="0"/>
                          <a:cs typeface="Arial" panose="020B0604020202020204" pitchFamily="34" charset="0"/>
                        </a:rPr>
                        <a:t>No</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3-Year Old Resident (no IEP).</a:t>
                      </a:r>
                    </a:p>
                    <a:p>
                      <a:r>
                        <a:rPr lang="en-US" dirty="0" smtClean="0">
                          <a:latin typeface="Arial" panose="020B0604020202020204" pitchFamily="34" charset="0"/>
                          <a:cs typeface="Arial" panose="020B0604020202020204" pitchFamily="34" charset="0"/>
                        </a:rPr>
                        <a:t>Enrolled in a 3-Year Old Regular Education Program.</a:t>
                      </a:r>
                      <a:endParaRPr lang="en-US" dirty="0">
                        <a:latin typeface="Arial" panose="020B0604020202020204" pitchFamily="34" charset="0"/>
                        <a:cs typeface="Arial" panose="020B0604020202020204" pitchFamily="34" charset="0"/>
                      </a:endParaRPr>
                    </a:p>
                  </a:txBody>
                  <a:tcPr/>
                </a:tc>
              </a:tr>
              <a:tr h="370840">
                <a:tc>
                  <a:txBody>
                    <a:bodyPr/>
                    <a:lstStyle/>
                    <a:p>
                      <a:pPr algn="ctr"/>
                      <a:r>
                        <a:rPr lang="en-US" dirty="0" smtClean="0">
                          <a:latin typeface="Arial" panose="020B0604020202020204" pitchFamily="34" charset="0"/>
                          <a:cs typeface="Arial" panose="020B0604020202020204" pitchFamily="34" charset="0"/>
                        </a:rPr>
                        <a:t>Yes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3-Year Old Resident with an IEP.</a:t>
                      </a:r>
                    </a:p>
                    <a:p>
                      <a:r>
                        <a:rPr lang="en-US" dirty="0" smtClean="0">
                          <a:latin typeface="Arial" panose="020B0604020202020204" pitchFamily="34" charset="0"/>
                          <a:cs typeface="Arial" panose="020B0604020202020204" pitchFamily="34" charset="0"/>
                        </a:rPr>
                        <a:t>Enrolled in an Early</a:t>
                      </a:r>
                      <a:r>
                        <a:rPr lang="en-US" baseline="0" dirty="0" smtClean="0">
                          <a:latin typeface="Arial" panose="020B0604020202020204" pitchFamily="34" charset="0"/>
                          <a:cs typeface="Arial" panose="020B0604020202020204" pitchFamily="34" charset="0"/>
                        </a:rPr>
                        <a:t> Childhood </a:t>
                      </a:r>
                      <a:r>
                        <a:rPr lang="en-US" baseline="0" smtClean="0">
                          <a:latin typeface="Arial" panose="020B0604020202020204" pitchFamily="34" charset="0"/>
                          <a:cs typeface="Arial" panose="020B0604020202020204" pitchFamily="34" charset="0"/>
                        </a:rPr>
                        <a:t>Special Education Program </a:t>
                      </a:r>
                      <a:r>
                        <a:rPr lang="en-US" baseline="0" dirty="0" smtClean="0">
                          <a:latin typeface="Arial" panose="020B0604020202020204" pitchFamily="34" charset="0"/>
                          <a:cs typeface="Arial" panose="020B0604020202020204" pitchFamily="34" charset="0"/>
                        </a:rPr>
                        <a:t>or receiving services.</a:t>
                      </a:r>
                      <a:endParaRPr lang="en-US" dirty="0">
                        <a:latin typeface="Arial" panose="020B0604020202020204" pitchFamily="34" charset="0"/>
                        <a:cs typeface="Arial" panose="020B0604020202020204" pitchFamily="34" charset="0"/>
                      </a:endParaRPr>
                    </a:p>
                  </a:txBody>
                  <a:tcPr/>
                </a:tc>
              </a:tr>
            </a:tbl>
          </a:graphicData>
        </a:graphic>
      </p:graphicFrame>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22</a:t>
            </a:fld>
            <a:endParaRPr lang="en-US" dirty="0"/>
          </a:p>
        </p:txBody>
      </p:sp>
    </p:spTree>
    <p:extLst>
      <p:ext uri="{BB962C8B-B14F-4D97-AF65-F5344CB8AC3E}">
        <p14:creationId xmlns:p14="http://schemas.microsoft.com/office/powerpoint/2010/main" val="3330868935"/>
      </p:ext>
    </p:extLst>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Membership and 3, 4, and 5-Year Olds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8560807"/>
              </p:ext>
            </p:extLst>
          </p:nvPr>
        </p:nvGraphicFramePr>
        <p:xfrm>
          <a:off x="1" y="723226"/>
          <a:ext cx="9144000" cy="4846320"/>
        </p:xfrm>
        <a:graphic>
          <a:graphicData uri="http://schemas.openxmlformats.org/drawingml/2006/table">
            <a:tbl>
              <a:tblPr firstRow="1" bandRow="1">
                <a:tableStyleId>{5C22544A-7EE6-4342-B048-85BDC9FD1C3A}</a:tableStyleId>
              </a:tblPr>
              <a:tblGrid>
                <a:gridCol w="2031022"/>
                <a:gridCol w="5416062"/>
                <a:gridCol w="1696916"/>
              </a:tblGrid>
              <a:tr h="370840">
                <a:tc>
                  <a:txBody>
                    <a:bodyPr/>
                    <a:lstStyle/>
                    <a:p>
                      <a:pPr algn="ctr"/>
                      <a:r>
                        <a:rPr lang="en-US" sz="1600" dirty="0" smtClean="0">
                          <a:latin typeface="Arial" panose="020B0604020202020204" pitchFamily="34" charset="0"/>
                          <a:cs typeface="Arial" panose="020B0604020202020204" pitchFamily="34" charset="0"/>
                        </a:rPr>
                        <a:t>Count in Pre-School Special Education Category in the PI-1563?</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endParaRPr lang="en-US" sz="1600" dirty="0" smtClean="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Description of 4-Year Old Student</a:t>
                      </a:r>
                      <a:endParaRPr lang="en-US" sz="16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Count in 4K  Category in the PI-1563?</a:t>
                      </a:r>
                      <a:endParaRPr lang="en-US" sz="1600" dirty="0">
                        <a:latin typeface="Arial" panose="020B0604020202020204" pitchFamily="34" charset="0"/>
                        <a:cs typeface="Arial" panose="020B0604020202020204" pitchFamily="34" charset="0"/>
                      </a:endParaRPr>
                    </a:p>
                  </a:txBody>
                  <a:tcPr/>
                </a:tc>
              </a:tr>
              <a:tr h="370840">
                <a:tc>
                  <a:txBody>
                    <a:bodyPr/>
                    <a:lstStyle/>
                    <a:p>
                      <a:pPr algn="ctr"/>
                      <a:r>
                        <a:rPr lang="en-US" sz="1600" dirty="0" smtClean="0">
                          <a:latin typeface="Arial" panose="020B0604020202020204" pitchFamily="34" charset="0"/>
                          <a:cs typeface="Arial" panose="020B0604020202020204" pitchFamily="34" charset="0"/>
                        </a:rPr>
                        <a:t>Yes</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4-Year Old Resident with an IEP.</a:t>
                      </a:r>
                    </a:p>
                    <a:p>
                      <a:r>
                        <a:rPr lang="en-US" sz="1600" dirty="0" smtClean="0">
                          <a:latin typeface="Arial" panose="020B0604020202020204" pitchFamily="34" charset="0"/>
                          <a:cs typeface="Arial" panose="020B0604020202020204" pitchFamily="34" charset="0"/>
                        </a:rPr>
                        <a:t>Not enrolled in a non-public school 4K Program*.</a:t>
                      </a:r>
                    </a:p>
                    <a:p>
                      <a:r>
                        <a:rPr lang="en-US" sz="1600" dirty="0" smtClean="0">
                          <a:latin typeface="Arial" panose="020B0604020202020204" pitchFamily="34" charset="0"/>
                          <a:cs typeface="Arial" panose="020B0604020202020204" pitchFamily="34" charset="0"/>
                        </a:rPr>
                        <a:t>Enrolled only in an</a:t>
                      </a:r>
                      <a:r>
                        <a:rPr lang="en-US" sz="1600" baseline="0" dirty="0" smtClean="0">
                          <a:latin typeface="Arial" panose="020B0604020202020204" pitchFamily="34" charset="0"/>
                          <a:cs typeface="Arial" panose="020B0604020202020204" pitchFamily="34" charset="0"/>
                        </a:rPr>
                        <a:t> Early Childhood Special Education Program or receiving services.</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r>
              <a:tr h="3708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4-Year Old Resident</a:t>
                      </a:r>
                      <a:r>
                        <a:rPr lang="en-US" sz="1600" baseline="0" dirty="0" smtClean="0">
                          <a:latin typeface="Arial" panose="020B0604020202020204" pitchFamily="34" charset="0"/>
                          <a:cs typeface="Arial" panose="020B0604020202020204" pitchFamily="34" charset="0"/>
                        </a:rPr>
                        <a:t> no IEP.</a:t>
                      </a:r>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Enrolled in a public school 4K Program*.</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Yes</a:t>
                      </a:r>
                      <a:endParaRPr lang="en-US" sz="1600" dirty="0">
                        <a:latin typeface="Arial" panose="020B0604020202020204" pitchFamily="34" charset="0"/>
                        <a:cs typeface="Arial" panose="020B0604020202020204" pitchFamily="34" charset="0"/>
                      </a:endParaRPr>
                    </a:p>
                  </a:txBody>
                  <a:tcPr/>
                </a:tc>
              </a:tr>
              <a:tr h="3708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4-Year Old Resident with an IEP.</a:t>
                      </a:r>
                    </a:p>
                    <a:p>
                      <a:r>
                        <a:rPr lang="en-US" sz="1600" dirty="0" smtClean="0">
                          <a:latin typeface="Arial" panose="020B0604020202020204" pitchFamily="34" charset="0"/>
                          <a:cs typeface="Arial" panose="020B0604020202020204" pitchFamily="34" charset="0"/>
                        </a:rPr>
                        <a:t>Enrolled in a public school 4K Program*, plus receiving services</a:t>
                      </a:r>
                      <a:r>
                        <a:rPr lang="en-US" sz="1600" baseline="0" dirty="0" smtClean="0">
                          <a:latin typeface="Arial" panose="020B0604020202020204" pitchFamily="34" charset="0"/>
                          <a:cs typeface="Arial" panose="020B0604020202020204" pitchFamily="34" charset="0"/>
                        </a:rPr>
                        <a:t> (either as part of their 4K day or additional Early Childhood Special Education session in PM)</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Yes. Count in the 4K Program.</a:t>
                      </a:r>
                    </a:p>
                    <a:p>
                      <a:pPr algn="ctr"/>
                      <a:r>
                        <a:rPr lang="en-US" sz="1600" dirty="0" smtClean="0">
                          <a:latin typeface="Arial" panose="020B0604020202020204" pitchFamily="34" charset="0"/>
                          <a:cs typeface="Arial" panose="020B0604020202020204" pitchFamily="34" charset="0"/>
                        </a:rPr>
                        <a:t>(.5 or .6, whichever it is)</a:t>
                      </a:r>
                      <a:endParaRPr lang="en-US" sz="1600" dirty="0">
                        <a:latin typeface="Arial" panose="020B0604020202020204" pitchFamily="34" charset="0"/>
                        <a:cs typeface="Arial" panose="020B0604020202020204" pitchFamily="34" charset="0"/>
                      </a:endParaRPr>
                    </a:p>
                  </a:txBody>
                  <a:tcPr/>
                </a:tc>
              </a:tr>
              <a:tr h="3708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4-Year Old Resident</a:t>
                      </a:r>
                      <a:r>
                        <a:rPr lang="en-US" sz="1600" baseline="0" dirty="0" smtClean="0">
                          <a:latin typeface="Arial" panose="020B0604020202020204" pitchFamily="34" charset="0"/>
                          <a:cs typeface="Arial" panose="020B0604020202020204" pitchFamily="34" charset="0"/>
                        </a:rPr>
                        <a:t> with a Service Plan.</a:t>
                      </a:r>
                    </a:p>
                    <a:p>
                      <a:r>
                        <a:rPr lang="en-US" sz="1600" baseline="0" dirty="0" smtClean="0">
                          <a:latin typeface="Arial" panose="020B0604020202020204" pitchFamily="34" charset="0"/>
                          <a:cs typeface="Arial" panose="020B0604020202020204" pitchFamily="34" charset="0"/>
                        </a:rPr>
                        <a:t>Enrolled in a </a:t>
                      </a:r>
                      <a:r>
                        <a:rPr lang="en-US" sz="1600" u="sng" baseline="0" dirty="0" smtClean="0">
                          <a:latin typeface="Arial" panose="020B0604020202020204" pitchFamily="34" charset="0"/>
                          <a:cs typeface="Arial" panose="020B0604020202020204" pitchFamily="34" charset="0"/>
                        </a:rPr>
                        <a:t>private</a:t>
                      </a:r>
                      <a:r>
                        <a:rPr lang="en-US" sz="1600" baseline="0" dirty="0" smtClean="0">
                          <a:latin typeface="Arial" panose="020B0604020202020204" pitchFamily="34" charset="0"/>
                          <a:cs typeface="Arial" panose="020B0604020202020204" pitchFamily="34" charset="0"/>
                        </a:rPr>
                        <a:t> school 4K Program*, plus receiving Equitable Services from the public school.</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No. Used IDEA Grant to fund cost.</a:t>
                      </a:r>
                      <a:endParaRPr lang="en-US" sz="1600" dirty="0">
                        <a:latin typeface="Arial" panose="020B0604020202020204" pitchFamily="34" charset="0"/>
                        <a:cs typeface="Arial" panose="020B0604020202020204" pitchFamily="34" charset="0"/>
                      </a:endParaRPr>
                    </a:p>
                  </a:txBody>
                  <a:tcPr/>
                </a:tc>
              </a:tr>
            </a:tbl>
          </a:graphicData>
        </a:graphic>
      </p:graphicFrame>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23</a:t>
            </a:fld>
            <a:endParaRPr lang="en-US" dirty="0"/>
          </a:p>
        </p:txBody>
      </p:sp>
      <p:sp>
        <p:nvSpPr>
          <p:cNvPr id="6" name="Rectangle 5"/>
          <p:cNvSpPr/>
          <p:nvPr/>
        </p:nvSpPr>
        <p:spPr>
          <a:xfrm>
            <a:off x="123092" y="5909867"/>
            <a:ext cx="7552593" cy="738664"/>
          </a:xfrm>
          <a:prstGeom prst="rect">
            <a:avLst/>
          </a:prstGeom>
        </p:spPr>
        <p:txBody>
          <a:bodyPr wrap="square">
            <a:spAutoFit/>
          </a:bodyPr>
          <a:lstStyle/>
          <a:p>
            <a:r>
              <a:rPr lang="en-US" sz="1400" dirty="0" smtClean="0">
                <a:solidFill>
                  <a:schemeClr val="bg1"/>
                </a:solidFill>
              </a:rPr>
              <a:t>* </a:t>
            </a:r>
            <a:r>
              <a:rPr lang="en-US" sz="1400" dirty="0">
                <a:solidFill>
                  <a:schemeClr val="bg1"/>
                </a:solidFill>
              </a:rPr>
              <a:t>[An official 4K program requires instruction in the subject areas identified in Wis. Stats. 121.02(1), a licensed 4K teacher, and cannot include only special education children. For more information contact Jill Haglund at (608) </a:t>
            </a:r>
            <a:r>
              <a:rPr lang="en-US" sz="1400" dirty="0" smtClean="0">
                <a:solidFill>
                  <a:schemeClr val="bg1"/>
                </a:solidFill>
              </a:rPr>
              <a:t>267-9625 to clarify the program you have.]</a:t>
            </a:r>
            <a:endParaRPr lang="en-US" sz="1400" dirty="0">
              <a:solidFill>
                <a:schemeClr val="bg1"/>
              </a:solidFill>
            </a:endParaRPr>
          </a:p>
        </p:txBody>
      </p:sp>
    </p:spTree>
    <p:extLst>
      <p:ext uri="{BB962C8B-B14F-4D97-AF65-F5344CB8AC3E}">
        <p14:creationId xmlns:p14="http://schemas.microsoft.com/office/powerpoint/2010/main" val="3752168088"/>
      </p:ext>
    </p:extLst>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Membership and 3, 4, and 5-Year Olds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98952729"/>
              </p:ext>
            </p:extLst>
          </p:nvPr>
        </p:nvGraphicFramePr>
        <p:xfrm>
          <a:off x="0" y="740808"/>
          <a:ext cx="9144000" cy="6239232"/>
        </p:xfrm>
        <a:graphic>
          <a:graphicData uri="http://schemas.openxmlformats.org/drawingml/2006/table">
            <a:tbl>
              <a:tblPr firstRow="1" bandRow="1">
                <a:tableStyleId>{5C22544A-7EE6-4342-B048-85BDC9FD1C3A}</a:tableStyleId>
              </a:tblPr>
              <a:tblGrid>
                <a:gridCol w="2031022"/>
                <a:gridCol w="4958862"/>
                <a:gridCol w="2154116"/>
              </a:tblGrid>
              <a:tr h="1433772">
                <a:tc>
                  <a:txBody>
                    <a:bodyPr/>
                    <a:lstStyle/>
                    <a:p>
                      <a:pPr algn="ctr"/>
                      <a:r>
                        <a:rPr lang="en-US" sz="1600" dirty="0" smtClean="0">
                          <a:latin typeface="Arial" panose="020B0604020202020204" pitchFamily="34" charset="0"/>
                          <a:cs typeface="Arial" panose="020B0604020202020204" pitchFamily="34" charset="0"/>
                        </a:rPr>
                        <a:t>Count in Pre-School Special Education Category in the PI-1563?</a:t>
                      </a: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smtClean="0">
                        <a:latin typeface="Arial" panose="020B0604020202020204" pitchFamily="34" charset="0"/>
                        <a:cs typeface="Arial" panose="020B0604020202020204" pitchFamily="34" charset="0"/>
                      </a:endParaRPr>
                    </a:p>
                    <a:p>
                      <a:pPr algn="ctr"/>
                      <a:endParaRPr lang="en-US" sz="1600" smtClean="0">
                        <a:latin typeface="Arial" panose="020B0604020202020204" pitchFamily="34" charset="0"/>
                        <a:cs typeface="Arial" panose="020B0604020202020204" pitchFamily="34" charset="0"/>
                      </a:endParaRPr>
                    </a:p>
                    <a:p>
                      <a:pPr algn="ctr"/>
                      <a:r>
                        <a:rPr lang="en-US" sz="1600" smtClean="0">
                          <a:latin typeface="Arial" panose="020B0604020202020204" pitchFamily="34" charset="0"/>
                          <a:cs typeface="Arial" panose="020B0604020202020204" pitchFamily="34" charset="0"/>
                        </a:rPr>
                        <a:t>Description </a:t>
                      </a:r>
                      <a:r>
                        <a:rPr lang="en-US" sz="1600" dirty="0" smtClean="0">
                          <a:latin typeface="Arial" panose="020B0604020202020204" pitchFamily="34" charset="0"/>
                          <a:cs typeface="Arial" panose="020B0604020202020204" pitchFamily="34" charset="0"/>
                        </a:rPr>
                        <a:t>of 5-Year Old Student</a:t>
                      </a:r>
                      <a:endParaRPr lang="en-US" sz="16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latin typeface="Arial" panose="020B0604020202020204" pitchFamily="34" charset="0"/>
                          <a:cs typeface="Arial" panose="020B0604020202020204" pitchFamily="34" charset="0"/>
                        </a:rPr>
                        <a:t>Count </a:t>
                      </a:r>
                      <a:r>
                        <a:rPr lang="en-US" sz="1600" dirty="0" smtClean="0">
                          <a:latin typeface="Arial" panose="020B0604020202020204" pitchFamily="34" charset="0"/>
                          <a:cs typeface="Arial" panose="020B0604020202020204" pitchFamily="34" charset="0"/>
                        </a:rPr>
                        <a:t>in 5K  Category in the PI-1563?</a:t>
                      </a:r>
                      <a:endParaRPr lang="en-US" sz="1600" dirty="0">
                        <a:latin typeface="Arial" panose="020B0604020202020204" pitchFamily="34" charset="0"/>
                        <a:cs typeface="Arial" panose="020B0604020202020204" pitchFamily="34" charset="0"/>
                      </a:endParaRPr>
                    </a:p>
                  </a:txBody>
                  <a:tcPr/>
                </a:tc>
              </a:tr>
              <a:tr h="1164940">
                <a:tc>
                  <a:txBody>
                    <a:bodyPr/>
                    <a:lstStyle/>
                    <a:p>
                      <a:pPr algn="ctr"/>
                      <a:r>
                        <a:rPr lang="en-US" sz="1600" dirty="0" smtClean="0">
                          <a:latin typeface="Arial" panose="020B0604020202020204" pitchFamily="34" charset="0"/>
                          <a:cs typeface="Arial" panose="020B0604020202020204" pitchFamily="34" charset="0"/>
                        </a:rPr>
                        <a:t>Yes</a:t>
                      </a:r>
                    </a:p>
                  </a:txBody>
                  <a:tcPr/>
                </a:tc>
                <a:tc>
                  <a:txBody>
                    <a:bodyPr/>
                    <a:lstStyle/>
                    <a:p>
                      <a:r>
                        <a:rPr lang="en-US" sz="1600" dirty="0" smtClean="0">
                          <a:latin typeface="Arial" panose="020B0604020202020204" pitchFamily="34" charset="0"/>
                          <a:cs typeface="Arial" panose="020B0604020202020204" pitchFamily="34" charset="0"/>
                        </a:rPr>
                        <a:t>5-Year Old Resident with an IEP.</a:t>
                      </a:r>
                    </a:p>
                    <a:p>
                      <a:r>
                        <a:rPr lang="en-US" sz="1600" dirty="0" smtClean="0">
                          <a:latin typeface="Arial" panose="020B0604020202020204" pitchFamily="34" charset="0"/>
                          <a:cs typeface="Arial" panose="020B0604020202020204" pitchFamily="34" charset="0"/>
                        </a:rPr>
                        <a:t>Not enrolled in a non-public school 5K Program.</a:t>
                      </a:r>
                    </a:p>
                    <a:p>
                      <a:r>
                        <a:rPr lang="en-US" sz="1600" dirty="0" smtClean="0">
                          <a:latin typeface="Arial" panose="020B0604020202020204" pitchFamily="34" charset="0"/>
                          <a:cs typeface="Arial" panose="020B0604020202020204" pitchFamily="34" charset="0"/>
                        </a:rPr>
                        <a:t>Enrolled </a:t>
                      </a:r>
                      <a:r>
                        <a:rPr lang="en-US" sz="1600" u="sng" dirty="0" smtClean="0">
                          <a:latin typeface="Arial" panose="020B0604020202020204" pitchFamily="34" charset="0"/>
                          <a:cs typeface="Arial" panose="020B0604020202020204" pitchFamily="34" charset="0"/>
                        </a:rPr>
                        <a:t>only</a:t>
                      </a:r>
                      <a:r>
                        <a:rPr lang="en-US" sz="1600" dirty="0" smtClean="0">
                          <a:latin typeface="Arial" panose="020B0604020202020204" pitchFamily="34" charset="0"/>
                          <a:cs typeface="Arial" panose="020B0604020202020204" pitchFamily="34" charset="0"/>
                        </a:rPr>
                        <a:t> in your</a:t>
                      </a:r>
                      <a:r>
                        <a:rPr lang="en-US" sz="1600" baseline="0" dirty="0" smtClean="0">
                          <a:latin typeface="Arial" panose="020B0604020202020204" pitchFamily="34" charset="0"/>
                          <a:cs typeface="Arial" panose="020B0604020202020204" pitchFamily="34" charset="0"/>
                        </a:rPr>
                        <a:t> Early Childhood Special Education Program or receiving services. (rare)</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r>
              <a:tr h="11649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5-Year Old Resident</a:t>
                      </a:r>
                      <a:r>
                        <a:rPr lang="en-US" sz="1600" baseline="0" dirty="0" smtClean="0">
                          <a:latin typeface="Arial" panose="020B0604020202020204" pitchFamily="34" charset="0"/>
                          <a:cs typeface="Arial" panose="020B0604020202020204" pitchFamily="34" charset="0"/>
                        </a:rPr>
                        <a:t> no IEP.</a:t>
                      </a:r>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Enrolled in a public school 5K Program.</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Yes. Count in the 5K program they are attending, .5, 3-day,4-day,5-day.</a:t>
                      </a:r>
                      <a:endParaRPr lang="en-US" sz="1600" dirty="0">
                        <a:latin typeface="Arial" panose="020B0604020202020204" pitchFamily="34" charset="0"/>
                        <a:cs typeface="Arial" panose="020B0604020202020204" pitchFamily="34" charset="0"/>
                      </a:endParaRPr>
                    </a:p>
                  </a:txBody>
                  <a:tcPr/>
                </a:tc>
              </a:tr>
              <a:tr h="11649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5-Year Old Resident with an IEP.</a:t>
                      </a:r>
                    </a:p>
                    <a:p>
                      <a:r>
                        <a:rPr lang="en-US" sz="1600" dirty="0" smtClean="0">
                          <a:latin typeface="Arial" panose="020B0604020202020204" pitchFamily="34" charset="0"/>
                          <a:cs typeface="Arial" panose="020B0604020202020204" pitchFamily="34" charset="0"/>
                        </a:rPr>
                        <a:t>Enrolled in a public school 5K Program*, plus IEP</a:t>
                      </a:r>
                      <a:r>
                        <a:rPr lang="en-US" sz="1600" baseline="0" dirty="0" smtClean="0">
                          <a:latin typeface="Arial" panose="020B0604020202020204" pitchFamily="34" charset="0"/>
                          <a:cs typeface="Arial" panose="020B0604020202020204" pitchFamily="34" charset="0"/>
                        </a:rPr>
                        <a:t> services (either as part of their 5K day or additional Early Childhood Special Education in PM or receiving services)</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Yes. Count in the 5K program they are attending, .5, 3-day,4-day,5-day.</a:t>
                      </a:r>
                      <a:endParaRPr lang="en-US" sz="1600" dirty="0">
                        <a:latin typeface="Arial" panose="020B0604020202020204" pitchFamily="34" charset="0"/>
                        <a:cs typeface="Arial" panose="020B0604020202020204" pitchFamily="34" charset="0"/>
                      </a:endParaRPr>
                    </a:p>
                  </a:txBody>
                  <a:tcPr/>
                </a:tc>
              </a:tr>
              <a:tr h="1164940">
                <a:tc>
                  <a:txBody>
                    <a:bodyPr/>
                    <a:lstStyle/>
                    <a:p>
                      <a:pPr algn="ctr"/>
                      <a:r>
                        <a:rPr lang="en-US" sz="1600" dirty="0" smtClean="0">
                          <a:latin typeface="Arial" panose="020B0604020202020204" pitchFamily="34" charset="0"/>
                          <a:cs typeface="Arial" panose="020B0604020202020204" pitchFamily="34" charset="0"/>
                        </a:rPr>
                        <a:t>No</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5-Year Old Resident</a:t>
                      </a:r>
                      <a:r>
                        <a:rPr lang="en-US" sz="1600" baseline="0" dirty="0" smtClean="0">
                          <a:latin typeface="Arial" panose="020B0604020202020204" pitchFamily="34" charset="0"/>
                          <a:cs typeface="Arial" panose="020B0604020202020204" pitchFamily="34" charset="0"/>
                        </a:rPr>
                        <a:t> with a Service Plan.</a:t>
                      </a:r>
                    </a:p>
                    <a:p>
                      <a:r>
                        <a:rPr lang="en-US" sz="1600" baseline="0" dirty="0" smtClean="0">
                          <a:latin typeface="Arial" panose="020B0604020202020204" pitchFamily="34" charset="0"/>
                          <a:cs typeface="Arial" panose="020B0604020202020204" pitchFamily="34" charset="0"/>
                        </a:rPr>
                        <a:t>Enrolled in a </a:t>
                      </a:r>
                      <a:r>
                        <a:rPr lang="en-US" sz="1600" u="sng" baseline="0" dirty="0" smtClean="0">
                          <a:latin typeface="Arial" panose="020B0604020202020204" pitchFamily="34" charset="0"/>
                          <a:cs typeface="Arial" panose="020B0604020202020204" pitchFamily="34" charset="0"/>
                        </a:rPr>
                        <a:t>private</a:t>
                      </a:r>
                      <a:r>
                        <a:rPr lang="en-US" sz="1600" baseline="0" dirty="0" smtClean="0">
                          <a:latin typeface="Arial" panose="020B0604020202020204" pitchFamily="34" charset="0"/>
                          <a:cs typeface="Arial" panose="020B0604020202020204" pitchFamily="34" charset="0"/>
                        </a:rPr>
                        <a:t> school 5K Program, plus receiving Equitable Services from the public school.</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No. Used IDEA Grant to fund cost.</a:t>
                      </a:r>
                      <a:endParaRPr lang="en-US" sz="1600" dirty="0">
                        <a:latin typeface="Arial" panose="020B0604020202020204" pitchFamily="34" charset="0"/>
                        <a:cs typeface="Arial" panose="020B0604020202020204" pitchFamily="34" charset="0"/>
                      </a:endParaRPr>
                    </a:p>
                  </a:txBody>
                  <a:tcPr/>
                </a:tc>
              </a:tr>
            </a:tbl>
          </a:graphicData>
        </a:graphic>
      </p:graphicFrame>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24</a:t>
            </a:fld>
            <a:endParaRPr lang="en-US" dirty="0"/>
          </a:p>
        </p:txBody>
      </p:sp>
    </p:spTree>
    <p:extLst>
      <p:ext uri="{BB962C8B-B14F-4D97-AF65-F5344CB8AC3E}">
        <p14:creationId xmlns:p14="http://schemas.microsoft.com/office/powerpoint/2010/main" val="1497543435"/>
      </p:ext>
    </p:extLst>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Membership and 3, 4, and 5-Year Olds</a:t>
            </a: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25</a:t>
            </a:fld>
            <a:endParaRPr lang="en-US" dirty="0"/>
          </a:p>
        </p:txBody>
      </p:sp>
      <p:sp>
        <p:nvSpPr>
          <p:cNvPr id="4" name="Content Placeholder 3"/>
          <p:cNvSpPr>
            <a:spLocks noGrp="1"/>
          </p:cNvSpPr>
          <p:nvPr>
            <p:ph idx="1"/>
          </p:nvPr>
        </p:nvSpPr>
        <p:spPr/>
        <p:txBody>
          <a:bodyPr/>
          <a:lstStyle/>
          <a:p>
            <a:pPr>
              <a:buFont typeface="Wingdings" panose="05000000000000000000" pitchFamily="2" charset="2"/>
              <a:buChar char="ü"/>
            </a:pPr>
            <a:r>
              <a:rPr lang="en-US" sz="2800" dirty="0" smtClean="0">
                <a:latin typeface="Arial" panose="020B0604020202020204" pitchFamily="34" charset="0"/>
                <a:cs typeface="Arial" panose="020B0604020202020204" pitchFamily="34" charset="0"/>
              </a:rPr>
              <a:t>Have to be public school students in order to count for membership.</a:t>
            </a:r>
          </a:p>
          <a:p>
            <a:pPr>
              <a:buFont typeface="Wingdings" panose="05000000000000000000" pitchFamily="2" charset="2"/>
              <a:buChar char="ü"/>
            </a:pPr>
            <a:r>
              <a:rPr lang="en-US" sz="2800" dirty="0" smtClean="0">
                <a:latin typeface="Arial" panose="020B0604020202020204" pitchFamily="34" charset="0"/>
                <a:cs typeface="Arial" panose="020B0604020202020204" pitchFamily="34" charset="0"/>
              </a:rPr>
              <a:t>Except: 3-Year Olds. There is no public school 3K Regular Education Program, so count ALL Special Education 3-Year Olds you serve.</a:t>
            </a:r>
          </a:p>
          <a:p>
            <a:pPr>
              <a:buFont typeface="Wingdings" panose="05000000000000000000" pitchFamily="2" charset="2"/>
              <a:buChar char="ü"/>
            </a:pPr>
            <a:r>
              <a:rPr lang="en-US" sz="2800" smtClean="0">
                <a:latin typeface="Arial" panose="020B0604020202020204" pitchFamily="34" charset="0"/>
                <a:cs typeface="Arial" panose="020B0604020202020204" pitchFamily="34" charset="0"/>
              </a:rPr>
              <a:t>Count children in </a:t>
            </a:r>
            <a:r>
              <a:rPr lang="en-US" sz="2800" dirty="0" smtClean="0">
                <a:latin typeface="Arial" panose="020B0604020202020204" pitchFamily="34" charset="0"/>
                <a:cs typeface="Arial" panose="020B0604020202020204" pitchFamily="34" charset="0"/>
              </a:rPr>
              <a:t>the program they are attending.</a:t>
            </a:r>
          </a:p>
        </p:txBody>
      </p:sp>
      <p:sp>
        <p:nvSpPr>
          <p:cNvPr id="6" name="TextBox 5"/>
          <p:cNvSpPr txBox="1"/>
          <p:nvPr/>
        </p:nvSpPr>
        <p:spPr>
          <a:xfrm>
            <a:off x="1266092" y="867102"/>
            <a:ext cx="5908431" cy="523220"/>
          </a:xfrm>
          <a:prstGeom prst="rect">
            <a:avLst/>
          </a:prstGeom>
          <a:noFill/>
        </p:spPr>
        <p:txBody>
          <a:bodyPr wrap="square" rtlCol="0">
            <a:spAutoFit/>
          </a:bodyPr>
          <a:lstStyle/>
          <a:p>
            <a:pPr algn="ctr"/>
            <a:r>
              <a:rPr lang="en-US" sz="2800" dirty="0" smtClean="0">
                <a:solidFill>
                  <a:schemeClr val="bg1"/>
                </a:solidFill>
              </a:rPr>
              <a:t>Takeaways</a:t>
            </a:r>
            <a:endParaRPr lang="en-US" sz="2800" dirty="0">
              <a:solidFill>
                <a:schemeClr val="bg1"/>
              </a:solidFill>
            </a:endParaRPr>
          </a:p>
        </p:txBody>
      </p:sp>
    </p:spTree>
    <p:extLst>
      <p:ext uri="{BB962C8B-B14F-4D97-AF65-F5344CB8AC3E}">
        <p14:creationId xmlns:p14="http://schemas.microsoft.com/office/powerpoint/2010/main" val="4182585424"/>
      </p:ext>
    </p:extLst>
  </p:cSld>
  <p:clrMapOvr>
    <a:masterClrMapping/>
  </p:clrMapOvr>
  <p:transition spd="slow">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23900"/>
            <a:ext cx="8858250" cy="5962650"/>
          </a:xfrm>
        </p:spPr>
        <p:txBody>
          <a:bodyPr/>
          <a:lstStyle/>
          <a:p>
            <a:r>
              <a:rPr lang="en-US" sz="2000" dirty="0" smtClean="0">
                <a:latin typeface="Times New Roman" pitchFamily="18" charset="0"/>
                <a:ea typeface="ＭＳ Ｐゴシック" pitchFamily="34" charset="-128"/>
                <a:cs typeface="Times New Roman" pitchFamily="18" charset="0"/>
              </a:rPr>
              <a:t>Since revenue limits were implemented in 1993, school districts have been allowed to exceed their revenue cap through local referenda.</a:t>
            </a:r>
          </a:p>
          <a:p>
            <a:r>
              <a:rPr lang="en-US" sz="2000" dirty="0" smtClean="0">
                <a:latin typeface="Times New Roman" pitchFamily="18" charset="0"/>
                <a:ea typeface="ＭＳ Ｐゴシック" pitchFamily="34" charset="-128"/>
                <a:cs typeface="Times New Roman" pitchFamily="18" charset="0"/>
              </a:rPr>
              <a:t>Two types of referenda questions, both of which can be for multiple years:</a:t>
            </a:r>
          </a:p>
          <a:p>
            <a:pPr lvl="1"/>
            <a:r>
              <a:rPr lang="en-US" sz="2000" dirty="0" smtClean="0">
                <a:latin typeface="Times New Roman" pitchFamily="18" charset="0"/>
                <a:ea typeface="ＭＳ Ｐゴシック" pitchFamily="34" charset="-128"/>
                <a:cs typeface="Times New Roman" pitchFamily="18" charset="0"/>
              </a:rPr>
              <a:t>Recurring-Additional revenue limit authority is permanently added to the district’</a:t>
            </a:r>
            <a:r>
              <a:rPr lang="en-US" altLang="ja-JP" sz="2000" dirty="0" smtClean="0">
                <a:latin typeface="Times New Roman" pitchFamily="18" charset="0"/>
                <a:ea typeface="ＭＳ Ｐゴシック" pitchFamily="34" charset="-128"/>
                <a:cs typeface="Times New Roman" pitchFamily="18" charset="0"/>
              </a:rPr>
              <a:t>s base revenues for future years.</a:t>
            </a:r>
          </a:p>
          <a:p>
            <a:pPr lvl="1"/>
            <a:r>
              <a:rPr lang="en-US" sz="2000" dirty="0" smtClean="0">
                <a:latin typeface="Times New Roman" pitchFamily="18" charset="0"/>
                <a:ea typeface="ＭＳ Ｐゴシック" pitchFamily="34" charset="-128"/>
                <a:cs typeface="Times New Roman" pitchFamily="18" charset="0"/>
              </a:rPr>
              <a:t>Non-recurring-Additional revenue limit authority is temporarily added to the district’</a:t>
            </a:r>
            <a:r>
              <a:rPr lang="en-US" altLang="ja-JP" sz="2000" dirty="0" smtClean="0">
                <a:latin typeface="Times New Roman" pitchFamily="18" charset="0"/>
                <a:ea typeface="ＭＳ Ｐゴシック" pitchFamily="34" charset="-128"/>
                <a:cs typeface="Times New Roman" pitchFamily="18" charset="0"/>
              </a:rPr>
              <a:t>s revenues, but not included in the base for future years.</a:t>
            </a:r>
          </a:p>
          <a:p>
            <a:r>
              <a:rPr lang="en-US" sz="2000" dirty="0" smtClean="0">
                <a:latin typeface="Times New Roman" pitchFamily="18" charset="0"/>
                <a:ea typeface="ＭＳ Ｐゴシック" pitchFamily="34" charset="-128"/>
                <a:cs typeface="Times New Roman" pitchFamily="18" charset="0"/>
              </a:rPr>
              <a:t>Recurring referenda data from July 1, 1993 through August 15, 2015</a:t>
            </a:r>
          </a:p>
          <a:p>
            <a:pPr lvl="1"/>
            <a:r>
              <a:rPr lang="en-US" sz="2000" dirty="0" smtClean="0">
                <a:latin typeface="Times New Roman" pitchFamily="18" charset="0"/>
                <a:ea typeface="ＭＳ Ｐゴシック" pitchFamily="34" charset="-128"/>
                <a:cs typeface="Times New Roman" pitchFamily="18" charset="0"/>
              </a:rPr>
              <a:t>161 Questions Passed (35.6%) vs. 291 Questions Failed (64.4%)</a:t>
            </a:r>
          </a:p>
          <a:p>
            <a:r>
              <a:rPr lang="en-US" sz="2000" dirty="0" smtClean="0">
                <a:latin typeface="Times New Roman" pitchFamily="18" charset="0"/>
                <a:ea typeface="ＭＳ Ｐゴシック" pitchFamily="34" charset="-128"/>
                <a:cs typeface="Times New Roman" pitchFamily="18" charset="0"/>
              </a:rPr>
              <a:t>Recurring referenda data from July 1, 2011 through August 15, 2015</a:t>
            </a:r>
          </a:p>
          <a:p>
            <a:pPr lvl="1"/>
            <a:r>
              <a:rPr lang="en-US" sz="2000" dirty="0" smtClean="0">
                <a:latin typeface="Times New Roman" pitchFamily="18" charset="0"/>
                <a:ea typeface="ＭＳ Ｐゴシック" pitchFamily="34" charset="-128"/>
                <a:cs typeface="Times New Roman" pitchFamily="18" charset="0"/>
              </a:rPr>
              <a:t>18 Questions Passed (58%) vs. 13 Questions Failed (42%)</a:t>
            </a:r>
          </a:p>
          <a:p>
            <a:endParaRPr lang="en-US" sz="2000" dirty="0" smtClean="0">
              <a:latin typeface="Times New Roman" pitchFamily="18" charset="0"/>
              <a:ea typeface="ＭＳ Ｐゴシック" pitchFamily="34" charset="-128"/>
              <a:cs typeface="Times New Roman" pitchFamily="18" charset="0"/>
            </a:endParaRPr>
          </a:p>
          <a:p>
            <a:r>
              <a:rPr lang="en-US" sz="2000" dirty="0" smtClean="0">
                <a:latin typeface="Times New Roman" pitchFamily="18" charset="0"/>
                <a:ea typeface="ＭＳ Ｐゴシック" pitchFamily="34" charset="-128"/>
                <a:cs typeface="Times New Roman" pitchFamily="18" charset="0"/>
              </a:rPr>
              <a:t>Non-recurring referenda from July 1, 1993 through August 15, 2015</a:t>
            </a:r>
          </a:p>
          <a:p>
            <a:pPr lvl="1"/>
            <a:r>
              <a:rPr lang="en-US" sz="2000" dirty="0" smtClean="0">
                <a:latin typeface="Times New Roman" pitchFamily="18" charset="0"/>
                <a:ea typeface="ＭＳ Ｐゴシック" pitchFamily="34" charset="-128"/>
                <a:cs typeface="Times New Roman" pitchFamily="18" charset="0"/>
              </a:rPr>
              <a:t>362 Questions Passed (58.7%) vs. 255 Questions Failed (41.3%)</a:t>
            </a:r>
          </a:p>
          <a:p>
            <a:r>
              <a:rPr lang="en-US" sz="2000" dirty="0" smtClean="0">
                <a:latin typeface="Times New Roman" pitchFamily="18" charset="0"/>
                <a:ea typeface="ＭＳ Ｐゴシック" pitchFamily="34" charset="-128"/>
                <a:cs typeface="Times New Roman" pitchFamily="18" charset="0"/>
              </a:rPr>
              <a:t>Non-recurring referenda data from July 1, 2011 through August 15, 2015</a:t>
            </a:r>
          </a:p>
          <a:p>
            <a:pPr lvl="1"/>
            <a:r>
              <a:rPr lang="en-US" sz="2000" dirty="0" smtClean="0">
                <a:latin typeface="Times New Roman" pitchFamily="18" charset="0"/>
                <a:ea typeface="ＭＳ Ｐゴシック" pitchFamily="34" charset="-128"/>
                <a:cs typeface="Times New Roman" pitchFamily="18" charset="0"/>
              </a:rPr>
              <a:t>115 Questions Passed (71.9%) vs. 45 Questions Failed (28.1%)</a:t>
            </a:r>
          </a:p>
          <a:p>
            <a:pPr>
              <a:spcAft>
                <a:spcPts val="600"/>
              </a:spcAft>
            </a:pPr>
            <a:endParaRPr lang="en-US" sz="1800" dirty="0" smtClean="0">
              <a:latin typeface="Times New Roman" pitchFamily="18" charset="0"/>
              <a:cs typeface="Times New Roman" pitchFamily="18" charset="0"/>
            </a:endParaRPr>
          </a:p>
          <a:p>
            <a:pPr>
              <a:spcAft>
                <a:spcPts val="600"/>
              </a:spcAft>
            </a:pPr>
            <a:endParaRPr lang="en-US" sz="1800" dirty="0">
              <a:latin typeface="Times New Roman" pitchFamily="18" charset="0"/>
              <a:cs typeface="Times New Roman" pitchFamily="18" charset="0"/>
            </a:endParaRPr>
          </a:p>
        </p:txBody>
      </p:sp>
      <p:sp>
        <p:nvSpPr>
          <p:cNvPr id="5" name="Title 4"/>
          <p:cNvSpPr>
            <a:spLocks noGrp="1"/>
          </p:cNvSpPr>
          <p:nvPr>
            <p:ph type="title"/>
          </p:nvPr>
        </p:nvSpPr>
        <p:spPr>
          <a:xfrm>
            <a:off x="0" y="0"/>
            <a:ext cx="9144000" cy="8000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School District Referenda</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26</a:t>
            </a:fld>
            <a:endParaRPr lang="en-US" dirty="0"/>
          </a:p>
        </p:txBody>
      </p:sp>
    </p:spTree>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924338"/>
            <a:ext cx="8858250" cy="5762211"/>
          </a:xfrm>
        </p:spPr>
        <p:txBody>
          <a:bodyPr/>
          <a:lstStyle/>
          <a:p>
            <a:pPr>
              <a:spcBef>
                <a:spcPct val="50000"/>
              </a:spcBef>
            </a:pPr>
            <a:r>
              <a:rPr lang="en-US" sz="3000" dirty="0" smtClean="0">
                <a:latin typeface="Arial" panose="020B0604020202020204" pitchFamily="34" charset="0"/>
                <a:cs typeface="Arial" panose="020B0604020202020204" pitchFamily="34" charset="0"/>
              </a:rPr>
              <a:t>WI </a:t>
            </a:r>
            <a:r>
              <a:rPr lang="en-US" sz="3000" dirty="0">
                <a:latin typeface="Arial" panose="020B0604020202020204" pitchFamily="34" charset="0"/>
                <a:cs typeface="Arial" panose="020B0604020202020204" pitchFamily="34" charset="0"/>
              </a:rPr>
              <a:t>Statute 121.91(4)(a) provides that a school district which </a:t>
            </a:r>
            <a:r>
              <a:rPr lang="en-US" sz="3000" u="sng" dirty="0">
                <a:solidFill>
                  <a:srgbClr val="1F2264"/>
                </a:solidFill>
                <a:latin typeface="Arial" panose="020B0604020202020204" pitchFamily="34" charset="0"/>
                <a:cs typeface="Arial" panose="020B0604020202020204" pitchFamily="34" charset="0"/>
              </a:rPr>
              <a:t>assumes responsibility for a program or service from another governmental unit</a:t>
            </a:r>
            <a:r>
              <a:rPr lang="en-US" sz="3000" dirty="0">
                <a:solidFill>
                  <a:srgbClr val="1F2264"/>
                </a:solidFill>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may request and be granted an exemption to the district revenue limit equal to the increased cost due to that program or service.</a:t>
            </a:r>
          </a:p>
          <a:p>
            <a:pPr>
              <a:spcBef>
                <a:spcPct val="50000"/>
              </a:spcBef>
            </a:pPr>
            <a:r>
              <a:rPr lang="en-US" sz="3000" dirty="0">
                <a:latin typeface="Arial" panose="020B0604020202020204" pitchFamily="34" charset="0"/>
                <a:cs typeface="Arial" panose="020B0604020202020204" pitchFamily="34" charset="0"/>
              </a:rPr>
              <a:t>The actual request is for the financial impact going forward in the new school year.  </a:t>
            </a:r>
            <a:endParaRPr lang="en-US" sz="3000" dirty="0" smtClean="0">
              <a:latin typeface="Arial" panose="020B0604020202020204" pitchFamily="34" charset="0"/>
              <a:cs typeface="Arial" panose="020B0604020202020204" pitchFamily="34" charset="0"/>
            </a:endParaRPr>
          </a:p>
          <a:p>
            <a:pPr lvl="1">
              <a:spcBef>
                <a:spcPct val="50000"/>
              </a:spcBef>
            </a:pPr>
            <a:r>
              <a:rPr lang="en-US" sz="2600" b="1" dirty="0" smtClean="0">
                <a:solidFill>
                  <a:srgbClr val="1F2264"/>
                </a:solidFill>
                <a:latin typeface="Arial" panose="020B0604020202020204" pitchFamily="34" charset="0"/>
                <a:cs typeface="Arial" panose="020B0604020202020204" pitchFamily="34" charset="0"/>
              </a:rPr>
              <a:t>Any </a:t>
            </a:r>
            <a:r>
              <a:rPr lang="en-US" sz="2600" b="1" dirty="0">
                <a:solidFill>
                  <a:srgbClr val="1F2264"/>
                </a:solidFill>
                <a:latin typeface="Arial" panose="020B0604020202020204" pitchFamily="34" charset="0"/>
                <a:cs typeface="Arial" panose="020B0604020202020204" pitchFamily="34" charset="0"/>
              </a:rPr>
              <a:t>cost incurred in the current school year is not eligible.</a:t>
            </a:r>
          </a:p>
          <a:p>
            <a:pPr>
              <a:spcAft>
                <a:spcPts val="600"/>
              </a:spcAft>
            </a:pPr>
            <a:endParaRPr lang="en-US" sz="1800" dirty="0">
              <a:latin typeface="Times New Roman" pitchFamily="18" charset="0"/>
              <a:cs typeface="Times New Roman" pitchFamily="18" charset="0"/>
            </a:endParaRPr>
          </a:p>
        </p:txBody>
      </p:sp>
      <p:sp>
        <p:nvSpPr>
          <p:cNvPr id="5" name="Title 4"/>
          <p:cNvSpPr>
            <a:spLocks noGrp="1"/>
          </p:cNvSpPr>
          <p:nvPr>
            <p:ph type="title"/>
          </p:nvPr>
        </p:nvSpPr>
        <p:spPr>
          <a:xfrm>
            <a:off x="0" y="0"/>
            <a:ext cx="9144000" cy="8000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Transfer of Service</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27</a:t>
            </a:fld>
            <a:endParaRPr lang="en-US" dirty="0"/>
          </a:p>
        </p:txBody>
      </p:sp>
    </p:spTree>
    <p:extLst>
      <p:ext uri="{BB962C8B-B14F-4D97-AF65-F5344CB8AC3E}">
        <p14:creationId xmlns:p14="http://schemas.microsoft.com/office/powerpoint/2010/main" val="591022365"/>
      </p:ext>
    </p:extLst>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924338"/>
            <a:ext cx="8858250" cy="5762211"/>
          </a:xfrm>
        </p:spPr>
        <p:txBody>
          <a:bodyPr/>
          <a:lstStyle/>
          <a:p>
            <a:pPr>
              <a:spcAft>
                <a:spcPts val="600"/>
              </a:spcAft>
            </a:pPr>
            <a:r>
              <a:rPr lang="en-US" sz="2800" dirty="0" smtClean="0">
                <a:latin typeface="Arial" panose="020B0604020202020204" pitchFamily="34" charset="0"/>
                <a:cs typeface="Arial" panose="020B0604020202020204" pitchFamily="34" charset="0"/>
              </a:rPr>
              <a:t>Requests for a TOS for an individual student is accomplished through the PI-5000 portal.</a:t>
            </a:r>
          </a:p>
          <a:p>
            <a:pPr lvl="1">
              <a:spcAft>
                <a:spcPts val="600"/>
              </a:spcAft>
            </a:pPr>
            <a:r>
              <a:rPr lang="en-US" sz="2400" dirty="0" smtClean="0">
                <a:latin typeface="Arial" panose="020B0604020202020204" pitchFamily="34" charset="0"/>
                <a:cs typeface="Arial" panose="020B0604020202020204" pitchFamily="34" charset="0"/>
              </a:rPr>
              <a:t>PI-5000</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access is granted through the “Application User Management</a:t>
            </a:r>
            <a:r>
              <a:rPr lang="en-US" sz="2400" dirty="0">
                <a:latin typeface="Arial" panose="020B0604020202020204" pitchFamily="34" charset="0"/>
                <a:cs typeface="Arial" panose="020B0604020202020204" pitchFamily="34" charset="0"/>
              </a:rPr>
              <a:t>” portal </a:t>
            </a:r>
            <a:r>
              <a:rPr lang="en-US" sz="2400" dirty="0">
                <a:latin typeface="Arial" panose="020B0604020202020204" pitchFamily="34" charset="0"/>
                <a:cs typeface="Arial" panose="020B0604020202020204" pitchFamily="34" charset="0"/>
                <a:hlinkClick r:id="rId2"/>
              </a:rPr>
              <a:t>https://apps4.dpi.wi.gov/CMM</a:t>
            </a:r>
            <a:r>
              <a:rPr lang="en-US" sz="2400" dirty="0" smtClean="0">
                <a:latin typeface="Arial" panose="020B0604020202020204" pitchFamily="34" charset="0"/>
                <a:cs typeface="Arial" panose="020B0604020202020204" pitchFamily="34" charset="0"/>
                <a:hlinkClick r:id="rId2"/>
              </a:rPr>
              <a:t>/</a:t>
            </a:r>
            <a:r>
              <a:rPr lang="en-US" sz="2400" dirty="0" smtClean="0">
                <a:latin typeface="Arial" panose="020B0604020202020204" pitchFamily="34" charset="0"/>
                <a:cs typeface="Arial" panose="020B0604020202020204" pitchFamily="34" charset="0"/>
              </a:rPr>
              <a:t> </a:t>
            </a:r>
          </a:p>
          <a:p>
            <a:pPr lvl="1">
              <a:spcAft>
                <a:spcPts val="600"/>
              </a:spcAft>
            </a:pPr>
            <a:r>
              <a:rPr lang="en-US" sz="2400" dirty="0" smtClean="0">
                <a:latin typeface="Arial" panose="020B0604020202020204" pitchFamily="34" charset="0"/>
                <a:cs typeface="Arial" panose="020B0604020202020204" pitchFamily="34" charset="0"/>
              </a:rPr>
              <a:t>To receive TOS emails generated by the PI-5000 the staff member must be granted permission </a:t>
            </a:r>
            <a:r>
              <a:rPr lang="en-US" sz="2400" dirty="0">
                <a:latin typeface="Arial" panose="020B0604020202020204" pitchFamily="34" charset="0"/>
                <a:cs typeface="Arial" panose="020B0604020202020204" pitchFamily="34" charset="0"/>
              </a:rPr>
              <a:t>via the PI-1500 </a:t>
            </a:r>
            <a:r>
              <a:rPr lang="en-US" sz="2400" dirty="0">
                <a:latin typeface="Arial" panose="020B0604020202020204" pitchFamily="34" charset="0"/>
                <a:cs typeface="Arial" panose="020B0604020202020204" pitchFamily="34" charset="0"/>
                <a:hlinkClick r:id="rId3"/>
              </a:rPr>
              <a:t>https://apps4.dpi.wi.gov/SFS_PI-1500</a:t>
            </a:r>
            <a:r>
              <a:rPr lang="en-US" sz="2400" dirty="0" smtClean="0">
                <a:latin typeface="Arial" panose="020B0604020202020204" pitchFamily="34" charset="0"/>
                <a:cs typeface="Arial" panose="020B0604020202020204" pitchFamily="34" charset="0"/>
                <a:hlinkClick r:id="rId3"/>
              </a:rPr>
              <a:t>/</a:t>
            </a:r>
            <a:r>
              <a:rPr lang="en-US" sz="2400" dirty="0" smtClean="0">
                <a:latin typeface="Arial" panose="020B0604020202020204" pitchFamily="34" charset="0"/>
                <a:cs typeface="Arial" panose="020B0604020202020204" pitchFamily="34" charset="0"/>
              </a:rPr>
              <a:t> .</a:t>
            </a:r>
          </a:p>
          <a:p>
            <a:pPr lvl="1">
              <a:spcAft>
                <a:spcPts val="600"/>
              </a:spcAft>
            </a:pPr>
            <a:r>
              <a:rPr lang="en-US" sz="2400" dirty="0" smtClean="0">
                <a:latin typeface="Arial" panose="020B0604020202020204" pitchFamily="34" charset="0"/>
                <a:cs typeface="Arial" panose="020B0604020202020204" pitchFamily="34" charset="0"/>
              </a:rPr>
              <a:t>Granting access in either system is the responsibility of the district administrator.</a:t>
            </a:r>
          </a:p>
          <a:p>
            <a:pPr>
              <a:spcAft>
                <a:spcPts val="600"/>
              </a:spcAft>
            </a:pPr>
            <a:r>
              <a:rPr lang="en-US" dirty="0" smtClean="0">
                <a:latin typeface="Arial" panose="020B0604020202020204" pitchFamily="34" charset="0"/>
                <a:cs typeface="Arial" panose="020B0604020202020204" pitchFamily="34" charset="0"/>
              </a:rPr>
              <a:t>Requests for a TOS not student based must be done in a narrative request.   </a:t>
            </a:r>
            <a:endParaRPr lang="en-US"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0" y="0"/>
            <a:ext cx="9144000" cy="8000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Transfer of Service (TOS)</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28</a:t>
            </a:fld>
            <a:endParaRPr lang="en-US" dirty="0"/>
          </a:p>
        </p:txBody>
      </p:sp>
    </p:spTree>
    <p:extLst>
      <p:ext uri="{BB962C8B-B14F-4D97-AF65-F5344CB8AC3E}">
        <p14:creationId xmlns:p14="http://schemas.microsoft.com/office/powerpoint/2010/main" val="2818790599"/>
      </p:ext>
    </p:extLst>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914400"/>
            <a:ext cx="8858250" cy="5772150"/>
          </a:xfrm>
        </p:spPr>
        <p:txBody>
          <a:bodyPr/>
          <a:lstStyle/>
          <a:p>
            <a:pPr>
              <a:defRPr/>
            </a:pP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Make </a:t>
            </a:r>
            <a:r>
              <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sure the communication flow between the Spec Ed Director or the Pupil Services Director and your finance area is set up such that the finance area is aware of these opportunities</a:t>
            </a: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PI-5000 portal </a:t>
            </a:r>
            <a:r>
              <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application is scheduled to open in April. </a:t>
            </a:r>
          </a:p>
          <a:p>
            <a:pPr>
              <a:defRPr/>
            </a:pPr>
            <a:r>
              <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 deadline for applications is September, but because you’ll need information from the other governmental unit, don’t wait to start the process</a:t>
            </a: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spcBef>
                <a:spcPct val="50000"/>
              </a:spcBef>
            </a:pPr>
            <a:r>
              <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may not choose levy to the max, but you will have the resource option </a:t>
            </a:r>
            <a:r>
              <a:rPr lang="en-US" sz="2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available</a:t>
            </a:r>
          </a:p>
          <a:p>
            <a:pPr>
              <a:spcBef>
                <a:spcPct val="50000"/>
              </a:spcBef>
            </a:pPr>
            <a:r>
              <a:rPr lang="en-US" sz="2400" b="1"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rPr>
              <a:t>http://</a:t>
            </a:r>
            <a:r>
              <a:rPr lang="en-US" sz="2400" b="1" dirty="0" smtClean="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rPr>
              <a:t>dpi.wi.gov/sfs/limits/exemptions/transfer-service</a:t>
            </a:r>
            <a:r>
              <a:rPr lang="en-US" sz="2400" b="1" dirty="0" smtClean="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400" b="1"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spcBef>
                <a:spcPct val="50000"/>
              </a:spcBef>
            </a:pPr>
            <a:endParaRPr lang="en-US" sz="3000" dirty="0">
              <a:solidFill>
                <a:srgbClr val="FF9900"/>
              </a:solidFill>
              <a:latin typeface="Arial" panose="020B0604020202020204" pitchFamily="34" charset="0"/>
              <a:cs typeface="Arial" panose="020B0604020202020204" pitchFamily="34" charset="0"/>
            </a:endParaRPr>
          </a:p>
          <a:p>
            <a:pPr>
              <a:spcAft>
                <a:spcPts val="600"/>
              </a:spcAft>
            </a:pPr>
            <a:endParaRPr lang="en-US" sz="1800" dirty="0">
              <a:latin typeface="Times New Roman" pitchFamily="18" charset="0"/>
              <a:cs typeface="Times New Roman" pitchFamily="18" charset="0"/>
            </a:endParaRPr>
          </a:p>
        </p:txBody>
      </p:sp>
      <p:sp>
        <p:nvSpPr>
          <p:cNvPr id="5" name="Title 4"/>
          <p:cNvSpPr>
            <a:spLocks noGrp="1"/>
          </p:cNvSpPr>
          <p:nvPr>
            <p:ph type="title"/>
          </p:nvPr>
        </p:nvSpPr>
        <p:spPr>
          <a:xfrm>
            <a:off x="0" y="0"/>
            <a:ext cx="9144000" cy="8000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Transfer of Service</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29</a:t>
            </a:fld>
            <a:endParaRPr lang="en-US" dirty="0"/>
          </a:p>
        </p:txBody>
      </p:sp>
    </p:spTree>
    <p:extLst>
      <p:ext uri="{BB962C8B-B14F-4D97-AF65-F5344CB8AC3E}">
        <p14:creationId xmlns:p14="http://schemas.microsoft.com/office/powerpoint/2010/main" val="595923972"/>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1295400"/>
            <a:ext cx="8896350" cy="5419725"/>
          </a:xfrm>
        </p:spPr>
        <p:txBody>
          <a:bodyPr/>
          <a:lstStyle/>
          <a:p>
            <a:r>
              <a:rPr lang="en-US" sz="2400" dirty="0" smtClean="0">
                <a:latin typeface="Times New Roman" pitchFamily="18" charset="0"/>
                <a:cs typeface="Times New Roman" pitchFamily="18" charset="0"/>
              </a:rPr>
              <a:t>Karen </a:t>
            </a:r>
            <a:r>
              <a:rPr lang="en-US" sz="2400" dirty="0">
                <a:latin typeface="Times New Roman" pitchFamily="18" charset="0"/>
                <a:cs typeface="Times New Roman" pitchFamily="18" charset="0"/>
              </a:rPr>
              <a:t>Kucharz Robbe</a:t>
            </a:r>
          </a:p>
          <a:p>
            <a:pPr lvl="1">
              <a:buFont typeface="Courier New" pitchFamily="49" charset="0"/>
              <a:buChar char="o"/>
            </a:pPr>
            <a:r>
              <a:rPr lang="en-US" sz="2000" dirty="0">
                <a:latin typeface="Times New Roman" pitchFamily="18" charset="0"/>
                <a:cs typeface="Times New Roman" pitchFamily="18" charset="0"/>
              </a:rPr>
              <a:t>Revenue limits impact of declining enrollments and $0 per pupil increase in 2015-16 and 2016-17</a:t>
            </a:r>
            <a:r>
              <a:rPr lang="en-US" sz="2000" dirty="0" smtClean="0">
                <a:latin typeface="Times New Roman" pitchFamily="18" charset="0"/>
                <a:cs typeface="Times New Roman" pitchFamily="18" charset="0"/>
              </a:rPr>
              <a:t>.</a:t>
            </a:r>
          </a:p>
          <a:p>
            <a:pPr lvl="1">
              <a:buFont typeface="Courier New" pitchFamily="49" charset="0"/>
              <a:buChar char="o"/>
            </a:pPr>
            <a:r>
              <a:rPr lang="en-US" sz="2000" dirty="0" smtClean="0">
                <a:latin typeface="Times New Roman" pitchFamily="18" charset="0"/>
                <a:cs typeface="Times New Roman" pitchFamily="18" charset="0"/>
              </a:rPr>
              <a:t>Counting students for early childhood programs and FTE.</a:t>
            </a:r>
          </a:p>
          <a:p>
            <a:r>
              <a:rPr lang="en-US" sz="2400" dirty="0" smtClean="0">
                <a:latin typeface="Times New Roman" pitchFamily="18" charset="0"/>
                <a:cs typeface="Times New Roman" pitchFamily="18" charset="0"/>
              </a:rPr>
              <a:t>Bruce Anderson</a:t>
            </a:r>
            <a:endParaRPr lang="en-US" sz="2400" dirty="0">
              <a:latin typeface="Times New Roman" pitchFamily="18" charset="0"/>
              <a:cs typeface="Times New Roman" pitchFamily="18" charset="0"/>
            </a:endParaRPr>
          </a:p>
          <a:p>
            <a:pPr lvl="1">
              <a:buFont typeface="Courier New" pitchFamily="49" charset="0"/>
              <a:buChar char="o"/>
            </a:pPr>
            <a:r>
              <a:rPr lang="en-US" sz="2000" dirty="0" smtClean="0">
                <a:latin typeface="Times New Roman" pitchFamily="18" charset="0"/>
                <a:cs typeface="Times New Roman" pitchFamily="18" charset="0"/>
              </a:rPr>
              <a:t>Transfer of Service - Revenue Limits</a:t>
            </a:r>
          </a:p>
          <a:p>
            <a:r>
              <a:rPr lang="en-US" sz="2400" dirty="0" smtClean="0">
                <a:latin typeface="Times New Roman" pitchFamily="18" charset="0"/>
                <a:cs typeface="Times New Roman" pitchFamily="18" charset="0"/>
              </a:rPr>
              <a:t>Carey Bradley</a:t>
            </a:r>
            <a:endParaRPr lang="en-US" sz="2400" dirty="0">
              <a:latin typeface="Times New Roman" pitchFamily="18" charset="0"/>
              <a:cs typeface="Times New Roman" pitchFamily="18" charset="0"/>
            </a:endParaRPr>
          </a:p>
          <a:p>
            <a:pPr lvl="1">
              <a:buFont typeface="Courier New" pitchFamily="49" charset="0"/>
              <a:buChar char="o"/>
            </a:pPr>
            <a:r>
              <a:rPr lang="en-US" sz="2000" dirty="0" smtClean="0">
                <a:latin typeface="Times New Roman" pitchFamily="18" charset="0"/>
                <a:cs typeface="Times New Roman" pitchFamily="18" charset="0"/>
              </a:rPr>
              <a:t>Energy Efficiency Exemption - </a:t>
            </a:r>
            <a:r>
              <a:rPr lang="en-US" sz="2000" dirty="0">
                <a:latin typeface="Times New Roman" pitchFamily="18" charset="0"/>
                <a:cs typeface="Times New Roman" pitchFamily="18" charset="0"/>
              </a:rPr>
              <a:t>Revenue </a:t>
            </a:r>
            <a:r>
              <a:rPr lang="en-US" sz="2000" dirty="0" smtClean="0">
                <a:latin typeface="Times New Roman" pitchFamily="18" charset="0"/>
                <a:cs typeface="Times New Roman" pitchFamily="18" charset="0"/>
              </a:rPr>
              <a:t>Limits (PI 15)</a:t>
            </a:r>
          </a:p>
          <a:p>
            <a:pPr lvl="1">
              <a:buFont typeface="Courier New" pitchFamily="49" charset="0"/>
              <a:buChar char="o"/>
            </a:pPr>
            <a:r>
              <a:rPr lang="en-US" sz="2000" dirty="0" smtClean="0">
                <a:latin typeface="Times New Roman" pitchFamily="18" charset="0"/>
                <a:cs typeface="Times New Roman" pitchFamily="18" charset="0"/>
              </a:rPr>
              <a:t>Summer and Interim Sessions (PI 17)</a:t>
            </a:r>
          </a:p>
          <a:p>
            <a:r>
              <a:rPr lang="en-US" sz="2400" dirty="0">
                <a:latin typeface="Times New Roman" pitchFamily="18" charset="0"/>
                <a:cs typeface="Times New Roman" pitchFamily="18" charset="0"/>
              </a:rPr>
              <a:t>Dan Bush</a:t>
            </a:r>
          </a:p>
          <a:p>
            <a:pPr lvl="1">
              <a:buFont typeface="Courier New" pitchFamily="49" charset="0"/>
              <a:buChar char="o"/>
            </a:pPr>
            <a:r>
              <a:rPr lang="en-US" sz="2000" dirty="0">
                <a:latin typeface="Times New Roman" pitchFamily="18" charset="0"/>
                <a:cs typeface="Times New Roman" pitchFamily="18" charset="0"/>
              </a:rPr>
              <a:t>Special education and public school open enrollment.</a:t>
            </a:r>
          </a:p>
          <a:p>
            <a:r>
              <a:rPr lang="en-US" sz="2400" dirty="0" smtClean="0">
                <a:latin typeface="Times New Roman" pitchFamily="18" charset="0"/>
                <a:cs typeface="Times New Roman" pitchFamily="18" charset="0"/>
              </a:rPr>
              <a:t>Gene Fornecker</a:t>
            </a:r>
            <a:endParaRPr lang="en-US" sz="2400" dirty="0">
              <a:latin typeface="Times New Roman" pitchFamily="18" charset="0"/>
              <a:cs typeface="Times New Roman" pitchFamily="18" charset="0"/>
            </a:endParaRPr>
          </a:p>
          <a:p>
            <a:pPr lvl="1">
              <a:buFont typeface="Courier New" pitchFamily="49" charset="0"/>
              <a:buChar char="o"/>
            </a:pPr>
            <a:r>
              <a:rPr lang="en-US" sz="2000" dirty="0" smtClean="0">
                <a:latin typeface="Times New Roman" pitchFamily="18" charset="0"/>
                <a:cs typeface="Times New Roman" pitchFamily="18" charset="0"/>
              </a:rPr>
              <a:t>Audit Issues</a:t>
            </a:r>
            <a:endParaRPr lang="en-US" sz="2000" dirty="0">
              <a:latin typeface="Times New Roman" pitchFamily="18" charset="0"/>
              <a:cs typeface="Times New Roman" pitchFamily="18" charset="0"/>
            </a:endParaRPr>
          </a:p>
          <a:p>
            <a:pPr lvl="1">
              <a:buFont typeface="Courier New" pitchFamily="49" charset="0"/>
              <a:buChar char="o"/>
            </a:pPr>
            <a:r>
              <a:rPr lang="en-US" sz="2000" dirty="0" smtClean="0">
                <a:latin typeface="Times New Roman" pitchFamily="18" charset="0"/>
                <a:cs typeface="Times New Roman" pitchFamily="18" charset="0"/>
              </a:rPr>
              <a:t>Bank Reconciliations</a:t>
            </a:r>
            <a:endParaRPr lang="en-US" sz="2000" dirty="0">
              <a:latin typeface="Times New Roman" pitchFamily="18" charset="0"/>
              <a:cs typeface="Times New Roman" pitchFamily="18" charset="0"/>
            </a:endParaRPr>
          </a:p>
        </p:txBody>
      </p:sp>
      <p:sp>
        <p:nvSpPr>
          <p:cNvPr id="5" name="Title 3"/>
          <p:cNvSpPr>
            <a:spLocks noGrp="1"/>
          </p:cNvSpPr>
          <p:nvPr>
            <p:ph type="title"/>
          </p:nvPr>
        </p:nvSpPr>
        <p:spPr>
          <a:xfrm>
            <a:off x="0" y="1"/>
            <a:ext cx="9144000" cy="112395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a:t>Overview of Session</a:t>
            </a:r>
            <a:endParaRPr lang="en-US" sz="3000"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3</a:t>
            </a:fld>
            <a:endParaRPr lang="en-US" dirty="0"/>
          </a:p>
        </p:txBody>
      </p:sp>
    </p:spTree>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143000"/>
            <a:ext cx="8858250" cy="5543550"/>
          </a:xfrm>
        </p:spPr>
        <p:txBody>
          <a:bodyPr/>
          <a:lstStyle/>
          <a:p>
            <a:pPr marL="349758" indent="-285750">
              <a:lnSpc>
                <a:spcPct val="90000"/>
              </a:lnSpc>
            </a:pPr>
            <a:r>
              <a:rPr lang="en-US" sz="2800" dirty="0" smtClean="0"/>
              <a:t>The SPED or LEP exemption </a:t>
            </a:r>
            <a:r>
              <a:rPr lang="en-US" sz="2800" dirty="0"/>
              <a:t>will be </a:t>
            </a:r>
            <a:r>
              <a:rPr lang="en-US" sz="2800" u="sng" dirty="0"/>
              <a:t>reduced by the amount of the categorical aid</a:t>
            </a:r>
            <a:r>
              <a:rPr lang="en-US" sz="2800" dirty="0"/>
              <a:t> the district will receive the following year.</a:t>
            </a:r>
          </a:p>
          <a:p>
            <a:pPr marL="235458" indent="-171450">
              <a:lnSpc>
                <a:spcPct val="90000"/>
              </a:lnSpc>
            </a:pPr>
            <a:endParaRPr lang="en-US" sz="1400" b="1" dirty="0"/>
          </a:p>
          <a:p>
            <a:pPr marL="349758" indent="-285750">
              <a:lnSpc>
                <a:spcPct val="90000"/>
              </a:lnSpc>
            </a:pPr>
            <a:r>
              <a:rPr lang="en-US" sz="2800" dirty="0"/>
              <a:t>If the previous governmental unit was another WI school district, it’s revenue limit will not be reduced as a result of the transfer out</a:t>
            </a:r>
            <a:r>
              <a:rPr lang="en-US" sz="2800" dirty="0" smtClean="0"/>
              <a:t>.</a:t>
            </a:r>
          </a:p>
          <a:p>
            <a:pPr marL="235458" indent="-171450">
              <a:lnSpc>
                <a:spcPct val="90000"/>
              </a:lnSpc>
            </a:pPr>
            <a:endParaRPr lang="en-US" sz="1100" dirty="0"/>
          </a:p>
          <a:p>
            <a:pPr marL="349758" indent="-285750">
              <a:lnSpc>
                <a:spcPct val="90000"/>
              </a:lnSpc>
            </a:pPr>
            <a:r>
              <a:rPr lang="en-US" sz="2800" dirty="0"/>
              <a:t>The requesting district must determine that the student identified in the request is transferring from a governmental unit and the request is based on the identified needs of that governmental unit. </a:t>
            </a:r>
            <a:endParaRPr lang="en-US" sz="2800" dirty="0" smtClean="0"/>
          </a:p>
          <a:p>
            <a:pPr marL="749808" lvl="1">
              <a:lnSpc>
                <a:spcPct val="90000"/>
              </a:lnSpc>
            </a:pPr>
            <a:r>
              <a:rPr lang="en-US" sz="2400" b="1" dirty="0" smtClean="0"/>
              <a:t>The requesting district </a:t>
            </a:r>
            <a:r>
              <a:rPr lang="en-US" sz="2400" b="1" dirty="0"/>
              <a:t>must be able to confirm this information upon request. </a:t>
            </a:r>
          </a:p>
          <a:p>
            <a:pPr marL="749808" lvl="1">
              <a:lnSpc>
                <a:spcPct val="90000"/>
              </a:lnSpc>
            </a:pPr>
            <a:endParaRPr lang="en-US" sz="2400" dirty="0"/>
          </a:p>
          <a:p>
            <a:pPr>
              <a:spcAft>
                <a:spcPts val="600"/>
              </a:spcAft>
            </a:pPr>
            <a:endParaRPr lang="en-US" sz="1800" dirty="0">
              <a:latin typeface="Times New Roman" pitchFamily="18" charset="0"/>
              <a:cs typeface="Times New Roman" pitchFamily="18" charset="0"/>
            </a:endParaRPr>
          </a:p>
        </p:txBody>
      </p:sp>
      <p:sp>
        <p:nvSpPr>
          <p:cNvPr id="5" name="Title 4"/>
          <p:cNvSpPr>
            <a:spLocks noGrp="1"/>
          </p:cNvSpPr>
          <p:nvPr>
            <p:ph type="title"/>
          </p:nvPr>
        </p:nvSpPr>
        <p:spPr>
          <a:xfrm>
            <a:off x="0" y="0"/>
            <a:ext cx="9144000" cy="8000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Transfer of Service</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30</a:t>
            </a:fld>
            <a:endParaRPr lang="en-US" dirty="0"/>
          </a:p>
        </p:txBody>
      </p:sp>
    </p:spTree>
    <p:extLst>
      <p:ext uri="{BB962C8B-B14F-4D97-AF65-F5344CB8AC3E}">
        <p14:creationId xmlns:p14="http://schemas.microsoft.com/office/powerpoint/2010/main" val="1633800511"/>
      </p:ext>
    </p:extLst>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000" b="1" dirty="0">
                <a:solidFill>
                  <a:schemeClr val="lt1"/>
                </a:solidFill>
                <a:ea typeface="+mn-ea"/>
                <a:cs typeface="+mn-cs"/>
              </a:rPr>
              <a:t>PI 15 Reporting Requirements</a:t>
            </a:r>
          </a:p>
        </p:txBody>
      </p:sp>
      <p:sp>
        <p:nvSpPr>
          <p:cNvPr id="3" name="Content Placeholder 2"/>
          <p:cNvSpPr>
            <a:spLocks noGrp="1"/>
          </p:cNvSpPr>
          <p:nvPr>
            <p:ph idx="1"/>
          </p:nvPr>
        </p:nvSpPr>
        <p:spPr/>
        <p:txBody>
          <a:bodyPr/>
          <a:lstStyle/>
          <a:p>
            <a:r>
              <a:rPr lang="en-US" dirty="0" smtClean="0"/>
              <a:t>Required for use of the Revenue </a:t>
            </a:r>
            <a:r>
              <a:rPr lang="en-US" dirty="0"/>
              <a:t>Limit Exemption for Energy Efficiency Products or Projects</a:t>
            </a:r>
          </a:p>
          <a:p>
            <a:r>
              <a:rPr lang="en-US" dirty="0"/>
              <a:t>Report on performance of contract</a:t>
            </a:r>
          </a:p>
          <a:p>
            <a:pPr lvl="1"/>
            <a:r>
              <a:rPr lang="en-US" dirty="0"/>
              <a:t>Addendum to the Budget Publication (Annual Meeting - Budget Hearing)</a:t>
            </a:r>
          </a:p>
          <a:p>
            <a:pPr lvl="1"/>
            <a:r>
              <a:rPr lang="en-US" dirty="0"/>
              <a:t>Report to DPI the Utility savings applied to the fall tax levy</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31</a:t>
            </a:fld>
            <a:endParaRPr lang="en-US" dirty="0"/>
          </a:p>
        </p:txBody>
      </p:sp>
    </p:spTree>
    <p:extLst>
      <p:ext uri="{BB962C8B-B14F-4D97-AF65-F5344CB8AC3E}">
        <p14:creationId xmlns:p14="http://schemas.microsoft.com/office/powerpoint/2010/main" val="2823246905"/>
      </p:ext>
    </p:extLst>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a:t>Summer and Interim Sessions</a:t>
            </a:r>
            <a:endParaRPr lang="en-US" sz="3000" b="1" dirty="0">
              <a:solidFill>
                <a:schemeClr val="lt1"/>
              </a:solidFill>
              <a:ea typeface="+mn-ea"/>
              <a:cs typeface="+mn-cs"/>
            </a:endParaRPr>
          </a:p>
        </p:txBody>
      </p:sp>
      <p:sp>
        <p:nvSpPr>
          <p:cNvPr id="3" name="Content Placeholder 2"/>
          <p:cNvSpPr>
            <a:spLocks noGrp="1"/>
          </p:cNvSpPr>
          <p:nvPr>
            <p:ph idx="1"/>
          </p:nvPr>
        </p:nvSpPr>
        <p:spPr/>
        <p:txBody>
          <a:bodyPr/>
          <a:lstStyle/>
          <a:p>
            <a:r>
              <a:rPr lang="en-US" dirty="0"/>
              <a:t>PI 17 </a:t>
            </a:r>
            <a:r>
              <a:rPr lang="en-US" dirty="0" smtClean="0"/>
              <a:t>-revision </a:t>
            </a:r>
            <a:r>
              <a:rPr lang="en-US" dirty="0"/>
              <a:t>to reflect changes in the </a:t>
            </a:r>
            <a:r>
              <a:rPr lang="en-US" dirty="0" smtClean="0"/>
              <a:t>law and minute limitation removed</a:t>
            </a:r>
            <a:endParaRPr lang="en-US" dirty="0"/>
          </a:p>
          <a:p>
            <a:r>
              <a:rPr lang="en-US" dirty="0"/>
              <a:t>Specified “on-line” Classes for high school credit</a:t>
            </a:r>
          </a:p>
          <a:p>
            <a:pPr lvl="1"/>
            <a:r>
              <a:rPr lang="en-US" dirty="0"/>
              <a:t>Attend Virtually</a:t>
            </a:r>
          </a:p>
          <a:p>
            <a:pPr lvl="1"/>
            <a:r>
              <a:rPr lang="en-US" dirty="0"/>
              <a:t>Count non-residents for membership</a:t>
            </a:r>
          </a:p>
          <a:p>
            <a:pPr lvl="1"/>
            <a:r>
              <a:rPr lang="en-US" dirty="0"/>
              <a:t>Requires successful completion</a:t>
            </a:r>
          </a:p>
          <a:p>
            <a:pPr lvl="1"/>
            <a:r>
              <a:rPr lang="en-US" dirty="0"/>
              <a:t>8,100 minutes of instruction are required to earn 1 credit</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32</a:t>
            </a:fld>
            <a:endParaRPr lang="en-US" dirty="0"/>
          </a:p>
        </p:txBody>
      </p:sp>
    </p:spTree>
    <p:extLst>
      <p:ext uri="{BB962C8B-B14F-4D97-AF65-F5344CB8AC3E}">
        <p14:creationId xmlns:p14="http://schemas.microsoft.com/office/powerpoint/2010/main" val="3470936468"/>
      </p:ext>
    </p:extLst>
  </p:cSld>
  <p:clrMapOvr>
    <a:masterClrMapping/>
  </p:clrMapOvr>
  <p:transition spd="slow">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a:t>Summer and Interim Sessions</a:t>
            </a:r>
            <a:endParaRPr lang="en-US" sz="3000" b="1" dirty="0">
              <a:solidFill>
                <a:schemeClr val="lt1"/>
              </a:solidFill>
              <a:ea typeface="+mn-ea"/>
              <a:cs typeface="+mn-cs"/>
            </a:endParaRPr>
          </a:p>
        </p:txBody>
      </p:sp>
      <p:sp>
        <p:nvSpPr>
          <p:cNvPr id="3" name="Content Placeholder 2"/>
          <p:cNvSpPr>
            <a:spLocks noGrp="1"/>
          </p:cNvSpPr>
          <p:nvPr>
            <p:ph idx="1"/>
          </p:nvPr>
        </p:nvSpPr>
        <p:spPr/>
        <p:txBody>
          <a:bodyPr/>
          <a:lstStyle/>
          <a:p>
            <a:r>
              <a:rPr lang="en-US" dirty="0" smtClean="0"/>
              <a:t>Year </a:t>
            </a:r>
            <a:r>
              <a:rPr lang="en-US" dirty="0"/>
              <a:t>round schools may now claim summer membership for interim sessions (courses held outside the regular calendar year)</a:t>
            </a:r>
          </a:p>
          <a:p>
            <a:r>
              <a:rPr lang="en-US" dirty="0"/>
              <a:t>No longer a limit of 270 minutes per student per </a:t>
            </a:r>
            <a:r>
              <a:rPr lang="en-US" dirty="0" smtClean="0"/>
              <a:t>day</a:t>
            </a:r>
          </a:p>
          <a:p>
            <a:r>
              <a:rPr lang="en-US" dirty="0" smtClean="0"/>
              <a:t>Revised Guidelines to provide more clarity with regard to contracting for services and transportation</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33</a:t>
            </a:fld>
            <a:endParaRPr lang="en-US" dirty="0"/>
          </a:p>
        </p:txBody>
      </p:sp>
    </p:spTree>
    <p:extLst>
      <p:ext uri="{BB962C8B-B14F-4D97-AF65-F5344CB8AC3E}">
        <p14:creationId xmlns:p14="http://schemas.microsoft.com/office/powerpoint/2010/main" val="3727933041"/>
      </p:ext>
    </p:extLst>
  </p:cSld>
  <p:clrMapOvr>
    <a:masterClrMapping/>
  </p:clrMapOvr>
  <p:transition spd="slow">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F2264"/>
                </a:solidFill>
              </a:rPr>
              <a:t>Special Education</a:t>
            </a:r>
            <a:br>
              <a:rPr lang="en-US" dirty="0" smtClean="0">
                <a:solidFill>
                  <a:srgbClr val="1F2264"/>
                </a:solidFill>
              </a:rPr>
            </a:br>
            <a:r>
              <a:rPr lang="en-US" dirty="0" smtClean="0">
                <a:solidFill>
                  <a:srgbClr val="1F2264"/>
                </a:solidFill>
              </a:rPr>
              <a:t>Open Enrollment</a:t>
            </a:r>
            <a:endParaRPr lang="en-US" dirty="0">
              <a:solidFill>
                <a:srgbClr val="1F2264"/>
              </a:solidFill>
            </a:endParaRPr>
          </a:p>
        </p:txBody>
      </p:sp>
      <p:sp>
        <p:nvSpPr>
          <p:cNvPr id="3" name="Text Placeholder 2"/>
          <p:cNvSpPr>
            <a:spLocks noGrp="1"/>
          </p:cNvSpPr>
          <p:nvPr>
            <p:ph type="body" idx="1"/>
          </p:nvPr>
        </p:nvSpPr>
        <p:spPr/>
        <p:txBody>
          <a:bodyPr/>
          <a:lstStyle/>
          <a:p>
            <a:r>
              <a:rPr lang="en-US" dirty="0" smtClean="0">
                <a:solidFill>
                  <a:srgbClr val="1F2264"/>
                </a:solidFill>
              </a:rPr>
              <a:t>Spring Finance Workshop</a:t>
            </a:r>
            <a:endParaRPr lang="en-US" dirty="0">
              <a:solidFill>
                <a:srgbClr val="1F2264"/>
              </a:solidFill>
            </a:endParaRPr>
          </a:p>
        </p:txBody>
      </p:sp>
      <p:sp>
        <p:nvSpPr>
          <p:cNvPr id="4" name="Slide Number Placeholder 3"/>
          <p:cNvSpPr>
            <a:spLocks noGrp="1"/>
          </p:cNvSpPr>
          <p:nvPr>
            <p:ph type="sldNum" sz="quarter" idx="12"/>
          </p:nvPr>
        </p:nvSpPr>
        <p:spPr/>
        <p:txBody>
          <a:bodyPr/>
          <a:lstStyle/>
          <a:p>
            <a:pPr>
              <a:defRPr/>
            </a:pPr>
            <a:fld id="{F2ECE99B-75FC-4C07-9182-8D8CEE233CDF}" type="slidenum">
              <a:rPr lang="en-US" smtClean="0"/>
              <a:pPr>
                <a:defRPr/>
              </a:pPr>
              <a:t>34</a:t>
            </a:fld>
            <a:endParaRPr lang="en-US" dirty="0"/>
          </a:p>
        </p:txBody>
      </p:sp>
    </p:spTree>
    <p:extLst>
      <p:ext uri="{BB962C8B-B14F-4D97-AF65-F5344CB8AC3E}">
        <p14:creationId xmlns:p14="http://schemas.microsoft.com/office/powerpoint/2010/main" val="2852883542"/>
      </p:ext>
    </p:extLst>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35</a:t>
            </a:fld>
            <a:endParaRPr lang="en-US" dirty="0"/>
          </a:p>
        </p:txBody>
      </p:sp>
      <p:sp>
        <p:nvSpPr>
          <p:cNvPr id="5" name="Title 4"/>
          <p:cNvSpPr>
            <a:spLocks noGrp="1"/>
          </p:cNvSpPr>
          <p:nvPr>
            <p:ph type="title"/>
          </p:nvPr>
        </p:nvSpPr>
        <p:spPr>
          <a:xfrm>
            <a:off x="0" y="0"/>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Special Education Open Enrollment</a:t>
            </a:r>
            <a:endParaRPr lang="en-US" sz="3000" b="1" dirty="0">
              <a:latin typeface="Gadget"/>
            </a:endParaRPr>
          </a:p>
        </p:txBody>
      </p:sp>
      <p:sp>
        <p:nvSpPr>
          <p:cNvPr id="7" name="Content Placeholder 2"/>
          <p:cNvSpPr>
            <a:spLocks noGrp="1"/>
          </p:cNvSpPr>
          <p:nvPr>
            <p:ph idx="1"/>
          </p:nvPr>
        </p:nvSpPr>
        <p:spPr>
          <a:xfrm>
            <a:off x="457200" y="1288957"/>
            <a:ext cx="8229600" cy="4865659"/>
          </a:xfrm>
        </p:spPr>
        <p:txBody>
          <a:bodyPr/>
          <a:lstStyle/>
          <a:p>
            <a:r>
              <a:rPr lang="en-US" dirty="0" smtClean="0"/>
              <a:t>Law changed by 2015 Act 55</a:t>
            </a:r>
            <a:br>
              <a:rPr lang="en-US" dirty="0" smtClean="0"/>
            </a:br>
            <a:r>
              <a:rPr lang="en-US" dirty="0" smtClean="0"/>
              <a:t>(the 2015-17 biennial budget)</a:t>
            </a:r>
          </a:p>
          <a:p>
            <a:r>
              <a:rPr lang="en-US" dirty="0" smtClean="0"/>
              <a:t>Changes take effect this fall 2016</a:t>
            </a:r>
          </a:p>
          <a:p>
            <a:r>
              <a:rPr lang="en-US" dirty="0" smtClean="0"/>
              <a:t>Applies to new &amp; continuing students</a:t>
            </a:r>
            <a:br>
              <a:rPr lang="en-US" dirty="0" smtClean="0"/>
            </a:br>
            <a:r>
              <a:rPr lang="en-US" dirty="0" smtClean="0"/>
              <a:t>with disabilities in Open Enrollment</a:t>
            </a:r>
          </a:p>
          <a:p>
            <a:pPr lvl="1"/>
            <a:r>
              <a:rPr lang="en-US" dirty="0"/>
              <a:t>Applies to tuition waivers as </a:t>
            </a:r>
            <a:r>
              <a:rPr lang="en-US" dirty="0" smtClean="0"/>
              <a:t>well</a:t>
            </a:r>
          </a:p>
          <a:p>
            <a:r>
              <a:rPr lang="en-US" dirty="0" smtClean="0"/>
              <a:t>Can </a:t>
            </a:r>
            <a:r>
              <a:rPr lang="en-US" u="sng" dirty="0" smtClean="0"/>
              <a:t>only</a:t>
            </a:r>
            <a:r>
              <a:rPr lang="en-US" dirty="0" smtClean="0"/>
              <a:t> deny for lack of space</a:t>
            </a:r>
            <a:br>
              <a:rPr lang="en-US" dirty="0" smtClean="0"/>
            </a:br>
            <a:r>
              <a:rPr lang="en-US" dirty="0" smtClean="0"/>
              <a:t>or program</a:t>
            </a:r>
          </a:p>
          <a:p>
            <a:pPr lvl="1"/>
            <a:r>
              <a:rPr lang="en-US" dirty="0" smtClean="0"/>
              <a:t>No more undue financial burden</a:t>
            </a:r>
            <a:endParaRPr lang="en-US" dirty="0"/>
          </a:p>
        </p:txBody>
      </p:sp>
    </p:spTree>
    <p:extLst>
      <p:ext uri="{BB962C8B-B14F-4D97-AF65-F5344CB8AC3E}">
        <p14:creationId xmlns:p14="http://schemas.microsoft.com/office/powerpoint/2010/main" val="2093950027"/>
      </p:ext>
    </p:extLst>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36</a:t>
            </a:fld>
            <a:endParaRPr lang="en-US" dirty="0"/>
          </a:p>
        </p:txBody>
      </p:sp>
      <p:sp>
        <p:nvSpPr>
          <p:cNvPr id="5" name="Title 4"/>
          <p:cNvSpPr>
            <a:spLocks noGrp="1"/>
          </p:cNvSpPr>
          <p:nvPr>
            <p:ph type="title"/>
          </p:nvPr>
        </p:nvSpPr>
        <p:spPr>
          <a:xfrm>
            <a:off x="0" y="0"/>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What is/isn’t a lack of program?</a:t>
            </a:r>
            <a:endParaRPr lang="en-US" sz="3000" b="1" dirty="0">
              <a:latin typeface="Gadget"/>
            </a:endParaRPr>
          </a:p>
        </p:txBody>
      </p:sp>
      <p:sp>
        <p:nvSpPr>
          <p:cNvPr id="7" name="Content Placeholder 2"/>
          <p:cNvSpPr>
            <a:spLocks noGrp="1"/>
          </p:cNvSpPr>
          <p:nvPr>
            <p:ph idx="1"/>
          </p:nvPr>
        </p:nvSpPr>
        <p:spPr>
          <a:xfrm>
            <a:off x="457200" y="1288957"/>
            <a:ext cx="8229600" cy="4865659"/>
          </a:xfrm>
        </p:spPr>
        <p:txBody>
          <a:bodyPr/>
          <a:lstStyle/>
          <a:p>
            <a:r>
              <a:rPr lang="en-US" dirty="0"/>
              <a:t>A program relates to type of disability</a:t>
            </a:r>
          </a:p>
          <a:p>
            <a:pPr lvl="1"/>
            <a:r>
              <a:rPr lang="en-US" dirty="0"/>
              <a:t>e.g. Cross-Categorical, EBD</a:t>
            </a:r>
          </a:p>
          <a:p>
            <a:r>
              <a:rPr lang="en-US" u="sng" dirty="0"/>
              <a:t>Can</a:t>
            </a:r>
            <a:r>
              <a:rPr lang="en-US" dirty="0"/>
              <a:t> deny for lack of program</a:t>
            </a:r>
          </a:p>
          <a:p>
            <a:endParaRPr lang="en-US" u="sng" dirty="0"/>
          </a:p>
          <a:p>
            <a:r>
              <a:rPr lang="en-US" dirty="0"/>
              <a:t>Related services are not programs</a:t>
            </a:r>
          </a:p>
          <a:p>
            <a:pPr lvl="1"/>
            <a:r>
              <a:rPr lang="en-US" dirty="0"/>
              <a:t>e.g. OT/PT, Speech/Language Therapy, Transportation</a:t>
            </a:r>
          </a:p>
          <a:p>
            <a:r>
              <a:rPr lang="en-US" u="sng" dirty="0"/>
              <a:t>Can not</a:t>
            </a:r>
            <a:r>
              <a:rPr lang="en-US" dirty="0"/>
              <a:t> deny due to needed related services</a:t>
            </a:r>
            <a:endParaRPr lang="en-US" u="sng" dirty="0"/>
          </a:p>
        </p:txBody>
      </p:sp>
    </p:spTree>
    <p:extLst>
      <p:ext uri="{BB962C8B-B14F-4D97-AF65-F5344CB8AC3E}">
        <p14:creationId xmlns:p14="http://schemas.microsoft.com/office/powerpoint/2010/main" val="3776202582"/>
      </p:ext>
    </p:extLst>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37</a:t>
            </a:fld>
            <a:endParaRPr lang="en-US" dirty="0"/>
          </a:p>
        </p:txBody>
      </p:sp>
      <p:sp>
        <p:nvSpPr>
          <p:cNvPr id="5" name="Title 4"/>
          <p:cNvSpPr>
            <a:spLocks noGrp="1"/>
          </p:cNvSpPr>
          <p:nvPr>
            <p:ph type="title"/>
          </p:nvPr>
        </p:nvSpPr>
        <p:spPr>
          <a:xfrm>
            <a:off x="0" y="0"/>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Spec Ed Open Enrollment Funding</a:t>
            </a:r>
            <a:endParaRPr lang="en-US" sz="3000" b="1" dirty="0">
              <a:latin typeface="Gadget"/>
            </a:endParaRPr>
          </a:p>
        </p:txBody>
      </p:sp>
      <p:sp>
        <p:nvSpPr>
          <p:cNvPr id="7" name="Content Placeholder 2"/>
          <p:cNvSpPr>
            <a:spLocks noGrp="1"/>
          </p:cNvSpPr>
          <p:nvPr>
            <p:ph idx="1"/>
          </p:nvPr>
        </p:nvSpPr>
        <p:spPr>
          <a:xfrm>
            <a:off x="457200" y="1288957"/>
            <a:ext cx="8229600" cy="4865659"/>
          </a:xfrm>
        </p:spPr>
        <p:txBody>
          <a:bodyPr/>
          <a:lstStyle/>
          <a:p>
            <a:r>
              <a:rPr lang="en-US" sz="2800" dirty="0"/>
              <a:t>$12,000 general aid transfer by DPI</a:t>
            </a:r>
            <a:br>
              <a:rPr lang="en-US" sz="2800" dirty="0"/>
            </a:br>
            <a:r>
              <a:rPr lang="en-US" sz="2800" dirty="0"/>
              <a:t>from resident to nonresident district</a:t>
            </a:r>
          </a:p>
          <a:p>
            <a:pPr lvl="1"/>
            <a:r>
              <a:rPr lang="en-US" sz="2400" dirty="0"/>
              <a:t>Fund 10 expense/revenue</a:t>
            </a:r>
          </a:p>
          <a:p>
            <a:pPr lvl="2"/>
            <a:r>
              <a:rPr lang="en-US" sz="2000" dirty="0"/>
              <a:t>Coded as 10E 435000 382/10R 345</a:t>
            </a:r>
          </a:p>
          <a:p>
            <a:pPr lvl="1"/>
            <a:r>
              <a:rPr lang="en-US" sz="2400" dirty="0"/>
              <a:t>Part of June payment reconciliation</a:t>
            </a:r>
          </a:p>
          <a:p>
            <a:r>
              <a:rPr lang="en-US" sz="2800" dirty="0"/>
              <a:t>Student counted by resident district</a:t>
            </a:r>
            <a:br>
              <a:rPr lang="en-US" sz="2800" dirty="0"/>
            </a:br>
            <a:r>
              <a:rPr lang="en-US" sz="2800" dirty="0"/>
              <a:t>for aid &amp; Revenue Limit</a:t>
            </a:r>
          </a:p>
          <a:p>
            <a:r>
              <a:rPr lang="en-US" sz="2800" dirty="0"/>
              <a:t>Resident district may not use IDEA funds for aid transfer</a:t>
            </a:r>
          </a:p>
          <a:p>
            <a:r>
              <a:rPr lang="en-US" sz="2800" dirty="0"/>
              <a:t>No Transfer of Service eligibility</a:t>
            </a:r>
          </a:p>
        </p:txBody>
      </p:sp>
    </p:spTree>
    <p:extLst>
      <p:ext uri="{BB962C8B-B14F-4D97-AF65-F5344CB8AC3E}">
        <p14:creationId xmlns:p14="http://schemas.microsoft.com/office/powerpoint/2010/main" val="1345027909"/>
      </p:ext>
    </p:extLst>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38</a:t>
            </a:fld>
            <a:endParaRPr lang="en-US" dirty="0"/>
          </a:p>
        </p:txBody>
      </p:sp>
      <p:sp>
        <p:nvSpPr>
          <p:cNvPr id="5" name="Title 4"/>
          <p:cNvSpPr>
            <a:spLocks noGrp="1"/>
          </p:cNvSpPr>
          <p:nvPr>
            <p:ph type="title"/>
          </p:nvPr>
        </p:nvSpPr>
        <p:spPr>
          <a:xfrm>
            <a:off x="0" y="0"/>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Spec Ed Open Enrollment Funding</a:t>
            </a:r>
            <a:endParaRPr lang="en-US" sz="3000" b="1" dirty="0">
              <a:latin typeface="Gadget"/>
            </a:endParaRPr>
          </a:p>
        </p:txBody>
      </p:sp>
      <p:sp>
        <p:nvSpPr>
          <p:cNvPr id="7" name="Content Placeholder 2"/>
          <p:cNvSpPr>
            <a:spLocks noGrp="1"/>
          </p:cNvSpPr>
          <p:nvPr>
            <p:ph idx="1"/>
          </p:nvPr>
        </p:nvSpPr>
        <p:spPr>
          <a:xfrm>
            <a:off x="457200" y="1288957"/>
            <a:ext cx="8229600" cy="4865659"/>
          </a:xfrm>
        </p:spPr>
        <p:txBody>
          <a:bodyPr/>
          <a:lstStyle/>
          <a:p>
            <a:r>
              <a:rPr lang="en-US" sz="2800" dirty="0"/>
              <a:t>Nonresident district receives &amp; retains all state special </a:t>
            </a:r>
            <a:r>
              <a:rPr lang="en-US" sz="2800" dirty="0" err="1"/>
              <a:t>ed</a:t>
            </a:r>
            <a:r>
              <a:rPr lang="en-US" sz="2800" dirty="0"/>
              <a:t> categorical aids</a:t>
            </a:r>
          </a:p>
          <a:p>
            <a:r>
              <a:rPr lang="en-US" sz="2800" dirty="0"/>
              <a:t>Nonresident district may use its IDEA funds for open enrolled students</a:t>
            </a:r>
          </a:p>
          <a:p>
            <a:pPr lvl="1"/>
            <a:r>
              <a:rPr lang="en-US" sz="2400" dirty="0"/>
              <a:t>Students in </a:t>
            </a:r>
            <a:r>
              <a:rPr lang="en-US" sz="2400" u="sng" dirty="0"/>
              <a:t>nonresident district’s</a:t>
            </a:r>
            <a:r>
              <a:rPr lang="en-US" sz="2400" dirty="0"/>
              <a:t> MOE</a:t>
            </a:r>
          </a:p>
          <a:p>
            <a:r>
              <a:rPr lang="en-US" sz="2800" dirty="0"/>
              <a:t>Nonresident district assumes nearly all FAPE responsibility</a:t>
            </a:r>
          </a:p>
          <a:p>
            <a:pPr lvl="1"/>
            <a:r>
              <a:rPr lang="en-US" sz="2400" dirty="0"/>
              <a:t>Resident district still represented on the IEP team</a:t>
            </a:r>
          </a:p>
        </p:txBody>
      </p:sp>
    </p:spTree>
    <p:extLst>
      <p:ext uri="{BB962C8B-B14F-4D97-AF65-F5344CB8AC3E}">
        <p14:creationId xmlns:p14="http://schemas.microsoft.com/office/powerpoint/2010/main" val="3078445101"/>
      </p:ext>
    </p:extLst>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5013"/>
            <a:ext cx="8229600" cy="4525963"/>
          </a:xfrm>
        </p:spPr>
        <p:txBody>
          <a:bodyPr>
            <a:normAutofit fontScale="92500" lnSpcReduction="10000"/>
          </a:bodyPr>
          <a:lstStyle/>
          <a:p>
            <a:r>
              <a:rPr lang="en-US" dirty="0" smtClean="0"/>
              <a:t>Created by 2015 Act 55</a:t>
            </a:r>
          </a:p>
          <a:p>
            <a:r>
              <a:rPr lang="en-US" dirty="0" smtClean="0"/>
              <a:t>Starts this fall 2016</a:t>
            </a:r>
          </a:p>
          <a:p>
            <a:r>
              <a:rPr lang="en-US" dirty="0" smtClean="0"/>
              <a:t>A student with an IEP eligible</a:t>
            </a:r>
            <a:br>
              <a:rPr lang="en-US" dirty="0" smtClean="0"/>
            </a:br>
            <a:r>
              <a:rPr lang="en-US" dirty="0" smtClean="0"/>
              <a:t>if denied for Open Enrollment in the coming year</a:t>
            </a:r>
          </a:p>
          <a:p>
            <a:pPr lvl="1"/>
            <a:r>
              <a:rPr lang="en-US" u="sng" dirty="0" smtClean="0"/>
              <a:t>2016-17 only</a:t>
            </a:r>
            <a:r>
              <a:rPr lang="en-US" dirty="0" smtClean="0"/>
              <a:t>: Eligible if denied at any time in last 5 years</a:t>
            </a:r>
          </a:p>
          <a:p>
            <a:r>
              <a:rPr lang="en-US" dirty="0" smtClean="0"/>
              <a:t>Scholarship (“voucher”) to attend a participating private school</a:t>
            </a:r>
          </a:p>
          <a:p>
            <a:pPr lvl="1"/>
            <a:r>
              <a:rPr lang="en-US" dirty="0" smtClean="0"/>
              <a:t>School must have accepted the student</a:t>
            </a:r>
            <a:endParaRPr lang="en-US" dirty="0"/>
          </a:p>
        </p:txBody>
      </p:sp>
      <p:sp>
        <p:nvSpPr>
          <p:cNvPr id="4" name="Slide Number Placeholder 3"/>
          <p:cNvSpPr>
            <a:spLocks noGrp="1"/>
          </p:cNvSpPr>
          <p:nvPr>
            <p:ph type="sldNum" sz="quarter" idx="12"/>
          </p:nvPr>
        </p:nvSpPr>
        <p:spPr/>
        <p:txBody>
          <a:bodyPr/>
          <a:lstStyle/>
          <a:p>
            <a:fld id="{E5B05722-27E2-490D-91AF-DCC2EA314057}" type="slidenum">
              <a:rPr lang="en-US" smtClean="0"/>
              <a:pPr/>
              <a:t>39</a:t>
            </a:fld>
            <a:endParaRPr lang="en-US" dirty="0"/>
          </a:p>
        </p:txBody>
      </p:sp>
      <p:sp>
        <p:nvSpPr>
          <p:cNvPr id="5" name="Title 4"/>
          <p:cNvSpPr txBox="1">
            <a:spLocks/>
          </p:cNvSpPr>
          <p:nvPr/>
        </p:nvSpPr>
        <p:spPr bwMode="auto">
          <a:xfrm>
            <a:off x="0" y="0"/>
            <a:ext cx="9144000" cy="866775"/>
          </a:xfrm>
          <a:prstGeom prst="rect">
            <a:avLst/>
          </a:prstGeom>
          <a:solidFill>
            <a:schemeClr val="bg1">
              <a:lumMod val="75000"/>
              <a:lumOff val="25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000" b="1" dirty="0" smtClean="0">
                <a:latin typeface="Gadget"/>
              </a:rPr>
              <a:t>Special Needs Scholarships</a:t>
            </a:r>
            <a:endParaRPr lang="en-US" sz="3000" b="1" dirty="0">
              <a:latin typeface="Gadget"/>
            </a:endParaRPr>
          </a:p>
        </p:txBody>
      </p:sp>
    </p:spTree>
    <p:extLst>
      <p:ext uri="{BB962C8B-B14F-4D97-AF65-F5344CB8AC3E}">
        <p14:creationId xmlns:p14="http://schemas.microsoft.com/office/powerpoint/2010/main" val="495005302"/>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572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Milwaukee Parental Choice Program (MPCP)</a:t>
            </a:r>
            <a:endParaRPr lang="en-US" sz="3000" b="1" dirty="0">
              <a:solidFill>
                <a:schemeClr val="tx1"/>
              </a:solidFill>
              <a:latin typeface="Gadget"/>
            </a:endParaRPr>
          </a:p>
        </p:txBody>
      </p:sp>
      <p:sp>
        <p:nvSpPr>
          <p:cNvPr id="6" name="Content Placeholder 2"/>
          <p:cNvSpPr>
            <a:spLocks noGrp="1"/>
          </p:cNvSpPr>
          <p:nvPr>
            <p:ph idx="1"/>
          </p:nvPr>
        </p:nvSpPr>
        <p:spPr>
          <a:xfrm>
            <a:off x="114300" y="685800"/>
            <a:ext cx="9029700" cy="5957889"/>
          </a:xfrm>
        </p:spPr>
        <p:txBody>
          <a:bodyPr/>
          <a:lstStyle/>
          <a:p>
            <a:pPr>
              <a:buNone/>
            </a:pPr>
            <a:r>
              <a:rPr lang="en-US" sz="2000" u="sng" dirty="0" smtClean="0">
                <a:latin typeface="Times New Roman" pitchFamily="18" charset="0"/>
                <a:cs typeface="Times New Roman" pitchFamily="18" charset="0"/>
              </a:rPr>
              <a:t>Background</a:t>
            </a:r>
          </a:p>
          <a:p>
            <a:r>
              <a:rPr lang="en-US" sz="2000" dirty="0" smtClean="0">
                <a:latin typeface="Times New Roman" pitchFamily="18" charset="0"/>
                <a:cs typeface="Times New Roman" pitchFamily="18" charset="0"/>
              </a:rPr>
              <a:t>State funds provide vouchers to students residing in Milwaukee choosing to attend private schools anywhere in the state (most are in MKE).</a:t>
            </a:r>
          </a:p>
          <a:p>
            <a:r>
              <a:rPr lang="en-US" sz="2000" dirty="0" smtClean="0">
                <a:latin typeface="Times New Roman" pitchFamily="18" charset="0"/>
                <a:cs typeface="Times New Roman" pitchFamily="18" charset="0"/>
              </a:rPr>
              <a:t>$190 million for 25,750 FTE students in 110 private schools in 2014-15</a:t>
            </a:r>
          </a:p>
          <a:p>
            <a:r>
              <a:rPr lang="en-US" sz="2000" dirty="0" smtClean="0">
                <a:latin typeface="Times New Roman" pitchFamily="18" charset="0"/>
                <a:cs typeface="Times New Roman" pitchFamily="18" charset="0"/>
              </a:rPr>
              <a:t>State payment is $7,214 (grades K-8) &amp; $7,860 (grades 9-12) per FTE in 2015-16</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State </a:t>
            </a:r>
            <a:r>
              <a:rPr lang="en-US" sz="2000" dirty="0">
                <a:latin typeface="Times New Roman" pitchFamily="18" charset="0"/>
                <a:cs typeface="Times New Roman" pitchFamily="18" charset="0"/>
              </a:rPr>
              <a:t>payment is $</a:t>
            </a:r>
            <a:r>
              <a:rPr lang="en-US" sz="2000" dirty="0" smtClean="0">
                <a:latin typeface="Times New Roman" pitchFamily="18" charset="0"/>
                <a:cs typeface="Times New Roman" pitchFamily="18" charset="0"/>
              </a:rPr>
              <a:t>7,323 </a:t>
            </a:r>
            <a:r>
              <a:rPr lang="en-US" sz="2000" dirty="0">
                <a:latin typeface="Times New Roman" pitchFamily="18" charset="0"/>
                <a:cs typeface="Times New Roman" pitchFamily="18" charset="0"/>
              </a:rPr>
              <a:t>(grades K-8) and $</a:t>
            </a:r>
            <a:r>
              <a:rPr lang="en-US" sz="2000" dirty="0" smtClean="0">
                <a:latin typeface="Times New Roman" pitchFamily="18" charset="0"/>
                <a:cs typeface="Times New Roman" pitchFamily="18" charset="0"/>
              </a:rPr>
              <a:t>7,969 (9-12) per FTE in 2016-17.</a:t>
            </a:r>
          </a:p>
          <a:p>
            <a:pPr>
              <a:buNone/>
            </a:pPr>
            <a:endParaRPr lang="en-US" sz="2000" u="sng" dirty="0" smtClean="0">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Student Eligibility</a:t>
            </a:r>
          </a:p>
          <a:p>
            <a:r>
              <a:rPr lang="en-US" sz="2000" dirty="0" smtClean="0">
                <a:latin typeface="Times New Roman" pitchFamily="18" charset="0"/>
                <a:cs typeface="Times New Roman" pitchFamily="18" charset="0"/>
              </a:rPr>
              <a:t>Student must be resident of City of Milwaukee and family income cannot exceed 300% of the federal poverty level ($72,696 for a family of four).</a:t>
            </a:r>
          </a:p>
          <a:p>
            <a:pPr lvl="1"/>
            <a:endParaRPr lang="en-US" sz="2000" dirty="0" smtClean="0">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Funding</a:t>
            </a:r>
          </a:p>
          <a:p>
            <a:r>
              <a:rPr lang="en-US" sz="2000" dirty="0" smtClean="0">
                <a:latin typeface="Times New Roman" pitchFamily="18" charset="0"/>
                <a:cs typeface="Times New Roman" pitchFamily="18" charset="0"/>
              </a:rPr>
              <a:t>State pays 71.2% of program cost while MPS pays 28.8% of the cost in 2015-16 through a reduction in its state general aid.</a:t>
            </a:r>
          </a:p>
          <a:p>
            <a:r>
              <a:rPr lang="en-US" sz="2000" dirty="0" smtClean="0">
                <a:latin typeface="Times New Roman" pitchFamily="18" charset="0"/>
                <a:cs typeface="Times New Roman" pitchFamily="18" charset="0"/>
              </a:rPr>
              <a:t>MPS can increase its property tax levy to replace the reduction in state general aid but cannot count MPCP students for state general aid and revenue limit purposes.</a:t>
            </a: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4</a:t>
            </a:fld>
            <a:endParaRPr lang="en-US" dirty="0"/>
          </a:p>
        </p:txBody>
      </p:sp>
    </p:spTree>
  </p:cSld>
  <p:clrMapOvr>
    <a:masterClrMapping/>
  </p:clrMapOvr>
  <p:transition spd="slow">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Notify parents of the SNS program</a:t>
            </a:r>
          </a:p>
          <a:p>
            <a:r>
              <a:rPr lang="en-US" dirty="0" smtClean="0"/>
              <a:t>Provide IEP to private school within</a:t>
            </a:r>
            <a:br>
              <a:rPr lang="en-US" dirty="0" smtClean="0"/>
            </a:br>
            <a:r>
              <a:rPr lang="en-US" dirty="0" smtClean="0"/>
              <a:t>3 days of request from DPI</a:t>
            </a:r>
          </a:p>
          <a:p>
            <a:r>
              <a:rPr lang="en-US" dirty="0" smtClean="0"/>
              <a:t>Administer state assessments at parent request</a:t>
            </a:r>
          </a:p>
          <a:p>
            <a:pPr lvl="1"/>
            <a:r>
              <a:rPr lang="en-US" dirty="0" smtClean="0"/>
              <a:t>Not factored into school/district accountability</a:t>
            </a:r>
          </a:p>
          <a:p>
            <a:r>
              <a:rPr lang="en-US" dirty="0" smtClean="0"/>
              <a:t>Ensure IEP team re-evaluates student</a:t>
            </a:r>
          </a:p>
          <a:p>
            <a:r>
              <a:rPr lang="en-US" dirty="0" smtClean="0">
                <a:solidFill>
                  <a:srgbClr val="FF0000"/>
                </a:solidFill>
              </a:rPr>
              <a:t>Details subject to change with pending legislation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E5B05722-27E2-490D-91AF-DCC2EA314057}" type="slidenum">
              <a:rPr lang="en-US" smtClean="0"/>
              <a:pPr/>
              <a:t>40</a:t>
            </a:fld>
            <a:endParaRPr lang="en-US" dirty="0"/>
          </a:p>
        </p:txBody>
      </p:sp>
      <p:sp>
        <p:nvSpPr>
          <p:cNvPr id="5" name="Title 4"/>
          <p:cNvSpPr txBox="1">
            <a:spLocks/>
          </p:cNvSpPr>
          <p:nvPr/>
        </p:nvSpPr>
        <p:spPr bwMode="auto">
          <a:xfrm>
            <a:off x="0" y="0"/>
            <a:ext cx="9144000" cy="866775"/>
          </a:xfrm>
          <a:prstGeom prst="rect">
            <a:avLst/>
          </a:prstGeom>
          <a:solidFill>
            <a:schemeClr val="bg1">
              <a:lumMod val="75000"/>
              <a:lumOff val="25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000" b="1" dirty="0" smtClean="0">
                <a:latin typeface="Gadget"/>
              </a:rPr>
              <a:t>SNS District Responsibilities</a:t>
            </a:r>
            <a:endParaRPr lang="en-US" sz="3000" b="1" dirty="0">
              <a:latin typeface="Gadget"/>
            </a:endParaRPr>
          </a:p>
        </p:txBody>
      </p:sp>
    </p:spTree>
    <p:extLst>
      <p:ext uri="{BB962C8B-B14F-4D97-AF65-F5344CB8AC3E}">
        <p14:creationId xmlns:p14="http://schemas.microsoft.com/office/powerpoint/2010/main" val="916200644"/>
      </p:ext>
    </p:extLst>
  </p:cSld>
  <p:clrMapOvr>
    <a:masterClrMapping/>
  </p:clrMapOvr>
  <p:transition spd="slow">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$12,000 general aid withheld from resident district</a:t>
            </a:r>
          </a:p>
          <a:p>
            <a:pPr lvl="1"/>
            <a:r>
              <a:rPr lang="en-US" dirty="0" smtClean="0"/>
              <a:t>Fund 10 expense: 10E 387 438000</a:t>
            </a:r>
          </a:p>
          <a:p>
            <a:pPr lvl="1"/>
            <a:r>
              <a:rPr lang="en-US" dirty="0" smtClean="0"/>
              <a:t>Part of June payment reconciliation</a:t>
            </a:r>
          </a:p>
          <a:p>
            <a:r>
              <a:rPr lang="en-US" dirty="0" smtClean="0"/>
              <a:t>Student counted by resident district</a:t>
            </a:r>
            <a:br>
              <a:rPr lang="en-US" dirty="0" smtClean="0"/>
            </a:br>
            <a:r>
              <a:rPr lang="en-US" dirty="0" smtClean="0"/>
              <a:t>for aid &amp; Revenue Limit</a:t>
            </a:r>
          </a:p>
          <a:p>
            <a:pPr lvl="1"/>
            <a:r>
              <a:rPr lang="en-US" dirty="0" smtClean="0"/>
              <a:t>Part of 3-year average, </a:t>
            </a:r>
            <a:r>
              <a:rPr lang="en-US" u="sng" dirty="0" smtClean="0"/>
              <a:t>not</a:t>
            </a:r>
            <a:r>
              <a:rPr lang="en-US" dirty="0" smtClean="0"/>
              <a:t> exemption</a:t>
            </a:r>
          </a:p>
          <a:p>
            <a:r>
              <a:rPr lang="en-US" dirty="0" smtClean="0"/>
              <a:t>Resident district may not use IDEA funds for aid withholding</a:t>
            </a:r>
          </a:p>
          <a:p>
            <a:r>
              <a:rPr lang="en-US" dirty="0" smtClean="0"/>
              <a:t>No Transfer of Service eligibility</a:t>
            </a:r>
          </a:p>
        </p:txBody>
      </p:sp>
      <p:sp>
        <p:nvSpPr>
          <p:cNvPr id="4" name="Slide Number Placeholder 3"/>
          <p:cNvSpPr>
            <a:spLocks noGrp="1"/>
          </p:cNvSpPr>
          <p:nvPr>
            <p:ph type="sldNum" sz="quarter" idx="12"/>
          </p:nvPr>
        </p:nvSpPr>
        <p:spPr/>
        <p:txBody>
          <a:bodyPr/>
          <a:lstStyle/>
          <a:p>
            <a:fld id="{E5B05722-27E2-490D-91AF-DCC2EA314057}" type="slidenum">
              <a:rPr lang="en-US" smtClean="0"/>
              <a:pPr/>
              <a:t>41</a:t>
            </a:fld>
            <a:endParaRPr lang="en-US" dirty="0"/>
          </a:p>
        </p:txBody>
      </p:sp>
      <p:sp>
        <p:nvSpPr>
          <p:cNvPr id="5" name="Title 4"/>
          <p:cNvSpPr txBox="1">
            <a:spLocks/>
          </p:cNvSpPr>
          <p:nvPr/>
        </p:nvSpPr>
        <p:spPr bwMode="auto">
          <a:xfrm>
            <a:off x="0" y="0"/>
            <a:ext cx="9144000" cy="866775"/>
          </a:xfrm>
          <a:prstGeom prst="rect">
            <a:avLst/>
          </a:prstGeom>
          <a:solidFill>
            <a:schemeClr val="bg1">
              <a:lumMod val="75000"/>
              <a:lumOff val="25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000" b="1" dirty="0" smtClean="0">
                <a:latin typeface="Gadget"/>
              </a:rPr>
              <a:t>Special Needs Scholarships Funding</a:t>
            </a:r>
            <a:endParaRPr lang="en-US" sz="3000" b="1" dirty="0">
              <a:latin typeface="Gadget"/>
            </a:endParaRPr>
          </a:p>
        </p:txBody>
      </p:sp>
    </p:spTree>
    <p:extLst>
      <p:ext uri="{BB962C8B-B14F-4D97-AF65-F5344CB8AC3E}">
        <p14:creationId xmlns:p14="http://schemas.microsoft.com/office/powerpoint/2010/main" val="4158986306"/>
      </p:ext>
    </p:extLst>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SNS students at schools located within your district counted for your required Equitable Services set-aside</a:t>
            </a:r>
          </a:p>
          <a:p>
            <a:pPr lvl="1"/>
            <a:r>
              <a:rPr lang="en-US" dirty="0" smtClean="0"/>
              <a:t>Based on location, </a:t>
            </a:r>
            <a:r>
              <a:rPr lang="en-US" u="sng" dirty="0" smtClean="0"/>
              <a:t>not</a:t>
            </a:r>
            <a:r>
              <a:rPr lang="en-US" dirty="0" smtClean="0"/>
              <a:t> residency</a:t>
            </a:r>
          </a:p>
          <a:p>
            <a:r>
              <a:rPr lang="en-US" dirty="0" smtClean="0"/>
              <a:t>No requirement to earmark dollars for specific students, including SNS students</a:t>
            </a:r>
            <a:endParaRPr lang="en-US" dirty="0"/>
          </a:p>
        </p:txBody>
      </p:sp>
      <p:sp>
        <p:nvSpPr>
          <p:cNvPr id="4" name="Slide Number Placeholder 3"/>
          <p:cNvSpPr>
            <a:spLocks noGrp="1"/>
          </p:cNvSpPr>
          <p:nvPr>
            <p:ph type="sldNum" sz="quarter" idx="12"/>
          </p:nvPr>
        </p:nvSpPr>
        <p:spPr/>
        <p:txBody>
          <a:bodyPr/>
          <a:lstStyle/>
          <a:p>
            <a:fld id="{E5B05722-27E2-490D-91AF-DCC2EA314057}" type="slidenum">
              <a:rPr lang="en-US" smtClean="0"/>
              <a:pPr/>
              <a:t>42</a:t>
            </a:fld>
            <a:endParaRPr lang="en-US" dirty="0"/>
          </a:p>
        </p:txBody>
      </p:sp>
      <p:sp>
        <p:nvSpPr>
          <p:cNvPr id="5" name="Title 4"/>
          <p:cNvSpPr txBox="1">
            <a:spLocks/>
          </p:cNvSpPr>
          <p:nvPr/>
        </p:nvSpPr>
        <p:spPr bwMode="auto">
          <a:xfrm>
            <a:off x="0" y="0"/>
            <a:ext cx="9144000" cy="866775"/>
          </a:xfrm>
          <a:prstGeom prst="rect">
            <a:avLst/>
          </a:prstGeom>
          <a:solidFill>
            <a:schemeClr val="bg1">
              <a:lumMod val="75000"/>
              <a:lumOff val="25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000" b="1" dirty="0" smtClean="0">
                <a:latin typeface="Gadget"/>
              </a:rPr>
              <a:t>SNS &amp; IDEA Equitable Services</a:t>
            </a:r>
            <a:endParaRPr lang="en-US" sz="3000" b="1" dirty="0">
              <a:latin typeface="Gadget"/>
            </a:endParaRPr>
          </a:p>
        </p:txBody>
      </p:sp>
    </p:spTree>
    <p:extLst>
      <p:ext uri="{BB962C8B-B14F-4D97-AF65-F5344CB8AC3E}">
        <p14:creationId xmlns:p14="http://schemas.microsoft.com/office/powerpoint/2010/main" val="4249549068"/>
      </p:ext>
    </p:extLst>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Common audit findings:</a:t>
            </a:r>
          </a:p>
          <a:p>
            <a:r>
              <a:rPr lang="en-US" dirty="0" smtClean="0"/>
              <a:t>USDA programs</a:t>
            </a:r>
          </a:p>
          <a:p>
            <a:pPr lvl="1"/>
            <a:r>
              <a:rPr lang="en-US" dirty="0" smtClean="0"/>
              <a:t>Student meal prices not increased per PLE requirements</a:t>
            </a:r>
          </a:p>
          <a:p>
            <a:pPr lvl="1"/>
            <a:r>
              <a:rPr lang="en-US" dirty="0" smtClean="0"/>
              <a:t>Eligibility for free/reduced prices not correct</a:t>
            </a:r>
          </a:p>
          <a:p>
            <a:r>
              <a:rPr lang="en-US" dirty="0" smtClean="0"/>
              <a:t>IDEA programs	</a:t>
            </a:r>
          </a:p>
          <a:p>
            <a:pPr lvl="1"/>
            <a:r>
              <a:rPr lang="en-US" dirty="0" smtClean="0"/>
              <a:t>Time and Effort requirements not being met</a:t>
            </a:r>
          </a:p>
          <a:p>
            <a:pPr lvl="1"/>
            <a:r>
              <a:rPr lang="en-US" dirty="0" smtClean="0"/>
              <a:t>Educators not holding appropriate licenses</a:t>
            </a:r>
          </a:p>
          <a:p>
            <a:pPr lvl="1"/>
            <a:endParaRPr lang="en-US"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43</a:t>
            </a:fld>
            <a:endParaRPr lang="en-US" dirty="0"/>
          </a:p>
        </p:txBody>
      </p:sp>
      <p:sp>
        <p:nvSpPr>
          <p:cNvPr id="5"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smtClean="0"/>
              <a:t>Audit Issues</a:t>
            </a:r>
            <a:endParaRPr lang="en-US" sz="3000" b="1" dirty="0">
              <a:solidFill>
                <a:schemeClr val="lt1"/>
              </a:solidFill>
              <a:ea typeface="+mn-ea"/>
              <a:cs typeface="+mn-cs"/>
            </a:endParaRPr>
          </a:p>
        </p:txBody>
      </p:sp>
    </p:spTree>
    <p:extLst>
      <p:ext uri="{BB962C8B-B14F-4D97-AF65-F5344CB8AC3E}">
        <p14:creationId xmlns:p14="http://schemas.microsoft.com/office/powerpoint/2010/main" val="754936893"/>
      </p:ext>
    </p:extLst>
  </p:cSld>
  <p:clrMapOvr>
    <a:masterClrMapping/>
  </p:clrMapOvr>
  <p:transition spd="slow">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Pupil Transportation Aid</a:t>
            </a:r>
          </a:p>
          <a:p>
            <a:pPr lvl="1"/>
            <a:r>
              <a:rPr lang="en-US" sz="2400" dirty="0" smtClean="0"/>
              <a:t>About 50 districts with findings and many refunds to DPI of overpayments</a:t>
            </a:r>
          </a:p>
          <a:p>
            <a:pPr lvl="1"/>
            <a:r>
              <a:rPr lang="en-US" sz="2400" dirty="0" smtClean="0"/>
              <a:t>Students being included in multiple categories</a:t>
            </a:r>
          </a:p>
          <a:p>
            <a:pPr lvl="1"/>
            <a:r>
              <a:rPr lang="en-US" sz="2400" dirty="0" smtClean="0"/>
              <a:t>All students being counted</a:t>
            </a:r>
          </a:p>
          <a:p>
            <a:pPr lvl="1"/>
            <a:r>
              <a:rPr lang="en-US" sz="2400" dirty="0" smtClean="0"/>
              <a:t>Students included in wrong mileage categories</a:t>
            </a:r>
          </a:p>
          <a:p>
            <a:pPr lvl="1"/>
            <a:r>
              <a:rPr lang="en-US" sz="2400" dirty="0" smtClean="0"/>
              <a:t>Students receiving specialized transportation are being included in regular transportation tables</a:t>
            </a:r>
          </a:p>
          <a:p>
            <a:pPr lvl="1"/>
            <a:r>
              <a:rPr lang="en-US" sz="2400" dirty="0" smtClean="0"/>
              <a:t>Students included in 0-2 mile category but no Unusually Hazardous Transportation Plan exists</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44</a:t>
            </a:fld>
            <a:endParaRPr lang="en-US" dirty="0"/>
          </a:p>
        </p:txBody>
      </p:sp>
      <p:sp>
        <p:nvSpPr>
          <p:cNvPr id="5"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smtClean="0"/>
              <a:t>Audit Issues</a:t>
            </a:r>
            <a:endParaRPr lang="en-US" sz="3000" b="1" dirty="0">
              <a:solidFill>
                <a:schemeClr val="lt1"/>
              </a:solidFill>
              <a:ea typeface="+mn-ea"/>
              <a:cs typeface="+mn-cs"/>
            </a:endParaRPr>
          </a:p>
        </p:txBody>
      </p:sp>
    </p:spTree>
    <p:extLst>
      <p:ext uri="{BB962C8B-B14F-4D97-AF65-F5344CB8AC3E}">
        <p14:creationId xmlns:p14="http://schemas.microsoft.com/office/powerpoint/2010/main" val="3819411748"/>
      </p:ext>
    </p:extLst>
  </p:cSld>
  <p:clrMapOvr>
    <a:masterClrMapping/>
  </p:clrMapOvr>
  <p:transition spd="slow">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Common School Fund (library aid)</a:t>
            </a:r>
          </a:p>
          <a:p>
            <a:pPr lvl="1"/>
            <a:r>
              <a:rPr lang="en-US" sz="2400" dirty="0" smtClean="0"/>
              <a:t>Aid not being spent within same fiscal year</a:t>
            </a:r>
          </a:p>
          <a:p>
            <a:pPr lvl="1"/>
            <a:r>
              <a:rPr lang="en-US" sz="2400" dirty="0" err="1" smtClean="0"/>
              <a:t>Unallowed</a:t>
            </a:r>
            <a:r>
              <a:rPr lang="en-US" sz="2400" dirty="0" smtClean="0"/>
              <a:t> expenditures of aid received (furniture, computer accessories, printers)</a:t>
            </a:r>
          </a:p>
          <a:p>
            <a:pPr lvl="1"/>
            <a:r>
              <a:rPr lang="en-US" sz="2400" dirty="0">
                <a:hlinkClick r:id="rId2"/>
              </a:rPr>
              <a:t>http://</a:t>
            </a:r>
            <a:r>
              <a:rPr lang="en-US" sz="2400" dirty="0" smtClean="0">
                <a:hlinkClick r:id="rId2"/>
              </a:rPr>
              <a:t>dpi.wi.gov/school-libraries?old=schlib.dpi.wi.gov/schlib_csf_purc</a:t>
            </a:r>
            <a:r>
              <a:rPr lang="en-US" sz="2400" dirty="0" smtClean="0"/>
              <a:t> </a:t>
            </a:r>
          </a:p>
          <a:p>
            <a:r>
              <a:rPr lang="en-US" sz="2800" dirty="0" smtClean="0"/>
              <a:t>Actuarial Studies </a:t>
            </a:r>
            <a:r>
              <a:rPr lang="en-US" sz="2400" dirty="0" smtClean="0"/>
              <a:t>not being completed timely resulting in delays in audit completion or modified audit opinions</a:t>
            </a:r>
          </a:p>
          <a:p>
            <a:r>
              <a:rPr lang="en-US" sz="2800" dirty="0" smtClean="0"/>
              <a:t>Bank Account reconciliations</a:t>
            </a:r>
            <a:r>
              <a:rPr lang="en-US" sz="2400" dirty="0" smtClean="0"/>
              <a:t> not completed</a:t>
            </a:r>
            <a:endParaRPr lang="en-US" sz="2400"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45</a:t>
            </a:fld>
            <a:endParaRPr lang="en-US" dirty="0"/>
          </a:p>
        </p:txBody>
      </p:sp>
      <p:sp>
        <p:nvSpPr>
          <p:cNvPr id="5"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smtClean="0"/>
              <a:t>Audit Issues</a:t>
            </a:r>
            <a:endParaRPr lang="en-US" sz="3000" b="1" dirty="0">
              <a:solidFill>
                <a:schemeClr val="lt1"/>
              </a:solidFill>
              <a:ea typeface="+mn-ea"/>
              <a:cs typeface="+mn-cs"/>
            </a:endParaRPr>
          </a:p>
        </p:txBody>
      </p:sp>
    </p:spTree>
    <p:extLst>
      <p:ext uri="{BB962C8B-B14F-4D97-AF65-F5344CB8AC3E}">
        <p14:creationId xmlns:p14="http://schemas.microsoft.com/office/powerpoint/2010/main" val="4095218741"/>
      </p:ext>
    </p:extLst>
  </p:cSld>
  <p:clrMapOvr>
    <a:masterClrMapping/>
  </p:clrMapOvr>
  <p:transition spd="slow">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charset="0"/>
              <a:buChar char="•"/>
            </a:pPr>
            <a:r>
              <a:rPr lang="en-US" dirty="0"/>
              <a:t>Timely reconciliation of your bank account provides a control mechanism to help protect your </a:t>
            </a:r>
            <a:r>
              <a:rPr lang="en-US" dirty="0" smtClean="0"/>
              <a:t>cash.</a:t>
            </a:r>
          </a:p>
          <a:p>
            <a:r>
              <a:rPr lang="en-US" sz="2800" dirty="0"/>
              <a:t>Bank reconciliations should be prepared by someone who is not involved in the cash receipts or disbursement function if at all possible.  </a:t>
            </a:r>
          </a:p>
          <a:p>
            <a:r>
              <a:rPr lang="en-US" sz="2800" dirty="0"/>
              <a:t>Bank reconciliations should be approved by supervisory level personnel who are not involved in the daily cash activities.</a:t>
            </a:r>
          </a:p>
          <a:p>
            <a:pPr lvl="1"/>
            <a:endParaRPr lang="en-US" dirty="0"/>
          </a:p>
          <a:p>
            <a:pPr marL="342900" lvl="1" indent="-342900">
              <a:buFont typeface="Arial" charset="0"/>
              <a:buChar char="•"/>
            </a:pPr>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46</a:t>
            </a:fld>
            <a:endParaRPr lang="en-US" dirty="0"/>
          </a:p>
        </p:txBody>
      </p:sp>
      <p:sp>
        <p:nvSpPr>
          <p:cNvPr id="5" name="Title 1"/>
          <p:cNvSpPr>
            <a:spLocks noGrp="1"/>
          </p:cNvSpPr>
          <p:nvPr>
            <p:ph type="title"/>
          </p:nvPr>
        </p:nvSpPr>
        <p:spPr>
          <a:xfrm>
            <a:off x="322447" y="285675"/>
            <a:ext cx="8229600" cy="1143000"/>
          </a:xfrm>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r>
              <a:rPr lang="en-US" sz="3200" dirty="0" smtClean="0"/>
              <a:t>Reconciling Cash</a:t>
            </a:r>
            <a:endParaRPr lang="en-US" sz="3000" b="1" dirty="0">
              <a:solidFill>
                <a:schemeClr val="lt1"/>
              </a:solidFill>
              <a:ea typeface="+mn-ea"/>
              <a:cs typeface="+mn-cs"/>
            </a:endParaRPr>
          </a:p>
        </p:txBody>
      </p:sp>
    </p:spTree>
    <p:extLst>
      <p:ext uri="{BB962C8B-B14F-4D97-AF65-F5344CB8AC3E}">
        <p14:creationId xmlns:p14="http://schemas.microsoft.com/office/powerpoint/2010/main" val="3244896341"/>
      </p:ext>
    </p:extLst>
  </p:cSld>
  <p:clrMapOvr>
    <a:masterClrMapping/>
  </p:clrMapOvr>
  <p:transition spd="slow">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Cash Reconciliation</a:t>
            </a:r>
            <a:endParaRPr lang="en-US" dirty="0"/>
          </a:p>
        </p:txBody>
      </p:sp>
      <p:sp>
        <p:nvSpPr>
          <p:cNvPr id="2" name="Text Placeholder 1"/>
          <p:cNvSpPr>
            <a:spLocks noGrp="1"/>
          </p:cNvSpPr>
          <p:nvPr>
            <p:ph idx="1"/>
          </p:nvPr>
        </p:nvSpPr>
        <p:spPr>
          <a:xfrm>
            <a:off x="508001" y="1636295"/>
            <a:ext cx="7211460" cy="3751977"/>
          </a:xfrm>
        </p:spPr>
        <p:txBody>
          <a:bodyPr>
            <a:noAutofit/>
          </a:bodyPr>
          <a:lstStyle/>
          <a:p>
            <a:r>
              <a:rPr lang="en-US" sz="2400" dirty="0"/>
              <a:t>Why is reconciling bank statements essential?</a:t>
            </a:r>
          </a:p>
          <a:p>
            <a:pPr lvl="1"/>
            <a:r>
              <a:rPr lang="en-US" sz="2400" dirty="0"/>
              <a:t>Accounting records are complete and accurate</a:t>
            </a:r>
          </a:p>
          <a:p>
            <a:pPr lvl="2"/>
            <a:r>
              <a:rPr lang="en-US" dirty="0"/>
              <a:t>Ensure all cash transactions during the period have been captured in the accounting records</a:t>
            </a:r>
          </a:p>
          <a:p>
            <a:pPr lvl="2"/>
            <a:r>
              <a:rPr lang="en-US" dirty="0"/>
              <a:t>Accounting records reflect actual activities that occurred during the period</a:t>
            </a:r>
          </a:p>
          <a:p>
            <a:pPr lvl="1"/>
            <a:r>
              <a:rPr lang="en-US" sz="2400" dirty="0"/>
              <a:t>Can detect bank errors</a:t>
            </a:r>
          </a:p>
          <a:p>
            <a:pPr lvl="1"/>
            <a:r>
              <a:rPr lang="en-US" sz="2400" dirty="0"/>
              <a:t>Safeguards assets</a:t>
            </a:r>
          </a:p>
        </p:txBody>
      </p:sp>
      <p:sp>
        <p:nvSpPr>
          <p:cNvPr id="3" name="Slide Number Placeholder 2"/>
          <p:cNvSpPr>
            <a:spLocks noGrp="1"/>
          </p:cNvSpPr>
          <p:nvPr>
            <p:ph type="sldNum" sz="quarter" idx="12"/>
          </p:nvPr>
        </p:nvSpPr>
        <p:spPr/>
        <p:txBody>
          <a:bodyPr/>
          <a:lstStyle/>
          <a:p>
            <a:fld id="{7727C779-5C78-4640-BC35-50E214763A53}" type="slidenum">
              <a:rPr lang="en-US" smtClean="0"/>
              <a:pPr/>
              <a:t>47</a:t>
            </a:fld>
            <a:endParaRPr lang="en-US" dirty="0"/>
          </a:p>
        </p:txBody>
      </p:sp>
      <p:sp>
        <p:nvSpPr>
          <p:cNvPr id="6" name="Title 1"/>
          <p:cNvSpPr txBox="1">
            <a:spLocks/>
          </p:cNvSpPr>
          <p:nvPr/>
        </p:nvSpPr>
        <p:spPr bwMode="auto">
          <a:xfrm>
            <a:off x="322447" y="285675"/>
            <a:ext cx="8229600" cy="1143000"/>
          </a:xfrm>
          <a:prstGeom prst="rect">
            <a:avLst/>
          </a:prstGeom>
          <a:solidFill>
            <a:schemeClr val="bg1">
              <a:lumMod val="75000"/>
              <a:lumOff val="25000"/>
            </a:schemeClr>
          </a:solidFill>
          <a:ln w="9525"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200" smtClean="0"/>
              <a:t>Reconciling Cash</a:t>
            </a:r>
            <a:endParaRPr lang="en-US" sz="3000" b="1" dirty="0"/>
          </a:p>
        </p:txBody>
      </p:sp>
    </p:spTree>
    <p:extLst>
      <p:ext uri="{BB962C8B-B14F-4D97-AF65-F5344CB8AC3E}">
        <p14:creationId xmlns:p14="http://schemas.microsoft.com/office/powerpoint/2010/main" val="122218815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Cash Reconciliation</a:t>
            </a:r>
            <a:endParaRPr lang="en-US" dirty="0"/>
          </a:p>
        </p:txBody>
      </p:sp>
      <p:sp>
        <p:nvSpPr>
          <p:cNvPr id="2" name="Text Placeholder 1"/>
          <p:cNvSpPr>
            <a:spLocks noGrp="1"/>
          </p:cNvSpPr>
          <p:nvPr>
            <p:ph idx="1"/>
          </p:nvPr>
        </p:nvSpPr>
        <p:spPr>
          <a:xfrm>
            <a:off x="508001" y="2228851"/>
            <a:ext cx="7413591" cy="3632934"/>
          </a:xfrm>
        </p:spPr>
        <p:txBody>
          <a:bodyPr>
            <a:normAutofit/>
          </a:bodyPr>
          <a:lstStyle/>
          <a:p>
            <a:r>
              <a:rPr lang="en-US" sz="2400" dirty="0"/>
              <a:t>What are the risks of not reconciling cash?</a:t>
            </a:r>
          </a:p>
          <a:p>
            <a:pPr lvl="1"/>
            <a:r>
              <a:rPr lang="en-US" sz="2400" dirty="0"/>
              <a:t>Overdraft</a:t>
            </a:r>
          </a:p>
          <a:p>
            <a:pPr lvl="1"/>
            <a:r>
              <a:rPr lang="en-US" sz="2400" dirty="0"/>
              <a:t>Inaccurate financial reports to the Board</a:t>
            </a:r>
          </a:p>
          <a:p>
            <a:pPr lvl="1"/>
            <a:r>
              <a:rPr lang="en-US" sz="2400" dirty="0"/>
              <a:t>Decisions made on inaccurate information</a:t>
            </a:r>
          </a:p>
          <a:p>
            <a:pPr lvl="1"/>
            <a:r>
              <a:rPr lang="en-US" sz="2400" dirty="0"/>
              <a:t>Audit finding</a:t>
            </a:r>
          </a:p>
          <a:p>
            <a:pPr lvl="2"/>
            <a:r>
              <a:rPr lang="en-US" dirty="0"/>
              <a:t>No reconciling cash</a:t>
            </a:r>
          </a:p>
          <a:p>
            <a:pPr lvl="1"/>
            <a:r>
              <a:rPr lang="en-US" sz="2400" dirty="0"/>
              <a:t>DPI monitoring</a:t>
            </a:r>
          </a:p>
          <a:p>
            <a:pPr lvl="1"/>
            <a:r>
              <a:rPr lang="en-US" sz="2400" dirty="0"/>
              <a:t>Undetected fraud</a:t>
            </a:r>
          </a:p>
          <a:p>
            <a:pPr lvl="1"/>
            <a:endParaRPr lang="en-US" sz="2400" b="0" dirty="0" smtClean="0"/>
          </a:p>
        </p:txBody>
      </p:sp>
      <p:sp>
        <p:nvSpPr>
          <p:cNvPr id="3" name="Slide Number Placeholder 2"/>
          <p:cNvSpPr>
            <a:spLocks noGrp="1"/>
          </p:cNvSpPr>
          <p:nvPr>
            <p:ph type="sldNum" sz="quarter" idx="12"/>
          </p:nvPr>
        </p:nvSpPr>
        <p:spPr/>
        <p:txBody>
          <a:bodyPr/>
          <a:lstStyle/>
          <a:p>
            <a:fld id="{7727C779-5C78-4640-BC35-50E214763A53}" type="slidenum">
              <a:rPr lang="en-US" smtClean="0"/>
              <a:pPr/>
              <a:t>48</a:t>
            </a:fld>
            <a:endParaRPr lang="en-US" dirty="0"/>
          </a:p>
        </p:txBody>
      </p:sp>
      <p:sp>
        <p:nvSpPr>
          <p:cNvPr id="6" name="Title 1"/>
          <p:cNvSpPr txBox="1">
            <a:spLocks/>
          </p:cNvSpPr>
          <p:nvPr/>
        </p:nvSpPr>
        <p:spPr bwMode="auto">
          <a:xfrm>
            <a:off x="322447" y="285675"/>
            <a:ext cx="8229600" cy="1143000"/>
          </a:xfrm>
          <a:prstGeom prst="rect">
            <a:avLst/>
          </a:prstGeom>
          <a:solidFill>
            <a:schemeClr val="bg1">
              <a:lumMod val="75000"/>
              <a:lumOff val="25000"/>
            </a:schemeClr>
          </a:solidFill>
          <a:ln w="9525"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200" dirty="0" smtClean="0"/>
              <a:t>Reconciling Cash</a:t>
            </a:r>
            <a:endParaRPr lang="en-US" sz="3000" b="1" dirty="0"/>
          </a:p>
        </p:txBody>
      </p:sp>
      <p:sp>
        <p:nvSpPr>
          <p:cNvPr id="7" name="Title 1"/>
          <p:cNvSpPr txBox="1">
            <a:spLocks/>
          </p:cNvSpPr>
          <p:nvPr/>
        </p:nvSpPr>
        <p:spPr bwMode="auto">
          <a:xfrm>
            <a:off x="322447" y="274638"/>
            <a:ext cx="8382000" cy="1306437"/>
          </a:xfrm>
          <a:prstGeom prst="rect">
            <a:avLst/>
          </a:prstGeom>
          <a:solidFill>
            <a:schemeClr val="bg1">
              <a:lumMod val="75000"/>
              <a:lumOff val="25000"/>
            </a:schemeClr>
          </a:solidFill>
          <a:ln w="9525"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200" dirty="0" smtClean="0"/>
              <a:t>Reconciling Cash</a:t>
            </a:r>
            <a:endParaRPr lang="en-US" sz="3000" b="1" dirty="0"/>
          </a:p>
        </p:txBody>
      </p:sp>
    </p:spTree>
    <p:extLst>
      <p:ext uri="{BB962C8B-B14F-4D97-AF65-F5344CB8AC3E}">
        <p14:creationId xmlns:p14="http://schemas.microsoft.com/office/powerpoint/2010/main" val="218309836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Cash Reconciliation</a:t>
            </a:r>
            <a:endParaRPr lang="en-US" dirty="0"/>
          </a:p>
        </p:txBody>
      </p:sp>
      <p:sp>
        <p:nvSpPr>
          <p:cNvPr id="2" name="Text Placeholder 1"/>
          <p:cNvSpPr>
            <a:spLocks noGrp="1"/>
          </p:cNvSpPr>
          <p:nvPr>
            <p:ph idx="1"/>
          </p:nvPr>
        </p:nvSpPr>
        <p:spPr>
          <a:xfrm>
            <a:off x="508001" y="1915427"/>
            <a:ext cx="6778323" cy="3472845"/>
          </a:xfrm>
        </p:spPr>
        <p:txBody>
          <a:bodyPr>
            <a:normAutofit/>
          </a:bodyPr>
          <a:lstStyle/>
          <a:p>
            <a:r>
              <a:rPr lang="en-US" sz="2400" dirty="0"/>
              <a:t>Mismanagement of Federal funds</a:t>
            </a:r>
          </a:p>
          <a:p>
            <a:pPr lvl="1">
              <a:lnSpc>
                <a:spcPct val="90000"/>
              </a:lnSpc>
            </a:pPr>
            <a:r>
              <a:rPr lang="en-US" sz="2400" dirty="0"/>
              <a:t>Tracking of Federal funds</a:t>
            </a:r>
          </a:p>
          <a:p>
            <a:pPr lvl="1">
              <a:lnSpc>
                <a:spcPct val="90000"/>
              </a:lnSpc>
            </a:pPr>
            <a:r>
              <a:rPr lang="en-US" sz="2400" dirty="0"/>
              <a:t>Timely filing Federal grant claims (cash flow)</a:t>
            </a:r>
          </a:p>
          <a:p>
            <a:pPr lvl="1">
              <a:lnSpc>
                <a:spcPct val="90000"/>
              </a:lnSpc>
            </a:pPr>
            <a:r>
              <a:rPr lang="en-US" sz="2400" dirty="0"/>
              <a:t>Early detection of failing MOE</a:t>
            </a:r>
          </a:p>
          <a:p>
            <a:pPr lvl="1">
              <a:lnSpc>
                <a:spcPct val="90000"/>
              </a:lnSpc>
            </a:pPr>
            <a:r>
              <a:rPr lang="en-US" sz="2400" dirty="0"/>
              <a:t>Budget revisions</a:t>
            </a:r>
          </a:p>
          <a:p>
            <a:pPr lvl="1">
              <a:lnSpc>
                <a:spcPct val="90000"/>
              </a:lnSpc>
            </a:pPr>
            <a:r>
              <a:rPr lang="en-US" sz="2400" dirty="0"/>
              <a:t>Loss of funds</a:t>
            </a:r>
          </a:p>
          <a:p>
            <a:pPr lvl="1">
              <a:lnSpc>
                <a:spcPct val="90000"/>
              </a:lnSpc>
            </a:pPr>
            <a:r>
              <a:rPr lang="en-US" sz="2400" dirty="0"/>
              <a:t>Monitoring</a:t>
            </a:r>
          </a:p>
          <a:p>
            <a:pPr lvl="1"/>
            <a:endParaRPr lang="en-US" dirty="0" smtClean="0"/>
          </a:p>
          <a:p>
            <a:pPr lvl="1"/>
            <a:endParaRPr lang="en-US" dirty="0" smtClean="0"/>
          </a:p>
          <a:p>
            <a:pPr lvl="1"/>
            <a:endParaRPr lang="en-US" b="0" dirty="0" smtClean="0"/>
          </a:p>
          <a:p>
            <a:pPr lvl="1"/>
            <a:endParaRPr lang="en-US" b="0" dirty="0" smtClean="0"/>
          </a:p>
        </p:txBody>
      </p:sp>
      <p:sp>
        <p:nvSpPr>
          <p:cNvPr id="3" name="Slide Number Placeholder 2"/>
          <p:cNvSpPr>
            <a:spLocks noGrp="1"/>
          </p:cNvSpPr>
          <p:nvPr>
            <p:ph type="sldNum" sz="quarter" idx="12"/>
          </p:nvPr>
        </p:nvSpPr>
        <p:spPr/>
        <p:txBody>
          <a:bodyPr/>
          <a:lstStyle/>
          <a:p>
            <a:fld id="{7727C779-5C78-4640-BC35-50E214763A53}" type="slidenum">
              <a:rPr lang="en-US" smtClean="0"/>
              <a:pPr/>
              <a:t>49</a:t>
            </a:fld>
            <a:endParaRPr lang="en-US" dirty="0"/>
          </a:p>
        </p:txBody>
      </p:sp>
      <p:sp>
        <p:nvSpPr>
          <p:cNvPr id="6" name="Title 1"/>
          <p:cNvSpPr txBox="1">
            <a:spLocks/>
          </p:cNvSpPr>
          <p:nvPr/>
        </p:nvSpPr>
        <p:spPr bwMode="auto">
          <a:xfrm>
            <a:off x="322447" y="285675"/>
            <a:ext cx="8229600" cy="1143000"/>
          </a:xfrm>
          <a:prstGeom prst="rect">
            <a:avLst/>
          </a:prstGeom>
          <a:solidFill>
            <a:schemeClr val="bg1">
              <a:lumMod val="75000"/>
              <a:lumOff val="25000"/>
            </a:schemeClr>
          </a:solidFill>
          <a:ln w="9525"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kern="1200">
                <a:solidFill>
                  <a:schemeClr val="lt1"/>
                </a:solidFill>
                <a:latin typeface="+mn-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sz="3200" smtClean="0"/>
              <a:t>Reconciling Cash</a:t>
            </a:r>
            <a:endParaRPr lang="en-US" sz="3000" b="1" dirty="0"/>
          </a:p>
        </p:txBody>
      </p:sp>
    </p:spTree>
    <p:extLst>
      <p:ext uri="{BB962C8B-B14F-4D97-AF65-F5344CB8AC3E}">
        <p14:creationId xmlns:p14="http://schemas.microsoft.com/office/powerpoint/2010/main" val="124690203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0485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chemeClr val="tx1"/>
                </a:solidFill>
                <a:latin typeface="Gadget"/>
              </a:rPr>
              <a:t>Racine Parental Choice Program (RPCP)</a:t>
            </a:r>
            <a:endParaRPr lang="en-US" sz="3000" b="1" dirty="0">
              <a:solidFill>
                <a:schemeClr val="tx1"/>
              </a:solidFill>
              <a:latin typeface="Gadget"/>
            </a:endParaRPr>
          </a:p>
        </p:txBody>
      </p:sp>
      <p:sp>
        <p:nvSpPr>
          <p:cNvPr id="6" name="Content Placeholder 2"/>
          <p:cNvSpPr>
            <a:spLocks noGrp="1"/>
          </p:cNvSpPr>
          <p:nvPr>
            <p:ph idx="1"/>
          </p:nvPr>
        </p:nvSpPr>
        <p:spPr>
          <a:xfrm>
            <a:off x="123825" y="647700"/>
            <a:ext cx="8905875" cy="6210300"/>
          </a:xfrm>
        </p:spPr>
        <p:txBody>
          <a:bodyPr/>
          <a:lstStyle/>
          <a:p>
            <a:pPr>
              <a:buNone/>
            </a:pPr>
            <a:r>
              <a:rPr lang="en-US" sz="2000" u="sng" dirty="0" smtClean="0">
                <a:latin typeface="Times New Roman" pitchFamily="18" charset="0"/>
                <a:cs typeface="Times New Roman" pitchFamily="18" charset="0"/>
              </a:rPr>
              <a:t>Background</a:t>
            </a:r>
          </a:p>
          <a:p>
            <a:r>
              <a:rPr lang="en-US" sz="2000" dirty="0" smtClean="0">
                <a:latin typeface="Times New Roman" pitchFamily="18" charset="0"/>
                <a:cs typeface="Times New Roman" pitchFamily="18" charset="0"/>
              </a:rPr>
              <a:t>State funds provide vouchers to students residing in Racine choosing to attend private schools anywhere in the state (most are in Racine).</a:t>
            </a:r>
          </a:p>
          <a:p>
            <a:r>
              <a:rPr lang="en-US" sz="2000" dirty="0" smtClean="0">
                <a:latin typeface="Times New Roman" pitchFamily="18" charset="0"/>
                <a:cs typeface="Times New Roman" pitchFamily="18" charset="0"/>
              </a:rPr>
              <a:t>$12.2 million GPR for 1,660 FTE students in 15 private schools in 2014-15.</a:t>
            </a:r>
          </a:p>
          <a:p>
            <a:r>
              <a:rPr lang="en-US" sz="2000" dirty="0" smtClean="0">
                <a:latin typeface="Times New Roman" pitchFamily="18" charset="0"/>
                <a:cs typeface="Times New Roman" pitchFamily="18" charset="0"/>
              </a:rPr>
              <a:t>State payment is $7,214 (grades K-8) and $7,856 (9-12) per FTE in 2015-16.</a:t>
            </a:r>
          </a:p>
          <a:p>
            <a:r>
              <a:rPr lang="en-US" sz="2000" dirty="0" smtClean="0">
                <a:latin typeface="Times New Roman" pitchFamily="18" charset="0"/>
                <a:cs typeface="Times New Roman" pitchFamily="18" charset="0"/>
              </a:rPr>
              <a:t>State payment is $7,323 (grades K-8) and $7,969 (9-12) per FTE in 2016-17.</a:t>
            </a:r>
          </a:p>
          <a:p>
            <a:pPr>
              <a:buNone/>
            </a:pPr>
            <a:r>
              <a:rPr lang="en-US" sz="2000" u="sng" dirty="0" smtClean="0">
                <a:latin typeface="Times New Roman" pitchFamily="18" charset="0"/>
                <a:cs typeface="Times New Roman" pitchFamily="18" charset="0"/>
              </a:rPr>
              <a:t>Student Eligibility</a:t>
            </a:r>
          </a:p>
          <a:p>
            <a:r>
              <a:rPr lang="en-US" sz="2000" dirty="0" smtClean="0">
                <a:latin typeface="Times New Roman" pitchFamily="18" charset="0"/>
                <a:cs typeface="Times New Roman" pitchFamily="18" charset="0"/>
              </a:rPr>
              <a:t>Student must reside in City of Racine, meet certain prior year enrollment criteria, and family income cannot exceed 300% of federal poverty level ($72,696 for a family of four).</a:t>
            </a:r>
          </a:p>
          <a:p>
            <a:pPr>
              <a:buNone/>
            </a:pPr>
            <a:r>
              <a:rPr lang="en-US" sz="2000" u="sng" dirty="0" smtClean="0">
                <a:latin typeface="Times New Roman" pitchFamily="18" charset="0"/>
                <a:cs typeface="Times New Roman" pitchFamily="18" charset="0"/>
              </a:rPr>
              <a:t>Funding</a:t>
            </a:r>
          </a:p>
          <a:p>
            <a:pPr>
              <a:buFont typeface="Arial" pitchFamily="34" charset="0"/>
              <a:buChar char="•"/>
            </a:pPr>
            <a:r>
              <a:rPr lang="en-US" sz="2000" u="sng" dirty="0" smtClean="0">
                <a:latin typeface="Times New Roman" pitchFamily="18" charset="0"/>
                <a:cs typeface="Times New Roman" pitchFamily="18" charset="0"/>
              </a:rPr>
              <a:t>Continuing Students</a:t>
            </a:r>
            <a:r>
              <a:rPr lang="en-US" sz="2000" dirty="0" smtClean="0">
                <a:latin typeface="Times New Roman" pitchFamily="18" charset="0"/>
                <a:cs typeface="Times New Roman" pitchFamily="18" charset="0"/>
              </a:rPr>
              <a:t>-State GPR funds will directly pay for those students enrolled in the RPCP in 2014-15 and thereafter until they exit the program.</a:t>
            </a:r>
          </a:p>
          <a:p>
            <a:pPr>
              <a:buFont typeface="Arial" pitchFamily="34" charset="0"/>
              <a:buChar char="•"/>
            </a:pPr>
            <a:r>
              <a:rPr lang="en-US" sz="2000" u="sng" dirty="0" smtClean="0">
                <a:latin typeface="Times New Roman" pitchFamily="18" charset="0"/>
                <a:cs typeface="Times New Roman" pitchFamily="18" charset="0"/>
              </a:rPr>
              <a:t>Incoming Students</a:t>
            </a:r>
            <a:r>
              <a:rPr lang="en-US" sz="2000" dirty="0" smtClean="0">
                <a:latin typeface="Times New Roman" pitchFamily="18" charset="0"/>
                <a:cs typeface="Times New Roman" pitchFamily="18" charset="0"/>
              </a:rPr>
              <a:t>-Racine Unified School District (RUSD) pays for new RPCP students enrolled in program in 2015-16 and thereafter through a reduction in their state general aids.  RUSD fully “counts” these students under revenue limits in 2015-16 and thereafter </a:t>
            </a:r>
            <a:r>
              <a:rPr lang="en-US" sz="2000" u="sng" dirty="0" smtClean="0">
                <a:latin typeface="Times New Roman" pitchFamily="18" charset="0"/>
                <a:cs typeface="Times New Roman" pitchFamily="18" charset="0"/>
              </a:rPr>
              <a:t>and</a:t>
            </a:r>
            <a:r>
              <a:rPr lang="en-US" sz="2000" dirty="0" smtClean="0">
                <a:latin typeface="Times New Roman" pitchFamily="18" charset="0"/>
                <a:cs typeface="Times New Roman" pitchFamily="18" charset="0"/>
              </a:rPr>
              <a:t> for state general aid purposes beginning in 2016-17. </a:t>
            </a:r>
          </a:p>
          <a:p>
            <a:endParaRPr lang="en-US" sz="1600" dirty="0" smtClean="0"/>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5</a:t>
            </a:fld>
            <a:endParaRPr lang="en-US" dirty="0"/>
          </a:p>
        </p:txBody>
      </p:sp>
    </p:spTree>
  </p:cSld>
  <p:clrMapOvr>
    <a:masterClrMapping/>
  </p:clrMapOvr>
  <p:transition spd="slow">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218" y="1461332"/>
            <a:ext cx="6537532" cy="4664832"/>
          </a:xfrm>
        </p:spPr>
        <p:txBody>
          <a:bodyPr/>
          <a:lstStyle/>
          <a:p>
            <a:pPr algn="ctr">
              <a:lnSpc>
                <a:spcPct val="90000"/>
              </a:lnSpc>
              <a:buFontTx/>
              <a:buNone/>
            </a:pPr>
            <a:r>
              <a:rPr lang="en-US" sz="2800" dirty="0" smtClean="0">
                <a:latin typeface="Times New Roman" pitchFamily="18" charset="0"/>
                <a:cs typeface="Times New Roman" pitchFamily="18" charset="0"/>
              </a:rPr>
              <a:t>For more information contact:</a:t>
            </a:r>
          </a:p>
          <a:p>
            <a:pPr>
              <a:buClr>
                <a:schemeClr val="accent4">
                  <a:lumMod val="50000"/>
                </a:schemeClr>
              </a:buClr>
              <a:buFont typeface="Wingdings" pitchFamily="2" charset="2"/>
              <a:buChar char="Ø"/>
            </a:pP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Bruce </a:t>
            </a:r>
            <a:r>
              <a:rPr lang="en-US" sz="1800" dirty="0">
                <a:solidFill>
                  <a:schemeClr val="accent5">
                    <a:lumMod val="75000"/>
                  </a:schemeClr>
                </a:solidFill>
                <a:latin typeface="Times New Roman" panose="02020603050405020304" pitchFamily="18" charset="0"/>
                <a:cs typeface="Times New Roman" panose="02020603050405020304" pitchFamily="18" charset="0"/>
              </a:rPr>
              <a:t>Anderson, Consultant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608-267-9707</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Carey </a:t>
            </a:r>
            <a:r>
              <a:rPr lang="en-US" sz="1800" dirty="0">
                <a:solidFill>
                  <a:schemeClr val="accent5">
                    <a:lumMod val="75000"/>
                  </a:schemeClr>
                </a:solidFill>
                <a:latin typeface="Times New Roman" panose="02020603050405020304" pitchFamily="18" charset="0"/>
                <a:cs typeface="Times New Roman" panose="02020603050405020304" pitchFamily="18" charset="0"/>
              </a:rPr>
              <a:t>Bradley, Consultant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608-267-3752</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Dan Bush, Consultant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608-267-9212</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Karen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Kucharz </a:t>
            </a:r>
            <a:r>
              <a:rPr lang="en-US" sz="1800" dirty="0" err="1" smtClean="0">
                <a:solidFill>
                  <a:schemeClr val="accent5">
                    <a:lumMod val="75000"/>
                  </a:schemeClr>
                </a:solidFill>
                <a:latin typeface="Times New Roman" panose="02020603050405020304" pitchFamily="18" charset="0"/>
                <a:cs typeface="Times New Roman" panose="02020603050405020304" pitchFamily="18" charset="0"/>
              </a:rPr>
              <a:t>Robbe</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1800" dirty="0">
                <a:solidFill>
                  <a:schemeClr val="accent5">
                    <a:lumMod val="75000"/>
                  </a:schemeClr>
                </a:solidFill>
                <a:latin typeface="Times New Roman" panose="02020603050405020304" pitchFamily="18" charset="0"/>
                <a:cs typeface="Times New Roman" panose="02020603050405020304" pitchFamily="18" charset="0"/>
              </a:rPr>
              <a:t>Consultant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608-266-3464</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Gene Fornecker, Auditor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608-267-7882</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Brian Kahl, Auditor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608-266-3862</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Debi Towns, Assistant Director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608-267-9209</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buClr>
                <a:schemeClr val="accent4">
                  <a:lumMod val="50000"/>
                </a:schemeClr>
              </a:buClr>
              <a:buFont typeface="Wingdings" pitchFamily="2" charset="2"/>
              <a:buChar char="Ø"/>
            </a:pPr>
            <a:r>
              <a:rPr lang="en-US" sz="1800" dirty="0">
                <a:solidFill>
                  <a:schemeClr val="accent5">
                    <a:lumMod val="75000"/>
                  </a:schemeClr>
                </a:solidFill>
                <a:latin typeface="Times New Roman" panose="02020603050405020304" pitchFamily="18" charset="0"/>
                <a:cs typeface="Times New Roman" panose="02020603050405020304" pitchFamily="18" charset="0"/>
              </a:rPr>
              <a:t>Bob Soldner, Director		</a:t>
            </a:r>
            <a:r>
              <a:rPr lang="en-US" sz="1800" dirty="0" smtClean="0">
                <a:solidFill>
                  <a:schemeClr val="accent5">
                    <a:lumMod val="75000"/>
                  </a:schemeClr>
                </a:solidFill>
                <a:latin typeface="Times New Roman" panose="02020603050405020304" pitchFamily="18" charset="0"/>
                <a:cs typeface="Times New Roman" panose="02020603050405020304" pitchFamily="18" charset="0"/>
              </a:rPr>
              <a:t>	608-266-6968</a:t>
            </a:r>
            <a:endParaRPr lang="en-US" sz="1800" dirty="0">
              <a:solidFill>
                <a:schemeClr val="accent5">
                  <a:lumMod val="75000"/>
                </a:schemeClr>
              </a:solidFill>
              <a:latin typeface="Times New Roman" panose="02020603050405020304" pitchFamily="18" charset="0"/>
              <a:cs typeface="Times New Roman" panose="02020603050405020304" pitchFamily="18" charset="0"/>
            </a:endParaRPr>
          </a:p>
          <a:p>
            <a:pPr algn="ctr">
              <a:lnSpc>
                <a:spcPct val="90000"/>
              </a:lnSpc>
              <a:buFontTx/>
              <a:buNone/>
            </a:pPr>
            <a:endParaRPr lang="en-US" sz="2400" dirty="0" smtClean="0">
              <a:latin typeface="Times New Roman" pitchFamily="18" charset="0"/>
              <a:cs typeface="Times New Roman" pitchFamily="18" charset="0"/>
            </a:endParaRPr>
          </a:p>
          <a:p>
            <a:pPr algn="ctr">
              <a:lnSpc>
                <a:spcPct val="90000"/>
              </a:lnSpc>
              <a:buFontTx/>
              <a:buNone/>
            </a:pPr>
            <a:r>
              <a:rPr lang="en-US" sz="2800" dirty="0" smtClean="0">
                <a:latin typeface="Times New Roman" pitchFamily="18" charset="0"/>
                <a:cs typeface="Times New Roman" pitchFamily="18" charset="0"/>
              </a:rPr>
              <a:t>Or visit our web site at:</a:t>
            </a:r>
          </a:p>
          <a:p>
            <a:pPr algn="ctr">
              <a:lnSpc>
                <a:spcPct val="90000"/>
              </a:lnSpc>
              <a:buFontTx/>
              <a:buNone/>
            </a:pPr>
            <a:r>
              <a:rPr lang="en-US" sz="2800" dirty="0" smtClean="0">
                <a:latin typeface="Times New Roman" pitchFamily="18" charset="0"/>
                <a:cs typeface="Times New Roman" pitchFamily="18" charset="0"/>
                <a:hlinkClick r:id="rId2"/>
              </a:rPr>
              <a:t>http://dpi.wi.gov/sfs</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Title 4"/>
          <p:cNvSpPr>
            <a:spLocks noGrp="1"/>
          </p:cNvSpPr>
          <p:nvPr>
            <p:ph type="title"/>
          </p:nvPr>
        </p:nvSpPr>
        <p:spPr>
          <a:xfrm>
            <a:off x="0" y="0"/>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School Financial Services Team</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50</a:t>
            </a:fld>
            <a:endParaRPr lang="en-US" dirty="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847725"/>
            <a:ext cx="8905875" cy="5800725"/>
          </a:xfrm>
        </p:spPr>
        <p:txBody>
          <a:bodyPr/>
          <a:lstStyle/>
          <a:p>
            <a:pPr>
              <a:buNone/>
            </a:pPr>
            <a:r>
              <a:rPr lang="en-US" sz="2000" u="sng" dirty="0" smtClean="0">
                <a:latin typeface="Times New Roman" pitchFamily="18" charset="0"/>
                <a:cs typeface="Times New Roman" pitchFamily="18" charset="0"/>
              </a:rPr>
              <a:t>Background</a:t>
            </a:r>
          </a:p>
          <a:p>
            <a:r>
              <a:rPr lang="en-US" sz="2000" dirty="0" smtClean="0">
                <a:latin typeface="Times New Roman" pitchFamily="18" charset="0"/>
                <a:cs typeface="Times New Roman" pitchFamily="18" charset="0"/>
              </a:rPr>
              <a:t>State funds provide vouchers to students residing anywhere in the state except Milwaukee and Racine to attend private schools in Wisconsin.</a:t>
            </a:r>
          </a:p>
          <a:p>
            <a:r>
              <a:rPr lang="en-US" sz="2000" dirty="0" smtClean="0">
                <a:latin typeface="Times New Roman" pitchFamily="18" charset="0"/>
                <a:cs typeface="Times New Roman" pitchFamily="18" charset="0"/>
              </a:rPr>
              <a:t>$7.3 million GPR for 1,000 FTE students in 31 private schools in 2014-15.</a:t>
            </a:r>
          </a:p>
          <a:p>
            <a:r>
              <a:rPr lang="en-US" sz="2000" dirty="0" smtClean="0">
                <a:latin typeface="Times New Roman" pitchFamily="18" charset="0"/>
                <a:cs typeface="Times New Roman" pitchFamily="18" charset="0"/>
              </a:rPr>
              <a:t>State payment is $7,214 (grades K-8) and $7,856 (9-12) per FTE in 2015-16.</a:t>
            </a:r>
          </a:p>
          <a:p>
            <a:r>
              <a:rPr lang="en-US" sz="2000" dirty="0" smtClean="0">
                <a:latin typeface="Times New Roman" pitchFamily="18" charset="0"/>
                <a:cs typeface="Times New Roman" pitchFamily="18" charset="0"/>
              </a:rPr>
              <a:t>State </a:t>
            </a:r>
            <a:r>
              <a:rPr lang="en-US" sz="2000" dirty="0">
                <a:latin typeface="Times New Roman" pitchFamily="18" charset="0"/>
                <a:cs typeface="Times New Roman" pitchFamily="18" charset="0"/>
              </a:rPr>
              <a:t>payment is $7,323 (grades K-8) and $7,969 </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9-12) </a:t>
            </a:r>
            <a:r>
              <a:rPr lang="en-US" sz="2000" dirty="0" smtClean="0">
                <a:latin typeface="Times New Roman" pitchFamily="18" charset="0"/>
                <a:cs typeface="Times New Roman" pitchFamily="18" charset="0"/>
              </a:rPr>
              <a:t>per FTE in </a:t>
            </a:r>
            <a:r>
              <a:rPr lang="en-US" sz="2000" dirty="0">
                <a:latin typeface="Times New Roman" pitchFamily="18" charset="0"/>
                <a:cs typeface="Times New Roman" pitchFamily="18" charset="0"/>
              </a:rPr>
              <a:t>2016-17.</a:t>
            </a:r>
          </a:p>
          <a:p>
            <a:pPr>
              <a:buNone/>
            </a:pPr>
            <a:r>
              <a:rPr lang="en-US" sz="2000" u="sng" dirty="0" smtClean="0">
                <a:latin typeface="Times New Roman" pitchFamily="18" charset="0"/>
                <a:cs typeface="Times New Roman" pitchFamily="18" charset="0"/>
              </a:rPr>
              <a:t>Student Eligibility</a:t>
            </a:r>
          </a:p>
          <a:p>
            <a:pPr>
              <a:buFont typeface="Arial" pitchFamily="34" charset="0"/>
              <a:buChar char="•"/>
            </a:pPr>
            <a:r>
              <a:rPr lang="en-US" sz="2000" dirty="0" smtClean="0">
                <a:latin typeface="Times New Roman" pitchFamily="18" charset="0"/>
                <a:cs typeface="Times New Roman" pitchFamily="18" charset="0"/>
              </a:rPr>
              <a:t>Student must reside in Wisconsin and family income cannot exceed 185% of the federal poverty level ($44,828 for family of four).</a:t>
            </a:r>
          </a:p>
          <a:p>
            <a:pPr>
              <a:buNone/>
            </a:pPr>
            <a:r>
              <a:rPr lang="en-US" sz="2000" u="sng" dirty="0" smtClean="0">
                <a:latin typeface="Times New Roman" pitchFamily="18" charset="0"/>
                <a:cs typeface="Times New Roman" pitchFamily="18" charset="0"/>
              </a:rPr>
              <a:t>Funding</a:t>
            </a:r>
          </a:p>
          <a:p>
            <a:r>
              <a:rPr lang="en-US" sz="2000" u="sng" dirty="0" smtClean="0">
                <a:latin typeface="Times New Roman" pitchFamily="18" charset="0"/>
                <a:cs typeface="Times New Roman" pitchFamily="18" charset="0"/>
              </a:rPr>
              <a:t>Continuing Students</a:t>
            </a:r>
            <a:r>
              <a:rPr lang="en-US" sz="2000" dirty="0" smtClean="0">
                <a:latin typeface="Times New Roman" pitchFamily="18" charset="0"/>
                <a:cs typeface="Times New Roman" pitchFamily="18" charset="0"/>
              </a:rPr>
              <a:t>-State GPR funds will directly pay for those students enrolled in the WPCP in 2014-15 and thereafter until they exit the program.</a:t>
            </a:r>
          </a:p>
          <a:p>
            <a:r>
              <a:rPr lang="en-US" sz="2000" u="sng" dirty="0" smtClean="0">
                <a:latin typeface="Times New Roman" pitchFamily="18" charset="0"/>
                <a:cs typeface="Times New Roman" pitchFamily="18" charset="0"/>
              </a:rPr>
              <a:t>Incoming (new) Students</a:t>
            </a:r>
            <a:r>
              <a:rPr lang="en-US" sz="2000" dirty="0" smtClean="0">
                <a:latin typeface="Times New Roman" pitchFamily="18" charset="0"/>
                <a:cs typeface="Times New Roman" pitchFamily="18" charset="0"/>
              </a:rPr>
              <a:t>-Each school district with a WPCP student residing in it will pay for new students enrolling in the program in 2015-16 and thereafter through a reduction in their state general aids.  School districts fully “count” these students under revenue limits in 2015-16 and thereafter </a:t>
            </a:r>
            <a:r>
              <a:rPr lang="en-US" sz="2000" u="sng" dirty="0" smtClean="0">
                <a:latin typeface="Times New Roman" pitchFamily="18" charset="0"/>
                <a:cs typeface="Times New Roman" pitchFamily="18" charset="0"/>
              </a:rPr>
              <a:t>and</a:t>
            </a:r>
            <a:r>
              <a:rPr lang="en-US" sz="2000" dirty="0" smtClean="0">
                <a:latin typeface="Times New Roman" pitchFamily="18" charset="0"/>
                <a:cs typeface="Times New Roman" pitchFamily="18" charset="0"/>
              </a:rPr>
              <a:t> for state general aid purposes beginning in 2016-17. </a:t>
            </a:r>
          </a:p>
          <a:p>
            <a:endParaRPr lang="en-US" sz="2000" u="sng" dirty="0" smtClean="0">
              <a:latin typeface="Times New Roman" pitchFamily="18" charset="0"/>
              <a:cs typeface="Times New Roman" pitchFamily="18" charset="0"/>
            </a:endParaRPr>
          </a:p>
        </p:txBody>
      </p:sp>
      <p:sp>
        <p:nvSpPr>
          <p:cNvPr id="5" name="Title 4"/>
          <p:cNvSpPr>
            <a:spLocks noGrp="1"/>
          </p:cNvSpPr>
          <p:nvPr>
            <p:ph type="title"/>
          </p:nvPr>
        </p:nvSpPr>
        <p:spPr>
          <a:xfrm>
            <a:off x="0" y="0"/>
            <a:ext cx="9144000" cy="7715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latin typeface="Gadget"/>
              </a:rPr>
              <a:t>Wisconsin Parental Choice Program (WPCP)</a:t>
            </a:r>
            <a:endParaRPr lang="en-US" sz="3000" b="1" dirty="0">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6</a:t>
            </a:fld>
            <a:endParaRPr lang="en-US" dirty="0"/>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t>Wisconsin and Racine Private School Voucher Programs Financial Impacts</a:t>
            </a:r>
            <a:endParaRPr lang="en-US" sz="3000" dirty="0"/>
          </a:p>
        </p:txBody>
      </p:sp>
      <p:sp>
        <p:nvSpPr>
          <p:cNvPr id="3" name="Content Placeholder 2"/>
          <p:cNvSpPr>
            <a:spLocks noGrp="1"/>
          </p:cNvSpPr>
          <p:nvPr>
            <p:ph idx="1"/>
          </p:nvPr>
        </p:nvSpPr>
        <p:spPr/>
        <p:txBody>
          <a:bodyPr/>
          <a:lstStyle/>
          <a:p>
            <a:r>
              <a:rPr lang="en-US" sz="1600" dirty="0" smtClean="0">
                <a:latin typeface="Times New Roman" pitchFamily="18" charset="0"/>
                <a:cs typeface="Times New Roman" pitchFamily="18" charset="0"/>
              </a:rPr>
              <a:t>Beginning in 2015-16, state law directs DPI to include </a:t>
            </a:r>
            <a:r>
              <a:rPr lang="en-US" sz="1600" i="1" dirty="0" smtClean="0">
                <a:latin typeface="Times New Roman" pitchFamily="18" charset="0"/>
                <a:cs typeface="Times New Roman" pitchFamily="18" charset="0"/>
              </a:rPr>
              <a:t>NEW</a:t>
            </a:r>
            <a:r>
              <a:rPr lang="en-US" sz="1600" dirty="0" smtClean="0">
                <a:latin typeface="Times New Roman" pitchFamily="18" charset="0"/>
                <a:cs typeface="Times New Roman" pitchFamily="18" charset="0"/>
              </a:rPr>
              <a:t> students attending a private school with a state funded voucher for the purpose of:  (a) determining a new non-recurring revenue limit exemption (Line 10.H.); (b) reducing a district’s state aids payment in June 2016; and (c) increasing a district’s 2015-16 membership used for state aid purposes in 2016-17.  </a:t>
            </a:r>
          </a:p>
          <a:p>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Private Schools</a:t>
            </a:r>
            <a:r>
              <a:rPr lang="en-US" sz="1600" dirty="0" smtClean="0">
                <a:latin typeface="Times New Roman" pitchFamily="18" charset="0"/>
                <a:cs typeface="Times New Roman" pitchFamily="18" charset="0"/>
              </a:rPr>
              <a:t>: State law requires private schools to receive voucher payments ($7,214 for students in grades K-8 and $7,860 for students in grades 9-12) based on current year information.  For 2015-16 payments, the 3</a:t>
            </a:r>
            <a:r>
              <a:rPr lang="en-US" sz="1600" baseline="30000" dirty="0" smtClean="0">
                <a:latin typeface="Times New Roman" pitchFamily="18" charset="0"/>
                <a:cs typeface="Times New Roman" pitchFamily="18" charset="0"/>
              </a:rPr>
              <a:t>rd</a:t>
            </a:r>
            <a:r>
              <a:rPr lang="en-US" sz="1600" dirty="0" smtClean="0">
                <a:latin typeface="Times New Roman" pitchFamily="18" charset="0"/>
                <a:cs typeface="Times New Roman" pitchFamily="18" charset="0"/>
              </a:rPr>
              <a:t> Friday in September 2015 and the 2</a:t>
            </a:r>
            <a:r>
              <a:rPr lang="en-US" sz="1600" baseline="30000" dirty="0" smtClean="0">
                <a:latin typeface="Times New Roman" pitchFamily="18" charset="0"/>
                <a:cs typeface="Times New Roman" pitchFamily="18" charset="0"/>
              </a:rPr>
              <a:t>nd</a:t>
            </a:r>
            <a:r>
              <a:rPr lang="en-US" sz="1600" dirty="0" smtClean="0">
                <a:latin typeface="Times New Roman" pitchFamily="18" charset="0"/>
                <a:cs typeface="Times New Roman" pitchFamily="18" charset="0"/>
              </a:rPr>
              <a:t> Friday in January 2016 are the student count dates used to calculate the payment for NEW or “incoming” pupils.  The voucher schools are paid 1/2 the annual payment based on the 3rd Friday in September student count and 1/2 the annual payment based on the 2nd Friday in January student count.  Private schools have annual student membership audits and DPI will adjust the payments based on audited information.</a:t>
            </a:r>
          </a:p>
          <a:p>
            <a:endParaRPr lang="en-US" sz="2000" u="sng" dirty="0" smtClean="0">
              <a:latin typeface="Times New Roman" pitchFamily="18" charset="0"/>
              <a:cs typeface="Times New Roman" pitchFamily="18" charset="0"/>
            </a:endParaRP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7</a:t>
            </a:fld>
            <a:endParaRPr lang="en-US" dirty="0"/>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t>Wisconsin and Racine Private School Voucher Programs Financial Impacts</a:t>
            </a:r>
            <a:endParaRPr lang="en-US" sz="3000" dirty="0"/>
          </a:p>
        </p:txBody>
      </p:sp>
      <p:sp>
        <p:nvSpPr>
          <p:cNvPr id="3" name="Content Placeholder 2"/>
          <p:cNvSpPr>
            <a:spLocks noGrp="1"/>
          </p:cNvSpPr>
          <p:nvPr>
            <p:ph idx="1"/>
          </p:nvPr>
        </p:nvSpPr>
        <p:spPr/>
        <p:txBody>
          <a:bodyPr/>
          <a:lstStyle/>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Student Counts</a:t>
            </a:r>
            <a:r>
              <a:rPr lang="en-US" sz="1600" dirty="0" smtClean="0">
                <a:latin typeface="Times New Roman" pitchFamily="18" charset="0"/>
                <a:cs typeface="Times New Roman" pitchFamily="18" charset="0"/>
              </a:rPr>
              <a:t>: The private school voucher funding mechanism is complicated. DPI will make the membership adjustments and calculate the revenue limit and state aid impacts.  Districts do </a:t>
            </a:r>
            <a:r>
              <a:rPr lang="en-US" sz="1600" i="1" dirty="0" smtClean="0">
                <a:latin typeface="Times New Roman" pitchFamily="18" charset="0"/>
                <a:cs typeface="Times New Roman" pitchFamily="18" charset="0"/>
              </a:rPr>
              <a:t>NOT</a:t>
            </a:r>
            <a:r>
              <a:rPr lang="en-US" sz="1600" dirty="0" smtClean="0">
                <a:latin typeface="Times New Roman" pitchFamily="18" charset="0"/>
                <a:cs typeface="Times New Roman" pitchFamily="18" charset="0"/>
              </a:rPr>
              <a:t> report the private school voucher student counts to DPI.  Districts do </a:t>
            </a:r>
            <a:r>
              <a:rPr lang="en-US" sz="1600" i="1" dirty="0" smtClean="0">
                <a:latin typeface="Times New Roman" pitchFamily="18" charset="0"/>
                <a:cs typeface="Times New Roman" pitchFamily="18" charset="0"/>
              </a:rPr>
              <a:t>NOT</a:t>
            </a:r>
            <a:r>
              <a:rPr lang="en-US" sz="1600" dirty="0" smtClean="0">
                <a:latin typeface="Times New Roman" pitchFamily="18" charset="0"/>
                <a:cs typeface="Times New Roman" pitchFamily="18" charset="0"/>
              </a:rPr>
              <a:t> calculate the financial impacts related to the private school voucher students.  DPI will provide both the membership and financial details to the school districts State law.</a:t>
            </a:r>
          </a:p>
          <a:p>
            <a:pPr lvl="1">
              <a:buFont typeface="Courier New" pitchFamily="49" charset="0"/>
              <a:buChar char="o"/>
            </a:pPr>
            <a:r>
              <a:rPr lang="en-US" sz="1600" u="sng" dirty="0" smtClean="0">
                <a:latin typeface="Times New Roman" pitchFamily="18" charset="0"/>
                <a:cs typeface="Times New Roman" pitchFamily="18" charset="0"/>
              </a:rPr>
              <a:t>Revenue Limits</a:t>
            </a:r>
            <a:r>
              <a:rPr lang="en-US" sz="1600" dirty="0" smtClean="0">
                <a:latin typeface="Times New Roman" pitchFamily="18" charset="0"/>
                <a:cs typeface="Times New Roman" pitchFamily="18" charset="0"/>
              </a:rPr>
              <a:t>: It is important to note that if a school board chooses to levy less than the private school voucher non-recurring revenue limit authority, the following year’s revenue limit carry-over total will be reduced dollar for dollar. In other words, this new non-recurring revenue limit exemption is treated the same way as other non-recurring revenue limit exemptions if a school board chooses to levy less than the maximum allowed. </a:t>
            </a:r>
          </a:p>
          <a:p>
            <a:pPr lvl="1">
              <a:buFont typeface="Courier New" pitchFamily="49" charset="0"/>
              <a:buChar char="o"/>
            </a:pPr>
            <a:r>
              <a:rPr lang="en-US" sz="1600" u="sng" dirty="0" smtClean="0">
                <a:latin typeface="Times New Roman" pitchFamily="18" charset="0"/>
                <a:cs typeface="Times New Roman" pitchFamily="18" charset="0"/>
              </a:rPr>
              <a:t>State Aid Factors</a:t>
            </a:r>
            <a:r>
              <a:rPr lang="en-US" sz="1600" dirty="0" smtClean="0">
                <a:latin typeface="Times New Roman" pitchFamily="18" charset="0"/>
                <a:cs typeface="Times New Roman" pitchFamily="18" charset="0"/>
              </a:rPr>
              <a:t>: How the expenditure for the state aid reduction for the private school vouchers impacts a district’s shared costs will depend on how much additional tax is levied per the non-recurring exemption.  In addition, DPI will adjust a school district’s 2015-16 aid membership to include the final audited private school voucher students. </a:t>
            </a:r>
          </a:p>
          <a:p>
            <a:endParaRPr lang="en-US" sz="2000" u="sng" dirty="0" smtClean="0">
              <a:latin typeface="Times New Roman" pitchFamily="18" charset="0"/>
              <a:cs typeface="Times New Roman" pitchFamily="18" charset="0"/>
            </a:endParaRP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8</a:t>
            </a:fld>
            <a:endParaRPr lang="en-US" dirty="0"/>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t>Wisconsin and Racine Private School Voucher Programs Financial Impacts</a:t>
            </a:r>
            <a:endParaRPr lang="en-US" sz="3000" dirty="0"/>
          </a:p>
        </p:txBody>
      </p:sp>
      <p:sp>
        <p:nvSpPr>
          <p:cNvPr id="3" name="Content Placeholder 2"/>
          <p:cNvSpPr>
            <a:spLocks noGrp="1"/>
          </p:cNvSpPr>
          <p:nvPr>
            <p:ph idx="1"/>
          </p:nvPr>
        </p:nvSpPr>
        <p:spPr/>
        <p:txBody>
          <a:bodyPr/>
          <a:lstStyle/>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Statewide Impacts:</a:t>
            </a:r>
            <a:r>
              <a:rPr lang="en-US" sz="1600" dirty="0" smtClean="0">
                <a:latin typeface="Times New Roman" pitchFamily="18" charset="0"/>
                <a:cs typeface="Times New Roman" pitchFamily="18" charset="0"/>
              </a:rPr>
              <a:t>  $16.1 million estimated state general aid deduction to occur in June 2016.  In addition, $21.4 million increased property tax authority granted to school boards.  Total estimated tax impact of $37.5 million in 2015-16.  </a:t>
            </a:r>
          </a:p>
          <a:p>
            <a:pPr lvl="1">
              <a:buFont typeface="Courier New" pitchFamily="49" charset="0"/>
              <a:buChar char="o"/>
            </a:pPr>
            <a:r>
              <a:rPr lang="en-US" sz="1600" dirty="0" smtClean="0">
                <a:latin typeface="Times New Roman" pitchFamily="18" charset="0"/>
                <a:cs typeface="Times New Roman" pitchFamily="18" charset="0"/>
              </a:rPr>
              <a:t>Detail state aid deductions and non-recurring revenue limit authority increases by each of the 142 school districts can be accessed at: </a:t>
            </a:r>
            <a:r>
              <a:rPr lang="en-US" sz="1600" dirty="0" smtClean="0">
                <a:latin typeface="Times New Roman" pitchFamily="18" charset="0"/>
                <a:cs typeface="Times New Roman" pitchFamily="18" charset="0"/>
                <a:hlinkClick r:id="rId2"/>
              </a:rPr>
              <a:t>http://dpi.wi.gov/sites/default/files/imce/sfs/doc/Voucher_School_Summary_Dec_15_2015.docx</a:t>
            </a:r>
            <a:r>
              <a:rPr lang="en-US" sz="1600" dirty="0" smtClean="0">
                <a:latin typeface="Times New Roman" pitchFamily="18" charset="0"/>
                <a:cs typeface="Times New Roman" pitchFamily="18" charset="0"/>
              </a:rPr>
              <a:t> </a:t>
            </a:r>
          </a:p>
          <a:p>
            <a:pPr lvl="1">
              <a:buNone/>
            </a:pPr>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2016-17 Funding:</a:t>
            </a:r>
          </a:p>
          <a:p>
            <a:pPr lvl="1">
              <a:buFont typeface="Courier New" pitchFamily="49" charset="0"/>
              <a:buChar char="o"/>
            </a:pPr>
            <a:r>
              <a:rPr lang="en-US" sz="1600" dirty="0" smtClean="0">
                <a:latin typeface="Times New Roman" pitchFamily="18" charset="0"/>
                <a:cs typeface="Times New Roman" pitchFamily="18" charset="0"/>
              </a:rPr>
              <a:t>Each year, starting with the 2015-2016 school year, “incoming voucher students” will increase a school district’s revenue limit calculation equal to the corresponding reduction in the state aid the district will receive.  Because each student who qualifies under this program is part of a nonrecurring revenue limit exemption in the current year, the student must qualify again in the coming school years. If that same student qualifies for this program in the future they will be included again in the same manner. </a:t>
            </a:r>
          </a:p>
          <a:p>
            <a:pPr>
              <a:buNone/>
            </a:pPr>
            <a:r>
              <a:rPr lang="en-US" dirty="0" smtClean="0"/>
              <a:t>  </a:t>
            </a: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9</a:t>
            </a:fld>
            <a:endParaRPr lang="en-US" dirty="0"/>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TS030002245">
  <a:themeElements>
    <a:clrScheme name="Custom 3">
      <a:dk1>
        <a:srgbClr val="0F1540"/>
      </a:dk1>
      <a:lt1>
        <a:srgbClr val="FFFFFF"/>
      </a:lt1>
      <a:dk2>
        <a:srgbClr val="59564B"/>
      </a:dk2>
      <a:lt2>
        <a:srgbClr val="DFDAC7"/>
      </a:lt2>
      <a:accent1>
        <a:srgbClr val="0C631B"/>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Garamond Futura">
      <a:majorFont>
        <a:latin typeface="Garamond"/>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B44A275-7C7D-41A0-94DF-093C6988DB74}">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9C5B8C6D-0134-492D-96D6-F86F5BB3078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7208A54-2497-4F91-A889-8B71D4E10B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16114</TotalTime>
  <Words>4079</Words>
  <Application>Microsoft Office PowerPoint</Application>
  <PresentationFormat>On-screen Show (4:3)</PresentationFormat>
  <Paragraphs>507</Paragraphs>
  <Slides>50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ＭＳ Ｐゴシック</vt:lpstr>
      <vt:lpstr>Arial</vt:lpstr>
      <vt:lpstr>Calibri</vt:lpstr>
      <vt:lpstr>Courier New</vt:lpstr>
      <vt:lpstr>Futura Bk</vt:lpstr>
      <vt:lpstr>Gadget</vt:lpstr>
      <vt:lpstr>Garamond</vt:lpstr>
      <vt:lpstr>Times New Roman</vt:lpstr>
      <vt:lpstr>Wingdings</vt:lpstr>
      <vt:lpstr>TS030002245</vt:lpstr>
      <vt:lpstr>DPI Spring Finance Workshop</vt:lpstr>
      <vt:lpstr>Overview of Session</vt:lpstr>
      <vt:lpstr>Overview of Session</vt:lpstr>
      <vt:lpstr>PowerPoint Presentation</vt:lpstr>
      <vt:lpstr>PowerPoint Presentation</vt:lpstr>
      <vt:lpstr>Wisconsin Parental Choice Program (WPCP)</vt:lpstr>
      <vt:lpstr>Wisconsin and Racine Private School Voucher Programs Financial Impacts</vt:lpstr>
      <vt:lpstr>Wisconsin and Racine Private School Voucher Programs Financial Impacts</vt:lpstr>
      <vt:lpstr>Wisconsin and Racine Private School Voucher Programs Financial Impacts</vt:lpstr>
      <vt:lpstr>Wisconsin and Racine Private School Voucher Programs Financial Impacts</vt:lpstr>
      <vt:lpstr>PowerPoint Presentation</vt:lpstr>
      <vt:lpstr>Independent Charter Schools (ICS)--Funding</vt:lpstr>
      <vt:lpstr>Whole Grade Sharing (WGS)</vt:lpstr>
      <vt:lpstr>Whole Grade Sharing (WGS)</vt:lpstr>
      <vt:lpstr>Whole Grade Sharing (WGS)</vt:lpstr>
      <vt:lpstr>2016 Property Tax Bill </vt:lpstr>
      <vt:lpstr>2015-17 Biennial Budget (2015 Wis Act 55)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School District Referenda</vt:lpstr>
      <vt:lpstr>Transfer of Service</vt:lpstr>
      <vt:lpstr>Transfer of Service (TOS)</vt:lpstr>
      <vt:lpstr>Transfer of Service</vt:lpstr>
      <vt:lpstr>Transfer of Service</vt:lpstr>
      <vt:lpstr>PI 15 Reporting Requirements</vt:lpstr>
      <vt:lpstr>Summer and Interim Sessions</vt:lpstr>
      <vt:lpstr>Summer and Interim Sessions</vt:lpstr>
      <vt:lpstr>Special Education Open Enrollment</vt:lpstr>
      <vt:lpstr>Special Education Open Enrollment</vt:lpstr>
      <vt:lpstr>What is/isn’t a lack of program?</vt:lpstr>
      <vt:lpstr>Spec Ed Open Enrollment Funding</vt:lpstr>
      <vt:lpstr>Spec Ed Open Enrollment Funding</vt:lpstr>
      <vt:lpstr>PowerPoint Presentation</vt:lpstr>
      <vt:lpstr>PowerPoint Presentation</vt:lpstr>
      <vt:lpstr>PowerPoint Presentation</vt:lpstr>
      <vt:lpstr>PowerPoint Presentation</vt:lpstr>
      <vt:lpstr>Audit Issues</vt:lpstr>
      <vt:lpstr>Audit Issues</vt:lpstr>
      <vt:lpstr>Audit Issues</vt:lpstr>
      <vt:lpstr>Reconciling Cash</vt:lpstr>
      <vt:lpstr>Cash Reconciliation</vt:lpstr>
      <vt:lpstr>Cash Reconciliation</vt:lpstr>
      <vt:lpstr>Cash Reconciliation</vt:lpstr>
      <vt:lpstr>School Financial Services Team</vt:lpstr>
    </vt:vector>
  </TitlesOfParts>
  <Company>State of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DPI Spring Finance Workshop (March 2016)</dc:title>
  <dc:subject>Presentation</dc:subject>
  <dc:creator>DPI.SchoolFinancialServices@dpi.wi.gov</dc:creator>
  <cp:keywords>spring, finance, workshop, dpi, march, 2016</cp:keywords>
  <cp:lastModifiedBy>Huelsman, Scott M.   DPI</cp:lastModifiedBy>
  <cp:revision>669</cp:revision>
  <cp:lastPrinted>2016-03-15T22:07:04Z</cp:lastPrinted>
  <dcterms:created xsi:type="dcterms:W3CDTF">2011-08-01T17:43:36Z</dcterms:created>
  <dcterms:modified xsi:type="dcterms:W3CDTF">2016-03-30T17:45:49Z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TC300022459990</vt:lpwstr>
  </property>
  <property fmtid="{D5CDD505-2E9C-101B-9397-08002B2CF9AE}" pid="3" name="_AdHocReviewCycleID">
    <vt:i4>225025823</vt:i4>
  </property>
  <property fmtid="{D5CDD505-2E9C-101B-9397-08002B2CF9AE}" pid="4" name="_NewReviewCycle">
    <vt:lpwstr/>
  </property>
  <property fmtid="{D5CDD505-2E9C-101B-9397-08002B2CF9AE}" pid="5" name="_EmailSubject">
    <vt:lpwstr>Replace Existing PowerPoints with Attached PowerPoints</vt:lpwstr>
  </property>
  <property fmtid="{D5CDD505-2E9C-101B-9397-08002B2CF9AE}" pid="6" name="_AuthorEmail">
    <vt:lpwstr>Robert.Soldner@dpi.wi.gov</vt:lpwstr>
  </property>
  <property fmtid="{D5CDD505-2E9C-101B-9397-08002B2CF9AE}" pid="7" name="_AuthorEmailDisplayName">
    <vt:lpwstr>Soldner, Robert  DPI</vt:lpwstr>
  </property>
  <property fmtid="{D5CDD505-2E9C-101B-9397-08002B2CF9AE}" pid="8" name="_PreviousAdHocReviewCycleID">
    <vt:i4>-157345148</vt:i4>
  </property>
</Properties>
</file>