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45"/>
  </p:notesMasterIdLst>
  <p:sldIdLst>
    <p:sldId id="257" r:id="rId2"/>
    <p:sldId id="400" r:id="rId3"/>
    <p:sldId id="401" r:id="rId4"/>
    <p:sldId id="298" r:id="rId5"/>
    <p:sldId id="343" r:id="rId6"/>
    <p:sldId id="346" r:id="rId7"/>
    <p:sldId id="297" r:id="rId8"/>
    <p:sldId id="421" r:id="rId9"/>
    <p:sldId id="402" r:id="rId10"/>
    <p:sldId id="329" r:id="rId11"/>
    <p:sldId id="331" r:id="rId12"/>
    <p:sldId id="403" r:id="rId13"/>
    <p:sldId id="332" r:id="rId14"/>
    <p:sldId id="404" r:id="rId15"/>
    <p:sldId id="260" r:id="rId16"/>
    <p:sldId id="347" r:id="rId17"/>
    <p:sldId id="348" r:id="rId18"/>
    <p:sldId id="353" r:id="rId19"/>
    <p:sldId id="350" r:id="rId20"/>
    <p:sldId id="354" r:id="rId21"/>
    <p:sldId id="352" r:id="rId22"/>
    <p:sldId id="405" r:id="rId23"/>
    <p:sldId id="406" r:id="rId24"/>
    <p:sldId id="407" r:id="rId25"/>
    <p:sldId id="408" r:id="rId26"/>
    <p:sldId id="409" r:id="rId27"/>
    <p:sldId id="410" r:id="rId28"/>
    <p:sldId id="416" r:id="rId29"/>
    <p:sldId id="411" r:id="rId30"/>
    <p:sldId id="412" r:id="rId31"/>
    <p:sldId id="420" r:id="rId32"/>
    <p:sldId id="413" r:id="rId33"/>
    <p:sldId id="414" r:id="rId34"/>
    <p:sldId id="418" r:id="rId35"/>
    <p:sldId id="424" r:id="rId36"/>
    <p:sldId id="422" r:id="rId37"/>
    <p:sldId id="423" r:id="rId38"/>
    <p:sldId id="425" r:id="rId39"/>
    <p:sldId id="426" r:id="rId40"/>
    <p:sldId id="415" r:id="rId41"/>
    <p:sldId id="328" r:id="rId42"/>
    <p:sldId id="427" r:id="rId43"/>
    <p:sldId id="312" r:id="rId44"/>
  </p:sldIdLst>
  <p:sldSz cx="9144000" cy="5143500" type="screen16x9"/>
  <p:notesSz cx="7010400" cy="92964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262087"/>
    <a:srgbClr val="33A056"/>
    <a:srgbClr val="41719C"/>
    <a:srgbClr val="49D749"/>
    <a:srgbClr val="F2F8EC"/>
    <a:srgbClr val="DBECCC"/>
    <a:srgbClr val="0066CC"/>
    <a:srgbClr val="0099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6" autoAdjust="0"/>
    <p:restoredTop sz="89410" autoAdjust="0"/>
  </p:normalViewPr>
  <p:slideViewPr>
    <p:cSldViewPr snapToGrid="0">
      <p:cViewPr varScale="1">
        <p:scale>
          <a:sx n="131" d="100"/>
          <a:sy n="131" d="100"/>
        </p:scale>
        <p:origin x="864" y="120"/>
      </p:cViewPr>
      <p:guideLst>
        <p:guide pos="2880"/>
        <p:guide orient="horz" pos="2358"/>
        <p:guide orient="horz" pos="2868"/>
        <p:guide pos="2863"/>
        <p:guide pos="2856"/>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7DA3766-4224-466C-AB0D-572C716E350A}" type="datetimeFigureOut">
              <a:rPr lang="en-US" smtClean="0"/>
              <a:t>1/15/2020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4233924-94FF-4CC1-BAE1-B2316A573BF8}" type="slidenum">
              <a:rPr lang="en-US" smtClean="0"/>
              <a:t>‹#›</a:t>
            </a:fld>
            <a:endParaRPr lang="en-US" dirty="0"/>
          </a:p>
        </p:txBody>
      </p:sp>
    </p:spTree>
    <p:extLst>
      <p:ext uri="{BB962C8B-B14F-4D97-AF65-F5344CB8AC3E}">
        <p14:creationId xmlns:p14="http://schemas.microsoft.com/office/powerpoint/2010/main" val="3726752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starting, ask for </a:t>
            </a:r>
            <a:r>
              <a:rPr lang="en-US" baseline="0" dirty="0" smtClean="0"/>
              <a:t>shows of hands: First, “who’s heard of the Every Student Succeeds Act, ESSA?” Second, “who’s heard of No Child Left Behind?”</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a:t>
            </a:fld>
            <a:endParaRPr lang="en-US" dirty="0"/>
          </a:p>
        </p:txBody>
      </p:sp>
    </p:spTree>
    <p:extLst>
      <p:ext uri="{BB962C8B-B14F-4D97-AF65-F5344CB8AC3E}">
        <p14:creationId xmlns:p14="http://schemas.microsoft.com/office/powerpoint/2010/main" val="2764764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4</a:t>
            </a:fld>
            <a:endParaRPr lang="en-US" dirty="0"/>
          </a:p>
        </p:txBody>
      </p:sp>
    </p:spTree>
    <p:extLst>
      <p:ext uri="{BB962C8B-B14F-4D97-AF65-F5344CB8AC3E}">
        <p14:creationId xmlns:p14="http://schemas.microsoft.com/office/powerpoint/2010/main" val="1975063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Finding by Edunomics in their fieldwork</a:t>
            </a:r>
            <a:r>
              <a:rPr lang="en-US" baseline="0" dirty="0" smtClean="0"/>
              <a:t> interviewing and surveying school leaders.</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26</a:t>
            </a:fld>
            <a:endParaRPr lang="en-US" dirty="0"/>
          </a:p>
        </p:txBody>
      </p:sp>
    </p:spTree>
    <p:extLst>
      <p:ext uri="{BB962C8B-B14F-4D97-AF65-F5344CB8AC3E}">
        <p14:creationId xmlns:p14="http://schemas.microsoft.com/office/powerpoint/2010/main" val="1791998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 the traditional budgeting process </a:t>
            </a:r>
            <a:r>
              <a:rPr lang="en-US" dirty="0" smtClean="0"/>
              <a:t>can</a:t>
            </a:r>
            <a:r>
              <a:rPr lang="en-US" baseline="0" dirty="0" smtClean="0"/>
              <a:t> be</a:t>
            </a:r>
            <a:r>
              <a:rPr lang="en-US" dirty="0" smtClean="0"/>
              <a:t> </a:t>
            </a:r>
            <a:r>
              <a:rPr lang="en-US" dirty="0" err="1" smtClean="0"/>
              <a:t>siloed</a:t>
            </a:r>
            <a:r>
              <a:rPr lang="en-US" baseline="0" dirty="0" smtClean="0"/>
              <a:t> – different people make different decisions about the different resources that all go into educating the kids in a school.</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27</a:t>
            </a:fld>
            <a:endParaRPr lang="en-US" dirty="0"/>
          </a:p>
        </p:txBody>
      </p:sp>
    </p:spTree>
    <p:extLst>
      <p:ext uri="{BB962C8B-B14F-4D97-AF65-F5344CB8AC3E}">
        <p14:creationId xmlns:p14="http://schemas.microsoft.com/office/powerpoint/2010/main" val="3077187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28</a:t>
            </a:fld>
            <a:endParaRPr lang="en-US" dirty="0"/>
          </a:p>
        </p:txBody>
      </p:sp>
    </p:spTree>
    <p:extLst>
      <p:ext uri="{BB962C8B-B14F-4D97-AF65-F5344CB8AC3E}">
        <p14:creationId xmlns:p14="http://schemas.microsoft.com/office/powerpoint/2010/main" val="1474666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finding by Edunomics.</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29</a:t>
            </a:fld>
            <a:endParaRPr lang="en-US" dirty="0"/>
          </a:p>
        </p:txBody>
      </p:sp>
    </p:spTree>
    <p:extLst>
      <p:ext uri="{BB962C8B-B14F-4D97-AF65-F5344CB8AC3E}">
        <p14:creationId xmlns:p14="http://schemas.microsoft.com/office/powerpoint/2010/main" val="493900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how</a:t>
            </a:r>
            <a:r>
              <a:rPr lang="en-US" baseline="0" dirty="0" smtClean="0"/>
              <a:t> a district/LEA might evaluate the effectiveness of the examples shown: Manufacturing Technology Lab, Service Learning, 1-to-1 Devices.</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30</a:t>
            </a:fld>
            <a:endParaRPr lang="en-US" dirty="0"/>
          </a:p>
        </p:txBody>
      </p:sp>
    </p:spTree>
    <p:extLst>
      <p:ext uri="{BB962C8B-B14F-4D97-AF65-F5344CB8AC3E}">
        <p14:creationId xmlns:p14="http://schemas.microsoft.com/office/powerpoint/2010/main" val="3968733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School spending and “return on investment” comparisons</a:t>
            </a:r>
            <a:r>
              <a:rPr lang="en-US" baseline="0" dirty="0" smtClean="0"/>
              <a:t> were an explicit purpose of ESSA’s authors.</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31</a:t>
            </a:fld>
            <a:endParaRPr lang="en-US" dirty="0"/>
          </a:p>
        </p:txBody>
      </p:sp>
    </p:spTree>
    <p:extLst>
      <p:ext uri="{BB962C8B-B14F-4D97-AF65-F5344CB8AC3E}">
        <p14:creationId xmlns:p14="http://schemas.microsoft.com/office/powerpoint/2010/main" val="1497316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Starts with the per-pupil</a:t>
            </a:r>
            <a:r>
              <a:rPr lang="en-US" baseline="0" dirty="0" smtClean="0"/>
              <a:t> number and then adds one data point at a time. With each step, discuss whether any conclusions can be drawn about the comparison. No right or wrong answers here – this is to get the audience thinking about how they’d build their own story.</a:t>
            </a:r>
            <a:endParaRPr lang="en-US" dirty="0"/>
          </a:p>
        </p:txBody>
      </p:sp>
      <p:sp>
        <p:nvSpPr>
          <p:cNvPr id="4" name="Slide Number Placeholder 3"/>
          <p:cNvSpPr>
            <a:spLocks noGrp="1"/>
          </p:cNvSpPr>
          <p:nvPr>
            <p:ph type="sldNum" sz="quarter" idx="10"/>
          </p:nvPr>
        </p:nvSpPr>
        <p:spPr/>
        <p:txBody>
          <a:bodyPr/>
          <a:lstStyle/>
          <a:p>
            <a:fld id="{D4233924-94FF-4CC1-BAE1-B2316A573BF8}" type="slidenum">
              <a:rPr lang="en-US" smtClean="0"/>
              <a:t>32</a:t>
            </a:fld>
            <a:endParaRPr lang="en-US" dirty="0"/>
          </a:p>
        </p:txBody>
      </p:sp>
    </p:spTree>
    <p:extLst>
      <p:ext uri="{BB962C8B-B14F-4D97-AF65-F5344CB8AC3E}">
        <p14:creationId xmlns:p14="http://schemas.microsoft.com/office/powerpoint/2010/main" val="3474821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file://localhost/Users/anninmp/Documents/Jobs%20In%20Progress/%20LOGOS/%20DPI%20Logos/dpi_logo_horizSS-REV.emf"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364321"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smtClean="0"/>
              <a:t>Presentation Title</a:t>
            </a:r>
            <a:br>
              <a:rPr lang="en-US" dirty="0" smtClean="0"/>
            </a:br>
            <a:r>
              <a:rPr lang="en-US" dirty="0" smtClean="0"/>
              <a:t>Slide Master</a:t>
            </a:r>
            <a:endParaRPr lang="en-US" dirty="0"/>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smtClean="0"/>
              <a:t>Name of Presenter</a:t>
            </a:r>
            <a:br>
              <a:rPr lang="en-US" dirty="0" smtClean="0"/>
            </a:br>
            <a:r>
              <a:rPr lang="en-US" dirty="0" smtClean="0"/>
              <a:t>Title</a:t>
            </a:r>
            <a:br>
              <a:rPr lang="en-US" dirty="0" smtClean="0"/>
            </a:br>
            <a:r>
              <a:rPr lang="en-US" dirty="0" smtClean="0"/>
              <a:t>Date</a:t>
            </a:r>
          </a:p>
        </p:txBody>
      </p:sp>
      <p:grpSp>
        <p:nvGrpSpPr>
          <p:cNvPr id="2" name="Group 1"/>
          <p:cNvGrpSpPr/>
          <p:nvPr userDrawn="1"/>
        </p:nvGrpSpPr>
        <p:grpSpPr>
          <a:xfrm>
            <a:off x="-1" y="3248879"/>
            <a:ext cx="9144058" cy="1896438"/>
            <a:chOff x="-1" y="3248879"/>
            <a:chExt cx="9144058" cy="1896438"/>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3" name="dpi_logo_horizSS-REV.emf" descr="/Users/anninmp/Documents/Jobs In Progress/ LOGOS/ DPI Logos/dpi_logo_horizSS-REV.emf"/>
            <p:cNvPicPr>
              <a:picLocks noChangeAspect="1"/>
            </p:cNvPicPr>
            <p:nvPr userDrawn="1"/>
          </p:nvPicPr>
          <p:blipFill>
            <a:blip r:embed="rId3" r:link="rId4" cstate="print">
              <a:extLst>
                <a:ext uri="{28A0092B-C50C-407E-A947-70E740481C1C}">
                  <a14:useLocalDpi xmlns:a14="http://schemas.microsoft.com/office/drawing/2010/main" val="0"/>
                </a:ext>
              </a:extLst>
            </a:blip>
            <a:stretch>
              <a:fillRect/>
            </a:stretch>
          </p:blipFill>
          <p:spPr>
            <a:xfrm>
              <a:off x="3417957" y="4481264"/>
              <a:ext cx="2246156" cy="461674"/>
            </a:xfrm>
            <a:prstGeom prst="rect">
              <a:avLst/>
            </a:prstGeom>
          </p:spPr>
        </p:pic>
      </p:grpSp>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mod="1">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Text Slide</a:t>
            </a:r>
            <a:endParaRPr lang="en-US" dirty="0"/>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2" name="TextBox 1"/>
          <p:cNvSpPr txBox="1"/>
          <p:nvPr userDrawn="1"/>
        </p:nvSpPr>
        <p:spPr>
          <a:xfrm>
            <a:off x="415636" y="4519101"/>
            <a:ext cx="702804" cy="369332"/>
          </a:xfrm>
          <a:prstGeom prst="rect">
            <a:avLst/>
          </a:prstGeom>
          <a:noFill/>
        </p:spPr>
        <p:txBody>
          <a:bodyPr wrap="square" rtlCol="0">
            <a:spAutoFit/>
          </a:bodyPr>
          <a:lstStyle/>
          <a:p>
            <a:fld id="{BC294D23-3B7D-42CF-AC8E-45ABC3F4118E}" type="slidenum">
              <a:rPr lang="en-US" sz="1800" smtClean="0">
                <a:solidFill>
                  <a:schemeClr val="bg1"/>
                </a:solidFill>
                <a:latin typeface="Lato" panose="020F0502020204030203" pitchFamily="34" charset="0"/>
              </a:rPr>
              <a:t>‹#›</a:t>
            </a:fld>
            <a:endParaRPr lang="en-US" dirty="0">
              <a:solidFill>
                <a:schemeClr val="bg1"/>
              </a:solidFill>
              <a:latin typeface="Lato" panose="020F0502020204030203" pitchFamily="34" charset="0"/>
            </a:endParaRPr>
          </a:p>
        </p:txBody>
      </p:sp>
    </p:spTree>
    <p:extLst>
      <p:ext uri="{BB962C8B-B14F-4D97-AF65-F5344CB8AC3E}">
        <p14:creationId xmlns:p14="http://schemas.microsoft.com/office/powerpoint/2010/main" val="11850368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Video Slide</a:t>
            </a:r>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3" name="Media Placeholder 2"/>
          <p:cNvSpPr>
            <a:spLocks noGrp="1"/>
          </p:cNvSpPr>
          <p:nvPr>
            <p:ph type="media" sz="quarter" idx="15"/>
          </p:nvPr>
        </p:nvSpPr>
        <p:spPr>
          <a:xfrm>
            <a:off x="2042012" y="1304873"/>
            <a:ext cx="5045075" cy="2530475"/>
          </a:xfrm>
        </p:spPr>
        <p:txBody>
          <a:bodyPr/>
          <a:lstStyle/>
          <a:p>
            <a:endParaRPr lang="en-US" dirty="0"/>
          </a:p>
        </p:txBody>
      </p:sp>
    </p:spTree>
    <p:extLst>
      <p:ext uri="{BB962C8B-B14F-4D97-AF65-F5344CB8AC3E}">
        <p14:creationId xmlns:p14="http://schemas.microsoft.com/office/powerpoint/2010/main" val="4085839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14" t="7103" b="33200"/>
          <a:stretch/>
        </p:blipFill>
        <p:spPr>
          <a:xfrm>
            <a:off x="-10372" y="3700846"/>
            <a:ext cx="9161687" cy="1445102"/>
          </a:xfrm>
          <a:prstGeom prst="rect">
            <a:avLst/>
          </a:prstGeom>
        </p:spPr>
      </p:pic>
      <p:sp>
        <p:nvSpPr>
          <p:cNvPr id="10"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smtClean="0"/>
              <a:t>Sample Slide with Image</a:t>
            </a:r>
            <a:endParaRPr lang="en-US" dirty="0"/>
          </a:p>
        </p:txBody>
      </p:sp>
      <p:sp>
        <p:nvSpPr>
          <p:cNvPr id="6" name="Text Placeholder 5"/>
          <p:cNvSpPr>
            <a:spLocks noGrp="1"/>
          </p:cNvSpPr>
          <p:nvPr>
            <p:ph type="body" sz="quarter" idx="14"/>
          </p:nvPr>
        </p:nvSpPr>
        <p:spPr>
          <a:xfrm>
            <a:off x="942822" y="1277258"/>
            <a:ext cx="3993459" cy="2329521"/>
          </a:xfrm>
        </p:spPr>
        <p:txBody>
          <a:bodyPr>
            <a:normAutofit/>
          </a:bodyPr>
          <a:lstStyle>
            <a:lvl1pPr marL="342900" indent="-342900">
              <a:lnSpc>
                <a:spcPct val="150000"/>
              </a:lnSpc>
              <a:spcAft>
                <a:spcPts val="439"/>
              </a:spcAft>
              <a:buFont typeface="Arial"/>
              <a:buChar char="•"/>
              <a:defRPr sz="2400" b="1"/>
            </a:lvl1pPr>
            <a:lvl2pPr marL="342789" indent="0">
              <a:lnSpc>
                <a:spcPct val="150000"/>
              </a:lnSpc>
              <a:buNone/>
              <a:defRPr/>
            </a:lvl2pPr>
            <a:lvl3pPr marL="685578" indent="0">
              <a:lnSpc>
                <a:spcPct val="150000"/>
              </a:lnSpc>
              <a:buNone/>
              <a:defRPr/>
            </a:lvl3pPr>
            <a:lvl4pPr marL="1028368" indent="0">
              <a:lnSpc>
                <a:spcPct val="150000"/>
              </a:lnSpc>
              <a:buNone/>
              <a:defRPr/>
            </a:lvl4pPr>
            <a:lvl5pPr marL="1371157"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5262429" y="1291773"/>
            <a:ext cx="3420446" cy="3090606"/>
          </a:xfrm>
        </p:spPr>
        <p:txBody>
          <a:bodyPr/>
          <a:lstStyle>
            <a:lvl1pPr marL="0" indent="0">
              <a:buNone/>
              <a:defRPr baseline="0">
                <a:solidFill>
                  <a:schemeClr val="bg2"/>
                </a:solidFill>
              </a:defRPr>
            </a:lvl1pPr>
          </a:lstStyle>
          <a:p>
            <a:r>
              <a:rPr lang="en-US" dirty="0" smtClean="0"/>
              <a:t>Insert picture here</a:t>
            </a:r>
            <a:endParaRPr lang="en-US" dirty="0"/>
          </a:p>
        </p:txBody>
      </p:sp>
      <p:pic>
        <p:nvPicPr>
          <p:cNvPr id="8" name="Picture 7"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
        <p:nvSpPr>
          <p:cNvPr id="7" name="TextBox 6"/>
          <p:cNvSpPr txBox="1"/>
          <p:nvPr userDrawn="1"/>
        </p:nvSpPr>
        <p:spPr>
          <a:xfrm>
            <a:off x="415636" y="4519101"/>
            <a:ext cx="702804" cy="369332"/>
          </a:xfrm>
          <a:prstGeom prst="rect">
            <a:avLst/>
          </a:prstGeom>
          <a:noFill/>
        </p:spPr>
        <p:txBody>
          <a:bodyPr wrap="square" rtlCol="0">
            <a:spAutoFit/>
          </a:bodyPr>
          <a:lstStyle/>
          <a:p>
            <a:fld id="{BC294D23-3B7D-42CF-AC8E-45ABC3F4118E}" type="slidenum">
              <a:rPr lang="en-US" sz="1800" smtClean="0">
                <a:solidFill>
                  <a:schemeClr val="bg1"/>
                </a:solidFill>
                <a:latin typeface="Lato" panose="020F0502020204030203" pitchFamily="34" charset="0"/>
              </a:rPr>
              <a:t>‹#›</a:t>
            </a:fld>
            <a:endParaRPr lang="en-US" dirty="0">
              <a:solidFill>
                <a:schemeClr val="bg1"/>
              </a:solidFill>
              <a:latin typeface="Lato" panose="020F0502020204030203" pitchFamily="34" charset="0"/>
            </a:endParaRPr>
          </a:p>
        </p:txBody>
      </p:sp>
    </p:spTree>
    <p:extLst>
      <p:ext uri="{BB962C8B-B14F-4D97-AF65-F5344CB8AC3E}">
        <p14:creationId xmlns:p14="http://schemas.microsoft.com/office/powerpoint/2010/main" val="12750353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smtClean="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smtClean="0"/>
              <a:t>Text Slide Master</a:t>
            </a:r>
            <a:endParaRPr lang="en-US" dirty="0"/>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7" r:id="rId3"/>
    <p:sldLayoutId id="2147483696" r:id="rId4"/>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vox.com/policy-and-politics/2015/12/2/9836014/every-student-succeeds-ac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image" Target="../media/image15.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dpi.wi.gov/sfs/reporting/slr" TargetMode="External"/><Relationship Id="rId2" Type="http://schemas.openxmlformats.org/officeDocument/2006/relationships/hyperlink" Target="mailto:daniel.bush@dpi.wi.gov"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wasbo.com/" TargetMode="External"/><Relationship Id="rId2" Type="http://schemas.openxmlformats.org/officeDocument/2006/relationships/hyperlink" Target="mailto:Mike.Barry@wasbo.co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4158" y="1321562"/>
            <a:ext cx="7931889" cy="1351396"/>
          </a:xfrm>
        </p:spPr>
        <p:txBody>
          <a:bodyPr>
            <a:noAutofit/>
          </a:bodyPr>
          <a:lstStyle/>
          <a:p>
            <a:pPr>
              <a:lnSpc>
                <a:spcPct val="130000"/>
              </a:lnSpc>
            </a:pPr>
            <a:r>
              <a:rPr lang="en-US" sz="3200" dirty="0" smtClean="0">
                <a:latin typeface="Lato" panose="020F0502020204030203" pitchFamily="34" charset="0"/>
              </a:rPr>
              <a:t>ESSA School </a:t>
            </a:r>
            <a:r>
              <a:rPr lang="en-US" sz="3200" dirty="0">
                <a:latin typeface="Lato" panose="020F0502020204030203" pitchFamily="34" charset="0"/>
              </a:rPr>
              <a:t>Level </a:t>
            </a:r>
            <a:r>
              <a:rPr lang="en-US" sz="3200" dirty="0" smtClean="0">
                <a:latin typeface="Lato" panose="020F0502020204030203" pitchFamily="34" charset="0"/>
              </a:rPr>
              <a:t>Reporting:</a:t>
            </a:r>
            <a:br>
              <a:rPr lang="en-US" sz="3200" dirty="0" smtClean="0">
                <a:latin typeface="Lato" panose="020F0502020204030203" pitchFamily="34" charset="0"/>
              </a:rPr>
            </a:br>
            <a:r>
              <a:rPr lang="en-US" sz="3200" dirty="0"/>
              <a:t>What Do School Boards Need to Know? </a:t>
            </a:r>
          </a:p>
        </p:txBody>
      </p:sp>
      <p:sp>
        <p:nvSpPr>
          <p:cNvPr id="3" name="Text Placeholder 2"/>
          <p:cNvSpPr>
            <a:spLocks noGrp="1"/>
          </p:cNvSpPr>
          <p:nvPr>
            <p:ph type="body" sz="quarter" idx="11"/>
          </p:nvPr>
        </p:nvSpPr>
        <p:spPr>
          <a:xfrm>
            <a:off x="5830214" y="3295933"/>
            <a:ext cx="3164929" cy="1068417"/>
          </a:xfrm>
        </p:spPr>
        <p:txBody>
          <a:bodyPr>
            <a:noAutofit/>
          </a:bodyPr>
          <a:lstStyle/>
          <a:p>
            <a:pPr>
              <a:lnSpc>
                <a:spcPts val="1182"/>
              </a:lnSpc>
              <a:spcAft>
                <a:spcPts val="1200"/>
              </a:spcAft>
            </a:pPr>
            <a:r>
              <a:rPr lang="en-US" sz="1318" dirty="0" smtClean="0"/>
              <a:t>Daniel </a:t>
            </a:r>
            <a:r>
              <a:rPr lang="en-US" sz="1318" dirty="0" smtClean="0"/>
              <a:t>Bush, Director, DPI School Financial Services</a:t>
            </a:r>
            <a:br>
              <a:rPr lang="en-US" sz="1318" dirty="0" smtClean="0"/>
            </a:br>
            <a:r>
              <a:rPr lang="en-US" sz="1318" dirty="0" smtClean="0"/>
              <a:t>Mike Barry, Executive Director, WASBO</a:t>
            </a:r>
            <a:endParaRPr lang="en-US" sz="1318" dirty="0" smtClean="0"/>
          </a:p>
          <a:p>
            <a:pPr>
              <a:lnSpc>
                <a:spcPts val="1182"/>
              </a:lnSpc>
              <a:spcAft>
                <a:spcPts val="1200"/>
              </a:spcAft>
            </a:pPr>
            <a:r>
              <a:rPr lang="en-US" sz="1318" dirty="0" smtClean="0"/>
              <a:t>State Education Convention</a:t>
            </a:r>
            <a:br>
              <a:rPr lang="en-US" sz="1318" dirty="0" smtClean="0"/>
            </a:br>
            <a:r>
              <a:rPr lang="en-US" sz="1318" dirty="0" smtClean="0"/>
              <a:t>January </a:t>
            </a:r>
            <a:r>
              <a:rPr lang="en-US" sz="1318" dirty="0" smtClean="0"/>
              <a:t>24, 2020</a:t>
            </a:r>
            <a:endParaRPr lang="en-US" sz="1318" dirty="0"/>
          </a:p>
        </p:txBody>
      </p:sp>
      <p:sp>
        <p:nvSpPr>
          <p:cNvPr id="4" name="TextBox 3"/>
          <p:cNvSpPr txBox="1"/>
          <p:nvPr/>
        </p:nvSpPr>
        <p:spPr>
          <a:xfrm>
            <a:off x="4014786" y="4852992"/>
            <a:ext cx="1544012" cy="169277"/>
          </a:xfrm>
          <a:prstGeom prst="rect">
            <a:avLst/>
          </a:prstGeom>
          <a:solidFill>
            <a:srgbClr val="333399"/>
          </a:solidFill>
        </p:spPr>
        <p:txBody>
          <a:bodyPr wrap="none" rtlCol="0">
            <a:spAutoFit/>
          </a:bodyPr>
          <a:lstStyle/>
          <a:p>
            <a:r>
              <a:rPr lang="en-US" sz="500" dirty="0" smtClean="0">
                <a:solidFill>
                  <a:schemeClr val="bg1"/>
                </a:solidFill>
                <a:latin typeface="Lato Black" panose="020F0A02020204030203" pitchFamily="34" charset="0"/>
              </a:rPr>
              <a:t>Carolyn Stanford Taylor, State Superintendent</a:t>
            </a:r>
            <a:endParaRPr lang="en-US" sz="500" dirty="0">
              <a:solidFill>
                <a:schemeClr val="bg1"/>
              </a:solidFill>
              <a:latin typeface="Lato Black" panose="020F0A02020204030203" pitchFamily="34" charset="0"/>
            </a:endParaRPr>
          </a:p>
        </p:txBody>
      </p:sp>
    </p:spTree>
    <p:extLst>
      <p:ext uri="{BB962C8B-B14F-4D97-AF65-F5344CB8AC3E}">
        <p14:creationId xmlns:p14="http://schemas.microsoft.com/office/powerpoint/2010/main" val="4185322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3 Types of Costs</a:t>
            </a:r>
            <a:endParaRPr lang="en-US" dirty="0"/>
          </a:p>
        </p:txBody>
      </p:sp>
      <p:sp>
        <p:nvSpPr>
          <p:cNvPr id="3" name="Text Placeholder 2"/>
          <p:cNvSpPr>
            <a:spLocks noGrp="1"/>
          </p:cNvSpPr>
          <p:nvPr>
            <p:ph type="body" sz="quarter" idx="14"/>
          </p:nvPr>
        </p:nvSpPr>
        <p:spPr/>
        <p:txBody>
          <a:bodyPr/>
          <a:lstStyle/>
          <a:p>
            <a:pPr marL="457200" indent="-457200">
              <a:buFont typeface="+mj-lt"/>
              <a:buAutoNum type="arabicPeriod"/>
            </a:pPr>
            <a:r>
              <a:rPr lang="en-US" u="sng" dirty="0" smtClean="0"/>
              <a:t>Federal:</a:t>
            </a:r>
            <a:r>
              <a:rPr lang="en-US" dirty="0" smtClean="0"/>
              <a:t> Costs funded with federal program dollars</a:t>
            </a:r>
          </a:p>
          <a:p>
            <a:pPr lvl="1"/>
            <a:r>
              <a:rPr lang="en-US" dirty="0" smtClean="0"/>
              <a:t>Does not include federal Impact Aid, which is basically a “payment in lieu of taxes”</a:t>
            </a:r>
            <a:endParaRPr lang="en-US" dirty="0"/>
          </a:p>
        </p:txBody>
      </p:sp>
    </p:spTree>
    <p:extLst>
      <p:ext uri="{BB962C8B-B14F-4D97-AF65-F5344CB8AC3E}">
        <p14:creationId xmlns:p14="http://schemas.microsoft.com/office/powerpoint/2010/main" val="37945554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3 Types of Costs</a:t>
            </a:r>
          </a:p>
        </p:txBody>
      </p:sp>
      <p:sp>
        <p:nvSpPr>
          <p:cNvPr id="3" name="Text Placeholder 2"/>
          <p:cNvSpPr>
            <a:spLocks noGrp="1"/>
          </p:cNvSpPr>
          <p:nvPr>
            <p:ph type="body" sz="quarter" idx="14"/>
          </p:nvPr>
        </p:nvSpPr>
        <p:spPr/>
        <p:txBody>
          <a:bodyPr>
            <a:normAutofit/>
          </a:bodyPr>
          <a:lstStyle/>
          <a:p>
            <a:pPr marL="457200" indent="-457200">
              <a:buFont typeface="+mj-lt"/>
              <a:buAutoNum type="arabicPeriod" startAt="2"/>
            </a:pPr>
            <a:r>
              <a:rPr lang="en-US" u="sng" dirty="0" smtClean="0"/>
              <a:t>State/Local:</a:t>
            </a:r>
            <a:r>
              <a:rPr lang="en-US" dirty="0" smtClean="0"/>
              <a:t> Costs funded with property taxes, state aids and grants, or other local sources (fees, gifts, interest, etc.)</a:t>
            </a:r>
          </a:p>
        </p:txBody>
      </p:sp>
    </p:spTree>
    <p:extLst>
      <p:ext uri="{BB962C8B-B14F-4D97-AF65-F5344CB8AC3E}">
        <p14:creationId xmlns:p14="http://schemas.microsoft.com/office/powerpoint/2010/main" val="4143267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Question and Answer</a:t>
            </a:r>
            <a:endParaRPr lang="en-US" dirty="0"/>
          </a:p>
        </p:txBody>
      </p:sp>
      <p:sp>
        <p:nvSpPr>
          <p:cNvPr id="3" name="Text Placeholder 2"/>
          <p:cNvSpPr>
            <a:spLocks noGrp="1"/>
          </p:cNvSpPr>
          <p:nvPr>
            <p:ph type="body" sz="quarter" idx="14"/>
          </p:nvPr>
        </p:nvSpPr>
        <p:spPr/>
        <p:txBody>
          <a:bodyPr>
            <a:normAutofit fontScale="92500" lnSpcReduction="10000"/>
          </a:bodyPr>
          <a:lstStyle/>
          <a:p>
            <a:r>
              <a:rPr lang="en-US" dirty="0" smtClean="0"/>
              <a:t>Q: What about costs that aren’t directly associated with educating your students year after year?</a:t>
            </a:r>
          </a:p>
          <a:p>
            <a:r>
              <a:rPr lang="en-US" dirty="0" smtClean="0">
                <a:latin typeface="Lato Black" panose="020F0A02020204030203" pitchFamily="34" charset="0"/>
              </a:rPr>
              <a:t>A: Create “exclusions” to account for these</a:t>
            </a:r>
            <a:endParaRPr lang="en-US" dirty="0">
              <a:latin typeface="Lato Black" panose="020F0A02020204030203" pitchFamily="34" charset="0"/>
            </a:endParaRPr>
          </a:p>
        </p:txBody>
      </p:sp>
    </p:spTree>
    <p:extLst>
      <p:ext uri="{BB962C8B-B14F-4D97-AF65-F5344CB8AC3E}">
        <p14:creationId xmlns:p14="http://schemas.microsoft.com/office/powerpoint/2010/main" val="7292849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3 Types of Costs</a:t>
            </a:r>
          </a:p>
        </p:txBody>
      </p:sp>
      <p:sp>
        <p:nvSpPr>
          <p:cNvPr id="3" name="Text Placeholder 2"/>
          <p:cNvSpPr>
            <a:spLocks noGrp="1"/>
          </p:cNvSpPr>
          <p:nvPr>
            <p:ph type="body" sz="quarter" idx="14"/>
          </p:nvPr>
        </p:nvSpPr>
        <p:spPr/>
        <p:txBody>
          <a:bodyPr>
            <a:normAutofit/>
          </a:bodyPr>
          <a:lstStyle/>
          <a:p>
            <a:pPr marL="457200" indent="-457200">
              <a:buFont typeface="+mj-lt"/>
              <a:buAutoNum type="arabicPeriod" startAt="3"/>
            </a:pPr>
            <a:r>
              <a:rPr lang="en-US" u="sng" dirty="0" smtClean="0"/>
              <a:t>Exclusions:</a:t>
            </a:r>
            <a:r>
              <a:rPr lang="en-US" dirty="0" smtClean="0"/>
              <a:t> Costs your district/LEA can choose to exclude from your per-pupil amounts for each school</a:t>
            </a:r>
          </a:p>
        </p:txBody>
      </p:sp>
    </p:spTree>
    <p:extLst>
      <p:ext uri="{BB962C8B-B14F-4D97-AF65-F5344CB8AC3E}">
        <p14:creationId xmlns:p14="http://schemas.microsoft.com/office/powerpoint/2010/main" val="231497180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Exclusion Examples</a:t>
            </a:r>
            <a:endParaRPr lang="en-US" dirty="0"/>
          </a:p>
        </p:txBody>
      </p:sp>
      <p:sp>
        <p:nvSpPr>
          <p:cNvPr id="3" name="Text Placeholder 2"/>
          <p:cNvSpPr>
            <a:spLocks noGrp="1"/>
          </p:cNvSpPr>
          <p:nvPr>
            <p:ph type="body" sz="quarter" idx="14"/>
          </p:nvPr>
        </p:nvSpPr>
        <p:spPr>
          <a:xfrm>
            <a:off x="1867249" y="1197429"/>
            <a:ext cx="5409501" cy="2616288"/>
          </a:xfrm>
        </p:spPr>
        <p:txBody>
          <a:bodyPr>
            <a:normAutofit/>
          </a:bodyPr>
          <a:lstStyle/>
          <a:p>
            <a:r>
              <a:rPr lang="en-US" dirty="0" smtClean="0"/>
              <a:t>Debt Service</a:t>
            </a:r>
          </a:p>
          <a:p>
            <a:r>
              <a:rPr lang="en-US" dirty="0" smtClean="0"/>
              <a:t>Building &amp; Other Capital Projects</a:t>
            </a:r>
          </a:p>
          <a:p>
            <a:r>
              <a:rPr lang="en-US" dirty="0" smtClean="0"/>
              <a:t>Food Service</a:t>
            </a:r>
          </a:p>
          <a:p>
            <a:r>
              <a:rPr lang="en-US" dirty="0" smtClean="0"/>
              <a:t>Community Programs and Services</a:t>
            </a:r>
            <a:endParaRPr lang="en-US" dirty="0"/>
          </a:p>
        </p:txBody>
      </p:sp>
    </p:spTree>
    <p:extLst>
      <p:ext uri="{BB962C8B-B14F-4D97-AF65-F5344CB8AC3E}">
        <p14:creationId xmlns:p14="http://schemas.microsoft.com/office/powerpoint/2010/main" val="3735218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0"/>
            <a:ext cx="4206240" cy="921658"/>
          </a:xfrm>
        </p:spPr>
        <p:txBody>
          <a:bodyPr>
            <a:noAutofit/>
          </a:bodyPr>
          <a:lstStyle/>
          <a:p>
            <a:r>
              <a:rPr lang="en-US" sz="2800" dirty="0" smtClean="0"/>
              <a:t>Interstate Financial Reporting</a:t>
            </a:r>
            <a:endParaRPr lang="en-US" sz="2800" dirty="0"/>
          </a:p>
        </p:txBody>
      </p:sp>
      <p:sp>
        <p:nvSpPr>
          <p:cNvPr id="4" name="Text Placeholder 3"/>
          <p:cNvSpPr>
            <a:spLocks noGrp="1"/>
          </p:cNvSpPr>
          <p:nvPr>
            <p:ph type="body" sz="quarter" idx="14"/>
          </p:nvPr>
        </p:nvSpPr>
        <p:spPr>
          <a:xfrm>
            <a:off x="1" y="1270632"/>
            <a:ext cx="4206240" cy="2518642"/>
          </a:xfrm>
        </p:spPr>
        <p:txBody>
          <a:bodyPr>
            <a:normAutofit fontScale="77500" lnSpcReduction="20000"/>
          </a:bodyPr>
          <a:lstStyle/>
          <a:p>
            <a:r>
              <a:rPr lang="en-US" dirty="0" smtClean="0"/>
              <a:t>DPI worked with 38 other states,</a:t>
            </a:r>
            <a:br>
              <a:rPr lang="en-US" dirty="0" smtClean="0"/>
            </a:br>
            <a:r>
              <a:rPr lang="en-US" dirty="0" smtClean="0"/>
              <a:t>over 20 districts, and experts at Georgetown University</a:t>
            </a:r>
          </a:p>
          <a:p>
            <a:r>
              <a:rPr lang="en-US" dirty="0" smtClean="0"/>
              <a:t>Result was the Interstate Financial Reporting framework for School Level Reporting </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286176301"/>
              </p:ext>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Tree>
    <p:extLst>
      <p:ext uri="{BB962C8B-B14F-4D97-AF65-F5344CB8AC3E}">
        <p14:creationId xmlns:p14="http://schemas.microsoft.com/office/powerpoint/2010/main" val="20090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0" presetClass="entr" presetSubtype="0" fill="hold" nodeType="withEffect">
                                  <p:stCondLst>
                                    <p:cond delay="50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185570437"/>
              </p:ext>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Enrollment</a:t>
            </a:r>
            <a:endParaRPr lang="en-US" sz="2800" dirty="0"/>
          </a:p>
        </p:txBody>
      </p:sp>
      <p:sp>
        <p:nvSpPr>
          <p:cNvPr id="4" name="Text Placeholder 3"/>
          <p:cNvSpPr>
            <a:spLocks noGrp="1"/>
          </p:cNvSpPr>
          <p:nvPr>
            <p:ph type="body" sz="quarter" idx="14"/>
          </p:nvPr>
        </p:nvSpPr>
        <p:spPr>
          <a:xfrm>
            <a:off x="1" y="1277259"/>
            <a:ext cx="4199614" cy="2738150"/>
          </a:xfrm>
        </p:spPr>
        <p:txBody>
          <a:bodyPr>
            <a:noAutofit/>
          </a:bodyPr>
          <a:lstStyle/>
          <a:p>
            <a:pPr>
              <a:lnSpc>
                <a:spcPct val="133000"/>
              </a:lnSpc>
            </a:pPr>
            <a:r>
              <a:rPr lang="en-US" sz="2000" dirty="0" smtClean="0">
                <a:ea typeface="Calibri" panose="020F0502020204030204" pitchFamily="34" charset="0"/>
                <a:cs typeface="Calibri" panose="020F0502020204030204" pitchFamily="34" charset="0"/>
              </a:rPr>
              <a:t>Third Friday enrollment count</a:t>
            </a:r>
            <a:endParaRPr lang="en-US" sz="2000" dirty="0">
              <a:ea typeface="Calibri" panose="020F0502020204030204" pitchFamily="34" charset="0"/>
              <a:cs typeface="Times New Roman" panose="02020603050405020304" pitchFamily="18" charset="0"/>
            </a:endParaRPr>
          </a:p>
          <a:p>
            <a:pPr>
              <a:lnSpc>
                <a:spcPct val="133000"/>
              </a:lnSpc>
            </a:pPr>
            <a:r>
              <a:rPr lang="en-US" sz="2000" dirty="0" smtClean="0">
                <a:ea typeface="Calibri" panose="020F0502020204030204" pitchFamily="34" charset="0"/>
                <a:cs typeface="Calibri" panose="020F0502020204030204" pitchFamily="34" charset="0"/>
              </a:rPr>
              <a:t>Based who educates a</a:t>
            </a:r>
            <a:br>
              <a:rPr lang="en-US" sz="2000" dirty="0" smtClean="0">
                <a:ea typeface="Calibri" panose="020F0502020204030204" pitchFamily="34" charset="0"/>
                <a:cs typeface="Calibri" panose="020F0502020204030204" pitchFamily="34" charset="0"/>
              </a:rPr>
            </a:br>
            <a:r>
              <a:rPr lang="en-US" sz="2000" dirty="0" smtClean="0">
                <a:ea typeface="Calibri" panose="020F0502020204030204" pitchFamily="34" charset="0"/>
                <a:cs typeface="Calibri" panose="020F0502020204030204" pitchFamily="34" charset="0"/>
              </a:rPr>
              <a:t>student (headcount) rather than where they live (membership)</a:t>
            </a:r>
            <a:endParaRPr lang="en-US" sz="2000" dirty="0">
              <a:ea typeface="Calibri" panose="020F0502020204030204" pitchFamily="34" charset="0"/>
              <a:cs typeface="Calibri" panose="020F0502020204030204" pitchFamily="34" charset="0"/>
            </a:endParaRPr>
          </a:p>
        </p:txBody>
      </p:sp>
      <p:sp>
        <p:nvSpPr>
          <p:cNvPr id="5" name="Right Arrow 4"/>
          <p:cNvSpPr/>
          <p:nvPr/>
        </p:nvSpPr>
        <p:spPr>
          <a:xfrm>
            <a:off x="3856381" y="588428"/>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85903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713391958"/>
              </p:ext>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School Expenditures</a:t>
            </a:r>
            <a:endParaRPr lang="en-US" sz="2800" dirty="0"/>
          </a:p>
        </p:txBody>
      </p:sp>
      <p:sp>
        <p:nvSpPr>
          <p:cNvPr id="4" name="Text Placeholder 3"/>
          <p:cNvSpPr>
            <a:spLocks noGrp="1"/>
          </p:cNvSpPr>
          <p:nvPr>
            <p:ph type="body" sz="quarter" idx="14"/>
          </p:nvPr>
        </p:nvSpPr>
        <p:spPr>
          <a:xfrm>
            <a:off x="1" y="1277258"/>
            <a:ext cx="4199614" cy="2857420"/>
          </a:xfrm>
        </p:spPr>
        <p:txBody>
          <a:bodyPr>
            <a:noAutofit/>
          </a:bodyPr>
          <a:lstStyle/>
          <a:p>
            <a:pPr marL="347472" indent="-347472">
              <a:lnSpc>
                <a:spcPct val="130000"/>
              </a:lnSpc>
              <a:buFont typeface="Arial" panose="020B0604020202020204" pitchFamily="34" charset="0"/>
              <a:buChar char="•"/>
            </a:pPr>
            <a:r>
              <a:rPr lang="en-US" sz="2000" u="sng" dirty="0" smtClean="0"/>
              <a:t>Per-pupil</a:t>
            </a:r>
            <a:r>
              <a:rPr lang="en-US" sz="2000" dirty="0" smtClean="0"/>
              <a:t> amounts for</a:t>
            </a:r>
            <a:br>
              <a:rPr lang="en-US" sz="2000" dirty="0" smtClean="0"/>
            </a:br>
            <a:r>
              <a:rPr lang="en-US" sz="2000" dirty="0" smtClean="0"/>
              <a:t>teachers, support </a:t>
            </a:r>
            <a:r>
              <a:rPr lang="en-US" sz="2000" dirty="0"/>
              <a:t>staff</a:t>
            </a:r>
            <a:r>
              <a:rPr lang="en-US" sz="2000" dirty="0" smtClean="0"/>
              <a:t>,</a:t>
            </a:r>
            <a:br>
              <a:rPr lang="en-US" sz="2000" dirty="0" smtClean="0"/>
            </a:br>
            <a:r>
              <a:rPr lang="en-US" sz="2000" dirty="0" smtClean="0"/>
              <a:t>supplies </a:t>
            </a:r>
            <a:r>
              <a:rPr lang="en-US" sz="2000" dirty="0"/>
              <a:t>and </a:t>
            </a:r>
            <a:r>
              <a:rPr lang="en-US" sz="2000" dirty="0" smtClean="0"/>
              <a:t>other costs</a:t>
            </a:r>
            <a:br>
              <a:rPr lang="en-US" sz="2000" dirty="0" smtClean="0"/>
            </a:br>
            <a:r>
              <a:rPr lang="en-US" sz="2000" dirty="0" smtClean="0"/>
              <a:t>at </a:t>
            </a:r>
            <a:r>
              <a:rPr lang="en-US" sz="2000" dirty="0"/>
              <a:t>the school </a:t>
            </a:r>
            <a:r>
              <a:rPr lang="en-US" sz="2000" dirty="0" smtClean="0"/>
              <a:t>level</a:t>
            </a:r>
          </a:p>
          <a:p>
            <a:pPr marL="347472" indent="-347472">
              <a:lnSpc>
                <a:spcPct val="130000"/>
              </a:lnSpc>
              <a:buFont typeface="Arial" panose="020B0604020202020204" pitchFamily="34" charset="0"/>
              <a:buChar char="•"/>
            </a:pPr>
            <a:r>
              <a:rPr lang="en-US" sz="2000" dirty="0" smtClean="0"/>
              <a:t>Split by funding source into</a:t>
            </a:r>
            <a:br>
              <a:rPr lang="en-US" sz="2000" dirty="0" smtClean="0"/>
            </a:br>
            <a:r>
              <a:rPr lang="en-US" sz="2000" dirty="0" smtClean="0"/>
              <a:t>Federal and State/Local</a:t>
            </a:r>
            <a:endParaRPr lang="en-US" sz="2000" dirty="0"/>
          </a:p>
        </p:txBody>
      </p:sp>
      <p:sp>
        <p:nvSpPr>
          <p:cNvPr id="8" name="Right Arrow 7"/>
          <p:cNvSpPr/>
          <p:nvPr/>
        </p:nvSpPr>
        <p:spPr>
          <a:xfrm>
            <a:off x="3856382" y="1313711"/>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56382" y="1750560"/>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280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3865238652"/>
              </p:ext>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District/LEA Expenditures</a:t>
            </a:r>
            <a:endParaRPr lang="en-US" sz="2800" dirty="0"/>
          </a:p>
        </p:txBody>
      </p:sp>
      <p:sp>
        <p:nvSpPr>
          <p:cNvPr id="4" name="Text Placeholder 3"/>
          <p:cNvSpPr>
            <a:spLocks noGrp="1"/>
          </p:cNvSpPr>
          <p:nvPr>
            <p:ph type="body" sz="quarter" idx="14"/>
          </p:nvPr>
        </p:nvSpPr>
        <p:spPr>
          <a:xfrm>
            <a:off x="1" y="1277258"/>
            <a:ext cx="4199614" cy="2857420"/>
          </a:xfrm>
        </p:spPr>
        <p:txBody>
          <a:bodyPr>
            <a:noAutofit/>
          </a:bodyPr>
          <a:lstStyle/>
          <a:p>
            <a:pPr marL="347472" indent="-347472">
              <a:lnSpc>
                <a:spcPct val="130000"/>
              </a:lnSpc>
              <a:buFont typeface="Arial" panose="020B0604020202020204" pitchFamily="34" charset="0"/>
              <a:buChar char="•"/>
            </a:pPr>
            <a:r>
              <a:rPr lang="en-US" sz="1800" u="sng" dirty="0" smtClean="0"/>
              <a:t>Per-pupil</a:t>
            </a:r>
            <a:r>
              <a:rPr lang="en-US" sz="1800" dirty="0" smtClean="0"/>
              <a:t> amounts </a:t>
            </a:r>
            <a:r>
              <a:rPr lang="en-US" sz="1800" dirty="0"/>
              <a:t>for </a:t>
            </a:r>
            <a:r>
              <a:rPr lang="en-US" sz="1800" dirty="0" err="1" smtClean="0"/>
              <a:t>administra</a:t>
            </a:r>
            <a:r>
              <a:rPr lang="en-US" sz="1800" dirty="0" smtClean="0"/>
              <a:t>-</a:t>
            </a:r>
            <a:br>
              <a:rPr lang="en-US" sz="1800" dirty="0" smtClean="0"/>
            </a:br>
            <a:r>
              <a:rPr lang="en-US" sz="1800" dirty="0" err="1" smtClean="0"/>
              <a:t>tion</a:t>
            </a:r>
            <a:r>
              <a:rPr lang="en-US" sz="1800" dirty="0" smtClean="0"/>
              <a:t>, central services, and other costs at the district/LEA level</a:t>
            </a:r>
          </a:p>
          <a:p>
            <a:pPr marL="347472" indent="-347472">
              <a:lnSpc>
                <a:spcPct val="130000"/>
              </a:lnSpc>
              <a:buFont typeface="Arial" panose="020B0604020202020204" pitchFamily="34" charset="0"/>
              <a:buChar char="•"/>
            </a:pPr>
            <a:r>
              <a:rPr lang="en-US" sz="1800" dirty="0" smtClean="0"/>
              <a:t>Also split by funding source</a:t>
            </a:r>
          </a:p>
          <a:p>
            <a:pPr marL="347472" indent="-347472">
              <a:lnSpc>
                <a:spcPct val="130000"/>
              </a:lnSpc>
              <a:buFont typeface="Arial" panose="020B0604020202020204" pitchFamily="34" charset="0"/>
              <a:buChar char="•"/>
            </a:pPr>
            <a:r>
              <a:rPr lang="en-US" sz="1800" dirty="0" smtClean="0"/>
              <a:t>Divided by district/LEA enrollment—will be the same numbers for every school</a:t>
            </a:r>
            <a:endParaRPr lang="en-US" sz="1800" dirty="0"/>
          </a:p>
        </p:txBody>
      </p:sp>
      <p:sp>
        <p:nvSpPr>
          <p:cNvPr id="8" name="Right Arrow 7"/>
          <p:cNvSpPr/>
          <p:nvPr/>
        </p:nvSpPr>
        <p:spPr>
          <a:xfrm>
            <a:off x="3856381" y="2465476"/>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56381" y="2902325"/>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ounded Rectangle 2"/>
          <p:cNvSpPr/>
          <p:nvPr/>
        </p:nvSpPr>
        <p:spPr>
          <a:xfrm>
            <a:off x="6400800" y="2902325"/>
            <a:ext cx="2736574" cy="25904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400800" y="2595000"/>
            <a:ext cx="2736574" cy="25904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400800" y="2311813"/>
            <a:ext cx="2736574" cy="259049"/>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1749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750"/>
                                  </p:stCondLst>
                                  <p:childTnLst>
                                    <p:set>
                                      <p:cBhvr>
                                        <p:cTn id="21" dur="1" fill="hold">
                                          <p:stCondLst>
                                            <p:cond delay="0"/>
                                          </p:stCondLst>
                                        </p:cTn>
                                        <p:tgtEl>
                                          <p:spTgt spid="12"/>
                                        </p:tgtEl>
                                        <p:attrNameLst>
                                          <p:attrName>style.visibility</p:attrName>
                                        </p:attrNameLst>
                                      </p:cBhvr>
                                      <p:to>
                                        <p:strVal val="visible"/>
                                      </p:to>
                                    </p:set>
                                  </p:childTnLst>
                                </p:cTn>
                              </p:par>
                            </p:childTnLst>
                          </p:cTn>
                        </p:par>
                        <p:par>
                          <p:cTn id="22" fill="hold">
                            <p:stCondLst>
                              <p:cond delay="750"/>
                            </p:stCondLst>
                            <p:childTnLst>
                              <p:par>
                                <p:cTn id="23" presetID="1" presetClass="exit" presetSubtype="0" fill="hold" grpId="1" nodeType="afterEffect">
                                  <p:stCondLst>
                                    <p:cond delay="1000"/>
                                  </p:stCondLst>
                                  <p:childTnLst>
                                    <p:set>
                                      <p:cBhvr>
                                        <p:cTn id="24" dur="1" fill="hold">
                                          <p:stCondLst>
                                            <p:cond delay="0"/>
                                          </p:stCondLst>
                                        </p:cTn>
                                        <p:tgtEl>
                                          <p:spTgt spid="12"/>
                                        </p:tgtEl>
                                        <p:attrNameLst>
                                          <p:attrName>style.visibility</p:attrName>
                                        </p:attrNameLst>
                                      </p:cBhvr>
                                      <p:to>
                                        <p:strVal val="hidden"/>
                                      </p:to>
                                    </p:set>
                                  </p:childTnLst>
                                </p:cTn>
                              </p:par>
                            </p:childTnLst>
                          </p:cTn>
                        </p:par>
                        <p:par>
                          <p:cTn id="25" fill="hold">
                            <p:stCondLst>
                              <p:cond delay="1750"/>
                            </p:stCondLst>
                            <p:childTnLst>
                              <p:par>
                                <p:cTn id="26" presetID="1"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par>
                          <p:cTn id="28" fill="hold">
                            <p:stCondLst>
                              <p:cond delay="1750"/>
                            </p:stCondLst>
                            <p:childTnLst>
                              <p:par>
                                <p:cTn id="29" presetID="1" presetClass="exit" presetSubtype="0" fill="hold" grpId="1" nodeType="afterEffect">
                                  <p:stCondLst>
                                    <p:cond delay="1000"/>
                                  </p:stCondLst>
                                  <p:childTnLst>
                                    <p:set>
                                      <p:cBhvr>
                                        <p:cTn id="30" dur="1" fill="hold">
                                          <p:stCondLst>
                                            <p:cond delay="0"/>
                                          </p:stCondLst>
                                        </p:cTn>
                                        <p:tgtEl>
                                          <p:spTgt spid="11"/>
                                        </p:tgtEl>
                                        <p:attrNameLst>
                                          <p:attrName>style.visibility</p:attrName>
                                        </p:attrNameLst>
                                      </p:cBhvr>
                                      <p:to>
                                        <p:strVal val="hidden"/>
                                      </p:to>
                                    </p:set>
                                  </p:childTnLst>
                                </p:cTn>
                              </p:par>
                            </p:childTnLst>
                          </p:cTn>
                        </p:par>
                        <p:par>
                          <p:cTn id="31" fill="hold">
                            <p:stCondLst>
                              <p:cond delay="2750"/>
                            </p:stCondLst>
                            <p:childTnLst>
                              <p:par>
                                <p:cTn id="32" presetID="1" presetClass="entr" presetSubtype="0"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par>
                          <p:cTn id="34" fill="hold">
                            <p:stCondLst>
                              <p:cond delay="2750"/>
                            </p:stCondLst>
                            <p:childTnLst>
                              <p:par>
                                <p:cTn id="35" presetID="1" presetClass="exit" presetSubtype="0" fill="hold" grpId="1" nodeType="afterEffect">
                                  <p:stCondLst>
                                    <p:cond delay="1000"/>
                                  </p:stCondLst>
                                  <p:childTnLst>
                                    <p:set>
                                      <p:cBhvr>
                                        <p:cTn id="3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animBg="1"/>
      <p:bldP spid="9" grpId="0" animBg="1"/>
      <p:bldP spid="3" grpId="0" animBg="1"/>
      <p:bldP spid="3" grpId="1" animBg="1"/>
      <p:bldP spid="11" grpId="0" animBg="1"/>
      <p:bldP spid="11" grpId="1" animBg="1"/>
      <p:bldP spid="12" grpId="0" animBg="1"/>
      <p:bldP spid="12"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652375831"/>
              </p:ext>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Total School Expenditures</a:t>
            </a:r>
            <a:endParaRPr lang="en-US" sz="2800" dirty="0"/>
          </a:p>
        </p:txBody>
      </p:sp>
      <p:sp>
        <p:nvSpPr>
          <p:cNvPr id="4" name="Text Placeholder 3"/>
          <p:cNvSpPr>
            <a:spLocks noGrp="1"/>
          </p:cNvSpPr>
          <p:nvPr>
            <p:ph type="body" sz="quarter" idx="14"/>
          </p:nvPr>
        </p:nvSpPr>
        <p:spPr>
          <a:xfrm>
            <a:off x="1" y="1277258"/>
            <a:ext cx="4199614" cy="2329521"/>
          </a:xfrm>
        </p:spPr>
        <p:txBody>
          <a:bodyPr>
            <a:noAutofit/>
          </a:bodyPr>
          <a:lstStyle/>
          <a:p>
            <a:pPr marL="347472" indent="-347472">
              <a:buFont typeface="Arial" panose="020B0604020202020204" pitchFamily="34" charset="0"/>
              <a:buChar char="•"/>
            </a:pPr>
            <a:r>
              <a:rPr lang="en-US" sz="1800" dirty="0" smtClean="0"/>
              <a:t>The per-pupil total for costs</a:t>
            </a:r>
            <a:br>
              <a:rPr lang="en-US" sz="1800" dirty="0" smtClean="0"/>
            </a:br>
            <a:r>
              <a:rPr lang="en-US" sz="1800" dirty="0" smtClean="0"/>
              <a:t>specific to each school…</a:t>
            </a:r>
          </a:p>
          <a:p>
            <a:pPr marL="347472" indent="-347472">
              <a:buFont typeface="Arial" panose="020B0604020202020204" pitchFamily="34" charset="0"/>
              <a:buChar char="•"/>
            </a:pPr>
            <a:r>
              <a:rPr lang="en-US" sz="1800" dirty="0" smtClean="0"/>
              <a:t>Plus the district/LEA-wide per-pupil total for costs at that level…</a:t>
            </a:r>
          </a:p>
          <a:p>
            <a:pPr marL="347472" indent="-347472">
              <a:buFont typeface="Arial" panose="020B0604020202020204" pitchFamily="34" charset="0"/>
              <a:buChar char="•"/>
            </a:pPr>
            <a:r>
              <a:rPr lang="en-US" sz="1800" dirty="0" smtClean="0"/>
              <a:t>Equals </a:t>
            </a:r>
            <a:r>
              <a:rPr lang="en-US" sz="1800" u="sng" dirty="0" smtClean="0"/>
              <a:t>per-pupil</a:t>
            </a:r>
            <a:r>
              <a:rPr lang="en-US" sz="1800" dirty="0" smtClean="0"/>
              <a:t> total school expenditures</a:t>
            </a:r>
          </a:p>
          <a:p>
            <a:pPr marL="457200" indent="-457200">
              <a:buFont typeface="Arial" panose="020B0604020202020204" pitchFamily="34" charset="0"/>
              <a:buChar char="•"/>
            </a:pPr>
            <a:endParaRPr lang="en-US" sz="1800" dirty="0"/>
          </a:p>
        </p:txBody>
      </p:sp>
      <p:sp>
        <p:nvSpPr>
          <p:cNvPr id="6" name="Right Arrow 5"/>
          <p:cNvSpPr/>
          <p:nvPr/>
        </p:nvSpPr>
        <p:spPr>
          <a:xfrm>
            <a:off x="3856381" y="3171373"/>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Right Arrow 6"/>
          <p:cNvSpPr/>
          <p:nvPr/>
        </p:nvSpPr>
        <p:spPr>
          <a:xfrm>
            <a:off x="3856381" y="1742575"/>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856381" y="2883768"/>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8370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Background</a:t>
            </a:r>
            <a:endParaRPr lang="en-US" dirty="0"/>
          </a:p>
        </p:txBody>
      </p:sp>
      <p:sp>
        <p:nvSpPr>
          <p:cNvPr id="3" name="Text Placeholder 2"/>
          <p:cNvSpPr>
            <a:spLocks noGrp="1"/>
          </p:cNvSpPr>
          <p:nvPr>
            <p:ph type="body" sz="quarter" idx="14"/>
          </p:nvPr>
        </p:nvSpPr>
        <p:spPr>
          <a:xfrm>
            <a:off x="1661487" y="1182798"/>
            <a:ext cx="5821026" cy="3045387"/>
          </a:xfrm>
        </p:spPr>
        <p:txBody>
          <a:bodyPr>
            <a:normAutofit fontScale="85000" lnSpcReduction="20000"/>
          </a:bodyPr>
          <a:lstStyle/>
          <a:p>
            <a:r>
              <a:rPr lang="en-US" dirty="0" smtClean="0"/>
              <a:t>1965: Elementary &amp; Secondary Education Act </a:t>
            </a:r>
            <a:r>
              <a:rPr lang="en-US" dirty="0"/>
              <a:t>e</a:t>
            </a:r>
            <a:r>
              <a:rPr lang="en-US" dirty="0" smtClean="0"/>
              <a:t>stablishes how the federal government funds education in the states</a:t>
            </a:r>
          </a:p>
          <a:p>
            <a:r>
              <a:rPr lang="en-US" dirty="0" smtClean="0"/>
              <a:t>2001: No Child Left Behind (NCLB) ties federal funding to accountability by student group</a:t>
            </a:r>
          </a:p>
          <a:p>
            <a:r>
              <a:rPr lang="en-US" dirty="0" smtClean="0"/>
              <a:t>2015: Every Student Succeeds Act (ESSA) replaces NCLB</a:t>
            </a:r>
            <a:endParaRPr lang="en-US" dirty="0"/>
          </a:p>
        </p:txBody>
      </p:sp>
    </p:spTree>
    <p:extLst>
      <p:ext uri="{BB962C8B-B14F-4D97-AF65-F5344CB8AC3E}">
        <p14:creationId xmlns:p14="http://schemas.microsoft.com/office/powerpoint/2010/main" val="3675433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614405765"/>
              </p:ext>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Total School Expenditures</a:t>
            </a:r>
            <a:endParaRPr lang="en-US" sz="2800" dirty="0"/>
          </a:p>
        </p:txBody>
      </p:sp>
      <p:sp>
        <p:nvSpPr>
          <p:cNvPr id="4" name="Text Placeholder 3"/>
          <p:cNvSpPr>
            <a:spLocks noGrp="1"/>
          </p:cNvSpPr>
          <p:nvPr>
            <p:ph type="body" sz="quarter" idx="14"/>
          </p:nvPr>
        </p:nvSpPr>
        <p:spPr>
          <a:xfrm>
            <a:off x="1" y="1277258"/>
            <a:ext cx="4199614" cy="2329521"/>
          </a:xfrm>
        </p:spPr>
        <p:txBody>
          <a:bodyPr>
            <a:normAutofit/>
          </a:bodyPr>
          <a:lstStyle/>
          <a:p>
            <a:pPr marL="347472" indent="-347472">
              <a:buFont typeface="Arial" panose="020B0604020202020204" pitchFamily="34" charset="0"/>
              <a:buChar char="•"/>
            </a:pPr>
            <a:r>
              <a:rPr lang="en-US" dirty="0">
                <a:latin typeface="Lato Black" panose="020F0A02020204030203" pitchFamily="34" charset="0"/>
              </a:rPr>
              <a:t>This will be </a:t>
            </a:r>
            <a:r>
              <a:rPr lang="en-US" u="sng" dirty="0">
                <a:latin typeface="Lato Black" panose="020F0A02020204030203" pitchFamily="34" charset="0"/>
              </a:rPr>
              <a:t>the</a:t>
            </a:r>
            <a:r>
              <a:rPr lang="en-US" dirty="0">
                <a:latin typeface="Lato Black" panose="020F0A02020204030203" pitchFamily="34" charset="0"/>
              </a:rPr>
              <a:t> number </a:t>
            </a:r>
            <a:r>
              <a:rPr lang="en-US" dirty="0" smtClean="0">
                <a:latin typeface="Lato Black" panose="020F0A02020204030203" pitchFamily="34" charset="0"/>
              </a:rPr>
              <a:t>people focus on and </a:t>
            </a:r>
            <a:r>
              <a:rPr lang="en-US" dirty="0">
                <a:latin typeface="Lato Black" panose="020F0A02020204030203" pitchFamily="34" charset="0"/>
              </a:rPr>
              <a:t>use for </a:t>
            </a:r>
            <a:r>
              <a:rPr lang="en-US" dirty="0" smtClean="0">
                <a:latin typeface="Lato Black" panose="020F0A02020204030203" pitchFamily="34" charset="0"/>
              </a:rPr>
              <a:t>comparisons</a:t>
            </a:r>
            <a:endParaRPr lang="en-US" dirty="0">
              <a:latin typeface="Lato Black" panose="020F0A02020204030203" pitchFamily="34" charset="0"/>
            </a:endParaRPr>
          </a:p>
        </p:txBody>
      </p:sp>
      <p:sp>
        <p:nvSpPr>
          <p:cNvPr id="6" name="Right Arrow 5"/>
          <p:cNvSpPr/>
          <p:nvPr/>
        </p:nvSpPr>
        <p:spPr>
          <a:xfrm>
            <a:off x="3856381" y="3171373"/>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85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500"/>
                                  </p:stCondLst>
                                  <p:childTnLst>
                                    <p:animClr clrSpc="rgb" dir="cw">
                                      <p:cBhvr override="childStyle">
                                        <p:cTn id="6" dur="250" autoRev="1" fill="remove"/>
                                        <p:tgtEl>
                                          <p:spTgt spid="6"/>
                                        </p:tgtEl>
                                        <p:attrNameLst>
                                          <p:attrName>style.color</p:attrName>
                                        </p:attrNameLst>
                                      </p:cBhvr>
                                      <p:to>
                                        <a:schemeClr val="bg1"/>
                                      </p:to>
                                    </p:animClr>
                                    <p:animClr clrSpc="rgb" dir="cw">
                                      <p:cBhvr>
                                        <p:cTn id="7" dur="250" autoRev="1" fill="remove"/>
                                        <p:tgtEl>
                                          <p:spTgt spid="6"/>
                                        </p:tgtEl>
                                        <p:attrNameLst>
                                          <p:attrName>fillcolor</p:attrName>
                                        </p:attrNameLst>
                                      </p:cBhvr>
                                      <p:to>
                                        <a:schemeClr val="bg1"/>
                                      </p:to>
                                    </p:animClr>
                                    <p:set>
                                      <p:cBhvr>
                                        <p:cTn id="8" dur="250" autoRev="1" fill="remove"/>
                                        <p:tgtEl>
                                          <p:spTgt spid="6"/>
                                        </p:tgtEl>
                                        <p:attrNameLst>
                                          <p:attrName>fill.type</p:attrName>
                                        </p:attrNameLst>
                                      </p:cBhvr>
                                      <p:to>
                                        <p:strVal val="solid"/>
                                      </p:to>
                                    </p:set>
                                    <p:set>
                                      <p:cBhvr>
                                        <p:cTn id="9"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0"/>
            <a:ext cx="4199614" cy="921658"/>
          </a:xfrm>
        </p:spPr>
        <p:txBody>
          <a:bodyPr>
            <a:noAutofit/>
          </a:bodyPr>
          <a:lstStyle/>
          <a:p>
            <a:r>
              <a:rPr lang="en-US" sz="2800" dirty="0" smtClean="0"/>
              <a:t>Exclusions &amp;</a:t>
            </a:r>
            <a:br>
              <a:rPr lang="en-US" sz="2800" dirty="0" smtClean="0"/>
            </a:br>
            <a:r>
              <a:rPr lang="en-US" sz="2800" dirty="0" smtClean="0"/>
              <a:t>Total Expenditures</a:t>
            </a:r>
            <a:endParaRPr lang="en-US" sz="2800" dirty="0"/>
          </a:p>
        </p:txBody>
      </p:sp>
      <p:sp>
        <p:nvSpPr>
          <p:cNvPr id="4" name="Text Placeholder 3"/>
          <p:cNvSpPr>
            <a:spLocks noGrp="1"/>
          </p:cNvSpPr>
          <p:nvPr>
            <p:ph type="body" sz="quarter" idx="14"/>
          </p:nvPr>
        </p:nvSpPr>
        <p:spPr>
          <a:xfrm>
            <a:off x="1" y="1277259"/>
            <a:ext cx="4199614" cy="2685142"/>
          </a:xfrm>
        </p:spPr>
        <p:txBody>
          <a:bodyPr>
            <a:noAutofit/>
          </a:bodyPr>
          <a:lstStyle/>
          <a:p>
            <a:pPr marL="347472" indent="-347472">
              <a:lnSpc>
                <a:spcPct val="130000"/>
              </a:lnSpc>
              <a:buFont typeface="Arial" panose="020B0604020202020204" pitchFamily="34" charset="0"/>
              <a:buChar char="•"/>
            </a:pPr>
            <a:r>
              <a:rPr lang="en-US" sz="2000" dirty="0" smtClean="0"/>
              <a:t>These are district/LEA totals,</a:t>
            </a:r>
            <a:br>
              <a:rPr lang="en-US" sz="2000" dirty="0" smtClean="0"/>
            </a:br>
            <a:r>
              <a:rPr lang="en-US" sz="2000" dirty="0" smtClean="0"/>
              <a:t>not per-pupil numbers</a:t>
            </a:r>
          </a:p>
          <a:p>
            <a:pPr marL="347472" lvl="1" indent="-347472">
              <a:lnSpc>
                <a:spcPct val="130000"/>
              </a:lnSpc>
              <a:spcBef>
                <a:spcPts val="0"/>
              </a:spcBef>
              <a:spcAft>
                <a:spcPts val="439"/>
              </a:spcAft>
              <a:buFont typeface="Arial" panose="020B0604020202020204" pitchFamily="34" charset="0"/>
              <a:buChar char="•"/>
            </a:pPr>
            <a:r>
              <a:rPr lang="en-US" sz="2000" b="1" dirty="0" smtClean="0"/>
              <a:t>Also includes a list of all the exclusions being reported</a:t>
            </a:r>
            <a:endParaRPr lang="en-US" sz="2000" b="1" dirty="0"/>
          </a:p>
        </p:txBody>
      </p:sp>
      <p:graphicFrame>
        <p:nvGraphicFramePr>
          <p:cNvPr id="7" name="Table 6"/>
          <p:cNvGraphicFramePr>
            <a:graphicFrameLocks noGrp="1"/>
          </p:cNvGraphicFramePr>
          <p:nvPr>
            <p:extLst>
              <p:ext uri="{D42A27DB-BD31-4B8C-83A1-F6EECF244321}">
                <p14:modId xmlns:p14="http://schemas.microsoft.com/office/powerpoint/2010/main" val="1051829053"/>
              </p:ext>
            </p:extLst>
          </p:nvPr>
        </p:nvGraphicFramePr>
        <p:xfrm>
          <a:off x="4199614" y="-5"/>
          <a:ext cx="4937760" cy="5143512"/>
        </p:xfrm>
        <a:graphic>
          <a:graphicData uri="http://schemas.openxmlformats.org/drawingml/2006/table">
            <a:tbl>
              <a:tblPr firstRow="1" bandRow="1">
                <a:tableStyleId>{93296810-A885-4BE3-A3E7-6D5BEEA58F35}</a:tableStyleId>
              </a:tblPr>
              <a:tblGrid>
                <a:gridCol w="274320">
                  <a:extLst>
                    <a:ext uri="{9D8B030D-6E8A-4147-A177-3AD203B41FA5}">
                      <a16:colId xmlns:a16="http://schemas.microsoft.com/office/drawing/2014/main" val="3539948511"/>
                    </a:ext>
                  </a:extLst>
                </a:gridCol>
                <a:gridCol w="1920240">
                  <a:extLst>
                    <a:ext uri="{9D8B030D-6E8A-4147-A177-3AD203B41FA5}">
                      <a16:colId xmlns:a16="http://schemas.microsoft.com/office/drawing/2014/main" val="472713733"/>
                    </a:ext>
                  </a:extLst>
                </a:gridCol>
                <a:gridCol w="914400">
                  <a:extLst>
                    <a:ext uri="{9D8B030D-6E8A-4147-A177-3AD203B41FA5}">
                      <a16:colId xmlns:a16="http://schemas.microsoft.com/office/drawing/2014/main" val="820501933"/>
                    </a:ext>
                  </a:extLst>
                </a:gridCol>
                <a:gridCol w="914400">
                  <a:extLst>
                    <a:ext uri="{9D8B030D-6E8A-4147-A177-3AD203B41FA5}">
                      <a16:colId xmlns:a16="http://schemas.microsoft.com/office/drawing/2014/main" val="185868456"/>
                    </a:ext>
                  </a:extLst>
                </a:gridCol>
                <a:gridCol w="914400">
                  <a:extLst>
                    <a:ext uri="{9D8B030D-6E8A-4147-A177-3AD203B41FA5}">
                      <a16:colId xmlns:a16="http://schemas.microsoft.com/office/drawing/2014/main" val="2760460219"/>
                    </a:ext>
                  </a:extLst>
                </a:gridCol>
              </a:tblGrid>
              <a:tr h="287749">
                <a:tc rowSpan="2">
                  <a:txBody>
                    <a:bodyPr/>
                    <a:lstStyle/>
                    <a:p>
                      <a:pPr algn="ct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rowSpan="2">
                  <a:txBody>
                    <a:bodyPr/>
                    <a:lstStyle/>
                    <a:p>
                      <a:pPr algn="ctr"/>
                      <a:r>
                        <a:rPr lang="en-US" sz="1000" dirty="0" smtClean="0">
                          <a:latin typeface="Lato Black" panose="020F0A02020204030203" pitchFamily="34" charset="0"/>
                        </a:rPr>
                        <a:t>Category</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Forward School District</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79739161"/>
                  </a:ext>
                </a:extLst>
              </a:tr>
              <a:tr h="287749">
                <a:tc vMerge="1">
                  <a:txBody>
                    <a:bodyPr/>
                    <a:lstStyle/>
                    <a:p>
                      <a:pPr algn="ctr"/>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vMerge="1">
                  <a:txBody>
                    <a:bodyPr/>
                    <a:lstStyle/>
                    <a:p>
                      <a:endParaRPr lang="en-US" sz="1100" dirty="0">
                        <a:latin typeface="Lato Black" panose="020F0A02020204030203" pitchFamily="34" charset="0"/>
                      </a:endParaRPr>
                    </a:p>
                  </a:txBody>
                  <a:tcPr>
                    <a:lnB w="3810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Schurz El</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dirty="0" smtClean="0">
                          <a:latin typeface="Lato Black" panose="020F0A02020204030203" pitchFamily="34" charset="0"/>
                        </a:rPr>
                        <a:t>Phillips Mid</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ctr"/>
                      <a:r>
                        <a:rPr lang="en-US" sz="1000" baseline="0" dirty="0" smtClean="0">
                          <a:latin typeface="Lato Black" panose="020F0A02020204030203" pitchFamily="34" charset="0"/>
                        </a:rPr>
                        <a:t>Forward Hi</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43331796"/>
                  </a:ext>
                </a:extLst>
              </a:tr>
              <a:tr h="287749">
                <a:tc>
                  <a:txBody>
                    <a:bodyPr/>
                    <a:lstStyle/>
                    <a:p>
                      <a:pPr algn="ctr"/>
                      <a:r>
                        <a:rPr lang="en-US" sz="1000" dirty="0" smtClean="0">
                          <a:latin typeface="Lato Black" panose="020F0A02020204030203" pitchFamily="34" charset="0"/>
                        </a:rPr>
                        <a:t>A</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375</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511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panose="020F0502020204030203" pitchFamily="34" charset="0"/>
                        </a:rPr>
                        <a:t>992</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333339"/>
                  </a:ext>
                </a:extLst>
              </a:tr>
              <a:tr h="287749">
                <a:tc gridSpan="5">
                  <a:txBody>
                    <a:bodyPr/>
                    <a:lstStyle/>
                    <a:p>
                      <a:pPr algn="l"/>
                      <a:r>
                        <a:rPr lang="en-US" sz="1000" dirty="0" smtClean="0">
                          <a:latin typeface="Lato Black" panose="020F0A02020204030203" pitchFamily="34" charset="0"/>
                        </a:rPr>
                        <a:t>School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71818073"/>
                  </a:ext>
                </a:extLst>
              </a:tr>
              <a:tr h="287749">
                <a:tc>
                  <a:txBody>
                    <a:bodyPr/>
                    <a:lstStyle/>
                    <a:p>
                      <a:pPr algn="ctr"/>
                      <a:r>
                        <a:rPr lang="en-US" sz="1000" dirty="0" smtClean="0">
                          <a:latin typeface="Lato Black" panose="020F0A02020204030203" pitchFamily="34" charset="0"/>
                        </a:rPr>
                        <a:t>B</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$209</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$164</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84912183"/>
                  </a:ext>
                </a:extLst>
              </a:tr>
              <a:tr h="287749">
                <a:tc>
                  <a:txBody>
                    <a:bodyPr/>
                    <a:lstStyle/>
                    <a:p>
                      <a:pPr algn="ctr"/>
                      <a:r>
                        <a:rPr lang="en-US" sz="1000" dirty="0" smtClean="0">
                          <a:latin typeface="Lato Black" panose="020F0A02020204030203" pitchFamily="34" charset="0"/>
                        </a:rPr>
                        <a:t>C</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$6,111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$4,756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$5,998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83062142"/>
                  </a:ext>
                </a:extLst>
              </a:tr>
              <a:tr h="287749">
                <a:tc>
                  <a:txBody>
                    <a:bodyPr/>
                    <a:lstStyle/>
                    <a:p>
                      <a:pPr algn="ctr"/>
                      <a:r>
                        <a:rPr lang="en-US" sz="1000" dirty="0" smtClean="0">
                          <a:latin typeface="Lato Black" panose="020F0A02020204030203" pitchFamily="34" charset="0"/>
                        </a:rPr>
                        <a:t>D</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School Per-Pupil</a:t>
                      </a:r>
                      <a:r>
                        <a:rPr lang="en-US" sz="1000" baseline="0" dirty="0" smtClean="0">
                          <a:latin typeface="Lato" panose="020F0502020204030203" pitchFamily="34" charset="0"/>
                        </a:rPr>
                        <a:t>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$6,567</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$4,965</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$6,162</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71620908"/>
                  </a:ext>
                </a:extLst>
              </a:tr>
              <a:tr h="287749">
                <a:tc gridSpan="5">
                  <a:txBody>
                    <a:bodyPr/>
                    <a:lstStyle/>
                    <a:p>
                      <a:pPr algn="l"/>
                      <a:r>
                        <a:rPr lang="en-US" sz="1000" dirty="0" smtClean="0">
                          <a:latin typeface="Lato Black" panose="020F0A02020204030203" pitchFamily="34" charset="0"/>
                        </a:rPr>
                        <a:t>School Share of District/LEA Expenditures</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US" sz="1100" dirty="0">
                        <a:latin typeface="Lato Black" panose="020F0A02020204030203" pitchFamily="34" charset="0"/>
                      </a:endParaRPr>
                    </a:p>
                  </a:txBody>
                  <a:tcPr>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75759296"/>
                  </a:ext>
                </a:extLst>
              </a:tr>
              <a:tr h="287749">
                <a:tc>
                  <a:txBody>
                    <a:bodyPr/>
                    <a:lstStyle/>
                    <a:p>
                      <a:pPr algn="ctr"/>
                      <a:r>
                        <a:rPr lang="en-US" sz="1000" dirty="0" smtClean="0">
                          <a:latin typeface="Lato Black" panose="020F0A02020204030203" pitchFamily="34" charset="0"/>
                        </a:rPr>
                        <a:t>E</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Federal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$161</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140890411"/>
                  </a:ext>
                </a:extLst>
              </a:tr>
              <a:tr h="287749">
                <a:tc>
                  <a:txBody>
                    <a:bodyPr/>
                    <a:lstStyle/>
                    <a:p>
                      <a:pPr algn="ctr"/>
                      <a:r>
                        <a:rPr lang="en-US" sz="1000" dirty="0" smtClean="0">
                          <a:latin typeface="Lato Black" panose="020F0A02020204030203" pitchFamily="34" charset="0"/>
                        </a:rPr>
                        <a:t>F</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State/Local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r"/>
                      <a:r>
                        <a:rPr lang="en-US" sz="1000" dirty="0" smtClean="0">
                          <a:latin typeface="Lato" panose="020F0502020204030203" pitchFamily="34" charset="0"/>
                        </a:rPr>
                        <a:t>$5,378</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00" dirty="0" smtClean="0">
                          <a:latin typeface="Lato" panose="020F0502020204030203" pitchFamily="34" charset="0"/>
                        </a:rPr>
                        <a:t>$5,378</a:t>
                      </a: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536417545"/>
                  </a:ext>
                </a:extLst>
              </a:tr>
              <a:tr h="287749">
                <a:tc>
                  <a:txBody>
                    <a:bodyPr/>
                    <a:lstStyle/>
                    <a:p>
                      <a:pPr algn="ctr"/>
                      <a:r>
                        <a:rPr lang="en-US" sz="1000" dirty="0" smtClean="0">
                          <a:latin typeface="Lato Black" panose="020F0A02020204030203" pitchFamily="34" charset="0"/>
                        </a:rPr>
                        <a:t>G</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District/LEA Per-Pupil Total</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$5,539</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39611619"/>
                  </a:ext>
                </a:extLst>
              </a:tr>
              <a:tr h="287749">
                <a:tc>
                  <a:txBody>
                    <a:bodyPr/>
                    <a:lstStyle/>
                    <a:p>
                      <a:pPr algn="ctr"/>
                      <a:r>
                        <a:rPr lang="en-US" sz="1000" dirty="0" smtClean="0">
                          <a:latin typeface="Lato Black" panose="020F0A02020204030203" pitchFamily="34" charset="0"/>
                        </a:rPr>
                        <a:t>H</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r>
                        <a:rPr lang="en-US" sz="1000" dirty="0" smtClean="0">
                          <a:latin typeface="Lato Black" panose="020F0A02020204030203" pitchFamily="34" charset="0"/>
                        </a:rPr>
                        <a:t>Total Per-Pupil Expenditures</a:t>
                      </a:r>
                      <a:endParaRPr lang="en-US" sz="1000" dirty="0">
                        <a:latin typeface="Lato Black" panose="020F0A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$12,106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$10,504</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tc>
                  <a:txBody>
                    <a:bodyPr/>
                    <a:lstStyle/>
                    <a:p>
                      <a:pPr algn="r"/>
                      <a:r>
                        <a:rPr lang="en-US" sz="1000" dirty="0" smtClean="0">
                          <a:latin typeface="Lato Black" panose="020F0A02020204030203" pitchFamily="34" charset="0"/>
                        </a:rPr>
                        <a:t>$11,701</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30715438"/>
                  </a:ext>
                </a:extLst>
              </a:tr>
              <a:tr h="287749">
                <a:tc>
                  <a:txBody>
                    <a:bodyPr/>
                    <a:lstStyle/>
                    <a:p>
                      <a:pPr algn="ctr"/>
                      <a:r>
                        <a:rPr lang="en-US" sz="1000" dirty="0" smtClean="0">
                          <a:latin typeface="Lato Black" panose="020F0A02020204030203" pitchFamily="34" charset="0"/>
                        </a:rPr>
                        <a:t>I</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Total School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ctr"/>
                      <a:r>
                        <a:rPr lang="en-US" sz="1000" dirty="0" smtClean="0">
                          <a:latin typeface="Lato" panose="020F0502020204030203" pitchFamily="34" charset="0"/>
                        </a:rPr>
                        <a:t>$19,097,700</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31554806"/>
                  </a:ext>
                </a:extLst>
              </a:tr>
              <a:tr h="287749">
                <a:tc>
                  <a:txBody>
                    <a:bodyPr/>
                    <a:lstStyle/>
                    <a:p>
                      <a:pPr algn="ctr"/>
                      <a:r>
                        <a:rPr lang="en-US" sz="1000" dirty="0" smtClean="0">
                          <a:latin typeface="Lato Black" panose="020F0A02020204030203" pitchFamily="34" charset="0"/>
                        </a:rPr>
                        <a:t>J</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tcPr>
                </a:tc>
                <a:tc>
                  <a:txBody>
                    <a:bodyPr/>
                    <a:lstStyle/>
                    <a:p>
                      <a:r>
                        <a:rPr lang="en-US" sz="1000" dirty="0" smtClean="0">
                          <a:latin typeface="Lato" panose="020F0502020204030203" pitchFamily="34" charset="0"/>
                        </a:rPr>
                        <a:t>Exclusions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tcPr>
                </a:tc>
                <a:tc gridSpan="3">
                  <a:txBody>
                    <a:bodyPr/>
                    <a:lstStyle/>
                    <a:p>
                      <a:pPr algn="ctr"/>
                      <a:r>
                        <a:rPr lang="en-US" sz="1000" dirty="0" smtClean="0">
                          <a:latin typeface="Lato" panose="020F0502020204030203" pitchFamily="34" charset="0"/>
                        </a:rPr>
                        <a:t>$2,416,986</a:t>
                      </a:r>
                      <a:endParaRPr lang="en-US" sz="10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585438734"/>
                  </a:ext>
                </a:extLst>
              </a:tr>
              <a:tr h="287749">
                <a:tc>
                  <a:txBody>
                    <a:bodyPr/>
                    <a:lstStyle/>
                    <a:p>
                      <a:pPr algn="ctr"/>
                      <a:r>
                        <a:rPr lang="en-US" sz="1000" dirty="0" smtClean="0">
                          <a:latin typeface="Lato Black" panose="020F0A02020204030203" pitchFamily="34" charset="0"/>
                        </a:rPr>
                        <a:t>K</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Total District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ctr"/>
                      <a:r>
                        <a:rPr lang="en-US" sz="1000" dirty="0" smtClean="0">
                          <a:latin typeface="Lato Black" panose="020F0A02020204030203" pitchFamily="34" charset="0"/>
                        </a:rPr>
                        <a:t>$21,514,686</a:t>
                      </a:r>
                      <a:endParaRPr lang="en-US" sz="1000" dirty="0">
                        <a:latin typeface="Lato Black" panose="020F0A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7514293"/>
                  </a:ext>
                </a:extLst>
              </a:tr>
              <a:tr h="539528">
                <a:tc>
                  <a:txBody>
                    <a:bodyPr/>
                    <a:lstStyle/>
                    <a:p>
                      <a:pPr algn="ctr"/>
                      <a:r>
                        <a:rPr lang="en-US" sz="1000" dirty="0" smtClean="0">
                          <a:latin typeface="Lato Black" panose="020F0A02020204030203" pitchFamily="34" charset="0"/>
                        </a:rPr>
                        <a:t>L</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tc>
                  <a:txBody>
                    <a:bodyPr/>
                    <a:lstStyle/>
                    <a:p>
                      <a:r>
                        <a:rPr lang="en-US" sz="1000" dirty="0" smtClean="0">
                          <a:latin typeface="Lato" panose="020F0502020204030203" pitchFamily="34" charset="0"/>
                        </a:rPr>
                        <a:t>Excluded Expenditures</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3">
                  <a:txBody>
                    <a:bodyPr/>
                    <a:lstStyle/>
                    <a:p>
                      <a:pPr algn="l"/>
                      <a:r>
                        <a:rPr lang="en-US" sz="800" dirty="0" smtClean="0">
                          <a:latin typeface="Lato" panose="020F0502020204030203" pitchFamily="34" charset="0"/>
                        </a:rPr>
                        <a:t>Capital</a:t>
                      </a:r>
                      <a:r>
                        <a:rPr lang="en-US" sz="800" baseline="0" dirty="0" smtClean="0">
                          <a:latin typeface="Lato" panose="020F0502020204030203" pitchFamily="34" charset="0"/>
                        </a:rPr>
                        <a:t> projects, community services, debt service,</a:t>
                      </a:r>
                      <a:br>
                        <a:rPr lang="en-US" sz="800" baseline="0" dirty="0" smtClean="0">
                          <a:latin typeface="Lato" panose="020F0502020204030203" pitchFamily="34" charset="0"/>
                        </a:rPr>
                      </a:br>
                      <a:r>
                        <a:rPr lang="en-US" sz="800" baseline="0" dirty="0" smtClean="0">
                          <a:latin typeface="Lato" panose="020F0502020204030203" pitchFamily="34" charset="0"/>
                        </a:rPr>
                        <a:t>equipment, food service, </a:t>
                      </a:r>
                      <a:r>
                        <a:rPr lang="en-US" sz="800" baseline="0" dirty="0" err="1" smtClean="0">
                          <a:latin typeface="Lato" panose="020F0502020204030203" pitchFamily="34" charset="0"/>
                        </a:rPr>
                        <a:t>interfund</a:t>
                      </a:r>
                      <a:r>
                        <a:rPr lang="en-US" sz="800" baseline="0" dirty="0" smtClean="0">
                          <a:latin typeface="Lato" panose="020F0502020204030203" pitchFamily="34" charset="0"/>
                        </a:rPr>
                        <a:t> transfers, public</a:t>
                      </a:r>
                      <a:br>
                        <a:rPr lang="en-US" sz="800" baseline="0" dirty="0" smtClean="0">
                          <a:latin typeface="Lato" panose="020F0502020204030203" pitchFamily="34" charset="0"/>
                        </a:rPr>
                      </a:br>
                      <a:r>
                        <a:rPr lang="en-US" sz="800" baseline="0" dirty="0" smtClean="0">
                          <a:latin typeface="Lato" panose="020F0502020204030203" pitchFamily="34" charset="0"/>
                        </a:rPr>
                        <a:t>choice tuition, trust funds</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79099340"/>
                  </a:ext>
                </a:extLst>
              </a:tr>
              <a:tr h="287749">
                <a:tc>
                  <a:txBody>
                    <a:bodyPr/>
                    <a:lstStyle/>
                    <a:p>
                      <a:pPr algn="ctr"/>
                      <a:r>
                        <a:rPr lang="en-US" sz="1000" dirty="0" smtClean="0">
                          <a:latin typeface="Lato Black" panose="020F0A02020204030203" pitchFamily="34" charset="0"/>
                        </a:rPr>
                        <a:t>M</a:t>
                      </a:r>
                      <a:endParaRPr lang="en-US" sz="1000" dirty="0">
                        <a:latin typeface="Lato Black" panose="020F0A02020204030203" pitchFamily="34" charset="0"/>
                      </a:endParaRPr>
                    </a:p>
                  </a:txBody>
                  <a:tcPr anchor="ctr">
                    <a:lnL w="19050" cap="flat" cmpd="sng" algn="ctr">
                      <a:solidFill>
                        <a:schemeClr val="bg1"/>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tc>
                  <a:txBody>
                    <a:bodyPr/>
                    <a:lstStyle/>
                    <a:p>
                      <a:r>
                        <a:rPr lang="en-US" sz="1000" dirty="0" smtClean="0">
                          <a:latin typeface="Lato" panose="020F0502020204030203" pitchFamily="34" charset="0"/>
                        </a:rPr>
                        <a:t>Enrollment</a:t>
                      </a:r>
                      <a:r>
                        <a:rPr lang="en-US" sz="1000" baseline="0" dirty="0" smtClean="0">
                          <a:latin typeface="Lato" panose="020F0502020204030203" pitchFamily="34" charset="0"/>
                        </a:rPr>
                        <a:t> Count Procedure</a:t>
                      </a:r>
                      <a:endParaRPr lang="en-US" sz="1000" dirty="0">
                        <a:latin typeface="Lato" panose="020F0502020204030203" pitchFamily="34" charset="0"/>
                      </a:endParaRPr>
                    </a:p>
                  </a:txBody>
                  <a:tcPr anchor="ctr">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gridSpan="3">
                  <a:txBody>
                    <a:bodyPr/>
                    <a:lstStyle/>
                    <a:p>
                      <a:pPr algn="l"/>
                      <a:r>
                        <a:rPr lang="en-US" sz="800" dirty="0" smtClean="0">
                          <a:latin typeface="Lato" panose="020F0502020204030203" pitchFamily="34" charset="0"/>
                        </a:rPr>
                        <a:t>Third Friday of September headcount</a:t>
                      </a:r>
                      <a:endParaRPr lang="en-US" sz="800" dirty="0">
                        <a:latin typeface="Lato" panose="020F0502020204030203" pitchFamily="34" charset="0"/>
                      </a:endParaRPr>
                    </a:p>
                  </a:txBody>
                  <a:tcPr anchor="ctr">
                    <a:lnL w="571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pPr algn="r"/>
                      <a:endParaRPr lang="en-US" sz="1100" dirty="0">
                        <a:latin typeface="Lato" panose="020F0502020204030203" pitchFamily="34" charset="0"/>
                      </a:endParaRPr>
                    </a:p>
                  </a:txBody>
                  <a:tcPr>
                    <a:lnL w="571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67256375"/>
                  </a:ext>
                </a:extLst>
              </a:tr>
            </a:tbl>
          </a:graphicData>
        </a:graphic>
      </p:graphicFrame>
      <p:sp>
        <p:nvSpPr>
          <p:cNvPr id="8" name="Right Arrow 7"/>
          <p:cNvSpPr/>
          <p:nvPr/>
        </p:nvSpPr>
        <p:spPr>
          <a:xfrm>
            <a:off x="3856381" y="4059269"/>
            <a:ext cx="417443" cy="25904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ight Arrow 9"/>
          <p:cNvSpPr/>
          <p:nvPr/>
        </p:nvSpPr>
        <p:spPr>
          <a:xfrm>
            <a:off x="3844455" y="3760324"/>
            <a:ext cx="417443" cy="25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44455" y="4471863"/>
            <a:ext cx="417443" cy="259049"/>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5161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animBg="1"/>
      <p:bldP spid="10"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p:txBody>
          <a:bodyPr>
            <a:normAutofit fontScale="92500" lnSpcReduction="20000"/>
          </a:bodyPr>
          <a:lstStyle/>
          <a:p>
            <a:r>
              <a:rPr lang="en-US" dirty="0" smtClean="0"/>
              <a:t>School level </a:t>
            </a:r>
            <a:r>
              <a:rPr lang="en-US" u="sng" dirty="0" smtClean="0"/>
              <a:t>achievement</a:t>
            </a:r>
            <a:r>
              <a:rPr lang="en-US" dirty="0" smtClean="0"/>
              <a:t> data has been around for a long time</a:t>
            </a:r>
          </a:p>
          <a:p>
            <a:r>
              <a:rPr lang="en-US" dirty="0" smtClean="0"/>
              <a:t>School level </a:t>
            </a:r>
            <a:r>
              <a:rPr lang="en-US" u="sng" dirty="0" smtClean="0"/>
              <a:t>finance</a:t>
            </a:r>
            <a:r>
              <a:rPr lang="en-US" dirty="0" smtClean="0"/>
              <a:t> data is a whole new dimension</a:t>
            </a:r>
            <a:endParaRPr lang="en-US" dirty="0"/>
          </a:p>
        </p:txBody>
      </p: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29370356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par>
                          <p:cTn id="7" fill="hold">
                            <p:stCondLst>
                              <p:cond delay="0"/>
                            </p:stCondLst>
                            <p:childTnLst>
                              <p:par>
                                <p:cTn id="8" presetID="53" presetClass="entr" presetSubtype="16" fill="hold" nodeType="afterEffect">
                                  <p:stCondLst>
                                    <p:cond delay="50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par>
                          <p:cTn id="17" fill="hold">
                            <p:stCondLst>
                              <p:cond delay="0"/>
                            </p:stCondLst>
                            <p:childTnLst>
                              <p:par>
                                <p:cTn id="18" presetID="53" presetClass="entr" presetSubtype="16" fill="hold" grpId="0" nodeType="afterEffect">
                                  <p:stCondLst>
                                    <p:cond delay="50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p:txBody>
          <a:bodyPr>
            <a:normAutofit fontScale="92500" lnSpcReduction="20000"/>
          </a:bodyPr>
          <a:lstStyle/>
          <a:p>
            <a:r>
              <a:rPr lang="en-US" dirty="0" smtClean="0"/>
              <a:t>Dollar amounts aren’t going on the Report Card</a:t>
            </a:r>
          </a:p>
          <a:p>
            <a:r>
              <a:rPr lang="en-US" dirty="0" smtClean="0"/>
              <a:t>But people </a:t>
            </a:r>
            <a:r>
              <a:rPr lang="en-US" u="sng" dirty="0" smtClean="0"/>
              <a:t>will</a:t>
            </a:r>
            <a:r>
              <a:rPr lang="en-US" dirty="0"/>
              <a:t> </a:t>
            </a:r>
            <a:r>
              <a:rPr lang="en-US" dirty="0" smtClean="0"/>
              <a:t>try to connect them once the data goes public</a:t>
            </a:r>
            <a:endParaRPr lang="en-US" dirty="0"/>
          </a:p>
        </p:txBody>
      </p:sp>
      <p:sp>
        <p:nvSpPr>
          <p:cNvPr id="3" name="TextBox 2"/>
          <p:cNvSpPr txBox="1"/>
          <p:nvPr/>
        </p:nvSpPr>
        <p:spPr>
          <a:xfrm>
            <a:off x="3671307" y="1758462"/>
            <a:ext cx="728276" cy="430887"/>
          </a:xfrm>
          <a:prstGeom prst="rect">
            <a:avLst/>
          </a:prstGeom>
          <a:noFill/>
        </p:spPr>
        <p:txBody>
          <a:bodyPr wrap="none" rtlCol="0">
            <a:spAutoFit/>
          </a:bodyPr>
          <a:lstStyle/>
          <a:p>
            <a:r>
              <a:rPr lang="en-US" sz="2200" i="1" dirty="0" smtClean="0">
                <a:latin typeface="Lato" panose="020F0502020204030203" pitchFamily="34" charset="0"/>
              </a:rPr>
              <a:t>…yet</a:t>
            </a:r>
            <a:endParaRPr lang="en-US" sz="2200" i="1" dirty="0">
              <a:latin typeface="Lato" panose="020F0502020204030203" pitchFamily="34" charset="0"/>
            </a:endParaRPr>
          </a:p>
        </p:txBody>
      </p:sp>
      <p:cxnSp>
        <p:nvCxnSpPr>
          <p:cNvPr id="10" name="Straight Arrow Connector 9"/>
          <p:cNvCxnSpPr>
            <a:stCxn id="8" idx="0"/>
          </p:cNvCxnSpPr>
          <p:nvPr/>
        </p:nvCxnSpPr>
        <p:spPr>
          <a:xfrm flipH="1" flipV="1">
            <a:off x="6527409" y="1758462"/>
            <a:ext cx="443139" cy="159242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317814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nodeType="afterEffect">
                                  <p:stCondLst>
                                    <p:cond delay="50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p:txBody>
          <a:bodyPr>
            <a:normAutofit lnSpcReduction="10000"/>
          </a:bodyPr>
          <a:lstStyle/>
          <a:p>
            <a:r>
              <a:rPr lang="en-US" dirty="0" smtClean="0"/>
              <a:t>How do you prepare for that conversation</a:t>
            </a:r>
          </a:p>
          <a:p>
            <a:pPr lvl="1"/>
            <a:r>
              <a:rPr lang="en-US" dirty="0" smtClean="0"/>
              <a:t>…as board members?</a:t>
            </a:r>
          </a:p>
          <a:p>
            <a:pPr lvl="1"/>
            <a:r>
              <a:rPr lang="en-US" dirty="0" smtClean="0"/>
              <a:t>…as administrators?</a:t>
            </a:r>
          </a:p>
        </p:txBody>
      </p:sp>
      <p:cxnSp>
        <p:nvCxnSpPr>
          <p:cNvPr id="10" name="Straight Arrow Connector 9"/>
          <p:cNvCxnSpPr>
            <a:stCxn id="8" idx="0"/>
          </p:cNvCxnSpPr>
          <p:nvPr/>
        </p:nvCxnSpPr>
        <p:spPr>
          <a:xfrm flipH="1" flipV="1">
            <a:off x="6527409" y="1758462"/>
            <a:ext cx="443139" cy="159242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33587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Talking About School Level Data</a:t>
            </a:r>
            <a:endParaRPr lang="en-US" dirty="0"/>
          </a:p>
        </p:txBody>
      </p:sp>
      <p:sp>
        <p:nvSpPr>
          <p:cNvPr id="4" name="Text Placeholder 3"/>
          <p:cNvSpPr>
            <a:spLocks noGrp="1"/>
          </p:cNvSpPr>
          <p:nvPr>
            <p:ph type="body" sz="quarter" idx="14"/>
          </p:nvPr>
        </p:nvSpPr>
        <p:spPr>
          <a:xfrm>
            <a:off x="942822" y="1277258"/>
            <a:ext cx="3993459" cy="2781511"/>
          </a:xfrm>
        </p:spPr>
        <p:txBody>
          <a:bodyPr>
            <a:normAutofit/>
          </a:bodyPr>
          <a:lstStyle/>
          <a:p>
            <a:r>
              <a:rPr lang="en-US" dirty="0" smtClean="0"/>
              <a:t>Answer:</a:t>
            </a:r>
            <a:br>
              <a:rPr lang="en-US" dirty="0" smtClean="0"/>
            </a:br>
            <a:r>
              <a:rPr lang="en-US" dirty="0" smtClean="0">
                <a:latin typeface="Lato Black" panose="020F0A02020204030203" pitchFamily="34" charset="0"/>
              </a:rPr>
              <a:t>Know </a:t>
            </a:r>
            <a:r>
              <a:rPr lang="en-US" u="sng" dirty="0" smtClean="0">
                <a:latin typeface="Lato Black" panose="020F0A02020204030203" pitchFamily="34" charset="0"/>
              </a:rPr>
              <a:t>Your</a:t>
            </a:r>
            <a:r>
              <a:rPr lang="en-US" dirty="0" smtClean="0">
                <a:latin typeface="Lato Black" panose="020F0A02020204030203" pitchFamily="34" charset="0"/>
              </a:rPr>
              <a:t> School and Student Stories to Explain </a:t>
            </a:r>
            <a:r>
              <a:rPr lang="en-US" u="sng" dirty="0" smtClean="0">
                <a:latin typeface="Lato Black" panose="020F0A02020204030203" pitchFamily="34" charset="0"/>
              </a:rPr>
              <a:t>Your</a:t>
            </a:r>
            <a:r>
              <a:rPr lang="en-US" dirty="0" smtClean="0">
                <a:latin typeface="Lato Black" panose="020F0A02020204030203" pitchFamily="34" charset="0"/>
              </a:rPr>
              <a:t> Numbers</a:t>
            </a:r>
          </a:p>
        </p:txBody>
      </p:sp>
      <p:grpSp>
        <p:nvGrpSpPr>
          <p:cNvPr id="3" name="Group 2"/>
          <p:cNvGrpSpPr/>
          <p:nvPr/>
        </p:nvGrpSpPr>
        <p:grpSpPr>
          <a:xfrm>
            <a:off x="6152668" y="1079173"/>
            <a:ext cx="1635761" cy="2271710"/>
            <a:chOff x="6152668" y="1079173"/>
            <a:chExt cx="1635761" cy="2271710"/>
          </a:xfrm>
        </p:grpSpPr>
        <p:pic>
          <p:nvPicPr>
            <p:cNvPr id="7" name="Picture 6"/>
            <p:cNvPicPr>
              <a:picLocks noChangeAspect="1"/>
            </p:cNvPicPr>
            <p:nvPr/>
          </p:nvPicPr>
          <p:blipFill>
            <a:blip r:embed="rId2"/>
            <a:stretch>
              <a:fillRect/>
            </a:stretch>
          </p:blipFill>
          <p:spPr>
            <a:xfrm>
              <a:off x="6152668" y="1079173"/>
              <a:ext cx="1635761" cy="2114194"/>
            </a:xfrm>
            <a:prstGeom prst="rect">
              <a:avLst/>
            </a:prstGeom>
          </p:spPr>
        </p:pic>
        <p:cxnSp>
          <p:nvCxnSpPr>
            <p:cNvPr id="10" name="Straight Arrow Connector 9"/>
            <p:cNvCxnSpPr>
              <a:stCxn id="8" idx="0"/>
            </p:cNvCxnSpPr>
            <p:nvPr/>
          </p:nvCxnSpPr>
          <p:spPr>
            <a:xfrm flipH="1" flipV="1">
              <a:off x="6527409" y="1758462"/>
              <a:ext cx="443139" cy="159242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6386093" y="3350883"/>
            <a:ext cx="1168910" cy="707886"/>
          </a:xfrm>
          <a:prstGeom prst="rect">
            <a:avLst/>
          </a:prstGeom>
          <a:solidFill>
            <a:schemeClr val="accent6">
              <a:lumMod val="20000"/>
              <a:lumOff val="80000"/>
            </a:schemeClr>
          </a:solidFill>
          <a:ln>
            <a:solidFill>
              <a:schemeClr val="tx1"/>
            </a:solidFill>
          </a:ln>
        </p:spPr>
        <p:txBody>
          <a:bodyPr wrap="none" rtlCol="0">
            <a:spAutoFit/>
          </a:bodyPr>
          <a:lstStyle/>
          <a:p>
            <a:pPr algn="ctr"/>
            <a:r>
              <a:rPr lang="en-US" sz="2000" dirty="0" smtClean="0">
                <a:latin typeface="Lato Black" panose="020F0A02020204030203" pitchFamily="34" charset="0"/>
              </a:rPr>
              <a:t>$12,608</a:t>
            </a:r>
            <a:br>
              <a:rPr lang="en-US" sz="2000" dirty="0" smtClean="0">
                <a:latin typeface="Lato Black" panose="020F0A02020204030203" pitchFamily="34" charset="0"/>
              </a:rPr>
            </a:br>
            <a:r>
              <a:rPr lang="en-US" sz="2000" dirty="0" smtClean="0">
                <a:latin typeface="Lato" panose="020F0502020204030203" pitchFamily="34" charset="0"/>
              </a:rPr>
              <a:t>per pupil</a:t>
            </a:r>
            <a:endParaRPr lang="en-US" sz="2000" dirty="0">
              <a:latin typeface="Lato" panose="020F0502020204030203" pitchFamily="34" charset="0"/>
            </a:endParaRPr>
          </a:p>
        </p:txBody>
      </p:sp>
    </p:spTree>
    <p:extLst>
      <p:ext uri="{BB962C8B-B14F-4D97-AF65-F5344CB8AC3E}">
        <p14:creationId xmlns:p14="http://schemas.microsoft.com/office/powerpoint/2010/main" val="225422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4" fill="hold" nodeType="afterEffect">
                                  <p:stCondLst>
                                    <p:cond delay="500"/>
                                  </p:stCondLst>
                                  <p:childTnLst>
                                    <p:animEffect transition="out" filter="wipe(down)">
                                      <p:cBhvr>
                                        <p:cTn id="6" dur="1500"/>
                                        <p:tgtEl>
                                          <p:spTgt spid="3"/>
                                        </p:tgtEl>
                                      </p:cBhvr>
                                    </p:animEffect>
                                    <p:set>
                                      <p:cBhvr>
                                        <p:cTn id="7" dur="1" fill="hold">
                                          <p:stCondLst>
                                            <p:cond delay="1499"/>
                                          </p:stCondLst>
                                        </p:cTn>
                                        <p:tgtEl>
                                          <p:spTgt spid="3"/>
                                        </p:tgtEl>
                                        <p:attrNameLst>
                                          <p:attrName>style.visibility</p:attrName>
                                        </p:attrNameLst>
                                      </p:cBhvr>
                                      <p:to>
                                        <p:strVal val="hidden"/>
                                      </p:to>
                                    </p:set>
                                  </p:childTnLst>
                                </p:cTn>
                              </p:par>
                              <p:par>
                                <p:cTn id="8" presetID="6" presetClass="emph" presetSubtype="0" accel="16667" decel="16667" fill="hold" grpId="0" nodeType="withEffect">
                                  <p:stCondLst>
                                    <p:cond delay="500"/>
                                  </p:stCondLst>
                                  <p:childTnLst>
                                    <p:animScale>
                                      <p:cBhvr>
                                        <p:cTn id="9" dur="1500" fill="hold"/>
                                        <p:tgtEl>
                                          <p:spTgt spid="8"/>
                                        </p:tgtEl>
                                      </p:cBhvr>
                                      <p:by x="150000" y="150000"/>
                                    </p:animScale>
                                  </p:childTnLst>
                                </p:cTn>
                              </p:par>
                              <p:par>
                                <p:cTn id="10" presetID="42" presetClass="path" presetSubtype="0" accel="16667" decel="16667" fill="hold" grpId="1" nodeType="withEffect">
                                  <p:stCondLst>
                                    <p:cond delay="500"/>
                                  </p:stCondLst>
                                  <p:childTnLst>
                                    <p:animMotion origin="layout" path="M 3.61111E-6 -3.7037E-7 L 3.61111E-6 -0.24167 " pathEditMode="relative" rAng="0" ptsTypes="AA">
                                      <p:cBhvr>
                                        <p:cTn id="11" dur="1500" fill="hold"/>
                                        <p:tgtEl>
                                          <p:spTgt spid="8"/>
                                        </p:tgtEl>
                                        <p:attrNameLst>
                                          <p:attrName>ppt_x</p:attrName>
                                          <p:attrName>ppt_y</p:attrName>
                                        </p:attrNameLst>
                                      </p:cBhvr>
                                      <p:rCtr x="0" y="-120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Financial Transparency Fact #1</a:t>
            </a:r>
            <a:endParaRPr lang="en-US" dirty="0"/>
          </a:p>
        </p:txBody>
      </p:sp>
      <p:sp>
        <p:nvSpPr>
          <p:cNvPr id="3" name="Text Placeholder 2"/>
          <p:cNvSpPr>
            <a:spLocks noGrp="1"/>
          </p:cNvSpPr>
          <p:nvPr>
            <p:ph type="body" sz="quarter" idx="14"/>
          </p:nvPr>
        </p:nvSpPr>
        <p:spPr/>
        <p:txBody>
          <a:bodyPr>
            <a:normAutofit/>
          </a:bodyPr>
          <a:lstStyle/>
          <a:p>
            <a:r>
              <a:rPr lang="en-US" dirty="0" smtClean="0"/>
              <a:t>Most school leaders do not have a good sense of the true financial resources allocated to specific schools in their districts/LEAs.</a:t>
            </a:r>
            <a:endParaRPr lang="en-US" dirty="0"/>
          </a:p>
        </p:txBody>
      </p:sp>
      <p:sp>
        <p:nvSpPr>
          <p:cNvPr id="4" name="TextBox 3"/>
          <p:cNvSpPr txBox="1"/>
          <p:nvPr/>
        </p:nvSpPr>
        <p:spPr>
          <a:xfrm>
            <a:off x="3582862" y="3928262"/>
            <a:ext cx="4658648" cy="369332"/>
          </a:xfrm>
          <a:prstGeom prst="rect">
            <a:avLst/>
          </a:prstGeom>
          <a:noFill/>
        </p:spPr>
        <p:txBody>
          <a:bodyPr wrap="none" rtlCol="0">
            <a:spAutoFit/>
          </a:bodyPr>
          <a:lstStyle/>
          <a:p>
            <a:r>
              <a:rPr lang="en-US" sz="900" dirty="0" smtClean="0"/>
              <a:t>Source: Edunomics Lab, Georgetown University. “Financial transparency: What’s your number?”</a:t>
            </a:r>
            <a:br>
              <a:rPr lang="en-US" sz="900" dirty="0" smtClean="0"/>
            </a:br>
            <a:r>
              <a:rPr lang="en-US" sz="900" dirty="0" smtClean="0"/>
              <a:t>Presentation, Council of Chief State School Officers, 2017.</a:t>
            </a:r>
            <a:endParaRPr lang="en-US" sz="900" dirty="0"/>
          </a:p>
        </p:txBody>
      </p:sp>
    </p:spTree>
    <p:extLst>
      <p:ext uri="{BB962C8B-B14F-4D97-AF65-F5344CB8AC3E}">
        <p14:creationId xmlns:p14="http://schemas.microsoft.com/office/powerpoint/2010/main" val="303304375"/>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122824" y="2904745"/>
            <a:ext cx="1143000" cy="1185735"/>
            <a:chOff x="5269124" y="3094935"/>
            <a:chExt cx="1143000" cy="1185735"/>
          </a:xfrm>
        </p:grpSpPr>
        <p:sp>
          <p:nvSpPr>
            <p:cNvPr id="20" name="TextBox 19"/>
            <p:cNvSpPr txBox="1"/>
            <p:nvPr/>
          </p:nvSpPr>
          <p:spPr>
            <a:xfrm>
              <a:off x="5325869" y="3972893"/>
              <a:ext cx="1029513" cy="307777"/>
            </a:xfrm>
            <a:prstGeom prst="rect">
              <a:avLst/>
            </a:prstGeom>
            <a:noFill/>
          </p:spPr>
          <p:txBody>
            <a:bodyPr wrap="none" rtlCol="0">
              <a:spAutoFit/>
            </a:bodyPr>
            <a:lstStyle/>
            <a:p>
              <a:pPr algn="ctr"/>
              <a:r>
                <a:rPr lang="en-US" sz="1400" dirty="0" smtClean="0">
                  <a:latin typeface="Lato Black" panose="020F0A02020204030203" pitchFamily="34" charset="0"/>
                </a:rPr>
                <a:t>STAFFING</a:t>
              </a:r>
              <a:endParaRPr lang="en-US" sz="1400" dirty="0">
                <a:latin typeface="Lato Black" panose="020F0A02020204030203" pitchFamily="34" charset="0"/>
              </a:endParaRPr>
            </a:p>
          </p:txBody>
        </p:sp>
        <p:pic>
          <p:nvPicPr>
            <p:cNvPr id="21" name="Picture 6" descr="https://media.dpi.wi.gov/stock-img/small-icon/team-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9124" y="3094935"/>
              <a:ext cx="1143000" cy="11430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 Placeholder 1"/>
          <p:cNvSpPr>
            <a:spLocks noGrp="1"/>
          </p:cNvSpPr>
          <p:nvPr>
            <p:ph type="body" sz="quarter" idx="13"/>
          </p:nvPr>
        </p:nvSpPr>
        <p:spPr/>
        <p:txBody>
          <a:bodyPr/>
          <a:lstStyle/>
          <a:p>
            <a:r>
              <a:rPr lang="en-US" dirty="0" smtClean="0"/>
              <a:t>Financial Transparency Fact #1</a:t>
            </a:r>
            <a:endParaRPr lang="en-US" dirty="0"/>
          </a:p>
        </p:txBody>
      </p:sp>
      <p:sp>
        <p:nvSpPr>
          <p:cNvPr id="3" name="Text Placeholder 2"/>
          <p:cNvSpPr>
            <a:spLocks noGrp="1"/>
          </p:cNvSpPr>
          <p:nvPr>
            <p:ph type="body" sz="quarter" idx="14"/>
          </p:nvPr>
        </p:nvSpPr>
        <p:spPr/>
        <p:txBody>
          <a:bodyPr>
            <a:normAutofit lnSpcReduction="10000"/>
          </a:bodyPr>
          <a:lstStyle/>
          <a:p>
            <a:r>
              <a:rPr lang="en-US" dirty="0" smtClean="0"/>
              <a:t>Why is this the case?</a:t>
            </a:r>
          </a:p>
          <a:p>
            <a:r>
              <a:rPr lang="en-US" dirty="0" smtClean="0"/>
              <a:t>How does your current budgeting process divide responsibilities?</a:t>
            </a:r>
            <a:endParaRPr lang="en-US" dirty="0"/>
          </a:p>
        </p:txBody>
      </p:sp>
      <p:pic>
        <p:nvPicPr>
          <p:cNvPr id="1026" name="Picture 2" descr="https://media.dpi.wi.gov/stock-img/small-icon/schoolhouse-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8277" y="2071496"/>
            <a:ext cx="1428750" cy="142875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7455566" y="1129944"/>
            <a:ext cx="1367683" cy="1104304"/>
            <a:chOff x="7616496" y="1129944"/>
            <a:chExt cx="1367683" cy="1104304"/>
          </a:xfrm>
        </p:grpSpPr>
        <p:sp>
          <p:nvSpPr>
            <p:cNvPr id="12" name="TextBox 11"/>
            <p:cNvSpPr txBox="1"/>
            <p:nvPr/>
          </p:nvSpPr>
          <p:spPr>
            <a:xfrm>
              <a:off x="7616496" y="1926471"/>
              <a:ext cx="1367683" cy="307777"/>
            </a:xfrm>
            <a:prstGeom prst="rect">
              <a:avLst/>
            </a:prstGeom>
            <a:noFill/>
          </p:spPr>
          <p:txBody>
            <a:bodyPr wrap="none" rtlCol="0">
              <a:spAutoFit/>
            </a:bodyPr>
            <a:lstStyle/>
            <a:p>
              <a:pPr algn="ctr"/>
              <a:r>
                <a:rPr lang="en-US" sz="1400" dirty="0" smtClean="0">
                  <a:latin typeface="Lato Black" panose="020F0A02020204030203" pitchFamily="34" charset="0"/>
                </a:rPr>
                <a:t>CURRICULUM</a:t>
              </a:r>
              <a:endParaRPr lang="en-US" sz="1400" dirty="0">
                <a:latin typeface="Lato Black" panose="020F0A02020204030203" pitchFamily="34" charset="0"/>
              </a:endParaRPr>
            </a:p>
          </p:txBody>
        </p:sp>
        <p:pic>
          <p:nvPicPr>
            <p:cNvPr id="17" name="Picture 2" descr="https://media.dpi.wi.gov/stock-img/small-icon/resources-icon-te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8947" y="112994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p:cNvGrpSpPr/>
          <p:nvPr/>
        </p:nvGrpSpPr>
        <p:grpSpPr>
          <a:xfrm>
            <a:off x="7989437" y="2981334"/>
            <a:ext cx="914400" cy="1117077"/>
            <a:chOff x="7843137" y="3171524"/>
            <a:chExt cx="914400" cy="1117077"/>
          </a:xfrm>
        </p:grpSpPr>
        <p:sp>
          <p:nvSpPr>
            <p:cNvPr id="14" name="TextBox 13"/>
            <p:cNvSpPr txBox="1"/>
            <p:nvPr/>
          </p:nvSpPr>
          <p:spPr>
            <a:xfrm>
              <a:off x="7847330" y="3980824"/>
              <a:ext cx="906017" cy="307777"/>
            </a:xfrm>
            <a:prstGeom prst="rect">
              <a:avLst/>
            </a:prstGeom>
            <a:noFill/>
          </p:spPr>
          <p:txBody>
            <a:bodyPr wrap="none" rtlCol="0">
              <a:spAutoFit/>
            </a:bodyPr>
            <a:lstStyle/>
            <a:p>
              <a:pPr algn="ctr"/>
              <a:r>
                <a:rPr lang="en-US" sz="1400" dirty="0" smtClean="0">
                  <a:latin typeface="Lato Black" panose="020F0A02020204030203" pitchFamily="34" charset="0"/>
                </a:rPr>
                <a:t>GRANTS</a:t>
              </a:r>
              <a:endParaRPr lang="en-US" sz="1400" dirty="0">
                <a:latin typeface="Lato Black" panose="020F0A02020204030203" pitchFamily="34" charset="0"/>
              </a:endParaRPr>
            </a:p>
          </p:txBody>
        </p:sp>
        <p:pic>
          <p:nvPicPr>
            <p:cNvPr id="18" name="Picture 8" descr="https://media.dpi.wi.gov/stock-img/small-icon/grant-icon-dkgr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3137" y="317152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5283292" y="1125069"/>
            <a:ext cx="1393651" cy="1109178"/>
            <a:chOff x="5122362" y="1125069"/>
            <a:chExt cx="1393651" cy="1109178"/>
          </a:xfrm>
        </p:grpSpPr>
        <p:sp>
          <p:nvSpPr>
            <p:cNvPr id="15" name="TextBox 14"/>
            <p:cNvSpPr txBox="1"/>
            <p:nvPr/>
          </p:nvSpPr>
          <p:spPr>
            <a:xfrm>
              <a:off x="5122362" y="1926470"/>
              <a:ext cx="1393651" cy="307777"/>
            </a:xfrm>
            <a:prstGeom prst="rect">
              <a:avLst/>
            </a:prstGeom>
            <a:noFill/>
          </p:spPr>
          <p:txBody>
            <a:bodyPr wrap="none" rtlCol="0">
              <a:spAutoFit/>
            </a:bodyPr>
            <a:lstStyle/>
            <a:p>
              <a:pPr algn="ctr"/>
              <a:r>
                <a:rPr lang="en-US" sz="1400" dirty="0" smtClean="0">
                  <a:latin typeface="Lato Black" panose="020F0A02020204030203" pitchFamily="34" charset="0"/>
                </a:rPr>
                <a:t>CLASSROOMS</a:t>
              </a:r>
              <a:endParaRPr lang="en-US" sz="1400" dirty="0">
                <a:latin typeface="Lato Black" panose="020F0A02020204030203" pitchFamily="34" charset="0"/>
              </a:endParaRPr>
            </a:p>
          </p:txBody>
        </p:sp>
        <p:pic>
          <p:nvPicPr>
            <p:cNvPr id="19" name="Picture 4" descr="https://media.dpi.wi.gov/stock-img/small-icon/teacher-classroom-ico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1988" y="1125069"/>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p:cNvGrpSpPr/>
          <p:nvPr/>
        </p:nvGrpSpPr>
        <p:grpSpPr>
          <a:xfrm>
            <a:off x="6095940" y="3659120"/>
            <a:ext cx="1753429" cy="1093375"/>
            <a:chOff x="6095940" y="3659120"/>
            <a:chExt cx="1753429" cy="1093375"/>
          </a:xfrm>
        </p:grpSpPr>
        <p:sp>
          <p:nvSpPr>
            <p:cNvPr id="13" name="TextBox 12"/>
            <p:cNvSpPr txBox="1"/>
            <p:nvPr/>
          </p:nvSpPr>
          <p:spPr>
            <a:xfrm>
              <a:off x="6095940" y="4444718"/>
              <a:ext cx="1753429" cy="307777"/>
            </a:xfrm>
            <a:prstGeom prst="rect">
              <a:avLst/>
            </a:prstGeom>
            <a:noFill/>
          </p:spPr>
          <p:txBody>
            <a:bodyPr wrap="none" rtlCol="0">
              <a:spAutoFit/>
            </a:bodyPr>
            <a:lstStyle/>
            <a:p>
              <a:pPr algn="ctr"/>
              <a:r>
                <a:rPr lang="en-US" sz="1400" dirty="0" smtClean="0">
                  <a:latin typeface="Lato Black" panose="020F0A02020204030203" pitchFamily="34" charset="0"/>
                </a:rPr>
                <a:t>INFRASTRUCTURE</a:t>
              </a:r>
              <a:endParaRPr lang="en-US" sz="1400" dirty="0">
                <a:latin typeface="Lato Black" panose="020F0A02020204030203" pitchFamily="34" charset="0"/>
              </a:endParaRPr>
            </a:p>
          </p:txBody>
        </p:sp>
        <p:pic>
          <p:nvPicPr>
            <p:cNvPr id="22" name="Picture 10" descr="https://media.dpi.wi.gov/stock-img/small-icon/tools-icon.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5452" y="3659120"/>
              <a:ext cx="914400" cy="9144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462256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par>
                          <p:cTn id="9" fill="hold">
                            <p:stCondLst>
                              <p:cond delay="0"/>
                            </p:stCondLst>
                            <p:childTnLst>
                              <p:par>
                                <p:cTn id="10" presetID="53" presetClass="entr" presetSubtype="16" fill="hold"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122824" y="2904745"/>
            <a:ext cx="1143000" cy="1185735"/>
            <a:chOff x="5269124" y="3094935"/>
            <a:chExt cx="1143000" cy="1185735"/>
          </a:xfrm>
        </p:grpSpPr>
        <p:sp>
          <p:nvSpPr>
            <p:cNvPr id="20" name="TextBox 19"/>
            <p:cNvSpPr txBox="1"/>
            <p:nvPr/>
          </p:nvSpPr>
          <p:spPr>
            <a:xfrm>
              <a:off x="5325869" y="3972893"/>
              <a:ext cx="1029513" cy="307777"/>
            </a:xfrm>
            <a:prstGeom prst="rect">
              <a:avLst/>
            </a:prstGeom>
            <a:noFill/>
          </p:spPr>
          <p:txBody>
            <a:bodyPr wrap="none" rtlCol="0">
              <a:spAutoFit/>
            </a:bodyPr>
            <a:lstStyle/>
            <a:p>
              <a:pPr algn="ctr"/>
              <a:r>
                <a:rPr lang="en-US" sz="1400" dirty="0" smtClean="0">
                  <a:latin typeface="Lato Black" panose="020F0A02020204030203" pitchFamily="34" charset="0"/>
                </a:rPr>
                <a:t>STAFFING</a:t>
              </a:r>
              <a:endParaRPr lang="en-US" sz="1400" dirty="0">
                <a:latin typeface="Lato Black" panose="020F0A02020204030203" pitchFamily="34" charset="0"/>
              </a:endParaRPr>
            </a:p>
          </p:txBody>
        </p:sp>
        <p:pic>
          <p:nvPicPr>
            <p:cNvPr id="21" name="Picture 6" descr="https://media.dpi.wi.gov/stock-img/small-icon/team-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9124" y="3094935"/>
              <a:ext cx="1143000" cy="11430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 Placeholder 1"/>
          <p:cNvSpPr>
            <a:spLocks noGrp="1"/>
          </p:cNvSpPr>
          <p:nvPr>
            <p:ph type="body" sz="quarter" idx="13"/>
          </p:nvPr>
        </p:nvSpPr>
        <p:spPr/>
        <p:txBody>
          <a:bodyPr/>
          <a:lstStyle/>
          <a:p>
            <a:r>
              <a:rPr lang="en-US" dirty="0" smtClean="0"/>
              <a:t>Financial Transparency Fact #1</a:t>
            </a:r>
            <a:endParaRPr lang="en-US" dirty="0"/>
          </a:p>
        </p:txBody>
      </p:sp>
      <p:sp>
        <p:nvSpPr>
          <p:cNvPr id="3" name="Text Placeholder 2"/>
          <p:cNvSpPr>
            <a:spLocks noGrp="1"/>
          </p:cNvSpPr>
          <p:nvPr>
            <p:ph type="body" sz="quarter" idx="14"/>
          </p:nvPr>
        </p:nvSpPr>
        <p:spPr/>
        <p:txBody>
          <a:bodyPr>
            <a:normAutofit fontScale="85000" lnSpcReduction="10000"/>
          </a:bodyPr>
          <a:lstStyle/>
          <a:p>
            <a:r>
              <a:rPr lang="en-US" dirty="0" smtClean="0"/>
              <a:t>School Level Reporting is a new requirement…</a:t>
            </a:r>
          </a:p>
          <a:p>
            <a:r>
              <a:rPr lang="en-US" dirty="0" smtClean="0"/>
              <a:t>But it’s also an opportunity to bring more transparency and focus on students</a:t>
            </a:r>
          </a:p>
          <a:p>
            <a:pPr marL="0" indent="0">
              <a:buNone/>
            </a:pPr>
            <a:endParaRPr lang="en-US" dirty="0"/>
          </a:p>
        </p:txBody>
      </p:sp>
      <p:pic>
        <p:nvPicPr>
          <p:cNvPr id="1026" name="Picture 2" descr="https://media.dpi.wi.gov/stock-img/small-icon/schoolhouse-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8277" y="2071496"/>
            <a:ext cx="1428750" cy="142875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7455566" y="1129944"/>
            <a:ext cx="1367683" cy="1104304"/>
            <a:chOff x="7616496" y="1129944"/>
            <a:chExt cx="1367683" cy="1104304"/>
          </a:xfrm>
        </p:grpSpPr>
        <p:sp>
          <p:nvSpPr>
            <p:cNvPr id="12" name="TextBox 11"/>
            <p:cNvSpPr txBox="1"/>
            <p:nvPr/>
          </p:nvSpPr>
          <p:spPr>
            <a:xfrm>
              <a:off x="7616496" y="1926471"/>
              <a:ext cx="1367683" cy="307777"/>
            </a:xfrm>
            <a:prstGeom prst="rect">
              <a:avLst/>
            </a:prstGeom>
            <a:noFill/>
          </p:spPr>
          <p:txBody>
            <a:bodyPr wrap="none" rtlCol="0">
              <a:spAutoFit/>
            </a:bodyPr>
            <a:lstStyle/>
            <a:p>
              <a:pPr algn="ctr"/>
              <a:r>
                <a:rPr lang="en-US" sz="1400" dirty="0" smtClean="0">
                  <a:latin typeface="Lato Black" panose="020F0A02020204030203" pitchFamily="34" charset="0"/>
                </a:rPr>
                <a:t>CURRICULUM</a:t>
              </a:r>
              <a:endParaRPr lang="en-US" sz="1400" dirty="0">
                <a:latin typeface="Lato Black" panose="020F0A02020204030203" pitchFamily="34" charset="0"/>
              </a:endParaRPr>
            </a:p>
          </p:txBody>
        </p:sp>
        <p:pic>
          <p:nvPicPr>
            <p:cNvPr id="17" name="Picture 2" descr="https://media.dpi.wi.gov/stock-img/small-icon/resources-icon-te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8947" y="112994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10"/>
          <p:cNvGrpSpPr/>
          <p:nvPr/>
        </p:nvGrpSpPr>
        <p:grpSpPr>
          <a:xfrm>
            <a:off x="7989437" y="2981334"/>
            <a:ext cx="914400" cy="1117077"/>
            <a:chOff x="7843137" y="3171524"/>
            <a:chExt cx="914400" cy="1117077"/>
          </a:xfrm>
        </p:grpSpPr>
        <p:sp>
          <p:nvSpPr>
            <p:cNvPr id="14" name="TextBox 13"/>
            <p:cNvSpPr txBox="1"/>
            <p:nvPr/>
          </p:nvSpPr>
          <p:spPr>
            <a:xfrm>
              <a:off x="7847330" y="3980824"/>
              <a:ext cx="906017" cy="307777"/>
            </a:xfrm>
            <a:prstGeom prst="rect">
              <a:avLst/>
            </a:prstGeom>
            <a:noFill/>
          </p:spPr>
          <p:txBody>
            <a:bodyPr wrap="none" rtlCol="0">
              <a:spAutoFit/>
            </a:bodyPr>
            <a:lstStyle/>
            <a:p>
              <a:pPr algn="ctr"/>
              <a:r>
                <a:rPr lang="en-US" sz="1400" dirty="0" smtClean="0">
                  <a:latin typeface="Lato Black" panose="020F0A02020204030203" pitchFamily="34" charset="0"/>
                </a:rPr>
                <a:t>GRANTS</a:t>
              </a:r>
              <a:endParaRPr lang="en-US" sz="1400" dirty="0">
                <a:latin typeface="Lato Black" panose="020F0A02020204030203" pitchFamily="34" charset="0"/>
              </a:endParaRPr>
            </a:p>
          </p:txBody>
        </p:sp>
        <p:pic>
          <p:nvPicPr>
            <p:cNvPr id="18" name="Picture 8" descr="https://media.dpi.wi.gov/stock-img/small-icon/grant-icon-dkgr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3137" y="3171524"/>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a:xfrm>
            <a:off x="5283292" y="1125069"/>
            <a:ext cx="1393651" cy="1109178"/>
            <a:chOff x="5122362" y="1125069"/>
            <a:chExt cx="1393651" cy="1109178"/>
          </a:xfrm>
        </p:grpSpPr>
        <p:sp>
          <p:nvSpPr>
            <p:cNvPr id="15" name="TextBox 14"/>
            <p:cNvSpPr txBox="1"/>
            <p:nvPr/>
          </p:nvSpPr>
          <p:spPr>
            <a:xfrm>
              <a:off x="5122362" y="1926470"/>
              <a:ext cx="1393651" cy="307777"/>
            </a:xfrm>
            <a:prstGeom prst="rect">
              <a:avLst/>
            </a:prstGeom>
            <a:noFill/>
          </p:spPr>
          <p:txBody>
            <a:bodyPr wrap="none" rtlCol="0">
              <a:spAutoFit/>
            </a:bodyPr>
            <a:lstStyle/>
            <a:p>
              <a:pPr algn="ctr"/>
              <a:r>
                <a:rPr lang="en-US" sz="1400" dirty="0" smtClean="0">
                  <a:latin typeface="Lato Black" panose="020F0A02020204030203" pitchFamily="34" charset="0"/>
                </a:rPr>
                <a:t>CLASSROOMS</a:t>
              </a:r>
              <a:endParaRPr lang="en-US" sz="1400" dirty="0">
                <a:latin typeface="Lato Black" panose="020F0A02020204030203" pitchFamily="34" charset="0"/>
              </a:endParaRPr>
            </a:p>
          </p:txBody>
        </p:sp>
        <p:pic>
          <p:nvPicPr>
            <p:cNvPr id="19" name="Picture 4" descr="https://media.dpi.wi.gov/stock-img/small-icon/teacher-classroom-icon.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61988" y="1125069"/>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9"/>
          <p:cNvGrpSpPr/>
          <p:nvPr/>
        </p:nvGrpSpPr>
        <p:grpSpPr>
          <a:xfrm>
            <a:off x="6095940" y="3659120"/>
            <a:ext cx="1753429" cy="1093375"/>
            <a:chOff x="6095940" y="3659120"/>
            <a:chExt cx="1753429" cy="1093375"/>
          </a:xfrm>
        </p:grpSpPr>
        <p:sp>
          <p:nvSpPr>
            <p:cNvPr id="13" name="TextBox 12"/>
            <p:cNvSpPr txBox="1"/>
            <p:nvPr/>
          </p:nvSpPr>
          <p:spPr>
            <a:xfrm>
              <a:off x="6095940" y="4444718"/>
              <a:ext cx="1753429" cy="307777"/>
            </a:xfrm>
            <a:prstGeom prst="rect">
              <a:avLst/>
            </a:prstGeom>
            <a:noFill/>
          </p:spPr>
          <p:txBody>
            <a:bodyPr wrap="none" rtlCol="0">
              <a:spAutoFit/>
            </a:bodyPr>
            <a:lstStyle/>
            <a:p>
              <a:pPr algn="ctr"/>
              <a:r>
                <a:rPr lang="en-US" sz="1400" dirty="0" smtClean="0">
                  <a:latin typeface="Lato Black" panose="020F0A02020204030203" pitchFamily="34" charset="0"/>
                </a:rPr>
                <a:t>INFRASTRUCTURE</a:t>
              </a:r>
              <a:endParaRPr lang="en-US" sz="1400" dirty="0">
                <a:latin typeface="Lato Black" panose="020F0A02020204030203" pitchFamily="34" charset="0"/>
              </a:endParaRPr>
            </a:p>
          </p:txBody>
        </p:sp>
        <p:pic>
          <p:nvPicPr>
            <p:cNvPr id="22" name="Picture 10" descr="https://media.dpi.wi.gov/stock-img/small-icon/tools-icon.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5452" y="3659120"/>
              <a:ext cx="914400" cy="9144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42994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0"/>
                            </p:stCondLst>
                            <p:childTnLst>
                              <p:par>
                                <p:cTn id="8" presetID="42" presetClass="path" presetSubtype="0" accel="50000" decel="50000" fill="hold" nodeType="afterEffect">
                                  <p:stCondLst>
                                    <p:cond delay="500"/>
                                  </p:stCondLst>
                                  <p:childTnLst>
                                    <p:animMotion origin="layout" path="M -3.05556E-6 -3.20988E-6 L 0.10834 0.20741 " pathEditMode="relative" rAng="0" ptsTypes="AA">
                                      <p:cBhvr>
                                        <p:cTn id="9" dur="2000" fill="hold"/>
                                        <p:tgtEl>
                                          <p:spTgt spid="7"/>
                                        </p:tgtEl>
                                        <p:attrNameLst>
                                          <p:attrName>ppt_x</p:attrName>
                                          <p:attrName>ppt_y</p:attrName>
                                        </p:attrNameLst>
                                      </p:cBhvr>
                                      <p:rCtr x="5417" y="10370"/>
                                    </p:animMotion>
                                  </p:childTnLst>
                                </p:cTn>
                              </p:par>
                              <p:par>
                                <p:cTn id="10" presetID="10" presetClass="exit" presetSubtype="0" fill="hold" nodeType="withEffect">
                                  <p:stCondLst>
                                    <p:cond delay="500"/>
                                  </p:stCondLst>
                                  <p:childTnLst>
                                    <p:animEffect transition="out" filter="fade">
                                      <p:cBhvr>
                                        <p:cTn id="11" dur="1500"/>
                                        <p:tgtEl>
                                          <p:spTgt spid="7"/>
                                        </p:tgtEl>
                                      </p:cBhvr>
                                    </p:animEffect>
                                    <p:set>
                                      <p:cBhvr>
                                        <p:cTn id="12" dur="1" fill="hold">
                                          <p:stCondLst>
                                            <p:cond delay="1499"/>
                                          </p:stCondLst>
                                        </p:cTn>
                                        <p:tgtEl>
                                          <p:spTgt spid="7"/>
                                        </p:tgtEl>
                                        <p:attrNameLst>
                                          <p:attrName>style.visibility</p:attrName>
                                        </p:attrNameLst>
                                      </p:cBhvr>
                                      <p:to>
                                        <p:strVal val="hidden"/>
                                      </p:to>
                                    </p:set>
                                  </p:childTnLst>
                                </p:cTn>
                              </p:par>
                              <p:par>
                                <p:cTn id="13" presetID="42" presetClass="path" presetSubtype="0" accel="50000" decel="50000" fill="hold" nodeType="withEffect">
                                  <p:stCondLst>
                                    <p:cond delay="500"/>
                                  </p:stCondLst>
                                  <p:childTnLst>
                                    <p:animMotion origin="layout" path="M -4.16667E-6 -1.85185E-6 L -0.12777 0.21327 " pathEditMode="relative" rAng="0" ptsTypes="AA">
                                      <p:cBhvr>
                                        <p:cTn id="14" dur="2000" fill="hold"/>
                                        <p:tgtEl>
                                          <p:spTgt spid="8"/>
                                        </p:tgtEl>
                                        <p:attrNameLst>
                                          <p:attrName>ppt_x</p:attrName>
                                          <p:attrName>ppt_y</p:attrName>
                                        </p:attrNameLst>
                                      </p:cBhvr>
                                      <p:rCtr x="-6389" y="10648"/>
                                    </p:animMotion>
                                  </p:childTnLst>
                                </p:cTn>
                              </p:par>
                              <p:par>
                                <p:cTn id="15" presetID="10" presetClass="exit" presetSubtype="0" fill="hold" nodeType="withEffect">
                                  <p:stCondLst>
                                    <p:cond delay="500"/>
                                  </p:stCondLst>
                                  <p:childTnLst>
                                    <p:animEffect transition="out" filter="fade">
                                      <p:cBhvr>
                                        <p:cTn id="16" dur="1500"/>
                                        <p:tgtEl>
                                          <p:spTgt spid="8"/>
                                        </p:tgtEl>
                                      </p:cBhvr>
                                    </p:animEffect>
                                    <p:set>
                                      <p:cBhvr>
                                        <p:cTn id="17" dur="1" fill="hold">
                                          <p:stCondLst>
                                            <p:cond delay="1499"/>
                                          </p:stCondLst>
                                        </p:cTn>
                                        <p:tgtEl>
                                          <p:spTgt spid="8"/>
                                        </p:tgtEl>
                                        <p:attrNameLst>
                                          <p:attrName>style.visibility</p:attrName>
                                        </p:attrNameLst>
                                      </p:cBhvr>
                                      <p:to>
                                        <p:strVal val="hidden"/>
                                      </p:to>
                                    </p:set>
                                  </p:childTnLst>
                                </p:cTn>
                              </p:par>
                              <p:par>
                                <p:cTn id="18" presetID="42" presetClass="path" presetSubtype="0" accel="50000" decel="50000" fill="hold" nodeType="withEffect">
                                  <p:stCondLst>
                                    <p:cond delay="500"/>
                                  </p:stCondLst>
                                  <p:childTnLst>
                                    <p:animMotion origin="layout" path="M -4.72222E-6 -1.60494E-6 L -0.16215 -0.14815 " pathEditMode="relative" rAng="0" ptsTypes="AA">
                                      <p:cBhvr>
                                        <p:cTn id="19" dur="2000" fill="hold"/>
                                        <p:tgtEl>
                                          <p:spTgt spid="11"/>
                                        </p:tgtEl>
                                        <p:attrNameLst>
                                          <p:attrName>ppt_x</p:attrName>
                                          <p:attrName>ppt_y</p:attrName>
                                        </p:attrNameLst>
                                      </p:cBhvr>
                                      <p:rCtr x="-8108" y="-7407"/>
                                    </p:animMotion>
                                  </p:childTnLst>
                                </p:cTn>
                              </p:par>
                              <p:par>
                                <p:cTn id="20" presetID="10" presetClass="exit" presetSubtype="0" fill="hold" nodeType="withEffect">
                                  <p:stCondLst>
                                    <p:cond delay="500"/>
                                  </p:stCondLst>
                                  <p:childTnLst>
                                    <p:animEffect transition="out" filter="fade">
                                      <p:cBhvr>
                                        <p:cTn id="21" dur="1500"/>
                                        <p:tgtEl>
                                          <p:spTgt spid="11"/>
                                        </p:tgtEl>
                                      </p:cBhvr>
                                    </p:animEffect>
                                    <p:set>
                                      <p:cBhvr>
                                        <p:cTn id="22" dur="1" fill="hold">
                                          <p:stCondLst>
                                            <p:cond delay="1499"/>
                                          </p:stCondLst>
                                        </p:cTn>
                                        <p:tgtEl>
                                          <p:spTgt spid="11"/>
                                        </p:tgtEl>
                                        <p:attrNameLst>
                                          <p:attrName>style.visibility</p:attrName>
                                        </p:attrNameLst>
                                      </p:cBhvr>
                                      <p:to>
                                        <p:strVal val="hidden"/>
                                      </p:to>
                                    </p:set>
                                  </p:childTnLst>
                                </p:cTn>
                              </p:par>
                              <p:par>
                                <p:cTn id="23" presetID="42" presetClass="path" presetSubtype="0" accel="50000" decel="50000" fill="hold" nodeType="withEffect">
                                  <p:stCondLst>
                                    <p:cond delay="500"/>
                                  </p:stCondLst>
                                  <p:childTnLst>
                                    <p:animMotion origin="layout" path="M 0 -2.59259E-6 L -0.00017 -0.27716 " pathEditMode="relative" rAng="0" ptsTypes="AA">
                                      <p:cBhvr>
                                        <p:cTn id="24" dur="2000" fill="hold"/>
                                        <p:tgtEl>
                                          <p:spTgt spid="10"/>
                                        </p:tgtEl>
                                        <p:attrNameLst>
                                          <p:attrName>ppt_x</p:attrName>
                                          <p:attrName>ppt_y</p:attrName>
                                        </p:attrNameLst>
                                      </p:cBhvr>
                                      <p:rCtr x="-17" y="-13858"/>
                                    </p:animMotion>
                                  </p:childTnLst>
                                </p:cTn>
                              </p:par>
                              <p:par>
                                <p:cTn id="25" presetID="10" presetClass="exit" presetSubtype="0" fill="hold" nodeType="withEffect">
                                  <p:stCondLst>
                                    <p:cond delay="500"/>
                                  </p:stCondLst>
                                  <p:childTnLst>
                                    <p:animEffect transition="out" filter="fade">
                                      <p:cBhvr>
                                        <p:cTn id="26" dur="1500"/>
                                        <p:tgtEl>
                                          <p:spTgt spid="10"/>
                                        </p:tgtEl>
                                      </p:cBhvr>
                                    </p:animEffect>
                                    <p:set>
                                      <p:cBhvr>
                                        <p:cTn id="27" dur="1" fill="hold">
                                          <p:stCondLst>
                                            <p:cond delay="1499"/>
                                          </p:stCondLst>
                                        </p:cTn>
                                        <p:tgtEl>
                                          <p:spTgt spid="10"/>
                                        </p:tgtEl>
                                        <p:attrNameLst>
                                          <p:attrName>style.visibility</p:attrName>
                                        </p:attrNameLst>
                                      </p:cBhvr>
                                      <p:to>
                                        <p:strVal val="hidden"/>
                                      </p:to>
                                    </p:set>
                                  </p:childTnLst>
                                </p:cTn>
                              </p:par>
                              <p:par>
                                <p:cTn id="28" presetID="42" presetClass="path" presetSubtype="0" accel="50000" decel="50000" fill="hold" nodeType="withEffect">
                                  <p:stCondLst>
                                    <p:cond delay="500"/>
                                  </p:stCondLst>
                                  <p:childTnLst>
                                    <p:animMotion origin="layout" path="M -3.05556E-6 1.7284E-6 L 0.13889 -0.15309 " pathEditMode="relative" rAng="0" ptsTypes="AA">
                                      <p:cBhvr>
                                        <p:cTn id="29" dur="2000" fill="hold"/>
                                        <p:tgtEl>
                                          <p:spTgt spid="9"/>
                                        </p:tgtEl>
                                        <p:attrNameLst>
                                          <p:attrName>ppt_x</p:attrName>
                                          <p:attrName>ppt_y</p:attrName>
                                        </p:attrNameLst>
                                      </p:cBhvr>
                                      <p:rCtr x="6944" y="-7654"/>
                                    </p:animMotion>
                                  </p:childTnLst>
                                </p:cTn>
                              </p:par>
                              <p:par>
                                <p:cTn id="30" presetID="10" presetClass="exit" presetSubtype="0" fill="hold" nodeType="withEffect">
                                  <p:stCondLst>
                                    <p:cond delay="500"/>
                                  </p:stCondLst>
                                  <p:childTnLst>
                                    <p:animEffect transition="out" filter="fade">
                                      <p:cBhvr>
                                        <p:cTn id="31" dur="1500"/>
                                        <p:tgtEl>
                                          <p:spTgt spid="9"/>
                                        </p:tgtEl>
                                      </p:cBhvr>
                                    </p:animEffect>
                                    <p:set>
                                      <p:cBhvr>
                                        <p:cTn id="32" dur="1" fill="hold">
                                          <p:stCondLst>
                                            <p:cond delay="1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Financial Transparency Fact #2</a:t>
            </a:r>
            <a:endParaRPr lang="en-US" dirty="0"/>
          </a:p>
        </p:txBody>
      </p:sp>
      <p:sp>
        <p:nvSpPr>
          <p:cNvPr id="3" name="Text Placeholder 2"/>
          <p:cNvSpPr>
            <a:spLocks noGrp="1"/>
          </p:cNvSpPr>
          <p:nvPr>
            <p:ph type="body" sz="quarter" idx="14"/>
          </p:nvPr>
        </p:nvSpPr>
        <p:spPr/>
        <p:txBody>
          <a:bodyPr/>
          <a:lstStyle/>
          <a:p>
            <a:r>
              <a:rPr lang="en-US" dirty="0" smtClean="0"/>
              <a:t>Most school leaders do not have a good sense of how well their schools are able to leverage dollars and maximize outcomes.</a:t>
            </a:r>
            <a:endParaRPr lang="en-US" dirty="0"/>
          </a:p>
        </p:txBody>
      </p:sp>
      <p:sp>
        <p:nvSpPr>
          <p:cNvPr id="5" name="TextBox 4"/>
          <p:cNvSpPr txBox="1"/>
          <p:nvPr/>
        </p:nvSpPr>
        <p:spPr>
          <a:xfrm>
            <a:off x="3582862" y="3928262"/>
            <a:ext cx="4658648" cy="369332"/>
          </a:xfrm>
          <a:prstGeom prst="rect">
            <a:avLst/>
          </a:prstGeom>
          <a:noFill/>
        </p:spPr>
        <p:txBody>
          <a:bodyPr wrap="none" rtlCol="0">
            <a:spAutoFit/>
          </a:bodyPr>
          <a:lstStyle/>
          <a:p>
            <a:r>
              <a:rPr lang="en-US" sz="900" dirty="0" smtClean="0"/>
              <a:t>Source: Edunomics Lab, Georgetown University. “Financial transparency: What’s your number?”</a:t>
            </a:r>
            <a:br>
              <a:rPr lang="en-US" sz="900" dirty="0" smtClean="0"/>
            </a:br>
            <a:r>
              <a:rPr lang="en-US" sz="900" dirty="0" smtClean="0"/>
              <a:t>Presentation, Council of Chief State School Officers, 2017.</a:t>
            </a:r>
            <a:endParaRPr lang="en-US" sz="900" dirty="0"/>
          </a:p>
        </p:txBody>
      </p:sp>
    </p:spTree>
    <p:extLst>
      <p:ext uri="{BB962C8B-B14F-4D97-AF65-F5344CB8AC3E}">
        <p14:creationId xmlns:p14="http://schemas.microsoft.com/office/powerpoint/2010/main" val="106415824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Every Student Succeeds Act (ESSA)</a:t>
            </a:r>
            <a:endParaRPr lang="en-US" dirty="0"/>
          </a:p>
        </p:txBody>
      </p:sp>
      <p:sp>
        <p:nvSpPr>
          <p:cNvPr id="3" name="Text Placeholder 2"/>
          <p:cNvSpPr>
            <a:spLocks noGrp="1"/>
          </p:cNvSpPr>
          <p:nvPr>
            <p:ph type="body" sz="quarter" idx="14"/>
          </p:nvPr>
        </p:nvSpPr>
        <p:spPr/>
        <p:txBody>
          <a:bodyPr>
            <a:normAutofit fontScale="92500" lnSpcReduction="20000"/>
          </a:bodyPr>
          <a:lstStyle/>
          <a:p>
            <a:r>
              <a:rPr lang="en-US" dirty="0"/>
              <a:t>Reverses “a trend toward greater federal </a:t>
            </a:r>
            <a:r>
              <a:rPr lang="en-US" dirty="0" smtClean="0"/>
              <a:t>control”</a:t>
            </a:r>
          </a:p>
          <a:p>
            <a:r>
              <a:rPr lang="en-US" dirty="0" smtClean="0"/>
              <a:t>States “in charge” of accountability</a:t>
            </a:r>
          </a:p>
          <a:p>
            <a:r>
              <a:rPr lang="en-US" dirty="0" smtClean="0"/>
              <a:t>Focuses on state plans and reporting requirements</a:t>
            </a:r>
            <a:endParaRPr lang="en-US" dirty="0"/>
          </a:p>
        </p:txBody>
      </p:sp>
      <p:sp>
        <p:nvSpPr>
          <p:cNvPr id="4" name="TextBox 3"/>
          <p:cNvSpPr txBox="1"/>
          <p:nvPr/>
        </p:nvSpPr>
        <p:spPr>
          <a:xfrm>
            <a:off x="3582862" y="3928262"/>
            <a:ext cx="5561138" cy="369332"/>
          </a:xfrm>
          <a:prstGeom prst="rect">
            <a:avLst/>
          </a:prstGeom>
          <a:noFill/>
        </p:spPr>
        <p:txBody>
          <a:bodyPr wrap="none" rtlCol="0">
            <a:spAutoFit/>
          </a:bodyPr>
          <a:lstStyle/>
          <a:p>
            <a:r>
              <a:rPr lang="en-US" sz="900" dirty="0" smtClean="0"/>
              <a:t>Source: Libby Nelson, “Congress is getting rid of No Child Left Behind. Here’s what will replace it.”</a:t>
            </a:r>
            <a:br>
              <a:rPr lang="en-US" sz="900" dirty="0" smtClean="0"/>
            </a:br>
            <a:r>
              <a:rPr lang="en-US" sz="900" i="1" dirty="0" smtClean="0"/>
              <a:t>Vox.com</a:t>
            </a:r>
            <a:r>
              <a:rPr lang="en-US" sz="900" dirty="0" smtClean="0"/>
              <a:t>, Dec. </a:t>
            </a:r>
            <a:r>
              <a:rPr lang="en-US" sz="900" dirty="0"/>
              <a:t>9, 2015, </a:t>
            </a:r>
            <a:r>
              <a:rPr lang="en-US" sz="900" dirty="0">
                <a:hlinkClick r:id="rId2"/>
              </a:rPr>
              <a:t>https://</a:t>
            </a:r>
            <a:r>
              <a:rPr lang="en-US" sz="900" dirty="0" smtClean="0">
                <a:hlinkClick r:id="rId2"/>
              </a:rPr>
              <a:t>www.vox.com/policy-and-politics/2015/12/2/9836014/every-student-succeeds-act</a:t>
            </a:r>
            <a:r>
              <a:rPr lang="en-US" sz="900" dirty="0" smtClean="0"/>
              <a:t>.</a:t>
            </a:r>
            <a:endParaRPr lang="en-US" sz="900" dirty="0"/>
          </a:p>
        </p:txBody>
      </p:sp>
    </p:spTree>
    <p:extLst>
      <p:ext uri="{BB962C8B-B14F-4D97-AF65-F5344CB8AC3E}">
        <p14:creationId xmlns:p14="http://schemas.microsoft.com/office/powerpoint/2010/main" val="18856268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Financial Transparency Fact #2</a:t>
            </a:r>
          </a:p>
        </p:txBody>
      </p:sp>
      <p:sp>
        <p:nvSpPr>
          <p:cNvPr id="3" name="Text Placeholder 2"/>
          <p:cNvSpPr>
            <a:spLocks noGrp="1"/>
          </p:cNvSpPr>
          <p:nvPr>
            <p:ph type="body" sz="quarter" idx="14"/>
          </p:nvPr>
        </p:nvSpPr>
        <p:spPr/>
        <p:txBody>
          <a:bodyPr>
            <a:normAutofit fontScale="92500" lnSpcReduction="20000"/>
          </a:bodyPr>
          <a:lstStyle/>
          <a:p>
            <a:r>
              <a:rPr lang="en-US" dirty="0" smtClean="0"/>
              <a:t>Are your budget initiatives improving learning and college &amp; career readiness?</a:t>
            </a:r>
          </a:p>
          <a:p>
            <a:r>
              <a:rPr lang="en-US" dirty="0" smtClean="0"/>
              <a:t>How would you determine your return on investment?</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62429" y="1291773"/>
            <a:ext cx="2056596" cy="13716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5720" y="3010779"/>
            <a:ext cx="2057933" cy="1371600"/>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15563" y="2151276"/>
            <a:ext cx="2059219" cy="1371600"/>
          </a:xfrm>
          <a:prstGeom prst="rect">
            <a:avLst/>
          </a:prstGeom>
        </p:spPr>
      </p:pic>
    </p:spTree>
    <p:extLst>
      <p:ext uri="{BB962C8B-B14F-4D97-AF65-F5344CB8AC3E}">
        <p14:creationId xmlns:p14="http://schemas.microsoft.com/office/powerpoint/2010/main" val="13883799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randombar(horizont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How Might Someone Compare?</a:t>
            </a:r>
            <a:endParaRPr lang="en-US" dirty="0"/>
          </a:p>
        </p:txBody>
      </p:sp>
      <p:sp>
        <p:nvSpPr>
          <p:cNvPr id="3" name="Text Placeholder 2"/>
          <p:cNvSpPr>
            <a:spLocks noGrp="1"/>
          </p:cNvSpPr>
          <p:nvPr>
            <p:ph type="body" sz="quarter" idx="14"/>
          </p:nvPr>
        </p:nvSpPr>
        <p:spPr/>
        <p:txBody>
          <a:bodyPr>
            <a:normAutofit fontScale="92500" lnSpcReduction="20000"/>
          </a:bodyPr>
          <a:lstStyle/>
          <a:p>
            <a:r>
              <a:rPr lang="en-US" dirty="0" smtClean="0"/>
              <a:t>School level per-pupil spending</a:t>
            </a:r>
            <a:br>
              <a:rPr lang="en-US" dirty="0" smtClean="0"/>
            </a:br>
            <a:r>
              <a:rPr lang="en-US" u="sng" dirty="0" smtClean="0"/>
              <a:t>will</a:t>
            </a:r>
            <a:r>
              <a:rPr lang="en-US" dirty="0" smtClean="0"/>
              <a:t> be used to compare schools</a:t>
            </a:r>
          </a:p>
          <a:p>
            <a:r>
              <a:rPr lang="en-US" dirty="0" smtClean="0"/>
              <a:t>Already happening </a:t>
            </a:r>
            <a:r>
              <a:rPr lang="en-US" dirty="0" smtClean="0"/>
              <a:t>with 2018-19 budget reports</a:t>
            </a:r>
          </a:p>
          <a:p>
            <a:r>
              <a:rPr lang="en-US" dirty="0" smtClean="0"/>
              <a:t>What makes a valid comparison?</a:t>
            </a:r>
            <a:endParaRPr lang="en-US" dirty="0"/>
          </a:p>
        </p:txBody>
      </p:sp>
    </p:spTree>
    <p:extLst>
      <p:ext uri="{BB962C8B-B14F-4D97-AF65-F5344CB8AC3E}">
        <p14:creationId xmlns:p14="http://schemas.microsoft.com/office/powerpoint/2010/main" val="257180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How Might Someone Compare?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1048422"/>
              </p:ext>
            </p:extLst>
          </p:nvPr>
        </p:nvGraphicFramePr>
        <p:xfrm>
          <a:off x="1524000" y="2097892"/>
          <a:ext cx="6096000" cy="25958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698047183"/>
                    </a:ext>
                  </a:extLst>
                </a:gridCol>
                <a:gridCol w="2032000">
                  <a:extLst>
                    <a:ext uri="{9D8B030D-6E8A-4147-A177-3AD203B41FA5}">
                      <a16:colId xmlns:a16="http://schemas.microsoft.com/office/drawing/2014/main" val="2061169202"/>
                    </a:ext>
                  </a:extLst>
                </a:gridCol>
                <a:gridCol w="2032000">
                  <a:extLst>
                    <a:ext uri="{9D8B030D-6E8A-4147-A177-3AD203B41FA5}">
                      <a16:colId xmlns:a16="http://schemas.microsoft.com/office/drawing/2014/main" val="399561429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1860162912"/>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575846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332365937"/>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693554305"/>
                  </a:ext>
                </a:extLst>
              </a:tr>
              <a:tr h="370840">
                <a:tc>
                  <a:txBody>
                    <a:bodyPr/>
                    <a:lstStyle/>
                    <a:p>
                      <a:r>
                        <a:rPr lang="en-US" sz="1600" dirty="0" smtClean="0">
                          <a:latin typeface="Lato" panose="020F0502020204030203" pitchFamily="34" charset="0"/>
                        </a:rPr>
                        <a:t>CESA</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10</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5</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850838293"/>
                  </a:ext>
                </a:extLst>
              </a:tr>
              <a:tr h="370840">
                <a:tc>
                  <a:txBody>
                    <a:bodyPr/>
                    <a:lstStyle/>
                    <a:p>
                      <a:r>
                        <a:rPr lang="en-US" sz="1600" baseline="0" dirty="0" smtClean="0">
                          <a:latin typeface="Lato" panose="020F0502020204030203" pitchFamily="34" charset="0"/>
                        </a:rPr>
                        <a:t>Title I Program?</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Yes</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No</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113877891"/>
                  </a:ext>
                </a:extLst>
              </a:tr>
              <a:tr h="370840">
                <a:tc>
                  <a:txBody>
                    <a:bodyPr/>
                    <a:lstStyle/>
                    <a:p>
                      <a:r>
                        <a:rPr lang="en-US" sz="1600" dirty="0" smtClean="0">
                          <a:latin typeface="Lato" panose="020F0502020204030203" pitchFamily="34" charset="0"/>
                        </a:rPr>
                        <a:t>Health Insurance</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Traditional POS</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Hi</a:t>
                      </a:r>
                      <a:r>
                        <a:rPr lang="en-US" sz="1600" baseline="0" dirty="0" smtClean="0">
                          <a:latin typeface="Lato Black" panose="020F0A02020204030203" pitchFamily="34" charset="0"/>
                        </a:rPr>
                        <a:t>gh </a:t>
                      </a:r>
                      <a:r>
                        <a:rPr lang="en-US" sz="1600" baseline="0" dirty="0" err="1" smtClean="0">
                          <a:latin typeface="Lato Black" panose="020F0A02020204030203" pitchFamily="34" charset="0"/>
                        </a:rPr>
                        <a:t>Ded</a:t>
                      </a:r>
                      <a:r>
                        <a:rPr lang="en-US" sz="1600" baseline="0" dirty="0" smtClean="0">
                          <a:latin typeface="Lato Black" panose="020F0A02020204030203" pitchFamily="34" charset="0"/>
                        </a:rPr>
                        <a:t>. HMO</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172485179"/>
                  </a:ext>
                </a:extLst>
              </a:tr>
            </a:tbl>
          </a:graphicData>
        </a:graphic>
      </p:graphicFrame>
      <p:pic>
        <p:nvPicPr>
          <p:cNvPr id="5" name="Picture 4"/>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933342" y="1078177"/>
            <a:ext cx="1277315" cy="914400"/>
          </a:xfrm>
          <a:prstGeom prst="rect">
            <a:avLst/>
          </a:prstGeom>
        </p:spPr>
      </p:pic>
      <p:pic>
        <p:nvPicPr>
          <p:cNvPr id="6" name="Picture 5"/>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958433" y="1078177"/>
            <a:ext cx="1277315" cy="9144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958088140"/>
              </p:ext>
            </p:extLst>
          </p:nvPr>
        </p:nvGraphicFramePr>
        <p:xfrm>
          <a:off x="1524000" y="2097892"/>
          <a:ext cx="6096000" cy="22250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698047183"/>
                    </a:ext>
                  </a:extLst>
                </a:gridCol>
                <a:gridCol w="2032000">
                  <a:extLst>
                    <a:ext uri="{9D8B030D-6E8A-4147-A177-3AD203B41FA5}">
                      <a16:colId xmlns:a16="http://schemas.microsoft.com/office/drawing/2014/main" val="2061169202"/>
                    </a:ext>
                  </a:extLst>
                </a:gridCol>
                <a:gridCol w="2032000">
                  <a:extLst>
                    <a:ext uri="{9D8B030D-6E8A-4147-A177-3AD203B41FA5}">
                      <a16:colId xmlns:a16="http://schemas.microsoft.com/office/drawing/2014/main" val="399561429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1860162912"/>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575846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332365937"/>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693554305"/>
                  </a:ext>
                </a:extLst>
              </a:tr>
              <a:tr h="370840">
                <a:tc>
                  <a:txBody>
                    <a:bodyPr/>
                    <a:lstStyle/>
                    <a:p>
                      <a:r>
                        <a:rPr lang="en-US" sz="1600" dirty="0" smtClean="0">
                          <a:latin typeface="Lato" panose="020F0502020204030203" pitchFamily="34" charset="0"/>
                        </a:rPr>
                        <a:t>CESA</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10</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5</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850838293"/>
                  </a:ext>
                </a:extLst>
              </a:tr>
              <a:tr h="370840">
                <a:tc>
                  <a:txBody>
                    <a:bodyPr/>
                    <a:lstStyle/>
                    <a:p>
                      <a:r>
                        <a:rPr lang="en-US" sz="1600" baseline="0" dirty="0" smtClean="0">
                          <a:latin typeface="Lato" panose="020F0502020204030203" pitchFamily="34" charset="0"/>
                        </a:rPr>
                        <a:t>Title I Program?</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Yes</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No</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11387789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92211933"/>
              </p:ext>
            </p:extLst>
          </p:nvPr>
        </p:nvGraphicFramePr>
        <p:xfrm>
          <a:off x="1524000" y="2097892"/>
          <a:ext cx="6096000" cy="185420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698047183"/>
                    </a:ext>
                  </a:extLst>
                </a:gridCol>
                <a:gridCol w="2032000">
                  <a:extLst>
                    <a:ext uri="{9D8B030D-6E8A-4147-A177-3AD203B41FA5}">
                      <a16:colId xmlns:a16="http://schemas.microsoft.com/office/drawing/2014/main" val="2061169202"/>
                    </a:ext>
                  </a:extLst>
                </a:gridCol>
                <a:gridCol w="2032000">
                  <a:extLst>
                    <a:ext uri="{9D8B030D-6E8A-4147-A177-3AD203B41FA5}">
                      <a16:colId xmlns:a16="http://schemas.microsoft.com/office/drawing/2014/main" val="399561429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1860162912"/>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575846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1332365937"/>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693554305"/>
                  </a:ext>
                </a:extLst>
              </a:tr>
              <a:tr h="370840">
                <a:tc>
                  <a:txBody>
                    <a:bodyPr/>
                    <a:lstStyle/>
                    <a:p>
                      <a:r>
                        <a:rPr lang="en-US" sz="1600" dirty="0" smtClean="0">
                          <a:latin typeface="Lato" panose="020F0502020204030203" pitchFamily="34" charset="0"/>
                        </a:rPr>
                        <a:t>CESA</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10</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5</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8508382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72183461"/>
              </p:ext>
            </p:extLst>
          </p:nvPr>
        </p:nvGraphicFramePr>
        <p:xfrm>
          <a:off x="1524000" y="2097892"/>
          <a:ext cx="6096000" cy="148336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942731651"/>
                    </a:ext>
                  </a:extLst>
                </a:gridCol>
                <a:gridCol w="2032000">
                  <a:extLst>
                    <a:ext uri="{9D8B030D-6E8A-4147-A177-3AD203B41FA5}">
                      <a16:colId xmlns:a16="http://schemas.microsoft.com/office/drawing/2014/main" val="751742776"/>
                    </a:ext>
                  </a:extLst>
                </a:gridCol>
                <a:gridCol w="2032000">
                  <a:extLst>
                    <a:ext uri="{9D8B030D-6E8A-4147-A177-3AD203B41FA5}">
                      <a16:colId xmlns:a16="http://schemas.microsoft.com/office/drawing/2014/main" val="3713260286"/>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579801766"/>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609384929"/>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3362117108"/>
                  </a:ext>
                </a:extLst>
              </a:tr>
              <a:tr h="370840">
                <a:tc>
                  <a:txBody>
                    <a:bodyPr/>
                    <a:lstStyle/>
                    <a:p>
                      <a:r>
                        <a:rPr lang="en-US" sz="1600" dirty="0" smtClean="0">
                          <a:latin typeface="Lato" panose="020F0502020204030203" pitchFamily="34" charset="0"/>
                        </a:rPr>
                        <a:t>Enrollment</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217</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635</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164927671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12066895"/>
              </p:ext>
            </p:extLst>
          </p:nvPr>
        </p:nvGraphicFramePr>
        <p:xfrm>
          <a:off x="1524000" y="2097892"/>
          <a:ext cx="6096000" cy="111252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894662404"/>
                    </a:ext>
                  </a:extLst>
                </a:gridCol>
                <a:gridCol w="2032000">
                  <a:extLst>
                    <a:ext uri="{9D8B030D-6E8A-4147-A177-3AD203B41FA5}">
                      <a16:colId xmlns:a16="http://schemas.microsoft.com/office/drawing/2014/main" val="2831509165"/>
                    </a:ext>
                  </a:extLst>
                </a:gridCol>
                <a:gridCol w="2032000">
                  <a:extLst>
                    <a:ext uri="{9D8B030D-6E8A-4147-A177-3AD203B41FA5}">
                      <a16:colId xmlns:a16="http://schemas.microsoft.com/office/drawing/2014/main" val="3645467823"/>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2517926197"/>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18349692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Expectations</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347141337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92918710"/>
              </p:ext>
            </p:extLst>
          </p:nvPr>
        </p:nvGraphicFramePr>
        <p:xfrm>
          <a:off x="1524000" y="2097892"/>
          <a:ext cx="6096000" cy="74168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4148189354"/>
                    </a:ext>
                  </a:extLst>
                </a:gridCol>
                <a:gridCol w="2032000">
                  <a:extLst>
                    <a:ext uri="{9D8B030D-6E8A-4147-A177-3AD203B41FA5}">
                      <a16:colId xmlns:a16="http://schemas.microsoft.com/office/drawing/2014/main" val="3400176934"/>
                    </a:ext>
                  </a:extLst>
                </a:gridCol>
                <a:gridCol w="2032000">
                  <a:extLst>
                    <a:ext uri="{9D8B030D-6E8A-4147-A177-3AD203B41FA5}">
                      <a16:colId xmlns:a16="http://schemas.microsoft.com/office/drawing/2014/main" val="1879244501"/>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3490589716"/>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331622014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81231609"/>
              </p:ext>
            </p:extLst>
          </p:nvPr>
        </p:nvGraphicFramePr>
        <p:xfrm>
          <a:off x="1523999" y="2097892"/>
          <a:ext cx="6096000" cy="3708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4148189354"/>
                    </a:ext>
                  </a:extLst>
                </a:gridCol>
                <a:gridCol w="2032000">
                  <a:extLst>
                    <a:ext uri="{9D8B030D-6E8A-4147-A177-3AD203B41FA5}">
                      <a16:colId xmlns:a16="http://schemas.microsoft.com/office/drawing/2014/main" val="3400176934"/>
                    </a:ext>
                  </a:extLst>
                </a:gridCol>
                <a:gridCol w="2032000">
                  <a:extLst>
                    <a:ext uri="{9D8B030D-6E8A-4147-A177-3AD203B41FA5}">
                      <a16:colId xmlns:a16="http://schemas.microsoft.com/office/drawing/2014/main" val="1879244501"/>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3490589716"/>
                  </a:ext>
                </a:extLst>
              </a:tr>
            </a:tbl>
          </a:graphicData>
        </a:graphic>
      </p:graphicFrame>
    </p:spTree>
    <p:extLst>
      <p:ext uri="{BB962C8B-B14F-4D97-AF65-F5344CB8AC3E}">
        <p14:creationId xmlns:p14="http://schemas.microsoft.com/office/powerpoint/2010/main" val="431337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How Might Someone Compare?</a:t>
            </a:r>
            <a:endParaRPr lang="en-US" dirty="0"/>
          </a:p>
        </p:txBody>
      </p:sp>
      <p:pic>
        <p:nvPicPr>
          <p:cNvPr id="5" name="Picture 4"/>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3933342" y="1078177"/>
            <a:ext cx="1277315" cy="914400"/>
          </a:xfrm>
          <a:prstGeom prst="rect">
            <a:avLst/>
          </a:prstGeom>
        </p:spPr>
      </p:pic>
      <p:pic>
        <p:nvPicPr>
          <p:cNvPr id="6" name="Picture 5"/>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958433" y="1078177"/>
            <a:ext cx="1277315" cy="914400"/>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922541305"/>
              </p:ext>
            </p:extLst>
          </p:nvPr>
        </p:nvGraphicFramePr>
        <p:xfrm>
          <a:off x="1524000" y="2097892"/>
          <a:ext cx="6096000" cy="111252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3894662404"/>
                    </a:ext>
                  </a:extLst>
                </a:gridCol>
                <a:gridCol w="2032000">
                  <a:extLst>
                    <a:ext uri="{9D8B030D-6E8A-4147-A177-3AD203B41FA5}">
                      <a16:colId xmlns:a16="http://schemas.microsoft.com/office/drawing/2014/main" val="2831509165"/>
                    </a:ext>
                  </a:extLst>
                </a:gridCol>
                <a:gridCol w="2032000">
                  <a:extLst>
                    <a:ext uri="{9D8B030D-6E8A-4147-A177-3AD203B41FA5}">
                      <a16:colId xmlns:a16="http://schemas.microsoft.com/office/drawing/2014/main" val="3645467823"/>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2517926197"/>
                  </a:ext>
                </a:extLst>
              </a:tr>
              <a:tr h="370840">
                <a:tc>
                  <a:txBody>
                    <a:bodyPr/>
                    <a:lstStyle/>
                    <a:p>
                      <a:r>
                        <a:rPr lang="en-US" sz="1600" dirty="0" smtClean="0">
                          <a:latin typeface="Lato" panose="020F0502020204030203" pitchFamily="34" charset="0"/>
                        </a:rPr>
                        <a:t>Per-Pupil Spending</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$15,622</a:t>
                      </a:r>
                      <a:endParaRPr lang="en-US" sz="1600" dirty="0">
                        <a:latin typeface="Lato Black" panose="020F0A02020204030203" pitchFamily="34" charset="0"/>
                      </a:endParaRPr>
                    </a:p>
                  </a:txBody>
                  <a:tcPr anchor="ctr">
                    <a:solidFill>
                      <a:schemeClr val="accent6">
                        <a:lumMod val="40000"/>
                        <a:lumOff val="60000"/>
                      </a:schemeClr>
                    </a:solidFill>
                  </a:tcPr>
                </a:tc>
                <a:tc>
                  <a:txBody>
                    <a:bodyPr/>
                    <a:lstStyle/>
                    <a:p>
                      <a:pPr algn="ctr"/>
                      <a:r>
                        <a:rPr lang="en-US" sz="1600" dirty="0" smtClean="0">
                          <a:latin typeface="Lato Black" panose="020F0A02020204030203" pitchFamily="34" charset="0"/>
                        </a:rPr>
                        <a:t>$12,096</a:t>
                      </a:r>
                      <a:endParaRPr lang="en-US" sz="1600" dirty="0">
                        <a:latin typeface="Lato Black" panose="020F0A02020204030203" pitchFamily="34" charset="0"/>
                      </a:endParaRPr>
                    </a:p>
                  </a:txBody>
                  <a:tcPr anchor="ctr">
                    <a:solidFill>
                      <a:schemeClr val="accent2">
                        <a:lumMod val="40000"/>
                        <a:lumOff val="60000"/>
                      </a:schemeClr>
                    </a:solidFill>
                  </a:tcPr>
                </a:tc>
                <a:extLst>
                  <a:ext uri="{0D108BD9-81ED-4DB2-BD59-A6C34878D82A}">
                    <a16:rowId xmlns:a16="http://schemas.microsoft.com/office/drawing/2014/main" val="1834969206"/>
                  </a:ext>
                </a:extLst>
              </a:tr>
              <a:tr h="370840">
                <a:tc>
                  <a:txBody>
                    <a:bodyPr/>
                    <a:lstStyle/>
                    <a:p>
                      <a:r>
                        <a:rPr lang="en-US" sz="1600" dirty="0" smtClean="0">
                          <a:latin typeface="Lato" panose="020F0502020204030203" pitchFamily="34" charset="0"/>
                        </a:rPr>
                        <a:t>School Report Card</a:t>
                      </a:r>
                      <a:endParaRPr lang="en-US" sz="1600" dirty="0">
                        <a:latin typeface="Lato" panose="020F0502020204030203" pitchFamily="34" charset="0"/>
                      </a:endParaRPr>
                    </a:p>
                  </a:txBody>
                  <a:tcPr anchor="ctr"/>
                </a:tc>
                <a:tc>
                  <a:txBody>
                    <a:bodyPr/>
                    <a:lstStyle/>
                    <a:p>
                      <a:pPr algn="ctr"/>
                      <a:r>
                        <a:rPr lang="en-US" sz="1600" dirty="0" smtClean="0">
                          <a:latin typeface="Lato Black" panose="020F0A02020204030203" pitchFamily="34" charset="0"/>
                        </a:rPr>
                        <a:t>Meets Expectations</a:t>
                      </a:r>
                      <a:endParaRPr lang="en-US" sz="1600" dirty="0">
                        <a:latin typeface="Lato Black" panose="020F0A02020204030203" pitchFamily="34" charset="0"/>
                      </a:endParaRPr>
                    </a:p>
                  </a:txBody>
                  <a:tcPr anchor="ctr">
                    <a:solidFill>
                      <a:schemeClr val="accent6">
                        <a:lumMod val="20000"/>
                        <a:lumOff val="80000"/>
                      </a:schemeClr>
                    </a:solidFill>
                  </a:tcPr>
                </a:tc>
                <a:tc>
                  <a:txBody>
                    <a:bodyPr/>
                    <a:lstStyle/>
                    <a:p>
                      <a:pPr algn="ctr"/>
                      <a:r>
                        <a:rPr lang="en-US" sz="1600" dirty="0" smtClean="0">
                          <a:latin typeface="Lato Black" panose="020F0A02020204030203" pitchFamily="34" charset="0"/>
                        </a:rPr>
                        <a:t>Exceeds Exp.</a:t>
                      </a:r>
                      <a:endParaRPr lang="en-US" sz="1600" dirty="0">
                        <a:latin typeface="Lato Black" panose="020F0A02020204030203" pitchFamily="34" charset="0"/>
                      </a:endParaRPr>
                    </a:p>
                  </a:txBody>
                  <a:tcPr anchor="ctr">
                    <a:solidFill>
                      <a:schemeClr val="accent2">
                        <a:lumMod val="20000"/>
                        <a:lumOff val="80000"/>
                      </a:schemeClr>
                    </a:solidFill>
                  </a:tcPr>
                </a:tc>
                <a:extLst>
                  <a:ext uri="{0D108BD9-81ED-4DB2-BD59-A6C34878D82A}">
                    <a16:rowId xmlns:a16="http://schemas.microsoft.com/office/drawing/2014/main" val="3471413372"/>
                  </a:ext>
                </a:extLst>
              </a:tr>
            </a:tbl>
          </a:graphicData>
        </a:graphic>
      </p:graphicFrame>
      <p:graphicFrame>
        <p:nvGraphicFramePr>
          <p:cNvPr id="12" name="Table 11"/>
          <p:cNvGraphicFramePr>
            <a:graphicFrameLocks noGrp="1"/>
          </p:cNvGraphicFramePr>
          <p:nvPr/>
        </p:nvGraphicFramePr>
        <p:xfrm>
          <a:off x="1523999" y="2097892"/>
          <a:ext cx="6096000" cy="37084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4148189354"/>
                    </a:ext>
                  </a:extLst>
                </a:gridCol>
                <a:gridCol w="2032000">
                  <a:extLst>
                    <a:ext uri="{9D8B030D-6E8A-4147-A177-3AD203B41FA5}">
                      <a16:colId xmlns:a16="http://schemas.microsoft.com/office/drawing/2014/main" val="3400176934"/>
                    </a:ext>
                  </a:extLst>
                </a:gridCol>
                <a:gridCol w="2032000">
                  <a:extLst>
                    <a:ext uri="{9D8B030D-6E8A-4147-A177-3AD203B41FA5}">
                      <a16:colId xmlns:a16="http://schemas.microsoft.com/office/drawing/2014/main" val="1879244501"/>
                    </a:ext>
                  </a:extLst>
                </a:gridCol>
              </a:tblGrid>
              <a:tr h="370840">
                <a:tc>
                  <a:txBody>
                    <a:bodyPr/>
                    <a:lstStyle/>
                    <a:p>
                      <a:endParaRPr lang="en-US" sz="1600" dirty="0">
                        <a:latin typeface="Lato" panose="020F0502020204030203" pitchFamily="34" charset="0"/>
                      </a:endParaRPr>
                    </a:p>
                  </a:txBody>
                  <a:tcPr anchor="ctr"/>
                </a:tc>
                <a:tc>
                  <a:txBody>
                    <a:bodyPr/>
                    <a:lstStyle/>
                    <a:p>
                      <a:pPr algn="ctr"/>
                      <a:r>
                        <a:rPr lang="en-US" sz="1600" dirty="0" err="1" smtClean="0">
                          <a:latin typeface="Lato Black" panose="020F0A02020204030203" pitchFamily="34" charset="0"/>
                        </a:rPr>
                        <a:t>Dairyland</a:t>
                      </a:r>
                      <a:r>
                        <a:rPr lang="en-US" sz="1600" baseline="0" dirty="0" smtClean="0">
                          <a:latin typeface="Lato Black" panose="020F0A02020204030203" pitchFamily="34" charset="0"/>
                        </a:rPr>
                        <a:t> High</a:t>
                      </a:r>
                      <a:endParaRPr lang="en-US" sz="1600" dirty="0">
                        <a:latin typeface="Lato Black" panose="020F0A02020204030203" pitchFamily="34" charset="0"/>
                      </a:endParaRPr>
                    </a:p>
                  </a:txBody>
                  <a:tcPr anchor="ctr">
                    <a:solidFill>
                      <a:schemeClr val="accent6">
                        <a:lumMod val="50000"/>
                      </a:schemeClr>
                    </a:solidFill>
                  </a:tcPr>
                </a:tc>
                <a:tc>
                  <a:txBody>
                    <a:bodyPr/>
                    <a:lstStyle/>
                    <a:p>
                      <a:pPr algn="ctr"/>
                      <a:r>
                        <a:rPr lang="en-US" sz="1600" dirty="0" smtClean="0">
                          <a:latin typeface="Lato Black" panose="020F0A02020204030203" pitchFamily="34" charset="0"/>
                        </a:rPr>
                        <a:t>Whitetail High</a:t>
                      </a:r>
                      <a:endParaRPr lang="en-US" sz="1600" dirty="0">
                        <a:latin typeface="Lato Black" panose="020F0A02020204030203" pitchFamily="34" charset="0"/>
                      </a:endParaRPr>
                    </a:p>
                  </a:txBody>
                  <a:tcPr anchor="ctr">
                    <a:solidFill>
                      <a:schemeClr val="accent2">
                        <a:lumMod val="50000"/>
                      </a:schemeClr>
                    </a:solidFill>
                  </a:tcPr>
                </a:tc>
                <a:extLst>
                  <a:ext uri="{0D108BD9-81ED-4DB2-BD59-A6C34878D82A}">
                    <a16:rowId xmlns:a16="http://schemas.microsoft.com/office/drawing/2014/main" val="3490589716"/>
                  </a:ext>
                </a:extLst>
              </a:tr>
            </a:tbl>
          </a:graphicData>
        </a:graphic>
      </p:graphicFrame>
      <p:sp>
        <p:nvSpPr>
          <p:cNvPr id="3" name="TextBox 2"/>
          <p:cNvSpPr txBox="1"/>
          <p:nvPr/>
        </p:nvSpPr>
        <p:spPr>
          <a:xfrm>
            <a:off x="1929641" y="3275687"/>
            <a:ext cx="5284715" cy="861774"/>
          </a:xfrm>
          <a:prstGeom prst="rect">
            <a:avLst/>
          </a:prstGeom>
          <a:noFill/>
        </p:spPr>
        <p:txBody>
          <a:bodyPr wrap="none" rtlCol="0">
            <a:spAutoFit/>
          </a:bodyPr>
          <a:lstStyle/>
          <a:p>
            <a:pPr algn="ctr"/>
            <a:r>
              <a:rPr lang="en-US" sz="2000" dirty="0" smtClean="0">
                <a:latin typeface="Lato" panose="020F0502020204030203" pitchFamily="34" charset="0"/>
              </a:rPr>
              <a:t>…but this is all you’re likely to see in the paper.</a:t>
            </a:r>
          </a:p>
          <a:p>
            <a:pPr algn="ctr">
              <a:lnSpc>
                <a:spcPct val="150000"/>
              </a:lnSpc>
            </a:pPr>
            <a:r>
              <a:rPr lang="en-US" sz="2000" dirty="0" smtClean="0">
                <a:latin typeface="Lato Black" panose="020F0A02020204030203" pitchFamily="34" charset="0"/>
              </a:rPr>
              <a:t>It’s up to </a:t>
            </a:r>
            <a:r>
              <a:rPr lang="en-US" sz="2000" u="sng" dirty="0" smtClean="0">
                <a:latin typeface="Lato Black" panose="020F0A02020204030203" pitchFamily="34" charset="0"/>
              </a:rPr>
              <a:t>YOU</a:t>
            </a:r>
            <a:r>
              <a:rPr lang="en-US" sz="2000" dirty="0" smtClean="0">
                <a:latin typeface="Lato Black" panose="020F0A02020204030203" pitchFamily="34" charset="0"/>
              </a:rPr>
              <a:t> as leaders to add context.</a:t>
            </a:r>
            <a:endParaRPr lang="en-US" sz="2000" dirty="0">
              <a:latin typeface="Lato Black" panose="020F0A02020204030203" pitchFamily="34" charset="0"/>
            </a:endParaRPr>
          </a:p>
        </p:txBody>
      </p:sp>
    </p:spTree>
    <p:extLst>
      <p:ext uri="{BB962C8B-B14F-4D97-AF65-F5344CB8AC3E}">
        <p14:creationId xmlns:p14="http://schemas.microsoft.com/office/powerpoint/2010/main" val="1993904631"/>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Where </a:t>
            </a:r>
            <a:r>
              <a:rPr lang="en-US" dirty="0" smtClean="0"/>
              <a:t>is </a:t>
            </a:r>
            <a:r>
              <a:rPr lang="en-US" dirty="0" smtClean="0"/>
              <a:t>My District’s Report?</a:t>
            </a:r>
            <a:endParaRPr lang="en-US" dirty="0"/>
          </a:p>
        </p:txBody>
      </p:sp>
      <p:sp>
        <p:nvSpPr>
          <p:cNvPr id="3" name="Text Placeholder 2"/>
          <p:cNvSpPr>
            <a:spLocks noGrp="1"/>
          </p:cNvSpPr>
          <p:nvPr>
            <p:ph type="body" sz="quarter" idx="14"/>
          </p:nvPr>
        </p:nvSpPr>
        <p:spPr/>
        <p:txBody>
          <a:bodyPr>
            <a:normAutofit fontScale="92500" lnSpcReduction="20000"/>
          </a:bodyPr>
          <a:lstStyle/>
          <a:p>
            <a:r>
              <a:rPr lang="en-US" dirty="0" smtClean="0"/>
              <a:t>Today: </a:t>
            </a:r>
            <a:r>
              <a:rPr lang="en-US" dirty="0" smtClean="0"/>
              <a:t>2018-19 annual reports are </a:t>
            </a:r>
            <a:r>
              <a:rPr lang="en-US" dirty="0" smtClean="0"/>
              <a:t>restricted to district users</a:t>
            </a:r>
          </a:p>
          <a:p>
            <a:r>
              <a:rPr lang="en-US" dirty="0" smtClean="0"/>
              <a:t>DPI doing data quality checks and following up with districts</a:t>
            </a:r>
          </a:p>
          <a:p>
            <a:r>
              <a:rPr lang="en-US" dirty="0" smtClean="0"/>
              <a:t>Ask your Administrative Team for it</a:t>
            </a:r>
            <a:endParaRPr lang="en-US" dirty="0"/>
          </a:p>
        </p:txBody>
      </p:sp>
    </p:spTree>
    <p:extLst>
      <p:ext uri="{BB962C8B-B14F-4D97-AF65-F5344CB8AC3E}">
        <p14:creationId xmlns:p14="http://schemas.microsoft.com/office/powerpoint/2010/main" val="9046551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What is DPI Doing?</a:t>
            </a:r>
            <a:endParaRPr lang="en-US" dirty="0"/>
          </a:p>
        </p:txBody>
      </p:sp>
      <p:sp>
        <p:nvSpPr>
          <p:cNvPr id="3" name="Text Placeholder 2"/>
          <p:cNvSpPr>
            <a:spLocks noGrp="1"/>
          </p:cNvSpPr>
          <p:nvPr>
            <p:ph type="body" sz="quarter" idx="14"/>
          </p:nvPr>
        </p:nvSpPr>
        <p:spPr/>
        <p:txBody>
          <a:bodyPr>
            <a:normAutofit fontScale="77500" lnSpcReduction="20000"/>
          </a:bodyPr>
          <a:lstStyle/>
          <a:p>
            <a:r>
              <a:rPr lang="en-US" dirty="0" smtClean="0"/>
              <a:t>Already done:</a:t>
            </a:r>
          </a:p>
          <a:p>
            <a:pPr lvl="1"/>
            <a:r>
              <a:rPr lang="en-US" dirty="0" smtClean="0"/>
              <a:t>Met with DPI’s Parent Advisory Council</a:t>
            </a:r>
          </a:p>
          <a:p>
            <a:pPr lvl="1"/>
            <a:r>
              <a:rPr lang="en-US" dirty="0" smtClean="0"/>
              <a:t>Met with associations to review rollout plan</a:t>
            </a:r>
          </a:p>
          <a:p>
            <a:pPr lvl="1"/>
            <a:r>
              <a:rPr lang="en-US" dirty="0" smtClean="0"/>
              <a:t>Convened workgroup of staff with school &amp; district experience to advise on technical assistance, messaging, and data presentation</a:t>
            </a:r>
          </a:p>
          <a:p>
            <a:pPr lvl="1"/>
            <a:r>
              <a:rPr lang="en-US" dirty="0" smtClean="0"/>
              <a:t>Engaged with CESA-based </a:t>
            </a:r>
            <a:r>
              <a:rPr lang="en-US" dirty="0" err="1" smtClean="0"/>
              <a:t>WISEexplore</a:t>
            </a:r>
            <a:r>
              <a:rPr lang="en-US" dirty="0" smtClean="0"/>
              <a:t> network</a:t>
            </a:r>
            <a:endParaRPr lang="en-US" dirty="0"/>
          </a:p>
        </p:txBody>
      </p:sp>
    </p:spTree>
    <p:extLst>
      <p:ext uri="{BB962C8B-B14F-4D97-AF65-F5344CB8AC3E}">
        <p14:creationId xmlns:p14="http://schemas.microsoft.com/office/powerpoint/2010/main" val="1077067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What is DPI Doing?</a:t>
            </a:r>
            <a:endParaRPr lang="en-US" dirty="0"/>
          </a:p>
        </p:txBody>
      </p:sp>
      <p:sp>
        <p:nvSpPr>
          <p:cNvPr id="3" name="Text Placeholder 2"/>
          <p:cNvSpPr>
            <a:spLocks noGrp="1"/>
          </p:cNvSpPr>
          <p:nvPr>
            <p:ph type="body" sz="quarter" idx="14"/>
          </p:nvPr>
        </p:nvSpPr>
        <p:spPr/>
        <p:txBody>
          <a:bodyPr>
            <a:normAutofit fontScale="92500" lnSpcReduction="20000"/>
          </a:bodyPr>
          <a:lstStyle/>
          <a:p>
            <a:r>
              <a:rPr lang="en-US" dirty="0" smtClean="0"/>
              <a:t>Now: Developing targeted technical assistance materials for</a:t>
            </a:r>
          </a:p>
          <a:p>
            <a:pPr lvl="1"/>
            <a:r>
              <a:rPr lang="en-US" dirty="0" smtClean="0"/>
              <a:t>Superintendents</a:t>
            </a:r>
          </a:p>
          <a:p>
            <a:pPr lvl="1"/>
            <a:r>
              <a:rPr lang="en-US" dirty="0" smtClean="0"/>
              <a:t>Principals</a:t>
            </a:r>
          </a:p>
          <a:p>
            <a:pPr lvl="1"/>
            <a:r>
              <a:rPr lang="en-US" dirty="0" smtClean="0"/>
              <a:t>Board Members</a:t>
            </a:r>
          </a:p>
          <a:p>
            <a:pPr lvl="1"/>
            <a:r>
              <a:rPr lang="en-US" dirty="0" smtClean="0"/>
              <a:t>Parents &amp; Other Public Users</a:t>
            </a:r>
            <a:endParaRPr lang="en-US" dirty="0"/>
          </a:p>
        </p:txBody>
      </p:sp>
    </p:spTree>
    <p:extLst>
      <p:ext uri="{BB962C8B-B14F-4D97-AF65-F5344CB8AC3E}">
        <p14:creationId xmlns:p14="http://schemas.microsoft.com/office/powerpoint/2010/main" val="39009654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50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50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What is DPI Doing?</a:t>
            </a:r>
            <a:endParaRPr lang="en-US" dirty="0"/>
          </a:p>
        </p:txBody>
      </p:sp>
      <p:sp>
        <p:nvSpPr>
          <p:cNvPr id="3" name="Text Placeholder 2"/>
          <p:cNvSpPr>
            <a:spLocks noGrp="1"/>
          </p:cNvSpPr>
          <p:nvPr>
            <p:ph type="body" sz="quarter" idx="14"/>
          </p:nvPr>
        </p:nvSpPr>
        <p:spPr/>
        <p:txBody>
          <a:bodyPr/>
          <a:lstStyle/>
          <a:p>
            <a:r>
              <a:rPr lang="en-US" dirty="0" smtClean="0"/>
              <a:t>March:</a:t>
            </a:r>
          </a:p>
          <a:p>
            <a:pPr lvl="1"/>
            <a:r>
              <a:rPr lang="en-US" dirty="0" smtClean="0"/>
              <a:t>Secure data quality review for LEAs</a:t>
            </a:r>
          </a:p>
          <a:p>
            <a:pPr lvl="1"/>
            <a:r>
              <a:rPr lang="en-US" dirty="0" smtClean="0"/>
              <a:t>Release of technical assistance materials</a:t>
            </a:r>
          </a:p>
          <a:p>
            <a:pPr lvl="1"/>
            <a:r>
              <a:rPr lang="en-US" dirty="0" smtClean="0"/>
              <a:t>Targeted webinars</a:t>
            </a:r>
            <a:endParaRPr lang="en-US" dirty="0"/>
          </a:p>
        </p:txBody>
      </p:sp>
    </p:spTree>
    <p:extLst>
      <p:ext uri="{BB962C8B-B14F-4D97-AF65-F5344CB8AC3E}">
        <p14:creationId xmlns:p14="http://schemas.microsoft.com/office/powerpoint/2010/main" val="327330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What is DPI Doing?</a:t>
            </a:r>
            <a:endParaRPr lang="en-US" dirty="0"/>
          </a:p>
        </p:txBody>
      </p:sp>
      <p:sp>
        <p:nvSpPr>
          <p:cNvPr id="3" name="Text Placeholder 2"/>
          <p:cNvSpPr>
            <a:spLocks noGrp="1"/>
          </p:cNvSpPr>
          <p:nvPr>
            <p:ph type="body" sz="quarter" idx="14"/>
          </p:nvPr>
        </p:nvSpPr>
        <p:spPr/>
        <p:txBody>
          <a:bodyPr/>
          <a:lstStyle/>
          <a:p>
            <a:r>
              <a:rPr lang="en-US" dirty="0" smtClean="0"/>
              <a:t>June:</a:t>
            </a:r>
          </a:p>
          <a:p>
            <a:pPr lvl="1"/>
            <a:r>
              <a:rPr lang="en-US" dirty="0" smtClean="0"/>
              <a:t>Data available to the public in WISEdash</a:t>
            </a:r>
          </a:p>
          <a:p>
            <a:pPr lvl="1"/>
            <a:r>
              <a:rPr lang="en-US" dirty="0" smtClean="0"/>
              <a:t>Reporting to U.S. Dept. of Education</a:t>
            </a:r>
            <a:endParaRPr lang="en-US" dirty="0"/>
          </a:p>
        </p:txBody>
      </p:sp>
    </p:spTree>
    <p:extLst>
      <p:ext uri="{BB962C8B-B14F-4D97-AF65-F5344CB8AC3E}">
        <p14:creationId xmlns:p14="http://schemas.microsoft.com/office/powerpoint/2010/main" val="243915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 Real World Story</a:t>
            </a:r>
            <a:endParaRPr lang="en-US" dirty="0"/>
          </a:p>
        </p:txBody>
      </p:sp>
      <p:sp>
        <p:nvSpPr>
          <p:cNvPr id="3" name="Text Placeholder 2"/>
          <p:cNvSpPr>
            <a:spLocks noGrp="1"/>
          </p:cNvSpPr>
          <p:nvPr>
            <p:ph type="body" sz="quarter" idx="14"/>
          </p:nvPr>
        </p:nvSpPr>
        <p:spPr/>
        <p:txBody>
          <a:bodyPr/>
          <a:lstStyle/>
          <a:p>
            <a:r>
              <a:rPr lang="en-US" dirty="0" smtClean="0"/>
              <a:t>Mike Barry, Current WASBO Executive Director and Former CFO, Madison Metropolitan School District</a:t>
            </a:r>
            <a:endParaRPr lang="en-US" dirty="0"/>
          </a:p>
        </p:txBody>
      </p:sp>
    </p:spTree>
    <p:extLst>
      <p:ext uri="{BB962C8B-B14F-4D97-AF65-F5344CB8AC3E}">
        <p14:creationId xmlns:p14="http://schemas.microsoft.com/office/powerpoint/2010/main" val="95348768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u="sng" dirty="0"/>
              <a:t>ESSA Title I, Section 1111 </a:t>
            </a:r>
            <a:endParaRPr lang="en-US" dirty="0"/>
          </a:p>
        </p:txBody>
      </p:sp>
      <p:sp>
        <p:nvSpPr>
          <p:cNvPr id="3" name="Text Placeholder 2"/>
          <p:cNvSpPr>
            <a:spLocks noGrp="1"/>
          </p:cNvSpPr>
          <p:nvPr>
            <p:ph type="body" sz="quarter" idx="14"/>
          </p:nvPr>
        </p:nvSpPr>
        <p:spPr>
          <a:xfrm>
            <a:off x="1353880" y="978195"/>
            <a:ext cx="6337004" cy="3423684"/>
          </a:xfrm>
        </p:spPr>
        <p:txBody>
          <a:bodyPr>
            <a:normAutofit fontScale="25000" lnSpcReduction="20000"/>
          </a:bodyPr>
          <a:lstStyle/>
          <a:p>
            <a:pPr marL="0" indent="0" algn="ctr">
              <a:buNone/>
            </a:pPr>
            <a:r>
              <a:rPr lang="en-US" altLang="en-US" sz="9200" b="0" i="1" dirty="0" smtClean="0">
                <a:solidFill>
                  <a:srgbClr val="000000"/>
                </a:solidFill>
              </a:rPr>
              <a:t>[State reporting shall include] the </a:t>
            </a:r>
            <a:r>
              <a:rPr lang="en-US" altLang="en-US" sz="9200" b="0" i="1" dirty="0">
                <a:solidFill>
                  <a:srgbClr val="000000"/>
                </a:solidFill>
              </a:rPr>
              <a:t>per-pupil expenditures of Federal, State, and local funds, including actual personnel expenditures and actual nonpersonnel expenditures of Federal, State, and local funds, disaggregated by source of funds, for each local educational agency </a:t>
            </a:r>
            <a:r>
              <a:rPr lang="en-US" altLang="en-US" sz="9200" b="0" i="1" u="sng" dirty="0">
                <a:solidFill>
                  <a:srgbClr val="000000"/>
                </a:solidFill>
              </a:rPr>
              <a:t>and each school </a:t>
            </a:r>
            <a:r>
              <a:rPr lang="en-US" altLang="en-US" sz="9200" b="0" i="1" dirty="0">
                <a:solidFill>
                  <a:srgbClr val="000000"/>
                </a:solidFill>
              </a:rPr>
              <a:t>in the State for the preceding fiscal year.</a:t>
            </a:r>
            <a:endParaRPr lang="en-US" altLang="en-US" sz="9200" b="0" i="1" dirty="0">
              <a:solidFill>
                <a:srgbClr val="000000"/>
              </a:solidFill>
              <a:sym typeface="Calibri" panose="020F0502020204030204" pitchFamily="34" charset="0"/>
            </a:endParaRPr>
          </a:p>
          <a:p>
            <a:endParaRPr lang="en-US" b="0" dirty="0"/>
          </a:p>
        </p:txBody>
      </p:sp>
    </p:spTree>
    <p:extLst>
      <p:ext uri="{BB962C8B-B14F-4D97-AF65-F5344CB8AC3E}">
        <p14:creationId xmlns:p14="http://schemas.microsoft.com/office/powerpoint/2010/main" val="24945714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Your #1 Takeaway</a:t>
            </a:r>
            <a:endParaRPr lang="en-US" dirty="0"/>
          </a:p>
        </p:txBody>
      </p:sp>
      <p:sp>
        <p:nvSpPr>
          <p:cNvPr id="3" name="Text Placeholder 2"/>
          <p:cNvSpPr>
            <a:spLocks noGrp="1"/>
          </p:cNvSpPr>
          <p:nvPr>
            <p:ph type="body" sz="quarter" idx="14"/>
          </p:nvPr>
        </p:nvSpPr>
        <p:spPr>
          <a:xfrm>
            <a:off x="1901951" y="1197429"/>
            <a:ext cx="5383988" cy="2817010"/>
          </a:xfrm>
        </p:spPr>
        <p:txBody>
          <a:bodyPr>
            <a:normAutofit fontScale="85000" lnSpcReduction="10000"/>
          </a:bodyPr>
          <a:lstStyle/>
          <a:p>
            <a:r>
              <a:rPr lang="en-US" dirty="0" smtClean="0">
                <a:latin typeface="Lato Black" panose="020F0A02020204030203" pitchFamily="34" charset="0"/>
              </a:rPr>
              <a:t>Total Per-Pupil Expenditure</a:t>
            </a:r>
            <a:br>
              <a:rPr lang="en-US" dirty="0" smtClean="0">
                <a:latin typeface="Lato Black" panose="020F0A02020204030203" pitchFamily="34" charset="0"/>
              </a:rPr>
            </a:br>
            <a:r>
              <a:rPr lang="en-US" dirty="0" smtClean="0">
                <a:latin typeface="Lato Black" panose="020F0A02020204030203" pitchFamily="34" charset="0"/>
              </a:rPr>
              <a:t>(Line H) is the critical data point</a:t>
            </a:r>
          </a:p>
          <a:p>
            <a:r>
              <a:rPr lang="en-US" dirty="0" smtClean="0"/>
              <a:t>Know and share why each of your schools’ numbers are what they are</a:t>
            </a:r>
          </a:p>
          <a:p>
            <a:r>
              <a:rPr lang="en-US" dirty="0" smtClean="0"/>
              <a:t>Tell your school level stories</a:t>
            </a:r>
          </a:p>
          <a:p>
            <a:r>
              <a:rPr lang="en-US" dirty="0" smtClean="0"/>
              <a:t>Talk about your student successes!</a:t>
            </a:r>
            <a:endParaRPr lang="en-US" dirty="0"/>
          </a:p>
        </p:txBody>
      </p:sp>
    </p:spTree>
    <p:extLst>
      <p:ext uri="{BB962C8B-B14F-4D97-AF65-F5344CB8AC3E}">
        <p14:creationId xmlns:p14="http://schemas.microsoft.com/office/powerpoint/2010/main" val="35010651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Contact</a:t>
            </a:r>
            <a:endParaRPr lang="en-US" dirty="0"/>
          </a:p>
        </p:txBody>
      </p:sp>
      <p:sp>
        <p:nvSpPr>
          <p:cNvPr id="3" name="Text Placeholder 2"/>
          <p:cNvSpPr>
            <a:spLocks noGrp="1"/>
          </p:cNvSpPr>
          <p:nvPr>
            <p:ph type="body" sz="quarter" idx="14"/>
          </p:nvPr>
        </p:nvSpPr>
        <p:spPr>
          <a:xfrm>
            <a:off x="1770278" y="1199693"/>
            <a:ext cx="5640020" cy="3021177"/>
          </a:xfrm>
        </p:spPr>
        <p:txBody>
          <a:bodyPr>
            <a:normAutofit fontScale="85000" lnSpcReduction="20000"/>
          </a:bodyPr>
          <a:lstStyle/>
          <a:p>
            <a:r>
              <a:rPr lang="en-US" dirty="0" smtClean="0">
                <a:latin typeface="Lato Black" panose="020F0A02020204030203" pitchFamily="34" charset="0"/>
              </a:rPr>
              <a:t>Daniel Bush</a:t>
            </a:r>
            <a:r>
              <a:rPr lang="en-US" dirty="0" smtClean="0"/>
              <a:t/>
            </a:r>
            <a:br>
              <a:rPr lang="en-US" dirty="0" smtClean="0"/>
            </a:br>
            <a:r>
              <a:rPr lang="en-US" dirty="0" smtClean="0"/>
              <a:t>Director</a:t>
            </a:r>
            <a:r>
              <a:rPr lang="en-US" dirty="0" smtClean="0"/>
              <a:t/>
            </a:r>
            <a:br>
              <a:rPr lang="en-US" dirty="0" smtClean="0"/>
            </a:br>
            <a:r>
              <a:rPr lang="en-US" dirty="0" smtClean="0"/>
              <a:t>DPI School </a:t>
            </a:r>
            <a:r>
              <a:rPr lang="en-US" dirty="0" smtClean="0"/>
              <a:t>Financial Services Team</a:t>
            </a:r>
            <a:br>
              <a:rPr lang="en-US" dirty="0" smtClean="0"/>
            </a:br>
            <a:r>
              <a:rPr lang="en-US" dirty="0" smtClean="0">
                <a:hlinkClick r:id="rId2"/>
              </a:rPr>
              <a:t>daniel.bush@dpi.wi.gov</a:t>
            </a:r>
            <a:r>
              <a:rPr lang="en-US" dirty="0" smtClean="0"/>
              <a:t/>
            </a:r>
            <a:br>
              <a:rPr lang="en-US" dirty="0" smtClean="0"/>
            </a:br>
            <a:r>
              <a:rPr lang="en-US" dirty="0" smtClean="0"/>
              <a:t>608-266-6968</a:t>
            </a:r>
          </a:p>
          <a:p>
            <a:r>
              <a:rPr lang="en-US" dirty="0" smtClean="0"/>
              <a:t>ESSA </a:t>
            </a:r>
            <a:r>
              <a:rPr lang="en-US" dirty="0" smtClean="0"/>
              <a:t>School Level </a:t>
            </a:r>
            <a:r>
              <a:rPr lang="en-US" dirty="0"/>
              <a:t>Reporting webpage:</a:t>
            </a:r>
            <a:br>
              <a:rPr lang="en-US" dirty="0"/>
            </a:br>
            <a:r>
              <a:rPr lang="en-US" dirty="0">
                <a:latin typeface="Lato Black" panose="020F0A02020204030203" pitchFamily="34" charset="0"/>
                <a:hlinkClick r:id="rId3"/>
              </a:rPr>
              <a:t>https://</a:t>
            </a:r>
            <a:r>
              <a:rPr lang="en-US" dirty="0" smtClean="0">
                <a:latin typeface="Lato Black" panose="020F0A02020204030203" pitchFamily="34" charset="0"/>
                <a:hlinkClick r:id="rId3"/>
              </a:rPr>
              <a:t>dpi.wi.gov/sfs/reporting/slr</a:t>
            </a:r>
            <a:endParaRPr lang="en-US" dirty="0">
              <a:latin typeface="Lato Black" panose="020F0A02020204030203" pitchFamily="34" charset="0"/>
            </a:endParaRPr>
          </a:p>
        </p:txBody>
      </p:sp>
    </p:spTree>
    <p:extLst>
      <p:ext uri="{BB962C8B-B14F-4D97-AF65-F5344CB8AC3E}">
        <p14:creationId xmlns:p14="http://schemas.microsoft.com/office/powerpoint/2010/main" val="1027006778"/>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Contact</a:t>
            </a:r>
            <a:endParaRPr lang="en-US" dirty="0"/>
          </a:p>
        </p:txBody>
      </p:sp>
      <p:sp>
        <p:nvSpPr>
          <p:cNvPr id="3" name="Text Placeholder 2"/>
          <p:cNvSpPr>
            <a:spLocks noGrp="1"/>
          </p:cNvSpPr>
          <p:nvPr>
            <p:ph type="body" sz="quarter" idx="14"/>
          </p:nvPr>
        </p:nvSpPr>
        <p:spPr>
          <a:xfrm>
            <a:off x="1770278" y="1199693"/>
            <a:ext cx="5640020" cy="3021177"/>
          </a:xfrm>
        </p:spPr>
        <p:txBody>
          <a:bodyPr>
            <a:normAutofit fontScale="85000" lnSpcReduction="20000"/>
          </a:bodyPr>
          <a:lstStyle/>
          <a:p>
            <a:r>
              <a:rPr lang="en-US" dirty="0" smtClean="0">
                <a:latin typeface="Lato Black" panose="020F0A02020204030203" pitchFamily="34" charset="0"/>
              </a:rPr>
              <a:t>Mike Barry</a:t>
            </a:r>
            <a:r>
              <a:rPr lang="en-US" dirty="0" smtClean="0"/>
              <a:t/>
            </a:r>
            <a:br>
              <a:rPr lang="en-US" dirty="0" smtClean="0"/>
            </a:br>
            <a:r>
              <a:rPr lang="en-US" dirty="0" smtClean="0"/>
              <a:t>Executive Director</a:t>
            </a:r>
            <a:r>
              <a:rPr lang="en-US" dirty="0" smtClean="0"/>
              <a:t/>
            </a:r>
            <a:br>
              <a:rPr lang="en-US" dirty="0" smtClean="0"/>
            </a:br>
            <a:r>
              <a:rPr lang="en-US" dirty="0" smtClean="0"/>
              <a:t>Wisconsin Association of School Business Officials (WASBO)</a:t>
            </a:r>
            <a:br>
              <a:rPr lang="en-US" dirty="0" smtClean="0"/>
            </a:br>
            <a:r>
              <a:rPr lang="en-US" dirty="0" smtClean="0">
                <a:hlinkClick r:id="rId2"/>
              </a:rPr>
              <a:t>Mike.Barry@wasbo.com</a:t>
            </a:r>
            <a:r>
              <a:rPr lang="en-US" dirty="0" smtClean="0"/>
              <a:t/>
            </a:r>
            <a:br>
              <a:rPr lang="en-US" dirty="0" smtClean="0"/>
            </a:br>
            <a:r>
              <a:rPr lang="en-US" dirty="0" smtClean="0"/>
              <a:t>608-249-8588</a:t>
            </a:r>
            <a:br>
              <a:rPr lang="en-US" dirty="0" smtClean="0"/>
            </a:br>
            <a:r>
              <a:rPr lang="en-US" dirty="0" smtClean="0">
                <a:hlinkClick r:id="rId3"/>
              </a:rPr>
              <a:t>www.wasbo.com</a:t>
            </a:r>
            <a:endParaRPr lang="en-US" dirty="0" smtClean="0"/>
          </a:p>
        </p:txBody>
      </p:sp>
    </p:spTree>
    <p:extLst>
      <p:ext uri="{BB962C8B-B14F-4D97-AF65-F5344CB8AC3E}">
        <p14:creationId xmlns:p14="http://schemas.microsoft.com/office/powerpoint/2010/main" val="1670479130"/>
      </p:ext>
    </p:extLst>
  </p:cSld>
  <p:clrMapOvr>
    <a:masterClrMapping/>
  </p:clrMapOvr>
  <p:transition spd="slow">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smtClean="0"/>
              <a:t>Questions? Comments?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8739" y="1141171"/>
            <a:ext cx="3426521" cy="3200400"/>
          </a:xfrm>
          <a:prstGeom prst="rect">
            <a:avLst/>
          </a:prstGeom>
        </p:spPr>
      </p:pic>
    </p:spTree>
    <p:extLst>
      <p:ext uri="{BB962C8B-B14F-4D97-AF65-F5344CB8AC3E}">
        <p14:creationId xmlns:p14="http://schemas.microsoft.com/office/powerpoint/2010/main" val="107737452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So What Does That Mean?</a:t>
            </a:r>
            <a:endParaRPr lang="en-US" dirty="0"/>
          </a:p>
        </p:txBody>
      </p:sp>
      <p:sp>
        <p:nvSpPr>
          <p:cNvPr id="3" name="Text Placeholder 2"/>
          <p:cNvSpPr>
            <a:spLocks noGrp="1"/>
          </p:cNvSpPr>
          <p:nvPr>
            <p:ph type="body" sz="quarter" idx="14"/>
          </p:nvPr>
        </p:nvSpPr>
        <p:spPr>
          <a:xfrm>
            <a:off x="942822" y="1277258"/>
            <a:ext cx="3993459" cy="2537740"/>
          </a:xfrm>
        </p:spPr>
        <p:txBody>
          <a:bodyPr>
            <a:normAutofit fontScale="77500" lnSpcReduction="20000"/>
          </a:bodyPr>
          <a:lstStyle/>
          <a:p>
            <a:r>
              <a:rPr lang="en-US" dirty="0" smtClean="0">
                <a:latin typeface="Lato Black" panose="020F0A02020204030203" pitchFamily="34" charset="0"/>
              </a:rPr>
              <a:t>Your responsibility</a:t>
            </a:r>
            <a:r>
              <a:rPr lang="en-US" dirty="0" smtClean="0"/>
              <a:t>: Report</a:t>
            </a:r>
            <a:br>
              <a:rPr lang="en-US" dirty="0" smtClean="0"/>
            </a:br>
            <a:r>
              <a:rPr lang="en-US" dirty="0" smtClean="0"/>
              <a:t>per-pupil federal &amp; non-federal costs for each school to DPI</a:t>
            </a:r>
          </a:p>
          <a:p>
            <a:r>
              <a:rPr lang="en-US" dirty="0" smtClean="0">
                <a:latin typeface="Lato Black" panose="020F0A02020204030203" pitchFamily="34" charset="0"/>
              </a:rPr>
              <a:t>Our responsibility</a:t>
            </a:r>
            <a:r>
              <a:rPr lang="en-US" dirty="0" smtClean="0"/>
              <a:t>: Collect this data and report it to the U.S. Department of Education</a:t>
            </a:r>
            <a:endParaRPr lang="en-US" dirty="0"/>
          </a:p>
        </p:txBody>
      </p:sp>
      <p:pic>
        <p:nvPicPr>
          <p:cNvPr id="9" name="Picture Placeholder 8"/>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l="10382" r="10382"/>
          <a:stretch>
            <a:fillRect/>
          </a:stretch>
        </p:blipFill>
        <p:spPr>
          <a:xfrm>
            <a:off x="5584714" y="1404198"/>
            <a:ext cx="1011988" cy="914400"/>
          </a:xfrm>
        </p:spPr>
      </p:pic>
      <p:pic>
        <p:nvPicPr>
          <p:cNvPr id="5" name="Picture 4"/>
          <p:cNvPicPr>
            <a:picLocks noChangeAspect="1"/>
          </p:cNvPicPr>
          <p:nvPr/>
        </p:nvPicPr>
        <p:blipFill>
          <a:blip r:embed="rId3"/>
          <a:stretch>
            <a:fillRect/>
          </a:stretch>
        </p:blipFill>
        <p:spPr>
          <a:xfrm>
            <a:off x="7439522" y="1404198"/>
            <a:ext cx="922052" cy="914400"/>
          </a:xfrm>
          <a:prstGeom prst="rect">
            <a:avLst/>
          </a:prstGeom>
        </p:spPr>
      </p:pic>
      <p:sp>
        <p:nvSpPr>
          <p:cNvPr id="10" name="Right Arrow 9"/>
          <p:cNvSpPr/>
          <p:nvPr/>
        </p:nvSpPr>
        <p:spPr>
          <a:xfrm>
            <a:off x="6715593" y="1686394"/>
            <a:ext cx="659568" cy="367259"/>
          </a:xfrm>
          <a:prstGeom prst="rightArrow">
            <a:avLst/>
          </a:prstGeom>
          <a:solidFill>
            <a:srgbClr val="262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stretch>
            <a:fillRect/>
          </a:stretch>
        </p:blipFill>
        <p:spPr>
          <a:xfrm>
            <a:off x="5629682" y="2605910"/>
            <a:ext cx="922052" cy="914400"/>
          </a:xfrm>
          <a:prstGeom prst="rect">
            <a:avLst/>
          </a:prstGeom>
        </p:spPr>
      </p:pic>
      <p:sp>
        <p:nvSpPr>
          <p:cNvPr id="12" name="Right Arrow 11"/>
          <p:cNvSpPr/>
          <p:nvPr/>
        </p:nvSpPr>
        <p:spPr>
          <a:xfrm>
            <a:off x="6715593" y="2879480"/>
            <a:ext cx="659568" cy="367259"/>
          </a:xfrm>
          <a:prstGeom prst="rightArrow">
            <a:avLst/>
          </a:prstGeom>
          <a:solidFill>
            <a:srgbClr val="33A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al of the United States Department of Education.sv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47174" y="2605909"/>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73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Why School Level Reporting?</a:t>
            </a:r>
            <a:endParaRPr lang="en-US" dirty="0"/>
          </a:p>
        </p:txBody>
      </p:sp>
      <p:sp>
        <p:nvSpPr>
          <p:cNvPr id="3" name="Text Placeholder 2"/>
          <p:cNvSpPr>
            <a:spLocks noGrp="1"/>
          </p:cNvSpPr>
          <p:nvPr>
            <p:ph type="body" sz="quarter" idx="14"/>
          </p:nvPr>
        </p:nvSpPr>
        <p:spPr>
          <a:xfrm>
            <a:off x="1787139" y="1182799"/>
            <a:ext cx="5569722" cy="2945593"/>
          </a:xfrm>
        </p:spPr>
        <p:txBody>
          <a:bodyPr>
            <a:normAutofit fontScale="92500"/>
          </a:bodyPr>
          <a:lstStyle/>
          <a:p>
            <a:r>
              <a:rPr lang="en-US" dirty="0" smtClean="0">
                <a:latin typeface="Lato Black" panose="020F0A02020204030203" pitchFamily="34" charset="0"/>
              </a:rPr>
              <a:t>Goal</a:t>
            </a:r>
            <a:r>
              <a:rPr lang="en-US" dirty="0" smtClean="0"/>
              <a:t>: Financial transparency of resource allocation on a per student basis</a:t>
            </a:r>
          </a:p>
          <a:p>
            <a:r>
              <a:rPr lang="en-US" dirty="0" smtClean="0">
                <a:latin typeface="Lato Black" panose="020F0A02020204030203" pitchFamily="34" charset="0"/>
              </a:rPr>
              <a:t>Idea</a:t>
            </a:r>
            <a:r>
              <a:rPr lang="en-US" dirty="0" smtClean="0"/>
              <a:t>: Use data to drive improvements and promote greater fairness and equity for all students</a:t>
            </a:r>
          </a:p>
        </p:txBody>
      </p:sp>
    </p:spTree>
    <p:extLst>
      <p:ext uri="{BB962C8B-B14F-4D97-AF65-F5344CB8AC3E}">
        <p14:creationId xmlns:p14="http://schemas.microsoft.com/office/powerpoint/2010/main" val="253771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SLR Implementation Plan</a:t>
            </a:r>
            <a:endParaRPr lang="en-US" dirty="0"/>
          </a:p>
        </p:txBody>
      </p:sp>
      <p:sp>
        <p:nvSpPr>
          <p:cNvPr id="3" name="Text Placeholder 2"/>
          <p:cNvSpPr>
            <a:spLocks noGrp="1"/>
          </p:cNvSpPr>
          <p:nvPr>
            <p:ph type="body" sz="quarter" idx="14"/>
          </p:nvPr>
        </p:nvSpPr>
        <p:spPr>
          <a:xfrm>
            <a:off x="1392565" y="1202472"/>
            <a:ext cx="6358870" cy="2520966"/>
          </a:xfrm>
        </p:spPr>
        <p:txBody>
          <a:bodyPr>
            <a:normAutofit fontScale="85000" lnSpcReduction="10000"/>
          </a:bodyPr>
          <a:lstStyle/>
          <a:p>
            <a:pPr marL="0" indent="0">
              <a:buNone/>
            </a:pPr>
            <a:r>
              <a:rPr lang="en-US" u="sng" dirty="0" smtClean="0"/>
              <a:t>2018-19 School Year Data</a:t>
            </a:r>
            <a:endParaRPr lang="en-US" b="0" dirty="0" smtClean="0"/>
          </a:p>
          <a:p>
            <a:r>
              <a:rPr lang="en-US" dirty="0" smtClean="0"/>
              <a:t>Fall 2018: Report budget totals by school to DPI</a:t>
            </a:r>
            <a:endParaRPr lang="en-US" u="sng" dirty="0" smtClean="0">
              <a:latin typeface="Lato Black" panose="020F0A02020204030203" pitchFamily="34" charset="0"/>
            </a:endParaRPr>
          </a:p>
          <a:p>
            <a:r>
              <a:rPr lang="en-US" dirty="0" smtClean="0"/>
              <a:t>Late summer 2019: Report actuals by school to DPI</a:t>
            </a:r>
          </a:p>
          <a:p>
            <a:r>
              <a:rPr lang="en-US" dirty="0" smtClean="0"/>
              <a:t>June 2020: DPI reports audited actuals to U.S. Dept. of Education and publishes data to the public</a:t>
            </a:r>
          </a:p>
        </p:txBody>
      </p:sp>
      <p:sp>
        <p:nvSpPr>
          <p:cNvPr id="4" name="Left Arrow 3"/>
          <p:cNvSpPr/>
          <p:nvPr/>
        </p:nvSpPr>
        <p:spPr>
          <a:xfrm>
            <a:off x="7718042" y="1662759"/>
            <a:ext cx="1099930" cy="576470"/>
          </a:xfrm>
          <a:prstGeom prst="lef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Lato Black" panose="020F0A02020204030203" pitchFamily="34" charset="0"/>
              </a:rPr>
              <a:t>DONE!</a:t>
            </a:r>
            <a:endParaRPr lang="en-US" dirty="0">
              <a:latin typeface="Lato Black" panose="020F0A02020204030203" pitchFamily="34" charset="0"/>
            </a:endParaRPr>
          </a:p>
        </p:txBody>
      </p:sp>
      <p:sp>
        <p:nvSpPr>
          <p:cNvPr id="5" name="Left Arrow 4"/>
          <p:cNvSpPr/>
          <p:nvPr/>
        </p:nvSpPr>
        <p:spPr>
          <a:xfrm>
            <a:off x="7718042" y="2152306"/>
            <a:ext cx="1099930" cy="576470"/>
          </a:xfrm>
          <a:prstGeom prst="lef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Lato Black" panose="020F0A02020204030203" pitchFamily="34" charset="0"/>
              </a:rPr>
              <a:t>DONE!</a:t>
            </a:r>
            <a:endParaRPr lang="en-US" dirty="0">
              <a:latin typeface="Lato Black" panose="020F0A02020204030203" pitchFamily="34" charset="0"/>
            </a:endParaRPr>
          </a:p>
        </p:txBody>
      </p:sp>
    </p:spTree>
    <p:extLst>
      <p:ext uri="{BB962C8B-B14F-4D97-AF65-F5344CB8AC3E}">
        <p14:creationId xmlns:p14="http://schemas.microsoft.com/office/powerpoint/2010/main" val="10177374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75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750"/>
                            </p:stCondLst>
                            <p:childTnLst>
                              <p:par>
                                <p:cTn id="19" presetID="1" presetClass="entr" presetSubtype="0" fill="hold" grpId="0" nodeType="afterEffect">
                                  <p:stCondLst>
                                    <p:cond delay="75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SLR Implementation Plan</a:t>
            </a:r>
            <a:endParaRPr lang="en-US" dirty="0"/>
          </a:p>
        </p:txBody>
      </p:sp>
      <p:sp>
        <p:nvSpPr>
          <p:cNvPr id="3" name="Text Placeholder 2"/>
          <p:cNvSpPr>
            <a:spLocks noGrp="1"/>
          </p:cNvSpPr>
          <p:nvPr>
            <p:ph type="body" sz="quarter" idx="14"/>
          </p:nvPr>
        </p:nvSpPr>
        <p:spPr>
          <a:xfrm>
            <a:off x="1392565" y="1202472"/>
            <a:ext cx="6358870" cy="2520966"/>
          </a:xfrm>
        </p:spPr>
        <p:txBody>
          <a:bodyPr>
            <a:normAutofit fontScale="85000" lnSpcReduction="10000"/>
          </a:bodyPr>
          <a:lstStyle/>
          <a:p>
            <a:pPr marL="0" indent="0">
              <a:buNone/>
            </a:pPr>
            <a:r>
              <a:rPr lang="en-US" u="sng" dirty="0" smtClean="0"/>
              <a:t>2019-20 </a:t>
            </a:r>
            <a:r>
              <a:rPr lang="en-US" u="sng" dirty="0" smtClean="0"/>
              <a:t>School Year Data</a:t>
            </a:r>
            <a:endParaRPr lang="en-US" b="0" dirty="0" smtClean="0"/>
          </a:p>
          <a:p>
            <a:r>
              <a:rPr lang="en-US" dirty="0" smtClean="0"/>
              <a:t>Fall </a:t>
            </a:r>
            <a:r>
              <a:rPr lang="en-US" dirty="0" smtClean="0"/>
              <a:t>2019: </a:t>
            </a:r>
            <a:r>
              <a:rPr lang="en-US" dirty="0" smtClean="0"/>
              <a:t>Report budget totals by school to DPI</a:t>
            </a:r>
            <a:endParaRPr lang="en-US" u="sng" dirty="0" smtClean="0">
              <a:latin typeface="Lato Black" panose="020F0A02020204030203" pitchFamily="34" charset="0"/>
            </a:endParaRPr>
          </a:p>
          <a:p>
            <a:r>
              <a:rPr lang="en-US" dirty="0" smtClean="0"/>
              <a:t>Late summer </a:t>
            </a:r>
            <a:r>
              <a:rPr lang="en-US" dirty="0" smtClean="0"/>
              <a:t>2020: </a:t>
            </a:r>
            <a:r>
              <a:rPr lang="en-US" dirty="0" smtClean="0"/>
              <a:t>Report actuals by school to DPI</a:t>
            </a:r>
          </a:p>
          <a:p>
            <a:r>
              <a:rPr lang="en-US" dirty="0" smtClean="0"/>
              <a:t>June </a:t>
            </a:r>
            <a:r>
              <a:rPr lang="en-US" dirty="0" smtClean="0"/>
              <a:t>2021: </a:t>
            </a:r>
            <a:r>
              <a:rPr lang="en-US" dirty="0" smtClean="0"/>
              <a:t>DPI reports audited actuals to U.S. Dept. of Education and publishes data to the public</a:t>
            </a:r>
          </a:p>
        </p:txBody>
      </p:sp>
      <p:sp>
        <p:nvSpPr>
          <p:cNvPr id="4" name="Left Arrow 3"/>
          <p:cNvSpPr/>
          <p:nvPr/>
        </p:nvSpPr>
        <p:spPr>
          <a:xfrm>
            <a:off x="7718042" y="1662759"/>
            <a:ext cx="1099930" cy="576470"/>
          </a:xfrm>
          <a:prstGeom prst="lef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Lato Black" panose="020F0A02020204030203" pitchFamily="34" charset="0"/>
              </a:rPr>
              <a:t>DONE!</a:t>
            </a:r>
            <a:endParaRPr lang="en-US" dirty="0">
              <a:latin typeface="Lato Black" panose="020F0A02020204030203" pitchFamily="34" charset="0"/>
            </a:endParaRPr>
          </a:p>
        </p:txBody>
      </p:sp>
    </p:spTree>
    <p:extLst>
      <p:ext uri="{BB962C8B-B14F-4D97-AF65-F5344CB8AC3E}">
        <p14:creationId xmlns:p14="http://schemas.microsoft.com/office/powerpoint/2010/main" val="21487729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75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Basic Process</a:t>
            </a:r>
            <a:endParaRPr lang="en-US" dirty="0"/>
          </a:p>
        </p:txBody>
      </p:sp>
      <p:sp>
        <p:nvSpPr>
          <p:cNvPr id="3" name="Text Placeholder 2"/>
          <p:cNvSpPr>
            <a:spLocks noGrp="1"/>
          </p:cNvSpPr>
          <p:nvPr>
            <p:ph type="body" sz="quarter" idx="14"/>
          </p:nvPr>
        </p:nvSpPr>
        <p:spPr/>
        <p:txBody>
          <a:bodyPr>
            <a:normAutofit fontScale="92500" lnSpcReduction="20000"/>
          </a:bodyPr>
          <a:lstStyle/>
          <a:p>
            <a:pPr marL="457200" indent="-457200">
              <a:buFont typeface="+mj-lt"/>
              <a:buAutoNum type="arabicPeriod"/>
            </a:pPr>
            <a:r>
              <a:rPr lang="en-US" dirty="0" smtClean="0"/>
              <a:t>Identify costs by 1 of 3 types</a:t>
            </a:r>
          </a:p>
          <a:p>
            <a:pPr marL="457200" indent="-457200">
              <a:buFont typeface="+mj-lt"/>
              <a:buAutoNum type="arabicPeriod"/>
            </a:pPr>
            <a:r>
              <a:rPr lang="en-US" dirty="0" smtClean="0"/>
              <a:t>Identify costs by school or with the district/LEA as a whole</a:t>
            </a:r>
          </a:p>
          <a:p>
            <a:pPr marL="457200" indent="-457200">
              <a:buFont typeface="+mj-lt"/>
              <a:buAutoNum type="arabicPeriod"/>
            </a:pPr>
            <a:r>
              <a:rPr lang="en-US" dirty="0" smtClean="0"/>
              <a:t>Report costs &amp; enrollments to DPI</a:t>
            </a:r>
          </a:p>
          <a:p>
            <a:pPr marL="457200" indent="-457200">
              <a:buFont typeface="+mj-lt"/>
              <a:buAutoNum type="arabicPeriod"/>
            </a:pPr>
            <a:r>
              <a:rPr lang="en-US" dirty="0" smtClean="0"/>
              <a:t>We do the per-pupil math</a:t>
            </a:r>
            <a:endParaRPr lang="en-US" dirty="0"/>
          </a:p>
        </p:txBody>
      </p:sp>
    </p:spTree>
    <p:extLst>
      <p:ext uri="{BB962C8B-B14F-4D97-AF65-F5344CB8AC3E}">
        <p14:creationId xmlns:p14="http://schemas.microsoft.com/office/powerpoint/2010/main" val="2757935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36771</TotalTime>
  <Words>2664</Words>
  <Application>Microsoft Office PowerPoint</Application>
  <PresentationFormat>On-screen Show (16:9)</PresentationFormat>
  <Paragraphs>701</Paragraphs>
  <Slides>43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Calibri</vt:lpstr>
      <vt:lpstr>Gadget</vt:lpstr>
      <vt:lpstr>Lato</vt:lpstr>
      <vt:lpstr>Lato Black</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Bush, Daniel P.   DPI</cp:lastModifiedBy>
  <cp:revision>850</cp:revision>
  <cp:lastPrinted>2018-12-06T19:44:15Z</cp:lastPrinted>
  <dcterms:created xsi:type="dcterms:W3CDTF">2016-02-23T19:34:17Z</dcterms:created>
  <dcterms:modified xsi:type="dcterms:W3CDTF">2020-01-15T15:43:06Z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fs.IsStoryboard">
    <vt:bool>true</vt:bool>
  </property>
  <property fmtid="{D5CDD505-2E9C-101B-9397-08002B2CF9AE}" pid="4" name="_AdHocReviewCycleID">
    <vt:i4>752282358</vt:i4>
  </property>
  <property fmtid="{D5CDD505-2E9C-101B-9397-08002B2CF9AE}" pid="5" name="_EmailSubject">
    <vt:lpwstr>Most Recent School Level Budget PowerPoint</vt:lpwstr>
  </property>
  <property fmtid="{D5CDD505-2E9C-101B-9397-08002B2CF9AE}" pid="6" name="_AuthorEmail">
    <vt:lpwstr>Eugene.Fornecker@dpi.wi.gov</vt:lpwstr>
  </property>
  <property fmtid="{D5CDD505-2E9C-101B-9397-08002B2CF9AE}" pid="7" name="_AuthorEmailDisplayName">
    <vt:lpwstr>Fornecker, Eugene   DPI</vt:lpwstr>
  </property>
  <property fmtid="{D5CDD505-2E9C-101B-9397-08002B2CF9AE}" pid="8" name="_PreviousAdHocReviewCycleID">
    <vt:i4>-57608511</vt:i4>
  </property>
</Properties>
</file>