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4"/>
  </p:notesMasterIdLst>
  <p:sldIdLst>
    <p:sldId id="265"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12480925" cy="7023100"/>
  <p:notesSz cx="6858000" cy="92964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9" autoAdjust="0"/>
    <p:restoredTop sz="94660"/>
  </p:normalViewPr>
  <p:slideViewPr>
    <p:cSldViewPr snapToGrid="0">
      <p:cViewPr varScale="1">
        <p:scale>
          <a:sx n="73" d="100"/>
          <a:sy n="73" d="100"/>
        </p:scale>
        <p:origin x="108" y="54"/>
      </p:cViewPr>
      <p:guideLst>
        <p:guide pos="3931"/>
        <p:guide orient="horz" pos="2212"/>
      </p:guideLst>
    </p:cSldViewPr>
  </p:slideViewPr>
  <p:notesTextViewPr>
    <p:cViewPr>
      <p:scale>
        <a:sx n="3" d="2"/>
        <a:sy n="3" d="2"/>
      </p:scale>
      <p:origin x="0" y="0"/>
    </p:cViewPr>
  </p:notesText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8D66B86-A74A-4C80-A57B-B68EC8B0A391}" type="datetimeFigureOut">
              <a:rPr lang="en-US" smtClean="0"/>
              <a:t>5/11/2017</a:t>
            </a:fld>
            <a:endParaRPr lang="en-US"/>
          </a:p>
        </p:txBody>
      </p:sp>
      <p:sp>
        <p:nvSpPr>
          <p:cNvPr id="4" name="Slide Image Placeholder 3"/>
          <p:cNvSpPr>
            <a:spLocks noGrp="1" noRot="1" noChangeAspect="1"/>
          </p:cNvSpPr>
          <p:nvPr>
            <p:ph type="sldImg" idx="2"/>
          </p:nvPr>
        </p:nvSpPr>
        <p:spPr>
          <a:xfrm>
            <a:off x="642938" y="1162050"/>
            <a:ext cx="55721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592A5A1-56EA-41D0-9C52-5BB87E1830FF}" type="slidenum">
              <a:rPr lang="en-US" smtClean="0"/>
              <a:t>‹#›</a:t>
            </a:fld>
            <a:endParaRPr lang="en-US"/>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a:t>
            </a:fld>
            <a:endParaRPr lang="en-US"/>
          </a:p>
        </p:txBody>
      </p:sp>
    </p:spTree>
    <p:extLst>
      <p:ext uri="{BB962C8B-B14F-4D97-AF65-F5344CB8AC3E}">
        <p14:creationId xmlns:p14="http://schemas.microsoft.com/office/powerpoint/2010/main" val="289823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10</a:t>
            </a:fld>
            <a:endParaRPr lang="en-US"/>
          </a:p>
        </p:txBody>
      </p:sp>
    </p:spTree>
    <p:extLst>
      <p:ext uri="{BB962C8B-B14F-4D97-AF65-F5344CB8AC3E}">
        <p14:creationId xmlns:p14="http://schemas.microsoft.com/office/powerpoint/2010/main" val="1369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55600" y="708025"/>
            <a:ext cx="6299200" cy="3544888"/>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0095E5-A03C-482E-8F52-93753A9F5F60}"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342108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12</a:t>
            </a:fld>
            <a:endParaRPr lang="en-US"/>
          </a:p>
        </p:txBody>
      </p:sp>
    </p:spTree>
    <p:extLst>
      <p:ext uri="{BB962C8B-B14F-4D97-AF65-F5344CB8AC3E}">
        <p14:creationId xmlns:p14="http://schemas.microsoft.com/office/powerpoint/2010/main" val="117604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13</a:t>
            </a:fld>
            <a:endParaRPr lang="en-US"/>
          </a:p>
        </p:txBody>
      </p:sp>
    </p:spTree>
    <p:extLst>
      <p:ext uri="{BB962C8B-B14F-4D97-AF65-F5344CB8AC3E}">
        <p14:creationId xmlns:p14="http://schemas.microsoft.com/office/powerpoint/2010/main" val="347800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14</a:t>
            </a:fld>
            <a:endParaRPr lang="en-US"/>
          </a:p>
        </p:txBody>
      </p:sp>
    </p:spTree>
    <p:extLst>
      <p:ext uri="{BB962C8B-B14F-4D97-AF65-F5344CB8AC3E}">
        <p14:creationId xmlns:p14="http://schemas.microsoft.com/office/powerpoint/2010/main" val="262072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587626-6DE8-4961-A594-525BFB2380B6}" type="slidenum">
              <a:rPr lang="en-US" smtClean="0"/>
              <a:pPr>
                <a:defRPr/>
              </a:pPr>
              <a:t>15</a:t>
            </a:fld>
            <a:endParaRPr lang="en-US" dirty="0"/>
          </a:p>
        </p:txBody>
      </p:sp>
    </p:spTree>
    <p:extLst>
      <p:ext uri="{BB962C8B-B14F-4D97-AF65-F5344CB8AC3E}">
        <p14:creationId xmlns:p14="http://schemas.microsoft.com/office/powerpoint/2010/main" val="109419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16</a:t>
            </a:fld>
            <a:endParaRPr lang="en-US"/>
          </a:p>
        </p:txBody>
      </p:sp>
    </p:spTree>
    <p:extLst>
      <p:ext uri="{BB962C8B-B14F-4D97-AF65-F5344CB8AC3E}">
        <p14:creationId xmlns:p14="http://schemas.microsoft.com/office/powerpoint/2010/main" val="232440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17</a:t>
            </a:fld>
            <a:endParaRPr lang="en-US"/>
          </a:p>
        </p:txBody>
      </p:sp>
    </p:spTree>
    <p:extLst>
      <p:ext uri="{BB962C8B-B14F-4D97-AF65-F5344CB8AC3E}">
        <p14:creationId xmlns:p14="http://schemas.microsoft.com/office/powerpoint/2010/main" val="29758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18</a:t>
            </a:fld>
            <a:endParaRPr lang="en-US"/>
          </a:p>
        </p:txBody>
      </p:sp>
    </p:spTree>
    <p:extLst>
      <p:ext uri="{BB962C8B-B14F-4D97-AF65-F5344CB8AC3E}">
        <p14:creationId xmlns:p14="http://schemas.microsoft.com/office/powerpoint/2010/main" val="136956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19</a:t>
            </a:fld>
            <a:endParaRPr lang="en-US"/>
          </a:p>
        </p:txBody>
      </p:sp>
    </p:spTree>
    <p:extLst>
      <p:ext uri="{BB962C8B-B14F-4D97-AF65-F5344CB8AC3E}">
        <p14:creationId xmlns:p14="http://schemas.microsoft.com/office/powerpoint/2010/main" val="210457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a:t>
            </a:fld>
            <a:endParaRPr lang="en-US"/>
          </a:p>
        </p:txBody>
      </p:sp>
    </p:spTree>
    <p:extLst>
      <p:ext uri="{BB962C8B-B14F-4D97-AF65-F5344CB8AC3E}">
        <p14:creationId xmlns:p14="http://schemas.microsoft.com/office/powerpoint/2010/main" val="30280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20</a:t>
            </a:fld>
            <a:endParaRPr lang="en-US"/>
          </a:p>
        </p:txBody>
      </p:sp>
    </p:spTree>
    <p:extLst>
      <p:ext uri="{BB962C8B-B14F-4D97-AF65-F5344CB8AC3E}">
        <p14:creationId xmlns:p14="http://schemas.microsoft.com/office/powerpoint/2010/main" val="90722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21</a:t>
            </a:fld>
            <a:endParaRPr lang="en-US"/>
          </a:p>
        </p:txBody>
      </p:sp>
    </p:spTree>
    <p:extLst>
      <p:ext uri="{BB962C8B-B14F-4D97-AF65-F5344CB8AC3E}">
        <p14:creationId xmlns:p14="http://schemas.microsoft.com/office/powerpoint/2010/main" val="364990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22</a:t>
            </a:fld>
            <a:endParaRPr lang="en-US"/>
          </a:p>
        </p:txBody>
      </p:sp>
    </p:spTree>
    <p:extLst>
      <p:ext uri="{BB962C8B-B14F-4D97-AF65-F5344CB8AC3E}">
        <p14:creationId xmlns:p14="http://schemas.microsoft.com/office/powerpoint/2010/main" val="138071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23</a:t>
            </a:fld>
            <a:endParaRPr lang="en-US"/>
          </a:p>
        </p:txBody>
      </p:sp>
    </p:spTree>
    <p:extLst>
      <p:ext uri="{BB962C8B-B14F-4D97-AF65-F5344CB8AC3E}">
        <p14:creationId xmlns:p14="http://schemas.microsoft.com/office/powerpoint/2010/main" val="218553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24</a:t>
            </a:fld>
            <a:endParaRPr lang="en-US"/>
          </a:p>
        </p:txBody>
      </p:sp>
    </p:spTree>
    <p:extLst>
      <p:ext uri="{BB962C8B-B14F-4D97-AF65-F5344CB8AC3E}">
        <p14:creationId xmlns:p14="http://schemas.microsoft.com/office/powerpoint/2010/main" val="366834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25</a:t>
            </a:fld>
            <a:endParaRPr lang="en-US"/>
          </a:p>
        </p:txBody>
      </p:sp>
    </p:spTree>
    <p:extLst>
      <p:ext uri="{BB962C8B-B14F-4D97-AF65-F5344CB8AC3E}">
        <p14:creationId xmlns:p14="http://schemas.microsoft.com/office/powerpoint/2010/main" val="299991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26</a:t>
            </a:fld>
            <a:endParaRPr lang="en-US"/>
          </a:p>
        </p:txBody>
      </p:sp>
    </p:spTree>
    <p:extLst>
      <p:ext uri="{BB962C8B-B14F-4D97-AF65-F5344CB8AC3E}">
        <p14:creationId xmlns:p14="http://schemas.microsoft.com/office/powerpoint/2010/main" val="2575447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27</a:t>
            </a:fld>
            <a:endParaRPr lang="en-US"/>
          </a:p>
        </p:txBody>
      </p:sp>
    </p:spTree>
    <p:extLst>
      <p:ext uri="{BB962C8B-B14F-4D97-AF65-F5344CB8AC3E}">
        <p14:creationId xmlns:p14="http://schemas.microsoft.com/office/powerpoint/2010/main" val="173635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28</a:t>
            </a:fld>
            <a:endParaRPr lang="en-US"/>
          </a:p>
        </p:txBody>
      </p:sp>
    </p:spTree>
    <p:extLst>
      <p:ext uri="{BB962C8B-B14F-4D97-AF65-F5344CB8AC3E}">
        <p14:creationId xmlns:p14="http://schemas.microsoft.com/office/powerpoint/2010/main" val="513064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29</a:t>
            </a:fld>
            <a:endParaRPr lang="en-US"/>
          </a:p>
        </p:txBody>
      </p:sp>
    </p:spTree>
    <p:extLst>
      <p:ext uri="{BB962C8B-B14F-4D97-AF65-F5344CB8AC3E}">
        <p14:creationId xmlns:p14="http://schemas.microsoft.com/office/powerpoint/2010/main" val="387963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a:t>
            </a:fld>
            <a:endParaRPr lang="en-US"/>
          </a:p>
        </p:txBody>
      </p:sp>
    </p:spTree>
    <p:extLst>
      <p:ext uri="{BB962C8B-B14F-4D97-AF65-F5344CB8AC3E}">
        <p14:creationId xmlns:p14="http://schemas.microsoft.com/office/powerpoint/2010/main" val="1699176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30</a:t>
            </a:fld>
            <a:endParaRPr lang="en-US"/>
          </a:p>
        </p:txBody>
      </p:sp>
    </p:spTree>
    <p:extLst>
      <p:ext uri="{BB962C8B-B14F-4D97-AF65-F5344CB8AC3E}">
        <p14:creationId xmlns:p14="http://schemas.microsoft.com/office/powerpoint/2010/main" val="2131240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31</a:t>
            </a:fld>
            <a:endParaRPr lang="en-US"/>
          </a:p>
        </p:txBody>
      </p:sp>
    </p:spTree>
    <p:extLst>
      <p:ext uri="{BB962C8B-B14F-4D97-AF65-F5344CB8AC3E}">
        <p14:creationId xmlns:p14="http://schemas.microsoft.com/office/powerpoint/2010/main" val="4079454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32</a:t>
            </a:fld>
            <a:endParaRPr lang="en-US"/>
          </a:p>
        </p:txBody>
      </p:sp>
    </p:spTree>
    <p:extLst>
      <p:ext uri="{BB962C8B-B14F-4D97-AF65-F5344CB8AC3E}">
        <p14:creationId xmlns:p14="http://schemas.microsoft.com/office/powerpoint/2010/main" val="3896822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587626-6DE8-4961-A594-525BFB2380B6}" type="slidenum">
              <a:rPr lang="en-US" smtClean="0"/>
              <a:pPr>
                <a:defRPr/>
              </a:pPr>
              <a:t>33</a:t>
            </a:fld>
            <a:endParaRPr lang="en-US" dirty="0"/>
          </a:p>
        </p:txBody>
      </p:sp>
    </p:spTree>
    <p:extLst>
      <p:ext uri="{BB962C8B-B14F-4D97-AF65-F5344CB8AC3E}">
        <p14:creationId xmlns:p14="http://schemas.microsoft.com/office/powerpoint/2010/main" val="3601420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587626-6DE8-4961-A594-525BFB2380B6}" type="slidenum">
              <a:rPr lang="en-US" smtClean="0"/>
              <a:pPr>
                <a:defRPr/>
              </a:pPr>
              <a:t>34</a:t>
            </a:fld>
            <a:endParaRPr lang="en-US" dirty="0"/>
          </a:p>
        </p:txBody>
      </p:sp>
    </p:spTree>
    <p:extLst>
      <p:ext uri="{BB962C8B-B14F-4D97-AF65-F5344CB8AC3E}">
        <p14:creationId xmlns:p14="http://schemas.microsoft.com/office/powerpoint/2010/main" val="2502009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587626-6DE8-4961-A594-525BFB2380B6}" type="slidenum">
              <a:rPr lang="en-US" smtClean="0"/>
              <a:pPr>
                <a:defRPr/>
              </a:pPr>
              <a:t>35</a:t>
            </a:fld>
            <a:endParaRPr lang="en-US" dirty="0"/>
          </a:p>
        </p:txBody>
      </p:sp>
    </p:spTree>
    <p:extLst>
      <p:ext uri="{BB962C8B-B14F-4D97-AF65-F5344CB8AC3E}">
        <p14:creationId xmlns:p14="http://schemas.microsoft.com/office/powerpoint/2010/main" val="41110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36</a:t>
            </a:fld>
            <a:endParaRPr lang="en-US"/>
          </a:p>
        </p:txBody>
      </p:sp>
    </p:spTree>
    <p:extLst>
      <p:ext uri="{BB962C8B-B14F-4D97-AF65-F5344CB8AC3E}">
        <p14:creationId xmlns:p14="http://schemas.microsoft.com/office/powerpoint/2010/main" val="66191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37</a:t>
            </a:fld>
            <a:endParaRPr lang="en-US"/>
          </a:p>
        </p:txBody>
      </p:sp>
    </p:spTree>
    <p:extLst>
      <p:ext uri="{BB962C8B-B14F-4D97-AF65-F5344CB8AC3E}">
        <p14:creationId xmlns:p14="http://schemas.microsoft.com/office/powerpoint/2010/main" val="117480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38</a:t>
            </a:fld>
            <a:endParaRPr lang="en-US"/>
          </a:p>
        </p:txBody>
      </p:sp>
    </p:spTree>
    <p:extLst>
      <p:ext uri="{BB962C8B-B14F-4D97-AF65-F5344CB8AC3E}">
        <p14:creationId xmlns:p14="http://schemas.microsoft.com/office/powerpoint/2010/main" val="3115628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39</a:t>
            </a:fld>
            <a:endParaRPr lang="en-US"/>
          </a:p>
        </p:txBody>
      </p:sp>
    </p:spTree>
    <p:extLst>
      <p:ext uri="{BB962C8B-B14F-4D97-AF65-F5344CB8AC3E}">
        <p14:creationId xmlns:p14="http://schemas.microsoft.com/office/powerpoint/2010/main" val="322078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4</a:t>
            </a:fld>
            <a:endParaRPr lang="en-US"/>
          </a:p>
        </p:txBody>
      </p:sp>
    </p:spTree>
    <p:extLst>
      <p:ext uri="{BB962C8B-B14F-4D97-AF65-F5344CB8AC3E}">
        <p14:creationId xmlns:p14="http://schemas.microsoft.com/office/powerpoint/2010/main" val="14199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40</a:t>
            </a:fld>
            <a:endParaRPr lang="en-US"/>
          </a:p>
        </p:txBody>
      </p:sp>
    </p:spTree>
    <p:extLst>
      <p:ext uri="{BB962C8B-B14F-4D97-AF65-F5344CB8AC3E}">
        <p14:creationId xmlns:p14="http://schemas.microsoft.com/office/powerpoint/2010/main" val="1172494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41</a:t>
            </a:fld>
            <a:endParaRPr lang="en-US"/>
          </a:p>
        </p:txBody>
      </p:sp>
    </p:spTree>
    <p:extLst>
      <p:ext uri="{BB962C8B-B14F-4D97-AF65-F5344CB8AC3E}">
        <p14:creationId xmlns:p14="http://schemas.microsoft.com/office/powerpoint/2010/main" val="2783824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42</a:t>
            </a:fld>
            <a:endParaRPr lang="en-US"/>
          </a:p>
        </p:txBody>
      </p:sp>
    </p:spTree>
    <p:extLst>
      <p:ext uri="{BB962C8B-B14F-4D97-AF65-F5344CB8AC3E}">
        <p14:creationId xmlns:p14="http://schemas.microsoft.com/office/powerpoint/2010/main" val="376223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5</a:t>
            </a:fld>
            <a:endParaRPr lang="en-US"/>
          </a:p>
        </p:txBody>
      </p:sp>
    </p:spTree>
    <p:extLst>
      <p:ext uri="{BB962C8B-B14F-4D97-AF65-F5344CB8AC3E}">
        <p14:creationId xmlns:p14="http://schemas.microsoft.com/office/powerpoint/2010/main" val="12552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6</a:t>
            </a:fld>
            <a:endParaRPr lang="en-US"/>
          </a:p>
        </p:txBody>
      </p:sp>
    </p:spTree>
    <p:extLst>
      <p:ext uri="{BB962C8B-B14F-4D97-AF65-F5344CB8AC3E}">
        <p14:creationId xmlns:p14="http://schemas.microsoft.com/office/powerpoint/2010/main" val="312234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7</a:t>
            </a:fld>
            <a:endParaRPr lang="en-US"/>
          </a:p>
        </p:txBody>
      </p:sp>
    </p:spTree>
    <p:extLst>
      <p:ext uri="{BB962C8B-B14F-4D97-AF65-F5344CB8AC3E}">
        <p14:creationId xmlns:p14="http://schemas.microsoft.com/office/powerpoint/2010/main" val="343739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8</a:t>
            </a:fld>
            <a:endParaRPr lang="en-US"/>
          </a:p>
        </p:txBody>
      </p:sp>
    </p:spTree>
    <p:extLst>
      <p:ext uri="{BB962C8B-B14F-4D97-AF65-F5344CB8AC3E}">
        <p14:creationId xmlns:p14="http://schemas.microsoft.com/office/powerpoint/2010/main" val="289468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92A5A1-56EA-41D0-9C52-5BB87E1830FF}" type="slidenum">
              <a:rPr lang="en-US" smtClean="0"/>
              <a:t>9</a:t>
            </a:fld>
            <a:endParaRPr lang="en-US"/>
          </a:p>
        </p:txBody>
      </p:sp>
    </p:spTree>
    <p:extLst>
      <p:ext uri="{BB962C8B-B14F-4D97-AF65-F5344CB8AC3E}">
        <p14:creationId xmlns:p14="http://schemas.microsoft.com/office/powerpoint/2010/main" val="2499493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smtClean="0"/>
              <a:t>Name of Presenter</a:t>
            </a:r>
            <a:br>
              <a:rPr lang="en-US" dirty="0" smtClean="0"/>
            </a:br>
            <a:r>
              <a:rPr lang="en-US" dirty="0" smtClean="0"/>
              <a:t>Title</a:t>
            </a:r>
            <a:br>
              <a:rPr lang="en-US" dirty="0" smtClean="0"/>
            </a:br>
            <a:r>
              <a:rPr lang="en-US" dirty="0" smtClean="0"/>
              <a:t>Date</a:t>
            </a:r>
          </a:p>
        </p:txBody>
      </p:sp>
    </p:spTree>
    <p:extLst>
      <p:ext uri="{BB962C8B-B14F-4D97-AF65-F5344CB8AC3E}">
        <p14:creationId xmlns:p14="http://schemas.microsoft.com/office/powerpoint/2010/main" val="25561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
        <p:nvSpPr>
          <p:cNvPr id="2" name="TextBox 1"/>
          <p:cNvSpPr txBox="1"/>
          <p:nvPr userDrawn="1"/>
        </p:nvSpPr>
        <p:spPr>
          <a:xfrm>
            <a:off x="11606646" y="6490252"/>
            <a:ext cx="779318" cy="461665"/>
          </a:xfrm>
          <a:prstGeom prst="rect">
            <a:avLst/>
          </a:prstGeom>
          <a:noFill/>
        </p:spPr>
        <p:txBody>
          <a:bodyPr wrap="square" rtlCol="0">
            <a:spAutoFit/>
          </a:bodyPr>
          <a:lstStyle/>
          <a:p>
            <a:pPr algn="ctr"/>
            <a:fld id="{E496AD1C-CA49-45F0-9819-E0E5BC810F71}" type="slidenum">
              <a:rPr lang="en-US" sz="2400" b="1" smtClean="0"/>
              <a:pPr algn="ctr"/>
              <a:t>‹#›</a:t>
            </a:fld>
            <a:endParaRPr lang="en-US" sz="2400" b="1" dirty="0"/>
          </a:p>
        </p:txBody>
      </p:sp>
    </p:spTree>
    <p:extLst>
      <p:ext uri="{BB962C8B-B14F-4D97-AF65-F5344CB8AC3E}">
        <p14:creationId xmlns:p14="http://schemas.microsoft.com/office/powerpoint/2010/main" val="2162182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5" name="Media Placeholder 2"/>
          <p:cNvSpPr>
            <a:spLocks noGrp="1"/>
          </p:cNvSpPr>
          <p:nvPr>
            <p:ph type="media" sz="quarter" idx="15"/>
          </p:nvPr>
        </p:nvSpPr>
        <p:spPr>
          <a:xfrm>
            <a:off x="2867832" y="1838740"/>
            <a:ext cx="6886177" cy="4641572"/>
          </a:xfrm>
        </p:spPr>
        <p:txBody>
          <a:bodyPr/>
          <a:lstStyle/>
          <a:p>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
        <p:nvSpPr>
          <p:cNvPr id="8" name="TextBox 7"/>
          <p:cNvSpPr txBox="1"/>
          <p:nvPr userDrawn="1"/>
        </p:nvSpPr>
        <p:spPr>
          <a:xfrm>
            <a:off x="11606646" y="6490252"/>
            <a:ext cx="779318" cy="461665"/>
          </a:xfrm>
          <a:prstGeom prst="rect">
            <a:avLst/>
          </a:prstGeom>
          <a:noFill/>
        </p:spPr>
        <p:txBody>
          <a:bodyPr wrap="square" rtlCol="0">
            <a:spAutoFit/>
          </a:bodyPr>
          <a:lstStyle/>
          <a:p>
            <a:pPr algn="ctr"/>
            <a:fld id="{E496AD1C-CA49-45F0-9819-E0E5BC810F71}" type="slidenum">
              <a:rPr lang="en-US" sz="2400" b="1" smtClean="0"/>
              <a:pPr algn="ctr"/>
              <a:t>‹#›</a:t>
            </a:fld>
            <a:endParaRPr lang="en-US" sz="2400" b="1" dirty="0"/>
          </a:p>
        </p:txBody>
      </p:sp>
    </p:spTree>
    <p:extLst>
      <p:ext uri="{BB962C8B-B14F-4D97-AF65-F5344CB8AC3E}">
        <p14:creationId xmlns:p14="http://schemas.microsoft.com/office/powerpoint/2010/main" val="2784761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smtClean="0"/>
              <a:t>Insert picture here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Tree>
    <p:extLst>
      <p:ext uri="{BB962C8B-B14F-4D97-AF65-F5344CB8AC3E}">
        <p14:creationId xmlns:p14="http://schemas.microsoft.com/office/powerpoint/2010/main" val="1506011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046" y="281249"/>
            <a:ext cx="10192755" cy="1170517"/>
          </a:xfrm>
          <a:prstGeom prst="rect">
            <a:avLst/>
          </a:prstGeo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24046" y="1638723"/>
            <a:ext cx="10192755" cy="49910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10702015" y="1042443"/>
            <a:ext cx="2060109" cy="524199"/>
          </a:xfrm>
          <a:prstGeom prst="rect">
            <a:avLst/>
          </a:prstGeom>
        </p:spPr>
        <p:txBody>
          <a:bodyPr rtlCol="0"/>
          <a:lstStyle/>
          <a:p>
            <a:pPr>
              <a:defRPr/>
            </a:pPr>
            <a:fld id="{84F02B23-95E3-43BE-8BB3-A97154181928}" type="datetime1">
              <a:rPr lang="en-US" smtClean="0"/>
              <a:pPr>
                <a:defRPr/>
              </a:pPr>
              <a:t>5/11/2017</a:t>
            </a:fld>
            <a:endParaRPr lang="en-US" dirty="0"/>
          </a:p>
        </p:txBody>
      </p:sp>
      <p:sp>
        <p:nvSpPr>
          <p:cNvPr id="10" name="Footer Placeholder 9"/>
          <p:cNvSpPr>
            <a:spLocks noGrp="1"/>
          </p:cNvSpPr>
          <p:nvPr>
            <p:ph type="ftr" sz="quarter" idx="16"/>
          </p:nvPr>
        </p:nvSpPr>
        <p:spPr>
          <a:xfrm rot="5400000">
            <a:off x="10086557" y="3764875"/>
            <a:ext cx="3277447" cy="499237"/>
          </a:xfrm>
          <a:prstGeom prst="rect">
            <a:avLst/>
          </a:prstGeom>
        </p:spPr>
        <p:txBody>
          <a:bodyPr rtlCol="0"/>
          <a:lstStyle/>
          <a:p>
            <a:pPr>
              <a:defRPr/>
            </a:pP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Tree>
    <p:extLst>
      <p:ext uri="{BB962C8B-B14F-4D97-AF65-F5344CB8AC3E}">
        <p14:creationId xmlns:p14="http://schemas.microsoft.com/office/powerpoint/2010/main" val="23843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70" y="468206"/>
            <a:ext cx="9568709" cy="1326586"/>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8170" y="2028896"/>
            <a:ext cx="4680347" cy="42138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76532" y="2028896"/>
            <a:ext cx="4680347" cy="42138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rot="5400000">
            <a:off x="10086557" y="3764875"/>
            <a:ext cx="3277447" cy="499237"/>
          </a:xfrm>
          <a:prstGeom prst="rect">
            <a:avLst/>
          </a:prstGeom>
          <a:ln/>
        </p:spPr>
        <p:txBody>
          <a:bodyPr/>
          <a:lstStyle>
            <a:lvl1pPr>
              <a:defRPr/>
            </a:lvl1pPr>
          </a:lstStyle>
          <a:p>
            <a:pPr>
              <a:defRPr/>
            </a:pPr>
            <a:endParaRPr lang="en-US" dirty="0"/>
          </a:p>
        </p:txBody>
      </p:sp>
      <p:sp>
        <p:nvSpPr>
          <p:cNvPr id="6" name="Slide Number Placeholder 5"/>
          <p:cNvSpPr>
            <a:spLocks noGrp="1" noChangeArrowheads="1"/>
          </p:cNvSpPr>
          <p:nvPr>
            <p:ph type="sldNum" sz="quarter" idx="11"/>
          </p:nvPr>
        </p:nvSpPr>
        <p:spPr>
          <a:xfrm>
            <a:off x="11095542" y="5872092"/>
            <a:ext cx="832062" cy="533756"/>
          </a:xfrm>
          <a:prstGeom prst="rect">
            <a:avLst/>
          </a:prstGeom>
          <a:ln/>
        </p:spPr>
        <p:txBody>
          <a:bodyPr/>
          <a:lstStyle>
            <a:lvl1pPr>
              <a:defRPr/>
            </a:lvl1pPr>
          </a:lstStyle>
          <a:p>
            <a:pPr>
              <a:defRPr/>
            </a:pPr>
            <a:fld id="{4A5BCD5C-A741-40FC-9C7A-2BC34D0D4B85}" type="slidenum">
              <a:rPr lang="en-US"/>
              <a:pPr>
                <a:defRPr/>
              </a:pPr>
              <a:t>‹#›</a:t>
            </a:fld>
            <a:endParaRPr lang="en-US" dirty="0"/>
          </a:p>
        </p:txBody>
      </p:sp>
      <p:sp>
        <p:nvSpPr>
          <p:cNvPr id="7" name="Rectangle 22"/>
          <p:cNvSpPr>
            <a:spLocks noGrp="1" noChangeArrowheads="1"/>
          </p:cNvSpPr>
          <p:nvPr>
            <p:ph type="dt" sz="half" idx="12"/>
          </p:nvPr>
        </p:nvSpPr>
        <p:spPr>
          <a:xfrm rot="5400000">
            <a:off x="10702015" y="1042443"/>
            <a:ext cx="2060109" cy="524199"/>
          </a:xfrm>
          <a:prstGeom prst="rect">
            <a:avLst/>
          </a:prstGeom>
          <a:ln/>
        </p:spPr>
        <p:txBody>
          <a:bodyPr/>
          <a:lstStyle>
            <a:lvl1pPr>
              <a:defRPr/>
            </a:lvl1pPr>
          </a:lstStyle>
          <a:p>
            <a:pPr>
              <a:defRPr/>
            </a:pPr>
            <a:fld id="{A2E321AC-0058-4B11-AFC7-B9827246BF03}" type="datetime1">
              <a:rPr lang="en-US" smtClean="0"/>
              <a:pPr>
                <a:defRPr/>
              </a:pPr>
              <a:t>5/11/2017</a:t>
            </a:fld>
            <a:endParaRPr lang="en-US" dirty="0"/>
          </a:p>
        </p:txBody>
      </p:sp>
    </p:spTree>
    <p:extLst>
      <p:ext uri="{BB962C8B-B14F-4D97-AF65-F5344CB8AC3E}">
        <p14:creationId xmlns:p14="http://schemas.microsoft.com/office/powerpoint/2010/main" val="37454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Tree>
    <p:extLst>
      <p:ext uri="{BB962C8B-B14F-4D97-AF65-F5344CB8AC3E}">
        <p14:creationId xmlns:p14="http://schemas.microsoft.com/office/powerpoint/2010/main" val="27606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960886" y="0"/>
            <a:ext cx="0" cy="70231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3641" tIns="46821" rIns="93641" bIns="46821" anchor="t" compatLnSpc="1"/>
          <a:lstStyle/>
          <a:p>
            <a:endParaRPr kumimoji="0" lang="en-US" sz="2247" dirty="0"/>
          </a:p>
        </p:txBody>
      </p:sp>
      <p:sp>
        <p:nvSpPr>
          <p:cNvPr id="2" name="Title 1"/>
          <p:cNvSpPr>
            <a:spLocks noGrp="1"/>
          </p:cNvSpPr>
          <p:nvPr>
            <p:ph type="title"/>
          </p:nvPr>
        </p:nvSpPr>
        <p:spPr>
          <a:xfrm rot="5400000">
            <a:off x="5677634" y="3199527"/>
            <a:ext cx="6461252" cy="624046"/>
          </a:xfrm>
          <a:prstGeom prst="rect">
            <a:avLst/>
          </a:prstGeom>
        </p:spPr>
        <p:txBody>
          <a:bodyPr anchor="b"/>
          <a:lstStyle>
            <a:lvl1pPr algn="l">
              <a:buNone/>
              <a:defRPr sz="2048"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298289" y="280924"/>
            <a:ext cx="2084314" cy="5103453"/>
          </a:xfrm>
        </p:spPr>
        <p:txBody>
          <a:bodyPr/>
          <a:lstStyle>
            <a:lvl1pPr marL="0" indent="0">
              <a:spcBef>
                <a:spcPts val="410"/>
              </a:spcBef>
              <a:spcAft>
                <a:spcPts val="1024"/>
              </a:spcAft>
              <a:buNone/>
              <a:defRPr sz="1229"/>
            </a:lvl1pPr>
            <a:lvl2pPr>
              <a:buNone/>
              <a:defRPr sz="1229"/>
            </a:lvl2pPr>
            <a:lvl3pPr>
              <a:buNone/>
              <a:defRPr sz="1024"/>
            </a:lvl3pPr>
            <a:lvl4pPr>
              <a:buNone/>
              <a:defRPr sz="922"/>
            </a:lvl4pPr>
            <a:lvl5pPr>
              <a:buNone/>
              <a:defRPr sz="922"/>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528632" y="0"/>
            <a:ext cx="0" cy="70231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3641" tIns="46821" rIns="93641" bIns="46821" anchor="t" compatLnSpc="1"/>
          <a:lstStyle/>
          <a:p>
            <a:endParaRPr kumimoji="0" lang="en-US" sz="2247" dirty="0"/>
          </a:p>
        </p:txBody>
      </p:sp>
      <p:sp>
        <p:nvSpPr>
          <p:cNvPr id="9" name="Straight Connector 8"/>
          <p:cNvSpPr>
            <a:spLocks noChangeShapeType="1"/>
          </p:cNvSpPr>
          <p:nvPr/>
        </p:nvSpPr>
        <p:spPr bwMode="auto">
          <a:xfrm>
            <a:off x="8452054" y="0"/>
            <a:ext cx="0" cy="70231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3641" tIns="46821" rIns="93641" bIns="46821" anchor="t" compatLnSpc="1"/>
          <a:lstStyle/>
          <a:p>
            <a:endParaRPr kumimoji="0" lang="en-US" sz="2247" dirty="0"/>
          </a:p>
        </p:txBody>
      </p:sp>
      <p:sp>
        <p:nvSpPr>
          <p:cNvPr id="11" name="Straight Connector 10"/>
          <p:cNvSpPr>
            <a:spLocks noChangeShapeType="1"/>
          </p:cNvSpPr>
          <p:nvPr/>
        </p:nvSpPr>
        <p:spPr bwMode="auto">
          <a:xfrm>
            <a:off x="12272910" y="0"/>
            <a:ext cx="0" cy="70231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3641" tIns="46821" rIns="93641" bIns="46821" anchor="t" compatLnSpc="1"/>
          <a:lstStyle/>
          <a:p>
            <a:endParaRPr kumimoji="0" lang="en-US" sz="2247" dirty="0"/>
          </a:p>
        </p:txBody>
      </p:sp>
      <p:sp>
        <p:nvSpPr>
          <p:cNvPr id="12" name="Rectangle 11"/>
          <p:cNvSpPr/>
          <p:nvPr/>
        </p:nvSpPr>
        <p:spPr bwMode="auto">
          <a:xfrm>
            <a:off x="12064894" y="0"/>
            <a:ext cx="416031" cy="70231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3" name="Straight Connector 12"/>
          <p:cNvSpPr>
            <a:spLocks noChangeShapeType="1"/>
          </p:cNvSpPr>
          <p:nvPr/>
        </p:nvSpPr>
        <p:spPr bwMode="auto">
          <a:xfrm>
            <a:off x="12168902" y="0"/>
            <a:ext cx="0" cy="7023100"/>
          </a:xfrm>
          <a:prstGeom prst="line">
            <a:avLst/>
          </a:prstGeom>
          <a:noFill/>
          <a:ln w="9525" cap="flat" cmpd="sng" algn="ctr">
            <a:solidFill>
              <a:schemeClr val="accent1"/>
            </a:solidFill>
            <a:prstDash val="solid"/>
            <a:round/>
            <a:headEnd type="none" w="med" len="med"/>
            <a:tailEnd type="none" w="med" len="med"/>
          </a:ln>
          <a:effectLst/>
        </p:spPr>
        <p:txBody>
          <a:bodyPr vert="horz" wrap="square" lIns="93641" tIns="46821" rIns="93641" bIns="46821" anchor="t" compatLnSpc="1"/>
          <a:lstStyle/>
          <a:p>
            <a:endParaRPr kumimoji="0" lang="en-US" sz="2247" dirty="0"/>
          </a:p>
        </p:txBody>
      </p:sp>
      <p:sp>
        <p:nvSpPr>
          <p:cNvPr id="14" name="Oval 13"/>
          <p:cNvSpPr/>
          <p:nvPr/>
        </p:nvSpPr>
        <p:spPr>
          <a:xfrm>
            <a:off x="11132985" y="5852583"/>
            <a:ext cx="748856" cy="561848"/>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247" dirty="0"/>
          </a:p>
        </p:txBody>
      </p:sp>
      <p:sp>
        <p:nvSpPr>
          <p:cNvPr id="18" name="Content Placeholder 17"/>
          <p:cNvSpPr>
            <a:spLocks noGrp="1"/>
          </p:cNvSpPr>
          <p:nvPr>
            <p:ph sz="quarter" idx="1"/>
          </p:nvPr>
        </p:nvSpPr>
        <p:spPr>
          <a:xfrm>
            <a:off x="416031" y="280924"/>
            <a:ext cx="7696570" cy="64799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10702015" y="1042443"/>
            <a:ext cx="2060109" cy="524199"/>
          </a:xfrm>
          <a:prstGeom prst="rect">
            <a:avLst/>
          </a:prstGeom>
        </p:spPr>
        <p:txBody>
          <a:bodyPr rtlCol="0"/>
          <a:lstStyle/>
          <a:p>
            <a:pPr>
              <a:defRPr/>
            </a:pPr>
            <a:fld id="{9D8642F4-A2E9-444F-B56D-D466CD647F7B}" type="datetime1">
              <a:rPr lang="en-US" smtClean="0"/>
              <a:pPr>
                <a:defRPr/>
              </a:pPr>
              <a:t>5/11/2017</a:t>
            </a:fld>
            <a:endParaRPr lang="en-US" dirty="0"/>
          </a:p>
        </p:txBody>
      </p:sp>
      <p:sp>
        <p:nvSpPr>
          <p:cNvPr id="22" name="Slide Number Placeholder 21"/>
          <p:cNvSpPr>
            <a:spLocks noGrp="1"/>
          </p:cNvSpPr>
          <p:nvPr>
            <p:ph type="sldNum" sz="quarter" idx="15"/>
          </p:nvPr>
        </p:nvSpPr>
        <p:spPr>
          <a:xfrm>
            <a:off x="11095542" y="5872092"/>
            <a:ext cx="832062" cy="533756"/>
          </a:xfrm>
          <a:prstGeom prst="rect">
            <a:avLst/>
          </a:prstGeom>
        </p:spPr>
        <p:txBody>
          <a:bodyPr rtlCol="0"/>
          <a:lstStyle/>
          <a:p>
            <a:pPr>
              <a:defRPr/>
            </a:pPr>
            <a:fld id="{2DF07413-38A0-4B9C-A359-B452BC96C2A0}" type="slidenum">
              <a:rPr lang="en-US" smtClean="0"/>
              <a:pPr>
                <a:defRPr/>
              </a:pPr>
              <a:t>‹#›</a:t>
            </a:fld>
            <a:endParaRPr lang="en-US" dirty="0"/>
          </a:p>
        </p:txBody>
      </p:sp>
      <p:sp>
        <p:nvSpPr>
          <p:cNvPr id="23" name="Footer Placeholder 22"/>
          <p:cNvSpPr>
            <a:spLocks noGrp="1"/>
          </p:cNvSpPr>
          <p:nvPr>
            <p:ph type="ftr" sz="quarter" idx="16"/>
          </p:nvPr>
        </p:nvSpPr>
        <p:spPr>
          <a:xfrm rot="5400000">
            <a:off x="10086557" y="3764875"/>
            <a:ext cx="3277447" cy="499237"/>
          </a:xfrm>
          <a:prstGeom prst="rect">
            <a:avLst/>
          </a:prstGeom>
        </p:spPr>
        <p:txBody>
          <a:bodyPr rtlCol="0"/>
          <a:lstStyle/>
          <a:p>
            <a:pPr>
              <a:defRPr/>
            </a:pPr>
            <a:endParaRPr lang="en-US" dirty="0"/>
          </a:p>
        </p:txBody>
      </p:sp>
    </p:spTree>
    <p:extLst>
      <p:ext uri="{BB962C8B-B14F-4D97-AF65-F5344CB8AC3E}">
        <p14:creationId xmlns:p14="http://schemas.microsoft.com/office/powerpoint/2010/main" val="19729706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
        <p:nvSpPr>
          <p:cNvPr id="5" name="TextBox 4"/>
          <p:cNvSpPr txBox="1"/>
          <p:nvPr userDrawn="1"/>
        </p:nvSpPr>
        <p:spPr>
          <a:xfrm>
            <a:off x="11606646" y="6490252"/>
            <a:ext cx="779318" cy="461665"/>
          </a:xfrm>
          <a:prstGeom prst="rect">
            <a:avLst/>
          </a:prstGeom>
          <a:noFill/>
        </p:spPr>
        <p:txBody>
          <a:bodyPr wrap="square" rtlCol="0">
            <a:spAutoFit/>
          </a:bodyPr>
          <a:lstStyle/>
          <a:p>
            <a:pPr algn="ctr"/>
            <a:fld id="{E496AD1C-CA49-45F0-9819-E0E5BC810F71}" type="slidenum">
              <a:rPr lang="en-US" sz="2400" b="1" smtClean="0"/>
              <a:pPr algn="ctr"/>
              <a:t>‹#›</a:t>
            </a:fld>
            <a:endParaRPr lang="en-US" sz="2400" b="1" dirty="0"/>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hf hdr="0" ftr="0" dt="0"/>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fs.dpi.wi.gov/sfs_emp_benefit_trust_fund"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dpi.wi.gov/sfs/finances/fund-info/employee-benefit-trust-fun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fs/finances/fund-info/employee-benefit-trust-fund"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dpi.wi.gov/sfs/finances/wufar/accounting-issues-examples"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dpi.wi.gov/sfs/finances/fund-info/employee-benefit-trust-fund"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dpi.wi.gov/sfs/finances/fund-info/employee-benefit-trust-fund"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3206" y="1719619"/>
            <a:ext cx="10781731" cy="2074460"/>
          </a:xfrm>
        </p:spPr>
        <p:txBody>
          <a:bodyPr/>
          <a:lstStyle/>
          <a:p>
            <a:pPr>
              <a:lnSpc>
                <a:spcPct val="100000"/>
              </a:lnSpc>
              <a:spcBef>
                <a:spcPts val="600"/>
              </a:spcBef>
              <a:spcAft>
                <a:spcPts val="2400"/>
              </a:spcAft>
            </a:pPr>
            <a:r>
              <a:rPr lang="en-US" sz="4400" dirty="0" smtClean="0">
                <a:latin typeface="+mj-lt"/>
              </a:rPr>
              <a:t>GASB </a:t>
            </a:r>
            <a:r>
              <a:rPr lang="en-US" sz="4400" dirty="0">
                <a:latin typeface="+mj-lt"/>
              </a:rPr>
              <a:t>74 and 45, Fund 73, Act </a:t>
            </a:r>
            <a:r>
              <a:rPr lang="en-US" sz="4400" dirty="0" smtClean="0">
                <a:latin typeface="+mj-lt"/>
              </a:rPr>
              <a:t>99</a:t>
            </a:r>
            <a:r>
              <a:rPr lang="en-US" sz="4400" b="1" dirty="0">
                <a:solidFill>
                  <a:schemeClr val="tx1"/>
                </a:solidFill>
                <a:latin typeface="+mj-lt"/>
              </a:rPr>
              <a:t/>
            </a:r>
            <a:br>
              <a:rPr lang="en-US" sz="4400" b="1" dirty="0">
                <a:solidFill>
                  <a:schemeClr val="tx1"/>
                </a:solidFill>
                <a:latin typeface="+mj-lt"/>
              </a:rPr>
            </a:br>
            <a:r>
              <a:rPr lang="en-US" sz="4400" dirty="0">
                <a:latin typeface="+mj-lt"/>
              </a:rPr>
              <a:t>WASBO </a:t>
            </a:r>
            <a:br>
              <a:rPr lang="en-US" sz="4400" dirty="0">
                <a:latin typeface="+mj-lt"/>
              </a:rPr>
            </a:br>
            <a:r>
              <a:rPr lang="en-US" sz="4400" dirty="0">
                <a:latin typeface="+mj-lt"/>
              </a:rPr>
              <a:t>      Spring Conference </a:t>
            </a:r>
            <a:r>
              <a:rPr lang="en-US" sz="4400" dirty="0" smtClean="0">
                <a:latin typeface="+mj-lt"/>
              </a:rPr>
              <a:t>2017</a:t>
            </a:r>
          </a:p>
          <a:p>
            <a:pPr>
              <a:lnSpc>
                <a:spcPct val="100000"/>
              </a:lnSpc>
              <a:spcBef>
                <a:spcPts val="600"/>
              </a:spcBef>
              <a:spcAft>
                <a:spcPts val="2400"/>
              </a:spcAft>
            </a:pPr>
            <a:endParaRPr lang="en-US" sz="4400" dirty="0">
              <a:latin typeface="+mj-lt"/>
            </a:endParaRPr>
          </a:p>
        </p:txBody>
      </p:sp>
      <p:sp>
        <p:nvSpPr>
          <p:cNvPr id="3" name="Text Placeholder 2"/>
          <p:cNvSpPr>
            <a:spLocks noGrp="1"/>
          </p:cNvSpPr>
          <p:nvPr>
            <p:ph type="body" sz="quarter" idx="11"/>
          </p:nvPr>
        </p:nvSpPr>
        <p:spPr>
          <a:xfrm>
            <a:off x="6250675" y="4144592"/>
            <a:ext cx="5008728" cy="1534571"/>
          </a:xfrm>
        </p:spPr>
        <p:txBody>
          <a:bodyPr>
            <a:normAutofit/>
          </a:bodyPr>
          <a:lstStyle/>
          <a:p>
            <a:pPr>
              <a:spcBef>
                <a:spcPts val="0"/>
              </a:spcBef>
              <a:spcAft>
                <a:spcPts val="0"/>
              </a:spcAft>
            </a:pPr>
            <a:r>
              <a:rPr lang="en-US" sz="2400" b="1" dirty="0" smtClean="0"/>
              <a:t>Gene Fornecker, </a:t>
            </a:r>
          </a:p>
          <a:p>
            <a:pPr>
              <a:spcBef>
                <a:spcPts val="0"/>
              </a:spcBef>
              <a:spcAft>
                <a:spcPts val="0"/>
              </a:spcAft>
            </a:pPr>
            <a:r>
              <a:rPr lang="en-US" sz="2400" b="1" dirty="0" smtClean="0"/>
              <a:t>School Financial Services Auditor</a:t>
            </a:r>
          </a:p>
          <a:p>
            <a:pPr>
              <a:spcBef>
                <a:spcPts val="0"/>
              </a:spcBef>
              <a:spcAft>
                <a:spcPts val="0"/>
              </a:spcAft>
            </a:pPr>
            <a:r>
              <a:rPr lang="en-US" sz="2400" b="1" dirty="0" smtClean="0"/>
              <a:t>May 12, 2017</a:t>
            </a:r>
          </a:p>
          <a:p>
            <a:pPr>
              <a:spcBef>
                <a:spcPts val="0"/>
              </a:spcBef>
              <a:spcAft>
                <a:spcPts val="0"/>
              </a:spcAft>
            </a:pPr>
            <a:endParaRPr lang="en-US" sz="1800" b="1" dirty="0"/>
          </a:p>
        </p:txBody>
      </p:sp>
      <p:sp>
        <p:nvSpPr>
          <p:cNvPr id="4" name="TextBox 3"/>
          <p:cNvSpPr txBox="1"/>
          <p:nvPr/>
        </p:nvSpPr>
        <p:spPr>
          <a:xfrm>
            <a:off x="0" y="301724"/>
            <a:ext cx="12480925" cy="830997"/>
          </a:xfrm>
          <a:prstGeom prst="rect">
            <a:avLst/>
          </a:prstGeom>
          <a:noFill/>
        </p:spPr>
        <p:txBody>
          <a:bodyPr wrap="square" rtlCol="0">
            <a:spAutoFit/>
          </a:bodyPr>
          <a:lstStyle/>
          <a:p>
            <a:pPr algn="ctr"/>
            <a:r>
              <a:rPr lang="en-US" sz="4800" dirty="0">
                <a:solidFill>
                  <a:schemeClr val="bg1"/>
                </a:solidFill>
                <a:latin typeface="+mj-lt"/>
              </a:rPr>
              <a:t>AN INTRODUCTION TO OPEB</a:t>
            </a:r>
            <a:r>
              <a:rPr lang="en-US" sz="4800" dirty="0" smtClean="0">
                <a:solidFill>
                  <a:schemeClr val="bg1"/>
                </a:solidFill>
                <a:latin typeface="+mj-lt"/>
              </a:rPr>
              <a:t>:</a:t>
            </a:r>
            <a:endParaRPr lang="en-US" sz="4800" dirty="0">
              <a:solidFill>
                <a:schemeClr val="bg1"/>
              </a:solidFill>
              <a:latin typeface="+mj-lt"/>
            </a:endParaRPr>
          </a:p>
        </p:txBody>
      </p:sp>
    </p:spTree>
    <p:extLst>
      <p:ext uri="{BB962C8B-B14F-4D97-AF65-F5344CB8AC3E}">
        <p14:creationId xmlns:p14="http://schemas.microsoft.com/office/powerpoint/2010/main" val="18919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967301"/>
          </a:xfrm>
        </p:spPr>
        <p:txBody>
          <a:bodyPr>
            <a:normAutofit/>
          </a:bodyPr>
          <a:lstStyle/>
          <a:p>
            <a:pPr algn="ctr"/>
            <a:r>
              <a:rPr lang="en-US" sz="4400" u="sng" dirty="0">
                <a:solidFill>
                  <a:schemeClr val="bg1"/>
                </a:solidFill>
              </a:rPr>
              <a:t>GASB Statements 74 and 45</a:t>
            </a:r>
          </a:p>
        </p:txBody>
      </p:sp>
      <p:sp>
        <p:nvSpPr>
          <p:cNvPr id="2" name="Content Placeholder 1"/>
          <p:cNvSpPr>
            <a:spLocks noGrp="1"/>
          </p:cNvSpPr>
          <p:nvPr>
            <p:ph sz="quarter" idx="1"/>
          </p:nvPr>
        </p:nvSpPr>
        <p:spPr>
          <a:xfrm>
            <a:off x="842410" y="1414765"/>
            <a:ext cx="10567119" cy="4991083"/>
          </a:xfrm>
        </p:spPr>
        <p:txBody>
          <a:bodyPr>
            <a:normAutofit/>
          </a:bodyPr>
          <a:lstStyle/>
          <a:p>
            <a:pPr>
              <a:lnSpc>
                <a:spcPct val="110000"/>
              </a:lnSpc>
              <a:spcBef>
                <a:spcPts val="0"/>
              </a:spcBef>
            </a:pPr>
            <a:r>
              <a:rPr lang="en-US" sz="2800" b="1" dirty="0" smtClean="0"/>
              <a:t>GASB 74: Rules for accounting of the trust fund.  Compliance is</a:t>
            </a:r>
          </a:p>
          <a:p>
            <a:pPr lvl="1">
              <a:lnSpc>
                <a:spcPct val="110000"/>
              </a:lnSpc>
              <a:spcBef>
                <a:spcPts val="0"/>
              </a:spcBef>
            </a:pPr>
            <a:r>
              <a:rPr lang="en-US" sz="2800" b="1" dirty="0" smtClean="0"/>
              <a:t>Only required </a:t>
            </a:r>
            <a:r>
              <a:rPr lang="en-US" sz="2800" b="1" i="1" dirty="0" smtClean="0"/>
              <a:t>if</a:t>
            </a:r>
            <a:r>
              <a:rPr lang="en-US" sz="2800" b="1" dirty="0" smtClean="0"/>
              <a:t>  have established a trust fund</a:t>
            </a:r>
          </a:p>
          <a:p>
            <a:pPr lvl="1">
              <a:lnSpc>
                <a:spcPct val="110000"/>
              </a:lnSpc>
              <a:spcBef>
                <a:spcPts val="0"/>
              </a:spcBef>
            </a:pPr>
            <a:r>
              <a:rPr lang="en-US" sz="2800" b="1" dirty="0" smtClean="0"/>
              <a:t>Therefore, </a:t>
            </a:r>
            <a:r>
              <a:rPr lang="en-US" sz="2800" b="1" dirty="0" smtClean="0">
                <a:solidFill>
                  <a:srgbClr val="FF0000"/>
                </a:solidFill>
              </a:rPr>
              <a:t>NOT</a:t>
            </a:r>
            <a:r>
              <a:rPr lang="en-US" sz="2800" b="1" dirty="0" smtClean="0"/>
              <a:t> required of all districts</a:t>
            </a:r>
          </a:p>
          <a:p>
            <a:pPr lvl="1">
              <a:lnSpc>
                <a:spcPct val="110000"/>
              </a:lnSpc>
              <a:spcBef>
                <a:spcPts val="0"/>
              </a:spcBef>
            </a:pPr>
            <a:r>
              <a:rPr lang="en-US" sz="2800" b="1" u="sng" dirty="0" smtClean="0"/>
              <a:t>GASB 74 has replaced GASB 43 FYE 6/30/17</a:t>
            </a:r>
          </a:p>
          <a:p>
            <a:pPr marL="346287" indent="-234109">
              <a:lnSpc>
                <a:spcPct val="110000"/>
              </a:lnSpc>
              <a:spcBef>
                <a:spcPts val="0"/>
              </a:spcBef>
            </a:pPr>
            <a:endParaRPr lang="en-US" sz="1600" b="1" dirty="0" smtClean="0"/>
          </a:p>
          <a:p>
            <a:pPr marL="346287" indent="-234109">
              <a:lnSpc>
                <a:spcPct val="110000"/>
              </a:lnSpc>
              <a:spcBef>
                <a:spcPts val="0"/>
              </a:spcBef>
            </a:pPr>
            <a:r>
              <a:rPr lang="en-US" sz="2800" b="1" dirty="0" smtClean="0"/>
              <a:t>GASB 45: Rules governing the determination of OPEB liability, establishing a Plan, identifying the ARC, etc.</a:t>
            </a:r>
          </a:p>
          <a:p>
            <a:pPr marL="608035" lvl="1">
              <a:lnSpc>
                <a:spcPct val="110000"/>
              </a:lnSpc>
              <a:spcBef>
                <a:spcPts val="0"/>
              </a:spcBef>
            </a:pPr>
            <a:r>
              <a:rPr lang="en-US" sz="2800" b="1" dirty="0" smtClean="0"/>
              <a:t>Compliance </a:t>
            </a:r>
            <a:r>
              <a:rPr lang="en-US" sz="2800" b="1" dirty="0" smtClean="0">
                <a:solidFill>
                  <a:srgbClr val="00B050"/>
                </a:solidFill>
              </a:rPr>
              <a:t>IS</a:t>
            </a:r>
            <a:r>
              <a:rPr lang="en-US" sz="2800" b="1" dirty="0" smtClean="0"/>
              <a:t> required of all districts</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4103"/>
            <a:ext cx="12480925" cy="858379"/>
          </a:xfrm>
        </p:spPr>
        <p:txBody>
          <a:bodyPr>
            <a:normAutofit/>
          </a:bodyPr>
          <a:lstStyle/>
          <a:p>
            <a:pPr algn="ctr">
              <a:defRPr/>
            </a:pPr>
            <a:r>
              <a:rPr lang="en-US" sz="4400" u="sng" dirty="0">
                <a:solidFill>
                  <a:schemeClr val="bg1"/>
                </a:solidFill>
              </a:rPr>
              <a:t>GASB 45</a:t>
            </a:r>
          </a:p>
        </p:txBody>
      </p:sp>
      <p:sp>
        <p:nvSpPr>
          <p:cNvPr id="2" name="Content Placeholder 1"/>
          <p:cNvSpPr>
            <a:spLocks noGrp="1"/>
          </p:cNvSpPr>
          <p:nvPr>
            <p:ph sz="quarter" idx="1"/>
          </p:nvPr>
        </p:nvSpPr>
        <p:spPr>
          <a:xfrm>
            <a:off x="1323833" y="1326586"/>
            <a:ext cx="10345003" cy="5696514"/>
          </a:xfrm>
        </p:spPr>
        <p:txBody>
          <a:bodyPr>
            <a:noAutofit/>
          </a:bodyPr>
          <a:lstStyle/>
          <a:p>
            <a:pPr marL="374575" indent="-262202">
              <a:lnSpc>
                <a:spcPct val="100000"/>
              </a:lnSpc>
              <a:spcBef>
                <a:spcPts val="300"/>
              </a:spcBef>
              <a:spcAft>
                <a:spcPts val="0"/>
              </a:spcAft>
              <a:buNone/>
              <a:defRPr/>
            </a:pPr>
            <a:r>
              <a:rPr lang="en-US" sz="2600" b="1" dirty="0"/>
              <a:t>What does it mean for the district? - All Districts</a:t>
            </a:r>
          </a:p>
          <a:p>
            <a:pPr marL="375030">
              <a:lnSpc>
                <a:spcPct val="100000"/>
              </a:lnSpc>
              <a:spcBef>
                <a:spcPts val="300"/>
              </a:spcBef>
              <a:spcAft>
                <a:spcPts val="0"/>
              </a:spcAft>
              <a:buFont typeface="Verdana"/>
              <a:buChar char="◦"/>
              <a:defRPr/>
            </a:pPr>
            <a:r>
              <a:rPr lang="en-US" sz="2600" b="1" dirty="0"/>
              <a:t>Need to be sure they have a current valuation that can be used in the filing of the audited financial statements</a:t>
            </a:r>
          </a:p>
          <a:p>
            <a:pPr marL="375030">
              <a:lnSpc>
                <a:spcPct val="100000"/>
              </a:lnSpc>
              <a:spcBef>
                <a:spcPts val="300"/>
              </a:spcBef>
              <a:spcAft>
                <a:spcPts val="0"/>
              </a:spcAft>
              <a:buFont typeface="Verdana"/>
              <a:buChar char="◦"/>
              <a:defRPr/>
            </a:pPr>
            <a:r>
              <a:rPr lang="en-US" sz="2600" b="1" dirty="0"/>
              <a:t>How will they address the OPEB liability?</a:t>
            </a:r>
          </a:p>
          <a:p>
            <a:pPr marL="636387" lvl="1">
              <a:lnSpc>
                <a:spcPct val="100000"/>
              </a:lnSpc>
              <a:spcBef>
                <a:spcPts val="300"/>
              </a:spcBef>
              <a:spcAft>
                <a:spcPts val="0"/>
              </a:spcAft>
              <a:buFont typeface="Wingdings 2"/>
              <a:buChar char=""/>
              <a:defRPr/>
            </a:pPr>
            <a:r>
              <a:rPr lang="en-US" sz="2600" b="1" dirty="0"/>
              <a:t>Fund a Trust or Pay As You Go</a:t>
            </a:r>
          </a:p>
          <a:p>
            <a:pPr marL="636387" lvl="1">
              <a:lnSpc>
                <a:spcPct val="100000"/>
              </a:lnSpc>
              <a:spcBef>
                <a:spcPts val="300"/>
              </a:spcBef>
              <a:spcAft>
                <a:spcPts val="0"/>
              </a:spcAft>
              <a:buFont typeface="Wingdings 2"/>
              <a:buChar char=""/>
              <a:defRPr/>
            </a:pPr>
            <a:r>
              <a:rPr lang="en-US" sz="2600" b="1" dirty="0"/>
              <a:t>Change benefits offered</a:t>
            </a:r>
          </a:p>
          <a:p>
            <a:pPr marL="375030">
              <a:lnSpc>
                <a:spcPct val="100000"/>
              </a:lnSpc>
              <a:spcBef>
                <a:spcPts val="300"/>
              </a:spcBef>
              <a:spcAft>
                <a:spcPts val="0"/>
              </a:spcAft>
              <a:buFont typeface="Verdana"/>
              <a:buChar char="◦"/>
              <a:defRPr/>
            </a:pPr>
            <a:r>
              <a:rPr lang="en-US" sz="2600" b="1" dirty="0"/>
              <a:t>May want to start checking NOW to see if your districts are up to date on their </a:t>
            </a:r>
            <a:r>
              <a:rPr lang="en-US" sz="2600" b="1" dirty="0" smtClean="0"/>
              <a:t>valuations</a:t>
            </a:r>
            <a:endParaRPr lang="en-US" sz="2600" b="1" dirty="0"/>
          </a:p>
          <a:p>
            <a:pPr marL="374575" indent="-262202">
              <a:lnSpc>
                <a:spcPct val="100000"/>
              </a:lnSpc>
              <a:spcBef>
                <a:spcPts val="300"/>
              </a:spcBef>
              <a:spcAft>
                <a:spcPts val="0"/>
              </a:spcAft>
              <a:buNone/>
              <a:defRPr/>
            </a:pPr>
            <a:r>
              <a:rPr lang="en-US" sz="2600" b="1" dirty="0"/>
              <a:t>What does it mean for the auditor?</a:t>
            </a:r>
          </a:p>
          <a:p>
            <a:pPr marL="375030">
              <a:lnSpc>
                <a:spcPct val="100000"/>
              </a:lnSpc>
              <a:spcBef>
                <a:spcPts val="300"/>
              </a:spcBef>
              <a:spcAft>
                <a:spcPts val="0"/>
              </a:spcAft>
              <a:buFont typeface="Verdana"/>
              <a:buChar char="◦"/>
              <a:defRPr/>
            </a:pPr>
            <a:r>
              <a:rPr lang="en-US" sz="2600" b="1" dirty="0"/>
              <a:t>Without a current valuation, the auditor issues a modified opinion</a:t>
            </a:r>
          </a:p>
          <a:p>
            <a:pPr marL="375030">
              <a:lnSpc>
                <a:spcPct val="100000"/>
              </a:lnSpc>
              <a:spcBef>
                <a:spcPts val="300"/>
              </a:spcBef>
              <a:spcAft>
                <a:spcPts val="0"/>
              </a:spcAft>
              <a:buFont typeface="Verdana"/>
              <a:buChar char="◦"/>
              <a:defRPr/>
            </a:pPr>
            <a:r>
              <a:rPr lang="en-US" sz="2600" b="1" dirty="0"/>
              <a:t>Key items from the study are included in the district’s financial statements</a:t>
            </a:r>
          </a:p>
          <a:p>
            <a:pPr marL="374575" indent="-262202">
              <a:lnSpc>
                <a:spcPct val="100000"/>
              </a:lnSpc>
              <a:spcBef>
                <a:spcPts val="300"/>
              </a:spcBef>
              <a:spcAft>
                <a:spcPts val="0"/>
              </a:spcAft>
              <a:buFont typeface="Wingdings 3"/>
              <a:buChar char=""/>
              <a:defRPr/>
            </a:pPr>
            <a:endParaRPr lang="en-US" sz="2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1249"/>
            <a:ext cx="12480925" cy="811233"/>
          </a:xfrm>
        </p:spPr>
        <p:txBody>
          <a:bodyPr>
            <a:normAutofit/>
          </a:bodyPr>
          <a:lstStyle/>
          <a:p>
            <a:pPr algn="ctr"/>
            <a:r>
              <a:rPr lang="en-US" sz="3687" u="sng" dirty="0">
                <a:solidFill>
                  <a:schemeClr val="bg1"/>
                </a:solidFill>
              </a:rPr>
              <a:t>Paying For Those Future Obligations</a:t>
            </a:r>
          </a:p>
        </p:txBody>
      </p:sp>
      <p:sp>
        <p:nvSpPr>
          <p:cNvPr id="2" name="Content Placeholder 1"/>
          <p:cNvSpPr>
            <a:spLocks noGrp="1"/>
          </p:cNvSpPr>
          <p:nvPr>
            <p:ph sz="quarter" idx="1"/>
          </p:nvPr>
        </p:nvSpPr>
        <p:spPr>
          <a:xfrm>
            <a:off x="2026602" y="1482655"/>
            <a:ext cx="8427720" cy="4634920"/>
          </a:xfrm>
        </p:spPr>
        <p:txBody>
          <a:bodyPr>
            <a:noAutofit/>
          </a:bodyPr>
          <a:lstStyle/>
          <a:p>
            <a:r>
              <a:rPr lang="en-US" sz="2800" b="1" dirty="0"/>
              <a:t>Option 1</a:t>
            </a:r>
          </a:p>
          <a:p>
            <a:r>
              <a:rPr lang="en-US" sz="2800" b="1" dirty="0"/>
              <a:t>Districts that do NOT set aside funds, fund their obligation on a “Pay As You Go” basis.</a:t>
            </a:r>
          </a:p>
          <a:p>
            <a:pPr lvl="1"/>
            <a:r>
              <a:rPr lang="en-US" sz="2800" b="1" dirty="0"/>
              <a:t>Example, the retiree insurance premium is paid out of fund 10, function 292000, object 290 during the period in which they are retired and receive that benefit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94" y="156069"/>
            <a:ext cx="12508219" cy="858379"/>
          </a:xfrm>
        </p:spPr>
        <p:txBody>
          <a:bodyPr>
            <a:normAutofit/>
          </a:bodyPr>
          <a:lstStyle/>
          <a:p>
            <a:pPr algn="ctr"/>
            <a:r>
              <a:rPr lang="en-US" sz="4400" u="sng" dirty="0">
                <a:solidFill>
                  <a:schemeClr val="bg1"/>
                </a:solidFill>
              </a:rPr>
              <a:t>Paying For Those Future Obligations</a:t>
            </a:r>
          </a:p>
        </p:txBody>
      </p:sp>
      <p:sp>
        <p:nvSpPr>
          <p:cNvPr id="2" name="Content Placeholder 1"/>
          <p:cNvSpPr>
            <a:spLocks noGrp="1"/>
          </p:cNvSpPr>
          <p:nvPr>
            <p:ph sz="quarter" idx="1"/>
          </p:nvPr>
        </p:nvSpPr>
        <p:spPr>
          <a:xfrm>
            <a:off x="1037230" y="1170517"/>
            <a:ext cx="10658901" cy="5852583"/>
          </a:xfrm>
        </p:spPr>
        <p:txBody>
          <a:bodyPr>
            <a:normAutofit/>
          </a:bodyPr>
          <a:lstStyle/>
          <a:p>
            <a:pPr>
              <a:lnSpc>
                <a:spcPct val="110000"/>
              </a:lnSpc>
              <a:spcBef>
                <a:spcPts val="300"/>
              </a:spcBef>
            </a:pPr>
            <a:r>
              <a:rPr lang="en-US" sz="2800" b="1" dirty="0"/>
              <a:t>Option 2</a:t>
            </a:r>
          </a:p>
          <a:p>
            <a:pPr>
              <a:lnSpc>
                <a:spcPct val="110000"/>
              </a:lnSpc>
              <a:spcBef>
                <a:spcPts val="300"/>
              </a:spcBef>
            </a:pPr>
            <a:r>
              <a:rPr lang="en-US" sz="2800" b="1" dirty="0"/>
              <a:t>Districts may choose to set aside funds for the future payments towards the OPEB liability while employees are active.</a:t>
            </a:r>
          </a:p>
          <a:p>
            <a:pPr lvl="1">
              <a:lnSpc>
                <a:spcPct val="110000"/>
              </a:lnSpc>
              <a:spcBef>
                <a:spcPts val="300"/>
              </a:spcBef>
            </a:pPr>
            <a:r>
              <a:rPr lang="en-US" sz="2800" b="1" dirty="0"/>
              <a:t>This is governed by GASB 74</a:t>
            </a:r>
          </a:p>
          <a:p>
            <a:pPr lvl="1">
              <a:lnSpc>
                <a:spcPct val="110000"/>
              </a:lnSpc>
              <a:spcBef>
                <a:spcPts val="300"/>
              </a:spcBef>
            </a:pPr>
            <a:r>
              <a:rPr lang="en-US" sz="2800" b="1" dirty="0"/>
              <a:t>REQUIRES establishing a segregated trust fund.</a:t>
            </a:r>
          </a:p>
          <a:p>
            <a:pPr lvl="2">
              <a:lnSpc>
                <a:spcPct val="110000"/>
              </a:lnSpc>
              <a:spcBef>
                <a:spcPts val="300"/>
              </a:spcBef>
            </a:pPr>
            <a:r>
              <a:rPr lang="en-US" sz="2800" b="1" dirty="0"/>
              <a:t>WUFAR Fund 73</a:t>
            </a:r>
          </a:p>
          <a:p>
            <a:pPr lvl="2">
              <a:lnSpc>
                <a:spcPct val="110000"/>
              </a:lnSpc>
              <a:spcBef>
                <a:spcPts val="300"/>
              </a:spcBef>
            </a:pPr>
            <a:r>
              <a:rPr lang="en-US" sz="2800" b="1" dirty="0"/>
              <a:t>District holds the assets as trustee.</a:t>
            </a:r>
          </a:p>
          <a:p>
            <a:pPr lvl="2">
              <a:lnSpc>
                <a:spcPct val="110000"/>
              </a:lnSpc>
              <a:spcBef>
                <a:spcPts val="300"/>
              </a:spcBef>
            </a:pPr>
            <a:r>
              <a:rPr lang="en-US" sz="2800" b="1" dirty="0"/>
              <a:t>These assets no longer belong to the district.</a:t>
            </a:r>
          </a:p>
          <a:p>
            <a:pPr lvl="1">
              <a:lnSpc>
                <a:spcPct val="110000"/>
              </a:lnSpc>
              <a:spcBef>
                <a:spcPts val="300"/>
              </a:spcBef>
            </a:pPr>
            <a:r>
              <a:rPr lang="en-US" sz="2800" b="1" dirty="0"/>
              <a:t>Just over 180 districts + 6 CESAs have OPEB trust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733198"/>
          </a:xfrm>
        </p:spPr>
        <p:txBody>
          <a:bodyPr>
            <a:normAutofit/>
          </a:bodyPr>
          <a:lstStyle/>
          <a:p>
            <a:pPr algn="ctr"/>
            <a:r>
              <a:rPr lang="en-US" sz="4400" u="sng" dirty="0">
                <a:solidFill>
                  <a:schemeClr val="bg1"/>
                </a:solidFill>
              </a:rPr>
              <a:t>What is Fund 73</a:t>
            </a:r>
          </a:p>
        </p:txBody>
      </p:sp>
      <p:sp>
        <p:nvSpPr>
          <p:cNvPr id="2" name="Content Placeholder 1"/>
          <p:cNvSpPr>
            <a:spLocks noGrp="1"/>
          </p:cNvSpPr>
          <p:nvPr>
            <p:ph sz="quarter" idx="1"/>
          </p:nvPr>
        </p:nvSpPr>
        <p:spPr>
          <a:xfrm>
            <a:off x="1569493" y="1326585"/>
            <a:ext cx="9853683" cy="4842203"/>
          </a:xfrm>
        </p:spPr>
        <p:txBody>
          <a:bodyPr>
            <a:noAutofit/>
          </a:bodyPr>
          <a:lstStyle/>
          <a:p>
            <a:pPr marL="123558" indent="-11381">
              <a:lnSpc>
                <a:spcPct val="100000"/>
              </a:lnSpc>
              <a:spcBef>
                <a:spcPts val="600"/>
              </a:spcBef>
            </a:pPr>
            <a:r>
              <a:rPr lang="en-US" sz="2800" b="1" dirty="0"/>
              <a:t>Option 2 - A trust fund established specifically to account for post employment </a:t>
            </a:r>
            <a:r>
              <a:rPr lang="en-US" sz="2800" b="1" dirty="0" smtClean="0"/>
              <a:t>benefits</a:t>
            </a:r>
          </a:p>
          <a:p>
            <a:pPr lvl="1">
              <a:lnSpc>
                <a:spcPct val="100000"/>
              </a:lnSpc>
              <a:spcBef>
                <a:spcPts val="600"/>
              </a:spcBef>
            </a:pPr>
            <a:r>
              <a:rPr lang="en-US" sz="2800" b="1" dirty="0" smtClean="0"/>
              <a:t>Segregated </a:t>
            </a:r>
            <a:r>
              <a:rPr lang="en-US" sz="2800" b="1" dirty="0"/>
              <a:t>fund to account for resources held in trust for post employment </a:t>
            </a:r>
            <a:r>
              <a:rPr lang="en-US" sz="2800" b="1" dirty="0" smtClean="0"/>
              <a:t>benefits</a:t>
            </a:r>
            <a:endParaRPr lang="en-US" sz="2800" b="1" dirty="0"/>
          </a:p>
          <a:p>
            <a:pPr lvl="1">
              <a:lnSpc>
                <a:spcPct val="100000"/>
              </a:lnSpc>
              <a:spcBef>
                <a:spcPts val="600"/>
              </a:spcBef>
            </a:pPr>
            <a:r>
              <a:rPr lang="en-US" sz="2800" b="1" dirty="0"/>
              <a:t>Established if the district creates a formal and legal trust, in accordance with</a:t>
            </a:r>
          </a:p>
          <a:p>
            <a:pPr lvl="2">
              <a:lnSpc>
                <a:spcPct val="100000"/>
              </a:lnSpc>
              <a:spcBef>
                <a:spcPts val="600"/>
              </a:spcBef>
            </a:pPr>
            <a:r>
              <a:rPr lang="en-US" sz="2800" b="1" dirty="0"/>
              <a:t>State statutes</a:t>
            </a:r>
          </a:p>
          <a:p>
            <a:pPr lvl="2">
              <a:lnSpc>
                <a:spcPct val="100000"/>
              </a:lnSpc>
              <a:spcBef>
                <a:spcPts val="600"/>
              </a:spcBef>
            </a:pPr>
            <a:r>
              <a:rPr lang="en-US" sz="2800" b="1" dirty="0"/>
              <a:t>Federal laws</a:t>
            </a:r>
          </a:p>
          <a:p>
            <a:pPr lvl="2">
              <a:lnSpc>
                <a:spcPct val="100000"/>
              </a:lnSpc>
              <a:spcBef>
                <a:spcPts val="600"/>
              </a:spcBef>
            </a:pPr>
            <a:r>
              <a:rPr lang="en-US" sz="2800" b="1" dirty="0"/>
              <a:t>IRS guidelines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0" y="234103"/>
            <a:ext cx="12480925" cy="1170517"/>
          </a:xfrm>
        </p:spPr>
        <p:txBody>
          <a:bodyPr>
            <a:noAutofit/>
          </a:bodyPr>
          <a:lstStyle/>
          <a:p>
            <a:pPr algn="ctr" eaLnBrk="1" hangingPunct="1"/>
            <a:r>
              <a:rPr lang="en-US" sz="4400" dirty="0">
                <a:solidFill>
                  <a:schemeClr val="bg1"/>
                </a:solidFill>
              </a:rPr>
              <a:t>Considerations of whether to </a:t>
            </a:r>
            <a:r>
              <a:rPr lang="en-US" sz="4400" u="sng" dirty="0">
                <a:solidFill>
                  <a:schemeClr val="bg1"/>
                </a:solidFill>
              </a:rPr>
              <a:t>establish a trust?</a:t>
            </a:r>
          </a:p>
        </p:txBody>
      </p:sp>
      <p:sp>
        <p:nvSpPr>
          <p:cNvPr id="8195" name="Rectangle 5"/>
          <p:cNvSpPr>
            <a:spLocks noGrp="1" noChangeArrowheads="1"/>
          </p:cNvSpPr>
          <p:nvPr>
            <p:ph sz="quarter" idx="1"/>
          </p:nvPr>
        </p:nvSpPr>
        <p:spPr>
          <a:xfrm>
            <a:off x="1167882" y="1284048"/>
            <a:ext cx="4493176" cy="5159953"/>
          </a:xfrm>
        </p:spPr>
        <p:txBody>
          <a:bodyPr>
            <a:noAutofit/>
          </a:bodyPr>
          <a:lstStyle/>
          <a:p>
            <a:pPr eaLnBrk="1" hangingPunct="1">
              <a:lnSpc>
                <a:spcPct val="120000"/>
              </a:lnSpc>
              <a:spcBef>
                <a:spcPts val="200"/>
              </a:spcBef>
              <a:buNone/>
            </a:pPr>
            <a:r>
              <a:rPr lang="en-US" sz="3000" b="1" dirty="0">
                <a:solidFill>
                  <a:srgbClr val="00B0F0"/>
                </a:solidFill>
              </a:rPr>
              <a:t>Trust</a:t>
            </a:r>
          </a:p>
          <a:p>
            <a:pPr eaLnBrk="1" hangingPunct="1">
              <a:lnSpc>
                <a:spcPct val="120000"/>
              </a:lnSpc>
              <a:spcBef>
                <a:spcPts val="200"/>
              </a:spcBef>
            </a:pPr>
            <a:r>
              <a:rPr lang="en-US" sz="2800" b="1" dirty="0"/>
              <a:t>Assurance funds will be available</a:t>
            </a:r>
          </a:p>
          <a:p>
            <a:pPr eaLnBrk="1" hangingPunct="1">
              <a:lnSpc>
                <a:spcPct val="120000"/>
              </a:lnSpc>
              <a:spcBef>
                <a:spcPts val="200"/>
              </a:spcBef>
            </a:pPr>
            <a:r>
              <a:rPr lang="en-US" sz="2800" b="1" dirty="0"/>
              <a:t>Contribution reduces financial statement liability</a:t>
            </a:r>
          </a:p>
          <a:p>
            <a:pPr eaLnBrk="1" hangingPunct="1">
              <a:lnSpc>
                <a:spcPct val="120000"/>
              </a:lnSpc>
              <a:spcBef>
                <a:spcPts val="200"/>
              </a:spcBef>
            </a:pPr>
            <a:r>
              <a:rPr lang="en-US" sz="2800" b="1" dirty="0"/>
              <a:t>Effect on bond rating</a:t>
            </a:r>
          </a:p>
          <a:p>
            <a:pPr eaLnBrk="1" hangingPunct="1">
              <a:lnSpc>
                <a:spcPct val="120000"/>
              </a:lnSpc>
              <a:spcBef>
                <a:spcPts val="200"/>
              </a:spcBef>
            </a:pPr>
            <a:r>
              <a:rPr lang="en-US" sz="2800" b="1" dirty="0"/>
              <a:t>Retiree benefits paid from trust</a:t>
            </a:r>
          </a:p>
        </p:txBody>
      </p:sp>
      <p:sp>
        <p:nvSpPr>
          <p:cNvPr id="8196" name="Rectangle 6"/>
          <p:cNvSpPr>
            <a:spLocks noGrp="1" noChangeArrowheads="1"/>
          </p:cNvSpPr>
          <p:nvPr>
            <p:ph type="body" sz="half" idx="4294967295"/>
          </p:nvPr>
        </p:nvSpPr>
        <p:spPr>
          <a:xfrm>
            <a:off x="6240462" y="1253396"/>
            <a:ext cx="5291896" cy="5070032"/>
          </a:xfrm>
        </p:spPr>
        <p:txBody>
          <a:bodyPr>
            <a:noAutofit/>
          </a:bodyPr>
          <a:lstStyle/>
          <a:p>
            <a:pPr eaLnBrk="1" hangingPunct="1">
              <a:lnSpc>
                <a:spcPct val="120000"/>
              </a:lnSpc>
              <a:spcBef>
                <a:spcPts val="200"/>
              </a:spcBef>
              <a:buNone/>
            </a:pPr>
            <a:r>
              <a:rPr lang="en-US" sz="3000" b="1" dirty="0">
                <a:solidFill>
                  <a:srgbClr val="00B0F0"/>
                </a:solidFill>
              </a:rPr>
              <a:t>Pay as you go</a:t>
            </a:r>
          </a:p>
          <a:p>
            <a:pPr eaLnBrk="1" hangingPunct="1">
              <a:lnSpc>
                <a:spcPct val="120000"/>
              </a:lnSpc>
              <a:spcBef>
                <a:spcPts val="200"/>
              </a:spcBef>
            </a:pPr>
            <a:r>
              <a:rPr lang="en-US" sz="2800" b="1" dirty="0"/>
              <a:t>No assurance funds will be available</a:t>
            </a:r>
          </a:p>
          <a:p>
            <a:pPr eaLnBrk="1" hangingPunct="1">
              <a:lnSpc>
                <a:spcPct val="120000"/>
              </a:lnSpc>
              <a:spcBef>
                <a:spcPts val="200"/>
              </a:spcBef>
            </a:pPr>
            <a:r>
              <a:rPr lang="en-US" sz="2800" b="1" dirty="0"/>
              <a:t>“Pay as you go” reduces financial statement liability </a:t>
            </a:r>
          </a:p>
          <a:p>
            <a:pPr eaLnBrk="1" hangingPunct="1">
              <a:lnSpc>
                <a:spcPct val="120000"/>
              </a:lnSpc>
              <a:spcBef>
                <a:spcPts val="200"/>
              </a:spcBef>
            </a:pPr>
            <a:r>
              <a:rPr lang="en-US" sz="2800" b="1" dirty="0"/>
              <a:t>Effect on bond rating</a:t>
            </a:r>
          </a:p>
          <a:p>
            <a:pPr eaLnBrk="1" hangingPunct="1">
              <a:lnSpc>
                <a:spcPct val="120000"/>
              </a:lnSpc>
              <a:spcBef>
                <a:spcPts val="200"/>
              </a:spcBef>
            </a:pPr>
            <a:r>
              <a:rPr lang="en-US" sz="2800" b="1" dirty="0"/>
              <a:t>Retiree benefits paid from operating funds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
          </p:nvPr>
        </p:nvSpPr>
        <p:spPr>
          <a:xfrm>
            <a:off x="1235032" y="1233474"/>
            <a:ext cx="4715392" cy="3966751"/>
          </a:xfrm>
        </p:spPr>
        <p:txBody>
          <a:bodyPr>
            <a:noAutofit/>
          </a:bodyPr>
          <a:lstStyle/>
          <a:p>
            <a:pPr eaLnBrk="1" hangingPunct="1">
              <a:lnSpc>
                <a:spcPct val="90000"/>
              </a:lnSpc>
              <a:buNone/>
            </a:pPr>
            <a:r>
              <a:rPr lang="en-US" sz="3000" b="1" dirty="0">
                <a:solidFill>
                  <a:srgbClr val="00B0F0"/>
                </a:solidFill>
              </a:rPr>
              <a:t>Trust</a:t>
            </a:r>
          </a:p>
          <a:p>
            <a:pPr eaLnBrk="1" hangingPunct="1">
              <a:lnSpc>
                <a:spcPct val="90000"/>
              </a:lnSpc>
            </a:pPr>
            <a:r>
              <a:rPr lang="en-US" sz="2800" b="1" dirty="0"/>
              <a:t>GASB 74 and 45  reporting in financial statements</a:t>
            </a:r>
          </a:p>
          <a:p>
            <a:pPr eaLnBrk="1" hangingPunct="1">
              <a:lnSpc>
                <a:spcPct val="90000"/>
              </a:lnSpc>
            </a:pPr>
            <a:r>
              <a:rPr lang="en-US" sz="2800" b="1" dirty="0"/>
              <a:t>Segregation of assets</a:t>
            </a:r>
          </a:p>
          <a:p>
            <a:pPr eaLnBrk="1" hangingPunct="1">
              <a:lnSpc>
                <a:spcPct val="90000"/>
              </a:lnSpc>
            </a:pPr>
            <a:r>
              <a:rPr lang="en-US" sz="2800" b="1" dirty="0"/>
              <a:t>Assets invested under WI Stat. §881.01</a:t>
            </a:r>
          </a:p>
          <a:p>
            <a:pPr eaLnBrk="1" hangingPunct="1">
              <a:lnSpc>
                <a:spcPct val="90000"/>
              </a:lnSpc>
            </a:pPr>
            <a:r>
              <a:rPr lang="en-US" sz="2800" b="1" dirty="0"/>
              <a:t>Reporting at annual meeting</a:t>
            </a:r>
          </a:p>
        </p:txBody>
      </p:sp>
      <p:sp>
        <p:nvSpPr>
          <p:cNvPr id="9220" name="Rectangle 4"/>
          <p:cNvSpPr>
            <a:spLocks noGrp="1" noChangeArrowheads="1"/>
          </p:cNvSpPr>
          <p:nvPr>
            <p:ph type="body" sz="half" idx="4294967295"/>
          </p:nvPr>
        </p:nvSpPr>
        <p:spPr>
          <a:xfrm>
            <a:off x="6631258" y="1233474"/>
            <a:ext cx="5032355" cy="4689654"/>
          </a:xfrm>
        </p:spPr>
        <p:txBody>
          <a:bodyPr>
            <a:normAutofit/>
          </a:bodyPr>
          <a:lstStyle/>
          <a:p>
            <a:pPr eaLnBrk="1" hangingPunct="1">
              <a:lnSpc>
                <a:spcPct val="90000"/>
              </a:lnSpc>
              <a:buNone/>
            </a:pPr>
            <a:r>
              <a:rPr lang="en-US" sz="3000" b="1" dirty="0">
                <a:solidFill>
                  <a:srgbClr val="00B0F0"/>
                </a:solidFill>
              </a:rPr>
              <a:t>Pay as you go</a:t>
            </a:r>
          </a:p>
          <a:p>
            <a:pPr eaLnBrk="1" hangingPunct="1">
              <a:lnSpc>
                <a:spcPct val="90000"/>
              </a:lnSpc>
            </a:pPr>
            <a:r>
              <a:rPr lang="en-US" sz="2800" b="1" dirty="0"/>
              <a:t>GASB 45 reporting in financial statements</a:t>
            </a:r>
          </a:p>
          <a:p>
            <a:pPr eaLnBrk="1" hangingPunct="1">
              <a:lnSpc>
                <a:spcPct val="90000"/>
              </a:lnSpc>
            </a:pPr>
            <a:endParaRPr lang="en-US" sz="2800" b="1" dirty="0"/>
          </a:p>
          <a:p>
            <a:pPr eaLnBrk="1" hangingPunct="1">
              <a:lnSpc>
                <a:spcPct val="90000"/>
              </a:lnSpc>
            </a:pPr>
            <a:r>
              <a:rPr lang="en-US" sz="2800" b="1" dirty="0"/>
              <a:t>No segregation of assets</a:t>
            </a:r>
          </a:p>
          <a:p>
            <a:pPr eaLnBrk="1" hangingPunct="1">
              <a:lnSpc>
                <a:spcPct val="90000"/>
              </a:lnSpc>
            </a:pPr>
            <a:r>
              <a:rPr lang="en-US" sz="2800" b="1" dirty="0"/>
              <a:t>Assets invested under WI Stat. §66.0603</a:t>
            </a:r>
          </a:p>
        </p:txBody>
      </p:sp>
      <p:sp>
        <p:nvSpPr>
          <p:cNvPr id="6" name="Rectangle 4"/>
          <p:cNvSpPr>
            <a:spLocks noGrp="1" noChangeArrowheads="1"/>
          </p:cNvSpPr>
          <p:nvPr>
            <p:ph type="title"/>
          </p:nvPr>
        </p:nvSpPr>
        <p:spPr>
          <a:xfrm>
            <a:off x="0" y="234103"/>
            <a:ext cx="12480925" cy="1170517"/>
          </a:xfrm>
        </p:spPr>
        <p:txBody>
          <a:bodyPr>
            <a:noAutofit/>
          </a:bodyPr>
          <a:lstStyle/>
          <a:p>
            <a:pPr algn="ctr" eaLnBrk="1" hangingPunct="1"/>
            <a:r>
              <a:rPr lang="en-US" sz="4400" dirty="0">
                <a:solidFill>
                  <a:schemeClr val="bg1"/>
                </a:solidFill>
              </a:rPr>
              <a:t>Considerations of whether to </a:t>
            </a:r>
            <a:r>
              <a:rPr lang="en-US" sz="4400" u="sng" dirty="0">
                <a:solidFill>
                  <a:schemeClr val="bg1"/>
                </a:solidFill>
              </a:rPr>
              <a:t>establish a trust?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1326714" y="1199903"/>
            <a:ext cx="4732892" cy="5323726"/>
          </a:xfrm>
        </p:spPr>
        <p:txBody>
          <a:bodyPr>
            <a:noAutofit/>
          </a:bodyPr>
          <a:lstStyle/>
          <a:p>
            <a:pPr eaLnBrk="1" hangingPunct="1">
              <a:lnSpc>
                <a:spcPct val="100000"/>
              </a:lnSpc>
              <a:spcBef>
                <a:spcPts val="300"/>
              </a:spcBef>
              <a:buNone/>
            </a:pPr>
            <a:r>
              <a:rPr lang="en-US" sz="3000" b="1" dirty="0">
                <a:solidFill>
                  <a:srgbClr val="00B0F0"/>
                </a:solidFill>
              </a:rPr>
              <a:t>Trust</a:t>
            </a:r>
          </a:p>
          <a:p>
            <a:pPr eaLnBrk="1" hangingPunct="1">
              <a:lnSpc>
                <a:spcPct val="100000"/>
              </a:lnSpc>
              <a:spcBef>
                <a:spcPts val="300"/>
              </a:spcBef>
            </a:pPr>
            <a:r>
              <a:rPr lang="en-US" sz="2800" b="1" dirty="0"/>
              <a:t>Aid eligibility</a:t>
            </a:r>
          </a:p>
          <a:p>
            <a:pPr lvl="1" eaLnBrk="1" hangingPunct="1">
              <a:lnSpc>
                <a:spcPct val="100000"/>
              </a:lnSpc>
              <a:spcBef>
                <a:spcPts val="300"/>
              </a:spcBef>
            </a:pPr>
            <a:r>
              <a:rPr lang="en-US" sz="2800" b="1" u="sng" dirty="0" smtClean="0">
                <a:solidFill>
                  <a:schemeClr val="hlink"/>
                </a:solidFill>
              </a:rPr>
              <a:t>General aid</a:t>
            </a:r>
          </a:p>
          <a:p>
            <a:pPr lvl="2" eaLnBrk="1" hangingPunct="1">
              <a:lnSpc>
                <a:spcPct val="100000"/>
              </a:lnSpc>
              <a:spcBef>
                <a:spcPts val="300"/>
              </a:spcBef>
            </a:pPr>
            <a:r>
              <a:rPr lang="en-US" sz="2800" b="1" dirty="0" smtClean="0">
                <a:solidFill>
                  <a:schemeClr val="tx1"/>
                </a:solidFill>
              </a:rPr>
              <a:t>not exceeding unfunded liability plus normal cost</a:t>
            </a:r>
          </a:p>
          <a:p>
            <a:pPr lvl="1" eaLnBrk="1" hangingPunct="1">
              <a:lnSpc>
                <a:spcPct val="100000"/>
              </a:lnSpc>
              <a:spcBef>
                <a:spcPts val="300"/>
              </a:spcBef>
            </a:pPr>
            <a:r>
              <a:rPr lang="en-US" sz="2800" b="1" u="sng" dirty="0" smtClean="0">
                <a:solidFill>
                  <a:schemeClr val="hlink"/>
                </a:solidFill>
              </a:rPr>
              <a:t>Categorical aid</a:t>
            </a:r>
          </a:p>
          <a:p>
            <a:pPr lvl="2" eaLnBrk="1" hangingPunct="1">
              <a:lnSpc>
                <a:spcPct val="100000"/>
              </a:lnSpc>
              <a:spcBef>
                <a:spcPts val="300"/>
              </a:spcBef>
            </a:pPr>
            <a:r>
              <a:rPr lang="en-US" sz="2800" b="1" dirty="0" smtClean="0">
                <a:solidFill>
                  <a:schemeClr val="tx1"/>
                </a:solidFill>
              </a:rPr>
              <a:t>not exceeding ARC</a:t>
            </a:r>
          </a:p>
          <a:p>
            <a:pPr lvl="1" eaLnBrk="1" hangingPunct="1">
              <a:lnSpc>
                <a:spcPct val="100000"/>
              </a:lnSpc>
              <a:spcBef>
                <a:spcPts val="300"/>
              </a:spcBef>
            </a:pPr>
            <a:r>
              <a:rPr lang="en-US" sz="2800" b="1" u="sng" dirty="0" smtClean="0">
                <a:solidFill>
                  <a:schemeClr val="hlink"/>
                </a:solidFill>
              </a:rPr>
              <a:t>Federal and State grants</a:t>
            </a:r>
          </a:p>
          <a:p>
            <a:pPr lvl="2" eaLnBrk="1" hangingPunct="1">
              <a:lnSpc>
                <a:spcPct val="100000"/>
              </a:lnSpc>
              <a:spcBef>
                <a:spcPts val="300"/>
              </a:spcBef>
            </a:pPr>
            <a:r>
              <a:rPr lang="en-US" sz="2800" b="1" dirty="0" smtClean="0">
                <a:solidFill>
                  <a:schemeClr val="tx1"/>
                </a:solidFill>
              </a:rPr>
              <a:t>not exceeding ARC</a:t>
            </a:r>
          </a:p>
        </p:txBody>
      </p:sp>
      <p:sp>
        <p:nvSpPr>
          <p:cNvPr id="10244" name="Rectangle 4"/>
          <p:cNvSpPr>
            <a:spLocks noGrp="1" noChangeArrowheads="1"/>
          </p:cNvSpPr>
          <p:nvPr>
            <p:ph type="body" sz="half" idx="4294967295"/>
          </p:nvPr>
        </p:nvSpPr>
        <p:spPr>
          <a:xfrm>
            <a:off x="6696781" y="1189341"/>
            <a:ext cx="5040294" cy="4952153"/>
          </a:xfrm>
        </p:spPr>
        <p:txBody>
          <a:bodyPr>
            <a:noAutofit/>
          </a:bodyPr>
          <a:lstStyle/>
          <a:p>
            <a:pPr eaLnBrk="1" hangingPunct="1">
              <a:lnSpc>
                <a:spcPct val="100000"/>
              </a:lnSpc>
              <a:spcBef>
                <a:spcPts val="300"/>
              </a:spcBef>
              <a:buNone/>
            </a:pPr>
            <a:r>
              <a:rPr lang="en-US" sz="3000" b="1" dirty="0">
                <a:solidFill>
                  <a:srgbClr val="00B0F0"/>
                </a:solidFill>
              </a:rPr>
              <a:t>Pay as you go</a:t>
            </a:r>
          </a:p>
          <a:p>
            <a:pPr eaLnBrk="1" hangingPunct="1">
              <a:lnSpc>
                <a:spcPct val="100000"/>
              </a:lnSpc>
              <a:spcBef>
                <a:spcPts val="300"/>
              </a:spcBef>
            </a:pPr>
            <a:r>
              <a:rPr lang="en-US" sz="2800" b="1" dirty="0"/>
              <a:t>Aid eligibility</a:t>
            </a:r>
          </a:p>
          <a:p>
            <a:pPr lvl="1" eaLnBrk="1" hangingPunct="1">
              <a:lnSpc>
                <a:spcPct val="100000"/>
              </a:lnSpc>
              <a:spcBef>
                <a:spcPts val="300"/>
              </a:spcBef>
            </a:pPr>
            <a:r>
              <a:rPr lang="en-US" sz="2800" b="1" u="sng" dirty="0" smtClean="0">
                <a:solidFill>
                  <a:schemeClr val="hlink"/>
                </a:solidFill>
              </a:rPr>
              <a:t>General aid</a:t>
            </a:r>
          </a:p>
          <a:p>
            <a:pPr lvl="2" eaLnBrk="1" hangingPunct="1">
              <a:lnSpc>
                <a:spcPct val="100000"/>
              </a:lnSpc>
              <a:spcBef>
                <a:spcPts val="300"/>
              </a:spcBef>
            </a:pPr>
            <a:r>
              <a:rPr lang="en-US" sz="2800" b="1" dirty="0" smtClean="0">
                <a:solidFill>
                  <a:schemeClr val="tx1"/>
                </a:solidFill>
              </a:rPr>
              <a:t>“pay as you go”</a:t>
            </a:r>
          </a:p>
          <a:p>
            <a:pPr lvl="1" eaLnBrk="1" hangingPunct="1">
              <a:lnSpc>
                <a:spcPct val="100000"/>
              </a:lnSpc>
              <a:spcBef>
                <a:spcPts val="300"/>
              </a:spcBef>
            </a:pPr>
            <a:r>
              <a:rPr lang="en-US" sz="2800" b="1" u="sng" dirty="0" smtClean="0">
                <a:solidFill>
                  <a:schemeClr val="hlink"/>
                </a:solidFill>
              </a:rPr>
              <a:t>Categorical aid</a:t>
            </a:r>
          </a:p>
          <a:p>
            <a:pPr lvl="2" eaLnBrk="1" hangingPunct="1">
              <a:lnSpc>
                <a:spcPct val="100000"/>
              </a:lnSpc>
              <a:spcBef>
                <a:spcPts val="300"/>
              </a:spcBef>
            </a:pPr>
            <a:r>
              <a:rPr lang="en-US" sz="2800" b="1" dirty="0" smtClean="0">
                <a:solidFill>
                  <a:schemeClr val="tx1"/>
                </a:solidFill>
              </a:rPr>
              <a:t>not eligible</a:t>
            </a:r>
          </a:p>
          <a:p>
            <a:pPr lvl="1" eaLnBrk="1" hangingPunct="1">
              <a:lnSpc>
                <a:spcPct val="100000"/>
              </a:lnSpc>
              <a:spcBef>
                <a:spcPts val="300"/>
              </a:spcBef>
            </a:pPr>
            <a:r>
              <a:rPr lang="en-US" sz="2800" b="1" u="sng" dirty="0" smtClean="0">
                <a:solidFill>
                  <a:schemeClr val="hlink"/>
                </a:solidFill>
              </a:rPr>
              <a:t>Federal and State grants</a:t>
            </a:r>
          </a:p>
          <a:p>
            <a:pPr lvl="2" eaLnBrk="1" hangingPunct="1">
              <a:lnSpc>
                <a:spcPct val="100000"/>
              </a:lnSpc>
              <a:spcBef>
                <a:spcPts val="300"/>
              </a:spcBef>
            </a:pPr>
            <a:r>
              <a:rPr lang="en-US" sz="2800" b="1" dirty="0" smtClean="0">
                <a:solidFill>
                  <a:schemeClr val="tx1"/>
                </a:solidFill>
              </a:rPr>
              <a:t>not eligible</a:t>
            </a:r>
          </a:p>
        </p:txBody>
      </p:sp>
      <p:sp>
        <p:nvSpPr>
          <p:cNvPr id="6" name="Rectangle 4"/>
          <p:cNvSpPr>
            <a:spLocks noGrp="1" noChangeArrowheads="1"/>
          </p:cNvSpPr>
          <p:nvPr>
            <p:ph type="title"/>
          </p:nvPr>
        </p:nvSpPr>
        <p:spPr>
          <a:xfrm>
            <a:off x="115915" y="179512"/>
            <a:ext cx="12365010" cy="1170517"/>
          </a:xfrm>
        </p:spPr>
        <p:txBody>
          <a:bodyPr>
            <a:noAutofit/>
          </a:bodyPr>
          <a:lstStyle/>
          <a:p>
            <a:pPr algn="ctr" eaLnBrk="1" hangingPunct="1"/>
            <a:r>
              <a:rPr lang="en-US" sz="4400" dirty="0">
                <a:solidFill>
                  <a:schemeClr val="bg1"/>
                </a:solidFill>
              </a:rPr>
              <a:t>Considerations of whether to </a:t>
            </a:r>
            <a:r>
              <a:rPr lang="en-US" sz="4400" u="sng" dirty="0">
                <a:solidFill>
                  <a:schemeClr val="bg1"/>
                </a:solidFill>
              </a:rPr>
              <a:t>establish a trust?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234103"/>
            <a:ext cx="12480925" cy="966900"/>
          </a:xfrm>
        </p:spPr>
        <p:txBody>
          <a:bodyPr>
            <a:normAutofit/>
          </a:bodyPr>
          <a:lstStyle/>
          <a:p>
            <a:pPr algn="ctr" eaLnBrk="1" hangingPunct="1"/>
            <a:r>
              <a:rPr lang="en-US" sz="3687" dirty="0">
                <a:solidFill>
                  <a:schemeClr val="bg1"/>
                </a:solidFill>
              </a:rPr>
              <a:t>What are DPI requirements when </a:t>
            </a:r>
            <a:r>
              <a:rPr lang="en-US" sz="3687" u="sng" dirty="0">
                <a:solidFill>
                  <a:schemeClr val="bg1"/>
                </a:solidFill>
              </a:rPr>
              <a:t>setting up a trust?</a:t>
            </a:r>
          </a:p>
        </p:txBody>
      </p:sp>
      <p:sp>
        <p:nvSpPr>
          <p:cNvPr id="11267" name="Rectangle 3"/>
          <p:cNvSpPr>
            <a:spLocks noGrp="1" noChangeArrowheads="1"/>
          </p:cNvSpPr>
          <p:nvPr>
            <p:ph type="body" sz="half" idx="1"/>
          </p:nvPr>
        </p:nvSpPr>
        <p:spPr>
          <a:xfrm>
            <a:off x="1828800" y="1424129"/>
            <a:ext cx="8871045" cy="4447963"/>
          </a:xfrm>
        </p:spPr>
        <p:txBody>
          <a:bodyPr>
            <a:noAutofit/>
          </a:bodyPr>
          <a:lstStyle/>
          <a:p>
            <a:pPr eaLnBrk="1" hangingPunct="1">
              <a:lnSpc>
                <a:spcPct val="100000"/>
              </a:lnSpc>
              <a:spcBef>
                <a:spcPts val="600"/>
              </a:spcBef>
              <a:buNone/>
            </a:pPr>
            <a:r>
              <a:rPr lang="en-US" sz="2800" b="1" u="sng" dirty="0"/>
              <a:t>E-Mail to DPI</a:t>
            </a:r>
          </a:p>
          <a:p>
            <a:pPr eaLnBrk="1" hangingPunct="1">
              <a:lnSpc>
                <a:spcPct val="100000"/>
              </a:lnSpc>
              <a:spcBef>
                <a:spcPts val="600"/>
              </a:spcBef>
            </a:pPr>
            <a:r>
              <a:rPr lang="en-US" sz="2800" b="1" dirty="0"/>
              <a:t>Actuary study or acceptable cost method calculation</a:t>
            </a:r>
          </a:p>
          <a:p>
            <a:pPr eaLnBrk="1" hangingPunct="1">
              <a:lnSpc>
                <a:spcPct val="100000"/>
              </a:lnSpc>
              <a:spcBef>
                <a:spcPts val="600"/>
              </a:spcBef>
            </a:pPr>
            <a:r>
              <a:rPr lang="en-US" sz="2800" b="1" dirty="0"/>
              <a:t>Employee benefit trust agreement</a:t>
            </a:r>
          </a:p>
          <a:p>
            <a:pPr eaLnBrk="1" hangingPunct="1">
              <a:lnSpc>
                <a:spcPct val="100000"/>
              </a:lnSpc>
              <a:spcBef>
                <a:spcPts val="600"/>
              </a:spcBef>
            </a:pPr>
            <a:r>
              <a:rPr lang="en-US" sz="2800" b="1" dirty="0"/>
              <a:t>Legal opinion</a:t>
            </a:r>
          </a:p>
          <a:p>
            <a:pPr eaLnBrk="1" hangingPunct="1">
              <a:lnSpc>
                <a:spcPct val="100000"/>
              </a:lnSpc>
              <a:spcBef>
                <a:spcPts val="600"/>
              </a:spcBef>
            </a:pPr>
            <a:r>
              <a:rPr lang="en-US" sz="2800" b="1" dirty="0"/>
              <a:t>Board </a:t>
            </a:r>
            <a:r>
              <a:rPr lang="en-US" sz="2800" b="1" dirty="0" smtClean="0"/>
              <a:t>approval</a:t>
            </a:r>
            <a:endParaRPr lang="en-US" sz="2800" b="1" dirty="0" smtClean="0">
              <a:solidFill>
                <a:schemeClr val="folHlink"/>
              </a:solidFill>
              <a:hlinkClick r:id="rId3"/>
            </a:endParaRPr>
          </a:p>
          <a:p>
            <a:pPr marL="58527" indent="-58527" algn="ctr">
              <a:lnSpc>
                <a:spcPct val="100000"/>
              </a:lnSpc>
              <a:spcBef>
                <a:spcPts val="600"/>
              </a:spcBef>
              <a:buNone/>
            </a:pPr>
            <a:r>
              <a:rPr lang="en-US" sz="2800" b="1" dirty="0">
                <a:solidFill>
                  <a:schemeClr val="folHlink"/>
                </a:solidFill>
                <a:hlinkClick r:id="rId4"/>
              </a:rPr>
              <a:t>https://</a:t>
            </a:r>
            <a:r>
              <a:rPr lang="en-US" sz="2800" b="1" dirty="0" smtClean="0">
                <a:solidFill>
                  <a:schemeClr val="folHlink"/>
                </a:solidFill>
                <a:hlinkClick r:id="rId4"/>
              </a:rPr>
              <a:t>dpi.wi.gov/sfs/finances/fund-info/employee-benefit-trust-fund</a:t>
            </a:r>
            <a:r>
              <a:rPr lang="en-US" sz="2800" b="1" dirty="0" smtClean="0">
                <a:solidFill>
                  <a:schemeClr val="folHlink"/>
                </a:solidFill>
              </a:rPr>
              <a:t> </a:t>
            </a:r>
            <a:endParaRPr lang="en-US" sz="2800" b="1" dirty="0">
              <a:solidFill>
                <a:schemeClr val="folHlin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480925" cy="1170517"/>
          </a:xfrm>
        </p:spPr>
        <p:txBody>
          <a:bodyPr>
            <a:noAutofit/>
          </a:bodyPr>
          <a:lstStyle/>
          <a:p>
            <a:pPr algn="ctr" eaLnBrk="1" hangingPunct="1"/>
            <a:r>
              <a:rPr lang="en-US" sz="4400" dirty="0">
                <a:solidFill>
                  <a:schemeClr val="bg1"/>
                </a:solidFill>
              </a:rPr>
              <a:t>What investment opportunities </a:t>
            </a:r>
            <a:r>
              <a:rPr lang="en-US" sz="4400" dirty="0" smtClean="0">
                <a:solidFill>
                  <a:schemeClr val="bg1"/>
                </a:solidFill>
              </a:rPr>
              <a:t/>
            </a:r>
            <a:br>
              <a:rPr lang="en-US" sz="4400" dirty="0" smtClean="0">
                <a:solidFill>
                  <a:schemeClr val="bg1"/>
                </a:solidFill>
              </a:rPr>
            </a:br>
            <a:r>
              <a:rPr lang="en-US" sz="4400" dirty="0" smtClean="0">
                <a:solidFill>
                  <a:schemeClr val="bg1"/>
                </a:solidFill>
              </a:rPr>
              <a:t>are </a:t>
            </a:r>
            <a:r>
              <a:rPr lang="en-US" sz="4400" u="sng" dirty="0">
                <a:solidFill>
                  <a:schemeClr val="bg1"/>
                </a:solidFill>
              </a:rPr>
              <a:t>available to the trust?</a:t>
            </a:r>
          </a:p>
        </p:txBody>
      </p:sp>
      <p:sp>
        <p:nvSpPr>
          <p:cNvPr id="14339" name="Rectangle 3"/>
          <p:cNvSpPr>
            <a:spLocks noGrp="1" noChangeArrowheads="1"/>
          </p:cNvSpPr>
          <p:nvPr>
            <p:ph sz="quarter" idx="1"/>
          </p:nvPr>
        </p:nvSpPr>
        <p:spPr>
          <a:xfrm>
            <a:off x="2001631" y="1490690"/>
            <a:ext cx="8193617" cy="4525998"/>
          </a:xfrm>
        </p:spPr>
        <p:txBody>
          <a:bodyPr>
            <a:normAutofit fontScale="92500" lnSpcReduction="10000"/>
          </a:bodyPr>
          <a:lstStyle/>
          <a:p>
            <a:pPr eaLnBrk="1" hangingPunct="1">
              <a:buNone/>
            </a:pPr>
            <a:r>
              <a:rPr lang="en-US" sz="3277" b="1" dirty="0">
                <a:solidFill>
                  <a:schemeClr val="folHlink"/>
                </a:solidFill>
              </a:rPr>
              <a:t>2005 Wisconsin ACT 99</a:t>
            </a:r>
          </a:p>
          <a:p>
            <a:pPr eaLnBrk="1" hangingPunct="1"/>
            <a:r>
              <a:rPr lang="en-US" sz="3072" b="1" i="1" dirty="0"/>
              <a:t>Funds held in trust to provide for post-employment health care benefits may be invested in the same manner as is authorized for investments under §881.01, “Uniform prudent investor act”.</a:t>
            </a:r>
          </a:p>
          <a:p>
            <a:pPr eaLnBrk="1" hangingPunct="1"/>
            <a:endParaRPr lang="en-US" sz="512" b="1" i="1" dirty="0"/>
          </a:p>
          <a:p>
            <a:pPr lvl="1" eaLnBrk="1" hangingPunct="1"/>
            <a:r>
              <a:rPr lang="en-US" sz="3000" b="1" dirty="0"/>
              <a:t>Enacted into law January 4, 2006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533" y="156069"/>
            <a:ext cx="12385391" cy="1031286"/>
          </a:xfrm>
        </p:spPr>
        <p:txBody>
          <a:bodyPr>
            <a:normAutofit/>
          </a:bodyPr>
          <a:lstStyle/>
          <a:p>
            <a:pPr algn="ctr"/>
            <a:r>
              <a:rPr lang="en-US" sz="4400" u="sng" dirty="0">
                <a:solidFill>
                  <a:schemeClr val="bg1"/>
                </a:solidFill>
              </a:rPr>
              <a:t>What is OPEB?</a:t>
            </a:r>
          </a:p>
        </p:txBody>
      </p:sp>
      <p:sp>
        <p:nvSpPr>
          <p:cNvPr id="2" name="Content Placeholder 1"/>
          <p:cNvSpPr>
            <a:spLocks noGrp="1"/>
          </p:cNvSpPr>
          <p:nvPr>
            <p:ph sz="quarter" idx="1"/>
          </p:nvPr>
        </p:nvSpPr>
        <p:spPr>
          <a:xfrm>
            <a:off x="1351129" y="1187355"/>
            <a:ext cx="10263116" cy="5852583"/>
          </a:xfrm>
        </p:spPr>
        <p:txBody>
          <a:bodyPr>
            <a:noAutofit/>
          </a:bodyPr>
          <a:lstStyle/>
          <a:p>
            <a:pPr marL="120306" indent="-8129">
              <a:lnSpc>
                <a:spcPct val="100000"/>
              </a:lnSpc>
              <a:spcBef>
                <a:spcPts val="0"/>
              </a:spcBef>
              <a:spcAft>
                <a:spcPts val="200"/>
              </a:spcAft>
              <a:buNone/>
            </a:pPr>
            <a:r>
              <a:rPr lang="en-US" sz="2800" b="1" dirty="0" smtClean="0">
                <a:solidFill>
                  <a:srgbClr val="002060"/>
                </a:solidFill>
              </a:rPr>
              <a:t>Other Postemployment Benefits (OPEB) are post employment benefits earned by employees during their career that they receive after they are no longer active employees.</a:t>
            </a:r>
          </a:p>
          <a:p>
            <a:pPr>
              <a:lnSpc>
                <a:spcPct val="100000"/>
              </a:lnSpc>
              <a:spcBef>
                <a:spcPts val="0"/>
              </a:spcBef>
              <a:spcAft>
                <a:spcPts val="200"/>
              </a:spcAft>
            </a:pPr>
            <a:r>
              <a:rPr lang="en-US" sz="2800" b="1" dirty="0" smtClean="0">
                <a:solidFill>
                  <a:srgbClr val="002060"/>
                </a:solidFill>
              </a:rPr>
              <a:t>Insurance benefits</a:t>
            </a:r>
          </a:p>
          <a:p>
            <a:pPr lvl="1">
              <a:lnSpc>
                <a:spcPct val="100000"/>
              </a:lnSpc>
              <a:spcBef>
                <a:spcPts val="0"/>
              </a:spcBef>
              <a:spcAft>
                <a:spcPts val="200"/>
              </a:spcAft>
            </a:pPr>
            <a:r>
              <a:rPr lang="en-US" sz="2800" b="1" dirty="0" smtClean="0">
                <a:solidFill>
                  <a:srgbClr val="002060"/>
                </a:solidFill>
              </a:rPr>
              <a:t>Health</a:t>
            </a:r>
          </a:p>
          <a:p>
            <a:pPr lvl="1">
              <a:lnSpc>
                <a:spcPct val="100000"/>
              </a:lnSpc>
              <a:spcBef>
                <a:spcPts val="0"/>
              </a:spcBef>
              <a:spcAft>
                <a:spcPts val="200"/>
              </a:spcAft>
            </a:pPr>
            <a:r>
              <a:rPr lang="en-US" sz="2800" b="1" dirty="0" smtClean="0">
                <a:solidFill>
                  <a:srgbClr val="002060"/>
                </a:solidFill>
              </a:rPr>
              <a:t>Health Reimbursement Accounts (HRA)</a:t>
            </a:r>
          </a:p>
          <a:p>
            <a:pPr lvl="1">
              <a:lnSpc>
                <a:spcPct val="100000"/>
              </a:lnSpc>
              <a:spcBef>
                <a:spcPts val="0"/>
              </a:spcBef>
              <a:spcAft>
                <a:spcPts val="200"/>
              </a:spcAft>
            </a:pPr>
            <a:r>
              <a:rPr lang="en-US" sz="2800" b="1" dirty="0" smtClean="0">
                <a:solidFill>
                  <a:srgbClr val="002060"/>
                </a:solidFill>
              </a:rPr>
              <a:t>Dental</a:t>
            </a:r>
          </a:p>
          <a:p>
            <a:pPr lvl="1">
              <a:lnSpc>
                <a:spcPct val="100000"/>
              </a:lnSpc>
              <a:spcBef>
                <a:spcPts val="0"/>
              </a:spcBef>
              <a:spcAft>
                <a:spcPts val="200"/>
              </a:spcAft>
            </a:pPr>
            <a:r>
              <a:rPr lang="en-US" sz="2800" b="1" dirty="0" smtClean="0">
                <a:solidFill>
                  <a:srgbClr val="002060"/>
                </a:solidFill>
              </a:rPr>
              <a:t>Vision</a:t>
            </a:r>
          </a:p>
          <a:p>
            <a:pPr lvl="1">
              <a:lnSpc>
                <a:spcPct val="100000"/>
              </a:lnSpc>
              <a:spcBef>
                <a:spcPts val="0"/>
              </a:spcBef>
              <a:spcAft>
                <a:spcPts val="200"/>
              </a:spcAft>
            </a:pPr>
            <a:r>
              <a:rPr lang="en-US" sz="2800" b="1" dirty="0" smtClean="0">
                <a:solidFill>
                  <a:srgbClr val="002060"/>
                </a:solidFill>
              </a:rPr>
              <a:t>Life Insurance</a:t>
            </a:r>
          </a:p>
          <a:p>
            <a:pPr lvl="1">
              <a:lnSpc>
                <a:spcPct val="100000"/>
              </a:lnSpc>
              <a:spcBef>
                <a:spcPts val="0"/>
              </a:spcBef>
              <a:spcAft>
                <a:spcPts val="200"/>
              </a:spcAft>
            </a:pPr>
            <a:r>
              <a:rPr lang="en-US" sz="2800" b="1" dirty="0" smtClean="0">
                <a:solidFill>
                  <a:srgbClr val="002060"/>
                </a:solidFill>
              </a:rPr>
              <a:t>Disability</a:t>
            </a:r>
          </a:p>
          <a:p>
            <a:pPr lvl="1">
              <a:lnSpc>
                <a:spcPct val="100000"/>
              </a:lnSpc>
              <a:spcBef>
                <a:spcPts val="0"/>
              </a:spcBef>
              <a:spcAft>
                <a:spcPts val="200"/>
              </a:spcAft>
            </a:pPr>
            <a:r>
              <a:rPr lang="en-US" sz="2800" b="1" dirty="0" smtClean="0">
                <a:solidFill>
                  <a:srgbClr val="002060"/>
                </a:solidFill>
              </a:rPr>
              <a:t>Long term care</a:t>
            </a:r>
          </a:p>
          <a:p>
            <a:pPr lvl="1">
              <a:lnSpc>
                <a:spcPct val="100000"/>
              </a:lnSpc>
              <a:spcBef>
                <a:spcPts val="0"/>
              </a:spcBef>
              <a:spcAft>
                <a:spcPts val="200"/>
              </a:spcAft>
            </a:pPr>
            <a:r>
              <a:rPr lang="en-US" sz="2800" b="1" dirty="0" smtClean="0">
                <a:solidFill>
                  <a:srgbClr val="002060"/>
                </a:solidFill>
              </a:rPr>
              <a:t>Does NOT include WRS retirement plans, pension plans, stipends or compensated absences</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480925" cy="1092482"/>
          </a:xfrm>
        </p:spPr>
        <p:txBody>
          <a:bodyPr>
            <a:noAutofit/>
          </a:bodyPr>
          <a:lstStyle/>
          <a:p>
            <a:pPr algn="ctr" eaLnBrk="1" hangingPunct="1"/>
            <a:r>
              <a:rPr lang="en-US" sz="4400" dirty="0">
                <a:solidFill>
                  <a:schemeClr val="bg1"/>
                </a:solidFill>
              </a:rPr>
              <a:t>What investment opportunities are </a:t>
            </a:r>
            <a:r>
              <a:rPr lang="en-US" sz="4400" dirty="0" smtClean="0">
                <a:solidFill>
                  <a:schemeClr val="bg1"/>
                </a:solidFill>
              </a:rPr>
              <a:t/>
            </a:r>
            <a:br>
              <a:rPr lang="en-US" sz="4400" dirty="0" smtClean="0">
                <a:solidFill>
                  <a:schemeClr val="bg1"/>
                </a:solidFill>
              </a:rPr>
            </a:br>
            <a:r>
              <a:rPr lang="en-US" sz="4400" u="sng" dirty="0" smtClean="0">
                <a:solidFill>
                  <a:schemeClr val="bg1"/>
                </a:solidFill>
              </a:rPr>
              <a:t>available </a:t>
            </a:r>
            <a:r>
              <a:rPr lang="en-US" sz="4400" u="sng" dirty="0">
                <a:solidFill>
                  <a:schemeClr val="bg1"/>
                </a:solidFill>
              </a:rPr>
              <a:t>to the trust?</a:t>
            </a:r>
          </a:p>
        </p:txBody>
      </p:sp>
      <p:sp>
        <p:nvSpPr>
          <p:cNvPr id="15363" name="Rectangle 3"/>
          <p:cNvSpPr>
            <a:spLocks noGrp="1" noChangeArrowheads="1"/>
          </p:cNvSpPr>
          <p:nvPr>
            <p:ph sz="quarter" idx="1"/>
          </p:nvPr>
        </p:nvSpPr>
        <p:spPr>
          <a:xfrm>
            <a:off x="2260705" y="1794792"/>
            <a:ext cx="8193617" cy="4760101"/>
          </a:xfrm>
        </p:spPr>
        <p:txBody>
          <a:bodyPr/>
          <a:lstStyle/>
          <a:p>
            <a:pPr eaLnBrk="1" hangingPunct="1">
              <a:lnSpc>
                <a:spcPct val="90000"/>
              </a:lnSpc>
              <a:buNone/>
            </a:pPr>
            <a:r>
              <a:rPr lang="en-US" sz="3277" b="1" dirty="0">
                <a:solidFill>
                  <a:schemeClr val="folHlink"/>
                </a:solidFill>
              </a:rPr>
              <a:t>2005 Wisconsin ACT 99</a:t>
            </a:r>
          </a:p>
          <a:p>
            <a:pPr eaLnBrk="1" hangingPunct="1">
              <a:lnSpc>
                <a:spcPct val="90000"/>
              </a:lnSpc>
            </a:pPr>
            <a:r>
              <a:rPr lang="en-US" sz="3072" b="1" dirty="0"/>
              <a:t>Applicable to benefits defined under GASB 45 statement only</a:t>
            </a:r>
          </a:p>
          <a:p>
            <a:pPr lvl="1" eaLnBrk="1" hangingPunct="1">
              <a:lnSpc>
                <a:spcPct val="90000"/>
              </a:lnSpc>
            </a:pPr>
            <a:r>
              <a:rPr lang="en-US" sz="2867" b="1" dirty="0">
                <a:solidFill>
                  <a:schemeClr val="accent2"/>
                </a:solidFill>
              </a:rPr>
              <a:t>Exception: school district operating under Wis.Stats. 119 (MPS)</a:t>
            </a:r>
          </a:p>
          <a:p>
            <a:pPr eaLnBrk="1" hangingPunct="1">
              <a:lnSpc>
                <a:spcPct val="90000"/>
              </a:lnSpc>
            </a:pPr>
            <a:r>
              <a:rPr lang="en-US" sz="3072" b="1" dirty="0"/>
              <a:t>Trustee must comply with prudent investor rule</a:t>
            </a:r>
          </a:p>
          <a:p>
            <a:pPr eaLnBrk="1" hangingPunct="1">
              <a:lnSpc>
                <a:spcPct val="90000"/>
              </a:lnSpc>
            </a:pPr>
            <a:r>
              <a:rPr lang="en-US" sz="3072" b="1" dirty="0"/>
              <a:t>School district may delegate investment authority over funds to investment manager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480925" cy="1092482"/>
          </a:xfrm>
        </p:spPr>
        <p:txBody>
          <a:bodyPr>
            <a:noAutofit/>
          </a:bodyPr>
          <a:lstStyle/>
          <a:p>
            <a:pPr algn="ctr" eaLnBrk="1" hangingPunct="1"/>
            <a:r>
              <a:rPr lang="en-US" sz="4400" dirty="0">
                <a:solidFill>
                  <a:schemeClr val="bg1"/>
                </a:solidFill>
              </a:rPr>
              <a:t>What investment opportunities are </a:t>
            </a:r>
            <a:r>
              <a:rPr lang="en-US" sz="4400" dirty="0" smtClean="0">
                <a:solidFill>
                  <a:schemeClr val="bg1"/>
                </a:solidFill>
              </a:rPr>
              <a:t/>
            </a:r>
            <a:br>
              <a:rPr lang="en-US" sz="4400" dirty="0" smtClean="0">
                <a:solidFill>
                  <a:schemeClr val="bg1"/>
                </a:solidFill>
              </a:rPr>
            </a:br>
            <a:r>
              <a:rPr lang="en-US" sz="4400" u="sng" dirty="0" smtClean="0">
                <a:solidFill>
                  <a:schemeClr val="bg1"/>
                </a:solidFill>
              </a:rPr>
              <a:t>available </a:t>
            </a:r>
            <a:r>
              <a:rPr lang="en-US" sz="4400" u="sng" dirty="0">
                <a:solidFill>
                  <a:schemeClr val="bg1"/>
                </a:solidFill>
              </a:rPr>
              <a:t>to the trust?</a:t>
            </a:r>
          </a:p>
        </p:txBody>
      </p:sp>
      <p:sp>
        <p:nvSpPr>
          <p:cNvPr id="16387" name="Rectangle 3"/>
          <p:cNvSpPr>
            <a:spLocks noGrp="1" noChangeArrowheads="1"/>
          </p:cNvSpPr>
          <p:nvPr>
            <p:ph sz="quarter" idx="1"/>
          </p:nvPr>
        </p:nvSpPr>
        <p:spPr>
          <a:xfrm>
            <a:off x="1487606" y="1716758"/>
            <a:ext cx="10031103" cy="4525998"/>
          </a:xfrm>
        </p:spPr>
        <p:txBody>
          <a:bodyPr>
            <a:normAutofit/>
          </a:bodyPr>
          <a:lstStyle/>
          <a:p>
            <a:pPr eaLnBrk="1" hangingPunct="1">
              <a:lnSpc>
                <a:spcPct val="90000"/>
              </a:lnSpc>
              <a:buNone/>
            </a:pPr>
            <a:r>
              <a:rPr lang="en-US" sz="3277" b="1" dirty="0">
                <a:solidFill>
                  <a:schemeClr val="folHlink"/>
                </a:solidFill>
              </a:rPr>
              <a:t>2005 Wisconsin ACT 99</a:t>
            </a:r>
          </a:p>
          <a:p>
            <a:pPr eaLnBrk="1" hangingPunct="1">
              <a:lnSpc>
                <a:spcPct val="90000"/>
              </a:lnSpc>
            </a:pPr>
            <a:r>
              <a:rPr lang="en-US" sz="3277" b="1" dirty="0"/>
              <a:t>District obligated to develop trust investment policies and monitor investments on a regular basis</a:t>
            </a:r>
          </a:p>
          <a:p>
            <a:pPr eaLnBrk="1" hangingPunct="1">
              <a:lnSpc>
                <a:spcPct val="90000"/>
              </a:lnSpc>
            </a:pPr>
            <a:endParaRPr lang="en-US" sz="614" b="1" dirty="0"/>
          </a:p>
          <a:p>
            <a:pPr eaLnBrk="1" hangingPunct="1">
              <a:lnSpc>
                <a:spcPct val="90000"/>
              </a:lnSpc>
            </a:pPr>
            <a:r>
              <a:rPr lang="en-US" sz="3277" b="1" dirty="0"/>
              <a:t>Overall investment strategy</a:t>
            </a:r>
          </a:p>
          <a:p>
            <a:pPr lvl="1" eaLnBrk="1" hangingPunct="1">
              <a:lnSpc>
                <a:spcPct val="90000"/>
              </a:lnSpc>
            </a:pPr>
            <a:r>
              <a:rPr lang="en-US" sz="2765" b="1" dirty="0"/>
              <a:t>Identify risk and return objectives</a:t>
            </a:r>
          </a:p>
          <a:p>
            <a:pPr lvl="1" eaLnBrk="1" hangingPunct="1">
              <a:lnSpc>
                <a:spcPct val="90000"/>
              </a:lnSpc>
            </a:pPr>
            <a:r>
              <a:rPr lang="en-US" sz="2765" b="1" dirty="0"/>
              <a:t>Investment policy in writing highly recommended</a:t>
            </a:r>
          </a:p>
          <a:p>
            <a:pPr lvl="1" eaLnBrk="1" hangingPunct="1">
              <a:lnSpc>
                <a:spcPct val="90000"/>
              </a:lnSpc>
            </a:pPr>
            <a:r>
              <a:rPr lang="en-US" sz="2765" b="1" dirty="0"/>
              <a:t>Protects district and trustees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5534" y="0"/>
            <a:ext cx="12576459" cy="1092482"/>
          </a:xfrm>
        </p:spPr>
        <p:txBody>
          <a:bodyPr>
            <a:noAutofit/>
          </a:bodyPr>
          <a:lstStyle/>
          <a:p>
            <a:pPr algn="ctr" eaLnBrk="1" hangingPunct="1"/>
            <a:r>
              <a:rPr lang="en-US" sz="4400" dirty="0">
                <a:solidFill>
                  <a:schemeClr val="bg1"/>
                </a:solidFill>
              </a:rPr>
              <a:t>What investment opportunities are </a:t>
            </a:r>
            <a:r>
              <a:rPr lang="en-US" sz="4400" dirty="0" smtClean="0">
                <a:solidFill>
                  <a:schemeClr val="bg1"/>
                </a:solidFill>
              </a:rPr>
              <a:t/>
            </a:r>
            <a:br>
              <a:rPr lang="en-US" sz="4400" dirty="0" smtClean="0">
                <a:solidFill>
                  <a:schemeClr val="bg1"/>
                </a:solidFill>
              </a:rPr>
            </a:br>
            <a:r>
              <a:rPr lang="en-US" sz="4400" u="sng" dirty="0" smtClean="0">
                <a:solidFill>
                  <a:schemeClr val="bg1"/>
                </a:solidFill>
              </a:rPr>
              <a:t>available </a:t>
            </a:r>
            <a:r>
              <a:rPr lang="en-US" sz="4400" u="sng" dirty="0">
                <a:solidFill>
                  <a:schemeClr val="bg1"/>
                </a:solidFill>
              </a:rPr>
              <a:t>to the trust?</a:t>
            </a:r>
          </a:p>
        </p:txBody>
      </p:sp>
      <p:sp>
        <p:nvSpPr>
          <p:cNvPr id="17411" name="Rectangle 3"/>
          <p:cNvSpPr>
            <a:spLocks noGrp="1" noChangeArrowheads="1"/>
          </p:cNvSpPr>
          <p:nvPr>
            <p:ph sz="quarter" idx="1"/>
          </p:nvPr>
        </p:nvSpPr>
        <p:spPr>
          <a:xfrm>
            <a:off x="1296515" y="1219496"/>
            <a:ext cx="10167604" cy="5426964"/>
          </a:xfrm>
        </p:spPr>
        <p:txBody>
          <a:bodyPr>
            <a:noAutofit/>
          </a:bodyPr>
          <a:lstStyle/>
          <a:p>
            <a:pPr eaLnBrk="1" hangingPunct="1">
              <a:lnSpc>
                <a:spcPct val="100000"/>
              </a:lnSpc>
              <a:spcBef>
                <a:spcPts val="300"/>
              </a:spcBef>
              <a:buNone/>
            </a:pPr>
            <a:r>
              <a:rPr lang="en-US" sz="3000" b="1" dirty="0" smtClean="0">
                <a:solidFill>
                  <a:schemeClr val="folHlink"/>
                </a:solidFill>
              </a:rPr>
              <a:t>2005 Wisconsin ACT 99</a:t>
            </a:r>
          </a:p>
          <a:p>
            <a:pPr eaLnBrk="1" hangingPunct="1">
              <a:lnSpc>
                <a:spcPct val="100000"/>
              </a:lnSpc>
              <a:spcBef>
                <a:spcPts val="300"/>
              </a:spcBef>
            </a:pPr>
            <a:r>
              <a:rPr lang="en-US" sz="2800" b="1" dirty="0"/>
              <a:t>Additional reporting at annual meeting or public budget </a:t>
            </a:r>
            <a:r>
              <a:rPr lang="en-US" sz="2800" b="1" dirty="0" smtClean="0"/>
              <a:t>hearing</a:t>
            </a:r>
            <a:endParaRPr lang="en-US" sz="2800" b="1" dirty="0"/>
          </a:p>
          <a:p>
            <a:pPr lvl="1" eaLnBrk="1" hangingPunct="1">
              <a:lnSpc>
                <a:spcPct val="100000"/>
              </a:lnSpc>
              <a:spcBef>
                <a:spcPts val="300"/>
              </a:spcBef>
            </a:pPr>
            <a:r>
              <a:rPr lang="en-US" sz="2800" b="1" dirty="0"/>
              <a:t>Applies to ALL districts with Fund </a:t>
            </a:r>
            <a:r>
              <a:rPr lang="en-US" sz="2800" b="1" dirty="0" smtClean="0"/>
              <a:t>73</a:t>
            </a:r>
            <a:endParaRPr lang="en-US" sz="2800" b="1" dirty="0"/>
          </a:p>
          <a:p>
            <a:pPr lvl="1" eaLnBrk="1" hangingPunct="1">
              <a:lnSpc>
                <a:spcPct val="100000"/>
              </a:lnSpc>
              <a:spcBef>
                <a:spcPts val="300"/>
              </a:spcBef>
            </a:pPr>
            <a:r>
              <a:rPr lang="en-US" sz="2800" b="1" dirty="0"/>
              <a:t>Reporting required</a:t>
            </a:r>
            <a:r>
              <a:rPr lang="en-US" sz="2800" b="1" dirty="0" smtClean="0"/>
              <a:t>:</a:t>
            </a:r>
            <a:endParaRPr lang="en-US" sz="2800" b="1" dirty="0"/>
          </a:p>
          <a:p>
            <a:pPr lvl="2" eaLnBrk="1" hangingPunct="1">
              <a:lnSpc>
                <a:spcPct val="100000"/>
              </a:lnSpc>
              <a:spcBef>
                <a:spcPts val="300"/>
              </a:spcBef>
            </a:pPr>
            <a:r>
              <a:rPr lang="en-US" sz="2800" b="1" dirty="0"/>
              <a:t>Amount in </a:t>
            </a:r>
            <a:r>
              <a:rPr lang="en-US" sz="2800" b="1" dirty="0" smtClean="0"/>
              <a:t>trust</a:t>
            </a:r>
            <a:endParaRPr lang="en-US" sz="2800" b="1" dirty="0"/>
          </a:p>
          <a:p>
            <a:pPr lvl="2" eaLnBrk="1" hangingPunct="1">
              <a:lnSpc>
                <a:spcPct val="100000"/>
              </a:lnSpc>
              <a:spcBef>
                <a:spcPts val="300"/>
              </a:spcBef>
            </a:pPr>
            <a:r>
              <a:rPr lang="en-US" sz="2800" b="1" dirty="0"/>
              <a:t>Investment return earned since last annual </a:t>
            </a:r>
            <a:r>
              <a:rPr lang="en-US" sz="2800" b="1" dirty="0" smtClean="0"/>
              <a:t>meeting</a:t>
            </a:r>
            <a:endParaRPr lang="en-US" sz="2800" b="1" dirty="0"/>
          </a:p>
          <a:p>
            <a:pPr lvl="2" eaLnBrk="1" hangingPunct="1">
              <a:lnSpc>
                <a:spcPct val="100000"/>
              </a:lnSpc>
              <a:spcBef>
                <a:spcPts val="300"/>
              </a:spcBef>
            </a:pPr>
            <a:r>
              <a:rPr lang="en-US" sz="2800" b="1" dirty="0"/>
              <a:t>Total of disbursements made since last annual </a:t>
            </a:r>
            <a:r>
              <a:rPr lang="en-US" sz="2800" b="1" dirty="0" smtClean="0"/>
              <a:t>meeting</a:t>
            </a:r>
            <a:endParaRPr lang="en-US" sz="2800" b="1" dirty="0"/>
          </a:p>
          <a:p>
            <a:pPr lvl="2" eaLnBrk="1" hangingPunct="1">
              <a:lnSpc>
                <a:spcPct val="100000"/>
              </a:lnSpc>
              <a:spcBef>
                <a:spcPts val="300"/>
              </a:spcBef>
            </a:pPr>
            <a:r>
              <a:rPr lang="en-US" sz="2800" b="1" dirty="0"/>
              <a:t>Name of investment manager if investment authority has been delegated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6069"/>
            <a:ext cx="12480925" cy="936413"/>
          </a:xfrm>
        </p:spPr>
        <p:txBody>
          <a:bodyPr>
            <a:normAutofit/>
          </a:bodyPr>
          <a:lstStyle/>
          <a:p>
            <a:pPr algn="ctr"/>
            <a:r>
              <a:rPr lang="en-US" sz="4400" u="sng" dirty="0">
                <a:solidFill>
                  <a:schemeClr val="bg1"/>
                </a:solidFill>
              </a:rPr>
              <a:t>What’s ALL in Fund 73?</a:t>
            </a:r>
          </a:p>
        </p:txBody>
      </p:sp>
      <p:sp>
        <p:nvSpPr>
          <p:cNvPr id="5" name="Content Placeholder 4"/>
          <p:cNvSpPr>
            <a:spLocks noGrp="1"/>
          </p:cNvSpPr>
          <p:nvPr>
            <p:ph sz="quarter" idx="1"/>
          </p:nvPr>
        </p:nvSpPr>
        <p:spPr>
          <a:xfrm>
            <a:off x="1925124" y="1281791"/>
            <a:ext cx="8427720" cy="5462411"/>
          </a:xfrm>
        </p:spPr>
        <p:txBody>
          <a:bodyPr>
            <a:normAutofit fontScale="85000" lnSpcReduction="20000"/>
          </a:bodyPr>
          <a:lstStyle/>
          <a:p>
            <a:pPr>
              <a:lnSpc>
                <a:spcPct val="120000"/>
              </a:lnSpc>
              <a:spcBef>
                <a:spcPts val="600"/>
              </a:spcBef>
            </a:pPr>
            <a:r>
              <a:rPr lang="en-US" sz="3000" b="1" dirty="0"/>
              <a:t>OPEB - Valued in actuarial study</a:t>
            </a:r>
          </a:p>
          <a:p>
            <a:pPr lvl="1">
              <a:lnSpc>
                <a:spcPct val="120000"/>
              </a:lnSpc>
              <a:spcBef>
                <a:spcPts val="600"/>
              </a:spcBef>
            </a:pPr>
            <a:r>
              <a:rPr lang="en-US" sz="3000" b="1" dirty="0" smtClean="0"/>
              <a:t>Wide variety of benefits included</a:t>
            </a:r>
          </a:p>
          <a:p>
            <a:pPr>
              <a:lnSpc>
                <a:spcPct val="120000"/>
              </a:lnSpc>
              <a:spcBef>
                <a:spcPts val="600"/>
              </a:spcBef>
            </a:pPr>
            <a:r>
              <a:rPr lang="en-US" sz="3000" b="1" dirty="0"/>
              <a:t>Supplemental Stipend Type Pension - </a:t>
            </a:r>
            <a:r>
              <a:rPr lang="en-US" sz="3000" b="1" dirty="0" smtClean="0"/>
              <a:t>Valued in study</a:t>
            </a:r>
          </a:p>
          <a:p>
            <a:pPr>
              <a:lnSpc>
                <a:spcPct val="120000"/>
              </a:lnSpc>
              <a:spcBef>
                <a:spcPts val="600"/>
              </a:spcBef>
            </a:pPr>
            <a:r>
              <a:rPr lang="en-US" sz="3000" b="1" dirty="0"/>
              <a:t>Traditional Pension - </a:t>
            </a:r>
            <a:r>
              <a:rPr lang="en-US" sz="3000" b="1" dirty="0" smtClean="0"/>
              <a:t>Separate valuation (only a few districts have this, similar to WRS)</a:t>
            </a:r>
          </a:p>
          <a:p>
            <a:pPr>
              <a:lnSpc>
                <a:spcPct val="120000"/>
              </a:lnSpc>
              <a:spcBef>
                <a:spcPts val="600"/>
              </a:spcBef>
            </a:pPr>
            <a:r>
              <a:rPr lang="en-US" sz="3000" b="1" dirty="0"/>
              <a:t>Fully funded HRAs </a:t>
            </a:r>
          </a:p>
          <a:p>
            <a:pPr lvl="1">
              <a:lnSpc>
                <a:spcPct val="120000"/>
              </a:lnSpc>
              <a:spcBef>
                <a:spcPts val="600"/>
              </a:spcBef>
            </a:pPr>
            <a:r>
              <a:rPr lang="en-US" sz="3000" b="1" dirty="0" smtClean="0"/>
              <a:t>Active employee current use</a:t>
            </a:r>
          </a:p>
          <a:p>
            <a:pPr lvl="1">
              <a:lnSpc>
                <a:spcPct val="120000"/>
              </a:lnSpc>
              <a:spcBef>
                <a:spcPts val="600"/>
              </a:spcBef>
            </a:pPr>
            <a:r>
              <a:rPr lang="en-US" sz="3000" b="1" dirty="0" smtClean="0"/>
              <a:t>Active employee for use during retirement</a:t>
            </a:r>
          </a:p>
          <a:p>
            <a:pPr>
              <a:lnSpc>
                <a:spcPct val="120000"/>
              </a:lnSpc>
              <a:spcBef>
                <a:spcPts val="600"/>
              </a:spcBef>
            </a:pPr>
            <a:r>
              <a:rPr lang="en-US" sz="3000" b="1" dirty="0"/>
              <a:t>TSAs</a:t>
            </a:r>
          </a:p>
          <a:p>
            <a:pPr>
              <a:lnSpc>
                <a:spcPct val="120000"/>
              </a:lnSpc>
              <a:spcBef>
                <a:spcPts val="600"/>
              </a:spcBef>
            </a:pPr>
            <a:r>
              <a:rPr lang="en-US" sz="3000" b="1" dirty="0"/>
              <a:t>Prefunded Termination </a:t>
            </a:r>
            <a:r>
              <a:rPr lang="en-US" sz="3000" b="1" dirty="0" smtClean="0"/>
              <a:t>Benefits</a:t>
            </a:r>
            <a:endParaRPr lang="en-US" b="1" dirty="0" smtClean="0"/>
          </a:p>
          <a:p>
            <a:pPr lvl="1"/>
            <a:endParaRPr lang="en-US" b="1" dirty="0" smtClean="0"/>
          </a:p>
          <a:p>
            <a:pPr lvl="1"/>
            <a:endParaRPr lang="en-US" b="1" dirty="0" smtClean="0"/>
          </a:p>
          <a:p>
            <a:pPr lvl="2"/>
            <a:endParaRPr lang="en-US" b="1" dirty="0" smtClean="0"/>
          </a:p>
          <a:p>
            <a:pPr lvl="2">
              <a:buNone/>
            </a:pPr>
            <a:endParaRPr lang="en-US" b="1" dirty="0"/>
          </a:p>
        </p:txBody>
      </p:sp>
      <p:sp>
        <p:nvSpPr>
          <p:cNvPr id="6" name="Slide Number Placeholder 5"/>
          <p:cNvSpPr>
            <a:spLocks noGrp="1"/>
          </p:cNvSpPr>
          <p:nvPr>
            <p:ph type="sldNum" sz="quarter" idx="4294967295"/>
          </p:nvPr>
        </p:nvSpPr>
        <p:spPr>
          <a:xfrm>
            <a:off x="9986115" y="5930618"/>
            <a:ext cx="468207" cy="312138"/>
          </a:xfrm>
          <a:prstGeom prst="rect">
            <a:avLst/>
          </a:prstGeom>
        </p:spPr>
        <p:txBody>
          <a:bodyPr>
            <a:noAutofit/>
          </a:bodyPr>
          <a:lstStyle/>
          <a:p>
            <a:fld id="{D221063E-E3D5-4151-ACE4-D9432A527E6F}" type="slidenum">
              <a:rPr lang="en-US" sz="1434" b="1">
                <a:solidFill>
                  <a:schemeClr val="bg1"/>
                </a:solidFill>
              </a:rPr>
              <a:pPr/>
              <a:t>23</a:t>
            </a:fld>
            <a:endParaRPr lang="en-US" sz="1434"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6069"/>
            <a:ext cx="12480925" cy="858379"/>
          </a:xfrm>
        </p:spPr>
        <p:txBody>
          <a:bodyPr>
            <a:normAutofit/>
          </a:bodyPr>
          <a:lstStyle/>
          <a:p>
            <a:pPr algn="ctr"/>
            <a:r>
              <a:rPr lang="en-US" sz="4000" u="sng" dirty="0">
                <a:solidFill>
                  <a:schemeClr val="bg1"/>
                </a:solidFill>
              </a:rPr>
              <a:t>Accounting  For Fund 73 - OPEB</a:t>
            </a:r>
          </a:p>
        </p:txBody>
      </p:sp>
      <p:sp>
        <p:nvSpPr>
          <p:cNvPr id="2" name="Content Placeholder 1"/>
          <p:cNvSpPr>
            <a:spLocks noGrp="1"/>
          </p:cNvSpPr>
          <p:nvPr>
            <p:ph sz="quarter" idx="1"/>
          </p:nvPr>
        </p:nvSpPr>
        <p:spPr>
          <a:xfrm>
            <a:off x="2026602" y="1326585"/>
            <a:ext cx="8895927" cy="5228308"/>
          </a:xfrm>
        </p:spPr>
        <p:txBody>
          <a:bodyPr>
            <a:normAutofit lnSpcReduction="10000"/>
          </a:bodyPr>
          <a:lstStyle/>
          <a:p>
            <a:pPr>
              <a:lnSpc>
                <a:spcPct val="120000"/>
              </a:lnSpc>
              <a:spcBef>
                <a:spcPts val="600"/>
              </a:spcBef>
            </a:pPr>
            <a:r>
              <a:rPr lang="en-US" sz="2867" b="1" dirty="0"/>
              <a:t>District contributions to </a:t>
            </a:r>
            <a:r>
              <a:rPr lang="en-US" sz="2867" b="1" dirty="0" smtClean="0"/>
              <a:t>Trust</a:t>
            </a:r>
            <a:endParaRPr lang="en-US" sz="1024" b="1" dirty="0"/>
          </a:p>
          <a:p>
            <a:pPr>
              <a:lnSpc>
                <a:spcPct val="120000"/>
              </a:lnSpc>
              <a:spcBef>
                <a:spcPts val="600"/>
              </a:spcBef>
            </a:pPr>
            <a:r>
              <a:rPr lang="en-US" sz="2867" b="1" dirty="0"/>
              <a:t>Retiree contribution to Trust (if applicable</a:t>
            </a:r>
            <a:r>
              <a:rPr lang="en-US" sz="2867" b="1" dirty="0" smtClean="0"/>
              <a:t>)</a:t>
            </a:r>
            <a:endParaRPr lang="en-US" sz="1024" b="1" dirty="0"/>
          </a:p>
          <a:p>
            <a:pPr>
              <a:lnSpc>
                <a:spcPct val="120000"/>
              </a:lnSpc>
              <a:spcBef>
                <a:spcPts val="600"/>
              </a:spcBef>
            </a:pPr>
            <a:r>
              <a:rPr lang="en-US" sz="2867" b="1" dirty="0"/>
              <a:t>Payments to vendors for retirement benefits </a:t>
            </a:r>
            <a:endParaRPr lang="en-US" sz="1024" b="1" dirty="0"/>
          </a:p>
          <a:p>
            <a:pPr>
              <a:lnSpc>
                <a:spcPct val="120000"/>
              </a:lnSpc>
              <a:spcBef>
                <a:spcPts val="600"/>
              </a:spcBef>
            </a:pPr>
            <a:r>
              <a:rPr lang="en-US" sz="2867" b="1" dirty="0"/>
              <a:t>Implicit Rate Subsidy </a:t>
            </a:r>
            <a:r>
              <a:rPr lang="en-US" sz="2867" b="1" dirty="0" smtClean="0"/>
              <a:t>Payback</a:t>
            </a:r>
            <a:endParaRPr lang="en-US" sz="2867" b="1" dirty="0"/>
          </a:p>
          <a:p>
            <a:pPr>
              <a:lnSpc>
                <a:spcPct val="120000"/>
              </a:lnSpc>
              <a:spcBef>
                <a:spcPts val="600"/>
              </a:spcBef>
            </a:pPr>
            <a:r>
              <a:rPr lang="en-US" sz="2867" b="1" dirty="0"/>
              <a:t>ALL SEPARATE CASH TRANSACTIONS!!</a:t>
            </a:r>
          </a:p>
          <a:p>
            <a:pPr lvl="1">
              <a:lnSpc>
                <a:spcPct val="120000"/>
              </a:lnSpc>
              <a:spcBef>
                <a:spcPts val="600"/>
              </a:spcBef>
            </a:pPr>
            <a:r>
              <a:rPr lang="en-US" sz="2800" b="1" dirty="0"/>
              <a:t>Cash MUST move in full</a:t>
            </a:r>
          </a:p>
          <a:p>
            <a:pPr lvl="1">
              <a:lnSpc>
                <a:spcPct val="120000"/>
              </a:lnSpc>
              <a:spcBef>
                <a:spcPts val="600"/>
              </a:spcBef>
            </a:pPr>
            <a:r>
              <a:rPr lang="en-US" sz="2800" b="1" dirty="0"/>
              <a:t>No netting</a:t>
            </a:r>
          </a:p>
          <a:p>
            <a:pPr lvl="1">
              <a:lnSpc>
                <a:spcPct val="120000"/>
              </a:lnSpc>
              <a:spcBef>
                <a:spcPts val="600"/>
              </a:spcBef>
            </a:pPr>
            <a:r>
              <a:rPr lang="en-US" sz="2800" b="1" dirty="0"/>
              <a:t>No book entries</a:t>
            </a:r>
            <a:endParaRPr lang="en-US" b="1" dirty="0"/>
          </a:p>
          <a:p>
            <a:pPr lvl="1">
              <a:lnSpc>
                <a:spcPct val="120000"/>
              </a:lnSpc>
              <a:spcBef>
                <a:spcPts val="600"/>
              </a:spcBef>
            </a:pPr>
            <a:endParaRPr lang="en-US" sz="2560" b="1" dirty="0"/>
          </a:p>
          <a:p>
            <a:endParaRPr lang="en-US" b="1" dirty="0" smtClean="0"/>
          </a:p>
          <a:p>
            <a:pPr lvl="1"/>
            <a:endParaRPr lang="en-US"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6069"/>
            <a:ext cx="12480925" cy="858379"/>
          </a:xfrm>
        </p:spPr>
        <p:txBody>
          <a:bodyPr>
            <a:normAutofit/>
          </a:bodyPr>
          <a:lstStyle/>
          <a:p>
            <a:pPr algn="ctr"/>
            <a:r>
              <a:rPr lang="en-US" sz="3687" u="sng" dirty="0">
                <a:solidFill>
                  <a:schemeClr val="bg1"/>
                </a:solidFill>
              </a:rPr>
              <a:t>Accounting Related to Fund 73</a:t>
            </a:r>
          </a:p>
        </p:txBody>
      </p:sp>
      <p:sp>
        <p:nvSpPr>
          <p:cNvPr id="2" name="Content Placeholder 1"/>
          <p:cNvSpPr>
            <a:spLocks noGrp="1"/>
          </p:cNvSpPr>
          <p:nvPr>
            <p:ph sz="quarter" idx="1"/>
          </p:nvPr>
        </p:nvSpPr>
        <p:spPr>
          <a:xfrm>
            <a:off x="1282891" y="1326586"/>
            <a:ext cx="9990160" cy="5462411"/>
          </a:xfrm>
        </p:spPr>
        <p:txBody>
          <a:bodyPr>
            <a:noAutofit/>
          </a:bodyPr>
          <a:lstStyle/>
          <a:p>
            <a:pPr>
              <a:lnSpc>
                <a:spcPct val="100000"/>
              </a:lnSpc>
              <a:spcBef>
                <a:spcPts val="300"/>
              </a:spcBef>
            </a:pPr>
            <a:r>
              <a:rPr lang="en-US" sz="2800" b="1" dirty="0"/>
              <a:t>District contributions to </a:t>
            </a:r>
            <a:r>
              <a:rPr lang="en-US" sz="2800" b="1" dirty="0" smtClean="0"/>
              <a:t>Trust</a:t>
            </a:r>
            <a:endParaRPr lang="en-US" sz="2800" b="1" dirty="0"/>
          </a:p>
          <a:p>
            <a:pPr lvl="1">
              <a:lnSpc>
                <a:spcPct val="100000"/>
              </a:lnSpc>
              <a:spcBef>
                <a:spcPts val="300"/>
              </a:spcBef>
            </a:pPr>
            <a:r>
              <a:rPr lang="en-US" sz="2800" b="1" dirty="0"/>
              <a:t>Expensed to district Funds (10, 27, 50, 80</a:t>
            </a:r>
            <a:r>
              <a:rPr lang="en-US" sz="2800" b="1" dirty="0" smtClean="0"/>
              <a:t>…)</a:t>
            </a:r>
            <a:endParaRPr lang="en-US" sz="2800" b="1" dirty="0"/>
          </a:p>
          <a:p>
            <a:pPr lvl="1">
              <a:lnSpc>
                <a:spcPct val="100000"/>
              </a:lnSpc>
              <a:spcBef>
                <a:spcPts val="300"/>
              </a:spcBef>
            </a:pPr>
            <a:r>
              <a:rPr lang="en-US" sz="2800" b="1" dirty="0"/>
              <a:t>Object Code 218 (Contribution to Employee Benefit Trust</a:t>
            </a:r>
            <a:r>
              <a:rPr lang="en-US" sz="2800" b="1" dirty="0" smtClean="0"/>
              <a:t>)</a:t>
            </a:r>
            <a:endParaRPr lang="en-US" sz="2800" b="1" dirty="0"/>
          </a:p>
          <a:p>
            <a:pPr lvl="1">
              <a:lnSpc>
                <a:spcPct val="100000"/>
              </a:lnSpc>
              <a:spcBef>
                <a:spcPts val="300"/>
              </a:spcBef>
            </a:pPr>
            <a:r>
              <a:rPr lang="en-US" sz="2800" b="1" dirty="0"/>
              <a:t>Allocated across funds and functions of active employee plan </a:t>
            </a:r>
            <a:r>
              <a:rPr lang="en-US" sz="2800" b="1" dirty="0" smtClean="0"/>
              <a:t>members</a:t>
            </a:r>
            <a:endParaRPr lang="en-US" sz="2800" b="1" dirty="0"/>
          </a:p>
          <a:p>
            <a:pPr lvl="2">
              <a:lnSpc>
                <a:spcPct val="100000"/>
              </a:lnSpc>
              <a:spcBef>
                <a:spcPts val="300"/>
              </a:spcBef>
            </a:pPr>
            <a:r>
              <a:rPr lang="en-US" sz="2800" b="1" dirty="0"/>
              <a:t>By FTE or </a:t>
            </a:r>
            <a:r>
              <a:rPr lang="en-US" sz="2800" b="1" dirty="0" smtClean="0"/>
              <a:t>salaries</a:t>
            </a:r>
            <a:endParaRPr lang="en-US" sz="2800" b="1" dirty="0"/>
          </a:p>
          <a:p>
            <a:pPr lvl="1">
              <a:lnSpc>
                <a:spcPct val="100000"/>
              </a:lnSpc>
              <a:spcBef>
                <a:spcPts val="300"/>
              </a:spcBef>
            </a:pPr>
            <a:r>
              <a:rPr lang="en-US" sz="2800" b="1" dirty="0"/>
              <a:t>Fund 73 OPEB Revenue Code </a:t>
            </a:r>
            <a:r>
              <a:rPr lang="en-US" sz="2800" b="1" dirty="0" smtClean="0"/>
              <a:t>951</a:t>
            </a:r>
            <a:endParaRPr lang="en-US" sz="2800" b="1" dirty="0"/>
          </a:p>
          <a:p>
            <a:pPr>
              <a:lnSpc>
                <a:spcPct val="100000"/>
              </a:lnSpc>
              <a:spcBef>
                <a:spcPts val="300"/>
              </a:spcBef>
              <a:buNone/>
            </a:pPr>
            <a:r>
              <a:rPr lang="en-US" sz="2800" b="1" dirty="0"/>
              <a:t>CASH MUST BE TRANSFERRED TO TRUST BY JULY 30</a:t>
            </a:r>
            <a:r>
              <a:rPr lang="en-US" sz="2800" b="1" dirty="0" smtClean="0"/>
              <a:t>.</a:t>
            </a:r>
            <a:endParaRPr lang="en-US" sz="2800" b="1" dirty="0"/>
          </a:p>
          <a:p>
            <a:pPr>
              <a:lnSpc>
                <a:spcPct val="100000"/>
              </a:lnSpc>
              <a:spcBef>
                <a:spcPts val="300"/>
              </a:spcBef>
              <a:buNone/>
            </a:pPr>
            <a:r>
              <a:rPr lang="en-US" sz="2800" b="1" dirty="0"/>
              <a:t> District Funds Object 218 = Fund 73 Source 951</a:t>
            </a:r>
          </a:p>
          <a:p>
            <a:pPr lvl="1">
              <a:lnSpc>
                <a:spcPct val="100000"/>
              </a:lnSpc>
              <a:spcBef>
                <a:spcPts val="300"/>
              </a:spcBef>
            </a:pPr>
            <a:endParaRPr lang="en-US" sz="2800" b="1" dirty="0"/>
          </a:p>
          <a:p>
            <a:pPr lvl="1">
              <a:lnSpc>
                <a:spcPct val="100000"/>
              </a:lnSpc>
              <a:spcBef>
                <a:spcPts val="300"/>
              </a:spcBef>
            </a:pPr>
            <a:endParaRPr lang="en-US" sz="2800" b="1" dirty="0"/>
          </a:p>
        </p:txBody>
      </p:sp>
      <p:sp>
        <p:nvSpPr>
          <p:cNvPr id="4" name="Slide Number Placeholder 3"/>
          <p:cNvSpPr>
            <a:spLocks noGrp="1"/>
          </p:cNvSpPr>
          <p:nvPr>
            <p:ph type="sldNum" sz="quarter" idx="4294967295"/>
          </p:nvPr>
        </p:nvSpPr>
        <p:spPr>
          <a:xfrm>
            <a:off x="9883110" y="5872092"/>
            <a:ext cx="624276" cy="533756"/>
          </a:xfrm>
          <a:prstGeom prst="rect">
            <a:avLst/>
          </a:prstGeom>
        </p:spPr>
        <p:txBody>
          <a:bodyPr>
            <a:normAutofit/>
          </a:bodyPr>
          <a:lstStyle/>
          <a:p>
            <a:pPr>
              <a:defRPr/>
            </a:pPr>
            <a:fld id="{A56A1E56-62DA-407F-BAF3-7BF19238D62A}"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6069"/>
            <a:ext cx="12480925" cy="858379"/>
          </a:xfrm>
        </p:spPr>
        <p:txBody>
          <a:bodyPr>
            <a:normAutofit/>
          </a:bodyPr>
          <a:lstStyle/>
          <a:p>
            <a:pPr algn="ctr"/>
            <a:r>
              <a:rPr lang="en-US" sz="3687" u="sng" dirty="0">
                <a:solidFill>
                  <a:schemeClr val="bg1"/>
                </a:solidFill>
              </a:rPr>
              <a:t>Accounting For Fund 73 - OPEB</a:t>
            </a:r>
          </a:p>
        </p:txBody>
      </p:sp>
      <p:sp>
        <p:nvSpPr>
          <p:cNvPr id="2" name="Content Placeholder 1"/>
          <p:cNvSpPr>
            <a:spLocks noGrp="1"/>
          </p:cNvSpPr>
          <p:nvPr>
            <p:ph sz="quarter" idx="1"/>
          </p:nvPr>
        </p:nvSpPr>
        <p:spPr>
          <a:xfrm>
            <a:off x="1792498" y="1326586"/>
            <a:ext cx="8349686" cy="5462411"/>
          </a:xfrm>
        </p:spPr>
        <p:txBody>
          <a:bodyPr>
            <a:normAutofit/>
          </a:bodyPr>
          <a:lstStyle/>
          <a:p>
            <a:pPr>
              <a:lnSpc>
                <a:spcPct val="100000"/>
              </a:lnSpc>
              <a:spcBef>
                <a:spcPts val="600"/>
              </a:spcBef>
            </a:pPr>
            <a:r>
              <a:rPr lang="en-US" sz="2800" b="1" dirty="0"/>
              <a:t>Retiree contributions to Trust</a:t>
            </a:r>
          </a:p>
          <a:p>
            <a:pPr lvl="1">
              <a:lnSpc>
                <a:spcPct val="100000"/>
              </a:lnSpc>
              <a:spcBef>
                <a:spcPts val="600"/>
              </a:spcBef>
            </a:pPr>
            <a:r>
              <a:rPr lang="en-US" sz="2800" b="1" dirty="0"/>
              <a:t>Deposited to Fund 73 </a:t>
            </a:r>
            <a:r>
              <a:rPr lang="en-US" sz="2800" b="1" dirty="0" smtClean="0"/>
              <a:t>trust</a:t>
            </a:r>
            <a:endParaRPr lang="en-US" sz="2800" b="1" dirty="0"/>
          </a:p>
          <a:p>
            <a:pPr lvl="1">
              <a:lnSpc>
                <a:spcPct val="100000"/>
              </a:lnSpc>
              <a:spcBef>
                <a:spcPts val="600"/>
              </a:spcBef>
            </a:pPr>
            <a:r>
              <a:rPr lang="en-US" sz="2800" b="1" dirty="0"/>
              <a:t>Revenue Source </a:t>
            </a:r>
            <a:r>
              <a:rPr lang="en-US" sz="2800" b="1" dirty="0" smtClean="0"/>
              <a:t>952</a:t>
            </a:r>
            <a:endParaRPr lang="en-US" sz="2800" b="1" dirty="0"/>
          </a:p>
          <a:p>
            <a:pPr lvl="1">
              <a:lnSpc>
                <a:spcPct val="100000"/>
              </a:lnSpc>
              <a:spcBef>
                <a:spcPts val="600"/>
              </a:spcBef>
            </a:pPr>
            <a:r>
              <a:rPr lang="en-US" sz="2800" b="1" dirty="0"/>
              <a:t>If the district can’t directly deposit into the trust, when received, instead of a Fund 10 revenue, district should set up a Due to Fund 73 account (Function 812000</a:t>
            </a:r>
            <a:r>
              <a:rPr lang="en-US" sz="2800" b="1" dirty="0" smtClean="0"/>
              <a:t>).</a:t>
            </a:r>
            <a:endParaRPr lang="en-US" sz="2800" b="1" dirty="0"/>
          </a:p>
          <a:p>
            <a:pPr lvl="2">
              <a:lnSpc>
                <a:spcPct val="100000"/>
              </a:lnSpc>
              <a:spcBef>
                <a:spcPts val="600"/>
              </a:spcBef>
            </a:pPr>
            <a:r>
              <a:rPr lang="en-US" sz="2800" b="1" dirty="0"/>
              <a:t>This is not district revenue and should </a:t>
            </a:r>
            <a:r>
              <a:rPr lang="en-US" sz="2800" b="1" u="sng" dirty="0"/>
              <a:t>never</a:t>
            </a:r>
            <a:r>
              <a:rPr lang="en-US" sz="2800" b="1" dirty="0"/>
              <a:t> be coded to a revenue account</a:t>
            </a:r>
            <a:r>
              <a:rPr lang="en-US" sz="2800" b="1" dirty="0" smtClean="0"/>
              <a:t>.</a:t>
            </a:r>
          </a:p>
          <a:p>
            <a:pPr lvl="1">
              <a:lnSpc>
                <a:spcPct val="100000"/>
              </a:lnSpc>
              <a:spcBef>
                <a:spcPts val="600"/>
              </a:spcBef>
            </a:pP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6069"/>
            <a:ext cx="12480925" cy="858379"/>
          </a:xfrm>
        </p:spPr>
        <p:txBody>
          <a:bodyPr>
            <a:normAutofit/>
          </a:bodyPr>
          <a:lstStyle/>
          <a:p>
            <a:pPr algn="ctr"/>
            <a:r>
              <a:rPr lang="en-US" sz="4400" u="sng" dirty="0">
                <a:solidFill>
                  <a:schemeClr val="bg1"/>
                </a:solidFill>
              </a:rPr>
              <a:t>Accounting For Fund 73 - OPEB</a:t>
            </a:r>
          </a:p>
        </p:txBody>
      </p:sp>
      <p:sp>
        <p:nvSpPr>
          <p:cNvPr id="2" name="Content Placeholder 1"/>
          <p:cNvSpPr>
            <a:spLocks noGrp="1"/>
          </p:cNvSpPr>
          <p:nvPr>
            <p:ph sz="quarter" idx="1"/>
          </p:nvPr>
        </p:nvSpPr>
        <p:spPr>
          <a:xfrm>
            <a:off x="1405719" y="1326586"/>
            <a:ext cx="10017457" cy="5420723"/>
          </a:xfrm>
        </p:spPr>
        <p:txBody>
          <a:bodyPr>
            <a:noAutofit/>
          </a:bodyPr>
          <a:lstStyle/>
          <a:p>
            <a:pPr>
              <a:lnSpc>
                <a:spcPct val="100000"/>
              </a:lnSpc>
              <a:spcBef>
                <a:spcPts val="300"/>
              </a:spcBef>
              <a:spcAft>
                <a:spcPts val="300"/>
              </a:spcAft>
            </a:pPr>
            <a:r>
              <a:rPr lang="en-US" sz="2800" b="1" dirty="0"/>
              <a:t>Payment of Retiree Benefits from the </a:t>
            </a:r>
            <a:r>
              <a:rPr lang="en-US" sz="2800" b="1" dirty="0" smtClean="0"/>
              <a:t>Trust</a:t>
            </a:r>
            <a:endParaRPr lang="en-US" sz="2800" b="1" dirty="0"/>
          </a:p>
          <a:p>
            <a:pPr lvl="1">
              <a:lnSpc>
                <a:spcPct val="100000"/>
              </a:lnSpc>
              <a:spcBef>
                <a:spcPts val="300"/>
              </a:spcBef>
              <a:spcAft>
                <a:spcPts val="300"/>
              </a:spcAft>
            </a:pPr>
            <a:r>
              <a:rPr lang="en-US" sz="2800" b="1" dirty="0"/>
              <a:t>Paid directly to Vendor</a:t>
            </a:r>
          </a:p>
          <a:p>
            <a:pPr lvl="2">
              <a:lnSpc>
                <a:spcPct val="100000"/>
              </a:lnSpc>
              <a:spcBef>
                <a:spcPts val="300"/>
              </a:spcBef>
              <a:spcAft>
                <a:spcPts val="300"/>
              </a:spcAft>
            </a:pPr>
            <a:r>
              <a:rPr lang="en-US" sz="2800" b="1" dirty="0" smtClean="0"/>
              <a:t>73E-420000-991</a:t>
            </a:r>
            <a:endParaRPr lang="en-US" sz="2800" b="1" dirty="0"/>
          </a:p>
          <a:p>
            <a:pPr lvl="1">
              <a:lnSpc>
                <a:spcPct val="100000"/>
              </a:lnSpc>
              <a:spcBef>
                <a:spcPts val="300"/>
              </a:spcBef>
              <a:spcAft>
                <a:spcPts val="300"/>
              </a:spcAft>
            </a:pPr>
            <a:r>
              <a:rPr lang="en-US" sz="2800" b="1" dirty="0"/>
              <a:t>District pays with Trust Reimbursing</a:t>
            </a:r>
          </a:p>
          <a:p>
            <a:pPr lvl="2">
              <a:lnSpc>
                <a:spcPct val="100000"/>
              </a:lnSpc>
              <a:spcBef>
                <a:spcPts val="300"/>
              </a:spcBef>
              <a:spcAft>
                <a:spcPts val="300"/>
              </a:spcAft>
            </a:pPr>
            <a:r>
              <a:rPr lang="en-US" sz="2800" b="1" dirty="0"/>
              <a:t>District (Fund 10) pays vendor and charges to 714000 - Due From Fund 73</a:t>
            </a:r>
          </a:p>
          <a:p>
            <a:pPr lvl="3">
              <a:lnSpc>
                <a:spcPct val="100000"/>
              </a:lnSpc>
              <a:spcBef>
                <a:spcPts val="300"/>
              </a:spcBef>
              <a:spcAft>
                <a:spcPts val="300"/>
              </a:spcAft>
            </a:pPr>
            <a:r>
              <a:rPr lang="en-US" sz="2800" b="1" dirty="0"/>
              <a:t>NEVER AN EXPENDITURE TO DISTRICT</a:t>
            </a:r>
          </a:p>
          <a:p>
            <a:pPr lvl="2">
              <a:lnSpc>
                <a:spcPct val="100000"/>
              </a:lnSpc>
              <a:spcBef>
                <a:spcPts val="300"/>
              </a:spcBef>
              <a:spcAft>
                <a:spcPts val="300"/>
              </a:spcAft>
            </a:pPr>
            <a:r>
              <a:rPr lang="en-US" sz="2800" b="1" dirty="0"/>
              <a:t>Trust Records a Due to Fund 10 </a:t>
            </a:r>
          </a:p>
          <a:p>
            <a:pPr lvl="3">
              <a:lnSpc>
                <a:spcPct val="100000"/>
              </a:lnSpc>
              <a:spcBef>
                <a:spcPts val="300"/>
              </a:spcBef>
              <a:spcAft>
                <a:spcPts val="300"/>
              </a:spcAft>
            </a:pPr>
            <a:r>
              <a:rPr lang="en-US" sz="2800" b="1" dirty="0"/>
              <a:t>Debit 73E-420000-991</a:t>
            </a:r>
          </a:p>
          <a:p>
            <a:pPr lvl="3">
              <a:lnSpc>
                <a:spcPct val="100000"/>
              </a:lnSpc>
              <a:spcBef>
                <a:spcPts val="300"/>
              </a:spcBef>
              <a:spcAft>
                <a:spcPts val="300"/>
              </a:spcAft>
            </a:pPr>
            <a:r>
              <a:rPr lang="en-US" sz="2800" b="1" dirty="0"/>
              <a:t>Credit 73B-812000</a:t>
            </a:r>
          </a:p>
          <a:p>
            <a:pPr lvl="2">
              <a:lnSpc>
                <a:spcPct val="100000"/>
              </a:lnSpc>
              <a:spcBef>
                <a:spcPts val="300"/>
              </a:spcBef>
              <a:spcAft>
                <a:spcPts val="300"/>
              </a:spcAft>
            </a:pPr>
            <a:r>
              <a:rPr lang="en-US" sz="2800" b="1" dirty="0"/>
              <a:t>Actual Cash, IN FULL, must be transited to district.</a:t>
            </a:r>
          </a:p>
          <a:p>
            <a:pPr lvl="1">
              <a:lnSpc>
                <a:spcPct val="100000"/>
              </a:lnSpc>
              <a:spcBef>
                <a:spcPts val="300"/>
              </a:spcBef>
              <a:spcAft>
                <a:spcPts val="300"/>
              </a:spcAft>
            </a:pPr>
            <a:endParaRPr lang="en-US" sz="2800" b="1" dirty="0"/>
          </a:p>
          <a:p>
            <a:pPr lvl="1">
              <a:lnSpc>
                <a:spcPct val="100000"/>
              </a:lnSpc>
              <a:spcBef>
                <a:spcPts val="300"/>
              </a:spcBef>
              <a:spcAft>
                <a:spcPts val="300"/>
              </a:spcAft>
              <a:buNone/>
            </a:pPr>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726007" y="1305803"/>
            <a:ext cx="8906077" cy="5540446"/>
          </a:xfrm>
        </p:spPr>
        <p:txBody>
          <a:bodyPr>
            <a:normAutofit/>
          </a:bodyPr>
          <a:lstStyle/>
          <a:p>
            <a:pPr>
              <a:lnSpc>
                <a:spcPct val="100000"/>
              </a:lnSpc>
              <a:spcBef>
                <a:spcPts val="300"/>
              </a:spcBef>
            </a:pPr>
            <a:r>
              <a:rPr lang="en-US" sz="2800" b="1" dirty="0"/>
              <a:t>Implicit Rate Subsidy Payback</a:t>
            </a:r>
          </a:p>
          <a:p>
            <a:pPr>
              <a:lnSpc>
                <a:spcPct val="100000"/>
              </a:lnSpc>
              <a:spcBef>
                <a:spcPts val="300"/>
              </a:spcBef>
            </a:pPr>
            <a:r>
              <a:rPr lang="en-US" sz="2800" b="1" dirty="0" smtClean="0"/>
              <a:t>Implicit Rate Subsidy Payback is an expenditure of the trust (retiree benefit) if retirees are on the district’s health insurance plan, UNLESS</a:t>
            </a:r>
          </a:p>
          <a:p>
            <a:pPr lvl="1">
              <a:lnSpc>
                <a:spcPct val="100000"/>
              </a:lnSpc>
              <a:spcBef>
                <a:spcPts val="300"/>
              </a:spcBef>
            </a:pPr>
            <a:r>
              <a:rPr lang="en-US" sz="2800" b="1" dirty="0" smtClean="0"/>
              <a:t>Self-funded and trust pays actual medical costs</a:t>
            </a:r>
          </a:p>
          <a:p>
            <a:pPr lvl="1">
              <a:lnSpc>
                <a:spcPct val="100000"/>
              </a:lnSpc>
              <a:spcBef>
                <a:spcPts val="300"/>
              </a:spcBef>
            </a:pPr>
            <a:r>
              <a:rPr lang="en-US" sz="2800" b="1" dirty="0" smtClean="0"/>
              <a:t>ETF State Group Health Plan - Community Rated</a:t>
            </a:r>
          </a:p>
          <a:p>
            <a:pPr lvl="1">
              <a:lnSpc>
                <a:spcPct val="100000"/>
              </a:lnSpc>
              <a:spcBef>
                <a:spcPts val="300"/>
              </a:spcBef>
            </a:pPr>
            <a:r>
              <a:rPr lang="en-US" sz="2800" b="1" dirty="0" smtClean="0"/>
              <a:t>Plan premiums rated separately for retirees</a:t>
            </a:r>
          </a:p>
          <a:p>
            <a:pPr lvl="1">
              <a:lnSpc>
                <a:spcPct val="100000"/>
              </a:lnSpc>
              <a:spcBef>
                <a:spcPts val="300"/>
              </a:spcBef>
            </a:pPr>
            <a:r>
              <a:rPr lang="en-US" sz="2800" b="1" dirty="0" smtClean="0"/>
              <a:t>Immaterial as determined by actuary </a:t>
            </a:r>
            <a:endParaRPr lang="en-US" sz="2800" b="1" dirty="0"/>
          </a:p>
        </p:txBody>
      </p:sp>
      <p:sp>
        <p:nvSpPr>
          <p:cNvPr id="8" name="Title 2"/>
          <p:cNvSpPr>
            <a:spLocks noGrp="1"/>
          </p:cNvSpPr>
          <p:nvPr>
            <p:ph type="title"/>
          </p:nvPr>
        </p:nvSpPr>
        <p:spPr>
          <a:xfrm>
            <a:off x="-122831" y="156069"/>
            <a:ext cx="12603755" cy="858379"/>
          </a:xfrm>
        </p:spPr>
        <p:txBody>
          <a:bodyPr>
            <a:normAutofit/>
          </a:bodyPr>
          <a:lstStyle/>
          <a:p>
            <a:pPr algn="ctr"/>
            <a:r>
              <a:rPr lang="en-US" sz="4400" u="sng" dirty="0">
                <a:solidFill>
                  <a:schemeClr val="bg1"/>
                </a:solidFill>
              </a:rPr>
              <a:t>Accounting For Fund 73 - OPEB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1528549" y="1170517"/>
            <a:ext cx="10085696" cy="5696514"/>
          </a:xfrm>
        </p:spPr>
        <p:txBody>
          <a:bodyPr>
            <a:normAutofit fontScale="85000" lnSpcReduction="10000"/>
          </a:bodyPr>
          <a:lstStyle/>
          <a:p>
            <a:pPr>
              <a:lnSpc>
                <a:spcPct val="110000"/>
              </a:lnSpc>
              <a:spcBef>
                <a:spcPts val="600"/>
              </a:spcBef>
            </a:pPr>
            <a:r>
              <a:rPr lang="en-US" sz="3000" b="1" dirty="0"/>
              <a:t>Implicit Rate Subsidy Payback</a:t>
            </a:r>
          </a:p>
          <a:p>
            <a:pPr>
              <a:lnSpc>
                <a:spcPct val="110000"/>
              </a:lnSpc>
              <a:spcBef>
                <a:spcPts val="600"/>
              </a:spcBef>
            </a:pPr>
            <a:r>
              <a:rPr lang="en-US" sz="3000" b="1" dirty="0" smtClean="0"/>
              <a:t>Implicit rate subsidy payback is paid to the district from the trust and reduces the healthcare costs of active employee plan members with health insurance.</a:t>
            </a:r>
          </a:p>
          <a:p>
            <a:pPr lvl="1">
              <a:lnSpc>
                <a:spcPct val="110000"/>
              </a:lnSpc>
              <a:spcBef>
                <a:spcPts val="600"/>
              </a:spcBef>
            </a:pPr>
            <a:r>
              <a:rPr lang="en-US" sz="3000" b="1" dirty="0" smtClean="0"/>
              <a:t>MUST BE ALLOCATED to employee fund, function and project</a:t>
            </a:r>
          </a:p>
          <a:p>
            <a:pPr>
              <a:lnSpc>
                <a:spcPct val="110000"/>
              </a:lnSpc>
              <a:spcBef>
                <a:spcPts val="600"/>
              </a:spcBef>
            </a:pPr>
            <a:r>
              <a:rPr lang="en-US" sz="3000" b="1" dirty="0" smtClean="0"/>
              <a:t>Even if no contribution that year, implicit rate subsidy payback applies.</a:t>
            </a:r>
          </a:p>
          <a:p>
            <a:pPr>
              <a:lnSpc>
                <a:spcPct val="110000"/>
              </a:lnSpc>
              <a:spcBef>
                <a:spcPts val="600"/>
              </a:spcBef>
            </a:pPr>
            <a:r>
              <a:rPr lang="en-US" sz="3000" b="1" dirty="0" smtClean="0"/>
              <a:t>Implicit rate subsidy payback calculation includes any amounts paid directly from retiree to insurance company.  </a:t>
            </a:r>
          </a:p>
          <a:p>
            <a:pPr>
              <a:lnSpc>
                <a:spcPct val="110000"/>
              </a:lnSpc>
              <a:spcBef>
                <a:spcPts val="600"/>
              </a:spcBef>
            </a:pPr>
            <a:r>
              <a:rPr lang="en-US" sz="3000" b="1" dirty="0" smtClean="0"/>
              <a:t>Do not use amount from study, must be applied to actual health and long term care insurance costs of retirees on the plan.</a:t>
            </a:r>
            <a:endParaRPr lang="en-US" b="1" dirty="0"/>
          </a:p>
        </p:txBody>
      </p:sp>
      <p:sp>
        <p:nvSpPr>
          <p:cNvPr id="8" name="Title 2"/>
          <p:cNvSpPr>
            <a:spLocks noGrp="1"/>
          </p:cNvSpPr>
          <p:nvPr>
            <p:ph type="title"/>
          </p:nvPr>
        </p:nvSpPr>
        <p:spPr>
          <a:xfrm>
            <a:off x="-1" y="156069"/>
            <a:ext cx="12480925" cy="858379"/>
          </a:xfrm>
        </p:spPr>
        <p:txBody>
          <a:bodyPr>
            <a:normAutofit/>
          </a:bodyPr>
          <a:lstStyle/>
          <a:p>
            <a:pPr algn="ctr"/>
            <a:r>
              <a:rPr lang="en-US" sz="4400" u="sng" dirty="0">
                <a:solidFill>
                  <a:schemeClr val="bg1"/>
                </a:solidFill>
              </a:rPr>
              <a:t>Accounting For Fund 73 - OPEB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6069"/>
            <a:ext cx="12480925" cy="936413"/>
          </a:xfrm>
        </p:spPr>
        <p:txBody>
          <a:bodyPr>
            <a:normAutofit/>
          </a:bodyPr>
          <a:lstStyle/>
          <a:p>
            <a:pPr algn="ctr"/>
            <a:r>
              <a:rPr lang="en-US" sz="4400" u="sng" dirty="0">
                <a:solidFill>
                  <a:schemeClr val="bg1"/>
                </a:solidFill>
              </a:rPr>
              <a:t>Why is OPEB Important?</a:t>
            </a:r>
          </a:p>
        </p:txBody>
      </p:sp>
      <p:sp>
        <p:nvSpPr>
          <p:cNvPr id="2" name="Content Placeholder 1"/>
          <p:cNvSpPr>
            <a:spLocks noGrp="1"/>
          </p:cNvSpPr>
          <p:nvPr>
            <p:ph sz="quarter" idx="1"/>
          </p:nvPr>
        </p:nvSpPr>
        <p:spPr>
          <a:xfrm>
            <a:off x="1455389" y="1404620"/>
            <a:ext cx="9899547" cy="5150273"/>
          </a:xfrm>
        </p:spPr>
        <p:txBody>
          <a:bodyPr>
            <a:noAutofit/>
          </a:bodyPr>
          <a:lstStyle/>
          <a:p>
            <a:pPr>
              <a:lnSpc>
                <a:spcPct val="100000"/>
              </a:lnSpc>
              <a:spcBef>
                <a:spcPts val="600"/>
              </a:spcBef>
              <a:spcAft>
                <a:spcPts val="1800"/>
              </a:spcAft>
            </a:pPr>
            <a:r>
              <a:rPr lang="en-US" sz="2800" b="1" dirty="0" smtClean="0">
                <a:solidFill>
                  <a:srgbClr val="002060"/>
                </a:solidFill>
              </a:rPr>
              <a:t>In 2004 the Governmental Accounting Standards Board issued Statement 45 (GASB 45) to provide more complete and reliable financial reporting of OPEB.</a:t>
            </a:r>
          </a:p>
          <a:p>
            <a:pPr lvl="1">
              <a:lnSpc>
                <a:spcPct val="100000"/>
              </a:lnSpc>
              <a:spcBef>
                <a:spcPts val="600"/>
              </a:spcBef>
              <a:spcAft>
                <a:spcPts val="1800"/>
              </a:spcAft>
            </a:pPr>
            <a:r>
              <a:rPr lang="en-US" sz="2800" b="1" dirty="0" smtClean="0">
                <a:solidFill>
                  <a:srgbClr val="002060"/>
                </a:solidFill>
              </a:rPr>
              <a:t>Applies to all districts</a:t>
            </a:r>
            <a:endParaRPr lang="en-US" sz="2800" b="1" dirty="0">
              <a:solidFill>
                <a:srgbClr val="002060"/>
              </a:solidFill>
            </a:endParaRPr>
          </a:p>
          <a:p>
            <a:pPr>
              <a:lnSpc>
                <a:spcPct val="100000"/>
              </a:lnSpc>
              <a:spcBef>
                <a:spcPts val="600"/>
              </a:spcBef>
              <a:spcAft>
                <a:spcPts val="1800"/>
              </a:spcAft>
            </a:pPr>
            <a:r>
              <a:rPr lang="en-US" sz="2800" b="1" dirty="0" smtClean="0">
                <a:solidFill>
                  <a:srgbClr val="002060"/>
                </a:solidFill>
              </a:rPr>
              <a:t>School districts (and other government bodies) are required to determine their OPEB liability and report this in their financial statements.</a:t>
            </a:r>
            <a:endParaRPr lang="en-US" sz="2800" b="1" dirty="0">
              <a:solidFill>
                <a:srgbClr val="002060"/>
              </a:solidFill>
            </a:endParaRPr>
          </a:p>
          <a:p>
            <a:pPr>
              <a:lnSpc>
                <a:spcPct val="100000"/>
              </a:lnSpc>
              <a:spcBef>
                <a:spcPts val="600"/>
              </a:spcBef>
            </a:pPr>
            <a:r>
              <a:rPr lang="en-US" sz="2800" b="1" dirty="0" smtClean="0">
                <a:solidFill>
                  <a:srgbClr val="002060"/>
                </a:solidFill>
              </a:rPr>
              <a:t>Does NOT require the funding of future payments.</a:t>
            </a:r>
            <a:endParaRPr lang="en-US" sz="2800" b="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3" y="5872715"/>
            <a:ext cx="1147430" cy="114743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sz="quarter" idx="4294967295"/>
          </p:nvPr>
        </p:nvPicPr>
        <p:blipFill>
          <a:blip r:embed="rId3" cstate="print"/>
          <a:srcRect l="2012" t="47458" r="49527" b="15175"/>
          <a:stretch>
            <a:fillRect/>
          </a:stretch>
        </p:blipFill>
        <p:spPr bwMode="auto">
          <a:xfrm>
            <a:off x="1870533" y="468206"/>
            <a:ext cx="8817892" cy="4135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660997" y="-94265"/>
            <a:ext cx="5335485" cy="523220"/>
          </a:xfrm>
          <a:prstGeom prst="rect">
            <a:avLst/>
          </a:prstGeom>
          <a:noFill/>
          <a:ln>
            <a:solidFill>
              <a:srgbClr val="0070C0"/>
            </a:solidFill>
          </a:ln>
        </p:spPr>
        <p:txBody>
          <a:bodyPr wrap="square" rtlCol="0">
            <a:spAutoFit/>
          </a:bodyPr>
          <a:lstStyle/>
          <a:p>
            <a:r>
              <a:rPr lang="en-US" sz="2800" b="1" dirty="0">
                <a:solidFill>
                  <a:schemeClr val="bg1"/>
                </a:solidFill>
              </a:rPr>
              <a:t>Sample of Activity - Exhibit A</a:t>
            </a:r>
          </a:p>
        </p:txBody>
      </p:sp>
      <p:sp>
        <p:nvSpPr>
          <p:cNvPr id="7" name="TextBox 6"/>
          <p:cNvSpPr txBox="1"/>
          <p:nvPr/>
        </p:nvSpPr>
        <p:spPr>
          <a:xfrm>
            <a:off x="3895517" y="4549017"/>
            <a:ext cx="5100965" cy="523220"/>
          </a:xfrm>
          <a:prstGeom prst="rect">
            <a:avLst/>
          </a:prstGeom>
          <a:noFill/>
          <a:ln>
            <a:solidFill>
              <a:srgbClr val="0070C0"/>
            </a:solidFill>
          </a:ln>
        </p:spPr>
        <p:txBody>
          <a:bodyPr wrap="square" rtlCol="0">
            <a:spAutoFit/>
          </a:bodyPr>
          <a:lstStyle/>
          <a:p>
            <a:pPr algn="ctr"/>
            <a:r>
              <a:rPr lang="en-US" sz="2800" b="1" dirty="0">
                <a:solidFill>
                  <a:srgbClr val="0070C0"/>
                </a:solidFill>
              </a:rPr>
              <a:t>Sample of Activity - Exhibit B</a:t>
            </a:r>
          </a:p>
        </p:txBody>
      </p:sp>
      <p:pic>
        <p:nvPicPr>
          <p:cNvPr id="52227" name="Picture 3"/>
          <p:cNvPicPr>
            <a:picLocks noChangeAspect="1" noChangeArrowheads="1"/>
          </p:cNvPicPr>
          <p:nvPr/>
        </p:nvPicPr>
        <p:blipFill>
          <a:blip r:embed="rId4" cstate="print"/>
          <a:srcRect l="6429" t="64286" r="59404" b="22016"/>
          <a:stretch>
            <a:fillRect/>
          </a:stretch>
        </p:blipFill>
        <p:spPr bwMode="auto">
          <a:xfrm>
            <a:off x="2806946" y="5150273"/>
            <a:ext cx="7038709" cy="1716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6069"/>
            <a:ext cx="12364872" cy="858379"/>
          </a:xfrm>
        </p:spPr>
        <p:txBody>
          <a:bodyPr>
            <a:normAutofit/>
          </a:bodyPr>
          <a:lstStyle/>
          <a:p>
            <a:pPr algn="ctr"/>
            <a:r>
              <a:rPr lang="en-US" sz="4400" u="sng" dirty="0">
                <a:solidFill>
                  <a:schemeClr val="bg1"/>
                </a:solidFill>
              </a:rPr>
              <a:t>Accounting For Fund 73 - OPEB</a:t>
            </a:r>
          </a:p>
        </p:txBody>
      </p:sp>
      <p:sp>
        <p:nvSpPr>
          <p:cNvPr id="2" name="Content Placeholder 1"/>
          <p:cNvSpPr>
            <a:spLocks noGrp="1"/>
          </p:cNvSpPr>
          <p:nvPr>
            <p:ph sz="quarter" idx="1"/>
          </p:nvPr>
        </p:nvSpPr>
        <p:spPr>
          <a:xfrm>
            <a:off x="1792498" y="1326586"/>
            <a:ext cx="8349686" cy="5462411"/>
          </a:xfrm>
        </p:spPr>
        <p:txBody>
          <a:bodyPr>
            <a:noAutofit/>
          </a:bodyPr>
          <a:lstStyle/>
          <a:p>
            <a:pPr>
              <a:lnSpc>
                <a:spcPct val="100000"/>
              </a:lnSpc>
              <a:spcBef>
                <a:spcPts val="300"/>
              </a:spcBef>
            </a:pPr>
            <a:r>
              <a:rPr lang="en-US" sz="2800" b="1" dirty="0"/>
              <a:t>Implicit Rate Subsidy </a:t>
            </a:r>
            <a:r>
              <a:rPr lang="en-US" sz="2800" b="1" dirty="0" smtClean="0"/>
              <a:t>Payback</a:t>
            </a:r>
            <a:endParaRPr lang="en-US" sz="2800" b="1" dirty="0"/>
          </a:p>
          <a:p>
            <a:pPr lvl="1">
              <a:lnSpc>
                <a:spcPct val="100000"/>
              </a:lnSpc>
              <a:spcBef>
                <a:spcPts val="300"/>
              </a:spcBef>
            </a:pPr>
            <a:r>
              <a:rPr lang="en-US" sz="2800" b="1" dirty="0"/>
              <a:t>Expenditure from the Trust to the District</a:t>
            </a:r>
          </a:p>
          <a:p>
            <a:pPr lvl="2">
              <a:lnSpc>
                <a:spcPct val="100000"/>
              </a:lnSpc>
              <a:spcBef>
                <a:spcPts val="300"/>
              </a:spcBef>
            </a:pPr>
            <a:r>
              <a:rPr lang="en-US" sz="2800" b="1" dirty="0"/>
              <a:t>Debit 73E-420000-994</a:t>
            </a:r>
          </a:p>
          <a:p>
            <a:pPr lvl="2">
              <a:lnSpc>
                <a:spcPct val="100000"/>
              </a:lnSpc>
              <a:spcBef>
                <a:spcPts val="300"/>
              </a:spcBef>
            </a:pPr>
            <a:r>
              <a:rPr lang="en-US" sz="2800" b="1" dirty="0"/>
              <a:t>Credit </a:t>
            </a:r>
            <a:r>
              <a:rPr lang="en-US" sz="2800" b="1" dirty="0" smtClean="0"/>
              <a:t>73B-711000</a:t>
            </a:r>
            <a:endParaRPr lang="en-US" sz="2800" b="1" dirty="0"/>
          </a:p>
          <a:p>
            <a:pPr lvl="1">
              <a:lnSpc>
                <a:spcPct val="100000"/>
              </a:lnSpc>
              <a:spcBef>
                <a:spcPts val="300"/>
              </a:spcBef>
            </a:pPr>
            <a:r>
              <a:rPr lang="en-US" sz="2800" b="1" dirty="0"/>
              <a:t>Receipt of Implicit Rate Subsidy Payback from the Trust</a:t>
            </a:r>
          </a:p>
          <a:p>
            <a:pPr lvl="2">
              <a:lnSpc>
                <a:spcPct val="100000"/>
              </a:lnSpc>
              <a:spcBef>
                <a:spcPts val="300"/>
              </a:spcBef>
            </a:pPr>
            <a:r>
              <a:rPr lang="en-US" sz="2800" b="1" dirty="0"/>
              <a:t>Debit xxB-711000</a:t>
            </a:r>
          </a:p>
          <a:p>
            <a:pPr lvl="2">
              <a:lnSpc>
                <a:spcPct val="100000"/>
              </a:lnSpc>
              <a:spcBef>
                <a:spcPts val="300"/>
              </a:spcBef>
            </a:pPr>
            <a:r>
              <a:rPr lang="en-US" sz="2800" b="1" dirty="0"/>
              <a:t>Credit </a:t>
            </a:r>
            <a:r>
              <a:rPr lang="en-US" sz="2800" b="1" dirty="0" smtClean="0"/>
              <a:t>xxE-xxxxxx-241</a:t>
            </a:r>
          </a:p>
          <a:p>
            <a:pPr>
              <a:lnSpc>
                <a:spcPct val="100000"/>
              </a:lnSpc>
              <a:spcBef>
                <a:spcPts val="300"/>
              </a:spcBef>
            </a:pPr>
            <a:r>
              <a:rPr lang="en-US" sz="2800" b="1" dirty="0"/>
              <a:t>Fund 73 trust must pay the district IN CASH and IN FULL for the Implicit Rate Subsidy Payback</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47" y="390172"/>
            <a:ext cx="12494571" cy="858379"/>
          </a:xfrm>
        </p:spPr>
        <p:txBody>
          <a:bodyPr>
            <a:normAutofit/>
          </a:bodyPr>
          <a:lstStyle/>
          <a:p>
            <a:pPr algn="ctr"/>
            <a:r>
              <a:rPr lang="en-US" sz="4400" u="sng" dirty="0">
                <a:solidFill>
                  <a:schemeClr val="bg1"/>
                </a:solidFill>
              </a:rPr>
              <a:t>Accounting For Fund 73 - OPEB</a:t>
            </a:r>
          </a:p>
        </p:txBody>
      </p:sp>
      <p:sp>
        <p:nvSpPr>
          <p:cNvPr id="2" name="Content Placeholder 1"/>
          <p:cNvSpPr>
            <a:spLocks noGrp="1"/>
          </p:cNvSpPr>
          <p:nvPr>
            <p:ph sz="quarter" idx="1"/>
          </p:nvPr>
        </p:nvSpPr>
        <p:spPr>
          <a:xfrm>
            <a:off x="1397828" y="1248551"/>
            <a:ext cx="9671620" cy="4916170"/>
          </a:xfrm>
        </p:spPr>
        <p:txBody>
          <a:bodyPr>
            <a:noAutofit/>
          </a:bodyPr>
          <a:lstStyle/>
          <a:p>
            <a:pPr>
              <a:lnSpc>
                <a:spcPct val="100000"/>
              </a:lnSpc>
              <a:spcBef>
                <a:spcPts val="600"/>
              </a:spcBef>
            </a:pPr>
            <a:r>
              <a:rPr lang="en-US" sz="2800" b="1" dirty="0"/>
              <a:t>Sample of Activity</a:t>
            </a:r>
          </a:p>
          <a:p>
            <a:pPr lvl="1">
              <a:lnSpc>
                <a:spcPct val="100000"/>
              </a:lnSpc>
              <a:spcBef>
                <a:spcPts val="600"/>
              </a:spcBef>
            </a:pPr>
            <a:r>
              <a:rPr lang="en-US" sz="2800" b="1" dirty="0" smtClean="0"/>
              <a:t>Spreadsheet on the Benefit Trust Fund page</a:t>
            </a:r>
          </a:p>
          <a:p>
            <a:pPr lvl="1">
              <a:lnSpc>
                <a:spcPct val="100000"/>
              </a:lnSpc>
              <a:spcBef>
                <a:spcPts val="600"/>
              </a:spcBef>
            </a:pPr>
            <a:r>
              <a:rPr lang="en-US" sz="2800" b="1" dirty="0" smtClean="0"/>
              <a:t>Multiple tabs to guide you through the transactions</a:t>
            </a:r>
          </a:p>
          <a:p>
            <a:pPr>
              <a:lnSpc>
                <a:spcPct val="100000"/>
              </a:lnSpc>
              <a:spcBef>
                <a:spcPts val="600"/>
              </a:spcBef>
            </a:pPr>
            <a:r>
              <a:rPr lang="en-US" sz="2800" b="1" dirty="0"/>
              <a:t>Fund 73 - Account Descriptions and OPEB Sample </a:t>
            </a:r>
            <a:r>
              <a:rPr lang="en-US" sz="2800" b="1" dirty="0" smtClean="0"/>
              <a:t>Entries</a:t>
            </a:r>
          </a:p>
          <a:p>
            <a:pPr>
              <a:lnSpc>
                <a:spcPct val="100000"/>
              </a:lnSpc>
              <a:spcBef>
                <a:spcPts val="600"/>
              </a:spcBef>
            </a:pPr>
            <a:r>
              <a:rPr lang="en-US" sz="2800" b="1" dirty="0"/>
              <a:t>Employee Benefit Fund Requirements</a:t>
            </a:r>
          </a:p>
          <a:p>
            <a:pPr lvl="1">
              <a:lnSpc>
                <a:spcPct val="100000"/>
              </a:lnSpc>
              <a:spcBef>
                <a:spcPts val="600"/>
              </a:spcBef>
            </a:pPr>
            <a:r>
              <a:rPr lang="en-US" sz="2800" b="1" dirty="0" smtClean="0"/>
              <a:t>Compliance guidance – Start here if you are new</a:t>
            </a:r>
          </a:p>
          <a:p>
            <a:pPr>
              <a:lnSpc>
                <a:spcPct val="100000"/>
              </a:lnSpc>
              <a:spcBef>
                <a:spcPts val="600"/>
              </a:spcBef>
            </a:pPr>
            <a:r>
              <a:rPr lang="en-US" sz="2800" b="1" dirty="0">
                <a:hlinkClick r:id="rId3"/>
              </a:rPr>
              <a:t>https://</a:t>
            </a:r>
            <a:r>
              <a:rPr lang="en-US" sz="2800" b="1" dirty="0" smtClean="0">
                <a:hlinkClick r:id="rId3"/>
              </a:rPr>
              <a:t>dpi.wi.gov/sfs/finances/fund-info/employee-benefit-trust-fund</a:t>
            </a:r>
            <a:r>
              <a:rPr lang="en-US" sz="2800" b="1"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6069"/>
            <a:ext cx="12596884" cy="936413"/>
          </a:xfrm>
        </p:spPr>
        <p:txBody>
          <a:bodyPr>
            <a:normAutofit/>
          </a:bodyPr>
          <a:lstStyle/>
          <a:p>
            <a:pPr algn="ctr">
              <a:defRPr/>
            </a:pPr>
            <a:r>
              <a:rPr lang="en-US" sz="4400" u="sng" dirty="0">
                <a:solidFill>
                  <a:schemeClr val="bg1"/>
                </a:solidFill>
              </a:rPr>
              <a:t>How DPI requirements are audited</a:t>
            </a:r>
          </a:p>
        </p:txBody>
      </p:sp>
      <p:sp>
        <p:nvSpPr>
          <p:cNvPr id="2" name="Content Placeholder 1"/>
          <p:cNvSpPr>
            <a:spLocks noGrp="1"/>
          </p:cNvSpPr>
          <p:nvPr>
            <p:ph sz="quarter" idx="1"/>
          </p:nvPr>
        </p:nvSpPr>
        <p:spPr>
          <a:xfrm>
            <a:off x="559557" y="1231052"/>
            <a:ext cx="11122926" cy="5696514"/>
          </a:xfrm>
        </p:spPr>
        <p:txBody>
          <a:bodyPr>
            <a:noAutofit/>
          </a:bodyPr>
          <a:lstStyle/>
          <a:p>
            <a:pPr marL="374575" indent="-262202">
              <a:lnSpc>
                <a:spcPct val="100000"/>
              </a:lnSpc>
              <a:spcBef>
                <a:spcPts val="300"/>
              </a:spcBef>
              <a:spcAft>
                <a:spcPts val="300"/>
              </a:spcAft>
              <a:buFont typeface="Wingdings 3"/>
              <a:buChar char=""/>
              <a:defRPr/>
            </a:pPr>
            <a:r>
              <a:rPr lang="en-US" b="1" dirty="0" smtClean="0"/>
              <a:t>Annual Report edits</a:t>
            </a:r>
          </a:p>
          <a:p>
            <a:pPr marL="636777" lvl="1">
              <a:lnSpc>
                <a:spcPct val="100000"/>
              </a:lnSpc>
              <a:spcBef>
                <a:spcPts val="300"/>
              </a:spcBef>
              <a:spcAft>
                <a:spcPts val="300"/>
              </a:spcAft>
              <a:buFont typeface="Wingdings" pitchFamily="2" charset="2"/>
              <a:buChar char="§"/>
              <a:defRPr/>
            </a:pPr>
            <a:r>
              <a:rPr lang="en-US" b="1" dirty="0" smtClean="0"/>
              <a:t>Amount of contribution from the district equals the revenue into the trust.</a:t>
            </a:r>
          </a:p>
          <a:p>
            <a:pPr marL="880641" lvl="2">
              <a:lnSpc>
                <a:spcPct val="100000"/>
              </a:lnSpc>
              <a:spcBef>
                <a:spcPts val="300"/>
              </a:spcBef>
              <a:spcAft>
                <a:spcPts val="300"/>
              </a:spcAft>
              <a:defRPr/>
            </a:pPr>
            <a:r>
              <a:rPr lang="en-US" sz="2400" b="1" dirty="0" smtClean="0"/>
              <a:t>Check: Total of object 218’s (all funds) equal to Contribution in fund 73, source 951+ 953</a:t>
            </a:r>
            <a:endParaRPr lang="en-US" sz="2400" b="1" dirty="0"/>
          </a:p>
          <a:p>
            <a:pPr marL="636777" lvl="1">
              <a:lnSpc>
                <a:spcPct val="100000"/>
              </a:lnSpc>
              <a:spcBef>
                <a:spcPts val="300"/>
              </a:spcBef>
              <a:spcAft>
                <a:spcPts val="300"/>
              </a:spcAft>
              <a:buFont typeface="Wingdings" pitchFamily="2" charset="2"/>
              <a:buChar char="§"/>
              <a:defRPr/>
            </a:pPr>
            <a:r>
              <a:rPr lang="en-US" b="1" dirty="0" smtClean="0"/>
              <a:t>If there are any costs coded to Fund 27, Object 218, project 011, did they meet one of the 3 criteria for state categorical aid (unless 1</a:t>
            </a:r>
            <a:r>
              <a:rPr lang="en-US" b="1" baseline="30000" dirty="0" smtClean="0"/>
              <a:t>st</a:t>
            </a:r>
            <a:r>
              <a:rPr lang="en-US" b="1" dirty="0" smtClean="0"/>
              <a:t> year of the trust)?</a:t>
            </a:r>
          </a:p>
          <a:p>
            <a:pPr marL="880251" lvl="2">
              <a:lnSpc>
                <a:spcPct val="100000"/>
              </a:lnSpc>
              <a:spcBef>
                <a:spcPts val="300"/>
              </a:spcBef>
              <a:spcAft>
                <a:spcPts val="300"/>
              </a:spcAft>
              <a:buFont typeface="Wingdings 2"/>
              <a:buChar char=""/>
              <a:defRPr/>
            </a:pPr>
            <a:r>
              <a:rPr lang="en-US" sz="2400" b="1" dirty="0" smtClean="0"/>
              <a:t>1) Contribution = ARC</a:t>
            </a:r>
          </a:p>
          <a:p>
            <a:pPr marL="880251" lvl="2">
              <a:lnSpc>
                <a:spcPct val="100000"/>
              </a:lnSpc>
              <a:spcBef>
                <a:spcPts val="300"/>
              </a:spcBef>
              <a:spcAft>
                <a:spcPts val="300"/>
              </a:spcAft>
              <a:buFont typeface="Wingdings 2"/>
              <a:buChar char=""/>
              <a:defRPr/>
            </a:pPr>
            <a:r>
              <a:rPr lang="en-US" sz="2400" b="1" dirty="0" smtClean="0"/>
              <a:t>2) Contribution (73R 951) is 5% greater than the expenditures out of the trust for OPEB (73E, Objects 991 and 994)</a:t>
            </a:r>
          </a:p>
          <a:p>
            <a:pPr marL="880251" lvl="2">
              <a:lnSpc>
                <a:spcPct val="100000"/>
              </a:lnSpc>
              <a:spcBef>
                <a:spcPts val="300"/>
              </a:spcBef>
              <a:spcAft>
                <a:spcPts val="300"/>
              </a:spcAft>
              <a:buFont typeface="Wingdings 2"/>
              <a:buChar char=""/>
              <a:defRPr/>
            </a:pPr>
            <a:r>
              <a:rPr lang="en-US" sz="2400" b="1" dirty="0" smtClean="0"/>
              <a:t>3) Same as number 2 but looking at 3 years</a:t>
            </a:r>
            <a:endParaRPr lang="en-US" sz="2400" b="1" dirty="0"/>
          </a:p>
          <a:p>
            <a:pPr marL="636777" lvl="1">
              <a:lnSpc>
                <a:spcPct val="100000"/>
              </a:lnSpc>
              <a:spcBef>
                <a:spcPts val="300"/>
              </a:spcBef>
              <a:spcAft>
                <a:spcPts val="300"/>
              </a:spcAft>
              <a:buFont typeface="Wingdings" pitchFamily="2" charset="2"/>
              <a:buChar char="§"/>
              <a:defRPr/>
            </a:pPr>
            <a:r>
              <a:rPr lang="en-US" b="1" dirty="0" smtClean="0"/>
              <a:t>If it did not meet one of the criteria, not eligible for special education categorical aid and it will need to be moved to project 019.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5" y="163092"/>
            <a:ext cx="12480925" cy="1014448"/>
          </a:xfrm>
        </p:spPr>
        <p:txBody>
          <a:bodyPr>
            <a:noAutofit/>
          </a:bodyPr>
          <a:lstStyle/>
          <a:p>
            <a:pPr algn="ctr">
              <a:defRPr/>
            </a:pPr>
            <a:r>
              <a:rPr lang="en-US" sz="4400" u="sng" dirty="0">
                <a:solidFill>
                  <a:schemeClr val="bg1"/>
                </a:solidFill>
              </a:rPr>
              <a:t>How DPI requirements are audited</a:t>
            </a:r>
          </a:p>
        </p:txBody>
      </p:sp>
      <p:sp>
        <p:nvSpPr>
          <p:cNvPr id="2" name="Content Placeholder 1"/>
          <p:cNvSpPr>
            <a:spLocks noGrp="1"/>
          </p:cNvSpPr>
          <p:nvPr>
            <p:ph sz="quarter" idx="1"/>
          </p:nvPr>
        </p:nvSpPr>
        <p:spPr>
          <a:xfrm>
            <a:off x="1792499" y="1404620"/>
            <a:ext cx="9112062" cy="5228308"/>
          </a:xfrm>
        </p:spPr>
        <p:txBody>
          <a:bodyPr>
            <a:noAutofit/>
          </a:bodyPr>
          <a:lstStyle/>
          <a:p>
            <a:pPr marL="374575" indent="-262202">
              <a:lnSpc>
                <a:spcPct val="100000"/>
              </a:lnSpc>
              <a:spcBef>
                <a:spcPts val="600"/>
              </a:spcBef>
              <a:buFont typeface="Wingdings 3"/>
              <a:buChar char=""/>
              <a:defRPr/>
            </a:pPr>
            <a:r>
              <a:rPr lang="en-US" sz="2800" b="1" dirty="0" smtClean="0"/>
              <a:t>Manual Report edits</a:t>
            </a:r>
            <a:endParaRPr lang="en-US" sz="2800" b="1" dirty="0"/>
          </a:p>
          <a:p>
            <a:pPr marL="636777" lvl="1">
              <a:lnSpc>
                <a:spcPct val="100000"/>
              </a:lnSpc>
              <a:spcBef>
                <a:spcPts val="600"/>
              </a:spcBef>
              <a:buFont typeface="Verdana"/>
              <a:buChar char="◦"/>
              <a:defRPr/>
            </a:pPr>
            <a:r>
              <a:rPr lang="en-US" sz="2800" b="1" dirty="0" smtClean="0"/>
              <a:t>If a district has a trust, are they using it?</a:t>
            </a:r>
          </a:p>
          <a:p>
            <a:pPr marL="880641" lvl="2">
              <a:lnSpc>
                <a:spcPct val="100000"/>
              </a:lnSpc>
              <a:spcBef>
                <a:spcPts val="600"/>
              </a:spcBef>
              <a:buFont typeface="Verdana"/>
              <a:buChar char="◦"/>
              <a:defRPr/>
            </a:pPr>
            <a:r>
              <a:rPr lang="en-US" sz="2800" b="1" dirty="0" smtClean="0"/>
              <a:t>Check: If beginning Fund Balance, are there expenditures?</a:t>
            </a:r>
            <a:endParaRPr lang="en-US" sz="2800" b="1" dirty="0"/>
          </a:p>
          <a:p>
            <a:pPr marL="636777" lvl="1">
              <a:lnSpc>
                <a:spcPct val="100000"/>
              </a:lnSpc>
              <a:spcBef>
                <a:spcPts val="600"/>
              </a:spcBef>
              <a:buFont typeface="Verdana"/>
              <a:buChar char="◦"/>
              <a:defRPr/>
            </a:pPr>
            <a:r>
              <a:rPr lang="en-US" sz="2800" b="1" dirty="0" smtClean="0"/>
              <a:t>Is the implicit rate subsidy payback being done?	</a:t>
            </a:r>
          </a:p>
          <a:p>
            <a:pPr marL="880641" lvl="2">
              <a:lnSpc>
                <a:spcPct val="100000"/>
              </a:lnSpc>
              <a:spcBef>
                <a:spcPts val="600"/>
              </a:spcBef>
              <a:buFont typeface="Verdana"/>
              <a:buChar char="◦"/>
              <a:defRPr/>
            </a:pPr>
            <a:r>
              <a:rPr lang="en-US" sz="2800" b="1" dirty="0" smtClean="0"/>
              <a:t>Check #1 - Auditor should check</a:t>
            </a:r>
          </a:p>
          <a:p>
            <a:pPr marL="880641" lvl="2">
              <a:lnSpc>
                <a:spcPct val="100000"/>
              </a:lnSpc>
              <a:spcBef>
                <a:spcPts val="600"/>
              </a:spcBef>
              <a:buFont typeface="Verdana"/>
              <a:buChar char="◦"/>
              <a:defRPr/>
            </a:pPr>
            <a:r>
              <a:rPr lang="en-US" sz="2800" b="1" dirty="0" smtClean="0"/>
              <a:t>Check #2: DPI will see if a district is using the new Object 994 for the Implicit Rate Subsidy Payback or will ask a question during the manual review.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889267"/>
          </a:xfrm>
        </p:spPr>
        <p:txBody>
          <a:bodyPr>
            <a:normAutofit/>
          </a:bodyPr>
          <a:lstStyle/>
          <a:p>
            <a:pPr algn="ctr">
              <a:defRPr/>
            </a:pPr>
            <a:r>
              <a:rPr lang="en-US" sz="4400" u="sng" dirty="0">
                <a:solidFill>
                  <a:schemeClr val="bg1"/>
                </a:solidFill>
              </a:rPr>
              <a:t>How DPI requirements are audited</a:t>
            </a:r>
          </a:p>
        </p:txBody>
      </p:sp>
      <p:sp>
        <p:nvSpPr>
          <p:cNvPr id="16386" name="Content Placeholder 1"/>
          <p:cNvSpPr>
            <a:spLocks noGrp="1"/>
          </p:cNvSpPr>
          <p:nvPr>
            <p:ph sz="quarter" idx="1"/>
          </p:nvPr>
        </p:nvSpPr>
        <p:spPr>
          <a:xfrm>
            <a:off x="897002" y="1278288"/>
            <a:ext cx="10192755" cy="5491002"/>
          </a:xfrm>
        </p:spPr>
        <p:txBody>
          <a:bodyPr>
            <a:noAutofit/>
          </a:bodyPr>
          <a:lstStyle/>
          <a:p>
            <a:pPr eaLnBrk="1" hangingPunct="1">
              <a:lnSpc>
                <a:spcPct val="100000"/>
              </a:lnSpc>
              <a:spcBef>
                <a:spcPts val="600"/>
              </a:spcBef>
            </a:pPr>
            <a:r>
              <a:rPr lang="en-US" sz="2800" b="1" dirty="0" smtClean="0"/>
              <a:t>Manual edits continued:</a:t>
            </a:r>
          </a:p>
          <a:p>
            <a:pPr lvl="1">
              <a:lnSpc>
                <a:spcPct val="100000"/>
              </a:lnSpc>
              <a:spcBef>
                <a:spcPts val="600"/>
              </a:spcBef>
            </a:pPr>
            <a:r>
              <a:rPr lang="en-US" sz="2800" b="1" dirty="0" smtClean="0"/>
              <a:t>Did the contribution exceed the ARC?</a:t>
            </a:r>
          </a:p>
          <a:p>
            <a:pPr marL="880251" lvl="2">
              <a:lnSpc>
                <a:spcPct val="100000"/>
              </a:lnSpc>
              <a:spcBef>
                <a:spcPts val="600"/>
              </a:spcBef>
              <a:buFont typeface="Wingdings 2"/>
              <a:buChar char=""/>
              <a:defRPr/>
            </a:pPr>
            <a:r>
              <a:rPr lang="en-US" sz="2800" b="1" dirty="0" smtClean="0"/>
              <a:t>Check: Is there at least the amount in excess of the ARC in Function 292000, Object 218?</a:t>
            </a:r>
          </a:p>
          <a:p>
            <a:pPr marL="880251" lvl="2">
              <a:lnSpc>
                <a:spcPct val="100000"/>
              </a:lnSpc>
              <a:spcBef>
                <a:spcPts val="600"/>
              </a:spcBef>
              <a:buFont typeface="Wingdings 2"/>
              <a:buChar char=""/>
              <a:defRPr/>
            </a:pPr>
            <a:r>
              <a:rPr lang="en-US" sz="2800" b="1" dirty="0" smtClean="0"/>
              <a:t>Excess not eligible for categorical aid</a:t>
            </a:r>
            <a:endParaRPr lang="en-US" sz="2800" b="1" dirty="0"/>
          </a:p>
          <a:p>
            <a:pPr lvl="1" eaLnBrk="1" hangingPunct="1">
              <a:lnSpc>
                <a:spcPct val="100000"/>
              </a:lnSpc>
              <a:spcBef>
                <a:spcPts val="600"/>
              </a:spcBef>
            </a:pPr>
            <a:r>
              <a:rPr lang="en-US" sz="2800" b="1" dirty="0" smtClean="0"/>
              <a:t>If a new study is due, does DPI have a copy?</a:t>
            </a:r>
            <a:endParaRPr lang="en-US" sz="2800" b="1" dirty="0"/>
          </a:p>
          <a:p>
            <a:pPr>
              <a:lnSpc>
                <a:spcPct val="100000"/>
              </a:lnSpc>
              <a:spcBef>
                <a:spcPts val="600"/>
              </a:spcBef>
            </a:pPr>
            <a:r>
              <a:rPr lang="en-US" sz="2800" b="1" dirty="0" smtClean="0"/>
              <a:t>Audit program</a:t>
            </a:r>
            <a:endParaRPr lang="en-US" sz="2800" b="1" dirty="0"/>
          </a:p>
          <a:p>
            <a:pPr lvl="1">
              <a:lnSpc>
                <a:spcPct val="100000"/>
              </a:lnSpc>
              <a:spcBef>
                <a:spcPts val="600"/>
              </a:spcBef>
            </a:pPr>
            <a:r>
              <a:rPr lang="en-US" sz="2800" b="1" dirty="0" smtClean="0"/>
              <a:t>Contribution required to be physically made within thirty days of June 30</a:t>
            </a:r>
            <a:r>
              <a:rPr lang="en-US" sz="2800" b="1" baseline="30000" dirty="0" smtClean="0"/>
              <a:t>th</a:t>
            </a:r>
          </a:p>
          <a:p>
            <a:pPr lvl="1">
              <a:lnSpc>
                <a:spcPct val="100000"/>
              </a:lnSpc>
              <a:spcBef>
                <a:spcPts val="600"/>
              </a:spcBef>
            </a:pPr>
            <a:r>
              <a:rPr lang="en-US" sz="2800" b="1" dirty="0" smtClean="0"/>
              <a:t>Was activity budgeted for?</a:t>
            </a:r>
          </a:p>
          <a:p>
            <a:pPr lvl="1" eaLnBrk="1" hangingPunct="1">
              <a:lnSpc>
                <a:spcPct val="100000"/>
              </a:lnSpc>
              <a:spcBef>
                <a:spcPts val="600"/>
              </a:spcBef>
            </a:pPr>
            <a:endParaRPr lang="en-US" sz="28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6069"/>
            <a:ext cx="12480925" cy="733198"/>
          </a:xfrm>
        </p:spPr>
        <p:txBody>
          <a:bodyPr>
            <a:normAutofit/>
          </a:bodyPr>
          <a:lstStyle/>
          <a:p>
            <a:pPr algn="ctr"/>
            <a:r>
              <a:rPr lang="en-US" sz="4400" u="sng" dirty="0">
                <a:solidFill>
                  <a:schemeClr val="bg1"/>
                </a:solidFill>
              </a:rPr>
              <a:t>HRA differences</a:t>
            </a:r>
          </a:p>
        </p:txBody>
      </p:sp>
      <p:sp>
        <p:nvSpPr>
          <p:cNvPr id="5" name="Content Placeholder 4"/>
          <p:cNvSpPr>
            <a:spLocks noGrp="1"/>
          </p:cNvSpPr>
          <p:nvPr>
            <p:ph sz="quarter" idx="1"/>
          </p:nvPr>
        </p:nvSpPr>
        <p:spPr>
          <a:xfrm>
            <a:off x="928048" y="1170517"/>
            <a:ext cx="10617958" cy="5852583"/>
          </a:xfrm>
        </p:spPr>
        <p:txBody>
          <a:bodyPr>
            <a:normAutofit lnSpcReduction="10000"/>
          </a:bodyPr>
          <a:lstStyle/>
          <a:p>
            <a:pPr>
              <a:lnSpc>
                <a:spcPct val="110000"/>
              </a:lnSpc>
              <a:spcBef>
                <a:spcPts val="300"/>
              </a:spcBef>
              <a:spcAft>
                <a:spcPts val="300"/>
              </a:spcAft>
            </a:pPr>
            <a:r>
              <a:rPr lang="en-US" sz="2600" b="1" dirty="0" smtClean="0"/>
              <a:t>HRA/HSA document lists all scenarios for HRA payments to Trust under Payroll And Benefits</a:t>
            </a:r>
          </a:p>
          <a:p>
            <a:pPr lvl="1">
              <a:lnSpc>
                <a:spcPct val="110000"/>
              </a:lnSpc>
              <a:spcBef>
                <a:spcPts val="300"/>
              </a:spcBef>
              <a:spcAft>
                <a:spcPts val="300"/>
              </a:spcAft>
            </a:pPr>
            <a:r>
              <a:rPr lang="en-US" sz="2600" b="1" dirty="0" smtClean="0"/>
              <a:t>Prefunded for active employee retirement</a:t>
            </a:r>
          </a:p>
          <a:p>
            <a:pPr lvl="1">
              <a:lnSpc>
                <a:spcPct val="110000"/>
              </a:lnSpc>
              <a:spcBef>
                <a:spcPts val="300"/>
              </a:spcBef>
              <a:spcAft>
                <a:spcPts val="300"/>
              </a:spcAft>
            </a:pPr>
            <a:r>
              <a:rPr lang="en-US" sz="2600" b="1" dirty="0" smtClean="0"/>
              <a:t>Current active employee use</a:t>
            </a:r>
          </a:p>
          <a:p>
            <a:pPr lvl="1">
              <a:lnSpc>
                <a:spcPct val="110000"/>
              </a:lnSpc>
              <a:spcBef>
                <a:spcPts val="300"/>
              </a:spcBef>
              <a:spcAft>
                <a:spcPts val="300"/>
              </a:spcAft>
            </a:pPr>
            <a:r>
              <a:rPr lang="en-US" sz="2600" b="1" dirty="0" smtClean="0"/>
              <a:t>Current retiree use</a:t>
            </a:r>
          </a:p>
          <a:p>
            <a:pPr lvl="1">
              <a:lnSpc>
                <a:spcPct val="110000"/>
              </a:lnSpc>
              <a:spcBef>
                <a:spcPts val="300"/>
              </a:spcBef>
              <a:spcAft>
                <a:spcPts val="300"/>
              </a:spcAft>
            </a:pPr>
            <a:r>
              <a:rPr lang="en-US" sz="2600" b="1" dirty="0">
                <a:hlinkClick r:id="rId3"/>
              </a:rPr>
              <a:t>https://</a:t>
            </a:r>
            <a:r>
              <a:rPr lang="en-US" sz="2600" b="1" dirty="0" smtClean="0">
                <a:hlinkClick r:id="rId3"/>
              </a:rPr>
              <a:t>dpi.wi.gov/sfs/finances/wufar/accounting-issues-examples</a:t>
            </a:r>
            <a:r>
              <a:rPr lang="en-US" sz="2600" b="1" dirty="0" smtClean="0"/>
              <a:t> </a:t>
            </a:r>
            <a:endParaRPr lang="en-US" sz="2600" b="1" dirty="0"/>
          </a:p>
          <a:p>
            <a:pPr>
              <a:lnSpc>
                <a:spcPct val="110000"/>
              </a:lnSpc>
              <a:spcBef>
                <a:spcPts val="300"/>
              </a:spcBef>
              <a:spcAft>
                <a:spcPts val="300"/>
              </a:spcAft>
            </a:pPr>
            <a:r>
              <a:rPr lang="en-US" sz="2600" b="1" dirty="0" smtClean="0"/>
              <a:t>HRA is valued in actuarial study - prefunded for retirement  </a:t>
            </a:r>
          </a:p>
          <a:p>
            <a:pPr lvl="1">
              <a:lnSpc>
                <a:spcPct val="110000"/>
              </a:lnSpc>
              <a:spcBef>
                <a:spcPts val="300"/>
              </a:spcBef>
              <a:spcAft>
                <a:spcPts val="300"/>
              </a:spcAft>
            </a:pPr>
            <a:r>
              <a:rPr lang="en-US" sz="2600" b="1" dirty="0" smtClean="0"/>
              <a:t>Accounting follows traditional OPEB</a:t>
            </a:r>
          </a:p>
          <a:p>
            <a:pPr lvl="1">
              <a:lnSpc>
                <a:spcPct val="110000"/>
              </a:lnSpc>
              <a:spcBef>
                <a:spcPts val="300"/>
              </a:spcBef>
              <a:spcAft>
                <a:spcPts val="300"/>
              </a:spcAft>
            </a:pPr>
            <a:r>
              <a:rPr lang="en-US" sz="2600" b="1" dirty="0" smtClean="0"/>
              <a:t>At retirement, district will put $1,000 into an HRA for each year worked, but does not put the full $1,000 into the trust every year.  Unfunded liability exists.  Also could fund, but not allocated under employee’s name in HRA account. </a:t>
            </a:r>
          </a:p>
          <a:p>
            <a:pPr lvl="1">
              <a:lnSpc>
                <a:spcPct val="110000"/>
              </a:lnSpc>
              <a:spcBef>
                <a:spcPts val="300"/>
              </a:spcBef>
              <a:spcAft>
                <a:spcPts val="300"/>
              </a:spcAft>
            </a:pPr>
            <a:endParaRPr lang="en-US" b="1" dirty="0" smtClean="0"/>
          </a:p>
          <a:p>
            <a:pPr lvl="2">
              <a:lnSpc>
                <a:spcPct val="110000"/>
              </a:lnSpc>
              <a:spcBef>
                <a:spcPts val="300"/>
              </a:spcBef>
              <a:spcAft>
                <a:spcPts val="300"/>
              </a:spcAft>
            </a:pPr>
            <a:endParaRPr lang="en-US" b="1" dirty="0" smtClean="0"/>
          </a:p>
          <a:p>
            <a:pPr lvl="2">
              <a:lnSpc>
                <a:spcPct val="110000"/>
              </a:lnSpc>
              <a:spcBef>
                <a:spcPts val="300"/>
              </a:spcBef>
              <a:spcAft>
                <a:spcPts val="300"/>
              </a:spcAft>
              <a:buNone/>
            </a:pPr>
            <a:endParaRPr lang="en-US" b="1" dirty="0"/>
          </a:p>
        </p:txBody>
      </p:sp>
      <p:sp>
        <p:nvSpPr>
          <p:cNvPr id="6" name="Slide Number Placeholder 5"/>
          <p:cNvSpPr>
            <a:spLocks noGrp="1"/>
          </p:cNvSpPr>
          <p:nvPr>
            <p:ph type="sldNum" sz="quarter" idx="4294967295"/>
          </p:nvPr>
        </p:nvSpPr>
        <p:spPr>
          <a:xfrm>
            <a:off x="9986115" y="6008652"/>
            <a:ext cx="546241" cy="250362"/>
          </a:xfrm>
          <a:prstGeom prst="rect">
            <a:avLst/>
          </a:prstGeom>
        </p:spPr>
        <p:txBody>
          <a:bodyPr>
            <a:noAutofit/>
          </a:bodyPr>
          <a:lstStyle/>
          <a:p>
            <a:fld id="{D221063E-E3D5-4151-ACE4-D9432A527E6F}" type="slidenum">
              <a:rPr lang="en-US" sz="1434">
                <a:solidFill>
                  <a:schemeClr val="bg1"/>
                </a:solidFill>
              </a:rPr>
              <a:pPr/>
              <a:t>36</a:t>
            </a:fld>
            <a:endParaRPr lang="en-US" sz="1434"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34103"/>
            <a:ext cx="12480925" cy="858379"/>
          </a:xfrm>
        </p:spPr>
        <p:txBody>
          <a:bodyPr>
            <a:normAutofit/>
          </a:bodyPr>
          <a:lstStyle/>
          <a:p>
            <a:pPr algn="ctr"/>
            <a:r>
              <a:rPr lang="en-US" sz="4400" u="sng" dirty="0">
                <a:solidFill>
                  <a:schemeClr val="bg1"/>
                </a:solidFill>
              </a:rPr>
              <a:t>HRA differences </a:t>
            </a:r>
          </a:p>
        </p:txBody>
      </p:sp>
      <p:sp>
        <p:nvSpPr>
          <p:cNvPr id="5" name="Content Placeholder 4"/>
          <p:cNvSpPr>
            <a:spLocks noGrp="1"/>
          </p:cNvSpPr>
          <p:nvPr>
            <p:ph sz="quarter" idx="1"/>
          </p:nvPr>
        </p:nvSpPr>
        <p:spPr>
          <a:xfrm>
            <a:off x="1164963" y="1201212"/>
            <a:ext cx="9381166" cy="5754511"/>
          </a:xfrm>
        </p:spPr>
        <p:txBody>
          <a:bodyPr>
            <a:normAutofit fontScale="92500" lnSpcReduction="10000"/>
          </a:bodyPr>
          <a:lstStyle/>
          <a:p>
            <a:pPr>
              <a:lnSpc>
                <a:spcPct val="110000"/>
              </a:lnSpc>
              <a:spcBef>
                <a:spcPts val="300"/>
              </a:spcBef>
            </a:pPr>
            <a:r>
              <a:rPr lang="en-US" sz="2800" b="1" dirty="0"/>
              <a:t>HRA is fully funded when earned - prefunded each year, in full, for retirement   </a:t>
            </a:r>
          </a:p>
          <a:p>
            <a:pPr lvl="1">
              <a:lnSpc>
                <a:spcPct val="110000"/>
              </a:lnSpc>
              <a:spcBef>
                <a:spcPts val="300"/>
              </a:spcBef>
            </a:pPr>
            <a:r>
              <a:rPr lang="en-US" sz="2800" b="1" dirty="0"/>
              <a:t>MUST GO INTO IRREVOCABLE ACCOUNT</a:t>
            </a:r>
          </a:p>
          <a:p>
            <a:pPr lvl="1">
              <a:lnSpc>
                <a:spcPct val="110000"/>
              </a:lnSpc>
              <a:spcBef>
                <a:spcPts val="300"/>
              </a:spcBef>
            </a:pPr>
            <a:r>
              <a:rPr lang="en-US" sz="2800" b="1" dirty="0"/>
              <a:t>District puts away $1,000 in each year an employee works for use at retirement. The full $1,000 is funded every year and is allocated and held in the HRA account in the employee’s name. </a:t>
            </a:r>
          </a:p>
          <a:p>
            <a:pPr lvl="2">
              <a:lnSpc>
                <a:spcPct val="110000"/>
              </a:lnSpc>
              <a:spcBef>
                <a:spcPts val="300"/>
              </a:spcBef>
            </a:pPr>
            <a:r>
              <a:rPr lang="en-US" sz="2800" b="1" dirty="0"/>
              <a:t>Obligation is fully funded and will not be valued in the actuarial study.</a:t>
            </a:r>
          </a:p>
          <a:p>
            <a:pPr lvl="1">
              <a:lnSpc>
                <a:spcPct val="110000"/>
              </a:lnSpc>
              <a:spcBef>
                <a:spcPts val="300"/>
              </a:spcBef>
            </a:pPr>
            <a:r>
              <a:rPr lang="en-US" sz="2800" b="1" dirty="0"/>
              <a:t>Allocated to employee fund, function and project!!!!</a:t>
            </a:r>
          </a:p>
          <a:p>
            <a:pPr lvl="1">
              <a:lnSpc>
                <a:spcPct val="110000"/>
              </a:lnSpc>
              <a:spcBef>
                <a:spcPts val="300"/>
              </a:spcBef>
            </a:pPr>
            <a:r>
              <a:rPr lang="en-US" sz="2800" b="1" dirty="0"/>
              <a:t>Earnings belong to trust - can pay fees or be allocated to employee </a:t>
            </a:r>
            <a:r>
              <a:rPr lang="en-US" sz="2800" b="1" dirty="0" smtClean="0"/>
              <a:t>accounts</a:t>
            </a:r>
            <a:endParaRPr lang="en-US" b="1" dirty="0" smtClean="0"/>
          </a:p>
          <a:p>
            <a:pPr lvl="2">
              <a:lnSpc>
                <a:spcPct val="110000"/>
              </a:lnSpc>
              <a:spcBef>
                <a:spcPts val="300"/>
              </a:spcBef>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733198"/>
          </a:xfrm>
        </p:spPr>
        <p:txBody>
          <a:bodyPr>
            <a:normAutofit/>
          </a:bodyPr>
          <a:lstStyle/>
          <a:p>
            <a:pPr algn="ctr"/>
            <a:r>
              <a:rPr lang="en-US" sz="4400" u="sng" dirty="0">
                <a:solidFill>
                  <a:schemeClr val="bg1"/>
                </a:solidFill>
              </a:rPr>
              <a:t>Changing Benefits - Considerations</a:t>
            </a:r>
          </a:p>
        </p:txBody>
      </p:sp>
      <p:sp>
        <p:nvSpPr>
          <p:cNvPr id="2" name="Content Placeholder 1"/>
          <p:cNvSpPr>
            <a:spLocks noGrp="1"/>
          </p:cNvSpPr>
          <p:nvPr>
            <p:ph sz="quarter" idx="1"/>
          </p:nvPr>
        </p:nvSpPr>
        <p:spPr>
          <a:xfrm>
            <a:off x="1862829" y="1295438"/>
            <a:ext cx="9191858" cy="4991083"/>
          </a:xfrm>
        </p:spPr>
        <p:txBody>
          <a:bodyPr>
            <a:normAutofit fontScale="77500" lnSpcReduction="20000"/>
          </a:bodyPr>
          <a:lstStyle/>
          <a:p>
            <a:pPr>
              <a:lnSpc>
                <a:spcPct val="120000"/>
              </a:lnSpc>
              <a:spcBef>
                <a:spcPts val="300"/>
              </a:spcBef>
            </a:pPr>
            <a:r>
              <a:rPr lang="en-US" sz="3600" b="1" dirty="0"/>
              <a:t>Elimination of other post employment benefits for some or all current employees</a:t>
            </a:r>
          </a:p>
          <a:p>
            <a:pPr lvl="1">
              <a:lnSpc>
                <a:spcPct val="120000"/>
              </a:lnSpc>
              <a:spcBef>
                <a:spcPts val="300"/>
              </a:spcBef>
            </a:pPr>
            <a:r>
              <a:rPr lang="en-US" sz="3600" b="1" dirty="0"/>
              <a:t>Districts </a:t>
            </a:r>
            <a:r>
              <a:rPr lang="en-US" sz="3600" b="1" dirty="0">
                <a:solidFill>
                  <a:srgbClr val="FF0000"/>
                </a:solidFill>
              </a:rPr>
              <a:t>cannot</a:t>
            </a:r>
            <a:r>
              <a:rPr lang="en-US" sz="3600" b="1" dirty="0"/>
              <a:t> eliminate post employments benefits to retirees.  That obligation remains</a:t>
            </a:r>
            <a:r>
              <a:rPr lang="en-US" sz="3600" b="1" dirty="0" smtClean="0"/>
              <a:t>.</a:t>
            </a:r>
          </a:p>
          <a:p>
            <a:pPr marL="121932">
              <a:lnSpc>
                <a:spcPct val="120000"/>
              </a:lnSpc>
              <a:spcBef>
                <a:spcPts val="300"/>
              </a:spcBef>
            </a:pPr>
            <a:r>
              <a:rPr lang="en-US" sz="3600" b="1" dirty="0" smtClean="0"/>
              <a:t> </a:t>
            </a:r>
            <a:r>
              <a:rPr lang="en-US" sz="3600" b="1" dirty="0"/>
              <a:t>What happens to OPEB trust assets if no       future liability exists?</a:t>
            </a:r>
          </a:p>
          <a:p>
            <a:pPr lvl="1">
              <a:lnSpc>
                <a:spcPct val="120000"/>
              </a:lnSpc>
              <a:spcBef>
                <a:spcPts val="300"/>
              </a:spcBef>
            </a:pPr>
            <a:r>
              <a:rPr lang="en-US" sz="3600" b="1" dirty="0"/>
              <a:t>Consult the trust document for any language addressing this situation</a:t>
            </a:r>
          </a:p>
          <a:p>
            <a:pPr lvl="1">
              <a:lnSpc>
                <a:spcPct val="120000"/>
              </a:lnSpc>
              <a:spcBef>
                <a:spcPts val="300"/>
              </a:spcBef>
            </a:pPr>
            <a:r>
              <a:rPr lang="en-US" sz="3600" b="1" dirty="0"/>
              <a:t>Consult with legal counsel and/or your actuary</a:t>
            </a:r>
          </a:p>
          <a:p>
            <a:pPr lvl="1">
              <a:lnSpc>
                <a:spcPct val="120000"/>
              </a:lnSpc>
              <a:spcBef>
                <a:spcPts val="300"/>
              </a:spcBef>
            </a:pPr>
            <a:r>
              <a:rPr lang="en-US" sz="3600" b="1" dirty="0"/>
              <a:t>Notify </a:t>
            </a:r>
            <a:r>
              <a:rPr lang="en-US" sz="3600" b="1" dirty="0" smtClean="0"/>
              <a:t>DPI</a:t>
            </a:r>
            <a:endParaRPr lang="en-US" sz="3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5612" y="6256288"/>
            <a:ext cx="9556495" cy="461665"/>
          </a:xfrm>
          <a:prstGeom prst="rect">
            <a:avLst/>
          </a:prstGeom>
          <a:noFill/>
        </p:spPr>
        <p:txBody>
          <a:bodyPr wrap="square" rtlCol="0">
            <a:spAutoFit/>
          </a:bodyPr>
          <a:lstStyle/>
          <a:p>
            <a:r>
              <a:rPr lang="en-US" sz="2247" dirty="0">
                <a:hlinkClick r:id="rId3"/>
              </a:rPr>
              <a:t>http://</a:t>
            </a:r>
            <a:r>
              <a:rPr lang="en-US" sz="2400" b="1" dirty="0" smtClean="0">
                <a:hlinkClick r:id="rId3"/>
              </a:rPr>
              <a:t>dpi.wi.gov/sfs/finances/fund-info/employee-benefit-trust-fund</a:t>
            </a:r>
            <a:r>
              <a:rPr lang="en-US" sz="2400" b="1" dirty="0" smtClean="0"/>
              <a:t> </a:t>
            </a:r>
            <a:endParaRPr lang="en-US" sz="2247" b="1" dirty="0"/>
          </a:p>
        </p:txBody>
      </p:sp>
      <p:pic>
        <p:nvPicPr>
          <p:cNvPr id="2" name="Picture 1"/>
          <p:cNvPicPr>
            <a:picLocks noChangeAspect="1"/>
          </p:cNvPicPr>
          <p:nvPr/>
        </p:nvPicPr>
        <p:blipFill>
          <a:blip r:embed="rId4"/>
          <a:stretch>
            <a:fillRect/>
          </a:stretch>
        </p:blipFill>
        <p:spPr>
          <a:xfrm>
            <a:off x="2303739" y="133408"/>
            <a:ext cx="8033213" cy="60955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56068"/>
            <a:ext cx="12480925" cy="858379"/>
          </a:xfrm>
        </p:spPr>
        <p:txBody>
          <a:bodyPr>
            <a:normAutofit/>
          </a:bodyPr>
          <a:lstStyle/>
          <a:p>
            <a:pPr algn="ctr"/>
            <a:r>
              <a:rPr lang="en-US" sz="4400" u="sng" dirty="0">
                <a:solidFill>
                  <a:schemeClr val="bg1"/>
                </a:solidFill>
              </a:rPr>
              <a:t>GASB 45</a:t>
            </a:r>
          </a:p>
        </p:txBody>
      </p:sp>
      <p:sp>
        <p:nvSpPr>
          <p:cNvPr id="5" name="Content Placeholder 4"/>
          <p:cNvSpPr>
            <a:spLocks noGrp="1"/>
          </p:cNvSpPr>
          <p:nvPr>
            <p:ph sz="quarter" idx="1"/>
          </p:nvPr>
        </p:nvSpPr>
        <p:spPr>
          <a:xfrm>
            <a:off x="928047" y="1160059"/>
            <a:ext cx="10959152" cy="5636525"/>
          </a:xfrm>
        </p:spPr>
        <p:txBody>
          <a:bodyPr>
            <a:normAutofit fontScale="85000" lnSpcReduction="20000"/>
          </a:bodyPr>
          <a:lstStyle/>
          <a:p>
            <a:pPr>
              <a:lnSpc>
                <a:spcPct val="120000"/>
              </a:lnSpc>
              <a:spcBef>
                <a:spcPts val="600"/>
              </a:spcBef>
            </a:pPr>
            <a:endParaRPr lang="en-US" sz="410" dirty="0"/>
          </a:p>
          <a:p>
            <a:pPr>
              <a:lnSpc>
                <a:spcPct val="120000"/>
              </a:lnSpc>
              <a:spcBef>
                <a:spcPts val="600"/>
              </a:spcBef>
              <a:spcAft>
                <a:spcPts val="0"/>
              </a:spcAft>
            </a:pPr>
            <a:r>
              <a:rPr lang="en-US" sz="3000" b="1" dirty="0" smtClean="0"/>
              <a:t>For OPEB, all districts must have new valuation studies completed</a:t>
            </a:r>
          </a:p>
          <a:p>
            <a:pPr lvl="1">
              <a:lnSpc>
                <a:spcPct val="120000"/>
              </a:lnSpc>
              <a:spcBef>
                <a:spcPts val="600"/>
              </a:spcBef>
              <a:spcAft>
                <a:spcPts val="0"/>
              </a:spcAft>
            </a:pPr>
            <a:r>
              <a:rPr lang="en-US" sz="3000" b="1" dirty="0" smtClean="0"/>
              <a:t>Every 2 years if 200+ members for OPEB only</a:t>
            </a:r>
          </a:p>
          <a:p>
            <a:pPr lvl="1">
              <a:lnSpc>
                <a:spcPct val="120000"/>
              </a:lnSpc>
              <a:spcBef>
                <a:spcPts val="600"/>
              </a:spcBef>
              <a:spcAft>
                <a:spcPts val="0"/>
              </a:spcAft>
            </a:pPr>
            <a:r>
              <a:rPr lang="en-US" sz="3000" b="1" dirty="0" smtClean="0"/>
              <a:t>Every 3 years if less than 200 members for OPEB only</a:t>
            </a:r>
          </a:p>
          <a:p>
            <a:pPr lvl="1">
              <a:lnSpc>
                <a:spcPct val="120000"/>
              </a:lnSpc>
              <a:spcBef>
                <a:spcPts val="600"/>
              </a:spcBef>
              <a:spcAft>
                <a:spcPts val="0"/>
              </a:spcAft>
            </a:pPr>
            <a:r>
              <a:rPr lang="en-US" sz="3000" b="1" dirty="0" smtClean="0"/>
              <a:t>Every 2 years for pension plans and supplemental pension-type stipends</a:t>
            </a:r>
            <a:endParaRPr lang="en-US" sz="3000" b="1" dirty="0"/>
          </a:p>
          <a:p>
            <a:pPr>
              <a:lnSpc>
                <a:spcPct val="120000"/>
              </a:lnSpc>
              <a:spcBef>
                <a:spcPts val="600"/>
              </a:spcBef>
              <a:spcAft>
                <a:spcPts val="0"/>
              </a:spcAft>
            </a:pPr>
            <a:r>
              <a:rPr lang="en-US" sz="3000" b="1" dirty="0" smtClean="0"/>
              <a:t>Significant changes to employee benefits should result in a new actuarial study even if before the next scheduled study.</a:t>
            </a:r>
            <a:endParaRPr lang="en-US" sz="3000" b="1" dirty="0"/>
          </a:p>
          <a:p>
            <a:pPr lvl="1">
              <a:lnSpc>
                <a:spcPct val="120000"/>
              </a:lnSpc>
              <a:spcBef>
                <a:spcPts val="600"/>
              </a:spcBef>
              <a:spcAft>
                <a:spcPts val="0"/>
              </a:spcAft>
            </a:pPr>
            <a:r>
              <a:rPr lang="en-US" sz="3000" b="1" dirty="0"/>
              <a:t>Plan members are those active employees eligible to receive those future benefits, terminated employees who have accumulated the benefits but are not yet receiving them, and retired employees (or their beneficiaries) currently receiving benefits.</a:t>
            </a:r>
          </a:p>
          <a:p>
            <a:pPr lvl="1">
              <a:lnSpc>
                <a:spcPct val="120000"/>
              </a:lnSpc>
              <a:spcBef>
                <a:spcPts val="600"/>
              </a:spcBef>
              <a:spcAft>
                <a:spcPts val="0"/>
              </a:spcAft>
            </a:pPr>
            <a:r>
              <a:rPr lang="en-US" sz="3000" b="1" dirty="0"/>
              <a:t>Reevaluation of the benefits of having Fund 73 Trust should be </a:t>
            </a:r>
            <a:r>
              <a:rPr lang="en-US" sz="3000" b="1" dirty="0" smtClean="0"/>
              <a:t>made.</a:t>
            </a:r>
            <a:endParaRPr lang="en-US" sz="41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61937" y="204840"/>
            <a:ext cx="7478829" cy="68182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81250"/>
            <a:ext cx="12644697" cy="769628"/>
          </a:xfrm>
        </p:spPr>
        <p:txBody>
          <a:bodyPr>
            <a:noAutofit/>
          </a:bodyPr>
          <a:lstStyle/>
          <a:p>
            <a:pPr algn="ctr"/>
            <a:r>
              <a:rPr lang="en-US" sz="4400" u="sng" dirty="0" err="1">
                <a:solidFill>
                  <a:schemeClr val="bg1"/>
                </a:solidFill>
              </a:rPr>
              <a:t>Gasb</a:t>
            </a:r>
            <a:r>
              <a:rPr lang="en-US" sz="4400" u="sng" dirty="0">
                <a:solidFill>
                  <a:schemeClr val="bg1"/>
                </a:solidFill>
              </a:rPr>
              <a:t> 74 and 75</a:t>
            </a:r>
          </a:p>
        </p:txBody>
      </p:sp>
      <p:sp>
        <p:nvSpPr>
          <p:cNvPr id="3" name="Content Placeholder 2"/>
          <p:cNvSpPr>
            <a:spLocks noGrp="1"/>
          </p:cNvSpPr>
          <p:nvPr>
            <p:ph sz="quarter" idx="1"/>
          </p:nvPr>
        </p:nvSpPr>
        <p:spPr>
          <a:xfrm>
            <a:off x="655093" y="1277608"/>
            <a:ext cx="11095629" cy="5368853"/>
          </a:xfrm>
        </p:spPr>
        <p:txBody>
          <a:bodyPr>
            <a:noAutofit/>
          </a:bodyPr>
          <a:lstStyle/>
          <a:p>
            <a:pPr>
              <a:lnSpc>
                <a:spcPct val="100000"/>
              </a:lnSpc>
              <a:spcBef>
                <a:spcPts val="600"/>
              </a:spcBef>
            </a:pPr>
            <a:r>
              <a:rPr lang="en-US" sz="2700" b="1" u="sng" dirty="0" smtClean="0"/>
              <a:t>GASB 74: </a:t>
            </a:r>
            <a:r>
              <a:rPr lang="en-US" sz="2700" b="1" dirty="0" smtClean="0"/>
              <a:t>Replaces GASB 43, effective for fiscal years beginning after June 15, 2016. Requires more extensive note disclosures and RSI related to measurement of OPEB liabilities for trust assets including annual money-weighted rates of return on plan investments.</a:t>
            </a:r>
          </a:p>
          <a:p>
            <a:pPr>
              <a:lnSpc>
                <a:spcPct val="100000"/>
              </a:lnSpc>
              <a:spcBef>
                <a:spcPts val="600"/>
              </a:spcBef>
            </a:pPr>
            <a:r>
              <a:rPr lang="en-US" sz="2700" b="1" u="sng" dirty="0" smtClean="0"/>
              <a:t>GASB 75: </a:t>
            </a:r>
            <a:r>
              <a:rPr lang="en-US" sz="2700" b="1" dirty="0" smtClean="0"/>
              <a:t>Replaces GASB 45, effective for fiscal years beginning after June 15, 2017. Requires governments to report a liability on the face of the financial statements for the OPEB they provide. (unfunded liability presently disclosed in footnotes)</a:t>
            </a:r>
          </a:p>
          <a:p>
            <a:pPr lvl="1">
              <a:lnSpc>
                <a:spcPct val="100000"/>
              </a:lnSpc>
              <a:spcBef>
                <a:spcPts val="600"/>
              </a:spcBef>
            </a:pPr>
            <a:r>
              <a:rPr lang="en-US" sz="2700" b="1" dirty="0" smtClean="0"/>
              <a:t>Requires use of entry age normal cost method to determine liability</a:t>
            </a:r>
          </a:p>
          <a:p>
            <a:pPr lvl="1">
              <a:lnSpc>
                <a:spcPct val="100000"/>
              </a:lnSpc>
              <a:spcBef>
                <a:spcPts val="600"/>
              </a:spcBef>
            </a:pPr>
            <a:r>
              <a:rPr lang="en-US" sz="2700" b="1" dirty="0" smtClean="0"/>
              <a:t>The new standards are designed to be consistent with GASB 67 and 68 related to pensions</a:t>
            </a:r>
            <a:endParaRPr lang="en-US" sz="2700" b="1" dirty="0"/>
          </a:p>
        </p:txBody>
      </p:sp>
    </p:spTree>
    <p:extLst>
      <p:ext uri="{BB962C8B-B14F-4D97-AF65-F5344CB8AC3E}">
        <p14:creationId xmlns:p14="http://schemas.microsoft.com/office/powerpoint/2010/main" val="108336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28911" y="291116"/>
            <a:ext cx="7023100" cy="4744908"/>
          </a:xfrm>
        </p:spPr>
        <p:txBody>
          <a:bodyPr/>
          <a:lstStyle/>
          <a:p>
            <a:pPr algn="ctr" eaLnBrk="1" hangingPunct="1"/>
            <a:r>
              <a:rPr lang="en-US" sz="4400" b="1" i="1" dirty="0">
                <a:solidFill>
                  <a:schemeClr val="bg1"/>
                </a:solidFill>
              </a:rPr>
              <a:t>QUESTIONS</a:t>
            </a:r>
            <a:r>
              <a:rPr lang="en-US" sz="4400" b="1" i="1" dirty="0" smtClean="0">
                <a:solidFill>
                  <a:schemeClr val="bg1"/>
                </a:solidFill>
              </a:rPr>
              <a:t>?</a:t>
            </a:r>
            <a:br>
              <a:rPr lang="en-US" sz="4400" b="1" i="1" dirty="0" smtClean="0">
                <a:solidFill>
                  <a:schemeClr val="bg1"/>
                </a:solidFill>
              </a:rPr>
            </a:br>
            <a:r>
              <a:rPr lang="en-US" sz="4400" b="1" i="1" dirty="0">
                <a:solidFill>
                  <a:schemeClr val="bg1"/>
                </a:solidFill>
              </a:rPr>
              <a:t/>
            </a:r>
            <a:br>
              <a:rPr lang="en-US" sz="4400" b="1" i="1" dirty="0">
                <a:solidFill>
                  <a:schemeClr val="bg1"/>
                </a:solidFill>
              </a:rPr>
            </a:br>
            <a:r>
              <a:rPr lang="en-US" sz="3687" b="1" i="1" dirty="0"/>
              <a:t/>
            </a:r>
            <a:br>
              <a:rPr lang="en-US" sz="3687" b="1" i="1" dirty="0"/>
            </a:br>
            <a:r>
              <a:rPr lang="en-US" sz="3277" b="1" i="1" dirty="0"/>
              <a:t/>
            </a:r>
            <a:br>
              <a:rPr lang="en-US" sz="3277" b="1" i="1" dirty="0"/>
            </a:br>
            <a:r>
              <a:rPr lang="en-US" sz="4000" b="1" u="sng" dirty="0">
                <a:solidFill>
                  <a:schemeClr val="folHlink"/>
                </a:solidFill>
              </a:rPr>
              <a:t>Contact:</a:t>
            </a:r>
            <a:br>
              <a:rPr lang="en-US" sz="4000" b="1" u="sng" dirty="0">
                <a:solidFill>
                  <a:schemeClr val="folHlink"/>
                </a:solidFill>
              </a:rPr>
            </a:br>
            <a:r>
              <a:rPr lang="en-US" sz="4000" b="1" dirty="0"/>
              <a:t>Gene Fornecker</a:t>
            </a:r>
            <a:br>
              <a:rPr lang="en-US" sz="4000" b="1" dirty="0"/>
            </a:br>
            <a:r>
              <a:rPr lang="en-US" sz="4000" b="1" dirty="0"/>
              <a:t>School Finance Auditor</a:t>
            </a:r>
            <a:br>
              <a:rPr lang="en-US" sz="4000" b="1" dirty="0"/>
            </a:br>
            <a:r>
              <a:rPr lang="en-US" sz="4000" b="1" dirty="0"/>
              <a:t>608-267-7882 </a:t>
            </a:r>
            <a:br>
              <a:rPr lang="en-US" sz="4000" b="1" dirty="0"/>
            </a:br>
            <a:r>
              <a:rPr lang="en-US" sz="3600" b="1" u="sng" dirty="0">
                <a:solidFill>
                  <a:schemeClr val="hlink"/>
                </a:solidFill>
              </a:rPr>
              <a:t>Eugene.Fornecker@dpi.wi.gov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 y="4844"/>
            <a:ext cx="12637826" cy="1326586"/>
          </a:xfrm>
        </p:spPr>
        <p:txBody>
          <a:bodyPr>
            <a:noAutofit/>
          </a:bodyPr>
          <a:lstStyle/>
          <a:p>
            <a:pPr algn="ctr" eaLnBrk="1" hangingPunct="1"/>
            <a:r>
              <a:rPr lang="en-US" sz="4000" dirty="0">
                <a:solidFill>
                  <a:schemeClr val="bg1"/>
                </a:solidFill>
              </a:rPr>
              <a:t>What method should you use </a:t>
            </a:r>
            <a:r>
              <a:rPr lang="en-US" sz="4000" dirty="0" smtClean="0">
                <a:solidFill>
                  <a:schemeClr val="bg1"/>
                </a:solidFill>
              </a:rPr>
              <a:t>to</a:t>
            </a:r>
            <a:br>
              <a:rPr lang="en-US" sz="4000" dirty="0" smtClean="0">
                <a:solidFill>
                  <a:schemeClr val="bg1"/>
                </a:solidFill>
              </a:rPr>
            </a:br>
            <a:r>
              <a:rPr lang="en-US" sz="4000" dirty="0" smtClean="0">
                <a:solidFill>
                  <a:schemeClr val="bg1"/>
                </a:solidFill>
              </a:rPr>
              <a:t> </a:t>
            </a:r>
            <a:r>
              <a:rPr lang="en-US" sz="4000" u="sng" dirty="0">
                <a:solidFill>
                  <a:schemeClr val="bg1"/>
                </a:solidFill>
              </a:rPr>
              <a:t>determine the OPEB liability?</a:t>
            </a:r>
          </a:p>
        </p:txBody>
      </p:sp>
      <p:sp>
        <p:nvSpPr>
          <p:cNvPr id="7171" name="Rectangle 3"/>
          <p:cNvSpPr>
            <a:spLocks noGrp="1" noChangeArrowheads="1"/>
          </p:cNvSpPr>
          <p:nvPr>
            <p:ph sz="quarter" idx="1"/>
          </p:nvPr>
        </p:nvSpPr>
        <p:spPr>
          <a:xfrm>
            <a:off x="1419367" y="1331430"/>
            <a:ext cx="10385946" cy="5246791"/>
          </a:xfrm>
        </p:spPr>
        <p:txBody>
          <a:bodyPr>
            <a:noAutofit/>
          </a:bodyPr>
          <a:lstStyle/>
          <a:p>
            <a:pPr eaLnBrk="1" hangingPunct="1">
              <a:lnSpc>
                <a:spcPct val="120000"/>
              </a:lnSpc>
              <a:spcBef>
                <a:spcPts val="0"/>
              </a:spcBef>
            </a:pPr>
            <a:r>
              <a:rPr lang="en-US" sz="2800" b="1" dirty="0">
                <a:solidFill>
                  <a:srgbClr val="002060"/>
                </a:solidFill>
              </a:rPr>
              <a:t>Actuary Study</a:t>
            </a:r>
          </a:p>
          <a:p>
            <a:pPr lvl="1" eaLnBrk="1" hangingPunct="1">
              <a:lnSpc>
                <a:spcPct val="120000"/>
              </a:lnSpc>
              <a:spcBef>
                <a:spcPts val="0"/>
              </a:spcBef>
            </a:pPr>
            <a:r>
              <a:rPr lang="en-US" sz="2800" b="1" dirty="0">
                <a:solidFill>
                  <a:srgbClr val="002060"/>
                </a:solidFill>
              </a:rPr>
              <a:t>Required for plans with &gt;100 plan members</a:t>
            </a:r>
          </a:p>
          <a:p>
            <a:pPr lvl="1" eaLnBrk="1" hangingPunct="1">
              <a:lnSpc>
                <a:spcPct val="120000"/>
              </a:lnSpc>
              <a:spcBef>
                <a:spcPts val="0"/>
              </a:spcBef>
            </a:pPr>
            <a:r>
              <a:rPr lang="en-US" sz="2800" b="1" dirty="0">
                <a:solidFill>
                  <a:srgbClr val="002060"/>
                </a:solidFill>
              </a:rPr>
              <a:t>Required for pension plans (non-OPEB) regardless of the number of plan </a:t>
            </a:r>
            <a:r>
              <a:rPr lang="en-US" sz="2800" b="1" dirty="0" smtClean="0">
                <a:solidFill>
                  <a:srgbClr val="002060"/>
                </a:solidFill>
              </a:rPr>
              <a:t>members</a:t>
            </a:r>
            <a:endParaRPr lang="en-US" sz="2800" b="1" dirty="0">
              <a:solidFill>
                <a:srgbClr val="002060"/>
              </a:solidFill>
            </a:endParaRPr>
          </a:p>
          <a:p>
            <a:pPr eaLnBrk="1" hangingPunct="1">
              <a:lnSpc>
                <a:spcPct val="120000"/>
              </a:lnSpc>
              <a:spcBef>
                <a:spcPts val="0"/>
              </a:spcBef>
            </a:pPr>
            <a:r>
              <a:rPr lang="en-US" sz="2800" b="1" dirty="0">
                <a:solidFill>
                  <a:srgbClr val="002060"/>
                </a:solidFill>
              </a:rPr>
              <a:t>Alternative Method</a:t>
            </a:r>
          </a:p>
          <a:p>
            <a:pPr lvl="1" eaLnBrk="1" hangingPunct="1">
              <a:lnSpc>
                <a:spcPct val="120000"/>
              </a:lnSpc>
              <a:spcBef>
                <a:spcPts val="0"/>
              </a:spcBef>
            </a:pPr>
            <a:r>
              <a:rPr lang="en-US" sz="2800" b="1" dirty="0">
                <a:solidFill>
                  <a:srgbClr val="002060"/>
                </a:solidFill>
              </a:rPr>
              <a:t>Allowable for plans with &lt;100 plan members</a:t>
            </a:r>
          </a:p>
          <a:p>
            <a:pPr lvl="2" eaLnBrk="1" hangingPunct="1">
              <a:lnSpc>
                <a:spcPct val="120000"/>
              </a:lnSpc>
              <a:spcBef>
                <a:spcPts val="0"/>
              </a:spcBef>
            </a:pPr>
            <a:r>
              <a:rPr lang="en-US" sz="2800" b="1" dirty="0">
                <a:solidFill>
                  <a:srgbClr val="002060"/>
                </a:solidFill>
              </a:rPr>
              <a:t>DPI doesn’t have guidance on this</a:t>
            </a:r>
          </a:p>
          <a:p>
            <a:pPr lvl="2" eaLnBrk="1" hangingPunct="1">
              <a:lnSpc>
                <a:spcPct val="120000"/>
              </a:lnSpc>
              <a:spcBef>
                <a:spcPts val="0"/>
              </a:spcBef>
            </a:pPr>
            <a:r>
              <a:rPr lang="en-US" sz="2800" b="1" dirty="0">
                <a:solidFill>
                  <a:srgbClr val="002060"/>
                </a:solidFill>
              </a:rPr>
              <a:t>Check GASB Statement 45, paragraphs 33-35</a:t>
            </a:r>
          </a:p>
          <a:p>
            <a:pPr lvl="2" eaLnBrk="1" hangingPunct="1">
              <a:lnSpc>
                <a:spcPct val="120000"/>
              </a:lnSpc>
              <a:spcBef>
                <a:spcPts val="0"/>
              </a:spcBef>
            </a:pPr>
            <a:r>
              <a:rPr lang="en-US" sz="2800" b="1" dirty="0">
                <a:solidFill>
                  <a:srgbClr val="002060"/>
                </a:solidFill>
              </a:rPr>
              <a:t>Check with your actuary or auditor</a:t>
            </a:r>
          </a:p>
          <a:p>
            <a:pPr lvl="2" eaLnBrk="1" hangingPunct="1">
              <a:lnSpc>
                <a:spcPct val="120000"/>
              </a:lnSpc>
              <a:spcBef>
                <a:spcPts val="0"/>
              </a:spcBef>
              <a:buNone/>
            </a:pPr>
            <a:endParaRPr lang="en-US" sz="2800" b="1" dirty="0">
              <a:solidFill>
                <a:srgbClr val="002060"/>
              </a:solidFill>
            </a:endParaRPr>
          </a:p>
          <a:p>
            <a:pPr lvl="1" eaLnBrk="1" hangingPunct="1">
              <a:lnSpc>
                <a:spcPct val="120000"/>
              </a:lnSpc>
              <a:spcBef>
                <a:spcPts val="0"/>
              </a:spcBef>
            </a:pPr>
            <a:endParaRPr lang="en-US" sz="2800" b="1" dirty="0">
              <a:solidFill>
                <a:srgbClr val="002060"/>
              </a:solidFill>
            </a:endParaRPr>
          </a:p>
          <a:p>
            <a:pPr lvl="1" eaLnBrk="1" hangingPunct="1">
              <a:lnSpc>
                <a:spcPct val="120000"/>
              </a:lnSpc>
              <a:spcBef>
                <a:spcPts val="0"/>
              </a:spcBef>
            </a:pPr>
            <a:endParaRPr lang="en-US" sz="2800" b="1" dirty="0">
              <a:solidFill>
                <a:srgbClr val="002060"/>
              </a:solidFill>
            </a:endParaRPr>
          </a:p>
          <a:p>
            <a:pPr lvl="1" eaLnBrk="1" hangingPunct="1">
              <a:lnSpc>
                <a:spcPct val="120000"/>
              </a:lnSpc>
              <a:spcBef>
                <a:spcPts val="0"/>
              </a:spcBef>
            </a:pP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0173"/>
            <a:ext cx="13047260" cy="780344"/>
          </a:xfrm>
        </p:spPr>
        <p:txBody>
          <a:bodyPr>
            <a:normAutofit/>
          </a:bodyPr>
          <a:lstStyle/>
          <a:p>
            <a:pPr algn="ctr"/>
            <a:r>
              <a:rPr lang="en-US" sz="4400" u="sng" dirty="0">
                <a:solidFill>
                  <a:schemeClr val="bg1"/>
                </a:solidFill>
              </a:rPr>
              <a:t>Actuarial Studies</a:t>
            </a:r>
          </a:p>
        </p:txBody>
      </p:sp>
      <p:sp>
        <p:nvSpPr>
          <p:cNvPr id="2" name="Content Placeholder 1"/>
          <p:cNvSpPr>
            <a:spLocks noGrp="1"/>
          </p:cNvSpPr>
          <p:nvPr>
            <p:ph sz="quarter" idx="1"/>
          </p:nvPr>
        </p:nvSpPr>
        <p:spPr>
          <a:xfrm>
            <a:off x="1119117" y="1170517"/>
            <a:ext cx="10809026" cy="5228308"/>
          </a:xfrm>
        </p:spPr>
        <p:txBody>
          <a:bodyPr>
            <a:noAutofit/>
          </a:bodyPr>
          <a:lstStyle/>
          <a:p>
            <a:pPr marL="468219" indent="-356042">
              <a:lnSpc>
                <a:spcPct val="110000"/>
              </a:lnSpc>
              <a:spcBef>
                <a:spcPts val="0"/>
              </a:spcBef>
            </a:pPr>
            <a:r>
              <a:rPr lang="en-US" sz="2800" b="1" dirty="0" smtClean="0">
                <a:solidFill>
                  <a:srgbClr val="002060"/>
                </a:solidFill>
              </a:rPr>
              <a:t>Actuarial firms listed on the DPI website on the bottom of the Benefit Trust Fund page or directly at </a:t>
            </a:r>
            <a:r>
              <a:rPr lang="en-US" sz="2800" b="1" dirty="0" smtClean="0">
                <a:solidFill>
                  <a:srgbClr val="002060"/>
                </a:solidFill>
                <a:hlinkClick r:id="rId3"/>
              </a:rPr>
              <a:t>http</a:t>
            </a:r>
            <a:r>
              <a:rPr lang="en-US" sz="2800" b="1" dirty="0">
                <a:solidFill>
                  <a:srgbClr val="002060"/>
                </a:solidFill>
                <a:hlinkClick r:id="rId3"/>
              </a:rPr>
              <a:t>://</a:t>
            </a:r>
            <a:r>
              <a:rPr lang="en-US" sz="2800" b="1" dirty="0" smtClean="0">
                <a:solidFill>
                  <a:srgbClr val="002060"/>
                </a:solidFill>
                <a:hlinkClick r:id="rId3"/>
              </a:rPr>
              <a:t>dpi.wi.gov/sfs/finances/fund-info/employee-benefit-trust-fund</a:t>
            </a:r>
            <a:endParaRPr lang="en-US" sz="2800" b="1" dirty="0" smtClean="0">
              <a:solidFill>
                <a:srgbClr val="002060"/>
              </a:solidFill>
            </a:endParaRPr>
          </a:p>
          <a:p>
            <a:pPr marL="729966" lvl="1" indent="-356042">
              <a:lnSpc>
                <a:spcPct val="110000"/>
              </a:lnSpc>
              <a:spcBef>
                <a:spcPts val="0"/>
              </a:spcBef>
            </a:pPr>
            <a:r>
              <a:rPr lang="en-US" sz="2800" b="1" dirty="0">
                <a:solidFill>
                  <a:srgbClr val="002060"/>
                </a:solidFill>
              </a:rPr>
              <a:t>These are not DPI recommendations</a:t>
            </a:r>
          </a:p>
          <a:p>
            <a:pPr marL="729966" lvl="1" indent="-356042">
              <a:lnSpc>
                <a:spcPct val="110000"/>
              </a:lnSpc>
              <a:spcBef>
                <a:spcPts val="0"/>
              </a:spcBef>
            </a:pPr>
            <a:r>
              <a:rPr lang="en-US" sz="2800" b="1" dirty="0">
                <a:solidFill>
                  <a:srgbClr val="002060"/>
                </a:solidFill>
              </a:rPr>
              <a:t>Ask for AND check references!</a:t>
            </a:r>
          </a:p>
          <a:p>
            <a:pPr marL="729966" lvl="1" indent="-356042">
              <a:lnSpc>
                <a:spcPct val="110000"/>
              </a:lnSpc>
              <a:spcBef>
                <a:spcPts val="0"/>
              </a:spcBef>
            </a:pPr>
            <a:r>
              <a:rPr lang="en-US" sz="2800" b="1" dirty="0">
                <a:solidFill>
                  <a:srgbClr val="002060"/>
                </a:solidFill>
              </a:rPr>
              <a:t>Talk to other districts or your </a:t>
            </a:r>
            <a:r>
              <a:rPr lang="en-US" sz="2800" b="1" dirty="0" smtClean="0">
                <a:solidFill>
                  <a:srgbClr val="002060"/>
                </a:solidFill>
              </a:rPr>
              <a:t>auditors</a:t>
            </a:r>
            <a:endParaRPr lang="en-US" sz="2800" b="1" dirty="0">
              <a:solidFill>
                <a:srgbClr val="002060"/>
              </a:solidFill>
            </a:endParaRPr>
          </a:p>
          <a:p>
            <a:pPr marL="468219" indent="-356042">
              <a:lnSpc>
                <a:spcPct val="110000"/>
              </a:lnSpc>
              <a:spcBef>
                <a:spcPts val="0"/>
              </a:spcBef>
            </a:pPr>
            <a:r>
              <a:rPr lang="en-US" sz="2800" b="1" dirty="0" smtClean="0">
                <a:solidFill>
                  <a:srgbClr val="002060"/>
                </a:solidFill>
              </a:rPr>
              <a:t>DON’T wait until the last minute to hire an actuary</a:t>
            </a:r>
          </a:p>
          <a:p>
            <a:pPr marL="729966" lvl="1" indent="-356042">
              <a:lnSpc>
                <a:spcPct val="110000"/>
              </a:lnSpc>
              <a:spcBef>
                <a:spcPts val="0"/>
              </a:spcBef>
            </a:pPr>
            <a:r>
              <a:rPr lang="en-US" sz="2800" b="1" dirty="0" smtClean="0">
                <a:solidFill>
                  <a:srgbClr val="002060"/>
                </a:solidFill>
              </a:rPr>
              <a:t>10 firms for 424 districts + CESAs</a:t>
            </a:r>
          </a:p>
          <a:p>
            <a:pPr marL="973830" lvl="2" indent="-356042">
              <a:lnSpc>
                <a:spcPct val="110000"/>
              </a:lnSpc>
              <a:spcBef>
                <a:spcPts val="0"/>
              </a:spcBef>
            </a:pPr>
            <a:r>
              <a:rPr lang="en-US" sz="2800" b="1" dirty="0" smtClean="0">
                <a:solidFill>
                  <a:srgbClr val="002060"/>
                </a:solidFill>
              </a:rPr>
              <a:t>PLUS they do this for townships, villages, cities, and counties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733198"/>
          </a:xfrm>
        </p:spPr>
        <p:txBody>
          <a:bodyPr>
            <a:normAutofit/>
          </a:bodyPr>
          <a:lstStyle/>
          <a:p>
            <a:pPr algn="ctr"/>
            <a:r>
              <a:rPr lang="en-US" sz="4400" u="sng" dirty="0">
                <a:solidFill>
                  <a:schemeClr val="bg1"/>
                </a:solidFill>
              </a:rPr>
              <a:t>Key Terms in the Study</a:t>
            </a:r>
          </a:p>
        </p:txBody>
      </p:sp>
      <p:sp>
        <p:nvSpPr>
          <p:cNvPr id="2" name="Content Placeholder 1"/>
          <p:cNvSpPr>
            <a:spLocks noGrp="1"/>
          </p:cNvSpPr>
          <p:nvPr>
            <p:ph sz="quarter" idx="1"/>
          </p:nvPr>
        </p:nvSpPr>
        <p:spPr>
          <a:xfrm>
            <a:off x="955343" y="1265620"/>
            <a:ext cx="10986448" cy="4873350"/>
          </a:xfrm>
        </p:spPr>
        <p:txBody>
          <a:bodyPr>
            <a:noAutofit/>
          </a:bodyPr>
          <a:lstStyle/>
          <a:p>
            <a:pPr>
              <a:lnSpc>
                <a:spcPct val="100000"/>
              </a:lnSpc>
              <a:spcBef>
                <a:spcPts val="0"/>
              </a:spcBef>
            </a:pPr>
            <a:r>
              <a:rPr lang="en-US" sz="2700" b="1" dirty="0"/>
              <a:t>Actuarial Accrued Liability (AAL)</a:t>
            </a:r>
            <a:r>
              <a:rPr lang="en-US" sz="2700" b="1" dirty="0">
                <a:solidFill>
                  <a:srgbClr val="FF0000"/>
                </a:solidFill>
              </a:rPr>
              <a:t>/Total OPEB Liability</a:t>
            </a:r>
            <a:endParaRPr lang="en-US" sz="2700" b="1" dirty="0"/>
          </a:p>
          <a:p>
            <a:pPr lvl="1">
              <a:lnSpc>
                <a:spcPct val="100000"/>
              </a:lnSpc>
              <a:spcBef>
                <a:spcPts val="0"/>
              </a:spcBef>
            </a:pPr>
            <a:r>
              <a:rPr lang="en-US" sz="2700" b="1" dirty="0"/>
              <a:t>The value of benefits for all periods prior to the current fiscal year.</a:t>
            </a:r>
          </a:p>
          <a:p>
            <a:pPr lvl="1">
              <a:lnSpc>
                <a:spcPct val="100000"/>
              </a:lnSpc>
              <a:spcBef>
                <a:spcPts val="0"/>
              </a:spcBef>
            </a:pPr>
            <a:r>
              <a:rPr lang="en-US" sz="2700" b="1" dirty="0"/>
              <a:t>This value is accrued, and the benefits are earned, during the employment period.</a:t>
            </a:r>
          </a:p>
          <a:p>
            <a:pPr>
              <a:lnSpc>
                <a:spcPct val="100000"/>
              </a:lnSpc>
              <a:spcBef>
                <a:spcPts val="0"/>
              </a:spcBef>
            </a:pPr>
            <a:r>
              <a:rPr lang="en-US" sz="2700" b="1" dirty="0"/>
              <a:t>Normal Cost (NC)</a:t>
            </a:r>
            <a:r>
              <a:rPr lang="en-US" sz="2700" b="1" dirty="0">
                <a:solidFill>
                  <a:srgbClr val="FF0000"/>
                </a:solidFill>
              </a:rPr>
              <a:t>/Service Cost (SC)</a:t>
            </a:r>
            <a:endParaRPr lang="en-US" sz="2700" b="1" dirty="0"/>
          </a:p>
          <a:p>
            <a:pPr lvl="1">
              <a:lnSpc>
                <a:spcPct val="100000"/>
              </a:lnSpc>
              <a:spcBef>
                <a:spcPts val="0"/>
              </a:spcBef>
            </a:pPr>
            <a:r>
              <a:rPr lang="en-US" sz="2700" b="1" dirty="0"/>
              <a:t>The value of benefits earned in the current year.</a:t>
            </a:r>
          </a:p>
          <a:p>
            <a:pPr>
              <a:lnSpc>
                <a:spcPct val="100000"/>
              </a:lnSpc>
              <a:spcBef>
                <a:spcPts val="0"/>
              </a:spcBef>
            </a:pPr>
            <a:r>
              <a:rPr lang="en-US" sz="2700" b="1" dirty="0"/>
              <a:t>Unfunded Actuarial Accrued Liability (UAAL)</a:t>
            </a:r>
            <a:r>
              <a:rPr lang="en-US" sz="2700" b="1" dirty="0">
                <a:solidFill>
                  <a:srgbClr val="FF0000"/>
                </a:solidFill>
              </a:rPr>
              <a:t>/Net OPEB Liability</a:t>
            </a:r>
            <a:endParaRPr lang="en-US" sz="2700" b="1" dirty="0"/>
          </a:p>
          <a:p>
            <a:pPr lvl="1">
              <a:lnSpc>
                <a:spcPct val="100000"/>
              </a:lnSpc>
              <a:spcBef>
                <a:spcPts val="0"/>
              </a:spcBef>
            </a:pPr>
            <a:r>
              <a:rPr lang="en-US" sz="2700" b="1" dirty="0"/>
              <a:t>The difference between the AAL or Total OPEB liability and the value of assets dedicated to the liability </a:t>
            </a:r>
            <a:r>
              <a:rPr lang="en-US" sz="2700" b="1" dirty="0">
                <a:solidFill>
                  <a:srgbClr val="FF0000"/>
                </a:solidFill>
              </a:rPr>
              <a:t>(PFNP).</a:t>
            </a:r>
          </a:p>
          <a:p>
            <a:pPr>
              <a:lnSpc>
                <a:spcPct val="100000"/>
              </a:lnSpc>
              <a:spcBef>
                <a:spcPts val="0"/>
              </a:spcBef>
            </a:pPr>
            <a:r>
              <a:rPr lang="en-US" sz="2700" b="1" dirty="0">
                <a:solidFill>
                  <a:srgbClr val="FF0000"/>
                </a:solidFill>
              </a:rPr>
              <a:t>Plan Fiduciary Net Position (PFNP)</a:t>
            </a:r>
          </a:p>
          <a:p>
            <a:pPr lvl="1">
              <a:lnSpc>
                <a:spcPct val="100000"/>
              </a:lnSpc>
              <a:spcBef>
                <a:spcPts val="0"/>
              </a:spcBef>
            </a:pPr>
            <a:r>
              <a:rPr lang="en-US" sz="2700" b="1" dirty="0" smtClean="0"/>
              <a:t>Value of trust assets as of the valuation date</a:t>
            </a:r>
          </a:p>
          <a:p>
            <a:pPr>
              <a:lnSpc>
                <a:spcPct val="100000"/>
              </a:lnSpc>
              <a:spcBef>
                <a:spcPts val="0"/>
              </a:spcBef>
            </a:pP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81250"/>
            <a:ext cx="12480925" cy="733198"/>
          </a:xfrm>
        </p:spPr>
        <p:txBody>
          <a:bodyPr>
            <a:normAutofit/>
          </a:bodyPr>
          <a:lstStyle/>
          <a:p>
            <a:pPr algn="ctr"/>
            <a:r>
              <a:rPr lang="en-US" sz="3687" u="sng" dirty="0">
                <a:solidFill>
                  <a:schemeClr val="bg1"/>
                </a:solidFill>
              </a:rPr>
              <a:t>Key Terms in the Study</a:t>
            </a:r>
          </a:p>
        </p:txBody>
      </p:sp>
      <p:sp>
        <p:nvSpPr>
          <p:cNvPr id="2" name="Content Placeholder 1"/>
          <p:cNvSpPr>
            <a:spLocks noGrp="1"/>
          </p:cNvSpPr>
          <p:nvPr>
            <p:ph sz="quarter" idx="1"/>
          </p:nvPr>
        </p:nvSpPr>
        <p:spPr>
          <a:xfrm>
            <a:off x="1310185" y="1326585"/>
            <a:ext cx="10044751" cy="5265283"/>
          </a:xfrm>
        </p:spPr>
        <p:txBody>
          <a:bodyPr>
            <a:noAutofit/>
          </a:bodyPr>
          <a:lstStyle/>
          <a:p>
            <a:pPr>
              <a:lnSpc>
                <a:spcPct val="100000"/>
              </a:lnSpc>
              <a:spcBef>
                <a:spcPts val="0"/>
              </a:spcBef>
            </a:pPr>
            <a:r>
              <a:rPr lang="en-US" sz="2800" b="1" dirty="0"/>
              <a:t>Annual Required Contribution (ARC)</a:t>
            </a:r>
            <a:r>
              <a:rPr lang="en-US" sz="2800" b="1" dirty="0">
                <a:solidFill>
                  <a:srgbClr val="FF0000"/>
                </a:solidFill>
              </a:rPr>
              <a:t>/Actuarially Determined </a:t>
            </a:r>
            <a:r>
              <a:rPr lang="en-US" sz="2800" b="1" dirty="0" smtClean="0">
                <a:solidFill>
                  <a:srgbClr val="FF0000"/>
                </a:solidFill>
              </a:rPr>
              <a:t>Contribution</a:t>
            </a:r>
            <a:endParaRPr lang="en-US" sz="2800" b="1" dirty="0"/>
          </a:p>
          <a:p>
            <a:pPr lvl="1">
              <a:lnSpc>
                <a:spcPct val="100000"/>
              </a:lnSpc>
              <a:spcBef>
                <a:spcPts val="0"/>
              </a:spcBef>
            </a:pPr>
            <a:r>
              <a:rPr lang="en-US" sz="2800" b="1" dirty="0"/>
              <a:t>The employer’s contribution to offset the </a:t>
            </a:r>
            <a:r>
              <a:rPr lang="en-US" sz="2800" b="1" dirty="0" smtClean="0"/>
              <a:t>liability</a:t>
            </a:r>
            <a:endParaRPr lang="en-US" sz="2800" b="1" dirty="0"/>
          </a:p>
          <a:p>
            <a:pPr lvl="1">
              <a:lnSpc>
                <a:spcPct val="100000"/>
              </a:lnSpc>
              <a:spcBef>
                <a:spcPts val="0"/>
              </a:spcBef>
            </a:pPr>
            <a:r>
              <a:rPr lang="en-US" sz="2800" b="1" dirty="0"/>
              <a:t>Equals NC</a:t>
            </a:r>
            <a:r>
              <a:rPr lang="en-US" sz="2800" b="1" dirty="0">
                <a:solidFill>
                  <a:srgbClr val="FF0000"/>
                </a:solidFill>
              </a:rPr>
              <a:t>/SC</a:t>
            </a:r>
            <a:r>
              <a:rPr lang="en-US" sz="2800" b="1" dirty="0"/>
              <a:t> + one year amortized value of the UAAL</a:t>
            </a:r>
            <a:r>
              <a:rPr lang="en-US" sz="2800" b="1" dirty="0">
                <a:solidFill>
                  <a:srgbClr val="FF0000"/>
                </a:solidFill>
              </a:rPr>
              <a:t> (Amortized Accrued Liability</a:t>
            </a:r>
            <a:r>
              <a:rPr lang="en-US" sz="2800" b="1" dirty="0" smtClean="0">
                <a:solidFill>
                  <a:srgbClr val="FF0000"/>
                </a:solidFill>
              </a:rPr>
              <a:t>)</a:t>
            </a:r>
            <a:r>
              <a:rPr lang="en-US" sz="2800" b="1" dirty="0" smtClean="0"/>
              <a:t>.</a:t>
            </a:r>
            <a:endParaRPr lang="en-US" sz="2800" b="1" dirty="0"/>
          </a:p>
          <a:p>
            <a:pPr lvl="1">
              <a:lnSpc>
                <a:spcPct val="100000"/>
              </a:lnSpc>
              <a:spcBef>
                <a:spcPts val="0"/>
              </a:spcBef>
            </a:pPr>
            <a:r>
              <a:rPr lang="en-US" sz="2800" b="1" dirty="0"/>
              <a:t>The annual amount a district is required to record as their liability on the financials</a:t>
            </a:r>
            <a:r>
              <a:rPr lang="en-US" sz="2800" b="1" dirty="0" smtClean="0"/>
              <a:t>.</a:t>
            </a:r>
            <a:endParaRPr lang="en-US" sz="2800" b="1" dirty="0"/>
          </a:p>
          <a:p>
            <a:pPr lvl="1">
              <a:lnSpc>
                <a:spcPct val="100000"/>
              </a:lnSpc>
              <a:spcBef>
                <a:spcPts val="0"/>
              </a:spcBef>
            </a:pPr>
            <a:r>
              <a:rPr lang="en-US" sz="2800" b="1" dirty="0"/>
              <a:t>Not actually the amount a district is required to contribute in a given year, but the amount needed in that year to fully fund the liability over the period of amortization.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514900" y="1324825"/>
            <a:ext cx="9294127" cy="4916170"/>
          </a:xfrm>
        </p:spPr>
        <p:txBody>
          <a:bodyPr>
            <a:noAutofit/>
          </a:bodyPr>
          <a:lstStyle/>
          <a:p>
            <a:pPr>
              <a:lnSpc>
                <a:spcPct val="100000"/>
              </a:lnSpc>
              <a:spcBef>
                <a:spcPts val="600"/>
              </a:spcBef>
            </a:pPr>
            <a:r>
              <a:rPr lang="en-US" sz="2800" b="1" dirty="0"/>
              <a:t>Implicit Rate Subsidy (IRS)</a:t>
            </a:r>
          </a:p>
          <a:p>
            <a:pPr>
              <a:lnSpc>
                <a:spcPct val="100000"/>
              </a:lnSpc>
              <a:spcBef>
                <a:spcPts val="600"/>
              </a:spcBef>
            </a:pPr>
            <a:r>
              <a:rPr lang="en-US" sz="2800" b="1" dirty="0"/>
              <a:t>What is it?</a:t>
            </a:r>
          </a:p>
          <a:p>
            <a:pPr lvl="1">
              <a:lnSpc>
                <a:spcPct val="100000"/>
              </a:lnSpc>
              <a:spcBef>
                <a:spcPts val="600"/>
              </a:spcBef>
            </a:pPr>
            <a:r>
              <a:rPr lang="en-US" sz="2800" b="1" dirty="0"/>
              <a:t>When retirees and active employees are on the same health insurance plan, generally the premiums are higher than if the active employees had their own plan.  The difference between what the active employees pay with the retirees on their plan and what they would pay on a plan with just active employees is the Implicit Rate Subsidy.</a:t>
            </a:r>
          </a:p>
          <a:p>
            <a:pPr>
              <a:lnSpc>
                <a:spcPct val="100000"/>
              </a:lnSpc>
              <a:spcBef>
                <a:spcPts val="600"/>
              </a:spcBef>
            </a:pPr>
            <a:endParaRPr lang="en-US" sz="2800" dirty="0" smtClean="0"/>
          </a:p>
          <a:p>
            <a:pPr>
              <a:lnSpc>
                <a:spcPct val="100000"/>
              </a:lnSpc>
              <a:spcBef>
                <a:spcPts val="600"/>
              </a:spcBef>
            </a:pPr>
            <a:endParaRPr lang="en-US" sz="2800" dirty="0"/>
          </a:p>
        </p:txBody>
      </p:sp>
      <p:sp>
        <p:nvSpPr>
          <p:cNvPr id="5" name="Title 2"/>
          <p:cNvSpPr txBox="1">
            <a:spLocks/>
          </p:cNvSpPr>
          <p:nvPr/>
        </p:nvSpPr>
        <p:spPr>
          <a:xfrm>
            <a:off x="-1" y="0"/>
            <a:ext cx="12480925" cy="1045336"/>
          </a:xfrm>
          <a:prstGeom prst="rect">
            <a:avLst/>
          </a:prstGeom>
        </p:spPr>
        <p:txBody>
          <a:bodyPr vert="horz" rtlCol="0" anchor="ctr">
            <a:normAutofit/>
            <a:scene3d>
              <a:camera prst="orthographicFront"/>
              <a:lightRig rig="soft" dir="t"/>
            </a:scene3d>
            <a:sp3d prstMaterial="softEdge">
              <a:bevelT w="25400" h="25400"/>
            </a:sp3d>
          </a:bodyPr>
          <a:lstStyle/>
          <a:p>
            <a:pPr algn="ctr" defTabSz="936437" eaLnBrk="0" fontAlgn="base" hangingPunct="0">
              <a:spcBef>
                <a:spcPct val="0"/>
              </a:spcBef>
              <a:spcAft>
                <a:spcPct val="0"/>
              </a:spcAft>
              <a:defRPr/>
            </a:pPr>
            <a:r>
              <a:rPr lang="en-US" sz="4400" u="sng" cap="small" dirty="0">
                <a:solidFill>
                  <a:schemeClr val="bg1"/>
                </a:solidFill>
                <a:latin typeface="+mj-lt"/>
                <a:ea typeface="+mj-ea"/>
                <a:cs typeface="+mj-cs"/>
              </a:rPr>
              <a:t>Key Terms in the Study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1974</TotalTime>
  <Words>2677</Words>
  <Application>Microsoft Office PowerPoint</Application>
  <PresentationFormat>Custom</PresentationFormat>
  <Paragraphs>363</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Gadget</vt:lpstr>
      <vt:lpstr>Lato</vt:lpstr>
      <vt:lpstr>Lato Black</vt:lpstr>
      <vt:lpstr>Verdana</vt:lpstr>
      <vt:lpstr>Wingdings</vt:lpstr>
      <vt:lpstr>Wingdings 2</vt:lpstr>
      <vt:lpstr>Wingdings 3</vt:lpstr>
      <vt:lpstr>Office Theme</vt:lpstr>
      <vt:lpstr>PowerPoint Presentation</vt:lpstr>
      <vt:lpstr>What is OPEB?</vt:lpstr>
      <vt:lpstr>Why is OPEB Important?</vt:lpstr>
      <vt:lpstr>GASB 45</vt:lpstr>
      <vt:lpstr>What method should you use to  determine the OPEB liability?</vt:lpstr>
      <vt:lpstr>Actuarial Studies</vt:lpstr>
      <vt:lpstr>Key Terms in the Study</vt:lpstr>
      <vt:lpstr>Key Terms in the Study</vt:lpstr>
      <vt:lpstr>PowerPoint Presentation</vt:lpstr>
      <vt:lpstr>GASB Statements 74 and 45</vt:lpstr>
      <vt:lpstr>GASB 45</vt:lpstr>
      <vt:lpstr>Paying For Those Future Obligations</vt:lpstr>
      <vt:lpstr>Paying For Those Future Obligations</vt:lpstr>
      <vt:lpstr>What is Fund 73</vt:lpstr>
      <vt:lpstr>Considerations of whether to establish a trust?</vt:lpstr>
      <vt:lpstr>Considerations of whether to establish a trust?</vt:lpstr>
      <vt:lpstr>Considerations of whether to establish a trust?</vt:lpstr>
      <vt:lpstr>What are DPI requirements when setting up a trust?</vt:lpstr>
      <vt:lpstr>What investment opportunities  are available to the trust?</vt:lpstr>
      <vt:lpstr>What investment opportunities are  available to the trust?</vt:lpstr>
      <vt:lpstr>What investment opportunities are  available to the trust?</vt:lpstr>
      <vt:lpstr>What investment opportunities are  available to the trust?</vt:lpstr>
      <vt:lpstr>What’s ALL in Fund 73?</vt:lpstr>
      <vt:lpstr>Accounting  For Fund 73 - OPEB</vt:lpstr>
      <vt:lpstr>Accounting Related to Fund 73</vt:lpstr>
      <vt:lpstr>Accounting For Fund 73 - OPEB</vt:lpstr>
      <vt:lpstr>Accounting For Fund 73 - OPEB</vt:lpstr>
      <vt:lpstr>Accounting For Fund 73 - OPEB</vt:lpstr>
      <vt:lpstr>Accounting For Fund 73 - OPEB</vt:lpstr>
      <vt:lpstr>PowerPoint Presentation</vt:lpstr>
      <vt:lpstr>Accounting For Fund 73 - OPEB</vt:lpstr>
      <vt:lpstr>Accounting For Fund 73 - OPEB</vt:lpstr>
      <vt:lpstr>How DPI requirements are audited</vt:lpstr>
      <vt:lpstr>How DPI requirements are audited</vt:lpstr>
      <vt:lpstr>How DPI requirements are audited</vt:lpstr>
      <vt:lpstr>HRA differences</vt:lpstr>
      <vt:lpstr>HRA differences </vt:lpstr>
      <vt:lpstr>Changing Benefits - Considerations</vt:lpstr>
      <vt:lpstr>PowerPoint Presentation</vt:lpstr>
      <vt:lpstr>PowerPoint Presentation</vt:lpstr>
      <vt:lpstr>Gasb 74 and 75</vt:lpstr>
      <vt:lpstr>QUESTIONS?    Contact: Gene Fornecker School Finance Auditor 608-267-7882  Eugene.Fornecker@dpi.wi.gov</vt:lpstr>
    </vt:vector>
  </TitlesOfParts>
  <Company>Department of Public Instruction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Fornecker, Eugene   DPI</cp:lastModifiedBy>
  <cp:revision>96</cp:revision>
  <cp:lastPrinted>2017-05-11T14:16:25Z</cp:lastPrinted>
  <dcterms:created xsi:type="dcterms:W3CDTF">2016-02-23T19:34:17Z</dcterms:created>
  <dcterms:modified xsi:type="dcterms:W3CDTF">2017-05-11T14:18:01Z</dcterms:modified>
</cp:coreProperties>
</file>