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18"/>
  </p:notesMasterIdLst>
  <p:handoutMasterIdLst>
    <p:handoutMasterId r:id="rId119"/>
  </p:handout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8" r:id="rId73"/>
    <p:sldId id="339" r:id="rId74"/>
    <p:sldId id="340" r:id="rId75"/>
    <p:sldId id="341" r:id="rId76"/>
    <p:sldId id="342" r:id="rId77"/>
    <p:sldId id="343" r:id="rId78"/>
    <p:sldId id="344" r:id="rId79"/>
    <p:sldId id="345" r:id="rId80"/>
    <p:sldId id="346" r:id="rId81"/>
    <p:sldId id="337" r:id="rId82"/>
    <p:sldId id="347" r:id="rId83"/>
    <p:sldId id="348" r:id="rId84"/>
    <p:sldId id="349" r:id="rId85"/>
    <p:sldId id="350" r:id="rId86"/>
    <p:sldId id="351" r:id="rId87"/>
    <p:sldId id="352" r:id="rId88"/>
    <p:sldId id="353"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262087"/>
    <a:srgbClr val="009999"/>
    <a:srgbClr val="FF33CC"/>
    <a:srgbClr val="DBECCC"/>
    <a:srgbClr val="0066CC"/>
    <a:srgbClr val="0099CC"/>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2" autoAdjust="0"/>
    <p:restoredTop sz="53470" autoAdjust="0"/>
  </p:normalViewPr>
  <p:slideViewPr>
    <p:cSldViewPr snapToGrid="0">
      <p:cViewPr varScale="1">
        <p:scale>
          <a:sx n="98" d="100"/>
          <a:sy n="98" d="100"/>
        </p:scale>
        <p:origin x="116" y="76"/>
      </p:cViewPr>
      <p:guideLst>
        <p:guide pos="2880"/>
        <p:guide orient="horz" pos="2358"/>
        <p:guide orient="horz" pos="2868"/>
        <p:guide pos="2863"/>
        <p:guide pos="2856"/>
      </p:guideLst>
    </p:cSldViewPr>
  </p:slideViewPr>
  <p:notesTextViewPr>
    <p:cViewPr>
      <p:scale>
        <a:sx n="3" d="2"/>
        <a:sy n="3" d="2"/>
      </p:scale>
      <p:origin x="0" y="0"/>
    </p:cViewPr>
  </p:notesTextViewPr>
  <p:sorterViewPr>
    <p:cViewPr>
      <p:scale>
        <a:sx n="150" d="100"/>
        <a:sy n="150" d="100"/>
      </p:scale>
      <p:origin x="0" y="-38552"/>
    </p:cViewPr>
  </p:sorterViewPr>
  <p:notesViewPr>
    <p:cSldViewPr snapToGrid="0">
      <p:cViewPr varScale="1">
        <p:scale>
          <a:sx n="49" d="100"/>
          <a:sy n="49" d="100"/>
        </p:scale>
        <p:origin x="229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A1BD7-1B00-4988-9049-807BA94233C8}" type="datetimeFigureOut">
              <a:rPr lang="en-US" smtClean="0"/>
              <a:t>10/22/2020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93C215-A47F-4350-ADAD-33034A2F7B2E}" type="slidenum">
              <a:rPr lang="en-US" smtClean="0"/>
              <a:t>‹#›</a:t>
            </a:fld>
            <a:endParaRPr lang="en-US" dirty="0"/>
          </a:p>
        </p:txBody>
      </p:sp>
    </p:spTree>
    <p:extLst>
      <p:ext uri="{BB962C8B-B14F-4D97-AF65-F5344CB8AC3E}">
        <p14:creationId xmlns:p14="http://schemas.microsoft.com/office/powerpoint/2010/main" val="3563978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73F37-4377-45B5-B6AC-51ACEE21AC3A}" type="datetimeFigureOut">
              <a:rPr lang="en-US" smtClean="0"/>
              <a:t>10/22/2020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6F37A-4790-4C09-A2DC-29AC76E31419}" type="slidenum">
              <a:rPr lang="en-US" smtClean="0"/>
              <a:t>‹#›</a:t>
            </a:fld>
            <a:endParaRPr lang="en-US" dirty="0"/>
          </a:p>
        </p:txBody>
      </p:sp>
    </p:spTree>
    <p:extLst>
      <p:ext uri="{BB962C8B-B14F-4D97-AF65-F5344CB8AC3E}">
        <p14:creationId xmlns:p14="http://schemas.microsoft.com/office/powerpoint/2010/main" val="422614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i.wi.gov/sfs/statistical/cost-revenue/comparative-revenue-memb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on this page was sent to WASDA on 10-07-2020</a:t>
            </a:r>
            <a:endParaRPr lang="en-US" dirty="0"/>
          </a:p>
        </p:txBody>
      </p:sp>
      <p:sp>
        <p:nvSpPr>
          <p:cNvPr id="4" name="Slide Number Placeholder 3"/>
          <p:cNvSpPr>
            <a:spLocks noGrp="1"/>
          </p:cNvSpPr>
          <p:nvPr>
            <p:ph type="sldNum" sz="quarter" idx="10"/>
          </p:nvPr>
        </p:nvSpPr>
        <p:spPr/>
        <p:txBody>
          <a:bodyPr/>
          <a:lstStyle/>
          <a:p>
            <a:fld id="{6EF6F37A-4790-4C09-A2DC-29AC76E31419}" type="slidenum">
              <a:rPr lang="en-US" smtClean="0"/>
              <a:t>4</a:t>
            </a:fld>
            <a:endParaRPr lang="en-US" dirty="0"/>
          </a:p>
        </p:txBody>
      </p:sp>
    </p:spTree>
    <p:extLst>
      <p:ext uri="{BB962C8B-B14F-4D97-AF65-F5344CB8AC3E}">
        <p14:creationId xmlns:p14="http://schemas.microsoft.com/office/powerpoint/2010/main" val="3016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22</a:t>
            </a:fld>
            <a:endParaRPr lang="en-US" dirty="0"/>
          </a:p>
        </p:txBody>
      </p:sp>
    </p:spTree>
    <p:extLst>
      <p:ext uri="{BB962C8B-B14F-4D97-AF65-F5344CB8AC3E}">
        <p14:creationId xmlns:p14="http://schemas.microsoft.com/office/powerpoint/2010/main" val="129523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latin typeface="Lato" panose="020F0502020204030203" pitchFamily="34" charset="0"/>
              </a:rPr>
              <a:t>To b</a:t>
            </a:r>
            <a:r>
              <a:rPr lang="en-US" sz="1600" b="1" baseline="0" dirty="0" smtClean="0">
                <a:latin typeface="Lato" panose="020F0502020204030203" pitchFamily="34" charset="0"/>
              </a:rPr>
              <a:t>e included in the pupil count as a resident, the pupil must be currently enrolled and attending to receive instruction. </a:t>
            </a:r>
            <a:endParaRPr lang="en-US" sz="1600" b="1"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6EF6F37A-4790-4C09-A2DC-29AC76E31419}" type="slidenum">
              <a:rPr lang="en-US" smtClean="0"/>
              <a:t>24</a:t>
            </a:fld>
            <a:endParaRPr lang="en-US" dirty="0"/>
          </a:p>
        </p:txBody>
      </p:sp>
    </p:spTree>
    <p:extLst>
      <p:ext uri="{BB962C8B-B14F-4D97-AF65-F5344CB8AC3E}">
        <p14:creationId xmlns:p14="http://schemas.microsoft.com/office/powerpoint/2010/main" val="48798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Tuition Waiver can take</a:t>
            </a:r>
            <a:r>
              <a:rPr lang="en-US" sz="1600" baseline="0" dirty="0" smtClean="0">
                <a:latin typeface="Arial" panose="020B0604020202020204" pitchFamily="34" charset="0"/>
                <a:cs typeface="Arial" panose="020B0604020202020204" pitchFamily="34" charset="0"/>
              </a:rPr>
              <a:t> place in two ways </a:t>
            </a:r>
          </a:p>
          <a:p>
            <a:r>
              <a:rPr lang="en-US" sz="1600" baseline="0" dirty="0" smtClean="0">
                <a:latin typeface="Arial" panose="020B0604020202020204" pitchFamily="34" charset="0"/>
                <a:cs typeface="Arial" panose="020B0604020202020204" pitchFamily="34" charset="0"/>
              </a:rPr>
              <a:t>First year, student just moved.</a:t>
            </a:r>
          </a:p>
          <a:p>
            <a:r>
              <a:rPr lang="en-US" sz="1600" baseline="0" dirty="0" smtClean="0">
                <a:latin typeface="Arial" panose="020B0604020202020204" pitchFamily="34" charset="0"/>
                <a:cs typeface="Arial" panose="020B0604020202020204" pitchFamily="34" charset="0"/>
              </a:rPr>
              <a:t>Additional year, student moved last school year. </a:t>
            </a:r>
          </a:p>
          <a:p>
            <a:r>
              <a:rPr lang="en-US" sz="1600" baseline="0" dirty="0" smtClean="0">
                <a:latin typeface="Arial" panose="020B0604020202020204" pitchFamily="34" charset="0"/>
                <a:cs typeface="Arial" panose="020B0604020202020204" pitchFamily="34" charset="0"/>
              </a:rPr>
              <a:t>“Myvote.wi.gov” is a website your district can confirm in which district the student/family.</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F6F37A-4790-4C09-A2DC-29AC76E31419}" type="slidenum">
              <a:rPr lang="en-US" smtClean="0"/>
              <a:t>27</a:t>
            </a:fld>
            <a:endParaRPr lang="en-US" dirty="0"/>
          </a:p>
        </p:txBody>
      </p:sp>
    </p:spTree>
    <p:extLst>
      <p:ext uri="{BB962C8B-B14F-4D97-AF65-F5344CB8AC3E}">
        <p14:creationId xmlns:p14="http://schemas.microsoft.com/office/powerpoint/2010/main" val="232445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When you click on the blue</a:t>
            </a:r>
            <a:r>
              <a:rPr lang="en-US" sz="1600" baseline="0" dirty="0" smtClean="0">
                <a:latin typeface="Arial" panose="020B0604020202020204" pitchFamily="34" charset="0"/>
                <a:cs typeface="Arial" panose="020B0604020202020204" pitchFamily="34" charset="0"/>
              </a:rPr>
              <a:t> colored number as seen in the previous slide (33), it will provide a chart of how the end value was calculated.  This is a good item to share with your Board members.</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EF6F37A-4790-4C09-A2DC-29AC76E31419}" type="slidenum">
              <a:rPr lang="en-US" smtClean="0"/>
              <a:t>34</a:t>
            </a:fld>
            <a:endParaRPr lang="en-US" dirty="0"/>
          </a:p>
        </p:txBody>
      </p:sp>
    </p:spTree>
    <p:extLst>
      <p:ext uri="{BB962C8B-B14F-4D97-AF65-F5344CB8AC3E}">
        <p14:creationId xmlns:p14="http://schemas.microsoft.com/office/powerpoint/2010/main" val="216261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1268022-2427-4517-A241-540D886A0E4F}" type="slidenum">
              <a:rPr lang="en-US" smtClean="0"/>
              <a:pPr/>
              <a:t>35</a:t>
            </a:fld>
            <a:endParaRPr lang="en-US" dirty="0" smtClean="0"/>
          </a:p>
        </p:txBody>
      </p:sp>
      <p:sp>
        <p:nvSpPr>
          <p:cNvPr id="100355" name="Rectangle 2"/>
          <p:cNvSpPr>
            <a:spLocks noGrp="1" noRot="1" noChangeAspect="1" noChangeArrowheads="1" noTextEdit="1"/>
          </p:cNvSpPr>
          <p:nvPr>
            <p:ph type="sldImg"/>
          </p:nvPr>
        </p:nvSpPr>
        <p:spPr>
          <a:xfrm>
            <a:off x="434975" y="708025"/>
            <a:ext cx="6299200" cy="3544888"/>
          </a:xfrm>
          <a:ln w="12700" cap="flat"/>
        </p:spPr>
      </p:sp>
      <p:sp>
        <p:nvSpPr>
          <p:cNvPr id="100356" name="Rectangle 3"/>
          <p:cNvSpPr>
            <a:spLocks noGrp="1" noChangeArrowheads="1"/>
          </p:cNvSpPr>
          <p:nvPr>
            <p:ph type="body" idx="1"/>
          </p:nvPr>
        </p:nvSpPr>
        <p:spPr>
          <a:xfrm>
            <a:off x="954950" y="4488781"/>
            <a:ext cx="5256287" cy="4254316"/>
          </a:xfrm>
          <a:noFill/>
          <a:ln/>
        </p:spPr>
        <p:txBody>
          <a:bodyPr lIns="95602" tIns="47800" rIns="95602" bIns="47800"/>
          <a:lstStyle/>
          <a:p>
            <a:pPr eaLnBrk="1" hangingPunct="1"/>
            <a:endParaRPr lang="en-US" dirty="0" smtClean="0"/>
          </a:p>
        </p:txBody>
      </p:sp>
    </p:spTree>
    <p:extLst>
      <p:ext uri="{BB962C8B-B14F-4D97-AF65-F5344CB8AC3E}">
        <p14:creationId xmlns:p14="http://schemas.microsoft.com/office/powerpoint/2010/main" val="124536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Lato" panose="020F0502020204030203" pitchFamily="34" charset="0"/>
              </a:rPr>
              <a:t>*For the 2011-12 year, all districts had their base revenue limit per member reduced by 5.5%. </a:t>
            </a:r>
          </a:p>
        </p:txBody>
      </p:sp>
      <p:sp>
        <p:nvSpPr>
          <p:cNvPr id="4" name="Slide Number Placeholder 3"/>
          <p:cNvSpPr>
            <a:spLocks noGrp="1"/>
          </p:cNvSpPr>
          <p:nvPr>
            <p:ph type="sldNum" sz="quarter" idx="10"/>
          </p:nvPr>
        </p:nvSpPr>
        <p:spPr/>
        <p:txBody>
          <a:bodyPr/>
          <a:lstStyle/>
          <a:p>
            <a:fld id="{6EF6F37A-4790-4C09-A2DC-29AC76E31419}" type="slidenum">
              <a:rPr lang="en-US" smtClean="0"/>
              <a:t>40</a:t>
            </a:fld>
            <a:endParaRPr lang="en-US" dirty="0"/>
          </a:p>
        </p:txBody>
      </p:sp>
    </p:spTree>
    <p:extLst>
      <p:ext uri="{BB962C8B-B14F-4D97-AF65-F5344CB8AC3E}">
        <p14:creationId xmlns:p14="http://schemas.microsoft.com/office/powerpoint/2010/main" val="106545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6EF6F37A-4790-4C09-A2DC-29AC76E31419}" type="slidenum">
              <a:rPr lang="en-US" smtClean="0"/>
              <a:t>42</a:t>
            </a:fld>
            <a:endParaRPr lang="en-US" dirty="0"/>
          </a:p>
        </p:txBody>
      </p:sp>
    </p:spTree>
    <p:extLst>
      <p:ext uri="{BB962C8B-B14F-4D97-AF65-F5344CB8AC3E}">
        <p14:creationId xmlns:p14="http://schemas.microsoft.com/office/powerpoint/2010/main" val="38952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Lato" panose="020F0502020204030203" pitchFamily="34" charset="0"/>
              </a:rPr>
              <a:t>A few districts will have a value 4.B.on the 2020-21 low Revenue Increase</a:t>
            </a:r>
            <a:r>
              <a:rPr lang="en-US" sz="1200" b="1" baseline="0" dirty="0" smtClean="0">
                <a:latin typeface="Lato" panose="020F0502020204030203" pitchFamily="34" charset="0"/>
              </a:rPr>
              <a:t> as they have passed the delay of an increase due to a failed referendum. </a:t>
            </a:r>
          </a:p>
          <a:p>
            <a:endParaRPr lang="en-US" dirty="0"/>
          </a:p>
        </p:txBody>
      </p:sp>
      <p:sp>
        <p:nvSpPr>
          <p:cNvPr id="4" name="Slide Number Placeholder 3"/>
          <p:cNvSpPr>
            <a:spLocks noGrp="1"/>
          </p:cNvSpPr>
          <p:nvPr>
            <p:ph type="sldNum" sz="quarter" idx="10"/>
          </p:nvPr>
        </p:nvSpPr>
        <p:spPr/>
        <p:txBody>
          <a:bodyPr/>
          <a:lstStyle/>
          <a:p>
            <a:fld id="{6EF6F37A-4790-4C09-A2DC-29AC76E31419}" type="slidenum">
              <a:rPr lang="en-US" smtClean="0"/>
              <a:t>43</a:t>
            </a:fld>
            <a:endParaRPr lang="en-US" dirty="0"/>
          </a:p>
        </p:txBody>
      </p:sp>
    </p:spTree>
    <p:extLst>
      <p:ext uri="{BB962C8B-B14F-4D97-AF65-F5344CB8AC3E}">
        <p14:creationId xmlns:p14="http://schemas.microsoft.com/office/powerpoint/2010/main" val="122414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dirty="0" smtClean="0"/>
              <a:t>If your</a:t>
            </a:r>
            <a:r>
              <a:rPr lang="en-US" baseline="0" dirty="0" smtClean="0"/>
              <a:t> district made changes to your pupil count data for 2012 after October 11, the FTE we have pre-populated in the revenue limit worksheet will not include those changes.  The district will have to make the changes on its own.</a:t>
            </a:r>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fld id="{9E78B5B9-B6AA-49A2-851A-C57CDE8F5224}"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51623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dirty="0" smtClean="0"/>
              <a:t>If your</a:t>
            </a:r>
            <a:r>
              <a:rPr lang="en-US" baseline="0" dirty="0" smtClean="0"/>
              <a:t> district made changes to your pupil count data for 2020 after October 15, the FTE we have pre-populated in the revenue limit worksheet will not include those changes.  The district will have to make the changes on its own.</a:t>
            </a:r>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45</a:t>
            </a:fld>
            <a:endParaRPr lang="en-US" dirty="0"/>
          </a:p>
        </p:txBody>
      </p:sp>
      <p:sp>
        <p:nvSpPr>
          <p:cNvPr id="5" name="Date Placeholder 4"/>
          <p:cNvSpPr>
            <a:spLocks noGrp="1"/>
          </p:cNvSpPr>
          <p:nvPr>
            <p:ph type="dt" idx="11"/>
          </p:nvPr>
        </p:nvSpPr>
        <p:spPr/>
        <p:txBody>
          <a:bodyPr/>
          <a:lstStyle/>
          <a:p>
            <a:pPr>
              <a:defRPr/>
            </a:pPr>
            <a:fld id="{F4CEE6A4-7087-4911-8B55-6EF4FF45739D}"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79170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4BCD5A6-D52B-4FDA-8DB2-A99CBFB47D71}" type="slidenum">
              <a:rPr lang="en-US" smtClean="0"/>
              <a:pPr/>
              <a:t>5</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a:buFontTx/>
              <a:buChar char="•"/>
            </a:pPr>
            <a:r>
              <a:rPr lang="en-US" dirty="0" smtClean="0"/>
              <a:t> Under the “Budget Development and Planning” link on the SFS homepage, we have put out numerous “longitudinal” Excel graphs/spreadsheets displaying data from Comparative Cost, Equalization Aid, Revenue Limit, District Value and how it related to the aid computation.</a:t>
            </a:r>
          </a:p>
          <a:p>
            <a:pPr>
              <a:buFontTx/>
              <a:buChar char="•"/>
            </a:pPr>
            <a:endParaRPr lang="en-US" dirty="0" smtClean="0"/>
          </a:p>
          <a:p>
            <a:endParaRPr lang="en-US" dirty="0" smtClean="0"/>
          </a:p>
        </p:txBody>
      </p:sp>
    </p:spTree>
    <p:extLst>
      <p:ext uri="{BB962C8B-B14F-4D97-AF65-F5344CB8AC3E}">
        <p14:creationId xmlns:p14="http://schemas.microsoft.com/office/powerpoint/2010/main" val="270058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46</a:t>
            </a:fld>
            <a:endParaRPr lang="en-US" dirty="0"/>
          </a:p>
        </p:txBody>
      </p:sp>
      <p:sp>
        <p:nvSpPr>
          <p:cNvPr id="5" name="Date Placeholder 4"/>
          <p:cNvSpPr>
            <a:spLocks noGrp="1"/>
          </p:cNvSpPr>
          <p:nvPr>
            <p:ph type="dt" idx="11"/>
          </p:nvPr>
        </p:nvSpPr>
        <p:spPr/>
        <p:txBody>
          <a:bodyPr/>
          <a:lstStyle/>
          <a:p>
            <a:pPr>
              <a:defRPr/>
            </a:pPr>
            <a:fld id="{D12748E4-54F7-4717-9AEC-20413F74D414}"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28199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dirty="0" smtClean="0"/>
              <a:t>Same</a:t>
            </a:r>
            <a:r>
              <a:rPr lang="en-US" baseline="0" dirty="0" smtClean="0"/>
              <a:t> as in </a:t>
            </a:r>
            <a:r>
              <a:rPr lang="en-US" dirty="0" smtClean="0"/>
              <a:t>Slide 43 </a:t>
            </a:r>
            <a:r>
              <a:rPr lang="en-US" sz="1200" b="1" dirty="0" smtClean="0">
                <a:latin typeface="Lato" panose="020F0502020204030203" pitchFamily="34" charset="0"/>
              </a:rPr>
              <a:t>A few districts will have a value 4.B.on the 2020-21 low Revenue Increase</a:t>
            </a:r>
            <a:r>
              <a:rPr lang="en-US" sz="1200" b="1" baseline="0" dirty="0" smtClean="0">
                <a:latin typeface="Lato" panose="020F0502020204030203" pitchFamily="34" charset="0"/>
              </a:rPr>
              <a:t> as they have passed the delay of an increase due to a failed referendum. </a:t>
            </a:r>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47</a:t>
            </a:fld>
            <a:endParaRPr lang="en-US" dirty="0"/>
          </a:p>
        </p:txBody>
      </p:sp>
      <p:sp>
        <p:nvSpPr>
          <p:cNvPr id="5" name="Date Placeholder 4"/>
          <p:cNvSpPr>
            <a:spLocks noGrp="1"/>
          </p:cNvSpPr>
          <p:nvPr>
            <p:ph type="dt" idx="11"/>
          </p:nvPr>
        </p:nvSpPr>
        <p:spPr/>
        <p:txBody>
          <a:bodyPr/>
          <a:lstStyle/>
          <a:p>
            <a:pPr>
              <a:defRPr/>
            </a:pPr>
            <a:fld id="{C655BE97-53C0-4120-AC79-C95C20451A72}"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41321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48</a:t>
            </a:fld>
            <a:endParaRPr lang="en-US" dirty="0"/>
          </a:p>
        </p:txBody>
      </p:sp>
      <p:sp>
        <p:nvSpPr>
          <p:cNvPr id="5" name="Date Placeholder 4"/>
          <p:cNvSpPr>
            <a:spLocks noGrp="1"/>
          </p:cNvSpPr>
          <p:nvPr>
            <p:ph type="dt" idx="11"/>
          </p:nvPr>
        </p:nvSpPr>
        <p:spPr/>
        <p:txBody>
          <a:bodyPr/>
          <a:lstStyle/>
          <a:p>
            <a:pPr>
              <a:defRPr/>
            </a:pPr>
            <a:fld id="{261AA0D9-AA28-48E6-8D7A-A1CAB38518F0}"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247130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latin typeface="Arial" panose="020B0604020202020204" pitchFamily="34" charset="0"/>
                <a:cs typeface="Arial" panose="020B0604020202020204" pitchFamily="34" charset="0"/>
              </a:rPr>
              <a:t>Adjustments for private school voucher students were provided by DPI on </a:t>
            </a:r>
            <a:r>
              <a:rPr lang="en-US" sz="1400" b="1" dirty="0" smtClean="0">
                <a:latin typeface="Arial" panose="020B0604020202020204" pitchFamily="34" charset="0"/>
                <a:cs typeface="Arial" panose="020B0604020202020204" pitchFamily="34" charset="0"/>
              </a:rPr>
              <a:t>Monday, </a:t>
            </a:r>
            <a:r>
              <a:rPr lang="en-US" sz="1400" b="1" dirty="0">
                <a:latin typeface="Arial" panose="020B0604020202020204" pitchFamily="34" charset="0"/>
                <a:cs typeface="Arial" panose="020B0604020202020204" pitchFamily="34" charset="0"/>
              </a:rPr>
              <a:t>October </a:t>
            </a:r>
            <a:r>
              <a:rPr lang="en-US" sz="1400" b="1" dirty="0" smtClean="0">
                <a:latin typeface="Arial" panose="020B0604020202020204" pitchFamily="34" charset="0"/>
                <a:cs typeface="Arial" panose="020B0604020202020204" pitchFamily="34" charset="0"/>
              </a:rPr>
              <a:t>15, 2020.  </a:t>
            </a:r>
            <a:r>
              <a:rPr lang="en-US" sz="1400" b="1" dirty="0">
                <a:latin typeface="Arial" panose="020B0604020202020204" pitchFamily="34" charset="0"/>
                <a:cs typeface="Arial" panose="020B0604020202020204" pitchFamily="34" charset="0"/>
              </a:rPr>
              <a:t>This non-recurring exemption (Line 10H) and Private school Special Needs Voucher Aid deduction is also an non-recurring exemption (Line 10I) reflects the maximum state aid deduction as a result of the voucher payments from resident districts </a:t>
            </a:r>
            <a:r>
              <a:rPr lang="en-US" sz="1400" b="1" dirty="0" smtClean="0">
                <a:latin typeface="Arial" panose="020B0604020202020204" pitchFamily="34" charset="0"/>
                <a:cs typeface="Arial" panose="020B0604020202020204" pitchFamily="34" charset="0"/>
              </a:rPr>
              <a:t>($8,046 </a:t>
            </a:r>
            <a:r>
              <a:rPr lang="en-US" sz="1400" b="1" dirty="0">
                <a:latin typeface="Arial" panose="020B0604020202020204" pitchFamily="34" charset="0"/>
                <a:cs typeface="Arial" panose="020B0604020202020204" pitchFamily="34" charset="0"/>
              </a:rPr>
              <a:t>per K-8 </a:t>
            </a:r>
            <a:r>
              <a:rPr lang="en-US" sz="1400" b="1" dirty="0" smtClean="0">
                <a:latin typeface="Arial" panose="020B0604020202020204" pitchFamily="34" charset="0"/>
                <a:cs typeface="Arial" panose="020B0604020202020204" pitchFamily="34" charset="0"/>
              </a:rPr>
              <a:t>&amp;</a:t>
            </a:r>
            <a:r>
              <a:rPr lang="en-US" sz="1400" b="1" baseline="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$8,692 </a:t>
            </a:r>
            <a:r>
              <a:rPr lang="en-US" sz="1400" b="1" dirty="0">
                <a:latin typeface="Arial" panose="020B0604020202020204" pitchFamily="34" charset="0"/>
                <a:cs typeface="Arial" panose="020B0604020202020204" pitchFamily="34" charset="0"/>
              </a:rPr>
              <a:t>per 9-12 FTE student and $</a:t>
            </a:r>
            <a:r>
              <a:rPr lang="en-US" sz="1400" b="1" dirty="0" smtClean="0">
                <a:latin typeface="Arial" panose="020B0604020202020204" pitchFamily="34" charset="0"/>
                <a:cs typeface="Arial" panose="020B0604020202020204" pitchFamily="34" charset="0"/>
              </a:rPr>
              <a:t>12,723 </a:t>
            </a:r>
            <a:r>
              <a:rPr lang="en-US" sz="1400" b="1" dirty="0">
                <a:latin typeface="Arial" panose="020B0604020202020204" pitchFamily="34" charset="0"/>
                <a:cs typeface="Arial" panose="020B0604020202020204" pitchFamily="34" charset="0"/>
              </a:rPr>
              <a:t>for Special Needs under current law). Essentially, this exemption and transfer would have zero impact on the district’s annual budget. State aids is reduced and the school board is granted authority to increase property taxes to replace the loss of state school aids.  The private school students in the voucher programs ARE NOT counted in the district’s membership report (PI 1563).  DPI provides the private school student counts for purposes of the following year’s Equalization Aid calculation.</a:t>
            </a:r>
          </a:p>
          <a:p>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92A5A1-56EA-41D0-9C52-5BB87E1830FF}" type="slidenum">
              <a:rPr lang="en-US" smtClean="0"/>
              <a:t>52</a:t>
            </a:fld>
            <a:endParaRPr lang="en-US" dirty="0"/>
          </a:p>
        </p:txBody>
      </p:sp>
    </p:spTree>
    <p:extLst>
      <p:ext uri="{BB962C8B-B14F-4D97-AF65-F5344CB8AC3E}">
        <p14:creationId xmlns:p14="http://schemas.microsoft.com/office/powerpoint/2010/main" val="111256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spcBef>
                <a:spcPct val="0"/>
              </a:spcBef>
            </a:pPr>
            <a:r>
              <a:rPr lang="en-US" dirty="0" smtClean="0"/>
              <a:t>Each works differently. Important to know what it does to your base. How they work can determine how the district uses them.</a:t>
            </a:r>
          </a:p>
          <a:p>
            <a:pPr eaLnBrk="1" hangingPunct="1">
              <a:spcBef>
                <a:spcPct val="0"/>
              </a:spcBef>
            </a:pPr>
            <a:endParaRPr lang="en-US" dirty="0" smtClean="0"/>
          </a:p>
        </p:txBody>
      </p:sp>
      <p:sp>
        <p:nvSpPr>
          <p:cNvPr id="101380" name="Slide Number Placeholder 3"/>
          <p:cNvSpPr>
            <a:spLocks noGrp="1"/>
          </p:cNvSpPr>
          <p:nvPr>
            <p:ph type="sldNum" sz="quarter" idx="5"/>
          </p:nvPr>
        </p:nvSpPr>
        <p:spPr>
          <a:noFill/>
        </p:spPr>
        <p:txBody>
          <a:bodyPr/>
          <a:lstStyle/>
          <a:p>
            <a:pPr defTabSz="948320"/>
            <a:fld id="{32E21566-EDBF-4862-9049-A9A1EBF149FB}" type="slidenum">
              <a:rPr lang="en-US" smtClean="0"/>
              <a:pPr defTabSz="948320"/>
              <a:t>53</a:t>
            </a:fld>
            <a:endParaRPr lang="en-US" dirty="0" smtClean="0"/>
          </a:p>
        </p:txBody>
      </p:sp>
    </p:spTree>
    <p:extLst>
      <p:ext uri="{BB962C8B-B14F-4D97-AF65-F5344CB8AC3E}">
        <p14:creationId xmlns:p14="http://schemas.microsoft.com/office/powerpoint/2010/main" val="2990970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33388" y="708025"/>
            <a:ext cx="6299200" cy="3544888"/>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We’ve talked about what happens within the computation in a single year,  but you need to also watch what happened from year to year. </a:t>
            </a:r>
          </a:p>
          <a:p>
            <a:pPr eaLnBrk="1" hangingPunct="1">
              <a:spcBef>
                <a:spcPct val="0"/>
              </a:spcBef>
            </a:pPr>
            <a:endParaRPr lang="en-US" dirty="0" smtClean="0"/>
          </a:p>
          <a:p>
            <a:pPr eaLnBrk="1" hangingPunct="1">
              <a:spcBef>
                <a:spcPct val="0"/>
              </a:spcBef>
            </a:pPr>
            <a:r>
              <a:rPr lang="en-US" dirty="0" smtClean="0"/>
              <a:t>Line 11</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456072-C724-4A0E-A6EA-21322481EDB9}" type="slidenum">
              <a:rPr lang="en-US" smtClean="0"/>
              <a:pPr/>
              <a:t>62</a:t>
            </a:fld>
            <a:endParaRPr lang="en-US" dirty="0" smtClean="0"/>
          </a:p>
        </p:txBody>
      </p:sp>
      <p:sp>
        <p:nvSpPr>
          <p:cNvPr id="5" name="Date Placeholder 4"/>
          <p:cNvSpPr>
            <a:spLocks noGrp="1"/>
          </p:cNvSpPr>
          <p:nvPr>
            <p:ph type="dt" idx="10"/>
          </p:nvPr>
        </p:nvSpPr>
        <p:spPr/>
        <p:txBody>
          <a:bodyPr/>
          <a:lstStyle/>
          <a:p>
            <a:pPr>
              <a:defRPr/>
            </a:pPr>
            <a:fld id="{C8306B19-7BCC-4817-999A-6585A2A51FE5}" type="datetime1">
              <a:rPr lang="en-US" smtClean="0"/>
              <a:t>10/22/2020</a:t>
            </a:fld>
            <a:endParaRPr lang="en-US" dirty="0"/>
          </a:p>
        </p:txBody>
      </p:sp>
      <p:sp>
        <p:nvSpPr>
          <p:cNvPr id="6" name="Footer Placeholder 5"/>
          <p:cNvSpPr>
            <a:spLocks noGrp="1"/>
          </p:cNvSpPr>
          <p:nvPr>
            <p:ph type="ftr" sz="quarter" idx="11"/>
          </p:nvPr>
        </p:nvSpPr>
        <p:spPr/>
        <p:txBody>
          <a:bodyPr/>
          <a:lstStyle/>
          <a:p>
            <a:pPr>
              <a:defRPr/>
            </a:pPr>
            <a:r>
              <a:rPr lang="en-US" dirty="0" smtClean="0"/>
              <a:t>Erin Fath &amp; Bob Avery, 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87808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b="1" dirty="0" smtClean="0">
                <a:solidFill>
                  <a:srgbClr val="FF0000"/>
                </a:solidFill>
              </a:rPr>
              <a:t>Computer</a:t>
            </a:r>
            <a:r>
              <a:rPr lang="en-US" b="1" baseline="0" dirty="0" smtClean="0">
                <a:solidFill>
                  <a:srgbClr val="FF0000"/>
                </a:solidFill>
              </a:rPr>
              <a:t> aid moved from Line 17 in the 2017-18 Revenue Limit to Line 12C in the 2018-19 calculation.  State law changed how this was calculated and we no longer need to base it on the amount being levied so we simplified the worksheet.  One of the few opportunities we ever get to do that, so we took it.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65</a:t>
            </a:fld>
            <a:endParaRPr lang="en-US" dirty="0"/>
          </a:p>
        </p:txBody>
      </p:sp>
      <p:sp>
        <p:nvSpPr>
          <p:cNvPr id="5" name="Date Placeholder 4"/>
          <p:cNvSpPr>
            <a:spLocks noGrp="1"/>
          </p:cNvSpPr>
          <p:nvPr>
            <p:ph type="dt" idx="11"/>
          </p:nvPr>
        </p:nvSpPr>
        <p:spPr/>
        <p:txBody>
          <a:bodyPr/>
          <a:lstStyle/>
          <a:p>
            <a:pPr>
              <a:defRPr/>
            </a:pPr>
            <a:fld id="{834D5EF3-1B05-4446-BD25-89817162FC97}"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16145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67</a:t>
            </a:fld>
            <a:endParaRPr lang="en-US" dirty="0"/>
          </a:p>
        </p:txBody>
      </p:sp>
      <p:sp>
        <p:nvSpPr>
          <p:cNvPr id="5" name="Date Placeholder 4"/>
          <p:cNvSpPr>
            <a:spLocks noGrp="1"/>
          </p:cNvSpPr>
          <p:nvPr>
            <p:ph type="dt" idx="11"/>
          </p:nvPr>
        </p:nvSpPr>
        <p:spPr/>
        <p:txBody>
          <a:bodyPr/>
          <a:lstStyle/>
          <a:p>
            <a:pPr>
              <a:defRPr/>
            </a:pPr>
            <a:fld id="{47670116-A05B-4906-90B9-59158CF33D3F}"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2618768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69</a:t>
            </a:fld>
            <a:endParaRPr lang="en-US" dirty="0"/>
          </a:p>
        </p:txBody>
      </p:sp>
      <p:sp>
        <p:nvSpPr>
          <p:cNvPr id="5" name="Date Placeholder 4"/>
          <p:cNvSpPr>
            <a:spLocks noGrp="1"/>
          </p:cNvSpPr>
          <p:nvPr>
            <p:ph type="dt" idx="11"/>
          </p:nvPr>
        </p:nvSpPr>
        <p:spPr/>
        <p:txBody>
          <a:bodyPr/>
          <a:lstStyle/>
          <a:p>
            <a:pPr>
              <a:defRPr/>
            </a:pPr>
            <a:fld id="{127889C3-1868-4F92-BB17-4358D187080F}"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251138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95DBE48-7632-4825-93BC-417CC735555E}" type="slidenum">
              <a:rPr lang="en-US" smtClean="0"/>
              <a:pPr/>
              <a:t>74</a:t>
            </a:fld>
            <a:endParaRPr lang="en-US" dirty="0" smtClean="0"/>
          </a:p>
        </p:txBody>
      </p:sp>
      <p:sp>
        <p:nvSpPr>
          <p:cNvPr id="107523" name="Rectangle 2"/>
          <p:cNvSpPr>
            <a:spLocks noGrp="1" noRot="1" noChangeAspect="1" noChangeArrowheads="1" noTextEdit="1"/>
          </p:cNvSpPr>
          <p:nvPr>
            <p:ph type="sldImg"/>
          </p:nvPr>
        </p:nvSpPr>
        <p:spPr>
          <a:xfrm>
            <a:off x="433388" y="708025"/>
            <a:ext cx="6299200" cy="3544888"/>
          </a:xfrm>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pPr>
              <a:defRPr/>
            </a:pPr>
            <a:fld id="{632FDFFB-E770-4D88-85B1-E0740101FB07}"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30082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C7B759-E2C4-45C5-B80D-82DB0930200C}" type="slidenum">
              <a:rPr lang="en-US" smtClean="0"/>
              <a:pPr/>
              <a:t>7</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z="1000" dirty="0"/>
              <a:t>This slide lays out the “Big Picture” of the budgeting cycle.</a:t>
            </a:r>
          </a:p>
          <a:p>
            <a:pPr eaLnBrk="1" hangingPunct="1"/>
            <a:endParaRPr lang="en-US" sz="1000" dirty="0"/>
          </a:p>
          <a:p>
            <a:pPr eaLnBrk="1" hangingPunct="1"/>
            <a:r>
              <a:rPr lang="en-US" sz="1000" dirty="0"/>
              <a:t>Districts initially update their enrollment projections in December and complete  a “first look” at the new-year revenue limit computation. This computation is not static – it needs to be updated by the district as new/revised information is received. </a:t>
            </a:r>
          </a:p>
          <a:p>
            <a:pPr eaLnBrk="1" hangingPunct="1"/>
            <a:endParaRPr lang="en-US" sz="1000" dirty="0"/>
          </a:p>
          <a:p>
            <a:pPr eaLnBrk="1" hangingPunct="1"/>
            <a:r>
              <a:rPr lang="en-US" sz="1000" dirty="0"/>
              <a:t>To get an accurate budget assessment, once the initial revenue limit has been completed, there are 3 crucial numbers created by the rl calculation that must be incorporated in the budget development papers – General Aid Estimate, Fund 10 Levy, and Computer Aid.</a:t>
            </a:r>
          </a:p>
          <a:p>
            <a:pPr eaLnBrk="1" hangingPunct="1"/>
            <a:endParaRPr lang="en-US" sz="1000" dirty="0"/>
          </a:p>
          <a:p>
            <a:pPr eaLnBrk="1" hangingPunct="1"/>
            <a:r>
              <a:rPr lang="en-US" sz="1000" dirty="0"/>
              <a:t>The budget development papers are nothing more than enumerating all known revenues and expenditures for the coming year. So, the district needs to examine all revenues and expenditures and adjust as necessary. The goal is to get to the bottom line early in the budgeting cycle. This structural deficit will determine what cuts have to be made.</a:t>
            </a:r>
          </a:p>
          <a:p>
            <a:pPr eaLnBrk="1" hangingPunct="1"/>
            <a:endParaRPr lang="en-US" sz="1000" dirty="0"/>
          </a:p>
          <a:p>
            <a:pPr eaLnBrk="1" hangingPunct="1"/>
            <a:r>
              <a:rPr lang="en-US" sz="1000" dirty="0"/>
              <a:t>Adjustments to the revenue limit may happen throughout the timeframe from January to the 3</a:t>
            </a:r>
            <a:r>
              <a:rPr lang="en-US" sz="1000" baseline="30000" dirty="0"/>
              <a:t>rd</a:t>
            </a:r>
            <a:r>
              <a:rPr lang="en-US" sz="1000" dirty="0"/>
              <a:t> Friday, when things start to solidify. In a short 3 weeks from the 3</a:t>
            </a:r>
            <a:r>
              <a:rPr lang="en-US" sz="1000" baseline="30000" dirty="0"/>
              <a:t>rd</a:t>
            </a:r>
            <a:r>
              <a:rPr lang="en-US" sz="1000" dirty="0"/>
              <a:t> Friday in September to the October 15 aid certification, districts get all the information they need to set their levies.</a:t>
            </a:r>
          </a:p>
          <a:p>
            <a:pPr eaLnBrk="1" hangingPunct="1"/>
            <a:endParaRPr lang="en-US" sz="1000" dirty="0"/>
          </a:p>
          <a:p>
            <a:pPr eaLnBrk="1" hangingPunct="1"/>
            <a:r>
              <a:rPr lang="en-US" sz="1000" dirty="0"/>
              <a:t>Once October 15 arrives, districts can adjust their budgets, set their levies, and fill out/send  their tax bills.</a:t>
            </a:r>
          </a:p>
        </p:txBody>
      </p:sp>
    </p:spTree>
    <p:extLst>
      <p:ext uri="{BB962C8B-B14F-4D97-AF65-F5344CB8AC3E}">
        <p14:creationId xmlns:p14="http://schemas.microsoft.com/office/powerpoint/2010/main" val="2158491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83E46BE-4459-4A25-89DA-E2AB02ABA330}" type="slidenum">
              <a:rPr lang="en-US" smtClean="0"/>
              <a:pPr/>
              <a:t>75</a:t>
            </a:fld>
            <a:endParaRPr lang="en-US" dirty="0" smtClean="0"/>
          </a:p>
        </p:txBody>
      </p:sp>
      <p:sp>
        <p:nvSpPr>
          <p:cNvPr id="108547" name="Rectangle 2"/>
          <p:cNvSpPr>
            <a:spLocks noGrp="1" noRot="1" noChangeAspect="1" noChangeArrowheads="1" noTextEdit="1"/>
          </p:cNvSpPr>
          <p:nvPr>
            <p:ph type="sldImg"/>
          </p:nvPr>
        </p:nvSpPr>
        <p:spPr>
          <a:xfrm>
            <a:off x="433388" y="708025"/>
            <a:ext cx="6299200" cy="3544888"/>
          </a:xfrm>
          <a:ln/>
        </p:spPr>
      </p:sp>
      <p:sp>
        <p:nvSpPr>
          <p:cNvPr id="108548" name="Rectangle 3"/>
          <p:cNvSpPr>
            <a:spLocks noGrp="1" noChangeArrowheads="1"/>
          </p:cNvSpPr>
          <p:nvPr>
            <p:ph type="body" idx="1"/>
          </p:nvPr>
        </p:nvSpPr>
        <p:spPr>
          <a:noFill/>
          <a:ln/>
        </p:spPr>
        <p:txBody>
          <a:bodyPr/>
          <a:lstStyle/>
          <a:p>
            <a:pPr eaLnBrk="1" hangingPunct="1"/>
            <a:r>
              <a:rPr lang="en-US" sz="1400" baseline="0" dirty="0" smtClean="0">
                <a:latin typeface="Arial" panose="020B0604020202020204" pitchFamily="34" charset="0"/>
                <a:cs typeface="Arial" panose="020B0604020202020204" pitchFamily="34" charset="0"/>
              </a:rPr>
              <a:t>It should be a verbal notation that the $175 per member change in 2019-20 versus $0 in 2018-19 can cause the base to increase for 2020-21.</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Stress that once the Recurring Exemptions are levied, they become part of the base in the next year and moving forward so they won’t show up again as exemptions.</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2018-19 Info:</a:t>
            </a:r>
          </a:p>
          <a:p>
            <a:pPr eaLnBrk="1" hangingPunct="1"/>
            <a:r>
              <a:rPr lang="en-US" sz="1400" baseline="0" dirty="0" smtClean="0">
                <a:latin typeface="Arial" panose="020B0604020202020204" pitchFamily="34" charset="0"/>
                <a:cs typeface="Arial" panose="020B0604020202020204" pitchFamily="34" charset="0"/>
              </a:rPr>
              <a:t>Base of $7.0 million</a:t>
            </a:r>
          </a:p>
          <a:p>
            <a:pPr eaLnBrk="1" hangingPunct="1"/>
            <a:r>
              <a:rPr lang="en-US" sz="1400" baseline="0" dirty="0" smtClean="0">
                <a:latin typeface="Arial" panose="020B0604020202020204" pitchFamily="34" charset="0"/>
                <a:cs typeface="Arial" panose="020B0604020202020204" pitchFamily="34" charset="0"/>
              </a:rPr>
              <a:t>TOS of $200K</a:t>
            </a:r>
          </a:p>
          <a:p>
            <a:pPr eaLnBrk="1" hangingPunct="1"/>
            <a:r>
              <a:rPr lang="en-US" sz="1400" baseline="0" dirty="0" smtClean="0">
                <a:latin typeface="Arial" panose="020B0604020202020204" pitchFamily="34" charset="0"/>
                <a:cs typeface="Arial" panose="020B0604020202020204" pitchFamily="34" charset="0"/>
              </a:rPr>
              <a:t>Recurring Referendum of $2.8M, first year, then this amount is built into the base.</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Total Authority of $10.0M</a:t>
            </a:r>
          </a:p>
          <a:p>
            <a:pPr eaLnBrk="1" hangingPunct="1"/>
            <a:r>
              <a:rPr lang="en-US" sz="1400" baseline="0" dirty="0" smtClean="0">
                <a:latin typeface="Arial" panose="020B0604020202020204" pitchFamily="34" charset="0"/>
                <a:cs typeface="Arial" panose="020B0604020202020204" pitchFamily="34" charset="0"/>
              </a:rPr>
              <a:t>Aid/Levy of $10.0M</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2019-20 Info:</a:t>
            </a:r>
          </a:p>
          <a:p>
            <a:pPr eaLnBrk="1" hangingPunct="1"/>
            <a:r>
              <a:rPr lang="en-US" sz="1400" baseline="0" dirty="0" smtClean="0">
                <a:latin typeface="Arial" panose="020B0604020202020204" pitchFamily="34" charset="0"/>
                <a:cs typeface="Arial" panose="020B0604020202020204" pitchFamily="34" charset="0"/>
              </a:rPr>
              <a:t>Base in 2019-20</a:t>
            </a:r>
          </a:p>
          <a:p>
            <a:pPr eaLnBrk="1" hangingPunct="1"/>
            <a:r>
              <a:rPr lang="en-US" sz="1400" baseline="0" dirty="0" smtClean="0">
                <a:latin typeface="Arial" panose="020B0604020202020204" pitchFamily="34" charset="0"/>
                <a:cs typeface="Arial" panose="020B0604020202020204" pitchFamily="34" charset="0"/>
              </a:rPr>
              <a:t>$10.0M of levied Base/Recurring exemptions in 2018-19</a:t>
            </a:r>
          </a:p>
          <a:p>
            <a:pPr eaLnBrk="1" hangingPunct="1"/>
            <a:r>
              <a:rPr lang="en-US" sz="1400" baseline="0" dirty="0" smtClean="0">
                <a:latin typeface="Arial" panose="020B0604020202020204" pitchFamily="34" charset="0"/>
                <a:cs typeface="Arial" panose="020B0604020202020204" pitchFamily="34" charset="0"/>
              </a:rPr>
              <a:t>$87,500 of Per Member Authority (500*$175)</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Non-Base info</a:t>
            </a:r>
          </a:p>
          <a:p>
            <a:pPr eaLnBrk="1" hangingPunct="1"/>
            <a:r>
              <a:rPr lang="en-US" sz="1400" baseline="0" dirty="0" smtClean="0">
                <a:latin typeface="Arial" panose="020B0604020202020204" pitchFamily="34" charset="0"/>
                <a:cs typeface="Arial" panose="020B0604020202020204" pitchFamily="34" charset="0"/>
              </a:rPr>
              <a:t>Carryover Authority on Line 8A = $0</a:t>
            </a:r>
            <a:endParaRPr lang="en-US" sz="1400" dirty="0" smtClean="0">
              <a:latin typeface="Arial" panose="020B0604020202020204" pitchFamily="34" charset="0"/>
              <a:cs typeface="Arial" panose="020B0604020202020204" pitchFamily="34" charset="0"/>
            </a:endParaRPr>
          </a:p>
        </p:txBody>
      </p:sp>
      <p:sp>
        <p:nvSpPr>
          <p:cNvPr id="5" name="Date Placeholder 4"/>
          <p:cNvSpPr>
            <a:spLocks noGrp="1"/>
          </p:cNvSpPr>
          <p:nvPr>
            <p:ph type="dt" idx="10"/>
          </p:nvPr>
        </p:nvSpPr>
        <p:spPr/>
        <p:txBody>
          <a:bodyPr/>
          <a:lstStyle/>
          <a:p>
            <a:pPr>
              <a:defRPr/>
            </a:pPr>
            <a:fld id="{0D670DFC-C6B6-4CA7-BE10-AB9E245F005E}"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112798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18901ED-5E1C-432F-941A-C79BC0B52467}" type="slidenum">
              <a:rPr lang="en-US" smtClean="0"/>
              <a:pPr/>
              <a:t>76</a:t>
            </a:fld>
            <a:endParaRPr lang="en-US" dirty="0" smtClean="0"/>
          </a:p>
        </p:txBody>
      </p:sp>
      <p:sp>
        <p:nvSpPr>
          <p:cNvPr id="109571" name="Rectangle 2"/>
          <p:cNvSpPr>
            <a:spLocks noGrp="1" noRot="1" noChangeAspect="1" noChangeArrowheads="1" noTextEdit="1"/>
          </p:cNvSpPr>
          <p:nvPr>
            <p:ph type="sldImg"/>
          </p:nvPr>
        </p:nvSpPr>
        <p:spPr>
          <a:xfrm>
            <a:off x="433388" y="708025"/>
            <a:ext cx="6299200" cy="3544888"/>
          </a:xfrm>
          <a:ln/>
        </p:spPr>
      </p:sp>
      <p:sp>
        <p:nvSpPr>
          <p:cNvPr id="109572" name="Rectangle 3"/>
          <p:cNvSpPr>
            <a:spLocks noGrp="1" noChangeArrowheads="1"/>
          </p:cNvSpPr>
          <p:nvPr>
            <p:ph type="body" idx="1"/>
          </p:nvPr>
        </p:nvSpPr>
        <p:spPr>
          <a:noFill/>
          <a:ln/>
        </p:spPr>
        <p:txBody>
          <a:bodyPr/>
          <a:lstStyle/>
          <a:p>
            <a:pPr eaLnBrk="1" hangingPunct="1"/>
            <a:r>
              <a:rPr lang="en-US" sz="1400" b="1" baseline="0" dirty="0" smtClean="0">
                <a:latin typeface="Arial" panose="020B0604020202020204" pitchFamily="34" charset="0"/>
                <a:cs typeface="Arial" panose="020B0604020202020204" pitchFamily="34" charset="0"/>
              </a:rPr>
              <a:t>2018-19 Info:</a:t>
            </a:r>
          </a:p>
          <a:p>
            <a:pPr eaLnBrk="1" hangingPunct="1"/>
            <a:r>
              <a:rPr lang="en-US" sz="1400" baseline="0" dirty="0" smtClean="0">
                <a:latin typeface="Arial" panose="020B0604020202020204" pitchFamily="34" charset="0"/>
                <a:cs typeface="Arial" panose="020B0604020202020204" pitchFamily="34" charset="0"/>
              </a:rPr>
              <a:t>Base of $7.0 million</a:t>
            </a:r>
          </a:p>
          <a:p>
            <a:pPr eaLnBrk="1" hangingPunct="1"/>
            <a:r>
              <a:rPr lang="en-US" sz="1400" baseline="0" dirty="0" smtClean="0">
                <a:latin typeface="Arial" panose="020B0604020202020204" pitchFamily="34" charset="0"/>
                <a:cs typeface="Arial" panose="020B0604020202020204" pitchFamily="34" charset="0"/>
              </a:rPr>
              <a:t>TOS of $200K</a:t>
            </a:r>
          </a:p>
          <a:p>
            <a:pPr eaLnBrk="1" hangingPunct="1"/>
            <a:r>
              <a:rPr lang="en-US" sz="1400" baseline="0" dirty="0" smtClean="0">
                <a:latin typeface="Arial" panose="020B0604020202020204" pitchFamily="34" charset="0"/>
                <a:cs typeface="Arial" panose="020B0604020202020204" pitchFamily="34" charset="0"/>
              </a:rPr>
              <a:t>Recurring Referendum of $2.8M</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Total Authority of $10.0M</a:t>
            </a:r>
          </a:p>
          <a:p>
            <a:pPr eaLnBrk="1" hangingPunct="1"/>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District’s board chooses to under</a:t>
            </a:r>
            <a:r>
              <a:rPr lang="en-US" sz="1400" baseline="0" dirty="0" smtClean="0">
                <a:latin typeface="Arial" panose="020B0604020202020204" pitchFamily="34" charset="0"/>
                <a:cs typeface="Arial" panose="020B0604020202020204" pitchFamily="34" charset="0"/>
              </a:rPr>
              <a:t> levy by $200,000 in 2018-19. Aid/Levy of $9.8M.  This amount will be carried over to 2019-20 since there are no other non-recurring items to consider.</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2019-20 Info:</a:t>
            </a:r>
          </a:p>
          <a:p>
            <a:pPr eaLnBrk="1" hangingPunct="1"/>
            <a:r>
              <a:rPr lang="en-US" sz="1400" baseline="0" dirty="0" smtClean="0">
                <a:latin typeface="Arial" panose="020B0604020202020204" pitchFamily="34" charset="0"/>
                <a:cs typeface="Arial" panose="020B0604020202020204" pitchFamily="34" charset="0"/>
              </a:rPr>
              <a:t>Base calculation</a:t>
            </a:r>
          </a:p>
          <a:p>
            <a:pPr eaLnBrk="1" hangingPunct="1"/>
            <a:r>
              <a:rPr lang="en-US" sz="1400" baseline="0" dirty="0" smtClean="0">
                <a:latin typeface="Arial" panose="020B0604020202020204" pitchFamily="34" charset="0"/>
                <a:cs typeface="Arial" panose="020B0604020202020204" pitchFamily="34" charset="0"/>
              </a:rPr>
              <a:t>$9.8M of levied Base/Recurring exemptions in 2018-19</a:t>
            </a:r>
          </a:p>
          <a:p>
            <a:pPr eaLnBrk="1" hangingPunct="1"/>
            <a:r>
              <a:rPr lang="en-US" sz="1400" baseline="0" dirty="0" smtClean="0">
                <a:latin typeface="Arial" panose="020B0604020202020204" pitchFamily="34" charset="0"/>
                <a:cs typeface="Arial" panose="020B0604020202020204" pitchFamily="34" charset="0"/>
              </a:rPr>
              <a:t>$87,500 of Per Member Authority (500*$175)</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Non-Base info</a:t>
            </a:r>
          </a:p>
          <a:p>
            <a:pPr eaLnBrk="1" hangingPunct="1"/>
            <a:r>
              <a:rPr lang="en-US" sz="1400" baseline="0" dirty="0" smtClean="0">
                <a:latin typeface="Arial" panose="020B0604020202020204" pitchFamily="34" charset="0"/>
                <a:cs typeface="Arial" panose="020B0604020202020204" pitchFamily="34" charset="0"/>
              </a:rPr>
              <a:t>District will also receive a $200K Recurring Exemption on Line 8A in 2019-20 for unused Base/Recurring authority from 2018-19</a:t>
            </a:r>
          </a:p>
          <a:p>
            <a:pPr eaLnBrk="1" hangingPunct="1"/>
            <a:endParaRPr lang="en-US" sz="1400" dirty="0" smtClean="0"/>
          </a:p>
        </p:txBody>
      </p:sp>
      <p:sp>
        <p:nvSpPr>
          <p:cNvPr id="5" name="Date Placeholder 4"/>
          <p:cNvSpPr>
            <a:spLocks noGrp="1"/>
          </p:cNvSpPr>
          <p:nvPr>
            <p:ph type="dt" idx="10"/>
          </p:nvPr>
        </p:nvSpPr>
        <p:spPr/>
        <p:txBody>
          <a:bodyPr/>
          <a:lstStyle/>
          <a:p>
            <a:pPr>
              <a:defRPr/>
            </a:pPr>
            <a:fld id="{3E9EC2A7-56D0-400C-A4AD-5CE4345A1CFA}"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63104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B6D82A6-517F-4C82-BAE0-4850F0E2BF5A}" type="slidenum">
              <a:rPr lang="en-US" smtClean="0"/>
              <a:pPr/>
              <a:t>77</a:t>
            </a:fld>
            <a:endParaRPr lang="en-US" dirty="0" smtClean="0"/>
          </a:p>
        </p:txBody>
      </p:sp>
      <p:sp>
        <p:nvSpPr>
          <p:cNvPr id="110595" name="Rectangle 2"/>
          <p:cNvSpPr>
            <a:spLocks noGrp="1" noRot="1" noChangeAspect="1" noChangeArrowheads="1" noTextEdit="1"/>
          </p:cNvSpPr>
          <p:nvPr>
            <p:ph type="sldImg"/>
          </p:nvPr>
        </p:nvSpPr>
        <p:spPr>
          <a:xfrm>
            <a:off x="433388" y="708025"/>
            <a:ext cx="6299200" cy="3544888"/>
          </a:xfrm>
          <a:ln/>
        </p:spPr>
      </p:sp>
      <p:sp>
        <p:nvSpPr>
          <p:cNvPr id="110596" name="Rectangle 3"/>
          <p:cNvSpPr>
            <a:spLocks noGrp="1" noChangeArrowheads="1"/>
          </p:cNvSpPr>
          <p:nvPr>
            <p:ph type="body" idx="1"/>
          </p:nvPr>
        </p:nvSpPr>
        <p:spPr>
          <a:noFill/>
          <a:ln/>
        </p:spPr>
        <p:txBody>
          <a:bodyPr/>
          <a:lstStyle/>
          <a:p>
            <a:pPr eaLnBrk="1" hangingPunct="1"/>
            <a:r>
              <a:rPr lang="en-US" sz="1400" b="1" baseline="0" dirty="0" smtClean="0">
                <a:latin typeface="Arial" panose="020B0604020202020204" pitchFamily="34" charset="0"/>
                <a:cs typeface="Arial" panose="020B0604020202020204" pitchFamily="34" charset="0"/>
              </a:rPr>
              <a:t>2018-19 Info:</a:t>
            </a:r>
          </a:p>
          <a:p>
            <a:pPr eaLnBrk="1" hangingPunct="1"/>
            <a:r>
              <a:rPr lang="en-US" sz="1400" baseline="0" dirty="0" smtClean="0">
                <a:latin typeface="Arial" panose="020B0604020202020204" pitchFamily="34" charset="0"/>
                <a:cs typeface="Arial" panose="020B0604020202020204" pitchFamily="34" charset="0"/>
              </a:rPr>
              <a:t>Base of $7.0 million</a:t>
            </a:r>
          </a:p>
          <a:p>
            <a:pPr eaLnBrk="1" hangingPunct="1"/>
            <a:r>
              <a:rPr lang="en-US" sz="1400" baseline="0" dirty="0" smtClean="0">
                <a:latin typeface="Arial" panose="020B0604020202020204" pitchFamily="34" charset="0"/>
                <a:cs typeface="Arial" panose="020B0604020202020204" pitchFamily="34" charset="0"/>
              </a:rPr>
              <a:t>Recurring Referendum of $2M</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Non-recurring exemption (declining enrollment) of $100K</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Total Authority of $9.1M</a:t>
            </a:r>
          </a:p>
          <a:p>
            <a:pPr eaLnBrk="1" hangingPunct="1"/>
            <a:r>
              <a:rPr lang="en-US" sz="1400" baseline="0" dirty="0" smtClean="0">
                <a:latin typeface="Arial" panose="020B0604020202020204" pitchFamily="34" charset="0"/>
                <a:cs typeface="Arial" panose="020B0604020202020204" pitchFamily="34" charset="0"/>
              </a:rPr>
              <a:t>Total aid/levy of $9.1M</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2019-20 Info</a:t>
            </a:r>
            <a:r>
              <a:rPr lang="en-US" sz="1400" baseline="0" dirty="0" smtClean="0">
                <a:latin typeface="Arial" panose="020B0604020202020204" pitchFamily="34" charset="0"/>
                <a:cs typeface="Arial" panose="020B0604020202020204" pitchFamily="34" charset="0"/>
              </a:rPr>
              <a:t>:</a:t>
            </a:r>
          </a:p>
          <a:p>
            <a:pPr eaLnBrk="1" hangingPunct="1"/>
            <a:r>
              <a:rPr lang="en-US" sz="1400" baseline="0" dirty="0" smtClean="0">
                <a:latin typeface="Arial" panose="020B0604020202020204" pitchFamily="34" charset="0"/>
                <a:cs typeface="Arial" panose="020B0604020202020204" pitchFamily="34" charset="0"/>
              </a:rPr>
              <a:t>Base calculation</a:t>
            </a:r>
          </a:p>
          <a:p>
            <a:pPr eaLnBrk="1" hangingPunct="1"/>
            <a:r>
              <a:rPr lang="en-US" sz="1400" baseline="0" dirty="0" smtClean="0">
                <a:latin typeface="Arial" panose="020B0604020202020204" pitchFamily="34" charset="0"/>
                <a:cs typeface="Arial" panose="020B0604020202020204" pitchFamily="34" charset="0"/>
              </a:rPr>
              <a:t>$9.0M of levied Base/Recurring exemptions in 2018-19</a:t>
            </a:r>
          </a:p>
          <a:p>
            <a:pPr eaLnBrk="1" hangingPunct="1"/>
            <a:r>
              <a:rPr lang="en-US" sz="1400" baseline="0" dirty="0" smtClean="0">
                <a:latin typeface="Arial" panose="020B0604020202020204" pitchFamily="34" charset="0"/>
                <a:cs typeface="Arial" panose="020B0604020202020204" pitchFamily="34" charset="0"/>
              </a:rPr>
              <a:t>$150,000 Declining Enrollment from 2018-19</a:t>
            </a:r>
          </a:p>
          <a:p>
            <a:pPr eaLnBrk="1" hangingPunct="1"/>
            <a:r>
              <a:rPr lang="en-US" sz="1400" baseline="0" dirty="0" smtClean="0">
                <a:latin typeface="Arial" panose="020B0604020202020204" pitchFamily="34" charset="0"/>
                <a:cs typeface="Arial" panose="020B0604020202020204" pitchFamily="34" charset="0"/>
              </a:rPr>
              <a:t>Equals $9,150,000 Base for 2019-20</a:t>
            </a:r>
          </a:p>
          <a:p>
            <a:pPr eaLnBrk="1" hangingPunct="1"/>
            <a:r>
              <a:rPr lang="en-US" sz="1400" baseline="0" dirty="0" smtClean="0">
                <a:latin typeface="Arial" panose="020B0604020202020204" pitchFamily="34" charset="0"/>
                <a:cs typeface="Arial" panose="020B0604020202020204" pitchFamily="34" charset="0"/>
              </a:rPr>
              <a:t>Add $87,500 of Per Member Authority (500*$175)</a:t>
            </a:r>
          </a:p>
          <a:p>
            <a:pPr eaLnBrk="1" hangingPunct="1"/>
            <a:endParaRPr lang="en-US" sz="14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Total Authority of $9,237,500M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eaLnBrk="1" hangingPunct="1"/>
            <a:endParaRPr lang="en-US" sz="1400" baseline="0" dirty="0" smtClean="0">
              <a:latin typeface="Arial" panose="020B0604020202020204" pitchFamily="34" charset="0"/>
              <a:cs typeface="Arial" panose="020B0604020202020204" pitchFamily="34" charset="0"/>
            </a:endParaRPr>
          </a:p>
          <a:p>
            <a:pPr eaLnBrk="1" hangingPunct="1"/>
            <a:endParaRPr lang="en-US" sz="1400" baseline="0" dirty="0" smtClean="0">
              <a:latin typeface="Arial" panose="020B0604020202020204" pitchFamily="34" charset="0"/>
              <a:cs typeface="Arial" panose="020B0604020202020204" pitchFamily="34" charset="0"/>
            </a:endParaRP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Non-Base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Carryover Authority on Line 8A</a:t>
            </a:r>
            <a:r>
              <a:rPr lang="en-US" sz="1400" baseline="0" dirty="0" smtClean="0">
                <a:latin typeface="Arial" panose="020B0604020202020204" pitchFamily="34" charset="0"/>
                <a:cs typeface="Arial" panose="020B0604020202020204" pitchFamily="34" charset="0"/>
              </a:rPr>
              <a:t> = $0</a:t>
            </a:r>
          </a:p>
          <a:p>
            <a:pPr eaLnBrk="1" hangingPunct="1"/>
            <a:endParaRPr lang="en-US" sz="1400" dirty="0" smtClean="0">
              <a:latin typeface="Arial" panose="020B0604020202020204" pitchFamily="34" charset="0"/>
              <a:cs typeface="Arial" panose="020B0604020202020204" pitchFamily="34" charset="0"/>
            </a:endParaRPr>
          </a:p>
          <a:p>
            <a:pPr eaLnBrk="1" hangingPunct="1"/>
            <a:endParaRPr lang="en-US" sz="1400" dirty="0" smtClean="0"/>
          </a:p>
        </p:txBody>
      </p:sp>
      <p:sp>
        <p:nvSpPr>
          <p:cNvPr id="5" name="Date Placeholder 4"/>
          <p:cNvSpPr>
            <a:spLocks noGrp="1"/>
          </p:cNvSpPr>
          <p:nvPr>
            <p:ph type="dt" idx="10"/>
          </p:nvPr>
        </p:nvSpPr>
        <p:spPr/>
        <p:txBody>
          <a:bodyPr/>
          <a:lstStyle/>
          <a:p>
            <a:pPr>
              <a:defRPr/>
            </a:pPr>
            <a:fld id="{9C42B4EC-346C-4775-8205-0437C8A69B3B}"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415610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0CB68C1-BC1D-4711-8479-8E56C9A72230}" type="slidenum">
              <a:rPr lang="en-US" smtClean="0"/>
              <a:pPr/>
              <a:t>78</a:t>
            </a:fld>
            <a:endParaRPr lang="en-US" dirty="0" smtClean="0"/>
          </a:p>
        </p:txBody>
      </p:sp>
      <p:sp>
        <p:nvSpPr>
          <p:cNvPr id="111619" name="Rectangle 2"/>
          <p:cNvSpPr>
            <a:spLocks noGrp="1" noRot="1" noChangeAspect="1" noChangeArrowheads="1" noTextEdit="1"/>
          </p:cNvSpPr>
          <p:nvPr>
            <p:ph type="sldImg"/>
          </p:nvPr>
        </p:nvSpPr>
        <p:spPr>
          <a:xfrm>
            <a:off x="433388" y="708025"/>
            <a:ext cx="6299200" cy="3544888"/>
          </a:xfrm>
          <a:ln/>
        </p:spPr>
      </p:sp>
      <p:sp>
        <p:nvSpPr>
          <p:cNvPr id="111620" name="Rectangle 3"/>
          <p:cNvSpPr>
            <a:spLocks noGrp="1" noChangeArrowheads="1"/>
          </p:cNvSpPr>
          <p:nvPr>
            <p:ph type="body" idx="1"/>
          </p:nvPr>
        </p:nvSpPr>
        <p:spPr>
          <a:noFill/>
          <a:ln/>
        </p:spPr>
        <p:txBody>
          <a:bodyPr/>
          <a:lstStyle/>
          <a:p>
            <a:pPr eaLnBrk="1" hangingPunct="1"/>
            <a:r>
              <a:rPr lang="en-US" sz="1200" b="1" baseline="0" dirty="0" smtClean="0">
                <a:latin typeface="Arial" panose="020B0604020202020204" pitchFamily="34" charset="0"/>
                <a:cs typeface="Arial" panose="020B0604020202020204" pitchFamily="34" charset="0"/>
              </a:rPr>
              <a:t>2018-19 Info:</a:t>
            </a:r>
          </a:p>
          <a:p>
            <a:pPr eaLnBrk="1" hangingPunct="1"/>
            <a:r>
              <a:rPr lang="en-US" sz="1200" baseline="0" dirty="0" smtClean="0">
                <a:latin typeface="Arial" panose="020B0604020202020204" pitchFamily="34" charset="0"/>
                <a:cs typeface="Arial" panose="020B0604020202020204" pitchFamily="34" charset="0"/>
              </a:rPr>
              <a:t>Base of $7.0 million</a:t>
            </a:r>
          </a:p>
          <a:p>
            <a:pPr eaLnBrk="1" hangingPunct="1"/>
            <a:r>
              <a:rPr lang="en-US" sz="1200" baseline="0" dirty="0" smtClean="0">
                <a:latin typeface="Arial" panose="020B0604020202020204" pitchFamily="34" charset="0"/>
                <a:cs typeface="Arial" panose="020B0604020202020204" pitchFamily="34" charset="0"/>
              </a:rPr>
              <a:t>Transfer of Service $250K</a:t>
            </a:r>
          </a:p>
          <a:p>
            <a:pPr eaLnBrk="1" hangingPunct="1"/>
            <a:r>
              <a:rPr lang="en-US" sz="1200" baseline="0" dirty="0" smtClean="0">
                <a:latin typeface="Arial" panose="020B0604020202020204" pitchFamily="34" charset="0"/>
                <a:cs typeface="Arial" panose="020B0604020202020204" pitchFamily="34" charset="0"/>
              </a:rPr>
              <a:t>Low Revenue $250K</a:t>
            </a:r>
          </a:p>
          <a:p>
            <a:pPr eaLnBrk="1" hangingPunct="1"/>
            <a:endParaRPr lang="en-US" sz="1200" baseline="0" dirty="0" smtClean="0">
              <a:latin typeface="Arial" panose="020B0604020202020204" pitchFamily="34" charset="0"/>
              <a:cs typeface="Arial" panose="020B0604020202020204" pitchFamily="34" charset="0"/>
            </a:endParaRPr>
          </a:p>
          <a:p>
            <a:pPr eaLnBrk="1" hangingPunct="1"/>
            <a:r>
              <a:rPr lang="en-US" sz="1200" baseline="0" dirty="0" smtClean="0">
                <a:latin typeface="Arial" panose="020B0604020202020204" pitchFamily="34" charset="0"/>
                <a:cs typeface="Arial" panose="020B0604020202020204" pitchFamily="34" charset="0"/>
              </a:rPr>
              <a:t>Non-recurring exemption of $46K</a:t>
            </a:r>
          </a:p>
          <a:p>
            <a:pPr eaLnBrk="1" hangingPunct="1"/>
            <a:endParaRPr lang="en-US" sz="1200" baseline="0" dirty="0" smtClean="0">
              <a:latin typeface="Arial" panose="020B0604020202020204" pitchFamily="34" charset="0"/>
              <a:cs typeface="Arial" panose="020B0604020202020204" pitchFamily="34" charset="0"/>
            </a:endParaRPr>
          </a:p>
          <a:p>
            <a:pPr eaLnBrk="1" hangingPunct="1"/>
            <a:r>
              <a:rPr lang="en-US" sz="1200" baseline="0" dirty="0" smtClean="0">
                <a:latin typeface="Arial" panose="020B0604020202020204" pitchFamily="34" charset="0"/>
                <a:cs typeface="Arial" panose="020B0604020202020204" pitchFamily="34" charset="0"/>
              </a:rPr>
              <a:t>Total Authority of $7,546,000</a:t>
            </a:r>
          </a:p>
          <a:p>
            <a:pPr eaLnBrk="1" hangingPunct="1"/>
            <a:r>
              <a:rPr lang="en-US" sz="1200" baseline="0" dirty="0" smtClean="0">
                <a:latin typeface="Arial" panose="020B0604020202020204" pitchFamily="34" charset="0"/>
                <a:cs typeface="Arial" panose="020B0604020202020204" pitchFamily="34" charset="0"/>
              </a:rPr>
              <a:t>Aid/Levy of $</a:t>
            </a:r>
            <a:r>
              <a:rPr lang="en-US" sz="1200" b="1" baseline="0" dirty="0" smtClean="0">
                <a:latin typeface="Arial" panose="020B0604020202020204" pitchFamily="34" charset="0"/>
                <a:cs typeface="Arial" panose="020B0604020202020204" pitchFamily="34" charset="0"/>
              </a:rPr>
              <a:t>7,536,000</a:t>
            </a:r>
            <a:r>
              <a:rPr lang="en-US" sz="1200" baseline="0" dirty="0" smtClean="0">
                <a:latin typeface="Arial" panose="020B0604020202020204" pitchFamily="34" charset="0"/>
                <a:cs typeface="Arial" panose="020B0604020202020204" pitchFamily="34" charset="0"/>
              </a:rPr>
              <a:t> – under levy of $10,000</a:t>
            </a:r>
          </a:p>
          <a:p>
            <a:pPr eaLnBrk="1" hangingPunct="1"/>
            <a:endParaRPr lang="en-US" sz="1200" baseline="0" dirty="0" smtClean="0">
              <a:latin typeface="Arial" panose="020B0604020202020204" pitchFamily="34" charset="0"/>
              <a:cs typeface="Arial" panose="020B0604020202020204" pitchFamily="34" charset="0"/>
            </a:endParaRPr>
          </a:p>
          <a:p>
            <a:pPr eaLnBrk="1" hangingPunct="1"/>
            <a:r>
              <a:rPr lang="en-US" sz="1200" b="1" baseline="0" dirty="0" smtClean="0">
                <a:latin typeface="Arial" panose="020B0604020202020204" pitchFamily="34" charset="0"/>
                <a:cs typeface="Arial" panose="020B0604020202020204" pitchFamily="34" charset="0"/>
              </a:rPr>
              <a:t>2019-20 Info:</a:t>
            </a:r>
          </a:p>
          <a:p>
            <a:pPr eaLnBrk="1" hangingPunct="1"/>
            <a:r>
              <a:rPr lang="en-US" sz="1200" baseline="0" dirty="0" smtClean="0">
                <a:latin typeface="Arial" panose="020B0604020202020204" pitchFamily="34" charset="0"/>
                <a:cs typeface="Arial" panose="020B0604020202020204" pitchFamily="34" charset="0"/>
              </a:rPr>
              <a:t>Base calculation</a:t>
            </a:r>
          </a:p>
          <a:p>
            <a:pPr eaLnBrk="1" hangingPunct="1"/>
            <a:r>
              <a:rPr lang="en-US" sz="1200" baseline="0" dirty="0" smtClean="0">
                <a:latin typeface="Arial" panose="020B0604020202020204" pitchFamily="34" charset="0"/>
                <a:cs typeface="Arial" panose="020B0604020202020204" pitchFamily="34" charset="0"/>
              </a:rPr>
              <a:t>$7.5M of levied Base/Recurring exemptions in 2018-19</a:t>
            </a:r>
          </a:p>
          <a:p>
            <a:pPr eaLnBrk="1" hangingPunct="1"/>
            <a:r>
              <a:rPr lang="en-US" sz="1200" baseline="0" dirty="0" smtClean="0">
                <a:latin typeface="Arial" panose="020B0604020202020204" pitchFamily="34" charset="0"/>
                <a:cs typeface="Arial" panose="020B0604020202020204" pitchFamily="34" charset="0"/>
              </a:rPr>
              <a:t>$87,500 of Per Member Authority (500*$175)</a:t>
            </a:r>
          </a:p>
          <a:p>
            <a:pPr eaLnBrk="1" hangingPunct="1"/>
            <a:endParaRPr lang="en-US" sz="1200" baseline="0" dirty="0" smtClean="0">
              <a:latin typeface="Arial" panose="020B0604020202020204" pitchFamily="34" charset="0"/>
              <a:cs typeface="Arial" panose="020B0604020202020204" pitchFamily="34" charset="0"/>
            </a:endParaRPr>
          </a:p>
          <a:p>
            <a:pPr eaLnBrk="1" hangingPunct="1"/>
            <a:r>
              <a:rPr lang="en-US" sz="1200" baseline="0" dirty="0" smtClean="0">
                <a:latin typeface="Arial" panose="020B0604020202020204" pitchFamily="34" charset="0"/>
                <a:cs typeface="Arial" panose="020B0604020202020204" pitchFamily="34" charset="0"/>
              </a:rPr>
              <a:t>Base = $7,500,000 + $87,500 = $7,587,500</a:t>
            </a:r>
          </a:p>
          <a:p>
            <a:pPr eaLnBrk="1" hangingPunct="1"/>
            <a:endParaRPr lang="en-US" sz="1200" dirty="0" smtClean="0">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Non-Base</a:t>
            </a:r>
            <a:r>
              <a:rPr lang="en-US" sz="1200" baseline="0" dirty="0" smtClean="0">
                <a:latin typeface="Arial" panose="020B0604020202020204" pitchFamily="34" charset="0"/>
                <a:cs typeface="Arial" panose="020B0604020202020204" pitchFamily="34" charset="0"/>
              </a:rPr>
              <a:t> info</a:t>
            </a:r>
            <a:endParaRPr lang="en-US" sz="1200" dirty="0" smtClean="0">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Carryover Authority on Line 8A</a:t>
            </a:r>
            <a:r>
              <a:rPr lang="en-US" sz="1200" baseline="0" dirty="0" smtClean="0">
                <a:latin typeface="Arial" panose="020B0604020202020204" pitchFamily="34" charset="0"/>
                <a:cs typeface="Arial" panose="020B0604020202020204" pitchFamily="34" charset="0"/>
              </a:rPr>
              <a:t> = $0</a:t>
            </a:r>
            <a:endParaRPr lang="en-US" sz="1200" dirty="0" smtClean="0">
              <a:latin typeface="Arial" panose="020B0604020202020204" pitchFamily="34" charset="0"/>
              <a:cs typeface="Arial" panose="020B0604020202020204" pitchFamily="34" charset="0"/>
            </a:endParaRPr>
          </a:p>
          <a:p>
            <a:pPr eaLnBrk="1" hangingPunct="1"/>
            <a:endParaRPr lang="en-US" sz="1200" dirty="0" smtClean="0">
              <a:latin typeface="Arial" panose="020B0604020202020204" pitchFamily="34" charset="0"/>
              <a:cs typeface="Arial" panose="020B0604020202020204" pitchFamily="34" charset="0"/>
            </a:endParaRPr>
          </a:p>
          <a:p>
            <a:pPr eaLnBrk="1" hangingPunct="1"/>
            <a:r>
              <a:rPr lang="en-US" sz="1200" dirty="0" smtClean="0">
                <a:latin typeface="Arial" panose="020B0604020202020204" pitchFamily="34" charset="0"/>
                <a:cs typeface="Arial" panose="020B0604020202020204" pitchFamily="34" charset="0"/>
              </a:rPr>
              <a:t>The under levy</a:t>
            </a:r>
            <a:r>
              <a:rPr lang="en-US" sz="1200" baseline="0" dirty="0" smtClean="0">
                <a:latin typeface="Arial" panose="020B0604020202020204" pitchFamily="34" charset="0"/>
                <a:cs typeface="Arial" panose="020B0604020202020204" pitchFamily="34" charset="0"/>
              </a:rPr>
              <a:t> from 2018-19 cannot roll forward due to the under levy being less than the Non-Recurring (one-time) exemption of $46K.  Non-recurring exemptions are one-time authority the board can chose to levy for the current year only.  Each year non-recurring exemptions are re-calculated to see if the district qualifies based on the criteria set in statutes for each of the types of non-recurring exemptions.</a:t>
            </a:r>
            <a:endParaRPr lang="en-US" sz="1200" dirty="0" smtClean="0">
              <a:latin typeface="Arial" panose="020B0604020202020204" pitchFamily="34" charset="0"/>
              <a:cs typeface="Arial" panose="020B0604020202020204" pitchFamily="34" charset="0"/>
            </a:endParaRPr>
          </a:p>
          <a:p>
            <a:pPr eaLnBrk="1" hangingPunct="1"/>
            <a:endParaRPr lang="en-US" dirty="0" smtClean="0"/>
          </a:p>
        </p:txBody>
      </p:sp>
      <p:sp>
        <p:nvSpPr>
          <p:cNvPr id="5" name="Date Placeholder 4"/>
          <p:cNvSpPr>
            <a:spLocks noGrp="1"/>
          </p:cNvSpPr>
          <p:nvPr>
            <p:ph type="dt" idx="10"/>
          </p:nvPr>
        </p:nvSpPr>
        <p:spPr/>
        <p:txBody>
          <a:bodyPr/>
          <a:lstStyle/>
          <a:p>
            <a:pPr>
              <a:defRPr/>
            </a:pPr>
            <a:fld id="{C113D9C1-900E-4F45-9073-CCE109ED350F}"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357235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DE4F14E-00C9-473A-A0C8-00D480F000BF}" type="slidenum">
              <a:rPr lang="en-US" smtClean="0"/>
              <a:pPr/>
              <a:t>79</a:t>
            </a:fld>
            <a:endParaRPr lang="en-US" dirty="0" smtClean="0"/>
          </a:p>
        </p:txBody>
      </p:sp>
      <p:sp>
        <p:nvSpPr>
          <p:cNvPr id="112643" name="Rectangle 2"/>
          <p:cNvSpPr>
            <a:spLocks noGrp="1" noRot="1" noChangeAspect="1" noChangeArrowheads="1" noTextEdit="1"/>
          </p:cNvSpPr>
          <p:nvPr>
            <p:ph type="sldImg"/>
          </p:nvPr>
        </p:nvSpPr>
        <p:spPr>
          <a:xfrm>
            <a:off x="433388" y="708025"/>
            <a:ext cx="6299200" cy="3544888"/>
          </a:xfrm>
          <a:ln/>
        </p:spPr>
      </p:sp>
      <p:sp>
        <p:nvSpPr>
          <p:cNvPr id="112644" name="Rectangle 3"/>
          <p:cNvSpPr>
            <a:spLocks noGrp="1" noChangeArrowheads="1"/>
          </p:cNvSpPr>
          <p:nvPr>
            <p:ph type="body" idx="1"/>
          </p:nvPr>
        </p:nvSpPr>
        <p:spPr>
          <a:noFill/>
          <a:ln/>
        </p:spPr>
        <p:txBody>
          <a:bodyPr/>
          <a:lstStyle/>
          <a:p>
            <a:pPr eaLnBrk="1" hangingPunct="1"/>
            <a:r>
              <a:rPr lang="en-US" sz="1400" b="1" baseline="0" dirty="0" smtClean="0">
                <a:latin typeface="Arial" panose="020B0604020202020204" pitchFamily="34" charset="0"/>
                <a:cs typeface="Arial" panose="020B0604020202020204" pitchFamily="34" charset="0"/>
              </a:rPr>
              <a:t>2018-19 Info:</a:t>
            </a:r>
          </a:p>
          <a:p>
            <a:pPr eaLnBrk="1" hangingPunct="1"/>
            <a:r>
              <a:rPr lang="en-US" sz="1400" baseline="0" dirty="0" smtClean="0">
                <a:latin typeface="Arial" panose="020B0604020202020204" pitchFamily="34" charset="0"/>
                <a:cs typeface="Arial" panose="020B0604020202020204" pitchFamily="34" charset="0"/>
              </a:rPr>
              <a:t>Base of $7.0 million</a:t>
            </a:r>
          </a:p>
          <a:p>
            <a:pPr eaLnBrk="1" hangingPunct="1"/>
            <a:r>
              <a:rPr lang="en-US" sz="1400" baseline="0" dirty="0" smtClean="0">
                <a:latin typeface="Arial" panose="020B0604020202020204" pitchFamily="34" charset="0"/>
                <a:cs typeface="Arial" panose="020B0604020202020204" pitchFamily="34" charset="0"/>
              </a:rPr>
              <a:t>Transfer of Service $250K</a:t>
            </a:r>
          </a:p>
          <a:p>
            <a:pPr eaLnBrk="1" hangingPunct="1"/>
            <a:r>
              <a:rPr lang="en-US" sz="1400" baseline="0" dirty="0" smtClean="0">
                <a:latin typeface="Arial" panose="020B0604020202020204" pitchFamily="34" charset="0"/>
                <a:cs typeface="Arial" panose="020B0604020202020204" pitchFamily="34" charset="0"/>
              </a:rPr>
              <a:t>Recurring Referenda $1.75M</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Non-recurring exemption of $46K</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Total Authority of $9,046,000</a:t>
            </a:r>
          </a:p>
          <a:p>
            <a:pPr eaLnBrk="1" hangingPunct="1"/>
            <a:r>
              <a:rPr lang="en-US" sz="1400" baseline="0" dirty="0" smtClean="0">
                <a:latin typeface="Arial" panose="020B0604020202020204" pitchFamily="34" charset="0"/>
                <a:cs typeface="Arial" panose="020B0604020202020204" pitchFamily="34" charset="0"/>
              </a:rPr>
              <a:t>Aid/Levy of $8,990,000 – under levy of $56,000</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2019-20 Info:</a:t>
            </a:r>
          </a:p>
          <a:p>
            <a:pPr eaLnBrk="1" hangingPunct="1"/>
            <a:r>
              <a:rPr lang="en-US" sz="1400" baseline="0" dirty="0" smtClean="0">
                <a:latin typeface="Arial" panose="020B0604020202020204" pitchFamily="34" charset="0"/>
                <a:cs typeface="Arial" panose="020B0604020202020204" pitchFamily="34" charset="0"/>
              </a:rPr>
              <a:t>Base calculation</a:t>
            </a:r>
          </a:p>
          <a:p>
            <a:pPr eaLnBrk="1" hangingPunct="1"/>
            <a:r>
              <a:rPr lang="en-US" sz="1400" baseline="0" dirty="0" smtClean="0">
                <a:latin typeface="Arial" panose="020B0604020202020204" pitchFamily="34" charset="0"/>
                <a:cs typeface="Arial" panose="020B0604020202020204" pitchFamily="34" charset="0"/>
              </a:rPr>
              <a:t>$8,990,000 of levied Base/Recurring exemptions in 2018-19</a:t>
            </a:r>
          </a:p>
          <a:p>
            <a:pPr eaLnBrk="1" hangingPunct="1"/>
            <a:r>
              <a:rPr lang="en-US" sz="1400" baseline="0" dirty="0" smtClean="0">
                <a:latin typeface="Arial" panose="020B0604020202020204" pitchFamily="34" charset="0"/>
                <a:cs typeface="Arial" panose="020B0604020202020204" pitchFamily="34" charset="0"/>
              </a:rPr>
              <a:t>$87,500 of Per Member Authority (500*$175)</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Base = $8,990,000 + $87,500 = $9,077,500</a:t>
            </a:r>
          </a:p>
          <a:p>
            <a:pPr eaLnBrk="1" hangingPunct="1"/>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Non-Base</a:t>
            </a:r>
            <a:r>
              <a:rPr lang="en-US" sz="1400" baseline="0" dirty="0" smtClean="0">
                <a:latin typeface="Arial" panose="020B0604020202020204" pitchFamily="34" charset="0"/>
                <a:cs typeface="Arial" panose="020B0604020202020204" pitchFamily="34" charset="0"/>
              </a:rPr>
              <a:t> info</a:t>
            </a:r>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Carryover Authority on Line 8A</a:t>
            </a:r>
            <a:r>
              <a:rPr lang="en-US" sz="1400" baseline="0" dirty="0" smtClean="0">
                <a:latin typeface="Arial" panose="020B0604020202020204" pitchFamily="34" charset="0"/>
                <a:cs typeface="Arial" panose="020B0604020202020204" pitchFamily="34" charset="0"/>
              </a:rPr>
              <a:t> = $10,000</a:t>
            </a:r>
            <a:endParaRPr lang="en-US" sz="1400" dirty="0" smtClean="0">
              <a:latin typeface="Arial" panose="020B0604020202020204" pitchFamily="34" charset="0"/>
              <a:cs typeface="Arial" panose="020B0604020202020204" pitchFamily="34" charset="0"/>
            </a:endParaRPr>
          </a:p>
          <a:p>
            <a:pPr eaLnBrk="1" hangingPunct="1"/>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Only $10,000 of the under</a:t>
            </a:r>
            <a:r>
              <a:rPr lang="en-US" sz="1400" baseline="0" dirty="0" smtClean="0">
                <a:latin typeface="Arial" panose="020B0604020202020204" pitchFamily="34" charset="0"/>
                <a:cs typeface="Arial" panose="020B0604020202020204" pitchFamily="34" charset="0"/>
              </a:rPr>
              <a:t> levy from 2018-19 rolls forward as $46,000 of the $56,000 total under levy related to Non-recurring exemptions which are one-time authority.  Under levies are first applied to one-time authority and then anything that exceeds the total non-recurring exemption amounts for that year are able to be carried forward and added to the next year’s calculation as carryover authority.</a:t>
            </a:r>
            <a:endParaRPr lang="en-US" sz="1400" dirty="0" smtClean="0">
              <a:latin typeface="Arial" panose="020B0604020202020204" pitchFamily="34" charset="0"/>
              <a:cs typeface="Arial" panose="020B0604020202020204" pitchFamily="34" charset="0"/>
            </a:endParaRPr>
          </a:p>
        </p:txBody>
      </p:sp>
      <p:sp>
        <p:nvSpPr>
          <p:cNvPr id="5" name="Date Placeholder 4"/>
          <p:cNvSpPr>
            <a:spLocks noGrp="1"/>
          </p:cNvSpPr>
          <p:nvPr>
            <p:ph type="dt" idx="10"/>
          </p:nvPr>
        </p:nvSpPr>
        <p:spPr/>
        <p:txBody>
          <a:bodyPr/>
          <a:lstStyle/>
          <a:p>
            <a:pPr>
              <a:defRPr/>
            </a:pPr>
            <a:fld id="{7782C481-34C5-492C-85CB-D8F1DF6973A4}"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961386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08B7D2-4185-4F95-A366-38C2AEDA0715}" type="slidenum">
              <a:rPr lang="en-US" smtClean="0"/>
              <a:pPr/>
              <a:t>80</a:t>
            </a:fld>
            <a:endParaRPr lang="en-US" dirty="0" smtClean="0"/>
          </a:p>
        </p:txBody>
      </p:sp>
      <p:sp>
        <p:nvSpPr>
          <p:cNvPr id="113667" name="Rectangle 2"/>
          <p:cNvSpPr>
            <a:spLocks noGrp="1" noRot="1" noChangeAspect="1" noChangeArrowheads="1" noTextEdit="1"/>
          </p:cNvSpPr>
          <p:nvPr>
            <p:ph type="sldImg"/>
          </p:nvPr>
        </p:nvSpPr>
        <p:spPr>
          <a:xfrm>
            <a:off x="433388" y="708025"/>
            <a:ext cx="6299200" cy="3544888"/>
          </a:xfrm>
          <a:ln/>
        </p:spPr>
      </p:sp>
      <p:sp>
        <p:nvSpPr>
          <p:cNvPr id="113668" name="Rectangle 3"/>
          <p:cNvSpPr>
            <a:spLocks noGrp="1" noChangeArrowheads="1"/>
          </p:cNvSpPr>
          <p:nvPr>
            <p:ph type="body" idx="1"/>
          </p:nvPr>
        </p:nvSpPr>
        <p:spPr>
          <a:noFill/>
          <a:ln/>
        </p:spPr>
        <p:txBody>
          <a:bodyPr/>
          <a:lstStyle/>
          <a:p>
            <a:pPr eaLnBrk="1" hangingPunct="1"/>
            <a:r>
              <a:rPr lang="en-US" sz="1400" b="1" baseline="0" dirty="0" smtClean="0">
                <a:latin typeface="Arial" panose="020B0604020202020204" pitchFamily="34" charset="0"/>
                <a:cs typeface="Arial" panose="020B0604020202020204" pitchFamily="34" charset="0"/>
              </a:rPr>
              <a:t>2018-19 Info:</a:t>
            </a:r>
          </a:p>
          <a:p>
            <a:pPr eaLnBrk="1" hangingPunct="1"/>
            <a:r>
              <a:rPr lang="en-US" sz="1400" baseline="0" dirty="0" smtClean="0">
                <a:latin typeface="Arial" panose="020B0604020202020204" pitchFamily="34" charset="0"/>
                <a:cs typeface="Arial" panose="020B0604020202020204" pitchFamily="34" charset="0"/>
              </a:rPr>
              <a:t>Base of $7.0 million</a:t>
            </a:r>
          </a:p>
          <a:p>
            <a:pPr eaLnBrk="1" hangingPunct="1"/>
            <a:r>
              <a:rPr lang="en-US" sz="1400" baseline="0" dirty="0" smtClean="0">
                <a:latin typeface="Arial" panose="020B0604020202020204" pitchFamily="34" charset="0"/>
                <a:cs typeface="Arial" panose="020B0604020202020204" pitchFamily="34" charset="0"/>
              </a:rPr>
              <a:t>Recurring Referenda $250K</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Non-recurring exemptions – total of $240,000</a:t>
            </a:r>
          </a:p>
          <a:p>
            <a:pPr eaLnBrk="1" hangingPunct="1"/>
            <a:r>
              <a:rPr lang="en-US" sz="1400" baseline="0" dirty="0" smtClean="0">
                <a:latin typeface="Arial" panose="020B0604020202020204" pitchFamily="34" charset="0"/>
                <a:cs typeface="Arial" panose="020B0604020202020204" pitchFamily="34" charset="0"/>
              </a:rPr>
              <a:t>Declining Enrollment of $200,000</a:t>
            </a:r>
          </a:p>
          <a:p>
            <a:pPr eaLnBrk="1" hangingPunct="1"/>
            <a:r>
              <a:rPr lang="en-US" sz="1400" baseline="0" dirty="0" smtClean="0">
                <a:latin typeface="Arial" panose="020B0604020202020204" pitchFamily="34" charset="0"/>
                <a:cs typeface="Arial" panose="020B0604020202020204" pitchFamily="34" charset="0"/>
              </a:rPr>
              <a:t>Hold Harmless of $40,000</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Total Authority of $7,490,000</a:t>
            </a:r>
          </a:p>
          <a:p>
            <a:pPr eaLnBrk="1" hangingPunct="1"/>
            <a:r>
              <a:rPr lang="en-US" sz="1400" baseline="0" dirty="0" smtClean="0">
                <a:latin typeface="Arial" panose="020B0604020202020204" pitchFamily="34" charset="0"/>
                <a:cs typeface="Arial" panose="020B0604020202020204" pitchFamily="34" charset="0"/>
              </a:rPr>
              <a:t>Aid/Levy of $7,240,000 – under levy of $250,000</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1" baseline="0" dirty="0" smtClean="0">
                <a:latin typeface="Arial" panose="020B0604020202020204" pitchFamily="34" charset="0"/>
                <a:cs typeface="Arial" panose="020B0604020202020204" pitchFamily="34" charset="0"/>
              </a:rPr>
              <a:t>2019-20 Info:</a:t>
            </a:r>
          </a:p>
          <a:p>
            <a:pPr eaLnBrk="1" hangingPunct="1"/>
            <a:r>
              <a:rPr lang="en-US" sz="1400" baseline="0" dirty="0" smtClean="0">
                <a:latin typeface="Arial" panose="020B0604020202020204" pitchFamily="34" charset="0"/>
                <a:cs typeface="Arial" panose="020B0604020202020204" pitchFamily="34" charset="0"/>
              </a:rPr>
              <a:t>Base calculation</a:t>
            </a:r>
          </a:p>
          <a:p>
            <a:pPr eaLnBrk="1" hangingPunct="1"/>
            <a:r>
              <a:rPr lang="en-US" sz="1400" baseline="0" dirty="0" smtClean="0">
                <a:latin typeface="Arial" panose="020B0604020202020204" pitchFamily="34" charset="0"/>
                <a:cs typeface="Arial" panose="020B0604020202020204" pitchFamily="34" charset="0"/>
              </a:rPr>
              <a:t>$7,240,000 of levied Base/Recurring exemptions in 2018-19</a:t>
            </a:r>
          </a:p>
          <a:p>
            <a:pPr eaLnBrk="1" hangingPunct="1"/>
            <a:r>
              <a:rPr lang="en-US" sz="1400" baseline="0" dirty="0" smtClean="0">
                <a:latin typeface="Arial" panose="020B0604020202020204" pitchFamily="34" charset="0"/>
                <a:cs typeface="Arial" panose="020B0604020202020204" pitchFamily="34" charset="0"/>
              </a:rPr>
              <a:t>$89,500 of Per Member Authority (500*$175)</a:t>
            </a:r>
          </a:p>
          <a:p>
            <a:pPr eaLnBrk="1" hangingPunct="1"/>
            <a:endParaRPr lang="en-US" sz="1400" baseline="0" dirty="0" smtClean="0">
              <a:latin typeface="Arial" panose="020B0604020202020204" pitchFamily="34" charset="0"/>
              <a:cs typeface="Arial" panose="020B0604020202020204" pitchFamily="34" charset="0"/>
            </a:endParaRPr>
          </a:p>
          <a:p>
            <a:pPr eaLnBrk="1" hangingPunct="1"/>
            <a:r>
              <a:rPr lang="en-US" sz="1400" baseline="0" dirty="0" smtClean="0">
                <a:latin typeface="Arial" panose="020B0604020202020204" pitchFamily="34" charset="0"/>
                <a:cs typeface="Arial" panose="020B0604020202020204" pitchFamily="34" charset="0"/>
              </a:rPr>
              <a:t>Base = $7,240,000 + $87,500 = $7,327,500</a:t>
            </a:r>
          </a:p>
          <a:p>
            <a:pPr eaLnBrk="1" hangingPunct="1"/>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Non-Base</a:t>
            </a:r>
            <a:r>
              <a:rPr lang="en-US" sz="1400" baseline="0" dirty="0" smtClean="0">
                <a:latin typeface="Arial" panose="020B0604020202020204" pitchFamily="34" charset="0"/>
                <a:cs typeface="Arial" panose="020B0604020202020204" pitchFamily="34" charset="0"/>
              </a:rPr>
              <a:t> info</a:t>
            </a:r>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Carryover Authority on Line 8A</a:t>
            </a:r>
            <a:r>
              <a:rPr lang="en-US" sz="1400" baseline="0" dirty="0" smtClean="0">
                <a:latin typeface="Arial" panose="020B0604020202020204" pitchFamily="34" charset="0"/>
                <a:cs typeface="Arial" panose="020B0604020202020204" pitchFamily="34" charset="0"/>
              </a:rPr>
              <a:t> = $41,248</a:t>
            </a:r>
            <a:endParaRPr lang="en-US" sz="1400" dirty="0" smtClean="0">
              <a:latin typeface="Arial" panose="020B0604020202020204" pitchFamily="34" charset="0"/>
              <a:cs typeface="Arial" panose="020B0604020202020204" pitchFamily="34" charset="0"/>
            </a:endParaRPr>
          </a:p>
          <a:p>
            <a:pPr eaLnBrk="1" hangingPunct="1"/>
            <a:endParaRPr lang="en-US" sz="1400" dirty="0" smtClean="0">
              <a:latin typeface="Arial" panose="020B0604020202020204" pitchFamily="34" charset="0"/>
              <a:cs typeface="Arial" panose="020B0604020202020204" pitchFamily="34" charset="0"/>
            </a:endParaRPr>
          </a:p>
          <a:p>
            <a:pPr eaLnBrk="1" hangingPunct="1"/>
            <a:r>
              <a:rPr lang="en-US" sz="1400" dirty="0" smtClean="0">
                <a:latin typeface="Arial" panose="020B0604020202020204" pitchFamily="34" charset="0"/>
                <a:cs typeface="Arial" panose="020B0604020202020204" pitchFamily="34" charset="0"/>
              </a:rPr>
              <a:t>Only $10,000 of the under</a:t>
            </a:r>
            <a:r>
              <a:rPr lang="en-US" sz="1400" baseline="0" dirty="0" smtClean="0">
                <a:latin typeface="Arial" panose="020B0604020202020204" pitchFamily="34" charset="0"/>
                <a:cs typeface="Arial" panose="020B0604020202020204" pitchFamily="34" charset="0"/>
              </a:rPr>
              <a:t> levy from 2018-19 rolls forward as $240,000 of the $250,000 total under levy related to Non-recurring exemptions which are one-time authority.  Under levies are first applied to one-time authority and then anything that exceeds the total non-recurring exemption amounts for that year are able to be carried forward and added to the next year’s calculation as carryover authority.</a:t>
            </a:r>
            <a:endParaRPr lang="en-US" sz="1400" dirty="0" smtClean="0">
              <a:latin typeface="Arial" panose="020B0604020202020204" pitchFamily="34" charset="0"/>
              <a:cs typeface="Arial" panose="020B0604020202020204" pitchFamily="34" charset="0"/>
            </a:endParaRPr>
          </a:p>
        </p:txBody>
      </p:sp>
      <p:sp>
        <p:nvSpPr>
          <p:cNvPr id="5" name="Date Placeholder 4"/>
          <p:cNvSpPr>
            <a:spLocks noGrp="1"/>
          </p:cNvSpPr>
          <p:nvPr>
            <p:ph type="dt" idx="10"/>
          </p:nvPr>
        </p:nvSpPr>
        <p:spPr/>
        <p:txBody>
          <a:bodyPr/>
          <a:lstStyle/>
          <a:p>
            <a:pPr>
              <a:defRPr/>
            </a:pPr>
            <a:fld id="{4F239839-CE76-42C5-84D5-942FE2FF868A}"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913583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b="1" dirty="0" smtClean="0"/>
              <a:t>Update on</a:t>
            </a:r>
            <a:r>
              <a:rPr lang="en-US" b="1" baseline="0" dirty="0" smtClean="0"/>
              <a:t> Monday</a:t>
            </a:r>
            <a:endParaRPr lang="en-US" b="1"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83</a:t>
            </a:fld>
            <a:endParaRPr lang="en-US" dirty="0"/>
          </a:p>
        </p:txBody>
      </p:sp>
      <p:sp>
        <p:nvSpPr>
          <p:cNvPr id="5" name="Date Placeholder 4"/>
          <p:cNvSpPr>
            <a:spLocks noGrp="1"/>
          </p:cNvSpPr>
          <p:nvPr>
            <p:ph type="dt" idx="11"/>
          </p:nvPr>
        </p:nvSpPr>
        <p:spPr/>
        <p:txBody>
          <a:bodyPr/>
          <a:lstStyle/>
          <a:p>
            <a:pPr>
              <a:defRPr/>
            </a:pPr>
            <a:fld id="{6F223D18-5B96-40B3-9B56-A65777D8E55E}"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2816006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b="1" dirty="0" smtClean="0"/>
              <a:t>Data from fall of 2019</a:t>
            </a:r>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87</a:t>
            </a:fld>
            <a:endParaRPr lang="en-US" dirty="0"/>
          </a:p>
        </p:txBody>
      </p:sp>
      <p:sp>
        <p:nvSpPr>
          <p:cNvPr id="5" name="Date Placeholder 4"/>
          <p:cNvSpPr>
            <a:spLocks noGrp="1"/>
          </p:cNvSpPr>
          <p:nvPr>
            <p:ph type="dt" idx="11"/>
          </p:nvPr>
        </p:nvSpPr>
        <p:spPr/>
        <p:txBody>
          <a:bodyPr/>
          <a:lstStyle/>
          <a:p>
            <a:pPr>
              <a:defRPr/>
            </a:pPr>
            <a:fld id="{8AA2D660-06B4-4787-B87A-C55AA850CB00}"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083217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88</a:t>
            </a:fld>
            <a:endParaRPr lang="en-US" dirty="0"/>
          </a:p>
        </p:txBody>
      </p:sp>
      <p:sp>
        <p:nvSpPr>
          <p:cNvPr id="5" name="Date Placeholder 4"/>
          <p:cNvSpPr>
            <a:spLocks noGrp="1"/>
          </p:cNvSpPr>
          <p:nvPr>
            <p:ph type="dt" idx="11"/>
          </p:nvPr>
        </p:nvSpPr>
        <p:spPr/>
        <p:txBody>
          <a:bodyPr/>
          <a:lstStyle/>
          <a:p>
            <a:pPr>
              <a:defRPr/>
            </a:pPr>
            <a:fld id="{0922AB30-F07F-478D-B6C5-BCC40783E4AB}"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135363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89</a:t>
            </a:fld>
            <a:endParaRPr lang="en-US" dirty="0"/>
          </a:p>
        </p:txBody>
      </p:sp>
      <p:sp>
        <p:nvSpPr>
          <p:cNvPr id="5" name="Date Placeholder 4"/>
          <p:cNvSpPr>
            <a:spLocks noGrp="1"/>
          </p:cNvSpPr>
          <p:nvPr>
            <p:ph type="dt" idx="11"/>
          </p:nvPr>
        </p:nvSpPr>
        <p:spPr/>
        <p:txBody>
          <a:bodyPr/>
          <a:lstStyle/>
          <a:p>
            <a:pPr>
              <a:defRPr/>
            </a:pPr>
            <a:fld id="{0922AB30-F07F-478D-B6C5-BCC40783E4AB}"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305294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9A691DA-C734-4F6D-AB8C-8A61F6498286}" type="slidenum">
              <a:rPr lang="en-US" smtClean="0"/>
              <a:pPr/>
              <a:t>9</a:t>
            </a:fld>
            <a:endParaRPr lang="en-US" dirty="0" smtClean="0"/>
          </a:p>
        </p:txBody>
      </p:sp>
      <p:sp>
        <p:nvSpPr>
          <p:cNvPr id="79875" name="Rectangle 2"/>
          <p:cNvSpPr>
            <a:spLocks noGrp="1" noRot="1" noChangeAspect="1" noChangeArrowheads="1" noTextEdit="1"/>
          </p:cNvSpPr>
          <p:nvPr>
            <p:ph type="sldImg"/>
          </p:nvPr>
        </p:nvSpPr>
        <p:spPr>
          <a:xfrm>
            <a:off x="442913" y="714375"/>
            <a:ext cx="6278562" cy="3532188"/>
          </a:xfrm>
          <a:ln w="12700" cap="flat">
            <a:solidFill>
              <a:schemeClr val="tx1"/>
            </a:solidFill>
          </a:ln>
        </p:spPr>
      </p:sp>
      <p:sp>
        <p:nvSpPr>
          <p:cNvPr id="79876" name="Rectangle 3"/>
          <p:cNvSpPr>
            <a:spLocks noGrp="1" noChangeArrowheads="1"/>
          </p:cNvSpPr>
          <p:nvPr>
            <p:ph type="body" idx="1"/>
          </p:nvPr>
        </p:nvSpPr>
        <p:spPr>
          <a:xfrm>
            <a:off x="954950" y="4488781"/>
            <a:ext cx="5256287" cy="4252698"/>
          </a:xfrm>
          <a:noFill/>
          <a:ln/>
        </p:spPr>
        <p:txBody>
          <a:bodyPr lIns="93953" tIns="46153" rIns="93953" bIns="46153"/>
          <a:lstStyle/>
          <a:p>
            <a:pPr eaLnBrk="1" hangingPunct="1"/>
            <a:endParaRPr lang="en-US" dirty="0" smtClean="0"/>
          </a:p>
        </p:txBody>
      </p:sp>
    </p:spTree>
    <p:extLst>
      <p:ext uri="{BB962C8B-B14F-4D97-AF65-F5344CB8AC3E}">
        <p14:creationId xmlns:p14="http://schemas.microsoft.com/office/powerpoint/2010/main" val="1086859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b="1" dirty="0" smtClean="0"/>
              <a:t>Do on Monda</a:t>
            </a:r>
            <a:r>
              <a:rPr lang="en-US" dirty="0" smtClean="0"/>
              <a:t>y</a:t>
            </a:r>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90</a:t>
            </a:fld>
            <a:endParaRPr lang="en-US" dirty="0"/>
          </a:p>
        </p:txBody>
      </p:sp>
      <p:sp>
        <p:nvSpPr>
          <p:cNvPr id="5" name="Date Placeholder 4"/>
          <p:cNvSpPr>
            <a:spLocks noGrp="1"/>
          </p:cNvSpPr>
          <p:nvPr>
            <p:ph type="dt" idx="11"/>
          </p:nvPr>
        </p:nvSpPr>
        <p:spPr/>
        <p:txBody>
          <a:bodyPr/>
          <a:lstStyle/>
          <a:p>
            <a:pPr>
              <a:defRPr/>
            </a:pPr>
            <a:fld id="{7B9C8AF6-4460-43A2-BA0B-BB255F1A472E}"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831870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pPr defTabSz="949470"/>
            <a:fld id="{7CB23904-9AC1-4B45-B964-8FB884BB37A7}" type="slidenum">
              <a:rPr lang="en-US" smtClean="0">
                <a:latin typeface="Arial" pitchFamily="34" charset="0"/>
              </a:rPr>
              <a:pPr defTabSz="949470"/>
              <a:t>100</a:t>
            </a:fld>
            <a:endParaRPr lang="en-US" dirty="0" smtClean="0">
              <a:latin typeface="Arial" pitchFamily="34" charset="0"/>
            </a:endParaRPr>
          </a:p>
        </p:txBody>
      </p:sp>
      <p:sp>
        <p:nvSpPr>
          <p:cNvPr id="225283" name="Rectangle 2"/>
          <p:cNvSpPr>
            <a:spLocks noGrp="1" noRot="1" noChangeAspect="1" noChangeArrowheads="1" noTextEdit="1"/>
          </p:cNvSpPr>
          <p:nvPr>
            <p:ph type="sldImg"/>
          </p:nvPr>
        </p:nvSpPr>
        <p:spPr>
          <a:xfrm>
            <a:off x="433388" y="708025"/>
            <a:ext cx="6299200" cy="3544888"/>
          </a:xfrm>
          <a:ln/>
        </p:spPr>
      </p:sp>
      <p:sp>
        <p:nvSpPr>
          <p:cNvPr id="225284" name="Rectangle 3"/>
          <p:cNvSpPr>
            <a:spLocks noGrp="1" noChangeArrowheads="1"/>
          </p:cNvSpPr>
          <p:nvPr>
            <p:ph type="body" idx="1"/>
          </p:nvPr>
        </p:nvSpPr>
        <p:spPr>
          <a:noFill/>
          <a:ln/>
        </p:spPr>
        <p:txBody>
          <a:bodyPr/>
          <a:lstStyle/>
          <a:p>
            <a:pPr eaLnBrk="1" hangingPunct="1"/>
            <a:r>
              <a:rPr lang="en-US" sz="1000" dirty="0">
                <a:latin typeface="Arial" pitchFamily="34" charset="0"/>
              </a:rPr>
              <a:t>This slide lays out the “Big Picture” of the budgeting cycle.</a:t>
            </a:r>
          </a:p>
          <a:p>
            <a:pPr eaLnBrk="1" hangingPunct="1"/>
            <a:endParaRPr lang="en-US" sz="1000" dirty="0">
              <a:latin typeface="Arial" pitchFamily="34" charset="0"/>
            </a:endParaRPr>
          </a:p>
          <a:p>
            <a:pPr eaLnBrk="1" hangingPunct="1"/>
            <a:r>
              <a:rPr lang="en-US" sz="1000" dirty="0">
                <a:latin typeface="Arial" pitchFamily="34" charset="0"/>
              </a:rPr>
              <a:t>Districts initially update their enrollment projections in December and complete  a “first look” at the new-year revenue limit computation. This computation is not static – it needs to be updated by the district as new/revised information is received. </a:t>
            </a:r>
          </a:p>
          <a:p>
            <a:pPr eaLnBrk="1" hangingPunct="1"/>
            <a:endParaRPr lang="en-US" sz="1000" dirty="0">
              <a:latin typeface="Arial" pitchFamily="34" charset="0"/>
            </a:endParaRPr>
          </a:p>
          <a:p>
            <a:pPr eaLnBrk="1" hangingPunct="1"/>
            <a:r>
              <a:rPr lang="en-US" sz="1000" dirty="0">
                <a:latin typeface="Arial" pitchFamily="34" charset="0"/>
              </a:rPr>
              <a:t>To get an accurate budget assessment, once the initial revenue limit has been completed, there are 3 crucial numbers created by the rl calculation that must be incorporated in the budget development papers – General Aid Estimate, Fund 10 Levy, and Computer Aid.</a:t>
            </a:r>
          </a:p>
          <a:p>
            <a:pPr eaLnBrk="1" hangingPunct="1"/>
            <a:endParaRPr lang="en-US" sz="1000" dirty="0">
              <a:latin typeface="Arial" pitchFamily="34" charset="0"/>
            </a:endParaRPr>
          </a:p>
          <a:p>
            <a:pPr eaLnBrk="1" hangingPunct="1"/>
            <a:r>
              <a:rPr lang="en-US" sz="1000" dirty="0">
                <a:latin typeface="Arial" pitchFamily="34" charset="0"/>
              </a:rPr>
              <a:t>The budget development papers are nothing more than enumerating all known revenues and expenditures for the coming year. So, the district needs to examine all revenues and expenditures and adjust as necessary. The goal is to get to the bottom line early in the budgeting cycle. This structural deficit will determine what cuts have to be made.</a:t>
            </a:r>
          </a:p>
          <a:p>
            <a:pPr eaLnBrk="1" hangingPunct="1"/>
            <a:endParaRPr lang="en-US" sz="1000" dirty="0">
              <a:latin typeface="Arial" pitchFamily="34" charset="0"/>
            </a:endParaRPr>
          </a:p>
          <a:p>
            <a:pPr eaLnBrk="1" hangingPunct="1"/>
            <a:r>
              <a:rPr lang="en-US" sz="1000" dirty="0">
                <a:latin typeface="Arial" pitchFamily="34" charset="0"/>
              </a:rPr>
              <a:t>Adjustments to the revenue limit may happen throughout the timeframe from January to the 3</a:t>
            </a:r>
            <a:r>
              <a:rPr lang="en-US" sz="1000" baseline="30000" dirty="0">
                <a:latin typeface="Arial" pitchFamily="34" charset="0"/>
              </a:rPr>
              <a:t>rd</a:t>
            </a:r>
            <a:r>
              <a:rPr lang="en-US" sz="1000" dirty="0">
                <a:latin typeface="Arial" pitchFamily="34" charset="0"/>
              </a:rPr>
              <a:t> Friday, when things start to solidify. In a short 3 weeks from the 3</a:t>
            </a:r>
            <a:r>
              <a:rPr lang="en-US" sz="1000" baseline="30000" dirty="0">
                <a:latin typeface="Arial" pitchFamily="34" charset="0"/>
              </a:rPr>
              <a:t>rd</a:t>
            </a:r>
            <a:r>
              <a:rPr lang="en-US" sz="1000" dirty="0">
                <a:latin typeface="Arial" pitchFamily="34" charset="0"/>
              </a:rPr>
              <a:t> Friday in September to the October 15 aid certification, districts get all the information they need to set their levies.</a:t>
            </a:r>
          </a:p>
          <a:p>
            <a:pPr eaLnBrk="1" hangingPunct="1"/>
            <a:endParaRPr lang="en-US" sz="1000" dirty="0">
              <a:latin typeface="Arial" pitchFamily="34" charset="0"/>
            </a:endParaRPr>
          </a:p>
          <a:p>
            <a:pPr eaLnBrk="1" hangingPunct="1"/>
            <a:r>
              <a:rPr lang="en-US" sz="1000" dirty="0">
                <a:latin typeface="Arial" pitchFamily="34" charset="0"/>
              </a:rPr>
              <a:t>Once October 15 arrives, districts can adjust their budgets, set their levies, and fill out/send  their tax bills.</a:t>
            </a:r>
          </a:p>
        </p:txBody>
      </p:sp>
      <p:sp>
        <p:nvSpPr>
          <p:cNvPr id="5" name="Date Placeholder 4"/>
          <p:cNvSpPr>
            <a:spLocks noGrp="1"/>
          </p:cNvSpPr>
          <p:nvPr>
            <p:ph type="dt" idx="10"/>
          </p:nvPr>
        </p:nvSpPr>
        <p:spPr/>
        <p:txBody>
          <a:bodyPr/>
          <a:lstStyle/>
          <a:p>
            <a:pPr>
              <a:defRPr/>
            </a:pPr>
            <a:fld id="{88C404FC-433C-43EE-B72F-68F3B30AA902}" type="datetime1">
              <a:rPr lang="en-US" smtClean="0"/>
              <a:t>10/22/2020</a:t>
            </a:fld>
            <a:endParaRPr lang="en-US" dirty="0"/>
          </a:p>
        </p:txBody>
      </p:sp>
      <p:sp>
        <p:nvSpPr>
          <p:cNvPr id="6" name="Footer Placeholder 5"/>
          <p:cNvSpPr>
            <a:spLocks noGrp="1"/>
          </p:cNvSpPr>
          <p:nvPr>
            <p:ph type="ftr" sz="quarter" idx="11"/>
          </p:nvPr>
        </p:nvSpPr>
        <p:spPr/>
        <p:txBody>
          <a:bodyPr/>
          <a:lstStyle/>
          <a:p>
            <a:pPr>
              <a:defRPr/>
            </a:pPr>
            <a:r>
              <a:rPr lang="en-US" dirty="0" smtClean="0"/>
              <a:t>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2427859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C7B759-E2C4-45C5-B80D-82DB0930200C}" type="slidenum">
              <a:rPr lang="en-US" smtClean="0"/>
              <a:pPr/>
              <a:t>103</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z="1000" dirty="0"/>
              <a:t>This slide lays out the “Big Picture” of the budgeting cycle.</a:t>
            </a:r>
          </a:p>
          <a:p>
            <a:pPr eaLnBrk="1" hangingPunct="1"/>
            <a:endParaRPr lang="en-US" sz="1000" dirty="0"/>
          </a:p>
          <a:p>
            <a:pPr eaLnBrk="1" hangingPunct="1"/>
            <a:r>
              <a:rPr lang="en-US" sz="1000" dirty="0"/>
              <a:t>Districts initially update their enrollment projections in December and complete  a “first look” at the new-year revenue limit computation. This computation is not static – it needs to be updated by the district as new/revised information is received. </a:t>
            </a:r>
          </a:p>
          <a:p>
            <a:pPr eaLnBrk="1" hangingPunct="1"/>
            <a:endParaRPr lang="en-US" sz="1000" dirty="0"/>
          </a:p>
          <a:p>
            <a:pPr eaLnBrk="1" hangingPunct="1"/>
            <a:r>
              <a:rPr lang="en-US" sz="1000" dirty="0"/>
              <a:t>To get an accurate budget assessment, once the initial revenue limit has been completed, there are 3 crucial numbers created by the rl calculation that must be incorporated in the budget development papers – General Aid Estimate, Fund 10 Levy, and Computer Aid.</a:t>
            </a:r>
          </a:p>
          <a:p>
            <a:pPr eaLnBrk="1" hangingPunct="1"/>
            <a:endParaRPr lang="en-US" sz="1000" dirty="0"/>
          </a:p>
          <a:p>
            <a:pPr eaLnBrk="1" hangingPunct="1"/>
            <a:r>
              <a:rPr lang="en-US" sz="1000" dirty="0"/>
              <a:t>The budget development papers are nothing more than enumerating all known revenues and expenditures for the coming year. So, the district needs to examine all revenues and expenditures and adjust as necessary. The goal is to get to the bottom line early in the budgeting cycle. This structural deficit will determine what cuts have to be made.</a:t>
            </a:r>
          </a:p>
          <a:p>
            <a:pPr eaLnBrk="1" hangingPunct="1"/>
            <a:endParaRPr lang="en-US" sz="1000" dirty="0"/>
          </a:p>
          <a:p>
            <a:pPr eaLnBrk="1" hangingPunct="1"/>
            <a:r>
              <a:rPr lang="en-US" sz="1000" dirty="0"/>
              <a:t>Adjustments to the revenue limit may happen throughout the timeframe from January to the 3</a:t>
            </a:r>
            <a:r>
              <a:rPr lang="en-US" sz="1000" baseline="30000" dirty="0"/>
              <a:t>rd</a:t>
            </a:r>
            <a:r>
              <a:rPr lang="en-US" sz="1000" dirty="0"/>
              <a:t> Friday, when things start to solidify. In a short 3 weeks from the 3</a:t>
            </a:r>
            <a:r>
              <a:rPr lang="en-US" sz="1000" baseline="30000" dirty="0"/>
              <a:t>rd</a:t>
            </a:r>
            <a:r>
              <a:rPr lang="en-US" sz="1000" dirty="0"/>
              <a:t> Friday in September to the October 15 aid certification, districts get all the information they need to set their levies.</a:t>
            </a:r>
          </a:p>
          <a:p>
            <a:pPr eaLnBrk="1" hangingPunct="1"/>
            <a:endParaRPr lang="en-US" sz="1000" dirty="0"/>
          </a:p>
          <a:p>
            <a:pPr eaLnBrk="1" hangingPunct="1"/>
            <a:r>
              <a:rPr lang="en-US" sz="1000" dirty="0"/>
              <a:t>Once October 15 arrives, districts can adjust their budgets, set their levies, and fill out/send  their tax bills.</a:t>
            </a:r>
          </a:p>
        </p:txBody>
      </p:sp>
    </p:spTree>
    <p:extLst>
      <p:ext uri="{BB962C8B-B14F-4D97-AF65-F5344CB8AC3E}">
        <p14:creationId xmlns:p14="http://schemas.microsoft.com/office/powerpoint/2010/main" val="1927512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33388" y="708025"/>
            <a:ext cx="6299200" cy="3544888"/>
          </a:xfrm>
          <a:ln/>
        </p:spPr>
      </p:sp>
      <p:sp>
        <p:nvSpPr>
          <p:cNvPr id="54275" name="Notes Placeholder 2"/>
          <p:cNvSpPr>
            <a:spLocks noGrp="1"/>
          </p:cNvSpPr>
          <p:nvPr>
            <p:ph type="body" idx="1"/>
          </p:nvPr>
        </p:nvSpPr>
        <p:spPr>
          <a:noFill/>
          <a:ln/>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pPr defTabSz="949470"/>
            <a:fld id="{80123D80-CE62-467B-8E6A-1BB1361EB13F}" type="slidenum">
              <a:rPr lang="en-US" smtClean="0"/>
              <a:pPr defTabSz="949470"/>
              <a:t>108</a:t>
            </a:fld>
            <a:endParaRPr lang="en-US" dirty="0" smtClean="0"/>
          </a:p>
        </p:txBody>
      </p:sp>
      <p:sp>
        <p:nvSpPr>
          <p:cNvPr id="5" name="Date Placeholder 4"/>
          <p:cNvSpPr>
            <a:spLocks noGrp="1"/>
          </p:cNvSpPr>
          <p:nvPr>
            <p:ph type="dt" idx="10"/>
          </p:nvPr>
        </p:nvSpPr>
        <p:spPr/>
        <p:txBody>
          <a:bodyPr/>
          <a:lstStyle/>
          <a:p>
            <a:pPr>
              <a:defRPr/>
            </a:pPr>
            <a:fld id="{C02317E9-7697-411F-BC88-587B6EC8759C}" type="datetime1">
              <a:rPr lang="en-US" smtClean="0"/>
              <a:t>10/22/2020</a:t>
            </a:fld>
            <a:endParaRPr lang="en-US" dirty="0"/>
          </a:p>
        </p:txBody>
      </p:sp>
      <p:sp>
        <p:nvSpPr>
          <p:cNvPr id="6" name="Footer Placeholder 5"/>
          <p:cNvSpPr>
            <a:spLocks noGrp="1"/>
          </p:cNvSpPr>
          <p:nvPr>
            <p:ph type="ftr" sz="quarter" idx="11"/>
          </p:nvPr>
        </p:nvSpPr>
        <p:spPr/>
        <p:txBody>
          <a:bodyPr/>
          <a:lstStyle/>
          <a:p>
            <a:pPr>
              <a:defRPr/>
            </a:pPr>
            <a:r>
              <a:rPr lang="en-US" dirty="0" smtClean="0"/>
              <a:t>DPI School Financial Services</a:t>
            </a:r>
            <a:endParaRPr lang="en-US" dirty="0"/>
          </a:p>
        </p:txBody>
      </p:sp>
      <p:sp>
        <p:nvSpPr>
          <p:cNvPr id="7" name="Header Placeholder 6"/>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662208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586">
              <a:defRPr b="1" i="1">
                <a:solidFill>
                  <a:schemeClr val="tx1"/>
                </a:solidFill>
                <a:latin typeface="Comic Sans MS" pitchFamily="66" charset="0"/>
              </a:defRPr>
            </a:lvl1pPr>
            <a:lvl2pPr marL="744469" indent="-286334" defTabSz="930586">
              <a:defRPr b="1" i="1">
                <a:solidFill>
                  <a:schemeClr val="tx1"/>
                </a:solidFill>
                <a:latin typeface="Comic Sans MS" pitchFamily="66" charset="0"/>
              </a:defRPr>
            </a:lvl2pPr>
            <a:lvl3pPr marL="1145337" indent="-229067" defTabSz="930586">
              <a:defRPr b="1" i="1">
                <a:solidFill>
                  <a:schemeClr val="tx1"/>
                </a:solidFill>
                <a:latin typeface="Comic Sans MS" pitchFamily="66" charset="0"/>
              </a:defRPr>
            </a:lvl3pPr>
            <a:lvl4pPr marL="1603471" indent="-229067" defTabSz="930586">
              <a:defRPr b="1" i="1">
                <a:solidFill>
                  <a:schemeClr val="tx1"/>
                </a:solidFill>
                <a:latin typeface="Comic Sans MS" pitchFamily="66" charset="0"/>
              </a:defRPr>
            </a:lvl4pPr>
            <a:lvl5pPr marL="2061607" indent="-229067" defTabSz="930586">
              <a:defRPr b="1" i="1">
                <a:solidFill>
                  <a:schemeClr val="tx1"/>
                </a:solidFill>
                <a:latin typeface="Comic Sans MS" pitchFamily="66" charset="0"/>
              </a:defRPr>
            </a:lvl5pPr>
            <a:lvl6pPr marL="2519741" indent="-229067" defTabSz="930586" eaLnBrk="0" fontAlgn="base" hangingPunct="0">
              <a:spcBef>
                <a:spcPct val="0"/>
              </a:spcBef>
              <a:spcAft>
                <a:spcPct val="0"/>
              </a:spcAft>
              <a:defRPr b="1" i="1">
                <a:solidFill>
                  <a:schemeClr val="tx1"/>
                </a:solidFill>
                <a:latin typeface="Comic Sans MS" pitchFamily="66" charset="0"/>
              </a:defRPr>
            </a:lvl6pPr>
            <a:lvl7pPr marL="2977877" indent="-229067" defTabSz="930586" eaLnBrk="0" fontAlgn="base" hangingPunct="0">
              <a:spcBef>
                <a:spcPct val="0"/>
              </a:spcBef>
              <a:spcAft>
                <a:spcPct val="0"/>
              </a:spcAft>
              <a:defRPr b="1" i="1">
                <a:solidFill>
                  <a:schemeClr val="tx1"/>
                </a:solidFill>
                <a:latin typeface="Comic Sans MS" pitchFamily="66" charset="0"/>
              </a:defRPr>
            </a:lvl7pPr>
            <a:lvl8pPr marL="3436011" indent="-229067" defTabSz="930586" eaLnBrk="0" fontAlgn="base" hangingPunct="0">
              <a:spcBef>
                <a:spcPct val="0"/>
              </a:spcBef>
              <a:spcAft>
                <a:spcPct val="0"/>
              </a:spcAft>
              <a:defRPr b="1" i="1">
                <a:solidFill>
                  <a:schemeClr val="tx1"/>
                </a:solidFill>
                <a:latin typeface="Comic Sans MS" pitchFamily="66" charset="0"/>
              </a:defRPr>
            </a:lvl8pPr>
            <a:lvl9pPr marL="3894145" indent="-229067" defTabSz="930586"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109</a:t>
            </a:fld>
            <a:endParaRPr lang="en-US" altLang="en-US" b="0" i="0" dirty="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1837" y="4416785"/>
            <a:ext cx="5606728" cy="4182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State says we will treat the first $1000 of cost a certain way.  The next $7000 another way, and anything above this an even different way.</a:t>
            </a:r>
          </a:p>
          <a:p>
            <a:pPr eaLnBrk="1" hangingPunct="1"/>
            <a:endParaRPr lang="en-US" altLang="en-US" dirty="0" smtClean="0"/>
          </a:p>
          <a:p>
            <a:pPr eaLnBrk="1" hangingPunct="1"/>
            <a:r>
              <a:rPr lang="en-US" altLang="en-US" dirty="0" smtClean="0"/>
              <a:t>So, state says If you have $2M in property value we will share in your cost. How much?</a:t>
            </a:r>
          </a:p>
          <a:p>
            <a:pPr eaLnBrk="1" hangingPunct="1"/>
            <a:endParaRPr lang="en-US" altLang="en-US" dirty="0" smtClean="0"/>
          </a:p>
          <a:p>
            <a:pPr eaLnBrk="1" hangingPunct="1"/>
            <a:r>
              <a:rPr lang="en-US" altLang="en-US" dirty="0" smtClean="0"/>
              <a:t>Our district is $200K</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Get out of the presentation so we can talk about various districts.</a:t>
            </a:r>
          </a:p>
        </p:txBody>
      </p:sp>
    </p:spTree>
    <p:extLst>
      <p:ext uri="{BB962C8B-B14F-4D97-AF65-F5344CB8AC3E}">
        <p14:creationId xmlns:p14="http://schemas.microsoft.com/office/powerpoint/2010/main" val="4088870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9844B62-1591-4B55-87D5-F8EF11F6D4D7}" type="slidenum">
              <a:rPr lang="en-US" smtClean="0"/>
              <a:pPr/>
              <a:t>116</a:t>
            </a:fld>
            <a:endParaRPr lang="en-US" dirty="0" smtClean="0"/>
          </a:p>
        </p:txBody>
      </p:sp>
      <p:sp>
        <p:nvSpPr>
          <p:cNvPr id="115715" name="Rectangle 2"/>
          <p:cNvSpPr>
            <a:spLocks noGrp="1" noRot="1" noChangeAspect="1" noChangeArrowheads="1" noTextEdit="1"/>
          </p:cNvSpPr>
          <p:nvPr>
            <p:ph type="sldImg"/>
          </p:nvPr>
        </p:nvSpPr>
        <p:spPr>
          <a:xfrm>
            <a:off x="442913" y="714375"/>
            <a:ext cx="6278562" cy="3532188"/>
          </a:xfrm>
          <a:ln w="12700" cap="flat">
            <a:solidFill>
              <a:schemeClr val="tx1"/>
            </a:solidFill>
          </a:ln>
        </p:spPr>
      </p:sp>
      <p:sp>
        <p:nvSpPr>
          <p:cNvPr id="115716" name="Rectangle 3"/>
          <p:cNvSpPr>
            <a:spLocks noGrp="1" noChangeArrowheads="1"/>
          </p:cNvSpPr>
          <p:nvPr>
            <p:ph type="body" idx="1"/>
          </p:nvPr>
        </p:nvSpPr>
        <p:spPr>
          <a:xfrm>
            <a:off x="954950" y="4488781"/>
            <a:ext cx="5256287" cy="4252698"/>
          </a:xfrm>
          <a:noFill/>
          <a:ln/>
        </p:spPr>
        <p:txBody>
          <a:bodyPr lIns="93946" tIns="46149" rIns="93946" bIns="46149"/>
          <a:lstStyle/>
          <a:p>
            <a:pPr eaLnBrk="1" hangingPunct="1"/>
            <a:endParaRPr lang="en-US" dirty="0" smtClean="0"/>
          </a:p>
        </p:txBody>
      </p:sp>
      <p:sp>
        <p:nvSpPr>
          <p:cNvPr id="5" name="Date Placeholder 4"/>
          <p:cNvSpPr>
            <a:spLocks noGrp="1"/>
          </p:cNvSpPr>
          <p:nvPr>
            <p:ph type="dt" idx="10"/>
          </p:nvPr>
        </p:nvSpPr>
        <p:spPr/>
        <p:txBody>
          <a:bodyPr/>
          <a:lstStyle/>
          <a:p>
            <a:pPr>
              <a:defRPr/>
            </a:pPr>
            <a:fld id="{39EA3DC6-1622-48E5-896B-7B54537A2FCE}" type="datetime1">
              <a:rPr lang="en-US" smtClean="0"/>
              <a:t>10/22/2020</a:t>
            </a:fld>
            <a:endParaRPr lang="en-US" dirty="0"/>
          </a:p>
        </p:txBody>
      </p:sp>
      <p:sp>
        <p:nvSpPr>
          <p:cNvPr id="6" name="Header Placeholder 5"/>
          <p:cNvSpPr>
            <a:spLocks noGrp="1"/>
          </p:cNvSpPr>
          <p:nvPr>
            <p:ph type="hdr" sz="quarter" idx="11"/>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61614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ED7E76-F233-48AB-AFC3-ED3D437A8D14}" type="slidenum">
              <a:rPr lang="en-US" smtClean="0"/>
              <a:pPr/>
              <a:t>10</a:t>
            </a:fld>
            <a:endParaRPr lang="en-US" dirty="0" smtClean="0"/>
          </a:p>
        </p:txBody>
      </p:sp>
      <p:sp>
        <p:nvSpPr>
          <p:cNvPr id="80899" name="Rectangle 2"/>
          <p:cNvSpPr>
            <a:spLocks noGrp="1" noRot="1" noChangeAspect="1" noChangeArrowheads="1" noTextEdit="1"/>
          </p:cNvSpPr>
          <p:nvPr>
            <p:ph type="sldImg"/>
          </p:nvPr>
        </p:nvSpPr>
        <p:spPr>
          <a:xfrm>
            <a:off x="442913" y="714375"/>
            <a:ext cx="6278562" cy="3532188"/>
          </a:xfrm>
          <a:ln w="12700" cap="flat">
            <a:solidFill>
              <a:schemeClr val="tx1"/>
            </a:solidFill>
          </a:ln>
        </p:spPr>
      </p:sp>
      <p:sp>
        <p:nvSpPr>
          <p:cNvPr id="80900" name="Rectangle 3"/>
          <p:cNvSpPr>
            <a:spLocks noGrp="1" noChangeArrowheads="1"/>
          </p:cNvSpPr>
          <p:nvPr>
            <p:ph type="body" idx="1"/>
          </p:nvPr>
        </p:nvSpPr>
        <p:spPr>
          <a:xfrm>
            <a:off x="954950" y="4488781"/>
            <a:ext cx="5256287" cy="4252698"/>
          </a:xfrm>
          <a:noFill/>
          <a:ln/>
        </p:spPr>
        <p:txBody>
          <a:bodyPr lIns="93953" tIns="46153" rIns="93953" bIns="46153"/>
          <a:lstStyle/>
          <a:p>
            <a:pPr marL="350149" indent="-350149">
              <a:lnSpc>
                <a:spcPct val="80000"/>
              </a:lnSpc>
              <a:spcBef>
                <a:spcPct val="50000"/>
              </a:spcBef>
              <a:buClr>
                <a:srgbClr val="0000FF"/>
              </a:buClr>
              <a:buFontTx/>
              <a:buChar char="•"/>
              <a:defRPr/>
            </a:pPr>
            <a:r>
              <a:rPr lang="en-US" sz="1600" b="1" dirty="0" smtClean="0">
                <a:solidFill>
                  <a:srgbClr val="0000FF"/>
                </a:solidFill>
                <a:ea typeface="ＭＳ Ｐゴシック" pitchFamily="8" charset="-128"/>
              </a:rPr>
              <a:t>The most resent statewide data is from</a:t>
            </a:r>
            <a:r>
              <a:rPr lang="en-US" sz="1600" b="1" baseline="0" dirty="0" smtClean="0">
                <a:solidFill>
                  <a:srgbClr val="0000FF"/>
                </a:solidFill>
                <a:ea typeface="ＭＳ Ｐゴシック" pitchFamily="8" charset="-128"/>
              </a:rPr>
              <a:t> 2018-2019 school year. </a:t>
            </a:r>
            <a:r>
              <a:rPr lang="en-US" sz="1600" dirty="0" smtClean="0">
                <a:hlinkClick r:id="rId3"/>
              </a:rPr>
              <a:t>https://dpi.wi.gov/sfs/statistical/cost-revenue/comparative-revenue-member</a:t>
            </a:r>
            <a:r>
              <a:rPr lang="en-US" sz="1600" dirty="0" smtClean="0"/>
              <a:t> </a:t>
            </a:r>
            <a:endParaRPr lang="en-US" sz="1600" b="1" baseline="0" dirty="0" smtClean="0">
              <a:solidFill>
                <a:srgbClr val="0000FF"/>
              </a:solidFill>
              <a:ea typeface="ＭＳ Ｐゴシック" pitchFamily="8" charset="-128"/>
            </a:endParaRPr>
          </a:p>
          <a:p>
            <a:pPr marL="350149" indent="-350149">
              <a:lnSpc>
                <a:spcPct val="80000"/>
              </a:lnSpc>
              <a:spcBef>
                <a:spcPct val="50000"/>
              </a:spcBef>
              <a:buClr>
                <a:srgbClr val="0000FF"/>
              </a:buClr>
              <a:buFontTx/>
              <a:buChar char="•"/>
              <a:defRPr/>
            </a:pPr>
            <a:r>
              <a:rPr lang="en-US" sz="1600" b="1" dirty="0" smtClean="0">
                <a:solidFill>
                  <a:srgbClr val="0000FF"/>
                </a:solidFill>
                <a:ea typeface="ＭＳ Ｐゴシック" pitchFamily="8" charset="-128"/>
              </a:rPr>
              <a:t>The </a:t>
            </a:r>
            <a:r>
              <a:rPr lang="en-US" sz="1600" b="1" dirty="0">
                <a:solidFill>
                  <a:srgbClr val="0000FF"/>
                </a:solidFill>
                <a:ea typeface="ＭＳ Ｐゴシック" pitchFamily="8" charset="-128"/>
              </a:rPr>
              <a:t>Revenue Limit </a:t>
            </a:r>
            <a:r>
              <a:rPr lang="en-US" sz="1600" b="1" u="sng" dirty="0">
                <a:solidFill>
                  <a:srgbClr val="0000FF"/>
                </a:solidFill>
                <a:ea typeface="ＭＳ Ｐゴシック" pitchFamily="8" charset="-128"/>
              </a:rPr>
              <a:t>does not</a:t>
            </a:r>
            <a:r>
              <a:rPr lang="en-US" sz="1600" b="1" dirty="0">
                <a:solidFill>
                  <a:srgbClr val="0000FF"/>
                </a:solidFill>
                <a:ea typeface="ＭＳ Ｐゴシック" pitchFamily="8" charset="-128"/>
              </a:rPr>
              <a:t> control the following revenues:</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 Categorical Aids (Library Aid, Transportation Aid,  High Cost Transportation Aid, etc.)</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 State and Federal Grants</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 School Fees, Gate Receipts</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 Donations</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Referendum Debt (Fund 39) </a:t>
            </a:r>
          </a:p>
          <a:p>
            <a:pPr lvl="1" eaLnBrk="1" hangingPunct="1">
              <a:lnSpc>
                <a:spcPct val="80000"/>
              </a:lnSpc>
              <a:spcBef>
                <a:spcPct val="50000"/>
              </a:spcBef>
              <a:buClr>
                <a:srgbClr val="0000FF"/>
              </a:buClr>
              <a:buFont typeface="Comic Sans MS" pitchFamily="66" charset="0"/>
              <a:buChar char="–"/>
              <a:defRPr/>
            </a:pPr>
            <a:r>
              <a:rPr lang="en-US" sz="1600" b="1" dirty="0">
                <a:solidFill>
                  <a:srgbClr val="0000FF"/>
                </a:solidFill>
                <a:ea typeface="ＭＳ Ｐゴシック" pitchFamily="8" charset="-128"/>
              </a:rPr>
              <a:t>Community Service Fund (Fund 80) Levies</a:t>
            </a:r>
          </a:p>
          <a:p>
            <a:pPr eaLnBrk="1" hangingPunct="1"/>
            <a:endParaRPr lang="en-US" sz="1050" dirty="0" smtClean="0"/>
          </a:p>
        </p:txBody>
      </p:sp>
    </p:spTree>
    <p:extLst>
      <p:ext uri="{BB962C8B-B14F-4D97-AF65-F5344CB8AC3E}">
        <p14:creationId xmlns:p14="http://schemas.microsoft.com/office/powerpoint/2010/main" val="48134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2021-2022 will be impacted by the state budgeting process.</a:t>
            </a:r>
            <a:endParaRPr lang="en-US" dirty="0"/>
          </a:p>
        </p:txBody>
      </p:sp>
      <p:sp>
        <p:nvSpPr>
          <p:cNvPr id="4" name="Slide Number Placeholder 3"/>
          <p:cNvSpPr>
            <a:spLocks noGrp="1"/>
          </p:cNvSpPr>
          <p:nvPr>
            <p:ph type="sldNum" sz="quarter" idx="10"/>
          </p:nvPr>
        </p:nvSpPr>
        <p:spPr/>
        <p:txBody>
          <a:bodyPr/>
          <a:lstStyle/>
          <a:p>
            <a:fld id="{6EF6F37A-4790-4C09-A2DC-29AC76E31419}" type="slidenum">
              <a:rPr lang="en-US" smtClean="0"/>
              <a:t>14</a:t>
            </a:fld>
            <a:endParaRPr lang="en-US" dirty="0"/>
          </a:p>
        </p:txBody>
      </p:sp>
    </p:spTree>
    <p:extLst>
      <p:ext uri="{BB962C8B-B14F-4D97-AF65-F5344CB8AC3E}">
        <p14:creationId xmlns:p14="http://schemas.microsoft.com/office/powerpoint/2010/main" val="340290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Lato" panose="020F0502020204030203" pitchFamily="34" charset="0"/>
              </a:rPr>
              <a:t>The information on this spreadsheet will be similar to a school</a:t>
            </a:r>
            <a:r>
              <a:rPr lang="en-US" sz="1400" b="1" baseline="0" dirty="0" smtClean="0">
                <a:latin typeface="Lato" panose="020F0502020204030203" pitchFamily="34" charset="0"/>
              </a:rPr>
              <a:t> district, yet modified to demonstrate key concepts. </a:t>
            </a:r>
          </a:p>
          <a:p>
            <a:endParaRPr lang="en-US" sz="1400" b="1" baseline="0" dirty="0" smtClean="0">
              <a:latin typeface="Lato" panose="020F0502020204030203" pitchFamily="34" charset="0"/>
            </a:endParaRPr>
          </a:p>
          <a:p>
            <a:r>
              <a:rPr lang="en-US" sz="1400" b="1" u="sng" baseline="0" dirty="0" smtClean="0">
                <a:solidFill>
                  <a:srgbClr val="FF0000"/>
                </a:solidFill>
                <a:latin typeface="Lato" panose="020F0502020204030203" pitchFamily="34" charset="0"/>
              </a:rPr>
              <a:t>Cody L  will be talking about this process at the beginning of the presentation.</a:t>
            </a:r>
            <a:endParaRPr lang="en-US" sz="1400" b="1" u="sng" dirty="0">
              <a:solidFill>
                <a:srgbClr val="FF0000"/>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6EF6F37A-4790-4C09-A2DC-29AC76E31419}" type="slidenum">
              <a:rPr lang="en-US" smtClean="0"/>
              <a:t>16</a:t>
            </a:fld>
            <a:endParaRPr lang="en-US" dirty="0"/>
          </a:p>
        </p:txBody>
      </p:sp>
    </p:spTree>
    <p:extLst>
      <p:ext uri="{BB962C8B-B14F-4D97-AF65-F5344CB8AC3E}">
        <p14:creationId xmlns:p14="http://schemas.microsoft.com/office/powerpoint/2010/main" val="370839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Here is how the LEFT side feeds data to the Right side.</a:t>
            </a:r>
          </a:p>
          <a:p>
            <a:r>
              <a:rPr lang="en-US" b="1" dirty="0" smtClean="0"/>
              <a:t>(Excel</a:t>
            </a:r>
            <a:r>
              <a:rPr lang="en-US" b="1" baseline="0" dirty="0" smtClean="0"/>
              <a:t> line numbers)</a:t>
            </a:r>
            <a:endParaRPr lang="en-US" b="1" dirty="0" smtClean="0"/>
          </a:p>
          <a:p>
            <a:r>
              <a:rPr lang="en-US" b="1" dirty="0" smtClean="0"/>
              <a:t>&lt;click&gt; Line 1 – Base Revenues (12A)</a:t>
            </a:r>
          </a:p>
          <a:p>
            <a:r>
              <a:rPr lang="en-US" b="1" dirty="0" smtClean="0"/>
              <a:t>&lt;click&gt; Line 2 – Computer</a:t>
            </a:r>
            <a:r>
              <a:rPr lang="en-US" b="1" baseline="0" dirty="0" smtClean="0"/>
              <a:t> Aid Received (12C)</a:t>
            </a:r>
            <a:endParaRPr lang="en-US" b="1" dirty="0" smtClean="0"/>
          </a:p>
          <a:p>
            <a:r>
              <a:rPr lang="en-US" b="1" dirty="0" smtClean="0"/>
              <a:t>&lt;click&gt; Line 8 – Levy Certification (14A)</a:t>
            </a:r>
          </a:p>
          <a:p>
            <a:r>
              <a:rPr lang="en-US" b="1" dirty="0" smtClean="0"/>
              <a:t>&lt;click&gt; Line 11 – Aid Penalty for Over levy last year ( page 3 of last year’s RLW)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&lt;click&gt; Line 12 – Aid for Exempt Computers ( page 3 of last year’s RLW)</a:t>
            </a:r>
          </a:p>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70" eaLnBrk="0" hangingPunct="0">
              <a:defRPr b="1" i="1">
                <a:solidFill>
                  <a:schemeClr val="tx1"/>
                </a:solidFill>
                <a:latin typeface="Comic Sans MS" pitchFamily="66" charset="0"/>
              </a:defRPr>
            </a:lvl1pPr>
            <a:lvl2pPr marL="756988" indent="-291149" defTabSz="949470" eaLnBrk="0" hangingPunct="0">
              <a:defRPr b="1" i="1">
                <a:solidFill>
                  <a:schemeClr val="tx1"/>
                </a:solidFill>
                <a:latin typeface="Comic Sans MS" pitchFamily="66" charset="0"/>
              </a:defRPr>
            </a:lvl2pPr>
            <a:lvl3pPr marL="1164595" indent="-232919" defTabSz="949470" eaLnBrk="0" hangingPunct="0">
              <a:defRPr b="1" i="1">
                <a:solidFill>
                  <a:schemeClr val="tx1"/>
                </a:solidFill>
                <a:latin typeface="Comic Sans MS" pitchFamily="66" charset="0"/>
              </a:defRPr>
            </a:lvl3pPr>
            <a:lvl4pPr marL="1630434" indent="-232919" defTabSz="949470" eaLnBrk="0" hangingPunct="0">
              <a:defRPr b="1" i="1">
                <a:solidFill>
                  <a:schemeClr val="tx1"/>
                </a:solidFill>
                <a:latin typeface="Comic Sans MS" pitchFamily="66" charset="0"/>
              </a:defRPr>
            </a:lvl4pPr>
            <a:lvl5pPr marL="2096272" indent="-232919" defTabSz="949470" eaLnBrk="0" hangingPunct="0">
              <a:defRPr b="1" i="1">
                <a:solidFill>
                  <a:schemeClr val="tx1"/>
                </a:solidFill>
                <a:latin typeface="Comic Sans MS" pitchFamily="66" charset="0"/>
              </a:defRPr>
            </a:lvl5pPr>
            <a:lvl6pPr marL="2562109" indent="-232919" defTabSz="949470" eaLnBrk="0" fontAlgn="base" hangingPunct="0">
              <a:spcBef>
                <a:spcPct val="0"/>
              </a:spcBef>
              <a:spcAft>
                <a:spcPct val="0"/>
              </a:spcAft>
              <a:defRPr b="1" i="1">
                <a:solidFill>
                  <a:schemeClr val="tx1"/>
                </a:solidFill>
                <a:latin typeface="Comic Sans MS" pitchFamily="66" charset="0"/>
              </a:defRPr>
            </a:lvl6pPr>
            <a:lvl7pPr marL="3027947" indent="-232919" defTabSz="949470" eaLnBrk="0" fontAlgn="base" hangingPunct="0">
              <a:spcBef>
                <a:spcPct val="0"/>
              </a:spcBef>
              <a:spcAft>
                <a:spcPct val="0"/>
              </a:spcAft>
              <a:defRPr b="1" i="1">
                <a:solidFill>
                  <a:schemeClr val="tx1"/>
                </a:solidFill>
                <a:latin typeface="Comic Sans MS" pitchFamily="66" charset="0"/>
              </a:defRPr>
            </a:lvl7pPr>
            <a:lvl8pPr marL="3493785" indent="-232919" defTabSz="949470" eaLnBrk="0" fontAlgn="base" hangingPunct="0">
              <a:spcBef>
                <a:spcPct val="0"/>
              </a:spcBef>
              <a:spcAft>
                <a:spcPct val="0"/>
              </a:spcAft>
              <a:defRPr b="1" i="1">
                <a:solidFill>
                  <a:schemeClr val="tx1"/>
                </a:solidFill>
                <a:latin typeface="Comic Sans MS" pitchFamily="66" charset="0"/>
              </a:defRPr>
            </a:lvl8pPr>
            <a:lvl9pPr marL="3959623" indent="-232919" defTabSz="949470" eaLnBrk="0" fontAlgn="base" hangingPunct="0">
              <a:spcBef>
                <a:spcPct val="0"/>
              </a:spcBef>
              <a:spcAft>
                <a:spcPct val="0"/>
              </a:spcAft>
              <a:defRPr b="1" i="1">
                <a:solidFill>
                  <a:schemeClr val="tx1"/>
                </a:solidFill>
                <a:latin typeface="Comic Sans MS" pitchFamily="66" charset="0"/>
              </a:defRPr>
            </a:lvl9pPr>
          </a:lstStyle>
          <a:p>
            <a:pPr eaLnBrk="1" hangingPunct="1"/>
            <a:fld id="{0C900208-CD76-44DD-A69D-DA7BAFC0F579}" type="slidenum">
              <a:rPr lang="en-US" b="0" i="0" smtClean="0">
                <a:latin typeface="Arial" charset="0"/>
              </a:rPr>
              <a:pPr eaLnBrk="1" hangingPunct="1"/>
              <a:t>20</a:t>
            </a:fld>
            <a:endParaRPr lang="en-US" b="0" i="0" dirty="0" smtClean="0">
              <a:latin typeface="Arial" charset="0"/>
            </a:endParaRPr>
          </a:p>
        </p:txBody>
      </p:sp>
    </p:spTree>
    <p:extLst>
      <p:ext uri="{BB962C8B-B14F-4D97-AF65-F5344CB8AC3E}">
        <p14:creationId xmlns:p14="http://schemas.microsoft.com/office/powerpoint/2010/main" val="352339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normAutofit/>
          </a:bodyPr>
          <a:lstStyle/>
          <a:p>
            <a:r>
              <a:rPr lang="en-US" dirty="0" smtClean="0"/>
              <a:t>The amount generated on Line</a:t>
            </a:r>
            <a:r>
              <a:rPr lang="en-US" baseline="0" dirty="0" smtClean="0"/>
              <a:t> 1 on the left hand side of the revenue limit worksheet is transferred to Line 1 on the right</a:t>
            </a:r>
            <a:endParaRPr lang="en-US" dirty="0"/>
          </a:p>
        </p:txBody>
      </p:sp>
      <p:sp>
        <p:nvSpPr>
          <p:cNvPr id="4" name="Slide Number Placeholder 3"/>
          <p:cNvSpPr>
            <a:spLocks noGrp="1"/>
          </p:cNvSpPr>
          <p:nvPr>
            <p:ph type="sldNum" sz="quarter" idx="10"/>
          </p:nvPr>
        </p:nvSpPr>
        <p:spPr/>
        <p:txBody>
          <a:bodyPr/>
          <a:lstStyle/>
          <a:p>
            <a:pPr>
              <a:defRPr/>
            </a:pPr>
            <a:fld id="{8BE3473D-8100-4B7A-BAEE-95810D89F46E}"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fld id="{AFDE7E37-798B-48C5-AE4F-6DFE965A0066}" type="datetime1">
              <a:rPr lang="en-US" smtClean="0"/>
              <a:t>10/22/2020</a:t>
            </a:fld>
            <a:endParaRPr lang="en-US" dirty="0"/>
          </a:p>
        </p:txBody>
      </p:sp>
      <p:sp>
        <p:nvSpPr>
          <p:cNvPr id="6" name="Header Placeholder 5"/>
          <p:cNvSpPr>
            <a:spLocks noGrp="1"/>
          </p:cNvSpPr>
          <p:nvPr>
            <p:ph type="hdr" sz="quarter" idx="12"/>
          </p:nvPr>
        </p:nvSpPr>
        <p:spPr/>
        <p:txBody>
          <a:bodyPr/>
          <a:lstStyle/>
          <a:p>
            <a:pPr>
              <a:defRPr/>
            </a:pPr>
            <a:r>
              <a:rPr lang="en-US" dirty="0" smtClean="0"/>
              <a:t>Getting It Right  - Fall of 2016 (2)</a:t>
            </a:r>
            <a:endParaRPr lang="en-US" dirty="0"/>
          </a:p>
        </p:txBody>
      </p:sp>
    </p:spTree>
    <p:extLst>
      <p:ext uri="{BB962C8B-B14F-4D97-AF65-F5344CB8AC3E}">
        <p14:creationId xmlns:p14="http://schemas.microsoft.com/office/powerpoint/2010/main" val="131407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E1462E33-E1C6-244F-9B98-56E5FEAF6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8" name="Picture 7">
            <a:extLst>
              <a:ext uri="{FF2B5EF4-FFF2-40B4-BE49-F238E27FC236}">
                <a16:creationId xmlns:a16="http://schemas.microsoft.com/office/drawing/2014/main" id="{F3D8496C-F8D7-024A-9E6F-0143E123EC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2141" y="4465217"/>
            <a:ext cx="2624950" cy="579981"/>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7719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371600"/>
            <a:ext cx="3771900" cy="2743200"/>
          </a:xfrm>
        </p:spPr>
        <p:txBody>
          <a:bodyPr/>
          <a:lstStyle/>
          <a:p>
            <a:pPr lvl="0"/>
            <a:endParaRPr lang="en-US" noProof="0" dirty="0" smtClean="0"/>
          </a:p>
        </p:txBody>
      </p:sp>
      <p:sp>
        <p:nvSpPr>
          <p:cNvPr id="5" name="Rectangle 5"/>
          <p:cNvSpPr>
            <a:spLocks noGrp="1" noChangeArrowheads="1"/>
          </p:cNvSpPr>
          <p:nvPr>
            <p:ph type="dt" sz="half" idx="10"/>
          </p:nvPr>
        </p:nvSpPr>
        <p:spPr>
          <a:xfrm>
            <a:off x="628650" y="4767264"/>
            <a:ext cx="2057400" cy="273844"/>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3028950" y="4767264"/>
            <a:ext cx="3086100" cy="273844"/>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457950" y="4767264"/>
            <a:ext cx="2057400" cy="273844"/>
          </a:xfrm>
          <a:prstGeom prst="rect">
            <a:avLst/>
          </a:prstGeom>
          <a:ln/>
        </p:spPr>
        <p:txBody>
          <a:bodyPr/>
          <a:lstStyle>
            <a:lvl1pPr>
              <a:defRPr/>
            </a:lvl1pPr>
          </a:lstStyle>
          <a:p>
            <a:pPr>
              <a:defRPr/>
            </a:pPr>
            <a:fld id="{889B4FD0-5656-4493-A19F-4C89DDF97702}" type="slidenum">
              <a:rPr lang="en-US"/>
              <a:pPr>
                <a:defRPr/>
              </a:pPr>
              <a:t>‹#›</a:t>
            </a:fld>
            <a:endParaRPr lang="en-US" dirty="0"/>
          </a:p>
        </p:txBody>
      </p:sp>
    </p:spTree>
    <p:extLst>
      <p:ext uri="{BB962C8B-B14F-4D97-AF65-F5344CB8AC3E}">
        <p14:creationId xmlns:p14="http://schemas.microsoft.com/office/powerpoint/2010/main" val="100289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
        <p:nvSpPr>
          <p:cNvPr id="3" name="Media Placeholder 2"/>
          <p:cNvSpPr>
            <a:spLocks noGrp="1"/>
          </p:cNvSpPr>
          <p:nvPr>
            <p:ph type="media" sz="quarter" idx="15"/>
          </p:nvPr>
        </p:nvSpPr>
        <p:spPr>
          <a:xfrm>
            <a:off x="2042012" y="1304873"/>
            <a:ext cx="5045075" cy="2530475"/>
          </a:xfrm>
        </p:spPr>
        <p:txBody>
          <a:bodyPr/>
          <a:lstStyle/>
          <a:p>
            <a:endParaRPr lang="en-US" dirty="0"/>
          </a:p>
        </p:txBody>
      </p:sp>
    </p:spTree>
    <p:extLst>
      <p:ext uri="{BB962C8B-B14F-4D97-AF65-F5344CB8AC3E}">
        <p14:creationId xmlns:p14="http://schemas.microsoft.com/office/powerpoint/2010/main" val="40858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842738" y="4730262"/>
            <a:ext cx="1036310" cy="311843"/>
          </a:xfrm>
          <a:prstGeom prst="rect">
            <a:avLst/>
          </a:prstGeom>
        </p:spPr>
        <p:txBody>
          <a:bodyPr/>
          <a:lstStyle>
            <a:lvl1pPr algn="ctr">
              <a:defRPr sz="1758" b="1">
                <a:solidFill>
                  <a:srgbClr val="7030A0"/>
                </a:solidFill>
                <a:latin typeface="Lato Black" panose="020F0A02020204030203" pitchFamily="34" charset="0"/>
                <a:cs typeface="Arial" panose="020B0604020202020204" pitchFamily="34" charset="0"/>
              </a:defRPr>
            </a:lvl1pPr>
          </a:lstStyle>
          <a:p>
            <a:pPr>
              <a:defRPr/>
            </a:pPr>
            <a:fld id="{EDD38028-0EA5-4518-8DC2-93749F528613}" type="slidenum">
              <a:rPr lang="en-US" smtClean="0"/>
              <a:pPr>
                <a:defRPr/>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3" y="4413788"/>
            <a:ext cx="709207" cy="708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1839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7719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3771900" cy="131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2800350"/>
            <a:ext cx="3771900" cy="1314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noChangeArrowheads="1"/>
          </p:cNvSpPr>
          <p:nvPr>
            <p:ph type="sldNum" sz="quarter" idx="12"/>
          </p:nvPr>
        </p:nvSpPr>
        <p:spPr>
          <a:xfrm>
            <a:off x="6634735" y="4659844"/>
            <a:ext cx="2057400" cy="306855"/>
          </a:xfrm>
          <a:prstGeom prst="rect">
            <a:avLst/>
          </a:prstGeom>
          <a:ln/>
        </p:spPr>
        <p:txBody>
          <a:bodyPr/>
          <a:lstStyle>
            <a:lvl1pPr algn="r">
              <a:defRPr sz="1758" b="1">
                <a:solidFill>
                  <a:srgbClr val="7030A0"/>
                </a:solidFill>
                <a:latin typeface="Lato Black" panose="020F0A02020204030203" pitchFamily="34" charset="0"/>
              </a:defRPr>
            </a:lvl1pPr>
          </a:lstStyle>
          <a:p>
            <a:pPr>
              <a:defRPr/>
            </a:pPr>
            <a:fld id="{FC62E5B7-8589-4976-9F7E-BD60C8DA6B9D}" type="slidenum">
              <a:rPr lang="en-US" smtClean="0"/>
              <a:pPr>
                <a:defRPr/>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2" y="4398567"/>
            <a:ext cx="724432" cy="7241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078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
            <a:ext cx="7696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sldNum" sz="quarter" idx="12"/>
          </p:nvPr>
        </p:nvSpPr>
        <p:spPr>
          <a:xfrm>
            <a:off x="8534400" y="4766310"/>
            <a:ext cx="441960" cy="273844"/>
          </a:xfrm>
          <a:prstGeom prst="rect">
            <a:avLst/>
          </a:prstGeom>
          <a:ln/>
        </p:spPr>
        <p:txBody>
          <a:bodyPr/>
          <a:lstStyle>
            <a:lvl1pPr>
              <a:defRPr sz="1758" b="1">
                <a:solidFill>
                  <a:srgbClr val="7030A0"/>
                </a:solidFill>
                <a:latin typeface="Lato Black" panose="020F0A02020204030203" pitchFamily="34" charset="0"/>
              </a:defRPr>
            </a:lvl1pPr>
          </a:lstStyle>
          <a:p>
            <a:pPr>
              <a:defRPr/>
            </a:pPr>
            <a:fld id="{4B22C245-0868-46B4-9BBA-D45BBB3F5840}" type="slidenum">
              <a:rPr lang="en-US" smtClean="0"/>
              <a:pPr>
                <a:defRPr/>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2" y="4431405"/>
            <a:ext cx="691582" cy="69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505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229599" y="4691742"/>
            <a:ext cx="631877" cy="430991"/>
          </a:xfrm>
          <a:prstGeom prst="rect">
            <a:avLst/>
          </a:prstGeom>
        </p:spPr>
        <p:txBody>
          <a:bodyPr/>
          <a:lstStyle>
            <a:lvl1pPr algn="r">
              <a:defRPr sz="1758" b="1">
                <a:solidFill>
                  <a:srgbClr val="7030A0"/>
                </a:solidFill>
                <a:latin typeface="Lato Black" panose="020F0A02020204030203" pitchFamily="34" charset="0"/>
                <a:cs typeface="Arial" panose="020B0604020202020204" pitchFamily="34" charset="0"/>
              </a:defRPr>
            </a:lvl1pPr>
          </a:lstStyle>
          <a:p>
            <a:pPr>
              <a:defRPr/>
            </a:pPr>
            <a:fld id="{72DD0384-5A49-4A71-8B87-67549B65ABD3}" type="slidenum">
              <a:rPr lang="en-US" smtClean="0"/>
              <a:pPr>
                <a:defRPr/>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3" y="4413788"/>
            <a:ext cx="709207" cy="708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1105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7719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37719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2"/>
          </p:nvPr>
        </p:nvSpPr>
        <p:spPr>
          <a:xfrm>
            <a:off x="6457950" y="4767264"/>
            <a:ext cx="2057400" cy="273844"/>
          </a:xfrm>
          <a:prstGeom prst="rect">
            <a:avLst/>
          </a:prstGeom>
          <a:ln/>
        </p:spPr>
        <p:txBody>
          <a:bodyPr/>
          <a:lstStyle>
            <a:lvl1pPr algn="r">
              <a:defRPr sz="1758" b="1">
                <a:solidFill>
                  <a:srgbClr val="7030A0"/>
                </a:solidFill>
                <a:latin typeface="Lato Black" panose="020F0A02020204030203" pitchFamily="34" charset="0"/>
              </a:defRPr>
            </a:lvl1pPr>
          </a:lstStyle>
          <a:p>
            <a:pPr>
              <a:defRPr/>
            </a:pPr>
            <a:fld id="{130CE093-0770-429B-95D3-C00077BCDDAB}" type="slidenum">
              <a:rPr lang="en-US" smtClean="0"/>
              <a:pPr>
                <a:defRPr/>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2" y="4431405"/>
            <a:ext cx="691582" cy="69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6303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a:defRPr/>
            </a:pPr>
            <a:endParaRPr lang="en-US" dirty="0"/>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086724" y="4648200"/>
            <a:ext cx="561976" cy="392908"/>
          </a:xfrm>
          <a:prstGeom prst="rect">
            <a:avLst/>
          </a:prstGeom>
        </p:spPr>
        <p:txBody>
          <a:bodyPr/>
          <a:lstStyle>
            <a:lvl1pPr>
              <a:defRPr>
                <a:solidFill>
                  <a:srgbClr val="7030A0"/>
                </a:solidFill>
                <a:latin typeface="Lato Black" panose="020F0A02020204030203" pitchFamily="34" charset="0"/>
              </a:defRPr>
            </a:lvl1pPr>
          </a:lstStyle>
          <a:p>
            <a:pPr>
              <a:defRPr/>
            </a:pPr>
            <a:fld id="{F0C6CDE9-4247-4C15-867B-99C35A4957D2}" type="slidenum">
              <a:rPr lang="en-US" smtClean="0"/>
              <a:pPr>
                <a:defRPr/>
              </a:pPr>
              <a:t>‹#›</a:t>
            </a:fld>
            <a:endParaRPr lang="en-US" dirty="0"/>
          </a:p>
        </p:txBody>
      </p:sp>
    </p:spTree>
    <p:extLst>
      <p:ext uri="{BB962C8B-B14F-4D97-AF65-F5344CB8AC3E}">
        <p14:creationId xmlns:p14="http://schemas.microsoft.com/office/powerpoint/2010/main" val="3377573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14300"/>
            <a:ext cx="6870700" cy="120015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71600"/>
            <a:ext cx="3771900" cy="131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71600"/>
            <a:ext cx="3771900" cy="131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2800350"/>
            <a:ext cx="3771900" cy="131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2800350"/>
            <a:ext cx="3771900" cy="1314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7"/>
          <p:cNvSpPr>
            <a:spLocks noGrp="1" noChangeArrowheads="1"/>
          </p:cNvSpPr>
          <p:nvPr>
            <p:ph type="sldNum" sz="quarter" idx="12"/>
          </p:nvPr>
        </p:nvSpPr>
        <p:spPr>
          <a:xfrm>
            <a:off x="6770581" y="4768261"/>
            <a:ext cx="2057400" cy="273844"/>
          </a:xfrm>
          <a:prstGeom prst="rect">
            <a:avLst/>
          </a:prstGeom>
          <a:ln/>
        </p:spPr>
        <p:txBody>
          <a:bodyPr/>
          <a:lstStyle>
            <a:lvl1pPr algn="r">
              <a:defRPr sz="1758" b="1">
                <a:solidFill>
                  <a:srgbClr val="7030A0"/>
                </a:solidFill>
                <a:latin typeface="Lato Black" panose="020F0A02020204030203" pitchFamily="34" charset="0"/>
              </a:defRPr>
            </a:lvl1pPr>
          </a:lstStyle>
          <a:p>
            <a:pPr>
              <a:defRPr/>
            </a:pPr>
            <a:fld id="{14F7C646-BC29-43D4-970E-EAD7CD83BB49}" type="slidenum">
              <a:rPr lang="en-US" smtClean="0"/>
              <a:pPr>
                <a:defRPr/>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3" y="4413788"/>
            <a:ext cx="709207" cy="708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53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76.png"/><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7.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78.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79.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hyperlink" Target="http://dpi.wi.gov/sfs/statistical/longitudinal-data/longitudinal-data" TargetMode="Externa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hyperlink" Target="http://dpi.wi.gov/sfs/reporting/safr/referendum/overview" TargetMode="Externa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dpi.wi.gov/sfs/index.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dpi.wi.gov/sfs/communications/staff-directory" TargetMode="External"/><Relationship Id="rId5" Type="http://schemas.openxmlformats.org/officeDocument/2006/relationships/hyperlink" Target="https://dpi.wi.gov/sfs" TargetMode="External"/><Relationship Id="rId4" Type="http://schemas.openxmlformats.org/officeDocument/2006/relationships/hyperlink" Target="mailto:dpifin@dpi.wi.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hyperlink" Target="http://dpi.wi.gov/sfs/children/enrollment/overview"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fs/xls/revlim20_prepop_may26_final.xls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dpi.wi.gov/sfs/aid/general/equalization/worksheets-general-aid#2019-2021" TargetMode="External"/><Relationship Id="rId5" Type="http://schemas.openxmlformats.org/officeDocument/2006/relationships/hyperlink" Target="https://dpi.wi.gov/sites/default/files/imce/sfs/xls/longitudinal_eq_1011_2021July.xlsx" TargetMode="External"/><Relationship Id="rId4" Type="http://schemas.openxmlformats.org/officeDocument/2006/relationships/hyperlink" Target="https://dpi.wi.gov/sfs/limits/worksheets/revenu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dpi.state.wi.us/sfs/xls/tos07_log.xls"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dpi.wi.gov/sfs/limits/exemptions/overview"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dpi.wi.gov/sfs/finances/fund-info/community-service/overview"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hyperlink" Target="https://dpi.wi.gov/sfs/communications/staff-directory"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84"/>
            <a:ext cx="9144000" cy="2949141"/>
          </a:xfrm>
          <a:prstGeom prst="rect">
            <a:avLst/>
          </a:prstGeom>
          <a:noFill/>
        </p:spPr>
        <p:txBody>
          <a:bodyPr wrap="square" rtlCol="0">
            <a:spAutoFit/>
          </a:bodyPr>
          <a:lstStyle/>
          <a:p>
            <a:pPr algn="ctr"/>
            <a:r>
              <a:rPr lang="en-US" sz="3955" dirty="0">
                <a:solidFill>
                  <a:srgbClr val="FFFF00"/>
                </a:solidFill>
                <a:latin typeface="Lato Black" panose="020F0A02020204030203" pitchFamily="34" charset="0"/>
              </a:rPr>
              <a:t>GETTING IT RIGHT:</a:t>
            </a:r>
          </a:p>
          <a:p>
            <a:pPr algn="ctr"/>
            <a:endParaRPr lang="en-US" sz="2344" dirty="0">
              <a:latin typeface="Lato Black" panose="020F0A02020204030203" pitchFamily="34" charset="0"/>
            </a:endParaRPr>
          </a:p>
          <a:p>
            <a:pPr algn="ctr"/>
            <a:r>
              <a:rPr lang="en-US" sz="3240" i="1" dirty="0">
                <a:latin typeface="Lato Black" panose="020F0A02020204030203" pitchFamily="34" charset="0"/>
              </a:rPr>
              <a:t>FROM THE BUDGET TO THE LEVY</a:t>
            </a:r>
          </a:p>
          <a:p>
            <a:pPr algn="ctr"/>
            <a:r>
              <a:rPr lang="en-US" sz="3240" i="1" dirty="0">
                <a:latin typeface="Lato Black" panose="020F0A02020204030203" pitchFamily="34" charset="0"/>
              </a:rPr>
              <a:t>…AND BEYOND…</a:t>
            </a:r>
          </a:p>
          <a:p>
            <a:pPr algn="ctr"/>
            <a:endParaRPr lang="en-US" sz="1465" dirty="0">
              <a:latin typeface="Lato Black" panose="020F0A02020204030203" pitchFamily="34" charset="0"/>
            </a:endParaRPr>
          </a:p>
          <a:p>
            <a:pPr algn="ctr"/>
            <a:r>
              <a:rPr lang="en-US" sz="2160" dirty="0">
                <a:latin typeface="Lato Black" panose="020F0A02020204030203" pitchFamily="34" charset="0"/>
              </a:rPr>
              <a:t>OCTOBER </a:t>
            </a:r>
            <a:r>
              <a:rPr lang="en-US" sz="2160" dirty="0" smtClean="0">
                <a:latin typeface="Lato Black" panose="020F0A02020204030203" pitchFamily="34" charset="0"/>
              </a:rPr>
              <a:t>19, 2020</a:t>
            </a:r>
            <a:endParaRPr lang="en-US" sz="2160" dirty="0">
              <a:latin typeface="Lato Black" panose="020F0A02020204030203" pitchFamily="34" charset="0"/>
            </a:endParaRPr>
          </a:p>
          <a:p>
            <a:pPr algn="ctr"/>
            <a:r>
              <a:rPr lang="en-US" sz="2160" dirty="0" smtClean="0">
                <a:latin typeface="Lato Black" panose="020F0A02020204030203" pitchFamily="34" charset="0"/>
              </a:rPr>
              <a:t>VIRTUAL presentation</a:t>
            </a:r>
            <a:endParaRPr lang="en-US" sz="2160" dirty="0">
              <a:latin typeface="Lato Black" panose="020F0A02020204030203" pitchFamily="34" charset="0"/>
            </a:endParaRPr>
          </a:p>
        </p:txBody>
      </p:sp>
      <p:sp>
        <p:nvSpPr>
          <p:cNvPr id="9" name="TextBox 8"/>
          <p:cNvSpPr txBox="1"/>
          <p:nvPr/>
        </p:nvSpPr>
        <p:spPr>
          <a:xfrm>
            <a:off x="4755061" y="2998910"/>
            <a:ext cx="4388939" cy="1039131"/>
          </a:xfrm>
          <a:prstGeom prst="rect">
            <a:avLst/>
          </a:prstGeom>
          <a:noFill/>
        </p:spPr>
        <p:txBody>
          <a:bodyPr wrap="square" rtlCol="0">
            <a:spAutoFit/>
          </a:bodyPr>
          <a:lstStyle/>
          <a:p>
            <a:pPr algn="ctr"/>
            <a:r>
              <a:rPr lang="en-US" sz="2051" b="1" dirty="0">
                <a:latin typeface="Lato" panose="020F0502020204030203" pitchFamily="34" charset="0"/>
              </a:rPr>
              <a:t>Bruce Anderson</a:t>
            </a:r>
          </a:p>
          <a:p>
            <a:pPr algn="ctr"/>
            <a:r>
              <a:rPr lang="en-US" sz="2051" b="1" dirty="0">
                <a:latin typeface="Lato" panose="020F0502020204030203" pitchFamily="34" charset="0"/>
              </a:rPr>
              <a:t>Roger Kordus</a:t>
            </a:r>
          </a:p>
          <a:p>
            <a:pPr algn="ctr"/>
            <a:r>
              <a:rPr lang="en-US" sz="2051" b="1" dirty="0" smtClean="0">
                <a:latin typeface="Lato" panose="020F0502020204030203" pitchFamily="34" charset="0"/>
              </a:rPr>
              <a:t>School </a:t>
            </a:r>
            <a:r>
              <a:rPr lang="en-US" sz="2051" b="1" dirty="0">
                <a:latin typeface="Lato" panose="020F0502020204030203" pitchFamily="34" charset="0"/>
              </a:rPr>
              <a:t>Financial Services, DPI</a:t>
            </a:r>
          </a:p>
        </p:txBody>
      </p:sp>
    </p:spTree>
    <p:extLst>
      <p:ext uri="{BB962C8B-B14F-4D97-AF65-F5344CB8AC3E}">
        <p14:creationId xmlns:p14="http://schemas.microsoft.com/office/powerpoint/2010/main" val="418532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8" name="Rectangle 4"/>
          <p:cNvSpPr>
            <a:spLocks noChangeArrowheads="1"/>
          </p:cNvSpPr>
          <p:nvPr/>
        </p:nvSpPr>
        <p:spPr bwMode="auto">
          <a:xfrm>
            <a:off x="0" y="140098"/>
            <a:ext cx="9140641" cy="514350"/>
          </a:xfrm>
          <a:prstGeom prst="rect">
            <a:avLst/>
          </a:prstGeom>
          <a:noFill/>
          <a:ln w="9525">
            <a:noFill/>
            <a:miter lim="800000"/>
            <a:headEnd/>
            <a:tailEnd/>
          </a:ln>
          <a:effectLst/>
        </p:spPr>
        <p:txBody>
          <a:bodyPr lIns="82868" tIns="41435" rIns="82868" bIns="41435" anchor="b"/>
          <a:lstStyle/>
          <a:p>
            <a:pPr algn="ctr" eaLnBrk="1" hangingPunct="1">
              <a:defRPr/>
            </a:pPr>
            <a:r>
              <a:rPr lang="en-US" sz="3000" b="1" dirty="0" smtClean="0">
                <a:solidFill>
                  <a:srgbClr val="FFFF00"/>
                </a:solidFill>
                <a:latin typeface="Lato Black" panose="020F0A02020204030203" pitchFamily="34" charset="0"/>
              </a:rPr>
              <a:t>Comparative </a:t>
            </a:r>
            <a:r>
              <a:rPr lang="en-US" sz="3000" b="1" dirty="0">
                <a:solidFill>
                  <a:srgbClr val="FFFF00"/>
                </a:solidFill>
                <a:latin typeface="Lato Black" panose="020F0A02020204030203" pitchFamily="34" charset="0"/>
              </a:rPr>
              <a:t>Revenue Under the </a:t>
            </a:r>
            <a:r>
              <a:rPr lang="en-US" sz="3000" b="1" dirty="0" smtClean="0">
                <a:solidFill>
                  <a:srgbClr val="FFFF00"/>
                </a:solidFill>
                <a:latin typeface="Lato Black" panose="020F0A02020204030203" pitchFamily="34" charset="0"/>
              </a:rPr>
              <a:t>Limits in 2018-19</a:t>
            </a:r>
            <a:endParaRPr lang="en-US" sz="3000" b="1" dirty="0">
              <a:solidFill>
                <a:srgbClr val="FFFF00"/>
              </a:solidFill>
              <a:latin typeface="Lato Black" panose="020F0A02020204030203" pitchFamily="34" charset="0"/>
            </a:endParaRPr>
          </a:p>
        </p:txBody>
      </p:sp>
      <p:sp>
        <p:nvSpPr>
          <p:cNvPr id="6" name="TextBox 5"/>
          <p:cNvSpPr txBox="1"/>
          <p:nvPr/>
        </p:nvSpPr>
        <p:spPr>
          <a:xfrm>
            <a:off x="6889959" y="2009026"/>
            <a:ext cx="1620229" cy="1569660"/>
          </a:xfrm>
          <a:prstGeom prst="rect">
            <a:avLst/>
          </a:prstGeom>
          <a:noFill/>
          <a:ln w="19050">
            <a:solidFill>
              <a:srgbClr val="002060"/>
            </a:solidFill>
          </a:ln>
        </p:spPr>
        <p:txBody>
          <a:bodyPr wrap="square">
            <a:spAutoFit/>
          </a:bodyPr>
          <a:lstStyle/>
          <a:p>
            <a:pPr algn="ctr">
              <a:defRPr/>
            </a:pPr>
            <a:r>
              <a:rPr lang="en-US" sz="2400" b="1" dirty="0">
                <a:solidFill>
                  <a:srgbClr val="002060"/>
                </a:solidFill>
                <a:effectLst>
                  <a:outerShdw blurRad="38100" dist="38100" dir="2700000" algn="tl">
                    <a:srgbClr val="000000">
                      <a:alpha val="43137"/>
                    </a:srgbClr>
                  </a:outerShdw>
                </a:effectLst>
                <a:latin typeface="Lato" panose="020F0502020204030203" pitchFamily="34" charset="0"/>
              </a:rPr>
              <a:t>Statewide Data</a:t>
            </a:r>
          </a:p>
          <a:p>
            <a:pPr algn="ctr">
              <a:defRPr/>
            </a:pPr>
            <a:r>
              <a:rPr lang="en-US" sz="2400" b="1" dirty="0">
                <a:solidFill>
                  <a:srgbClr val="002060"/>
                </a:solidFill>
                <a:effectLst>
                  <a:outerShdw blurRad="38100" dist="38100" dir="2700000" algn="tl">
                    <a:srgbClr val="000000">
                      <a:alpha val="43137"/>
                    </a:srgbClr>
                  </a:outerShdw>
                </a:effectLst>
                <a:latin typeface="Lato" panose="020F0502020204030203" pitchFamily="34" charset="0"/>
              </a:rPr>
              <a:t>General Fund</a:t>
            </a:r>
          </a:p>
        </p:txBody>
      </p:sp>
      <p:sp>
        <p:nvSpPr>
          <p:cNvPr id="7" name="Slide Number Placeholder 6"/>
          <p:cNvSpPr>
            <a:spLocks noGrp="1"/>
          </p:cNvSpPr>
          <p:nvPr>
            <p:ph type="sldNum" sz="quarter" idx="12"/>
          </p:nvPr>
        </p:nvSpPr>
        <p:spPr>
          <a:xfrm>
            <a:off x="6889959" y="4768261"/>
            <a:ext cx="1943561" cy="273844"/>
          </a:xfrm>
        </p:spPr>
        <p:txBody>
          <a:bodyPr/>
          <a:lstStyle/>
          <a:p>
            <a:pPr>
              <a:defRPr/>
            </a:pPr>
            <a:fld id="{EDD38028-0EA5-4518-8DC2-93749F528613}" type="slidenum">
              <a:rPr lang="en-US" smtClean="0"/>
              <a:pPr>
                <a:defRPr/>
              </a:pPr>
              <a:t>10</a:t>
            </a:fld>
            <a:endParaRPr lang="en-US" dirty="0"/>
          </a:p>
        </p:txBody>
      </p:sp>
      <p:pic>
        <p:nvPicPr>
          <p:cNvPr id="3" name="Picture 2"/>
          <p:cNvPicPr>
            <a:picLocks noChangeAspect="1"/>
          </p:cNvPicPr>
          <p:nvPr/>
        </p:nvPicPr>
        <p:blipFill rotWithShape="1">
          <a:blip r:embed="rId3"/>
          <a:srcRect l="1984"/>
          <a:stretch/>
        </p:blipFill>
        <p:spPr>
          <a:xfrm>
            <a:off x="1227496" y="794168"/>
            <a:ext cx="5383855" cy="424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668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0060" y="1000064"/>
            <a:ext cx="3592709" cy="3715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p:nvPr/>
        </p:nvPicPr>
        <p:blipFill rotWithShape="1">
          <a:blip r:embed="rId4"/>
          <a:srcRect l="1442" t="19488" r="51924" b="8205"/>
          <a:stretch/>
        </p:blipFill>
        <p:spPr bwMode="auto">
          <a:xfrm>
            <a:off x="4676194" y="1054417"/>
            <a:ext cx="3332105" cy="3956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1749" name="Rectangle 2"/>
          <p:cNvSpPr>
            <a:spLocks noChangeArrowheads="1"/>
          </p:cNvSpPr>
          <p:nvPr/>
        </p:nvSpPr>
        <p:spPr bwMode="auto">
          <a:xfrm>
            <a:off x="1680" y="86238"/>
            <a:ext cx="8973063" cy="704160"/>
          </a:xfrm>
          <a:prstGeom prst="rect">
            <a:avLst/>
          </a:prstGeom>
          <a:noFill/>
          <a:ln w="9525">
            <a:noFill/>
            <a:miter lim="800000"/>
            <a:headEnd/>
            <a:tailEnd/>
          </a:ln>
        </p:spPr>
        <p:txBody>
          <a:bodyPr anchor="ctr"/>
          <a:lstStyle/>
          <a:p>
            <a:pPr algn="ctr" eaLnBrk="1" hangingPunct="1">
              <a:spcBef>
                <a:spcPct val="0"/>
              </a:spcBef>
            </a:pPr>
            <a:r>
              <a:rPr lang="en-US" sz="3516" dirty="0">
                <a:solidFill>
                  <a:srgbClr val="FFFF00"/>
                </a:solidFill>
                <a:latin typeface="Lato Black" panose="020F0A02020204030203" pitchFamily="34" charset="0"/>
              </a:rPr>
              <a:t>Budget Building</a:t>
            </a:r>
          </a:p>
        </p:txBody>
      </p:sp>
      <p:sp>
        <p:nvSpPr>
          <p:cNvPr id="1386501" name="Text Box 5"/>
          <p:cNvSpPr txBox="1">
            <a:spLocks noChangeArrowheads="1"/>
          </p:cNvSpPr>
          <p:nvPr/>
        </p:nvSpPr>
        <p:spPr bwMode="auto">
          <a:xfrm>
            <a:off x="662940" y="4759357"/>
            <a:ext cx="3089489" cy="396262"/>
          </a:xfrm>
          <a:prstGeom prst="rect">
            <a:avLst/>
          </a:prstGeom>
          <a:noFill/>
          <a:ln w="9525">
            <a:noFill/>
            <a:miter lim="800000"/>
            <a:headEnd/>
            <a:tailEnd/>
          </a:ln>
        </p:spPr>
        <p:txBody>
          <a:bodyPr wrap="square">
            <a:spAutoFit/>
          </a:bodyPr>
          <a:lstStyle/>
          <a:p>
            <a:pPr algn="ctr">
              <a:defRPr/>
            </a:pPr>
            <a:r>
              <a:rPr lang="en-US" sz="1975" b="1" dirty="0">
                <a:solidFill>
                  <a:srgbClr val="002060"/>
                </a:solidFill>
              </a:rPr>
              <a:t>Revenue Limit Calculation</a:t>
            </a:r>
          </a:p>
        </p:txBody>
      </p:sp>
      <p:sp>
        <p:nvSpPr>
          <p:cNvPr id="18" name="Slide Number Placeholder 17"/>
          <p:cNvSpPr>
            <a:spLocks noGrp="1"/>
          </p:cNvSpPr>
          <p:nvPr>
            <p:ph type="sldNum" sz="quarter" idx="12"/>
          </p:nvPr>
        </p:nvSpPr>
        <p:spPr>
          <a:xfrm>
            <a:off x="8364697" y="4766310"/>
            <a:ext cx="611663" cy="273844"/>
          </a:xfrm>
        </p:spPr>
        <p:txBody>
          <a:bodyPr/>
          <a:lstStyle/>
          <a:p>
            <a:pPr>
              <a:defRPr/>
            </a:pPr>
            <a:fld id="{4A97B225-67F1-4687-A19C-5DE831D050F8}" type="slidenum">
              <a:rPr lang="en-US" smtClean="0"/>
              <a:pPr>
                <a:defRPr/>
              </a:pPr>
              <a:t>100</a:t>
            </a:fld>
            <a:endParaRPr lang="en-US" dirty="0"/>
          </a:p>
        </p:txBody>
      </p:sp>
      <p:sp>
        <p:nvSpPr>
          <p:cNvPr id="13" name="Rectangle 12"/>
          <p:cNvSpPr/>
          <p:nvPr/>
        </p:nvSpPr>
        <p:spPr>
          <a:xfrm>
            <a:off x="891017" y="3294356"/>
            <a:ext cx="3470636" cy="78466"/>
          </a:xfrm>
          <a:prstGeom prst="rect">
            <a:avLst/>
          </a:prstGeom>
          <a:solidFill>
            <a:srgbClr val="FFFF00">
              <a:alpha val="4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9" name="Text Box 6"/>
          <p:cNvSpPr txBox="1">
            <a:spLocks noChangeArrowheads="1"/>
          </p:cNvSpPr>
          <p:nvPr/>
        </p:nvSpPr>
        <p:spPr bwMode="auto">
          <a:xfrm>
            <a:off x="5249266" y="2196139"/>
            <a:ext cx="3396408" cy="700192"/>
          </a:xfrm>
          <a:prstGeom prst="rect">
            <a:avLst/>
          </a:prstGeom>
          <a:noFill/>
          <a:ln w="9525">
            <a:solidFill>
              <a:srgbClr val="7030A0"/>
            </a:solidFill>
            <a:miter lim="800000"/>
            <a:headEnd/>
            <a:tailEnd/>
          </a:ln>
        </p:spPr>
        <p:txBody>
          <a:bodyPr wrap="square">
            <a:spAutoFit/>
          </a:bodyPr>
          <a:lstStyle/>
          <a:p>
            <a:pPr algn="ctr">
              <a:spcBef>
                <a:spcPct val="0"/>
              </a:spcBef>
              <a:defRPr/>
            </a:pPr>
            <a:r>
              <a:rPr lang="en-US" sz="1975" b="1" dirty="0">
                <a:solidFill>
                  <a:srgbClr val="002060"/>
                </a:solidFill>
              </a:rPr>
              <a:t>Budget Planning Papers </a:t>
            </a:r>
            <a:r>
              <a:rPr lang="en-US" sz="1975" b="1" dirty="0" smtClean="0">
                <a:solidFill>
                  <a:srgbClr val="002060"/>
                </a:solidFill>
              </a:rPr>
              <a:t>Not  yet updated</a:t>
            </a:r>
            <a:endParaRPr lang="en-US" sz="1975" b="1" dirty="0">
              <a:solidFill>
                <a:srgbClr val="002060"/>
              </a:solidFill>
            </a:endParaRPr>
          </a:p>
        </p:txBody>
      </p:sp>
      <p:sp>
        <p:nvSpPr>
          <p:cNvPr id="20" name="Rectangle 19"/>
          <p:cNvSpPr/>
          <p:nvPr/>
        </p:nvSpPr>
        <p:spPr>
          <a:xfrm>
            <a:off x="891016" y="4526280"/>
            <a:ext cx="3423885" cy="146382"/>
          </a:xfrm>
          <a:prstGeom prst="rect">
            <a:avLst/>
          </a:prstGeom>
          <a:solidFill>
            <a:srgbClr val="FFFF00">
              <a:alpha val="4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21" name="Rectangle 20"/>
          <p:cNvSpPr/>
          <p:nvPr/>
        </p:nvSpPr>
        <p:spPr>
          <a:xfrm>
            <a:off x="957524" y="3405597"/>
            <a:ext cx="3423883" cy="98755"/>
          </a:xfrm>
          <a:prstGeom prst="rect">
            <a:avLst/>
          </a:prstGeom>
          <a:solidFill>
            <a:srgbClr val="FFFF00">
              <a:alpha val="4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cxnSp>
        <p:nvCxnSpPr>
          <p:cNvPr id="24" name="Straight Arrow Connector 23"/>
          <p:cNvCxnSpPr>
            <a:stCxn id="13" idx="3"/>
          </p:cNvCxnSpPr>
          <p:nvPr/>
        </p:nvCxnSpPr>
        <p:spPr>
          <a:xfrm flipV="1">
            <a:off x="4361653" y="2920308"/>
            <a:ext cx="1640461" cy="41328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381407" y="3069370"/>
            <a:ext cx="1775713" cy="39195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52429" y="1626964"/>
            <a:ext cx="2336152" cy="224018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91016" y="3355651"/>
            <a:ext cx="3481754" cy="78466"/>
          </a:xfrm>
          <a:prstGeom prst="rect">
            <a:avLst/>
          </a:prstGeom>
          <a:solidFill>
            <a:srgbClr val="FFFF00">
              <a:alpha val="49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cxnSp>
        <p:nvCxnSpPr>
          <p:cNvPr id="34" name="Straight Arrow Connector 33"/>
          <p:cNvCxnSpPr/>
          <p:nvPr/>
        </p:nvCxnSpPr>
        <p:spPr>
          <a:xfrm flipV="1">
            <a:off x="4361653" y="2995125"/>
            <a:ext cx="1775227" cy="44080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148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475" y="821244"/>
            <a:ext cx="3592709" cy="3463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p:nvPr/>
        </p:nvPicPr>
        <p:blipFill rotWithShape="1">
          <a:blip r:embed="rId3" cstate="hqprint">
            <a:extLst>
              <a:ext uri="{28A0092B-C50C-407E-A947-70E740481C1C}">
                <a14:useLocalDpi xmlns:a14="http://schemas.microsoft.com/office/drawing/2010/main"/>
              </a:ext>
            </a:extLst>
          </a:blip>
          <a:srcRect/>
          <a:stretch/>
        </p:blipFill>
        <p:spPr bwMode="auto">
          <a:xfrm>
            <a:off x="4503421" y="2477386"/>
            <a:ext cx="4149090" cy="143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0658" name="Rectangle 7"/>
          <p:cNvSpPr>
            <a:spLocks noGrp="1" noChangeArrowheads="1"/>
          </p:cNvSpPr>
          <p:nvPr>
            <p:ph type="title"/>
          </p:nvPr>
        </p:nvSpPr>
        <p:spPr>
          <a:xfrm>
            <a:off x="101600" y="82549"/>
            <a:ext cx="8750300" cy="638115"/>
          </a:xfrm>
          <a:noFill/>
        </p:spPr>
        <p:txBody>
          <a:bodyPr>
            <a:noAutofit/>
          </a:bodyPr>
          <a:lstStyle/>
          <a:p>
            <a:r>
              <a:rPr lang="en-US" sz="3200" dirty="0">
                <a:solidFill>
                  <a:srgbClr val="FFFF00"/>
                </a:solidFill>
              </a:rPr>
              <a:t>Levy Certification and the Budget Report</a:t>
            </a:r>
          </a:p>
        </p:txBody>
      </p:sp>
      <p:sp>
        <p:nvSpPr>
          <p:cNvPr id="6" name="Slide Number Placeholder 5"/>
          <p:cNvSpPr>
            <a:spLocks noGrp="1"/>
          </p:cNvSpPr>
          <p:nvPr>
            <p:ph type="sldNum" sz="quarter" idx="12"/>
          </p:nvPr>
        </p:nvSpPr>
        <p:spPr>
          <a:xfrm>
            <a:off x="7865110" y="4694504"/>
            <a:ext cx="1177290" cy="311836"/>
          </a:xfrm>
        </p:spPr>
        <p:txBody>
          <a:bodyPr/>
          <a:lstStyle/>
          <a:p>
            <a:pPr>
              <a:defRPr/>
            </a:pPr>
            <a:fld id="{EDD38028-0EA5-4518-8DC2-93749F528613}" type="slidenum">
              <a:rPr lang="en-US" smtClean="0"/>
              <a:pPr>
                <a:defRPr/>
              </a:pPr>
              <a:t>101</a:t>
            </a:fld>
            <a:endParaRPr lang="en-US" dirty="0"/>
          </a:p>
        </p:txBody>
      </p:sp>
      <p:sp>
        <p:nvSpPr>
          <p:cNvPr id="29" name="Bent Arrow 28"/>
          <p:cNvSpPr/>
          <p:nvPr/>
        </p:nvSpPr>
        <p:spPr bwMode="auto">
          <a:xfrm rot="5400000">
            <a:off x="5309235" y="462915"/>
            <a:ext cx="857250" cy="1371600"/>
          </a:xfrm>
          <a:prstGeom prst="bentArrow">
            <a:avLst/>
          </a:prstGeom>
          <a:solidFill>
            <a:srgbClr val="FFFF00"/>
          </a:solidFill>
          <a:ln w="12700" cap="sq" cmpd="sng" algn="ctr">
            <a:solidFill>
              <a:schemeClr val="tx1"/>
            </a:solidFill>
            <a:prstDash val="solid"/>
            <a:round/>
            <a:headEnd type="none" w="sm" len="sm"/>
            <a:tailEnd type="none" w="sm" len="sm"/>
          </a:ln>
          <a:effectLst/>
        </p:spPr>
        <p:txBody>
          <a:bodyPr/>
          <a:lstStyle/>
          <a:p>
            <a:pPr>
              <a:defRPr/>
            </a:pPr>
            <a:endParaRPr lang="en-US" sz="1975" dirty="0"/>
          </a:p>
        </p:txBody>
      </p:sp>
      <p:cxnSp>
        <p:nvCxnSpPr>
          <p:cNvPr id="14" name="Straight Arrow Connector 13"/>
          <p:cNvCxnSpPr/>
          <p:nvPr/>
        </p:nvCxnSpPr>
        <p:spPr bwMode="auto">
          <a:xfrm>
            <a:off x="3771010" y="2310095"/>
            <a:ext cx="4266580" cy="1221775"/>
          </a:xfrm>
          <a:prstGeom prst="straightConnector1">
            <a:avLst/>
          </a:prstGeom>
          <a:solidFill>
            <a:schemeClr val="accent1"/>
          </a:solidFill>
          <a:ln w="19050" cap="sq" cmpd="sng" algn="ctr">
            <a:solidFill>
              <a:srgbClr val="7030A0"/>
            </a:solidFill>
            <a:prstDash val="solid"/>
            <a:round/>
            <a:headEnd type="none" w="sm" len="sm"/>
            <a:tailEnd type="arrow"/>
          </a:ln>
          <a:effectLst/>
        </p:spPr>
      </p:cxnSp>
      <p:cxnSp>
        <p:nvCxnSpPr>
          <p:cNvPr id="10" name="Straight Arrow Connector 9"/>
          <p:cNvCxnSpPr/>
          <p:nvPr/>
        </p:nvCxnSpPr>
        <p:spPr bwMode="auto">
          <a:xfrm flipV="1">
            <a:off x="4476750" y="3039713"/>
            <a:ext cx="3489960" cy="1035566"/>
          </a:xfrm>
          <a:prstGeom prst="straightConnector1">
            <a:avLst/>
          </a:prstGeom>
          <a:solidFill>
            <a:schemeClr val="accent1"/>
          </a:solidFill>
          <a:ln w="19050" cap="sq" cmpd="sng" algn="ctr">
            <a:solidFill>
              <a:srgbClr val="7030A0"/>
            </a:solidFill>
            <a:prstDash val="solid"/>
            <a:round/>
            <a:headEnd type="none" w="sm" len="sm"/>
            <a:tailEnd type="arrow"/>
          </a:ln>
          <a:effectLst/>
        </p:spPr>
      </p:cxnSp>
      <p:sp>
        <p:nvSpPr>
          <p:cNvPr id="19" name="TextBox 18"/>
          <p:cNvSpPr txBox="1"/>
          <p:nvPr/>
        </p:nvSpPr>
        <p:spPr>
          <a:xfrm>
            <a:off x="2119632" y="4408854"/>
            <a:ext cx="4937760" cy="646331"/>
          </a:xfrm>
          <a:prstGeom prst="rect">
            <a:avLst/>
          </a:prstGeom>
          <a:noFill/>
        </p:spPr>
        <p:txBody>
          <a:bodyPr wrap="square" rtlCol="0">
            <a:spAutoFit/>
          </a:bodyPr>
          <a:lstStyle/>
          <a:p>
            <a:pPr algn="ctr"/>
            <a:r>
              <a:rPr lang="en-US" sz="1800" b="1" dirty="0">
                <a:solidFill>
                  <a:srgbClr val="002060"/>
                </a:solidFill>
                <a:latin typeface="Lato" panose="020F0502020204030203" pitchFamily="34" charset="0"/>
              </a:rPr>
              <a:t>Lines 12 A,B,C&amp;D, 14 A,B&amp;C, and 15 A-D need to be transferred to the budget report.</a:t>
            </a:r>
          </a:p>
        </p:txBody>
      </p:sp>
    </p:spTree>
    <p:extLst>
      <p:ext uri="{BB962C8B-B14F-4D97-AF65-F5344CB8AC3E}">
        <p14:creationId xmlns:p14="http://schemas.microsoft.com/office/powerpoint/2010/main" val="109885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60220" y="228601"/>
            <a:ext cx="5692140" cy="628650"/>
          </a:xfrm>
        </p:spPr>
        <p:txBody>
          <a:bodyPr>
            <a:noAutofit/>
          </a:bodyPr>
          <a:lstStyle/>
          <a:p>
            <a:pPr algn="ctr" eaLnBrk="1" hangingPunct="1"/>
            <a:r>
              <a:rPr lang="en-US" sz="4000" dirty="0">
                <a:solidFill>
                  <a:srgbClr val="FFFF00"/>
                </a:solidFill>
              </a:rPr>
              <a:t>Tie It All Together</a:t>
            </a:r>
          </a:p>
        </p:txBody>
      </p:sp>
      <p:sp>
        <p:nvSpPr>
          <p:cNvPr id="69635" name="Rectangle 3"/>
          <p:cNvSpPr>
            <a:spLocks noGrp="1" noChangeArrowheads="1"/>
          </p:cNvSpPr>
          <p:nvPr>
            <p:ph idx="1"/>
          </p:nvPr>
        </p:nvSpPr>
        <p:spPr>
          <a:xfrm>
            <a:off x="1485900" y="1257300"/>
            <a:ext cx="6515100" cy="3086100"/>
          </a:xfrm>
          <a:ln>
            <a:solidFill>
              <a:srgbClr val="7030A0"/>
            </a:solidFill>
          </a:ln>
        </p:spPr>
        <p:txBody>
          <a:bodyPr>
            <a:noAutofit/>
          </a:bodyPr>
          <a:lstStyle/>
          <a:p>
            <a:pPr eaLnBrk="1" hangingPunct="1">
              <a:spcBef>
                <a:spcPts val="600"/>
              </a:spcBef>
              <a:spcAft>
                <a:spcPts val="600"/>
              </a:spcAft>
              <a:buFontTx/>
              <a:buNone/>
            </a:pPr>
            <a:r>
              <a:rPr lang="en-US" sz="2600" dirty="0">
                <a:solidFill>
                  <a:srgbClr val="7030A0"/>
                </a:solidFill>
              </a:rPr>
              <a:t>What’s tied together? The levies on the following should all be the same:</a:t>
            </a:r>
            <a:endParaRPr lang="en-US" sz="2600" i="1" dirty="0">
              <a:solidFill>
                <a:srgbClr val="7030A0"/>
              </a:solidFill>
            </a:endParaRPr>
          </a:p>
          <a:p>
            <a:pPr lvl="1" eaLnBrk="1" hangingPunct="1">
              <a:lnSpc>
                <a:spcPct val="100000"/>
              </a:lnSpc>
              <a:spcBef>
                <a:spcPts val="600"/>
              </a:spcBef>
              <a:spcAft>
                <a:spcPts val="600"/>
              </a:spcAft>
              <a:buClr>
                <a:srgbClr val="7030A0"/>
              </a:buClr>
              <a:buSzPct val="100000"/>
              <a:buFont typeface="Wingdings" panose="05000000000000000000" pitchFamily="2" charset="2"/>
              <a:buChar char="§"/>
            </a:pPr>
            <a:r>
              <a:rPr lang="en-US" sz="2600" b="1" dirty="0">
                <a:solidFill>
                  <a:srgbClr val="7030A0"/>
                </a:solidFill>
              </a:rPr>
              <a:t>Revenue Limit Worksheet</a:t>
            </a:r>
          </a:p>
          <a:p>
            <a:pPr lvl="1" eaLnBrk="1" hangingPunct="1">
              <a:lnSpc>
                <a:spcPct val="100000"/>
              </a:lnSpc>
              <a:spcBef>
                <a:spcPts val="600"/>
              </a:spcBef>
              <a:spcAft>
                <a:spcPts val="600"/>
              </a:spcAft>
              <a:buClr>
                <a:srgbClr val="7030A0"/>
              </a:buClr>
              <a:buSzPct val="100000"/>
              <a:buFont typeface="Wingdings" panose="05000000000000000000" pitchFamily="2" charset="2"/>
              <a:buChar char="§"/>
            </a:pPr>
            <a:r>
              <a:rPr lang="en-US" sz="2600" b="1" dirty="0">
                <a:solidFill>
                  <a:srgbClr val="7030A0"/>
                </a:solidFill>
              </a:rPr>
              <a:t>DPI PI-401 </a:t>
            </a:r>
          </a:p>
          <a:p>
            <a:pPr lvl="1" eaLnBrk="1" hangingPunct="1">
              <a:lnSpc>
                <a:spcPct val="100000"/>
              </a:lnSpc>
              <a:spcBef>
                <a:spcPts val="600"/>
              </a:spcBef>
              <a:spcAft>
                <a:spcPts val="600"/>
              </a:spcAft>
              <a:buClr>
                <a:srgbClr val="7030A0"/>
              </a:buClr>
              <a:buSzPct val="100000"/>
              <a:buFont typeface="Wingdings" panose="05000000000000000000" pitchFamily="2" charset="2"/>
              <a:buChar char="§"/>
            </a:pPr>
            <a:r>
              <a:rPr lang="en-US" sz="2600" b="1" dirty="0">
                <a:solidFill>
                  <a:srgbClr val="7030A0"/>
                </a:solidFill>
              </a:rPr>
              <a:t>PI-1508 (Tax Bills)</a:t>
            </a:r>
          </a:p>
          <a:p>
            <a:pPr lvl="1" eaLnBrk="1" hangingPunct="1">
              <a:lnSpc>
                <a:spcPct val="100000"/>
              </a:lnSpc>
              <a:spcBef>
                <a:spcPts val="600"/>
              </a:spcBef>
              <a:spcAft>
                <a:spcPts val="600"/>
              </a:spcAft>
              <a:buClr>
                <a:srgbClr val="7030A0"/>
              </a:buClr>
              <a:buSzPct val="100000"/>
              <a:buFont typeface="Wingdings" panose="05000000000000000000" pitchFamily="2" charset="2"/>
              <a:buChar char="§"/>
            </a:pPr>
            <a:r>
              <a:rPr lang="en-US" sz="2600" b="1" dirty="0" smtClean="0">
                <a:solidFill>
                  <a:srgbClr val="7030A0"/>
                </a:solidFill>
              </a:rPr>
              <a:t>2019-20 </a:t>
            </a:r>
            <a:r>
              <a:rPr lang="en-US" sz="2600" b="1" dirty="0">
                <a:solidFill>
                  <a:srgbClr val="7030A0"/>
                </a:solidFill>
              </a:rPr>
              <a:t>DPI Budget Report</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102</a:t>
            </a:fld>
            <a:endParaRPr lang="en-US" dirty="0"/>
          </a:p>
        </p:txBody>
      </p:sp>
    </p:spTree>
    <p:extLst>
      <p:ext uri="{BB962C8B-B14F-4D97-AF65-F5344CB8AC3E}">
        <p14:creationId xmlns:p14="http://schemas.microsoft.com/office/powerpoint/2010/main" val="3073384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68680" y="114300"/>
            <a:ext cx="7406640" cy="628650"/>
          </a:xfrm>
          <a:prstGeom prst="rect">
            <a:avLst/>
          </a:prstGeom>
          <a:noFill/>
          <a:ln w="9525">
            <a:noFill/>
            <a:miter lim="800000"/>
            <a:headEnd/>
            <a:tailEnd/>
          </a:ln>
          <a:effectLst/>
        </p:spPr>
        <p:txBody>
          <a:bodyPr anchor="ctr"/>
          <a:lstStyle/>
          <a:p>
            <a:pPr algn="ctr" eaLnBrk="1" hangingPunct="1">
              <a:defRPr/>
            </a:pPr>
            <a:r>
              <a:rPr lang="en-US" sz="3200" dirty="0">
                <a:solidFill>
                  <a:srgbClr val="FFFF00"/>
                </a:solidFill>
                <a:effectLst>
                  <a:outerShdw blurRad="38100" dist="38100" dir="2700000" algn="tl">
                    <a:srgbClr val="000000"/>
                  </a:outerShdw>
                </a:effectLst>
                <a:latin typeface="Lato Black" panose="020F0A02020204030203" pitchFamily="34" charset="0"/>
              </a:rPr>
              <a:t>Budget/Revenue Limit Roadmap</a:t>
            </a:r>
          </a:p>
        </p:txBody>
      </p:sp>
      <p:sp>
        <p:nvSpPr>
          <p:cNvPr id="64519" name="Text Box 7"/>
          <p:cNvSpPr txBox="1">
            <a:spLocks noChangeArrowheads="1"/>
          </p:cNvSpPr>
          <p:nvPr/>
        </p:nvSpPr>
        <p:spPr bwMode="auto">
          <a:xfrm>
            <a:off x="1485900" y="2914651"/>
            <a:ext cx="2880360" cy="535531"/>
          </a:xfrm>
          <a:prstGeom prst="rect">
            <a:avLst/>
          </a:prstGeom>
          <a:noFill/>
          <a:ln w="9525">
            <a:noFill/>
            <a:miter lim="800000"/>
            <a:headEnd/>
            <a:tailEnd/>
          </a:ln>
        </p:spPr>
        <p:txBody>
          <a:bodyPr>
            <a:spAutoFit/>
          </a:bodyPr>
          <a:lstStyle/>
          <a:p>
            <a:pPr>
              <a:defRPr/>
            </a:pPr>
            <a:r>
              <a:rPr lang="en-US" sz="1440" b="1" dirty="0">
                <a:solidFill>
                  <a:srgbClr val="002060"/>
                </a:solidFill>
                <a:effectLst>
                  <a:outerShdw blurRad="38100" dist="38100" dir="2700000" algn="tl">
                    <a:srgbClr val="000000">
                      <a:alpha val="43137"/>
                    </a:srgbClr>
                  </a:outerShdw>
                </a:effectLst>
              </a:rPr>
              <a:t>Budget Planning Papers</a:t>
            </a:r>
          </a:p>
          <a:p>
            <a:pPr>
              <a:defRPr/>
            </a:pPr>
            <a:r>
              <a:rPr lang="en-US" sz="1440" b="1" dirty="0">
                <a:solidFill>
                  <a:srgbClr val="002060"/>
                </a:solidFill>
                <a:effectLst>
                  <a:outerShdw blurRad="38100" dist="38100" dir="2700000" algn="tl">
                    <a:srgbClr val="000000">
                      <a:alpha val="43137"/>
                    </a:srgbClr>
                  </a:outerShdw>
                </a:effectLst>
              </a:rPr>
              <a:t>(basis for full budget)</a:t>
            </a:r>
          </a:p>
        </p:txBody>
      </p:sp>
      <p:sp>
        <p:nvSpPr>
          <p:cNvPr id="64520" name="Line 8"/>
          <p:cNvSpPr>
            <a:spLocks noChangeShapeType="1"/>
          </p:cNvSpPr>
          <p:nvPr/>
        </p:nvSpPr>
        <p:spPr bwMode="auto">
          <a:xfrm>
            <a:off x="1348740" y="2914651"/>
            <a:ext cx="342900" cy="914400"/>
          </a:xfrm>
          <a:prstGeom prst="line">
            <a:avLst/>
          </a:prstGeom>
          <a:noFill/>
          <a:ln w="41275">
            <a:solidFill>
              <a:schemeClr val="tx1"/>
            </a:solidFill>
            <a:round/>
            <a:headEnd/>
            <a:tailEnd type="triangle" w="lg" len="lg"/>
          </a:ln>
        </p:spPr>
        <p:txBody>
          <a:bodyPr/>
          <a:lstStyle/>
          <a:p>
            <a:endParaRPr lang="en-US" sz="1975" dirty="0"/>
          </a:p>
        </p:txBody>
      </p:sp>
      <p:sp>
        <p:nvSpPr>
          <p:cNvPr id="64521" name="Line 9"/>
          <p:cNvSpPr>
            <a:spLocks noChangeShapeType="1"/>
          </p:cNvSpPr>
          <p:nvPr/>
        </p:nvSpPr>
        <p:spPr bwMode="auto">
          <a:xfrm flipH="1" flipV="1">
            <a:off x="937261" y="2800350"/>
            <a:ext cx="480060" cy="1257300"/>
          </a:xfrm>
          <a:prstGeom prst="line">
            <a:avLst/>
          </a:prstGeom>
          <a:noFill/>
          <a:ln w="41275">
            <a:solidFill>
              <a:schemeClr val="tx1"/>
            </a:solidFill>
            <a:round/>
            <a:headEnd/>
            <a:tailEnd type="triangle" w="lg" len="lg"/>
          </a:ln>
        </p:spPr>
        <p:txBody>
          <a:bodyPr/>
          <a:lstStyle/>
          <a:p>
            <a:endParaRPr lang="en-US" sz="1975" dirty="0"/>
          </a:p>
        </p:txBody>
      </p:sp>
      <p:sp>
        <p:nvSpPr>
          <p:cNvPr id="64522" name="Line 10"/>
          <p:cNvSpPr>
            <a:spLocks noChangeShapeType="1"/>
          </p:cNvSpPr>
          <p:nvPr/>
        </p:nvSpPr>
        <p:spPr bwMode="auto">
          <a:xfrm flipH="1">
            <a:off x="4572000" y="1873962"/>
            <a:ext cx="0" cy="3028950"/>
          </a:xfrm>
          <a:prstGeom prst="line">
            <a:avLst/>
          </a:prstGeom>
          <a:noFill/>
          <a:ln w="57150">
            <a:solidFill>
              <a:srgbClr val="7030A0"/>
            </a:solidFill>
            <a:round/>
            <a:headEnd/>
            <a:tailEnd/>
          </a:ln>
        </p:spPr>
        <p:txBody>
          <a:bodyPr/>
          <a:lstStyle/>
          <a:p>
            <a:endParaRPr lang="en-US" sz="1975" dirty="0">
              <a:solidFill>
                <a:srgbClr val="002060"/>
              </a:solidFill>
            </a:endParaRPr>
          </a:p>
        </p:txBody>
      </p:sp>
      <p:sp>
        <p:nvSpPr>
          <p:cNvPr id="64523" name="Text Box 11"/>
          <p:cNvSpPr txBox="1">
            <a:spLocks noChangeArrowheads="1"/>
          </p:cNvSpPr>
          <p:nvPr/>
        </p:nvSpPr>
        <p:spPr bwMode="auto">
          <a:xfrm>
            <a:off x="3611881" y="903889"/>
            <a:ext cx="1920240" cy="937693"/>
          </a:xfrm>
          <a:prstGeom prst="rect">
            <a:avLst/>
          </a:prstGeom>
          <a:noFill/>
          <a:ln w="57150" algn="ctr">
            <a:solidFill>
              <a:srgbClr val="7030A0"/>
            </a:solidFill>
            <a:miter lim="800000"/>
            <a:headEnd/>
            <a:tailEnd/>
          </a:ln>
        </p:spPr>
        <p:txBody>
          <a:bodyPr wrap="square" lIns="0" tIns="0" rIns="0" bIns="0">
            <a:spAutoFit/>
          </a:bodyPr>
          <a:lstStyle/>
          <a:p>
            <a:pPr algn="ctr">
              <a:spcBef>
                <a:spcPts val="180"/>
              </a:spcBef>
              <a:defRPr/>
            </a:pPr>
            <a:r>
              <a:rPr lang="en-US" sz="1440" dirty="0">
                <a:solidFill>
                  <a:srgbClr val="002060"/>
                </a:solidFill>
                <a:effectLst>
                  <a:outerShdw blurRad="38100" dist="38100" dir="2700000" algn="tl">
                    <a:srgbClr val="000000">
                      <a:alpha val="43137"/>
                    </a:srgbClr>
                  </a:outerShdw>
                </a:effectLst>
                <a:latin typeface="Trebuchet MS" pitchFamily="34" charset="0"/>
              </a:rPr>
              <a:t>Summer 2017 Count, 3rd Friday Sept Count,</a:t>
            </a:r>
          </a:p>
          <a:p>
            <a:pPr algn="ctr">
              <a:spcBef>
                <a:spcPts val="180"/>
              </a:spcBef>
              <a:defRPr/>
            </a:pPr>
            <a:r>
              <a:rPr lang="en-US" sz="1440" dirty="0">
                <a:solidFill>
                  <a:srgbClr val="002060"/>
                </a:solidFill>
                <a:effectLst>
                  <a:outerShdw blurRad="38100" dist="38100" dir="2700000" algn="tl">
                    <a:srgbClr val="000000">
                      <a:alpha val="43137"/>
                    </a:srgbClr>
                  </a:outerShdw>
                </a:effectLst>
                <a:latin typeface="Trebuchet MS" pitchFamily="34" charset="0"/>
              </a:rPr>
              <a:t>Oct 1 Tax Values,</a:t>
            </a:r>
          </a:p>
          <a:p>
            <a:pPr algn="ctr">
              <a:spcBef>
                <a:spcPts val="180"/>
              </a:spcBef>
              <a:defRPr/>
            </a:pPr>
            <a:r>
              <a:rPr lang="en-US" sz="1440" dirty="0">
                <a:solidFill>
                  <a:srgbClr val="002060"/>
                </a:solidFill>
                <a:effectLst>
                  <a:outerShdw blurRad="38100" dist="38100" dir="2700000" algn="tl">
                    <a:srgbClr val="000000">
                      <a:alpha val="43137"/>
                    </a:srgbClr>
                  </a:outerShdw>
                </a:effectLst>
                <a:latin typeface="Trebuchet MS" pitchFamily="34" charset="0"/>
              </a:rPr>
              <a:t>October 15 Aid Cert.</a:t>
            </a:r>
          </a:p>
        </p:txBody>
      </p:sp>
      <p:sp>
        <p:nvSpPr>
          <p:cNvPr id="64524" name="Text Box 12"/>
          <p:cNvSpPr txBox="1">
            <a:spLocks noChangeArrowheads="1"/>
          </p:cNvSpPr>
          <p:nvPr/>
        </p:nvSpPr>
        <p:spPr bwMode="auto">
          <a:xfrm>
            <a:off x="6423660" y="1310880"/>
            <a:ext cx="1645920" cy="757130"/>
          </a:xfrm>
          <a:prstGeom prst="rect">
            <a:avLst/>
          </a:prstGeom>
          <a:noFill/>
          <a:ln w="9525" algn="ctr">
            <a:noFill/>
            <a:miter lim="800000"/>
            <a:headEnd/>
            <a:tailEnd/>
          </a:ln>
        </p:spPr>
        <p:txBody>
          <a:bodyPr wrap="square">
            <a:spAutoFit/>
          </a:bodyPr>
          <a:lstStyle/>
          <a:p>
            <a:pPr algn="ctr">
              <a:defRPr/>
            </a:pPr>
            <a:r>
              <a:rPr lang="en-US" sz="1440" b="1" dirty="0">
                <a:solidFill>
                  <a:srgbClr val="002060"/>
                </a:solidFill>
                <a:effectLst>
                  <a:outerShdw blurRad="38100" dist="38100" dir="2700000" algn="tl">
                    <a:srgbClr val="000000">
                      <a:alpha val="43137"/>
                    </a:srgbClr>
                  </a:outerShdw>
                </a:effectLst>
              </a:rPr>
              <a:t>Certify Levies via</a:t>
            </a:r>
          </a:p>
          <a:p>
            <a:pPr algn="ctr">
              <a:defRPr/>
            </a:pPr>
            <a:r>
              <a:rPr lang="en-US" sz="1440" b="1" dirty="0">
                <a:solidFill>
                  <a:srgbClr val="002060"/>
                </a:solidFill>
                <a:effectLst>
                  <a:outerShdw blurRad="38100" dist="38100" dir="2700000" algn="tl">
                    <a:srgbClr val="000000">
                      <a:alpha val="43137"/>
                    </a:srgbClr>
                  </a:outerShdw>
                </a:effectLst>
              </a:rPr>
              <a:t>PI-401 (in portal) Late Oct</a:t>
            </a:r>
          </a:p>
        </p:txBody>
      </p:sp>
      <p:sp>
        <p:nvSpPr>
          <p:cNvPr id="64526" name="Text Box 14"/>
          <p:cNvSpPr txBox="1">
            <a:spLocks noChangeArrowheads="1"/>
          </p:cNvSpPr>
          <p:nvPr/>
        </p:nvSpPr>
        <p:spPr bwMode="auto">
          <a:xfrm>
            <a:off x="4640580" y="4523185"/>
            <a:ext cx="3086100" cy="313932"/>
          </a:xfrm>
          <a:prstGeom prst="rect">
            <a:avLst/>
          </a:prstGeom>
          <a:noFill/>
          <a:ln w="9525" algn="ctr">
            <a:noFill/>
            <a:miter lim="800000"/>
            <a:headEnd/>
            <a:tailEnd/>
          </a:ln>
        </p:spPr>
        <p:txBody>
          <a:bodyPr>
            <a:spAutoFit/>
          </a:bodyPr>
          <a:lstStyle/>
          <a:p>
            <a:pPr>
              <a:spcBef>
                <a:spcPct val="50000"/>
              </a:spcBef>
              <a:defRPr/>
            </a:pPr>
            <a:r>
              <a:rPr lang="en-US" sz="1440" b="1" dirty="0">
                <a:solidFill>
                  <a:srgbClr val="002060"/>
                </a:solidFill>
                <a:effectLst>
                  <a:outerShdw blurRad="38100" dist="38100" dir="2700000" algn="tl">
                    <a:srgbClr val="000000">
                      <a:alpha val="43137"/>
                    </a:srgbClr>
                  </a:outerShdw>
                </a:effectLst>
              </a:rPr>
              <a:t>Budget Adjustments to BOE </a:t>
            </a:r>
          </a:p>
        </p:txBody>
      </p:sp>
      <p:sp>
        <p:nvSpPr>
          <p:cNvPr id="64527" name="Text Box 15"/>
          <p:cNvSpPr txBox="1">
            <a:spLocks noChangeArrowheads="1"/>
          </p:cNvSpPr>
          <p:nvPr/>
        </p:nvSpPr>
        <p:spPr bwMode="auto">
          <a:xfrm>
            <a:off x="6766561" y="3600451"/>
            <a:ext cx="1783080" cy="808426"/>
          </a:xfrm>
          <a:prstGeom prst="rect">
            <a:avLst/>
          </a:prstGeom>
          <a:noFill/>
          <a:ln w="9525" algn="ctr">
            <a:noFill/>
            <a:miter lim="800000"/>
            <a:headEnd/>
            <a:tailEnd/>
          </a:ln>
        </p:spPr>
        <p:txBody>
          <a:bodyPr>
            <a:spAutoFit/>
          </a:bodyPr>
          <a:lstStyle/>
          <a:p>
            <a:pPr algn="ctr">
              <a:spcBef>
                <a:spcPts val="180"/>
              </a:spcBef>
              <a:defRPr/>
            </a:pPr>
            <a:r>
              <a:rPr lang="en-US" sz="1440" b="1" dirty="0">
                <a:solidFill>
                  <a:srgbClr val="002060"/>
                </a:solidFill>
                <a:effectLst>
                  <a:outerShdw blurRad="38100" dist="38100" dir="2700000" algn="tl">
                    <a:srgbClr val="000000">
                      <a:alpha val="43137"/>
                    </a:srgbClr>
                  </a:outerShdw>
                </a:effectLst>
              </a:rPr>
              <a:t>Send tax bills.</a:t>
            </a:r>
          </a:p>
          <a:p>
            <a:pPr algn="ctr">
              <a:spcBef>
                <a:spcPts val="180"/>
              </a:spcBef>
              <a:defRPr/>
            </a:pPr>
            <a:r>
              <a:rPr lang="en-US" sz="1440" b="1" dirty="0">
                <a:solidFill>
                  <a:srgbClr val="002060"/>
                </a:solidFill>
                <a:effectLst>
                  <a:outerShdw blurRad="38100" dist="38100" dir="2700000" algn="tl">
                    <a:srgbClr val="000000">
                      <a:alpha val="43137"/>
                    </a:srgbClr>
                  </a:outerShdw>
                </a:effectLst>
              </a:rPr>
              <a:t>PI-1508</a:t>
            </a:r>
          </a:p>
          <a:p>
            <a:pPr algn="ctr">
              <a:spcBef>
                <a:spcPts val="180"/>
              </a:spcBef>
              <a:defRPr/>
            </a:pPr>
            <a:r>
              <a:rPr lang="en-US" sz="1440" b="1" dirty="0">
                <a:solidFill>
                  <a:srgbClr val="002060"/>
                </a:solidFill>
                <a:effectLst>
                  <a:outerShdw blurRad="38100" dist="38100" dir="2700000" algn="tl">
                    <a:srgbClr val="000000">
                      <a:alpha val="43137"/>
                    </a:srgbClr>
                  </a:outerShdw>
                </a:effectLst>
              </a:rPr>
              <a:t>Early Nov</a:t>
            </a:r>
          </a:p>
        </p:txBody>
      </p:sp>
      <p:sp>
        <p:nvSpPr>
          <p:cNvPr id="64528" name="Text Box 16"/>
          <p:cNvSpPr txBox="1">
            <a:spLocks noChangeArrowheads="1"/>
          </p:cNvSpPr>
          <p:nvPr/>
        </p:nvSpPr>
        <p:spPr bwMode="auto">
          <a:xfrm>
            <a:off x="5532120" y="4743450"/>
            <a:ext cx="3154680" cy="313932"/>
          </a:xfrm>
          <a:prstGeom prst="rect">
            <a:avLst/>
          </a:prstGeom>
          <a:noFill/>
          <a:ln w="9525" algn="ctr">
            <a:noFill/>
            <a:miter lim="800000"/>
            <a:headEnd/>
            <a:tailEnd/>
          </a:ln>
        </p:spPr>
        <p:txBody>
          <a:bodyPr wrap="square">
            <a:spAutoFit/>
          </a:bodyPr>
          <a:lstStyle/>
          <a:p>
            <a:pPr>
              <a:spcBef>
                <a:spcPct val="50000"/>
              </a:spcBef>
              <a:defRPr/>
            </a:pPr>
            <a:r>
              <a:rPr lang="en-US" sz="1440" b="1" dirty="0">
                <a:solidFill>
                  <a:srgbClr val="002060"/>
                </a:solidFill>
                <a:effectLst>
                  <a:outerShdw blurRad="38100" dist="38100" dir="2700000" algn="tl">
                    <a:srgbClr val="000000">
                      <a:alpha val="43137"/>
                    </a:srgbClr>
                  </a:outerShdw>
                </a:effectLst>
              </a:rPr>
              <a:t>Budget Report PI-1504 (Early Dec)</a:t>
            </a:r>
          </a:p>
        </p:txBody>
      </p:sp>
      <p:sp>
        <p:nvSpPr>
          <p:cNvPr id="64529" name="Text Box 17"/>
          <p:cNvSpPr txBox="1">
            <a:spLocks noChangeArrowheads="1"/>
          </p:cNvSpPr>
          <p:nvPr/>
        </p:nvSpPr>
        <p:spPr bwMode="auto">
          <a:xfrm>
            <a:off x="3200400" y="2429511"/>
            <a:ext cx="1234440" cy="424732"/>
          </a:xfrm>
          <a:prstGeom prst="rect">
            <a:avLst/>
          </a:prstGeom>
          <a:noFill/>
          <a:ln w="9525" algn="ctr">
            <a:noFill/>
            <a:miter lim="800000"/>
            <a:headEnd/>
            <a:tailEnd/>
          </a:ln>
        </p:spPr>
        <p:txBody>
          <a:bodyPr>
            <a:spAutoFit/>
          </a:bodyPr>
          <a:lstStyle/>
          <a:p>
            <a:pPr algn="ctr">
              <a:lnSpc>
                <a:spcPct val="75000"/>
              </a:lnSpc>
              <a:spcBef>
                <a:spcPct val="50000"/>
              </a:spcBef>
              <a:defRPr/>
            </a:pPr>
            <a:r>
              <a:rPr lang="en-US" sz="1440" b="1" dirty="0">
                <a:solidFill>
                  <a:srgbClr val="002060"/>
                </a:solidFill>
                <a:effectLst>
                  <a:outerShdw blurRad="38100" dist="38100" dir="2700000" algn="tl">
                    <a:srgbClr val="000000">
                      <a:alpha val="43137"/>
                    </a:srgbClr>
                  </a:outerShdw>
                </a:effectLst>
              </a:rPr>
              <a:t>Annual Meeting?</a:t>
            </a:r>
          </a:p>
        </p:txBody>
      </p:sp>
      <p:sp>
        <p:nvSpPr>
          <p:cNvPr id="18" name="Text Box 7"/>
          <p:cNvSpPr txBox="1">
            <a:spLocks noChangeArrowheads="1"/>
          </p:cNvSpPr>
          <p:nvPr/>
        </p:nvSpPr>
        <p:spPr bwMode="auto">
          <a:xfrm>
            <a:off x="4846320" y="2662673"/>
            <a:ext cx="960120" cy="535531"/>
          </a:xfrm>
          <a:prstGeom prst="rect">
            <a:avLst/>
          </a:prstGeom>
          <a:noFill/>
          <a:ln w="9525">
            <a:noFill/>
            <a:miter lim="800000"/>
            <a:headEnd/>
            <a:tailEnd/>
          </a:ln>
        </p:spPr>
        <p:txBody>
          <a:bodyPr>
            <a:spAutoFit/>
          </a:bodyPr>
          <a:lstStyle/>
          <a:p>
            <a:pPr algn="ctr">
              <a:defRPr/>
            </a:pPr>
            <a:r>
              <a:rPr lang="en-US" sz="1440" b="1" dirty="0">
                <a:solidFill>
                  <a:srgbClr val="002060"/>
                </a:solidFill>
                <a:effectLst>
                  <a:outerShdw blurRad="38100" dist="38100" dir="2700000" algn="tl">
                    <a:srgbClr val="000000">
                      <a:alpha val="43137"/>
                    </a:srgbClr>
                  </a:outerShdw>
                </a:effectLst>
              </a:rPr>
              <a:t>Original</a:t>
            </a:r>
          </a:p>
          <a:p>
            <a:pPr algn="ctr">
              <a:defRPr/>
            </a:pPr>
            <a:r>
              <a:rPr lang="en-US" sz="1440" b="1" dirty="0">
                <a:solidFill>
                  <a:srgbClr val="002060"/>
                </a:solidFill>
                <a:effectLst>
                  <a:outerShdw blurRad="38100" dist="38100" dir="2700000" algn="tl">
                    <a:srgbClr val="000000">
                      <a:alpha val="43137"/>
                    </a:srgbClr>
                  </a:outerShdw>
                </a:effectLst>
              </a:rPr>
              <a:t>Budget</a:t>
            </a:r>
          </a:p>
        </p:txBody>
      </p:sp>
      <p:sp>
        <p:nvSpPr>
          <p:cNvPr id="20" name="Text Box 6"/>
          <p:cNvSpPr txBox="1">
            <a:spLocks noChangeArrowheads="1"/>
          </p:cNvSpPr>
          <p:nvPr/>
        </p:nvSpPr>
        <p:spPr bwMode="auto">
          <a:xfrm>
            <a:off x="525780" y="880362"/>
            <a:ext cx="2400300" cy="574003"/>
          </a:xfrm>
          <a:prstGeom prst="rect">
            <a:avLst/>
          </a:prstGeom>
          <a:noFill/>
          <a:ln w="9525">
            <a:noFill/>
            <a:miter lim="800000"/>
            <a:headEnd/>
            <a:tailEnd/>
          </a:ln>
        </p:spPr>
        <p:txBody>
          <a:bodyPr>
            <a:spAutoFit/>
          </a:bodyPr>
          <a:lstStyle/>
          <a:p>
            <a:pPr algn="ctr">
              <a:spcBef>
                <a:spcPts val="270"/>
              </a:spcBef>
              <a:defRPr/>
            </a:pPr>
            <a:r>
              <a:rPr lang="en-US" sz="1440" b="1" dirty="0">
                <a:solidFill>
                  <a:srgbClr val="002060"/>
                </a:solidFill>
                <a:effectLst>
                  <a:outerShdw blurRad="38100" dist="38100" dir="2700000" algn="tl">
                    <a:srgbClr val="000000">
                      <a:alpha val="43137"/>
                    </a:srgbClr>
                  </a:outerShdw>
                </a:effectLst>
              </a:rPr>
              <a:t>(January)</a:t>
            </a:r>
          </a:p>
          <a:p>
            <a:pPr algn="ctr">
              <a:spcBef>
                <a:spcPts val="270"/>
              </a:spcBef>
              <a:defRPr/>
            </a:pPr>
            <a:r>
              <a:rPr lang="en-US" sz="1440" b="1" dirty="0">
                <a:solidFill>
                  <a:srgbClr val="002060"/>
                </a:solidFill>
                <a:effectLst>
                  <a:outerShdw blurRad="38100" dist="38100" dir="2700000" algn="tl">
                    <a:srgbClr val="000000">
                      <a:alpha val="43137"/>
                    </a:srgbClr>
                  </a:outerShdw>
                </a:effectLst>
              </a:rPr>
              <a:t>Revenue Limit Calculation</a:t>
            </a:r>
          </a:p>
        </p:txBody>
      </p:sp>
      <p:pic>
        <p:nvPicPr>
          <p:cNvPr id="23" name="Picture 22"/>
          <p:cNvPicPr>
            <a:picLocks noChangeAspect="1" noChangeArrowheads="1"/>
          </p:cNvPicPr>
          <p:nvPr/>
        </p:nvPicPr>
        <p:blipFill>
          <a:blip r:embed="rId3" cstate="print"/>
          <a:srcRect l="9615" t="12820" r="21635" b="5641"/>
          <a:stretch>
            <a:fillRect/>
          </a:stretch>
        </p:blipFill>
        <p:spPr bwMode="auto">
          <a:xfrm>
            <a:off x="4722019" y="3200400"/>
            <a:ext cx="1975961" cy="1200150"/>
          </a:xfrm>
          <a:prstGeom prst="rect">
            <a:avLst/>
          </a:prstGeom>
          <a:noFill/>
          <a:ln w="9525">
            <a:noFill/>
            <a:miter lim="800000"/>
            <a:headEnd/>
            <a:tailEnd/>
          </a:ln>
        </p:spPr>
      </p:pic>
      <p:pic>
        <p:nvPicPr>
          <p:cNvPr id="24" name="Picture 23"/>
          <p:cNvPicPr>
            <a:picLocks noChangeAspect="1" noChangeArrowheads="1"/>
          </p:cNvPicPr>
          <p:nvPr/>
        </p:nvPicPr>
        <p:blipFill>
          <a:blip r:embed="rId4" cstate="print"/>
          <a:srcRect l="9937" t="42821" r="56250" b="39230"/>
          <a:stretch>
            <a:fillRect/>
          </a:stretch>
        </p:blipFill>
        <p:spPr bwMode="auto">
          <a:xfrm>
            <a:off x="6080760" y="2057400"/>
            <a:ext cx="2400300" cy="914400"/>
          </a:xfrm>
          <a:prstGeom prst="rect">
            <a:avLst/>
          </a:prstGeom>
          <a:noFill/>
          <a:ln w="9525">
            <a:noFill/>
            <a:miter lim="800000"/>
            <a:headEnd/>
            <a:tailEnd/>
          </a:ln>
        </p:spPr>
      </p:pic>
      <p:sp>
        <p:nvSpPr>
          <p:cNvPr id="21" name="Text Box 17"/>
          <p:cNvSpPr txBox="1">
            <a:spLocks noChangeArrowheads="1"/>
          </p:cNvSpPr>
          <p:nvPr/>
        </p:nvSpPr>
        <p:spPr bwMode="auto">
          <a:xfrm>
            <a:off x="2994660" y="1868170"/>
            <a:ext cx="1234440" cy="424732"/>
          </a:xfrm>
          <a:prstGeom prst="rect">
            <a:avLst/>
          </a:prstGeom>
          <a:noFill/>
          <a:ln w="9525" algn="ctr">
            <a:noFill/>
            <a:miter lim="800000"/>
            <a:headEnd/>
            <a:tailEnd/>
          </a:ln>
        </p:spPr>
        <p:txBody>
          <a:bodyPr>
            <a:spAutoFit/>
          </a:bodyPr>
          <a:lstStyle/>
          <a:p>
            <a:pPr algn="ctr">
              <a:lnSpc>
                <a:spcPct val="75000"/>
              </a:lnSpc>
              <a:spcBef>
                <a:spcPct val="50000"/>
              </a:spcBef>
              <a:defRPr/>
            </a:pPr>
            <a:r>
              <a:rPr lang="en-US" sz="1440" b="1" dirty="0">
                <a:solidFill>
                  <a:srgbClr val="002060"/>
                </a:solidFill>
                <a:effectLst>
                  <a:outerShdw blurRad="38100" dist="38100" dir="2700000" algn="tl">
                    <a:srgbClr val="000000">
                      <a:alpha val="43137"/>
                    </a:srgbClr>
                  </a:outerShdw>
                </a:effectLst>
              </a:rPr>
              <a:t>Preliminary Budget?</a:t>
            </a:r>
          </a:p>
        </p:txBody>
      </p:sp>
      <p:pic>
        <p:nvPicPr>
          <p:cNvPr id="25" name="Picture 24"/>
          <p:cNvPicPr/>
          <p:nvPr/>
        </p:nvPicPr>
        <p:blipFill>
          <a:blip r:embed="rId5" cstate="print"/>
          <a:srcRect l="4647" t="20513" r="39904" b="7436"/>
          <a:stretch>
            <a:fillRect/>
          </a:stretch>
        </p:blipFill>
        <p:spPr bwMode="auto">
          <a:xfrm>
            <a:off x="594360" y="1446939"/>
            <a:ext cx="2263140" cy="1371600"/>
          </a:xfrm>
          <a:prstGeom prst="rect">
            <a:avLst/>
          </a:prstGeom>
          <a:noFill/>
          <a:ln w="9525">
            <a:noFill/>
            <a:miter lim="800000"/>
            <a:headEnd/>
            <a:tailEnd/>
          </a:ln>
        </p:spPr>
      </p:pic>
      <p:pic>
        <p:nvPicPr>
          <p:cNvPr id="22" name="Picture 21"/>
          <p:cNvPicPr/>
          <p:nvPr/>
        </p:nvPicPr>
        <p:blipFill>
          <a:blip r:embed="rId6" cstate="print"/>
          <a:srcRect l="2564" t="18718" r="67628" b="7949"/>
          <a:stretch>
            <a:fillRect/>
          </a:stretch>
        </p:blipFill>
        <p:spPr bwMode="auto">
          <a:xfrm>
            <a:off x="2514600" y="3531870"/>
            <a:ext cx="1165860" cy="1508760"/>
          </a:xfrm>
          <a:prstGeom prst="rect">
            <a:avLst/>
          </a:prstGeom>
          <a:noFill/>
          <a:ln w="9525">
            <a:noFill/>
            <a:miter lim="800000"/>
            <a:headEnd/>
            <a:tailEnd/>
          </a:ln>
        </p:spPr>
      </p:pic>
      <p:pic>
        <p:nvPicPr>
          <p:cNvPr id="26" name="Picture 25"/>
          <p:cNvPicPr/>
          <p:nvPr/>
        </p:nvPicPr>
        <p:blipFill>
          <a:blip r:embed="rId6" cstate="print"/>
          <a:srcRect l="2564" t="18718" r="67628" b="7949"/>
          <a:stretch>
            <a:fillRect/>
          </a:stretch>
        </p:blipFill>
        <p:spPr bwMode="auto">
          <a:xfrm>
            <a:off x="4983480" y="1882477"/>
            <a:ext cx="617220" cy="822960"/>
          </a:xfrm>
          <a:prstGeom prst="rect">
            <a:avLst/>
          </a:prstGeom>
          <a:noFill/>
          <a:ln w="9525">
            <a:noFill/>
            <a:miter lim="800000"/>
            <a:headEnd/>
            <a:tailEnd/>
          </a:ln>
        </p:spPr>
      </p:pic>
      <p:sp>
        <p:nvSpPr>
          <p:cNvPr id="27" name="Slide Number Placeholder 26"/>
          <p:cNvSpPr>
            <a:spLocks noGrp="1"/>
          </p:cNvSpPr>
          <p:nvPr>
            <p:ph type="sldNum" sz="quarter" idx="12"/>
          </p:nvPr>
        </p:nvSpPr>
        <p:spPr>
          <a:xfrm>
            <a:off x="8532945" y="4743450"/>
            <a:ext cx="609376" cy="296704"/>
          </a:xfrm>
        </p:spPr>
        <p:txBody>
          <a:bodyPr/>
          <a:lstStyle/>
          <a:p>
            <a:pPr>
              <a:defRPr/>
            </a:pPr>
            <a:fld id="{4B22C245-0868-46B4-9BBA-D45BBB3F5840}" type="slidenum">
              <a:rPr lang="en-US" smtClean="0"/>
              <a:pPr>
                <a:defRPr/>
              </a:pPr>
              <a:t>103</a:t>
            </a:fld>
            <a:endParaRPr lang="en-US" dirty="0"/>
          </a:p>
        </p:txBody>
      </p:sp>
    </p:spTree>
    <p:extLst>
      <p:ext uri="{BB962C8B-B14F-4D97-AF65-F5344CB8AC3E}">
        <p14:creationId xmlns:p14="http://schemas.microsoft.com/office/powerpoint/2010/main" val="322517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74470" y="285750"/>
            <a:ext cx="6183630" cy="628650"/>
          </a:xfrm>
        </p:spPr>
        <p:txBody>
          <a:bodyPr>
            <a:noAutofit/>
          </a:bodyPr>
          <a:lstStyle/>
          <a:p>
            <a:pPr algn="ctr" eaLnBrk="1" hangingPunct="1"/>
            <a:r>
              <a:rPr lang="en-US" sz="4000" i="1" dirty="0">
                <a:solidFill>
                  <a:srgbClr val="FFFF00"/>
                </a:solidFill>
              </a:rPr>
              <a:t>Tie It All Together</a:t>
            </a:r>
          </a:p>
        </p:txBody>
      </p:sp>
      <p:sp>
        <p:nvSpPr>
          <p:cNvPr id="71683" name="Rectangle 3"/>
          <p:cNvSpPr>
            <a:spLocks noGrp="1" noChangeArrowheads="1"/>
          </p:cNvSpPr>
          <p:nvPr>
            <p:ph idx="1"/>
          </p:nvPr>
        </p:nvSpPr>
        <p:spPr>
          <a:xfrm>
            <a:off x="1512206" y="1381845"/>
            <a:ext cx="6103620" cy="2558033"/>
          </a:xfrm>
        </p:spPr>
        <p:txBody>
          <a:bodyPr>
            <a:normAutofit/>
          </a:bodyPr>
          <a:lstStyle/>
          <a:p>
            <a:pPr algn="ctr" eaLnBrk="1" hangingPunct="1">
              <a:buNone/>
            </a:pPr>
            <a:r>
              <a:rPr lang="en-US" sz="2800" dirty="0"/>
              <a:t>Once you submit the levy reports to DOR and DPI, and the budget report to DPI, the process is completed …..</a:t>
            </a:r>
          </a:p>
          <a:p>
            <a:pPr algn="ctr" eaLnBrk="1" hangingPunct="1">
              <a:buNone/>
            </a:pPr>
            <a:r>
              <a:rPr lang="en-US" sz="3200" dirty="0">
                <a:solidFill>
                  <a:srgbClr val="0000FF"/>
                </a:solidFill>
              </a:rPr>
              <a:t>…..until next year……</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104</a:t>
            </a:fld>
            <a:endParaRPr lang="en-US" dirty="0"/>
          </a:p>
        </p:txBody>
      </p:sp>
    </p:spTree>
    <p:extLst>
      <p:ext uri="{BB962C8B-B14F-4D97-AF65-F5344CB8AC3E}">
        <p14:creationId xmlns:p14="http://schemas.microsoft.com/office/powerpoint/2010/main" val="43470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74470" y="171451"/>
            <a:ext cx="6183630" cy="685800"/>
          </a:xfrm>
        </p:spPr>
        <p:txBody>
          <a:bodyPr>
            <a:normAutofit/>
          </a:bodyPr>
          <a:lstStyle/>
          <a:p>
            <a:pPr algn="ctr"/>
            <a:r>
              <a:rPr lang="en-US" sz="4000" dirty="0">
                <a:solidFill>
                  <a:srgbClr val="FFFF00"/>
                </a:solidFill>
              </a:rPr>
              <a:t>Board Responsibilities</a:t>
            </a:r>
          </a:p>
        </p:txBody>
      </p:sp>
      <p:sp>
        <p:nvSpPr>
          <p:cNvPr id="6148" name="Rectangle 3"/>
          <p:cNvSpPr>
            <a:spLocks noGrp="1" noChangeArrowheads="1"/>
          </p:cNvSpPr>
          <p:nvPr>
            <p:ph idx="1"/>
          </p:nvPr>
        </p:nvSpPr>
        <p:spPr>
          <a:xfrm>
            <a:off x="571500" y="1248158"/>
            <a:ext cx="7703820" cy="1460753"/>
          </a:xfrm>
        </p:spPr>
        <p:txBody>
          <a:bodyPr>
            <a:noAutofit/>
          </a:bodyPr>
          <a:lstStyle/>
          <a:p>
            <a:pPr lvl="1">
              <a:buClr>
                <a:srgbClr val="7030A0"/>
              </a:buClr>
              <a:buSzPct val="100000"/>
              <a:buFont typeface="Wingdings" panose="05000000000000000000" pitchFamily="2" charset="2"/>
              <a:buChar char="§"/>
            </a:pPr>
            <a:r>
              <a:rPr lang="en-US" b="1" dirty="0"/>
              <a:t>Adopt the Budget</a:t>
            </a:r>
          </a:p>
          <a:p>
            <a:pPr lvl="1">
              <a:buClr>
                <a:srgbClr val="7030A0"/>
              </a:buClr>
              <a:buSzPct val="100000"/>
              <a:buFont typeface="Wingdings" panose="05000000000000000000" pitchFamily="2" charset="2"/>
              <a:buChar char="§"/>
            </a:pPr>
            <a:r>
              <a:rPr lang="en-US" b="1" dirty="0"/>
              <a:t>Approve an Appropriate Tax Levy (by November 1</a:t>
            </a:r>
            <a:r>
              <a:rPr lang="en-US" b="1" baseline="30000" dirty="0"/>
              <a:t>st</a:t>
            </a:r>
            <a:r>
              <a:rPr lang="en-US" b="1" dirty="0"/>
              <a:t>)</a:t>
            </a:r>
            <a:endParaRPr lang="en-US" sz="2800" b="1" dirty="0" smtClean="0">
              <a:solidFill>
                <a:srgbClr val="0000FF"/>
              </a:solidFill>
            </a:endParaRP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105</a:t>
            </a:fld>
            <a:endParaRPr lang="en-US" dirty="0"/>
          </a:p>
        </p:txBody>
      </p:sp>
      <p:graphicFrame>
        <p:nvGraphicFramePr>
          <p:cNvPr id="6146" name="Object 2"/>
          <p:cNvGraphicFramePr>
            <a:graphicFrameLocks noChangeAspect="1"/>
          </p:cNvGraphicFramePr>
          <p:nvPr/>
        </p:nvGraphicFramePr>
        <p:xfrm>
          <a:off x="5257801" y="2914651"/>
          <a:ext cx="2537460" cy="1943100"/>
        </p:xfrm>
        <a:graphic>
          <a:graphicData uri="http://schemas.openxmlformats.org/presentationml/2006/ole">
            <mc:AlternateContent xmlns:mc="http://schemas.openxmlformats.org/markup-compatibility/2006">
              <mc:Choice xmlns:v="urn:schemas-microsoft-com:vml" Requires="v">
                <p:oleObj spid="_x0000_s1255" name="Clip" r:id="rId3" imgW="4539600" imgH="3497040" progId="">
                  <p:embed/>
                </p:oleObj>
              </mc:Choice>
              <mc:Fallback>
                <p:oleObj name="Clip" r:id="rId3" imgW="4539600" imgH="3497040" progId="">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2914651"/>
                        <a:ext cx="253746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4103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6016" y="240030"/>
            <a:ext cx="9228337" cy="571500"/>
          </a:xfrm>
        </p:spPr>
        <p:txBody>
          <a:bodyPr>
            <a:normAutofit fontScale="90000"/>
          </a:bodyPr>
          <a:lstStyle/>
          <a:p>
            <a:pPr algn="ctr" eaLnBrk="1" hangingPunct="1"/>
            <a:r>
              <a:rPr lang="en-US" sz="3516" dirty="0">
                <a:solidFill>
                  <a:srgbClr val="FFFF00"/>
                </a:solidFill>
              </a:rPr>
              <a:t>Important Dates</a:t>
            </a:r>
          </a:p>
        </p:txBody>
      </p:sp>
      <p:sp>
        <p:nvSpPr>
          <p:cNvPr id="1028" name="Rectangle 3"/>
          <p:cNvSpPr>
            <a:spLocks noGrp="1" noChangeArrowheads="1"/>
          </p:cNvSpPr>
          <p:nvPr>
            <p:ph type="body" sz="half" idx="1"/>
          </p:nvPr>
        </p:nvSpPr>
        <p:spPr>
          <a:xfrm>
            <a:off x="2473111" y="994410"/>
            <a:ext cx="6213689" cy="3657600"/>
          </a:xfrm>
        </p:spPr>
        <p:txBody>
          <a:bodyPr>
            <a:noAutofit/>
          </a:bodyPr>
          <a:lstStyle/>
          <a:p>
            <a:pPr lvl="1">
              <a:lnSpc>
                <a:spcPct val="100000"/>
              </a:lnSpc>
              <a:buClr>
                <a:srgbClr val="7030A0"/>
              </a:buClr>
              <a:buSzPct val="100000"/>
              <a:buFont typeface="Wingdings" panose="05000000000000000000" pitchFamily="2" charset="2"/>
              <a:buChar char="§"/>
            </a:pPr>
            <a:r>
              <a:rPr lang="en-US" sz="2051" b="1" dirty="0"/>
              <a:t>On or before </a:t>
            </a:r>
            <a:r>
              <a:rPr lang="en-US" sz="2051" b="1" dirty="0">
                <a:solidFill>
                  <a:srgbClr val="002060"/>
                </a:solidFill>
              </a:rPr>
              <a:t>November 10</a:t>
            </a:r>
            <a:r>
              <a:rPr lang="en-US" sz="2051" b="1" baseline="30000" dirty="0">
                <a:solidFill>
                  <a:srgbClr val="002060"/>
                </a:solidFill>
              </a:rPr>
              <a:t>th</a:t>
            </a:r>
            <a:r>
              <a:rPr lang="en-US" sz="2051" b="1" dirty="0">
                <a:solidFill>
                  <a:srgbClr val="002060"/>
                </a:solidFill>
              </a:rPr>
              <a:t> – </a:t>
            </a:r>
            <a:r>
              <a:rPr lang="en-US" sz="2051" b="1" dirty="0"/>
              <a:t>last day to certify levy to municipalities</a:t>
            </a:r>
          </a:p>
          <a:p>
            <a:pPr lvl="2">
              <a:lnSpc>
                <a:spcPct val="100000"/>
              </a:lnSpc>
              <a:buClr>
                <a:srgbClr val="7030A0"/>
              </a:buClr>
              <a:buSzPct val="80000"/>
              <a:buFont typeface="Wingdings" panose="05000000000000000000" pitchFamily="2" charset="2"/>
              <a:buChar char="§"/>
            </a:pPr>
            <a:r>
              <a:rPr lang="en-US" sz="2051" b="1" dirty="0"/>
              <a:t>The PI-401 Report is due to DPI on </a:t>
            </a:r>
            <a:r>
              <a:rPr lang="en-US" sz="2051" b="1" dirty="0">
                <a:solidFill>
                  <a:srgbClr val="002060"/>
                </a:solidFill>
              </a:rPr>
              <a:t>November 7</a:t>
            </a:r>
            <a:r>
              <a:rPr lang="en-US" sz="2051" b="1" baseline="30000" dirty="0">
                <a:solidFill>
                  <a:srgbClr val="002060"/>
                </a:solidFill>
              </a:rPr>
              <a:t>th</a:t>
            </a:r>
            <a:r>
              <a:rPr lang="en-US" sz="2051" b="1" dirty="0">
                <a:solidFill>
                  <a:srgbClr val="002060"/>
                </a:solidFill>
              </a:rPr>
              <a:t> </a:t>
            </a:r>
            <a:r>
              <a:rPr lang="en-US" sz="2051" b="1" dirty="0"/>
              <a:t>(so we can have time to remind districts of November 10</a:t>
            </a:r>
            <a:r>
              <a:rPr lang="en-US" sz="2051" b="1" baseline="30000" dirty="0"/>
              <a:t>th</a:t>
            </a:r>
            <a:r>
              <a:rPr lang="en-US" sz="2051" b="1" dirty="0"/>
              <a:t> Certification deadline).  </a:t>
            </a:r>
            <a:r>
              <a:rPr lang="en-US" sz="2051" b="1" dirty="0">
                <a:solidFill>
                  <a:srgbClr val="7030A0"/>
                </a:solidFill>
              </a:rPr>
              <a:t>If you have a referendum on the 6</a:t>
            </a:r>
            <a:r>
              <a:rPr lang="en-US" sz="2051" b="1" baseline="30000" dirty="0">
                <a:solidFill>
                  <a:srgbClr val="7030A0"/>
                </a:solidFill>
              </a:rPr>
              <a:t>th</a:t>
            </a:r>
            <a:r>
              <a:rPr lang="en-US" sz="2051" b="1" dirty="0">
                <a:solidFill>
                  <a:srgbClr val="7030A0"/>
                </a:solidFill>
              </a:rPr>
              <a:t>, submit as soon as possible. </a:t>
            </a:r>
          </a:p>
          <a:p>
            <a:pPr lvl="1">
              <a:lnSpc>
                <a:spcPct val="100000"/>
              </a:lnSpc>
              <a:buClr>
                <a:srgbClr val="7030A0"/>
              </a:buClr>
              <a:buSzPct val="100000"/>
              <a:buFont typeface="Wingdings" panose="05000000000000000000" pitchFamily="2" charset="2"/>
              <a:buChar char="§"/>
            </a:pPr>
            <a:r>
              <a:rPr lang="en-US" sz="2051" b="1" dirty="0">
                <a:solidFill>
                  <a:srgbClr val="002060"/>
                </a:solidFill>
              </a:rPr>
              <a:t>December 1</a:t>
            </a:r>
            <a:r>
              <a:rPr lang="en-US" sz="2051" b="1" baseline="30000" dirty="0">
                <a:solidFill>
                  <a:srgbClr val="002060"/>
                </a:solidFill>
              </a:rPr>
              <a:t>st</a:t>
            </a:r>
            <a:r>
              <a:rPr lang="en-US" sz="2051" b="1" dirty="0"/>
              <a:t>– Special Ed Budget Due to DPI (PI-1504 SE)</a:t>
            </a:r>
          </a:p>
          <a:p>
            <a:pPr lvl="1">
              <a:lnSpc>
                <a:spcPct val="100000"/>
              </a:lnSpc>
              <a:buClr>
                <a:srgbClr val="7030A0"/>
              </a:buClr>
              <a:buSzPct val="100000"/>
              <a:buFont typeface="Wingdings" panose="05000000000000000000" pitchFamily="2" charset="2"/>
              <a:buChar char="§"/>
            </a:pPr>
            <a:r>
              <a:rPr lang="en-US" sz="2051" b="1" dirty="0">
                <a:solidFill>
                  <a:srgbClr val="002060"/>
                </a:solidFill>
              </a:rPr>
              <a:t>December 1</a:t>
            </a:r>
            <a:r>
              <a:rPr lang="en-US" sz="2051" b="1" baseline="30000" dirty="0">
                <a:solidFill>
                  <a:srgbClr val="002060"/>
                </a:solidFill>
              </a:rPr>
              <a:t>st</a:t>
            </a:r>
            <a:r>
              <a:rPr lang="en-US" sz="2051" b="1" dirty="0">
                <a:solidFill>
                  <a:srgbClr val="002060"/>
                </a:solidFill>
              </a:rPr>
              <a:t> </a:t>
            </a:r>
            <a:r>
              <a:rPr lang="en-US" sz="2051" b="1" dirty="0"/>
              <a:t>- Budget Report due (PI-1504)</a:t>
            </a:r>
          </a:p>
        </p:txBody>
      </p:sp>
      <p:graphicFrame>
        <p:nvGraphicFramePr>
          <p:cNvPr id="1026" name="Object 4"/>
          <p:cNvGraphicFramePr>
            <a:graphicFrameLocks noGrp="1" noChangeAspect="1"/>
          </p:cNvGraphicFramePr>
          <p:nvPr>
            <p:ph type="clipArt" sz="half" idx="2"/>
            <p:extLst>
              <p:ext uri="{D42A27DB-BD31-4B8C-83A1-F6EECF244321}">
                <p14:modId xmlns:p14="http://schemas.microsoft.com/office/powerpoint/2010/main" val="3668745923"/>
              </p:ext>
            </p:extLst>
          </p:nvPr>
        </p:nvGraphicFramePr>
        <p:xfrm>
          <a:off x="210145" y="1610771"/>
          <a:ext cx="2103120" cy="2160270"/>
        </p:xfrm>
        <a:graphic>
          <a:graphicData uri="http://schemas.openxmlformats.org/presentationml/2006/ole">
            <mc:AlternateContent xmlns:mc="http://schemas.openxmlformats.org/markup-compatibility/2006">
              <mc:Choice xmlns:v="urn:schemas-microsoft-com:vml" Requires="v">
                <p:oleObj spid="_x0000_s2278" name="Clip" r:id="rId3" imgW="3063600" imgH="3147480" progId="">
                  <p:embed/>
                </p:oleObj>
              </mc:Choice>
              <mc:Fallback>
                <p:oleObj name="Clip" r:id="rId3" imgW="3063600" imgH="3147480"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45" y="1610771"/>
                        <a:ext cx="2103120" cy="2160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a:xfrm>
            <a:off x="6972300" y="4800600"/>
            <a:ext cx="1714500" cy="342900"/>
          </a:xfrm>
        </p:spPr>
        <p:txBody>
          <a:bodyPr/>
          <a:lstStyle/>
          <a:p>
            <a:pPr algn="r">
              <a:defRPr/>
            </a:pPr>
            <a:fld id="{889B4FD0-5656-4493-A19F-4C89DDF97702}" type="slidenum">
              <a:rPr lang="en-US" b="1" smtClean="0">
                <a:solidFill>
                  <a:srgbClr val="7030A0"/>
                </a:solidFill>
              </a:rPr>
              <a:pPr algn="r">
                <a:defRPr/>
              </a:pPr>
              <a:t>106</a:t>
            </a:fld>
            <a:endParaRPr lang="en-US" b="1" dirty="0">
              <a:solidFill>
                <a:srgbClr val="7030A0"/>
              </a:solidFill>
            </a:endParaRPr>
          </a:p>
        </p:txBody>
      </p:sp>
    </p:spTree>
    <p:extLst>
      <p:ext uri="{BB962C8B-B14F-4D97-AF65-F5344CB8AC3E}">
        <p14:creationId xmlns:p14="http://schemas.microsoft.com/office/powerpoint/2010/main" val="1433332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DD0384-5A49-4A71-8B87-67549B65ABD3}" type="slidenum">
              <a:rPr lang="en-US" smtClean="0"/>
              <a:pPr>
                <a:defRPr/>
              </a:pPr>
              <a:t>107</a:t>
            </a:fld>
            <a:endParaRPr lang="en-US" dirty="0"/>
          </a:p>
        </p:txBody>
      </p:sp>
      <p:sp>
        <p:nvSpPr>
          <p:cNvPr id="4" name="TextBox 3"/>
          <p:cNvSpPr txBox="1"/>
          <p:nvPr/>
        </p:nvSpPr>
        <p:spPr>
          <a:xfrm>
            <a:off x="2035533" y="1430446"/>
            <a:ext cx="5212080" cy="1588127"/>
          </a:xfrm>
          <a:prstGeom prst="rect">
            <a:avLst/>
          </a:prstGeom>
          <a:noFill/>
        </p:spPr>
        <p:txBody>
          <a:bodyPr wrap="square" rtlCol="0">
            <a:spAutoFit/>
          </a:bodyPr>
          <a:lstStyle/>
          <a:p>
            <a:pPr algn="ctr"/>
            <a:r>
              <a:rPr lang="en-US" sz="3240" b="1" i="1" dirty="0">
                <a:solidFill>
                  <a:srgbClr val="333399"/>
                </a:solidFill>
                <a:latin typeface="Lato" panose="020F0502020204030203" pitchFamily="34" charset="0"/>
              </a:rPr>
              <a:t>EQUALIZATION AID – EXPLAINING THE CHANGES FROM YEAR TO YEAR</a:t>
            </a:r>
            <a:endParaRPr lang="en-US" sz="2520" b="1" i="1" dirty="0">
              <a:solidFill>
                <a:srgbClr val="333399"/>
              </a:solidFill>
              <a:latin typeface="Lato" panose="020F0502020204030203" pitchFamily="34" charset="0"/>
            </a:endParaRPr>
          </a:p>
        </p:txBody>
      </p:sp>
    </p:spTree>
    <p:extLst>
      <p:ext uri="{BB962C8B-B14F-4D97-AF65-F5344CB8AC3E}">
        <p14:creationId xmlns:p14="http://schemas.microsoft.com/office/powerpoint/2010/main" val="1749431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744969" y="995286"/>
            <a:ext cx="7652298" cy="3851272"/>
          </a:xfrm>
        </p:spPr>
        <p:txBody>
          <a:bodyPr>
            <a:noAutofit/>
          </a:bodyPr>
          <a:lstStyle/>
          <a:p>
            <a:pPr lvl="1" indent="-279400">
              <a:lnSpc>
                <a:spcPct val="100000"/>
              </a:lnSpc>
              <a:spcBef>
                <a:spcPts val="439"/>
              </a:spcBef>
              <a:buClr>
                <a:srgbClr val="7030A0"/>
              </a:buClr>
              <a:buSzPct val="100000"/>
              <a:buFont typeface="Wingdings" panose="05000000000000000000" pitchFamily="2" charset="2"/>
              <a:buChar char="§"/>
            </a:pPr>
            <a:r>
              <a:rPr lang="en-US" sz="2000" b="1" dirty="0" smtClean="0">
                <a:effectLst>
                  <a:outerShdw blurRad="38100" dist="38100" dir="2700000" algn="tl">
                    <a:srgbClr val="000000">
                      <a:alpha val="43137"/>
                    </a:srgbClr>
                  </a:outerShdw>
                </a:effectLst>
              </a:rPr>
              <a:t>Aid is inversely related to district property value per member.</a:t>
            </a:r>
          </a:p>
          <a:p>
            <a:pPr lvl="1" indent="-279400">
              <a:lnSpc>
                <a:spcPct val="100000"/>
              </a:lnSpc>
              <a:spcBef>
                <a:spcPts val="439"/>
              </a:spcBef>
              <a:buClr>
                <a:srgbClr val="7030A0"/>
              </a:buClr>
              <a:buSzPct val="100000"/>
              <a:buFont typeface="Wingdings" panose="05000000000000000000" pitchFamily="2" charset="2"/>
              <a:buChar char="§"/>
            </a:pPr>
            <a:r>
              <a:rPr lang="en-US" sz="2000" b="1" dirty="0" smtClean="0">
                <a:effectLst>
                  <a:outerShdw blurRad="38100" dist="38100" dir="2700000" algn="tl">
                    <a:srgbClr val="000000">
                      <a:alpha val="43137"/>
                    </a:srgbClr>
                  </a:outerShdw>
                </a:effectLst>
              </a:rPr>
              <a:t>One </a:t>
            </a:r>
            <a:r>
              <a:rPr lang="en-US" sz="2000" b="1" dirty="0">
                <a:effectLst>
                  <a:outerShdw blurRad="38100" dist="38100" dir="2700000" algn="tl">
                    <a:srgbClr val="000000">
                      <a:alpha val="43137"/>
                    </a:srgbClr>
                  </a:outerShdw>
                </a:effectLst>
              </a:rPr>
              <a:t>pot of money is split over 422 school districts based on district values, membership, and shared costs. Changes in individual district data affect every other district’s aid.</a:t>
            </a:r>
          </a:p>
          <a:p>
            <a:pPr lvl="1" indent="-279400">
              <a:lnSpc>
                <a:spcPct val="100000"/>
              </a:lnSpc>
              <a:spcBef>
                <a:spcPts val="439"/>
              </a:spcBef>
              <a:buClr>
                <a:srgbClr val="7030A0"/>
              </a:buClr>
              <a:buSzPct val="100000"/>
              <a:buFont typeface="Wingdings" panose="05000000000000000000" pitchFamily="2" charset="2"/>
              <a:buChar char="§"/>
            </a:pPr>
            <a:r>
              <a:rPr lang="en-US" sz="2000" b="1" dirty="0">
                <a:effectLst>
                  <a:outerShdw blurRad="38100" dist="38100" dir="2700000" algn="tl">
                    <a:srgbClr val="000000">
                      <a:alpha val="43137"/>
                    </a:srgbClr>
                  </a:outerShdw>
                </a:effectLst>
              </a:rPr>
              <a:t>Value-per-member is crucial to explaining aid.</a:t>
            </a:r>
          </a:p>
          <a:p>
            <a:pPr lvl="1" indent="-279400">
              <a:lnSpc>
                <a:spcPct val="100000"/>
              </a:lnSpc>
              <a:spcBef>
                <a:spcPts val="439"/>
              </a:spcBef>
              <a:buClr>
                <a:srgbClr val="7030A0"/>
              </a:buClr>
              <a:buSzPct val="100000"/>
              <a:buFont typeface="Wingdings" panose="05000000000000000000" pitchFamily="2" charset="2"/>
              <a:buChar char="§"/>
            </a:pPr>
            <a:r>
              <a:rPr lang="en-US" sz="2000" b="1" dirty="0">
                <a:effectLst>
                  <a:outerShdw blurRad="38100" dist="38100" dir="2700000" algn="tl">
                    <a:srgbClr val="000000">
                      <a:alpha val="43137"/>
                    </a:srgbClr>
                  </a:outerShdw>
                </a:effectLst>
              </a:rPr>
              <a:t>Depending on district value-per-member, some districts’ aid is increased by increasing expenses, while others’ aid is decreased by increasing expenses. </a:t>
            </a:r>
          </a:p>
          <a:p>
            <a:pPr lvl="1" indent="-279400">
              <a:lnSpc>
                <a:spcPct val="100000"/>
              </a:lnSpc>
              <a:spcBef>
                <a:spcPts val="439"/>
              </a:spcBef>
              <a:buClr>
                <a:srgbClr val="7030A0"/>
              </a:buClr>
              <a:buSzPct val="100000"/>
              <a:buFont typeface="Wingdings" panose="05000000000000000000" pitchFamily="2" charset="2"/>
              <a:buChar char="§"/>
            </a:pPr>
            <a:r>
              <a:rPr lang="en-US" sz="2000" b="1" dirty="0" smtClean="0">
                <a:effectLst>
                  <a:outerShdw blurRad="38100" dist="38100" dir="2700000" algn="tl">
                    <a:srgbClr val="000000">
                      <a:alpha val="43137"/>
                    </a:srgbClr>
                  </a:outerShdw>
                </a:effectLst>
              </a:rPr>
              <a:t>Know where your district is in the formula and be aware of what is happening to your district over time so you can figure out why your aid has changed </a:t>
            </a:r>
            <a:r>
              <a:rPr lang="en-US" sz="2000" b="1" u="sng" dirty="0" smtClean="0">
                <a:effectLst>
                  <a:outerShdw blurRad="38100" dist="38100" dir="2700000" algn="tl">
                    <a:srgbClr val="000000">
                      <a:alpha val="43137"/>
                    </a:srgbClr>
                  </a:outerShdw>
                </a:effectLst>
              </a:rPr>
              <a:t>AND</a:t>
            </a:r>
            <a:r>
              <a:rPr lang="en-US" sz="2000" b="1" dirty="0" smtClean="0">
                <a:effectLst>
                  <a:outerShdw blurRad="38100" dist="38100" dir="2700000" algn="tl">
                    <a:srgbClr val="000000">
                      <a:alpha val="43137"/>
                    </a:srgbClr>
                  </a:outerShdw>
                </a:effectLst>
              </a:rPr>
              <a:t> explain why.</a:t>
            </a:r>
            <a:endParaRPr lang="en-US" sz="20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8160663" y="4753974"/>
            <a:ext cx="683057" cy="185166"/>
          </a:xfrm>
        </p:spPr>
        <p:txBody>
          <a:bodyPr/>
          <a:lstStyle/>
          <a:p>
            <a:pPr>
              <a:defRPr/>
            </a:pPr>
            <a:fld id="{252BFDDC-54D1-4C53-A780-9F671672328A}" type="slidenum">
              <a:rPr lang="en-US" smtClean="0"/>
              <a:pPr>
                <a:defRPr/>
              </a:pPr>
              <a:t>108</a:t>
            </a:fld>
            <a:endParaRPr lang="en-US" dirty="0"/>
          </a:p>
        </p:txBody>
      </p:sp>
      <p:sp>
        <p:nvSpPr>
          <p:cNvPr id="6" name="Subtitle 2"/>
          <p:cNvSpPr txBox="1">
            <a:spLocks/>
          </p:cNvSpPr>
          <p:nvPr/>
        </p:nvSpPr>
        <p:spPr bwMode="auto">
          <a:xfrm>
            <a:off x="510568" y="152018"/>
            <a:ext cx="7886700" cy="628650"/>
          </a:xfrm>
          <a:prstGeom prst="rect">
            <a:avLst/>
          </a:prstGeom>
          <a:noFill/>
          <a:ln w="9525">
            <a:noFill/>
            <a:miter lim="800000"/>
            <a:headEnd/>
            <a:tailEnd/>
          </a:ln>
        </p:spPr>
        <p:txBody>
          <a:bodyPr vert="horz" wrap="square" lIns="82296" tIns="41148" rIns="82296" bIns="41148" numCol="1" anchor="t" anchorCtr="0" compatLnSpc="1">
            <a:prstTxWarp prst="textNoShape">
              <a:avLst/>
            </a:prstTxWarp>
            <a:noAutofit/>
          </a:bodyPr>
          <a:lstStyle/>
          <a:p>
            <a:pPr marL="377209" indent="-344347" algn="ctr" defTabSz="823002" eaLnBrk="0" fontAlgn="base" hangingPunct="0">
              <a:spcBef>
                <a:spcPct val="0"/>
              </a:spcBef>
              <a:spcAft>
                <a:spcPct val="0"/>
              </a:spcAft>
              <a:buClr>
                <a:schemeClr val="accent1"/>
              </a:buClr>
              <a:buSzPct val="80000"/>
              <a:defRPr/>
            </a:pPr>
            <a:r>
              <a:rPr lang="en-US" sz="3600" dirty="0">
                <a:solidFill>
                  <a:srgbClr val="FFFF00"/>
                </a:solidFill>
                <a:effectLst>
                  <a:outerShdw blurRad="38100" dist="38100" dir="2700000" algn="tl">
                    <a:srgbClr val="000000">
                      <a:alpha val="43137"/>
                    </a:srgbClr>
                  </a:outerShdw>
                </a:effectLst>
                <a:latin typeface="Lato Black" panose="020F0A02020204030203" pitchFamily="34" charset="0"/>
              </a:rPr>
              <a:t>Basic Equalization Aid Concepts</a:t>
            </a:r>
          </a:p>
        </p:txBody>
      </p:sp>
    </p:spTree>
    <p:extLst>
      <p:ext uri="{BB962C8B-B14F-4D97-AF65-F5344CB8AC3E}">
        <p14:creationId xmlns:p14="http://schemas.microsoft.com/office/powerpoint/2010/main" val="390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extLst>
              <p:ext uri="{D42A27DB-BD31-4B8C-83A1-F6EECF244321}">
                <p14:modId xmlns:p14="http://schemas.microsoft.com/office/powerpoint/2010/main" val="4220303236"/>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spid="_x0000_s3303" name="Chart" r:id="rId4" imgW="9896437" imgH="5867362" progId="Excel.Sheet.8">
                  <p:embed/>
                </p:oleObj>
              </mc:Choice>
              <mc:Fallback>
                <p:oleObj name="Chart" r:id="rId4" imgW="9896437" imgH="5867362" progId="Excel.Sheet.8">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a:extLst/>
                    </p:spPr>
                  </p:pic>
                </p:oleObj>
              </mc:Fallback>
            </mc:AlternateContent>
          </a:graphicData>
        </a:graphic>
      </p:graphicFrame>
      <p:sp>
        <p:nvSpPr>
          <p:cNvPr id="1252355" name="Text Box 3"/>
          <p:cNvSpPr txBox="1">
            <a:spLocks noChangeArrowheads="1"/>
          </p:cNvSpPr>
          <p:nvPr/>
        </p:nvSpPr>
        <p:spPr bwMode="auto">
          <a:xfrm>
            <a:off x="2219326" y="3771900"/>
            <a:ext cx="2924175" cy="161583"/>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1252356" name="Line 4"/>
          <p:cNvSpPr>
            <a:spLocks noChangeShapeType="1"/>
          </p:cNvSpPr>
          <p:nvPr/>
        </p:nvSpPr>
        <p:spPr bwMode="auto">
          <a:xfrm flipH="1">
            <a:off x="1444752" y="3785616"/>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1252358" name="Text Box 6"/>
          <p:cNvSpPr txBox="1">
            <a:spLocks noChangeArrowheads="1"/>
          </p:cNvSpPr>
          <p:nvPr/>
        </p:nvSpPr>
        <p:spPr bwMode="auto">
          <a:xfrm>
            <a:off x="3429000" y="3771899"/>
            <a:ext cx="1714500" cy="253916"/>
          </a:xfrm>
          <a:prstGeom prst="rect">
            <a:avLst/>
          </a:prstGeom>
          <a:noFill/>
          <a:ln w="9525" algn="ctr">
            <a:noFill/>
            <a:miter lim="800000"/>
            <a:headEnd/>
            <a:tailEnd/>
          </a:ln>
        </p:spPr>
        <p:txBody>
          <a:bodyPr>
            <a:spAutoFit/>
          </a:bodyPr>
          <a:lstStyle/>
          <a:p>
            <a:pPr algn="ctr">
              <a:defRPr/>
            </a:pPr>
            <a:r>
              <a:rPr lang="en-US" sz="1050" b="1" dirty="0">
                <a:effectLst>
                  <a:outerShdw blurRad="38100" dist="38100" dir="2700000" algn="tl">
                    <a:srgbClr val="000000">
                      <a:alpha val="43137"/>
                    </a:srgbClr>
                  </a:outerShdw>
                </a:effectLst>
              </a:rPr>
              <a:t>Primary Aid</a:t>
            </a:r>
          </a:p>
        </p:txBody>
      </p:sp>
      <p:sp>
        <p:nvSpPr>
          <p:cNvPr id="1252359" name="Line 7"/>
          <p:cNvSpPr>
            <a:spLocks noChangeShapeType="1"/>
          </p:cNvSpPr>
          <p:nvPr/>
        </p:nvSpPr>
        <p:spPr bwMode="auto">
          <a:xfrm flipH="1">
            <a:off x="1444752" y="238658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1252360" name="Text Box 8"/>
          <p:cNvSpPr txBox="1">
            <a:spLocks noChangeArrowheads="1"/>
          </p:cNvSpPr>
          <p:nvPr/>
        </p:nvSpPr>
        <p:spPr bwMode="auto">
          <a:xfrm>
            <a:off x="2219325" y="2401103"/>
            <a:ext cx="1143000" cy="1408078"/>
          </a:xfrm>
          <a:prstGeom prst="rect">
            <a:avLst/>
          </a:prstGeom>
          <a:solidFill>
            <a:srgbClr val="000099"/>
          </a:solidFill>
          <a:ln w="9525" algn="ctr">
            <a:solidFill>
              <a:schemeClr val="tx1"/>
            </a:solidFill>
            <a:miter lim="800000"/>
            <a:headEnd/>
            <a:tailEnd/>
          </a:ln>
        </p:spPr>
        <p:txBody>
          <a:bodyPr>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1252361" name="Text Box 9"/>
          <p:cNvSpPr txBox="1">
            <a:spLocks noChangeArrowheads="1"/>
          </p:cNvSpPr>
          <p:nvPr/>
        </p:nvSpPr>
        <p:spPr bwMode="auto">
          <a:xfrm>
            <a:off x="2228588" y="3108859"/>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1252363" name="Text Box 11"/>
          <p:cNvSpPr txBox="1">
            <a:spLocks noChangeArrowheads="1"/>
          </p:cNvSpPr>
          <p:nvPr/>
        </p:nvSpPr>
        <p:spPr bwMode="auto">
          <a:xfrm>
            <a:off x="2219326" y="1623060"/>
            <a:ext cx="596503"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2061" name="Line 13"/>
          <p:cNvSpPr>
            <a:spLocks noChangeShapeType="1"/>
          </p:cNvSpPr>
          <p:nvPr/>
        </p:nvSpPr>
        <p:spPr bwMode="auto">
          <a:xfrm>
            <a:off x="4400551" y="4686300"/>
            <a:ext cx="628650" cy="0"/>
          </a:xfrm>
          <a:prstGeom prst="line">
            <a:avLst/>
          </a:prstGeom>
          <a:noFill/>
          <a:ln w="38100">
            <a:solidFill>
              <a:srgbClr val="99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1252369" name="Text Box 17"/>
          <p:cNvSpPr txBox="1">
            <a:spLocks noChangeArrowheads="1"/>
          </p:cNvSpPr>
          <p:nvPr/>
        </p:nvSpPr>
        <p:spPr bwMode="auto">
          <a:xfrm>
            <a:off x="2457451" y="944002"/>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CC0000"/>
                </a:solidFill>
              </a:rPr>
              <a:t>Member</a:t>
            </a:r>
          </a:p>
        </p:txBody>
      </p:sp>
      <p:sp>
        <p:nvSpPr>
          <p:cNvPr id="1252370" name="Text Box 18"/>
          <p:cNvSpPr txBox="1">
            <a:spLocks noChangeArrowheads="1"/>
          </p:cNvSpPr>
          <p:nvPr/>
        </p:nvSpPr>
        <p:spPr bwMode="auto">
          <a:xfrm>
            <a:off x="1804655" y="3813100"/>
            <a:ext cx="628650" cy="323294"/>
          </a:xfrm>
          <a:prstGeom prst="rect">
            <a:avLst/>
          </a:prstGeom>
          <a:solidFill>
            <a:srgbClr val="CC6600"/>
          </a:solidFill>
          <a:ln w="9525" algn="ctr">
            <a:noFill/>
            <a:miter lim="800000"/>
            <a:headEnd/>
            <a:tailEnd/>
          </a:ln>
        </p:spPr>
        <p:txBody>
          <a:bodyPr>
            <a:spAutoFit/>
          </a:bodyPr>
          <a:lstStyle/>
          <a:p>
            <a:pPr algn="ctr">
              <a:defRPr/>
            </a:pPr>
            <a:r>
              <a:rPr lang="en-US" sz="1501" b="1" dirty="0">
                <a:effectLst>
                  <a:outerShdw blurRad="38100" dist="38100" dir="2700000" algn="tl">
                    <a:srgbClr val="000000">
                      <a:alpha val="43137"/>
                    </a:srgbClr>
                  </a:outerShdw>
                </a:effectLst>
              </a:rPr>
              <a:t>10%</a:t>
            </a:r>
          </a:p>
        </p:txBody>
      </p:sp>
      <p:sp>
        <p:nvSpPr>
          <p:cNvPr id="1252371" name="Text Box 19"/>
          <p:cNvSpPr txBox="1">
            <a:spLocks noChangeArrowheads="1"/>
          </p:cNvSpPr>
          <p:nvPr/>
        </p:nvSpPr>
        <p:spPr bwMode="auto">
          <a:xfrm>
            <a:off x="2571750" y="3832625"/>
            <a:ext cx="742950" cy="323294"/>
          </a:xfrm>
          <a:prstGeom prst="rect">
            <a:avLst/>
          </a:prstGeom>
          <a:solidFill>
            <a:srgbClr val="CC6600"/>
          </a:solidFill>
          <a:ln w="9525" algn="ctr">
            <a:noFill/>
            <a:miter lim="800000"/>
            <a:headEnd/>
            <a:tailEnd/>
          </a:ln>
        </p:spPr>
        <p:txBody>
          <a:bodyPr>
            <a:spAutoFit/>
          </a:bodyPr>
          <a:lstStyle/>
          <a:p>
            <a:pPr algn="ctr">
              <a:defRPr/>
            </a:pPr>
            <a:r>
              <a:rPr lang="en-US" sz="1501" b="1" dirty="0">
                <a:effectLst>
                  <a:outerShdw blurRad="38100" dist="38100" dir="2700000" algn="tl">
                    <a:srgbClr val="000000">
                      <a:alpha val="43137"/>
                    </a:srgbClr>
                  </a:outerShdw>
                </a:effectLst>
              </a:rPr>
              <a:t>90%</a:t>
            </a:r>
          </a:p>
        </p:txBody>
      </p:sp>
      <p:sp>
        <p:nvSpPr>
          <p:cNvPr id="1252372" name="Text Box 20"/>
          <p:cNvSpPr txBox="1">
            <a:spLocks noChangeArrowheads="1"/>
          </p:cNvSpPr>
          <p:nvPr/>
        </p:nvSpPr>
        <p:spPr bwMode="auto">
          <a:xfrm>
            <a:off x="2665214" y="2549288"/>
            <a:ext cx="742950" cy="323294"/>
          </a:xfrm>
          <a:prstGeom prst="rect">
            <a:avLst/>
          </a:prstGeom>
          <a:noFill/>
          <a:ln w="9525" algn="ctr">
            <a:no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1252373" name="Text Box 21"/>
          <p:cNvSpPr txBox="1">
            <a:spLocks noChangeArrowheads="1"/>
          </p:cNvSpPr>
          <p:nvPr/>
        </p:nvSpPr>
        <p:spPr bwMode="auto">
          <a:xfrm>
            <a:off x="1802012" y="2574976"/>
            <a:ext cx="742950" cy="323294"/>
          </a:xfrm>
          <a:prstGeom prst="rect">
            <a:avLst/>
          </a:prstGeom>
          <a:solidFill>
            <a:srgbClr val="000099"/>
          </a:solidFill>
          <a:ln w="9525" algn="ctr">
            <a:no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1252375" name="Text Box 23"/>
          <p:cNvSpPr txBox="1">
            <a:spLocks noChangeArrowheads="1"/>
          </p:cNvSpPr>
          <p:nvPr/>
        </p:nvSpPr>
        <p:spPr bwMode="auto">
          <a:xfrm>
            <a:off x="1706286" y="2008821"/>
            <a:ext cx="742950" cy="323294"/>
          </a:xfrm>
          <a:prstGeom prst="rect">
            <a:avLst/>
          </a:prstGeom>
          <a:solidFill>
            <a:srgbClr val="003300"/>
          </a:solidFill>
          <a:ln w="9525" algn="ctr">
            <a:no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1252381" name="Line 29"/>
          <p:cNvSpPr>
            <a:spLocks noChangeShapeType="1"/>
          </p:cNvSpPr>
          <p:nvPr/>
        </p:nvSpPr>
        <p:spPr bwMode="auto">
          <a:xfrm>
            <a:off x="2506266" y="628651"/>
            <a:ext cx="0" cy="3429000"/>
          </a:xfrm>
          <a:prstGeom prst="line">
            <a:avLst/>
          </a:prstGeom>
          <a:noFill/>
          <a:ln w="317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2" name="Title 6"/>
          <p:cNvSpPr txBox="1">
            <a:spLocks/>
          </p:cNvSpPr>
          <p:nvPr/>
        </p:nvSpPr>
        <p:spPr>
          <a:xfrm>
            <a:off x="2000251" y="171451"/>
            <a:ext cx="5317386" cy="557675"/>
          </a:xfrm>
          <a:prstGeom prst="rect">
            <a:avLst/>
          </a:prstGeom>
        </p:spPr>
        <p:txBody>
          <a:bodyPr/>
          <a:lstStyle/>
          <a:p>
            <a:pPr algn="ctr"/>
            <a:r>
              <a:rPr lang="en-US" sz="3200" dirty="0">
                <a:solidFill>
                  <a:srgbClr val="FFFF00"/>
                </a:solidFill>
                <a:latin typeface="Lato Black" panose="020F0A02020204030203" pitchFamily="34" charset="0"/>
              </a:rPr>
              <a:t>Equalization Aid</a:t>
            </a:r>
          </a:p>
        </p:txBody>
      </p:sp>
      <p:sp>
        <p:nvSpPr>
          <p:cNvPr id="22" name="Text Box 12"/>
          <p:cNvSpPr txBox="1">
            <a:spLocks noChangeArrowheads="1"/>
          </p:cNvSpPr>
          <p:nvPr/>
        </p:nvSpPr>
        <p:spPr bwMode="auto">
          <a:xfrm>
            <a:off x="2815830" y="1613971"/>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1252366" name="Text Box 14"/>
          <p:cNvSpPr txBox="1">
            <a:spLocks noChangeArrowheads="1"/>
          </p:cNvSpPr>
          <p:nvPr/>
        </p:nvSpPr>
        <p:spPr bwMode="auto">
          <a:xfrm rot="16200000">
            <a:off x="2589127" y="1414439"/>
            <a:ext cx="346249" cy="835727"/>
          </a:xfrm>
          <a:prstGeom prst="rect">
            <a:avLst/>
          </a:prstGeom>
          <a:solidFill>
            <a:srgbClr val="003300"/>
          </a:solid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 Aid</a:t>
            </a:r>
          </a:p>
        </p:txBody>
      </p:sp>
      <p:sp>
        <p:nvSpPr>
          <p:cNvPr id="1252374" name="Text Box 22"/>
          <p:cNvSpPr txBox="1">
            <a:spLocks noChangeArrowheads="1"/>
          </p:cNvSpPr>
          <p:nvPr/>
        </p:nvSpPr>
        <p:spPr bwMode="auto">
          <a:xfrm>
            <a:off x="2585919" y="2015622"/>
            <a:ext cx="742950" cy="323294"/>
          </a:xfrm>
          <a:prstGeom prst="rect">
            <a:avLst/>
          </a:prstGeom>
          <a:solidFill>
            <a:srgbClr val="003300"/>
          </a:solidFill>
          <a:ln w="9525" algn="ctr">
            <a:no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23" name="Text Box 9"/>
          <p:cNvSpPr txBox="1">
            <a:spLocks noChangeArrowheads="1"/>
          </p:cNvSpPr>
          <p:nvPr/>
        </p:nvSpPr>
        <p:spPr bwMode="auto">
          <a:xfrm>
            <a:off x="4013954" y="1826377"/>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1252383" name="Line 31"/>
          <p:cNvSpPr>
            <a:spLocks noChangeShapeType="1"/>
          </p:cNvSpPr>
          <p:nvPr/>
        </p:nvSpPr>
        <p:spPr bwMode="auto">
          <a:xfrm>
            <a:off x="2506266" y="629841"/>
            <a:ext cx="0" cy="342900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24" name="Line 31"/>
          <p:cNvSpPr>
            <a:spLocks noChangeShapeType="1"/>
          </p:cNvSpPr>
          <p:nvPr/>
        </p:nvSpPr>
        <p:spPr bwMode="auto">
          <a:xfrm>
            <a:off x="2994660" y="788670"/>
            <a:ext cx="0" cy="3429000"/>
          </a:xfrm>
          <a:prstGeom prst="line">
            <a:avLst/>
          </a:prstGeom>
          <a:noFill/>
          <a:ln w="31750">
            <a:solidFill>
              <a:srgbClr val="7030A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solidFill>
                <a:schemeClr val="bg1">
                  <a:lumMod val="95000"/>
                </a:schemeClr>
              </a:solidFill>
            </a:endParaRPr>
          </a:p>
        </p:txBody>
      </p:sp>
      <p:sp>
        <p:nvSpPr>
          <p:cNvPr id="2" name="Slide Number Placeholder 1"/>
          <p:cNvSpPr>
            <a:spLocks noGrp="1"/>
          </p:cNvSpPr>
          <p:nvPr>
            <p:ph type="sldNum" sz="quarter" idx="12"/>
          </p:nvPr>
        </p:nvSpPr>
        <p:spPr>
          <a:xfrm>
            <a:off x="8381958" y="4766310"/>
            <a:ext cx="592785" cy="274320"/>
          </a:xfrm>
        </p:spPr>
        <p:txBody>
          <a:bodyPr/>
          <a:lstStyle/>
          <a:p>
            <a:pPr>
              <a:defRPr/>
            </a:pPr>
            <a:fld id="{4B22C245-0868-46B4-9BBA-D45BBB3F5840}" type="slidenum">
              <a:rPr lang="en-US" smtClean="0"/>
              <a:pPr>
                <a:defRPr/>
              </a:pPr>
              <a:t>109</a:t>
            </a:fld>
            <a:endParaRPr lang="en-US" dirty="0"/>
          </a:p>
        </p:txBody>
      </p:sp>
    </p:spTree>
    <p:extLst>
      <p:ext uri="{BB962C8B-B14F-4D97-AF65-F5344CB8AC3E}">
        <p14:creationId xmlns:p14="http://schemas.microsoft.com/office/powerpoint/2010/main" val="249074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23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23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23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237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252371">
                                            <p:bg/>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252371">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252371">
                                            <p:txEl>
                                              <p:pRg st="0" end="0"/>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252371">
                                            <p:bg/>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5238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5237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523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523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5238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125237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1252371">
                                            <p:bg/>
                                          </p:spTgt>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1252371">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5237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5237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5236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52366"/>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52375"/>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523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5" grpId="0" animBg="1"/>
      <p:bldP spid="1252356" grpId="0" animBg="1"/>
      <p:bldP spid="1252358" grpId="0"/>
      <p:bldP spid="1252359" grpId="0" animBg="1"/>
      <p:bldP spid="1252360" grpId="0" animBg="1"/>
      <p:bldP spid="1252361" grpId="0" animBg="1"/>
      <p:bldP spid="1252363" grpId="0" animBg="1"/>
      <p:bldP spid="1252369" grpId="0"/>
      <p:bldP spid="1252370" grpId="0" animBg="1"/>
      <p:bldP spid="1252370" grpId="1" animBg="1"/>
      <p:bldP spid="1252370" grpId="2" animBg="1"/>
      <p:bldP spid="1252371" grpId="0" build="allAtOnce" animBg="1"/>
      <p:bldP spid="1252371" grpId="1" build="allAtOnce" animBg="1"/>
      <p:bldP spid="1252371" grpId="2" build="allAtOnce" animBg="1"/>
      <p:bldP spid="1252372" grpId="0"/>
      <p:bldP spid="1252373" grpId="0" animBg="1"/>
      <p:bldP spid="1252375" grpId="0" animBg="1"/>
      <p:bldP spid="1252381" grpId="0" animBg="1"/>
      <p:bldP spid="1252381" grpId="1" animBg="1"/>
      <p:bldP spid="22" grpId="0" animBg="1"/>
      <p:bldP spid="1252366" grpId="0" animBg="1"/>
      <p:bldP spid="1252374" grpId="0" animBg="1"/>
      <p:bldP spid="23" grpId="0" animBg="1"/>
      <p:bldP spid="125238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1680" y="171450"/>
            <a:ext cx="9140641" cy="543226"/>
          </a:xfrm>
          <a:prstGeom prst="rect">
            <a:avLst/>
          </a:prstGeom>
          <a:noFill/>
          <a:ln w="9525">
            <a:noFill/>
            <a:miter lim="800000"/>
            <a:headEnd/>
            <a:tailEnd/>
          </a:ln>
        </p:spPr>
        <p:txBody>
          <a:bodyPr wrap="square">
            <a:spAutoFit/>
          </a:bodyPr>
          <a:lstStyle/>
          <a:p>
            <a:pPr algn="ctr"/>
            <a:r>
              <a:rPr lang="en-US" sz="2930" dirty="0">
                <a:solidFill>
                  <a:srgbClr val="FFFF00"/>
                </a:solidFill>
                <a:latin typeface="Lato Black" panose="020F0A02020204030203" pitchFamily="34" charset="0"/>
              </a:rPr>
              <a:t>Non-Revenue-Limit Revenues &amp; Expenditures</a:t>
            </a:r>
          </a:p>
        </p:txBody>
      </p:sp>
      <p:sp>
        <p:nvSpPr>
          <p:cNvPr id="69635" name="TextBox 14"/>
          <p:cNvSpPr txBox="1">
            <a:spLocks noChangeArrowheads="1"/>
          </p:cNvSpPr>
          <p:nvPr/>
        </p:nvSpPr>
        <p:spPr bwMode="auto">
          <a:xfrm rot="20467800">
            <a:off x="1280160" y="3846959"/>
            <a:ext cx="617220" cy="424732"/>
          </a:xfrm>
          <a:prstGeom prst="rect">
            <a:avLst/>
          </a:prstGeom>
          <a:noFill/>
          <a:ln w="9525">
            <a:noFill/>
            <a:miter lim="800000"/>
            <a:headEnd/>
            <a:tailEnd/>
          </a:ln>
        </p:spPr>
        <p:txBody>
          <a:bodyPr wrap="square">
            <a:spAutoFit/>
          </a:bodyPr>
          <a:lstStyle/>
          <a:p>
            <a:r>
              <a:rPr lang="en-US" sz="2160" b="1" dirty="0">
                <a:solidFill>
                  <a:srgbClr val="002060"/>
                </a:solidFill>
              </a:rPr>
              <a:t>?</a:t>
            </a:r>
          </a:p>
        </p:txBody>
      </p:sp>
      <p:sp>
        <p:nvSpPr>
          <p:cNvPr id="69636" name="TextBox 15"/>
          <p:cNvSpPr txBox="1">
            <a:spLocks noChangeArrowheads="1"/>
          </p:cNvSpPr>
          <p:nvPr/>
        </p:nvSpPr>
        <p:spPr bwMode="auto">
          <a:xfrm rot="458022">
            <a:off x="1788118" y="1406285"/>
            <a:ext cx="617220" cy="424732"/>
          </a:xfrm>
          <a:prstGeom prst="rect">
            <a:avLst/>
          </a:prstGeom>
          <a:noFill/>
          <a:ln w="9525">
            <a:noFill/>
            <a:miter lim="800000"/>
            <a:headEnd/>
            <a:tailEnd/>
          </a:ln>
        </p:spPr>
        <p:txBody>
          <a:bodyPr>
            <a:spAutoFit/>
          </a:bodyPr>
          <a:lstStyle/>
          <a:p>
            <a:r>
              <a:rPr lang="en-US" sz="2160" b="1" dirty="0">
                <a:solidFill>
                  <a:srgbClr val="002060"/>
                </a:solidFill>
              </a:rPr>
              <a:t>?</a:t>
            </a:r>
          </a:p>
        </p:txBody>
      </p:sp>
      <p:sp>
        <p:nvSpPr>
          <p:cNvPr id="69637" name="TextBox 16"/>
          <p:cNvSpPr txBox="1">
            <a:spLocks noChangeArrowheads="1"/>
          </p:cNvSpPr>
          <p:nvPr/>
        </p:nvSpPr>
        <p:spPr bwMode="auto">
          <a:xfrm rot="440776">
            <a:off x="1784267" y="2678383"/>
            <a:ext cx="617220" cy="424732"/>
          </a:xfrm>
          <a:prstGeom prst="rect">
            <a:avLst/>
          </a:prstGeom>
          <a:noFill/>
          <a:ln w="9525">
            <a:noFill/>
            <a:miter lim="800000"/>
            <a:headEnd/>
            <a:tailEnd/>
          </a:ln>
        </p:spPr>
        <p:txBody>
          <a:bodyPr>
            <a:spAutoFit/>
          </a:bodyPr>
          <a:lstStyle/>
          <a:p>
            <a:r>
              <a:rPr lang="en-US" sz="2160" b="1" dirty="0">
                <a:solidFill>
                  <a:srgbClr val="002060"/>
                </a:solidFill>
              </a:rPr>
              <a:t>?</a:t>
            </a:r>
          </a:p>
        </p:txBody>
      </p:sp>
      <p:sp>
        <p:nvSpPr>
          <p:cNvPr id="69638" name="TextBox 17"/>
          <p:cNvSpPr txBox="1">
            <a:spLocks noChangeArrowheads="1"/>
          </p:cNvSpPr>
          <p:nvPr/>
        </p:nvSpPr>
        <p:spPr bwMode="auto">
          <a:xfrm rot="-586505">
            <a:off x="6865834" y="2001682"/>
            <a:ext cx="617220" cy="424732"/>
          </a:xfrm>
          <a:prstGeom prst="rect">
            <a:avLst/>
          </a:prstGeom>
          <a:noFill/>
          <a:ln w="9525">
            <a:noFill/>
            <a:miter lim="800000"/>
            <a:headEnd/>
            <a:tailEnd/>
          </a:ln>
        </p:spPr>
        <p:txBody>
          <a:bodyPr>
            <a:spAutoFit/>
          </a:bodyPr>
          <a:lstStyle/>
          <a:p>
            <a:r>
              <a:rPr lang="en-US" sz="2160" b="1" dirty="0">
                <a:solidFill>
                  <a:srgbClr val="002060"/>
                </a:solidFill>
              </a:rPr>
              <a:t>?</a:t>
            </a:r>
          </a:p>
        </p:txBody>
      </p:sp>
      <p:sp>
        <p:nvSpPr>
          <p:cNvPr id="69639" name="TextBox 18"/>
          <p:cNvSpPr txBox="1">
            <a:spLocks noChangeArrowheads="1"/>
          </p:cNvSpPr>
          <p:nvPr/>
        </p:nvSpPr>
        <p:spPr bwMode="auto">
          <a:xfrm rot="680608">
            <a:off x="6398822" y="3879229"/>
            <a:ext cx="617220" cy="424732"/>
          </a:xfrm>
          <a:prstGeom prst="rect">
            <a:avLst/>
          </a:prstGeom>
          <a:noFill/>
          <a:ln w="9525">
            <a:noFill/>
            <a:miter lim="800000"/>
            <a:headEnd/>
            <a:tailEnd/>
          </a:ln>
        </p:spPr>
        <p:txBody>
          <a:bodyPr>
            <a:spAutoFit/>
          </a:bodyPr>
          <a:lstStyle/>
          <a:p>
            <a:r>
              <a:rPr lang="en-US" sz="2160" b="1" dirty="0">
                <a:solidFill>
                  <a:srgbClr val="002060"/>
                </a:solidFill>
              </a:rPr>
              <a:t>?</a:t>
            </a:r>
          </a:p>
        </p:txBody>
      </p:sp>
      <p:sp>
        <p:nvSpPr>
          <p:cNvPr id="69640" name="TextBox 20"/>
          <p:cNvSpPr txBox="1">
            <a:spLocks noChangeArrowheads="1"/>
          </p:cNvSpPr>
          <p:nvPr/>
        </p:nvSpPr>
        <p:spPr bwMode="auto">
          <a:xfrm rot="20858662">
            <a:off x="594361" y="1730138"/>
            <a:ext cx="1783080" cy="1004121"/>
          </a:xfrm>
          <a:prstGeom prst="rect">
            <a:avLst/>
          </a:prstGeom>
          <a:noFill/>
          <a:ln w="9525">
            <a:noFill/>
            <a:miter lim="800000"/>
            <a:headEnd/>
            <a:tailEnd/>
          </a:ln>
        </p:spPr>
        <p:txBody>
          <a:bodyPr wrap="square">
            <a:spAutoFit/>
          </a:bodyPr>
          <a:lstStyle/>
          <a:p>
            <a:pPr algn="ctr"/>
            <a:r>
              <a:rPr lang="en-US" sz="1975" b="1" dirty="0">
                <a:latin typeface="Lato" panose="020F0502020204030203" pitchFamily="34" charset="0"/>
              </a:rPr>
              <a:t>State</a:t>
            </a:r>
          </a:p>
          <a:p>
            <a:pPr algn="ctr"/>
            <a:r>
              <a:rPr lang="en-US" sz="1975" b="1" dirty="0">
                <a:latin typeface="Lato" panose="020F0502020204030203" pitchFamily="34" charset="0"/>
              </a:rPr>
              <a:t>Categorical</a:t>
            </a:r>
          </a:p>
          <a:p>
            <a:pPr algn="ctr"/>
            <a:r>
              <a:rPr lang="en-US" sz="1975" b="1" dirty="0">
                <a:latin typeface="Lato" panose="020F0502020204030203" pitchFamily="34" charset="0"/>
              </a:rPr>
              <a:t>Aid</a:t>
            </a:r>
          </a:p>
        </p:txBody>
      </p:sp>
      <p:sp>
        <p:nvSpPr>
          <p:cNvPr id="69641" name="TextBox 21"/>
          <p:cNvSpPr txBox="1">
            <a:spLocks noChangeArrowheads="1"/>
          </p:cNvSpPr>
          <p:nvPr/>
        </p:nvSpPr>
        <p:spPr bwMode="auto">
          <a:xfrm rot="20566932">
            <a:off x="6629399" y="2321584"/>
            <a:ext cx="1440180" cy="1004121"/>
          </a:xfrm>
          <a:prstGeom prst="rect">
            <a:avLst/>
          </a:prstGeom>
          <a:noFill/>
          <a:ln w="9525">
            <a:noFill/>
            <a:miter lim="800000"/>
            <a:headEnd/>
            <a:tailEnd/>
          </a:ln>
        </p:spPr>
        <p:txBody>
          <a:bodyPr>
            <a:spAutoFit/>
          </a:bodyPr>
          <a:lstStyle/>
          <a:p>
            <a:r>
              <a:rPr lang="en-US" sz="1975" b="1" dirty="0"/>
              <a:t>Utilities &amp; Other Expenses</a:t>
            </a:r>
          </a:p>
        </p:txBody>
      </p:sp>
      <p:sp>
        <p:nvSpPr>
          <p:cNvPr id="69643" name="TextBox 23"/>
          <p:cNvSpPr txBox="1">
            <a:spLocks noChangeArrowheads="1"/>
          </p:cNvSpPr>
          <p:nvPr/>
        </p:nvSpPr>
        <p:spPr bwMode="auto">
          <a:xfrm rot="507033">
            <a:off x="731520" y="3035529"/>
            <a:ext cx="1851660" cy="700192"/>
          </a:xfrm>
          <a:prstGeom prst="rect">
            <a:avLst/>
          </a:prstGeom>
          <a:noFill/>
          <a:ln w="9525">
            <a:noFill/>
            <a:miter lim="800000"/>
            <a:headEnd/>
            <a:tailEnd/>
          </a:ln>
        </p:spPr>
        <p:txBody>
          <a:bodyPr wrap="square">
            <a:spAutoFit/>
          </a:bodyPr>
          <a:lstStyle/>
          <a:p>
            <a:pPr algn="ctr"/>
            <a:r>
              <a:rPr lang="en-US" sz="1975" b="1" dirty="0">
                <a:latin typeface="Lato" panose="020F0502020204030203" pitchFamily="34" charset="0"/>
              </a:rPr>
              <a:t>State &amp; Federal Grants</a:t>
            </a:r>
          </a:p>
        </p:txBody>
      </p:sp>
      <p:sp>
        <p:nvSpPr>
          <p:cNvPr id="69644" name="TextBox 24"/>
          <p:cNvSpPr txBox="1">
            <a:spLocks noChangeArrowheads="1"/>
          </p:cNvSpPr>
          <p:nvPr/>
        </p:nvSpPr>
        <p:spPr bwMode="auto">
          <a:xfrm rot="829566">
            <a:off x="921972" y="1073343"/>
            <a:ext cx="1323232" cy="396262"/>
          </a:xfrm>
          <a:prstGeom prst="rect">
            <a:avLst/>
          </a:prstGeom>
          <a:noFill/>
          <a:ln w="9525">
            <a:noFill/>
            <a:miter lim="800000"/>
            <a:headEnd/>
            <a:tailEnd/>
          </a:ln>
        </p:spPr>
        <p:txBody>
          <a:bodyPr wrap="square">
            <a:spAutoFit/>
          </a:bodyPr>
          <a:lstStyle/>
          <a:p>
            <a:r>
              <a:rPr lang="en-US" sz="1975" b="1" dirty="0">
                <a:latin typeface="Lato" panose="020F0502020204030203" pitchFamily="34" charset="0"/>
              </a:rPr>
              <a:t>WUFAR</a:t>
            </a:r>
          </a:p>
        </p:txBody>
      </p:sp>
      <p:sp>
        <p:nvSpPr>
          <p:cNvPr id="14" name="TextBox 21"/>
          <p:cNvSpPr txBox="1">
            <a:spLocks noChangeArrowheads="1"/>
          </p:cNvSpPr>
          <p:nvPr/>
        </p:nvSpPr>
        <p:spPr bwMode="auto">
          <a:xfrm rot="1098690">
            <a:off x="6826145" y="3695779"/>
            <a:ext cx="1386174" cy="1004121"/>
          </a:xfrm>
          <a:prstGeom prst="rect">
            <a:avLst/>
          </a:prstGeom>
          <a:noFill/>
          <a:ln w="9525">
            <a:noFill/>
            <a:miter lim="800000"/>
            <a:headEnd/>
            <a:tailEnd/>
          </a:ln>
        </p:spPr>
        <p:txBody>
          <a:bodyPr wrap="square">
            <a:spAutoFit/>
          </a:bodyPr>
          <a:lstStyle/>
          <a:p>
            <a:pPr algn="ctr"/>
            <a:r>
              <a:rPr lang="en-US" sz="1975" b="1" dirty="0"/>
              <a:t>Individual Building Budgets</a:t>
            </a:r>
          </a:p>
        </p:txBody>
      </p:sp>
      <p:sp>
        <p:nvSpPr>
          <p:cNvPr id="15" name="TextBox 20"/>
          <p:cNvSpPr txBox="1">
            <a:spLocks noChangeArrowheads="1"/>
          </p:cNvSpPr>
          <p:nvPr/>
        </p:nvSpPr>
        <p:spPr bwMode="auto">
          <a:xfrm rot="745271">
            <a:off x="6629400" y="1206730"/>
            <a:ext cx="1440180" cy="700192"/>
          </a:xfrm>
          <a:prstGeom prst="rect">
            <a:avLst/>
          </a:prstGeom>
          <a:noFill/>
          <a:ln w="9525">
            <a:noFill/>
            <a:miter lim="800000"/>
            <a:headEnd/>
            <a:tailEnd/>
          </a:ln>
        </p:spPr>
        <p:txBody>
          <a:bodyPr>
            <a:spAutoFit/>
          </a:bodyPr>
          <a:lstStyle/>
          <a:p>
            <a:r>
              <a:rPr lang="en-US" sz="1975" b="1" dirty="0"/>
              <a:t>Personnel Costing</a:t>
            </a:r>
          </a:p>
        </p:txBody>
      </p:sp>
      <p:sp>
        <p:nvSpPr>
          <p:cNvPr id="16" name="TextBox 23"/>
          <p:cNvSpPr txBox="1">
            <a:spLocks noChangeArrowheads="1"/>
          </p:cNvSpPr>
          <p:nvPr/>
        </p:nvSpPr>
        <p:spPr bwMode="auto">
          <a:xfrm rot="20338032">
            <a:off x="764211" y="4174978"/>
            <a:ext cx="1851660" cy="700192"/>
          </a:xfrm>
          <a:prstGeom prst="rect">
            <a:avLst/>
          </a:prstGeom>
          <a:noFill/>
          <a:ln w="9525">
            <a:noFill/>
            <a:miter lim="800000"/>
            <a:headEnd/>
            <a:tailEnd/>
          </a:ln>
        </p:spPr>
        <p:txBody>
          <a:bodyPr wrap="square">
            <a:spAutoFit/>
          </a:bodyPr>
          <a:lstStyle/>
          <a:p>
            <a:pPr algn="ctr"/>
            <a:r>
              <a:rPr lang="en-US" sz="1975" b="1" dirty="0">
                <a:latin typeface="Lato" panose="020F0502020204030203" pitchFamily="34" charset="0"/>
              </a:rPr>
              <a:t>Summer School Budget</a:t>
            </a:r>
          </a:p>
        </p:txBody>
      </p:sp>
      <p:pic>
        <p:nvPicPr>
          <p:cNvPr id="17" name="Picture 16"/>
          <p:cNvPicPr/>
          <p:nvPr/>
        </p:nvPicPr>
        <p:blipFill>
          <a:blip r:embed="rId2" cstate="print"/>
          <a:srcRect l="2885" t="18974" r="67788" b="9744"/>
          <a:stretch>
            <a:fillRect/>
          </a:stretch>
        </p:blipFill>
        <p:spPr bwMode="auto">
          <a:xfrm>
            <a:off x="2801201" y="714676"/>
            <a:ext cx="3360420" cy="4320540"/>
          </a:xfrm>
          <a:prstGeom prst="rect">
            <a:avLst/>
          </a:prstGeom>
          <a:noFill/>
          <a:ln w="9525">
            <a:noFill/>
            <a:miter lim="800000"/>
            <a:headEnd/>
            <a:tailEnd/>
          </a:ln>
        </p:spPr>
      </p:pic>
      <p:sp>
        <p:nvSpPr>
          <p:cNvPr id="18" name="Slide Number Placeholder 17"/>
          <p:cNvSpPr>
            <a:spLocks noGrp="1"/>
          </p:cNvSpPr>
          <p:nvPr>
            <p:ph type="sldNum" sz="quarter" idx="12"/>
          </p:nvPr>
        </p:nvSpPr>
        <p:spPr>
          <a:xfrm>
            <a:off x="8334962" y="4766310"/>
            <a:ext cx="641398" cy="274320"/>
          </a:xfrm>
        </p:spPr>
        <p:txBody>
          <a:bodyPr/>
          <a:lstStyle/>
          <a:p>
            <a:pPr algn="ctr">
              <a:defRPr/>
            </a:pPr>
            <a:fld id="{4B22C245-0868-46B4-9BBA-D45BBB3F5840}" type="slidenum">
              <a:rPr lang="en-US"/>
              <a:pPr algn="ctr">
                <a:defRPr/>
              </a:pPr>
              <a:t>11</a:t>
            </a:fld>
            <a:endParaRPr lang="en-US" dirty="0">
              <a:solidFill>
                <a:srgbClr val="C00000"/>
              </a:solidFill>
            </a:endParaRPr>
          </a:p>
        </p:txBody>
      </p:sp>
      <p:sp>
        <p:nvSpPr>
          <p:cNvPr id="3" name="Rectangle 2"/>
          <p:cNvSpPr/>
          <p:nvPr/>
        </p:nvSpPr>
        <p:spPr>
          <a:xfrm>
            <a:off x="3640667" y="860704"/>
            <a:ext cx="262466" cy="45719"/>
          </a:xfrm>
          <a:prstGeom prst="rect">
            <a:avLst/>
          </a:prstGeom>
          <a:solidFill>
            <a:srgbClr val="F2F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14110" y="787328"/>
            <a:ext cx="643167" cy="184666"/>
          </a:xfrm>
          <a:prstGeom prst="rect">
            <a:avLst/>
          </a:prstGeom>
          <a:noFill/>
        </p:spPr>
        <p:txBody>
          <a:bodyPr wrap="square" rtlCol="0">
            <a:spAutoFit/>
          </a:bodyPr>
          <a:lstStyle/>
          <a:p>
            <a:r>
              <a:rPr lang="en-US" sz="600" b="1" dirty="0" smtClean="0">
                <a:latin typeface="Arial Narrow" panose="020B0606020202030204" pitchFamily="34" charset="0"/>
              </a:rPr>
              <a:t>2020-2021</a:t>
            </a:r>
            <a:endParaRPr lang="en-US" sz="600" b="1" dirty="0">
              <a:latin typeface="Arial Narrow" panose="020B0606020202030204" pitchFamily="34" charset="0"/>
            </a:endParaRPr>
          </a:p>
        </p:txBody>
      </p:sp>
    </p:spTree>
    <p:extLst>
      <p:ext uri="{BB962C8B-B14F-4D97-AF65-F5344CB8AC3E}">
        <p14:creationId xmlns:p14="http://schemas.microsoft.com/office/powerpoint/2010/main" val="353267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868680" y="171450"/>
            <a:ext cx="7406640" cy="527050"/>
          </a:xfrm>
          <a:prstGeom prst="rect">
            <a:avLst/>
          </a:prstGeom>
          <a:noFill/>
          <a:ln w="9525">
            <a:noFill/>
            <a:miter lim="800000"/>
            <a:headEnd/>
            <a:tailEnd/>
          </a:ln>
        </p:spPr>
        <p:txBody>
          <a:bodyPr anchor="ctr"/>
          <a:lstStyle/>
          <a:p>
            <a:pPr algn="ctr" eaLnBrk="1" hangingPunct="1">
              <a:defRPr/>
            </a:pPr>
            <a:r>
              <a:rPr lang="en-US" sz="3200" i="1" dirty="0">
                <a:solidFill>
                  <a:srgbClr val="FFFF00"/>
                </a:solidFill>
                <a:latin typeface="Lato Black" panose="020F0A02020204030203" pitchFamily="34" charset="0"/>
              </a:rPr>
              <a:t>Equalization Aid Across Time</a:t>
            </a:r>
          </a:p>
        </p:txBody>
      </p:sp>
      <p:sp>
        <p:nvSpPr>
          <p:cNvPr id="100355" name="Content Placeholder 3"/>
          <p:cNvSpPr>
            <a:spLocks noGrp="1"/>
          </p:cNvSpPr>
          <p:nvPr>
            <p:ph idx="1"/>
          </p:nvPr>
        </p:nvSpPr>
        <p:spPr>
          <a:xfrm>
            <a:off x="1752600" y="1028701"/>
            <a:ext cx="5842000" cy="1030650"/>
          </a:xfrm>
        </p:spPr>
        <p:txBody>
          <a:bodyPr>
            <a:noAutofit/>
          </a:bodyPr>
          <a:lstStyle/>
          <a:p>
            <a:pPr algn="ctr">
              <a:buFontTx/>
              <a:buNone/>
            </a:pPr>
            <a:r>
              <a:rPr lang="en-US" dirty="0">
                <a:solidFill>
                  <a:srgbClr val="333399"/>
                </a:solidFill>
              </a:rPr>
              <a:t>See Statistical &gt; Longitudinal Data from the SFS Homepage.</a:t>
            </a: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110</a:t>
            </a:fld>
            <a:endParaRPr lang="en-US" dirty="0"/>
          </a:p>
        </p:txBody>
      </p:sp>
      <p:sp>
        <p:nvSpPr>
          <p:cNvPr id="6" name="Content Placeholder 3"/>
          <p:cNvSpPr txBox="1">
            <a:spLocks/>
          </p:cNvSpPr>
          <p:nvPr/>
        </p:nvSpPr>
        <p:spPr bwMode="auto">
          <a:xfrm>
            <a:off x="1554480" y="2217420"/>
            <a:ext cx="6471920" cy="1520190"/>
          </a:xfrm>
          <a:prstGeom prst="rect">
            <a:avLst/>
          </a:prstGeom>
          <a:noFill/>
          <a:ln w="9525">
            <a:noFill/>
            <a:miter lim="800000"/>
            <a:headEnd/>
            <a:tailEnd/>
          </a:ln>
        </p:spPr>
        <p:txBody>
          <a:bodyPr/>
          <a:lstStyle/>
          <a:p>
            <a:pPr marL="308626" indent="-308626" algn="ctr">
              <a:spcBef>
                <a:spcPct val="20000"/>
              </a:spcBef>
              <a:defRPr/>
            </a:pPr>
            <a:r>
              <a:rPr lang="en-US" sz="2400" b="1" dirty="0">
                <a:latin typeface="Lato" panose="020F0502020204030203" pitchFamily="34" charset="0"/>
              </a:rPr>
              <a:t>What districts did individually </a:t>
            </a:r>
            <a:r>
              <a:rPr lang="en-US" sz="2400" b="1" u="sng" dirty="0">
                <a:latin typeface="Lato" panose="020F0502020204030203" pitchFamily="34" charset="0"/>
              </a:rPr>
              <a:t>and</a:t>
            </a:r>
            <a:r>
              <a:rPr lang="en-US" sz="2400" b="1" dirty="0">
                <a:latin typeface="Lato" panose="020F0502020204030203" pitchFamily="34" charset="0"/>
              </a:rPr>
              <a:t> collectively (cost, value, and kids) in the </a:t>
            </a:r>
            <a:r>
              <a:rPr lang="en-US" sz="2400" b="1" dirty="0" smtClean="0">
                <a:latin typeface="Lato" panose="020F0502020204030203" pitchFamily="34" charset="0"/>
              </a:rPr>
              <a:t>2018-19 </a:t>
            </a:r>
            <a:r>
              <a:rPr lang="en-US" sz="2400" b="1" dirty="0">
                <a:latin typeface="Lato" panose="020F0502020204030203" pitchFamily="34" charset="0"/>
              </a:rPr>
              <a:t>fiscal year determines how everything shakes out in the </a:t>
            </a:r>
            <a:r>
              <a:rPr lang="en-US" sz="2400" b="1" dirty="0" smtClean="0">
                <a:latin typeface="Lato" panose="020F0502020204030203" pitchFamily="34" charset="0"/>
              </a:rPr>
              <a:t>2019-20 </a:t>
            </a:r>
            <a:r>
              <a:rPr lang="en-US" sz="2400" b="1" dirty="0">
                <a:latin typeface="Lato" panose="020F0502020204030203" pitchFamily="34" charset="0"/>
              </a:rPr>
              <a:t>aid year. </a:t>
            </a:r>
            <a:endParaRPr lang="en-US" sz="2400" b="1" kern="0" dirty="0">
              <a:solidFill>
                <a:srgbClr val="0000FF"/>
              </a:solidFill>
              <a:latin typeface="Lato" panose="020F0502020204030203" pitchFamily="34" charset="0"/>
            </a:endParaRPr>
          </a:p>
        </p:txBody>
      </p:sp>
    </p:spTree>
    <p:extLst>
      <p:ext uri="{BB962C8B-B14F-4D97-AF65-F5344CB8AC3E}">
        <p14:creationId xmlns:p14="http://schemas.microsoft.com/office/powerpoint/2010/main" val="423258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0500" y="2007979"/>
            <a:ext cx="6162264" cy="1200329"/>
          </a:xfrm>
          <a:prstGeom prst="rect">
            <a:avLst/>
          </a:prstGeom>
        </p:spPr>
        <p:txBody>
          <a:bodyPr wrap="square">
            <a:spAutoFit/>
          </a:bodyPr>
          <a:lstStyle/>
          <a:p>
            <a:pPr algn="ctr">
              <a:defRPr/>
            </a:pPr>
            <a:r>
              <a:rPr lang="en-US" sz="2400" b="1" dirty="0">
                <a:solidFill>
                  <a:srgbClr val="7030A0"/>
                </a:solidFill>
                <a:latin typeface="Lato" panose="020F0502020204030203" pitchFamily="34" charset="0"/>
              </a:rPr>
              <a:t>“Multi-Year Longitudinal Analysis of General and Equalization Aid Formula Components”</a:t>
            </a:r>
          </a:p>
        </p:txBody>
      </p:sp>
      <p:sp>
        <p:nvSpPr>
          <p:cNvPr id="7" name="Rectangle 6"/>
          <p:cNvSpPr/>
          <p:nvPr/>
        </p:nvSpPr>
        <p:spPr>
          <a:xfrm>
            <a:off x="1410500" y="3485365"/>
            <a:ext cx="5944130" cy="830997"/>
          </a:xfrm>
          <a:prstGeom prst="rect">
            <a:avLst/>
          </a:prstGeom>
        </p:spPr>
        <p:txBody>
          <a:bodyPr wrap="square">
            <a:spAutoFit/>
          </a:bodyPr>
          <a:lstStyle/>
          <a:p>
            <a:pPr algn="ctr" eaLnBrk="1" hangingPunct="1">
              <a:buClr>
                <a:srgbClr val="FFFF00"/>
              </a:buClr>
              <a:defRPr/>
            </a:pPr>
            <a:r>
              <a:rPr lang="en-US" sz="2400" b="1" i="1" dirty="0">
                <a:effectLst>
                  <a:outerShdw blurRad="38100" dist="38100" dir="2700000" algn="tl">
                    <a:srgbClr val="000000">
                      <a:alpha val="43137"/>
                    </a:srgbClr>
                  </a:outerShdw>
                </a:effectLst>
                <a:latin typeface="Lato" panose="020F0502020204030203" pitchFamily="34" charset="0"/>
              </a:rPr>
              <a:t>Location: SFS Homepage &gt; Statistical &gt; Longitudinal Data &gt; Equalization Aid</a:t>
            </a:r>
          </a:p>
        </p:txBody>
      </p:sp>
      <p:sp>
        <p:nvSpPr>
          <p:cNvPr id="9" name="Rectangle 2"/>
          <p:cNvSpPr txBox="1">
            <a:spLocks noChangeArrowheads="1"/>
          </p:cNvSpPr>
          <p:nvPr/>
        </p:nvSpPr>
        <p:spPr>
          <a:xfrm>
            <a:off x="1485900" y="114300"/>
            <a:ext cx="6240780" cy="742950"/>
          </a:xfrm>
          <a:prstGeom prst="rect">
            <a:avLst/>
          </a:prstGeom>
        </p:spPr>
        <p:txBody>
          <a:bodyPr vert="horz" lIns="82296" rIns="41148" rtlCol="0" anchor="ctr">
            <a:noAutofit/>
            <a:scene3d>
              <a:camera prst="orthographicFront"/>
              <a:lightRig rig="threePt" dir="t">
                <a:rot lat="0" lon="0" rev="4800000"/>
              </a:lightRig>
            </a:scene3d>
            <a:sp3d prstMaterial="matte">
              <a:bevelT w="50800" h="10160"/>
            </a:sp3d>
          </a:bodyPr>
          <a:lstStyle/>
          <a:p>
            <a:pPr algn="ctr" defTabSz="823002">
              <a:spcBef>
                <a:spcPct val="0"/>
              </a:spcBef>
              <a:defRPr/>
            </a:pPr>
            <a:r>
              <a:rPr lang="en-US" sz="3600" dirty="0">
                <a:solidFill>
                  <a:srgbClr val="FFFF00"/>
                </a:solidFill>
                <a:latin typeface="Lato Black" panose="020F0A02020204030203" pitchFamily="34" charset="0"/>
                <a:ea typeface="+mj-ea"/>
                <a:cs typeface="+mj-cs"/>
              </a:rPr>
              <a:t>Equalization Aid Across Time</a:t>
            </a:r>
          </a:p>
        </p:txBody>
      </p:sp>
      <p:sp>
        <p:nvSpPr>
          <p:cNvPr id="8" name="Slide Number Placeholder 7"/>
          <p:cNvSpPr>
            <a:spLocks noGrp="1"/>
          </p:cNvSpPr>
          <p:nvPr>
            <p:ph type="sldNum" sz="quarter" idx="12"/>
          </p:nvPr>
        </p:nvSpPr>
        <p:spPr/>
        <p:txBody>
          <a:bodyPr/>
          <a:lstStyle/>
          <a:p>
            <a:pPr>
              <a:defRPr/>
            </a:pPr>
            <a:fld id="{EDD38028-0EA5-4518-8DC2-93749F528613}" type="slidenum">
              <a:rPr lang="en-US" smtClean="0"/>
              <a:pPr>
                <a:defRPr/>
              </a:pPr>
              <a:t>111</a:t>
            </a:fld>
            <a:endParaRPr lang="en-US" dirty="0"/>
          </a:p>
        </p:txBody>
      </p:sp>
      <p:sp>
        <p:nvSpPr>
          <p:cNvPr id="2" name="Rectangle 1"/>
          <p:cNvSpPr/>
          <p:nvPr/>
        </p:nvSpPr>
        <p:spPr>
          <a:xfrm>
            <a:off x="1753400" y="1007392"/>
            <a:ext cx="5603297" cy="830997"/>
          </a:xfrm>
          <a:prstGeom prst="rect">
            <a:avLst/>
          </a:prstGeom>
        </p:spPr>
        <p:txBody>
          <a:bodyPr wrap="square">
            <a:spAutoFit/>
          </a:bodyPr>
          <a:lstStyle/>
          <a:p>
            <a:pPr algn="ctr"/>
            <a:r>
              <a:rPr lang="en-US" sz="2400" b="1" dirty="0">
                <a:latin typeface="Lato" panose="020F0502020204030203" pitchFamily="34" charset="0"/>
                <a:hlinkClick r:id="rId2"/>
              </a:rPr>
              <a:t>http://dpi.wi.gov/sfs/statistical/longitudinal-data/longitudinal-data</a:t>
            </a:r>
            <a:endParaRPr lang="en-US" sz="2400" b="1" dirty="0">
              <a:latin typeface="Lato" panose="020F0502020204030203" pitchFamily="34" charset="0"/>
            </a:endParaRPr>
          </a:p>
        </p:txBody>
      </p:sp>
    </p:spTree>
    <p:extLst>
      <p:ext uri="{BB962C8B-B14F-4D97-AF65-F5344CB8AC3E}">
        <p14:creationId xmlns:p14="http://schemas.microsoft.com/office/powerpoint/2010/main" val="3706615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12638" y="4730262"/>
            <a:ext cx="1036310" cy="311843"/>
          </a:xfrm>
        </p:spPr>
        <p:txBody>
          <a:bodyPr/>
          <a:lstStyle/>
          <a:p>
            <a:pPr>
              <a:defRPr/>
            </a:pPr>
            <a:fld id="{EDD38028-0EA5-4518-8DC2-93749F528613}" type="slidenum">
              <a:rPr lang="en-US" smtClean="0"/>
              <a:pPr>
                <a:defRPr/>
              </a:pPr>
              <a:t>112</a:t>
            </a:fld>
            <a:endParaRPr lang="en-US" dirty="0"/>
          </a:p>
        </p:txBody>
      </p:sp>
      <p:sp>
        <p:nvSpPr>
          <p:cNvPr id="5" name="TextBox 4"/>
          <p:cNvSpPr txBox="1"/>
          <p:nvPr/>
        </p:nvSpPr>
        <p:spPr>
          <a:xfrm>
            <a:off x="441214" y="95128"/>
            <a:ext cx="8389579" cy="4791055"/>
          </a:xfrm>
          <a:prstGeom prst="rect">
            <a:avLst/>
          </a:prstGeom>
          <a:noFill/>
        </p:spPr>
        <p:txBody>
          <a:bodyPr wrap="square" rtlCol="0">
            <a:spAutoFit/>
          </a:bodyPr>
          <a:lstStyle/>
          <a:p>
            <a:pPr algn="ctr"/>
            <a:r>
              <a:rPr lang="en-US" sz="4000" b="1" dirty="0">
                <a:solidFill>
                  <a:srgbClr val="FFFF00"/>
                </a:solidFill>
                <a:latin typeface="Lato Black" panose="020F0A02020204030203" pitchFamily="34" charset="0"/>
              </a:rPr>
              <a:t>Takeaway</a:t>
            </a:r>
            <a:r>
              <a:rPr lang="en-US" sz="2400" b="1" dirty="0">
                <a:solidFill>
                  <a:srgbClr val="FFFF00"/>
                </a:solidFill>
                <a:latin typeface="Lato" panose="020F0502020204030203" pitchFamily="34" charset="0"/>
              </a:rPr>
              <a:t>:</a:t>
            </a:r>
          </a:p>
          <a:p>
            <a:pPr algn="ctr"/>
            <a:endParaRPr lang="en-US" sz="2400" b="1" dirty="0">
              <a:solidFill>
                <a:srgbClr val="FFFF00"/>
              </a:solidFill>
              <a:latin typeface="Lato" panose="020F0502020204030203" pitchFamily="34" charset="0"/>
            </a:endParaRPr>
          </a:p>
          <a:p>
            <a:pPr algn="ctr">
              <a:spcAft>
                <a:spcPts val="439"/>
              </a:spcAft>
            </a:pPr>
            <a:r>
              <a:rPr lang="en-US" sz="2800" b="1" dirty="0">
                <a:solidFill>
                  <a:srgbClr val="002060"/>
                </a:solidFill>
                <a:latin typeface="Lato" panose="020F0502020204030203" pitchFamily="34" charset="0"/>
              </a:rPr>
              <a:t>Know where you are in the formula</a:t>
            </a:r>
          </a:p>
          <a:p>
            <a:pPr algn="ctr">
              <a:spcAft>
                <a:spcPts val="439"/>
              </a:spcAft>
            </a:pPr>
            <a:r>
              <a:rPr lang="en-US" sz="2800" b="1" dirty="0">
                <a:solidFill>
                  <a:srgbClr val="002060"/>
                </a:solidFill>
                <a:latin typeface="Lato" panose="020F0502020204030203" pitchFamily="34" charset="0"/>
              </a:rPr>
              <a:t> (positively-aided or negatively-aided).</a:t>
            </a:r>
          </a:p>
          <a:p>
            <a:pPr algn="ctr">
              <a:spcAft>
                <a:spcPts val="439"/>
              </a:spcAft>
            </a:pPr>
            <a:endParaRPr lang="en-US" sz="1100" b="1" dirty="0">
              <a:solidFill>
                <a:srgbClr val="002060"/>
              </a:solidFill>
              <a:latin typeface="Lato" panose="020F0502020204030203" pitchFamily="34" charset="0"/>
            </a:endParaRPr>
          </a:p>
          <a:p>
            <a:pPr>
              <a:spcAft>
                <a:spcPts val="439"/>
              </a:spcAft>
            </a:pPr>
            <a:r>
              <a:rPr lang="en-US" sz="2800" b="1" dirty="0">
                <a:solidFill>
                  <a:srgbClr val="002060"/>
                </a:solidFill>
                <a:latin typeface="Lato" panose="020F0502020204030203" pitchFamily="34" charset="0"/>
              </a:rPr>
              <a:t>Watch where you are as a % of the state average for the critical variables of </a:t>
            </a:r>
            <a:endParaRPr lang="en-US" sz="2800" b="1" dirty="0" smtClean="0">
              <a:solidFill>
                <a:srgbClr val="002060"/>
              </a:solidFill>
              <a:latin typeface="Lato" panose="020F0502020204030203" pitchFamily="34" charset="0"/>
            </a:endParaRPr>
          </a:p>
          <a:p>
            <a:pPr>
              <a:spcAft>
                <a:spcPts val="439"/>
              </a:spcAft>
            </a:pPr>
            <a:r>
              <a:rPr lang="en-US" sz="2800" b="1" dirty="0" smtClean="0">
                <a:solidFill>
                  <a:srgbClr val="002060"/>
                </a:solidFill>
                <a:latin typeface="Lato" panose="020F0502020204030203" pitchFamily="34" charset="0"/>
              </a:rPr>
              <a:t>1</a:t>
            </a:r>
            <a:r>
              <a:rPr lang="en-US" sz="2800" b="1" dirty="0">
                <a:solidFill>
                  <a:srgbClr val="002060"/>
                </a:solidFill>
                <a:latin typeface="Lato" panose="020F0502020204030203" pitchFamily="34" charset="0"/>
              </a:rPr>
              <a:t>.) </a:t>
            </a:r>
            <a:r>
              <a:rPr lang="en-US" sz="2800" b="1" dirty="0" smtClean="0">
                <a:solidFill>
                  <a:srgbClr val="002060"/>
                </a:solidFill>
                <a:latin typeface="Lato" panose="020F0502020204030203" pitchFamily="34" charset="0"/>
              </a:rPr>
              <a:t>   value-per-member </a:t>
            </a:r>
            <a:r>
              <a:rPr lang="en-US" sz="2800" b="1" dirty="0">
                <a:solidFill>
                  <a:srgbClr val="002060"/>
                </a:solidFill>
                <a:latin typeface="Lato" panose="020F0502020204030203" pitchFamily="34" charset="0"/>
              </a:rPr>
              <a:t>and </a:t>
            </a:r>
            <a:endParaRPr lang="en-US" sz="2800" b="1" dirty="0" smtClean="0">
              <a:solidFill>
                <a:srgbClr val="002060"/>
              </a:solidFill>
              <a:latin typeface="Lato" panose="020F0502020204030203" pitchFamily="34" charset="0"/>
            </a:endParaRPr>
          </a:p>
          <a:p>
            <a:pPr>
              <a:spcAft>
                <a:spcPts val="439"/>
              </a:spcAft>
            </a:pPr>
            <a:r>
              <a:rPr lang="en-US" sz="2800" b="1" dirty="0" smtClean="0">
                <a:solidFill>
                  <a:srgbClr val="002060"/>
                </a:solidFill>
                <a:latin typeface="Lato" panose="020F0502020204030203" pitchFamily="34" charset="0"/>
              </a:rPr>
              <a:t>2.)    shared cost-per-member.</a:t>
            </a:r>
            <a:endParaRPr lang="en-US" sz="2800" b="1" dirty="0">
              <a:solidFill>
                <a:srgbClr val="002060"/>
              </a:solidFill>
              <a:latin typeface="Lato" panose="020F0502020204030203" pitchFamily="34" charset="0"/>
            </a:endParaRPr>
          </a:p>
          <a:p>
            <a:pPr algn="ctr">
              <a:spcAft>
                <a:spcPts val="439"/>
              </a:spcAft>
            </a:pPr>
            <a:endParaRPr lang="en-US" sz="1100" b="1" dirty="0">
              <a:solidFill>
                <a:srgbClr val="002060"/>
              </a:solidFill>
              <a:latin typeface="Lato" panose="020F0502020204030203" pitchFamily="34" charset="0"/>
            </a:endParaRPr>
          </a:p>
          <a:p>
            <a:pPr algn="ctr">
              <a:spcAft>
                <a:spcPts val="439"/>
              </a:spcAft>
            </a:pPr>
            <a:r>
              <a:rPr lang="en-US" sz="2800" b="1" dirty="0">
                <a:solidFill>
                  <a:srgbClr val="002060"/>
                </a:solidFill>
                <a:latin typeface="Lato" panose="020F0502020204030203" pitchFamily="34" charset="0"/>
              </a:rPr>
              <a:t> </a:t>
            </a:r>
            <a:r>
              <a:rPr lang="en-US" sz="2600" b="1" dirty="0">
                <a:solidFill>
                  <a:srgbClr val="002060"/>
                </a:solidFill>
                <a:latin typeface="Lato" panose="020F0502020204030203" pitchFamily="34" charset="0"/>
              </a:rPr>
              <a:t>This can explain why your aid changed the way it did.</a:t>
            </a:r>
          </a:p>
        </p:txBody>
      </p:sp>
    </p:spTree>
    <p:extLst>
      <p:ext uri="{BB962C8B-B14F-4D97-AF65-F5344CB8AC3E}">
        <p14:creationId xmlns:p14="http://schemas.microsoft.com/office/powerpoint/2010/main" val="354903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DD0384-5A49-4A71-8B87-67549B65ABD3}" type="slidenum">
              <a:rPr lang="en-US" sz="1800" smtClean="0"/>
              <a:pPr>
                <a:defRPr/>
              </a:pPr>
              <a:t>113</a:t>
            </a:fld>
            <a:endParaRPr lang="en-US" sz="1800" dirty="0"/>
          </a:p>
        </p:txBody>
      </p:sp>
      <p:sp>
        <p:nvSpPr>
          <p:cNvPr id="4" name="TextBox 3"/>
          <p:cNvSpPr txBox="1"/>
          <p:nvPr/>
        </p:nvSpPr>
        <p:spPr>
          <a:xfrm>
            <a:off x="2171701" y="1337311"/>
            <a:ext cx="5212080" cy="646331"/>
          </a:xfrm>
          <a:prstGeom prst="rect">
            <a:avLst/>
          </a:prstGeom>
          <a:noFill/>
        </p:spPr>
        <p:txBody>
          <a:bodyPr wrap="square" rtlCol="0">
            <a:spAutoFit/>
          </a:bodyPr>
          <a:lstStyle/>
          <a:p>
            <a:pPr algn="ctr"/>
            <a:r>
              <a:rPr lang="en-US" sz="3600" i="1" dirty="0">
                <a:solidFill>
                  <a:srgbClr val="002060"/>
                </a:solidFill>
                <a:latin typeface="Lato Black" panose="020F0A02020204030203" pitchFamily="34" charset="0"/>
              </a:rPr>
              <a:t>OTHER ODDS AND ENDS</a:t>
            </a:r>
            <a:endParaRPr lang="en-US" sz="2800" i="1" dirty="0">
              <a:solidFill>
                <a:srgbClr val="002060"/>
              </a:solidFill>
              <a:latin typeface="Lato Black" panose="020F0A02020204030203" pitchFamily="34" charset="0"/>
            </a:endParaRPr>
          </a:p>
        </p:txBody>
      </p:sp>
    </p:spTree>
    <p:extLst>
      <p:ext uri="{BB962C8B-B14F-4D97-AF65-F5344CB8AC3E}">
        <p14:creationId xmlns:p14="http://schemas.microsoft.com/office/powerpoint/2010/main" val="230898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68580"/>
            <a:ext cx="6183630" cy="925830"/>
          </a:xfrm>
        </p:spPr>
        <p:txBody>
          <a:bodyPr>
            <a:normAutofit/>
          </a:bodyPr>
          <a:lstStyle/>
          <a:p>
            <a:pPr algn="ctr"/>
            <a:r>
              <a:rPr lang="en-US" sz="4000" dirty="0">
                <a:solidFill>
                  <a:srgbClr val="FFFF00"/>
                </a:solidFill>
              </a:rPr>
              <a:t>Referenda &amp; Debt</a:t>
            </a:r>
          </a:p>
        </p:txBody>
      </p:sp>
      <p:sp>
        <p:nvSpPr>
          <p:cNvPr id="3" name="Content Placeholder 2"/>
          <p:cNvSpPr>
            <a:spLocks noGrp="1"/>
          </p:cNvSpPr>
          <p:nvPr>
            <p:ph idx="1"/>
          </p:nvPr>
        </p:nvSpPr>
        <p:spPr>
          <a:xfrm>
            <a:off x="776244" y="994410"/>
            <a:ext cx="7785008" cy="3634740"/>
          </a:xfrm>
        </p:spPr>
        <p:txBody>
          <a:bodyPr>
            <a:noAutofit/>
          </a:bodyPr>
          <a:lstStyle/>
          <a:p>
            <a:pPr lvl="1" indent="-342900">
              <a:lnSpc>
                <a:spcPct val="100000"/>
              </a:lnSpc>
              <a:spcBef>
                <a:spcPts val="600"/>
              </a:spcBef>
              <a:buClr>
                <a:srgbClr val="7030A0"/>
              </a:buClr>
              <a:buSzPct val="100000"/>
              <a:buFont typeface="Wingdings" panose="05000000000000000000" pitchFamily="2" charset="2"/>
              <a:buChar char="§"/>
            </a:pPr>
            <a:r>
              <a:rPr lang="en-US" b="1" dirty="0"/>
              <a:t>Remember to follow referendum guidelines on our website - </a:t>
            </a:r>
            <a:r>
              <a:rPr lang="en-US" b="1" dirty="0">
                <a:hlinkClick r:id="rId2"/>
              </a:rPr>
              <a:t>http://dpi.wi.gov/sfs/reporting/safr/referendum/overview</a:t>
            </a:r>
            <a:r>
              <a:rPr lang="en-US" b="1" dirty="0"/>
              <a:t> and consult with district’s bond counsel to ensure compliance with all statutory requirements.  </a:t>
            </a:r>
          </a:p>
          <a:p>
            <a:pPr marL="171450" lvl="1" indent="-171450">
              <a:lnSpc>
                <a:spcPct val="100000"/>
              </a:lnSpc>
              <a:spcBef>
                <a:spcPts val="600"/>
              </a:spcBef>
              <a:buClr>
                <a:srgbClr val="7030A0"/>
              </a:buClr>
              <a:buSzPct val="100000"/>
              <a:buFont typeface="Wingdings" panose="05000000000000000000" pitchFamily="2" charset="2"/>
              <a:buChar char="§"/>
            </a:pPr>
            <a:endParaRPr lang="en-US" sz="1050" b="1" dirty="0"/>
          </a:p>
          <a:p>
            <a:pPr>
              <a:spcBef>
                <a:spcPts val="600"/>
              </a:spcBef>
              <a:spcAft>
                <a:spcPts val="0"/>
              </a:spcAft>
              <a:buClr>
                <a:srgbClr val="7030A0"/>
              </a:buClr>
              <a:buFont typeface="Wingdings" panose="05000000000000000000" pitchFamily="2" charset="2"/>
              <a:buChar char="§"/>
            </a:pPr>
            <a:r>
              <a:rPr lang="en-US" dirty="0"/>
              <a:t> Debt schedules must be updated with any new or refinancing information. </a:t>
            </a:r>
          </a:p>
          <a:p>
            <a:pPr>
              <a:spcBef>
                <a:spcPts val="600"/>
              </a:spcBef>
              <a:spcAft>
                <a:spcPts val="0"/>
              </a:spcAft>
              <a:buClr>
                <a:srgbClr val="7030A0"/>
              </a:buClr>
              <a:buFont typeface="Wingdings" panose="05000000000000000000" pitchFamily="2" charset="2"/>
              <a:buChar char="§"/>
            </a:pPr>
            <a:r>
              <a:rPr lang="en-US" dirty="0"/>
              <a:t> Budget Report edits will expect your budget entries to tie out to your debt schedules. </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114</a:t>
            </a:fld>
            <a:endParaRPr lang="en-US" dirty="0"/>
          </a:p>
        </p:txBody>
      </p:sp>
    </p:spTree>
    <p:extLst>
      <p:ext uri="{BB962C8B-B14F-4D97-AF65-F5344CB8AC3E}">
        <p14:creationId xmlns:p14="http://schemas.microsoft.com/office/powerpoint/2010/main" val="3519420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68680" y="57150"/>
            <a:ext cx="7406640" cy="939546"/>
          </a:xfrm>
        </p:spPr>
        <p:txBody>
          <a:bodyPr>
            <a:noAutofit/>
          </a:bodyPr>
          <a:lstStyle/>
          <a:p>
            <a:pPr algn="ctr"/>
            <a:r>
              <a:rPr lang="en-US" i="1" dirty="0">
                <a:solidFill>
                  <a:srgbClr val="FFFF00"/>
                </a:solidFill>
              </a:rPr>
              <a:t>A Special Note About the </a:t>
            </a:r>
            <a:br>
              <a:rPr lang="en-US" i="1" dirty="0">
                <a:solidFill>
                  <a:srgbClr val="FFFF00"/>
                </a:solidFill>
              </a:rPr>
            </a:br>
            <a:r>
              <a:rPr lang="en-US" i="1" dirty="0">
                <a:solidFill>
                  <a:srgbClr val="FFFF00"/>
                </a:solidFill>
              </a:rPr>
              <a:t>Long Term Debt Levies</a:t>
            </a:r>
          </a:p>
        </p:txBody>
      </p:sp>
      <p:sp>
        <p:nvSpPr>
          <p:cNvPr id="4" name="Slide Number Placeholder 3"/>
          <p:cNvSpPr>
            <a:spLocks noGrp="1"/>
          </p:cNvSpPr>
          <p:nvPr>
            <p:ph type="sldNum" sz="quarter" idx="12"/>
          </p:nvPr>
        </p:nvSpPr>
        <p:spPr/>
        <p:txBody>
          <a:bodyPr/>
          <a:lstStyle/>
          <a:p>
            <a:fld id="{F9D05665-A534-4416-A0DA-E2D721E22BB6}" type="slidenum">
              <a:rPr lang="en-US" smtClean="0"/>
              <a:pPr/>
              <a:t>115</a:t>
            </a:fld>
            <a:endParaRPr lang="en-US" dirty="0"/>
          </a:p>
        </p:txBody>
      </p:sp>
      <p:sp>
        <p:nvSpPr>
          <p:cNvPr id="7" name="Text Box 6"/>
          <p:cNvSpPr txBox="1">
            <a:spLocks noChangeArrowheads="1"/>
          </p:cNvSpPr>
          <p:nvPr/>
        </p:nvSpPr>
        <p:spPr bwMode="auto">
          <a:xfrm>
            <a:off x="402722" y="2916413"/>
            <a:ext cx="8338556" cy="1969770"/>
          </a:xfrm>
          <a:prstGeom prst="rect">
            <a:avLst/>
          </a:prstGeom>
          <a:noFill/>
          <a:ln w="9525">
            <a:noFill/>
            <a:miter lim="800000"/>
            <a:headEnd/>
            <a:tailEnd/>
          </a:ln>
        </p:spPr>
        <p:txBody>
          <a:bodyPr wrap="square">
            <a:spAutoFit/>
          </a:bodyPr>
          <a:lstStyle/>
          <a:p>
            <a:pPr algn="ctr">
              <a:spcBef>
                <a:spcPct val="50000"/>
              </a:spcBef>
              <a:defRPr/>
            </a:pPr>
            <a:r>
              <a:rPr lang="en-US" sz="2000" dirty="0">
                <a:effectLst>
                  <a:outerShdw blurRad="38100" dist="38100" dir="2700000" algn="tl">
                    <a:srgbClr val="000000">
                      <a:alpha val="43137"/>
                    </a:srgbClr>
                  </a:outerShdw>
                </a:effectLst>
                <a:latin typeface="Lato" panose="020F0502020204030203" pitchFamily="34" charset="0"/>
              </a:rPr>
              <a:t>The </a:t>
            </a:r>
            <a:r>
              <a:rPr lang="en-US" sz="2000" b="1" dirty="0">
                <a:solidFill>
                  <a:srgbClr val="7030A0"/>
                </a:solidFill>
                <a:effectLst>
                  <a:outerShdw blurRad="38100" dist="38100" dir="2700000" algn="tl">
                    <a:srgbClr val="000000">
                      <a:alpha val="43137"/>
                    </a:srgbClr>
                  </a:outerShdw>
                </a:effectLst>
                <a:latin typeface="Lato" panose="020F0502020204030203" pitchFamily="34" charset="0"/>
              </a:rPr>
              <a:t>Fall </a:t>
            </a:r>
            <a:r>
              <a:rPr lang="en-US" sz="2000" b="1" dirty="0" smtClean="0">
                <a:solidFill>
                  <a:srgbClr val="7030A0"/>
                </a:solidFill>
                <a:effectLst>
                  <a:outerShdw blurRad="38100" dist="38100" dir="2700000" algn="tl">
                    <a:srgbClr val="000000">
                      <a:alpha val="43137"/>
                    </a:srgbClr>
                  </a:outerShdw>
                </a:effectLst>
                <a:latin typeface="Lato" panose="020F0502020204030203" pitchFamily="34" charset="0"/>
              </a:rPr>
              <a:t>2019 </a:t>
            </a:r>
            <a:r>
              <a:rPr lang="en-US" sz="2000" b="1" dirty="0">
                <a:solidFill>
                  <a:srgbClr val="7030A0"/>
                </a:solidFill>
                <a:effectLst>
                  <a:outerShdw blurRad="38100" dist="38100" dir="2700000" algn="tl">
                    <a:srgbClr val="000000">
                      <a:alpha val="43137"/>
                    </a:srgbClr>
                  </a:outerShdw>
                </a:effectLst>
                <a:latin typeface="Lato" panose="020F0502020204030203" pitchFamily="34" charset="0"/>
              </a:rPr>
              <a:t>levies </a:t>
            </a:r>
            <a:r>
              <a:rPr lang="en-US" sz="2000" dirty="0">
                <a:effectLst>
                  <a:outerShdw blurRad="38100" dist="38100" dir="2700000" algn="tl">
                    <a:srgbClr val="000000">
                      <a:alpha val="43137"/>
                    </a:srgbClr>
                  </a:outerShdw>
                </a:effectLst>
                <a:latin typeface="Lato" panose="020F0502020204030203" pitchFamily="34" charset="0"/>
              </a:rPr>
              <a:t>(Funds 38 &amp; 39) should be enough to cover your debt payments due in the Spring of </a:t>
            </a:r>
            <a:r>
              <a:rPr lang="en-US" sz="2000" dirty="0" smtClean="0">
                <a:effectLst>
                  <a:outerShdw blurRad="38100" dist="38100" dir="2700000" algn="tl">
                    <a:srgbClr val="000000">
                      <a:alpha val="43137"/>
                    </a:srgbClr>
                  </a:outerShdw>
                </a:effectLst>
                <a:latin typeface="Lato" panose="020F0502020204030203" pitchFamily="34" charset="0"/>
              </a:rPr>
              <a:t>2020 </a:t>
            </a:r>
            <a:r>
              <a:rPr lang="en-US" sz="2000" dirty="0">
                <a:effectLst>
                  <a:outerShdw blurRad="38100" dist="38100" dir="2700000" algn="tl">
                    <a:srgbClr val="000000">
                      <a:alpha val="43137"/>
                    </a:srgbClr>
                  </a:outerShdw>
                </a:effectLst>
                <a:latin typeface="Lato" panose="020F0502020204030203" pitchFamily="34" charset="0"/>
              </a:rPr>
              <a:t>and Fall of </a:t>
            </a:r>
            <a:r>
              <a:rPr lang="en-US" sz="2000" dirty="0" smtClean="0">
                <a:effectLst>
                  <a:outerShdw blurRad="38100" dist="38100" dir="2700000" algn="tl">
                    <a:srgbClr val="000000">
                      <a:alpha val="43137"/>
                    </a:srgbClr>
                  </a:outerShdw>
                </a:effectLst>
                <a:latin typeface="Lato" panose="020F0502020204030203" pitchFamily="34" charset="0"/>
              </a:rPr>
              <a:t>2020. </a:t>
            </a:r>
            <a:r>
              <a:rPr lang="en-US" sz="2000" dirty="0">
                <a:effectLst>
                  <a:outerShdw blurRad="38100" dist="38100" dir="2700000" algn="tl">
                    <a:srgbClr val="000000">
                      <a:alpha val="43137"/>
                    </a:srgbClr>
                  </a:outerShdw>
                </a:effectLst>
                <a:latin typeface="Lato" panose="020F0502020204030203" pitchFamily="34" charset="0"/>
              </a:rPr>
              <a:t>(</a:t>
            </a:r>
            <a:r>
              <a:rPr lang="en-US" sz="2000" b="1" dirty="0">
                <a:solidFill>
                  <a:srgbClr val="7030A0"/>
                </a:solidFill>
                <a:effectLst>
                  <a:outerShdw blurRad="38100" dist="38100" dir="2700000" algn="tl">
                    <a:srgbClr val="000000">
                      <a:alpha val="43137"/>
                    </a:srgbClr>
                  </a:outerShdw>
                </a:effectLst>
                <a:latin typeface="Lato" panose="020F0502020204030203" pitchFamily="34" charset="0"/>
              </a:rPr>
              <a:t>calendar year</a:t>
            </a:r>
            <a:r>
              <a:rPr lang="en-US" sz="2000" dirty="0">
                <a:effectLst>
                  <a:outerShdw blurRad="38100" dist="38100" dir="2700000" algn="tl">
                    <a:srgbClr val="000000">
                      <a:alpha val="43137"/>
                    </a:srgbClr>
                  </a:outerShdw>
                </a:effectLst>
                <a:latin typeface="Lato" panose="020F0502020204030203" pitchFamily="34" charset="0"/>
              </a:rPr>
              <a:t>)</a:t>
            </a:r>
          </a:p>
          <a:p>
            <a:pPr algn="ctr">
              <a:spcBef>
                <a:spcPct val="50000"/>
              </a:spcBef>
              <a:defRPr/>
            </a:pPr>
            <a:endParaRPr lang="en-US" sz="600" dirty="0">
              <a:effectLst>
                <a:outerShdw blurRad="38100" dist="38100" dir="2700000" algn="tl">
                  <a:srgbClr val="000000">
                    <a:alpha val="43137"/>
                  </a:srgbClr>
                </a:outerShdw>
              </a:effectLst>
              <a:latin typeface="Lato" panose="020F0502020204030203" pitchFamily="34" charset="0"/>
            </a:endParaRPr>
          </a:p>
          <a:p>
            <a:pPr algn="ctr">
              <a:spcBef>
                <a:spcPct val="50000"/>
              </a:spcBef>
              <a:defRPr/>
            </a:pPr>
            <a:r>
              <a:rPr lang="en-US" sz="2000" dirty="0">
                <a:effectLst>
                  <a:outerShdw blurRad="38100" dist="38100" dir="2700000" algn="tl">
                    <a:srgbClr val="000000">
                      <a:alpha val="43137"/>
                    </a:srgbClr>
                  </a:outerShdw>
                </a:effectLst>
                <a:latin typeface="Lato" panose="020F0502020204030203" pitchFamily="34" charset="0"/>
              </a:rPr>
              <a:t>The </a:t>
            </a:r>
            <a:r>
              <a:rPr lang="en-US" sz="2000" b="1" dirty="0" smtClean="0">
                <a:solidFill>
                  <a:srgbClr val="7030A0"/>
                </a:solidFill>
                <a:effectLst>
                  <a:outerShdw blurRad="38100" dist="38100" dir="2700000" algn="tl">
                    <a:srgbClr val="000000">
                      <a:alpha val="43137"/>
                    </a:srgbClr>
                  </a:outerShdw>
                </a:effectLst>
                <a:latin typeface="Lato" panose="020F0502020204030203" pitchFamily="34" charset="0"/>
              </a:rPr>
              <a:t>2019-20 </a:t>
            </a:r>
            <a:r>
              <a:rPr lang="en-US" sz="2000" b="1" dirty="0">
                <a:solidFill>
                  <a:srgbClr val="7030A0"/>
                </a:solidFill>
                <a:effectLst>
                  <a:outerShdw blurRad="38100" dist="38100" dir="2700000" algn="tl">
                    <a:srgbClr val="000000">
                      <a:alpha val="43137"/>
                    </a:srgbClr>
                  </a:outerShdw>
                </a:effectLst>
                <a:latin typeface="Lato" panose="020F0502020204030203" pitchFamily="34" charset="0"/>
              </a:rPr>
              <a:t>Budget Report </a:t>
            </a:r>
            <a:r>
              <a:rPr lang="en-US" sz="2000" dirty="0">
                <a:effectLst>
                  <a:outerShdw blurRad="38100" dist="38100" dir="2700000" algn="tl">
                    <a:srgbClr val="000000">
                      <a:alpha val="43137"/>
                    </a:srgbClr>
                  </a:outerShdw>
                </a:effectLst>
                <a:latin typeface="Lato" panose="020F0502020204030203" pitchFamily="34" charset="0"/>
              </a:rPr>
              <a:t>should reflect total amount of the levy revenue in 38 or 39 source 211, but only the payments you will make in the Fall of </a:t>
            </a:r>
            <a:r>
              <a:rPr lang="en-US" sz="2000" dirty="0" smtClean="0">
                <a:effectLst>
                  <a:outerShdw blurRad="38100" dist="38100" dir="2700000" algn="tl">
                    <a:srgbClr val="000000">
                      <a:alpha val="43137"/>
                    </a:srgbClr>
                  </a:outerShdw>
                </a:effectLst>
                <a:latin typeface="Lato" panose="020F0502020204030203" pitchFamily="34" charset="0"/>
              </a:rPr>
              <a:t>2019 </a:t>
            </a:r>
            <a:r>
              <a:rPr lang="en-US" sz="2000" dirty="0">
                <a:effectLst>
                  <a:outerShdw blurRad="38100" dist="38100" dir="2700000" algn="tl">
                    <a:srgbClr val="000000">
                      <a:alpha val="43137"/>
                    </a:srgbClr>
                  </a:outerShdw>
                </a:effectLst>
                <a:latin typeface="Lato" panose="020F0502020204030203" pitchFamily="34" charset="0"/>
              </a:rPr>
              <a:t>and Spring of </a:t>
            </a:r>
            <a:r>
              <a:rPr lang="en-US" sz="2000" dirty="0" smtClean="0">
                <a:effectLst>
                  <a:outerShdw blurRad="38100" dist="38100" dir="2700000" algn="tl">
                    <a:srgbClr val="000000">
                      <a:alpha val="43137"/>
                    </a:srgbClr>
                  </a:outerShdw>
                </a:effectLst>
                <a:latin typeface="Lato" panose="020F0502020204030203" pitchFamily="34" charset="0"/>
              </a:rPr>
              <a:t>2020. </a:t>
            </a:r>
            <a:r>
              <a:rPr lang="en-US" sz="2000" dirty="0">
                <a:effectLst>
                  <a:outerShdw blurRad="38100" dist="38100" dir="2700000" algn="tl">
                    <a:srgbClr val="000000">
                      <a:alpha val="43137"/>
                    </a:srgbClr>
                  </a:outerShdw>
                </a:effectLst>
                <a:latin typeface="Lato" panose="020F0502020204030203" pitchFamily="34" charset="0"/>
              </a:rPr>
              <a:t>(</a:t>
            </a:r>
            <a:r>
              <a:rPr lang="en-US" sz="2000" b="1" dirty="0">
                <a:solidFill>
                  <a:srgbClr val="7030A0"/>
                </a:solidFill>
                <a:effectLst>
                  <a:outerShdw blurRad="38100" dist="38100" dir="2700000" algn="tl">
                    <a:srgbClr val="000000">
                      <a:alpha val="43137"/>
                    </a:srgbClr>
                  </a:outerShdw>
                </a:effectLst>
                <a:latin typeface="Lato" panose="020F0502020204030203" pitchFamily="34" charset="0"/>
              </a:rPr>
              <a:t>fiscal year</a:t>
            </a:r>
            <a:r>
              <a:rPr lang="en-US" sz="2000" dirty="0">
                <a:effectLst>
                  <a:outerShdw blurRad="38100" dist="38100" dir="2700000" algn="tl">
                    <a:srgbClr val="000000">
                      <a:alpha val="43137"/>
                    </a:srgbClr>
                  </a:outerShdw>
                </a:effectLst>
                <a:latin typeface="Lato" panose="020F0502020204030203" pitchFamily="34" charset="0"/>
              </a:rPr>
              <a:t>)</a:t>
            </a:r>
          </a:p>
        </p:txBody>
      </p:sp>
      <p:pic>
        <p:nvPicPr>
          <p:cNvPr id="6" name="Picture 5"/>
          <p:cNvPicPr/>
          <p:nvPr/>
        </p:nvPicPr>
        <p:blipFill rotWithShape="1">
          <a:blip r:embed="rId2"/>
          <a:srcRect l="1923" t="24872" r="44551" b="56410"/>
          <a:stretch/>
        </p:blipFill>
        <p:spPr bwMode="auto">
          <a:xfrm>
            <a:off x="861823" y="996696"/>
            <a:ext cx="6933438" cy="1779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8756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par>
                          <p:cTn id="9" fill="hold">
                            <p:stCondLst>
                              <p:cond delay="0"/>
                            </p:stCondLst>
                            <p:childTnLst>
                              <p:par>
                                <p:cTn id="10" presetID="3" presetClass="entr" presetSubtype="10"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560195" y="4686300"/>
            <a:ext cx="1714500" cy="342900"/>
          </a:xfrm>
          <a:prstGeom prst="rect">
            <a:avLst/>
          </a:prstGeom>
          <a:noFill/>
          <a:ln w="9525">
            <a:noFill/>
            <a:miter lim="800000"/>
            <a:headEnd/>
            <a:tailEnd/>
          </a:ln>
        </p:spPr>
        <p:txBody>
          <a:bodyPr wrap="none" anchor="ctr"/>
          <a:lstStyle/>
          <a:p>
            <a:endParaRPr lang="en-US" sz="1975" dirty="0">
              <a:latin typeface="+mj-lt"/>
            </a:endParaRPr>
          </a:p>
        </p:txBody>
      </p:sp>
      <p:sp>
        <p:nvSpPr>
          <p:cNvPr id="104451" name="Rectangle 3"/>
          <p:cNvSpPr>
            <a:spLocks noChangeArrowheads="1"/>
          </p:cNvSpPr>
          <p:nvPr/>
        </p:nvSpPr>
        <p:spPr bwMode="auto">
          <a:xfrm>
            <a:off x="3754755" y="4686300"/>
            <a:ext cx="2606040" cy="342900"/>
          </a:xfrm>
          <a:prstGeom prst="rect">
            <a:avLst/>
          </a:prstGeom>
          <a:noFill/>
          <a:ln w="9525">
            <a:noFill/>
            <a:miter lim="800000"/>
            <a:headEnd/>
            <a:tailEnd/>
          </a:ln>
        </p:spPr>
        <p:txBody>
          <a:bodyPr wrap="none" anchor="ctr"/>
          <a:lstStyle/>
          <a:p>
            <a:endParaRPr lang="en-US" sz="1975" dirty="0">
              <a:latin typeface="+mj-lt"/>
            </a:endParaRPr>
          </a:p>
        </p:txBody>
      </p:sp>
      <p:sp>
        <p:nvSpPr>
          <p:cNvPr id="104452" name="Rectangle 4"/>
          <p:cNvSpPr>
            <a:spLocks noGrp="1" noChangeArrowheads="1"/>
          </p:cNvSpPr>
          <p:nvPr>
            <p:ph type="title"/>
          </p:nvPr>
        </p:nvSpPr>
        <p:spPr>
          <a:xfrm>
            <a:off x="188595" y="3778183"/>
            <a:ext cx="1371600" cy="285750"/>
          </a:xfrm>
        </p:spPr>
        <p:txBody>
          <a:bodyPr vert="horz" lIns="81439" tIns="40005" rIns="81439" bIns="40005" rtlCol="0" anchor="ctr">
            <a:noAutofit/>
          </a:bodyPr>
          <a:lstStyle/>
          <a:p>
            <a:pPr algn="l" eaLnBrk="1" hangingPunct="1">
              <a:defRPr/>
            </a:pPr>
            <a:r>
              <a:rPr lang="en-US" sz="2520" b="1" dirty="0">
                <a:solidFill>
                  <a:srgbClr val="002060"/>
                </a:solidFill>
              </a:rPr>
              <a:t>Or call:</a:t>
            </a:r>
          </a:p>
        </p:txBody>
      </p:sp>
      <p:sp>
        <p:nvSpPr>
          <p:cNvPr id="104453" name="Rectangle 5"/>
          <p:cNvSpPr>
            <a:spLocks noGrp="1" noChangeArrowheads="1"/>
          </p:cNvSpPr>
          <p:nvPr>
            <p:ph idx="1"/>
          </p:nvPr>
        </p:nvSpPr>
        <p:spPr>
          <a:xfrm>
            <a:off x="1405729" y="3703993"/>
            <a:ext cx="6652260" cy="787594"/>
          </a:xfrm>
          <a:noFill/>
        </p:spPr>
        <p:txBody>
          <a:bodyPr vert="horz" lIns="81439" tIns="40005" rIns="81439" bIns="40005" rtlCol="0">
            <a:noAutofit/>
          </a:bodyPr>
          <a:lstStyle/>
          <a:p>
            <a:pPr marL="164535" indent="-164535" defTabSz="685562">
              <a:spcBef>
                <a:spcPts val="220"/>
              </a:spcBef>
              <a:spcAft>
                <a:spcPts val="146"/>
              </a:spcAft>
              <a:buNone/>
              <a:defRPr/>
            </a:pPr>
            <a:r>
              <a:rPr lang="en-US" sz="2000" dirty="0">
                <a:solidFill>
                  <a:prstClr val="black"/>
                </a:solidFill>
              </a:rPr>
              <a:t>Bruce Anderson, Consultant			608-267-9707</a:t>
            </a:r>
          </a:p>
          <a:p>
            <a:pPr marL="164535" indent="-164535" defTabSz="685562">
              <a:spcBef>
                <a:spcPts val="220"/>
              </a:spcBef>
              <a:spcAft>
                <a:spcPts val="146"/>
              </a:spcAft>
              <a:buNone/>
              <a:defRPr/>
            </a:pPr>
            <a:r>
              <a:rPr lang="en-US" sz="2000" dirty="0" smtClean="0">
                <a:solidFill>
                  <a:prstClr val="black"/>
                </a:solidFill>
              </a:rPr>
              <a:t>Roger </a:t>
            </a:r>
            <a:r>
              <a:rPr lang="en-US" sz="2000" dirty="0">
                <a:solidFill>
                  <a:prstClr val="black"/>
                </a:solidFill>
              </a:rPr>
              <a:t>Kordus, Consultant			</a:t>
            </a:r>
            <a:r>
              <a:rPr lang="en-US" sz="2000" dirty="0" smtClean="0">
                <a:solidFill>
                  <a:prstClr val="black"/>
                </a:solidFill>
              </a:rPr>
              <a:t>608-267-3752</a:t>
            </a:r>
            <a:endParaRPr lang="en-US" sz="2000" dirty="0">
              <a:solidFill>
                <a:prstClr val="black"/>
              </a:solidFill>
            </a:endParaRPr>
          </a:p>
        </p:txBody>
      </p:sp>
      <p:sp>
        <p:nvSpPr>
          <p:cNvPr id="8" name="Slide Number Placeholder 7"/>
          <p:cNvSpPr>
            <a:spLocks noGrp="1"/>
          </p:cNvSpPr>
          <p:nvPr>
            <p:ph type="sldNum" sz="quarter" idx="12"/>
          </p:nvPr>
        </p:nvSpPr>
        <p:spPr>
          <a:xfrm>
            <a:off x="8001000" y="4834891"/>
            <a:ext cx="567929" cy="244912"/>
          </a:xfrm>
        </p:spPr>
        <p:txBody>
          <a:bodyPr/>
          <a:lstStyle/>
          <a:p>
            <a:pPr>
              <a:defRPr/>
            </a:pPr>
            <a:fld id="{EDD38028-0EA5-4518-8DC2-93749F528613}" type="slidenum">
              <a:rPr lang="en-US" smtClean="0">
                <a:latin typeface="+mj-lt"/>
              </a:rPr>
              <a:pPr>
                <a:defRPr/>
              </a:pPr>
              <a:t>116</a:t>
            </a:fld>
            <a:endParaRPr lang="en-US" dirty="0">
              <a:latin typeface="+mj-lt"/>
            </a:endParaRPr>
          </a:p>
        </p:txBody>
      </p:sp>
      <p:sp>
        <p:nvSpPr>
          <p:cNvPr id="104454" name="Rectangle 6"/>
          <p:cNvSpPr>
            <a:spLocks noChangeArrowheads="1"/>
          </p:cNvSpPr>
          <p:nvPr/>
        </p:nvSpPr>
        <p:spPr bwMode="auto">
          <a:xfrm>
            <a:off x="1828801" y="0"/>
            <a:ext cx="5486400" cy="742950"/>
          </a:xfrm>
          <a:prstGeom prst="rect">
            <a:avLst/>
          </a:prstGeom>
          <a:noFill/>
          <a:ln w="9525">
            <a:noFill/>
            <a:miter lim="800000"/>
            <a:headEnd/>
            <a:tailEnd/>
          </a:ln>
        </p:spPr>
        <p:txBody>
          <a:bodyPr lIns="81439" tIns="40005" rIns="81439" bIns="40005" anchor="ctr"/>
          <a:lstStyle/>
          <a:p>
            <a:pPr algn="ctr" eaLnBrk="1" hangingPunct="1">
              <a:defRPr/>
            </a:pPr>
            <a:r>
              <a:rPr lang="en-US" sz="4400" i="1" dirty="0">
                <a:solidFill>
                  <a:srgbClr val="FFFF00"/>
                </a:solidFill>
                <a:latin typeface="Lato Black" panose="020F0A02020204030203" pitchFamily="34" charset="0"/>
              </a:rPr>
              <a:t>Questions?</a:t>
            </a:r>
          </a:p>
        </p:txBody>
      </p:sp>
      <p:sp>
        <p:nvSpPr>
          <p:cNvPr id="104455" name="Rectangle 7"/>
          <p:cNvSpPr>
            <a:spLocks noChangeArrowheads="1"/>
          </p:cNvSpPr>
          <p:nvPr/>
        </p:nvSpPr>
        <p:spPr bwMode="auto">
          <a:xfrm>
            <a:off x="674307" y="965835"/>
            <a:ext cx="7894622" cy="1816276"/>
          </a:xfrm>
          <a:prstGeom prst="rect">
            <a:avLst/>
          </a:prstGeom>
          <a:noFill/>
          <a:ln w="9525">
            <a:noFill/>
            <a:miter lim="800000"/>
            <a:headEnd/>
            <a:tailEnd/>
          </a:ln>
        </p:spPr>
        <p:txBody>
          <a:bodyPr lIns="81439" tIns="40005" rIns="81439" bIns="40005"/>
          <a:lstStyle/>
          <a:p>
            <a:pPr marL="308626" indent="-308626">
              <a:spcBef>
                <a:spcPct val="20000"/>
              </a:spcBef>
              <a:buClr>
                <a:srgbClr val="FFFF00"/>
              </a:buClr>
              <a:defRPr/>
            </a:pPr>
            <a:r>
              <a:rPr lang="en-US" sz="2800" b="1" i="1" dirty="0">
                <a:latin typeface="Lato" panose="020F0502020204030203" pitchFamily="34" charset="0"/>
              </a:rPr>
              <a:t>Visit our web site:  </a:t>
            </a:r>
            <a:r>
              <a:rPr lang="en-US" sz="2800" b="1" i="1" dirty="0">
                <a:latin typeface="Lato" panose="020F0502020204030203" pitchFamily="34" charset="0"/>
                <a:hlinkClick r:id="rId3"/>
              </a:rPr>
              <a:t>ttp://dpi.wi.gov/sfs/index.html</a:t>
            </a:r>
            <a:r>
              <a:rPr lang="en-US" sz="2800" b="1" i="1" dirty="0">
                <a:latin typeface="Lato" panose="020F0502020204030203" pitchFamily="34" charset="0"/>
              </a:rPr>
              <a:t>  </a:t>
            </a:r>
          </a:p>
        </p:txBody>
      </p:sp>
      <p:sp>
        <p:nvSpPr>
          <p:cNvPr id="2" name="Rectangle 1"/>
          <p:cNvSpPr/>
          <p:nvPr/>
        </p:nvSpPr>
        <p:spPr>
          <a:xfrm>
            <a:off x="737667" y="1476516"/>
            <a:ext cx="7491933" cy="2092881"/>
          </a:xfrm>
          <a:prstGeom prst="rect">
            <a:avLst/>
          </a:prstGeom>
        </p:spPr>
        <p:txBody>
          <a:bodyPr wrap="square">
            <a:spAutoFit/>
          </a:bodyPr>
          <a:lstStyle/>
          <a:p>
            <a:r>
              <a:rPr lang="en-US" sz="2600" b="1" dirty="0">
                <a:latin typeface="Lato" panose="020F0502020204030203" pitchFamily="34" charset="0"/>
              </a:rPr>
              <a:t>Email: </a:t>
            </a:r>
            <a:r>
              <a:rPr lang="en-US" sz="2600" b="1" dirty="0">
                <a:latin typeface="Lato" panose="020F0502020204030203" pitchFamily="34" charset="0"/>
                <a:hlinkClick r:id="rId4"/>
              </a:rPr>
              <a:t>dpifin@dpi.wi.gov</a:t>
            </a:r>
            <a:endParaRPr lang="en-US" sz="2600" b="1" dirty="0">
              <a:latin typeface="Lato" panose="020F0502020204030203" pitchFamily="34" charset="0"/>
            </a:endParaRPr>
          </a:p>
          <a:p>
            <a:r>
              <a:rPr lang="en-US" sz="2600" b="1" dirty="0">
                <a:latin typeface="Lato" panose="020F0502020204030203" pitchFamily="34" charset="0"/>
              </a:rPr>
              <a:t>Phone: (608) 267-9114</a:t>
            </a:r>
          </a:p>
          <a:p>
            <a:r>
              <a:rPr lang="en-US" sz="2600" b="1" dirty="0">
                <a:latin typeface="Lato" panose="020F0502020204030203" pitchFamily="34" charset="0"/>
              </a:rPr>
              <a:t>Web: </a:t>
            </a:r>
            <a:r>
              <a:rPr lang="en-US" sz="2600" b="1" dirty="0">
                <a:latin typeface="Lato" panose="020F0502020204030203" pitchFamily="34" charset="0"/>
                <a:hlinkClick r:id="rId5"/>
              </a:rPr>
              <a:t>dpi.wi.gov/sfs</a:t>
            </a:r>
            <a:endParaRPr lang="en-US" sz="2600" b="1" dirty="0">
              <a:latin typeface="Lato" panose="020F0502020204030203" pitchFamily="34" charset="0"/>
            </a:endParaRPr>
          </a:p>
          <a:p>
            <a:pPr lvl="1"/>
            <a:r>
              <a:rPr lang="en-US" sz="2600" b="1" dirty="0">
                <a:latin typeface="Lato" panose="020F0502020204030203" pitchFamily="34" charset="0"/>
              </a:rPr>
              <a:t>Team Directory: </a:t>
            </a:r>
            <a:r>
              <a:rPr lang="en-US" sz="2600" b="1" dirty="0">
                <a:latin typeface="Lato" panose="020F0502020204030203" pitchFamily="34" charset="0"/>
                <a:hlinkClick r:id="rId6"/>
              </a:rPr>
              <a:t>dpi.wi.gov/sfs/communications/staff-directory</a:t>
            </a:r>
            <a:endParaRPr lang="en-US" sz="2600" b="1" dirty="0">
              <a:latin typeface="Lato" panose="020F0502020204030203" pitchFamily="34" charset="0"/>
            </a:endParaRPr>
          </a:p>
        </p:txBody>
      </p:sp>
    </p:spTree>
    <p:extLst>
      <p:ext uri="{BB962C8B-B14F-4D97-AF65-F5344CB8AC3E}">
        <p14:creationId xmlns:p14="http://schemas.microsoft.com/office/powerpoint/2010/main" val="502366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80" y="196667"/>
            <a:ext cx="9140641" cy="538119"/>
          </a:xfrm>
        </p:spPr>
        <p:txBody>
          <a:bodyPr>
            <a:normAutofit fontScale="90000"/>
          </a:bodyPr>
          <a:lstStyle/>
          <a:p>
            <a:pPr algn="ctr" eaLnBrk="1" hangingPunct="1"/>
            <a:r>
              <a:rPr lang="en-US" sz="3516" dirty="0">
                <a:solidFill>
                  <a:srgbClr val="FFFF00"/>
                </a:solidFill>
              </a:rPr>
              <a:t>Revenue Limits</a:t>
            </a:r>
          </a:p>
        </p:txBody>
      </p:sp>
      <p:sp>
        <p:nvSpPr>
          <p:cNvPr id="4" name="Slide Number Placeholder 3"/>
          <p:cNvSpPr>
            <a:spLocks noGrp="1"/>
          </p:cNvSpPr>
          <p:nvPr>
            <p:ph type="sldNum" sz="quarter" idx="12"/>
          </p:nvPr>
        </p:nvSpPr>
        <p:spPr/>
        <p:txBody>
          <a:bodyPr/>
          <a:lstStyle/>
          <a:p>
            <a:pPr>
              <a:defRPr/>
            </a:pPr>
            <a:fld id="{130CE093-0770-429B-95D3-C00077BCDDAB}" type="slidenum">
              <a:rPr lang="en-US" smtClean="0"/>
              <a:pPr>
                <a:defRPr/>
              </a:pPr>
              <a:t>12</a:t>
            </a:fld>
            <a:endParaRPr lang="en-US" dirty="0"/>
          </a:p>
        </p:txBody>
      </p:sp>
      <p:sp>
        <p:nvSpPr>
          <p:cNvPr id="30723" name="Text Box 5"/>
          <p:cNvSpPr txBox="1">
            <a:spLocks noChangeArrowheads="1"/>
          </p:cNvSpPr>
          <p:nvPr/>
        </p:nvSpPr>
        <p:spPr bwMode="auto">
          <a:xfrm>
            <a:off x="511629" y="935446"/>
            <a:ext cx="8349341" cy="4001095"/>
          </a:xfrm>
          <a:prstGeom prst="rect">
            <a:avLst/>
          </a:prstGeom>
          <a:noFill/>
          <a:ln w="9525" algn="ctr">
            <a:noFill/>
            <a:miter lim="800000"/>
            <a:headEnd/>
            <a:tailEnd/>
          </a:ln>
        </p:spPr>
        <p:txBody>
          <a:bodyPr wrap="square">
            <a:spAutoFit/>
          </a:bodyPr>
          <a:lstStyle/>
          <a:p>
            <a:pPr marL="308626" indent="-308626">
              <a:spcBef>
                <a:spcPts val="879"/>
              </a:spcBef>
              <a:spcAft>
                <a:spcPts val="300"/>
              </a:spcAft>
              <a:buClr>
                <a:srgbClr val="C00000"/>
              </a:buClr>
              <a:buFont typeface="Wingdings" panose="05000000000000000000" pitchFamily="2" charset="2"/>
              <a:buChar char="§"/>
              <a:defRPr/>
            </a:pPr>
            <a:r>
              <a:rPr lang="en-US" sz="2400" b="1" dirty="0">
                <a:latin typeface="Lato" panose="020F0502020204030203" pitchFamily="34" charset="0"/>
                <a:ea typeface="ＭＳ Ｐゴシック" pitchFamily="8" charset="-128"/>
              </a:rPr>
              <a:t>The Revenue Limit </a:t>
            </a:r>
            <a:r>
              <a:rPr lang="en-US" sz="2400" b="1" u="sng" dirty="0">
                <a:solidFill>
                  <a:srgbClr val="7030A0"/>
                </a:solidFill>
                <a:latin typeface="Lato" panose="020F0502020204030203" pitchFamily="34" charset="0"/>
                <a:ea typeface="ＭＳ Ｐゴシック" pitchFamily="8" charset="-128"/>
              </a:rPr>
              <a:t>controls</a:t>
            </a:r>
            <a:r>
              <a:rPr lang="en-US" sz="2400" b="1" dirty="0">
                <a:solidFill>
                  <a:srgbClr val="C00000"/>
                </a:solidFill>
                <a:latin typeface="Lato" panose="020F0502020204030203" pitchFamily="34" charset="0"/>
                <a:ea typeface="ＭＳ Ｐゴシック" pitchFamily="8" charset="-128"/>
              </a:rPr>
              <a:t> </a:t>
            </a:r>
            <a:r>
              <a:rPr lang="en-US" sz="2400" b="1" dirty="0">
                <a:latin typeface="Lato" panose="020F0502020204030203" pitchFamily="34" charset="0"/>
                <a:ea typeface="ＭＳ Ｐゴシック" pitchFamily="8" charset="-128"/>
              </a:rPr>
              <a:t>the following revenues:</a:t>
            </a:r>
          </a:p>
          <a:p>
            <a:pPr marL="659259" lvl="1" indent="-251140">
              <a:spcBef>
                <a:spcPts val="879"/>
              </a:spcBef>
              <a:spcAft>
                <a:spcPts val="300"/>
              </a:spcAft>
              <a:buClr>
                <a:srgbClr val="7030A0"/>
              </a:buClr>
              <a:buFont typeface="Wingdings" panose="05000000000000000000" pitchFamily="2" charset="2"/>
              <a:buChar char="§"/>
              <a:defRPr/>
            </a:pPr>
            <a:r>
              <a:rPr lang="en-US" sz="2000" b="1" dirty="0" smtClean="0">
                <a:latin typeface="Lato" panose="020F0502020204030203" pitchFamily="34" charset="0"/>
                <a:ea typeface="ＭＳ Ｐゴシック" pitchFamily="8" charset="-128"/>
              </a:rPr>
              <a:t>General </a:t>
            </a:r>
            <a:r>
              <a:rPr lang="en-US" sz="2000" b="1" dirty="0">
                <a:latin typeface="Lato" panose="020F0502020204030203" pitchFamily="34" charset="0"/>
                <a:ea typeface="ＭＳ Ｐゴシック" pitchFamily="8" charset="-128"/>
              </a:rPr>
              <a:t>Aid - Equalization Aid (for most districts), Chapter 220 Programs, and Special Adjustment Aids</a:t>
            </a:r>
          </a:p>
          <a:p>
            <a:pPr marL="659259" lvl="1" indent="-251140">
              <a:spcBef>
                <a:spcPts val="879"/>
              </a:spcBef>
              <a:spcAft>
                <a:spcPts val="300"/>
              </a:spcAft>
              <a:buClr>
                <a:srgbClr val="7030A0"/>
              </a:buClr>
              <a:buFont typeface="Wingdings" panose="05000000000000000000" pitchFamily="2" charset="2"/>
              <a:buChar char="§"/>
              <a:defRPr/>
            </a:pPr>
            <a:r>
              <a:rPr lang="en-US" sz="2000" b="1" dirty="0">
                <a:latin typeface="Lato" panose="020F0502020204030203" pitchFamily="34" charset="0"/>
                <a:ea typeface="ＭＳ Ｐゴシック" pitchFamily="8" charset="-128"/>
              </a:rPr>
              <a:t>High Poverty </a:t>
            </a:r>
            <a:r>
              <a:rPr lang="en-US" sz="2000" b="1" dirty="0" smtClean="0">
                <a:latin typeface="Lato" panose="020F0502020204030203" pitchFamily="34" charset="0"/>
                <a:ea typeface="ＭＳ Ｐゴシック" pitchFamily="8" charset="-128"/>
              </a:rPr>
              <a:t>Aid [12.B.]</a:t>
            </a:r>
            <a:endParaRPr lang="en-US" sz="2000" b="1" dirty="0">
              <a:latin typeface="Lato" panose="020F0502020204030203" pitchFamily="34" charset="0"/>
              <a:ea typeface="ＭＳ Ｐゴシック" pitchFamily="8" charset="-128"/>
            </a:endParaRPr>
          </a:p>
          <a:p>
            <a:pPr marL="659259" lvl="1" indent="-251140">
              <a:spcBef>
                <a:spcPts val="879"/>
              </a:spcBef>
              <a:spcAft>
                <a:spcPts val="300"/>
              </a:spcAft>
              <a:buClr>
                <a:srgbClr val="7030A0"/>
              </a:buClr>
              <a:buFont typeface="Wingdings" panose="05000000000000000000" pitchFamily="2" charset="2"/>
              <a:buChar char="§"/>
              <a:defRPr/>
            </a:pPr>
            <a:r>
              <a:rPr lang="en-US" sz="2000" b="1" dirty="0">
                <a:latin typeface="Lato" panose="020F0502020204030203" pitchFamily="34" charset="0"/>
                <a:ea typeface="ＭＳ Ｐゴシック" pitchFamily="8" charset="-128"/>
              </a:rPr>
              <a:t> Computer Aid (vouchered by the Department of Revenue in July</a:t>
            </a:r>
            <a:r>
              <a:rPr lang="en-US" sz="2000" b="1" dirty="0" smtClean="0">
                <a:latin typeface="Lato" panose="020F0502020204030203" pitchFamily="34" charset="0"/>
                <a:ea typeface="ＭＳ Ｐゴシック" pitchFamily="8" charset="-128"/>
              </a:rPr>
              <a:t>) [12.C.]</a:t>
            </a:r>
            <a:endParaRPr lang="en-US" sz="2000" b="1" dirty="0">
              <a:latin typeface="Lato" panose="020F0502020204030203" pitchFamily="34" charset="0"/>
              <a:ea typeface="ＭＳ Ｐゴシック" pitchFamily="8" charset="-128"/>
            </a:endParaRPr>
          </a:p>
          <a:p>
            <a:pPr marL="659259" lvl="1" indent="-251140">
              <a:spcBef>
                <a:spcPts val="879"/>
              </a:spcBef>
              <a:spcAft>
                <a:spcPts val="300"/>
              </a:spcAft>
              <a:buClr>
                <a:srgbClr val="7030A0"/>
              </a:buClr>
              <a:buFont typeface="Wingdings" panose="05000000000000000000" pitchFamily="2" charset="2"/>
              <a:buChar char="§"/>
              <a:defRPr/>
            </a:pPr>
            <a:r>
              <a:rPr lang="en-US" sz="2000" b="1" dirty="0">
                <a:latin typeface="Lato" panose="020F0502020204030203" pitchFamily="34" charset="0"/>
                <a:ea typeface="ＭＳ Ｐゴシック" pitchFamily="8" charset="-128"/>
              </a:rPr>
              <a:t>State Aid for Exempt Personal Property (vouchered by the Department of Revenue in May</a:t>
            </a:r>
            <a:r>
              <a:rPr lang="en-US" sz="2000" b="1" dirty="0" smtClean="0">
                <a:latin typeface="Lato" panose="020F0502020204030203" pitchFamily="34" charset="0"/>
                <a:ea typeface="ＭＳ Ｐゴシック" pitchFamily="8" charset="-128"/>
              </a:rPr>
              <a:t>) [12.D.]</a:t>
            </a:r>
            <a:endParaRPr lang="en-US" sz="2000" b="1" dirty="0">
              <a:latin typeface="Lato" panose="020F0502020204030203" pitchFamily="34" charset="0"/>
              <a:ea typeface="ＭＳ Ｐゴシック" pitchFamily="8" charset="-128"/>
            </a:endParaRPr>
          </a:p>
          <a:p>
            <a:pPr marL="659259" lvl="1" indent="-251140">
              <a:spcBef>
                <a:spcPts val="879"/>
              </a:spcBef>
              <a:spcAft>
                <a:spcPts val="300"/>
              </a:spcAft>
              <a:buClr>
                <a:srgbClr val="7030A0"/>
              </a:buClr>
              <a:buFont typeface="Wingdings" panose="05000000000000000000" pitchFamily="2" charset="2"/>
              <a:buChar char="§"/>
              <a:defRPr/>
            </a:pPr>
            <a:r>
              <a:rPr lang="en-US" sz="2000" b="1" dirty="0">
                <a:latin typeface="Lato" panose="020F0502020204030203" pitchFamily="34" charset="0"/>
                <a:ea typeface="ＭＳ Ｐゴシック" pitchFamily="8" charset="-128"/>
              </a:rPr>
              <a:t>General Fund (Fund 10), Non-Referendum Debt (Fund 38) &amp; Capital Projects (Fund 41) </a:t>
            </a:r>
            <a:r>
              <a:rPr lang="en-US" sz="2000" b="1" dirty="0" smtClean="0">
                <a:latin typeface="Lato" panose="020F0502020204030203" pitchFamily="34" charset="0"/>
                <a:ea typeface="ＭＳ Ｐゴシック" pitchFamily="8" charset="-128"/>
              </a:rPr>
              <a:t>Levies [14. A. B. C.]</a:t>
            </a:r>
            <a:endParaRPr lang="en-US" sz="2000" b="1" dirty="0">
              <a:latin typeface="Lato" panose="020F0502020204030203" pitchFamily="34" charset="0"/>
              <a:ea typeface="ＭＳ Ｐゴシック" pitchFamily="8" charset="-128"/>
            </a:endParaRPr>
          </a:p>
        </p:txBody>
      </p:sp>
    </p:spTree>
    <p:extLst>
      <p:ext uri="{BB962C8B-B14F-4D97-AF65-F5344CB8AC3E}">
        <p14:creationId xmlns:p14="http://schemas.microsoft.com/office/powerpoint/2010/main" val="375653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80" y="196667"/>
            <a:ext cx="9140641" cy="538119"/>
          </a:xfrm>
        </p:spPr>
        <p:txBody>
          <a:bodyPr>
            <a:normAutofit fontScale="90000"/>
          </a:bodyPr>
          <a:lstStyle/>
          <a:p>
            <a:pPr algn="ctr" eaLnBrk="1" hangingPunct="1"/>
            <a:r>
              <a:rPr lang="en-US" sz="3516" dirty="0">
                <a:solidFill>
                  <a:srgbClr val="FFFF00"/>
                </a:solidFill>
              </a:rPr>
              <a:t>Revenue Limits</a:t>
            </a:r>
          </a:p>
        </p:txBody>
      </p:sp>
      <p:sp>
        <p:nvSpPr>
          <p:cNvPr id="4" name="Slide Number Placeholder 3"/>
          <p:cNvSpPr>
            <a:spLocks noGrp="1"/>
          </p:cNvSpPr>
          <p:nvPr>
            <p:ph type="sldNum" sz="quarter" idx="12"/>
          </p:nvPr>
        </p:nvSpPr>
        <p:spPr/>
        <p:txBody>
          <a:bodyPr/>
          <a:lstStyle/>
          <a:p>
            <a:pPr>
              <a:defRPr/>
            </a:pPr>
            <a:fld id="{130CE093-0770-429B-95D3-C00077BCDDAB}" type="slidenum">
              <a:rPr lang="en-US" smtClean="0"/>
              <a:pPr>
                <a:defRPr/>
              </a:pPr>
              <a:t>13</a:t>
            </a:fld>
            <a:endParaRPr lang="en-US" dirty="0"/>
          </a:p>
        </p:txBody>
      </p:sp>
      <p:sp>
        <p:nvSpPr>
          <p:cNvPr id="30723" name="Text Box 5"/>
          <p:cNvSpPr txBox="1">
            <a:spLocks noChangeArrowheads="1"/>
          </p:cNvSpPr>
          <p:nvPr/>
        </p:nvSpPr>
        <p:spPr bwMode="auto">
          <a:xfrm>
            <a:off x="376517" y="947680"/>
            <a:ext cx="8429385" cy="3754874"/>
          </a:xfrm>
          <a:prstGeom prst="rect">
            <a:avLst/>
          </a:prstGeom>
          <a:noFill/>
          <a:ln w="9525" algn="ctr">
            <a:noFill/>
            <a:miter lim="800000"/>
            <a:headEnd/>
            <a:tailEnd/>
          </a:ln>
        </p:spPr>
        <p:txBody>
          <a:bodyPr wrap="square">
            <a:spAutoFit/>
          </a:bodyPr>
          <a:lstStyle/>
          <a:p>
            <a:pPr marL="308626" indent="-308626">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The Revenue Limit </a:t>
            </a:r>
            <a:r>
              <a:rPr lang="en-US" sz="2200" b="1" u="sng" dirty="0">
                <a:solidFill>
                  <a:srgbClr val="7030A0"/>
                </a:solidFill>
                <a:latin typeface="Lato" panose="020F0502020204030203" pitchFamily="34" charset="0"/>
                <a:ea typeface="ＭＳ Ｐゴシック" pitchFamily="8" charset="-128"/>
              </a:rPr>
              <a:t>does not</a:t>
            </a:r>
            <a:r>
              <a:rPr lang="en-US" sz="2200" b="1" dirty="0">
                <a:solidFill>
                  <a:srgbClr val="7030A0"/>
                </a:solidFill>
                <a:latin typeface="Lato" panose="020F0502020204030203" pitchFamily="34" charset="0"/>
                <a:ea typeface="ＭＳ Ｐゴシック" pitchFamily="8" charset="-128"/>
              </a:rPr>
              <a:t> </a:t>
            </a:r>
            <a:r>
              <a:rPr lang="en-US" sz="2200" b="1" dirty="0">
                <a:latin typeface="Lato" panose="020F0502020204030203" pitchFamily="34" charset="0"/>
                <a:ea typeface="ＭＳ Ｐゴシック" pitchFamily="8" charset="-128"/>
              </a:rPr>
              <a:t>control the following revenues:</a:t>
            </a: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Per-Pupil Aid is increasing to </a:t>
            </a:r>
            <a:r>
              <a:rPr lang="en-US" sz="2200" b="1" dirty="0" smtClean="0">
                <a:latin typeface="Lato" panose="020F0502020204030203" pitchFamily="34" charset="0"/>
                <a:ea typeface="ＭＳ Ｐゴシック" pitchFamily="8" charset="-128"/>
              </a:rPr>
              <a:t>$742 </a:t>
            </a:r>
            <a:r>
              <a:rPr lang="en-US" sz="2200" b="1" dirty="0">
                <a:latin typeface="Lato" panose="020F0502020204030203" pitchFamily="34" charset="0"/>
                <a:ea typeface="ＭＳ Ｐゴシック" pitchFamily="8" charset="-128"/>
              </a:rPr>
              <a:t>in </a:t>
            </a:r>
            <a:r>
              <a:rPr lang="en-US" sz="2200" b="1" dirty="0" smtClean="0">
                <a:latin typeface="Lato" panose="020F0502020204030203" pitchFamily="34" charset="0"/>
                <a:ea typeface="ＭＳ Ｐゴシック" pitchFamily="8" charset="-128"/>
              </a:rPr>
              <a:t>2020-21 (no increase)</a:t>
            </a:r>
            <a:endParaRPr lang="en-US" sz="2200" b="1" dirty="0">
              <a:solidFill>
                <a:srgbClr val="FF0000"/>
              </a:solidFill>
              <a:latin typeface="Lato" panose="020F0502020204030203" pitchFamily="34" charset="0"/>
              <a:ea typeface="ＭＳ Ｐゴシック" pitchFamily="8" charset="-128"/>
            </a:endParaRP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School Fees</a:t>
            </a: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Categorical Aids (Library, Transportation, Sparsity, AGR/SAGE, etc.)</a:t>
            </a: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State and Federal Grants</a:t>
            </a: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Gate Receipts/ Donations</a:t>
            </a:r>
          </a:p>
          <a:p>
            <a:pPr marL="659259" lvl="1" indent="-251140">
              <a:spcBef>
                <a:spcPts val="439"/>
              </a:spcBef>
              <a:spcAft>
                <a:spcPts val="439"/>
              </a:spcAft>
              <a:buClr>
                <a:srgbClr val="7030A0"/>
              </a:buClr>
              <a:buFont typeface="Wingdings" panose="05000000000000000000" pitchFamily="2" charset="2"/>
              <a:buChar char="§"/>
              <a:defRPr/>
            </a:pPr>
            <a:r>
              <a:rPr lang="en-US" sz="2200" b="1" dirty="0">
                <a:latin typeface="Lato" panose="020F0502020204030203" pitchFamily="34" charset="0"/>
                <a:ea typeface="ＭＳ Ｐゴシック" pitchFamily="8" charset="-128"/>
              </a:rPr>
              <a:t> Referendum-Approved Debt (Fund 39) &amp; Community Service Fund (Fund 80) Levies</a:t>
            </a:r>
          </a:p>
        </p:txBody>
      </p:sp>
    </p:spTree>
    <p:extLst>
      <p:ext uri="{BB962C8B-B14F-4D97-AF65-F5344CB8AC3E}">
        <p14:creationId xmlns:p14="http://schemas.microsoft.com/office/powerpoint/2010/main" val="28997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4"/>
          <p:cNvSpPr txBox="1">
            <a:spLocks noChangeArrowheads="1"/>
          </p:cNvSpPr>
          <p:nvPr/>
        </p:nvSpPr>
        <p:spPr bwMode="auto">
          <a:xfrm>
            <a:off x="10981" y="104127"/>
            <a:ext cx="9084676" cy="633379"/>
          </a:xfrm>
          <a:prstGeom prst="rect">
            <a:avLst/>
          </a:prstGeom>
          <a:noFill/>
          <a:ln w="9525">
            <a:noFill/>
            <a:miter lim="800000"/>
            <a:headEnd/>
            <a:tailEnd/>
          </a:ln>
        </p:spPr>
        <p:txBody>
          <a:bodyPr wrap="square">
            <a:spAutoFit/>
          </a:bodyPr>
          <a:lstStyle/>
          <a:p>
            <a:pPr algn="ctr"/>
            <a:r>
              <a:rPr lang="en-US" sz="3516" dirty="0">
                <a:solidFill>
                  <a:srgbClr val="FFFF00"/>
                </a:solidFill>
                <a:effectLst>
                  <a:outerShdw blurRad="38100" dist="38100" dir="2700000" algn="tl">
                    <a:srgbClr val="000000">
                      <a:alpha val="43137"/>
                    </a:srgbClr>
                  </a:outerShdw>
                </a:effectLst>
                <a:latin typeface="Lato Black" panose="020F0A02020204030203" pitchFamily="34" charset="0"/>
              </a:rPr>
              <a:t>Revenue Limit Computation</a:t>
            </a:r>
          </a:p>
        </p:txBody>
      </p:sp>
      <p:sp>
        <p:nvSpPr>
          <p:cNvPr id="18" name="TextBox 17"/>
          <p:cNvSpPr txBox="1"/>
          <p:nvPr/>
        </p:nvSpPr>
        <p:spPr>
          <a:xfrm>
            <a:off x="838200" y="889860"/>
            <a:ext cx="7489371" cy="4093428"/>
          </a:xfrm>
          <a:prstGeom prst="rect">
            <a:avLst/>
          </a:prstGeom>
          <a:noFill/>
        </p:spPr>
        <p:txBody>
          <a:bodyPr wrap="square" rtlCol="0">
            <a:spAutoFit/>
          </a:bodyPr>
          <a:lstStyle/>
          <a:p>
            <a:pPr lvl="1" indent="-310055">
              <a:spcAft>
                <a:spcPts val="600"/>
              </a:spcAft>
              <a:buClr>
                <a:srgbClr val="7030A0"/>
              </a:buClr>
              <a:buFont typeface="Wingdings" panose="05000000000000000000" pitchFamily="2" charset="2"/>
              <a:buChar char="§"/>
            </a:pPr>
            <a:r>
              <a:rPr lang="en-US" sz="2400" b="1" dirty="0">
                <a:latin typeface="Lato" panose="020F0502020204030203" pitchFamily="34" charset="0"/>
              </a:rPr>
              <a:t>Each new-year Revenue Limit computation builds on the previous-year’s fiscal activity.</a:t>
            </a:r>
          </a:p>
          <a:p>
            <a:pPr lvl="1" indent="-310055">
              <a:spcAft>
                <a:spcPts val="600"/>
              </a:spcAft>
              <a:buClr>
                <a:srgbClr val="7030A0"/>
              </a:buClr>
              <a:buFont typeface="Wingdings" panose="05000000000000000000" pitchFamily="2" charset="2"/>
              <a:buChar char="§"/>
            </a:pPr>
            <a:r>
              <a:rPr lang="en-US" sz="2400" b="1" dirty="0" smtClean="0">
                <a:latin typeface="Lato" panose="020F0502020204030203" pitchFamily="34" charset="0"/>
              </a:rPr>
              <a:t>Incorporates </a:t>
            </a:r>
            <a:r>
              <a:rPr lang="en-US" sz="2400" b="1" dirty="0">
                <a:latin typeface="Lato" panose="020F0502020204030203" pitchFamily="34" charset="0"/>
              </a:rPr>
              <a:t>what your student counts are doing.</a:t>
            </a:r>
          </a:p>
          <a:p>
            <a:pPr lvl="1" indent="-310055">
              <a:spcAft>
                <a:spcPts val="600"/>
              </a:spcAft>
              <a:buClr>
                <a:srgbClr val="7030A0"/>
              </a:buClr>
              <a:buFont typeface="Wingdings" panose="05000000000000000000" pitchFamily="2" charset="2"/>
              <a:buChar char="§"/>
            </a:pPr>
            <a:r>
              <a:rPr lang="en-US" sz="2400" b="1" dirty="0" smtClean="0">
                <a:latin typeface="Lato" panose="020F0502020204030203" pitchFamily="34" charset="0"/>
              </a:rPr>
              <a:t>Gives </a:t>
            </a:r>
            <a:r>
              <a:rPr lang="en-US" sz="2400" b="1" dirty="0">
                <a:latin typeface="Lato" panose="020F0502020204030203" pitchFamily="34" charset="0"/>
              </a:rPr>
              <a:t>you the total resources you can collect from the tax levy and state </a:t>
            </a:r>
            <a:r>
              <a:rPr lang="en-US" sz="2400" b="1" dirty="0" smtClean="0">
                <a:latin typeface="Lato" panose="020F0502020204030203" pitchFamily="34" charset="0"/>
              </a:rPr>
              <a:t>funding (slide #12).</a:t>
            </a:r>
            <a:endParaRPr lang="en-US" sz="2400" b="1" dirty="0">
              <a:latin typeface="Lato" panose="020F0502020204030203" pitchFamily="34" charset="0"/>
            </a:endParaRPr>
          </a:p>
          <a:p>
            <a:pPr lvl="1" indent="-310055">
              <a:spcAft>
                <a:spcPts val="600"/>
              </a:spcAft>
              <a:buClr>
                <a:srgbClr val="7030A0"/>
              </a:buClr>
              <a:buFont typeface="Wingdings" panose="05000000000000000000" pitchFamily="2" charset="2"/>
              <a:buChar char="§"/>
            </a:pPr>
            <a:r>
              <a:rPr lang="en-US" sz="2400" b="1" dirty="0" smtClean="0">
                <a:latin typeface="Lato" panose="020F0502020204030203" pitchFamily="34" charset="0"/>
              </a:rPr>
              <a:t>District will need this data </a:t>
            </a:r>
            <a:r>
              <a:rPr lang="en-US" sz="2400" b="1" dirty="0">
                <a:latin typeface="Lato" panose="020F0502020204030203" pitchFamily="34" charset="0"/>
              </a:rPr>
              <a:t>for budgeting purposes.</a:t>
            </a:r>
          </a:p>
          <a:p>
            <a:pPr lvl="1" indent="-310055">
              <a:spcAft>
                <a:spcPts val="600"/>
              </a:spcAft>
              <a:buClr>
                <a:srgbClr val="7030A0"/>
              </a:buClr>
              <a:buFont typeface="Wingdings" panose="05000000000000000000" pitchFamily="2" charset="2"/>
              <a:buChar char="§"/>
            </a:pPr>
            <a:r>
              <a:rPr lang="en-US" sz="2400" b="1" dirty="0" smtClean="0">
                <a:latin typeface="Lato" panose="020F0502020204030203" pitchFamily="34" charset="0"/>
              </a:rPr>
              <a:t>In the first year of the state budgeting process, a district may </a:t>
            </a:r>
            <a:r>
              <a:rPr lang="en-US" sz="2400" b="1" dirty="0">
                <a:latin typeface="Lato" panose="020F0502020204030203" pitchFamily="34" charset="0"/>
              </a:rPr>
              <a:t>need to start estimating revenue limit revenues early and often throughout the budget process.</a:t>
            </a:r>
          </a:p>
        </p:txBody>
      </p:sp>
      <p:sp>
        <p:nvSpPr>
          <p:cNvPr id="4" name="Slide Number Placeholder 3"/>
          <p:cNvSpPr>
            <a:spLocks noGrp="1"/>
          </p:cNvSpPr>
          <p:nvPr>
            <p:ph type="sldNum" sz="quarter" idx="12"/>
          </p:nvPr>
        </p:nvSpPr>
        <p:spPr>
          <a:xfrm>
            <a:off x="8425543" y="4800600"/>
            <a:ext cx="550817" cy="342900"/>
          </a:xfrm>
        </p:spPr>
        <p:txBody>
          <a:bodyPr/>
          <a:lstStyle/>
          <a:p>
            <a:pPr algn="ctr">
              <a:defRPr/>
            </a:pPr>
            <a:fld id="{4B22C245-0868-46B4-9BBA-D45BBB3F5840}" type="slidenum">
              <a:rPr lang="en-US" smtClean="0"/>
              <a:pPr algn="ctr">
                <a:defRPr/>
              </a:pPr>
              <a:t>14</a:t>
            </a:fld>
            <a:endParaRPr lang="en-US" dirty="0"/>
          </a:p>
        </p:txBody>
      </p:sp>
    </p:spTree>
    <p:extLst>
      <p:ext uri="{BB962C8B-B14F-4D97-AF65-F5344CB8AC3E}">
        <p14:creationId xmlns:p14="http://schemas.microsoft.com/office/powerpoint/2010/main" val="4131952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4"/>
          <p:cNvSpPr txBox="1">
            <a:spLocks noChangeArrowheads="1"/>
          </p:cNvSpPr>
          <p:nvPr/>
        </p:nvSpPr>
        <p:spPr bwMode="auto">
          <a:xfrm>
            <a:off x="66787" y="73956"/>
            <a:ext cx="8789525" cy="646331"/>
          </a:xfrm>
          <a:prstGeom prst="rect">
            <a:avLst/>
          </a:prstGeom>
          <a:noFill/>
          <a:ln w="9525">
            <a:noFill/>
            <a:miter lim="800000"/>
            <a:headEnd/>
            <a:tailEnd/>
          </a:ln>
        </p:spPr>
        <p:txBody>
          <a:bodyPr wrap="square">
            <a:spAutoFit/>
          </a:bodyPr>
          <a:lstStyle/>
          <a:p>
            <a:pPr algn="ctr"/>
            <a:r>
              <a:rPr lang="en-US" sz="3600" b="1" dirty="0">
                <a:solidFill>
                  <a:srgbClr val="FFFF00"/>
                </a:solidFill>
                <a:latin typeface="Lato Black" panose="020F0A02020204030203" pitchFamily="34" charset="0"/>
              </a:rPr>
              <a:t>Revenue Limit Important Data Pieces</a:t>
            </a:r>
          </a:p>
        </p:txBody>
      </p:sp>
      <p:sp>
        <p:nvSpPr>
          <p:cNvPr id="24580" name="TextBox 5"/>
          <p:cNvSpPr txBox="1">
            <a:spLocks noChangeArrowheads="1"/>
          </p:cNvSpPr>
          <p:nvPr/>
        </p:nvSpPr>
        <p:spPr bwMode="auto">
          <a:xfrm rot="317954">
            <a:off x="6583057" y="954107"/>
            <a:ext cx="1440180" cy="903902"/>
          </a:xfrm>
          <a:prstGeom prst="rect">
            <a:avLst/>
          </a:prstGeom>
          <a:noFill/>
          <a:ln w="9525">
            <a:noFill/>
            <a:miter lim="800000"/>
            <a:headEnd/>
            <a:tailEnd/>
          </a:ln>
        </p:spPr>
        <p:txBody>
          <a:bodyPr>
            <a:spAutoFit/>
          </a:bodyPr>
          <a:lstStyle/>
          <a:p>
            <a:pPr algn="ctr"/>
            <a:r>
              <a:rPr lang="en-US" sz="1758" b="1" dirty="0">
                <a:latin typeface="Lato" panose="020F0502020204030203" pitchFamily="34" charset="0"/>
              </a:rPr>
              <a:t>Property Values</a:t>
            </a:r>
          </a:p>
          <a:p>
            <a:pPr algn="ctr"/>
            <a:r>
              <a:rPr lang="en-US" sz="1758" b="1" dirty="0">
                <a:latin typeface="Lato" panose="020F0502020204030203" pitchFamily="34" charset="0"/>
              </a:rPr>
              <a:t>(Oct 1)</a:t>
            </a:r>
          </a:p>
        </p:txBody>
      </p:sp>
      <p:sp>
        <p:nvSpPr>
          <p:cNvPr id="24581" name="TextBox 6"/>
          <p:cNvSpPr txBox="1">
            <a:spLocks noChangeArrowheads="1"/>
          </p:cNvSpPr>
          <p:nvPr/>
        </p:nvSpPr>
        <p:spPr bwMode="auto">
          <a:xfrm rot="20656487">
            <a:off x="574242" y="1061645"/>
            <a:ext cx="1461991" cy="903902"/>
          </a:xfrm>
          <a:prstGeom prst="rect">
            <a:avLst/>
          </a:prstGeom>
          <a:noFill/>
          <a:ln w="9525">
            <a:noFill/>
            <a:miter lim="800000"/>
            <a:headEnd/>
            <a:tailEnd/>
          </a:ln>
        </p:spPr>
        <p:txBody>
          <a:bodyPr wrap="square">
            <a:spAutoFit/>
          </a:bodyPr>
          <a:lstStyle/>
          <a:p>
            <a:pPr algn="ctr"/>
            <a:r>
              <a:rPr lang="en-US" sz="1758" b="1" dirty="0">
                <a:latin typeface="Lato" panose="020F0502020204030203" pitchFamily="34" charset="0"/>
              </a:rPr>
              <a:t>Membership (Counting Students)</a:t>
            </a:r>
          </a:p>
        </p:txBody>
      </p:sp>
      <p:sp>
        <p:nvSpPr>
          <p:cNvPr id="24582" name="TextBox 7"/>
          <p:cNvSpPr txBox="1">
            <a:spLocks noChangeArrowheads="1"/>
          </p:cNvSpPr>
          <p:nvPr/>
        </p:nvSpPr>
        <p:spPr bwMode="auto">
          <a:xfrm rot="20076414">
            <a:off x="6629400" y="3993605"/>
            <a:ext cx="1440180" cy="362856"/>
          </a:xfrm>
          <a:prstGeom prst="rect">
            <a:avLst/>
          </a:prstGeom>
          <a:noFill/>
          <a:ln w="9525">
            <a:noFill/>
            <a:miter lim="800000"/>
            <a:headEnd/>
            <a:tailEnd/>
          </a:ln>
        </p:spPr>
        <p:txBody>
          <a:bodyPr>
            <a:spAutoFit/>
          </a:bodyPr>
          <a:lstStyle/>
          <a:p>
            <a:pPr algn="ctr"/>
            <a:r>
              <a:rPr lang="en-US" sz="1758" b="1" dirty="0">
                <a:latin typeface="Arial" panose="020B0604020202020204" pitchFamily="34" charset="0"/>
                <a:cs typeface="Arial" panose="020B0604020202020204" pitchFamily="34" charset="0"/>
              </a:rPr>
              <a:t>Debt</a:t>
            </a:r>
            <a:r>
              <a:rPr lang="en-US" sz="1758" b="1" dirty="0"/>
              <a:t> Levies</a:t>
            </a:r>
          </a:p>
        </p:txBody>
      </p:sp>
      <p:sp>
        <p:nvSpPr>
          <p:cNvPr id="24583" name="TextBox 8"/>
          <p:cNvSpPr txBox="1">
            <a:spLocks noChangeArrowheads="1"/>
          </p:cNvSpPr>
          <p:nvPr/>
        </p:nvSpPr>
        <p:spPr bwMode="auto">
          <a:xfrm rot="21267951">
            <a:off x="2857500" y="4135498"/>
            <a:ext cx="1440180" cy="903902"/>
          </a:xfrm>
          <a:prstGeom prst="rect">
            <a:avLst/>
          </a:prstGeom>
          <a:noFill/>
          <a:ln w="9525">
            <a:noFill/>
            <a:miter lim="800000"/>
            <a:headEnd/>
            <a:tailEnd/>
          </a:ln>
        </p:spPr>
        <p:txBody>
          <a:bodyPr>
            <a:spAutoFit/>
          </a:bodyPr>
          <a:lstStyle/>
          <a:p>
            <a:pPr algn="ctr"/>
            <a:r>
              <a:rPr lang="en-US" sz="1758" b="1" dirty="0"/>
              <a:t>Equalization </a:t>
            </a:r>
            <a:r>
              <a:rPr lang="en-US" sz="1758" b="1" dirty="0">
                <a:latin typeface="Lato" panose="020F0502020204030203" pitchFamily="34" charset="0"/>
              </a:rPr>
              <a:t>Aid</a:t>
            </a:r>
          </a:p>
          <a:p>
            <a:pPr algn="ctr"/>
            <a:r>
              <a:rPr lang="en-US" sz="1758" b="1" dirty="0"/>
              <a:t>(Oct 15)</a:t>
            </a:r>
          </a:p>
        </p:txBody>
      </p:sp>
      <p:sp>
        <p:nvSpPr>
          <p:cNvPr id="24584" name="TextBox 9"/>
          <p:cNvSpPr txBox="1">
            <a:spLocks noChangeArrowheads="1"/>
          </p:cNvSpPr>
          <p:nvPr/>
        </p:nvSpPr>
        <p:spPr bwMode="auto">
          <a:xfrm rot="931567">
            <a:off x="4914900" y="4203260"/>
            <a:ext cx="1440180" cy="633379"/>
          </a:xfrm>
          <a:prstGeom prst="rect">
            <a:avLst/>
          </a:prstGeom>
          <a:noFill/>
          <a:ln w="9525">
            <a:noFill/>
            <a:miter lim="800000"/>
            <a:headEnd/>
            <a:tailEnd/>
          </a:ln>
        </p:spPr>
        <p:txBody>
          <a:bodyPr>
            <a:spAutoFit/>
          </a:bodyPr>
          <a:lstStyle/>
          <a:p>
            <a:pPr algn="ctr"/>
            <a:r>
              <a:rPr lang="en-US" sz="1758" b="1" dirty="0"/>
              <a:t>High Poverty Aid</a:t>
            </a:r>
          </a:p>
        </p:txBody>
      </p:sp>
      <p:sp>
        <p:nvSpPr>
          <p:cNvPr id="24585" name="TextBox 10"/>
          <p:cNvSpPr txBox="1">
            <a:spLocks noChangeArrowheads="1"/>
          </p:cNvSpPr>
          <p:nvPr/>
        </p:nvSpPr>
        <p:spPr bwMode="auto">
          <a:xfrm rot="991254">
            <a:off x="6903720" y="2945960"/>
            <a:ext cx="1440180" cy="633379"/>
          </a:xfrm>
          <a:prstGeom prst="rect">
            <a:avLst/>
          </a:prstGeom>
          <a:noFill/>
          <a:ln w="9525">
            <a:noFill/>
            <a:miter lim="800000"/>
            <a:headEnd/>
            <a:tailEnd/>
          </a:ln>
        </p:spPr>
        <p:txBody>
          <a:bodyPr>
            <a:spAutoFit/>
          </a:bodyPr>
          <a:lstStyle/>
          <a:p>
            <a:pPr algn="ctr"/>
            <a:r>
              <a:rPr lang="en-US" sz="1758" b="1" dirty="0"/>
              <a:t>Chargeback </a:t>
            </a:r>
            <a:r>
              <a:rPr lang="en-US" sz="1758" b="1" dirty="0">
                <a:latin typeface="Lato" panose="020F0502020204030203" pitchFamily="34" charset="0"/>
              </a:rPr>
              <a:t>Levy</a:t>
            </a:r>
          </a:p>
        </p:txBody>
      </p:sp>
      <p:sp>
        <p:nvSpPr>
          <p:cNvPr id="24586" name="TextBox 11"/>
          <p:cNvSpPr txBox="1">
            <a:spLocks noChangeArrowheads="1"/>
          </p:cNvSpPr>
          <p:nvPr/>
        </p:nvSpPr>
        <p:spPr bwMode="auto">
          <a:xfrm rot="528445">
            <a:off x="662940" y="2249548"/>
            <a:ext cx="1440180" cy="903902"/>
          </a:xfrm>
          <a:prstGeom prst="rect">
            <a:avLst/>
          </a:prstGeom>
          <a:noFill/>
          <a:ln w="9525">
            <a:noFill/>
            <a:miter lim="800000"/>
            <a:headEnd/>
            <a:tailEnd/>
          </a:ln>
        </p:spPr>
        <p:txBody>
          <a:bodyPr>
            <a:spAutoFit/>
          </a:bodyPr>
          <a:lstStyle/>
          <a:p>
            <a:pPr algn="ctr"/>
            <a:r>
              <a:rPr lang="en-US" sz="1758" b="1" dirty="0"/>
              <a:t>Recurring </a:t>
            </a:r>
            <a:r>
              <a:rPr lang="en-US" sz="1758" b="1" dirty="0">
                <a:latin typeface="Lato" panose="020F0502020204030203" pitchFamily="34" charset="0"/>
              </a:rPr>
              <a:t>Exemptions</a:t>
            </a:r>
          </a:p>
          <a:p>
            <a:pPr algn="ctr"/>
            <a:r>
              <a:rPr lang="en-US" sz="1758" b="1" dirty="0"/>
              <a:t>(???)</a:t>
            </a:r>
          </a:p>
        </p:txBody>
      </p:sp>
      <p:sp>
        <p:nvSpPr>
          <p:cNvPr id="24587" name="TextBox 12"/>
          <p:cNvSpPr txBox="1">
            <a:spLocks noChangeArrowheads="1"/>
          </p:cNvSpPr>
          <p:nvPr/>
        </p:nvSpPr>
        <p:spPr bwMode="auto">
          <a:xfrm rot="21285928">
            <a:off x="937260" y="3667687"/>
            <a:ext cx="1440180" cy="1174424"/>
          </a:xfrm>
          <a:prstGeom prst="rect">
            <a:avLst/>
          </a:prstGeom>
          <a:noFill/>
          <a:ln w="9525">
            <a:noFill/>
            <a:miter lim="800000"/>
            <a:headEnd/>
            <a:tailEnd/>
          </a:ln>
        </p:spPr>
        <p:txBody>
          <a:bodyPr>
            <a:spAutoFit/>
          </a:bodyPr>
          <a:lstStyle/>
          <a:p>
            <a:pPr algn="ctr"/>
            <a:r>
              <a:rPr lang="en-US" sz="1758" b="1" dirty="0">
                <a:latin typeface="Lato" panose="020F0502020204030203" pitchFamily="34" charset="0"/>
              </a:rPr>
              <a:t>Non-Recurring</a:t>
            </a:r>
            <a:r>
              <a:rPr lang="en-US" sz="1758" b="1" dirty="0"/>
              <a:t> Exemptions</a:t>
            </a:r>
          </a:p>
          <a:p>
            <a:pPr algn="ctr"/>
            <a:r>
              <a:rPr lang="en-US" sz="1758" b="1" dirty="0"/>
              <a:t>(???)</a:t>
            </a:r>
          </a:p>
        </p:txBody>
      </p:sp>
      <p:sp>
        <p:nvSpPr>
          <p:cNvPr id="24588" name="TextBox 13"/>
          <p:cNvSpPr txBox="1">
            <a:spLocks noChangeArrowheads="1"/>
          </p:cNvSpPr>
          <p:nvPr/>
        </p:nvSpPr>
        <p:spPr bwMode="auto">
          <a:xfrm rot="20673478">
            <a:off x="6678962" y="1975456"/>
            <a:ext cx="1440180" cy="362856"/>
          </a:xfrm>
          <a:prstGeom prst="rect">
            <a:avLst/>
          </a:prstGeom>
          <a:noFill/>
          <a:ln w="9525">
            <a:noFill/>
            <a:miter lim="800000"/>
            <a:headEnd/>
            <a:tailEnd/>
          </a:ln>
        </p:spPr>
        <p:txBody>
          <a:bodyPr>
            <a:spAutoFit/>
          </a:bodyPr>
          <a:lstStyle/>
          <a:p>
            <a:pPr algn="ctr"/>
            <a:r>
              <a:rPr lang="en-US" sz="1758" b="1" dirty="0">
                <a:latin typeface="Lato" panose="020F0502020204030203" pitchFamily="34" charset="0"/>
              </a:rPr>
              <a:t>Other</a:t>
            </a:r>
            <a:r>
              <a:rPr lang="en-US" sz="1758" b="1" dirty="0"/>
              <a:t> Levies</a:t>
            </a:r>
          </a:p>
        </p:txBody>
      </p:sp>
      <p:sp>
        <p:nvSpPr>
          <p:cNvPr id="24589" name="TextBox 14"/>
          <p:cNvSpPr txBox="1">
            <a:spLocks noChangeArrowheads="1"/>
          </p:cNvSpPr>
          <p:nvPr/>
        </p:nvSpPr>
        <p:spPr bwMode="auto">
          <a:xfrm>
            <a:off x="4366260" y="4686301"/>
            <a:ext cx="617220" cy="362856"/>
          </a:xfrm>
          <a:prstGeom prst="rect">
            <a:avLst/>
          </a:prstGeom>
          <a:noFill/>
          <a:ln w="9525">
            <a:noFill/>
            <a:miter lim="800000"/>
            <a:headEnd/>
            <a:tailEnd/>
          </a:ln>
        </p:spPr>
        <p:txBody>
          <a:bodyPr>
            <a:spAutoFit/>
          </a:bodyPr>
          <a:lstStyle/>
          <a:p>
            <a:r>
              <a:rPr lang="en-US" sz="1758" b="1" dirty="0"/>
              <a:t>?</a:t>
            </a:r>
          </a:p>
        </p:txBody>
      </p:sp>
      <p:sp>
        <p:nvSpPr>
          <p:cNvPr id="24590" name="TextBox 15"/>
          <p:cNvSpPr txBox="1">
            <a:spLocks noChangeArrowheads="1"/>
          </p:cNvSpPr>
          <p:nvPr/>
        </p:nvSpPr>
        <p:spPr bwMode="auto">
          <a:xfrm rot="-522102">
            <a:off x="1788795" y="1857522"/>
            <a:ext cx="617220" cy="362856"/>
          </a:xfrm>
          <a:prstGeom prst="rect">
            <a:avLst/>
          </a:prstGeom>
          <a:noFill/>
          <a:ln w="9525">
            <a:noFill/>
            <a:miter lim="800000"/>
            <a:headEnd/>
            <a:tailEnd/>
          </a:ln>
        </p:spPr>
        <p:txBody>
          <a:bodyPr>
            <a:spAutoFit/>
          </a:bodyPr>
          <a:lstStyle/>
          <a:p>
            <a:r>
              <a:rPr lang="en-US" sz="1758" b="1" dirty="0"/>
              <a:t>?</a:t>
            </a:r>
          </a:p>
        </p:txBody>
      </p:sp>
      <p:sp>
        <p:nvSpPr>
          <p:cNvPr id="24591" name="TextBox 16"/>
          <p:cNvSpPr txBox="1">
            <a:spLocks noChangeArrowheads="1"/>
          </p:cNvSpPr>
          <p:nvPr/>
        </p:nvSpPr>
        <p:spPr bwMode="auto">
          <a:xfrm rot="440776">
            <a:off x="1760220" y="2876098"/>
            <a:ext cx="617220" cy="362856"/>
          </a:xfrm>
          <a:prstGeom prst="rect">
            <a:avLst/>
          </a:prstGeom>
          <a:noFill/>
          <a:ln w="9525">
            <a:noFill/>
            <a:miter lim="800000"/>
            <a:headEnd/>
            <a:tailEnd/>
          </a:ln>
        </p:spPr>
        <p:txBody>
          <a:bodyPr>
            <a:spAutoFit/>
          </a:bodyPr>
          <a:lstStyle/>
          <a:p>
            <a:r>
              <a:rPr lang="en-US" sz="1758" b="1" dirty="0"/>
              <a:t>?</a:t>
            </a:r>
          </a:p>
        </p:txBody>
      </p:sp>
      <p:sp>
        <p:nvSpPr>
          <p:cNvPr id="24592" name="TextBox 17"/>
          <p:cNvSpPr txBox="1">
            <a:spLocks noChangeArrowheads="1"/>
          </p:cNvSpPr>
          <p:nvPr/>
        </p:nvSpPr>
        <p:spPr bwMode="auto">
          <a:xfrm rot="-586505">
            <a:off x="8038887" y="2146920"/>
            <a:ext cx="617220" cy="362856"/>
          </a:xfrm>
          <a:prstGeom prst="rect">
            <a:avLst/>
          </a:prstGeom>
          <a:noFill/>
          <a:ln w="9525">
            <a:noFill/>
            <a:miter lim="800000"/>
            <a:headEnd/>
            <a:tailEnd/>
          </a:ln>
        </p:spPr>
        <p:txBody>
          <a:bodyPr>
            <a:spAutoFit/>
          </a:bodyPr>
          <a:lstStyle/>
          <a:p>
            <a:r>
              <a:rPr lang="en-US" sz="1758" b="1" dirty="0"/>
              <a:t>?</a:t>
            </a:r>
          </a:p>
        </p:txBody>
      </p:sp>
      <p:sp>
        <p:nvSpPr>
          <p:cNvPr id="24593" name="TextBox 18"/>
          <p:cNvSpPr txBox="1">
            <a:spLocks noChangeArrowheads="1"/>
          </p:cNvSpPr>
          <p:nvPr/>
        </p:nvSpPr>
        <p:spPr bwMode="auto">
          <a:xfrm rot="680608">
            <a:off x="7829550" y="4610838"/>
            <a:ext cx="617220" cy="362856"/>
          </a:xfrm>
          <a:prstGeom prst="rect">
            <a:avLst/>
          </a:prstGeom>
          <a:noFill/>
          <a:ln w="9525">
            <a:noFill/>
            <a:miter lim="800000"/>
            <a:headEnd/>
            <a:tailEnd/>
          </a:ln>
        </p:spPr>
        <p:txBody>
          <a:bodyPr>
            <a:spAutoFit/>
          </a:bodyPr>
          <a:lstStyle/>
          <a:p>
            <a:r>
              <a:rPr lang="en-US" sz="1758" b="1" dirty="0"/>
              <a:t>?</a:t>
            </a:r>
          </a:p>
        </p:txBody>
      </p:sp>
      <p:sp>
        <p:nvSpPr>
          <p:cNvPr id="18" name="Slide Number Placeholder 17"/>
          <p:cNvSpPr>
            <a:spLocks noGrp="1"/>
          </p:cNvSpPr>
          <p:nvPr>
            <p:ph type="sldNum" sz="quarter" idx="12"/>
          </p:nvPr>
        </p:nvSpPr>
        <p:spPr>
          <a:xfrm>
            <a:off x="8404228" y="4686301"/>
            <a:ext cx="572132" cy="362855"/>
          </a:xfrm>
        </p:spPr>
        <p:txBody>
          <a:bodyPr/>
          <a:lstStyle/>
          <a:p>
            <a:pPr>
              <a:defRPr/>
            </a:pPr>
            <a:fld id="{4B22C245-0868-46B4-9BBA-D45BBB3F5840}" type="slidenum">
              <a:rPr lang="en-US" smtClean="0"/>
              <a:pPr>
                <a:defRPr/>
              </a:pPr>
              <a:t>15</a:t>
            </a:fld>
            <a:endParaRPr lang="en-US" dirty="0"/>
          </a:p>
        </p:txBody>
      </p:sp>
      <p:pic>
        <p:nvPicPr>
          <p:cNvPr id="2" name="Picture 1"/>
          <p:cNvPicPr>
            <a:picLocks noChangeAspect="1"/>
          </p:cNvPicPr>
          <p:nvPr/>
        </p:nvPicPr>
        <p:blipFill>
          <a:blip r:embed="rId2"/>
          <a:stretch>
            <a:fillRect/>
          </a:stretch>
        </p:blipFill>
        <p:spPr>
          <a:xfrm>
            <a:off x="2176524" y="1047801"/>
            <a:ext cx="4431971" cy="2922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243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80" y="114301"/>
            <a:ext cx="9140641" cy="857250"/>
          </a:xfrm>
        </p:spPr>
        <p:txBody>
          <a:bodyPr>
            <a:normAutofit/>
          </a:bodyPr>
          <a:lstStyle/>
          <a:p>
            <a:pPr algn="ctr" eaLnBrk="1" hangingPunct="1"/>
            <a:r>
              <a:rPr lang="en-US" sz="4000" dirty="0">
                <a:solidFill>
                  <a:srgbClr val="FFFF00"/>
                </a:solidFill>
              </a:rPr>
              <a:t>Revenue Limits</a:t>
            </a:r>
          </a:p>
        </p:txBody>
      </p:sp>
      <p:sp>
        <p:nvSpPr>
          <p:cNvPr id="26627" name="Rectangle 3"/>
          <p:cNvSpPr>
            <a:spLocks noGrp="1" noChangeArrowheads="1"/>
          </p:cNvSpPr>
          <p:nvPr>
            <p:ph type="body" sz="half" idx="1"/>
          </p:nvPr>
        </p:nvSpPr>
        <p:spPr>
          <a:xfrm>
            <a:off x="928577" y="971551"/>
            <a:ext cx="7493124" cy="3848542"/>
          </a:xfrm>
        </p:spPr>
        <p:txBody>
          <a:bodyPr>
            <a:noAutofit/>
          </a:bodyPr>
          <a:lstStyle/>
          <a:p>
            <a:pPr>
              <a:spcBef>
                <a:spcPts val="1200"/>
              </a:spcBef>
              <a:spcAft>
                <a:spcPts val="1200"/>
              </a:spcAft>
              <a:buClr>
                <a:schemeClr val="folHlink"/>
              </a:buClr>
              <a:buSzPct val="75000"/>
              <a:buFontTx/>
              <a:buNone/>
            </a:pPr>
            <a:r>
              <a:rPr kumimoji="1" lang="en-US" i="1" dirty="0"/>
              <a:t>	</a:t>
            </a:r>
            <a:r>
              <a:rPr kumimoji="1" lang="en-US" dirty="0"/>
              <a:t>We’ll walk through a SAMPLE </a:t>
            </a:r>
            <a:r>
              <a:rPr kumimoji="1" lang="en-US" dirty="0" smtClean="0"/>
              <a:t>2020-21revenue </a:t>
            </a:r>
            <a:r>
              <a:rPr kumimoji="1" lang="en-US" dirty="0"/>
              <a:t>limit calculation worksheet, explaining line-by-line and giving you some time to work on your district’s numbers</a:t>
            </a:r>
            <a:r>
              <a:rPr kumimoji="1" lang="en-US" dirty="0" smtClean="0"/>
              <a:t>….  </a:t>
            </a:r>
            <a:endParaRPr kumimoji="1" lang="en-US" dirty="0"/>
          </a:p>
          <a:p>
            <a:pPr>
              <a:spcBef>
                <a:spcPts val="1200"/>
              </a:spcBef>
              <a:spcAft>
                <a:spcPts val="1800"/>
              </a:spcAft>
              <a:buClr>
                <a:schemeClr val="folHlink"/>
              </a:buClr>
              <a:buSzPct val="75000"/>
              <a:buFont typeface="Monotype Sorts" pitchFamily="2" charset="2"/>
              <a:buNone/>
            </a:pPr>
            <a:r>
              <a:rPr kumimoji="1" lang="en-US" i="1" dirty="0">
                <a:solidFill>
                  <a:srgbClr val="C00000"/>
                </a:solidFill>
              </a:rPr>
              <a:t>    </a:t>
            </a:r>
            <a:r>
              <a:rPr kumimoji="1" lang="en-US" sz="2600" i="1" dirty="0">
                <a:solidFill>
                  <a:srgbClr val="7030A0"/>
                </a:solidFill>
              </a:rPr>
              <a:t>….</a:t>
            </a:r>
            <a:r>
              <a:rPr kumimoji="1" lang="en-US" sz="2600" i="1" dirty="0">
                <a:solidFill>
                  <a:srgbClr val="262087"/>
                </a:solidFill>
              </a:rPr>
              <a:t>please ask questions as we go</a:t>
            </a:r>
            <a:r>
              <a:rPr kumimoji="1" lang="en-US" sz="2600" i="1" dirty="0" smtClean="0">
                <a:solidFill>
                  <a:srgbClr val="7030A0"/>
                </a:solidFill>
              </a:rPr>
              <a:t>.</a:t>
            </a:r>
          </a:p>
          <a:p>
            <a:pPr marL="0" indent="0">
              <a:spcBef>
                <a:spcPts val="600"/>
              </a:spcBef>
              <a:spcAft>
                <a:spcPts val="600"/>
              </a:spcAft>
              <a:buClr>
                <a:schemeClr val="folHlink"/>
              </a:buClr>
              <a:buSzPct val="75000"/>
              <a:buFont typeface="Monotype Sorts" pitchFamily="2" charset="2"/>
              <a:buNone/>
            </a:pPr>
            <a:r>
              <a:rPr kumimoji="1" lang="en-US" i="1" dirty="0" smtClean="0">
                <a:solidFill>
                  <a:srgbClr val="262087"/>
                </a:solidFill>
              </a:rPr>
              <a:t>This year, as this is a virtual presentation, you can send us questions using the Chat feature. The presenter or another SFS Team member may respond to your question.</a:t>
            </a:r>
            <a:endParaRPr kumimoji="1" lang="en-US" i="1" dirty="0">
              <a:solidFill>
                <a:srgbClr val="262087"/>
              </a:solidFill>
            </a:endParaRPr>
          </a:p>
          <a:p>
            <a:pPr eaLnBrk="1" hangingPunct="1"/>
            <a:endParaRPr lang="en-US" dirty="0"/>
          </a:p>
        </p:txBody>
      </p:sp>
      <p:pic>
        <p:nvPicPr>
          <p:cNvPr id="26628" name="Picture 10" descr="MMj02951520000[1]"/>
          <p:cNvPicPr>
            <a:picLocks noGrp="1" noChangeAspect="1" noChangeArrowheads="1" noCrop="1"/>
          </p:cNvPicPr>
          <p:nvPr>
            <p:ph sz="half" idx="2"/>
          </p:nvPr>
        </p:nvPicPr>
        <p:blipFill>
          <a:blip r:embed="rId3" cstate="print"/>
          <a:stretch>
            <a:fillRect/>
          </a:stretch>
        </p:blipFill>
        <p:spPr>
          <a:xfrm>
            <a:off x="6314194" y="2440782"/>
            <a:ext cx="942975" cy="857250"/>
          </a:xfrm>
          <a:noFill/>
        </p:spPr>
      </p:pic>
      <p:sp>
        <p:nvSpPr>
          <p:cNvPr id="5" name="Slide Number Placeholder 4"/>
          <p:cNvSpPr>
            <a:spLocks noGrp="1"/>
          </p:cNvSpPr>
          <p:nvPr>
            <p:ph type="sldNum" sz="quarter" idx="12"/>
          </p:nvPr>
        </p:nvSpPr>
        <p:spPr/>
        <p:txBody>
          <a:bodyPr/>
          <a:lstStyle/>
          <a:p>
            <a:pPr>
              <a:defRPr/>
            </a:pPr>
            <a:fld id="{130CE093-0770-429B-95D3-C00077BCDDAB}" type="slidenum">
              <a:rPr lang="en-US" smtClean="0"/>
              <a:pPr>
                <a:defRPr/>
              </a:pPr>
              <a:t>16</a:t>
            </a:fld>
            <a:endParaRPr lang="en-US" dirty="0"/>
          </a:p>
        </p:txBody>
      </p:sp>
    </p:spTree>
    <p:extLst>
      <p:ext uri="{BB962C8B-B14F-4D97-AF65-F5344CB8AC3E}">
        <p14:creationId xmlns:p14="http://schemas.microsoft.com/office/powerpoint/2010/main" val="278917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85716" y="4538663"/>
            <a:ext cx="3086100" cy="457200"/>
          </a:xfrm>
          <a:noFill/>
          <a:ln w="38100">
            <a:solidFill>
              <a:srgbClr val="002060"/>
            </a:solidFill>
          </a:ln>
        </p:spPr>
        <p:txBody>
          <a:bodyPr>
            <a:normAutofit fontScale="90000"/>
          </a:bodyPr>
          <a:lstStyle/>
          <a:p>
            <a:pPr algn="ctr" eaLnBrk="1" hangingPunct="1"/>
            <a:r>
              <a:rPr lang="en-US" sz="2880" b="1" dirty="0">
                <a:solidFill>
                  <a:srgbClr val="002060"/>
                </a:solidFill>
                <a:latin typeface="+mn-lt"/>
              </a:rPr>
              <a:t>A 4-Step Process</a:t>
            </a:r>
          </a:p>
        </p:txBody>
      </p:sp>
      <p:sp>
        <p:nvSpPr>
          <p:cNvPr id="28675" name="Rectangle 3"/>
          <p:cNvSpPr>
            <a:spLocks noGrp="1" noChangeArrowheads="1"/>
          </p:cNvSpPr>
          <p:nvPr>
            <p:ph idx="1"/>
          </p:nvPr>
        </p:nvSpPr>
        <p:spPr>
          <a:xfrm>
            <a:off x="1074420" y="994410"/>
            <a:ext cx="7269480" cy="3498011"/>
          </a:xfrm>
        </p:spPr>
        <p:txBody>
          <a:bodyPr>
            <a:normAutofit fontScale="77500" lnSpcReduction="20000"/>
          </a:bodyPr>
          <a:lstStyle/>
          <a:p>
            <a:pPr>
              <a:lnSpc>
                <a:spcPct val="120000"/>
              </a:lnSpc>
              <a:spcAft>
                <a:spcPts val="600"/>
              </a:spcAft>
              <a:buClr>
                <a:srgbClr val="7030A0"/>
              </a:buClr>
              <a:buFont typeface="Wingdings" panose="05000000000000000000" pitchFamily="2" charset="2"/>
              <a:buChar char="§"/>
            </a:pPr>
            <a:r>
              <a:rPr lang="en-US" sz="3200" i="1" dirty="0">
                <a:solidFill>
                  <a:srgbClr val="0070C0"/>
                </a:solidFill>
              </a:rPr>
              <a:t>Step 1:</a:t>
            </a:r>
            <a:r>
              <a:rPr lang="en-US" sz="3200" dirty="0">
                <a:solidFill>
                  <a:srgbClr val="0070C0"/>
                </a:solidFill>
              </a:rPr>
              <a:t> </a:t>
            </a:r>
            <a:r>
              <a:rPr lang="en-US" sz="3200" dirty="0"/>
              <a:t>Build the Base Revenue Per Member. </a:t>
            </a:r>
          </a:p>
          <a:p>
            <a:pPr marL="617252" lvl="2" indent="0">
              <a:lnSpc>
                <a:spcPct val="120000"/>
              </a:lnSpc>
              <a:spcBef>
                <a:spcPts val="0"/>
              </a:spcBef>
              <a:spcAft>
                <a:spcPts val="600"/>
              </a:spcAft>
              <a:buClr>
                <a:srgbClr val="C00000"/>
              </a:buClr>
              <a:buNone/>
            </a:pPr>
            <a:r>
              <a:rPr lang="en-US" sz="3200" b="1" dirty="0">
                <a:solidFill>
                  <a:srgbClr val="0070C0"/>
                </a:solidFill>
                <a:latin typeface="Lato" panose="020F0502020204030203" pitchFamily="34" charset="0"/>
              </a:rPr>
              <a:t>	(Worksheet lines 1-3)</a:t>
            </a:r>
          </a:p>
          <a:p>
            <a:pPr>
              <a:lnSpc>
                <a:spcPct val="120000"/>
              </a:lnSpc>
              <a:spcAft>
                <a:spcPts val="600"/>
              </a:spcAft>
              <a:buClr>
                <a:srgbClr val="7030A0"/>
              </a:buClr>
              <a:buFont typeface="Wingdings" panose="05000000000000000000" pitchFamily="2" charset="2"/>
              <a:buChar char="§"/>
            </a:pPr>
            <a:r>
              <a:rPr lang="en-US" sz="3200" i="1" dirty="0">
                <a:solidFill>
                  <a:srgbClr val="0070C0"/>
                </a:solidFill>
              </a:rPr>
              <a:t>Step 2:</a:t>
            </a:r>
            <a:r>
              <a:rPr lang="en-US" sz="3200" dirty="0">
                <a:solidFill>
                  <a:srgbClr val="0070C0"/>
                </a:solidFill>
              </a:rPr>
              <a:t> </a:t>
            </a:r>
            <a:r>
              <a:rPr lang="en-US" sz="3200" dirty="0"/>
              <a:t>Calculate a New Revenue Per Member. </a:t>
            </a:r>
          </a:p>
          <a:p>
            <a:pPr marL="308626" lvl="1">
              <a:lnSpc>
                <a:spcPct val="120000"/>
              </a:lnSpc>
              <a:spcBef>
                <a:spcPts val="0"/>
              </a:spcBef>
              <a:spcAft>
                <a:spcPts val="600"/>
              </a:spcAft>
              <a:buClr>
                <a:srgbClr val="C00000"/>
              </a:buClr>
            </a:pPr>
            <a:r>
              <a:rPr lang="en-US" sz="3200" b="1" dirty="0"/>
              <a:t>	(prior to exemptions) </a:t>
            </a:r>
          </a:p>
          <a:p>
            <a:pPr marL="308626" lvl="1">
              <a:lnSpc>
                <a:spcPct val="120000"/>
              </a:lnSpc>
              <a:spcBef>
                <a:spcPts val="0"/>
              </a:spcBef>
              <a:spcAft>
                <a:spcPts val="600"/>
              </a:spcAft>
              <a:buClr>
                <a:srgbClr val="C00000"/>
              </a:buClr>
            </a:pPr>
            <a:r>
              <a:rPr lang="en-US" sz="3200" b="1" dirty="0"/>
              <a:t>	</a:t>
            </a:r>
            <a:r>
              <a:rPr lang="en-US" sz="3200" b="1" dirty="0">
                <a:solidFill>
                  <a:srgbClr val="0070C0"/>
                </a:solidFill>
              </a:rPr>
              <a:t>(Worksheet lines 4-7) </a:t>
            </a:r>
          </a:p>
          <a:p>
            <a:pPr>
              <a:lnSpc>
                <a:spcPct val="120000"/>
              </a:lnSpc>
              <a:spcAft>
                <a:spcPts val="600"/>
              </a:spcAft>
              <a:buClr>
                <a:srgbClr val="7030A0"/>
              </a:buClr>
              <a:buFont typeface="Wingdings" panose="05000000000000000000" pitchFamily="2" charset="2"/>
              <a:buChar char="§"/>
            </a:pPr>
            <a:r>
              <a:rPr lang="en-US" sz="3200" i="1" dirty="0">
                <a:solidFill>
                  <a:srgbClr val="0070C0"/>
                </a:solidFill>
              </a:rPr>
              <a:t>Step 3:</a:t>
            </a:r>
            <a:r>
              <a:rPr lang="en-US" sz="3200" dirty="0">
                <a:solidFill>
                  <a:srgbClr val="0070C0"/>
                </a:solidFill>
              </a:rPr>
              <a:t> </a:t>
            </a:r>
            <a:r>
              <a:rPr lang="en-US" sz="3200" dirty="0"/>
              <a:t>Determine Allowable Exemptions. 	 		</a:t>
            </a:r>
            <a:r>
              <a:rPr lang="en-US" sz="3200" dirty="0">
                <a:solidFill>
                  <a:srgbClr val="0070C0"/>
                </a:solidFill>
              </a:rPr>
              <a:t>(Worksheet lines 8-11)</a:t>
            </a:r>
          </a:p>
          <a:p>
            <a:pPr eaLnBrk="1" hangingPunct="1">
              <a:lnSpc>
                <a:spcPct val="90000"/>
              </a:lnSpc>
              <a:buClr>
                <a:srgbClr val="FFFF00"/>
              </a:buClr>
              <a:buFont typeface="Wingdings" pitchFamily="2" charset="2"/>
              <a:buChar char="§"/>
            </a:pPr>
            <a:endParaRPr lang="en-US" sz="2160" dirty="0">
              <a:solidFill>
                <a:srgbClr val="0000FF"/>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17</a:t>
            </a:fld>
            <a:endParaRPr lang="en-US" dirty="0"/>
          </a:p>
        </p:txBody>
      </p:sp>
      <p:sp>
        <p:nvSpPr>
          <p:cNvPr id="305156" name="Rectangle 4"/>
          <p:cNvSpPr>
            <a:spLocks noChangeArrowheads="1"/>
          </p:cNvSpPr>
          <p:nvPr/>
        </p:nvSpPr>
        <p:spPr bwMode="auto">
          <a:xfrm>
            <a:off x="1680" y="110161"/>
            <a:ext cx="9140641" cy="608410"/>
          </a:xfrm>
          <a:prstGeom prst="rect">
            <a:avLst/>
          </a:prstGeom>
          <a:noFill/>
          <a:ln w="9525">
            <a:noFill/>
            <a:miter lim="800000"/>
            <a:headEnd/>
            <a:tailEnd/>
          </a:ln>
          <a:effectLst/>
        </p:spPr>
        <p:txBody>
          <a:bodyPr anchor="ctr"/>
          <a:lstStyle/>
          <a:p>
            <a:pPr algn="ctr" eaLnBrk="1" hangingPunct="1">
              <a:defRPr/>
            </a:pPr>
            <a:r>
              <a:rPr lang="en-US" sz="3600" dirty="0">
                <a:solidFill>
                  <a:srgbClr val="FFFF00"/>
                </a:solidFill>
                <a:latin typeface="Lato Black" panose="020F0A02020204030203" pitchFamily="34" charset="0"/>
              </a:rPr>
              <a:t>Revenue Limit</a:t>
            </a:r>
          </a:p>
        </p:txBody>
      </p:sp>
    </p:spTree>
    <p:extLst>
      <p:ext uri="{BB962C8B-B14F-4D97-AF65-F5344CB8AC3E}">
        <p14:creationId xmlns:p14="http://schemas.microsoft.com/office/powerpoint/2010/main" val="367637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a:xfrm>
            <a:off x="1680" y="125730"/>
            <a:ext cx="9140641" cy="800100"/>
          </a:xfrm>
          <a:noFill/>
        </p:spPr>
        <p:txBody>
          <a:bodyPr anchor="ctr">
            <a:normAutofit/>
          </a:bodyPr>
          <a:lstStyle/>
          <a:p>
            <a:pPr algn="ctr" eaLnBrk="1" hangingPunct="1"/>
            <a:r>
              <a:rPr lang="en-US" dirty="0">
                <a:solidFill>
                  <a:srgbClr val="FFFF00"/>
                </a:solidFill>
              </a:rPr>
              <a:t>Revenue Limit</a:t>
            </a:r>
          </a:p>
        </p:txBody>
      </p:sp>
      <p:sp>
        <p:nvSpPr>
          <p:cNvPr id="29698" name="Rectangle 2"/>
          <p:cNvSpPr>
            <a:spLocks noGrp="1" noChangeArrowheads="1"/>
          </p:cNvSpPr>
          <p:nvPr>
            <p:ph idx="1"/>
          </p:nvPr>
        </p:nvSpPr>
        <p:spPr>
          <a:xfrm>
            <a:off x="937261" y="925830"/>
            <a:ext cx="7063740" cy="1097280"/>
          </a:xfrm>
        </p:spPr>
        <p:txBody>
          <a:bodyPr>
            <a:noAutofit/>
          </a:bodyPr>
          <a:lstStyle/>
          <a:p>
            <a:pPr eaLnBrk="1" hangingPunct="1">
              <a:lnSpc>
                <a:spcPct val="90000"/>
              </a:lnSpc>
              <a:spcAft>
                <a:spcPts val="1200"/>
              </a:spcAft>
              <a:buClr>
                <a:srgbClr val="7030A0"/>
              </a:buClr>
              <a:buFont typeface="Wingdings" pitchFamily="2" charset="2"/>
              <a:buChar char="§"/>
            </a:pPr>
            <a:r>
              <a:rPr lang="en-US" sz="2800" i="1" dirty="0">
                <a:solidFill>
                  <a:srgbClr val="0070C0"/>
                </a:solidFill>
              </a:rPr>
              <a:t>Step 4:</a:t>
            </a:r>
            <a:r>
              <a:rPr lang="en-US" sz="2800" dirty="0">
                <a:solidFill>
                  <a:srgbClr val="0070C0"/>
                </a:solidFill>
              </a:rPr>
              <a:t> </a:t>
            </a:r>
            <a:r>
              <a:rPr lang="en-US" sz="2800" dirty="0"/>
              <a:t>Determine Levy Amounts. </a:t>
            </a:r>
            <a:endParaRPr lang="en-US" sz="2800" u="sng" dirty="0"/>
          </a:p>
          <a:p>
            <a:pPr algn="ctr" eaLnBrk="1" hangingPunct="1">
              <a:lnSpc>
                <a:spcPct val="90000"/>
              </a:lnSpc>
              <a:spcAft>
                <a:spcPts val="1200"/>
              </a:spcAft>
              <a:buClr>
                <a:srgbClr val="0000FF"/>
              </a:buClr>
              <a:buFont typeface="Wingdings" pitchFamily="2" charset="2"/>
              <a:buNone/>
            </a:pPr>
            <a:r>
              <a:rPr lang="en-US" sz="2800" u="sng" dirty="0"/>
              <a:t>Controlled Amounts</a:t>
            </a:r>
          </a:p>
        </p:txBody>
      </p:sp>
      <p:sp>
        <p:nvSpPr>
          <p:cNvPr id="6" name="Slide Number Placeholder 5"/>
          <p:cNvSpPr>
            <a:spLocks noGrp="1"/>
          </p:cNvSpPr>
          <p:nvPr>
            <p:ph type="sldNum" sz="quarter" idx="12"/>
          </p:nvPr>
        </p:nvSpPr>
        <p:spPr/>
        <p:txBody>
          <a:bodyPr/>
          <a:lstStyle/>
          <a:p>
            <a:pPr>
              <a:defRPr/>
            </a:pPr>
            <a:fld id="{EDD38028-0EA5-4518-8DC2-93749F528613}" type="slidenum">
              <a:rPr lang="en-US" sz="1800" smtClean="0"/>
              <a:pPr>
                <a:defRPr/>
              </a:pPr>
              <a:t>18</a:t>
            </a:fld>
            <a:endParaRPr lang="en-US" sz="1800" dirty="0"/>
          </a:p>
        </p:txBody>
      </p:sp>
      <p:sp>
        <p:nvSpPr>
          <p:cNvPr id="29699" name="Rectangle 3"/>
          <p:cNvSpPr>
            <a:spLocks noChangeArrowheads="1"/>
          </p:cNvSpPr>
          <p:nvPr/>
        </p:nvSpPr>
        <p:spPr bwMode="auto">
          <a:xfrm>
            <a:off x="1005840" y="1979720"/>
            <a:ext cx="7063740" cy="1003510"/>
          </a:xfrm>
          <a:prstGeom prst="rect">
            <a:avLst/>
          </a:prstGeom>
          <a:noFill/>
          <a:ln w="9525">
            <a:noFill/>
            <a:miter lim="800000"/>
            <a:headEnd/>
            <a:tailEnd/>
          </a:ln>
        </p:spPr>
        <p:txBody>
          <a:bodyPr/>
          <a:lstStyle/>
          <a:p>
            <a:pPr marL="308626" indent="-308626" algn="ctr">
              <a:lnSpc>
                <a:spcPct val="80000"/>
              </a:lnSpc>
              <a:spcBef>
                <a:spcPct val="20000"/>
              </a:spcBef>
              <a:defRPr/>
            </a:pPr>
            <a:r>
              <a:rPr lang="en-US" sz="2800" b="1" dirty="0">
                <a:latin typeface="Lato" panose="020F0502020204030203" pitchFamily="34" charset="0"/>
              </a:rPr>
              <a:t>Levies for Funds 10, 38, 41 </a:t>
            </a:r>
          </a:p>
          <a:p>
            <a:pPr marL="308626" indent="-308626" algn="ctr">
              <a:lnSpc>
                <a:spcPct val="80000"/>
              </a:lnSpc>
              <a:spcBef>
                <a:spcPct val="20000"/>
              </a:spcBef>
              <a:defRPr/>
            </a:pPr>
            <a:r>
              <a:rPr lang="en-US" sz="2800" b="1" dirty="0">
                <a:solidFill>
                  <a:srgbClr val="0070C0"/>
                </a:solidFill>
                <a:latin typeface="Lato" panose="020F0502020204030203" pitchFamily="34" charset="0"/>
              </a:rPr>
              <a:t>(Worksheet lines 12-14)</a:t>
            </a:r>
          </a:p>
        </p:txBody>
      </p:sp>
      <p:sp>
        <p:nvSpPr>
          <p:cNvPr id="29700" name="Text Box 4"/>
          <p:cNvSpPr txBox="1">
            <a:spLocks noChangeArrowheads="1"/>
          </p:cNvSpPr>
          <p:nvPr/>
        </p:nvSpPr>
        <p:spPr bwMode="auto">
          <a:xfrm>
            <a:off x="1083297" y="3077000"/>
            <a:ext cx="7359366" cy="1652119"/>
          </a:xfrm>
          <a:prstGeom prst="rect">
            <a:avLst/>
          </a:prstGeom>
          <a:noFill/>
          <a:ln w="9525">
            <a:noFill/>
            <a:miter lim="800000"/>
            <a:headEnd/>
            <a:tailEnd/>
          </a:ln>
        </p:spPr>
        <p:txBody>
          <a:bodyPr wrap="square">
            <a:spAutoFit/>
          </a:bodyPr>
          <a:lstStyle/>
          <a:p>
            <a:pPr algn="ctr">
              <a:lnSpc>
                <a:spcPct val="80000"/>
              </a:lnSpc>
              <a:spcBef>
                <a:spcPct val="20000"/>
              </a:spcBef>
              <a:defRPr/>
            </a:pPr>
            <a:r>
              <a:rPr lang="en-US" sz="2800" b="1" u="sng" dirty="0">
                <a:latin typeface="Lato" panose="020F0502020204030203" pitchFamily="34" charset="0"/>
              </a:rPr>
              <a:t>Non-Controlled Amounts</a:t>
            </a:r>
          </a:p>
          <a:p>
            <a:pPr algn="ctr">
              <a:lnSpc>
                <a:spcPct val="80000"/>
              </a:lnSpc>
              <a:spcBef>
                <a:spcPct val="20000"/>
              </a:spcBef>
              <a:defRPr/>
            </a:pPr>
            <a:r>
              <a:rPr lang="en-US" sz="2800" b="1" dirty="0">
                <a:latin typeface="Lato" panose="020F0502020204030203" pitchFamily="34" charset="0"/>
              </a:rPr>
              <a:t>Levies for Funds 39 &amp; 80 and Prior-Year Chargeback</a:t>
            </a:r>
          </a:p>
          <a:p>
            <a:pPr algn="ctr">
              <a:lnSpc>
                <a:spcPct val="80000"/>
              </a:lnSpc>
              <a:spcBef>
                <a:spcPct val="20000"/>
              </a:spcBef>
              <a:defRPr/>
            </a:pPr>
            <a:r>
              <a:rPr lang="en-US" sz="2800" b="1" dirty="0">
                <a:solidFill>
                  <a:srgbClr val="0070C0"/>
                </a:solidFill>
                <a:latin typeface="Lato" panose="020F0502020204030203" pitchFamily="34" charset="0"/>
              </a:rPr>
              <a:t>(Worksheet line 15)</a:t>
            </a:r>
          </a:p>
        </p:txBody>
      </p:sp>
    </p:spTree>
    <p:extLst>
      <p:ext uri="{BB962C8B-B14F-4D97-AF65-F5344CB8AC3E}">
        <p14:creationId xmlns:p14="http://schemas.microsoft.com/office/powerpoint/2010/main" val="403235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8" y="154192"/>
            <a:ext cx="9215049" cy="628650"/>
          </a:xfrm>
        </p:spPr>
        <p:txBody>
          <a:bodyPr>
            <a:normAutofit/>
          </a:bodyPr>
          <a:lstStyle/>
          <a:p>
            <a:pPr algn="ctr"/>
            <a:r>
              <a:rPr lang="en-US" sz="3516" dirty="0">
                <a:ln w="6350">
                  <a:noFill/>
                </a:ln>
                <a:solidFill>
                  <a:srgbClr val="FFFF00"/>
                </a:solidFill>
                <a:cs typeface="Arial" pitchFamily="34" charset="0"/>
              </a:rPr>
              <a:t>Revenue Limit Worksheet</a:t>
            </a:r>
            <a:endParaRPr lang="en-US" sz="3516" dirty="0">
              <a:solidFill>
                <a:srgbClr val="FFFF00"/>
              </a:solidFill>
              <a:cs typeface="Arial" pitchFamily="34" charset="0"/>
            </a:endParaRP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19</a:t>
            </a:fld>
            <a:endParaRPr lang="en-US" dirty="0"/>
          </a:p>
        </p:txBody>
      </p:sp>
      <p:pic>
        <p:nvPicPr>
          <p:cNvPr id="5" name="Picture 2"/>
          <p:cNvPicPr>
            <a:picLocks noChangeAspect="1" noChangeArrowheads="1"/>
          </p:cNvPicPr>
          <p:nvPr/>
        </p:nvPicPr>
        <p:blipFill>
          <a:blip r:embed="rId2" cstate="print"/>
          <a:srcRect l="7276" t="60954" r="58233" b="36953"/>
          <a:stretch>
            <a:fillRect/>
          </a:stretch>
        </p:blipFill>
        <p:spPr bwMode="auto">
          <a:xfrm>
            <a:off x="1059281" y="934904"/>
            <a:ext cx="6751117" cy="400050"/>
          </a:xfrm>
          <a:prstGeom prst="rect">
            <a:avLst/>
          </a:prstGeom>
          <a:noFill/>
          <a:ln w="9525" cmpd="sng">
            <a:solidFill>
              <a:schemeClr val="tx1"/>
            </a:solidFill>
            <a:miter lim="800000"/>
            <a:headEnd/>
            <a:tailEnd/>
          </a:ln>
        </p:spPr>
      </p:pic>
      <p:sp>
        <p:nvSpPr>
          <p:cNvPr id="6" name="Rectangle 5"/>
          <p:cNvSpPr/>
          <p:nvPr/>
        </p:nvSpPr>
        <p:spPr>
          <a:xfrm>
            <a:off x="1155014" y="1850916"/>
            <a:ext cx="744087" cy="2790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sp>
        <p:nvSpPr>
          <p:cNvPr id="7" name="Rectangle 6"/>
          <p:cNvSpPr/>
          <p:nvPr/>
        </p:nvSpPr>
        <p:spPr>
          <a:xfrm>
            <a:off x="1155014" y="2626264"/>
            <a:ext cx="827797" cy="2816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sp>
        <p:nvSpPr>
          <p:cNvPr id="8" name="Rectangle 7"/>
          <p:cNvSpPr/>
          <p:nvPr/>
        </p:nvSpPr>
        <p:spPr>
          <a:xfrm>
            <a:off x="1155014" y="3460004"/>
            <a:ext cx="567366" cy="2325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sp>
        <p:nvSpPr>
          <p:cNvPr id="3" name="Content Placeholder 2"/>
          <p:cNvSpPr>
            <a:spLocks noGrp="1"/>
          </p:cNvSpPr>
          <p:nvPr>
            <p:ph idx="1"/>
          </p:nvPr>
        </p:nvSpPr>
        <p:spPr>
          <a:xfrm>
            <a:off x="894584" y="1315857"/>
            <a:ext cx="7654793" cy="3613258"/>
          </a:xfrm>
        </p:spPr>
        <p:txBody>
          <a:bodyPr>
            <a:noAutofit/>
          </a:bodyPr>
          <a:lstStyle/>
          <a:p>
            <a:pPr algn="ctr">
              <a:spcBef>
                <a:spcPts val="439"/>
              </a:spcBef>
              <a:spcAft>
                <a:spcPts val="879"/>
              </a:spcAft>
              <a:buClr>
                <a:srgbClr val="7030A0"/>
              </a:buClr>
              <a:buFont typeface="Wingdings" panose="05000000000000000000" pitchFamily="2" charset="2"/>
              <a:buChar char="§"/>
              <a:defRPr/>
            </a:pPr>
            <a:r>
              <a:rPr lang="en-US" sz="2051" dirty="0"/>
              <a:t>(Located in at the bottom of the left page)</a:t>
            </a:r>
            <a:endParaRPr lang="en-US" sz="2051" dirty="0">
              <a:ln>
                <a:solidFill>
                  <a:schemeClr val="tx1"/>
                </a:solidFill>
              </a:ln>
              <a:solidFill>
                <a:srgbClr val="00B050"/>
              </a:solidFill>
            </a:endParaRPr>
          </a:p>
          <a:p>
            <a:pPr>
              <a:spcBef>
                <a:spcPts val="439"/>
              </a:spcBef>
              <a:spcAft>
                <a:spcPts val="879"/>
              </a:spcAft>
              <a:buClr>
                <a:srgbClr val="7030A0"/>
              </a:buClr>
              <a:buFont typeface="Wingdings" panose="05000000000000000000" pitchFamily="2" charset="2"/>
              <a:buChar char="§"/>
              <a:defRPr/>
            </a:pPr>
            <a:r>
              <a:rPr lang="en-US" sz="2051" dirty="0">
                <a:solidFill>
                  <a:srgbClr val="84DC8E"/>
                </a:solidFill>
              </a:rPr>
              <a:t>Green </a:t>
            </a:r>
            <a:r>
              <a:rPr lang="en-US" sz="2051" dirty="0"/>
              <a:t>cells are formula cells and will auto calculate the amount for that cell based on the values entered in other cells.</a:t>
            </a:r>
          </a:p>
          <a:p>
            <a:pPr>
              <a:spcBef>
                <a:spcPts val="439"/>
              </a:spcBef>
              <a:spcAft>
                <a:spcPts val="879"/>
              </a:spcAft>
              <a:buClr>
                <a:srgbClr val="7030A0"/>
              </a:buClr>
              <a:buFont typeface="Wingdings" panose="05000000000000000000" pitchFamily="2" charset="2"/>
              <a:buChar char="§"/>
              <a:defRPr/>
            </a:pPr>
            <a:r>
              <a:rPr lang="en-US" sz="2051" dirty="0">
                <a:solidFill>
                  <a:srgbClr val="FFFF99"/>
                </a:solidFill>
              </a:rPr>
              <a:t>Yellow</a:t>
            </a:r>
            <a:r>
              <a:rPr lang="en-US" sz="2051" dirty="0"/>
              <a:t> cells pull data on file with DPI and loaded on the “Data” tab of the worksheet. </a:t>
            </a:r>
          </a:p>
          <a:p>
            <a:pPr marL="228600" indent="-228600">
              <a:spcBef>
                <a:spcPts val="439"/>
              </a:spcBef>
              <a:spcAft>
                <a:spcPts val="879"/>
              </a:spcAft>
              <a:buClr>
                <a:srgbClr val="7030A0"/>
              </a:buClr>
              <a:buFont typeface="Wingdings" panose="05000000000000000000" pitchFamily="2" charset="2"/>
              <a:buChar char="§"/>
              <a:defRPr/>
            </a:pPr>
            <a:r>
              <a:rPr lang="en-US" sz="2051" dirty="0">
                <a:solidFill>
                  <a:srgbClr val="FF99CC"/>
                </a:solidFill>
              </a:rPr>
              <a:t>Pink</a:t>
            </a:r>
            <a:r>
              <a:rPr lang="en-US" sz="2051" dirty="0">
                <a:solidFill>
                  <a:srgbClr val="FF33CC"/>
                </a:solidFill>
              </a:rPr>
              <a:t> </a:t>
            </a:r>
            <a:r>
              <a:rPr lang="en-US" sz="2051" dirty="0"/>
              <a:t>cells require district entry.</a:t>
            </a:r>
          </a:p>
          <a:p>
            <a:pPr lvl="1" indent="-168275">
              <a:lnSpc>
                <a:spcPct val="100000"/>
              </a:lnSpc>
              <a:spcBef>
                <a:spcPts val="439"/>
              </a:spcBef>
              <a:spcAft>
                <a:spcPts val="879"/>
              </a:spcAft>
              <a:buClr>
                <a:srgbClr val="7030A0"/>
              </a:buClr>
              <a:buFont typeface="Wingdings" panose="05000000000000000000" pitchFamily="2" charset="2"/>
              <a:buChar char="§"/>
              <a:defRPr/>
            </a:pPr>
            <a:r>
              <a:rPr lang="en-US" sz="2051" b="1" u="sng" dirty="0"/>
              <a:t>Note:</a:t>
            </a:r>
            <a:r>
              <a:rPr lang="en-US" sz="2051" b="1" dirty="0"/>
              <a:t> as DPI receives additional data and loads into the </a:t>
            </a:r>
            <a:r>
              <a:rPr lang="en-US" sz="2051" b="1" dirty="0" smtClean="0"/>
              <a:t> spreadsheet</a:t>
            </a:r>
            <a:r>
              <a:rPr lang="en-US" sz="2051" b="1" dirty="0"/>
              <a:t>, we will change the pink cells to yellow cells.</a:t>
            </a:r>
          </a:p>
          <a:p>
            <a:endParaRPr lang="en-US" sz="2051" dirty="0"/>
          </a:p>
        </p:txBody>
      </p:sp>
    </p:spTree>
    <p:extLst>
      <p:ext uri="{BB962C8B-B14F-4D97-AF65-F5344CB8AC3E}">
        <p14:creationId xmlns:p14="http://schemas.microsoft.com/office/powerpoint/2010/main" val="3871939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80" y="200494"/>
            <a:ext cx="9140641" cy="554044"/>
          </a:xfrm>
        </p:spPr>
        <p:txBody>
          <a:bodyPr>
            <a:noAutofit/>
          </a:bodyPr>
          <a:lstStyle/>
          <a:p>
            <a:pPr algn="ctr" eaLnBrk="1" hangingPunct="1"/>
            <a:r>
              <a:rPr lang="en-US" sz="4400" i="1" dirty="0">
                <a:solidFill>
                  <a:srgbClr val="FFFF00"/>
                </a:solidFill>
              </a:rPr>
              <a:t>Today’s</a:t>
            </a:r>
            <a:r>
              <a:rPr lang="en-US" sz="4000" i="1" dirty="0">
                <a:solidFill>
                  <a:srgbClr val="FFFF00"/>
                </a:solidFill>
              </a:rPr>
              <a:t> Goals</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2</a:t>
            </a:fld>
            <a:endParaRPr lang="en-US" dirty="0"/>
          </a:p>
        </p:txBody>
      </p:sp>
      <p:sp>
        <p:nvSpPr>
          <p:cNvPr id="5" name="Rectangle 4"/>
          <p:cNvSpPr/>
          <p:nvPr/>
        </p:nvSpPr>
        <p:spPr>
          <a:xfrm>
            <a:off x="1188750" y="977674"/>
            <a:ext cx="6963217" cy="3830792"/>
          </a:xfrm>
          <a:prstGeom prst="rect">
            <a:avLst/>
          </a:prstGeom>
        </p:spPr>
        <p:txBody>
          <a:bodyPr wrap="square">
            <a:spAutoFit/>
          </a:bodyPr>
          <a:lstStyle/>
          <a:p>
            <a:pPr>
              <a:spcBef>
                <a:spcPts val="439"/>
              </a:spcBef>
              <a:buClr>
                <a:srgbClr val="FFFF00"/>
              </a:buClr>
            </a:pPr>
            <a:r>
              <a:rPr lang="en-US" sz="2520" b="1" dirty="0">
                <a:latin typeface="Lato" panose="020F0502020204030203" pitchFamily="34" charset="0"/>
              </a:rPr>
              <a:t>For you to be able to:</a:t>
            </a:r>
            <a:endParaRPr lang="en-US" sz="810" b="1" dirty="0">
              <a:latin typeface="Lato" panose="020F0502020204030203" pitchFamily="34" charset="0"/>
            </a:endParaRPr>
          </a:p>
          <a:p>
            <a:pPr marL="334853" indent="-334853">
              <a:spcBef>
                <a:spcPts val="439"/>
              </a:spcBef>
              <a:buClr>
                <a:srgbClr val="7030A0"/>
              </a:buClr>
              <a:buFont typeface="Wingdings" panose="05000000000000000000" pitchFamily="2" charset="2"/>
              <a:buChar char="§"/>
              <a:tabLst>
                <a:tab pos="617252" algn="l"/>
              </a:tabLst>
            </a:pPr>
            <a:r>
              <a:rPr lang="en-US" sz="2160" b="1" dirty="0">
                <a:latin typeface="Lato" panose="020F0502020204030203" pitchFamily="34" charset="0"/>
              </a:rPr>
              <a:t>Accurately prepare (and be able to explain) your district’s </a:t>
            </a:r>
            <a:r>
              <a:rPr lang="en-US" sz="2160" b="1" dirty="0" smtClean="0">
                <a:latin typeface="Lato" panose="020F0502020204030203" pitchFamily="34" charset="0"/>
              </a:rPr>
              <a:t>2020-21 </a:t>
            </a:r>
            <a:r>
              <a:rPr lang="en-US" sz="2160" b="1" dirty="0">
                <a:latin typeface="Lato" panose="020F0502020204030203" pitchFamily="34" charset="0"/>
              </a:rPr>
              <a:t>Revenue Limit</a:t>
            </a:r>
          </a:p>
          <a:p>
            <a:pPr marL="334853" indent="-334853">
              <a:spcBef>
                <a:spcPts val="439"/>
              </a:spcBef>
              <a:buClr>
                <a:srgbClr val="7030A0"/>
              </a:buClr>
              <a:buFont typeface="Wingdings" panose="05000000000000000000" pitchFamily="2" charset="2"/>
              <a:buChar char="§"/>
              <a:tabLst>
                <a:tab pos="617252" algn="l"/>
              </a:tabLst>
            </a:pPr>
            <a:r>
              <a:rPr lang="en-US" sz="2160" b="1" dirty="0">
                <a:latin typeface="Lato" panose="020F0502020204030203" pitchFamily="34" charset="0"/>
              </a:rPr>
              <a:t>Understand your October 15 Aid Certification</a:t>
            </a:r>
          </a:p>
          <a:p>
            <a:pPr marL="334853" indent="-334853">
              <a:spcBef>
                <a:spcPts val="439"/>
              </a:spcBef>
              <a:buClr>
                <a:srgbClr val="7030A0"/>
              </a:buClr>
              <a:buFont typeface="Wingdings" panose="05000000000000000000" pitchFamily="2" charset="2"/>
              <a:buChar char="§"/>
              <a:tabLst>
                <a:tab pos="617252" algn="l"/>
              </a:tabLst>
            </a:pPr>
            <a:r>
              <a:rPr lang="en-US" sz="2160" b="1" dirty="0">
                <a:latin typeface="Lato" panose="020F0502020204030203" pitchFamily="34" charset="0"/>
              </a:rPr>
              <a:t>Understand how the Revenue Limit information fits into your </a:t>
            </a:r>
            <a:r>
              <a:rPr lang="en-US" sz="2160" b="1" dirty="0" smtClean="0">
                <a:latin typeface="Lato" panose="020F0502020204030203" pitchFamily="34" charset="0"/>
              </a:rPr>
              <a:t>2020-21 </a:t>
            </a:r>
            <a:r>
              <a:rPr lang="en-US" sz="2160" b="1" dirty="0">
                <a:latin typeface="Lato" panose="020F0502020204030203" pitchFamily="34" charset="0"/>
              </a:rPr>
              <a:t>budget</a:t>
            </a:r>
          </a:p>
          <a:p>
            <a:pPr marL="334853" indent="-334853">
              <a:spcBef>
                <a:spcPts val="439"/>
              </a:spcBef>
              <a:buClr>
                <a:srgbClr val="7030A0"/>
              </a:buClr>
              <a:buFont typeface="Wingdings" panose="05000000000000000000" pitchFamily="2" charset="2"/>
              <a:buChar char="§"/>
              <a:tabLst>
                <a:tab pos="617252" algn="l"/>
              </a:tabLst>
            </a:pPr>
            <a:r>
              <a:rPr lang="en-US" sz="2160" b="1" dirty="0">
                <a:latin typeface="Lato" panose="020F0502020204030203" pitchFamily="34" charset="0"/>
              </a:rPr>
              <a:t>Compute your final Fall, </a:t>
            </a:r>
            <a:r>
              <a:rPr lang="en-US" sz="2160" b="1" dirty="0" smtClean="0">
                <a:latin typeface="Lato" panose="020F0502020204030203" pitchFamily="34" charset="0"/>
              </a:rPr>
              <a:t>2020 </a:t>
            </a:r>
            <a:r>
              <a:rPr lang="en-US" sz="2160" b="1" dirty="0">
                <a:latin typeface="Lato" panose="020F0502020204030203" pitchFamily="34" charset="0"/>
              </a:rPr>
              <a:t>levy</a:t>
            </a:r>
          </a:p>
          <a:p>
            <a:pPr marL="334853" indent="-334853">
              <a:spcBef>
                <a:spcPts val="439"/>
              </a:spcBef>
              <a:buClr>
                <a:srgbClr val="7030A0"/>
              </a:buClr>
              <a:buFont typeface="Wingdings" panose="05000000000000000000" pitchFamily="2" charset="2"/>
              <a:buChar char="§"/>
              <a:tabLst>
                <a:tab pos="617252" algn="l"/>
              </a:tabLst>
            </a:pPr>
            <a:r>
              <a:rPr lang="en-US" sz="2160" b="1" dirty="0">
                <a:latin typeface="Lato" panose="020F0502020204030203" pitchFamily="34" charset="0"/>
              </a:rPr>
              <a:t>Complete your PI-401 (tax documents)</a:t>
            </a:r>
          </a:p>
          <a:p>
            <a:pPr marL="334853" indent="-334853">
              <a:spcBef>
                <a:spcPts val="439"/>
              </a:spcBef>
              <a:buClr>
                <a:srgbClr val="7030A0"/>
              </a:buClr>
              <a:buFont typeface="Wingdings" panose="05000000000000000000" pitchFamily="2" charset="2"/>
              <a:buChar char="§"/>
            </a:pPr>
            <a:r>
              <a:rPr lang="en-US" sz="2160" b="1" dirty="0">
                <a:latin typeface="Lato" panose="020F0502020204030203" pitchFamily="34" charset="0"/>
              </a:rPr>
              <a:t>Finalize your </a:t>
            </a:r>
            <a:r>
              <a:rPr lang="en-US" sz="2160" b="1" dirty="0" smtClean="0">
                <a:latin typeface="Lato" panose="020F0502020204030203" pitchFamily="34" charset="0"/>
              </a:rPr>
              <a:t>2020-21 </a:t>
            </a:r>
            <a:r>
              <a:rPr lang="en-US" sz="2160" b="1" dirty="0">
                <a:latin typeface="Lato" panose="020F0502020204030203" pitchFamily="34" charset="0"/>
              </a:rPr>
              <a:t>budget</a:t>
            </a:r>
          </a:p>
          <a:p>
            <a:pPr marL="334853" indent="-334853">
              <a:spcBef>
                <a:spcPts val="439"/>
              </a:spcBef>
              <a:buClr>
                <a:srgbClr val="7030A0"/>
              </a:buClr>
              <a:buFont typeface="Wingdings" panose="05000000000000000000" pitchFamily="2" charset="2"/>
              <a:buChar char="§"/>
            </a:pPr>
            <a:r>
              <a:rPr lang="en-US" sz="2160" b="1" dirty="0">
                <a:latin typeface="Lato" panose="020F0502020204030203" pitchFamily="34" charset="0"/>
              </a:rPr>
              <a:t>Learn a few other things about school finance</a:t>
            </a:r>
          </a:p>
        </p:txBody>
      </p:sp>
    </p:spTree>
    <p:extLst>
      <p:ext uri="{BB962C8B-B14F-4D97-AF65-F5344CB8AC3E}">
        <p14:creationId xmlns:p14="http://schemas.microsoft.com/office/powerpoint/2010/main" val="342356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86187" y="425959"/>
            <a:ext cx="3658117" cy="4589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a:srcRect l="-615" t="3167" r="2205" b="502"/>
          <a:stretch/>
        </p:blipFill>
        <p:spPr>
          <a:xfrm>
            <a:off x="853925" y="411374"/>
            <a:ext cx="3548516" cy="4614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a:xfrm>
            <a:off x="8427742" y="4743451"/>
            <a:ext cx="464797" cy="260492"/>
          </a:xfrm>
        </p:spPr>
        <p:txBody>
          <a:bodyPr/>
          <a:lstStyle/>
          <a:p>
            <a:pPr>
              <a:defRPr/>
            </a:pPr>
            <a:fld id="{1F24E790-6899-41BD-8C41-0184D1A673AD}" type="slidenum">
              <a:rPr lang="en-US"/>
              <a:pPr>
                <a:defRPr/>
              </a:pPr>
              <a:t>20</a:t>
            </a:fld>
            <a:endParaRPr lang="en-US" dirty="0"/>
          </a:p>
        </p:txBody>
      </p:sp>
      <p:sp>
        <p:nvSpPr>
          <p:cNvPr id="9" name="Rounded Rectangle 8"/>
          <p:cNvSpPr/>
          <p:nvPr/>
        </p:nvSpPr>
        <p:spPr>
          <a:xfrm>
            <a:off x="913913" y="3691185"/>
            <a:ext cx="2972211" cy="99976"/>
          </a:xfrm>
          <a:prstGeom prst="round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75" dirty="0">
              <a:latin typeface="Lato Black" panose="020F0A02020204030203" pitchFamily="34" charset="0"/>
            </a:endParaRPr>
          </a:p>
        </p:txBody>
      </p:sp>
      <p:sp>
        <p:nvSpPr>
          <p:cNvPr id="10" name="Rounded Rectangle 9"/>
          <p:cNvSpPr/>
          <p:nvPr/>
        </p:nvSpPr>
        <p:spPr>
          <a:xfrm>
            <a:off x="883776" y="3153802"/>
            <a:ext cx="2992205" cy="9763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75" dirty="0">
              <a:latin typeface="Lato Black" panose="020F0A02020204030203" pitchFamily="34" charset="0"/>
            </a:endParaRPr>
          </a:p>
        </p:txBody>
      </p:sp>
      <p:sp>
        <p:nvSpPr>
          <p:cNvPr id="11" name="Rounded Rectangle 10"/>
          <p:cNvSpPr/>
          <p:nvPr/>
        </p:nvSpPr>
        <p:spPr>
          <a:xfrm flipV="1">
            <a:off x="899653" y="3004808"/>
            <a:ext cx="2940785" cy="114193"/>
          </a:xfrm>
          <a:prstGeom prst="roundRect">
            <a:avLst/>
          </a:prstGeom>
          <a:noFill/>
          <a:ln w="285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75" dirty="0">
              <a:latin typeface="Lato Black" panose="020F0A02020204030203" pitchFamily="34" charset="0"/>
            </a:endParaRPr>
          </a:p>
        </p:txBody>
      </p:sp>
      <p:sp>
        <p:nvSpPr>
          <p:cNvPr id="13" name="Rounded Rectangle 12"/>
          <p:cNvSpPr/>
          <p:nvPr/>
        </p:nvSpPr>
        <p:spPr>
          <a:xfrm>
            <a:off x="899653" y="3249401"/>
            <a:ext cx="2963628" cy="81868"/>
          </a:xfrm>
          <a:prstGeom prst="round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75" dirty="0">
              <a:latin typeface="Lato Black" panose="020F0A02020204030203" pitchFamily="34" charset="0"/>
            </a:endParaRPr>
          </a:p>
        </p:txBody>
      </p:sp>
      <p:cxnSp>
        <p:nvCxnSpPr>
          <p:cNvPr id="15" name="Straight Arrow Connector 14"/>
          <p:cNvCxnSpPr/>
          <p:nvPr/>
        </p:nvCxnSpPr>
        <p:spPr>
          <a:xfrm flipV="1">
            <a:off x="3886124" y="1141412"/>
            <a:ext cx="3997717" cy="2580712"/>
          </a:xfrm>
          <a:prstGeom prst="straightConnector1">
            <a:avLst/>
          </a:prstGeom>
          <a:ln w="317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flipV="1">
            <a:off x="3875981" y="912588"/>
            <a:ext cx="4017359" cy="2290034"/>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93265" y="1033319"/>
            <a:ext cx="3990576" cy="2275275"/>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3"/>
          </p:cNvCxnSpPr>
          <p:nvPr/>
        </p:nvCxnSpPr>
        <p:spPr>
          <a:xfrm flipV="1">
            <a:off x="3840438" y="812800"/>
            <a:ext cx="3951012" cy="2249104"/>
          </a:xfrm>
          <a:prstGeom prst="straightConnector1">
            <a:avLst/>
          </a:prstGeom>
          <a:ln w="317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73981" y="2211211"/>
            <a:ext cx="2387163" cy="669915"/>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latin typeface="Lato Black" panose="020F0A02020204030203" pitchFamily="34" charset="0"/>
            </a:endParaRPr>
          </a:p>
        </p:txBody>
      </p:sp>
      <p:sp>
        <p:nvSpPr>
          <p:cNvPr id="37" name="Rectangle 36"/>
          <p:cNvSpPr/>
          <p:nvPr/>
        </p:nvSpPr>
        <p:spPr>
          <a:xfrm>
            <a:off x="4569585" y="2965421"/>
            <a:ext cx="2437333" cy="699138"/>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latin typeface="Lato Black" panose="020F0A02020204030203" pitchFamily="34" charset="0"/>
            </a:endParaRPr>
          </a:p>
        </p:txBody>
      </p:sp>
      <p:sp>
        <p:nvSpPr>
          <p:cNvPr id="22" name="Rectangle 21"/>
          <p:cNvSpPr/>
          <p:nvPr/>
        </p:nvSpPr>
        <p:spPr>
          <a:xfrm>
            <a:off x="1991361" y="541974"/>
            <a:ext cx="1558506" cy="126894"/>
          </a:xfrm>
          <a:prstGeom prst="rect">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latin typeface="Lato Black" panose="020F0A02020204030203" pitchFamily="34" charset="0"/>
            </a:endParaRPr>
          </a:p>
        </p:txBody>
      </p:sp>
      <p:sp>
        <p:nvSpPr>
          <p:cNvPr id="23" name="Rectangle 22"/>
          <p:cNvSpPr/>
          <p:nvPr/>
        </p:nvSpPr>
        <p:spPr>
          <a:xfrm>
            <a:off x="4598052" y="4787077"/>
            <a:ext cx="3595146" cy="216865"/>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latin typeface="Lato Black" panose="020F0A02020204030203" pitchFamily="34" charset="0"/>
            </a:endParaRPr>
          </a:p>
        </p:txBody>
      </p:sp>
      <p:sp>
        <p:nvSpPr>
          <p:cNvPr id="39" name="TextBox 38"/>
          <p:cNvSpPr txBox="1"/>
          <p:nvPr/>
        </p:nvSpPr>
        <p:spPr>
          <a:xfrm>
            <a:off x="7053535" y="2214561"/>
            <a:ext cx="1090770" cy="669414"/>
          </a:xfrm>
          <a:prstGeom prst="rect">
            <a:avLst/>
          </a:prstGeom>
          <a:noFill/>
          <a:ln w="25400">
            <a:solidFill>
              <a:schemeClr val="accent6">
                <a:lumMod val="50000"/>
              </a:schemeClr>
            </a:solidFill>
          </a:ln>
        </p:spPr>
        <p:txBody>
          <a:bodyPr wrap="square" rtlCol="0">
            <a:spAutoFit/>
          </a:bodyPr>
          <a:lstStyle/>
          <a:p>
            <a:pPr algn="ctr">
              <a:lnSpc>
                <a:spcPts val="1538"/>
              </a:lnSpc>
            </a:pPr>
            <a:r>
              <a:rPr lang="en-US" sz="1400" b="1" dirty="0">
                <a:solidFill>
                  <a:schemeClr val="accent6">
                    <a:lumMod val="50000"/>
                  </a:schemeClr>
                </a:solidFill>
                <a:latin typeface="Lato Black" panose="020F0A02020204030203" pitchFamily="34" charset="0"/>
              </a:rPr>
              <a:t>Note the pupil counts.</a:t>
            </a:r>
          </a:p>
        </p:txBody>
      </p:sp>
      <p:sp>
        <p:nvSpPr>
          <p:cNvPr id="34" name="Text Box 20"/>
          <p:cNvSpPr txBox="1">
            <a:spLocks noChangeArrowheads="1"/>
          </p:cNvSpPr>
          <p:nvPr/>
        </p:nvSpPr>
        <p:spPr bwMode="auto">
          <a:xfrm>
            <a:off x="177553" y="107866"/>
            <a:ext cx="8855480" cy="293157"/>
          </a:xfrm>
          <a:prstGeom prst="rect">
            <a:avLst/>
          </a:prstGeom>
          <a:noFill/>
          <a:ln w="9525">
            <a:noFill/>
            <a:miter lim="800000"/>
            <a:headEnd/>
            <a:tailEnd/>
          </a:ln>
        </p:spPr>
        <p:txBody>
          <a:bodyPr wrap="square">
            <a:spAutoFit/>
          </a:bodyPr>
          <a:lstStyle/>
          <a:p>
            <a:pPr algn="ctr" eaLnBrk="1" hangingPunct="1">
              <a:lnSpc>
                <a:spcPct val="50000"/>
              </a:lnSpc>
              <a:spcBef>
                <a:spcPct val="50000"/>
              </a:spcBef>
              <a:defRPr/>
            </a:pPr>
            <a:r>
              <a:rPr lang="en-US" sz="2610" dirty="0">
                <a:solidFill>
                  <a:srgbClr val="FFFF00"/>
                </a:solidFill>
                <a:latin typeface="Lato Black" panose="020F0A02020204030203" pitchFamily="34" charset="0"/>
              </a:rPr>
              <a:t>Step 1: Build the Base Revenue  Line 1</a:t>
            </a:r>
          </a:p>
        </p:txBody>
      </p:sp>
      <p:sp>
        <p:nvSpPr>
          <p:cNvPr id="26" name="TextBox 25"/>
          <p:cNvSpPr txBox="1"/>
          <p:nvPr/>
        </p:nvSpPr>
        <p:spPr>
          <a:xfrm>
            <a:off x="8166891" y="2410336"/>
            <a:ext cx="883752" cy="1354923"/>
          </a:xfrm>
          <a:prstGeom prst="rect">
            <a:avLst/>
          </a:prstGeom>
          <a:noFill/>
          <a:ln w="38100">
            <a:solidFill>
              <a:srgbClr val="7030A0"/>
            </a:solidFill>
          </a:ln>
        </p:spPr>
        <p:txBody>
          <a:bodyPr wrap="square" rtlCol="0">
            <a:spAutoFit/>
          </a:bodyPr>
          <a:lstStyle/>
          <a:p>
            <a:r>
              <a:rPr lang="en-US" sz="1172" dirty="0">
                <a:latin typeface="Lato Black" panose="020F0A02020204030203" pitchFamily="34" charset="0"/>
              </a:rPr>
              <a:t>Cell “ </a:t>
            </a:r>
            <a:r>
              <a:rPr lang="en-US" sz="1172" dirty="0" smtClean="0">
                <a:latin typeface="Lato Black" panose="020F0A02020204030203" pitchFamily="34" charset="0"/>
              </a:rPr>
              <a:t>4l-F</a:t>
            </a:r>
            <a:r>
              <a:rPr lang="en-US" sz="1172" dirty="0">
                <a:latin typeface="Lato Black" panose="020F0A02020204030203" pitchFamily="34" charset="0"/>
              </a:rPr>
              <a:t>” comes from page 3 of </a:t>
            </a:r>
            <a:r>
              <a:rPr lang="en-US" sz="1172" dirty="0" smtClean="0">
                <a:latin typeface="Lato Black" panose="020F0A02020204030203" pitchFamily="34" charset="0"/>
              </a:rPr>
              <a:t>2019-20 </a:t>
            </a:r>
            <a:r>
              <a:rPr lang="en-US" sz="1172" dirty="0">
                <a:latin typeface="Lato Black" panose="020F0A02020204030203" pitchFamily="34" charset="0"/>
              </a:rPr>
              <a:t>R.L. wkst Cell +42-O”,</a:t>
            </a:r>
          </a:p>
        </p:txBody>
      </p:sp>
      <p:sp>
        <p:nvSpPr>
          <p:cNvPr id="27" name="Rectangle 26"/>
          <p:cNvSpPr/>
          <p:nvPr/>
        </p:nvSpPr>
        <p:spPr>
          <a:xfrm>
            <a:off x="7006918" y="1430694"/>
            <a:ext cx="1188767" cy="9500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latin typeface="Lato Black" panose="020F0A02020204030203" pitchFamily="34" charset="0"/>
            </a:endParaRPr>
          </a:p>
        </p:txBody>
      </p:sp>
      <p:sp>
        <p:nvSpPr>
          <p:cNvPr id="17" name="Rectangle 16"/>
          <p:cNvSpPr/>
          <p:nvPr/>
        </p:nvSpPr>
        <p:spPr>
          <a:xfrm>
            <a:off x="7053535" y="1339659"/>
            <a:ext cx="1090770" cy="71467"/>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95685" y="866298"/>
            <a:ext cx="861166" cy="1277273"/>
          </a:xfrm>
          <a:prstGeom prst="rect">
            <a:avLst/>
          </a:prstGeom>
          <a:noFill/>
          <a:ln w="38100">
            <a:solidFill>
              <a:schemeClr val="accent6">
                <a:lumMod val="50000"/>
              </a:schemeClr>
            </a:solidFill>
          </a:ln>
        </p:spPr>
        <p:txBody>
          <a:bodyPr wrap="square" rtlCol="0">
            <a:spAutoFit/>
          </a:bodyPr>
          <a:lstStyle/>
          <a:p>
            <a:r>
              <a:rPr lang="en-US" sz="1100" b="1" dirty="0" smtClean="0">
                <a:latin typeface="Lato" panose="020F0502020204030203" pitchFamily="34" charset="0"/>
              </a:rPr>
              <a:t>Cell “10-F” comes from page 3 of 2019-20 R.L. wkst Cell ”17-O”.</a:t>
            </a:r>
            <a:endParaRPr lang="en-US" sz="1400" b="1" dirty="0">
              <a:latin typeface="Lato" panose="020F0502020204030203" pitchFamily="34" charset="0"/>
            </a:endParaRPr>
          </a:p>
        </p:txBody>
      </p:sp>
      <p:cxnSp>
        <p:nvCxnSpPr>
          <p:cNvPr id="28" name="Straight Arrow Connector 27"/>
          <p:cNvCxnSpPr/>
          <p:nvPr/>
        </p:nvCxnSpPr>
        <p:spPr>
          <a:xfrm flipH="1" flipV="1">
            <a:off x="7791450" y="1493945"/>
            <a:ext cx="555108" cy="916391"/>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84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1326" y="932688"/>
            <a:ext cx="7439212" cy="3797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746" name="Text Box 2"/>
          <p:cNvSpPr>
            <a:spLocks noGrp="1" noChangeArrowheads="1"/>
          </p:cNvSpPr>
          <p:nvPr>
            <p:ph type="title"/>
          </p:nvPr>
        </p:nvSpPr>
        <p:spPr>
          <a:xfrm>
            <a:off x="1680" y="213925"/>
            <a:ext cx="9140641" cy="483656"/>
          </a:xfrm>
          <a:noFill/>
        </p:spPr>
        <p:txBody>
          <a:bodyPr>
            <a:noAutofit/>
          </a:bodyPr>
          <a:lstStyle/>
          <a:p>
            <a:pPr>
              <a:lnSpc>
                <a:spcPct val="100000"/>
              </a:lnSpc>
              <a:spcBef>
                <a:spcPts val="439"/>
              </a:spcBef>
            </a:pPr>
            <a:r>
              <a:rPr lang="en-US" sz="3516" dirty="0">
                <a:solidFill>
                  <a:srgbClr val="FFFF00"/>
                </a:solidFill>
              </a:rPr>
              <a:t>Step 1: Build the Base Revenue - Line 1</a:t>
            </a:r>
          </a:p>
        </p:txBody>
      </p:sp>
      <p:sp>
        <p:nvSpPr>
          <p:cNvPr id="10" name="Slide Number Placeholder 9"/>
          <p:cNvSpPr>
            <a:spLocks noGrp="1"/>
          </p:cNvSpPr>
          <p:nvPr>
            <p:ph type="sldNum" sz="quarter" idx="12"/>
          </p:nvPr>
        </p:nvSpPr>
        <p:spPr>
          <a:xfrm>
            <a:off x="8268772" y="4730262"/>
            <a:ext cx="701715" cy="331595"/>
          </a:xfrm>
        </p:spPr>
        <p:txBody>
          <a:bodyPr/>
          <a:lstStyle/>
          <a:p>
            <a:pPr>
              <a:defRPr/>
            </a:pPr>
            <a:fld id="{EDD38028-0EA5-4518-8DC2-93749F528613}" type="slidenum">
              <a:rPr lang="en-US" smtClean="0"/>
              <a:pPr>
                <a:defRPr/>
              </a:pPr>
              <a:t>21</a:t>
            </a:fld>
            <a:endParaRPr lang="en-US" dirty="0"/>
          </a:p>
        </p:txBody>
      </p:sp>
      <p:sp>
        <p:nvSpPr>
          <p:cNvPr id="6" name="Rectangle 5"/>
          <p:cNvSpPr/>
          <p:nvPr/>
        </p:nvSpPr>
        <p:spPr bwMode="auto">
          <a:xfrm>
            <a:off x="1235704" y="1352390"/>
            <a:ext cx="7234834" cy="253573"/>
          </a:xfrm>
          <a:prstGeom prst="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2" name="Rectangle 1"/>
          <p:cNvSpPr/>
          <p:nvPr/>
        </p:nvSpPr>
        <p:spPr>
          <a:xfrm>
            <a:off x="6085226" y="3685741"/>
            <a:ext cx="2419404" cy="25518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0227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8945" y="1007751"/>
            <a:ext cx="8042531" cy="3419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0" name="Text Box 2"/>
          <p:cNvSpPr>
            <a:spLocks noGrp="1" noChangeArrowheads="1"/>
          </p:cNvSpPr>
          <p:nvPr>
            <p:ph type="title" idx="4294967295"/>
          </p:nvPr>
        </p:nvSpPr>
        <p:spPr>
          <a:xfrm>
            <a:off x="1680" y="155849"/>
            <a:ext cx="9140641" cy="696407"/>
          </a:xfrm>
          <a:prstGeom prst="rect">
            <a:avLst/>
          </a:prstGeom>
          <a:noFill/>
        </p:spPr>
        <p:txBody>
          <a:bodyPr>
            <a:normAutofit/>
          </a:bodyPr>
          <a:lstStyle/>
          <a:p>
            <a:pPr>
              <a:lnSpc>
                <a:spcPct val="100000"/>
              </a:lnSpc>
              <a:spcBef>
                <a:spcPts val="439"/>
              </a:spcBef>
            </a:pPr>
            <a:r>
              <a:rPr lang="en-US" sz="3516" dirty="0">
                <a:solidFill>
                  <a:srgbClr val="FFFF00"/>
                </a:solidFill>
              </a:rPr>
              <a:t>Step 1: Build the Base Revenue - Line 2</a:t>
            </a:r>
          </a:p>
        </p:txBody>
      </p:sp>
      <p:sp>
        <p:nvSpPr>
          <p:cNvPr id="11" name="Rectangle 10"/>
          <p:cNvSpPr/>
          <p:nvPr/>
        </p:nvSpPr>
        <p:spPr>
          <a:xfrm>
            <a:off x="2795851" y="4141567"/>
            <a:ext cx="1109752" cy="28575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2" name="Rectangle 11"/>
          <p:cNvSpPr/>
          <p:nvPr/>
        </p:nvSpPr>
        <p:spPr>
          <a:xfrm>
            <a:off x="3905604" y="4149518"/>
            <a:ext cx="1093718" cy="26055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3" name="Rectangle 12"/>
          <p:cNvSpPr/>
          <p:nvPr/>
        </p:nvSpPr>
        <p:spPr>
          <a:xfrm>
            <a:off x="5023168" y="4149517"/>
            <a:ext cx="1078039" cy="26850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5" name="Slide Number Placeholder 14"/>
          <p:cNvSpPr>
            <a:spLocks noGrp="1"/>
          </p:cNvSpPr>
          <p:nvPr>
            <p:ph type="sldNum" sz="quarter" idx="12"/>
          </p:nvPr>
        </p:nvSpPr>
        <p:spPr/>
        <p:txBody>
          <a:bodyPr/>
          <a:lstStyle/>
          <a:p>
            <a:pPr>
              <a:defRPr/>
            </a:pPr>
            <a:fld id="{72DD0384-5A49-4A71-8B87-67549B65ABD3}" type="slidenum">
              <a:rPr lang="en-US" smtClean="0"/>
              <a:pPr>
                <a:defRPr/>
              </a:pPr>
              <a:t>22</a:t>
            </a:fld>
            <a:endParaRPr lang="en-US" dirty="0"/>
          </a:p>
        </p:txBody>
      </p:sp>
    </p:spTree>
    <p:extLst>
      <p:ext uri="{BB962C8B-B14F-4D97-AF65-F5344CB8AC3E}">
        <p14:creationId xmlns:p14="http://schemas.microsoft.com/office/powerpoint/2010/main" val="606450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500"/>
                                        <p:tgtEl>
                                          <p:spTgt spid="11"/>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4)">
                                      <p:cBhvr>
                                        <p:cTn id="11" dur="500"/>
                                        <p:tgtEl>
                                          <p:spTgt spid="12"/>
                                        </p:tgtEl>
                                      </p:cBhvr>
                                    </p:animEffect>
                                  </p:childTnLst>
                                </p:cTn>
                              </p:par>
                            </p:childTnLst>
                          </p:cTn>
                        </p:par>
                        <p:par>
                          <p:cTn id="12" fill="hold">
                            <p:stCondLst>
                              <p:cond delay="1000"/>
                            </p:stCondLst>
                            <p:childTnLst>
                              <p:par>
                                <p:cTn id="13" presetID="21"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4)">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DD0384-5A49-4A71-8B87-67549B65ABD3}" type="slidenum">
              <a:rPr lang="en-US" smtClean="0"/>
              <a:pPr>
                <a:defRPr/>
              </a:pPr>
              <a:t>23</a:t>
            </a:fld>
            <a:endParaRPr lang="en-US" dirty="0"/>
          </a:p>
        </p:txBody>
      </p:sp>
      <p:sp>
        <p:nvSpPr>
          <p:cNvPr id="4" name="TextBox 3"/>
          <p:cNvSpPr txBox="1"/>
          <p:nvPr/>
        </p:nvSpPr>
        <p:spPr>
          <a:xfrm>
            <a:off x="1680" y="115521"/>
            <a:ext cx="9140641" cy="1759521"/>
          </a:xfrm>
          <a:prstGeom prst="rect">
            <a:avLst/>
          </a:prstGeom>
          <a:noFill/>
        </p:spPr>
        <p:txBody>
          <a:bodyPr wrap="square" rtlCol="0">
            <a:spAutoFit/>
          </a:bodyPr>
          <a:lstStyle/>
          <a:p>
            <a:pPr algn="ctr"/>
            <a:r>
              <a:rPr lang="en-US" sz="3516" dirty="0">
                <a:solidFill>
                  <a:srgbClr val="FFFF00"/>
                </a:solidFill>
                <a:latin typeface="+mj-lt"/>
              </a:rPr>
              <a:t>MEMBERSHIP</a:t>
            </a:r>
            <a:endParaRPr lang="en-US" sz="3223" dirty="0">
              <a:solidFill>
                <a:srgbClr val="FFFF00"/>
              </a:solidFill>
              <a:latin typeface="+mj-lt"/>
            </a:endParaRPr>
          </a:p>
          <a:p>
            <a:pPr algn="ctr"/>
            <a:endParaRPr lang="en-US" sz="1318" dirty="0">
              <a:latin typeface="Trebuchet MS" pitchFamily="34" charset="0"/>
            </a:endParaRPr>
          </a:p>
          <a:p>
            <a:pPr algn="ctr"/>
            <a:r>
              <a:rPr lang="en-US" sz="2400" b="1" dirty="0">
                <a:latin typeface="Lato" panose="020F0502020204030203" pitchFamily="34" charset="0"/>
              </a:rPr>
              <a:t>(</a:t>
            </a:r>
            <a:r>
              <a:rPr lang="en-US" sz="2800" b="1" dirty="0">
                <a:solidFill>
                  <a:srgbClr val="7030A0"/>
                </a:solidFill>
                <a:latin typeface="Lato" panose="020F0502020204030203" pitchFamily="34" charset="0"/>
              </a:rPr>
              <a:t>Kid count drives the Revenue Limit.</a:t>
            </a:r>
          </a:p>
          <a:p>
            <a:pPr algn="ctr"/>
            <a:r>
              <a:rPr lang="en-US" sz="2800" b="1" dirty="0">
                <a:solidFill>
                  <a:srgbClr val="7030A0"/>
                </a:solidFill>
                <a:latin typeface="Lato" panose="020F0502020204030203" pitchFamily="34" charset="0"/>
              </a:rPr>
              <a:t>It’s that important</a:t>
            </a:r>
            <a:r>
              <a:rPr lang="en-US" sz="3200" b="1" dirty="0">
                <a:solidFill>
                  <a:srgbClr val="7030A0"/>
                </a:solidFill>
                <a:latin typeface="Lato" panose="020F0502020204030203" pitchFamily="34" charset="0"/>
              </a:rPr>
              <a:t>.</a:t>
            </a:r>
            <a:r>
              <a:rPr lang="en-US" sz="2400" b="1" dirty="0">
                <a:latin typeface="Lato" panose="020F0502020204030203"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500" y="1833944"/>
            <a:ext cx="3317000" cy="3051640"/>
          </a:xfrm>
          <a:prstGeom prst="rect">
            <a:avLst/>
          </a:prstGeom>
        </p:spPr>
      </p:pic>
    </p:spTree>
    <p:extLst>
      <p:ext uri="{BB962C8B-B14F-4D97-AF65-F5344CB8AC3E}">
        <p14:creationId xmlns:p14="http://schemas.microsoft.com/office/powerpoint/2010/main" val="249372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1680" y="111614"/>
            <a:ext cx="9140641" cy="660376"/>
          </a:xfrm>
        </p:spPr>
        <p:txBody>
          <a:bodyPr>
            <a:noAutofit/>
          </a:bodyPr>
          <a:lstStyle/>
          <a:p>
            <a:pPr algn="ctr" eaLnBrk="1" hangingPunct="1">
              <a:lnSpc>
                <a:spcPct val="100000"/>
              </a:lnSpc>
            </a:pPr>
            <a:r>
              <a:rPr lang="en-US" sz="3516" dirty="0">
                <a:solidFill>
                  <a:srgbClr val="FFFF00"/>
                </a:solidFill>
              </a:rPr>
              <a:t>Let’s Talk a Bit About Membership…</a:t>
            </a:r>
          </a:p>
        </p:txBody>
      </p:sp>
      <p:sp>
        <p:nvSpPr>
          <p:cNvPr id="16387" name="Content Placeholder 3"/>
          <p:cNvSpPr>
            <a:spLocks noGrp="1"/>
          </p:cNvSpPr>
          <p:nvPr>
            <p:ph idx="1"/>
          </p:nvPr>
        </p:nvSpPr>
        <p:spPr>
          <a:xfrm>
            <a:off x="1074420" y="994411"/>
            <a:ext cx="7132320" cy="3360420"/>
          </a:xfrm>
        </p:spPr>
        <p:txBody>
          <a:bodyPr>
            <a:noAutofit/>
          </a:bodyPr>
          <a:lstStyle/>
          <a:p>
            <a:pPr marL="0" indent="0" algn="ctr">
              <a:spcBef>
                <a:spcPts val="600"/>
              </a:spcBef>
              <a:spcAft>
                <a:spcPts val="600"/>
              </a:spcAft>
              <a:buNone/>
            </a:pPr>
            <a:r>
              <a:rPr lang="en-US" sz="2800" dirty="0"/>
              <a:t>Your district membership is used in </a:t>
            </a:r>
            <a:r>
              <a:rPr lang="en-US" sz="2800" u="sng" dirty="0"/>
              <a:t>both</a:t>
            </a:r>
            <a:r>
              <a:rPr lang="en-US" sz="2800" dirty="0"/>
              <a:t> of your district Revenue Limit and Equalization Aid computations.</a:t>
            </a:r>
            <a:endParaRPr lang="en-US" sz="2800" dirty="0">
              <a:solidFill>
                <a:srgbClr val="FF0000"/>
              </a:solidFill>
            </a:endParaRPr>
          </a:p>
          <a:p>
            <a:pPr algn="ctr">
              <a:spcBef>
                <a:spcPts val="600"/>
              </a:spcBef>
              <a:spcAft>
                <a:spcPts val="600"/>
              </a:spcAft>
              <a:buFontTx/>
              <a:buNone/>
            </a:pPr>
            <a:r>
              <a:rPr lang="en-US" sz="2800" u="sng" dirty="0">
                <a:solidFill>
                  <a:srgbClr val="002060"/>
                </a:solidFill>
              </a:rPr>
              <a:t>3 Questions for Guidance</a:t>
            </a:r>
            <a:endParaRPr lang="en-US" sz="2800" u="sng" dirty="0">
              <a:solidFill>
                <a:srgbClr val="FFFF00"/>
              </a:solidFill>
            </a:endParaRPr>
          </a:p>
          <a:p>
            <a:pPr marL="538982" lvl="1" indent="-334853">
              <a:lnSpc>
                <a:spcPct val="100000"/>
              </a:lnSpc>
              <a:spcBef>
                <a:spcPts val="600"/>
              </a:spcBef>
              <a:spcAft>
                <a:spcPts val="600"/>
              </a:spcAft>
              <a:buClr>
                <a:srgbClr val="7030A0"/>
              </a:buClr>
              <a:buFont typeface="Wingdings" panose="05000000000000000000" pitchFamily="2" charset="2"/>
              <a:buChar char="§"/>
            </a:pPr>
            <a:r>
              <a:rPr lang="en-US" sz="2800" b="1" dirty="0"/>
              <a:t>Who can you count for membership?</a:t>
            </a:r>
          </a:p>
          <a:p>
            <a:pPr marL="538982" lvl="1" indent="-334853">
              <a:lnSpc>
                <a:spcPct val="100000"/>
              </a:lnSpc>
              <a:spcBef>
                <a:spcPts val="600"/>
              </a:spcBef>
              <a:spcAft>
                <a:spcPts val="600"/>
              </a:spcAft>
              <a:buClr>
                <a:srgbClr val="7030A0"/>
              </a:buClr>
              <a:buFont typeface="Wingdings" panose="05000000000000000000" pitchFamily="2" charset="2"/>
              <a:buChar char="§"/>
            </a:pPr>
            <a:r>
              <a:rPr lang="en-US" sz="2800" b="1" dirty="0"/>
              <a:t>Who is a </a:t>
            </a:r>
            <a:r>
              <a:rPr lang="en-US" sz="2800" b="1" dirty="0" smtClean="0"/>
              <a:t>resident and enrolled?</a:t>
            </a:r>
            <a:endParaRPr lang="en-US" sz="2800" b="1" dirty="0"/>
          </a:p>
          <a:p>
            <a:pPr marL="538982" lvl="1" indent="-334853">
              <a:lnSpc>
                <a:spcPct val="100000"/>
              </a:lnSpc>
              <a:spcBef>
                <a:spcPts val="600"/>
              </a:spcBef>
              <a:spcAft>
                <a:spcPts val="600"/>
              </a:spcAft>
              <a:buClr>
                <a:srgbClr val="7030A0"/>
              </a:buClr>
              <a:buFont typeface="Wingdings" panose="05000000000000000000" pitchFamily="2" charset="2"/>
              <a:buChar char="§"/>
            </a:pPr>
            <a:r>
              <a:rPr lang="en-US" sz="2800" b="1" dirty="0"/>
              <a:t>Who is incurring the cost for the education?</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24</a:t>
            </a:fld>
            <a:endParaRPr lang="en-US" dirty="0"/>
          </a:p>
        </p:txBody>
      </p:sp>
    </p:spTree>
    <p:extLst>
      <p:ext uri="{BB962C8B-B14F-4D97-AF65-F5344CB8AC3E}">
        <p14:creationId xmlns:p14="http://schemas.microsoft.com/office/powerpoint/2010/main" val="398077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80" y="110728"/>
            <a:ext cx="9068558" cy="575072"/>
          </a:xfrm>
        </p:spPr>
        <p:txBody>
          <a:bodyPr>
            <a:noAutofit/>
          </a:bodyPr>
          <a:lstStyle/>
          <a:p>
            <a:pPr algn="ctr" eaLnBrk="1" hangingPunct="1"/>
            <a:r>
              <a:rPr lang="en-US" sz="3516" dirty="0">
                <a:solidFill>
                  <a:srgbClr val="FFFF00"/>
                </a:solidFill>
              </a:rPr>
              <a:t>Membership</a:t>
            </a:r>
          </a:p>
        </p:txBody>
      </p:sp>
      <p:sp>
        <p:nvSpPr>
          <p:cNvPr id="984067" name="Rectangle 3"/>
          <p:cNvSpPr>
            <a:spLocks noGrp="1" noChangeArrowheads="1"/>
          </p:cNvSpPr>
          <p:nvPr>
            <p:ph idx="1"/>
          </p:nvPr>
        </p:nvSpPr>
        <p:spPr>
          <a:xfrm>
            <a:off x="621437" y="908446"/>
            <a:ext cx="8448801" cy="4235054"/>
          </a:xfrm>
        </p:spPr>
        <p:txBody>
          <a:bodyPr>
            <a:normAutofit fontScale="92500" lnSpcReduction="20000"/>
          </a:bodyPr>
          <a:lstStyle/>
          <a:p>
            <a:pPr algn="ctr">
              <a:lnSpc>
                <a:spcPct val="120000"/>
              </a:lnSpc>
              <a:spcBef>
                <a:spcPts val="439"/>
              </a:spcBef>
              <a:spcAft>
                <a:spcPts val="0"/>
              </a:spcAft>
              <a:buNone/>
              <a:defRPr/>
            </a:pPr>
            <a:r>
              <a:rPr lang="en-US" sz="2520" dirty="0">
                <a:solidFill>
                  <a:srgbClr val="FF0000"/>
                </a:solidFill>
              </a:rPr>
              <a:t> </a:t>
            </a:r>
            <a:r>
              <a:rPr lang="en-US" sz="2520" dirty="0">
                <a:solidFill>
                  <a:srgbClr val="002060"/>
                </a:solidFill>
              </a:rPr>
              <a:t>Who can you count for membership?</a:t>
            </a:r>
          </a:p>
          <a:p>
            <a:pPr marL="2325" indent="-2325">
              <a:lnSpc>
                <a:spcPct val="120000"/>
              </a:lnSpc>
              <a:spcBef>
                <a:spcPts val="439"/>
              </a:spcBef>
              <a:spcAft>
                <a:spcPts val="0"/>
              </a:spcAft>
              <a:buNone/>
              <a:defRPr/>
            </a:pPr>
            <a:r>
              <a:rPr lang="en-US" sz="2160" dirty="0"/>
              <a:t>Generally, residents for which you are </a:t>
            </a:r>
            <a:r>
              <a:rPr lang="en-US" sz="2160" u="sng" dirty="0"/>
              <a:t>financially</a:t>
            </a:r>
            <a:r>
              <a:rPr lang="en-US" sz="2160" dirty="0"/>
              <a:t> responsible - i.e. you are incurring the cost for the student’s education.</a:t>
            </a:r>
          </a:p>
          <a:p>
            <a:pPr marL="465074" indent="-418567">
              <a:lnSpc>
                <a:spcPct val="120000"/>
              </a:lnSpc>
              <a:spcBef>
                <a:spcPts val="439"/>
              </a:spcBef>
              <a:spcAft>
                <a:spcPts val="0"/>
              </a:spcAft>
              <a:buClr>
                <a:srgbClr val="7030A0"/>
              </a:buClr>
              <a:buFont typeface="Wingdings" panose="05000000000000000000" pitchFamily="2" charset="2"/>
              <a:buChar char="§"/>
              <a:defRPr/>
            </a:pPr>
            <a:r>
              <a:rPr lang="en-US" sz="2160" dirty="0"/>
              <a:t>Start with who is in your seats on the count date.</a:t>
            </a:r>
          </a:p>
          <a:p>
            <a:pPr marL="465074" indent="-418567">
              <a:lnSpc>
                <a:spcPct val="120000"/>
              </a:lnSpc>
              <a:spcBef>
                <a:spcPts val="439"/>
              </a:spcBef>
              <a:spcAft>
                <a:spcPts val="0"/>
              </a:spcAft>
              <a:buClr>
                <a:srgbClr val="7030A0"/>
              </a:buClr>
              <a:buFont typeface="Wingdings" panose="05000000000000000000" pitchFamily="2" charset="2"/>
              <a:buChar char="§"/>
              <a:defRPr/>
            </a:pPr>
            <a:r>
              <a:rPr lang="en-US" sz="2250" i="1" u="sng" dirty="0">
                <a:solidFill>
                  <a:srgbClr val="7030A0"/>
                </a:solidFill>
              </a:rPr>
              <a:t>Subtract</a:t>
            </a:r>
            <a:r>
              <a:rPr lang="en-US" sz="2160" i="1" dirty="0">
                <a:solidFill>
                  <a:srgbClr val="7030A0"/>
                </a:solidFill>
              </a:rPr>
              <a:t> </a:t>
            </a:r>
            <a:r>
              <a:rPr lang="en-US" sz="2160" i="1" u="sng" dirty="0"/>
              <a:t>non-residents</a:t>
            </a:r>
            <a:r>
              <a:rPr lang="en-US" sz="2160" i="1" dirty="0"/>
              <a:t> </a:t>
            </a:r>
            <a:r>
              <a:rPr lang="en-US" sz="2160" dirty="0"/>
              <a:t>being educated in your seats.</a:t>
            </a:r>
          </a:p>
          <a:p>
            <a:pPr marL="465074" indent="-418567">
              <a:lnSpc>
                <a:spcPct val="120000"/>
              </a:lnSpc>
              <a:spcBef>
                <a:spcPts val="439"/>
              </a:spcBef>
              <a:spcAft>
                <a:spcPts val="0"/>
              </a:spcAft>
              <a:buClr>
                <a:srgbClr val="7030A0"/>
              </a:buClr>
              <a:buFont typeface="Wingdings" panose="05000000000000000000" pitchFamily="2" charset="2"/>
              <a:buChar char="§"/>
              <a:defRPr/>
            </a:pPr>
            <a:r>
              <a:rPr lang="en-US" sz="2250" i="1" u="sng" dirty="0">
                <a:solidFill>
                  <a:srgbClr val="7030A0"/>
                </a:solidFill>
                <a:cs typeface="Arial" panose="020B0604020202020204" pitchFamily="34" charset="0"/>
              </a:rPr>
              <a:t>Subtract</a:t>
            </a:r>
            <a:r>
              <a:rPr lang="en-US" sz="2160" dirty="0">
                <a:solidFill>
                  <a:srgbClr val="7030A0"/>
                </a:solidFill>
              </a:rPr>
              <a:t> </a:t>
            </a:r>
            <a:r>
              <a:rPr lang="en-US" sz="2160" i="1" u="sng" dirty="0"/>
              <a:t>residents</a:t>
            </a:r>
            <a:r>
              <a:rPr lang="en-US" sz="2160" dirty="0"/>
              <a:t> that may not be counted for </a:t>
            </a:r>
            <a:r>
              <a:rPr lang="en-US" sz="2160" dirty="0" smtClean="0"/>
              <a:t>levy </a:t>
            </a:r>
            <a:r>
              <a:rPr lang="en-US" sz="2160" dirty="0"/>
              <a:t>purposes.</a:t>
            </a:r>
          </a:p>
          <a:p>
            <a:pPr marL="465074" indent="-418567">
              <a:lnSpc>
                <a:spcPct val="120000"/>
              </a:lnSpc>
              <a:spcBef>
                <a:spcPts val="439"/>
              </a:spcBef>
              <a:spcAft>
                <a:spcPts val="0"/>
              </a:spcAft>
              <a:buClr>
                <a:srgbClr val="7030A0"/>
              </a:buClr>
              <a:buFont typeface="Wingdings" panose="05000000000000000000" pitchFamily="2" charset="2"/>
              <a:buChar char="§"/>
              <a:tabLst>
                <a:tab pos="417217" algn="l"/>
              </a:tabLst>
              <a:defRPr/>
            </a:pPr>
            <a:r>
              <a:rPr lang="en-US" sz="2160" dirty="0"/>
              <a:t> </a:t>
            </a:r>
            <a:r>
              <a:rPr lang="en-US" sz="2250" i="1" u="sng" dirty="0">
                <a:solidFill>
                  <a:srgbClr val="7030A0"/>
                </a:solidFill>
              </a:rPr>
              <a:t>Add</a:t>
            </a:r>
            <a:r>
              <a:rPr lang="en-US" sz="2160" i="1" dirty="0">
                <a:solidFill>
                  <a:srgbClr val="002060"/>
                </a:solidFill>
              </a:rPr>
              <a:t> </a:t>
            </a:r>
            <a:r>
              <a:rPr lang="en-US" sz="2160" i="1" u="sng" dirty="0"/>
              <a:t>residents</a:t>
            </a:r>
            <a:r>
              <a:rPr lang="en-US" sz="2160" i="1" dirty="0"/>
              <a:t> </a:t>
            </a:r>
            <a:r>
              <a:rPr lang="en-US" sz="2160" dirty="0"/>
              <a:t>who are elsewhere (and for which you are financially responsible).</a:t>
            </a:r>
          </a:p>
          <a:p>
            <a:pPr marL="465074" indent="-418567">
              <a:lnSpc>
                <a:spcPct val="120000"/>
              </a:lnSpc>
              <a:spcBef>
                <a:spcPts val="439"/>
              </a:spcBef>
              <a:spcAft>
                <a:spcPts val="0"/>
              </a:spcAft>
              <a:buClr>
                <a:srgbClr val="7030A0"/>
              </a:buClr>
              <a:buFont typeface="Wingdings" panose="05000000000000000000" pitchFamily="2" charset="2"/>
              <a:buChar char="§"/>
              <a:defRPr/>
            </a:pPr>
            <a:r>
              <a:rPr lang="en-US" sz="2160" dirty="0"/>
              <a:t>Watch for the “before and after” rule: </a:t>
            </a:r>
          </a:p>
          <a:p>
            <a:pPr marL="716214" lvl="3" indent="-288346">
              <a:lnSpc>
                <a:spcPct val="120000"/>
              </a:lnSpc>
              <a:spcBef>
                <a:spcPts val="439"/>
              </a:spcBef>
              <a:buClr>
                <a:srgbClr val="7030A0"/>
              </a:buClr>
              <a:buFont typeface="Wingdings" panose="05000000000000000000" pitchFamily="2" charset="2"/>
              <a:buChar char="§"/>
              <a:defRPr/>
            </a:pPr>
            <a:r>
              <a:rPr lang="en-US" sz="1538" b="1" dirty="0">
                <a:latin typeface="Lato" panose="020F0502020204030203" pitchFamily="34" charset="0"/>
              </a:rPr>
              <a:t> </a:t>
            </a:r>
            <a:r>
              <a:rPr lang="en-US" sz="1904" b="1" dirty="0">
                <a:latin typeface="Lato" panose="020F0502020204030203" pitchFamily="34" charset="0"/>
              </a:rPr>
              <a:t>(</a:t>
            </a:r>
            <a:r>
              <a:rPr lang="en-US" sz="1904" b="1" i="1" dirty="0">
                <a:latin typeface="Lato" panose="020F0502020204030203" pitchFamily="34" charset="0"/>
              </a:rPr>
              <a:t>Count the student if he/she was present for instruction during the school year, at least one day before the count date and at least one day after, and </a:t>
            </a:r>
            <a:r>
              <a:rPr lang="en-US" sz="1904" b="1" i="1" u="sng" dirty="0">
                <a:latin typeface="Lato" panose="020F0502020204030203" pitchFamily="34" charset="0"/>
              </a:rPr>
              <a:t>didn’t change residency</a:t>
            </a:r>
            <a:r>
              <a:rPr lang="en-US" sz="1904" b="1" i="1" dirty="0">
                <a:latin typeface="Lato" panose="020F0502020204030203" pitchFamily="34" charset="0"/>
              </a:rPr>
              <a:t> during the period of absence.)</a:t>
            </a:r>
            <a:r>
              <a:rPr lang="en-US" sz="1538" b="1" dirty="0">
                <a:latin typeface="Lato" panose="020F0502020204030203" pitchFamily="34" charset="0"/>
              </a:rPr>
              <a:t>	</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25</a:t>
            </a:fld>
            <a:endParaRPr lang="en-US" dirty="0"/>
          </a:p>
        </p:txBody>
      </p:sp>
    </p:spTree>
    <p:extLst>
      <p:ext uri="{BB962C8B-B14F-4D97-AF65-F5344CB8AC3E}">
        <p14:creationId xmlns:p14="http://schemas.microsoft.com/office/powerpoint/2010/main" val="173891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80" y="110728"/>
            <a:ext cx="9140641" cy="575072"/>
          </a:xfrm>
        </p:spPr>
        <p:txBody>
          <a:bodyPr>
            <a:normAutofit/>
          </a:bodyPr>
          <a:lstStyle/>
          <a:p>
            <a:pPr algn="ctr" eaLnBrk="1" hangingPunct="1"/>
            <a:r>
              <a:rPr lang="en-US" sz="3516" dirty="0">
                <a:solidFill>
                  <a:srgbClr val="FFFF00"/>
                </a:solidFill>
              </a:rPr>
              <a:t>Membership</a:t>
            </a:r>
            <a:endParaRPr lang="en-US" sz="2637" dirty="0">
              <a:solidFill>
                <a:srgbClr val="FFFF00"/>
              </a:solidFill>
            </a:endParaRPr>
          </a:p>
        </p:txBody>
      </p:sp>
      <p:sp>
        <p:nvSpPr>
          <p:cNvPr id="18435" name="Rectangle 4"/>
          <p:cNvSpPr>
            <a:spLocks noGrp="1" noChangeArrowheads="1"/>
          </p:cNvSpPr>
          <p:nvPr>
            <p:ph idx="1"/>
          </p:nvPr>
        </p:nvSpPr>
        <p:spPr>
          <a:xfrm>
            <a:off x="714375" y="894456"/>
            <a:ext cx="8096250" cy="4147650"/>
          </a:xfrm>
        </p:spPr>
        <p:txBody>
          <a:bodyPr>
            <a:noAutofit/>
          </a:bodyPr>
          <a:lstStyle/>
          <a:p>
            <a:pPr>
              <a:spcBef>
                <a:spcPts val="439"/>
              </a:spcBef>
              <a:spcAft>
                <a:spcPts val="0"/>
              </a:spcAft>
              <a:buNone/>
            </a:pPr>
            <a:r>
              <a:rPr lang="en-US" sz="2100" dirty="0"/>
              <a:t>  </a:t>
            </a:r>
            <a:r>
              <a:rPr lang="en-US" sz="2100" dirty="0">
                <a:solidFill>
                  <a:srgbClr val="0070C0"/>
                </a:solidFill>
              </a:rPr>
              <a:t>Who is a Resident?</a:t>
            </a:r>
          </a:p>
          <a:p>
            <a:pPr algn="ctr">
              <a:spcBef>
                <a:spcPts val="439"/>
              </a:spcBef>
              <a:spcAft>
                <a:spcPts val="0"/>
              </a:spcAft>
              <a:buNone/>
            </a:pPr>
            <a:r>
              <a:rPr lang="en-US" sz="2100" dirty="0"/>
              <a:t>	Not defined by statute. Residency is determined</a:t>
            </a:r>
          </a:p>
          <a:p>
            <a:pPr algn="ctr">
              <a:spcBef>
                <a:spcPts val="439"/>
              </a:spcBef>
              <a:spcAft>
                <a:spcPts val="0"/>
              </a:spcAft>
              <a:buNone/>
            </a:pPr>
            <a:r>
              <a:rPr lang="en-US" sz="2100" dirty="0"/>
              <a:t> </a:t>
            </a:r>
            <a:r>
              <a:rPr lang="en-US" sz="2100" u="sng" dirty="0"/>
              <a:t>by the local district</a:t>
            </a:r>
            <a:r>
              <a:rPr lang="en-US" sz="2100" dirty="0"/>
              <a:t>. (Look at your BOE policy.) </a:t>
            </a:r>
          </a:p>
          <a:p>
            <a:pPr>
              <a:spcBef>
                <a:spcPts val="439"/>
              </a:spcBef>
              <a:spcAft>
                <a:spcPts val="0"/>
              </a:spcAft>
              <a:buNone/>
            </a:pPr>
            <a:r>
              <a:rPr lang="en-US" sz="2100" dirty="0"/>
              <a:t>	1.) </a:t>
            </a:r>
            <a:r>
              <a:rPr lang="en-US" sz="2100" dirty="0" smtClean="0"/>
              <a:t>  Is </a:t>
            </a:r>
            <a:r>
              <a:rPr lang="en-US" sz="2100" dirty="0"/>
              <a:t>the child living in the district with his/her parents?</a:t>
            </a:r>
          </a:p>
          <a:p>
            <a:pPr>
              <a:spcBef>
                <a:spcPts val="439"/>
              </a:spcBef>
              <a:spcAft>
                <a:spcPts val="0"/>
              </a:spcAft>
              <a:buNone/>
            </a:pPr>
            <a:r>
              <a:rPr lang="en-US" sz="2100" dirty="0"/>
              <a:t>	2.) </a:t>
            </a:r>
            <a:r>
              <a:rPr lang="en-US" sz="2100" dirty="0" smtClean="0"/>
              <a:t>  What </a:t>
            </a:r>
            <a:r>
              <a:rPr lang="en-US" sz="2100" dirty="0"/>
              <a:t>about other situations? </a:t>
            </a:r>
          </a:p>
          <a:p>
            <a:pPr>
              <a:spcBef>
                <a:spcPts val="439"/>
              </a:spcBef>
              <a:spcAft>
                <a:spcPts val="0"/>
              </a:spcAft>
              <a:buNone/>
            </a:pPr>
            <a:r>
              <a:rPr lang="en-US" sz="2100" dirty="0"/>
              <a:t>		– there is case law - i.e. - </a:t>
            </a:r>
            <a:r>
              <a:rPr lang="en-US" sz="2100" u="sng" dirty="0"/>
              <a:t>Thayer Ruling</a:t>
            </a:r>
            <a:r>
              <a:rPr lang="en-US" sz="2100" dirty="0"/>
              <a:t> </a:t>
            </a:r>
          </a:p>
          <a:p>
            <a:pPr>
              <a:spcBef>
                <a:spcPts val="439"/>
              </a:spcBef>
              <a:spcAft>
                <a:spcPts val="0"/>
              </a:spcAft>
              <a:buNone/>
            </a:pPr>
            <a:r>
              <a:rPr lang="en-US" sz="2100" dirty="0"/>
              <a:t>	A minor may have, for school purposes, a residence other than that of his parents.  In this specific case, the school district was </a:t>
            </a:r>
            <a:r>
              <a:rPr lang="en-US" sz="2100" u="sng" dirty="0"/>
              <a:t>incidental</a:t>
            </a:r>
            <a:r>
              <a:rPr lang="en-US" sz="2100" dirty="0"/>
              <a:t> to the child’s reason for living in the district.</a:t>
            </a:r>
          </a:p>
          <a:p>
            <a:pPr algn="ctr">
              <a:spcBef>
                <a:spcPts val="439"/>
              </a:spcBef>
              <a:spcAft>
                <a:spcPts val="0"/>
              </a:spcAft>
              <a:buNone/>
            </a:pPr>
            <a:r>
              <a:rPr lang="en-US" sz="2100" dirty="0"/>
              <a:t>Use common sense…WHY are they there?</a:t>
            </a:r>
          </a:p>
          <a:p>
            <a:pPr algn="ctr">
              <a:spcBef>
                <a:spcPts val="439"/>
              </a:spcBef>
              <a:spcAft>
                <a:spcPts val="0"/>
              </a:spcAft>
              <a:buNone/>
            </a:pPr>
            <a:r>
              <a:rPr lang="en-US" sz="2100" dirty="0"/>
              <a:t>Communicate with other district</a:t>
            </a:r>
            <a:r>
              <a:rPr lang="en-US" sz="2100" dirty="0" smtClean="0"/>
              <a:t>.</a:t>
            </a:r>
            <a:endParaRPr lang="en-US" sz="2100" dirty="0"/>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26</a:t>
            </a:fld>
            <a:endParaRPr lang="en-US" dirty="0"/>
          </a:p>
        </p:txBody>
      </p:sp>
    </p:spTree>
    <p:extLst>
      <p:ext uri="{BB962C8B-B14F-4D97-AF65-F5344CB8AC3E}">
        <p14:creationId xmlns:p14="http://schemas.microsoft.com/office/powerpoint/2010/main" val="611511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886668"/>
            <a:ext cx="7924800" cy="4161581"/>
          </a:xfrm>
          <a:prstGeom prst="rect">
            <a:avLst/>
          </a:prstGeom>
          <a:noFill/>
          <a:ln w="9525">
            <a:noFill/>
            <a:miter lim="800000"/>
            <a:headEnd/>
            <a:tailEnd/>
          </a:ln>
        </p:spPr>
        <p:txBody>
          <a:bodyPr/>
          <a:lstStyle/>
          <a:p>
            <a:pPr marL="308626" indent="-308626">
              <a:lnSpc>
                <a:spcPct val="90000"/>
              </a:lnSpc>
              <a:spcBef>
                <a:spcPct val="20000"/>
              </a:spcBef>
              <a:buClr>
                <a:schemeClr val="tx2"/>
              </a:buClr>
              <a:buSzPct val="60000"/>
              <a:defRPr/>
            </a:pPr>
            <a:r>
              <a:rPr lang="en-US" sz="2000" b="1" dirty="0">
                <a:solidFill>
                  <a:srgbClr val="0070C0"/>
                </a:solidFill>
                <a:latin typeface="Lato" panose="020F0502020204030203" pitchFamily="34" charset="0"/>
              </a:rPr>
              <a:t>Who is incurring the cost for the education?</a:t>
            </a:r>
          </a:p>
          <a:p>
            <a:pPr marL="720127" lvl="1" indent="-308626">
              <a:lnSpc>
                <a:spcPct val="90000"/>
              </a:lnSpc>
              <a:spcBef>
                <a:spcPct val="20000"/>
              </a:spcBef>
              <a:buClr>
                <a:schemeClr val="tx2"/>
              </a:buClr>
              <a:buSzPct val="60000"/>
              <a:defRPr/>
            </a:pPr>
            <a:endParaRPr lang="en-US" sz="700" b="1" dirty="0">
              <a:latin typeface="Lato" panose="020F0502020204030203" pitchFamily="34" charset="0"/>
            </a:endParaRPr>
          </a:p>
          <a:p>
            <a:pPr marL="381361" lvl="1" indent="-308112">
              <a:lnSpc>
                <a:spcPct val="90000"/>
              </a:lnSpc>
              <a:spcBef>
                <a:spcPct val="20000"/>
              </a:spcBef>
              <a:buClr>
                <a:srgbClr val="7030A0"/>
              </a:buClr>
              <a:buSzPct val="100000"/>
              <a:buFont typeface="Wingdings" panose="05000000000000000000" pitchFamily="2" charset="2"/>
              <a:buChar char="§"/>
              <a:defRPr/>
            </a:pPr>
            <a:r>
              <a:rPr lang="en-US" sz="2000" b="1" dirty="0">
                <a:latin typeface="Lato" panose="020F0502020204030203" pitchFamily="34" charset="0"/>
              </a:rPr>
              <a:t>Pupil is in your seats, taught by your teachers.</a:t>
            </a:r>
          </a:p>
          <a:p>
            <a:pPr marL="381361" lvl="1" indent="-308112">
              <a:lnSpc>
                <a:spcPct val="90000"/>
              </a:lnSpc>
              <a:spcBef>
                <a:spcPct val="20000"/>
              </a:spcBef>
              <a:buClr>
                <a:srgbClr val="7030A0"/>
              </a:buClr>
              <a:buSzPct val="100000"/>
              <a:buFont typeface="Wingdings" panose="05000000000000000000" pitchFamily="2" charset="2"/>
              <a:buChar char="§"/>
              <a:defRPr/>
            </a:pPr>
            <a:r>
              <a:rPr lang="en-US" sz="2000" b="1" dirty="0">
                <a:latin typeface="Lato" panose="020F0502020204030203" pitchFamily="34" charset="0"/>
              </a:rPr>
              <a:t>Full-time resident pupils in attendance elsewhere, but your district is paying for their education. </a:t>
            </a:r>
          </a:p>
          <a:p>
            <a:pPr marL="669707" lvl="2" indent="-334853">
              <a:lnSpc>
                <a:spcPct val="90000"/>
              </a:lnSpc>
              <a:spcBef>
                <a:spcPct val="20000"/>
              </a:spcBef>
              <a:buClr>
                <a:srgbClr val="7030A0"/>
              </a:buClr>
              <a:buSzPct val="90000"/>
              <a:buFont typeface="Wingdings" panose="05000000000000000000" pitchFamily="2" charset="2"/>
              <a:buChar char="§"/>
              <a:defRPr/>
            </a:pPr>
            <a:r>
              <a:rPr lang="en-US" sz="2000" b="1" dirty="0">
                <a:latin typeface="Lato" panose="020F0502020204030203" pitchFamily="34" charset="0"/>
              </a:rPr>
              <a:t>Open Enrollment (your residents going elsewhere)</a:t>
            </a:r>
          </a:p>
          <a:p>
            <a:pPr marL="669707" lvl="2" indent="-334853">
              <a:lnSpc>
                <a:spcPct val="90000"/>
              </a:lnSpc>
              <a:spcBef>
                <a:spcPct val="20000"/>
              </a:spcBef>
              <a:buClr>
                <a:srgbClr val="7030A0"/>
              </a:buClr>
              <a:buSzPct val="90000"/>
              <a:buFont typeface="Wingdings" panose="05000000000000000000" pitchFamily="2" charset="2"/>
              <a:buChar char="§"/>
              <a:defRPr/>
            </a:pPr>
            <a:r>
              <a:rPr lang="en-US" sz="2000" b="1" dirty="0">
                <a:latin typeface="Lato" panose="020F0502020204030203" pitchFamily="34" charset="0"/>
              </a:rPr>
              <a:t>Tuition Agreements</a:t>
            </a:r>
          </a:p>
          <a:p>
            <a:pPr marL="669707" lvl="2" indent="-334853">
              <a:lnSpc>
                <a:spcPct val="90000"/>
              </a:lnSpc>
              <a:spcBef>
                <a:spcPct val="20000"/>
              </a:spcBef>
              <a:buClr>
                <a:srgbClr val="7030A0"/>
              </a:buClr>
              <a:buSzPct val="90000"/>
              <a:buFont typeface="Wingdings" panose="05000000000000000000" pitchFamily="2" charset="2"/>
              <a:buChar char="§"/>
              <a:defRPr/>
            </a:pPr>
            <a:r>
              <a:rPr lang="en-US" sz="2000" b="1" dirty="0">
                <a:latin typeface="Lato" panose="020F0502020204030203" pitchFamily="34" charset="0"/>
              </a:rPr>
              <a:t>CESA Programs</a:t>
            </a:r>
          </a:p>
          <a:p>
            <a:pPr marL="669707" lvl="2" indent="-334853">
              <a:lnSpc>
                <a:spcPct val="90000"/>
              </a:lnSpc>
              <a:spcBef>
                <a:spcPct val="20000"/>
              </a:spcBef>
              <a:buClr>
                <a:srgbClr val="7030A0"/>
              </a:buClr>
              <a:buSzPct val="90000"/>
              <a:buFont typeface="Wingdings" panose="05000000000000000000" pitchFamily="2" charset="2"/>
              <a:buChar char="§"/>
              <a:defRPr/>
            </a:pPr>
            <a:r>
              <a:rPr lang="en-US" sz="2000" b="1" dirty="0">
                <a:latin typeface="Lato" panose="020F0502020204030203" pitchFamily="34" charset="0"/>
              </a:rPr>
              <a:t>Tuition Waivers (Be careful with this one. These situations involve kids moving out/in of a district mid-year. Sometimes, you still can count a kid in the year that they have moved out of your district….and, sometimes you can’t count a new kid that has recently moved into your district. </a:t>
            </a:r>
            <a:r>
              <a:rPr lang="en-US" sz="2000" b="1" i="1" u="sng" dirty="0">
                <a:latin typeface="Lato" panose="020F0502020204030203" pitchFamily="34" charset="0"/>
              </a:rPr>
              <a:t>Please call us if you have a student in this situation</a:t>
            </a:r>
            <a:r>
              <a:rPr lang="en-US" sz="2000" b="1" dirty="0">
                <a:latin typeface="Lato" panose="020F0502020204030203" pitchFamily="34" charset="0"/>
              </a:rPr>
              <a:t>.)</a:t>
            </a:r>
          </a:p>
        </p:txBody>
      </p:sp>
      <p:sp>
        <p:nvSpPr>
          <p:cNvPr id="6" name="Rectangle 2"/>
          <p:cNvSpPr>
            <a:spLocks noGrp="1" noChangeArrowheads="1"/>
          </p:cNvSpPr>
          <p:nvPr>
            <p:ph type="title"/>
          </p:nvPr>
        </p:nvSpPr>
        <p:spPr>
          <a:xfrm>
            <a:off x="1680" y="110728"/>
            <a:ext cx="9140641" cy="575072"/>
          </a:xfrm>
        </p:spPr>
        <p:txBody>
          <a:bodyPr>
            <a:noAutofit/>
          </a:bodyPr>
          <a:lstStyle/>
          <a:p>
            <a:pPr algn="ctr" eaLnBrk="1" hangingPunct="1"/>
            <a:r>
              <a:rPr lang="en-US" sz="3516" dirty="0">
                <a:solidFill>
                  <a:srgbClr val="FFFF00"/>
                </a:solidFill>
              </a:rPr>
              <a:t>Membership</a:t>
            </a:r>
          </a:p>
        </p:txBody>
      </p:sp>
      <p:sp>
        <p:nvSpPr>
          <p:cNvPr id="4" name="Slide Number Placeholder 3"/>
          <p:cNvSpPr>
            <a:spLocks noGrp="1"/>
          </p:cNvSpPr>
          <p:nvPr>
            <p:ph type="sldNum" sz="quarter" idx="12"/>
          </p:nvPr>
        </p:nvSpPr>
        <p:spPr>
          <a:xfrm>
            <a:off x="8106011" y="4805077"/>
            <a:ext cx="1036310" cy="311843"/>
          </a:xfrm>
        </p:spPr>
        <p:txBody>
          <a:bodyPr/>
          <a:lstStyle/>
          <a:p>
            <a:pPr>
              <a:defRPr/>
            </a:pPr>
            <a:fld id="{EDD38028-0EA5-4518-8DC2-93749F528613}" type="slidenum">
              <a:rPr lang="en-US" smtClean="0"/>
              <a:pPr>
                <a:defRPr/>
              </a:pPr>
              <a:t>27</a:t>
            </a:fld>
            <a:endParaRPr lang="en-US" dirty="0"/>
          </a:p>
        </p:txBody>
      </p:sp>
    </p:spTree>
    <p:extLst>
      <p:ext uri="{BB962C8B-B14F-4D97-AF65-F5344CB8AC3E}">
        <p14:creationId xmlns:p14="http://schemas.microsoft.com/office/powerpoint/2010/main" val="9900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273" y="3423070"/>
            <a:ext cx="2709604" cy="151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Rectangle 2"/>
          <p:cNvSpPr>
            <a:spLocks noGrp="1" noChangeArrowheads="1"/>
          </p:cNvSpPr>
          <p:nvPr>
            <p:ph type="title"/>
          </p:nvPr>
        </p:nvSpPr>
        <p:spPr>
          <a:xfrm>
            <a:off x="1680" y="17654"/>
            <a:ext cx="9140641" cy="589213"/>
          </a:xfrm>
        </p:spPr>
        <p:txBody>
          <a:bodyPr/>
          <a:lstStyle/>
          <a:p>
            <a:pPr algn="ctr" eaLnBrk="1" hangingPunct="1"/>
            <a:r>
              <a:rPr lang="en-US" sz="3223" dirty="0">
                <a:solidFill>
                  <a:srgbClr val="FFFF00"/>
                </a:solidFill>
              </a:rPr>
              <a:t>SAFR Membership Reports</a:t>
            </a:r>
          </a:p>
        </p:txBody>
      </p:sp>
      <p:sp>
        <p:nvSpPr>
          <p:cNvPr id="13" name="Slide Number Placeholder 12"/>
          <p:cNvSpPr>
            <a:spLocks noGrp="1"/>
          </p:cNvSpPr>
          <p:nvPr>
            <p:ph type="sldNum" sz="quarter" idx="12"/>
          </p:nvPr>
        </p:nvSpPr>
        <p:spPr>
          <a:xfrm>
            <a:off x="8308876" y="4730262"/>
            <a:ext cx="570171" cy="311843"/>
          </a:xfrm>
        </p:spPr>
        <p:txBody>
          <a:bodyPr/>
          <a:lstStyle/>
          <a:p>
            <a:pPr>
              <a:defRPr/>
            </a:pPr>
            <a:fld id="{EDD38028-0EA5-4518-8DC2-93749F528613}" type="slidenum">
              <a:rPr lang="en-US" smtClean="0"/>
              <a:pPr>
                <a:defRPr/>
              </a:pPr>
              <a:t>28</a:t>
            </a:fld>
            <a:endParaRPr lang="en-US" dirty="0"/>
          </a:p>
        </p:txBody>
      </p:sp>
      <p:sp>
        <p:nvSpPr>
          <p:cNvPr id="5" name="Text Box 5"/>
          <p:cNvSpPr txBox="1">
            <a:spLocks noChangeArrowheads="1"/>
          </p:cNvSpPr>
          <p:nvPr/>
        </p:nvSpPr>
        <p:spPr bwMode="auto">
          <a:xfrm>
            <a:off x="594360" y="389576"/>
            <a:ext cx="7955280" cy="1223412"/>
          </a:xfrm>
          <a:prstGeom prst="rect">
            <a:avLst/>
          </a:prstGeom>
          <a:noFill/>
          <a:ln w="9525">
            <a:noFill/>
            <a:miter lim="800000"/>
            <a:headEnd/>
            <a:tailEnd/>
          </a:ln>
        </p:spPr>
        <p:txBody>
          <a:bodyPr>
            <a:spAutoFit/>
          </a:bodyPr>
          <a:lstStyle/>
          <a:p>
            <a:pPr>
              <a:spcBef>
                <a:spcPct val="50000"/>
              </a:spcBef>
              <a:defRPr/>
            </a:pPr>
            <a:r>
              <a:rPr lang="en-US" sz="2100" u="sng" dirty="0">
                <a:solidFill>
                  <a:srgbClr val="FFFF00"/>
                </a:solidFill>
                <a:latin typeface="Lato" panose="020F0502020204030203" pitchFamily="34" charset="0"/>
              </a:rPr>
              <a:t>Found on the SFS website at:</a:t>
            </a:r>
          </a:p>
          <a:p>
            <a:pPr>
              <a:spcBef>
                <a:spcPct val="50000"/>
              </a:spcBef>
              <a:defRPr/>
            </a:pPr>
            <a:r>
              <a:rPr lang="en-US" sz="2100" dirty="0">
                <a:latin typeface="Lato" panose="020F0502020204030203" pitchFamily="34" charset="0"/>
              </a:rPr>
              <a:t>SFS Homepage&gt;School Finance Reporting Portal&gt;Log In&gt;District Home&gt;FTE Reports</a:t>
            </a:r>
          </a:p>
        </p:txBody>
      </p:sp>
      <p:pic>
        <p:nvPicPr>
          <p:cNvPr id="9" name="Picture 8"/>
          <p:cNvPicPr/>
          <p:nvPr/>
        </p:nvPicPr>
        <p:blipFill>
          <a:blip r:embed="rId3" cstate="print"/>
          <a:srcRect l="20833" t="6790" r="20833" b="21282"/>
          <a:stretch>
            <a:fillRect/>
          </a:stretch>
        </p:blipFill>
        <p:spPr bwMode="auto">
          <a:xfrm>
            <a:off x="1566918" y="2016459"/>
            <a:ext cx="1073613" cy="1150311"/>
          </a:xfrm>
          <a:prstGeom prst="rect">
            <a:avLst/>
          </a:prstGeom>
          <a:noFill/>
          <a:ln w="9525">
            <a:noFill/>
            <a:miter lim="800000"/>
            <a:headEnd/>
            <a:tailEnd/>
          </a:ln>
        </p:spPr>
      </p:pic>
      <p:pic>
        <p:nvPicPr>
          <p:cNvPr id="10" name="Picture 9"/>
          <p:cNvPicPr/>
          <p:nvPr/>
        </p:nvPicPr>
        <p:blipFill>
          <a:blip r:embed="rId4" cstate="print"/>
          <a:srcRect l="20833" t="8594" r="21635" b="9231"/>
          <a:stretch>
            <a:fillRect/>
          </a:stretch>
        </p:blipFill>
        <p:spPr bwMode="auto">
          <a:xfrm>
            <a:off x="3406140" y="1611630"/>
            <a:ext cx="205740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5"/>
          <a:srcRect l="3821" t="12699" r="4460" b="2381"/>
          <a:stretch/>
        </p:blipFill>
        <p:spPr>
          <a:xfrm>
            <a:off x="969330" y="1611631"/>
            <a:ext cx="1979206" cy="161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p:nvPr/>
        </p:nvPicPr>
        <p:blipFill rotWithShape="1">
          <a:blip r:embed="rId6"/>
          <a:srcRect t="7692" r="50481" b="33846"/>
          <a:stretch/>
        </p:blipFill>
        <p:spPr bwMode="auto">
          <a:xfrm>
            <a:off x="1717358" y="3394710"/>
            <a:ext cx="2100263" cy="160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7"/>
          <a:srcRect l="952" t="23879" r="748" b="9566"/>
          <a:stretch/>
        </p:blipFill>
        <p:spPr>
          <a:xfrm>
            <a:off x="5937683" y="1611630"/>
            <a:ext cx="2500525" cy="1555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flipV="1">
            <a:off x="2537776" y="3552299"/>
            <a:ext cx="3857501" cy="713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34840" y="1822134"/>
            <a:ext cx="1609887" cy="250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48537" y="3080566"/>
            <a:ext cx="2989146" cy="648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05640" y="1957979"/>
            <a:ext cx="1111981" cy="978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761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t="10240" r="49792" b="42701"/>
          <a:stretch/>
        </p:blipFill>
        <p:spPr bwMode="auto">
          <a:xfrm>
            <a:off x="2076887" y="1312543"/>
            <a:ext cx="5921068" cy="3662886"/>
          </a:xfrm>
          <a:prstGeom prst="rect">
            <a:avLst/>
          </a:prstGeom>
          <a:ln w="38100" cap="sq">
            <a:solidFill>
              <a:srgbClr val="262087"/>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0482" name="Title 1"/>
          <p:cNvSpPr>
            <a:spLocks noGrp="1"/>
          </p:cNvSpPr>
          <p:nvPr>
            <p:ph type="title"/>
          </p:nvPr>
        </p:nvSpPr>
        <p:spPr>
          <a:xfrm>
            <a:off x="0" y="0"/>
            <a:ext cx="9140641" cy="1415143"/>
          </a:xfrm>
        </p:spPr>
        <p:txBody>
          <a:bodyPr>
            <a:noAutofit/>
          </a:bodyPr>
          <a:lstStyle/>
          <a:p>
            <a:pPr algn="ctr"/>
            <a:r>
              <a:rPr lang="en-US" sz="2930" dirty="0">
                <a:solidFill>
                  <a:srgbClr val="FFFF00"/>
                </a:solidFill>
              </a:rPr>
              <a:t>September </a:t>
            </a:r>
            <a:r>
              <a:rPr lang="en-US" sz="2930" dirty="0" smtClean="0">
                <a:solidFill>
                  <a:srgbClr val="FFFF00"/>
                </a:solidFill>
              </a:rPr>
              <a:t>2020 </a:t>
            </a:r>
            <a:r>
              <a:rPr lang="en-US" sz="2930" dirty="0">
                <a:solidFill>
                  <a:srgbClr val="FFFF00"/>
                </a:solidFill>
              </a:rPr>
              <a:t>and Summer/Interim </a:t>
            </a:r>
            <a:r>
              <a:rPr lang="en-US" sz="2930" dirty="0" smtClean="0">
                <a:solidFill>
                  <a:srgbClr val="FFFF00"/>
                </a:solidFill>
              </a:rPr>
              <a:t>2020 </a:t>
            </a:r>
            <a:r>
              <a:rPr lang="en-US" sz="2930" dirty="0">
                <a:solidFill>
                  <a:srgbClr val="FFFF00"/>
                </a:solidFill>
              </a:rPr>
              <a:t>Membership</a:t>
            </a:r>
            <a:r>
              <a:rPr lang="en-US" sz="3223" dirty="0">
                <a:solidFill>
                  <a:srgbClr val="FFFF00"/>
                </a:solidFill>
              </a:rPr>
              <a:t/>
            </a:r>
            <a:br>
              <a:rPr lang="en-US" sz="3223" dirty="0">
                <a:solidFill>
                  <a:srgbClr val="FFFF00"/>
                </a:solidFill>
              </a:rPr>
            </a:br>
            <a:r>
              <a:rPr lang="en-US" sz="2400" b="1" dirty="0" smtClean="0">
                <a:solidFill>
                  <a:schemeClr val="tx1"/>
                </a:solidFill>
                <a:latin typeface="Lato" panose="020F0502020204030203" pitchFamily="34" charset="0"/>
              </a:rPr>
              <a:t>SAFR </a:t>
            </a:r>
            <a:r>
              <a:rPr lang="en-US" sz="2400" b="1" dirty="0">
                <a:solidFill>
                  <a:schemeClr val="tx1"/>
                </a:solidFill>
                <a:latin typeface="Lato" panose="020F0502020204030203" pitchFamily="34" charset="0"/>
              </a:rPr>
              <a:t>Membership Report </a:t>
            </a:r>
            <a:endParaRPr lang="en-US" sz="3223" b="1" dirty="0">
              <a:solidFill>
                <a:schemeClr val="tx1"/>
              </a:solidFill>
              <a:latin typeface="Lato" panose="020F0502020204030203" pitchFamily="34" charset="0"/>
            </a:endParaRP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29</a:t>
            </a:fld>
            <a:endParaRPr lang="en-US" dirty="0"/>
          </a:p>
        </p:txBody>
      </p:sp>
      <p:sp>
        <p:nvSpPr>
          <p:cNvPr id="6" name="Oval 5"/>
          <p:cNvSpPr/>
          <p:nvPr/>
        </p:nvSpPr>
        <p:spPr bwMode="auto">
          <a:xfrm>
            <a:off x="3267065" y="3122267"/>
            <a:ext cx="1645920" cy="430535"/>
          </a:xfrm>
          <a:prstGeom prst="ellipse">
            <a:avLst/>
          </a:prstGeom>
          <a:noFill/>
          <a:ln w="57150" cap="sq" cmpd="sng" algn="ctr">
            <a:solidFill>
              <a:srgbClr val="262087"/>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7" name="Rectangle 6"/>
          <p:cNvSpPr/>
          <p:nvPr/>
        </p:nvSpPr>
        <p:spPr>
          <a:xfrm>
            <a:off x="3267065" y="1889983"/>
            <a:ext cx="1624400" cy="37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472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0641" cy="658217"/>
          </a:xfrm>
        </p:spPr>
        <p:txBody>
          <a:bodyPr>
            <a:normAutofit/>
          </a:bodyPr>
          <a:lstStyle/>
          <a:p>
            <a:pPr algn="ctr" eaLnBrk="1" hangingPunct="1"/>
            <a:r>
              <a:rPr lang="en-US" sz="3516" i="1" dirty="0">
                <a:solidFill>
                  <a:srgbClr val="FFFF00"/>
                </a:solidFill>
              </a:rPr>
              <a:t>Agenda</a:t>
            </a:r>
            <a:endParaRPr lang="en-US" sz="2344" i="1" dirty="0">
              <a:solidFill>
                <a:srgbClr val="FFFF00"/>
              </a:solidFill>
            </a:endParaRP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3</a:t>
            </a:fld>
            <a:endParaRPr lang="en-US" dirty="0"/>
          </a:p>
        </p:txBody>
      </p:sp>
      <p:sp>
        <p:nvSpPr>
          <p:cNvPr id="5" name="Rectangle 4"/>
          <p:cNvSpPr/>
          <p:nvPr/>
        </p:nvSpPr>
        <p:spPr>
          <a:xfrm>
            <a:off x="760719" y="928259"/>
            <a:ext cx="8221916" cy="4016484"/>
          </a:xfrm>
          <a:prstGeom prst="rect">
            <a:avLst/>
          </a:prstGeom>
        </p:spPr>
        <p:txBody>
          <a:bodyPr wrap="square">
            <a:spAutoFit/>
          </a:bodyPr>
          <a:lstStyle/>
          <a:p>
            <a:r>
              <a:rPr lang="en-US" sz="1700" b="1" dirty="0" smtClean="0">
                <a:latin typeface="Lato" panose="020F0502020204030203" pitchFamily="34" charset="0"/>
              </a:rPr>
              <a:t>8:30 AM  WASDA Introduction </a:t>
            </a:r>
            <a:endParaRPr lang="en-US" sz="1700" b="1" dirty="0">
              <a:latin typeface="Lato" panose="020F0502020204030203" pitchFamily="34" charset="0"/>
            </a:endParaRPr>
          </a:p>
          <a:p>
            <a:pPr lvl="0"/>
            <a:r>
              <a:rPr lang="en-US" sz="1700" b="1" dirty="0" smtClean="0">
                <a:latin typeface="Lato" panose="020F0502020204030203" pitchFamily="34" charset="0"/>
              </a:rPr>
              <a:t>	SFS Introduction/Preparation/Handouts </a:t>
            </a:r>
            <a:r>
              <a:rPr lang="en-US" sz="1700" b="1" dirty="0">
                <a:latin typeface="Lato" panose="020F0502020204030203" pitchFamily="34" charset="0"/>
              </a:rPr>
              <a:t>slides 1-16</a:t>
            </a:r>
          </a:p>
          <a:p>
            <a:pPr lvl="0"/>
            <a:r>
              <a:rPr lang="en-US" sz="1700" b="1" dirty="0" smtClean="0">
                <a:latin typeface="Lato" panose="020F0502020204030203" pitchFamily="34" charset="0"/>
              </a:rPr>
              <a:t>	Revenue </a:t>
            </a:r>
            <a:r>
              <a:rPr lang="en-US" sz="1700" b="1" dirty="0">
                <a:latin typeface="Lato" panose="020F0502020204030203" pitchFamily="34" charset="0"/>
              </a:rPr>
              <a:t>Limit – Lines 1-7 (Steps 1 )  Slides 17-40 (includes Membership)</a:t>
            </a:r>
          </a:p>
          <a:p>
            <a:r>
              <a:rPr lang="en-US" sz="1700" b="1" dirty="0" smtClean="0">
                <a:latin typeface="Lato" panose="020F0502020204030203" pitchFamily="34" charset="0"/>
              </a:rPr>
              <a:t>9:20 AM</a:t>
            </a:r>
            <a:endParaRPr lang="en-US" sz="1700" b="1" dirty="0">
              <a:latin typeface="Lato" panose="020F0502020204030203" pitchFamily="34" charset="0"/>
            </a:endParaRPr>
          </a:p>
          <a:p>
            <a:pPr lvl="0"/>
            <a:r>
              <a:rPr lang="en-US" sz="1700" b="1" dirty="0" smtClean="0">
                <a:latin typeface="Lato" panose="020F0502020204030203" pitchFamily="34" charset="0"/>
              </a:rPr>
              <a:t>	Work </a:t>
            </a:r>
            <a:r>
              <a:rPr lang="en-US" sz="1700" b="1" dirty="0">
                <a:latin typeface="Lato" panose="020F0502020204030203" pitchFamily="34" charset="0"/>
              </a:rPr>
              <a:t>Break Slide </a:t>
            </a:r>
            <a:r>
              <a:rPr lang="en-US" sz="1700" b="1" dirty="0" smtClean="0">
                <a:latin typeface="Lato" panose="020F0502020204030203" pitchFamily="34" charset="0"/>
              </a:rPr>
              <a:t>41, opportunity to respond to your questions</a:t>
            </a:r>
            <a:endParaRPr lang="en-US" sz="1700" b="1" dirty="0">
              <a:latin typeface="Lato" panose="020F0502020204030203" pitchFamily="34" charset="0"/>
            </a:endParaRPr>
          </a:p>
          <a:p>
            <a:r>
              <a:rPr lang="en-US" sz="1700" b="1" dirty="0" smtClean="0">
                <a:latin typeface="Lato" panose="020F0502020204030203" pitchFamily="34" charset="0"/>
              </a:rPr>
              <a:t>9:50 </a:t>
            </a:r>
            <a:r>
              <a:rPr lang="en-US" sz="1700" b="1" dirty="0">
                <a:latin typeface="Lato" panose="020F0502020204030203" pitchFamily="34" charset="0"/>
              </a:rPr>
              <a:t>AM </a:t>
            </a:r>
          </a:p>
          <a:p>
            <a:pPr lvl="0"/>
            <a:r>
              <a:rPr lang="en-US" sz="1700" b="1" dirty="0" smtClean="0">
                <a:latin typeface="Lato" panose="020F0502020204030203" pitchFamily="34" charset="0"/>
              </a:rPr>
              <a:t>	Revenue </a:t>
            </a:r>
            <a:r>
              <a:rPr lang="en-US" sz="1700" b="1" dirty="0">
                <a:latin typeface="Lato" panose="020F0502020204030203" pitchFamily="34" charset="0"/>
              </a:rPr>
              <a:t>Limit – Lines 8-16 (Steps 2, 3 &amp; 4) slides 42 to </a:t>
            </a:r>
            <a:r>
              <a:rPr lang="en-US" sz="1700" b="1" dirty="0" smtClean="0">
                <a:latin typeface="Lato" panose="020F0502020204030203" pitchFamily="34" charset="0"/>
              </a:rPr>
              <a:t>80</a:t>
            </a:r>
            <a:endParaRPr lang="en-US" sz="1700" b="1" dirty="0">
              <a:latin typeface="Lato" panose="020F0502020204030203" pitchFamily="34" charset="0"/>
            </a:endParaRPr>
          </a:p>
          <a:p>
            <a:pPr lvl="0"/>
            <a:r>
              <a:rPr lang="en-US" sz="1700" b="1" dirty="0" smtClean="0">
                <a:latin typeface="Lato" panose="020F0502020204030203" pitchFamily="34" charset="0"/>
              </a:rPr>
              <a:t>	Consequences </a:t>
            </a:r>
            <a:r>
              <a:rPr lang="en-US" sz="1700" b="1" dirty="0">
                <a:latin typeface="Lato" panose="020F0502020204030203" pitchFamily="34" charset="0"/>
              </a:rPr>
              <a:t>of Underlevying  </a:t>
            </a:r>
          </a:p>
          <a:p>
            <a:r>
              <a:rPr lang="en-US" sz="1700" b="1" dirty="0" smtClean="0">
                <a:latin typeface="Lato" panose="020F0502020204030203" pitchFamily="34" charset="0"/>
              </a:rPr>
              <a:t>10:40 AM</a:t>
            </a:r>
            <a:endParaRPr lang="en-US" sz="1700" b="1" dirty="0">
              <a:latin typeface="Lato" panose="020F0502020204030203" pitchFamily="34" charset="0"/>
            </a:endParaRPr>
          </a:p>
          <a:p>
            <a:r>
              <a:rPr lang="en-US" sz="1700" b="1" dirty="0" smtClean="0">
                <a:latin typeface="Lato" panose="020F0502020204030203" pitchFamily="34" charset="0"/>
              </a:rPr>
              <a:t>	Work </a:t>
            </a:r>
            <a:r>
              <a:rPr lang="en-US" sz="1700" b="1" dirty="0">
                <a:latin typeface="Lato" panose="020F0502020204030203" pitchFamily="34" charset="0"/>
              </a:rPr>
              <a:t>Break  Slide </a:t>
            </a:r>
            <a:r>
              <a:rPr lang="en-US" sz="1700" b="1" dirty="0" smtClean="0">
                <a:latin typeface="Lato" panose="020F0502020204030203" pitchFamily="34" charset="0"/>
              </a:rPr>
              <a:t>81, </a:t>
            </a:r>
            <a:r>
              <a:rPr lang="en-US" sz="1700" b="1" dirty="0">
                <a:latin typeface="Lato" panose="020F0502020204030203" pitchFamily="34" charset="0"/>
              </a:rPr>
              <a:t>opportunity to respond to your </a:t>
            </a:r>
            <a:r>
              <a:rPr lang="en-US" sz="1700" b="1" dirty="0" smtClean="0">
                <a:latin typeface="Lato" panose="020F0502020204030203" pitchFamily="34" charset="0"/>
              </a:rPr>
              <a:t>questions</a:t>
            </a:r>
            <a:endParaRPr lang="en-US" sz="1700" b="1" dirty="0">
              <a:latin typeface="Lato" panose="020F0502020204030203" pitchFamily="34" charset="0"/>
            </a:endParaRPr>
          </a:p>
          <a:p>
            <a:r>
              <a:rPr lang="en-US" sz="1700" b="1" dirty="0" smtClean="0">
                <a:latin typeface="Lato" panose="020F0502020204030203" pitchFamily="34" charset="0"/>
              </a:rPr>
              <a:t>11:10 </a:t>
            </a:r>
            <a:r>
              <a:rPr lang="en-US" sz="1700" b="1" dirty="0">
                <a:latin typeface="Lato" panose="020F0502020204030203" pitchFamily="34" charset="0"/>
              </a:rPr>
              <a:t>AM</a:t>
            </a:r>
          </a:p>
          <a:p>
            <a:pPr lvl="0"/>
            <a:r>
              <a:rPr lang="en-US" sz="1700" b="1" dirty="0" smtClean="0">
                <a:latin typeface="Lato" panose="020F0502020204030203" pitchFamily="34" charset="0"/>
              </a:rPr>
              <a:t>	Levy </a:t>
            </a:r>
            <a:r>
              <a:rPr lang="en-US" sz="1700" b="1" dirty="0">
                <a:latin typeface="Lato" panose="020F0502020204030203" pitchFamily="34" charset="0"/>
              </a:rPr>
              <a:t>Process slides </a:t>
            </a:r>
            <a:r>
              <a:rPr lang="en-US" sz="1700" b="1" dirty="0" smtClean="0">
                <a:latin typeface="Lato" panose="020F0502020204030203" pitchFamily="34" charset="0"/>
              </a:rPr>
              <a:t>82-116</a:t>
            </a:r>
            <a:endParaRPr lang="en-US" sz="1700" b="1" dirty="0">
              <a:latin typeface="Lato" panose="020F0502020204030203" pitchFamily="34" charset="0"/>
            </a:endParaRPr>
          </a:p>
          <a:p>
            <a:pPr lvl="0"/>
            <a:r>
              <a:rPr lang="en-US" sz="1700" b="1" dirty="0" smtClean="0">
                <a:latin typeface="Lato" panose="020F0502020204030203" pitchFamily="34" charset="0"/>
              </a:rPr>
              <a:t>	Equalization Aid, Other </a:t>
            </a:r>
            <a:r>
              <a:rPr lang="en-US" sz="1700" b="1" dirty="0">
                <a:latin typeface="Lato" panose="020F0502020204030203" pitchFamily="34" charset="0"/>
              </a:rPr>
              <a:t>Odds and Ends </a:t>
            </a:r>
          </a:p>
          <a:p>
            <a:r>
              <a:rPr lang="en-US" sz="1700" b="1" dirty="0" smtClean="0">
                <a:latin typeface="Lato" panose="020F0502020204030203" pitchFamily="34" charset="0"/>
              </a:rPr>
              <a:t>12:00 PM</a:t>
            </a:r>
          </a:p>
          <a:p>
            <a:r>
              <a:rPr lang="en-US" sz="1700" b="1" dirty="0">
                <a:latin typeface="Lato" panose="020F0502020204030203" pitchFamily="34" charset="0"/>
              </a:rPr>
              <a:t>	</a:t>
            </a:r>
            <a:r>
              <a:rPr lang="en-US" sz="1700" b="1" dirty="0" smtClean="0">
                <a:latin typeface="Lato" panose="020F0502020204030203" pitchFamily="34" charset="0"/>
              </a:rPr>
              <a:t>Bruce and Roger will remain available to assist any of the participants </a:t>
            </a:r>
            <a:endParaRPr lang="en-US" sz="1700" b="1" dirty="0">
              <a:latin typeface="Lato" panose="020F0502020204030203" pitchFamily="34" charset="0"/>
            </a:endParaRPr>
          </a:p>
        </p:txBody>
      </p:sp>
    </p:spTree>
    <p:extLst>
      <p:ext uri="{BB962C8B-B14F-4D97-AF65-F5344CB8AC3E}">
        <p14:creationId xmlns:p14="http://schemas.microsoft.com/office/powerpoint/2010/main" val="3697157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77" y="161925"/>
            <a:ext cx="9331977" cy="1211334"/>
          </a:xfrm>
        </p:spPr>
        <p:txBody>
          <a:bodyPr>
            <a:noAutofit/>
          </a:bodyPr>
          <a:lstStyle/>
          <a:p>
            <a:pPr algn="ctr"/>
            <a:r>
              <a:rPr lang="en-US" sz="2800" dirty="0">
                <a:solidFill>
                  <a:srgbClr val="FFFF00"/>
                </a:solidFill>
              </a:rPr>
              <a:t>September 2018 </a:t>
            </a:r>
            <a:r>
              <a:rPr lang="en-US" sz="2800" dirty="0" smtClean="0">
                <a:solidFill>
                  <a:srgbClr val="FFFF00"/>
                </a:solidFill>
              </a:rPr>
              <a:t>&amp; </a:t>
            </a:r>
            <a:r>
              <a:rPr lang="en-US" sz="2800" dirty="0">
                <a:solidFill>
                  <a:srgbClr val="FFFF00"/>
                </a:solidFill>
              </a:rPr>
              <a:t>Summer/Interim 2018 Membership</a:t>
            </a:r>
            <a:br>
              <a:rPr lang="en-US" sz="2800" dirty="0">
                <a:solidFill>
                  <a:srgbClr val="FFFF00"/>
                </a:solidFill>
              </a:rPr>
            </a:br>
            <a:r>
              <a:rPr lang="en-US" sz="2800" dirty="0">
                <a:solidFill>
                  <a:srgbClr val="FFFF00"/>
                </a:solidFill>
              </a:rPr>
              <a:t/>
            </a:r>
            <a:br>
              <a:rPr lang="en-US" sz="2800" dirty="0">
                <a:solidFill>
                  <a:srgbClr val="FFFF00"/>
                </a:solidFill>
              </a:rPr>
            </a:br>
            <a:r>
              <a:rPr lang="en-US" sz="2400" b="1" dirty="0">
                <a:solidFill>
                  <a:schemeClr val="tx1"/>
                </a:solidFill>
              </a:rPr>
              <a:t>SAFR Membership Report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30</a:t>
            </a:fld>
            <a:endParaRPr lang="en-US" dirty="0"/>
          </a:p>
        </p:txBody>
      </p:sp>
      <p:pic>
        <p:nvPicPr>
          <p:cNvPr id="6" name="Content Placeholder 5"/>
          <p:cNvPicPr>
            <a:picLocks noGrp="1"/>
          </p:cNvPicPr>
          <p:nvPr>
            <p:ph idx="1"/>
          </p:nvPr>
        </p:nvPicPr>
        <p:blipFill rotWithShape="1">
          <a:blip r:embed="rId2"/>
          <a:srcRect t="9917" r="60256" b="57572"/>
          <a:stretch/>
        </p:blipFill>
        <p:spPr bwMode="auto">
          <a:xfrm>
            <a:off x="1986706" y="1395166"/>
            <a:ext cx="5947470" cy="3651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p:cNvSpPr/>
          <p:nvPr/>
        </p:nvSpPr>
        <p:spPr bwMode="auto">
          <a:xfrm>
            <a:off x="3446002" y="3779492"/>
            <a:ext cx="2574809" cy="331470"/>
          </a:xfrm>
          <a:prstGeom prst="ellipse">
            <a:avLst/>
          </a:prstGeom>
          <a:noFill/>
          <a:ln w="38100" cap="sq" cmpd="sng" algn="ctr">
            <a:solidFill>
              <a:srgbClr val="262087"/>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8" name="Rectangle 7"/>
          <p:cNvSpPr/>
          <p:nvPr/>
        </p:nvSpPr>
        <p:spPr>
          <a:xfrm>
            <a:off x="3527260" y="2345335"/>
            <a:ext cx="1948254" cy="37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236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5888" y="1018607"/>
            <a:ext cx="4140851" cy="3247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8" name="Explosion 2 5"/>
          <p:cNvSpPr>
            <a:spLocks noChangeArrowheads="1"/>
          </p:cNvSpPr>
          <p:nvPr/>
        </p:nvSpPr>
        <p:spPr bwMode="auto">
          <a:xfrm rot="20995996">
            <a:off x="6560142" y="855604"/>
            <a:ext cx="2920563" cy="2840815"/>
          </a:xfrm>
          <a:prstGeom prst="irregularSeal2">
            <a:avLst/>
          </a:prstGeom>
          <a:solidFill>
            <a:srgbClr val="FFFF00"/>
          </a:solidFill>
          <a:ln w="12700" cap="sq" algn="ctr">
            <a:solidFill>
              <a:schemeClr val="bg1"/>
            </a:solidFill>
            <a:round/>
            <a:headEnd type="none" w="sm" len="sm"/>
            <a:tailEnd type="none" w="sm" len="sm"/>
          </a:ln>
        </p:spPr>
        <p:txBody>
          <a:bodyPr wrap="none" lIns="0" tIns="0" rIns="0" bIns="0" anchor="ctr" anchorCtr="1"/>
          <a:lstStyle/>
          <a:p>
            <a:pPr algn="ctr"/>
            <a:r>
              <a:rPr lang="en-US" sz="2100" b="1" dirty="0">
                <a:latin typeface="Lato" panose="020F0502020204030203" pitchFamily="34" charset="0"/>
              </a:rPr>
              <a:t>Numbers need</a:t>
            </a:r>
          </a:p>
          <a:p>
            <a:pPr algn="ctr"/>
            <a:r>
              <a:rPr lang="en-US" sz="2100" b="1" dirty="0">
                <a:latin typeface="Lato" panose="020F0502020204030203" pitchFamily="34" charset="0"/>
              </a:rPr>
              <a:t> to be converted </a:t>
            </a:r>
          </a:p>
          <a:p>
            <a:pPr algn="ctr"/>
            <a:r>
              <a:rPr lang="en-US" sz="2100" b="1" dirty="0">
                <a:latin typeface="Lato" panose="020F0502020204030203" pitchFamily="34" charset="0"/>
              </a:rPr>
              <a:t>into an FTE!</a:t>
            </a:r>
            <a:endParaRPr lang="en-US" sz="2100" b="1" u="sng" dirty="0">
              <a:latin typeface="Lato" panose="020F0502020204030203" pitchFamily="34" charset="0"/>
            </a:endParaRPr>
          </a:p>
        </p:txBody>
      </p:sp>
      <p:sp>
        <p:nvSpPr>
          <p:cNvPr id="21506" name="Title 1"/>
          <p:cNvSpPr>
            <a:spLocks noGrp="1"/>
          </p:cNvSpPr>
          <p:nvPr>
            <p:ph type="title"/>
          </p:nvPr>
        </p:nvSpPr>
        <p:spPr>
          <a:xfrm>
            <a:off x="14151" y="103818"/>
            <a:ext cx="9140641" cy="800100"/>
          </a:xfrm>
        </p:spPr>
        <p:txBody>
          <a:bodyPr>
            <a:noAutofit/>
          </a:bodyPr>
          <a:lstStyle/>
          <a:p>
            <a:pPr algn="ctr"/>
            <a:r>
              <a:rPr lang="en-US" sz="2930" dirty="0">
                <a:solidFill>
                  <a:srgbClr val="FFFF00"/>
                </a:solidFill>
              </a:rPr>
              <a:t>Straight Pupil Count (</a:t>
            </a:r>
            <a:r>
              <a:rPr lang="en-US" sz="2930" u="sng" dirty="0">
                <a:solidFill>
                  <a:srgbClr val="FFFF00"/>
                </a:solidFill>
              </a:rPr>
              <a:t>NOT</a:t>
            </a:r>
            <a:r>
              <a:rPr lang="en-US" sz="2930" dirty="0">
                <a:solidFill>
                  <a:srgbClr val="FFFF00"/>
                </a:solidFill>
              </a:rPr>
              <a:t> used for much</a:t>
            </a:r>
            <a:r>
              <a:rPr lang="en-US" sz="2930" dirty="0" smtClean="0">
                <a:solidFill>
                  <a:srgbClr val="FFFF00"/>
                </a:solidFill>
              </a:rPr>
              <a:t>!)</a:t>
            </a:r>
            <a:r>
              <a:rPr lang="en-US" sz="2520" i="1" dirty="0" smtClean="0">
                <a:solidFill>
                  <a:srgbClr val="FFFF00"/>
                </a:solidFill>
                <a:latin typeface="Trebuchet MS" pitchFamily="34" charset="0"/>
              </a:rPr>
              <a:t> </a:t>
            </a:r>
            <a:r>
              <a:rPr lang="en-US" sz="2520" i="1" dirty="0">
                <a:solidFill>
                  <a:srgbClr val="FFFF00"/>
                </a:solidFill>
                <a:latin typeface="Trebuchet MS" pitchFamily="34" charset="0"/>
              </a:rPr>
              <a:t/>
            </a:r>
            <a:br>
              <a:rPr lang="en-US" sz="2520" i="1" dirty="0">
                <a:solidFill>
                  <a:srgbClr val="FFFF00"/>
                </a:solidFill>
                <a:latin typeface="Trebuchet MS" pitchFamily="34" charset="0"/>
              </a:rPr>
            </a:br>
            <a:r>
              <a:rPr lang="en-US" sz="2400" b="1" dirty="0">
                <a:latin typeface="Lato" panose="020F0502020204030203" pitchFamily="34" charset="0"/>
              </a:rPr>
              <a:t>Need to convert to FTE!</a:t>
            </a:r>
            <a:endParaRPr lang="en-US" sz="2800" b="1" dirty="0">
              <a:latin typeface="Lato" panose="020F0502020204030203" pitchFamily="34" charset="0"/>
            </a:endParaRPr>
          </a:p>
        </p:txBody>
      </p:sp>
      <p:sp>
        <p:nvSpPr>
          <p:cNvPr id="7" name="Slide Number Placeholder 6"/>
          <p:cNvSpPr>
            <a:spLocks noGrp="1"/>
          </p:cNvSpPr>
          <p:nvPr>
            <p:ph type="sldNum" sz="quarter" idx="12"/>
          </p:nvPr>
        </p:nvSpPr>
        <p:spPr>
          <a:xfrm>
            <a:off x="8412479" y="4730262"/>
            <a:ext cx="589477" cy="311843"/>
          </a:xfrm>
        </p:spPr>
        <p:txBody>
          <a:bodyPr/>
          <a:lstStyle/>
          <a:p>
            <a:pPr>
              <a:defRPr/>
            </a:pPr>
            <a:fld id="{EDD38028-0EA5-4518-8DC2-93749F528613}" type="slidenum">
              <a:rPr lang="en-US" sz="1600" smtClean="0">
                <a:latin typeface="Arial Black" panose="020B0A04020102020204" pitchFamily="34" charset="0"/>
              </a:rPr>
              <a:pPr>
                <a:defRPr/>
              </a:pPr>
              <a:t>31</a:t>
            </a:fld>
            <a:endParaRPr lang="en-US" dirty="0">
              <a:latin typeface="Arial Black" panose="020B0A04020102020204" pitchFamily="34" charset="0"/>
            </a:endParaRPr>
          </a:p>
        </p:txBody>
      </p:sp>
      <p:sp>
        <p:nvSpPr>
          <p:cNvPr id="21507" name="TextBox 4"/>
          <p:cNvSpPr txBox="1">
            <a:spLocks noChangeArrowheads="1"/>
          </p:cNvSpPr>
          <p:nvPr/>
        </p:nvSpPr>
        <p:spPr bwMode="auto">
          <a:xfrm>
            <a:off x="3749040" y="4273870"/>
            <a:ext cx="4663440" cy="769441"/>
          </a:xfrm>
          <a:prstGeom prst="rect">
            <a:avLst/>
          </a:prstGeom>
          <a:noFill/>
          <a:ln w="9525">
            <a:noFill/>
            <a:miter lim="800000"/>
            <a:headEnd/>
            <a:tailEnd/>
          </a:ln>
        </p:spPr>
        <p:txBody>
          <a:bodyPr wrap="square">
            <a:spAutoFit/>
          </a:bodyPr>
          <a:lstStyle/>
          <a:p>
            <a:pPr algn="ctr"/>
            <a:r>
              <a:rPr lang="en-US" sz="2200" b="1" dirty="0">
                <a:latin typeface="Lato" panose="020F0502020204030203" pitchFamily="34" charset="0"/>
              </a:rPr>
              <a:t>SAFR/Non-Financial Data Home/</a:t>
            </a:r>
          </a:p>
          <a:p>
            <a:pPr algn="ctr"/>
            <a:r>
              <a:rPr lang="en-US" sz="2200" b="1" dirty="0">
                <a:latin typeface="Lato" panose="020F0502020204030203" pitchFamily="34" charset="0"/>
              </a:rPr>
              <a:t>Membership Report/Final Summary</a:t>
            </a:r>
          </a:p>
        </p:txBody>
      </p:sp>
      <p:sp>
        <p:nvSpPr>
          <p:cNvPr id="4" name="TextBox 3"/>
          <p:cNvSpPr txBox="1"/>
          <p:nvPr/>
        </p:nvSpPr>
        <p:spPr>
          <a:xfrm>
            <a:off x="243042" y="1393940"/>
            <a:ext cx="2158317" cy="2800767"/>
          </a:xfrm>
          <a:prstGeom prst="rect">
            <a:avLst/>
          </a:prstGeom>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200" b="1" dirty="0" smtClean="0">
                <a:latin typeface="Lato" panose="020F0502020204030203" pitchFamily="34" charset="0"/>
              </a:rPr>
              <a:t>Still needed:</a:t>
            </a:r>
            <a:endParaRPr lang="en-US" sz="2200" b="1" dirty="0">
              <a:latin typeface="Lato" panose="020F0502020204030203" pitchFamily="34" charset="0"/>
            </a:endParaRPr>
          </a:p>
          <a:p>
            <a:pPr algn="ctr"/>
            <a:r>
              <a:rPr lang="en-US" sz="2200" b="1" dirty="0">
                <a:latin typeface="Lato" panose="020F0502020204030203" pitchFamily="34" charset="0"/>
              </a:rPr>
              <a:t>9</a:t>
            </a:r>
            <a:r>
              <a:rPr lang="en-US" sz="2200" b="1" baseline="30000" dirty="0">
                <a:latin typeface="Lato" panose="020F0502020204030203" pitchFamily="34" charset="0"/>
              </a:rPr>
              <a:t>th</a:t>
            </a:r>
            <a:r>
              <a:rPr lang="en-US" sz="2200" b="1" dirty="0">
                <a:latin typeface="Lato" panose="020F0502020204030203" pitchFamily="34" charset="0"/>
              </a:rPr>
              <a:t> grade count for the fall of </a:t>
            </a:r>
            <a:r>
              <a:rPr lang="en-US" sz="2200" b="1" dirty="0" smtClean="0">
                <a:latin typeface="Lato" panose="020F0502020204030203" pitchFamily="34" charset="0"/>
              </a:rPr>
              <a:t>2020 </a:t>
            </a:r>
            <a:r>
              <a:rPr lang="en-US" sz="2200" b="1" dirty="0">
                <a:latin typeface="Lato" panose="020F0502020204030203" pitchFamily="34" charset="0"/>
              </a:rPr>
              <a:t>“Personal Electronic Computing Device Grant process.”</a:t>
            </a:r>
          </a:p>
        </p:txBody>
      </p:sp>
      <p:sp>
        <p:nvSpPr>
          <p:cNvPr id="5" name="Rectangle 4"/>
          <p:cNvSpPr/>
          <p:nvPr/>
        </p:nvSpPr>
        <p:spPr>
          <a:xfrm>
            <a:off x="2530102" y="4044491"/>
            <a:ext cx="4144311" cy="2293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cxnSp>
        <p:nvCxnSpPr>
          <p:cNvPr id="8" name="Straight Arrow Connector 7"/>
          <p:cNvCxnSpPr/>
          <p:nvPr/>
        </p:nvCxnSpPr>
        <p:spPr>
          <a:xfrm>
            <a:off x="2079171" y="3979175"/>
            <a:ext cx="598715" cy="150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605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9921" y="1069078"/>
            <a:ext cx="7736557" cy="3833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2" name="Title 1"/>
          <p:cNvSpPr>
            <a:spLocks noGrp="1"/>
          </p:cNvSpPr>
          <p:nvPr>
            <p:ph type="title"/>
          </p:nvPr>
        </p:nvSpPr>
        <p:spPr>
          <a:xfrm>
            <a:off x="77880" y="95250"/>
            <a:ext cx="9140641" cy="754380"/>
          </a:xfrm>
        </p:spPr>
        <p:txBody>
          <a:bodyPr>
            <a:noAutofit/>
          </a:bodyPr>
          <a:lstStyle/>
          <a:p>
            <a:pPr algn="ctr">
              <a:lnSpc>
                <a:spcPct val="100000"/>
              </a:lnSpc>
              <a:spcBef>
                <a:spcPts val="600"/>
              </a:spcBef>
            </a:pPr>
            <a:r>
              <a:rPr lang="en-US" sz="3516" dirty="0">
                <a:solidFill>
                  <a:srgbClr val="FFFF00"/>
                </a:solidFill>
              </a:rPr>
              <a:t>Revenue Limit </a:t>
            </a:r>
            <a:r>
              <a:rPr lang="en-US" sz="3516" dirty="0" smtClean="0">
                <a:solidFill>
                  <a:srgbClr val="FFFF00"/>
                </a:solidFill>
              </a:rPr>
              <a:t>Membership</a:t>
            </a:r>
            <a:r>
              <a:rPr lang="en-US" sz="2520" i="1" dirty="0">
                <a:latin typeface="Trebuchet MS" pitchFamily="34" charset="0"/>
              </a:rPr>
              <a:t/>
            </a:r>
            <a:br>
              <a:rPr lang="en-US" sz="2520" i="1" dirty="0">
                <a:latin typeface="Trebuchet MS" pitchFamily="34" charset="0"/>
              </a:rPr>
            </a:br>
            <a:r>
              <a:rPr lang="en-US" sz="2800" b="1" dirty="0">
                <a:latin typeface="Lato" panose="020F0502020204030203" pitchFamily="34" charset="0"/>
              </a:rPr>
              <a:t>SAFR Membership Report </a:t>
            </a:r>
            <a:endParaRPr lang="en-US" sz="2400" b="1" dirty="0">
              <a:latin typeface="Lato" panose="020F0502020204030203" pitchFamily="34" charset="0"/>
            </a:endParaRPr>
          </a:p>
        </p:txBody>
      </p:sp>
      <p:sp>
        <p:nvSpPr>
          <p:cNvPr id="5" name="Slide Number Placeholder 4"/>
          <p:cNvSpPr>
            <a:spLocks noGrp="1"/>
          </p:cNvSpPr>
          <p:nvPr>
            <p:ph type="sldNum" sz="quarter" idx="12"/>
          </p:nvPr>
        </p:nvSpPr>
        <p:spPr>
          <a:xfrm>
            <a:off x="8435981" y="4730262"/>
            <a:ext cx="620873" cy="311843"/>
          </a:xfrm>
        </p:spPr>
        <p:txBody>
          <a:bodyPr/>
          <a:lstStyle/>
          <a:p>
            <a:pPr>
              <a:defRPr/>
            </a:pPr>
            <a:fld id="{EDD38028-0EA5-4518-8DC2-93749F528613}" type="slidenum">
              <a:rPr lang="en-US" smtClean="0"/>
              <a:pPr>
                <a:defRPr/>
              </a:pPr>
              <a:t>32</a:t>
            </a:fld>
            <a:endParaRPr lang="en-US" dirty="0"/>
          </a:p>
        </p:txBody>
      </p:sp>
      <p:sp>
        <p:nvSpPr>
          <p:cNvPr id="6" name="Oval 5"/>
          <p:cNvSpPr/>
          <p:nvPr/>
        </p:nvSpPr>
        <p:spPr bwMode="auto">
          <a:xfrm>
            <a:off x="2143564" y="3130257"/>
            <a:ext cx="1417571" cy="344697"/>
          </a:xfrm>
          <a:prstGeom prst="ellipse">
            <a:avLst/>
          </a:prstGeom>
          <a:noFill/>
          <a:ln w="38100" cap="sq" cmpd="sng" algn="ctr">
            <a:solidFill>
              <a:srgbClr val="262087"/>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2" name="Rectangle 1"/>
          <p:cNvSpPr/>
          <p:nvPr/>
        </p:nvSpPr>
        <p:spPr>
          <a:xfrm>
            <a:off x="2177432" y="1127533"/>
            <a:ext cx="1624400" cy="37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066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80" y="0"/>
            <a:ext cx="9140641" cy="891540"/>
          </a:xfrm>
        </p:spPr>
        <p:txBody>
          <a:bodyPr>
            <a:normAutofit fontScale="90000"/>
          </a:bodyPr>
          <a:lstStyle/>
          <a:p>
            <a:pPr algn="ctr"/>
            <a:r>
              <a:rPr lang="en-US" sz="3589" dirty="0">
                <a:solidFill>
                  <a:srgbClr val="FFFF00"/>
                </a:solidFill>
              </a:rPr>
              <a:t>Pupil FTE data</a:t>
            </a:r>
            <a:r>
              <a:rPr lang="en-US" sz="2520" dirty="0">
                <a:solidFill>
                  <a:srgbClr val="FFFF00"/>
                </a:solidFill>
              </a:rPr>
              <a:t/>
            </a:r>
            <a:br>
              <a:rPr lang="en-US" sz="2520" dirty="0">
                <a:solidFill>
                  <a:srgbClr val="FFFF00"/>
                </a:solidFill>
              </a:rPr>
            </a:br>
            <a:r>
              <a:rPr lang="en-US" sz="2930" dirty="0">
                <a:solidFill>
                  <a:srgbClr val="FFFF00"/>
                </a:solidFill>
              </a:rPr>
              <a:t> </a:t>
            </a:r>
            <a:r>
              <a:rPr lang="en-US" sz="2270" dirty="0">
                <a:solidFill>
                  <a:srgbClr val="FFFF00"/>
                </a:solidFill>
              </a:rPr>
              <a:t>(used in the Revenue Limit!)</a:t>
            </a:r>
          </a:p>
        </p:txBody>
      </p:sp>
      <p:sp>
        <p:nvSpPr>
          <p:cNvPr id="6" name="Slide Number Placeholder 5"/>
          <p:cNvSpPr>
            <a:spLocks noGrp="1"/>
          </p:cNvSpPr>
          <p:nvPr>
            <p:ph type="sldNum" sz="quarter" idx="12"/>
          </p:nvPr>
        </p:nvSpPr>
        <p:spPr>
          <a:xfrm>
            <a:off x="7464110" y="4743554"/>
            <a:ext cx="1369410" cy="298551"/>
          </a:xfrm>
        </p:spPr>
        <p:txBody>
          <a:bodyPr/>
          <a:lstStyle/>
          <a:p>
            <a:pPr>
              <a:defRPr/>
            </a:pPr>
            <a:fld id="{EDD38028-0EA5-4518-8DC2-93749F528613}" type="slidenum">
              <a:rPr lang="en-US" smtClean="0"/>
              <a:pPr>
                <a:defRPr/>
              </a:pPr>
              <a:t>33</a:t>
            </a:fld>
            <a:endParaRPr lang="en-US" dirty="0"/>
          </a:p>
        </p:txBody>
      </p:sp>
      <p:sp>
        <p:nvSpPr>
          <p:cNvPr id="23555" name="TextBox 4"/>
          <p:cNvSpPr txBox="1">
            <a:spLocks noChangeArrowheads="1"/>
          </p:cNvSpPr>
          <p:nvPr/>
        </p:nvSpPr>
        <p:spPr bwMode="auto">
          <a:xfrm>
            <a:off x="1822925" y="3784833"/>
            <a:ext cx="5498149" cy="1107996"/>
          </a:xfrm>
          <a:prstGeom prst="rect">
            <a:avLst/>
          </a:prstGeom>
          <a:noFill/>
          <a:ln w="9525">
            <a:noFill/>
            <a:miter lim="800000"/>
            <a:headEnd/>
            <a:tailEnd/>
          </a:ln>
        </p:spPr>
        <p:txBody>
          <a:bodyPr wrap="square">
            <a:spAutoFit/>
          </a:bodyPr>
          <a:lstStyle/>
          <a:p>
            <a:pPr algn="ctr"/>
            <a:r>
              <a:rPr lang="en-US" sz="2200" b="1" dirty="0">
                <a:latin typeface="Lato" panose="020F0502020204030203" pitchFamily="34" charset="0"/>
              </a:rPr>
              <a:t>SAFR/FTE Reports/ FY </a:t>
            </a:r>
            <a:r>
              <a:rPr lang="en-US" sz="2200" b="1" dirty="0" smtClean="0">
                <a:latin typeface="Lato" panose="020F0502020204030203" pitchFamily="34" charset="0"/>
              </a:rPr>
              <a:t>2020-21 </a:t>
            </a:r>
            <a:r>
              <a:rPr lang="en-US" sz="2200" b="1" dirty="0">
                <a:latin typeface="Lato" panose="020F0502020204030203" pitchFamily="34" charset="0"/>
              </a:rPr>
              <a:t>FTE Conversion for Revenue Limit Calculation</a:t>
            </a:r>
          </a:p>
          <a:p>
            <a:pPr algn="ctr"/>
            <a:r>
              <a:rPr lang="en-US" sz="2200" b="1" dirty="0">
                <a:latin typeface="Lato" panose="020F0502020204030203" pitchFamily="34" charset="0"/>
              </a:rPr>
              <a:t>(includes Challenge Academy students)</a:t>
            </a:r>
          </a:p>
        </p:txBody>
      </p:sp>
      <p:pic>
        <p:nvPicPr>
          <p:cNvPr id="3" name="Picture 2"/>
          <p:cNvPicPr>
            <a:picLocks noChangeAspect="1"/>
          </p:cNvPicPr>
          <p:nvPr/>
        </p:nvPicPr>
        <p:blipFill>
          <a:blip r:embed="rId2"/>
          <a:stretch>
            <a:fillRect/>
          </a:stretch>
        </p:blipFill>
        <p:spPr>
          <a:xfrm>
            <a:off x="811555" y="1010112"/>
            <a:ext cx="7004564" cy="2656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27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80" y="0"/>
            <a:ext cx="9140641" cy="891540"/>
          </a:xfrm>
        </p:spPr>
        <p:txBody>
          <a:bodyPr>
            <a:normAutofit fontScale="90000"/>
          </a:bodyPr>
          <a:lstStyle/>
          <a:p>
            <a:pPr algn="ctr"/>
            <a:r>
              <a:rPr lang="en-US" sz="3589" dirty="0">
                <a:solidFill>
                  <a:srgbClr val="FFFF00"/>
                </a:solidFill>
              </a:rPr>
              <a:t>Pupil FTE Conversion</a:t>
            </a:r>
            <a:r>
              <a:rPr lang="en-US" sz="2520" dirty="0">
                <a:solidFill>
                  <a:srgbClr val="FFFF00"/>
                </a:solidFill>
              </a:rPr>
              <a:t/>
            </a:r>
            <a:br>
              <a:rPr lang="en-US" sz="2520" dirty="0">
                <a:solidFill>
                  <a:srgbClr val="FFFF00"/>
                </a:solidFill>
              </a:rPr>
            </a:br>
            <a:r>
              <a:rPr lang="en-US" sz="3100" dirty="0">
                <a:solidFill>
                  <a:srgbClr val="FFFF00"/>
                </a:solidFill>
              </a:rPr>
              <a:t> </a:t>
            </a:r>
            <a:r>
              <a:rPr lang="en-US" sz="2700" dirty="0">
                <a:solidFill>
                  <a:srgbClr val="FFFF00"/>
                </a:solidFill>
              </a:rPr>
              <a:t>(used in the Revenue Limit!)</a:t>
            </a:r>
          </a:p>
        </p:txBody>
      </p:sp>
      <p:sp>
        <p:nvSpPr>
          <p:cNvPr id="6" name="Slide Number Placeholder 5"/>
          <p:cNvSpPr>
            <a:spLocks noGrp="1"/>
          </p:cNvSpPr>
          <p:nvPr>
            <p:ph type="sldNum" sz="quarter" idx="12"/>
          </p:nvPr>
        </p:nvSpPr>
        <p:spPr>
          <a:xfrm>
            <a:off x="8001000" y="4743555"/>
            <a:ext cx="832520" cy="285646"/>
          </a:xfrm>
        </p:spPr>
        <p:txBody>
          <a:bodyPr/>
          <a:lstStyle/>
          <a:p>
            <a:pPr>
              <a:defRPr/>
            </a:pPr>
            <a:fld id="{EDD38028-0EA5-4518-8DC2-93749F528613}" type="slidenum">
              <a:rPr lang="en-US" smtClean="0"/>
              <a:pPr>
                <a:defRPr/>
              </a:pPr>
              <a:t>34</a:t>
            </a:fld>
            <a:endParaRPr lang="en-US" dirty="0"/>
          </a:p>
        </p:txBody>
      </p:sp>
      <p:sp>
        <p:nvSpPr>
          <p:cNvPr id="23555" name="TextBox 4"/>
          <p:cNvSpPr txBox="1">
            <a:spLocks noChangeArrowheads="1"/>
          </p:cNvSpPr>
          <p:nvPr/>
        </p:nvSpPr>
        <p:spPr bwMode="auto">
          <a:xfrm>
            <a:off x="1880617" y="4080275"/>
            <a:ext cx="5212080" cy="1015663"/>
          </a:xfrm>
          <a:prstGeom prst="rect">
            <a:avLst/>
          </a:prstGeom>
          <a:noFill/>
          <a:ln w="9525">
            <a:noFill/>
            <a:miter lim="800000"/>
            <a:headEnd/>
            <a:tailEnd/>
          </a:ln>
        </p:spPr>
        <p:txBody>
          <a:bodyPr wrap="square">
            <a:spAutoFit/>
          </a:bodyPr>
          <a:lstStyle/>
          <a:p>
            <a:pPr algn="ctr"/>
            <a:r>
              <a:rPr lang="en-US" sz="2000" b="1" dirty="0">
                <a:latin typeface="Lato" panose="020F0502020204030203" pitchFamily="34" charset="0"/>
              </a:rPr>
              <a:t>SAFR/FTE Reports/ FY </a:t>
            </a:r>
            <a:r>
              <a:rPr lang="en-US" sz="2000" b="1" dirty="0" smtClean="0">
                <a:latin typeface="Lato" panose="020F0502020204030203" pitchFamily="34" charset="0"/>
              </a:rPr>
              <a:t>2020-21 </a:t>
            </a:r>
            <a:r>
              <a:rPr lang="en-US" sz="2000" b="1" dirty="0">
                <a:latin typeface="Lato" panose="020F0502020204030203" pitchFamily="34" charset="0"/>
              </a:rPr>
              <a:t>FTE Conversion for Revenue Limit Calculation</a:t>
            </a:r>
          </a:p>
          <a:p>
            <a:pPr algn="ctr"/>
            <a:r>
              <a:rPr lang="en-US" sz="2000" b="1" dirty="0">
                <a:latin typeface="Lato" panose="020F0502020204030203" pitchFamily="34" charset="0"/>
              </a:rPr>
              <a:t>(includes Challenge Academy students)</a:t>
            </a:r>
          </a:p>
        </p:txBody>
      </p:sp>
      <p:pic>
        <p:nvPicPr>
          <p:cNvPr id="2" name="Picture 1"/>
          <p:cNvPicPr>
            <a:picLocks noChangeAspect="1"/>
          </p:cNvPicPr>
          <p:nvPr/>
        </p:nvPicPr>
        <p:blipFill>
          <a:blip r:embed="rId3"/>
          <a:stretch>
            <a:fillRect/>
          </a:stretch>
        </p:blipFill>
        <p:spPr>
          <a:xfrm>
            <a:off x="406400" y="983259"/>
            <a:ext cx="8620378" cy="2976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4916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80" y="91440"/>
            <a:ext cx="9140641" cy="628650"/>
          </a:xfrm>
          <a:noFill/>
        </p:spPr>
        <p:txBody>
          <a:bodyPr vert="horz" lIns="82868" tIns="41435" rIns="82868" bIns="41435" rtlCol="0" anchor="ctr">
            <a:normAutofit/>
          </a:bodyPr>
          <a:lstStyle/>
          <a:p>
            <a:pPr algn="ctr" eaLnBrk="1" hangingPunct="1"/>
            <a:r>
              <a:rPr lang="en-US" sz="3516" dirty="0">
                <a:solidFill>
                  <a:srgbClr val="FFFF00"/>
                </a:solidFill>
              </a:rPr>
              <a:t>FTE Membership</a:t>
            </a: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35</a:t>
            </a:fld>
            <a:endParaRPr lang="en-US" dirty="0"/>
          </a:p>
        </p:txBody>
      </p:sp>
      <p:sp>
        <p:nvSpPr>
          <p:cNvPr id="4" name="Rectangle 3"/>
          <p:cNvSpPr/>
          <p:nvPr/>
        </p:nvSpPr>
        <p:spPr>
          <a:xfrm>
            <a:off x="903515" y="955219"/>
            <a:ext cx="7273820" cy="4016484"/>
          </a:xfrm>
          <a:prstGeom prst="rect">
            <a:avLst/>
          </a:prstGeom>
        </p:spPr>
        <p:txBody>
          <a:bodyPr wrap="square">
            <a:spAutoFit/>
          </a:bodyPr>
          <a:lstStyle/>
          <a:p>
            <a:pPr marL="334853" indent="-334853">
              <a:spcAft>
                <a:spcPts val="879"/>
              </a:spcAft>
              <a:buClr>
                <a:srgbClr val="7030A0"/>
              </a:buClr>
              <a:buSzPct val="100000"/>
              <a:buFont typeface="Wingdings" panose="05000000000000000000" pitchFamily="2" charset="2"/>
              <a:buChar char="§"/>
              <a:defRPr/>
            </a:pPr>
            <a:r>
              <a:rPr lang="en-US" sz="2400" b="1" dirty="0"/>
              <a:t>Both the Summer School/Interim FTE Membership and the 3</a:t>
            </a:r>
            <a:r>
              <a:rPr lang="en-US" sz="2400" b="1" baseline="30000" dirty="0"/>
              <a:t>rd</a:t>
            </a:r>
            <a:r>
              <a:rPr lang="en-US" sz="2400" b="1" dirty="0"/>
              <a:t> Friday in September Pupil Count (PI-1563) are used in the Revenue Limit computation.</a:t>
            </a:r>
          </a:p>
          <a:p>
            <a:pPr marL="742972" lvl="1" indent="-334853">
              <a:spcAft>
                <a:spcPts val="879"/>
              </a:spcAft>
              <a:buClr>
                <a:srgbClr val="7030A0"/>
              </a:buClr>
              <a:buSzPct val="100000"/>
              <a:buFont typeface="Wingdings" panose="05000000000000000000" pitchFamily="2" charset="2"/>
              <a:buChar char="§"/>
              <a:defRPr/>
            </a:pPr>
            <a:r>
              <a:rPr lang="en-US" sz="2400" b="1" dirty="0"/>
              <a:t>Each Interim session that ends after September 1</a:t>
            </a:r>
            <a:r>
              <a:rPr lang="en-US" sz="2400" b="1" baseline="30000" dirty="0"/>
              <a:t>st</a:t>
            </a:r>
            <a:r>
              <a:rPr lang="en-US" sz="2400" b="1" dirty="0"/>
              <a:t> of a given school year will not be included in the Revenue Limit calculations until the following school year.  </a:t>
            </a:r>
          </a:p>
          <a:p>
            <a:pPr marL="334853" indent="-334853">
              <a:spcAft>
                <a:spcPts val="879"/>
              </a:spcAft>
              <a:buClr>
                <a:srgbClr val="7030A0"/>
              </a:buClr>
              <a:buSzPct val="100000"/>
              <a:buFont typeface="Wingdings" panose="05000000000000000000" pitchFamily="2" charset="2"/>
              <a:buChar char="§"/>
              <a:defRPr/>
            </a:pPr>
            <a:r>
              <a:rPr lang="en-US" sz="2400" b="1" dirty="0"/>
              <a:t>Remember: </a:t>
            </a:r>
            <a:r>
              <a:rPr lang="en-US" sz="2400" b="1" u="sng" dirty="0"/>
              <a:t>Where</a:t>
            </a:r>
            <a:r>
              <a:rPr lang="en-US" sz="2400" b="1" dirty="0"/>
              <a:t> the student is educated is not necessarily important. </a:t>
            </a:r>
            <a:r>
              <a:rPr lang="en-US" sz="2400" b="1" u="sng" dirty="0"/>
              <a:t>Who</a:t>
            </a:r>
            <a:r>
              <a:rPr lang="en-US" sz="2400" b="1" dirty="0"/>
              <a:t> is paying for the education is the critical detail</a:t>
            </a:r>
            <a:r>
              <a:rPr lang="en-US" sz="2400" b="1" dirty="0" smtClean="0"/>
              <a:t>.</a:t>
            </a:r>
            <a:endParaRPr lang="en-US" sz="2400" b="1" dirty="0"/>
          </a:p>
        </p:txBody>
      </p:sp>
    </p:spTree>
    <p:extLst>
      <p:ext uri="{BB962C8B-B14F-4D97-AF65-F5344CB8AC3E}">
        <p14:creationId xmlns:p14="http://schemas.microsoft.com/office/powerpoint/2010/main" val="102094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81" y="57151"/>
            <a:ext cx="9086313" cy="685800"/>
          </a:xfrm>
        </p:spPr>
        <p:txBody>
          <a:bodyPr>
            <a:normAutofit/>
          </a:bodyPr>
          <a:lstStyle/>
          <a:p>
            <a:pPr algn="ctr" eaLnBrk="1" hangingPunct="1"/>
            <a:r>
              <a:rPr lang="en-US" dirty="0">
                <a:solidFill>
                  <a:srgbClr val="FFFF00"/>
                </a:solidFill>
              </a:rPr>
              <a:t>Pupil Count Resources</a:t>
            </a:r>
          </a:p>
        </p:txBody>
      </p:sp>
      <p:sp>
        <p:nvSpPr>
          <p:cNvPr id="6" name="Slide Number Placeholder 5"/>
          <p:cNvSpPr>
            <a:spLocks noGrp="1"/>
          </p:cNvSpPr>
          <p:nvPr>
            <p:ph type="sldNum" sz="quarter" idx="12"/>
          </p:nvPr>
        </p:nvSpPr>
        <p:spPr/>
        <p:txBody>
          <a:bodyPr/>
          <a:lstStyle/>
          <a:p>
            <a:pPr>
              <a:defRPr/>
            </a:pPr>
            <a:fld id="{EDD38028-0EA5-4518-8DC2-93749F528613}" type="slidenum">
              <a:rPr lang="en-US" sz="1800" smtClean="0"/>
              <a:pPr>
                <a:defRPr/>
              </a:pPr>
              <a:t>36</a:t>
            </a:fld>
            <a:endParaRPr lang="en-US" sz="1800" dirty="0"/>
          </a:p>
        </p:txBody>
      </p:sp>
      <p:sp>
        <p:nvSpPr>
          <p:cNvPr id="26627" name="Rectangle 4"/>
          <p:cNvSpPr>
            <a:spLocks noChangeArrowheads="1"/>
          </p:cNvSpPr>
          <p:nvPr/>
        </p:nvSpPr>
        <p:spPr bwMode="auto">
          <a:xfrm>
            <a:off x="478465" y="1062991"/>
            <a:ext cx="8229600" cy="3017520"/>
          </a:xfrm>
          <a:prstGeom prst="rect">
            <a:avLst/>
          </a:prstGeom>
          <a:noFill/>
          <a:ln w="9525">
            <a:noFill/>
            <a:miter lim="800000"/>
            <a:headEnd/>
            <a:tailEnd/>
          </a:ln>
        </p:spPr>
        <p:txBody>
          <a:bodyPr/>
          <a:lstStyle/>
          <a:p>
            <a:pPr marL="308626" indent="-308626" algn="ctr">
              <a:spcBef>
                <a:spcPct val="20000"/>
              </a:spcBef>
              <a:defRPr/>
            </a:pPr>
            <a:r>
              <a:rPr lang="en-US" sz="2400" b="1" dirty="0">
                <a:solidFill>
                  <a:srgbClr val="FFFF00"/>
                </a:solidFill>
                <a:latin typeface="Lato" panose="020F0502020204030203" pitchFamily="34" charset="0"/>
                <a:hlinkClick r:id="rId2"/>
              </a:rPr>
              <a:t>http://dpi.wi.gov/sfs/children/enrollment/overview</a:t>
            </a:r>
            <a:endParaRPr lang="en-US" sz="2400" b="1" dirty="0">
              <a:solidFill>
                <a:srgbClr val="FFFF00"/>
              </a:solidFill>
              <a:latin typeface="Lato" panose="020F0502020204030203" pitchFamily="34" charset="0"/>
            </a:endParaRPr>
          </a:p>
          <a:p>
            <a:pPr marL="308626" indent="-308626" algn="ctr">
              <a:spcBef>
                <a:spcPct val="20000"/>
              </a:spcBef>
              <a:defRPr/>
            </a:pPr>
            <a:r>
              <a:rPr lang="en-US" sz="2400" b="1" dirty="0">
                <a:latin typeface="Lato" panose="020F0502020204030203" pitchFamily="34" charset="0"/>
              </a:rPr>
              <a:t>The web address for everything “Membership.”</a:t>
            </a:r>
          </a:p>
          <a:p>
            <a:pPr marL="308626" indent="-308626">
              <a:spcBef>
                <a:spcPct val="20000"/>
              </a:spcBef>
              <a:defRPr/>
            </a:pPr>
            <a:endParaRPr lang="en-US" sz="1400" b="1" dirty="0">
              <a:latin typeface="Lato" panose="020F0502020204030203" pitchFamily="34" charset="0"/>
            </a:endParaRPr>
          </a:p>
          <a:p>
            <a:pPr marL="746354" lvl="1" indent="-334853">
              <a:spcBef>
                <a:spcPct val="20000"/>
              </a:spcBef>
              <a:buClr>
                <a:srgbClr val="7030A0"/>
              </a:buClr>
              <a:buFont typeface="Wingdings" panose="05000000000000000000" pitchFamily="2" charset="2"/>
              <a:buChar char="§"/>
              <a:defRPr/>
            </a:pPr>
            <a:r>
              <a:rPr lang="en-US" sz="2400" b="1" dirty="0">
                <a:latin typeface="Lato" panose="020F0502020204030203" pitchFamily="34" charset="0"/>
              </a:rPr>
              <a:t>General Count Instructions for the PI-1563 Workbook</a:t>
            </a:r>
          </a:p>
          <a:p>
            <a:pPr marL="746354" lvl="1" indent="-334853">
              <a:spcBef>
                <a:spcPct val="20000"/>
              </a:spcBef>
              <a:buClr>
                <a:srgbClr val="7030A0"/>
              </a:buClr>
              <a:buFont typeface="Wingdings" panose="05000000000000000000" pitchFamily="2" charset="2"/>
              <a:buChar char="§"/>
              <a:defRPr/>
            </a:pPr>
            <a:r>
              <a:rPr lang="en-US" sz="2400" b="1" dirty="0">
                <a:latin typeface="Lato" panose="020F0502020204030203" pitchFamily="34" charset="0"/>
              </a:rPr>
              <a:t>PI-1563 Pupil Count Workbook Form for Draft Use</a:t>
            </a:r>
          </a:p>
          <a:p>
            <a:pPr marL="668689" lvl="1" indent="-257188">
              <a:spcBef>
                <a:spcPct val="20000"/>
              </a:spcBef>
              <a:buClr>
                <a:srgbClr val="FF0000"/>
              </a:buClr>
              <a:buFont typeface="Wingdings" pitchFamily="2" charset="2"/>
              <a:buChar char="ü"/>
              <a:defRPr/>
            </a:pPr>
            <a:endParaRPr lang="en-US" sz="1400" b="1" dirty="0">
              <a:latin typeface="Lato" panose="020F0502020204030203" pitchFamily="34" charset="0"/>
            </a:endParaRPr>
          </a:p>
          <a:p>
            <a:pPr marL="0" lvl="1">
              <a:spcBef>
                <a:spcPct val="20000"/>
              </a:spcBef>
              <a:buClr>
                <a:srgbClr val="FF0000"/>
              </a:buClr>
              <a:defRPr/>
            </a:pPr>
            <a:r>
              <a:rPr lang="en-US" sz="2400" b="1" dirty="0">
                <a:latin typeface="Lato" panose="020F0502020204030203" pitchFamily="34" charset="0"/>
                <a:hlinkClick r:id="rId3"/>
              </a:rPr>
              <a:t>http://dpi.wi.gov/sfs/children/enrollment/membership-info-reporting</a:t>
            </a:r>
            <a:endParaRPr lang="en-US" sz="2400" b="1" dirty="0">
              <a:latin typeface="Lato" panose="020F0502020204030203" pitchFamily="34" charset="0"/>
            </a:endParaRPr>
          </a:p>
          <a:p>
            <a:pPr marL="0" lvl="1" algn="ctr">
              <a:spcBef>
                <a:spcPct val="20000"/>
              </a:spcBef>
              <a:buClr>
                <a:srgbClr val="FF0000"/>
              </a:buClr>
              <a:defRPr/>
            </a:pPr>
            <a:r>
              <a:rPr lang="en-US" sz="2400" b="1" dirty="0">
                <a:latin typeface="Lato" panose="020F0502020204030203" pitchFamily="34" charset="0"/>
              </a:rPr>
              <a:t>Excel File: “Converting Count to FTE”</a:t>
            </a:r>
          </a:p>
        </p:txBody>
      </p:sp>
    </p:spTree>
    <p:extLst>
      <p:ext uri="{BB962C8B-B14F-4D97-AF65-F5344CB8AC3E}">
        <p14:creationId xmlns:p14="http://schemas.microsoft.com/office/powerpoint/2010/main" val="3803652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10" y="983524"/>
            <a:ext cx="4887676" cy="491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p:cNvSpPr txBox="1"/>
          <p:nvPr/>
        </p:nvSpPr>
        <p:spPr>
          <a:xfrm>
            <a:off x="9652" y="203288"/>
            <a:ext cx="9140641" cy="707886"/>
          </a:xfrm>
          <a:prstGeom prst="rect">
            <a:avLst/>
          </a:prstGeom>
          <a:noFill/>
        </p:spPr>
        <p:txBody>
          <a:bodyPr wrap="square">
            <a:spAutoFit/>
          </a:bodyPr>
          <a:lstStyle/>
          <a:p>
            <a:pPr algn="ctr">
              <a:defRPr/>
            </a:pPr>
            <a:r>
              <a:rPr lang="en-US" sz="4000" dirty="0">
                <a:solidFill>
                  <a:srgbClr val="FFFF00"/>
                </a:solidFill>
                <a:latin typeface="+mj-lt"/>
              </a:rPr>
              <a:t>Enrollment Projections</a:t>
            </a:r>
          </a:p>
        </p:txBody>
      </p:sp>
      <p:sp>
        <p:nvSpPr>
          <p:cNvPr id="28675" name="TextBox 4"/>
          <p:cNvSpPr txBox="1">
            <a:spLocks noChangeArrowheads="1"/>
          </p:cNvSpPr>
          <p:nvPr/>
        </p:nvSpPr>
        <p:spPr bwMode="auto">
          <a:xfrm>
            <a:off x="1338943" y="985024"/>
            <a:ext cx="6999514" cy="3662541"/>
          </a:xfrm>
          <a:prstGeom prst="rect">
            <a:avLst/>
          </a:prstGeom>
          <a:noFill/>
          <a:ln w="9525">
            <a:noFill/>
            <a:miter lim="800000"/>
            <a:headEnd/>
            <a:tailEnd/>
          </a:ln>
        </p:spPr>
        <p:txBody>
          <a:bodyPr wrap="square">
            <a:spAutoFit/>
          </a:bodyPr>
          <a:lstStyle/>
          <a:p>
            <a:pPr algn="ctr">
              <a:defRPr/>
            </a:pPr>
            <a:r>
              <a:rPr lang="en-US" sz="2800" b="1" u="sng" dirty="0">
                <a:solidFill>
                  <a:srgbClr val="7030A0"/>
                </a:solidFill>
                <a:latin typeface="Lato" panose="020F0502020204030203" pitchFamily="34" charset="0"/>
              </a:rPr>
              <a:t>Enrollment drives everything</a:t>
            </a:r>
            <a:r>
              <a:rPr lang="en-US" sz="2800" b="1" u="sng" dirty="0" smtClean="0">
                <a:solidFill>
                  <a:srgbClr val="7030A0"/>
                </a:solidFill>
                <a:latin typeface="Lato" panose="020F0502020204030203" pitchFamily="34" charset="0"/>
              </a:rPr>
              <a:t>!</a:t>
            </a:r>
            <a:endParaRPr lang="en-US" sz="1800" dirty="0">
              <a:latin typeface="Lato" panose="020F0502020204030203" pitchFamily="34" charset="0"/>
            </a:endParaRPr>
          </a:p>
          <a:p>
            <a:pPr algn="ctr">
              <a:defRPr/>
            </a:pPr>
            <a:endParaRPr lang="en-US" sz="1800" dirty="0">
              <a:latin typeface="Lato" panose="020F0502020204030203" pitchFamily="34" charset="0"/>
            </a:endParaRPr>
          </a:p>
          <a:p>
            <a:pPr algn="ctr">
              <a:defRPr/>
            </a:pPr>
            <a:r>
              <a:rPr lang="en-US" sz="2800" b="1" dirty="0">
                <a:latin typeface="Lato" panose="020F0502020204030203" pitchFamily="34" charset="0"/>
              </a:rPr>
              <a:t>Find a reliable method to project your district’s enrollment. </a:t>
            </a:r>
          </a:p>
          <a:p>
            <a:pPr algn="ctr">
              <a:defRPr/>
            </a:pPr>
            <a:endParaRPr lang="en-US" sz="1600" b="1" dirty="0">
              <a:latin typeface="Lato" panose="020F0502020204030203" pitchFamily="34" charset="0"/>
            </a:endParaRPr>
          </a:p>
          <a:p>
            <a:pPr algn="ctr">
              <a:defRPr/>
            </a:pPr>
            <a:r>
              <a:rPr lang="en-US" sz="2800" b="1" dirty="0">
                <a:latin typeface="Lato" panose="020F0502020204030203" pitchFamily="34" charset="0"/>
              </a:rPr>
              <a:t>You’ll need estimates of the upcoming Summer and 3</a:t>
            </a:r>
            <a:r>
              <a:rPr lang="en-US" sz="2800" b="1" baseline="30000" dirty="0">
                <a:latin typeface="Lato" panose="020F0502020204030203" pitchFamily="34" charset="0"/>
              </a:rPr>
              <a:t>rd</a:t>
            </a:r>
            <a:r>
              <a:rPr lang="en-US" sz="2800" b="1" dirty="0">
                <a:latin typeface="Lato" panose="020F0502020204030203" pitchFamily="34" charset="0"/>
              </a:rPr>
              <a:t> Friday in September before you begin next year’s budget development process.</a:t>
            </a:r>
          </a:p>
        </p:txBody>
      </p:sp>
      <p:sp>
        <p:nvSpPr>
          <p:cNvPr id="5" name="Slide Number Placeholder 4"/>
          <p:cNvSpPr>
            <a:spLocks noGrp="1"/>
          </p:cNvSpPr>
          <p:nvPr>
            <p:ph type="sldNum" sz="quarter" idx="12"/>
          </p:nvPr>
        </p:nvSpPr>
        <p:spPr/>
        <p:txBody>
          <a:bodyPr/>
          <a:lstStyle/>
          <a:p>
            <a:pPr>
              <a:defRPr/>
            </a:pPr>
            <a:fld id="{72DD0384-5A49-4A71-8B87-67549B65ABD3}" type="slidenum">
              <a:rPr lang="en-US" sz="2000" smtClean="0"/>
              <a:pPr>
                <a:defRPr/>
              </a:pPr>
              <a:t>37</a:t>
            </a:fld>
            <a:endParaRPr lang="en-US" sz="2000" dirty="0"/>
          </a:p>
        </p:txBody>
      </p:sp>
    </p:spTree>
    <p:extLst>
      <p:ext uri="{BB962C8B-B14F-4D97-AF65-F5344CB8AC3E}">
        <p14:creationId xmlns:p14="http://schemas.microsoft.com/office/powerpoint/2010/main" val="3141277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6163" y="1000994"/>
            <a:ext cx="7851871" cy="3315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0" name="Text Box 2"/>
          <p:cNvSpPr>
            <a:spLocks noGrp="1" noChangeArrowheads="1"/>
          </p:cNvSpPr>
          <p:nvPr>
            <p:ph type="title"/>
          </p:nvPr>
        </p:nvSpPr>
        <p:spPr>
          <a:xfrm>
            <a:off x="-8439" y="145801"/>
            <a:ext cx="9140641" cy="690592"/>
          </a:xfrm>
          <a:prstGeom prst="rect">
            <a:avLst/>
          </a:prstGeom>
          <a:noFill/>
        </p:spPr>
        <p:txBody>
          <a:bodyPr>
            <a:normAutofit/>
          </a:bodyPr>
          <a:lstStyle/>
          <a:p>
            <a:pPr>
              <a:lnSpc>
                <a:spcPct val="100000"/>
              </a:lnSpc>
              <a:spcBef>
                <a:spcPts val="439"/>
              </a:spcBef>
            </a:pPr>
            <a:r>
              <a:rPr lang="en-US" sz="3200" dirty="0">
                <a:solidFill>
                  <a:srgbClr val="FFFF00"/>
                </a:solidFill>
              </a:rPr>
              <a:t>Step 1: Build the Base Revenue  Line 2</a:t>
            </a:r>
          </a:p>
        </p:txBody>
      </p:sp>
      <p:sp>
        <p:nvSpPr>
          <p:cNvPr id="9" name="Slide Number Placeholder 8"/>
          <p:cNvSpPr>
            <a:spLocks noGrp="1"/>
          </p:cNvSpPr>
          <p:nvPr>
            <p:ph type="sldNum" sz="quarter" idx="12"/>
          </p:nvPr>
        </p:nvSpPr>
        <p:spPr/>
        <p:txBody>
          <a:bodyPr/>
          <a:lstStyle/>
          <a:p>
            <a:pPr algn="r">
              <a:defRPr/>
            </a:pPr>
            <a:fld id="{12AE0F16-BF92-4C56-A307-758420613771}" type="slidenum">
              <a:rPr lang="en-US"/>
              <a:pPr algn="r">
                <a:defRPr/>
              </a:pPr>
              <a:t>38</a:t>
            </a:fld>
            <a:endParaRPr lang="en-US" b="1" dirty="0">
              <a:solidFill>
                <a:srgbClr val="C00000"/>
              </a:solidFill>
            </a:endParaRPr>
          </a:p>
        </p:txBody>
      </p:sp>
      <p:sp>
        <p:nvSpPr>
          <p:cNvPr id="10" name="TextBox 9"/>
          <p:cNvSpPr txBox="1"/>
          <p:nvPr/>
        </p:nvSpPr>
        <p:spPr>
          <a:xfrm>
            <a:off x="798916" y="4316208"/>
            <a:ext cx="7476405" cy="768544"/>
          </a:xfrm>
          <a:prstGeom prst="rect">
            <a:avLst/>
          </a:prstGeom>
          <a:noFill/>
        </p:spPr>
        <p:txBody>
          <a:bodyPr wrap="square" rtlCol="0">
            <a:spAutoFit/>
          </a:bodyPr>
          <a:lstStyle/>
          <a:p>
            <a:pPr algn="ctr"/>
            <a:r>
              <a:rPr lang="en-US" sz="2197" b="1" dirty="0">
                <a:latin typeface="Lato" panose="020F0502020204030203" pitchFamily="34" charset="0"/>
              </a:rPr>
              <a:t>Add the 3 previous year’s FTEs and divide by 3.  This shows up in Line 2 on the second page of the worksheet.</a:t>
            </a:r>
          </a:p>
        </p:txBody>
      </p:sp>
      <p:sp>
        <p:nvSpPr>
          <p:cNvPr id="7" name="Rectangle 6"/>
          <p:cNvSpPr/>
          <p:nvPr/>
        </p:nvSpPr>
        <p:spPr bwMode="auto">
          <a:xfrm>
            <a:off x="855777" y="1311642"/>
            <a:ext cx="3906723" cy="261508"/>
          </a:xfrm>
          <a:prstGeom prst="rect">
            <a:avLst/>
          </a:prstGeom>
          <a:noFill/>
          <a:ln w="3810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11" name="Rectangle 10"/>
          <p:cNvSpPr/>
          <p:nvPr/>
        </p:nvSpPr>
        <p:spPr>
          <a:xfrm>
            <a:off x="2823041" y="3446552"/>
            <a:ext cx="1049162" cy="29942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2" name="Rectangle 11"/>
          <p:cNvSpPr/>
          <p:nvPr/>
        </p:nvSpPr>
        <p:spPr>
          <a:xfrm>
            <a:off x="3881350" y="3429102"/>
            <a:ext cx="1070227" cy="31687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3" name="Rectangle 12"/>
          <p:cNvSpPr/>
          <p:nvPr/>
        </p:nvSpPr>
        <p:spPr>
          <a:xfrm>
            <a:off x="4982352" y="3429738"/>
            <a:ext cx="1038000" cy="29942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b="1" dirty="0"/>
          </a:p>
        </p:txBody>
      </p:sp>
      <p:sp>
        <p:nvSpPr>
          <p:cNvPr id="14" name="Rectangle 13"/>
          <p:cNvSpPr/>
          <p:nvPr/>
        </p:nvSpPr>
        <p:spPr>
          <a:xfrm>
            <a:off x="6159500" y="1259102"/>
            <a:ext cx="2538534" cy="31404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Tree>
    <p:extLst>
      <p:ext uri="{BB962C8B-B14F-4D97-AF65-F5344CB8AC3E}">
        <p14:creationId xmlns:p14="http://schemas.microsoft.com/office/powerpoint/2010/main" val="682582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892" y="1092075"/>
            <a:ext cx="8331628" cy="2538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818" name="Rectangle 2"/>
          <p:cNvSpPr>
            <a:spLocks noChangeArrowheads="1"/>
          </p:cNvSpPr>
          <p:nvPr/>
        </p:nvSpPr>
        <p:spPr bwMode="auto">
          <a:xfrm>
            <a:off x="1680" y="2400"/>
            <a:ext cx="9208074" cy="571500"/>
          </a:xfrm>
          <a:prstGeom prst="rect">
            <a:avLst/>
          </a:prstGeom>
          <a:noFill/>
          <a:ln w="9525">
            <a:noFill/>
            <a:miter lim="800000"/>
            <a:headEnd/>
            <a:tailEnd/>
          </a:ln>
        </p:spPr>
        <p:txBody>
          <a:bodyPr anchor="ctr"/>
          <a:lstStyle/>
          <a:p>
            <a:pPr algn="ctr" eaLnBrk="1" hangingPunct="1"/>
            <a:r>
              <a:rPr lang="en-US" sz="3223" dirty="0">
                <a:solidFill>
                  <a:srgbClr val="FFFF00"/>
                </a:solidFill>
                <a:latin typeface="+mj-lt"/>
              </a:rPr>
              <a:t>Step 1: Summary  </a:t>
            </a:r>
          </a:p>
        </p:txBody>
      </p:sp>
      <p:sp>
        <p:nvSpPr>
          <p:cNvPr id="34819" name="Rectangle 3"/>
          <p:cNvSpPr>
            <a:spLocks noChangeArrowheads="1"/>
          </p:cNvSpPr>
          <p:nvPr/>
        </p:nvSpPr>
        <p:spPr bwMode="auto">
          <a:xfrm>
            <a:off x="1680" y="474487"/>
            <a:ext cx="9140641" cy="382832"/>
          </a:xfrm>
          <a:prstGeom prst="rect">
            <a:avLst/>
          </a:prstGeom>
          <a:noFill/>
          <a:ln w="9525">
            <a:noFill/>
            <a:miter lim="800000"/>
            <a:headEnd/>
            <a:tailEnd/>
          </a:ln>
        </p:spPr>
        <p:txBody>
          <a:bodyPr/>
          <a:lstStyle/>
          <a:p>
            <a:pPr marL="308626" indent="-308626" algn="ctr">
              <a:spcBef>
                <a:spcPct val="20000"/>
              </a:spcBef>
            </a:pPr>
            <a:r>
              <a:rPr lang="en-US" sz="2930" b="1" dirty="0">
                <a:solidFill>
                  <a:srgbClr val="FFFF00"/>
                </a:solidFill>
                <a:latin typeface="+mj-lt"/>
              </a:rPr>
              <a:t>Lines 1-3</a:t>
            </a:r>
          </a:p>
        </p:txBody>
      </p:sp>
      <p:sp>
        <p:nvSpPr>
          <p:cNvPr id="34820" name="Rectangle 4"/>
          <p:cNvSpPr>
            <a:spLocks noChangeArrowheads="1"/>
          </p:cNvSpPr>
          <p:nvPr/>
        </p:nvSpPr>
        <p:spPr bwMode="auto">
          <a:xfrm>
            <a:off x="1417321" y="3817620"/>
            <a:ext cx="6103620" cy="1017270"/>
          </a:xfrm>
          <a:prstGeom prst="rect">
            <a:avLst/>
          </a:prstGeom>
          <a:noFill/>
          <a:ln w="9525">
            <a:noFill/>
            <a:miter lim="800000"/>
            <a:headEnd/>
            <a:tailEnd/>
          </a:ln>
        </p:spPr>
        <p:txBody>
          <a:bodyPr/>
          <a:lstStyle/>
          <a:p>
            <a:pPr marL="308626" indent="-308626" algn="ctr">
              <a:spcBef>
                <a:spcPct val="20000"/>
              </a:spcBef>
            </a:pPr>
            <a:r>
              <a:rPr lang="en-US" sz="2600" b="1" dirty="0">
                <a:latin typeface="Lato" panose="020F0502020204030203" pitchFamily="34" charset="0"/>
              </a:rPr>
              <a:t>Base Revenue Per Member</a:t>
            </a:r>
          </a:p>
          <a:p>
            <a:pPr marL="308626" indent="-308626" algn="ctr">
              <a:spcBef>
                <a:spcPct val="20000"/>
              </a:spcBef>
            </a:pPr>
            <a:r>
              <a:rPr lang="en-US" sz="2600" b="1" dirty="0">
                <a:latin typeface="Lato" panose="020F0502020204030203" pitchFamily="34" charset="0"/>
              </a:rPr>
              <a:t>(second page of worksheet)</a:t>
            </a:r>
          </a:p>
        </p:txBody>
      </p:sp>
      <p:sp>
        <p:nvSpPr>
          <p:cNvPr id="8" name="Slide Number Placeholder 7"/>
          <p:cNvSpPr>
            <a:spLocks noGrp="1"/>
          </p:cNvSpPr>
          <p:nvPr>
            <p:ph type="sldNum" sz="quarter" idx="12"/>
          </p:nvPr>
        </p:nvSpPr>
        <p:spPr>
          <a:xfrm>
            <a:off x="8401050" y="4766309"/>
            <a:ext cx="575310" cy="291465"/>
          </a:xfrm>
        </p:spPr>
        <p:txBody>
          <a:bodyPr/>
          <a:lstStyle/>
          <a:p>
            <a:pPr algn="ctr">
              <a:defRPr/>
            </a:pPr>
            <a:fld id="{4B22C245-0868-46B4-9BBA-D45BBB3F5840}" type="slidenum">
              <a:rPr lang="en-US" smtClean="0"/>
              <a:pPr algn="ctr">
                <a:defRPr/>
              </a:pPr>
              <a:t>39</a:t>
            </a:fld>
            <a:endParaRPr lang="en-US" dirty="0"/>
          </a:p>
        </p:txBody>
      </p:sp>
      <p:sp>
        <p:nvSpPr>
          <p:cNvPr id="6" name="Rectangle 5"/>
          <p:cNvSpPr/>
          <p:nvPr/>
        </p:nvSpPr>
        <p:spPr bwMode="auto">
          <a:xfrm>
            <a:off x="301749" y="3137693"/>
            <a:ext cx="8353616" cy="469024"/>
          </a:xfrm>
          <a:prstGeom prst="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Tree>
    <p:extLst>
      <p:ext uri="{BB962C8B-B14F-4D97-AF65-F5344CB8AC3E}">
        <p14:creationId xmlns:p14="http://schemas.microsoft.com/office/powerpoint/2010/main" val="18473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9" y="150171"/>
            <a:ext cx="9140641" cy="720090"/>
          </a:xfrm>
        </p:spPr>
        <p:txBody>
          <a:bodyPr>
            <a:normAutofit/>
          </a:bodyPr>
          <a:lstStyle/>
          <a:p>
            <a:pPr algn="ctr"/>
            <a:r>
              <a:rPr lang="en-US" sz="3300" i="1" dirty="0" smtClean="0">
                <a:solidFill>
                  <a:srgbClr val="FFFF00"/>
                </a:solidFill>
              </a:rPr>
              <a:t>Supporting documents (you were to bring today) </a:t>
            </a:r>
            <a:endParaRPr lang="en-US" sz="3300" i="1" dirty="0">
              <a:solidFill>
                <a:srgbClr val="FFFF00"/>
              </a:solidFill>
            </a:endParaRPr>
          </a:p>
        </p:txBody>
      </p:sp>
      <p:sp>
        <p:nvSpPr>
          <p:cNvPr id="3" name="Slide Number Placeholder 2"/>
          <p:cNvSpPr>
            <a:spLocks noGrp="1"/>
          </p:cNvSpPr>
          <p:nvPr>
            <p:ph type="sldNum" sz="quarter" idx="12"/>
          </p:nvPr>
        </p:nvSpPr>
        <p:spPr/>
        <p:txBody>
          <a:bodyPr/>
          <a:lstStyle/>
          <a:p>
            <a:pPr>
              <a:defRPr/>
            </a:pPr>
            <a:fld id="{EDD38028-0EA5-4518-8DC2-93749F528613}" type="slidenum">
              <a:rPr lang="en-US" smtClean="0"/>
              <a:pPr>
                <a:defRPr/>
              </a:pPr>
              <a:t>4</a:t>
            </a:fld>
            <a:endParaRPr lang="en-US" dirty="0"/>
          </a:p>
        </p:txBody>
      </p:sp>
      <p:sp>
        <p:nvSpPr>
          <p:cNvPr id="5" name="TextBox 4"/>
          <p:cNvSpPr txBox="1"/>
          <p:nvPr/>
        </p:nvSpPr>
        <p:spPr>
          <a:xfrm>
            <a:off x="738948" y="1006166"/>
            <a:ext cx="8280400" cy="3985706"/>
          </a:xfrm>
          <a:prstGeom prst="rect">
            <a:avLst/>
          </a:prstGeom>
          <a:noFill/>
        </p:spPr>
        <p:txBody>
          <a:bodyPr wrap="square" rtlCol="0">
            <a:spAutoFit/>
          </a:bodyPr>
          <a:lstStyle/>
          <a:p>
            <a:pPr marL="342900" lvl="0" indent="-342900">
              <a:buClr>
                <a:srgbClr val="7030A0"/>
              </a:buClr>
              <a:buFont typeface="+mj-lt"/>
              <a:buAutoNum type="arabicPeriod"/>
            </a:pPr>
            <a:r>
              <a:rPr lang="en-US" sz="1700" b="1" dirty="0" smtClean="0">
                <a:latin typeface="Lato" panose="020F0502020204030203" pitchFamily="34" charset="0"/>
              </a:rPr>
              <a:t>Your </a:t>
            </a:r>
            <a:r>
              <a:rPr lang="en-US" sz="1700" b="1" dirty="0">
                <a:latin typeface="Lato" panose="020F0502020204030203" pitchFamily="34" charset="0"/>
              </a:rPr>
              <a:t>district's </a:t>
            </a:r>
            <a:r>
              <a:rPr lang="en-US" sz="1700" b="1" dirty="0" smtClean="0">
                <a:latin typeface="Lato" panose="020F0502020204030203" pitchFamily="34" charset="0"/>
              </a:rPr>
              <a:t>2019-2020 </a:t>
            </a:r>
            <a:r>
              <a:rPr lang="en-US" sz="1700" b="1" dirty="0">
                <a:latin typeface="Lato" panose="020F0502020204030203" pitchFamily="34" charset="0"/>
              </a:rPr>
              <a:t>final revenue </a:t>
            </a:r>
            <a:r>
              <a:rPr lang="en-US" sz="1700" b="1" dirty="0" smtClean="0">
                <a:latin typeface="Lato" panose="020F0502020204030203" pitchFamily="34" charset="0"/>
              </a:rPr>
              <a:t>limit worksheet* </a:t>
            </a:r>
            <a:r>
              <a:rPr lang="en-US" sz="1700" b="1" dirty="0">
                <a:latin typeface="Lato" panose="020F0502020204030203" pitchFamily="34" charset="0"/>
              </a:rPr>
              <a:t> </a:t>
            </a:r>
            <a:r>
              <a:rPr lang="en-US" sz="1700" b="1" dirty="0" smtClean="0">
                <a:latin typeface="Lato" panose="020F0502020204030203" pitchFamily="34" charset="0"/>
              </a:rPr>
              <a:t> </a:t>
            </a:r>
            <a:r>
              <a:rPr lang="en-US" sz="1700" b="1" dirty="0" smtClean="0">
                <a:latin typeface="Lato" panose="020F0502020204030203" pitchFamily="34" charset="0"/>
                <a:hlinkClick r:id="rId3"/>
              </a:rPr>
              <a:t>https://dpi.wi.gov/sites/default/files/imce/sfs/xls/revlim20_prepop_may26_final.xlsx</a:t>
            </a:r>
            <a:r>
              <a:rPr lang="en-US" sz="1700" b="1" dirty="0" smtClean="0">
                <a:latin typeface="Lato" panose="020F0502020204030203" pitchFamily="34" charset="0"/>
              </a:rPr>
              <a:t> </a:t>
            </a:r>
          </a:p>
          <a:p>
            <a:pPr marL="342900" lvl="0" indent="-342900">
              <a:buClr>
                <a:srgbClr val="7030A0"/>
              </a:buClr>
              <a:buSzPct val="101000"/>
              <a:buFont typeface="+mj-lt"/>
              <a:buAutoNum type="arabicPeriod"/>
            </a:pPr>
            <a:r>
              <a:rPr lang="en-US" sz="1700" b="1" dirty="0" smtClean="0">
                <a:latin typeface="Lato" panose="020F0502020204030203" pitchFamily="34" charset="0"/>
              </a:rPr>
              <a:t>“</a:t>
            </a:r>
            <a:r>
              <a:rPr lang="en-US" sz="1700" b="1" dirty="0">
                <a:latin typeface="Lato" panose="020F0502020204030203" pitchFamily="34" charset="0"/>
              </a:rPr>
              <a:t>Your district’s </a:t>
            </a:r>
            <a:r>
              <a:rPr lang="en-US" sz="1700" b="1" dirty="0" smtClean="0">
                <a:latin typeface="Lato" panose="020F0502020204030203" pitchFamily="34" charset="0"/>
              </a:rPr>
              <a:t>2020-2021 </a:t>
            </a:r>
            <a:r>
              <a:rPr lang="en-US" sz="1700" b="1" dirty="0">
                <a:latin typeface="Lato" panose="020F0502020204030203" pitchFamily="34" charset="0"/>
              </a:rPr>
              <a:t>most recent revenue limit worksheet” spreadsheet found at  </a:t>
            </a:r>
            <a:r>
              <a:rPr lang="en-US" sz="1600" b="1" u="sng" dirty="0">
                <a:latin typeface="Lato" panose="020F0502020204030203" pitchFamily="34" charset="0"/>
                <a:hlinkClick r:id="rId4"/>
              </a:rPr>
              <a:t>https://dpi.wi.gov/sfs/limits/worksheets/revenue</a:t>
            </a:r>
            <a:endParaRPr lang="en-US" sz="1600" b="1" dirty="0">
              <a:latin typeface="Lato" panose="020F0502020204030203" pitchFamily="34" charset="0"/>
            </a:endParaRPr>
          </a:p>
          <a:p>
            <a:pPr marL="342900" lvl="0" indent="-342900">
              <a:buClr>
                <a:srgbClr val="7030A0"/>
              </a:buClr>
              <a:buFont typeface="+mj-lt"/>
              <a:buAutoNum type="arabicPeriod"/>
            </a:pPr>
            <a:r>
              <a:rPr lang="en-US" sz="1700" b="1" dirty="0">
                <a:latin typeface="Lato" panose="020F0502020204030203" pitchFamily="34" charset="0"/>
              </a:rPr>
              <a:t>“Your District-Specific Equalization Aid Formula Components Longitudinal” spreadsheet found at </a:t>
            </a:r>
            <a:r>
              <a:rPr lang="en-US" sz="1600" b="1" dirty="0" smtClean="0">
                <a:latin typeface="Lato" panose="020F0502020204030203" pitchFamily="34" charset="0"/>
                <a:hlinkClick r:id="rId5"/>
              </a:rPr>
              <a:t>https</a:t>
            </a:r>
            <a:r>
              <a:rPr lang="en-US" sz="1600" b="1" dirty="0">
                <a:latin typeface="Lato" panose="020F0502020204030203" pitchFamily="34" charset="0"/>
                <a:hlinkClick r:id="rId5"/>
              </a:rPr>
              <a:t>://</a:t>
            </a:r>
            <a:r>
              <a:rPr lang="en-US" sz="1600" b="1" dirty="0" smtClean="0">
                <a:latin typeface="Lato" panose="020F0502020204030203" pitchFamily="34" charset="0"/>
                <a:hlinkClick r:id="rId5"/>
              </a:rPr>
              <a:t>dpi.wi.gov/sites/default/files/imce/sfs/xls/longitudinal_eq_1011_2021July.xlsx</a:t>
            </a:r>
            <a:r>
              <a:rPr lang="en-US" sz="1600" b="1" dirty="0" smtClean="0">
                <a:latin typeface="Lato" panose="020F0502020204030203" pitchFamily="34" charset="0"/>
              </a:rPr>
              <a:t> </a:t>
            </a:r>
          </a:p>
          <a:p>
            <a:pPr marL="342900" lvl="0" indent="-342900">
              <a:buClr>
                <a:srgbClr val="7030A0"/>
              </a:buClr>
              <a:buFont typeface="+mj-lt"/>
              <a:buAutoNum type="arabicPeriod"/>
            </a:pPr>
            <a:r>
              <a:rPr lang="en-US" sz="1700" b="1" dirty="0" smtClean="0">
                <a:latin typeface="Lato" panose="020F0502020204030203" pitchFamily="34" charset="0"/>
              </a:rPr>
              <a:t>Your </a:t>
            </a:r>
            <a:r>
              <a:rPr lang="en-US" sz="1700" b="1" dirty="0">
                <a:latin typeface="Lato" panose="020F0502020204030203" pitchFamily="34" charset="0"/>
              </a:rPr>
              <a:t>district's Oct. 15</a:t>
            </a:r>
            <a:r>
              <a:rPr lang="en-US" sz="1700" b="1" baseline="30000" dirty="0">
                <a:latin typeface="Lato" panose="020F0502020204030203" pitchFamily="34" charset="0"/>
              </a:rPr>
              <a:t>th</a:t>
            </a:r>
            <a:r>
              <a:rPr lang="en-US" sz="1700" b="1" dirty="0">
                <a:latin typeface="Lato" panose="020F0502020204030203" pitchFamily="34" charset="0"/>
              </a:rPr>
              <a:t> Certification of </a:t>
            </a:r>
            <a:r>
              <a:rPr lang="en-US" sz="1700" b="1" dirty="0" smtClean="0">
                <a:latin typeface="Lato" panose="020F0502020204030203" pitchFamily="34" charset="0"/>
              </a:rPr>
              <a:t>2020-2021 </a:t>
            </a:r>
            <a:r>
              <a:rPr lang="en-US" sz="1700" b="1" dirty="0">
                <a:latin typeface="Lato" panose="020F0502020204030203" pitchFamily="34" charset="0"/>
              </a:rPr>
              <a:t>General Aid from DPI* </a:t>
            </a:r>
            <a:r>
              <a:rPr lang="en-US" sz="1600" b="1" u="sng" dirty="0">
                <a:latin typeface="Lato" panose="020F0502020204030203" pitchFamily="34" charset="0"/>
                <a:hlinkClick r:id="rId6"/>
              </a:rPr>
              <a:t>https://</a:t>
            </a:r>
            <a:r>
              <a:rPr lang="en-US" sz="1600" b="1" u="sng" dirty="0" smtClean="0">
                <a:latin typeface="Lato" panose="020F0502020204030203" pitchFamily="34" charset="0"/>
                <a:hlinkClick r:id="rId6"/>
              </a:rPr>
              <a:t>dpi.wi.gov/sfs/aid/general/equalization/worksheets-general-aid#2019-2021</a:t>
            </a:r>
            <a:endParaRPr lang="en-US" sz="1600" b="1" dirty="0">
              <a:latin typeface="Lato" panose="020F0502020204030203" pitchFamily="34" charset="0"/>
            </a:endParaRPr>
          </a:p>
          <a:p>
            <a:pPr marL="342900" lvl="0" indent="-342900">
              <a:buClr>
                <a:srgbClr val="7030A0"/>
              </a:buClr>
              <a:buFont typeface="+mj-lt"/>
              <a:buAutoNum type="arabicPeriod"/>
            </a:pPr>
            <a:r>
              <a:rPr lang="en-US" sz="1700" b="1" dirty="0">
                <a:latin typeface="Lato" panose="020F0502020204030203" pitchFamily="34" charset="0"/>
              </a:rPr>
              <a:t>Your district's September membership count, including </a:t>
            </a:r>
            <a:r>
              <a:rPr lang="en-US" sz="1700" b="1" dirty="0" smtClean="0">
                <a:latin typeface="Lato" panose="020F0502020204030203" pitchFamily="34" charset="0"/>
              </a:rPr>
              <a:t>2020 </a:t>
            </a:r>
            <a:r>
              <a:rPr lang="en-US" sz="1700" b="1" dirty="0">
                <a:latin typeface="Lato" panose="020F0502020204030203" pitchFamily="34" charset="0"/>
              </a:rPr>
              <a:t>summer school</a:t>
            </a:r>
            <a:r>
              <a:rPr lang="en-US" sz="1700" b="1" dirty="0" smtClean="0">
                <a:latin typeface="Lato" panose="020F0502020204030203" pitchFamily="34" charset="0"/>
              </a:rPr>
              <a:t>*   (See the FTE report in SAFR)</a:t>
            </a:r>
            <a:endParaRPr lang="en-US" sz="1700" b="1" dirty="0">
              <a:latin typeface="Lato" panose="020F0502020204030203" pitchFamily="34" charset="0"/>
            </a:endParaRPr>
          </a:p>
          <a:p>
            <a:pPr marL="342900" indent="-342900">
              <a:buClr>
                <a:srgbClr val="7030A0"/>
              </a:buClr>
              <a:buFont typeface="+mj-lt"/>
              <a:buAutoNum type="arabicPeriod"/>
            </a:pPr>
            <a:r>
              <a:rPr lang="en-US" sz="1700" b="1" dirty="0">
                <a:latin typeface="Lato" panose="020F0502020204030203" pitchFamily="34" charset="0"/>
              </a:rPr>
              <a:t>Your district's </a:t>
            </a:r>
            <a:r>
              <a:rPr lang="en-US" sz="1700" b="1" dirty="0" smtClean="0">
                <a:latin typeface="Lato" panose="020F0502020204030203" pitchFamily="34" charset="0"/>
              </a:rPr>
              <a:t>2020 </a:t>
            </a:r>
            <a:r>
              <a:rPr lang="en-US" sz="1700" b="1" dirty="0">
                <a:latin typeface="Lato" panose="020F0502020204030203" pitchFamily="34" charset="0"/>
              </a:rPr>
              <a:t>Equalized Values received October 1 from Department of </a:t>
            </a:r>
            <a:r>
              <a:rPr lang="en-US" sz="1700" b="1" dirty="0" smtClean="0">
                <a:latin typeface="Lato" panose="020F0502020204030203" pitchFamily="34" charset="0"/>
              </a:rPr>
              <a:t>Revenue*</a:t>
            </a:r>
          </a:p>
          <a:p>
            <a:pPr marL="342900" indent="-342900">
              <a:buClr>
                <a:srgbClr val="7030A0"/>
              </a:buClr>
              <a:buFont typeface="+mj-lt"/>
              <a:buAutoNum type="arabicPeriod"/>
            </a:pPr>
            <a:r>
              <a:rPr lang="en-US" sz="1700" b="1" dirty="0" smtClean="0">
                <a:latin typeface="Lato" panose="020F0502020204030203" pitchFamily="34" charset="0"/>
              </a:rPr>
              <a:t>Blank </a:t>
            </a:r>
            <a:r>
              <a:rPr lang="en-US" sz="1700" b="1" dirty="0">
                <a:latin typeface="Lato" panose="020F0502020204030203" pitchFamily="34" charset="0"/>
              </a:rPr>
              <a:t>Tax Levy </a:t>
            </a:r>
            <a:r>
              <a:rPr lang="en-US" sz="1700" b="1" dirty="0" smtClean="0">
                <a:latin typeface="Lato" panose="020F0502020204030203" pitchFamily="34" charset="0"/>
              </a:rPr>
              <a:t>Worksheet (printed by participant)</a:t>
            </a:r>
            <a:endParaRPr lang="en-US" sz="1700" b="1" dirty="0">
              <a:latin typeface="Lato" panose="020F0502020204030203" pitchFamily="34" charset="0"/>
            </a:endParaRPr>
          </a:p>
        </p:txBody>
      </p:sp>
    </p:spTree>
    <p:extLst>
      <p:ext uri="{BB962C8B-B14F-4D97-AF65-F5344CB8AC3E}">
        <p14:creationId xmlns:p14="http://schemas.microsoft.com/office/powerpoint/2010/main" val="4263566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680" y="-87651"/>
            <a:ext cx="9140641" cy="1077218"/>
          </a:xfrm>
          <a:prstGeom prst="rect">
            <a:avLst/>
          </a:prstGeom>
          <a:noFill/>
          <a:ln w="9525">
            <a:noFill/>
            <a:miter lim="800000"/>
            <a:headEnd/>
            <a:tailEnd/>
          </a:ln>
        </p:spPr>
        <p:txBody>
          <a:bodyPr wrap="square">
            <a:spAutoFit/>
          </a:bodyPr>
          <a:lstStyle/>
          <a:p>
            <a:pPr algn="ctr">
              <a:defRPr/>
            </a:pPr>
            <a:r>
              <a:rPr lang="en-US" sz="3200" dirty="0">
                <a:solidFill>
                  <a:srgbClr val="FFFF00"/>
                </a:solidFill>
                <a:latin typeface="Lato Black" panose="020F0A02020204030203"/>
              </a:rPr>
              <a:t>Step 2: Calculate a New Revenue per Member</a:t>
            </a:r>
          </a:p>
          <a:p>
            <a:pPr algn="ctr">
              <a:defRPr/>
            </a:pPr>
            <a:r>
              <a:rPr lang="en-US" sz="3200" dirty="0">
                <a:solidFill>
                  <a:srgbClr val="FFFF00"/>
                </a:solidFill>
                <a:latin typeface="Lato Black" panose="020F0A02020204030203"/>
              </a:rPr>
              <a:t>Line 4A</a:t>
            </a:r>
          </a:p>
        </p:txBody>
      </p:sp>
      <p:sp>
        <p:nvSpPr>
          <p:cNvPr id="35844" name="Text Box 4"/>
          <p:cNvSpPr txBox="1">
            <a:spLocks noChangeArrowheads="1"/>
          </p:cNvSpPr>
          <p:nvPr/>
        </p:nvSpPr>
        <p:spPr bwMode="auto">
          <a:xfrm>
            <a:off x="782630" y="1063049"/>
            <a:ext cx="7523809" cy="3159839"/>
          </a:xfrm>
          <a:prstGeom prst="rect">
            <a:avLst/>
          </a:prstGeom>
          <a:noFill/>
          <a:ln w="9525">
            <a:noFill/>
            <a:miter lim="800000"/>
            <a:headEnd/>
            <a:tailEnd/>
          </a:ln>
        </p:spPr>
        <p:txBody>
          <a:bodyPr wrap="square">
            <a:spAutoFit/>
          </a:bodyPr>
          <a:lstStyle/>
          <a:p>
            <a:pPr eaLnBrk="0" hangingPunct="0">
              <a:spcBef>
                <a:spcPct val="50000"/>
              </a:spcBef>
              <a:spcAft>
                <a:spcPts val="439"/>
              </a:spcAft>
              <a:defRPr/>
            </a:pPr>
            <a:r>
              <a:rPr lang="en-US" sz="2600" b="1" u="sng" dirty="0">
                <a:latin typeface="Lato"/>
              </a:rPr>
              <a:t>Line 4A:</a:t>
            </a:r>
            <a:r>
              <a:rPr lang="en-US" sz="2600" b="1" dirty="0">
                <a:latin typeface="Lato"/>
              </a:rPr>
              <a:t> Each year, under current law, each district’s per </a:t>
            </a:r>
            <a:r>
              <a:rPr lang="en-US" sz="2600" b="1" dirty="0" smtClean="0">
                <a:latin typeface="Lato"/>
              </a:rPr>
              <a:t>member </a:t>
            </a:r>
            <a:r>
              <a:rPr lang="en-US" sz="2600" b="1" dirty="0">
                <a:latin typeface="Lato"/>
              </a:rPr>
              <a:t>revenue limit may change.</a:t>
            </a:r>
          </a:p>
          <a:p>
            <a:pPr marL="342924" indent="-342924" eaLnBrk="0" hangingPunct="0">
              <a:spcBef>
                <a:spcPts val="879"/>
              </a:spcBef>
              <a:spcAft>
                <a:spcPts val="439"/>
              </a:spcAft>
              <a:buClr>
                <a:srgbClr val="7030A0"/>
              </a:buClr>
              <a:buFont typeface="Wingdings" panose="05000000000000000000" pitchFamily="2" charset="2"/>
              <a:buChar char="§"/>
              <a:defRPr/>
            </a:pPr>
            <a:r>
              <a:rPr lang="en-US" sz="2600" b="1" dirty="0">
                <a:latin typeface="Lato"/>
              </a:rPr>
              <a:t>Historically was an inflationary increase.</a:t>
            </a:r>
          </a:p>
          <a:p>
            <a:pPr marL="342924" indent="-342924" eaLnBrk="0" hangingPunct="0">
              <a:spcBef>
                <a:spcPts val="879"/>
              </a:spcBef>
              <a:spcAft>
                <a:spcPts val="439"/>
              </a:spcAft>
              <a:buClr>
                <a:srgbClr val="7030A0"/>
              </a:buClr>
              <a:buFont typeface="Wingdings" panose="05000000000000000000" pitchFamily="2" charset="2"/>
              <a:buChar char="§"/>
              <a:defRPr/>
            </a:pPr>
            <a:r>
              <a:rPr lang="en-US" sz="2600" b="1" dirty="0">
                <a:latin typeface="Lato"/>
              </a:rPr>
              <a:t>Recently has been fixed dollar amounts.</a:t>
            </a:r>
            <a:endParaRPr lang="en-US" sz="2600" b="1" dirty="0">
              <a:solidFill>
                <a:srgbClr val="002060"/>
              </a:solidFill>
              <a:latin typeface="Lato"/>
            </a:endParaRPr>
          </a:p>
          <a:p>
            <a:pPr marL="342924" indent="-342924" eaLnBrk="0" hangingPunct="0">
              <a:spcBef>
                <a:spcPts val="879"/>
              </a:spcBef>
              <a:spcAft>
                <a:spcPts val="439"/>
              </a:spcAft>
              <a:buClr>
                <a:srgbClr val="7030A0"/>
              </a:buClr>
              <a:buFont typeface="Wingdings" panose="05000000000000000000" pitchFamily="2" charset="2"/>
              <a:buChar char="§"/>
              <a:defRPr/>
            </a:pPr>
            <a:r>
              <a:rPr lang="en-US" sz="2600" b="1" dirty="0" smtClean="0">
                <a:latin typeface="Lato" panose="020F0502020204030203" pitchFamily="34" charset="0"/>
              </a:rPr>
              <a:t>In 2019-20, </a:t>
            </a:r>
            <a:r>
              <a:rPr lang="en-US" sz="2600" b="1" dirty="0">
                <a:latin typeface="Lato" panose="020F0502020204030203" pitchFamily="34" charset="0"/>
              </a:rPr>
              <a:t>line 4A = </a:t>
            </a:r>
            <a:r>
              <a:rPr lang="en-US" sz="2600" b="1" dirty="0" smtClean="0">
                <a:latin typeface="Lato" panose="020F0502020204030203" pitchFamily="34" charset="0"/>
              </a:rPr>
              <a:t>$175.00</a:t>
            </a:r>
            <a:r>
              <a:rPr lang="en-US" sz="2600" b="1" dirty="0">
                <a:latin typeface="Lato" panose="020F0502020204030203" pitchFamily="34" charset="0"/>
              </a:rPr>
              <a:t>. </a:t>
            </a:r>
          </a:p>
          <a:p>
            <a:pPr marL="342924" indent="-342924" eaLnBrk="0" hangingPunct="0">
              <a:spcBef>
                <a:spcPts val="879"/>
              </a:spcBef>
              <a:spcAft>
                <a:spcPts val="439"/>
              </a:spcAft>
              <a:buClr>
                <a:srgbClr val="7030A0"/>
              </a:buClr>
              <a:buFont typeface="Wingdings" panose="05000000000000000000" pitchFamily="2" charset="2"/>
              <a:buChar char="§"/>
              <a:defRPr/>
            </a:pPr>
            <a:r>
              <a:rPr lang="en-US" sz="2600" b="1" dirty="0" smtClean="0">
                <a:solidFill>
                  <a:srgbClr val="262087"/>
                </a:solidFill>
                <a:latin typeface="Lato Black" panose="020F0A02020204030203" pitchFamily="34" charset="0"/>
              </a:rPr>
              <a:t>For 2020-21 the increase </a:t>
            </a:r>
            <a:r>
              <a:rPr lang="en-US" sz="2600" b="1" dirty="0">
                <a:solidFill>
                  <a:srgbClr val="262087"/>
                </a:solidFill>
                <a:latin typeface="Lato Black" panose="020F0A02020204030203" pitchFamily="34" charset="0"/>
              </a:rPr>
              <a:t>on Line 4A </a:t>
            </a:r>
            <a:r>
              <a:rPr lang="en-US" sz="2600" b="1" dirty="0" smtClean="0">
                <a:solidFill>
                  <a:srgbClr val="262087"/>
                </a:solidFill>
                <a:latin typeface="Lato Black" panose="020F0A02020204030203" pitchFamily="34" charset="0"/>
              </a:rPr>
              <a:t>= $179.00</a:t>
            </a:r>
            <a:endParaRPr lang="en-US" sz="2600" b="1" dirty="0">
              <a:solidFill>
                <a:srgbClr val="262087"/>
              </a:solidFill>
              <a:latin typeface="Lato Black" panose="020F0A02020204030203" pitchFamily="34" charset="0"/>
            </a:endParaRPr>
          </a:p>
        </p:txBody>
      </p:sp>
      <p:sp>
        <p:nvSpPr>
          <p:cNvPr id="6" name="Slide Number Placeholder 5"/>
          <p:cNvSpPr>
            <a:spLocks noGrp="1"/>
          </p:cNvSpPr>
          <p:nvPr>
            <p:ph type="sldNum" sz="quarter" idx="12"/>
          </p:nvPr>
        </p:nvSpPr>
        <p:spPr/>
        <p:txBody>
          <a:bodyPr/>
          <a:lstStyle/>
          <a:p>
            <a:pPr>
              <a:defRPr/>
            </a:pPr>
            <a:fld id="{EDD38028-0EA5-4518-8DC2-93749F528613}" type="slidenum">
              <a:rPr lang="en-US" sz="1800" smtClean="0"/>
              <a:pPr>
                <a:defRPr/>
              </a:pPr>
              <a:t>40</a:t>
            </a:fld>
            <a:endParaRPr lang="en-US" sz="1800" dirty="0"/>
          </a:p>
        </p:txBody>
      </p:sp>
    </p:spTree>
    <p:extLst>
      <p:ext uri="{BB962C8B-B14F-4D97-AF65-F5344CB8AC3E}">
        <p14:creationId xmlns:p14="http://schemas.microsoft.com/office/powerpoint/2010/main" val="202238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DD0384-5A49-4A71-8B87-67549B65ABD3}" type="slidenum">
              <a:rPr lang="en-US" smtClean="0"/>
              <a:pPr>
                <a:defRPr/>
              </a:pPr>
              <a:t>41</a:t>
            </a:fld>
            <a:endParaRPr lang="en-US" dirty="0"/>
          </a:p>
        </p:txBody>
      </p:sp>
      <p:pic>
        <p:nvPicPr>
          <p:cNvPr id="5" name="Picture 4" descr="Picture 211.jpg"/>
          <p:cNvPicPr>
            <a:picLocks noChangeAspect="1"/>
          </p:cNvPicPr>
          <p:nvPr/>
        </p:nvPicPr>
        <p:blipFill>
          <a:blip r:embed="rId2" cstate="print"/>
          <a:stretch>
            <a:fillRect/>
          </a:stretch>
        </p:blipFill>
        <p:spPr>
          <a:xfrm>
            <a:off x="2103120" y="1062990"/>
            <a:ext cx="4951930" cy="3698664"/>
          </a:xfrm>
          <a:prstGeom prst="rect">
            <a:avLst/>
          </a:prstGeom>
          <a:ln w="15875" cmpd="sng">
            <a:solidFill>
              <a:schemeClr val="tx1"/>
            </a:solidFill>
          </a:ln>
        </p:spPr>
      </p:pic>
      <p:sp>
        <p:nvSpPr>
          <p:cNvPr id="6" name="TextBox 5"/>
          <p:cNvSpPr txBox="1"/>
          <p:nvPr/>
        </p:nvSpPr>
        <p:spPr>
          <a:xfrm>
            <a:off x="1828801" y="308611"/>
            <a:ext cx="5486400" cy="590931"/>
          </a:xfrm>
          <a:prstGeom prst="rect">
            <a:avLst/>
          </a:prstGeom>
          <a:noFill/>
        </p:spPr>
        <p:txBody>
          <a:bodyPr wrap="square" rtlCol="0">
            <a:spAutoFit/>
          </a:bodyPr>
          <a:lstStyle/>
          <a:p>
            <a:pPr algn="ctr"/>
            <a:r>
              <a:rPr lang="en-US" sz="3240" i="1" dirty="0">
                <a:solidFill>
                  <a:srgbClr val="FFFF00"/>
                </a:solidFill>
                <a:latin typeface="Trebuchet MS" pitchFamily="34" charset="0"/>
              </a:rPr>
              <a:t>WORKING BREAK</a:t>
            </a:r>
            <a:endParaRPr lang="en-US" sz="2520" i="1" dirty="0">
              <a:latin typeface="Trebuchet MS" pitchFamily="34" charset="0"/>
            </a:endParaRPr>
          </a:p>
        </p:txBody>
      </p:sp>
    </p:spTree>
    <p:extLst>
      <p:ext uri="{BB962C8B-B14F-4D97-AF65-F5344CB8AC3E}">
        <p14:creationId xmlns:p14="http://schemas.microsoft.com/office/powerpoint/2010/main" val="3529246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680" y="0"/>
            <a:ext cx="9140641" cy="1015663"/>
          </a:xfrm>
          <a:prstGeom prst="rect">
            <a:avLst/>
          </a:prstGeom>
          <a:noFill/>
          <a:ln w="9525">
            <a:noFill/>
            <a:miter lim="800000"/>
            <a:headEnd/>
            <a:tailEnd/>
          </a:ln>
        </p:spPr>
        <p:txBody>
          <a:bodyPr wrap="square">
            <a:spAutoFit/>
          </a:bodyPr>
          <a:lstStyle/>
          <a:p>
            <a:pPr algn="ctr">
              <a:defRPr/>
            </a:pPr>
            <a:r>
              <a:rPr lang="en-US" sz="3000" dirty="0">
                <a:solidFill>
                  <a:srgbClr val="FFFF00"/>
                </a:solidFill>
                <a:latin typeface="Lato Black" panose="020F0A02020204030203" pitchFamily="34" charset="0"/>
              </a:rPr>
              <a:t>Step 2: Calculate a New Revenue per Member</a:t>
            </a:r>
          </a:p>
          <a:p>
            <a:pPr algn="ctr">
              <a:defRPr/>
            </a:pPr>
            <a:r>
              <a:rPr lang="en-US" sz="3000" dirty="0">
                <a:solidFill>
                  <a:srgbClr val="FFFF00"/>
                </a:solidFill>
                <a:latin typeface="Lato Black" panose="020F0A02020204030203" pitchFamily="34" charset="0"/>
              </a:rPr>
              <a:t>Lines 4B &amp; 4C</a:t>
            </a:r>
          </a:p>
        </p:txBody>
      </p:sp>
      <p:sp>
        <p:nvSpPr>
          <p:cNvPr id="36868" name="Text Box 4"/>
          <p:cNvSpPr txBox="1">
            <a:spLocks noChangeArrowheads="1"/>
          </p:cNvSpPr>
          <p:nvPr/>
        </p:nvSpPr>
        <p:spPr bwMode="auto">
          <a:xfrm>
            <a:off x="903514" y="994118"/>
            <a:ext cx="7271657" cy="3631763"/>
          </a:xfrm>
          <a:prstGeom prst="rect">
            <a:avLst/>
          </a:prstGeom>
          <a:noFill/>
          <a:ln w="9525">
            <a:noFill/>
            <a:miter lim="800000"/>
            <a:headEnd/>
            <a:tailEnd/>
          </a:ln>
        </p:spPr>
        <p:txBody>
          <a:bodyPr wrap="square">
            <a:spAutoFit/>
          </a:bodyPr>
          <a:lstStyle/>
          <a:p>
            <a:pPr marL="164535" indent="-173675">
              <a:spcAft>
                <a:spcPts val="600"/>
              </a:spcAft>
              <a:buClr>
                <a:srgbClr val="7030A0"/>
              </a:buClr>
              <a:buFont typeface="Arial" panose="020B0604020202020204" pitchFamily="34" charset="0"/>
              <a:buChar char="•"/>
            </a:pPr>
            <a:r>
              <a:rPr lang="en-US" sz="3000" b="1" dirty="0">
                <a:latin typeface="Lato" panose="020F0502020204030203" pitchFamily="34" charset="0"/>
              </a:rPr>
              <a:t>With specific limitations tied to successful referenda to exceed revenue limits, </a:t>
            </a:r>
            <a:r>
              <a:rPr lang="en-US" sz="3000" b="1" dirty="0" smtClean="0">
                <a:latin typeface="Lato" panose="020F0502020204030203" pitchFamily="34" charset="0"/>
              </a:rPr>
              <a:t>the 2019 </a:t>
            </a:r>
            <a:r>
              <a:rPr lang="en-US" sz="3000" b="1" dirty="0">
                <a:latin typeface="Lato" panose="020F0502020204030203" pitchFamily="34" charset="0"/>
              </a:rPr>
              <a:t>Wisconsin Act </a:t>
            </a:r>
            <a:r>
              <a:rPr lang="en-US" sz="3000" b="1" dirty="0" smtClean="0">
                <a:latin typeface="Lato" panose="020F0502020204030203" pitchFamily="34" charset="0"/>
              </a:rPr>
              <a:t>19 </a:t>
            </a:r>
            <a:r>
              <a:rPr lang="en-US" sz="3000" b="1" dirty="0">
                <a:latin typeface="Lato" panose="020F0502020204030203" pitchFamily="34" charset="0"/>
              </a:rPr>
              <a:t>has </a:t>
            </a:r>
            <a:r>
              <a:rPr lang="en-US" sz="3000" b="1" dirty="0" smtClean="0">
                <a:latin typeface="Lato" panose="020F0502020204030203" pitchFamily="34" charset="0"/>
              </a:rPr>
              <a:t>most districts with an increase in </a:t>
            </a:r>
            <a:r>
              <a:rPr lang="en-US" sz="3000" b="1" dirty="0">
                <a:latin typeface="Lato" panose="020F0502020204030203" pitchFamily="34" charset="0"/>
              </a:rPr>
              <a:t>the low revenue ceiling per member to:</a:t>
            </a:r>
          </a:p>
          <a:p>
            <a:pPr marL="936370" lvl="3" indent="-251140">
              <a:spcBef>
                <a:spcPts val="600"/>
              </a:spcBef>
              <a:spcAft>
                <a:spcPts val="600"/>
              </a:spcAft>
              <a:buClr>
                <a:srgbClr val="7030A0"/>
              </a:buClr>
              <a:buFont typeface="Arial" panose="020B0604020202020204" pitchFamily="34" charset="0"/>
              <a:buChar char="•"/>
            </a:pPr>
            <a:r>
              <a:rPr lang="en-US" sz="3000" b="1" dirty="0" smtClean="0">
                <a:latin typeface="Lato" panose="020F0502020204030203" pitchFamily="34" charset="0"/>
              </a:rPr>
              <a:t>$9,700 </a:t>
            </a:r>
            <a:r>
              <a:rPr lang="en-US" sz="3000" b="1" dirty="0">
                <a:latin typeface="Lato" panose="020F0502020204030203" pitchFamily="34" charset="0"/>
              </a:rPr>
              <a:t>in 2019-20</a:t>
            </a:r>
          </a:p>
          <a:p>
            <a:pPr marL="936370" lvl="3" indent="-251140">
              <a:spcBef>
                <a:spcPts val="600"/>
              </a:spcBef>
              <a:spcAft>
                <a:spcPts val="600"/>
              </a:spcAft>
              <a:buClr>
                <a:srgbClr val="7030A0"/>
              </a:buClr>
              <a:buFont typeface="Arial" panose="020B0604020202020204" pitchFamily="34" charset="0"/>
              <a:buChar char="•"/>
            </a:pPr>
            <a:r>
              <a:rPr lang="en-US" sz="3000" b="1" dirty="0" smtClean="0">
                <a:latin typeface="Lato" panose="020F0502020204030203" pitchFamily="34" charset="0"/>
              </a:rPr>
              <a:t>$10,000 </a:t>
            </a:r>
            <a:r>
              <a:rPr lang="en-US" sz="3000" b="1" dirty="0">
                <a:latin typeface="Lato" panose="020F0502020204030203" pitchFamily="34" charset="0"/>
              </a:rPr>
              <a:t>in </a:t>
            </a:r>
            <a:r>
              <a:rPr lang="en-US" sz="3000" b="1" dirty="0" smtClean="0">
                <a:latin typeface="Lato" panose="020F0502020204030203" pitchFamily="34" charset="0"/>
              </a:rPr>
              <a:t>2020-2021</a:t>
            </a:r>
            <a:endParaRPr lang="en-US" sz="3000" b="1" dirty="0">
              <a:latin typeface="Lato" panose="020F0502020204030203" pitchFamily="34" charset="0"/>
            </a:endParaRP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42</a:t>
            </a:fld>
            <a:endParaRPr lang="en-US" dirty="0"/>
          </a:p>
        </p:txBody>
      </p:sp>
    </p:spTree>
    <p:extLst>
      <p:ext uri="{BB962C8B-B14F-4D97-AF65-F5344CB8AC3E}">
        <p14:creationId xmlns:p14="http://schemas.microsoft.com/office/powerpoint/2010/main" val="2633139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4283" y="1483910"/>
            <a:ext cx="7953154" cy="2733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890" name="Text Box 2"/>
          <p:cNvSpPr>
            <a:spLocks noGrp="1" noChangeArrowheads="1"/>
          </p:cNvSpPr>
          <p:nvPr>
            <p:ph type="title"/>
          </p:nvPr>
        </p:nvSpPr>
        <p:spPr>
          <a:xfrm>
            <a:off x="1680" y="18702"/>
            <a:ext cx="9140641" cy="994172"/>
          </a:xfrm>
          <a:noFill/>
        </p:spPr>
        <p:txBody>
          <a:bodyPr>
            <a:noAutofit/>
          </a:bodyPr>
          <a:lstStyle/>
          <a:p>
            <a:pPr algn="ctr"/>
            <a:r>
              <a:rPr lang="en-US" sz="2930" dirty="0">
                <a:solidFill>
                  <a:srgbClr val="FFFF00"/>
                </a:solidFill>
              </a:rPr>
              <a:t>Step 2: Calculate a New Revenue </a:t>
            </a:r>
            <a:br>
              <a:rPr lang="en-US" sz="2930" dirty="0">
                <a:solidFill>
                  <a:srgbClr val="FFFF00"/>
                </a:solidFill>
              </a:rPr>
            </a:br>
            <a:r>
              <a:rPr lang="en-US" sz="2930" dirty="0">
                <a:solidFill>
                  <a:srgbClr val="FFFF00"/>
                </a:solidFill>
              </a:rPr>
              <a:t>per Member  Line 5</a:t>
            </a:r>
          </a:p>
        </p:txBody>
      </p:sp>
      <p:sp>
        <p:nvSpPr>
          <p:cNvPr id="7" name="Slide Number Placeholder 6"/>
          <p:cNvSpPr>
            <a:spLocks noGrp="1"/>
          </p:cNvSpPr>
          <p:nvPr>
            <p:ph type="sldNum" sz="quarter" idx="12"/>
          </p:nvPr>
        </p:nvSpPr>
        <p:spPr>
          <a:xfrm>
            <a:off x="8238066" y="4730262"/>
            <a:ext cx="640981" cy="311843"/>
          </a:xfrm>
        </p:spPr>
        <p:txBody>
          <a:bodyPr/>
          <a:lstStyle/>
          <a:p>
            <a:pPr>
              <a:defRPr/>
            </a:pPr>
            <a:fld id="{40B1299F-5096-4A7E-A24C-1C44F2050D39}" type="slidenum">
              <a:rPr lang="en-US" smtClean="0"/>
              <a:pPr>
                <a:defRPr/>
              </a:pPr>
              <a:t>43</a:t>
            </a:fld>
            <a:endParaRPr lang="en-US" dirty="0"/>
          </a:p>
        </p:txBody>
      </p:sp>
      <p:sp>
        <p:nvSpPr>
          <p:cNvPr id="37891" name="Rectangle 3"/>
          <p:cNvSpPr>
            <a:spLocks noChangeArrowheads="1"/>
          </p:cNvSpPr>
          <p:nvPr/>
        </p:nvSpPr>
        <p:spPr bwMode="auto">
          <a:xfrm>
            <a:off x="1526583" y="1012875"/>
            <a:ext cx="6090835" cy="430439"/>
          </a:xfrm>
          <a:prstGeom prst="rect">
            <a:avLst/>
          </a:prstGeom>
          <a:noFill/>
          <a:ln w="9525">
            <a:noFill/>
            <a:miter lim="800000"/>
            <a:headEnd/>
            <a:tailEnd/>
          </a:ln>
        </p:spPr>
        <p:txBody>
          <a:bodyPr wrap="none">
            <a:spAutoFit/>
          </a:bodyPr>
          <a:lstStyle/>
          <a:p>
            <a:pPr algn="ctr"/>
            <a:r>
              <a:rPr lang="en-US" sz="2197" b="1" dirty="0"/>
              <a:t>Line 5 is the sum of Lines 3 and 4 (auto-calculates).</a:t>
            </a:r>
            <a:endParaRPr lang="en-US" sz="2197" b="1" u="sng" dirty="0"/>
          </a:p>
        </p:txBody>
      </p:sp>
      <p:sp>
        <p:nvSpPr>
          <p:cNvPr id="8" name="TextBox 7"/>
          <p:cNvSpPr txBox="1"/>
          <p:nvPr/>
        </p:nvSpPr>
        <p:spPr>
          <a:xfrm>
            <a:off x="5052061" y="3433174"/>
            <a:ext cx="1097280" cy="701731"/>
          </a:xfrm>
          <a:prstGeom prst="rect">
            <a:avLst/>
          </a:prstGeom>
          <a:noFill/>
        </p:spPr>
        <p:txBody>
          <a:bodyPr wrap="square" rtlCol="0">
            <a:spAutoFit/>
          </a:bodyPr>
          <a:lstStyle/>
          <a:p>
            <a:r>
              <a:rPr lang="en-US" sz="3960" dirty="0">
                <a:solidFill>
                  <a:srgbClr val="0000FF"/>
                </a:solidFill>
              </a:rPr>
              <a:t>**</a:t>
            </a:r>
          </a:p>
        </p:txBody>
      </p:sp>
      <p:sp>
        <p:nvSpPr>
          <p:cNvPr id="10" name="TextBox 9"/>
          <p:cNvSpPr txBox="1"/>
          <p:nvPr/>
        </p:nvSpPr>
        <p:spPr>
          <a:xfrm>
            <a:off x="5237055" y="3065146"/>
            <a:ext cx="548640" cy="701731"/>
          </a:xfrm>
          <a:prstGeom prst="rect">
            <a:avLst/>
          </a:prstGeom>
          <a:noFill/>
        </p:spPr>
        <p:txBody>
          <a:bodyPr wrap="square" rtlCol="0">
            <a:spAutoFit/>
          </a:bodyPr>
          <a:lstStyle/>
          <a:p>
            <a:r>
              <a:rPr lang="en-US" sz="3960" dirty="0">
                <a:solidFill>
                  <a:srgbClr val="0000FF"/>
                </a:solidFill>
              </a:rPr>
              <a:t>*</a:t>
            </a:r>
          </a:p>
        </p:txBody>
      </p:sp>
      <p:sp>
        <p:nvSpPr>
          <p:cNvPr id="9" name="Rounded Rectangle 8"/>
          <p:cNvSpPr/>
          <p:nvPr/>
        </p:nvSpPr>
        <p:spPr bwMode="auto">
          <a:xfrm>
            <a:off x="7331103" y="3806456"/>
            <a:ext cx="1382370" cy="451440"/>
          </a:xfrm>
          <a:prstGeom prst="round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4" name="TextBox 3"/>
          <p:cNvSpPr txBox="1"/>
          <p:nvPr/>
        </p:nvSpPr>
        <p:spPr>
          <a:xfrm>
            <a:off x="1028700" y="4257896"/>
            <a:ext cx="7086600" cy="830997"/>
          </a:xfrm>
          <a:prstGeom prst="rect">
            <a:avLst/>
          </a:prstGeom>
          <a:noFill/>
        </p:spPr>
        <p:txBody>
          <a:bodyPr wrap="square" rtlCol="0">
            <a:spAutoFit/>
          </a:bodyPr>
          <a:lstStyle/>
          <a:p>
            <a:pPr marL="169863" indent="-169863"/>
            <a:r>
              <a:rPr lang="en-US" sz="2000" b="1" dirty="0" smtClean="0">
                <a:solidFill>
                  <a:schemeClr val="accent5">
                    <a:lumMod val="75000"/>
                  </a:schemeClr>
                </a:solidFill>
                <a:latin typeface="Lato Black" panose="020F0A02020204030203" pitchFamily="34" charset="0"/>
              </a:rPr>
              <a:t>*</a:t>
            </a:r>
            <a:r>
              <a:rPr lang="en-US" sz="2000" b="1" dirty="0" smtClean="0">
                <a:solidFill>
                  <a:schemeClr val="accent5">
                    <a:lumMod val="75000"/>
                  </a:schemeClr>
                </a:solidFill>
                <a:latin typeface="Lato" panose="020F0502020204030203" pitchFamily="34" charset="0"/>
              </a:rPr>
              <a:t> </a:t>
            </a:r>
            <a:r>
              <a:rPr lang="en-US" sz="2400" b="1" dirty="0" smtClean="0">
                <a:latin typeface="Lato" panose="020F0502020204030203" pitchFamily="34" charset="0"/>
              </a:rPr>
              <a:t>If your district  received an additional increase to reach the 10,000 minimal revenue/member.</a:t>
            </a:r>
            <a:endParaRPr lang="en-US" sz="2000" b="1" dirty="0">
              <a:latin typeface="Lato" panose="020F0502020204030203" pitchFamily="34" charset="0"/>
            </a:endParaRPr>
          </a:p>
        </p:txBody>
      </p:sp>
    </p:spTree>
    <p:extLst>
      <p:ext uri="{BB962C8B-B14F-4D97-AF65-F5344CB8AC3E}">
        <p14:creationId xmlns:p14="http://schemas.microsoft.com/office/powerpoint/2010/main" val="3736691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Grp="1" noChangeArrowheads="1"/>
          </p:cNvSpPr>
          <p:nvPr>
            <p:ph type="title"/>
          </p:nvPr>
        </p:nvSpPr>
        <p:spPr>
          <a:xfrm>
            <a:off x="1680" y="16935"/>
            <a:ext cx="9140641" cy="914400"/>
          </a:xfrm>
          <a:noFill/>
        </p:spPr>
        <p:txBody>
          <a:bodyPr>
            <a:noAutofit/>
          </a:bodyPr>
          <a:lstStyle/>
          <a:p>
            <a:pPr algn="ctr"/>
            <a:r>
              <a:rPr lang="en-US" sz="2930" dirty="0">
                <a:solidFill>
                  <a:srgbClr val="FFFF00"/>
                </a:solidFill>
              </a:rPr>
              <a:t>Step 2: Calculate a New Revenue </a:t>
            </a:r>
            <a:br>
              <a:rPr lang="en-US" sz="2930" dirty="0">
                <a:solidFill>
                  <a:srgbClr val="FFFF00"/>
                </a:solidFill>
              </a:rPr>
            </a:br>
            <a:r>
              <a:rPr lang="en-US" sz="2930" dirty="0">
                <a:solidFill>
                  <a:srgbClr val="FFFF00"/>
                </a:solidFill>
              </a:rPr>
              <a:t>per Member   Line 6</a:t>
            </a: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44</a:t>
            </a:fld>
            <a:endParaRPr lang="en-US" dirty="0"/>
          </a:p>
        </p:txBody>
      </p:sp>
      <p:sp>
        <p:nvSpPr>
          <p:cNvPr id="38915" name="Text Box 3"/>
          <p:cNvSpPr txBox="1">
            <a:spLocks noChangeArrowheads="1"/>
          </p:cNvSpPr>
          <p:nvPr/>
        </p:nvSpPr>
        <p:spPr bwMode="auto">
          <a:xfrm>
            <a:off x="702549" y="3282969"/>
            <a:ext cx="7475220" cy="1734449"/>
          </a:xfrm>
          <a:prstGeom prst="rect">
            <a:avLst/>
          </a:prstGeom>
          <a:noFill/>
          <a:ln w="9525">
            <a:noFill/>
            <a:miter lim="800000"/>
            <a:headEnd/>
            <a:tailEnd/>
          </a:ln>
        </p:spPr>
        <p:txBody>
          <a:bodyPr wrap="square">
            <a:spAutoFit/>
          </a:bodyPr>
          <a:lstStyle/>
          <a:p>
            <a:pPr marL="334853" indent="-324389">
              <a:spcBef>
                <a:spcPts val="540"/>
              </a:spcBef>
              <a:buClr>
                <a:srgbClr val="7030A0"/>
              </a:buClr>
              <a:buFont typeface="Wingdings" panose="05000000000000000000" pitchFamily="2" charset="2"/>
              <a:buChar char="§"/>
              <a:tabLst>
                <a:tab pos="411501" algn="l"/>
              </a:tabLst>
              <a:defRPr/>
            </a:pPr>
            <a:r>
              <a:rPr lang="en-US" sz="2051" b="1" dirty="0">
                <a:latin typeface="Lato" panose="020F0502020204030203" pitchFamily="34" charset="0"/>
              </a:rPr>
              <a:t>The </a:t>
            </a:r>
            <a:r>
              <a:rPr lang="en-US" sz="2051" b="1" dirty="0" smtClean="0">
                <a:latin typeface="Lato" panose="020F0502020204030203" pitchFamily="34" charset="0"/>
              </a:rPr>
              <a:t>2020 </a:t>
            </a:r>
            <a:r>
              <a:rPr lang="en-US" sz="2051" b="1" dirty="0">
                <a:latin typeface="Lato" panose="020F0502020204030203" pitchFamily="34" charset="0"/>
              </a:rPr>
              <a:t>membership data comes from the FTE portal that was available when the data was uploaded, per time stamp.  </a:t>
            </a:r>
          </a:p>
          <a:p>
            <a:pPr marL="334853" lvl="1" indent="-324389">
              <a:spcBef>
                <a:spcPts val="540"/>
              </a:spcBef>
              <a:buClr>
                <a:srgbClr val="7030A0"/>
              </a:buClr>
              <a:buFont typeface="Wingdings" panose="05000000000000000000" pitchFamily="2" charset="2"/>
              <a:buChar char="§"/>
              <a:defRPr/>
            </a:pPr>
            <a:r>
              <a:rPr lang="en-US" sz="2051" b="1" dirty="0">
                <a:latin typeface="Lato" panose="020F0502020204030203" pitchFamily="34" charset="0"/>
              </a:rPr>
              <a:t>The </a:t>
            </a:r>
            <a:r>
              <a:rPr lang="en-US" sz="2051" b="1" dirty="0">
                <a:solidFill>
                  <a:srgbClr val="0070C0"/>
                </a:solidFill>
                <a:latin typeface="Lato" panose="020F0502020204030203" pitchFamily="34" charset="0"/>
              </a:rPr>
              <a:t>date </a:t>
            </a:r>
            <a:r>
              <a:rPr lang="en-US" sz="2051" b="1" dirty="0">
                <a:latin typeface="Lato" panose="020F0502020204030203" pitchFamily="34" charset="0"/>
              </a:rPr>
              <a:t>on the Revenue Limit </a:t>
            </a:r>
            <a:r>
              <a:rPr lang="en-US" sz="2051" b="1" dirty="0" smtClean="0">
                <a:latin typeface="Lato" panose="020F0502020204030203" pitchFamily="34" charset="0"/>
              </a:rPr>
              <a:t>worksheet </a:t>
            </a:r>
            <a:r>
              <a:rPr lang="en-US" sz="2051" b="1" dirty="0">
                <a:latin typeface="Lato" panose="020F0502020204030203" pitchFamily="34" charset="0"/>
              </a:rPr>
              <a:t>is very important (</a:t>
            </a:r>
            <a:r>
              <a:rPr lang="en-US" sz="2051" b="1" dirty="0">
                <a:solidFill>
                  <a:srgbClr val="FF0000"/>
                </a:solidFill>
                <a:latin typeface="Lato" panose="020F0502020204030203" pitchFamily="34" charset="0"/>
              </a:rPr>
              <a:t>in Red</a:t>
            </a:r>
            <a:r>
              <a:rPr lang="en-US" sz="2051" b="1" dirty="0">
                <a:latin typeface="Lato" panose="020F0502020204030203" pitchFamily="34" charset="0"/>
              </a:rPr>
              <a:t>). The SFS Team will update on a regular basis (usually daily) from now until November </a:t>
            </a:r>
            <a:r>
              <a:rPr lang="en-US" sz="2051" b="1" dirty="0" smtClean="0">
                <a:latin typeface="Lato" panose="020F0502020204030203" pitchFamily="34" charset="0"/>
              </a:rPr>
              <a:t>6, 2020.</a:t>
            </a:r>
            <a:endParaRPr lang="en-US" sz="2051" b="1" dirty="0">
              <a:latin typeface="Lato" panose="020F0502020204030203" pitchFamily="34" charset="0"/>
            </a:endParaRPr>
          </a:p>
        </p:txBody>
      </p:sp>
      <p:sp>
        <p:nvSpPr>
          <p:cNvPr id="6" name="Curved Left Arrow 5"/>
          <p:cNvSpPr/>
          <p:nvPr/>
        </p:nvSpPr>
        <p:spPr>
          <a:xfrm>
            <a:off x="8197265" y="1466913"/>
            <a:ext cx="781291" cy="3013552"/>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solidFill>
                <a:schemeClr val="tx1"/>
              </a:solidFill>
            </a:endParaRPr>
          </a:p>
        </p:txBody>
      </p:sp>
      <p:pic>
        <p:nvPicPr>
          <p:cNvPr id="3" name="Picture 2"/>
          <p:cNvPicPr>
            <a:picLocks noChangeAspect="1"/>
          </p:cNvPicPr>
          <p:nvPr/>
        </p:nvPicPr>
        <p:blipFill>
          <a:blip r:embed="rId3"/>
          <a:stretch>
            <a:fillRect/>
          </a:stretch>
        </p:blipFill>
        <p:spPr>
          <a:xfrm>
            <a:off x="702548" y="1006661"/>
            <a:ext cx="7461563" cy="582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669395" y="1683697"/>
            <a:ext cx="7494716" cy="1599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8608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Grp="1" noChangeArrowheads="1"/>
          </p:cNvSpPr>
          <p:nvPr>
            <p:ph type="title"/>
          </p:nvPr>
        </p:nvSpPr>
        <p:spPr>
          <a:xfrm>
            <a:off x="1680" y="11430"/>
            <a:ext cx="9140641" cy="914400"/>
          </a:xfrm>
          <a:noFill/>
        </p:spPr>
        <p:txBody>
          <a:bodyPr>
            <a:noAutofit/>
          </a:bodyPr>
          <a:lstStyle/>
          <a:p>
            <a:pPr algn="ctr"/>
            <a:r>
              <a:rPr lang="en-US" sz="2930" dirty="0">
                <a:solidFill>
                  <a:srgbClr val="FFFF00"/>
                </a:solidFill>
              </a:rPr>
              <a:t>Step 2: Calculate a New Revenue </a:t>
            </a:r>
            <a:br>
              <a:rPr lang="en-US" sz="2930" dirty="0">
                <a:solidFill>
                  <a:srgbClr val="FFFF00"/>
                </a:solidFill>
              </a:rPr>
            </a:br>
            <a:r>
              <a:rPr lang="en-US" sz="2930" dirty="0">
                <a:solidFill>
                  <a:srgbClr val="FFFF00"/>
                </a:solidFill>
              </a:rPr>
              <a:t>per Member   Line 6</a:t>
            </a:r>
          </a:p>
        </p:txBody>
      </p:sp>
      <p:sp>
        <p:nvSpPr>
          <p:cNvPr id="5" name="Slide Number Placeholder 4"/>
          <p:cNvSpPr>
            <a:spLocks noGrp="1"/>
          </p:cNvSpPr>
          <p:nvPr>
            <p:ph type="sldNum" sz="quarter" idx="12"/>
          </p:nvPr>
        </p:nvSpPr>
        <p:spPr>
          <a:xfrm>
            <a:off x="8534399" y="4735068"/>
            <a:ext cx="547785" cy="260193"/>
          </a:xfrm>
        </p:spPr>
        <p:txBody>
          <a:bodyPr/>
          <a:lstStyle/>
          <a:p>
            <a:pPr>
              <a:defRPr/>
            </a:pPr>
            <a:fld id="{EDD38028-0EA5-4518-8DC2-93749F528613}" type="slidenum">
              <a:rPr lang="en-US" smtClean="0"/>
              <a:pPr>
                <a:defRPr/>
              </a:pPr>
              <a:t>45</a:t>
            </a:fld>
            <a:endParaRPr lang="en-US" dirty="0"/>
          </a:p>
        </p:txBody>
      </p:sp>
      <p:sp>
        <p:nvSpPr>
          <p:cNvPr id="38915" name="Text Box 3"/>
          <p:cNvSpPr txBox="1">
            <a:spLocks noChangeArrowheads="1"/>
          </p:cNvSpPr>
          <p:nvPr/>
        </p:nvSpPr>
        <p:spPr bwMode="auto">
          <a:xfrm>
            <a:off x="733975" y="3728864"/>
            <a:ext cx="7676050" cy="1039131"/>
          </a:xfrm>
          <a:prstGeom prst="rect">
            <a:avLst/>
          </a:prstGeom>
          <a:noFill/>
          <a:ln w="9525">
            <a:noFill/>
            <a:miter lim="800000"/>
            <a:headEnd/>
            <a:tailEnd/>
          </a:ln>
        </p:spPr>
        <p:txBody>
          <a:bodyPr wrap="square">
            <a:spAutoFit/>
          </a:bodyPr>
          <a:lstStyle/>
          <a:p>
            <a:pPr>
              <a:defRPr/>
            </a:pPr>
            <a:r>
              <a:rPr lang="en-US" sz="2051" b="1" dirty="0">
                <a:latin typeface="Lato" panose="020F0502020204030203" pitchFamily="34" charset="0"/>
              </a:rPr>
              <a:t>Current three year average membership = </a:t>
            </a:r>
            <a:r>
              <a:rPr lang="en-US" sz="2051" b="1" dirty="0" smtClean="0">
                <a:latin typeface="Lato" panose="020F0502020204030203" pitchFamily="34" charset="0"/>
              </a:rPr>
              <a:t>September </a:t>
            </a:r>
            <a:r>
              <a:rPr lang="en-US" sz="2051" b="1" dirty="0">
                <a:latin typeface="Lato" panose="020F0502020204030203" pitchFamily="34" charset="0"/>
              </a:rPr>
              <a:t>(Third Friday) counts + 40% of </a:t>
            </a:r>
            <a:r>
              <a:rPr lang="en-US" sz="2051" b="1" dirty="0" smtClean="0">
                <a:latin typeface="Lato" panose="020F0502020204030203" pitchFamily="34" charset="0"/>
              </a:rPr>
              <a:t>Summer </a:t>
            </a:r>
            <a:r>
              <a:rPr lang="en-US" sz="2051" b="1" dirty="0">
                <a:latin typeface="Lato" panose="020F0502020204030203" pitchFamily="34" charset="0"/>
              </a:rPr>
              <a:t>School FTE For </a:t>
            </a:r>
            <a:r>
              <a:rPr lang="en-US" sz="2051" b="1" dirty="0" smtClean="0">
                <a:solidFill>
                  <a:srgbClr val="333399"/>
                </a:solidFill>
                <a:latin typeface="Lato" panose="020F0502020204030203" pitchFamily="34" charset="0"/>
              </a:rPr>
              <a:t>2020-21</a:t>
            </a:r>
            <a:r>
              <a:rPr lang="en-US" sz="2051" b="1" dirty="0" smtClean="0">
                <a:latin typeface="Lato" panose="020F0502020204030203" pitchFamily="34" charset="0"/>
              </a:rPr>
              <a:t>, </a:t>
            </a:r>
            <a:r>
              <a:rPr lang="en-US" sz="2051" b="1" dirty="0">
                <a:latin typeface="Lato" panose="020F0502020204030203" pitchFamily="34" charset="0"/>
              </a:rPr>
              <a:t>use years </a:t>
            </a:r>
            <a:r>
              <a:rPr lang="en-US" sz="2051" b="1" dirty="0" smtClean="0">
                <a:solidFill>
                  <a:srgbClr val="333399"/>
                </a:solidFill>
                <a:latin typeface="Lato" panose="020F0502020204030203" pitchFamily="34" charset="0"/>
              </a:rPr>
              <a:t>2018, 2019</a:t>
            </a:r>
            <a:r>
              <a:rPr lang="en-US" sz="2051" b="1" dirty="0" smtClean="0">
                <a:latin typeface="Lato" panose="020F0502020204030203" pitchFamily="34" charset="0"/>
              </a:rPr>
              <a:t>, </a:t>
            </a:r>
            <a:r>
              <a:rPr lang="en-US" sz="2051" b="1" dirty="0">
                <a:latin typeface="Lato" panose="020F0502020204030203" pitchFamily="34" charset="0"/>
              </a:rPr>
              <a:t>and </a:t>
            </a:r>
            <a:r>
              <a:rPr lang="en-US" sz="2051" b="1" dirty="0" smtClean="0">
                <a:solidFill>
                  <a:srgbClr val="333399"/>
                </a:solidFill>
                <a:latin typeface="Lato" panose="020F0502020204030203" pitchFamily="34" charset="0"/>
              </a:rPr>
              <a:t>2020. </a:t>
            </a:r>
            <a:endParaRPr lang="en-US" sz="2051" b="1" dirty="0">
              <a:latin typeface="Lato" panose="020F0502020204030203" pitchFamily="34" charset="0"/>
            </a:endParaRPr>
          </a:p>
        </p:txBody>
      </p:sp>
      <p:pic>
        <p:nvPicPr>
          <p:cNvPr id="7" name="Picture 6"/>
          <p:cNvPicPr>
            <a:picLocks noChangeAspect="1"/>
          </p:cNvPicPr>
          <p:nvPr/>
        </p:nvPicPr>
        <p:blipFill>
          <a:blip r:embed="rId3"/>
          <a:stretch>
            <a:fillRect/>
          </a:stretch>
        </p:blipFill>
        <p:spPr>
          <a:xfrm>
            <a:off x="702460" y="1906857"/>
            <a:ext cx="7494716" cy="1781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702548" y="1006661"/>
            <a:ext cx="7461563" cy="812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1608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Grp="1" noChangeArrowheads="1"/>
          </p:cNvSpPr>
          <p:nvPr>
            <p:ph type="title"/>
          </p:nvPr>
        </p:nvSpPr>
        <p:spPr>
          <a:xfrm>
            <a:off x="1680" y="65666"/>
            <a:ext cx="9140641" cy="780733"/>
          </a:xfrm>
          <a:noFill/>
        </p:spPr>
        <p:txBody>
          <a:bodyPr>
            <a:noAutofit/>
          </a:bodyPr>
          <a:lstStyle/>
          <a:p>
            <a:r>
              <a:rPr lang="en-US" sz="2930" dirty="0">
                <a:solidFill>
                  <a:srgbClr val="FFFF00"/>
                </a:solidFill>
              </a:rPr>
              <a:t>New ICS - Independent Charter Schools FTE</a:t>
            </a: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46</a:t>
            </a:fld>
            <a:endParaRPr lang="en-US" dirty="0"/>
          </a:p>
        </p:txBody>
      </p:sp>
      <p:sp>
        <p:nvSpPr>
          <p:cNvPr id="38915" name="Text Box 3"/>
          <p:cNvSpPr txBox="1">
            <a:spLocks noChangeArrowheads="1"/>
          </p:cNvSpPr>
          <p:nvPr/>
        </p:nvSpPr>
        <p:spPr bwMode="auto">
          <a:xfrm>
            <a:off x="318052" y="883061"/>
            <a:ext cx="8484042" cy="3416320"/>
          </a:xfrm>
          <a:prstGeom prst="rect">
            <a:avLst/>
          </a:prstGeom>
          <a:noFill/>
          <a:ln w="9525">
            <a:noFill/>
            <a:miter lim="800000"/>
            <a:headEnd/>
            <a:tailEnd/>
          </a:ln>
        </p:spPr>
        <p:txBody>
          <a:bodyPr wrap="square">
            <a:spAutoFit/>
          </a:bodyPr>
          <a:lstStyle/>
          <a:p>
            <a:pPr marL="334853" indent="-334853">
              <a:buClr>
                <a:srgbClr val="7030A0"/>
              </a:buClr>
              <a:buFont typeface="Arial" panose="020B0604020202020204" pitchFamily="34" charset="0"/>
              <a:buChar char="•"/>
            </a:pPr>
            <a:r>
              <a:rPr lang="en-US" sz="2400" b="1" dirty="0">
                <a:latin typeface="Lato" panose="020F0502020204030203" pitchFamily="34" charset="0"/>
                <a:cs typeface="Arial" panose="020B0604020202020204" pitchFamily="34" charset="0"/>
              </a:rPr>
              <a:t>Residents of your school district’s area that are attending a </a:t>
            </a:r>
            <a:r>
              <a:rPr lang="en-US" sz="2400" b="1" dirty="0" smtClean="0">
                <a:latin typeface="Lato" panose="020F0502020204030203" pitchFamily="34" charset="0"/>
                <a:cs typeface="Arial" panose="020B0604020202020204" pitchFamily="34" charset="0"/>
              </a:rPr>
              <a:t>Independent </a:t>
            </a:r>
            <a:r>
              <a:rPr lang="en-US" sz="2400" b="1" dirty="0">
                <a:latin typeface="Lato" panose="020F0502020204030203" pitchFamily="34" charset="0"/>
                <a:cs typeface="Arial" panose="020B0604020202020204" pitchFamily="34" charset="0"/>
              </a:rPr>
              <a:t>Charter School (ICS) authorized by the UW System Office of Educational Opportunity in </a:t>
            </a:r>
            <a:r>
              <a:rPr lang="en-US" sz="2400" b="1" dirty="0" smtClean="0">
                <a:latin typeface="Lato" panose="020F0502020204030203" pitchFamily="34" charset="0"/>
                <a:cs typeface="Arial" panose="020B0604020202020204" pitchFamily="34" charset="0"/>
              </a:rPr>
              <a:t>2020-21. </a:t>
            </a:r>
            <a:endParaRPr lang="en-US" sz="2400" b="1" dirty="0">
              <a:latin typeface="Lato" panose="020F0502020204030203" pitchFamily="34" charset="0"/>
              <a:cs typeface="Arial" panose="020B0604020202020204" pitchFamily="34" charset="0"/>
            </a:endParaRPr>
          </a:p>
          <a:p>
            <a:pPr marL="742917" lvl="1" indent="-334853">
              <a:buClr>
                <a:srgbClr val="7030A0"/>
              </a:buClr>
              <a:buFont typeface="Arial" panose="020B0604020202020204" pitchFamily="34" charset="0"/>
              <a:buChar char="•"/>
            </a:pPr>
            <a:r>
              <a:rPr lang="en-US" sz="2400" b="1" dirty="0" smtClean="0">
                <a:latin typeface="Lato" panose="020F0502020204030203" pitchFamily="34" charset="0"/>
                <a:cs typeface="Arial" panose="020B0604020202020204" pitchFamily="34" charset="0"/>
              </a:rPr>
              <a:t>On lines/column 38 D and 39 D ( one joint cell) DPI will enter any of your students in this program.</a:t>
            </a:r>
          </a:p>
          <a:p>
            <a:pPr marL="742917" lvl="1" indent="-334853">
              <a:buClr>
                <a:srgbClr val="7030A0"/>
              </a:buClr>
              <a:buFont typeface="Arial" panose="020B0604020202020204" pitchFamily="34" charset="0"/>
              <a:buChar char="•"/>
            </a:pPr>
            <a:r>
              <a:rPr lang="en-US" sz="2400" b="1" dirty="0" smtClean="0">
                <a:latin typeface="Lato" panose="020F0502020204030203" pitchFamily="34" charset="0"/>
                <a:cs typeface="Arial" panose="020B0604020202020204" pitchFamily="34" charset="0"/>
              </a:rPr>
              <a:t>To the right is the comment</a:t>
            </a:r>
          </a:p>
          <a:p>
            <a:pPr marL="408064" lvl="1">
              <a:buClr>
                <a:srgbClr val="7030A0"/>
              </a:buClr>
            </a:pPr>
            <a:r>
              <a:rPr lang="en-US" sz="2400" b="1" dirty="0" smtClean="0">
                <a:latin typeface="Lato" panose="020F0502020204030203" pitchFamily="34" charset="0"/>
                <a:cs typeface="Arial" panose="020B0604020202020204" pitchFamily="34" charset="0"/>
              </a:rPr>
              <a:t>        for this location.</a:t>
            </a:r>
            <a:endParaRPr lang="en-US" sz="2400" b="1" dirty="0">
              <a:latin typeface="Lato" panose="020F0502020204030203" pitchFamily="34" charset="0"/>
              <a:cs typeface="Arial" panose="020B0604020202020204" pitchFamily="34" charset="0"/>
            </a:endParaRPr>
          </a:p>
          <a:p>
            <a:pPr marL="408064" lvl="1">
              <a:buClr>
                <a:srgbClr val="7030A0"/>
              </a:buClr>
            </a:pPr>
            <a:endParaRPr lang="en-US" sz="2400" b="1" dirty="0" smtClean="0">
              <a:latin typeface="Lato" panose="020F0502020204030203" pitchFamily="34" charset="0"/>
              <a:cs typeface="Arial" panose="020B0604020202020204" pitchFamily="34" charset="0"/>
            </a:endParaRPr>
          </a:p>
          <a:p>
            <a:pPr marL="742917" lvl="1" indent="-334853">
              <a:buClr>
                <a:srgbClr val="7030A0"/>
              </a:buClr>
              <a:buFont typeface="Arial" panose="020B0604020202020204" pitchFamily="34" charset="0"/>
              <a:buChar char="•"/>
            </a:pPr>
            <a:endParaRPr lang="en-US" sz="2400" b="1" dirty="0">
              <a:latin typeface="Lato" panose="020F0502020204030203" pitchFamily="34" charset="0"/>
              <a:cs typeface="Arial" panose="020B0604020202020204" pitchFamily="34" charset="0"/>
            </a:endParaRPr>
          </a:p>
        </p:txBody>
      </p:sp>
      <p:pic>
        <p:nvPicPr>
          <p:cNvPr id="2" name="Picture 1"/>
          <p:cNvPicPr>
            <a:picLocks noChangeAspect="1"/>
          </p:cNvPicPr>
          <p:nvPr/>
        </p:nvPicPr>
        <p:blipFill rotWithShape="1">
          <a:blip r:embed="rId3"/>
          <a:srcRect b="34057"/>
          <a:stretch/>
        </p:blipFill>
        <p:spPr>
          <a:xfrm>
            <a:off x="5305521" y="2894276"/>
            <a:ext cx="2631181" cy="1991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94748" y="3472445"/>
            <a:ext cx="4848754" cy="1569660"/>
          </a:xfrm>
          <a:prstGeom prst="rect">
            <a:avLst/>
          </a:prstGeom>
          <a:noFill/>
        </p:spPr>
        <p:txBody>
          <a:bodyPr wrap="square" rtlCol="0">
            <a:spAutoFit/>
          </a:bodyPr>
          <a:lstStyle/>
          <a:p>
            <a:pPr marL="635000" lvl="1" indent="-333375">
              <a:buClr>
                <a:srgbClr val="7030A0"/>
              </a:buClr>
              <a:buFont typeface="Arial" panose="020B0604020202020204" pitchFamily="34" charset="0"/>
              <a:buChar char="•"/>
            </a:pPr>
            <a:r>
              <a:rPr lang="en-US" sz="2400" b="1" dirty="0" smtClean="0">
                <a:latin typeface="Lato" panose="020F0502020204030203" pitchFamily="34" charset="0"/>
                <a:cs typeface="Arial" panose="020B0604020202020204" pitchFamily="34" charset="0"/>
              </a:rPr>
              <a:t>In </a:t>
            </a:r>
            <a:r>
              <a:rPr lang="en-US" sz="2400" b="1" dirty="0">
                <a:latin typeface="Lato" panose="020F0502020204030203" pitchFamily="34" charset="0"/>
                <a:cs typeface="Arial" panose="020B0604020202020204" pitchFamily="34" charset="0"/>
              </a:rPr>
              <a:t>June the public school districts aid will </a:t>
            </a:r>
            <a:r>
              <a:rPr lang="en-US" sz="2400" b="1" dirty="0" smtClean="0">
                <a:latin typeface="Lato" panose="020F0502020204030203" pitchFamily="34" charset="0"/>
                <a:cs typeface="Arial" panose="020B0604020202020204" pitchFamily="34" charset="0"/>
              </a:rPr>
              <a:t> </a:t>
            </a:r>
            <a:r>
              <a:rPr lang="en-US" sz="2400" b="1" dirty="0">
                <a:latin typeface="Lato" panose="020F0502020204030203" pitchFamily="34" charset="0"/>
                <a:cs typeface="Arial" panose="020B0604020202020204" pitchFamily="34" charset="0"/>
              </a:rPr>
              <a:t>receive an aid deduction of </a:t>
            </a:r>
            <a:r>
              <a:rPr lang="en-US" sz="2400" b="1" dirty="0" smtClean="0">
                <a:latin typeface="Lato" panose="020F0502020204030203" pitchFamily="34" charset="0"/>
                <a:cs typeface="Arial" panose="020B0604020202020204" pitchFamily="34" charset="0"/>
              </a:rPr>
              <a:t>$</a:t>
            </a:r>
            <a:r>
              <a:rPr lang="en-US" sz="2400" b="1" dirty="0" smtClean="0">
                <a:solidFill>
                  <a:srgbClr val="7030A0"/>
                </a:solidFill>
                <a:latin typeface="Lato" panose="020F0502020204030203" pitchFamily="34" charset="0"/>
                <a:cs typeface="Arial" panose="020B0604020202020204" pitchFamily="34" charset="0"/>
              </a:rPr>
              <a:t>9,165</a:t>
            </a:r>
            <a:r>
              <a:rPr lang="en-US" sz="2400" b="1" dirty="0" smtClean="0">
                <a:latin typeface="Lato" panose="020F0502020204030203" pitchFamily="34" charset="0"/>
                <a:cs typeface="Arial" panose="020B0604020202020204" pitchFamily="34" charset="0"/>
              </a:rPr>
              <a:t> </a:t>
            </a:r>
            <a:r>
              <a:rPr lang="en-US" sz="2400" b="1" dirty="0">
                <a:latin typeface="Lato" panose="020F0502020204030203" pitchFamily="34" charset="0"/>
                <a:cs typeface="Arial" panose="020B0604020202020204" pitchFamily="34" charset="0"/>
              </a:rPr>
              <a:t>per new ICS FTE </a:t>
            </a:r>
          </a:p>
        </p:txBody>
      </p:sp>
    </p:spTree>
    <p:extLst>
      <p:ext uri="{BB962C8B-B14F-4D97-AF65-F5344CB8AC3E}">
        <p14:creationId xmlns:p14="http://schemas.microsoft.com/office/powerpoint/2010/main" val="398878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5321" y="947181"/>
            <a:ext cx="7213128" cy="283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38" name="Text Box 2"/>
          <p:cNvSpPr>
            <a:spLocks noGrp="1" noChangeArrowheads="1"/>
          </p:cNvSpPr>
          <p:nvPr>
            <p:ph type="title"/>
          </p:nvPr>
        </p:nvSpPr>
        <p:spPr>
          <a:xfrm>
            <a:off x="1680" y="32567"/>
            <a:ext cx="9140641" cy="880110"/>
          </a:xfrm>
          <a:noFill/>
        </p:spPr>
        <p:txBody>
          <a:bodyPr>
            <a:noAutofit/>
          </a:bodyPr>
          <a:lstStyle/>
          <a:p>
            <a:pPr algn="ctr"/>
            <a:r>
              <a:rPr lang="en-US" sz="2930" dirty="0">
                <a:solidFill>
                  <a:srgbClr val="FFFF00"/>
                </a:solidFill>
              </a:rPr>
              <a:t>Step 2: Calculate a New Revenue </a:t>
            </a:r>
            <a:br>
              <a:rPr lang="en-US" sz="2930" dirty="0">
                <a:solidFill>
                  <a:srgbClr val="FFFF00"/>
                </a:solidFill>
              </a:rPr>
            </a:br>
            <a:r>
              <a:rPr lang="en-US" sz="2930" dirty="0">
                <a:solidFill>
                  <a:srgbClr val="FFFF00"/>
                </a:solidFill>
              </a:rPr>
              <a:t>per Member   Line 7</a:t>
            </a:r>
          </a:p>
        </p:txBody>
      </p:sp>
      <p:sp>
        <p:nvSpPr>
          <p:cNvPr id="8" name="Slide Number Placeholder 7"/>
          <p:cNvSpPr>
            <a:spLocks noGrp="1"/>
          </p:cNvSpPr>
          <p:nvPr>
            <p:ph type="sldNum" sz="quarter" idx="12"/>
          </p:nvPr>
        </p:nvSpPr>
        <p:spPr>
          <a:xfrm>
            <a:off x="7072893" y="4656535"/>
            <a:ext cx="2057400" cy="306855"/>
          </a:xfrm>
        </p:spPr>
        <p:txBody>
          <a:bodyPr/>
          <a:lstStyle/>
          <a:p>
            <a:pPr>
              <a:defRPr/>
            </a:pPr>
            <a:fld id="{FC62E5B7-8589-4976-9F7E-BD60C8DA6B9D}" type="slidenum">
              <a:rPr lang="en-US" smtClean="0"/>
              <a:pPr>
                <a:defRPr/>
              </a:pPr>
              <a:t>47</a:t>
            </a:fld>
            <a:endParaRPr lang="en-US" dirty="0"/>
          </a:p>
        </p:txBody>
      </p:sp>
      <p:sp>
        <p:nvSpPr>
          <p:cNvPr id="39940" name="Rectangle 9"/>
          <p:cNvSpPr>
            <a:spLocks noChangeArrowheads="1"/>
          </p:cNvSpPr>
          <p:nvPr/>
        </p:nvSpPr>
        <p:spPr bwMode="auto">
          <a:xfrm>
            <a:off x="264177" y="3819695"/>
            <a:ext cx="8164283" cy="1289910"/>
          </a:xfrm>
          <a:prstGeom prst="rect">
            <a:avLst/>
          </a:prstGeom>
          <a:noFill/>
          <a:ln w="9525">
            <a:noFill/>
            <a:miter lim="800000"/>
            <a:headEnd/>
            <a:tailEnd/>
          </a:ln>
        </p:spPr>
        <p:txBody>
          <a:bodyPr/>
          <a:lstStyle/>
          <a:p>
            <a:pPr marL="308626" indent="-308626" algn="ctr">
              <a:spcBef>
                <a:spcPct val="20000"/>
              </a:spcBef>
            </a:pPr>
            <a:r>
              <a:rPr lang="en-US" sz="2200" b="1" dirty="0" smtClean="0">
                <a:solidFill>
                  <a:srgbClr val="7030A0"/>
                </a:solidFill>
                <a:latin typeface="Lato" panose="020F0502020204030203" pitchFamily="34" charset="0"/>
              </a:rPr>
              <a:t>In 2020-2021 </a:t>
            </a:r>
            <a:r>
              <a:rPr lang="en-US" sz="2200" b="1" dirty="0">
                <a:latin typeface="Lato" panose="020F0502020204030203" pitchFamily="34" charset="0"/>
              </a:rPr>
              <a:t>– if a district’s </a:t>
            </a:r>
            <a:r>
              <a:rPr lang="en-US" sz="2200" b="1" dirty="0" smtClean="0">
                <a:latin typeface="Lato" panose="020F0502020204030203" pitchFamily="34" charset="0"/>
              </a:rPr>
              <a:t>2019-2020 </a:t>
            </a:r>
            <a:r>
              <a:rPr lang="en-US" sz="2200" b="1" dirty="0">
                <a:latin typeface="Lato" panose="020F0502020204030203" pitchFamily="34" charset="0"/>
              </a:rPr>
              <a:t>Base Revenue Per Member (line 3) was less than </a:t>
            </a:r>
            <a:r>
              <a:rPr lang="en-US" sz="2200" b="1" dirty="0" smtClean="0">
                <a:latin typeface="Lato" panose="020F0502020204030203" pitchFamily="34" charset="0"/>
              </a:rPr>
              <a:t>$10,000 </a:t>
            </a:r>
            <a:r>
              <a:rPr lang="en-US" sz="2200" b="1" dirty="0">
                <a:latin typeface="Lato" panose="020F0502020204030203" pitchFamily="34" charset="0"/>
              </a:rPr>
              <a:t>and adjustment can be found on line 4 </a:t>
            </a:r>
            <a:r>
              <a:rPr lang="en-US" sz="2200" b="1" dirty="0" smtClean="0">
                <a:latin typeface="Lato" panose="020F0502020204030203" pitchFamily="34" charset="0"/>
              </a:rPr>
              <a:t>B, that is in addition to Per-Member Change.   </a:t>
            </a:r>
            <a:endParaRPr lang="en-US" sz="2200" b="1" dirty="0">
              <a:latin typeface="Lato" panose="020F0502020204030203" pitchFamily="34" charset="0"/>
            </a:endParaRPr>
          </a:p>
        </p:txBody>
      </p:sp>
      <p:sp>
        <p:nvSpPr>
          <p:cNvPr id="7" name="Rectangle 6"/>
          <p:cNvSpPr/>
          <p:nvPr/>
        </p:nvSpPr>
        <p:spPr>
          <a:xfrm>
            <a:off x="453806" y="2480807"/>
            <a:ext cx="6042409" cy="1908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sp>
        <p:nvSpPr>
          <p:cNvPr id="13" name="Curved Left Arrow 12"/>
          <p:cNvSpPr/>
          <p:nvPr/>
        </p:nvSpPr>
        <p:spPr>
          <a:xfrm>
            <a:off x="7774726" y="1757238"/>
            <a:ext cx="653734" cy="131991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solidFill>
                <a:schemeClr val="tx1"/>
              </a:solidFill>
            </a:endParaRPr>
          </a:p>
        </p:txBody>
      </p:sp>
    </p:spTree>
    <p:extLst>
      <p:ext uri="{BB962C8B-B14F-4D97-AF65-F5344CB8AC3E}">
        <p14:creationId xmlns:p14="http://schemas.microsoft.com/office/powerpoint/2010/main" val="1192123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79" y="28977"/>
            <a:ext cx="9064572" cy="568950"/>
          </a:xfrm>
          <a:prstGeom prst="rect">
            <a:avLst/>
          </a:prstGeom>
          <a:noFill/>
        </p:spPr>
        <p:txBody>
          <a:bodyPr>
            <a:noAutofit/>
          </a:bodyPr>
          <a:lstStyle/>
          <a:p>
            <a:pPr algn="ctr" eaLnBrk="1" hangingPunct="1"/>
            <a:r>
              <a:rPr lang="en-US" sz="3223" dirty="0">
                <a:solidFill>
                  <a:srgbClr val="FFFF00"/>
                </a:solidFill>
              </a:rPr>
              <a:t>Step 2: Summary</a:t>
            </a:r>
          </a:p>
        </p:txBody>
      </p:sp>
      <p:sp>
        <p:nvSpPr>
          <p:cNvPr id="40963" name="Rectangle 3"/>
          <p:cNvSpPr>
            <a:spLocks noChangeArrowheads="1"/>
          </p:cNvSpPr>
          <p:nvPr/>
        </p:nvSpPr>
        <p:spPr bwMode="auto">
          <a:xfrm>
            <a:off x="92550" y="437097"/>
            <a:ext cx="9140641" cy="457200"/>
          </a:xfrm>
          <a:prstGeom prst="rect">
            <a:avLst/>
          </a:prstGeom>
          <a:noFill/>
          <a:ln w="9525">
            <a:noFill/>
            <a:miter lim="800000"/>
            <a:headEnd/>
            <a:tailEnd/>
          </a:ln>
        </p:spPr>
        <p:txBody>
          <a:bodyPr/>
          <a:lstStyle/>
          <a:p>
            <a:pPr marL="308626" indent="-308626" algn="ctr">
              <a:spcBef>
                <a:spcPct val="20000"/>
              </a:spcBef>
            </a:pPr>
            <a:r>
              <a:rPr lang="en-US" sz="3223" b="1" dirty="0">
                <a:solidFill>
                  <a:srgbClr val="FFFF00"/>
                </a:solidFill>
              </a:rPr>
              <a:t>Lines 1-7</a:t>
            </a:r>
          </a:p>
        </p:txBody>
      </p:sp>
      <p:sp>
        <p:nvSpPr>
          <p:cNvPr id="13" name="Slide Number Placeholder 12"/>
          <p:cNvSpPr>
            <a:spLocks noGrp="1"/>
          </p:cNvSpPr>
          <p:nvPr>
            <p:ph type="sldNum" sz="quarter" idx="12"/>
          </p:nvPr>
        </p:nvSpPr>
        <p:spPr/>
        <p:txBody>
          <a:bodyPr/>
          <a:lstStyle/>
          <a:p>
            <a:pPr>
              <a:defRPr/>
            </a:pPr>
            <a:fld id="{EDD38028-0EA5-4518-8DC2-93749F528613}" type="slidenum">
              <a:rPr lang="en-US" smtClean="0"/>
              <a:pPr>
                <a:defRPr/>
              </a:pPr>
              <a:t>48</a:t>
            </a:fld>
            <a:endParaRPr lang="en-US" dirty="0"/>
          </a:p>
        </p:txBody>
      </p:sp>
      <p:pic>
        <p:nvPicPr>
          <p:cNvPr id="6" name="Picture 5"/>
          <p:cNvPicPr>
            <a:picLocks noChangeAspect="1"/>
          </p:cNvPicPr>
          <p:nvPr/>
        </p:nvPicPr>
        <p:blipFill>
          <a:blip r:embed="rId3"/>
          <a:stretch>
            <a:fillRect/>
          </a:stretch>
        </p:blipFill>
        <p:spPr>
          <a:xfrm>
            <a:off x="485320" y="947180"/>
            <a:ext cx="8090127" cy="359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54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1275429" y="988572"/>
            <a:ext cx="6593141" cy="3741689"/>
          </a:xfrm>
        </p:spPr>
        <p:txBody>
          <a:bodyPr>
            <a:noAutofit/>
          </a:bodyPr>
          <a:lstStyle/>
          <a:p>
            <a:pPr algn="ctr">
              <a:spcBef>
                <a:spcPts val="439"/>
              </a:spcBef>
              <a:spcAft>
                <a:spcPts val="1318"/>
              </a:spcAft>
              <a:buNone/>
            </a:pPr>
            <a:r>
              <a:rPr lang="en-US" dirty="0"/>
              <a:t>	Exemptions to the Revenue Limit allow districts to levy additional amounts up and above the amount generated by the computation up to this point.</a:t>
            </a:r>
          </a:p>
          <a:p>
            <a:pPr algn="ctr">
              <a:spcBef>
                <a:spcPts val="439"/>
              </a:spcBef>
              <a:spcAft>
                <a:spcPts val="1318"/>
              </a:spcAft>
              <a:buNone/>
            </a:pPr>
            <a:r>
              <a:rPr lang="en-US" dirty="0">
                <a:solidFill>
                  <a:srgbClr val="0070C0"/>
                </a:solidFill>
              </a:rPr>
              <a:t>Line 8</a:t>
            </a:r>
            <a:r>
              <a:rPr lang="en-US" dirty="0">
                <a:solidFill>
                  <a:srgbClr val="0000FF"/>
                </a:solidFill>
              </a:rPr>
              <a:t> </a:t>
            </a:r>
            <a:r>
              <a:rPr lang="en-US" dirty="0"/>
              <a:t>tracks Recurring Exemptions.</a:t>
            </a:r>
          </a:p>
          <a:p>
            <a:pPr algn="ctr">
              <a:spcBef>
                <a:spcPts val="439"/>
              </a:spcBef>
              <a:spcAft>
                <a:spcPts val="1318"/>
              </a:spcAft>
              <a:buNone/>
            </a:pPr>
            <a:r>
              <a:rPr lang="en-US" dirty="0">
                <a:solidFill>
                  <a:srgbClr val="0070C0"/>
                </a:solidFill>
              </a:rPr>
              <a:t>Line 10 </a:t>
            </a:r>
            <a:r>
              <a:rPr lang="en-US" dirty="0"/>
              <a:t>tracks Non-Recurring Exemptions.</a:t>
            </a:r>
          </a:p>
          <a:p>
            <a:pPr algn="ctr">
              <a:spcBef>
                <a:spcPts val="439"/>
              </a:spcBef>
              <a:spcAft>
                <a:spcPts val="1318"/>
              </a:spcAft>
              <a:buNone/>
            </a:pPr>
            <a:r>
              <a:rPr lang="en-US" dirty="0"/>
              <a:t>It’s important to understand the distinction between the two.</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49</a:t>
            </a:fld>
            <a:endParaRPr lang="en-US" dirty="0"/>
          </a:p>
        </p:txBody>
      </p:sp>
      <p:sp>
        <p:nvSpPr>
          <p:cNvPr id="41987" name="Rectangle 3"/>
          <p:cNvSpPr>
            <a:spLocks noChangeArrowheads="1"/>
          </p:cNvSpPr>
          <p:nvPr/>
        </p:nvSpPr>
        <p:spPr bwMode="auto">
          <a:xfrm>
            <a:off x="1680" y="0"/>
            <a:ext cx="9140641" cy="988573"/>
          </a:xfrm>
          <a:prstGeom prst="rect">
            <a:avLst/>
          </a:prstGeom>
          <a:noFill/>
          <a:ln w="9525">
            <a:noFill/>
            <a:miter lim="800000"/>
            <a:headEnd/>
            <a:tailEnd/>
          </a:ln>
        </p:spPr>
        <p:txBody>
          <a:bodyPr anchor="b"/>
          <a:lstStyle/>
          <a:p>
            <a:pPr algn="ctr" eaLnBrk="1" hangingPunct="1">
              <a:defRPr/>
            </a:pPr>
            <a:r>
              <a:rPr lang="en-US" sz="3200" dirty="0">
                <a:solidFill>
                  <a:srgbClr val="FFFF00"/>
                </a:solidFill>
                <a:latin typeface="Lato Black" panose="020F0A02020204030203" pitchFamily="34" charset="0"/>
              </a:rPr>
              <a:t>Step 3: Determine Allowable Exemptions</a:t>
            </a:r>
            <a:br>
              <a:rPr lang="en-US" sz="3200" dirty="0">
                <a:solidFill>
                  <a:srgbClr val="FFFF00"/>
                </a:solidFill>
                <a:latin typeface="Lato Black" panose="020F0A02020204030203" pitchFamily="34" charset="0"/>
              </a:rPr>
            </a:br>
            <a:r>
              <a:rPr lang="en-US" sz="3200" dirty="0">
                <a:solidFill>
                  <a:srgbClr val="FFFF00"/>
                </a:solidFill>
                <a:latin typeface="Lato Black" panose="020F0A02020204030203" pitchFamily="34" charset="0"/>
              </a:rPr>
              <a:t>Lines 8-11</a:t>
            </a:r>
          </a:p>
        </p:txBody>
      </p:sp>
    </p:spTree>
    <p:extLst>
      <p:ext uri="{BB962C8B-B14F-4D97-AF65-F5344CB8AC3E}">
        <p14:creationId xmlns:p14="http://schemas.microsoft.com/office/powerpoint/2010/main" val="3419265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80" y="171451"/>
            <a:ext cx="9140641" cy="548878"/>
          </a:xfrm>
        </p:spPr>
        <p:txBody>
          <a:bodyPr>
            <a:noAutofit/>
          </a:bodyPr>
          <a:lstStyle/>
          <a:p>
            <a:pPr algn="ctr" eaLnBrk="1" hangingPunct="1"/>
            <a:r>
              <a:rPr lang="en-US" altLang="en-US" sz="3223" dirty="0">
                <a:solidFill>
                  <a:srgbClr val="FFFF00"/>
                </a:solidFill>
              </a:rPr>
              <a:t>DPI Finance Team….How Can We Help You?</a:t>
            </a:r>
          </a:p>
        </p:txBody>
      </p:sp>
      <p:sp>
        <p:nvSpPr>
          <p:cNvPr id="31747" name="Rectangle 3"/>
          <p:cNvSpPr>
            <a:spLocks noGrp="1" noChangeArrowheads="1"/>
          </p:cNvSpPr>
          <p:nvPr>
            <p:ph type="body" sz="half" idx="1"/>
          </p:nvPr>
        </p:nvSpPr>
        <p:spPr>
          <a:xfrm>
            <a:off x="1276880" y="913678"/>
            <a:ext cx="6590241" cy="2674296"/>
          </a:xfrm>
        </p:spPr>
        <p:txBody>
          <a:bodyPr>
            <a:noAutofit/>
          </a:bodyPr>
          <a:lstStyle/>
          <a:p>
            <a:pPr marL="0" indent="0" algn="ctr">
              <a:lnSpc>
                <a:spcPct val="110000"/>
              </a:lnSpc>
              <a:spcAft>
                <a:spcPts val="1800"/>
              </a:spcAft>
              <a:buClr>
                <a:srgbClr val="FFFF00"/>
              </a:buClr>
              <a:buNone/>
              <a:defRPr/>
            </a:pPr>
            <a:r>
              <a:rPr lang="en-US" sz="2051" dirty="0"/>
              <a:t>The budget and most finance-related processes rely a great deal on the exchange of information between the district and the Department of Public Instruction (DPI) throughout the year.</a:t>
            </a:r>
          </a:p>
          <a:p>
            <a:pPr marL="0" indent="0" algn="ctr">
              <a:lnSpc>
                <a:spcPct val="110000"/>
              </a:lnSpc>
              <a:spcAft>
                <a:spcPts val="1800"/>
              </a:spcAft>
              <a:buClr>
                <a:srgbClr val="FFFF00"/>
              </a:buClr>
              <a:buNone/>
              <a:defRPr/>
            </a:pPr>
            <a:r>
              <a:rPr lang="en-US" sz="2051" dirty="0"/>
              <a:t>The School Finance Team at DPI provides an extensive finance website, resource materials, and phone consultation to assist districts.</a:t>
            </a:r>
          </a:p>
        </p:txBody>
      </p:sp>
      <p:pic>
        <p:nvPicPr>
          <p:cNvPr id="18436" name="Picture 21" descr="j0382578"/>
          <p:cNvPicPr>
            <a:picLocks noGrp="1" noChangeAspect="1" noChangeArrowheads="1"/>
          </p:cNvPicPr>
          <p:nvPr>
            <p:ph sz="quarter" idx="2"/>
          </p:nvPr>
        </p:nvPicPr>
        <p:blipFill>
          <a:blip r:embed="rId3" cstate="print"/>
          <a:srcRect/>
          <a:stretch>
            <a:fillRect/>
          </a:stretch>
        </p:blipFill>
        <p:spPr>
          <a:xfrm rot="21007857">
            <a:off x="1100871" y="3702274"/>
            <a:ext cx="1165860" cy="971550"/>
          </a:xfrm>
          <a:noFill/>
          <a:ln w="15875">
            <a:solidFill>
              <a:srgbClr val="FFFF00"/>
            </a:solidFill>
          </a:ln>
        </p:spPr>
      </p:pic>
      <p:sp>
        <p:nvSpPr>
          <p:cNvPr id="13" name="Slide Number Placeholder 12"/>
          <p:cNvSpPr>
            <a:spLocks noGrp="1"/>
          </p:cNvSpPr>
          <p:nvPr>
            <p:ph type="sldNum" sz="quarter" idx="12"/>
          </p:nvPr>
        </p:nvSpPr>
        <p:spPr>
          <a:xfrm>
            <a:off x="6941290" y="4752339"/>
            <a:ext cx="1851660" cy="273844"/>
          </a:xfrm>
        </p:spPr>
        <p:txBody>
          <a:bodyPr/>
          <a:lstStyle/>
          <a:p>
            <a:pPr>
              <a:defRPr/>
            </a:pPr>
            <a:fld id="{FC62E5B7-8589-4976-9F7E-BD60C8DA6B9D}" type="slidenum">
              <a:rPr lang="en-US">
                <a:cs typeface="Arial" panose="020B0604020202020204" pitchFamily="34" charset="0"/>
              </a:rPr>
              <a:pPr>
                <a:defRPr/>
              </a:pPr>
              <a:t>5</a:t>
            </a:fld>
            <a:endParaRPr lang="en-US" sz="1620" dirty="0">
              <a:cs typeface="Arial" panose="020B0604020202020204" pitchFamily="34" charset="0"/>
            </a:endParaRPr>
          </a:p>
        </p:txBody>
      </p:sp>
      <p:sp>
        <p:nvSpPr>
          <p:cNvPr id="31769" name="Text Box 25"/>
          <p:cNvSpPr txBox="1">
            <a:spLocks noChangeArrowheads="1"/>
          </p:cNvSpPr>
          <p:nvPr/>
        </p:nvSpPr>
        <p:spPr bwMode="auto">
          <a:xfrm>
            <a:off x="3383834" y="3569300"/>
            <a:ext cx="2125980" cy="1089529"/>
          </a:xfrm>
          <a:prstGeom prst="rect">
            <a:avLst/>
          </a:prstGeom>
          <a:noFill/>
          <a:ln w="9525">
            <a:noFill/>
            <a:miter lim="800000"/>
            <a:headEnd/>
            <a:tailEnd/>
          </a:ln>
          <a:effectLst/>
        </p:spPr>
        <p:txBody>
          <a:bodyPr>
            <a:spAutoFit/>
          </a:bodyPr>
          <a:lstStyle/>
          <a:p>
            <a:pPr marL="334853" indent="-334853">
              <a:buClr>
                <a:srgbClr val="7030A0"/>
              </a:buClr>
              <a:buFont typeface="Wingdings" panose="05000000000000000000" pitchFamily="2" charset="2"/>
              <a:buChar char="§"/>
              <a:defRPr/>
            </a:pPr>
            <a:r>
              <a:rPr lang="en-US" sz="2160" dirty="0">
                <a:solidFill>
                  <a:srgbClr val="002060"/>
                </a:solidFill>
                <a:effectLst>
                  <a:outerShdw blurRad="38100" dist="38100" dir="2700000" algn="tl">
                    <a:srgbClr val="000000">
                      <a:alpha val="43137"/>
                    </a:srgbClr>
                  </a:outerShdw>
                </a:effectLst>
                <a:latin typeface="Lato Black" panose="020F0A02020204030203" pitchFamily="34" charset="0"/>
              </a:rPr>
              <a:t>Information</a:t>
            </a:r>
          </a:p>
          <a:p>
            <a:pPr marL="334853" indent="-334853">
              <a:buClr>
                <a:srgbClr val="7030A0"/>
              </a:buClr>
              <a:buFont typeface="Wingdings" panose="05000000000000000000" pitchFamily="2" charset="2"/>
              <a:buChar char="§"/>
              <a:defRPr/>
            </a:pPr>
            <a:r>
              <a:rPr lang="en-US" sz="2160" dirty="0">
                <a:solidFill>
                  <a:srgbClr val="002060"/>
                </a:solidFill>
                <a:effectLst>
                  <a:outerShdw blurRad="38100" dist="38100" dir="2700000" algn="tl">
                    <a:srgbClr val="000000">
                      <a:alpha val="43137"/>
                    </a:srgbClr>
                  </a:outerShdw>
                </a:effectLst>
                <a:latin typeface="Lato Black" panose="020F0A02020204030203" pitchFamily="34" charset="0"/>
              </a:rPr>
              <a:t>Data</a:t>
            </a:r>
          </a:p>
          <a:p>
            <a:pPr marL="334853" indent="-334853">
              <a:buClr>
                <a:srgbClr val="7030A0"/>
              </a:buClr>
              <a:buFont typeface="Wingdings" panose="05000000000000000000" pitchFamily="2" charset="2"/>
              <a:buChar char="§"/>
              <a:defRPr/>
            </a:pPr>
            <a:r>
              <a:rPr lang="en-US" sz="2160" dirty="0">
                <a:solidFill>
                  <a:srgbClr val="002060"/>
                </a:solidFill>
                <a:effectLst>
                  <a:outerShdw blurRad="38100" dist="38100" dir="2700000" algn="tl">
                    <a:srgbClr val="000000">
                      <a:alpha val="43137"/>
                    </a:srgbClr>
                  </a:outerShdw>
                </a:effectLst>
                <a:latin typeface="Lato Black" panose="020F0A02020204030203" pitchFamily="34" charset="0"/>
              </a:rPr>
              <a:t>Support</a:t>
            </a:r>
          </a:p>
        </p:txBody>
      </p:sp>
      <p:sp>
        <p:nvSpPr>
          <p:cNvPr id="18438" name="Line 26"/>
          <p:cNvSpPr>
            <a:spLocks noChangeShapeType="1"/>
          </p:cNvSpPr>
          <p:nvPr/>
        </p:nvSpPr>
        <p:spPr bwMode="auto">
          <a:xfrm flipH="1">
            <a:off x="3680461" y="4720841"/>
            <a:ext cx="1165860" cy="0"/>
          </a:xfrm>
          <a:prstGeom prst="line">
            <a:avLst/>
          </a:prstGeom>
          <a:noFill/>
          <a:ln w="28575">
            <a:solidFill>
              <a:schemeClr val="tx1"/>
            </a:solidFill>
            <a:round/>
            <a:headEnd/>
            <a:tailEnd type="triangle" w="med" len="med"/>
          </a:ln>
        </p:spPr>
        <p:txBody>
          <a:bodyPr/>
          <a:lstStyle/>
          <a:p>
            <a:endParaRPr lang="en-US" sz="1975" dirty="0"/>
          </a:p>
        </p:txBody>
      </p:sp>
      <p:sp>
        <p:nvSpPr>
          <p:cNvPr id="18439" name="Line 27"/>
          <p:cNvSpPr>
            <a:spLocks noChangeShapeType="1"/>
          </p:cNvSpPr>
          <p:nvPr/>
        </p:nvSpPr>
        <p:spPr bwMode="auto">
          <a:xfrm>
            <a:off x="4183081" y="4903661"/>
            <a:ext cx="1234440" cy="0"/>
          </a:xfrm>
          <a:prstGeom prst="line">
            <a:avLst/>
          </a:prstGeom>
          <a:noFill/>
          <a:ln w="28575">
            <a:solidFill>
              <a:schemeClr val="tx1"/>
            </a:solidFill>
            <a:round/>
            <a:headEnd/>
            <a:tailEnd type="triangle" w="med" len="med"/>
          </a:ln>
        </p:spPr>
        <p:txBody>
          <a:bodyPr/>
          <a:lstStyle/>
          <a:p>
            <a:endParaRPr lang="en-US" sz="1975" dirty="0"/>
          </a:p>
        </p:txBody>
      </p:sp>
      <p:sp>
        <p:nvSpPr>
          <p:cNvPr id="18440" name="AutoShape 11" descr="data:image/jpeg;base64,/9j/4AAQSkZJRgABAQAAAQABAAD/2wCEAAkGBwgHBgkIBwgKCgkLDRYPDQwMDRsUFRAWIB0iIiAdHx8kKDQsJCYxJx8fLT0tMTU3Ojo6Iys/RD84QzQ5OjcBCgoKDQwNGg8PGjclHyU3Nzc3Nzc3Nzc3Nzc3Nzc3Nzc3Nzc3Nzc3Nzc3Nzc3Nzc3Nzc3Nzc3Nzc3Nzc3Nzc3N//AABEIAKAAjAMBIgACEQEDEQH/xAAcAAABBQEBAQAAAAAAAAAAAAABAgMEBQYABwj/xABDEAABAwMCBAMGBAIFDAMAAAABAgMEAAUREiEGMUFREyJhFDJxgZGhByNC0bHBFWKSsuEWJCVScnSCo7PC0vAXMzT/xAAaAQACAwEBAAAAAAAAAAAAAAABAgADBAUG/8QAJxEAAwABBAEDAwUAAAAAAAAAAAECEQMSITEEIkFREzJhBRQVUpH/2gAMAwEAAhEDEQA/AI+K4ClkV2K9aeXE12KUBRAoEBiiBStNdioMcKIFHFECgE7FHFEClUGE4CjyrsUaAyBilCuogUBjqIo4ogVAnAZpWkVwpYTUGKzFDFOaa7TVhkE4rgKWBR01AicVwTTgTRxQCIxRxSgKdQw4tl11ABQ1jWc8s8qV0l2Mk3whoCjRxXYqEOo0cUQKgyABSgKOKIFAYGKIFKAo4qBOApQFACligMiBpoYp0poaatMggJo4pemjpoBEYo4pemuxUCJA3qztsb2i2TAgnUcHcAAaNz1ydiOnWo8KDInPBqK0XF89ug9e1bGz8POxobjUlLet3Vq0r3GRjbb071g8zXUJJPnJt8TRdNtrjBhMUdNTbhb5FvfLUhsp38qjyUO4NRsVrmlSyjK5cvDEaaIFLxXYpgoAFEClYogUBhOKIFKAogUAgxRxSwmiBUGIhTQ009poaasMg3iuxTmmu01AiNNLZZLzqW0nBOdzyA6mjppK1KbW2U8iSCSrSMaSSMnbcA1VrXsh0W6Ub7SN7aFxoccMRwE4WkHPNSuZJ9f2q3S7qC9+TiR/CvOIV3aSpvxJ6Ao6nCltla1JcOdj0PPpVrGvDvgN/wCdSFEuhSsQ/KRr5jbY4xzzvXnb9Tyd+EksGtmwmZ0VUaQkqSTgHO4PMEV5zOhrhSnI7hypB59x0P0rYM3vSpaXH2SorTpQpCmyRtnc7Z51U8VaXnmJOgpKklCwehB23+Fa/A1HN7PZmTzdNVG73RntNECl4ohNdk5YjTRApeKITUGE4o4pWmiBQCDFd8KWE0rGKgxH00Cmn9NdppsmYZ012mntNdpqZJgZ01XuMqelLC3UhGrSleAdGw33271PnakQ3lIIBSnOT26/aqaI6HgpLLflT5dbn7fOud52pwoOh4Wn3ZeQ0WxpUrx5gIfZDRSltStPPJTywd/tVrFm2tC7a57VI8W3oUhsllWFBScHO+9ZOGqfJtbksqbbU26hOkJzsoK/8fvVsVzo67eUvtIaeabWtSmEYGSQdyOwrmM6aNY07FcSppqf78jxiHAr0yjfPlxmmbvCbXCW7FGQCVaW/dxq22GwwCd9v2pBen1LuPgiHIbZSC0hTelSjqAIwMHln6VOjLQLfFub0ZcBLyArxmFlSASQACkb9QOtCacUqXsSpVy0ypCaOmnXMqWolITknYbjnWavvELaDJt9vcKZqDp1EgYOM7Z59q7l68RG+jjTpOrcov1YR7xxvjfvSsV5y7d5b0aMta31LzhSdBJO+xH3p7/Kaeypzxw8gA+/6AYO2OlYf5Of6mn9m/k3yloQElSgAogJ9TTmN8da8z/pESHB/wDYEs+dvSenXbp9a1nDFyekqQw4lahowVEgjO/05cvUU2l+ob7UucZBfi7Zzk0OKVppYTRIroZM+BptQcRqB+IBziiMFZQD5k7kdqxki9P2+3pSCQBqKsDBOc4I+3OmbZxat5pLagQFL3UD73Mk5PoBXP0/1GKSyW14dZeDdaa7TUi1tC5sB6OTpIB90kj44+FdMQmG2pbhWdP6Q0vJP9nFa35EJ4yZ1oajWcCERmlxnHpLgbYSdKidON+m6hXBdktH5sON7QptXiBatSBnfuckfAHkKwrs27yp7aYkpZHilDOsJyAeoznB5fSrtq2X1sglOHEknUllsb778vWuVr6tat/g6uhpzpwkWTceUtC2oLCIsV5aTh1YSgEAhOCrKjz9O2aEuxTm4qpKnwSANLTYOD5wClSs55E7Z6UyU8SlJDj7xSc5BCT39PX7USviQHIeez30j9vh9BVOKL8yJuNgL5RJtifZ0eAFhO51q27nsfrmnGxxPb4SdSRMipcR+TqzpKXAU4zvgq09flTa3uJV83XjzxlvOOfp6/b45Bf4lSVlGrUvdWGuf2+H0FHDJlE6HfrNK/8A2xXYRUMhQWpaB9Bkcuo615XdrRcI7jdwuSEtMOqcPjNyEu5weQ079e3XfrWp4mut0gstuXFpKtYXoKkHKds59Rkj61gHpEi5yERs6tRAQkgZJ6Z6UmpdUsMExK5SLZtEePHLsQsraSpB9pdPuA8wB0z1xVjrbK0BxsJ2BUdSVkEbb/UCsot93xfOhReYSUqCsKzuckg+vbtT8R99QWUOpaS7nbPcbfDn96oqfyHBeh7wfMhxaXEq1Kb0ebB2BweX06Z2qfarmIClttulK9RLaSnGeWeYPMdD8ao2Lo6peEwgtWySUqByOeM9f8NqL0iQ085HlocS37qkLGACDkEHHwqTVrpgcp9nobfETRUkLjLBOyiDnf09KsY1zhSGEuokNpSrotQB+9eVtzvDT4wdWnKQVIbT5c9Ac9aEm3OyXA40/oTjlz/nWyfP1Z+4ofjQ+ifFmKUzrMdtpKThYWdj23+H8queH4aLxIS2ywpplWQXkNqKVFPNJUBgbZx86zkZyD7OprCk80lJV/PkPjU61vvRUKRalvwSVeZSXCoLOCMkdds1zYcxaprovayelOL4ihyVosmlbBCcpS0k6TjluM1QXm73e6IDFwcQtLaj5QkJAV64G9SbbxXe7ndY0aE2yQp05IRkchnPfY9+v0dv8mNKuCjDZbbYR5UaBjV610Yv6lbhHOyUkUEFuQ3IaVHXof8AFASob4zt1+NI4vuF1tvEE6IbjK0sBONDqkjcDtj/AFqubVHW7JQ4hGUtvIK1dhqAH3NJ46XFb4rmNvNpUt1acZRnbSnnUtLI0t4I3EU+9RrbY3zcH0qnoUo6XMe7jtjvSIV2vTnBU65me9ojqShJK/N51Ac+e2auOLfAj8P8PKeaSrSy4EgjO+UV0BtlPAV2KkJ8BTjKsAbEa09KTCG5MzbOIr+lqcWZEuR4bYJSklSk+vpjOT8KhHiu4vqWyi6vKLmSBrKk8uRHOkSHXFuJ9kCY8Z9JQp3OnWog+Xn2FZyHEbCELZd1qJxkpKSfhgn1FVX2QnXy8XaQP9LKU+lKylKys7D0PMchvWeUGm3XG21lxCSdCgSMjnk4q7K1XGb4CojwYkr0Bph/K9ScZ06uuRyPf0qqu0VqDKWwh4KLZIUlKFJ0b7AlXXGPr0oJDJHMtMslt5xxRG4WjOCTjbftUhbwjqR4sfLqvzEkYOOe3zyN96hxSkr/ADlBKE4Jz164qa47DDTXiJQ67pxkcieW/wD70qELW3SNCUuLYAUyAE7pwgZI77jYc6iPoVOjqfJ1HmtAVhJwem/oO3KmJ0ply2sMNJdPhuKKQNkHvt0Od66TFSzBdWm4sodawVRiCCtC8AFBGdXcjY7jnQx8AwOQH1rbLKUpVlPlLy0pCRzz5iMnbA+nWmXXH2laENBGOYBPPr1FM3RqZAkpS+y2yoIScJCSMEdwTnY/xGxBAiENvHW9JGs89Wr9qm1YDgvICnipS1uJSglW6UjUTjknr0G9PsukuhXiuKSncN6SlJ9eeaaM2EteCpCNIzq0ak4+B60PCkL1JcXp1oVpwBggAnbHflVKncKa3g26Nte2toeLC5gS0nVnAAO+QB2+2fSrq4wlwZKmHloUsAE6DnmM/WsrwRIDXEcBCSQ346UOpGFEnpgnbnsT29a9G45YZZlxlsoAW4lanCP1HIwf41s0Kx6RLnKyQOGx+VJ9VNf9ZFRPxFsz9y4zZcYcShKW2woFGckb8+m1S+GTkOjutsf81NI42uElj8QYENrT4D+jxcpyc+XGN9qa+x56JPGsUv8ADVlSEnKFKztnAxQRDcb4Bu8TP5oQ2kHG2cp32ocdzJFv4Us7sYpDuSBrGRyHrUovLa4Ku76QA4GGV8ts4QaXI2DzGXwk+mztyi8ku+IGz5feSpQSAE9TnptkE1L4O4cXOkCZMeK2uagUbq2Vzz0OMfP4VuvwymPzmIcqUU+Kp11J0JwMDl3qh4MucqbdbuxJKCiJgNFKd8HxBvvv7opMZDgVduH1o/Ex2TG8JuM042tDKWgNvBQMD57134hWKfPNtnNy4qAklmK2lkl1S8nIzg53xz2A7dZXENxkj8UTbvJ7KtgLPl82QyTzz3SOlek2feGg4GUurA2/rGiQ+VbjDkW+QWJTRacT+k8/48vWn4UaPKQ4HXdLxQA22ElRWcb7jYY259M9a+iL9wJw7eJKpUi3obkqI1OskoKu+cHqMjPrnoKxfFXB8Hh27xLpER4NmLyBIU370JXu+In+qc5PY70uCHl1vs93ujbrNtgPvrZ2eSgbjntj/gV9MdRmc1Yp1udiFEZT63Qp5LDSFAr0+8DkAjTtnHevRrr7Pwj+MVvltOtNwro2lt5A/SSnRn083hq+Z71bcAQmJf8ATV8U62HbyhbiAdR8Bkk6Qc8851HHfHSjgh47AXacviVGcbUMqQoHW20NJKU6eZ1HTueQFVq2UqIVE1eERtv15HnXs124OiTOAXmXJEZ64MEFualkp5EHQkZGAQMdq8+XZnYSGmwnUkoCgXUKByeY2O4znf5dMkNEIrXC9yFybgkHxScjWClB2GMke7sRue9SG7m2h1IQG3CCfIcEggc/X4Vp4L67vaxbLZbMyk6gtyNoDaEHqoA4B2271W//ABzdolzSQQ6p1aikpSMHbPVVSUu2K0emcEwfC4agusR4eVJUvLifNkrKufx/lVJxtdmpVzTFaksLkxAUSG29XkzggHPz5VfRp3+TnDcZuZFkOeztJSopA8xyBtv/AFvtWC4hnWm43d25W1qS3IlhPtAc31FKQEkDPYfanVJUCvtwX/AfjPznWgWgAzq86SoZCh2Iq9ukK2v8SR2582OLrIGplvwljWAPjj9PU9Ky3B05qxyJEqc2+lsshA/LKSd8/qI7VacTXaBLYTd4bMhm7w21iE44tKQCQQQpOeyjsfSpVLI0LjDJnEqLZDslrF+faTHSAlhKULJJwM9STtvv2qclqA7wq8/7VGVaHmdbj/hLGpA6887Y7dK8ntD124jdRbnVreGoqQl13CUbcycbeXOMVvrfBfa4YXbZsqIh3+jnIraBIGnKgD09dX17UmXkucJTlck3geRapzLjnDUthZZI8RKmV5bKs9SoZzg96gWlVhZ4jkW63ymE3BTigtJjukLIySM5wMZPWqPgGyTOH25rM6fAQzJdZcUtmVnPhq1dge4+dP8A9GOReM371Fuls8NbrjiP84AWnIONiMenzoN9AmV7mkv8S3xbzFlXaXHYnTD4DCvZXFazjTjZZA2V1q9tDVzjslpybGcwtzGYygcajjfX2x0+Z51gOMrzFjCzx2AxMTEV44dS4slCgroQQFbdFbVdj8R7RHjl8tuqTrXslbZIBUefmphUaK53sQJ8KDLmxWpM5SkxkGO6rWU4zuDgcxzxzqLxC8uNbXJVyfhritKTqSWSAcnTzKyMebtWTu/H3Dkp23TpltfXKj6no48UBbWdt8HG4A2NROJeMJHEFnTEiQvYW5DicSJb4CFEEHT7vw6/WoFYbw2Y3j2LJDFsLh120F1qG+cqUhHlPhKPUJHunmRt+mvW+HZ9mtL7iYoOl5KdQTg40pCRtz5AfSvJZ8SZM4YlXF2K2pnxvBSltwLOvYagB0zkf4VYWm4TJHssN6EUFSAC44CEjA3KicAD+NENpS+Hk9OfjW+HwdKtTSHZUVSVJUjKUr0rWScbEHGr506GYjv5sMwVoXhSlrf0qWccyOm2K8muXFEgxlCA4orbcCm3sKKEYOQrJGDuB1+VLkfiVLKkKjw4ICkArDjJVhXXBKuVDIrFWyCLW4XYE6THcIwooc5irNFyuPtDSk3OU5pCveczjOBVd+WyfMsNnsVZpKi2pOfESlPVSlJ3rn76fbMu5lfxVfpUqamNJlOuhkgpStXUjfFQobs6Q6GorHtLqkkBsxw5gdcZB0/EY+NSbhd7fCSW8CQ725jP8Kq2+MLjFQ43C8GOlz39Cck/P9quW5zwv9LY57N5YIl8abkCTa2nFJRlsymUuKz005O3eodibnucQtQ7zA8NUxDrSQ6yNlqScKHfBGdqrbXxVd5ERK3H0IQQT4hbCiVA45ZAq0jcTzobK1zpvtLe2QUJB59AP51J0vKfLSwWt6SaWTYXDhSNFtjMSKhlDsnyOOmL4idQ3OMEKBJBwc9DnNVlv4EhvwkLnqkNyNw4lDidOQcZG3I8+9QoPG7F1j+xzFR2W2SClTjalBzG2CkE79a0EPirh+PHDSJSW20k6UtxXQkfDy1fW5PgaFOCMjgW1tcpEk4BA1FJ/wC2kDgKzcvaJf8Ab/wqxVxnY05zJdJ/3ZwZ+HlqtlcW2mUrS3GnOp6qbcUjHyCs/al9Y/oFD8P7WQFmRLKRuDlP7VUTuBrW2tSmbxGbWSCfGaQSr0O/3xUeddOH5AKlSbtqP6S4VY+uf41Fae4ccwFTLgjHVTOo/wB6nSrtsre34HX+E7ShSXZD0F9tBP5bEwtZzz5An151LmpsKuF34TLaY76VYjNLlKc0k4ysKUeeM/wqucXZGxpZvczRnOPYQfvqFQ1OwQ5lm5SCnqpcfA/vGj9NV2DKRZ2vitVriO+BDjKK9OUuOaNKRyxjmSSdqz/FV1m3dg+CltvXsttlzZQ9c4qWtuLICv8ATCFf7bKk1Ek22CEahcWSpXZpYx9jVnAnJl4zUhLSmnlOoQSD4YOAfWkiK/8AqQPnn+VXD0FgnAloUD/q6v5gUsRUpASi4I0j/a/ao5If/9k="/>
          <p:cNvSpPr>
            <a:spLocks noChangeAspect="1" noChangeArrowheads="1"/>
          </p:cNvSpPr>
          <p:nvPr/>
        </p:nvSpPr>
        <p:spPr bwMode="auto">
          <a:xfrm>
            <a:off x="4434841" y="-548878"/>
            <a:ext cx="1200150" cy="1143001"/>
          </a:xfrm>
          <a:prstGeom prst="rect">
            <a:avLst/>
          </a:prstGeom>
          <a:noFill/>
          <a:ln w="9525">
            <a:noFill/>
            <a:miter lim="800000"/>
            <a:headEnd/>
            <a:tailEnd/>
          </a:ln>
        </p:spPr>
        <p:txBody>
          <a:bodyPr/>
          <a:lstStyle/>
          <a:p>
            <a:endParaRPr lang="en-US" sz="1975" dirty="0"/>
          </a:p>
        </p:txBody>
      </p:sp>
      <p:sp>
        <p:nvSpPr>
          <p:cNvPr id="18441" name="AutoShape 13" descr="data:image/jpeg;base64,/9j/4AAQSkZJRgABAQAAAQABAAD/2wCEAAkGBwgHBgkIBwgKCgkLDRYPDQwMDRsUFRAWIB0iIiAdHx8kKDQsJCYxJx8fLT0tMTU3Ojo6Iys/RD84QzQ5OjcBCgoKDQwNGg8PGjclHyU3Nzc3Nzc3Nzc3Nzc3Nzc3Nzc3Nzc3Nzc3Nzc3Nzc3Nzc3Nzc3Nzc3Nzc3Nzc3Nzc3N//AABEIAKAAjAMBIgACEQEDEQH/xAAcAAABBQEBAQAAAAAAAAAAAAABAgMEBQYABwj/xABDEAABAwMCBAMGBAIFDAMAAAABAgMEAAUREiEGMUFREyJhFDJxgZGhByNC0bHBFWKSsuEWJCVScnSCo7PC0vAXMzT/xAAaAQACAwEBAAAAAAAAAAAAAAABAgADBAUG/8QAJxEAAwABBAEDAwUAAAAAAAAAAAECEQMSITEEIkFREzJhBRQVUpH/2gAMAwEAAhEDEQA/AI+K4ClkV2K9aeXE12KUBRAoEBiiBStNdioMcKIFHFECgE7FHFEClUGE4CjyrsUaAyBilCuogUBjqIo4ogVAnAZpWkVwpYTUGKzFDFOaa7TVhkE4rgKWBR01AicVwTTgTRxQCIxRxSgKdQw4tl11ABQ1jWc8s8qV0l2Mk3whoCjRxXYqEOo0cUQKgyABSgKOKIFAYGKIFKAo4qBOApQFACligMiBpoYp0poaatMggJo4pemjpoBEYo4pemuxUCJA3qztsb2i2TAgnUcHcAAaNz1ydiOnWo8KDInPBqK0XF89ug9e1bGz8POxobjUlLet3Vq0r3GRjbb071g8zXUJJPnJt8TRdNtrjBhMUdNTbhb5FvfLUhsp38qjyUO4NRsVrmlSyjK5cvDEaaIFLxXYpgoAFEClYogUBhOKIFKAogUAgxRxSwmiBUGIhTQ009poaasMg3iuxTmmu01AiNNLZZLzqW0nBOdzyA6mjppK1KbW2U8iSCSrSMaSSMnbcA1VrXsh0W6Ub7SN7aFxoccMRwE4WkHPNSuZJ9f2q3S7qC9+TiR/CvOIV3aSpvxJ6Ao6nCltla1JcOdj0PPpVrGvDvgN/wCdSFEuhSsQ/KRr5jbY4xzzvXnb9Tyd+EksGtmwmZ0VUaQkqSTgHO4PMEV5zOhrhSnI7hypB59x0P0rYM3vSpaXH2SorTpQpCmyRtnc7Z51U8VaXnmJOgpKklCwehB23+Fa/A1HN7PZmTzdNVG73RntNECl4ohNdk5YjTRApeKITUGE4o4pWmiBQCDFd8KWE0rGKgxH00Cmn9NdppsmYZ012mntNdpqZJgZ01XuMqelLC3UhGrSleAdGw33271PnakQ3lIIBSnOT26/aqaI6HgpLLflT5dbn7fOud52pwoOh4Wn3ZeQ0WxpUrx5gIfZDRSltStPPJTywd/tVrFm2tC7a57VI8W3oUhsllWFBScHO+9ZOGqfJtbksqbbU26hOkJzsoK/8fvVsVzo67eUvtIaeabWtSmEYGSQdyOwrmM6aNY07FcSppqf78jxiHAr0yjfPlxmmbvCbXCW7FGQCVaW/dxq22GwwCd9v2pBen1LuPgiHIbZSC0hTelSjqAIwMHln6VOjLQLfFub0ZcBLyArxmFlSASQACkb9QOtCacUqXsSpVy0ypCaOmnXMqWolITknYbjnWavvELaDJt9vcKZqDp1EgYOM7Z59q7l68RG+jjTpOrcov1YR7xxvjfvSsV5y7d5b0aMta31LzhSdBJO+xH3p7/Kaeypzxw8gA+/6AYO2OlYf5Of6mn9m/k3yloQElSgAogJ9TTmN8da8z/pESHB/wDYEs+dvSenXbp9a1nDFyekqQw4lahowVEgjO/05cvUU2l+ob7UucZBfi7Zzk0OKVppYTRIroZM+BptQcRqB+IBziiMFZQD5k7kdqxki9P2+3pSCQBqKsDBOc4I+3OmbZxat5pLagQFL3UD73Mk5PoBXP0/1GKSyW14dZeDdaa7TUi1tC5sB6OTpIB90kj44+FdMQmG2pbhWdP6Q0vJP9nFa35EJ4yZ1oajWcCERmlxnHpLgbYSdKidON+m6hXBdktH5sON7QptXiBatSBnfuckfAHkKwrs27yp7aYkpZHilDOsJyAeoznB5fSrtq2X1sglOHEknUllsb778vWuVr6tat/g6uhpzpwkWTceUtC2oLCIsV5aTh1YSgEAhOCrKjz9O2aEuxTm4qpKnwSANLTYOD5wClSs55E7Z6UyU8SlJDj7xSc5BCT39PX7USviQHIeez30j9vh9BVOKL8yJuNgL5RJtifZ0eAFhO51q27nsfrmnGxxPb4SdSRMipcR+TqzpKXAU4zvgq09flTa3uJV83XjzxlvOOfp6/b45Bf4lSVlGrUvdWGuf2+H0FHDJlE6HfrNK/8A2xXYRUMhQWpaB9Bkcuo615XdrRcI7jdwuSEtMOqcPjNyEu5weQ079e3XfrWp4mut0gstuXFpKtYXoKkHKds59Rkj61gHpEi5yERs6tRAQkgZJ6Z6UmpdUsMExK5SLZtEePHLsQsraSpB9pdPuA8wB0z1xVjrbK0BxsJ2BUdSVkEbb/UCsot93xfOhReYSUqCsKzuckg+vbtT8R99QWUOpaS7nbPcbfDn96oqfyHBeh7wfMhxaXEq1Kb0ebB2BweX06Z2qfarmIClttulK9RLaSnGeWeYPMdD8ao2Lo6peEwgtWySUqByOeM9f8NqL0iQ085HlocS37qkLGACDkEHHwqTVrpgcp9nobfETRUkLjLBOyiDnf09KsY1zhSGEuokNpSrotQB+9eVtzvDT4wdWnKQVIbT5c9Ac9aEm3OyXA40/oTjlz/nWyfP1Z+4ofjQ+ifFmKUzrMdtpKThYWdj23+H8queH4aLxIS2ywpplWQXkNqKVFPNJUBgbZx86zkZyD7OprCk80lJV/PkPjU61vvRUKRalvwSVeZSXCoLOCMkdds1zYcxaprovayelOL4ihyVosmlbBCcpS0k6TjluM1QXm73e6IDFwcQtLaj5QkJAV64G9SbbxXe7ndY0aE2yQp05IRkchnPfY9+v0dv8mNKuCjDZbbYR5UaBjV610Yv6lbhHOyUkUEFuQ3IaVHXof8AFASob4zt1+NI4vuF1tvEE6IbjK0sBONDqkjcDtj/AFqubVHW7JQ4hGUtvIK1dhqAH3NJ46XFb4rmNvNpUt1acZRnbSnnUtLI0t4I3EU+9RrbY3zcH0qnoUo6XMe7jtjvSIV2vTnBU65me9ojqShJK/N51Ac+e2auOLfAj8P8PKeaSrSy4EgjO+UV0BtlPAV2KkJ8BTjKsAbEa09KTCG5MzbOIr+lqcWZEuR4bYJSklSk+vpjOT8KhHiu4vqWyi6vKLmSBrKk8uRHOkSHXFuJ9kCY8Z9JQp3OnWog+Xn2FZyHEbCELZd1qJxkpKSfhgn1FVX2QnXy8XaQP9LKU+lKylKys7D0PMchvWeUGm3XG21lxCSdCgSMjnk4q7K1XGb4CojwYkr0Bph/K9ScZ06uuRyPf0qqu0VqDKWwh4KLZIUlKFJ0b7AlXXGPr0oJDJHMtMslt5xxRG4WjOCTjbftUhbwjqR4sfLqvzEkYOOe3zyN96hxSkr/ADlBKE4Jz164qa47DDTXiJQ67pxkcieW/wD70qELW3SNCUuLYAUyAE7pwgZI77jYc6iPoVOjqfJ1HmtAVhJwem/oO3KmJ0ply2sMNJdPhuKKQNkHvt0Od66TFSzBdWm4sodawVRiCCtC8AFBGdXcjY7jnQx8AwOQH1rbLKUpVlPlLy0pCRzz5iMnbA+nWmXXH2laENBGOYBPPr1FM3RqZAkpS+y2yoIScJCSMEdwTnY/xGxBAiENvHW9JGs89Wr9qm1YDgvICnipS1uJSglW6UjUTjknr0G9PsukuhXiuKSncN6SlJ9eeaaM2EteCpCNIzq0ak4+B60PCkL1JcXp1oVpwBggAnbHflVKncKa3g26Nte2toeLC5gS0nVnAAO+QB2+2fSrq4wlwZKmHloUsAE6DnmM/WsrwRIDXEcBCSQ346UOpGFEnpgnbnsT29a9G45YZZlxlsoAW4lanCP1HIwf41s0Kx6RLnKyQOGx+VJ9VNf9ZFRPxFsz9y4zZcYcShKW2woFGckb8+m1S+GTkOjutsf81NI42uElj8QYENrT4D+jxcpyc+XGN9qa+x56JPGsUv8ADVlSEnKFKztnAxQRDcb4Bu8TP5oQ2kHG2cp32ocdzJFv4Us7sYpDuSBrGRyHrUovLa4Ku76QA4GGV8ts4QaXI2DzGXwk+mztyi8ku+IGz5feSpQSAE9TnptkE1L4O4cXOkCZMeK2uagUbq2Vzz0OMfP4VuvwymPzmIcqUU+Kp11J0JwMDl3qh4MucqbdbuxJKCiJgNFKd8HxBvvv7opMZDgVduH1o/Ex2TG8JuM042tDKWgNvBQMD57134hWKfPNtnNy4qAklmK2lkl1S8nIzg53xz2A7dZXENxkj8UTbvJ7KtgLPl82QyTzz3SOlek2feGg4GUurA2/rGiQ+VbjDkW+QWJTRacT+k8/48vWn4UaPKQ4HXdLxQA22ElRWcb7jYY259M9a+iL9wJw7eJKpUi3obkqI1OskoKu+cHqMjPrnoKxfFXB8Hh27xLpER4NmLyBIU370JXu+In+qc5PY70uCHl1vs93ujbrNtgPvrZ2eSgbjntj/gV9MdRmc1Yp1udiFEZT63Qp5LDSFAr0+8DkAjTtnHevRrr7Pwj+MVvltOtNwro2lt5A/SSnRn083hq+Z71bcAQmJf8ATV8U62HbyhbiAdR8Bkk6Qc8851HHfHSjgh47AXacviVGcbUMqQoHW20NJKU6eZ1HTueQFVq2UqIVE1eERtv15HnXs124OiTOAXmXJEZ64MEFualkp5EHQkZGAQMdq8+XZnYSGmwnUkoCgXUKByeY2O4znf5dMkNEIrXC9yFybgkHxScjWClB2GMke7sRue9SG7m2h1IQG3CCfIcEggc/X4Vp4L67vaxbLZbMyk6gtyNoDaEHqoA4B2271W//ABzdolzSQQ6p1aikpSMHbPVVSUu2K0emcEwfC4agusR4eVJUvLifNkrKufx/lVJxtdmpVzTFaksLkxAUSG29XkzggHPz5VfRp3+TnDcZuZFkOeztJSopA8xyBtv/AFvtWC4hnWm43d25W1qS3IlhPtAc31FKQEkDPYfanVJUCvtwX/AfjPznWgWgAzq86SoZCh2Iq9ukK2v8SR2582OLrIGplvwljWAPjj9PU9Ky3B05qxyJEqc2+lsshA/LKSd8/qI7VacTXaBLYTd4bMhm7w21iE44tKQCQQQpOeyjsfSpVLI0LjDJnEqLZDslrF+faTHSAlhKULJJwM9STtvv2qclqA7wq8/7VGVaHmdbj/hLGpA6887Y7dK8ntD124jdRbnVreGoqQl13CUbcycbeXOMVvrfBfa4YXbZsqIh3+jnIraBIGnKgD09dX17UmXkucJTlck3geRapzLjnDUthZZI8RKmV5bKs9SoZzg96gWlVhZ4jkW63ymE3BTigtJjukLIySM5wMZPWqPgGyTOH25rM6fAQzJdZcUtmVnPhq1dge4+dP8A9GOReM371Fuls8NbrjiP84AWnIONiMenzoN9AmV7mkv8S3xbzFlXaXHYnTD4DCvZXFazjTjZZA2V1q9tDVzjslpybGcwtzGYygcajjfX2x0+Z51gOMrzFjCzx2AxMTEV44dS4slCgroQQFbdFbVdj8R7RHjl8tuqTrXslbZIBUefmphUaK53sQJ8KDLmxWpM5SkxkGO6rWU4zuDgcxzxzqLxC8uNbXJVyfhritKTqSWSAcnTzKyMebtWTu/H3Dkp23TpltfXKj6no48UBbWdt8HG4A2NROJeMJHEFnTEiQvYW5DicSJb4CFEEHT7vw6/WoFYbw2Y3j2LJDFsLh120F1qG+cqUhHlPhKPUJHunmRt+mvW+HZ9mtL7iYoOl5KdQTg40pCRtz5AfSvJZ8SZM4YlXF2K2pnxvBSltwLOvYagB0zkf4VYWm4TJHssN6EUFSAC44CEjA3KicAD+NENpS+Hk9OfjW+HwdKtTSHZUVSVJUjKUr0rWScbEHGr506GYjv5sMwVoXhSlrf0qWccyOm2K8muXFEgxlCA4orbcCm3sKKEYOQrJGDuB1+VLkfiVLKkKjw4ICkArDjJVhXXBKuVDIrFWyCLW4XYE6THcIwooc5irNFyuPtDSk3OU5pCveczjOBVd+WyfMsNnsVZpKi2pOfESlPVSlJ3rn76fbMu5lfxVfpUqamNJlOuhkgpStXUjfFQobs6Q6GorHtLqkkBsxw5gdcZB0/EY+NSbhd7fCSW8CQ725jP8Kq2+MLjFQ43C8GOlz39Cck/P9quW5zwv9LY57N5YIl8abkCTa2nFJRlsymUuKz005O3eodibnucQtQ7zA8NUxDrSQ6yNlqScKHfBGdqrbXxVd5ERK3H0IQQT4hbCiVA45ZAq0jcTzobK1zpvtLe2QUJB59AP51J0vKfLSwWt6SaWTYXDhSNFtjMSKhlDsnyOOmL4idQ3OMEKBJBwc9DnNVlv4EhvwkLnqkNyNw4lDidOQcZG3I8+9QoPG7F1j+xzFR2W2SClTjalBzG2CkE79a0EPirh+PHDSJSW20k6UtxXQkfDy1fW5PgaFOCMjgW1tcpEk4BA1FJ/wC2kDgKzcvaJf8Ab/wqxVxnY05zJdJ/3ZwZ+HlqtlcW2mUrS3GnOp6qbcUjHyCs/al9Y/oFD8P7WQFmRLKRuDlP7VUTuBrW2tSmbxGbWSCfGaQSr0O/3xUeddOH5AKlSbtqP6S4VY+uf41Fae4ccwFTLgjHVTOo/wB6nSrtsre34HX+E7ShSXZD0F9tBP5bEwtZzz5An151LmpsKuF34TLaY76VYjNLlKc0k4ysKUeeM/wqucXZGxpZvczRnOPYQfvqFQ1OwQ5lm5SCnqpcfA/vGj9NV2DKRZ2vitVriO+BDjKK9OUuOaNKRyxjmSSdqz/FV1m3dg+CltvXsttlzZQ9c4qWtuLICv8ATCFf7bKk1Ek22CEahcWSpXZpYx9jVnAnJl4zUhLSmnlOoQSD4YOAfWkiK/8AqQPnn+VXD0FgnAloUD/q6v5gUsRUpASi4I0j/a/ao5If/9k="/>
          <p:cNvSpPr>
            <a:spLocks noChangeAspect="1" noChangeArrowheads="1"/>
          </p:cNvSpPr>
          <p:nvPr/>
        </p:nvSpPr>
        <p:spPr bwMode="auto">
          <a:xfrm>
            <a:off x="4434841" y="-565547"/>
            <a:ext cx="1200150" cy="1143001"/>
          </a:xfrm>
          <a:prstGeom prst="rect">
            <a:avLst/>
          </a:prstGeom>
          <a:noFill/>
          <a:ln w="9525">
            <a:noFill/>
            <a:miter lim="800000"/>
            <a:headEnd/>
            <a:tailEnd/>
          </a:ln>
        </p:spPr>
        <p:txBody>
          <a:bodyPr/>
          <a:lstStyle/>
          <a:p>
            <a:endParaRPr lang="en-US" sz="1975" dirty="0"/>
          </a:p>
        </p:txBody>
      </p:sp>
      <p:sp>
        <p:nvSpPr>
          <p:cNvPr id="18442" name="AutoShape 15" descr="data:image/jpeg;base64,/9j/4AAQSkZJRgABAQAAAQABAAD/2wCEAAkGBwgHBgkIBwgKCgkLDRYPDQwMDRsUFRAWIB0iIiAdHx8kKDQsJCYxJx8fLT0tMTU3Ojo6Iys/RD84QzQ5OjcBCgoKDQwNGg8PGjclHyU3Nzc3Nzc3Nzc3Nzc3Nzc3Nzc3Nzc3Nzc3Nzc3Nzc3Nzc3Nzc3Nzc3Nzc3Nzc3Nzc3N//AABEIAKAAjAMBIgACEQEDEQH/xAAcAAABBQEBAQAAAAAAAAAAAAABAgMEBQYABwj/xABDEAABAwMCBAMGBAIFDAMAAAABAgMEAAUREiEGMUFREyJhFDJxgZGhByNC0bHBFWKSsuEWJCVScnSCo7PC0vAXMzT/xAAaAQACAwEBAAAAAAAAAAAAAAABAgADBAUG/8QAJxEAAwABBAEDAwUAAAAAAAAAAAECEQMSITEEIkFREzJhBRQVUpH/2gAMAwEAAhEDEQA/AI+K4ClkV2K9aeXE12KUBRAoEBiiBStNdioMcKIFHFECgE7FHFEClUGE4CjyrsUaAyBilCuogUBjqIo4ogVAnAZpWkVwpYTUGKzFDFOaa7TVhkE4rgKWBR01AicVwTTgTRxQCIxRxSgKdQw4tl11ABQ1jWc8s8qV0l2Mk3whoCjRxXYqEOo0cUQKgyABSgKOKIFAYGKIFKAo4qBOApQFACligMiBpoYp0poaatMggJo4pemjpoBEYo4pemuxUCJA3qztsb2i2TAgnUcHcAAaNz1ydiOnWo8KDInPBqK0XF89ug9e1bGz8POxobjUlLet3Vq0r3GRjbb071g8zXUJJPnJt8TRdNtrjBhMUdNTbhb5FvfLUhsp38qjyUO4NRsVrmlSyjK5cvDEaaIFLxXYpgoAFEClYogUBhOKIFKAogUAgxRxSwmiBUGIhTQ009poaasMg3iuxTmmu01AiNNLZZLzqW0nBOdzyA6mjppK1KbW2U8iSCSrSMaSSMnbcA1VrXsh0W6Ub7SN7aFxoccMRwE4WkHPNSuZJ9f2q3S7qC9+TiR/CvOIV3aSpvxJ6Ao6nCltla1JcOdj0PPpVrGvDvgN/wCdSFEuhSsQ/KRr5jbY4xzzvXnb9Tyd+EksGtmwmZ0VUaQkqSTgHO4PMEV5zOhrhSnI7hypB59x0P0rYM3vSpaXH2SorTpQpCmyRtnc7Z51U8VaXnmJOgpKklCwehB23+Fa/A1HN7PZmTzdNVG73RntNECl4ohNdk5YjTRApeKITUGE4o4pWmiBQCDFd8KWE0rGKgxH00Cmn9NdppsmYZ012mntNdpqZJgZ01XuMqelLC3UhGrSleAdGw33271PnakQ3lIIBSnOT26/aqaI6HgpLLflT5dbn7fOud52pwoOh4Wn3ZeQ0WxpUrx5gIfZDRSltStPPJTywd/tVrFm2tC7a57VI8W3oUhsllWFBScHO+9ZOGqfJtbksqbbU26hOkJzsoK/8fvVsVzo67eUvtIaeabWtSmEYGSQdyOwrmM6aNY07FcSppqf78jxiHAr0yjfPlxmmbvCbXCW7FGQCVaW/dxq22GwwCd9v2pBen1LuPgiHIbZSC0hTelSjqAIwMHln6VOjLQLfFub0ZcBLyArxmFlSASQACkb9QOtCacUqXsSpVy0ypCaOmnXMqWolITknYbjnWavvELaDJt9vcKZqDp1EgYOM7Z59q7l68RG+jjTpOrcov1YR7xxvjfvSsV5y7d5b0aMta31LzhSdBJO+xH3p7/Kaeypzxw8gA+/6AYO2OlYf5Of6mn9m/k3yloQElSgAogJ9TTmN8da8z/pESHB/wDYEs+dvSenXbp9a1nDFyekqQw4lahowVEgjO/05cvUU2l+ob7UucZBfi7Zzk0OKVppYTRIroZM+BptQcRqB+IBziiMFZQD5k7kdqxki9P2+3pSCQBqKsDBOc4I+3OmbZxat5pLagQFL3UD73Mk5PoBXP0/1GKSyW14dZeDdaa7TUi1tC5sB6OTpIB90kj44+FdMQmG2pbhWdP6Q0vJP9nFa35EJ4yZ1oajWcCERmlxnHpLgbYSdKidON+m6hXBdktH5sON7QptXiBatSBnfuckfAHkKwrs27yp7aYkpZHilDOsJyAeoznB5fSrtq2X1sglOHEknUllsb778vWuVr6tat/g6uhpzpwkWTceUtC2oLCIsV5aTh1YSgEAhOCrKjz9O2aEuxTm4qpKnwSANLTYOD5wClSs55E7Z6UyU8SlJDj7xSc5BCT39PX7USviQHIeez30j9vh9BVOKL8yJuNgL5RJtifZ0eAFhO51q27nsfrmnGxxPb4SdSRMipcR+TqzpKXAU4zvgq09flTa3uJV83XjzxlvOOfp6/b45Bf4lSVlGrUvdWGuf2+H0FHDJlE6HfrNK/8A2xXYRUMhQWpaB9Bkcuo615XdrRcI7jdwuSEtMOqcPjNyEu5weQ079e3XfrWp4mut0gstuXFpKtYXoKkHKds59Rkj61gHpEi5yERs6tRAQkgZJ6Z6UmpdUsMExK5SLZtEePHLsQsraSpB9pdPuA8wB0z1xVjrbK0BxsJ2BUdSVkEbb/UCsot93xfOhReYSUqCsKzuckg+vbtT8R99QWUOpaS7nbPcbfDn96oqfyHBeh7wfMhxaXEq1Kb0ebB2BweX06Z2qfarmIClttulK9RLaSnGeWeYPMdD8ao2Lo6peEwgtWySUqByOeM9f8NqL0iQ085HlocS37qkLGACDkEHHwqTVrpgcp9nobfETRUkLjLBOyiDnf09KsY1zhSGEuokNpSrotQB+9eVtzvDT4wdWnKQVIbT5c9Ac9aEm3OyXA40/oTjlz/nWyfP1Z+4ofjQ+ifFmKUzrMdtpKThYWdj23+H8queH4aLxIS2ywpplWQXkNqKVFPNJUBgbZx86zkZyD7OprCk80lJV/PkPjU61vvRUKRalvwSVeZSXCoLOCMkdds1zYcxaprovayelOL4ihyVosmlbBCcpS0k6TjluM1QXm73e6IDFwcQtLaj5QkJAV64G9SbbxXe7ndY0aE2yQp05IRkchnPfY9+v0dv8mNKuCjDZbbYR5UaBjV610Yv6lbhHOyUkUEFuQ3IaVHXof8AFASob4zt1+NI4vuF1tvEE6IbjK0sBONDqkjcDtj/AFqubVHW7JQ4hGUtvIK1dhqAH3NJ46XFb4rmNvNpUt1acZRnbSnnUtLI0t4I3EU+9RrbY3zcH0qnoUo6XMe7jtjvSIV2vTnBU65me9ojqShJK/N51Ac+e2auOLfAj8P8PKeaSrSy4EgjO+UV0BtlPAV2KkJ8BTjKsAbEa09KTCG5MzbOIr+lqcWZEuR4bYJSklSk+vpjOT8KhHiu4vqWyi6vKLmSBrKk8uRHOkSHXFuJ9kCY8Z9JQp3OnWog+Xn2FZyHEbCELZd1qJxkpKSfhgn1FVX2QnXy8XaQP9LKU+lKylKys7D0PMchvWeUGm3XG21lxCSdCgSMjnk4q7K1XGb4CojwYkr0Bph/K9ScZ06uuRyPf0qqu0VqDKWwh4KLZIUlKFJ0b7AlXXGPr0oJDJHMtMslt5xxRG4WjOCTjbftUhbwjqR4sfLqvzEkYOOe3zyN96hxSkr/ADlBKE4Jz164qa47DDTXiJQ67pxkcieW/wD70qELW3SNCUuLYAUyAE7pwgZI77jYc6iPoVOjqfJ1HmtAVhJwem/oO3KmJ0ply2sMNJdPhuKKQNkHvt0Od66TFSzBdWm4sodawVRiCCtC8AFBGdXcjY7jnQx8AwOQH1rbLKUpVlPlLy0pCRzz5iMnbA+nWmXXH2laENBGOYBPPr1FM3RqZAkpS+y2yoIScJCSMEdwTnY/xGxBAiENvHW9JGs89Wr9qm1YDgvICnipS1uJSglW6UjUTjknr0G9PsukuhXiuKSncN6SlJ9eeaaM2EteCpCNIzq0ak4+B60PCkL1JcXp1oVpwBggAnbHflVKncKa3g26Nte2toeLC5gS0nVnAAO+QB2+2fSrq4wlwZKmHloUsAE6DnmM/WsrwRIDXEcBCSQ346UOpGFEnpgnbnsT29a9G45YZZlxlsoAW4lanCP1HIwf41s0Kx6RLnKyQOGx+VJ9VNf9ZFRPxFsz9y4zZcYcShKW2woFGckb8+m1S+GTkOjutsf81NI42uElj8QYENrT4D+jxcpyc+XGN9qa+x56JPGsUv8ADVlSEnKFKztnAxQRDcb4Bu8TP5oQ2kHG2cp32ocdzJFv4Us7sYpDuSBrGRyHrUovLa4Ku76QA4GGV8ts4QaXI2DzGXwk+mztyi8ku+IGz5feSpQSAE9TnptkE1L4O4cXOkCZMeK2uagUbq2Vzz0OMfP4VuvwymPzmIcqUU+Kp11J0JwMDl3qh4MucqbdbuxJKCiJgNFKd8HxBvvv7opMZDgVduH1o/Ex2TG8JuM042tDKWgNvBQMD57134hWKfPNtnNy4qAklmK2lkl1S8nIzg53xz2A7dZXENxkj8UTbvJ7KtgLPl82QyTzz3SOlek2feGg4GUurA2/rGiQ+VbjDkW+QWJTRacT+k8/48vWn4UaPKQ4HXdLxQA22ElRWcb7jYY259M9a+iL9wJw7eJKpUi3obkqI1OskoKu+cHqMjPrnoKxfFXB8Hh27xLpER4NmLyBIU370JXu+In+qc5PY70uCHl1vs93ujbrNtgPvrZ2eSgbjntj/gV9MdRmc1Yp1udiFEZT63Qp5LDSFAr0+8DkAjTtnHevRrr7Pwj+MVvltOtNwro2lt5A/SSnRn083hq+Z71bcAQmJf8ATV8U62HbyhbiAdR8Bkk6Qc8851HHfHSjgh47AXacviVGcbUMqQoHW20NJKU6eZ1HTueQFVq2UqIVE1eERtv15HnXs124OiTOAXmXJEZ64MEFualkp5EHQkZGAQMdq8+XZnYSGmwnUkoCgXUKByeY2O4znf5dMkNEIrXC9yFybgkHxScjWClB2GMke7sRue9SG7m2h1IQG3CCfIcEggc/X4Vp4L67vaxbLZbMyk6gtyNoDaEHqoA4B2271W//ABzdolzSQQ6p1aikpSMHbPVVSUu2K0emcEwfC4agusR4eVJUvLifNkrKufx/lVJxtdmpVzTFaksLkxAUSG29XkzggHPz5VfRp3+TnDcZuZFkOeztJSopA8xyBtv/AFvtWC4hnWm43d25W1qS3IlhPtAc31FKQEkDPYfanVJUCvtwX/AfjPznWgWgAzq86SoZCh2Iq9ukK2v8SR2582OLrIGplvwljWAPjj9PU9Ky3B05qxyJEqc2+lsshA/LKSd8/qI7VacTXaBLYTd4bMhm7w21iE44tKQCQQQpOeyjsfSpVLI0LjDJnEqLZDslrF+faTHSAlhKULJJwM9STtvv2qclqA7wq8/7VGVaHmdbj/hLGpA6887Y7dK8ntD124jdRbnVreGoqQl13CUbcycbeXOMVvrfBfa4YXbZsqIh3+jnIraBIGnKgD09dX17UmXkucJTlck3geRapzLjnDUthZZI8RKmV5bKs9SoZzg96gWlVhZ4jkW63ymE3BTigtJjukLIySM5wMZPWqPgGyTOH25rM6fAQzJdZcUtmVnPhq1dge4+dP8A9GOReM371Fuls8NbrjiP84AWnIONiMenzoN9AmV7mkv8S3xbzFlXaXHYnTD4DCvZXFazjTjZZA2V1q9tDVzjslpybGcwtzGYygcajjfX2x0+Z51gOMrzFjCzx2AxMTEV44dS4slCgroQQFbdFbVdj8R7RHjl8tuqTrXslbZIBUefmphUaK53sQJ8KDLmxWpM5SkxkGO6rWU4zuDgcxzxzqLxC8uNbXJVyfhritKTqSWSAcnTzKyMebtWTu/H3Dkp23TpltfXKj6no48UBbWdt8HG4A2NROJeMJHEFnTEiQvYW5DicSJb4CFEEHT7vw6/WoFYbw2Y3j2LJDFsLh120F1qG+cqUhHlPhKPUJHunmRt+mvW+HZ9mtL7iYoOl5KdQTg40pCRtz5AfSvJZ8SZM4YlXF2K2pnxvBSltwLOvYagB0zkf4VYWm4TJHssN6EUFSAC44CEjA3KicAD+NENpS+Hk9OfjW+HwdKtTSHZUVSVJUjKUr0rWScbEHGr506GYjv5sMwVoXhSlrf0qWccyOm2K8muXFEgxlCA4orbcCm3sKKEYOQrJGDuB1+VLkfiVLKkKjw4ICkArDjJVhXXBKuVDIrFWyCLW4XYE6THcIwooc5irNFyuPtDSk3OU5pCveczjOBVd+WyfMsNnsVZpKi2pOfESlPVSlJ3rn76fbMu5lfxVfpUqamNJlOuhkgpStXUjfFQobs6Q6GorHtLqkkBsxw5gdcZB0/EY+NSbhd7fCSW8CQ725jP8Kq2+MLjFQ43C8GOlz39Cck/P9quW5zwv9LY57N5YIl8abkCTa2nFJRlsymUuKz005O3eodibnucQtQ7zA8NUxDrSQ6yNlqScKHfBGdqrbXxVd5ERK3H0IQQT4hbCiVA45ZAq0jcTzobK1zpvtLe2QUJB59AP51J0vKfLSwWt6SaWTYXDhSNFtjMSKhlDsnyOOmL4idQ3OMEKBJBwc9DnNVlv4EhvwkLnqkNyNw4lDidOQcZG3I8+9QoPG7F1j+xzFR2W2SClTjalBzG2CkE79a0EPirh+PHDSJSW20k6UtxXQkfDy1fW5PgaFOCMjgW1tcpEk4BA1FJ/wC2kDgKzcvaJf8Ab/wqxVxnY05zJdJ/3ZwZ+HlqtlcW2mUrS3GnOp6qbcUjHyCs/al9Y/oFD8P7WQFmRLKRuDlP7VUTuBrW2tSmbxGbWSCfGaQSr0O/3xUeddOH5AKlSbtqP6S4VY+uf41Fae4ccwFTLgjHVTOo/wB6nSrtsre34HX+E7ShSXZD0F9tBP5bEwtZzz5An151LmpsKuF34TLaY76VYjNLlKc0k4ysKUeeM/wqucXZGxpZvczRnOPYQfvqFQ1OwQ5lm5SCnqpcfA/vGj9NV2DKRZ2vitVriO+BDjKK9OUuOaNKRyxjmSSdqz/FV1m3dg+CltvXsttlzZQ9c4qWtuLICv8ATCFf7bKk1Ek22CEahcWSpXZpYx9jVnAnJl4zUhLSmnlOoQSD4YOAfWkiK/8AqQPnn+VXD0FgnAloUD/q6v5gUsRUpASi4I0j/a/ao5If/9k="/>
          <p:cNvSpPr>
            <a:spLocks noChangeAspect="1" noChangeArrowheads="1"/>
          </p:cNvSpPr>
          <p:nvPr/>
        </p:nvSpPr>
        <p:spPr bwMode="auto">
          <a:xfrm>
            <a:off x="4434841" y="-565547"/>
            <a:ext cx="1200150" cy="1143001"/>
          </a:xfrm>
          <a:prstGeom prst="rect">
            <a:avLst/>
          </a:prstGeom>
          <a:noFill/>
          <a:ln w="9525">
            <a:noFill/>
            <a:miter lim="800000"/>
            <a:headEnd/>
            <a:tailEnd/>
          </a:ln>
        </p:spPr>
        <p:txBody>
          <a:bodyPr/>
          <a:lstStyle/>
          <a:p>
            <a:endParaRPr lang="en-US" sz="1975" dirty="0"/>
          </a:p>
        </p:txBody>
      </p:sp>
      <p:pic>
        <p:nvPicPr>
          <p:cNvPr id="12" name="Picture 11" descr="GEFIII.png"/>
          <p:cNvPicPr>
            <a:picLocks noChangeAspect="1"/>
          </p:cNvPicPr>
          <p:nvPr/>
        </p:nvPicPr>
        <p:blipFill>
          <a:blip r:embed="rId4" cstate="print"/>
          <a:stretch>
            <a:fillRect/>
          </a:stretch>
        </p:blipFill>
        <p:spPr>
          <a:xfrm rot="895184">
            <a:off x="6635235" y="3782807"/>
            <a:ext cx="1625713" cy="857250"/>
          </a:xfrm>
          <a:prstGeom prst="rect">
            <a:avLst/>
          </a:prstGeom>
          <a:ln w="15875">
            <a:solidFill>
              <a:srgbClr val="FFFF00"/>
            </a:solidFill>
          </a:ln>
        </p:spPr>
      </p:pic>
    </p:spTree>
    <p:extLst>
      <p:ext uri="{BB962C8B-B14F-4D97-AF65-F5344CB8AC3E}">
        <p14:creationId xmlns:p14="http://schemas.microsoft.com/office/powerpoint/2010/main" val="1840892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a:xfrm>
            <a:off x="922681" y="995449"/>
            <a:ext cx="7338060" cy="1406251"/>
          </a:xfrm>
        </p:spPr>
        <p:txBody>
          <a:bodyPr>
            <a:noAutofit/>
          </a:bodyPr>
          <a:lstStyle/>
          <a:p>
            <a:pPr marL="307198" indent="0">
              <a:spcBef>
                <a:spcPts val="439"/>
              </a:spcBef>
              <a:buNone/>
            </a:pPr>
            <a:r>
              <a:rPr lang="en-US" sz="2197" u="sng" dirty="0">
                <a:solidFill>
                  <a:srgbClr val="0070C0"/>
                </a:solidFill>
              </a:rPr>
              <a:t>Recurring</a:t>
            </a:r>
            <a:r>
              <a:rPr lang="en-US" sz="2197" dirty="0">
                <a:solidFill>
                  <a:srgbClr val="0070C0"/>
                </a:solidFill>
              </a:rPr>
              <a:t> </a:t>
            </a:r>
            <a:r>
              <a:rPr lang="en-US" sz="2197" dirty="0"/>
              <a:t>Exemptions (Lines 8A-E) are </a:t>
            </a:r>
            <a:r>
              <a:rPr lang="en-US" sz="2197" i="1" u="sng" dirty="0"/>
              <a:t>base-building</a:t>
            </a:r>
            <a:r>
              <a:rPr lang="en-US" sz="2197" i="1" dirty="0"/>
              <a:t> </a:t>
            </a:r>
            <a:r>
              <a:rPr lang="en-US" sz="2197" dirty="0"/>
              <a:t>– that is, if the district taxes for any of this additional authority, the levy amount is automatically included in the succeeding year’s base. </a:t>
            </a:r>
          </a:p>
          <a:p>
            <a:pPr>
              <a:spcBef>
                <a:spcPts val="439"/>
              </a:spcBef>
              <a:buNone/>
            </a:pPr>
            <a:endParaRPr lang="en-US" sz="2197" dirty="0"/>
          </a:p>
          <a:p>
            <a:pPr>
              <a:spcBef>
                <a:spcPts val="439"/>
              </a:spcBef>
              <a:buNone/>
            </a:pPr>
            <a:endParaRPr lang="en-US" sz="2197" dirty="0"/>
          </a:p>
          <a:p>
            <a:pPr>
              <a:spcBef>
                <a:spcPts val="439"/>
              </a:spcBef>
              <a:buNone/>
            </a:pPr>
            <a:endParaRPr lang="en-US" sz="2197" dirty="0"/>
          </a:p>
        </p:txBody>
      </p:sp>
      <p:sp>
        <p:nvSpPr>
          <p:cNvPr id="7" name="Slide Number Placeholder 6"/>
          <p:cNvSpPr>
            <a:spLocks noGrp="1"/>
          </p:cNvSpPr>
          <p:nvPr>
            <p:ph type="sldNum" sz="quarter" idx="12"/>
          </p:nvPr>
        </p:nvSpPr>
        <p:spPr/>
        <p:txBody>
          <a:bodyPr/>
          <a:lstStyle/>
          <a:p>
            <a:pPr>
              <a:defRPr/>
            </a:pPr>
            <a:fld id="{130CE093-0770-429B-95D3-C00077BCDDAB}" type="slidenum">
              <a:rPr lang="en-US" smtClean="0"/>
              <a:pPr>
                <a:defRPr/>
              </a:pPr>
              <a:t>50</a:t>
            </a:fld>
            <a:endParaRPr lang="en-US" dirty="0"/>
          </a:p>
        </p:txBody>
      </p:sp>
      <p:sp>
        <p:nvSpPr>
          <p:cNvPr id="43011" name="Rectangle 4"/>
          <p:cNvSpPr>
            <a:spLocks noChangeArrowheads="1"/>
          </p:cNvSpPr>
          <p:nvPr/>
        </p:nvSpPr>
        <p:spPr bwMode="auto">
          <a:xfrm>
            <a:off x="21390" y="141040"/>
            <a:ext cx="9140641" cy="800100"/>
          </a:xfrm>
          <a:prstGeom prst="rect">
            <a:avLst/>
          </a:prstGeom>
          <a:noFill/>
          <a:ln w="9525">
            <a:noFill/>
            <a:miter lim="800000"/>
            <a:headEnd/>
            <a:tailEnd/>
          </a:ln>
        </p:spPr>
        <p:txBody>
          <a:bodyPr anchor="b"/>
          <a:lstStyle/>
          <a:p>
            <a:pPr algn="ctr" eaLnBrk="1" hangingPunct="1">
              <a:defRPr/>
            </a:pPr>
            <a:r>
              <a:rPr lang="en-US" sz="3200" dirty="0">
                <a:solidFill>
                  <a:srgbClr val="FFFF00"/>
                </a:solidFill>
                <a:latin typeface="Lato Black" panose="020F0A02020204030203" pitchFamily="34" charset="0"/>
              </a:rPr>
              <a:t>Step 3: Determine Allowable Exemptions</a:t>
            </a:r>
            <a:r>
              <a:rPr lang="en-US" sz="3200" dirty="0">
                <a:solidFill>
                  <a:srgbClr val="FFFF00"/>
                </a:solidFill>
                <a:latin typeface="Lato Black" panose="020F0A02020204030203" pitchFamily="34" charset="0"/>
                <a:hlinkClick r:id="rId2"/>
              </a:rPr>
              <a:t/>
            </a:r>
            <a:br>
              <a:rPr lang="en-US" sz="3200" dirty="0">
                <a:solidFill>
                  <a:srgbClr val="FFFF00"/>
                </a:solidFill>
                <a:latin typeface="Lato Black" panose="020F0A02020204030203" pitchFamily="34" charset="0"/>
                <a:hlinkClick r:id="rId2"/>
              </a:rPr>
            </a:br>
            <a:r>
              <a:rPr lang="en-US" sz="3200" dirty="0">
                <a:solidFill>
                  <a:srgbClr val="FFFF00"/>
                </a:solidFill>
                <a:latin typeface="Lato Black" panose="020F0A02020204030203" pitchFamily="34" charset="0"/>
              </a:rPr>
              <a:t>Line 8</a:t>
            </a:r>
          </a:p>
        </p:txBody>
      </p:sp>
      <p:pic>
        <p:nvPicPr>
          <p:cNvPr id="2" name="Picture 1"/>
          <p:cNvPicPr>
            <a:picLocks noChangeAspect="1"/>
          </p:cNvPicPr>
          <p:nvPr/>
        </p:nvPicPr>
        <p:blipFill>
          <a:blip r:embed="rId3"/>
          <a:stretch>
            <a:fillRect/>
          </a:stretch>
        </p:blipFill>
        <p:spPr>
          <a:xfrm>
            <a:off x="737009" y="2457357"/>
            <a:ext cx="7645793" cy="2311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220278" y="4452730"/>
            <a:ext cx="1542553" cy="3145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4747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1680" y="0"/>
            <a:ext cx="9140641" cy="857250"/>
          </a:xfrm>
          <a:noFill/>
        </p:spPr>
        <p:txBody>
          <a:bodyPr>
            <a:noAutofit/>
          </a:bodyPr>
          <a:lstStyle/>
          <a:p>
            <a:pPr algn="ctr" eaLnBrk="1" hangingPunct="1"/>
            <a:r>
              <a:rPr lang="en-US" sz="3200" dirty="0">
                <a:solidFill>
                  <a:srgbClr val="FFFF00"/>
                </a:solidFill>
              </a:rPr>
              <a:t>Step 3: Determine Allowable Exemptions</a:t>
            </a:r>
            <a:br>
              <a:rPr lang="en-US" sz="3200" dirty="0">
                <a:solidFill>
                  <a:srgbClr val="FFFF00"/>
                </a:solidFill>
              </a:rPr>
            </a:br>
            <a:r>
              <a:rPr lang="en-US" sz="3200" dirty="0">
                <a:solidFill>
                  <a:srgbClr val="FFFF00"/>
                </a:solidFill>
              </a:rPr>
              <a:t>Line 8</a:t>
            </a:r>
          </a:p>
        </p:txBody>
      </p:sp>
      <p:sp>
        <p:nvSpPr>
          <p:cNvPr id="4" name="Slide Number Placeholder 3"/>
          <p:cNvSpPr>
            <a:spLocks noGrp="1"/>
          </p:cNvSpPr>
          <p:nvPr>
            <p:ph type="sldNum" sz="quarter" idx="12"/>
          </p:nvPr>
        </p:nvSpPr>
        <p:spPr/>
        <p:txBody>
          <a:bodyPr/>
          <a:lstStyle/>
          <a:p>
            <a:pPr>
              <a:defRPr/>
            </a:pPr>
            <a:fld id="{130CE093-0770-429B-95D3-C00077BCDDAB}" type="slidenum">
              <a:rPr lang="en-US" smtClean="0"/>
              <a:pPr>
                <a:defRPr/>
              </a:pPr>
              <a:t>51</a:t>
            </a:fld>
            <a:endParaRPr lang="en-US" dirty="0"/>
          </a:p>
        </p:txBody>
      </p:sp>
      <p:sp>
        <p:nvSpPr>
          <p:cNvPr id="8" name="TextBox 7"/>
          <p:cNvSpPr txBox="1"/>
          <p:nvPr/>
        </p:nvSpPr>
        <p:spPr>
          <a:xfrm>
            <a:off x="767027" y="973490"/>
            <a:ext cx="7430238" cy="3496342"/>
          </a:xfrm>
          <a:prstGeom prst="rect">
            <a:avLst/>
          </a:prstGeom>
          <a:noFill/>
        </p:spPr>
        <p:txBody>
          <a:bodyPr wrap="square" rtlCol="0">
            <a:spAutoFit/>
          </a:bodyPr>
          <a:lstStyle/>
          <a:p>
            <a:pPr marL="334853" indent="-334853">
              <a:buClr>
                <a:srgbClr val="7030A0"/>
              </a:buClr>
              <a:buFont typeface="Wingdings" panose="05000000000000000000" pitchFamily="2" charset="2"/>
              <a:buChar char="§"/>
            </a:pPr>
            <a:r>
              <a:rPr lang="en-US" sz="2051" b="1" dirty="0"/>
              <a:t>Line 8A – </a:t>
            </a:r>
            <a:r>
              <a:rPr lang="en-US" sz="2051" b="1" dirty="0">
                <a:solidFill>
                  <a:srgbClr val="0070C0"/>
                </a:solidFill>
              </a:rPr>
              <a:t>Prior Year Carryover </a:t>
            </a:r>
            <a:r>
              <a:rPr lang="en-US" sz="2051" b="1" dirty="0"/>
              <a:t>– unused levy authority from prior year allowed to be used in current year. (DPI provides)</a:t>
            </a:r>
          </a:p>
          <a:p>
            <a:pPr marL="873012" indent="-873012">
              <a:buClr>
                <a:srgbClr val="7030A0"/>
              </a:buClr>
              <a:buFont typeface="Wingdings" panose="05000000000000000000" pitchFamily="2" charset="2"/>
              <a:buChar char="§"/>
            </a:pPr>
            <a:endParaRPr lang="en-US" sz="806" b="1" dirty="0"/>
          </a:p>
          <a:p>
            <a:pPr marL="334853" indent="-334853">
              <a:buClr>
                <a:srgbClr val="7030A0"/>
              </a:buClr>
              <a:buFont typeface="Wingdings" panose="05000000000000000000" pitchFamily="2" charset="2"/>
              <a:buChar char="§"/>
            </a:pPr>
            <a:r>
              <a:rPr lang="en-US" sz="2051" b="1" dirty="0"/>
              <a:t>Line 8B </a:t>
            </a:r>
            <a:r>
              <a:rPr lang="en-US" sz="2051" b="1" dirty="0">
                <a:solidFill>
                  <a:srgbClr val="0070C0"/>
                </a:solidFill>
              </a:rPr>
              <a:t>– Transfer of Service </a:t>
            </a:r>
            <a:r>
              <a:rPr lang="en-US" sz="2051" b="1" dirty="0"/>
              <a:t>- a school district which assumes responsibility for a program or service from another governmental unit may request and be granted an exemption to the district revenue limit equal to the increased cost due to that program or service. (special education or ESL services)</a:t>
            </a:r>
          </a:p>
          <a:p>
            <a:pPr marL="873012" indent="-873012">
              <a:buClr>
                <a:srgbClr val="7030A0"/>
              </a:buClr>
              <a:buFont typeface="Wingdings" panose="05000000000000000000" pitchFamily="2" charset="2"/>
              <a:buChar char="§"/>
            </a:pPr>
            <a:endParaRPr lang="en-US" sz="806" b="1" dirty="0"/>
          </a:p>
          <a:p>
            <a:pPr marL="334853" indent="-334853">
              <a:buClr>
                <a:srgbClr val="7030A0"/>
              </a:buClr>
              <a:buFont typeface="Wingdings" panose="05000000000000000000" pitchFamily="2" charset="2"/>
              <a:buChar char="§"/>
            </a:pPr>
            <a:r>
              <a:rPr lang="en-US" sz="2051" b="1" dirty="0"/>
              <a:t>Line 8E </a:t>
            </a:r>
            <a:r>
              <a:rPr lang="en-US" sz="2051" b="1" dirty="0">
                <a:solidFill>
                  <a:srgbClr val="0070C0"/>
                </a:solidFill>
              </a:rPr>
              <a:t>– Recurring Referenda to Exceed </a:t>
            </a:r>
            <a:r>
              <a:rPr lang="en-US" sz="2051" b="1" dirty="0"/>
              <a:t>– referenda amount (normally, if </a:t>
            </a:r>
            <a:r>
              <a:rPr lang="en-US" sz="2051" b="1" dirty="0" smtClean="0"/>
              <a:t>2020-21 </a:t>
            </a:r>
            <a:r>
              <a:rPr lang="en-US" sz="2051" b="1" dirty="0"/>
              <a:t>is the first year). Call DPI if you have questions.</a:t>
            </a:r>
          </a:p>
        </p:txBody>
      </p:sp>
    </p:spTree>
    <p:extLst>
      <p:ext uri="{BB962C8B-B14F-4D97-AF65-F5344CB8AC3E}">
        <p14:creationId xmlns:p14="http://schemas.microsoft.com/office/powerpoint/2010/main" val="3771812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1680" y="0"/>
            <a:ext cx="9140641" cy="857250"/>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44034" name="Rectangle 2"/>
          <p:cNvSpPr>
            <a:spLocks noGrp="1" noChangeArrowheads="1"/>
          </p:cNvSpPr>
          <p:nvPr>
            <p:ph type="body" sz="half" idx="1"/>
          </p:nvPr>
        </p:nvSpPr>
        <p:spPr>
          <a:xfrm>
            <a:off x="834037" y="994410"/>
            <a:ext cx="7292001" cy="891540"/>
          </a:xfrm>
        </p:spPr>
        <p:txBody>
          <a:bodyPr>
            <a:noAutofit/>
          </a:bodyPr>
          <a:lstStyle/>
          <a:p>
            <a:pPr marL="50009" indent="0">
              <a:buNone/>
            </a:pPr>
            <a:r>
              <a:rPr lang="en-US" sz="1904" u="sng" dirty="0">
                <a:solidFill>
                  <a:srgbClr val="0070C0"/>
                </a:solidFill>
              </a:rPr>
              <a:t>Non-Recurring</a:t>
            </a:r>
            <a:r>
              <a:rPr lang="en-US" sz="1904" dirty="0">
                <a:solidFill>
                  <a:srgbClr val="0070C0"/>
                </a:solidFill>
              </a:rPr>
              <a:t> </a:t>
            </a:r>
            <a:r>
              <a:rPr lang="en-US" sz="1904" dirty="0"/>
              <a:t>Exemptions (Lines 10A-I) are </a:t>
            </a:r>
            <a:r>
              <a:rPr lang="en-US" sz="1904" i="1" u="sng" dirty="0"/>
              <a:t>not base-building</a:t>
            </a:r>
            <a:r>
              <a:rPr lang="en-US" sz="1904" i="1" dirty="0"/>
              <a:t> </a:t>
            </a:r>
            <a:r>
              <a:rPr lang="en-US" sz="1904" dirty="0"/>
              <a:t>– that is, if a district taxes for any of these exemptions, the amount </a:t>
            </a:r>
            <a:r>
              <a:rPr lang="en-US" sz="1904" i="1" u="sng" dirty="0"/>
              <a:t>is not</a:t>
            </a:r>
            <a:r>
              <a:rPr lang="en-US" sz="1904" dirty="0"/>
              <a:t> included in the succeeding year’s base.</a:t>
            </a:r>
          </a:p>
          <a:p>
            <a:pPr eaLnBrk="1" hangingPunct="1">
              <a:lnSpc>
                <a:spcPct val="100000"/>
              </a:lnSpc>
              <a:buFontTx/>
              <a:buNone/>
            </a:pPr>
            <a:endParaRPr lang="en-US" sz="1904" dirty="0"/>
          </a:p>
          <a:p>
            <a:pPr eaLnBrk="1" hangingPunct="1">
              <a:lnSpc>
                <a:spcPct val="100000"/>
              </a:lnSpc>
              <a:buFontTx/>
              <a:buNone/>
            </a:pPr>
            <a:endParaRPr lang="en-US" sz="1904" dirty="0"/>
          </a:p>
        </p:txBody>
      </p:sp>
      <p:sp>
        <p:nvSpPr>
          <p:cNvPr id="4" name="Slide Number Placeholder 3"/>
          <p:cNvSpPr>
            <a:spLocks noGrp="1"/>
          </p:cNvSpPr>
          <p:nvPr>
            <p:ph type="sldNum" sz="quarter" idx="12"/>
          </p:nvPr>
        </p:nvSpPr>
        <p:spPr>
          <a:xfrm>
            <a:off x="6870226" y="4767264"/>
            <a:ext cx="2056644" cy="273844"/>
          </a:xfrm>
        </p:spPr>
        <p:txBody>
          <a:bodyPr/>
          <a:lstStyle/>
          <a:p>
            <a:pPr>
              <a:defRPr/>
            </a:pPr>
            <a:fld id="{130CE093-0770-429B-95D3-C00077BCDDAB}" type="slidenum">
              <a:rPr lang="en-US" smtClean="0"/>
              <a:pPr>
                <a:defRPr/>
              </a:pPr>
              <a:t>52</a:t>
            </a:fld>
            <a:endParaRPr lang="en-US" dirty="0"/>
          </a:p>
        </p:txBody>
      </p:sp>
      <p:pic>
        <p:nvPicPr>
          <p:cNvPr id="2" name="Picture 1"/>
          <p:cNvPicPr>
            <a:picLocks noChangeAspect="1"/>
          </p:cNvPicPr>
          <p:nvPr/>
        </p:nvPicPr>
        <p:blipFill>
          <a:blip r:embed="rId3"/>
          <a:stretch>
            <a:fillRect/>
          </a:stretch>
        </p:blipFill>
        <p:spPr>
          <a:xfrm>
            <a:off x="1067080" y="2000214"/>
            <a:ext cx="7345711" cy="276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6219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855891" y="148651"/>
            <a:ext cx="7406640" cy="654843"/>
          </a:xfrm>
          <a:prstGeom prst="rect">
            <a:avLst/>
          </a:prstGeom>
          <a:noFill/>
          <a:ln w="9525">
            <a:noFill/>
            <a:miter lim="800000"/>
            <a:headEnd/>
            <a:tailEnd/>
          </a:ln>
          <a:effectLst/>
        </p:spPr>
        <p:txBody>
          <a:bodyPr lIns="82868" tIns="41435" rIns="82868" bIns="41435" anchor="b"/>
          <a:lstStyle/>
          <a:p>
            <a:pPr algn="ctr">
              <a:defRPr/>
            </a:pPr>
            <a:endParaRPr lang="en-US" sz="3600" i="1" dirty="0">
              <a:solidFill>
                <a:srgbClr val="FFFF00"/>
              </a:solidFill>
              <a:latin typeface="Lato Black" panose="020F0A02020204030203" pitchFamily="34" charset="0"/>
            </a:endParaRPr>
          </a:p>
          <a:p>
            <a:pPr algn="ctr">
              <a:defRPr/>
            </a:pPr>
            <a:r>
              <a:rPr lang="en-US" sz="3600" dirty="0">
                <a:solidFill>
                  <a:srgbClr val="FFFF00"/>
                </a:solidFill>
                <a:latin typeface="Lato Black" panose="020F0A02020204030203" pitchFamily="34" charset="0"/>
              </a:rPr>
              <a:t>Know the Difference !</a:t>
            </a:r>
          </a:p>
        </p:txBody>
      </p:sp>
      <p:sp>
        <p:nvSpPr>
          <p:cNvPr id="23555" name="Rectangle 4"/>
          <p:cNvSpPr>
            <a:spLocks noChangeArrowheads="1"/>
          </p:cNvSpPr>
          <p:nvPr/>
        </p:nvSpPr>
        <p:spPr bwMode="auto">
          <a:xfrm>
            <a:off x="1517757" y="1016513"/>
            <a:ext cx="5664360"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Recurring Exemptions – Rolling forward in Your Base</a:t>
            </a:r>
          </a:p>
        </p:txBody>
      </p:sp>
      <p:sp>
        <p:nvSpPr>
          <p:cNvPr id="47108" name="TextBox 3"/>
          <p:cNvSpPr txBox="1">
            <a:spLocks noChangeArrowheads="1"/>
          </p:cNvSpPr>
          <p:nvPr/>
        </p:nvSpPr>
        <p:spPr bwMode="auto">
          <a:xfrm>
            <a:off x="2857500" y="2091691"/>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8" name="Rectangle 7"/>
          <p:cNvSpPr>
            <a:spLocks noChangeArrowheads="1"/>
          </p:cNvSpPr>
          <p:nvPr/>
        </p:nvSpPr>
        <p:spPr bwMode="auto">
          <a:xfrm>
            <a:off x="1871198" y="3076576"/>
            <a:ext cx="5376027"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Non-Recurring Exemptions – One Year Only</a:t>
            </a:r>
          </a:p>
        </p:txBody>
      </p:sp>
      <p:sp>
        <p:nvSpPr>
          <p:cNvPr id="47110" name="TextBox 9"/>
          <p:cNvSpPr txBox="1">
            <a:spLocks noChangeArrowheads="1"/>
          </p:cNvSpPr>
          <p:nvPr/>
        </p:nvSpPr>
        <p:spPr bwMode="auto">
          <a:xfrm>
            <a:off x="2857500" y="1827872"/>
            <a:ext cx="1508760" cy="317779"/>
          </a:xfrm>
          <a:prstGeom prst="rect">
            <a:avLst/>
          </a:prstGeom>
          <a:solidFill>
            <a:srgbClr val="00FF00"/>
          </a:solidFill>
          <a:ln w="57150">
            <a:solidFill>
              <a:schemeClr val="bg1"/>
            </a:solidFill>
            <a:miter lim="800000"/>
            <a:headEnd/>
            <a:tailEnd/>
          </a:ln>
        </p:spPr>
        <p:txBody>
          <a:bodyPr>
            <a:spAutoFit/>
          </a:bodyPr>
          <a:lstStyle/>
          <a:p>
            <a:pPr algn="ctr">
              <a:defRPr/>
            </a:pPr>
            <a:r>
              <a:rPr lang="en-US" sz="1440" dirty="0">
                <a:solidFill>
                  <a:schemeClr val="bg1"/>
                </a:solidFill>
                <a:latin typeface="Trebuchet MS" pitchFamily="34" charset="0"/>
              </a:rPr>
              <a:t> </a:t>
            </a:r>
            <a:r>
              <a:rPr lang="en-US" sz="1465" b="1" dirty="0"/>
              <a:t>Recurring</a:t>
            </a:r>
            <a:endParaRPr lang="en-US" sz="1440" b="1" dirty="0"/>
          </a:p>
        </p:txBody>
      </p:sp>
      <p:sp>
        <p:nvSpPr>
          <p:cNvPr id="11" name="TextBox 10"/>
          <p:cNvSpPr txBox="1"/>
          <p:nvPr/>
        </p:nvSpPr>
        <p:spPr>
          <a:xfrm>
            <a:off x="2857500" y="1344556"/>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12" name="TextBox 11"/>
          <p:cNvSpPr txBox="1"/>
          <p:nvPr/>
        </p:nvSpPr>
        <p:spPr>
          <a:xfrm>
            <a:off x="4572000" y="1375512"/>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47113" name="TextBox 13"/>
          <p:cNvSpPr txBox="1">
            <a:spLocks noChangeArrowheads="1"/>
          </p:cNvSpPr>
          <p:nvPr/>
        </p:nvSpPr>
        <p:spPr bwMode="auto">
          <a:xfrm>
            <a:off x="4572000" y="1831182"/>
            <a:ext cx="1508760" cy="1017202"/>
          </a:xfrm>
          <a:prstGeom prst="rect">
            <a:avLst/>
          </a:prstGeom>
          <a:solidFill>
            <a:srgbClr val="00FF00"/>
          </a:solidFill>
          <a:ln w="9525">
            <a:noFill/>
            <a:miter lim="800000"/>
            <a:headEnd/>
            <a:tailEnd/>
          </a:ln>
        </p:spPr>
        <p:txBody>
          <a:bodyPr wrap="square">
            <a:spAutoFit/>
          </a:bodyPr>
          <a:lstStyle/>
          <a:p>
            <a:pPr algn="ctr">
              <a:defRPr/>
            </a:pPr>
            <a:endParaRPr lang="en-US" sz="1440" dirty="0">
              <a:solidFill>
                <a:schemeClr val="bg1"/>
              </a:solidFill>
              <a:latin typeface="Trebuchet MS" pitchFamily="34" charset="0"/>
            </a:endParaRPr>
          </a:p>
          <a:p>
            <a:pPr algn="ctr">
              <a:defRPr/>
            </a:pPr>
            <a:endParaRPr lang="en-US" sz="945" dirty="0">
              <a:solidFill>
                <a:schemeClr val="bg1"/>
              </a:solidFill>
              <a:latin typeface="Trebuchet MS" pitchFamily="34" charset="0"/>
            </a:endParaRPr>
          </a:p>
          <a:p>
            <a:pPr algn="ctr">
              <a:defRPr/>
            </a:pPr>
            <a:r>
              <a:rPr lang="en-US" sz="1465" b="1" dirty="0"/>
              <a:t>Base</a:t>
            </a:r>
          </a:p>
          <a:p>
            <a:pPr algn="ctr">
              <a:defRPr/>
            </a:pPr>
            <a:endParaRPr lang="en-US" sz="720" dirty="0">
              <a:solidFill>
                <a:schemeClr val="bg1"/>
              </a:solidFill>
              <a:latin typeface="Trebuchet MS" pitchFamily="34" charset="0"/>
            </a:endParaRPr>
          </a:p>
          <a:p>
            <a:pPr algn="ctr">
              <a:defRPr/>
            </a:pPr>
            <a:endParaRPr lang="en-US" sz="1440" dirty="0">
              <a:solidFill>
                <a:schemeClr val="bg1"/>
              </a:solidFill>
              <a:latin typeface="Trebuchet MS" pitchFamily="34" charset="0"/>
            </a:endParaRPr>
          </a:p>
        </p:txBody>
      </p:sp>
      <p:sp>
        <p:nvSpPr>
          <p:cNvPr id="16" name="TextBox 15"/>
          <p:cNvSpPr txBox="1">
            <a:spLocks noChangeArrowheads="1"/>
          </p:cNvSpPr>
          <p:nvPr/>
        </p:nvSpPr>
        <p:spPr bwMode="auto">
          <a:xfrm>
            <a:off x="2857500" y="4217671"/>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17" name="TextBox 16"/>
          <p:cNvSpPr txBox="1">
            <a:spLocks noChangeArrowheads="1"/>
          </p:cNvSpPr>
          <p:nvPr/>
        </p:nvSpPr>
        <p:spPr bwMode="auto">
          <a:xfrm>
            <a:off x="2857500" y="3943350"/>
            <a:ext cx="1508760" cy="313932"/>
          </a:xfrm>
          <a:prstGeom prst="rect">
            <a:avLst/>
          </a:prstGeom>
          <a:solidFill>
            <a:srgbClr val="FFFF00"/>
          </a:solidFill>
          <a:ln w="57150">
            <a:solidFill>
              <a:schemeClr val="bg1"/>
            </a:solidFill>
            <a:miter lim="800000"/>
            <a:headEnd/>
            <a:tailEnd/>
          </a:ln>
        </p:spPr>
        <p:txBody>
          <a:bodyPr>
            <a:spAutoFit/>
          </a:bodyPr>
          <a:lstStyle/>
          <a:p>
            <a:pPr algn="ctr">
              <a:defRPr/>
            </a:pPr>
            <a:r>
              <a:rPr lang="en-US" sz="1440" b="1" dirty="0"/>
              <a:t>Non-Recurring</a:t>
            </a:r>
          </a:p>
        </p:txBody>
      </p:sp>
      <p:sp>
        <p:nvSpPr>
          <p:cNvPr id="18" name="TextBox 17"/>
          <p:cNvSpPr txBox="1">
            <a:spLocks noChangeArrowheads="1"/>
          </p:cNvSpPr>
          <p:nvPr/>
        </p:nvSpPr>
        <p:spPr bwMode="auto">
          <a:xfrm>
            <a:off x="4572000" y="4217670"/>
            <a:ext cx="1508760" cy="7332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260" dirty="0">
              <a:latin typeface="Trebuchet MS" pitchFamily="34" charset="0"/>
            </a:endParaRPr>
          </a:p>
        </p:txBody>
      </p:sp>
      <p:sp>
        <p:nvSpPr>
          <p:cNvPr id="19" name="TextBox 18"/>
          <p:cNvSpPr txBox="1"/>
          <p:nvPr/>
        </p:nvSpPr>
        <p:spPr>
          <a:xfrm>
            <a:off x="285750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20" name="TextBox 19"/>
          <p:cNvSpPr txBox="1"/>
          <p:nvPr/>
        </p:nvSpPr>
        <p:spPr>
          <a:xfrm>
            <a:off x="457200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21" name="TextBox 20"/>
          <p:cNvSpPr txBox="1"/>
          <p:nvPr/>
        </p:nvSpPr>
        <p:spPr>
          <a:xfrm>
            <a:off x="1417321" y="2026444"/>
            <a:ext cx="1371600" cy="369332"/>
          </a:xfrm>
          <a:prstGeom prst="rect">
            <a:avLst/>
          </a:prstGeom>
          <a:noFill/>
        </p:spPr>
        <p:txBody>
          <a:bodyPr wrap="square" rtlCol="0">
            <a:spAutoFit/>
          </a:bodyPr>
          <a:lstStyle/>
          <a:p>
            <a:pPr algn="ctr"/>
            <a:r>
              <a:rPr lang="en-US" sz="1800" b="1" dirty="0">
                <a:solidFill>
                  <a:srgbClr val="0070C0"/>
                </a:solidFill>
              </a:rPr>
              <a:t>Line 8</a:t>
            </a:r>
          </a:p>
        </p:txBody>
      </p:sp>
      <p:sp>
        <p:nvSpPr>
          <p:cNvPr id="22" name="TextBox 21"/>
          <p:cNvSpPr txBox="1"/>
          <p:nvPr/>
        </p:nvSpPr>
        <p:spPr>
          <a:xfrm>
            <a:off x="1348740" y="4343400"/>
            <a:ext cx="1371600" cy="369332"/>
          </a:xfrm>
          <a:prstGeom prst="rect">
            <a:avLst/>
          </a:prstGeom>
          <a:noFill/>
        </p:spPr>
        <p:txBody>
          <a:bodyPr wrap="square" rtlCol="0">
            <a:spAutoFit/>
          </a:bodyPr>
          <a:lstStyle/>
          <a:p>
            <a:pPr algn="ctr"/>
            <a:r>
              <a:rPr lang="en-US" sz="1800" b="1" dirty="0">
                <a:solidFill>
                  <a:srgbClr val="0070C0"/>
                </a:solidFill>
              </a:rPr>
              <a:t>Line 10</a:t>
            </a:r>
          </a:p>
        </p:txBody>
      </p:sp>
      <p:sp>
        <p:nvSpPr>
          <p:cNvPr id="23" name="Slide Number Placeholder 17"/>
          <p:cNvSpPr>
            <a:spLocks noGrp="1"/>
          </p:cNvSpPr>
          <p:nvPr>
            <p:ph type="sldNum" sz="quarter" idx="12"/>
          </p:nvPr>
        </p:nvSpPr>
        <p:spPr/>
        <p:txBody>
          <a:bodyPr/>
          <a:lstStyle/>
          <a:p>
            <a:pPr>
              <a:defRPr/>
            </a:pPr>
            <a:fld id="{4A97B225-67F1-4687-A19C-5DE831D050F8}" type="slidenum">
              <a:rPr lang="en-US" smtClean="0"/>
              <a:pPr>
                <a:defRPr/>
              </a:pPr>
              <a:t>53</a:t>
            </a:fld>
            <a:endParaRPr lang="en-US" dirty="0"/>
          </a:p>
        </p:txBody>
      </p:sp>
    </p:spTree>
    <p:extLst>
      <p:ext uri="{BB962C8B-B14F-4D97-AF65-F5344CB8AC3E}">
        <p14:creationId xmlns:p14="http://schemas.microsoft.com/office/powerpoint/2010/main" val="152559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182" y="846254"/>
            <a:ext cx="6403152" cy="1810367"/>
          </a:xfrm>
          <a:prstGeom prst="rect">
            <a:avLst/>
          </a:prstGeom>
        </p:spPr>
        <p:txBody>
          <a:bodyPr wrap="square">
            <a:spAutoFit/>
          </a:bodyPr>
          <a:lstStyle/>
          <a:p>
            <a:pPr marL="342781" indent="-342781" defTabSz="816066">
              <a:spcAft>
                <a:spcPts val="450"/>
              </a:spcAft>
              <a:buClr>
                <a:srgbClr val="7030A0"/>
              </a:buClr>
              <a:buFont typeface="Arial" panose="020B0604020202020204" pitchFamily="34" charset="0"/>
              <a:buChar char="•"/>
            </a:pPr>
            <a:r>
              <a:rPr lang="en-US" sz="1600" b="1" dirty="0">
                <a:solidFill>
                  <a:prstClr val="black"/>
                </a:solidFill>
                <a:latin typeface="Lato" panose="020F0502020204030203" pitchFamily="34" charset="0"/>
              </a:rPr>
              <a:t>The exemption is only valid for a limited period of time – usually one Revenue Limit cycle.</a:t>
            </a:r>
          </a:p>
          <a:p>
            <a:pPr marL="342781" indent="-342781" defTabSz="816066">
              <a:spcAft>
                <a:spcPts val="450"/>
              </a:spcAft>
              <a:buFont typeface="Arial" panose="020B0604020202020204" pitchFamily="34" charset="0"/>
              <a:buChar char="•"/>
            </a:pPr>
            <a:endParaRPr lang="en-US" sz="1800" dirty="0">
              <a:solidFill>
                <a:prstClr val="black"/>
              </a:solidFill>
              <a:latin typeface="Calibri"/>
            </a:endParaRPr>
          </a:p>
          <a:p>
            <a:pPr marL="599866" lvl="1" indent="-257086" defTabSz="816066">
              <a:spcAft>
                <a:spcPts val="450"/>
              </a:spcAft>
              <a:buFont typeface="Arial" panose="020B0604020202020204" pitchFamily="34" charset="0"/>
              <a:buChar char="•"/>
            </a:pPr>
            <a:endParaRPr lang="en-US" sz="1499" dirty="0">
              <a:solidFill>
                <a:prstClr val="black"/>
              </a:solidFill>
              <a:latin typeface="Calibri"/>
            </a:endParaRPr>
          </a:p>
          <a:p>
            <a:pPr marL="599866" lvl="1" indent="-257086" defTabSz="816066">
              <a:spcAft>
                <a:spcPts val="450"/>
              </a:spcAft>
              <a:buFont typeface="Arial" panose="020B0604020202020204" pitchFamily="34" charset="0"/>
              <a:buChar char="•"/>
            </a:pPr>
            <a:endParaRPr lang="en-US" sz="1499" dirty="0">
              <a:solidFill>
                <a:prstClr val="black"/>
              </a:solidFill>
              <a:latin typeface="Calibri"/>
            </a:endParaRPr>
          </a:p>
          <a:p>
            <a:pPr marL="599866" lvl="1" indent="-257086" defTabSz="816066">
              <a:spcAft>
                <a:spcPts val="450"/>
              </a:spcAft>
              <a:buFont typeface="Arial" panose="020B0604020202020204" pitchFamily="34" charset="0"/>
              <a:buChar char="•"/>
            </a:pPr>
            <a:endParaRPr lang="en-US" sz="1499" dirty="0">
              <a:solidFill>
                <a:prstClr val="black"/>
              </a:solidFill>
              <a:latin typeface="Calibri"/>
            </a:endParaRPr>
          </a:p>
        </p:txBody>
      </p:sp>
      <p:cxnSp>
        <p:nvCxnSpPr>
          <p:cNvPr id="5" name="Straight Connector 4"/>
          <p:cNvCxnSpPr/>
          <p:nvPr/>
        </p:nvCxnSpPr>
        <p:spPr>
          <a:xfrm>
            <a:off x="1544164" y="915009"/>
            <a:ext cx="459174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p:nvSpPr>
        <p:spPr>
          <a:xfrm>
            <a:off x="8463250" y="4737396"/>
            <a:ext cx="512315" cy="273743"/>
          </a:xfrm>
          <a:prstGeom prst="rect">
            <a:avLst/>
          </a:prstGeom>
        </p:spPr>
        <p:txBody>
          <a:bodyPr vert="horz" lIns="68555" tIns="34277" rIns="68555" bIns="34277"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41"/>
            <a:r>
              <a:rPr lang="en-US" sz="675" dirty="0">
                <a:solidFill>
                  <a:prstClr val="white"/>
                </a:solidFill>
                <a:latin typeface="Calibri"/>
              </a:rPr>
              <a:t>15</a:t>
            </a:r>
          </a:p>
        </p:txBody>
      </p:sp>
      <p:sp>
        <p:nvSpPr>
          <p:cNvPr id="7" name="Text Box 16"/>
          <p:cNvSpPr txBox="1">
            <a:spLocks noChangeArrowheads="1"/>
          </p:cNvSpPr>
          <p:nvPr/>
        </p:nvSpPr>
        <p:spPr bwMode="auto">
          <a:xfrm>
            <a:off x="971373" y="1434323"/>
            <a:ext cx="1603693"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smtClean="0">
                <a:solidFill>
                  <a:srgbClr val="002060"/>
                </a:solidFill>
                <a:latin typeface="Lato" panose="020F0502020204030203" pitchFamily="34" charset="0"/>
              </a:rPr>
              <a:t>2018-19     </a:t>
            </a:r>
            <a:r>
              <a:rPr lang="en-US" sz="1575" b="1" dirty="0">
                <a:solidFill>
                  <a:srgbClr val="002060"/>
                </a:solidFill>
                <a:latin typeface="Lato" panose="020F0502020204030203" pitchFamily="34" charset="0"/>
              </a:rPr>
              <a:t>Revenue Limit</a:t>
            </a:r>
          </a:p>
        </p:txBody>
      </p:sp>
      <p:sp>
        <p:nvSpPr>
          <p:cNvPr id="8" name="Text Box 17"/>
          <p:cNvSpPr txBox="1">
            <a:spLocks noChangeArrowheads="1"/>
          </p:cNvSpPr>
          <p:nvPr/>
        </p:nvSpPr>
        <p:spPr bwMode="auto">
          <a:xfrm>
            <a:off x="4964762" y="1462898"/>
            <a:ext cx="1826562"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smtClean="0">
                <a:solidFill>
                  <a:srgbClr val="002060"/>
                </a:solidFill>
                <a:latin typeface="Lato" panose="020F0502020204030203" pitchFamily="34" charset="0"/>
              </a:rPr>
              <a:t>2019-20 </a:t>
            </a:r>
            <a:r>
              <a:rPr lang="en-US" sz="1575" b="1" dirty="0">
                <a:solidFill>
                  <a:srgbClr val="002060"/>
                </a:solidFill>
                <a:latin typeface="Lato" panose="020F0502020204030203" pitchFamily="34" charset="0"/>
              </a:rPr>
              <a:t>Revenue Limit</a:t>
            </a:r>
          </a:p>
        </p:txBody>
      </p:sp>
      <p:sp>
        <p:nvSpPr>
          <p:cNvPr id="10" name="AutoShape 19"/>
          <p:cNvSpPr>
            <a:spLocks/>
          </p:cNvSpPr>
          <p:nvPr/>
        </p:nvSpPr>
        <p:spPr bwMode="auto">
          <a:xfrm>
            <a:off x="4677108" y="3135898"/>
            <a:ext cx="214234" cy="1056887"/>
          </a:xfrm>
          <a:prstGeom prst="leftBrace">
            <a:avLst>
              <a:gd name="adj1" fmla="val 50000"/>
              <a:gd name="adj2" fmla="val 50000"/>
            </a:avLst>
          </a:prstGeom>
          <a:noFill/>
          <a:ln w="25400">
            <a:solidFill>
              <a:schemeClr val="tx1"/>
            </a:solidFill>
            <a:round/>
            <a:headEnd/>
            <a:tailEnd/>
          </a:ln>
        </p:spPr>
        <p:txBody>
          <a:bodyPr wrap="none" anchor="ctr"/>
          <a:lstStyle/>
          <a:p>
            <a:pPr defTabSz="816066"/>
            <a:endParaRPr lang="en-US" sz="904" dirty="0">
              <a:solidFill>
                <a:prstClr val="black"/>
              </a:solidFill>
              <a:latin typeface="Calibri"/>
            </a:endParaRPr>
          </a:p>
        </p:txBody>
      </p:sp>
      <p:sp>
        <p:nvSpPr>
          <p:cNvPr id="11" name="Text Box 20"/>
          <p:cNvSpPr txBox="1">
            <a:spLocks noChangeArrowheads="1"/>
          </p:cNvSpPr>
          <p:nvPr/>
        </p:nvSpPr>
        <p:spPr bwMode="auto">
          <a:xfrm>
            <a:off x="4023828" y="3208647"/>
            <a:ext cx="579860" cy="1009122"/>
          </a:xfrm>
          <a:prstGeom prst="rect">
            <a:avLst/>
          </a:prstGeom>
          <a:noFill/>
          <a:ln w="19050">
            <a:solidFill>
              <a:schemeClr val="tx1"/>
            </a:solidFill>
            <a:miter lim="800000"/>
            <a:headEnd/>
            <a:tailEnd/>
          </a:ln>
        </p:spPr>
        <p:txBody>
          <a:bodyPr wrap="square">
            <a:spAutoFit/>
          </a:bodyPr>
          <a:lstStyle/>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r>
              <a:rPr lang="en-US" sz="1400" b="1" dirty="0">
                <a:solidFill>
                  <a:prstClr val="black"/>
                </a:solidFill>
                <a:latin typeface="Lato" panose="020F0502020204030203" pitchFamily="34" charset="0"/>
              </a:rPr>
              <a:t>Base</a:t>
            </a:r>
            <a:endParaRPr lang="en-US" sz="1125" b="1" dirty="0">
              <a:solidFill>
                <a:prstClr val="black"/>
              </a:solidFill>
              <a:latin typeface="Lato" panose="020F0502020204030203" pitchFamily="34" charset="0"/>
            </a:endParaRPr>
          </a:p>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endParaRPr lang="en-US" sz="1125" b="1" dirty="0">
              <a:solidFill>
                <a:prstClr val="black"/>
              </a:solidFill>
              <a:latin typeface="Calibri"/>
            </a:endParaRPr>
          </a:p>
        </p:txBody>
      </p:sp>
      <p:sp>
        <p:nvSpPr>
          <p:cNvPr id="12" name="Rectangle 2"/>
          <p:cNvSpPr>
            <a:spLocks noChangeArrowheads="1"/>
          </p:cNvSpPr>
          <p:nvPr/>
        </p:nvSpPr>
        <p:spPr bwMode="auto">
          <a:xfrm>
            <a:off x="971374" y="3135899"/>
            <a:ext cx="160369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99" b="1" dirty="0">
                <a:solidFill>
                  <a:srgbClr val="000000"/>
                </a:solidFill>
                <a:latin typeface="Lato" panose="020F0502020204030203" pitchFamily="34" charset="0"/>
              </a:rPr>
              <a:t>Base</a:t>
            </a:r>
            <a:endParaRPr lang="en-US" sz="904" b="1" dirty="0">
              <a:solidFill>
                <a:srgbClr val="000000"/>
              </a:solidFill>
              <a:latin typeface="Lato" panose="020F0502020204030203" pitchFamily="34" charset="0"/>
            </a:endParaRPr>
          </a:p>
        </p:txBody>
      </p:sp>
      <p:sp>
        <p:nvSpPr>
          <p:cNvPr id="16" name="AutoShape 14"/>
          <p:cNvSpPr>
            <a:spLocks/>
          </p:cNvSpPr>
          <p:nvPr/>
        </p:nvSpPr>
        <p:spPr bwMode="auto">
          <a:xfrm>
            <a:off x="2604174" y="2129095"/>
            <a:ext cx="214234" cy="2063691"/>
          </a:xfrm>
          <a:prstGeom prst="rightBrace">
            <a:avLst>
              <a:gd name="adj1" fmla="val 50000"/>
              <a:gd name="adj2" fmla="val 50000"/>
            </a:avLst>
          </a:prstGeom>
          <a:noFill/>
          <a:ln w="25400">
            <a:solidFill>
              <a:schemeClr val="tx1"/>
            </a:solidFill>
            <a:round/>
            <a:headEnd/>
            <a:tailEnd/>
          </a:ln>
        </p:spPr>
        <p:txBody>
          <a:bodyPr wrap="none" anchor="ctr"/>
          <a:lstStyle/>
          <a:p>
            <a:pPr defTabSz="816066"/>
            <a:endParaRPr lang="en-US" sz="904" dirty="0">
              <a:solidFill>
                <a:prstClr val="black"/>
              </a:solidFill>
              <a:latin typeface="Calibri"/>
            </a:endParaRPr>
          </a:p>
        </p:txBody>
      </p:sp>
      <p:sp>
        <p:nvSpPr>
          <p:cNvPr id="17" name="Text Box 18"/>
          <p:cNvSpPr txBox="1">
            <a:spLocks noChangeArrowheads="1"/>
          </p:cNvSpPr>
          <p:nvPr/>
        </p:nvSpPr>
        <p:spPr bwMode="auto">
          <a:xfrm>
            <a:off x="2920696" y="2798090"/>
            <a:ext cx="565454" cy="799834"/>
          </a:xfrm>
          <a:prstGeom prst="rect">
            <a:avLst/>
          </a:prstGeom>
          <a:noFill/>
          <a:ln w="19050">
            <a:solidFill>
              <a:schemeClr val="tx1"/>
            </a:solidFill>
            <a:miter lim="800000"/>
            <a:headEnd/>
            <a:tailEnd/>
          </a:ln>
        </p:spPr>
        <p:txBody>
          <a:bodyPr wrap="square">
            <a:spAutoFit/>
          </a:bodyPr>
          <a:lstStyle/>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r>
              <a:rPr lang="en-US" sz="1400" b="1" dirty="0">
                <a:solidFill>
                  <a:prstClr val="black"/>
                </a:solidFill>
                <a:latin typeface="Lato" panose="020F0502020204030203" pitchFamily="34" charset="0"/>
              </a:rPr>
              <a:t>Aid</a:t>
            </a:r>
          </a:p>
          <a:p>
            <a:pPr algn="ctr" defTabSz="816066">
              <a:lnSpc>
                <a:spcPct val="30000"/>
              </a:lnSpc>
              <a:spcBef>
                <a:spcPct val="50000"/>
              </a:spcBef>
            </a:pPr>
            <a:r>
              <a:rPr lang="en-US" sz="1400" b="1" dirty="0">
                <a:solidFill>
                  <a:prstClr val="black"/>
                </a:solidFill>
                <a:latin typeface="Lato" panose="020F0502020204030203" pitchFamily="34" charset="0"/>
              </a:rPr>
              <a:t>+</a:t>
            </a:r>
          </a:p>
          <a:p>
            <a:pPr algn="ctr" defTabSz="816066">
              <a:lnSpc>
                <a:spcPct val="30000"/>
              </a:lnSpc>
              <a:spcBef>
                <a:spcPct val="50000"/>
              </a:spcBef>
            </a:pPr>
            <a:r>
              <a:rPr lang="en-US" sz="1400" b="1" dirty="0">
                <a:solidFill>
                  <a:prstClr val="black"/>
                </a:solidFill>
                <a:latin typeface="Lato" panose="020F0502020204030203" pitchFamily="34" charset="0"/>
              </a:rPr>
              <a:t>Levy</a:t>
            </a:r>
          </a:p>
          <a:p>
            <a:pPr algn="ctr" defTabSz="816066">
              <a:lnSpc>
                <a:spcPct val="30000"/>
              </a:lnSpc>
              <a:spcBef>
                <a:spcPct val="50000"/>
              </a:spcBef>
            </a:pPr>
            <a:endParaRPr lang="en-US" sz="1125" b="1" dirty="0">
              <a:solidFill>
                <a:prstClr val="black"/>
              </a:solidFill>
              <a:latin typeface="Calibri"/>
            </a:endParaRPr>
          </a:p>
        </p:txBody>
      </p:sp>
      <p:sp>
        <p:nvSpPr>
          <p:cNvPr id="18" name="Text Placeholder 1"/>
          <p:cNvSpPr txBox="1">
            <a:spLocks/>
          </p:cNvSpPr>
          <p:nvPr/>
        </p:nvSpPr>
        <p:spPr>
          <a:xfrm>
            <a:off x="1680" y="945"/>
            <a:ext cx="9140641" cy="921319"/>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562">
              <a:spcAft>
                <a:spcPts val="2999"/>
              </a:spcAft>
              <a:buNone/>
            </a:pPr>
            <a:r>
              <a:rPr lang="en-US" sz="3599" dirty="0">
                <a:solidFill>
                  <a:srgbClr val="FFFF00"/>
                </a:solidFill>
                <a:latin typeface="Lato Black" panose="020F0A02020204030203" pitchFamily="34" charset="0"/>
              </a:rPr>
              <a:t>Non-Recurring Exemptions</a:t>
            </a:r>
          </a:p>
        </p:txBody>
      </p:sp>
      <p:sp>
        <p:nvSpPr>
          <p:cNvPr id="19" name="Rectangle 12"/>
          <p:cNvSpPr>
            <a:spLocks noChangeArrowheads="1"/>
          </p:cNvSpPr>
          <p:nvPr/>
        </p:nvSpPr>
        <p:spPr bwMode="auto">
          <a:xfrm>
            <a:off x="4964761" y="3135898"/>
            <a:ext cx="182656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00" b="1" dirty="0">
                <a:solidFill>
                  <a:srgbClr val="000000"/>
                </a:solidFill>
                <a:latin typeface="Lato" panose="020F0502020204030203" pitchFamily="34" charset="0"/>
              </a:rPr>
              <a:t>Base Will Include Only</a:t>
            </a:r>
          </a:p>
          <a:p>
            <a:pPr algn="ctr" defTabSz="816066"/>
            <a:r>
              <a:rPr lang="en-US" sz="1400" b="1" dirty="0">
                <a:solidFill>
                  <a:srgbClr val="000000"/>
                </a:solidFill>
                <a:latin typeface="Lato" panose="020F0502020204030203" pitchFamily="34" charset="0"/>
              </a:rPr>
              <a:t>Levied</a:t>
            </a:r>
          </a:p>
          <a:p>
            <a:pPr algn="ctr" defTabSz="816066"/>
            <a:r>
              <a:rPr lang="en-US" sz="1400" b="1" dirty="0">
                <a:solidFill>
                  <a:srgbClr val="000000"/>
                </a:solidFill>
                <a:latin typeface="Lato" panose="020F0502020204030203" pitchFamily="34" charset="0"/>
              </a:rPr>
              <a:t>Recurring Authority</a:t>
            </a:r>
          </a:p>
          <a:p>
            <a:pPr algn="ctr" defTabSz="816066"/>
            <a:r>
              <a:rPr lang="en-US" sz="1400" b="1" dirty="0">
                <a:solidFill>
                  <a:srgbClr val="000000"/>
                </a:solidFill>
                <a:latin typeface="Lato" panose="020F0502020204030203" pitchFamily="34" charset="0"/>
              </a:rPr>
              <a:t>from the Prior Year</a:t>
            </a:r>
          </a:p>
        </p:txBody>
      </p:sp>
      <p:sp>
        <p:nvSpPr>
          <p:cNvPr id="20" name="Rectangle 9"/>
          <p:cNvSpPr>
            <a:spLocks noChangeArrowheads="1"/>
          </p:cNvSpPr>
          <p:nvPr/>
        </p:nvSpPr>
        <p:spPr bwMode="auto">
          <a:xfrm>
            <a:off x="971375" y="2735995"/>
            <a:ext cx="1603692" cy="399903"/>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Arial" panose="020B0604020202020204" pitchFamily="34" charset="0"/>
                <a:cs typeface="Arial" panose="020B0604020202020204" pitchFamily="34" charset="0"/>
              </a:rPr>
              <a:t>Adjustment for new </a:t>
            </a:r>
          </a:p>
          <a:p>
            <a:pPr algn="ctr" defTabSz="816066"/>
            <a:r>
              <a:rPr lang="en-US" sz="1200" b="1" dirty="0">
                <a:solidFill>
                  <a:srgbClr val="000000"/>
                </a:solidFill>
                <a:latin typeface="Arial" panose="020B0604020202020204" pitchFamily="34" charset="0"/>
                <a:cs typeface="Arial" panose="020B0604020202020204" pitchFamily="34" charset="0"/>
              </a:rPr>
              <a:t>Choice Students</a:t>
            </a:r>
          </a:p>
        </p:txBody>
      </p:sp>
      <p:sp>
        <p:nvSpPr>
          <p:cNvPr id="21" name="Rectangle 9"/>
          <p:cNvSpPr>
            <a:spLocks noChangeArrowheads="1"/>
          </p:cNvSpPr>
          <p:nvPr/>
        </p:nvSpPr>
        <p:spPr bwMode="auto">
          <a:xfrm>
            <a:off x="971375" y="2556141"/>
            <a:ext cx="1603692" cy="179854"/>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Lato" panose="020F0502020204030203" pitchFamily="34" charset="0"/>
              </a:rPr>
              <a:t>Energy Efficiency</a:t>
            </a:r>
          </a:p>
        </p:txBody>
      </p:sp>
      <p:sp>
        <p:nvSpPr>
          <p:cNvPr id="22" name="Rectangle 10"/>
          <p:cNvSpPr>
            <a:spLocks noChangeArrowheads="1"/>
          </p:cNvSpPr>
          <p:nvPr/>
        </p:nvSpPr>
        <p:spPr bwMode="auto">
          <a:xfrm>
            <a:off x="971375" y="2377751"/>
            <a:ext cx="1603692" cy="192717"/>
          </a:xfrm>
          <a:prstGeom prst="rect">
            <a:avLst/>
          </a:prstGeom>
          <a:solidFill>
            <a:srgbClr val="FFCC00"/>
          </a:solidFill>
          <a:ln w="9525">
            <a:solidFill>
              <a:schemeClr val="tx1"/>
            </a:solidFill>
            <a:miter lim="800000"/>
            <a:headEnd/>
            <a:tailEnd/>
          </a:ln>
        </p:spPr>
        <p:txBody>
          <a:bodyPr wrap="none" anchor="ctr" anchorCtr="0"/>
          <a:lstStyle/>
          <a:p>
            <a:pPr algn="ctr" defTabSz="816066"/>
            <a:r>
              <a:rPr lang="en-US" sz="1200" b="1" dirty="0">
                <a:solidFill>
                  <a:srgbClr val="000000"/>
                </a:solidFill>
                <a:latin typeface="Lato" panose="020F0502020204030203" pitchFamily="34" charset="0"/>
              </a:rPr>
              <a:t>Declining Enrollment</a:t>
            </a:r>
          </a:p>
        </p:txBody>
      </p:sp>
      <p:sp>
        <p:nvSpPr>
          <p:cNvPr id="23" name="Rectangle 11"/>
          <p:cNvSpPr>
            <a:spLocks noChangeArrowheads="1"/>
          </p:cNvSpPr>
          <p:nvPr/>
        </p:nvSpPr>
        <p:spPr bwMode="auto">
          <a:xfrm>
            <a:off x="967359" y="2139350"/>
            <a:ext cx="1607708" cy="241220"/>
          </a:xfrm>
          <a:prstGeom prst="rect">
            <a:avLst/>
          </a:prstGeom>
          <a:solidFill>
            <a:srgbClr val="FFCC00"/>
          </a:solidFill>
          <a:ln w="9525">
            <a:solidFill>
              <a:schemeClr val="tx1"/>
            </a:solidFill>
            <a:miter lim="800000"/>
            <a:headEnd/>
            <a:tailEnd/>
          </a:ln>
        </p:spPr>
        <p:txBody>
          <a:bodyPr wrap="none" anchor="ctr"/>
          <a:lstStyle/>
          <a:p>
            <a:pPr algn="ctr" defTabSz="816066"/>
            <a:r>
              <a:rPr lang="en-US" sz="1099" b="1" dirty="0">
                <a:solidFill>
                  <a:srgbClr val="000000"/>
                </a:solidFill>
                <a:latin typeface="Lato" panose="020F0502020204030203" pitchFamily="34" charset="0"/>
              </a:rPr>
              <a:t>Hold Harmless (Line 7B)</a:t>
            </a:r>
          </a:p>
        </p:txBody>
      </p:sp>
      <p:sp>
        <p:nvSpPr>
          <p:cNvPr id="24" name="Slide Number Placeholder 17"/>
          <p:cNvSpPr>
            <a:spLocks noGrp="1"/>
          </p:cNvSpPr>
          <p:nvPr>
            <p:ph type="sldNum" sz="quarter" idx="12"/>
          </p:nvPr>
        </p:nvSpPr>
        <p:spPr>
          <a:xfrm>
            <a:off x="8229599" y="4691742"/>
            <a:ext cx="631877" cy="430991"/>
          </a:xfrm>
        </p:spPr>
        <p:txBody>
          <a:bodyPr/>
          <a:lstStyle/>
          <a:p>
            <a:pPr>
              <a:defRPr/>
            </a:pPr>
            <a:fld id="{4A97B225-67F1-4687-A19C-5DE831D050F8}" type="slidenum">
              <a:rPr lang="en-US" sz="1800" smtClean="0"/>
              <a:pPr>
                <a:defRPr/>
              </a:pPr>
              <a:t>54</a:t>
            </a:fld>
            <a:endParaRPr lang="en-US" dirty="0"/>
          </a:p>
        </p:txBody>
      </p:sp>
      <p:sp>
        <p:nvSpPr>
          <p:cNvPr id="25" name="Rectangle 9"/>
          <p:cNvSpPr>
            <a:spLocks noChangeArrowheads="1"/>
          </p:cNvSpPr>
          <p:nvPr/>
        </p:nvSpPr>
        <p:spPr bwMode="auto">
          <a:xfrm>
            <a:off x="4964760" y="2718006"/>
            <a:ext cx="1826563" cy="400051"/>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a:r>
              <a:rPr lang="en-US" sz="1440" b="1" dirty="0" smtClean="0">
                <a:solidFill>
                  <a:srgbClr val="000000"/>
                </a:solidFill>
                <a:latin typeface="Lato" panose="020F0502020204030203" pitchFamily="34" charset="0"/>
              </a:rPr>
              <a:t>Allowed Per-Member </a:t>
            </a:r>
          </a:p>
          <a:p>
            <a:pPr algn="ctr"/>
            <a:r>
              <a:rPr lang="en-US" sz="1440" b="1" dirty="0" smtClean="0">
                <a:solidFill>
                  <a:srgbClr val="000000"/>
                </a:solidFill>
                <a:latin typeface="Lato" panose="020F0502020204030203" pitchFamily="34" charset="0"/>
              </a:rPr>
              <a:t>Change $175</a:t>
            </a:r>
          </a:p>
        </p:txBody>
      </p:sp>
    </p:spTree>
    <p:extLst>
      <p:ext uri="{BB962C8B-B14F-4D97-AF65-F5344CB8AC3E}">
        <p14:creationId xmlns:p14="http://schemas.microsoft.com/office/powerpoint/2010/main" val="1084523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6" grpId="0" animBg="1"/>
      <p:bldP spid="16" grpId="1" animBg="1"/>
      <p:bldP spid="17" grpId="0" animBg="1"/>
      <p:bldP spid="17" grpId="1" animBg="1"/>
      <p:bldP spid="19"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494975" y="2965386"/>
            <a:ext cx="3917505" cy="156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1136844" y="2073391"/>
            <a:ext cx="3190095" cy="2441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035" name="Rectangle 3"/>
          <p:cNvSpPr>
            <a:spLocks noGrp="1" noChangeArrowheads="1"/>
          </p:cNvSpPr>
          <p:nvPr>
            <p:ph type="title"/>
          </p:nvPr>
        </p:nvSpPr>
        <p:spPr>
          <a:xfrm>
            <a:off x="1680" y="6849"/>
            <a:ext cx="9140641" cy="857250"/>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4" name="Slide Number Placeholder 3"/>
          <p:cNvSpPr>
            <a:spLocks noGrp="1"/>
          </p:cNvSpPr>
          <p:nvPr>
            <p:ph type="sldNum" sz="quarter" idx="12"/>
          </p:nvPr>
        </p:nvSpPr>
        <p:spPr>
          <a:xfrm>
            <a:off x="8352471" y="4608532"/>
            <a:ext cx="638981" cy="344467"/>
          </a:xfrm>
        </p:spPr>
        <p:txBody>
          <a:bodyPr/>
          <a:lstStyle/>
          <a:p>
            <a:pPr>
              <a:defRPr/>
            </a:pPr>
            <a:fld id="{130CE093-0770-429B-95D3-C00077BCDDAB}" type="slidenum">
              <a:rPr lang="en-US" smtClean="0"/>
              <a:pPr>
                <a:defRPr/>
              </a:pPr>
              <a:t>55</a:t>
            </a:fld>
            <a:endParaRPr lang="en-US" dirty="0"/>
          </a:p>
        </p:txBody>
      </p:sp>
      <p:sp>
        <p:nvSpPr>
          <p:cNvPr id="8" name="TextBox 7"/>
          <p:cNvSpPr txBox="1"/>
          <p:nvPr/>
        </p:nvSpPr>
        <p:spPr>
          <a:xfrm>
            <a:off x="937260" y="897756"/>
            <a:ext cx="7475220" cy="1092607"/>
          </a:xfrm>
          <a:prstGeom prst="rect">
            <a:avLst/>
          </a:prstGeom>
          <a:noFill/>
        </p:spPr>
        <p:txBody>
          <a:bodyPr wrap="square" rtlCol="0">
            <a:spAutoFit/>
          </a:bodyPr>
          <a:lstStyle/>
          <a:p>
            <a:pPr marL="251140" indent="-251140">
              <a:buClr>
                <a:srgbClr val="C00000"/>
              </a:buClr>
              <a:buFont typeface="Wingdings" panose="05000000000000000000" pitchFamily="2" charset="2"/>
              <a:buChar char="§"/>
            </a:pPr>
            <a:r>
              <a:rPr lang="en-US" sz="1800" b="1" dirty="0">
                <a:latin typeface="Lato" panose="020F0502020204030203" pitchFamily="34" charset="0"/>
              </a:rPr>
              <a:t>Line 10A – </a:t>
            </a:r>
            <a:r>
              <a:rPr lang="en-US" sz="1800" b="1" dirty="0">
                <a:solidFill>
                  <a:srgbClr val="0070C0"/>
                </a:solidFill>
                <a:latin typeface="Lato" panose="020F0502020204030203" pitchFamily="34" charset="0"/>
              </a:rPr>
              <a:t>Non-Recurring Referenda </a:t>
            </a:r>
            <a:r>
              <a:rPr lang="en-US" sz="1800" b="1" dirty="0">
                <a:latin typeface="Lato" panose="020F0502020204030203" pitchFamily="34" charset="0"/>
              </a:rPr>
              <a:t>– district has a successful referenda. Use the amount for </a:t>
            </a:r>
            <a:r>
              <a:rPr lang="en-US" sz="1800" b="1" dirty="0" smtClean="0">
                <a:latin typeface="Lato" panose="020F0502020204030203" pitchFamily="34" charset="0"/>
              </a:rPr>
              <a:t>19-20.</a:t>
            </a:r>
            <a:endParaRPr lang="en-US" sz="1800" b="1" dirty="0">
              <a:solidFill>
                <a:srgbClr val="FFFF00"/>
              </a:solidFill>
              <a:latin typeface="Lato" panose="020F0502020204030203" pitchFamily="34" charset="0"/>
            </a:endParaRPr>
          </a:p>
          <a:p>
            <a:pPr marL="251140" indent="-251140">
              <a:buClr>
                <a:srgbClr val="C00000"/>
              </a:buClr>
              <a:buFont typeface="Wingdings" panose="05000000000000000000" pitchFamily="2" charset="2"/>
              <a:buChar char="§"/>
            </a:pPr>
            <a:endParaRPr lang="en-US" sz="1050" b="1" dirty="0">
              <a:latin typeface="Lato" panose="020F0502020204030203" pitchFamily="34" charset="0"/>
            </a:endParaRPr>
          </a:p>
          <a:p>
            <a:pPr marL="251140" indent="-251140">
              <a:buClr>
                <a:srgbClr val="C00000"/>
              </a:buClr>
              <a:buFont typeface="Wingdings" panose="05000000000000000000" pitchFamily="2" charset="2"/>
              <a:buChar char="§"/>
            </a:pPr>
            <a:r>
              <a:rPr lang="en-US" sz="1800" b="1" dirty="0">
                <a:latin typeface="Lato" panose="020F0502020204030203" pitchFamily="34" charset="0"/>
              </a:rPr>
              <a:t>Line 10B – </a:t>
            </a:r>
            <a:r>
              <a:rPr lang="en-US" sz="1800" b="1" dirty="0">
                <a:solidFill>
                  <a:srgbClr val="0070C0"/>
                </a:solidFill>
                <a:latin typeface="Lato" panose="020F0502020204030203" pitchFamily="34" charset="0"/>
              </a:rPr>
              <a:t>Declining Enrollment</a:t>
            </a:r>
          </a:p>
        </p:txBody>
      </p:sp>
      <p:sp>
        <p:nvSpPr>
          <p:cNvPr id="5" name="TextBox 4"/>
          <p:cNvSpPr txBox="1"/>
          <p:nvPr/>
        </p:nvSpPr>
        <p:spPr>
          <a:xfrm>
            <a:off x="800099" y="4501152"/>
            <a:ext cx="7612381" cy="553998"/>
          </a:xfrm>
          <a:prstGeom prst="rect">
            <a:avLst/>
          </a:prstGeom>
          <a:noFill/>
        </p:spPr>
        <p:txBody>
          <a:bodyPr wrap="square" rtlCol="0">
            <a:spAutoFit/>
          </a:bodyPr>
          <a:lstStyle/>
          <a:p>
            <a:pPr algn="ctr"/>
            <a:r>
              <a:rPr lang="en-US" sz="1500" b="1" dirty="0">
                <a:latin typeface="Lato" panose="020F0502020204030203" pitchFamily="34" charset="0"/>
              </a:rPr>
              <a:t>Line 10B (right side), Declining Enrollment Exemption, will auto-fill based on the Summer and September membership numbers entered on the left side of the worksheet.</a:t>
            </a:r>
          </a:p>
        </p:txBody>
      </p:sp>
      <p:sp>
        <p:nvSpPr>
          <p:cNvPr id="7" name="TextBox 6"/>
          <p:cNvSpPr txBox="1"/>
          <p:nvPr/>
        </p:nvSpPr>
        <p:spPr>
          <a:xfrm>
            <a:off x="195533" y="3651053"/>
            <a:ext cx="803289" cy="317779"/>
          </a:xfrm>
          <a:prstGeom prst="rect">
            <a:avLst/>
          </a:prstGeom>
          <a:noFill/>
        </p:spPr>
        <p:txBody>
          <a:bodyPr wrap="square" rtlCol="0">
            <a:spAutoFit/>
          </a:bodyPr>
          <a:lstStyle/>
          <a:p>
            <a:r>
              <a:rPr lang="en-US" sz="1465" b="1" dirty="0"/>
              <a:t>Page 1</a:t>
            </a:r>
          </a:p>
        </p:txBody>
      </p:sp>
      <p:cxnSp>
        <p:nvCxnSpPr>
          <p:cNvPr id="9" name="Straight Arrow Connector 8"/>
          <p:cNvCxnSpPr/>
          <p:nvPr/>
        </p:nvCxnSpPr>
        <p:spPr bwMode="auto">
          <a:xfrm>
            <a:off x="823952" y="3851169"/>
            <a:ext cx="2432149" cy="386876"/>
          </a:xfrm>
          <a:prstGeom prst="straightConnector1">
            <a:avLst/>
          </a:prstGeom>
          <a:solidFill>
            <a:schemeClr val="accent1"/>
          </a:solidFill>
          <a:ln w="38100" cap="sq" cmpd="sng" algn="ctr">
            <a:solidFill>
              <a:srgbClr val="7030A0"/>
            </a:solidFill>
            <a:prstDash val="solid"/>
            <a:round/>
            <a:headEnd type="none" w="sm" len="sm"/>
            <a:tailEnd type="arrow"/>
          </a:ln>
          <a:effectLst/>
        </p:spPr>
      </p:cxnSp>
      <p:cxnSp>
        <p:nvCxnSpPr>
          <p:cNvPr id="15" name="Straight Arrow Connector 14"/>
          <p:cNvCxnSpPr/>
          <p:nvPr/>
        </p:nvCxnSpPr>
        <p:spPr bwMode="auto">
          <a:xfrm flipH="1">
            <a:off x="7794966" y="2773585"/>
            <a:ext cx="335574" cy="658896"/>
          </a:xfrm>
          <a:prstGeom prst="straightConnector1">
            <a:avLst/>
          </a:prstGeom>
          <a:solidFill>
            <a:schemeClr val="accent1"/>
          </a:solidFill>
          <a:ln w="38100" cap="sq" cmpd="sng" algn="ctr">
            <a:solidFill>
              <a:srgbClr val="7030A0"/>
            </a:solidFill>
            <a:prstDash val="solid"/>
            <a:round/>
            <a:headEnd type="none" w="sm" len="sm"/>
            <a:tailEnd type="arrow"/>
          </a:ln>
          <a:effectLst/>
        </p:spPr>
      </p:cxnSp>
      <p:sp>
        <p:nvSpPr>
          <p:cNvPr id="18" name="TextBox 17"/>
          <p:cNvSpPr txBox="1"/>
          <p:nvPr/>
        </p:nvSpPr>
        <p:spPr>
          <a:xfrm>
            <a:off x="7794966" y="2496402"/>
            <a:ext cx="891540" cy="317779"/>
          </a:xfrm>
          <a:prstGeom prst="rect">
            <a:avLst/>
          </a:prstGeom>
          <a:noFill/>
        </p:spPr>
        <p:txBody>
          <a:bodyPr wrap="square" rtlCol="0">
            <a:spAutoFit/>
          </a:bodyPr>
          <a:lstStyle/>
          <a:p>
            <a:pPr algn="ctr"/>
            <a:r>
              <a:rPr lang="en-US" sz="1465" b="1" dirty="0"/>
              <a:t>Page 2</a:t>
            </a:r>
          </a:p>
        </p:txBody>
      </p:sp>
      <p:sp>
        <p:nvSpPr>
          <p:cNvPr id="19" name="Rounded Rectangle 18"/>
          <p:cNvSpPr/>
          <p:nvPr/>
        </p:nvSpPr>
        <p:spPr>
          <a:xfrm>
            <a:off x="3327991" y="4199618"/>
            <a:ext cx="1039804" cy="85303"/>
          </a:xfrm>
          <a:prstGeom prst="roundRect">
            <a:avLst/>
          </a:prstGeom>
          <a:solidFill>
            <a:schemeClr val="accent1">
              <a:alpha val="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20" name="Rounded Rectangle 19"/>
          <p:cNvSpPr/>
          <p:nvPr/>
        </p:nvSpPr>
        <p:spPr>
          <a:xfrm>
            <a:off x="7063367" y="3376323"/>
            <a:ext cx="725485" cy="129196"/>
          </a:xfrm>
          <a:prstGeom prst="roundRect">
            <a:avLst/>
          </a:prstGeom>
          <a:solidFill>
            <a:schemeClr val="accent1">
              <a:alpha val="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Tree>
    <p:extLst>
      <p:ext uri="{BB962C8B-B14F-4D97-AF65-F5344CB8AC3E}">
        <p14:creationId xmlns:p14="http://schemas.microsoft.com/office/powerpoint/2010/main" val="4095647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1680" y="0"/>
            <a:ext cx="9140641" cy="911506"/>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10" name="Slide Number Placeholder 9"/>
          <p:cNvSpPr>
            <a:spLocks noGrp="1"/>
          </p:cNvSpPr>
          <p:nvPr>
            <p:ph type="sldNum" sz="quarter" idx="12"/>
          </p:nvPr>
        </p:nvSpPr>
        <p:spPr/>
        <p:txBody>
          <a:bodyPr/>
          <a:lstStyle/>
          <a:p>
            <a:pPr>
              <a:defRPr/>
            </a:pPr>
            <a:fld id="{14F7C646-BC29-43D4-970E-EAD7CD83BB49}" type="slidenum">
              <a:rPr lang="en-US" smtClean="0"/>
              <a:pPr>
                <a:defRPr/>
              </a:pPr>
              <a:t>56</a:t>
            </a:fld>
            <a:endParaRPr lang="en-US" dirty="0"/>
          </a:p>
        </p:txBody>
      </p:sp>
      <p:sp>
        <p:nvSpPr>
          <p:cNvPr id="19" name="TextBox 18"/>
          <p:cNvSpPr txBox="1"/>
          <p:nvPr/>
        </p:nvSpPr>
        <p:spPr>
          <a:xfrm>
            <a:off x="533399" y="933829"/>
            <a:ext cx="8293019" cy="3847207"/>
          </a:xfrm>
          <a:prstGeom prst="rect">
            <a:avLst/>
          </a:prstGeom>
          <a:noFill/>
        </p:spPr>
        <p:txBody>
          <a:bodyPr wrap="square" rtlCol="0">
            <a:spAutoFit/>
          </a:bodyPr>
          <a:lstStyle/>
          <a:p>
            <a:pPr marL="342900" indent="-342900">
              <a:buClr>
                <a:srgbClr val="7030A0"/>
              </a:buClr>
              <a:buFont typeface="Arial" panose="020B0604020202020204" pitchFamily="34" charset="0"/>
              <a:buChar char="•"/>
            </a:pPr>
            <a:r>
              <a:rPr lang="en-US" sz="2400" b="1" dirty="0">
                <a:latin typeface="Lato" panose="020F0502020204030203" pitchFamily="34" charset="0"/>
              </a:rPr>
              <a:t>Line 10C – </a:t>
            </a:r>
            <a:r>
              <a:rPr lang="en-US" sz="2400" b="1" dirty="0">
                <a:solidFill>
                  <a:srgbClr val="0070C0"/>
                </a:solidFill>
                <a:latin typeface="Lato" panose="020F0502020204030203" pitchFamily="34" charset="0"/>
              </a:rPr>
              <a:t>Energy Efficiency </a:t>
            </a:r>
            <a:r>
              <a:rPr lang="en-US" sz="2400" b="1" dirty="0">
                <a:latin typeface="Lato" panose="020F0502020204030203" pitchFamily="34" charset="0"/>
              </a:rPr>
              <a:t>– exemption to fund a project to implement energy efficiency measures or to purchase energy efficiency products. See DPI Rule and info at: </a:t>
            </a:r>
            <a:r>
              <a:rPr lang="en-US" sz="1800" b="1" dirty="0">
                <a:latin typeface="Lato" panose="020F0502020204030203" pitchFamily="34" charset="0"/>
                <a:hlinkClick r:id="rId2"/>
              </a:rPr>
              <a:t>http://dpi.wi.gov/sfs/limits/exemptions/overview</a:t>
            </a:r>
            <a:endParaRPr lang="en-US" sz="1800" b="1" dirty="0">
              <a:latin typeface="Lato" panose="020F0502020204030203" pitchFamily="34" charset="0"/>
            </a:endParaRPr>
          </a:p>
          <a:p>
            <a:pPr marL="285750" indent="-285750">
              <a:buClr>
                <a:srgbClr val="7030A0"/>
              </a:buClr>
              <a:buFont typeface="Arial" panose="020B0604020202020204" pitchFamily="34" charset="0"/>
              <a:buChar char="•"/>
            </a:pPr>
            <a:endParaRPr lang="en-US" sz="1800" b="1" dirty="0">
              <a:latin typeface="Lato" panose="020F0502020204030203" pitchFamily="34" charset="0"/>
            </a:endParaRPr>
          </a:p>
          <a:p>
            <a:pPr marL="171450" indent="-171450">
              <a:buClr>
                <a:srgbClr val="7030A0"/>
              </a:buClr>
              <a:buFont typeface="Arial" panose="020B0604020202020204" pitchFamily="34" charset="0"/>
              <a:buChar char="•"/>
            </a:pPr>
            <a:endParaRPr lang="en-US" sz="1000" b="1" dirty="0">
              <a:solidFill>
                <a:srgbClr val="FFFF00"/>
              </a:solidFill>
              <a:latin typeface="Lato" panose="020F0502020204030203" pitchFamily="34" charset="0"/>
            </a:endParaRPr>
          </a:p>
          <a:p>
            <a:pPr marL="620604" lvl="2" indent="-285750">
              <a:buClr>
                <a:srgbClr val="7030A0"/>
              </a:buClr>
              <a:buFont typeface="Arial" panose="020B0604020202020204" pitchFamily="34" charset="0"/>
              <a:buChar char="•"/>
            </a:pPr>
            <a:r>
              <a:rPr lang="en-US" sz="2400" b="1" dirty="0">
                <a:latin typeface="Lato" panose="020F0502020204030203" pitchFamily="34" charset="0"/>
              </a:rPr>
              <a:t>Districts are no longer able to pass/amend resolutions after December 31, </a:t>
            </a:r>
            <a:r>
              <a:rPr lang="en-US" sz="2400" b="1" dirty="0" smtClean="0">
                <a:latin typeface="Lato" panose="020F0502020204030203" pitchFamily="34" charset="0"/>
              </a:rPr>
              <a:t>2017</a:t>
            </a:r>
          </a:p>
          <a:p>
            <a:pPr marL="620604" lvl="2" indent="-285750">
              <a:buClr>
                <a:srgbClr val="7030A0"/>
              </a:buClr>
              <a:buFont typeface="Arial" panose="020B0604020202020204" pitchFamily="34" charset="0"/>
              <a:buChar char="•"/>
            </a:pPr>
            <a:endParaRPr lang="en-US" sz="2000" b="1" dirty="0" smtClean="0">
              <a:latin typeface="Lato" panose="020F0502020204030203" pitchFamily="34" charset="0"/>
            </a:endParaRPr>
          </a:p>
          <a:p>
            <a:pPr marL="620604" lvl="2" indent="-285750">
              <a:buClr>
                <a:srgbClr val="7030A0"/>
              </a:buClr>
              <a:buFont typeface="Arial" panose="020B0604020202020204" pitchFamily="34" charset="0"/>
              <a:buChar char="•"/>
            </a:pPr>
            <a:r>
              <a:rPr lang="en-US" sz="2400" b="1" dirty="0" smtClean="0">
                <a:latin typeface="Lato" panose="020F0502020204030203" pitchFamily="34" charset="0"/>
              </a:rPr>
              <a:t>Multi-year </a:t>
            </a:r>
            <a:r>
              <a:rPr lang="en-US" sz="2400" b="1" dirty="0">
                <a:latin typeface="Lato" panose="020F0502020204030203" pitchFamily="34" charset="0"/>
              </a:rPr>
              <a:t>reconciliation is located on page 4 of the worksheet.</a:t>
            </a:r>
          </a:p>
        </p:txBody>
      </p:sp>
    </p:spTree>
    <p:extLst>
      <p:ext uri="{BB962C8B-B14F-4D97-AF65-F5344CB8AC3E}">
        <p14:creationId xmlns:p14="http://schemas.microsoft.com/office/powerpoint/2010/main" val="3362685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8502" y="911506"/>
            <a:ext cx="4498812" cy="4179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058" name="Rectangle 2"/>
          <p:cNvSpPr>
            <a:spLocks noGrp="1" noChangeArrowheads="1"/>
          </p:cNvSpPr>
          <p:nvPr>
            <p:ph type="title" sz="quarter"/>
          </p:nvPr>
        </p:nvSpPr>
        <p:spPr>
          <a:xfrm>
            <a:off x="1680" y="0"/>
            <a:ext cx="9140641" cy="911506"/>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10C Energy Efficiency</a:t>
            </a:r>
          </a:p>
        </p:txBody>
      </p:sp>
      <p:sp>
        <p:nvSpPr>
          <p:cNvPr id="10" name="Slide Number Placeholder 9"/>
          <p:cNvSpPr>
            <a:spLocks noGrp="1"/>
          </p:cNvSpPr>
          <p:nvPr>
            <p:ph type="sldNum" sz="quarter" idx="12"/>
          </p:nvPr>
        </p:nvSpPr>
        <p:spPr/>
        <p:txBody>
          <a:bodyPr/>
          <a:lstStyle/>
          <a:p>
            <a:pPr>
              <a:defRPr/>
            </a:pPr>
            <a:fld id="{14F7C646-BC29-43D4-970E-EAD7CD83BB49}" type="slidenum">
              <a:rPr lang="en-US" smtClean="0"/>
              <a:pPr>
                <a:defRPr/>
              </a:pPr>
              <a:t>57</a:t>
            </a:fld>
            <a:endParaRPr lang="en-US" dirty="0"/>
          </a:p>
        </p:txBody>
      </p:sp>
      <p:sp>
        <p:nvSpPr>
          <p:cNvPr id="3" name="Rectangle 2"/>
          <p:cNvSpPr/>
          <p:nvPr/>
        </p:nvSpPr>
        <p:spPr>
          <a:xfrm>
            <a:off x="2598501" y="1874520"/>
            <a:ext cx="4498813" cy="17199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7" dirty="0"/>
          </a:p>
        </p:txBody>
      </p:sp>
    </p:spTree>
    <p:extLst>
      <p:ext uri="{BB962C8B-B14F-4D97-AF65-F5344CB8AC3E}">
        <p14:creationId xmlns:p14="http://schemas.microsoft.com/office/powerpoint/2010/main" val="416705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35969" y="0"/>
            <a:ext cx="9140641" cy="899072"/>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10" name="Slide Number Placeholder 9"/>
          <p:cNvSpPr>
            <a:spLocks noGrp="1"/>
          </p:cNvSpPr>
          <p:nvPr>
            <p:ph type="sldNum" sz="quarter" idx="12"/>
          </p:nvPr>
        </p:nvSpPr>
        <p:spPr/>
        <p:txBody>
          <a:bodyPr/>
          <a:lstStyle/>
          <a:p>
            <a:pPr>
              <a:defRPr/>
            </a:pPr>
            <a:fld id="{14F7C646-BC29-43D4-970E-EAD7CD83BB49}" type="slidenum">
              <a:rPr lang="en-US" smtClean="0"/>
              <a:pPr>
                <a:defRPr/>
              </a:pPr>
              <a:t>58</a:t>
            </a:fld>
            <a:endParaRPr lang="en-US" dirty="0"/>
          </a:p>
        </p:txBody>
      </p:sp>
      <p:sp>
        <p:nvSpPr>
          <p:cNvPr id="19" name="TextBox 18"/>
          <p:cNvSpPr txBox="1"/>
          <p:nvPr/>
        </p:nvSpPr>
        <p:spPr>
          <a:xfrm>
            <a:off x="578347" y="909292"/>
            <a:ext cx="8045439" cy="3778920"/>
          </a:xfrm>
          <a:prstGeom prst="rect">
            <a:avLst/>
          </a:prstGeom>
          <a:noFill/>
        </p:spPr>
        <p:txBody>
          <a:bodyPr wrap="square" rtlCol="0">
            <a:spAutoFit/>
          </a:bodyPr>
          <a:lstStyle/>
          <a:p>
            <a:pPr marL="307198" indent="-307198">
              <a:spcAft>
                <a:spcPts val="293"/>
              </a:spcAft>
              <a:buClr>
                <a:srgbClr val="C00000"/>
              </a:buClr>
              <a:buFont typeface="Wingdings" panose="05000000000000000000" pitchFamily="2" charset="2"/>
              <a:buChar char="§"/>
            </a:pPr>
            <a:r>
              <a:rPr lang="en-US" sz="1758" b="1" dirty="0">
                <a:latin typeface="Lato" panose="020F0502020204030203" pitchFamily="34" charset="0"/>
              </a:rPr>
              <a:t>Line 10D – </a:t>
            </a:r>
            <a:r>
              <a:rPr lang="en-US" sz="1758" b="1" dirty="0">
                <a:solidFill>
                  <a:srgbClr val="0070C0"/>
                </a:solidFill>
                <a:latin typeface="Lato" panose="020F0502020204030203" pitchFamily="34" charset="0"/>
              </a:rPr>
              <a:t>Adjustment for Rescinded Taxes </a:t>
            </a:r>
            <a:r>
              <a:rPr lang="en-US" sz="1758" b="1" dirty="0">
                <a:latin typeface="Lato" panose="020F0502020204030203" pitchFamily="34" charset="0"/>
              </a:rPr>
              <a:t>– exemption to recover the funds refunded to a taxpayer whose property value had subsequently been reduced by a court action and/or a reviewing authority (Letter from DOR is the basis for amount). DOR provides amounts.</a:t>
            </a:r>
            <a:endParaRPr lang="en-US" sz="1758" b="1" dirty="0">
              <a:solidFill>
                <a:srgbClr val="FFFF00"/>
              </a:solidFill>
              <a:latin typeface="Lato" panose="020F0502020204030203" pitchFamily="34" charset="0"/>
            </a:endParaRPr>
          </a:p>
          <a:p>
            <a:pPr marL="307198" indent="-307198">
              <a:spcAft>
                <a:spcPts val="293"/>
              </a:spcAft>
              <a:buClr>
                <a:srgbClr val="C00000"/>
              </a:buClr>
              <a:buFont typeface="Wingdings" panose="05000000000000000000" pitchFamily="2" charset="2"/>
              <a:buChar char="§"/>
            </a:pPr>
            <a:r>
              <a:rPr lang="en-US" sz="1758" b="1" dirty="0">
                <a:latin typeface="Lato" panose="020F0502020204030203" pitchFamily="34" charset="0"/>
              </a:rPr>
              <a:t>Line 10E - </a:t>
            </a:r>
            <a:r>
              <a:rPr lang="en-US" sz="1758" b="1" dirty="0">
                <a:solidFill>
                  <a:srgbClr val="0070C0"/>
                </a:solidFill>
                <a:latin typeface="Lato" panose="020F0502020204030203" pitchFamily="34" charset="0"/>
              </a:rPr>
              <a:t>Prior Year Open Enrollment (uncounted pupils)</a:t>
            </a:r>
            <a:r>
              <a:rPr lang="en-US" sz="1758" b="1" dirty="0">
                <a:solidFill>
                  <a:srgbClr val="FFFF00"/>
                </a:solidFill>
                <a:latin typeface="Lato" panose="020F0502020204030203" pitchFamily="34" charset="0"/>
              </a:rPr>
              <a:t> </a:t>
            </a:r>
            <a:r>
              <a:rPr lang="en-US" sz="1758" b="1" dirty="0">
                <a:latin typeface="Lato" panose="020F0502020204030203" pitchFamily="34" charset="0"/>
              </a:rPr>
              <a:t>– exemption to compensate for not counting Open Enrollment pupils from the prior year. </a:t>
            </a:r>
          </a:p>
          <a:p>
            <a:pPr marL="307198" indent="-307198">
              <a:spcAft>
                <a:spcPts val="293"/>
              </a:spcAft>
              <a:buClr>
                <a:srgbClr val="C00000"/>
              </a:buClr>
              <a:buFont typeface="Wingdings" panose="05000000000000000000" pitchFamily="2" charset="2"/>
              <a:buChar char="§"/>
            </a:pPr>
            <a:r>
              <a:rPr lang="en-US" sz="1758" b="1" dirty="0">
                <a:latin typeface="Lato" panose="020F0502020204030203" pitchFamily="34" charset="0"/>
              </a:rPr>
              <a:t>Line 10F – </a:t>
            </a:r>
            <a:r>
              <a:rPr lang="en-US" sz="1758" b="1" dirty="0">
                <a:solidFill>
                  <a:srgbClr val="0070C0"/>
                </a:solidFill>
                <a:latin typeface="Lato" panose="020F0502020204030203" pitchFamily="34" charset="0"/>
              </a:rPr>
              <a:t>Reduction for Ineligible Fund 80 Expenditures </a:t>
            </a:r>
            <a:r>
              <a:rPr lang="en-US" sz="1758" b="1" dirty="0">
                <a:latin typeface="Lato" panose="020F0502020204030203" pitchFamily="34" charset="0"/>
              </a:rPr>
              <a:t>– </a:t>
            </a:r>
            <a:r>
              <a:rPr lang="en-US" sz="1465" b="1" dirty="0">
                <a:latin typeface="Lato" panose="020F0502020204030203" pitchFamily="34" charset="0"/>
                <a:hlinkClick r:id="rId2"/>
              </a:rPr>
              <a:t>http://dpi.wi.gov/sfs/finances/fund-info/community-service/overview </a:t>
            </a:r>
            <a:endParaRPr lang="en-US" sz="1758" b="1" dirty="0">
              <a:latin typeface="Lato" panose="020F0502020204030203" pitchFamily="34" charset="0"/>
            </a:endParaRPr>
          </a:p>
          <a:p>
            <a:pPr marL="307198" indent="-307198">
              <a:spcAft>
                <a:spcPts val="293"/>
              </a:spcAft>
              <a:buClr>
                <a:srgbClr val="C00000"/>
              </a:buClr>
              <a:buFont typeface="Wingdings" panose="05000000000000000000" pitchFamily="2" charset="2"/>
              <a:buChar char="§"/>
            </a:pPr>
            <a:r>
              <a:rPr lang="en-US" sz="1758" b="1" dirty="0">
                <a:latin typeface="Lato" panose="020F0502020204030203" pitchFamily="34" charset="0"/>
              </a:rPr>
              <a:t>10H – </a:t>
            </a:r>
            <a:r>
              <a:rPr lang="en-US" sz="1758" b="1" dirty="0">
                <a:solidFill>
                  <a:srgbClr val="0070C0"/>
                </a:solidFill>
                <a:latin typeface="Lato" panose="020F0502020204030203" pitchFamily="34" charset="0"/>
              </a:rPr>
              <a:t>WPCP and RPCP Private School Voucher Aid </a:t>
            </a:r>
            <a:r>
              <a:rPr lang="en-US" sz="1758" b="1" dirty="0" smtClean="0">
                <a:solidFill>
                  <a:srgbClr val="0070C0"/>
                </a:solidFill>
                <a:latin typeface="Lato" panose="020F0502020204030203" pitchFamily="34" charset="0"/>
              </a:rPr>
              <a:t>Deduction </a:t>
            </a:r>
            <a:r>
              <a:rPr lang="en-US" sz="1758" b="1" dirty="0" smtClean="0">
                <a:latin typeface="Lato" panose="020F0502020204030203" pitchFamily="34" charset="0"/>
              </a:rPr>
              <a:t>– </a:t>
            </a:r>
            <a:r>
              <a:rPr lang="en-US" sz="1758" b="1" dirty="0">
                <a:latin typeface="Lato" panose="020F0502020204030203" pitchFamily="34" charset="0"/>
              </a:rPr>
              <a:t>allows a district to levy for the aid deduction related to this new program.</a:t>
            </a:r>
          </a:p>
          <a:p>
            <a:pPr marL="307198" indent="-307198">
              <a:spcAft>
                <a:spcPts val="293"/>
              </a:spcAft>
              <a:buClr>
                <a:srgbClr val="C00000"/>
              </a:buClr>
              <a:buFont typeface="Wingdings" panose="05000000000000000000" pitchFamily="2" charset="2"/>
              <a:buChar char="§"/>
            </a:pPr>
            <a:r>
              <a:rPr lang="en-US" sz="1758" b="1" dirty="0">
                <a:latin typeface="Lato" panose="020F0502020204030203" pitchFamily="34" charset="0"/>
              </a:rPr>
              <a:t>10I – </a:t>
            </a:r>
            <a:r>
              <a:rPr lang="en-US" sz="1758" b="1" dirty="0">
                <a:solidFill>
                  <a:srgbClr val="0070C0"/>
                </a:solidFill>
                <a:latin typeface="Lato" panose="020F0502020204030203" pitchFamily="34" charset="0"/>
              </a:rPr>
              <a:t>SNSP Private School Voucher Aid Deduction</a:t>
            </a:r>
            <a:r>
              <a:rPr lang="en-US" sz="1758" b="1" dirty="0">
                <a:latin typeface="Lato" panose="020F0502020204030203" pitchFamily="34" charset="0"/>
              </a:rPr>
              <a:t>– allows a district to levy for the aid deduction related to this new program.</a:t>
            </a:r>
          </a:p>
          <a:p>
            <a:pPr>
              <a:spcAft>
                <a:spcPts val="293"/>
              </a:spcAft>
              <a:buClr>
                <a:srgbClr val="C00000"/>
              </a:buClr>
            </a:pPr>
            <a:endParaRPr lang="en-US" sz="1904" b="1" dirty="0">
              <a:solidFill>
                <a:srgbClr val="FFFF00"/>
              </a:solidFill>
              <a:latin typeface="Lato" panose="020F0502020204030203" pitchFamily="34" charset="0"/>
            </a:endParaRPr>
          </a:p>
        </p:txBody>
      </p:sp>
      <p:sp>
        <p:nvSpPr>
          <p:cNvPr id="5" name="Text Placeholder 2"/>
          <p:cNvSpPr txBox="1">
            <a:spLocks/>
          </p:cNvSpPr>
          <p:nvPr/>
        </p:nvSpPr>
        <p:spPr>
          <a:xfrm>
            <a:off x="1266076" y="4209401"/>
            <a:ext cx="6436351" cy="548640"/>
          </a:xfrm>
          <a:prstGeom prst="rect">
            <a:avLst/>
          </a:prstGeom>
        </p:spPr>
        <p:txBody>
          <a:bodyPr vert="horz">
            <a:noAutofit/>
          </a:bodyPr>
          <a:lstStyle/>
          <a:p>
            <a:pPr algn="ctr" defTabSz="823002">
              <a:spcBef>
                <a:spcPct val="20000"/>
              </a:spcBef>
              <a:buClr>
                <a:schemeClr val="accent1"/>
              </a:buClr>
              <a:buSzPct val="80000"/>
              <a:defRPr/>
            </a:pPr>
            <a:r>
              <a:rPr lang="en-US" sz="1758" b="1" dirty="0">
                <a:solidFill>
                  <a:srgbClr val="7030A0"/>
                </a:solidFill>
                <a:latin typeface="Lato" panose="020F0502020204030203" pitchFamily="34" charset="0"/>
              </a:rPr>
              <a:t>Remember, any unused </a:t>
            </a:r>
            <a:r>
              <a:rPr lang="en-US" sz="1758" b="1" i="1" u="sng" dirty="0">
                <a:solidFill>
                  <a:srgbClr val="7030A0"/>
                </a:solidFill>
                <a:latin typeface="Lato" panose="020F0502020204030203" pitchFamily="34" charset="0"/>
              </a:rPr>
              <a:t>Non-Recurring</a:t>
            </a:r>
            <a:r>
              <a:rPr lang="en-US" sz="1758" b="1" dirty="0">
                <a:solidFill>
                  <a:srgbClr val="7030A0"/>
                </a:solidFill>
                <a:latin typeface="Lato" panose="020F0502020204030203" pitchFamily="34" charset="0"/>
              </a:rPr>
              <a:t> authority is not eligible for carryover in the next year – districts have one, and only one, opportunity to use </a:t>
            </a:r>
            <a:r>
              <a:rPr lang="en-US" sz="1758" b="1" i="1" u="sng" dirty="0">
                <a:solidFill>
                  <a:srgbClr val="7030A0"/>
                </a:solidFill>
                <a:latin typeface="Lato" panose="020F0502020204030203" pitchFamily="34" charset="0"/>
              </a:rPr>
              <a:t>Non-Recurring</a:t>
            </a:r>
            <a:r>
              <a:rPr lang="en-US" sz="1758" b="1" dirty="0">
                <a:solidFill>
                  <a:srgbClr val="7030A0"/>
                </a:solidFill>
                <a:latin typeface="Lato" panose="020F0502020204030203" pitchFamily="34" charset="0"/>
              </a:rPr>
              <a:t> exemptions.</a:t>
            </a:r>
          </a:p>
          <a:p>
            <a:pPr marL="378581" indent="-345661" algn="ctr" defTabSz="823002">
              <a:spcBef>
                <a:spcPct val="20000"/>
              </a:spcBef>
              <a:buClr>
                <a:schemeClr val="accent1"/>
              </a:buClr>
              <a:buSzPct val="80000"/>
              <a:buFont typeface="Wingdings 2"/>
              <a:buChar char=""/>
              <a:defRPr/>
            </a:pPr>
            <a:endParaRPr lang="en-US" sz="1758" b="1" dirty="0">
              <a:solidFill>
                <a:srgbClr val="0070C0"/>
              </a:solidFill>
            </a:endParaRPr>
          </a:p>
        </p:txBody>
      </p:sp>
    </p:spTree>
    <p:extLst>
      <p:ext uri="{BB962C8B-B14F-4D97-AF65-F5344CB8AC3E}">
        <p14:creationId xmlns:p14="http://schemas.microsoft.com/office/powerpoint/2010/main" val="3218027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3359" y="138393"/>
            <a:ext cx="9140641" cy="742950"/>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10" name="Slide Number Placeholder 9"/>
          <p:cNvSpPr>
            <a:spLocks noGrp="1"/>
          </p:cNvSpPr>
          <p:nvPr>
            <p:ph type="sldNum" sz="quarter" idx="12"/>
          </p:nvPr>
        </p:nvSpPr>
        <p:spPr/>
        <p:txBody>
          <a:bodyPr/>
          <a:lstStyle/>
          <a:p>
            <a:pPr>
              <a:defRPr/>
            </a:pPr>
            <a:fld id="{14F7C646-BC29-43D4-970E-EAD7CD83BB49}" type="slidenum">
              <a:rPr lang="en-US" smtClean="0"/>
              <a:pPr>
                <a:defRPr/>
              </a:pPr>
              <a:t>59</a:t>
            </a:fld>
            <a:endParaRPr lang="en-US" dirty="0"/>
          </a:p>
        </p:txBody>
      </p:sp>
      <p:sp>
        <p:nvSpPr>
          <p:cNvPr id="19" name="TextBox 18"/>
          <p:cNvSpPr txBox="1"/>
          <p:nvPr/>
        </p:nvSpPr>
        <p:spPr>
          <a:xfrm>
            <a:off x="722948" y="881343"/>
            <a:ext cx="7749540" cy="678391"/>
          </a:xfrm>
          <a:prstGeom prst="rect">
            <a:avLst/>
          </a:prstGeom>
          <a:noFill/>
        </p:spPr>
        <p:txBody>
          <a:bodyPr wrap="square" rtlCol="0">
            <a:spAutoFit/>
          </a:bodyPr>
          <a:lstStyle/>
          <a:p>
            <a:pPr marL="251140" indent="-251140">
              <a:buClr>
                <a:srgbClr val="7030A0"/>
              </a:buClr>
              <a:buFont typeface="Wingdings" panose="05000000000000000000" pitchFamily="2" charset="2"/>
              <a:buChar char="§"/>
            </a:pPr>
            <a:r>
              <a:rPr lang="en-US" sz="1904" b="1" dirty="0">
                <a:latin typeface="Lato" panose="020F0502020204030203" pitchFamily="34" charset="0"/>
              </a:rPr>
              <a:t>10H – </a:t>
            </a:r>
            <a:r>
              <a:rPr lang="en-US" sz="1904" b="1" dirty="0">
                <a:solidFill>
                  <a:srgbClr val="0070C0"/>
                </a:solidFill>
                <a:latin typeface="Lato" panose="020F0502020204030203" pitchFamily="34" charset="0"/>
              </a:rPr>
              <a:t>Adjustment for New Statewide Choice Pupils </a:t>
            </a:r>
            <a:r>
              <a:rPr lang="en-US" sz="1904" b="1" dirty="0">
                <a:latin typeface="Lato" panose="020F0502020204030203" pitchFamily="34" charset="0"/>
              </a:rPr>
              <a:t>– allows a district to levy for the aid deduction related to this new program.</a:t>
            </a:r>
            <a:endParaRPr lang="en-US" sz="1904" b="1" dirty="0">
              <a:solidFill>
                <a:srgbClr val="FFFF00"/>
              </a:solidFill>
              <a:latin typeface="Lato" panose="020F0502020204030203" pitchFamily="34" charset="0"/>
            </a:endParaRPr>
          </a:p>
        </p:txBody>
      </p:sp>
      <p:sp>
        <p:nvSpPr>
          <p:cNvPr id="2" name="Rectangle 1"/>
          <p:cNvSpPr/>
          <p:nvPr/>
        </p:nvSpPr>
        <p:spPr>
          <a:xfrm>
            <a:off x="959691" y="1466851"/>
            <a:ext cx="7664094" cy="329001"/>
          </a:xfrm>
          <a:prstGeom prst="rect">
            <a:avLst/>
          </a:prstGeom>
        </p:spPr>
        <p:txBody>
          <a:bodyPr wrap="square">
            <a:spAutoFit/>
          </a:bodyPr>
          <a:lstStyle/>
          <a:p>
            <a:r>
              <a:rPr lang="en-US" sz="1538" b="1" dirty="0" smtClean="0">
                <a:latin typeface="Lato" panose="020F0502020204030203" pitchFamily="34" charset="0"/>
              </a:rPr>
              <a:t> </a:t>
            </a:r>
            <a:endParaRPr lang="en-US" sz="1538" b="1" dirty="0">
              <a:latin typeface="Lato" panose="020F0502020204030203" pitchFamily="34" charset="0"/>
            </a:endParaRPr>
          </a:p>
        </p:txBody>
      </p:sp>
      <p:sp>
        <p:nvSpPr>
          <p:cNvPr id="3" name="Rectangle 2"/>
          <p:cNvSpPr/>
          <p:nvPr/>
        </p:nvSpPr>
        <p:spPr>
          <a:xfrm>
            <a:off x="722947" y="4815727"/>
            <a:ext cx="7547397" cy="369332"/>
          </a:xfrm>
          <a:prstGeom prst="rect">
            <a:avLst/>
          </a:prstGeom>
        </p:spPr>
        <p:txBody>
          <a:bodyPr wrap="square">
            <a:spAutoFit/>
          </a:bodyPr>
          <a:lstStyle/>
          <a:p>
            <a:pPr marL="251140" lvl="1" indent="-251140">
              <a:spcBef>
                <a:spcPts val="540"/>
              </a:spcBef>
              <a:buClr>
                <a:srgbClr val="7030A0"/>
              </a:buClr>
              <a:buFont typeface="Wingdings" panose="05000000000000000000" pitchFamily="2" charset="2"/>
              <a:buChar char="§"/>
              <a:defRPr/>
            </a:pPr>
            <a:r>
              <a:rPr lang="en-US" sz="1800" b="1" dirty="0">
                <a:solidFill>
                  <a:srgbClr val="0070C0"/>
                </a:solidFill>
                <a:latin typeface="Lato" panose="020F0502020204030203" pitchFamily="34" charset="0"/>
              </a:rPr>
              <a:t>WUFAR Code: Debit: Fund 10, Function 438000, Object 387 </a:t>
            </a:r>
          </a:p>
        </p:txBody>
      </p:sp>
      <p:pic>
        <p:nvPicPr>
          <p:cNvPr id="5" name="Picture 4"/>
          <p:cNvPicPr>
            <a:picLocks noChangeAspect="1"/>
          </p:cNvPicPr>
          <p:nvPr/>
        </p:nvPicPr>
        <p:blipFill rotWithShape="1">
          <a:blip r:embed="rId2"/>
          <a:srcRect t="1483" b="-1"/>
          <a:stretch/>
        </p:blipFill>
        <p:spPr>
          <a:xfrm>
            <a:off x="2137144" y="1673370"/>
            <a:ext cx="5146158" cy="3094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3245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0465" y="123230"/>
            <a:ext cx="9140641" cy="628650"/>
          </a:xfrm>
        </p:spPr>
        <p:txBody>
          <a:bodyPr>
            <a:normAutofit/>
          </a:bodyPr>
          <a:lstStyle/>
          <a:p>
            <a:pPr algn="ctr" eaLnBrk="1" hangingPunct="1"/>
            <a:r>
              <a:rPr lang="en-US" sz="3223" dirty="0">
                <a:solidFill>
                  <a:srgbClr val="FFFF00"/>
                </a:solidFill>
              </a:rPr>
              <a:t>DPI Finance Team….How We Can Help You </a:t>
            </a:r>
          </a:p>
        </p:txBody>
      </p:sp>
      <p:sp>
        <p:nvSpPr>
          <p:cNvPr id="9218" name="Rectangle 3"/>
          <p:cNvSpPr>
            <a:spLocks noGrp="1" noChangeArrowheads="1"/>
          </p:cNvSpPr>
          <p:nvPr>
            <p:ph idx="1"/>
          </p:nvPr>
        </p:nvSpPr>
        <p:spPr>
          <a:xfrm>
            <a:off x="609600" y="977503"/>
            <a:ext cx="8066314" cy="3953725"/>
          </a:xfrm>
        </p:spPr>
        <p:txBody>
          <a:bodyPr>
            <a:noAutofit/>
          </a:bodyPr>
          <a:lstStyle/>
          <a:p>
            <a:pPr marL="296485" indent="-296485">
              <a:spcBef>
                <a:spcPts val="300"/>
              </a:spcBef>
              <a:spcAft>
                <a:spcPts val="300"/>
              </a:spcAft>
              <a:buClr>
                <a:srgbClr val="7030A0"/>
              </a:buClr>
              <a:buSzPct val="100000"/>
              <a:buFont typeface="Wingdings" panose="05000000000000000000" pitchFamily="2" charset="2"/>
              <a:buChar char="§"/>
            </a:pPr>
            <a:r>
              <a:rPr lang="en-US" dirty="0"/>
              <a:t>Become familiar with our website at:</a:t>
            </a:r>
          </a:p>
          <a:p>
            <a:pPr marL="296485" lvl="1" indent="-296485">
              <a:lnSpc>
                <a:spcPct val="100000"/>
              </a:lnSpc>
              <a:spcBef>
                <a:spcPts val="300"/>
              </a:spcBef>
              <a:spcAft>
                <a:spcPts val="300"/>
              </a:spcAft>
              <a:buClr>
                <a:srgbClr val="7030A0"/>
              </a:buClr>
              <a:buSzPct val="100000"/>
              <a:buFont typeface="Wingdings" panose="05000000000000000000" pitchFamily="2" charset="2"/>
              <a:buChar char="§"/>
            </a:pPr>
            <a:endParaRPr lang="en-US" b="1" dirty="0"/>
          </a:p>
          <a:p>
            <a:pPr marL="334853" lvl="1" indent="-289509">
              <a:lnSpc>
                <a:spcPct val="100000"/>
              </a:lnSpc>
              <a:spcBef>
                <a:spcPts val="300"/>
              </a:spcBef>
              <a:spcAft>
                <a:spcPts val="300"/>
              </a:spcAft>
              <a:buClr>
                <a:srgbClr val="7030A0"/>
              </a:buClr>
              <a:buSzPct val="100000"/>
              <a:buFont typeface="Wingdings" panose="05000000000000000000" pitchFamily="2" charset="2"/>
              <a:buChar char="§"/>
            </a:pPr>
            <a:r>
              <a:rPr lang="en-US" b="1" dirty="0" smtClean="0"/>
              <a:t>Don’t hesitate to call or e-mail one of us for answers or guidance</a:t>
            </a:r>
            <a:r>
              <a:rPr lang="en-US" b="1" dirty="0"/>
              <a:t>! </a:t>
            </a:r>
            <a:r>
              <a:rPr lang="en-US" b="1" dirty="0" smtClean="0"/>
              <a:t> See “SFS Team Staff Directory” </a:t>
            </a:r>
            <a:endParaRPr lang="en-US" sz="2000" b="1" dirty="0" smtClean="0"/>
          </a:p>
          <a:p>
            <a:pPr marL="45344" lvl="1" algn="ctr">
              <a:lnSpc>
                <a:spcPct val="100000"/>
              </a:lnSpc>
              <a:spcBef>
                <a:spcPts val="300"/>
              </a:spcBef>
              <a:spcAft>
                <a:spcPts val="300"/>
              </a:spcAft>
              <a:buClr>
                <a:srgbClr val="7030A0"/>
              </a:buClr>
              <a:buSzPct val="100000"/>
            </a:pPr>
            <a:r>
              <a:rPr lang="en-US" sz="2000" b="1" dirty="0" smtClean="0">
                <a:hlinkClick r:id="rId2"/>
              </a:rPr>
              <a:t>https</a:t>
            </a:r>
            <a:r>
              <a:rPr lang="en-US" sz="2000" b="1" dirty="0">
                <a:hlinkClick r:id="rId2"/>
              </a:rPr>
              <a:t>://</a:t>
            </a:r>
            <a:r>
              <a:rPr lang="en-US" sz="2000" b="1" dirty="0" smtClean="0">
                <a:hlinkClick r:id="rId2"/>
              </a:rPr>
              <a:t>dpi.wi.gov/sfs/communications/staff-directory</a:t>
            </a:r>
            <a:r>
              <a:rPr lang="en-US" sz="2000" b="1" dirty="0" smtClean="0"/>
              <a:t> </a:t>
            </a:r>
          </a:p>
          <a:p>
            <a:pPr marL="334853" lvl="1" indent="-289509">
              <a:lnSpc>
                <a:spcPct val="100000"/>
              </a:lnSpc>
              <a:spcBef>
                <a:spcPts val="300"/>
              </a:spcBef>
              <a:spcAft>
                <a:spcPts val="300"/>
              </a:spcAft>
              <a:buClr>
                <a:srgbClr val="7030A0"/>
              </a:buClr>
              <a:buSzPct val="100000"/>
              <a:buFont typeface="Wingdings" panose="05000000000000000000" pitchFamily="2" charset="2"/>
              <a:buChar char="§"/>
            </a:pPr>
            <a:r>
              <a:rPr lang="en-US" b="1" dirty="0" smtClean="0"/>
              <a:t>Our </a:t>
            </a:r>
            <a:r>
              <a:rPr lang="en-US" b="1" dirty="0"/>
              <a:t>Team provides information via our </a:t>
            </a:r>
            <a:r>
              <a:rPr lang="en-US" b="1" dirty="0" smtClean="0"/>
              <a:t>School Finance Bulletins,  this is a new presentation format.  </a:t>
            </a:r>
            <a:endParaRPr lang="en-US" b="1" dirty="0"/>
          </a:p>
          <a:p>
            <a:pPr marL="648125" lvl="1" indent="-289509">
              <a:lnSpc>
                <a:spcPct val="100000"/>
              </a:lnSpc>
              <a:spcBef>
                <a:spcPts val="300"/>
              </a:spcBef>
              <a:spcAft>
                <a:spcPts val="300"/>
              </a:spcAft>
              <a:buClr>
                <a:srgbClr val="7030A0"/>
              </a:buClr>
              <a:buSzPct val="100000"/>
              <a:buFont typeface="Wingdings" panose="05000000000000000000" pitchFamily="2" charset="2"/>
              <a:buChar char="§"/>
              <a:tabLst>
                <a:tab pos="411501" algn="l"/>
              </a:tabLst>
            </a:pPr>
            <a:r>
              <a:rPr lang="en-US" b="1" dirty="0"/>
              <a:t>We recommend you subscribe – by clicking on  </a:t>
            </a:r>
            <a:r>
              <a:rPr lang="en-US" b="1" dirty="0" smtClean="0"/>
              <a:t>“School Finance Bulletins” </a:t>
            </a:r>
            <a:r>
              <a:rPr lang="en-US" b="1" dirty="0"/>
              <a:t>on the right side of our website, under “Latest Information</a:t>
            </a:r>
            <a:r>
              <a:rPr lang="en-US" b="1" dirty="0" smtClean="0"/>
              <a:t>”.</a:t>
            </a:r>
            <a:endParaRPr lang="en-US" b="1" dirty="0"/>
          </a:p>
        </p:txBody>
      </p:sp>
      <p:sp>
        <p:nvSpPr>
          <p:cNvPr id="5" name="Slide Number Placeholder 4"/>
          <p:cNvSpPr>
            <a:spLocks noGrp="1"/>
          </p:cNvSpPr>
          <p:nvPr>
            <p:ph type="sldNum" sz="quarter" idx="12"/>
          </p:nvPr>
        </p:nvSpPr>
        <p:spPr>
          <a:xfrm>
            <a:off x="6832683" y="4743450"/>
            <a:ext cx="2056644" cy="273844"/>
          </a:xfrm>
        </p:spPr>
        <p:txBody>
          <a:bodyPr/>
          <a:lstStyle/>
          <a:p>
            <a:pPr>
              <a:defRPr/>
            </a:pPr>
            <a:fld id="{EDD38028-0EA5-4518-8DC2-93749F528613}" type="slidenum">
              <a:rPr lang="en-US" b="1" smtClean="0"/>
              <a:pPr>
                <a:defRPr/>
              </a:pPr>
              <a:t>6</a:t>
            </a:fld>
            <a:endParaRPr lang="en-US" b="1" dirty="0"/>
          </a:p>
        </p:txBody>
      </p:sp>
      <p:sp>
        <p:nvSpPr>
          <p:cNvPr id="15364" name="Rectangle 5"/>
          <p:cNvSpPr>
            <a:spLocks noChangeArrowheads="1"/>
          </p:cNvSpPr>
          <p:nvPr/>
        </p:nvSpPr>
        <p:spPr bwMode="auto">
          <a:xfrm>
            <a:off x="1691640" y="1428751"/>
            <a:ext cx="5606415" cy="461665"/>
          </a:xfrm>
          <a:prstGeom prst="rect">
            <a:avLst/>
          </a:prstGeom>
          <a:noFill/>
          <a:ln w="9525">
            <a:noFill/>
            <a:miter lim="800000"/>
            <a:headEnd/>
            <a:tailEnd/>
          </a:ln>
        </p:spPr>
        <p:txBody>
          <a:bodyPr>
            <a:spAutoFit/>
          </a:bodyPr>
          <a:lstStyle/>
          <a:p>
            <a:pPr lvl="1" algn="ctr">
              <a:defRPr/>
            </a:pPr>
            <a:r>
              <a:rPr lang="en-US" sz="2400" b="1" dirty="0" smtClean="0">
                <a:latin typeface="Lato" panose="020F0502020204030203" pitchFamily="34" charset="0"/>
                <a:hlinkClick r:id="rId3"/>
              </a:rPr>
              <a:t>https://dpi.wi.gov/sfs</a:t>
            </a:r>
            <a:endParaRPr lang="en-US" sz="2344" b="1" dirty="0">
              <a:solidFill>
                <a:srgbClr val="FFFFCC"/>
              </a:solidFill>
              <a:latin typeface="Lato" panose="020F0502020204030203" pitchFamily="34" charset="0"/>
            </a:endParaRPr>
          </a:p>
        </p:txBody>
      </p:sp>
    </p:spTree>
    <p:extLst>
      <p:ext uri="{BB962C8B-B14F-4D97-AF65-F5344CB8AC3E}">
        <p14:creationId xmlns:p14="http://schemas.microsoft.com/office/powerpoint/2010/main" val="138737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0" y="166967"/>
            <a:ext cx="9140641" cy="742950"/>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 10</a:t>
            </a:r>
          </a:p>
        </p:txBody>
      </p:sp>
      <p:sp>
        <p:nvSpPr>
          <p:cNvPr id="10" name="Slide Number Placeholder 9"/>
          <p:cNvSpPr>
            <a:spLocks noGrp="1"/>
          </p:cNvSpPr>
          <p:nvPr>
            <p:ph type="sldNum" sz="quarter" idx="12"/>
          </p:nvPr>
        </p:nvSpPr>
        <p:spPr>
          <a:xfrm>
            <a:off x="8368649" y="4768261"/>
            <a:ext cx="459331" cy="251414"/>
          </a:xfrm>
        </p:spPr>
        <p:txBody>
          <a:bodyPr/>
          <a:lstStyle/>
          <a:p>
            <a:pPr>
              <a:defRPr/>
            </a:pPr>
            <a:fld id="{14F7C646-BC29-43D4-970E-EAD7CD83BB49}" type="slidenum">
              <a:rPr lang="en-US" smtClean="0"/>
              <a:pPr>
                <a:defRPr/>
              </a:pPr>
              <a:t>60</a:t>
            </a:fld>
            <a:endParaRPr lang="en-US" dirty="0"/>
          </a:p>
        </p:txBody>
      </p:sp>
      <p:sp>
        <p:nvSpPr>
          <p:cNvPr id="19" name="TextBox 18"/>
          <p:cNvSpPr txBox="1"/>
          <p:nvPr/>
        </p:nvSpPr>
        <p:spPr>
          <a:xfrm>
            <a:off x="894584" y="909917"/>
            <a:ext cx="7135261" cy="407932"/>
          </a:xfrm>
          <a:prstGeom prst="rect">
            <a:avLst/>
          </a:prstGeom>
          <a:noFill/>
        </p:spPr>
        <p:txBody>
          <a:bodyPr wrap="square" rtlCol="0">
            <a:spAutoFit/>
          </a:bodyPr>
          <a:lstStyle/>
          <a:p>
            <a:pPr marL="334853" indent="-334853">
              <a:buClr>
                <a:srgbClr val="C00000"/>
              </a:buClr>
              <a:buFont typeface="Wingdings" panose="05000000000000000000" pitchFamily="2" charset="2"/>
              <a:buChar char="§"/>
            </a:pPr>
            <a:r>
              <a:rPr lang="en-US" sz="2051" b="1" u="sng" dirty="0">
                <a:latin typeface="Lato" panose="020F0502020204030203" pitchFamily="34" charset="0"/>
              </a:rPr>
              <a:t>Line 10.I</a:t>
            </a:r>
            <a:r>
              <a:rPr lang="en-US" sz="2051" b="1" dirty="0">
                <a:latin typeface="Lato" panose="020F0502020204030203" pitchFamily="34" charset="0"/>
              </a:rPr>
              <a:t>, SNSP Private School Voucher Aid Deduction </a:t>
            </a:r>
            <a:endParaRPr lang="en-US" sz="2051" b="1" dirty="0" smtClean="0">
              <a:latin typeface="Lato" panose="020F0502020204030203" pitchFamily="34" charset="0"/>
            </a:endParaRPr>
          </a:p>
        </p:txBody>
      </p:sp>
      <p:pic>
        <p:nvPicPr>
          <p:cNvPr id="2" name="Picture 1"/>
          <p:cNvPicPr>
            <a:picLocks noChangeAspect="1"/>
          </p:cNvPicPr>
          <p:nvPr/>
        </p:nvPicPr>
        <p:blipFill>
          <a:blip r:embed="rId2"/>
          <a:stretch>
            <a:fillRect/>
          </a:stretch>
        </p:blipFill>
        <p:spPr>
          <a:xfrm>
            <a:off x="1354873" y="1403498"/>
            <a:ext cx="6228201" cy="2636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1341324" y="4220384"/>
            <a:ext cx="6241749" cy="68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85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1680" y="37885"/>
            <a:ext cx="9140641" cy="864320"/>
          </a:xfrm>
          <a:noFill/>
        </p:spPr>
        <p:txBody>
          <a:bodyPr>
            <a:noAutofit/>
          </a:bodyPr>
          <a:lstStyle/>
          <a:p>
            <a:pPr algn="ctr" eaLnBrk="1" hangingPunct="1"/>
            <a:r>
              <a:rPr lang="en-US" sz="3223" dirty="0">
                <a:solidFill>
                  <a:srgbClr val="FFFF00"/>
                </a:solidFill>
              </a:rPr>
              <a:t>Step 3: Determine Allowable Exemptions</a:t>
            </a:r>
            <a:br>
              <a:rPr lang="en-US" sz="3223" dirty="0">
                <a:solidFill>
                  <a:srgbClr val="FFFF00"/>
                </a:solidFill>
              </a:rPr>
            </a:br>
            <a:r>
              <a:rPr lang="en-US" sz="3223" dirty="0">
                <a:solidFill>
                  <a:srgbClr val="FFFF00"/>
                </a:solidFill>
              </a:rPr>
              <a:t>Lines 8-11</a:t>
            </a:r>
          </a:p>
        </p:txBody>
      </p:sp>
      <p:sp>
        <p:nvSpPr>
          <p:cNvPr id="46083" name="Rectangle 2"/>
          <p:cNvSpPr>
            <a:spLocks noGrp="1" noChangeArrowheads="1"/>
          </p:cNvSpPr>
          <p:nvPr>
            <p:ph type="body" sz="half" idx="1"/>
          </p:nvPr>
        </p:nvSpPr>
        <p:spPr>
          <a:xfrm>
            <a:off x="870167" y="917996"/>
            <a:ext cx="7707775" cy="2171700"/>
          </a:xfrm>
        </p:spPr>
        <p:txBody>
          <a:bodyPr>
            <a:noAutofit/>
          </a:bodyPr>
          <a:lstStyle/>
          <a:p>
            <a:pPr algn="ctr">
              <a:spcBef>
                <a:spcPts val="439"/>
              </a:spcBef>
              <a:spcAft>
                <a:spcPts val="600"/>
              </a:spcAft>
              <a:buNone/>
            </a:pPr>
            <a:r>
              <a:rPr lang="en-US" dirty="0"/>
              <a:t>	</a:t>
            </a:r>
            <a:r>
              <a:rPr lang="en-US" u="sng" dirty="0"/>
              <a:t>Line 11 2019-20 Revenue Limit With All Exemptions    (Ln 9 + Ln 10).</a:t>
            </a:r>
          </a:p>
          <a:p>
            <a:pPr algn="ctr">
              <a:spcBef>
                <a:spcPts val="439"/>
              </a:spcBef>
              <a:spcAft>
                <a:spcPts val="600"/>
              </a:spcAft>
              <a:buNone/>
            </a:pPr>
            <a:endParaRPr lang="en-US" sz="800" dirty="0"/>
          </a:p>
          <a:p>
            <a:pPr marL="100018" indent="-1429" algn="ctr">
              <a:spcBef>
                <a:spcPts val="439"/>
              </a:spcBef>
              <a:spcAft>
                <a:spcPts val="600"/>
              </a:spcAft>
              <a:buNone/>
            </a:pPr>
            <a:r>
              <a:rPr lang="en-US" dirty="0"/>
              <a:t>This is the total revenue your district can receive from the </a:t>
            </a:r>
            <a:r>
              <a:rPr lang="en-US" sz="2051" u="sng" dirty="0"/>
              <a:t>combination of</a:t>
            </a:r>
            <a:r>
              <a:rPr lang="en-US" sz="2051" dirty="0"/>
              <a:t> property tax from Funds 10, 38, and 41, State General Aid (Equalization, Special Adjustment, and Integration Aids), High Poverty Aid, and State Computer Aid. </a:t>
            </a:r>
          </a:p>
        </p:txBody>
      </p:sp>
      <p:sp>
        <p:nvSpPr>
          <p:cNvPr id="6" name="Slide Number Placeholder 5"/>
          <p:cNvSpPr>
            <a:spLocks noGrp="1"/>
          </p:cNvSpPr>
          <p:nvPr>
            <p:ph type="sldNum" sz="quarter" idx="12"/>
          </p:nvPr>
        </p:nvSpPr>
        <p:spPr>
          <a:xfrm>
            <a:off x="7004849" y="4659843"/>
            <a:ext cx="2057400" cy="306855"/>
          </a:xfrm>
        </p:spPr>
        <p:txBody>
          <a:bodyPr/>
          <a:lstStyle/>
          <a:p>
            <a:pPr>
              <a:defRPr/>
            </a:pPr>
            <a:fld id="{FC62E5B7-8589-4976-9F7E-BD60C8DA6B9D}" type="slidenum">
              <a:rPr lang="en-US" smtClean="0"/>
              <a:pPr>
                <a:defRPr/>
              </a:pPr>
              <a:t>61</a:t>
            </a:fld>
            <a:endParaRPr lang="en-US" dirty="0"/>
          </a:p>
        </p:txBody>
      </p:sp>
      <p:pic>
        <p:nvPicPr>
          <p:cNvPr id="3" name="Picture 2"/>
          <p:cNvPicPr>
            <a:picLocks noChangeAspect="1"/>
          </p:cNvPicPr>
          <p:nvPr/>
        </p:nvPicPr>
        <p:blipFill>
          <a:blip r:embed="rId2"/>
          <a:stretch>
            <a:fillRect/>
          </a:stretch>
        </p:blipFill>
        <p:spPr>
          <a:xfrm>
            <a:off x="1105786" y="3671115"/>
            <a:ext cx="7087387" cy="720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9388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941909" y="171450"/>
            <a:ext cx="7264831" cy="800100"/>
          </a:xfrm>
          <a:prstGeom prst="rect">
            <a:avLst/>
          </a:prstGeom>
          <a:noFill/>
          <a:ln w="9525">
            <a:noFill/>
            <a:miter lim="800000"/>
            <a:headEnd/>
            <a:tailEnd/>
          </a:ln>
          <a:effectLst/>
        </p:spPr>
        <p:txBody>
          <a:bodyPr lIns="82868" tIns="41435" rIns="82868" bIns="41435" anchor="b"/>
          <a:lstStyle/>
          <a:p>
            <a:pPr algn="ctr">
              <a:defRPr/>
            </a:pPr>
            <a:endParaRPr lang="en-US" sz="3076" dirty="0">
              <a:solidFill>
                <a:srgbClr val="FFFF00"/>
              </a:solidFill>
              <a:latin typeface="+mj-lt"/>
            </a:endParaRPr>
          </a:p>
          <a:p>
            <a:pPr algn="ctr">
              <a:defRPr/>
            </a:pPr>
            <a:r>
              <a:rPr lang="en-US" sz="3076" dirty="0">
                <a:solidFill>
                  <a:srgbClr val="FFFF00"/>
                </a:solidFill>
                <a:latin typeface="Lato Black" panose="020F0A02020204030203" pitchFamily="34" charset="0"/>
                <a:cs typeface="Arial" pitchFamily="34" charset="0"/>
              </a:rPr>
              <a:t>Revenue Limits &amp; Budget-Building</a:t>
            </a:r>
          </a:p>
          <a:p>
            <a:pPr algn="ctr">
              <a:defRPr/>
            </a:pPr>
            <a:r>
              <a:rPr lang="en-US" sz="3076" dirty="0">
                <a:solidFill>
                  <a:srgbClr val="FFFF00"/>
                </a:solidFill>
                <a:latin typeface="Lato Black" panose="020F0A02020204030203" pitchFamily="34" charset="0"/>
                <a:cs typeface="Arial" pitchFamily="34" charset="0"/>
              </a:rPr>
              <a:t>Watch Change Across Time – Line 11</a:t>
            </a:r>
          </a:p>
        </p:txBody>
      </p:sp>
      <p:sp>
        <p:nvSpPr>
          <p:cNvPr id="28675" name="Text Box 35"/>
          <p:cNvSpPr txBox="1">
            <a:spLocks noChangeArrowheads="1"/>
          </p:cNvSpPr>
          <p:nvPr/>
        </p:nvSpPr>
        <p:spPr bwMode="auto">
          <a:xfrm>
            <a:off x="941909" y="1483793"/>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28676" name="TextBox 22"/>
          <p:cNvSpPr txBox="1">
            <a:spLocks noChangeArrowheads="1"/>
          </p:cNvSpPr>
          <p:nvPr/>
        </p:nvSpPr>
        <p:spPr bwMode="auto">
          <a:xfrm>
            <a:off x="941909" y="982052"/>
            <a:ext cx="1851660" cy="407932"/>
          </a:xfrm>
          <a:prstGeom prst="rect">
            <a:avLst/>
          </a:prstGeom>
          <a:solidFill>
            <a:srgbClr val="FFFF00"/>
          </a:solidFill>
          <a:ln w="19050">
            <a:noFill/>
            <a:miter lim="800000"/>
            <a:headEnd/>
            <a:tailEnd/>
          </a:ln>
        </p:spPr>
        <p:txBody>
          <a:bodyPr>
            <a:spAutoFit/>
          </a:bodyPr>
          <a:lstStyle/>
          <a:p>
            <a:pPr algn="ctr"/>
            <a:r>
              <a:rPr lang="en-US" sz="2051" b="1" dirty="0"/>
              <a:t>Year 1</a:t>
            </a:r>
          </a:p>
        </p:txBody>
      </p:sp>
      <p:sp>
        <p:nvSpPr>
          <p:cNvPr id="28677" name="TextBox 32"/>
          <p:cNvSpPr txBox="1">
            <a:spLocks noChangeArrowheads="1"/>
          </p:cNvSpPr>
          <p:nvPr/>
        </p:nvSpPr>
        <p:spPr bwMode="auto">
          <a:xfrm>
            <a:off x="3599878" y="999127"/>
            <a:ext cx="1900276" cy="407932"/>
          </a:xfrm>
          <a:prstGeom prst="rect">
            <a:avLst/>
          </a:prstGeom>
          <a:solidFill>
            <a:srgbClr val="FFFF00"/>
          </a:solidFill>
          <a:ln w="19050">
            <a:noFill/>
            <a:miter lim="800000"/>
            <a:headEnd/>
            <a:tailEnd/>
          </a:ln>
        </p:spPr>
        <p:txBody>
          <a:bodyPr wrap="square">
            <a:spAutoFit/>
          </a:bodyPr>
          <a:lstStyle/>
          <a:p>
            <a:pPr algn="ctr"/>
            <a:r>
              <a:rPr lang="en-US" sz="2051" b="1" dirty="0"/>
              <a:t>Year 2</a:t>
            </a:r>
          </a:p>
        </p:txBody>
      </p:sp>
      <p:sp>
        <p:nvSpPr>
          <p:cNvPr id="28678" name="TextBox 37"/>
          <p:cNvSpPr txBox="1">
            <a:spLocks noChangeArrowheads="1"/>
          </p:cNvSpPr>
          <p:nvPr/>
        </p:nvSpPr>
        <p:spPr bwMode="auto">
          <a:xfrm>
            <a:off x="6195629" y="1002025"/>
            <a:ext cx="2167136" cy="407932"/>
          </a:xfrm>
          <a:prstGeom prst="rect">
            <a:avLst/>
          </a:prstGeom>
          <a:solidFill>
            <a:srgbClr val="FFFF00"/>
          </a:solidFill>
          <a:ln w="19050">
            <a:noFill/>
            <a:miter lim="800000"/>
            <a:headEnd/>
            <a:tailEnd/>
          </a:ln>
        </p:spPr>
        <p:txBody>
          <a:bodyPr wrap="square">
            <a:spAutoFit/>
          </a:bodyPr>
          <a:lstStyle/>
          <a:p>
            <a:pPr algn="ctr"/>
            <a:r>
              <a:rPr lang="en-US" sz="2051" b="1" dirty="0"/>
              <a:t>Year 3</a:t>
            </a:r>
          </a:p>
        </p:txBody>
      </p:sp>
      <p:sp>
        <p:nvSpPr>
          <p:cNvPr id="28679" name="Text Box 35"/>
          <p:cNvSpPr txBox="1">
            <a:spLocks noChangeArrowheads="1"/>
          </p:cNvSpPr>
          <p:nvPr/>
        </p:nvSpPr>
        <p:spPr bwMode="auto">
          <a:xfrm>
            <a:off x="3599878" y="1528224"/>
            <a:ext cx="1851660" cy="954107"/>
          </a:xfrm>
          <a:prstGeom prst="rect">
            <a:avLst/>
          </a:prstGeom>
          <a:solidFill>
            <a:schemeClr val="accent3">
              <a:lumMod val="40000"/>
              <a:lumOff val="60000"/>
            </a:schemeClr>
          </a:solidFill>
          <a:ln w="38100">
            <a:solidFill>
              <a:srgbClr val="00B0F0"/>
            </a:solidFill>
            <a:miter lim="800000"/>
            <a:headEnd/>
            <a:tailEnd/>
          </a:ln>
        </p:spPr>
        <p:txBody>
          <a:bodyPr wrap="square">
            <a:spAutoFit/>
          </a:bodyPr>
          <a:lstStyle/>
          <a:p>
            <a:pPr algn="ctr">
              <a:spcBef>
                <a:spcPct val="50000"/>
              </a:spcBef>
            </a:pPr>
            <a:r>
              <a:rPr lang="en-US" sz="2000" b="1" dirty="0">
                <a:latin typeface="Lato" panose="020F0502020204030203" pitchFamily="34" charset="0"/>
              </a:rPr>
              <a:t>Total</a:t>
            </a:r>
            <a:r>
              <a:rPr lang="en-US" sz="1800" b="1" dirty="0">
                <a:latin typeface="Lato" panose="020F0502020204030203" pitchFamily="34" charset="0"/>
              </a:rPr>
              <a:t> Revenue Limit with Exemptions</a:t>
            </a:r>
          </a:p>
        </p:txBody>
      </p:sp>
      <p:sp>
        <p:nvSpPr>
          <p:cNvPr id="28680" name="Text Box 35"/>
          <p:cNvSpPr txBox="1">
            <a:spLocks noChangeArrowheads="1"/>
          </p:cNvSpPr>
          <p:nvPr/>
        </p:nvSpPr>
        <p:spPr bwMode="auto">
          <a:xfrm>
            <a:off x="6195629" y="1566087"/>
            <a:ext cx="2167136" cy="923330"/>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1800" b="1" dirty="0">
                <a:latin typeface="Lato" panose="020F0502020204030203" pitchFamily="34" charset="0"/>
              </a:rPr>
              <a:t>Total Revenue Limit with Exemptions</a:t>
            </a:r>
          </a:p>
        </p:txBody>
      </p:sp>
      <p:sp>
        <p:nvSpPr>
          <p:cNvPr id="28681" name="TextBox 41"/>
          <p:cNvSpPr txBox="1">
            <a:spLocks noChangeArrowheads="1"/>
          </p:cNvSpPr>
          <p:nvPr/>
        </p:nvSpPr>
        <p:spPr bwMode="auto">
          <a:xfrm>
            <a:off x="941909" y="2655639"/>
            <a:ext cx="7612380" cy="2487861"/>
          </a:xfrm>
          <a:prstGeom prst="rect">
            <a:avLst/>
          </a:prstGeom>
          <a:noFill/>
          <a:ln w="9525">
            <a:noFill/>
            <a:miter lim="800000"/>
            <a:headEnd/>
            <a:tailEnd/>
          </a:ln>
        </p:spPr>
        <p:txBody>
          <a:bodyPr wrap="square">
            <a:spAutoFit/>
          </a:bodyPr>
          <a:lstStyle/>
          <a:p>
            <a:pPr indent="-411501">
              <a:spcAft>
                <a:spcPts val="439"/>
              </a:spcAft>
              <a:buClr>
                <a:schemeClr val="accent3"/>
              </a:buClr>
              <a:buSzPct val="85000"/>
              <a:defRPr/>
            </a:pPr>
            <a:r>
              <a:rPr lang="en-US" sz="2000" b="1" dirty="0">
                <a:latin typeface="Lato" panose="020F0502020204030203" pitchFamily="34" charset="0"/>
              </a:rPr>
              <a:t>Line 11 represents the total amount of resource your district will get from property tax, state general aids, and exempt computer aid.  This will equal about 85-95% of general fund revenues.</a:t>
            </a:r>
          </a:p>
          <a:p>
            <a:pPr indent="-411501">
              <a:spcAft>
                <a:spcPts val="439"/>
              </a:spcAft>
              <a:buClr>
                <a:schemeClr val="accent3"/>
              </a:buClr>
              <a:buSzPct val="85000"/>
              <a:defRPr/>
            </a:pPr>
            <a:endParaRPr lang="en-US" sz="900" b="1" dirty="0">
              <a:latin typeface="Lato" panose="020F0502020204030203" pitchFamily="34" charset="0"/>
            </a:endParaRPr>
          </a:p>
          <a:p>
            <a:pPr indent="-411501">
              <a:spcAft>
                <a:spcPts val="439"/>
              </a:spcAft>
              <a:buClr>
                <a:schemeClr val="accent3"/>
              </a:buClr>
              <a:buSzPct val="85000"/>
              <a:defRPr/>
            </a:pPr>
            <a:r>
              <a:rPr lang="en-US" sz="2000" b="1" dirty="0">
                <a:latin typeface="Lato" panose="020F0502020204030203" pitchFamily="34" charset="0"/>
              </a:rPr>
              <a:t>For budgeting purposes, it’s </a:t>
            </a:r>
            <a:r>
              <a:rPr lang="en-US" sz="2000" b="1" u="sng" dirty="0">
                <a:latin typeface="Lato" panose="020F0502020204030203" pitchFamily="34" charset="0"/>
              </a:rPr>
              <a:t>very</a:t>
            </a:r>
            <a:r>
              <a:rPr lang="en-US" sz="2000" b="1" dirty="0">
                <a:latin typeface="Lato" panose="020F0502020204030203" pitchFamily="34" charset="0"/>
              </a:rPr>
              <a:t> important to compare your new Line 11 with the previous year’s Line 11. Major decreases in Line 11 from year to year can have serious implications for your budget.</a:t>
            </a:r>
          </a:p>
        </p:txBody>
      </p:sp>
      <p:sp>
        <p:nvSpPr>
          <p:cNvPr id="16" name="Slide Number Placeholder 15"/>
          <p:cNvSpPr>
            <a:spLocks noGrp="1"/>
          </p:cNvSpPr>
          <p:nvPr>
            <p:ph type="sldNum" sz="quarter" idx="12"/>
          </p:nvPr>
        </p:nvSpPr>
        <p:spPr/>
        <p:txBody>
          <a:bodyPr/>
          <a:lstStyle/>
          <a:p>
            <a:pPr>
              <a:defRPr/>
            </a:pPr>
            <a:fld id="{252BFDDC-54D1-4C53-A780-9F671672328A}" type="slidenum">
              <a:rPr lang="en-US" smtClean="0"/>
              <a:pPr>
                <a:defRPr/>
              </a:pPr>
              <a:t>62</a:t>
            </a:fld>
            <a:endParaRPr lang="en-US" dirty="0"/>
          </a:p>
        </p:txBody>
      </p:sp>
    </p:spTree>
    <p:extLst>
      <p:ext uri="{BB962C8B-B14F-4D97-AF65-F5344CB8AC3E}">
        <p14:creationId xmlns:p14="http://schemas.microsoft.com/office/powerpoint/2010/main" val="640693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04200" y="4767264"/>
            <a:ext cx="630853" cy="273844"/>
          </a:xfrm>
        </p:spPr>
        <p:txBody>
          <a:bodyPr/>
          <a:lstStyle/>
          <a:p>
            <a:pPr>
              <a:defRPr/>
            </a:pPr>
            <a:fld id="{F0AF6017-D23B-4A28-A994-04598467FD3E}" type="slidenum">
              <a:rPr lang="en-US" smtClean="0"/>
              <a:pPr>
                <a:defRPr/>
              </a:pPr>
              <a:t>63</a:t>
            </a:fld>
            <a:endParaRPr lang="en-US" dirty="0"/>
          </a:p>
        </p:txBody>
      </p:sp>
      <p:sp>
        <p:nvSpPr>
          <p:cNvPr id="6" name="Title 5"/>
          <p:cNvSpPr>
            <a:spLocks noGrp="1"/>
          </p:cNvSpPr>
          <p:nvPr>
            <p:ph type="title" idx="4294967295"/>
          </p:nvPr>
        </p:nvSpPr>
        <p:spPr>
          <a:xfrm>
            <a:off x="1680" y="33717"/>
            <a:ext cx="9140641" cy="458078"/>
          </a:xfrm>
          <a:prstGeom prst="rect">
            <a:avLst/>
          </a:prstGeom>
        </p:spPr>
        <p:txBody>
          <a:bodyPr>
            <a:normAutofit fontScale="90000"/>
          </a:bodyPr>
          <a:lstStyle/>
          <a:p>
            <a:pPr algn="ctr"/>
            <a:r>
              <a:rPr lang="en-US" sz="3240" dirty="0">
                <a:solidFill>
                  <a:srgbClr val="FFFF00"/>
                </a:solidFill>
              </a:rPr>
              <a:t>Fly-Over Review of Lines 1 – 11</a:t>
            </a:r>
          </a:p>
        </p:txBody>
      </p:sp>
      <p:pic>
        <p:nvPicPr>
          <p:cNvPr id="2" name="Picture 1"/>
          <p:cNvPicPr>
            <a:picLocks noChangeAspect="1"/>
          </p:cNvPicPr>
          <p:nvPr/>
        </p:nvPicPr>
        <p:blipFill>
          <a:blip r:embed="rId2"/>
          <a:stretch>
            <a:fillRect/>
          </a:stretch>
        </p:blipFill>
        <p:spPr>
          <a:xfrm>
            <a:off x="1733101" y="669851"/>
            <a:ext cx="6007395" cy="4234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4824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1680" y="171450"/>
            <a:ext cx="9140641" cy="800100"/>
          </a:xfrm>
          <a:noFill/>
        </p:spPr>
        <p:txBody>
          <a:bodyPr>
            <a:normAutofit/>
          </a:bodyPr>
          <a:lstStyle/>
          <a:p>
            <a:pPr algn="ctr" eaLnBrk="1" hangingPunct="1">
              <a:lnSpc>
                <a:spcPct val="90000"/>
              </a:lnSpc>
              <a:buClr>
                <a:srgbClr val="0000FF"/>
              </a:buClr>
              <a:buFont typeface="Wingdings" pitchFamily="2" charset="2"/>
              <a:buNone/>
            </a:pPr>
            <a:r>
              <a:rPr lang="en-US" sz="2930" dirty="0">
                <a:solidFill>
                  <a:srgbClr val="FFFF00"/>
                </a:solidFill>
              </a:rPr>
              <a:t>Step 4: Determine Levy</a:t>
            </a:r>
          </a:p>
        </p:txBody>
      </p:sp>
      <p:sp>
        <p:nvSpPr>
          <p:cNvPr id="48130" name="Rectangle 2"/>
          <p:cNvSpPr>
            <a:spLocks noGrp="1" noChangeArrowheads="1"/>
          </p:cNvSpPr>
          <p:nvPr>
            <p:ph idx="1"/>
          </p:nvPr>
        </p:nvSpPr>
        <p:spPr>
          <a:xfrm>
            <a:off x="1157672" y="859201"/>
            <a:ext cx="7199040" cy="4099606"/>
          </a:xfrm>
        </p:spPr>
        <p:txBody>
          <a:bodyPr>
            <a:noAutofit/>
          </a:bodyPr>
          <a:lstStyle/>
          <a:p>
            <a:pPr>
              <a:spcBef>
                <a:spcPts val="220"/>
              </a:spcBef>
              <a:spcAft>
                <a:spcPts val="220"/>
              </a:spcAft>
              <a:buClr>
                <a:srgbClr val="C00000"/>
              </a:buClr>
              <a:buSzPct val="100000"/>
              <a:buFont typeface="Wingdings" panose="05000000000000000000" pitchFamily="2" charset="2"/>
              <a:buChar char="§"/>
            </a:pPr>
            <a:r>
              <a:rPr lang="en-US" sz="2051" dirty="0"/>
              <a:t>Controlled Amounts - Lines 12-14</a:t>
            </a:r>
          </a:p>
          <a:p>
            <a:pPr marL="342789" lvl="1">
              <a:lnSpc>
                <a:spcPct val="100000"/>
              </a:lnSpc>
              <a:spcBef>
                <a:spcPts val="220"/>
              </a:spcBef>
              <a:spcAft>
                <a:spcPts val="220"/>
              </a:spcAft>
              <a:buClr>
                <a:srgbClr val="C00000"/>
              </a:buClr>
              <a:buSzPct val="100000"/>
              <a:tabLst>
                <a:tab pos="541811" algn="l"/>
                <a:tab pos="669707" algn="l"/>
              </a:tabLst>
            </a:pPr>
            <a:r>
              <a:rPr lang="en-US" sz="2051" b="1" dirty="0"/>
              <a:t>	General State Aid (12A) High Poverty Aid (12B)</a:t>
            </a:r>
          </a:p>
          <a:p>
            <a:pPr marL="342789" lvl="1">
              <a:lnSpc>
                <a:spcPct val="100000"/>
              </a:lnSpc>
              <a:spcBef>
                <a:spcPts val="220"/>
              </a:spcBef>
              <a:spcAft>
                <a:spcPts val="220"/>
              </a:spcAft>
              <a:buClr>
                <a:srgbClr val="C00000"/>
              </a:buClr>
              <a:buSzPct val="100000"/>
              <a:tabLst>
                <a:tab pos="541811" algn="l"/>
                <a:tab pos="669707" algn="l"/>
              </a:tabLst>
            </a:pPr>
            <a:r>
              <a:rPr lang="en-US" sz="2051" b="1" dirty="0"/>
              <a:t>    Computer Aid (12C)</a:t>
            </a:r>
          </a:p>
          <a:p>
            <a:pPr marL="342789" lvl="1">
              <a:lnSpc>
                <a:spcPct val="100000"/>
              </a:lnSpc>
              <a:spcBef>
                <a:spcPts val="220"/>
              </a:spcBef>
              <a:spcAft>
                <a:spcPts val="220"/>
              </a:spcAft>
              <a:buClr>
                <a:srgbClr val="C00000"/>
              </a:buClr>
              <a:buSzPct val="100000"/>
              <a:tabLst>
                <a:tab pos="541811" algn="l"/>
                <a:tab pos="669707" algn="l"/>
              </a:tabLst>
            </a:pPr>
            <a:r>
              <a:rPr lang="en-US" sz="2051" b="1" dirty="0"/>
              <a:t>    Aid for Exempt Personal Property (12D)</a:t>
            </a:r>
          </a:p>
          <a:p>
            <a:pPr>
              <a:spcBef>
                <a:spcPts val="220"/>
              </a:spcBef>
              <a:spcAft>
                <a:spcPts val="220"/>
              </a:spcAft>
              <a:buClr>
                <a:srgbClr val="FFFF00"/>
              </a:buClr>
              <a:buNone/>
              <a:tabLst>
                <a:tab pos="541811" algn="l"/>
                <a:tab pos="669707" algn="l"/>
              </a:tabLst>
            </a:pPr>
            <a:r>
              <a:rPr lang="en-US" sz="2051" dirty="0"/>
              <a:t>		Fund 10, General Fund Levy (14A)</a:t>
            </a:r>
          </a:p>
          <a:p>
            <a:pPr>
              <a:spcBef>
                <a:spcPts val="220"/>
              </a:spcBef>
              <a:spcAft>
                <a:spcPts val="220"/>
              </a:spcAft>
              <a:buClr>
                <a:srgbClr val="FFFF00"/>
              </a:buClr>
              <a:buNone/>
              <a:tabLst>
                <a:tab pos="541811" algn="l"/>
                <a:tab pos="669707" algn="l"/>
              </a:tabLst>
            </a:pPr>
            <a:r>
              <a:rPr lang="en-US" sz="2051" dirty="0"/>
              <a:t>		Fund 38, Non-Referendum Debt Levy (14B)</a:t>
            </a:r>
          </a:p>
          <a:p>
            <a:pPr>
              <a:spcBef>
                <a:spcPts val="220"/>
              </a:spcBef>
              <a:spcAft>
                <a:spcPts val="220"/>
              </a:spcAft>
              <a:buClr>
                <a:srgbClr val="FFFF00"/>
              </a:buClr>
              <a:buNone/>
              <a:tabLst>
                <a:tab pos="541811" algn="l"/>
                <a:tab pos="669707" algn="l"/>
              </a:tabLst>
            </a:pPr>
            <a:r>
              <a:rPr lang="en-US" sz="2051" dirty="0"/>
              <a:t>		Fund 41, Capital Projects Levy (14C) </a:t>
            </a:r>
          </a:p>
          <a:p>
            <a:pPr>
              <a:spcBef>
                <a:spcPts val="220"/>
              </a:spcBef>
              <a:spcAft>
                <a:spcPts val="220"/>
              </a:spcAft>
              <a:buClr>
                <a:srgbClr val="C00000"/>
              </a:buClr>
              <a:buFont typeface="Wingdings" panose="05000000000000000000" pitchFamily="2" charset="2"/>
              <a:buChar char="§"/>
              <a:tabLst>
                <a:tab pos="206958" algn="l"/>
                <a:tab pos="822019" algn="l"/>
              </a:tabLst>
            </a:pPr>
            <a:r>
              <a:rPr lang="en-US" sz="2051" dirty="0"/>
              <a:t>	Non-Controlled Amounts - Line 15 		</a:t>
            </a:r>
          </a:p>
          <a:p>
            <a:pPr>
              <a:spcBef>
                <a:spcPts val="220"/>
              </a:spcBef>
              <a:spcAft>
                <a:spcPts val="220"/>
              </a:spcAft>
              <a:buClr>
                <a:srgbClr val="FFFF00"/>
              </a:buClr>
              <a:buNone/>
              <a:tabLst>
                <a:tab pos="541811" algn="l"/>
              </a:tabLst>
            </a:pPr>
            <a:r>
              <a:rPr lang="en-US" sz="2051" dirty="0"/>
              <a:t>		Fund 39 [non-Fund 38], Referendum Debt Levy (15A)</a:t>
            </a:r>
          </a:p>
          <a:p>
            <a:pPr>
              <a:spcBef>
                <a:spcPts val="220"/>
              </a:spcBef>
              <a:spcAft>
                <a:spcPts val="220"/>
              </a:spcAft>
              <a:buClr>
                <a:schemeClr val="tx1"/>
              </a:buClr>
              <a:buNone/>
              <a:tabLst>
                <a:tab pos="541811" algn="l"/>
              </a:tabLst>
            </a:pPr>
            <a:r>
              <a:rPr lang="en-US" sz="2051" dirty="0"/>
              <a:t>		Fund 80, Community Service Fund (15B)</a:t>
            </a:r>
          </a:p>
          <a:p>
            <a:pPr>
              <a:spcBef>
                <a:spcPts val="220"/>
              </a:spcBef>
              <a:spcAft>
                <a:spcPts val="220"/>
              </a:spcAft>
              <a:buClr>
                <a:schemeClr val="tx1"/>
              </a:buClr>
              <a:buNone/>
              <a:tabLst>
                <a:tab pos="541811" algn="l"/>
              </a:tabLst>
            </a:pPr>
            <a:r>
              <a:rPr lang="en-US" sz="2051" dirty="0"/>
              <a:t>		Fund 10, Src 212, Property Tax Chargebacks (15C)</a:t>
            </a:r>
          </a:p>
          <a:p>
            <a:pPr>
              <a:spcBef>
                <a:spcPts val="220"/>
              </a:spcBef>
              <a:spcAft>
                <a:spcPts val="220"/>
              </a:spcAft>
              <a:buClr>
                <a:schemeClr val="tx1"/>
              </a:buClr>
              <a:buNone/>
            </a:pPr>
            <a:r>
              <a:rPr lang="en-US" sz="2051" dirty="0"/>
              <a:t>		</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64</a:t>
            </a:fld>
            <a:endParaRPr lang="en-US" dirty="0"/>
          </a:p>
        </p:txBody>
      </p:sp>
    </p:spTree>
    <p:extLst>
      <p:ext uri="{BB962C8B-B14F-4D97-AF65-F5344CB8AC3E}">
        <p14:creationId xmlns:p14="http://schemas.microsoft.com/office/powerpoint/2010/main" val="379272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80" y="0"/>
            <a:ext cx="9140641" cy="971551"/>
          </a:xfrm>
          <a:prstGeom prst="rect">
            <a:avLst/>
          </a:prstGeom>
          <a:noFill/>
          <a:ln w="9525">
            <a:noFill/>
            <a:miter lim="800000"/>
            <a:headEnd/>
            <a:tailEnd/>
          </a:ln>
        </p:spPr>
        <p:txBody>
          <a:bodyPr anchor="ctr"/>
          <a:lstStyle/>
          <a:p>
            <a:pPr algn="ctr" eaLnBrk="1" hangingPunct="1">
              <a:defRPr/>
            </a:pPr>
            <a:r>
              <a:rPr lang="en-US" sz="4000" dirty="0">
                <a:solidFill>
                  <a:srgbClr val="FFFF00"/>
                </a:solidFill>
                <a:latin typeface="Lato Black" panose="020F0A02020204030203" pitchFamily="34" charset="0"/>
              </a:rPr>
              <a:t>Aid Certification - Line 12</a:t>
            </a:r>
          </a:p>
        </p:txBody>
      </p:sp>
      <p:sp>
        <p:nvSpPr>
          <p:cNvPr id="392199" name="Text Box 7"/>
          <p:cNvSpPr txBox="1">
            <a:spLocks noChangeArrowheads="1"/>
          </p:cNvSpPr>
          <p:nvPr/>
        </p:nvSpPr>
        <p:spPr bwMode="auto">
          <a:xfrm>
            <a:off x="942418" y="4229308"/>
            <a:ext cx="7199039" cy="723531"/>
          </a:xfrm>
          <a:prstGeom prst="rect">
            <a:avLst/>
          </a:prstGeom>
          <a:noFill/>
          <a:ln w="9525">
            <a:noFill/>
            <a:miter lim="800000"/>
            <a:headEnd/>
            <a:tailEnd/>
          </a:ln>
        </p:spPr>
        <p:txBody>
          <a:bodyPr wrap="square">
            <a:spAutoFit/>
          </a:bodyPr>
          <a:lstStyle/>
          <a:p>
            <a:pPr algn="ctr">
              <a:spcBef>
                <a:spcPct val="50000"/>
              </a:spcBef>
            </a:pPr>
            <a:r>
              <a:rPr lang="en-US" sz="2051" b="1" dirty="0">
                <a:latin typeface="Lato" panose="020F0502020204030203" pitchFamily="34" charset="0"/>
              </a:rPr>
              <a:t>Line 13 must now be divided between the Fund 10 levy, the Fund 38 levy and the Fund 41 levy</a:t>
            </a:r>
          </a:p>
        </p:txBody>
      </p:sp>
      <p:sp>
        <p:nvSpPr>
          <p:cNvPr id="6" name="Rectangle 3"/>
          <p:cNvSpPr txBox="1">
            <a:spLocks noChangeArrowheads="1"/>
          </p:cNvSpPr>
          <p:nvPr/>
        </p:nvSpPr>
        <p:spPr>
          <a:xfrm>
            <a:off x="1109838" y="971550"/>
            <a:ext cx="7167150" cy="1543050"/>
          </a:xfrm>
          <a:prstGeom prst="rect">
            <a:avLst/>
          </a:prstGeom>
        </p:spPr>
        <p:txBody>
          <a:bodyPr/>
          <a:lstStyle/>
          <a:p>
            <a:pPr marL="334853" indent="-334853">
              <a:spcBef>
                <a:spcPct val="20000"/>
              </a:spcBef>
              <a:buClr>
                <a:srgbClr val="7030A0"/>
              </a:buClr>
              <a:buFont typeface="Wingdings" panose="05000000000000000000" pitchFamily="2" charset="2"/>
              <a:buChar char="§"/>
              <a:defRPr/>
            </a:pPr>
            <a:r>
              <a:rPr lang="en-US" sz="1800" b="1" kern="0" dirty="0">
                <a:solidFill>
                  <a:srgbClr val="0070C0"/>
                </a:solidFill>
                <a:latin typeface="Lato" panose="020F0502020204030203" pitchFamily="34" charset="0"/>
              </a:rPr>
              <a:t>12A.</a:t>
            </a:r>
            <a:r>
              <a:rPr lang="en-US" sz="1800" b="1" kern="0" dirty="0">
                <a:solidFill>
                  <a:srgbClr val="FFFF00"/>
                </a:solidFill>
                <a:latin typeface="Lato" panose="020F0502020204030203" pitchFamily="34" charset="0"/>
              </a:rPr>
              <a:t> </a:t>
            </a:r>
            <a:r>
              <a:rPr lang="en-US" sz="1800" b="1" kern="0" dirty="0">
                <a:latin typeface="Lato" panose="020F0502020204030203" pitchFamily="34" charset="0"/>
              </a:rPr>
              <a:t>General Aid (October 15 Cert.)</a:t>
            </a:r>
            <a:endParaRPr lang="en-US" sz="1800" b="1" kern="0" dirty="0">
              <a:solidFill>
                <a:schemeClr val="tx2">
                  <a:lumMod val="75000"/>
                </a:schemeClr>
              </a:solidFill>
              <a:latin typeface="Lato" panose="020F0502020204030203" pitchFamily="34" charset="0"/>
            </a:endParaRPr>
          </a:p>
          <a:p>
            <a:pPr marL="334853" indent="-334853">
              <a:spcBef>
                <a:spcPct val="20000"/>
              </a:spcBef>
              <a:buClr>
                <a:srgbClr val="7030A0"/>
              </a:buClr>
              <a:buFont typeface="Wingdings" panose="05000000000000000000" pitchFamily="2" charset="2"/>
              <a:buChar char="§"/>
              <a:defRPr/>
            </a:pPr>
            <a:r>
              <a:rPr lang="en-US" sz="1800" b="1" kern="0" dirty="0">
                <a:solidFill>
                  <a:srgbClr val="0070C0"/>
                </a:solidFill>
                <a:latin typeface="Lato" panose="020F0502020204030203" pitchFamily="34" charset="0"/>
              </a:rPr>
              <a:t>12B.</a:t>
            </a:r>
            <a:r>
              <a:rPr lang="en-US" sz="1800" b="1" kern="0" dirty="0">
                <a:solidFill>
                  <a:srgbClr val="FFFF00"/>
                </a:solidFill>
                <a:latin typeface="Lato" panose="020F0502020204030203" pitchFamily="34" charset="0"/>
              </a:rPr>
              <a:t> </a:t>
            </a:r>
            <a:r>
              <a:rPr lang="en-US" sz="1800" b="1" kern="0" dirty="0">
                <a:latin typeface="Lato" panose="020F0502020204030203" pitchFamily="34" charset="0"/>
              </a:rPr>
              <a:t>State Aid to High Poverty Districts (not all districts)</a:t>
            </a:r>
          </a:p>
          <a:p>
            <a:pPr marL="334853" indent="-334853">
              <a:spcBef>
                <a:spcPct val="20000"/>
              </a:spcBef>
              <a:buClr>
                <a:srgbClr val="7030A0"/>
              </a:buClr>
              <a:buFont typeface="Wingdings" panose="05000000000000000000" pitchFamily="2" charset="2"/>
              <a:buChar char="§"/>
              <a:defRPr/>
            </a:pPr>
            <a:r>
              <a:rPr lang="en-US" sz="1800" b="1" kern="0" dirty="0">
                <a:solidFill>
                  <a:srgbClr val="0070C0"/>
                </a:solidFill>
                <a:latin typeface="Lato" panose="020F0502020204030203" pitchFamily="34" charset="0"/>
              </a:rPr>
              <a:t>12C. </a:t>
            </a:r>
            <a:r>
              <a:rPr lang="en-US" sz="1800" b="1" kern="0" dirty="0">
                <a:latin typeface="Lato" panose="020F0502020204030203" pitchFamily="34" charset="0"/>
              </a:rPr>
              <a:t>State Aid for Exempt Computers </a:t>
            </a:r>
          </a:p>
          <a:p>
            <a:pPr marL="334853" indent="-334853">
              <a:spcBef>
                <a:spcPct val="20000"/>
              </a:spcBef>
              <a:buClr>
                <a:srgbClr val="7030A0"/>
              </a:buClr>
              <a:buFont typeface="Wingdings" panose="05000000000000000000" pitchFamily="2" charset="2"/>
              <a:buChar char="§"/>
              <a:defRPr/>
            </a:pPr>
            <a:r>
              <a:rPr lang="en-US" sz="1800" b="1" kern="0" dirty="0">
                <a:solidFill>
                  <a:srgbClr val="0070C0"/>
                </a:solidFill>
                <a:latin typeface="Lato" panose="020F0502020204030203" pitchFamily="34" charset="0"/>
              </a:rPr>
              <a:t>12D. </a:t>
            </a:r>
            <a:r>
              <a:rPr lang="en-US" sz="1800" b="1" kern="0" dirty="0">
                <a:latin typeface="Lato" panose="020F0502020204030203" pitchFamily="34" charset="0"/>
              </a:rPr>
              <a:t>State Aid for Exempt Personal Property (new in 2018-19)</a:t>
            </a:r>
          </a:p>
        </p:txBody>
      </p:sp>
      <p:sp>
        <p:nvSpPr>
          <p:cNvPr id="7" name="Slide Number Placeholder 6"/>
          <p:cNvSpPr>
            <a:spLocks noGrp="1"/>
          </p:cNvSpPr>
          <p:nvPr>
            <p:ph type="sldNum" sz="quarter" idx="12"/>
          </p:nvPr>
        </p:nvSpPr>
        <p:spPr>
          <a:xfrm>
            <a:off x="8276988" y="4766310"/>
            <a:ext cx="699372" cy="273776"/>
          </a:xfrm>
        </p:spPr>
        <p:txBody>
          <a:bodyPr/>
          <a:lstStyle/>
          <a:p>
            <a:pPr algn="ctr">
              <a:defRPr/>
            </a:pPr>
            <a:fld id="{4B22C245-0868-46B4-9BBA-D45BBB3F5840}" type="slidenum">
              <a:rPr lang="en-US" smtClean="0"/>
              <a:pPr algn="ctr">
                <a:defRPr/>
              </a:pPr>
              <a:t>65</a:t>
            </a:fld>
            <a:endParaRPr lang="en-US" dirty="0"/>
          </a:p>
        </p:txBody>
      </p:sp>
      <p:pic>
        <p:nvPicPr>
          <p:cNvPr id="3" name="Picture 2"/>
          <p:cNvPicPr>
            <a:picLocks noChangeAspect="1"/>
          </p:cNvPicPr>
          <p:nvPr/>
        </p:nvPicPr>
        <p:blipFill>
          <a:blip r:embed="rId3"/>
          <a:stretch>
            <a:fillRect/>
          </a:stretch>
        </p:blipFill>
        <p:spPr>
          <a:xfrm>
            <a:off x="1225237" y="2379153"/>
            <a:ext cx="6830072" cy="1775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675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lide(fromLeft)">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slide(fromLeft)">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slide(fromLeft)">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92199"/>
                                        </p:tgtEl>
                                        <p:attrNameLst>
                                          <p:attrName>style.visibility</p:attrName>
                                        </p:attrNameLst>
                                      </p:cBhvr>
                                      <p:to>
                                        <p:strVal val="visible"/>
                                      </p:to>
                                    </p:set>
                                    <p:anim calcmode="lin" valueType="num">
                                      <p:cBhvr additive="base">
                                        <p:cTn id="28" dur="500" fill="hold"/>
                                        <p:tgtEl>
                                          <p:spTgt spid="392199"/>
                                        </p:tgtEl>
                                        <p:attrNameLst>
                                          <p:attrName>ppt_x</p:attrName>
                                        </p:attrNameLst>
                                      </p:cBhvr>
                                      <p:tavLst>
                                        <p:tav tm="0">
                                          <p:val>
                                            <p:strVal val="#ppt_x"/>
                                          </p:val>
                                        </p:tav>
                                        <p:tav tm="100000">
                                          <p:val>
                                            <p:strVal val="#ppt_x"/>
                                          </p:val>
                                        </p:tav>
                                      </p:tavLst>
                                    </p:anim>
                                    <p:anim calcmode="lin" valueType="num">
                                      <p:cBhvr additive="base">
                                        <p:cTn id="29" dur="500" fill="hold"/>
                                        <p:tgtEl>
                                          <p:spTgt spid="392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80" y="22860"/>
            <a:ext cx="9140641" cy="851374"/>
          </a:xfrm>
        </p:spPr>
        <p:txBody>
          <a:bodyPr>
            <a:noAutofit/>
          </a:bodyPr>
          <a:lstStyle/>
          <a:p>
            <a:pPr algn="ctr" eaLnBrk="1" hangingPunct="1"/>
            <a:r>
              <a:rPr lang="en-US" sz="3223" dirty="0">
                <a:solidFill>
                  <a:srgbClr val="FFFF00"/>
                </a:solidFill>
              </a:rPr>
              <a:t>Controlled Amounts</a:t>
            </a:r>
            <a:br>
              <a:rPr lang="en-US" sz="3223" dirty="0">
                <a:solidFill>
                  <a:srgbClr val="FFFF00"/>
                </a:solidFill>
              </a:rPr>
            </a:br>
            <a:r>
              <a:rPr lang="en-US" sz="3223" dirty="0">
                <a:solidFill>
                  <a:srgbClr val="FFFF00"/>
                </a:solidFill>
              </a:rPr>
              <a:t>Line 14</a:t>
            </a:r>
          </a:p>
        </p:txBody>
      </p:sp>
      <p:sp>
        <p:nvSpPr>
          <p:cNvPr id="23" name="Slide Number Placeholder 22"/>
          <p:cNvSpPr>
            <a:spLocks noGrp="1"/>
          </p:cNvSpPr>
          <p:nvPr>
            <p:ph type="sldNum" sz="quarter" idx="12"/>
          </p:nvPr>
        </p:nvSpPr>
        <p:spPr/>
        <p:txBody>
          <a:bodyPr/>
          <a:lstStyle/>
          <a:p>
            <a:pPr>
              <a:defRPr/>
            </a:pPr>
            <a:fld id="{EDD38028-0EA5-4518-8DC2-93749F528613}" type="slidenum">
              <a:rPr lang="en-US" smtClean="0"/>
              <a:pPr>
                <a:defRPr/>
              </a:pPr>
              <a:t>66</a:t>
            </a:fld>
            <a:endParaRPr lang="en-US" dirty="0"/>
          </a:p>
        </p:txBody>
      </p:sp>
      <p:sp>
        <p:nvSpPr>
          <p:cNvPr id="49156" name="Line 4"/>
          <p:cNvSpPr>
            <a:spLocks noChangeShapeType="1"/>
          </p:cNvSpPr>
          <p:nvPr/>
        </p:nvSpPr>
        <p:spPr bwMode="auto">
          <a:xfrm>
            <a:off x="2446020" y="1657350"/>
            <a:ext cx="205740" cy="400050"/>
          </a:xfrm>
          <a:prstGeom prst="line">
            <a:avLst/>
          </a:prstGeom>
          <a:noFill/>
          <a:ln w="38100">
            <a:solidFill>
              <a:srgbClr val="0070C0"/>
            </a:solidFill>
            <a:round/>
            <a:headEnd/>
            <a:tailEnd type="triangle" w="lg" len="med"/>
          </a:ln>
        </p:spPr>
        <p:txBody>
          <a:bodyPr/>
          <a:lstStyle/>
          <a:p>
            <a:endParaRPr lang="en-US" sz="1975" dirty="0"/>
          </a:p>
        </p:txBody>
      </p:sp>
      <p:sp>
        <p:nvSpPr>
          <p:cNvPr id="330757" name="AutoShape 5"/>
          <p:cNvSpPr>
            <a:spLocks/>
          </p:cNvSpPr>
          <p:nvPr/>
        </p:nvSpPr>
        <p:spPr bwMode="auto">
          <a:xfrm>
            <a:off x="3474720" y="2651760"/>
            <a:ext cx="480060" cy="1085850"/>
          </a:xfrm>
          <a:prstGeom prst="rightBrace">
            <a:avLst>
              <a:gd name="adj1" fmla="val 15476"/>
              <a:gd name="adj2" fmla="val 50000"/>
            </a:avLst>
          </a:prstGeom>
          <a:noFill/>
          <a:ln w="38100">
            <a:solidFill>
              <a:schemeClr val="tx1"/>
            </a:solidFill>
            <a:round/>
            <a:headEnd/>
            <a:tailEnd/>
          </a:ln>
        </p:spPr>
        <p:txBody>
          <a:bodyPr wrap="none" anchor="ctr"/>
          <a:lstStyle/>
          <a:p>
            <a:endParaRPr lang="en-US" sz="1975" dirty="0"/>
          </a:p>
        </p:txBody>
      </p:sp>
      <p:sp>
        <p:nvSpPr>
          <p:cNvPr id="330758" name="Line 6"/>
          <p:cNvSpPr>
            <a:spLocks noChangeShapeType="1"/>
          </p:cNvSpPr>
          <p:nvPr/>
        </p:nvSpPr>
        <p:spPr bwMode="auto">
          <a:xfrm flipV="1">
            <a:off x="4060477" y="2683002"/>
            <a:ext cx="1300191" cy="155415"/>
          </a:xfrm>
          <a:prstGeom prst="line">
            <a:avLst/>
          </a:prstGeom>
          <a:noFill/>
          <a:ln w="38100">
            <a:solidFill>
              <a:srgbClr val="0070C0"/>
            </a:solidFill>
            <a:round/>
            <a:headEnd/>
            <a:tailEnd type="triangle" w="med" len="med"/>
          </a:ln>
        </p:spPr>
        <p:txBody>
          <a:bodyPr/>
          <a:lstStyle/>
          <a:p>
            <a:endParaRPr lang="en-US" sz="1975" dirty="0"/>
          </a:p>
        </p:txBody>
      </p:sp>
      <p:sp>
        <p:nvSpPr>
          <p:cNvPr id="330759" name="Line 7"/>
          <p:cNvSpPr>
            <a:spLocks noChangeShapeType="1"/>
          </p:cNvSpPr>
          <p:nvPr/>
        </p:nvSpPr>
        <p:spPr bwMode="auto">
          <a:xfrm>
            <a:off x="4060477" y="3227128"/>
            <a:ext cx="1265902" cy="75992"/>
          </a:xfrm>
          <a:prstGeom prst="line">
            <a:avLst/>
          </a:prstGeom>
          <a:noFill/>
          <a:ln w="38100">
            <a:solidFill>
              <a:srgbClr val="0070C0"/>
            </a:solidFill>
            <a:round/>
            <a:headEnd/>
            <a:tailEnd type="triangle" w="med" len="med"/>
          </a:ln>
        </p:spPr>
        <p:txBody>
          <a:bodyPr/>
          <a:lstStyle/>
          <a:p>
            <a:endParaRPr lang="en-US" sz="1975" dirty="0"/>
          </a:p>
        </p:txBody>
      </p:sp>
      <p:sp>
        <p:nvSpPr>
          <p:cNvPr id="330761" name="Text Box 9"/>
          <p:cNvSpPr txBox="1">
            <a:spLocks noChangeArrowheads="1"/>
          </p:cNvSpPr>
          <p:nvPr/>
        </p:nvSpPr>
        <p:spPr bwMode="auto">
          <a:xfrm>
            <a:off x="5394960" y="3201949"/>
            <a:ext cx="1920240" cy="362856"/>
          </a:xfrm>
          <a:prstGeom prst="rect">
            <a:avLst/>
          </a:prstGeom>
          <a:noFill/>
          <a:ln w="9525">
            <a:noFill/>
            <a:miter lim="800000"/>
            <a:headEnd/>
            <a:tailEnd/>
          </a:ln>
        </p:spPr>
        <p:txBody>
          <a:bodyPr>
            <a:spAutoFit/>
          </a:bodyPr>
          <a:lstStyle/>
          <a:p>
            <a:pPr algn="ctr">
              <a:spcBef>
                <a:spcPct val="50000"/>
              </a:spcBef>
              <a:defRPr/>
            </a:pPr>
            <a:r>
              <a:rPr lang="en-US" sz="1758" b="1" dirty="0">
                <a:latin typeface="Lato" panose="020F0502020204030203" pitchFamily="34" charset="0"/>
              </a:rPr>
              <a:t>Fund 38 Levy</a:t>
            </a:r>
          </a:p>
        </p:txBody>
      </p:sp>
      <p:sp>
        <p:nvSpPr>
          <p:cNvPr id="330762" name="Text Box 10"/>
          <p:cNvSpPr txBox="1">
            <a:spLocks noChangeArrowheads="1"/>
          </p:cNvSpPr>
          <p:nvPr/>
        </p:nvSpPr>
        <p:spPr bwMode="auto">
          <a:xfrm>
            <a:off x="5196544" y="3965448"/>
            <a:ext cx="1988820" cy="362856"/>
          </a:xfrm>
          <a:prstGeom prst="rect">
            <a:avLst/>
          </a:prstGeom>
          <a:noFill/>
          <a:ln w="9525">
            <a:noFill/>
            <a:miter lim="800000"/>
            <a:headEnd/>
            <a:tailEnd/>
          </a:ln>
        </p:spPr>
        <p:txBody>
          <a:bodyPr>
            <a:spAutoFit/>
          </a:bodyPr>
          <a:lstStyle/>
          <a:p>
            <a:pPr algn="ctr">
              <a:spcBef>
                <a:spcPct val="50000"/>
              </a:spcBef>
              <a:defRPr/>
            </a:pPr>
            <a:r>
              <a:rPr lang="en-US" sz="1758" b="1" dirty="0">
                <a:latin typeface="Lato" panose="020F0502020204030203" pitchFamily="34" charset="0"/>
              </a:rPr>
              <a:t>Fund 41 Levy</a:t>
            </a:r>
          </a:p>
        </p:txBody>
      </p:sp>
      <p:sp>
        <p:nvSpPr>
          <p:cNvPr id="330764" name="Text Box 12"/>
          <p:cNvSpPr txBox="1">
            <a:spLocks noChangeArrowheads="1"/>
          </p:cNvSpPr>
          <p:nvPr/>
        </p:nvSpPr>
        <p:spPr bwMode="auto">
          <a:xfrm>
            <a:off x="5394960" y="2550051"/>
            <a:ext cx="1920240" cy="362856"/>
          </a:xfrm>
          <a:prstGeom prst="rect">
            <a:avLst/>
          </a:prstGeom>
          <a:noFill/>
          <a:ln w="9525">
            <a:noFill/>
            <a:miter lim="800000"/>
            <a:headEnd/>
            <a:tailEnd/>
          </a:ln>
        </p:spPr>
        <p:txBody>
          <a:bodyPr>
            <a:spAutoFit/>
          </a:bodyPr>
          <a:lstStyle/>
          <a:p>
            <a:pPr algn="ctr">
              <a:spcBef>
                <a:spcPct val="50000"/>
              </a:spcBef>
              <a:defRPr/>
            </a:pPr>
            <a:r>
              <a:rPr lang="en-US" sz="1758" b="1" dirty="0">
                <a:latin typeface="Lato" panose="020F0502020204030203" pitchFamily="34" charset="0"/>
              </a:rPr>
              <a:t>Fund 10 Levy</a:t>
            </a:r>
          </a:p>
        </p:txBody>
      </p:sp>
      <p:sp>
        <p:nvSpPr>
          <p:cNvPr id="330765" name="Line 13"/>
          <p:cNvSpPr>
            <a:spLocks noChangeShapeType="1"/>
          </p:cNvSpPr>
          <p:nvPr/>
        </p:nvSpPr>
        <p:spPr bwMode="auto">
          <a:xfrm>
            <a:off x="4060477" y="3607482"/>
            <a:ext cx="1300191" cy="397223"/>
          </a:xfrm>
          <a:prstGeom prst="line">
            <a:avLst/>
          </a:prstGeom>
          <a:noFill/>
          <a:ln w="38100">
            <a:solidFill>
              <a:srgbClr val="0070C0"/>
            </a:solidFill>
            <a:round/>
            <a:headEnd/>
            <a:tailEnd type="triangle" w="med" len="med"/>
          </a:ln>
        </p:spPr>
        <p:txBody>
          <a:bodyPr/>
          <a:lstStyle/>
          <a:p>
            <a:endParaRPr lang="en-US" sz="1975" dirty="0"/>
          </a:p>
        </p:txBody>
      </p:sp>
      <p:sp>
        <p:nvSpPr>
          <p:cNvPr id="49166" name="Text Box 14"/>
          <p:cNvSpPr txBox="1">
            <a:spLocks noChangeArrowheads="1"/>
          </p:cNvSpPr>
          <p:nvPr/>
        </p:nvSpPr>
        <p:spPr bwMode="auto">
          <a:xfrm>
            <a:off x="1897381" y="2160272"/>
            <a:ext cx="1471643" cy="1746632"/>
          </a:xfrm>
          <a:prstGeom prst="rect">
            <a:avLst/>
          </a:prstGeom>
          <a:solidFill>
            <a:srgbClr val="7030A0"/>
          </a:solidFill>
          <a:ln w="9525">
            <a:noFill/>
            <a:miter lim="800000"/>
            <a:headEnd/>
            <a:tailEnd/>
          </a:ln>
        </p:spPr>
        <p:txBody>
          <a:bodyPr wrap="square">
            <a:spAutoFit/>
          </a:bodyPr>
          <a:lstStyle/>
          <a:p>
            <a:pPr>
              <a:spcBef>
                <a:spcPct val="50000"/>
              </a:spcBef>
            </a:pPr>
            <a:endParaRPr lang="en-US" sz="1975"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p:txBody>
      </p:sp>
      <p:sp>
        <p:nvSpPr>
          <p:cNvPr id="330767" name="Text Box 15"/>
          <p:cNvSpPr txBox="1">
            <a:spLocks noChangeArrowheads="1"/>
          </p:cNvSpPr>
          <p:nvPr/>
        </p:nvSpPr>
        <p:spPr bwMode="auto">
          <a:xfrm>
            <a:off x="1897380" y="2160270"/>
            <a:ext cx="1508760" cy="396262"/>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endParaRPr lang="en-US" sz="1975" b="1" i="1" dirty="0"/>
          </a:p>
        </p:txBody>
      </p:sp>
      <p:sp>
        <p:nvSpPr>
          <p:cNvPr id="330768" name="Line 16"/>
          <p:cNvSpPr>
            <a:spLocks noChangeShapeType="1"/>
          </p:cNvSpPr>
          <p:nvPr/>
        </p:nvSpPr>
        <p:spPr bwMode="auto">
          <a:xfrm flipH="1">
            <a:off x="3543299" y="1714499"/>
            <a:ext cx="1028701" cy="619049"/>
          </a:xfrm>
          <a:prstGeom prst="line">
            <a:avLst/>
          </a:prstGeom>
          <a:noFill/>
          <a:ln w="38100">
            <a:solidFill>
              <a:srgbClr val="0070C0"/>
            </a:solidFill>
            <a:round/>
            <a:headEnd/>
            <a:tailEnd type="triangle" w="med" len="med"/>
          </a:ln>
        </p:spPr>
        <p:txBody>
          <a:bodyPr/>
          <a:lstStyle/>
          <a:p>
            <a:endParaRPr lang="en-US" sz="1975" dirty="0"/>
          </a:p>
        </p:txBody>
      </p:sp>
      <p:sp>
        <p:nvSpPr>
          <p:cNvPr id="330769" name="Text Box 17"/>
          <p:cNvSpPr txBox="1">
            <a:spLocks noChangeArrowheads="1"/>
          </p:cNvSpPr>
          <p:nvPr/>
        </p:nvSpPr>
        <p:spPr bwMode="auto">
          <a:xfrm>
            <a:off x="4846320" y="874233"/>
            <a:ext cx="3688080" cy="1174424"/>
          </a:xfrm>
          <a:prstGeom prst="rect">
            <a:avLst/>
          </a:prstGeom>
          <a:noFill/>
          <a:ln w="9525">
            <a:noFill/>
            <a:miter lim="800000"/>
            <a:headEnd/>
            <a:tailEnd/>
          </a:ln>
        </p:spPr>
        <p:txBody>
          <a:bodyPr wrap="square">
            <a:spAutoFit/>
          </a:bodyPr>
          <a:lstStyle/>
          <a:p>
            <a:pPr algn="ctr">
              <a:spcBef>
                <a:spcPct val="30000"/>
              </a:spcBef>
              <a:defRPr/>
            </a:pPr>
            <a:r>
              <a:rPr lang="en-US" sz="1758" b="1" dirty="0">
                <a:latin typeface="Lato" panose="020F0502020204030203" pitchFamily="34" charset="0"/>
              </a:rPr>
              <a:t>October 15 Aid Certification,  High Poverty Aid, Computer Aid, and Aid for Exempt Personal Property </a:t>
            </a:r>
            <a:r>
              <a:rPr lang="en-US" sz="1758" b="1" u="sng" dirty="0">
                <a:latin typeface="Lato" panose="020F0502020204030203" pitchFamily="34" charset="0"/>
              </a:rPr>
              <a:t>reduce</a:t>
            </a:r>
            <a:r>
              <a:rPr lang="en-US" sz="1758" b="1" dirty="0">
                <a:latin typeface="Lato" panose="020F0502020204030203" pitchFamily="34" charset="0"/>
              </a:rPr>
              <a:t> what you can levy.</a:t>
            </a:r>
          </a:p>
        </p:txBody>
      </p:sp>
      <p:sp>
        <p:nvSpPr>
          <p:cNvPr id="330770" name="Line 18"/>
          <p:cNvSpPr>
            <a:spLocks noChangeShapeType="1"/>
          </p:cNvSpPr>
          <p:nvPr/>
        </p:nvSpPr>
        <p:spPr bwMode="auto">
          <a:xfrm flipH="1">
            <a:off x="1691640" y="2537113"/>
            <a:ext cx="1988820" cy="0"/>
          </a:xfrm>
          <a:prstGeom prst="line">
            <a:avLst/>
          </a:prstGeom>
          <a:noFill/>
          <a:ln w="57150">
            <a:solidFill>
              <a:srgbClr val="0000FF"/>
            </a:solidFill>
            <a:round/>
            <a:headEnd/>
            <a:tailEnd/>
          </a:ln>
        </p:spPr>
        <p:txBody>
          <a:bodyPr/>
          <a:lstStyle/>
          <a:p>
            <a:endParaRPr lang="en-US" sz="1975" dirty="0"/>
          </a:p>
        </p:txBody>
      </p:sp>
      <p:sp>
        <p:nvSpPr>
          <p:cNvPr id="330772" name="Text Box 20"/>
          <p:cNvSpPr txBox="1">
            <a:spLocks noChangeArrowheads="1"/>
          </p:cNvSpPr>
          <p:nvPr/>
        </p:nvSpPr>
        <p:spPr bwMode="auto">
          <a:xfrm>
            <a:off x="89023" y="2298125"/>
            <a:ext cx="1629580" cy="1309357"/>
          </a:xfrm>
          <a:prstGeom prst="rect">
            <a:avLst/>
          </a:prstGeom>
          <a:noFill/>
          <a:ln w="9525">
            <a:noFill/>
            <a:miter lim="800000"/>
            <a:headEnd/>
            <a:tailEnd/>
          </a:ln>
        </p:spPr>
        <p:txBody>
          <a:bodyPr/>
          <a:lstStyle/>
          <a:p>
            <a:pPr marL="308626" indent="-308626">
              <a:spcBef>
                <a:spcPct val="50000"/>
              </a:spcBef>
              <a:defRPr/>
            </a:pPr>
            <a:r>
              <a:rPr lang="en-US" sz="1758" b="1" dirty="0">
                <a:latin typeface="Lato" panose="020F0502020204030203" pitchFamily="34" charset="0"/>
              </a:rPr>
              <a:t>Line 13</a:t>
            </a:r>
          </a:p>
          <a:p>
            <a:pPr marL="308626" indent="-308626" algn="ctr">
              <a:spcBef>
                <a:spcPct val="25000"/>
              </a:spcBef>
              <a:defRPr/>
            </a:pPr>
            <a:r>
              <a:rPr lang="en-US" sz="1758" b="1" dirty="0">
                <a:latin typeface="Lato" panose="020F0502020204030203" pitchFamily="34" charset="0"/>
              </a:rPr>
              <a:t>Allowable</a:t>
            </a:r>
          </a:p>
          <a:p>
            <a:pPr marL="308626" indent="-308626" algn="ctr">
              <a:spcBef>
                <a:spcPct val="25000"/>
              </a:spcBef>
              <a:defRPr/>
            </a:pPr>
            <a:r>
              <a:rPr lang="en-US" sz="1758" b="1" dirty="0">
                <a:latin typeface="Lato" panose="020F0502020204030203" pitchFamily="34" charset="0"/>
              </a:rPr>
              <a:t>Limited</a:t>
            </a:r>
          </a:p>
          <a:p>
            <a:pPr marL="308626" indent="-308626" algn="ctr">
              <a:spcBef>
                <a:spcPct val="25000"/>
              </a:spcBef>
              <a:defRPr/>
            </a:pPr>
            <a:r>
              <a:rPr lang="en-US" sz="1758" b="1" dirty="0">
                <a:latin typeface="Lato" panose="020F0502020204030203" pitchFamily="34" charset="0"/>
              </a:rPr>
              <a:t>Levy Revenue</a:t>
            </a:r>
          </a:p>
        </p:txBody>
      </p:sp>
      <p:sp>
        <p:nvSpPr>
          <p:cNvPr id="330773" name="Line 21"/>
          <p:cNvSpPr>
            <a:spLocks noChangeShapeType="1"/>
          </p:cNvSpPr>
          <p:nvPr/>
        </p:nvSpPr>
        <p:spPr bwMode="auto">
          <a:xfrm>
            <a:off x="1080607" y="2528353"/>
            <a:ext cx="611034" cy="43397"/>
          </a:xfrm>
          <a:prstGeom prst="line">
            <a:avLst/>
          </a:prstGeom>
          <a:noFill/>
          <a:ln w="38100">
            <a:solidFill>
              <a:srgbClr val="0070C0"/>
            </a:solidFill>
            <a:round/>
            <a:headEnd/>
            <a:tailEnd type="triangle" w="lg" len="med"/>
          </a:ln>
        </p:spPr>
        <p:txBody>
          <a:bodyPr/>
          <a:lstStyle/>
          <a:p>
            <a:endParaRPr lang="en-US" sz="1975" dirty="0"/>
          </a:p>
        </p:txBody>
      </p:sp>
      <p:sp>
        <p:nvSpPr>
          <p:cNvPr id="49174" name="Text Box 22"/>
          <p:cNvSpPr txBox="1">
            <a:spLocks noChangeArrowheads="1"/>
          </p:cNvSpPr>
          <p:nvPr/>
        </p:nvSpPr>
        <p:spPr bwMode="auto">
          <a:xfrm>
            <a:off x="525781" y="1011394"/>
            <a:ext cx="1851659" cy="1174424"/>
          </a:xfrm>
          <a:prstGeom prst="rect">
            <a:avLst/>
          </a:prstGeom>
          <a:noFill/>
          <a:ln w="9525">
            <a:noFill/>
            <a:miter lim="800000"/>
            <a:headEnd/>
            <a:tailEnd/>
          </a:ln>
        </p:spPr>
        <p:txBody>
          <a:bodyPr wrap="square">
            <a:spAutoFit/>
          </a:bodyPr>
          <a:lstStyle/>
          <a:p>
            <a:pPr algn="ctr">
              <a:spcBef>
                <a:spcPct val="50000"/>
              </a:spcBef>
              <a:defRPr/>
            </a:pPr>
            <a:r>
              <a:rPr lang="en-US" sz="1758" b="1" u="sng" dirty="0">
                <a:latin typeface="Lato" panose="020F0502020204030203" pitchFamily="34" charset="0"/>
              </a:rPr>
              <a:t>Line 11</a:t>
            </a:r>
            <a:r>
              <a:rPr lang="en-US" sz="1758" b="1" dirty="0">
                <a:latin typeface="Lato" panose="020F0502020204030203" pitchFamily="34" charset="0"/>
              </a:rPr>
              <a:t> – Total Resources from Property Tax and General Aid</a:t>
            </a:r>
          </a:p>
        </p:txBody>
      </p:sp>
      <p:sp>
        <p:nvSpPr>
          <p:cNvPr id="49155" name="Line 3"/>
          <p:cNvSpPr>
            <a:spLocks noChangeShapeType="1"/>
          </p:cNvSpPr>
          <p:nvPr/>
        </p:nvSpPr>
        <p:spPr bwMode="auto">
          <a:xfrm flipH="1">
            <a:off x="1691640" y="2160270"/>
            <a:ext cx="1988820" cy="0"/>
          </a:xfrm>
          <a:prstGeom prst="line">
            <a:avLst/>
          </a:prstGeom>
          <a:noFill/>
          <a:ln w="57150">
            <a:solidFill>
              <a:srgbClr val="0000FF"/>
            </a:solidFill>
            <a:round/>
            <a:headEnd/>
            <a:tailEnd/>
          </a:ln>
        </p:spPr>
        <p:txBody>
          <a:bodyPr/>
          <a:lstStyle/>
          <a:p>
            <a:endParaRPr lang="en-US" sz="1975" dirty="0"/>
          </a:p>
        </p:txBody>
      </p:sp>
    </p:spTree>
    <p:extLst>
      <p:ext uri="{BB962C8B-B14F-4D97-AF65-F5344CB8AC3E}">
        <p14:creationId xmlns:p14="http://schemas.microsoft.com/office/powerpoint/2010/main" val="336969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6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3076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307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077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077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307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07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075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076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075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07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076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30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animBg="1"/>
      <p:bldP spid="330758" grpId="0" animBg="1"/>
      <p:bldP spid="330759" grpId="0" animBg="1"/>
      <p:bldP spid="330764" grpId="0"/>
      <p:bldP spid="330765" grpId="0" animBg="1"/>
      <p:bldP spid="330767" grpId="0" animBg="1"/>
      <p:bldP spid="330768" grpId="0" animBg="1"/>
      <p:bldP spid="330769" grpId="0"/>
      <p:bldP spid="330770" grpId="0" animBg="1"/>
      <p:bldP spid="330772" grpId="0"/>
      <p:bldP spid="33077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7021" y="1020299"/>
            <a:ext cx="6931726" cy="1589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178" name="Rectangle 2"/>
          <p:cNvSpPr>
            <a:spLocks noChangeArrowheads="1"/>
          </p:cNvSpPr>
          <p:nvPr/>
        </p:nvSpPr>
        <p:spPr bwMode="auto">
          <a:xfrm>
            <a:off x="1680" y="-67986"/>
            <a:ext cx="9140641" cy="685800"/>
          </a:xfrm>
          <a:prstGeom prst="rect">
            <a:avLst/>
          </a:prstGeom>
          <a:noFill/>
          <a:ln w="9525">
            <a:noFill/>
            <a:miter lim="800000"/>
            <a:headEnd/>
            <a:tailEnd/>
          </a:ln>
        </p:spPr>
        <p:txBody>
          <a:bodyPr anchor="ctr"/>
          <a:lstStyle/>
          <a:p>
            <a:pPr algn="ctr" eaLnBrk="1" hangingPunct="1">
              <a:defRPr/>
            </a:pPr>
            <a:r>
              <a:rPr lang="en-US" sz="3223" dirty="0">
                <a:solidFill>
                  <a:srgbClr val="FFFF00"/>
                </a:solidFill>
                <a:latin typeface="+mj-lt"/>
              </a:rPr>
              <a:t>Strategy - Line 14</a:t>
            </a:r>
          </a:p>
        </p:txBody>
      </p:sp>
      <p:sp>
        <p:nvSpPr>
          <p:cNvPr id="50179" name="Rectangle 3"/>
          <p:cNvSpPr>
            <a:spLocks noChangeArrowheads="1"/>
          </p:cNvSpPr>
          <p:nvPr/>
        </p:nvSpPr>
        <p:spPr bwMode="auto">
          <a:xfrm>
            <a:off x="852756" y="3244714"/>
            <a:ext cx="7680189" cy="1795440"/>
          </a:xfrm>
          <a:prstGeom prst="rect">
            <a:avLst/>
          </a:prstGeom>
          <a:noFill/>
          <a:ln w="9525">
            <a:noFill/>
            <a:miter lim="800000"/>
            <a:headEnd/>
            <a:tailEnd/>
          </a:ln>
        </p:spPr>
        <p:txBody>
          <a:bodyPr/>
          <a:lstStyle/>
          <a:p>
            <a:pPr marL="334853" indent="-334853">
              <a:lnSpc>
                <a:spcPct val="90000"/>
              </a:lnSpc>
              <a:spcBef>
                <a:spcPct val="20000"/>
              </a:spcBef>
              <a:buClr>
                <a:srgbClr val="7030A0"/>
              </a:buClr>
              <a:buFont typeface="Wingdings" panose="05000000000000000000" pitchFamily="2" charset="2"/>
              <a:buChar char="§"/>
              <a:defRPr/>
            </a:pPr>
            <a:r>
              <a:rPr lang="en-US" sz="1904" b="1" dirty="0">
                <a:latin typeface="Lato" panose="020F0502020204030203" pitchFamily="34" charset="0"/>
              </a:rPr>
              <a:t>Then, subtract (14B+14C) from line 13. Enter into line 14A.</a:t>
            </a:r>
          </a:p>
          <a:p>
            <a:pPr marL="334853" indent="-334853">
              <a:lnSpc>
                <a:spcPct val="90000"/>
              </a:lnSpc>
              <a:spcBef>
                <a:spcPct val="20000"/>
              </a:spcBef>
              <a:buClr>
                <a:srgbClr val="7030A0"/>
              </a:buClr>
              <a:buFont typeface="Wingdings" panose="05000000000000000000" pitchFamily="2" charset="2"/>
              <a:buChar char="§"/>
              <a:defRPr/>
            </a:pPr>
            <a:r>
              <a:rPr lang="en-US" sz="1904" b="1" dirty="0">
                <a:latin typeface="Lato" panose="020F0502020204030203" pitchFamily="34" charset="0"/>
              </a:rPr>
              <a:t>By doing this, you have levied to your maximum. </a:t>
            </a:r>
            <a:r>
              <a:rPr lang="en-US" sz="1904" b="1" u="sng" dirty="0">
                <a:latin typeface="Lato" panose="020F0502020204030203" pitchFamily="34" charset="0"/>
              </a:rPr>
              <a:t>Note</a:t>
            </a:r>
            <a:r>
              <a:rPr lang="en-US" sz="1904" b="1" dirty="0">
                <a:latin typeface="Lato" panose="020F0502020204030203" pitchFamily="34" charset="0"/>
              </a:rPr>
              <a:t> that districts may choose to levy less than the maximum.</a:t>
            </a:r>
          </a:p>
          <a:p>
            <a:pPr marL="334853" indent="-334853">
              <a:lnSpc>
                <a:spcPct val="90000"/>
              </a:lnSpc>
              <a:spcBef>
                <a:spcPct val="20000"/>
              </a:spcBef>
              <a:buClr>
                <a:srgbClr val="7030A0"/>
              </a:buClr>
              <a:buFont typeface="Wingdings" panose="05000000000000000000" pitchFamily="2" charset="2"/>
              <a:buChar char="§"/>
              <a:defRPr/>
            </a:pPr>
            <a:r>
              <a:rPr lang="en-US" sz="1904" b="1" dirty="0">
                <a:latin typeface="Lato" panose="020F0502020204030203" pitchFamily="34" charset="0"/>
              </a:rPr>
              <a:t>Remember: Line 14 cannot exceed Line 13 ! If it does, you will receive a message in red that you have exceeded the limit and should reduce something in Lines 14A, B, or C to avoid overlevying. </a:t>
            </a:r>
          </a:p>
        </p:txBody>
      </p:sp>
      <p:sp>
        <p:nvSpPr>
          <p:cNvPr id="5" name="Slide Number Placeholder 4"/>
          <p:cNvSpPr>
            <a:spLocks noGrp="1"/>
          </p:cNvSpPr>
          <p:nvPr>
            <p:ph type="sldNum" sz="quarter" idx="12"/>
          </p:nvPr>
        </p:nvSpPr>
        <p:spPr>
          <a:xfrm>
            <a:off x="8534399" y="4724400"/>
            <a:ext cx="607921" cy="315754"/>
          </a:xfrm>
        </p:spPr>
        <p:txBody>
          <a:bodyPr/>
          <a:lstStyle/>
          <a:p>
            <a:pPr>
              <a:defRPr/>
            </a:pPr>
            <a:fld id="{4B22C245-0868-46B4-9BBA-D45BBB3F5840}" type="slidenum">
              <a:rPr lang="en-US" smtClean="0"/>
              <a:pPr>
                <a:defRPr/>
              </a:pPr>
              <a:t>67</a:t>
            </a:fld>
            <a:endParaRPr lang="en-US" dirty="0"/>
          </a:p>
        </p:txBody>
      </p:sp>
      <p:sp>
        <p:nvSpPr>
          <p:cNvPr id="19" name="Rectangle 18"/>
          <p:cNvSpPr/>
          <p:nvPr/>
        </p:nvSpPr>
        <p:spPr>
          <a:xfrm>
            <a:off x="866426" y="2666990"/>
            <a:ext cx="7132320" cy="619785"/>
          </a:xfrm>
          <a:prstGeom prst="rect">
            <a:avLst/>
          </a:prstGeom>
        </p:spPr>
        <p:txBody>
          <a:bodyPr wrap="square">
            <a:spAutoFit/>
          </a:bodyPr>
          <a:lstStyle/>
          <a:p>
            <a:pPr marL="334853" indent="-334853">
              <a:lnSpc>
                <a:spcPct val="90000"/>
              </a:lnSpc>
              <a:spcBef>
                <a:spcPct val="20000"/>
              </a:spcBef>
              <a:buClr>
                <a:srgbClr val="7030A0"/>
              </a:buClr>
              <a:buFont typeface="Wingdings" panose="05000000000000000000" pitchFamily="2" charset="2"/>
              <a:buChar char="§"/>
              <a:defRPr/>
            </a:pPr>
            <a:r>
              <a:rPr lang="en-US" sz="1904" b="1" dirty="0">
                <a:latin typeface="Lato" panose="020F0502020204030203" pitchFamily="34" charset="0"/>
              </a:rPr>
              <a:t>First, type in the amounts you intend to levy for Funds 38 and 41 (lines 14B &amp; 14C).</a:t>
            </a:r>
          </a:p>
        </p:txBody>
      </p:sp>
      <p:sp>
        <p:nvSpPr>
          <p:cNvPr id="16" name="Rounded Rectangle 15"/>
          <p:cNvSpPr/>
          <p:nvPr/>
        </p:nvSpPr>
        <p:spPr bwMode="auto">
          <a:xfrm>
            <a:off x="1356848" y="1967023"/>
            <a:ext cx="269934" cy="680661"/>
          </a:xfrm>
          <a:prstGeom prst="roundRect">
            <a:avLst>
              <a:gd name="adj" fmla="val 24223"/>
            </a:avLst>
          </a:prstGeom>
          <a:noFill/>
          <a:ln w="3810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2" name="TextBox 1"/>
          <p:cNvSpPr txBox="1"/>
          <p:nvPr/>
        </p:nvSpPr>
        <p:spPr>
          <a:xfrm>
            <a:off x="5472918" y="1036648"/>
            <a:ext cx="1175684" cy="317779"/>
          </a:xfrm>
          <a:prstGeom prst="rect">
            <a:avLst/>
          </a:prstGeom>
          <a:noFill/>
          <a:ln w="44450">
            <a:solidFill>
              <a:srgbClr val="7030A0"/>
            </a:solidFill>
          </a:ln>
        </p:spPr>
        <p:txBody>
          <a:bodyPr wrap="square" rtlCol="0">
            <a:spAutoFit/>
          </a:bodyPr>
          <a:lstStyle/>
          <a:p>
            <a:pPr algn="ctr"/>
            <a:r>
              <a:rPr lang="en-US" sz="1465" b="1" dirty="0">
                <a:solidFill>
                  <a:srgbClr val="FF0000"/>
                </a:solidFill>
              </a:rPr>
              <a:t>If 14 is &gt; 13:</a:t>
            </a:r>
          </a:p>
        </p:txBody>
      </p:sp>
    </p:spTree>
    <p:extLst>
      <p:ext uri="{BB962C8B-B14F-4D97-AF65-F5344CB8AC3E}">
        <p14:creationId xmlns:p14="http://schemas.microsoft.com/office/powerpoint/2010/main" val="3748813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80" y="47625"/>
            <a:ext cx="9140641" cy="800100"/>
          </a:xfrm>
          <a:noFill/>
        </p:spPr>
        <p:txBody>
          <a:bodyPr>
            <a:noAutofit/>
          </a:bodyPr>
          <a:lstStyle/>
          <a:p>
            <a:pPr algn="ctr" eaLnBrk="1" hangingPunct="1"/>
            <a:r>
              <a:rPr lang="en-US" sz="3223" dirty="0">
                <a:solidFill>
                  <a:srgbClr val="FFFF00"/>
                </a:solidFill>
              </a:rPr>
              <a:t>Non-Controlled Amounts</a:t>
            </a:r>
            <a:br>
              <a:rPr lang="en-US" sz="3223" dirty="0">
                <a:solidFill>
                  <a:srgbClr val="FFFF00"/>
                </a:solidFill>
              </a:rPr>
            </a:br>
            <a:r>
              <a:rPr lang="en-US" sz="3223" dirty="0">
                <a:solidFill>
                  <a:srgbClr val="FFFF00"/>
                </a:solidFill>
              </a:rPr>
              <a:t>Line 15</a:t>
            </a:r>
          </a:p>
        </p:txBody>
      </p:sp>
      <p:sp>
        <p:nvSpPr>
          <p:cNvPr id="5" name="Slide Number Placeholder 4"/>
          <p:cNvSpPr>
            <a:spLocks noGrp="1"/>
          </p:cNvSpPr>
          <p:nvPr>
            <p:ph type="sldNum" sz="quarter" idx="12"/>
          </p:nvPr>
        </p:nvSpPr>
        <p:spPr/>
        <p:txBody>
          <a:bodyPr/>
          <a:lstStyle/>
          <a:p>
            <a:pPr>
              <a:defRPr/>
            </a:pPr>
            <a:fld id="{EDD38028-0EA5-4518-8DC2-93749F528613}" type="slidenum">
              <a:rPr lang="en-US" smtClean="0"/>
              <a:pPr>
                <a:defRPr/>
              </a:pPr>
              <a:t>68</a:t>
            </a:fld>
            <a:endParaRPr lang="en-US" dirty="0"/>
          </a:p>
        </p:txBody>
      </p:sp>
      <p:sp>
        <p:nvSpPr>
          <p:cNvPr id="51203" name="Text Box 3"/>
          <p:cNvSpPr txBox="1">
            <a:spLocks noChangeArrowheads="1"/>
          </p:cNvSpPr>
          <p:nvPr/>
        </p:nvSpPr>
        <p:spPr bwMode="auto">
          <a:xfrm>
            <a:off x="1122151" y="999491"/>
            <a:ext cx="7281619" cy="3473451"/>
          </a:xfrm>
          <a:prstGeom prst="rect">
            <a:avLst/>
          </a:prstGeom>
          <a:noFill/>
          <a:ln w="9525">
            <a:noFill/>
            <a:miter lim="800000"/>
            <a:headEnd/>
            <a:tailEnd/>
          </a:ln>
        </p:spPr>
        <p:txBody>
          <a:bodyPr wrap="square">
            <a:spAutoFit/>
          </a:bodyPr>
          <a:lstStyle/>
          <a:p>
            <a:pPr algn="ctr">
              <a:spcBef>
                <a:spcPct val="30000"/>
              </a:spcBef>
              <a:defRPr/>
            </a:pPr>
            <a:r>
              <a:rPr lang="en-US" sz="2400" b="1" dirty="0">
                <a:latin typeface="Lato" panose="020F0502020204030203" pitchFamily="34" charset="0"/>
              </a:rPr>
              <a:t>Enter anticipated levy amounts </a:t>
            </a:r>
          </a:p>
          <a:p>
            <a:pPr algn="ctr">
              <a:spcBef>
                <a:spcPct val="30000"/>
              </a:spcBef>
              <a:defRPr/>
            </a:pPr>
            <a:r>
              <a:rPr lang="en-US" sz="2400" b="1" dirty="0">
                <a:latin typeface="Lato" panose="020F0502020204030203" pitchFamily="34" charset="0"/>
              </a:rPr>
              <a:t>into Lines 15 A, B, &amp; C.</a:t>
            </a:r>
          </a:p>
          <a:p>
            <a:pPr algn="ctr">
              <a:spcBef>
                <a:spcPct val="30000"/>
              </a:spcBef>
              <a:defRPr/>
            </a:pPr>
            <a:endParaRPr lang="en-US" sz="2051" b="1" dirty="0"/>
          </a:p>
          <a:p>
            <a:pPr algn="ctr">
              <a:spcBef>
                <a:spcPct val="30000"/>
              </a:spcBef>
              <a:defRPr/>
            </a:pPr>
            <a:endParaRPr lang="en-US" sz="2051" b="1" dirty="0"/>
          </a:p>
          <a:p>
            <a:pPr algn="ctr">
              <a:spcBef>
                <a:spcPct val="30000"/>
              </a:spcBef>
              <a:defRPr/>
            </a:pPr>
            <a:endParaRPr lang="en-US" sz="2051" b="1" dirty="0"/>
          </a:p>
          <a:p>
            <a:pPr algn="ctr">
              <a:spcBef>
                <a:spcPct val="30000"/>
              </a:spcBef>
              <a:defRPr/>
            </a:pPr>
            <a:endParaRPr lang="en-US" sz="2051" b="1" dirty="0"/>
          </a:p>
          <a:p>
            <a:pPr algn="ctr">
              <a:spcBef>
                <a:spcPct val="30000"/>
              </a:spcBef>
              <a:defRPr/>
            </a:pPr>
            <a:endParaRPr lang="en-US" sz="2051" b="1" dirty="0"/>
          </a:p>
          <a:p>
            <a:pPr algn="ctr">
              <a:spcBef>
                <a:spcPct val="30000"/>
              </a:spcBef>
              <a:defRPr/>
            </a:pPr>
            <a:r>
              <a:rPr lang="en-US" sz="2400" b="1" dirty="0">
                <a:latin typeface="Lato" panose="020F0502020204030203" pitchFamily="34" charset="0"/>
              </a:rPr>
              <a:t>Notice Line 15 D is for Milwaukee and Kenosha only.</a:t>
            </a:r>
          </a:p>
        </p:txBody>
      </p:sp>
      <p:pic>
        <p:nvPicPr>
          <p:cNvPr id="2" name="Picture 1"/>
          <p:cNvPicPr>
            <a:picLocks noChangeAspect="1"/>
          </p:cNvPicPr>
          <p:nvPr/>
        </p:nvPicPr>
        <p:blipFill>
          <a:blip r:embed="rId2"/>
          <a:stretch>
            <a:fillRect/>
          </a:stretch>
        </p:blipFill>
        <p:spPr>
          <a:xfrm>
            <a:off x="996510" y="1983210"/>
            <a:ext cx="7370017" cy="1918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900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prstGeom prst="rect">
            <a:avLst/>
          </a:prstGeom>
        </p:spPr>
        <p:txBody>
          <a:bodyPr/>
          <a:lstStyle/>
          <a:p>
            <a:pPr algn="r">
              <a:defRPr/>
            </a:pPr>
            <a:fld id="{40B1299F-5096-4A7E-A24C-1C44F2050D39}" type="slidenum">
              <a:rPr lang="en-US"/>
              <a:pPr algn="r">
                <a:defRPr/>
              </a:pPr>
              <a:t>69</a:t>
            </a:fld>
            <a:endParaRPr lang="en-US" b="1" dirty="0"/>
          </a:p>
        </p:txBody>
      </p:sp>
      <p:sp>
        <p:nvSpPr>
          <p:cNvPr id="54274" name="Rectangle 2"/>
          <p:cNvSpPr>
            <a:spLocks noGrp="1" noChangeArrowheads="1"/>
          </p:cNvSpPr>
          <p:nvPr>
            <p:ph type="title" idx="4294967295"/>
          </p:nvPr>
        </p:nvSpPr>
        <p:spPr>
          <a:xfrm>
            <a:off x="1680" y="170908"/>
            <a:ext cx="9140641" cy="458078"/>
          </a:xfrm>
          <a:prstGeom prst="rect">
            <a:avLst/>
          </a:prstGeom>
        </p:spPr>
        <p:txBody>
          <a:bodyPr>
            <a:noAutofit/>
          </a:bodyPr>
          <a:lstStyle/>
          <a:p>
            <a:pPr algn="ctr" eaLnBrk="1" hangingPunct="1"/>
            <a:r>
              <a:rPr lang="en-US" sz="3223" dirty="0">
                <a:solidFill>
                  <a:srgbClr val="FFFF00"/>
                </a:solidFill>
              </a:rPr>
              <a:t>TIF-Out Apportionment Equalized Valuation</a:t>
            </a:r>
            <a:endParaRPr lang="en-US" sz="2930" dirty="0">
              <a:solidFill>
                <a:srgbClr val="FFFF00"/>
              </a:solidFill>
            </a:endParaRPr>
          </a:p>
        </p:txBody>
      </p:sp>
      <p:sp>
        <p:nvSpPr>
          <p:cNvPr id="54275" name="Text Box 4"/>
          <p:cNvSpPr txBox="1">
            <a:spLocks noChangeArrowheads="1"/>
          </p:cNvSpPr>
          <p:nvPr/>
        </p:nvSpPr>
        <p:spPr bwMode="auto">
          <a:xfrm>
            <a:off x="651779" y="937039"/>
            <a:ext cx="7680960" cy="2795637"/>
          </a:xfrm>
          <a:prstGeom prst="rect">
            <a:avLst/>
          </a:prstGeom>
          <a:noFill/>
          <a:ln w="9525" algn="ctr">
            <a:noFill/>
            <a:miter lim="800000"/>
            <a:headEnd/>
            <a:tailEnd/>
          </a:ln>
        </p:spPr>
        <p:txBody>
          <a:bodyPr wrap="square">
            <a:spAutoFit/>
          </a:bodyPr>
          <a:lstStyle/>
          <a:p>
            <a:pPr marL="356873" indent="-251140">
              <a:spcBef>
                <a:spcPts val="879"/>
              </a:spcBef>
              <a:spcAft>
                <a:spcPts val="439"/>
              </a:spcAft>
              <a:buClr>
                <a:srgbClr val="7030A0"/>
              </a:buClr>
              <a:buSzPct val="100000"/>
              <a:buFont typeface="Wingdings" panose="05000000000000000000" pitchFamily="2" charset="2"/>
              <a:buChar char="§"/>
              <a:defRPr/>
            </a:pPr>
            <a:r>
              <a:rPr lang="en-US" sz="2200" b="1" dirty="0">
                <a:latin typeface="Lato" panose="020F0502020204030203" pitchFamily="34" charset="0"/>
              </a:rPr>
              <a:t>Before October 15</a:t>
            </a:r>
            <a:r>
              <a:rPr lang="en-US" sz="2200" b="1" baseline="30000" dirty="0">
                <a:latin typeface="Lato" panose="020F0502020204030203" pitchFamily="34" charset="0"/>
              </a:rPr>
              <a:t>th</a:t>
            </a:r>
            <a:r>
              <a:rPr lang="en-US" sz="2200" b="1" dirty="0">
                <a:latin typeface="Lato" panose="020F0502020204030203" pitchFamily="34" charset="0"/>
              </a:rPr>
              <a:t>,  you will need to enter the “</a:t>
            </a:r>
            <a:r>
              <a:rPr lang="en-US" sz="2200" b="1" dirty="0" smtClean="0">
                <a:latin typeface="Lato" panose="020F0502020204030203" pitchFamily="34" charset="0"/>
              </a:rPr>
              <a:t>2020 TIF-Out </a:t>
            </a:r>
            <a:r>
              <a:rPr lang="en-US" sz="2200" b="1" dirty="0">
                <a:latin typeface="Lato" panose="020F0502020204030203" pitchFamily="34" charset="0"/>
              </a:rPr>
              <a:t>Tax Apportionment Equalized Valuation” in the cell to the right of the title on page 1 of the worksheet. </a:t>
            </a:r>
          </a:p>
          <a:p>
            <a:pPr marL="440586" indent="-334853">
              <a:spcBef>
                <a:spcPts val="879"/>
              </a:spcBef>
              <a:spcAft>
                <a:spcPts val="439"/>
              </a:spcAft>
              <a:buClr>
                <a:srgbClr val="7030A0"/>
              </a:buClr>
              <a:buSzPct val="100000"/>
              <a:buFont typeface="Wingdings" panose="05000000000000000000" pitchFamily="2" charset="2"/>
              <a:buChar char="§"/>
              <a:defRPr/>
            </a:pPr>
            <a:r>
              <a:rPr lang="en-US" sz="2200" b="1" dirty="0">
                <a:latin typeface="Lato" panose="020F0502020204030203" pitchFamily="34" charset="0"/>
              </a:rPr>
              <a:t>(The Department of Revenue certified the </a:t>
            </a:r>
            <a:r>
              <a:rPr lang="en-US" sz="2200" b="1" dirty="0" smtClean="0">
                <a:latin typeface="Lato" panose="020F0502020204030203" pitchFamily="34" charset="0"/>
              </a:rPr>
              <a:t>2020 </a:t>
            </a:r>
            <a:r>
              <a:rPr lang="en-US" sz="2200" b="1" dirty="0">
                <a:latin typeface="Lato" panose="020F0502020204030203" pitchFamily="34" charset="0"/>
              </a:rPr>
              <a:t>Property Values on October 1, </a:t>
            </a:r>
            <a:r>
              <a:rPr lang="en-US" sz="2200" b="1" dirty="0" smtClean="0">
                <a:latin typeface="Lato" panose="020F0502020204030203" pitchFamily="34" charset="0"/>
              </a:rPr>
              <a:t>2020.) </a:t>
            </a:r>
            <a:endParaRPr lang="en-US" sz="2200" b="1" dirty="0">
              <a:latin typeface="Lato" panose="020F0502020204030203" pitchFamily="34" charset="0"/>
            </a:endParaRPr>
          </a:p>
          <a:p>
            <a:pPr marL="440586" indent="-334853">
              <a:spcBef>
                <a:spcPts val="879"/>
              </a:spcBef>
              <a:spcAft>
                <a:spcPts val="439"/>
              </a:spcAft>
              <a:buClr>
                <a:srgbClr val="7030A0"/>
              </a:buClr>
              <a:buSzPct val="100000"/>
              <a:buFont typeface="Wingdings" panose="05000000000000000000" pitchFamily="2" charset="2"/>
              <a:buChar char="§"/>
              <a:defRPr/>
            </a:pPr>
            <a:r>
              <a:rPr lang="en-US" sz="2200" b="1" dirty="0">
                <a:latin typeface="Lato" panose="020F0502020204030203" pitchFamily="34" charset="0"/>
              </a:rPr>
              <a:t>This value is use to calculate the “</a:t>
            </a:r>
            <a:r>
              <a:rPr lang="en-US" sz="2200" b="1" i="1" dirty="0">
                <a:latin typeface="Lato" panose="020F0502020204030203" pitchFamily="34" charset="0"/>
              </a:rPr>
              <a:t>Levy Rate”, on the last line on page 2. </a:t>
            </a:r>
            <a:endParaRPr lang="en-US" sz="2200" b="1" dirty="0">
              <a:latin typeface="Lato" panose="020F0502020204030203" pitchFamily="34" charset="0"/>
            </a:endParaRPr>
          </a:p>
        </p:txBody>
      </p:sp>
      <p:pic>
        <p:nvPicPr>
          <p:cNvPr id="3" name="Picture 2"/>
          <p:cNvPicPr>
            <a:picLocks noChangeAspect="1"/>
          </p:cNvPicPr>
          <p:nvPr/>
        </p:nvPicPr>
        <p:blipFill rotWithShape="1">
          <a:blip r:embed="rId3"/>
          <a:srcRect b="15876"/>
          <a:stretch/>
        </p:blipFill>
        <p:spPr>
          <a:xfrm>
            <a:off x="1006545" y="3747089"/>
            <a:ext cx="7095469" cy="944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082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680" y="114300"/>
            <a:ext cx="9140641" cy="628650"/>
          </a:xfrm>
          <a:prstGeom prst="rect">
            <a:avLst/>
          </a:prstGeom>
          <a:noFill/>
          <a:ln w="9525">
            <a:noFill/>
            <a:miter lim="800000"/>
            <a:headEnd/>
            <a:tailEnd/>
          </a:ln>
          <a:effectLst/>
        </p:spPr>
        <p:txBody>
          <a:bodyPr anchor="ctr"/>
          <a:lstStyle/>
          <a:p>
            <a:pPr algn="ctr" eaLnBrk="1" hangingPunct="1">
              <a:defRPr/>
            </a:pPr>
            <a:r>
              <a:rPr lang="en-US" sz="3516" dirty="0">
                <a:solidFill>
                  <a:srgbClr val="FFFF00"/>
                </a:solidFill>
                <a:effectLst>
                  <a:outerShdw blurRad="38100" dist="38100" dir="2700000" algn="tl">
                    <a:srgbClr val="000000"/>
                  </a:outerShdw>
                </a:effectLst>
                <a:latin typeface="Lato Black" panose="020F0A02020204030203" pitchFamily="34" charset="0"/>
              </a:rPr>
              <a:t>Budget/Revenue Limit Roadmap</a:t>
            </a:r>
          </a:p>
        </p:txBody>
      </p:sp>
      <p:sp>
        <p:nvSpPr>
          <p:cNvPr id="64519" name="Text Box 7"/>
          <p:cNvSpPr txBox="1">
            <a:spLocks noChangeArrowheads="1"/>
          </p:cNvSpPr>
          <p:nvPr/>
        </p:nvSpPr>
        <p:spPr bwMode="auto">
          <a:xfrm>
            <a:off x="1691639" y="2914650"/>
            <a:ext cx="2319535" cy="543226"/>
          </a:xfrm>
          <a:prstGeom prst="rect">
            <a:avLst/>
          </a:prstGeom>
          <a:noFill/>
          <a:ln w="9525">
            <a:noFill/>
            <a:miter lim="800000"/>
            <a:headEnd/>
            <a:tailEnd/>
          </a:ln>
        </p:spPr>
        <p:txBody>
          <a:bodyPr wrap="square">
            <a:spAutoFit/>
          </a:bodyPr>
          <a:lstStyle/>
          <a:p>
            <a:pPr>
              <a:defRPr/>
            </a:pPr>
            <a:r>
              <a:rPr lang="en-US" sz="1465" dirty="0">
                <a:effectLst>
                  <a:outerShdw blurRad="38100" dist="38100" dir="2700000" algn="tl">
                    <a:srgbClr val="000000">
                      <a:alpha val="43137"/>
                    </a:srgbClr>
                  </a:outerShdw>
                </a:effectLst>
              </a:rPr>
              <a:t>Budget Planning Papers</a:t>
            </a:r>
          </a:p>
          <a:p>
            <a:pPr>
              <a:defRPr/>
            </a:pPr>
            <a:r>
              <a:rPr lang="en-US" sz="1465" dirty="0">
                <a:effectLst>
                  <a:outerShdw blurRad="38100" dist="38100" dir="2700000" algn="tl">
                    <a:srgbClr val="000000">
                      <a:alpha val="43137"/>
                    </a:srgbClr>
                  </a:outerShdw>
                </a:effectLst>
              </a:rPr>
              <a:t>(basis for full budget)</a:t>
            </a:r>
          </a:p>
        </p:txBody>
      </p:sp>
      <p:sp>
        <p:nvSpPr>
          <p:cNvPr id="64520" name="Line 8"/>
          <p:cNvSpPr>
            <a:spLocks noChangeShapeType="1"/>
          </p:cNvSpPr>
          <p:nvPr/>
        </p:nvSpPr>
        <p:spPr bwMode="auto">
          <a:xfrm>
            <a:off x="1348740" y="2914651"/>
            <a:ext cx="563347" cy="896137"/>
          </a:xfrm>
          <a:prstGeom prst="line">
            <a:avLst/>
          </a:prstGeom>
          <a:noFill/>
          <a:ln w="41275">
            <a:solidFill>
              <a:schemeClr val="tx1"/>
            </a:solidFill>
            <a:round/>
            <a:headEnd/>
            <a:tailEnd type="triangle" w="lg" len="lg"/>
          </a:ln>
        </p:spPr>
        <p:txBody>
          <a:bodyPr/>
          <a:lstStyle/>
          <a:p>
            <a:endParaRPr lang="en-US" sz="2051" dirty="0"/>
          </a:p>
        </p:txBody>
      </p:sp>
      <p:sp>
        <p:nvSpPr>
          <p:cNvPr id="64521" name="Line 9"/>
          <p:cNvSpPr>
            <a:spLocks noChangeShapeType="1"/>
          </p:cNvSpPr>
          <p:nvPr/>
        </p:nvSpPr>
        <p:spPr bwMode="auto">
          <a:xfrm flipH="1" flipV="1">
            <a:off x="937260" y="2848186"/>
            <a:ext cx="850525" cy="1265552"/>
          </a:xfrm>
          <a:prstGeom prst="line">
            <a:avLst/>
          </a:prstGeom>
          <a:noFill/>
          <a:ln w="41275">
            <a:solidFill>
              <a:schemeClr val="tx1"/>
            </a:solidFill>
            <a:round/>
            <a:headEnd/>
            <a:tailEnd type="triangle" w="lg" len="lg"/>
          </a:ln>
        </p:spPr>
        <p:txBody>
          <a:bodyPr/>
          <a:lstStyle/>
          <a:p>
            <a:endParaRPr lang="en-US" sz="2051" dirty="0"/>
          </a:p>
        </p:txBody>
      </p:sp>
      <p:sp>
        <p:nvSpPr>
          <p:cNvPr id="64522" name="Line 10"/>
          <p:cNvSpPr>
            <a:spLocks noChangeShapeType="1"/>
          </p:cNvSpPr>
          <p:nvPr/>
        </p:nvSpPr>
        <p:spPr bwMode="auto">
          <a:xfrm flipH="1">
            <a:off x="4572000" y="1855360"/>
            <a:ext cx="0" cy="3028950"/>
          </a:xfrm>
          <a:prstGeom prst="line">
            <a:avLst/>
          </a:prstGeom>
          <a:noFill/>
          <a:ln w="38100">
            <a:solidFill>
              <a:srgbClr val="002060"/>
            </a:solidFill>
            <a:round/>
            <a:headEnd/>
            <a:tailEnd/>
          </a:ln>
        </p:spPr>
        <p:txBody>
          <a:bodyPr/>
          <a:lstStyle/>
          <a:p>
            <a:endParaRPr lang="en-US" sz="2051" dirty="0"/>
          </a:p>
        </p:txBody>
      </p:sp>
      <p:sp>
        <p:nvSpPr>
          <p:cNvPr id="64523" name="Text Box 11"/>
          <p:cNvSpPr txBox="1">
            <a:spLocks noChangeArrowheads="1"/>
          </p:cNvSpPr>
          <p:nvPr/>
        </p:nvSpPr>
        <p:spPr bwMode="auto">
          <a:xfrm>
            <a:off x="3611881" y="872380"/>
            <a:ext cx="1920240" cy="978729"/>
          </a:xfrm>
          <a:prstGeom prst="rect">
            <a:avLst/>
          </a:prstGeom>
          <a:noFill/>
          <a:ln w="38100" algn="ctr">
            <a:solidFill>
              <a:srgbClr val="002060"/>
            </a:solidFill>
            <a:miter lim="800000"/>
            <a:headEnd/>
            <a:tailEnd/>
          </a:ln>
        </p:spPr>
        <p:txBody>
          <a:bodyPr wrap="square" lIns="0" tIns="0" rIns="0" bIns="0">
            <a:spAutoFit/>
          </a:bodyPr>
          <a:lstStyle/>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Summer Count,</a:t>
            </a:r>
          </a:p>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 3rd Friday Sept Count,</a:t>
            </a:r>
          </a:p>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Oct 1 Tax Values,</a:t>
            </a:r>
          </a:p>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October 15 Aid Cert.</a:t>
            </a:r>
          </a:p>
        </p:txBody>
      </p:sp>
      <p:sp>
        <p:nvSpPr>
          <p:cNvPr id="64524" name="Text Box 12"/>
          <p:cNvSpPr txBox="1">
            <a:spLocks noChangeArrowheads="1"/>
          </p:cNvSpPr>
          <p:nvPr/>
        </p:nvSpPr>
        <p:spPr bwMode="auto">
          <a:xfrm>
            <a:off x="6423660" y="1310879"/>
            <a:ext cx="1645920" cy="768672"/>
          </a:xfrm>
          <a:prstGeom prst="rect">
            <a:avLst/>
          </a:prstGeom>
          <a:noFill/>
          <a:ln w="9525" algn="ctr">
            <a:noFill/>
            <a:miter lim="800000"/>
            <a:headEnd/>
            <a:tailEnd/>
          </a:ln>
        </p:spPr>
        <p:txBody>
          <a:bodyPr wrap="square">
            <a:spAutoFit/>
          </a:bodyPr>
          <a:lstStyle/>
          <a:p>
            <a:pPr algn="ctr">
              <a:defRPr/>
            </a:pPr>
            <a:r>
              <a:rPr lang="en-US" sz="1465" dirty="0">
                <a:effectLst>
                  <a:outerShdw blurRad="38100" dist="38100" dir="2700000" algn="tl">
                    <a:srgbClr val="000000">
                      <a:alpha val="43137"/>
                    </a:srgbClr>
                  </a:outerShdw>
                </a:effectLst>
                <a:latin typeface="Lato" panose="020F0502020204030203" pitchFamily="34" charset="0"/>
              </a:rPr>
              <a:t>Certify Levies via</a:t>
            </a:r>
          </a:p>
          <a:p>
            <a:pPr algn="ctr">
              <a:defRPr/>
            </a:pPr>
            <a:r>
              <a:rPr lang="en-US" sz="1465" dirty="0">
                <a:effectLst>
                  <a:outerShdw blurRad="38100" dist="38100" dir="2700000" algn="tl">
                    <a:srgbClr val="000000">
                      <a:alpha val="43137"/>
                    </a:srgbClr>
                  </a:outerShdw>
                </a:effectLst>
                <a:latin typeface="Lato" panose="020F0502020204030203" pitchFamily="34" charset="0"/>
              </a:rPr>
              <a:t>PI-401 (in portal) Late Oct</a:t>
            </a:r>
          </a:p>
        </p:txBody>
      </p:sp>
      <p:sp>
        <p:nvSpPr>
          <p:cNvPr id="64526" name="Text Box 14"/>
          <p:cNvSpPr txBox="1">
            <a:spLocks noChangeArrowheads="1"/>
          </p:cNvSpPr>
          <p:nvPr/>
        </p:nvSpPr>
        <p:spPr bwMode="auto">
          <a:xfrm>
            <a:off x="4640580" y="4523186"/>
            <a:ext cx="3086100" cy="317779"/>
          </a:xfrm>
          <a:prstGeom prst="rect">
            <a:avLst/>
          </a:prstGeom>
          <a:noFill/>
          <a:ln w="9525" algn="ctr">
            <a:noFill/>
            <a:miter lim="800000"/>
            <a:headEnd/>
            <a:tailEnd/>
          </a:ln>
        </p:spPr>
        <p:txBody>
          <a:bodyPr>
            <a:spAutoFit/>
          </a:bodyPr>
          <a:lstStyle/>
          <a:p>
            <a:pPr>
              <a:spcBef>
                <a:spcPct val="50000"/>
              </a:spcBef>
              <a:defRPr/>
            </a:pPr>
            <a:r>
              <a:rPr lang="en-US" sz="1465" dirty="0">
                <a:effectLst>
                  <a:outerShdw blurRad="38100" dist="38100" dir="2700000" algn="tl">
                    <a:srgbClr val="000000">
                      <a:alpha val="43137"/>
                    </a:srgbClr>
                  </a:outerShdw>
                </a:effectLst>
                <a:latin typeface="Lato" panose="020F0502020204030203" pitchFamily="34" charset="0"/>
              </a:rPr>
              <a:t>Budget Adjustments to BOE </a:t>
            </a:r>
          </a:p>
        </p:txBody>
      </p:sp>
      <p:sp>
        <p:nvSpPr>
          <p:cNvPr id="64527" name="Text Box 15"/>
          <p:cNvSpPr txBox="1">
            <a:spLocks noChangeArrowheads="1"/>
          </p:cNvSpPr>
          <p:nvPr/>
        </p:nvSpPr>
        <p:spPr bwMode="auto">
          <a:xfrm>
            <a:off x="6725413" y="3442716"/>
            <a:ext cx="1783080" cy="819968"/>
          </a:xfrm>
          <a:prstGeom prst="rect">
            <a:avLst/>
          </a:prstGeom>
          <a:noFill/>
          <a:ln w="9525" algn="ctr">
            <a:noFill/>
            <a:miter lim="800000"/>
            <a:headEnd/>
            <a:tailEnd/>
          </a:ln>
        </p:spPr>
        <p:txBody>
          <a:bodyPr>
            <a:spAutoFit/>
          </a:bodyPr>
          <a:lstStyle/>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Send tax bills.</a:t>
            </a:r>
          </a:p>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PI-1508</a:t>
            </a:r>
          </a:p>
          <a:p>
            <a:pPr algn="ctr">
              <a:spcBef>
                <a:spcPts val="180"/>
              </a:spcBef>
              <a:defRPr/>
            </a:pPr>
            <a:r>
              <a:rPr lang="en-US" sz="1465" dirty="0">
                <a:effectLst>
                  <a:outerShdw blurRad="38100" dist="38100" dir="2700000" algn="tl">
                    <a:srgbClr val="000000">
                      <a:alpha val="43137"/>
                    </a:srgbClr>
                  </a:outerShdw>
                </a:effectLst>
                <a:latin typeface="Lato" panose="020F0502020204030203" pitchFamily="34" charset="0"/>
              </a:rPr>
              <a:t>Early Nov</a:t>
            </a:r>
          </a:p>
        </p:txBody>
      </p:sp>
      <p:sp>
        <p:nvSpPr>
          <p:cNvPr id="64528" name="Text Box 16"/>
          <p:cNvSpPr txBox="1">
            <a:spLocks noChangeArrowheads="1"/>
          </p:cNvSpPr>
          <p:nvPr/>
        </p:nvSpPr>
        <p:spPr bwMode="auto">
          <a:xfrm>
            <a:off x="5532120" y="4743451"/>
            <a:ext cx="3154680" cy="317779"/>
          </a:xfrm>
          <a:prstGeom prst="rect">
            <a:avLst/>
          </a:prstGeom>
          <a:noFill/>
          <a:ln w="9525" algn="ctr">
            <a:noFill/>
            <a:miter lim="800000"/>
            <a:headEnd/>
            <a:tailEnd/>
          </a:ln>
        </p:spPr>
        <p:txBody>
          <a:bodyPr wrap="square">
            <a:spAutoFit/>
          </a:bodyPr>
          <a:lstStyle/>
          <a:p>
            <a:pPr>
              <a:spcBef>
                <a:spcPct val="50000"/>
              </a:spcBef>
              <a:defRPr/>
            </a:pPr>
            <a:r>
              <a:rPr lang="en-US" sz="1465" dirty="0">
                <a:effectLst>
                  <a:outerShdw blurRad="38100" dist="38100" dir="2700000" algn="tl">
                    <a:srgbClr val="000000">
                      <a:alpha val="43137"/>
                    </a:srgbClr>
                  </a:outerShdw>
                </a:effectLst>
                <a:latin typeface="Lato" panose="020F0502020204030203" pitchFamily="34" charset="0"/>
              </a:rPr>
              <a:t>Budget Report PI-1504 (Early Dec)</a:t>
            </a:r>
          </a:p>
        </p:txBody>
      </p:sp>
      <p:sp>
        <p:nvSpPr>
          <p:cNvPr id="64529" name="Text Box 17"/>
          <p:cNvSpPr txBox="1">
            <a:spLocks noChangeArrowheads="1"/>
          </p:cNvSpPr>
          <p:nvPr/>
        </p:nvSpPr>
        <p:spPr bwMode="auto">
          <a:xfrm>
            <a:off x="3200400" y="2366011"/>
            <a:ext cx="1234440" cy="430502"/>
          </a:xfrm>
          <a:prstGeom prst="rect">
            <a:avLst/>
          </a:prstGeom>
          <a:noFill/>
          <a:ln w="9525" algn="ctr">
            <a:noFill/>
            <a:miter lim="800000"/>
            <a:headEnd/>
            <a:tailEnd/>
          </a:ln>
        </p:spPr>
        <p:txBody>
          <a:bodyPr>
            <a:spAutoFit/>
          </a:bodyPr>
          <a:lstStyle/>
          <a:p>
            <a:pPr algn="ctr">
              <a:lnSpc>
                <a:spcPct val="75000"/>
              </a:lnSpc>
              <a:spcBef>
                <a:spcPct val="50000"/>
              </a:spcBef>
              <a:defRPr/>
            </a:pPr>
            <a:r>
              <a:rPr lang="en-US" sz="1465" dirty="0">
                <a:effectLst>
                  <a:outerShdw blurRad="38100" dist="38100" dir="2700000" algn="tl">
                    <a:srgbClr val="000000">
                      <a:alpha val="43137"/>
                    </a:srgbClr>
                  </a:outerShdw>
                </a:effectLst>
                <a:latin typeface="Lato" panose="020F0502020204030203" pitchFamily="34" charset="0"/>
              </a:rPr>
              <a:t>Annual Meeting?</a:t>
            </a:r>
          </a:p>
        </p:txBody>
      </p:sp>
      <p:sp>
        <p:nvSpPr>
          <p:cNvPr id="18" name="Text Box 7"/>
          <p:cNvSpPr txBox="1">
            <a:spLocks noChangeArrowheads="1"/>
          </p:cNvSpPr>
          <p:nvPr/>
        </p:nvSpPr>
        <p:spPr bwMode="auto">
          <a:xfrm>
            <a:off x="4846320" y="2709178"/>
            <a:ext cx="960120" cy="543226"/>
          </a:xfrm>
          <a:prstGeom prst="rect">
            <a:avLst/>
          </a:prstGeom>
          <a:noFill/>
          <a:ln w="9525">
            <a:noFill/>
            <a:miter lim="800000"/>
            <a:headEnd/>
            <a:tailEnd/>
          </a:ln>
        </p:spPr>
        <p:txBody>
          <a:bodyPr>
            <a:spAutoFit/>
          </a:bodyPr>
          <a:lstStyle/>
          <a:p>
            <a:pPr algn="ctr">
              <a:defRPr/>
            </a:pPr>
            <a:r>
              <a:rPr lang="en-US" sz="1465" dirty="0">
                <a:effectLst>
                  <a:outerShdw blurRad="38100" dist="38100" dir="2700000" algn="tl">
                    <a:srgbClr val="000000">
                      <a:alpha val="43137"/>
                    </a:srgbClr>
                  </a:outerShdw>
                </a:effectLst>
                <a:latin typeface="Lato" panose="020F0502020204030203" pitchFamily="34" charset="0"/>
              </a:rPr>
              <a:t>Original</a:t>
            </a:r>
          </a:p>
          <a:p>
            <a:pPr algn="ctr">
              <a:defRPr/>
            </a:pPr>
            <a:r>
              <a:rPr lang="en-US" sz="1465" dirty="0">
                <a:effectLst>
                  <a:outerShdw blurRad="38100" dist="38100" dir="2700000" algn="tl">
                    <a:srgbClr val="000000">
                      <a:alpha val="43137"/>
                    </a:srgbClr>
                  </a:outerShdw>
                </a:effectLst>
                <a:latin typeface="Lato" panose="020F0502020204030203" pitchFamily="34" charset="0"/>
              </a:rPr>
              <a:t>Budget</a:t>
            </a:r>
          </a:p>
        </p:txBody>
      </p:sp>
      <p:sp>
        <p:nvSpPr>
          <p:cNvPr id="20" name="Text Box 6"/>
          <p:cNvSpPr txBox="1">
            <a:spLocks noChangeArrowheads="1"/>
          </p:cNvSpPr>
          <p:nvPr/>
        </p:nvSpPr>
        <p:spPr bwMode="auto">
          <a:xfrm>
            <a:off x="594361" y="844174"/>
            <a:ext cx="2400300" cy="581698"/>
          </a:xfrm>
          <a:prstGeom prst="rect">
            <a:avLst/>
          </a:prstGeom>
          <a:noFill/>
          <a:ln w="9525">
            <a:noFill/>
            <a:miter lim="800000"/>
            <a:headEnd/>
            <a:tailEnd/>
          </a:ln>
        </p:spPr>
        <p:txBody>
          <a:bodyPr>
            <a:spAutoFit/>
          </a:bodyPr>
          <a:lstStyle/>
          <a:p>
            <a:pPr algn="ctr">
              <a:spcBef>
                <a:spcPts val="270"/>
              </a:spcBef>
              <a:defRPr/>
            </a:pPr>
            <a:r>
              <a:rPr lang="en-US" sz="1465" dirty="0">
                <a:effectLst>
                  <a:outerShdw blurRad="38100" dist="38100" dir="2700000" algn="tl">
                    <a:srgbClr val="000000">
                      <a:alpha val="43137"/>
                    </a:srgbClr>
                  </a:outerShdw>
                </a:effectLst>
                <a:latin typeface="Lato" panose="020F0502020204030203" pitchFamily="34" charset="0"/>
              </a:rPr>
              <a:t>(January)</a:t>
            </a:r>
          </a:p>
          <a:p>
            <a:pPr algn="ctr">
              <a:spcBef>
                <a:spcPts val="270"/>
              </a:spcBef>
              <a:defRPr/>
            </a:pPr>
            <a:r>
              <a:rPr lang="en-US" sz="1465" dirty="0">
                <a:effectLst>
                  <a:outerShdw blurRad="38100" dist="38100" dir="2700000" algn="tl">
                    <a:srgbClr val="000000">
                      <a:alpha val="43137"/>
                    </a:srgbClr>
                  </a:outerShdw>
                </a:effectLst>
                <a:latin typeface="Lato" panose="020F0502020204030203" pitchFamily="34" charset="0"/>
              </a:rPr>
              <a:t>Revenue Limit Calculation</a:t>
            </a:r>
          </a:p>
        </p:txBody>
      </p:sp>
      <p:pic>
        <p:nvPicPr>
          <p:cNvPr id="23" name="Picture 22"/>
          <p:cNvPicPr>
            <a:picLocks noChangeAspect="1" noChangeArrowheads="1"/>
          </p:cNvPicPr>
          <p:nvPr/>
        </p:nvPicPr>
        <p:blipFill>
          <a:blip r:embed="rId3" cstate="print"/>
          <a:srcRect l="9615" t="12820" r="21635" b="5641"/>
          <a:stretch>
            <a:fillRect/>
          </a:stretch>
        </p:blipFill>
        <p:spPr bwMode="auto">
          <a:xfrm>
            <a:off x="4722019" y="3246906"/>
            <a:ext cx="1975961"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noChangeArrowheads="1"/>
          </p:cNvPicPr>
          <p:nvPr/>
        </p:nvPicPr>
        <p:blipFill>
          <a:blip r:embed="rId4" cstate="print"/>
          <a:srcRect l="9937" t="42821" r="56250" b="39230"/>
          <a:stretch>
            <a:fillRect/>
          </a:stretch>
        </p:blipFill>
        <p:spPr bwMode="auto">
          <a:xfrm>
            <a:off x="6080760" y="2057400"/>
            <a:ext cx="2400300" cy="914400"/>
          </a:xfrm>
          <a:prstGeom prst="rect">
            <a:avLst/>
          </a:prstGeom>
          <a:noFill/>
          <a:ln w="9525">
            <a:noFill/>
            <a:miter lim="800000"/>
            <a:headEnd/>
            <a:tailEnd/>
          </a:ln>
        </p:spPr>
      </p:pic>
      <p:sp>
        <p:nvSpPr>
          <p:cNvPr id="21" name="Text Box 17"/>
          <p:cNvSpPr txBox="1">
            <a:spLocks noChangeArrowheads="1"/>
          </p:cNvSpPr>
          <p:nvPr/>
        </p:nvSpPr>
        <p:spPr bwMode="auto">
          <a:xfrm>
            <a:off x="3100990" y="1863876"/>
            <a:ext cx="1194568" cy="430502"/>
          </a:xfrm>
          <a:prstGeom prst="rect">
            <a:avLst/>
          </a:prstGeom>
          <a:noFill/>
          <a:ln w="9525" algn="ctr">
            <a:noFill/>
            <a:miter lim="800000"/>
            <a:headEnd/>
            <a:tailEnd/>
          </a:ln>
        </p:spPr>
        <p:txBody>
          <a:bodyPr wrap="square">
            <a:spAutoFit/>
          </a:bodyPr>
          <a:lstStyle/>
          <a:p>
            <a:pPr algn="ctr">
              <a:lnSpc>
                <a:spcPct val="75000"/>
              </a:lnSpc>
              <a:spcBef>
                <a:spcPct val="50000"/>
              </a:spcBef>
              <a:defRPr/>
            </a:pPr>
            <a:r>
              <a:rPr lang="en-US" sz="1465" b="1" dirty="0">
                <a:effectLst>
                  <a:outerShdw blurRad="38100" dist="38100" dir="2700000" algn="tl">
                    <a:srgbClr val="000000">
                      <a:alpha val="43137"/>
                    </a:srgbClr>
                  </a:outerShdw>
                </a:effectLst>
                <a:latin typeface="Lato" panose="020F0502020204030203" pitchFamily="34" charset="0"/>
              </a:rPr>
              <a:t>Preliminary Budget?</a:t>
            </a:r>
          </a:p>
        </p:txBody>
      </p:sp>
      <p:pic>
        <p:nvPicPr>
          <p:cNvPr id="22" name="Picture 21"/>
          <p:cNvPicPr/>
          <p:nvPr/>
        </p:nvPicPr>
        <p:blipFill>
          <a:blip r:embed="rId5" cstate="print"/>
          <a:srcRect l="2564" t="18718" r="67628" b="7949"/>
          <a:stretch>
            <a:fillRect/>
          </a:stretch>
        </p:blipFill>
        <p:spPr bwMode="auto">
          <a:xfrm>
            <a:off x="2062106" y="3460377"/>
            <a:ext cx="1165860" cy="150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p:cNvPicPr/>
          <p:nvPr/>
        </p:nvPicPr>
        <p:blipFill>
          <a:blip r:embed="rId5" cstate="print"/>
          <a:srcRect l="2564" t="18718" r="67628" b="7949"/>
          <a:stretch>
            <a:fillRect/>
          </a:stretch>
        </p:blipFill>
        <p:spPr bwMode="auto">
          <a:xfrm>
            <a:off x="4983480" y="1901080"/>
            <a:ext cx="617220" cy="822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Slide Number Placeholder 26"/>
          <p:cNvSpPr>
            <a:spLocks noGrp="1"/>
          </p:cNvSpPr>
          <p:nvPr>
            <p:ph type="sldNum" sz="quarter" idx="12"/>
          </p:nvPr>
        </p:nvSpPr>
        <p:spPr>
          <a:xfrm>
            <a:off x="8618220" y="4730097"/>
            <a:ext cx="397764" cy="273844"/>
          </a:xfrm>
        </p:spPr>
        <p:txBody>
          <a:bodyPr/>
          <a:lstStyle/>
          <a:p>
            <a:pPr>
              <a:defRPr/>
            </a:pPr>
            <a:fld id="{4B22C245-0868-46B4-9BBA-D45BBB3F5840}" type="slidenum">
              <a:rPr lang="en-US">
                <a:cs typeface="Arial" panose="020B0604020202020204" pitchFamily="34" charset="0"/>
              </a:rPr>
              <a:pPr>
                <a:defRPr/>
              </a:pPr>
              <a:t>7</a:t>
            </a:fld>
            <a:endParaRPr lang="en-US" dirty="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655523" y="1386689"/>
            <a:ext cx="2414147" cy="1448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3024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31789" y="3062684"/>
            <a:ext cx="7234614" cy="1413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931789" y="1909301"/>
            <a:ext cx="7264385" cy="93468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56322" name="Rectangle 2"/>
          <p:cNvSpPr>
            <a:spLocks noGrp="1" noChangeArrowheads="1"/>
          </p:cNvSpPr>
          <p:nvPr>
            <p:ph type="title"/>
          </p:nvPr>
        </p:nvSpPr>
        <p:spPr>
          <a:xfrm>
            <a:off x="1680" y="123828"/>
            <a:ext cx="9049956" cy="678746"/>
          </a:xfrm>
        </p:spPr>
        <p:txBody>
          <a:bodyPr>
            <a:noAutofit/>
          </a:bodyPr>
          <a:lstStyle/>
          <a:p>
            <a:pPr algn="ctr" eaLnBrk="1" hangingPunct="1"/>
            <a:r>
              <a:rPr lang="en-US" sz="3516" dirty="0">
                <a:solidFill>
                  <a:srgbClr val="FFFF00"/>
                </a:solidFill>
              </a:rPr>
              <a:t>Total All Fund Levy - Line 16</a:t>
            </a:r>
          </a:p>
        </p:txBody>
      </p:sp>
      <p:sp>
        <p:nvSpPr>
          <p:cNvPr id="56323" name="Rectangle 3"/>
          <p:cNvSpPr>
            <a:spLocks noGrp="1" noChangeArrowheads="1"/>
          </p:cNvSpPr>
          <p:nvPr>
            <p:ph idx="1"/>
          </p:nvPr>
        </p:nvSpPr>
        <p:spPr>
          <a:xfrm>
            <a:off x="900527" y="889804"/>
            <a:ext cx="7717547" cy="1785473"/>
          </a:xfrm>
        </p:spPr>
        <p:txBody>
          <a:bodyPr>
            <a:noAutofit/>
          </a:bodyPr>
          <a:lstStyle/>
          <a:p>
            <a:pPr>
              <a:spcBef>
                <a:spcPts val="439"/>
              </a:spcBef>
              <a:buClr>
                <a:srgbClr val="7030A0"/>
              </a:buClr>
              <a:buSzPct val="100000"/>
              <a:buFont typeface="Wingdings" panose="05000000000000000000" pitchFamily="2" charset="2"/>
              <a:buChar char="§"/>
            </a:pPr>
            <a:r>
              <a:rPr lang="en-US" sz="2300" dirty="0"/>
              <a:t>Line 16 is the sum of all levies from all funds (line 14 &amp; line 15). </a:t>
            </a:r>
            <a:endParaRPr lang="en-US" sz="1100" u="sng" dirty="0">
              <a:solidFill>
                <a:srgbClr val="FF0000"/>
              </a:solidFill>
            </a:endParaRPr>
          </a:p>
          <a:p>
            <a:pPr>
              <a:spcBef>
                <a:spcPts val="439"/>
              </a:spcBef>
              <a:buClr>
                <a:srgbClr val="7030A0"/>
              </a:buClr>
              <a:buSzPct val="100000"/>
              <a:buFont typeface="Wingdings" panose="05000000000000000000" pitchFamily="2" charset="2"/>
              <a:buChar char="§"/>
            </a:pPr>
            <a:r>
              <a:rPr lang="en-US" sz="2300" u="sng" dirty="0">
                <a:solidFill>
                  <a:srgbClr val="7030A0"/>
                </a:solidFill>
              </a:rPr>
              <a:t>Line 16 is the levy to be apportioned to municipalities and must equal the total amounts on the PI-401.</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70</a:t>
            </a:fld>
            <a:endParaRPr lang="en-US" dirty="0"/>
          </a:p>
        </p:txBody>
      </p:sp>
      <p:sp>
        <p:nvSpPr>
          <p:cNvPr id="6" name="Rectangle 5"/>
          <p:cNvSpPr/>
          <p:nvPr/>
        </p:nvSpPr>
        <p:spPr bwMode="auto">
          <a:xfrm>
            <a:off x="6846074" y="3508114"/>
            <a:ext cx="1351647" cy="457830"/>
          </a:xfrm>
          <a:prstGeom prst="rect">
            <a:avLst/>
          </a:prstGeom>
          <a:noFill/>
          <a:ln w="66675" cap="sq" cmpd="sng" algn="ctr">
            <a:solidFill>
              <a:srgbClr val="0000CC"/>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Tree>
    <p:extLst>
      <p:ext uri="{BB962C8B-B14F-4D97-AF65-F5344CB8AC3E}">
        <p14:creationId xmlns:p14="http://schemas.microsoft.com/office/powerpoint/2010/main" val="339144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0AF6017-D23B-4A28-A994-04598467FD3E}" type="slidenum">
              <a:rPr lang="en-US" smtClean="0"/>
              <a:pPr>
                <a:defRPr/>
              </a:pPr>
              <a:t>71</a:t>
            </a:fld>
            <a:endParaRPr lang="en-US" dirty="0"/>
          </a:p>
        </p:txBody>
      </p:sp>
      <p:sp>
        <p:nvSpPr>
          <p:cNvPr id="8" name="Title 7"/>
          <p:cNvSpPr>
            <a:spLocks noGrp="1"/>
          </p:cNvSpPr>
          <p:nvPr>
            <p:ph type="title" idx="4294967295"/>
          </p:nvPr>
        </p:nvSpPr>
        <p:spPr>
          <a:xfrm>
            <a:off x="1680" y="239503"/>
            <a:ext cx="9140641" cy="663865"/>
          </a:xfrm>
          <a:prstGeom prst="rect">
            <a:avLst/>
          </a:prstGeom>
        </p:spPr>
        <p:txBody>
          <a:bodyPr>
            <a:normAutofit/>
          </a:bodyPr>
          <a:lstStyle/>
          <a:p>
            <a:pPr algn="ctr"/>
            <a:r>
              <a:rPr lang="en-US" sz="3516" dirty="0">
                <a:solidFill>
                  <a:srgbClr val="FFFF00"/>
                </a:solidFill>
              </a:rPr>
              <a:t>Just a Reminder!</a:t>
            </a:r>
          </a:p>
        </p:txBody>
      </p:sp>
      <p:sp>
        <p:nvSpPr>
          <p:cNvPr id="6" name="TextBox 5"/>
          <p:cNvSpPr txBox="1"/>
          <p:nvPr/>
        </p:nvSpPr>
        <p:spPr>
          <a:xfrm>
            <a:off x="1042531" y="1074893"/>
            <a:ext cx="7106900" cy="1106650"/>
          </a:xfrm>
          <a:prstGeom prst="rect">
            <a:avLst/>
          </a:prstGeom>
          <a:solidFill>
            <a:schemeClr val="bg1"/>
          </a:solidFill>
          <a:ln w="31750" cmpd="sng">
            <a:solidFill>
              <a:schemeClr val="tx1"/>
            </a:solidFill>
          </a:ln>
        </p:spPr>
        <p:txBody>
          <a:bodyPr wrap="square" rtlCol="0">
            <a:spAutoFit/>
          </a:bodyPr>
          <a:lstStyle/>
          <a:p>
            <a:pPr algn="ctr"/>
            <a:r>
              <a:rPr lang="en-US" sz="2197" b="1" dirty="0">
                <a:solidFill>
                  <a:srgbClr val="002060"/>
                </a:solidFill>
                <a:latin typeface="Lato" panose="020F0502020204030203" pitchFamily="34" charset="0"/>
                <a:cs typeface="Arial" pitchFamily="34" charset="0"/>
              </a:rPr>
              <a:t>Districts are responsible for the integrity of the revenue limit data &amp; computation.  Data appearing here reflects information submitted to DPI and is unaudited.</a:t>
            </a:r>
          </a:p>
        </p:txBody>
      </p:sp>
      <p:sp>
        <p:nvSpPr>
          <p:cNvPr id="9" name="TextBox 8"/>
          <p:cNvSpPr txBox="1"/>
          <p:nvPr/>
        </p:nvSpPr>
        <p:spPr>
          <a:xfrm>
            <a:off x="486624" y="2353068"/>
            <a:ext cx="8218714" cy="2123658"/>
          </a:xfrm>
          <a:prstGeom prst="rect">
            <a:avLst/>
          </a:prstGeom>
          <a:noFill/>
        </p:spPr>
        <p:txBody>
          <a:bodyPr wrap="square" rtlCol="0">
            <a:spAutoFit/>
          </a:bodyPr>
          <a:lstStyle/>
          <a:p>
            <a:pPr marL="334853" indent="-334853">
              <a:buClr>
                <a:srgbClr val="7030A0"/>
              </a:buClr>
              <a:buFont typeface="Wingdings" panose="05000000000000000000" pitchFamily="2" charset="2"/>
              <a:buChar char="§"/>
            </a:pPr>
            <a:r>
              <a:rPr lang="en-US" sz="2200" b="1" dirty="0">
                <a:latin typeface="Lato" panose="020F0502020204030203" pitchFamily="34" charset="0"/>
              </a:rPr>
              <a:t>The Revenue Limit worksheets posted to the DPI Website are pre-populated with the most recent data available to DPI from district reports (e.g., membership, referenda results).</a:t>
            </a:r>
          </a:p>
          <a:p>
            <a:pPr marL="334853" indent="-334853">
              <a:buClr>
                <a:srgbClr val="7030A0"/>
              </a:buClr>
              <a:buFont typeface="Wingdings" panose="05000000000000000000" pitchFamily="2" charset="2"/>
              <a:buChar char="§"/>
            </a:pPr>
            <a:endParaRPr lang="en-US" sz="2200" b="1" dirty="0">
              <a:solidFill>
                <a:srgbClr val="FFFF00"/>
              </a:solidFill>
              <a:latin typeface="Lato" panose="020F0502020204030203" pitchFamily="34" charset="0"/>
            </a:endParaRPr>
          </a:p>
          <a:p>
            <a:pPr marL="334853" indent="-334853">
              <a:buClr>
                <a:srgbClr val="7030A0"/>
              </a:buClr>
              <a:buFont typeface="Wingdings" panose="05000000000000000000" pitchFamily="2" charset="2"/>
              <a:buChar char="§"/>
            </a:pPr>
            <a:r>
              <a:rPr lang="en-US" sz="2200" b="1" dirty="0">
                <a:latin typeface="Lato" panose="020F0502020204030203" pitchFamily="34" charset="0"/>
              </a:rPr>
              <a:t>In other words … </a:t>
            </a:r>
            <a:r>
              <a:rPr lang="en-US" sz="2200" b="1" u="sng" dirty="0">
                <a:latin typeface="Lato" panose="020F0502020204030203" pitchFamily="34" charset="0"/>
              </a:rPr>
              <a:t>the worksheets are not “real time” </a:t>
            </a:r>
            <a:r>
              <a:rPr lang="en-US" sz="2200" b="1" dirty="0">
                <a:latin typeface="Lato" panose="020F0502020204030203" pitchFamily="34" charset="0"/>
              </a:rPr>
              <a:t>– watch for the “Revised on” date at the top of the worksheet.</a:t>
            </a:r>
          </a:p>
        </p:txBody>
      </p:sp>
    </p:spTree>
    <p:extLst>
      <p:ext uri="{BB962C8B-B14F-4D97-AF65-F5344CB8AC3E}">
        <p14:creationId xmlns:p14="http://schemas.microsoft.com/office/powerpoint/2010/main" val="1176918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DD38028-0EA5-4518-8DC2-93749F528613}" type="slidenum">
              <a:rPr lang="en-US" smtClean="0"/>
              <a:pPr>
                <a:defRPr/>
              </a:pPr>
              <a:t>72</a:t>
            </a:fld>
            <a:endParaRPr lang="en-US" dirty="0"/>
          </a:p>
        </p:txBody>
      </p:sp>
      <p:sp>
        <p:nvSpPr>
          <p:cNvPr id="5" name="TextBox 4"/>
          <p:cNvSpPr txBox="1"/>
          <p:nvPr/>
        </p:nvSpPr>
        <p:spPr>
          <a:xfrm>
            <a:off x="1810998" y="1317130"/>
            <a:ext cx="5504202" cy="2554545"/>
          </a:xfrm>
          <a:prstGeom prst="rect">
            <a:avLst/>
          </a:prstGeom>
          <a:noFill/>
        </p:spPr>
        <p:txBody>
          <a:bodyPr wrap="square" rtlCol="0">
            <a:spAutoFit/>
          </a:bodyPr>
          <a:lstStyle/>
          <a:p>
            <a:pPr algn="ctr"/>
            <a:r>
              <a:rPr lang="en-US" sz="3200" b="1" i="1" u="sng" dirty="0">
                <a:solidFill>
                  <a:srgbClr val="333399"/>
                </a:solidFill>
                <a:latin typeface="Lato" panose="020F0502020204030203" pitchFamily="34" charset="0"/>
              </a:rPr>
              <a:t>Takeaway:</a:t>
            </a:r>
          </a:p>
          <a:p>
            <a:pPr algn="ctr"/>
            <a:r>
              <a:rPr lang="en-US" sz="3200" b="1" i="1" u="sng" dirty="0">
                <a:solidFill>
                  <a:srgbClr val="333399"/>
                </a:solidFill>
                <a:latin typeface="Lato" panose="020F0502020204030203" pitchFamily="34" charset="0"/>
              </a:rPr>
              <a:t>Be aware of the type of exemptions in your computation and the effect of under levying.</a:t>
            </a:r>
          </a:p>
        </p:txBody>
      </p:sp>
    </p:spTree>
    <p:extLst>
      <p:ext uri="{BB962C8B-B14F-4D97-AF65-F5344CB8AC3E}">
        <p14:creationId xmlns:p14="http://schemas.microsoft.com/office/powerpoint/2010/main" val="2971254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DD0384-5A49-4A71-8B87-67549B65ABD3}" type="slidenum">
              <a:rPr lang="en-US" smtClean="0"/>
              <a:pPr>
                <a:defRPr/>
              </a:pPr>
              <a:t>73</a:t>
            </a:fld>
            <a:endParaRPr lang="en-US" dirty="0"/>
          </a:p>
        </p:txBody>
      </p:sp>
      <p:sp>
        <p:nvSpPr>
          <p:cNvPr id="4" name="TextBox 3"/>
          <p:cNvSpPr txBox="1"/>
          <p:nvPr/>
        </p:nvSpPr>
        <p:spPr>
          <a:xfrm>
            <a:off x="527856" y="1062991"/>
            <a:ext cx="7765077" cy="590931"/>
          </a:xfrm>
          <a:prstGeom prst="rect">
            <a:avLst/>
          </a:prstGeom>
          <a:noFill/>
        </p:spPr>
        <p:txBody>
          <a:bodyPr wrap="square" rtlCol="0">
            <a:spAutoFit/>
          </a:bodyPr>
          <a:lstStyle/>
          <a:p>
            <a:pPr algn="ctr"/>
            <a:r>
              <a:rPr lang="en-US" sz="3240" i="1" dirty="0">
                <a:solidFill>
                  <a:srgbClr val="002060"/>
                </a:solidFill>
                <a:latin typeface="Lato" panose="020F0502020204030203" pitchFamily="34" charset="0"/>
              </a:rPr>
              <a:t>HOW DOES UNDERLEVYING AFFECT ME?</a:t>
            </a:r>
            <a:endParaRPr lang="en-US" sz="2520" i="1" dirty="0">
              <a:solidFill>
                <a:srgbClr val="002060"/>
              </a:solidFill>
              <a:latin typeface="Lato"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301" y="2127846"/>
            <a:ext cx="4148284" cy="2529895"/>
          </a:xfrm>
          <a:prstGeom prst="rect">
            <a:avLst/>
          </a:prstGeom>
        </p:spPr>
      </p:pic>
    </p:spTree>
    <p:extLst>
      <p:ext uri="{BB962C8B-B14F-4D97-AF65-F5344CB8AC3E}">
        <p14:creationId xmlns:p14="http://schemas.microsoft.com/office/powerpoint/2010/main" val="37678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80" y="151563"/>
            <a:ext cx="9140641" cy="571500"/>
          </a:xfrm>
        </p:spPr>
        <p:txBody>
          <a:bodyPr>
            <a:normAutofit fontScale="90000"/>
          </a:bodyPr>
          <a:lstStyle/>
          <a:p>
            <a:pPr algn="ctr" eaLnBrk="1" hangingPunct="1"/>
            <a:r>
              <a:rPr lang="en-US" sz="3516" dirty="0">
                <a:solidFill>
                  <a:srgbClr val="FFFF00"/>
                </a:solidFill>
              </a:rPr>
              <a:t>Revenue Limit Exemptions</a:t>
            </a:r>
          </a:p>
        </p:txBody>
      </p:sp>
      <p:sp>
        <p:nvSpPr>
          <p:cNvPr id="5" name="Slide Number Placeholder 4"/>
          <p:cNvSpPr>
            <a:spLocks noGrp="1"/>
          </p:cNvSpPr>
          <p:nvPr>
            <p:ph type="sldNum" sz="quarter" idx="12"/>
          </p:nvPr>
        </p:nvSpPr>
        <p:spPr>
          <a:xfrm>
            <a:off x="8620753" y="4748534"/>
            <a:ext cx="537454" cy="394966"/>
          </a:xfrm>
        </p:spPr>
        <p:txBody>
          <a:bodyPr/>
          <a:lstStyle/>
          <a:p>
            <a:pPr>
              <a:defRPr/>
            </a:pPr>
            <a:fld id="{EDD38028-0EA5-4518-8DC2-93749F528613}" type="slidenum">
              <a:rPr lang="en-US" smtClean="0"/>
              <a:pPr>
                <a:defRPr/>
              </a:pPr>
              <a:t>74</a:t>
            </a:fld>
            <a:endParaRPr lang="en-US" dirty="0"/>
          </a:p>
        </p:txBody>
      </p:sp>
      <p:sp>
        <p:nvSpPr>
          <p:cNvPr id="163843" name="Text Box 3"/>
          <p:cNvSpPr txBox="1">
            <a:spLocks noChangeArrowheads="1"/>
          </p:cNvSpPr>
          <p:nvPr/>
        </p:nvSpPr>
        <p:spPr bwMode="auto">
          <a:xfrm>
            <a:off x="742951" y="831036"/>
            <a:ext cx="3009900" cy="3454792"/>
          </a:xfrm>
          <a:prstGeom prst="rect">
            <a:avLst/>
          </a:prstGeom>
          <a:solidFill>
            <a:srgbClr val="00FF00"/>
          </a:solidFill>
          <a:ln w="31750">
            <a:solidFill>
              <a:schemeClr val="tx1"/>
            </a:solidFill>
            <a:miter lim="800000"/>
            <a:headEnd/>
            <a:tailEnd/>
          </a:ln>
          <a:effectLst/>
        </p:spPr>
        <p:txBody>
          <a:bodyPr wrap="square">
            <a:spAutoFit/>
          </a:bodyPr>
          <a:lstStyle/>
          <a:p>
            <a:pPr algn="ctr">
              <a:spcBef>
                <a:spcPct val="50000"/>
              </a:spcBef>
              <a:defRPr/>
            </a:pPr>
            <a:r>
              <a:rPr lang="en-US" sz="1900" b="1" u="sng" dirty="0">
                <a:solidFill>
                  <a:srgbClr val="002060"/>
                </a:solidFill>
                <a:latin typeface="Lato" panose="020F0502020204030203" pitchFamily="34" charset="0"/>
              </a:rPr>
              <a:t>Recurring </a:t>
            </a:r>
            <a:r>
              <a:rPr lang="en-US" sz="1900" b="1" u="sng" dirty="0" smtClean="0">
                <a:solidFill>
                  <a:srgbClr val="002060"/>
                </a:solidFill>
                <a:latin typeface="Lato" panose="020F0502020204030203" pitchFamily="34" charset="0"/>
              </a:rPr>
              <a:t>Exemptions(Line 8)</a:t>
            </a:r>
            <a:endParaRPr lang="en-US" sz="700" b="1" dirty="0">
              <a:solidFill>
                <a:srgbClr val="002060"/>
              </a:solidFill>
              <a:latin typeface="Lato" panose="020F0502020204030203" pitchFamily="34" charset="0"/>
            </a:endParaRPr>
          </a:p>
          <a:p>
            <a:pPr algn="ctr">
              <a:spcBef>
                <a:spcPct val="50000"/>
              </a:spcBef>
              <a:defRPr/>
            </a:pPr>
            <a:r>
              <a:rPr lang="en-US" sz="1900" b="1" dirty="0">
                <a:solidFill>
                  <a:srgbClr val="002060"/>
                </a:solidFill>
                <a:latin typeface="Lato" panose="020F0502020204030203" pitchFamily="34" charset="0"/>
              </a:rPr>
              <a:t>Prior-Year Carryover</a:t>
            </a:r>
          </a:p>
          <a:p>
            <a:pPr algn="ctr">
              <a:spcBef>
                <a:spcPct val="50000"/>
              </a:spcBef>
              <a:defRPr/>
            </a:pPr>
            <a:r>
              <a:rPr lang="en-US" sz="1900" b="1" dirty="0">
                <a:solidFill>
                  <a:srgbClr val="002060"/>
                </a:solidFill>
                <a:latin typeface="Lato" panose="020F0502020204030203" pitchFamily="34" charset="0"/>
              </a:rPr>
              <a:t>Transfer of Service</a:t>
            </a:r>
          </a:p>
          <a:p>
            <a:pPr algn="ctr">
              <a:spcBef>
                <a:spcPct val="50000"/>
              </a:spcBef>
              <a:defRPr/>
            </a:pPr>
            <a:r>
              <a:rPr lang="en-US" sz="1900" b="1" dirty="0">
                <a:solidFill>
                  <a:srgbClr val="002060"/>
                </a:solidFill>
                <a:latin typeface="Lato" panose="020F0502020204030203" pitchFamily="34" charset="0"/>
              </a:rPr>
              <a:t>Transfer of Territory</a:t>
            </a:r>
          </a:p>
          <a:p>
            <a:pPr algn="ctr">
              <a:spcBef>
                <a:spcPct val="50000"/>
              </a:spcBef>
              <a:defRPr/>
            </a:pPr>
            <a:r>
              <a:rPr lang="en-US" sz="1900" b="1" dirty="0">
                <a:solidFill>
                  <a:srgbClr val="002060"/>
                </a:solidFill>
                <a:latin typeface="Lato" panose="020F0502020204030203" pitchFamily="34" charset="0"/>
              </a:rPr>
              <a:t>Federal Impact Aid Loss</a:t>
            </a:r>
          </a:p>
          <a:p>
            <a:pPr algn="ctr">
              <a:spcBef>
                <a:spcPct val="50000"/>
              </a:spcBef>
              <a:defRPr/>
            </a:pPr>
            <a:r>
              <a:rPr lang="en-US" sz="1900" b="1" dirty="0">
                <a:solidFill>
                  <a:srgbClr val="002060"/>
                </a:solidFill>
                <a:latin typeface="Lato" panose="020F0502020204030203" pitchFamily="34" charset="0"/>
              </a:rPr>
              <a:t>Recurring Referenda to </a:t>
            </a:r>
            <a:r>
              <a:rPr lang="en-US" sz="1900" b="1" dirty="0" smtClean="0">
                <a:solidFill>
                  <a:srgbClr val="002060"/>
                </a:solidFill>
                <a:latin typeface="Lato" panose="020F0502020204030203" pitchFamily="34" charset="0"/>
              </a:rPr>
              <a:t>Exceed </a:t>
            </a:r>
            <a:r>
              <a:rPr lang="en-US" sz="1900" b="1" dirty="0">
                <a:solidFill>
                  <a:srgbClr val="002060"/>
                </a:solidFill>
                <a:latin typeface="Lato" panose="020F0502020204030203" pitchFamily="34" charset="0"/>
              </a:rPr>
              <a:t>(if year 1 of authority)</a:t>
            </a:r>
          </a:p>
        </p:txBody>
      </p:sp>
      <p:sp>
        <p:nvSpPr>
          <p:cNvPr id="163844" name="Text Box 4"/>
          <p:cNvSpPr txBox="1">
            <a:spLocks noChangeArrowheads="1"/>
          </p:cNvSpPr>
          <p:nvPr/>
        </p:nvSpPr>
        <p:spPr bwMode="auto">
          <a:xfrm>
            <a:off x="3914775" y="831036"/>
            <a:ext cx="4810125" cy="4113947"/>
          </a:xfrm>
          <a:prstGeom prst="rect">
            <a:avLst/>
          </a:prstGeom>
          <a:solidFill>
            <a:srgbClr val="FFCC00"/>
          </a:solidFill>
          <a:ln w="28575">
            <a:solidFill>
              <a:schemeClr val="tx1"/>
            </a:solidFill>
            <a:miter lim="800000"/>
            <a:headEnd/>
            <a:tailEnd/>
          </a:ln>
          <a:effectLst/>
        </p:spPr>
        <p:txBody>
          <a:bodyPr wrap="square">
            <a:spAutoFit/>
          </a:bodyPr>
          <a:lstStyle/>
          <a:p>
            <a:pPr algn="ctr">
              <a:spcBef>
                <a:spcPts val="439"/>
              </a:spcBef>
              <a:defRPr/>
            </a:pPr>
            <a:r>
              <a:rPr lang="en-US" sz="1700" b="1" u="sng" dirty="0">
                <a:solidFill>
                  <a:srgbClr val="002060"/>
                </a:solidFill>
                <a:latin typeface="Lato" panose="020F0502020204030203" pitchFamily="34" charset="0"/>
              </a:rPr>
              <a:t>Non-Recurring </a:t>
            </a:r>
            <a:r>
              <a:rPr lang="en-US" sz="1700" b="1" u="sng" dirty="0" smtClean="0">
                <a:solidFill>
                  <a:srgbClr val="002060"/>
                </a:solidFill>
                <a:latin typeface="Lato" panose="020F0502020204030203" pitchFamily="34" charset="0"/>
              </a:rPr>
              <a:t>Exemptions</a:t>
            </a:r>
            <a:endParaRPr lang="en-US" sz="1700" b="1" u="sng" dirty="0">
              <a:solidFill>
                <a:srgbClr val="002060"/>
              </a:solidFill>
              <a:latin typeface="Lato" panose="020F0502020204030203" pitchFamily="34" charset="0"/>
            </a:endParaRPr>
          </a:p>
          <a:p>
            <a:pPr algn="ctr">
              <a:spcBef>
                <a:spcPts val="439"/>
              </a:spcBef>
              <a:defRPr/>
            </a:pPr>
            <a:endParaRPr lang="en-US" sz="300" b="1" dirty="0">
              <a:solidFill>
                <a:srgbClr val="002060"/>
              </a:solidFill>
              <a:latin typeface="Lato" panose="020F0502020204030203" pitchFamily="34" charset="0"/>
            </a:endParaRPr>
          </a:p>
          <a:p>
            <a:pPr>
              <a:defRPr/>
            </a:pPr>
            <a:r>
              <a:rPr lang="en-US" sz="1700" b="1" dirty="0">
                <a:solidFill>
                  <a:srgbClr val="002060"/>
                </a:solidFill>
                <a:latin typeface="Lato" panose="020F0502020204030203" pitchFamily="34" charset="0"/>
              </a:rPr>
              <a:t>Line </a:t>
            </a:r>
            <a:r>
              <a:rPr lang="en-US" sz="1700" b="1" dirty="0" smtClean="0">
                <a:solidFill>
                  <a:srgbClr val="002060"/>
                </a:solidFill>
                <a:latin typeface="Lato" panose="020F0502020204030203" pitchFamily="34" charset="0"/>
              </a:rPr>
              <a:t>7B - Hold </a:t>
            </a:r>
            <a:r>
              <a:rPr lang="en-US" sz="1700" b="1" dirty="0">
                <a:solidFill>
                  <a:srgbClr val="002060"/>
                </a:solidFill>
                <a:latin typeface="Lato" panose="020F0502020204030203" pitchFamily="34" charset="0"/>
              </a:rPr>
              <a:t>Harmless Non-Recurring </a:t>
            </a:r>
            <a:r>
              <a:rPr lang="en-US" sz="1700" b="1" dirty="0" smtClean="0">
                <a:solidFill>
                  <a:srgbClr val="002060"/>
                </a:solidFill>
                <a:latin typeface="Lato" panose="020F0502020204030203" pitchFamily="34" charset="0"/>
              </a:rPr>
              <a:t>Exemption</a:t>
            </a:r>
          </a:p>
          <a:p>
            <a:pPr>
              <a:defRPr/>
            </a:pPr>
            <a:r>
              <a:rPr lang="en-US" sz="1700" b="1" dirty="0">
                <a:solidFill>
                  <a:srgbClr val="002060"/>
                </a:solidFill>
                <a:latin typeface="Lato" panose="020F0502020204030203" pitchFamily="34" charset="0"/>
              </a:rPr>
              <a:t>10.A </a:t>
            </a:r>
            <a:r>
              <a:rPr lang="en-US" sz="1700" b="1" dirty="0" smtClean="0">
                <a:solidFill>
                  <a:srgbClr val="002060"/>
                </a:solidFill>
                <a:latin typeface="Lato" panose="020F0502020204030203" pitchFamily="34" charset="0"/>
              </a:rPr>
              <a:t>- Non-Recurring </a:t>
            </a:r>
            <a:r>
              <a:rPr lang="en-US" sz="1700" b="1" dirty="0">
                <a:solidFill>
                  <a:srgbClr val="002060"/>
                </a:solidFill>
                <a:latin typeface="Lato" panose="020F0502020204030203" pitchFamily="34" charset="0"/>
              </a:rPr>
              <a:t>Referenda to Exceed 2019-20 Limit</a:t>
            </a:r>
          </a:p>
          <a:p>
            <a:pPr>
              <a:defRPr/>
            </a:pPr>
            <a:r>
              <a:rPr lang="en-US" sz="1700" b="1" dirty="0" smtClean="0">
                <a:solidFill>
                  <a:srgbClr val="002060"/>
                </a:solidFill>
                <a:latin typeface="Lato" panose="020F0502020204030203" pitchFamily="34" charset="0"/>
              </a:rPr>
              <a:t>10.B - Declining </a:t>
            </a:r>
            <a:r>
              <a:rPr lang="en-US" sz="1700" b="1" dirty="0">
                <a:solidFill>
                  <a:srgbClr val="002060"/>
                </a:solidFill>
                <a:latin typeface="Lato" panose="020F0502020204030203" pitchFamily="34" charset="0"/>
              </a:rPr>
              <a:t>Enrollment Exemption for 2019-20 (from left)</a:t>
            </a:r>
            <a:endParaRPr lang="en-US" sz="1700" b="1" dirty="0" smtClean="0">
              <a:solidFill>
                <a:srgbClr val="002060"/>
              </a:solidFill>
              <a:latin typeface="Lato" panose="020F0502020204030203" pitchFamily="34" charset="0"/>
            </a:endParaRPr>
          </a:p>
          <a:p>
            <a:pPr>
              <a:defRPr/>
            </a:pPr>
            <a:r>
              <a:rPr lang="en-US" sz="1700" b="1" dirty="0" smtClean="0">
                <a:solidFill>
                  <a:srgbClr val="002060"/>
                </a:solidFill>
                <a:latin typeface="Lato" panose="020F0502020204030203" pitchFamily="34" charset="0"/>
              </a:rPr>
              <a:t>10.C - Energy </a:t>
            </a:r>
            <a:r>
              <a:rPr lang="en-US" sz="1700" b="1" dirty="0">
                <a:solidFill>
                  <a:srgbClr val="002060"/>
                </a:solidFill>
                <a:latin typeface="Lato" panose="020F0502020204030203" pitchFamily="34" charset="0"/>
              </a:rPr>
              <a:t>Efficiency Exemption</a:t>
            </a:r>
          </a:p>
          <a:p>
            <a:pPr>
              <a:defRPr/>
            </a:pPr>
            <a:r>
              <a:rPr lang="en-US" sz="1700" b="1" dirty="0" smtClean="0">
                <a:solidFill>
                  <a:srgbClr val="002060"/>
                </a:solidFill>
                <a:latin typeface="Lato" panose="020F0502020204030203" pitchFamily="34" charset="0"/>
              </a:rPr>
              <a:t>10.D - Adjustment </a:t>
            </a:r>
            <a:r>
              <a:rPr lang="en-US" sz="1700" b="1" dirty="0">
                <a:solidFill>
                  <a:srgbClr val="002060"/>
                </a:solidFill>
                <a:latin typeface="Lato" panose="020F0502020204030203" pitchFamily="34" charset="0"/>
              </a:rPr>
              <a:t>for Refunded/Rescinded Taxes</a:t>
            </a:r>
          </a:p>
          <a:p>
            <a:pPr>
              <a:defRPr/>
            </a:pPr>
            <a:r>
              <a:rPr lang="en-US" sz="1700" b="1" dirty="0" smtClean="0">
                <a:solidFill>
                  <a:srgbClr val="002060"/>
                </a:solidFill>
                <a:latin typeface="Lato" panose="020F0502020204030203" pitchFamily="34" charset="0"/>
              </a:rPr>
              <a:t>10.E - Prior </a:t>
            </a:r>
            <a:r>
              <a:rPr lang="en-US" sz="1700" b="1" dirty="0">
                <a:solidFill>
                  <a:srgbClr val="002060"/>
                </a:solidFill>
                <a:latin typeface="Lato" panose="020F0502020204030203" pitchFamily="34" charset="0"/>
              </a:rPr>
              <a:t>Year Open Enrollment</a:t>
            </a:r>
          </a:p>
          <a:p>
            <a:pPr>
              <a:defRPr/>
            </a:pPr>
            <a:r>
              <a:rPr lang="en-US" sz="1700" b="1" dirty="0" smtClean="0">
                <a:solidFill>
                  <a:srgbClr val="002060"/>
                </a:solidFill>
                <a:latin typeface="Lato" panose="020F0502020204030203" pitchFamily="34" charset="0"/>
              </a:rPr>
              <a:t>10.F - Ineligible </a:t>
            </a:r>
            <a:r>
              <a:rPr lang="en-US" sz="1700" b="1" dirty="0">
                <a:solidFill>
                  <a:srgbClr val="002060"/>
                </a:solidFill>
                <a:latin typeface="Lato" panose="020F0502020204030203" pitchFamily="34" charset="0"/>
              </a:rPr>
              <a:t>Fund 80 </a:t>
            </a:r>
            <a:r>
              <a:rPr lang="en-US" sz="1700" b="1" dirty="0" smtClean="0">
                <a:solidFill>
                  <a:srgbClr val="002060"/>
                </a:solidFill>
                <a:latin typeface="Lato" panose="020F0502020204030203" pitchFamily="34" charset="0"/>
              </a:rPr>
              <a:t>Expenses</a:t>
            </a:r>
          </a:p>
          <a:p>
            <a:pPr>
              <a:defRPr/>
            </a:pPr>
            <a:r>
              <a:rPr lang="en-US" sz="1700" b="1" dirty="0">
                <a:solidFill>
                  <a:srgbClr val="002060"/>
                </a:solidFill>
                <a:latin typeface="Lato" panose="020F0502020204030203" pitchFamily="34" charset="0"/>
              </a:rPr>
              <a:t>10.G </a:t>
            </a:r>
            <a:r>
              <a:rPr lang="en-US" sz="1700" b="1" dirty="0" smtClean="0">
                <a:solidFill>
                  <a:srgbClr val="002060"/>
                </a:solidFill>
                <a:latin typeface="Lato" panose="020F0502020204030203" pitchFamily="34" charset="0"/>
              </a:rPr>
              <a:t>- Environmental </a:t>
            </a:r>
            <a:r>
              <a:rPr lang="en-US" sz="1700" b="1" dirty="0">
                <a:solidFill>
                  <a:srgbClr val="002060"/>
                </a:solidFill>
                <a:latin typeface="Lato" panose="020F0502020204030203" pitchFamily="34" charset="0"/>
              </a:rPr>
              <a:t>Remediation Exemption</a:t>
            </a:r>
          </a:p>
          <a:p>
            <a:pPr>
              <a:defRPr/>
            </a:pPr>
            <a:r>
              <a:rPr lang="en-US" sz="1700" b="1" dirty="0" smtClean="0">
                <a:solidFill>
                  <a:srgbClr val="002060"/>
                </a:solidFill>
                <a:latin typeface="Lato" panose="020F0502020204030203" pitchFamily="34" charset="0"/>
              </a:rPr>
              <a:t>10.H - WPCP </a:t>
            </a:r>
            <a:r>
              <a:rPr lang="en-US" sz="1700" b="1" dirty="0">
                <a:solidFill>
                  <a:srgbClr val="002060"/>
                </a:solidFill>
                <a:latin typeface="Lato" panose="020F0502020204030203" pitchFamily="34" charset="0"/>
              </a:rPr>
              <a:t>and RPCP Voucher Deduct</a:t>
            </a:r>
          </a:p>
          <a:p>
            <a:pPr>
              <a:defRPr/>
            </a:pPr>
            <a:r>
              <a:rPr lang="en-US" sz="1700" b="1" dirty="0" smtClean="0">
                <a:solidFill>
                  <a:srgbClr val="002060"/>
                </a:solidFill>
                <a:latin typeface="Lato" panose="020F0502020204030203" pitchFamily="34" charset="0"/>
              </a:rPr>
              <a:t>10.I - SNSP </a:t>
            </a:r>
            <a:r>
              <a:rPr lang="en-US" sz="1700" b="1" dirty="0">
                <a:solidFill>
                  <a:srgbClr val="002060"/>
                </a:solidFill>
                <a:latin typeface="Lato" panose="020F0502020204030203" pitchFamily="34" charset="0"/>
              </a:rPr>
              <a:t>Voucher </a:t>
            </a:r>
            <a:r>
              <a:rPr lang="en-US" sz="1700" b="1" dirty="0" smtClean="0">
                <a:solidFill>
                  <a:srgbClr val="002060"/>
                </a:solidFill>
                <a:latin typeface="Lato" panose="020F0502020204030203" pitchFamily="34" charset="0"/>
              </a:rPr>
              <a:t>Deduct</a:t>
            </a:r>
            <a:endParaRPr lang="en-US" sz="1700" b="1" dirty="0">
              <a:solidFill>
                <a:srgbClr val="002060"/>
              </a:solidFill>
              <a:latin typeface="Lato" panose="020F0502020204030203" pitchFamily="34" charset="0"/>
            </a:endParaRPr>
          </a:p>
        </p:txBody>
      </p:sp>
    </p:spTree>
    <p:extLst>
      <p:ext uri="{BB962C8B-B14F-4D97-AF65-F5344CB8AC3E}">
        <p14:creationId xmlns:p14="http://schemas.microsoft.com/office/powerpoint/2010/main" val="3204400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731521" y="2631813"/>
            <a:ext cx="2331720" cy="1302014"/>
          </a:xfrm>
          <a:prstGeom prst="rect">
            <a:avLst/>
          </a:prstGeom>
          <a:solidFill>
            <a:srgbClr val="00CC00"/>
          </a:solidFill>
          <a:ln w="9525">
            <a:solidFill>
              <a:schemeClr val="tx1"/>
            </a:solidFill>
            <a:miter lim="800000"/>
            <a:headEnd/>
            <a:tailEnd/>
          </a:ln>
        </p:spPr>
        <p:txBody>
          <a:bodyPr wrap="none" anchor="ctr"/>
          <a:lstStyle/>
          <a:p>
            <a:pPr algn="ctr"/>
            <a:r>
              <a:rPr lang="en-US" sz="1600" b="1" dirty="0">
                <a:solidFill>
                  <a:srgbClr val="000000"/>
                </a:solidFill>
                <a:latin typeface="Lato" panose="020F0502020204030203" pitchFamily="34" charset="0"/>
              </a:rPr>
              <a:t>Base</a:t>
            </a:r>
            <a:endParaRPr lang="en-US" sz="1440" b="1" dirty="0">
              <a:solidFill>
                <a:srgbClr val="000000"/>
              </a:solidFill>
              <a:latin typeface="Lato" panose="020F0502020204030203" pitchFamily="34" charset="0"/>
            </a:endParaRPr>
          </a:p>
        </p:txBody>
      </p:sp>
      <p:sp>
        <p:nvSpPr>
          <p:cNvPr id="174083" name="Line 3"/>
          <p:cNvSpPr>
            <a:spLocks noChangeShapeType="1"/>
          </p:cNvSpPr>
          <p:nvPr/>
        </p:nvSpPr>
        <p:spPr bwMode="auto">
          <a:xfrm flipH="1">
            <a:off x="594360" y="3943350"/>
            <a:ext cx="2674620" cy="0"/>
          </a:xfrm>
          <a:prstGeom prst="line">
            <a:avLst/>
          </a:prstGeom>
          <a:noFill/>
          <a:ln w="25400">
            <a:solidFill>
              <a:srgbClr val="000000"/>
            </a:solidFill>
            <a:round/>
            <a:headEnd/>
            <a:tailEnd/>
          </a:ln>
        </p:spPr>
        <p:txBody>
          <a:bodyPr/>
          <a:lstStyle/>
          <a:p>
            <a:endParaRPr lang="en-US" sz="1975" dirty="0"/>
          </a:p>
        </p:txBody>
      </p:sp>
      <p:sp>
        <p:nvSpPr>
          <p:cNvPr id="174085" name="Line 5"/>
          <p:cNvSpPr>
            <a:spLocks noChangeShapeType="1"/>
          </p:cNvSpPr>
          <p:nvPr/>
        </p:nvSpPr>
        <p:spPr bwMode="auto">
          <a:xfrm flipH="1">
            <a:off x="5669280" y="3829050"/>
            <a:ext cx="2634615" cy="0"/>
          </a:xfrm>
          <a:prstGeom prst="line">
            <a:avLst/>
          </a:prstGeom>
          <a:noFill/>
          <a:ln w="25400">
            <a:solidFill>
              <a:srgbClr val="000000"/>
            </a:solidFill>
            <a:round/>
            <a:headEnd/>
            <a:tailEnd/>
          </a:ln>
        </p:spPr>
        <p:txBody>
          <a:bodyPr/>
          <a:lstStyle/>
          <a:p>
            <a:endParaRPr lang="en-US" sz="1975" dirty="0"/>
          </a:p>
        </p:txBody>
      </p:sp>
      <p:sp>
        <p:nvSpPr>
          <p:cNvPr id="174086" name="Line 6"/>
          <p:cNvSpPr>
            <a:spLocks noChangeShapeType="1"/>
          </p:cNvSpPr>
          <p:nvPr/>
        </p:nvSpPr>
        <p:spPr bwMode="auto">
          <a:xfrm flipH="1">
            <a:off x="5600700" y="1972161"/>
            <a:ext cx="2606040" cy="0"/>
          </a:xfrm>
          <a:prstGeom prst="line">
            <a:avLst/>
          </a:prstGeom>
          <a:noFill/>
          <a:ln w="25400">
            <a:solidFill>
              <a:srgbClr val="7030A0"/>
            </a:solidFill>
            <a:round/>
            <a:headEnd/>
            <a:tailEnd/>
          </a:ln>
        </p:spPr>
        <p:txBody>
          <a:bodyPr/>
          <a:lstStyle/>
          <a:p>
            <a:endParaRPr lang="en-US" sz="1975" dirty="0"/>
          </a:p>
        </p:txBody>
      </p:sp>
      <p:sp>
        <p:nvSpPr>
          <p:cNvPr id="174087" name="Text Box 7"/>
          <p:cNvSpPr txBox="1">
            <a:spLocks noChangeArrowheads="1"/>
          </p:cNvSpPr>
          <p:nvPr/>
        </p:nvSpPr>
        <p:spPr bwMode="auto">
          <a:xfrm>
            <a:off x="662940" y="3943351"/>
            <a:ext cx="2331720" cy="424732"/>
          </a:xfrm>
          <a:prstGeom prst="rect">
            <a:avLst/>
          </a:prstGeom>
          <a:noFill/>
          <a:ln w="9525" algn="ctr">
            <a:noFill/>
            <a:miter lim="800000"/>
            <a:headEnd/>
            <a:tailEnd/>
          </a:ln>
        </p:spPr>
        <p:txBody>
          <a:bodyPr>
            <a:spAutoFit/>
          </a:bodyPr>
          <a:lstStyle/>
          <a:p>
            <a:pPr algn="ctr">
              <a:spcBef>
                <a:spcPct val="50000"/>
              </a:spcBef>
            </a:pPr>
            <a:r>
              <a:rPr lang="en-US" sz="2160" b="1" dirty="0">
                <a:solidFill>
                  <a:srgbClr val="002060"/>
                </a:solidFill>
                <a:latin typeface="Lato" panose="020F0502020204030203" pitchFamily="34" charset="0"/>
              </a:rPr>
              <a:t>$</a:t>
            </a:r>
            <a:r>
              <a:rPr lang="en-US" sz="2160" b="1" dirty="0" smtClean="0">
                <a:solidFill>
                  <a:srgbClr val="002060"/>
                </a:solidFill>
                <a:latin typeface="Lato" panose="020F0502020204030203" pitchFamily="34" charset="0"/>
              </a:rPr>
              <a:t>10,000,000</a:t>
            </a:r>
            <a:endParaRPr lang="en-US" sz="2160" b="1" dirty="0">
              <a:solidFill>
                <a:srgbClr val="002060"/>
              </a:solidFill>
              <a:latin typeface="Lato" panose="020F0502020204030203" pitchFamily="34" charset="0"/>
            </a:endParaRPr>
          </a:p>
        </p:txBody>
      </p:sp>
      <p:sp>
        <p:nvSpPr>
          <p:cNvPr id="174088" name="Text Box 8"/>
          <p:cNvSpPr txBox="1">
            <a:spLocks noChangeArrowheads="1"/>
          </p:cNvSpPr>
          <p:nvPr/>
        </p:nvSpPr>
        <p:spPr bwMode="auto">
          <a:xfrm>
            <a:off x="5669280" y="3829051"/>
            <a:ext cx="2716055" cy="424732"/>
          </a:xfrm>
          <a:prstGeom prst="rect">
            <a:avLst/>
          </a:prstGeom>
          <a:noFill/>
          <a:ln w="9525" algn="ctr">
            <a:noFill/>
            <a:miter lim="800000"/>
            <a:headEnd/>
            <a:tailEnd/>
          </a:ln>
        </p:spPr>
        <p:txBody>
          <a:bodyPr>
            <a:spAutoFit/>
          </a:bodyPr>
          <a:lstStyle/>
          <a:p>
            <a:pPr algn="ctr">
              <a:spcBef>
                <a:spcPct val="50000"/>
              </a:spcBef>
            </a:pPr>
            <a:r>
              <a:rPr lang="en-US" sz="2160" b="1" dirty="0">
                <a:solidFill>
                  <a:srgbClr val="002060"/>
                </a:solidFill>
                <a:latin typeface="Lato" panose="020F0502020204030203" pitchFamily="34" charset="0"/>
              </a:rPr>
              <a:t>$</a:t>
            </a:r>
            <a:r>
              <a:rPr lang="en-US" sz="2160" b="1" dirty="0" smtClean="0">
                <a:solidFill>
                  <a:srgbClr val="002060"/>
                </a:solidFill>
                <a:latin typeface="Lato" panose="020F0502020204030203" pitchFamily="34" charset="0"/>
              </a:rPr>
              <a:t>10,087,500</a:t>
            </a:r>
            <a:endParaRPr lang="en-US" sz="2160" b="1" dirty="0">
              <a:solidFill>
                <a:srgbClr val="002060"/>
              </a:solidFill>
              <a:latin typeface="Lato" panose="020F0502020204030203" pitchFamily="34" charset="0"/>
            </a:endParaRPr>
          </a:p>
        </p:txBody>
      </p:sp>
      <p:sp>
        <p:nvSpPr>
          <p:cNvPr id="174089" name="Rectangle 9"/>
          <p:cNvSpPr>
            <a:spLocks noChangeArrowheads="1"/>
          </p:cNvSpPr>
          <p:nvPr/>
        </p:nvSpPr>
        <p:spPr bwMode="auto">
          <a:xfrm>
            <a:off x="5855223" y="1556146"/>
            <a:ext cx="2331720" cy="400051"/>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300" b="1" dirty="0" smtClean="0">
                <a:solidFill>
                  <a:srgbClr val="000000"/>
                </a:solidFill>
                <a:latin typeface="Lato" panose="020F0502020204030203" pitchFamily="34" charset="0"/>
              </a:rPr>
              <a:t>Allowed Per-Member </a:t>
            </a:r>
          </a:p>
          <a:p>
            <a:pPr algn="ctr"/>
            <a:r>
              <a:rPr lang="en-US" sz="1300" b="1" dirty="0" smtClean="0">
                <a:solidFill>
                  <a:srgbClr val="000000"/>
                </a:solidFill>
                <a:latin typeface="Lato" panose="020F0502020204030203" pitchFamily="34" charset="0"/>
              </a:rPr>
              <a:t>Change $175</a:t>
            </a:r>
          </a:p>
        </p:txBody>
      </p:sp>
      <p:sp>
        <p:nvSpPr>
          <p:cNvPr id="174090" name="Rectangle 10"/>
          <p:cNvSpPr>
            <a:spLocks noChangeArrowheads="1"/>
          </p:cNvSpPr>
          <p:nvPr/>
        </p:nvSpPr>
        <p:spPr bwMode="auto">
          <a:xfrm>
            <a:off x="731521" y="2425812"/>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Transfer of Service</a:t>
            </a:r>
          </a:p>
        </p:txBody>
      </p:sp>
      <p:sp>
        <p:nvSpPr>
          <p:cNvPr id="174091" name="Rectangle 11"/>
          <p:cNvSpPr>
            <a:spLocks noChangeArrowheads="1"/>
          </p:cNvSpPr>
          <p:nvPr/>
        </p:nvSpPr>
        <p:spPr bwMode="auto">
          <a:xfrm>
            <a:off x="734039" y="1972161"/>
            <a:ext cx="2331720" cy="44529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Recurring Referendum</a:t>
            </a:r>
          </a:p>
        </p:txBody>
      </p:sp>
      <p:sp>
        <p:nvSpPr>
          <p:cNvPr id="174092" name="Rectangle 12"/>
          <p:cNvSpPr>
            <a:spLocks noChangeArrowheads="1"/>
          </p:cNvSpPr>
          <p:nvPr/>
        </p:nvSpPr>
        <p:spPr bwMode="auto">
          <a:xfrm>
            <a:off x="5837872" y="1983047"/>
            <a:ext cx="2328863" cy="1858737"/>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Prior Year Aid </a:t>
            </a:r>
          </a:p>
          <a:p>
            <a:pPr algn="ctr"/>
            <a:r>
              <a:rPr lang="en-US" sz="1440" b="1" dirty="0">
                <a:solidFill>
                  <a:srgbClr val="000000"/>
                </a:solidFill>
                <a:latin typeface="Lato" panose="020F0502020204030203" pitchFamily="34" charset="0"/>
              </a:rPr>
              <a:t>plus</a:t>
            </a:r>
          </a:p>
          <a:p>
            <a:pPr algn="ctr"/>
            <a:r>
              <a:rPr lang="en-US" sz="1440" b="1" dirty="0">
                <a:solidFill>
                  <a:srgbClr val="000000"/>
                </a:solidFill>
                <a:latin typeface="Lato" panose="020F0502020204030203" pitchFamily="34" charset="0"/>
              </a:rPr>
              <a:t>Levies</a:t>
            </a:r>
          </a:p>
          <a:p>
            <a:pPr algn="ctr"/>
            <a:endParaRPr lang="en-US" sz="1440" b="1" dirty="0">
              <a:solidFill>
                <a:srgbClr val="000000"/>
              </a:solidFill>
              <a:latin typeface="Lato" panose="020F0502020204030203" pitchFamily="34" charset="0"/>
            </a:endParaRPr>
          </a:p>
          <a:p>
            <a:pPr algn="ctr"/>
            <a:r>
              <a:rPr lang="en-US" sz="1440" b="1" dirty="0">
                <a:solidFill>
                  <a:srgbClr val="000000"/>
                </a:solidFill>
                <a:latin typeface="Lato" panose="020F0502020204030203" pitchFamily="34" charset="0"/>
              </a:rPr>
              <a:t>(no backouts)</a:t>
            </a:r>
          </a:p>
        </p:txBody>
      </p:sp>
      <p:sp>
        <p:nvSpPr>
          <p:cNvPr id="81932" name="Text Box 13"/>
          <p:cNvSpPr txBox="1">
            <a:spLocks noChangeArrowheads="1"/>
          </p:cNvSpPr>
          <p:nvPr/>
        </p:nvSpPr>
        <p:spPr bwMode="auto">
          <a:xfrm>
            <a:off x="0" y="33197"/>
            <a:ext cx="9144000" cy="945515"/>
          </a:xfrm>
          <a:prstGeom prst="rect">
            <a:avLst/>
          </a:prstGeom>
          <a:noFill/>
          <a:ln w="9525" algn="ctr">
            <a:noFill/>
            <a:miter lim="800000"/>
            <a:headEnd/>
            <a:tailEnd/>
          </a:ln>
        </p:spPr>
        <p:txBody>
          <a:bodyPr wrap="square">
            <a:spAutoFit/>
          </a:bodyPr>
          <a:lstStyle/>
          <a:p>
            <a:pPr algn="ctr">
              <a:spcBef>
                <a:spcPct val="20000"/>
              </a:spcBef>
              <a:defRPr/>
            </a:pPr>
            <a:r>
              <a:rPr lang="en-US" sz="2520" i="1" dirty="0">
                <a:solidFill>
                  <a:srgbClr val="FFFF00"/>
                </a:solidFill>
                <a:latin typeface="Lato Black" panose="020F0A02020204030203" pitchFamily="34" charset="0"/>
              </a:rPr>
              <a:t>#1 - Recurring Exemptions, Levied to </a:t>
            </a:r>
            <a:r>
              <a:rPr lang="en-US" sz="2520" i="1" dirty="0" smtClean="0">
                <a:solidFill>
                  <a:srgbClr val="FFFF00"/>
                </a:solidFill>
                <a:latin typeface="Lato Black" panose="020F0A02020204030203" pitchFamily="34" charset="0"/>
              </a:rPr>
              <a:t>Max </a:t>
            </a:r>
          </a:p>
          <a:p>
            <a:pPr algn="ctr">
              <a:spcBef>
                <a:spcPct val="20000"/>
              </a:spcBef>
              <a:defRPr/>
            </a:pPr>
            <a:r>
              <a:rPr lang="en-US" sz="2520" i="1" dirty="0" smtClean="0">
                <a:solidFill>
                  <a:srgbClr val="FFFF00"/>
                </a:solidFill>
                <a:latin typeface="Lato Black" panose="020F0A02020204030203" pitchFamily="34" charset="0"/>
              </a:rPr>
              <a:t>(District with a 500 members)</a:t>
            </a:r>
            <a:endParaRPr lang="en-US" sz="2520" i="1" dirty="0">
              <a:solidFill>
                <a:srgbClr val="FFFF00"/>
              </a:solidFill>
              <a:latin typeface="Lato Black" panose="020F0A02020204030203" pitchFamily="34" charset="0"/>
            </a:endParaRPr>
          </a:p>
        </p:txBody>
      </p:sp>
      <p:sp>
        <p:nvSpPr>
          <p:cNvPr id="174094" name="AutoShape 14"/>
          <p:cNvSpPr>
            <a:spLocks/>
          </p:cNvSpPr>
          <p:nvPr/>
        </p:nvSpPr>
        <p:spPr bwMode="auto">
          <a:xfrm>
            <a:off x="3200400" y="1983047"/>
            <a:ext cx="298611" cy="1914039"/>
          </a:xfrm>
          <a:prstGeom prst="rightBrace">
            <a:avLst>
              <a:gd name="adj1" fmla="val 6255"/>
              <a:gd name="adj2" fmla="val 50000"/>
            </a:avLst>
          </a:prstGeom>
          <a:noFill/>
          <a:ln w="25400">
            <a:solidFill>
              <a:schemeClr val="tx1"/>
            </a:solidFill>
            <a:round/>
            <a:headEnd/>
            <a:tailEnd/>
          </a:ln>
        </p:spPr>
        <p:txBody>
          <a:bodyPr wrap="none" anchor="ctr"/>
          <a:lstStyle/>
          <a:p>
            <a:endParaRPr lang="en-US" sz="1975" dirty="0"/>
          </a:p>
        </p:txBody>
      </p:sp>
      <p:sp>
        <p:nvSpPr>
          <p:cNvPr id="174095" name="Line 15"/>
          <p:cNvSpPr>
            <a:spLocks noChangeShapeType="1"/>
          </p:cNvSpPr>
          <p:nvPr/>
        </p:nvSpPr>
        <p:spPr bwMode="auto">
          <a:xfrm flipH="1">
            <a:off x="594360" y="1962154"/>
            <a:ext cx="2674620" cy="0"/>
          </a:xfrm>
          <a:prstGeom prst="line">
            <a:avLst/>
          </a:prstGeom>
          <a:noFill/>
          <a:ln w="38100">
            <a:solidFill>
              <a:srgbClr val="7030A0"/>
            </a:solidFill>
            <a:round/>
            <a:headEnd/>
            <a:tailEnd/>
          </a:ln>
        </p:spPr>
        <p:txBody>
          <a:bodyPr/>
          <a:lstStyle/>
          <a:p>
            <a:endParaRPr lang="en-US" sz="1975" dirty="0"/>
          </a:p>
        </p:txBody>
      </p:sp>
      <p:sp>
        <p:nvSpPr>
          <p:cNvPr id="174096" name="Text Box 16"/>
          <p:cNvSpPr txBox="1">
            <a:spLocks noChangeArrowheads="1"/>
          </p:cNvSpPr>
          <p:nvPr/>
        </p:nvSpPr>
        <p:spPr bwMode="auto">
          <a:xfrm>
            <a:off x="731521" y="1072840"/>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002060"/>
                </a:solidFill>
                <a:latin typeface="Arial" charset="0"/>
              </a:rPr>
              <a:t>2018-19</a:t>
            </a:r>
            <a:endParaRPr lang="en-US" sz="1975" b="1" dirty="0">
              <a:solidFill>
                <a:srgbClr val="002060"/>
              </a:solidFill>
              <a:latin typeface="Arial" charset="0"/>
            </a:endParaRPr>
          </a:p>
        </p:txBody>
      </p:sp>
      <p:sp>
        <p:nvSpPr>
          <p:cNvPr id="174097" name="Text Box 17"/>
          <p:cNvSpPr txBox="1">
            <a:spLocks noChangeArrowheads="1"/>
          </p:cNvSpPr>
          <p:nvPr/>
        </p:nvSpPr>
        <p:spPr bwMode="auto">
          <a:xfrm>
            <a:off x="5806440" y="10832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002060"/>
                </a:solidFill>
                <a:latin typeface="Arial" charset="0"/>
              </a:rPr>
              <a:t>2019-20</a:t>
            </a:r>
            <a:endParaRPr lang="en-US" sz="1975" b="1" dirty="0">
              <a:solidFill>
                <a:srgbClr val="002060"/>
              </a:solidFill>
              <a:latin typeface="Arial" charset="0"/>
            </a:endParaRPr>
          </a:p>
        </p:txBody>
      </p:sp>
      <p:sp>
        <p:nvSpPr>
          <p:cNvPr id="174098" name="Text Box 18"/>
          <p:cNvSpPr txBox="1">
            <a:spLocks noChangeArrowheads="1"/>
          </p:cNvSpPr>
          <p:nvPr/>
        </p:nvSpPr>
        <p:spPr bwMode="auto">
          <a:xfrm>
            <a:off x="3611881" y="2686052"/>
            <a:ext cx="685800" cy="1245277"/>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r>
              <a:rPr lang="en-US" sz="1440" dirty="0">
                <a:latin typeface="Lato" panose="020F0502020204030203" pitchFamily="34" charset="0"/>
              </a:rPr>
              <a:t>Aid</a:t>
            </a:r>
          </a:p>
          <a:p>
            <a:pPr algn="ctr">
              <a:lnSpc>
                <a:spcPct val="30000"/>
              </a:lnSpc>
              <a:spcBef>
                <a:spcPct val="50000"/>
              </a:spcBef>
            </a:pPr>
            <a:r>
              <a:rPr lang="en-US" sz="1440" dirty="0">
                <a:latin typeface="Lato" panose="020F0502020204030203" pitchFamily="34" charset="0"/>
              </a:rPr>
              <a:t>+</a:t>
            </a:r>
          </a:p>
          <a:p>
            <a:pPr algn="ctr">
              <a:lnSpc>
                <a:spcPct val="30000"/>
              </a:lnSpc>
              <a:spcBef>
                <a:spcPct val="50000"/>
              </a:spcBef>
            </a:pPr>
            <a:r>
              <a:rPr lang="en-US" sz="1440" dirty="0">
                <a:latin typeface="Lato" panose="020F0502020204030203" pitchFamily="34" charset="0"/>
              </a:rPr>
              <a:t>Levy</a:t>
            </a: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p:txBody>
      </p:sp>
      <p:sp>
        <p:nvSpPr>
          <p:cNvPr id="174099" name="AutoShape 19"/>
          <p:cNvSpPr>
            <a:spLocks/>
          </p:cNvSpPr>
          <p:nvPr/>
        </p:nvSpPr>
        <p:spPr bwMode="auto">
          <a:xfrm>
            <a:off x="5326381" y="1956197"/>
            <a:ext cx="442196" cy="1872854"/>
          </a:xfrm>
          <a:prstGeom prst="lef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174100" name="Text Box 20"/>
          <p:cNvSpPr txBox="1">
            <a:spLocks noChangeArrowheads="1"/>
          </p:cNvSpPr>
          <p:nvPr/>
        </p:nvSpPr>
        <p:spPr bwMode="auto">
          <a:xfrm>
            <a:off x="4638063" y="2351319"/>
            <a:ext cx="685800" cy="890693"/>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r>
              <a:rPr lang="en-US" sz="1440" dirty="0">
                <a:latin typeface="Lato" panose="020F0502020204030203" pitchFamily="34" charset="0"/>
              </a:rPr>
              <a:t>Base</a:t>
            </a: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p:txBody>
      </p:sp>
      <p:sp>
        <p:nvSpPr>
          <p:cNvPr id="174101" name="Text Box 21"/>
          <p:cNvSpPr txBox="1">
            <a:spLocks noChangeArrowheads="1"/>
          </p:cNvSpPr>
          <p:nvPr/>
        </p:nvSpPr>
        <p:spPr bwMode="auto">
          <a:xfrm>
            <a:off x="2583181" y="4286251"/>
            <a:ext cx="5802154" cy="700192"/>
          </a:xfrm>
          <a:prstGeom prst="rect">
            <a:avLst/>
          </a:prstGeom>
          <a:noFill/>
          <a:ln w="19050">
            <a:solidFill>
              <a:schemeClr val="tx1"/>
            </a:solidFill>
            <a:miter lim="800000"/>
            <a:headEnd/>
            <a:tailEnd/>
          </a:ln>
        </p:spPr>
        <p:txBody>
          <a:bodyPr wrap="square">
            <a:spAutoFit/>
          </a:bodyPr>
          <a:lstStyle/>
          <a:p>
            <a:pPr algn="ctr">
              <a:spcBef>
                <a:spcPct val="50000"/>
              </a:spcBef>
            </a:pPr>
            <a:r>
              <a:rPr lang="en-US" sz="1975" b="1" u="sng" dirty="0">
                <a:solidFill>
                  <a:srgbClr val="7030A0"/>
                </a:solidFill>
                <a:latin typeface="Arial" charset="0"/>
              </a:rPr>
              <a:t>This district used all of its authority and </a:t>
            </a:r>
            <a:r>
              <a:rPr lang="en-US" sz="1975" b="1" u="sng" dirty="0" smtClean="0">
                <a:solidFill>
                  <a:srgbClr val="7030A0"/>
                </a:solidFill>
                <a:latin typeface="Arial" charset="0"/>
              </a:rPr>
              <a:t>has no carryover for 2019-20, </a:t>
            </a:r>
            <a:r>
              <a:rPr lang="en-US" sz="1975" b="1" u="sng" dirty="0">
                <a:solidFill>
                  <a:srgbClr val="7030A0"/>
                </a:solidFill>
                <a:latin typeface="Arial" charset="0"/>
              </a:rPr>
              <a:t>Line 8A.</a:t>
            </a:r>
          </a:p>
        </p:txBody>
      </p:sp>
      <p:sp>
        <p:nvSpPr>
          <p:cNvPr id="174102" name="Line 22"/>
          <p:cNvSpPr>
            <a:spLocks noChangeShapeType="1"/>
          </p:cNvSpPr>
          <p:nvPr/>
        </p:nvSpPr>
        <p:spPr bwMode="auto">
          <a:xfrm>
            <a:off x="3225405" y="1984429"/>
            <a:ext cx="2499597" cy="33997"/>
          </a:xfrm>
          <a:prstGeom prst="line">
            <a:avLst/>
          </a:prstGeom>
          <a:noFill/>
          <a:ln w="38100">
            <a:solidFill>
              <a:schemeClr val="tx1"/>
            </a:solidFill>
            <a:prstDash val="sysDot"/>
            <a:round/>
            <a:headEnd/>
            <a:tailEnd/>
          </a:ln>
        </p:spPr>
        <p:txBody>
          <a:bodyPr/>
          <a:lstStyle/>
          <a:p>
            <a:endParaRPr lang="en-US" sz="1975" dirty="0"/>
          </a:p>
        </p:txBody>
      </p:sp>
      <p:sp>
        <p:nvSpPr>
          <p:cNvPr id="22" name="Slide Number Placeholder 21"/>
          <p:cNvSpPr>
            <a:spLocks noGrp="1"/>
          </p:cNvSpPr>
          <p:nvPr>
            <p:ph type="sldNum" sz="quarter" idx="12"/>
          </p:nvPr>
        </p:nvSpPr>
        <p:spPr>
          <a:xfrm>
            <a:off x="8359144" y="4730262"/>
            <a:ext cx="672308" cy="288649"/>
          </a:xfrm>
        </p:spPr>
        <p:txBody>
          <a:bodyPr/>
          <a:lstStyle/>
          <a:p>
            <a:pPr>
              <a:defRPr/>
            </a:pPr>
            <a:fld id="{EDD38028-0EA5-4518-8DC2-93749F528613}" type="slidenum">
              <a:rPr lang="en-US" smtClean="0"/>
              <a:pPr>
                <a:defRPr/>
              </a:pPr>
              <a:t>75</a:t>
            </a:fld>
            <a:endParaRPr lang="en-US" dirty="0"/>
          </a:p>
        </p:txBody>
      </p:sp>
    </p:spTree>
    <p:extLst>
      <p:ext uri="{BB962C8B-B14F-4D97-AF65-F5344CB8AC3E}">
        <p14:creationId xmlns:p14="http://schemas.microsoft.com/office/powerpoint/2010/main" val="1467062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28666" y="2917664"/>
            <a:ext cx="2331720" cy="1238222"/>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Base</a:t>
            </a:r>
          </a:p>
        </p:txBody>
      </p:sp>
      <p:sp>
        <p:nvSpPr>
          <p:cNvPr id="82947" name="Line 3"/>
          <p:cNvSpPr>
            <a:spLocks noChangeShapeType="1"/>
          </p:cNvSpPr>
          <p:nvPr/>
        </p:nvSpPr>
        <p:spPr bwMode="auto">
          <a:xfrm flipH="1">
            <a:off x="594360" y="4174676"/>
            <a:ext cx="2674620" cy="0"/>
          </a:xfrm>
          <a:prstGeom prst="line">
            <a:avLst/>
          </a:prstGeom>
          <a:noFill/>
          <a:ln w="25400">
            <a:solidFill>
              <a:srgbClr val="000000"/>
            </a:solidFill>
            <a:round/>
            <a:headEnd/>
            <a:tailEnd/>
          </a:ln>
        </p:spPr>
        <p:txBody>
          <a:bodyPr/>
          <a:lstStyle/>
          <a:p>
            <a:endParaRPr lang="en-US" sz="1975" dirty="0"/>
          </a:p>
        </p:txBody>
      </p:sp>
      <p:sp>
        <p:nvSpPr>
          <p:cNvPr id="82948" name="Rectangle 4"/>
          <p:cNvSpPr>
            <a:spLocks noGrp="1" noChangeArrowheads="1"/>
          </p:cNvSpPr>
          <p:nvPr>
            <p:ph type="title"/>
          </p:nvPr>
        </p:nvSpPr>
        <p:spPr>
          <a:xfrm>
            <a:off x="1507332" y="291703"/>
            <a:ext cx="6309360" cy="719139"/>
          </a:xfrm>
        </p:spPr>
        <p:txBody>
          <a:bodyPr>
            <a:normAutofit fontScale="90000"/>
          </a:bodyPr>
          <a:lstStyle/>
          <a:p>
            <a:pPr eaLnBrk="1" hangingPunct="1"/>
            <a:r>
              <a:rPr lang="en-US" sz="2430" b="1" dirty="0"/>
              <a:t/>
            </a:r>
            <a:br>
              <a:rPr lang="en-US" sz="2430" b="1" dirty="0"/>
            </a:br>
            <a:endParaRPr lang="en-US" sz="2430" b="1" dirty="0">
              <a:solidFill>
                <a:srgbClr val="FFFF00"/>
              </a:solidFill>
            </a:endParaRPr>
          </a:p>
        </p:txBody>
      </p:sp>
      <p:sp>
        <p:nvSpPr>
          <p:cNvPr id="25" name="Slide Number Placeholder 24"/>
          <p:cNvSpPr>
            <a:spLocks noGrp="1"/>
          </p:cNvSpPr>
          <p:nvPr>
            <p:ph type="sldNum" sz="quarter" idx="12"/>
          </p:nvPr>
        </p:nvSpPr>
        <p:spPr>
          <a:xfrm>
            <a:off x="8454547" y="4673898"/>
            <a:ext cx="575153" cy="297863"/>
          </a:xfrm>
        </p:spPr>
        <p:txBody>
          <a:bodyPr/>
          <a:lstStyle/>
          <a:p>
            <a:pPr>
              <a:defRPr/>
            </a:pPr>
            <a:fld id="{EDD38028-0EA5-4518-8DC2-93749F528613}" type="slidenum">
              <a:rPr lang="en-US" smtClean="0"/>
              <a:pPr>
                <a:defRPr/>
              </a:pPr>
              <a:t>76</a:t>
            </a:fld>
            <a:endParaRPr lang="en-US" dirty="0"/>
          </a:p>
        </p:txBody>
      </p:sp>
      <p:sp>
        <p:nvSpPr>
          <p:cNvPr id="82949" name="Line 5"/>
          <p:cNvSpPr>
            <a:spLocks noChangeShapeType="1"/>
          </p:cNvSpPr>
          <p:nvPr/>
        </p:nvSpPr>
        <p:spPr bwMode="auto">
          <a:xfrm flipH="1">
            <a:off x="5669280" y="4196448"/>
            <a:ext cx="2634615" cy="0"/>
          </a:xfrm>
          <a:prstGeom prst="line">
            <a:avLst/>
          </a:prstGeom>
          <a:noFill/>
          <a:ln w="25400">
            <a:solidFill>
              <a:srgbClr val="000000"/>
            </a:solidFill>
            <a:round/>
            <a:headEnd/>
            <a:tailEnd/>
          </a:ln>
        </p:spPr>
        <p:txBody>
          <a:bodyPr/>
          <a:lstStyle/>
          <a:p>
            <a:endParaRPr lang="en-US" sz="1975" dirty="0"/>
          </a:p>
        </p:txBody>
      </p:sp>
      <p:sp>
        <p:nvSpPr>
          <p:cNvPr id="82950" name="Line 6"/>
          <p:cNvSpPr>
            <a:spLocks noChangeShapeType="1"/>
          </p:cNvSpPr>
          <p:nvPr/>
        </p:nvSpPr>
        <p:spPr bwMode="auto">
          <a:xfrm flipH="1">
            <a:off x="5669280" y="2019290"/>
            <a:ext cx="2606040" cy="0"/>
          </a:xfrm>
          <a:prstGeom prst="line">
            <a:avLst/>
          </a:prstGeom>
          <a:noFill/>
          <a:ln w="25400">
            <a:solidFill>
              <a:srgbClr val="7030A0"/>
            </a:solidFill>
            <a:round/>
            <a:headEnd/>
            <a:tailEnd/>
          </a:ln>
        </p:spPr>
        <p:txBody>
          <a:bodyPr/>
          <a:lstStyle/>
          <a:p>
            <a:endParaRPr lang="en-US" sz="1975" dirty="0"/>
          </a:p>
        </p:txBody>
      </p:sp>
      <p:sp>
        <p:nvSpPr>
          <p:cNvPr id="82951" name="Text Box 7"/>
          <p:cNvSpPr txBox="1">
            <a:spLocks noChangeArrowheads="1"/>
          </p:cNvSpPr>
          <p:nvPr/>
        </p:nvSpPr>
        <p:spPr bwMode="auto">
          <a:xfrm>
            <a:off x="662940" y="1736206"/>
            <a:ext cx="2400300" cy="424732"/>
          </a:xfrm>
          <a:prstGeom prst="rect">
            <a:avLst/>
          </a:prstGeom>
          <a:noFill/>
          <a:ln w="9525" algn="ctr">
            <a:noFill/>
            <a:miter lim="800000"/>
            <a:headEnd/>
            <a:tailEnd/>
          </a:ln>
        </p:spPr>
        <p:txBody>
          <a:bodyPr>
            <a:spAutoFit/>
          </a:bodyPr>
          <a:lstStyle/>
          <a:p>
            <a:pPr algn="ctr">
              <a:spcBef>
                <a:spcPct val="50000"/>
              </a:spcBef>
            </a:pPr>
            <a:r>
              <a:rPr lang="en-US" sz="2160" b="1" dirty="0">
                <a:solidFill>
                  <a:srgbClr val="333399"/>
                </a:solidFill>
                <a:latin typeface="Arial" charset="0"/>
              </a:rPr>
              <a:t>$</a:t>
            </a:r>
            <a:r>
              <a:rPr lang="en-US" sz="2160" b="1" dirty="0" smtClean="0">
                <a:solidFill>
                  <a:srgbClr val="333399"/>
                </a:solidFill>
                <a:latin typeface="Arial" charset="0"/>
              </a:rPr>
              <a:t>10,000,000</a:t>
            </a:r>
            <a:endParaRPr lang="en-US" sz="2160" b="1" dirty="0">
              <a:solidFill>
                <a:srgbClr val="333399"/>
              </a:solidFill>
              <a:latin typeface="Arial" charset="0"/>
            </a:endParaRPr>
          </a:p>
        </p:txBody>
      </p:sp>
      <p:sp>
        <p:nvSpPr>
          <p:cNvPr id="82952" name="Text Box 8"/>
          <p:cNvSpPr txBox="1">
            <a:spLocks noChangeArrowheads="1"/>
          </p:cNvSpPr>
          <p:nvPr/>
        </p:nvSpPr>
        <p:spPr bwMode="auto">
          <a:xfrm>
            <a:off x="5511402" y="1604928"/>
            <a:ext cx="2716055" cy="424732"/>
          </a:xfrm>
          <a:prstGeom prst="rect">
            <a:avLst/>
          </a:prstGeom>
          <a:noFill/>
          <a:ln w="9525" algn="ctr">
            <a:noFill/>
            <a:miter lim="800000"/>
            <a:headEnd/>
            <a:tailEnd/>
          </a:ln>
        </p:spPr>
        <p:txBody>
          <a:bodyPr>
            <a:spAutoFit/>
          </a:bodyPr>
          <a:lstStyle/>
          <a:p>
            <a:pPr algn="ctr">
              <a:spcBef>
                <a:spcPct val="50000"/>
              </a:spcBef>
            </a:pPr>
            <a:r>
              <a:rPr lang="en-US" sz="2160" b="1" dirty="0" smtClean="0">
                <a:solidFill>
                  <a:srgbClr val="333399"/>
                </a:solidFill>
                <a:latin typeface="Arial" charset="0"/>
              </a:rPr>
              <a:t>$9,887,500</a:t>
            </a:r>
            <a:endParaRPr lang="en-US" sz="2160" b="1" dirty="0">
              <a:solidFill>
                <a:srgbClr val="333399"/>
              </a:solidFill>
              <a:latin typeface="Arial" charset="0"/>
            </a:endParaRPr>
          </a:p>
        </p:txBody>
      </p:sp>
      <p:sp>
        <p:nvSpPr>
          <p:cNvPr id="82954" name="Rectangle 10"/>
          <p:cNvSpPr>
            <a:spLocks noChangeArrowheads="1"/>
          </p:cNvSpPr>
          <p:nvPr/>
        </p:nvSpPr>
        <p:spPr bwMode="auto">
          <a:xfrm>
            <a:off x="728666" y="2596163"/>
            <a:ext cx="2331720" cy="310616"/>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Transfer of Service</a:t>
            </a:r>
          </a:p>
        </p:txBody>
      </p:sp>
      <p:sp>
        <p:nvSpPr>
          <p:cNvPr id="82955" name="Rectangle 11"/>
          <p:cNvSpPr>
            <a:spLocks noChangeArrowheads="1"/>
          </p:cNvSpPr>
          <p:nvPr/>
        </p:nvSpPr>
        <p:spPr bwMode="auto">
          <a:xfrm>
            <a:off x="728666" y="2216528"/>
            <a:ext cx="2331720" cy="419100"/>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Recurring Referendum</a:t>
            </a:r>
          </a:p>
        </p:txBody>
      </p:sp>
      <p:sp>
        <p:nvSpPr>
          <p:cNvPr id="82956" name="Rectangle 12"/>
          <p:cNvSpPr>
            <a:spLocks noChangeArrowheads="1"/>
          </p:cNvSpPr>
          <p:nvPr/>
        </p:nvSpPr>
        <p:spPr bwMode="auto">
          <a:xfrm>
            <a:off x="5806443" y="2429145"/>
            <a:ext cx="2328863" cy="1756417"/>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Prior Year Aid </a:t>
            </a:r>
          </a:p>
          <a:p>
            <a:pPr algn="ctr"/>
            <a:r>
              <a:rPr lang="en-US" sz="1600" dirty="0">
                <a:solidFill>
                  <a:srgbClr val="000000"/>
                </a:solidFill>
                <a:latin typeface="Lato" panose="020F0502020204030203" pitchFamily="34" charset="0"/>
              </a:rPr>
              <a:t>plus</a:t>
            </a:r>
          </a:p>
          <a:p>
            <a:pPr algn="ctr"/>
            <a:r>
              <a:rPr lang="en-US" sz="1600" dirty="0">
                <a:solidFill>
                  <a:srgbClr val="000000"/>
                </a:solidFill>
                <a:latin typeface="Lato" panose="020F0502020204030203" pitchFamily="34" charset="0"/>
              </a:rPr>
              <a:t>Levies</a:t>
            </a:r>
          </a:p>
          <a:p>
            <a:pPr algn="ctr"/>
            <a:endParaRPr lang="en-US" sz="1600" dirty="0">
              <a:solidFill>
                <a:srgbClr val="000000"/>
              </a:solidFill>
              <a:latin typeface="Lato" panose="020F0502020204030203" pitchFamily="34" charset="0"/>
            </a:endParaRPr>
          </a:p>
          <a:p>
            <a:pPr algn="ctr"/>
            <a:r>
              <a:rPr lang="en-US" sz="1600" dirty="0">
                <a:solidFill>
                  <a:srgbClr val="000000"/>
                </a:solidFill>
                <a:latin typeface="Lato" panose="020F0502020204030203" pitchFamily="34" charset="0"/>
              </a:rPr>
              <a:t>(no backouts)</a:t>
            </a:r>
          </a:p>
        </p:txBody>
      </p:sp>
      <p:sp>
        <p:nvSpPr>
          <p:cNvPr id="82957" name="Text Box 13"/>
          <p:cNvSpPr txBox="1">
            <a:spLocks noChangeArrowheads="1"/>
          </p:cNvSpPr>
          <p:nvPr/>
        </p:nvSpPr>
        <p:spPr bwMode="auto">
          <a:xfrm>
            <a:off x="114300" y="-10679"/>
            <a:ext cx="8915400" cy="945515"/>
          </a:xfrm>
          <a:prstGeom prst="rect">
            <a:avLst/>
          </a:prstGeom>
          <a:noFill/>
          <a:ln w="9525" algn="ctr">
            <a:noFill/>
            <a:miter lim="800000"/>
            <a:headEnd/>
            <a:tailEnd/>
          </a:ln>
        </p:spPr>
        <p:txBody>
          <a:bodyPr wrap="square">
            <a:spAutoFit/>
          </a:bodyPr>
          <a:lstStyle/>
          <a:p>
            <a:pPr algn="ctr">
              <a:spcBef>
                <a:spcPct val="20000"/>
              </a:spcBef>
              <a:defRPr/>
            </a:pPr>
            <a:r>
              <a:rPr lang="en-US" sz="2520" i="1" dirty="0" smtClean="0">
                <a:solidFill>
                  <a:srgbClr val="FFFF00"/>
                </a:solidFill>
                <a:latin typeface="Lato Black" panose="020F0A02020204030203" pitchFamily="34" charset="0"/>
              </a:rPr>
              <a:t>#2 - Recurring Exemptions, Underlevy</a:t>
            </a:r>
            <a:r>
              <a:rPr lang="en-US" sz="2520" i="1" dirty="0">
                <a:solidFill>
                  <a:srgbClr val="FFFF00"/>
                </a:solidFill>
                <a:latin typeface="Lato Black" panose="020F0A02020204030203" pitchFamily="34" charset="0"/>
              </a:rPr>
              <a:t> </a:t>
            </a:r>
            <a:endParaRPr lang="en-US" sz="2520" i="1" dirty="0" smtClean="0">
              <a:solidFill>
                <a:srgbClr val="FFFF00"/>
              </a:solidFill>
              <a:latin typeface="Lato Black" panose="020F0A02020204030203" pitchFamily="34" charset="0"/>
            </a:endParaRPr>
          </a:p>
          <a:p>
            <a:pPr algn="ctr">
              <a:spcBef>
                <a:spcPct val="20000"/>
              </a:spcBef>
              <a:defRPr/>
            </a:pPr>
            <a:r>
              <a:rPr lang="en-US" sz="2520" i="1" dirty="0" smtClean="0">
                <a:solidFill>
                  <a:srgbClr val="FFFF00"/>
                </a:solidFill>
                <a:latin typeface="Lato Black" panose="020F0A02020204030203" pitchFamily="34" charset="0"/>
              </a:rPr>
              <a:t>(District </a:t>
            </a:r>
            <a:r>
              <a:rPr lang="en-US" sz="2520" i="1" dirty="0">
                <a:solidFill>
                  <a:srgbClr val="FFFF00"/>
                </a:solidFill>
                <a:latin typeface="Lato Black" panose="020F0A02020204030203" pitchFamily="34" charset="0"/>
              </a:rPr>
              <a:t>with a 500 members)  </a:t>
            </a:r>
          </a:p>
        </p:txBody>
      </p:sp>
      <p:sp>
        <p:nvSpPr>
          <p:cNvPr id="82958" name="AutoShape 14"/>
          <p:cNvSpPr>
            <a:spLocks/>
          </p:cNvSpPr>
          <p:nvPr/>
        </p:nvSpPr>
        <p:spPr bwMode="auto">
          <a:xfrm>
            <a:off x="3200399" y="2388210"/>
            <a:ext cx="411481" cy="1767676"/>
          </a:xfrm>
          <a:prstGeom prst="rightBrace">
            <a:avLst>
              <a:gd name="adj1" fmla="val 104092"/>
              <a:gd name="adj2" fmla="val 50000"/>
            </a:avLst>
          </a:prstGeom>
          <a:noFill/>
          <a:ln w="25400">
            <a:solidFill>
              <a:schemeClr val="tx1"/>
            </a:solidFill>
            <a:round/>
            <a:headEnd/>
            <a:tailEnd/>
          </a:ln>
        </p:spPr>
        <p:txBody>
          <a:bodyPr wrap="none" anchor="ctr"/>
          <a:lstStyle/>
          <a:p>
            <a:endParaRPr lang="en-US" sz="1975" dirty="0"/>
          </a:p>
        </p:txBody>
      </p:sp>
      <p:sp>
        <p:nvSpPr>
          <p:cNvPr id="82959" name="Line 15"/>
          <p:cNvSpPr>
            <a:spLocks noChangeShapeType="1"/>
          </p:cNvSpPr>
          <p:nvPr/>
        </p:nvSpPr>
        <p:spPr bwMode="auto">
          <a:xfrm flipH="1">
            <a:off x="594360" y="2204438"/>
            <a:ext cx="2674620" cy="0"/>
          </a:xfrm>
          <a:prstGeom prst="line">
            <a:avLst/>
          </a:prstGeom>
          <a:noFill/>
          <a:ln w="28575">
            <a:solidFill>
              <a:srgbClr val="7030A0"/>
            </a:solidFill>
            <a:round/>
            <a:headEnd/>
            <a:tailEnd/>
          </a:ln>
        </p:spPr>
        <p:txBody>
          <a:bodyPr/>
          <a:lstStyle/>
          <a:p>
            <a:endParaRPr lang="en-US" sz="1975" dirty="0"/>
          </a:p>
        </p:txBody>
      </p:sp>
      <p:sp>
        <p:nvSpPr>
          <p:cNvPr id="82960" name="Text Box 16"/>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2018-19</a:t>
            </a:r>
            <a:endParaRPr lang="en-US" sz="1975" b="1" dirty="0">
              <a:solidFill>
                <a:srgbClr val="333399"/>
              </a:solidFill>
              <a:latin typeface="Arial" charset="0"/>
            </a:endParaRPr>
          </a:p>
        </p:txBody>
      </p:sp>
      <p:sp>
        <p:nvSpPr>
          <p:cNvPr id="82961" name="Text Box 18"/>
          <p:cNvSpPr txBox="1">
            <a:spLocks noChangeArrowheads="1"/>
          </p:cNvSpPr>
          <p:nvPr/>
        </p:nvSpPr>
        <p:spPr bwMode="auto">
          <a:xfrm>
            <a:off x="3701143" y="2917664"/>
            <a:ext cx="712469" cy="890693"/>
          </a:xfrm>
          <a:prstGeom prst="rect">
            <a:avLst/>
          </a:prstGeom>
          <a:noFill/>
          <a:ln w="19050">
            <a:solidFill>
              <a:schemeClr val="tx1"/>
            </a:solidFill>
            <a:miter lim="800000"/>
            <a:headEnd/>
            <a:tailEnd/>
          </a:ln>
        </p:spPr>
        <p:txBody>
          <a:bodyPr wrap="square">
            <a:spAutoFit/>
          </a:bodyPr>
          <a:lstStyle/>
          <a:p>
            <a:pPr algn="ctr">
              <a:lnSpc>
                <a:spcPct val="30000"/>
              </a:lnSpc>
              <a:spcBef>
                <a:spcPct val="50000"/>
              </a:spcBef>
            </a:pPr>
            <a:endParaRPr lang="en-US" sz="1440" b="1" dirty="0">
              <a:latin typeface="Lato" panose="020F0502020204030203" pitchFamily="34" charset="0"/>
            </a:endParaRPr>
          </a:p>
          <a:p>
            <a:pPr algn="ctr">
              <a:lnSpc>
                <a:spcPct val="30000"/>
              </a:lnSpc>
              <a:spcBef>
                <a:spcPct val="50000"/>
              </a:spcBef>
            </a:pPr>
            <a:r>
              <a:rPr lang="en-US" sz="1440" b="1" dirty="0">
                <a:latin typeface="Lato" panose="020F0502020204030203" pitchFamily="34" charset="0"/>
              </a:rPr>
              <a:t>Aid</a:t>
            </a:r>
          </a:p>
          <a:p>
            <a:pPr algn="ctr">
              <a:lnSpc>
                <a:spcPct val="30000"/>
              </a:lnSpc>
              <a:spcBef>
                <a:spcPct val="50000"/>
              </a:spcBef>
            </a:pPr>
            <a:r>
              <a:rPr lang="en-US" sz="1440" b="1" dirty="0">
                <a:latin typeface="Lato" panose="020F0502020204030203" pitchFamily="34" charset="0"/>
              </a:rPr>
              <a:t>+</a:t>
            </a:r>
          </a:p>
          <a:p>
            <a:pPr algn="ctr">
              <a:lnSpc>
                <a:spcPct val="30000"/>
              </a:lnSpc>
              <a:spcBef>
                <a:spcPct val="50000"/>
              </a:spcBef>
            </a:pPr>
            <a:r>
              <a:rPr lang="en-US" sz="1440" b="1" dirty="0">
                <a:latin typeface="Lato" panose="020F0502020204030203" pitchFamily="34" charset="0"/>
              </a:rPr>
              <a:t>Levy</a:t>
            </a:r>
          </a:p>
          <a:p>
            <a:pPr algn="ctr">
              <a:lnSpc>
                <a:spcPct val="30000"/>
              </a:lnSpc>
              <a:spcBef>
                <a:spcPct val="50000"/>
              </a:spcBef>
            </a:pPr>
            <a:endParaRPr lang="en-US" sz="1440" b="1" dirty="0">
              <a:latin typeface="Lato" panose="020F0502020204030203" pitchFamily="34" charset="0"/>
            </a:endParaRPr>
          </a:p>
        </p:txBody>
      </p:sp>
      <p:sp>
        <p:nvSpPr>
          <p:cNvPr id="82962" name="AutoShape 19"/>
          <p:cNvSpPr>
            <a:spLocks/>
          </p:cNvSpPr>
          <p:nvPr/>
        </p:nvSpPr>
        <p:spPr bwMode="auto">
          <a:xfrm>
            <a:off x="5366657" y="2415350"/>
            <a:ext cx="436929" cy="1775649"/>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
        <p:nvSpPr>
          <p:cNvPr id="82963" name="Text Box 20"/>
          <p:cNvSpPr txBox="1">
            <a:spLocks noChangeArrowheads="1"/>
          </p:cNvSpPr>
          <p:nvPr/>
        </p:nvSpPr>
        <p:spPr bwMode="auto">
          <a:xfrm>
            <a:off x="4572000" y="3001739"/>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Lato" panose="020F0502020204030203" pitchFamily="34" charset="0"/>
              </a:rPr>
              <a:t>Base</a:t>
            </a:r>
          </a:p>
          <a:p>
            <a:pPr algn="ctr">
              <a:lnSpc>
                <a:spcPct val="30000"/>
              </a:lnSpc>
              <a:spcBef>
                <a:spcPct val="50000"/>
              </a:spcBef>
            </a:pPr>
            <a:endParaRPr lang="en-US" sz="1440" dirty="0">
              <a:latin typeface="Arial" charset="0"/>
            </a:endParaRPr>
          </a:p>
        </p:txBody>
      </p:sp>
      <p:sp>
        <p:nvSpPr>
          <p:cNvPr id="82965" name="Line 22"/>
          <p:cNvSpPr>
            <a:spLocks noChangeShapeType="1"/>
          </p:cNvSpPr>
          <p:nvPr/>
        </p:nvSpPr>
        <p:spPr bwMode="auto">
          <a:xfrm flipH="1">
            <a:off x="594360" y="2400300"/>
            <a:ext cx="2674620" cy="0"/>
          </a:xfrm>
          <a:prstGeom prst="line">
            <a:avLst/>
          </a:prstGeom>
          <a:noFill/>
          <a:ln w="28575">
            <a:solidFill>
              <a:srgbClr val="7030A0"/>
            </a:solidFill>
            <a:round/>
            <a:headEnd/>
            <a:tailEnd/>
          </a:ln>
        </p:spPr>
        <p:txBody>
          <a:bodyPr/>
          <a:lstStyle/>
          <a:p>
            <a:endParaRPr lang="en-US" sz="1975" dirty="0"/>
          </a:p>
        </p:txBody>
      </p:sp>
      <p:sp>
        <p:nvSpPr>
          <p:cNvPr id="82966" name="Text Box 23"/>
          <p:cNvSpPr txBox="1">
            <a:spLocks noChangeArrowheads="1"/>
          </p:cNvSpPr>
          <p:nvPr/>
        </p:nvSpPr>
        <p:spPr bwMode="auto">
          <a:xfrm>
            <a:off x="662940" y="4250879"/>
            <a:ext cx="2273073" cy="700192"/>
          </a:xfrm>
          <a:prstGeom prst="rect">
            <a:avLst/>
          </a:prstGeom>
          <a:noFill/>
          <a:ln w="9525">
            <a:noFill/>
            <a:miter lim="800000"/>
            <a:headEnd/>
            <a:tailEnd/>
          </a:ln>
        </p:spPr>
        <p:txBody>
          <a:bodyPr wrap="square">
            <a:spAutoFit/>
          </a:bodyPr>
          <a:lstStyle/>
          <a:p>
            <a:pPr algn="ctr">
              <a:spcBef>
                <a:spcPct val="50000"/>
              </a:spcBef>
            </a:pPr>
            <a:r>
              <a:rPr lang="en-US" sz="1975" b="1" dirty="0">
                <a:solidFill>
                  <a:srgbClr val="333399"/>
                </a:solidFill>
                <a:latin typeface="Arial" charset="0"/>
              </a:rPr>
              <a:t>Underlevied by $200,000</a:t>
            </a:r>
          </a:p>
        </p:txBody>
      </p:sp>
      <p:sp>
        <p:nvSpPr>
          <p:cNvPr id="82967" name="Line 24"/>
          <p:cNvSpPr>
            <a:spLocks noChangeShapeType="1"/>
          </p:cNvSpPr>
          <p:nvPr/>
        </p:nvSpPr>
        <p:spPr bwMode="auto">
          <a:xfrm>
            <a:off x="3194692" y="2396560"/>
            <a:ext cx="2443162" cy="7904"/>
          </a:xfrm>
          <a:prstGeom prst="line">
            <a:avLst/>
          </a:prstGeom>
          <a:noFill/>
          <a:ln w="38100">
            <a:solidFill>
              <a:schemeClr val="tx1"/>
            </a:solidFill>
            <a:prstDash val="sysDot"/>
            <a:round/>
            <a:headEnd/>
            <a:tailEnd/>
          </a:ln>
        </p:spPr>
        <p:txBody>
          <a:bodyPr/>
          <a:lstStyle/>
          <a:p>
            <a:endParaRPr lang="en-US" sz="1975" dirty="0"/>
          </a:p>
        </p:txBody>
      </p:sp>
      <p:sp>
        <p:nvSpPr>
          <p:cNvPr id="82968" name="Text Box 17"/>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2019-20</a:t>
            </a:r>
            <a:endParaRPr lang="en-US" sz="1975" b="1" dirty="0">
              <a:solidFill>
                <a:srgbClr val="333399"/>
              </a:solidFill>
              <a:latin typeface="Arial" charset="0"/>
            </a:endParaRPr>
          </a:p>
        </p:txBody>
      </p:sp>
      <p:sp>
        <p:nvSpPr>
          <p:cNvPr id="27" name="Rectangle 9"/>
          <p:cNvSpPr>
            <a:spLocks noChangeArrowheads="1"/>
          </p:cNvSpPr>
          <p:nvPr/>
        </p:nvSpPr>
        <p:spPr bwMode="auto">
          <a:xfrm>
            <a:off x="5803586" y="2004413"/>
            <a:ext cx="2331720" cy="400051"/>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300" b="1" dirty="0" smtClean="0">
                <a:solidFill>
                  <a:srgbClr val="000000"/>
                </a:solidFill>
                <a:latin typeface="Lato" panose="020F0502020204030203" pitchFamily="34" charset="0"/>
              </a:rPr>
              <a:t>Allowed Per-Member </a:t>
            </a:r>
          </a:p>
          <a:p>
            <a:pPr algn="ctr"/>
            <a:r>
              <a:rPr lang="en-US" sz="1300" b="1" dirty="0" smtClean="0">
                <a:solidFill>
                  <a:srgbClr val="000000"/>
                </a:solidFill>
                <a:latin typeface="Lato" panose="020F0502020204030203" pitchFamily="34" charset="0"/>
              </a:rPr>
              <a:t>Change $175</a:t>
            </a:r>
          </a:p>
        </p:txBody>
      </p:sp>
      <p:sp>
        <p:nvSpPr>
          <p:cNvPr id="3" name="TextBox 2"/>
          <p:cNvSpPr txBox="1"/>
          <p:nvPr/>
        </p:nvSpPr>
        <p:spPr>
          <a:xfrm>
            <a:off x="5737860" y="1349935"/>
            <a:ext cx="2331720" cy="339645"/>
          </a:xfrm>
          <a:prstGeom prst="rect">
            <a:avLst/>
          </a:prstGeom>
          <a:solidFill>
            <a:schemeClr val="tx2">
              <a:lumMod val="40000"/>
              <a:lumOff val="60000"/>
            </a:schemeClr>
          </a:solidFill>
          <a:ln>
            <a:solidFill>
              <a:schemeClr val="bg2">
                <a:lumMod val="10000"/>
              </a:schemeClr>
            </a:solidFill>
          </a:ln>
        </p:spPr>
        <p:txBody>
          <a:bodyPr wrap="square" rtlCol="0">
            <a:spAutoFit/>
          </a:bodyPr>
          <a:lstStyle/>
          <a:p>
            <a:pPr algn="ctr"/>
            <a:r>
              <a:rPr lang="en-US" b="1" dirty="0" smtClean="0">
                <a:latin typeface="Lato" panose="020F0502020204030203" pitchFamily="34" charset="0"/>
              </a:rPr>
              <a:t>$200,000 carryover</a:t>
            </a:r>
            <a:endParaRPr lang="en-US" b="1" dirty="0">
              <a:latin typeface="Lato" panose="020F0502020204030203" pitchFamily="34" charset="0"/>
            </a:endParaRPr>
          </a:p>
        </p:txBody>
      </p:sp>
      <p:sp>
        <p:nvSpPr>
          <p:cNvPr id="29" name="Text Box 21"/>
          <p:cNvSpPr txBox="1">
            <a:spLocks noChangeArrowheads="1"/>
          </p:cNvSpPr>
          <p:nvPr/>
        </p:nvSpPr>
        <p:spPr bwMode="auto">
          <a:xfrm>
            <a:off x="3778465" y="4334882"/>
            <a:ext cx="4448992" cy="700192"/>
          </a:xfrm>
          <a:prstGeom prst="rect">
            <a:avLst/>
          </a:prstGeom>
          <a:noFill/>
          <a:ln w="19050">
            <a:solidFill>
              <a:schemeClr val="tx1"/>
            </a:solidFill>
            <a:miter lim="800000"/>
            <a:headEnd/>
            <a:tailEnd/>
          </a:ln>
        </p:spPr>
        <p:txBody>
          <a:bodyPr wrap="square">
            <a:spAutoFit/>
          </a:bodyPr>
          <a:lstStyle/>
          <a:p>
            <a:pPr algn="ctr">
              <a:spcBef>
                <a:spcPct val="50000"/>
              </a:spcBef>
            </a:pPr>
            <a:r>
              <a:rPr lang="en-US" sz="1975" b="1" u="sng" dirty="0">
                <a:solidFill>
                  <a:srgbClr val="7030A0"/>
                </a:solidFill>
                <a:latin typeface="Arial" charset="0"/>
              </a:rPr>
              <a:t>This district </a:t>
            </a:r>
            <a:r>
              <a:rPr lang="en-US" sz="1975" b="1" u="sng" dirty="0" smtClean="0">
                <a:solidFill>
                  <a:srgbClr val="7030A0"/>
                </a:solidFill>
                <a:latin typeface="Arial" charset="0"/>
              </a:rPr>
              <a:t>has a $200,000 carryover for 2019-20, </a:t>
            </a:r>
            <a:r>
              <a:rPr lang="en-US" sz="1975" b="1" u="sng" dirty="0">
                <a:solidFill>
                  <a:srgbClr val="7030A0"/>
                </a:solidFill>
                <a:latin typeface="Arial" charset="0"/>
              </a:rPr>
              <a:t>Line 8A.</a:t>
            </a:r>
          </a:p>
        </p:txBody>
      </p:sp>
    </p:spTree>
    <p:extLst>
      <p:ext uri="{BB962C8B-B14F-4D97-AF65-F5344CB8AC3E}">
        <p14:creationId xmlns:p14="http://schemas.microsoft.com/office/powerpoint/2010/main" val="1531891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731520" y="2348785"/>
            <a:ext cx="2331720" cy="1491479"/>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Base</a:t>
            </a:r>
            <a:endParaRPr lang="en-US" sz="1440" dirty="0">
              <a:solidFill>
                <a:srgbClr val="000000"/>
              </a:solidFill>
              <a:latin typeface="Lato" panose="020F0502020204030203" pitchFamily="34" charset="0"/>
            </a:endParaRPr>
          </a:p>
        </p:txBody>
      </p:sp>
      <p:sp>
        <p:nvSpPr>
          <p:cNvPr id="83971" name="Line 3"/>
          <p:cNvSpPr>
            <a:spLocks noChangeShapeType="1"/>
          </p:cNvSpPr>
          <p:nvPr/>
        </p:nvSpPr>
        <p:spPr bwMode="auto">
          <a:xfrm flipH="1">
            <a:off x="594360" y="3862035"/>
            <a:ext cx="2674620" cy="0"/>
          </a:xfrm>
          <a:prstGeom prst="line">
            <a:avLst/>
          </a:prstGeom>
          <a:noFill/>
          <a:ln w="25400">
            <a:solidFill>
              <a:srgbClr val="000000"/>
            </a:solidFill>
            <a:round/>
            <a:headEnd/>
            <a:tailEnd/>
          </a:ln>
        </p:spPr>
        <p:txBody>
          <a:bodyPr/>
          <a:lstStyle/>
          <a:p>
            <a:endParaRPr lang="en-US" sz="1975" dirty="0"/>
          </a:p>
        </p:txBody>
      </p:sp>
      <p:sp>
        <p:nvSpPr>
          <p:cNvPr id="83972" name="Rectangle 4"/>
          <p:cNvSpPr>
            <a:spLocks noGrp="1" noChangeArrowheads="1"/>
          </p:cNvSpPr>
          <p:nvPr>
            <p:ph type="title"/>
          </p:nvPr>
        </p:nvSpPr>
        <p:spPr>
          <a:xfrm>
            <a:off x="1507332" y="291703"/>
            <a:ext cx="6309360" cy="719139"/>
          </a:xfrm>
        </p:spPr>
        <p:txBody>
          <a:bodyPr>
            <a:normAutofit fontScale="90000"/>
          </a:bodyPr>
          <a:lstStyle/>
          <a:p>
            <a:pPr eaLnBrk="1" hangingPunct="1"/>
            <a:r>
              <a:rPr lang="en-US" sz="2430" b="1" dirty="0"/>
              <a:t/>
            </a:r>
            <a:br>
              <a:rPr lang="en-US" sz="2430" b="1" dirty="0"/>
            </a:br>
            <a:endParaRPr lang="en-US" sz="2430" b="1" dirty="0">
              <a:solidFill>
                <a:srgbClr val="FFFF00"/>
              </a:solidFill>
            </a:endParaRPr>
          </a:p>
        </p:txBody>
      </p:sp>
      <p:sp>
        <p:nvSpPr>
          <p:cNvPr id="20" name="Slide Number Placeholder 19"/>
          <p:cNvSpPr>
            <a:spLocks noGrp="1"/>
          </p:cNvSpPr>
          <p:nvPr>
            <p:ph type="sldNum" sz="quarter" idx="12"/>
          </p:nvPr>
        </p:nvSpPr>
        <p:spPr>
          <a:xfrm>
            <a:off x="8047264" y="4772668"/>
            <a:ext cx="1085306" cy="260319"/>
          </a:xfrm>
        </p:spPr>
        <p:txBody>
          <a:bodyPr/>
          <a:lstStyle/>
          <a:p>
            <a:pPr>
              <a:defRPr/>
            </a:pPr>
            <a:fld id="{EDD38028-0EA5-4518-8DC2-93749F528613}" type="slidenum">
              <a:rPr lang="en-US" smtClean="0"/>
              <a:pPr>
                <a:defRPr/>
              </a:pPr>
              <a:t>77</a:t>
            </a:fld>
            <a:endParaRPr lang="en-US" dirty="0"/>
          </a:p>
        </p:txBody>
      </p:sp>
      <p:sp>
        <p:nvSpPr>
          <p:cNvPr id="83973" name="Line 5"/>
          <p:cNvSpPr>
            <a:spLocks noChangeShapeType="1"/>
          </p:cNvSpPr>
          <p:nvPr/>
        </p:nvSpPr>
        <p:spPr bwMode="auto">
          <a:xfrm flipH="1">
            <a:off x="5784123" y="3840263"/>
            <a:ext cx="2558243" cy="21771"/>
          </a:xfrm>
          <a:prstGeom prst="line">
            <a:avLst/>
          </a:prstGeom>
          <a:noFill/>
          <a:ln w="25400">
            <a:solidFill>
              <a:srgbClr val="000000"/>
            </a:solidFill>
            <a:round/>
            <a:headEnd/>
            <a:tailEnd/>
          </a:ln>
        </p:spPr>
        <p:txBody>
          <a:bodyPr/>
          <a:lstStyle/>
          <a:p>
            <a:endParaRPr lang="en-US" sz="1975" dirty="0"/>
          </a:p>
        </p:txBody>
      </p:sp>
      <p:sp>
        <p:nvSpPr>
          <p:cNvPr id="83974" name="Line 6"/>
          <p:cNvSpPr>
            <a:spLocks noChangeShapeType="1"/>
          </p:cNvSpPr>
          <p:nvPr/>
        </p:nvSpPr>
        <p:spPr bwMode="auto">
          <a:xfrm flipH="1">
            <a:off x="5751693" y="2115043"/>
            <a:ext cx="2581616" cy="7035"/>
          </a:xfrm>
          <a:prstGeom prst="line">
            <a:avLst/>
          </a:prstGeom>
          <a:noFill/>
          <a:ln w="25400">
            <a:solidFill>
              <a:srgbClr val="7030A0"/>
            </a:solidFill>
            <a:round/>
            <a:headEnd/>
            <a:tailEnd/>
          </a:ln>
        </p:spPr>
        <p:txBody>
          <a:bodyPr/>
          <a:lstStyle/>
          <a:p>
            <a:endParaRPr lang="en-US" sz="1975" dirty="0"/>
          </a:p>
        </p:txBody>
      </p:sp>
      <p:sp>
        <p:nvSpPr>
          <p:cNvPr id="83976" name="Rectangle 8"/>
          <p:cNvSpPr>
            <a:spLocks noChangeArrowheads="1"/>
          </p:cNvSpPr>
          <p:nvPr/>
        </p:nvSpPr>
        <p:spPr bwMode="auto">
          <a:xfrm>
            <a:off x="731521" y="1905000"/>
            <a:ext cx="2331720" cy="427123"/>
          </a:xfrm>
          <a:prstGeom prst="rect">
            <a:avLst/>
          </a:prstGeom>
          <a:solidFill>
            <a:srgbClr val="FF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Decl Enroll - $</a:t>
            </a:r>
            <a:r>
              <a:rPr lang="en-US" sz="1600" dirty="0" smtClean="0">
                <a:solidFill>
                  <a:srgbClr val="000000"/>
                </a:solidFill>
                <a:latin typeface="Lato" panose="020F0502020204030203" pitchFamily="34" charset="0"/>
              </a:rPr>
              <a:t>100,000</a:t>
            </a:r>
            <a:endParaRPr lang="en-US" sz="1600" dirty="0">
              <a:solidFill>
                <a:srgbClr val="000000"/>
              </a:solidFill>
              <a:latin typeface="Lato" panose="020F0502020204030203" pitchFamily="34" charset="0"/>
            </a:endParaRPr>
          </a:p>
        </p:txBody>
      </p:sp>
      <p:sp>
        <p:nvSpPr>
          <p:cNvPr id="83977" name="Rectangle 9"/>
          <p:cNvSpPr>
            <a:spLocks noChangeArrowheads="1"/>
          </p:cNvSpPr>
          <p:nvPr/>
        </p:nvSpPr>
        <p:spPr bwMode="auto">
          <a:xfrm>
            <a:off x="5841064" y="2492830"/>
            <a:ext cx="2367993" cy="1358930"/>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Prior Year Aid </a:t>
            </a:r>
          </a:p>
          <a:p>
            <a:pPr algn="ctr"/>
            <a:r>
              <a:rPr lang="en-US" sz="1600" dirty="0">
                <a:solidFill>
                  <a:srgbClr val="000000"/>
                </a:solidFill>
                <a:latin typeface="Lato" panose="020F0502020204030203" pitchFamily="34" charset="0"/>
              </a:rPr>
              <a:t>plus</a:t>
            </a:r>
          </a:p>
          <a:p>
            <a:pPr algn="ctr"/>
            <a:r>
              <a:rPr lang="en-US" sz="1600" dirty="0" smtClean="0">
                <a:solidFill>
                  <a:srgbClr val="000000"/>
                </a:solidFill>
                <a:latin typeface="Lato" panose="020F0502020204030203" pitchFamily="34" charset="0"/>
              </a:rPr>
              <a:t>Levies</a:t>
            </a:r>
            <a:endParaRPr lang="en-US" sz="1600" dirty="0">
              <a:solidFill>
                <a:srgbClr val="000000"/>
              </a:solidFill>
              <a:latin typeface="Lato" panose="020F0502020204030203" pitchFamily="34" charset="0"/>
            </a:endParaRPr>
          </a:p>
        </p:txBody>
      </p:sp>
      <p:sp>
        <p:nvSpPr>
          <p:cNvPr id="83978" name="Text Box 10"/>
          <p:cNvSpPr txBox="1">
            <a:spLocks noChangeArrowheads="1"/>
          </p:cNvSpPr>
          <p:nvPr/>
        </p:nvSpPr>
        <p:spPr bwMode="auto">
          <a:xfrm>
            <a:off x="-28575" y="14547"/>
            <a:ext cx="9132570" cy="945515"/>
          </a:xfrm>
          <a:prstGeom prst="rect">
            <a:avLst/>
          </a:prstGeom>
          <a:noFill/>
          <a:ln w="9525" algn="ctr">
            <a:noFill/>
            <a:miter lim="800000"/>
            <a:headEnd/>
            <a:tailEnd/>
          </a:ln>
        </p:spPr>
        <p:txBody>
          <a:bodyPr wrap="square">
            <a:spAutoFit/>
          </a:bodyPr>
          <a:lstStyle/>
          <a:p>
            <a:pPr algn="ctr">
              <a:spcBef>
                <a:spcPct val="20000"/>
              </a:spcBef>
              <a:defRPr/>
            </a:pPr>
            <a:r>
              <a:rPr lang="en-US" sz="2520" i="1" dirty="0" smtClean="0">
                <a:solidFill>
                  <a:srgbClr val="FFFF00"/>
                </a:solidFill>
                <a:latin typeface="Lato Black" panose="020F0A02020204030203" pitchFamily="34" charset="0"/>
              </a:rPr>
              <a:t>#3 - Non-Recurring Exemptions, Levied to Max </a:t>
            </a:r>
          </a:p>
          <a:p>
            <a:pPr algn="ctr">
              <a:spcBef>
                <a:spcPct val="20000"/>
              </a:spcBef>
              <a:defRPr/>
            </a:pPr>
            <a:r>
              <a:rPr lang="en-US" sz="2520" i="1" dirty="0" smtClean="0">
                <a:solidFill>
                  <a:srgbClr val="FFFF00"/>
                </a:solidFill>
                <a:latin typeface="Lato Black" panose="020F0A02020204030203" pitchFamily="34" charset="0"/>
              </a:rPr>
              <a:t>(District </a:t>
            </a:r>
            <a:r>
              <a:rPr lang="en-US" sz="2520" i="1" dirty="0">
                <a:solidFill>
                  <a:srgbClr val="FFFF00"/>
                </a:solidFill>
                <a:latin typeface="Lato Black" panose="020F0A02020204030203" pitchFamily="34" charset="0"/>
              </a:rPr>
              <a:t>with a 500 members)  </a:t>
            </a:r>
          </a:p>
        </p:txBody>
      </p:sp>
      <p:sp>
        <p:nvSpPr>
          <p:cNvPr id="83979" name="AutoShape 11"/>
          <p:cNvSpPr>
            <a:spLocks/>
          </p:cNvSpPr>
          <p:nvPr/>
        </p:nvSpPr>
        <p:spPr bwMode="auto">
          <a:xfrm>
            <a:off x="3131900" y="1975935"/>
            <a:ext cx="411478" cy="1857960"/>
          </a:xfrm>
          <a:prstGeom prst="rightBrace">
            <a:avLst>
              <a:gd name="adj1" fmla="val 45000"/>
              <a:gd name="adj2" fmla="val 50000"/>
            </a:avLst>
          </a:prstGeom>
          <a:noFill/>
          <a:ln w="25400">
            <a:solidFill>
              <a:schemeClr val="tx1"/>
            </a:solidFill>
            <a:round/>
            <a:headEnd/>
            <a:tailEnd/>
          </a:ln>
        </p:spPr>
        <p:txBody>
          <a:bodyPr wrap="none" anchor="ctr"/>
          <a:lstStyle/>
          <a:p>
            <a:endParaRPr lang="en-US" sz="1975" dirty="0"/>
          </a:p>
        </p:txBody>
      </p:sp>
      <p:sp>
        <p:nvSpPr>
          <p:cNvPr id="83980" name="Line 12"/>
          <p:cNvSpPr>
            <a:spLocks noChangeShapeType="1"/>
          </p:cNvSpPr>
          <p:nvPr/>
        </p:nvSpPr>
        <p:spPr bwMode="auto">
          <a:xfrm flipH="1">
            <a:off x="499446" y="1879488"/>
            <a:ext cx="2674620" cy="0"/>
          </a:xfrm>
          <a:prstGeom prst="line">
            <a:avLst/>
          </a:prstGeom>
          <a:noFill/>
          <a:ln w="28575">
            <a:solidFill>
              <a:srgbClr val="7030A0"/>
            </a:solidFill>
            <a:round/>
            <a:headEnd/>
            <a:tailEnd/>
          </a:ln>
        </p:spPr>
        <p:txBody>
          <a:bodyPr/>
          <a:lstStyle/>
          <a:p>
            <a:endParaRPr lang="en-US" sz="1975" dirty="0"/>
          </a:p>
        </p:txBody>
      </p:sp>
      <p:sp>
        <p:nvSpPr>
          <p:cNvPr id="83981" name="Text Box 13"/>
          <p:cNvSpPr txBox="1">
            <a:spLocks noChangeArrowheads="1"/>
          </p:cNvSpPr>
          <p:nvPr/>
        </p:nvSpPr>
        <p:spPr bwMode="auto">
          <a:xfrm>
            <a:off x="800100" y="1108257"/>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002060"/>
                </a:solidFill>
                <a:latin typeface="Arial" charset="0"/>
              </a:rPr>
              <a:t>2018-19</a:t>
            </a:r>
            <a:endParaRPr lang="en-US" sz="1975" b="1" dirty="0">
              <a:solidFill>
                <a:srgbClr val="002060"/>
              </a:solidFill>
              <a:latin typeface="Arial" charset="0"/>
            </a:endParaRPr>
          </a:p>
        </p:txBody>
      </p:sp>
      <p:sp>
        <p:nvSpPr>
          <p:cNvPr id="83982" name="Text Box 15"/>
          <p:cNvSpPr txBox="1">
            <a:spLocks noChangeArrowheads="1"/>
          </p:cNvSpPr>
          <p:nvPr/>
        </p:nvSpPr>
        <p:spPr bwMode="auto">
          <a:xfrm>
            <a:off x="3611881" y="2800345"/>
            <a:ext cx="685800" cy="885179"/>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600" dirty="0">
                <a:latin typeface="Lato" panose="020F0502020204030203" pitchFamily="34" charset="0"/>
              </a:rPr>
              <a:t>Aid</a:t>
            </a:r>
          </a:p>
          <a:p>
            <a:pPr algn="ctr">
              <a:lnSpc>
                <a:spcPct val="30000"/>
              </a:lnSpc>
              <a:spcBef>
                <a:spcPct val="50000"/>
              </a:spcBef>
            </a:pPr>
            <a:r>
              <a:rPr lang="en-US" sz="1600" dirty="0">
                <a:latin typeface="Lato" panose="020F0502020204030203" pitchFamily="34" charset="0"/>
              </a:rPr>
              <a:t>+</a:t>
            </a:r>
          </a:p>
          <a:p>
            <a:pPr algn="ctr">
              <a:lnSpc>
                <a:spcPct val="30000"/>
              </a:lnSpc>
              <a:spcBef>
                <a:spcPct val="50000"/>
              </a:spcBef>
            </a:pPr>
            <a:r>
              <a:rPr lang="en-US" sz="1600" dirty="0" smtClean="0">
                <a:latin typeface="Lato" panose="020F0502020204030203" pitchFamily="34" charset="0"/>
              </a:rPr>
              <a:t>Levy</a:t>
            </a:r>
          </a:p>
          <a:p>
            <a:pPr algn="ctr">
              <a:lnSpc>
                <a:spcPct val="30000"/>
              </a:lnSpc>
              <a:spcBef>
                <a:spcPct val="50000"/>
              </a:spcBef>
            </a:pPr>
            <a:endParaRPr lang="en-US" sz="1050" dirty="0">
              <a:latin typeface="Lato" panose="020F0502020204030203" pitchFamily="34" charset="0"/>
            </a:endParaRPr>
          </a:p>
        </p:txBody>
      </p:sp>
      <p:sp>
        <p:nvSpPr>
          <p:cNvPr id="83983" name="AutoShape 16"/>
          <p:cNvSpPr>
            <a:spLocks/>
          </p:cNvSpPr>
          <p:nvPr/>
        </p:nvSpPr>
        <p:spPr bwMode="auto">
          <a:xfrm>
            <a:off x="5271618" y="2564788"/>
            <a:ext cx="505181" cy="1296643"/>
          </a:xfrm>
          <a:prstGeom prst="leftBrace">
            <a:avLst>
              <a:gd name="adj1" fmla="val 33333"/>
              <a:gd name="adj2" fmla="val 50000"/>
            </a:avLst>
          </a:prstGeom>
          <a:noFill/>
          <a:ln w="25400">
            <a:solidFill>
              <a:schemeClr val="tx1"/>
            </a:solidFill>
            <a:round/>
            <a:headEnd/>
            <a:tailEnd/>
          </a:ln>
        </p:spPr>
        <p:txBody>
          <a:bodyPr wrap="none" anchor="ctr"/>
          <a:lstStyle/>
          <a:p>
            <a:endParaRPr lang="en-US" sz="1975" dirty="0"/>
          </a:p>
        </p:txBody>
      </p:sp>
      <p:sp>
        <p:nvSpPr>
          <p:cNvPr id="83984" name="Text Box 17"/>
          <p:cNvSpPr txBox="1">
            <a:spLocks noChangeArrowheads="1"/>
          </p:cNvSpPr>
          <p:nvPr/>
        </p:nvSpPr>
        <p:spPr bwMode="auto">
          <a:xfrm>
            <a:off x="4585818" y="2993391"/>
            <a:ext cx="685800" cy="5330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600" b="1" dirty="0">
                <a:latin typeface="Lato" panose="020F0502020204030203" pitchFamily="34" charset="0"/>
              </a:rPr>
              <a:t>Base</a:t>
            </a:r>
            <a:endParaRPr lang="en-US" sz="1440" b="1" dirty="0">
              <a:latin typeface="Lato" panose="020F0502020204030203" pitchFamily="34" charset="0"/>
            </a:endParaRPr>
          </a:p>
          <a:p>
            <a:pPr algn="ctr">
              <a:lnSpc>
                <a:spcPct val="30000"/>
              </a:lnSpc>
              <a:spcBef>
                <a:spcPct val="50000"/>
              </a:spcBef>
            </a:pPr>
            <a:endParaRPr lang="en-US" sz="1440" dirty="0">
              <a:latin typeface="Arial" charset="0"/>
            </a:endParaRPr>
          </a:p>
        </p:txBody>
      </p:sp>
      <p:sp>
        <p:nvSpPr>
          <p:cNvPr id="83985" name="Text Box 18"/>
          <p:cNvSpPr txBox="1">
            <a:spLocks noChangeArrowheads="1"/>
          </p:cNvSpPr>
          <p:nvPr/>
        </p:nvSpPr>
        <p:spPr bwMode="auto">
          <a:xfrm>
            <a:off x="1423518" y="3969196"/>
            <a:ext cx="6324600" cy="1015663"/>
          </a:xfrm>
          <a:prstGeom prst="rect">
            <a:avLst/>
          </a:prstGeom>
          <a:noFill/>
          <a:ln w="28575">
            <a:solidFill>
              <a:schemeClr val="tx1"/>
            </a:solidFill>
            <a:miter lim="800000"/>
            <a:headEnd/>
            <a:tailEnd/>
          </a:ln>
        </p:spPr>
        <p:txBody>
          <a:bodyPr wrap="square">
            <a:spAutoFit/>
          </a:bodyPr>
          <a:lstStyle/>
          <a:p>
            <a:pPr algn="ctr">
              <a:spcBef>
                <a:spcPct val="50000"/>
              </a:spcBef>
            </a:pPr>
            <a:r>
              <a:rPr lang="en-US" sz="2000" b="1" u="sng" dirty="0" smtClean="0">
                <a:solidFill>
                  <a:srgbClr val="7030A0"/>
                </a:solidFill>
                <a:latin typeface="Lato" panose="020F0502020204030203" pitchFamily="34" charset="0"/>
              </a:rPr>
              <a:t>In this district, in 2019-20, the </a:t>
            </a:r>
            <a:r>
              <a:rPr lang="en-US" sz="2000" b="1" i="1" u="sng" dirty="0" smtClean="0">
                <a:solidFill>
                  <a:srgbClr val="7030A0"/>
                </a:solidFill>
                <a:latin typeface="Lato" panose="020F0502020204030203" pitchFamily="34" charset="0"/>
              </a:rPr>
              <a:t>Allowed Per-Member change </a:t>
            </a:r>
            <a:r>
              <a:rPr lang="en-US" sz="2000" b="1" u="sng" dirty="0" smtClean="0">
                <a:solidFill>
                  <a:srgbClr val="7030A0"/>
                </a:solidFill>
                <a:latin typeface="Lato" panose="020F0502020204030203" pitchFamily="34" charset="0"/>
              </a:rPr>
              <a:t>will cover $89,500 of the </a:t>
            </a:r>
            <a:r>
              <a:rPr lang="en-US" sz="2000" b="1" i="1" u="sng" dirty="0" smtClean="0">
                <a:solidFill>
                  <a:srgbClr val="7030A0"/>
                </a:solidFill>
                <a:latin typeface="Lato" panose="020F0502020204030203" pitchFamily="34" charset="0"/>
              </a:rPr>
              <a:t>Decl Enroll </a:t>
            </a:r>
            <a:r>
              <a:rPr lang="en-US" sz="2000" b="1" u="sng" dirty="0" smtClean="0">
                <a:solidFill>
                  <a:srgbClr val="7030A0"/>
                </a:solidFill>
                <a:latin typeface="Lato" panose="020F0502020204030203" pitchFamily="34" charset="0"/>
              </a:rPr>
              <a:t>amount in 2018-19 and the base will be down by $10,500 </a:t>
            </a:r>
            <a:endParaRPr lang="en-US" sz="2000" b="1" u="sng" dirty="0">
              <a:solidFill>
                <a:srgbClr val="7030A0"/>
              </a:solidFill>
              <a:latin typeface="Lato" panose="020F0502020204030203" pitchFamily="34" charset="0"/>
            </a:endParaRPr>
          </a:p>
        </p:txBody>
      </p:sp>
      <p:sp>
        <p:nvSpPr>
          <p:cNvPr id="83986" name="Line 19"/>
          <p:cNvSpPr>
            <a:spLocks noChangeShapeType="1"/>
          </p:cNvSpPr>
          <p:nvPr/>
        </p:nvSpPr>
        <p:spPr bwMode="auto">
          <a:xfrm>
            <a:off x="3130285" y="2342404"/>
            <a:ext cx="2646513" cy="222384"/>
          </a:xfrm>
          <a:prstGeom prst="line">
            <a:avLst/>
          </a:prstGeom>
          <a:noFill/>
          <a:ln w="38100">
            <a:solidFill>
              <a:schemeClr val="tx1"/>
            </a:solidFill>
            <a:prstDash val="sysDot"/>
            <a:round/>
            <a:headEnd/>
            <a:tailEnd/>
          </a:ln>
        </p:spPr>
        <p:txBody>
          <a:bodyPr/>
          <a:lstStyle/>
          <a:p>
            <a:endParaRPr lang="en-US" sz="1975" dirty="0"/>
          </a:p>
        </p:txBody>
      </p:sp>
      <p:sp>
        <p:nvSpPr>
          <p:cNvPr id="83987" name="Text Box 17"/>
          <p:cNvSpPr txBox="1">
            <a:spLocks noChangeArrowheads="1"/>
          </p:cNvSpPr>
          <p:nvPr/>
        </p:nvSpPr>
        <p:spPr bwMode="auto">
          <a:xfrm>
            <a:off x="5893490" y="1095363"/>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002060"/>
                </a:solidFill>
                <a:latin typeface="Arial" charset="0"/>
              </a:rPr>
              <a:t>2019-20</a:t>
            </a:r>
            <a:endParaRPr lang="en-US" sz="1975" b="1" dirty="0">
              <a:solidFill>
                <a:srgbClr val="002060"/>
              </a:solidFill>
              <a:latin typeface="Arial" charset="0"/>
            </a:endParaRPr>
          </a:p>
        </p:txBody>
      </p:sp>
      <p:sp>
        <p:nvSpPr>
          <p:cNvPr id="21" name="Rectangle 9"/>
          <p:cNvSpPr>
            <a:spLocks noChangeArrowheads="1"/>
          </p:cNvSpPr>
          <p:nvPr/>
        </p:nvSpPr>
        <p:spPr bwMode="auto">
          <a:xfrm>
            <a:off x="5832090" y="2083362"/>
            <a:ext cx="2376967" cy="443585"/>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440" b="1" dirty="0" smtClean="0">
                <a:solidFill>
                  <a:srgbClr val="000000"/>
                </a:solidFill>
                <a:latin typeface="Lato" panose="020F0502020204030203" pitchFamily="34" charset="0"/>
              </a:rPr>
              <a:t>Allowed Per-Member </a:t>
            </a:r>
          </a:p>
          <a:p>
            <a:pPr algn="ctr"/>
            <a:r>
              <a:rPr lang="en-US" sz="1440" b="1" dirty="0" smtClean="0">
                <a:solidFill>
                  <a:srgbClr val="000000"/>
                </a:solidFill>
                <a:latin typeface="Lato" panose="020F0502020204030203" pitchFamily="34" charset="0"/>
              </a:rPr>
              <a:t>Change $175</a:t>
            </a:r>
          </a:p>
        </p:txBody>
      </p:sp>
      <p:sp>
        <p:nvSpPr>
          <p:cNvPr id="2" name="TextBox 1"/>
          <p:cNvSpPr txBox="1"/>
          <p:nvPr/>
        </p:nvSpPr>
        <p:spPr>
          <a:xfrm>
            <a:off x="731520" y="1535578"/>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$9,100,000</a:t>
            </a:r>
            <a:endParaRPr lang="en-US" sz="2000" b="1" dirty="0">
              <a:solidFill>
                <a:srgbClr val="7030A0"/>
              </a:solidFill>
              <a:latin typeface="Lato" panose="020F0502020204030203" pitchFamily="34" charset="0"/>
            </a:endParaRPr>
          </a:p>
        </p:txBody>
      </p:sp>
      <p:sp>
        <p:nvSpPr>
          <p:cNvPr id="23" name="TextBox 22"/>
          <p:cNvSpPr txBox="1"/>
          <p:nvPr/>
        </p:nvSpPr>
        <p:spPr>
          <a:xfrm>
            <a:off x="5873630" y="1701387"/>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$9,237,500</a:t>
            </a:r>
            <a:endParaRPr lang="en-US" sz="2000" b="1" dirty="0">
              <a:solidFill>
                <a:srgbClr val="7030A0"/>
              </a:solidFill>
              <a:latin typeface="Lato" panose="020F0502020204030203" pitchFamily="34" charset="0"/>
            </a:endParaRPr>
          </a:p>
        </p:txBody>
      </p:sp>
    </p:spTree>
    <p:extLst>
      <p:ext uri="{BB962C8B-B14F-4D97-AF65-F5344CB8AC3E}">
        <p14:creationId xmlns:p14="http://schemas.microsoft.com/office/powerpoint/2010/main" val="423775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731521" y="2787138"/>
            <a:ext cx="2331720" cy="1318138"/>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84995" name="Line 3"/>
          <p:cNvSpPr>
            <a:spLocks noChangeShapeType="1"/>
          </p:cNvSpPr>
          <p:nvPr/>
        </p:nvSpPr>
        <p:spPr bwMode="auto">
          <a:xfrm flipH="1">
            <a:off x="594360" y="4114800"/>
            <a:ext cx="2674620" cy="0"/>
          </a:xfrm>
          <a:prstGeom prst="line">
            <a:avLst/>
          </a:prstGeom>
          <a:noFill/>
          <a:ln w="25400">
            <a:solidFill>
              <a:srgbClr val="000000"/>
            </a:solidFill>
            <a:round/>
            <a:headEnd/>
            <a:tailEnd/>
          </a:ln>
        </p:spPr>
        <p:txBody>
          <a:bodyPr/>
          <a:lstStyle/>
          <a:p>
            <a:endParaRPr lang="en-US" sz="1975" dirty="0"/>
          </a:p>
        </p:txBody>
      </p:sp>
      <p:sp>
        <p:nvSpPr>
          <p:cNvPr id="84996" name="Rectangle 4"/>
          <p:cNvSpPr>
            <a:spLocks noGrp="1" noChangeArrowheads="1"/>
          </p:cNvSpPr>
          <p:nvPr>
            <p:ph type="title"/>
          </p:nvPr>
        </p:nvSpPr>
        <p:spPr>
          <a:xfrm>
            <a:off x="1507332" y="291703"/>
            <a:ext cx="6309360" cy="719139"/>
          </a:xfrm>
        </p:spPr>
        <p:txBody>
          <a:bodyPr>
            <a:normAutofit fontScale="90000"/>
          </a:bodyPr>
          <a:lstStyle/>
          <a:p>
            <a:pPr eaLnBrk="1" hangingPunct="1"/>
            <a:r>
              <a:rPr lang="en-US" sz="2430" b="1" dirty="0"/>
              <a:t/>
            </a:r>
            <a:br>
              <a:rPr lang="en-US" sz="2430" b="1" dirty="0"/>
            </a:br>
            <a:endParaRPr lang="en-US" sz="2430" b="1" dirty="0">
              <a:solidFill>
                <a:srgbClr val="FFFF00"/>
              </a:solidFill>
            </a:endParaRPr>
          </a:p>
        </p:txBody>
      </p:sp>
      <p:sp>
        <p:nvSpPr>
          <p:cNvPr id="24" name="Slide Number Placeholder 23"/>
          <p:cNvSpPr>
            <a:spLocks noGrp="1"/>
          </p:cNvSpPr>
          <p:nvPr>
            <p:ph type="sldNum" sz="quarter" idx="12"/>
          </p:nvPr>
        </p:nvSpPr>
        <p:spPr>
          <a:xfrm>
            <a:off x="8479971" y="4796384"/>
            <a:ext cx="512584" cy="347115"/>
          </a:xfrm>
        </p:spPr>
        <p:txBody>
          <a:bodyPr/>
          <a:lstStyle/>
          <a:p>
            <a:pPr>
              <a:defRPr/>
            </a:pPr>
            <a:fld id="{EDD38028-0EA5-4518-8DC2-93749F528613}" type="slidenum">
              <a:rPr lang="en-US" smtClean="0"/>
              <a:pPr>
                <a:defRPr/>
              </a:pPr>
              <a:t>78</a:t>
            </a:fld>
            <a:endParaRPr lang="en-US" dirty="0"/>
          </a:p>
        </p:txBody>
      </p:sp>
      <p:sp>
        <p:nvSpPr>
          <p:cNvPr id="84997" name="Line 5"/>
          <p:cNvSpPr>
            <a:spLocks noChangeShapeType="1"/>
          </p:cNvSpPr>
          <p:nvPr/>
        </p:nvSpPr>
        <p:spPr bwMode="auto">
          <a:xfrm flipH="1">
            <a:off x="5669280" y="4114800"/>
            <a:ext cx="2634615" cy="0"/>
          </a:xfrm>
          <a:prstGeom prst="line">
            <a:avLst/>
          </a:prstGeom>
          <a:noFill/>
          <a:ln w="25400">
            <a:solidFill>
              <a:srgbClr val="000000"/>
            </a:solidFill>
            <a:round/>
            <a:headEnd/>
            <a:tailEnd/>
          </a:ln>
        </p:spPr>
        <p:txBody>
          <a:bodyPr/>
          <a:lstStyle/>
          <a:p>
            <a:endParaRPr lang="en-US" sz="1975" dirty="0"/>
          </a:p>
        </p:txBody>
      </p:sp>
      <p:sp>
        <p:nvSpPr>
          <p:cNvPr id="84998" name="Line 6"/>
          <p:cNvSpPr>
            <a:spLocks noChangeShapeType="1"/>
          </p:cNvSpPr>
          <p:nvPr/>
        </p:nvSpPr>
        <p:spPr bwMode="auto">
          <a:xfrm flipH="1">
            <a:off x="5620706" y="1883217"/>
            <a:ext cx="2606040" cy="0"/>
          </a:xfrm>
          <a:prstGeom prst="line">
            <a:avLst/>
          </a:prstGeom>
          <a:noFill/>
          <a:ln w="25400">
            <a:solidFill>
              <a:srgbClr val="7030A0"/>
            </a:solidFill>
            <a:round/>
            <a:headEnd/>
            <a:tailEnd/>
          </a:ln>
        </p:spPr>
        <p:txBody>
          <a:bodyPr/>
          <a:lstStyle/>
          <a:p>
            <a:endParaRPr lang="en-US" sz="1975" dirty="0"/>
          </a:p>
        </p:txBody>
      </p:sp>
      <p:sp>
        <p:nvSpPr>
          <p:cNvPr id="85000" name="Rectangle 8"/>
          <p:cNvSpPr>
            <a:spLocks noChangeArrowheads="1"/>
          </p:cNvSpPr>
          <p:nvPr/>
        </p:nvSpPr>
        <p:spPr bwMode="auto">
          <a:xfrm>
            <a:off x="728666" y="2581584"/>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Low Revenue Increase</a:t>
            </a:r>
          </a:p>
        </p:txBody>
      </p:sp>
      <p:sp>
        <p:nvSpPr>
          <p:cNvPr id="85001" name="Rectangle 9"/>
          <p:cNvSpPr>
            <a:spLocks noChangeArrowheads="1"/>
          </p:cNvSpPr>
          <p:nvPr/>
        </p:nvSpPr>
        <p:spPr bwMode="auto">
          <a:xfrm>
            <a:off x="731518" y="2052190"/>
            <a:ext cx="2331720" cy="30480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85002" name="Rectangle 10"/>
          <p:cNvSpPr>
            <a:spLocks noChangeArrowheads="1"/>
          </p:cNvSpPr>
          <p:nvPr/>
        </p:nvSpPr>
        <p:spPr bwMode="auto">
          <a:xfrm>
            <a:off x="5806443" y="2368417"/>
            <a:ext cx="2328863" cy="174638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r>
              <a:rPr lang="en-US" sz="1260" dirty="0" smtClean="0">
                <a:solidFill>
                  <a:srgbClr val="000000"/>
                </a:solidFill>
                <a:latin typeface="Arial" charset="0"/>
              </a:rPr>
              <a:t> </a:t>
            </a:r>
            <a:endParaRPr lang="en-US" sz="1260" dirty="0">
              <a:solidFill>
                <a:srgbClr val="000000"/>
              </a:solidFill>
              <a:latin typeface="Arial" charset="0"/>
            </a:endParaRPr>
          </a:p>
        </p:txBody>
      </p:sp>
      <p:sp>
        <p:nvSpPr>
          <p:cNvPr id="85003" name="Text Box 11"/>
          <p:cNvSpPr txBox="1">
            <a:spLocks noChangeArrowheads="1"/>
          </p:cNvSpPr>
          <p:nvPr/>
        </p:nvSpPr>
        <p:spPr bwMode="auto">
          <a:xfrm>
            <a:off x="0" y="55919"/>
            <a:ext cx="9140641" cy="867930"/>
          </a:xfrm>
          <a:prstGeom prst="rect">
            <a:avLst/>
          </a:prstGeom>
          <a:noFill/>
          <a:ln w="9525" algn="ctr">
            <a:noFill/>
            <a:miter lim="800000"/>
            <a:headEnd/>
            <a:tailEnd/>
          </a:ln>
        </p:spPr>
        <p:txBody>
          <a:bodyPr wrap="square">
            <a:spAutoFit/>
          </a:bodyPr>
          <a:lstStyle/>
          <a:p>
            <a:pPr algn="ctr">
              <a:lnSpc>
                <a:spcPct val="90000"/>
              </a:lnSpc>
              <a:spcBef>
                <a:spcPct val="20000"/>
              </a:spcBef>
              <a:defRPr/>
            </a:pPr>
            <a:r>
              <a:rPr lang="en-US" sz="2520" i="1" dirty="0">
                <a:solidFill>
                  <a:srgbClr val="FFFF00"/>
                </a:solidFill>
                <a:latin typeface="Lato Black" panose="020F0A02020204030203" pitchFamily="34" charset="0"/>
              </a:rPr>
              <a:t>#4 – Non-recurring Exemption, Recurring, and </a:t>
            </a:r>
            <a:r>
              <a:rPr lang="en-US" sz="2520" i="1" dirty="0" smtClean="0">
                <a:solidFill>
                  <a:srgbClr val="FFFF00"/>
                </a:solidFill>
                <a:latin typeface="Lato Black" panose="020F0A02020204030203" pitchFamily="34" charset="0"/>
              </a:rPr>
              <a:t>Underlevy  </a:t>
            </a:r>
          </a:p>
          <a:p>
            <a:pPr algn="ctr">
              <a:lnSpc>
                <a:spcPct val="90000"/>
              </a:lnSpc>
              <a:spcBef>
                <a:spcPct val="20000"/>
              </a:spcBef>
              <a:defRPr/>
            </a:pPr>
            <a:r>
              <a:rPr lang="en-US" sz="2520" i="1" dirty="0">
                <a:solidFill>
                  <a:srgbClr val="FFFF00"/>
                </a:solidFill>
                <a:latin typeface="Lato Black" panose="020F0A02020204030203" pitchFamily="34" charset="0"/>
              </a:rPr>
              <a:t>(District with a 500 members)  </a:t>
            </a:r>
          </a:p>
        </p:txBody>
      </p:sp>
      <p:sp>
        <p:nvSpPr>
          <p:cNvPr id="85004" name="AutoShape 12"/>
          <p:cNvSpPr>
            <a:spLocks/>
          </p:cNvSpPr>
          <p:nvPr/>
        </p:nvSpPr>
        <p:spPr bwMode="auto">
          <a:xfrm>
            <a:off x="3268980" y="2150160"/>
            <a:ext cx="277793" cy="1964640"/>
          </a:xfrm>
          <a:prstGeom prst="righ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85005" name="Line 13"/>
          <p:cNvSpPr>
            <a:spLocks noChangeShapeType="1"/>
          </p:cNvSpPr>
          <p:nvPr/>
        </p:nvSpPr>
        <p:spPr bwMode="auto">
          <a:xfrm flipH="1">
            <a:off x="594360" y="2036143"/>
            <a:ext cx="2674620" cy="0"/>
          </a:xfrm>
          <a:prstGeom prst="line">
            <a:avLst/>
          </a:prstGeom>
          <a:noFill/>
          <a:ln w="38100">
            <a:solidFill>
              <a:srgbClr val="7030A0"/>
            </a:solidFill>
            <a:round/>
            <a:headEnd/>
            <a:tailEnd/>
          </a:ln>
        </p:spPr>
        <p:txBody>
          <a:bodyPr/>
          <a:lstStyle/>
          <a:p>
            <a:endParaRPr lang="en-US" sz="1975" dirty="0"/>
          </a:p>
        </p:txBody>
      </p:sp>
      <p:sp>
        <p:nvSpPr>
          <p:cNvPr id="85006" name="Text Box 14"/>
          <p:cNvSpPr txBox="1">
            <a:spLocks noChangeArrowheads="1"/>
          </p:cNvSpPr>
          <p:nvPr/>
        </p:nvSpPr>
        <p:spPr bwMode="auto">
          <a:xfrm>
            <a:off x="665117" y="1168340"/>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2018-19</a:t>
            </a:r>
            <a:endParaRPr lang="en-US" sz="1975" b="1" dirty="0">
              <a:solidFill>
                <a:srgbClr val="333399"/>
              </a:solidFill>
              <a:latin typeface="Arial" charset="0"/>
            </a:endParaRPr>
          </a:p>
        </p:txBody>
      </p:sp>
      <p:sp>
        <p:nvSpPr>
          <p:cNvPr id="85007" name="Text Box 16"/>
          <p:cNvSpPr txBox="1">
            <a:spLocks noChangeArrowheads="1"/>
          </p:cNvSpPr>
          <p:nvPr/>
        </p:nvSpPr>
        <p:spPr bwMode="auto">
          <a:xfrm>
            <a:off x="3616781" y="2716152"/>
            <a:ext cx="685800" cy="8679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Aid</a:t>
            </a:r>
          </a:p>
          <a:p>
            <a:pPr algn="ctr">
              <a:lnSpc>
                <a:spcPct val="30000"/>
              </a:lnSpc>
              <a:spcBef>
                <a:spcPct val="50000"/>
              </a:spcBef>
            </a:pPr>
            <a:r>
              <a:rPr lang="en-US" sz="1440" dirty="0">
                <a:latin typeface="Arial" charset="0"/>
              </a:rPr>
              <a:t>+</a:t>
            </a:r>
          </a:p>
          <a:p>
            <a:pPr algn="ctr">
              <a:lnSpc>
                <a:spcPct val="30000"/>
              </a:lnSpc>
              <a:spcBef>
                <a:spcPct val="50000"/>
              </a:spcBef>
            </a:pPr>
            <a:r>
              <a:rPr lang="en-US" sz="1440" dirty="0">
                <a:latin typeface="Arial" charset="0"/>
              </a:rPr>
              <a:t>Levy</a:t>
            </a:r>
          </a:p>
          <a:p>
            <a:pPr algn="ctr">
              <a:lnSpc>
                <a:spcPct val="30000"/>
              </a:lnSpc>
              <a:spcBef>
                <a:spcPct val="50000"/>
              </a:spcBef>
            </a:pPr>
            <a:endParaRPr lang="en-US" sz="1440" dirty="0">
              <a:latin typeface="Arial" charset="0"/>
            </a:endParaRPr>
          </a:p>
        </p:txBody>
      </p:sp>
      <p:sp>
        <p:nvSpPr>
          <p:cNvPr id="85008" name="AutoShape 17"/>
          <p:cNvSpPr>
            <a:spLocks/>
          </p:cNvSpPr>
          <p:nvPr/>
        </p:nvSpPr>
        <p:spPr bwMode="auto">
          <a:xfrm>
            <a:off x="5326381" y="2356989"/>
            <a:ext cx="388622" cy="1757811"/>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
        <p:nvSpPr>
          <p:cNvPr id="85009" name="Text Box 18"/>
          <p:cNvSpPr txBox="1">
            <a:spLocks noChangeArrowheads="1"/>
          </p:cNvSpPr>
          <p:nvPr/>
        </p:nvSpPr>
        <p:spPr bwMode="auto">
          <a:xfrm>
            <a:off x="4570320" y="2979189"/>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Base</a:t>
            </a:r>
          </a:p>
          <a:p>
            <a:pPr algn="ctr">
              <a:lnSpc>
                <a:spcPct val="30000"/>
              </a:lnSpc>
              <a:spcBef>
                <a:spcPct val="50000"/>
              </a:spcBef>
            </a:pPr>
            <a:endParaRPr lang="en-US" sz="1440" dirty="0">
              <a:latin typeface="Arial" charset="0"/>
            </a:endParaRPr>
          </a:p>
        </p:txBody>
      </p:sp>
      <p:sp>
        <p:nvSpPr>
          <p:cNvPr id="85010" name="Text Box 19"/>
          <p:cNvSpPr txBox="1">
            <a:spLocks noChangeArrowheads="1"/>
          </p:cNvSpPr>
          <p:nvPr/>
        </p:nvSpPr>
        <p:spPr bwMode="auto">
          <a:xfrm>
            <a:off x="2928257" y="4177141"/>
            <a:ext cx="5551714" cy="1004121"/>
          </a:xfrm>
          <a:prstGeom prst="rect">
            <a:avLst/>
          </a:prstGeom>
          <a:noFill/>
          <a:ln w="12700">
            <a:solidFill>
              <a:schemeClr val="tx1"/>
            </a:solidFill>
            <a:miter lim="800000"/>
            <a:headEnd/>
            <a:tailEnd/>
          </a:ln>
        </p:spPr>
        <p:txBody>
          <a:bodyPr wrap="square">
            <a:spAutoFit/>
          </a:bodyPr>
          <a:lstStyle/>
          <a:p>
            <a:pPr algn="ctr">
              <a:spcBef>
                <a:spcPct val="50000"/>
              </a:spcBef>
            </a:pPr>
            <a:r>
              <a:rPr lang="en-US" sz="1975" b="1" u="sng" dirty="0">
                <a:solidFill>
                  <a:srgbClr val="7030A0"/>
                </a:solidFill>
                <a:latin typeface="Lato" panose="020F0502020204030203" pitchFamily="34" charset="0"/>
              </a:rPr>
              <a:t>This district will have no carryover authority to </a:t>
            </a:r>
            <a:r>
              <a:rPr lang="en-US" sz="1975" b="1" u="sng" dirty="0" smtClean="0">
                <a:solidFill>
                  <a:srgbClr val="7030A0"/>
                </a:solidFill>
                <a:latin typeface="Lato" panose="020F0502020204030203" pitchFamily="34" charset="0"/>
              </a:rPr>
              <a:t>2019-20 </a:t>
            </a:r>
            <a:r>
              <a:rPr lang="en-US" sz="1975" b="1" u="sng" dirty="0">
                <a:solidFill>
                  <a:srgbClr val="7030A0"/>
                </a:solidFill>
                <a:latin typeface="Lato" panose="020F0502020204030203" pitchFamily="34" charset="0"/>
              </a:rPr>
              <a:t>in Line 8A. </a:t>
            </a:r>
            <a:r>
              <a:rPr lang="en-US" sz="1975" b="1" u="sng" dirty="0" smtClean="0">
                <a:solidFill>
                  <a:srgbClr val="7030A0"/>
                </a:solidFill>
                <a:latin typeface="Lato" panose="020F0502020204030203" pitchFamily="34" charset="0"/>
              </a:rPr>
              <a:t>(as the Underlevied amount did not role forward)</a:t>
            </a:r>
            <a:endParaRPr lang="en-US" sz="1975" b="1" u="sng" dirty="0">
              <a:solidFill>
                <a:srgbClr val="7030A0"/>
              </a:solidFill>
              <a:latin typeface="Lato" panose="020F0502020204030203" pitchFamily="34" charset="0"/>
            </a:endParaRPr>
          </a:p>
        </p:txBody>
      </p:sp>
      <p:sp>
        <p:nvSpPr>
          <p:cNvPr id="85011" name="Text Box 20"/>
          <p:cNvSpPr txBox="1">
            <a:spLocks noChangeArrowheads="1"/>
          </p:cNvSpPr>
          <p:nvPr/>
        </p:nvSpPr>
        <p:spPr bwMode="auto">
          <a:xfrm>
            <a:off x="594360" y="4217671"/>
            <a:ext cx="2743200" cy="700192"/>
          </a:xfrm>
          <a:prstGeom prst="rect">
            <a:avLst/>
          </a:prstGeom>
          <a:noFill/>
          <a:ln w="9525">
            <a:noFill/>
            <a:miter lim="800000"/>
            <a:headEnd/>
            <a:tailEnd/>
          </a:ln>
        </p:spPr>
        <p:txBody>
          <a:bodyPr wrap="square">
            <a:spAutoFit/>
          </a:bodyPr>
          <a:lstStyle/>
          <a:p>
            <a:pPr algn="ctr">
              <a:spcBef>
                <a:spcPct val="50000"/>
              </a:spcBef>
            </a:pPr>
            <a:r>
              <a:rPr lang="en-US" sz="1975" b="1" dirty="0">
                <a:solidFill>
                  <a:srgbClr val="333399"/>
                </a:solidFill>
                <a:latin typeface="Lato" panose="020F0502020204030203" pitchFamily="34" charset="0"/>
              </a:rPr>
              <a:t>Underlevied by $10,000</a:t>
            </a:r>
          </a:p>
        </p:txBody>
      </p:sp>
      <p:sp>
        <p:nvSpPr>
          <p:cNvPr id="85012" name="Line 21"/>
          <p:cNvSpPr>
            <a:spLocks noChangeShapeType="1"/>
          </p:cNvSpPr>
          <p:nvPr/>
        </p:nvSpPr>
        <p:spPr bwMode="auto">
          <a:xfrm flipH="1">
            <a:off x="594360" y="2150160"/>
            <a:ext cx="2674620" cy="0"/>
          </a:xfrm>
          <a:prstGeom prst="line">
            <a:avLst/>
          </a:prstGeom>
          <a:noFill/>
          <a:ln w="38100">
            <a:solidFill>
              <a:srgbClr val="7030A0"/>
            </a:solidFill>
            <a:round/>
            <a:headEnd/>
            <a:tailEnd/>
          </a:ln>
        </p:spPr>
        <p:txBody>
          <a:bodyPr/>
          <a:lstStyle/>
          <a:p>
            <a:endParaRPr lang="en-US" sz="1975" dirty="0"/>
          </a:p>
        </p:txBody>
      </p:sp>
      <p:sp>
        <p:nvSpPr>
          <p:cNvPr id="85013" name="Rectangle 22"/>
          <p:cNvSpPr>
            <a:spLocks noChangeArrowheads="1"/>
          </p:cNvSpPr>
          <p:nvPr/>
        </p:nvSpPr>
        <p:spPr bwMode="auto">
          <a:xfrm>
            <a:off x="731518" y="2348790"/>
            <a:ext cx="2331720" cy="247689"/>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85014" name="Line 23"/>
          <p:cNvSpPr>
            <a:spLocks noChangeShapeType="1"/>
          </p:cNvSpPr>
          <p:nvPr/>
        </p:nvSpPr>
        <p:spPr bwMode="auto">
          <a:xfrm>
            <a:off x="3200396" y="2368417"/>
            <a:ext cx="2537463" cy="0"/>
          </a:xfrm>
          <a:prstGeom prst="line">
            <a:avLst/>
          </a:prstGeom>
          <a:noFill/>
          <a:ln w="38100">
            <a:solidFill>
              <a:schemeClr val="tx1"/>
            </a:solidFill>
            <a:prstDash val="sysDot"/>
            <a:round/>
            <a:headEnd/>
            <a:tailEnd/>
          </a:ln>
        </p:spPr>
        <p:txBody>
          <a:bodyPr/>
          <a:lstStyle/>
          <a:p>
            <a:endParaRPr lang="en-US" sz="1975" dirty="0"/>
          </a:p>
        </p:txBody>
      </p:sp>
      <p:sp>
        <p:nvSpPr>
          <p:cNvPr id="85015" name="Text Box 17"/>
          <p:cNvSpPr txBox="1">
            <a:spLocks noChangeArrowheads="1"/>
          </p:cNvSpPr>
          <p:nvPr/>
        </p:nvSpPr>
        <p:spPr bwMode="auto">
          <a:xfrm>
            <a:off x="5855017" y="10993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2019-20</a:t>
            </a:r>
            <a:endParaRPr lang="en-US" sz="1975" b="1" dirty="0">
              <a:solidFill>
                <a:srgbClr val="333399"/>
              </a:solidFill>
              <a:latin typeface="Arial" charset="0"/>
            </a:endParaRPr>
          </a:p>
        </p:txBody>
      </p:sp>
      <p:sp>
        <p:nvSpPr>
          <p:cNvPr id="25" name="Rectangle 9"/>
          <p:cNvSpPr>
            <a:spLocks noChangeArrowheads="1"/>
          </p:cNvSpPr>
          <p:nvPr/>
        </p:nvSpPr>
        <p:spPr bwMode="auto">
          <a:xfrm>
            <a:off x="5803586" y="1894622"/>
            <a:ext cx="2331720" cy="462391"/>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440" b="1" dirty="0" smtClean="0">
                <a:solidFill>
                  <a:srgbClr val="000000"/>
                </a:solidFill>
                <a:latin typeface="Lato" panose="020F0502020204030203" pitchFamily="34" charset="0"/>
              </a:rPr>
              <a:t>Allowed Per-Member </a:t>
            </a:r>
          </a:p>
          <a:p>
            <a:pPr algn="ctr"/>
            <a:r>
              <a:rPr lang="en-US" sz="1440" b="1" dirty="0" smtClean="0">
                <a:solidFill>
                  <a:srgbClr val="000000"/>
                </a:solidFill>
                <a:latin typeface="Lato" panose="020F0502020204030203" pitchFamily="34" charset="0"/>
              </a:rPr>
              <a:t>Change $175</a:t>
            </a:r>
          </a:p>
        </p:txBody>
      </p:sp>
      <p:sp>
        <p:nvSpPr>
          <p:cNvPr id="28" name="TextBox 27"/>
          <p:cNvSpPr txBox="1"/>
          <p:nvPr/>
        </p:nvSpPr>
        <p:spPr>
          <a:xfrm>
            <a:off x="5872166" y="1483860"/>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$7,587,500</a:t>
            </a:r>
            <a:endParaRPr lang="en-US" sz="2000" b="1" dirty="0">
              <a:solidFill>
                <a:srgbClr val="7030A0"/>
              </a:solidFill>
              <a:latin typeface="Lato" panose="020F0502020204030203" pitchFamily="34" charset="0"/>
            </a:endParaRPr>
          </a:p>
        </p:txBody>
      </p:sp>
      <p:sp>
        <p:nvSpPr>
          <p:cNvPr id="29" name="TextBox 28"/>
          <p:cNvSpPr txBox="1"/>
          <p:nvPr/>
        </p:nvSpPr>
        <p:spPr>
          <a:xfrm>
            <a:off x="597231" y="1617159"/>
            <a:ext cx="2398911"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$7,536,000</a:t>
            </a:r>
            <a:endParaRPr lang="en-US" sz="2000" b="1" dirty="0">
              <a:solidFill>
                <a:srgbClr val="7030A0"/>
              </a:solidFill>
              <a:latin typeface="Lato" panose="020F0502020204030203" pitchFamily="34" charset="0"/>
            </a:endParaRPr>
          </a:p>
        </p:txBody>
      </p:sp>
    </p:spTree>
    <p:extLst>
      <p:ext uri="{BB962C8B-B14F-4D97-AF65-F5344CB8AC3E}">
        <p14:creationId xmlns:p14="http://schemas.microsoft.com/office/powerpoint/2010/main" val="194087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731521" y="2724127"/>
            <a:ext cx="2331720" cy="1381150"/>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86019" name="Line 3"/>
          <p:cNvSpPr>
            <a:spLocks noChangeShapeType="1"/>
          </p:cNvSpPr>
          <p:nvPr/>
        </p:nvSpPr>
        <p:spPr bwMode="auto">
          <a:xfrm flipH="1">
            <a:off x="594360" y="4114800"/>
            <a:ext cx="2674620" cy="0"/>
          </a:xfrm>
          <a:prstGeom prst="line">
            <a:avLst/>
          </a:prstGeom>
          <a:noFill/>
          <a:ln w="25400">
            <a:solidFill>
              <a:srgbClr val="000000"/>
            </a:solidFill>
            <a:round/>
            <a:headEnd/>
            <a:tailEnd/>
          </a:ln>
        </p:spPr>
        <p:txBody>
          <a:bodyPr/>
          <a:lstStyle/>
          <a:p>
            <a:endParaRPr lang="en-US" sz="1975" dirty="0"/>
          </a:p>
        </p:txBody>
      </p:sp>
      <p:sp>
        <p:nvSpPr>
          <p:cNvPr id="86020" name="Rectangle 4"/>
          <p:cNvSpPr>
            <a:spLocks noGrp="1" noChangeArrowheads="1"/>
          </p:cNvSpPr>
          <p:nvPr>
            <p:ph type="title"/>
          </p:nvPr>
        </p:nvSpPr>
        <p:spPr>
          <a:xfrm>
            <a:off x="1507332" y="291703"/>
            <a:ext cx="6309360" cy="719139"/>
          </a:xfrm>
        </p:spPr>
        <p:txBody>
          <a:bodyPr>
            <a:normAutofit fontScale="90000"/>
          </a:bodyPr>
          <a:lstStyle/>
          <a:p>
            <a:pPr eaLnBrk="1" hangingPunct="1"/>
            <a:r>
              <a:rPr lang="en-US" sz="2430" b="1" dirty="0"/>
              <a:t/>
            </a:r>
            <a:br>
              <a:rPr lang="en-US" sz="2430" b="1" dirty="0"/>
            </a:br>
            <a:endParaRPr lang="en-US" sz="2430" b="1" dirty="0">
              <a:solidFill>
                <a:srgbClr val="FFFF00"/>
              </a:solidFill>
            </a:endParaRPr>
          </a:p>
        </p:txBody>
      </p:sp>
      <p:sp>
        <p:nvSpPr>
          <p:cNvPr id="23" name="Slide Number Placeholder 22"/>
          <p:cNvSpPr>
            <a:spLocks noGrp="1"/>
          </p:cNvSpPr>
          <p:nvPr>
            <p:ph type="sldNum" sz="quarter" idx="12"/>
          </p:nvPr>
        </p:nvSpPr>
        <p:spPr>
          <a:xfrm>
            <a:off x="8545287" y="4730262"/>
            <a:ext cx="653939" cy="413238"/>
          </a:xfrm>
        </p:spPr>
        <p:txBody>
          <a:bodyPr/>
          <a:lstStyle/>
          <a:p>
            <a:pPr>
              <a:defRPr/>
            </a:pPr>
            <a:fld id="{EDD38028-0EA5-4518-8DC2-93749F528613}" type="slidenum">
              <a:rPr lang="en-US" smtClean="0"/>
              <a:pPr>
                <a:defRPr/>
              </a:pPr>
              <a:t>79</a:t>
            </a:fld>
            <a:endParaRPr lang="en-US" dirty="0"/>
          </a:p>
        </p:txBody>
      </p:sp>
      <p:sp>
        <p:nvSpPr>
          <p:cNvPr id="86021" name="Line 5"/>
          <p:cNvSpPr>
            <a:spLocks noChangeShapeType="1"/>
          </p:cNvSpPr>
          <p:nvPr/>
        </p:nvSpPr>
        <p:spPr bwMode="auto">
          <a:xfrm flipH="1">
            <a:off x="5669280" y="4114800"/>
            <a:ext cx="2634615" cy="0"/>
          </a:xfrm>
          <a:prstGeom prst="line">
            <a:avLst/>
          </a:prstGeom>
          <a:noFill/>
          <a:ln w="25400">
            <a:solidFill>
              <a:srgbClr val="000000"/>
            </a:solidFill>
            <a:round/>
            <a:headEnd/>
            <a:tailEnd/>
          </a:ln>
        </p:spPr>
        <p:txBody>
          <a:bodyPr/>
          <a:lstStyle/>
          <a:p>
            <a:endParaRPr lang="en-US" sz="1975" dirty="0"/>
          </a:p>
        </p:txBody>
      </p:sp>
      <p:sp>
        <p:nvSpPr>
          <p:cNvPr id="86022" name="Line 6"/>
          <p:cNvSpPr>
            <a:spLocks noChangeShapeType="1"/>
          </p:cNvSpPr>
          <p:nvPr/>
        </p:nvSpPr>
        <p:spPr bwMode="auto">
          <a:xfrm flipH="1">
            <a:off x="5694316" y="1692389"/>
            <a:ext cx="2606040" cy="0"/>
          </a:xfrm>
          <a:prstGeom prst="line">
            <a:avLst/>
          </a:prstGeom>
          <a:noFill/>
          <a:ln w="25400">
            <a:solidFill>
              <a:srgbClr val="7030A0"/>
            </a:solidFill>
            <a:round/>
            <a:headEnd/>
            <a:tailEnd/>
          </a:ln>
        </p:spPr>
        <p:txBody>
          <a:bodyPr/>
          <a:lstStyle/>
          <a:p>
            <a:endParaRPr lang="en-US" sz="1975" dirty="0"/>
          </a:p>
        </p:txBody>
      </p:sp>
      <p:sp>
        <p:nvSpPr>
          <p:cNvPr id="86023" name="Rectangle 7"/>
          <p:cNvSpPr>
            <a:spLocks noChangeArrowheads="1"/>
          </p:cNvSpPr>
          <p:nvPr/>
        </p:nvSpPr>
        <p:spPr bwMode="auto">
          <a:xfrm>
            <a:off x="749926" y="2490026"/>
            <a:ext cx="2310460" cy="234100"/>
          </a:xfrm>
          <a:prstGeom prst="rect">
            <a:avLst/>
          </a:prstGeom>
          <a:solidFill>
            <a:srgbClr val="00CC00"/>
          </a:solidFill>
          <a:ln w="9525">
            <a:solidFill>
              <a:schemeClr val="tx1"/>
            </a:solidFill>
            <a:miter lim="800000"/>
            <a:headEnd/>
            <a:tailEnd/>
          </a:ln>
        </p:spPr>
        <p:txBody>
          <a:bodyPr wrap="none" anchor="ctr"/>
          <a:lstStyle/>
          <a:p>
            <a:pPr algn="ctr"/>
            <a:r>
              <a:rPr lang="en-US" sz="1260" dirty="0" smtClean="0">
                <a:solidFill>
                  <a:srgbClr val="000000"/>
                </a:solidFill>
                <a:latin typeface="Arial" charset="0"/>
              </a:rPr>
              <a:t>Operating Referenda</a:t>
            </a:r>
            <a:endParaRPr lang="en-US" sz="1260" dirty="0">
              <a:solidFill>
                <a:srgbClr val="000000"/>
              </a:solidFill>
              <a:latin typeface="Arial" charset="0"/>
            </a:endParaRPr>
          </a:p>
        </p:txBody>
      </p:sp>
      <p:sp>
        <p:nvSpPr>
          <p:cNvPr id="86024" name="Rectangle 8"/>
          <p:cNvSpPr>
            <a:spLocks noChangeArrowheads="1"/>
          </p:cNvSpPr>
          <p:nvPr/>
        </p:nvSpPr>
        <p:spPr bwMode="auto">
          <a:xfrm>
            <a:off x="719197" y="2232090"/>
            <a:ext cx="2331720" cy="254793"/>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86025" name="Rectangle 9"/>
          <p:cNvSpPr>
            <a:spLocks noChangeArrowheads="1"/>
          </p:cNvSpPr>
          <p:nvPr/>
        </p:nvSpPr>
        <p:spPr bwMode="auto">
          <a:xfrm>
            <a:off x="731521" y="1926764"/>
            <a:ext cx="2331720" cy="28575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86026" name="Rectangle 10"/>
          <p:cNvSpPr>
            <a:spLocks noChangeArrowheads="1"/>
          </p:cNvSpPr>
          <p:nvPr/>
        </p:nvSpPr>
        <p:spPr bwMode="auto">
          <a:xfrm>
            <a:off x="5815090" y="2403305"/>
            <a:ext cx="2328863" cy="1676725"/>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endParaRPr lang="en-US" sz="1260" dirty="0">
              <a:solidFill>
                <a:srgbClr val="000000"/>
              </a:solidFill>
              <a:latin typeface="Arial" charset="0"/>
            </a:endParaRPr>
          </a:p>
          <a:p>
            <a:pPr algn="ctr"/>
            <a:r>
              <a:rPr lang="en-US" sz="1260" dirty="0">
                <a:solidFill>
                  <a:srgbClr val="000000"/>
                </a:solidFill>
                <a:latin typeface="Arial" charset="0"/>
              </a:rPr>
              <a:t>(no backout)</a:t>
            </a:r>
          </a:p>
        </p:txBody>
      </p:sp>
      <p:sp>
        <p:nvSpPr>
          <p:cNvPr id="86027" name="Text Box 11"/>
          <p:cNvSpPr txBox="1">
            <a:spLocks noChangeArrowheads="1"/>
          </p:cNvSpPr>
          <p:nvPr/>
        </p:nvSpPr>
        <p:spPr bwMode="auto">
          <a:xfrm>
            <a:off x="211884" y="5953"/>
            <a:ext cx="8900255" cy="867930"/>
          </a:xfrm>
          <a:prstGeom prst="rect">
            <a:avLst/>
          </a:prstGeom>
          <a:noFill/>
          <a:ln w="9525" algn="ctr">
            <a:noFill/>
            <a:miter lim="800000"/>
            <a:headEnd/>
            <a:tailEnd/>
          </a:ln>
        </p:spPr>
        <p:txBody>
          <a:bodyPr wrap="square">
            <a:spAutoFit/>
          </a:bodyPr>
          <a:lstStyle/>
          <a:p>
            <a:pPr algn="ctr">
              <a:lnSpc>
                <a:spcPct val="90000"/>
              </a:lnSpc>
              <a:spcBef>
                <a:spcPct val="20000"/>
              </a:spcBef>
              <a:defRPr/>
            </a:pPr>
            <a:r>
              <a:rPr lang="en-US" sz="2520" i="1" dirty="0">
                <a:solidFill>
                  <a:srgbClr val="FFFF00"/>
                </a:solidFill>
                <a:latin typeface="Lato Black" panose="020F0A02020204030203" pitchFamily="34" charset="0"/>
              </a:rPr>
              <a:t>#5 - Non-recurring Exemption, Other Recurring, </a:t>
            </a:r>
            <a:r>
              <a:rPr lang="en-US" sz="2520" i="1" dirty="0" smtClean="0">
                <a:solidFill>
                  <a:srgbClr val="FFFF00"/>
                </a:solidFill>
                <a:latin typeface="Lato Black" panose="020F0A02020204030203" pitchFamily="34" charset="0"/>
              </a:rPr>
              <a:t>Underlevy </a:t>
            </a:r>
          </a:p>
          <a:p>
            <a:pPr algn="ctr">
              <a:lnSpc>
                <a:spcPct val="90000"/>
              </a:lnSpc>
              <a:spcBef>
                <a:spcPct val="20000"/>
              </a:spcBef>
              <a:defRPr/>
            </a:pPr>
            <a:r>
              <a:rPr lang="en-US" sz="2520" i="1" dirty="0">
                <a:solidFill>
                  <a:srgbClr val="FFFF00"/>
                </a:solidFill>
                <a:latin typeface="Lato Black" panose="020F0A02020204030203" pitchFamily="34" charset="0"/>
              </a:rPr>
              <a:t>(District with a 500 members)  </a:t>
            </a:r>
          </a:p>
        </p:txBody>
      </p:sp>
      <p:sp>
        <p:nvSpPr>
          <p:cNvPr id="86028" name="AutoShape 12"/>
          <p:cNvSpPr>
            <a:spLocks/>
          </p:cNvSpPr>
          <p:nvPr/>
        </p:nvSpPr>
        <p:spPr bwMode="auto">
          <a:xfrm>
            <a:off x="3188076" y="2298512"/>
            <a:ext cx="355224" cy="1816288"/>
          </a:xfrm>
          <a:prstGeom prst="righ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86029" name="Line 13"/>
          <p:cNvSpPr>
            <a:spLocks noChangeShapeType="1"/>
          </p:cNvSpPr>
          <p:nvPr/>
        </p:nvSpPr>
        <p:spPr bwMode="auto">
          <a:xfrm flipH="1">
            <a:off x="594360" y="1905004"/>
            <a:ext cx="2674620" cy="0"/>
          </a:xfrm>
          <a:prstGeom prst="line">
            <a:avLst/>
          </a:prstGeom>
          <a:noFill/>
          <a:ln w="28575">
            <a:solidFill>
              <a:srgbClr val="7030A0"/>
            </a:solidFill>
            <a:round/>
            <a:headEnd/>
            <a:tailEnd/>
          </a:ln>
        </p:spPr>
        <p:txBody>
          <a:bodyPr/>
          <a:lstStyle/>
          <a:p>
            <a:endParaRPr lang="en-US" sz="1975" dirty="0"/>
          </a:p>
        </p:txBody>
      </p:sp>
      <p:sp>
        <p:nvSpPr>
          <p:cNvPr id="86030" name="Text Box 14"/>
          <p:cNvSpPr txBox="1">
            <a:spLocks noChangeArrowheads="1"/>
          </p:cNvSpPr>
          <p:nvPr/>
        </p:nvSpPr>
        <p:spPr bwMode="auto">
          <a:xfrm>
            <a:off x="773586" y="96150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7030A0"/>
                </a:solidFill>
                <a:latin typeface="Arial" charset="0"/>
              </a:rPr>
              <a:t>2018-19</a:t>
            </a:r>
            <a:endParaRPr lang="en-US" sz="1975" b="1" dirty="0">
              <a:solidFill>
                <a:srgbClr val="7030A0"/>
              </a:solidFill>
              <a:latin typeface="Arial" charset="0"/>
            </a:endParaRPr>
          </a:p>
        </p:txBody>
      </p:sp>
      <p:sp>
        <p:nvSpPr>
          <p:cNvPr id="86031" name="Text Box 16"/>
          <p:cNvSpPr txBox="1">
            <a:spLocks noChangeArrowheads="1"/>
          </p:cNvSpPr>
          <p:nvPr/>
        </p:nvSpPr>
        <p:spPr bwMode="auto">
          <a:xfrm>
            <a:off x="3644333" y="2838595"/>
            <a:ext cx="685800" cy="8679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Aid</a:t>
            </a:r>
          </a:p>
          <a:p>
            <a:pPr algn="ctr">
              <a:lnSpc>
                <a:spcPct val="30000"/>
              </a:lnSpc>
              <a:spcBef>
                <a:spcPct val="50000"/>
              </a:spcBef>
            </a:pPr>
            <a:r>
              <a:rPr lang="en-US" sz="1440" dirty="0">
                <a:latin typeface="Arial" charset="0"/>
              </a:rPr>
              <a:t>+</a:t>
            </a:r>
          </a:p>
          <a:p>
            <a:pPr algn="ctr">
              <a:lnSpc>
                <a:spcPct val="30000"/>
              </a:lnSpc>
              <a:spcBef>
                <a:spcPct val="50000"/>
              </a:spcBef>
            </a:pPr>
            <a:r>
              <a:rPr lang="en-US" sz="1440" dirty="0">
                <a:latin typeface="Arial" charset="0"/>
              </a:rPr>
              <a:t>Levy</a:t>
            </a:r>
          </a:p>
          <a:p>
            <a:pPr algn="ctr">
              <a:lnSpc>
                <a:spcPct val="30000"/>
              </a:lnSpc>
              <a:spcBef>
                <a:spcPct val="50000"/>
              </a:spcBef>
            </a:pPr>
            <a:endParaRPr lang="en-US" sz="1440" dirty="0">
              <a:latin typeface="Arial" charset="0"/>
            </a:endParaRPr>
          </a:p>
        </p:txBody>
      </p:sp>
      <p:sp>
        <p:nvSpPr>
          <p:cNvPr id="86032" name="AutoShape 17"/>
          <p:cNvSpPr>
            <a:spLocks/>
          </p:cNvSpPr>
          <p:nvPr/>
        </p:nvSpPr>
        <p:spPr bwMode="auto">
          <a:xfrm>
            <a:off x="5453743" y="2403029"/>
            <a:ext cx="349023" cy="1702248"/>
          </a:xfrm>
          <a:prstGeom prst="lef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86033" name="Text Box 18"/>
          <p:cNvSpPr txBox="1">
            <a:spLocks noChangeArrowheads="1"/>
          </p:cNvSpPr>
          <p:nvPr/>
        </p:nvSpPr>
        <p:spPr bwMode="auto">
          <a:xfrm>
            <a:off x="4630785" y="3048047"/>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Base</a:t>
            </a:r>
          </a:p>
          <a:p>
            <a:pPr algn="ctr">
              <a:lnSpc>
                <a:spcPct val="30000"/>
              </a:lnSpc>
              <a:spcBef>
                <a:spcPct val="50000"/>
              </a:spcBef>
            </a:pPr>
            <a:endParaRPr lang="en-US" sz="1440" dirty="0">
              <a:latin typeface="Arial" charset="0"/>
            </a:endParaRPr>
          </a:p>
        </p:txBody>
      </p:sp>
      <p:sp>
        <p:nvSpPr>
          <p:cNvPr id="86034" name="Text Box 19"/>
          <p:cNvSpPr txBox="1">
            <a:spLocks noChangeArrowheads="1"/>
          </p:cNvSpPr>
          <p:nvPr/>
        </p:nvSpPr>
        <p:spPr bwMode="auto">
          <a:xfrm>
            <a:off x="3268980" y="4315452"/>
            <a:ext cx="4169229" cy="684803"/>
          </a:xfrm>
          <a:prstGeom prst="rect">
            <a:avLst/>
          </a:prstGeom>
          <a:noFill/>
          <a:ln w="19050">
            <a:solidFill>
              <a:schemeClr val="tx1"/>
            </a:solidFill>
            <a:miter lim="800000"/>
            <a:headEnd/>
            <a:tailEnd/>
          </a:ln>
        </p:spPr>
        <p:txBody>
          <a:bodyPr wrap="square">
            <a:spAutoFit/>
          </a:bodyPr>
          <a:lstStyle/>
          <a:p>
            <a:pPr algn="ctr">
              <a:spcBef>
                <a:spcPts val="300"/>
              </a:spcBef>
            </a:pPr>
            <a:r>
              <a:rPr lang="en-US" sz="1800" b="1" u="sng" dirty="0">
                <a:solidFill>
                  <a:srgbClr val="7030A0"/>
                </a:solidFill>
                <a:latin typeface="Arial" charset="0"/>
              </a:rPr>
              <a:t>This district will have $10,000 in </a:t>
            </a:r>
            <a:endParaRPr lang="en-US" sz="1800" b="1" u="sng" dirty="0" smtClean="0">
              <a:solidFill>
                <a:srgbClr val="7030A0"/>
              </a:solidFill>
              <a:latin typeface="Arial" charset="0"/>
            </a:endParaRPr>
          </a:p>
          <a:p>
            <a:pPr algn="ctr">
              <a:spcBef>
                <a:spcPts val="300"/>
              </a:spcBef>
            </a:pPr>
            <a:r>
              <a:rPr lang="en-US" sz="1800" b="1" u="sng" dirty="0" smtClean="0">
                <a:solidFill>
                  <a:srgbClr val="7030A0"/>
                </a:solidFill>
                <a:latin typeface="Arial" charset="0"/>
              </a:rPr>
              <a:t>carryover </a:t>
            </a:r>
            <a:r>
              <a:rPr lang="en-US" sz="1800" b="1" u="sng" dirty="0">
                <a:solidFill>
                  <a:srgbClr val="7030A0"/>
                </a:solidFill>
                <a:latin typeface="Arial" charset="0"/>
              </a:rPr>
              <a:t>authority </a:t>
            </a:r>
            <a:r>
              <a:rPr lang="en-US" sz="1800" b="1" u="sng" dirty="0" smtClean="0">
                <a:solidFill>
                  <a:srgbClr val="7030A0"/>
                </a:solidFill>
                <a:latin typeface="Arial" charset="0"/>
              </a:rPr>
              <a:t>in </a:t>
            </a:r>
            <a:r>
              <a:rPr lang="en-US" sz="1800" b="1" u="sng" dirty="0">
                <a:solidFill>
                  <a:srgbClr val="7030A0"/>
                </a:solidFill>
                <a:latin typeface="Arial" charset="0"/>
              </a:rPr>
              <a:t>Line 8A. </a:t>
            </a:r>
          </a:p>
        </p:txBody>
      </p:sp>
      <p:sp>
        <p:nvSpPr>
          <p:cNvPr id="86035" name="Text Box 20"/>
          <p:cNvSpPr txBox="1">
            <a:spLocks noChangeArrowheads="1"/>
          </p:cNvSpPr>
          <p:nvPr/>
        </p:nvSpPr>
        <p:spPr bwMode="auto">
          <a:xfrm>
            <a:off x="457200" y="4149090"/>
            <a:ext cx="2811780" cy="700192"/>
          </a:xfrm>
          <a:prstGeom prst="rect">
            <a:avLst/>
          </a:prstGeom>
          <a:noFill/>
          <a:ln w="9525">
            <a:noFill/>
            <a:miter lim="800000"/>
            <a:headEnd/>
            <a:tailEnd/>
          </a:ln>
        </p:spPr>
        <p:txBody>
          <a:bodyPr>
            <a:spAutoFit/>
          </a:bodyPr>
          <a:lstStyle/>
          <a:p>
            <a:pPr algn="ctr">
              <a:spcBef>
                <a:spcPct val="50000"/>
              </a:spcBef>
            </a:pPr>
            <a:r>
              <a:rPr lang="en-US" sz="1975" b="1" dirty="0">
                <a:solidFill>
                  <a:srgbClr val="7030A0"/>
                </a:solidFill>
                <a:latin typeface="Arial" charset="0"/>
              </a:rPr>
              <a:t>Underlevied by $56,000</a:t>
            </a:r>
          </a:p>
        </p:txBody>
      </p:sp>
      <p:sp>
        <p:nvSpPr>
          <p:cNvPr id="86037" name="Line 22"/>
          <p:cNvSpPr>
            <a:spLocks noChangeShapeType="1"/>
          </p:cNvSpPr>
          <p:nvPr/>
        </p:nvSpPr>
        <p:spPr bwMode="auto">
          <a:xfrm>
            <a:off x="3134412" y="2298511"/>
            <a:ext cx="2668354" cy="120410"/>
          </a:xfrm>
          <a:prstGeom prst="line">
            <a:avLst/>
          </a:prstGeom>
          <a:noFill/>
          <a:ln w="38100">
            <a:solidFill>
              <a:schemeClr val="tx1"/>
            </a:solidFill>
            <a:prstDash val="sysDot"/>
            <a:round/>
            <a:headEnd/>
            <a:tailEnd/>
          </a:ln>
        </p:spPr>
        <p:txBody>
          <a:bodyPr/>
          <a:lstStyle/>
          <a:p>
            <a:endParaRPr lang="en-US" sz="1975" dirty="0"/>
          </a:p>
        </p:txBody>
      </p:sp>
      <p:sp>
        <p:nvSpPr>
          <p:cNvPr id="86038" name="Text Box 17"/>
          <p:cNvSpPr txBox="1">
            <a:spLocks noChangeArrowheads="1"/>
          </p:cNvSpPr>
          <p:nvPr/>
        </p:nvSpPr>
        <p:spPr bwMode="auto">
          <a:xfrm>
            <a:off x="5802766" y="933501"/>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7030A0"/>
                </a:solidFill>
                <a:latin typeface="Arial" charset="0"/>
              </a:rPr>
              <a:t>2019-20</a:t>
            </a:r>
            <a:endParaRPr lang="en-US" sz="1975" b="1" dirty="0">
              <a:solidFill>
                <a:srgbClr val="7030A0"/>
              </a:solidFill>
              <a:latin typeface="Arial" charset="0"/>
            </a:endParaRPr>
          </a:p>
        </p:txBody>
      </p:sp>
      <p:sp>
        <p:nvSpPr>
          <p:cNvPr id="24" name="Rectangle 9"/>
          <p:cNvSpPr>
            <a:spLocks noChangeArrowheads="1"/>
          </p:cNvSpPr>
          <p:nvPr/>
        </p:nvSpPr>
        <p:spPr bwMode="auto">
          <a:xfrm>
            <a:off x="5815090" y="2043969"/>
            <a:ext cx="2331720" cy="359060"/>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300" b="1" dirty="0" smtClean="0">
                <a:solidFill>
                  <a:srgbClr val="000000"/>
                </a:solidFill>
                <a:latin typeface="Lato" panose="020F0502020204030203" pitchFamily="34" charset="0"/>
              </a:rPr>
              <a:t>Allowed Per-Member </a:t>
            </a:r>
          </a:p>
          <a:p>
            <a:pPr algn="ctr"/>
            <a:r>
              <a:rPr lang="en-US" sz="1300" b="1" dirty="0" smtClean="0">
                <a:solidFill>
                  <a:srgbClr val="000000"/>
                </a:solidFill>
                <a:latin typeface="Lato" panose="020F0502020204030203" pitchFamily="34" charset="0"/>
              </a:rPr>
              <a:t>Change $175</a:t>
            </a:r>
          </a:p>
        </p:txBody>
      </p:sp>
      <p:sp>
        <p:nvSpPr>
          <p:cNvPr id="86036" name="Line 21"/>
          <p:cNvSpPr>
            <a:spLocks noChangeShapeType="1"/>
          </p:cNvSpPr>
          <p:nvPr/>
        </p:nvSpPr>
        <p:spPr bwMode="auto">
          <a:xfrm flipH="1">
            <a:off x="572588" y="2314565"/>
            <a:ext cx="2674620" cy="0"/>
          </a:xfrm>
          <a:prstGeom prst="line">
            <a:avLst/>
          </a:prstGeom>
          <a:noFill/>
          <a:ln w="28575">
            <a:solidFill>
              <a:srgbClr val="7030A0"/>
            </a:solidFill>
            <a:round/>
            <a:headEnd/>
            <a:tailEnd/>
          </a:ln>
        </p:spPr>
        <p:txBody>
          <a:bodyPr/>
          <a:lstStyle/>
          <a:p>
            <a:endParaRPr lang="en-US" sz="1975" dirty="0"/>
          </a:p>
        </p:txBody>
      </p:sp>
      <p:sp>
        <p:nvSpPr>
          <p:cNvPr id="26" name="TextBox 25"/>
          <p:cNvSpPr txBox="1"/>
          <p:nvPr/>
        </p:nvSpPr>
        <p:spPr>
          <a:xfrm>
            <a:off x="5560541" y="1373481"/>
            <a:ext cx="2573945" cy="292388"/>
          </a:xfrm>
          <a:prstGeom prst="rect">
            <a:avLst/>
          </a:prstGeom>
          <a:solidFill>
            <a:schemeClr val="tx2">
              <a:lumMod val="40000"/>
              <a:lumOff val="60000"/>
            </a:schemeClr>
          </a:solidFill>
          <a:ln>
            <a:solidFill>
              <a:schemeClr val="bg2">
                <a:lumMod val="10000"/>
              </a:schemeClr>
            </a:solidFill>
          </a:ln>
        </p:spPr>
        <p:txBody>
          <a:bodyPr wrap="square" rtlCol="0">
            <a:spAutoFit/>
          </a:bodyPr>
          <a:lstStyle/>
          <a:p>
            <a:pPr algn="ctr"/>
            <a:r>
              <a:rPr lang="en-US" sz="1300" b="1" dirty="0" smtClean="0">
                <a:latin typeface="Lato" panose="020F0502020204030203" pitchFamily="34" charset="0"/>
              </a:rPr>
              <a:t>$10,000 carryover </a:t>
            </a:r>
            <a:r>
              <a:rPr lang="en-US" sz="1200" b="1" dirty="0" smtClean="0">
                <a:latin typeface="Lato" panose="020F0502020204030203" pitchFamily="34" charset="0"/>
              </a:rPr>
              <a:t>(not included</a:t>
            </a:r>
            <a:r>
              <a:rPr lang="en-US" sz="1300" b="1" dirty="0" smtClean="0">
                <a:latin typeface="Lato" panose="020F0502020204030203" pitchFamily="34" charset="0"/>
              </a:rPr>
              <a:t>)</a:t>
            </a:r>
            <a:endParaRPr lang="en-US" sz="1300" b="1" dirty="0">
              <a:latin typeface="Lato" panose="020F0502020204030203" pitchFamily="34" charset="0"/>
            </a:endParaRPr>
          </a:p>
        </p:txBody>
      </p:sp>
      <p:sp>
        <p:nvSpPr>
          <p:cNvPr id="27" name="TextBox 26"/>
          <p:cNvSpPr txBox="1"/>
          <p:nvPr/>
        </p:nvSpPr>
        <p:spPr>
          <a:xfrm>
            <a:off x="800100" y="1394579"/>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$8,990,000</a:t>
            </a:r>
            <a:endParaRPr lang="en-US" sz="2000" b="1" dirty="0">
              <a:solidFill>
                <a:srgbClr val="7030A0"/>
              </a:solidFill>
              <a:latin typeface="Lato" panose="020F0502020204030203" pitchFamily="34" charset="0"/>
            </a:endParaRPr>
          </a:p>
        </p:txBody>
      </p:sp>
      <p:sp>
        <p:nvSpPr>
          <p:cNvPr id="28" name="TextBox 27"/>
          <p:cNvSpPr txBox="1"/>
          <p:nvPr/>
        </p:nvSpPr>
        <p:spPr>
          <a:xfrm>
            <a:off x="5802766" y="1677863"/>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$9,077,500</a:t>
            </a:r>
            <a:endParaRPr lang="en-US" sz="2000" b="1" dirty="0">
              <a:solidFill>
                <a:srgbClr val="7030A0"/>
              </a:solidFill>
              <a:latin typeface="Lato" panose="020F0502020204030203" pitchFamily="34" charset="0"/>
            </a:endParaRPr>
          </a:p>
        </p:txBody>
      </p:sp>
    </p:spTree>
    <p:extLst>
      <p:ext uri="{BB962C8B-B14F-4D97-AF65-F5344CB8AC3E}">
        <p14:creationId xmlns:p14="http://schemas.microsoft.com/office/powerpoint/2010/main" val="42350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72DD0384-5A49-4A71-8B87-67549B65ABD3}" type="slidenum">
              <a:rPr lang="en-US"/>
              <a:pPr algn="r">
                <a:defRPr/>
              </a:pPr>
              <a:t>8</a:t>
            </a:fld>
            <a:endParaRPr lang="en-US" b="1" dirty="0">
              <a:latin typeface="+mn-lt"/>
            </a:endParaRPr>
          </a:p>
        </p:txBody>
      </p:sp>
      <p:sp>
        <p:nvSpPr>
          <p:cNvPr id="4" name="TextBox 3"/>
          <p:cNvSpPr txBox="1"/>
          <p:nvPr/>
        </p:nvSpPr>
        <p:spPr>
          <a:xfrm>
            <a:off x="1680" y="204492"/>
            <a:ext cx="9140641" cy="700961"/>
          </a:xfrm>
          <a:prstGeom prst="rect">
            <a:avLst/>
          </a:prstGeom>
          <a:noFill/>
        </p:spPr>
        <p:txBody>
          <a:bodyPr wrap="square" rtlCol="0">
            <a:spAutoFit/>
          </a:bodyPr>
          <a:lstStyle/>
          <a:p>
            <a:pPr algn="ctr"/>
            <a:r>
              <a:rPr lang="en-US" sz="3955" dirty="0">
                <a:solidFill>
                  <a:srgbClr val="FFFF00"/>
                </a:solidFill>
                <a:latin typeface="Lato Black" panose="020F0A02020204030203" pitchFamily="34" charset="0"/>
              </a:rPr>
              <a:t>REVENUE LIMITS</a:t>
            </a:r>
            <a:endParaRPr lang="en-US" sz="2930" dirty="0">
              <a:solidFill>
                <a:srgbClr val="FFFF00"/>
              </a:solidFill>
              <a:latin typeface="Lato Black" panose="020F0A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069" y="1291688"/>
            <a:ext cx="6961862" cy="250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072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731521" y="3030989"/>
            <a:ext cx="2331720" cy="1034484"/>
          </a:xfrm>
          <a:prstGeom prst="rect">
            <a:avLst/>
          </a:prstGeom>
          <a:solidFill>
            <a:srgbClr val="00CC00"/>
          </a:solidFill>
          <a:ln w="9525">
            <a:solidFill>
              <a:schemeClr val="tx1"/>
            </a:solidFill>
            <a:miter lim="800000"/>
            <a:headEnd/>
            <a:tailEnd/>
          </a:ln>
        </p:spPr>
        <p:txBody>
          <a:bodyPr wrap="none" anchor="ctr"/>
          <a:lstStyle/>
          <a:p>
            <a:pPr algn="ctr"/>
            <a:r>
              <a:rPr lang="en-US" sz="1400" dirty="0">
                <a:solidFill>
                  <a:srgbClr val="000000"/>
                </a:solidFill>
                <a:latin typeface="Lato" panose="020F0502020204030203" pitchFamily="34" charset="0"/>
              </a:rPr>
              <a:t>Base</a:t>
            </a:r>
          </a:p>
        </p:txBody>
      </p:sp>
      <p:sp>
        <p:nvSpPr>
          <p:cNvPr id="87043" name="Line 3"/>
          <p:cNvSpPr>
            <a:spLocks noChangeShapeType="1"/>
          </p:cNvSpPr>
          <p:nvPr/>
        </p:nvSpPr>
        <p:spPr bwMode="auto">
          <a:xfrm flipH="1">
            <a:off x="594360" y="4114800"/>
            <a:ext cx="2674620" cy="0"/>
          </a:xfrm>
          <a:prstGeom prst="line">
            <a:avLst/>
          </a:prstGeom>
          <a:noFill/>
          <a:ln w="25400">
            <a:solidFill>
              <a:srgbClr val="000000"/>
            </a:solidFill>
            <a:round/>
            <a:headEnd/>
            <a:tailEnd/>
          </a:ln>
        </p:spPr>
        <p:txBody>
          <a:bodyPr/>
          <a:lstStyle/>
          <a:p>
            <a:endParaRPr lang="en-US" sz="1975" dirty="0"/>
          </a:p>
        </p:txBody>
      </p:sp>
      <p:sp>
        <p:nvSpPr>
          <p:cNvPr id="87044" name="Rectangle 4"/>
          <p:cNvSpPr>
            <a:spLocks noGrp="1" noChangeArrowheads="1"/>
          </p:cNvSpPr>
          <p:nvPr>
            <p:ph type="title"/>
          </p:nvPr>
        </p:nvSpPr>
        <p:spPr>
          <a:xfrm>
            <a:off x="1507332" y="291703"/>
            <a:ext cx="6309360" cy="719139"/>
          </a:xfrm>
        </p:spPr>
        <p:txBody>
          <a:bodyPr>
            <a:normAutofit fontScale="90000"/>
          </a:bodyPr>
          <a:lstStyle/>
          <a:p>
            <a:pPr eaLnBrk="1" hangingPunct="1"/>
            <a:r>
              <a:rPr lang="en-US" sz="2430" b="1" dirty="0"/>
              <a:t/>
            </a:r>
            <a:br>
              <a:rPr lang="en-US" sz="2430" b="1" dirty="0"/>
            </a:br>
            <a:endParaRPr lang="en-US" sz="2430" b="1" dirty="0">
              <a:solidFill>
                <a:srgbClr val="FFFF00"/>
              </a:solidFill>
            </a:endParaRPr>
          </a:p>
        </p:txBody>
      </p:sp>
      <p:sp>
        <p:nvSpPr>
          <p:cNvPr id="26" name="Slide Number Placeholder 25"/>
          <p:cNvSpPr>
            <a:spLocks noGrp="1"/>
          </p:cNvSpPr>
          <p:nvPr>
            <p:ph type="sldNum" sz="quarter" idx="12"/>
          </p:nvPr>
        </p:nvSpPr>
        <p:spPr>
          <a:xfrm>
            <a:off x="8485828" y="4770543"/>
            <a:ext cx="506727" cy="289500"/>
          </a:xfrm>
        </p:spPr>
        <p:txBody>
          <a:bodyPr/>
          <a:lstStyle/>
          <a:p>
            <a:pPr>
              <a:defRPr/>
            </a:pPr>
            <a:fld id="{EDD38028-0EA5-4518-8DC2-93749F528613}" type="slidenum">
              <a:rPr lang="en-US" smtClean="0"/>
              <a:pPr>
                <a:defRPr/>
              </a:pPr>
              <a:t>80</a:t>
            </a:fld>
            <a:endParaRPr lang="en-US" dirty="0"/>
          </a:p>
        </p:txBody>
      </p:sp>
      <p:sp>
        <p:nvSpPr>
          <p:cNvPr id="87045" name="Line 5"/>
          <p:cNvSpPr>
            <a:spLocks noChangeShapeType="1"/>
          </p:cNvSpPr>
          <p:nvPr/>
        </p:nvSpPr>
        <p:spPr bwMode="auto">
          <a:xfrm flipH="1">
            <a:off x="5669280" y="4114800"/>
            <a:ext cx="2634615" cy="0"/>
          </a:xfrm>
          <a:prstGeom prst="line">
            <a:avLst/>
          </a:prstGeom>
          <a:noFill/>
          <a:ln w="25400">
            <a:solidFill>
              <a:srgbClr val="000000"/>
            </a:solidFill>
            <a:round/>
            <a:headEnd/>
            <a:tailEnd/>
          </a:ln>
        </p:spPr>
        <p:txBody>
          <a:bodyPr/>
          <a:lstStyle/>
          <a:p>
            <a:endParaRPr lang="en-US" sz="1975" dirty="0"/>
          </a:p>
        </p:txBody>
      </p:sp>
      <p:sp>
        <p:nvSpPr>
          <p:cNvPr id="87046" name="Line 6"/>
          <p:cNvSpPr>
            <a:spLocks noChangeShapeType="1"/>
          </p:cNvSpPr>
          <p:nvPr/>
        </p:nvSpPr>
        <p:spPr bwMode="auto">
          <a:xfrm flipH="1">
            <a:off x="5669280" y="2720576"/>
            <a:ext cx="2606040" cy="0"/>
          </a:xfrm>
          <a:prstGeom prst="line">
            <a:avLst/>
          </a:prstGeom>
          <a:noFill/>
          <a:ln w="25400">
            <a:solidFill>
              <a:srgbClr val="7030A0"/>
            </a:solidFill>
            <a:round/>
            <a:headEnd/>
            <a:tailEnd/>
          </a:ln>
        </p:spPr>
        <p:txBody>
          <a:bodyPr/>
          <a:lstStyle/>
          <a:p>
            <a:endParaRPr lang="en-US" sz="1975" dirty="0"/>
          </a:p>
        </p:txBody>
      </p:sp>
      <p:sp>
        <p:nvSpPr>
          <p:cNvPr id="87048" name="Rectangle 8"/>
          <p:cNvSpPr>
            <a:spLocks noChangeArrowheads="1"/>
          </p:cNvSpPr>
          <p:nvPr/>
        </p:nvSpPr>
        <p:spPr bwMode="auto">
          <a:xfrm>
            <a:off x="731521" y="2412544"/>
            <a:ext cx="2331720" cy="226218"/>
          </a:xfrm>
          <a:prstGeom prst="rect">
            <a:avLst/>
          </a:prstGeom>
          <a:solidFill>
            <a:srgbClr val="FFCC00"/>
          </a:solidFill>
          <a:ln w="9525">
            <a:solidFill>
              <a:schemeClr val="tx1"/>
            </a:solidFill>
            <a:miter lim="800000"/>
            <a:headEnd/>
            <a:tailEnd/>
          </a:ln>
        </p:spPr>
        <p:txBody>
          <a:bodyPr wrap="none" anchor="ctr"/>
          <a:lstStyle/>
          <a:p>
            <a:pPr algn="ctr"/>
            <a:r>
              <a:rPr lang="en-US" sz="1260" b="1" dirty="0">
                <a:solidFill>
                  <a:srgbClr val="000000"/>
                </a:solidFill>
                <a:latin typeface="Lato" panose="020F0502020204030203" pitchFamily="34" charset="0"/>
              </a:rPr>
              <a:t>Hold Harmless(Ln7) - </a:t>
            </a:r>
            <a:r>
              <a:rPr lang="en-US" sz="1260" b="1" dirty="0" smtClean="0">
                <a:solidFill>
                  <a:srgbClr val="000000"/>
                </a:solidFill>
                <a:latin typeface="Lato" panose="020F0502020204030203" pitchFamily="34" charset="0"/>
              </a:rPr>
              <a:t>$</a:t>
            </a:r>
            <a:r>
              <a:rPr lang="en-US" sz="1260" b="1" dirty="0">
                <a:solidFill>
                  <a:srgbClr val="000000"/>
                </a:solidFill>
                <a:latin typeface="Lato" panose="020F0502020204030203" pitchFamily="34" charset="0"/>
              </a:rPr>
              <a:t>4</a:t>
            </a:r>
            <a:r>
              <a:rPr lang="en-US" sz="1260" b="1" dirty="0" smtClean="0">
                <a:solidFill>
                  <a:srgbClr val="000000"/>
                </a:solidFill>
                <a:latin typeface="Lato" panose="020F0502020204030203" pitchFamily="34" charset="0"/>
              </a:rPr>
              <a:t>0,000</a:t>
            </a:r>
            <a:endParaRPr lang="en-US" sz="1260" b="1" dirty="0">
              <a:solidFill>
                <a:srgbClr val="000000"/>
              </a:solidFill>
              <a:latin typeface="Lato" panose="020F0502020204030203" pitchFamily="34" charset="0"/>
            </a:endParaRPr>
          </a:p>
        </p:txBody>
      </p:sp>
      <p:sp>
        <p:nvSpPr>
          <p:cNvPr id="87049" name="Rectangle 9"/>
          <p:cNvSpPr>
            <a:spLocks noChangeArrowheads="1"/>
          </p:cNvSpPr>
          <p:nvPr/>
        </p:nvSpPr>
        <p:spPr bwMode="auto">
          <a:xfrm>
            <a:off x="731521" y="2645227"/>
            <a:ext cx="2331720" cy="419100"/>
          </a:xfrm>
          <a:prstGeom prst="rect">
            <a:avLst/>
          </a:prstGeom>
          <a:solidFill>
            <a:srgbClr val="00CC00"/>
          </a:solidFill>
          <a:ln w="9525">
            <a:solidFill>
              <a:schemeClr val="tx1"/>
            </a:solidFill>
            <a:miter lim="800000"/>
            <a:headEnd/>
            <a:tailEnd/>
          </a:ln>
        </p:spPr>
        <p:txBody>
          <a:bodyPr wrap="none" anchor="ctr"/>
          <a:lstStyle/>
          <a:p>
            <a:pPr algn="ctr"/>
            <a:r>
              <a:rPr lang="en-US" sz="1260" b="1" dirty="0">
                <a:solidFill>
                  <a:srgbClr val="000000"/>
                </a:solidFill>
                <a:latin typeface="Lato" panose="020F0502020204030203" pitchFamily="34" charset="0"/>
              </a:rPr>
              <a:t>Ref - $250,000</a:t>
            </a:r>
          </a:p>
        </p:txBody>
      </p:sp>
      <p:sp>
        <p:nvSpPr>
          <p:cNvPr id="87050" name="Rectangle 10"/>
          <p:cNvSpPr>
            <a:spLocks noChangeArrowheads="1"/>
          </p:cNvSpPr>
          <p:nvPr/>
        </p:nvSpPr>
        <p:spPr bwMode="auto">
          <a:xfrm>
            <a:off x="5929040" y="2724379"/>
            <a:ext cx="2328863" cy="1379766"/>
          </a:xfrm>
          <a:prstGeom prst="rect">
            <a:avLst/>
          </a:prstGeom>
          <a:solidFill>
            <a:srgbClr val="00CC00"/>
          </a:solidFill>
          <a:ln w="9525">
            <a:solidFill>
              <a:schemeClr val="tx1"/>
            </a:solidFill>
            <a:miter lim="800000"/>
            <a:headEnd/>
            <a:tailEnd/>
          </a:ln>
        </p:spPr>
        <p:txBody>
          <a:bodyPr wrap="none" anchor="ctr"/>
          <a:lstStyle/>
          <a:p>
            <a:pPr algn="ctr"/>
            <a:r>
              <a:rPr lang="en-US" sz="1400" dirty="0">
                <a:solidFill>
                  <a:srgbClr val="000000"/>
                </a:solidFill>
                <a:latin typeface="Lato" panose="020F0502020204030203" pitchFamily="34" charset="0"/>
              </a:rPr>
              <a:t>Prior Year Aid </a:t>
            </a:r>
          </a:p>
          <a:p>
            <a:pPr algn="ctr"/>
            <a:r>
              <a:rPr lang="en-US" sz="1400" dirty="0">
                <a:solidFill>
                  <a:srgbClr val="000000"/>
                </a:solidFill>
                <a:latin typeface="Lato" panose="020F0502020204030203" pitchFamily="34" charset="0"/>
              </a:rPr>
              <a:t>+</a:t>
            </a:r>
          </a:p>
          <a:p>
            <a:pPr algn="ctr"/>
            <a:r>
              <a:rPr lang="en-US" sz="1400" dirty="0">
                <a:solidFill>
                  <a:srgbClr val="000000"/>
                </a:solidFill>
                <a:latin typeface="Lato" panose="020F0502020204030203" pitchFamily="34" charset="0"/>
              </a:rPr>
              <a:t>Levies</a:t>
            </a:r>
          </a:p>
        </p:txBody>
      </p:sp>
      <p:sp>
        <p:nvSpPr>
          <p:cNvPr id="87051" name="Text Box 11"/>
          <p:cNvSpPr txBox="1">
            <a:spLocks noChangeArrowheads="1"/>
          </p:cNvSpPr>
          <p:nvPr/>
        </p:nvSpPr>
        <p:spPr bwMode="auto">
          <a:xfrm>
            <a:off x="1680" y="-35165"/>
            <a:ext cx="9068558" cy="1397306"/>
          </a:xfrm>
          <a:prstGeom prst="rect">
            <a:avLst/>
          </a:prstGeom>
          <a:noFill/>
          <a:ln w="9525" algn="ctr">
            <a:noFill/>
            <a:miter lim="800000"/>
            <a:headEnd/>
            <a:tailEnd/>
          </a:ln>
        </p:spPr>
        <p:txBody>
          <a:bodyPr wrap="square">
            <a:spAutoFit/>
          </a:bodyPr>
          <a:lstStyle/>
          <a:p>
            <a:pPr algn="ctr">
              <a:spcBef>
                <a:spcPct val="20000"/>
              </a:spcBef>
              <a:defRPr/>
            </a:pPr>
            <a:r>
              <a:rPr lang="en-US" sz="2800" i="1" dirty="0">
                <a:solidFill>
                  <a:srgbClr val="FFFF00"/>
                </a:solidFill>
                <a:latin typeface="Lato Black" panose="020F0A02020204030203" pitchFamily="34" charset="0"/>
              </a:rPr>
              <a:t>#6 –Hold Harmless (non-recurring), Nonrecurring  Exemption, Recurring, &amp; </a:t>
            </a:r>
            <a:r>
              <a:rPr lang="en-US" sz="2800" i="1" dirty="0" smtClean="0">
                <a:solidFill>
                  <a:srgbClr val="FFFF00"/>
                </a:solidFill>
                <a:latin typeface="Lato Black" panose="020F0A02020204030203" pitchFamily="34" charset="0"/>
              </a:rPr>
              <a:t>Underlevy  </a:t>
            </a:r>
          </a:p>
          <a:p>
            <a:pPr algn="ctr">
              <a:spcBef>
                <a:spcPct val="20000"/>
              </a:spcBef>
              <a:defRPr/>
            </a:pPr>
            <a:r>
              <a:rPr lang="en-US" sz="2400" i="1" dirty="0">
                <a:latin typeface="Lato Black" panose="020F0A02020204030203" pitchFamily="34" charset="0"/>
              </a:rPr>
              <a:t>(District with a 500 members)  </a:t>
            </a:r>
          </a:p>
        </p:txBody>
      </p:sp>
      <p:sp>
        <p:nvSpPr>
          <p:cNvPr id="87052" name="AutoShape 12"/>
          <p:cNvSpPr>
            <a:spLocks/>
          </p:cNvSpPr>
          <p:nvPr/>
        </p:nvSpPr>
        <p:spPr bwMode="auto">
          <a:xfrm>
            <a:off x="3131820" y="2770413"/>
            <a:ext cx="342899" cy="1344387"/>
          </a:xfrm>
          <a:prstGeom prst="rightBrace">
            <a:avLst>
              <a:gd name="adj1" fmla="val 38333"/>
              <a:gd name="adj2" fmla="val 50000"/>
            </a:avLst>
          </a:prstGeom>
          <a:noFill/>
          <a:ln w="25400">
            <a:solidFill>
              <a:schemeClr val="tx1"/>
            </a:solidFill>
            <a:round/>
            <a:headEnd/>
            <a:tailEnd/>
          </a:ln>
        </p:spPr>
        <p:txBody>
          <a:bodyPr wrap="none" anchor="ctr"/>
          <a:lstStyle/>
          <a:p>
            <a:endParaRPr lang="en-US" sz="1975" dirty="0"/>
          </a:p>
        </p:txBody>
      </p:sp>
      <p:sp>
        <p:nvSpPr>
          <p:cNvPr id="87053" name="Line 13"/>
          <p:cNvSpPr>
            <a:spLocks noChangeShapeType="1"/>
          </p:cNvSpPr>
          <p:nvPr/>
        </p:nvSpPr>
        <p:spPr bwMode="auto">
          <a:xfrm flipH="1">
            <a:off x="607219" y="1983922"/>
            <a:ext cx="2674620" cy="0"/>
          </a:xfrm>
          <a:prstGeom prst="line">
            <a:avLst/>
          </a:prstGeom>
          <a:noFill/>
          <a:ln w="28575">
            <a:solidFill>
              <a:srgbClr val="7030A0"/>
            </a:solidFill>
            <a:round/>
            <a:headEnd/>
            <a:tailEnd/>
          </a:ln>
        </p:spPr>
        <p:txBody>
          <a:bodyPr/>
          <a:lstStyle/>
          <a:p>
            <a:endParaRPr lang="en-US" sz="1975" dirty="0"/>
          </a:p>
        </p:txBody>
      </p:sp>
      <p:sp>
        <p:nvSpPr>
          <p:cNvPr id="87054" name="Text Box 14"/>
          <p:cNvSpPr txBox="1">
            <a:spLocks noChangeArrowheads="1"/>
          </p:cNvSpPr>
          <p:nvPr/>
        </p:nvSpPr>
        <p:spPr bwMode="auto">
          <a:xfrm>
            <a:off x="253786" y="896506"/>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2018-19</a:t>
            </a:r>
            <a:endParaRPr lang="en-US" sz="1975" b="1" dirty="0">
              <a:solidFill>
                <a:srgbClr val="333399"/>
              </a:solidFill>
              <a:latin typeface="Arial" charset="0"/>
            </a:endParaRPr>
          </a:p>
        </p:txBody>
      </p:sp>
      <p:sp>
        <p:nvSpPr>
          <p:cNvPr id="87055" name="Text Box 16"/>
          <p:cNvSpPr txBox="1">
            <a:spLocks noChangeArrowheads="1"/>
          </p:cNvSpPr>
          <p:nvPr/>
        </p:nvSpPr>
        <p:spPr bwMode="auto">
          <a:xfrm>
            <a:off x="3543300" y="3086102"/>
            <a:ext cx="685800" cy="979371"/>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600" dirty="0">
              <a:latin typeface="Lato" panose="020F0502020204030203" pitchFamily="34" charset="0"/>
            </a:endParaRPr>
          </a:p>
          <a:p>
            <a:pPr algn="ctr">
              <a:lnSpc>
                <a:spcPct val="30000"/>
              </a:lnSpc>
              <a:spcBef>
                <a:spcPct val="50000"/>
              </a:spcBef>
            </a:pPr>
            <a:r>
              <a:rPr lang="en-US" sz="1600" dirty="0">
                <a:latin typeface="Lato" panose="020F0502020204030203" pitchFamily="34" charset="0"/>
              </a:rPr>
              <a:t>Aid</a:t>
            </a:r>
          </a:p>
          <a:p>
            <a:pPr algn="ctr">
              <a:lnSpc>
                <a:spcPct val="30000"/>
              </a:lnSpc>
              <a:spcBef>
                <a:spcPct val="50000"/>
              </a:spcBef>
            </a:pPr>
            <a:r>
              <a:rPr lang="en-US" sz="1600" dirty="0">
                <a:latin typeface="Lato" panose="020F0502020204030203" pitchFamily="34" charset="0"/>
              </a:rPr>
              <a:t>+</a:t>
            </a:r>
          </a:p>
          <a:p>
            <a:pPr algn="ctr">
              <a:lnSpc>
                <a:spcPct val="30000"/>
              </a:lnSpc>
              <a:spcBef>
                <a:spcPct val="50000"/>
              </a:spcBef>
            </a:pPr>
            <a:r>
              <a:rPr lang="en-US" sz="1600" dirty="0">
                <a:latin typeface="Lato" panose="020F0502020204030203" pitchFamily="34" charset="0"/>
              </a:rPr>
              <a:t>Levy</a:t>
            </a:r>
          </a:p>
          <a:p>
            <a:pPr algn="ctr">
              <a:lnSpc>
                <a:spcPct val="30000"/>
              </a:lnSpc>
              <a:spcBef>
                <a:spcPct val="50000"/>
              </a:spcBef>
            </a:pPr>
            <a:endParaRPr lang="en-US" sz="1600" dirty="0">
              <a:latin typeface="Lato" panose="020F0502020204030203" pitchFamily="34" charset="0"/>
            </a:endParaRPr>
          </a:p>
        </p:txBody>
      </p:sp>
      <p:sp>
        <p:nvSpPr>
          <p:cNvPr id="87056" name="AutoShape 17"/>
          <p:cNvSpPr>
            <a:spLocks/>
          </p:cNvSpPr>
          <p:nvPr/>
        </p:nvSpPr>
        <p:spPr bwMode="auto">
          <a:xfrm>
            <a:off x="5326381" y="2735034"/>
            <a:ext cx="340048" cy="1379766"/>
          </a:xfrm>
          <a:prstGeom prst="leftBrace">
            <a:avLst>
              <a:gd name="adj1" fmla="val 38333"/>
              <a:gd name="adj2" fmla="val 50000"/>
            </a:avLst>
          </a:prstGeom>
          <a:noFill/>
          <a:ln w="25400">
            <a:solidFill>
              <a:schemeClr val="tx1"/>
            </a:solidFill>
            <a:round/>
            <a:headEnd/>
            <a:tailEnd/>
          </a:ln>
        </p:spPr>
        <p:txBody>
          <a:bodyPr wrap="none" anchor="ctr"/>
          <a:lstStyle/>
          <a:p>
            <a:endParaRPr lang="en-US" sz="1975" dirty="0"/>
          </a:p>
        </p:txBody>
      </p:sp>
      <p:sp>
        <p:nvSpPr>
          <p:cNvPr id="87057" name="Text Box 18"/>
          <p:cNvSpPr txBox="1">
            <a:spLocks noChangeArrowheads="1"/>
          </p:cNvSpPr>
          <p:nvPr/>
        </p:nvSpPr>
        <p:spPr bwMode="auto">
          <a:xfrm>
            <a:off x="4577444" y="3105303"/>
            <a:ext cx="685800" cy="5330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600" dirty="0">
                <a:latin typeface="Lato" panose="020F0502020204030203" pitchFamily="34" charset="0"/>
              </a:rPr>
              <a:t>Base</a:t>
            </a:r>
            <a:endParaRPr lang="en-US" sz="1440" dirty="0">
              <a:latin typeface="Lato" panose="020F0502020204030203" pitchFamily="34" charset="0"/>
            </a:endParaRPr>
          </a:p>
          <a:p>
            <a:pPr algn="ctr">
              <a:lnSpc>
                <a:spcPct val="30000"/>
              </a:lnSpc>
              <a:spcBef>
                <a:spcPct val="50000"/>
              </a:spcBef>
            </a:pPr>
            <a:endParaRPr lang="en-US" sz="1440" dirty="0">
              <a:latin typeface="Arial" charset="0"/>
            </a:endParaRPr>
          </a:p>
        </p:txBody>
      </p:sp>
      <p:sp>
        <p:nvSpPr>
          <p:cNvPr id="87059" name="Line 20"/>
          <p:cNvSpPr>
            <a:spLocks noChangeShapeType="1"/>
          </p:cNvSpPr>
          <p:nvPr/>
        </p:nvSpPr>
        <p:spPr bwMode="auto">
          <a:xfrm flipH="1" flipV="1">
            <a:off x="607219" y="2736736"/>
            <a:ext cx="2524600" cy="6236"/>
          </a:xfrm>
          <a:prstGeom prst="line">
            <a:avLst/>
          </a:prstGeom>
          <a:noFill/>
          <a:ln w="38100">
            <a:solidFill>
              <a:srgbClr val="7030A0"/>
            </a:solidFill>
            <a:round/>
            <a:headEnd/>
            <a:tailEnd/>
          </a:ln>
        </p:spPr>
        <p:txBody>
          <a:bodyPr/>
          <a:lstStyle/>
          <a:p>
            <a:endParaRPr lang="en-US" sz="1975" dirty="0"/>
          </a:p>
        </p:txBody>
      </p:sp>
      <p:sp>
        <p:nvSpPr>
          <p:cNvPr id="87060" name="Rectangle 21"/>
          <p:cNvSpPr>
            <a:spLocks noChangeArrowheads="1"/>
          </p:cNvSpPr>
          <p:nvPr/>
        </p:nvSpPr>
        <p:spPr bwMode="auto">
          <a:xfrm>
            <a:off x="731521" y="1994806"/>
            <a:ext cx="2331720" cy="419100"/>
          </a:xfrm>
          <a:prstGeom prst="rect">
            <a:avLst/>
          </a:prstGeom>
          <a:solidFill>
            <a:srgbClr val="FFCC00"/>
          </a:solidFill>
          <a:ln w="9525">
            <a:solidFill>
              <a:schemeClr val="tx1"/>
            </a:solidFill>
            <a:miter lim="800000"/>
            <a:headEnd/>
            <a:tailEnd/>
          </a:ln>
        </p:spPr>
        <p:txBody>
          <a:bodyPr wrap="none" anchor="ctr"/>
          <a:lstStyle/>
          <a:p>
            <a:pPr algn="ctr"/>
            <a:r>
              <a:rPr lang="en-US" sz="1260" b="1" dirty="0">
                <a:solidFill>
                  <a:srgbClr val="000000"/>
                </a:solidFill>
                <a:latin typeface="Lato" panose="020F0502020204030203" pitchFamily="34" charset="0"/>
              </a:rPr>
              <a:t>Decl Enroll - </a:t>
            </a:r>
            <a:r>
              <a:rPr lang="en-US" sz="1260" b="1" dirty="0" smtClean="0">
                <a:solidFill>
                  <a:srgbClr val="000000"/>
                </a:solidFill>
                <a:latin typeface="Lato" panose="020F0502020204030203" pitchFamily="34" charset="0"/>
              </a:rPr>
              <a:t>$200,000</a:t>
            </a:r>
            <a:endParaRPr lang="en-US" sz="1260" b="1" dirty="0">
              <a:solidFill>
                <a:srgbClr val="000000"/>
              </a:solidFill>
              <a:latin typeface="Lato" panose="020F0502020204030203" pitchFamily="34" charset="0"/>
            </a:endParaRPr>
          </a:p>
        </p:txBody>
      </p:sp>
      <p:sp>
        <p:nvSpPr>
          <p:cNvPr id="87061" name="Text Box 22"/>
          <p:cNvSpPr txBox="1">
            <a:spLocks noChangeArrowheads="1"/>
          </p:cNvSpPr>
          <p:nvPr/>
        </p:nvSpPr>
        <p:spPr bwMode="auto">
          <a:xfrm>
            <a:off x="377609" y="4123238"/>
            <a:ext cx="2880360" cy="700192"/>
          </a:xfrm>
          <a:prstGeom prst="rect">
            <a:avLst/>
          </a:prstGeom>
          <a:noFill/>
          <a:ln w="9525">
            <a:noFill/>
            <a:miter lim="800000"/>
            <a:headEnd/>
            <a:tailEnd/>
          </a:ln>
        </p:spPr>
        <p:txBody>
          <a:bodyPr>
            <a:spAutoFit/>
          </a:bodyPr>
          <a:lstStyle/>
          <a:p>
            <a:pPr algn="ctr">
              <a:spcBef>
                <a:spcPct val="50000"/>
              </a:spcBef>
            </a:pPr>
            <a:r>
              <a:rPr lang="en-US" sz="1975" b="1" dirty="0">
                <a:solidFill>
                  <a:srgbClr val="333399"/>
                </a:solidFill>
                <a:latin typeface="Arial" charset="0"/>
              </a:rPr>
              <a:t>Underlevied by $250,000</a:t>
            </a:r>
          </a:p>
        </p:txBody>
      </p:sp>
      <p:sp>
        <p:nvSpPr>
          <p:cNvPr id="87062" name="Text Box 23"/>
          <p:cNvSpPr txBox="1">
            <a:spLocks noChangeArrowheads="1"/>
          </p:cNvSpPr>
          <p:nvPr/>
        </p:nvSpPr>
        <p:spPr bwMode="auto">
          <a:xfrm>
            <a:off x="3611880" y="1820634"/>
            <a:ext cx="1234440" cy="396262"/>
          </a:xfrm>
          <a:prstGeom prst="rect">
            <a:avLst/>
          </a:prstGeom>
          <a:noFill/>
          <a:ln w="9525">
            <a:noFill/>
            <a:miter lim="800000"/>
            <a:headEnd/>
            <a:tailEnd/>
          </a:ln>
        </p:spPr>
        <p:txBody>
          <a:bodyPr>
            <a:spAutoFit/>
          </a:bodyPr>
          <a:lstStyle/>
          <a:p>
            <a:pPr algn="ctr">
              <a:spcBef>
                <a:spcPct val="50000"/>
              </a:spcBef>
            </a:pPr>
            <a:r>
              <a:rPr lang="en-US" sz="1975" b="1" dirty="0" smtClean="0">
                <a:latin typeface="Arial" charset="0"/>
              </a:rPr>
              <a:t>$10,000</a:t>
            </a:r>
            <a:endParaRPr lang="en-US" sz="1975" b="1" dirty="0">
              <a:latin typeface="Arial" charset="0"/>
            </a:endParaRPr>
          </a:p>
        </p:txBody>
      </p:sp>
      <p:sp>
        <p:nvSpPr>
          <p:cNvPr id="87063" name="Line 24"/>
          <p:cNvSpPr>
            <a:spLocks noChangeShapeType="1"/>
          </p:cNvSpPr>
          <p:nvPr/>
        </p:nvSpPr>
        <p:spPr bwMode="auto">
          <a:xfrm flipH="1">
            <a:off x="3131819" y="2151512"/>
            <a:ext cx="1176262" cy="548144"/>
          </a:xfrm>
          <a:prstGeom prst="line">
            <a:avLst/>
          </a:prstGeom>
          <a:noFill/>
          <a:ln w="9525">
            <a:solidFill>
              <a:schemeClr val="tx1"/>
            </a:solidFill>
            <a:round/>
            <a:headEnd/>
            <a:tailEnd type="triangle" w="med" len="med"/>
          </a:ln>
        </p:spPr>
        <p:txBody>
          <a:bodyPr/>
          <a:lstStyle/>
          <a:p>
            <a:endParaRPr lang="en-US" sz="1975" dirty="0"/>
          </a:p>
        </p:txBody>
      </p:sp>
      <p:sp>
        <p:nvSpPr>
          <p:cNvPr id="87064" name="Line 25"/>
          <p:cNvSpPr>
            <a:spLocks noChangeShapeType="1"/>
          </p:cNvSpPr>
          <p:nvPr/>
        </p:nvSpPr>
        <p:spPr bwMode="auto">
          <a:xfrm>
            <a:off x="3337560" y="2735034"/>
            <a:ext cx="2194560" cy="0"/>
          </a:xfrm>
          <a:prstGeom prst="line">
            <a:avLst/>
          </a:prstGeom>
          <a:noFill/>
          <a:ln w="38100">
            <a:solidFill>
              <a:schemeClr val="tx1"/>
            </a:solidFill>
            <a:prstDash val="sysDot"/>
            <a:round/>
            <a:headEnd/>
            <a:tailEnd/>
          </a:ln>
        </p:spPr>
        <p:txBody>
          <a:bodyPr/>
          <a:lstStyle/>
          <a:p>
            <a:endParaRPr lang="en-US" sz="1975" dirty="0"/>
          </a:p>
        </p:txBody>
      </p:sp>
      <p:sp>
        <p:nvSpPr>
          <p:cNvPr id="87065" name="Text Box 17"/>
          <p:cNvSpPr txBox="1">
            <a:spLocks noChangeArrowheads="1"/>
          </p:cNvSpPr>
          <p:nvPr/>
        </p:nvSpPr>
        <p:spPr bwMode="auto">
          <a:xfrm>
            <a:off x="6524361" y="977669"/>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smtClean="0">
                <a:solidFill>
                  <a:srgbClr val="333399"/>
                </a:solidFill>
                <a:latin typeface="Arial" charset="0"/>
              </a:rPr>
              <a:t>2019-20</a:t>
            </a:r>
            <a:endParaRPr lang="en-US" sz="1975" b="1" dirty="0">
              <a:solidFill>
                <a:srgbClr val="333399"/>
              </a:solidFill>
              <a:latin typeface="Arial" charset="0"/>
            </a:endParaRPr>
          </a:p>
        </p:txBody>
      </p:sp>
      <p:sp>
        <p:nvSpPr>
          <p:cNvPr id="28" name="Rectangle 9"/>
          <p:cNvSpPr>
            <a:spLocks noChangeArrowheads="1"/>
          </p:cNvSpPr>
          <p:nvPr/>
        </p:nvSpPr>
        <p:spPr bwMode="auto">
          <a:xfrm>
            <a:off x="5915710" y="2296945"/>
            <a:ext cx="2331720" cy="400051"/>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440" b="1" dirty="0" smtClean="0">
                <a:solidFill>
                  <a:srgbClr val="000000"/>
                </a:solidFill>
                <a:latin typeface="Lato" panose="020F0502020204030203" pitchFamily="34" charset="0"/>
              </a:rPr>
              <a:t>Allowed Per-Member </a:t>
            </a:r>
          </a:p>
          <a:p>
            <a:pPr algn="ctr"/>
            <a:r>
              <a:rPr lang="en-US" sz="1440" b="1" dirty="0" smtClean="0">
                <a:solidFill>
                  <a:srgbClr val="000000"/>
                </a:solidFill>
                <a:latin typeface="Lato" panose="020F0502020204030203" pitchFamily="34" charset="0"/>
              </a:rPr>
              <a:t>Change $175</a:t>
            </a:r>
          </a:p>
        </p:txBody>
      </p:sp>
      <p:sp>
        <p:nvSpPr>
          <p:cNvPr id="30" name="TextBox 29"/>
          <p:cNvSpPr txBox="1"/>
          <p:nvPr/>
        </p:nvSpPr>
        <p:spPr>
          <a:xfrm>
            <a:off x="5394959" y="1543331"/>
            <a:ext cx="2908936" cy="292388"/>
          </a:xfrm>
          <a:prstGeom prst="rect">
            <a:avLst/>
          </a:prstGeom>
          <a:solidFill>
            <a:schemeClr val="tx2">
              <a:lumMod val="40000"/>
              <a:lumOff val="60000"/>
            </a:schemeClr>
          </a:solidFill>
          <a:ln>
            <a:solidFill>
              <a:schemeClr val="bg2">
                <a:lumMod val="10000"/>
              </a:schemeClr>
            </a:solidFill>
          </a:ln>
        </p:spPr>
        <p:txBody>
          <a:bodyPr wrap="square" rtlCol="0">
            <a:spAutoFit/>
          </a:bodyPr>
          <a:lstStyle/>
          <a:p>
            <a:pPr algn="ctr"/>
            <a:r>
              <a:rPr lang="en-US" sz="1300" b="1" dirty="0" smtClean="0">
                <a:latin typeface="Lato" panose="020F0502020204030203" pitchFamily="34" charset="0"/>
              </a:rPr>
              <a:t>$10,000 carryover (not included yet) </a:t>
            </a:r>
            <a:endParaRPr lang="en-US" sz="1300" b="1" dirty="0">
              <a:latin typeface="Lato" panose="020F0502020204030203" pitchFamily="34" charset="0"/>
            </a:endParaRPr>
          </a:p>
        </p:txBody>
      </p:sp>
      <p:sp>
        <p:nvSpPr>
          <p:cNvPr id="31" name="TextBox 30"/>
          <p:cNvSpPr txBox="1"/>
          <p:nvPr/>
        </p:nvSpPr>
        <p:spPr>
          <a:xfrm>
            <a:off x="800100" y="1394579"/>
            <a:ext cx="2263140"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$7,240,000</a:t>
            </a:r>
            <a:endParaRPr lang="en-US" sz="2000" b="1" dirty="0">
              <a:solidFill>
                <a:srgbClr val="7030A0"/>
              </a:solidFill>
              <a:latin typeface="Lato" panose="020F0502020204030203" pitchFamily="34" charset="0"/>
            </a:endParaRPr>
          </a:p>
        </p:txBody>
      </p:sp>
      <p:sp>
        <p:nvSpPr>
          <p:cNvPr id="32" name="TextBox 31"/>
          <p:cNvSpPr txBox="1"/>
          <p:nvPr/>
        </p:nvSpPr>
        <p:spPr>
          <a:xfrm>
            <a:off x="5973957" y="1894062"/>
            <a:ext cx="2179319" cy="400110"/>
          </a:xfrm>
          <a:prstGeom prst="rect">
            <a:avLst/>
          </a:prstGeom>
          <a:noFill/>
        </p:spPr>
        <p:txBody>
          <a:bodyPr wrap="square" rtlCol="0">
            <a:spAutoFit/>
          </a:bodyPr>
          <a:lstStyle/>
          <a:p>
            <a:pPr algn="ctr"/>
            <a:r>
              <a:rPr lang="en-US" sz="2000" b="1" dirty="0" smtClean="0">
                <a:solidFill>
                  <a:srgbClr val="7030A0"/>
                </a:solidFill>
                <a:latin typeface="Lato" panose="020F0502020204030203" pitchFamily="34" charset="0"/>
              </a:rPr>
              <a:t>$7,327,500</a:t>
            </a:r>
            <a:endParaRPr lang="en-US" sz="2000" b="1" dirty="0">
              <a:solidFill>
                <a:srgbClr val="7030A0"/>
              </a:solidFill>
              <a:latin typeface="Lato" panose="020F0502020204030203" pitchFamily="34" charset="0"/>
            </a:endParaRPr>
          </a:p>
        </p:txBody>
      </p:sp>
    </p:spTree>
    <p:extLst>
      <p:ext uri="{BB962C8B-B14F-4D97-AF65-F5344CB8AC3E}">
        <p14:creationId xmlns:p14="http://schemas.microsoft.com/office/powerpoint/2010/main" val="3481545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DD0384-5A49-4A71-8B87-67549B65ABD3}" type="slidenum">
              <a:rPr lang="en-US" smtClean="0"/>
              <a:pPr>
                <a:defRPr/>
              </a:pPr>
              <a:t>81</a:t>
            </a:fld>
            <a:endParaRPr lang="en-US" dirty="0"/>
          </a:p>
        </p:txBody>
      </p:sp>
      <p:pic>
        <p:nvPicPr>
          <p:cNvPr id="5" name="Picture 4" descr="Picture 011.jpg"/>
          <p:cNvPicPr>
            <a:picLocks noChangeAspect="1"/>
          </p:cNvPicPr>
          <p:nvPr/>
        </p:nvPicPr>
        <p:blipFill>
          <a:blip r:embed="rId2" cstate="print"/>
          <a:srcRect r="2922" b="17466"/>
          <a:stretch>
            <a:fillRect/>
          </a:stretch>
        </p:blipFill>
        <p:spPr>
          <a:xfrm>
            <a:off x="3908136" y="264621"/>
            <a:ext cx="2975618" cy="4503640"/>
          </a:xfrm>
          <a:prstGeom prst="rect">
            <a:avLst/>
          </a:prstGeom>
          <a:ln w="15875" cmpd="sng">
            <a:solidFill>
              <a:schemeClr val="tx1"/>
            </a:solidFill>
          </a:ln>
          <a:scene3d>
            <a:camera prst="orthographicFront">
              <a:rot lat="0" lon="21594000" rev="0"/>
            </a:camera>
            <a:lightRig rig="threePt" dir="t"/>
          </a:scene3d>
        </p:spPr>
      </p:pic>
      <p:sp>
        <p:nvSpPr>
          <p:cNvPr id="7" name="TextBox 6"/>
          <p:cNvSpPr txBox="1"/>
          <p:nvPr/>
        </p:nvSpPr>
        <p:spPr>
          <a:xfrm>
            <a:off x="907000" y="1803233"/>
            <a:ext cx="2889522" cy="1200329"/>
          </a:xfrm>
          <a:prstGeom prst="rect">
            <a:avLst/>
          </a:prstGeom>
          <a:noFill/>
        </p:spPr>
        <p:txBody>
          <a:bodyPr wrap="square" rtlCol="0">
            <a:spAutoFit/>
          </a:bodyPr>
          <a:lstStyle/>
          <a:p>
            <a:pPr algn="ctr"/>
            <a:r>
              <a:rPr lang="en-US" sz="3600" dirty="0">
                <a:solidFill>
                  <a:srgbClr val="002060"/>
                </a:solidFill>
                <a:latin typeface="Lato Black" panose="020F0A02020204030203" pitchFamily="34" charset="0"/>
              </a:rPr>
              <a:t>WORKING BREAK</a:t>
            </a:r>
            <a:endParaRPr lang="en-US" sz="2800" dirty="0">
              <a:solidFill>
                <a:srgbClr val="002060"/>
              </a:solidFill>
              <a:latin typeface="Lato Black" panose="020F0A02020204030203" pitchFamily="34" charset="0"/>
            </a:endParaRPr>
          </a:p>
        </p:txBody>
      </p:sp>
    </p:spTree>
    <p:extLst>
      <p:ext uri="{BB962C8B-B14F-4D97-AF65-F5344CB8AC3E}">
        <p14:creationId xmlns:p14="http://schemas.microsoft.com/office/powerpoint/2010/main" val="1025381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xfrm>
            <a:off x="0" y="0"/>
            <a:ext cx="9144000" cy="857250"/>
          </a:xfrm>
          <a:noFill/>
        </p:spPr>
        <p:txBody>
          <a:bodyPr anchor="ctr">
            <a:noAutofit/>
          </a:bodyPr>
          <a:lstStyle/>
          <a:p>
            <a:pPr algn="ctr" eaLnBrk="1" hangingPunct="1"/>
            <a:r>
              <a:rPr lang="en-US" sz="3200" i="1" dirty="0">
                <a:solidFill>
                  <a:srgbClr val="FFFF00"/>
                </a:solidFill>
              </a:rPr>
              <a:t>You Are Ready to Set the Levy When…</a:t>
            </a:r>
          </a:p>
        </p:txBody>
      </p:sp>
      <p:sp>
        <p:nvSpPr>
          <p:cNvPr id="58370" name="Rectangle 3"/>
          <p:cNvSpPr>
            <a:spLocks noGrp="1" noChangeArrowheads="1"/>
          </p:cNvSpPr>
          <p:nvPr>
            <p:ph idx="1"/>
          </p:nvPr>
        </p:nvSpPr>
        <p:spPr>
          <a:xfrm>
            <a:off x="664029" y="1133918"/>
            <a:ext cx="7979228" cy="3371850"/>
          </a:xfrm>
        </p:spPr>
        <p:txBody>
          <a:bodyPr>
            <a:noAutofit/>
          </a:bodyPr>
          <a:lstStyle/>
          <a:p>
            <a:pPr eaLnBrk="1" hangingPunct="1">
              <a:spcAft>
                <a:spcPts val="1200"/>
              </a:spcAft>
              <a:buFontTx/>
              <a:buNone/>
            </a:pPr>
            <a:r>
              <a:rPr lang="en-US" sz="2800" dirty="0"/>
              <a:t>…you’ve finished your revenue limit calculation, which incorporates:</a:t>
            </a:r>
          </a:p>
          <a:p>
            <a:pPr marL="632501" indent="-334853">
              <a:spcAft>
                <a:spcPts val="1200"/>
              </a:spcAft>
              <a:buClr>
                <a:srgbClr val="7030A0"/>
              </a:buClr>
              <a:buSzPct val="100000"/>
              <a:buFont typeface="Wingdings" panose="05000000000000000000" pitchFamily="2" charset="2"/>
              <a:buChar char="§"/>
            </a:pPr>
            <a:r>
              <a:rPr lang="en-US" sz="2800" dirty="0"/>
              <a:t>Third Friday in September and Summer </a:t>
            </a:r>
            <a:r>
              <a:rPr lang="en-US" sz="2800" dirty="0" smtClean="0"/>
              <a:t>2020 Counts</a:t>
            </a:r>
            <a:endParaRPr lang="en-US" sz="2800" dirty="0"/>
          </a:p>
          <a:p>
            <a:pPr marL="632501" indent="-334853">
              <a:spcAft>
                <a:spcPts val="1200"/>
              </a:spcAft>
              <a:buClr>
                <a:srgbClr val="7030A0"/>
              </a:buClr>
              <a:buSzPct val="100000"/>
              <a:buFont typeface="Wingdings" panose="05000000000000000000" pitchFamily="2" charset="2"/>
              <a:buChar char="§"/>
            </a:pPr>
            <a:r>
              <a:rPr lang="en-US" sz="2800" dirty="0"/>
              <a:t>October 1 Property Tax Values</a:t>
            </a:r>
          </a:p>
          <a:p>
            <a:pPr marL="632501" indent="-334853">
              <a:spcAft>
                <a:spcPts val="1200"/>
              </a:spcAft>
              <a:buClr>
                <a:srgbClr val="7030A0"/>
              </a:buClr>
              <a:buSzPct val="100000"/>
              <a:buFont typeface="Wingdings" panose="05000000000000000000" pitchFamily="2" charset="2"/>
              <a:buChar char="§"/>
            </a:pPr>
            <a:r>
              <a:rPr lang="en-US" sz="2800" dirty="0"/>
              <a:t>October 15 General Aid Certification</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82</a:t>
            </a:fld>
            <a:endParaRPr lang="en-US" dirty="0"/>
          </a:p>
        </p:txBody>
      </p:sp>
    </p:spTree>
    <p:extLst>
      <p:ext uri="{BB962C8B-B14F-4D97-AF65-F5344CB8AC3E}">
        <p14:creationId xmlns:p14="http://schemas.microsoft.com/office/powerpoint/2010/main" val="397192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80" y="228601"/>
            <a:ext cx="9140641" cy="628650"/>
          </a:xfrm>
        </p:spPr>
        <p:txBody>
          <a:bodyPr>
            <a:normAutofit/>
          </a:bodyPr>
          <a:lstStyle/>
          <a:p>
            <a:pPr algn="ctr" eaLnBrk="1" hangingPunct="1"/>
            <a:r>
              <a:rPr lang="en-US" sz="3516" dirty="0">
                <a:solidFill>
                  <a:srgbClr val="FFFF00"/>
                </a:solidFill>
              </a:rPr>
              <a:t>Levy Certification – Sample District</a:t>
            </a:r>
          </a:p>
        </p:txBody>
      </p:sp>
      <p:sp>
        <p:nvSpPr>
          <p:cNvPr id="6" name="Slide Number Placeholder 5"/>
          <p:cNvSpPr>
            <a:spLocks noGrp="1"/>
          </p:cNvSpPr>
          <p:nvPr>
            <p:ph type="sldNum" sz="quarter" idx="12"/>
          </p:nvPr>
        </p:nvSpPr>
        <p:spPr/>
        <p:txBody>
          <a:bodyPr/>
          <a:lstStyle/>
          <a:p>
            <a:pPr>
              <a:defRPr/>
            </a:pPr>
            <a:fld id="{EDD38028-0EA5-4518-8DC2-93749F528613}" type="slidenum">
              <a:rPr lang="en-US" smtClean="0"/>
              <a:pPr>
                <a:defRPr/>
              </a:pPr>
              <a:t>83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55909541"/>
              </p:ext>
            </p:extLst>
          </p:nvPr>
        </p:nvGraphicFramePr>
        <p:xfrm>
          <a:off x="952500" y="1012175"/>
          <a:ext cx="7188200" cy="3547872"/>
        </p:xfrm>
        <a:graphic>
          <a:graphicData uri="http://schemas.openxmlformats.org/drawingml/2006/table">
            <a:tbl>
              <a:tblPr firstRow="1" bandRow="1">
                <a:tableStyleId>{2D5ABB26-0587-4C30-8999-92F81FD0307C}</a:tableStyleId>
              </a:tblPr>
              <a:tblGrid>
                <a:gridCol w="1843128">
                  <a:extLst>
                    <a:ext uri="{9D8B030D-6E8A-4147-A177-3AD203B41FA5}">
                      <a16:colId xmlns:a16="http://schemas.microsoft.com/office/drawing/2014/main" val="20000"/>
                    </a:ext>
                  </a:extLst>
                </a:gridCol>
                <a:gridCol w="2027441">
                  <a:extLst>
                    <a:ext uri="{9D8B030D-6E8A-4147-A177-3AD203B41FA5}">
                      <a16:colId xmlns:a16="http://schemas.microsoft.com/office/drawing/2014/main" val="20001"/>
                    </a:ext>
                  </a:extLst>
                </a:gridCol>
                <a:gridCol w="917331">
                  <a:extLst>
                    <a:ext uri="{9D8B030D-6E8A-4147-A177-3AD203B41FA5}">
                      <a16:colId xmlns:a16="http://schemas.microsoft.com/office/drawing/2014/main" val="20002"/>
                    </a:ext>
                  </a:extLst>
                </a:gridCol>
                <a:gridCol w="2400300">
                  <a:extLst>
                    <a:ext uri="{9D8B030D-6E8A-4147-A177-3AD203B41FA5}">
                      <a16:colId xmlns:a16="http://schemas.microsoft.com/office/drawing/2014/main" val="20003"/>
                    </a:ext>
                  </a:extLst>
                </a:gridCol>
              </a:tblGrid>
              <a:tr h="411480">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400" b="1" dirty="0" smtClean="0">
                          <a:latin typeface="Lato" panose="020F0502020204030203" pitchFamily="34" charset="0"/>
                        </a:rPr>
                        <a:t>Line 14A</a:t>
                      </a:r>
                    </a:p>
                  </a:txBody>
                  <a:tcPr marL="82296" marR="82296" marT="41148" marB="41148"/>
                </a:tc>
                <a:tc>
                  <a:txBody>
                    <a:bodyPr/>
                    <a:lstStyle/>
                    <a:p>
                      <a:r>
                        <a:rPr lang="en-US" sz="2400" b="1" dirty="0" smtClean="0">
                          <a:latin typeface="Lato" panose="020F0502020204030203" pitchFamily="34" charset="0"/>
                        </a:rPr>
                        <a:t>Fund 10</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$7,273,790</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0"/>
                  </a:ext>
                </a:extLst>
              </a:tr>
              <a:tr h="411480">
                <a:tc>
                  <a:txBody>
                    <a:bodyPr/>
                    <a:lstStyle/>
                    <a:p>
                      <a:r>
                        <a:rPr lang="en-US" sz="2400" b="1" dirty="0" smtClean="0">
                          <a:latin typeface="Lato" panose="020F0502020204030203" pitchFamily="34" charset="0"/>
                        </a:rPr>
                        <a:t>Line 14B</a:t>
                      </a:r>
                      <a:endParaRPr lang="en-US" sz="2400" b="1" dirty="0">
                        <a:latin typeface="Lato" panose="020F0502020204030203" pitchFamily="34" charset="0"/>
                      </a:endParaRPr>
                    </a:p>
                  </a:txBody>
                  <a:tcPr marL="82296" marR="82296" marT="41148" marB="41148"/>
                </a:tc>
                <a:tc>
                  <a:txBody>
                    <a:bodyPr/>
                    <a:lstStyle/>
                    <a:p>
                      <a:r>
                        <a:rPr lang="en-US" sz="2400" b="1" dirty="0" smtClean="0">
                          <a:latin typeface="Lato" panose="020F0502020204030203" pitchFamily="34" charset="0"/>
                        </a:rPr>
                        <a:t>Fund 38</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$0</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1"/>
                  </a:ext>
                </a:extLst>
              </a:tr>
              <a:tr h="411480">
                <a:tc>
                  <a:txBody>
                    <a:bodyPr/>
                    <a:lstStyle/>
                    <a:p>
                      <a:r>
                        <a:rPr lang="en-US" sz="2400" b="1" dirty="0" smtClean="0">
                          <a:latin typeface="Lato" panose="020F0502020204030203" pitchFamily="34" charset="0"/>
                        </a:rPr>
                        <a:t>Line 14C</a:t>
                      </a:r>
                      <a:endParaRPr lang="en-US" sz="2400" b="1" dirty="0">
                        <a:latin typeface="Lato" panose="020F0502020204030203" pitchFamily="34" charset="0"/>
                      </a:endParaRPr>
                    </a:p>
                  </a:txBody>
                  <a:tcPr marL="82296" marR="82296" marT="41148" marB="41148"/>
                </a:tc>
                <a:tc>
                  <a:txBody>
                    <a:bodyPr/>
                    <a:lstStyle/>
                    <a:p>
                      <a:r>
                        <a:rPr lang="en-US" sz="2400" b="1" dirty="0" smtClean="0">
                          <a:latin typeface="Lato" panose="020F0502020204030203" pitchFamily="34" charset="0"/>
                        </a:rPr>
                        <a:t>Fund</a:t>
                      </a:r>
                      <a:r>
                        <a:rPr lang="en-US" sz="2400" b="1" baseline="0" dirty="0" smtClean="0">
                          <a:latin typeface="Lato" panose="020F0502020204030203" pitchFamily="34" charset="0"/>
                        </a:rPr>
                        <a:t> 41</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$75,000</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2"/>
                  </a:ext>
                </a:extLst>
              </a:tr>
              <a:tr h="411480">
                <a:tc>
                  <a:txBody>
                    <a:bodyPr/>
                    <a:lstStyle/>
                    <a:p>
                      <a:r>
                        <a:rPr lang="en-US" sz="2400" b="1" dirty="0" smtClean="0">
                          <a:latin typeface="Lato" panose="020F0502020204030203" pitchFamily="34" charset="0"/>
                        </a:rPr>
                        <a:t>Line 15A</a:t>
                      </a:r>
                      <a:endParaRPr lang="en-US" sz="2400" b="1" dirty="0">
                        <a:latin typeface="Lato" panose="020F0502020204030203" pitchFamily="34" charset="0"/>
                      </a:endParaRPr>
                    </a:p>
                  </a:txBody>
                  <a:tcPr marL="82296" marR="82296" marT="41148" marB="41148"/>
                </a:tc>
                <a:tc>
                  <a:txBody>
                    <a:bodyPr/>
                    <a:lstStyle/>
                    <a:p>
                      <a:r>
                        <a:rPr lang="en-US" sz="2400" b="1" dirty="0" smtClean="0">
                          <a:latin typeface="Lato" panose="020F0502020204030203" pitchFamily="34" charset="0"/>
                        </a:rPr>
                        <a:t>Fund 39</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$1,765,354</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3"/>
                  </a:ext>
                </a:extLst>
              </a:tr>
              <a:tr h="411480">
                <a:tc>
                  <a:txBody>
                    <a:bodyPr/>
                    <a:lstStyle/>
                    <a:p>
                      <a:r>
                        <a:rPr lang="en-US" sz="2400" b="1" dirty="0" smtClean="0">
                          <a:latin typeface="Lato" panose="020F0502020204030203" pitchFamily="34" charset="0"/>
                        </a:rPr>
                        <a:t>Line 15B</a:t>
                      </a:r>
                      <a:endParaRPr lang="en-US" sz="2400" b="1" dirty="0">
                        <a:latin typeface="Lato" panose="020F0502020204030203" pitchFamily="34" charset="0"/>
                      </a:endParaRPr>
                    </a:p>
                  </a:txBody>
                  <a:tcPr marL="82296" marR="82296" marT="41148" marB="41148"/>
                </a:tc>
                <a:tc>
                  <a:txBody>
                    <a:bodyPr/>
                    <a:lstStyle/>
                    <a:p>
                      <a:r>
                        <a:rPr lang="en-US" sz="2400" b="1" dirty="0" smtClean="0">
                          <a:latin typeface="Lato" panose="020F0502020204030203" pitchFamily="34" charset="0"/>
                        </a:rPr>
                        <a:t>Fund 80</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$20,000</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4"/>
                  </a:ext>
                </a:extLst>
              </a:tr>
              <a:tr h="411480">
                <a:tc>
                  <a:txBody>
                    <a:bodyPr/>
                    <a:lstStyle/>
                    <a:p>
                      <a:r>
                        <a:rPr lang="en-US" sz="2400" b="1" dirty="0" smtClean="0">
                          <a:latin typeface="Lato" panose="020F0502020204030203" pitchFamily="34" charset="0"/>
                        </a:rPr>
                        <a:t>Line 15C</a:t>
                      </a:r>
                      <a:endParaRPr lang="en-US" sz="2400" b="1" dirty="0">
                        <a:latin typeface="Lato" panose="020F0502020204030203" pitchFamily="34" charset="0"/>
                      </a:endParaRPr>
                    </a:p>
                  </a:txBody>
                  <a:tcPr marL="82296" marR="82296" marT="41148" marB="41148"/>
                </a:tc>
                <a:tc>
                  <a:txBody>
                    <a:bodyPr/>
                    <a:lstStyle/>
                    <a:p>
                      <a:r>
                        <a:rPr lang="en-US" sz="2400" b="1" dirty="0" smtClean="0">
                          <a:latin typeface="Lato" panose="020F0502020204030203" pitchFamily="34" charset="0"/>
                        </a:rPr>
                        <a:t>Chargeback</a:t>
                      </a:r>
                      <a:endParaRPr lang="en-US" sz="2400" b="1" dirty="0">
                        <a:latin typeface="Lato" panose="020F0502020204030203" pitchFamily="34" charset="0"/>
                      </a:endParaRPr>
                    </a:p>
                  </a:txBody>
                  <a:tcPr marL="82296" marR="82296" marT="41148" marB="41148"/>
                </a:tc>
                <a:tc>
                  <a:txBody>
                    <a:bodyPr/>
                    <a:lstStyle/>
                    <a:p>
                      <a:pPr algn="ctr"/>
                      <a:r>
                        <a:rPr lang="en-US" sz="2400" b="1" dirty="0" smtClean="0">
                          <a:latin typeface="Lato" panose="020F0502020204030203" pitchFamily="34" charset="0"/>
                        </a:rPr>
                        <a:t>=</a:t>
                      </a:r>
                      <a:endParaRPr lang="en-US" sz="2400" b="1" dirty="0">
                        <a:latin typeface="Lato" panose="020F0502020204030203" pitchFamily="34" charset="0"/>
                      </a:endParaRPr>
                    </a:p>
                  </a:txBody>
                  <a:tcPr marL="82296" marR="82296" marT="41148" marB="41148"/>
                </a:tc>
                <a:tc>
                  <a:txBody>
                    <a:bodyPr/>
                    <a:lstStyle/>
                    <a:p>
                      <a:pPr algn="r"/>
                      <a:r>
                        <a:rPr lang="en-US" sz="2400" b="1" dirty="0" smtClean="0">
                          <a:latin typeface="Lato" panose="020F0502020204030203" pitchFamily="34" charset="0"/>
                        </a:rPr>
                        <a:t>$0</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5"/>
                  </a:ext>
                </a:extLst>
              </a:tr>
              <a:tr h="411480">
                <a:tc>
                  <a:txBody>
                    <a:bodyPr/>
                    <a:lstStyle/>
                    <a:p>
                      <a:endParaRPr lang="en-US" sz="1000" b="1" dirty="0">
                        <a:latin typeface="Lato" panose="020F0502020204030203" pitchFamily="34" charset="0"/>
                      </a:endParaRPr>
                    </a:p>
                  </a:txBody>
                  <a:tcPr marL="82296" marR="82296" marT="41148" marB="41148"/>
                </a:tc>
                <a:tc>
                  <a:txBody>
                    <a:bodyPr/>
                    <a:lstStyle/>
                    <a:p>
                      <a:endParaRPr lang="en-US" sz="500" b="1" dirty="0">
                        <a:latin typeface="Lato" panose="020F0502020204030203" pitchFamily="34" charset="0"/>
                      </a:endParaRPr>
                    </a:p>
                  </a:txBody>
                  <a:tcPr marL="82296" marR="82296" marT="41148" marB="41148"/>
                </a:tc>
                <a:tc>
                  <a:txBody>
                    <a:bodyPr/>
                    <a:lstStyle/>
                    <a:p>
                      <a:pPr algn="ctr"/>
                      <a:endParaRPr lang="en-US" sz="1000" b="1" dirty="0">
                        <a:latin typeface="Lato" panose="020F0502020204030203" pitchFamily="34" charset="0"/>
                      </a:endParaRPr>
                    </a:p>
                  </a:txBody>
                  <a:tcPr marL="82296" marR="82296" marT="41148" marB="41148"/>
                </a:tc>
                <a:tc>
                  <a:txBody>
                    <a:bodyPr/>
                    <a:lstStyle/>
                    <a:p>
                      <a:pPr algn="r"/>
                      <a:endParaRPr lang="en-US" sz="1000" b="1" dirty="0">
                        <a:latin typeface="Lato" panose="020F0502020204030203" pitchFamily="34" charset="0"/>
                      </a:endParaRPr>
                    </a:p>
                  </a:txBody>
                  <a:tcPr marL="82296" marR="82296" marT="41148" marB="41148"/>
                </a:tc>
                <a:extLst>
                  <a:ext uri="{0D108BD9-81ED-4DB2-BD59-A6C34878D82A}">
                    <a16:rowId xmlns:a16="http://schemas.microsoft.com/office/drawing/2014/main" val="10006"/>
                  </a:ext>
                </a:extLst>
              </a:tr>
              <a:tr h="411480">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400" b="1" dirty="0" smtClean="0">
                          <a:latin typeface="Lato" panose="020F0502020204030203" pitchFamily="34" charset="0"/>
                        </a:rPr>
                        <a:t>Line 16</a:t>
                      </a:r>
                    </a:p>
                  </a:txBody>
                  <a:tcPr marL="82296" marR="82296" marT="41148" marB="41148"/>
                </a:tc>
                <a:tc gridSpan="2">
                  <a:txBody>
                    <a:bodyPr/>
                    <a:lstStyle/>
                    <a:p>
                      <a:r>
                        <a:rPr lang="en-US" sz="2400" b="1" dirty="0" smtClean="0">
                          <a:latin typeface="Lato" panose="020F0502020204030203" pitchFamily="34" charset="0"/>
                        </a:rPr>
                        <a:t>Total All-Fund Levy </a:t>
                      </a:r>
                      <a:endParaRPr lang="en-US" sz="2400" b="1" dirty="0">
                        <a:latin typeface="Lato" panose="020F0502020204030203" pitchFamily="34" charset="0"/>
                      </a:endParaRPr>
                    </a:p>
                  </a:txBody>
                  <a:tcPr marL="82296" marR="82296" marT="41148" marB="41148"/>
                </a:tc>
                <a:tc hMerge="1">
                  <a:txBody>
                    <a:bodyPr/>
                    <a:lstStyle/>
                    <a:p>
                      <a:pPr algn="ctr"/>
                      <a:endParaRPr lang="en-US" sz="1800" dirty="0"/>
                    </a:p>
                  </a:txBody>
                  <a:tcPr/>
                </a:tc>
                <a:tc>
                  <a:txBody>
                    <a:bodyPr/>
                    <a:lstStyle/>
                    <a:p>
                      <a:pPr algn="r"/>
                      <a:r>
                        <a:rPr lang="en-US" sz="2400" b="1" dirty="0" smtClean="0">
                          <a:latin typeface="Lato" panose="020F0502020204030203" pitchFamily="34" charset="0"/>
                        </a:rPr>
                        <a:t>$9,134,144</a:t>
                      </a:r>
                      <a:endParaRPr lang="en-US" sz="2400" b="1" dirty="0">
                        <a:latin typeface="Lato" panose="020F0502020204030203" pitchFamily="34" charset="0"/>
                      </a:endParaRPr>
                    </a:p>
                  </a:txBody>
                  <a:tcPr marL="82296" marR="82296" marT="41148" marB="4114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8666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05840" y="171450"/>
            <a:ext cx="7063740" cy="522145"/>
          </a:xfrm>
        </p:spPr>
        <p:txBody>
          <a:bodyPr>
            <a:noAutofit/>
          </a:bodyPr>
          <a:lstStyle/>
          <a:p>
            <a:pPr algn="ctr" eaLnBrk="1" hangingPunct="1"/>
            <a:r>
              <a:rPr lang="en-US" sz="4000" dirty="0">
                <a:solidFill>
                  <a:srgbClr val="FFFF00"/>
                </a:solidFill>
              </a:rPr>
              <a:t>Levy Certification  </a:t>
            </a:r>
          </a:p>
        </p:txBody>
      </p:sp>
      <p:sp>
        <p:nvSpPr>
          <p:cNvPr id="60419" name="Rectangle 3"/>
          <p:cNvSpPr>
            <a:spLocks noGrp="1" noChangeArrowheads="1"/>
          </p:cNvSpPr>
          <p:nvPr>
            <p:ph idx="1"/>
          </p:nvPr>
        </p:nvSpPr>
        <p:spPr>
          <a:xfrm>
            <a:off x="627321" y="882163"/>
            <a:ext cx="8165804" cy="3848099"/>
          </a:xfrm>
        </p:spPr>
        <p:txBody>
          <a:bodyPr>
            <a:noAutofit/>
          </a:bodyPr>
          <a:lstStyle/>
          <a:p>
            <a:pPr marL="0" indent="0">
              <a:spcAft>
                <a:spcPts val="1800"/>
              </a:spcAft>
              <a:buNone/>
            </a:pPr>
            <a:r>
              <a:rPr lang="en-US" sz="2700" dirty="0" smtClean="0"/>
              <a:t>On </a:t>
            </a:r>
            <a:r>
              <a:rPr lang="en-US" sz="2700" dirty="0"/>
              <a:t>or before November </a:t>
            </a:r>
            <a:r>
              <a:rPr lang="en-US" sz="2700" dirty="0" smtClean="0"/>
              <a:t>1, 2020, </a:t>
            </a:r>
            <a:r>
              <a:rPr lang="en-US" sz="2700" dirty="0"/>
              <a:t>your school board needs to vote on the district property tax levy for </a:t>
            </a:r>
            <a:r>
              <a:rPr lang="en-US" sz="2700" dirty="0" smtClean="0"/>
              <a:t>2020-21. </a:t>
            </a:r>
            <a:r>
              <a:rPr lang="en-US" sz="2700" dirty="0"/>
              <a:t>	</a:t>
            </a:r>
            <a:endParaRPr lang="en-US" sz="2700" dirty="0" smtClean="0"/>
          </a:p>
          <a:p>
            <a:pPr marL="0" indent="0">
              <a:buNone/>
            </a:pPr>
            <a:r>
              <a:rPr lang="en-US" sz="2700" dirty="0" smtClean="0"/>
              <a:t>After </a:t>
            </a:r>
            <a:r>
              <a:rPr lang="en-US" sz="2700" dirty="0"/>
              <a:t>the levies have been set, district staff will use an internet-based report (PI-401) to certify the district’s levy to municipalities and to report the data to both DPI and the Department of Revenue. </a:t>
            </a:r>
            <a:r>
              <a:rPr lang="en-US" sz="2700" i="1" u="sng" dirty="0" smtClean="0"/>
              <a:t>This report </a:t>
            </a:r>
            <a:r>
              <a:rPr lang="en-US" sz="2700" i="1" u="sng" dirty="0"/>
              <a:t>is due </a:t>
            </a:r>
            <a:r>
              <a:rPr lang="en-US" sz="2700" i="1" u="sng" dirty="0" smtClean="0"/>
              <a:t>on </a:t>
            </a:r>
            <a:r>
              <a:rPr lang="en-US" sz="2700" i="1" u="sng" dirty="0"/>
              <a:t>November </a:t>
            </a:r>
            <a:r>
              <a:rPr lang="en-US" sz="2700" i="1" u="sng" dirty="0" smtClean="0"/>
              <a:t>6</a:t>
            </a:r>
            <a:r>
              <a:rPr lang="en-US" sz="2700" i="1" u="sng" baseline="30000" dirty="0" smtClean="0"/>
              <a:t>th</a:t>
            </a:r>
            <a:r>
              <a:rPr lang="en-US" sz="2700" i="1" u="sng" dirty="0" smtClean="0"/>
              <a:t>, five </a:t>
            </a:r>
            <a:r>
              <a:rPr lang="en-US" sz="2700" i="1" u="sng" dirty="0"/>
              <a:t>days </a:t>
            </a:r>
            <a:r>
              <a:rPr lang="en-US" sz="2700" i="1" u="sng" dirty="0" smtClean="0"/>
              <a:t>after </a:t>
            </a:r>
            <a:r>
              <a:rPr lang="en-US" sz="2700" i="1" u="sng" dirty="0"/>
              <a:t>the Nov. 1 deadline for school boards to set their levies.</a:t>
            </a:r>
          </a:p>
          <a:p>
            <a:pPr algn="ctr" eaLnBrk="1" hangingPunct="1">
              <a:buNone/>
            </a:pPr>
            <a:endParaRPr lang="en-US" sz="2700" dirty="0"/>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84</a:t>
            </a:fld>
            <a:endParaRPr lang="en-US" dirty="0"/>
          </a:p>
        </p:txBody>
      </p:sp>
    </p:spTree>
    <p:extLst>
      <p:ext uri="{BB962C8B-B14F-4D97-AF65-F5344CB8AC3E}">
        <p14:creationId xmlns:p14="http://schemas.microsoft.com/office/powerpoint/2010/main" val="3924732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24" t="20312" r="6876" b="22656"/>
          <a:stretch/>
        </p:blipFill>
        <p:spPr>
          <a:xfrm>
            <a:off x="865262" y="818466"/>
            <a:ext cx="7413475" cy="3659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442" name="Rectangle 2"/>
          <p:cNvSpPr>
            <a:spLocks noGrp="1" noChangeArrowheads="1"/>
          </p:cNvSpPr>
          <p:nvPr>
            <p:ph type="title"/>
          </p:nvPr>
        </p:nvSpPr>
        <p:spPr>
          <a:xfrm>
            <a:off x="1680" y="205740"/>
            <a:ext cx="9140641" cy="514350"/>
          </a:xfrm>
          <a:noFill/>
        </p:spPr>
        <p:txBody>
          <a:bodyPr>
            <a:noAutofit/>
          </a:bodyPr>
          <a:lstStyle/>
          <a:p>
            <a:pPr algn="ctr"/>
            <a:r>
              <a:rPr lang="en-US" sz="3516" dirty="0">
                <a:solidFill>
                  <a:srgbClr val="FFFF00"/>
                </a:solidFill>
              </a:rPr>
              <a:t>Levy Certification (PI-401)</a:t>
            </a:r>
          </a:p>
        </p:txBody>
      </p:sp>
      <p:sp>
        <p:nvSpPr>
          <p:cNvPr id="8" name="Slide Number Placeholder 7"/>
          <p:cNvSpPr>
            <a:spLocks noGrp="1"/>
          </p:cNvSpPr>
          <p:nvPr>
            <p:ph type="sldNum" sz="quarter" idx="12"/>
          </p:nvPr>
        </p:nvSpPr>
        <p:spPr/>
        <p:txBody>
          <a:bodyPr/>
          <a:lstStyle/>
          <a:p>
            <a:pPr>
              <a:defRPr/>
            </a:pPr>
            <a:fld id="{130CE093-0770-429B-95D3-C00077BCDDAB}" type="slidenum">
              <a:rPr lang="en-US" smtClean="0"/>
              <a:pPr>
                <a:defRPr/>
              </a:pPr>
              <a:t>85</a:t>
            </a:fld>
            <a:endParaRPr lang="en-US" dirty="0"/>
          </a:p>
        </p:txBody>
      </p:sp>
      <p:sp>
        <p:nvSpPr>
          <p:cNvPr id="61445" name="TextBox 5"/>
          <p:cNvSpPr txBox="1">
            <a:spLocks noChangeArrowheads="1"/>
          </p:cNvSpPr>
          <p:nvPr/>
        </p:nvSpPr>
        <p:spPr bwMode="auto">
          <a:xfrm>
            <a:off x="2171701" y="4584922"/>
            <a:ext cx="5623560" cy="327782"/>
          </a:xfrm>
          <a:prstGeom prst="rect">
            <a:avLst/>
          </a:prstGeom>
          <a:noFill/>
          <a:ln w="9525">
            <a:noFill/>
            <a:miter lim="800000"/>
            <a:headEnd/>
            <a:tailEnd/>
          </a:ln>
        </p:spPr>
        <p:txBody>
          <a:bodyPr>
            <a:spAutoFit/>
          </a:bodyPr>
          <a:lstStyle/>
          <a:p>
            <a:r>
              <a:rPr lang="en-US" sz="1530" b="1" dirty="0"/>
              <a:t>SAFR/Financial Data Home/Tax Levies/2018-19</a:t>
            </a:r>
          </a:p>
        </p:txBody>
      </p:sp>
      <p:cxnSp>
        <p:nvCxnSpPr>
          <p:cNvPr id="10" name="Straight Arrow Connector 9"/>
          <p:cNvCxnSpPr/>
          <p:nvPr/>
        </p:nvCxnSpPr>
        <p:spPr bwMode="auto">
          <a:xfrm flipH="1">
            <a:off x="3934938" y="2066019"/>
            <a:ext cx="1234440" cy="0"/>
          </a:xfrm>
          <a:prstGeom prst="straightConnector1">
            <a:avLst/>
          </a:prstGeom>
          <a:solidFill>
            <a:schemeClr val="accent1"/>
          </a:solidFill>
          <a:ln w="57150" cap="sq" cmpd="sng" algn="ctr">
            <a:solidFill>
              <a:srgbClr val="7030A0"/>
            </a:solidFill>
            <a:prstDash val="solid"/>
            <a:round/>
            <a:headEnd type="none" w="sm" len="sm"/>
            <a:tailEnd type="arrow"/>
          </a:ln>
          <a:effectLst/>
        </p:spPr>
      </p:cxnSp>
      <p:sp>
        <p:nvSpPr>
          <p:cNvPr id="4" name="Rectangle 3"/>
          <p:cNvSpPr/>
          <p:nvPr/>
        </p:nvSpPr>
        <p:spPr>
          <a:xfrm>
            <a:off x="2171701" y="838200"/>
            <a:ext cx="191044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045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0156" y="642252"/>
            <a:ext cx="6486525" cy="4419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036" y="1809"/>
            <a:ext cx="9140641" cy="514350"/>
          </a:xfrm>
        </p:spPr>
        <p:txBody>
          <a:bodyPr>
            <a:noAutofit/>
          </a:bodyPr>
          <a:lstStyle/>
          <a:p>
            <a:pPr algn="ctr"/>
            <a:r>
              <a:rPr lang="en-US" sz="3516" dirty="0">
                <a:solidFill>
                  <a:srgbClr val="FFFF00"/>
                </a:solidFill>
              </a:rPr>
              <a:t>Levy Certification (PI-401)</a:t>
            </a:r>
          </a:p>
        </p:txBody>
      </p:sp>
      <p:sp>
        <p:nvSpPr>
          <p:cNvPr id="8" name="Slide Number Placeholder 7"/>
          <p:cNvSpPr>
            <a:spLocks noGrp="1"/>
          </p:cNvSpPr>
          <p:nvPr>
            <p:ph type="sldNum" sz="quarter" idx="12"/>
          </p:nvPr>
        </p:nvSpPr>
        <p:spPr/>
        <p:txBody>
          <a:bodyPr/>
          <a:lstStyle/>
          <a:p>
            <a:pPr>
              <a:defRPr/>
            </a:pPr>
            <a:fld id="{130CE093-0770-429B-95D3-C00077BCDDAB}" type="slidenum">
              <a:rPr lang="en-US" smtClean="0"/>
              <a:pPr>
                <a:defRPr/>
              </a:pPr>
              <a:t>86</a:t>
            </a:fld>
            <a:endParaRPr lang="en-US" dirty="0"/>
          </a:p>
        </p:txBody>
      </p:sp>
      <p:cxnSp>
        <p:nvCxnSpPr>
          <p:cNvPr id="7" name="Straight Arrow Connector 6"/>
          <p:cNvCxnSpPr/>
          <p:nvPr/>
        </p:nvCxnSpPr>
        <p:spPr bwMode="auto">
          <a:xfrm flipH="1">
            <a:off x="3911303" y="3190210"/>
            <a:ext cx="1440180" cy="0"/>
          </a:xfrm>
          <a:prstGeom prst="straightConnector1">
            <a:avLst/>
          </a:prstGeom>
          <a:solidFill>
            <a:schemeClr val="accent1"/>
          </a:solidFill>
          <a:ln w="57150" cap="sq" cmpd="sng" algn="ctr">
            <a:solidFill>
              <a:srgbClr val="7030A0"/>
            </a:solidFill>
            <a:prstDash val="solid"/>
            <a:round/>
            <a:headEnd type="none" w="sm" len="sm"/>
            <a:tailEnd type="arrow"/>
          </a:ln>
          <a:effectLst/>
        </p:spPr>
      </p:cxnSp>
      <p:sp>
        <p:nvSpPr>
          <p:cNvPr id="6" name="Rectangle 5"/>
          <p:cNvSpPr/>
          <p:nvPr/>
        </p:nvSpPr>
        <p:spPr>
          <a:xfrm>
            <a:off x="2422079" y="642252"/>
            <a:ext cx="191044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27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1589" y="1035465"/>
            <a:ext cx="7512436" cy="2426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466" name="Rectangle 2"/>
          <p:cNvSpPr>
            <a:spLocks noGrp="1" noChangeArrowheads="1"/>
          </p:cNvSpPr>
          <p:nvPr>
            <p:ph type="title"/>
          </p:nvPr>
        </p:nvSpPr>
        <p:spPr>
          <a:xfrm>
            <a:off x="57487" y="292131"/>
            <a:ext cx="9140641" cy="685800"/>
          </a:xfrm>
          <a:noFill/>
        </p:spPr>
        <p:txBody>
          <a:bodyPr>
            <a:normAutofit/>
          </a:bodyPr>
          <a:lstStyle/>
          <a:p>
            <a:pPr algn="ctr"/>
            <a:r>
              <a:rPr lang="en-US" sz="3516" dirty="0">
                <a:solidFill>
                  <a:srgbClr val="FFFF00"/>
                </a:solidFill>
              </a:rPr>
              <a:t>Levy Certification – Enter Info</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87</a:t>
            </a:fld>
            <a:endParaRPr lang="en-US" dirty="0"/>
          </a:p>
        </p:txBody>
      </p:sp>
      <p:sp>
        <p:nvSpPr>
          <p:cNvPr id="13" name="TextBox 12"/>
          <p:cNvSpPr txBox="1"/>
          <p:nvPr/>
        </p:nvSpPr>
        <p:spPr>
          <a:xfrm>
            <a:off x="988829" y="3573840"/>
            <a:ext cx="6974957" cy="1569660"/>
          </a:xfrm>
          <a:prstGeom prst="rect">
            <a:avLst/>
          </a:prstGeom>
          <a:noFill/>
        </p:spPr>
        <p:txBody>
          <a:bodyPr wrap="square" rtlCol="0">
            <a:spAutoFit/>
          </a:bodyPr>
          <a:lstStyle/>
          <a:p>
            <a:r>
              <a:rPr lang="en-US" sz="2400" b="1" i="1" u="sng" dirty="0">
                <a:latin typeface="Lato" panose="020F0502020204030203" pitchFamily="34" charset="0"/>
              </a:rPr>
              <a:t>Does this match Line 16 on your revenue limit worksheet?????? </a:t>
            </a:r>
            <a:r>
              <a:rPr lang="en-US" sz="2400" b="1" i="1" u="sng" dirty="0">
                <a:solidFill>
                  <a:srgbClr val="7030A0"/>
                </a:solidFill>
                <a:latin typeface="Lato" panose="020F0502020204030203" pitchFamily="34" charset="0"/>
              </a:rPr>
              <a:t>It should. </a:t>
            </a:r>
            <a:endParaRPr lang="en-US" sz="2400" b="1" i="1" u="sng" dirty="0" smtClean="0">
              <a:solidFill>
                <a:srgbClr val="7030A0"/>
              </a:solidFill>
              <a:latin typeface="Lato" panose="020F0502020204030203" pitchFamily="34" charset="0"/>
            </a:endParaRPr>
          </a:p>
          <a:p>
            <a:r>
              <a:rPr lang="en-US" sz="2400" b="1" dirty="0" smtClean="0">
                <a:latin typeface="Lato" panose="020F0502020204030203" pitchFamily="34" charset="0"/>
              </a:rPr>
              <a:t>This </a:t>
            </a:r>
            <a:r>
              <a:rPr lang="en-US" sz="2400" b="1" dirty="0">
                <a:latin typeface="Lato" panose="020F0502020204030203" pitchFamily="34" charset="0"/>
              </a:rPr>
              <a:t>screenshot and the data shown are to be an example only</a:t>
            </a:r>
            <a:r>
              <a:rPr lang="en-US" sz="2400" b="1" dirty="0" smtClean="0">
                <a:latin typeface="Lato" panose="020F0502020204030203" pitchFamily="34" charset="0"/>
              </a:rPr>
              <a:t>.</a:t>
            </a:r>
            <a:endParaRPr lang="en-US" sz="2400" b="1" i="1" u="sng" dirty="0">
              <a:solidFill>
                <a:srgbClr val="7030A0"/>
              </a:solidFill>
              <a:latin typeface="Lato" panose="020F0502020204030203" pitchFamily="34" charset="0"/>
            </a:endParaRPr>
          </a:p>
        </p:txBody>
      </p:sp>
      <p:cxnSp>
        <p:nvCxnSpPr>
          <p:cNvPr id="12" name="Straight Arrow Connector 11"/>
          <p:cNvCxnSpPr/>
          <p:nvPr/>
        </p:nvCxnSpPr>
        <p:spPr>
          <a:xfrm>
            <a:off x="4925250" y="3314494"/>
            <a:ext cx="2278767" cy="9301"/>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98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6298" y="481818"/>
            <a:ext cx="7259261" cy="4220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466" name="Rectangle 2"/>
          <p:cNvSpPr>
            <a:spLocks noGrp="1" noChangeArrowheads="1"/>
          </p:cNvSpPr>
          <p:nvPr>
            <p:ph type="title"/>
          </p:nvPr>
        </p:nvSpPr>
        <p:spPr>
          <a:xfrm>
            <a:off x="1680" y="-34290"/>
            <a:ext cx="9140641" cy="480060"/>
          </a:xfrm>
          <a:noFill/>
        </p:spPr>
        <p:txBody>
          <a:bodyPr>
            <a:noAutofit/>
          </a:bodyPr>
          <a:lstStyle/>
          <a:p>
            <a:pPr algn="ctr"/>
            <a:r>
              <a:rPr lang="en-US" sz="2344" dirty="0">
                <a:solidFill>
                  <a:srgbClr val="FFFF00"/>
                </a:solidFill>
              </a:rPr>
              <a:t>Levy Certification – Enter Info (non-permanent referendum)</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88</a:t>
            </a:fld>
            <a:endParaRPr lang="en-US" dirty="0"/>
          </a:p>
        </p:txBody>
      </p:sp>
      <p:sp>
        <p:nvSpPr>
          <p:cNvPr id="5" name="Rectangle 4"/>
          <p:cNvSpPr/>
          <p:nvPr/>
        </p:nvSpPr>
        <p:spPr>
          <a:xfrm>
            <a:off x="946298" y="1104769"/>
            <a:ext cx="7338060" cy="63897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7" name="TextBox 16"/>
          <p:cNvSpPr txBox="1"/>
          <p:nvPr/>
        </p:nvSpPr>
        <p:spPr>
          <a:xfrm>
            <a:off x="1143000" y="4766310"/>
            <a:ext cx="7132319" cy="338554"/>
          </a:xfrm>
          <a:prstGeom prst="rect">
            <a:avLst/>
          </a:prstGeom>
          <a:noFill/>
        </p:spPr>
        <p:txBody>
          <a:bodyPr wrap="square" rtlCol="0">
            <a:spAutoFit/>
          </a:bodyPr>
          <a:lstStyle/>
          <a:p>
            <a:r>
              <a:rPr lang="en-US" sz="1600" b="1" dirty="0">
                <a:latin typeface="Lato" panose="020F0502020204030203" pitchFamily="34" charset="0"/>
              </a:rPr>
              <a:t>This screenshot and the data shown are to be an example only.</a:t>
            </a:r>
          </a:p>
        </p:txBody>
      </p:sp>
    </p:spTree>
    <p:extLst>
      <p:ext uri="{BB962C8B-B14F-4D97-AF65-F5344CB8AC3E}">
        <p14:creationId xmlns:p14="http://schemas.microsoft.com/office/powerpoint/2010/main" val="758599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359" y="-88900"/>
            <a:ext cx="9140641" cy="1168399"/>
          </a:xfrm>
          <a:noFill/>
        </p:spPr>
        <p:txBody>
          <a:bodyPr>
            <a:noAutofit/>
          </a:bodyPr>
          <a:lstStyle/>
          <a:p>
            <a:pPr algn="ctr"/>
            <a:r>
              <a:rPr lang="en-US" sz="3000" dirty="0">
                <a:solidFill>
                  <a:srgbClr val="FFFF00"/>
                </a:solidFill>
              </a:rPr>
              <a:t>Levy Certification – Enter Info (non-permanent referendum)</a:t>
            </a:r>
          </a:p>
        </p:txBody>
      </p:sp>
      <p:sp>
        <p:nvSpPr>
          <p:cNvPr id="4" name="Slide Number Placeholder 3"/>
          <p:cNvSpPr>
            <a:spLocks noGrp="1"/>
          </p:cNvSpPr>
          <p:nvPr>
            <p:ph type="sldNum" sz="quarter" idx="12"/>
          </p:nvPr>
        </p:nvSpPr>
        <p:spPr>
          <a:xfrm>
            <a:off x="8064500" y="4730262"/>
            <a:ext cx="814548" cy="316093"/>
          </a:xfrm>
        </p:spPr>
        <p:txBody>
          <a:bodyPr/>
          <a:lstStyle/>
          <a:p>
            <a:pPr>
              <a:defRPr/>
            </a:pPr>
            <a:fld id="{EDD38028-0EA5-4518-8DC2-93749F528613}" type="slidenum">
              <a:rPr lang="en-US" smtClean="0"/>
              <a:pPr>
                <a:defRPr/>
              </a:pPr>
              <a:t>89</a:t>
            </a:fld>
            <a:endParaRPr lang="en-US" dirty="0"/>
          </a:p>
        </p:txBody>
      </p:sp>
      <p:sp>
        <p:nvSpPr>
          <p:cNvPr id="17" name="TextBox 16"/>
          <p:cNvSpPr txBox="1"/>
          <p:nvPr/>
        </p:nvSpPr>
        <p:spPr>
          <a:xfrm>
            <a:off x="1106579" y="4518976"/>
            <a:ext cx="6934200" cy="369332"/>
          </a:xfrm>
          <a:prstGeom prst="rect">
            <a:avLst/>
          </a:prstGeom>
          <a:noFill/>
        </p:spPr>
        <p:txBody>
          <a:bodyPr wrap="square" rtlCol="0">
            <a:spAutoFit/>
          </a:bodyPr>
          <a:lstStyle/>
          <a:p>
            <a:r>
              <a:rPr lang="en-US" sz="1800" b="1" dirty="0">
                <a:latin typeface="Lato" panose="020F0502020204030203" pitchFamily="34" charset="0"/>
              </a:rPr>
              <a:t>This screenshot and the data shown are to be an example only.</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746" y="922812"/>
            <a:ext cx="7987307" cy="344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4854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754755" y="4686300"/>
            <a:ext cx="2606040" cy="342900"/>
          </a:xfrm>
          <a:prstGeom prst="rect">
            <a:avLst/>
          </a:prstGeom>
          <a:noFill/>
          <a:ln w="9525">
            <a:noFill/>
            <a:miter lim="800000"/>
            <a:headEnd/>
            <a:tailEnd/>
          </a:ln>
        </p:spPr>
        <p:txBody>
          <a:bodyPr wrap="none" anchor="ctr"/>
          <a:lstStyle/>
          <a:p>
            <a:endParaRPr lang="en-US" sz="1975" dirty="0"/>
          </a:p>
        </p:txBody>
      </p:sp>
      <p:sp>
        <p:nvSpPr>
          <p:cNvPr id="1388547" name="Rectangle 3"/>
          <p:cNvSpPr>
            <a:spLocks noGrp="1" noChangeArrowheads="1"/>
          </p:cNvSpPr>
          <p:nvPr>
            <p:ph idx="1"/>
          </p:nvPr>
        </p:nvSpPr>
        <p:spPr>
          <a:xfrm>
            <a:off x="827314" y="947750"/>
            <a:ext cx="7563587" cy="2933340"/>
          </a:xfrm>
        </p:spPr>
        <p:txBody>
          <a:bodyPr vert="horz" lIns="81439" tIns="40005" rIns="81439" bIns="40005" rtlCol="0">
            <a:noAutofit/>
          </a:bodyPr>
          <a:lstStyle/>
          <a:p>
            <a:pPr marL="0" indent="-411501" algn="ctr">
              <a:spcBef>
                <a:spcPts val="439"/>
              </a:spcBef>
              <a:spcAft>
                <a:spcPts val="1200"/>
              </a:spcAft>
              <a:buNone/>
              <a:defRPr/>
            </a:pPr>
            <a:r>
              <a:rPr lang="en-US" sz="2200" dirty="0">
                <a:effectLst>
                  <a:outerShdw blurRad="38100" dist="38100" dir="2700000" algn="tl">
                    <a:srgbClr val="000000">
                      <a:alpha val="43137"/>
                    </a:srgbClr>
                  </a:outerShdw>
                </a:effectLst>
              </a:rPr>
              <a:t>Limitation imposed by State Law in the Fall of 1993 on the </a:t>
            </a:r>
            <a:r>
              <a:rPr lang="en-US" sz="2200" u="sng" dirty="0">
                <a:solidFill>
                  <a:srgbClr val="7030A0"/>
                </a:solidFill>
                <a:effectLst>
                  <a:outerShdw blurRad="38100" dist="38100" dir="2700000" algn="tl">
                    <a:srgbClr val="000000">
                      <a:alpha val="43137"/>
                    </a:srgbClr>
                  </a:outerShdw>
                </a:effectLst>
              </a:rPr>
              <a:t>revenues</a:t>
            </a:r>
            <a:r>
              <a:rPr lang="en-US" sz="2200" dirty="0">
                <a:solidFill>
                  <a:srgbClr val="C00000"/>
                </a:solidFill>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that public school districts in Wisconsin can raise from local </a:t>
            </a:r>
            <a:r>
              <a:rPr lang="en-US" sz="2200" u="sng" dirty="0">
                <a:effectLst>
                  <a:outerShdw blurRad="38100" dist="38100" dir="2700000" algn="tl">
                    <a:srgbClr val="000000">
                      <a:alpha val="43137"/>
                    </a:srgbClr>
                  </a:outerShdw>
                </a:effectLst>
              </a:rPr>
              <a:t>Property Taxes</a:t>
            </a:r>
            <a:r>
              <a:rPr lang="en-US" sz="2200" dirty="0">
                <a:solidFill>
                  <a:srgbClr val="7030A0"/>
                </a:solidFill>
                <a:effectLst>
                  <a:outerShdw blurRad="38100" dist="38100" dir="2700000" algn="tl">
                    <a:srgbClr val="000000">
                      <a:alpha val="43137"/>
                    </a:srgbClr>
                  </a:outerShdw>
                </a:effectLst>
              </a:rPr>
              <a:t>*</a:t>
            </a:r>
            <a:r>
              <a:rPr lang="en-US" sz="2200" dirty="0">
                <a:effectLst>
                  <a:outerShdw blurRad="38100" dist="38100" dir="2700000" algn="tl">
                    <a:srgbClr val="000000">
                      <a:alpha val="43137"/>
                    </a:srgbClr>
                  </a:outerShdw>
                </a:effectLst>
              </a:rPr>
              <a:t> &amp; </a:t>
            </a:r>
            <a:r>
              <a:rPr lang="en-US" sz="2200" u="sng" dirty="0">
                <a:effectLst>
                  <a:outerShdw blurRad="38100" dist="38100" dir="2700000" algn="tl">
                    <a:srgbClr val="000000">
                      <a:alpha val="43137"/>
                    </a:srgbClr>
                  </a:outerShdw>
                </a:effectLst>
              </a:rPr>
              <a:t>State General Aid</a:t>
            </a:r>
            <a:r>
              <a:rPr lang="en-US" sz="2200" dirty="0">
                <a:effectLst>
                  <a:outerShdw blurRad="38100" dist="38100" dir="2700000" algn="tl">
                    <a:srgbClr val="000000">
                      <a:alpha val="43137"/>
                    </a:srgbClr>
                  </a:outerShdw>
                </a:effectLst>
              </a:rPr>
              <a:t>.</a:t>
            </a:r>
          </a:p>
          <a:p>
            <a:pPr marL="0" indent="-411501" algn="ctr">
              <a:spcBef>
                <a:spcPts val="439"/>
              </a:spcBef>
              <a:spcAft>
                <a:spcPts val="1200"/>
              </a:spcAft>
              <a:buNone/>
              <a:defRPr/>
            </a:pPr>
            <a:r>
              <a:rPr lang="en-US" sz="2200" dirty="0">
                <a:effectLst>
                  <a:outerShdw blurRad="38100" dist="38100" dir="2700000" algn="tl">
                    <a:srgbClr val="000000">
                      <a:alpha val="43137"/>
                    </a:srgbClr>
                  </a:outerShdw>
                </a:effectLst>
              </a:rPr>
              <a:t>……each district has their own computation……</a:t>
            </a:r>
          </a:p>
          <a:p>
            <a:pPr marL="0" indent="0" algn="ctr">
              <a:spcBef>
                <a:spcPts val="439"/>
              </a:spcBef>
              <a:spcAft>
                <a:spcPts val="1200"/>
              </a:spcAft>
              <a:buNone/>
              <a:defRPr/>
            </a:pPr>
            <a:r>
              <a:rPr lang="en-US" sz="2200" dirty="0">
                <a:effectLst>
                  <a:outerShdw blurRad="38100" dist="38100" dir="2700000" algn="tl">
                    <a:srgbClr val="000000">
                      <a:alpha val="43137"/>
                    </a:srgbClr>
                  </a:outerShdw>
                </a:effectLst>
              </a:rPr>
              <a:t>……not an expenditure control……</a:t>
            </a:r>
          </a:p>
          <a:p>
            <a:pPr marL="0" indent="0" algn="ctr">
              <a:spcBef>
                <a:spcPts val="439"/>
              </a:spcBef>
              <a:buNone/>
              <a:defRPr/>
            </a:pPr>
            <a:r>
              <a:rPr lang="en-US" sz="2200" dirty="0">
                <a:solidFill>
                  <a:srgbClr val="7030A0"/>
                </a:solidFill>
                <a:effectLst>
                  <a:outerShdw blurRad="38100" dist="38100" dir="2700000" algn="tl">
                    <a:srgbClr val="000000">
                      <a:alpha val="43137"/>
                    </a:srgbClr>
                  </a:outerShdw>
                </a:effectLst>
              </a:rPr>
              <a:t>A district’s Revenue Limit will determine approximately </a:t>
            </a:r>
            <a:r>
              <a:rPr lang="en-US" sz="2200" u="sng" dirty="0">
                <a:solidFill>
                  <a:srgbClr val="7030A0"/>
                </a:solidFill>
                <a:effectLst>
                  <a:outerShdw blurRad="38100" dist="38100" dir="2700000" algn="tl">
                    <a:srgbClr val="000000">
                      <a:alpha val="43137"/>
                    </a:srgbClr>
                  </a:outerShdw>
                </a:effectLst>
              </a:rPr>
              <a:t>80-90 %</a:t>
            </a:r>
            <a:r>
              <a:rPr lang="en-US" sz="2200" dirty="0">
                <a:solidFill>
                  <a:srgbClr val="7030A0"/>
                </a:solidFill>
                <a:effectLst>
                  <a:outerShdw blurRad="38100" dist="38100" dir="2700000" algn="tl">
                    <a:srgbClr val="000000">
                      <a:alpha val="43137"/>
                    </a:srgbClr>
                  </a:outerShdw>
                </a:effectLst>
              </a:rPr>
              <a:t> of a school district’s General Fund Revenue Budget.</a:t>
            </a:r>
            <a:endParaRPr lang="en-US" sz="2200" i="1" dirty="0">
              <a:solidFill>
                <a:srgbClr val="7030A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EDD38028-0EA5-4518-8DC2-93749F528613}" type="slidenum">
              <a:rPr lang="en-US" smtClean="0"/>
              <a:pPr>
                <a:defRPr/>
              </a:pPr>
              <a:t>9</a:t>
            </a:fld>
            <a:endParaRPr lang="en-US" dirty="0"/>
          </a:p>
        </p:txBody>
      </p:sp>
      <p:sp>
        <p:nvSpPr>
          <p:cNvPr id="1388548" name="Rectangle 4"/>
          <p:cNvSpPr>
            <a:spLocks noChangeArrowheads="1"/>
          </p:cNvSpPr>
          <p:nvPr/>
        </p:nvSpPr>
        <p:spPr bwMode="auto">
          <a:xfrm>
            <a:off x="35970" y="236119"/>
            <a:ext cx="9140641" cy="514350"/>
          </a:xfrm>
          <a:prstGeom prst="rect">
            <a:avLst/>
          </a:prstGeom>
          <a:noFill/>
          <a:ln w="9525">
            <a:noFill/>
            <a:miter lim="800000"/>
            <a:headEnd/>
            <a:tailEnd/>
          </a:ln>
          <a:effectLst/>
        </p:spPr>
        <p:txBody>
          <a:bodyPr lIns="82868" tIns="41435" rIns="82868" bIns="41435" anchor="b"/>
          <a:lstStyle/>
          <a:p>
            <a:pPr algn="ctr" eaLnBrk="1" hangingPunct="1">
              <a:defRPr/>
            </a:pPr>
            <a:r>
              <a:rPr lang="en-US" sz="3516" dirty="0">
                <a:solidFill>
                  <a:srgbClr val="FFFF00"/>
                </a:solidFill>
                <a:latin typeface="Lato Black" panose="020F0A02020204030203" pitchFamily="34" charset="0"/>
              </a:rPr>
              <a:t>Revenue Limits</a:t>
            </a:r>
          </a:p>
        </p:txBody>
      </p:sp>
      <p:sp>
        <p:nvSpPr>
          <p:cNvPr id="7" name="TextBox 6"/>
          <p:cNvSpPr txBox="1"/>
          <p:nvPr/>
        </p:nvSpPr>
        <p:spPr>
          <a:xfrm>
            <a:off x="1005840" y="4003891"/>
            <a:ext cx="7200900" cy="769441"/>
          </a:xfrm>
          <a:prstGeom prst="rect">
            <a:avLst/>
          </a:prstGeom>
          <a:noFill/>
        </p:spPr>
        <p:txBody>
          <a:bodyPr wrap="square">
            <a:spAutoFit/>
          </a:bodyPr>
          <a:lstStyle/>
          <a:p>
            <a:pPr algn="ctr">
              <a:defRPr/>
            </a:pPr>
            <a:r>
              <a:rPr lang="en-US" sz="2200" b="1" dirty="0">
                <a:effectLst>
                  <a:outerShdw blurRad="38100" dist="38100" dir="2700000" algn="tl">
                    <a:srgbClr val="000000">
                      <a:alpha val="43137"/>
                    </a:srgbClr>
                  </a:outerShdw>
                </a:effectLst>
                <a:latin typeface="Lato" panose="020F0502020204030203" pitchFamily="34" charset="0"/>
              </a:rPr>
              <a:t>* General Fund (10), Non-Referendum Debt Service (38), Capital Projects Funds (41)</a:t>
            </a:r>
          </a:p>
        </p:txBody>
      </p:sp>
    </p:spTree>
    <p:extLst>
      <p:ext uri="{BB962C8B-B14F-4D97-AF65-F5344CB8AC3E}">
        <p14:creationId xmlns:p14="http://schemas.microsoft.com/office/powerpoint/2010/main" val="192358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2728" y="102870"/>
            <a:ext cx="9215049" cy="480060"/>
          </a:xfrm>
          <a:noFill/>
        </p:spPr>
        <p:txBody>
          <a:bodyPr>
            <a:noAutofit/>
          </a:bodyPr>
          <a:lstStyle/>
          <a:p>
            <a:pPr algn="ctr"/>
            <a:r>
              <a:rPr lang="en-US" sz="3200" dirty="0">
                <a:solidFill>
                  <a:srgbClr val="FFFF00"/>
                </a:solidFill>
              </a:rPr>
              <a:t>Levy Certification – Reasonability Check</a:t>
            </a:r>
          </a:p>
        </p:txBody>
      </p:sp>
      <p:sp>
        <p:nvSpPr>
          <p:cNvPr id="4" name="Slide Number Placeholder 3"/>
          <p:cNvSpPr>
            <a:spLocks noGrp="1"/>
          </p:cNvSpPr>
          <p:nvPr>
            <p:ph type="sldNum" sz="quarter" idx="12"/>
          </p:nvPr>
        </p:nvSpPr>
        <p:spPr/>
        <p:txBody>
          <a:bodyPr/>
          <a:lstStyle/>
          <a:p>
            <a:pPr>
              <a:defRPr/>
            </a:pPr>
            <a:fld id="{EDD38028-0EA5-4518-8DC2-93749F528613}" type="slidenum">
              <a:rPr lang="en-US" smtClean="0"/>
              <a:pPr>
                <a:defRPr/>
              </a:pPr>
              <a:t>90</a:t>
            </a:fld>
            <a:endParaRPr lang="en-US" dirty="0"/>
          </a:p>
        </p:txBody>
      </p:sp>
      <p:sp>
        <p:nvSpPr>
          <p:cNvPr id="9" name="TextBox 8"/>
          <p:cNvSpPr txBox="1"/>
          <p:nvPr/>
        </p:nvSpPr>
        <p:spPr>
          <a:xfrm>
            <a:off x="1276838" y="4672773"/>
            <a:ext cx="6565900" cy="369332"/>
          </a:xfrm>
          <a:prstGeom prst="rect">
            <a:avLst/>
          </a:prstGeom>
          <a:noFill/>
        </p:spPr>
        <p:txBody>
          <a:bodyPr wrap="square" rtlCol="0">
            <a:spAutoFit/>
          </a:bodyPr>
          <a:lstStyle/>
          <a:p>
            <a:r>
              <a:rPr lang="en-US" sz="1800" b="1" dirty="0">
                <a:latin typeface="Lato" panose="020F0502020204030203" pitchFamily="34" charset="0"/>
              </a:rPr>
              <a:t>This screenshot and the data shown are to be an example only.</a:t>
            </a:r>
          </a:p>
        </p:txBody>
      </p:sp>
      <p:pic>
        <p:nvPicPr>
          <p:cNvPr id="3" name="Picture 2"/>
          <p:cNvPicPr>
            <a:picLocks noChangeAspect="1"/>
          </p:cNvPicPr>
          <p:nvPr/>
        </p:nvPicPr>
        <p:blipFill>
          <a:blip r:embed="rId3"/>
          <a:stretch>
            <a:fillRect/>
          </a:stretch>
        </p:blipFill>
        <p:spPr>
          <a:xfrm>
            <a:off x="764151" y="643971"/>
            <a:ext cx="7724338" cy="3949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4660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52" y="617965"/>
            <a:ext cx="8617393" cy="387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3490" name="Rectangle 2"/>
          <p:cNvSpPr>
            <a:spLocks noGrp="1" noChangeArrowheads="1"/>
          </p:cNvSpPr>
          <p:nvPr>
            <p:ph type="title"/>
          </p:nvPr>
        </p:nvSpPr>
        <p:spPr>
          <a:xfrm>
            <a:off x="1680" y="1"/>
            <a:ext cx="9140641" cy="582929"/>
          </a:xfrm>
          <a:noFill/>
        </p:spPr>
        <p:txBody>
          <a:bodyPr>
            <a:noAutofit/>
          </a:bodyPr>
          <a:lstStyle/>
          <a:p>
            <a:pPr algn="ctr"/>
            <a:r>
              <a:rPr lang="en-US" sz="2344" dirty="0">
                <a:solidFill>
                  <a:srgbClr val="FFFF00"/>
                </a:solidFill>
              </a:rPr>
              <a:t>Levy Certification – Enter Info (non-permanent referendum)</a:t>
            </a:r>
          </a:p>
        </p:txBody>
      </p:sp>
      <p:sp>
        <p:nvSpPr>
          <p:cNvPr id="4" name="Slide Number Placeholder 3"/>
          <p:cNvSpPr>
            <a:spLocks noGrp="1"/>
          </p:cNvSpPr>
          <p:nvPr>
            <p:ph type="sldNum" sz="quarter" idx="12"/>
          </p:nvPr>
        </p:nvSpPr>
        <p:spPr>
          <a:xfrm>
            <a:off x="8331200" y="4819168"/>
            <a:ext cx="547848" cy="286437"/>
          </a:xfrm>
        </p:spPr>
        <p:txBody>
          <a:bodyPr/>
          <a:lstStyle/>
          <a:p>
            <a:pPr>
              <a:defRPr/>
            </a:pPr>
            <a:fld id="{EDD38028-0EA5-4518-8DC2-93749F528613}" type="slidenum">
              <a:rPr lang="en-US" smtClean="0"/>
              <a:pPr>
                <a:defRPr/>
              </a:pPr>
              <a:t>91</a:t>
            </a:fld>
            <a:endParaRPr lang="en-US" dirty="0"/>
          </a:p>
        </p:txBody>
      </p:sp>
      <p:sp>
        <p:nvSpPr>
          <p:cNvPr id="9" name="Rectangle 8"/>
          <p:cNvSpPr/>
          <p:nvPr/>
        </p:nvSpPr>
        <p:spPr>
          <a:xfrm>
            <a:off x="271544" y="3773540"/>
            <a:ext cx="822960" cy="1851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1" name="Rectangle 10"/>
          <p:cNvSpPr/>
          <p:nvPr/>
        </p:nvSpPr>
        <p:spPr>
          <a:xfrm>
            <a:off x="275312" y="3941211"/>
            <a:ext cx="809244" cy="19888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3" name="TextBox 12"/>
          <p:cNvSpPr txBox="1"/>
          <p:nvPr/>
        </p:nvSpPr>
        <p:spPr>
          <a:xfrm>
            <a:off x="1143000" y="4766310"/>
            <a:ext cx="6896099" cy="338554"/>
          </a:xfrm>
          <a:prstGeom prst="rect">
            <a:avLst/>
          </a:prstGeom>
          <a:noFill/>
        </p:spPr>
        <p:txBody>
          <a:bodyPr wrap="square" rtlCol="0">
            <a:spAutoFit/>
          </a:bodyPr>
          <a:lstStyle/>
          <a:p>
            <a:r>
              <a:rPr lang="en-US" sz="1600" b="1" dirty="0">
                <a:latin typeface="Lato" panose="020F0502020204030203" pitchFamily="34" charset="0"/>
              </a:rPr>
              <a:t>This screenshot and the data shown are to be an example only.</a:t>
            </a:r>
          </a:p>
        </p:txBody>
      </p:sp>
      <p:sp>
        <p:nvSpPr>
          <p:cNvPr id="10" name="TextBox 9"/>
          <p:cNvSpPr txBox="1"/>
          <p:nvPr/>
        </p:nvSpPr>
        <p:spPr>
          <a:xfrm>
            <a:off x="7076217" y="539097"/>
            <a:ext cx="1925763" cy="2729593"/>
          </a:xfrm>
          <a:prstGeom prst="rect">
            <a:avLst/>
          </a:prstGeom>
          <a:noFill/>
        </p:spPr>
        <p:txBody>
          <a:bodyPr wrap="square" rtlCol="0">
            <a:spAutoFit/>
          </a:bodyPr>
          <a:lstStyle/>
          <a:p>
            <a:r>
              <a:rPr lang="en-US" sz="1904" b="1" dirty="0">
                <a:solidFill>
                  <a:srgbClr val="0000CC"/>
                </a:solidFill>
                <a:latin typeface="Arial Narrow" panose="020B0606020202030204" pitchFamily="34" charset="0"/>
              </a:rPr>
              <a:t>39R is one payment for two referenda approved on the same date, the district must divide the payment between the two questions. </a:t>
            </a:r>
          </a:p>
        </p:txBody>
      </p:sp>
      <p:cxnSp>
        <p:nvCxnSpPr>
          <p:cNvPr id="15" name="Straight Arrow Connector 14"/>
          <p:cNvCxnSpPr/>
          <p:nvPr/>
        </p:nvCxnSpPr>
        <p:spPr>
          <a:xfrm>
            <a:off x="6071191" y="2158409"/>
            <a:ext cx="1578693" cy="175728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053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8707" y="608398"/>
            <a:ext cx="8060340" cy="410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3490" name="Rectangle 2"/>
          <p:cNvSpPr>
            <a:spLocks noGrp="1" noChangeArrowheads="1"/>
          </p:cNvSpPr>
          <p:nvPr>
            <p:ph type="title"/>
          </p:nvPr>
        </p:nvSpPr>
        <p:spPr>
          <a:xfrm>
            <a:off x="1680" y="0"/>
            <a:ext cx="9140641" cy="582930"/>
          </a:xfrm>
          <a:noFill/>
        </p:spPr>
        <p:txBody>
          <a:bodyPr>
            <a:noAutofit/>
          </a:bodyPr>
          <a:lstStyle/>
          <a:p>
            <a:pPr algn="ctr"/>
            <a:r>
              <a:rPr lang="en-US" sz="2344" dirty="0">
                <a:solidFill>
                  <a:srgbClr val="FFFF00"/>
                </a:solidFill>
              </a:rPr>
              <a:t>Levy Certification – Enter Info ((non-permanent referendum)</a:t>
            </a:r>
            <a:endParaRPr lang="en-US" sz="2637" dirty="0">
              <a:solidFill>
                <a:srgbClr val="FFFF00"/>
              </a:solidFill>
            </a:endParaRPr>
          </a:p>
        </p:txBody>
      </p:sp>
      <p:sp>
        <p:nvSpPr>
          <p:cNvPr id="4" name="Slide Number Placeholder 3"/>
          <p:cNvSpPr>
            <a:spLocks noGrp="1"/>
          </p:cNvSpPr>
          <p:nvPr>
            <p:ph type="sldNum" sz="quarter" idx="12"/>
          </p:nvPr>
        </p:nvSpPr>
        <p:spPr>
          <a:xfrm>
            <a:off x="8359138" y="4732021"/>
            <a:ext cx="519909" cy="310084"/>
          </a:xfrm>
        </p:spPr>
        <p:txBody>
          <a:bodyPr/>
          <a:lstStyle/>
          <a:p>
            <a:pPr>
              <a:defRPr/>
            </a:pPr>
            <a:fld id="{EDD38028-0EA5-4518-8DC2-93749F528613}" type="slidenum">
              <a:rPr lang="en-US" smtClean="0"/>
              <a:pPr>
                <a:defRPr/>
              </a:pPr>
              <a:t>92</a:t>
            </a:fld>
            <a:endParaRPr lang="en-US" dirty="0"/>
          </a:p>
        </p:txBody>
      </p:sp>
      <p:sp>
        <p:nvSpPr>
          <p:cNvPr id="9" name="Rectangle 8"/>
          <p:cNvSpPr/>
          <p:nvPr/>
        </p:nvSpPr>
        <p:spPr>
          <a:xfrm>
            <a:off x="2764664" y="623585"/>
            <a:ext cx="4003357" cy="22288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2" name="TextBox 11"/>
          <p:cNvSpPr txBox="1"/>
          <p:nvPr/>
        </p:nvSpPr>
        <p:spPr>
          <a:xfrm>
            <a:off x="1143000" y="4715510"/>
            <a:ext cx="7216137" cy="369332"/>
          </a:xfrm>
          <a:prstGeom prst="rect">
            <a:avLst/>
          </a:prstGeom>
          <a:noFill/>
        </p:spPr>
        <p:txBody>
          <a:bodyPr wrap="square" rtlCol="0">
            <a:spAutoFit/>
          </a:bodyPr>
          <a:lstStyle/>
          <a:p>
            <a:r>
              <a:rPr lang="en-US" sz="1800" b="1" dirty="0">
                <a:latin typeface="Lato" panose="020F0502020204030203" pitchFamily="34" charset="0"/>
              </a:rPr>
              <a:t>This screenshot and the data shown are to be an example only.</a:t>
            </a:r>
          </a:p>
        </p:txBody>
      </p:sp>
    </p:spTree>
    <p:extLst>
      <p:ext uri="{BB962C8B-B14F-4D97-AF65-F5344CB8AC3E}">
        <p14:creationId xmlns:p14="http://schemas.microsoft.com/office/powerpoint/2010/main" val="2810483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7857" y="604111"/>
            <a:ext cx="7597943" cy="4058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3490" name="Rectangle 2"/>
          <p:cNvSpPr>
            <a:spLocks noGrp="1" noChangeArrowheads="1"/>
          </p:cNvSpPr>
          <p:nvPr>
            <p:ph type="title"/>
          </p:nvPr>
        </p:nvSpPr>
        <p:spPr>
          <a:xfrm>
            <a:off x="1680" y="143395"/>
            <a:ext cx="9140641" cy="489710"/>
          </a:xfrm>
          <a:noFill/>
        </p:spPr>
        <p:txBody>
          <a:bodyPr>
            <a:noAutofit/>
          </a:bodyPr>
          <a:lstStyle/>
          <a:p>
            <a:pPr algn="ctr"/>
            <a:r>
              <a:rPr lang="en-US" sz="2344" dirty="0">
                <a:solidFill>
                  <a:srgbClr val="FFFF00"/>
                </a:solidFill>
              </a:rPr>
              <a:t>Levy Certification – Enter Info (non-permanent referendum)</a:t>
            </a:r>
          </a:p>
        </p:txBody>
      </p:sp>
      <p:sp>
        <p:nvSpPr>
          <p:cNvPr id="4" name="Slide Number Placeholder 3"/>
          <p:cNvSpPr>
            <a:spLocks noGrp="1"/>
          </p:cNvSpPr>
          <p:nvPr>
            <p:ph type="sldNum" sz="quarter" idx="12"/>
          </p:nvPr>
        </p:nvSpPr>
        <p:spPr>
          <a:xfrm>
            <a:off x="8305800" y="4730262"/>
            <a:ext cx="573248" cy="332208"/>
          </a:xfrm>
        </p:spPr>
        <p:txBody>
          <a:bodyPr/>
          <a:lstStyle/>
          <a:p>
            <a:pPr>
              <a:defRPr/>
            </a:pPr>
            <a:fld id="{EDD38028-0EA5-4518-8DC2-93749F528613}" type="slidenum">
              <a:rPr lang="en-US" smtClean="0"/>
              <a:pPr>
                <a:defRPr/>
              </a:pPr>
              <a:t>93</a:t>
            </a:fld>
            <a:endParaRPr lang="en-US" dirty="0"/>
          </a:p>
        </p:txBody>
      </p:sp>
      <p:sp>
        <p:nvSpPr>
          <p:cNvPr id="11" name="Rectangle 10"/>
          <p:cNvSpPr/>
          <p:nvPr/>
        </p:nvSpPr>
        <p:spPr>
          <a:xfrm>
            <a:off x="2608898" y="630688"/>
            <a:ext cx="3900488" cy="208928"/>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
        <p:nvSpPr>
          <p:cNvPr id="12" name="TextBox 11"/>
          <p:cNvSpPr txBox="1"/>
          <p:nvPr/>
        </p:nvSpPr>
        <p:spPr>
          <a:xfrm>
            <a:off x="1048079" y="4662360"/>
            <a:ext cx="7365999" cy="369332"/>
          </a:xfrm>
          <a:prstGeom prst="rect">
            <a:avLst/>
          </a:prstGeom>
          <a:noFill/>
        </p:spPr>
        <p:txBody>
          <a:bodyPr wrap="square" rtlCol="0">
            <a:spAutoFit/>
          </a:bodyPr>
          <a:lstStyle/>
          <a:p>
            <a:r>
              <a:rPr lang="en-US" sz="1800" b="1" dirty="0">
                <a:latin typeface="Lato" panose="020F0502020204030203" pitchFamily="34" charset="0"/>
              </a:rPr>
              <a:t>This screenshot and the data shown are to be an example only.</a:t>
            </a:r>
          </a:p>
        </p:txBody>
      </p:sp>
    </p:spTree>
    <p:extLst>
      <p:ext uri="{BB962C8B-B14F-4D97-AF65-F5344CB8AC3E}">
        <p14:creationId xmlns:p14="http://schemas.microsoft.com/office/powerpoint/2010/main" val="4002661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70677" y="4768261"/>
            <a:ext cx="2056644" cy="273844"/>
          </a:xfrm>
        </p:spPr>
        <p:txBody>
          <a:bodyPr/>
          <a:lstStyle/>
          <a:p>
            <a:pPr>
              <a:defRPr/>
            </a:pPr>
            <a:fld id="{F0AF6017-D23B-4A28-A994-04598467FD3E}" type="slidenum">
              <a:rPr lang="en-US" smtClean="0"/>
              <a:pPr>
                <a:defRPr/>
              </a:pPr>
              <a:t>94</a:t>
            </a:fld>
            <a:endParaRPr lang="en-US" dirty="0"/>
          </a:p>
        </p:txBody>
      </p:sp>
      <p:sp>
        <p:nvSpPr>
          <p:cNvPr id="65538" name="Rectangle 7"/>
          <p:cNvSpPr>
            <a:spLocks noGrp="1" noChangeArrowheads="1"/>
          </p:cNvSpPr>
          <p:nvPr>
            <p:ph type="title" idx="4294967295"/>
          </p:nvPr>
        </p:nvSpPr>
        <p:spPr>
          <a:xfrm>
            <a:off x="913186" y="2949897"/>
            <a:ext cx="3666007" cy="1558603"/>
          </a:xfrm>
          <a:prstGeom prst="rect">
            <a:avLst/>
          </a:prstGeom>
          <a:noFill/>
        </p:spPr>
        <p:txBody>
          <a:bodyPr>
            <a:normAutofit fontScale="90000"/>
          </a:bodyPr>
          <a:lstStyle/>
          <a:p>
            <a:pPr algn="ctr"/>
            <a:r>
              <a:rPr lang="en-US" sz="2700" b="1" dirty="0">
                <a:solidFill>
                  <a:srgbClr val="002060"/>
                </a:solidFill>
                <a:latin typeface="+mn-lt"/>
              </a:rPr>
              <a:t>Levy</a:t>
            </a:r>
            <a:br>
              <a:rPr lang="en-US" sz="2700" b="1" dirty="0">
                <a:solidFill>
                  <a:srgbClr val="002060"/>
                </a:solidFill>
                <a:latin typeface="+mn-lt"/>
              </a:rPr>
            </a:br>
            <a:r>
              <a:rPr lang="en-US" sz="2700" b="1" dirty="0">
                <a:solidFill>
                  <a:srgbClr val="002060"/>
                </a:solidFill>
                <a:latin typeface="+mn-lt"/>
              </a:rPr>
              <a:t>Certification –</a:t>
            </a:r>
            <a:br>
              <a:rPr lang="en-US" sz="2700" b="1" dirty="0">
                <a:solidFill>
                  <a:srgbClr val="002060"/>
                </a:solidFill>
                <a:latin typeface="+mn-lt"/>
              </a:rPr>
            </a:br>
            <a:r>
              <a:rPr lang="en-US" sz="2700" b="1" dirty="0">
                <a:solidFill>
                  <a:srgbClr val="002060"/>
                </a:solidFill>
                <a:latin typeface="+mn-lt"/>
              </a:rPr>
              <a:t/>
            </a:r>
            <a:br>
              <a:rPr lang="en-US" sz="2700" b="1" dirty="0">
                <a:solidFill>
                  <a:srgbClr val="002060"/>
                </a:solidFill>
                <a:latin typeface="+mn-lt"/>
              </a:rPr>
            </a:br>
            <a:r>
              <a:rPr lang="en-US" sz="2700" b="1" dirty="0">
                <a:solidFill>
                  <a:srgbClr val="002060"/>
                </a:solidFill>
                <a:latin typeface="+mn-lt"/>
              </a:rPr>
              <a:t>District Officials Signature</a:t>
            </a:r>
            <a:r>
              <a:rPr lang="en-US" sz="2610" b="1" dirty="0">
                <a:solidFill>
                  <a:srgbClr val="002060"/>
                </a:solidFill>
                <a:latin typeface="+mn-lt"/>
              </a:rPr>
              <a:t>s </a:t>
            </a:r>
          </a:p>
        </p:txBody>
      </p:sp>
      <p:sp>
        <p:nvSpPr>
          <p:cNvPr id="6" name="TextBox 5"/>
          <p:cNvSpPr txBox="1"/>
          <p:nvPr/>
        </p:nvSpPr>
        <p:spPr>
          <a:xfrm>
            <a:off x="749577" y="4435614"/>
            <a:ext cx="4127223" cy="646331"/>
          </a:xfrm>
          <a:prstGeom prst="rect">
            <a:avLst/>
          </a:prstGeom>
          <a:noFill/>
        </p:spPr>
        <p:txBody>
          <a:bodyPr wrap="square" rtlCol="0">
            <a:spAutoFit/>
          </a:bodyPr>
          <a:lstStyle/>
          <a:p>
            <a:r>
              <a:rPr lang="en-US" sz="1800" b="1" dirty="0">
                <a:latin typeface="Lato" panose="020F0502020204030203" pitchFamily="34" charset="0"/>
              </a:rPr>
              <a:t>This screenshot and the data shown are to be an example only.</a:t>
            </a:r>
          </a:p>
        </p:txBody>
      </p:sp>
      <p:pic>
        <p:nvPicPr>
          <p:cNvPr id="7" name="Picture 6"/>
          <p:cNvPicPr>
            <a:picLocks noChangeAspect="1"/>
          </p:cNvPicPr>
          <p:nvPr/>
        </p:nvPicPr>
        <p:blipFill>
          <a:blip r:embed="rId2"/>
          <a:stretch>
            <a:fillRect/>
          </a:stretch>
        </p:blipFill>
        <p:spPr>
          <a:xfrm>
            <a:off x="116958" y="114623"/>
            <a:ext cx="6049926" cy="2575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5034737" y="2852841"/>
            <a:ext cx="3541144" cy="2151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351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9823" y="674816"/>
            <a:ext cx="6532630" cy="4278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F0AF6017-D23B-4A28-A994-04598467FD3E}" type="slidenum">
              <a:rPr lang="en-US" smtClean="0"/>
              <a:pPr>
                <a:defRPr/>
              </a:pPr>
              <a:t>95</a:t>
            </a:fld>
            <a:endParaRPr lang="en-US" dirty="0"/>
          </a:p>
        </p:txBody>
      </p:sp>
      <p:sp>
        <p:nvSpPr>
          <p:cNvPr id="64514" name="Rectangle 4"/>
          <p:cNvSpPr>
            <a:spLocks noGrp="1" noChangeArrowheads="1"/>
          </p:cNvSpPr>
          <p:nvPr>
            <p:ph type="title" idx="4294967295"/>
          </p:nvPr>
        </p:nvSpPr>
        <p:spPr>
          <a:xfrm>
            <a:off x="1680" y="33717"/>
            <a:ext cx="9140641" cy="675491"/>
          </a:xfrm>
          <a:prstGeom prst="rect">
            <a:avLst/>
          </a:prstGeom>
          <a:noFill/>
        </p:spPr>
        <p:txBody>
          <a:bodyPr>
            <a:normAutofit/>
          </a:bodyPr>
          <a:lstStyle/>
          <a:p>
            <a:pPr algn="ctr"/>
            <a:r>
              <a:rPr lang="en-US" sz="3516" dirty="0">
                <a:solidFill>
                  <a:srgbClr val="FFFF00"/>
                </a:solidFill>
              </a:rPr>
              <a:t>Levy Certification – Print Tax Bills</a:t>
            </a:r>
          </a:p>
        </p:txBody>
      </p:sp>
      <p:sp>
        <p:nvSpPr>
          <p:cNvPr id="5" name="Oval 4"/>
          <p:cNvSpPr/>
          <p:nvPr/>
        </p:nvSpPr>
        <p:spPr>
          <a:xfrm>
            <a:off x="4366260" y="1630758"/>
            <a:ext cx="1440180" cy="274320"/>
          </a:xfrm>
          <a:prstGeom prst="ellipse">
            <a:avLst/>
          </a:prstGeom>
          <a:noFill/>
          <a:ln w="254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Tree>
    <p:extLst>
      <p:ext uri="{BB962C8B-B14F-4D97-AF65-F5344CB8AC3E}">
        <p14:creationId xmlns:p14="http://schemas.microsoft.com/office/powerpoint/2010/main" val="3549946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2020" y="663477"/>
            <a:ext cx="7190622" cy="404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a:xfrm>
            <a:off x="8402232" y="4712509"/>
            <a:ext cx="652210" cy="430991"/>
          </a:xfrm>
        </p:spPr>
        <p:txBody>
          <a:bodyPr/>
          <a:lstStyle/>
          <a:p>
            <a:pPr>
              <a:defRPr/>
            </a:pPr>
            <a:fld id="{F0AF6017-D23B-4A28-A994-04598467FD3E}" type="slidenum">
              <a:rPr lang="en-US" sz="2000" smtClean="0">
                <a:latin typeface="Lato" panose="020F0502020204030203" pitchFamily="34" charset="0"/>
              </a:rPr>
              <a:pPr>
                <a:defRPr/>
              </a:pPr>
              <a:t>96</a:t>
            </a:fld>
            <a:endParaRPr lang="en-US" sz="2000" dirty="0">
              <a:latin typeface="Lato" panose="020F0502020204030203" pitchFamily="34" charset="0"/>
            </a:endParaRPr>
          </a:p>
        </p:txBody>
      </p:sp>
      <p:sp>
        <p:nvSpPr>
          <p:cNvPr id="66562" name="Rectangle 7"/>
          <p:cNvSpPr>
            <a:spLocks noGrp="1" noChangeArrowheads="1"/>
          </p:cNvSpPr>
          <p:nvPr>
            <p:ph type="title" idx="4294967295"/>
          </p:nvPr>
        </p:nvSpPr>
        <p:spPr>
          <a:xfrm>
            <a:off x="-91331" y="36632"/>
            <a:ext cx="9530786" cy="628986"/>
          </a:xfrm>
          <a:prstGeom prst="rect">
            <a:avLst/>
          </a:prstGeom>
          <a:noFill/>
        </p:spPr>
        <p:txBody>
          <a:bodyPr>
            <a:normAutofit fontScale="90000"/>
          </a:bodyPr>
          <a:lstStyle/>
          <a:p>
            <a:pPr algn="ctr"/>
            <a:r>
              <a:rPr lang="en-US" sz="4000" dirty="0">
                <a:solidFill>
                  <a:srgbClr val="FFFF00"/>
                </a:solidFill>
                <a:latin typeface="Lato" panose="020F0502020204030203" pitchFamily="34" charset="0"/>
              </a:rPr>
              <a:t>Levy Certification – Tax Bills (Page 1)</a:t>
            </a:r>
          </a:p>
        </p:txBody>
      </p:sp>
      <p:sp>
        <p:nvSpPr>
          <p:cNvPr id="7" name="Rectangle 6"/>
          <p:cNvSpPr/>
          <p:nvPr/>
        </p:nvSpPr>
        <p:spPr bwMode="auto">
          <a:xfrm>
            <a:off x="965081" y="1945944"/>
            <a:ext cx="5718006" cy="220979"/>
          </a:xfrm>
          <a:prstGeom prst="rect">
            <a:avLst/>
          </a:prstGeom>
          <a:noFill/>
          <a:ln w="2540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2000" dirty="0">
              <a:latin typeface="Lato" panose="020F0502020204030203" pitchFamily="34" charset="0"/>
            </a:endParaRPr>
          </a:p>
        </p:txBody>
      </p:sp>
      <p:sp>
        <p:nvSpPr>
          <p:cNvPr id="8" name="Rectangle 7"/>
          <p:cNvSpPr/>
          <p:nvPr/>
        </p:nvSpPr>
        <p:spPr bwMode="auto">
          <a:xfrm>
            <a:off x="922020" y="2166923"/>
            <a:ext cx="5749467" cy="299830"/>
          </a:xfrm>
          <a:prstGeom prst="rect">
            <a:avLst/>
          </a:prstGeom>
          <a:noFill/>
          <a:ln w="25400" cap="sq" cmpd="sng" algn="ctr">
            <a:solidFill>
              <a:srgbClr val="7030A0"/>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2000" dirty="0">
              <a:latin typeface="Lato" panose="020F0502020204030203" pitchFamily="34" charset="0"/>
            </a:endParaRPr>
          </a:p>
        </p:txBody>
      </p:sp>
      <p:sp>
        <p:nvSpPr>
          <p:cNvPr id="9" name="Rectangle 8"/>
          <p:cNvSpPr/>
          <p:nvPr/>
        </p:nvSpPr>
        <p:spPr bwMode="auto">
          <a:xfrm>
            <a:off x="937260" y="2498570"/>
            <a:ext cx="5733736" cy="217170"/>
          </a:xfrm>
          <a:prstGeom prst="rect">
            <a:avLst/>
          </a:prstGeom>
          <a:noFill/>
          <a:ln w="2540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2000" dirty="0">
              <a:latin typeface="Lato" panose="020F0502020204030203" pitchFamily="34" charset="0"/>
            </a:endParaRPr>
          </a:p>
        </p:txBody>
      </p:sp>
      <p:sp>
        <p:nvSpPr>
          <p:cNvPr id="12" name="TextBox 11"/>
          <p:cNvSpPr txBox="1"/>
          <p:nvPr/>
        </p:nvSpPr>
        <p:spPr>
          <a:xfrm>
            <a:off x="1143000" y="4832211"/>
            <a:ext cx="6540500" cy="338554"/>
          </a:xfrm>
          <a:prstGeom prst="rect">
            <a:avLst/>
          </a:prstGeom>
          <a:noFill/>
        </p:spPr>
        <p:txBody>
          <a:bodyPr wrap="square" rtlCol="0">
            <a:spAutoFit/>
          </a:bodyPr>
          <a:lstStyle/>
          <a:p>
            <a:r>
              <a:rPr lang="en-US" sz="1600" b="1" dirty="0">
                <a:latin typeface="Lato" panose="020F0502020204030203" pitchFamily="34" charset="0"/>
              </a:rPr>
              <a:t>This screenshot and the data shown are to be an example only.</a:t>
            </a:r>
          </a:p>
        </p:txBody>
      </p:sp>
    </p:spTree>
    <p:extLst>
      <p:ext uri="{BB962C8B-B14F-4D97-AF65-F5344CB8AC3E}">
        <p14:creationId xmlns:p14="http://schemas.microsoft.com/office/powerpoint/2010/main" val="1822442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6553" y="748306"/>
            <a:ext cx="7324790" cy="3856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F0AF6017-D23B-4A28-A994-04598467FD3E}" type="slidenum">
              <a:rPr lang="en-US" smtClean="0"/>
              <a:pPr>
                <a:defRPr/>
              </a:pPr>
              <a:t>97</a:t>
            </a:fld>
            <a:endParaRPr lang="en-US" dirty="0"/>
          </a:p>
        </p:txBody>
      </p:sp>
      <p:sp>
        <p:nvSpPr>
          <p:cNvPr id="66562" name="Rectangle 7"/>
          <p:cNvSpPr>
            <a:spLocks noGrp="1" noChangeArrowheads="1"/>
          </p:cNvSpPr>
          <p:nvPr>
            <p:ph type="title" idx="4294967295"/>
          </p:nvPr>
        </p:nvSpPr>
        <p:spPr>
          <a:xfrm>
            <a:off x="1680" y="0"/>
            <a:ext cx="9059257" cy="628986"/>
          </a:xfrm>
          <a:prstGeom prst="rect">
            <a:avLst/>
          </a:prstGeom>
          <a:noFill/>
        </p:spPr>
        <p:txBody>
          <a:bodyPr>
            <a:noAutofit/>
          </a:bodyPr>
          <a:lstStyle/>
          <a:p>
            <a:pPr algn="ctr"/>
            <a:r>
              <a:rPr lang="en-US" sz="2637" dirty="0">
                <a:solidFill>
                  <a:srgbClr val="FFFF00"/>
                </a:solidFill>
              </a:rPr>
              <a:t>Levy Certification – Tax Bills with non-permanent referendum data (Page 2)</a:t>
            </a:r>
          </a:p>
        </p:txBody>
      </p:sp>
      <p:sp>
        <p:nvSpPr>
          <p:cNvPr id="7" name="Rectangle 6"/>
          <p:cNvSpPr/>
          <p:nvPr/>
        </p:nvSpPr>
        <p:spPr bwMode="auto">
          <a:xfrm>
            <a:off x="1104680" y="4394221"/>
            <a:ext cx="7338060" cy="231458"/>
          </a:xfrm>
          <a:prstGeom prst="rect">
            <a:avLst/>
          </a:prstGeom>
          <a:noFill/>
          <a:ln w="57150" cap="sq" cmpd="sng" algn="ctr">
            <a:solidFill>
              <a:srgbClr val="0000FF"/>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8" name="Rectangle 7"/>
          <p:cNvSpPr/>
          <p:nvPr/>
        </p:nvSpPr>
        <p:spPr bwMode="auto">
          <a:xfrm>
            <a:off x="5885112" y="805928"/>
            <a:ext cx="2621279" cy="1371600"/>
          </a:xfrm>
          <a:prstGeom prst="rect">
            <a:avLst/>
          </a:prstGeom>
          <a:noFill/>
          <a:ln w="38100" cap="sq" cmpd="sng" algn="ctr">
            <a:solidFill>
              <a:srgbClr val="7030A0"/>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9" name="Rectangle 8"/>
          <p:cNvSpPr/>
          <p:nvPr/>
        </p:nvSpPr>
        <p:spPr bwMode="auto">
          <a:xfrm>
            <a:off x="1104680" y="4150324"/>
            <a:ext cx="7338060" cy="232410"/>
          </a:xfrm>
          <a:prstGeom prst="rect">
            <a:avLst/>
          </a:prstGeom>
          <a:noFill/>
          <a:ln w="57150" cap="sq" cmpd="sng" algn="ctr">
            <a:solidFill>
              <a:srgbClr val="7030A0"/>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1620" dirty="0">
              <a:latin typeface="Comic Sans MS" pitchFamily="66" charset="0"/>
            </a:endParaRPr>
          </a:p>
        </p:txBody>
      </p:sp>
      <p:sp>
        <p:nvSpPr>
          <p:cNvPr id="12" name="TextBox 11"/>
          <p:cNvSpPr txBox="1"/>
          <p:nvPr/>
        </p:nvSpPr>
        <p:spPr>
          <a:xfrm>
            <a:off x="1143001" y="4832211"/>
            <a:ext cx="4183380" cy="286232"/>
          </a:xfrm>
          <a:prstGeom prst="rect">
            <a:avLst/>
          </a:prstGeom>
          <a:noFill/>
        </p:spPr>
        <p:txBody>
          <a:bodyPr wrap="square" rtlCol="0">
            <a:spAutoFit/>
          </a:bodyPr>
          <a:lstStyle/>
          <a:p>
            <a:r>
              <a:rPr lang="en-US" sz="1260" b="1" dirty="0">
                <a:latin typeface="Arial Narrow" panose="020B0606020202030204" pitchFamily="34" charset="0"/>
              </a:rPr>
              <a:t>This screenshot and the data shown are to be an example only.</a:t>
            </a:r>
          </a:p>
        </p:txBody>
      </p:sp>
      <p:cxnSp>
        <p:nvCxnSpPr>
          <p:cNvPr id="6" name="Straight Connector 5"/>
          <p:cNvCxnSpPr/>
          <p:nvPr/>
        </p:nvCxnSpPr>
        <p:spPr>
          <a:xfrm>
            <a:off x="6116849" y="1548879"/>
            <a:ext cx="1071563" cy="20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83087" y="1411719"/>
            <a:ext cx="12782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979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500"/>
                                        <p:tgtEl>
                                          <p:spTgt spid="9"/>
                                        </p:tgtEl>
                                      </p:cBhvr>
                                    </p:animEffec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680" y="114300"/>
            <a:ext cx="9140641" cy="800100"/>
          </a:xfrm>
          <a:noFill/>
        </p:spPr>
        <p:txBody>
          <a:bodyPr>
            <a:normAutofit/>
          </a:bodyPr>
          <a:lstStyle/>
          <a:p>
            <a:pPr algn="ctr"/>
            <a:r>
              <a:rPr lang="en-US" sz="3516" dirty="0">
                <a:solidFill>
                  <a:srgbClr val="FFFF00"/>
                </a:solidFill>
              </a:rPr>
              <a:t>Levy Certification</a:t>
            </a:r>
          </a:p>
        </p:txBody>
      </p:sp>
      <p:sp>
        <p:nvSpPr>
          <p:cNvPr id="67587" name="Rectangle 3"/>
          <p:cNvSpPr>
            <a:spLocks noGrp="1" noChangeArrowheads="1"/>
          </p:cNvSpPr>
          <p:nvPr>
            <p:ph type="body" sz="half" idx="1"/>
          </p:nvPr>
        </p:nvSpPr>
        <p:spPr>
          <a:xfrm>
            <a:off x="937261" y="1062990"/>
            <a:ext cx="7398191" cy="3371850"/>
          </a:xfrm>
        </p:spPr>
        <p:txBody>
          <a:bodyPr>
            <a:normAutofit fontScale="92500" lnSpcReduction="20000"/>
          </a:bodyPr>
          <a:lstStyle/>
          <a:p>
            <a:pPr marL="381361" indent="-334853">
              <a:lnSpc>
                <a:spcPct val="110000"/>
              </a:lnSpc>
              <a:spcBef>
                <a:spcPts val="439"/>
              </a:spcBef>
              <a:buClr>
                <a:srgbClr val="C00000"/>
              </a:buClr>
              <a:buSzPct val="100000"/>
              <a:buFont typeface="Wingdings" panose="05000000000000000000" pitchFamily="2" charset="2"/>
              <a:buChar char="§"/>
            </a:pPr>
            <a:r>
              <a:rPr lang="en-US" sz="2160" dirty="0"/>
              <a:t>Congratulations! You are done!</a:t>
            </a:r>
          </a:p>
          <a:p>
            <a:pPr marL="381361" indent="-334853">
              <a:lnSpc>
                <a:spcPct val="110000"/>
              </a:lnSpc>
              <a:spcBef>
                <a:spcPts val="439"/>
              </a:spcBef>
              <a:buClr>
                <a:srgbClr val="C00000"/>
              </a:buClr>
              <a:buSzPct val="100000"/>
              <a:buFont typeface="Wingdings" panose="05000000000000000000" pitchFamily="2" charset="2"/>
              <a:buChar char="§"/>
            </a:pPr>
            <a:r>
              <a:rPr lang="en-US" sz="2160" dirty="0"/>
              <a:t>The information you have provided will be submitted to the Wisconsin Department of Revenue (DOR) by the Department of Public instruction on your behalf. </a:t>
            </a:r>
            <a:r>
              <a:rPr lang="en-US" sz="2160" u="sng" dirty="0"/>
              <a:t>Your district no longer needs to send a paper report to DOR.</a:t>
            </a:r>
          </a:p>
          <a:p>
            <a:pPr marL="381361" indent="-334853">
              <a:lnSpc>
                <a:spcPct val="110000"/>
              </a:lnSpc>
              <a:spcBef>
                <a:spcPts val="439"/>
              </a:spcBef>
              <a:buClr>
                <a:srgbClr val="C00000"/>
              </a:buClr>
              <a:buSzPct val="100000"/>
              <a:buFont typeface="Wingdings" panose="05000000000000000000" pitchFamily="2" charset="2"/>
              <a:buChar char="§"/>
            </a:pPr>
            <a:r>
              <a:rPr lang="en-US" sz="2160" dirty="0"/>
              <a:t>Gather the appropriate signatures on the tax bills and certification page, mail your tax bills, and take the afternoon off!</a:t>
            </a:r>
          </a:p>
        </p:txBody>
      </p:sp>
      <p:sp>
        <p:nvSpPr>
          <p:cNvPr id="5" name="Slide Number Placeholder 4"/>
          <p:cNvSpPr>
            <a:spLocks noGrp="1"/>
          </p:cNvSpPr>
          <p:nvPr>
            <p:ph type="sldNum" sz="quarter" idx="12"/>
          </p:nvPr>
        </p:nvSpPr>
        <p:spPr>
          <a:xfrm>
            <a:off x="6810699" y="4749247"/>
            <a:ext cx="2056644" cy="273844"/>
          </a:xfrm>
        </p:spPr>
        <p:txBody>
          <a:bodyPr/>
          <a:lstStyle/>
          <a:p>
            <a:pPr>
              <a:defRPr/>
            </a:pPr>
            <a:fld id="{130CE093-0770-429B-95D3-C00077BCDDAB}" type="slidenum">
              <a:rPr lang="en-US" smtClean="0"/>
              <a:pPr>
                <a:defRPr/>
              </a:pPr>
              <a:t>98</a:t>
            </a:fld>
            <a:endParaRPr lang="en-US" dirty="0"/>
          </a:p>
        </p:txBody>
      </p:sp>
      <p:pic>
        <p:nvPicPr>
          <p:cNvPr id="67588" name="Picture 9" descr="smilie-face"/>
          <p:cNvPicPr>
            <a:picLocks noChangeAspect="1" noChangeArrowheads="1"/>
          </p:cNvPicPr>
          <p:nvPr/>
        </p:nvPicPr>
        <p:blipFill>
          <a:blip r:embed="rId2" cstate="print"/>
          <a:srcRect/>
          <a:stretch>
            <a:fillRect/>
          </a:stretch>
        </p:blipFill>
        <p:spPr bwMode="auto">
          <a:xfrm>
            <a:off x="7087386" y="3914618"/>
            <a:ext cx="1165860" cy="971550"/>
          </a:xfrm>
          <a:prstGeom prst="rect">
            <a:avLst/>
          </a:prstGeom>
          <a:noFill/>
          <a:ln w="9525">
            <a:noFill/>
            <a:miter lim="800000"/>
            <a:headEnd/>
            <a:tailEnd/>
          </a:ln>
        </p:spPr>
      </p:pic>
    </p:spTree>
    <p:extLst>
      <p:ext uri="{BB962C8B-B14F-4D97-AF65-F5344CB8AC3E}">
        <p14:creationId xmlns:p14="http://schemas.microsoft.com/office/powerpoint/2010/main" val="54023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 y="108234"/>
            <a:ext cx="9140641" cy="670732"/>
          </a:xfrm>
        </p:spPr>
        <p:txBody>
          <a:bodyPr>
            <a:normAutofit/>
          </a:bodyPr>
          <a:lstStyle/>
          <a:p>
            <a:pPr algn="ctr"/>
            <a:r>
              <a:rPr lang="en-US" sz="3223" dirty="0">
                <a:solidFill>
                  <a:srgbClr val="FFFF00"/>
                </a:solidFill>
              </a:rPr>
              <a:t>DPI Reconciliation</a:t>
            </a:r>
          </a:p>
        </p:txBody>
      </p:sp>
      <p:sp>
        <p:nvSpPr>
          <p:cNvPr id="4" name="Content Placeholder 3"/>
          <p:cNvSpPr>
            <a:spLocks noGrp="1"/>
          </p:cNvSpPr>
          <p:nvPr>
            <p:ph sz="half" idx="2"/>
          </p:nvPr>
        </p:nvSpPr>
        <p:spPr>
          <a:xfrm>
            <a:off x="4382882" y="955597"/>
            <a:ext cx="4150136" cy="3726650"/>
          </a:xfrm>
        </p:spPr>
        <p:txBody>
          <a:bodyPr>
            <a:noAutofit/>
          </a:bodyPr>
          <a:lstStyle/>
          <a:p>
            <a:pPr marL="0" indent="0">
              <a:spcBef>
                <a:spcPts val="439"/>
              </a:spcBef>
              <a:spcAft>
                <a:spcPts val="0"/>
              </a:spcAft>
              <a:buClr>
                <a:srgbClr val="FFFF00"/>
              </a:buClr>
              <a:buSzPct val="100000"/>
              <a:buNone/>
            </a:pPr>
            <a:r>
              <a:rPr lang="en-US" dirty="0"/>
              <a:t>DPI will run programs in the background and manually populate the tax amounts from the district’s PI-401, once it is submitted. If a district underlevies or over levies, it will be indicated on the bottom half. In this case, the district levied to its maximum.</a:t>
            </a:r>
          </a:p>
        </p:txBody>
      </p:sp>
      <p:sp>
        <p:nvSpPr>
          <p:cNvPr id="6" name="Slide Number Placeholder 5"/>
          <p:cNvSpPr>
            <a:spLocks noGrp="1"/>
          </p:cNvSpPr>
          <p:nvPr>
            <p:ph type="sldNum" sz="quarter" idx="12"/>
          </p:nvPr>
        </p:nvSpPr>
        <p:spPr/>
        <p:txBody>
          <a:bodyPr/>
          <a:lstStyle/>
          <a:p>
            <a:pPr>
              <a:defRPr/>
            </a:pPr>
            <a:fld id="{130CE093-0770-429B-95D3-C00077BCDDAB}" type="slidenum">
              <a:rPr lang="en-US" smtClean="0"/>
              <a:pPr>
                <a:defRPr/>
              </a:pPr>
              <a:t>99</a:t>
            </a:fld>
            <a:endParaRPr lang="en-US" dirty="0"/>
          </a:p>
        </p:txBody>
      </p:sp>
      <p:pic>
        <p:nvPicPr>
          <p:cNvPr id="7" name="Picture 6"/>
          <p:cNvPicPr>
            <a:picLocks noChangeAspect="1"/>
          </p:cNvPicPr>
          <p:nvPr/>
        </p:nvPicPr>
        <p:blipFill>
          <a:blip r:embed="rId2"/>
          <a:stretch>
            <a:fillRect/>
          </a:stretch>
        </p:blipFill>
        <p:spPr>
          <a:xfrm>
            <a:off x="402887" y="1056363"/>
            <a:ext cx="373380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9038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11918</TotalTime>
  <Words>8733</Words>
  <Application>Microsoft Office PowerPoint</Application>
  <PresentationFormat>On-screen Show (16:9)</PresentationFormat>
  <Paragraphs>1245</Paragraphs>
  <Slides>116</Slides>
  <Notes>45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116</vt:i4>
      </vt:variant>
    </vt:vector>
  </HeadingPairs>
  <TitlesOfParts>
    <vt:vector size="134" baseType="lpstr">
      <vt:lpstr>ＭＳ Ｐゴシック</vt:lpstr>
      <vt:lpstr>Arial</vt:lpstr>
      <vt:lpstr>Arial Black</vt:lpstr>
      <vt:lpstr>Arial Narrow</vt:lpstr>
      <vt:lpstr>Calibri</vt:lpstr>
      <vt:lpstr>Calibri Light</vt:lpstr>
      <vt:lpstr>Comic Sans MS</vt:lpstr>
      <vt:lpstr>Gadget</vt:lpstr>
      <vt:lpstr>Lato</vt:lpstr>
      <vt:lpstr>Lato Black</vt:lpstr>
      <vt:lpstr>Monotype Sorts</vt:lpstr>
      <vt:lpstr>Times New Roman</vt:lpstr>
      <vt:lpstr>Trebuchet MS</vt:lpstr>
      <vt:lpstr>Wingdings</vt:lpstr>
      <vt:lpstr>Wingdings 2</vt:lpstr>
      <vt:lpstr>Office Theme</vt:lpstr>
      <vt:lpstr>Clip</vt:lpstr>
      <vt:lpstr>Chart</vt:lpstr>
      <vt:lpstr>PowerPoint Presentation</vt:lpstr>
      <vt:lpstr>Today’s Goals</vt:lpstr>
      <vt:lpstr>Agenda</vt:lpstr>
      <vt:lpstr>Supporting documents (you were to bring today) </vt:lpstr>
      <vt:lpstr>DPI Finance Team….How Can We Help You?</vt:lpstr>
      <vt:lpstr>DPI Finance Team….How We Can Help You </vt:lpstr>
      <vt:lpstr>PowerPoint Presentation</vt:lpstr>
      <vt:lpstr>PowerPoint Presentation</vt:lpstr>
      <vt:lpstr>PowerPoint Presentation</vt:lpstr>
      <vt:lpstr>PowerPoint Presentation</vt:lpstr>
      <vt:lpstr>PowerPoint Presentation</vt:lpstr>
      <vt:lpstr>Revenue Limits</vt:lpstr>
      <vt:lpstr>Revenue Limits</vt:lpstr>
      <vt:lpstr>PowerPoint Presentation</vt:lpstr>
      <vt:lpstr>PowerPoint Presentation</vt:lpstr>
      <vt:lpstr>Revenue Limits</vt:lpstr>
      <vt:lpstr>A 4-Step Process</vt:lpstr>
      <vt:lpstr>Revenue Limit</vt:lpstr>
      <vt:lpstr>Revenue Limit Worksheet</vt:lpstr>
      <vt:lpstr>PowerPoint Presentation</vt:lpstr>
      <vt:lpstr>Step 1: Build the Base Revenue - Line 1</vt:lpstr>
      <vt:lpstr>Step 1: Build the Base Revenue - Line 2</vt:lpstr>
      <vt:lpstr>PowerPoint Presentation</vt:lpstr>
      <vt:lpstr>Let’s Talk a Bit About Membership…</vt:lpstr>
      <vt:lpstr>Membership</vt:lpstr>
      <vt:lpstr>Membership</vt:lpstr>
      <vt:lpstr>Membership</vt:lpstr>
      <vt:lpstr>SAFR Membership Reports</vt:lpstr>
      <vt:lpstr>September 2020 and Summer/Interim 2020 Membership SAFR Membership Report </vt:lpstr>
      <vt:lpstr>September 2018 &amp; Summer/Interim 2018 Membership  SAFR Membership Report </vt:lpstr>
      <vt:lpstr>Straight Pupil Count (NOT used for much!)  Need to convert to FTE!</vt:lpstr>
      <vt:lpstr>Revenue Limit Membership SAFR Membership Report </vt:lpstr>
      <vt:lpstr>Pupil FTE data  (used in the Revenue Limit!)</vt:lpstr>
      <vt:lpstr>Pupil FTE Conversion  (used in the Revenue Limit!)</vt:lpstr>
      <vt:lpstr>FTE Membership</vt:lpstr>
      <vt:lpstr>Pupil Count Resources</vt:lpstr>
      <vt:lpstr>PowerPoint Presentation</vt:lpstr>
      <vt:lpstr>Step 1: Build the Base Revenue  Line 2</vt:lpstr>
      <vt:lpstr>PowerPoint Presentation</vt:lpstr>
      <vt:lpstr>PowerPoint Presentation</vt:lpstr>
      <vt:lpstr>PowerPoint Presentation</vt:lpstr>
      <vt:lpstr>PowerPoint Presentation</vt:lpstr>
      <vt:lpstr>Step 2: Calculate a New Revenue  per Member  Line 5</vt:lpstr>
      <vt:lpstr>Step 2: Calculate a New Revenue  per Member   Line 6</vt:lpstr>
      <vt:lpstr>Step 2: Calculate a New Revenue  per Member   Line 6</vt:lpstr>
      <vt:lpstr>New ICS - Independent Charter Schools FTE</vt:lpstr>
      <vt:lpstr>Step 2: Calculate a New Revenue  per Member   Line 7</vt:lpstr>
      <vt:lpstr>Step 2: Summary</vt:lpstr>
      <vt:lpstr>PowerPoint Presentation</vt:lpstr>
      <vt:lpstr>PowerPoint Presentation</vt:lpstr>
      <vt:lpstr>Step 3: Determine Allowable Exemptions Line 8</vt:lpstr>
      <vt:lpstr>Step 3: Determine Allowable Exemptions Line 10</vt:lpstr>
      <vt:lpstr>PowerPoint Presentation</vt:lpstr>
      <vt:lpstr>PowerPoint Presentation</vt:lpstr>
      <vt:lpstr>Step 3: Determine Allowable Exemptions Line 10</vt:lpstr>
      <vt:lpstr>Step 3: Determine Allowable Exemptions Line 10</vt:lpstr>
      <vt:lpstr>Step 3: Determine Allowable Exemptions Line 10C Energy Efficiency</vt:lpstr>
      <vt:lpstr>Step 3: Determine Allowable Exemptions Line 10</vt:lpstr>
      <vt:lpstr>Step 3: Determine Allowable Exemptions Line 10</vt:lpstr>
      <vt:lpstr>Step 3: Determine Allowable Exemptions Line 10</vt:lpstr>
      <vt:lpstr>Step 3: Determine Allowable Exemptions Lines 8-11</vt:lpstr>
      <vt:lpstr>PowerPoint Presentation</vt:lpstr>
      <vt:lpstr>Fly-Over Review of Lines 1 – 11</vt:lpstr>
      <vt:lpstr>Step 4: Determine Levy</vt:lpstr>
      <vt:lpstr>PowerPoint Presentation</vt:lpstr>
      <vt:lpstr>Controlled Amounts Line 14</vt:lpstr>
      <vt:lpstr>PowerPoint Presentation</vt:lpstr>
      <vt:lpstr>Non-Controlled Amounts Line 15</vt:lpstr>
      <vt:lpstr>TIF-Out Apportionment Equalized Valuation</vt:lpstr>
      <vt:lpstr>Total All Fund Levy - Line 16</vt:lpstr>
      <vt:lpstr>Just a Reminder!</vt:lpstr>
      <vt:lpstr>PowerPoint Presentation</vt:lpstr>
      <vt:lpstr>PowerPoint Presentation</vt:lpstr>
      <vt:lpstr>Revenue Limit Exemptions</vt:lpstr>
      <vt:lpstr>PowerPoint Presentation</vt:lpstr>
      <vt:lpstr> </vt:lpstr>
      <vt:lpstr> </vt:lpstr>
      <vt:lpstr> </vt:lpstr>
      <vt:lpstr> </vt:lpstr>
      <vt:lpstr> </vt:lpstr>
      <vt:lpstr>PowerPoint Presentation</vt:lpstr>
      <vt:lpstr>You Are Ready to Set the Levy When…</vt:lpstr>
      <vt:lpstr>Levy Certification – Sample District</vt:lpstr>
      <vt:lpstr>Levy Certification  </vt:lpstr>
      <vt:lpstr>Levy Certification (PI-401)</vt:lpstr>
      <vt:lpstr>Levy Certification (PI-401)</vt:lpstr>
      <vt:lpstr>Levy Certification – Enter Info</vt:lpstr>
      <vt:lpstr>Levy Certification – Enter Info (non-permanent referendum)</vt:lpstr>
      <vt:lpstr>Levy Certification – Enter Info (non-permanent referendum)</vt:lpstr>
      <vt:lpstr>Levy Certification – Reasonability Check</vt:lpstr>
      <vt:lpstr>Levy Certification – Enter Info (non-permanent referendum)</vt:lpstr>
      <vt:lpstr>Levy Certification – Enter Info ((non-permanent referendum)</vt:lpstr>
      <vt:lpstr>Levy Certification – Enter Info (non-permanent referendum)</vt:lpstr>
      <vt:lpstr>Levy Certification –  District Officials Signatures </vt:lpstr>
      <vt:lpstr>Levy Certification – Print Tax Bills</vt:lpstr>
      <vt:lpstr>Levy Certification – Tax Bills (Page 1)</vt:lpstr>
      <vt:lpstr>Levy Certification – Tax Bills with non-permanent referendum data (Page 2)</vt:lpstr>
      <vt:lpstr>Levy Certification</vt:lpstr>
      <vt:lpstr>DPI Reconciliation</vt:lpstr>
      <vt:lpstr>PowerPoint Presentation</vt:lpstr>
      <vt:lpstr>Levy Certification and the Budget Report</vt:lpstr>
      <vt:lpstr>Tie It All Together</vt:lpstr>
      <vt:lpstr>PowerPoint Presentation</vt:lpstr>
      <vt:lpstr>Tie It All Together</vt:lpstr>
      <vt:lpstr>Board Responsibilities</vt:lpstr>
      <vt:lpstr>Important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Referenda &amp; Debt</vt:lpstr>
      <vt:lpstr>A Special Note About the  Long Term Debt Levies</vt:lpstr>
      <vt:lpstr>Or call:</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Anderson, Bruce W.   DPI</cp:lastModifiedBy>
  <cp:revision>528</cp:revision>
  <dcterms:created xsi:type="dcterms:W3CDTF">2016-02-23T19:34:17Z</dcterms:created>
  <dcterms:modified xsi:type="dcterms:W3CDTF">2020-10-22T19:11:11Z</dcterms:modified>
</cp:coreProperties>
</file>