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1.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1"/>
  </p:sldMasterIdLst>
  <p:notesMasterIdLst>
    <p:notesMasterId r:id="rId109"/>
  </p:notesMasterIdLst>
  <p:sldIdLst>
    <p:sldId id="393" r:id="rId2"/>
    <p:sldId id="266" r:id="rId3"/>
    <p:sldId id="267" r:id="rId4"/>
    <p:sldId id="270" r:id="rId5"/>
    <p:sldId id="271" r:id="rId6"/>
    <p:sldId id="272" r:id="rId7"/>
    <p:sldId id="274" r:id="rId8"/>
    <p:sldId id="275" r:id="rId9"/>
    <p:sldId id="273" r:id="rId10"/>
    <p:sldId id="268" r:id="rId11"/>
    <p:sldId id="277" r:id="rId12"/>
    <p:sldId id="278" r:id="rId13"/>
    <p:sldId id="280" r:id="rId14"/>
    <p:sldId id="281" r:id="rId15"/>
    <p:sldId id="389" r:id="rId16"/>
    <p:sldId id="282" r:id="rId17"/>
    <p:sldId id="283" r:id="rId18"/>
    <p:sldId id="284" r:id="rId19"/>
    <p:sldId id="285" r:id="rId20"/>
    <p:sldId id="286" r:id="rId21"/>
    <p:sldId id="288" r:id="rId22"/>
    <p:sldId id="289" r:id="rId23"/>
    <p:sldId id="388" r:id="rId24"/>
    <p:sldId id="306" r:id="rId25"/>
    <p:sldId id="308" r:id="rId26"/>
    <p:sldId id="385" r:id="rId27"/>
    <p:sldId id="387" r:id="rId28"/>
    <p:sldId id="309" r:id="rId29"/>
    <p:sldId id="287" r:id="rId30"/>
    <p:sldId id="297" r:id="rId31"/>
    <p:sldId id="298" r:id="rId32"/>
    <p:sldId id="300" r:id="rId33"/>
    <p:sldId id="301" r:id="rId34"/>
    <p:sldId id="312" r:id="rId35"/>
    <p:sldId id="313" r:id="rId36"/>
    <p:sldId id="314" r:id="rId37"/>
    <p:sldId id="316" r:id="rId38"/>
    <p:sldId id="317" r:id="rId39"/>
    <p:sldId id="318" r:id="rId40"/>
    <p:sldId id="319" r:id="rId41"/>
    <p:sldId id="320" r:id="rId42"/>
    <p:sldId id="321" r:id="rId43"/>
    <p:sldId id="322" r:id="rId44"/>
    <p:sldId id="324" r:id="rId45"/>
    <p:sldId id="325" r:id="rId46"/>
    <p:sldId id="326" r:id="rId47"/>
    <p:sldId id="394" r:id="rId48"/>
    <p:sldId id="327" r:id="rId49"/>
    <p:sldId id="328" r:id="rId50"/>
    <p:sldId id="329" r:id="rId51"/>
    <p:sldId id="330" r:id="rId52"/>
    <p:sldId id="390" r:id="rId53"/>
    <p:sldId id="331" r:id="rId54"/>
    <p:sldId id="332" r:id="rId55"/>
    <p:sldId id="333" r:id="rId56"/>
    <p:sldId id="334" r:id="rId57"/>
    <p:sldId id="335" r:id="rId58"/>
    <p:sldId id="336" r:id="rId59"/>
    <p:sldId id="337" r:id="rId60"/>
    <p:sldId id="338" r:id="rId61"/>
    <p:sldId id="339" r:id="rId62"/>
    <p:sldId id="340" r:id="rId63"/>
    <p:sldId id="341" r:id="rId64"/>
    <p:sldId id="342" r:id="rId65"/>
    <p:sldId id="343" r:id="rId66"/>
    <p:sldId id="344" r:id="rId67"/>
    <p:sldId id="346" r:id="rId68"/>
    <p:sldId id="347" r:id="rId69"/>
    <p:sldId id="350" r:id="rId70"/>
    <p:sldId id="352" r:id="rId71"/>
    <p:sldId id="353" r:id="rId72"/>
    <p:sldId id="355" r:id="rId73"/>
    <p:sldId id="356" r:id="rId74"/>
    <p:sldId id="357" r:id="rId75"/>
    <p:sldId id="358" r:id="rId76"/>
    <p:sldId id="362" r:id="rId77"/>
    <p:sldId id="363" r:id="rId78"/>
    <p:sldId id="364" r:id="rId79"/>
    <p:sldId id="365" r:id="rId80"/>
    <p:sldId id="366" r:id="rId81"/>
    <p:sldId id="367" r:id="rId82"/>
    <p:sldId id="368" r:id="rId83"/>
    <p:sldId id="370" r:id="rId84"/>
    <p:sldId id="403" r:id="rId85"/>
    <p:sldId id="373" r:id="rId86"/>
    <p:sldId id="371" r:id="rId87"/>
    <p:sldId id="372" r:id="rId88"/>
    <p:sldId id="392" r:id="rId89"/>
    <p:sldId id="374" r:id="rId90"/>
    <p:sldId id="375" r:id="rId91"/>
    <p:sldId id="376" r:id="rId92"/>
    <p:sldId id="377" r:id="rId93"/>
    <p:sldId id="386" r:id="rId94"/>
    <p:sldId id="290" r:id="rId95"/>
    <p:sldId id="291" r:id="rId96"/>
    <p:sldId id="292" r:id="rId97"/>
    <p:sldId id="293" r:id="rId98"/>
    <p:sldId id="302" r:id="rId99"/>
    <p:sldId id="304" r:id="rId100"/>
    <p:sldId id="303" r:id="rId101"/>
    <p:sldId id="307" r:id="rId102"/>
    <p:sldId id="295" r:id="rId103"/>
    <p:sldId id="279" r:id="rId104"/>
    <p:sldId id="351" r:id="rId105"/>
    <p:sldId id="359" r:id="rId106"/>
    <p:sldId id="360" r:id="rId107"/>
    <p:sldId id="361" r:id="rId108"/>
  </p:sldIdLst>
  <p:sldSz cx="9144000" cy="5143500" type="screen16x9"/>
  <p:notesSz cx="6858000" cy="9144000"/>
  <p:defaultTex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2358" userDrawn="1">
          <p15:clr>
            <a:srgbClr val="A4A3A4"/>
          </p15:clr>
        </p15:guide>
        <p15:guide id="4" orient="horz" pos="2868">
          <p15:clr>
            <a:srgbClr val="A4A3A4"/>
          </p15:clr>
        </p15:guide>
        <p15:guide id="5" pos="2863">
          <p15:clr>
            <a:srgbClr val="A4A3A4"/>
          </p15:clr>
        </p15:guide>
        <p15:guide id="6" pos="285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FF0066"/>
    <a:srgbClr val="00CCFF"/>
    <a:srgbClr val="00FF00"/>
    <a:srgbClr val="CC6600"/>
    <a:srgbClr val="008000"/>
    <a:srgbClr val="990099"/>
    <a:srgbClr val="DBECD0"/>
    <a:srgbClr val="99FFCC"/>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354" autoAdjust="0"/>
    <p:restoredTop sz="94057" autoAdjust="0"/>
  </p:normalViewPr>
  <p:slideViewPr>
    <p:cSldViewPr snapToGrid="0">
      <p:cViewPr varScale="1">
        <p:scale>
          <a:sx n="89" d="100"/>
          <a:sy n="89" d="100"/>
        </p:scale>
        <p:origin x="48" y="56"/>
      </p:cViewPr>
      <p:guideLst>
        <p:guide pos="2880"/>
        <p:guide orient="horz" pos="2358"/>
        <p:guide orient="horz" pos="2868"/>
        <p:guide pos="2863"/>
        <p:guide pos="2856"/>
      </p:guideLst>
    </p:cSldViewPr>
  </p:slideViewPr>
  <p:outlineViewPr>
    <p:cViewPr>
      <p:scale>
        <a:sx n="33" d="100"/>
        <a:sy n="33" d="100"/>
      </p:scale>
      <p:origin x="0" y="0"/>
    </p:cViewPr>
  </p:outlineViewPr>
  <p:notesTextViewPr>
    <p:cViewPr>
      <p:scale>
        <a:sx n="3" d="2"/>
        <a:sy n="3" d="2"/>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notesMaster" Target="notesMasters/notes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F38D1D-A55A-8146-B0CD-71EC475803D7}" type="datetimeFigureOut">
              <a:rPr lang="en-US" smtClean="0"/>
              <a:t>10/17/2022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48BE71-7C99-F442-BF14-4D98A0E36D27}" type="slidenum">
              <a:rPr lang="en-US" smtClean="0"/>
              <a:t>‹#›</a:t>
            </a:fld>
            <a:endParaRPr lang="en-US"/>
          </a:p>
        </p:txBody>
      </p:sp>
    </p:spTree>
    <p:extLst>
      <p:ext uri="{BB962C8B-B14F-4D97-AF65-F5344CB8AC3E}">
        <p14:creationId xmlns:p14="http://schemas.microsoft.com/office/powerpoint/2010/main" val="1158672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s://dpi.wi.gov/sfs/statistical/longitudinal-data/membership" TargetMode="External"/><Relationship Id="rId3" Type="http://schemas.openxmlformats.org/officeDocument/2006/relationships/hyperlink" Target="https://dpi.wi.gov/sfs/statistical/cost-revenue/section-d" TargetMode="External"/><Relationship Id="rId7" Type="http://schemas.openxmlformats.org/officeDocument/2006/relationships/hyperlink" Target="https://dpi.wi.gov/sfs/statistical/longitudinal-data/levies" TargetMode="External"/><Relationship Id="rId2" Type="http://schemas.openxmlformats.org/officeDocument/2006/relationships/slide" Target="../slides/slide89.xml"/><Relationship Id="rId1" Type="http://schemas.openxmlformats.org/officeDocument/2006/relationships/notesMaster" Target="../notesMasters/notesMaster1.xml"/><Relationship Id="rId6" Type="http://schemas.openxmlformats.org/officeDocument/2006/relationships/hyperlink" Target="https://dpi.wi.gov/sfs/statistical/longitudinal-data/guarantee-amounts" TargetMode="External"/><Relationship Id="rId5" Type="http://schemas.openxmlformats.org/officeDocument/2006/relationships/hyperlink" Target="https://dpi.wi.gov/sfs/statistical/longitudinal-data/equalization-aid" TargetMode="External"/><Relationship Id="rId10" Type="http://schemas.openxmlformats.org/officeDocument/2006/relationships/hyperlink" Target="https://dpi.wi.gov/sfs/statistical/longitudinal-data/revenue-limit" TargetMode="External"/><Relationship Id="rId4" Type="http://schemas.openxmlformats.org/officeDocument/2006/relationships/hyperlink" Target="https://dpi.wi.gov/sfs/statistical/cost-revenue/comparative-revenue-member" TargetMode="External"/><Relationship Id="rId9" Type="http://schemas.openxmlformats.org/officeDocument/2006/relationships/hyperlink" Target="https://dpi.wi.gov/sfs/statistical/longitudinal-data/property-valuation"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92A5A1-56EA-41D0-9C52-5BB87E1830FF}" type="slidenum">
              <a:rPr lang="en-US" smtClean="0"/>
              <a:t>1</a:t>
            </a:fld>
            <a:endParaRPr lang="en-US" dirty="0"/>
          </a:p>
        </p:txBody>
      </p:sp>
    </p:spTree>
    <p:extLst>
      <p:ext uri="{BB962C8B-B14F-4D97-AF65-F5344CB8AC3E}">
        <p14:creationId xmlns:p14="http://schemas.microsoft.com/office/powerpoint/2010/main" val="41635800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48BE71-7C99-F442-BF14-4D98A0E36D27}" type="slidenum">
              <a:rPr lang="en-US" smtClean="0"/>
              <a:t>64</a:t>
            </a:fld>
            <a:endParaRPr lang="en-US"/>
          </a:p>
        </p:txBody>
      </p:sp>
    </p:spTree>
    <p:extLst>
      <p:ext uri="{BB962C8B-B14F-4D97-AF65-F5344CB8AC3E}">
        <p14:creationId xmlns:p14="http://schemas.microsoft.com/office/powerpoint/2010/main" val="37947695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48BE71-7C99-F442-BF14-4D98A0E36D27}" type="slidenum">
              <a:rPr lang="en-US" smtClean="0"/>
              <a:t>67</a:t>
            </a:fld>
            <a:endParaRPr lang="en-US"/>
          </a:p>
        </p:txBody>
      </p:sp>
    </p:spTree>
    <p:extLst>
      <p:ext uri="{BB962C8B-B14F-4D97-AF65-F5344CB8AC3E}">
        <p14:creationId xmlns:p14="http://schemas.microsoft.com/office/powerpoint/2010/main" val="29793909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92A5A1-56EA-41D0-9C52-5BB87E1830FF}" type="slidenum">
              <a:rPr lang="en-US" smtClean="0"/>
              <a:t>84</a:t>
            </a:fld>
            <a:endParaRPr lang="en-US" dirty="0"/>
          </a:p>
        </p:txBody>
      </p:sp>
    </p:spTree>
    <p:extLst>
      <p:ext uri="{BB962C8B-B14F-4D97-AF65-F5344CB8AC3E}">
        <p14:creationId xmlns:p14="http://schemas.microsoft.com/office/powerpoint/2010/main" val="23899237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State says we will treat the first $1000 of cost a certain way.  The next $9800 another way, and anything above this an even different way.</a:t>
            </a:r>
          </a:p>
          <a:p>
            <a:pPr eaLnBrk="1" hangingPunct="1"/>
            <a:endParaRPr lang="en-US" altLang="en-US" dirty="0"/>
          </a:p>
          <a:p>
            <a:r>
              <a:rPr lang="en-US" sz="1200" b="0" i="0" u="none" strike="noStrike" baseline="0" dirty="0">
                <a:solidFill>
                  <a:srgbClr val="000000"/>
                </a:solidFill>
                <a:latin typeface="Times New Roman" panose="02020603050405020304" pitchFamily="18" charset="0"/>
              </a:rPr>
              <a:t>Primary cost ceiling of $1,000 per member. State aid on these primary shared costs is calculated using the primary guaranteed valuation of $1,930,000 per member. </a:t>
            </a:r>
          </a:p>
          <a:p>
            <a:r>
              <a:rPr lang="en-US" sz="1200" b="0" i="0" u="none" strike="noStrike" baseline="0" dirty="0">
                <a:solidFill>
                  <a:srgbClr val="000000"/>
                </a:solidFill>
                <a:latin typeface="Times New Roman" panose="02020603050405020304" pitchFamily="18" charset="0"/>
              </a:rPr>
              <a:t>The secondary tier is for shared costs that exceed $1,000 per member but are less than the secondary cost ceiling. By law, the secondary cost ceiling is set equal to 90% of the prior year statewide shared cost per member. By law, the secondary guarantee is set at the amount that generates equalization aid entitlements that are equal to the total amount of funding available for distribution. The setting of the secondary guarantee depends on the other four formula factors. FLOATING</a:t>
            </a:r>
          </a:p>
          <a:p>
            <a:r>
              <a:rPr lang="en-US" sz="1200" b="0" i="0" u="none" strike="noStrike" baseline="0" dirty="0">
                <a:solidFill>
                  <a:srgbClr val="000000"/>
                </a:solidFill>
                <a:latin typeface="Times New Roman" panose="02020603050405020304" pitchFamily="18" charset="0"/>
              </a:rPr>
              <a:t>The tertiary tier is for shared costs above the secondary cost ceiling. State aid on tertiary shared costs is calculated using the tertiary guaranteed valuation. By law, the tertiary guarantee is set equal to the statewide average equalized value per member. </a:t>
            </a:r>
            <a:endParaRPr lang="en-US" dirty="0"/>
          </a:p>
          <a:p>
            <a:pPr eaLnBrk="1" hangingPunct="1"/>
            <a:endParaRPr lang="en-US" altLang="en-US" dirty="0"/>
          </a:p>
          <a:p>
            <a:pPr eaLnBrk="1" hangingPunct="1"/>
            <a:endParaRPr lang="en-US" altLang="en-US" dirty="0"/>
          </a:p>
          <a:p>
            <a:pPr eaLnBrk="1" hangingPunct="1"/>
            <a:r>
              <a:rPr lang="en-US" altLang="en-US" dirty="0"/>
              <a:t>So, state says If you have $2M in property value we will share in your cost. How much?</a:t>
            </a:r>
          </a:p>
          <a:p>
            <a:pPr eaLnBrk="1" hangingPunct="1"/>
            <a:endParaRPr lang="en-US" altLang="en-US" dirty="0"/>
          </a:p>
          <a:p>
            <a:pPr eaLnBrk="1" hangingPunct="1"/>
            <a:r>
              <a:rPr lang="en-US" altLang="en-US" dirty="0"/>
              <a:t>Our district is $400K PVM</a:t>
            </a:r>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r>
              <a:rPr lang="en-US" altLang="en-US" dirty="0"/>
              <a:t>Get out of the presentation so we can talk about various districts.</a:t>
            </a:r>
          </a:p>
          <a:p>
            <a:endParaRPr lang="en-US" dirty="0"/>
          </a:p>
        </p:txBody>
      </p:sp>
      <p:sp>
        <p:nvSpPr>
          <p:cNvPr id="4" name="Slide Number Placeholder 3"/>
          <p:cNvSpPr>
            <a:spLocks noGrp="1"/>
          </p:cNvSpPr>
          <p:nvPr>
            <p:ph type="sldNum" sz="quarter" idx="5"/>
          </p:nvPr>
        </p:nvSpPr>
        <p:spPr/>
        <p:txBody>
          <a:bodyPr/>
          <a:lstStyle/>
          <a:p>
            <a:fld id="{6A48BE71-7C99-F442-BF14-4D98A0E36D27}" type="slidenum">
              <a:rPr lang="en-US" smtClean="0"/>
              <a:t>88</a:t>
            </a:fld>
            <a:endParaRPr lang="en-US"/>
          </a:p>
        </p:txBody>
      </p:sp>
    </p:spTree>
    <p:extLst>
      <p:ext uri="{BB962C8B-B14F-4D97-AF65-F5344CB8AC3E}">
        <p14:creationId xmlns:p14="http://schemas.microsoft.com/office/powerpoint/2010/main" val="32293203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u="none" strike="noStrike" dirty="0">
                <a:solidFill>
                  <a:srgbClr val="88A5D7"/>
                </a:solidFill>
                <a:effectLst/>
                <a:latin typeface="Source Sans Pro" panose="020B0503030403020204" pitchFamily="34" charset="0"/>
                <a:hlinkClick r:id="rId3"/>
              </a:rPr>
              <a:t>Comparative Cost</a:t>
            </a:r>
            <a:endParaRPr lang="en-US" b="0" i="0" dirty="0">
              <a:solidFill>
                <a:srgbClr val="CBC6C0"/>
              </a:solidFill>
              <a:effectLst/>
              <a:latin typeface="Source Sans Pro" panose="020B0503030403020204" pitchFamily="34" charset="0"/>
            </a:endParaRPr>
          </a:p>
          <a:p>
            <a:pPr algn="l">
              <a:buFont typeface="Arial" panose="020B0604020202020204" pitchFamily="34" charset="0"/>
              <a:buChar char="•"/>
            </a:pPr>
            <a:r>
              <a:rPr lang="en-US" b="0" i="0" u="none" strike="noStrike" dirty="0">
                <a:solidFill>
                  <a:srgbClr val="88A5D7"/>
                </a:solidFill>
                <a:effectLst/>
                <a:latin typeface="Source Sans Pro" panose="020B0503030403020204" pitchFamily="34" charset="0"/>
                <a:hlinkClick r:id="rId4"/>
              </a:rPr>
              <a:t>Comparative Revenue</a:t>
            </a:r>
            <a:endParaRPr lang="en-US" b="0" i="0" dirty="0">
              <a:solidFill>
                <a:srgbClr val="CBC6C0"/>
              </a:solidFill>
              <a:effectLst/>
              <a:latin typeface="Source Sans Pro" panose="020B0503030403020204" pitchFamily="34" charset="0"/>
            </a:endParaRPr>
          </a:p>
          <a:p>
            <a:pPr algn="l">
              <a:buFont typeface="Arial" panose="020B0604020202020204" pitchFamily="34" charset="0"/>
              <a:buChar char="•"/>
            </a:pPr>
            <a:r>
              <a:rPr lang="en-US" b="0" i="0" u="none" strike="noStrike" dirty="0">
                <a:solidFill>
                  <a:srgbClr val="88A5D7"/>
                </a:solidFill>
                <a:effectLst/>
                <a:latin typeface="Source Sans Pro" panose="020B0503030403020204" pitchFamily="34" charset="0"/>
                <a:hlinkClick r:id="rId5"/>
              </a:rPr>
              <a:t>Equalization Aid</a:t>
            </a:r>
            <a:endParaRPr lang="en-US" b="0" i="0" dirty="0">
              <a:solidFill>
                <a:srgbClr val="CBC6C0"/>
              </a:solidFill>
              <a:effectLst/>
              <a:latin typeface="Source Sans Pro" panose="020B0503030403020204" pitchFamily="34" charset="0"/>
            </a:endParaRPr>
          </a:p>
          <a:p>
            <a:pPr algn="l">
              <a:buFont typeface="Arial" panose="020B0604020202020204" pitchFamily="34" charset="0"/>
              <a:buChar char="•"/>
            </a:pPr>
            <a:r>
              <a:rPr lang="en-US" b="0" i="0" u="none" strike="noStrike" dirty="0">
                <a:solidFill>
                  <a:srgbClr val="88A5D7"/>
                </a:solidFill>
                <a:effectLst/>
                <a:latin typeface="Source Sans Pro" panose="020B0503030403020204" pitchFamily="34" charset="0"/>
                <a:hlinkClick r:id="rId6"/>
              </a:rPr>
              <a:t>History of Equalization Aid, Revenue Limits, and Categorical Aid Formula Factors</a:t>
            </a:r>
            <a:endParaRPr lang="en-US" b="0" i="0" dirty="0">
              <a:solidFill>
                <a:srgbClr val="CBC6C0"/>
              </a:solidFill>
              <a:effectLst/>
              <a:latin typeface="Source Sans Pro" panose="020B0503030403020204" pitchFamily="34" charset="0"/>
            </a:endParaRPr>
          </a:p>
          <a:p>
            <a:pPr algn="l">
              <a:buFont typeface="Arial" panose="020B0604020202020204" pitchFamily="34" charset="0"/>
              <a:buChar char="•"/>
            </a:pPr>
            <a:r>
              <a:rPr lang="en-US" b="0" i="0" u="none" strike="noStrike" dirty="0">
                <a:solidFill>
                  <a:srgbClr val="88A5D7"/>
                </a:solidFill>
                <a:effectLst/>
                <a:latin typeface="Source Sans Pro" panose="020B0503030403020204" pitchFamily="34" charset="0"/>
                <a:hlinkClick r:id="rId7"/>
              </a:rPr>
              <a:t>Levies</a:t>
            </a:r>
            <a:endParaRPr lang="en-US" b="0" i="0" dirty="0">
              <a:solidFill>
                <a:srgbClr val="CBC6C0"/>
              </a:solidFill>
              <a:effectLst/>
              <a:latin typeface="Source Sans Pro" panose="020B0503030403020204" pitchFamily="34" charset="0"/>
            </a:endParaRPr>
          </a:p>
          <a:p>
            <a:pPr algn="l">
              <a:buFont typeface="Arial" panose="020B0604020202020204" pitchFamily="34" charset="0"/>
              <a:buChar char="•"/>
            </a:pPr>
            <a:r>
              <a:rPr lang="en-US" b="0" i="0" u="none" strike="noStrike" dirty="0">
                <a:solidFill>
                  <a:srgbClr val="88A5D7"/>
                </a:solidFill>
                <a:effectLst/>
                <a:latin typeface="Source Sans Pro" panose="020B0503030403020204" pitchFamily="34" charset="0"/>
                <a:hlinkClick r:id="rId8"/>
              </a:rPr>
              <a:t>Membership</a:t>
            </a:r>
            <a:endParaRPr lang="en-US" b="0" i="0" dirty="0">
              <a:solidFill>
                <a:srgbClr val="CBC6C0"/>
              </a:solidFill>
              <a:effectLst/>
              <a:latin typeface="Source Sans Pro" panose="020B0503030403020204" pitchFamily="34" charset="0"/>
            </a:endParaRPr>
          </a:p>
          <a:p>
            <a:pPr algn="l">
              <a:buFont typeface="Arial" panose="020B0604020202020204" pitchFamily="34" charset="0"/>
              <a:buChar char="•"/>
            </a:pPr>
            <a:r>
              <a:rPr lang="en-US" b="0" i="0" u="none" strike="noStrike" dirty="0">
                <a:solidFill>
                  <a:srgbClr val="88A5D7"/>
                </a:solidFill>
                <a:effectLst/>
                <a:latin typeface="Source Sans Pro" panose="020B0503030403020204" pitchFamily="34" charset="0"/>
                <a:hlinkClick r:id="rId9"/>
              </a:rPr>
              <a:t>Property Valuation</a:t>
            </a:r>
            <a:endParaRPr lang="en-US" b="0" i="0" dirty="0">
              <a:solidFill>
                <a:srgbClr val="CBC6C0"/>
              </a:solidFill>
              <a:effectLst/>
              <a:latin typeface="Source Sans Pro" panose="020B0503030403020204" pitchFamily="34" charset="0"/>
            </a:endParaRPr>
          </a:p>
          <a:p>
            <a:pPr algn="l">
              <a:buFont typeface="Arial" panose="020B0604020202020204" pitchFamily="34" charset="0"/>
              <a:buChar char="•"/>
            </a:pPr>
            <a:r>
              <a:rPr lang="en-US" b="0" i="0" u="none" strike="noStrike" dirty="0">
                <a:solidFill>
                  <a:srgbClr val="88A5D7"/>
                </a:solidFill>
                <a:effectLst/>
                <a:latin typeface="Source Sans Pro" panose="020B0503030403020204" pitchFamily="34" charset="0"/>
                <a:hlinkClick r:id="rId10"/>
              </a:rPr>
              <a:t>Revenue Limits</a:t>
            </a:r>
            <a:endParaRPr lang="en-US" b="0" i="0" dirty="0">
              <a:solidFill>
                <a:srgbClr val="CBC6C0"/>
              </a:solidFill>
              <a:effectLst/>
              <a:latin typeface="Source Sans Pro" panose="020B0503030403020204" pitchFamily="34" charset="0"/>
            </a:endParaRPr>
          </a:p>
          <a:p>
            <a:endParaRPr lang="en-US" dirty="0"/>
          </a:p>
        </p:txBody>
      </p:sp>
      <p:sp>
        <p:nvSpPr>
          <p:cNvPr id="4" name="Slide Number Placeholder 3"/>
          <p:cNvSpPr>
            <a:spLocks noGrp="1"/>
          </p:cNvSpPr>
          <p:nvPr>
            <p:ph type="sldNum" sz="quarter" idx="5"/>
          </p:nvPr>
        </p:nvSpPr>
        <p:spPr/>
        <p:txBody>
          <a:bodyPr/>
          <a:lstStyle/>
          <a:p>
            <a:fld id="{6A48BE71-7C99-F442-BF14-4D98A0E36D27}" type="slidenum">
              <a:rPr lang="en-US" smtClean="0"/>
              <a:t>89</a:t>
            </a:fld>
            <a:endParaRPr lang="en-US"/>
          </a:p>
        </p:txBody>
      </p:sp>
    </p:spTree>
    <p:extLst>
      <p:ext uri="{BB962C8B-B14F-4D97-AF65-F5344CB8AC3E}">
        <p14:creationId xmlns:p14="http://schemas.microsoft.com/office/powerpoint/2010/main" val="4209329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48BE71-7C99-F442-BF14-4D98A0E36D27}" type="slidenum">
              <a:rPr lang="en-US" smtClean="0"/>
              <a:t>2</a:t>
            </a:fld>
            <a:endParaRPr lang="en-US"/>
          </a:p>
        </p:txBody>
      </p:sp>
    </p:spTree>
    <p:extLst>
      <p:ext uri="{BB962C8B-B14F-4D97-AF65-F5344CB8AC3E}">
        <p14:creationId xmlns:p14="http://schemas.microsoft.com/office/powerpoint/2010/main" val="2684514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41% local property tax revenue</a:t>
            </a:r>
          </a:p>
          <a:p>
            <a:r>
              <a:rPr lang="en-US" dirty="0"/>
              <a:t>47% state aid</a:t>
            </a:r>
          </a:p>
          <a:p>
            <a:r>
              <a:rPr lang="en-US" dirty="0"/>
              <a:t>9% federal aid</a:t>
            </a:r>
          </a:p>
          <a:p>
            <a:r>
              <a:rPr lang="en-US" dirty="0"/>
              <a:t>3% local non-property tax revenue</a:t>
            </a:r>
          </a:p>
        </p:txBody>
      </p:sp>
      <p:sp>
        <p:nvSpPr>
          <p:cNvPr id="4" name="Slide Number Placeholder 3"/>
          <p:cNvSpPr>
            <a:spLocks noGrp="1"/>
          </p:cNvSpPr>
          <p:nvPr>
            <p:ph type="sldNum" sz="quarter" idx="5"/>
          </p:nvPr>
        </p:nvSpPr>
        <p:spPr/>
        <p:txBody>
          <a:bodyPr/>
          <a:lstStyle/>
          <a:p>
            <a:fld id="{6A48BE71-7C99-F442-BF14-4D98A0E36D27}" type="slidenum">
              <a:rPr lang="en-US" smtClean="0"/>
              <a:t>10</a:t>
            </a:fld>
            <a:endParaRPr lang="en-US"/>
          </a:p>
        </p:txBody>
      </p:sp>
    </p:spTree>
    <p:extLst>
      <p:ext uri="{BB962C8B-B14F-4D97-AF65-F5344CB8AC3E}">
        <p14:creationId xmlns:p14="http://schemas.microsoft.com/office/powerpoint/2010/main" val="807821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48BE71-7C99-F442-BF14-4D98A0E36D27}" type="slidenum">
              <a:rPr lang="en-US" smtClean="0"/>
              <a:t>13</a:t>
            </a:fld>
            <a:endParaRPr lang="en-US"/>
          </a:p>
        </p:txBody>
      </p:sp>
    </p:spTree>
    <p:extLst>
      <p:ext uri="{BB962C8B-B14F-4D97-AF65-F5344CB8AC3E}">
        <p14:creationId xmlns:p14="http://schemas.microsoft.com/office/powerpoint/2010/main" val="4084831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48BE71-7C99-F442-BF14-4D98A0E36D27}" type="slidenum">
              <a:rPr lang="en-US" smtClean="0"/>
              <a:t>19</a:t>
            </a:fld>
            <a:endParaRPr lang="en-US"/>
          </a:p>
        </p:txBody>
      </p:sp>
    </p:spTree>
    <p:extLst>
      <p:ext uri="{BB962C8B-B14F-4D97-AF65-F5344CB8AC3E}">
        <p14:creationId xmlns:p14="http://schemas.microsoft.com/office/powerpoint/2010/main" val="3167430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twice a day</a:t>
            </a:r>
            <a:r>
              <a:rPr lang="en-US" dirty="0">
                <a:sym typeface="Wingdings" panose="05000000000000000000" pitchFamily="2" charset="2"/>
              </a:rPr>
              <a:t> always grab most recent version</a:t>
            </a:r>
            <a:endParaRPr lang="en-US" dirty="0"/>
          </a:p>
        </p:txBody>
      </p:sp>
      <p:sp>
        <p:nvSpPr>
          <p:cNvPr id="4" name="Slide Number Placeholder 3"/>
          <p:cNvSpPr>
            <a:spLocks noGrp="1"/>
          </p:cNvSpPr>
          <p:nvPr>
            <p:ph type="sldNum" sz="quarter" idx="5"/>
          </p:nvPr>
        </p:nvSpPr>
        <p:spPr/>
        <p:txBody>
          <a:bodyPr/>
          <a:lstStyle/>
          <a:p>
            <a:fld id="{6A48BE71-7C99-F442-BF14-4D98A0E36D27}" type="slidenum">
              <a:rPr lang="en-US" smtClean="0"/>
              <a:t>20</a:t>
            </a:fld>
            <a:endParaRPr lang="en-US"/>
          </a:p>
        </p:txBody>
      </p:sp>
    </p:spTree>
    <p:extLst>
      <p:ext uri="{BB962C8B-B14F-4D97-AF65-F5344CB8AC3E}">
        <p14:creationId xmlns:p14="http://schemas.microsoft.com/office/powerpoint/2010/main" val="38054527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1" dirty="0">
                <a:latin typeface="Lato Black" panose="020F0A02020204030203" pitchFamily="34" charset="0"/>
              </a:rPr>
              <a:t>The “Pupil Count” is a head count only - of</a:t>
            </a:r>
            <a:r>
              <a:rPr lang="en-US" sz="1400" b="1" baseline="0" dirty="0">
                <a:latin typeface="Lato Black" panose="020F0A02020204030203" pitchFamily="34" charset="0"/>
              </a:rPr>
              <a:t> those in your schools or your residents.</a:t>
            </a:r>
            <a:endParaRPr lang="en-US" sz="1400" b="1" dirty="0">
              <a:latin typeface="Lato Black" panose="020F0A02020204030203" pitchFamily="34" charset="0"/>
            </a:endParaRPr>
          </a:p>
          <a:p>
            <a:r>
              <a:rPr lang="en-US" sz="1400" b="1" dirty="0">
                <a:latin typeface="Lato Black" panose="020F0A02020204030203" pitchFamily="34" charset="0"/>
              </a:rPr>
              <a:t>The</a:t>
            </a:r>
            <a:r>
              <a:rPr lang="en-US" sz="1400" b="1" baseline="0" dirty="0">
                <a:latin typeface="Lato Black" panose="020F0A02020204030203" pitchFamily="34" charset="0"/>
              </a:rPr>
              <a:t> </a:t>
            </a:r>
            <a:r>
              <a:rPr lang="en-US" sz="1400" b="1" dirty="0">
                <a:latin typeface="Lato Black" panose="020F0A02020204030203" pitchFamily="34" charset="0"/>
              </a:rPr>
              <a:t>“Head Count” count is bodies in your classroom</a:t>
            </a:r>
            <a:r>
              <a:rPr lang="en-US" sz="1400" b="1" baseline="0" dirty="0">
                <a:latin typeface="Lato Black" panose="020F0A02020204030203" pitchFamily="34" charset="0"/>
              </a:rPr>
              <a:t> seats.</a:t>
            </a:r>
          </a:p>
          <a:p>
            <a:r>
              <a:rPr lang="en-US" sz="1400" b="1" dirty="0">
                <a:latin typeface="Lato Black" panose="020F0A02020204030203" pitchFamily="34" charset="0"/>
              </a:rPr>
              <a:t>The “Full Time Equivalency” count is the of students included</a:t>
            </a:r>
            <a:r>
              <a:rPr lang="en-US" sz="1400" b="1" baseline="0" dirty="0">
                <a:latin typeface="Lato Black" panose="020F0A02020204030203" pitchFamily="34" charset="0"/>
              </a:rPr>
              <a:t> in the Revenue Limit calculation.</a:t>
            </a:r>
            <a:endParaRPr lang="en-US" sz="1400" b="1" dirty="0">
              <a:latin typeface="Lato Black" panose="020F0A02020204030203" pitchFamily="34" charset="0"/>
            </a:endParaRPr>
          </a:p>
          <a:p>
            <a:r>
              <a:rPr lang="en-US" sz="1400" b="1" dirty="0">
                <a:latin typeface="Lato Black" panose="020F0A02020204030203" pitchFamily="34" charset="0"/>
              </a:rPr>
              <a:t>Full Time Equivalency (FTE) is Not head count.</a:t>
            </a:r>
          </a:p>
          <a:p>
            <a:r>
              <a:rPr lang="en-US" sz="1400" b="1" dirty="0">
                <a:latin typeface="Lato Black" panose="020F0A02020204030203" pitchFamily="34" charset="0"/>
              </a:rPr>
              <a:t>The PI-1563 Pupil Count is a “Head Count” only  </a:t>
            </a:r>
            <a:endParaRPr lang="en-US" sz="1400" b="1" dirty="0"/>
          </a:p>
        </p:txBody>
      </p:sp>
      <p:sp>
        <p:nvSpPr>
          <p:cNvPr id="4" name="Slide Number Placeholder 3"/>
          <p:cNvSpPr>
            <a:spLocks noGrp="1"/>
          </p:cNvSpPr>
          <p:nvPr>
            <p:ph type="sldNum" sz="quarter" idx="10"/>
          </p:nvPr>
        </p:nvSpPr>
        <p:spPr/>
        <p:txBody>
          <a:bodyPr/>
          <a:lstStyle/>
          <a:p>
            <a:fld id="{E23876E9-3E93-40D1-B068-3C7EF886A986}" type="slidenum">
              <a:rPr lang="en-US" smtClean="0"/>
              <a:pPr/>
              <a:t>26</a:t>
            </a:fld>
            <a:endParaRPr lang="en-US" dirty="0"/>
          </a:p>
        </p:txBody>
      </p:sp>
    </p:spTree>
    <p:extLst>
      <p:ext uri="{BB962C8B-B14F-4D97-AF65-F5344CB8AC3E}">
        <p14:creationId xmlns:p14="http://schemas.microsoft.com/office/powerpoint/2010/main" val="34803300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Hold Harmless: Line 7 cannot be less than line 1</a:t>
            </a:r>
            <a:r>
              <a:rPr lang="en-US" sz="1200" b="1" dirty="0">
                <a:sym typeface="Wingdings" panose="05000000000000000000" pitchFamily="2" charset="2"/>
              </a:rPr>
              <a:t> NON-RECURRING</a:t>
            </a: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Additional Low Revenue authority automatically increases the district's per member revenue limit amount. Eligible districts need not do anything special to receive this increase - if the district is eligible an amount will be populated in the cell by DPI</a:t>
            </a:r>
          </a:p>
        </p:txBody>
      </p:sp>
      <p:sp>
        <p:nvSpPr>
          <p:cNvPr id="4" name="Slide Number Placeholder 3"/>
          <p:cNvSpPr>
            <a:spLocks noGrp="1"/>
          </p:cNvSpPr>
          <p:nvPr>
            <p:ph type="sldNum" sz="quarter" idx="5"/>
          </p:nvPr>
        </p:nvSpPr>
        <p:spPr/>
        <p:txBody>
          <a:bodyPr/>
          <a:lstStyle/>
          <a:p>
            <a:fld id="{6A48BE71-7C99-F442-BF14-4D98A0E36D27}" type="slidenum">
              <a:rPr lang="en-US" smtClean="0"/>
              <a:t>36</a:t>
            </a:fld>
            <a:endParaRPr lang="en-US"/>
          </a:p>
        </p:txBody>
      </p:sp>
    </p:spTree>
    <p:extLst>
      <p:ext uri="{BB962C8B-B14F-4D97-AF65-F5344CB8AC3E}">
        <p14:creationId xmlns:p14="http://schemas.microsoft.com/office/powerpoint/2010/main" val="33979267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2021-22, nine school districts had prior year revenue limit carry-over of $10,001,914. Only 0.001% of total 2020-21 Line 11 $9,424,763,001. Almost all school boards levy their maximum revenue limit authority.</a:t>
            </a:r>
          </a:p>
          <a:p>
            <a:endParaRPr lang="en-US" dirty="0"/>
          </a:p>
        </p:txBody>
      </p:sp>
      <p:sp>
        <p:nvSpPr>
          <p:cNvPr id="4" name="Slide Number Placeholder 3"/>
          <p:cNvSpPr>
            <a:spLocks noGrp="1"/>
          </p:cNvSpPr>
          <p:nvPr>
            <p:ph type="sldNum" sz="quarter" idx="5"/>
          </p:nvPr>
        </p:nvSpPr>
        <p:spPr/>
        <p:txBody>
          <a:bodyPr/>
          <a:lstStyle/>
          <a:p>
            <a:fld id="{6A48BE71-7C99-F442-BF14-4D98A0E36D27}" type="slidenum">
              <a:rPr lang="en-US" smtClean="0"/>
              <a:t>63</a:t>
            </a:fld>
            <a:endParaRPr lang="en-US"/>
          </a:p>
        </p:txBody>
      </p:sp>
    </p:spTree>
    <p:extLst>
      <p:ext uri="{BB962C8B-B14F-4D97-AF65-F5344CB8AC3E}">
        <p14:creationId xmlns:p14="http://schemas.microsoft.com/office/powerpoint/2010/main" val="2994307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ext only">
    <p:spTree>
      <p:nvGrpSpPr>
        <p:cNvPr id="1" name=""/>
        <p:cNvGrpSpPr/>
        <p:nvPr/>
      </p:nvGrpSpPr>
      <p:grpSpPr>
        <a:xfrm>
          <a:off x="0" y="0"/>
          <a:ext cx="0" cy="0"/>
          <a:chOff x="0" y="0"/>
          <a:chExt cx="0" cy="0"/>
        </a:xfrm>
      </p:grpSpPr>
      <p:sp>
        <p:nvSpPr>
          <p:cNvPr id="5" name="Text Placeholder 4"/>
          <p:cNvSpPr>
            <a:spLocks noGrp="1"/>
          </p:cNvSpPr>
          <p:nvPr>
            <p:ph type="body" sz="quarter" idx="13" hasCustomPrompt="1"/>
          </p:nvPr>
        </p:nvSpPr>
        <p:spPr>
          <a:xfrm>
            <a:off x="538853" y="0"/>
            <a:ext cx="8039090" cy="924447"/>
          </a:xfrm>
        </p:spPr>
        <p:txBody>
          <a:bodyPr anchor="ctr">
            <a:normAutofit/>
          </a:bodyPr>
          <a:lstStyle>
            <a:lvl1pPr marL="0" indent="0" algn="ctr">
              <a:buNone/>
              <a:defRPr sz="3516">
                <a:solidFill>
                  <a:srgbClr val="FF0000"/>
                </a:solidFill>
                <a:latin typeface="+mj-lt"/>
              </a:defRPr>
            </a:lvl1pPr>
          </a:lstStyle>
          <a:p>
            <a:pPr lvl="0"/>
            <a:r>
              <a:rPr lang="en-US" dirty="0"/>
              <a:t>Title</a:t>
            </a:r>
          </a:p>
        </p:txBody>
      </p:sp>
      <p:sp>
        <p:nvSpPr>
          <p:cNvPr id="6" name="Text Placeholder 11"/>
          <p:cNvSpPr>
            <a:spLocks noGrp="1"/>
          </p:cNvSpPr>
          <p:nvPr>
            <p:ph type="body" sz="quarter" idx="14"/>
          </p:nvPr>
        </p:nvSpPr>
        <p:spPr>
          <a:xfrm>
            <a:off x="2081156" y="1361194"/>
            <a:ext cx="5046877" cy="3392065"/>
          </a:xfrm>
        </p:spPr>
        <p:txBody>
          <a:bodyPr>
            <a:normAutofit/>
          </a:bodyPr>
          <a:lstStyle>
            <a:lvl1pPr marL="342781" indent="-342781">
              <a:lnSpc>
                <a:spcPct val="150000"/>
              </a:lnSpc>
              <a:spcAft>
                <a:spcPts val="439"/>
              </a:spcAft>
              <a:buFont typeface="Arial"/>
              <a:buChar char="•"/>
              <a:defRPr sz="2399" b="1"/>
            </a:lvl1pPr>
            <a:lvl2pPr marL="342670" indent="0">
              <a:buNone/>
              <a:defRPr sz="1757"/>
            </a:lvl2pPr>
            <a:lvl3pPr marL="685340" indent="0">
              <a:buNone/>
              <a:defRPr sz="1757"/>
            </a:lvl3pPr>
            <a:lvl4pPr marL="1028011" indent="0">
              <a:buNone/>
              <a:defRPr sz="1757"/>
            </a:lvl4pPr>
            <a:lvl5pPr marL="1370681" indent="0">
              <a:buNone/>
              <a:defRPr sz="1757"/>
            </a:lvl5pPr>
          </a:lstStyle>
          <a:p>
            <a:pPr lvl="0"/>
            <a:endParaRPr lang="en-US" dirty="0"/>
          </a:p>
        </p:txBody>
      </p:sp>
      <p:sp>
        <p:nvSpPr>
          <p:cNvPr id="2" name="TextBox 1">
            <a:extLst>
              <a:ext uri="{FF2B5EF4-FFF2-40B4-BE49-F238E27FC236}">
                <a16:creationId xmlns:a16="http://schemas.microsoft.com/office/drawing/2014/main" id="{A48CC95A-F232-9AA9-8D19-C8EE18752393}"/>
              </a:ext>
            </a:extLst>
          </p:cNvPr>
          <p:cNvSpPr txBox="1"/>
          <p:nvPr userDrawn="1"/>
        </p:nvSpPr>
        <p:spPr>
          <a:xfrm>
            <a:off x="8112722" y="4735568"/>
            <a:ext cx="1031278" cy="407932"/>
          </a:xfrm>
          <a:prstGeom prst="rect">
            <a:avLst/>
          </a:prstGeom>
          <a:noFill/>
        </p:spPr>
        <p:txBody>
          <a:bodyPr wrap="square" rtlCol="0">
            <a:spAutoFit/>
          </a:bodyPr>
          <a:lstStyle/>
          <a:p>
            <a:pPr algn="ctr"/>
            <a:fld id="{E496AD1C-CA49-45F0-9819-E0E5BC810F71}" type="slidenum">
              <a:rPr lang="en-US" sz="2051" b="1" smtClean="0">
                <a:solidFill>
                  <a:srgbClr val="FF0000"/>
                </a:solidFill>
                <a:latin typeface="Lato" panose="020F0502020204030203" pitchFamily="34" charset="0"/>
              </a:rPr>
              <a:pPr algn="ctr"/>
              <a:t>‹#›</a:t>
            </a:fld>
            <a:endParaRPr lang="en-US" sz="1758" b="1" dirty="0">
              <a:solidFill>
                <a:srgbClr val="FF0000"/>
              </a:solidFill>
              <a:latin typeface="Lato" panose="020F0502020204030203" pitchFamily="34" charset="0"/>
            </a:endParaRPr>
          </a:p>
        </p:txBody>
      </p:sp>
    </p:spTree>
    <p:extLst>
      <p:ext uri="{BB962C8B-B14F-4D97-AF65-F5344CB8AC3E}">
        <p14:creationId xmlns:p14="http://schemas.microsoft.com/office/powerpoint/2010/main" val="42675384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6" name="Title 4"/>
          <p:cNvSpPr txBox="1">
            <a:spLocks/>
          </p:cNvSpPr>
          <p:nvPr userDrawn="1"/>
        </p:nvSpPr>
        <p:spPr bwMode="auto">
          <a:xfrm>
            <a:off x="-6304" y="0"/>
            <a:ext cx="9150304" cy="921657"/>
          </a:xfrm>
          <a:prstGeom prst="rect">
            <a:avLst/>
          </a:prstGeom>
          <a:solidFill>
            <a:srgbClr val="333399"/>
          </a:solidFill>
          <a:ln w="9525">
            <a:noFill/>
            <a:miter lim="800000"/>
            <a:headEnd/>
            <a:tailEnd/>
          </a:ln>
        </p:spPr>
        <p:txBody>
          <a:bodyPr vert="horz" wrap="square" lIns="66968" tIns="33484" rIns="66968" bIns="33484"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2344" dirty="0">
              <a:latin typeface="Lato Black" panose="020F0A02020204030203" pitchFamily="34" charset="0"/>
            </a:endParaRPr>
          </a:p>
        </p:txBody>
      </p:sp>
      <p:sp>
        <p:nvSpPr>
          <p:cNvPr id="5" name="Text Placeholder 4"/>
          <p:cNvSpPr>
            <a:spLocks noGrp="1"/>
          </p:cNvSpPr>
          <p:nvPr>
            <p:ph type="body" sz="quarter" idx="13" hasCustomPrompt="1"/>
          </p:nvPr>
        </p:nvSpPr>
        <p:spPr>
          <a:xfrm>
            <a:off x="0" y="0"/>
            <a:ext cx="9144000" cy="921657"/>
          </a:xfrm>
        </p:spPr>
        <p:txBody>
          <a:bodyPr anchor="ctr">
            <a:normAutofit/>
          </a:bodyPr>
          <a:lstStyle>
            <a:lvl1pPr marL="0" indent="0" algn="ctr">
              <a:buNone/>
              <a:defRPr sz="3600">
                <a:solidFill>
                  <a:schemeClr val="bg1"/>
                </a:solidFill>
                <a:latin typeface="Lato Black" panose="020F0A02020204030203" pitchFamily="34" charset="0"/>
              </a:defRPr>
            </a:lvl1pPr>
          </a:lstStyle>
          <a:p>
            <a:pPr lvl="0"/>
            <a:r>
              <a:rPr lang="en-US" dirty="0"/>
              <a:t>Sample Video Slide</a:t>
            </a:r>
          </a:p>
        </p:txBody>
      </p:sp>
      <p:sp>
        <p:nvSpPr>
          <p:cNvPr id="3" name="Media Placeholder 2"/>
          <p:cNvSpPr>
            <a:spLocks noGrp="1"/>
          </p:cNvSpPr>
          <p:nvPr>
            <p:ph type="media" sz="quarter" idx="15"/>
          </p:nvPr>
        </p:nvSpPr>
        <p:spPr>
          <a:xfrm>
            <a:off x="2042012" y="1304873"/>
            <a:ext cx="5045075" cy="2530475"/>
          </a:xfrm>
        </p:spPr>
        <p:txBody>
          <a:bodyPr/>
          <a:lstStyle/>
          <a:p>
            <a:endParaRPr lang="en-US"/>
          </a:p>
        </p:txBody>
      </p:sp>
    </p:spTree>
    <p:extLst>
      <p:ext uri="{BB962C8B-B14F-4D97-AF65-F5344CB8AC3E}">
        <p14:creationId xmlns:p14="http://schemas.microsoft.com/office/powerpoint/2010/main" val="4085839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mage only no text">
    <p:spTree>
      <p:nvGrpSpPr>
        <p:cNvPr id="1" name=""/>
        <p:cNvGrpSpPr/>
        <p:nvPr/>
      </p:nvGrpSpPr>
      <p:grpSpPr>
        <a:xfrm>
          <a:off x="0" y="0"/>
          <a:ext cx="0" cy="0"/>
          <a:chOff x="0" y="0"/>
          <a:chExt cx="0" cy="0"/>
        </a:xfrm>
      </p:grpSpPr>
      <p:sp>
        <p:nvSpPr>
          <p:cNvPr id="10" name="Text Placeholder 4"/>
          <p:cNvSpPr>
            <a:spLocks noGrp="1"/>
          </p:cNvSpPr>
          <p:nvPr>
            <p:ph type="body" sz="quarter" idx="13"/>
          </p:nvPr>
        </p:nvSpPr>
        <p:spPr>
          <a:xfrm>
            <a:off x="0" y="0"/>
            <a:ext cx="9144000" cy="921657"/>
          </a:xfrm>
        </p:spPr>
        <p:txBody>
          <a:bodyPr anchor="ctr">
            <a:normAutofit/>
          </a:bodyPr>
          <a:lstStyle>
            <a:lvl1pPr marL="0" indent="0" algn="ctr">
              <a:buNone/>
              <a:defRPr sz="3600">
                <a:solidFill>
                  <a:schemeClr val="bg1"/>
                </a:solidFill>
                <a:latin typeface="Lato Black" panose="020F0A02020204030203" pitchFamily="34" charset="0"/>
              </a:defRPr>
            </a:lvl1pPr>
          </a:lstStyle>
          <a:p>
            <a:pPr lvl="0"/>
            <a:endParaRPr lang="en-US" dirty="0"/>
          </a:p>
        </p:txBody>
      </p:sp>
      <p:sp>
        <p:nvSpPr>
          <p:cNvPr id="3" name="TextBox 2">
            <a:extLst>
              <a:ext uri="{FF2B5EF4-FFF2-40B4-BE49-F238E27FC236}">
                <a16:creationId xmlns:a16="http://schemas.microsoft.com/office/drawing/2014/main" id="{BFAD0062-E47B-1EC6-8CB4-C2DAAC629DC3}"/>
              </a:ext>
            </a:extLst>
          </p:cNvPr>
          <p:cNvSpPr txBox="1"/>
          <p:nvPr userDrawn="1"/>
        </p:nvSpPr>
        <p:spPr>
          <a:xfrm>
            <a:off x="8112722" y="4735568"/>
            <a:ext cx="1031278" cy="407932"/>
          </a:xfrm>
          <a:prstGeom prst="rect">
            <a:avLst/>
          </a:prstGeom>
          <a:noFill/>
        </p:spPr>
        <p:txBody>
          <a:bodyPr wrap="square" rtlCol="0">
            <a:spAutoFit/>
          </a:bodyPr>
          <a:lstStyle/>
          <a:p>
            <a:pPr algn="ctr"/>
            <a:fld id="{E496AD1C-CA49-45F0-9819-E0E5BC810F71}" type="slidenum">
              <a:rPr lang="en-US" sz="2051" b="1" smtClean="0">
                <a:solidFill>
                  <a:srgbClr val="FF0000"/>
                </a:solidFill>
                <a:latin typeface="Lato" panose="020F0502020204030203" pitchFamily="34" charset="0"/>
              </a:rPr>
              <a:pPr algn="ctr"/>
              <a:t>‹#›</a:t>
            </a:fld>
            <a:endParaRPr lang="en-US" sz="1758" b="1" dirty="0">
              <a:solidFill>
                <a:srgbClr val="FF0000"/>
              </a:solidFill>
              <a:latin typeface="Lato" panose="020F0502020204030203" pitchFamily="34" charset="0"/>
            </a:endParaRPr>
          </a:p>
        </p:txBody>
      </p:sp>
    </p:spTree>
    <p:extLst>
      <p:ext uri="{BB962C8B-B14F-4D97-AF65-F5344CB8AC3E}">
        <p14:creationId xmlns:p14="http://schemas.microsoft.com/office/powerpoint/2010/main" val="12499321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1638">
          <p15:clr>
            <a:srgbClr val="FBAE40"/>
          </p15:clr>
        </p15:guide>
        <p15:guide id="2" pos="57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ED897-28E8-7359-9CD8-8D5D67F10120}"/>
              </a:ext>
            </a:extLst>
          </p:cNvPr>
          <p:cNvSpPr>
            <a:spLocks noGrp="1"/>
          </p:cNvSpPr>
          <p:nvPr>
            <p:ph type="title"/>
          </p:nvPr>
        </p:nvSpPr>
        <p:spPr/>
        <p:txBody>
          <a:bodyPr/>
          <a:lstStyle/>
          <a:p>
            <a:r>
              <a:rPr lang="en-US"/>
              <a:t>Click to edit Master title style</a:t>
            </a:r>
          </a:p>
        </p:txBody>
      </p:sp>
      <p:sp>
        <p:nvSpPr>
          <p:cNvPr id="4" name="TextBox 3">
            <a:extLst>
              <a:ext uri="{FF2B5EF4-FFF2-40B4-BE49-F238E27FC236}">
                <a16:creationId xmlns:a16="http://schemas.microsoft.com/office/drawing/2014/main" id="{F61F1F6E-DC1E-8BC6-D7F4-CFE2739ACD40}"/>
              </a:ext>
            </a:extLst>
          </p:cNvPr>
          <p:cNvSpPr txBox="1"/>
          <p:nvPr userDrawn="1"/>
        </p:nvSpPr>
        <p:spPr>
          <a:xfrm>
            <a:off x="8112722" y="4735568"/>
            <a:ext cx="1031278" cy="407932"/>
          </a:xfrm>
          <a:prstGeom prst="rect">
            <a:avLst/>
          </a:prstGeom>
          <a:noFill/>
        </p:spPr>
        <p:txBody>
          <a:bodyPr wrap="square" rtlCol="0">
            <a:spAutoFit/>
          </a:bodyPr>
          <a:lstStyle/>
          <a:p>
            <a:pPr algn="ctr"/>
            <a:fld id="{E496AD1C-CA49-45F0-9819-E0E5BC810F71}" type="slidenum">
              <a:rPr lang="en-US" sz="2051" b="1" smtClean="0">
                <a:solidFill>
                  <a:srgbClr val="FF0000"/>
                </a:solidFill>
                <a:latin typeface="Lato" panose="020F0502020204030203" pitchFamily="34" charset="0"/>
              </a:rPr>
              <a:pPr algn="ctr"/>
              <a:t>‹#›</a:t>
            </a:fld>
            <a:endParaRPr lang="en-US" sz="1758" b="1" dirty="0">
              <a:solidFill>
                <a:srgbClr val="FF0000"/>
              </a:solidFill>
              <a:latin typeface="Lato" panose="020F0502020204030203" pitchFamily="34" charset="0"/>
            </a:endParaRPr>
          </a:p>
        </p:txBody>
      </p:sp>
    </p:spTree>
    <p:extLst>
      <p:ext uri="{BB962C8B-B14F-4D97-AF65-F5344CB8AC3E}">
        <p14:creationId xmlns:p14="http://schemas.microsoft.com/office/powerpoint/2010/main" val="5416021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1" y="171450"/>
            <a:ext cx="8153400" cy="74295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096000" y="4686301"/>
            <a:ext cx="2667000" cy="273844"/>
          </a:xfrm>
          <a:prstGeom prst="rect">
            <a:avLst/>
          </a:prstGeom>
        </p:spPr>
        <p:txBody>
          <a:bodyPr/>
          <a:lstStyle/>
          <a:p>
            <a:endParaRPr lang="en-US" dirty="0"/>
          </a:p>
        </p:txBody>
      </p:sp>
      <p:sp>
        <p:nvSpPr>
          <p:cNvPr id="4" name="Footer Placeholder 3"/>
          <p:cNvSpPr>
            <a:spLocks noGrp="1"/>
          </p:cNvSpPr>
          <p:nvPr>
            <p:ph type="ftr" sz="quarter" idx="11"/>
          </p:nvPr>
        </p:nvSpPr>
        <p:spPr>
          <a:xfrm>
            <a:off x="609600" y="4686155"/>
            <a:ext cx="5421083" cy="273844"/>
          </a:xfrm>
          <a:prstGeom prst="rect">
            <a:avLst/>
          </a:prstGeom>
        </p:spPr>
        <p:txBody>
          <a:bodyPr/>
          <a:lstStyle/>
          <a:p>
            <a:endParaRPr lang="en-US" dirty="0"/>
          </a:p>
        </p:txBody>
      </p:sp>
      <p:sp>
        <p:nvSpPr>
          <p:cNvPr id="5" name="Slide Number Placeholder 4"/>
          <p:cNvSpPr>
            <a:spLocks noGrp="1"/>
          </p:cNvSpPr>
          <p:nvPr>
            <p:ph type="sldNum" sz="quarter" idx="12"/>
          </p:nvPr>
        </p:nvSpPr>
        <p:spPr>
          <a:xfrm>
            <a:off x="0" y="954166"/>
            <a:ext cx="533400" cy="183357"/>
          </a:xfrm>
          <a:prstGeom prst="rect">
            <a:avLst/>
          </a:prstGeom>
        </p:spPr>
        <p:txBody>
          <a:bodyPr/>
          <a:lstStyle/>
          <a:p>
            <a:fld id="{5D8D1003-AB5A-475D-AA35-3531570876C4}" type="slidenum">
              <a:rPr lang="en-US" smtClean="0"/>
              <a:pPr/>
              <a:t>‹#›</a:t>
            </a:fld>
            <a:endParaRPr lang="en-US" dirty="0"/>
          </a:p>
        </p:txBody>
      </p:sp>
      <p:sp>
        <p:nvSpPr>
          <p:cNvPr id="8" name="TextBox 7">
            <a:extLst>
              <a:ext uri="{FF2B5EF4-FFF2-40B4-BE49-F238E27FC236}">
                <a16:creationId xmlns:a16="http://schemas.microsoft.com/office/drawing/2014/main" id="{6E3E5230-D947-CB8E-6E97-847CADA27D62}"/>
              </a:ext>
            </a:extLst>
          </p:cNvPr>
          <p:cNvSpPr txBox="1"/>
          <p:nvPr userDrawn="1"/>
        </p:nvSpPr>
        <p:spPr>
          <a:xfrm>
            <a:off x="8112722" y="4735568"/>
            <a:ext cx="1031278" cy="407932"/>
          </a:xfrm>
          <a:prstGeom prst="rect">
            <a:avLst/>
          </a:prstGeom>
          <a:noFill/>
        </p:spPr>
        <p:txBody>
          <a:bodyPr wrap="square" rtlCol="0">
            <a:spAutoFit/>
          </a:bodyPr>
          <a:lstStyle/>
          <a:p>
            <a:pPr algn="ctr"/>
            <a:fld id="{E496AD1C-CA49-45F0-9819-E0E5BC810F71}" type="slidenum">
              <a:rPr lang="en-US" sz="2051" b="1" smtClean="0">
                <a:solidFill>
                  <a:srgbClr val="FF0000"/>
                </a:solidFill>
                <a:latin typeface="Lato" panose="020F0502020204030203" pitchFamily="34" charset="0"/>
              </a:rPr>
              <a:pPr algn="ctr"/>
              <a:t>‹#›</a:t>
            </a:fld>
            <a:endParaRPr lang="en-US" sz="1758" b="1" dirty="0">
              <a:solidFill>
                <a:srgbClr val="FF0000"/>
              </a:solidFill>
              <a:latin typeface="Lato" panose="020F0502020204030203" pitchFamily="34" charset="0"/>
            </a:endParaRPr>
          </a:p>
        </p:txBody>
      </p:sp>
    </p:spTree>
    <p:extLst>
      <p:ext uri="{BB962C8B-B14F-4D97-AF65-F5344CB8AC3E}">
        <p14:creationId xmlns:p14="http://schemas.microsoft.com/office/powerpoint/2010/main" val="4201245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1" name="Text Placeholder 14"/>
          <p:cNvSpPr>
            <a:spLocks noGrp="1"/>
          </p:cNvSpPr>
          <p:nvPr>
            <p:ph type="body" sz="quarter" idx="10" hasCustomPrompt="1"/>
          </p:nvPr>
        </p:nvSpPr>
        <p:spPr>
          <a:xfrm>
            <a:off x="0" y="1293834"/>
            <a:ext cx="9144000" cy="1262666"/>
          </a:xfrm>
          <a:prstGeom prst="rect">
            <a:avLst/>
          </a:prstGeom>
        </p:spPr>
        <p:txBody>
          <a:bodyPr>
            <a:noAutofit/>
          </a:bodyPr>
          <a:lstStyle>
            <a:lvl1pPr marL="0" indent="0" algn="ctr">
              <a:lnSpc>
                <a:spcPts val="3819"/>
              </a:lnSpc>
              <a:buNone/>
              <a:defRPr sz="3599" baseline="0">
                <a:solidFill>
                  <a:srgbClr val="333399"/>
                </a:solidFill>
                <a:latin typeface="Lato Black" panose="020F0A02020204030203" pitchFamily="34" charset="0"/>
              </a:defRPr>
            </a:lvl1pPr>
            <a:lvl2pPr>
              <a:defRPr sz="2636">
                <a:solidFill>
                  <a:srgbClr val="333399"/>
                </a:solidFill>
                <a:latin typeface="+mj-lt"/>
              </a:defRPr>
            </a:lvl2pPr>
            <a:lvl3pPr>
              <a:defRPr sz="2636">
                <a:solidFill>
                  <a:srgbClr val="333399"/>
                </a:solidFill>
                <a:latin typeface="+mj-lt"/>
              </a:defRPr>
            </a:lvl3pPr>
            <a:lvl4pPr>
              <a:defRPr sz="2636">
                <a:solidFill>
                  <a:srgbClr val="333399"/>
                </a:solidFill>
                <a:latin typeface="+mj-lt"/>
              </a:defRPr>
            </a:lvl4pPr>
            <a:lvl5pPr>
              <a:defRPr sz="2636">
                <a:solidFill>
                  <a:srgbClr val="333399"/>
                </a:solidFill>
                <a:latin typeface="+mj-lt"/>
              </a:defRPr>
            </a:lvl5pPr>
          </a:lstStyle>
          <a:p>
            <a:pPr lvl="0"/>
            <a:r>
              <a:rPr lang="en-US" dirty="0"/>
              <a:t>Presentation Title</a:t>
            </a:r>
            <a:br>
              <a:rPr lang="en-US" dirty="0"/>
            </a:br>
            <a:r>
              <a:rPr lang="en-US" dirty="0"/>
              <a:t>Slide Master</a:t>
            </a:r>
          </a:p>
        </p:txBody>
      </p:sp>
      <p:sp>
        <p:nvSpPr>
          <p:cNvPr id="12" name="Text Placeholder 16"/>
          <p:cNvSpPr>
            <a:spLocks noGrp="1"/>
          </p:cNvSpPr>
          <p:nvPr>
            <p:ph type="body" sz="quarter" idx="11" hasCustomPrompt="1"/>
          </p:nvPr>
        </p:nvSpPr>
        <p:spPr>
          <a:xfrm>
            <a:off x="5458013" y="3035371"/>
            <a:ext cx="2228771" cy="1123872"/>
          </a:xfrm>
          <a:prstGeom prst="rect">
            <a:avLst/>
          </a:prstGeom>
        </p:spPr>
        <p:txBody>
          <a:bodyPr>
            <a:normAutofit/>
          </a:bodyPr>
          <a:lstStyle>
            <a:lvl1pPr marL="0" indent="0" algn="l">
              <a:lnSpc>
                <a:spcPct val="100000"/>
              </a:lnSpc>
              <a:buNone/>
              <a:defRPr sz="1800"/>
            </a:lvl1pPr>
            <a:lvl2pPr marL="342670" indent="0">
              <a:lnSpc>
                <a:spcPct val="100000"/>
              </a:lnSpc>
              <a:buNone/>
              <a:defRPr sz="1465"/>
            </a:lvl2pPr>
            <a:lvl3pPr marL="685340" indent="0">
              <a:lnSpc>
                <a:spcPct val="100000"/>
              </a:lnSpc>
              <a:buNone/>
              <a:defRPr sz="1465"/>
            </a:lvl3pPr>
            <a:lvl4pPr marL="1028010" indent="0">
              <a:lnSpc>
                <a:spcPct val="100000"/>
              </a:lnSpc>
              <a:buNone/>
              <a:defRPr sz="1465"/>
            </a:lvl4pPr>
            <a:lvl5pPr marL="1370680" indent="0">
              <a:lnSpc>
                <a:spcPct val="100000"/>
              </a:lnSpc>
              <a:buNone/>
              <a:defRPr sz="1465"/>
            </a:lvl5pPr>
          </a:lstStyle>
          <a:p>
            <a:pPr lvl="0"/>
            <a:r>
              <a:rPr lang="en-US" dirty="0"/>
              <a:t>Name of Presenter</a:t>
            </a:r>
            <a:br>
              <a:rPr lang="en-US" dirty="0"/>
            </a:br>
            <a:r>
              <a:rPr lang="en-US" dirty="0"/>
              <a:t>Title</a:t>
            </a:r>
            <a:br>
              <a:rPr lang="en-US" dirty="0"/>
            </a:br>
            <a:r>
              <a:rPr lang="en-US" dirty="0"/>
              <a:t>Date</a:t>
            </a:r>
          </a:p>
        </p:txBody>
      </p:sp>
      <p:pic>
        <p:nvPicPr>
          <p:cNvPr id="8" name="Picture 7">
            <a:extLst>
              <a:ext uri="{FF2B5EF4-FFF2-40B4-BE49-F238E27FC236}">
                <a16:creationId xmlns:a16="http://schemas.microsoft.com/office/drawing/2014/main" id="{4D265645-85AD-8740-A5BB-153947EF508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62141" y="4465218"/>
            <a:ext cx="2624950" cy="579981"/>
          </a:xfrm>
          <a:prstGeom prst="rect">
            <a:avLst/>
          </a:prstGeom>
        </p:spPr>
      </p:pic>
      <p:pic>
        <p:nvPicPr>
          <p:cNvPr id="6" name="Picture 5">
            <a:extLst>
              <a:ext uri="{FF2B5EF4-FFF2-40B4-BE49-F238E27FC236}">
                <a16:creationId xmlns:a16="http://schemas.microsoft.com/office/drawing/2014/main" id="{826A7154-73F5-4ADC-BDE9-5EC16883F97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t="3725" b="3725"/>
          <a:stretch/>
        </p:blipFill>
        <p:spPr>
          <a:xfrm>
            <a:off x="-8298" y="3273999"/>
            <a:ext cx="9160595" cy="1869501"/>
          </a:xfrm>
          <a:prstGeom prst="rect">
            <a:avLst/>
          </a:prstGeom>
        </p:spPr>
      </p:pic>
    </p:spTree>
    <p:extLst>
      <p:ext uri="{BB962C8B-B14F-4D97-AF65-F5344CB8AC3E}">
        <p14:creationId xmlns:p14="http://schemas.microsoft.com/office/powerpoint/2010/main" val="368561909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63106" y="1174348"/>
            <a:ext cx="8305800" cy="3394473"/>
          </a:xfrm>
        </p:spPr>
        <p:txBody>
          <a:bodyPr/>
          <a:lstStyle>
            <a:lvl1pPr marL="129787" indent="-129787">
              <a:lnSpc>
                <a:spcPts val="1950"/>
              </a:lnSpc>
              <a:buFont typeface="Arial" pitchFamily="34" charset="0"/>
              <a:buChar char="•"/>
              <a:defRPr sz="1800" b="0"/>
            </a:lvl1pPr>
            <a:lvl2pPr marL="513195" indent="-170271">
              <a:lnSpc>
                <a:spcPts val="1950"/>
              </a:lnSpc>
              <a:defRPr sz="1500"/>
            </a:lvl2pPr>
            <a:lvl3pPr marL="815634" indent="-129787">
              <a:lnSpc>
                <a:spcPts val="1950"/>
              </a:lnSpc>
              <a:defRPr sz="1350"/>
            </a:lvl3pPr>
            <a:lvl4pPr marL="1156175" indent="-127406">
              <a:lnSpc>
                <a:spcPts val="1950"/>
              </a:lnSpc>
              <a:defRPr sz="1200"/>
            </a:lvl4pPr>
            <a:lvl5pPr marL="1501480" indent="-129787">
              <a:lnSpc>
                <a:spcPts val="1950"/>
              </a:lnSpc>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15"/>
          <p:cNvSpPr>
            <a:spLocks noGrp="1"/>
          </p:cNvSpPr>
          <p:nvPr>
            <p:ph type="title"/>
          </p:nvPr>
        </p:nvSpPr>
        <p:spPr>
          <a:xfrm>
            <a:off x="168611" y="112230"/>
            <a:ext cx="8975389" cy="857250"/>
          </a:xfrm>
          <a:prstGeom prst="rect">
            <a:avLst/>
          </a:prstGeom>
        </p:spPr>
        <p:txBody>
          <a:bodyPr/>
          <a:lstStyle>
            <a:lvl1pPr algn="ct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840041427"/>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alphaModFix amt="50871"/>
            <a:lum/>
          </a:blip>
          <a:srcRect/>
          <a:stretch>
            <a:fillRect t="-1000" b="-1000"/>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184116" y="1364104"/>
            <a:ext cx="4762552" cy="2478963"/>
          </a:xfrm>
          <a:prstGeom prst="rect">
            <a:avLst/>
          </a:prstGeom>
        </p:spPr>
        <p:txBody>
          <a:bodyPr vert="horz" lIns="91440" tIns="45720" rIns="91440" bIns="45720" rtlCol="0">
            <a:normAutofit/>
          </a:bodyPr>
          <a:lstStyle/>
          <a:p>
            <a:pPr lvl="0"/>
            <a:r>
              <a:rPr lang="en-US" dirty="0"/>
              <a:t>Click to edit Master text styles</a:t>
            </a:r>
          </a:p>
        </p:txBody>
      </p:sp>
      <p:sp>
        <p:nvSpPr>
          <p:cNvPr id="5" name="Title 4"/>
          <p:cNvSpPr txBox="1">
            <a:spLocks/>
          </p:cNvSpPr>
          <p:nvPr userDrawn="1"/>
        </p:nvSpPr>
        <p:spPr bwMode="auto">
          <a:xfrm>
            <a:off x="-6304" y="0"/>
            <a:ext cx="9150304" cy="921657"/>
          </a:xfrm>
          <a:prstGeom prst="rect">
            <a:avLst/>
          </a:prstGeom>
          <a:solidFill>
            <a:srgbClr val="333399"/>
          </a:solidFill>
          <a:ln w="9525">
            <a:noFill/>
            <a:miter lim="800000"/>
            <a:headEnd/>
            <a:tailEnd/>
          </a:ln>
        </p:spPr>
        <p:txBody>
          <a:bodyPr vert="horz" wrap="square" lIns="66968" tIns="33484" rIns="66968" bIns="33484"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2344" dirty="0">
              <a:latin typeface="Lato Black" panose="020F0A02020204030203" pitchFamily="34" charset="0"/>
            </a:endParaRPr>
          </a:p>
        </p:txBody>
      </p:sp>
      <p:sp>
        <p:nvSpPr>
          <p:cNvPr id="2" name="Title Placeholder 1"/>
          <p:cNvSpPr>
            <a:spLocks noGrp="1"/>
          </p:cNvSpPr>
          <p:nvPr>
            <p:ph type="title"/>
          </p:nvPr>
        </p:nvSpPr>
        <p:spPr>
          <a:xfrm>
            <a:off x="616258" y="0"/>
            <a:ext cx="7886700" cy="914400"/>
          </a:xfrm>
          <a:prstGeom prst="rect">
            <a:avLst/>
          </a:prstGeom>
        </p:spPr>
        <p:txBody>
          <a:bodyPr vert="horz" lIns="91440" tIns="45720" rIns="91440" bIns="45720" rtlCol="0" anchor="ctr">
            <a:normAutofit/>
          </a:bodyPr>
          <a:lstStyle/>
          <a:p>
            <a:r>
              <a:rPr lang="en-US" dirty="0"/>
              <a:t>Text Slide Master</a:t>
            </a:r>
          </a:p>
        </p:txBody>
      </p:sp>
    </p:spTree>
    <p:extLst>
      <p:ext uri="{BB962C8B-B14F-4D97-AF65-F5344CB8AC3E}">
        <p14:creationId xmlns:p14="http://schemas.microsoft.com/office/powerpoint/2010/main" val="1963821010"/>
      </p:ext>
    </p:extLst>
  </p:cSld>
  <p:clrMap bg1="lt1" tx1="dk1" bg2="lt2" tx2="dk2" accent1="accent1" accent2="accent2" accent3="accent3" accent4="accent4" accent5="accent5" accent6="accent6" hlink="hlink" folHlink="folHlink"/>
  <p:sldLayoutIdLst>
    <p:sldLayoutId id="2147483700" r:id="rId1"/>
    <p:sldLayoutId id="2147483697" r:id="rId2"/>
    <p:sldLayoutId id="2147483698" r:id="rId3"/>
    <p:sldLayoutId id="2147483699" r:id="rId4"/>
    <p:sldLayoutId id="2147483683" r:id="rId5"/>
    <p:sldLayoutId id="2147483701" r:id="rId6"/>
    <p:sldLayoutId id="2147483702" r:id="rId7"/>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hdr="0" ftr="0" dt="0"/>
  <p:txStyles>
    <p:titleStyle>
      <a:lvl1pPr algn="ctr" defTabSz="685800" rtl="0" eaLnBrk="1" latinLnBrk="0" hangingPunct="1">
        <a:lnSpc>
          <a:spcPct val="90000"/>
        </a:lnSpc>
        <a:spcBef>
          <a:spcPct val="0"/>
        </a:spcBef>
        <a:buNone/>
        <a:defRPr sz="3600" kern="1200">
          <a:solidFill>
            <a:schemeClr val="bg1"/>
          </a:solidFill>
          <a:latin typeface="Lato Black" panose="020F0A02020204030203" pitchFamily="34" charset="0"/>
          <a:ea typeface="+mj-ea"/>
          <a:cs typeface="+mj-cs"/>
        </a:defRPr>
      </a:lvl1pPr>
    </p:titleStyle>
    <p:bodyStyle>
      <a:lvl1pPr marL="164592" indent="-164592" algn="l" defTabSz="685800" rtl="0" eaLnBrk="1" latinLnBrk="0" hangingPunct="1">
        <a:lnSpc>
          <a:spcPct val="100000"/>
        </a:lnSpc>
        <a:spcBef>
          <a:spcPts val="0"/>
        </a:spcBef>
        <a:spcAft>
          <a:spcPts val="3000"/>
        </a:spcAft>
        <a:buFont typeface="Arial"/>
        <a:buChar char="•"/>
        <a:defRPr sz="2400" b="1" kern="1200">
          <a:solidFill>
            <a:schemeClr val="tx1"/>
          </a:solidFill>
          <a:latin typeface="Lato" panose="020F0502020204030203" pitchFamily="34" charset="0"/>
          <a:ea typeface="+mn-ea"/>
          <a:cs typeface="+mn-cs"/>
        </a:defRPr>
      </a:lvl1pPr>
      <a:lvl2pPr marL="342900" indent="0" algn="l" defTabSz="685800" rtl="0" eaLnBrk="1" latinLnBrk="0" hangingPunct="1">
        <a:lnSpc>
          <a:spcPct val="150000"/>
        </a:lnSpc>
        <a:spcBef>
          <a:spcPts val="375"/>
        </a:spcBef>
        <a:buFont typeface="Lato" panose="020F0502020204030203" pitchFamily="34" charset="0"/>
        <a:buNone/>
        <a:defRPr sz="2400" kern="1200">
          <a:solidFill>
            <a:schemeClr val="tx1"/>
          </a:solidFill>
          <a:latin typeface="Lato" panose="020F050202020403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7.emf"/><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emf"/><Relationship Id="rId4" Type="http://schemas.openxmlformats.org/officeDocument/2006/relationships/image" Target="../media/image18.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https://www.duskyillusions.com/conversation/" TargetMode="External"/><Relationship Id="rId2" Type="http://schemas.openxmlformats.org/officeDocument/2006/relationships/image" Target="../media/image27.jpeg"/><Relationship Id="rId1" Type="http://schemas.openxmlformats.org/officeDocument/2006/relationships/slideLayout" Target="../slideLayouts/slideLayout1.xml"/><Relationship Id="rId4" Type="http://schemas.openxmlformats.org/officeDocument/2006/relationships/hyperlink" Target="https://creativecommons.org/licenses/by-nc-nd/3.0/"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dpi.wi.gov/sfs/children/enrollment/membership-info-reporting" TargetMode="External"/><Relationship Id="rId2" Type="http://schemas.openxmlformats.org/officeDocument/2006/relationships/hyperlink" Target="http://dpi.wi.gov/sfs/children/enrollment/overview" TargetMode="Externa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hyperlink" Target="http://www.dpi.state.wi.us/sfs/xls/tos07_log.xls" TargetMode="Externa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dpi.wi.gov/sfs/statistical/longitudinal-data/equalization-aid" TargetMode="External"/><Relationship Id="rId2" Type="http://schemas.openxmlformats.org/officeDocument/2006/relationships/hyperlink" Target="https://dpi.wi.gov/sites/default/files/imce/sfs/xls/revlim23_prepop_0819.xlsx" TargetMode="External"/><Relationship Id="rId1" Type="http://schemas.openxmlformats.org/officeDocument/2006/relationships/slideLayout" Target="../slideLayouts/slideLayout3.xml"/><Relationship Id="rId5" Type="http://schemas.openxmlformats.org/officeDocument/2006/relationships/hyperlink" Target="https://dpi.wi.gov/sfs" TargetMode="External"/><Relationship Id="rId4" Type="http://schemas.openxmlformats.org/officeDocument/2006/relationships/hyperlink" Target="https://dpi.wi.gov/sfs/aid/general/equalization/worksheets-general-aid#2019-2021"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3.xml"/><Relationship Id="rId4" Type="http://schemas.openxmlformats.org/officeDocument/2006/relationships/image" Target="../media/image40.emf"/></Relationships>
</file>

<file path=ppt/slides/_rels/slide44.xml.rels><?xml version="1.0" encoding="UTF-8" standalone="yes"?>
<Relationships xmlns="http://schemas.openxmlformats.org/package/2006/relationships"><Relationship Id="rId2" Type="http://schemas.openxmlformats.org/officeDocument/2006/relationships/hyperlink" Target="https://dpi.wi.gov/sfs/limits/exemptions" TargetMode="Externa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slideLayout" Target="../slideLayouts/slideLayout3.xml"/><Relationship Id="rId4" Type="http://schemas.openxmlformats.org/officeDocument/2006/relationships/image" Target="../media/image43.png"/></Relationships>
</file>

<file path=ppt/slides/_rels/slide46.xml.rels><?xml version="1.0" encoding="UTF-8" standalone="yes"?>
<Relationships xmlns="http://schemas.openxmlformats.org/package/2006/relationships"><Relationship Id="rId2" Type="http://schemas.openxmlformats.org/officeDocument/2006/relationships/hyperlink" Target="http://dpi.wi.gov/sfs/finances/fund-info/community-service/overview" TargetMode="Externa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3.xml"/><Relationship Id="rId1" Type="http://schemas.openxmlformats.org/officeDocument/2006/relationships/themeOverride" Target="../theme/themeOverride1.xml"/><Relationship Id="rId5" Type="http://schemas.openxmlformats.org/officeDocument/2006/relationships/image" Target="../media/image51.emf"/><Relationship Id="rId4" Type="http://schemas.openxmlformats.org/officeDocument/2006/relationships/image" Target="../media/image50.emf"/></Relationships>
</file>

<file path=ppt/slides/_rels/slide6.xml.rels><?xml version="1.0" encoding="UTF-8" standalone="yes"?>
<Relationships xmlns="http://schemas.openxmlformats.org/package/2006/relationships"><Relationship Id="rId3" Type="http://schemas.openxmlformats.org/officeDocument/2006/relationships/hyperlink" Target="https://dpi.wi.gov/sfs/communications/staff-directory" TargetMode="External"/><Relationship Id="rId2" Type="http://schemas.openxmlformats.org/officeDocument/2006/relationships/hyperlink" Target="https://dpi.wi.gov/sfs" TargetMode="Externa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60.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oleObject" Target="../embeddings/oleObject1.bin"/><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hyperlink" Target="https://dpi.wi.gov/sfs/communications/calendars/overview" TargetMode="Externa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66.emf"/></Relationships>
</file>

<file path=ppt/slides/_rels/slide89.xml.rels><?xml version="1.0" encoding="UTF-8" standalone="yes"?>
<Relationships xmlns="http://schemas.openxmlformats.org/package/2006/relationships"><Relationship Id="rId3" Type="http://schemas.openxmlformats.org/officeDocument/2006/relationships/hyperlink" Target="https://dpi.wi.gov/sfs/statistical/longitudinal-data/overview"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6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hyperlink" Target="https://dpi.wi.gov/sfs/reporting/safr/referendum/overview" TargetMode="Externa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3" Type="http://schemas.openxmlformats.org/officeDocument/2006/relationships/hyperlink" Target="https://dpi.wi.gov/sfs/communications/staff-directory" TargetMode="External"/><Relationship Id="rId2" Type="http://schemas.openxmlformats.org/officeDocument/2006/relationships/hyperlink" Target="https://dpi.wi.gov/sfs" TargetMode="External"/><Relationship Id="rId1" Type="http://schemas.openxmlformats.org/officeDocument/2006/relationships/slideLayout" Target="../slideLayouts/slideLayout3.xml"/><Relationship Id="rId4" Type="http://schemas.openxmlformats.org/officeDocument/2006/relationships/hyperlink" Target="mailto:dpifin@dpi.wi.gov" TargetMode="Externa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3.xml"/><Relationship Id="rId6" Type="http://schemas.openxmlformats.org/officeDocument/2006/relationships/image" Target="../media/image71.png"/><Relationship Id="rId5" Type="http://schemas.openxmlformats.org/officeDocument/2006/relationships/image" Target="../media/image24.png"/><Relationship Id="rId4" Type="http://schemas.openxmlformats.org/officeDocument/2006/relationships/image" Target="../media/image70.png"/></Relationships>
</file>

<file path=ppt/slides/_rels/slide9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053652" y="1345092"/>
            <a:ext cx="4317167" cy="1658047"/>
          </a:xfrm>
          <a:effectLst>
            <a:outerShdw blurRad="25400" dist="12700" dir="2700000" algn="tl" rotWithShape="0">
              <a:prstClr val="black">
                <a:alpha val="40000"/>
              </a:prstClr>
            </a:outerShdw>
          </a:effectLst>
        </p:spPr>
        <p:txBody>
          <a:bodyPr vert="horz" lIns="66968" tIns="33484" rIns="66968" bIns="33484" rtlCol="0">
            <a:noAutofit/>
          </a:bodyPr>
          <a:lstStyle/>
          <a:p>
            <a:pPr algn="l">
              <a:lnSpc>
                <a:spcPct val="100000"/>
              </a:lnSpc>
            </a:pPr>
            <a:r>
              <a:rPr lang="en-US" sz="2400" i="1" dirty="0"/>
              <a:t>FROM THE BUDGET TO THE </a:t>
            </a:r>
          </a:p>
          <a:p>
            <a:pPr algn="l">
              <a:lnSpc>
                <a:spcPct val="100000"/>
              </a:lnSpc>
            </a:pPr>
            <a:r>
              <a:rPr lang="en-US" sz="2400" i="1" dirty="0"/>
              <a:t>			LEVY</a:t>
            </a:r>
          </a:p>
          <a:p>
            <a:pPr algn="l">
              <a:lnSpc>
                <a:spcPct val="100000"/>
              </a:lnSpc>
            </a:pPr>
            <a:r>
              <a:rPr lang="en-US" sz="2400" i="1" dirty="0"/>
              <a:t>	… AND BEYOND …</a:t>
            </a:r>
          </a:p>
        </p:txBody>
      </p:sp>
      <p:sp>
        <p:nvSpPr>
          <p:cNvPr id="7" name="TextBox 6">
            <a:extLst>
              <a:ext uri="{FF2B5EF4-FFF2-40B4-BE49-F238E27FC236}">
                <a16:creationId xmlns:a16="http://schemas.microsoft.com/office/drawing/2014/main" id="{198C6E76-1C3D-4557-9FC4-978BDD844AD0}"/>
              </a:ext>
            </a:extLst>
          </p:cNvPr>
          <p:cNvSpPr txBox="1"/>
          <p:nvPr/>
        </p:nvSpPr>
        <p:spPr>
          <a:xfrm>
            <a:off x="353117" y="154590"/>
            <a:ext cx="8437766" cy="615553"/>
          </a:xfrm>
          <a:prstGeom prst="rect">
            <a:avLst/>
          </a:prstGeom>
          <a:noFill/>
          <a:effectLst>
            <a:outerShdw blurRad="25400" dist="12700" dir="2700000" algn="tl" rotWithShape="0">
              <a:prstClr val="black">
                <a:alpha val="40000"/>
              </a:prstClr>
            </a:outerShdw>
          </a:effectLst>
        </p:spPr>
        <p:txBody>
          <a:bodyPr wrap="square" rtlCol="0">
            <a:spAutoFit/>
          </a:bodyPr>
          <a:lstStyle/>
          <a:p>
            <a:pPr algn="ctr"/>
            <a:r>
              <a:rPr kumimoji="0" lang="en-US" sz="3400" b="0" i="0" u="none" strike="noStrike" kern="1200" cap="none" spc="0" normalizeH="0" baseline="0" noProof="0" dirty="0">
                <a:ln>
                  <a:noFill/>
                </a:ln>
                <a:solidFill>
                  <a:srgbClr val="FFFF00"/>
                </a:solidFill>
                <a:effectLst/>
                <a:uLnTx/>
                <a:uFillTx/>
                <a:latin typeface="Lato Black" panose="020F0A02020204030203" pitchFamily="34" charset="0"/>
                <a:ea typeface="+mn-ea"/>
                <a:cs typeface="+mn-cs"/>
              </a:rPr>
              <a:t>WASDA - GETTING IT RIGHT</a:t>
            </a:r>
          </a:p>
        </p:txBody>
      </p:sp>
      <p:sp>
        <p:nvSpPr>
          <p:cNvPr id="8" name="Text Placeholder 2">
            <a:extLst>
              <a:ext uri="{FF2B5EF4-FFF2-40B4-BE49-F238E27FC236}">
                <a16:creationId xmlns:a16="http://schemas.microsoft.com/office/drawing/2014/main" id="{CD9180D1-EED9-4B77-BDE4-FDAAA6E1D69B}"/>
              </a:ext>
            </a:extLst>
          </p:cNvPr>
          <p:cNvSpPr>
            <a:spLocks noGrp="1"/>
          </p:cNvSpPr>
          <p:nvPr>
            <p:ph type="body" sz="quarter" idx="11"/>
          </p:nvPr>
        </p:nvSpPr>
        <p:spPr>
          <a:xfrm>
            <a:off x="6306263" y="3578088"/>
            <a:ext cx="4969240" cy="881279"/>
          </a:xfrm>
        </p:spPr>
        <p:txBody>
          <a:bodyPr numCol="2">
            <a:noAutofit/>
          </a:bodyPr>
          <a:lstStyle/>
          <a:p>
            <a:pPr>
              <a:lnSpc>
                <a:spcPts val="1181"/>
              </a:lnSpc>
              <a:spcAft>
                <a:spcPts val="0"/>
              </a:spcAft>
            </a:pPr>
            <a:r>
              <a:rPr lang="en-US" sz="1318" dirty="0">
                <a:solidFill>
                  <a:schemeClr val="accent5">
                    <a:lumMod val="50000"/>
                  </a:schemeClr>
                </a:solidFill>
              </a:rPr>
              <a:t>School Financial Services Team</a:t>
            </a:r>
          </a:p>
          <a:p>
            <a:pPr>
              <a:lnSpc>
                <a:spcPts val="1181"/>
              </a:lnSpc>
              <a:spcAft>
                <a:spcPts val="0"/>
              </a:spcAft>
            </a:pPr>
            <a:endParaRPr lang="en-US" sz="1318" dirty="0">
              <a:solidFill>
                <a:schemeClr val="accent5">
                  <a:lumMod val="50000"/>
                </a:schemeClr>
              </a:solidFill>
            </a:endParaRPr>
          </a:p>
          <a:p>
            <a:pPr>
              <a:lnSpc>
                <a:spcPts val="1181"/>
              </a:lnSpc>
              <a:spcAft>
                <a:spcPts val="0"/>
              </a:spcAft>
            </a:pPr>
            <a:r>
              <a:rPr lang="en-US" sz="1318" dirty="0">
                <a:solidFill>
                  <a:schemeClr val="accent5">
                    <a:lumMod val="50000"/>
                  </a:schemeClr>
                </a:solidFill>
              </a:rPr>
              <a:t>October 17 and 18, 2022</a:t>
            </a:r>
          </a:p>
        </p:txBody>
      </p:sp>
    </p:spTree>
    <p:extLst>
      <p:ext uri="{BB962C8B-B14F-4D97-AF65-F5344CB8AC3E}">
        <p14:creationId xmlns:p14="http://schemas.microsoft.com/office/powerpoint/2010/main" val="3444086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B33E78-3AFA-4FCD-85F4-80B579B5F9AD}"/>
              </a:ext>
            </a:extLst>
          </p:cNvPr>
          <p:cNvSpPr>
            <a:spLocks noGrp="1"/>
          </p:cNvSpPr>
          <p:nvPr>
            <p:ph type="body" sz="quarter" idx="13"/>
          </p:nvPr>
        </p:nvSpPr>
        <p:spPr/>
        <p:txBody>
          <a:bodyPr>
            <a:normAutofit lnSpcReduction="10000"/>
          </a:bodyPr>
          <a:lstStyle/>
          <a:p>
            <a:pPr marL="0" marR="0" lvl="0" indent="0" algn="ctr" defTabSz="816350" rtl="0" eaLnBrk="1" fontAlgn="auto" latinLnBrk="0" hangingPunct="1">
              <a:lnSpc>
                <a:spcPct val="100000"/>
              </a:lnSpc>
              <a:spcBef>
                <a:spcPts val="0"/>
              </a:spcBef>
              <a:spcAft>
                <a:spcPts val="0"/>
              </a:spcAft>
              <a:buClrTx/>
              <a:buSzTx/>
              <a:buFontTx/>
              <a:buNone/>
              <a:tabLst/>
              <a:defRPr/>
            </a:pPr>
            <a:endParaRPr kumimoji="0" lang="en-US" sz="3000" b="1" i="0" u="none" strike="noStrike" kern="1200" cap="none" spc="0" normalizeH="0" baseline="0" noProof="0" dirty="0">
              <a:ln>
                <a:noFill/>
              </a:ln>
              <a:solidFill>
                <a:srgbClr val="FFFF00"/>
              </a:solidFill>
              <a:effectLst/>
              <a:uLnTx/>
              <a:uFillTx/>
              <a:latin typeface="Lato Black" panose="020F0A02020204030203" pitchFamily="34" charset="0"/>
              <a:ea typeface="+mn-ea"/>
              <a:cs typeface="+mn-cs"/>
            </a:endParaRPr>
          </a:p>
          <a:p>
            <a:pPr marL="0" marR="0" lvl="0" indent="0" algn="ctr" defTabSz="81635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FFFF00"/>
                </a:solidFill>
                <a:effectLst/>
                <a:uLnTx/>
                <a:uFillTx/>
                <a:latin typeface="Lato Black" panose="020F0A02020204030203" pitchFamily="34" charset="0"/>
                <a:ea typeface="+mn-ea"/>
                <a:cs typeface="+mn-cs"/>
              </a:rPr>
              <a:t>Comparative Revenue Under the Limits</a:t>
            </a:r>
          </a:p>
          <a:p>
            <a:endParaRPr lang="en-US" dirty="0"/>
          </a:p>
        </p:txBody>
      </p:sp>
      <p:sp>
        <p:nvSpPr>
          <p:cNvPr id="5" name="TextBox 4">
            <a:extLst>
              <a:ext uri="{FF2B5EF4-FFF2-40B4-BE49-F238E27FC236}">
                <a16:creationId xmlns:a16="http://schemas.microsoft.com/office/drawing/2014/main" id="{609FCF38-DC15-4BB4-9A21-593330D9E66F}"/>
              </a:ext>
            </a:extLst>
          </p:cNvPr>
          <p:cNvSpPr txBox="1"/>
          <p:nvPr/>
        </p:nvSpPr>
        <p:spPr>
          <a:xfrm>
            <a:off x="6400801" y="2156251"/>
            <a:ext cx="2743199" cy="830997"/>
          </a:xfrm>
          <a:prstGeom prst="rect">
            <a:avLst/>
          </a:prstGeom>
          <a:noFill/>
        </p:spPr>
        <p:txBody>
          <a:bodyPr wrap="square">
            <a:spAutoFit/>
          </a:bodyPr>
          <a:lstStyle/>
          <a:p>
            <a:pPr marL="0" marR="0" lvl="0" indent="0" algn="ctr" defTabSz="81635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uLnTx/>
                <a:uFillTx/>
                <a:latin typeface="Lato" panose="020F0502020204030203" pitchFamily="34" charset="0"/>
                <a:ea typeface="+mn-ea"/>
                <a:cs typeface="+mn-cs"/>
              </a:rPr>
              <a:t>Statewide Data</a:t>
            </a:r>
          </a:p>
          <a:p>
            <a:pPr marL="0" marR="0" lvl="0" indent="0" algn="ctr" defTabSz="81635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uLnTx/>
                <a:uFillTx/>
                <a:latin typeface="Lato" panose="020F0502020204030203" pitchFamily="34" charset="0"/>
                <a:ea typeface="+mn-ea"/>
                <a:cs typeface="+mn-cs"/>
              </a:rPr>
              <a:t>General Fund</a:t>
            </a:r>
          </a:p>
        </p:txBody>
      </p:sp>
      <p:pic>
        <p:nvPicPr>
          <p:cNvPr id="6" name="Picture 5">
            <a:extLst>
              <a:ext uri="{FF2B5EF4-FFF2-40B4-BE49-F238E27FC236}">
                <a16:creationId xmlns:a16="http://schemas.microsoft.com/office/drawing/2014/main" id="{93639627-7278-6E70-39C3-421A8616B433}"/>
              </a:ext>
            </a:extLst>
          </p:cNvPr>
          <p:cNvPicPr>
            <a:picLocks noChangeAspect="1"/>
          </p:cNvPicPr>
          <p:nvPr/>
        </p:nvPicPr>
        <p:blipFill>
          <a:blip r:embed="rId3"/>
          <a:stretch>
            <a:fillRect/>
          </a:stretch>
        </p:blipFill>
        <p:spPr>
          <a:xfrm>
            <a:off x="1355074" y="1190748"/>
            <a:ext cx="5156830" cy="3820549"/>
          </a:xfrm>
          <a:prstGeom prst="rect">
            <a:avLst/>
          </a:prstGeom>
          <a:effectLst>
            <a:outerShdw blurRad="25400" dist="12700" dir="2700000" algn="tl" rotWithShape="0">
              <a:prstClr val="black">
                <a:alpha val="40000"/>
              </a:prstClr>
            </a:outerShdw>
          </a:effectLst>
        </p:spPr>
      </p:pic>
    </p:spTree>
    <p:extLst>
      <p:ext uri="{BB962C8B-B14F-4D97-AF65-F5344CB8AC3E}">
        <p14:creationId xmlns:p14="http://schemas.microsoft.com/office/powerpoint/2010/main" val="21337351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B33E78-3AFA-4FCD-85F4-80B579B5F9AD}"/>
              </a:ext>
            </a:extLst>
          </p:cNvPr>
          <p:cNvSpPr>
            <a:spLocks noGrp="1"/>
          </p:cNvSpPr>
          <p:nvPr>
            <p:ph type="body" sz="quarter" idx="13"/>
          </p:nvPr>
        </p:nvSpPr>
        <p:spPr/>
        <p:txBody>
          <a:bodyPr>
            <a:normAutofit fontScale="92500" lnSpcReduction="10000"/>
          </a:bodyPr>
          <a:lstStyle/>
          <a:p>
            <a:r>
              <a:rPr lang="en-US" sz="3600" dirty="0">
                <a:solidFill>
                  <a:srgbClr val="FFFF00"/>
                </a:solidFill>
              </a:rPr>
              <a:t>Straight Pupil Count (</a:t>
            </a:r>
            <a:r>
              <a:rPr lang="en-US" sz="3600" u="sng" dirty="0">
                <a:solidFill>
                  <a:srgbClr val="FFFF00"/>
                </a:solidFill>
              </a:rPr>
              <a:t>NOT</a:t>
            </a:r>
            <a:r>
              <a:rPr lang="en-US" sz="3600" dirty="0">
                <a:solidFill>
                  <a:srgbClr val="FFFF00"/>
                </a:solidFill>
              </a:rPr>
              <a:t> used for much!)</a:t>
            </a:r>
            <a:r>
              <a:rPr lang="en-US" sz="3200" i="1" dirty="0">
                <a:solidFill>
                  <a:srgbClr val="FFFF00"/>
                </a:solidFill>
                <a:latin typeface="Trebuchet MS" pitchFamily="34" charset="0"/>
              </a:rPr>
              <a:t> </a:t>
            </a:r>
            <a:br>
              <a:rPr lang="en-US" sz="3200" i="1" dirty="0">
                <a:solidFill>
                  <a:srgbClr val="FFFF00"/>
                </a:solidFill>
                <a:latin typeface="Trebuchet MS" pitchFamily="34" charset="0"/>
              </a:rPr>
            </a:br>
            <a:r>
              <a:rPr lang="en-US" sz="2800" b="1" dirty="0">
                <a:solidFill>
                  <a:srgbClr val="FFFF00"/>
                </a:solidFill>
                <a:latin typeface="Lato" panose="020F0502020204030203" pitchFamily="34" charset="0"/>
              </a:rPr>
              <a:t>Need to convert to Full </a:t>
            </a:r>
            <a:r>
              <a:rPr lang="en-US" sz="2800" dirty="0">
                <a:solidFill>
                  <a:srgbClr val="FFFF00"/>
                </a:solidFill>
                <a:latin typeface="Lato" panose="020F0502020204030203" pitchFamily="34" charset="0"/>
              </a:rPr>
              <a:t>Time Equivalency (</a:t>
            </a:r>
            <a:r>
              <a:rPr lang="en-US" sz="2800" b="1" dirty="0">
                <a:solidFill>
                  <a:srgbClr val="FFFF00"/>
                </a:solidFill>
                <a:latin typeface="Lato" panose="020F0502020204030203" pitchFamily="34" charset="0"/>
              </a:rPr>
              <a:t>FTE)!</a:t>
            </a:r>
            <a:endParaRPr lang="en-US" dirty="0">
              <a:solidFill>
                <a:srgbClr val="FFFF00"/>
              </a:solidFill>
            </a:endParaRPr>
          </a:p>
        </p:txBody>
      </p:sp>
      <p:sp>
        <p:nvSpPr>
          <p:cNvPr id="3" name="TextBox 2">
            <a:extLst>
              <a:ext uri="{FF2B5EF4-FFF2-40B4-BE49-F238E27FC236}">
                <a16:creationId xmlns:a16="http://schemas.microsoft.com/office/drawing/2014/main" id="{A5D08DE0-A80C-40B6-9BD3-5D42DBEBC3E3}"/>
              </a:ext>
            </a:extLst>
          </p:cNvPr>
          <p:cNvSpPr txBox="1"/>
          <p:nvPr/>
        </p:nvSpPr>
        <p:spPr>
          <a:xfrm>
            <a:off x="243042" y="1393940"/>
            <a:ext cx="2158317" cy="2800767"/>
          </a:xfrm>
          <a:prstGeom prst="rect">
            <a:avLst/>
          </a:prstGeom>
          <a:ln w="38100"/>
        </p:spPr>
        <p:style>
          <a:lnRef idx="1">
            <a:schemeClr val="accent1"/>
          </a:lnRef>
          <a:fillRef idx="2">
            <a:schemeClr val="accent1"/>
          </a:fillRef>
          <a:effectRef idx="1">
            <a:schemeClr val="accent1"/>
          </a:effectRef>
          <a:fontRef idx="minor">
            <a:schemeClr val="dk1"/>
          </a:fontRef>
        </p:style>
        <p:txBody>
          <a:bodyPr wrap="square" rtlCol="0">
            <a:spAutoFit/>
          </a:bodyPr>
          <a:lstStyle/>
          <a:p>
            <a:pPr marL="0" marR="0" lvl="0" indent="0" algn="ctr" defTabSz="81635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Lato" panose="020F0502020204030203" pitchFamily="34" charset="0"/>
                <a:ea typeface="+mn-ea"/>
                <a:cs typeface="+mn-cs"/>
              </a:rPr>
              <a:t>Still needed:</a:t>
            </a:r>
          </a:p>
          <a:p>
            <a:pPr marL="0" marR="0" lvl="0" indent="0" algn="ctr" defTabSz="81635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Lato" panose="020F0502020204030203" pitchFamily="34" charset="0"/>
                <a:ea typeface="+mn-ea"/>
                <a:cs typeface="+mn-cs"/>
              </a:rPr>
              <a:t>9</a:t>
            </a:r>
            <a:r>
              <a:rPr kumimoji="0" lang="en-US" sz="2200" b="1" i="0" u="none" strike="noStrike" kern="1200" cap="none" spc="0" normalizeH="0" baseline="30000" noProof="0" dirty="0">
                <a:ln>
                  <a:noFill/>
                </a:ln>
                <a:solidFill>
                  <a:prstClr val="black"/>
                </a:solidFill>
                <a:effectLst/>
                <a:uLnTx/>
                <a:uFillTx/>
                <a:latin typeface="Lato" panose="020F0502020204030203" pitchFamily="34" charset="0"/>
                <a:ea typeface="+mn-ea"/>
                <a:cs typeface="+mn-cs"/>
              </a:rPr>
              <a:t>th</a:t>
            </a:r>
            <a:r>
              <a:rPr kumimoji="0" lang="en-US" sz="2200" b="1" i="0" u="none" strike="noStrike" kern="1200" cap="none" spc="0" normalizeH="0" baseline="0" noProof="0" dirty="0">
                <a:ln>
                  <a:noFill/>
                </a:ln>
                <a:solidFill>
                  <a:prstClr val="black"/>
                </a:solidFill>
                <a:effectLst/>
                <a:uLnTx/>
                <a:uFillTx/>
                <a:latin typeface="Lato" panose="020F0502020204030203" pitchFamily="34" charset="0"/>
                <a:ea typeface="+mn-ea"/>
                <a:cs typeface="+mn-cs"/>
              </a:rPr>
              <a:t> grade count for the fall of 2021 “Personal Electronic Computing Device Grant process.”</a:t>
            </a:r>
          </a:p>
        </p:txBody>
      </p:sp>
      <p:pic>
        <p:nvPicPr>
          <p:cNvPr id="4" name="Picture 3">
            <a:extLst>
              <a:ext uri="{FF2B5EF4-FFF2-40B4-BE49-F238E27FC236}">
                <a16:creationId xmlns:a16="http://schemas.microsoft.com/office/drawing/2014/main" id="{034EEAFF-1739-4059-97B6-9FD25EF14B9B}"/>
              </a:ext>
            </a:extLst>
          </p:cNvPr>
          <p:cNvPicPr>
            <a:picLocks noChangeAspect="1"/>
          </p:cNvPicPr>
          <p:nvPr/>
        </p:nvPicPr>
        <p:blipFill>
          <a:blip r:embed="rId2"/>
          <a:stretch>
            <a:fillRect/>
          </a:stretch>
        </p:blipFill>
        <p:spPr>
          <a:xfrm>
            <a:off x="2697813" y="1123382"/>
            <a:ext cx="4372525" cy="34295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Explosion 2 5">
            <a:extLst>
              <a:ext uri="{FF2B5EF4-FFF2-40B4-BE49-F238E27FC236}">
                <a16:creationId xmlns:a16="http://schemas.microsoft.com/office/drawing/2014/main" id="{A802A37C-81CE-40E9-8C45-4E9472A19597}"/>
              </a:ext>
            </a:extLst>
          </p:cNvPr>
          <p:cNvSpPr>
            <a:spLocks noChangeArrowheads="1"/>
          </p:cNvSpPr>
          <p:nvPr/>
        </p:nvSpPr>
        <p:spPr bwMode="auto">
          <a:xfrm rot="20995996">
            <a:off x="7163147" y="1288260"/>
            <a:ext cx="2075758" cy="2148509"/>
          </a:xfrm>
          <a:prstGeom prst="irregularSeal2">
            <a:avLst/>
          </a:prstGeom>
          <a:solidFill>
            <a:srgbClr val="FFFF00"/>
          </a:solidFill>
          <a:ln w="12700" cap="sq" algn="ctr">
            <a:solidFill>
              <a:schemeClr val="bg1"/>
            </a:solidFill>
            <a:round/>
            <a:headEnd type="none" w="sm" len="sm"/>
            <a:tailEnd type="none" w="sm" len="sm"/>
          </a:ln>
        </p:spPr>
        <p:txBody>
          <a:bodyPr wrap="none" lIns="0" tIns="0" rIns="0" bIns="0" anchor="ctr" anchorCtr="1"/>
          <a:lstStyle/>
          <a:p>
            <a:pPr marL="0" marR="0" lvl="0" indent="0" algn="ctr" defTabSz="81635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prstClr val="black"/>
                </a:solidFill>
                <a:effectLst/>
                <a:uLnTx/>
                <a:uFillTx/>
                <a:latin typeface="Lato" panose="020F0502020204030203" pitchFamily="34" charset="0"/>
                <a:ea typeface="+mn-ea"/>
                <a:cs typeface="+mn-cs"/>
              </a:rPr>
              <a:t>Numbers need</a:t>
            </a:r>
          </a:p>
          <a:p>
            <a:pPr marL="0" marR="0" lvl="0" indent="0" algn="ctr" defTabSz="81635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prstClr val="black"/>
                </a:solidFill>
                <a:effectLst/>
                <a:uLnTx/>
                <a:uFillTx/>
                <a:latin typeface="Lato" panose="020F0502020204030203" pitchFamily="34" charset="0"/>
                <a:ea typeface="+mn-ea"/>
                <a:cs typeface="+mn-cs"/>
              </a:rPr>
              <a:t> to be converted </a:t>
            </a:r>
          </a:p>
          <a:p>
            <a:pPr marL="0" marR="0" lvl="0" indent="0" algn="ctr" defTabSz="81635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prstClr val="black"/>
                </a:solidFill>
                <a:effectLst/>
                <a:uLnTx/>
                <a:uFillTx/>
                <a:latin typeface="Lato" panose="020F0502020204030203" pitchFamily="34" charset="0"/>
                <a:ea typeface="+mn-ea"/>
                <a:cs typeface="+mn-cs"/>
              </a:rPr>
              <a:t>into an FTE!</a:t>
            </a:r>
            <a:endParaRPr kumimoji="0" lang="en-US" sz="2100" b="1" i="0" u="sng" strike="noStrike" kern="1200" cap="none" spc="0" normalizeH="0" baseline="0" noProof="0" dirty="0">
              <a:ln>
                <a:noFill/>
              </a:ln>
              <a:solidFill>
                <a:prstClr val="black"/>
              </a:solidFill>
              <a:effectLst/>
              <a:uLnTx/>
              <a:uFillTx/>
              <a:latin typeface="Lato" panose="020F0502020204030203" pitchFamily="34" charset="0"/>
              <a:ea typeface="+mn-ea"/>
              <a:cs typeface="+mn-cs"/>
            </a:endParaRPr>
          </a:p>
        </p:txBody>
      </p:sp>
    </p:spTree>
    <p:extLst>
      <p:ext uri="{BB962C8B-B14F-4D97-AF65-F5344CB8AC3E}">
        <p14:creationId xmlns:p14="http://schemas.microsoft.com/office/powerpoint/2010/main" val="9212836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B33E78-3AFA-4FCD-85F4-80B579B5F9AD}"/>
              </a:ext>
            </a:extLst>
          </p:cNvPr>
          <p:cNvSpPr>
            <a:spLocks noGrp="1"/>
          </p:cNvSpPr>
          <p:nvPr>
            <p:ph type="body" sz="quarter" idx="13"/>
          </p:nvPr>
        </p:nvSpPr>
        <p:spPr/>
        <p:txBody>
          <a:bodyPr/>
          <a:lstStyle/>
          <a:p>
            <a:r>
              <a:rPr lang="en-US" sz="3600" dirty="0">
                <a:solidFill>
                  <a:srgbClr val="FFFF00"/>
                </a:solidFill>
              </a:rPr>
              <a:t>Full Time Equivalency (FTE) Membership</a:t>
            </a:r>
            <a:endParaRPr lang="en-US" dirty="0"/>
          </a:p>
        </p:txBody>
      </p:sp>
      <p:sp>
        <p:nvSpPr>
          <p:cNvPr id="4" name="TextBox 3">
            <a:extLst>
              <a:ext uri="{FF2B5EF4-FFF2-40B4-BE49-F238E27FC236}">
                <a16:creationId xmlns:a16="http://schemas.microsoft.com/office/drawing/2014/main" id="{87EB7844-B6C3-4F54-9759-30FBCFBFA384}"/>
              </a:ext>
            </a:extLst>
          </p:cNvPr>
          <p:cNvSpPr txBox="1"/>
          <p:nvPr/>
        </p:nvSpPr>
        <p:spPr>
          <a:xfrm>
            <a:off x="1409700" y="1366347"/>
            <a:ext cx="6000750" cy="2054409"/>
          </a:xfrm>
          <a:prstGeom prst="rect">
            <a:avLst/>
          </a:prstGeom>
          <a:noFill/>
        </p:spPr>
        <p:txBody>
          <a:bodyPr wrap="square">
            <a:spAutoFit/>
          </a:bodyPr>
          <a:lstStyle/>
          <a:p>
            <a:pPr marL="0" marR="0" lvl="0" indent="0" algn="l" defTabSz="816350" rtl="0" eaLnBrk="1" fontAlgn="auto" latinLnBrk="0" hangingPunct="1">
              <a:lnSpc>
                <a:spcPct val="100000"/>
              </a:lnSpc>
              <a:spcBef>
                <a:spcPts val="0"/>
              </a:spcBef>
              <a:spcAft>
                <a:spcPts val="879"/>
              </a:spcAft>
              <a:buClr>
                <a:srgbClr val="7030A0"/>
              </a:buClr>
              <a:buSzPct val="100000"/>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Both the Summer School/Interim FTE Membership and the 3</a:t>
            </a:r>
            <a:r>
              <a:rPr kumimoji="0" lang="en-US" sz="2000" b="0" i="0" u="none" strike="noStrike" kern="1200" cap="none" spc="0" normalizeH="0" baseline="30000" noProof="0" dirty="0">
                <a:ln>
                  <a:noFill/>
                </a:ln>
                <a:solidFill>
                  <a:prstClr val="black"/>
                </a:solidFill>
                <a:effectLst/>
                <a:uLnTx/>
                <a:uFillTx/>
                <a:latin typeface="Calibri"/>
                <a:ea typeface="+mn-ea"/>
                <a:cs typeface="+mn-cs"/>
              </a:rPr>
              <a:t>rd</a:t>
            </a:r>
            <a:r>
              <a:rPr kumimoji="0" lang="en-US" sz="2000" b="0" i="0" u="none" strike="noStrike" kern="1200" cap="none" spc="0" normalizeH="0" baseline="0" noProof="0" dirty="0">
                <a:ln>
                  <a:noFill/>
                </a:ln>
                <a:solidFill>
                  <a:prstClr val="black"/>
                </a:solidFill>
                <a:effectLst/>
                <a:uLnTx/>
                <a:uFillTx/>
                <a:latin typeface="Calibri"/>
                <a:ea typeface="+mn-ea"/>
                <a:cs typeface="+mn-cs"/>
              </a:rPr>
              <a:t> Friday in September Pupil Count (PI-1563) are used in the Revenue Limit computation.</a:t>
            </a:r>
          </a:p>
          <a:p>
            <a:pPr marL="0" marR="0" lvl="0" indent="0" algn="l" defTabSz="816350" rtl="0" eaLnBrk="1" fontAlgn="auto" latinLnBrk="0" hangingPunct="1">
              <a:lnSpc>
                <a:spcPct val="100000"/>
              </a:lnSpc>
              <a:spcBef>
                <a:spcPts val="0"/>
              </a:spcBef>
              <a:spcAft>
                <a:spcPts val="879"/>
              </a:spcAft>
              <a:buClr>
                <a:srgbClr val="7030A0"/>
              </a:buClr>
              <a:buSzPct val="100000"/>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Each Interim session that ends after September 1</a:t>
            </a:r>
            <a:r>
              <a:rPr kumimoji="0" lang="en-US" sz="2000" b="0" i="0" u="none" strike="noStrike" kern="1200" cap="none" spc="0" normalizeH="0" baseline="30000" noProof="0" dirty="0">
                <a:ln>
                  <a:noFill/>
                </a:ln>
                <a:solidFill>
                  <a:prstClr val="black"/>
                </a:solidFill>
                <a:effectLst/>
                <a:uLnTx/>
                <a:uFillTx/>
                <a:latin typeface="Calibri"/>
                <a:ea typeface="+mn-ea"/>
                <a:cs typeface="+mn-cs"/>
              </a:rPr>
              <a:t>st</a:t>
            </a:r>
            <a:r>
              <a:rPr kumimoji="0" lang="en-US" sz="2000" b="0" i="0" u="none" strike="noStrike" kern="1200" cap="none" spc="0" normalizeH="0" baseline="0" noProof="0" dirty="0">
                <a:ln>
                  <a:noFill/>
                </a:ln>
                <a:solidFill>
                  <a:prstClr val="black"/>
                </a:solidFill>
                <a:effectLst/>
                <a:uLnTx/>
                <a:uFillTx/>
                <a:latin typeface="Calibri"/>
                <a:ea typeface="+mn-ea"/>
                <a:cs typeface="+mn-cs"/>
              </a:rPr>
              <a:t> of a given school year will not be included in the Revenue Limit calculations until the following school year.  </a:t>
            </a:r>
          </a:p>
        </p:txBody>
      </p:sp>
      <p:sp>
        <p:nvSpPr>
          <p:cNvPr id="5" name="TextBox 4">
            <a:extLst>
              <a:ext uri="{FF2B5EF4-FFF2-40B4-BE49-F238E27FC236}">
                <a16:creationId xmlns:a16="http://schemas.microsoft.com/office/drawing/2014/main" id="{A2F96231-EC24-4554-B10A-B80EE5BBD86A}"/>
              </a:ext>
            </a:extLst>
          </p:cNvPr>
          <p:cNvSpPr txBox="1"/>
          <p:nvPr/>
        </p:nvSpPr>
        <p:spPr>
          <a:xfrm>
            <a:off x="1014152" y="3612836"/>
            <a:ext cx="6625243" cy="1569660"/>
          </a:xfrm>
          <a:prstGeom prst="rect">
            <a:avLst/>
          </a:prstGeom>
          <a:noFill/>
        </p:spPr>
        <p:txBody>
          <a:bodyPr wrap="square">
            <a:spAutoFit/>
          </a:bodyPr>
          <a:lstStyle/>
          <a:p>
            <a:pPr marL="0" marR="0" lvl="0" indent="0" algn="l" defTabSz="816350" rtl="0" eaLnBrk="1" fontAlgn="auto" latinLnBrk="0" hangingPunct="1">
              <a:lnSpc>
                <a:spcPct val="100000"/>
              </a:lnSpc>
              <a:spcBef>
                <a:spcPts val="0"/>
              </a:spcBef>
              <a:spcAft>
                <a:spcPts val="879"/>
              </a:spcAft>
              <a:buClr>
                <a:srgbClr val="7030A0"/>
              </a:buClr>
              <a:buSzPct val="100000"/>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Remember: Where the student is educated is not necessarily important. Who is paying for the education is an important factor to determine if the student can be included in the counting process.</a:t>
            </a:r>
          </a:p>
        </p:txBody>
      </p:sp>
    </p:spTree>
    <p:extLst>
      <p:ext uri="{BB962C8B-B14F-4D97-AF65-F5344CB8AC3E}">
        <p14:creationId xmlns:p14="http://schemas.microsoft.com/office/powerpoint/2010/main" val="22505087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B33E78-3AFA-4FCD-85F4-80B579B5F9AD}"/>
              </a:ext>
            </a:extLst>
          </p:cNvPr>
          <p:cNvSpPr>
            <a:spLocks noGrp="1"/>
          </p:cNvSpPr>
          <p:nvPr>
            <p:ph type="body" sz="quarter" idx="13"/>
          </p:nvPr>
        </p:nvSpPr>
        <p:spPr/>
        <p:txBody>
          <a:bodyPr>
            <a:normAutofit fontScale="62500" lnSpcReduction="20000"/>
          </a:bodyPr>
          <a:lstStyle/>
          <a:p>
            <a:pPr marL="0" marR="0" lvl="0" indent="0" algn="ctr" defTabSz="81635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00"/>
              </a:solidFill>
              <a:effectLst/>
              <a:uLnTx/>
              <a:uFillTx/>
              <a:latin typeface="Calibri Light"/>
              <a:ea typeface="+mn-ea"/>
              <a:cs typeface="+mn-cs"/>
            </a:endParaRPr>
          </a:p>
          <a:p>
            <a:pPr marL="0" marR="0" lvl="0" indent="0" algn="ctr" defTabSz="816350" rtl="0" eaLnBrk="1" fontAlgn="auto" latinLnBrk="0" hangingPunct="1">
              <a:lnSpc>
                <a:spcPct val="100000"/>
              </a:lnSpc>
              <a:spcBef>
                <a:spcPts val="0"/>
              </a:spcBef>
              <a:spcAft>
                <a:spcPts val="0"/>
              </a:spcAft>
              <a:buClrTx/>
              <a:buSzTx/>
              <a:buFontTx/>
              <a:buNone/>
              <a:tabLst/>
              <a:defRPr/>
            </a:pPr>
            <a:r>
              <a:rPr kumimoji="0" lang="en-US" sz="6300" i="0" u="none" strike="noStrike" kern="1200" cap="none" spc="0" normalizeH="0" baseline="0" noProof="0" dirty="0">
                <a:ln>
                  <a:noFill/>
                </a:ln>
                <a:solidFill>
                  <a:srgbClr val="FFFF00"/>
                </a:solidFill>
                <a:effectLst/>
                <a:uLnTx/>
                <a:uFillTx/>
                <a:latin typeface="Calibri Light"/>
                <a:ea typeface="+mn-ea"/>
                <a:cs typeface="+mn-cs"/>
              </a:rPr>
              <a:t>Student Enrollment Projections</a:t>
            </a:r>
          </a:p>
          <a:p>
            <a:endParaRPr lang="en-US" dirty="0"/>
          </a:p>
        </p:txBody>
      </p:sp>
      <p:sp>
        <p:nvSpPr>
          <p:cNvPr id="4" name="TextBox 3">
            <a:extLst>
              <a:ext uri="{FF2B5EF4-FFF2-40B4-BE49-F238E27FC236}">
                <a16:creationId xmlns:a16="http://schemas.microsoft.com/office/drawing/2014/main" id="{F4A5A91D-66CB-4733-AAB6-DAD846A05795}"/>
              </a:ext>
            </a:extLst>
          </p:cNvPr>
          <p:cNvSpPr txBox="1"/>
          <p:nvPr/>
        </p:nvSpPr>
        <p:spPr>
          <a:xfrm>
            <a:off x="374073" y="1204290"/>
            <a:ext cx="5112327" cy="3416320"/>
          </a:xfrm>
          <a:prstGeom prst="rect">
            <a:avLst/>
          </a:prstGeom>
          <a:noFill/>
        </p:spPr>
        <p:txBody>
          <a:bodyPr wrap="square">
            <a:spAutoFit/>
          </a:bodyPr>
          <a:lstStyle/>
          <a:p>
            <a:pPr marL="0" marR="0" lvl="0" indent="0" algn="ctr" defTabSz="816350" rtl="0" eaLnBrk="1" fontAlgn="auto" latinLnBrk="0" hangingPunct="1">
              <a:lnSpc>
                <a:spcPct val="100000"/>
              </a:lnSpc>
              <a:spcBef>
                <a:spcPts val="0"/>
              </a:spcBef>
              <a:spcAft>
                <a:spcPts val="0"/>
              </a:spcAft>
              <a:buClrTx/>
              <a:buSzTx/>
              <a:buFontTx/>
              <a:buNone/>
              <a:tabLst/>
              <a:defRPr/>
            </a:pPr>
            <a:r>
              <a:rPr kumimoji="0" lang="en-US" sz="2400" b="0" i="0" u="sng" strike="noStrike" kern="1200" cap="none" spc="0" normalizeH="0" baseline="0" noProof="0" dirty="0">
                <a:ln>
                  <a:noFill/>
                </a:ln>
                <a:solidFill>
                  <a:prstClr val="black"/>
                </a:solidFill>
                <a:effectLst/>
                <a:uLnTx/>
                <a:uFillTx/>
                <a:latin typeface="Calibri"/>
                <a:ea typeface="+mn-ea"/>
                <a:cs typeface="+mn-cs"/>
              </a:rPr>
              <a:t>Enrollment drives everything!</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81635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81635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Find a reliable method to project your district’s enrollment. </a:t>
            </a:r>
          </a:p>
          <a:p>
            <a:pPr marL="0" marR="0" lvl="0" indent="0" algn="ctr" defTabSz="81635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81635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You’ll need estimates of the upcoming Summer and 3</a:t>
            </a:r>
            <a:r>
              <a:rPr kumimoji="0" lang="en-US" sz="2400" b="0" i="0" u="none" strike="noStrike" kern="1200" cap="none" spc="0" normalizeH="0" baseline="30000" noProof="0" dirty="0">
                <a:ln>
                  <a:noFill/>
                </a:ln>
                <a:solidFill>
                  <a:prstClr val="black"/>
                </a:solidFill>
                <a:effectLst/>
                <a:uLnTx/>
                <a:uFillTx/>
                <a:latin typeface="Calibri"/>
                <a:ea typeface="+mn-ea"/>
                <a:cs typeface="+mn-cs"/>
              </a:rPr>
              <a:t>rd</a:t>
            </a:r>
            <a:r>
              <a:rPr kumimoji="0" lang="en-US" sz="2400" b="0" i="0" u="none" strike="noStrike" kern="1200" cap="none" spc="0" normalizeH="0" baseline="0" noProof="0" dirty="0">
                <a:ln>
                  <a:noFill/>
                </a:ln>
                <a:solidFill>
                  <a:prstClr val="black"/>
                </a:solidFill>
                <a:effectLst/>
                <a:uLnTx/>
                <a:uFillTx/>
                <a:latin typeface="Calibri"/>
                <a:ea typeface="+mn-ea"/>
                <a:cs typeface="+mn-cs"/>
              </a:rPr>
              <a:t> Friday in September before you begin next year’s budget development process.</a:t>
            </a:r>
          </a:p>
        </p:txBody>
      </p:sp>
      <p:pic>
        <p:nvPicPr>
          <p:cNvPr id="6" name="Picture 5" descr="Businesswoman giving presentation to coworkers">
            <a:extLst>
              <a:ext uri="{FF2B5EF4-FFF2-40B4-BE49-F238E27FC236}">
                <a16:creationId xmlns:a16="http://schemas.microsoft.com/office/drawing/2014/main" id="{67A325D5-30CC-49C4-9BE3-3BDB9BF8EE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88299" y="1679028"/>
            <a:ext cx="3491043" cy="2360886"/>
          </a:xfrm>
          <a:prstGeom prst="rect">
            <a:avLst/>
          </a:prstGeom>
        </p:spPr>
      </p:pic>
    </p:spTree>
    <p:extLst>
      <p:ext uri="{BB962C8B-B14F-4D97-AF65-F5344CB8AC3E}">
        <p14:creationId xmlns:p14="http://schemas.microsoft.com/office/powerpoint/2010/main" val="34161630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B33E78-3AFA-4FCD-85F4-80B579B5F9AD}"/>
              </a:ext>
            </a:extLst>
          </p:cNvPr>
          <p:cNvSpPr>
            <a:spLocks noGrp="1"/>
          </p:cNvSpPr>
          <p:nvPr>
            <p:ph type="body" sz="quarter" idx="13"/>
          </p:nvPr>
        </p:nvSpPr>
        <p:spPr/>
        <p:txBody>
          <a:bodyPr>
            <a:normAutofit fontScale="92500" lnSpcReduction="20000"/>
          </a:bodyPr>
          <a:lstStyle/>
          <a:p>
            <a:pPr marL="0" marR="0" lvl="0" indent="0" algn="ctr" defTabSz="816350" rtl="0" eaLnBrk="1" fontAlgn="auto" latinLnBrk="0" hangingPunct="1">
              <a:lnSpc>
                <a:spcPct val="100000"/>
              </a:lnSpc>
              <a:spcBef>
                <a:spcPts val="0"/>
              </a:spcBef>
              <a:spcAft>
                <a:spcPts val="0"/>
              </a:spcAft>
              <a:buClrTx/>
              <a:buSzTx/>
              <a:buFontTx/>
              <a:buNone/>
              <a:tabLst/>
              <a:defRPr/>
            </a:pPr>
            <a:endParaRPr kumimoji="0" lang="en-US" sz="3516"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Lato Black" panose="020F0A02020204030203" pitchFamily="34" charset="0"/>
              <a:ea typeface="+mn-ea"/>
              <a:cs typeface="+mn-cs"/>
            </a:endParaRPr>
          </a:p>
          <a:p>
            <a:pPr marL="0" marR="0" lvl="0" indent="0" algn="ctr" defTabSz="816350" rtl="0" eaLnBrk="1" fontAlgn="auto" latinLnBrk="0" hangingPunct="1">
              <a:lnSpc>
                <a:spcPct val="100000"/>
              </a:lnSpc>
              <a:spcBef>
                <a:spcPts val="0"/>
              </a:spcBef>
              <a:spcAft>
                <a:spcPts val="0"/>
              </a:spcAft>
              <a:buClrTx/>
              <a:buSzTx/>
              <a:buFontTx/>
              <a:buNone/>
              <a:tabLst/>
              <a:defRPr/>
            </a:pPr>
            <a:r>
              <a:rPr kumimoji="0" lang="en-US" sz="3516"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Lato Black" panose="020F0A02020204030203" pitchFamily="34" charset="0"/>
                <a:ea typeface="+mn-ea"/>
                <a:cs typeface="+mn-cs"/>
              </a:rPr>
              <a:t>Revenue Limit Formula </a:t>
            </a:r>
          </a:p>
          <a:p>
            <a:endParaRPr lang="en-US" dirty="0"/>
          </a:p>
        </p:txBody>
      </p:sp>
      <p:sp>
        <p:nvSpPr>
          <p:cNvPr id="4" name="TextBox 3">
            <a:extLst>
              <a:ext uri="{FF2B5EF4-FFF2-40B4-BE49-F238E27FC236}">
                <a16:creationId xmlns:a16="http://schemas.microsoft.com/office/drawing/2014/main" id="{3E58A1E5-F55F-42BA-B0D5-617BD1B115EA}"/>
              </a:ext>
            </a:extLst>
          </p:cNvPr>
          <p:cNvSpPr txBox="1"/>
          <p:nvPr/>
        </p:nvSpPr>
        <p:spPr>
          <a:xfrm>
            <a:off x="571500" y="1259106"/>
            <a:ext cx="7556500" cy="3724096"/>
          </a:xfrm>
          <a:prstGeom prst="rect">
            <a:avLst/>
          </a:prstGeom>
          <a:noFill/>
        </p:spPr>
        <p:txBody>
          <a:bodyPr wrap="square">
            <a:spAutoFit/>
          </a:bodyPr>
          <a:lstStyle/>
          <a:p>
            <a:pPr marL="383870" marR="0" lvl="1" indent="-285750" algn="l" defTabSz="81635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Each new-year Revenue Limit computation builds on the previous-year’s fiscal activity.</a:t>
            </a:r>
          </a:p>
          <a:p>
            <a:pPr marL="383870" marR="0" lvl="1" indent="-285750" algn="l" defTabSz="81635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Incorporates what your student counts are doing.</a:t>
            </a:r>
          </a:p>
          <a:p>
            <a:pPr marL="383870" marR="0" lvl="1" indent="-285750" algn="l" defTabSz="81635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Gives you the total resources you can collect from the tax levy and state funding.</a:t>
            </a:r>
          </a:p>
          <a:p>
            <a:pPr marL="383870" marR="0" lvl="1" indent="-285750" algn="l" defTabSz="81635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District will need this data for budgeting purposes.</a:t>
            </a:r>
          </a:p>
          <a:p>
            <a:pPr marL="383870" marR="0" lvl="1" indent="-285750" algn="l" defTabSz="81635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In the first year of the state budgeting process, a district may need to start estimating revenue limit revenues early and often throughout the budget process.</a:t>
            </a:r>
          </a:p>
        </p:txBody>
      </p:sp>
    </p:spTree>
    <p:extLst>
      <p:ext uri="{BB962C8B-B14F-4D97-AF65-F5344CB8AC3E}">
        <p14:creationId xmlns:p14="http://schemas.microsoft.com/office/powerpoint/2010/main" val="37024157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55715D-80D8-4653-97D1-8EF5E8D53BD6}"/>
              </a:ext>
            </a:extLst>
          </p:cNvPr>
          <p:cNvSpPr>
            <a:spLocks noGrp="1"/>
          </p:cNvSpPr>
          <p:nvPr>
            <p:ph type="body" sz="quarter" idx="13"/>
          </p:nvPr>
        </p:nvSpPr>
        <p:spPr/>
        <p:txBody>
          <a:bodyPr/>
          <a:lstStyle/>
          <a:p>
            <a:r>
              <a:rPr lang="en-US" sz="3600" dirty="0">
                <a:solidFill>
                  <a:srgbClr val="FFFF00"/>
                </a:solidFill>
              </a:rPr>
              <a:t>Levy Certification – Sample District</a:t>
            </a:r>
            <a:endParaRPr lang="en-US" dirty="0"/>
          </a:p>
        </p:txBody>
      </p:sp>
      <p:graphicFrame>
        <p:nvGraphicFramePr>
          <p:cNvPr id="3" name="Table 2">
            <a:extLst>
              <a:ext uri="{FF2B5EF4-FFF2-40B4-BE49-F238E27FC236}">
                <a16:creationId xmlns:a16="http://schemas.microsoft.com/office/drawing/2014/main" id="{05254D5F-1924-4232-B6CC-9438ED17EF46}"/>
              </a:ext>
            </a:extLst>
          </p:cNvPr>
          <p:cNvGraphicFramePr>
            <a:graphicFrameLocks noGrp="1"/>
          </p:cNvGraphicFramePr>
          <p:nvPr>
            <p:extLst>
              <p:ext uri="{D42A27DB-BD31-4B8C-83A1-F6EECF244321}">
                <p14:modId xmlns:p14="http://schemas.microsoft.com/office/powerpoint/2010/main" val="2093458878"/>
              </p:ext>
            </p:extLst>
          </p:nvPr>
        </p:nvGraphicFramePr>
        <p:xfrm>
          <a:off x="952500" y="1012175"/>
          <a:ext cx="7188200" cy="3547872"/>
        </p:xfrm>
        <a:graphic>
          <a:graphicData uri="http://schemas.openxmlformats.org/drawingml/2006/table">
            <a:tbl>
              <a:tblPr firstRow="1" bandRow="1">
                <a:tableStyleId>{2D5ABB26-0587-4C30-8999-92F81FD0307C}</a:tableStyleId>
              </a:tblPr>
              <a:tblGrid>
                <a:gridCol w="1843128">
                  <a:extLst>
                    <a:ext uri="{9D8B030D-6E8A-4147-A177-3AD203B41FA5}">
                      <a16:colId xmlns:a16="http://schemas.microsoft.com/office/drawing/2014/main" val="20000"/>
                    </a:ext>
                  </a:extLst>
                </a:gridCol>
                <a:gridCol w="2027441">
                  <a:extLst>
                    <a:ext uri="{9D8B030D-6E8A-4147-A177-3AD203B41FA5}">
                      <a16:colId xmlns:a16="http://schemas.microsoft.com/office/drawing/2014/main" val="20001"/>
                    </a:ext>
                  </a:extLst>
                </a:gridCol>
                <a:gridCol w="917331">
                  <a:extLst>
                    <a:ext uri="{9D8B030D-6E8A-4147-A177-3AD203B41FA5}">
                      <a16:colId xmlns:a16="http://schemas.microsoft.com/office/drawing/2014/main" val="20002"/>
                    </a:ext>
                  </a:extLst>
                </a:gridCol>
                <a:gridCol w="2400300">
                  <a:extLst>
                    <a:ext uri="{9D8B030D-6E8A-4147-A177-3AD203B41FA5}">
                      <a16:colId xmlns:a16="http://schemas.microsoft.com/office/drawing/2014/main" val="20003"/>
                    </a:ext>
                  </a:extLst>
                </a:gridCol>
              </a:tblGrid>
              <a:tr h="411480">
                <a:tc>
                  <a:txBody>
                    <a:bodyPr/>
                    <a:lstStyle/>
                    <a:p>
                      <a:pPr marL="0" marR="0" lvl="0" indent="0" algn="l" defTabSz="936071" rtl="0" eaLnBrk="1" fontAlgn="auto" latinLnBrk="0" hangingPunct="1">
                        <a:lnSpc>
                          <a:spcPct val="100000"/>
                        </a:lnSpc>
                        <a:spcBef>
                          <a:spcPts val="0"/>
                        </a:spcBef>
                        <a:spcAft>
                          <a:spcPts val="0"/>
                        </a:spcAft>
                        <a:buClrTx/>
                        <a:buSzTx/>
                        <a:buFontTx/>
                        <a:buNone/>
                        <a:tabLst/>
                        <a:defRPr/>
                      </a:pPr>
                      <a:r>
                        <a:rPr lang="en-US" sz="2400" b="1" dirty="0">
                          <a:latin typeface="Lato" panose="020F0502020204030203" pitchFamily="34" charset="0"/>
                        </a:rPr>
                        <a:t>Line 14A</a:t>
                      </a:r>
                    </a:p>
                  </a:txBody>
                  <a:tcPr marL="82296" marR="82296" marT="41148" marB="41148"/>
                </a:tc>
                <a:tc>
                  <a:txBody>
                    <a:bodyPr/>
                    <a:lstStyle/>
                    <a:p>
                      <a:r>
                        <a:rPr lang="en-US" sz="2400" b="1" dirty="0">
                          <a:latin typeface="Lato" panose="020F0502020204030203" pitchFamily="34" charset="0"/>
                        </a:rPr>
                        <a:t>Fund 10</a:t>
                      </a:r>
                    </a:p>
                  </a:txBody>
                  <a:tcPr marL="82296" marR="82296" marT="41148" marB="41148"/>
                </a:tc>
                <a:tc>
                  <a:txBody>
                    <a:bodyPr/>
                    <a:lstStyle/>
                    <a:p>
                      <a:pPr algn="ctr"/>
                      <a:r>
                        <a:rPr lang="en-US" sz="2400" b="1" dirty="0">
                          <a:latin typeface="Lato" panose="020F0502020204030203" pitchFamily="34" charset="0"/>
                        </a:rPr>
                        <a:t>=</a:t>
                      </a:r>
                    </a:p>
                  </a:txBody>
                  <a:tcPr marL="82296" marR="82296" marT="41148" marB="41148"/>
                </a:tc>
                <a:tc>
                  <a:txBody>
                    <a:bodyPr/>
                    <a:lstStyle/>
                    <a:p>
                      <a:pPr algn="r"/>
                      <a:r>
                        <a:rPr lang="en-US" sz="2400" b="1" dirty="0">
                          <a:latin typeface="Lato" panose="020F0502020204030203" pitchFamily="34" charset="0"/>
                        </a:rPr>
                        <a:t>$7,273,790</a:t>
                      </a:r>
                    </a:p>
                  </a:txBody>
                  <a:tcPr marL="82296" marR="82296" marT="41148" marB="41148"/>
                </a:tc>
                <a:extLst>
                  <a:ext uri="{0D108BD9-81ED-4DB2-BD59-A6C34878D82A}">
                    <a16:rowId xmlns:a16="http://schemas.microsoft.com/office/drawing/2014/main" val="10000"/>
                  </a:ext>
                </a:extLst>
              </a:tr>
              <a:tr h="411480">
                <a:tc>
                  <a:txBody>
                    <a:bodyPr/>
                    <a:lstStyle/>
                    <a:p>
                      <a:r>
                        <a:rPr lang="en-US" sz="2400" b="1" dirty="0">
                          <a:latin typeface="Lato" panose="020F0502020204030203" pitchFamily="34" charset="0"/>
                        </a:rPr>
                        <a:t>Line 14B</a:t>
                      </a:r>
                    </a:p>
                  </a:txBody>
                  <a:tcPr marL="82296" marR="82296" marT="41148" marB="41148"/>
                </a:tc>
                <a:tc>
                  <a:txBody>
                    <a:bodyPr/>
                    <a:lstStyle/>
                    <a:p>
                      <a:r>
                        <a:rPr lang="en-US" sz="2400" b="1" dirty="0">
                          <a:latin typeface="Lato" panose="020F0502020204030203" pitchFamily="34" charset="0"/>
                        </a:rPr>
                        <a:t>Fund 38</a:t>
                      </a:r>
                    </a:p>
                  </a:txBody>
                  <a:tcPr marL="82296" marR="82296" marT="41148" marB="41148"/>
                </a:tc>
                <a:tc>
                  <a:txBody>
                    <a:bodyPr/>
                    <a:lstStyle/>
                    <a:p>
                      <a:pPr algn="ctr"/>
                      <a:r>
                        <a:rPr lang="en-US" sz="2400" b="1" dirty="0">
                          <a:latin typeface="Lato" panose="020F0502020204030203" pitchFamily="34" charset="0"/>
                        </a:rPr>
                        <a:t>=</a:t>
                      </a:r>
                    </a:p>
                  </a:txBody>
                  <a:tcPr marL="82296" marR="82296" marT="41148" marB="41148"/>
                </a:tc>
                <a:tc>
                  <a:txBody>
                    <a:bodyPr/>
                    <a:lstStyle/>
                    <a:p>
                      <a:pPr algn="r"/>
                      <a:r>
                        <a:rPr lang="en-US" sz="2400" b="1" dirty="0">
                          <a:latin typeface="Lato" panose="020F0502020204030203" pitchFamily="34" charset="0"/>
                        </a:rPr>
                        <a:t>$0</a:t>
                      </a:r>
                    </a:p>
                  </a:txBody>
                  <a:tcPr marL="82296" marR="82296" marT="41148" marB="41148"/>
                </a:tc>
                <a:extLst>
                  <a:ext uri="{0D108BD9-81ED-4DB2-BD59-A6C34878D82A}">
                    <a16:rowId xmlns:a16="http://schemas.microsoft.com/office/drawing/2014/main" val="10001"/>
                  </a:ext>
                </a:extLst>
              </a:tr>
              <a:tr h="411480">
                <a:tc>
                  <a:txBody>
                    <a:bodyPr/>
                    <a:lstStyle/>
                    <a:p>
                      <a:r>
                        <a:rPr lang="en-US" sz="2400" b="1" dirty="0">
                          <a:latin typeface="Lato" panose="020F0502020204030203" pitchFamily="34" charset="0"/>
                        </a:rPr>
                        <a:t>Line 14C</a:t>
                      </a:r>
                    </a:p>
                  </a:txBody>
                  <a:tcPr marL="82296" marR="82296" marT="41148" marB="41148"/>
                </a:tc>
                <a:tc>
                  <a:txBody>
                    <a:bodyPr/>
                    <a:lstStyle/>
                    <a:p>
                      <a:r>
                        <a:rPr lang="en-US" sz="2400" b="1" dirty="0">
                          <a:latin typeface="Lato" panose="020F0502020204030203" pitchFamily="34" charset="0"/>
                        </a:rPr>
                        <a:t>Fund</a:t>
                      </a:r>
                      <a:r>
                        <a:rPr lang="en-US" sz="2400" b="1" baseline="0" dirty="0">
                          <a:latin typeface="Lato" panose="020F0502020204030203" pitchFamily="34" charset="0"/>
                        </a:rPr>
                        <a:t> 41</a:t>
                      </a:r>
                      <a:endParaRPr lang="en-US" sz="2400" b="1" dirty="0">
                        <a:latin typeface="Lato" panose="020F0502020204030203" pitchFamily="34" charset="0"/>
                      </a:endParaRPr>
                    </a:p>
                  </a:txBody>
                  <a:tcPr marL="82296" marR="82296" marT="41148" marB="41148"/>
                </a:tc>
                <a:tc>
                  <a:txBody>
                    <a:bodyPr/>
                    <a:lstStyle/>
                    <a:p>
                      <a:pPr algn="ctr"/>
                      <a:r>
                        <a:rPr lang="en-US" sz="2400" b="1" dirty="0">
                          <a:latin typeface="Lato" panose="020F0502020204030203" pitchFamily="34" charset="0"/>
                        </a:rPr>
                        <a:t>=</a:t>
                      </a:r>
                    </a:p>
                  </a:txBody>
                  <a:tcPr marL="82296" marR="82296" marT="41148" marB="41148"/>
                </a:tc>
                <a:tc>
                  <a:txBody>
                    <a:bodyPr/>
                    <a:lstStyle/>
                    <a:p>
                      <a:pPr algn="r"/>
                      <a:r>
                        <a:rPr lang="en-US" sz="2400" b="1" dirty="0">
                          <a:latin typeface="Lato" panose="020F0502020204030203" pitchFamily="34" charset="0"/>
                        </a:rPr>
                        <a:t>$75,000</a:t>
                      </a:r>
                    </a:p>
                  </a:txBody>
                  <a:tcPr marL="82296" marR="82296" marT="41148" marB="41148"/>
                </a:tc>
                <a:extLst>
                  <a:ext uri="{0D108BD9-81ED-4DB2-BD59-A6C34878D82A}">
                    <a16:rowId xmlns:a16="http://schemas.microsoft.com/office/drawing/2014/main" val="10002"/>
                  </a:ext>
                </a:extLst>
              </a:tr>
              <a:tr h="411480">
                <a:tc>
                  <a:txBody>
                    <a:bodyPr/>
                    <a:lstStyle/>
                    <a:p>
                      <a:r>
                        <a:rPr lang="en-US" sz="2400" b="1" dirty="0">
                          <a:latin typeface="Lato" panose="020F0502020204030203" pitchFamily="34" charset="0"/>
                        </a:rPr>
                        <a:t>Line 15A</a:t>
                      </a:r>
                    </a:p>
                  </a:txBody>
                  <a:tcPr marL="82296" marR="82296" marT="41148" marB="41148"/>
                </a:tc>
                <a:tc>
                  <a:txBody>
                    <a:bodyPr/>
                    <a:lstStyle/>
                    <a:p>
                      <a:r>
                        <a:rPr lang="en-US" sz="2400" b="1" dirty="0">
                          <a:latin typeface="Lato" panose="020F0502020204030203" pitchFamily="34" charset="0"/>
                        </a:rPr>
                        <a:t>Fund 39</a:t>
                      </a:r>
                    </a:p>
                  </a:txBody>
                  <a:tcPr marL="82296" marR="82296" marT="41148" marB="41148"/>
                </a:tc>
                <a:tc>
                  <a:txBody>
                    <a:bodyPr/>
                    <a:lstStyle/>
                    <a:p>
                      <a:pPr algn="ctr"/>
                      <a:r>
                        <a:rPr lang="en-US" sz="2400" b="1" dirty="0">
                          <a:latin typeface="Lato" panose="020F0502020204030203" pitchFamily="34" charset="0"/>
                        </a:rPr>
                        <a:t>=</a:t>
                      </a:r>
                    </a:p>
                  </a:txBody>
                  <a:tcPr marL="82296" marR="82296" marT="41148" marB="41148"/>
                </a:tc>
                <a:tc>
                  <a:txBody>
                    <a:bodyPr/>
                    <a:lstStyle/>
                    <a:p>
                      <a:pPr algn="r"/>
                      <a:r>
                        <a:rPr lang="en-US" sz="2400" b="1" dirty="0">
                          <a:latin typeface="Lato" panose="020F0502020204030203" pitchFamily="34" charset="0"/>
                        </a:rPr>
                        <a:t>$1,765,354</a:t>
                      </a:r>
                    </a:p>
                  </a:txBody>
                  <a:tcPr marL="82296" marR="82296" marT="41148" marB="41148"/>
                </a:tc>
                <a:extLst>
                  <a:ext uri="{0D108BD9-81ED-4DB2-BD59-A6C34878D82A}">
                    <a16:rowId xmlns:a16="http://schemas.microsoft.com/office/drawing/2014/main" val="10003"/>
                  </a:ext>
                </a:extLst>
              </a:tr>
              <a:tr h="411480">
                <a:tc>
                  <a:txBody>
                    <a:bodyPr/>
                    <a:lstStyle/>
                    <a:p>
                      <a:r>
                        <a:rPr lang="en-US" sz="2400" b="1" dirty="0">
                          <a:latin typeface="Lato" panose="020F0502020204030203" pitchFamily="34" charset="0"/>
                        </a:rPr>
                        <a:t>Line 15B</a:t>
                      </a:r>
                    </a:p>
                  </a:txBody>
                  <a:tcPr marL="82296" marR="82296" marT="41148" marB="41148"/>
                </a:tc>
                <a:tc>
                  <a:txBody>
                    <a:bodyPr/>
                    <a:lstStyle/>
                    <a:p>
                      <a:r>
                        <a:rPr lang="en-US" sz="2400" b="1" dirty="0">
                          <a:latin typeface="Lato" panose="020F0502020204030203" pitchFamily="34" charset="0"/>
                        </a:rPr>
                        <a:t>Fund 80</a:t>
                      </a:r>
                    </a:p>
                  </a:txBody>
                  <a:tcPr marL="82296" marR="82296" marT="41148" marB="41148"/>
                </a:tc>
                <a:tc>
                  <a:txBody>
                    <a:bodyPr/>
                    <a:lstStyle/>
                    <a:p>
                      <a:pPr algn="ctr"/>
                      <a:r>
                        <a:rPr lang="en-US" sz="2400" b="1" dirty="0">
                          <a:latin typeface="Lato" panose="020F0502020204030203" pitchFamily="34" charset="0"/>
                        </a:rPr>
                        <a:t>=</a:t>
                      </a:r>
                    </a:p>
                  </a:txBody>
                  <a:tcPr marL="82296" marR="82296" marT="41148" marB="41148"/>
                </a:tc>
                <a:tc>
                  <a:txBody>
                    <a:bodyPr/>
                    <a:lstStyle/>
                    <a:p>
                      <a:pPr algn="r"/>
                      <a:r>
                        <a:rPr lang="en-US" sz="2400" b="1" dirty="0">
                          <a:latin typeface="Lato" panose="020F0502020204030203" pitchFamily="34" charset="0"/>
                        </a:rPr>
                        <a:t>$20,000</a:t>
                      </a:r>
                    </a:p>
                  </a:txBody>
                  <a:tcPr marL="82296" marR="82296" marT="41148" marB="41148"/>
                </a:tc>
                <a:extLst>
                  <a:ext uri="{0D108BD9-81ED-4DB2-BD59-A6C34878D82A}">
                    <a16:rowId xmlns:a16="http://schemas.microsoft.com/office/drawing/2014/main" val="10004"/>
                  </a:ext>
                </a:extLst>
              </a:tr>
              <a:tr h="411480">
                <a:tc>
                  <a:txBody>
                    <a:bodyPr/>
                    <a:lstStyle/>
                    <a:p>
                      <a:r>
                        <a:rPr lang="en-US" sz="2400" b="1" dirty="0">
                          <a:latin typeface="Lato" panose="020F0502020204030203" pitchFamily="34" charset="0"/>
                        </a:rPr>
                        <a:t>Line 15C</a:t>
                      </a:r>
                    </a:p>
                  </a:txBody>
                  <a:tcPr marL="82296" marR="82296" marT="41148" marB="41148"/>
                </a:tc>
                <a:tc>
                  <a:txBody>
                    <a:bodyPr/>
                    <a:lstStyle/>
                    <a:p>
                      <a:r>
                        <a:rPr lang="en-US" sz="2400" b="1" dirty="0">
                          <a:latin typeface="Lato" panose="020F0502020204030203" pitchFamily="34" charset="0"/>
                        </a:rPr>
                        <a:t>Chargeback</a:t>
                      </a:r>
                    </a:p>
                  </a:txBody>
                  <a:tcPr marL="82296" marR="82296" marT="41148" marB="41148"/>
                </a:tc>
                <a:tc>
                  <a:txBody>
                    <a:bodyPr/>
                    <a:lstStyle/>
                    <a:p>
                      <a:pPr algn="ctr"/>
                      <a:r>
                        <a:rPr lang="en-US" sz="2400" b="1" dirty="0">
                          <a:latin typeface="Lato" panose="020F0502020204030203" pitchFamily="34" charset="0"/>
                        </a:rPr>
                        <a:t>=</a:t>
                      </a:r>
                    </a:p>
                  </a:txBody>
                  <a:tcPr marL="82296" marR="82296" marT="41148" marB="41148"/>
                </a:tc>
                <a:tc>
                  <a:txBody>
                    <a:bodyPr/>
                    <a:lstStyle/>
                    <a:p>
                      <a:pPr algn="r"/>
                      <a:r>
                        <a:rPr lang="en-US" sz="2400" b="1" dirty="0">
                          <a:latin typeface="Lato" panose="020F0502020204030203" pitchFamily="34" charset="0"/>
                        </a:rPr>
                        <a:t>$0</a:t>
                      </a:r>
                    </a:p>
                  </a:txBody>
                  <a:tcPr marL="82296" marR="82296" marT="41148" marB="41148"/>
                </a:tc>
                <a:extLst>
                  <a:ext uri="{0D108BD9-81ED-4DB2-BD59-A6C34878D82A}">
                    <a16:rowId xmlns:a16="http://schemas.microsoft.com/office/drawing/2014/main" val="10005"/>
                  </a:ext>
                </a:extLst>
              </a:tr>
              <a:tr h="411480">
                <a:tc>
                  <a:txBody>
                    <a:bodyPr/>
                    <a:lstStyle/>
                    <a:p>
                      <a:endParaRPr lang="en-US" sz="1000" b="1" dirty="0">
                        <a:latin typeface="Lato" panose="020F0502020204030203" pitchFamily="34" charset="0"/>
                      </a:endParaRPr>
                    </a:p>
                  </a:txBody>
                  <a:tcPr marL="82296" marR="82296" marT="41148" marB="41148"/>
                </a:tc>
                <a:tc>
                  <a:txBody>
                    <a:bodyPr/>
                    <a:lstStyle/>
                    <a:p>
                      <a:endParaRPr lang="en-US" sz="500" b="1" dirty="0">
                        <a:latin typeface="Lato" panose="020F0502020204030203" pitchFamily="34" charset="0"/>
                      </a:endParaRPr>
                    </a:p>
                  </a:txBody>
                  <a:tcPr marL="82296" marR="82296" marT="41148" marB="41148"/>
                </a:tc>
                <a:tc>
                  <a:txBody>
                    <a:bodyPr/>
                    <a:lstStyle/>
                    <a:p>
                      <a:pPr algn="ctr"/>
                      <a:endParaRPr lang="en-US" sz="1000" b="1" dirty="0">
                        <a:latin typeface="Lato" panose="020F0502020204030203" pitchFamily="34" charset="0"/>
                      </a:endParaRPr>
                    </a:p>
                  </a:txBody>
                  <a:tcPr marL="82296" marR="82296" marT="41148" marB="41148"/>
                </a:tc>
                <a:tc>
                  <a:txBody>
                    <a:bodyPr/>
                    <a:lstStyle/>
                    <a:p>
                      <a:pPr algn="r"/>
                      <a:endParaRPr lang="en-US" sz="1000" b="1" dirty="0">
                        <a:latin typeface="Lato" panose="020F0502020204030203" pitchFamily="34" charset="0"/>
                      </a:endParaRPr>
                    </a:p>
                  </a:txBody>
                  <a:tcPr marL="82296" marR="82296" marT="41148" marB="41148"/>
                </a:tc>
                <a:extLst>
                  <a:ext uri="{0D108BD9-81ED-4DB2-BD59-A6C34878D82A}">
                    <a16:rowId xmlns:a16="http://schemas.microsoft.com/office/drawing/2014/main" val="10006"/>
                  </a:ext>
                </a:extLst>
              </a:tr>
              <a:tr h="411480">
                <a:tc>
                  <a:txBody>
                    <a:bodyPr/>
                    <a:lstStyle/>
                    <a:p>
                      <a:pPr marL="0" marR="0" lvl="0" indent="0" algn="l" defTabSz="936071" rtl="0" eaLnBrk="1" fontAlgn="auto" latinLnBrk="0" hangingPunct="1">
                        <a:lnSpc>
                          <a:spcPct val="100000"/>
                        </a:lnSpc>
                        <a:spcBef>
                          <a:spcPts val="0"/>
                        </a:spcBef>
                        <a:spcAft>
                          <a:spcPts val="0"/>
                        </a:spcAft>
                        <a:buClrTx/>
                        <a:buSzTx/>
                        <a:buFontTx/>
                        <a:buNone/>
                        <a:tabLst/>
                        <a:defRPr/>
                      </a:pPr>
                      <a:r>
                        <a:rPr lang="en-US" sz="2400" b="1" dirty="0">
                          <a:latin typeface="Lato" panose="020F0502020204030203" pitchFamily="34" charset="0"/>
                        </a:rPr>
                        <a:t>Line 16</a:t>
                      </a:r>
                    </a:p>
                  </a:txBody>
                  <a:tcPr marL="82296" marR="82296" marT="41148" marB="41148"/>
                </a:tc>
                <a:tc gridSpan="2">
                  <a:txBody>
                    <a:bodyPr/>
                    <a:lstStyle/>
                    <a:p>
                      <a:r>
                        <a:rPr lang="en-US" sz="2400" b="1" dirty="0">
                          <a:latin typeface="Lato" panose="020F0502020204030203" pitchFamily="34" charset="0"/>
                        </a:rPr>
                        <a:t>Total All-Fund Levy </a:t>
                      </a:r>
                    </a:p>
                  </a:txBody>
                  <a:tcPr marL="82296" marR="82296" marT="41148" marB="41148"/>
                </a:tc>
                <a:tc hMerge="1">
                  <a:txBody>
                    <a:bodyPr/>
                    <a:lstStyle/>
                    <a:p>
                      <a:pPr algn="ctr"/>
                      <a:endParaRPr lang="en-US" sz="1800" dirty="0"/>
                    </a:p>
                  </a:txBody>
                  <a:tcPr/>
                </a:tc>
                <a:tc>
                  <a:txBody>
                    <a:bodyPr/>
                    <a:lstStyle/>
                    <a:p>
                      <a:pPr algn="r"/>
                      <a:r>
                        <a:rPr lang="en-US" sz="2400" b="1" dirty="0">
                          <a:latin typeface="Lato" panose="020F0502020204030203" pitchFamily="34" charset="0"/>
                        </a:rPr>
                        <a:t>$9,134,144</a:t>
                      </a:r>
                    </a:p>
                  </a:txBody>
                  <a:tcPr marL="82296" marR="82296" marT="41148" marB="41148"/>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9043326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55715D-80D8-4653-97D1-8EF5E8D53BD6}"/>
              </a:ext>
            </a:extLst>
          </p:cNvPr>
          <p:cNvSpPr>
            <a:spLocks noGrp="1"/>
          </p:cNvSpPr>
          <p:nvPr>
            <p:ph type="body" sz="quarter" idx="13"/>
          </p:nvPr>
        </p:nvSpPr>
        <p:spPr/>
        <p:txBody>
          <a:bodyPr>
            <a:normAutofit fontScale="92500" lnSpcReduction="20000"/>
          </a:bodyPr>
          <a:lstStyle/>
          <a:p>
            <a:r>
              <a:rPr lang="en-US" sz="3600" dirty="0">
                <a:solidFill>
                  <a:srgbClr val="FFFF00"/>
                </a:solidFill>
              </a:rPr>
              <a:t>Levy Certification – Enter Info (non-permanent referendum)</a:t>
            </a:r>
            <a:endParaRPr lang="en-US" dirty="0"/>
          </a:p>
        </p:txBody>
      </p:sp>
      <p:pic>
        <p:nvPicPr>
          <p:cNvPr id="3" name="Picture 2">
            <a:extLst>
              <a:ext uri="{FF2B5EF4-FFF2-40B4-BE49-F238E27FC236}">
                <a16:creationId xmlns:a16="http://schemas.microsoft.com/office/drawing/2014/main" id="{51405B1E-A9D9-4B1F-8490-B93300C82D01}"/>
              </a:ext>
            </a:extLst>
          </p:cNvPr>
          <p:cNvPicPr>
            <a:picLocks noChangeAspect="1"/>
          </p:cNvPicPr>
          <p:nvPr/>
        </p:nvPicPr>
        <p:blipFill>
          <a:blip r:embed="rId2"/>
          <a:stretch>
            <a:fillRect/>
          </a:stretch>
        </p:blipFill>
        <p:spPr>
          <a:xfrm>
            <a:off x="263303" y="998965"/>
            <a:ext cx="8617393" cy="38774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a:extLst>
              <a:ext uri="{FF2B5EF4-FFF2-40B4-BE49-F238E27FC236}">
                <a16:creationId xmlns:a16="http://schemas.microsoft.com/office/drawing/2014/main" id="{6F160DB3-428F-468F-8904-280CC2AC8243}"/>
              </a:ext>
            </a:extLst>
          </p:cNvPr>
          <p:cNvSpPr txBox="1"/>
          <p:nvPr/>
        </p:nvSpPr>
        <p:spPr>
          <a:xfrm>
            <a:off x="7076217" y="1613517"/>
            <a:ext cx="1925763" cy="2062103"/>
          </a:xfrm>
          <a:prstGeom prst="rect">
            <a:avLst/>
          </a:prstGeom>
          <a:noFill/>
        </p:spPr>
        <p:txBody>
          <a:bodyPr wrap="square" rtlCol="0">
            <a:spAutoFit/>
          </a:bodyPr>
          <a:lstStyle/>
          <a:p>
            <a:pPr marL="0" marR="0" lvl="0" indent="0" algn="l" defTabSz="81635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Calibri"/>
                <a:ea typeface="+mn-ea"/>
                <a:cs typeface="+mn-cs"/>
              </a:rPr>
              <a:t>39R is one payment for two referenda approved on the same date, the district must divide the payment between the two questions. </a:t>
            </a:r>
          </a:p>
        </p:txBody>
      </p:sp>
      <p:cxnSp>
        <p:nvCxnSpPr>
          <p:cNvPr id="5" name="Straight Arrow Connector 4">
            <a:extLst>
              <a:ext uri="{FF2B5EF4-FFF2-40B4-BE49-F238E27FC236}">
                <a16:creationId xmlns:a16="http://schemas.microsoft.com/office/drawing/2014/main" id="{C5E81360-09AC-47E7-A219-59C38A07A0E6}"/>
              </a:ext>
            </a:extLst>
          </p:cNvPr>
          <p:cNvCxnSpPr/>
          <p:nvPr/>
        </p:nvCxnSpPr>
        <p:spPr>
          <a:xfrm>
            <a:off x="6063571" y="2571750"/>
            <a:ext cx="1578693" cy="1757283"/>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22558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55715D-80D8-4653-97D1-8EF5E8D53BD6}"/>
              </a:ext>
            </a:extLst>
          </p:cNvPr>
          <p:cNvSpPr>
            <a:spLocks noGrp="1"/>
          </p:cNvSpPr>
          <p:nvPr>
            <p:ph type="body" sz="quarter" idx="13"/>
          </p:nvPr>
        </p:nvSpPr>
        <p:spPr/>
        <p:txBody>
          <a:bodyPr>
            <a:normAutofit fontScale="92500" lnSpcReduction="20000"/>
          </a:bodyPr>
          <a:lstStyle/>
          <a:p>
            <a:r>
              <a:rPr lang="en-US" sz="3600" dirty="0">
                <a:solidFill>
                  <a:srgbClr val="FFFF00"/>
                </a:solidFill>
              </a:rPr>
              <a:t>Levy Certification – Enter Info </a:t>
            </a:r>
            <a:br>
              <a:rPr lang="en-US" sz="3600" dirty="0">
                <a:solidFill>
                  <a:srgbClr val="FFFF00"/>
                </a:solidFill>
              </a:rPr>
            </a:br>
            <a:r>
              <a:rPr lang="en-US" sz="3600" dirty="0">
                <a:solidFill>
                  <a:srgbClr val="FFFF00"/>
                </a:solidFill>
              </a:rPr>
              <a:t>(non-permanent referendum)</a:t>
            </a:r>
            <a:endParaRPr lang="en-US" dirty="0"/>
          </a:p>
        </p:txBody>
      </p:sp>
      <p:pic>
        <p:nvPicPr>
          <p:cNvPr id="3" name="Picture 2">
            <a:extLst>
              <a:ext uri="{FF2B5EF4-FFF2-40B4-BE49-F238E27FC236}">
                <a16:creationId xmlns:a16="http://schemas.microsoft.com/office/drawing/2014/main" id="{BD4E7A81-EB02-40CA-B84D-2D36450229FC}"/>
              </a:ext>
            </a:extLst>
          </p:cNvPr>
          <p:cNvPicPr>
            <a:picLocks noChangeAspect="1"/>
          </p:cNvPicPr>
          <p:nvPr/>
        </p:nvPicPr>
        <p:blipFill>
          <a:blip r:embed="rId2"/>
          <a:stretch>
            <a:fillRect/>
          </a:stretch>
        </p:blipFill>
        <p:spPr>
          <a:xfrm>
            <a:off x="696787" y="981778"/>
            <a:ext cx="8060340" cy="41071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781377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55715D-80D8-4653-97D1-8EF5E8D53BD6}"/>
              </a:ext>
            </a:extLst>
          </p:cNvPr>
          <p:cNvSpPr>
            <a:spLocks noGrp="1"/>
          </p:cNvSpPr>
          <p:nvPr>
            <p:ph type="body" sz="quarter" idx="13"/>
          </p:nvPr>
        </p:nvSpPr>
        <p:spPr/>
        <p:txBody>
          <a:bodyPr>
            <a:normAutofit fontScale="92500" lnSpcReduction="20000"/>
          </a:bodyPr>
          <a:lstStyle/>
          <a:p>
            <a:r>
              <a:rPr lang="en-US" sz="3600" dirty="0">
                <a:solidFill>
                  <a:srgbClr val="FFFF00"/>
                </a:solidFill>
              </a:rPr>
              <a:t>Levy Certification – Enter Info </a:t>
            </a:r>
            <a:br>
              <a:rPr lang="en-US" sz="3600" dirty="0">
                <a:solidFill>
                  <a:srgbClr val="FFFF00"/>
                </a:solidFill>
              </a:rPr>
            </a:br>
            <a:r>
              <a:rPr lang="en-US" sz="3600" dirty="0">
                <a:solidFill>
                  <a:srgbClr val="FFFF00"/>
                </a:solidFill>
              </a:rPr>
              <a:t>(non-permanent referendum)</a:t>
            </a:r>
            <a:endParaRPr lang="en-US" dirty="0"/>
          </a:p>
        </p:txBody>
      </p:sp>
      <p:pic>
        <p:nvPicPr>
          <p:cNvPr id="3" name="Picture 2">
            <a:extLst>
              <a:ext uri="{FF2B5EF4-FFF2-40B4-BE49-F238E27FC236}">
                <a16:creationId xmlns:a16="http://schemas.microsoft.com/office/drawing/2014/main" id="{E7AE1F40-9A97-4D5D-BBB2-05CB7BDC5530}"/>
              </a:ext>
            </a:extLst>
          </p:cNvPr>
          <p:cNvPicPr>
            <a:picLocks noChangeAspect="1"/>
          </p:cNvPicPr>
          <p:nvPr/>
        </p:nvPicPr>
        <p:blipFill>
          <a:blip r:embed="rId2"/>
          <a:stretch>
            <a:fillRect/>
          </a:stretch>
        </p:blipFill>
        <p:spPr>
          <a:xfrm>
            <a:off x="570697" y="1015591"/>
            <a:ext cx="7597943" cy="40582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4879260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B33E78-3AFA-4FCD-85F4-80B579B5F9AD}"/>
              </a:ext>
            </a:extLst>
          </p:cNvPr>
          <p:cNvSpPr>
            <a:spLocks noGrp="1"/>
          </p:cNvSpPr>
          <p:nvPr>
            <p:ph type="body" sz="quarter" idx="13"/>
          </p:nvPr>
        </p:nvSpPr>
        <p:spPr/>
        <p:txBody>
          <a:bodyPr/>
          <a:lstStyle/>
          <a:p>
            <a:r>
              <a:rPr kumimoji="0" lang="en-US" sz="3200" b="0" i="0" u="none" strike="noStrike" kern="1200" cap="none" spc="0" normalizeH="0" baseline="0" noProof="0" dirty="0">
                <a:ln>
                  <a:noFill/>
                </a:ln>
                <a:solidFill>
                  <a:srgbClr val="FFFF00"/>
                </a:solidFill>
                <a:effectLst/>
                <a:uLnTx/>
                <a:uFillTx/>
                <a:latin typeface="Lato Black" panose="020F0A02020204030203" pitchFamily="34" charset="0"/>
                <a:ea typeface="+mj-ea"/>
                <a:cs typeface="+mj-cs"/>
              </a:rPr>
              <a:t>Revenue Limits</a:t>
            </a:r>
            <a:endParaRPr lang="en-US" dirty="0"/>
          </a:p>
        </p:txBody>
      </p:sp>
      <p:sp>
        <p:nvSpPr>
          <p:cNvPr id="4" name="TextBox 3">
            <a:extLst>
              <a:ext uri="{FF2B5EF4-FFF2-40B4-BE49-F238E27FC236}">
                <a16:creationId xmlns:a16="http://schemas.microsoft.com/office/drawing/2014/main" id="{81A03692-34C4-4D5D-BFDA-C4307979A98F}"/>
              </a:ext>
            </a:extLst>
          </p:cNvPr>
          <p:cNvSpPr txBox="1"/>
          <p:nvPr/>
        </p:nvSpPr>
        <p:spPr>
          <a:xfrm>
            <a:off x="668215" y="1041400"/>
            <a:ext cx="7731866" cy="3354765"/>
          </a:xfrm>
          <a:prstGeom prst="rect">
            <a:avLst/>
          </a:prstGeom>
          <a:noFill/>
        </p:spPr>
        <p:txBody>
          <a:bodyPr wrap="square">
            <a:spAutoFit/>
          </a:bodyPr>
          <a:lstStyle/>
          <a:p>
            <a:pPr marR="0" lvl="0" algn="l" defTabSz="816350" rtl="0" eaLnBrk="1" fontAlgn="auto" latinLnBrk="0" hangingPunct="1">
              <a:lnSpc>
                <a:spcPct val="100000"/>
              </a:lnSpc>
              <a:spcBef>
                <a:spcPts val="879"/>
              </a:spcBef>
              <a:spcAft>
                <a:spcPts val="300"/>
              </a:spcAft>
              <a:buClr>
                <a:srgbClr val="C00000"/>
              </a:buClr>
              <a:buSzTx/>
              <a:tabLst/>
              <a:defRPr/>
            </a:pPr>
            <a:r>
              <a:rPr kumimoji="0" lang="en-US" sz="1800" b="1" i="0" u="none" strike="noStrike" kern="1200" cap="none" spc="0" normalizeH="0" baseline="0" noProof="0" dirty="0">
                <a:ln>
                  <a:noFill/>
                </a:ln>
                <a:solidFill>
                  <a:prstClr val="black"/>
                </a:solidFill>
                <a:effectLst/>
                <a:uLnTx/>
                <a:uFillTx/>
                <a:ea typeface="ＭＳ Ｐゴシック" pitchFamily="8" charset="-128"/>
                <a:cs typeface="+mn-cs"/>
              </a:rPr>
              <a:t>	The Revenue Limit</a:t>
            </a:r>
            <a:r>
              <a:rPr kumimoji="0" lang="en-US" sz="1800" b="1" i="0" strike="noStrike" kern="1200" cap="none" spc="0" normalizeH="0" baseline="0" noProof="0" dirty="0">
                <a:ln>
                  <a:noFill/>
                </a:ln>
                <a:effectLst/>
                <a:uLnTx/>
                <a:uFillTx/>
                <a:ea typeface="ＭＳ Ｐゴシック" pitchFamily="8" charset="-128"/>
                <a:cs typeface="+mn-cs"/>
              </a:rPr>
              <a:t> controls </a:t>
            </a:r>
            <a:r>
              <a:rPr kumimoji="0" lang="en-US" sz="1800" b="1" i="0" u="none" strike="noStrike" kern="1200" cap="none" spc="0" normalizeH="0" baseline="0" noProof="0" dirty="0">
                <a:ln>
                  <a:noFill/>
                </a:ln>
                <a:solidFill>
                  <a:prstClr val="black"/>
                </a:solidFill>
                <a:effectLst/>
                <a:uLnTx/>
                <a:uFillTx/>
                <a:ea typeface="ＭＳ Ｐゴシック" pitchFamily="8" charset="-128"/>
                <a:cs typeface="+mn-cs"/>
              </a:rPr>
              <a:t>the following revenues:</a:t>
            </a:r>
          </a:p>
          <a:p>
            <a:pPr marL="693869" marR="0" lvl="1" indent="-285750" algn="l" defTabSz="816350" rtl="0" eaLnBrk="1" fontAlgn="auto" latinLnBrk="0" hangingPunct="1">
              <a:lnSpc>
                <a:spcPct val="100000"/>
              </a:lnSpc>
              <a:spcBef>
                <a:spcPts val="879"/>
              </a:spcBef>
              <a:spcAft>
                <a:spcPts val="300"/>
              </a:spcAft>
              <a:buSzTx/>
              <a:buFont typeface="Wingdings" panose="05000000000000000000" pitchFamily="2" charset="2"/>
              <a:buChar char="Ø"/>
              <a:tabLst/>
              <a:defRPr/>
            </a:pPr>
            <a:r>
              <a:rPr kumimoji="0" lang="en-US" sz="1800" i="0" u="none" strike="noStrike" kern="1200" cap="none" spc="0" normalizeH="0" baseline="0" noProof="0" dirty="0">
                <a:ln>
                  <a:noFill/>
                </a:ln>
                <a:solidFill>
                  <a:prstClr val="black"/>
                </a:solidFill>
                <a:effectLst/>
                <a:uLnTx/>
                <a:uFillTx/>
                <a:ea typeface="ＭＳ Ｐゴシック" pitchFamily="8" charset="-128"/>
                <a:cs typeface="+mn-cs"/>
              </a:rPr>
              <a:t>General Aid - Equalization Aid (for most districts), Chapter 220 Programs, and Special Adjustment Aids [12A]</a:t>
            </a:r>
          </a:p>
          <a:p>
            <a:pPr marL="693869" marR="0" lvl="1" indent="-285750" algn="l" defTabSz="816350" rtl="0" eaLnBrk="1" fontAlgn="auto" latinLnBrk="0" hangingPunct="1">
              <a:lnSpc>
                <a:spcPct val="100000"/>
              </a:lnSpc>
              <a:spcBef>
                <a:spcPts val="879"/>
              </a:spcBef>
              <a:spcAft>
                <a:spcPts val="300"/>
              </a:spcAft>
              <a:buSzTx/>
              <a:buFont typeface="Wingdings" panose="05000000000000000000" pitchFamily="2" charset="2"/>
              <a:buChar char="Ø"/>
              <a:tabLst/>
              <a:defRPr/>
            </a:pPr>
            <a:r>
              <a:rPr kumimoji="0" lang="en-US" sz="1800" i="0" u="none" strike="noStrike" kern="1200" cap="none" spc="0" normalizeH="0" baseline="0" noProof="0" dirty="0">
                <a:ln>
                  <a:noFill/>
                </a:ln>
                <a:solidFill>
                  <a:prstClr val="black"/>
                </a:solidFill>
                <a:effectLst/>
                <a:uLnTx/>
                <a:uFillTx/>
                <a:ea typeface="ＭＳ Ｐゴシック" pitchFamily="8" charset="-128"/>
                <a:cs typeface="+mn-cs"/>
              </a:rPr>
              <a:t>High Poverty Aid [12B]</a:t>
            </a:r>
          </a:p>
          <a:p>
            <a:pPr marL="693869" marR="0" lvl="1" indent="-285750" algn="l" defTabSz="816350" rtl="0" eaLnBrk="1" fontAlgn="auto" latinLnBrk="0" hangingPunct="1">
              <a:lnSpc>
                <a:spcPct val="100000"/>
              </a:lnSpc>
              <a:spcBef>
                <a:spcPts val="879"/>
              </a:spcBef>
              <a:spcAft>
                <a:spcPts val="300"/>
              </a:spcAft>
              <a:buSzTx/>
              <a:buFont typeface="Wingdings" panose="05000000000000000000" pitchFamily="2" charset="2"/>
              <a:buChar char="Ø"/>
              <a:tabLst/>
              <a:defRPr/>
            </a:pPr>
            <a:r>
              <a:rPr kumimoji="0" lang="en-US" sz="1800" i="0" u="none" strike="noStrike" kern="1200" cap="none" spc="0" normalizeH="0" baseline="0" noProof="0" dirty="0">
                <a:ln>
                  <a:noFill/>
                </a:ln>
                <a:solidFill>
                  <a:prstClr val="black"/>
                </a:solidFill>
                <a:effectLst/>
                <a:uLnTx/>
                <a:uFillTx/>
                <a:ea typeface="ＭＳ Ｐゴシック" pitchFamily="8" charset="-128"/>
                <a:cs typeface="+mn-cs"/>
              </a:rPr>
              <a:t>Computer Aid (vouchered by the Department of Revenue in July) [12C]</a:t>
            </a:r>
          </a:p>
          <a:p>
            <a:pPr marL="693869" marR="0" lvl="1" indent="-285750" algn="l" defTabSz="816350" rtl="0" eaLnBrk="1" fontAlgn="auto" latinLnBrk="0" hangingPunct="1">
              <a:lnSpc>
                <a:spcPct val="100000"/>
              </a:lnSpc>
              <a:spcBef>
                <a:spcPts val="879"/>
              </a:spcBef>
              <a:spcAft>
                <a:spcPts val="300"/>
              </a:spcAft>
              <a:buSzTx/>
              <a:buFont typeface="Wingdings" panose="05000000000000000000" pitchFamily="2" charset="2"/>
              <a:buChar char="Ø"/>
              <a:tabLst/>
              <a:defRPr/>
            </a:pPr>
            <a:r>
              <a:rPr kumimoji="0" lang="en-US" sz="1800" i="0" u="none" strike="noStrike" kern="1200" cap="none" spc="0" normalizeH="0" baseline="0" noProof="0" dirty="0">
                <a:ln>
                  <a:noFill/>
                </a:ln>
                <a:solidFill>
                  <a:prstClr val="black"/>
                </a:solidFill>
                <a:effectLst/>
                <a:uLnTx/>
                <a:uFillTx/>
                <a:ea typeface="ＭＳ Ｐゴシック" pitchFamily="8" charset="-128"/>
                <a:cs typeface="+mn-cs"/>
              </a:rPr>
              <a:t>State Aid for Exempt Personal Property (vouchered by the Department of Revenue in May) [12D]</a:t>
            </a:r>
          </a:p>
          <a:p>
            <a:pPr marL="693869" marR="0" lvl="1" indent="-285750" algn="l" defTabSz="816350" rtl="0" eaLnBrk="1" fontAlgn="auto" latinLnBrk="0" hangingPunct="1">
              <a:lnSpc>
                <a:spcPct val="100000"/>
              </a:lnSpc>
              <a:spcBef>
                <a:spcPts val="879"/>
              </a:spcBef>
              <a:spcAft>
                <a:spcPts val="300"/>
              </a:spcAft>
              <a:buSzTx/>
              <a:buFont typeface="Wingdings" panose="05000000000000000000" pitchFamily="2" charset="2"/>
              <a:buChar char="Ø"/>
              <a:tabLst/>
              <a:defRPr/>
            </a:pPr>
            <a:r>
              <a:rPr kumimoji="0" lang="en-US" sz="1800" i="0" u="none" strike="noStrike" kern="1200" cap="none" spc="0" normalizeH="0" baseline="0" noProof="0" dirty="0">
                <a:ln>
                  <a:noFill/>
                </a:ln>
                <a:solidFill>
                  <a:prstClr val="black"/>
                </a:solidFill>
                <a:effectLst/>
                <a:uLnTx/>
                <a:uFillTx/>
                <a:ea typeface="ＭＳ Ｐゴシック" pitchFamily="8" charset="-128"/>
                <a:cs typeface="+mn-cs"/>
              </a:rPr>
              <a:t>General Fund (Fund 10), Non-Referendum Debt (Fund 38) &amp; Capital Projects (Fund 41) Levies [14ABC]</a:t>
            </a:r>
          </a:p>
        </p:txBody>
      </p:sp>
    </p:spTree>
    <p:extLst>
      <p:ext uri="{BB962C8B-B14F-4D97-AF65-F5344CB8AC3E}">
        <p14:creationId xmlns:p14="http://schemas.microsoft.com/office/powerpoint/2010/main" val="21505762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B33E78-3AFA-4FCD-85F4-80B579B5F9AD}"/>
              </a:ext>
            </a:extLst>
          </p:cNvPr>
          <p:cNvSpPr>
            <a:spLocks noGrp="1"/>
          </p:cNvSpPr>
          <p:nvPr>
            <p:ph type="body" sz="quarter" idx="13"/>
          </p:nvPr>
        </p:nvSpPr>
        <p:spPr/>
        <p:txBody>
          <a:bodyPr/>
          <a:lstStyle/>
          <a:p>
            <a:r>
              <a:rPr kumimoji="0" lang="en-US" sz="3200" b="0" i="0" u="none" strike="noStrike" kern="1200" cap="none" spc="0" normalizeH="0" baseline="0" noProof="0" dirty="0">
                <a:ln>
                  <a:noFill/>
                </a:ln>
                <a:solidFill>
                  <a:srgbClr val="FFFF00"/>
                </a:solidFill>
                <a:effectLst/>
                <a:uLnTx/>
                <a:uFillTx/>
                <a:latin typeface="Lato Black" panose="020F0A02020204030203" pitchFamily="34" charset="0"/>
                <a:ea typeface="+mj-ea"/>
                <a:cs typeface="+mj-cs"/>
              </a:rPr>
              <a:t>Revenue Limits – Revenues Outside</a:t>
            </a:r>
            <a:endParaRPr lang="en-US" dirty="0"/>
          </a:p>
        </p:txBody>
      </p:sp>
      <p:sp>
        <p:nvSpPr>
          <p:cNvPr id="4" name="TextBox 3">
            <a:extLst>
              <a:ext uri="{FF2B5EF4-FFF2-40B4-BE49-F238E27FC236}">
                <a16:creationId xmlns:a16="http://schemas.microsoft.com/office/drawing/2014/main" id="{121B29AC-34EA-46E0-96C9-BB73F019678C}"/>
              </a:ext>
            </a:extLst>
          </p:cNvPr>
          <p:cNvSpPr txBox="1"/>
          <p:nvPr/>
        </p:nvSpPr>
        <p:spPr>
          <a:xfrm>
            <a:off x="720969" y="1086178"/>
            <a:ext cx="7178431" cy="3447098"/>
          </a:xfrm>
          <a:prstGeom prst="rect">
            <a:avLst/>
          </a:prstGeom>
          <a:noFill/>
        </p:spPr>
        <p:txBody>
          <a:bodyPr wrap="square">
            <a:spAutoFit/>
          </a:bodyPr>
          <a:lstStyle/>
          <a:p>
            <a:pPr marR="0" lvl="0" algn="l" defTabSz="816350" rtl="0" eaLnBrk="1" fontAlgn="auto" latinLnBrk="0" hangingPunct="1">
              <a:lnSpc>
                <a:spcPct val="100000"/>
              </a:lnSpc>
              <a:spcBef>
                <a:spcPts val="439"/>
              </a:spcBef>
              <a:spcAft>
                <a:spcPts val="439"/>
              </a:spcAft>
              <a:buClr>
                <a:srgbClr val="7030A0"/>
              </a:buClr>
              <a:buSzTx/>
              <a:tabLst/>
              <a:defRPr/>
            </a:pPr>
            <a:r>
              <a:rPr kumimoji="0" lang="en-US" sz="1800" b="1" i="0" u="none" strike="noStrike" kern="1200" cap="none" spc="0" normalizeH="0" baseline="0" noProof="0" dirty="0">
                <a:ln>
                  <a:noFill/>
                </a:ln>
                <a:solidFill>
                  <a:prstClr val="black"/>
                </a:solidFill>
                <a:effectLst/>
                <a:uLnTx/>
                <a:uFillTx/>
                <a:ea typeface="ＭＳ Ｐゴシック" pitchFamily="8" charset="-128"/>
                <a:cs typeface="+mn-cs"/>
              </a:rPr>
              <a:t>	The Revenue Limit </a:t>
            </a:r>
            <a:r>
              <a:rPr kumimoji="0" lang="en-US" sz="1800" b="1" i="0" strike="noStrike" kern="1200" cap="none" spc="0" normalizeH="0" baseline="0" noProof="0" dirty="0">
                <a:ln>
                  <a:noFill/>
                </a:ln>
                <a:effectLst/>
                <a:uLnTx/>
                <a:uFillTx/>
                <a:ea typeface="ＭＳ Ｐゴシック" pitchFamily="8" charset="-128"/>
                <a:cs typeface="+mn-cs"/>
              </a:rPr>
              <a:t>does </a:t>
            </a:r>
            <a:r>
              <a:rPr kumimoji="0" lang="en-US" sz="1800" b="1" i="0" u="sng" strike="noStrike" kern="1200" cap="none" spc="0" normalizeH="0" baseline="0" noProof="0" dirty="0">
                <a:ln>
                  <a:noFill/>
                </a:ln>
                <a:effectLst/>
                <a:uLnTx/>
                <a:uFillTx/>
                <a:ea typeface="ＭＳ Ｐゴシック" pitchFamily="8" charset="-128"/>
                <a:cs typeface="+mn-cs"/>
              </a:rPr>
              <a:t>not</a:t>
            </a:r>
            <a:r>
              <a:rPr kumimoji="0" lang="en-US" sz="1800" b="1" i="0" strike="noStrike" kern="1200" cap="none" spc="0" normalizeH="0" baseline="0" noProof="0" dirty="0">
                <a:ln>
                  <a:noFill/>
                </a:ln>
                <a:effectLst/>
                <a:uLnTx/>
                <a:uFillTx/>
                <a:ea typeface="ＭＳ Ｐゴシック" pitchFamily="8" charset="-128"/>
                <a:cs typeface="+mn-cs"/>
              </a:rPr>
              <a:t> </a:t>
            </a:r>
            <a:r>
              <a:rPr kumimoji="0" lang="en-US" sz="1800" b="1" i="0" u="none" strike="noStrike" kern="1200" cap="none" spc="0" normalizeH="0" baseline="0" noProof="0" dirty="0">
                <a:ln>
                  <a:noFill/>
                </a:ln>
                <a:solidFill>
                  <a:prstClr val="black"/>
                </a:solidFill>
                <a:effectLst/>
                <a:uLnTx/>
                <a:uFillTx/>
                <a:ea typeface="ＭＳ Ｐゴシック" pitchFamily="8" charset="-128"/>
                <a:cs typeface="+mn-cs"/>
              </a:rPr>
              <a:t>control the following revenues:</a:t>
            </a:r>
          </a:p>
          <a:p>
            <a:pPr marL="693869" marR="0" lvl="1" indent="-285750" algn="l" defTabSz="816350" rtl="0" eaLnBrk="1" fontAlgn="auto" latinLnBrk="0" hangingPunct="1">
              <a:lnSpc>
                <a:spcPct val="100000"/>
              </a:lnSpc>
              <a:spcBef>
                <a:spcPts val="439"/>
              </a:spcBef>
              <a:spcAft>
                <a:spcPts val="439"/>
              </a:spcAft>
              <a:buSzTx/>
              <a:buFont typeface="Wingdings" panose="05000000000000000000" pitchFamily="2" charset="2"/>
              <a:buChar char="Ø"/>
              <a:tabLst/>
              <a:defRPr/>
            </a:pPr>
            <a:r>
              <a:rPr kumimoji="0" lang="en-US" sz="2000" i="0" u="none" strike="noStrike" kern="1200" cap="none" spc="0" normalizeH="0" baseline="0" noProof="0" dirty="0">
                <a:ln>
                  <a:noFill/>
                </a:ln>
                <a:solidFill>
                  <a:prstClr val="black"/>
                </a:solidFill>
                <a:effectLst/>
                <a:uLnTx/>
                <a:uFillTx/>
                <a:ea typeface="ＭＳ Ｐゴシック" pitchFamily="8" charset="-128"/>
                <a:cs typeface="+mn-cs"/>
              </a:rPr>
              <a:t>Per-Pupil Aid $742 for 2021-22 and thereafter per statute</a:t>
            </a:r>
            <a:endParaRPr kumimoji="0" lang="en-US" sz="2000" i="0" u="none" strike="noStrike" kern="1200" cap="none" spc="0" normalizeH="0" baseline="0" noProof="0" dirty="0">
              <a:ln>
                <a:noFill/>
              </a:ln>
              <a:solidFill>
                <a:srgbClr val="FF0000"/>
              </a:solidFill>
              <a:effectLst/>
              <a:uLnTx/>
              <a:uFillTx/>
              <a:ea typeface="ＭＳ Ｐゴシック" pitchFamily="8" charset="-128"/>
              <a:cs typeface="+mn-cs"/>
            </a:endParaRPr>
          </a:p>
          <a:p>
            <a:pPr marL="693869" marR="0" lvl="1" indent="-285750" algn="l" defTabSz="816350" rtl="0" eaLnBrk="1" fontAlgn="auto" latinLnBrk="0" hangingPunct="1">
              <a:lnSpc>
                <a:spcPct val="100000"/>
              </a:lnSpc>
              <a:spcBef>
                <a:spcPts val="439"/>
              </a:spcBef>
              <a:spcAft>
                <a:spcPts val="439"/>
              </a:spcAft>
              <a:buSzTx/>
              <a:buFont typeface="Wingdings" panose="05000000000000000000" pitchFamily="2" charset="2"/>
              <a:buChar char="Ø"/>
              <a:tabLst/>
              <a:defRPr/>
            </a:pPr>
            <a:r>
              <a:rPr kumimoji="0" lang="en-US" sz="2000" i="0" u="none" strike="noStrike" kern="1200" cap="none" spc="0" normalizeH="0" baseline="0" noProof="0" dirty="0">
                <a:ln>
                  <a:noFill/>
                </a:ln>
                <a:solidFill>
                  <a:prstClr val="black"/>
                </a:solidFill>
                <a:effectLst/>
                <a:uLnTx/>
                <a:uFillTx/>
                <a:ea typeface="ＭＳ Ｐゴシック" pitchFamily="8" charset="-128"/>
                <a:cs typeface="+mn-cs"/>
              </a:rPr>
              <a:t>School Fees</a:t>
            </a:r>
          </a:p>
          <a:p>
            <a:pPr marL="693869" marR="0" lvl="1" indent="-285750" algn="l" defTabSz="816350" rtl="0" eaLnBrk="1" fontAlgn="auto" latinLnBrk="0" hangingPunct="1">
              <a:lnSpc>
                <a:spcPct val="100000"/>
              </a:lnSpc>
              <a:spcBef>
                <a:spcPts val="439"/>
              </a:spcBef>
              <a:spcAft>
                <a:spcPts val="439"/>
              </a:spcAft>
              <a:buSzTx/>
              <a:buFont typeface="Wingdings" panose="05000000000000000000" pitchFamily="2" charset="2"/>
              <a:buChar char="Ø"/>
              <a:tabLst/>
              <a:defRPr/>
            </a:pPr>
            <a:r>
              <a:rPr kumimoji="0" lang="en-US" sz="2000" i="0" u="none" strike="noStrike" kern="1200" cap="none" spc="0" normalizeH="0" baseline="0" noProof="0" dirty="0">
                <a:ln>
                  <a:noFill/>
                </a:ln>
                <a:solidFill>
                  <a:prstClr val="black"/>
                </a:solidFill>
                <a:effectLst/>
                <a:uLnTx/>
                <a:uFillTx/>
                <a:ea typeface="ＭＳ Ｐゴシック" pitchFamily="8" charset="-128"/>
                <a:cs typeface="+mn-cs"/>
              </a:rPr>
              <a:t>Categorical Aids (Per-Pupil Aid, Special Educ, Library, Transportation, Sparsity, AGR/SAGE, etc.)</a:t>
            </a:r>
          </a:p>
          <a:p>
            <a:pPr marL="693869" marR="0" lvl="1" indent="-285750" algn="l" defTabSz="816350" rtl="0" eaLnBrk="1" fontAlgn="auto" latinLnBrk="0" hangingPunct="1">
              <a:lnSpc>
                <a:spcPct val="100000"/>
              </a:lnSpc>
              <a:spcBef>
                <a:spcPts val="439"/>
              </a:spcBef>
              <a:spcAft>
                <a:spcPts val="439"/>
              </a:spcAft>
              <a:buSzTx/>
              <a:buFont typeface="Wingdings" panose="05000000000000000000" pitchFamily="2" charset="2"/>
              <a:buChar char="Ø"/>
              <a:tabLst/>
              <a:defRPr/>
            </a:pPr>
            <a:r>
              <a:rPr kumimoji="0" lang="en-US" sz="2000" i="0" u="none" strike="noStrike" kern="1200" cap="none" spc="0" normalizeH="0" baseline="0" noProof="0" dirty="0">
                <a:ln>
                  <a:noFill/>
                </a:ln>
                <a:solidFill>
                  <a:prstClr val="black"/>
                </a:solidFill>
                <a:effectLst/>
                <a:uLnTx/>
                <a:uFillTx/>
                <a:ea typeface="ＭＳ Ｐゴシック" pitchFamily="8" charset="-128"/>
                <a:cs typeface="+mn-cs"/>
              </a:rPr>
              <a:t>State and Federal Grants</a:t>
            </a:r>
          </a:p>
          <a:p>
            <a:pPr marL="693869" marR="0" lvl="1" indent="-285750" algn="l" defTabSz="816350" rtl="0" eaLnBrk="1" fontAlgn="auto" latinLnBrk="0" hangingPunct="1">
              <a:lnSpc>
                <a:spcPct val="100000"/>
              </a:lnSpc>
              <a:spcBef>
                <a:spcPts val="439"/>
              </a:spcBef>
              <a:spcAft>
                <a:spcPts val="439"/>
              </a:spcAft>
              <a:buSzTx/>
              <a:buFont typeface="Wingdings" panose="05000000000000000000" pitchFamily="2" charset="2"/>
              <a:buChar char="Ø"/>
              <a:tabLst/>
              <a:defRPr/>
            </a:pPr>
            <a:r>
              <a:rPr kumimoji="0" lang="en-US" sz="2000" i="0" u="none" strike="noStrike" kern="1200" cap="none" spc="0" normalizeH="0" baseline="0" noProof="0" dirty="0">
                <a:ln>
                  <a:noFill/>
                </a:ln>
                <a:solidFill>
                  <a:prstClr val="black"/>
                </a:solidFill>
                <a:effectLst/>
                <a:uLnTx/>
                <a:uFillTx/>
                <a:ea typeface="ＭＳ Ｐゴシック" pitchFamily="8" charset="-128"/>
                <a:cs typeface="+mn-cs"/>
              </a:rPr>
              <a:t>Gate Receipts/ Donations</a:t>
            </a:r>
          </a:p>
          <a:p>
            <a:pPr marL="693869" marR="0" lvl="1" indent="-285750" algn="l" defTabSz="816350" rtl="0" eaLnBrk="1" fontAlgn="auto" latinLnBrk="0" hangingPunct="1">
              <a:lnSpc>
                <a:spcPct val="100000"/>
              </a:lnSpc>
              <a:spcBef>
                <a:spcPts val="439"/>
              </a:spcBef>
              <a:spcAft>
                <a:spcPts val="439"/>
              </a:spcAft>
              <a:buSzTx/>
              <a:buFont typeface="Wingdings" panose="05000000000000000000" pitchFamily="2" charset="2"/>
              <a:buChar char="Ø"/>
              <a:tabLst/>
              <a:defRPr/>
            </a:pPr>
            <a:r>
              <a:rPr kumimoji="0" lang="en-US" sz="2000" i="0" u="none" strike="noStrike" kern="1200" cap="none" spc="0" normalizeH="0" baseline="0" noProof="0" dirty="0">
                <a:ln>
                  <a:noFill/>
                </a:ln>
                <a:solidFill>
                  <a:prstClr val="black"/>
                </a:solidFill>
                <a:effectLst/>
                <a:uLnTx/>
                <a:uFillTx/>
                <a:ea typeface="ＭＳ Ｐゴシック" pitchFamily="8" charset="-128"/>
                <a:cs typeface="+mn-cs"/>
              </a:rPr>
              <a:t>Referendum-Approved Debt (Fund 39) &amp; Community Service Fund (Fund 80) Levies</a:t>
            </a:r>
          </a:p>
        </p:txBody>
      </p:sp>
    </p:spTree>
    <p:extLst>
      <p:ext uri="{BB962C8B-B14F-4D97-AF65-F5344CB8AC3E}">
        <p14:creationId xmlns:p14="http://schemas.microsoft.com/office/powerpoint/2010/main" val="1610907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B33E78-3AFA-4FCD-85F4-80B579B5F9AD}"/>
              </a:ext>
            </a:extLst>
          </p:cNvPr>
          <p:cNvSpPr>
            <a:spLocks noGrp="1"/>
          </p:cNvSpPr>
          <p:nvPr>
            <p:ph type="body" sz="quarter" idx="13"/>
          </p:nvPr>
        </p:nvSpPr>
        <p:spPr/>
        <p:txBody>
          <a:bodyPr>
            <a:normAutofit fontScale="92500" lnSpcReduction="20000"/>
          </a:bodyPr>
          <a:lstStyle/>
          <a:p>
            <a:pPr marL="0" marR="0" lvl="0" indent="0" algn="ctr" defTabSz="81635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rgbClr val="FFFF00"/>
              </a:solidFill>
              <a:effectLst/>
              <a:uLnTx/>
              <a:uFillTx/>
              <a:latin typeface="Lato Black" panose="020F0A02020204030203" pitchFamily="34" charset="0"/>
              <a:ea typeface="+mn-ea"/>
              <a:cs typeface="+mn-cs"/>
            </a:endParaRPr>
          </a:p>
          <a:p>
            <a:pPr marL="0" marR="0" lvl="0" indent="0" algn="ctr" defTabSz="81635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FF00"/>
                </a:solidFill>
                <a:effectLst/>
                <a:uLnTx/>
                <a:uFillTx/>
                <a:latin typeface="Lato Black" panose="020F0A02020204030203" pitchFamily="34" charset="0"/>
                <a:ea typeface="+mn-ea"/>
                <a:cs typeface="+mn-cs"/>
              </a:rPr>
              <a:t>Revenue Limit Important Data Pieces</a:t>
            </a:r>
          </a:p>
          <a:p>
            <a:endParaRPr lang="en-US" dirty="0"/>
          </a:p>
        </p:txBody>
      </p:sp>
      <p:pic>
        <p:nvPicPr>
          <p:cNvPr id="3" name="Picture 2">
            <a:extLst>
              <a:ext uri="{FF2B5EF4-FFF2-40B4-BE49-F238E27FC236}">
                <a16:creationId xmlns:a16="http://schemas.microsoft.com/office/drawing/2014/main" id="{36AA54E9-8E0B-4EB5-9B26-7557C7744062}"/>
              </a:ext>
            </a:extLst>
          </p:cNvPr>
          <p:cNvPicPr>
            <a:picLocks noChangeAspect="1"/>
          </p:cNvPicPr>
          <p:nvPr/>
        </p:nvPicPr>
        <p:blipFill>
          <a:blip r:embed="rId3"/>
          <a:stretch>
            <a:fillRect/>
          </a:stretch>
        </p:blipFill>
        <p:spPr>
          <a:xfrm>
            <a:off x="2198515" y="1251000"/>
            <a:ext cx="4746969" cy="31304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a:extLst>
              <a:ext uri="{FF2B5EF4-FFF2-40B4-BE49-F238E27FC236}">
                <a16:creationId xmlns:a16="http://schemas.microsoft.com/office/drawing/2014/main" id="{D2AA849C-8A21-4A68-A973-9EDCE32ED87E}"/>
              </a:ext>
            </a:extLst>
          </p:cNvPr>
          <p:cNvSpPr txBox="1"/>
          <p:nvPr/>
        </p:nvSpPr>
        <p:spPr>
          <a:xfrm>
            <a:off x="253999" y="1204834"/>
            <a:ext cx="1944515" cy="584775"/>
          </a:xfrm>
          <a:prstGeom prst="rect">
            <a:avLst/>
          </a:prstGeom>
          <a:noFill/>
        </p:spPr>
        <p:txBody>
          <a:bodyPr wrap="square">
            <a:spAutoFit/>
          </a:bodyPr>
          <a:lstStyle/>
          <a:p>
            <a:pPr algn="ctr"/>
            <a:r>
              <a:rPr lang="en-US" sz="1600" b="1" dirty="0"/>
              <a:t>Membership (Counting Students)</a:t>
            </a:r>
          </a:p>
        </p:txBody>
      </p:sp>
      <p:sp>
        <p:nvSpPr>
          <p:cNvPr id="7" name="TextBox 6">
            <a:extLst>
              <a:ext uri="{FF2B5EF4-FFF2-40B4-BE49-F238E27FC236}">
                <a16:creationId xmlns:a16="http://schemas.microsoft.com/office/drawing/2014/main" id="{59060BA3-794A-450E-9BE3-7909C511EEC8}"/>
              </a:ext>
            </a:extLst>
          </p:cNvPr>
          <p:cNvSpPr txBox="1"/>
          <p:nvPr/>
        </p:nvSpPr>
        <p:spPr>
          <a:xfrm>
            <a:off x="114300" y="2072786"/>
            <a:ext cx="1944515" cy="646331"/>
          </a:xfrm>
          <a:prstGeom prst="rect">
            <a:avLst/>
          </a:prstGeom>
          <a:noFill/>
        </p:spPr>
        <p:txBody>
          <a:bodyPr wrap="square">
            <a:spAutoFit/>
          </a:bodyPr>
          <a:lstStyle/>
          <a:p>
            <a:pPr marL="0" marR="0" lvl="0" indent="0" algn="ctr" defTabSz="81635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Recurring </a:t>
            </a:r>
            <a:r>
              <a:rPr kumimoji="0" lang="en-US" sz="1800" b="1" i="0" u="none" strike="noStrike" kern="1200" cap="none" spc="0" normalizeH="0" baseline="0" noProof="0" dirty="0">
                <a:ln>
                  <a:noFill/>
                </a:ln>
                <a:solidFill>
                  <a:prstClr val="black"/>
                </a:solidFill>
                <a:effectLst/>
                <a:uLnTx/>
                <a:uFillTx/>
                <a:ea typeface="+mn-ea"/>
                <a:cs typeface="+mn-cs"/>
              </a:rPr>
              <a:t>Exemptions</a:t>
            </a:r>
          </a:p>
        </p:txBody>
      </p:sp>
      <p:sp>
        <p:nvSpPr>
          <p:cNvPr id="11" name="TextBox 10">
            <a:extLst>
              <a:ext uri="{FF2B5EF4-FFF2-40B4-BE49-F238E27FC236}">
                <a16:creationId xmlns:a16="http://schemas.microsoft.com/office/drawing/2014/main" id="{E0339542-E133-4C49-840E-41B7BF47A3BF}"/>
              </a:ext>
            </a:extLst>
          </p:cNvPr>
          <p:cNvSpPr txBox="1"/>
          <p:nvPr/>
        </p:nvSpPr>
        <p:spPr>
          <a:xfrm>
            <a:off x="-88193" y="2861387"/>
            <a:ext cx="2147008" cy="646331"/>
          </a:xfrm>
          <a:prstGeom prst="rect">
            <a:avLst/>
          </a:prstGeom>
          <a:noFill/>
        </p:spPr>
        <p:txBody>
          <a:bodyPr wrap="square">
            <a:spAutoFit/>
          </a:bodyPr>
          <a:lstStyle/>
          <a:p>
            <a:pPr algn="ctr"/>
            <a:r>
              <a:rPr lang="en-US" sz="1800" b="1" dirty="0"/>
              <a:t>Non-Recurring Exemptions</a:t>
            </a:r>
          </a:p>
        </p:txBody>
      </p:sp>
      <p:sp>
        <p:nvSpPr>
          <p:cNvPr id="13" name="TextBox 12">
            <a:extLst>
              <a:ext uri="{FF2B5EF4-FFF2-40B4-BE49-F238E27FC236}">
                <a16:creationId xmlns:a16="http://schemas.microsoft.com/office/drawing/2014/main" id="{E88C4EB6-0FD3-4CF6-8C05-B8433F5B560A}"/>
              </a:ext>
            </a:extLst>
          </p:cNvPr>
          <p:cNvSpPr txBox="1"/>
          <p:nvPr/>
        </p:nvSpPr>
        <p:spPr>
          <a:xfrm>
            <a:off x="253999" y="3729339"/>
            <a:ext cx="1944515" cy="584776"/>
          </a:xfrm>
          <a:prstGeom prst="rect">
            <a:avLst/>
          </a:prstGeom>
          <a:noFill/>
        </p:spPr>
        <p:txBody>
          <a:bodyPr wrap="square">
            <a:spAutoFit/>
          </a:bodyPr>
          <a:lstStyle/>
          <a:p>
            <a:pPr algn="ctr"/>
            <a:r>
              <a:rPr lang="en-US" sz="1600" b="1" dirty="0"/>
              <a:t>Equalization </a:t>
            </a:r>
            <a:r>
              <a:rPr lang="en-US" sz="1600" b="1" dirty="0">
                <a:latin typeface="Lato" panose="020F0502020204030203" pitchFamily="34" charset="0"/>
              </a:rPr>
              <a:t>Aid</a:t>
            </a:r>
          </a:p>
          <a:p>
            <a:pPr algn="ctr"/>
            <a:r>
              <a:rPr lang="en-US" sz="1600" b="1" dirty="0"/>
              <a:t>(Oct 15)</a:t>
            </a:r>
          </a:p>
        </p:txBody>
      </p:sp>
      <p:sp>
        <p:nvSpPr>
          <p:cNvPr id="15" name="TextBox 14">
            <a:extLst>
              <a:ext uri="{FF2B5EF4-FFF2-40B4-BE49-F238E27FC236}">
                <a16:creationId xmlns:a16="http://schemas.microsoft.com/office/drawing/2014/main" id="{1BD5AE7B-CA14-44B0-A0DC-DC62958A6693}"/>
              </a:ext>
            </a:extLst>
          </p:cNvPr>
          <p:cNvSpPr txBox="1"/>
          <p:nvPr/>
        </p:nvSpPr>
        <p:spPr>
          <a:xfrm>
            <a:off x="2058815" y="4603120"/>
            <a:ext cx="2720975" cy="338554"/>
          </a:xfrm>
          <a:prstGeom prst="rect">
            <a:avLst/>
          </a:prstGeom>
          <a:noFill/>
        </p:spPr>
        <p:txBody>
          <a:bodyPr wrap="square">
            <a:spAutoFit/>
          </a:bodyPr>
          <a:lstStyle/>
          <a:p>
            <a:pPr algn="ctr"/>
            <a:r>
              <a:rPr lang="en-US" sz="1600" b="1" dirty="0"/>
              <a:t>High Poverty Aid</a:t>
            </a:r>
          </a:p>
        </p:txBody>
      </p:sp>
      <p:sp>
        <p:nvSpPr>
          <p:cNvPr id="17" name="TextBox 16">
            <a:extLst>
              <a:ext uri="{FF2B5EF4-FFF2-40B4-BE49-F238E27FC236}">
                <a16:creationId xmlns:a16="http://schemas.microsoft.com/office/drawing/2014/main" id="{378611C3-3883-4C8C-8AC7-71C045C5D03E}"/>
              </a:ext>
            </a:extLst>
          </p:cNvPr>
          <p:cNvSpPr txBox="1"/>
          <p:nvPr/>
        </p:nvSpPr>
        <p:spPr>
          <a:xfrm>
            <a:off x="7188199" y="1439407"/>
            <a:ext cx="1908176" cy="633379"/>
          </a:xfrm>
          <a:prstGeom prst="rect">
            <a:avLst/>
          </a:prstGeom>
          <a:noFill/>
        </p:spPr>
        <p:txBody>
          <a:bodyPr wrap="square">
            <a:spAutoFit/>
          </a:bodyPr>
          <a:lstStyle/>
          <a:p>
            <a:pPr marL="0" marR="0" lvl="0" indent="0" algn="ctr" defTabSz="816350" rtl="0" eaLnBrk="1" fontAlgn="auto" latinLnBrk="0" hangingPunct="1">
              <a:lnSpc>
                <a:spcPct val="100000"/>
              </a:lnSpc>
              <a:spcBef>
                <a:spcPts val="0"/>
              </a:spcBef>
              <a:spcAft>
                <a:spcPts val="0"/>
              </a:spcAft>
              <a:buClrTx/>
              <a:buSzTx/>
              <a:buFontTx/>
              <a:buNone/>
              <a:tabLst/>
              <a:defRPr/>
            </a:pPr>
            <a:r>
              <a:rPr kumimoji="0" lang="en-US" sz="1758" b="1" i="0" u="none" strike="noStrike" kern="1200" cap="none" spc="0" normalizeH="0" baseline="0" noProof="0" dirty="0">
                <a:ln>
                  <a:noFill/>
                </a:ln>
                <a:solidFill>
                  <a:prstClr val="black"/>
                </a:solidFill>
                <a:effectLst/>
                <a:uLnTx/>
                <a:uFillTx/>
                <a:ea typeface="+mn-ea"/>
                <a:cs typeface="+mn-cs"/>
              </a:rPr>
              <a:t>Property Values</a:t>
            </a:r>
          </a:p>
          <a:p>
            <a:pPr marL="0" marR="0" lvl="0" indent="0" algn="ctr" defTabSz="816350" rtl="0" eaLnBrk="1" fontAlgn="auto" latinLnBrk="0" hangingPunct="1">
              <a:lnSpc>
                <a:spcPct val="100000"/>
              </a:lnSpc>
              <a:spcBef>
                <a:spcPts val="0"/>
              </a:spcBef>
              <a:spcAft>
                <a:spcPts val="0"/>
              </a:spcAft>
              <a:buClrTx/>
              <a:buSzTx/>
              <a:buFontTx/>
              <a:buNone/>
              <a:tabLst/>
              <a:defRPr/>
            </a:pPr>
            <a:r>
              <a:rPr kumimoji="0" lang="en-US" sz="1758" b="1" i="0" u="none" strike="noStrike" kern="1200" cap="none" spc="0" normalizeH="0" baseline="0" noProof="0" dirty="0">
                <a:ln>
                  <a:noFill/>
                </a:ln>
                <a:solidFill>
                  <a:prstClr val="black"/>
                </a:solidFill>
                <a:effectLst/>
                <a:uLnTx/>
                <a:uFillTx/>
                <a:ea typeface="+mn-ea"/>
                <a:cs typeface="+mn-cs"/>
              </a:rPr>
              <a:t>(Oct 1)</a:t>
            </a:r>
            <a:endParaRPr lang="en-US" dirty="0"/>
          </a:p>
        </p:txBody>
      </p:sp>
      <p:sp>
        <p:nvSpPr>
          <p:cNvPr id="19" name="TextBox 18">
            <a:extLst>
              <a:ext uri="{FF2B5EF4-FFF2-40B4-BE49-F238E27FC236}">
                <a16:creationId xmlns:a16="http://schemas.microsoft.com/office/drawing/2014/main" id="{A6745A33-0A28-4F65-9C1B-36C0CCB7AAD0}"/>
              </a:ext>
            </a:extLst>
          </p:cNvPr>
          <p:cNvSpPr txBox="1"/>
          <p:nvPr/>
        </p:nvSpPr>
        <p:spPr>
          <a:xfrm>
            <a:off x="7235825" y="2507961"/>
            <a:ext cx="1908175" cy="369332"/>
          </a:xfrm>
          <a:prstGeom prst="rect">
            <a:avLst/>
          </a:prstGeom>
          <a:noFill/>
        </p:spPr>
        <p:txBody>
          <a:bodyPr wrap="square">
            <a:spAutoFit/>
          </a:bodyPr>
          <a:lstStyle/>
          <a:p>
            <a:pPr algn="ctr"/>
            <a:r>
              <a:rPr lang="en-US" sz="1800" b="1" dirty="0"/>
              <a:t>Other Levies</a:t>
            </a:r>
          </a:p>
        </p:txBody>
      </p:sp>
      <p:sp>
        <p:nvSpPr>
          <p:cNvPr id="21" name="TextBox 20">
            <a:extLst>
              <a:ext uri="{FF2B5EF4-FFF2-40B4-BE49-F238E27FC236}">
                <a16:creationId xmlns:a16="http://schemas.microsoft.com/office/drawing/2014/main" id="{6F0B3180-DB91-444F-B67F-0E415E454FD2}"/>
              </a:ext>
            </a:extLst>
          </p:cNvPr>
          <p:cNvSpPr txBox="1"/>
          <p:nvPr/>
        </p:nvSpPr>
        <p:spPr>
          <a:xfrm>
            <a:off x="7032625" y="3659090"/>
            <a:ext cx="2111375" cy="338554"/>
          </a:xfrm>
          <a:prstGeom prst="rect">
            <a:avLst/>
          </a:prstGeom>
          <a:noFill/>
        </p:spPr>
        <p:txBody>
          <a:bodyPr wrap="square">
            <a:spAutoFit/>
          </a:bodyPr>
          <a:lstStyle/>
          <a:p>
            <a:pPr algn="ctr"/>
            <a:r>
              <a:rPr lang="en-US" sz="1600" b="1" dirty="0"/>
              <a:t>Chargeback </a:t>
            </a:r>
            <a:r>
              <a:rPr lang="en-US" sz="1600" b="1" dirty="0">
                <a:latin typeface="Lato" panose="020F0502020204030203" pitchFamily="34" charset="0"/>
              </a:rPr>
              <a:t>Levy</a:t>
            </a:r>
          </a:p>
        </p:txBody>
      </p:sp>
      <p:sp>
        <p:nvSpPr>
          <p:cNvPr id="23" name="TextBox 22">
            <a:extLst>
              <a:ext uri="{FF2B5EF4-FFF2-40B4-BE49-F238E27FC236}">
                <a16:creationId xmlns:a16="http://schemas.microsoft.com/office/drawing/2014/main" id="{FCEBAAF0-700B-4322-8C97-77150BC57F91}"/>
              </a:ext>
            </a:extLst>
          </p:cNvPr>
          <p:cNvSpPr txBox="1"/>
          <p:nvPr/>
        </p:nvSpPr>
        <p:spPr>
          <a:xfrm>
            <a:off x="5556464" y="4572342"/>
            <a:ext cx="1603198" cy="369332"/>
          </a:xfrm>
          <a:prstGeom prst="rect">
            <a:avLst/>
          </a:prstGeom>
          <a:noFill/>
        </p:spPr>
        <p:txBody>
          <a:bodyPr wrap="square">
            <a:spAutoFit/>
          </a:bodyPr>
          <a:lstStyle/>
          <a:p>
            <a:pPr algn="ctr"/>
            <a:r>
              <a:rPr lang="en-US" sz="1800" b="1" dirty="0">
                <a:cs typeface="Arial" panose="020B0604020202020204" pitchFamily="34" charset="0"/>
              </a:rPr>
              <a:t>Debt</a:t>
            </a:r>
            <a:r>
              <a:rPr lang="en-US" sz="1800" b="1" dirty="0"/>
              <a:t> Levies</a:t>
            </a:r>
          </a:p>
        </p:txBody>
      </p:sp>
    </p:spTree>
    <p:extLst>
      <p:ext uri="{BB962C8B-B14F-4D97-AF65-F5344CB8AC3E}">
        <p14:creationId xmlns:p14="http://schemas.microsoft.com/office/powerpoint/2010/main" val="27715269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B33E78-3AFA-4FCD-85F4-80B579B5F9AD}"/>
              </a:ext>
            </a:extLst>
          </p:cNvPr>
          <p:cNvSpPr>
            <a:spLocks noGrp="1"/>
          </p:cNvSpPr>
          <p:nvPr>
            <p:ph type="body" sz="quarter" idx="13"/>
          </p:nvPr>
        </p:nvSpPr>
        <p:spPr/>
        <p:txBody>
          <a:bodyPr/>
          <a:lstStyle/>
          <a:p>
            <a:r>
              <a:rPr kumimoji="0" lang="en-US" sz="4000" b="0" i="0" u="none" strike="noStrike" kern="1200" cap="none" spc="0" normalizeH="0" baseline="0" noProof="0" dirty="0">
                <a:ln>
                  <a:noFill/>
                </a:ln>
                <a:solidFill>
                  <a:srgbClr val="FFFF00"/>
                </a:solidFill>
                <a:effectLst/>
                <a:uLnTx/>
                <a:uFillTx/>
                <a:latin typeface="Lato Black" panose="020F0A02020204030203" pitchFamily="34" charset="0"/>
                <a:ea typeface="+mj-ea"/>
                <a:cs typeface="+mj-cs"/>
              </a:rPr>
              <a:t>Revenue Limits</a:t>
            </a:r>
            <a:endParaRPr lang="en-US" dirty="0"/>
          </a:p>
        </p:txBody>
      </p:sp>
      <p:sp>
        <p:nvSpPr>
          <p:cNvPr id="4" name="TextBox 3">
            <a:extLst>
              <a:ext uri="{FF2B5EF4-FFF2-40B4-BE49-F238E27FC236}">
                <a16:creationId xmlns:a16="http://schemas.microsoft.com/office/drawing/2014/main" id="{2F77F9AD-31A8-490D-962B-6B27F5AD68C1}"/>
              </a:ext>
            </a:extLst>
          </p:cNvPr>
          <p:cNvSpPr txBox="1"/>
          <p:nvPr/>
        </p:nvSpPr>
        <p:spPr>
          <a:xfrm>
            <a:off x="129773" y="1763057"/>
            <a:ext cx="5928263" cy="2185214"/>
          </a:xfrm>
          <a:prstGeom prst="rect">
            <a:avLst/>
          </a:prstGeom>
          <a:noFill/>
        </p:spPr>
        <p:txBody>
          <a:bodyPr wrap="square">
            <a:spAutoFit/>
          </a:bodyPr>
          <a:lstStyle/>
          <a:p>
            <a:pPr>
              <a:buClr>
                <a:schemeClr val="folHlink"/>
              </a:buClr>
              <a:buSzPct val="75000"/>
              <a:buFontTx/>
              <a:buNone/>
            </a:pPr>
            <a:r>
              <a:rPr kumimoji="1" lang="en-US" sz="2400" dirty="0"/>
              <a:t>We’ll walk through a sample revenue limit calculation worksheet, explaining line-by-line and giving you some time to work on your district’s numbers…. </a:t>
            </a:r>
          </a:p>
          <a:p>
            <a:pPr>
              <a:buClr>
                <a:schemeClr val="folHlink"/>
              </a:buClr>
              <a:buSzPct val="75000"/>
              <a:buFontTx/>
              <a:buNone/>
            </a:pPr>
            <a:endParaRPr kumimoji="1" lang="en-US" sz="800" dirty="0"/>
          </a:p>
          <a:p>
            <a:pPr>
              <a:buClr>
                <a:schemeClr val="folHlink"/>
              </a:buClr>
              <a:buSzPct val="75000"/>
              <a:buFontTx/>
              <a:buNone/>
            </a:pPr>
            <a:r>
              <a:rPr kumimoji="1" lang="en-US" sz="2400" dirty="0"/>
              <a:t> ….please ask questions as we go.</a:t>
            </a:r>
          </a:p>
          <a:p>
            <a:pPr>
              <a:buClr>
                <a:schemeClr val="folHlink"/>
              </a:buClr>
              <a:buSzPct val="75000"/>
              <a:buFontTx/>
              <a:buNone/>
            </a:pPr>
            <a:endParaRPr kumimoji="1" lang="en-US" sz="800" dirty="0"/>
          </a:p>
        </p:txBody>
      </p:sp>
      <p:pic>
        <p:nvPicPr>
          <p:cNvPr id="5" name="Picture 10" descr="MMj02951520000[1]">
            <a:extLst>
              <a:ext uri="{FF2B5EF4-FFF2-40B4-BE49-F238E27FC236}">
                <a16:creationId xmlns:a16="http://schemas.microsoft.com/office/drawing/2014/main" id="{26C0C4DF-597C-4572-AA60-1D606B291265}"/>
              </a:ext>
            </a:extLst>
          </p:cNvPr>
          <p:cNvPicPr>
            <a:picLocks noChangeAspect="1" noChangeArrowheads="1" noCrop="1"/>
          </p:cNvPicPr>
          <p:nvPr/>
        </p:nvPicPr>
        <p:blipFill>
          <a:blip r:embed="rId2" cstate="print"/>
          <a:stretch>
            <a:fillRect/>
          </a:stretch>
        </p:blipFill>
        <p:spPr>
          <a:xfrm>
            <a:off x="6507702" y="2222500"/>
            <a:ext cx="2336260" cy="2123873"/>
          </a:xfrm>
          <a:prstGeom prst="rect">
            <a:avLst/>
          </a:prstGeom>
          <a:noFill/>
        </p:spPr>
      </p:pic>
    </p:spTree>
    <p:extLst>
      <p:ext uri="{BB962C8B-B14F-4D97-AF65-F5344CB8AC3E}">
        <p14:creationId xmlns:p14="http://schemas.microsoft.com/office/powerpoint/2010/main" val="35179121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B33E78-3AFA-4FCD-85F4-80B579B5F9AD}"/>
              </a:ext>
            </a:extLst>
          </p:cNvPr>
          <p:cNvSpPr>
            <a:spLocks noGrp="1"/>
          </p:cNvSpPr>
          <p:nvPr>
            <p:ph type="body" sz="quarter" idx="13"/>
          </p:nvPr>
        </p:nvSpPr>
        <p:spPr/>
        <p:txBody>
          <a:bodyPr>
            <a:normAutofit/>
          </a:bodyPr>
          <a:lstStyle/>
          <a:p>
            <a:r>
              <a:rPr lang="en-US" sz="4800" b="0" dirty="0">
                <a:solidFill>
                  <a:srgbClr val="FFFF00"/>
                </a:solidFill>
                <a:ea typeface="+mj-ea"/>
                <a:cs typeface="+mj-cs"/>
              </a:rPr>
              <a:t>Quiz Time!</a:t>
            </a:r>
            <a:endParaRPr lang="en-US" sz="4800" dirty="0"/>
          </a:p>
        </p:txBody>
      </p:sp>
      <p:sp>
        <p:nvSpPr>
          <p:cNvPr id="4" name="TextBox 3">
            <a:extLst>
              <a:ext uri="{FF2B5EF4-FFF2-40B4-BE49-F238E27FC236}">
                <a16:creationId xmlns:a16="http://schemas.microsoft.com/office/drawing/2014/main" id="{121B29AC-34EA-46E0-96C9-BB73F019678C}"/>
              </a:ext>
            </a:extLst>
          </p:cNvPr>
          <p:cNvSpPr txBox="1"/>
          <p:nvPr/>
        </p:nvSpPr>
        <p:spPr>
          <a:xfrm>
            <a:off x="1836847" y="1365147"/>
            <a:ext cx="6191275" cy="2626360"/>
          </a:xfrm>
          <a:prstGeom prst="rect">
            <a:avLst/>
          </a:prstGeom>
          <a:noFill/>
        </p:spPr>
        <p:txBody>
          <a:bodyPr wrap="square">
            <a:spAutoFit/>
          </a:bodyPr>
          <a:lstStyle/>
          <a:p>
            <a:pPr marR="0" lvl="0" algn="l" defTabSz="816350" rtl="0" eaLnBrk="1" fontAlgn="auto" latinLnBrk="0" hangingPunct="1">
              <a:lnSpc>
                <a:spcPct val="100000"/>
              </a:lnSpc>
              <a:spcBef>
                <a:spcPts val="439"/>
              </a:spcBef>
              <a:spcAft>
                <a:spcPts val="439"/>
              </a:spcAft>
              <a:buClr>
                <a:srgbClr val="7030A0"/>
              </a:buClr>
              <a:buSzTx/>
              <a:tabLst/>
              <a:defRPr/>
            </a:pPr>
            <a:endParaRPr kumimoji="0" lang="en-US" sz="1200" b="1" i="0" u="none" strike="noStrike" kern="1200" cap="none" spc="0" normalizeH="0" baseline="0" noProof="0" dirty="0">
              <a:ln>
                <a:noFill/>
              </a:ln>
              <a:solidFill>
                <a:prstClr val="black"/>
              </a:solidFill>
              <a:effectLst/>
              <a:uLnTx/>
              <a:uFillTx/>
              <a:ea typeface="ＭＳ Ｐゴシック" pitchFamily="8" charset="-128"/>
              <a:cs typeface="+mn-cs"/>
            </a:endParaRPr>
          </a:p>
          <a:p>
            <a:pPr marR="0" lvl="0" algn="l" defTabSz="816350" rtl="0" eaLnBrk="1" fontAlgn="auto" latinLnBrk="0" hangingPunct="1">
              <a:lnSpc>
                <a:spcPct val="100000"/>
              </a:lnSpc>
              <a:spcBef>
                <a:spcPts val="439"/>
              </a:spcBef>
              <a:spcAft>
                <a:spcPts val="439"/>
              </a:spcAft>
              <a:buClr>
                <a:srgbClr val="7030A0"/>
              </a:buClr>
              <a:buSzTx/>
              <a:tabLst/>
              <a:defRPr/>
            </a:pPr>
            <a:r>
              <a:rPr lang="en-US" sz="2400" b="1" dirty="0">
                <a:solidFill>
                  <a:prstClr val="black"/>
                </a:solidFill>
                <a:ea typeface="ＭＳ Ｐゴシック" pitchFamily="8" charset="-128"/>
              </a:rPr>
              <a:t>Name 3 revenues at your district that t</a:t>
            </a:r>
            <a:r>
              <a:rPr kumimoji="0" lang="en-US" sz="2400" b="1" i="0" u="none" strike="noStrike" kern="1200" cap="none" spc="0" normalizeH="0" baseline="0" noProof="0" dirty="0">
                <a:ln>
                  <a:noFill/>
                </a:ln>
                <a:solidFill>
                  <a:prstClr val="black"/>
                </a:solidFill>
                <a:effectLst/>
                <a:uLnTx/>
                <a:uFillTx/>
                <a:ea typeface="ＭＳ Ｐゴシック" pitchFamily="8" charset="-128"/>
                <a:cs typeface="+mn-cs"/>
              </a:rPr>
              <a:t>he Revenue Limit formula controls</a:t>
            </a:r>
          </a:p>
          <a:p>
            <a:pPr marR="0" lvl="0" algn="l" defTabSz="816350" rtl="0" eaLnBrk="1" fontAlgn="auto" latinLnBrk="0" hangingPunct="1">
              <a:lnSpc>
                <a:spcPct val="100000"/>
              </a:lnSpc>
              <a:spcBef>
                <a:spcPts val="439"/>
              </a:spcBef>
              <a:spcAft>
                <a:spcPts val="439"/>
              </a:spcAft>
              <a:buClr>
                <a:srgbClr val="7030A0"/>
              </a:buClr>
              <a:buSzTx/>
              <a:tabLst/>
              <a:defRPr/>
            </a:pPr>
            <a:endParaRPr lang="en-US" sz="1200" b="1" dirty="0">
              <a:solidFill>
                <a:prstClr val="black"/>
              </a:solidFill>
              <a:ea typeface="ＭＳ Ｐゴシック" pitchFamily="8" charset="-128"/>
            </a:endParaRPr>
          </a:p>
          <a:p>
            <a:pPr marL="0" marR="0" lvl="0" indent="0" algn="l" defTabSz="816350" rtl="0" eaLnBrk="1" fontAlgn="auto" latinLnBrk="0" hangingPunct="1">
              <a:lnSpc>
                <a:spcPct val="100000"/>
              </a:lnSpc>
              <a:spcBef>
                <a:spcPts val="439"/>
              </a:spcBef>
              <a:spcAft>
                <a:spcPts val="439"/>
              </a:spcAft>
              <a:buClr>
                <a:srgbClr val="7030A0"/>
              </a:buClr>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ＭＳ Ｐゴシック" pitchFamily="8" charset="-128"/>
                <a:cs typeface="+mn-cs"/>
              </a:rPr>
              <a:t>Name 3 revenues that the Revenue Limit formula does </a:t>
            </a:r>
            <a:r>
              <a:rPr kumimoji="0" lang="en-US" sz="2400" b="1" i="0" strike="noStrike" kern="1200" cap="none" spc="0" normalizeH="0" baseline="0" noProof="0" dirty="0">
                <a:ln>
                  <a:noFill/>
                </a:ln>
                <a:solidFill>
                  <a:prstClr val="black"/>
                </a:solidFill>
                <a:effectLst/>
                <a:uLnTx/>
                <a:uFillTx/>
                <a:latin typeface="Calibri"/>
                <a:ea typeface="ＭＳ Ｐゴシック" pitchFamily="8" charset="-128"/>
                <a:cs typeface="+mn-cs"/>
              </a:rPr>
              <a:t>not</a:t>
            </a:r>
            <a:r>
              <a:rPr kumimoji="0" lang="en-US" sz="2400" b="1" i="0" u="none" strike="noStrike" kern="1200" cap="none" spc="0" normalizeH="0" baseline="0" noProof="0" dirty="0">
                <a:ln>
                  <a:noFill/>
                </a:ln>
                <a:solidFill>
                  <a:prstClr val="black"/>
                </a:solidFill>
                <a:effectLst/>
                <a:uLnTx/>
                <a:uFillTx/>
                <a:latin typeface="Calibri"/>
                <a:ea typeface="ＭＳ Ｐゴシック" pitchFamily="8" charset="-128"/>
                <a:cs typeface="+mn-cs"/>
              </a:rPr>
              <a:t> control</a:t>
            </a:r>
            <a:endParaRPr kumimoji="0" lang="en-US" sz="1800" b="1" i="0" u="none" strike="noStrike" kern="1200" cap="none" spc="0" normalizeH="0" baseline="0" noProof="0" dirty="0">
              <a:ln>
                <a:noFill/>
              </a:ln>
              <a:solidFill>
                <a:prstClr val="black"/>
              </a:solidFill>
              <a:effectLst/>
              <a:uLnTx/>
              <a:uFillTx/>
              <a:ea typeface="ＭＳ Ｐゴシック" pitchFamily="8" charset="-128"/>
              <a:cs typeface="+mn-cs"/>
            </a:endParaRPr>
          </a:p>
          <a:p>
            <a:pPr marR="0" lvl="0" algn="l" defTabSz="816350" rtl="0" eaLnBrk="1" fontAlgn="auto" latinLnBrk="0" hangingPunct="1">
              <a:lnSpc>
                <a:spcPct val="100000"/>
              </a:lnSpc>
              <a:spcBef>
                <a:spcPts val="439"/>
              </a:spcBef>
              <a:spcAft>
                <a:spcPts val="439"/>
              </a:spcAft>
              <a:buClr>
                <a:srgbClr val="7030A0"/>
              </a:buClr>
              <a:buSzTx/>
              <a:tabLst/>
              <a:defRPr/>
            </a:pPr>
            <a:endParaRPr kumimoji="0" lang="en-US" sz="1800" b="1" i="0" u="none" strike="noStrike" kern="1200" cap="none" spc="0" normalizeH="0" baseline="0" noProof="0" dirty="0">
              <a:ln>
                <a:noFill/>
              </a:ln>
              <a:solidFill>
                <a:prstClr val="black"/>
              </a:solidFill>
              <a:effectLst/>
              <a:uLnTx/>
              <a:uFillTx/>
              <a:ea typeface="ＭＳ Ｐゴシック" pitchFamily="8" charset="-128"/>
              <a:cs typeface="+mn-cs"/>
            </a:endParaRPr>
          </a:p>
        </p:txBody>
      </p:sp>
    </p:spTree>
    <p:extLst>
      <p:ext uri="{BB962C8B-B14F-4D97-AF65-F5344CB8AC3E}">
        <p14:creationId xmlns:p14="http://schemas.microsoft.com/office/powerpoint/2010/main" val="12919499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B33E78-3AFA-4FCD-85F4-80B579B5F9AD}"/>
              </a:ext>
            </a:extLst>
          </p:cNvPr>
          <p:cNvSpPr>
            <a:spLocks noGrp="1"/>
          </p:cNvSpPr>
          <p:nvPr>
            <p:ph type="body" sz="quarter" idx="13"/>
          </p:nvPr>
        </p:nvSpPr>
        <p:spPr/>
        <p:txBody>
          <a:bodyPr>
            <a:normAutofit fontScale="92500" lnSpcReduction="20000"/>
          </a:bodyPr>
          <a:lstStyle/>
          <a:p>
            <a:pPr marL="0" marR="0" lvl="0" indent="0" algn="ctr" defTabSz="81635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FFFF00"/>
              </a:solidFill>
              <a:effectLst/>
              <a:uLnTx/>
              <a:uFillTx/>
              <a:latin typeface="Lato Black" panose="020F0A02020204030203" pitchFamily="34" charset="0"/>
              <a:ea typeface="+mn-ea"/>
              <a:cs typeface="+mn-cs"/>
            </a:endParaRPr>
          </a:p>
          <a:p>
            <a:pPr marL="0" marR="0" lvl="0" indent="0" algn="ctr" defTabSz="81635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00"/>
                </a:solidFill>
                <a:effectLst/>
                <a:uLnTx/>
                <a:uFillTx/>
                <a:latin typeface="Lato Black" panose="020F0A02020204030203" pitchFamily="34" charset="0"/>
                <a:ea typeface="+mn-ea"/>
                <a:cs typeface="+mn-cs"/>
              </a:rPr>
              <a:t>Revenue Limit</a:t>
            </a:r>
          </a:p>
          <a:p>
            <a:endParaRPr lang="en-US" dirty="0"/>
          </a:p>
        </p:txBody>
      </p:sp>
      <p:sp>
        <p:nvSpPr>
          <p:cNvPr id="4" name="TextBox 3">
            <a:extLst>
              <a:ext uri="{FF2B5EF4-FFF2-40B4-BE49-F238E27FC236}">
                <a16:creationId xmlns:a16="http://schemas.microsoft.com/office/drawing/2014/main" id="{DCDB921B-4D18-42E3-A1FF-59C4F2FBA46F}"/>
              </a:ext>
            </a:extLst>
          </p:cNvPr>
          <p:cNvSpPr txBox="1"/>
          <p:nvPr/>
        </p:nvSpPr>
        <p:spPr>
          <a:xfrm>
            <a:off x="1581150" y="1030300"/>
            <a:ext cx="5981700" cy="3293850"/>
          </a:xfrm>
          <a:prstGeom prst="rect">
            <a:avLst/>
          </a:prstGeom>
          <a:noFill/>
        </p:spPr>
        <p:txBody>
          <a:bodyPr wrap="square">
            <a:spAutoFit/>
          </a:bodyPr>
          <a:lstStyle/>
          <a:p>
            <a:pPr marL="342900" marR="0" lvl="0" indent="-342900" algn="l" defTabSz="685800" rtl="0" eaLnBrk="1" fontAlgn="auto" latinLnBrk="0" hangingPunct="1">
              <a:lnSpc>
                <a:spcPct val="120000"/>
              </a:lnSpc>
              <a:spcBef>
                <a:spcPts val="0"/>
              </a:spcBef>
              <a:spcAft>
                <a:spcPts val="600"/>
              </a:spcAft>
              <a:buSzTx/>
              <a:buFont typeface="Wingdings" panose="05000000000000000000" pitchFamily="2" charset="2"/>
              <a:buChar char="ü"/>
              <a:tabLst/>
              <a:defRPr/>
            </a:pPr>
            <a:r>
              <a:rPr kumimoji="0" lang="en-US" sz="2200" i="1" u="none" strike="noStrike" kern="1200" cap="none" spc="0" normalizeH="0" baseline="0" noProof="0" dirty="0">
                <a:ln>
                  <a:noFill/>
                </a:ln>
                <a:effectLst/>
                <a:uLnTx/>
                <a:uFillTx/>
                <a:ea typeface="+mn-ea"/>
                <a:cs typeface="+mn-cs"/>
              </a:rPr>
              <a:t>Step 1:</a:t>
            </a:r>
            <a:r>
              <a:rPr kumimoji="0" lang="en-US" sz="2200" i="0" u="none" strike="noStrike" kern="1200" cap="none" spc="0" normalizeH="0" baseline="0" noProof="0" dirty="0">
                <a:ln>
                  <a:noFill/>
                </a:ln>
                <a:effectLst/>
                <a:uLnTx/>
                <a:uFillTx/>
                <a:ea typeface="+mn-ea"/>
                <a:cs typeface="+mn-cs"/>
              </a:rPr>
              <a:t> Build the Base Revenue Per Member. </a:t>
            </a:r>
          </a:p>
          <a:p>
            <a:pPr marL="617252" marR="0" lvl="2" algn="l" defTabSz="685800" rtl="0" eaLnBrk="1" fontAlgn="auto" latinLnBrk="0" hangingPunct="1">
              <a:lnSpc>
                <a:spcPct val="120000"/>
              </a:lnSpc>
              <a:spcBef>
                <a:spcPts val="0"/>
              </a:spcBef>
              <a:spcAft>
                <a:spcPts val="600"/>
              </a:spcAft>
              <a:buSzTx/>
              <a:tabLst/>
              <a:defRPr/>
            </a:pPr>
            <a:r>
              <a:rPr kumimoji="0" lang="en-US" sz="2200" i="0" u="none" strike="noStrike" kern="1200" cap="none" spc="0" normalizeH="0" baseline="0" noProof="0" dirty="0">
                <a:ln>
                  <a:noFill/>
                </a:ln>
                <a:effectLst/>
                <a:uLnTx/>
                <a:uFillTx/>
                <a:ea typeface="+mn-ea"/>
                <a:cs typeface="+mn-cs"/>
              </a:rPr>
              <a:t>	(</a:t>
            </a:r>
            <a:r>
              <a:rPr lang="en-US" sz="2200" dirty="0"/>
              <a:t>L</a:t>
            </a:r>
            <a:r>
              <a:rPr kumimoji="0" lang="en-US" sz="2200" i="0" u="none" strike="noStrike" kern="1200" cap="none" spc="0" normalizeH="0" baseline="0" noProof="0" dirty="0" err="1">
                <a:ln>
                  <a:noFill/>
                </a:ln>
                <a:effectLst/>
                <a:uLnTx/>
                <a:uFillTx/>
                <a:ea typeface="+mn-ea"/>
                <a:cs typeface="+mn-cs"/>
              </a:rPr>
              <a:t>ines</a:t>
            </a:r>
            <a:r>
              <a:rPr kumimoji="0" lang="en-US" sz="2200" i="0" u="none" strike="noStrike" kern="1200" cap="none" spc="0" normalizeH="0" baseline="0" noProof="0" dirty="0">
                <a:ln>
                  <a:noFill/>
                </a:ln>
                <a:effectLst/>
                <a:uLnTx/>
                <a:uFillTx/>
                <a:ea typeface="+mn-ea"/>
                <a:cs typeface="+mn-cs"/>
              </a:rPr>
              <a:t> 1-3)</a:t>
            </a:r>
          </a:p>
          <a:p>
            <a:pPr marL="342900" marR="0" lvl="0" indent="-342900" algn="l" defTabSz="685800" rtl="0" eaLnBrk="1" fontAlgn="auto" latinLnBrk="0" hangingPunct="1">
              <a:lnSpc>
                <a:spcPct val="120000"/>
              </a:lnSpc>
              <a:spcBef>
                <a:spcPts val="0"/>
              </a:spcBef>
              <a:spcAft>
                <a:spcPts val="600"/>
              </a:spcAft>
              <a:buSzTx/>
              <a:buFont typeface="Wingdings" panose="05000000000000000000" pitchFamily="2" charset="2"/>
              <a:buChar char="ü"/>
              <a:tabLst/>
              <a:defRPr/>
            </a:pPr>
            <a:r>
              <a:rPr kumimoji="0" lang="en-US" sz="2200" i="1" u="none" strike="noStrike" kern="1200" cap="none" spc="0" normalizeH="0" baseline="0" noProof="0" dirty="0">
                <a:ln>
                  <a:noFill/>
                </a:ln>
                <a:effectLst/>
                <a:uLnTx/>
                <a:uFillTx/>
                <a:ea typeface="+mn-ea"/>
                <a:cs typeface="+mn-cs"/>
              </a:rPr>
              <a:t>Step 2:</a:t>
            </a:r>
            <a:r>
              <a:rPr kumimoji="0" lang="en-US" sz="2200" i="0" u="none" strike="noStrike" kern="1200" cap="none" spc="0" normalizeH="0" baseline="0" noProof="0" dirty="0">
                <a:ln>
                  <a:noFill/>
                </a:ln>
                <a:effectLst/>
                <a:uLnTx/>
                <a:uFillTx/>
                <a:ea typeface="+mn-ea"/>
                <a:cs typeface="+mn-cs"/>
              </a:rPr>
              <a:t> Calculate a New Revenue Per Member. </a:t>
            </a:r>
          </a:p>
          <a:p>
            <a:pPr marL="308626" marR="0" lvl="1" algn="l" defTabSz="685800" rtl="0" eaLnBrk="1" fontAlgn="auto" latinLnBrk="0" hangingPunct="1">
              <a:lnSpc>
                <a:spcPct val="120000"/>
              </a:lnSpc>
              <a:spcBef>
                <a:spcPts val="0"/>
              </a:spcBef>
              <a:spcAft>
                <a:spcPts val="600"/>
              </a:spcAft>
              <a:buSzTx/>
              <a:tabLst/>
              <a:defRPr/>
            </a:pPr>
            <a:r>
              <a:rPr kumimoji="0" lang="en-US" sz="2200" i="0" u="none" strike="noStrike" kern="1200" cap="none" spc="0" normalizeH="0" baseline="0" noProof="0" dirty="0">
                <a:ln>
                  <a:noFill/>
                </a:ln>
                <a:effectLst/>
                <a:uLnTx/>
                <a:uFillTx/>
                <a:ea typeface="+mn-ea"/>
                <a:cs typeface="+mn-cs"/>
              </a:rPr>
              <a:t>	(prior to exemptions) </a:t>
            </a:r>
          </a:p>
          <a:p>
            <a:pPr marL="308626" marR="0" lvl="1" algn="l" defTabSz="685800" rtl="0" eaLnBrk="1" fontAlgn="auto" latinLnBrk="0" hangingPunct="1">
              <a:lnSpc>
                <a:spcPct val="120000"/>
              </a:lnSpc>
              <a:spcBef>
                <a:spcPts val="0"/>
              </a:spcBef>
              <a:spcAft>
                <a:spcPts val="600"/>
              </a:spcAft>
              <a:buSzTx/>
              <a:tabLst/>
              <a:defRPr/>
            </a:pPr>
            <a:r>
              <a:rPr lang="en-US" sz="2200" dirty="0"/>
              <a:t>	</a:t>
            </a:r>
            <a:r>
              <a:rPr kumimoji="0" lang="en-US" sz="2200" i="0" u="none" strike="noStrike" kern="1200" cap="none" spc="0" normalizeH="0" baseline="0" noProof="0" dirty="0">
                <a:ln>
                  <a:noFill/>
                </a:ln>
                <a:effectLst/>
                <a:uLnTx/>
                <a:uFillTx/>
                <a:ea typeface="+mn-ea"/>
                <a:cs typeface="+mn-cs"/>
              </a:rPr>
              <a:t>(</a:t>
            </a:r>
            <a:r>
              <a:rPr lang="en-US" sz="2200" dirty="0"/>
              <a:t>L</a:t>
            </a:r>
            <a:r>
              <a:rPr kumimoji="0" lang="en-US" sz="2200" i="0" u="none" strike="noStrike" kern="1200" cap="none" spc="0" normalizeH="0" baseline="0" noProof="0" dirty="0" err="1">
                <a:ln>
                  <a:noFill/>
                </a:ln>
                <a:effectLst/>
                <a:uLnTx/>
                <a:uFillTx/>
                <a:ea typeface="+mn-ea"/>
                <a:cs typeface="+mn-cs"/>
              </a:rPr>
              <a:t>ines</a:t>
            </a:r>
            <a:r>
              <a:rPr kumimoji="0" lang="en-US" sz="2200" i="0" u="none" strike="noStrike" kern="1200" cap="none" spc="0" normalizeH="0" baseline="0" noProof="0" dirty="0">
                <a:ln>
                  <a:noFill/>
                </a:ln>
                <a:effectLst/>
                <a:uLnTx/>
                <a:uFillTx/>
                <a:ea typeface="+mn-ea"/>
                <a:cs typeface="+mn-cs"/>
              </a:rPr>
              <a:t> 4-7) </a:t>
            </a:r>
          </a:p>
          <a:p>
            <a:pPr marL="342900" marR="0" lvl="0" indent="-342900" algn="l" defTabSz="685800" rtl="0" eaLnBrk="1" fontAlgn="auto" latinLnBrk="0" hangingPunct="1">
              <a:lnSpc>
                <a:spcPct val="120000"/>
              </a:lnSpc>
              <a:spcBef>
                <a:spcPts val="0"/>
              </a:spcBef>
              <a:spcAft>
                <a:spcPts val="600"/>
              </a:spcAft>
              <a:buSzTx/>
              <a:buFont typeface="Wingdings" panose="05000000000000000000" pitchFamily="2" charset="2"/>
              <a:buChar char="ü"/>
              <a:tabLst/>
              <a:defRPr/>
            </a:pPr>
            <a:r>
              <a:rPr kumimoji="0" lang="en-US" sz="2200" i="1" u="none" strike="noStrike" kern="1200" cap="none" spc="0" normalizeH="0" baseline="0" noProof="0" dirty="0">
                <a:ln>
                  <a:noFill/>
                </a:ln>
                <a:effectLst/>
                <a:uLnTx/>
                <a:uFillTx/>
                <a:ea typeface="+mn-ea"/>
                <a:cs typeface="+mn-cs"/>
              </a:rPr>
              <a:t>Step 3:</a:t>
            </a:r>
            <a:r>
              <a:rPr kumimoji="0" lang="en-US" sz="2200" i="0" u="none" strike="noStrike" kern="1200" cap="none" spc="0" normalizeH="0" baseline="0" noProof="0" dirty="0">
                <a:ln>
                  <a:noFill/>
                </a:ln>
                <a:effectLst/>
                <a:uLnTx/>
                <a:uFillTx/>
                <a:ea typeface="+mn-ea"/>
                <a:cs typeface="+mn-cs"/>
              </a:rPr>
              <a:t> Determine Allowable Exemptions. 	 	(Lines 8-11)</a:t>
            </a:r>
          </a:p>
        </p:txBody>
      </p:sp>
    </p:spTree>
    <p:extLst>
      <p:ext uri="{BB962C8B-B14F-4D97-AF65-F5344CB8AC3E}">
        <p14:creationId xmlns:p14="http://schemas.microsoft.com/office/powerpoint/2010/main" val="3284300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B33E78-3AFA-4FCD-85F4-80B579B5F9AD}"/>
              </a:ext>
            </a:extLst>
          </p:cNvPr>
          <p:cNvSpPr>
            <a:spLocks noGrp="1"/>
          </p:cNvSpPr>
          <p:nvPr>
            <p:ph type="body" sz="quarter" idx="13"/>
          </p:nvPr>
        </p:nvSpPr>
        <p:spPr/>
        <p:txBody>
          <a:bodyPr/>
          <a:lstStyle/>
          <a:p>
            <a:r>
              <a:rPr kumimoji="0" lang="en-US" sz="3600" b="0" i="0" u="none" strike="noStrike" kern="1200" cap="none" spc="0" normalizeH="0" baseline="0" noProof="0" dirty="0">
                <a:ln>
                  <a:noFill/>
                </a:ln>
                <a:solidFill>
                  <a:srgbClr val="FFFF00"/>
                </a:solidFill>
                <a:effectLst/>
                <a:uLnTx/>
                <a:uFillTx/>
                <a:latin typeface="Lato Black" panose="020F0A02020204030203" pitchFamily="34" charset="0"/>
                <a:ea typeface="+mj-ea"/>
                <a:cs typeface="+mj-cs"/>
              </a:rPr>
              <a:t>Revenue Limit</a:t>
            </a:r>
            <a:endParaRPr lang="en-US" dirty="0"/>
          </a:p>
        </p:txBody>
      </p:sp>
      <p:sp>
        <p:nvSpPr>
          <p:cNvPr id="4" name="TextBox 3">
            <a:extLst>
              <a:ext uri="{FF2B5EF4-FFF2-40B4-BE49-F238E27FC236}">
                <a16:creationId xmlns:a16="http://schemas.microsoft.com/office/drawing/2014/main" id="{943FE47D-29B2-4A58-9C0B-FA05DA57CF73}"/>
              </a:ext>
            </a:extLst>
          </p:cNvPr>
          <p:cNvSpPr txBox="1"/>
          <p:nvPr/>
        </p:nvSpPr>
        <p:spPr>
          <a:xfrm>
            <a:off x="2286000" y="1228049"/>
            <a:ext cx="4572000" cy="424732"/>
          </a:xfrm>
          <a:prstGeom prst="rect">
            <a:avLst/>
          </a:prstGeom>
          <a:noFill/>
        </p:spPr>
        <p:txBody>
          <a:bodyPr wrap="square">
            <a:spAutoFit/>
          </a:bodyPr>
          <a:lstStyle/>
          <a:p>
            <a:pPr eaLnBrk="1" hangingPunct="1">
              <a:lnSpc>
                <a:spcPct val="90000"/>
              </a:lnSpc>
              <a:spcAft>
                <a:spcPts val="1200"/>
              </a:spcAft>
              <a:buClr>
                <a:srgbClr val="7030A0"/>
              </a:buClr>
            </a:pPr>
            <a:r>
              <a:rPr lang="en-US" sz="2400" b="1" i="1" dirty="0"/>
              <a:t>Step 4:</a:t>
            </a:r>
            <a:r>
              <a:rPr lang="en-US" sz="2400" b="1" dirty="0"/>
              <a:t> Determine Levy Amounts</a:t>
            </a:r>
            <a:r>
              <a:rPr lang="en-US" sz="1800" dirty="0"/>
              <a:t>. </a:t>
            </a:r>
            <a:endParaRPr lang="en-US" sz="1800" u="sng" dirty="0"/>
          </a:p>
        </p:txBody>
      </p:sp>
      <p:sp>
        <p:nvSpPr>
          <p:cNvPr id="6" name="TextBox 5">
            <a:extLst>
              <a:ext uri="{FF2B5EF4-FFF2-40B4-BE49-F238E27FC236}">
                <a16:creationId xmlns:a16="http://schemas.microsoft.com/office/drawing/2014/main" id="{F9F8CA15-C7F6-46C9-AFC1-0DACE7FCDC7B}"/>
              </a:ext>
            </a:extLst>
          </p:cNvPr>
          <p:cNvSpPr txBox="1"/>
          <p:nvPr/>
        </p:nvSpPr>
        <p:spPr>
          <a:xfrm>
            <a:off x="2286000" y="1832512"/>
            <a:ext cx="4572000" cy="2745367"/>
          </a:xfrm>
          <a:prstGeom prst="rect">
            <a:avLst/>
          </a:prstGeom>
          <a:noFill/>
        </p:spPr>
        <p:txBody>
          <a:bodyPr wrap="square">
            <a:spAutoFit/>
          </a:bodyPr>
          <a:lstStyle/>
          <a:p>
            <a:pPr marL="308626" indent="-308626" algn="ctr">
              <a:lnSpc>
                <a:spcPct val="80000"/>
              </a:lnSpc>
              <a:spcBef>
                <a:spcPct val="20000"/>
              </a:spcBef>
              <a:defRPr/>
            </a:pPr>
            <a:r>
              <a:rPr lang="en-US" sz="2000" b="1" i="1" u="sng" dirty="0"/>
              <a:t>Controlled Amounts</a:t>
            </a:r>
            <a:endParaRPr lang="en-US" sz="2000" b="1" dirty="0"/>
          </a:p>
          <a:p>
            <a:pPr marL="308626" indent="-308626" algn="ctr">
              <a:lnSpc>
                <a:spcPct val="80000"/>
              </a:lnSpc>
              <a:spcBef>
                <a:spcPct val="20000"/>
              </a:spcBef>
              <a:defRPr/>
            </a:pPr>
            <a:r>
              <a:rPr lang="en-US" sz="2000" b="1" dirty="0"/>
              <a:t>Levies for Funds 10, 38, 41 </a:t>
            </a:r>
          </a:p>
          <a:p>
            <a:pPr marL="308626" indent="-308626" algn="ctr">
              <a:lnSpc>
                <a:spcPct val="80000"/>
              </a:lnSpc>
              <a:spcBef>
                <a:spcPct val="20000"/>
              </a:spcBef>
              <a:defRPr/>
            </a:pPr>
            <a:r>
              <a:rPr lang="en-US" sz="2000" b="1" dirty="0"/>
              <a:t>(Worksheet lines 12-14)</a:t>
            </a:r>
          </a:p>
          <a:p>
            <a:pPr marL="308626" indent="-308626" algn="ctr">
              <a:lnSpc>
                <a:spcPct val="80000"/>
              </a:lnSpc>
              <a:spcBef>
                <a:spcPct val="20000"/>
              </a:spcBef>
              <a:defRPr/>
            </a:pPr>
            <a:endParaRPr lang="en-US" sz="2000" b="1" dirty="0"/>
          </a:p>
          <a:p>
            <a:pPr algn="ctr">
              <a:lnSpc>
                <a:spcPct val="80000"/>
              </a:lnSpc>
              <a:spcBef>
                <a:spcPct val="20000"/>
              </a:spcBef>
              <a:defRPr/>
            </a:pPr>
            <a:r>
              <a:rPr lang="en-US" sz="2000" b="1" u="sng" dirty="0"/>
              <a:t>Non-Controlled Amounts</a:t>
            </a:r>
          </a:p>
          <a:p>
            <a:pPr algn="ctr">
              <a:lnSpc>
                <a:spcPct val="80000"/>
              </a:lnSpc>
              <a:spcBef>
                <a:spcPct val="20000"/>
              </a:spcBef>
              <a:defRPr/>
            </a:pPr>
            <a:r>
              <a:rPr lang="en-US" sz="2000" b="1" dirty="0"/>
              <a:t>Levies for Funds 39 &amp; 80 and Prior-Year Chargeback</a:t>
            </a:r>
          </a:p>
          <a:p>
            <a:pPr algn="ctr">
              <a:lnSpc>
                <a:spcPct val="80000"/>
              </a:lnSpc>
              <a:spcBef>
                <a:spcPct val="20000"/>
              </a:spcBef>
              <a:defRPr/>
            </a:pPr>
            <a:r>
              <a:rPr lang="en-US" sz="2000" b="1" dirty="0"/>
              <a:t>(Worksheet line 15)</a:t>
            </a:r>
            <a:endParaRPr lang="en-US" sz="2000" dirty="0"/>
          </a:p>
          <a:p>
            <a:pPr marL="308626" indent="-308626" algn="ctr">
              <a:lnSpc>
                <a:spcPct val="80000"/>
              </a:lnSpc>
              <a:spcBef>
                <a:spcPct val="20000"/>
              </a:spcBef>
              <a:defRPr/>
            </a:pPr>
            <a:endParaRPr lang="en-US" sz="2000" dirty="0"/>
          </a:p>
        </p:txBody>
      </p:sp>
    </p:spTree>
    <p:extLst>
      <p:ext uri="{BB962C8B-B14F-4D97-AF65-F5344CB8AC3E}">
        <p14:creationId xmlns:p14="http://schemas.microsoft.com/office/powerpoint/2010/main" val="16850756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B33E78-3AFA-4FCD-85F4-80B579B5F9AD}"/>
              </a:ext>
            </a:extLst>
          </p:cNvPr>
          <p:cNvSpPr>
            <a:spLocks noGrp="1"/>
          </p:cNvSpPr>
          <p:nvPr>
            <p:ph type="body" sz="quarter" idx="13"/>
          </p:nvPr>
        </p:nvSpPr>
        <p:spPr/>
        <p:txBody>
          <a:bodyPr/>
          <a:lstStyle/>
          <a:p>
            <a:r>
              <a:rPr kumimoji="0" lang="en-US" sz="3516" b="0" i="0" u="none" strike="noStrike" kern="1200" cap="none" spc="0" normalizeH="0" baseline="0" noProof="0" dirty="0">
                <a:ln w="6350">
                  <a:noFill/>
                </a:ln>
                <a:solidFill>
                  <a:srgbClr val="FFFF00"/>
                </a:solidFill>
                <a:effectLst/>
                <a:uLnTx/>
                <a:uFillTx/>
                <a:latin typeface="Lato Black" panose="020F0A02020204030203" pitchFamily="34" charset="0"/>
                <a:ea typeface="+mj-ea"/>
                <a:cs typeface="Arial" pitchFamily="34" charset="0"/>
              </a:rPr>
              <a:t>Revenue Limit Worksheet</a:t>
            </a:r>
            <a:endParaRPr lang="en-US" dirty="0"/>
          </a:p>
        </p:txBody>
      </p:sp>
      <p:sp>
        <p:nvSpPr>
          <p:cNvPr id="5" name="TextBox 4">
            <a:extLst>
              <a:ext uri="{FF2B5EF4-FFF2-40B4-BE49-F238E27FC236}">
                <a16:creationId xmlns:a16="http://schemas.microsoft.com/office/drawing/2014/main" id="{F31335D0-58F3-4F1F-8298-6D4A7F6EBB04}"/>
              </a:ext>
            </a:extLst>
          </p:cNvPr>
          <p:cNvSpPr txBox="1"/>
          <p:nvPr/>
        </p:nvSpPr>
        <p:spPr>
          <a:xfrm>
            <a:off x="1059281" y="1614329"/>
            <a:ext cx="6984339" cy="3221395"/>
          </a:xfrm>
          <a:prstGeom prst="rect">
            <a:avLst/>
          </a:prstGeom>
          <a:noFill/>
        </p:spPr>
        <p:txBody>
          <a:bodyPr wrap="square">
            <a:spAutoFit/>
          </a:bodyPr>
          <a:lstStyle/>
          <a:p>
            <a:pPr algn="ctr">
              <a:spcBef>
                <a:spcPts val="439"/>
              </a:spcBef>
              <a:spcAft>
                <a:spcPts val="879"/>
              </a:spcAft>
              <a:buClr>
                <a:srgbClr val="7030A0"/>
              </a:buClr>
              <a:defRPr/>
            </a:pPr>
            <a:r>
              <a:rPr lang="en-US" sz="2000" b="1" dirty="0"/>
              <a:t>(Located in at the bottom of the left page)</a:t>
            </a:r>
            <a:endParaRPr lang="en-US" sz="2000" b="1" dirty="0">
              <a:ln>
                <a:solidFill>
                  <a:schemeClr val="tx1"/>
                </a:solidFill>
              </a:ln>
              <a:solidFill>
                <a:srgbClr val="00B050"/>
              </a:solidFill>
            </a:endParaRPr>
          </a:p>
          <a:p>
            <a:pPr>
              <a:spcBef>
                <a:spcPts val="439"/>
              </a:spcBef>
              <a:spcAft>
                <a:spcPts val="879"/>
              </a:spcAft>
              <a:buClr>
                <a:srgbClr val="7030A0"/>
              </a:buClr>
              <a:defRPr/>
            </a:pPr>
            <a:r>
              <a:rPr lang="en-US" sz="2000" b="1" dirty="0"/>
              <a:t>Green cells are formula cells and will auto calculate the amount for that cell based on the values entered in other cells.</a:t>
            </a:r>
          </a:p>
          <a:p>
            <a:pPr>
              <a:spcBef>
                <a:spcPts val="439"/>
              </a:spcBef>
              <a:spcAft>
                <a:spcPts val="879"/>
              </a:spcAft>
              <a:buClr>
                <a:srgbClr val="7030A0"/>
              </a:buClr>
              <a:defRPr/>
            </a:pPr>
            <a:r>
              <a:rPr lang="en-US" sz="2000" b="1" dirty="0"/>
              <a:t>Yellow cells pull data on file with DPI and loaded on the “Data” tab of the worksheet. </a:t>
            </a:r>
          </a:p>
          <a:p>
            <a:pPr>
              <a:spcBef>
                <a:spcPts val="439"/>
              </a:spcBef>
              <a:spcAft>
                <a:spcPts val="879"/>
              </a:spcAft>
              <a:buClr>
                <a:srgbClr val="7030A0"/>
              </a:buClr>
              <a:defRPr/>
            </a:pPr>
            <a:r>
              <a:rPr lang="en-US" sz="2000" b="1" dirty="0"/>
              <a:t>Pink cells require district entry.</a:t>
            </a:r>
          </a:p>
          <a:p>
            <a:pPr marL="239900" lvl="1">
              <a:lnSpc>
                <a:spcPct val="100000"/>
              </a:lnSpc>
              <a:spcBef>
                <a:spcPts val="439"/>
              </a:spcBef>
              <a:spcAft>
                <a:spcPts val="879"/>
              </a:spcAft>
              <a:buClr>
                <a:srgbClr val="7030A0"/>
              </a:buClr>
              <a:defRPr/>
            </a:pPr>
            <a:r>
              <a:rPr lang="en-US" sz="2000" b="1" u="sng" dirty="0"/>
              <a:t>Note:</a:t>
            </a:r>
            <a:r>
              <a:rPr lang="en-US" sz="2000" b="1" dirty="0"/>
              <a:t> as DPI receives additional data and loads into the  spreadsheet, we will change the pink cells to yellow cells.</a:t>
            </a:r>
          </a:p>
        </p:txBody>
      </p:sp>
      <p:pic>
        <p:nvPicPr>
          <p:cNvPr id="8" name="Picture 7">
            <a:extLst>
              <a:ext uri="{FF2B5EF4-FFF2-40B4-BE49-F238E27FC236}">
                <a16:creationId xmlns:a16="http://schemas.microsoft.com/office/drawing/2014/main" id="{70C14332-07AE-E1F6-440B-C8BF9DCEE7B6}"/>
              </a:ext>
            </a:extLst>
          </p:cNvPr>
          <p:cNvPicPr>
            <a:picLocks noChangeAspect="1"/>
          </p:cNvPicPr>
          <p:nvPr/>
        </p:nvPicPr>
        <p:blipFill>
          <a:blip r:embed="rId2"/>
          <a:stretch>
            <a:fillRect/>
          </a:stretch>
        </p:blipFill>
        <p:spPr>
          <a:xfrm>
            <a:off x="808125" y="1238009"/>
            <a:ext cx="7486650" cy="190500"/>
          </a:xfrm>
          <a:prstGeom prst="rect">
            <a:avLst/>
          </a:prstGeom>
          <a:solidFill>
            <a:schemeClr val="bg1"/>
          </a:solidFill>
          <a:effectLst>
            <a:outerShdw blurRad="25400" dist="12700" dir="2700000" algn="tl" rotWithShape="0">
              <a:prstClr val="black">
                <a:alpha val="40000"/>
              </a:prstClr>
            </a:outerShdw>
          </a:effectLst>
        </p:spPr>
      </p:pic>
    </p:spTree>
    <p:extLst>
      <p:ext uri="{BB962C8B-B14F-4D97-AF65-F5344CB8AC3E}">
        <p14:creationId xmlns:p14="http://schemas.microsoft.com/office/powerpoint/2010/main" val="35986128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FC79120F-D075-8579-BC43-50ACE115ED0F}"/>
              </a:ext>
            </a:extLst>
          </p:cNvPr>
          <p:cNvPicPr>
            <a:picLocks noChangeAspect="1"/>
          </p:cNvPicPr>
          <p:nvPr/>
        </p:nvPicPr>
        <p:blipFill>
          <a:blip r:embed="rId3"/>
          <a:stretch>
            <a:fillRect/>
          </a:stretch>
        </p:blipFill>
        <p:spPr>
          <a:xfrm>
            <a:off x="5042417" y="53070"/>
            <a:ext cx="3802522" cy="4992624"/>
          </a:xfrm>
          <a:prstGeom prst="rect">
            <a:avLst/>
          </a:prstGeom>
          <a:solidFill>
            <a:schemeClr val="bg1"/>
          </a:solidFill>
          <a:effectLst>
            <a:outerShdw blurRad="25400" dist="12700" dir="2700000" algn="tl" rotWithShape="0">
              <a:prstClr val="black">
                <a:alpha val="40000"/>
              </a:prstClr>
            </a:outerShdw>
          </a:effectLst>
        </p:spPr>
      </p:pic>
      <p:sp>
        <p:nvSpPr>
          <p:cNvPr id="2" name="Text Placeholder 1">
            <a:extLst>
              <a:ext uri="{FF2B5EF4-FFF2-40B4-BE49-F238E27FC236}">
                <a16:creationId xmlns:a16="http://schemas.microsoft.com/office/drawing/2014/main" id="{42B33E78-3AFA-4FCD-85F4-80B579B5F9AD}"/>
              </a:ext>
            </a:extLst>
          </p:cNvPr>
          <p:cNvSpPr>
            <a:spLocks noGrp="1"/>
          </p:cNvSpPr>
          <p:nvPr>
            <p:ph type="body" sz="quarter" idx="13"/>
          </p:nvPr>
        </p:nvSpPr>
        <p:spPr>
          <a:xfrm>
            <a:off x="-50253" y="219075"/>
            <a:ext cx="1263112" cy="3732101"/>
          </a:xfrm>
        </p:spPr>
        <p:txBody>
          <a:bodyPr>
            <a:normAutofit/>
          </a:bodyPr>
          <a:lstStyle/>
          <a:p>
            <a:pPr marL="0" marR="0" lvl="0" indent="0" algn="ctr" defTabSz="816350" rtl="0" eaLnBrk="1" fontAlgn="auto" latinLnBrk="0" hangingPunct="1">
              <a:lnSpc>
                <a:spcPct val="50000"/>
              </a:lnSpc>
              <a:spcBef>
                <a:spcPct val="50000"/>
              </a:spcBef>
              <a:spcAft>
                <a:spcPts val="0"/>
              </a:spcAft>
              <a:buClrTx/>
              <a:buSzTx/>
              <a:buFontTx/>
              <a:buNone/>
              <a:tabLst/>
              <a:defRPr/>
            </a:pPr>
            <a:endParaRPr kumimoji="0" lang="en-US" sz="2000" b="0" i="0" u="none" strike="noStrike" kern="1200" cap="none" spc="0" normalizeH="0" baseline="0" noProof="0" dirty="0">
              <a:ln>
                <a:noFill/>
              </a:ln>
              <a:solidFill>
                <a:srgbClr val="000099"/>
              </a:solidFill>
              <a:effectLst/>
              <a:uLnTx/>
              <a:uFillTx/>
              <a:latin typeface="Lato Black" panose="020F0A02020204030203" pitchFamily="34" charset="0"/>
              <a:ea typeface="+mn-ea"/>
              <a:cs typeface="+mn-cs"/>
            </a:endParaRPr>
          </a:p>
          <a:p>
            <a:pPr marL="0" marR="0" lvl="0" indent="0" algn="ctr" defTabSz="816350" rtl="0" eaLnBrk="1" fontAlgn="auto" latinLnBrk="0" hangingPunct="1">
              <a:spcBef>
                <a:spcPct val="50000"/>
              </a:spcBef>
              <a:spcAft>
                <a:spcPts val="0"/>
              </a:spcAft>
              <a:buClrTx/>
              <a:buSzTx/>
              <a:buFontTx/>
              <a:buNone/>
              <a:tabLst/>
              <a:defRPr/>
            </a:pPr>
            <a:r>
              <a:rPr kumimoji="0" lang="en-US" sz="2000" b="0" i="0" u="none" strike="noStrike" kern="1200" cap="none" spc="0" normalizeH="0" baseline="0" noProof="0" dirty="0">
                <a:ln>
                  <a:noFill/>
                </a:ln>
                <a:solidFill>
                  <a:srgbClr val="000099"/>
                </a:solidFill>
                <a:effectLst/>
                <a:uLnTx/>
                <a:uFillTx/>
                <a:latin typeface="Lato Black" panose="020F0A02020204030203" pitchFamily="34" charset="0"/>
                <a:ea typeface="+mn-ea"/>
                <a:cs typeface="+mn-cs"/>
              </a:rPr>
              <a:t>Step 1: Build the Base Revenue  Line 1</a:t>
            </a:r>
          </a:p>
          <a:p>
            <a:endParaRPr lang="en-US" sz="2000" dirty="0">
              <a:solidFill>
                <a:srgbClr val="000099"/>
              </a:solidFill>
            </a:endParaRPr>
          </a:p>
        </p:txBody>
      </p:sp>
      <p:sp>
        <p:nvSpPr>
          <p:cNvPr id="27" name="TextBox 26">
            <a:extLst>
              <a:ext uri="{FF2B5EF4-FFF2-40B4-BE49-F238E27FC236}">
                <a16:creationId xmlns:a16="http://schemas.microsoft.com/office/drawing/2014/main" id="{1A59EE0F-8629-47F7-B35D-B957B85BDD36}"/>
              </a:ext>
            </a:extLst>
          </p:cNvPr>
          <p:cNvSpPr txBox="1"/>
          <p:nvPr/>
        </p:nvSpPr>
        <p:spPr>
          <a:xfrm>
            <a:off x="7644168" y="1485738"/>
            <a:ext cx="1371600" cy="430887"/>
          </a:xfrm>
          <a:prstGeom prst="rect">
            <a:avLst/>
          </a:prstGeom>
          <a:solidFill>
            <a:srgbClr val="FFFF00"/>
          </a:solidFill>
          <a:ln w="38100">
            <a:solidFill>
              <a:schemeClr val="tx1"/>
            </a:solidFill>
          </a:ln>
        </p:spPr>
        <p:txBody>
          <a:bodyPr wrap="square" rtlCol="0">
            <a:spAutoFit/>
          </a:bodyPr>
          <a:lstStyle/>
          <a:p>
            <a:r>
              <a:rPr lang="en-US" sz="1100" b="1" dirty="0">
                <a:latin typeface="Lato" panose="020F0502020204030203" pitchFamily="34" charset="0"/>
              </a:rPr>
              <a:t>Aid Penalty comes from page 3 RLW</a:t>
            </a:r>
            <a:endParaRPr lang="en-US" sz="1400" b="1" dirty="0">
              <a:latin typeface="Lato" panose="020F0502020204030203" pitchFamily="34" charset="0"/>
            </a:endParaRPr>
          </a:p>
        </p:txBody>
      </p:sp>
      <p:sp>
        <p:nvSpPr>
          <p:cNvPr id="28" name="TextBox 27">
            <a:extLst>
              <a:ext uri="{FF2B5EF4-FFF2-40B4-BE49-F238E27FC236}">
                <a16:creationId xmlns:a16="http://schemas.microsoft.com/office/drawing/2014/main" id="{FE7EBD16-A498-426D-A46B-7A7C3AB47931}"/>
              </a:ext>
            </a:extLst>
          </p:cNvPr>
          <p:cNvSpPr txBox="1"/>
          <p:nvPr/>
        </p:nvSpPr>
        <p:spPr>
          <a:xfrm>
            <a:off x="7644168" y="2197271"/>
            <a:ext cx="1371600" cy="600164"/>
          </a:xfrm>
          <a:prstGeom prst="rect">
            <a:avLst/>
          </a:prstGeom>
          <a:solidFill>
            <a:srgbClr val="FFFF00"/>
          </a:solidFill>
          <a:ln w="38100">
            <a:solidFill>
              <a:schemeClr val="tx1"/>
            </a:solidFill>
          </a:ln>
        </p:spPr>
        <p:txBody>
          <a:bodyPr wrap="square" rtlCol="0">
            <a:spAutoFit/>
          </a:bodyPr>
          <a:lstStyle>
            <a:defPPr>
              <a:defRPr lang="en-US"/>
            </a:defPPr>
            <a:lvl1pPr>
              <a:defRPr sz="1100" b="1">
                <a:latin typeface="Lato" panose="020F0502020204030203" pitchFamily="34" charset="0"/>
              </a:defRPr>
            </a:lvl1pPr>
          </a:lstStyle>
          <a:p>
            <a:r>
              <a:rPr lang="en-US" dirty="0"/>
              <a:t>Total levied NRE comes from page </a:t>
            </a:r>
            <a:br>
              <a:rPr lang="en-US" dirty="0"/>
            </a:br>
            <a:r>
              <a:rPr lang="en-US" dirty="0"/>
              <a:t>3 RLW</a:t>
            </a:r>
          </a:p>
        </p:txBody>
      </p:sp>
      <p:pic>
        <p:nvPicPr>
          <p:cNvPr id="10" name="Picture 9">
            <a:extLst>
              <a:ext uri="{FF2B5EF4-FFF2-40B4-BE49-F238E27FC236}">
                <a16:creationId xmlns:a16="http://schemas.microsoft.com/office/drawing/2014/main" id="{E5E54F0A-99D4-B223-AA7F-55747F769929}"/>
              </a:ext>
            </a:extLst>
          </p:cNvPr>
          <p:cNvPicPr>
            <a:picLocks noChangeAspect="1"/>
          </p:cNvPicPr>
          <p:nvPr/>
        </p:nvPicPr>
        <p:blipFill>
          <a:blip r:embed="rId4"/>
          <a:stretch>
            <a:fillRect/>
          </a:stretch>
        </p:blipFill>
        <p:spPr>
          <a:xfrm>
            <a:off x="1162606" y="53070"/>
            <a:ext cx="3704388" cy="4988024"/>
          </a:xfrm>
          <a:prstGeom prst="rect">
            <a:avLst/>
          </a:prstGeom>
          <a:solidFill>
            <a:schemeClr val="bg1"/>
          </a:solidFill>
          <a:effectLst>
            <a:outerShdw blurRad="25400" dist="12700" dir="2700000" algn="tl" rotWithShape="0">
              <a:prstClr val="black">
                <a:alpha val="40000"/>
              </a:prstClr>
            </a:outerShdw>
          </a:effectLst>
        </p:spPr>
      </p:pic>
      <p:cxnSp>
        <p:nvCxnSpPr>
          <p:cNvPr id="1025" name="Straight Arrow Connector 1024">
            <a:extLst>
              <a:ext uri="{FF2B5EF4-FFF2-40B4-BE49-F238E27FC236}">
                <a16:creationId xmlns:a16="http://schemas.microsoft.com/office/drawing/2014/main" id="{22AC6558-0A96-DC9E-852F-517D0C77E3FA}"/>
              </a:ext>
            </a:extLst>
          </p:cNvPr>
          <p:cNvCxnSpPr>
            <a:cxnSpLocks/>
            <a:stCxn id="1037" idx="3"/>
            <a:endCxn id="1038" idx="1"/>
          </p:cNvCxnSpPr>
          <p:nvPr/>
        </p:nvCxnSpPr>
        <p:spPr>
          <a:xfrm flipV="1">
            <a:off x="4210050" y="852958"/>
            <a:ext cx="3258696" cy="3147542"/>
          </a:xfrm>
          <a:prstGeom prst="straightConnector1">
            <a:avLst/>
          </a:prstGeom>
          <a:ln w="38100">
            <a:solidFill>
              <a:srgbClr val="00CC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37" name="Rectangle 1036">
            <a:extLst>
              <a:ext uri="{FF2B5EF4-FFF2-40B4-BE49-F238E27FC236}">
                <a16:creationId xmlns:a16="http://schemas.microsoft.com/office/drawing/2014/main" id="{4224DFA1-0F5D-74B9-61A2-4FA802F2F9DC}"/>
              </a:ext>
            </a:extLst>
          </p:cNvPr>
          <p:cNvSpPr/>
          <p:nvPr/>
        </p:nvSpPr>
        <p:spPr>
          <a:xfrm>
            <a:off x="3486150" y="3841750"/>
            <a:ext cx="723900" cy="317500"/>
          </a:xfrm>
          <a:prstGeom prst="rect">
            <a:avLst/>
          </a:prstGeom>
          <a:ln w="38100">
            <a:solidFill>
              <a:srgbClr val="00CCFF"/>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8" name="Rectangle 1037">
            <a:extLst>
              <a:ext uri="{FF2B5EF4-FFF2-40B4-BE49-F238E27FC236}">
                <a16:creationId xmlns:a16="http://schemas.microsoft.com/office/drawing/2014/main" id="{9C4AA46B-043C-1DE6-005E-68E20D55F936}"/>
              </a:ext>
            </a:extLst>
          </p:cNvPr>
          <p:cNvSpPr/>
          <p:nvPr/>
        </p:nvSpPr>
        <p:spPr>
          <a:xfrm>
            <a:off x="7468746" y="723912"/>
            <a:ext cx="1384726" cy="258092"/>
          </a:xfrm>
          <a:prstGeom prst="rect">
            <a:avLst/>
          </a:prstGeom>
          <a:ln w="38100">
            <a:solidFill>
              <a:srgbClr val="00CCFF"/>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043" name="Straight Arrow Connector 1042">
            <a:extLst>
              <a:ext uri="{FF2B5EF4-FFF2-40B4-BE49-F238E27FC236}">
                <a16:creationId xmlns:a16="http://schemas.microsoft.com/office/drawing/2014/main" id="{6AA780BB-0054-2E81-94A1-9D54414953B5}"/>
              </a:ext>
            </a:extLst>
          </p:cNvPr>
          <p:cNvCxnSpPr>
            <a:cxnSpLocks/>
            <a:stCxn id="1044" idx="3"/>
            <a:endCxn id="1045" idx="1"/>
          </p:cNvCxnSpPr>
          <p:nvPr/>
        </p:nvCxnSpPr>
        <p:spPr>
          <a:xfrm flipV="1">
            <a:off x="4201516" y="532077"/>
            <a:ext cx="3267230" cy="2705004"/>
          </a:xfrm>
          <a:prstGeom prst="straightConnector1">
            <a:avLst/>
          </a:prstGeom>
          <a:ln w="38100">
            <a:solidFill>
              <a:srgbClr val="FF006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44" name="Rectangle 1043">
            <a:extLst>
              <a:ext uri="{FF2B5EF4-FFF2-40B4-BE49-F238E27FC236}">
                <a16:creationId xmlns:a16="http://schemas.microsoft.com/office/drawing/2014/main" id="{271EB276-199E-70E1-ACCC-3AB0B09CC6C0}"/>
              </a:ext>
            </a:extLst>
          </p:cNvPr>
          <p:cNvSpPr/>
          <p:nvPr/>
        </p:nvSpPr>
        <p:spPr>
          <a:xfrm>
            <a:off x="3486149" y="3040911"/>
            <a:ext cx="715367" cy="392339"/>
          </a:xfrm>
          <a:prstGeom prst="rect">
            <a:avLst/>
          </a:prstGeom>
          <a:ln w="38100">
            <a:solidFill>
              <a:srgbClr val="FF0066"/>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5" name="Rectangle 1044">
            <a:extLst>
              <a:ext uri="{FF2B5EF4-FFF2-40B4-BE49-F238E27FC236}">
                <a16:creationId xmlns:a16="http://schemas.microsoft.com/office/drawing/2014/main" id="{9597B868-14FD-A9A0-B3CA-69941D7F5A15}"/>
              </a:ext>
            </a:extLst>
          </p:cNvPr>
          <p:cNvSpPr/>
          <p:nvPr/>
        </p:nvSpPr>
        <p:spPr>
          <a:xfrm>
            <a:off x="7468746" y="340242"/>
            <a:ext cx="1384726" cy="383670"/>
          </a:xfrm>
          <a:prstGeom prst="rect">
            <a:avLst/>
          </a:prstGeom>
          <a:ln w="38100">
            <a:solidFill>
              <a:srgbClr val="FF0066"/>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052" name="Picture 1051">
            <a:extLst>
              <a:ext uri="{FF2B5EF4-FFF2-40B4-BE49-F238E27FC236}">
                <a16:creationId xmlns:a16="http://schemas.microsoft.com/office/drawing/2014/main" id="{EF2AECA1-2925-2A81-0FFC-B7D09452CFA4}"/>
              </a:ext>
            </a:extLst>
          </p:cNvPr>
          <p:cNvPicPr>
            <a:picLocks noChangeAspect="1"/>
          </p:cNvPicPr>
          <p:nvPr/>
        </p:nvPicPr>
        <p:blipFill>
          <a:blip r:embed="rId5"/>
          <a:stretch>
            <a:fillRect/>
          </a:stretch>
        </p:blipFill>
        <p:spPr>
          <a:xfrm>
            <a:off x="5903725" y="2946229"/>
            <a:ext cx="3115918" cy="2144201"/>
          </a:xfrm>
          <a:prstGeom prst="rect">
            <a:avLst/>
          </a:prstGeom>
          <a:solidFill>
            <a:schemeClr val="bg1"/>
          </a:solidFill>
          <a:ln w="38100">
            <a:solidFill>
              <a:schemeClr val="tx1"/>
            </a:solidFill>
          </a:ln>
          <a:effectLst>
            <a:outerShdw blurRad="25400" dist="12700" dir="2700000" algn="tl" rotWithShape="0">
              <a:prstClr val="black">
                <a:alpha val="40000"/>
              </a:prstClr>
            </a:outerShdw>
          </a:effectLst>
        </p:spPr>
      </p:pic>
      <p:pic>
        <p:nvPicPr>
          <p:cNvPr id="1027" name="Picture 3">
            <a:extLst>
              <a:ext uri="{FF2B5EF4-FFF2-40B4-BE49-F238E27FC236}">
                <a16:creationId xmlns:a16="http://schemas.microsoft.com/office/drawing/2014/main" id="{F3B1AFA4-0A60-FA27-E294-91DB3FDC446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2124075" cy="2381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151F0E6C-6F4D-6FAA-FAA7-F857A0C2507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561975" cy="219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86774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B33E78-3AFA-4FCD-85F4-80B579B5F9AD}"/>
              </a:ext>
            </a:extLst>
          </p:cNvPr>
          <p:cNvSpPr>
            <a:spLocks noGrp="1"/>
          </p:cNvSpPr>
          <p:nvPr>
            <p:ph type="body" sz="quarter" idx="13"/>
          </p:nvPr>
        </p:nvSpPr>
        <p:spPr/>
        <p:txBody>
          <a:bodyPr/>
          <a:lstStyle/>
          <a:p>
            <a:r>
              <a:rPr lang="en-US" sz="3600" i="1" dirty="0">
                <a:solidFill>
                  <a:srgbClr val="FFFF00"/>
                </a:solidFill>
              </a:rPr>
              <a:t>Today’s</a:t>
            </a:r>
            <a:r>
              <a:rPr lang="en-US" sz="3200" i="1" dirty="0">
                <a:solidFill>
                  <a:srgbClr val="FFFF00"/>
                </a:solidFill>
              </a:rPr>
              <a:t> Goals</a:t>
            </a:r>
            <a:endParaRPr lang="en-US" dirty="0"/>
          </a:p>
        </p:txBody>
      </p:sp>
      <p:sp>
        <p:nvSpPr>
          <p:cNvPr id="4" name="TextBox 3">
            <a:extLst>
              <a:ext uri="{FF2B5EF4-FFF2-40B4-BE49-F238E27FC236}">
                <a16:creationId xmlns:a16="http://schemas.microsoft.com/office/drawing/2014/main" id="{E31007B3-B0DE-45B6-990C-39CE436F8EF1}"/>
              </a:ext>
            </a:extLst>
          </p:cNvPr>
          <p:cNvSpPr txBox="1"/>
          <p:nvPr/>
        </p:nvSpPr>
        <p:spPr>
          <a:xfrm>
            <a:off x="1245870" y="921657"/>
            <a:ext cx="6134644" cy="3529171"/>
          </a:xfrm>
          <a:prstGeom prst="rect">
            <a:avLst/>
          </a:prstGeom>
          <a:noFill/>
        </p:spPr>
        <p:txBody>
          <a:bodyPr wrap="square">
            <a:spAutoFit/>
          </a:bodyPr>
          <a:lstStyle/>
          <a:p>
            <a:pPr>
              <a:spcBef>
                <a:spcPts val="439"/>
              </a:spcBef>
              <a:buClr>
                <a:srgbClr val="FFFF00"/>
              </a:buClr>
            </a:pPr>
            <a:r>
              <a:rPr lang="en-US" sz="2000" b="1" dirty="0">
                <a:latin typeface="Lato" panose="020F0502020204030203" pitchFamily="34" charset="0"/>
              </a:rPr>
              <a:t>For you to be able to:</a:t>
            </a:r>
          </a:p>
          <a:p>
            <a:pPr marL="457200" indent="-457200">
              <a:spcBef>
                <a:spcPts val="439"/>
              </a:spcBef>
              <a:buFont typeface="+mj-lt"/>
              <a:buAutoNum type="arabicPeriod"/>
              <a:tabLst>
                <a:tab pos="617252" algn="l"/>
              </a:tabLst>
            </a:pPr>
            <a:r>
              <a:rPr lang="en-US" sz="2000" b="1" dirty="0">
                <a:latin typeface="Lato" panose="020F0502020204030203" pitchFamily="34" charset="0"/>
              </a:rPr>
              <a:t>Accurately prepare (and be able to explain) your district’s Revenue Limit</a:t>
            </a:r>
          </a:p>
          <a:p>
            <a:pPr marL="457200" indent="-457200">
              <a:spcBef>
                <a:spcPts val="439"/>
              </a:spcBef>
              <a:buFont typeface="+mj-lt"/>
              <a:buAutoNum type="arabicPeriod"/>
              <a:tabLst>
                <a:tab pos="617252" algn="l"/>
              </a:tabLst>
            </a:pPr>
            <a:r>
              <a:rPr lang="en-US" sz="2000" b="1" dirty="0">
                <a:latin typeface="Lato" panose="020F0502020204030203" pitchFamily="34" charset="0"/>
              </a:rPr>
              <a:t>Understand your October 15 Aid Certification</a:t>
            </a:r>
          </a:p>
          <a:p>
            <a:pPr marL="457200" indent="-457200">
              <a:spcBef>
                <a:spcPts val="439"/>
              </a:spcBef>
              <a:buFont typeface="+mj-lt"/>
              <a:buAutoNum type="arabicPeriod"/>
              <a:tabLst>
                <a:tab pos="617252" algn="l"/>
              </a:tabLst>
            </a:pPr>
            <a:r>
              <a:rPr lang="en-US" sz="2000" b="1" dirty="0">
                <a:latin typeface="Lato" panose="020F0502020204030203" pitchFamily="34" charset="0"/>
              </a:rPr>
              <a:t>Understand how the Revenue Limit information fits into your fiscal year budget</a:t>
            </a:r>
          </a:p>
          <a:p>
            <a:pPr marL="457200" indent="-457200">
              <a:spcBef>
                <a:spcPts val="439"/>
              </a:spcBef>
              <a:buFont typeface="+mj-lt"/>
              <a:buAutoNum type="arabicPeriod"/>
              <a:tabLst>
                <a:tab pos="617252" algn="l"/>
              </a:tabLst>
            </a:pPr>
            <a:r>
              <a:rPr lang="en-US" sz="2000" b="1" dirty="0">
                <a:latin typeface="Lato" panose="020F0502020204030203" pitchFamily="34" charset="0"/>
              </a:rPr>
              <a:t>Compute your final Fall levy</a:t>
            </a:r>
          </a:p>
          <a:p>
            <a:pPr marL="457200" indent="-457200">
              <a:spcBef>
                <a:spcPts val="439"/>
              </a:spcBef>
              <a:buFont typeface="+mj-lt"/>
              <a:buAutoNum type="arabicPeriod"/>
              <a:tabLst>
                <a:tab pos="617252" algn="l"/>
              </a:tabLst>
            </a:pPr>
            <a:r>
              <a:rPr lang="en-US" sz="2000" b="1" dirty="0">
                <a:latin typeface="Lato" panose="020F0502020204030203" pitchFamily="34" charset="0"/>
              </a:rPr>
              <a:t>Complete your PI-401 (tax documents)</a:t>
            </a:r>
          </a:p>
          <a:p>
            <a:pPr marL="457200" indent="-457200">
              <a:spcBef>
                <a:spcPts val="439"/>
              </a:spcBef>
              <a:buFont typeface="+mj-lt"/>
              <a:buAutoNum type="arabicPeriod"/>
            </a:pPr>
            <a:r>
              <a:rPr lang="en-US" sz="2000" b="1" dirty="0">
                <a:latin typeface="Lato" panose="020F0502020204030203" pitchFamily="34" charset="0"/>
              </a:rPr>
              <a:t>Finalize your fiscal year budget</a:t>
            </a:r>
          </a:p>
          <a:p>
            <a:pPr marL="457200" indent="-457200">
              <a:spcBef>
                <a:spcPts val="439"/>
              </a:spcBef>
              <a:buFont typeface="+mj-lt"/>
              <a:buAutoNum type="arabicPeriod"/>
            </a:pPr>
            <a:r>
              <a:rPr lang="en-US" sz="2000" b="1" dirty="0">
                <a:latin typeface="Lato" panose="020F0502020204030203" pitchFamily="34" charset="0"/>
              </a:rPr>
              <a:t>Learn a few other things about school finance</a:t>
            </a:r>
          </a:p>
        </p:txBody>
      </p:sp>
    </p:spTree>
    <p:extLst>
      <p:ext uri="{BB962C8B-B14F-4D97-AF65-F5344CB8AC3E}">
        <p14:creationId xmlns:p14="http://schemas.microsoft.com/office/powerpoint/2010/main" val="9978462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B33E78-3AFA-4FCD-85F4-80B579B5F9AD}"/>
              </a:ext>
            </a:extLst>
          </p:cNvPr>
          <p:cNvSpPr>
            <a:spLocks noGrp="1"/>
          </p:cNvSpPr>
          <p:nvPr>
            <p:ph type="body" sz="quarter" idx="13"/>
          </p:nvPr>
        </p:nvSpPr>
        <p:spPr/>
        <p:txBody>
          <a:bodyPr/>
          <a:lstStyle/>
          <a:p>
            <a:r>
              <a:rPr kumimoji="0" lang="en-US" sz="3516" b="0" i="0" u="none" strike="noStrike" kern="1200" cap="none" spc="0" normalizeH="0" baseline="0" noProof="0" dirty="0">
                <a:ln>
                  <a:noFill/>
                </a:ln>
                <a:solidFill>
                  <a:srgbClr val="FFFF00"/>
                </a:solidFill>
                <a:effectLst/>
                <a:uLnTx/>
                <a:uFillTx/>
                <a:latin typeface="Lato Black" panose="020F0A02020204030203" pitchFamily="34" charset="0"/>
                <a:ea typeface="+mj-ea"/>
                <a:cs typeface="+mj-cs"/>
              </a:rPr>
              <a:t>Step 1: Build the Base Revenue - Line 1</a:t>
            </a:r>
            <a:endParaRPr lang="en-US" dirty="0"/>
          </a:p>
        </p:txBody>
      </p:sp>
      <p:pic>
        <p:nvPicPr>
          <p:cNvPr id="8" name="Picture 7">
            <a:extLst>
              <a:ext uri="{FF2B5EF4-FFF2-40B4-BE49-F238E27FC236}">
                <a16:creationId xmlns:a16="http://schemas.microsoft.com/office/drawing/2014/main" id="{CA775063-B1B3-89BE-D160-7B89B61BCD3E}"/>
              </a:ext>
            </a:extLst>
          </p:cNvPr>
          <p:cNvPicPr>
            <a:picLocks noChangeAspect="1"/>
          </p:cNvPicPr>
          <p:nvPr/>
        </p:nvPicPr>
        <p:blipFill>
          <a:blip r:embed="rId3"/>
          <a:stretch>
            <a:fillRect/>
          </a:stretch>
        </p:blipFill>
        <p:spPr>
          <a:xfrm>
            <a:off x="828675" y="1377950"/>
            <a:ext cx="7486650" cy="2387600"/>
          </a:xfrm>
          <a:prstGeom prst="rect">
            <a:avLst/>
          </a:prstGeom>
          <a:solidFill>
            <a:schemeClr val="bg1"/>
          </a:solidFill>
          <a:effectLst>
            <a:outerShdw blurRad="25400" dist="12700" dir="2700000" algn="tl" rotWithShape="0">
              <a:prstClr val="black">
                <a:alpha val="40000"/>
              </a:prstClr>
            </a:outerShdw>
          </a:effectLst>
        </p:spPr>
      </p:pic>
      <p:sp>
        <p:nvSpPr>
          <p:cNvPr id="9" name="Rectangle 8">
            <a:extLst>
              <a:ext uri="{FF2B5EF4-FFF2-40B4-BE49-F238E27FC236}">
                <a16:creationId xmlns:a16="http://schemas.microsoft.com/office/drawing/2014/main" id="{E316A6C3-237A-7CAE-3B79-D457D5BC7DD5}"/>
              </a:ext>
            </a:extLst>
          </p:cNvPr>
          <p:cNvSpPr/>
          <p:nvPr/>
        </p:nvSpPr>
        <p:spPr>
          <a:xfrm>
            <a:off x="3385842" y="1594885"/>
            <a:ext cx="2299031" cy="220636"/>
          </a:xfrm>
          <a:prstGeom prst="rect">
            <a:avLst/>
          </a:prstGeom>
          <a:ln w="57150">
            <a:solidFill>
              <a:srgbClr val="FF0066"/>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051" name="Picture 3">
            <a:extLst>
              <a:ext uri="{FF2B5EF4-FFF2-40B4-BE49-F238E27FC236}">
                <a16:creationId xmlns:a16="http://schemas.microsoft.com/office/drawing/2014/main" id="{AFD6EC62-E5CA-EA2A-A7CB-870633DB44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124075" cy="2381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8274A4A6-4F0A-4F91-4B08-918E1F9A5A0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561975" cy="219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6158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B33E78-3AFA-4FCD-85F4-80B579B5F9AD}"/>
              </a:ext>
            </a:extLst>
          </p:cNvPr>
          <p:cNvSpPr>
            <a:spLocks noGrp="1"/>
          </p:cNvSpPr>
          <p:nvPr>
            <p:ph type="body" sz="quarter" idx="13"/>
          </p:nvPr>
        </p:nvSpPr>
        <p:spPr/>
        <p:txBody>
          <a:bodyPr>
            <a:normAutofit fontScale="77500" lnSpcReduction="20000"/>
          </a:bodyPr>
          <a:lstStyle/>
          <a:p>
            <a:pPr marL="0" marR="0" lvl="0" indent="0" algn="ctr" defTabSz="816350" rtl="0" eaLnBrk="1" fontAlgn="auto" latinLnBrk="0" hangingPunct="1">
              <a:lnSpc>
                <a:spcPct val="100000"/>
              </a:lnSpc>
              <a:spcBef>
                <a:spcPts val="0"/>
              </a:spcBef>
              <a:spcAft>
                <a:spcPts val="0"/>
              </a:spcAft>
              <a:buClrTx/>
              <a:buSzTx/>
              <a:buFontTx/>
              <a:buNone/>
              <a:tabLst/>
              <a:defRPr/>
            </a:pPr>
            <a:endParaRPr kumimoji="0" lang="en-US" sz="3516" b="0" i="0" u="none" strike="noStrike" kern="1200" cap="none" spc="0" normalizeH="0" baseline="0" noProof="0" dirty="0">
              <a:ln>
                <a:noFill/>
              </a:ln>
              <a:solidFill>
                <a:srgbClr val="FFFF00"/>
              </a:solidFill>
              <a:effectLst/>
              <a:uLnTx/>
              <a:uFillTx/>
              <a:latin typeface="Calibri Light"/>
              <a:ea typeface="+mn-ea"/>
              <a:cs typeface="+mn-cs"/>
            </a:endParaRPr>
          </a:p>
          <a:p>
            <a:pPr marL="0" marR="0" lvl="0" indent="0" algn="ctr" defTabSz="816350" rtl="0" eaLnBrk="1" fontAlgn="auto" latinLnBrk="0" hangingPunct="1">
              <a:lnSpc>
                <a:spcPct val="100000"/>
              </a:lnSpc>
              <a:spcBef>
                <a:spcPts val="0"/>
              </a:spcBef>
              <a:spcAft>
                <a:spcPts val="0"/>
              </a:spcAft>
              <a:buClrTx/>
              <a:buSzTx/>
              <a:buFontTx/>
              <a:buNone/>
              <a:tabLst/>
              <a:defRPr/>
            </a:pPr>
            <a:r>
              <a:rPr kumimoji="0" lang="en-US" sz="4700" i="0" u="none" strike="noStrike" kern="1200" cap="none" spc="0" normalizeH="0" baseline="0" noProof="0" dirty="0">
                <a:ln>
                  <a:noFill/>
                </a:ln>
                <a:solidFill>
                  <a:srgbClr val="FFFF00"/>
                </a:solidFill>
                <a:effectLst/>
                <a:uLnTx/>
                <a:uFillTx/>
                <a:latin typeface="+mn-lt"/>
                <a:ea typeface="+mn-ea"/>
                <a:cs typeface="+mn-cs"/>
              </a:rPr>
              <a:t>MEMBERSHIP</a:t>
            </a:r>
          </a:p>
          <a:p>
            <a:endParaRPr lang="en-US" dirty="0"/>
          </a:p>
        </p:txBody>
      </p:sp>
      <p:sp>
        <p:nvSpPr>
          <p:cNvPr id="4" name="TextBox 3">
            <a:extLst>
              <a:ext uri="{FF2B5EF4-FFF2-40B4-BE49-F238E27FC236}">
                <a16:creationId xmlns:a16="http://schemas.microsoft.com/office/drawing/2014/main" id="{4C5B85A9-D4A5-4BF7-AE2A-54F1E1206AFC}"/>
              </a:ext>
            </a:extLst>
          </p:cNvPr>
          <p:cNvSpPr txBox="1"/>
          <p:nvPr/>
        </p:nvSpPr>
        <p:spPr>
          <a:xfrm>
            <a:off x="1565329" y="1177745"/>
            <a:ext cx="5860741" cy="400110"/>
          </a:xfrm>
          <a:prstGeom prst="rect">
            <a:avLst/>
          </a:prstGeom>
          <a:noFill/>
        </p:spPr>
        <p:txBody>
          <a:bodyPr wrap="square">
            <a:spAutoFit/>
          </a:bodyPr>
          <a:lstStyle/>
          <a:p>
            <a:pPr algn="ctr"/>
            <a:r>
              <a:rPr lang="en-US" sz="2000" b="1" dirty="0">
                <a:solidFill>
                  <a:srgbClr val="333399"/>
                </a:solidFill>
                <a:latin typeface="Lato" panose="020F0502020204030203" pitchFamily="34" charset="0"/>
              </a:rPr>
              <a:t>Membership directly impacts the Revenue Limit.</a:t>
            </a:r>
          </a:p>
        </p:txBody>
      </p:sp>
      <p:pic>
        <p:nvPicPr>
          <p:cNvPr id="5" name="Picture 4">
            <a:extLst>
              <a:ext uri="{FF2B5EF4-FFF2-40B4-BE49-F238E27FC236}">
                <a16:creationId xmlns:a16="http://schemas.microsoft.com/office/drawing/2014/main" id="{DBED4BA6-50E5-4809-89FA-AF2274FDC5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3500" y="1833944"/>
            <a:ext cx="3317000" cy="3051640"/>
          </a:xfrm>
          <a:prstGeom prst="rect">
            <a:avLst/>
          </a:prstGeom>
        </p:spPr>
      </p:pic>
    </p:spTree>
    <p:extLst>
      <p:ext uri="{BB962C8B-B14F-4D97-AF65-F5344CB8AC3E}">
        <p14:creationId xmlns:p14="http://schemas.microsoft.com/office/powerpoint/2010/main" val="38246966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B33E78-3AFA-4FCD-85F4-80B579B5F9AD}"/>
              </a:ext>
            </a:extLst>
          </p:cNvPr>
          <p:cNvSpPr>
            <a:spLocks noGrp="1"/>
          </p:cNvSpPr>
          <p:nvPr>
            <p:ph type="body" sz="quarter" idx="13"/>
          </p:nvPr>
        </p:nvSpPr>
        <p:spPr/>
        <p:txBody>
          <a:bodyPr/>
          <a:lstStyle/>
          <a:p>
            <a:r>
              <a:rPr kumimoji="0" lang="en-US" sz="3516" b="0" i="0" u="none" strike="noStrike" kern="1200" cap="none" spc="0" normalizeH="0" baseline="0" noProof="0" dirty="0">
                <a:ln>
                  <a:noFill/>
                </a:ln>
                <a:solidFill>
                  <a:srgbClr val="FFFF00"/>
                </a:solidFill>
                <a:effectLst/>
                <a:uLnTx/>
                <a:uFillTx/>
                <a:latin typeface="Lato Black" panose="020F0A02020204030203" pitchFamily="34" charset="0"/>
                <a:ea typeface="+mj-ea"/>
                <a:cs typeface="+mj-cs"/>
              </a:rPr>
              <a:t>Let’s Talk a Bit About Membership…</a:t>
            </a:r>
            <a:endParaRPr lang="en-US" dirty="0"/>
          </a:p>
        </p:txBody>
      </p:sp>
      <p:sp>
        <p:nvSpPr>
          <p:cNvPr id="4" name="TextBox 3">
            <a:extLst>
              <a:ext uri="{FF2B5EF4-FFF2-40B4-BE49-F238E27FC236}">
                <a16:creationId xmlns:a16="http://schemas.microsoft.com/office/drawing/2014/main" id="{B66DD34B-3A27-48BE-87AD-38BF475A5521}"/>
              </a:ext>
            </a:extLst>
          </p:cNvPr>
          <p:cNvSpPr txBox="1"/>
          <p:nvPr/>
        </p:nvSpPr>
        <p:spPr>
          <a:xfrm>
            <a:off x="2138363" y="1204109"/>
            <a:ext cx="4581524" cy="3477875"/>
          </a:xfrm>
          <a:prstGeom prst="rect">
            <a:avLst/>
          </a:prstGeom>
          <a:noFill/>
        </p:spPr>
        <p:txBody>
          <a:bodyPr wrap="square">
            <a:spAutoFit/>
          </a:bodyPr>
          <a:lstStyle/>
          <a:p>
            <a:pPr marL="0" indent="0" algn="ctr">
              <a:spcBef>
                <a:spcPts val="600"/>
              </a:spcBef>
              <a:spcAft>
                <a:spcPts val="600"/>
              </a:spcAft>
              <a:buNone/>
            </a:pPr>
            <a:r>
              <a:rPr lang="en-US" sz="2000" b="1" dirty="0"/>
              <a:t>Your district membership is used in </a:t>
            </a:r>
            <a:r>
              <a:rPr lang="en-US" sz="2000" b="1" u="sng" dirty="0"/>
              <a:t>both</a:t>
            </a:r>
            <a:r>
              <a:rPr lang="en-US" sz="2000" b="1" dirty="0"/>
              <a:t> of your district Revenue Limit and Equalization Aid computations.</a:t>
            </a:r>
            <a:endParaRPr lang="en-US" sz="2000" b="1" dirty="0">
              <a:solidFill>
                <a:srgbClr val="FF0000"/>
              </a:solidFill>
            </a:endParaRPr>
          </a:p>
          <a:p>
            <a:pPr algn="ctr">
              <a:spcBef>
                <a:spcPts val="600"/>
              </a:spcBef>
              <a:spcAft>
                <a:spcPts val="600"/>
              </a:spcAft>
              <a:buFontTx/>
              <a:buNone/>
            </a:pPr>
            <a:r>
              <a:rPr lang="en-US" sz="2000" b="1" u="sng" dirty="0"/>
              <a:t>3 Questions for Guidance</a:t>
            </a:r>
          </a:p>
          <a:p>
            <a:pPr marL="538982" lvl="1" indent="-334853">
              <a:lnSpc>
                <a:spcPct val="100000"/>
              </a:lnSpc>
              <a:spcBef>
                <a:spcPts val="600"/>
              </a:spcBef>
              <a:spcAft>
                <a:spcPts val="600"/>
              </a:spcAft>
              <a:buFont typeface="Wingdings" panose="05000000000000000000" pitchFamily="2" charset="2"/>
              <a:buChar char="§"/>
            </a:pPr>
            <a:r>
              <a:rPr lang="en-US" sz="2000" b="1" dirty="0"/>
              <a:t>Who can you count for membership?</a:t>
            </a:r>
          </a:p>
          <a:p>
            <a:pPr marL="538982" lvl="1" indent="-334853">
              <a:lnSpc>
                <a:spcPct val="100000"/>
              </a:lnSpc>
              <a:spcBef>
                <a:spcPts val="600"/>
              </a:spcBef>
              <a:spcAft>
                <a:spcPts val="600"/>
              </a:spcAft>
              <a:buFont typeface="Wingdings" panose="05000000000000000000" pitchFamily="2" charset="2"/>
              <a:buChar char="§"/>
            </a:pPr>
            <a:r>
              <a:rPr lang="en-US" sz="2000" b="1" dirty="0"/>
              <a:t>Who is a resident and enrolled?</a:t>
            </a:r>
          </a:p>
          <a:p>
            <a:pPr marL="538982" lvl="1" indent="-334853">
              <a:lnSpc>
                <a:spcPct val="100000"/>
              </a:lnSpc>
              <a:spcBef>
                <a:spcPts val="600"/>
              </a:spcBef>
              <a:spcAft>
                <a:spcPts val="600"/>
              </a:spcAft>
              <a:buFont typeface="Wingdings" panose="05000000000000000000" pitchFamily="2" charset="2"/>
              <a:buChar char="§"/>
            </a:pPr>
            <a:r>
              <a:rPr lang="en-US" sz="2000" b="1" dirty="0"/>
              <a:t>Who is incurring the cost for the education?</a:t>
            </a:r>
          </a:p>
        </p:txBody>
      </p:sp>
    </p:spTree>
    <p:extLst>
      <p:ext uri="{BB962C8B-B14F-4D97-AF65-F5344CB8AC3E}">
        <p14:creationId xmlns:p14="http://schemas.microsoft.com/office/powerpoint/2010/main" val="29101500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B33E78-3AFA-4FCD-85F4-80B579B5F9AD}"/>
              </a:ext>
            </a:extLst>
          </p:cNvPr>
          <p:cNvSpPr>
            <a:spLocks noGrp="1"/>
          </p:cNvSpPr>
          <p:nvPr>
            <p:ph type="body" sz="quarter" idx="13"/>
          </p:nvPr>
        </p:nvSpPr>
        <p:spPr>
          <a:xfrm>
            <a:off x="0" y="123825"/>
            <a:ext cx="9144000" cy="797832"/>
          </a:xfrm>
        </p:spPr>
        <p:txBody>
          <a:bodyPr>
            <a:normAutofit fontScale="70000" lnSpcReduction="20000"/>
          </a:bodyPr>
          <a:lstStyle/>
          <a:p>
            <a:r>
              <a:rPr kumimoji="0" lang="en-US" sz="4100" b="0" i="0" u="none" strike="noStrike" kern="1200" cap="none" spc="0" normalizeH="0" baseline="0" noProof="0" dirty="0">
                <a:ln>
                  <a:noFill/>
                </a:ln>
                <a:solidFill>
                  <a:srgbClr val="FFFF00"/>
                </a:solidFill>
                <a:effectLst/>
                <a:uLnTx/>
                <a:uFillTx/>
                <a:latin typeface="Lato Black" panose="020F0A02020204030203" pitchFamily="34" charset="0"/>
                <a:ea typeface="+mj-ea"/>
                <a:cs typeface="+mj-cs"/>
              </a:rPr>
              <a:t>Membership Reporting Portals</a:t>
            </a:r>
            <a:br>
              <a:rPr kumimoji="0" lang="en-US" sz="3223" b="0" i="0" u="none" strike="noStrike" kern="1200" cap="none" spc="0" normalizeH="0" baseline="0" noProof="0" dirty="0">
                <a:ln>
                  <a:noFill/>
                </a:ln>
                <a:solidFill>
                  <a:srgbClr val="FFFF00"/>
                </a:solidFill>
                <a:effectLst/>
                <a:uLnTx/>
                <a:uFillTx/>
                <a:latin typeface="Lato Black" panose="020F0A02020204030203" pitchFamily="34" charset="0"/>
                <a:ea typeface="+mj-ea"/>
                <a:cs typeface="+mj-cs"/>
              </a:rPr>
            </a:br>
            <a:endParaRPr lang="en-US" dirty="0"/>
          </a:p>
        </p:txBody>
      </p:sp>
      <p:sp>
        <p:nvSpPr>
          <p:cNvPr id="4" name="TextBox 3">
            <a:extLst>
              <a:ext uri="{FF2B5EF4-FFF2-40B4-BE49-F238E27FC236}">
                <a16:creationId xmlns:a16="http://schemas.microsoft.com/office/drawing/2014/main" id="{8C36DE8E-7DE1-459F-A1B0-6DF10D4B273C}"/>
              </a:ext>
            </a:extLst>
          </p:cNvPr>
          <p:cNvSpPr txBox="1"/>
          <p:nvPr/>
        </p:nvSpPr>
        <p:spPr>
          <a:xfrm>
            <a:off x="3193256" y="1005959"/>
            <a:ext cx="4576762" cy="400110"/>
          </a:xfrm>
          <a:prstGeom prst="rect">
            <a:avLst/>
          </a:prstGeom>
          <a:noFill/>
        </p:spPr>
        <p:txBody>
          <a:bodyPr wrap="square">
            <a:spAutoFit/>
          </a:bodyPr>
          <a:lstStyle/>
          <a:p>
            <a:pPr marL="0" marR="0" lvl="0" indent="0" algn="l" defTabSz="81635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Lato" panose="020F0502020204030203" pitchFamily="34" charset="0"/>
                <a:ea typeface="+mn-ea"/>
                <a:cs typeface="+mn-cs"/>
              </a:rPr>
              <a:t>SAFR Membership Report </a:t>
            </a: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78E01689-1525-43A0-90BA-0144FE25D5F8}"/>
              </a:ext>
            </a:extLst>
          </p:cNvPr>
          <p:cNvPicPr/>
          <p:nvPr/>
        </p:nvPicPr>
        <p:blipFill rotWithShape="1">
          <a:blip r:embed="rId2"/>
          <a:srcRect t="10240" r="49792" b="42701"/>
          <a:stretch/>
        </p:blipFill>
        <p:spPr bwMode="auto">
          <a:xfrm>
            <a:off x="1934012" y="1406069"/>
            <a:ext cx="5921068" cy="3662886"/>
          </a:xfrm>
          <a:prstGeom prst="rect">
            <a:avLst/>
          </a:prstGeom>
          <a:ln w="38100" cap="sq">
            <a:solidFill>
              <a:srgbClr val="262087"/>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5918871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B33E78-3AFA-4FCD-85F4-80B579B5F9AD}"/>
              </a:ext>
            </a:extLst>
          </p:cNvPr>
          <p:cNvSpPr>
            <a:spLocks noGrp="1"/>
          </p:cNvSpPr>
          <p:nvPr>
            <p:ph type="body" sz="quarter" idx="13"/>
          </p:nvPr>
        </p:nvSpPr>
        <p:spPr/>
        <p:txBody>
          <a:bodyPr>
            <a:normAutofit lnSpcReduction="10000"/>
          </a:bodyPr>
          <a:lstStyle/>
          <a:p>
            <a:r>
              <a:rPr kumimoji="0" lang="en-US" sz="3200" b="0" i="0" u="none" strike="noStrike" kern="1200" cap="none" spc="0" normalizeH="0" baseline="0" noProof="0" dirty="0">
                <a:ln>
                  <a:noFill/>
                </a:ln>
                <a:solidFill>
                  <a:srgbClr val="FFFF00"/>
                </a:solidFill>
                <a:effectLst/>
                <a:uLnTx/>
                <a:uFillTx/>
                <a:latin typeface="Lato Black" panose="020F0A02020204030203" pitchFamily="34" charset="0"/>
                <a:ea typeface="+mj-ea"/>
                <a:cs typeface="+mj-cs"/>
              </a:rPr>
              <a:t>Pupil FTE data</a:t>
            </a:r>
            <a:br>
              <a:rPr kumimoji="0" lang="en-US" sz="2300" b="0" i="0" u="none" strike="noStrike" kern="1200" cap="none" spc="0" normalizeH="0" baseline="0" noProof="0" dirty="0">
                <a:ln>
                  <a:noFill/>
                </a:ln>
                <a:solidFill>
                  <a:srgbClr val="FFFF00"/>
                </a:solidFill>
                <a:effectLst/>
                <a:uLnTx/>
                <a:uFillTx/>
                <a:latin typeface="Lato Black" panose="020F0A02020204030203" pitchFamily="34" charset="0"/>
                <a:ea typeface="+mj-ea"/>
                <a:cs typeface="+mj-cs"/>
              </a:rPr>
            </a:br>
            <a:r>
              <a:rPr kumimoji="0" lang="en-US" sz="2600" b="0" i="0" u="none" strike="noStrike" kern="1200" cap="none" spc="0" normalizeH="0" baseline="0" noProof="0" dirty="0">
                <a:ln>
                  <a:noFill/>
                </a:ln>
                <a:solidFill>
                  <a:srgbClr val="FFFF00"/>
                </a:solidFill>
                <a:effectLst/>
                <a:uLnTx/>
                <a:uFillTx/>
                <a:latin typeface="Lato Black" panose="020F0A02020204030203" pitchFamily="34" charset="0"/>
                <a:ea typeface="+mj-ea"/>
                <a:cs typeface="+mj-cs"/>
              </a:rPr>
              <a:t> </a:t>
            </a:r>
            <a:r>
              <a:rPr kumimoji="0" lang="en-US" sz="2000" b="0" i="0" u="none" strike="noStrike" kern="1200" cap="none" spc="0" normalizeH="0" baseline="0" noProof="0" dirty="0">
                <a:ln>
                  <a:noFill/>
                </a:ln>
                <a:solidFill>
                  <a:srgbClr val="FFFF00"/>
                </a:solidFill>
                <a:effectLst/>
                <a:uLnTx/>
                <a:uFillTx/>
                <a:latin typeface="Lato Black" panose="020F0A02020204030203" pitchFamily="34" charset="0"/>
                <a:ea typeface="+mj-ea"/>
                <a:cs typeface="+mj-cs"/>
              </a:rPr>
              <a:t>(used in the Revenue Limit!)</a:t>
            </a:r>
            <a:endParaRPr lang="en-US" dirty="0"/>
          </a:p>
        </p:txBody>
      </p:sp>
      <p:sp>
        <p:nvSpPr>
          <p:cNvPr id="4" name="TextBox 3">
            <a:extLst>
              <a:ext uri="{FF2B5EF4-FFF2-40B4-BE49-F238E27FC236}">
                <a16:creationId xmlns:a16="http://schemas.microsoft.com/office/drawing/2014/main" id="{9BBB7A26-C0D3-403A-8004-1CB58262AE8B}"/>
              </a:ext>
            </a:extLst>
          </p:cNvPr>
          <p:cNvSpPr txBox="1"/>
          <p:nvPr/>
        </p:nvSpPr>
        <p:spPr>
          <a:xfrm>
            <a:off x="315884" y="3509170"/>
            <a:ext cx="8537171" cy="1200329"/>
          </a:xfrm>
          <a:prstGeom prst="rect">
            <a:avLst/>
          </a:prstGeom>
          <a:noFill/>
        </p:spPr>
        <p:txBody>
          <a:bodyPr wrap="square">
            <a:spAutoFit/>
          </a:bodyPr>
          <a:lstStyle/>
          <a:p>
            <a:pPr algn="ctr"/>
            <a:r>
              <a:rPr lang="en-US" sz="2400" b="1" dirty="0"/>
              <a:t>FY 2021-22 FTE Conversion for Revenue Limit Calculation</a:t>
            </a:r>
          </a:p>
          <a:p>
            <a:pPr algn="ctr"/>
            <a:r>
              <a:rPr lang="en-US" sz="2400" b="1" dirty="0"/>
              <a:t>includes Challenge Academy students and </a:t>
            </a:r>
          </a:p>
          <a:p>
            <a:pPr algn="ctr"/>
            <a:r>
              <a:rPr lang="en-US" sz="2400" b="1" dirty="0"/>
              <a:t>Independent Charter Schools (ICS) New Authorizers FTE</a:t>
            </a:r>
          </a:p>
        </p:txBody>
      </p:sp>
      <p:pic>
        <p:nvPicPr>
          <p:cNvPr id="6" name="Picture 5">
            <a:extLst>
              <a:ext uri="{FF2B5EF4-FFF2-40B4-BE49-F238E27FC236}">
                <a16:creationId xmlns:a16="http://schemas.microsoft.com/office/drawing/2014/main" id="{D59B350E-ECA5-4CAE-B472-BEF558ABF608}"/>
              </a:ext>
            </a:extLst>
          </p:cNvPr>
          <p:cNvPicPr>
            <a:picLocks noChangeAspect="1"/>
          </p:cNvPicPr>
          <p:nvPr/>
        </p:nvPicPr>
        <p:blipFill>
          <a:blip r:embed="rId2"/>
          <a:stretch>
            <a:fillRect/>
          </a:stretch>
        </p:blipFill>
        <p:spPr>
          <a:xfrm>
            <a:off x="257175" y="1076325"/>
            <a:ext cx="8886825" cy="2278177"/>
          </a:xfrm>
          <a:prstGeom prst="rect">
            <a:avLst/>
          </a:prstGeom>
        </p:spPr>
      </p:pic>
      <p:cxnSp>
        <p:nvCxnSpPr>
          <p:cNvPr id="5" name="Straight Arrow Connector 4">
            <a:extLst>
              <a:ext uri="{FF2B5EF4-FFF2-40B4-BE49-F238E27FC236}">
                <a16:creationId xmlns:a16="http://schemas.microsoft.com/office/drawing/2014/main" id="{1F98DECA-A7CE-463A-B40E-DD79DE175DB3}"/>
              </a:ext>
            </a:extLst>
          </p:cNvPr>
          <p:cNvCxnSpPr>
            <a:cxnSpLocks/>
          </p:cNvCxnSpPr>
          <p:nvPr/>
        </p:nvCxnSpPr>
        <p:spPr>
          <a:xfrm flipH="1">
            <a:off x="7140633" y="2344189"/>
            <a:ext cx="130509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6461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B33E78-3AFA-4FCD-85F4-80B579B5F9AD}"/>
              </a:ext>
            </a:extLst>
          </p:cNvPr>
          <p:cNvSpPr>
            <a:spLocks noGrp="1"/>
          </p:cNvSpPr>
          <p:nvPr>
            <p:ph type="body" sz="quarter" idx="13"/>
          </p:nvPr>
        </p:nvSpPr>
        <p:spPr/>
        <p:txBody>
          <a:bodyPr>
            <a:normAutofit lnSpcReduction="10000"/>
          </a:bodyPr>
          <a:lstStyle/>
          <a:p>
            <a:r>
              <a:rPr kumimoji="0" lang="en-US" sz="3200" b="0" i="0" u="none" strike="noStrike" kern="1200" cap="none" spc="0" normalizeH="0" baseline="0" noProof="0" dirty="0">
                <a:ln>
                  <a:noFill/>
                </a:ln>
                <a:solidFill>
                  <a:srgbClr val="FFFF00"/>
                </a:solidFill>
                <a:effectLst/>
                <a:uLnTx/>
                <a:uFillTx/>
                <a:latin typeface="Lato Black" panose="020F0A02020204030203" pitchFamily="34" charset="0"/>
                <a:ea typeface="+mj-ea"/>
                <a:cs typeface="+mj-cs"/>
              </a:rPr>
              <a:t>Pupil FTE Conversion</a:t>
            </a:r>
            <a:br>
              <a:rPr kumimoji="0" lang="en-US" sz="2300" b="0" i="0" u="none" strike="noStrike" kern="1200" cap="none" spc="0" normalizeH="0" baseline="0" noProof="0" dirty="0">
                <a:ln>
                  <a:noFill/>
                </a:ln>
                <a:solidFill>
                  <a:srgbClr val="FFFF00"/>
                </a:solidFill>
                <a:effectLst/>
                <a:uLnTx/>
                <a:uFillTx/>
                <a:latin typeface="Lato Black" panose="020F0A02020204030203" pitchFamily="34" charset="0"/>
                <a:ea typeface="+mj-ea"/>
                <a:cs typeface="+mj-cs"/>
              </a:rPr>
            </a:br>
            <a:r>
              <a:rPr kumimoji="0" lang="en-US" sz="2800" b="0" i="0" u="none" strike="noStrike" kern="1200" cap="none" spc="0" normalizeH="0" baseline="0" noProof="0" dirty="0">
                <a:ln>
                  <a:noFill/>
                </a:ln>
                <a:solidFill>
                  <a:srgbClr val="FFFF00"/>
                </a:solidFill>
                <a:effectLst/>
                <a:uLnTx/>
                <a:uFillTx/>
                <a:latin typeface="Lato Black" panose="020F0A02020204030203" pitchFamily="34" charset="0"/>
                <a:ea typeface="+mj-ea"/>
                <a:cs typeface="+mj-cs"/>
              </a:rPr>
              <a:t> </a:t>
            </a:r>
            <a:r>
              <a:rPr kumimoji="0" lang="en-US" sz="2400" b="0" i="0" u="none" strike="noStrike" kern="1200" cap="none" spc="0" normalizeH="0" baseline="0" noProof="0" dirty="0">
                <a:ln>
                  <a:noFill/>
                </a:ln>
                <a:solidFill>
                  <a:srgbClr val="FFFF00"/>
                </a:solidFill>
                <a:effectLst/>
                <a:uLnTx/>
                <a:uFillTx/>
                <a:latin typeface="Lato Black" panose="020F0A02020204030203" pitchFamily="34" charset="0"/>
                <a:ea typeface="+mj-ea"/>
                <a:cs typeface="+mj-cs"/>
              </a:rPr>
              <a:t>(used in the Revenue Limit!)</a:t>
            </a:r>
            <a:endParaRPr lang="en-US" dirty="0"/>
          </a:p>
        </p:txBody>
      </p:sp>
      <p:pic>
        <p:nvPicPr>
          <p:cNvPr id="6" name="Picture 5">
            <a:extLst>
              <a:ext uri="{FF2B5EF4-FFF2-40B4-BE49-F238E27FC236}">
                <a16:creationId xmlns:a16="http://schemas.microsoft.com/office/drawing/2014/main" id="{8300A5B2-A0C0-4437-ADAC-E591A831BED6}"/>
              </a:ext>
            </a:extLst>
          </p:cNvPr>
          <p:cNvPicPr>
            <a:picLocks noChangeAspect="1"/>
          </p:cNvPicPr>
          <p:nvPr/>
        </p:nvPicPr>
        <p:blipFill>
          <a:blip r:embed="rId2"/>
          <a:stretch>
            <a:fillRect/>
          </a:stretch>
        </p:blipFill>
        <p:spPr>
          <a:xfrm>
            <a:off x="0" y="825045"/>
            <a:ext cx="9144000" cy="3493410"/>
          </a:xfrm>
          <a:prstGeom prst="rect">
            <a:avLst/>
          </a:prstGeom>
        </p:spPr>
      </p:pic>
      <p:sp>
        <p:nvSpPr>
          <p:cNvPr id="8" name="TextBox 7">
            <a:extLst>
              <a:ext uri="{FF2B5EF4-FFF2-40B4-BE49-F238E27FC236}">
                <a16:creationId xmlns:a16="http://schemas.microsoft.com/office/drawing/2014/main" id="{83904C7E-2D90-4556-BAA6-F1353B25377E}"/>
              </a:ext>
            </a:extLst>
          </p:cNvPr>
          <p:cNvSpPr txBox="1"/>
          <p:nvPr/>
        </p:nvSpPr>
        <p:spPr>
          <a:xfrm>
            <a:off x="0" y="4283015"/>
            <a:ext cx="9210501" cy="923330"/>
          </a:xfrm>
          <a:prstGeom prst="rect">
            <a:avLst/>
          </a:prstGeom>
          <a:noFill/>
        </p:spPr>
        <p:txBody>
          <a:bodyPr wrap="square">
            <a:spAutoFit/>
          </a:bodyPr>
          <a:lstStyle/>
          <a:p>
            <a:pPr algn="ctr"/>
            <a:r>
              <a:rPr lang="en-US" sz="1800" b="1" dirty="0"/>
              <a:t>FTE Conversion for Revenue Limit Calculation</a:t>
            </a:r>
          </a:p>
          <a:p>
            <a:pPr algn="ctr"/>
            <a:r>
              <a:rPr lang="en-US" sz="1800" b="1" dirty="0"/>
              <a:t>includes Challenge Academy students and </a:t>
            </a:r>
          </a:p>
          <a:p>
            <a:pPr algn="ctr"/>
            <a:r>
              <a:rPr lang="en-US" sz="1800" b="1" dirty="0"/>
              <a:t>Independent Charter Schools (ICS) New Authorizers FTE</a:t>
            </a:r>
          </a:p>
        </p:txBody>
      </p:sp>
    </p:spTree>
    <p:extLst>
      <p:ext uri="{BB962C8B-B14F-4D97-AF65-F5344CB8AC3E}">
        <p14:creationId xmlns:p14="http://schemas.microsoft.com/office/powerpoint/2010/main" val="21203644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0" y="171450"/>
            <a:ext cx="9140641" cy="742950"/>
          </a:xfrm>
        </p:spPr>
        <p:txBody>
          <a:bodyPr>
            <a:normAutofit/>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pPr algn="ctr"/>
            <a:r>
              <a:rPr lang="en-US" sz="3516" dirty="0">
                <a:solidFill>
                  <a:schemeClr val="bg1">
                    <a:lumMod val="95000"/>
                  </a:schemeClr>
                </a:solidFill>
              </a:rPr>
              <a:t>Pupil Count - Words to Know</a:t>
            </a:r>
          </a:p>
        </p:txBody>
      </p:sp>
      <p:sp>
        <p:nvSpPr>
          <p:cNvPr id="5" name="Slide Number Placeholder 4"/>
          <p:cNvSpPr>
            <a:spLocks noGrp="1"/>
          </p:cNvSpPr>
          <p:nvPr>
            <p:ph type="sldNum" sz="quarter" idx="4294967295"/>
          </p:nvPr>
        </p:nvSpPr>
        <p:spPr>
          <a:xfrm>
            <a:off x="8610600" y="4705350"/>
            <a:ext cx="533400" cy="352425"/>
          </a:xfrm>
          <a:prstGeom prst="rect">
            <a:avLst/>
          </a:prstGeom>
        </p:spPr>
        <p:txBody>
          <a:bodyPr/>
          <a:lstStyle>
            <a:defPPr>
              <a:defRPr lang="en-US"/>
            </a:defPPr>
            <a:lvl1pPr marL="0" algn="l" defTabSz="597895" rtl="0" eaLnBrk="1" latinLnBrk="0" hangingPunct="1">
              <a:defRPr sz="1177" kern="1200">
                <a:solidFill>
                  <a:schemeClr val="tx1"/>
                </a:solidFill>
                <a:latin typeface="+mn-lt"/>
                <a:ea typeface="+mn-ea"/>
                <a:cs typeface="+mn-cs"/>
              </a:defRPr>
            </a:lvl1pPr>
            <a:lvl2pPr marL="298947" algn="l" defTabSz="597895" rtl="0" eaLnBrk="1" latinLnBrk="0" hangingPunct="1">
              <a:defRPr sz="1177" kern="1200">
                <a:solidFill>
                  <a:schemeClr val="tx1"/>
                </a:solidFill>
                <a:latin typeface="+mn-lt"/>
                <a:ea typeface="+mn-ea"/>
                <a:cs typeface="+mn-cs"/>
              </a:defRPr>
            </a:lvl2pPr>
            <a:lvl3pPr marL="597895" algn="l" defTabSz="597895" rtl="0" eaLnBrk="1" latinLnBrk="0" hangingPunct="1">
              <a:defRPr sz="1177" kern="1200">
                <a:solidFill>
                  <a:schemeClr val="tx1"/>
                </a:solidFill>
                <a:latin typeface="+mn-lt"/>
                <a:ea typeface="+mn-ea"/>
                <a:cs typeface="+mn-cs"/>
              </a:defRPr>
            </a:lvl3pPr>
            <a:lvl4pPr marL="896842" algn="l" defTabSz="597895" rtl="0" eaLnBrk="1" latinLnBrk="0" hangingPunct="1">
              <a:defRPr sz="1177" kern="1200">
                <a:solidFill>
                  <a:schemeClr val="tx1"/>
                </a:solidFill>
                <a:latin typeface="+mn-lt"/>
                <a:ea typeface="+mn-ea"/>
                <a:cs typeface="+mn-cs"/>
              </a:defRPr>
            </a:lvl4pPr>
            <a:lvl5pPr marL="1195789" algn="l" defTabSz="597895" rtl="0" eaLnBrk="1" latinLnBrk="0" hangingPunct="1">
              <a:defRPr sz="1177" kern="1200">
                <a:solidFill>
                  <a:schemeClr val="tx1"/>
                </a:solidFill>
                <a:latin typeface="+mn-lt"/>
                <a:ea typeface="+mn-ea"/>
                <a:cs typeface="+mn-cs"/>
              </a:defRPr>
            </a:lvl5pPr>
            <a:lvl6pPr marL="1494737" algn="l" defTabSz="597895" rtl="0" eaLnBrk="1" latinLnBrk="0" hangingPunct="1">
              <a:defRPr sz="1177" kern="1200">
                <a:solidFill>
                  <a:schemeClr val="tx1"/>
                </a:solidFill>
                <a:latin typeface="+mn-lt"/>
                <a:ea typeface="+mn-ea"/>
                <a:cs typeface="+mn-cs"/>
              </a:defRPr>
            </a:lvl6pPr>
            <a:lvl7pPr marL="1793683" algn="l" defTabSz="597895" rtl="0" eaLnBrk="1" latinLnBrk="0" hangingPunct="1">
              <a:defRPr sz="1177" kern="1200">
                <a:solidFill>
                  <a:schemeClr val="tx1"/>
                </a:solidFill>
                <a:latin typeface="+mn-lt"/>
                <a:ea typeface="+mn-ea"/>
                <a:cs typeface="+mn-cs"/>
              </a:defRPr>
            </a:lvl7pPr>
            <a:lvl8pPr marL="2092632" algn="l" defTabSz="597895" rtl="0" eaLnBrk="1" latinLnBrk="0" hangingPunct="1">
              <a:defRPr sz="1177" kern="1200">
                <a:solidFill>
                  <a:schemeClr val="tx1"/>
                </a:solidFill>
                <a:latin typeface="+mn-lt"/>
                <a:ea typeface="+mn-ea"/>
                <a:cs typeface="+mn-cs"/>
              </a:defRPr>
            </a:lvl8pPr>
            <a:lvl9pPr marL="2391578" algn="l" defTabSz="597895" rtl="0" eaLnBrk="1" latinLnBrk="0" hangingPunct="1">
              <a:defRPr sz="1177" kern="1200">
                <a:solidFill>
                  <a:schemeClr val="tx1"/>
                </a:solidFill>
                <a:latin typeface="+mn-lt"/>
                <a:ea typeface="+mn-ea"/>
                <a:cs typeface="+mn-cs"/>
              </a:defRPr>
            </a:lvl9pPr>
          </a:lstStyle>
          <a:p>
            <a:pPr algn="ctr"/>
            <a:endParaRPr lang="en-US" sz="2051" b="1" dirty="0">
              <a:solidFill>
                <a:schemeClr val="accent6">
                  <a:lumMod val="75000"/>
                </a:schemeClr>
              </a:solidFill>
            </a:endParaRPr>
          </a:p>
        </p:txBody>
      </p:sp>
      <p:sp>
        <p:nvSpPr>
          <p:cNvPr id="4" name="TextBox 3"/>
          <p:cNvSpPr txBox="1"/>
          <p:nvPr/>
        </p:nvSpPr>
        <p:spPr>
          <a:xfrm>
            <a:off x="1182166" y="2871742"/>
            <a:ext cx="1390671" cy="323165"/>
          </a:xfrm>
          <a:prstGeom prst="rect">
            <a:avLst/>
          </a:prstGeom>
          <a:noFill/>
        </p:spPr>
        <p:txBody>
          <a:bodyPr wrap="square" rtlCol="0">
            <a:spAutoFit/>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r>
              <a:rPr lang="en-US" sz="1500" b="1" dirty="0">
                <a:solidFill>
                  <a:srgbClr val="333399"/>
                </a:solidFill>
                <a:latin typeface="+mj-lt"/>
              </a:rPr>
              <a:t>Enrollment</a:t>
            </a:r>
          </a:p>
        </p:txBody>
      </p:sp>
      <p:sp>
        <p:nvSpPr>
          <p:cNvPr id="6" name="TextBox 5"/>
          <p:cNvSpPr txBox="1"/>
          <p:nvPr/>
        </p:nvSpPr>
        <p:spPr>
          <a:xfrm>
            <a:off x="1429255" y="2460495"/>
            <a:ext cx="1736895" cy="323165"/>
          </a:xfrm>
          <a:prstGeom prst="rect">
            <a:avLst/>
          </a:prstGeom>
          <a:noFill/>
        </p:spPr>
        <p:txBody>
          <a:bodyPr wrap="square" rtlCol="0">
            <a:spAutoFit/>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r>
              <a:rPr lang="en-US" sz="1500" b="1" dirty="0">
                <a:solidFill>
                  <a:srgbClr val="333399"/>
                </a:solidFill>
                <a:latin typeface="+mj-lt"/>
              </a:rPr>
              <a:t>Head Count</a:t>
            </a:r>
          </a:p>
        </p:txBody>
      </p:sp>
      <p:sp>
        <p:nvSpPr>
          <p:cNvPr id="7" name="TextBox 6"/>
          <p:cNvSpPr txBox="1"/>
          <p:nvPr/>
        </p:nvSpPr>
        <p:spPr>
          <a:xfrm>
            <a:off x="1429255" y="2039236"/>
            <a:ext cx="1256595" cy="369332"/>
          </a:xfrm>
          <a:prstGeom prst="rect">
            <a:avLst/>
          </a:prstGeom>
          <a:noFill/>
        </p:spPr>
        <p:txBody>
          <a:bodyPr wrap="square" rtlCol="0">
            <a:spAutoFit/>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r>
              <a:rPr lang="en-US" sz="1800" b="1" dirty="0">
                <a:solidFill>
                  <a:schemeClr val="bg2">
                    <a:lumMod val="25000"/>
                  </a:schemeClr>
                </a:solidFill>
                <a:latin typeface="+mj-lt"/>
              </a:rPr>
              <a:t>Resident</a:t>
            </a:r>
          </a:p>
        </p:txBody>
      </p:sp>
      <p:sp>
        <p:nvSpPr>
          <p:cNvPr id="8" name="TextBox 7"/>
          <p:cNvSpPr txBox="1"/>
          <p:nvPr/>
        </p:nvSpPr>
        <p:spPr>
          <a:xfrm>
            <a:off x="5326135" y="3294764"/>
            <a:ext cx="2833709" cy="345607"/>
          </a:xfrm>
          <a:prstGeom prst="rect">
            <a:avLst/>
          </a:prstGeom>
          <a:noFill/>
        </p:spPr>
        <p:txBody>
          <a:bodyPr wrap="square" rtlCol="0">
            <a:spAutoFit/>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r>
              <a:rPr lang="en-US" sz="1646" b="1" dirty="0">
                <a:solidFill>
                  <a:schemeClr val="bg2">
                    <a:lumMod val="25000"/>
                  </a:schemeClr>
                </a:solidFill>
                <a:latin typeface="+mj-lt"/>
              </a:rPr>
              <a:t>Revenue Limit Membership</a:t>
            </a:r>
          </a:p>
        </p:txBody>
      </p:sp>
      <p:sp>
        <p:nvSpPr>
          <p:cNvPr id="9" name="TextBox 8"/>
          <p:cNvSpPr txBox="1"/>
          <p:nvPr/>
        </p:nvSpPr>
        <p:spPr>
          <a:xfrm>
            <a:off x="3177305" y="2039236"/>
            <a:ext cx="1801214" cy="323165"/>
          </a:xfrm>
          <a:prstGeom prst="rect">
            <a:avLst/>
          </a:prstGeom>
          <a:noFill/>
        </p:spPr>
        <p:txBody>
          <a:bodyPr wrap="square" rtlCol="0">
            <a:spAutoFit/>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r>
              <a:rPr lang="en-US" sz="1500" b="1" dirty="0">
                <a:solidFill>
                  <a:srgbClr val="333399"/>
                </a:solidFill>
                <a:latin typeface="+mj-lt"/>
              </a:rPr>
              <a:t>Age Requirements</a:t>
            </a:r>
          </a:p>
        </p:txBody>
      </p:sp>
      <p:sp>
        <p:nvSpPr>
          <p:cNvPr id="10" name="TextBox 9"/>
          <p:cNvSpPr txBox="1"/>
          <p:nvPr/>
        </p:nvSpPr>
        <p:spPr>
          <a:xfrm>
            <a:off x="2203982" y="3514766"/>
            <a:ext cx="1277524" cy="323165"/>
          </a:xfrm>
          <a:prstGeom prst="rect">
            <a:avLst/>
          </a:prstGeom>
          <a:noFill/>
        </p:spPr>
        <p:txBody>
          <a:bodyPr wrap="square" rtlCol="0">
            <a:spAutoFit/>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r>
              <a:rPr lang="en-US" sz="1500" b="1" dirty="0">
                <a:solidFill>
                  <a:srgbClr val="333399"/>
                </a:solidFill>
                <a:latin typeface="+mj-lt"/>
              </a:rPr>
              <a:t>Attendance</a:t>
            </a:r>
          </a:p>
        </p:txBody>
      </p:sp>
      <p:sp>
        <p:nvSpPr>
          <p:cNvPr id="11" name="Rectangle 10"/>
          <p:cNvSpPr/>
          <p:nvPr/>
        </p:nvSpPr>
        <p:spPr>
          <a:xfrm>
            <a:off x="1591559" y="1225111"/>
            <a:ext cx="958532" cy="323165"/>
          </a:xfrm>
          <a:prstGeom prst="rect">
            <a:avLst/>
          </a:prstGeom>
        </p:spPr>
        <p:txBody>
          <a:bodyPr wrap="square">
            <a:spAutoFit/>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r>
              <a:rPr lang="en-US" sz="1500" b="1" dirty="0">
                <a:solidFill>
                  <a:srgbClr val="333399"/>
                </a:solidFill>
                <a:latin typeface="+mj-lt"/>
              </a:rPr>
              <a:t>Full time </a:t>
            </a:r>
          </a:p>
        </p:txBody>
      </p:sp>
      <p:sp>
        <p:nvSpPr>
          <p:cNvPr id="12" name="TextBox 11"/>
          <p:cNvSpPr txBox="1"/>
          <p:nvPr/>
        </p:nvSpPr>
        <p:spPr>
          <a:xfrm>
            <a:off x="5401222" y="2039236"/>
            <a:ext cx="1166632" cy="323165"/>
          </a:xfrm>
          <a:prstGeom prst="rect">
            <a:avLst/>
          </a:prstGeom>
          <a:noFill/>
        </p:spPr>
        <p:txBody>
          <a:bodyPr wrap="square" rtlCol="0">
            <a:spAutoFit/>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r>
              <a:rPr lang="en-US" sz="1500" b="1" dirty="0">
                <a:solidFill>
                  <a:srgbClr val="333399"/>
                </a:solidFill>
                <a:latin typeface="+mj-lt"/>
              </a:rPr>
              <a:t>Part-time</a:t>
            </a:r>
          </a:p>
        </p:txBody>
      </p:sp>
      <p:sp>
        <p:nvSpPr>
          <p:cNvPr id="14" name="Rectangle 13"/>
          <p:cNvSpPr/>
          <p:nvPr/>
        </p:nvSpPr>
        <p:spPr>
          <a:xfrm>
            <a:off x="5474150" y="1635354"/>
            <a:ext cx="2410756" cy="323165"/>
          </a:xfrm>
          <a:prstGeom prst="rect">
            <a:avLst/>
          </a:prstGeom>
        </p:spPr>
        <p:txBody>
          <a:bodyPr wrap="square">
            <a:spAutoFit/>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r>
              <a:rPr lang="en-US" sz="1500" b="1" dirty="0">
                <a:solidFill>
                  <a:schemeClr val="bg2">
                    <a:lumMod val="25000"/>
                  </a:schemeClr>
                </a:solidFill>
                <a:latin typeface="+mj-lt"/>
              </a:rPr>
              <a:t>Summer ADM Equivalent</a:t>
            </a:r>
          </a:p>
        </p:txBody>
      </p:sp>
      <p:sp>
        <p:nvSpPr>
          <p:cNvPr id="16" name="Rectangle 15"/>
          <p:cNvSpPr/>
          <p:nvPr/>
        </p:nvSpPr>
        <p:spPr>
          <a:xfrm>
            <a:off x="3856661" y="2848660"/>
            <a:ext cx="1501854" cy="369332"/>
          </a:xfrm>
          <a:prstGeom prst="rect">
            <a:avLst/>
          </a:prstGeom>
        </p:spPr>
        <p:txBody>
          <a:bodyPr wrap="square">
            <a:spAutoFit/>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r>
              <a:rPr lang="en-US" sz="1800" b="1" dirty="0">
                <a:solidFill>
                  <a:schemeClr val="bg2">
                    <a:lumMod val="25000"/>
                  </a:schemeClr>
                </a:solidFill>
                <a:latin typeface="+mj-lt"/>
              </a:rPr>
              <a:t>Membership</a:t>
            </a:r>
          </a:p>
        </p:txBody>
      </p:sp>
      <p:sp>
        <p:nvSpPr>
          <p:cNvPr id="17" name="Rectangle 16"/>
          <p:cNvSpPr/>
          <p:nvPr/>
        </p:nvSpPr>
        <p:spPr>
          <a:xfrm>
            <a:off x="4921386" y="4055393"/>
            <a:ext cx="2963519" cy="323165"/>
          </a:xfrm>
          <a:prstGeom prst="rect">
            <a:avLst/>
          </a:prstGeom>
        </p:spPr>
        <p:txBody>
          <a:bodyPr wrap="square">
            <a:spAutoFit/>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r>
              <a:rPr lang="en-US" sz="1500" b="1" dirty="0">
                <a:solidFill>
                  <a:schemeClr val="bg2">
                    <a:lumMod val="25000"/>
                  </a:schemeClr>
                </a:solidFill>
                <a:latin typeface="+mj-lt"/>
              </a:rPr>
              <a:t>5-year-old Kindergarten </a:t>
            </a:r>
          </a:p>
        </p:txBody>
      </p:sp>
      <p:sp>
        <p:nvSpPr>
          <p:cNvPr id="18" name="Rectangle 17"/>
          <p:cNvSpPr/>
          <p:nvPr/>
        </p:nvSpPr>
        <p:spPr>
          <a:xfrm>
            <a:off x="3267545" y="3260474"/>
            <a:ext cx="2057295" cy="323165"/>
          </a:xfrm>
          <a:prstGeom prst="rect">
            <a:avLst/>
          </a:prstGeom>
        </p:spPr>
        <p:txBody>
          <a:bodyPr wrap="square">
            <a:spAutoFit/>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r>
              <a:rPr lang="en-US" sz="1500" b="1" dirty="0">
                <a:solidFill>
                  <a:srgbClr val="333399"/>
                </a:solidFill>
                <a:latin typeface="+mj-lt"/>
              </a:rPr>
              <a:t>Hours of Instruction</a:t>
            </a:r>
          </a:p>
        </p:txBody>
      </p:sp>
      <p:sp>
        <p:nvSpPr>
          <p:cNvPr id="19" name="Rectangle 18"/>
          <p:cNvSpPr/>
          <p:nvPr/>
        </p:nvSpPr>
        <p:spPr>
          <a:xfrm>
            <a:off x="1429256" y="4114781"/>
            <a:ext cx="3058752" cy="323165"/>
          </a:xfrm>
          <a:prstGeom prst="rect">
            <a:avLst/>
          </a:prstGeom>
        </p:spPr>
        <p:txBody>
          <a:bodyPr wrap="square">
            <a:spAutoFit/>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r>
              <a:rPr lang="en-US" sz="1500" b="1" dirty="0">
                <a:solidFill>
                  <a:srgbClr val="333399"/>
                </a:solidFill>
                <a:latin typeface="+mj-lt"/>
              </a:rPr>
              <a:t>Full Time Equivalency (FTE)</a:t>
            </a:r>
          </a:p>
        </p:txBody>
      </p:sp>
      <p:sp>
        <p:nvSpPr>
          <p:cNvPr id="20" name="Rectangle 19"/>
          <p:cNvSpPr/>
          <p:nvPr/>
        </p:nvSpPr>
        <p:spPr>
          <a:xfrm>
            <a:off x="5302020" y="4438062"/>
            <a:ext cx="1344358" cy="553998"/>
          </a:xfrm>
          <a:prstGeom prst="rect">
            <a:avLst/>
          </a:prstGeom>
        </p:spPr>
        <p:txBody>
          <a:bodyPr wrap="square">
            <a:spAutoFit/>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r>
              <a:rPr lang="en-US" sz="1500" b="1" dirty="0">
                <a:solidFill>
                  <a:srgbClr val="333399"/>
                </a:solidFill>
                <a:latin typeface="+mj-lt"/>
              </a:rPr>
              <a:t>State Schools</a:t>
            </a:r>
          </a:p>
        </p:txBody>
      </p:sp>
      <p:sp>
        <p:nvSpPr>
          <p:cNvPr id="21" name="Rectangle 20"/>
          <p:cNvSpPr/>
          <p:nvPr/>
        </p:nvSpPr>
        <p:spPr>
          <a:xfrm>
            <a:off x="1884212" y="1642995"/>
            <a:ext cx="958532" cy="323165"/>
          </a:xfrm>
          <a:prstGeom prst="rect">
            <a:avLst/>
          </a:prstGeom>
        </p:spPr>
        <p:txBody>
          <a:bodyPr wrap="square">
            <a:spAutoFit/>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r>
              <a:rPr lang="en-US" sz="1500" b="1" dirty="0">
                <a:solidFill>
                  <a:srgbClr val="333399"/>
                </a:solidFill>
                <a:latin typeface="+mj-lt"/>
              </a:rPr>
              <a:t>Minutes</a:t>
            </a:r>
          </a:p>
        </p:txBody>
      </p:sp>
      <p:sp>
        <p:nvSpPr>
          <p:cNvPr id="22" name="Rectangle 21"/>
          <p:cNvSpPr/>
          <p:nvPr/>
        </p:nvSpPr>
        <p:spPr>
          <a:xfrm>
            <a:off x="5103629" y="3683323"/>
            <a:ext cx="879087" cy="323165"/>
          </a:xfrm>
          <a:prstGeom prst="rect">
            <a:avLst/>
          </a:prstGeom>
        </p:spPr>
        <p:txBody>
          <a:bodyPr wrap="square">
            <a:spAutoFit/>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r>
              <a:rPr lang="en-US" sz="1500" b="1" dirty="0">
                <a:solidFill>
                  <a:srgbClr val="333399"/>
                </a:solidFill>
                <a:latin typeface="+mj-lt"/>
              </a:rPr>
              <a:t>Present </a:t>
            </a:r>
          </a:p>
        </p:txBody>
      </p:sp>
      <p:sp>
        <p:nvSpPr>
          <p:cNvPr id="23" name="Rectangle 22"/>
          <p:cNvSpPr/>
          <p:nvPr/>
        </p:nvSpPr>
        <p:spPr>
          <a:xfrm>
            <a:off x="2695271" y="2894826"/>
            <a:ext cx="1024456" cy="400110"/>
          </a:xfrm>
          <a:prstGeom prst="rect">
            <a:avLst/>
          </a:prstGeom>
        </p:spPr>
        <p:txBody>
          <a:bodyPr wrap="square">
            <a:spAutoFit/>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r>
              <a:rPr lang="en-US" sz="2000" b="1" dirty="0">
                <a:solidFill>
                  <a:srgbClr val="333399"/>
                </a:solidFill>
                <a:latin typeface="+mj-lt"/>
              </a:rPr>
              <a:t>Thayer</a:t>
            </a:r>
            <a:r>
              <a:rPr lang="en-US" sz="1500" b="1" dirty="0">
                <a:solidFill>
                  <a:srgbClr val="333399"/>
                </a:solidFill>
                <a:latin typeface="+mj-lt"/>
              </a:rPr>
              <a:t> </a:t>
            </a:r>
          </a:p>
        </p:txBody>
      </p:sp>
      <p:sp>
        <p:nvSpPr>
          <p:cNvPr id="24" name="Rectangle 23"/>
          <p:cNvSpPr/>
          <p:nvPr/>
        </p:nvSpPr>
        <p:spPr>
          <a:xfrm>
            <a:off x="2472138" y="4536259"/>
            <a:ext cx="2378728" cy="323165"/>
          </a:xfrm>
          <a:prstGeom prst="rect">
            <a:avLst/>
          </a:prstGeom>
        </p:spPr>
        <p:txBody>
          <a:bodyPr wrap="square">
            <a:spAutoFit/>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r>
              <a:rPr lang="en-US" sz="1500" b="1" dirty="0">
                <a:solidFill>
                  <a:schemeClr val="bg2">
                    <a:lumMod val="25000"/>
                  </a:schemeClr>
                </a:solidFill>
                <a:latin typeface="+mj-lt"/>
              </a:rPr>
              <a:t>General Aid Membership</a:t>
            </a:r>
          </a:p>
        </p:txBody>
      </p:sp>
      <p:sp>
        <p:nvSpPr>
          <p:cNvPr id="25" name="Rectangle 24"/>
          <p:cNvSpPr/>
          <p:nvPr/>
        </p:nvSpPr>
        <p:spPr>
          <a:xfrm>
            <a:off x="5161817" y="1229886"/>
            <a:ext cx="2745458" cy="323165"/>
          </a:xfrm>
          <a:prstGeom prst="rect">
            <a:avLst/>
          </a:prstGeom>
        </p:spPr>
        <p:txBody>
          <a:bodyPr wrap="square">
            <a:spAutoFit/>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r>
              <a:rPr lang="en-US" sz="1500" b="1" dirty="0">
                <a:solidFill>
                  <a:srgbClr val="333399"/>
                </a:solidFill>
                <a:latin typeface="+mj-lt"/>
              </a:rPr>
              <a:t>Pre-School-Special Education</a:t>
            </a:r>
          </a:p>
        </p:txBody>
      </p:sp>
      <p:sp>
        <p:nvSpPr>
          <p:cNvPr id="26" name="Rectangle 25"/>
          <p:cNvSpPr/>
          <p:nvPr/>
        </p:nvSpPr>
        <p:spPr>
          <a:xfrm>
            <a:off x="936706" y="3215118"/>
            <a:ext cx="1201291" cy="633379"/>
          </a:xfrm>
          <a:prstGeom prst="rect">
            <a:avLst/>
          </a:prstGeom>
        </p:spPr>
        <p:txBody>
          <a:bodyPr wrap="square">
            <a:spAutoFit/>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r>
              <a:rPr lang="en-US" sz="1758" b="1" dirty="0">
                <a:solidFill>
                  <a:schemeClr val="bg2">
                    <a:lumMod val="25000"/>
                  </a:schemeClr>
                </a:solidFill>
                <a:latin typeface="+mj-lt"/>
              </a:rPr>
              <a:t>3-year Programs</a:t>
            </a:r>
          </a:p>
        </p:txBody>
      </p:sp>
      <p:sp>
        <p:nvSpPr>
          <p:cNvPr id="27" name="Rectangle 26"/>
          <p:cNvSpPr/>
          <p:nvPr/>
        </p:nvSpPr>
        <p:spPr>
          <a:xfrm>
            <a:off x="6743700" y="2039236"/>
            <a:ext cx="950191" cy="323165"/>
          </a:xfrm>
          <a:prstGeom prst="rect">
            <a:avLst/>
          </a:prstGeom>
        </p:spPr>
        <p:txBody>
          <a:bodyPr wrap="square">
            <a:spAutoFit/>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r>
              <a:rPr lang="en-US" sz="1500" b="1" dirty="0">
                <a:solidFill>
                  <a:srgbClr val="333399"/>
                </a:solidFill>
                <a:latin typeface="+mj-lt"/>
              </a:rPr>
              <a:t>Pupil</a:t>
            </a:r>
          </a:p>
        </p:txBody>
      </p:sp>
      <p:sp>
        <p:nvSpPr>
          <p:cNvPr id="28" name="Rectangle 27"/>
          <p:cNvSpPr/>
          <p:nvPr/>
        </p:nvSpPr>
        <p:spPr>
          <a:xfrm>
            <a:off x="3547491" y="3674424"/>
            <a:ext cx="1343141" cy="323165"/>
          </a:xfrm>
          <a:prstGeom prst="rect">
            <a:avLst/>
          </a:prstGeom>
        </p:spPr>
        <p:txBody>
          <a:bodyPr wrap="square">
            <a:spAutoFit/>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r>
              <a:rPr lang="en-US" sz="1500" b="1" dirty="0">
                <a:solidFill>
                  <a:srgbClr val="333399"/>
                </a:solidFill>
                <a:latin typeface="+mj-lt"/>
              </a:rPr>
              <a:t>Count Date</a:t>
            </a:r>
          </a:p>
        </p:txBody>
      </p:sp>
      <p:sp>
        <p:nvSpPr>
          <p:cNvPr id="29" name="Rectangle 28"/>
          <p:cNvSpPr/>
          <p:nvPr/>
        </p:nvSpPr>
        <p:spPr>
          <a:xfrm>
            <a:off x="6816055" y="4383516"/>
            <a:ext cx="1726675" cy="323165"/>
          </a:xfrm>
          <a:prstGeom prst="rect">
            <a:avLst/>
          </a:prstGeom>
        </p:spPr>
        <p:txBody>
          <a:bodyPr wrap="square">
            <a:spAutoFit/>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r>
              <a:rPr lang="en-US" sz="1500" b="1" dirty="0">
                <a:solidFill>
                  <a:srgbClr val="333399"/>
                </a:solidFill>
                <a:latin typeface="+mj-lt"/>
              </a:rPr>
              <a:t>Special Education</a:t>
            </a:r>
          </a:p>
        </p:txBody>
      </p:sp>
      <p:sp>
        <p:nvSpPr>
          <p:cNvPr id="30" name="Rectangle 29"/>
          <p:cNvSpPr/>
          <p:nvPr/>
        </p:nvSpPr>
        <p:spPr>
          <a:xfrm>
            <a:off x="3267545" y="2444702"/>
            <a:ext cx="2057295" cy="323165"/>
          </a:xfrm>
          <a:prstGeom prst="rect">
            <a:avLst/>
          </a:prstGeom>
        </p:spPr>
        <p:txBody>
          <a:bodyPr wrap="square">
            <a:spAutoFit/>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r>
              <a:rPr lang="en-US" sz="1500" b="1" dirty="0">
                <a:solidFill>
                  <a:srgbClr val="333399"/>
                </a:solidFill>
                <a:latin typeface="+mj-lt"/>
              </a:rPr>
              <a:t>Receiving Instruction</a:t>
            </a:r>
          </a:p>
        </p:txBody>
      </p:sp>
      <p:sp>
        <p:nvSpPr>
          <p:cNvPr id="31" name="Rectangle 30"/>
          <p:cNvSpPr/>
          <p:nvPr/>
        </p:nvSpPr>
        <p:spPr>
          <a:xfrm>
            <a:off x="6419462" y="3683323"/>
            <a:ext cx="1599123" cy="323165"/>
          </a:xfrm>
          <a:prstGeom prst="rect">
            <a:avLst/>
          </a:prstGeom>
        </p:spPr>
        <p:txBody>
          <a:bodyPr wrap="square">
            <a:spAutoFit/>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r>
              <a:rPr lang="en-US" sz="1500" b="1" dirty="0">
                <a:solidFill>
                  <a:srgbClr val="333399"/>
                </a:solidFill>
                <a:latin typeface="+mj-lt"/>
              </a:rPr>
              <a:t>Non-Resident</a:t>
            </a:r>
          </a:p>
        </p:txBody>
      </p:sp>
      <p:sp>
        <p:nvSpPr>
          <p:cNvPr id="32" name="Rectangle 31"/>
          <p:cNvSpPr/>
          <p:nvPr/>
        </p:nvSpPr>
        <p:spPr>
          <a:xfrm>
            <a:off x="3334199" y="1643018"/>
            <a:ext cx="1442465" cy="323165"/>
          </a:xfrm>
          <a:prstGeom prst="rect">
            <a:avLst/>
          </a:prstGeom>
        </p:spPr>
        <p:txBody>
          <a:bodyPr wrap="square">
            <a:spAutoFit/>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r>
              <a:rPr lang="en-US" sz="1500" b="1" dirty="0">
                <a:solidFill>
                  <a:srgbClr val="333399"/>
                </a:solidFill>
                <a:latin typeface="+mj-lt"/>
              </a:rPr>
              <a:t>Withdrawal</a:t>
            </a:r>
          </a:p>
        </p:txBody>
      </p:sp>
      <p:sp>
        <p:nvSpPr>
          <p:cNvPr id="33" name="Rectangle 32"/>
          <p:cNvSpPr/>
          <p:nvPr/>
        </p:nvSpPr>
        <p:spPr>
          <a:xfrm>
            <a:off x="5648338" y="2460495"/>
            <a:ext cx="2511505" cy="323165"/>
          </a:xfrm>
          <a:prstGeom prst="rect">
            <a:avLst/>
          </a:prstGeom>
        </p:spPr>
        <p:txBody>
          <a:bodyPr wrap="square">
            <a:spAutoFit/>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r>
              <a:rPr lang="en-US" sz="1500" b="1" dirty="0">
                <a:solidFill>
                  <a:srgbClr val="333399"/>
                </a:solidFill>
                <a:latin typeface="+mj-lt"/>
              </a:rPr>
              <a:t>4-year-old Kindergarten</a:t>
            </a:r>
          </a:p>
        </p:txBody>
      </p:sp>
      <p:sp>
        <p:nvSpPr>
          <p:cNvPr id="34" name="Rectangle 33"/>
          <p:cNvSpPr/>
          <p:nvPr/>
        </p:nvSpPr>
        <p:spPr>
          <a:xfrm>
            <a:off x="2914650" y="1232273"/>
            <a:ext cx="1915092" cy="323165"/>
          </a:xfrm>
          <a:prstGeom prst="rect">
            <a:avLst/>
          </a:prstGeom>
        </p:spPr>
        <p:txBody>
          <a:bodyPr wrap="square">
            <a:spAutoFit/>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r>
              <a:rPr lang="en-US" sz="1500" b="1" dirty="0">
                <a:solidFill>
                  <a:schemeClr val="bg2">
                    <a:lumMod val="25000"/>
                  </a:schemeClr>
                </a:solidFill>
                <a:latin typeface="+mj-lt"/>
              </a:rPr>
              <a:t>Challenge Academy</a:t>
            </a:r>
          </a:p>
        </p:txBody>
      </p:sp>
      <p:sp>
        <p:nvSpPr>
          <p:cNvPr id="35" name="Rectangle 34"/>
          <p:cNvSpPr/>
          <p:nvPr/>
        </p:nvSpPr>
        <p:spPr>
          <a:xfrm>
            <a:off x="7354613" y="2950307"/>
            <a:ext cx="1024456" cy="323165"/>
          </a:xfrm>
          <a:prstGeom prst="rect">
            <a:avLst/>
          </a:prstGeom>
        </p:spPr>
        <p:txBody>
          <a:bodyPr wrap="square">
            <a:spAutoFit/>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r>
              <a:rPr lang="en-US" sz="1500" b="1" dirty="0">
                <a:solidFill>
                  <a:srgbClr val="333399"/>
                </a:solidFill>
                <a:latin typeface="+mj-lt"/>
              </a:rPr>
              <a:t>Student</a:t>
            </a:r>
          </a:p>
        </p:txBody>
      </p:sp>
      <p:sp>
        <p:nvSpPr>
          <p:cNvPr id="44" name="TextBox 43"/>
          <p:cNvSpPr txBox="1"/>
          <p:nvPr/>
        </p:nvSpPr>
        <p:spPr>
          <a:xfrm>
            <a:off x="5665281" y="2894826"/>
            <a:ext cx="1674978" cy="323165"/>
          </a:xfrm>
          <a:prstGeom prst="rect">
            <a:avLst/>
          </a:prstGeom>
          <a:noFill/>
        </p:spPr>
        <p:txBody>
          <a:bodyPr wrap="square" rtlCol="0">
            <a:spAutoFit/>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r>
              <a:rPr lang="en-US" sz="1500" b="1" dirty="0">
                <a:solidFill>
                  <a:schemeClr val="bg2">
                    <a:lumMod val="25000"/>
                  </a:schemeClr>
                </a:solidFill>
                <a:latin typeface="+mj-lt"/>
              </a:rPr>
              <a:t>Open</a:t>
            </a:r>
            <a:r>
              <a:rPr lang="en-US" sz="1500" dirty="0">
                <a:solidFill>
                  <a:schemeClr val="bg2">
                    <a:lumMod val="25000"/>
                  </a:schemeClr>
                </a:solidFill>
              </a:rPr>
              <a:t> </a:t>
            </a:r>
            <a:r>
              <a:rPr lang="en-US" sz="1500" b="1" dirty="0">
                <a:solidFill>
                  <a:schemeClr val="bg2">
                    <a:lumMod val="25000"/>
                  </a:schemeClr>
                </a:solidFill>
                <a:latin typeface="+mj-lt"/>
              </a:rPr>
              <a:t>Enrollment</a:t>
            </a:r>
          </a:p>
        </p:txBody>
      </p:sp>
    </p:spTree>
    <p:extLst>
      <p:ext uri="{BB962C8B-B14F-4D97-AF65-F5344CB8AC3E}">
        <p14:creationId xmlns:p14="http://schemas.microsoft.com/office/powerpoint/2010/main" val="689695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9492B96-B7E5-AF09-B368-DA815316D569}"/>
              </a:ext>
            </a:extLst>
          </p:cNvPr>
          <p:cNvSpPr>
            <a:spLocks noGrp="1"/>
          </p:cNvSpPr>
          <p:nvPr>
            <p:ph type="body" sz="quarter" idx="13"/>
          </p:nvPr>
        </p:nvSpPr>
        <p:spPr>
          <a:xfrm>
            <a:off x="919320" y="1059479"/>
            <a:ext cx="5641618" cy="2788185"/>
          </a:xfrm>
        </p:spPr>
        <p:txBody>
          <a:bodyPr>
            <a:normAutofit/>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pPr>
              <a:buFont typeface="Arial" panose="020B0604020202020204" pitchFamily="34" charset="0"/>
              <a:buChar char="•"/>
            </a:pPr>
            <a:r>
              <a:rPr lang="en-US" sz="2400" dirty="0"/>
              <a:t>Which terms are you most familiar with, least familiar with?  </a:t>
            </a:r>
          </a:p>
          <a:p>
            <a:r>
              <a:rPr lang="en-US" sz="2400" dirty="0"/>
              <a:t>Turn and talk with your colleagues at your table</a:t>
            </a:r>
          </a:p>
        </p:txBody>
      </p:sp>
      <p:pic>
        <p:nvPicPr>
          <p:cNvPr id="4" name="Picture 3">
            <a:extLst>
              <a:ext uri="{FF2B5EF4-FFF2-40B4-BE49-F238E27FC236}">
                <a16:creationId xmlns:a16="http://schemas.microsoft.com/office/drawing/2014/main" id="{41D1B86A-87B2-C3DD-C7FE-E5E13E69BC13}"/>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337360" y="3125906"/>
            <a:ext cx="2360992" cy="1443514"/>
          </a:xfrm>
          <a:prstGeom prst="rect">
            <a:avLst/>
          </a:prstGeom>
        </p:spPr>
      </p:pic>
      <p:sp>
        <p:nvSpPr>
          <p:cNvPr id="5" name="TextBox 4">
            <a:extLst>
              <a:ext uri="{FF2B5EF4-FFF2-40B4-BE49-F238E27FC236}">
                <a16:creationId xmlns:a16="http://schemas.microsoft.com/office/drawing/2014/main" id="{CCBBF666-A83B-00E7-5580-A3859603BB50}"/>
              </a:ext>
            </a:extLst>
          </p:cNvPr>
          <p:cNvSpPr txBox="1"/>
          <p:nvPr/>
        </p:nvSpPr>
        <p:spPr>
          <a:xfrm>
            <a:off x="5523789" y="4903533"/>
            <a:ext cx="2507463" cy="193771"/>
          </a:xfrm>
          <a:prstGeom prst="rect">
            <a:avLst/>
          </a:prstGeom>
          <a:noFill/>
        </p:spPr>
        <p:txBody>
          <a:bodyPr wrap="square" rtlCol="0">
            <a:spAutoFit/>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r>
              <a:rPr lang="en-US" sz="659">
                <a:hlinkClick r:id="rId3" tooltip="https://www.duskyillusions.com/conversation/"/>
              </a:rPr>
              <a:t>This Photo</a:t>
            </a:r>
            <a:r>
              <a:rPr lang="en-US" sz="659"/>
              <a:t> by Unknown Author is licensed under </a:t>
            </a:r>
            <a:r>
              <a:rPr lang="en-US" sz="659">
                <a:hlinkClick r:id="rId4" tooltip="https://creativecommons.org/licenses/by-nc-nd/3.0/"/>
              </a:rPr>
              <a:t>CC BY-NC-ND</a:t>
            </a:r>
            <a:endParaRPr lang="en-US" sz="659"/>
          </a:p>
        </p:txBody>
      </p:sp>
    </p:spTree>
    <p:extLst>
      <p:ext uri="{BB962C8B-B14F-4D97-AF65-F5344CB8AC3E}">
        <p14:creationId xmlns:p14="http://schemas.microsoft.com/office/powerpoint/2010/main" val="2625729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B33E78-3AFA-4FCD-85F4-80B579B5F9AD}"/>
              </a:ext>
            </a:extLst>
          </p:cNvPr>
          <p:cNvSpPr>
            <a:spLocks noGrp="1"/>
          </p:cNvSpPr>
          <p:nvPr>
            <p:ph type="body" sz="quarter" idx="13"/>
          </p:nvPr>
        </p:nvSpPr>
        <p:spPr/>
        <p:txBody>
          <a:bodyPr/>
          <a:lstStyle/>
          <a:p>
            <a:r>
              <a:rPr lang="en-US" dirty="0">
                <a:solidFill>
                  <a:srgbClr val="FFFF00"/>
                </a:solidFill>
              </a:rPr>
              <a:t>Pupil Count Resources</a:t>
            </a:r>
            <a:endParaRPr lang="en-US" dirty="0"/>
          </a:p>
        </p:txBody>
      </p:sp>
      <p:sp>
        <p:nvSpPr>
          <p:cNvPr id="4" name="TextBox 3">
            <a:extLst>
              <a:ext uri="{FF2B5EF4-FFF2-40B4-BE49-F238E27FC236}">
                <a16:creationId xmlns:a16="http://schemas.microsoft.com/office/drawing/2014/main" id="{F756694B-2135-4545-A5A0-CDBECD6571C8}"/>
              </a:ext>
            </a:extLst>
          </p:cNvPr>
          <p:cNvSpPr txBox="1"/>
          <p:nvPr/>
        </p:nvSpPr>
        <p:spPr>
          <a:xfrm>
            <a:off x="999677" y="1859159"/>
            <a:ext cx="6473752" cy="1434239"/>
          </a:xfrm>
          <a:prstGeom prst="rect">
            <a:avLst/>
          </a:prstGeom>
          <a:noFill/>
        </p:spPr>
        <p:txBody>
          <a:bodyPr wrap="square">
            <a:spAutoFit/>
          </a:bodyPr>
          <a:lstStyle/>
          <a:p>
            <a:pPr marL="308626" indent="-308626" algn="ctr">
              <a:spcBef>
                <a:spcPct val="20000"/>
              </a:spcBef>
              <a:defRPr/>
            </a:pPr>
            <a:r>
              <a:rPr lang="en-US" sz="2000" b="1" dirty="0">
                <a:solidFill>
                  <a:srgbClr val="FFFF00"/>
                </a:solidFill>
                <a:hlinkClick r:id="rId2"/>
              </a:rPr>
              <a:t>Pupil Count - PI-1563</a:t>
            </a:r>
            <a:endParaRPr lang="en-US" sz="2000" b="1" dirty="0">
              <a:solidFill>
                <a:srgbClr val="FFFF00"/>
              </a:solidFill>
            </a:endParaRPr>
          </a:p>
          <a:p>
            <a:pPr marL="308626" indent="-308626">
              <a:spcBef>
                <a:spcPct val="20000"/>
              </a:spcBef>
              <a:defRPr/>
            </a:pPr>
            <a:endParaRPr lang="en-US" sz="800" b="1" dirty="0"/>
          </a:p>
          <a:p>
            <a:pPr marL="754401" lvl="1" indent="-342900">
              <a:spcBef>
                <a:spcPct val="20000"/>
              </a:spcBef>
              <a:buFont typeface="Wingdings" panose="05000000000000000000" pitchFamily="2" charset="2"/>
              <a:buChar char="Ø"/>
              <a:defRPr/>
            </a:pPr>
            <a:r>
              <a:rPr lang="en-US" sz="2000" dirty="0"/>
              <a:t>General Count Instructions for the PI-1563 Workbook</a:t>
            </a:r>
          </a:p>
          <a:p>
            <a:pPr marL="754401" lvl="1" indent="-342900">
              <a:spcBef>
                <a:spcPct val="20000"/>
              </a:spcBef>
              <a:buFont typeface="Wingdings" panose="05000000000000000000" pitchFamily="2" charset="2"/>
              <a:buChar char="Ø"/>
              <a:defRPr/>
            </a:pPr>
            <a:r>
              <a:rPr lang="en-US" sz="2000" dirty="0"/>
              <a:t>PI-1563 Pupil Count Workbook Form for Draft Use</a:t>
            </a:r>
          </a:p>
          <a:p>
            <a:pPr marL="668689" lvl="1" indent="-257188">
              <a:spcBef>
                <a:spcPct val="20000"/>
              </a:spcBef>
              <a:buClr>
                <a:srgbClr val="FF0000"/>
              </a:buClr>
              <a:buFont typeface="Wingdings" pitchFamily="2" charset="2"/>
              <a:buChar char="ü"/>
              <a:defRPr/>
            </a:pPr>
            <a:endParaRPr lang="en-US" sz="800" b="1" dirty="0"/>
          </a:p>
        </p:txBody>
      </p:sp>
      <p:sp>
        <p:nvSpPr>
          <p:cNvPr id="5" name="TextBox 4">
            <a:extLst>
              <a:ext uri="{FF2B5EF4-FFF2-40B4-BE49-F238E27FC236}">
                <a16:creationId xmlns:a16="http://schemas.microsoft.com/office/drawing/2014/main" id="{545B8DD4-447B-4C03-AD97-3AF312AD652A}"/>
              </a:ext>
            </a:extLst>
          </p:cNvPr>
          <p:cNvSpPr txBox="1"/>
          <p:nvPr/>
        </p:nvSpPr>
        <p:spPr>
          <a:xfrm>
            <a:off x="132430" y="870506"/>
            <a:ext cx="8445731" cy="830997"/>
          </a:xfrm>
          <a:prstGeom prst="rect">
            <a:avLst/>
          </a:prstGeom>
          <a:noFill/>
        </p:spPr>
        <p:txBody>
          <a:bodyPr wrap="square">
            <a:spAutoFit/>
          </a:bodyPr>
          <a:lstStyle/>
          <a:p>
            <a:pPr marL="308626" indent="-308626" algn="ctr">
              <a:spcBef>
                <a:spcPct val="20000"/>
              </a:spcBef>
              <a:defRPr/>
            </a:pPr>
            <a:r>
              <a:rPr lang="en-US" sz="2400" dirty="0"/>
              <a:t>School Financial Services Web pages for everything concerning “membership.”</a:t>
            </a:r>
          </a:p>
        </p:txBody>
      </p:sp>
      <p:sp>
        <p:nvSpPr>
          <p:cNvPr id="6" name="TextBox 5">
            <a:extLst>
              <a:ext uri="{FF2B5EF4-FFF2-40B4-BE49-F238E27FC236}">
                <a16:creationId xmlns:a16="http://schemas.microsoft.com/office/drawing/2014/main" id="{39946FB9-98C0-45EF-80E1-F1C990C6D630}"/>
              </a:ext>
            </a:extLst>
          </p:cNvPr>
          <p:cNvSpPr txBox="1"/>
          <p:nvPr/>
        </p:nvSpPr>
        <p:spPr>
          <a:xfrm>
            <a:off x="1592872" y="3299686"/>
            <a:ext cx="5524846" cy="1126462"/>
          </a:xfrm>
          <a:prstGeom prst="rect">
            <a:avLst/>
          </a:prstGeom>
          <a:noFill/>
        </p:spPr>
        <p:txBody>
          <a:bodyPr wrap="square">
            <a:spAutoFit/>
          </a:bodyPr>
          <a:lstStyle/>
          <a:p>
            <a:pPr marL="0" lvl="1" algn="ctr">
              <a:spcBef>
                <a:spcPct val="20000"/>
              </a:spcBef>
              <a:buClr>
                <a:srgbClr val="FF0000"/>
              </a:buClr>
              <a:defRPr/>
            </a:pPr>
            <a:r>
              <a:rPr lang="en-US" sz="1800" b="1" dirty="0">
                <a:hlinkClick r:id="rId3"/>
              </a:rPr>
              <a:t>Membership Information and Reporting</a:t>
            </a:r>
            <a:endParaRPr lang="en-US" sz="1800" b="1" dirty="0"/>
          </a:p>
          <a:p>
            <a:pPr marL="0" lvl="1" algn="ctr">
              <a:spcBef>
                <a:spcPct val="20000"/>
              </a:spcBef>
              <a:buClr>
                <a:srgbClr val="FF0000"/>
              </a:buClr>
              <a:defRPr/>
            </a:pPr>
            <a:endParaRPr lang="en-US" sz="800" dirty="0"/>
          </a:p>
          <a:p>
            <a:pPr marL="0" lvl="1" algn="ctr">
              <a:spcBef>
                <a:spcPct val="20000"/>
              </a:spcBef>
              <a:buClr>
                <a:srgbClr val="FF0000"/>
              </a:buClr>
              <a:defRPr/>
            </a:pPr>
            <a:r>
              <a:rPr lang="en-US" sz="1800" dirty="0"/>
              <a:t>Excel worksheet for converting the count to FTE can be found under additional resources</a:t>
            </a:r>
          </a:p>
        </p:txBody>
      </p:sp>
    </p:spTree>
    <p:extLst>
      <p:ext uri="{BB962C8B-B14F-4D97-AF65-F5344CB8AC3E}">
        <p14:creationId xmlns:p14="http://schemas.microsoft.com/office/powerpoint/2010/main" val="39176942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B33E78-3AFA-4FCD-85F4-80B579B5F9AD}"/>
              </a:ext>
            </a:extLst>
          </p:cNvPr>
          <p:cNvSpPr>
            <a:spLocks noGrp="1"/>
          </p:cNvSpPr>
          <p:nvPr>
            <p:ph type="body" sz="quarter" idx="13"/>
          </p:nvPr>
        </p:nvSpPr>
        <p:spPr/>
        <p:txBody>
          <a:bodyPr>
            <a:normAutofit/>
          </a:bodyPr>
          <a:lstStyle/>
          <a:p>
            <a:r>
              <a:rPr kumimoji="0" lang="en-US" sz="3300" b="0" i="0" u="none" strike="noStrike" kern="1200" cap="none" spc="0" normalizeH="0" baseline="0" noProof="0" dirty="0">
                <a:ln>
                  <a:noFill/>
                </a:ln>
                <a:solidFill>
                  <a:srgbClr val="FFFF00"/>
                </a:solidFill>
                <a:effectLst/>
                <a:uLnTx/>
                <a:uFillTx/>
                <a:latin typeface="Lato Black" panose="020F0A02020204030203" pitchFamily="34" charset="0"/>
                <a:ea typeface="+mn-ea"/>
                <a:cs typeface="+mn-cs"/>
              </a:rPr>
              <a:t>Back to the Revenue Limit Formula</a:t>
            </a:r>
            <a:endParaRPr kumimoji="0" lang="en-US" sz="3516" b="0" i="0" u="none" strike="noStrike" kern="1200" cap="none" spc="0" normalizeH="0" baseline="0" noProof="0" dirty="0">
              <a:ln>
                <a:noFill/>
              </a:ln>
              <a:solidFill>
                <a:srgbClr val="FFFF00"/>
              </a:solidFill>
              <a:effectLst/>
              <a:uLnTx/>
              <a:uFillTx/>
              <a:latin typeface="Lato Black" panose="020F0A02020204030203" pitchFamily="34" charset="0"/>
              <a:ea typeface="+mj-ea"/>
              <a:cs typeface="+mj-cs"/>
            </a:endParaRPr>
          </a:p>
        </p:txBody>
      </p:sp>
      <p:sp>
        <p:nvSpPr>
          <p:cNvPr id="3" name="TextBox 2">
            <a:extLst>
              <a:ext uri="{FF2B5EF4-FFF2-40B4-BE49-F238E27FC236}">
                <a16:creationId xmlns:a16="http://schemas.microsoft.com/office/drawing/2014/main" id="{7BFBF2D7-059D-ED2F-91B3-ACD5BC03C5A7}"/>
              </a:ext>
            </a:extLst>
          </p:cNvPr>
          <p:cNvSpPr txBox="1"/>
          <p:nvPr/>
        </p:nvSpPr>
        <p:spPr>
          <a:xfrm>
            <a:off x="1134207" y="1223466"/>
            <a:ext cx="6875585" cy="353943"/>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1700" b="0" i="0" u="none" strike="noStrike" kern="1200" cap="none" spc="0" normalizeH="0" baseline="0" noProof="0" dirty="0">
                <a:ln>
                  <a:noFill/>
                </a:ln>
                <a:effectLst/>
                <a:uLnTx/>
                <a:uFillTx/>
                <a:latin typeface="Lato Black" panose="020F0A02020204030203" pitchFamily="34" charset="0"/>
                <a:ea typeface="+mn-ea"/>
                <a:cs typeface="+mn-cs"/>
              </a:rPr>
              <a:t>Step 1: Build the Base Revenue - Line 2</a:t>
            </a:r>
            <a:endParaRPr kumimoji="0" lang="en-US" sz="1700" b="1" i="0" u="none" strike="noStrike" kern="1200" cap="none" spc="0" normalizeH="0" baseline="0" noProof="0" dirty="0">
              <a:ln>
                <a:noFill/>
              </a:ln>
              <a:effectLst/>
              <a:uLnTx/>
              <a:uFillTx/>
              <a:latin typeface="Lato Black" panose="020F0A02020204030203" pitchFamily="34" charset="0"/>
              <a:ea typeface="+mn-ea"/>
              <a:cs typeface="+mn-cs"/>
            </a:endParaRPr>
          </a:p>
        </p:txBody>
      </p:sp>
      <p:pic>
        <p:nvPicPr>
          <p:cNvPr id="6" name="Picture 5">
            <a:extLst>
              <a:ext uri="{FF2B5EF4-FFF2-40B4-BE49-F238E27FC236}">
                <a16:creationId xmlns:a16="http://schemas.microsoft.com/office/drawing/2014/main" id="{6A21E294-C8A8-9F0D-238A-B54532CECFC3}"/>
              </a:ext>
            </a:extLst>
          </p:cNvPr>
          <p:cNvPicPr>
            <a:picLocks noChangeAspect="1"/>
          </p:cNvPicPr>
          <p:nvPr/>
        </p:nvPicPr>
        <p:blipFill>
          <a:blip r:embed="rId2"/>
          <a:stretch>
            <a:fillRect/>
          </a:stretch>
        </p:blipFill>
        <p:spPr>
          <a:xfrm>
            <a:off x="228600" y="1879219"/>
            <a:ext cx="8686800" cy="2261958"/>
          </a:xfrm>
          <a:prstGeom prst="rect">
            <a:avLst/>
          </a:prstGeom>
          <a:solidFill>
            <a:schemeClr val="bg1"/>
          </a:solidFill>
          <a:effectLst>
            <a:outerShdw blurRad="25400" dist="12700" dir="2700000" algn="tl" rotWithShape="0">
              <a:prstClr val="black">
                <a:alpha val="40000"/>
              </a:prstClr>
            </a:outerShdw>
          </a:effectLst>
        </p:spPr>
      </p:pic>
    </p:spTree>
    <p:extLst>
      <p:ext uri="{BB962C8B-B14F-4D97-AF65-F5344CB8AC3E}">
        <p14:creationId xmlns:p14="http://schemas.microsoft.com/office/powerpoint/2010/main" val="22500489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B33E78-3AFA-4FCD-85F4-80B579B5F9AD}"/>
              </a:ext>
            </a:extLst>
          </p:cNvPr>
          <p:cNvSpPr>
            <a:spLocks noGrp="1"/>
          </p:cNvSpPr>
          <p:nvPr>
            <p:ph type="body" sz="quarter" idx="13"/>
          </p:nvPr>
        </p:nvSpPr>
        <p:spPr/>
        <p:txBody>
          <a:bodyPr/>
          <a:lstStyle/>
          <a:p>
            <a:r>
              <a:rPr lang="en-US" sz="3600" i="1" dirty="0">
                <a:solidFill>
                  <a:srgbClr val="FFFF00"/>
                </a:solidFill>
              </a:rPr>
              <a:t>Agenda</a:t>
            </a:r>
            <a:endParaRPr lang="en-US" dirty="0"/>
          </a:p>
        </p:txBody>
      </p:sp>
      <p:sp>
        <p:nvSpPr>
          <p:cNvPr id="5" name="TextBox 4">
            <a:extLst>
              <a:ext uri="{FF2B5EF4-FFF2-40B4-BE49-F238E27FC236}">
                <a16:creationId xmlns:a16="http://schemas.microsoft.com/office/drawing/2014/main" id="{16DD1BB6-2A67-483E-9649-7C48A06B1E4A}"/>
              </a:ext>
            </a:extLst>
          </p:cNvPr>
          <p:cNvSpPr txBox="1"/>
          <p:nvPr/>
        </p:nvSpPr>
        <p:spPr>
          <a:xfrm>
            <a:off x="2386700" y="1029730"/>
            <a:ext cx="4145905" cy="4401205"/>
          </a:xfrm>
          <a:prstGeom prst="rect">
            <a:avLst/>
          </a:prstGeom>
          <a:noFill/>
        </p:spPr>
        <p:txBody>
          <a:bodyPr wrap="square">
            <a:spAutoFit/>
          </a:bodyPr>
          <a:lstStyle/>
          <a:p>
            <a:pPr algn="ctr">
              <a:lnSpc>
                <a:spcPct val="150000"/>
              </a:lnSpc>
            </a:pPr>
            <a:r>
              <a:rPr lang="en-US" sz="2200" dirty="0"/>
              <a:t>WASDA Introduction </a:t>
            </a:r>
          </a:p>
          <a:p>
            <a:pPr lvl="0" algn="ctr">
              <a:lnSpc>
                <a:spcPct val="150000"/>
              </a:lnSpc>
            </a:pPr>
            <a:r>
              <a:rPr lang="en-US" sz="2200" dirty="0"/>
              <a:t>SFS Introduction</a:t>
            </a:r>
          </a:p>
          <a:p>
            <a:pPr lvl="0" algn="ctr">
              <a:lnSpc>
                <a:spcPct val="150000"/>
              </a:lnSpc>
            </a:pPr>
            <a:r>
              <a:rPr lang="en-US" sz="2200" dirty="0"/>
              <a:t>Membership</a:t>
            </a:r>
          </a:p>
          <a:p>
            <a:pPr lvl="0" algn="ctr">
              <a:lnSpc>
                <a:spcPct val="150000"/>
              </a:lnSpc>
            </a:pPr>
            <a:r>
              <a:rPr lang="en-US" sz="2200" dirty="0"/>
              <a:t>Revenue Limit </a:t>
            </a:r>
          </a:p>
          <a:p>
            <a:pPr lvl="0" algn="ctr">
              <a:lnSpc>
                <a:spcPct val="150000"/>
              </a:lnSpc>
            </a:pPr>
            <a:r>
              <a:rPr lang="en-US" sz="2200" dirty="0"/>
              <a:t>Consequences of Under Levying  </a:t>
            </a:r>
          </a:p>
          <a:p>
            <a:pPr lvl="0" algn="ctr">
              <a:lnSpc>
                <a:spcPct val="150000"/>
              </a:lnSpc>
            </a:pPr>
            <a:r>
              <a:rPr lang="en-US" sz="2200" dirty="0"/>
              <a:t>Levy Process </a:t>
            </a:r>
          </a:p>
          <a:p>
            <a:pPr lvl="0" algn="ctr">
              <a:lnSpc>
                <a:spcPct val="150000"/>
              </a:lnSpc>
            </a:pPr>
            <a:r>
              <a:rPr lang="en-US" sz="2200" dirty="0"/>
              <a:t>Equalization Aid</a:t>
            </a:r>
          </a:p>
          <a:p>
            <a:pPr lvl="0" algn="ctr">
              <a:lnSpc>
                <a:spcPct val="150000"/>
              </a:lnSpc>
            </a:pPr>
            <a:r>
              <a:rPr lang="en-US" sz="2200" dirty="0"/>
              <a:t>Referenda</a:t>
            </a:r>
          </a:p>
          <a:p>
            <a:pPr algn="ctr"/>
            <a:endParaRPr lang="en-US" sz="1600" dirty="0"/>
          </a:p>
        </p:txBody>
      </p:sp>
      <p:pic>
        <p:nvPicPr>
          <p:cNvPr id="7" name="Picture 6" descr="Curling stones on the ice">
            <a:extLst>
              <a:ext uri="{FF2B5EF4-FFF2-40B4-BE49-F238E27FC236}">
                <a16:creationId xmlns:a16="http://schemas.microsoft.com/office/drawing/2014/main" id="{B1CFC0FA-082D-49EA-9700-C0A0D55B99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871512">
            <a:off x="6483177" y="3107209"/>
            <a:ext cx="2427150" cy="1617705"/>
          </a:xfrm>
          <a:prstGeom prst="rect">
            <a:avLst/>
          </a:prstGeom>
        </p:spPr>
      </p:pic>
      <p:pic>
        <p:nvPicPr>
          <p:cNvPr id="9" name="Picture 8" descr="Different numbers in 3D">
            <a:extLst>
              <a:ext uri="{FF2B5EF4-FFF2-40B4-BE49-F238E27FC236}">
                <a16:creationId xmlns:a16="http://schemas.microsoft.com/office/drawing/2014/main" id="{4203438D-8573-49CD-969D-7994ED2CB7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395297">
            <a:off x="263612" y="1511783"/>
            <a:ext cx="2455196" cy="1381121"/>
          </a:xfrm>
          <a:prstGeom prst="rect">
            <a:avLst/>
          </a:prstGeom>
        </p:spPr>
      </p:pic>
    </p:spTree>
    <p:extLst>
      <p:ext uri="{BB962C8B-B14F-4D97-AF65-F5344CB8AC3E}">
        <p14:creationId xmlns:p14="http://schemas.microsoft.com/office/powerpoint/2010/main" val="30056058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F759793-2D65-41C9-9B4F-A3D88A20C94C}"/>
              </a:ext>
            </a:extLst>
          </p:cNvPr>
          <p:cNvSpPr>
            <a:spLocks noGrp="1"/>
          </p:cNvSpPr>
          <p:nvPr>
            <p:ph type="body" sz="quarter" idx="13"/>
          </p:nvPr>
        </p:nvSpPr>
        <p:spPr/>
        <p:txBody>
          <a:bodyPr>
            <a:normAutofit/>
          </a:bodyPr>
          <a:lstStyle/>
          <a:p>
            <a:r>
              <a:rPr lang="en-US" sz="3600" dirty="0">
                <a:solidFill>
                  <a:srgbClr val="FFFF00"/>
                </a:solidFill>
              </a:rPr>
              <a:t>Step 1: Summary Lines 1-4 </a:t>
            </a:r>
          </a:p>
        </p:txBody>
      </p:sp>
      <p:sp>
        <p:nvSpPr>
          <p:cNvPr id="8" name="TextBox 7">
            <a:extLst>
              <a:ext uri="{FF2B5EF4-FFF2-40B4-BE49-F238E27FC236}">
                <a16:creationId xmlns:a16="http://schemas.microsoft.com/office/drawing/2014/main" id="{E8798889-4426-4AA6-AF24-1D38BC0E358A}"/>
              </a:ext>
            </a:extLst>
          </p:cNvPr>
          <p:cNvSpPr txBox="1"/>
          <p:nvPr/>
        </p:nvSpPr>
        <p:spPr>
          <a:xfrm>
            <a:off x="2183606" y="3493066"/>
            <a:ext cx="4576762" cy="904863"/>
          </a:xfrm>
          <a:prstGeom prst="rect">
            <a:avLst/>
          </a:prstGeom>
          <a:noFill/>
        </p:spPr>
        <p:txBody>
          <a:bodyPr wrap="square">
            <a:spAutoFit/>
          </a:bodyPr>
          <a:lstStyle/>
          <a:p>
            <a:pPr marL="308626" indent="-308626" algn="ctr">
              <a:spcBef>
                <a:spcPct val="20000"/>
              </a:spcBef>
            </a:pPr>
            <a:r>
              <a:rPr lang="en-US" sz="2400" b="1" dirty="0"/>
              <a:t>Base Revenue Per Member</a:t>
            </a:r>
          </a:p>
          <a:p>
            <a:pPr marL="308626" indent="-308626" algn="ctr">
              <a:spcBef>
                <a:spcPct val="20000"/>
              </a:spcBef>
            </a:pPr>
            <a:r>
              <a:rPr lang="en-US" sz="2400" b="1" dirty="0"/>
              <a:t>(second page of worksheet)</a:t>
            </a:r>
          </a:p>
        </p:txBody>
      </p:sp>
      <p:pic>
        <p:nvPicPr>
          <p:cNvPr id="3" name="Picture 2">
            <a:extLst>
              <a:ext uri="{FF2B5EF4-FFF2-40B4-BE49-F238E27FC236}">
                <a16:creationId xmlns:a16="http://schemas.microsoft.com/office/drawing/2014/main" id="{FDE4DF41-B2A5-10EA-FA88-A21222FB328E}"/>
              </a:ext>
            </a:extLst>
          </p:cNvPr>
          <p:cNvPicPr>
            <a:picLocks noChangeAspect="1"/>
          </p:cNvPicPr>
          <p:nvPr/>
        </p:nvPicPr>
        <p:blipFill>
          <a:blip r:embed="rId2"/>
          <a:stretch>
            <a:fillRect/>
          </a:stretch>
        </p:blipFill>
        <p:spPr>
          <a:xfrm>
            <a:off x="228600" y="1863339"/>
            <a:ext cx="8686800" cy="1142803"/>
          </a:xfrm>
          <a:prstGeom prst="rect">
            <a:avLst/>
          </a:prstGeom>
          <a:solidFill>
            <a:schemeClr val="bg1"/>
          </a:solidFill>
          <a:effectLst>
            <a:outerShdw blurRad="25400" dist="12700" dir="2700000" algn="tl" rotWithShape="0">
              <a:prstClr val="black">
                <a:alpha val="40000"/>
              </a:prstClr>
            </a:outerShdw>
          </a:effectLst>
        </p:spPr>
      </p:pic>
      <p:sp>
        <p:nvSpPr>
          <p:cNvPr id="5" name="Rectangle 4">
            <a:extLst>
              <a:ext uri="{FF2B5EF4-FFF2-40B4-BE49-F238E27FC236}">
                <a16:creationId xmlns:a16="http://schemas.microsoft.com/office/drawing/2014/main" id="{A39486FB-3F5A-8A84-DB20-817279243AAB}"/>
              </a:ext>
            </a:extLst>
          </p:cNvPr>
          <p:cNvSpPr/>
          <p:nvPr/>
        </p:nvSpPr>
        <p:spPr>
          <a:xfrm>
            <a:off x="228600" y="2571750"/>
            <a:ext cx="8686800" cy="235060"/>
          </a:xfrm>
          <a:prstGeom prst="rect">
            <a:avLst/>
          </a:prstGeom>
          <a:ln w="28575">
            <a:solidFill>
              <a:srgbClr val="FF0066"/>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386480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B33E78-3AFA-4FCD-85F4-80B579B5F9AD}"/>
              </a:ext>
            </a:extLst>
          </p:cNvPr>
          <p:cNvSpPr>
            <a:spLocks noGrp="1"/>
          </p:cNvSpPr>
          <p:nvPr>
            <p:ph type="body" sz="quarter" idx="13"/>
          </p:nvPr>
        </p:nvSpPr>
        <p:spPr>
          <a:xfrm>
            <a:off x="21127" y="0"/>
            <a:ext cx="9144000" cy="990600"/>
          </a:xfrm>
        </p:spPr>
        <p:txBody>
          <a:bodyPr>
            <a:normAutofit fontScale="40000" lnSpcReduction="20000"/>
          </a:bodyPr>
          <a:lstStyle/>
          <a:p>
            <a:pPr marL="0" marR="0" lvl="0" indent="0" algn="ctr" defTabSz="81635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FFFF00"/>
              </a:solidFill>
              <a:effectLst/>
              <a:uLnTx/>
              <a:uFillTx/>
            </a:endParaRPr>
          </a:p>
          <a:p>
            <a:pPr marL="0" marR="0" lvl="0" indent="0" algn="ctr" defTabSz="816350" rtl="0" eaLnBrk="1" fontAlgn="auto" latinLnBrk="0" hangingPunct="1">
              <a:lnSpc>
                <a:spcPct val="100000"/>
              </a:lnSpc>
              <a:spcBef>
                <a:spcPts val="0"/>
              </a:spcBef>
              <a:spcAft>
                <a:spcPts val="0"/>
              </a:spcAft>
              <a:buClrTx/>
              <a:buSzTx/>
              <a:buFontTx/>
              <a:buNone/>
              <a:tabLst/>
              <a:defRPr/>
            </a:pPr>
            <a:r>
              <a:rPr kumimoji="0" lang="en-US" sz="7300" i="0" u="none" strike="noStrike" kern="1200" cap="none" spc="0" normalizeH="0" baseline="0" noProof="0" dirty="0">
                <a:ln>
                  <a:noFill/>
                </a:ln>
                <a:solidFill>
                  <a:srgbClr val="FFFF00"/>
                </a:solidFill>
                <a:effectLst/>
                <a:uLnTx/>
                <a:uFillTx/>
              </a:rPr>
              <a:t>Step 2: Calculate a New Revenue </a:t>
            </a:r>
            <a:br>
              <a:rPr kumimoji="0" lang="en-US" sz="7300" i="0" u="none" strike="noStrike" kern="1200" cap="none" spc="0" normalizeH="0" baseline="0" noProof="0" dirty="0">
                <a:ln>
                  <a:noFill/>
                </a:ln>
                <a:solidFill>
                  <a:srgbClr val="FFFF00"/>
                </a:solidFill>
                <a:effectLst/>
                <a:uLnTx/>
                <a:uFillTx/>
              </a:rPr>
            </a:br>
            <a:r>
              <a:rPr kumimoji="0" lang="en-US" sz="7300" i="0" u="none" strike="noStrike" kern="1200" cap="none" spc="0" normalizeH="0" baseline="0" noProof="0" dirty="0">
                <a:ln>
                  <a:noFill/>
                </a:ln>
                <a:solidFill>
                  <a:srgbClr val="FFFF00"/>
                </a:solidFill>
                <a:effectLst/>
                <a:uLnTx/>
                <a:uFillTx/>
              </a:rPr>
              <a:t>per Member - Line 4A</a:t>
            </a:r>
          </a:p>
          <a:p>
            <a:endParaRPr lang="en-US" dirty="0"/>
          </a:p>
        </p:txBody>
      </p:sp>
      <p:sp>
        <p:nvSpPr>
          <p:cNvPr id="4" name="TextBox 3">
            <a:extLst>
              <a:ext uri="{FF2B5EF4-FFF2-40B4-BE49-F238E27FC236}">
                <a16:creationId xmlns:a16="http://schemas.microsoft.com/office/drawing/2014/main" id="{87CD63B0-E287-40A9-B3E1-08CF20A4C20C}"/>
              </a:ext>
            </a:extLst>
          </p:cNvPr>
          <p:cNvSpPr txBox="1"/>
          <p:nvPr/>
        </p:nvSpPr>
        <p:spPr>
          <a:xfrm>
            <a:off x="1181100" y="1069489"/>
            <a:ext cx="6824055" cy="3511218"/>
          </a:xfrm>
          <a:prstGeom prst="rect">
            <a:avLst/>
          </a:prstGeom>
          <a:noFill/>
        </p:spPr>
        <p:txBody>
          <a:bodyPr wrap="square">
            <a:spAutoFit/>
          </a:bodyPr>
          <a:lstStyle/>
          <a:p>
            <a:pPr eaLnBrk="0" hangingPunct="0">
              <a:spcBef>
                <a:spcPct val="50000"/>
              </a:spcBef>
              <a:spcAft>
                <a:spcPts val="439"/>
              </a:spcAft>
              <a:defRPr/>
            </a:pPr>
            <a:r>
              <a:rPr lang="en-US" sz="2400" dirty="0"/>
              <a:t>Line 4A: Each year, under current law, each district’s per member revenue limit may change.</a:t>
            </a:r>
          </a:p>
          <a:p>
            <a:pPr eaLnBrk="0" hangingPunct="0">
              <a:spcBef>
                <a:spcPts val="879"/>
              </a:spcBef>
              <a:spcAft>
                <a:spcPts val="439"/>
              </a:spcAft>
              <a:buClr>
                <a:srgbClr val="7030A0"/>
              </a:buClr>
              <a:defRPr/>
            </a:pPr>
            <a:r>
              <a:rPr lang="en-US" sz="2400" dirty="0"/>
              <a:t>Historically was an inflationary increase.</a:t>
            </a:r>
          </a:p>
          <a:p>
            <a:pPr eaLnBrk="0" hangingPunct="0">
              <a:spcBef>
                <a:spcPts val="879"/>
              </a:spcBef>
              <a:spcAft>
                <a:spcPts val="439"/>
              </a:spcAft>
              <a:buClr>
                <a:srgbClr val="7030A0"/>
              </a:buClr>
              <a:defRPr/>
            </a:pPr>
            <a:r>
              <a:rPr lang="en-US" sz="2400" dirty="0"/>
              <a:t>Recently $0 (6 of 8 years)</a:t>
            </a:r>
          </a:p>
          <a:p>
            <a:pPr eaLnBrk="0" hangingPunct="0">
              <a:spcBef>
                <a:spcPts val="879"/>
              </a:spcBef>
              <a:spcAft>
                <a:spcPts val="439"/>
              </a:spcAft>
              <a:buClr>
                <a:srgbClr val="7030A0"/>
              </a:buClr>
              <a:defRPr/>
            </a:pPr>
            <a:r>
              <a:rPr lang="en-US" sz="2400" dirty="0"/>
              <a:t>For 2021-22 the increase on Line 4A is $0</a:t>
            </a:r>
          </a:p>
          <a:p>
            <a:pPr eaLnBrk="0" hangingPunct="0">
              <a:spcBef>
                <a:spcPts val="879"/>
              </a:spcBef>
              <a:spcAft>
                <a:spcPts val="439"/>
              </a:spcAft>
              <a:buClr>
                <a:srgbClr val="7030A0"/>
              </a:buClr>
              <a:defRPr/>
            </a:pPr>
            <a:r>
              <a:rPr lang="en-US" sz="2400" dirty="0"/>
              <a:t>For 2022-23 the increase on Line 4A is $0</a:t>
            </a:r>
          </a:p>
          <a:p>
            <a:pPr eaLnBrk="0" hangingPunct="0">
              <a:spcBef>
                <a:spcPts val="879"/>
              </a:spcBef>
              <a:spcAft>
                <a:spcPts val="439"/>
              </a:spcAft>
              <a:buClr>
                <a:srgbClr val="7030A0"/>
              </a:buClr>
              <a:defRPr/>
            </a:pPr>
            <a:r>
              <a:rPr lang="en-US" sz="2400" dirty="0"/>
              <a:t>Next biennial budget is in progress…</a:t>
            </a:r>
          </a:p>
        </p:txBody>
      </p:sp>
    </p:spTree>
    <p:extLst>
      <p:ext uri="{BB962C8B-B14F-4D97-AF65-F5344CB8AC3E}">
        <p14:creationId xmlns:p14="http://schemas.microsoft.com/office/powerpoint/2010/main" val="2657470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B33E78-3AFA-4FCD-85F4-80B579B5F9AD}"/>
              </a:ext>
            </a:extLst>
          </p:cNvPr>
          <p:cNvSpPr>
            <a:spLocks noGrp="1"/>
          </p:cNvSpPr>
          <p:nvPr>
            <p:ph type="body" sz="quarter" idx="13"/>
          </p:nvPr>
        </p:nvSpPr>
        <p:spPr>
          <a:xfrm>
            <a:off x="0" y="259080"/>
            <a:ext cx="9144000" cy="921657"/>
          </a:xfrm>
        </p:spPr>
        <p:txBody>
          <a:bodyPr>
            <a:normAutofit lnSpcReduction="10000"/>
          </a:bodyPr>
          <a:lstStyle/>
          <a:p>
            <a:pPr marL="0" marR="0" lvl="0" indent="0" algn="ctr" defTabSz="81635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FFFF00"/>
                </a:solidFill>
                <a:effectLst/>
                <a:uLnTx/>
                <a:uFillTx/>
                <a:latin typeface="Lato Black" panose="020F0A02020204030203" pitchFamily="34" charset="0"/>
                <a:ea typeface="+mn-ea"/>
                <a:cs typeface="+mn-cs"/>
              </a:rPr>
              <a:t>Step 2: Calculate a New Revenue Per Member</a:t>
            </a:r>
          </a:p>
          <a:p>
            <a:pPr marL="0" marR="0" lvl="0" indent="0" algn="ctr" defTabSz="81635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FFFF00"/>
                </a:solidFill>
                <a:effectLst/>
                <a:uLnTx/>
                <a:uFillTx/>
                <a:latin typeface="Lato Black" panose="020F0A02020204030203" pitchFamily="34" charset="0"/>
                <a:ea typeface="+mn-ea"/>
                <a:cs typeface="+mn-cs"/>
              </a:rPr>
              <a:t>Lines 4B &amp; 4C</a:t>
            </a:r>
          </a:p>
          <a:p>
            <a:endParaRPr lang="en-US" dirty="0"/>
          </a:p>
        </p:txBody>
      </p:sp>
      <p:sp>
        <p:nvSpPr>
          <p:cNvPr id="4" name="TextBox 3">
            <a:extLst>
              <a:ext uri="{FF2B5EF4-FFF2-40B4-BE49-F238E27FC236}">
                <a16:creationId xmlns:a16="http://schemas.microsoft.com/office/drawing/2014/main" id="{A724B593-DDF8-4542-9AF9-113E73B24C1D}"/>
              </a:ext>
            </a:extLst>
          </p:cNvPr>
          <p:cNvSpPr txBox="1"/>
          <p:nvPr/>
        </p:nvSpPr>
        <p:spPr>
          <a:xfrm>
            <a:off x="4572000" y="3002821"/>
            <a:ext cx="4463934" cy="1576201"/>
          </a:xfrm>
          <a:prstGeom prst="rect">
            <a:avLst/>
          </a:prstGeom>
          <a:noFill/>
        </p:spPr>
        <p:txBody>
          <a:bodyPr wrap="square">
            <a:spAutoFit/>
          </a:bodyPr>
          <a:lstStyle/>
          <a:p>
            <a:r>
              <a:rPr lang="en-US" dirty="0"/>
              <a:t>Per s. 121.905(1), the Low Revenue Ceiling to be used in a district's "low revenue" computation (provided here for reference) can vary from district to district depending on the results of referenda. Please consult this statute and the district's specific referenda results to explain the number seen here.</a:t>
            </a:r>
          </a:p>
        </p:txBody>
      </p:sp>
      <p:sp>
        <p:nvSpPr>
          <p:cNvPr id="6" name="TextBox 5">
            <a:extLst>
              <a:ext uri="{FF2B5EF4-FFF2-40B4-BE49-F238E27FC236}">
                <a16:creationId xmlns:a16="http://schemas.microsoft.com/office/drawing/2014/main" id="{88AEA4B6-6E17-4E2B-B29A-A13433C5A99C}"/>
              </a:ext>
            </a:extLst>
          </p:cNvPr>
          <p:cNvSpPr txBox="1"/>
          <p:nvPr/>
        </p:nvSpPr>
        <p:spPr>
          <a:xfrm>
            <a:off x="104256" y="975851"/>
            <a:ext cx="4575810" cy="2677656"/>
          </a:xfrm>
          <a:prstGeom prst="rect">
            <a:avLst/>
          </a:prstGeom>
          <a:noFill/>
        </p:spPr>
        <p:txBody>
          <a:bodyPr wrap="square">
            <a:spAutoFit/>
          </a:bodyPr>
          <a:lstStyle/>
          <a:p>
            <a:r>
              <a:rPr lang="en-US" sz="2400" dirty="0"/>
              <a:t>Pending specific limitations tied to unsuccessful referenda to exceed revenue limits, districts have a Low Revenue Ceiling of $10,000</a:t>
            </a:r>
          </a:p>
          <a:p>
            <a:endParaRPr lang="en-US" sz="2400" dirty="0"/>
          </a:p>
          <a:p>
            <a:r>
              <a:rPr lang="en-US" sz="2400" dirty="0"/>
              <a:t>The LRC </a:t>
            </a:r>
            <a:r>
              <a:rPr lang="en-US" sz="2400" i="1" dirty="0"/>
              <a:t>might</a:t>
            </a:r>
            <a:r>
              <a:rPr lang="en-US" sz="2400" dirty="0"/>
              <a:t> change with the next biennial budget.</a:t>
            </a:r>
          </a:p>
        </p:txBody>
      </p:sp>
      <p:pic>
        <p:nvPicPr>
          <p:cNvPr id="5" name="Graphic 4" descr="A school bus">
            <a:extLst>
              <a:ext uri="{FF2B5EF4-FFF2-40B4-BE49-F238E27FC236}">
                <a16:creationId xmlns:a16="http://schemas.microsoft.com/office/drawing/2014/main" id="{23B734C3-0278-4C55-A7C6-460545FCA76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36770" y="1180737"/>
            <a:ext cx="2488622" cy="1909199"/>
          </a:xfrm>
          <a:prstGeom prst="rect">
            <a:avLst/>
          </a:prstGeom>
        </p:spPr>
      </p:pic>
    </p:spTree>
    <p:extLst>
      <p:ext uri="{BB962C8B-B14F-4D97-AF65-F5344CB8AC3E}">
        <p14:creationId xmlns:p14="http://schemas.microsoft.com/office/powerpoint/2010/main" val="19163628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B33E78-3AFA-4FCD-85F4-80B579B5F9AD}"/>
              </a:ext>
            </a:extLst>
          </p:cNvPr>
          <p:cNvSpPr>
            <a:spLocks noGrp="1"/>
          </p:cNvSpPr>
          <p:nvPr>
            <p:ph type="body" sz="quarter" idx="13"/>
          </p:nvPr>
        </p:nvSpPr>
        <p:spPr/>
        <p:txBody>
          <a:bodyPr>
            <a:normAutofit fontScale="92500" lnSpcReduction="20000"/>
          </a:bodyPr>
          <a:lstStyle/>
          <a:p>
            <a:r>
              <a:rPr lang="en-US" sz="3600" dirty="0">
                <a:solidFill>
                  <a:srgbClr val="FFFF00"/>
                </a:solidFill>
              </a:rPr>
              <a:t>Step 2: Calculate New Revenue </a:t>
            </a:r>
            <a:br>
              <a:rPr lang="en-US" sz="3600" dirty="0">
                <a:solidFill>
                  <a:srgbClr val="FFFF00"/>
                </a:solidFill>
              </a:rPr>
            </a:br>
            <a:r>
              <a:rPr lang="en-US" sz="3600" dirty="0">
                <a:solidFill>
                  <a:srgbClr val="FFFF00"/>
                </a:solidFill>
              </a:rPr>
              <a:t>per Member - Line 5</a:t>
            </a:r>
            <a:endParaRPr lang="en-US" dirty="0"/>
          </a:p>
        </p:txBody>
      </p:sp>
      <p:sp>
        <p:nvSpPr>
          <p:cNvPr id="6" name="TextBox 5">
            <a:extLst>
              <a:ext uri="{FF2B5EF4-FFF2-40B4-BE49-F238E27FC236}">
                <a16:creationId xmlns:a16="http://schemas.microsoft.com/office/drawing/2014/main" id="{57D49F78-A567-40D5-A823-32CFCCD11AEE}"/>
              </a:ext>
            </a:extLst>
          </p:cNvPr>
          <p:cNvSpPr txBox="1"/>
          <p:nvPr/>
        </p:nvSpPr>
        <p:spPr>
          <a:xfrm>
            <a:off x="1719262" y="1295901"/>
            <a:ext cx="5705475" cy="369332"/>
          </a:xfrm>
          <a:prstGeom prst="rect">
            <a:avLst/>
          </a:prstGeom>
          <a:noFill/>
        </p:spPr>
        <p:txBody>
          <a:bodyPr wrap="square">
            <a:spAutoFit/>
          </a:bodyPr>
          <a:lstStyle/>
          <a:p>
            <a:pPr algn="ctr"/>
            <a:r>
              <a:rPr lang="en-US" sz="1800" b="1" dirty="0"/>
              <a:t>Line 5 is the sum of Lines 3 and 4 (auto-calculates)</a:t>
            </a:r>
            <a:endParaRPr lang="en-US" sz="1800" b="1" u="sng" dirty="0"/>
          </a:p>
        </p:txBody>
      </p:sp>
      <p:pic>
        <p:nvPicPr>
          <p:cNvPr id="5" name="Picture 4">
            <a:extLst>
              <a:ext uri="{FF2B5EF4-FFF2-40B4-BE49-F238E27FC236}">
                <a16:creationId xmlns:a16="http://schemas.microsoft.com/office/drawing/2014/main" id="{8495DE0D-B158-F71C-68C3-D0FE0A35523E}"/>
              </a:ext>
            </a:extLst>
          </p:cNvPr>
          <p:cNvPicPr>
            <a:picLocks noChangeAspect="1"/>
          </p:cNvPicPr>
          <p:nvPr/>
        </p:nvPicPr>
        <p:blipFill>
          <a:blip r:embed="rId2"/>
          <a:stretch>
            <a:fillRect/>
          </a:stretch>
        </p:blipFill>
        <p:spPr>
          <a:xfrm>
            <a:off x="228600" y="1912255"/>
            <a:ext cx="8686800" cy="1471453"/>
          </a:xfrm>
          <a:prstGeom prst="rect">
            <a:avLst/>
          </a:prstGeom>
          <a:solidFill>
            <a:schemeClr val="bg1"/>
          </a:solidFill>
          <a:effectLst>
            <a:outerShdw blurRad="25400" dist="12700" dir="2700000" algn="tl" rotWithShape="0">
              <a:prstClr val="black">
                <a:alpha val="40000"/>
              </a:prstClr>
            </a:outerShdw>
          </a:effectLst>
        </p:spPr>
      </p:pic>
    </p:spTree>
    <p:extLst>
      <p:ext uri="{BB962C8B-B14F-4D97-AF65-F5344CB8AC3E}">
        <p14:creationId xmlns:p14="http://schemas.microsoft.com/office/powerpoint/2010/main" val="12600244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B33E78-3AFA-4FCD-85F4-80B579B5F9AD}"/>
              </a:ext>
            </a:extLst>
          </p:cNvPr>
          <p:cNvSpPr>
            <a:spLocks noGrp="1"/>
          </p:cNvSpPr>
          <p:nvPr>
            <p:ph type="body" sz="quarter" idx="13"/>
          </p:nvPr>
        </p:nvSpPr>
        <p:spPr/>
        <p:txBody>
          <a:bodyPr>
            <a:normAutofit fontScale="92500" lnSpcReduction="20000"/>
          </a:bodyPr>
          <a:lstStyle/>
          <a:p>
            <a:r>
              <a:rPr lang="en-US" sz="3600" dirty="0">
                <a:solidFill>
                  <a:srgbClr val="FFFF00"/>
                </a:solidFill>
              </a:rPr>
              <a:t>Step 2: Calculate a New Revenue </a:t>
            </a:r>
            <a:br>
              <a:rPr lang="en-US" sz="3600" dirty="0">
                <a:solidFill>
                  <a:srgbClr val="FFFF00"/>
                </a:solidFill>
              </a:rPr>
            </a:br>
            <a:r>
              <a:rPr lang="en-US" sz="3600" dirty="0">
                <a:solidFill>
                  <a:srgbClr val="FFFF00"/>
                </a:solidFill>
              </a:rPr>
              <a:t>Per Member - Line 6</a:t>
            </a:r>
            <a:endParaRPr lang="en-US" dirty="0"/>
          </a:p>
        </p:txBody>
      </p:sp>
      <p:sp>
        <p:nvSpPr>
          <p:cNvPr id="6" name="TextBox 5">
            <a:extLst>
              <a:ext uri="{FF2B5EF4-FFF2-40B4-BE49-F238E27FC236}">
                <a16:creationId xmlns:a16="http://schemas.microsoft.com/office/drawing/2014/main" id="{767B4764-B743-45E0-BC37-1B658B08AA2C}"/>
              </a:ext>
            </a:extLst>
          </p:cNvPr>
          <p:cNvSpPr txBox="1"/>
          <p:nvPr/>
        </p:nvSpPr>
        <p:spPr>
          <a:xfrm>
            <a:off x="599453" y="4211661"/>
            <a:ext cx="7945093" cy="646331"/>
          </a:xfrm>
          <a:prstGeom prst="rect">
            <a:avLst/>
          </a:prstGeom>
          <a:noFill/>
        </p:spPr>
        <p:txBody>
          <a:bodyPr wrap="square">
            <a:spAutoFit/>
          </a:bodyPr>
          <a:lstStyle/>
          <a:p>
            <a:pPr>
              <a:defRPr/>
            </a:pPr>
            <a:r>
              <a:rPr lang="en-US" sz="1800" b="1" dirty="0">
                <a:latin typeface="Lato" panose="020F0502020204030203" pitchFamily="34" charset="0"/>
              </a:rPr>
              <a:t>Current three-year average membership = September (Third Friday) FTE + 40% of Summer School FTE + New ICS FTE</a:t>
            </a:r>
          </a:p>
        </p:txBody>
      </p:sp>
      <p:pic>
        <p:nvPicPr>
          <p:cNvPr id="5" name="Picture 4">
            <a:extLst>
              <a:ext uri="{FF2B5EF4-FFF2-40B4-BE49-F238E27FC236}">
                <a16:creationId xmlns:a16="http://schemas.microsoft.com/office/drawing/2014/main" id="{B8B5A77C-D676-2B5F-5A09-6917D11066E7}"/>
              </a:ext>
            </a:extLst>
          </p:cNvPr>
          <p:cNvPicPr>
            <a:picLocks noChangeAspect="1"/>
          </p:cNvPicPr>
          <p:nvPr/>
        </p:nvPicPr>
        <p:blipFill>
          <a:blip r:embed="rId2"/>
          <a:stretch>
            <a:fillRect/>
          </a:stretch>
        </p:blipFill>
        <p:spPr>
          <a:xfrm>
            <a:off x="228599" y="1849643"/>
            <a:ext cx="8686800" cy="2070391"/>
          </a:xfrm>
          <a:prstGeom prst="rect">
            <a:avLst/>
          </a:prstGeom>
          <a:solidFill>
            <a:schemeClr val="bg1"/>
          </a:solidFill>
          <a:effectLst>
            <a:outerShdw blurRad="25400" dist="12700" dir="2700000" algn="tl" rotWithShape="0">
              <a:prstClr val="black">
                <a:alpha val="40000"/>
              </a:prstClr>
            </a:outerShdw>
          </a:effectLst>
        </p:spPr>
      </p:pic>
      <p:sp>
        <p:nvSpPr>
          <p:cNvPr id="7" name="Rectangle 6">
            <a:extLst>
              <a:ext uri="{FF2B5EF4-FFF2-40B4-BE49-F238E27FC236}">
                <a16:creationId xmlns:a16="http://schemas.microsoft.com/office/drawing/2014/main" id="{02A86F4E-67AD-009E-CFC1-4B8500A4A3CE}"/>
              </a:ext>
            </a:extLst>
          </p:cNvPr>
          <p:cNvSpPr/>
          <p:nvPr/>
        </p:nvSpPr>
        <p:spPr>
          <a:xfrm>
            <a:off x="6027088" y="2226365"/>
            <a:ext cx="2888311" cy="1693669"/>
          </a:xfrm>
          <a:prstGeom prst="rect">
            <a:avLst/>
          </a:prstGeom>
          <a:ln w="57150">
            <a:solidFill>
              <a:srgbClr val="FF0066"/>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331966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B33E78-3AFA-4FCD-85F4-80B579B5F9AD}"/>
              </a:ext>
            </a:extLst>
          </p:cNvPr>
          <p:cNvSpPr>
            <a:spLocks noGrp="1"/>
          </p:cNvSpPr>
          <p:nvPr>
            <p:ph type="body" sz="quarter" idx="13"/>
          </p:nvPr>
        </p:nvSpPr>
        <p:spPr/>
        <p:txBody>
          <a:bodyPr>
            <a:normAutofit fontScale="92500"/>
          </a:bodyPr>
          <a:lstStyle/>
          <a:p>
            <a:r>
              <a:rPr lang="en-US" sz="3600" dirty="0">
                <a:solidFill>
                  <a:srgbClr val="FFFF00"/>
                </a:solidFill>
              </a:rPr>
              <a:t>New ICS - Independent Charter Schools FTE</a:t>
            </a:r>
            <a:endParaRPr lang="en-US" dirty="0"/>
          </a:p>
        </p:txBody>
      </p:sp>
      <p:sp>
        <p:nvSpPr>
          <p:cNvPr id="4" name="TextBox 3">
            <a:extLst>
              <a:ext uri="{FF2B5EF4-FFF2-40B4-BE49-F238E27FC236}">
                <a16:creationId xmlns:a16="http://schemas.microsoft.com/office/drawing/2014/main" id="{2FBCD321-7EAA-4AF3-84EB-EE7686C8F272}"/>
              </a:ext>
            </a:extLst>
          </p:cNvPr>
          <p:cNvSpPr txBox="1"/>
          <p:nvPr/>
        </p:nvSpPr>
        <p:spPr>
          <a:xfrm>
            <a:off x="315195" y="1251907"/>
            <a:ext cx="5409953" cy="3477875"/>
          </a:xfrm>
          <a:prstGeom prst="rect">
            <a:avLst/>
          </a:prstGeom>
          <a:noFill/>
        </p:spPr>
        <p:txBody>
          <a:bodyPr wrap="square">
            <a:spAutoFit/>
          </a:bodyPr>
          <a:lstStyle/>
          <a:p>
            <a:pPr>
              <a:buClr>
                <a:srgbClr val="7030A0"/>
              </a:buClr>
            </a:pPr>
            <a:r>
              <a:rPr lang="en-US" sz="2000" b="1" dirty="0">
                <a:cs typeface="Arial" panose="020B0604020202020204" pitchFamily="34" charset="0"/>
              </a:rPr>
              <a:t>Residents of your school district that are attending an Independent Charter School (ICS) authorized by “new” authorizers (i.e., UW System or certain tribal colleges). </a:t>
            </a:r>
          </a:p>
          <a:p>
            <a:pPr marL="742917" lvl="1" indent="-334853">
              <a:buClr>
                <a:srgbClr val="7030A0"/>
              </a:buClr>
              <a:buFont typeface="Arial" panose="020B0604020202020204" pitchFamily="34" charset="0"/>
              <a:buChar char="•"/>
            </a:pPr>
            <a:r>
              <a:rPr lang="en-US" sz="2000" b="1" dirty="0">
                <a:cs typeface="Arial" panose="020B0604020202020204" pitchFamily="34" charset="0"/>
              </a:rPr>
              <a:t>On Lines 2 and 6 under “New ICS” DPI will enter your resident students.</a:t>
            </a:r>
          </a:p>
          <a:p>
            <a:pPr marL="742917" lvl="1" indent="-334853">
              <a:buClr>
                <a:srgbClr val="7030A0"/>
              </a:buClr>
              <a:buFont typeface="Arial" panose="020B0604020202020204" pitchFamily="34" charset="0"/>
              <a:buChar char="•"/>
            </a:pPr>
            <a:r>
              <a:rPr lang="en-US" sz="2000" b="1" dirty="0">
                <a:cs typeface="Arial" panose="020B0604020202020204" pitchFamily="34" charset="0"/>
              </a:rPr>
              <a:t>To the right is the comment from the RLW</a:t>
            </a:r>
          </a:p>
          <a:p>
            <a:pPr marL="693814" lvl="1" indent="-285750">
              <a:buClr>
                <a:srgbClr val="7030A0"/>
              </a:buClr>
              <a:buFont typeface="Arial" panose="020B0604020202020204" pitchFamily="34" charset="0"/>
              <a:buChar char="•"/>
            </a:pPr>
            <a:r>
              <a:rPr lang="en-US" sz="2000" b="1" dirty="0">
                <a:cs typeface="Arial" panose="020B0604020202020204" pitchFamily="34" charset="0"/>
              </a:rPr>
              <a:t>In June, the school district aid will  receive an aid deduction to pay for the new ICS. </a:t>
            </a:r>
          </a:p>
          <a:p>
            <a:pPr marL="408064" lvl="1">
              <a:buClr>
                <a:srgbClr val="7030A0"/>
              </a:buClr>
            </a:pPr>
            <a:endParaRPr lang="en-US" sz="2000" b="1" dirty="0">
              <a:cs typeface="Arial" panose="020B0604020202020204" pitchFamily="34" charset="0"/>
            </a:endParaRPr>
          </a:p>
          <a:p>
            <a:pPr marL="408064" lvl="1">
              <a:buClr>
                <a:srgbClr val="7030A0"/>
              </a:buClr>
            </a:pPr>
            <a:endParaRPr lang="en-US" sz="2000" b="1" dirty="0">
              <a:cs typeface="Arial" panose="020B0604020202020204" pitchFamily="34" charset="0"/>
            </a:endParaRPr>
          </a:p>
        </p:txBody>
      </p:sp>
      <p:pic>
        <p:nvPicPr>
          <p:cNvPr id="6" name="Picture 5">
            <a:extLst>
              <a:ext uri="{FF2B5EF4-FFF2-40B4-BE49-F238E27FC236}">
                <a16:creationId xmlns:a16="http://schemas.microsoft.com/office/drawing/2014/main" id="{997F745A-4E0A-1D0E-570F-4A9A1C3E0765}"/>
              </a:ext>
            </a:extLst>
          </p:cNvPr>
          <p:cNvPicPr>
            <a:picLocks noChangeAspect="1"/>
          </p:cNvPicPr>
          <p:nvPr/>
        </p:nvPicPr>
        <p:blipFill rotWithShape="1">
          <a:blip r:embed="rId2"/>
          <a:srcRect l="29840" t="68483" r="58763" b="9256"/>
          <a:stretch/>
        </p:blipFill>
        <p:spPr>
          <a:xfrm>
            <a:off x="6186114" y="1415331"/>
            <a:ext cx="2576223" cy="2830665"/>
          </a:xfrm>
          <a:prstGeom prst="rect">
            <a:avLst/>
          </a:prstGeom>
          <a:solidFill>
            <a:schemeClr val="bg1"/>
          </a:solidFill>
          <a:effectLst>
            <a:outerShdw blurRad="25400" dist="12700" dir="2700000" algn="tl" rotWithShape="0">
              <a:prstClr val="black">
                <a:alpha val="40000"/>
              </a:prstClr>
            </a:outerShdw>
          </a:effectLst>
        </p:spPr>
      </p:pic>
    </p:spTree>
    <p:extLst>
      <p:ext uri="{BB962C8B-B14F-4D97-AF65-F5344CB8AC3E}">
        <p14:creationId xmlns:p14="http://schemas.microsoft.com/office/powerpoint/2010/main" val="16932023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B33E78-3AFA-4FCD-85F4-80B579B5F9AD}"/>
              </a:ext>
            </a:extLst>
          </p:cNvPr>
          <p:cNvSpPr>
            <a:spLocks noGrp="1"/>
          </p:cNvSpPr>
          <p:nvPr>
            <p:ph type="body" sz="quarter" idx="13"/>
          </p:nvPr>
        </p:nvSpPr>
        <p:spPr/>
        <p:txBody>
          <a:bodyPr>
            <a:normAutofit fontScale="92500" lnSpcReduction="20000"/>
          </a:bodyPr>
          <a:lstStyle/>
          <a:p>
            <a:r>
              <a:rPr lang="en-US" sz="3600" dirty="0">
                <a:solidFill>
                  <a:srgbClr val="FFFF00"/>
                </a:solidFill>
              </a:rPr>
              <a:t>Step 2: Calculate a New Revenue </a:t>
            </a:r>
            <a:br>
              <a:rPr lang="en-US" sz="3600" dirty="0">
                <a:solidFill>
                  <a:srgbClr val="FFFF00"/>
                </a:solidFill>
              </a:rPr>
            </a:br>
            <a:r>
              <a:rPr lang="en-US" sz="3600" dirty="0">
                <a:solidFill>
                  <a:srgbClr val="FFFF00"/>
                </a:solidFill>
              </a:rPr>
              <a:t>Limit - Line 7</a:t>
            </a:r>
            <a:endParaRPr lang="en-US" dirty="0"/>
          </a:p>
        </p:txBody>
      </p:sp>
      <p:pic>
        <p:nvPicPr>
          <p:cNvPr id="5" name="Picture 4">
            <a:extLst>
              <a:ext uri="{FF2B5EF4-FFF2-40B4-BE49-F238E27FC236}">
                <a16:creationId xmlns:a16="http://schemas.microsoft.com/office/drawing/2014/main" id="{BB88CFCB-CCB7-0C96-18FA-65C0FE1769E0}"/>
              </a:ext>
            </a:extLst>
          </p:cNvPr>
          <p:cNvPicPr>
            <a:picLocks noChangeAspect="1"/>
          </p:cNvPicPr>
          <p:nvPr/>
        </p:nvPicPr>
        <p:blipFill>
          <a:blip r:embed="rId3"/>
          <a:stretch>
            <a:fillRect/>
          </a:stretch>
        </p:blipFill>
        <p:spPr>
          <a:xfrm>
            <a:off x="228600" y="1265197"/>
            <a:ext cx="8686800" cy="3017599"/>
          </a:xfrm>
          <a:prstGeom prst="rect">
            <a:avLst/>
          </a:prstGeom>
          <a:solidFill>
            <a:schemeClr val="bg1"/>
          </a:solidFill>
          <a:effectLst>
            <a:outerShdw blurRad="25400" dist="12700" dir="2700000" algn="tl" rotWithShape="0">
              <a:prstClr val="black">
                <a:alpha val="40000"/>
              </a:prstClr>
            </a:outerShdw>
          </a:effectLst>
        </p:spPr>
      </p:pic>
    </p:spTree>
    <p:extLst>
      <p:ext uri="{BB962C8B-B14F-4D97-AF65-F5344CB8AC3E}">
        <p14:creationId xmlns:p14="http://schemas.microsoft.com/office/powerpoint/2010/main" val="39661821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B33E78-3AFA-4FCD-85F4-80B579B5F9AD}"/>
              </a:ext>
            </a:extLst>
          </p:cNvPr>
          <p:cNvSpPr>
            <a:spLocks noGrp="1"/>
          </p:cNvSpPr>
          <p:nvPr>
            <p:ph type="body" sz="quarter" idx="13"/>
          </p:nvPr>
        </p:nvSpPr>
        <p:spPr/>
        <p:txBody>
          <a:bodyPr>
            <a:normAutofit fontScale="25000" lnSpcReduction="20000"/>
          </a:bodyPr>
          <a:lstStyle/>
          <a:p>
            <a:endParaRPr lang="en-US" sz="3600" dirty="0">
              <a:solidFill>
                <a:srgbClr val="FFFF00"/>
              </a:solidFill>
              <a:latin typeface="Lato Black" panose="020F0A02020204030203" pitchFamily="34" charset="0"/>
            </a:endParaRPr>
          </a:p>
          <a:p>
            <a:r>
              <a:rPr lang="en-US" sz="9600" dirty="0">
                <a:solidFill>
                  <a:srgbClr val="FFFF00"/>
                </a:solidFill>
                <a:latin typeface="Lato Black" panose="020F0A02020204030203" pitchFamily="34" charset="0"/>
              </a:rPr>
              <a:t>Step 3: </a:t>
            </a:r>
            <a:r>
              <a:rPr lang="en-US" sz="12800" dirty="0">
                <a:solidFill>
                  <a:srgbClr val="FFFF00"/>
                </a:solidFill>
                <a:latin typeface="Lato Black" panose="020F0A02020204030203" pitchFamily="34" charset="0"/>
              </a:rPr>
              <a:t>Increase</a:t>
            </a:r>
            <a:r>
              <a:rPr lang="en-US" sz="9600" dirty="0">
                <a:solidFill>
                  <a:srgbClr val="FFFF00"/>
                </a:solidFill>
                <a:latin typeface="Lato Black" panose="020F0A02020204030203" pitchFamily="34" charset="0"/>
              </a:rPr>
              <a:t> Your Revenues</a:t>
            </a:r>
            <a:r>
              <a:rPr lang="en-US" sz="9600" dirty="0">
                <a:solidFill>
                  <a:srgbClr val="FFFF00"/>
                </a:solidFill>
                <a:latin typeface="Lato Black" panose="020F0A02020204030203" pitchFamily="34" charset="0"/>
                <a:sym typeface="Wingdings" panose="05000000000000000000" pitchFamily="2" charset="2"/>
              </a:rPr>
              <a:t></a:t>
            </a:r>
            <a:r>
              <a:rPr lang="en-US" sz="9600" dirty="0">
                <a:solidFill>
                  <a:srgbClr val="FFFF00"/>
                </a:solidFill>
                <a:latin typeface="Lato Black" panose="020F0A02020204030203" pitchFamily="34" charset="0"/>
              </a:rPr>
              <a:t> Determine Allowable Exemptions - Lines 8-11</a:t>
            </a:r>
          </a:p>
          <a:p>
            <a:endParaRPr lang="en-US" dirty="0"/>
          </a:p>
        </p:txBody>
      </p:sp>
      <p:sp>
        <p:nvSpPr>
          <p:cNvPr id="4" name="TextBox 3">
            <a:extLst>
              <a:ext uri="{FF2B5EF4-FFF2-40B4-BE49-F238E27FC236}">
                <a16:creationId xmlns:a16="http://schemas.microsoft.com/office/drawing/2014/main" id="{C57A7F2D-772A-494D-8DF6-BBA2AAE2112C}"/>
              </a:ext>
            </a:extLst>
          </p:cNvPr>
          <p:cNvSpPr txBox="1"/>
          <p:nvPr/>
        </p:nvSpPr>
        <p:spPr>
          <a:xfrm>
            <a:off x="1165860" y="1158053"/>
            <a:ext cx="6934200" cy="2962349"/>
          </a:xfrm>
          <a:prstGeom prst="rect">
            <a:avLst/>
          </a:prstGeom>
          <a:noFill/>
        </p:spPr>
        <p:txBody>
          <a:bodyPr wrap="square">
            <a:spAutoFit/>
          </a:bodyPr>
          <a:lstStyle/>
          <a:p>
            <a:pPr>
              <a:spcBef>
                <a:spcPts val="439"/>
              </a:spcBef>
              <a:spcAft>
                <a:spcPts val="1318"/>
              </a:spcAft>
              <a:buNone/>
            </a:pPr>
            <a:r>
              <a:rPr lang="en-US" sz="2400" dirty="0"/>
              <a:t>Exemptions to the Revenue Limit allow districts to levy </a:t>
            </a:r>
            <a:r>
              <a:rPr lang="en-US" sz="2400" u="sng" dirty="0"/>
              <a:t>additional</a:t>
            </a:r>
            <a:r>
              <a:rPr lang="en-US" sz="2400" dirty="0"/>
              <a:t> amounts above the amount generated by the computation up to this point.</a:t>
            </a:r>
          </a:p>
          <a:p>
            <a:pPr>
              <a:spcBef>
                <a:spcPts val="439"/>
              </a:spcBef>
              <a:spcAft>
                <a:spcPts val="1318"/>
              </a:spcAft>
              <a:buNone/>
            </a:pPr>
            <a:r>
              <a:rPr lang="en-US" sz="2400" dirty="0"/>
              <a:t>Line 8 tracks Recurring Exemptions.</a:t>
            </a:r>
          </a:p>
          <a:p>
            <a:pPr>
              <a:spcBef>
                <a:spcPts val="439"/>
              </a:spcBef>
              <a:spcAft>
                <a:spcPts val="1318"/>
              </a:spcAft>
              <a:buNone/>
            </a:pPr>
            <a:r>
              <a:rPr lang="en-US" sz="2400" dirty="0"/>
              <a:t>Line 10 tracks Non-Recurring Exemptions.</a:t>
            </a:r>
          </a:p>
          <a:p>
            <a:pPr>
              <a:spcBef>
                <a:spcPts val="439"/>
              </a:spcBef>
              <a:spcAft>
                <a:spcPts val="1318"/>
              </a:spcAft>
              <a:buNone/>
            </a:pPr>
            <a:r>
              <a:rPr lang="en-US" sz="2400" dirty="0"/>
              <a:t>Know the difference!</a:t>
            </a:r>
          </a:p>
        </p:txBody>
      </p:sp>
    </p:spTree>
    <p:extLst>
      <p:ext uri="{BB962C8B-B14F-4D97-AF65-F5344CB8AC3E}">
        <p14:creationId xmlns:p14="http://schemas.microsoft.com/office/powerpoint/2010/main" val="32291428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B33E78-3AFA-4FCD-85F4-80B579B5F9AD}"/>
              </a:ext>
            </a:extLst>
          </p:cNvPr>
          <p:cNvSpPr>
            <a:spLocks noGrp="1"/>
          </p:cNvSpPr>
          <p:nvPr>
            <p:ph type="body" sz="quarter" idx="13"/>
          </p:nvPr>
        </p:nvSpPr>
        <p:spPr/>
        <p:txBody>
          <a:bodyPr>
            <a:noAutofit/>
          </a:bodyPr>
          <a:lstStyle/>
          <a:p>
            <a:pPr marL="0" marR="0" lvl="0" indent="0" algn="ctr" defTabSz="81635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00"/>
              </a:solidFill>
              <a:effectLst/>
              <a:uLnTx/>
              <a:uFillTx/>
              <a:latin typeface="Lato Black" panose="020F0A02020204030203" pitchFamily="34" charset="0"/>
              <a:ea typeface="+mn-ea"/>
              <a:cs typeface="+mn-cs"/>
            </a:endParaRPr>
          </a:p>
          <a:p>
            <a:pPr marL="0" marR="0" lvl="0" indent="0" algn="ctr" defTabSz="81635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00"/>
                </a:solidFill>
                <a:effectLst/>
                <a:uLnTx/>
                <a:uFillTx/>
                <a:latin typeface="Lato Black" panose="020F0A02020204030203" pitchFamily="34" charset="0"/>
                <a:ea typeface="+mn-ea"/>
                <a:cs typeface="+mn-cs"/>
              </a:rPr>
              <a:t>Step 3: Determine Allowable Exemptions</a:t>
            </a:r>
            <a:br>
              <a:rPr kumimoji="0" lang="en-US" sz="3200" b="0" i="0" u="none" strike="noStrike" kern="1200" cap="none" spc="0" normalizeH="0" baseline="0" noProof="0" dirty="0">
                <a:ln>
                  <a:noFill/>
                </a:ln>
                <a:solidFill>
                  <a:srgbClr val="FFFF00"/>
                </a:solidFill>
                <a:effectLst/>
                <a:uLnTx/>
                <a:uFillTx/>
                <a:latin typeface="Lato Black" panose="020F0A02020204030203" pitchFamily="34" charset="0"/>
                <a:ea typeface="+mn-ea"/>
                <a:cs typeface="+mn-cs"/>
                <a:hlinkClick r:id="rId2"/>
              </a:rPr>
            </a:br>
            <a:r>
              <a:rPr kumimoji="0" lang="en-US" sz="3200" b="0" i="0" u="none" strike="noStrike" kern="1200" cap="none" spc="0" normalizeH="0" baseline="0" noProof="0" dirty="0">
                <a:ln>
                  <a:noFill/>
                </a:ln>
                <a:solidFill>
                  <a:srgbClr val="FFFF00"/>
                </a:solidFill>
                <a:effectLst/>
                <a:uLnTx/>
                <a:uFillTx/>
                <a:latin typeface="Lato Black" panose="020F0A02020204030203" pitchFamily="34" charset="0"/>
                <a:ea typeface="+mn-ea"/>
                <a:cs typeface="+mn-cs"/>
              </a:rPr>
              <a:t>Recurring </a:t>
            </a:r>
            <a:r>
              <a:rPr lang="en-US" sz="3200" b="0" dirty="0">
                <a:solidFill>
                  <a:srgbClr val="FFFF00"/>
                </a:solidFill>
              </a:rPr>
              <a:t>- </a:t>
            </a:r>
            <a:r>
              <a:rPr kumimoji="0" lang="en-US" sz="3200" b="0" i="0" u="none" strike="noStrike" kern="1200" cap="none" spc="0" normalizeH="0" baseline="0" noProof="0" dirty="0">
                <a:ln>
                  <a:noFill/>
                </a:ln>
                <a:solidFill>
                  <a:srgbClr val="FFFF00"/>
                </a:solidFill>
                <a:effectLst/>
                <a:uLnTx/>
                <a:uFillTx/>
                <a:latin typeface="Lato Black" panose="020F0A02020204030203" pitchFamily="34" charset="0"/>
                <a:ea typeface="+mn-ea"/>
                <a:cs typeface="+mn-cs"/>
              </a:rPr>
              <a:t>Line 8</a:t>
            </a:r>
          </a:p>
          <a:p>
            <a:endParaRPr lang="en-US" sz="3200" dirty="0"/>
          </a:p>
        </p:txBody>
      </p:sp>
      <p:sp>
        <p:nvSpPr>
          <p:cNvPr id="6" name="TextBox 5">
            <a:extLst>
              <a:ext uri="{FF2B5EF4-FFF2-40B4-BE49-F238E27FC236}">
                <a16:creationId xmlns:a16="http://schemas.microsoft.com/office/drawing/2014/main" id="{3D4AD9E2-F333-4943-A1A5-FB889240F610}"/>
              </a:ext>
            </a:extLst>
          </p:cNvPr>
          <p:cNvSpPr txBox="1"/>
          <p:nvPr/>
        </p:nvSpPr>
        <p:spPr>
          <a:xfrm>
            <a:off x="434340" y="1094421"/>
            <a:ext cx="7414260" cy="1015663"/>
          </a:xfrm>
          <a:prstGeom prst="rect">
            <a:avLst/>
          </a:prstGeom>
          <a:noFill/>
        </p:spPr>
        <p:txBody>
          <a:bodyPr wrap="square">
            <a:spAutoFit/>
          </a:bodyPr>
          <a:lstStyle/>
          <a:p>
            <a:pPr marL="307198" indent="0">
              <a:spcBef>
                <a:spcPts val="439"/>
              </a:spcBef>
              <a:buNone/>
            </a:pPr>
            <a:r>
              <a:rPr lang="en-US" sz="2000" dirty="0"/>
              <a:t>Recurring Exemptions (Lines 8A-E) are </a:t>
            </a:r>
            <a:r>
              <a:rPr lang="en-US" sz="2000" u="sng" dirty="0"/>
              <a:t>base-building</a:t>
            </a:r>
            <a:r>
              <a:rPr lang="en-US" sz="2000" dirty="0"/>
              <a:t>; if the district taxes for any of this additional authority, the levy amount is automatically included in the succeeding year’s base. </a:t>
            </a:r>
          </a:p>
        </p:txBody>
      </p:sp>
      <p:pic>
        <p:nvPicPr>
          <p:cNvPr id="10" name="Picture 9">
            <a:extLst>
              <a:ext uri="{FF2B5EF4-FFF2-40B4-BE49-F238E27FC236}">
                <a16:creationId xmlns:a16="http://schemas.microsoft.com/office/drawing/2014/main" id="{9163D7A3-C15C-2145-C938-EA42639538DB}"/>
              </a:ext>
            </a:extLst>
          </p:cNvPr>
          <p:cNvPicPr>
            <a:picLocks noChangeAspect="1"/>
          </p:cNvPicPr>
          <p:nvPr/>
        </p:nvPicPr>
        <p:blipFill>
          <a:blip r:embed="rId3"/>
          <a:stretch>
            <a:fillRect/>
          </a:stretch>
        </p:blipFill>
        <p:spPr>
          <a:xfrm>
            <a:off x="228600" y="2282848"/>
            <a:ext cx="8686800" cy="2106344"/>
          </a:xfrm>
          <a:prstGeom prst="rect">
            <a:avLst/>
          </a:prstGeom>
          <a:solidFill>
            <a:schemeClr val="bg1"/>
          </a:solidFill>
          <a:effectLst>
            <a:outerShdw blurRad="25400" dist="12700" dir="2700000" algn="tl" rotWithShape="0">
              <a:prstClr val="black">
                <a:alpha val="40000"/>
              </a:prstClr>
            </a:outerShdw>
          </a:effectLst>
        </p:spPr>
      </p:pic>
    </p:spTree>
    <p:extLst>
      <p:ext uri="{BB962C8B-B14F-4D97-AF65-F5344CB8AC3E}">
        <p14:creationId xmlns:p14="http://schemas.microsoft.com/office/powerpoint/2010/main" val="41015503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B33E78-3AFA-4FCD-85F4-80B579B5F9AD}"/>
              </a:ext>
            </a:extLst>
          </p:cNvPr>
          <p:cNvSpPr>
            <a:spLocks noGrp="1"/>
          </p:cNvSpPr>
          <p:nvPr>
            <p:ph type="body" sz="quarter" idx="13"/>
          </p:nvPr>
        </p:nvSpPr>
        <p:spPr/>
        <p:txBody>
          <a:bodyPr>
            <a:normAutofit fontScale="85000" lnSpcReduction="20000"/>
          </a:bodyPr>
          <a:lstStyle/>
          <a:p>
            <a:r>
              <a:rPr lang="en-US" sz="3600" dirty="0">
                <a:solidFill>
                  <a:srgbClr val="FFFF00"/>
                </a:solidFill>
              </a:rPr>
              <a:t>Step 3: Determine Allowable Exemptions</a:t>
            </a:r>
            <a:br>
              <a:rPr lang="en-US" sz="3600" dirty="0">
                <a:solidFill>
                  <a:srgbClr val="FFFF00"/>
                </a:solidFill>
              </a:rPr>
            </a:br>
            <a:r>
              <a:rPr lang="en-US" sz="3600" dirty="0">
                <a:solidFill>
                  <a:srgbClr val="FFFF00"/>
                </a:solidFill>
              </a:rPr>
              <a:t>Line 8</a:t>
            </a:r>
            <a:endParaRPr lang="en-US" dirty="0"/>
          </a:p>
        </p:txBody>
      </p:sp>
      <p:sp>
        <p:nvSpPr>
          <p:cNvPr id="4" name="TextBox 3">
            <a:extLst>
              <a:ext uri="{FF2B5EF4-FFF2-40B4-BE49-F238E27FC236}">
                <a16:creationId xmlns:a16="http://schemas.microsoft.com/office/drawing/2014/main" id="{A68EBB0A-3F6B-4EDC-937F-E0523080A6AE}"/>
              </a:ext>
            </a:extLst>
          </p:cNvPr>
          <p:cNvSpPr txBox="1"/>
          <p:nvPr/>
        </p:nvSpPr>
        <p:spPr>
          <a:xfrm>
            <a:off x="1219200" y="1163181"/>
            <a:ext cx="6208395" cy="3416320"/>
          </a:xfrm>
          <a:prstGeom prst="rect">
            <a:avLst/>
          </a:prstGeom>
          <a:noFill/>
        </p:spPr>
        <p:txBody>
          <a:bodyPr wrap="square">
            <a:spAutoFit/>
          </a:bodyPr>
          <a:lstStyle/>
          <a:p>
            <a:pPr>
              <a:buClr>
                <a:srgbClr val="7030A0"/>
              </a:buClr>
            </a:pPr>
            <a:r>
              <a:rPr lang="en-US" sz="1800" dirty="0"/>
              <a:t>Line 8A – Prior Year Carryover – unused levy authority from prior year allowed to be used in current year. (DPI provides)</a:t>
            </a:r>
          </a:p>
          <a:p>
            <a:pPr marL="873012" indent="-873012">
              <a:buClr>
                <a:srgbClr val="7030A0"/>
              </a:buClr>
              <a:buFont typeface="Wingdings" panose="05000000000000000000" pitchFamily="2" charset="2"/>
              <a:buChar char="§"/>
            </a:pPr>
            <a:endParaRPr lang="en-US" sz="1800" dirty="0"/>
          </a:p>
          <a:p>
            <a:pPr>
              <a:buClr>
                <a:srgbClr val="7030A0"/>
              </a:buClr>
            </a:pPr>
            <a:r>
              <a:rPr lang="en-US" sz="1800" dirty="0"/>
              <a:t>Line 8B – Transfer of Service - a school district which assumes responsibility for a program or service from another governmental unit may request and be granted an exemption to the district revenue limit equal to the increased cost due to that program or service. (special education or ESL services)</a:t>
            </a:r>
          </a:p>
          <a:p>
            <a:pPr marL="873012" indent="-873012">
              <a:buClr>
                <a:srgbClr val="7030A0"/>
              </a:buClr>
              <a:buFont typeface="Wingdings" panose="05000000000000000000" pitchFamily="2" charset="2"/>
              <a:buChar char="§"/>
            </a:pPr>
            <a:endParaRPr lang="en-US" sz="1800" dirty="0"/>
          </a:p>
          <a:p>
            <a:pPr>
              <a:buClr>
                <a:srgbClr val="7030A0"/>
              </a:buClr>
            </a:pPr>
            <a:r>
              <a:rPr lang="en-US" sz="1800" dirty="0"/>
              <a:t>Line 8E – Recurring Referenda to Exceed – referenda amount (normally, if 2022-23 is the first year). Call DPI if you have questions.</a:t>
            </a:r>
          </a:p>
        </p:txBody>
      </p:sp>
    </p:spTree>
    <p:extLst>
      <p:ext uri="{BB962C8B-B14F-4D97-AF65-F5344CB8AC3E}">
        <p14:creationId xmlns:p14="http://schemas.microsoft.com/office/powerpoint/2010/main" val="22825281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B33E78-3AFA-4FCD-85F4-80B579B5F9AD}"/>
              </a:ext>
            </a:extLst>
          </p:cNvPr>
          <p:cNvSpPr>
            <a:spLocks noGrp="1"/>
          </p:cNvSpPr>
          <p:nvPr>
            <p:ph type="body" sz="quarter" idx="13"/>
          </p:nvPr>
        </p:nvSpPr>
        <p:spPr/>
        <p:txBody>
          <a:bodyPr/>
          <a:lstStyle/>
          <a:p>
            <a:r>
              <a:rPr lang="en-US" sz="3300" b="0" i="1" dirty="0">
                <a:solidFill>
                  <a:srgbClr val="FFFF00"/>
                </a:solidFill>
                <a:ea typeface="+mj-ea"/>
                <a:cs typeface="+mj-cs"/>
              </a:rPr>
              <a:t>Documents to reference</a:t>
            </a:r>
            <a:r>
              <a:rPr kumimoji="0" lang="en-US" sz="3300" b="0" i="1" u="none" strike="noStrike" kern="1200" cap="none" spc="0" normalizeH="0" baseline="0" noProof="0" dirty="0">
                <a:ln>
                  <a:noFill/>
                </a:ln>
                <a:solidFill>
                  <a:srgbClr val="FFFF00"/>
                </a:solidFill>
                <a:effectLst/>
                <a:uLnTx/>
                <a:uFillTx/>
                <a:latin typeface="Lato Black" panose="020F0A02020204030203" pitchFamily="34" charset="0"/>
                <a:ea typeface="+mj-ea"/>
                <a:cs typeface="+mj-cs"/>
              </a:rPr>
              <a:t> </a:t>
            </a:r>
            <a:endParaRPr lang="en-US" dirty="0"/>
          </a:p>
        </p:txBody>
      </p:sp>
      <p:sp>
        <p:nvSpPr>
          <p:cNvPr id="6" name="TextBox 5">
            <a:extLst>
              <a:ext uri="{FF2B5EF4-FFF2-40B4-BE49-F238E27FC236}">
                <a16:creationId xmlns:a16="http://schemas.microsoft.com/office/drawing/2014/main" id="{DAC4A408-A749-4FB4-B683-3319BE0F27E2}"/>
              </a:ext>
            </a:extLst>
          </p:cNvPr>
          <p:cNvSpPr txBox="1"/>
          <p:nvPr/>
        </p:nvSpPr>
        <p:spPr>
          <a:xfrm>
            <a:off x="966651" y="857004"/>
            <a:ext cx="7210697" cy="4192623"/>
          </a:xfrm>
          <a:prstGeom prst="rect">
            <a:avLst/>
          </a:prstGeom>
          <a:noFill/>
        </p:spPr>
        <p:txBody>
          <a:bodyPr wrap="square">
            <a:spAutoFit/>
          </a:bodyPr>
          <a:lstStyle/>
          <a:p>
            <a:pPr marL="342900" lvl="0" indent="-342900">
              <a:lnSpc>
                <a:spcPct val="150000"/>
              </a:lnSpc>
              <a:buFont typeface="+mj-lt"/>
              <a:buAutoNum type="arabicPeriod"/>
            </a:pPr>
            <a:r>
              <a:rPr lang="en-US" sz="1800" b="1" dirty="0">
                <a:latin typeface="Lato" panose="020F0502020204030203" pitchFamily="34" charset="0"/>
              </a:rPr>
              <a:t>Your district’s fiscal years final revenue limit worksheet can be found at</a:t>
            </a:r>
            <a:r>
              <a:rPr lang="en-US" sz="1800" b="1" dirty="0">
                <a:solidFill>
                  <a:srgbClr val="0070C0"/>
                </a:solidFill>
                <a:latin typeface="Lato" panose="020F0502020204030203" pitchFamily="34" charset="0"/>
              </a:rPr>
              <a:t> </a:t>
            </a:r>
            <a:r>
              <a:rPr lang="en-US" sz="1800" b="1" dirty="0">
                <a:solidFill>
                  <a:srgbClr val="0070C0"/>
                </a:solidFill>
                <a:latin typeface="Lato" panose="020F0502020204030203" pitchFamily="34" charset="0"/>
                <a:hlinkClick r:id="rId2"/>
              </a:rPr>
              <a:t>Revenue Limit Worksheets</a:t>
            </a:r>
            <a:r>
              <a:rPr lang="en-US" sz="1800" b="1" dirty="0">
                <a:solidFill>
                  <a:srgbClr val="0070C0"/>
                </a:solidFill>
                <a:latin typeface="Lato" panose="020F0502020204030203" pitchFamily="34" charset="0"/>
              </a:rPr>
              <a:t> </a:t>
            </a:r>
          </a:p>
          <a:p>
            <a:pPr marL="342900" lvl="0" indent="-342900">
              <a:lnSpc>
                <a:spcPct val="150000"/>
              </a:lnSpc>
              <a:buFont typeface="+mj-lt"/>
              <a:buAutoNum type="arabicPeriod"/>
            </a:pPr>
            <a:r>
              <a:rPr lang="en-US" sz="1800" b="1" dirty="0">
                <a:latin typeface="Lato" panose="020F0502020204030203" pitchFamily="34" charset="0"/>
              </a:rPr>
              <a:t>Your District-Specific Equalization Aid Formula Components Longitudinal” spreadsheet found at </a:t>
            </a:r>
            <a:r>
              <a:rPr lang="en-US" sz="1800" b="1" dirty="0">
                <a:latin typeface="Lato" panose="020F0502020204030203" pitchFamily="34" charset="0"/>
                <a:hlinkClick r:id="rId3"/>
              </a:rPr>
              <a:t>Longitudinal Equalization-aid </a:t>
            </a:r>
            <a:endParaRPr lang="en-US" sz="1800" b="1" dirty="0">
              <a:latin typeface="Lato" panose="020F0502020204030203" pitchFamily="34" charset="0"/>
            </a:endParaRPr>
          </a:p>
          <a:p>
            <a:pPr marL="342900" lvl="0" indent="-342900">
              <a:lnSpc>
                <a:spcPct val="150000"/>
              </a:lnSpc>
              <a:buFont typeface="+mj-lt"/>
              <a:buAutoNum type="arabicPeriod"/>
            </a:pPr>
            <a:r>
              <a:rPr lang="en-US" sz="1800" b="1" dirty="0">
                <a:latin typeface="Lato" panose="020F0502020204030203" pitchFamily="34" charset="0"/>
              </a:rPr>
              <a:t>Your district's Oct. 15</a:t>
            </a:r>
            <a:r>
              <a:rPr lang="en-US" sz="1800" b="1" baseline="30000" dirty="0">
                <a:latin typeface="Lato" panose="020F0502020204030203" pitchFamily="34" charset="0"/>
              </a:rPr>
              <a:t>th</a:t>
            </a:r>
            <a:r>
              <a:rPr lang="en-US" sz="1800" b="1" dirty="0">
                <a:latin typeface="Lato" panose="020F0502020204030203" pitchFamily="34" charset="0"/>
              </a:rPr>
              <a:t> Certification of General Aid from DPI </a:t>
            </a:r>
            <a:r>
              <a:rPr lang="en-US" sz="1800" b="1" u="sng" dirty="0">
                <a:latin typeface="Lato" panose="020F0502020204030203" pitchFamily="34" charset="0"/>
                <a:hlinkClick r:id="rId4"/>
              </a:rPr>
              <a:t>Equalization Aid</a:t>
            </a:r>
            <a:endParaRPr lang="en-US" sz="1800" b="1" dirty="0">
              <a:latin typeface="Lato" panose="020F0502020204030203" pitchFamily="34" charset="0"/>
            </a:endParaRPr>
          </a:p>
          <a:p>
            <a:pPr marL="342900" lvl="0" indent="-342900">
              <a:lnSpc>
                <a:spcPct val="150000"/>
              </a:lnSpc>
              <a:buFont typeface="+mj-lt"/>
              <a:buAutoNum type="arabicPeriod"/>
            </a:pPr>
            <a:r>
              <a:rPr lang="en-US" sz="1800" b="1" dirty="0">
                <a:latin typeface="Lato" panose="020F0502020204030203" pitchFamily="34" charset="0"/>
              </a:rPr>
              <a:t>Your district's September membership count, including summer school in the </a:t>
            </a:r>
            <a:r>
              <a:rPr lang="en-US" sz="1800" b="1" dirty="0">
                <a:latin typeface="Lato" panose="020F0502020204030203" pitchFamily="34" charset="0"/>
                <a:hlinkClick r:id="rId5"/>
              </a:rPr>
              <a:t>DPI SFS Reporting Portal</a:t>
            </a:r>
            <a:r>
              <a:rPr lang="en-US" sz="1800" b="1" dirty="0">
                <a:latin typeface="Lato" panose="020F0502020204030203" pitchFamily="34" charset="0"/>
              </a:rPr>
              <a:t>, under non-financial data</a:t>
            </a:r>
          </a:p>
          <a:p>
            <a:pPr marL="342900" indent="-342900">
              <a:lnSpc>
                <a:spcPct val="150000"/>
              </a:lnSpc>
              <a:buFont typeface="+mj-lt"/>
              <a:buAutoNum type="arabicPeriod"/>
            </a:pPr>
            <a:r>
              <a:rPr lang="en-US" sz="1800" b="1" dirty="0">
                <a:latin typeface="Lato" panose="020F0502020204030203" pitchFamily="34" charset="0"/>
              </a:rPr>
              <a:t>Your district’s current year Equalized Values received October 1 from Department of Revenue*</a:t>
            </a:r>
          </a:p>
        </p:txBody>
      </p:sp>
    </p:spTree>
    <p:extLst>
      <p:ext uri="{BB962C8B-B14F-4D97-AF65-F5344CB8AC3E}">
        <p14:creationId xmlns:p14="http://schemas.microsoft.com/office/powerpoint/2010/main" val="14926509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B33E78-3AFA-4FCD-85F4-80B579B5F9AD}"/>
              </a:ext>
            </a:extLst>
          </p:cNvPr>
          <p:cNvSpPr>
            <a:spLocks noGrp="1"/>
          </p:cNvSpPr>
          <p:nvPr>
            <p:ph type="body" sz="quarter" idx="13"/>
          </p:nvPr>
        </p:nvSpPr>
        <p:spPr/>
        <p:txBody>
          <a:bodyPr>
            <a:normAutofit fontScale="62500" lnSpcReduction="20000"/>
          </a:bodyPr>
          <a:lstStyle/>
          <a:p>
            <a:r>
              <a:rPr lang="en-US" sz="3600" dirty="0">
                <a:solidFill>
                  <a:srgbClr val="FFFF00"/>
                </a:solidFill>
              </a:rPr>
              <a:t>Step 3: Increase Your Revenues - Determine Allowable Exemptions</a:t>
            </a:r>
            <a:br>
              <a:rPr lang="en-US" sz="3600" dirty="0">
                <a:solidFill>
                  <a:srgbClr val="FFFF00"/>
                </a:solidFill>
              </a:rPr>
            </a:br>
            <a:r>
              <a:rPr lang="en-US" sz="3600" dirty="0">
                <a:solidFill>
                  <a:srgbClr val="FFFF00"/>
                </a:solidFill>
              </a:rPr>
              <a:t>Non-</a:t>
            </a:r>
            <a:r>
              <a:rPr lang="en-US" dirty="0">
                <a:solidFill>
                  <a:srgbClr val="FFFF00"/>
                </a:solidFill>
              </a:rPr>
              <a:t>Recurring - </a:t>
            </a:r>
            <a:r>
              <a:rPr lang="en-US" sz="3600" dirty="0">
                <a:solidFill>
                  <a:srgbClr val="FFFF00"/>
                </a:solidFill>
              </a:rPr>
              <a:t>Line 10</a:t>
            </a:r>
            <a:endParaRPr lang="en-US" dirty="0"/>
          </a:p>
        </p:txBody>
      </p:sp>
      <p:sp>
        <p:nvSpPr>
          <p:cNvPr id="4" name="TextBox 3">
            <a:extLst>
              <a:ext uri="{FF2B5EF4-FFF2-40B4-BE49-F238E27FC236}">
                <a16:creationId xmlns:a16="http://schemas.microsoft.com/office/drawing/2014/main" id="{C26E9EF1-96B9-48CD-99FE-89329E2179F8}"/>
              </a:ext>
            </a:extLst>
          </p:cNvPr>
          <p:cNvSpPr txBox="1"/>
          <p:nvPr/>
        </p:nvSpPr>
        <p:spPr>
          <a:xfrm>
            <a:off x="891540" y="1111526"/>
            <a:ext cx="6811327" cy="1015663"/>
          </a:xfrm>
          <a:prstGeom prst="rect">
            <a:avLst/>
          </a:prstGeom>
          <a:noFill/>
        </p:spPr>
        <p:txBody>
          <a:bodyPr wrap="square">
            <a:spAutoFit/>
          </a:bodyPr>
          <a:lstStyle/>
          <a:p>
            <a:pPr marL="50009" indent="0">
              <a:buNone/>
            </a:pPr>
            <a:r>
              <a:rPr lang="en-US" sz="2000" dirty="0"/>
              <a:t>Non-Recurring Exemptions (Lines 10A-I) are not base-building; if a district taxes for any of these exemptions, the amount is not included in the succeeding year’s base.</a:t>
            </a:r>
          </a:p>
        </p:txBody>
      </p:sp>
      <p:pic>
        <p:nvPicPr>
          <p:cNvPr id="5" name="Picture 4">
            <a:extLst>
              <a:ext uri="{FF2B5EF4-FFF2-40B4-BE49-F238E27FC236}">
                <a16:creationId xmlns:a16="http://schemas.microsoft.com/office/drawing/2014/main" id="{11C88626-9F46-79B5-9550-F5177BB3EDE4}"/>
              </a:ext>
            </a:extLst>
          </p:cNvPr>
          <p:cNvPicPr>
            <a:picLocks noChangeAspect="1"/>
          </p:cNvPicPr>
          <p:nvPr/>
        </p:nvPicPr>
        <p:blipFill>
          <a:blip r:embed="rId2"/>
          <a:stretch>
            <a:fillRect/>
          </a:stretch>
        </p:blipFill>
        <p:spPr>
          <a:xfrm>
            <a:off x="228600" y="2187149"/>
            <a:ext cx="8686800" cy="2502217"/>
          </a:xfrm>
          <a:prstGeom prst="rect">
            <a:avLst/>
          </a:prstGeom>
          <a:solidFill>
            <a:schemeClr val="bg1"/>
          </a:solidFill>
          <a:effectLst>
            <a:outerShdw blurRad="25400" dist="12700" dir="2700000" algn="tl" rotWithShape="0">
              <a:prstClr val="black">
                <a:alpha val="40000"/>
              </a:prstClr>
            </a:outerShdw>
          </a:effectLst>
        </p:spPr>
      </p:pic>
    </p:spTree>
    <p:extLst>
      <p:ext uri="{BB962C8B-B14F-4D97-AF65-F5344CB8AC3E}">
        <p14:creationId xmlns:p14="http://schemas.microsoft.com/office/powerpoint/2010/main" val="28431537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B33E78-3AFA-4FCD-85F4-80B579B5F9AD}"/>
              </a:ext>
            </a:extLst>
          </p:cNvPr>
          <p:cNvSpPr>
            <a:spLocks noGrp="1"/>
          </p:cNvSpPr>
          <p:nvPr>
            <p:ph type="body" sz="quarter" idx="13"/>
          </p:nvPr>
        </p:nvSpPr>
        <p:spPr/>
        <p:txBody>
          <a:bodyPr>
            <a:normAutofit fontScale="25000" lnSpcReduction="20000"/>
          </a:bodyPr>
          <a:lstStyle/>
          <a:p>
            <a:endParaRPr lang="en-US" sz="3600" dirty="0">
              <a:solidFill>
                <a:srgbClr val="FFFF00"/>
              </a:solidFill>
              <a:latin typeface="Lato Black" panose="020F0A02020204030203" pitchFamily="34" charset="0"/>
            </a:endParaRPr>
          </a:p>
          <a:p>
            <a:r>
              <a:rPr lang="en-US" sz="11200" dirty="0">
                <a:solidFill>
                  <a:srgbClr val="FFFF00"/>
                </a:solidFill>
                <a:latin typeface="Lato Black" panose="020F0A02020204030203" pitchFamily="34" charset="0"/>
              </a:rPr>
              <a:t>Know the Difference !</a:t>
            </a:r>
          </a:p>
          <a:p>
            <a:endParaRPr lang="en-US" dirty="0"/>
          </a:p>
        </p:txBody>
      </p:sp>
      <p:sp>
        <p:nvSpPr>
          <p:cNvPr id="3" name="Rectangle 4">
            <a:extLst>
              <a:ext uri="{FF2B5EF4-FFF2-40B4-BE49-F238E27FC236}">
                <a16:creationId xmlns:a16="http://schemas.microsoft.com/office/drawing/2014/main" id="{3CD27853-2D51-4A50-8417-89D39A128168}"/>
              </a:ext>
            </a:extLst>
          </p:cNvPr>
          <p:cNvSpPr>
            <a:spLocks noChangeArrowheads="1"/>
          </p:cNvSpPr>
          <p:nvPr/>
        </p:nvSpPr>
        <p:spPr bwMode="auto">
          <a:xfrm>
            <a:off x="1517757" y="1016513"/>
            <a:ext cx="5664360" cy="362856"/>
          </a:xfrm>
          <a:prstGeom prst="rect">
            <a:avLst/>
          </a:prstGeom>
          <a:noFill/>
          <a:ln w="25400">
            <a:solidFill>
              <a:schemeClr val="tx1"/>
            </a:solidFill>
            <a:miter lim="800000"/>
            <a:headEnd/>
            <a:tailEnd/>
          </a:ln>
        </p:spPr>
        <p:txBody>
          <a:bodyPr wrap="square">
            <a:spAutoFit/>
          </a:bodyPr>
          <a:lstStyle/>
          <a:p>
            <a:pPr algn="ctr">
              <a:buFont typeface="Wingdings" pitchFamily="2" charset="2"/>
              <a:buNone/>
              <a:defRPr/>
            </a:pPr>
            <a:r>
              <a:rPr lang="en-US" sz="1758" b="1" dirty="0">
                <a:effectLst>
                  <a:outerShdw blurRad="38100" dist="38100" dir="2700000" algn="tl">
                    <a:srgbClr val="000000">
                      <a:alpha val="43137"/>
                    </a:srgbClr>
                  </a:outerShdw>
                </a:effectLst>
              </a:rPr>
              <a:t>Recurring Exemptions – Rolling forward in Your Base</a:t>
            </a:r>
          </a:p>
        </p:txBody>
      </p:sp>
      <p:sp>
        <p:nvSpPr>
          <p:cNvPr id="4" name="TextBox 3">
            <a:extLst>
              <a:ext uri="{FF2B5EF4-FFF2-40B4-BE49-F238E27FC236}">
                <a16:creationId xmlns:a16="http://schemas.microsoft.com/office/drawing/2014/main" id="{FFA84FE3-744E-4DBE-A387-1220FD70088F}"/>
              </a:ext>
            </a:extLst>
          </p:cNvPr>
          <p:cNvSpPr txBox="1"/>
          <p:nvPr/>
        </p:nvSpPr>
        <p:spPr>
          <a:xfrm>
            <a:off x="2240280" y="1406919"/>
            <a:ext cx="1508760" cy="362856"/>
          </a:xfrm>
          <a:prstGeom prst="rect">
            <a:avLst/>
          </a:prstGeom>
          <a:noFill/>
        </p:spPr>
        <p:txBody>
          <a:bodyPr>
            <a:spAutoFit/>
          </a:bodyPr>
          <a:lstStyle/>
          <a:p>
            <a:pPr algn="ctr">
              <a:defRPr/>
            </a:pPr>
            <a:r>
              <a:rPr lang="en-US" sz="1758" b="1" dirty="0">
                <a:effectLst>
                  <a:outerShdw blurRad="38100" dist="38100" dir="2700000" algn="tl">
                    <a:srgbClr val="000000">
                      <a:alpha val="43137"/>
                    </a:srgbClr>
                  </a:outerShdw>
                </a:effectLst>
              </a:rPr>
              <a:t>This Year</a:t>
            </a:r>
          </a:p>
        </p:txBody>
      </p:sp>
      <p:sp>
        <p:nvSpPr>
          <p:cNvPr id="5" name="TextBox 4">
            <a:extLst>
              <a:ext uri="{FF2B5EF4-FFF2-40B4-BE49-F238E27FC236}">
                <a16:creationId xmlns:a16="http://schemas.microsoft.com/office/drawing/2014/main" id="{2494876B-A15A-4492-AAAE-31C78320F10F}"/>
              </a:ext>
            </a:extLst>
          </p:cNvPr>
          <p:cNvSpPr txBox="1"/>
          <p:nvPr/>
        </p:nvSpPr>
        <p:spPr>
          <a:xfrm>
            <a:off x="4572000" y="1409543"/>
            <a:ext cx="1508760" cy="362856"/>
          </a:xfrm>
          <a:prstGeom prst="rect">
            <a:avLst/>
          </a:prstGeom>
          <a:noFill/>
        </p:spPr>
        <p:txBody>
          <a:bodyPr>
            <a:spAutoFit/>
          </a:bodyPr>
          <a:lstStyle/>
          <a:p>
            <a:pPr algn="ctr">
              <a:defRPr/>
            </a:pPr>
            <a:r>
              <a:rPr lang="en-US" sz="1758" b="1" dirty="0">
                <a:effectLst>
                  <a:outerShdw blurRad="38100" dist="38100" dir="2700000" algn="tl">
                    <a:srgbClr val="000000">
                      <a:alpha val="43137"/>
                    </a:srgbClr>
                  </a:outerShdw>
                </a:effectLst>
              </a:rPr>
              <a:t>Next Year</a:t>
            </a:r>
          </a:p>
        </p:txBody>
      </p:sp>
      <p:sp>
        <p:nvSpPr>
          <p:cNvPr id="6" name="TextBox 9">
            <a:extLst>
              <a:ext uri="{FF2B5EF4-FFF2-40B4-BE49-F238E27FC236}">
                <a16:creationId xmlns:a16="http://schemas.microsoft.com/office/drawing/2014/main" id="{CF5CA73C-2FA3-4550-AB57-157D0DE76A7E}"/>
              </a:ext>
            </a:extLst>
          </p:cNvPr>
          <p:cNvSpPr txBox="1">
            <a:spLocks noChangeArrowheads="1"/>
          </p:cNvSpPr>
          <p:nvPr/>
        </p:nvSpPr>
        <p:spPr bwMode="auto">
          <a:xfrm>
            <a:off x="2308860" y="1688245"/>
            <a:ext cx="1508760" cy="317779"/>
          </a:xfrm>
          <a:prstGeom prst="rect">
            <a:avLst/>
          </a:prstGeom>
          <a:solidFill>
            <a:srgbClr val="00FF00"/>
          </a:solidFill>
          <a:ln w="57150">
            <a:solidFill>
              <a:schemeClr val="bg1"/>
            </a:solidFill>
            <a:miter lim="800000"/>
            <a:headEnd/>
            <a:tailEnd/>
          </a:ln>
        </p:spPr>
        <p:txBody>
          <a:bodyPr>
            <a:spAutoFit/>
          </a:bodyPr>
          <a:lstStyle/>
          <a:p>
            <a:pPr algn="ctr">
              <a:defRPr/>
            </a:pPr>
            <a:r>
              <a:rPr lang="en-US" sz="1440" dirty="0">
                <a:solidFill>
                  <a:schemeClr val="bg1"/>
                </a:solidFill>
                <a:latin typeface="Trebuchet MS" pitchFamily="34" charset="0"/>
              </a:rPr>
              <a:t> </a:t>
            </a:r>
            <a:r>
              <a:rPr lang="en-US" sz="1465" b="1" dirty="0"/>
              <a:t>Recurring</a:t>
            </a:r>
            <a:endParaRPr lang="en-US" sz="1440" b="1" dirty="0"/>
          </a:p>
        </p:txBody>
      </p:sp>
      <p:sp>
        <p:nvSpPr>
          <p:cNvPr id="7" name="TextBox 3">
            <a:extLst>
              <a:ext uri="{FF2B5EF4-FFF2-40B4-BE49-F238E27FC236}">
                <a16:creationId xmlns:a16="http://schemas.microsoft.com/office/drawing/2014/main" id="{88278EAE-2C82-493B-8146-3F3EC399BC68}"/>
              </a:ext>
            </a:extLst>
          </p:cNvPr>
          <p:cNvSpPr txBox="1">
            <a:spLocks noChangeArrowheads="1"/>
          </p:cNvSpPr>
          <p:nvPr/>
        </p:nvSpPr>
        <p:spPr bwMode="auto">
          <a:xfrm>
            <a:off x="2308860" y="2154763"/>
            <a:ext cx="1508760" cy="760978"/>
          </a:xfrm>
          <a:prstGeom prst="rect">
            <a:avLst/>
          </a:prstGeom>
          <a:solidFill>
            <a:srgbClr val="00FF00"/>
          </a:solidFill>
          <a:ln w="9525">
            <a:solidFill>
              <a:schemeClr val="bg1"/>
            </a:solidFill>
            <a:miter lim="800000"/>
            <a:headEnd/>
            <a:tailEnd/>
          </a:ln>
        </p:spPr>
        <p:txBody>
          <a:bodyPr>
            <a:spAutoFit/>
          </a:bodyPr>
          <a:lstStyle/>
          <a:p>
            <a:pPr>
              <a:defRPr/>
            </a:pPr>
            <a:endParaRPr lang="en-US" sz="1440" dirty="0">
              <a:latin typeface="Trebuchet MS" pitchFamily="34" charset="0"/>
            </a:endParaRPr>
          </a:p>
          <a:p>
            <a:pPr algn="ctr">
              <a:defRPr/>
            </a:pPr>
            <a:r>
              <a:rPr lang="en-US" sz="1465" b="1" dirty="0"/>
              <a:t>Base</a:t>
            </a:r>
            <a:endParaRPr lang="en-US" sz="1440" b="1" dirty="0"/>
          </a:p>
          <a:p>
            <a:pPr>
              <a:defRPr/>
            </a:pPr>
            <a:endParaRPr lang="en-US" sz="1440" dirty="0">
              <a:latin typeface="Trebuchet MS" pitchFamily="34" charset="0"/>
            </a:endParaRPr>
          </a:p>
        </p:txBody>
      </p:sp>
      <p:sp>
        <p:nvSpPr>
          <p:cNvPr id="9" name="Rectangle 8">
            <a:extLst>
              <a:ext uri="{FF2B5EF4-FFF2-40B4-BE49-F238E27FC236}">
                <a16:creationId xmlns:a16="http://schemas.microsoft.com/office/drawing/2014/main" id="{488CCFAC-C5BC-4C4B-92E1-9B4E8A6E993A}"/>
              </a:ext>
            </a:extLst>
          </p:cNvPr>
          <p:cNvSpPr/>
          <p:nvPr/>
        </p:nvSpPr>
        <p:spPr>
          <a:xfrm>
            <a:off x="4572000" y="1742389"/>
            <a:ext cx="1348740" cy="1173352"/>
          </a:xfrm>
          <a:prstGeom prst="rect">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4B0C39A-0F82-41FE-944E-A4AA3B048B16}"/>
              </a:ext>
            </a:extLst>
          </p:cNvPr>
          <p:cNvSpPr>
            <a:spLocks noChangeArrowheads="1"/>
          </p:cNvSpPr>
          <p:nvPr/>
        </p:nvSpPr>
        <p:spPr bwMode="auto">
          <a:xfrm>
            <a:off x="1661923" y="3208098"/>
            <a:ext cx="5376027" cy="362856"/>
          </a:xfrm>
          <a:prstGeom prst="rect">
            <a:avLst/>
          </a:prstGeom>
          <a:noFill/>
          <a:ln w="25400">
            <a:solidFill>
              <a:schemeClr val="tx1"/>
            </a:solidFill>
            <a:miter lim="800000"/>
            <a:headEnd/>
            <a:tailEnd/>
          </a:ln>
        </p:spPr>
        <p:txBody>
          <a:bodyPr wrap="square">
            <a:spAutoFit/>
          </a:bodyPr>
          <a:lstStyle/>
          <a:p>
            <a:pPr algn="ctr">
              <a:buFont typeface="Wingdings" pitchFamily="2" charset="2"/>
              <a:buNone/>
              <a:defRPr/>
            </a:pPr>
            <a:r>
              <a:rPr lang="en-US" sz="1758" b="1" dirty="0">
                <a:effectLst>
                  <a:outerShdw blurRad="38100" dist="38100" dir="2700000" algn="tl">
                    <a:srgbClr val="000000">
                      <a:alpha val="43137"/>
                    </a:srgbClr>
                  </a:outerShdw>
                </a:effectLst>
              </a:rPr>
              <a:t>Non-Recurring Exemptions – One Year Only</a:t>
            </a:r>
          </a:p>
        </p:txBody>
      </p:sp>
      <p:sp>
        <p:nvSpPr>
          <p:cNvPr id="11" name="TextBox 10">
            <a:extLst>
              <a:ext uri="{FF2B5EF4-FFF2-40B4-BE49-F238E27FC236}">
                <a16:creationId xmlns:a16="http://schemas.microsoft.com/office/drawing/2014/main" id="{6C860B49-BF07-4DBF-B892-9625A116BFDE}"/>
              </a:ext>
            </a:extLst>
          </p:cNvPr>
          <p:cNvSpPr txBox="1"/>
          <p:nvPr/>
        </p:nvSpPr>
        <p:spPr>
          <a:xfrm>
            <a:off x="2308860" y="3600450"/>
            <a:ext cx="1508760" cy="362856"/>
          </a:xfrm>
          <a:prstGeom prst="rect">
            <a:avLst/>
          </a:prstGeom>
          <a:noFill/>
        </p:spPr>
        <p:txBody>
          <a:bodyPr>
            <a:spAutoFit/>
          </a:bodyPr>
          <a:lstStyle/>
          <a:p>
            <a:pPr algn="ctr">
              <a:defRPr/>
            </a:pPr>
            <a:r>
              <a:rPr lang="en-US" sz="1758" b="1" dirty="0">
                <a:effectLst>
                  <a:outerShdw blurRad="38100" dist="38100" dir="2700000" algn="tl">
                    <a:srgbClr val="000000">
                      <a:alpha val="43137"/>
                    </a:srgbClr>
                  </a:outerShdw>
                </a:effectLst>
              </a:rPr>
              <a:t>This Year</a:t>
            </a:r>
          </a:p>
        </p:txBody>
      </p:sp>
      <p:sp>
        <p:nvSpPr>
          <p:cNvPr id="12" name="TextBox 11">
            <a:extLst>
              <a:ext uri="{FF2B5EF4-FFF2-40B4-BE49-F238E27FC236}">
                <a16:creationId xmlns:a16="http://schemas.microsoft.com/office/drawing/2014/main" id="{964C94EC-8C84-439D-8FFE-A355B8AD1281}"/>
              </a:ext>
            </a:extLst>
          </p:cNvPr>
          <p:cNvSpPr txBox="1"/>
          <p:nvPr/>
        </p:nvSpPr>
        <p:spPr>
          <a:xfrm>
            <a:off x="4572000" y="3600450"/>
            <a:ext cx="1508760" cy="362856"/>
          </a:xfrm>
          <a:prstGeom prst="rect">
            <a:avLst/>
          </a:prstGeom>
          <a:noFill/>
        </p:spPr>
        <p:txBody>
          <a:bodyPr>
            <a:spAutoFit/>
          </a:bodyPr>
          <a:lstStyle/>
          <a:p>
            <a:pPr algn="ctr">
              <a:defRPr/>
            </a:pPr>
            <a:r>
              <a:rPr lang="en-US" sz="1758" b="1" dirty="0">
                <a:effectLst>
                  <a:outerShdw blurRad="38100" dist="38100" dir="2700000" algn="tl">
                    <a:srgbClr val="000000">
                      <a:alpha val="43137"/>
                    </a:srgbClr>
                  </a:outerShdw>
                </a:effectLst>
              </a:rPr>
              <a:t>Next Year</a:t>
            </a:r>
          </a:p>
        </p:txBody>
      </p:sp>
      <p:sp>
        <p:nvSpPr>
          <p:cNvPr id="13" name="TextBox 12">
            <a:extLst>
              <a:ext uri="{FF2B5EF4-FFF2-40B4-BE49-F238E27FC236}">
                <a16:creationId xmlns:a16="http://schemas.microsoft.com/office/drawing/2014/main" id="{39E7BC1F-6BE4-4FD6-A3A7-61A5D0C48396}"/>
              </a:ext>
            </a:extLst>
          </p:cNvPr>
          <p:cNvSpPr txBox="1"/>
          <p:nvPr/>
        </p:nvSpPr>
        <p:spPr>
          <a:xfrm>
            <a:off x="937260" y="1988024"/>
            <a:ext cx="1371600" cy="369332"/>
          </a:xfrm>
          <a:prstGeom prst="rect">
            <a:avLst/>
          </a:prstGeom>
          <a:noFill/>
        </p:spPr>
        <p:txBody>
          <a:bodyPr wrap="square" rtlCol="0">
            <a:spAutoFit/>
          </a:bodyPr>
          <a:lstStyle/>
          <a:p>
            <a:pPr algn="ctr"/>
            <a:r>
              <a:rPr lang="en-US" sz="1800" b="1" dirty="0"/>
              <a:t>Line 8</a:t>
            </a:r>
          </a:p>
        </p:txBody>
      </p:sp>
      <p:sp>
        <p:nvSpPr>
          <p:cNvPr id="14" name="TextBox 13">
            <a:extLst>
              <a:ext uri="{FF2B5EF4-FFF2-40B4-BE49-F238E27FC236}">
                <a16:creationId xmlns:a16="http://schemas.microsoft.com/office/drawing/2014/main" id="{80C6A9E3-9C51-460A-9D9B-C79068B8842A}"/>
              </a:ext>
            </a:extLst>
          </p:cNvPr>
          <p:cNvSpPr txBox="1">
            <a:spLocks noChangeArrowheads="1"/>
          </p:cNvSpPr>
          <p:nvPr/>
        </p:nvSpPr>
        <p:spPr bwMode="auto">
          <a:xfrm>
            <a:off x="2377440" y="3960849"/>
            <a:ext cx="1508760" cy="313932"/>
          </a:xfrm>
          <a:prstGeom prst="rect">
            <a:avLst/>
          </a:prstGeom>
          <a:solidFill>
            <a:srgbClr val="FFFF00"/>
          </a:solidFill>
          <a:ln w="57150">
            <a:solidFill>
              <a:schemeClr val="bg1"/>
            </a:solidFill>
            <a:miter lim="800000"/>
            <a:headEnd/>
            <a:tailEnd/>
          </a:ln>
        </p:spPr>
        <p:txBody>
          <a:bodyPr>
            <a:spAutoFit/>
          </a:bodyPr>
          <a:lstStyle/>
          <a:p>
            <a:pPr algn="ctr">
              <a:defRPr/>
            </a:pPr>
            <a:r>
              <a:rPr lang="en-US" sz="1440" b="1" dirty="0"/>
              <a:t>Non-Recurring</a:t>
            </a:r>
          </a:p>
        </p:txBody>
      </p:sp>
      <p:sp>
        <p:nvSpPr>
          <p:cNvPr id="15" name="TextBox 14">
            <a:extLst>
              <a:ext uri="{FF2B5EF4-FFF2-40B4-BE49-F238E27FC236}">
                <a16:creationId xmlns:a16="http://schemas.microsoft.com/office/drawing/2014/main" id="{AF52D890-F1C1-41E5-A0A5-281A4096DBC3}"/>
              </a:ext>
            </a:extLst>
          </p:cNvPr>
          <p:cNvSpPr txBox="1">
            <a:spLocks noChangeArrowheads="1"/>
          </p:cNvSpPr>
          <p:nvPr/>
        </p:nvSpPr>
        <p:spPr bwMode="auto">
          <a:xfrm>
            <a:off x="2377440" y="4323705"/>
            <a:ext cx="1508760" cy="760978"/>
          </a:xfrm>
          <a:prstGeom prst="rect">
            <a:avLst/>
          </a:prstGeom>
          <a:solidFill>
            <a:srgbClr val="00FF00"/>
          </a:solidFill>
          <a:ln w="9525">
            <a:solidFill>
              <a:schemeClr val="bg1"/>
            </a:solidFill>
            <a:miter lim="800000"/>
            <a:headEnd/>
            <a:tailEnd/>
          </a:ln>
        </p:spPr>
        <p:txBody>
          <a:bodyPr>
            <a:spAutoFit/>
          </a:bodyPr>
          <a:lstStyle/>
          <a:p>
            <a:pPr>
              <a:defRPr/>
            </a:pPr>
            <a:endParaRPr lang="en-US" sz="1440" dirty="0">
              <a:latin typeface="Trebuchet MS" pitchFamily="34" charset="0"/>
            </a:endParaRPr>
          </a:p>
          <a:p>
            <a:pPr algn="ctr">
              <a:defRPr/>
            </a:pPr>
            <a:r>
              <a:rPr lang="en-US" sz="1465" b="1" dirty="0"/>
              <a:t>Base</a:t>
            </a:r>
            <a:endParaRPr lang="en-US" sz="1440" b="1" dirty="0"/>
          </a:p>
          <a:p>
            <a:pPr>
              <a:defRPr/>
            </a:pPr>
            <a:endParaRPr lang="en-US" sz="1440" dirty="0">
              <a:latin typeface="Trebuchet MS" pitchFamily="34" charset="0"/>
            </a:endParaRPr>
          </a:p>
        </p:txBody>
      </p:sp>
      <p:sp>
        <p:nvSpPr>
          <p:cNvPr id="16" name="TextBox 15">
            <a:extLst>
              <a:ext uri="{FF2B5EF4-FFF2-40B4-BE49-F238E27FC236}">
                <a16:creationId xmlns:a16="http://schemas.microsoft.com/office/drawing/2014/main" id="{60074877-342F-4E59-9E63-C2F9D51F33B6}"/>
              </a:ext>
            </a:extLst>
          </p:cNvPr>
          <p:cNvSpPr txBox="1">
            <a:spLocks noChangeArrowheads="1"/>
          </p:cNvSpPr>
          <p:nvPr/>
        </p:nvSpPr>
        <p:spPr bwMode="auto">
          <a:xfrm>
            <a:off x="4572000" y="4316398"/>
            <a:ext cx="1508760" cy="733278"/>
          </a:xfrm>
          <a:prstGeom prst="rect">
            <a:avLst/>
          </a:prstGeom>
          <a:solidFill>
            <a:srgbClr val="00FF00"/>
          </a:solidFill>
          <a:ln w="9525">
            <a:solidFill>
              <a:schemeClr val="bg1"/>
            </a:solidFill>
            <a:miter lim="800000"/>
            <a:headEnd/>
            <a:tailEnd/>
          </a:ln>
        </p:spPr>
        <p:txBody>
          <a:bodyPr>
            <a:spAutoFit/>
          </a:bodyPr>
          <a:lstStyle/>
          <a:p>
            <a:pPr>
              <a:defRPr/>
            </a:pPr>
            <a:endParaRPr lang="en-US" sz="1440" dirty="0">
              <a:latin typeface="Trebuchet MS" pitchFamily="34" charset="0"/>
            </a:endParaRPr>
          </a:p>
          <a:p>
            <a:pPr algn="ctr">
              <a:defRPr/>
            </a:pPr>
            <a:r>
              <a:rPr lang="en-US" sz="1465" b="1" dirty="0"/>
              <a:t>Base</a:t>
            </a:r>
            <a:endParaRPr lang="en-US" sz="1440" b="1" dirty="0"/>
          </a:p>
          <a:p>
            <a:pPr>
              <a:defRPr/>
            </a:pPr>
            <a:endParaRPr lang="en-US" sz="1260" dirty="0">
              <a:latin typeface="Trebuchet MS" pitchFamily="34" charset="0"/>
            </a:endParaRPr>
          </a:p>
        </p:txBody>
      </p:sp>
      <p:sp>
        <p:nvSpPr>
          <p:cNvPr id="17" name="TextBox 16">
            <a:extLst>
              <a:ext uri="{FF2B5EF4-FFF2-40B4-BE49-F238E27FC236}">
                <a16:creationId xmlns:a16="http://schemas.microsoft.com/office/drawing/2014/main" id="{79EA29D2-2784-404E-B1B0-30180A8DD90A}"/>
              </a:ext>
            </a:extLst>
          </p:cNvPr>
          <p:cNvSpPr txBox="1"/>
          <p:nvPr/>
        </p:nvSpPr>
        <p:spPr>
          <a:xfrm>
            <a:off x="831957" y="4186505"/>
            <a:ext cx="1371600" cy="369332"/>
          </a:xfrm>
          <a:prstGeom prst="rect">
            <a:avLst/>
          </a:prstGeom>
          <a:noFill/>
        </p:spPr>
        <p:txBody>
          <a:bodyPr wrap="square" rtlCol="0">
            <a:spAutoFit/>
          </a:bodyPr>
          <a:lstStyle/>
          <a:p>
            <a:pPr algn="ctr"/>
            <a:r>
              <a:rPr lang="en-US" sz="1800" b="1" dirty="0"/>
              <a:t>Line 10</a:t>
            </a:r>
          </a:p>
        </p:txBody>
      </p:sp>
    </p:spTree>
    <p:extLst>
      <p:ext uri="{BB962C8B-B14F-4D97-AF65-F5344CB8AC3E}">
        <p14:creationId xmlns:p14="http://schemas.microsoft.com/office/powerpoint/2010/main" val="17928201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B33E78-3AFA-4FCD-85F4-80B579B5F9AD}"/>
              </a:ext>
            </a:extLst>
          </p:cNvPr>
          <p:cNvSpPr>
            <a:spLocks noGrp="1"/>
          </p:cNvSpPr>
          <p:nvPr>
            <p:ph type="body" sz="quarter" idx="13"/>
          </p:nvPr>
        </p:nvSpPr>
        <p:spPr/>
        <p:txBody>
          <a:bodyPr>
            <a:normAutofit fontScale="25000" lnSpcReduction="20000"/>
          </a:bodyPr>
          <a:lstStyle/>
          <a:p>
            <a:endParaRPr lang="en-US" sz="3599" dirty="0">
              <a:solidFill>
                <a:srgbClr val="FFFF00"/>
              </a:solidFill>
              <a:latin typeface="Lato Black" panose="020F0A02020204030203" pitchFamily="34" charset="0"/>
            </a:endParaRPr>
          </a:p>
          <a:p>
            <a:r>
              <a:rPr lang="en-US" sz="11200" dirty="0">
                <a:solidFill>
                  <a:srgbClr val="FFFF00"/>
                </a:solidFill>
                <a:latin typeface="Lato Black" panose="020F0A02020204030203" pitchFamily="34" charset="0"/>
              </a:rPr>
              <a:t>Non-Recurring Exemptions</a:t>
            </a:r>
          </a:p>
          <a:p>
            <a:endParaRPr lang="en-US" dirty="0"/>
          </a:p>
        </p:txBody>
      </p:sp>
      <p:sp>
        <p:nvSpPr>
          <p:cNvPr id="4" name="TextBox 3">
            <a:extLst>
              <a:ext uri="{FF2B5EF4-FFF2-40B4-BE49-F238E27FC236}">
                <a16:creationId xmlns:a16="http://schemas.microsoft.com/office/drawing/2014/main" id="{ADBEF120-59C1-49F9-82B6-448AFF8C0F78}"/>
              </a:ext>
            </a:extLst>
          </p:cNvPr>
          <p:cNvSpPr txBox="1"/>
          <p:nvPr/>
        </p:nvSpPr>
        <p:spPr>
          <a:xfrm>
            <a:off x="944880" y="1142345"/>
            <a:ext cx="6728460" cy="830997"/>
          </a:xfrm>
          <a:prstGeom prst="rect">
            <a:avLst/>
          </a:prstGeom>
          <a:noFill/>
        </p:spPr>
        <p:txBody>
          <a:bodyPr wrap="square">
            <a:spAutoFit/>
          </a:bodyPr>
          <a:lstStyle/>
          <a:p>
            <a:pPr defTabSz="816066">
              <a:spcAft>
                <a:spcPts val="450"/>
              </a:spcAft>
              <a:buClr>
                <a:srgbClr val="7030A0"/>
              </a:buClr>
            </a:pPr>
            <a:r>
              <a:rPr lang="en-US" sz="2400" dirty="0">
                <a:solidFill>
                  <a:prstClr val="black"/>
                </a:solidFill>
              </a:rPr>
              <a:t>The exemption is only valid for a limited period of time – usually one Revenue Limit cycle.</a:t>
            </a:r>
          </a:p>
        </p:txBody>
      </p:sp>
      <p:sp>
        <p:nvSpPr>
          <p:cNvPr id="5" name="Text Box 16">
            <a:extLst>
              <a:ext uri="{FF2B5EF4-FFF2-40B4-BE49-F238E27FC236}">
                <a16:creationId xmlns:a16="http://schemas.microsoft.com/office/drawing/2014/main" id="{C2467EB7-BEDF-4D1D-8187-40667566589A}"/>
              </a:ext>
            </a:extLst>
          </p:cNvPr>
          <p:cNvSpPr txBox="1">
            <a:spLocks noChangeArrowheads="1"/>
          </p:cNvSpPr>
          <p:nvPr/>
        </p:nvSpPr>
        <p:spPr bwMode="auto">
          <a:xfrm>
            <a:off x="1424940" y="1994669"/>
            <a:ext cx="1603693" cy="577081"/>
          </a:xfrm>
          <a:prstGeom prst="rect">
            <a:avLst/>
          </a:prstGeom>
          <a:noFill/>
          <a:ln w="9525">
            <a:solidFill>
              <a:schemeClr val="tx1"/>
            </a:solidFill>
            <a:miter lim="800000"/>
            <a:headEnd/>
            <a:tailEnd/>
          </a:ln>
        </p:spPr>
        <p:txBody>
          <a:bodyPr wrap="square">
            <a:spAutoFit/>
          </a:bodyPr>
          <a:lstStyle/>
          <a:p>
            <a:pPr algn="ctr" defTabSz="816066">
              <a:spcBef>
                <a:spcPct val="50000"/>
              </a:spcBef>
            </a:pPr>
            <a:r>
              <a:rPr lang="en-US" sz="1575" b="1" dirty="0">
                <a:latin typeface="Lato" panose="020F0502020204030203" pitchFamily="34" charset="0"/>
              </a:rPr>
              <a:t>Prior Year     Revenue Limit</a:t>
            </a:r>
          </a:p>
        </p:txBody>
      </p:sp>
      <p:sp>
        <p:nvSpPr>
          <p:cNvPr id="6" name="Text Box 16">
            <a:extLst>
              <a:ext uri="{FF2B5EF4-FFF2-40B4-BE49-F238E27FC236}">
                <a16:creationId xmlns:a16="http://schemas.microsoft.com/office/drawing/2014/main" id="{04A74C11-53A0-4E80-8095-84EBB6274098}"/>
              </a:ext>
            </a:extLst>
          </p:cNvPr>
          <p:cNvSpPr txBox="1">
            <a:spLocks noChangeArrowheads="1"/>
          </p:cNvSpPr>
          <p:nvPr/>
        </p:nvSpPr>
        <p:spPr bwMode="auto">
          <a:xfrm>
            <a:off x="4747260" y="2026152"/>
            <a:ext cx="1603693" cy="577081"/>
          </a:xfrm>
          <a:prstGeom prst="rect">
            <a:avLst/>
          </a:prstGeom>
          <a:noFill/>
          <a:ln w="9525">
            <a:solidFill>
              <a:schemeClr val="tx1"/>
            </a:solidFill>
            <a:miter lim="800000"/>
            <a:headEnd/>
            <a:tailEnd/>
          </a:ln>
        </p:spPr>
        <p:txBody>
          <a:bodyPr wrap="square">
            <a:spAutoFit/>
          </a:bodyPr>
          <a:lstStyle/>
          <a:p>
            <a:pPr algn="ctr" defTabSz="816066">
              <a:spcBef>
                <a:spcPct val="50000"/>
              </a:spcBef>
            </a:pPr>
            <a:r>
              <a:rPr lang="en-US" sz="1575" b="1" dirty="0">
                <a:latin typeface="Lato" panose="020F0502020204030203" pitchFamily="34" charset="0"/>
              </a:rPr>
              <a:t>Current Year     Revenue Limit</a:t>
            </a:r>
          </a:p>
        </p:txBody>
      </p:sp>
      <p:sp>
        <p:nvSpPr>
          <p:cNvPr id="7" name="Rectangle 11">
            <a:extLst>
              <a:ext uri="{FF2B5EF4-FFF2-40B4-BE49-F238E27FC236}">
                <a16:creationId xmlns:a16="http://schemas.microsoft.com/office/drawing/2014/main" id="{089C295D-A46D-4689-B75E-A0A7325BD987}"/>
              </a:ext>
            </a:extLst>
          </p:cNvPr>
          <p:cNvSpPr>
            <a:spLocks noChangeArrowheads="1"/>
          </p:cNvSpPr>
          <p:nvPr/>
        </p:nvSpPr>
        <p:spPr bwMode="auto">
          <a:xfrm>
            <a:off x="1424940" y="2625563"/>
            <a:ext cx="1607708" cy="241220"/>
          </a:xfrm>
          <a:prstGeom prst="rect">
            <a:avLst/>
          </a:prstGeom>
          <a:solidFill>
            <a:srgbClr val="FFCC00"/>
          </a:solidFill>
          <a:ln w="9525">
            <a:solidFill>
              <a:schemeClr val="tx1"/>
            </a:solidFill>
            <a:miter lim="800000"/>
            <a:headEnd/>
            <a:tailEnd/>
          </a:ln>
        </p:spPr>
        <p:txBody>
          <a:bodyPr wrap="none" anchor="ctr"/>
          <a:lstStyle/>
          <a:p>
            <a:pPr algn="ctr" defTabSz="816066"/>
            <a:r>
              <a:rPr lang="en-US" sz="1099" b="1" dirty="0">
                <a:solidFill>
                  <a:srgbClr val="000000"/>
                </a:solidFill>
                <a:latin typeface="Lato" panose="020F0502020204030203" pitchFamily="34" charset="0"/>
              </a:rPr>
              <a:t>Hold Harmless (Line 7B)</a:t>
            </a:r>
          </a:p>
        </p:txBody>
      </p:sp>
      <p:sp>
        <p:nvSpPr>
          <p:cNvPr id="8" name="Rectangle 10">
            <a:extLst>
              <a:ext uri="{FF2B5EF4-FFF2-40B4-BE49-F238E27FC236}">
                <a16:creationId xmlns:a16="http://schemas.microsoft.com/office/drawing/2014/main" id="{E3DDED57-628E-4903-BDC9-124841BB3962}"/>
              </a:ext>
            </a:extLst>
          </p:cNvPr>
          <p:cNvSpPr>
            <a:spLocks noChangeArrowheads="1"/>
          </p:cNvSpPr>
          <p:nvPr/>
        </p:nvSpPr>
        <p:spPr bwMode="auto">
          <a:xfrm>
            <a:off x="1424941" y="2866783"/>
            <a:ext cx="1603692" cy="192717"/>
          </a:xfrm>
          <a:prstGeom prst="rect">
            <a:avLst/>
          </a:prstGeom>
          <a:solidFill>
            <a:srgbClr val="FFCC00"/>
          </a:solidFill>
          <a:ln w="9525">
            <a:solidFill>
              <a:schemeClr val="tx1"/>
            </a:solidFill>
            <a:miter lim="800000"/>
            <a:headEnd/>
            <a:tailEnd/>
          </a:ln>
        </p:spPr>
        <p:txBody>
          <a:bodyPr wrap="none" anchor="ctr" anchorCtr="0"/>
          <a:lstStyle/>
          <a:p>
            <a:pPr algn="ctr" defTabSz="816066"/>
            <a:r>
              <a:rPr lang="en-US" sz="1200" b="1" dirty="0">
                <a:solidFill>
                  <a:srgbClr val="000000"/>
                </a:solidFill>
                <a:latin typeface="Lato" panose="020F0502020204030203" pitchFamily="34" charset="0"/>
              </a:rPr>
              <a:t>Declining Enrollment</a:t>
            </a:r>
          </a:p>
        </p:txBody>
      </p:sp>
      <p:sp>
        <p:nvSpPr>
          <p:cNvPr id="9" name="Rectangle 9">
            <a:extLst>
              <a:ext uri="{FF2B5EF4-FFF2-40B4-BE49-F238E27FC236}">
                <a16:creationId xmlns:a16="http://schemas.microsoft.com/office/drawing/2014/main" id="{1C9F357B-A71B-4EB4-85E1-EFA7C412F761}"/>
              </a:ext>
            </a:extLst>
          </p:cNvPr>
          <p:cNvSpPr>
            <a:spLocks noChangeArrowheads="1"/>
          </p:cNvSpPr>
          <p:nvPr/>
        </p:nvSpPr>
        <p:spPr bwMode="auto">
          <a:xfrm>
            <a:off x="1424941" y="3059500"/>
            <a:ext cx="1603692" cy="179854"/>
          </a:xfrm>
          <a:prstGeom prst="rect">
            <a:avLst/>
          </a:prstGeom>
          <a:solidFill>
            <a:srgbClr val="FFCC00"/>
          </a:solidFill>
          <a:ln w="9525">
            <a:solidFill>
              <a:schemeClr val="tx1"/>
            </a:solidFill>
            <a:miter lim="800000"/>
            <a:headEnd/>
            <a:tailEnd/>
          </a:ln>
        </p:spPr>
        <p:txBody>
          <a:bodyPr wrap="none" anchor="ctr"/>
          <a:lstStyle/>
          <a:p>
            <a:pPr algn="ctr" defTabSz="816066"/>
            <a:r>
              <a:rPr lang="en-US" sz="1200" b="1" dirty="0">
                <a:solidFill>
                  <a:srgbClr val="000000"/>
                </a:solidFill>
                <a:latin typeface="Lato" panose="020F0502020204030203" pitchFamily="34" charset="0"/>
              </a:rPr>
              <a:t>Energy Efficiency</a:t>
            </a:r>
          </a:p>
        </p:txBody>
      </p:sp>
      <p:sp>
        <p:nvSpPr>
          <p:cNvPr id="10" name="Rectangle 9">
            <a:extLst>
              <a:ext uri="{FF2B5EF4-FFF2-40B4-BE49-F238E27FC236}">
                <a16:creationId xmlns:a16="http://schemas.microsoft.com/office/drawing/2014/main" id="{973BE94A-1E20-469C-A797-B7F2B9FFD636}"/>
              </a:ext>
            </a:extLst>
          </p:cNvPr>
          <p:cNvSpPr>
            <a:spLocks noChangeArrowheads="1"/>
          </p:cNvSpPr>
          <p:nvPr/>
        </p:nvSpPr>
        <p:spPr bwMode="auto">
          <a:xfrm>
            <a:off x="1424941" y="3249947"/>
            <a:ext cx="1603692" cy="399903"/>
          </a:xfrm>
          <a:prstGeom prst="rect">
            <a:avLst/>
          </a:prstGeom>
          <a:solidFill>
            <a:srgbClr val="FFCC00"/>
          </a:solidFill>
          <a:ln w="9525">
            <a:solidFill>
              <a:schemeClr val="tx1"/>
            </a:solidFill>
            <a:miter lim="800000"/>
            <a:headEnd/>
            <a:tailEnd/>
          </a:ln>
        </p:spPr>
        <p:txBody>
          <a:bodyPr wrap="none" anchor="ctr"/>
          <a:lstStyle/>
          <a:p>
            <a:pPr algn="ctr" defTabSz="816066"/>
            <a:r>
              <a:rPr lang="en-US" sz="1200" b="1" dirty="0">
                <a:solidFill>
                  <a:srgbClr val="000000"/>
                </a:solidFill>
                <a:latin typeface="Arial" panose="020B0604020202020204" pitchFamily="34" charset="0"/>
                <a:cs typeface="Arial" panose="020B0604020202020204" pitchFamily="34" charset="0"/>
              </a:rPr>
              <a:t>Adjustment for new </a:t>
            </a:r>
          </a:p>
          <a:p>
            <a:pPr algn="ctr" defTabSz="816066"/>
            <a:r>
              <a:rPr lang="en-US" sz="1200" b="1" dirty="0">
                <a:solidFill>
                  <a:srgbClr val="000000"/>
                </a:solidFill>
                <a:latin typeface="Arial" panose="020B0604020202020204" pitchFamily="34" charset="0"/>
                <a:cs typeface="Arial" panose="020B0604020202020204" pitchFamily="34" charset="0"/>
              </a:rPr>
              <a:t>Choice Students</a:t>
            </a:r>
          </a:p>
        </p:txBody>
      </p:sp>
      <p:sp>
        <p:nvSpPr>
          <p:cNvPr id="11" name="Rectangle 2">
            <a:extLst>
              <a:ext uri="{FF2B5EF4-FFF2-40B4-BE49-F238E27FC236}">
                <a16:creationId xmlns:a16="http://schemas.microsoft.com/office/drawing/2014/main" id="{D36F3ABA-2D18-40E6-8D21-0FAD8B8DDE96}"/>
              </a:ext>
            </a:extLst>
          </p:cNvPr>
          <p:cNvSpPr>
            <a:spLocks noChangeArrowheads="1"/>
          </p:cNvSpPr>
          <p:nvPr/>
        </p:nvSpPr>
        <p:spPr bwMode="auto">
          <a:xfrm>
            <a:off x="1424939" y="3649850"/>
            <a:ext cx="1603693" cy="1056887"/>
          </a:xfrm>
          <a:prstGeom prst="rect">
            <a:avLst/>
          </a:prstGeom>
          <a:solidFill>
            <a:srgbClr val="00CC00"/>
          </a:solidFill>
          <a:ln w="9525">
            <a:solidFill>
              <a:schemeClr val="tx1"/>
            </a:solidFill>
            <a:miter lim="800000"/>
            <a:headEnd/>
            <a:tailEnd/>
          </a:ln>
        </p:spPr>
        <p:txBody>
          <a:bodyPr wrap="none" anchor="ctr"/>
          <a:lstStyle/>
          <a:p>
            <a:pPr algn="ctr" defTabSz="816066"/>
            <a:r>
              <a:rPr lang="en-US" sz="1499" b="1" dirty="0">
                <a:solidFill>
                  <a:srgbClr val="000000"/>
                </a:solidFill>
                <a:latin typeface="Lato" panose="020F0502020204030203" pitchFamily="34" charset="0"/>
              </a:rPr>
              <a:t>Base</a:t>
            </a:r>
            <a:endParaRPr lang="en-US" sz="904" b="1" dirty="0">
              <a:solidFill>
                <a:srgbClr val="000000"/>
              </a:solidFill>
              <a:latin typeface="Lato" panose="020F0502020204030203" pitchFamily="34" charset="0"/>
            </a:endParaRPr>
          </a:p>
        </p:txBody>
      </p:sp>
      <p:sp>
        <p:nvSpPr>
          <p:cNvPr id="12" name="Text Box 18">
            <a:extLst>
              <a:ext uri="{FF2B5EF4-FFF2-40B4-BE49-F238E27FC236}">
                <a16:creationId xmlns:a16="http://schemas.microsoft.com/office/drawing/2014/main" id="{150860C3-2D34-4A04-B5CB-C9363FDF324F}"/>
              </a:ext>
            </a:extLst>
          </p:cNvPr>
          <p:cNvSpPr txBox="1">
            <a:spLocks noChangeArrowheads="1"/>
          </p:cNvSpPr>
          <p:nvPr/>
        </p:nvSpPr>
        <p:spPr bwMode="auto">
          <a:xfrm>
            <a:off x="3423616" y="3130028"/>
            <a:ext cx="565454" cy="799834"/>
          </a:xfrm>
          <a:prstGeom prst="rect">
            <a:avLst/>
          </a:prstGeom>
          <a:noFill/>
          <a:ln w="19050">
            <a:solidFill>
              <a:schemeClr val="tx1"/>
            </a:solidFill>
            <a:miter lim="800000"/>
            <a:headEnd/>
            <a:tailEnd/>
          </a:ln>
        </p:spPr>
        <p:txBody>
          <a:bodyPr wrap="square">
            <a:spAutoFit/>
          </a:bodyPr>
          <a:lstStyle/>
          <a:p>
            <a:pPr algn="ctr" defTabSz="816066">
              <a:lnSpc>
                <a:spcPct val="30000"/>
              </a:lnSpc>
              <a:spcBef>
                <a:spcPct val="50000"/>
              </a:spcBef>
            </a:pPr>
            <a:endParaRPr lang="en-US" sz="1125" b="1" dirty="0">
              <a:solidFill>
                <a:prstClr val="black"/>
              </a:solidFill>
              <a:latin typeface="Calibri"/>
            </a:endParaRPr>
          </a:p>
          <a:p>
            <a:pPr algn="ctr" defTabSz="816066">
              <a:lnSpc>
                <a:spcPct val="30000"/>
              </a:lnSpc>
              <a:spcBef>
                <a:spcPct val="50000"/>
              </a:spcBef>
            </a:pPr>
            <a:r>
              <a:rPr lang="en-US" sz="1400" b="1" dirty="0">
                <a:solidFill>
                  <a:prstClr val="black"/>
                </a:solidFill>
                <a:latin typeface="Lato" panose="020F0502020204030203" pitchFamily="34" charset="0"/>
              </a:rPr>
              <a:t>Aid</a:t>
            </a:r>
          </a:p>
          <a:p>
            <a:pPr algn="ctr" defTabSz="816066">
              <a:lnSpc>
                <a:spcPct val="30000"/>
              </a:lnSpc>
              <a:spcBef>
                <a:spcPct val="50000"/>
              </a:spcBef>
            </a:pPr>
            <a:r>
              <a:rPr lang="en-US" sz="1400" b="1" dirty="0">
                <a:solidFill>
                  <a:prstClr val="black"/>
                </a:solidFill>
                <a:latin typeface="Lato" panose="020F0502020204030203" pitchFamily="34" charset="0"/>
              </a:rPr>
              <a:t>+</a:t>
            </a:r>
          </a:p>
          <a:p>
            <a:pPr algn="ctr" defTabSz="816066">
              <a:lnSpc>
                <a:spcPct val="30000"/>
              </a:lnSpc>
              <a:spcBef>
                <a:spcPct val="50000"/>
              </a:spcBef>
            </a:pPr>
            <a:r>
              <a:rPr lang="en-US" sz="1400" b="1" dirty="0">
                <a:solidFill>
                  <a:prstClr val="black"/>
                </a:solidFill>
                <a:latin typeface="Lato" panose="020F0502020204030203" pitchFamily="34" charset="0"/>
              </a:rPr>
              <a:t>Levy</a:t>
            </a:r>
          </a:p>
          <a:p>
            <a:pPr algn="ctr" defTabSz="816066">
              <a:lnSpc>
                <a:spcPct val="30000"/>
              </a:lnSpc>
              <a:spcBef>
                <a:spcPct val="50000"/>
              </a:spcBef>
            </a:pPr>
            <a:endParaRPr lang="en-US" sz="1125" b="1" dirty="0">
              <a:solidFill>
                <a:prstClr val="black"/>
              </a:solidFill>
              <a:latin typeface="Calibri"/>
            </a:endParaRPr>
          </a:p>
        </p:txBody>
      </p:sp>
      <p:sp>
        <p:nvSpPr>
          <p:cNvPr id="13" name="AutoShape 14">
            <a:extLst>
              <a:ext uri="{FF2B5EF4-FFF2-40B4-BE49-F238E27FC236}">
                <a16:creationId xmlns:a16="http://schemas.microsoft.com/office/drawing/2014/main" id="{C2DB3CFE-8A2E-4616-BD20-330B730B6596}"/>
              </a:ext>
            </a:extLst>
          </p:cNvPr>
          <p:cNvSpPr>
            <a:spLocks/>
          </p:cNvSpPr>
          <p:nvPr/>
        </p:nvSpPr>
        <p:spPr bwMode="auto">
          <a:xfrm>
            <a:off x="3119006" y="2618004"/>
            <a:ext cx="214234" cy="2063691"/>
          </a:xfrm>
          <a:prstGeom prst="rightBrace">
            <a:avLst>
              <a:gd name="adj1" fmla="val 50000"/>
              <a:gd name="adj2" fmla="val 50000"/>
            </a:avLst>
          </a:prstGeom>
          <a:noFill/>
          <a:ln w="25400">
            <a:solidFill>
              <a:schemeClr val="tx1"/>
            </a:solidFill>
            <a:round/>
            <a:headEnd/>
            <a:tailEnd/>
          </a:ln>
        </p:spPr>
        <p:txBody>
          <a:bodyPr wrap="none" anchor="ctr"/>
          <a:lstStyle/>
          <a:p>
            <a:pPr defTabSz="816066"/>
            <a:endParaRPr lang="en-US" sz="904" dirty="0">
              <a:solidFill>
                <a:prstClr val="black"/>
              </a:solidFill>
              <a:latin typeface="Calibri"/>
            </a:endParaRPr>
          </a:p>
        </p:txBody>
      </p:sp>
      <p:sp>
        <p:nvSpPr>
          <p:cNvPr id="14" name="Rectangle 12">
            <a:extLst>
              <a:ext uri="{FF2B5EF4-FFF2-40B4-BE49-F238E27FC236}">
                <a16:creationId xmlns:a16="http://schemas.microsoft.com/office/drawing/2014/main" id="{B1121708-A643-4A34-AB9B-85A57A549264}"/>
              </a:ext>
            </a:extLst>
          </p:cNvPr>
          <p:cNvSpPr>
            <a:spLocks noChangeArrowheads="1"/>
          </p:cNvSpPr>
          <p:nvPr/>
        </p:nvSpPr>
        <p:spPr bwMode="auto">
          <a:xfrm>
            <a:off x="4690441" y="3649850"/>
            <a:ext cx="1826563" cy="1056887"/>
          </a:xfrm>
          <a:prstGeom prst="rect">
            <a:avLst/>
          </a:prstGeom>
          <a:solidFill>
            <a:srgbClr val="00CC00"/>
          </a:solidFill>
          <a:ln w="9525">
            <a:solidFill>
              <a:schemeClr val="tx1"/>
            </a:solidFill>
            <a:miter lim="800000"/>
            <a:headEnd/>
            <a:tailEnd/>
          </a:ln>
        </p:spPr>
        <p:txBody>
          <a:bodyPr wrap="none" anchor="ctr"/>
          <a:lstStyle/>
          <a:p>
            <a:pPr algn="ctr" defTabSz="816066"/>
            <a:r>
              <a:rPr lang="en-US" sz="1400" b="1" dirty="0">
                <a:solidFill>
                  <a:srgbClr val="000000"/>
                </a:solidFill>
                <a:latin typeface="Lato" panose="020F0502020204030203" pitchFamily="34" charset="0"/>
              </a:rPr>
              <a:t>Base Will Include Only</a:t>
            </a:r>
          </a:p>
          <a:p>
            <a:pPr algn="ctr" defTabSz="816066"/>
            <a:r>
              <a:rPr lang="en-US" sz="1400" b="1" dirty="0">
                <a:solidFill>
                  <a:srgbClr val="000000"/>
                </a:solidFill>
                <a:latin typeface="Lato" panose="020F0502020204030203" pitchFamily="34" charset="0"/>
              </a:rPr>
              <a:t>Levied</a:t>
            </a:r>
          </a:p>
          <a:p>
            <a:pPr algn="ctr" defTabSz="816066"/>
            <a:r>
              <a:rPr lang="en-US" sz="1400" b="1" dirty="0">
                <a:solidFill>
                  <a:srgbClr val="000000"/>
                </a:solidFill>
                <a:latin typeface="Lato" panose="020F0502020204030203" pitchFamily="34" charset="0"/>
              </a:rPr>
              <a:t>Recurring Authority</a:t>
            </a:r>
          </a:p>
          <a:p>
            <a:pPr algn="ctr" defTabSz="816066"/>
            <a:r>
              <a:rPr lang="en-US" sz="1400" b="1" dirty="0">
                <a:solidFill>
                  <a:srgbClr val="000000"/>
                </a:solidFill>
                <a:latin typeface="Lato" panose="020F0502020204030203" pitchFamily="34" charset="0"/>
              </a:rPr>
              <a:t>from the Prior Year</a:t>
            </a:r>
          </a:p>
        </p:txBody>
      </p:sp>
    </p:spTree>
    <p:extLst>
      <p:ext uri="{BB962C8B-B14F-4D97-AF65-F5344CB8AC3E}">
        <p14:creationId xmlns:p14="http://schemas.microsoft.com/office/powerpoint/2010/main" val="38910357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B33E78-3AFA-4FCD-85F4-80B579B5F9AD}"/>
              </a:ext>
            </a:extLst>
          </p:cNvPr>
          <p:cNvSpPr>
            <a:spLocks noGrp="1"/>
          </p:cNvSpPr>
          <p:nvPr>
            <p:ph type="body" sz="quarter" idx="13"/>
          </p:nvPr>
        </p:nvSpPr>
        <p:spPr/>
        <p:txBody>
          <a:bodyPr>
            <a:normAutofit fontScale="92500" lnSpcReduction="10000"/>
          </a:bodyPr>
          <a:lstStyle/>
          <a:p>
            <a:r>
              <a:rPr kumimoji="0" lang="en-US" sz="3223" b="0" i="0" u="none" strike="noStrike" kern="1200" cap="none" spc="0" normalizeH="0" baseline="0" noProof="0" dirty="0">
                <a:ln>
                  <a:noFill/>
                </a:ln>
                <a:solidFill>
                  <a:srgbClr val="FFFF00"/>
                </a:solidFill>
                <a:effectLst/>
                <a:uLnTx/>
                <a:uFillTx/>
                <a:latin typeface="Lato Black" panose="020F0A02020204030203" pitchFamily="34" charset="0"/>
                <a:ea typeface="+mj-ea"/>
                <a:cs typeface="+mj-cs"/>
              </a:rPr>
              <a:t>Step 3: Determine Allowable Exemptions</a:t>
            </a:r>
            <a:br>
              <a:rPr kumimoji="0" lang="en-US" sz="3223" b="0" i="0" u="none" strike="noStrike" kern="1200" cap="none" spc="0" normalizeH="0" baseline="0" noProof="0" dirty="0">
                <a:ln>
                  <a:noFill/>
                </a:ln>
                <a:solidFill>
                  <a:srgbClr val="FFFF00"/>
                </a:solidFill>
                <a:effectLst/>
                <a:uLnTx/>
                <a:uFillTx/>
                <a:latin typeface="Lato Black" panose="020F0A02020204030203" pitchFamily="34" charset="0"/>
                <a:ea typeface="+mj-ea"/>
                <a:cs typeface="+mj-cs"/>
              </a:rPr>
            </a:br>
            <a:r>
              <a:rPr kumimoji="0" lang="en-US" sz="3223" b="0" i="0" u="none" strike="noStrike" kern="1200" cap="none" spc="0" normalizeH="0" baseline="0" noProof="0" dirty="0">
                <a:ln>
                  <a:noFill/>
                </a:ln>
                <a:solidFill>
                  <a:srgbClr val="FFFF00"/>
                </a:solidFill>
                <a:effectLst/>
                <a:uLnTx/>
                <a:uFillTx/>
                <a:latin typeface="Lato Black" panose="020F0A02020204030203" pitchFamily="34" charset="0"/>
                <a:ea typeface="+mj-ea"/>
                <a:cs typeface="+mj-cs"/>
              </a:rPr>
              <a:t>Non-Recurring - Line 10</a:t>
            </a:r>
            <a:endParaRPr lang="en-US" dirty="0"/>
          </a:p>
        </p:txBody>
      </p:sp>
      <p:sp>
        <p:nvSpPr>
          <p:cNvPr id="4" name="TextBox 3">
            <a:extLst>
              <a:ext uri="{FF2B5EF4-FFF2-40B4-BE49-F238E27FC236}">
                <a16:creationId xmlns:a16="http://schemas.microsoft.com/office/drawing/2014/main" id="{34C6077B-505B-42B7-A2B2-36AE3DB458CC}"/>
              </a:ext>
            </a:extLst>
          </p:cNvPr>
          <p:cNvSpPr txBox="1"/>
          <p:nvPr/>
        </p:nvSpPr>
        <p:spPr>
          <a:xfrm>
            <a:off x="1112519" y="962127"/>
            <a:ext cx="7543800" cy="1046440"/>
          </a:xfrm>
          <a:prstGeom prst="rect">
            <a:avLst/>
          </a:prstGeom>
          <a:noFill/>
        </p:spPr>
        <p:txBody>
          <a:bodyPr wrap="square">
            <a:spAutoFit/>
          </a:bodyPr>
          <a:lstStyle/>
          <a:p>
            <a:pPr marL="251140" indent="-251140">
              <a:buFont typeface="Wingdings" panose="05000000000000000000" pitchFamily="2" charset="2"/>
              <a:buChar char="§"/>
            </a:pPr>
            <a:r>
              <a:rPr lang="en-US" sz="1800" dirty="0"/>
              <a:t>Line 10A – Non-Recurring Referenda – district has a successful referenda.</a:t>
            </a:r>
          </a:p>
          <a:p>
            <a:pPr marL="251140" indent="-251140">
              <a:buFont typeface="Wingdings" panose="05000000000000000000" pitchFamily="2" charset="2"/>
              <a:buChar char="§"/>
            </a:pPr>
            <a:endParaRPr lang="en-US" sz="800" dirty="0"/>
          </a:p>
          <a:p>
            <a:pPr marL="251140" indent="-251140">
              <a:buFont typeface="Wingdings" panose="05000000000000000000" pitchFamily="2" charset="2"/>
              <a:buChar char="§"/>
            </a:pPr>
            <a:r>
              <a:rPr lang="en-US" sz="1800" dirty="0"/>
              <a:t>Line 10B – Declining Enrollment Line</a:t>
            </a:r>
            <a:endParaRPr lang="en-US" sz="1800" b="1" dirty="0">
              <a:latin typeface="Lato" panose="020F0502020204030203" pitchFamily="34" charset="0"/>
            </a:endParaRPr>
          </a:p>
          <a:p>
            <a:pPr marL="251140" indent="-251140">
              <a:buClr>
                <a:srgbClr val="C00000"/>
              </a:buClr>
              <a:buFont typeface="Wingdings" panose="05000000000000000000" pitchFamily="2" charset="2"/>
              <a:buChar char="§"/>
            </a:pPr>
            <a:endParaRPr lang="en-US" sz="1800" dirty="0">
              <a:solidFill>
                <a:srgbClr val="0070C0"/>
              </a:solidFill>
            </a:endParaRPr>
          </a:p>
        </p:txBody>
      </p:sp>
      <p:sp>
        <p:nvSpPr>
          <p:cNvPr id="11" name="TextBox 10">
            <a:extLst>
              <a:ext uri="{FF2B5EF4-FFF2-40B4-BE49-F238E27FC236}">
                <a16:creationId xmlns:a16="http://schemas.microsoft.com/office/drawing/2014/main" id="{26A8341C-AAB2-47A1-BE57-C2DD1A265F72}"/>
              </a:ext>
            </a:extLst>
          </p:cNvPr>
          <p:cNvSpPr txBox="1"/>
          <p:nvPr/>
        </p:nvSpPr>
        <p:spPr>
          <a:xfrm>
            <a:off x="7438935" y="3928169"/>
            <a:ext cx="891540" cy="317779"/>
          </a:xfrm>
          <a:prstGeom prst="rect">
            <a:avLst/>
          </a:prstGeom>
          <a:noFill/>
        </p:spPr>
        <p:txBody>
          <a:bodyPr wrap="square" rtlCol="0">
            <a:spAutoFit/>
          </a:bodyPr>
          <a:lstStyle/>
          <a:p>
            <a:pPr algn="ctr"/>
            <a:r>
              <a:rPr lang="en-US" sz="1465" b="1" dirty="0"/>
              <a:t>Page 2</a:t>
            </a:r>
          </a:p>
        </p:txBody>
      </p:sp>
      <p:cxnSp>
        <p:nvCxnSpPr>
          <p:cNvPr id="12" name="Straight Arrow Connector 11">
            <a:extLst>
              <a:ext uri="{FF2B5EF4-FFF2-40B4-BE49-F238E27FC236}">
                <a16:creationId xmlns:a16="http://schemas.microsoft.com/office/drawing/2014/main" id="{94EDE0C4-826A-4E2F-B79F-DC125181FEC3}"/>
              </a:ext>
            </a:extLst>
          </p:cNvPr>
          <p:cNvCxnSpPr/>
          <p:nvPr/>
        </p:nvCxnSpPr>
        <p:spPr bwMode="auto">
          <a:xfrm flipH="1">
            <a:off x="7549131" y="4245948"/>
            <a:ext cx="335574" cy="658896"/>
          </a:xfrm>
          <a:prstGeom prst="straightConnector1">
            <a:avLst/>
          </a:prstGeom>
          <a:solidFill>
            <a:schemeClr val="accent1"/>
          </a:solidFill>
          <a:ln w="38100" cap="sq" cmpd="sng" algn="ctr">
            <a:solidFill>
              <a:srgbClr val="7030A0"/>
            </a:solidFill>
            <a:prstDash val="solid"/>
            <a:round/>
            <a:headEnd type="none" w="sm" len="sm"/>
            <a:tailEnd type="arrow"/>
          </a:ln>
          <a:effectLst/>
        </p:spPr>
      </p:cxnSp>
      <p:sp>
        <p:nvSpPr>
          <p:cNvPr id="13" name="TextBox 12">
            <a:extLst>
              <a:ext uri="{FF2B5EF4-FFF2-40B4-BE49-F238E27FC236}">
                <a16:creationId xmlns:a16="http://schemas.microsoft.com/office/drawing/2014/main" id="{B69839D7-5F1F-400D-9C4F-F6D1FE12980B}"/>
              </a:ext>
            </a:extLst>
          </p:cNvPr>
          <p:cNvSpPr txBox="1"/>
          <p:nvPr/>
        </p:nvSpPr>
        <p:spPr>
          <a:xfrm>
            <a:off x="5044175" y="3467788"/>
            <a:ext cx="803289" cy="317779"/>
          </a:xfrm>
          <a:prstGeom prst="rect">
            <a:avLst/>
          </a:prstGeom>
          <a:noFill/>
        </p:spPr>
        <p:txBody>
          <a:bodyPr wrap="square" rtlCol="0">
            <a:spAutoFit/>
          </a:bodyPr>
          <a:lstStyle/>
          <a:p>
            <a:r>
              <a:rPr lang="en-US" sz="1465" b="1" dirty="0"/>
              <a:t>Page 1</a:t>
            </a:r>
          </a:p>
        </p:txBody>
      </p:sp>
      <p:sp>
        <p:nvSpPr>
          <p:cNvPr id="16" name="TextBox 15">
            <a:extLst>
              <a:ext uri="{FF2B5EF4-FFF2-40B4-BE49-F238E27FC236}">
                <a16:creationId xmlns:a16="http://schemas.microsoft.com/office/drawing/2014/main" id="{37A84F2E-17E1-48FA-87EF-8C2F6FD73ED4}"/>
              </a:ext>
            </a:extLst>
          </p:cNvPr>
          <p:cNvSpPr txBox="1"/>
          <p:nvPr/>
        </p:nvSpPr>
        <p:spPr>
          <a:xfrm>
            <a:off x="5710436" y="1572361"/>
            <a:ext cx="3233741" cy="1754326"/>
          </a:xfrm>
          <a:prstGeom prst="rect">
            <a:avLst/>
          </a:prstGeom>
          <a:noFill/>
        </p:spPr>
        <p:txBody>
          <a:bodyPr wrap="square">
            <a:spAutoFit/>
          </a:bodyPr>
          <a:lstStyle/>
          <a:p>
            <a:r>
              <a:rPr lang="en-US" sz="1800"/>
              <a:t>Line 10B (right side), Declining Enrollment Exemption, will auto-fill based on the Summer and September membership numbers entered on the left side of the worksheet</a:t>
            </a:r>
            <a:endParaRPr lang="en-US" dirty="0"/>
          </a:p>
        </p:txBody>
      </p:sp>
      <p:pic>
        <p:nvPicPr>
          <p:cNvPr id="5" name="Picture 4">
            <a:extLst>
              <a:ext uri="{FF2B5EF4-FFF2-40B4-BE49-F238E27FC236}">
                <a16:creationId xmlns:a16="http://schemas.microsoft.com/office/drawing/2014/main" id="{9CE3552B-52B7-8024-63E6-4205A89F8431}"/>
              </a:ext>
            </a:extLst>
          </p:cNvPr>
          <p:cNvPicPr>
            <a:picLocks noChangeAspect="1"/>
          </p:cNvPicPr>
          <p:nvPr/>
        </p:nvPicPr>
        <p:blipFill>
          <a:blip r:embed="rId2"/>
          <a:stretch>
            <a:fillRect/>
          </a:stretch>
        </p:blipFill>
        <p:spPr>
          <a:xfrm>
            <a:off x="199823" y="2407426"/>
            <a:ext cx="4827656" cy="1838522"/>
          </a:xfrm>
          <a:prstGeom prst="rect">
            <a:avLst/>
          </a:prstGeom>
          <a:solidFill>
            <a:schemeClr val="bg1"/>
          </a:solidFill>
          <a:effectLst>
            <a:outerShdw blurRad="25400" dist="12700" dir="2700000" algn="tl" rotWithShape="0">
              <a:prstClr val="black">
                <a:alpha val="40000"/>
              </a:prstClr>
            </a:outerShdw>
          </a:effectLst>
        </p:spPr>
      </p:pic>
      <p:pic>
        <p:nvPicPr>
          <p:cNvPr id="15" name="Picture 14">
            <a:extLst>
              <a:ext uri="{FF2B5EF4-FFF2-40B4-BE49-F238E27FC236}">
                <a16:creationId xmlns:a16="http://schemas.microsoft.com/office/drawing/2014/main" id="{59A4F914-33B1-C775-B374-6A1152595383}"/>
              </a:ext>
            </a:extLst>
          </p:cNvPr>
          <p:cNvPicPr>
            <a:picLocks noChangeAspect="1"/>
          </p:cNvPicPr>
          <p:nvPr/>
        </p:nvPicPr>
        <p:blipFill>
          <a:blip r:embed="rId3"/>
          <a:stretch>
            <a:fillRect/>
          </a:stretch>
        </p:blipFill>
        <p:spPr>
          <a:xfrm>
            <a:off x="1427082" y="4397477"/>
            <a:ext cx="6057900" cy="546100"/>
          </a:xfrm>
          <a:prstGeom prst="rect">
            <a:avLst/>
          </a:prstGeom>
          <a:solidFill>
            <a:schemeClr val="bg1"/>
          </a:solidFill>
          <a:effectLst>
            <a:outerShdw blurRad="25400" dist="12700" dir="2700000" algn="tl" rotWithShape="0">
              <a:prstClr val="black">
                <a:alpha val="40000"/>
              </a:prstClr>
            </a:outerShdw>
          </a:effectLst>
        </p:spPr>
      </p:pic>
      <p:pic>
        <p:nvPicPr>
          <p:cNvPr id="20" name="Picture 19">
            <a:extLst>
              <a:ext uri="{FF2B5EF4-FFF2-40B4-BE49-F238E27FC236}">
                <a16:creationId xmlns:a16="http://schemas.microsoft.com/office/drawing/2014/main" id="{10A24096-B91B-C058-2D6D-CEC3FF8F0560}"/>
              </a:ext>
            </a:extLst>
          </p:cNvPr>
          <p:cNvPicPr>
            <a:picLocks noChangeAspect="1"/>
          </p:cNvPicPr>
          <p:nvPr/>
        </p:nvPicPr>
        <p:blipFill>
          <a:blip r:embed="rId4"/>
          <a:stretch>
            <a:fillRect/>
          </a:stretch>
        </p:blipFill>
        <p:spPr>
          <a:xfrm>
            <a:off x="199447" y="1961480"/>
            <a:ext cx="4828032" cy="122851"/>
          </a:xfrm>
          <a:prstGeom prst="rect">
            <a:avLst/>
          </a:prstGeom>
          <a:solidFill>
            <a:schemeClr val="bg1"/>
          </a:solidFill>
          <a:effectLst>
            <a:outerShdw blurRad="25400" dist="12700" dir="2700000" algn="tl" rotWithShape="0">
              <a:prstClr val="black">
                <a:alpha val="40000"/>
              </a:prstClr>
            </a:outerShdw>
          </a:effectLst>
        </p:spPr>
      </p:pic>
      <p:sp>
        <p:nvSpPr>
          <p:cNvPr id="21" name="TextBox 20">
            <a:extLst>
              <a:ext uri="{FF2B5EF4-FFF2-40B4-BE49-F238E27FC236}">
                <a16:creationId xmlns:a16="http://schemas.microsoft.com/office/drawing/2014/main" id="{ED262132-5DBF-FD86-7841-09D043AED1B9}"/>
              </a:ext>
            </a:extLst>
          </p:cNvPr>
          <p:cNvSpPr txBox="1"/>
          <p:nvPr/>
        </p:nvSpPr>
        <p:spPr>
          <a:xfrm>
            <a:off x="4456032" y="2076970"/>
            <a:ext cx="803289" cy="317779"/>
          </a:xfrm>
          <a:prstGeom prst="rect">
            <a:avLst/>
          </a:prstGeom>
          <a:noFill/>
        </p:spPr>
        <p:txBody>
          <a:bodyPr wrap="square" rtlCol="0">
            <a:spAutoFit/>
          </a:bodyPr>
          <a:lstStyle/>
          <a:p>
            <a:r>
              <a:rPr lang="en-US" sz="1465" b="1" dirty="0"/>
              <a:t>minus</a:t>
            </a:r>
          </a:p>
        </p:txBody>
      </p:sp>
    </p:spTree>
    <p:extLst>
      <p:ext uri="{BB962C8B-B14F-4D97-AF65-F5344CB8AC3E}">
        <p14:creationId xmlns:p14="http://schemas.microsoft.com/office/powerpoint/2010/main" val="1907065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B33E78-3AFA-4FCD-85F4-80B579B5F9AD}"/>
              </a:ext>
            </a:extLst>
          </p:cNvPr>
          <p:cNvSpPr>
            <a:spLocks noGrp="1"/>
          </p:cNvSpPr>
          <p:nvPr>
            <p:ph type="body" sz="quarter" idx="13"/>
          </p:nvPr>
        </p:nvSpPr>
        <p:spPr/>
        <p:txBody>
          <a:bodyPr>
            <a:normAutofit fontScale="92500" lnSpcReduction="10000"/>
          </a:bodyPr>
          <a:lstStyle/>
          <a:p>
            <a:r>
              <a:rPr kumimoji="0" lang="en-US" sz="3223" b="0" i="0" u="none" strike="noStrike" kern="1200" cap="none" spc="0" normalizeH="0" baseline="0" noProof="0" dirty="0">
                <a:ln>
                  <a:noFill/>
                </a:ln>
                <a:solidFill>
                  <a:srgbClr val="FFFF00"/>
                </a:solidFill>
                <a:effectLst/>
                <a:uLnTx/>
                <a:uFillTx/>
                <a:latin typeface="Lato Black" panose="020F0A02020204030203" pitchFamily="34" charset="0"/>
                <a:ea typeface="+mj-ea"/>
                <a:cs typeface="+mj-cs"/>
              </a:rPr>
              <a:t>Step 3: Determine Allowable Exemptions</a:t>
            </a:r>
            <a:br>
              <a:rPr kumimoji="0" lang="en-US" sz="3223" b="0" i="0" u="none" strike="noStrike" kern="1200" cap="none" spc="0" normalizeH="0" baseline="0" noProof="0" dirty="0">
                <a:ln>
                  <a:noFill/>
                </a:ln>
                <a:solidFill>
                  <a:srgbClr val="FFFF00"/>
                </a:solidFill>
                <a:effectLst/>
                <a:uLnTx/>
                <a:uFillTx/>
                <a:latin typeface="Lato Black" panose="020F0A02020204030203" pitchFamily="34" charset="0"/>
                <a:ea typeface="+mj-ea"/>
                <a:cs typeface="+mj-cs"/>
              </a:rPr>
            </a:br>
            <a:r>
              <a:rPr kumimoji="0" lang="en-US" sz="3223" b="0" i="0" u="none" strike="noStrike" kern="1200" cap="none" spc="0" normalizeH="0" baseline="0" noProof="0" dirty="0">
                <a:ln>
                  <a:noFill/>
                </a:ln>
                <a:solidFill>
                  <a:srgbClr val="FFFF00"/>
                </a:solidFill>
                <a:effectLst/>
                <a:uLnTx/>
                <a:uFillTx/>
                <a:latin typeface="Lato Black" panose="020F0A02020204030203" pitchFamily="34" charset="0"/>
                <a:ea typeface="+mj-ea"/>
                <a:cs typeface="+mj-cs"/>
              </a:rPr>
              <a:t>Non-Recurring - Line 10</a:t>
            </a:r>
            <a:endParaRPr lang="en-US" dirty="0"/>
          </a:p>
        </p:txBody>
      </p:sp>
      <p:sp>
        <p:nvSpPr>
          <p:cNvPr id="4" name="TextBox 3">
            <a:extLst>
              <a:ext uri="{FF2B5EF4-FFF2-40B4-BE49-F238E27FC236}">
                <a16:creationId xmlns:a16="http://schemas.microsoft.com/office/drawing/2014/main" id="{0846C290-6CC5-45CF-AFD7-27748EA8EF4E}"/>
              </a:ext>
            </a:extLst>
          </p:cNvPr>
          <p:cNvSpPr txBox="1"/>
          <p:nvPr/>
        </p:nvSpPr>
        <p:spPr>
          <a:xfrm>
            <a:off x="939338" y="988516"/>
            <a:ext cx="7452360" cy="3785652"/>
          </a:xfrm>
          <a:prstGeom prst="rect">
            <a:avLst/>
          </a:prstGeom>
          <a:noFill/>
        </p:spPr>
        <p:txBody>
          <a:bodyPr wrap="square">
            <a:spAutoFit/>
          </a:bodyPr>
          <a:lstStyle/>
          <a:p>
            <a:pPr>
              <a:buClr>
                <a:srgbClr val="7030A0"/>
              </a:buClr>
            </a:pPr>
            <a:r>
              <a:rPr lang="en-US" sz="2400" dirty="0"/>
              <a:t>Line 10C – Energy Efficiency – exemption to fund a project to implement energy efficiency measures or to purchase energy efficiency products. See DPI Rule and information at: </a:t>
            </a:r>
            <a:r>
              <a:rPr lang="en-US" sz="2400" dirty="0">
                <a:hlinkClick r:id="rId2"/>
              </a:rPr>
              <a:t>Exemptions</a:t>
            </a:r>
            <a:endParaRPr lang="en-US" sz="2400" dirty="0"/>
          </a:p>
          <a:p>
            <a:pPr>
              <a:buClr>
                <a:srgbClr val="7030A0"/>
              </a:buClr>
            </a:pPr>
            <a:endParaRPr lang="en-US" sz="2400" dirty="0">
              <a:solidFill>
                <a:srgbClr val="FFFF00"/>
              </a:solidFill>
            </a:endParaRPr>
          </a:p>
          <a:p>
            <a:pPr marL="677754" lvl="2" indent="-342900">
              <a:buFont typeface="Arial" panose="020B0604020202020204" pitchFamily="34" charset="0"/>
              <a:buChar char="•"/>
            </a:pPr>
            <a:r>
              <a:rPr lang="en-US" sz="2400" dirty="0"/>
              <a:t>Districts are no longer able to pass/amend resolutions after December 31, 2017.</a:t>
            </a:r>
          </a:p>
          <a:p>
            <a:pPr marL="677754" lvl="2" indent="-342900">
              <a:buFont typeface="Arial" panose="020B0604020202020204" pitchFamily="34" charset="0"/>
              <a:buChar char="•"/>
            </a:pPr>
            <a:endParaRPr lang="en-US" sz="2400" b="1" dirty="0"/>
          </a:p>
          <a:p>
            <a:pPr marL="677754" lvl="2" indent="-342900">
              <a:buFont typeface="Arial" panose="020B0604020202020204" pitchFamily="34" charset="0"/>
              <a:buChar char="•"/>
            </a:pPr>
            <a:r>
              <a:rPr lang="en-US" sz="2400" dirty="0"/>
              <a:t>Multi-year reconciliation is located on page 4 of the worksheet.</a:t>
            </a:r>
          </a:p>
        </p:txBody>
      </p:sp>
    </p:spTree>
    <p:extLst>
      <p:ext uri="{BB962C8B-B14F-4D97-AF65-F5344CB8AC3E}">
        <p14:creationId xmlns:p14="http://schemas.microsoft.com/office/powerpoint/2010/main" val="36175993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B33E78-3AFA-4FCD-85F4-80B579B5F9AD}"/>
              </a:ext>
            </a:extLst>
          </p:cNvPr>
          <p:cNvSpPr>
            <a:spLocks noGrp="1"/>
          </p:cNvSpPr>
          <p:nvPr>
            <p:ph type="body" sz="quarter" idx="13"/>
          </p:nvPr>
        </p:nvSpPr>
        <p:spPr/>
        <p:txBody>
          <a:bodyPr>
            <a:normAutofit fontScale="92500" lnSpcReduction="10000"/>
          </a:bodyPr>
          <a:lstStyle/>
          <a:p>
            <a:r>
              <a:rPr kumimoji="0" lang="en-US" sz="3223" b="0" i="0" u="none" strike="noStrike" kern="1200" cap="none" spc="0" normalizeH="0" baseline="0" noProof="0" dirty="0">
                <a:ln>
                  <a:noFill/>
                </a:ln>
                <a:solidFill>
                  <a:srgbClr val="FFFF00"/>
                </a:solidFill>
                <a:effectLst/>
                <a:uLnTx/>
                <a:uFillTx/>
                <a:latin typeface="Lato Black" panose="020F0A02020204030203" pitchFamily="34" charset="0"/>
                <a:ea typeface="+mj-ea"/>
                <a:cs typeface="+mj-cs"/>
              </a:rPr>
              <a:t>Step 3: Determine Allowable Exemptions</a:t>
            </a:r>
            <a:br>
              <a:rPr kumimoji="0" lang="en-US" sz="3223" b="0" i="0" u="none" strike="noStrike" kern="1200" cap="none" spc="0" normalizeH="0" baseline="0" noProof="0" dirty="0">
                <a:ln>
                  <a:noFill/>
                </a:ln>
                <a:solidFill>
                  <a:srgbClr val="FFFF00"/>
                </a:solidFill>
                <a:effectLst/>
                <a:uLnTx/>
                <a:uFillTx/>
                <a:latin typeface="Lato Black" panose="020F0A02020204030203" pitchFamily="34" charset="0"/>
                <a:ea typeface="+mj-ea"/>
                <a:cs typeface="+mj-cs"/>
              </a:rPr>
            </a:br>
            <a:r>
              <a:rPr kumimoji="0" lang="en-US" sz="3223" b="0" i="0" u="none" strike="noStrike" kern="1200" cap="none" spc="0" normalizeH="0" baseline="0" noProof="0" dirty="0">
                <a:ln>
                  <a:noFill/>
                </a:ln>
                <a:solidFill>
                  <a:srgbClr val="FFFF00"/>
                </a:solidFill>
                <a:effectLst/>
                <a:uLnTx/>
                <a:uFillTx/>
                <a:latin typeface="Lato Black" panose="020F0A02020204030203" pitchFamily="34" charset="0"/>
                <a:ea typeface="+mj-ea"/>
                <a:cs typeface="+mj-cs"/>
              </a:rPr>
              <a:t>Line 10C Energy Efficiency</a:t>
            </a:r>
            <a:endParaRPr lang="en-US" dirty="0"/>
          </a:p>
        </p:txBody>
      </p:sp>
      <p:pic>
        <p:nvPicPr>
          <p:cNvPr id="9" name="Picture 8">
            <a:extLst>
              <a:ext uri="{FF2B5EF4-FFF2-40B4-BE49-F238E27FC236}">
                <a16:creationId xmlns:a16="http://schemas.microsoft.com/office/drawing/2014/main" id="{8CABD13E-2918-E1BD-3E16-78AD7D3353D9}"/>
              </a:ext>
            </a:extLst>
          </p:cNvPr>
          <p:cNvPicPr>
            <a:picLocks noChangeAspect="1"/>
          </p:cNvPicPr>
          <p:nvPr/>
        </p:nvPicPr>
        <p:blipFill>
          <a:blip r:embed="rId2"/>
          <a:stretch>
            <a:fillRect/>
          </a:stretch>
        </p:blipFill>
        <p:spPr>
          <a:xfrm>
            <a:off x="2190484" y="1037756"/>
            <a:ext cx="4765427" cy="3856082"/>
          </a:xfrm>
          <a:prstGeom prst="rect">
            <a:avLst/>
          </a:prstGeom>
          <a:solidFill>
            <a:schemeClr val="bg1"/>
          </a:solidFill>
          <a:effectLst>
            <a:outerShdw blurRad="25400" dist="12700" dir="2700000" algn="tl" rotWithShape="0">
              <a:prstClr val="black">
                <a:alpha val="40000"/>
              </a:prstClr>
            </a:outerShdw>
          </a:effectLst>
        </p:spPr>
      </p:pic>
      <p:pic>
        <p:nvPicPr>
          <p:cNvPr id="11" name="Picture 10">
            <a:extLst>
              <a:ext uri="{FF2B5EF4-FFF2-40B4-BE49-F238E27FC236}">
                <a16:creationId xmlns:a16="http://schemas.microsoft.com/office/drawing/2014/main" id="{9B35E9FF-534D-B7A2-927E-3EB4A81F80C0}"/>
              </a:ext>
            </a:extLst>
          </p:cNvPr>
          <p:cNvPicPr>
            <a:picLocks noChangeAspect="1"/>
          </p:cNvPicPr>
          <p:nvPr/>
        </p:nvPicPr>
        <p:blipFill>
          <a:blip r:embed="rId3"/>
          <a:stretch>
            <a:fillRect/>
          </a:stretch>
        </p:blipFill>
        <p:spPr>
          <a:xfrm>
            <a:off x="2188089" y="1035070"/>
            <a:ext cx="4767822" cy="3858768"/>
          </a:xfrm>
          <a:prstGeom prst="rect">
            <a:avLst/>
          </a:prstGeom>
          <a:solidFill>
            <a:schemeClr val="bg1"/>
          </a:solidFill>
          <a:effectLst>
            <a:outerShdw blurRad="25400" dist="12700" dir="2700000" algn="tl" rotWithShape="0">
              <a:prstClr val="black">
                <a:alpha val="40000"/>
              </a:prstClr>
            </a:outerShdw>
          </a:effectLst>
        </p:spPr>
      </p:pic>
      <p:pic>
        <p:nvPicPr>
          <p:cNvPr id="5122" name="Picture 2">
            <a:extLst>
              <a:ext uri="{FF2B5EF4-FFF2-40B4-BE49-F238E27FC236}">
                <a16:creationId xmlns:a16="http://schemas.microsoft.com/office/drawing/2014/main" id="{FE4AF3BF-618A-0D64-DAFA-5E804452BC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038350" cy="25717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72A56FBA-70EC-4880-4AE1-03DC4D0BAB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038350" cy="257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96323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B33E78-3AFA-4FCD-85F4-80B579B5F9AD}"/>
              </a:ext>
            </a:extLst>
          </p:cNvPr>
          <p:cNvSpPr>
            <a:spLocks noGrp="1"/>
          </p:cNvSpPr>
          <p:nvPr>
            <p:ph type="body" sz="quarter" idx="13"/>
          </p:nvPr>
        </p:nvSpPr>
        <p:spPr/>
        <p:txBody>
          <a:bodyPr>
            <a:normAutofit fontScale="92500" lnSpcReduction="10000"/>
          </a:bodyPr>
          <a:lstStyle/>
          <a:p>
            <a:r>
              <a:rPr kumimoji="0" lang="en-US" sz="3223" b="0" i="0" u="none" strike="noStrike" kern="1200" cap="none" spc="0" normalizeH="0" baseline="0" noProof="0" dirty="0">
                <a:ln>
                  <a:noFill/>
                </a:ln>
                <a:solidFill>
                  <a:srgbClr val="FFFF00"/>
                </a:solidFill>
                <a:effectLst/>
                <a:uLnTx/>
                <a:uFillTx/>
                <a:latin typeface="Lato Black" panose="020F0A02020204030203" pitchFamily="34" charset="0"/>
                <a:ea typeface="+mj-ea"/>
                <a:cs typeface="+mj-cs"/>
              </a:rPr>
              <a:t>Step 3: Determine Allowable Exemptions</a:t>
            </a:r>
            <a:br>
              <a:rPr kumimoji="0" lang="en-US" sz="3223" b="0" i="0" u="none" strike="noStrike" kern="1200" cap="none" spc="0" normalizeH="0" baseline="0" noProof="0" dirty="0">
                <a:ln>
                  <a:noFill/>
                </a:ln>
                <a:solidFill>
                  <a:srgbClr val="FFFF00"/>
                </a:solidFill>
                <a:effectLst/>
                <a:uLnTx/>
                <a:uFillTx/>
                <a:latin typeface="Lato Black" panose="020F0A02020204030203" pitchFamily="34" charset="0"/>
                <a:ea typeface="+mj-ea"/>
                <a:cs typeface="+mj-cs"/>
              </a:rPr>
            </a:br>
            <a:r>
              <a:rPr kumimoji="0" lang="en-US" sz="3223" b="0" i="0" u="none" strike="noStrike" kern="1200" cap="none" spc="0" normalizeH="0" baseline="0" noProof="0" dirty="0">
                <a:ln>
                  <a:noFill/>
                </a:ln>
                <a:solidFill>
                  <a:srgbClr val="FFFF00"/>
                </a:solidFill>
                <a:effectLst/>
                <a:uLnTx/>
                <a:uFillTx/>
                <a:latin typeface="Lato Black" panose="020F0A02020204030203" pitchFamily="34" charset="0"/>
                <a:ea typeface="+mj-ea"/>
                <a:cs typeface="+mj-cs"/>
              </a:rPr>
              <a:t>Line 10</a:t>
            </a:r>
            <a:endParaRPr lang="en-US" dirty="0"/>
          </a:p>
        </p:txBody>
      </p:sp>
      <p:sp>
        <p:nvSpPr>
          <p:cNvPr id="4" name="TextBox 3">
            <a:extLst>
              <a:ext uri="{FF2B5EF4-FFF2-40B4-BE49-F238E27FC236}">
                <a16:creationId xmlns:a16="http://schemas.microsoft.com/office/drawing/2014/main" id="{E8FD03C7-69C1-43A7-ADFB-AE3CEB672AED}"/>
              </a:ext>
            </a:extLst>
          </p:cNvPr>
          <p:cNvSpPr txBox="1"/>
          <p:nvPr/>
        </p:nvSpPr>
        <p:spPr>
          <a:xfrm>
            <a:off x="403860" y="1070194"/>
            <a:ext cx="8534400" cy="2708434"/>
          </a:xfrm>
          <a:prstGeom prst="rect">
            <a:avLst/>
          </a:prstGeom>
          <a:noFill/>
        </p:spPr>
        <p:txBody>
          <a:bodyPr wrap="square">
            <a:spAutoFit/>
          </a:bodyPr>
          <a:lstStyle/>
          <a:p>
            <a:pPr marL="285750" indent="-285750">
              <a:spcAft>
                <a:spcPts val="293"/>
              </a:spcAft>
              <a:buFont typeface="Wingdings" panose="05000000000000000000" pitchFamily="2" charset="2"/>
              <a:buChar char="Ø"/>
            </a:pPr>
            <a:r>
              <a:rPr lang="en-US" sz="1600" dirty="0"/>
              <a:t>Line 10D – Adjustment for Rescinded Taxes – exemption to recover the funds refunded to a taxpayer whose property value had subsequently been reduced by a court action and/or a reviewing authority (Letter from DOR is the basis for amount). DOR provides amounts.</a:t>
            </a:r>
            <a:endParaRPr lang="en-US" sz="1600" dirty="0">
              <a:solidFill>
                <a:srgbClr val="FFFF00"/>
              </a:solidFill>
            </a:endParaRPr>
          </a:p>
          <a:p>
            <a:pPr marL="285750" indent="-285750">
              <a:spcAft>
                <a:spcPts val="293"/>
              </a:spcAft>
              <a:buFont typeface="Wingdings" panose="05000000000000000000" pitchFamily="2" charset="2"/>
              <a:buChar char="Ø"/>
            </a:pPr>
            <a:r>
              <a:rPr lang="en-US" sz="1600" dirty="0"/>
              <a:t>Line 10E - Prior Year Open Enrollment (uncounted pupils) – exemption to compensate for not counting Open Enrollment pupils from the prior year. </a:t>
            </a:r>
          </a:p>
          <a:p>
            <a:pPr marL="285750" indent="-285750">
              <a:spcAft>
                <a:spcPts val="293"/>
              </a:spcAft>
              <a:buFont typeface="Wingdings" panose="05000000000000000000" pitchFamily="2" charset="2"/>
              <a:buChar char="Ø"/>
            </a:pPr>
            <a:r>
              <a:rPr lang="en-US" sz="1600" dirty="0"/>
              <a:t>Line 10F – Reduction for Ineligible Fund 80 Expenditures – </a:t>
            </a:r>
            <a:r>
              <a:rPr lang="en-US" sz="1600" dirty="0">
                <a:hlinkClick r:id="rId2"/>
              </a:rPr>
              <a:t>Fund 80 Community Service Overview</a:t>
            </a:r>
            <a:endParaRPr lang="en-US" sz="1600" dirty="0"/>
          </a:p>
          <a:p>
            <a:pPr marL="285750" indent="-285750">
              <a:spcAft>
                <a:spcPts val="293"/>
              </a:spcAft>
              <a:buFont typeface="Wingdings" panose="05000000000000000000" pitchFamily="2" charset="2"/>
              <a:buChar char="Ø"/>
            </a:pPr>
            <a:r>
              <a:rPr lang="en-US" sz="1600" dirty="0"/>
              <a:t>10H – WPCP and RPCP Private School Voucher Aid Deduction – allows a district to levy for the aid deduction related to these private school programs.</a:t>
            </a:r>
          </a:p>
          <a:p>
            <a:pPr marL="285750" indent="-285750">
              <a:spcAft>
                <a:spcPts val="293"/>
              </a:spcAft>
              <a:buFont typeface="Wingdings" panose="05000000000000000000" pitchFamily="2" charset="2"/>
              <a:buChar char="Ø"/>
            </a:pPr>
            <a:r>
              <a:rPr lang="en-US" sz="1600" dirty="0"/>
              <a:t>10I – SNSP Private School Voucher Aid Deduction– allows a district to levy for the aid deduction related to this special needs scholarship program for private schools.</a:t>
            </a:r>
          </a:p>
        </p:txBody>
      </p:sp>
      <p:sp>
        <p:nvSpPr>
          <p:cNvPr id="6" name="TextBox 5">
            <a:extLst>
              <a:ext uri="{FF2B5EF4-FFF2-40B4-BE49-F238E27FC236}">
                <a16:creationId xmlns:a16="http://schemas.microsoft.com/office/drawing/2014/main" id="{757F2884-3851-44FF-A5BD-FB410B3D5C7E}"/>
              </a:ext>
            </a:extLst>
          </p:cNvPr>
          <p:cNvSpPr txBox="1"/>
          <p:nvPr/>
        </p:nvSpPr>
        <p:spPr>
          <a:xfrm>
            <a:off x="636270" y="3778628"/>
            <a:ext cx="7871460" cy="1200329"/>
          </a:xfrm>
          <a:prstGeom prst="rect">
            <a:avLst/>
          </a:prstGeom>
          <a:noFill/>
        </p:spPr>
        <p:txBody>
          <a:bodyPr wrap="square">
            <a:spAutoFit/>
          </a:bodyPr>
          <a:lstStyle/>
          <a:p>
            <a:r>
              <a:rPr lang="en-US" sz="2400" b="1" dirty="0">
                <a:highlight>
                  <a:srgbClr val="FFFF00"/>
                </a:highlight>
              </a:rPr>
              <a:t>Remember, any unused Non-Recurring authority is not eligible for carryover in the next year – districts have one, and only one, opportunity to use Non-Recurring exemptions</a:t>
            </a:r>
            <a:endParaRPr lang="en-US" sz="2400" dirty="0">
              <a:highlight>
                <a:srgbClr val="FFFF00"/>
              </a:highlight>
            </a:endParaRPr>
          </a:p>
        </p:txBody>
      </p:sp>
    </p:spTree>
    <p:extLst>
      <p:ext uri="{BB962C8B-B14F-4D97-AF65-F5344CB8AC3E}">
        <p14:creationId xmlns:p14="http://schemas.microsoft.com/office/powerpoint/2010/main" val="31845546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B33E78-3AFA-4FCD-85F4-80B579B5F9AD}"/>
              </a:ext>
            </a:extLst>
          </p:cNvPr>
          <p:cNvSpPr>
            <a:spLocks noGrp="1"/>
          </p:cNvSpPr>
          <p:nvPr>
            <p:ph type="body" sz="quarter" idx="13"/>
          </p:nvPr>
        </p:nvSpPr>
        <p:spPr/>
        <p:txBody>
          <a:bodyPr>
            <a:normAutofit/>
          </a:bodyPr>
          <a:lstStyle/>
          <a:p>
            <a:r>
              <a:rPr kumimoji="0" lang="en-US" sz="3223" b="0" i="0" u="none" strike="noStrike" kern="1200" cap="none" spc="0" normalizeH="0" baseline="0" noProof="0" dirty="0">
                <a:ln>
                  <a:noFill/>
                </a:ln>
                <a:solidFill>
                  <a:srgbClr val="FFFF00"/>
                </a:solidFill>
                <a:effectLst/>
                <a:uLnTx/>
                <a:uFillTx/>
                <a:latin typeface="Lato Black" panose="020F0A02020204030203" pitchFamily="34" charset="0"/>
                <a:ea typeface="+mj-ea"/>
                <a:cs typeface="+mj-cs"/>
              </a:rPr>
              <a:t>Line 10D vs Line 15C</a:t>
            </a:r>
          </a:p>
        </p:txBody>
      </p:sp>
      <p:sp>
        <p:nvSpPr>
          <p:cNvPr id="5" name="TextBox 4">
            <a:extLst>
              <a:ext uri="{FF2B5EF4-FFF2-40B4-BE49-F238E27FC236}">
                <a16:creationId xmlns:a16="http://schemas.microsoft.com/office/drawing/2014/main" id="{D98428D5-5134-2D0A-3C18-8345670961CA}"/>
              </a:ext>
            </a:extLst>
          </p:cNvPr>
          <p:cNvSpPr txBox="1"/>
          <p:nvPr/>
        </p:nvSpPr>
        <p:spPr>
          <a:xfrm>
            <a:off x="403860" y="1070194"/>
            <a:ext cx="8534400" cy="3847207"/>
          </a:xfrm>
          <a:prstGeom prst="rect">
            <a:avLst/>
          </a:prstGeom>
          <a:noFill/>
        </p:spPr>
        <p:txBody>
          <a:bodyPr wrap="square">
            <a:spAutoFit/>
          </a:bodyPr>
          <a:lstStyle/>
          <a:p>
            <a:pPr>
              <a:spcAft>
                <a:spcPts val="293"/>
              </a:spcAft>
            </a:pPr>
            <a:r>
              <a:rPr lang="en-US" sz="1600" b="1" dirty="0">
                <a:solidFill>
                  <a:srgbClr val="000099"/>
                </a:solidFill>
                <a:latin typeface="Lato "/>
              </a:rPr>
              <a:t>Line 10D: Adjustment for Refunded or Rescinded Taxes</a:t>
            </a:r>
          </a:p>
          <a:p>
            <a:pPr marL="285750" indent="-285750">
              <a:spcAft>
                <a:spcPts val="293"/>
              </a:spcAft>
              <a:buFont typeface="Wingdings" panose="05000000000000000000" pitchFamily="2" charset="2"/>
              <a:buChar char="Ø"/>
            </a:pPr>
            <a:r>
              <a:rPr lang="en-US" sz="1600" dirty="0">
                <a:solidFill>
                  <a:srgbClr val="000099"/>
                </a:solidFill>
                <a:latin typeface="Lato "/>
              </a:rPr>
              <a:t>Property taxpayer contests assessment and value of property is reduced</a:t>
            </a:r>
          </a:p>
          <a:p>
            <a:pPr marL="285750" indent="-285750">
              <a:spcAft>
                <a:spcPts val="293"/>
              </a:spcAft>
              <a:buFont typeface="Wingdings" panose="05000000000000000000" pitchFamily="2" charset="2"/>
              <a:buChar char="Ø"/>
            </a:pPr>
            <a:r>
              <a:rPr lang="en-US" sz="1600" dirty="0">
                <a:solidFill>
                  <a:srgbClr val="000099"/>
                </a:solidFill>
                <a:latin typeface="Lato "/>
              </a:rPr>
              <a:t>Districts allowed to increase RL by the amount refunded as a result of a </a:t>
            </a:r>
            <a:br>
              <a:rPr lang="en-US" sz="1600" dirty="0">
                <a:solidFill>
                  <a:srgbClr val="000099"/>
                </a:solidFill>
                <a:latin typeface="Lato "/>
              </a:rPr>
            </a:br>
            <a:r>
              <a:rPr lang="en-US" sz="1600" dirty="0">
                <a:solidFill>
                  <a:srgbClr val="000099"/>
                </a:solidFill>
                <a:latin typeface="Lato "/>
              </a:rPr>
              <a:t>valuation re-determination under s. 74.41</a:t>
            </a:r>
          </a:p>
          <a:p>
            <a:pPr marL="285750" indent="-285750">
              <a:spcAft>
                <a:spcPts val="293"/>
              </a:spcAft>
              <a:buFont typeface="Wingdings" panose="05000000000000000000" pitchFamily="2" charset="2"/>
              <a:buChar char="Ø"/>
            </a:pPr>
            <a:r>
              <a:rPr lang="en-US" sz="1600" dirty="0">
                <a:solidFill>
                  <a:srgbClr val="000099"/>
                </a:solidFill>
                <a:latin typeface="Lato "/>
              </a:rPr>
              <a:t>DOR computes amounts each fall and sends letters in mid-November; DPI </a:t>
            </a:r>
            <a:br>
              <a:rPr lang="en-US" sz="1600" dirty="0">
                <a:solidFill>
                  <a:srgbClr val="000099"/>
                </a:solidFill>
                <a:latin typeface="Lato "/>
              </a:rPr>
            </a:br>
            <a:r>
              <a:rPr lang="en-US" sz="1600" dirty="0">
                <a:solidFill>
                  <a:srgbClr val="000099"/>
                </a:solidFill>
                <a:latin typeface="Lato "/>
              </a:rPr>
              <a:t>pre-populates this field based on certified amounts provided by DOR</a:t>
            </a:r>
          </a:p>
          <a:p>
            <a:pPr marL="285750" indent="-285750">
              <a:spcAft>
                <a:spcPts val="293"/>
              </a:spcAft>
              <a:buFont typeface="Wingdings" panose="05000000000000000000" pitchFamily="2" charset="2"/>
              <a:buChar char="Ø"/>
            </a:pPr>
            <a:r>
              <a:rPr lang="en-US" sz="1600" dirty="0">
                <a:solidFill>
                  <a:srgbClr val="000099"/>
                </a:solidFill>
                <a:latin typeface="Lato "/>
              </a:rPr>
              <a:t>Statutes do not permit RL exemption for any other kind of chargeback</a:t>
            </a:r>
            <a:br>
              <a:rPr lang="en-US" sz="1600" dirty="0">
                <a:solidFill>
                  <a:srgbClr val="000099"/>
                </a:solidFill>
                <a:latin typeface="Lato "/>
              </a:rPr>
            </a:br>
            <a:endParaRPr lang="en-US" sz="1600" dirty="0">
              <a:solidFill>
                <a:srgbClr val="000099"/>
              </a:solidFill>
              <a:latin typeface="Lato "/>
            </a:endParaRPr>
          </a:p>
          <a:p>
            <a:pPr>
              <a:spcAft>
                <a:spcPts val="293"/>
              </a:spcAft>
            </a:pPr>
            <a:r>
              <a:rPr lang="en-US" sz="1600" b="1" dirty="0">
                <a:solidFill>
                  <a:srgbClr val="000099"/>
                </a:solidFill>
                <a:latin typeface="Lato "/>
              </a:rPr>
              <a:t>Line 15C: Prior Year Levy Chargeback for Uncollectible Taxes</a:t>
            </a:r>
          </a:p>
          <a:p>
            <a:pPr marL="285750" indent="-285750">
              <a:spcAft>
                <a:spcPts val="293"/>
              </a:spcAft>
              <a:buFont typeface="Wingdings" panose="05000000000000000000" pitchFamily="2" charset="2"/>
              <a:buChar char="Ø"/>
            </a:pPr>
            <a:r>
              <a:rPr lang="en-US" sz="1600" dirty="0">
                <a:solidFill>
                  <a:srgbClr val="000099"/>
                </a:solidFill>
                <a:latin typeface="Lato "/>
              </a:rPr>
              <a:t>Municipality unable to collect full amount from property taxpayer after full </a:t>
            </a:r>
            <a:br>
              <a:rPr lang="en-US" sz="1600" dirty="0">
                <a:solidFill>
                  <a:srgbClr val="000099"/>
                </a:solidFill>
                <a:latin typeface="Lato "/>
              </a:rPr>
            </a:br>
            <a:r>
              <a:rPr lang="en-US" sz="1600" dirty="0">
                <a:solidFill>
                  <a:srgbClr val="000099"/>
                </a:solidFill>
                <a:latin typeface="Lato "/>
              </a:rPr>
              <a:t>levied amount provided to district</a:t>
            </a:r>
          </a:p>
          <a:p>
            <a:pPr marL="285750" indent="-285750">
              <a:spcAft>
                <a:spcPts val="293"/>
              </a:spcAft>
              <a:buFont typeface="Wingdings" panose="05000000000000000000" pitchFamily="2" charset="2"/>
              <a:buChar char="Ø"/>
            </a:pPr>
            <a:r>
              <a:rPr lang="en-US" sz="1600" dirty="0">
                <a:solidFill>
                  <a:srgbClr val="000099"/>
                </a:solidFill>
                <a:latin typeface="Lato "/>
              </a:rPr>
              <a:t>Municipality asks the district to return the uncollectible amount under s. 74.42</a:t>
            </a:r>
          </a:p>
          <a:p>
            <a:pPr marL="285750" indent="-285750">
              <a:spcAft>
                <a:spcPts val="293"/>
              </a:spcAft>
              <a:buFont typeface="Wingdings" panose="05000000000000000000" pitchFamily="2" charset="2"/>
              <a:buChar char="Ø"/>
            </a:pPr>
            <a:r>
              <a:rPr lang="en-US" sz="1600" dirty="0">
                <a:solidFill>
                  <a:srgbClr val="000099"/>
                </a:solidFill>
                <a:latin typeface="Lato "/>
              </a:rPr>
              <a:t>District recovers the amount returned to municipality through an outside of </a:t>
            </a:r>
            <a:br>
              <a:rPr lang="en-US" sz="1600" dirty="0">
                <a:solidFill>
                  <a:srgbClr val="000099"/>
                </a:solidFill>
                <a:latin typeface="Lato "/>
              </a:rPr>
            </a:br>
            <a:r>
              <a:rPr lang="en-US" sz="1600" dirty="0">
                <a:solidFill>
                  <a:srgbClr val="000099"/>
                </a:solidFill>
                <a:latin typeface="Lato "/>
              </a:rPr>
              <a:t>the RL “chargeback levy” instead of an adjustment</a:t>
            </a:r>
          </a:p>
        </p:txBody>
      </p:sp>
    </p:spTree>
    <p:extLst>
      <p:ext uri="{BB962C8B-B14F-4D97-AF65-F5344CB8AC3E}">
        <p14:creationId xmlns:p14="http://schemas.microsoft.com/office/powerpoint/2010/main" val="80657763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B33E78-3AFA-4FCD-85F4-80B579B5F9AD}"/>
              </a:ext>
            </a:extLst>
          </p:cNvPr>
          <p:cNvSpPr>
            <a:spLocks noGrp="1"/>
          </p:cNvSpPr>
          <p:nvPr>
            <p:ph type="body" sz="quarter" idx="13"/>
          </p:nvPr>
        </p:nvSpPr>
        <p:spPr/>
        <p:txBody>
          <a:bodyPr>
            <a:normAutofit fontScale="92500" lnSpcReduction="20000"/>
          </a:bodyPr>
          <a:lstStyle/>
          <a:p>
            <a:r>
              <a:rPr lang="en-US" sz="3600" dirty="0">
                <a:solidFill>
                  <a:srgbClr val="FFFF00"/>
                </a:solidFill>
              </a:rPr>
              <a:t>Step 3: Determine Allowable Exemptions</a:t>
            </a:r>
            <a:br>
              <a:rPr lang="en-US" sz="3600" dirty="0">
                <a:solidFill>
                  <a:srgbClr val="FFFF00"/>
                </a:solidFill>
              </a:rPr>
            </a:br>
            <a:r>
              <a:rPr lang="en-US" sz="3600" dirty="0">
                <a:solidFill>
                  <a:srgbClr val="FFFF00"/>
                </a:solidFill>
              </a:rPr>
              <a:t>Non-Recurring - Line 10</a:t>
            </a:r>
            <a:endParaRPr lang="en-US" dirty="0"/>
          </a:p>
        </p:txBody>
      </p:sp>
      <p:sp>
        <p:nvSpPr>
          <p:cNvPr id="4" name="TextBox 3">
            <a:extLst>
              <a:ext uri="{FF2B5EF4-FFF2-40B4-BE49-F238E27FC236}">
                <a16:creationId xmlns:a16="http://schemas.microsoft.com/office/drawing/2014/main" id="{B488FE44-E74B-4EAE-BE8D-58D5B0AF462C}"/>
              </a:ext>
            </a:extLst>
          </p:cNvPr>
          <p:cNvSpPr txBox="1"/>
          <p:nvPr/>
        </p:nvSpPr>
        <p:spPr>
          <a:xfrm>
            <a:off x="800100" y="1141006"/>
            <a:ext cx="7292340" cy="646331"/>
          </a:xfrm>
          <a:prstGeom prst="rect">
            <a:avLst/>
          </a:prstGeom>
          <a:noFill/>
        </p:spPr>
        <p:txBody>
          <a:bodyPr wrap="square">
            <a:spAutoFit/>
          </a:bodyPr>
          <a:lstStyle/>
          <a:p>
            <a:pPr>
              <a:buClr>
                <a:srgbClr val="7030A0"/>
              </a:buClr>
            </a:pPr>
            <a:r>
              <a:rPr lang="en-US" sz="1800" dirty="0"/>
              <a:t>10H – Adjustment for private school voucher students – allows a district to levy for the aid deduction related to these programs.</a:t>
            </a:r>
          </a:p>
        </p:txBody>
      </p:sp>
      <p:pic>
        <p:nvPicPr>
          <p:cNvPr id="6" name="Picture 5">
            <a:extLst>
              <a:ext uri="{FF2B5EF4-FFF2-40B4-BE49-F238E27FC236}">
                <a16:creationId xmlns:a16="http://schemas.microsoft.com/office/drawing/2014/main" id="{D9801947-340F-D13E-F8BB-C655FFE61C26}"/>
              </a:ext>
            </a:extLst>
          </p:cNvPr>
          <p:cNvPicPr>
            <a:picLocks noChangeAspect="1"/>
          </p:cNvPicPr>
          <p:nvPr/>
        </p:nvPicPr>
        <p:blipFill rotWithShape="1">
          <a:blip r:embed="rId2"/>
          <a:srcRect l="57209" t="56779" r="22622" b="13316"/>
          <a:stretch/>
        </p:blipFill>
        <p:spPr>
          <a:xfrm>
            <a:off x="2849525" y="1868206"/>
            <a:ext cx="3560223" cy="2969417"/>
          </a:xfrm>
          <a:prstGeom prst="rect">
            <a:avLst/>
          </a:prstGeom>
          <a:solidFill>
            <a:schemeClr val="bg1"/>
          </a:solidFill>
          <a:effectLst>
            <a:outerShdw blurRad="25400" dist="12700" dir="2700000" algn="tl" rotWithShape="0">
              <a:prstClr val="black">
                <a:alpha val="40000"/>
              </a:prstClr>
            </a:outerShdw>
          </a:effectLst>
        </p:spPr>
      </p:pic>
    </p:spTree>
    <p:extLst>
      <p:ext uri="{BB962C8B-B14F-4D97-AF65-F5344CB8AC3E}">
        <p14:creationId xmlns:p14="http://schemas.microsoft.com/office/powerpoint/2010/main" val="18561195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B33E78-3AFA-4FCD-85F4-80B579B5F9AD}"/>
              </a:ext>
            </a:extLst>
          </p:cNvPr>
          <p:cNvSpPr>
            <a:spLocks noGrp="1"/>
          </p:cNvSpPr>
          <p:nvPr>
            <p:ph type="body" sz="quarter" idx="13"/>
          </p:nvPr>
        </p:nvSpPr>
        <p:spPr/>
        <p:txBody>
          <a:bodyPr>
            <a:normAutofit fontScale="92500" lnSpcReduction="10000"/>
          </a:bodyPr>
          <a:lstStyle/>
          <a:p>
            <a:r>
              <a:rPr kumimoji="0" lang="en-US" sz="3223" b="0" i="0" u="none" strike="noStrike" kern="1200" cap="none" spc="0" normalizeH="0" baseline="0" noProof="0" dirty="0">
                <a:ln>
                  <a:noFill/>
                </a:ln>
                <a:solidFill>
                  <a:srgbClr val="FFFF00"/>
                </a:solidFill>
                <a:effectLst/>
                <a:uLnTx/>
                <a:uFillTx/>
                <a:latin typeface="Lato Black" panose="020F0A02020204030203" pitchFamily="34" charset="0"/>
                <a:ea typeface="+mj-ea"/>
                <a:cs typeface="+mj-cs"/>
              </a:rPr>
              <a:t>Step 3: Determine Allowable Exemptions</a:t>
            </a:r>
            <a:br>
              <a:rPr kumimoji="0" lang="en-US" sz="3223" b="0" i="0" u="none" strike="noStrike" kern="1200" cap="none" spc="0" normalizeH="0" baseline="0" noProof="0" dirty="0">
                <a:ln>
                  <a:noFill/>
                </a:ln>
                <a:solidFill>
                  <a:srgbClr val="FFFF00"/>
                </a:solidFill>
                <a:effectLst/>
                <a:uLnTx/>
                <a:uFillTx/>
                <a:latin typeface="Lato Black" panose="020F0A02020204030203" pitchFamily="34" charset="0"/>
                <a:ea typeface="+mj-ea"/>
                <a:cs typeface="+mj-cs"/>
              </a:rPr>
            </a:br>
            <a:r>
              <a:rPr kumimoji="0" lang="en-US" sz="3223" b="0" i="0" u="none" strike="noStrike" kern="1200" cap="none" spc="0" normalizeH="0" baseline="0" noProof="0" dirty="0">
                <a:ln>
                  <a:noFill/>
                </a:ln>
                <a:solidFill>
                  <a:srgbClr val="FFFF00"/>
                </a:solidFill>
                <a:effectLst/>
                <a:uLnTx/>
                <a:uFillTx/>
                <a:latin typeface="Lato Black" panose="020F0A02020204030203" pitchFamily="34" charset="0"/>
                <a:ea typeface="+mj-ea"/>
                <a:cs typeface="+mj-cs"/>
              </a:rPr>
              <a:t>Non-Recurring - Line 10</a:t>
            </a:r>
            <a:endParaRPr lang="en-US" dirty="0"/>
          </a:p>
        </p:txBody>
      </p:sp>
      <p:sp>
        <p:nvSpPr>
          <p:cNvPr id="4" name="TextBox 3">
            <a:extLst>
              <a:ext uri="{FF2B5EF4-FFF2-40B4-BE49-F238E27FC236}">
                <a16:creationId xmlns:a16="http://schemas.microsoft.com/office/drawing/2014/main" id="{156274DA-C825-4BCC-88F9-96F1631379D9}"/>
              </a:ext>
            </a:extLst>
          </p:cNvPr>
          <p:cNvSpPr txBox="1"/>
          <p:nvPr/>
        </p:nvSpPr>
        <p:spPr>
          <a:xfrm>
            <a:off x="1043940" y="1254175"/>
            <a:ext cx="7056120" cy="461665"/>
          </a:xfrm>
          <a:prstGeom prst="rect">
            <a:avLst/>
          </a:prstGeom>
          <a:noFill/>
        </p:spPr>
        <p:txBody>
          <a:bodyPr wrap="square">
            <a:spAutoFit/>
          </a:bodyPr>
          <a:lstStyle/>
          <a:p>
            <a:pPr>
              <a:buClr>
                <a:srgbClr val="C00000"/>
              </a:buClr>
            </a:pPr>
            <a:r>
              <a:rPr lang="en-US" sz="2400" u="sng" dirty="0"/>
              <a:t>Line 10.I.</a:t>
            </a:r>
            <a:r>
              <a:rPr lang="en-US" sz="2400" dirty="0"/>
              <a:t>, SNSP Private School Voucher Aid Deduction </a:t>
            </a:r>
          </a:p>
        </p:txBody>
      </p:sp>
      <p:sp>
        <p:nvSpPr>
          <p:cNvPr id="6" name="TextBox 5">
            <a:extLst>
              <a:ext uri="{FF2B5EF4-FFF2-40B4-BE49-F238E27FC236}">
                <a16:creationId xmlns:a16="http://schemas.microsoft.com/office/drawing/2014/main" id="{9DA5A0B1-1EA5-4EA3-9FF6-BD4C02E194F8}"/>
              </a:ext>
            </a:extLst>
          </p:cNvPr>
          <p:cNvSpPr txBox="1"/>
          <p:nvPr/>
        </p:nvSpPr>
        <p:spPr>
          <a:xfrm>
            <a:off x="975360" y="1793344"/>
            <a:ext cx="6141719" cy="1938992"/>
          </a:xfrm>
          <a:prstGeom prst="rect">
            <a:avLst/>
          </a:prstGeom>
          <a:noFill/>
        </p:spPr>
        <p:txBody>
          <a:bodyPr wrap="square">
            <a:spAutoFit/>
          </a:bodyPr>
          <a:lstStyle/>
          <a:p>
            <a:r>
              <a:rPr lang="en-US" sz="2000" dirty="0"/>
              <a:t>Per Act 36 (2017), s. 115.7915, districts are allowed to increase their revenue limit through a non-recurring exemption for Special Needs Scholarship Program pupils. </a:t>
            </a:r>
          </a:p>
          <a:p>
            <a:endParaRPr lang="en-US" sz="2000" dirty="0"/>
          </a:p>
          <a:p>
            <a:r>
              <a:rPr lang="en-US" sz="2000" dirty="0"/>
              <a:t>Districts did not know these amounts until DPI releases the October 15</a:t>
            </a:r>
            <a:r>
              <a:rPr lang="en-US" sz="2000" baseline="30000" dirty="0"/>
              <a:t>th</a:t>
            </a:r>
            <a:r>
              <a:rPr lang="en-US" sz="2000" dirty="0"/>
              <a:t> aid certification.</a:t>
            </a:r>
          </a:p>
        </p:txBody>
      </p:sp>
    </p:spTree>
    <p:extLst>
      <p:ext uri="{BB962C8B-B14F-4D97-AF65-F5344CB8AC3E}">
        <p14:creationId xmlns:p14="http://schemas.microsoft.com/office/powerpoint/2010/main" val="35460202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B33E78-3AFA-4FCD-85F4-80B579B5F9AD}"/>
              </a:ext>
            </a:extLst>
          </p:cNvPr>
          <p:cNvSpPr>
            <a:spLocks noGrp="1"/>
          </p:cNvSpPr>
          <p:nvPr>
            <p:ph type="body" sz="quarter" idx="13"/>
          </p:nvPr>
        </p:nvSpPr>
        <p:spPr/>
        <p:txBody>
          <a:bodyPr/>
          <a:lstStyle/>
          <a:p>
            <a:r>
              <a:rPr kumimoji="0" lang="en-US" altLang="en-US" sz="3223" b="0" i="0" u="none" strike="noStrike" kern="1200" cap="none" spc="0" normalizeH="0" baseline="0" noProof="0" dirty="0">
                <a:ln>
                  <a:noFill/>
                </a:ln>
                <a:solidFill>
                  <a:srgbClr val="FFFF00"/>
                </a:solidFill>
                <a:effectLst/>
                <a:uLnTx/>
                <a:uFillTx/>
                <a:latin typeface="Lato Black" panose="020F0A02020204030203" pitchFamily="34" charset="0"/>
                <a:ea typeface="+mj-ea"/>
                <a:cs typeface="+mj-cs"/>
              </a:rPr>
              <a:t>DPI Finance Team….How Can We Help You?</a:t>
            </a:r>
            <a:endParaRPr lang="en-US" dirty="0"/>
          </a:p>
        </p:txBody>
      </p:sp>
      <p:sp>
        <p:nvSpPr>
          <p:cNvPr id="4" name="TextBox 3">
            <a:extLst>
              <a:ext uri="{FF2B5EF4-FFF2-40B4-BE49-F238E27FC236}">
                <a16:creationId xmlns:a16="http://schemas.microsoft.com/office/drawing/2014/main" id="{8C0C24F3-CD25-407D-9201-BC8CC957A45F}"/>
              </a:ext>
            </a:extLst>
          </p:cNvPr>
          <p:cNvSpPr txBox="1"/>
          <p:nvPr/>
        </p:nvSpPr>
        <p:spPr>
          <a:xfrm>
            <a:off x="1325880" y="1036938"/>
            <a:ext cx="5580697" cy="1797352"/>
          </a:xfrm>
          <a:prstGeom prst="rect">
            <a:avLst/>
          </a:prstGeom>
          <a:noFill/>
        </p:spPr>
        <p:txBody>
          <a:bodyPr wrap="square">
            <a:spAutoFit/>
          </a:bodyPr>
          <a:lstStyle/>
          <a:p>
            <a:pPr marL="0" marR="0" lvl="0" indent="0" algn="ctr" defTabSz="685800" rtl="0" eaLnBrk="1" fontAlgn="auto" latinLnBrk="0" hangingPunct="1">
              <a:lnSpc>
                <a:spcPct val="110000"/>
              </a:lnSpc>
              <a:spcBef>
                <a:spcPts val="0"/>
              </a:spcBef>
              <a:spcAft>
                <a:spcPts val="1800"/>
              </a:spcAft>
              <a:buClr>
                <a:srgbClr val="FFFF00"/>
              </a:buClr>
              <a:buSzTx/>
              <a:buFont typeface="Arial"/>
              <a:buNone/>
              <a:tabLst/>
              <a:defRPr/>
            </a:pPr>
            <a:r>
              <a:rPr kumimoji="0" lang="en-US" sz="2051" b="1" i="0" u="none" strike="noStrike" kern="1200" cap="none" spc="0" normalizeH="0" baseline="0" noProof="0" dirty="0">
                <a:ln>
                  <a:noFill/>
                </a:ln>
                <a:solidFill>
                  <a:prstClr val="black"/>
                </a:solidFill>
                <a:effectLst/>
                <a:uLnTx/>
                <a:uFillTx/>
                <a:latin typeface="Lato" panose="020F0502020204030203" pitchFamily="34" charset="0"/>
                <a:ea typeface="+mn-ea"/>
                <a:cs typeface="+mn-cs"/>
              </a:rPr>
              <a:t>The budget and most finance-related processes rely a great deal on the exchange of information between the district and the Department of Public Instruction (DPI) throughout the year.</a:t>
            </a:r>
          </a:p>
        </p:txBody>
      </p:sp>
      <p:pic>
        <p:nvPicPr>
          <p:cNvPr id="7" name="Picture 6">
            <a:extLst>
              <a:ext uri="{FF2B5EF4-FFF2-40B4-BE49-F238E27FC236}">
                <a16:creationId xmlns:a16="http://schemas.microsoft.com/office/drawing/2014/main" id="{4EC304C3-406B-4828-B99A-E7EBE4C44F79}"/>
              </a:ext>
            </a:extLst>
          </p:cNvPr>
          <p:cNvPicPr>
            <a:picLocks noChangeAspect="1"/>
          </p:cNvPicPr>
          <p:nvPr/>
        </p:nvPicPr>
        <p:blipFill>
          <a:blip r:embed="rId2"/>
          <a:stretch>
            <a:fillRect/>
          </a:stretch>
        </p:blipFill>
        <p:spPr>
          <a:xfrm>
            <a:off x="7049182" y="2079385"/>
            <a:ext cx="1835055" cy="1292464"/>
          </a:xfrm>
          <a:prstGeom prst="rect">
            <a:avLst/>
          </a:prstGeom>
        </p:spPr>
      </p:pic>
      <p:pic>
        <p:nvPicPr>
          <p:cNvPr id="5" name="Picture 4" descr="People in a video call">
            <a:extLst>
              <a:ext uri="{FF2B5EF4-FFF2-40B4-BE49-F238E27FC236}">
                <a16:creationId xmlns:a16="http://schemas.microsoft.com/office/drawing/2014/main" id="{44AF41F2-F2E6-4D4D-A675-B4142FD388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592601">
            <a:off x="265971" y="3028950"/>
            <a:ext cx="2178597" cy="1452398"/>
          </a:xfrm>
          <a:prstGeom prst="rect">
            <a:avLst/>
          </a:prstGeom>
        </p:spPr>
      </p:pic>
      <p:sp>
        <p:nvSpPr>
          <p:cNvPr id="10" name="TextBox 9">
            <a:extLst>
              <a:ext uri="{FF2B5EF4-FFF2-40B4-BE49-F238E27FC236}">
                <a16:creationId xmlns:a16="http://schemas.microsoft.com/office/drawing/2014/main" id="{C0364CFE-9F46-44DF-A495-8DAFE27EB572}"/>
              </a:ext>
            </a:extLst>
          </p:cNvPr>
          <p:cNvSpPr txBox="1"/>
          <p:nvPr/>
        </p:nvSpPr>
        <p:spPr>
          <a:xfrm>
            <a:off x="2750510" y="3022522"/>
            <a:ext cx="4575940" cy="1938992"/>
          </a:xfrm>
          <a:prstGeom prst="rect">
            <a:avLst/>
          </a:prstGeom>
          <a:noFill/>
        </p:spPr>
        <p:txBody>
          <a:bodyPr wrap="square">
            <a:spAutoFit/>
          </a:bodyPr>
          <a:lstStyle/>
          <a:p>
            <a:r>
              <a:rPr kumimoji="0" lang="en-US" sz="1800" b="1" i="0" u="none" strike="noStrike" kern="1200" cap="none" spc="0" normalizeH="0" baseline="0" noProof="0" dirty="0">
                <a:ln>
                  <a:noFill/>
                </a:ln>
                <a:solidFill>
                  <a:prstClr val="black"/>
                </a:solidFill>
                <a:effectLst/>
                <a:uLnTx/>
                <a:uFillTx/>
                <a:latin typeface="Lato" panose="020F0502020204030203" pitchFamily="34" charset="0"/>
                <a:ea typeface="+mn-ea"/>
                <a:cs typeface="+mn-cs"/>
              </a:rPr>
              <a:t>School Finance Team at DPI provides an extensive finance website, resource materials, and phone consultation to assist districts</a:t>
            </a:r>
          </a:p>
          <a:p>
            <a:pPr marL="334853" indent="-334853" algn="ctr">
              <a:buFont typeface="Wingdings" panose="05000000000000000000" pitchFamily="2" charset="2"/>
              <a:buChar char="Ø"/>
              <a:defRPr/>
            </a:pPr>
            <a:r>
              <a:rPr lang="en-US" sz="1600" dirty="0">
                <a:solidFill>
                  <a:srgbClr val="002060"/>
                </a:solidFill>
                <a:effectLst>
                  <a:outerShdw blurRad="38100" dist="38100" dir="2700000" algn="tl">
                    <a:srgbClr val="000000">
                      <a:alpha val="43137"/>
                    </a:srgbClr>
                  </a:outerShdw>
                </a:effectLst>
                <a:latin typeface="Lato Black" panose="020F0A02020204030203" pitchFamily="34" charset="0"/>
              </a:rPr>
              <a:t>Information</a:t>
            </a:r>
          </a:p>
          <a:p>
            <a:pPr marL="334853" indent="-334853" algn="ctr">
              <a:buFont typeface="Wingdings" panose="05000000000000000000" pitchFamily="2" charset="2"/>
              <a:buChar char="Ø"/>
              <a:defRPr/>
            </a:pPr>
            <a:r>
              <a:rPr lang="en-US" sz="1600" dirty="0">
                <a:solidFill>
                  <a:srgbClr val="002060"/>
                </a:solidFill>
                <a:effectLst>
                  <a:outerShdw blurRad="38100" dist="38100" dir="2700000" algn="tl">
                    <a:srgbClr val="000000">
                      <a:alpha val="43137"/>
                    </a:srgbClr>
                  </a:outerShdw>
                </a:effectLst>
                <a:latin typeface="Lato Black" panose="020F0A02020204030203" pitchFamily="34" charset="0"/>
              </a:rPr>
              <a:t>Data</a:t>
            </a:r>
          </a:p>
          <a:p>
            <a:pPr marL="334853" indent="-334853" algn="ctr">
              <a:buFont typeface="Wingdings" panose="05000000000000000000" pitchFamily="2" charset="2"/>
              <a:buChar char="Ø"/>
              <a:defRPr/>
            </a:pPr>
            <a:r>
              <a:rPr lang="en-US" sz="1600" dirty="0">
                <a:solidFill>
                  <a:srgbClr val="002060"/>
                </a:solidFill>
                <a:effectLst>
                  <a:outerShdw blurRad="38100" dist="38100" dir="2700000" algn="tl">
                    <a:srgbClr val="000000">
                      <a:alpha val="43137"/>
                    </a:srgbClr>
                  </a:outerShdw>
                </a:effectLst>
                <a:latin typeface="Lato Black" panose="020F0A02020204030203" pitchFamily="34" charset="0"/>
              </a:rPr>
              <a:t>Support</a:t>
            </a:r>
            <a:endParaRPr lang="en-US" dirty="0"/>
          </a:p>
        </p:txBody>
      </p:sp>
    </p:spTree>
    <p:extLst>
      <p:ext uri="{BB962C8B-B14F-4D97-AF65-F5344CB8AC3E}">
        <p14:creationId xmlns:p14="http://schemas.microsoft.com/office/powerpoint/2010/main" val="37908146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B33E78-3AFA-4FCD-85F4-80B579B5F9AD}"/>
              </a:ext>
            </a:extLst>
          </p:cNvPr>
          <p:cNvSpPr>
            <a:spLocks noGrp="1"/>
          </p:cNvSpPr>
          <p:nvPr>
            <p:ph type="body" sz="quarter" idx="13"/>
          </p:nvPr>
        </p:nvSpPr>
        <p:spPr/>
        <p:txBody>
          <a:bodyPr>
            <a:normAutofit fontScale="92500" lnSpcReduction="10000"/>
          </a:bodyPr>
          <a:lstStyle/>
          <a:p>
            <a:r>
              <a:rPr kumimoji="0" lang="en-US" sz="3223" b="0" i="0" u="none" strike="noStrike" kern="1200" cap="none" spc="0" normalizeH="0" baseline="0" noProof="0" dirty="0">
                <a:ln>
                  <a:noFill/>
                </a:ln>
                <a:solidFill>
                  <a:srgbClr val="FFFF00"/>
                </a:solidFill>
                <a:effectLst/>
                <a:uLnTx/>
                <a:uFillTx/>
                <a:latin typeface="Lato Black" panose="020F0A02020204030203" pitchFamily="34" charset="0"/>
                <a:ea typeface="+mj-ea"/>
                <a:cs typeface="+mj-cs"/>
              </a:rPr>
              <a:t>Step 3: Determine Allowable Exemptions</a:t>
            </a:r>
            <a:br>
              <a:rPr kumimoji="0" lang="en-US" sz="3223" b="0" i="0" u="none" strike="noStrike" kern="1200" cap="none" spc="0" normalizeH="0" baseline="0" noProof="0" dirty="0">
                <a:ln>
                  <a:noFill/>
                </a:ln>
                <a:solidFill>
                  <a:srgbClr val="FFFF00"/>
                </a:solidFill>
                <a:effectLst/>
                <a:uLnTx/>
                <a:uFillTx/>
                <a:latin typeface="Lato Black" panose="020F0A02020204030203" pitchFamily="34" charset="0"/>
                <a:ea typeface="+mj-ea"/>
                <a:cs typeface="+mj-cs"/>
              </a:rPr>
            </a:br>
            <a:r>
              <a:rPr kumimoji="0" lang="en-US" sz="3223" b="0" i="0" u="none" strike="noStrike" kern="1200" cap="none" spc="0" normalizeH="0" baseline="0" noProof="0" dirty="0">
                <a:ln>
                  <a:noFill/>
                </a:ln>
                <a:solidFill>
                  <a:srgbClr val="FFFF00"/>
                </a:solidFill>
                <a:effectLst/>
                <a:uLnTx/>
                <a:uFillTx/>
                <a:latin typeface="Lato Black" panose="020F0A02020204030203" pitchFamily="34" charset="0"/>
                <a:ea typeface="+mj-ea"/>
                <a:cs typeface="+mj-cs"/>
              </a:rPr>
              <a:t>Lines 8-11</a:t>
            </a:r>
            <a:endParaRPr lang="en-US" dirty="0"/>
          </a:p>
        </p:txBody>
      </p:sp>
      <p:sp>
        <p:nvSpPr>
          <p:cNvPr id="4" name="TextBox 3">
            <a:extLst>
              <a:ext uri="{FF2B5EF4-FFF2-40B4-BE49-F238E27FC236}">
                <a16:creationId xmlns:a16="http://schemas.microsoft.com/office/drawing/2014/main" id="{CD74F893-7CEF-451D-9CFF-A571129A75FB}"/>
              </a:ext>
            </a:extLst>
          </p:cNvPr>
          <p:cNvSpPr txBox="1"/>
          <p:nvPr/>
        </p:nvSpPr>
        <p:spPr>
          <a:xfrm>
            <a:off x="883920" y="1215282"/>
            <a:ext cx="6789420" cy="400110"/>
          </a:xfrm>
          <a:prstGeom prst="rect">
            <a:avLst/>
          </a:prstGeom>
          <a:noFill/>
        </p:spPr>
        <p:txBody>
          <a:bodyPr wrap="square">
            <a:spAutoFit/>
          </a:bodyPr>
          <a:lstStyle/>
          <a:p>
            <a:pPr algn="ctr">
              <a:spcBef>
                <a:spcPts val="439"/>
              </a:spcBef>
              <a:spcAft>
                <a:spcPts val="600"/>
              </a:spcAft>
              <a:buNone/>
            </a:pPr>
            <a:r>
              <a:rPr lang="en-US" sz="2000" u="sng" dirty="0"/>
              <a:t>Line 11 Revenue Limit With All Exemptions    (Ln 9 + Ln 10).</a:t>
            </a:r>
          </a:p>
        </p:txBody>
      </p:sp>
      <p:sp>
        <p:nvSpPr>
          <p:cNvPr id="6" name="TextBox 5">
            <a:extLst>
              <a:ext uri="{FF2B5EF4-FFF2-40B4-BE49-F238E27FC236}">
                <a16:creationId xmlns:a16="http://schemas.microsoft.com/office/drawing/2014/main" id="{3AFC354B-33CA-465E-A77B-2C295B82AC35}"/>
              </a:ext>
            </a:extLst>
          </p:cNvPr>
          <p:cNvSpPr txBox="1"/>
          <p:nvPr/>
        </p:nvSpPr>
        <p:spPr>
          <a:xfrm>
            <a:off x="883920" y="1652281"/>
            <a:ext cx="6705600" cy="1323439"/>
          </a:xfrm>
          <a:prstGeom prst="rect">
            <a:avLst/>
          </a:prstGeom>
          <a:noFill/>
        </p:spPr>
        <p:txBody>
          <a:bodyPr wrap="square">
            <a:spAutoFit/>
          </a:bodyPr>
          <a:lstStyle/>
          <a:p>
            <a:pPr marL="100018" indent="-1429" algn="ctr">
              <a:spcBef>
                <a:spcPts val="439"/>
              </a:spcBef>
              <a:spcAft>
                <a:spcPts val="600"/>
              </a:spcAft>
              <a:buNone/>
            </a:pPr>
            <a:r>
              <a:rPr lang="en-US" sz="2000" dirty="0"/>
              <a:t>This is the total revenue your district can receive from the </a:t>
            </a:r>
            <a:r>
              <a:rPr lang="en-US" sz="2000" u="sng" dirty="0"/>
              <a:t>combination of</a:t>
            </a:r>
            <a:r>
              <a:rPr lang="en-US" sz="2000" dirty="0"/>
              <a:t> property tax from Funds 10, 38, and 41, State General Aid (Equalization, Special Adjustment, and Integration Aids), High Poverty Aid, and State Computer Aid. </a:t>
            </a:r>
          </a:p>
        </p:txBody>
      </p:sp>
      <p:pic>
        <p:nvPicPr>
          <p:cNvPr id="9" name="Picture 8">
            <a:extLst>
              <a:ext uri="{FF2B5EF4-FFF2-40B4-BE49-F238E27FC236}">
                <a16:creationId xmlns:a16="http://schemas.microsoft.com/office/drawing/2014/main" id="{1574D1A5-0EDD-3543-D833-424B963416E4}"/>
              </a:ext>
            </a:extLst>
          </p:cNvPr>
          <p:cNvPicPr>
            <a:picLocks noChangeAspect="1"/>
          </p:cNvPicPr>
          <p:nvPr/>
        </p:nvPicPr>
        <p:blipFill>
          <a:blip r:embed="rId2"/>
          <a:stretch>
            <a:fillRect/>
          </a:stretch>
        </p:blipFill>
        <p:spPr>
          <a:xfrm>
            <a:off x="228600" y="3704139"/>
            <a:ext cx="8686800" cy="224079"/>
          </a:xfrm>
          <a:prstGeom prst="rect">
            <a:avLst/>
          </a:prstGeom>
          <a:solidFill>
            <a:schemeClr val="bg1"/>
          </a:solidFill>
          <a:effectLst>
            <a:outerShdw blurRad="25400" dist="12700" dir="2700000" algn="tl" rotWithShape="0">
              <a:prstClr val="black">
                <a:alpha val="40000"/>
              </a:prstClr>
            </a:outerShdw>
          </a:effectLst>
        </p:spPr>
      </p:pic>
    </p:spTree>
    <p:extLst>
      <p:ext uri="{BB962C8B-B14F-4D97-AF65-F5344CB8AC3E}">
        <p14:creationId xmlns:p14="http://schemas.microsoft.com/office/powerpoint/2010/main" val="8032507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B33E78-3AFA-4FCD-85F4-80B579B5F9AD}"/>
              </a:ext>
            </a:extLst>
          </p:cNvPr>
          <p:cNvSpPr>
            <a:spLocks noGrp="1"/>
          </p:cNvSpPr>
          <p:nvPr>
            <p:ph type="body" sz="quarter" idx="13"/>
          </p:nvPr>
        </p:nvSpPr>
        <p:spPr/>
        <p:txBody>
          <a:bodyPr>
            <a:normAutofit fontScale="47500" lnSpcReduction="20000"/>
          </a:bodyPr>
          <a:lstStyle/>
          <a:p>
            <a:pPr marL="0" marR="0" lvl="0" indent="0" algn="ctr" defTabSz="816350" rtl="0" eaLnBrk="1" fontAlgn="auto" latinLnBrk="0" hangingPunct="1">
              <a:lnSpc>
                <a:spcPct val="100000"/>
              </a:lnSpc>
              <a:spcBef>
                <a:spcPts val="0"/>
              </a:spcBef>
              <a:spcAft>
                <a:spcPts val="0"/>
              </a:spcAft>
              <a:buClrTx/>
              <a:buSzTx/>
              <a:buFontTx/>
              <a:buNone/>
              <a:tabLst/>
              <a:defRPr/>
            </a:pPr>
            <a:endParaRPr kumimoji="0" lang="en-US" sz="3076" b="0" i="0" u="none" strike="noStrike" kern="1200" cap="none" spc="0" normalizeH="0" baseline="0" noProof="0" dirty="0">
              <a:ln>
                <a:noFill/>
              </a:ln>
              <a:solidFill>
                <a:srgbClr val="FFFF00"/>
              </a:solidFill>
              <a:effectLst/>
              <a:uLnTx/>
              <a:uFillTx/>
              <a:latin typeface="Lato Black" panose="020F0A02020204030203" pitchFamily="34" charset="0"/>
              <a:ea typeface="+mn-ea"/>
              <a:cs typeface="Arial" pitchFamily="34" charset="0"/>
            </a:endParaRPr>
          </a:p>
          <a:p>
            <a:pPr marL="0" marR="0" lvl="0" indent="0" algn="ctr" defTabSz="816350" rtl="0" eaLnBrk="1" fontAlgn="auto" latinLnBrk="0" hangingPunct="1">
              <a:lnSpc>
                <a:spcPct val="100000"/>
              </a:lnSpc>
              <a:spcBef>
                <a:spcPts val="0"/>
              </a:spcBef>
              <a:spcAft>
                <a:spcPts val="0"/>
              </a:spcAft>
              <a:buClrTx/>
              <a:buSzTx/>
              <a:buFontTx/>
              <a:buNone/>
              <a:tabLst/>
              <a:defRPr/>
            </a:pPr>
            <a:r>
              <a:rPr kumimoji="0" lang="en-US" sz="5100" b="0" i="0" u="none" strike="noStrike" kern="1200" cap="none" spc="0" normalizeH="0" baseline="0" noProof="0" dirty="0">
                <a:ln>
                  <a:noFill/>
                </a:ln>
                <a:solidFill>
                  <a:srgbClr val="FFFF00"/>
                </a:solidFill>
                <a:effectLst/>
                <a:uLnTx/>
                <a:uFillTx/>
                <a:latin typeface="Lato Black" panose="020F0A02020204030203" pitchFamily="34" charset="0"/>
                <a:ea typeface="+mn-ea"/>
                <a:cs typeface="Arial" pitchFamily="34" charset="0"/>
              </a:rPr>
              <a:t>Revenue Limits &amp; Budget-Building</a:t>
            </a:r>
          </a:p>
          <a:p>
            <a:pPr marL="0" marR="0" lvl="0" indent="0" algn="ctr" defTabSz="816350" rtl="0" eaLnBrk="1" fontAlgn="auto" latinLnBrk="0" hangingPunct="1">
              <a:lnSpc>
                <a:spcPct val="100000"/>
              </a:lnSpc>
              <a:spcBef>
                <a:spcPts val="0"/>
              </a:spcBef>
              <a:spcAft>
                <a:spcPts val="0"/>
              </a:spcAft>
              <a:buClrTx/>
              <a:buSzTx/>
              <a:buFontTx/>
              <a:buNone/>
              <a:tabLst/>
              <a:defRPr/>
            </a:pPr>
            <a:r>
              <a:rPr kumimoji="0" lang="en-US" sz="5100" b="0" i="0" u="none" strike="noStrike" kern="1200" cap="none" spc="0" normalizeH="0" baseline="0" noProof="0" dirty="0">
                <a:ln>
                  <a:noFill/>
                </a:ln>
                <a:solidFill>
                  <a:srgbClr val="FFFF00"/>
                </a:solidFill>
                <a:effectLst/>
                <a:uLnTx/>
                <a:uFillTx/>
                <a:latin typeface="Lato Black" panose="020F0A02020204030203" pitchFamily="34" charset="0"/>
                <a:ea typeface="+mn-ea"/>
                <a:cs typeface="Arial" pitchFamily="34" charset="0"/>
              </a:rPr>
              <a:t>Watch Change Across Time – Line 11</a:t>
            </a:r>
          </a:p>
          <a:p>
            <a:endParaRPr lang="en-US" dirty="0"/>
          </a:p>
        </p:txBody>
      </p:sp>
      <p:sp>
        <p:nvSpPr>
          <p:cNvPr id="4" name="TextBox 22">
            <a:extLst>
              <a:ext uri="{FF2B5EF4-FFF2-40B4-BE49-F238E27FC236}">
                <a16:creationId xmlns:a16="http://schemas.microsoft.com/office/drawing/2014/main" id="{0902E7E2-3AD2-4934-9ABC-6CCB0D300746}"/>
              </a:ext>
            </a:extLst>
          </p:cNvPr>
          <p:cNvSpPr txBox="1">
            <a:spLocks noChangeArrowheads="1"/>
          </p:cNvSpPr>
          <p:nvPr/>
        </p:nvSpPr>
        <p:spPr bwMode="auto">
          <a:xfrm>
            <a:off x="941909" y="982052"/>
            <a:ext cx="1851660" cy="407932"/>
          </a:xfrm>
          <a:prstGeom prst="rect">
            <a:avLst/>
          </a:prstGeom>
          <a:solidFill>
            <a:srgbClr val="FFFF00"/>
          </a:solidFill>
          <a:ln w="19050">
            <a:noFill/>
            <a:miter lim="800000"/>
            <a:headEnd/>
            <a:tailEnd/>
          </a:ln>
        </p:spPr>
        <p:txBody>
          <a:bodyPr>
            <a:spAutoFit/>
          </a:bodyPr>
          <a:lstStyle/>
          <a:p>
            <a:pPr algn="ctr"/>
            <a:r>
              <a:rPr lang="en-US" sz="2051" b="1" dirty="0"/>
              <a:t>Year 1</a:t>
            </a:r>
          </a:p>
        </p:txBody>
      </p:sp>
      <p:sp>
        <p:nvSpPr>
          <p:cNvPr id="5" name="TextBox 32">
            <a:extLst>
              <a:ext uri="{FF2B5EF4-FFF2-40B4-BE49-F238E27FC236}">
                <a16:creationId xmlns:a16="http://schemas.microsoft.com/office/drawing/2014/main" id="{5619C0F5-A5B4-44FB-82D6-65DBF4AE598E}"/>
              </a:ext>
            </a:extLst>
          </p:cNvPr>
          <p:cNvSpPr txBox="1">
            <a:spLocks noChangeArrowheads="1"/>
          </p:cNvSpPr>
          <p:nvPr/>
        </p:nvSpPr>
        <p:spPr bwMode="auto">
          <a:xfrm>
            <a:off x="3599878" y="999127"/>
            <a:ext cx="1900276" cy="407932"/>
          </a:xfrm>
          <a:prstGeom prst="rect">
            <a:avLst/>
          </a:prstGeom>
          <a:solidFill>
            <a:srgbClr val="FFFF00"/>
          </a:solidFill>
          <a:ln w="19050">
            <a:noFill/>
            <a:miter lim="800000"/>
            <a:headEnd/>
            <a:tailEnd/>
          </a:ln>
        </p:spPr>
        <p:txBody>
          <a:bodyPr wrap="square">
            <a:spAutoFit/>
          </a:bodyPr>
          <a:lstStyle/>
          <a:p>
            <a:pPr algn="ctr"/>
            <a:r>
              <a:rPr lang="en-US" sz="2051" b="1" dirty="0"/>
              <a:t>Year 2</a:t>
            </a:r>
          </a:p>
        </p:txBody>
      </p:sp>
      <p:sp>
        <p:nvSpPr>
          <p:cNvPr id="6" name="TextBox 37">
            <a:extLst>
              <a:ext uri="{FF2B5EF4-FFF2-40B4-BE49-F238E27FC236}">
                <a16:creationId xmlns:a16="http://schemas.microsoft.com/office/drawing/2014/main" id="{09005F20-2569-4147-814A-9480131CC6E1}"/>
              </a:ext>
            </a:extLst>
          </p:cNvPr>
          <p:cNvSpPr txBox="1">
            <a:spLocks noChangeArrowheads="1"/>
          </p:cNvSpPr>
          <p:nvPr/>
        </p:nvSpPr>
        <p:spPr bwMode="auto">
          <a:xfrm>
            <a:off x="6195629" y="1002025"/>
            <a:ext cx="2167136" cy="407932"/>
          </a:xfrm>
          <a:prstGeom prst="rect">
            <a:avLst/>
          </a:prstGeom>
          <a:solidFill>
            <a:srgbClr val="FFFF00"/>
          </a:solidFill>
          <a:ln w="19050">
            <a:noFill/>
            <a:miter lim="800000"/>
            <a:headEnd/>
            <a:tailEnd/>
          </a:ln>
        </p:spPr>
        <p:txBody>
          <a:bodyPr wrap="square">
            <a:spAutoFit/>
          </a:bodyPr>
          <a:lstStyle/>
          <a:p>
            <a:pPr algn="ctr"/>
            <a:r>
              <a:rPr lang="en-US" sz="2051" b="1" dirty="0"/>
              <a:t>Year 3</a:t>
            </a:r>
          </a:p>
        </p:txBody>
      </p:sp>
      <p:sp>
        <p:nvSpPr>
          <p:cNvPr id="7" name="Text Box 35">
            <a:extLst>
              <a:ext uri="{FF2B5EF4-FFF2-40B4-BE49-F238E27FC236}">
                <a16:creationId xmlns:a16="http://schemas.microsoft.com/office/drawing/2014/main" id="{96C6E00F-FED1-46AD-A1E0-829E2408E86C}"/>
              </a:ext>
            </a:extLst>
          </p:cNvPr>
          <p:cNvSpPr txBox="1">
            <a:spLocks noChangeArrowheads="1"/>
          </p:cNvSpPr>
          <p:nvPr/>
        </p:nvSpPr>
        <p:spPr bwMode="auto">
          <a:xfrm>
            <a:off x="941909" y="1483793"/>
            <a:ext cx="1851660" cy="1039131"/>
          </a:xfrm>
          <a:prstGeom prst="rect">
            <a:avLst/>
          </a:prstGeom>
          <a:solidFill>
            <a:schemeClr val="accent3">
              <a:lumMod val="40000"/>
              <a:lumOff val="60000"/>
            </a:schemeClr>
          </a:solidFill>
          <a:ln w="38100">
            <a:solidFill>
              <a:srgbClr val="0070C0"/>
            </a:solidFill>
            <a:miter lim="800000"/>
            <a:headEnd/>
            <a:tailEnd/>
          </a:ln>
        </p:spPr>
        <p:txBody>
          <a:bodyPr wrap="square">
            <a:spAutoFit/>
          </a:bodyPr>
          <a:lstStyle/>
          <a:p>
            <a:pPr algn="ctr">
              <a:spcBef>
                <a:spcPct val="50000"/>
              </a:spcBef>
            </a:pPr>
            <a:r>
              <a:rPr lang="en-US" sz="2051" b="1" dirty="0">
                <a:latin typeface="Lato" panose="020F0502020204030203" pitchFamily="34" charset="0"/>
              </a:rPr>
              <a:t>Total Revenue Limit with Exemptions</a:t>
            </a:r>
          </a:p>
        </p:txBody>
      </p:sp>
      <p:sp>
        <p:nvSpPr>
          <p:cNvPr id="8" name="Text Box 35">
            <a:extLst>
              <a:ext uri="{FF2B5EF4-FFF2-40B4-BE49-F238E27FC236}">
                <a16:creationId xmlns:a16="http://schemas.microsoft.com/office/drawing/2014/main" id="{99ADB37B-2FF0-40E1-897C-08FAC62D908C}"/>
              </a:ext>
            </a:extLst>
          </p:cNvPr>
          <p:cNvSpPr txBox="1">
            <a:spLocks noChangeArrowheads="1"/>
          </p:cNvSpPr>
          <p:nvPr/>
        </p:nvSpPr>
        <p:spPr bwMode="auto">
          <a:xfrm>
            <a:off x="3648494" y="1483792"/>
            <a:ext cx="1851660" cy="1039131"/>
          </a:xfrm>
          <a:prstGeom prst="rect">
            <a:avLst/>
          </a:prstGeom>
          <a:solidFill>
            <a:schemeClr val="accent3">
              <a:lumMod val="40000"/>
              <a:lumOff val="60000"/>
            </a:schemeClr>
          </a:solidFill>
          <a:ln w="38100">
            <a:solidFill>
              <a:srgbClr val="0070C0"/>
            </a:solidFill>
            <a:miter lim="800000"/>
            <a:headEnd/>
            <a:tailEnd/>
          </a:ln>
        </p:spPr>
        <p:txBody>
          <a:bodyPr wrap="square">
            <a:spAutoFit/>
          </a:bodyPr>
          <a:lstStyle/>
          <a:p>
            <a:pPr algn="ctr">
              <a:spcBef>
                <a:spcPct val="50000"/>
              </a:spcBef>
            </a:pPr>
            <a:r>
              <a:rPr lang="en-US" sz="2051" b="1" dirty="0">
                <a:latin typeface="Lato" panose="020F0502020204030203" pitchFamily="34" charset="0"/>
              </a:rPr>
              <a:t>Total Revenue Limit with Exemptions</a:t>
            </a:r>
          </a:p>
        </p:txBody>
      </p:sp>
      <p:sp>
        <p:nvSpPr>
          <p:cNvPr id="9" name="Text Box 35">
            <a:extLst>
              <a:ext uri="{FF2B5EF4-FFF2-40B4-BE49-F238E27FC236}">
                <a16:creationId xmlns:a16="http://schemas.microsoft.com/office/drawing/2014/main" id="{862FE9E1-0CDE-4A9D-BD59-0193CBB4E351}"/>
              </a:ext>
            </a:extLst>
          </p:cNvPr>
          <p:cNvSpPr txBox="1">
            <a:spLocks noChangeArrowheads="1"/>
          </p:cNvSpPr>
          <p:nvPr/>
        </p:nvSpPr>
        <p:spPr bwMode="auto">
          <a:xfrm>
            <a:off x="6353367" y="1482425"/>
            <a:ext cx="1851660" cy="1039131"/>
          </a:xfrm>
          <a:prstGeom prst="rect">
            <a:avLst/>
          </a:prstGeom>
          <a:solidFill>
            <a:schemeClr val="accent3">
              <a:lumMod val="40000"/>
              <a:lumOff val="60000"/>
            </a:schemeClr>
          </a:solidFill>
          <a:ln w="38100">
            <a:solidFill>
              <a:srgbClr val="0070C0"/>
            </a:solidFill>
            <a:miter lim="800000"/>
            <a:headEnd/>
            <a:tailEnd/>
          </a:ln>
        </p:spPr>
        <p:txBody>
          <a:bodyPr wrap="square">
            <a:spAutoFit/>
          </a:bodyPr>
          <a:lstStyle/>
          <a:p>
            <a:pPr algn="ctr">
              <a:spcBef>
                <a:spcPct val="50000"/>
              </a:spcBef>
            </a:pPr>
            <a:r>
              <a:rPr lang="en-US" sz="2051" b="1" dirty="0">
                <a:latin typeface="Lato" panose="020F0502020204030203" pitchFamily="34" charset="0"/>
              </a:rPr>
              <a:t>Total Revenue Limit with Exemptions</a:t>
            </a:r>
          </a:p>
        </p:txBody>
      </p:sp>
      <p:sp>
        <p:nvSpPr>
          <p:cNvPr id="11" name="TextBox 10">
            <a:extLst>
              <a:ext uri="{FF2B5EF4-FFF2-40B4-BE49-F238E27FC236}">
                <a16:creationId xmlns:a16="http://schemas.microsoft.com/office/drawing/2014/main" id="{6591E3FD-7977-4315-A1FB-0BF53F9BB977}"/>
              </a:ext>
            </a:extLst>
          </p:cNvPr>
          <p:cNvSpPr txBox="1"/>
          <p:nvPr/>
        </p:nvSpPr>
        <p:spPr>
          <a:xfrm>
            <a:off x="640079" y="2694412"/>
            <a:ext cx="7566660" cy="2349361"/>
          </a:xfrm>
          <a:prstGeom prst="rect">
            <a:avLst/>
          </a:prstGeom>
          <a:noFill/>
        </p:spPr>
        <p:txBody>
          <a:bodyPr wrap="square">
            <a:spAutoFit/>
          </a:bodyPr>
          <a:lstStyle/>
          <a:p>
            <a:pPr indent="-411501">
              <a:spcAft>
                <a:spcPts val="439"/>
              </a:spcAft>
              <a:buClr>
                <a:schemeClr val="accent3"/>
              </a:buClr>
              <a:buSzPct val="85000"/>
              <a:defRPr/>
            </a:pPr>
            <a:r>
              <a:rPr lang="en-US" sz="2000" dirty="0"/>
              <a:t>Line 11 represents the total amount of resource your district will get from property tax, state general aids, and exempt computer aid.  This will equal about 80-90% of general fund revenues.</a:t>
            </a:r>
          </a:p>
          <a:p>
            <a:pPr indent="-411501">
              <a:spcAft>
                <a:spcPts val="439"/>
              </a:spcAft>
              <a:buClr>
                <a:schemeClr val="accent3"/>
              </a:buClr>
              <a:buSzPct val="85000"/>
              <a:defRPr/>
            </a:pPr>
            <a:endParaRPr lang="en-US" sz="2000" dirty="0"/>
          </a:p>
          <a:p>
            <a:pPr indent="-411501">
              <a:spcAft>
                <a:spcPts val="439"/>
              </a:spcAft>
              <a:buClr>
                <a:schemeClr val="accent3"/>
              </a:buClr>
              <a:buSzPct val="85000"/>
              <a:defRPr/>
            </a:pPr>
            <a:r>
              <a:rPr lang="en-US" sz="2000" dirty="0"/>
              <a:t>For budgeting purposes, it’s </a:t>
            </a:r>
            <a:r>
              <a:rPr lang="en-US" sz="2000" u="sng" dirty="0"/>
              <a:t>very</a:t>
            </a:r>
            <a:r>
              <a:rPr lang="en-US" sz="2000" dirty="0"/>
              <a:t> important to compare your new Line 11 with the previous year’s Line 11. Major decreases in Line 11 from year to year can have serious implications for your budget.</a:t>
            </a:r>
          </a:p>
        </p:txBody>
      </p:sp>
    </p:spTree>
    <p:extLst>
      <p:ext uri="{BB962C8B-B14F-4D97-AF65-F5344CB8AC3E}">
        <p14:creationId xmlns:p14="http://schemas.microsoft.com/office/powerpoint/2010/main" val="12751599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B33E78-3AFA-4FCD-85F4-80B579B5F9AD}"/>
              </a:ext>
            </a:extLst>
          </p:cNvPr>
          <p:cNvSpPr>
            <a:spLocks noGrp="1"/>
          </p:cNvSpPr>
          <p:nvPr>
            <p:ph type="body" sz="quarter" idx="13"/>
          </p:nvPr>
        </p:nvSpPr>
        <p:spPr/>
        <p:txBody>
          <a:bodyPr>
            <a:normAutofit/>
          </a:bodyPr>
          <a:lstStyle/>
          <a:p>
            <a:r>
              <a:rPr lang="en-US" sz="4800" b="0" dirty="0">
                <a:solidFill>
                  <a:srgbClr val="FFFF00"/>
                </a:solidFill>
                <a:ea typeface="+mj-ea"/>
                <a:cs typeface="+mj-cs"/>
              </a:rPr>
              <a:t>Quiz Time!</a:t>
            </a:r>
            <a:endParaRPr lang="en-US" sz="4800" dirty="0"/>
          </a:p>
        </p:txBody>
      </p:sp>
      <p:sp>
        <p:nvSpPr>
          <p:cNvPr id="4" name="TextBox 3">
            <a:extLst>
              <a:ext uri="{FF2B5EF4-FFF2-40B4-BE49-F238E27FC236}">
                <a16:creationId xmlns:a16="http://schemas.microsoft.com/office/drawing/2014/main" id="{121B29AC-34EA-46E0-96C9-BB73F019678C}"/>
              </a:ext>
            </a:extLst>
          </p:cNvPr>
          <p:cNvSpPr txBox="1"/>
          <p:nvPr/>
        </p:nvSpPr>
        <p:spPr>
          <a:xfrm>
            <a:off x="2000181" y="1412243"/>
            <a:ext cx="5143637" cy="3005951"/>
          </a:xfrm>
          <a:prstGeom prst="rect">
            <a:avLst/>
          </a:prstGeom>
          <a:noFill/>
        </p:spPr>
        <p:txBody>
          <a:bodyPr wrap="square">
            <a:spAutoFit/>
          </a:bodyPr>
          <a:lstStyle/>
          <a:p>
            <a:pPr marR="0" lvl="0" algn="l" defTabSz="816350" rtl="0" eaLnBrk="1" fontAlgn="auto" latinLnBrk="0" hangingPunct="1">
              <a:lnSpc>
                <a:spcPct val="100000"/>
              </a:lnSpc>
              <a:spcBef>
                <a:spcPts val="439"/>
              </a:spcBef>
              <a:spcAft>
                <a:spcPts val="439"/>
              </a:spcAft>
              <a:buClr>
                <a:srgbClr val="7030A0"/>
              </a:buClr>
              <a:buSzTx/>
              <a:tabLst/>
              <a:defRPr/>
            </a:pPr>
            <a:endParaRPr kumimoji="0" lang="en-US" sz="1200" b="1" i="0" u="none" strike="noStrike" kern="1200" cap="none" spc="0" normalizeH="0" baseline="0" noProof="0" dirty="0">
              <a:ln>
                <a:noFill/>
              </a:ln>
              <a:solidFill>
                <a:prstClr val="black"/>
              </a:solidFill>
              <a:effectLst/>
              <a:uLnTx/>
              <a:uFillTx/>
              <a:ea typeface="ＭＳ Ｐゴシック" pitchFamily="8" charset="-128"/>
              <a:cs typeface="+mn-cs"/>
            </a:endParaRPr>
          </a:p>
          <a:p>
            <a:pPr marR="0" lvl="0" algn="l" defTabSz="816350" rtl="0" eaLnBrk="1" fontAlgn="auto" latinLnBrk="0" hangingPunct="1">
              <a:lnSpc>
                <a:spcPct val="100000"/>
              </a:lnSpc>
              <a:spcBef>
                <a:spcPts val="439"/>
              </a:spcBef>
              <a:spcAft>
                <a:spcPts val="439"/>
              </a:spcAft>
              <a:buClr>
                <a:srgbClr val="7030A0"/>
              </a:buClr>
              <a:buSzTx/>
              <a:tabLst/>
              <a:defRPr/>
            </a:pPr>
            <a:r>
              <a:rPr lang="en-US" sz="2400" b="1" dirty="0">
                <a:solidFill>
                  <a:prstClr val="black"/>
                </a:solidFill>
                <a:ea typeface="ＭＳ Ｐゴシック" pitchFamily="8" charset="-128"/>
              </a:rPr>
              <a:t>Name three recurring exemptions in the revenue limit formula.</a:t>
            </a:r>
            <a:endParaRPr kumimoji="0" lang="en-US" sz="2400" b="1" i="0" u="none" strike="noStrike" kern="1200" cap="none" spc="0" normalizeH="0" baseline="0" noProof="0" dirty="0">
              <a:ln>
                <a:noFill/>
              </a:ln>
              <a:solidFill>
                <a:prstClr val="black"/>
              </a:solidFill>
              <a:effectLst/>
              <a:uLnTx/>
              <a:uFillTx/>
              <a:ea typeface="ＭＳ Ｐゴシック" pitchFamily="8" charset="-128"/>
              <a:cs typeface="+mn-cs"/>
            </a:endParaRPr>
          </a:p>
          <a:p>
            <a:pPr marR="0" lvl="0" algn="l" defTabSz="816350" rtl="0" eaLnBrk="1" fontAlgn="auto" latinLnBrk="0" hangingPunct="1">
              <a:lnSpc>
                <a:spcPct val="100000"/>
              </a:lnSpc>
              <a:spcBef>
                <a:spcPts val="439"/>
              </a:spcBef>
              <a:spcAft>
                <a:spcPts val="439"/>
              </a:spcAft>
              <a:buClr>
                <a:srgbClr val="7030A0"/>
              </a:buClr>
              <a:buSzTx/>
              <a:tabLst/>
              <a:defRPr/>
            </a:pPr>
            <a:endParaRPr lang="en-US" sz="1200" b="1" dirty="0">
              <a:solidFill>
                <a:prstClr val="black"/>
              </a:solidFill>
              <a:ea typeface="ＭＳ Ｐゴシック" pitchFamily="8" charset="-128"/>
            </a:endParaRPr>
          </a:p>
          <a:p>
            <a:pPr marL="0" marR="0" lvl="0" indent="0" algn="l" defTabSz="816350" rtl="0" eaLnBrk="1" fontAlgn="auto" latinLnBrk="0" hangingPunct="1">
              <a:lnSpc>
                <a:spcPct val="100000"/>
              </a:lnSpc>
              <a:spcBef>
                <a:spcPts val="439"/>
              </a:spcBef>
              <a:spcAft>
                <a:spcPts val="439"/>
              </a:spcAft>
              <a:buClr>
                <a:srgbClr val="7030A0"/>
              </a:buClr>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ＭＳ Ｐゴシック" pitchFamily="8" charset="-128"/>
                <a:cs typeface="+mn-cs"/>
              </a:rPr>
              <a:t>Name three non-recurring exemptions in the revenue limit formula.</a:t>
            </a:r>
          </a:p>
          <a:p>
            <a:pPr marR="0" lvl="0" algn="l" defTabSz="816350" rtl="0" eaLnBrk="1" fontAlgn="auto" latinLnBrk="0" hangingPunct="1">
              <a:lnSpc>
                <a:spcPct val="100000"/>
              </a:lnSpc>
              <a:spcBef>
                <a:spcPts val="439"/>
              </a:spcBef>
              <a:spcAft>
                <a:spcPts val="439"/>
              </a:spcAft>
              <a:buClr>
                <a:srgbClr val="7030A0"/>
              </a:buClr>
              <a:buSzTx/>
              <a:tabLst/>
              <a:defRPr/>
            </a:pPr>
            <a:endParaRPr kumimoji="0" lang="en-US" sz="1800" b="1" i="0" u="none" strike="noStrike" kern="1200" cap="none" spc="0" normalizeH="0" baseline="0" noProof="0" dirty="0">
              <a:ln>
                <a:noFill/>
              </a:ln>
              <a:solidFill>
                <a:prstClr val="black"/>
              </a:solidFill>
              <a:effectLst/>
              <a:uLnTx/>
              <a:uFillTx/>
              <a:ea typeface="ＭＳ Ｐゴシック" pitchFamily="8" charset="-128"/>
              <a:cs typeface="+mn-cs"/>
            </a:endParaRPr>
          </a:p>
          <a:p>
            <a:pPr marR="0" lvl="0" algn="l" defTabSz="816350" rtl="0" eaLnBrk="1" fontAlgn="auto" latinLnBrk="0" hangingPunct="1">
              <a:lnSpc>
                <a:spcPct val="100000"/>
              </a:lnSpc>
              <a:spcBef>
                <a:spcPts val="439"/>
              </a:spcBef>
              <a:spcAft>
                <a:spcPts val="439"/>
              </a:spcAft>
              <a:buClr>
                <a:srgbClr val="7030A0"/>
              </a:buClr>
              <a:buSzTx/>
              <a:tabLst/>
              <a:defRPr/>
            </a:pPr>
            <a:endParaRPr kumimoji="0" lang="en-US" sz="1800" b="1" i="0" u="none" strike="noStrike" kern="1200" cap="none" spc="0" normalizeH="0" baseline="0" noProof="0" dirty="0">
              <a:ln>
                <a:noFill/>
              </a:ln>
              <a:solidFill>
                <a:prstClr val="black"/>
              </a:solidFill>
              <a:effectLst/>
              <a:uLnTx/>
              <a:uFillTx/>
              <a:ea typeface="ＭＳ Ｐゴシック" pitchFamily="8" charset="-128"/>
              <a:cs typeface="+mn-cs"/>
            </a:endParaRPr>
          </a:p>
        </p:txBody>
      </p:sp>
    </p:spTree>
    <p:extLst>
      <p:ext uri="{BB962C8B-B14F-4D97-AF65-F5344CB8AC3E}">
        <p14:creationId xmlns:p14="http://schemas.microsoft.com/office/powerpoint/2010/main" val="35785529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B33E78-3AFA-4FCD-85F4-80B579B5F9AD}"/>
              </a:ext>
            </a:extLst>
          </p:cNvPr>
          <p:cNvSpPr>
            <a:spLocks noGrp="1"/>
          </p:cNvSpPr>
          <p:nvPr>
            <p:ph type="body" sz="quarter" idx="13"/>
          </p:nvPr>
        </p:nvSpPr>
        <p:spPr/>
        <p:txBody>
          <a:bodyPr/>
          <a:lstStyle/>
          <a:p>
            <a:r>
              <a:rPr lang="en-US" sz="3600" dirty="0">
                <a:solidFill>
                  <a:srgbClr val="FFFF00"/>
                </a:solidFill>
              </a:rPr>
              <a:t>Fly-Over Review of Lines 1 – 11</a:t>
            </a:r>
            <a:endParaRPr lang="en-US" dirty="0"/>
          </a:p>
        </p:txBody>
      </p:sp>
      <p:pic>
        <p:nvPicPr>
          <p:cNvPr id="6" name="Picture 5">
            <a:extLst>
              <a:ext uri="{FF2B5EF4-FFF2-40B4-BE49-F238E27FC236}">
                <a16:creationId xmlns:a16="http://schemas.microsoft.com/office/drawing/2014/main" id="{9354F9B0-3C2E-3944-E92A-FAB2652CDBE9}"/>
              </a:ext>
            </a:extLst>
          </p:cNvPr>
          <p:cNvPicPr>
            <a:picLocks noChangeAspect="1"/>
          </p:cNvPicPr>
          <p:nvPr/>
        </p:nvPicPr>
        <p:blipFill>
          <a:blip r:embed="rId2"/>
          <a:stretch>
            <a:fillRect/>
          </a:stretch>
        </p:blipFill>
        <p:spPr>
          <a:xfrm>
            <a:off x="2100837" y="1084928"/>
            <a:ext cx="4942326" cy="3845920"/>
          </a:xfrm>
          <a:prstGeom prst="rect">
            <a:avLst/>
          </a:prstGeom>
          <a:solidFill>
            <a:schemeClr val="bg1"/>
          </a:solidFill>
          <a:effectLst>
            <a:outerShdw blurRad="25400" dist="12700" dir="2700000" algn="tl" rotWithShape="0">
              <a:prstClr val="black">
                <a:alpha val="40000"/>
              </a:prstClr>
            </a:outerShdw>
          </a:effectLst>
        </p:spPr>
      </p:pic>
    </p:spTree>
    <p:extLst>
      <p:ext uri="{BB962C8B-B14F-4D97-AF65-F5344CB8AC3E}">
        <p14:creationId xmlns:p14="http://schemas.microsoft.com/office/powerpoint/2010/main" val="38970176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B33E78-3AFA-4FCD-85F4-80B579B5F9AD}"/>
              </a:ext>
            </a:extLst>
          </p:cNvPr>
          <p:cNvSpPr>
            <a:spLocks noGrp="1"/>
          </p:cNvSpPr>
          <p:nvPr>
            <p:ph type="body" sz="quarter" idx="13"/>
          </p:nvPr>
        </p:nvSpPr>
        <p:spPr/>
        <p:txBody>
          <a:bodyPr/>
          <a:lstStyle/>
          <a:p>
            <a:r>
              <a:rPr lang="en-US" sz="3600" dirty="0">
                <a:solidFill>
                  <a:srgbClr val="FFFF00"/>
                </a:solidFill>
              </a:rPr>
              <a:t>Step 4: Determine Levy</a:t>
            </a:r>
            <a:endParaRPr lang="en-US" dirty="0"/>
          </a:p>
        </p:txBody>
      </p:sp>
      <p:sp>
        <p:nvSpPr>
          <p:cNvPr id="4" name="TextBox 3">
            <a:extLst>
              <a:ext uri="{FF2B5EF4-FFF2-40B4-BE49-F238E27FC236}">
                <a16:creationId xmlns:a16="http://schemas.microsoft.com/office/drawing/2014/main" id="{D99C3416-6664-4400-BEF5-EDF6470D3CDA}"/>
              </a:ext>
            </a:extLst>
          </p:cNvPr>
          <p:cNvSpPr txBox="1"/>
          <p:nvPr/>
        </p:nvSpPr>
        <p:spPr>
          <a:xfrm>
            <a:off x="666307" y="921657"/>
            <a:ext cx="7296593" cy="3631763"/>
          </a:xfrm>
          <a:prstGeom prst="rect">
            <a:avLst/>
          </a:prstGeom>
          <a:noFill/>
        </p:spPr>
        <p:txBody>
          <a:bodyPr wrap="square">
            <a:spAutoFit/>
          </a:bodyPr>
          <a:lstStyle/>
          <a:p>
            <a:pPr>
              <a:spcBef>
                <a:spcPts val="220"/>
              </a:spcBef>
              <a:spcAft>
                <a:spcPts val="220"/>
              </a:spcAft>
              <a:buClr>
                <a:srgbClr val="C00000"/>
              </a:buClr>
              <a:buSzPct val="100000"/>
            </a:pPr>
            <a:r>
              <a:rPr lang="en-US" sz="2000" b="1" dirty="0"/>
              <a:t>Controlled Amounts </a:t>
            </a:r>
            <a:r>
              <a:rPr lang="en-US" sz="2000" dirty="0"/>
              <a:t>- Lines 12-14</a:t>
            </a:r>
          </a:p>
          <a:p>
            <a:pPr marL="342789" lvl="1">
              <a:lnSpc>
                <a:spcPct val="100000"/>
              </a:lnSpc>
              <a:spcBef>
                <a:spcPts val="220"/>
              </a:spcBef>
              <a:spcAft>
                <a:spcPts val="220"/>
              </a:spcAft>
              <a:buClr>
                <a:srgbClr val="C00000"/>
              </a:buClr>
              <a:buSzPct val="100000"/>
              <a:tabLst>
                <a:tab pos="541811" algn="l"/>
                <a:tab pos="669707" algn="l"/>
              </a:tabLst>
            </a:pPr>
            <a:r>
              <a:rPr lang="en-US" sz="2000" dirty="0"/>
              <a:t>General State Aid (12A)   High Poverty Aid (12B) </a:t>
            </a:r>
            <a:br>
              <a:rPr lang="en-US" sz="2000" dirty="0"/>
            </a:br>
            <a:r>
              <a:rPr lang="en-US" sz="2000" dirty="0"/>
              <a:t>Computer Aid (12C)          Aid for Exempt Personal Property (12D)</a:t>
            </a:r>
          </a:p>
          <a:p>
            <a:pPr>
              <a:spcBef>
                <a:spcPts val="220"/>
              </a:spcBef>
              <a:spcAft>
                <a:spcPts val="220"/>
              </a:spcAft>
              <a:buClr>
                <a:srgbClr val="FFFF00"/>
              </a:buClr>
              <a:buNone/>
              <a:tabLst>
                <a:tab pos="541811" algn="l"/>
                <a:tab pos="669707" algn="l"/>
              </a:tabLst>
            </a:pPr>
            <a:r>
              <a:rPr lang="en-US" sz="2000" dirty="0"/>
              <a:t>		Fund 10, General Fund Levy (14A)</a:t>
            </a:r>
          </a:p>
          <a:p>
            <a:pPr>
              <a:spcBef>
                <a:spcPts val="220"/>
              </a:spcBef>
              <a:spcAft>
                <a:spcPts val="220"/>
              </a:spcAft>
              <a:buClr>
                <a:srgbClr val="FFFF00"/>
              </a:buClr>
              <a:buNone/>
              <a:tabLst>
                <a:tab pos="541811" algn="l"/>
                <a:tab pos="669707" algn="l"/>
              </a:tabLst>
            </a:pPr>
            <a:r>
              <a:rPr lang="en-US" sz="2000" dirty="0"/>
              <a:t>		Fund 38, Non-Referendum Debt Levy (14B)</a:t>
            </a:r>
          </a:p>
          <a:p>
            <a:pPr>
              <a:spcBef>
                <a:spcPts val="220"/>
              </a:spcBef>
              <a:spcAft>
                <a:spcPts val="220"/>
              </a:spcAft>
              <a:buClr>
                <a:srgbClr val="FFFF00"/>
              </a:buClr>
              <a:buNone/>
              <a:tabLst>
                <a:tab pos="541811" algn="l"/>
                <a:tab pos="669707" algn="l"/>
              </a:tabLst>
            </a:pPr>
            <a:r>
              <a:rPr lang="en-US" sz="2000" dirty="0"/>
              <a:t>		Fund 41, Capital Projects Levy (14C) </a:t>
            </a:r>
          </a:p>
          <a:p>
            <a:pPr>
              <a:spcBef>
                <a:spcPts val="220"/>
              </a:spcBef>
              <a:spcAft>
                <a:spcPts val="220"/>
              </a:spcAft>
              <a:buClr>
                <a:srgbClr val="C00000"/>
              </a:buClr>
              <a:tabLst>
                <a:tab pos="206958" algn="l"/>
                <a:tab pos="822019" algn="l"/>
              </a:tabLst>
            </a:pPr>
            <a:r>
              <a:rPr lang="en-US" sz="2000" b="1" dirty="0"/>
              <a:t>Non-Controlled Amounts </a:t>
            </a:r>
            <a:r>
              <a:rPr lang="en-US" sz="2000" dirty="0"/>
              <a:t>- Line 15 		</a:t>
            </a:r>
          </a:p>
          <a:p>
            <a:pPr>
              <a:spcBef>
                <a:spcPts val="220"/>
              </a:spcBef>
              <a:spcAft>
                <a:spcPts val="220"/>
              </a:spcAft>
              <a:buClr>
                <a:srgbClr val="FFFF00"/>
              </a:buClr>
              <a:buNone/>
              <a:tabLst>
                <a:tab pos="541811" algn="l"/>
              </a:tabLst>
            </a:pPr>
            <a:r>
              <a:rPr lang="en-US" sz="2000" dirty="0"/>
              <a:t>		Fund 39 [non-Fund 38], Referendum Debt Levy (15A)</a:t>
            </a:r>
          </a:p>
          <a:p>
            <a:pPr>
              <a:spcBef>
                <a:spcPts val="220"/>
              </a:spcBef>
              <a:spcAft>
                <a:spcPts val="220"/>
              </a:spcAft>
              <a:buClr>
                <a:schemeClr val="tx1"/>
              </a:buClr>
              <a:buNone/>
              <a:tabLst>
                <a:tab pos="541811" algn="l"/>
              </a:tabLst>
            </a:pPr>
            <a:r>
              <a:rPr lang="en-US" sz="2000" dirty="0"/>
              <a:t>		Fund 80, Community Service Fund (15B)</a:t>
            </a:r>
          </a:p>
          <a:p>
            <a:pPr>
              <a:spcBef>
                <a:spcPts val="220"/>
              </a:spcBef>
              <a:spcAft>
                <a:spcPts val="220"/>
              </a:spcAft>
              <a:buClr>
                <a:schemeClr val="tx1"/>
              </a:buClr>
              <a:buNone/>
              <a:tabLst>
                <a:tab pos="541811" algn="l"/>
              </a:tabLst>
            </a:pPr>
            <a:r>
              <a:rPr lang="en-US" sz="2000" dirty="0"/>
              <a:t>		Fund 10, Property Tax Chargebacks (15C)</a:t>
            </a:r>
          </a:p>
        </p:txBody>
      </p:sp>
    </p:spTree>
    <p:extLst>
      <p:ext uri="{BB962C8B-B14F-4D97-AF65-F5344CB8AC3E}">
        <p14:creationId xmlns:p14="http://schemas.microsoft.com/office/powerpoint/2010/main" val="9402631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B33E78-3AFA-4FCD-85F4-80B579B5F9AD}"/>
              </a:ext>
            </a:extLst>
          </p:cNvPr>
          <p:cNvSpPr>
            <a:spLocks noGrp="1"/>
          </p:cNvSpPr>
          <p:nvPr>
            <p:ph type="body" sz="quarter" idx="13"/>
          </p:nvPr>
        </p:nvSpPr>
        <p:spPr/>
        <p:txBody>
          <a:bodyPr>
            <a:normAutofit fontScale="85000" lnSpcReduction="20000"/>
          </a:bodyPr>
          <a:lstStyle/>
          <a:p>
            <a:pPr marL="0" marR="0" lvl="0" indent="0" algn="ctr" defTabSz="81635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00"/>
              </a:solidFill>
              <a:effectLst/>
              <a:uLnTx/>
              <a:uFillTx/>
              <a:latin typeface="Lato Black" panose="020F0A02020204030203" pitchFamily="34" charset="0"/>
              <a:ea typeface="+mn-ea"/>
              <a:cs typeface="+mn-cs"/>
            </a:endParaRPr>
          </a:p>
          <a:p>
            <a:pPr marL="0" marR="0" lvl="0" indent="0" algn="ctr" defTabSz="81635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00"/>
                </a:solidFill>
                <a:effectLst/>
                <a:uLnTx/>
                <a:uFillTx/>
                <a:latin typeface="Lato Black" panose="020F0A02020204030203" pitchFamily="34" charset="0"/>
                <a:ea typeface="+mn-ea"/>
                <a:cs typeface="+mn-cs"/>
              </a:rPr>
              <a:t>Aid Certification - Line 12</a:t>
            </a:r>
          </a:p>
          <a:p>
            <a:endParaRPr lang="en-US" dirty="0"/>
          </a:p>
        </p:txBody>
      </p:sp>
      <p:sp>
        <p:nvSpPr>
          <p:cNvPr id="4" name="TextBox 3">
            <a:extLst>
              <a:ext uri="{FF2B5EF4-FFF2-40B4-BE49-F238E27FC236}">
                <a16:creationId xmlns:a16="http://schemas.microsoft.com/office/drawing/2014/main" id="{393CD06E-B8AA-47A3-8CF0-A2739F87C79E}"/>
              </a:ext>
            </a:extLst>
          </p:cNvPr>
          <p:cNvSpPr txBox="1"/>
          <p:nvPr/>
        </p:nvSpPr>
        <p:spPr>
          <a:xfrm>
            <a:off x="1264920" y="927831"/>
            <a:ext cx="6431280" cy="1508105"/>
          </a:xfrm>
          <a:prstGeom prst="rect">
            <a:avLst/>
          </a:prstGeom>
          <a:noFill/>
        </p:spPr>
        <p:txBody>
          <a:bodyPr wrap="square">
            <a:spAutoFit/>
          </a:bodyPr>
          <a:lstStyle/>
          <a:p>
            <a:pPr marL="342900" indent="-342900">
              <a:spcBef>
                <a:spcPct val="20000"/>
              </a:spcBef>
              <a:buFont typeface="Wingdings" panose="05000000000000000000" pitchFamily="2" charset="2"/>
              <a:buChar char="Ø"/>
              <a:defRPr/>
            </a:pPr>
            <a:r>
              <a:rPr lang="en-US" sz="2000" kern="0" dirty="0"/>
              <a:t>12A. General Aid (October 15 Cert.)</a:t>
            </a:r>
          </a:p>
          <a:p>
            <a:pPr marL="342900" indent="-342900">
              <a:spcBef>
                <a:spcPct val="20000"/>
              </a:spcBef>
              <a:buFont typeface="Wingdings" panose="05000000000000000000" pitchFamily="2" charset="2"/>
              <a:buChar char="Ø"/>
              <a:defRPr/>
            </a:pPr>
            <a:r>
              <a:rPr lang="en-US" sz="2000" kern="0" dirty="0"/>
              <a:t>12B. State Aid to High Poverty Districts (not all districts)</a:t>
            </a:r>
          </a:p>
          <a:p>
            <a:pPr marL="342900" indent="-342900">
              <a:spcBef>
                <a:spcPct val="20000"/>
              </a:spcBef>
              <a:buFont typeface="Wingdings" panose="05000000000000000000" pitchFamily="2" charset="2"/>
              <a:buChar char="Ø"/>
              <a:defRPr/>
            </a:pPr>
            <a:r>
              <a:rPr lang="en-US" sz="2000" kern="0" dirty="0"/>
              <a:t>12C. State Aid for Exempt Computers </a:t>
            </a:r>
          </a:p>
          <a:p>
            <a:pPr marL="342900" indent="-342900">
              <a:spcBef>
                <a:spcPct val="20000"/>
              </a:spcBef>
              <a:buFont typeface="Wingdings" panose="05000000000000000000" pitchFamily="2" charset="2"/>
              <a:buChar char="Ø"/>
              <a:defRPr/>
            </a:pPr>
            <a:r>
              <a:rPr lang="en-US" sz="2000" kern="0" dirty="0"/>
              <a:t>12D. State Aid for Exempt Personal Property </a:t>
            </a:r>
          </a:p>
        </p:txBody>
      </p:sp>
      <p:sp>
        <p:nvSpPr>
          <p:cNvPr id="8" name="TextBox 7">
            <a:extLst>
              <a:ext uri="{FF2B5EF4-FFF2-40B4-BE49-F238E27FC236}">
                <a16:creationId xmlns:a16="http://schemas.microsoft.com/office/drawing/2014/main" id="{DD673DE5-8F79-4F31-9FCF-81206475CC82}"/>
              </a:ext>
            </a:extLst>
          </p:cNvPr>
          <p:cNvSpPr txBox="1"/>
          <p:nvPr/>
        </p:nvSpPr>
        <p:spPr>
          <a:xfrm>
            <a:off x="727212" y="4186621"/>
            <a:ext cx="7890510" cy="830997"/>
          </a:xfrm>
          <a:prstGeom prst="rect">
            <a:avLst/>
          </a:prstGeom>
          <a:noFill/>
        </p:spPr>
        <p:txBody>
          <a:bodyPr wrap="square">
            <a:spAutoFit/>
          </a:bodyPr>
          <a:lstStyle/>
          <a:p>
            <a:pPr algn="ctr">
              <a:spcBef>
                <a:spcPct val="50000"/>
              </a:spcBef>
            </a:pPr>
            <a:r>
              <a:rPr lang="en-US" sz="2400" dirty="0"/>
              <a:t>Line 13 must now be divided between the Fund 10 levy, the Fund 38 levy and the Fund 41 levy</a:t>
            </a:r>
          </a:p>
        </p:txBody>
      </p:sp>
      <p:pic>
        <p:nvPicPr>
          <p:cNvPr id="9" name="Picture 8">
            <a:extLst>
              <a:ext uri="{FF2B5EF4-FFF2-40B4-BE49-F238E27FC236}">
                <a16:creationId xmlns:a16="http://schemas.microsoft.com/office/drawing/2014/main" id="{7D179845-8A04-31EF-C1A5-B94401D2E00A}"/>
              </a:ext>
            </a:extLst>
          </p:cNvPr>
          <p:cNvPicPr>
            <a:picLocks noChangeAspect="1"/>
          </p:cNvPicPr>
          <p:nvPr/>
        </p:nvPicPr>
        <p:blipFill>
          <a:blip r:embed="rId2"/>
          <a:stretch>
            <a:fillRect/>
          </a:stretch>
        </p:blipFill>
        <p:spPr>
          <a:xfrm>
            <a:off x="514165" y="2435936"/>
            <a:ext cx="8115670" cy="1765490"/>
          </a:xfrm>
          <a:prstGeom prst="rect">
            <a:avLst/>
          </a:prstGeom>
          <a:solidFill>
            <a:schemeClr val="bg1"/>
          </a:solidFill>
          <a:effectLst>
            <a:outerShdw blurRad="25400" dist="12700" dir="2700000" algn="tl" rotWithShape="0">
              <a:prstClr val="black">
                <a:alpha val="40000"/>
              </a:prstClr>
            </a:outerShdw>
          </a:effectLst>
        </p:spPr>
      </p:pic>
    </p:spTree>
    <p:extLst>
      <p:ext uri="{BB962C8B-B14F-4D97-AF65-F5344CB8AC3E}">
        <p14:creationId xmlns:p14="http://schemas.microsoft.com/office/powerpoint/2010/main" val="35744331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B33E78-3AFA-4FCD-85F4-80B579B5F9AD}"/>
              </a:ext>
            </a:extLst>
          </p:cNvPr>
          <p:cNvSpPr>
            <a:spLocks noGrp="1"/>
          </p:cNvSpPr>
          <p:nvPr>
            <p:ph type="body" sz="quarter" idx="13"/>
          </p:nvPr>
        </p:nvSpPr>
        <p:spPr/>
        <p:txBody>
          <a:bodyPr>
            <a:normAutofit fontScale="92500" lnSpcReduction="20000"/>
          </a:bodyPr>
          <a:lstStyle/>
          <a:p>
            <a:r>
              <a:rPr lang="en-US" sz="3600" dirty="0">
                <a:solidFill>
                  <a:srgbClr val="FFFF00"/>
                </a:solidFill>
              </a:rPr>
              <a:t>Controlled Amounts</a:t>
            </a:r>
            <a:br>
              <a:rPr lang="en-US" sz="3600" dirty="0">
                <a:solidFill>
                  <a:srgbClr val="FFFF00"/>
                </a:solidFill>
              </a:rPr>
            </a:br>
            <a:r>
              <a:rPr lang="en-US" sz="3600" dirty="0">
                <a:solidFill>
                  <a:srgbClr val="FFFF00"/>
                </a:solidFill>
              </a:rPr>
              <a:t>Line 14</a:t>
            </a:r>
            <a:endParaRPr lang="en-US" dirty="0"/>
          </a:p>
        </p:txBody>
      </p:sp>
      <p:sp>
        <p:nvSpPr>
          <p:cNvPr id="3" name="Text Box 22">
            <a:extLst>
              <a:ext uri="{FF2B5EF4-FFF2-40B4-BE49-F238E27FC236}">
                <a16:creationId xmlns:a16="http://schemas.microsoft.com/office/drawing/2014/main" id="{791A1A0E-2ED2-41A9-A99B-7A4AD6484B93}"/>
              </a:ext>
            </a:extLst>
          </p:cNvPr>
          <p:cNvSpPr txBox="1">
            <a:spLocks noChangeArrowheads="1"/>
          </p:cNvSpPr>
          <p:nvPr/>
        </p:nvSpPr>
        <p:spPr bwMode="auto">
          <a:xfrm>
            <a:off x="217232" y="957918"/>
            <a:ext cx="2352122" cy="1323439"/>
          </a:xfrm>
          <a:prstGeom prst="rect">
            <a:avLst/>
          </a:prstGeom>
          <a:noFill/>
          <a:ln w="9525">
            <a:noFill/>
            <a:miter lim="800000"/>
            <a:headEnd/>
            <a:tailEnd/>
          </a:ln>
        </p:spPr>
        <p:txBody>
          <a:bodyPr wrap="square">
            <a:spAutoFit/>
          </a:bodyPr>
          <a:lstStyle/>
          <a:p>
            <a:pPr algn="ctr">
              <a:spcBef>
                <a:spcPct val="50000"/>
              </a:spcBef>
              <a:defRPr/>
            </a:pPr>
            <a:r>
              <a:rPr lang="en-US" sz="2000" dirty="0"/>
              <a:t>Line 11 – Total Resources from Property Tax and General Aid</a:t>
            </a:r>
          </a:p>
        </p:txBody>
      </p:sp>
      <p:sp>
        <p:nvSpPr>
          <p:cNvPr id="5" name="TextBox 4">
            <a:extLst>
              <a:ext uri="{FF2B5EF4-FFF2-40B4-BE49-F238E27FC236}">
                <a16:creationId xmlns:a16="http://schemas.microsoft.com/office/drawing/2014/main" id="{B0C5E0C0-F8BF-42D5-B38E-51BFCAE2BAF4}"/>
              </a:ext>
            </a:extLst>
          </p:cNvPr>
          <p:cNvSpPr txBox="1"/>
          <p:nvPr/>
        </p:nvSpPr>
        <p:spPr>
          <a:xfrm>
            <a:off x="3095625" y="1127552"/>
            <a:ext cx="4575810" cy="923330"/>
          </a:xfrm>
          <a:prstGeom prst="rect">
            <a:avLst/>
          </a:prstGeom>
          <a:noFill/>
        </p:spPr>
        <p:txBody>
          <a:bodyPr wrap="square">
            <a:spAutoFit/>
          </a:bodyPr>
          <a:lstStyle/>
          <a:p>
            <a:pPr algn="ctr">
              <a:spcBef>
                <a:spcPct val="30000"/>
              </a:spcBef>
              <a:defRPr/>
            </a:pPr>
            <a:r>
              <a:rPr lang="en-US" sz="1800" dirty="0"/>
              <a:t>October 15 Aid Certification,  High Poverty Aid, Computer Aid, and Aid for Exempt Personal Property </a:t>
            </a:r>
            <a:r>
              <a:rPr lang="en-US" sz="1800" u="sng" dirty="0"/>
              <a:t>reduce</a:t>
            </a:r>
            <a:r>
              <a:rPr lang="en-US" sz="1800" dirty="0"/>
              <a:t> what you can levy.</a:t>
            </a:r>
          </a:p>
        </p:txBody>
      </p:sp>
      <p:sp>
        <p:nvSpPr>
          <p:cNvPr id="6" name="Text Box 20">
            <a:extLst>
              <a:ext uri="{FF2B5EF4-FFF2-40B4-BE49-F238E27FC236}">
                <a16:creationId xmlns:a16="http://schemas.microsoft.com/office/drawing/2014/main" id="{5DBEF3EF-50A4-4099-9699-98332F98B429}"/>
              </a:ext>
            </a:extLst>
          </p:cNvPr>
          <p:cNvSpPr txBox="1">
            <a:spLocks noChangeArrowheads="1"/>
          </p:cNvSpPr>
          <p:nvPr/>
        </p:nvSpPr>
        <p:spPr bwMode="auto">
          <a:xfrm>
            <a:off x="89023" y="2298125"/>
            <a:ext cx="1629580" cy="1309357"/>
          </a:xfrm>
          <a:prstGeom prst="rect">
            <a:avLst/>
          </a:prstGeom>
          <a:noFill/>
          <a:ln w="9525">
            <a:noFill/>
            <a:miter lim="800000"/>
            <a:headEnd/>
            <a:tailEnd/>
          </a:ln>
        </p:spPr>
        <p:txBody>
          <a:bodyPr/>
          <a:lstStyle/>
          <a:p>
            <a:pPr marL="308626" indent="-308626" algn="ctr">
              <a:spcBef>
                <a:spcPct val="50000"/>
              </a:spcBef>
              <a:defRPr/>
            </a:pPr>
            <a:r>
              <a:rPr lang="en-US" sz="1800" dirty="0"/>
              <a:t>Line 13</a:t>
            </a:r>
          </a:p>
          <a:p>
            <a:pPr marL="308626" indent="-308626" algn="ctr">
              <a:spcBef>
                <a:spcPct val="25000"/>
              </a:spcBef>
              <a:defRPr/>
            </a:pPr>
            <a:r>
              <a:rPr lang="en-US" sz="1800" dirty="0"/>
              <a:t>Allowable</a:t>
            </a:r>
          </a:p>
          <a:p>
            <a:pPr marL="308626" indent="-308626" algn="ctr">
              <a:spcBef>
                <a:spcPct val="25000"/>
              </a:spcBef>
              <a:defRPr/>
            </a:pPr>
            <a:r>
              <a:rPr lang="en-US" sz="1800" dirty="0"/>
              <a:t>Limited</a:t>
            </a:r>
          </a:p>
          <a:p>
            <a:pPr marL="308626" indent="-308626" algn="ctr">
              <a:spcBef>
                <a:spcPct val="25000"/>
              </a:spcBef>
              <a:defRPr/>
            </a:pPr>
            <a:r>
              <a:rPr lang="en-US" sz="1800" dirty="0"/>
              <a:t>Levy Revenue</a:t>
            </a:r>
          </a:p>
        </p:txBody>
      </p:sp>
      <p:sp>
        <p:nvSpPr>
          <p:cNvPr id="7" name="Text Box 14">
            <a:extLst>
              <a:ext uri="{FF2B5EF4-FFF2-40B4-BE49-F238E27FC236}">
                <a16:creationId xmlns:a16="http://schemas.microsoft.com/office/drawing/2014/main" id="{C65D73D0-FFA3-47BA-B1B9-315EE19CC37F}"/>
              </a:ext>
            </a:extLst>
          </p:cNvPr>
          <p:cNvSpPr txBox="1">
            <a:spLocks noChangeArrowheads="1"/>
          </p:cNvSpPr>
          <p:nvPr/>
        </p:nvSpPr>
        <p:spPr bwMode="auto">
          <a:xfrm>
            <a:off x="1958341" y="2734166"/>
            <a:ext cx="1471643" cy="1746632"/>
          </a:xfrm>
          <a:prstGeom prst="rect">
            <a:avLst/>
          </a:prstGeom>
          <a:solidFill>
            <a:srgbClr val="7030A0"/>
          </a:solidFill>
          <a:ln w="9525">
            <a:noFill/>
            <a:miter lim="800000"/>
            <a:headEnd/>
            <a:tailEnd/>
          </a:ln>
        </p:spPr>
        <p:txBody>
          <a:bodyPr wrap="square">
            <a:spAutoFit/>
          </a:bodyPr>
          <a:lstStyle/>
          <a:p>
            <a:pPr>
              <a:spcBef>
                <a:spcPct val="50000"/>
              </a:spcBef>
            </a:pPr>
            <a:endParaRPr lang="en-US" sz="1975" b="1" i="1" dirty="0"/>
          </a:p>
          <a:p>
            <a:pPr>
              <a:spcBef>
                <a:spcPct val="50000"/>
              </a:spcBef>
            </a:pPr>
            <a:endParaRPr lang="en-US" sz="450" b="1" i="1" dirty="0"/>
          </a:p>
          <a:p>
            <a:pPr>
              <a:spcBef>
                <a:spcPct val="50000"/>
              </a:spcBef>
            </a:pPr>
            <a:endParaRPr lang="en-US" sz="450" b="1" i="1" dirty="0"/>
          </a:p>
          <a:p>
            <a:pPr>
              <a:spcBef>
                <a:spcPct val="50000"/>
              </a:spcBef>
            </a:pPr>
            <a:endParaRPr lang="en-US" sz="450" b="1" i="1" dirty="0"/>
          </a:p>
          <a:p>
            <a:pPr>
              <a:spcBef>
                <a:spcPct val="50000"/>
              </a:spcBef>
            </a:pPr>
            <a:endParaRPr lang="en-US" sz="450" b="1" i="1" dirty="0"/>
          </a:p>
          <a:p>
            <a:pPr>
              <a:spcBef>
                <a:spcPct val="50000"/>
              </a:spcBef>
            </a:pPr>
            <a:endParaRPr lang="en-US" sz="450" b="1" i="1" dirty="0"/>
          </a:p>
          <a:p>
            <a:pPr>
              <a:spcBef>
                <a:spcPct val="50000"/>
              </a:spcBef>
            </a:pPr>
            <a:endParaRPr lang="en-US" sz="450" b="1" i="1" dirty="0"/>
          </a:p>
          <a:p>
            <a:pPr>
              <a:spcBef>
                <a:spcPct val="50000"/>
              </a:spcBef>
            </a:pPr>
            <a:endParaRPr lang="en-US" sz="450" b="1" i="1" dirty="0"/>
          </a:p>
          <a:p>
            <a:pPr>
              <a:spcBef>
                <a:spcPct val="50000"/>
              </a:spcBef>
            </a:pPr>
            <a:endParaRPr lang="en-US" sz="450" b="1" i="1" dirty="0"/>
          </a:p>
          <a:p>
            <a:pPr>
              <a:spcBef>
                <a:spcPct val="50000"/>
              </a:spcBef>
            </a:pPr>
            <a:endParaRPr lang="en-US" sz="450" b="1" i="1" dirty="0"/>
          </a:p>
          <a:p>
            <a:pPr>
              <a:spcBef>
                <a:spcPct val="50000"/>
              </a:spcBef>
            </a:pPr>
            <a:endParaRPr lang="en-US" sz="450" b="1" i="1" dirty="0"/>
          </a:p>
          <a:p>
            <a:pPr>
              <a:spcBef>
                <a:spcPct val="50000"/>
              </a:spcBef>
            </a:pPr>
            <a:endParaRPr lang="en-US" sz="450" b="1" i="1" dirty="0"/>
          </a:p>
          <a:p>
            <a:pPr>
              <a:spcBef>
                <a:spcPct val="50000"/>
              </a:spcBef>
            </a:pPr>
            <a:endParaRPr lang="en-US" sz="450" b="1" i="1" dirty="0"/>
          </a:p>
          <a:p>
            <a:pPr>
              <a:spcBef>
                <a:spcPct val="50000"/>
              </a:spcBef>
            </a:pPr>
            <a:endParaRPr lang="en-US" sz="450" b="1" i="1" dirty="0"/>
          </a:p>
        </p:txBody>
      </p:sp>
      <p:sp>
        <p:nvSpPr>
          <p:cNvPr id="8" name="Text Box 15">
            <a:extLst>
              <a:ext uri="{FF2B5EF4-FFF2-40B4-BE49-F238E27FC236}">
                <a16:creationId xmlns:a16="http://schemas.microsoft.com/office/drawing/2014/main" id="{E2D9E9B2-AD6E-4B0C-8D9E-106FEEBE3364}"/>
              </a:ext>
            </a:extLst>
          </p:cNvPr>
          <p:cNvSpPr txBox="1">
            <a:spLocks noChangeArrowheads="1"/>
          </p:cNvSpPr>
          <p:nvPr/>
        </p:nvSpPr>
        <p:spPr bwMode="auto">
          <a:xfrm>
            <a:off x="1958340" y="2298125"/>
            <a:ext cx="1471643" cy="436041"/>
          </a:xfrm>
          <a:prstGeom prst="rect">
            <a:avLst/>
          </a:prstGeom>
          <a:solidFill>
            <a:schemeClr val="accent3">
              <a:lumMod val="40000"/>
              <a:lumOff val="60000"/>
            </a:schemeClr>
          </a:solidFill>
          <a:ln w="9525">
            <a:noFill/>
            <a:miter lim="800000"/>
            <a:headEnd/>
            <a:tailEnd/>
          </a:ln>
        </p:spPr>
        <p:txBody>
          <a:bodyPr wrap="square">
            <a:spAutoFit/>
          </a:bodyPr>
          <a:lstStyle/>
          <a:p>
            <a:pPr>
              <a:spcBef>
                <a:spcPct val="50000"/>
              </a:spcBef>
            </a:pPr>
            <a:endParaRPr lang="en-US" sz="1975" b="1" i="1" dirty="0"/>
          </a:p>
        </p:txBody>
      </p:sp>
      <p:sp>
        <p:nvSpPr>
          <p:cNvPr id="9" name="Line 4">
            <a:extLst>
              <a:ext uri="{FF2B5EF4-FFF2-40B4-BE49-F238E27FC236}">
                <a16:creationId xmlns:a16="http://schemas.microsoft.com/office/drawing/2014/main" id="{233096DB-9903-47E2-8B06-FDB6FCF34253}"/>
              </a:ext>
            </a:extLst>
          </p:cNvPr>
          <p:cNvSpPr>
            <a:spLocks noChangeShapeType="1"/>
          </p:cNvSpPr>
          <p:nvPr/>
        </p:nvSpPr>
        <p:spPr bwMode="auto">
          <a:xfrm>
            <a:off x="2171700" y="1935960"/>
            <a:ext cx="338744" cy="318768"/>
          </a:xfrm>
          <a:prstGeom prst="line">
            <a:avLst/>
          </a:prstGeom>
          <a:noFill/>
          <a:ln w="38100">
            <a:solidFill>
              <a:srgbClr val="0070C0"/>
            </a:solidFill>
            <a:round/>
            <a:headEnd/>
            <a:tailEnd type="triangle" w="lg" len="med"/>
          </a:ln>
        </p:spPr>
        <p:txBody>
          <a:bodyPr/>
          <a:lstStyle/>
          <a:p>
            <a:endParaRPr lang="en-US" sz="1975" dirty="0"/>
          </a:p>
        </p:txBody>
      </p:sp>
      <p:sp>
        <p:nvSpPr>
          <p:cNvPr id="10" name="Line 21">
            <a:extLst>
              <a:ext uri="{FF2B5EF4-FFF2-40B4-BE49-F238E27FC236}">
                <a16:creationId xmlns:a16="http://schemas.microsoft.com/office/drawing/2014/main" id="{058ADCE3-1D6A-4399-8FF4-4BCF80D93B1A}"/>
              </a:ext>
            </a:extLst>
          </p:cNvPr>
          <p:cNvSpPr>
            <a:spLocks noChangeShapeType="1"/>
          </p:cNvSpPr>
          <p:nvPr/>
        </p:nvSpPr>
        <p:spPr bwMode="auto">
          <a:xfrm>
            <a:off x="1347305" y="2734166"/>
            <a:ext cx="611034" cy="43397"/>
          </a:xfrm>
          <a:prstGeom prst="line">
            <a:avLst/>
          </a:prstGeom>
          <a:noFill/>
          <a:ln w="38100">
            <a:solidFill>
              <a:srgbClr val="0070C0"/>
            </a:solidFill>
            <a:round/>
            <a:headEnd/>
            <a:tailEnd type="triangle" w="lg" len="med"/>
          </a:ln>
        </p:spPr>
        <p:txBody>
          <a:bodyPr/>
          <a:lstStyle/>
          <a:p>
            <a:endParaRPr lang="en-US" sz="1975" dirty="0"/>
          </a:p>
        </p:txBody>
      </p:sp>
      <p:sp>
        <p:nvSpPr>
          <p:cNvPr id="11" name="Line 16">
            <a:extLst>
              <a:ext uri="{FF2B5EF4-FFF2-40B4-BE49-F238E27FC236}">
                <a16:creationId xmlns:a16="http://schemas.microsoft.com/office/drawing/2014/main" id="{1DCC2908-898D-4E25-990E-58C667EACF6B}"/>
              </a:ext>
            </a:extLst>
          </p:cNvPr>
          <p:cNvSpPr>
            <a:spLocks noChangeShapeType="1"/>
          </p:cNvSpPr>
          <p:nvPr/>
        </p:nvSpPr>
        <p:spPr bwMode="auto">
          <a:xfrm flipH="1">
            <a:off x="3429980" y="2004346"/>
            <a:ext cx="1028703" cy="521641"/>
          </a:xfrm>
          <a:prstGeom prst="line">
            <a:avLst/>
          </a:prstGeom>
          <a:noFill/>
          <a:ln w="38100">
            <a:solidFill>
              <a:srgbClr val="0070C0"/>
            </a:solidFill>
            <a:round/>
            <a:headEnd/>
            <a:tailEnd type="triangle" w="med" len="med"/>
          </a:ln>
        </p:spPr>
        <p:txBody>
          <a:bodyPr/>
          <a:lstStyle/>
          <a:p>
            <a:endParaRPr lang="en-US" sz="1975" dirty="0"/>
          </a:p>
        </p:txBody>
      </p:sp>
      <p:sp>
        <p:nvSpPr>
          <p:cNvPr id="12" name="Text Box 12">
            <a:extLst>
              <a:ext uri="{FF2B5EF4-FFF2-40B4-BE49-F238E27FC236}">
                <a16:creationId xmlns:a16="http://schemas.microsoft.com/office/drawing/2014/main" id="{7FD61A77-78B6-4A6D-BDF9-DB259C65AF2A}"/>
              </a:ext>
            </a:extLst>
          </p:cNvPr>
          <p:cNvSpPr txBox="1">
            <a:spLocks noChangeArrowheads="1"/>
          </p:cNvSpPr>
          <p:nvPr/>
        </p:nvSpPr>
        <p:spPr bwMode="auto">
          <a:xfrm>
            <a:off x="4572000" y="2844137"/>
            <a:ext cx="1920240" cy="362856"/>
          </a:xfrm>
          <a:prstGeom prst="rect">
            <a:avLst/>
          </a:prstGeom>
          <a:noFill/>
          <a:ln w="9525">
            <a:noFill/>
            <a:miter lim="800000"/>
            <a:headEnd/>
            <a:tailEnd/>
          </a:ln>
        </p:spPr>
        <p:txBody>
          <a:bodyPr>
            <a:spAutoFit/>
          </a:bodyPr>
          <a:lstStyle/>
          <a:p>
            <a:pPr algn="ctr">
              <a:spcBef>
                <a:spcPct val="50000"/>
              </a:spcBef>
              <a:defRPr/>
            </a:pPr>
            <a:r>
              <a:rPr lang="en-US" sz="1758" dirty="0">
                <a:latin typeface="Lato" panose="020F0502020204030203" pitchFamily="34" charset="0"/>
              </a:rPr>
              <a:t>Fund 10 Levy</a:t>
            </a:r>
          </a:p>
        </p:txBody>
      </p:sp>
      <p:sp>
        <p:nvSpPr>
          <p:cNvPr id="13" name="Text Box 9">
            <a:extLst>
              <a:ext uri="{FF2B5EF4-FFF2-40B4-BE49-F238E27FC236}">
                <a16:creationId xmlns:a16="http://schemas.microsoft.com/office/drawing/2014/main" id="{66B9E429-72E3-4737-8A93-13AB60024D87}"/>
              </a:ext>
            </a:extLst>
          </p:cNvPr>
          <p:cNvSpPr txBox="1">
            <a:spLocks noChangeArrowheads="1"/>
          </p:cNvSpPr>
          <p:nvPr/>
        </p:nvSpPr>
        <p:spPr bwMode="auto">
          <a:xfrm>
            <a:off x="4572000" y="3404792"/>
            <a:ext cx="1920240" cy="362856"/>
          </a:xfrm>
          <a:prstGeom prst="rect">
            <a:avLst/>
          </a:prstGeom>
          <a:noFill/>
          <a:ln w="9525">
            <a:noFill/>
            <a:miter lim="800000"/>
            <a:headEnd/>
            <a:tailEnd/>
          </a:ln>
        </p:spPr>
        <p:txBody>
          <a:bodyPr>
            <a:spAutoFit/>
          </a:bodyPr>
          <a:lstStyle/>
          <a:p>
            <a:pPr algn="ctr">
              <a:spcBef>
                <a:spcPct val="50000"/>
              </a:spcBef>
              <a:defRPr/>
            </a:pPr>
            <a:r>
              <a:rPr lang="en-US" sz="1758" dirty="0">
                <a:latin typeface="Lato" panose="020F0502020204030203" pitchFamily="34" charset="0"/>
              </a:rPr>
              <a:t>Fund 38 Levy</a:t>
            </a:r>
          </a:p>
        </p:txBody>
      </p:sp>
      <p:sp>
        <p:nvSpPr>
          <p:cNvPr id="14" name="Text Box 10">
            <a:extLst>
              <a:ext uri="{FF2B5EF4-FFF2-40B4-BE49-F238E27FC236}">
                <a16:creationId xmlns:a16="http://schemas.microsoft.com/office/drawing/2014/main" id="{DECB150B-B1F3-46D9-B28A-F19871224D6E}"/>
              </a:ext>
            </a:extLst>
          </p:cNvPr>
          <p:cNvSpPr txBox="1">
            <a:spLocks noChangeArrowheads="1"/>
          </p:cNvSpPr>
          <p:nvPr/>
        </p:nvSpPr>
        <p:spPr bwMode="auto">
          <a:xfrm>
            <a:off x="4503420" y="4015948"/>
            <a:ext cx="1988820" cy="362856"/>
          </a:xfrm>
          <a:prstGeom prst="rect">
            <a:avLst/>
          </a:prstGeom>
          <a:noFill/>
          <a:ln w="9525">
            <a:noFill/>
            <a:miter lim="800000"/>
            <a:headEnd/>
            <a:tailEnd/>
          </a:ln>
        </p:spPr>
        <p:txBody>
          <a:bodyPr>
            <a:spAutoFit/>
          </a:bodyPr>
          <a:lstStyle/>
          <a:p>
            <a:pPr algn="ctr">
              <a:spcBef>
                <a:spcPct val="50000"/>
              </a:spcBef>
              <a:defRPr/>
            </a:pPr>
            <a:r>
              <a:rPr lang="en-US" sz="1758" dirty="0">
                <a:latin typeface="Lato" panose="020F0502020204030203" pitchFamily="34" charset="0"/>
              </a:rPr>
              <a:t>Fund 41 Levy</a:t>
            </a:r>
          </a:p>
        </p:txBody>
      </p:sp>
      <p:sp>
        <p:nvSpPr>
          <p:cNvPr id="15" name="Line 16">
            <a:extLst>
              <a:ext uri="{FF2B5EF4-FFF2-40B4-BE49-F238E27FC236}">
                <a16:creationId xmlns:a16="http://schemas.microsoft.com/office/drawing/2014/main" id="{0BFCDBE2-2FEF-4546-9A81-5B0F56AE004E}"/>
              </a:ext>
            </a:extLst>
          </p:cNvPr>
          <p:cNvSpPr>
            <a:spLocks noChangeShapeType="1"/>
          </p:cNvSpPr>
          <p:nvPr/>
        </p:nvSpPr>
        <p:spPr bwMode="auto">
          <a:xfrm flipH="1">
            <a:off x="3429981" y="3034969"/>
            <a:ext cx="1311130" cy="161644"/>
          </a:xfrm>
          <a:prstGeom prst="line">
            <a:avLst/>
          </a:prstGeom>
          <a:noFill/>
          <a:ln w="38100">
            <a:solidFill>
              <a:srgbClr val="0070C0"/>
            </a:solidFill>
            <a:round/>
            <a:headEnd/>
            <a:tailEnd type="triangle" w="med" len="med"/>
          </a:ln>
        </p:spPr>
        <p:txBody>
          <a:bodyPr/>
          <a:lstStyle/>
          <a:p>
            <a:endParaRPr lang="en-US" sz="1975" dirty="0"/>
          </a:p>
        </p:txBody>
      </p:sp>
      <p:sp>
        <p:nvSpPr>
          <p:cNvPr id="16" name="Line 16">
            <a:extLst>
              <a:ext uri="{FF2B5EF4-FFF2-40B4-BE49-F238E27FC236}">
                <a16:creationId xmlns:a16="http://schemas.microsoft.com/office/drawing/2014/main" id="{741090DE-B7B9-4101-8895-D0F99ED52189}"/>
              </a:ext>
            </a:extLst>
          </p:cNvPr>
          <p:cNvSpPr>
            <a:spLocks noChangeShapeType="1"/>
          </p:cNvSpPr>
          <p:nvPr/>
        </p:nvSpPr>
        <p:spPr bwMode="auto">
          <a:xfrm flipH="1">
            <a:off x="3452350" y="3607482"/>
            <a:ext cx="1311132" cy="7442"/>
          </a:xfrm>
          <a:prstGeom prst="line">
            <a:avLst/>
          </a:prstGeom>
          <a:noFill/>
          <a:ln w="38100">
            <a:solidFill>
              <a:srgbClr val="0070C0"/>
            </a:solidFill>
            <a:round/>
            <a:headEnd/>
            <a:tailEnd type="triangle" w="med" len="med"/>
          </a:ln>
        </p:spPr>
        <p:txBody>
          <a:bodyPr/>
          <a:lstStyle/>
          <a:p>
            <a:endParaRPr lang="en-US" sz="1975" dirty="0"/>
          </a:p>
        </p:txBody>
      </p:sp>
      <p:sp>
        <p:nvSpPr>
          <p:cNvPr id="17" name="Line 16">
            <a:extLst>
              <a:ext uri="{FF2B5EF4-FFF2-40B4-BE49-F238E27FC236}">
                <a16:creationId xmlns:a16="http://schemas.microsoft.com/office/drawing/2014/main" id="{B518EE7D-5412-469C-9D39-C25926D11697}"/>
              </a:ext>
            </a:extLst>
          </p:cNvPr>
          <p:cNvSpPr>
            <a:spLocks noChangeShapeType="1"/>
          </p:cNvSpPr>
          <p:nvPr/>
        </p:nvSpPr>
        <p:spPr bwMode="auto">
          <a:xfrm flipH="1" flipV="1">
            <a:off x="3582382" y="4120168"/>
            <a:ext cx="1181101" cy="40352"/>
          </a:xfrm>
          <a:prstGeom prst="line">
            <a:avLst/>
          </a:prstGeom>
          <a:noFill/>
          <a:ln w="38100">
            <a:solidFill>
              <a:srgbClr val="0070C0"/>
            </a:solidFill>
            <a:round/>
            <a:headEnd/>
            <a:tailEnd type="triangle" w="med" len="med"/>
          </a:ln>
        </p:spPr>
        <p:txBody>
          <a:bodyPr/>
          <a:lstStyle/>
          <a:p>
            <a:endParaRPr lang="en-US" sz="1975" dirty="0"/>
          </a:p>
        </p:txBody>
      </p:sp>
    </p:spTree>
    <p:extLst>
      <p:ext uri="{BB962C8B-B14F-4D97-AF65-F5344CB8AC3E}">
        <p14:creationId xmlns:p14="http://schemas.microsoft.com/office/powerpoint/2010/main" val="8493413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B33E78-3AFA-4FCD-85F4-80B579B5F9AD}"/>
              </a:ext>
            </a:extLst>
          </p:cNvPr>
          <p:cNvSpPr>
            <a:spLocks noGrp="1"/>
          </p:cNvSpPr>
          <p:nvPr>
            <p:ph type="body" sz="quarter" idx="13"/>
          </p:nvPr>
        </p:nvSpPr>
        <p:spPr/>
        <p:txBody>
          <a:bodyPr>
            <a:normAutofit fontScale="25000" lnSpcReduction="20000"/>
          </a:bodyPr>
          <a:lstStyle/>
          <a:p>
            <a:endParaRPr lang="en-US" sz="3600" dirty="0">
              <a:solidFill>
                <a:srgbClr val="FFFF00"/>
              </a:solidFill>
            </a:endParaRPr>
          </a:p>
          <a:p>
            <a:r>
              <a:rPr lang="en-US" sz="16000" dirty="0">
                <a:solidFill>
                  <a:srgbClr val="FFFF00"/>
                </a:solidFill>
              </a:rPr>
              <a:t>Strategy - Line 14</a:t>
            </a:r>
          </a:p>
          <a:p>
            <a:endParaRPr lang="en-US" dirty="0"/>
          </a:p>
        </p:txBody>
      </p:sp>
      <p:sp>
        <p:nvSpPr>
          <p:cNvPr id="8" name="TextBox 7">
            <a:extLst>
              <a:ext uri="{FF2B5EF4-FFF2-40B4-BE49-F238E27FC236}">
                <a16:creationId xmlns:a16="http://schemas.microsoft.com/office/drawing/2014/main" id="{92E0F513-A152-4E34-AA7C-0B2CE4FFA917}"/>
              </a:ext>
            </a:extLst>
          </p:cNvPr>
          <p:cNvSpPr txBox="1"/>
          <p:nvPr/>
        </p:nvSpPr>
        <p:spPr>
          <a:xfrm>
            <a:off x="701040" y="2482471"/>
            <a:ext cx="7404735" cy="1449628"/>
          </a:xfrm>
          <a:prstGeom prst="rect">
            <a:avLst/>
          </a:prstGeom>
          <a:noFill/>
        </p:spPr>
        <p:txBody>
          <a:bodyPr wrap="square">
            <a:spAutoFit/>
          </a:bodyPr>
          <a:lstStyle/>
          <a:p>
            <a:pPr marL="342900" indent="-342900">
              <a:lnSpc>
                <a:spcPct val="90000"/>
              </a:lnSpc>
              <a:spcBef>
                <a:spcPct val="20000"/>
              </a:spcBef>
              <a:buFont typeface="+mj-lt"/>
              <a:buAutoNum type="arabicPeriod"/>
              <a:defRPr/>
            </a:pPr>
            <a:r>
              <a:rPr lang="en-US" sz="1800" dirty="0"/>
              <a:t>First, type in the amounts you intend to levy for Funds 38 and 41 </a:t>
            </a:r>
            <a:br>
              <a:rPr lang="en-US" sz="1800" dirty="0"/>
            </a:br>
            <a:r>
              <a:rPr lang="en-US" sz="1800" dirty="0"/>
              <a:t>(lines 14B &amp; 14C).</a:t>
            </a:r>
          </a:p>
          <a:p>
            <a:pPr marL="342900" indent="-342900">
              <a:lnSpc>
                <a:spcPct val="90000"/>
              </a:lnSpc>
              <a:spcBef>
                <a:spcPct val="20000"/>
              </a:spcBef>
              <a:buFont typeface="+mj-lt"/>
              <a:buAutoNum type="arabicPeriod"/>
              <a:defRPr/>
            </a:pPr>
            <a:r>
              <a:rPr lang="en-US" sz="1800" dirty="0"/>
              <a:t>Then, subtract (14B+14C) from line 13. Enter into line 14A.</a:t>
            </a:r>
          </a:p>
          <a:p>
            <a:pPr>
              <a:lnSpc>
                <a:spcPct val="90000"/>
              </a:lnSpc>
              <a:spcBef>
                <a:spcPct val="20000"/>
              </a:spcBef>
              <a:defRPr/>
            </a:pPr>
            <a:r>
              <a:rPr lang="en-US" sz="1800" dirty="0"/>
              <a:t>	By doing this, you have levied to your maximum. </a:t>
            </a:r>
            <a:br>
              <a:rPr lang="en-US" sz="1800" dirty="0"/>
            </a:br>
            <a:r>
              <a:rPr lang="en-US" sz="1800" dirty="0"/>
              <a:t>	</a:t>
            </a:r>
            <a:r>
              <a:rPr lang="en-US" sz="1800" u="sng" dirty="0"/>
              <a:t>Note</a:t>
            </a:r>
            <a:r>
              <a:rPr lang="en-US" sz="1800" dirty="0"/>
              <a:t> that districts may choose to levy less than the maximum.</a:t>
            </a:r>
          </a:p>
        </p:txBody>
      </p:sp>
      <p:sp>
        <p:nvSpPr>
          <p:cNvPr id="11" name="TextBox 10">
            <a:extLst>
              <a:ext uri="{FF2B5EF4-FFF2-40B4-BE49-F238E27FC236}">
                <a16:creationId xmlns:a16="http://schemas.microsoft.com/office/drawing/2014/main" id="{F06A9E75-1A90-4C45-B980-FA29986471A0}"/>
              </a:ext>
            </a:extLst>
          </p:cNvPr>
          <p:cNvSpPr txBox="1"/>
          <p:nvPr/>
        </p:nvSpPr>
        <p:spPr>
          <a:xfrm>
            <a:off x="701040" y="3968074"/>
            <a:ext cx="8620298" cy="1006429"/>
          </a:xfrm>
          <a:prstGeom prst="rect">
            <a:avLst/>
          </a:prstGeom>
          <a:noFill/>
        </p:spPr>
        <p:txBody>
          <a:bodyPr wrap="square">
            <a:spAutoFit/>
          </a:bodyPr>
          <a:lstStyle/>
          <a:p>
            <a:pPr>
              <a:lnSpc>
                <a:spcPct val="90000"/>
              </a:lnSpc>
              <a:spcBef>
                <a:spcPct val="20000"/>
              </a:spcBef>
              <a:defRPr/>
            </a:pPr>
            <a:r>
              <a:rPr lang="en-US" sz="2200" i="1" dirty="0"/>
              <a:t>Remember: Line 14 cannot exceed Line 13 ! If it does, you will receive </a:t>
            </a:r>
            <a:br>
              <a:rPr lang="en-US" sz="2200" i="1" dirty="0"/>
            </a:br>
            <a:r>
              <a:rPr lang="en-US" sz="2200" i="1" dirty="0"/>
              <a:t>a message in red that you have exceeded the limit and should reduce something in Lines 14A, B, or C to avoid over levying. </a:t>
            </a:r>
          </a:p>
        </p:txBody>
      </p:sp>
      <p:pic>
        <p:nvPicPr>
          <p:cNvPr id="5" name="Picture 4">
            <a:extLst>
              <a:ext uri="{FF2B5EF4-FFF2-40B4-BE49-F238E27FC236}">
                <a16:creationId xmlns:a16="http://schemas.microsoft.com/office/drawing/2014/main" id="{975D3BFA-CE12-629F-DD5D-B85E81F4E120}"/>
              </a:ext>
            </a:extLst>
          </p:cNvPr>
          <p:cNvPicPr>
            <a:picLocks noChangeAspect="1"/>
          </p:cNvPicPr>
          <p:nvPr/>
        </p:nvPicPr>
        <p:blipFill>
          <a:blip r:embed="rId2"/>
          <a:stretch>
            <a:fillRect/>
          </a:stretch>
        </p:blipFill>
        <p:spPr>
          <a:xfrm>
            <a:off x="443281" y="1012856"/>
            <a:ext cx="8257437" cy="1405823"/>
          </a:xfrm>
          <a:prstGeom prst="rect">
            <a:avLst/>
          </a:prstGeom>
          <a:solidFill>
            <a:schemeClr val="bg1"/>
          </a:solidFill>
          <a:effectLst>
            <a:outerShdw blurRad="25400" dist="12700" dir="2700000" algn="tl" rotWithShape="0">
              <a:prstClr val="black">
                <a:alpha val="40000"/>
              </a:prstClr>
            </a:outerShdw>
          </a:effectLst>
        </p:spPr>
      </p:pic>
      <p:sp>
        <p:nvSpPr>
          <p:cNvPr id="6" name="Rectangle 5">
            <a:extLst>
              <a:ext uri="{FF2B5EF4-FFF2-40B4-BE49-F238E27FC236}">
                <a16:creationId xmlns:a16="http://schemas.microsoft.com/office/drawing/2014/main" id="{5D5A70E9-88FC-6A89-3C0D-052BEE6F1314}"/>
              </a:ext>
            </a:extLst>
          </p:cNvPr>
          <p:cNvSpPr/>
          <p:nvPr/>
        </p:nvSpPr>
        <p:spPr>
          <a:xfrm>
            <a:off x="5665581" y="1012857"/>
            <a:ext cx="3042225" cy="624558"/>
          </a:xfrm>
          <a:prstGeom prst="rect">
            <a:avLst/>
          </a:prstGeom>
          <a:ln w="57150">
            <a:solidFill>
              <a:srgbClr val="FF0066"/>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737411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B33E78-3AFA-4FCD-85F4-80B579B5F9AD}"/>
              </a:ext>
            </a:extLst>
          </p:cNvPr>
          <p:cNvSpPr>
            <a:spLocks noGrp="1"/>
          </p:cNvSpPr>
          <p:nvPr>
            <p:ph type="body" sz="quarter" idx="13"/>
          </p:nvPr>
        </p:nvSpPr>
        <p:spPr/>
        <p:txBody>
          <a:bodyPr>
            <a:normAutofit fontScale="92500" lnSpcReduction="20000"/>
          </a:bodyPr>
          <a:lstStyle/>
          <a:p>
            <a:r>
              <a:rPr lang="en-US" sz="3600" dirty="0">
                <a:solidFill>
                  <a:srgbClr val="FFFF00"/>
                </a:solidFill>
              </a:rPr>
              <a:t>Non-Controlled Amounts</a:t>
            </a:r>
            <a:br>
              <a:rPr lang="en-US" sz="3600" dirty="0">
                <a:solidFill>
                  <a:srgbClr val="FFFF00"/>
                </a:solidFill>
              </a:rPr>
            </a:br>
            <a:r>
              <a:rPr lang="en-US" sz="3600" dirty="0">
                <a:solidFill>
                  <a:srgbClr val="FFFF00"/>
                </a:solidFill>
              </a:rPr>
              <a:t>Line 15</a:t>
            </a:r>
            <a:endParaRPr lang="en-US" dirty="0"/>
          </a:p>
        </p:txBody>
      </p:sp>
      <p:sp>
        <p:nvSpPr>
          <p:cNvPr id="4" name="TextBox 3">
            <a:extLst>
              <a:ext uri="{FF2B5EF4-FFF2-40B4-BE49-F238E27FC236}">
                <a16:creationId xmlns:a16="http://schemas.microsoft.com/office/drawing/2014/main" id="{80EC4338-0673-4DB0-A3A2-7ACFC67F7E1A}"/>
              </a:ext>
            </a:extLst>
          </p:cNvPr>
          <p:cNvSpPr txBox="1"/>
          <p:nvPr/>
        </p:nvSpPr>
        <p:spPr>
          <a:xfrm>
            <a:off x="1798320" y="1109755"/>
            <a:ext cx="5103495" cy="941796"/>
          </a:xfrm>
          <a:prstGeom prst="rect">
            <a:avLst/>
          </a:prstGeom>
          <a:noFill/>
        </p:spPr>
        <p:txBody>
          <a:bodyPr wrap="square">
            <a:spAutoFit/>
          </a:bodyPr>
          <a:lstStyle/>
          <a:p>
            <a:pPr algn="ctr">
              <a:spcBef>
                <a:spcPct val="30000"/>
              </a:spcBef>
              <a:defRPr/>
            </a:pPr>
            <a:r>
              <a:rPr lang="en-US" sz="2400" dirty="0"/>
              <a:t>Enter anticipated levy amounts </a:t>
            </a:r>
          </a:p>
          <a:p>
            <a:pPr algn="ctr">
              <a:spcBef>
                <a:spcPct val="30000"/>
              </a:spcBef>
              <a:defRPr/>
            </a:pPr>
            <a:r>
              <a:rPr lang="en-US" sz="2400" dirty="0"/>
              <a:t>into Lines 15 A, B, &amp; C.</a:t>
            </a:r>
          </a:p>
        </p:txBody>
      </p:sp>
      <p:sp>
        <p:nvSpPr>
          <p:cNvPr id="6" name="TextBox 5">
            <a:extLst>
              <a:ext uri="{FF2B5EF4-FFF2-40B4-BE49-F238E27FC236}">
                <a16:creationId xmlns:a16="http://schemas.microsoft.com/office/drawing/2014/main" id="{F5C6806C-BD74-409C-AC01-BD6F5D34C177}"/>
              </a:ext>
            </a:extLst>
          </p:cNvPr>
          <p:cNvSpPr txBox="1"/>
          <p:nvPr/>
        </p:nvSpPr>
        <p:spPr>
          <a:xfrm>
            <a:off x="1798320" y="3849079"/>
            <a:ext cx="5461635" cy="369332"/>
          </a:xfrm>
          <a:prstGeom prst="rect">
            <a:avLst/>
          </a:prstGeom>
          <a:noFill/>
        </p:spPr>
        <p:txBody>
          <a:bodyPr wrap="square">
            <a:spAutoFit/>
          </a:bodyPr>
          <a:lstStyle/>
          <a:p>
            <a:r>
              <a:rPr lang="en-US" sz="1800" dirty="0"/>
              <a:t>Notice Line 15 D is for Milwaukee and Kenosha only</a:t>
            </a:r>
            <a:endParaRPr lang="en-US" dirty="0"/>
          </a:p>
        </p:txBody>
      </p:sp>
      <p:pic>
        <p:nvPicPr>
          <p:cNvPr id="5" name="Picture 4">
            <a:extLst>
              <a:ext uri="{FF2B5EF4-FFF2-40B4-BE49-F238E27FC236}">
                <a16:creationId xmlns:a16="http://schemas.microsoft.com/office/drawing/2014/main" id="{8E1A6C5D-6397-5C11-3767-D8DAF3B2D682}"/>
              </a:ext>
            </a:extLst>
          </p:cNvPr>
          <p:cNvPicPr>
            <a:picLocks noChangeAspect="1"/>
          </p:cNvPicPr>
          <p:nvPr/>
        </p:nvPicPr>
        <p:blipFill>
          <a:blip r:embed="rId2"/>
          <a:stretch>
            <a:fillRect/>
          </a:stretch>
        </p:blipFill>
        <p:spPr>
          <a:xfrm>
            <a:off x="185737" y="2239649"/>
            <a:ext cx="8686800" cy="1060641"/>
          </a:xfrm>
          <a:prstGeom prst="rect">
            <a:avLst/>
          </a:prstGeom>
          <a:solidFill>
            <a:schemeClr val="bg1"/>
          </a:solidFill>
          <a:effectLst>
            <a:outerShdw blurRad="25400" dist="12700" dir="2700000" algn="tl" rotWithShape="0">
              <a:prstClr val="black">
                <a:alpha val="40000"/>
              </a:prstClr>
            </a:outerShdw>
          </a:effectLst>
        </p:spPr>
      </p:pic>
    </p:spTree>
    <p:extLst>
      <p:ext uri="{BB962C8B-B14F-4D97-AF65-F5344CB8AC3E}">
        <p14:creationId xmlns:p14="http://schemas.microsoft.com/office/powerpoint/2010/main" val="35688371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871"/>
            <a:lum/>
          </a:blip>
          <a:srcRect/>
          <a:stretch>
            <a:fillRect t="-1000" b="-1000"/>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B33E78-3AFA-4FCD-85F4-80B579B5F9AD}"/>
              </a:ext>
            </a:extLst>
          </p:cNvPr>
          <p:cNvSpPr>
            <a:spLocks noGrp="1"/>
          </p:cNvSpPr>
          <p:nvPr>
            <p:ph type="body" sz="quarter" idx="13"/>
          </p:nvPr>
        </p:nvSpPr>
        <p:spPr/>
        <p:txBody>
          <a:bodyPr>
            <a:normAutofit fontScale="92500"/>
          </a:bodyPr>
          <a:lstStyle/>
          <a:p>
            <a:r>
              <a:rPr lang="en-US" sz="3600" dirty="0">
                <a:solidFill>
                  <a:srgbClr val="FFFF00"/>
                </a:solidFill>
              </a:rPr>
              <a:t>TIF-Out Apportionment Equalized Valuation</a:t>
            </a:r>
            <a:endParaRPr lang="en-US" dirty="0"/>
          </a:p>
        </p:txBody>
      </p:sp>
      <p:sp>
        <p:nvSpPr>
          <p:cNvPr id="4" name="TextBox 3">
            <a:extLst>
              <a:ext uri="{FF2B5EF4-FFF2-40B4-BE49-F238E27FC236}">
                <a16:creationId xmlns:a16="http://schemas.microsoft.com/office/drawing/2014/main" id="{0352C51F-6C79-4E7E-98C2-16D0E5019847}"/>
              </a:ext>
            </a:extLst>
          </p:cNvPr>
          <p:cNvSpPr txBox="1"/>
          <p:nvPr/>
        </p:nvSpPr>
        <p:spPr>
          <a:xfrm>
            <a:off x="1143000" y="973877"/>
            <a:ext cx="6614160" cy="1964640"/>
          </a:xfrm>
          <a:prstGeom prst="rect">
            <a:avLst/>
          </a:prstGeom>
          <a:noFill/>
        </p:spPr>
        <p:txBody>
          <a:bodyPr wrap="square">
            <a:spAutoFit/>
          </a:bodyPr>
          <a:lstStyle/>
          <a:p>
            <a:pPr marL="448633" indent="-342900">
              <a:spcBef>
                <a:spcPts val="879"/>
              </a:spcBef>
              <a:spcAft>
                <a:spcPts val="439"/>
              </a:spcAft>
              <a:buSzPct val="100000"/>
              <a:buFont typeface="Wingdings" panose="05000000000000000000" pitchFamily="2" charset="2"/>
              <a:buChar char="Ø"/>
              <a:defRPr/>
            </a:pPr>
            <a:r>
              <a:rPr lang="en-US" sz="2000" dirty="0"/>
              <a:t>Before October 15</a:t>
            </a:r>
            <a:r>
              <a:rPr lang="en-US" sz="2000" baseline="30000" dirty="0"/>
              <a:t>th</a:t>
            </a:r>
            <a:r>
              <a:rPr lang="en-US" sz="2000" dirty="0"/>
              <a:t>, you will need to enter the </a:t>
            </a:r>
            <a:br>
              <a:rPr lang="en-US" sz="2000" dirty="0"/>
            </a:br>
            <a:r>
              <a:rPr lang="en-US" sz="2000" dirty="0"/>
              <a:t>“2022 TIF-Out Tax Apportionment Equalized Valuation” </a:t>
            </a:r>
          </a:p>
          <a:p>
            <a:pPr marL="448633" indent="-342900">
              <a:spcBef>
                <a:spcPts val="879"/>
              </a:spcBef>
              <a:spcAft>
                <a:spcPts val="439"/>
              </a:spcAft>
              <a:buSzPct val="100000"/>
              <a:buFont typeface="Wingdings" panose="05000000000000000000" pitchFamily="2" charset="2"/>
              <a:buChar char="Ø"/>
              <a:defRPr/>
            </a:pPr>
            <a:r>
              <a:rPr lang="en-US" sz="2000" dirty="0"/>
              <a:t>The Department of Revenue certified the 2022 Property Values on October 1, 2022. </a:t>
            </a:r>
          </a:p>
          <a:p>
            <a:pPr marL="448633" indent="-342900">
              <a:spcBef>
                <a:spcPts val="879"/>
              </a:spcBef>
              <a:spcAft>
                <a:spcPts val="439"/>
              </a:spcAft>
              <a:buSzPct val="100000"/>
              <a:buFont typeface="Wingdings" panose="05000000000000000000" pitchFamily="2" charset="2"/>
              <a:buChar char="Ø"/>
              <a:defRPr/>
            </a:pPr>
            <a:r>
              <a:rPr lang="en-US" sz="2000" dirty="0"/>
              <a:t>This value is used to calculate the Levy Rate</a:t>
            </a:r>
          </a:p>
        </p:txBody>
      </p:sp>
      <p:pic>
        <p:nvPicPr>
          <p:cNvPr id="7" name="Picture 6">
            <a:extLst>
              <a:ext uri="{FF2B5EF4-FFF2-40B4-BE49-F238E27FC236}">
                <a16:creationId xmlns:a16="http://schemas.microsoft.com/office/drawing/2014/main" id="{94703CE4-81F7-5F28-7100-1EF1B98597EC}"/>
              </a:ext>
            </a:extLst>
          </p:cNvPr>
          <p:cNvPicPr>
            <a:picLocks noChangeAspect="1"/>
          </p:cNvPicPr>
          <p:nvPr/>
        </p:nvPicPr>
        <p:blipFill>
          <a:blip r:embed="rId4"/>
          <a:stretch>
            <a:fillRect/>
          </a:stretch>
        </p:blipFill>
        <p:spPr>
          <a:xfrm>
            <a:off x="106680" y="3340400"/>
            <a:ext cx="8686800" cy="427340"/>
          </a:xfrm>
          <a:prstGeom prst="rect">
            <a:avLst/>
          </a:prstGeom>
          <a:solidFill>
            <a:schemeClr val="bg1"/>
          </a:solidFill>
          <a:effectLst>
            <a:outerShdw blurRad="25400" dist="12700" dir="2700000" algn="tl" rotWithShape="0">
              <a:prstClr val="black">
                <a:alpha val="40000"/>
              </a:prstClr>
            </a:outerShdw>
          </a:effectLst>
        </p:spPr>
      </p:pic>
      <p:pic>
        <p:nvPicPr>
          <p:cNvPr id="9" name="Picture 8">
            <a:extLst>
              <a:ext uri="{FF2B5EF4-FFF2-40B4-BE49-F238E27FC236}">
                <a16:creationId xmlns:a16="http://schemas.microsoft.com/office/drawing/2014/main" id="{8336BCFF-2BC5-1B0B-E96A-06D077FB1FD8}"/>
              </a:ext>
            </a:extLst>
          </p:cNvPr>
          <p:cNvPicPr>
            <a:picLocks noChangeAspect="1"/>
          </p:cNvPicPr>
          <p:nvPr/>
        </p:nvPicPr>
        <p:blipFill>
          <a:blip r:embed="rId5"/>
          <a:stretch>
            <a:fillRect/>
          </a:stretch>
        </p:blipFill>
        <p:spPr>
          <a:xfrm>
            <a:off x="333670" y="4046279"/>
            <a:ext cx="8686800" cy="433220"/>
          </a:xfrm>
          <a:prstGeom prst="rect">
            <a:avLst/>
          </a:prstGeom>
          <a:solidFill>
            <a:schemeClr val="bg1"/>
          </a:solidFill>
          <a:effectLst>
            <a:outerShdw blurRad="25400" dist="12700" dir="2700000" algn="tl" rotWithShape="0">
              <a:prstClr val="black">
                <a:alpha val="40000"/>
              </a:prstClr>
            </a:outerShdw>
          </a:effectLst>
        </p:spPr>
      </p:pic>
    </p:spTree>
    <p:extLst>
      <p:ext uri="{BB962C8B-B14F-4D97-AF65-F5344CB8AC3E}">
        <p14:creationId xmlns:p14="http://schemas.microsoft.com/office/powerpoint/2010/main" val="16886268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B33E78-3AFA-4FCD-85F4-80B579B5F9AD}"/>
              </a:ext>
            </a:extLst>
          </p:cNvPr>
          <p:cNvSpPr>
            <a:spLocks noGrp="1"/>
          </p:cNvSpPr>
          <p:nvPr>
            <p:ph type="body" sz="quarter" idx="13"/>
          </p:nvPr>
        </p:nvSpPr>
        <p:spPr/>
        <p:txBody>
          <a:bodyPr/>
          <a:lstStyle/>
          <a:p>
            <a:r>
              <a:rPr lang="en-US" sz="3600" dirty="0">
                <a:solidFill>
                  <a:srgbClr val="FFFF00"/>
                </a:solidFill>
              </a:rPr>
              <a:t>DPI Finance Team….How We Can Help You </a:t>
            </a:r>
            <a:endParaRPr lang="en-US" dirty="0"/>
          </a:p>
        </p:txBody>
      </p:sp>
      <p:sp>
        <p:nvSpPr>
          <p:cNvPr id="4" name="TextBox 3">
            <a:extLst>
              <a:ext uri="{FF2B5EF4-FFF2-40B4-BE49-F238E27FC236}">
                <a16:creationId xmlns:a16="http://schemas.microsoft.com/office/drawing/2014/main" id="{248EE73D-E76C-4C56-9C4F-6B2BBAEA59BA}"/>
              </a:ext>
            </a:extLst>
          </p:cNvPr>
          <p:cNvSpPr txBox="1"/>
          <p:nvPr/>
        </p:nvSpPr>
        <p:spPr>
          <a:xfrm>
            <a:off x="1315239" y="1060230"/>
            <a:ext cx="6355080" cy="784830"/>
          </a:xfrm>
          <a:prstGeom prst="rect">
            <a:avLst/>
          </a:prstGeom>
          <a:noFill/>
        </p:spPr>
        <p:txBody>
          <a:bodyPr wrap="square">
            <a:spAutoFit/>
          </a:bodyPr>
          <a:lstStyle/>
          <a:p>
            <a:pPr algn="ctr">
              <a:spcBef>
                <a:spcPts val="300"/>
              </a:spcBef>
              <a:spcAft>
                <a:spcPts val="300"/>
              </a:spcAft>
              <a:buClr>
                <a:srgbClr val="7030A0"/>
              </a:buClr>
              <a:buSzPct val="100000"/>
            </a:pPr>
            <a:r>
              <a:rPr lang="en-US" sz="2000" dirty="0"/>
              <a:t>Become familiar with our website at:</a:t>
            </a:r>
          </a:p>
          <a:p>
            <a:pPr marL="0" lvl="1" algn="ctr">
              <a:spcBef>
                <a:spcPts val="300"/>
              </a:spcBef>
              <a:spcAft>
                <a:spcPts val="300"/>
              </a:spcAft>
              <a:buClr>
                <a:srgbClr val="7030A0"/>
              </a:buClr>
              <a:buSzPct val="100000"/>
            </a:pPr>
            <a:r>
              <a:rPr lang="en-US" sz="2000" b="1" dirty="0">
                <a:hlinkClick r:id="rId2"/>
              </a:rPr>
              <a:t>School Financial Services</a:t>
            </a:r>
            <a:endParaRPr lang="en-US" sz="2000" b="1" dirty="0"/>
          </a:p>
        </p:txBody>
      </p:sp>
      <p:sp>
        <p:nvSpPr>
          <p:cNvPr id="5" name="TextBox 4">
            <a:extLst>
              <a:ext uri="{FF2B5EF4-FFF2-40B4-BE49-F238E27FC236}">
                <a16:creationId xmlns:a16="http://schemas.microsoft.com/office/drawing/2014/main" id="{03B37060-0596-452A-A9FD-AF63A935BF3D}"/>
              </a:ext>
            </a:extLst>
          </p:cNvPr>
          <p:cNvSpPr txBox="1"/>
          <p:nvPr/>
        </p:nvSpPr>
        <p:spPr>
          <a:xfrm>
            <a:off x="2805081" y="2131048"/>
            <a:ext cx="6050018" cy="1615827"/>
          </a:xfrm>
          <a:prstGeom prst="rect">
            <a:avLst/>
          </a:prstGeom>
          <a:noFill/>
        </p:spPr>
        <p:txBody>
          <a:bodyPr wrap="square">
            <a:spAutoFit/>
          </a:bodyPr>
          <a:lstStyle/>
          <a:p>
            <a:pPr marL="45344" lvl="1" algn="ctr">
              <a:lnSpc>
                <a:spcPct val="100000"/>
              </a:lnSpc>
              <a:spcBef>
                <a:spcPts val="300"/>
              </a:spcBef>
              <a:spcAft>
                <a:spcPts val="300"/>
              </a:spcAft>
              <a:buClr>
                <a:srgbClr val="7030A0"/>
              </a:buClr>
              <a:buSzPct val="100000"/>
            </a:pPr>
            <a:r>
              <a:rPr lang="en-US" sz="2000" b="1" dirty="0">
                <a:hlinkClick r:id="rId3"/>
              </a:rPr>
              <a:t>School Financial Services Staff Contacts</a:t>
            </a:r>
            <a:endParaRPr lang="en-US" sz="2000" b="1" dirty="0"/>
          </a:p>
          <a:p>
            <a:pPr marL="45344" lvl="1" algn="ctr">
              <a:spcBef>
                <a:spcPts val="300"/>
              </a:spcBef>
              <a:spcAft>
                <a:spcPts val="300"/>
              </a:spcAft>
              <a:buClr>
                <a:srgbClr val="7030A0"/>
              </a:buClr>
              <a:buSzPct val="100000"/>
            </a:pPr>
            <a:endParaRPr lang="en-US" sz="800" dirty="0"/>
          </a:p>
          <a:p>
            <a:pPr marL="45344" lvl="1" algn="ctr">
              <a:spcBef>
                <a:spcPts val="300"/>
              </a:spcBef>
              <a:spcAft>
                <a:spcPts val="300"/>
              </a:spcAft>
              <a:buClr>
                <a:srgbClr val="7030A0"/>
              </a:buClr>
              <a:buSzPct val="100000"/>
            </a:pPr>
            <a:r>
              <a:rPr lang="en-US" sz="2000" dirty="0"/>
              <a:t>Don’t hesitate to call or e-mail one of us for answers or guidance!  See “SFS Team Staff Directory” </a:t>
            </a:r>
          </a:p>
          <a:p>
            <a:pPr marL="45344" lvl="1" algn="ctr">
              <a:lnSpc>
                <a:spcPct val="100000"/>
              </a:lnSpc>
              <a:spcBef>
                <a:spcPts val="300"/>
              </a:spcBef>
              <a:spcAft>
                <a:spcPts val="300"/>
              </a:spcAft>
              <a:buClr>
                <a:srgbClr val="7030A0"/>
              </a:buClr>
              <a:buSzPct val="100000"/>
            </a:pPr>
            <a:r>
              <a:rPr lang="en-US" sz="1600" b="1" dirty="0"/>
              <a:t>  </a:t>
            </a:r>
          </a:p>
        </p:txBody>
      </p:sp>
      <p:sp>
        <p:nvSpPr>
          <p:cNvPr id="7" name="TextBox 6">
            <a:extLst>
              <a:ext uri="{FF2B5EF4-FFF2-40B4-BE49-F238E27FC236}">
                <a16:creationId xmlns:a16="http://schemas.microsoft.com/office/drawing/2014/main" id="{9A4F36CA-8924-4759-9336-6942005F3B3D}"/>
              </a:ext>
            </a:extLst>
          </p:cNvPr>
          <p:cNvSpPr txBox="1"/>
          <p:nvPr/>
        </p:nvSpPr>
        <p:spPr>
          <a:xfrm>
            <a:off x="1438210" y="3746875"/>
            <a:ext cx="6109138" cy="1015663"/>
          </a:xfrm>
          <a:prstGeom prst="rect">
            <a:avLst/>
          </a:prstGeom>
          <a:noFill/>
        </p:spPr>
        <p:txBody>
          <a:bodyPr wrap="square">
            <a:spAutoFit/>
          </a:bodyPr>
          <a:lstStyle/>
          <a:p>
            <a:pPr marL="358616" lvl="1" algn="ctr">
              <a:lnSpc>
                <a:spcPct val="100000"/>
              </a:lnSpc>
              <a:spcBef>
                <a:spcPts val="300"/>
              </a:spcBef>
              <a:spcAft>
                <a:spcPts val="300"/>
              </a:spcAft>
              <a:buClr>
                <a:srgbClr val="7030A0"/>
              </a:buClr>
              <a:buSzPct val="100000"/>
              <a:tabLst>
                <a:tab pos="411501" algn="l"/>
              </a:tabLst>
            </a:pPr>
            <a:r>
              <a:rPr lang="en-US" sz="2000" i="1" dirty="0"/>
              <a:t>We recommend you subscribe – by clicking on  “School Finance Bulletins” on the right side of our website, under “Latest Information”.</a:t>
            </a:r>
          </a:p>
        </p:txBody>
      </p:sp>
      <p:pic>
        <p:nvPicPr>
          <p:cNvPr id="9" name="Picture 8" descr="Magnifying glass and question mark">
            <a:extLst>
              <a:ext uri="{FF2B5EF4-FFF2-40B4-BE49-F238E27FC236}">
                <a16:creationId xmlns:a16="http://schemas.microsoft.com/office/drawing/2014/main" id="{903C4925-1C2D-4F18-9169-7DE180D00C7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684544">
            <a:off x="311846" y="2179522"/>
            <a:ext cx="2569611" cy="1445459"/>
          </a:xfrm>
          <a:prstGeom prst="rect">
            <a:avLst/>
          </a:prstGeom>
        </p:spPr>
      </p:pic>
    </p:spTree>
    <p:extLst>
      <p:ext uri="{BB962C8B-B14F-4D97-AF65-F5344CB8AC3E}">
        <p14:creationId xmlns:p14="http://schemas.microsoft.com/office/powerpoint/2010/main" val="21174143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B33E78-3AFA-4FCD-85F4-80B579B5F9AD}"/>
              </a:ext>
            </a:extLst>
          </p:cNvPr>
          <p:cNvSpPr>
            <a:spLocks noGrp="1"/>
          </p:cNvSpPr>
          <p:nvPr>
            <p:ph type="body" sz="quarter" idx="13"/>
          </p:nvPr>
        </p:nvSpPr>
        <p:spPr/>
        <p:txBody>
          <a:bodyPr/>
          <a:lstStyle/>
          <a:p>
            <a:r>
              <a:rPr lang="en-US" sz="3600" dirty="0">
                <a:solidFill>
                  <a:srgbClr val="FFFF00"/>
                </a:solidFill>
              </a:rPr>
              <a:t>Total All Fund Levy - Line 16</a:t>
            </a:r>
            <a:endParaRPr lang="en-US" dirty="0"/>
          </a:p>
        </p:txBody>
      </p:sp>
      <p:sp>
        <p:nvSpPr>
          <p:cNvPr id="5" name="TextBox 4">
            <a:extLst>
              <a:ext uri="{FF2B5EF4-FFF2-40B4-BE49-F238E27FC236}">
                <a16:creationId xmlns:a16="http://schemas.microsoft.com/office/drawing/2014/main" id="{6543AF1B-C57D-4D19-9BFF-8A14DE38EE73}"/>
              </a:ext>
            </a:extLst>
          </p:cNvPr>
          <p:cNvSpPr txBox="1"/>
          <p:nvPr/>
        </p:nvSpPr>
        <p:spPr>
          <a:xfrm>
            <a:off x="708660" y="1264920"/>
            <a:ext cx="7208520" cy="1620957"/>
          </a:xfrm>
          <a:prstGeom prst="rect">
            <a:avLst/>
          </a:prstGeom>
          <a:noFill/>
        </p:spPr>
        <p:txBody>
          <a:bodyPr wrap="square">
            <a:spAutoFit/>
          </a:bodyPr>
          <a:lstStyle/>
          <a:p>
            <a:pPr marL="342900" indent="-342900">
              <a:spcBef>
                <a:spcPts val="439"/>
              </a:spcBef>
              <a:buSzPct val="100000"/>
              <a:buFont typeface="Wingdings" panose="05000000000000000000" pitchFamily="2" charset="2"/>
              <a:buChar char="Ø"/>
            </a:pPr>
            <a:r>
              <a:rPr lang="en-US" sz="2400" dirty="0"/>
              <a:t>Line 16 is the sum of all levies from all funds (line 14 &amp; line 15). </a:t>
            </a:r>
            <a:endParaRPr lang="en-US" sz="2400" u="sng" dirty="0">
              <a:solidFill>
                <a:srgbClr val="FF0000"/>
              </a:solidFill>
            </a:endParaRPr>
          </a:p>
          <a:p>
            <a:pPr marL="342900" indent="-342900">
              <a:spcBef>
                <a:spcPts val="439"/>
              </a:spcBef>
              <a:buSzPct val="100000"/>
              <a:buFont typeface="Wingdings" panose="05000000000000000000" pitchFamily="2" charset="2"/>
              <a:buChar char="Ø"/>
            </a:pPr>
            <a:r>
              <a:rPr lang="en-US" sz="2400" dirty="0"/>
              <a:t>Line 16 is the levy to be apportioned to municipalities and must equal the total amounts on the PI-401.</a:t>
            </a:r>
          </a:p>
        </p:txBody>
      </p:sp>
      <p:pic>
        <p:nvPicPr>
          <p:cNvPr id="3" name="Picture 2">
            <a:extLst>
              <a:ext uri="{FF2B5EF4-FFF2-40B4-BE49-F238E27FC236}">
                <a16:creationId xmlns:a16="http://schemas.microsoft.com/office/drawing/2014/main" id="{396695AB-E58F-ED27-3B6D-E9CC71C35735}"/>
              </a:ext>
            </a:extLst>
          </p:cNvPr>
          <p:cNvPicPr>
            <a:picLocks noChangeAspect="1"/>
          </p:cNvPicPr>
          <p:nvPr/>
        </p:nvPicPr>
        <p:blipFill>
          <a:blip r:embed="rId2"/>
          <a:stretch>
            <a:fillRect/>
          </a:stretch>
        </p:blipFill>
        <p:spPr>
          <a:xfrm>
            <a:off x="228600" y="3445360"/>
            <a:ext cx="8686800" cy="433220"/>
          </a:xfrm>
          <a:prstGeom prst="rect">
            <a:avLst/>
          </a:prstGeom>
          <a:solidFill>
            <a:schemeClr val="bg1"/>
          </a:solidFill>
          <a:effectLst>
            <a:outerShdw blurRad="25400" dist="12700" dir="2700000" algn="tl" rotWithShape="0">
              <a:prstClr val="black">
                <a:alpha val="40000"/>
              </a:prstClr>
            </a:outerShdw>
          </a:effectLst>
        </p:spPr>
      </p:pic>
    </p:spTree>
    <p:extLst>
      <p:ext uri="{BB962C8B-B14F-4D97-AF65-F5344CB8AC3E}">
        <p14:creationId xmlns:p14="http://schemas.microsoft.com/office/powerpoint/2010/main" val="12914191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5E8D576-1A53-4522-8A4C-B6BAB251AEA4}"/>
              </a:ext>
            </a:extLst>
          </p:cNvPr>
          <p:cNvSpPr>
            <a:spLocks noGrp="1"/>
          </p:cNvSpPr>
          <p:nvPr>
            <p:ph type="body" sz="quarter" idx="13"/>
          </p:nvPr>
        </p:nvSpPr>
        <p:spPr/>
        <p:txBody>
          <a:bodyPr/>
          <a:lstStyle/>
          <a:p>
            <a:r>
              <a:rPr lang="en-US" sz="3600" dirty="0">
                <a:solidFill>
                  <a:srgbClr val="FFFF00"/>
                </a:solidFill>
              </a:rPr>
              <a:t>Just a Reminder!</a:t>
            </a:r>
            <a:endParaRPr lang="en-US" dirty="0"/>
          </a:p>
        </p:txBody>
      </p:sp>
      <p:sp>
        <p:nvSpPr>
          <p:cNvPr id="3" name="TextBox 2">
            <a:extLst>
              <a:ext uri="{FF2B5EF4-FFF2-40B4-BE49-F238E27FC236}">
                <a16:creationId xmlns:a16="http://schemas.microsoft.com/office/drawing/2014/main" id="{19940DB7-93EE-46A0-AAC7-C7DC1A246F6C}"/>
              </a:ext>
            </a:extLst>
          </p:cNvPr>
          <p:cNvSpPr txBox="1"/>
          <p:nvPr/>
        </p:nvSpPr>
        <p:spPr>
          <a:xfrm>
            <a:off x="1042531" y="1074893"/>
            <a:ext cx="7106900" cy="1106650"/>
          </a:xfrm>
          <a:prstGeom prst="rect">
            <a:avLst/>
          </a:prstGeom>
          <a:solidFill>
            <a:schemeClr val="bg1"/>
          </a:solidFill>
          <a:ln w="31750" cmpd="sng">
            <a:solidFill>
              <a:schemeClr val="tx1"/>
            </a:solidFill>
          </a:ln>
        </p:spPr>
        <p:txBody>
          <a:bodyPr wrap="square" rtlCol="0">
            <a:spAutoFit/>
          </a:bodyPr>
          <a:lstStyle/>
          <a:p>
            <a:pPr algn="ctr"/>
            <a:r>
              <a:rPr lang="en-US" sz="2197" b="1" dirty="0">
                <a:cs typeface="Arial" pitchFamily="34" charset="0"/>
              </a:rPr>
              <a:t>Districts are responsible for the integrity of the revenue limit data &amp; computation. Data appearing here reflects information submitted to DPI and is unaudited.</a:t>
            </a:r>
          </a:p>
        </p:txBody>
      </p:sp>
      <p:sp>
        <p:nvSpPr>
          <p:cNvPr id="5" name="TextBox 4">
            <a:extLst>
              <a:ext uri="{FF2B5EF4-FFF2-40B4-BE49-F238E27FC236}">
                <a16:creationId xmlns:a16="http://schemas.microsoft.com/office/drawing/2014/main" id="{B041E9A1-83C2-4787-BC95-A6DC12A77121}"/>
              </a:ext>
            </a:extLst>
          </p:cNvPr>
          <p:cNvSpPr txBox="1"/>
          <p:nvPr/>
        </p:nvSpPr>
        <p:spPr>
          <a:xfrm>
            <a:off x="803750" y="2472477"/>
            <a:ext cx="7737737" cy="2062103"/>
          </a:xfrm>
          <a:prstGeom prst="rect">
            <a:avLst/>
          </a:prstGeom>
          <a:noFill/>
        </p:spPr>
        <p:txBody>
          <a:bodyPr wrap="square">
            <a:spAutoFit/>
          </a:bodyPr>
          <a:lstStyle/>
          <a:p>
            <a:pPr>
              <a:buClr>
                <a:srgbClr val="7030A0"/>
              </a:buClr>
            </a:pPr>
            <a:r>
              <a:rPr lang="en-US" sz="2400" dirty="0"/>
              <a:t>The Revenue Limit worksheets posted to the DPI Website are pre-populated with the most recent data available to DPI from district reports (e.g., membership, referenda results).</a:t>
            </a:r>
          </a:p>
          <a:p>
            <a:pPr>
              <a:buClr>
                <a:srgbClr val="7030A0"/>
              </a:buClr>
            </a:pPr>
            <a:endParaRPr lang="en-US" sz="800" dirty="0">
              <a:solidFill>
                <a:srgbClr val="FFFF00"/>
              </a:solidFill>
            </a:endParaRPr>
          </a:p>
          <a:p>
            <a:pPr>
              <a:buClr>
                <a:srgbClr val="7030A0"/>
              </a:buClr>
            </a:pPr>
            <a:r>
              <a:rPr lang="en-US" sz="2400" dirty="0"/>
              <a:t>In other words, … the worksheets are not “real time” – watch for the “Revised on” date at the top of the worksheet.</a:t>
            </a:r>
          </a:p>
        </p:txBody>
      </p:sp>
    </p:spTree>
    <p:extLst>
      <p:ext uri="{BB962C8B-B14F-4D97-AF65-F5344CB8AC3E}">
        <p14:creationId xmlns:p14="http://schemas.microsoft.com/office/powerpoint/2010/main" val="24240785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EB9FFE-E9EE-4561-8070-9C6855EE87A9}"/>
              </a:ext>
            </a:extLst>
          </p:cNvPr>
          <p:cNvSpPr>
            <a:spLocks noGrp="1"/>
          </p:cNvSpPr>
          <p:nvPr>
            <p:ph type="body" sz="quarter" idx="13"/>
          </p:nvPr>
        </p:nvSpPr>
        <p:spPr/>
        <p:txBody>
          <a:bodyPr/>
          <a:lstStyle/>
          <a:p>
            <a:r>
              <a:rPr lang="en-US" dirty="0">
                <a:solidFill>
                  <a:srgbClr val="FFFF00"/>
                </a:solidFill>
              </a:rPr>
              <a:t>Exemptions</a:t>
            </a:r>
          </a:p>
        </p:txBody>
      </p:sp>
      <p:sp>
        <p:nvSpPr>
          <p:cNvPr id="4" name="TextBox 3">
            <a:extLst>
              <a:ext uri="{FF2B5EF4-FFF2-40B4-BE49-F238E27FC236}">
                <a16:creationId xmlns:a16="http://schemas.microsoft.com/office/drawing/2014/main" id="{4A85EC7E-69F9-4CDC-B13D-3AE03B41D84C}"/>
              </a:ext>
            </a:extLst>
          </p:cNvPr>
          <p:cNvSpPr txBox="1"/>
          <p:nvPr/>
        </p:nvSpPr>
        <p:spPr>
          <a:xfrm>
            <a:off x="2181398" y="1252452"/>
            <a:ext cx="5038725" cy="2062103"/>
          </a:xfrm>
          <a:prstGeom prst="rect">
            <a:avLst/>
          </a:prstGeom>
          <a:noFill/>
        </p:spPr>
        <p:txBody>
          <a:bodyPr wrap="square">
            <a:spAutoFit/>
          </a:bodyPr>
          <a:lstStyle/>
          <a:p>
            <a:pPr algn="ctr"/>
            <a:r>
              <a:rPr lang="en-US" sz="3200" dirty="0"/>
              <a:t>Be aware of the type of exemptions in your computation and the effect of under levying.</a:t>
            </a:r>
          </a:p>
        </p:txBody>
      </p:sp>
      <p:pic>
        <p:nvPicPr>
          <p:cNvPr id="5" name="Picture 4" descr="Puzzle pieces">
            <a:extLst>
              <a:ext uri="{FF2B5EF4-FFF2-40B4-BE49-F238E27FC236}">
                <a16:creationId xmlns:a16="http://schemas.microsoft.com/office/drawing/2014/main" id="{503C75C9-5093-4668-A6E5-9072238B29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171" y="3314555"/>
            <a:ext cx="2659095" cy="1765805"/>
          </a:xfrm>
          <a:prstGeom prst="rect">
            <a:avLst/>
          </a:prstGeom>
        </p:spPr>
      </p:pic>
    </p:spTree>
    <p:extLst>
      <p:ext uri="{BB962C8B-B14F-4D97-AF65-F5344CB8AC3E}">
        <p14:creationId xmlns:p14="http://schemas.microsoft.com/office/powerpoint/2010/main" val="8123480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55715D-80D8-4653-97D1-8EF5E8D53BD6}"/>
              </a:ext>
            </a:extLst>
          </p:cNvPr>
          <p:cNvSpPr>
            <a:spLocks noGrp="1"/>
          </p:cNvSpPr>
          <p:nvPr>
            <p:ph type="body" sz="quarter" idx="13"/>
          </p:nvPr>
        </p:nvSpPr>
        <p:spPr/>
        <p:txBody>
          <a:bodyPr>
            <a:normAutofit/>
          </a:bodyPr>
          <a:lstStyle/>
          <a:p>
            <a:r>
              <a:rPr lang="en-US" dirty="0">
                <a:solidFill>
                  <a:srgbClr val="FFFF00"/>
                </a:solidFill>
              </a:rPr>
              <a:t>School Board Sets the Levy</a:t>
            </a:r>
          </a:p>
        </p:txBody>
      </p:sp>
      <p:sp>
        <p:nvSpPr>
          <p:cNvPr id="4" name="TextBox 3">
            <a:extLst>
              <a:ext uri="{FF2B5EF4-FFF2-40B4-BE49-F238E27FC236}">
                <a16:creationId xmlns:a16="http://schemas.microsoft.com/office/drawing/2014/main" id="{35735041-83CA-46E5-ACCE-7E635EB79F65}"/>
              </a:ext>
            </a:extLst>
          </p:cNvPr>
          <p:cNvSpPr txBox="1"/>
          <p:nvPr/>
        </p:nvSpPr>
        <p:spPr>
          <a:xfrm>
            <a:off x="1028700" y="1141214"/>
            <a:ext cx="6446520" cy="1200329"/>
          </a:xfrm>
          <a:prstGeom prst="rect">
            <a:avLst/>
          </a:prstGeom>
          <a:noFill/>
        </p:spPr>
        <p:txBody>
          <a:bodyPr wrap="square">
            <a:spAutoFit/>
          </a:bodyPr>
          <a:lstStyle/>
          <a:p>
            <a:pPr algn="ctr"/>
            <a:r>
              <a:rPr lang="en-US" sz="3600" i="1" dirty="0"/>
              <a:t>HOW DOES UNDERLEVYING AFFECT ME?</a:t>
            </a:r>
          </a:p>
        </p:txBody>
      </p:sp>
      <p:pic>
        <p:nvPicPr>
          <p:cNvPr id="5" name="Picture 4">
            <a:extLst>
              <a:ext uri="{FF2B5EF4-FFF2-40B4-BE49-F238E27FC236}">
                <a16:creationId xmlns:a16="http://schemas.microsoft.com/office/drawing/2014/main" id="{FDAA1A33-85AC-4782-8421-4E9DE99199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2161" y="2265006"/>
            <a:ext cx="4148284" cy="2529895"/>
          </a:xfrm>
          <a:prstGeom prst="rect">
            <a:avLst/>
          </a:prstGeom>
        </p:spPr>
      </p:pic>
    </p:spTree>
    <p:extLst>
      <p:ext uri="{BB962C8B-B14F-4D97-AF65-F5344CB8AC3E}">
        <p14:creationId xmlns:p14="http://schemas.microsoft.com/office/powerpoint/2010/main" val="22636837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5E8D576-1A53-4522-8A4C-B6BAB251AEA4}"/>
              </a:ext>
            </a:extLst>
          </p:cNvPr>
          <p:cNvSpPr>
            <a:spLocks noGrp="1"/>
          </p:cNvSpPr>
          <p:nvPr>
            <p:ph type="body" sz="quarter" idx="13"/>
          </p:nvPr>
        </p:nvSpPr>
        <p:spPr/>
        <p:txBody>
          <a:bodyPr/>
          <a:lstStyle/>
          <a:p>
            <a:r>
              <a:rPr kumimoji="0" lang="en-US" sz="3200" b="0" i="0" u="none" strike="noStrike" kern="1200" cap="none" spc="0" normalizeH="0" baseline="0" noProof="0" dirty="0">
                <a:ln>
                  <a:noFill/>
                </a:ln>
                <a:solidFill>
                  <a:srgbClr val="FFFF00"/>
                </a:solidFill>
                <a:effectLst/>
                <a:uLnTx/>
                <a:uFillTx/>
                <a:latin typeface="Lato Black" panose="020F0A02020204030203" pitchFamily="34" charset="0"/>
                <a:ea typeface="+mj-ea"/>
                <a:cs typeface="+mj-cs"/>
              </a:rPr>
              <a:t>Revenue Limit Exemptions</a:t>
            </a:r>
            <a:endParaRPr lang="en-US" dirty="0"/>
          </a:p>
        </p:txBody>
      </p:sp>
      <p:sp>
        <p:nvSpPr>
          <p:cNvPr id="3" name="Text Box 3">
            <a:extLst>
              <a:ext uri="{FF2B5EF4-FFF2-40B4-BE49-F238E27FC236}">
                <a16:creationId xmlns:a16="http://schemas.microsoft.com/office/drawing/2014/main" id="{7C0824F8-1645-470A-A754-048ABF87FD25}"/>
              </a:ext>
            </a:extLst>
          </p:cNvPr>
          <p:cNvSpPr txBox="1">
            <a:spLocks noChangeArrowheads="1"/>
          </p:cNvSpPr>
          <p:nvPr/>
        </p:nvSpPr>
        <p:spPr bwMode="auto">
          <a:xfrm>
            <a:off x="153732" y="1125171"/>
            <a:ext cx="3009900" cy="3454792"/>
          </a:xfrm>
          <a:prstGeom prst="rect">
            <a:avLst/>
          </a:prstGeom>
          <a:solidFill>
            <a:srgbClr val="00FF00"/>
          </a:solidFill>
          <a:ln w="31750">
            <a:solidFill>
              <a:schemeClr val="tx1"/>
            </a:solidFill>
            <a:miter lim="800000"/>
            <a:headEnd/>
            <a:tailEnd/>
          </a:ln>
          <a:effectLst/>
        </p:spPr>
        <p:txBody>
          <a:bodyPr wrap="square">
            <a:spAutoFit/>
          </a:bodyPr>
          <a:lstStyle/>
          <a:p>
            <a:pPr algn="ctr">
              <a:spcBef>
                <a:spcPct val="50000"/>
              </a:spcBef>
              <a:defRPr/>
            </a:pPr>
            <a:r>
              <a:rPr lang="en-US" sz="1900" b="1" u="sng" dirty="0">
                <a:latin typeface="Lato" panose="020F0502020204030203" pitchFamily="34" charset="0"/>
              </a:rPr>
              <a:t>Recurring Exemptions (Line 8)</a:t>
            </a:r>
            <a:endParaRPr lang="en-US" sz="700" b="1" dirty="0">
              <a:latin typeface="Lato" panose="020F0502020204030203" pitchFamily="34" charset="0"/>
            </a:endParaRPr>
          </a:p>
          <a:p>
            <a:pPr algn="ctr">
              <a:spcBef>
                <a:spcPct val="50000"/>
              </a:spcBef>
              <a:defRPr/>
            </a:pPr>
            <a:r>
              <a:rPr lang="en-US" sz="1900" b="1" dirty="0">
                <a:latin typeface="Lato" panose="020F0502020204030203" pitchFamily="34" charset="0"/>
              </a:rPr>
              <a:t>Prior-Year Carryover</a:t>
            </a:r>
          </a:p>
          <a:p>
            <a:pPr algn="ctr">
              <a:spcBef>
                <a:spcPct val="50000"/>
              </a:spcBef>
              <a:defRPr/>
            </a:pPr>
            <a:r>
              <a:rPr lang="en-US" sz="1900" b="1" dirty="0">
                <a:latin typeface="Lato" panose="020F0502020204030203" pitchFamily="34" charset="0"/>
              </a:rPr>
              <a:t>Transfer of Service</a:t>
            </a:r>
          </a:p>
          <a:p>
            <a:pPr algn="ctr">
              <a:spcBef>
                <a:spcPct val="50000"/>
              </a:spcBef>
              <a:defRPr/>
            </a:pPr>
            <a:r>
              <a:rPr lang="en-US" sz="1900" b="1" dirty="0">
                <a:latin typeface="Lato" panose="020F0502020204030203" pitchFamily="34" charset="0"/>
              </a:rPr>
              <a:t>Transfer of Territory</a:t>
            </a:r>
          </a:p>
          <a:p>
            <a:pPr algn="ctr">
              <a:spcBef>
                <a:spcPct val="50000"/>
              </a:spcBef>
              <a:defRPr/>
            </a:pPr>
            <a:r>
              <a:rPr lang="en-US" sz="1900" b="1" dirty="0">
                <a:latin typeface="Lato" panose="020F0502020204030203" pitchFamily="34" charset="0"/>
              </a:rPr>
              <a:t>Federal Impact Aid Loss</a:t>
            </a:r>
          </a:p>
          <a:p>
            <a:pPr algn="ctr">
              <a:spcBef>
                <a:spcPct val="50000"/>
              </a:spcBef>
              <a:defRPr/>
            </a:pPr>
            <a:r>
              <a:rPr lang="en-US" sz="1900" b="1" dirty="0">
                <a:latin typeface="Lato" panose="020F0502020204030203" pitchFamily="34" charset="0"/>
              </a:rPr>
              <a:t>Recurring Referenda </a:t>
            </a:r>
            <a:br>
              <a:rPr lang="en-US" sz="1900" b="1" dirty="0">
                <a:latin typeface="Lato" panose="020F0502020204030203" pitchFamily="34" charset="0"/>
              </a:rPr>
            </a:br>
            <a:r>
              <a:rPr lang="en-US" sz="1900" b="1" dirty="0">
                <a:latin typeface="Lato" panose="020F0502020204030203" pitchFamily="34" charset="0"/>
              </a:rPr>
              <a:t>to Exceed </a:t>
            </a:r>
            <a:br>
              <a:rPr lang="en-US" sz="1900" b="1" dirty="0">
                <a:latin typeface="Lato" panose="020F0502020204030203" pitchFamily="34" charset="0"/>
              </a:rPr>
            </a:br>
            <a:r>
              <a:rPr lang="en-US" sz="1900" b="1" dirty="0">
                <a:latin typeface="Lato" panose="020F0502020204030203" pitchFamily="34" charset="0"/>
              </a:rPr>
              <a:t>(if year 1 of authority)</a:t>
            </a:r>
          </a:p>
        </p:txBody>
      </p:sp>
      <p:sp>
        <p:nvSpPr>
          <p:cNvPr id="4" name="Text Box 4">
            <a:extLst>
              <a:ext uri="{FF2B5EF4-FFF2-40B4-BE49-F238E27FC236}">
                <a16:creationId xmlns:a16="http://schemas.microsoft.com/office/drawing/2014/main" id="{A9BC8175-2319-4F0A-9128-6679C44B223E}"/>
              </a:ext>
            </a:extLst>
          </p:cNvPr>
          <p:cNvSpPr txBox="1">
            <a:spLocks noChangeArrowheads="1"/>
          </p:cNvSpPr>
          <p:nvPr/>
        </p:nvSpPr>
        <p:spPr bwMode="auto">
          <a:xfrm>
            <a:off x="3317358" y="1022464"/>
            <a:ext cx="5672909" cy="3067506"/>
          </a:xfrm>
          <a:prstGeom prst="rect">
            <a:avLst/>
          </a:prstGeom>
          <a:solidFill>
            <a:srgbClr val="FFCC00"/>
          </a:solidFill>
          <a:ln w="28575">
            <a:solidFill>
              <a:schemeClr val="tx1"/>
            </a:solidFill>
            <a:miter lim="800000"/>
            <a:headEnd/>
            <a:tailEnd/>
          </a:ln>
          <a:effectLst/>
        </p:spPr>
        <p:txBody>
          <a:bodyPr wrap="square">
            <a:spAutoFit/>
          </a:bodyPr>
          <a:lstStyle/>
          <a:p>
            <a:pPr algn="ctr">
              <a:spcBef>
                <a:spcPts val="439"/>
              </a:spcBef>
              <a:defRPr/>
            </a:pPr>
            <a:r>
              <a:rPr lang="en-US" sz="1700" b="1" u="sng" dirty="0">
                <a:latin typeface="Lato" panose="020F0502020204030203" pitchFamily="34" charset="0"/>
              </a:rPr>
              <a:t>Non-Recurring Exemptions (Lines 7B &amp;10) </a:t>
            </a:r>
          </a:p>
          <a:p>
            <a:pPr algn="ctr">
              <a:spcBef>
                <a:spcPts val="439"/>
              </a:spcBef>
              <a:defRPr/>
            </a:pPr>
            <a:endParaRPr lang="en-US" sz="300" b="1" dirty="0">
              <a:latin typeface="Lato" panose="020F0502020204030203" pitchFamily="34" charset="0"/>
            </a:endParaRPr>
          </a:p>
          <a:p>
            <a:pPr>
              <a:defRPr/>
            </a:pPr>
            <a:r>
              <a:rPr lang="en-US" sz="1700" b="1" dirty="0">
                <a:latin typeface="Lato" panose="020F0502020204030203" pitchFamily="34" charset="0"/>
              </a:rPr>
              <a:t>Line 7B - Hold Harmless Non-Recurring Exemption</a:t>
            </a:r>
          </a:p>
          <a:p>
            <a:pPr>
              <a:defRPr/>
            </a:pPr>
            <a:r>
              <a:rPr lang="en-US" sz="1700" b="1" dirty="0">
                <a:latin typeface="Lato" panose="020F0502020204030203" pitchFamily="34" charset="0"/>
              </a:rPr>
              <a:t>10A - Non-Recurring Referenda to Exceed 2022-23 Limit</a:t>
            </a:r>
          </a:p>
          <a:p>
            <a:pPr>
              <a:defRPr/>
            </a:pPr>
            <a:r>
              <a:rPr lang="en-US" sz="1700" b="1" dirty="0">
                <a:latin typeface="Lato" panose="020F0502020204030203" pitchFamily="34" charset="0"/>
              </a:rPr>
              <a:t>10B - Declining Enrollment Exemption for 2022-23 </a:t>
            </a:r>
            <a:br>
              <a:rPr lang="en-US" sz="1700" b="1" dirty="0">
                <a:latin typeface="Lato" panose="020F0502020204030203" pitchFamily="34" charset="0"/>
              </a:rPr>
            </a:br>
            <a:r>
              <a:rPr lang="en-US" sz="1700" b="1" dirty="0">
                <a:latin typeface="Lato" panose="020F0502020204030203" pitchFamily="34" charset="0"/>
              </a:rPr>
              <a:t>10C - Energy Efficiency Exemption</a:t>
            </a:r>
          </a:p>
          <a:p>
            <a:pPr>
              <a:defRPr/>
            </a:pPr>
            <a:r>
              <a:rPr lang="en-US" sz="1700" b="1" dirty="0">
                <a:latin typeface="Lato" panose="020F0502020204030203" pitchFamily="34" charset="0"/>
              </a:rPr>
              <a:t>10D - Adjustment for Refunded or Rescinded Taxes</a:t>
            </a:r>
          </a:p>
          <a:p>
            <a:pPr>
              <a:defRPr/>
            </a:pPr>
            <a:r>
              <a:rPr lang="en-US" sz="1700" b="1" dirty="0">
                <a:latin typeface="Lato" panose="020F0502020204030203" pitchFamily="34" charset="0"/>
              </a:rPr>
              <a:t>10E - Prior Year Open Enrollment (uncounted pupils)</a:t>
            </a:r>
          </a:p>
          <a:p>
            <a:pPr>
              <a:defRPr/>
            </a:pPr>
            <a:r>
              <a:rPr lang="en-US" sz="1700" b="1" dirty="0">
                <a:latin typeface="Lato" panose="020F0502020204030203" pitchFamily="34" charset="0"/>
              </a:rPr>
              <a:t>10F – Reduction for Ineligible Fund 80 Expenditures</a:t>
            </a:r>
          </a:p>
          <a:p>
            <a:pPr>
              <a:defRPr/>
            </a:pPr>
            <a:r>
              <a:rPr lang="en-US" sz="1700" b="1" dirty="0">
                <a:latin typeface="Lato" panose="020F0502020204030203" pitchFamily="34" charset="0"/>
              </a:rPr>
              <a:t>10G – Other Adjustments (Fund 39 Balance Transfer)</a:t>
            </a:r>
          </a:p>
          <a:p>
            <a:pPr>
              <a:defRPr/>
            </a:pPr>
            <a:r>
              <a:rPr lang="en-US" sz="1700" b="1" dirty="0">
                <a:latin typeface="Lato" panose="020F0502020204030203" pitchFamily="34" charset="0"/>
              </a:rPr>
              <a:t>10H - WPCP and RPCP Private School Voucher Deduct</a:t>
            </a:r>
          </a:p>
          <a:p>
            <a:pPr>
              <a:defRPr/>
            </a:pPr>
            <a:r>
              <a:rPr lang="en-US" sz="1700" b="1" dirty="0">
                <a:latin typeface="Lato" panose="020F0502020204030203" pitchFamily="34" charset="0"/>
              </a:rPr>
              <a:t>10I - SNSP Private School Voucher Deduction</a:t>
            </a:r>
          </a:p>
        </p:txBody>
      </p:sp>
    </p:spTree>
    <p:extLst>
      <p:ext uri="{BB962C8B-B14F-4D97-AF65-F5344CB8AC3E}">
        <p14:creationId xmlns:p14="http://schemas.microsoft.com/office/powerpoint/2010/main" val="34835817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EB9FFE-E9EE-4561-8070-9C6855EE87A9}"/>
              </a:ext>
            </a:extLst>
          </p:cNvPr>
          <p:cNvSpPr>
            <a:spLocks noGrp="1"/>
          </p:cNvSpPr>
          <p:nvPr>
            <p:ph type="body" sz="quarter" idx="13"/>
          </p:nvPr>
        </p:nvSpPr>
        <p:spPr/>
        <p:txBody>
          <a:bodyPr>
            <a:normAutofit lnSpcReduction="10000"/>
          </a:bodyPr>
          <a:lstStyle/>
          <a:p>
            <a:pPr marL="0" marR="0" lvl="0" indent="0" algn="ctr" defTabSz="816350" rtl="0" eaLnBrk="1" fontAlgn="auto" latinLnBrk="0" hangingPunct="1">
              <a:lnSpc>
                <a:spcPct val="100000"/>
              </a:lnSpc>
              <a:spcBef>
                <a:spcPct val="20000"/>
              </a:spcBef>
              <a:spcAft>
                <a:spcPts val="0"/>
              </a:spcAft>
              <a:buClrTx/>
              <a:buSzTx/>
              <a:buFontTx/>
              <a:buNone/>
              <a:tabLst/>
              <a:defRPr/>
            </a:pPr>
            <a:endParaRPr kumimoji="0" lang="en-US" sz="2520" b="0" i="1" u="none" strike="noStrike" kern="1200" cap="none" spc="0" normalizeH="0" baseline="0" noProof="0" dirty="0">
              <a:ln>
                <a:noFill/>
              </a:ln>
              <a:solidFill>
                <a:srgbClr val="FFFF00"/>
              </a:solidFill>
              <a:effectLst/>
              <a:uLnTx/>
              <a:uFillTx/>
              <a:latin typeface="Lato Black" panose="020F0A02020204030203" pitchFamily="34" charset="0"/>
              <a:ea typeface="+mn-ea"/>
              <a:cs typeface="+mn-cs"/>
            </a:endParaRPr>
          </a:p>
          <a:p>
            <a:pPr marL="0" marR="0" lvl="0" indent="0" algn="ctr" defTabSz="816350" rtl="0" eaLnBrk="1" fontAlgn="auto" latinLnBrk="0" hangingPunct="1">
              <a:lnSpc>
                <a:spcPct val="100000"/>
              </a:lnSpc>
              <a:spcBef>
                <a:spcPct val="20000"/>
              </a:spcBef>
              <a:spcAft>
                <a:spcPts val="0"/>
              </a:spcAft>
              <a:buClrTx/>
              <a:buSzTx/>
              <a:buFontTx/>
              <a:buNone/>
              <a:tabLst/>
              <a:defRPr/>
            </a:pPr>
            <a:r>
              <a:rPr kumimoji="0" lang="en-US" sz="2800" b="0" i="1" u="none" strike="noStrike" kern="1200" cap="none" spc="0" normalizeH="0" baseline="0" noProof="0" dirty="0">
                <a:ln>
                  <a:noFill/>
                </a:ln>
                <a:solidFill>
                  <a:srgbClr val="FFFF00"/>
                </a:solidFill>
                <a:effectLst/>
                <a:uLnTx/>
                <a:uFillTx/>
                <a:latin typeface="Lato Black" panose="020F0A02020204030203" pitchFamily="34" charset="0"/>
                <a:ea typeface="+mn-ea"/>
                <a:cs typeface="+mn-cs"/>
              </a:rPr>
              <a:t>#1 - Recurring Exemptions, Levied to Max </a:t>
            </a:r>
          </a:p>
          <a:p>
            <a:endParaRPr lang="en-US" dirty="0"/>
          </a:p>
        </p:txBody>
      </p:sp>
      <p:sp>
        <p:nvSpPr>
          <p:cNvPr id="3" name="Text Box 16">
            <a:extLst>
              <a:ext uri="{FF2B5EF4-FFF2-40B4-BE49-F238E27FC236}">
                <a16:creationId xmlns:a16="http://schemas.microsoft.com/office/drawing/2014/main" id="{36FAD2DA-7D0A-4C88-850B-BE893F212128}"/>
              </a:ext>
            </a:extLst>
          </p:cNvPr>
          <p:cNvSpPr txBox="1">
            <a:spLocks noChangeArrowheads="1"/>
          </p:cNvSpPr>
          <p:nvPr/>
        </p:nvSpPr>
        <p:spPr bwMode="auto">
          <a:xfrm>
            <a:off x="731521" y="1072840"/>
            <a:ext cx="2263140" cy="396262"/>
          </a:xfrm>
          <a:prstGeom prst="rect">
            <a:avLst/>
          </a:prstGeom>
          <a:noFill/>
          <a:ln w="9525">
            <a:solidFill>
              <a:schemeClr val="tx1"/>
            </a:solidFill>
            <a:miter lim="800000"/>
            <a:headEnd/>
            <a:tailEnd/>
          </a:ln>
        </p:spPr>
        <p:txBody>
          <a:bodyPr>
            <a:spAutoFit/>
          </a:bodyPr>
          <a:lstStyle/>
          <a:p>
            <a:pPr algn="ctr">
              <a:spcBef>
                <a:spcPct val="50000"/>
              </a:spcBef>
            </a:pPr>
            <a:r>
              <a:rPr lang="en-US" sz="1975" dirty="0"/>
              <a:t>Prior year</a:t>
            </a:r>
          </a:p>
        </p:txBody>
      </p:sp>
      <p:sp>
        <p:nvSpPr>
          <p:cNvPr id="4" name="Text Box 17">
            <a:extLst>
              <a:ext uri="{FF2B5EF4-FFF2-40B4-BE49-F238E27FC236}">
                <a16:creationId xmlns:a16="http://schemas.microsoft.com/office/drawing/2014/main" id="{62BDE17D-07CB-40F9-95D3-5D28CBC055C3}"/>
              </a:ext>
            </a:extLst>
          </p:cNvPr>
          <p:cNvSpPr txBox="1">
            <a:spLocks noChangeArrowheads="1"/>
          </p:cNvSpPr>
          <p:nvPr/>
        </p:nvSpPr>
        <p:spPr bwMode="auto">
          <a:xfrm>
            <a:off x="5806440" y="1083258"/>
            <a:ext cx="2263140" cy="396262"/>
          </a:xfrm>
          <a:prstGeom prst="rect">
            <a:avLst/>
          </a:prstGeom>
          <a:noFill/>
          <a:ln w="9525">
            <a:solidFill>
              <a:schemeClr val="tx1"/>
            </a:solidFill>
            <a:miter lim="800000"/>
            <a:headEnd/>
            <a:tailEnd/>
          </a:ln>
        </p:spPr>
        <p:txBody>
          <a:bodyPr>
            <a:spAutoFit/>
          </a:bodyPr>
          <a:lstStyle/>
          <a:p>
            <a:pPr algn="ctr">
              <a:spcBef>
                <a:spcPct val="50000"/>
              </a:spcBef>
            </a:pPr>
            <a:r>
              <a:rPr lang="en-US" sz="1975" dirty="0"/>
              <a:t>Current year</a:t>
            </a:r>
          </a:p>
        </p:txBody>
      </p:sp>
      <p:sp>
        <p:nvSpPr>
          <p:cNvPr id="5" name="Line 15">
            <a:extLst>
              <a:ext uri="{FF2B5EF4-FFF2-40B4-BE49-F238E27FC236}">
                <a16:creationId xmlns:a16="http://schemas.microsoft.com/office/drawing/2014/main" id="{FD505AFD-36FF-4B80-954B-5F16685B18B5}"/>
              </a:ext>
            </a:extLst>
          </p:cNvPr>
          <p:cNvSpPr>
            <a:spLocks noChangeShapeType="1"/>
          </p:cNvSpPr>
          <p:nvPr/>
        </p:nvSpPr>
        <p:spPr bwMode="auto">
          <a:xfrm flipH="1">
            <a:off x="594360" y="1962154"/>
            <a:ext cx="2674620" cy="0"/>
          </a:xfrm>
          <a:prstGeom prst="line">
            <a:avLst/>
          </a:prstGeom>
          <a:noFill/>
          <a:ln w="38100">
            <a:solidFill>
              <a:srgbClr val="7030A0"/>
            </a:solidFill>
            <a:round/>
            <a:headEnd/>
            <a:tailEnd/>
          </a:ln>
        </p:spPr>
        <p:txBody>
          <a:bodyPr/>
          <a:lstStyle/>
          <a:p>
            <a:endParaRPr lang="en-US" sz="1975" dirty="0"/>
          </a:p>
        </p:txBody>
      </p:sp>
      <p:sp>
        <p:nvSpPr>
          <p:cNvPr id="6" name="Rectangle 11">
            <a:extLst>
              <a:ext uri="{FF2B5EF4-FFF2-40B4-BE49-F238E27FC236}">
                <a16:creationId xmlns:a16="http://schemas.microsoft.com/office/drawing/2014/main" id="{1DE5E03C-0A6B-4039-A781-61265AD8B0EC}"/>
              </a:ext>
            </a:extLst>
          </p:cNvPr>
          <p:cNvSpPr>
            <a:spLocks noChangeArrowheads="1"/>
          </p:cNvSpPr>
          <p:nvPr/>
        </p:nvSpPr>
        <p:spPr bwMode="auto">
          <a:xfrm>
            <a:off x="734039" y="1972161"/>
            <a:ext cx="2331720" cy="445294"/>
          </a:xfrm>
          <a:prstGeom prst="rect">
            <a:avLst/>
          </a:prstGeom>
          <a:solidFill>
            <a:srgbClr val="00CC00"/>
          </a:solidFill>
          <a:ln w="9525">
            <a:solidFill>
              <a:schemeClr val="tx1"/>
            </a:solidFill>
            <a:miter lim="800000"/>
            <a:headEnd/>
            <a:tailEnd/>
          </a:ln>
        </p:spPr>
        <p:txBody>
          <a:bodyPr wrap="none" anchor="ctr"/>
          <a:lstStyle/>
          <a:p>
            <a:pPr algn="ctr"/>
            <a:r>
              <a:rPr lang="en-US" sz="1440" b="1" dirty="0">
                <a:solidFill>
                  <a:srgbClr val="000000"/>
                </a:solidFill>
                <a:latin typeface="Lato" panose="020F0502020204030203" pitchFamily="34" charset="0"/>
              </a:rPr>
              <a:t>Recurring Referendum</a:t>
            </a:r>
          </a:p>
        </p:txBody>
      </p:sp>
      <p:sp>
        <p:nvSpPr>
          <p:cNvPr id="7" name="Rectangle 10">
            <a:extLst>
              <a:ext uri="{FF2B5EF4-FFF2-40B4-BE49-F238E27FC236}">
                <a16:creationId xmlns:a16="http://schemas.microsoft.com/office/drawing/2014/main" id="{10B765B8-7E3D-4176-9D29-6CF3758CA017}"/>
              </a:ext>
            </a:extLst>
          </p:cNvPr>
          <p:cNvSpPr>
            <a:spLocks noChangeArrowheads="1"/>
          </p:cNvSpPr>
          <p:nvPr/>
        </p:nvSpPr>
        <p:spPr bwMode="auto">
          <a:xfrm>
            <a:off x="731521" y="2425812"/>
            <a:ext cx="2331720" cy="197644"/>
          </a:xfrm>
          <a:prstGeom prst="rect">
            <a:avLst/>
          </a:prstGeom>
          <a:solidFill>
            <a:srgbClr val="00CC00"/>
          </a:solidFill>
          <a:ln w="9525">
            <a:solidFill>
              <a:schemeClr val="tx1"/>
            </a:solidFill>
            <a:miter lim="800000"/>
            <a:headEnd/>
            <a:tailEnd/>
          </a:ln>
        </p:spPr>
        <p:txBody>
          <a:bodyPr wrap="none" anchor="ctr"/>
          <a:lstStyle/>
          <a:p>
            <a:pPr algn="ctr"/>
            <a:r>
              <a:rPr lang="en-US" sz="1440" b="1" dirty="0">
                <a:solidFill>
                  <a:srgbClr val="000000"/>
                </a:solidFill>
                <a:latin typeface="Lato" panose="020F0502020204030203" pitchFamily="34" charset="0"/>
              </a:rPr>
              <a:t>Transfer of Service</a:t>
            </a:r>
          </a:p>
        </p:txBody>
      </p:sp>
      <p:sp>
        <p:nvSpPr>
          <p:cNvPr id="8" name="Rectangle 2">
            <a:extLst>
              <a:ext uri="{FF2B5EF4-FFF2-40B4-BE49-F238E27FC236}">
                <a16:creationId xmlns:a16="http://schemas.microsoft.com/office/drawing/2014/main" id="{D426329E-C910-4CF3-8B7A-55B7D4ACC5D8}"/>
              </a:ext>
            </a:extLst>
          </p:cNvPr>
          <p:cNvSpPr>
            <a:spLocks noChangeArrowheads="1"/>
          </p:cNvSpPr>
          <p:nvPr/>
        </p:nvSpPr>
        <p:spPr bwMode="auto">
          <a:xfrm>
            <a:off x="731521" y="2631813"/>
            <a:ext cx="2331720" cy="1302014"/>
          </a:xfrm>
          <a:prstGeom prst="rect">
            <a:avLst/>
          </a:prstGeom>
          <a:solidFill>
            <a:srgbClr val="00CC00"/>
          </a:solidFill>
          <a:ln w="9525">
            <a:solidFill>
              <a:schemeClr val="tx1"/>
            </a:solidFill>
            <a:miter lim="800000"/>
            <a:headEnd/>
            <a:tailEnd/>
          </a:ln>
        </p:spPr>
        <p:txBody>
          <a:bodyPr wrap="none" anchor="ctr"/>
          <a:lstStyle/>
          <a:p>
            <a:pPr algn="ctr"/>
            <a:r>
              <a:rPr lang="en-US" sz="1600" b="1" dirty="0">
                <a:solidFill>
                  <a:srgbClr val="000000"/>
                </a:solidFill>
                <a:latin typeface="Lato" panose="020F0502020204030203" pitchFamily="34" charset="0"/>
              </a:rPr>
              <a:t>Base</a:t>
            </a:r>
            <a:endParaRPr lang="en-US" sz="1440" b="1" dirty="0">
              <a:solidFill>
                <a:srgbClr val="000000"/>
              </a:solidFill>
              <a:latin typeface="Lato" panose="020F0502020204030203" pitchFamily="34" charset="0"/>
            </a:endParaRPr>
          </a:p>
        </p:txBody>
      </p:sp>
      <p:sp>
        <p:nvSpPr>
          <p:cNvPr id="9" name="Text Box 7">
            <a:extLst>
              <a:ext uri="{FF2B5EF4-FFF2-40B4-BE49-F238E27FC236}">
                <a16:creationId xmlns:a16="http://schemas.microsoft.com/office/drawing/2014/main" id="{498C3E09-305E-4EFD-9AB9-415BD8BCC950}"/>
              </a:ext>
            </a:extLst>
          </p:cNvPr>
          <p:cNvSpPr txBox="1">
            <a:spLocks noChangeArrowheads="1"/>
          </p:cNvSpPr>
          <p:nvPr/>
        </p:nvSpPr>
        <p:spPr bwMode="auto">
          <a:xfrm>
            <a:off x="662940" y="3943351"/>
            <a:ext cx="2331720" cy="424732"/>
          </a:xfrm>
          <a:prstGeom prst="rect">
            <a:avLst/>
          </a:prstGeom>
          <a:noFill/>
          <a:ln w="9525" algn="ctr">
            <a:noFill/>
            <a:miter lim="800000"/>
            <a:headEnd/>
            <a:tailEnd/>
          </a:ln>
        </p:spPr>
        <p:txBody>
          <a:bodyPr>
            <a:spAutoFit/>
          </a:bodyPr>
          <a:lstStyle/>
          <a:p>
            <a:pPr algn="ctr">
              <a:spcBef>
                <a:spcPct val="50000"/>
              </a:spcBef>
            </a:pPr>
            <a:r>
              <a:rPr lang="en-US" sz="2160" dirty="0"/>
              <a:t>$10,000,000</a:t>
            </a:r>
          </a:p>
        </p:txBody>
      </p:sp>
      <p:sp>
        <p:nvSpPr>
          <p:cNvPr id="10" name="Text Box 18">
            <a:extLst>
              <a:ext uri="{FF2B5EF4-FFF2-40B4-BE49-F238E27FC236}">
                <a16:creationId xmlns:a16="http://schemas.microsoft.com/office/drawing/2014/main" id="{CAF4E3A1-38D5-40FC-95E2-7211CB2B2ECF}"/>
              </a:ext>
            </a:extLst>
          </p:cNvPr>
          <p:cNvSpPr txBox="1">
            <a:spLocks noChangeArrowheads="1"/>
          </p:cNvSpPr>
          <p:nvPr/>
        </p:nvSpPr>
        <p:spPr bwMode="auto">
          <a:xfrm>
            <a:off x="3665221" y="2266952"/>
            <a:ext cx="685800" cy="1245277"/>
          </a:xfrm>
          <a:prstGeom prst="rect">
            <a:avLst/>
          </a:prstGeom>
          <a:noFill/>
          <a:ln w="19050">
            <a:solidFill>
              <a:schemeClr val="tx1"/>
            </a:solidFill>
            <a:miter lim="800000"/>
            <a:headEnd/>
            <a:tailEnd/>
          </a:ln>
        </p:spPr>
        <p:txBody>
          <a:bodyPr>
            <a:spAutoFit/>
          </a:bodyPr>
          <a:lstStyle/>
          <a:p>
            <a:pPr algn="ctr">
              <a:lnSpc>
                <a:spcPct val="30000"/>
              </a:lnSpc>
              <a:spcBef>
                <a:spcPct val="50000"/>
              </a:spcBef>
            </a:pPr>
            <a:endParaRPr lang="en-US" sz="1440" dirty="0">
              <a:latin typeface="Lato" panose="020F0502020204030203" pitchFamily="34" charset="0"/>
            </a:endParaRPr>
          </a:p>
          <a:p>
            <a:pPr algn="ctr">
              <a:lnSpc>
                <a:spcPct val="30000"/>
              </a:lnSpc>
              <a:spcBef>
                <a:spcPct val="50000"/>
              </a:spcBef>
            </a:pPr>
            <a:endParaRPr lang="en-US" sz="1440" dirty="0">
              <a:latin typeface="Lato" panose="020F0502020204030203" pitchFamily="34" charset="0"/>
            </a:endParaRPr>
          </a:p>
          <a:p>
            <a:pPr algn="ctr">
              <a:lnSpc>
                <a:spcPct val="30000"/>
              </a:lnSpc>
              <a:spcBef>
                <a:spcPct val="50000"/>
              </a:spcBef>
            </a:pPr>
            <a:r>
              <a:rPr lang="en-US" sz="1440" dirty="0">
                <a:latin typeface="Lato" panose="020F0502020204030203" pitchFamily="34" charset="0"/>
              </a:rPr>
              <a:t>Aid</a:t>
            </a:r>
          </a:p>
          <a:p>
            <a:pPr algn="ctr">
              <a:lnSpc>
                <a:spcPct val="30000"/>
              </a:lnSpc>
              <a:spcBef>
                <a:spcPct val="50000"/>
              </a:spcBef>
            </a:pPr>
            <a:r>
              <a:rPr lang="en-US" sz="1440" dirty="0">
                <a:latin typeface="Lato" panose="020F0502020204030203" pitchFamily="34" charset="0"/>
              </a:rPr>
              <a:t>+</a:t>
            </a:r>
          </a:p>
          <a:p>
            <a:pPr algn="ctr">
              <a:lnSpc>
                <a:spcPct val="30000"/>
              </a:lnSpc>
              <a:spcBef>
                <a:spcPct val="50000"/>
              </a:spcBef>
            </a:pPr>
            <a:r>
              <a:rPr lang="en-US" sz="1440" dirty="0">
                <a:latin typeface="Lato" panose="020F0502020204030203" pitchFamily="34" charset="0"/>
              </a:rPr>
              <a:t>Levy</a:t>
            </a:r>
          </a:p>
          <a:p>
            <a:pPr algn="ctr">
              <a:lnSpc>
                <a:spcPct val="30000"/>
              </a:lnSpc>
              <a:spcBef>
                <a:spcPct val="50000"/>
              </a:spcBef>
            </a:pPr>
            <a:endParaRPr lang="en-US" sz="1440" dirty="0">
              <a:latin typeface="Lato" panose="020F0502020204030203" pitchFamily="34" charset="0"/>
            </a:endParaRPr>
          </a:p>
          <a:p>
            <a:pPr algn="ctr">
              <a:lnSpc>
                <a:spcPct val="30000"/>
              </a:lnSpc>
              <a:spcBef>
                <a:spcPct val="50000"/>
              </a:spcBef>
            </a:pPr>
            <a:endParaRPr lang="en-US" sz="1440" dirty="0">
              <a:latin typeface="Lato" panose="020F0502020204030203" pitchFamily="34" charset="0"/>
            </a:endParaRPr>
          </a:p>
        </p:txBody>
      </p:sp>
      <p:sp>
        <p:nvSpPr>
          <p:cNvPr id="11" name="AutoShape 14">
            <a:extLst>
              <a:ext uri="{FF2B5EF4-FFF2-40B4-BE49-F238E27FC236}">
                <a16:creationId xmlns:a16="http://schemas.microsoft.com/office/drawing/2014/main" id="{0DB6AECF-62F7-4E2A-9BD6-7444A467AED7}"/>
              </a:ext>
            </a:extLst>
          </p:cNvPr>
          <p:cNvSpPr>
            <a:spLocks/>
          </p:cNvSpPr>
          <p:nvPr/>
        </p:nvSpPr>
        <p:spPr bwMode="auto">
          <a:xfrm>
            <a:off x="3200400" y="1983047"/>
            <a:ext cx="298611" cy="1914039"/>
          </a:xfrm>
          <a:prstGeom prst="rightBrace">
            <a:avLst>
              <a:gd name="adj1" fmla="val 6255"/>
              <a:gd name="adj2" fmla="val 50000"/>
            </a:avLst>
          </a:prstGeom>
          <a:noFill/>
          <a:ln w="25400">
            <a:solidFill>
              <a:schemeClr val="tx1"/>
            </a:solidFill>
            <a:round/>
            <a:headEnd/>
            <a:tailEnd/>
          </a:ln>
        </p:spPr>
        <p:txBody>
          <a:bodyPr wrap="none" anchor="ctr"/>
          <a:lstStyle/>
          <a:p>
            <a:endParaRPr lang="en-US" sz="1975" dirty="0"/>
          </a:p>
        </p:txBody>
      </p:sp>
      <p:sp>
        <p:nvSpPr>
          <p:cNvPr id="12" name="Rectangle 12">
            <a:extLst>
              <a:ext uri="{FF2B5EF4-FFF2-40B4-BE49-F238E27FC236}">
                <a16:creationId xmlns:a16="http://schemas.microsoft.com/office/drawing/2014/main" id="{E77EA8F2-2EE2-444C-A635-3F533FEBF2C8}"/>
              </a:ext>
            </a:extLst>
          </p:cNvPr>
          <p:cNvSpPr>
            <a:spLocks noChangeArrowheads="1"/>
          </p:cNvSpPr>
          <p:nvPr/>
        </p:nvSpPr>
        <p:spPr bwMode="auto">
          <a:xfrm>
            <a:off x="5837872" y="1983047"/>
            <a:ext cx="2328863" cy="1858737"/>
          </a:xfrm>
          <a:prstGeom prst="rect">
            <a:avLst/>
          </a:prstGeom>
          <a:solidFill>
            <a:srgbClr val="00CC00"/>
          </a:solidFill>
          <a:ln w="9525">
            <a:solidFill>
              <a:schemeClr val="tx1"/>
            </a:solidFill>
            <a:miter lim="800000"/>
            <a:headEnd/>
            <a:tailEnd/>
          </a:ln>
        </p:spPr>
        <p:txBody>
          <a:bodyPr wrap="none" anchor="ctr"/>
          <a:lstStyle/>
          <a:p>
            <a:pPr algn="ctr"/>
            <a:r>
              <a:rPr lang="en-US" sz="1440" b="1" dirty="0">
                <a:solidFill>
                  <a:srgbClr val="000000"/>
                </a:solidFill>
                <a:latin typeface="Lato" panose="020F0502020204030203" pitchFamily="34" charset="0"/>
              </a:rPr>
              <a:t>Prior Year Aid </a:t>
            </a:r>
          </a:p>
          <a:p>
            <a:pPr algn="ctr"/>
            <a:r>
              <a:rPr lang="en-US" sz="1440" b="1" dirty="0">
                <a:solidFill>
                  <a:srgbClr val="000000"/>
                </a:solidFill>
                <a:latin typeface="Lato" panose="020F0502020204030203" pitchFamily="34" charset="0"/>
              </a:rPr>
              <a:t>plus</a:t>
            </a:r>
          </a:p>
          <a:p>
            <a:pPr algn="ctr"/>
            <a:r>
              <a:rPr lang="en-US" sz="1440" b="1" dirty="0">
                <a:solidFill>
                  <a:srgbClr val="000000"/>
                </a:solidFill>
                <a:latin typeface="Lato" panose="020F0502020204030203" pitchFamily="34" charset="0"/>
              </a:rPr>
              <a:t>Levies</a:t>
            </a:r>
          </a:p>
          <a:p>
            <a:pPr algn="ctr"/>
            <a:endParaRPr lang="en-US" sz="1440" b="1" dirty="0">
              <a:solidFill>
                <a:srgbClr val="000000"/>
              </a:solidFill>
              <a:latin typeface="Lato" panose="020F0502020204030203" pitchFamily="34" charset="0"/>
            </a:endParaRPr>
          </a:p>
          <a:p>
            <a:pPr algn="ctr"/>
            <a:r>
              <a:rPr lang="en-US" sz="1440" b="1" dirty="0">
                <a:solidFill>
                  <a:srgbClr val="000000"/>
                </a:solidFill>
                <a:latin typeface="Lato" panose="020F0502020204030203" pitchFamily="34" charset="0"/>
              </a:rPr>
              <a:t>(no backouts)</a:t>
            </a:r>
          </a:p>
        </p:txBody>
      </p:sp>
      <p:sp>
        <p:nvSpPr>
          <p:cNvPr id="14" name="AutoShape 19">
            <a:extLst>
              <a:ext uri="{FF2B5EF4-FFF2-40B4-BE49-F238E27FC236}">
                <a16:creationId xmlns:a16="http://schemas.microsoft.com/office/drawing/2014/main" id="{42F4621B-32D1-403B-9218-CE3BA5D75846}"/>
              </a:ext>
            </a:extLst>
          </p:cNvPr>
          <p:cNvSpPr>
            <a:spLocks/>
          </p:cNvSpPr>
          <p:nvPr/>
        </p:nvSpPr>
        <p:spPr bwMode="auto">
          <a:xfrm>
            <a:off x="5326381" y="1956197"/>
            <a:ext cx="442196" cy="1872854"/>
          </a:xfrm>
          <a:prstGeom prst="leftBrace">
            <a:avLst>
              <a:gd name="adj1" fmla="val 50000"/>
              <a:gd name="adj2" fmla="val 50000"/>
            </a:avLst>
          </a:prstGeom>
          <a:noFill/>
          <a:ln w="25400">
            <a:solidFill>
              <a:schemeClr val="tx1"/>
            </a:solidFill>
            <a:round/>
            <a:headEnd/>
            <a:tailEnd/>
          </a:ln>
        </p:spPr>
        <p:txBody>
          <a:bodyPr wrap="none" anchor="ctr"/>
          <a:lstStyle/>
          <a:p>
            <a:endParaRPr lang="en-US" sz="1975" dirty="0"/>
          </a:p>
        </p:txBody>
      </p:sp>
      <p:sp>
        <p:nvSpPr>
          <p:cNvPr id="15" name="Rectangle 9">
            <a:extLst>
              <a:ext uri="{FF2B5EF4-FFF2-40B4-BE49-F238E27FC236}">
                <a16:creationId xmlns:a16="http://schemas.microsoft.com/office/drawing/2014/main" id="{2D089BB2-F11A-41F0-9029-DE07E96FBA51}"/>
              </a:ext>
            </a:extLst>
          </p:cNvPr>
          <p:cNvSpPr>
            <a:spLocks noChangeArrowheads="1"/>
          </p:cNvSpPr>
          <p:nvPr/>
        </p:nvSpPr>
        <p:spPr bwMode="auto">
          <a:xfrm>
            <a:off x="5958840" y="4377557"/>
            <a:ext cx="2606040" cy="424732"/>
          </a:xfrm>
          <a:prstGeom prst="rect">
            <a:avLst/>
          </a:prstGeom>
          <a:solidFill>
            <a:schemeClr val="accent6">
              <a:lumMod val="60000"/>
              <a:lumOff val="40000"/>
            </a:schemeClr>
          </a:solidFill>
          <a:ln w="9525">
            <a:solidFill>
              <a:schemeClr val="tx1"/>
            </a:solidFill>
            <a:miter lim="800000"/>
            <a:headEnd/>
            <a:tailEnd/>
          </a:ln>
        </p:spPr>
        <p:txBody>
          <a:bodyPr wrap="none" anchor="ctr"/>
          <a:lstStyle/>
          <a:p>
            <a:pPr algn="ctr"/>
            <a:r>
              <a:rPr lang="en-US" sz="1600" i="1" dirty="0">
                <a:solidFill>
                  <a:srgbClr val="000000"/>
                </a:solidFill>
              </a:rPr>
              <a:t>No additional Per-Member </a:t>
            </a:r>
          </a:p>
          <a:p>
            <a:pPr algn="ctr"/>
            <a:r>
              <a:rPr lang="en-US" sz="1600" i="1" dirty="0">
                <a:solidFill>
                  <a:srgbClr val="000000"/>
                </a:solidFill>
              </a:rPr>
              <a:t>Revenue limit </a:t>
            </a:r>
          </a:p>
        </p:txBody>
      </p:sp>
      <p:sp>
        <p:nvSpPr>
          <p:cNvPr id="19" name="TextBox 18">
            <a:extLst>
              <a:ext uri="{FF2B5EF4-FFF2-40B4-BE49-F238E27FC236}">
                <a16:creationId xmlns:a16="http://schemas.microsoft.com/office/drawing/2014/main" id="{BB7A32E7-8600-499A-BBC0-370D61479A5A}"/>
              </a:ext>
            </a:extLst>
          </p:cNvPr>
          <p:cNvSpPr txBox="1"/>
          <p:nvPr/>
        </p:nvSpPr>
        <p:spPr>
          <a:xfrm>
            <a:off x="4415790" y="3893736"/>
            <a:ext cx="4575810" cy="400110"/>
          </a:xfrm>
          <a:prstGeom prst="rect">
            <a:avLst/>
          </a:prstGeom>
          <a:noFill/>
        </p:spPr>
        <p:txBody>
          <a:bodyPr wrap="square">
            <a:spAutoFit/>
          </a:bodyPr>
          <a:lstStyle/>
          <a:p>
            <a:pPr algn="ctr">
              <a:spcBef>
                <a:spcPct val="50000"/>
              </a:spcBef>
            </a:pPr>
            <a:r>
              <a:rPr lang="en-US" sz="2000" dirty="0"/>
              <a:t>$10,000,000</a:t>
            </a:r>
          </a:p>
        </p:txBody>
      </p:sp>
      <p:sp>
        <p:nvSpPr>
          <p:cNvPr id="21" name="TextBox 20">
            <a:extLst>
              <a:ext uri="{FF2B5EF4-FFF2-40B4-BE49-F238E27FC236}">
                <a16:creationId xmlns:a16="http://schemas.microsoft.com/office/drawing/2014/main" id="{11845CF2-207A-4E53-8A1D-0943DBDB2CD3}"/>
              </a:ext>
            </a:extLst>
          </p:cNvPr>
          <p:cNvSpPr txBox="1"/>
          <p:nvPr/>
        </p:nvSpPr>
        <p:spPr>
          <a:xfrm>
            <a:off x="240224" y="4358531"/>
            <a:ext cx="5086157" cy="707886"/>
          </a:xfrm>
          <a:prstGeom prst="rect">
            <a:avLst/>
          </a:prstGeom>
          <a:noFill/>
        </p:spPr>
        <p:txBody>
          <a:bodyPr wrap="square">
            <a:spAutoFit/>
          </a:bodyPr>
          <a:lstStyle/>
          <a:p>
            <a:pPr algn="ctr">
              <a:spcBef>
                <a:spcPct val="50000"/>
              </a:spcBef>
            </a:pPr>
            <a:r>
              <a:rPr lang="en-US" sz="2000" dirty="0">
                <a:latin typeface="Arial" charset="0"/>
              </a:rPr>
              <a:t>This district used all of its authority and has no carryover for current year, Line 8A</a:t>
            </a:r>
            <a:r>
              <a:rPr lang="en-US" sz="1800" b="1" u="sng" dirty="0">
                <a:solidFill>
                  <a:srgbClr val="7030A0"/>
                </a:solidFill>
                <a:latin typeface="Arial" charset="0"/>
              </a:rPr>
              <a:t>.</a:t>
            </a:r>
          </a:p>
        </p:txBody>
      </p:sp>
    </p:spTree>
    <p:extLst>
      <p:ext uri="{BB962C8B-B14F-4D97-AF65-F5344CB8AC3E}">
        <p14:creationId xmlns:p14="http://schemas.microsoft.com/office/powerpoint/2010/main" val="22182820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55715D-80D8-4653-97D1-8EF5E8D53BD6}"/>
              </a:ext>
            </a:extLst>
          </p:cNvPr>
          <p:cNvSpPr>
            <a:spLocks noGrp="1"/>
          </p:cNvSpPr>
          <p:nvPr>
            <p:ph type="body" sz="quarter" idx="13"/>
          </p:nvPr>
        </p:nvSpPr>
        <p:spPr/>
        <p:txBody>
          <a:bodyPr>
            <a:normAutofit/>
          </a:bodyPr>
          <a:lstStyle/>
          <a:p>
            <a:pPr marL="0" marR="0" lvl="0" indent="0" algn="ctr" defTabSz="816350" rtl="0" eaLnBrk="1" fontAlgn="auto" latinLnBrk="0" hangingPunct="1">
              <a:lnSpc>
                <a:spcPct val="100000"/>
              </a:lnSpc>
              <a:spcBef>
                <a:spcPct val="20000"/>
              </a:spcBef>
              <a:spcAft>
                <a:spcPts val="0"/>
              </a:spcAft>
              <a:buClrTx/>
              <a:buSzTx/>
              <a:buFontTx/>
              <a:buNone/>
              <a:tabLst/>
              <a:defRPr/>
            </a:pPr>
            <a:endParaRPr kumimoji="0" lang="en-US" sz="1800" b="0" i="1" u="none" strike="noStrike" kern="1200" cap="none" spc="0" normalizeH="0" baseline="0" noProof="0" dirty="0">
              <a:ln>
                <a:noFill/>
              </a:ln>
              <a:solidFill>
                <a:srgbClr val="FFFF00"/>
              </a:solidFill>
              <a:effectLst/>
              <a:uLnTx/>
              <a:uFillTx/>
              <a:latin typeface="Lato Black" panose="020F0A02020204030203" pitchFamily="34" charset="0"/>
              <a:ea typeface="+mn-ea"/>
              <a:cs typeface="+mn-cs"/>
            </a:endParaRPr>
          </a:p>
          <a:p>
            <a:pPr marL="0" marR="0" lvl="0" indent="0" algn="ctr" defTabSz="816350" rtl="0" eaLnBrk="1" fontAlgn="auto" latinLnBrk="0" hangingPunct="1">
              <a:lnSpc>
                <a:spcPct val="100000"/>
              </a:lnSpc>
              <a:spcBef>
                <a:spcPct val="20000"/>
              </a:spcBef>
              <a:spcAft>
                <a:spcPts val="0"/>
              </a:spcAft>
              <a:buClrTx/>
              <a:buSzTx/>
              <a:buFontTx/>
              <a:buNone/>
              <a:tabLst/>
              <a:defRPr/>
            </a:pPr>
            <a:r>
              <a:rPr kumimoji="0" lang="en-US" sz="2800" b="0" i="1" u="none" strike="noStrike" kern="1200" cap="none" spc="0" normalizeH="0" baseline="0" noProof="0" dirty="0">
                <a:ln>
                  <a:noFill/>
                </a:ln>
                <a:solidFill>
                  <a:srgbClr val="FFFF00"/>
                </a:solidFill>
                <a:effectLst/>
                <a:uLnTx/>
                <a:uFillTx/>
                <a:latin typeface="Lato Black" panose="020F0A02020204030203" pitchFamily="34" charset="0"/>
                <a:ea typeface="+mn-ea"/>
                <a:cs typeface="+mn-cs"/>
              </a:rPr>
              <a:t>#2 - Recurring Exemptions, </a:t>
            </a:r>
            <a:r>
              <a:rPr kumimoji="0" lang="en-US" sz="2800" b="0" i="1" u="none" strike="noStrike" kern="1200" cap="none" spc="0" normalizeH="0" baseline="0" noProof="0" dirty="0" err="1">
                <a:ln>
                  <a:noFill/>
                </a:ln>
                <a:solidFill>
                  <a:srgbClr val="FFFF00"/>
                </a:solidFill>
                <a:effectLst/>
                <a:uLnTx/>
                <a:uFillTx/>
                <a:latin typeface="Lato Black" panose="020F0A02020204030203" pitchFamily="34" charset="0"/>
                <a:ea typeface="+mn-ea"/>
                <a:cs typeface="+mn-cs"/>
              </a:rPr>
              <a:t>Underlevy</a:t>
            </a:r>
            <a:r>
              <a:rPr kumimoji="0" lang="en-US" sz="2800" b="0" i="1" u="none" strike="noStrike" kern="1200" cap="none" spc="0" normalizeH="0" baseline="0" noProof="0" dirty="0">
                <a:ln>
                  <a:noFill/>
                </a:ln>
                <a:solidFill>
                  <a:srgbClr val="FFFF00"/>
                </a:solidFill>
                <a:effectLst/>
                <a:uLnTx/>
                <a:uFillTx/>
                <a:latin typeface="Lato Black" panose="020F0A02020204030203" pitchFamily="34" charset="0"/>
                <a:ea typeface="+mn-ea"/>
                <a:cs typeface="+mn-cs"/>
              </a:rPr>
              <a:t> </a:t>
            </a:r>
          </a:p>
          <a:p>
            <a:endParaRPr lang="en-US" dirty="0"/>
          </a:p>
        </p:txBody>
      </p:sp>
      <p:sp>
        <p:nvSpPr>
          <p:cNvPr id="3" name="Text Box 16">
            <a:extLst>
              <a:ext uri="{FF2B5EF4-FFF2-40B4-BE49-F238E27FC236}">
                <a16:creationId xmlns:a16="http://schemas.microsoft.com/office/drawing/2014/main" id="{5F0D0AD9-EF59-46B2-96ED-F742D98DB858}"/>
              </a:ext>
            </a:extLst>
          </p:cNvPr>
          <p:cNvSpPr txBox="1">
            <a:spLocks noChangeArrowheads="1"/>
          </p:cNvSpPr>
          <p:nvPr/>
        </p:nvSpPr>
        <p:spPr bwMode="auto">
          <a:xfrm>
            <a:off x="731520" y="960658"/>
            <a:ext cx="2263140" cy="396262"/>
          </a:xfrm>
          <a:prstGeom prst="rect">
            <a:avLst/>
          </a:prstGeom>
          <a:noFill/>
          <a:ln w="9525">
            <a:solidFill>
              <a:schemeClr val="tx1"/>
            </a:solidFill>
            <a:miter lim="800000"/>
            <a:headEnd/>
            <a:tailEnd/>
          </a:ln>
        </p:spPr>
        <p:txBody>
          <a:bodyPr>
            <a:spAutoFit/>
          </a:bodyPr>
          <a:lstStyle/>
          <a:p>
            <a:pPr algn="ctr">
              <a:spcBef>
                <a:spcPct val="50000"/>
              </a:spcBef>
            </a:pPr>
            <a:r>
              <a:rPr lang="en-US" sz="1975" b="1" dirty="0"/>
              <a:t>Prior year</a:t>
            </a:r>
          </a:p>
        </p:txBody>
      </p:sp>
      <p:sp>
        <p:nvSpPr>
          <p:cNvPr id="4" name="Text Box 17">
            <a:extLst>
              <a:ext uri="{FF2B5EF4-FFF2-40B4-BE49-F238E27FC236}">
                <a16:creationId xmlns:a16="http://schemas.microsoft.com/office/drawing/2014/main" id="{02C0B42B-1530-4C3C-8ECB-9416DF8EB667}"/>
              </a:ext>
            </a:extLst>
          </p:cNvPr>
          <p:cNvSpPr txBox="1">
            <a:spLocks noChangeArrowheads="1"/>
          </p:cNvSpPr>
          <p:nvPr/>
        </p:nvSpPr>
        <p:spPr bwMode="auto">
          <a:xfrm>
            <a:off x="5737860" y="949772"/>
            <a:ext cx="2263140" cy="396262"/>
          </a:xfrm>
          <a:prstGeom prst="rect">
            <a:avLst/>
          </a:prstGeom>
          <a:noFill/>
          <a:ln w="9525">
            <a:solidFill>
              <a:schemeClr val="tx1"/>
            </a:solidFill>
            <a:miter lim="800000"/>
            <a:headEnd/>
            <a:tailEnd/>
          </a:ln>
        </p:spPr>
        <p:txBody>
          <a:bodyPr>
            <a:spAutoFit/>
          </a:bodyPr>
          <a:lstStyle/>
          <a:p>
            <a:pPr algn="ctr">
              <a:spcBef>
                <a:spcPct val="50000"/>
              </a:spcBef>
            </a:pPr>
            <a:r>
              <a:rPr lang="en-US" sz="2000" b="1" dirty="0"/>
              <a:t>Current year</a:t>
            </a:r>
          </a:p>
        </p:txBody>
      </p:sp>
      <p:sp>
        <p:nvSpPr>
          <p:cNvPr id="5" name="Text Box 7">
            <a:extLst>
              <a:ext uri="{FF2B5EF4-FFF2-40B4-BE49-F238E27FC236}">
                <a16:creationId xmlns:a16="http://schemas.microsoft.com/office/drawing/2014/main" id="{98916A8A-FD73-4F1C-9660-0E8FF4CED3A8}"/>
              </a:ext>
            </a:extLst>
          </p:cNvPr>
          <p:cNvSpPr txBox="1">
            <a:spLocks noChangeArrowheads="1"/>
          </p:cNvSpPr>
          <p:nvPr/>
        </p:nvSpPr>
        <p:spPr bwMode="auto">
          <a:xfrm>
            <a:off x="662940" y="1736206"/>
            <a:ext cx="2400300" cy="424732"/>
          </a:xfrm>
          <a:prstGeom prst="rect">
            <a:avLst/>
          </a:prstGeom>
          <a:noFill/>
          <a:ln w="9525" algn="ctr">
            <a:noFill/>
            <a:miter lim="800000"/>
            <a:headEnd/>
            <a:tailEnd/>
          </a:ln>
        </p:spPr>
        <p:txBody>
          <a:bodyPr>
            <a:spAutoFit/>
          </a:bodyPr>
          <a:lstStyle/>
          <a:p>
            <a:pPr algn="ctr">
              <a:spcBef>
                <a:spcPct val="50000"/>
              </a:spcBef>
            </a:pPr>
            <a:r>
              <a:rPr lang="en-US" sz="2160" dirty="0"/>
              <a:t>$10,000,000</a:t>
            </a:r>
          </a:p>
        </p:txBody>
      </p:sp>
      <p:sp>
        <p:nvSpPr>
          <p:cNvPr id="6" name="Rectangle 11">
            <a:extLst>
              <a:ext uri="{FF2B5EF4-FFF2-40B4-BE49-F238E27FC236}">
                <a16:creationId xmlns:a16="http://schemas.microsoft.com/office/drawing/2014/main" id="{A43F3F03-570A-45C5-8E47-AF47ED5B1244}"/>
              </a:ext>
            </a:extLst>
          </p:cNvPr>
          <p:cNvSpPr>
            <a:spLocks noChangeArrowheads="1"/>
          </p:cNvSpPr>
          <p:nvPr/>
        </p:nvSpPr>
        <p:spPr bwMode="auto">
          <a:xfrm>
            <a:off x="728666" y="2216528"/>
            <a:ext cx="2331720" cy="419100"/>
          </a:xfrm>
          <a:prstGeom prst="rect">
            <a:avLst/>
          </a:prstGeom>
          <a:solidFill>
            <a:srgbClr val="00CC00"/>
          </a:solidFill>
          <a:ln w="9525">
            <a:solidFill>
              <a:schemeClr val="tx1"/>
            </a:solidFill>
            <a:miter lim="800000"/>
            <a:headEnd/>
            <a:tailEnd/>
          </a:ln>
        </p:spPr>
        <p:txBody>
          <a:bodyPr wrap="none" anchor="ctr"/>
          <a:lstStyle/>
          <a:p>
            <a:pPr algn="ctr"/>
            <a:r>
              <a:rPr lang="en-US" sz="1600" dirty="0">
                <a:solidFill>
                  <a:srgbClr val="000000"/>
                </a:solidFill>
                <a:latin typeface="Lato" panose="020F0502020204030203" pitchFamily="34" charset="0"/>
              </a:rPr>
              <a:t>Recurring Referendum</a:t>
            </a:r>
          </a:p>
        </p:txBody>
      </p:sp>
      <p:sp>
        <p:nvSpPr>
          <p:cNvPr id="7" name="Rectangle 10">
            <a:extLst>
              <a:ext uri="{FF2B5EF4-FFF2-40B4-BE49-F238E27FC236}">
                <a16:creationId xmlns:a16="http://schemas.microsoft.com/office/drawing/2014/main" id="{8A71BD62-665A-40AE-8363-2FD9E4AA94C0}"/>
              </a:ext>
            </a:extLst>
          </p:cNvPr>
          <p:cNvSpPr>
            <a:spLocks noChangeArrowheads="1"/>
          </p:cNvSpPr>
          <p:nvPr/>
        </p:nvSpPr>
        <p:spPr bwMode="auto">
          <a:xfrm>
            <a:off x="728666" y="2596163"/>
            <a:ext cx="2331720" cy="310616"/>
          </a:xfrm>
          <a:prstGeom prst="rect">
            <a:avLst/>
          </a:prstGeom>
          <a:solidFill>
            <a:srgbClr val="00CC00"/>
          </a:solidFill>
          <a:ln w="9525">
            <a:solidFill>
              <a:schemeClr val="tx1"/>
            </a:solidFill>
            <a:miter lim="800000"/>
            <a:headEnd/>
            <a:tailEnd/>
          </a:ln>
        </p:spPr>
        <p:txBody>
          <a:bodyPr wrap="none" anchor="ctr"/>
          <a:lstStyle/>
          <a:p>
            <a:pPr algn="ctr"/>
            <a:r>
              <a:rPr lang="en-US" sz="1600" dirty="0">
                <a:solidFill>
                  <a:srgbClr val="000000"/>
                </a:solidFill>
                <a:latin typeface="Lato" panose="020F0502020204030203" pitchFamily="34" charset="0"/>
              </a:rPr>
              <a:t>Transfer of Service</a:t>
            </a:r>
          </a:p>
        </p:txBody>
      </p:sp>
      <p:sp>
        <p:nvSpPr>
          <p:cNvPr id="8" name="Rectangle 2">
            <a:extLst>
              <a:ext uri="{FF2B5EF4-FFF2-40B4-BE49-F238E27FC236}">
                <a16:creationId xmlns:a16="http://schemas.microsoft.com/office/drawing/2014/main" id="{9ABD94B4-44AF-4C7C-AD73-F76BBFA3D0AF}"/>
              </a:ext>
            </a:extLst>
          </p:cNvPr>
          <p:cNvSpPr>
            <a:spLocks noChangeArrowheads="1"/>
          </p:cNvSpPr>
          <p:nvPr/>
        </p:nvSpPr>
        <p:spPr bwMode="auto">
          <a:xfrm>
            <a:off x="728666" y="2917664"/>
            <a:ext cx="2331720" cy="1238222"/>
          </a:xfrm>
          <a:prstGeom prst="rect">
            <a:avLst/>
          </a:prstGeom>
          <a:solidFill>
            <a:srgbClr val="00CC00"/>
          </a:solidFill>
          <a:ln w="9525">
            <a:solidFill>
              <a:schemeClr val="tx1"/>
            </a:solidFill>
            <a:miter lim="800000"/>
            <a:headEnd/>
            <a:tailEnd/>
          </a:ln>
        </p:spPr>
        <p:txBody>
          <a:bodyPr wrap="none" anchor="ctr"/>
          <a:lstStyle/>
          <a:p>
            <a:pPr algn="ctr"/>
            <a:r>
              <a:rPr lang="en-US" sz="1600" dirty="0">
                <a:solidFill>
                  <a:srgbClr val="000000"/>
                </a:solidFill>
                <a:latin typeface="Lato" panose="020F0502020204030203" pitchFamily="34" charset="0"/>
              </a:rPr>
              <a:t>Base</a:t>
            </a:r>
          </a:p>
        </p:txBody>
      </p:sp>
      <p:sp>
        <p:nvSpPr>
          <p:cNvPr id="9" name="Text Box 23">
            <a:extLst>
              <a:ext uri="{FF2B5EF4-FFF2-40B4-BE49-F238E27FC236}">
                <a16:creationId xmlns:a16="http://schemas.microsoft.com/office/drawing/2014/main" id="{7FC2DD36-93F7-4827-9013-DB002579DB40}"/>
              </a:ext>
            </a:extLst>
          </p:cNvPr>
          <p:cNvSpPr txBox="1">
            <a:spLocks noChangeArrowheads="1"/>
          </p:cNvSpPr>
          <p:nvPr/>
        </p:nvSpPr>
        <p:spPr bwMode="auto">
          <a:xfrm>
            <a:off x="304392" y="4232399"/>
            <a:ext cx="2273073" cy="700192"/>
          </a:xfrm>
          <a:prstGeom prst="rect">
            <a:avLst/>
          </a:prstGeom>
          <a:noFill/>
          <a:ln w="9525">
            <a:noFill/>
            <a:miter lim="800000"/>
            <a:headEnd/>
            <a:tailEnd/>
          </a:ln>
        </p:spPr>
        <p:txBody>
          <a:bodyPr wrap="square">
            <a:spAutoFit/>
          </a:bodyPr>
          <a:lstStyle/>
          <a:p>
            <a:pPr algn="ctr">
              <a:spcBef>
                <a:spcPct val="50000"/>
              </a:spcBef>
            </a:pPr>
            <a:r>
              <a:rPr lang="en-US" sz="1975" dirty="0"/>
              <a:t>Underlevied by $200,000</a:t>
            </a:r>
          </a:p>
        </p:txBody>
      </p:sp>
      <p:sp>
        <p:nvSpPr>
          <p:cNvPr id="10" name="Line 15">
            <a:extLst>
              <a:ext uri="{FF2B5EF4-FFF2-40B4-BE49-F238E27FC236}">
                <a16:creationId xmlns:a16="http://schemas.microsoft.com/office/drawing/2014/main" id="{DFB6B05B-D9A9-47DC-A2F0-A8BDBEB96023}"/>
              </a:ext>
            </a:extLst>
          </p:cNvPr>
          <p:cNvSpPr>
            <a:spLocks noChangeShapeType="1"/>
          </p:cNvSpPr>
          <p:nvPr/>
        </p:nvSpPr>
        <p:spPr bwMode="auto">
          <a:xfrm flipH="1">
            <a:off x="594360" y="2204438"/>
            <a:ext cx="2674620" cy="0"/>
          </a:xfrm>
          <a:prstGeom prst="line">
            <a:avLst/>
          </a:prstGeom>
          <a:noFill/>
          <a:ln w="28575">
            <a:solidFill>
              <a:srgbClr val="7030A0"/>
            </a:solidFill>
            <a:round/>
            <a:headEnd/>
            <a:tailEnd/>
          </a:ln>
        </p:spPr>
        <p:txBody>
          <a:bodyPr/>
          <a:lstStyle/>
          <a:p>
            <a:endParaRPr lang="en-US" sz="1975" dirty="0"/>
          </a:p>
        </p:txBody>
      </p:sp>
      <p:sp>
        <p:nvSpPr>
          <p:cNvPr id="11" name="Line 22">
            <a:extLst>
              <a:ext uri="{FF2B5EF4-FFF2-40B4-BE49-F238E27FC236}">
                <a16:creationId xmlns:a16="http://schemas.microsoft.com/office/drawing/2014/main" id="{0F41369F-A041-44B5-9308-377FA4950E49}"/>
              </a:ext>
            </a:extLst>
          </p:cNvPr>
          <p:cNvSpPr>
            <a:spLocks noChangeShapeType="1"/>
          </p:cNvSpPr>
          <p:nvPr/>
        </p:nvSpPr>
        <p:spPr bwMode="auto">
          <a:xfrm flipH="1">
            <a:off x="594360" y="2400300"/>
            <a:ext cx="2674620" cy="0"/>
          </a:xfrm>
          <a:prstGeom prst="line">
            <a:avLst/>
          </a:prstGeom>
          <a:noFill/>
          <a:ln w="28575">
            <a:solidFill>
              <a:srgbClr val="7030A0"/>
            </a:solidFill>
            <a:round/>
            <a:headEnd/>
            <a:tailEnd/>
          </a:ln>
        </p:spPr>
        <p:txBody>
          <a:bodyPr/>
          <a:lstStyle/>
          <a:p>
            <a:endParaRPr lang="en-US" sz="1975" dirty="0"/>
          </a:p>
        </p:txBody>
      </p:sp>
      <p:sp>
        <p:nvSpPr>
          <p:cNvPr id="12" name="AutoShape 14">
            <a:extLst>
              <a:ext uri="{FF2B5EF4-FFF2-40B4-BE49-F238E27FC236}">
                <a16:creationId xmlns:a16="http://schemas.microsoft.com/office/drawing/2014/main" id="{5023644F-4C4F-4A95-8E0D-EBE2D5181314}"/>
              </a:ext>
            </a:extLst>
          </p:cNvPr>
          <p:cNvSpPr>
            <a:spLocks/>
          </p:cNvSpPr>
          <p:nvPr/>
        </p:nvSpPr>
        <p:spPr bwMode="auto">
          <a:xfrm>
            <a:off x="3200399" y="2388210"/>
            <a:ext cx="411481" cy="1767676"/>
          </a:xfrm>
          <a:prstGeom prst="rightBrace">
            <a:avLst>
              <a:gd name="adj1" fmla="val 104092"/>
              <a:gd name="adj2" fmla="val 50000"/>
            </a:avLst>
          </a:prstGeom>
          <a:noFill/>
          <a:ln w="25400">
            <a:solidFill>
              <a:schemeClr val="tx1"/>
            </a:solidFill>
            <a:round/>
            <a:headEnd/>
            <a:tailEnd/>
          </a:ln>
        </p:spPr>
        <p:txBody>
          <a:bodyPr wrap="none" anchor="ctr"/>
          <a:lstStyle/>
          <a:p>
            <a:endParaRPr lang="en-US" sz="1975" dirty="0"/>
          </a:p>
        </p:txBody>
      </p:sp>
      <p:sp>
        <p:nvSpPr>
          <p:cNvPr id="13" name="Text Box 18">
            <a:extLst>
              <a:ext uri="{FF2B5EF4-FFF2-40B4-BE49-F238E27FC236}">
                <a16:creationId xmlns:a16="http://schemas.microsoft.com/office/drawing/2014/main" id="{63DEE2DB-3A5A-4918-A659-662B2D6C7586}"/>
              </a:ext>
            </a:extLst>
          </p:cNvPr>
          <p:cNvSpPr txBox="1">
            <a:spLocks noChangeArrowheads="1"/>
          </p:cNvSpPr>
          <p:nvPr/>
        </p:nvSpPr>
        <p:spPr bwMode="auto">
          <a:xfrm>
            <a:off x="3701143" y="2917664"/>
            <a:ext cx="712469" cy="890693"/>
          </a:xfrm>
          <a:prstGeom prst="rect">
            <a:avLst/>
          </a:prstGeom>
          <a:noFill/>
          <a:ln w="19050">
            <a:solidFill>
              <a:schemeClr val="tx1"/>
            </a:solidFill>
            <a:miter lim="800000"/>
            <a:headEnd/>
            <a:tailEnd/>
          </a:ln>
        </p:spPr>
        <p:txBody>
          <a:bodyPr wrap="square">
            <a:spAutoFit/>
          </a:bodyPr>
          <a:lstStyle/>
          <a:p>
            <a:pPr algn="ctr">
              <a:lnSpc>
                <a:spcPct val="30000"/>
              </a:lnSpc>
              <a:spcBef>
                <a:spcPct val="50000"/>
              </a:spcBef>
            </a:pPr>
            <a:endParaRPr lang="en-US" sz="1440" b="1" dirty="0">
              <a:latin typeface="Lato" panose="020F0502020204030203" pitchFamily="34" charset="0"/>
            </a:endParaRPr>
          </a:p>
          <a:p>
            <a:pPr algn="ctr">
              <a:lnSpc>
                <a:spcPct val="30000"/>
              </a:lnSpc>
              <a:spcBef>
                <a:spcPct val="50000"/>
              </a:spcBef>
            </a:pPr>
            <a:r>
              <a:rPr lang="en-US" sz="1440" b="1" dirty="0"/>
              <a:t>Aid</a:t>
            </a:r>
          </a:p>
          <a:p>
            <a:pPr algn="ctr">
              <a:lnSpc>
                <a:spcPct val="30000"/>
              </a:lnSpc>
              <a:spcBef>
                <a:spcPct val="50000"/>
              </a:spcBef>
            </a:pPr>
            <a:r>
              <a:rPr lang="en-US" sz="1440" b="1" dirty="0"/>
              <a:t>+</a:t>
            </a:r>
          </a:p>
          <a:p>
            <a:pPr algn="ctr">
              <a:lnSpc>
                <a:spcPct val="30000"/>
              </a:lnSpc>
              <a:spcBef>
                <a:spcPct val="50000"/>
              </a:spcBef>
            </a:pPr>
            <a:r>
              <a:rPr lang="en-US" sz="1440" b="1" dirty="0"/>
              <a:t>Levy</a:t>
            </a:r>
          </a:p>
          <a:p>
            <a:pPr algn="ctr">
              <a:lnSpc>
                <a:spcPct val="30000"/>
              </a:lnSpc>
              <a:spcBef>
                <a:spcPct val="50000"/>
              </a:spcBef>
            </a:pPr>
            <a:endParaRPr lang="en-US" sz="1440" b="1" dirty="0">
              <a:latin typeface="Lato" panose="020F0502020204030203" pitchFamily="34" charset="0"/>
            </a:endParaRPr>
          </a:p>
        </p:txBody>
      </p:sp>
      <p:sp>
        <p:nvSpPr>
          <p:cNvPr id="14" name="Rectangle 12">
            <a:extLst>
              <a:ext uri="{FF2B5EF4-FFF2-40B4-BE49-F238E27FC236}">
                <a16:creationId xmlns:a16="http://schemas.microsoft.com/office/drawing/2014/main" id="{1DB25878-6B7E-411D-A562-452DCE488D3D}"/>
              </a:ext>
            </a:extLst>
          </p:cNvPr>
          <p:cNvSpPr>
            <a:spLocks noChangeArrowheads="1"/>
          </p:cNvSpPr>
          <p:nvPr/>
        </p:nvSpPr>
        <p:spPr bwMode="auto">
          <a:xfrm>
            <a:off x="5806443" y="2429145"/>
            <a:ext cx="2328863" cy="1756417"/>
          </a:xfrm>
          <a:prstGeom prst="rect">
            <a:avLst/>
          </a:prstGeom>
          <a:solidFill>
            <a:srgbClr val="00CC00"/>
          </a:solidFill>
          <a:ln w="9525">
            <a:solidFill>
              <a:schemeClr val="tx1"/>
            </a:solidFill>
            <a:miter lim="800000"/>
            <a:headEnd/>
            <a:tailEnd/>
          </a:ln>
        </p:spPr>
        <p:txBody>
          <a:bodyPr wrap="none" anchor="ctr"/>
          <a:lstStyle/>
          <a:p>
            <a:pPr algn="ctr"/>
            <a:r>
              <a:rPr lang="en-US" sz="1600" dirty="0">
                <a:solidFill>
                  <a:srgbClr val="000000"/>
                </a:solidFill>
                <a:latin typeface="Lato" panose="020F0502020204030203" pitchFamily="34" charset="0"/>
              </a:rPr>
              <a:t>Prior Year Aid </a:t>
            </a:r>
          </a:p>
          <a:p>
            <a:pPr algn="ctr"/>
            <a:r>
              <a:rPr lang="en-US" sz="1600" dirty="0">
                <a:solidFill>
                  <a:srgbClr val="000000"/>
                </a:solidFill>
                <a:latin typeface="Lato" panose="020F0502020204030203" pitchFamily="34" charset="0"/>
              </a:rPr>
              <a:t>plus</a:t>
            </a:r>
          </a:p>
          <a:p>
            <a:pPr algn="ctr"/>
            <a:r>
              <a:rPr lang="en-US" sz="1600" dirty="0">
                <a:solidFill>
                  <a:srgbClr val="000000"/>
                </a:solidFill>
                <a:latin typeface="Lato" panose="020F0502020204030203" pitchFamily="34" charset="0"/>
              </a:rPr>
              <a:t>Levies</a:t>
            </a:r>
          </a:p>
          <a:p>
            <a:pPr algn="ctr"/>
            <a:endParaRPr lang="en-US" sz="1600" dirty="0">
              <a:solidFill>
                <a:srgbClr val="000000"/>
              </a:solidFill>
              <a:latin typeface="Lato" panose="020F0502020204030203" pitchFamily="34" charset="0"/>
            </a:endParaRPr>
          </a:p>
          <a:p>
            <a:pPr algn="ctr"/>
            <a:r>
              <a:rPr lang="en-US" sz="1600" dirty="0">
                <a:solidFill>
                  <a:srgbClr val="000000"/>
                </a:solidFill>
                <a:latin typeface="Lato" panose="020F0502020204030203" pitchFamily="34" charset="0"/>
              </a:rPr>
              <a:t>(no backouts)</a:t>
            </a:r>
          </a:p>
        </p:txBody>
      </p:sp>
      <p:sp>
        <p:nvSpPr>
          <p:cNvPr id="15" name="TextBox 14">
            <a:extLst>
              <a:ext uri="{FF2B5EF4-FFF2-40B4-BE49-F238E27FC236}">
                <a16:creationId xmlns:a16="http://schemas.microsoft.com/office/drawing/2014/main" id="{6AE70872-FE1A-49D8-B58D-498FC7426E03}"/>
              </a:ext>
            </a:extLst>
          </p:cNvPr>
          <p:cNvSpPr txBox="1"/>
          <p:nvPr/>
        </p:nvSpPr>
        <p:spPr>
          <a:xfrm>
            <a:off x="5737860" y="1505578"/>
            <a:ext cx="2331720" cy="339645"/>
          </a:xfrm>
          <a:prstGeom prst="rect">
            <a:avLst/>
          </a:prstGeom>
          <a:solidFill>
            <a:schemeClr val="tx2">
              <a:lumMod val="40000"/>
              <a:lumOff val="60000"/>
            </a:schemeClr>
          </a:solidFill>
          <a:ln>
            <a:solidFill>
              <a:schemeClr val="bg2">
                <a:lumMod val="10000"/>
              </a:schemeClr>
            </a:solidFill>
          </a:ln>
        </p:spPr>
        <p:txBody>
          <a:bodyPr wrap="square" rtlCol="0">
            <a:spAutoFit/>
          </a:bodyPr>
          <a:lstStyle/>
          <a:p>
            <a:pPr algn="ctr"/>
            <a:r>
              <a:rPr lang="en-US" b="1" dirty="0">
                <a:latin typeface="Lato" panose="020F0502020204030203" pitchFamily="34" charset="0"/>
              </a:rPr>
              <a:t>$200,000 carryover</a:t>
            </a:r>
          </a:p>
        </p:txBody>
      </p:sp>
      <p:sp>
        <p:nvSpPr>
          <p:cNvPr id="17" name="TextBox 16">
            <a:extLst>
              <a:ext uri="{FF2B5EF4-FFF2-40B4-BE49-F238E27FC236}">
                <a16:creationId xmlns:a16="http://schemas.microsoft.com/office/drawing/2014/main" id="{1D7212E0-7DA6-465D-83B4-0B804F063603}"/>
              </a:ext>
            </a:extLst>
          </p:cNvPr>
          <p:cNvSpPr txBox="1"/>
          <p:nvPr/>
        </p:nvSpPr>
        <p:spPr>
          <a:xfrm>
            <a:off x="4330065" y="1951722"/>
            <a:ext cx="4575810" cy="400110"/>
          </a:xfrm>
          <a:prstGeom prst="rect">
            <a:avLst/>
          </a:prstGeom>
          <a:noFill/>
        </p:spPr>
        <p:txBody>
          <a:bodyPr wrap="square">
            <a:spAutoFit/>
          </a:bodyPr>
          <a:lstStyle/>
          <a:p>
            <a:pPr algn="ctr">
              <a:spcBef>
                <a:spcPct val="50000"/>
              </a:spcBef>
            </a:pPr>
            <a:r>
              <a:rPr lang="en-US" sz="2000" b="1" dirty="0"/>
              <a:t>$9,887,500</a:t>
            </a:r>
          </a:p>
        </p:txBody>
      </p:sp>
      <p:sp>
        <p:nvSpPr>
          <p:cNvPr id="18" name="Rectangle 9">
            <a:extLst>
              <a:ext uri="{FF2B5EF4-FFF2-40B4-BE49-F238E27FC236}">
                <a16:creationId xmlns:a16="http://schemas.microsoft.com/office/drawing/2014/main" id="{32D1847A-3D2D-4ADC-BF49-001DF3F59BFA}"/>
              </a:ext>
            </a:extLst>
          </p:cNvPr>
          <p:cNvSpPr>
            <a:spLocks noChangeArrowheads="1"/>
          </p:cNvSpPr>
          <p:nvPr/>
        </p:nvSpPr>
        <p:spPr bwMode="auto">
          <a:xfrm>
            <a:off x="7153275" y="4312747"/>
            <a:ext cx="1786890" cy="346587"/>
          </a:xfrm>
          <a:prstGeom prst="rect">
            <a:avLst/>
          </a:prstGeom>
          <a:solidFill>
            <a:schemeClr val="accent6">
              <a:lumMod val="60000"/>
              <a:lumOff val="40000"/>
            </a:schemeClr>
          </a:solidFill>
          <a:ln w="9525">
            <a:solidFill>
              <a:schemeClr val="tx1"/>
            </a:solidFill>
            <a:miter lim="800000"/>
            <a:headEnd/>
            <a:tailEnd/>
          </a:ln>
        </p:spPr>
        <p:txBody>
          <a:bodyPr wrap="none" anchor="ctr"/>
          <a:lstStyle/>
          <a:p>
            <a:pPr algn="ctr"/>
            <a:r>
              <a:rPr lang="en-US" sz="1200" i="1" dirty="0">
                <a:solidFill>
                  <a:srgbClr val="000000"/>
                </a:solidFill>
              </a:rPr>
              <a:t>No additional Per-Member </a:t>
            </a:r>
          </a:p>
          <a:p>
            <a:pPr algn="ctr"/>
            <a:r>
              <a:rPr lang="en-US" sz="1200" i="1" dirty="0">
                <a:solidFill>
                  <a:srgbClr val="000000"/>
                </a:solidFill>
              </a:rPr>
              <a:t>Revenue limit </a:t>
            </a:r>
          </a:p>
        </p:txBody>
      </p:sp>
      <p:sp>
        <p:nvSpPr>
          <p:cNvPr id="20" name="TextBox 19">
            <a:extLst>
              <a:ext uri="{FF2B5EF4-FFF2-40B4-BE49-F238E27FC236}">
                <a16:creationId xmlns:a16="http://schemas.microsoft.com/office/drawing/2014/main" id="{5FEDC0EE-98DF-417F-B562-40290DCD8B4B}"/>
              </a:ext>
            </a:extLst>
          </p:cNvPr>
          <p:cNvSpPr txBox="1"/>
          <p:nvPr/>
        </p:nvSpPr>
        <p:spPr>
          <a:xfrm>
            <a:off x="2577465" y="4259062"/>
            <a:ext cx="4575810" cy="830997"/>
          </a:xfrm>
          <a:prstGeom prst="rect">
            <a:avLst/>
          </a:prstGeom>
          <a:noFill/>
        </p:spPr>
        <p:txBody>
          <a:bodyPr wrap="square">
            <a:spAutoFit/>
          </a:bodyPr>
          <a:lstStyle/>
          <a:p>
            <a:pPr algn="ctr">
              <a:spcBef>
                <a:spcPct val="50000"/>
              </a:spcBef>
            </a:pPr>
            <a:r>
              <a:rPr lang="en-US" sz="2400" dirty="0"/>
              <a:t>This district has a $200,000 carryover for current year, Line 8A.</a:t>
            </a:r>
          </a:p>
        </p:txBody>
      </p:sp>
      <p:sp>
        <p:nvSpPr>
          <p:cNvPr id="21" name="Line 24">
            <a:extLst>
              <a:ext uri="{FF2B5EF4-FFF2-40B4-BE49-F238E27FC236}">
                <a16:creationId xmlns:a16="http://schemas.microsoft.com/office/drawing/2014/main" id="{EE946490-800A-4BBD-A68A-A0284ED011CB}"/>
              </a:ext>
            </a:extLst>
          </p:cNvPr>
          <p:cNvSpPr>
            <a:spLocks noChangeShapeType="1"/>
          </p:cNvSpPr>
          <p:nvPr/>
        </p:nvSpPr>
        <p:spPr bwMode="auto">
          <a:xfrm>
            <a:off x="3194692" y="2396560"/>
            <a:ext cx="2443162" cy="7904"/>
          </a:xfrm>
          <a:prstGeom prst="line">
            <a:avLst/>
          </a:prstGeom>
          <a:noFill/>
          <a:ln w="38100">
            <a:solidFill>
              <a:schemeClr val="tx1"/>
            </a:solidFill>
            <a:prstDash val="sysDot"/>
            <a:round/>
            <a:headEnd/>
            <a:tailEnd/>
          </a:ln>
        </p:spPr>
        <p:txBody>
          <a:bodyPr/>
          <a:lstStyle/>
          <a:p>
            <a:endParaRPr lang="en-US" sz="1975" dirty="0"/>
          </a:p>
        </p:txBody>
      </p:sp>
      <p:sp>
        <p:nvSpPr>
          <p:cNvPr id="22" name="Text Box 20">
            <a:extLst>
              <a:ext uri="{FF2B5EF4-FFF2-40B4-BE49-F238E27FC236}">
                <a16:creationId xmlns:a16="http://schemas.microsoft.com/office/drawing/2014/main" id="{CF50A503-98FA-449C-8C06-C16D827CCA0A}"/>
              </a:ext>
            </a:extLst>
          </p:cNvPr>
          <p:cNvSpPr txBox="1">
            <a:spLocks noChangeArrowheads="1"/>
          </p:cNvSpPr>
          <p:nvPr/>
        </p:nvSpPr>
        <p:spPr bwMode="auto">
          <a:xfrm>
            <a:off x="4679429" y="3072977"/>
            <a:ext cx="685800" cy="513410"/>
          </a:xfrm>
          <a:prstGeom prst="rect">
            <a:avLst/>
          </a:prstGeom>
          <a:noFill/>
          <a:ln w="19050">
            <a:solidFill>
              <a:schemeClr val="tx1"/>
            </a:solidFill>
            <a:miter lim="800000"/>
            <a:headEnd/>
            <a:tailEnd/>
          </a:ln>
        </p:spPr>
        <p:txBody>
          <a:bodyPr>
            <a:spAutoFit/>
          </a:bodyPr>
          <a:lstStyle/>
          <a:p>
            <a:pPr algn="ctr">
              <a:lnSpc>
                <a:spcPct val="30000"/>
              </a:lnSpc>
              <a:spcBef>
                <a:spcPct val="50000"/>
              </a:spcBef>
            </a:pPr>
            <a:endParaRPr lang="en-US" sz="1440" dirty="0">
              <a:latin typeface="Arial" charset="0"/>
            </a:endParaRPr>
          </a:p>
          <a:p>
            <a:pPr algn="ctr">
              <a:lnSpc>
                <a:spcPct val="30000"/>
              </a:lnSpc>
              <a:spcBef>
                <a:spcPct val="50000"/>
              </a:spcBef>
            </a:pPr>
            <a:r>
              <a:rPr lang="en-US" sz="1440" dirty="0">
                <a:latin typeface="Lato" panose="020F0502020204030203" pitchFamily="34" charset="0"/>
              </a:rPr>
              <a:t>Base</a:t>
            </a:r>
          </a:p>
          <a:p>
            <a:pPr algn="ctr">
              <a:lnSpc>
                <a:spcPct val="30000"/>
              </a:lnSpc>
              <a:spcBef>
                <a:spcPct val="50000"/>
              </a:spcBef>
            </a:pPr>
            <a:endParaRPr lang="en-US" sz="1440" dirty="0">
              <a:latin typeface="Arial" charset="0"/>
            </a:endParaRPr>
          </a:p>
        </p:txBody>
      </p:sp>
      <p:sp>
        <p:nvSpPr>
          <p:cNvPr id="23" name="AutoShape 19">
            <a:extLst>
              <a:ext uri="{FF2B5EF4-FFF2-40B4-BE49-F238E27FC236}">
                <a16:creationId xmlns:a16="http://schemas.microsoft.com/office/drawing/2014/main" id="{B10E0354-B27E-4075-A2ED-F32F5E7FAB4E}"/>
              </a:ext>
            </a:extLst>
          </p:cNvPr>
          <p:cNvSpPr>
            <a:spLocks/>
          </p:cNvSpPr>
          <p:nvPr/>
        </p:nvSpPr>
        <p:spPr bwMode="auto">
          <a:xfrm>
            <a:off x="5366657" y="2415350"/>
            <a:ext cx="436929" cy="1775649"/>
          </a:xfrm>
          <a:prstGeom prst="leftBrace">
            <a:avLst>
              <a:gd name="adj1" fmla="val 43333"/>
              <a:gd name="adj2" fmla="val 50000"/>
            </a:avLst>
          </a:prstGeom>
          <a:noFill/>
          <a:ln w="25400">
            <a:solidFill>
              <a:schemeClr val="tx1"/>
            </a:solidFill>
            <a:round/>
            <a:headEnd/>
            <a:tailEnd/>
          </a:ln>
        </p:spPr>
        <p:txBody>
          <a:bodyPr wrap="none" anchor="ctr"/>
          <a:lstStyle/>
          <a:p>
            <a:endParaRPr lang="en-US" sz="1975" dirty="0"/>
          </a:p>
        </p:txBody>
      </p:sp>
    </p:spTree>
    <p:extLst>
      <p:ext uri="{BB962C8B-B14F-4D97-AF65-F5344CB8AC3E}">
        <p14:creationId xmlns:p14="http://schemas.microsoft.com/office/powerpoint/2010/main" val="23431369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EB9FFE-E9EE-4561-8070-9C6855EE87A9}"/>
              </a:ext>
            </a:extLst>
          </p:cNvPr>
          <p:cNvSpPr>
            <a:spLocks noGrp="1"/>
          </p:cNvSpPr>
          <p:nvPr>
            <p:ph type="body" sz="quarter" idx="13"/>
          </p:nvPr>
        </p:nvSpPr>
        <p:spPr/>
        <p:txBody>
          <a:bodyPr>
            <a:normAutofit/>
          </a:bodyPr>
          <a:lstStyle/>
          <a:p>
            <a:pPr marL="0" marR="0" lvl="0" indent="0" algn="ctr" defTabSz="816350" rtl="0" eaLnBrk="1" fontAlgn="auto" latinLnBrk="0" hangingPunct="1">
              <a:lnSpc>
                <a:spcPct val="90000"/>
              </a:lnSpc>
              <a:spcBef>
                <a:spcPct val="20000"/>
              </a:spcBef>
              <a:spcAft>
                <a:spcPts val="0"/>
              </a:spcAft>
              <a:buClrTx/>
              <a:buSzTx/>
              <a:buFontTx/>
              <a:buNone/>
              <a:tabLst/>
              <a:defRPr/>
            </a:pPr>
            <a:endParaRPr kumimoji="0" lang="en-US" sz="2000" b="0" i="1" u="none" strike="noStrike" kern="1200" cap="none" spc="0" normalizeH="0" baseline="0" noProof="0" dirty="0">
              <a:ln>
                <a:noFill/>
              </a:ln>
              <a:solidFill>
                <a:srgbClr val="FFFF00"/>
              </a:solidFill>
              <a:effectLst/>
              <a:uLnTx/>
              <a:uFillTx/>
              <a:latin typeface="Lato Black" panose="020F0A02020204030203" pitchFamily="34" charset="0"/>
              <a:ea typeface="+mn-ea"/>
              <a:cs typeface="+mn-cs"/>
            </a:endParaRPr>
          </a:p>
          <a:p>
            <a:pPr marL="0" marR="0" lvl="0" indent="0" algn="ctr" defTabSz="816350" rtl="0" eaLnBrk="1" fontAlgn="auto" latinLnBrk="0" hangingPunct="1">
              <a:lnSpc>
                <a:spcPct val="90000"/>
              </a:lnSpc>
              <a:spcBef>
                <a:spcPct val="20000"/>
              </a:spcBef>
              <a:spcAft>
                <a:spcPts val="0"/>
              </a:spcAft>
              <a:buClrTx/>
              <a:buSzTx/>
              <a:buFontTx/>
              <a:buNone/>
              <a:tabLst/>
              <a:defRPr/>
            </a:pPr>
            <a:r>
              <a:rPr kumimoji="0" lang="en-US" sz="2800" b="0" i="1" u="none" strike="noStrike" kern="1200" cap="none" spc="0" normalizeH="0" baseline="0" noProof="0" dirty="0">
                <a:ln>
                  <a:noFill/>
                </a:ln>
                <a:solidFill>
                  <a:srgbClr val="FFFF00"/>
                </a:solidFill>
                <a:effectLst/>
                <a:uLnTx/>
                <a:uFillTx/>
                <a:latin typeface="Lato Black" panose="020F0A02020204030203" pitchFamily="34" charset="0"/>
                <a:ea typeface="+mn-ea"/>
                <a:cs typeface="+mn-cs"/>
              </a:rPr>
              <a:t>#3 – Non-recurring Exemption, Recurring, and </a:t>
            </a:r>
            <a:r>
              <a:rPr kumimoji="0" lang="en-US" sz="2800" b="0" i="1" u="none" strike="noStrike" kern="1200" cap="none" spc="0" normalizeH="0" baseline="0" noProof="0" dirty="0" err="1">
                <a:ln>
                  <a:noFill/>
                </a:ln>
                <a:solidFill>
                  <a:srgbClr val="FFFF00"/>
                </a:solidFill>
                <a:effectLst/>
                <a:uLnTx/>
                <a:uFillTx/>
                <a:latin typeface="Lato Black" panose="020F0A02020204030203" pitchFamily="34" charset="0"/>
                <a:ea typeface="+mn-ea"/>
                <a:cs typeface="+mn-cs"/>
              </a:rPr>
              <a:t>Underlevy</a:t>
            </a:r>
            <a:r>
              <a:rPr kumimoji="0" lang="en-US" sz="2800" b="0" i="1" u="none" strike="noStrike" kern="1200" cap="none" spc="0" normalizeH="0" baseline="0" noProof="0" dirty="0">
                <a:ln>
                  <a:noFill/>
                </a:ln>
                <a:solidFill>
                  <a:srgbClr val="FFFF00"/>
                </a:solidFill>
                <a:effectLst/>
                <a:uLnTx/>
                <a:uFillTx/>
                <a:latin typeface="Lato Black" panose="020F0A02020204030203" pitchFamily="34" charset="0"/>
                <a:ea typeface="+mn-ea"/>
                <a:cs typeface="+mn-cs"/>
              </a:rPr>
              <a:t>  </a:t>
            </a:r>
          </a:p>
          <a:p>
            <a:endParaRPr lang="en-US" dirty="0"/>
          </a:p>
        </p:txBody>
      </p:sp>
      <p:sp>
        <p:nvSpPr>
          <p:cNvPr id="3" name="Text Box 16">
            <a:extLst>
              <a:ext uri="{FF2B5EF4-FFF2-40B4-BE49-F238E27FC236}">
                <a16:creationId xmlns:a16="http://schemas.microsoft.com/office/drawing/2014/main" id="{B6F3DA1C-363A-4428-9E22-85F6B106E994}"/>
              </a:ext>
            </a:extLst>
          </p:cNvPr>
          <p:cNvSpPr txBox="1">
            <a:spLocks noChangeArrowheads="1"/>
          </p:cNvSpPr>
          <p:nvPr/>
        </p:nvSpPr>
        <p:spPr bwMode="auto">
          <a:xfrm>
            <a:off x="731520" y="960658"/>
            <a:ext cx="2263140" cy="396262"/>
          </a:xfrm>
          <a:prstGeom prst="rect">
            <a:avLst/>
          </a:prstGeom>
          <a:noFill/>
          <a:ln w="9525">
            <a:solidFill>
              <a:schemeClr val="tx1"/>
            </a:solidFill>
            <a:miter lim="800000"/>
            <a:headEnd/>
            <a:tailEnd/>
          </a:ln>
        </p:spPr>
        <p:txBody>
          <a:bodyPr>
            <a:spAutoFit/>
          </a:bodyPr>
          <a:lstStyle/>
          <a:p>
            <a:pPr algn="ctr">
              <a:spcBef>
                <a:spcPct val="50000"/>
              </a:spcBef>
            </a:pPr>
            <a:r>
              <a:rPr lang="en-US" sz="1975" b="1" dirty="0"/>
              <a:t>Prior year</a:t>
            </a:r>
          </a:p>
        </p:txBody>
      </p:sp>
      <p:sp>
        <p:nvSpPr>
          <p:cNvPr id="4" name="Text Box 17">
            <a:extLst>
              <a:ext uri="{FF2B5EF4-FFF2-40B4-BE49-F238E27FC236}">
                <a16:creationId xmlns:a16="http://schemas.microsoft.com/office/drawing/2014/main" id="{53C4E470-EF5C-449A-9911-32074A2F1D87}"/>
              </a:ext>
            </a:extLst>
          </p:cNvPr>
          <p:cNvSpPr txBox="1">
            <a:spLocks noChangeArrowheads="1"/>
          </p:cNvSpPr>
          <p:nvPr/>
        </p:nvSpPr>
        <p:spPr bwMode="auto">
          <a:xfrm>
            <a:off x="5737860" y="949772"/>
            <a:ext cx="2263140" cy="396262"/>
          </a:xfrm>
          <a:prstGeom prst="rect">
            <a:avLst/>
          </a:prstGeom>
          <a:noFill/>
          <a:ln w="9525">
            <a:solidFill>
              <a:schemeClr val="tx1"/>
            </a:solidFill>
            <a:miter lim="800000"/>
            <a:headEnd/>
            <a:tailEnd/>
          </a:ln>
        </p:spPr>
        <p:txBody>
          <a:bodyPr>
            <a:spAutoFit/>
          </a:bodyPr>
          <a:lstStyle/>
          <a:p>
            <a:pPr algn="ctr">
              <a:spcBef>
                <a:spcPct val="50000"/>
              </a:spcBef>
            </a:pPr>
            <a:r>
              <a:rPr lang="en-US" sz="2000" b="1" dirty="0"/>
              <a:t>Current year</a:t>
            </a:r>
          </a:p>
        </p:txBody>
      </p:sp>
      <p:sp>
        <p:nvSpPr>
          <p:cNvPr id="6" name="TextBox 5">
            <a:extLst>
              <a:ext uri="{FF2B5EF4-FFF2-40B4-BE49-F238E27FC236}">
                <a16:creationId xmlns:a16="http://schemas.microsoft.com/office/drawing/2014/main" id="{AF4A1DB7-2CFD-4F28-9830-6CE2DEA4EA36}"/>
              </a:ext>
            </a:extLst>
          </p:cNvPr>
          <p:cNvSpPr txBox="1"/>
          <p:nvPr/>
        </p:nvSpPr>
        <p:spPr>
          <a:xfrm>
            <a:off x="869632" y="1560314"/>
            <a:ext cx="1986915" cy="400110"/>
          </a:xfrm>
          <a:prstGeom prst="rect">
            <a:avLst/>
          </a:prstGeom>
          <a:noFill/>
        </p:spPr>
        <p:txBody>
          <a:bodyPr wrap="square">
            <a:spAutoFit/>
          </a:bodyPr>
          <a:lstStyle/>
          <a:p>
            <a:pPr algn="ctr"/>
            <a:r>
              <a:rPr lang="en-US" sz="2000" dirty="0"/>
              <a:t>$7,536,000</a:t>
            </a:r>
          </a:p>
        </p:txBody>
      </p:sp>
      <p:sp>
        <p:nvSpPr>
          <p:cNvPr id="8" name="TextBox 7">
            <a:extLst>
              <a:ext uri="{FF2B5EF4-FFF2-40B4-BE49-F238E27FC236}">
                <a16:creationId xmlns:a16="http://schemas.microsoft.com/office/drawing/2014/main" id="{B00D349A-6AE1-4C99-B9F0-CE9C5F2CB38F}"/>
              </a:ext>
            </a:extLst>
          </p:cNvPr>
          <p:cNvSpPr txBox="1"/>
          <p:nvPr/>
        </p:nvSpPr>
        <p:spPr>
          <a:xfrm>
            <a:off x="5633085" y="1560314"/>
            <a:ext cx="2263140" cy="400110"/>
          </a:xfrm>
          <a:prstGeom prst="rect">
            <a:avLst/>
          </a:prstGeom>
          <a:noFill/>
        </p:spPr>
        <p:txBody>
          <a:bodyPr wrap="square">
            <a:spAutoFit/>
          </a:bodyPr>
          <a:lstStyle/>
          <a:p>
            <a:pPr algn="ctr"/>
            <a:r>
              <a:rPr lang="en-US" sz="2000" dirty="0"/>
              <a:t>$7,480,000</a:t>
            </a:r>
          </a:p>
        </p:txBody>
      </p:sp>
      <p:sp>
        <p:nvSpPr>
          <p:cNvPr id="9" name="Rectangle 9">
            <a:extLst>
              <a:ext uri="{FF2B5EF4-FFF2-40B4-BE49-F238E27FC236}">
                <a16:creationId xmlns:a16="http://schemas.microsoft.com/office/drawing/2014/main" id="{8B733EC1-8806-4E8E-9ADA-FCDC7EEE30EC}"/>
              </a:ext>
            </a:extLst>
          </p:cNvPr>
          <p:cNvSpPr>
            <a:spLocks noChangeArrowheads="1"/>
          </p:cNvSpPr>
          <p:nvPr/>
        </p:nvSpPr>
        <p:spPr bwMode="auto">
          <a:xfrm>
            <a:off x="731518" y="2052190"/>
            <a:ext cx="2331720" cy="304800"/>
          </a:xfrm>
          <a:prstGeom prst="rect">
            <a:avLst/>
          </a:prstGeom>
          <a:solidFill>
            <a:srgbClr val="FFCC00"/>
          </a:solidFill>
          <a:ln w="9525">
            <a:solidFill>
              <a:schemeClr val="tx1"/>
            </a:solidFill>
            <a:miter lim="800000"/>
            <a:headEnd/>
            <a:tailEnd/>
          </a:ln>
        </p:spPr>
        <p:txBody>
          <a:bodyPr wrap="none" anchor="ctr"/>
          <a:lstStyle/>
          <a:p>
            <a:pPr algn="ctr"/>
            <a:r>
              <a:rPr lang="en-US" sz="1260" dirty="0">
                <a:solidFill>
                  <a:srgbClr val="000000"/>
                </a:solidFill>
                <a:latin typeface="Arial" charset="0"/>
              </a:rPr>
              <a:t>Declining Enrollment-$46,000</a:t>
            </a:r>
          </a:p>
        </p:txBody>
      </p:sp>
      <p:sp>
        <p:nvSpPr>
          <p:cNvPr id="12" name="Rectangle 22">
            <a:extLst>
              <a:ext uri="{FF2B5EF4-FFF2-40B4-BE49-F238E27FC236}">
                <a16:creationId xmlns:a16="http://schemas.microsoft.com/office/drawing/2014/main" id="{A3029631-1D88-45AA-B831-B64C8FC817A0}"/>
              </a:ext>
            </a:extLst>
          </p:cNvPr>
          <p:cNvSpPr>
            <a:spLocks noChangeArrowheads="1"/>
          </p:cNvSpPr>
          <p:nvPr/>
        </p:nvSpPr>
        <p:spPr bwMode="auto">
          <a:xfrm>
            <a:off x="731518" y="2348790"/>
            <a:ext cx="2331720" cy="247689"/>
          </a:xfrm>
          <a:prstGeom prst="rect">
            <a:avLst/>
          </a:prstGeom>
          <a:solidFill>
            <a:srgbClr val="00CC00"/>
          </a:solidFill>
          <a:ln w="9525">
            <a:solidFill>
              <a:schemeClr val="tx1"/>
            </a:solidFill>
            <a:miter lim="800000"/>
            <a:headEnd/>
            <a:tailEnd/>
          </a:ln>
        </p:spPr>
        <p:txBody>
          <a:bodyPr wrap="none" anchor="ctr"/>
          <a:lstStyle/>
          <a:p>
            <a:pPr algn="ctr"/>
            <a:r>
              <a:rPr lang="en-US" sz="1260" dirty="0">
                <a:solidFill>
                  <a:srgbClr val="000000"/>
                </a:solidFill>
                <a:latin typeface="Arial" charset="0"/>
              </a:rPr>
              <a:t>Transfer of Service</a:t>
            </a:r>
          </a:p>
        </p:txBody>
      </p:sp>
      <p:sp>
        <p:nvSpPr>
          <p:cNvPr id="13" name="Rectangle 8">
            <a:extLst>
              <a:ext uri="{FF2B5EF4-FFF2-40B4-BE49-F238E27FC236}">
                <a16:creationId xmlns:a16="http://schemas.microsoft.com/office/drawing/2014/main" id="{8FA10259-C27D-41B8-930E-C316EDC6A806}"/>
              </a:ext>
            </a:extLst>
          </p:cNvPr>
          <p:cNvSpPr>
            <a:spLocks noChangeArrowheads="1"/>
          </p:cNvSpPr>
          <p:nvPr/>
        </p:nvSpPr>
        <p:spPr bwMode="auto">
          <a:xfrm>
            <a:off x="728666" y="2581584"/>
            <a:ext cx="2331720" cy="197644"/>
          </a:xfrm>
          <a:prstGeom prst="rect">
            <a:avLst/>
          </a:prstGeom>
          <a:solidFill>
            <a:srgbClr val="00CC00"/>
          </a:solidFill>
          <a:ln w="9525">
            <a:solidFill>
              <a:schemeClr val="tx1"/>
            </a:solidFill>
            <a:miter lim="800000"/>
            <a:headEnd/>
            <a:tailEnd/>
          </a:ln>
        </p:spPr>
        <p:txBody>
          <a:bodyPr wrap="none" anchor="ctr"/>
          <a:lstStyle/>
          <a:p>
            <a:pPr algn="ctr"/>
            <a:r>
              <a:rPr lang="en-US" sz="1260" dirty="0">
                <a:solidFill>
                  <a:srgbClr val="000000"/>
                </a:solidFill>
                <a:latin typeface="Arial" charset="0"/>
              </a:rPr>
              <a:t>Low Revenue Increase</a:t>
            </a:r>
          </a:p>
        </p:txBody>
      </p:sp>
      <p:sp>
        <p:nvSpPr>
          <p:cNvPr id="14" name="Rectangle 2">
            <a:extLst>
              <a:ext uri="{FF2B5EF4-FFF2-40B4-BE49-F238E27FC236}">
                <a16:creationId xmlns:a16="http://schemas.microsoft.com/office/drawing/2014/main" id="{4C731C34-6B9C-4B03-830A-286A6AEC0AFD}"/>
              </a:ext>
            </a:extLst>
          </p:cNvPr>
          <p:cNvSpPr>
            <a:spLocks noChangeArrowheads="1"/>
          </p:cNvSpPr>
          <p:nvPr/>
        </p:nvSpPr>
        <p:spPr bwMode="auto">
          <a:xfrm>
            <a:off x="731521" y="2787138"/>
            <a:ext cx="2331720" cy="1318138"/>
          </a:xfrm>
          <a:prstGeom prst="rect">
            <a:avLst/>
          </a:prstGeom>
          <a:solidFill>
            <a:srgbClr val="00CC00"/>
          </a:solidFill>
          <a:ln w="9525">
            <a:solidFill>
              <a:schemeClr val="tx1"/>
            </a:solidFill>
            <a:miter lim="800000"/>
            <a:headEnd/>
            <a:tailEnd/>
          </a:ln>
        </p:spPr>
        <p:txBody>
          <a:bodyPr wrap="none" anchor="ctr"/>
          <a:lstStyle/>
          <a:p>
            <a:pPr algn="ctr"/>
            <a:r>
              <a:rPr lang="en-US" sz="1260" dirty="0">
                <a:solidFill>
                  <a:srgbClr val="000000"/>
                </a:solidFill>
                <a:latin typeface="Arial" charset="0"/>
              </a:rPr>
              <a:t>Base</a:t>
            </a:r>
          </a:p>
        </p:txBody>
      </p:sp>
      <p:sp>
        <p:nvSpPr>
          <p:cNvPr id="15" name="Text Box 16">
            <a:extLst>
              <a:ext uri="{FF2B5EF4-FFF2-40B4-BE49-F238E27FC236}">
                <a16:creationId xmlns:a16="http://schemas.microsoft.com/office/drawing/2014/main" id="{F379C5AE-A0BF-49BA-A187-0F6B4EF2696F}"/>
              </a:ext>
            </a:extLst>
          </p:cNvPr>
          <p:cNvSpPr txBox="1">
            <a:spLocks noChangeArrowheads="1"/>
          </p:cNvSpPr>
          <p:nvPr/>
        </p:nvSpPr>
        <p:spPr bwMode="auto">
          <a:xfrm>
            <a:off x="3616781" y="2716152"/>
            <a:ext cx="685800" cy="867995"/>
          </a:xfrm>
          <a:prstGeom prst="rect">
            <a:avLst/>
          </a:prstGeom>
          <a:noFill/>
          <a:ln w="19050">
            <a:solidFill>
              <a:schemeClr val="tx1"/>
            </a:solidFill>
            <a:miter lim="800000"/>
            <a:headEnd/>
            <a:tailEnd/>
          </a:ln>
        </p:spPr>
        <p:txBody>
          <a:bodyPr>
            <a:spAutoFit/>
          </a:bodyPr>
          <a:lstStyle/>
          <a:p>
            <a:pPr algn="ctr">
              <a:lnSpc>
                <a:spcPct val="30000"/>
              </a:lnSpc>
              <a:spcBef>
                <a:spcPct val="50000"/>
              </a:spcBef>
            </a:pPr>
            <a:endParaRPr lang="en-US" sz="1440" dirty="0">
              <a:latin typeface="Arial" charset="0"/>
            </a:endParaRPr>
          </a:p>
          <a:p>
            <a:pPr algn="ctr">
              <a:lnSpc>
                <a:spcPct val="30000"/>
              </a:lnSpc>
              <a:spcBef>
                <a:spcPct val="50000"/>
              </a:spcBef>
            </a:pPr>
            <a:r>
              <a:rPr lang="en-US" sz="1440" dirty="0">
                <a:latin typeface="Arial" charset="0"/>
              </a:rPr>
              <a:t>Aid</a:t>
            </a:r>
          </a:p>
          <a:p>
            <a:pPr algn="ctr">
              <a:lnSpc>
                <a:spcPct val="30000"/>
              </a:lnSpc>
              <a:spcBef>
                <a:spcPct val="50000"/>
              </a:spcBef>
            </a:pPr>
            <a:r>
              <a:rPr lang="en-US" sz="1440" dirty="0">
                <a:latin typeface="Arial" charset="0"/>
              </a:rPr>
              <a:t>+</a:t>
            </a:r>
          </a:p>
          <a:p>
            <a:pPr algn="ctr">
              <a:lnSpc>
                <a:spcPct val="30000"/>
              </a:lnSpc>
              <a:spcBef>
                <a:spcPct val="50000"/>
              </a:spcBef>
            </a:pPr>
            <a:r>
              <a:rPr lang="en-US" sz="1440" dirty="0">
                <a:latin typeface="Arial" charset="0"/>
              </a:rPr>
              <a:t>Levy</a:t>
            </a:r>
          </a:p>
          <a:p>
            <a:pPr algn="ctr">
              <a:lnSpc>
                <a:spcPct val="30000"/>
              </a:lnSpc>
              <a:spcBef>
                <a:spcPct val="50000"/>
              </a:spcBef>
            </a:pPr>
            <a:endParaRPr lang="en-US" sz="1440" dirty="0">
              <a:latin typeface="Arial" charset="0"/>
            </a:endParaRPr>
          </a:p>
        </p:txBody>
      </p:sp>
      <p:sp>
        <p:nvSpPr>
          <p:cNvPr id="16" name="AutoShape 12">
            <a:extLst>
              <a:ext uri="{FF2B5EF4-FFF2-40B4-BE49-F238E27FC236}">
                <a16:creationId xmlns:a16="http://schemas.microsoft.com/office/drawing/2014/main" id="{FC7B32C7-C4D1-4F92-B9A1-E290E6B755B7}"/>
              </a:ext>
            </a:extLst>
          </p:cNvPr>
          <p:cNvSpPr>
            <a:spLocks/>
          </p:cNvSpPr>
          <p:nvPr/>
        </p:nvSpPr>
        <p:spPr bwMode="auto">
          <a:xfrm>
            <a:off x="3268980" y="2150160"/>
            <a:ext cx="277793" cy="1964640"/>
          </a:xfrm>
          <a:prstGeom prst="rightBrace">
            <a:avLst>
              <a:gd name="adj1" fmla="val 50000"/>
              <a:gd name="adj2" fmla="val 50000"/>
            </a:avLst>
          </a:prstGeom>
          <a:noFill/>
          <a:ln w="25400">
            <a:solidFill>
              <a:schemeClr val="tx1"/>
            </a:solidFill>
            <a:round/>
            <a:headEnd/>
            <a:tailEnd/>
          </a:ln>
        </p:spPr>
        <p:txBody>
          <a:bodyPr wrap="none" anchor="ctr"/>
          <a:lstStyle/>
          <a:p>
            <a:endParaRPr lang="en-US" sz="1975" dirty="0"/>
          </a:p>
        </p:txBody>
      </p:sp>
      <p:sp>
        <p:nvSpPr>
          <p:cNvPr id="18" name="TextBox 17">
            <a:extLst>
              <a:ext uri="{FF2B5EF4-FFF2-40B4-BE49-F238E27FC236}">
                <a16:creationId xmlns:a16="http://schemas.microsoft.com/office/drawing/2014/main" id="{05368ECE-C6C3-4105-AFD7-325E33B97A8A}"/>
              </a:ext>
            </a:extLst>
          </p:cNvPr>
          <p:cNvSpPr txBox="1"/>
          <p:nvPr/>
        </p:nvSpPr>
        <p:spPr>
          <a:xfrm>
            <a:off x="178901" y="4305459"/>
            <a:ext cx="3228975" cy="369332"/>
          </a:xfrm>
          <a:prstGeom prst="rect">
            <a:avLst/>
          </a:prstGeom>
          <a:noFill/>
        </p:spPr>
        <p:txBody>
          <a:bodyPr wrap="square">
            <a:spAutoFit/>
          </a:bodyPr>
          <a:lstStyle/>
          <a:p>
            <a:pPr algn="ctr">
              <a:spcBef>
                <a:spcPct val="50000"/>
              </a:spcBef>
            </a:pPr>
            <a:r>
              <a:rPr lang="en-US" sz="1800" dirty="0"/>
              <a:t>Under levied by $10,000</a:t>
            </a:r>
          </a:p>
        </p:txBody>
      </p:sp>
      <p:sp>
        <p:nvSpPr>
          <p:cNvPr id="19" name="Rectangle 10">
            <a:extLst>
              <a:ext uri="{FF2B5EF4-FFF2-40B4-BE49-F238E27FC236}">
                <a16:creationId xmlns:a16="http://schemas.microsoft.com/office/drawing/2014/main" id="{55FC6EA1-3AFE-4936-9DAF-530CA9471A2A}"/>
              </a:ext>
            </a:extLst>
          </p:cNvPr>
          <p:cNvSpPr>
            <a:spLocks noChangeArrowheads="1"/>
          </p:cNvSpPr>
          <p:nvPr/>
        </p:nvSpPr>
        <p:spPr bwMode="auto">
          <a:xfrm>
            <a:off x="5806443" y="2368417"/>
            <a:ext cx="2328863" cy="1746384"/>
          </a:xfrm>
          <a:prstGeom prst="rect">
            <a:avLst/>
          </a:prstGeom>
          <a:solidFill>
            <a:srgbClr val="00CC00"/>
          </a:solidFill>
          <a:ln w="9525">
            <a:solidFill>
              <a:schemeClr val="tx1"/>
            </a:solidFill>
            <a:miter lim="800000"/>
            <a:headEnd/>
            <a:tailEnd/>
          </a:ln>
        </p:spPr>
        <p:txBody>
          <a:bodyPr wrap="none" anchor="ctr"/>
          <a:lstStyle/>
          <a:p>
            <a:pPr algn="ctr"/>
            <a:r>
              <a:rPr lang="en-US" sz="1260" dirty="0">
                <a:solidFill>
                  <a:srgbClr val="000000"/>
                </a:solidFill>
                <a:latin typeface="Arial" charset="0"/>
              </a:rPr>
              <a:t>Prior Year Aid </a:t>
            </a:r>
          </a:p>
          <a:p>
            <a:pPr algn="ctr"/>
            <a:r>
              <a:rPr lang="en-US" sz="1260" dirty="0">
                <a:solidFill>
                  <a:srgbClr val="000000"/>
                </a:solidFill>
                <a:latin typeface="Arial" charset="0"/>
              </a:rPr>
              <a:t>plus</a:t>
            </a:r>
          </a:p>
          <a:p>
            <a:pPr algn="ctr"/>
            <a:r>
              <a:rPr lang="en-US" sz="1260" dirty="0">
                <a:solidFill>
                  <a:srgbClr val="000000"/>
                </a:solidFill>
                <a:latin typeface="Arial" charset="0"/>
              </a:rPr>
              <a:t>Levies</a:t>
            </a:r>
          </a:p>
          <a:p>
            <a:pPr algn="ctr"/>
            <a:r>
              <a:rPr lang="en-US" sz="1260" dirty="0">
                <a:solidFill>
                  <a:srgbClr val="000000"/>
                </a:solidFill>
                <a:latin typeface="Arial" charset="0"/>
              </a:rPr>
              <a:t> </a:t>
            </a:r>
          </a:p>
        </p:txBody>
      </p:sp>
      <p:sp>
        <p:nvSpPr>
          <p:cNvPr id="20" name="Text Box 18">
            <a:extLst>
              <a:ext uri="{FF2B5EF4-FFF2-40B4-BE49-F238E27FC236}">
                <a16:creationId xmlns:a16="http://schemas.microsoft.com/office/drawing/2014/main" id="{B7C11BE2-518E-4124-8D0A-B345C80EC57B}"/>
              </a:ext>
            </a:extLst>
          </p:cNvPr>
          <p:cNvSpPr txBox="1">
            <a:spLocks noChangeArrowheads="1"/>
          </p:cNvSpPr>
          <p:nvPr/>
        </p:nvSpPr>
        <p:spPr bwMode="auto">
          <a:xfrm>
            <a:off x="4570320" y="2979189"/>
            <a:ext cx="685800" cy="513410"/>
          </a:xfrm>
          <a:prstGeom prst="rect">
            <a:avLst/>
          </a:prstGeom>
          <a:noFill/>
          <a:ln w="19050">
            <a:solidFill>
              <a:schemeClr val="tx1"/>
            </a:solidFill>
            <a:miter lim="800000"/>
            <a:headEnd/>
            <a:tailEnd/>
          </a:ln>
        </p:spPr>
        <p:txBody>
          <a:bodyPr>
            <a:spAutoFit/>
          </a:bodyPr>
          <a:lstStyle/>
          <a:p>
            <a:pPr algn="ctr">
              <a:lnSpc>
                <a:spcPct val="30000"/>
              </a:lnSpc>
              <a:spcBef>
                <a:spcPct val="50000"/>
              </a:spcBef>
            </a:pPr>
            <a:endParaRPr lang="en-US" sz="1440" dirty="0">
              <a:latin typeface="Arial" charset="0"/>
            </a:endParaRPr>
          </a:p>
          <a:p>
            <a:pPr algn="ctr">
              <a:lnSpc>
                <a:spcPct val="30000"/>
              </a:lnSpc>
              <a:spcBef>
                <a:spcPct val="50000"/>
              </a:spcBef>
            </a:pPr>
            <a:r>
              <a:rPr lang="en-US" sz="1440" dirty="0">
                <a:latin typeface="Arial" charset="0"/>
              </a:rPr>
              <a:t>Base</a:t>
            </a:r>
          </a:p>
          <a:p>
            <a:pPr algn="ctr">
              <a:lnSpc>
                <a:spcPct val="30000"/>
              </a:lnSpc>
              <a:spcBef>
                <a:spcPct val="50000"/>
              </a:spcBef>
            </a:pPr>
            <a:endParaRPr lang="en-US" sz="1440" dirty="0">
              <a:latin typeface="Arial" charset="0"/>
            </a:endParaRPr>
          </a:p>
        </p:txBody>
      </p:sp>
      <p:sp>
        <p:nvSpPr>
          <p:cNvPr id="21" name="AutoShape 17">
            <a:extLst>
              <a:ext uri="{FF2B5EF4-FFF2-40B4-BE49-F238E27FC236}">
                <a16:creationId xmlns:a16="http://schemas.microsoft.com/office/drawing/2014/main" id="{51300797-1405-4E0B-AF2F-F1A1341E4245}"/>
              </a:ext>
            </a:extLst>
          </p:cNvPr>
          <p:cNvSpPr>
            <a:spLocks/>
          </p:cNvSpPr>
          <p:nvPr/>
        </p:nvSpPr>
        <p:spPr bwMode="auto">
          <a:xfrm>
            <a:off x="5326381" y="2356989"/>
            <a:ext cx="388622" cy="1757811"/>
          </a:xfrm>
          <a:prstGeom prst="leftBrace">
            <a:avLst>
              <a:gd name="adj1" fmla="val 43333"/>
              <a:gd name="adj2" fmla="val 50000"/>
            </a:avLst>
          </a:prstGeom>
          <a:noFill/>
          <a:ln w="25400">
            <a:solidFill>
              <a:schemeClr val="tx1"/>
            </a:solidFill>
            <a:round/>
            <a:headEnd/>
            <a:tailEnd/>
          </a:ln>
        </p:spPr>
        <p:txBody>
          <a:bodyPr wrap="none" anchor="ctr"/>
          <a:lstStyle/>
          <a:p>
            <a:endParaRPr lang="en-US" sz="1975" dirty="0"/>
          </a:p>
        </p:txBody>
      </p:sp>
      <p:sp>
        <p:nvSpPr>
          <p:cNvPr id="22" name="Line 23">
            <a:extLst>
              <a:ext uri="{FF2B5EF4-FFF2-40B4-BE49-F238E27FC236}">
                <a16:creationId xmlns:a16="http://schemas.microsoft.com/office/drawing/2014/main" id="{00A38D4B-9537-40AE-B163-9422004C573E}"/>
              </a:ext>
            </a:extLst>
          </p:cNvPr>
          <p:cNvSpPr>
            <a:spLocks noChangeShapeType="1"/>
          </p:cNvSpPr>
          <p:nvPr/>
        </p:nvSpPr>
        <p:spPr bwMode="auto">
          <a:xfrm>
            <a:off x="3060386" y="2348790"/>
            <a:ext cx="2677473" cy="19627"/>
          </a:xfrm>
          <a:prstGeom prst="line">
            <a:avLst/>
          </a:prstGeom>
          <a:noFill/>
          <a:ln w="38100">
            <a:solidFill>
              <a:schemeClr val="tx1"/>
            </a:solidFill>
            <a:prstDash val="sysDot"/>
            <a:round/>
            <a:headEnd/>
            <a:tailEnd/>
          </a:ln>
        </p:spPr>
        <p:txBody>
          <a:bodyPr/>
          <a:lstStyle/>
          <a:p>
            <a:endParaRPr lang="en-US" sz="1975" dirty="0"/>
          </a:p>
        </p:txBody>
      </p:sp>
      <p:sp>
        <p:nvSpPr>
          <p:cNvPr id="24" name="TextBox 23">
            <a:extLst>
              <a:ext uri="{FF2B5EF4-FFF2-40B4-BE49-F238E27FC236}">
                <a16:creationId xmlns:a16="http://schemas.microsoft.com/office/drawing/2014/main" id="{B2FA5B8E-6790-4EA3-808C-94D903457F02}"/>
              </a:ext>
            </a:extLst>
          </p:cNvPr>
          <p:cNvSpPr txBox="1"/>
          <p:nvPr/>
        </p:nvSpPr>
        <p:spPr>
          <a:xfrm>
            <a:off x="4131945" y="4193728"/>
            <a:ext cx="4575810" cy="923330"/>
          </a:xfrm>
          <a:prstGeom prst="rect">
            <a:avLst/>
          </a:prstGeom>
          <a:noFill/>
        </p:spPr>
        <p:txBody>
          <a:bodyPr wrap="square">
            <a:spAutoFit/>
          </a:bodyPr>
          <a:lstStyle/>
          <a:p>
            <a:pPr algn="ctr">
              <a:spcBef>
                <a:spcPct val="50000"/>
              </a:spcBef>
            </a:pPr>
            <a:r>
              <a:rPr lang="en-US" sz="1800" dirty="0"/>
              <a:t>This district will have no carryover authority to current year in Line 8A (as the $10,000 Under levied amount did not roll forward)</a:t>
            </a:r>
          </a:p>
        </p:txBody>
      </p:sp>
      <p:sp>
        <p:nvSpPr>
          <p:cNvPr id="25" name="Rectangle 9">
            <a:extLst>
              <a:ext uri="{FF2B5EF4-FFF2-40B4-BE49-F238E27FC236}">
                <a16:creationId xmlns:a16="http://schemas.microsoft.com/office/drawing/2014/main" id="{1CB70484-01E1-4A91-934F-FC644CE42C50}"/>
              </a:ext>
            </a:extLst>
          </p:cNvPr>
          <p:cNvSpPr>
            <a:spLocks noChangeArrowheads="1"/>
          </p:cNvSpPr>
          <p:nvPr/>
        </p:nvSpPr>
        <p:spPr bwMode="auto">
          <a:xfrm>
            <a:off x="7183755" y="1942805"/>
            <a:ext cx="1786890" cy="346587"/>
          </a:xfrm>
          <a:prstGeom prst="rect">
            <a:avLst/>
          </a:prstGeom>
          <a:solidFill>
            <a:schemeClr val="accent6">
              <a:lumMod val="60000"/>
              <a:lumOff val="40000"/>
            </a:schemeClr>
          </a:solidFill>
          <a:ln w="9525">
            <a:solidFill>
              <a:schemeClr val="tx1"/>
            </a:solidFill>
            <a:miter lim="800000"/>
            <a:headEnd/>
            <a:tailEnd/>
          </a:ln>
        </p:spPr>
        <p:txBody>
          <a:bodyPr wrap="none" anchor="ctr"/>
          <a:lstStyle/>
          <a:p>
            <a:pPr algn="ctr"/>
            <a:r>
              <a:rPr lang="en-US" sz="1200" i="1" dirty="0">
                <a:solidFill>
                  <a:srgbClr val="000000"/>
                </a:solidFill>
              </a:rPr>
              <a:t>No additional Per-Member </a:t>
            </a:r>
          </a:p>
          <a:p>
            <a:pPr algn="ctr"/>
            <a:r>
              <a:rPr lang="en-US" sz="1200" i="1" dirty="0">
                <a:solidFill>
                  <a:srgbClr val="000000"/>
                </a:solidFill>
              </a:rPr>
              <a:t>Revenue limit </a:t>
            </a:r>
          </a:p>
        </p:txBody>
      </p:sp>
    </p:spTree>
    <p:extLst>
      <p:ext uri="{BB962C8B-B14F-4D97-AF65-F5344CB8AC3E}">
        <p14:creationId xmlns:p14="http://schemas.microsoft.com/office/powerpoint/2010/main" val="42109493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55715D-80D8-4653-97D1-8EF5E8D53BD6}"/>
              </a:ext>
            </a:extLst>
          </p:cNvPr>
          <p:cNvSpPr>
            <a:spLocks noGrp="1"/>
          </p:cNvSpPr>
          <p:nvPr>
            <p:ph type="body" sz="quarter" idx="13"/>
          </p:nvPr>
        </p:nvSpPr>
        <p:spPr/>
        <p:txBody>
          <a:bodyPr>
            <a:normAutofit fontScale="25000" lnSpcReduction="20000"/>
          </a:bodyPr>
          <a:lstStyle/>
          <a:p>
            <a:pPr algn="ctr">
              <a:lnSpc>
                <a:spcPct val="90000"/>
              </a:lnSpc>
              <a:spcBef>
                <a:spcPct val="20000"/>
              </a:spcBef>
              <a:defRPr/>
            </a:pPr>
            <a:endParaRPr lang="en-US" sz="3600" i="1" dirty="0">
              <a:solidFill>
                <a:srgbClr val="FFFF00"/>
              </a:solidFill>
              <a:latin typeface="Lato Black" panose="020F0A02020204030203" pitchFamily="34" charset="0"/>
            </a:endParaRPr>
          </a:p>
          <a:p>
            <a:pPr algn="ctr">
              <a:lnSpc>
                <a:spcPct val="90000"/>
              </a:lnSpc>
              <a:spcBef>
                <a:spcPct val="20000"/>
              </a:spcBef>
              <a:defRPr/>
            </a:pPr>
            <a:r>
              <a:rPr lang="en-US" sz="11200" i="1" dirty="0">
                <a:solidFill>
                  <a:srgbClr val="FFFF00"/>
                </a:solidFill>
                <a:latin typeface="Lato Black" panose="020F0A02020204030203" pitchFamily="34" charset="0"/>
              </a:rPr>
              <a:t>#4 - Non-recurring Exemption, Other Recurring, </a:t>
            </a:r>
            <a:r>
              <a:rPr lang="en-US" sz="11200" i="1" dirty="0" err="1">
                <a:solidFill>
                  <a:srgbClr val="FFFF00"/>
                </a:solidFill>
                <a:latin typeface="Lato Black" panose="020F0A02020204030203" pitchFamily="34" charset="0"/>
              </a:rPr>
              <a:t>Underlevy</a:t>
            </a:r>
            <a:r>
              <a:rPr lang="en-US" sz="11200" i="1" dirty="0">
                <a:solidFill>
                  <a:srgbClr val="FFFF00"/>
                </a:solidFill>
                <a:latin typeface="Lato Black" panose="020F0A02020204030203" pitchFamily="34" charset="0"/>
              </a:rPr>
              <a:t>   </a:t>
            </a:r>
          </a:p>
          <a:p>
            <a:endParaRPr lang="en-US" dirty="0"/>
          </a:p>
        </p:txBody>
      </p:sp>
      <p:sp>
        <p:nvSpPr>
          <p:cNvPr id="3" name="Text Box 16">
            <a:extLst>
              <a:ext uri="{FF2B5EF4-FFF2-40B4-BE49-F238E27FC236}">
                <a16:creationId xmlns:a16="http://schemas.microsoft.com/office/drawing/2014/main" id="{6F73D56B-C6FC-4BAA-9A57-6A909515D7F7}"/>
              </a:ext>
            </a:extLst>
          </p:cNvPr>
          <p:cNvSpPr txBox="1">
            <a:spLocks noChangeArrowheads="1"/>
          </p:cNvSpPr>
          <p:nvPr/>
        </p:nvSpPr>
        <p:spPr bwMode="auto">
          <a:xfrm>
            <a:off x="731520" y="960658"/>
            <a:ext cx="2263140" cy="396262"/>
          </a:xfrm>
          <a:prstGeom prst="rect">
            <a:avLst/>
          </a:prstGeom>
          <a:noFill/>
          <a:ln w="9525">
            <a:solidFill>
              <a:schemeClr val="tx1"/>
            </a:solidFill>
            <a:miter lim="800000"/>
            <a:headEnd/>
            <a:tailEnd/>
          </a:ln>
        </p:spPr>
        <p:txBody>
          <a:bodyPr>
            <a:spAutoFit/>
          </a:bodyPr>
          <a:lstStyle/>
          <a:p>
            <a:pPr algn="ctr">
              <a:spcBef>
                <a:spcPct val="50000"/>
              </a:spcBef>
            </a:pPr>
            <a:r>
              <a:rPr lang="en-US" sz="1975" b="1" dirty="0"/>
              <a:t>Prior year</a:t>
            </a:r>
          </a:p>
        </p:txBody>
      </p:sp>
      <p:sp>
        <p:nvSpPr>
          <p:cNvPr id="4" name="Text Box 17">
            <a:extLst>
              <a:ext uri="{FF2B5EF4-FFF2-40B4-BE49-F238E27FC236}">
                <a16:creationId xmlns:a16="http://schemas.microsoft.com/office/drawing/2014/main" id="{5B71109C-E016-4D98-8936-09E28F6B79F6}"/>
              </a:ext>
            </a:extLst>
          </p:cNvPr>
          <p:cNvSpPr txBox="1">
            <a:spLocks noChangeArrowheads="1"/>
          </p:cNvSpPr>
          <p:nvPr/>
        </p:nvSpPr>
        <p:spPr bwMode="auto">
          <a:xfrm>
            <a:off x="5737860" y="949772"/>
            <a:ext cx="2263140" cy="396262"/>
          </a:xfrm>
          <a:prstGeom prst="rect">
            <a:avLst/>
          </a:prstGeom>
          <a:noFill/>
          <a:ln w="9525">
            <a:solidFill>
              <a:schemeClr val="tx1"/>
            </a:solidFill>
            <a:miter lim="800000"/>
            <a:headEnd/>
            <a:tailEnd/>
          </a:ln>
        </p:spPr>
        <p:txBody>
          <a:bodyPr>
            <a:spAutoFit/>
          </a:bodyPr>
          <a:lstStyle/>
          <a:p>
            <a:pPr algn="ctr">
              <a:spcBef>
                <a:spcPct val="50000"/>
              </a:spcBef>
            </a:pPr>
            <a:r>
              <a:rPr lang="en-US" sz="2000" b="1" dirty="0"/>
              <a:t>Current year</a:t>
            </a:r>
          </a:p>
        </p:txBody>
      </p:sp>
      <p:sp>
        <p:nvSpPr>
          <p:cNvPr id="5" name="Rectangle 9">
            <a:extLst>
              <a:ext uri="{FF2B5EF4-FFF2-40B4-BE49-F238E27FC236}">
                <a16:creationId xmlns:a16="http://schemas.microsoft.com/office/drawing/2014/main" id="{B800455B-855C-41D8-AA3F-98A408977B13}"/>
              </a:ext>
            </a:extLst>
          </p:cNvPr>
          <p:cNvSpPr>
            <a:spLocks noChangeArrowheads="1"/>
          </p:cNvSpPr>
          <p:nvPr/>
        </p:nvSpPr>
        <p:spPr bwMode="auto">
          <a:xfrm>
            <a:off x="731521" y="1926764"/>
            <a:ext cx="2331720" cy="285750"/>
          </a:xfrm>
          <a:prstGeom prst="rect">
            <a:avLst/>
          </a:prstGeom>
          <a:solidFill>
            <a:srgbClr val="FFCC00"/>
          </a:solidFill>
          <a:ln w="9525">
            <a:solidFill>
              <a:schemeClr val="tx1"/>
            </a:solidFill>
            <a:miter lim="800000"/>
            <a:headEnd/>
            <a:tailEnd/>
          </a:ln>
        </p:spPr>
        <p:txBody>
          <a:bodyPr wrap="none" anchor="ctr"/>
          <a:lstStyle/>
          <a:p>
            <a:pPr algn="ctr"/>
            <a:r>
              <a:rPr lang="en-US" sz="1260" dirty="0">
                <a:solidFill>
                  <a:srgbClr val="000000"/>
                </a:solidFill>
                <a:latin typeface="Arial" charset="0"/>
              </a:rPr>
              <a:t>Declining Enrollment-$46,000</a:t>
            </a:r>
          </a:p>
        </p:txBody>
      </p:sp>
      <p:sp>
        <p:nvSpPr>
          <p:cNvPr id="6" name="Rectangle 8">
            <a:extLst>
              <a:ext uri="{FF2B5EF4-FFF2-40B4-BE49-F238E27FC236}">
                <a16:creationId xmlns:a16="http://schemas.microsoft.com/office/drawing/2014/main" id="{91BD7DEB-3DE2-4D1E-A416-977337925B16}"/>
              </a:ext>
            </a:extLst>
          </p:cNvPr>
          <p:cNvSpPr>
            <a:spLocks noChangeArrowheads="1"/>
          </p:cNvSpPr>
          <p:nvPr/>
        </p:nvSpPr>
        <p:spPr bwMode="auto">
          <a:xfrm>
            <a:off x="719197" y="2232090"/>
            <a:ext cx="2331720" cy="254793"/>
          </a:xfrm>
          <a:prstGeom prst="rect">
            <a:avLst/>
          </a:prstGeom>
          <a:solidFill>
            <a:srgbClr val="00CC00"/>
          </a:solidFill>
          <a:ln w="9525">
            <a:solidFill>
              <a:schemeClr val="tx1"/>
            </a:solidFill>
            <a:miter lim="800000"/>
            <a:headEnd/>
            <a:tailEnd/>
          </a:ln>
        </p:spPr>
        <p:txBody>
          <a:bodyPr wrap="none" anchor="ctr"/>
          <a:lstStyle/>
          <a:p>
            <a:pPr algn="ctr"/>
            <a:r>
              <a:rPr lang="en-US" sz="1260" dirty="0">
                <a:solidFill>
                  <a:srgbClr val="000000"/>
                </a:solidFill>
                <a:latin typeface="Arial" charset="0"/>
              </a:rPr>
              <a:t>Transfer of Service</a:t>
            </a:r>
          </a:p>
        </p:txBody>
      </p:sp>
      <p:sp>
        <p:nvSpPr>
          <p:cNvPr id="9" name="Rectangle 7">
            <a:extLst>
              <a:ext uri="{FF2B5EF4-FFF2-40B4-BE49-F238E27FC236}">
                <a16:creationId xmlns:a16="http://schemas.microsoft.com/office/drawing/2014/main" id="{AAC45FDF-3B85-4BE7-826B-4D85948A4FF2}"/>
              </a:ext>
            </a:extLst>
          </p:cNvPr>
          <p:cNvSpPr>
            <a:spLocks noChangeArrowheads="1"/>
          </p:cNvSpPr>
          <p:nvPr/>
        </p:nvSpPr>
        <p:spPr bwMode="auto">
          <a:xfrm>
            <a:off x="723900" y="2486883"/>
            <a:ext cx="2339341" cy="234100"/>
          </a:xfrm>
          <a:prstGeom prst="rect">
            <a:avLst/>
          </a:prstGeom>
          <a:solidFill>
            <a:srgbClr val="00CC00"/>
          </a:solidFill>
          <a:ln w="9525">
            <a:solidFill>
              <a:schemeClr val="tx1"/>
            </a:solidFill>
            <a:miter lim="800000"/>
            <a:headEnd/>
            <a:tailEnd/>
          </a:ln>
        </p:spPr>
        <p:txBody>
          <a:bodyPr wrap="none" anchor="ctr"/>
          <a:lstStyle/>
          <a:p>
            <a:pPr algn="ctr"/>
            <a:r>
              <a:rPr lang="en-US" sz="1260" dirty="0">
                <a:solidFill>
                  <a:srgbClr val="000000"/>
                </a:solidFill>
                <a:latin typeface="Arial" charset="0"/>
              </a:rPr>
              <a:t>Operating Referenda</a:t>
            </a:r>
          </a:p>
        </p:txBody>
      </p:sp>
      <p:sp>
        <p:nvSpPr>
          <p:cNvPr id="10" name="Rectangle 2">
            <a:extLst>
              <a:ext uri="{FF2B5EF4-FFF2-40B4-BE49-F238E27FC236}">
                <a16:creationId xmlns:a16="http://schemas.microsoft.com/office/drawing/2014/main" id="{27D9CFCC-C56A-4989-9D79-31CFC67B393F}"/>
              </a:ext>
            </a:extLst>
          </p:cNvPr>
          <p:cNvSpPr>
            <a:spLocks noChangeArrowheads="1"/>
          </p:cNvSpPr>
          <p:nvPr/>
        </p:nvSpPr>
        <p:spPr bwMode="auto">
          <a:xfrm>
            <a:off x="731521" y="2724127"/>
            <a:ext cx="2331720" cy="1381150"/>
          </a:xfrm>
          <a:prstGeom prst="rect">
            <a:avLst/>
          </a:prstGeom>
          <a:solidFill>
            <a:srgbClr val="00CC00"/>
          </a:solidFill>
          <a:ln w="9525">
            <a:solidFill>
              <a:schemeClr val="tx1"/>
            </a:solidFill>
            <a:miter lim="800000"/>
            <a:headEnd/>
            <a:tailEnd/>
          </a:ln>
        </p:spPr>
        <p:txBody>
          <a:bodyPr wrap="none" anchor="ctr"/>
          <a:lstStyle/>
          <a:p>
            <a:pPr algn="ctr"/>
            <a:r>
              <a:rPr lang="en-US" sz="1260" dirty="0">
                <a:solidFill>
                  <a:srgbClr val="000000"/>
                </a:solidFill>
                <a:latin typeface="Arial" charset="0"/>
              </a:rPr>
              <a:t>Base</a:t>
            </a:r>
          </a:p>
        </p:txBody>
      </p:sp>
      <p:sp>
        <p:nvSpPr>
          <p:cNvPr id="11" name="TextBox 10">
            <a:extLst>
              <a:ext uri="{FF2B5EF4-FFF2-40B4-BE49-F238E27FC236}">
                <a16:creationId xmlns:a16="http://schemas.microsoft.com/office/drawing/2014/main" id="{32D1F986-6FB6-4E6B-993E-74AC21F07A76}"/>
              </a:ext>
            </a:extLst>
          </p:cNvPr>
          <p:cNvSpPr txBox="1"/>
          <p:nvPr/>
        </p:nvSpPr>
        <p:spPr>
          <a:xfrm>
            <a:off x="800100" y="1394579"/>
            <a:ext cx="2263140" cy="400110"/>
          </a:xfrm>
          <a:prstGeom prst="rect">
            <a:avLst/>
          </a:prstGeom>
          <a:noFill/>
        </p:spPr>
        <p:txBody>
          <a:bodyPr wrap="square" rtlCol="0">
            <a:spAutoFit/>
          </a:bodyPr>
          <a:lstStyle/>
          <a:p>
            <a:pPr algn="ctr"/>
            <a:r>
              <a:rPr lang="en-US" sz="2000" b="1" dirty="0"/>
              <a:t>$8,990,000</a:t>
            </a:r>
          </a:p>
        </p:txBody>
      </p:sp>
      <p:sp>
        <p:nvSpPr>
          <p:cNvPr id="12" name="Text Box 20">
            <a:extLst>
              <a:ext uri="{FF2B5EF4-FFF2-40B4-BE49-F238E27FC236}">
                <a16:creationId xmlns:a16="http://schemas.microsoft.com/office/drawing/2014/main" id="{29D9F2FA-1383-4BD9-84A9-7F9AFAFC0100}"/>
              </a:ext>
            </a:extLst>
          </p:cNvPr>
          <p:cNvSpPr txBox="1">
            <a:spLocks noChangeArrowheads="1"/>
          </p:cNvSpPr>
          <p:nvPr/>
        </p:nvSpPr>
        <p:spPr bwMode="auto">
          <a:xfrm>
            <a:off x="457200" y="4149090"/>
            <a:ext cx="2811780" cy="396262"/>
          </a:xfrm>
          <a:prstGeom prst="rect">
            <a:avLst/>
          </a:prstGeom>
          <a:noFill/>
          <a:ln w="9525">
            <a:noFill/>
            <a:miter lim="800000"/>
            <a:headEnd/>
            <a:tailEnd/>
          </a:ln>
        </p:spPr>
        <p:txBody>
          <a:bodyPr>
            <a:spAutoFit/>
          </a:bodyPr>
          <a:lstStyle/>
          <a:p>
            <a:pPr algn="ctr">
              <a:spcBef>
                <a:spcPct val="50000"/>
              </a:spcBef>
            </a:pPr>
            <a:r>
              <a:rPr lang="en-US" sz="2000" b="1" dirty="0"/>
              <a:t>Underlevied by $56,000</a:t>
            </a:r>
          </a:p>
        </p:txBody>
      </p:sp>
      <p:sp>
        <p:nvSpPr>
          <p:cNvPr id="14" name="Rectangle 10">
            <a:extLst>
              <a:ext uri="{FF2B5EF4-FFF2-40B4-BE49-F238E27FC236}">
                <a16:creationId xmlns:a16="http://schemas.microsoft.com/office/drawing/2014/main" id="{D3D3819D-F441-4D53-9C90-FD550AB203C7}"/>
              </a:ext>
            </a:extLst>
          </p:cNvPr>
          <p:cNvSpPr>
            <a:spLocks noChangeArrowheads="1"/>
          </p:cNvSpPr>
          <p:nvPr/>
        </p:nvSpPr>
        <p:spPr bwMode="auto">
          <a:xfrm>
            <a:off x="5815090" y="2403305"/>
            <a:ext cx="2328863" cy="1676725"/>
          </a:xfrm>
          <a:prstGeom prst="rect">
            <a:avLst/>
          </a:prstGeom>
          <a:solidFill>
            <a:srgbClr val="00CC00"/>
          </a:solidFill>
          <a:ln w="9525">
            <a:solidFill>
              <a:schemeClr val="tx1"/>
            </a:solidFill>
            <a:miter lim="800000"/>
            <a:headEnd/>
            <a:tailEnd/>
          </a:ln>
        </p:spPr>
        <p:txBody>
          <a:bodyPr wrap="none" anchor="ctr"/>
          <a:lstStyle/>
          <a:p>
            <a:pPr algn="ctr"/>
            <a:r>
              <a:rPr lang="en-US" sz="1260" dirty="0">
                <a:solidFill>
                  <a:srgbClr val="000000"/>
                </a:solidFill>
                <a:latin typeface="Arial" charset="0"/>
              </a:rPr>
              <a:t>Prior Year Aid </a:t>
            </a:r>
          </a:p>
          <a:p>
            <a:pPr algn="ctr"/>
            <a:r>
              <a:rPr lang="en-US" sz="1260" dirty="0">
                <a:solidFill>
                  <a:srgbClr val="000000"/>
                </a:solidFill>
                <a:latin typeface="Arial" charset="0"/>
              </a:rPr>
              <a:t>plus</a:t>
            </a:r>
          </a:p>
          <a:p>
            <a:pPr algn="ctr"/>
            <a:r>
              <a:rPr lang="en-US" sz="1260" dirty="0">
                <a:solidFill>
                  <a:srgbClr val="000000"/>
                </a:solidFill>
                <a:latin typeface="Arial" charset="0"/>
              </a:rPr>
              <a:t>Levies</a:t>
            </a:r>
          </a:p>
          <a:p>
            <a:pPr algn="ctr"/>
            <a:endParaRPr lang="en-US" sz="1260" dirty="0">
              <a:solidFill>
                <a:srgbClr val="000000"/>
              </a:solidFill>
              <a:latin typeface="Arial" charset="0"/>
            </a:endParaRPr>
          </a:p>
          <a:p>
            <a:pPr algn="ctr"/>
            <a:r>
              <a:rPr lang="en-US" sz="1260" dirty="0">
                <a:solidFill>
                  <a:srgbClr val="000000"/>
                </a:solidFill>
                <a:latin typeface="Arial" charset="0"/>
              </a:rPr>
              <a:t>(no backout)</a:t>
            </a:r>
          </a:p>
        </p:txBody>
      </p:sp>
      <p:sp>
        <p:nvSpPr>
          <p:cNvPr id="15" name="Rectangle 9">
            <a:extLst>
              <a:ext uri="{FF2B5EF4-FFF2-40B4-BE49-F238E27FC236}">
                <a16:creationId xmlns:a16="http://schemas.microsoft.com/office/drawing/2014/main" id="{AAB7A832-1C7C-48E5-9553-A9205FACD0CA}"/>
              </a:ext>
            </a:extLst>
          </p:cNvPr>
          <p:cNvSpPr>
            <a:spLocks noChangeArrowheads="1"/>
          </p:cNvSpPr>
          <p:nvPr/>
        </p:nvSpPr>
        <p:spPr bwMode="auto">
          <a:xfrm>
            <a:off x="7183755" y="1942805"/>
            <a:ext cx="1786890" cy="346587"/>
          </a:xfrm>
          <a:prstGeom prst="rect">
            <a:avLst/>
          </a:prstGeom>
          <a:solidFill>
            <a:schemeClr val="accent6">
              <a:lumMod val="60000"/>
              <a:lumOff val="40000"/>
            </a:schemeClr>
          </a:solidFill>
          <a:ln w="9525">
            <a:solidFill>
              <a:schemeClr val="tx1"/>
            </a:solidFill>
            <a:miter lim="800000"/>
            <a:headEnd/>
            <a:tailEnd/>
          </a:ln>
        </p:spPr>
        <p:txBody>
          <a:bodyPr wrap="none" anchor="ctr"/>
          <a:lstStyle/>
          <a:p>
            <a:pPr algn="ctr"/>
            <a:r>
              <a:rPr lang="en-US" sz="1200" i="1" dirty="0">
                <a:solidFill>
                  <a:srgbClr val="000000"/>
                </a:solidFill>
              </a:rPr>
              <a:t>No additional Per-Member </a:t>
            </a:r>
          </a:p>
          <a:p>
            <a:pPr algn="ctr"/>
            <a:r>
              <a:rPr lang="en-US" sz="1200" i="1" dirty="0">
                <a:solidFill>
                  <a:srgbClr val="000000"/>
                </a:solidFill>
              </a:rPr>
              <a:t>Revenue limit </a:t>
            </a:r>
          </a:p>
        </p:txBody>
      </p:sp>
      <p:sp>
        <p:nvSpPr>
          <p:cNvPr id="16" name="Text Box 19">
            <a:extLst>
              <a:ext uri="{FF2B5EF4-FFF2-40B4-BE49-F238E27FC236}">
                <a16:creationId xmlns:a16="http://schemas.microsoft.com/office/drawing/2014/main" id="{C1C0C161-CF3B-45C1-8E12-AF2AADCF3ECF}"/>
              </a:ext>
            </a:extLst>
          </p:cNvPr>
          <p:cNvSpPr txBox="1">
            <a:spLocks noChangeArrowheads="1"/>
          </p:cNvSpPr>
          <p:nvPr/>
        </p:nvSpPr>
        <p:spPr bwMode="auto">
          <a:xfrm>
            <a:off x="3268980" y="4315452"/>
            <a:ext cx="4169229" cy="746358"/>
          </a:xfrm>
          <a:prstGeom prst="rect">
            <a:avLst/>
          </a:prstGeom>
          <a:noFill/>
          <a:ln w="19050">
            <a:solidFill>
              <a:schemeClr val="tx1"/>
            </a:solidFill>
            <a:miter lim="800000"/>
            <a:headEnd/>
            <a:tailEnd/>
          </a:ln>
        </p:spPr>
        <p:txBody>
          <a:bodyPr wrap="square">
            <a:spAutoFit/>
          </a:bodyPr>
          <a:lstStyle/>
          <a:p>
            <a:pPr algn="ctr">
              <a:spcBef>
                <a:spcPts val="300"/>
              </a:spcBef>
            </a:pPr>
            <a:r>
              <a:rPr lang="en-US" sz="2000" b="1" dirty="0"/>
              <a:t>This district will have $10,000 in </a:t>
            </a:r>
          </a:p>
          <a:p>
            <a:pPr algn="ctr">
              <a:spcBef>
                <a:spcPts val="300"/>
              </a:spcBef>
            </a:pPr>
            <a:r>
              <a:rPr lang="en-US" sz="2000" b="1" dirty="0"/>
              <a:t>carryover authority in Line 8A. </a:t>
            </a:r>
          </a:p>
        </p:txBody>
      </p:sp>
      <p:sp>
        <p:nvSpPr>
          <p:cNvPr id="17" name="Line 21">
            <a:extLst>
              <a:ext uri="{FF2B5EF4-FFF2-40B4-BE49-F238E27FC236}">
                <a16:creationId xmlns:a16="http://schemas.microsoft.com/office/drawing/2014/main" id="{06297DF8-8A6A-4CA0-A03B-BED970009595}"/>
              </a:ext>
            </a:extLst>
          </p:cNvPr>
          <p:cNvSpPr>
            <a:spLocks noChangeShapeType="1"/>
          </p:cNvSpPr>
          <p:nvPr/>
        </p:nvSpPr>
        <p:spPr bwMode="auto">
          <a:xfrm flipH="1">
            <a:off x="572588" y="2314565"/>
            <a:ext cx="2674620" cy="0"/>
          </a:xfrm>
          <a:prstGeom prst="line">
            <a:avLst/>
          </a:prstGeom>
          <a:noFill/>
          <a:ln w="28575">
            <a:solidFill>
              <a:srgbClr val="7030A0"/>
            </a:solidFill>
            <a:round/>
            <a:headEnd/>
            <a:tailEnd/>
          </a:ln>
        </p:spPr>
        <p:txBody>
          <a:bodyPr/>
          <a:lstStyle/>
          <a:p>
            <a:endParaRPr lang="en-US" sz="1975" dirty="0"/>
          </a:p>
        </p:txBody>
      </p:sp>
      <p:sp>
        <p:nvSpPr>
          <p:cNvPr id="18" name="Line 22">
            <a:extLst>
              <a:ext uri="{FF2B5EF4-FFF2-40B4-BE49-F238E27FC236}">
                <a16:creationId xmlns:a16="http://schemas.microsoft.com/office/drawing/2014/main" id="{E1D6C272-568C-4753-B5C4-D051E022129C}"/>
              </a:ext>
            </a:extLst>
          </p:cNvPr>
          <p:cNvSpPr>
            <a:spLocks noChangeShapeType="1"/>
          </p:cNvSpPr>
          <p:nvPr/>
        </p:nvSpPr>
        <p:spPr bwMode="auto">
          <a:xfrm>
            <a:off x="3134412" y="2298511"/>
            <a:ext cx="2668354" cy="120410"/>
          </a:xfrm>
          <a:prstGeom prst="line">
            <a:avLst/>
          </a:prstGeom>
          <a:noFill/>
          <a:ln w="38100">
            <a:solidFill>
              <a:schemeClr val="tx1"/>
            </a:solidFill>
            <a:prstDash val="sysDot"/>
            <a:round/>
            <a:headEnd/>
            <a:tailEnd/>
          </a:ln>
        </p:spPr>
        <p:txBody>
          <a:bodyPr/>
          <a:lstStyle/>
          <a:p>
            <a:endParaRPr lang="en-US" sz="1975" dirty="0"/>
          </a:p>
        </p:txBody>
      </p:sp>
      <p:sp>
        <p:nvSpPr>
          <p:cNvPr id="19" name="AutoShape 12">
            <a:extLst>
              <a:ext uri="{FF2B5EF4-FFF2-40B4-BE49-F238E27FC236}">
                <a16:creationId xmlns:a16="http://schemas.microsoft.com/office/drawing/2014/main" id="{85757EEC-5670-4BB0-B347-EF03A9952140}"/>
              </a:ext>
            </a:extLst>
          </p:cNvPr>
          <p:cNvSpPr>
            <a:spLocks/>
          </p:cNvSpPr>
          <p:nvPr/>
        </p:nvSpPr>
        <p:spPr bwMode="auto">
          <a:xfrm>
            <a:off x="3188076" y="2298512"/>
            <a:ext cx="355224" cy="1816288"/>
          </a:xfrm>
          <a:prstGeom prst="rightBrace">
            <a:avLst>
              <a:gd name="adj1" fmla="val 36667"/>
              <a:gd name="adj2" fmla="val 50000"/>
            </a:avLst>
          </a:prstGeom>
          <a:noFill/>
          <a:ln w="25400">
            <a:solidFill>
              <a:schemeClr val="tx1"/>
            </a:solidFill>
            <a:round/>
            <a:headEnd/>
            <a:tailEnd/>
          </a:ln>
        </p:spPr>
        <p:txBody>
          <a:bodyPr wrap="none" anchor="ctr"/>
          <a:lstStyle/>
          <a:p>
            <a:endParaRPr lang="en-US" sz="1975" dirty="0"/>
          </a:p>
        </p:txBody>
      </p:sp>
      <p:sp>
        <p:nvSpPr>
          <p:cNvPr id="20" name="Text Box 16">
            <a:extLst>
              <a:ext uri="{FF2B5EF4-FFF2-40B4-BE49-F238E27FC236}">
                <a16:creationId xmlns:a16="http://schemas.microsoft.com/office/drawing/2014/main" id="{F0E4D3EF-325B-44C5-A9E9-1288DD750878}"/>
              </a:ext>
            </a:extLst>
          </p:cNvPr>
          <p:cNvSpPr txBox="1">
            <a:spLocks noChangeArrowheads="1"/>
          </p:cNvSpPr>
          <p:nvPr/>
        </p:nvSpPr>
        <p:spPr bwMode="auto">
          <a:xfrm>
            <a:off x="3644333" y="2838595"/>
            <a:ext cx="685800" cy="1026307"/>
          </a:xfrm>
          <a:prstGeom prst="rect">
            <a:avLst/>
          </a:prstGeom>
          <a:noFill/>
          <a:ln w="19050">
            <a:solidFill>
              <a:schemeClr val="tx1"/>
            </a:solidFill>
            <a:miter lim="800000"/>
            <a:headEnd/>
            <a:tailEnd/>
          </a:ln>
        </p:spPr>
        <p:txBody>
          <a:bodyPr>
            <a:spAutoFit/>
          </a:bodyPr>
          <a:lstStyle/>
          <a:p>
            <a:pPr algn="ctr">
              <a:lnSpc>
                <a:spcPct val="30000"/>
              </a:lnSpc>
              <a:spcBef>
                <a:spcPct val="50000"/>
              </a:spcBef>
            </a:pPr>
            <a:endParaRPr lang="en-US" sz="1440" dirty="0">
              <a:latin typeface="Arial" charset="0"/>
            </a:endParaRPr>
          </a:p>
          <a:p>
            <a:pPr algn="ctr">
              <a:lnSpc>
                <a:spcPct val="30000"/>
              </a:lnSpc>
              <a:spcBef>
                <a:spcPct val="50000"/>
              </a:spcBef>
            </a:pPr>
            <a:r>
              <a:rPr lang="en-US" sz="1800" dirty="0"/>
              <a:t>Aid</a:t>
            </a:r>
          </a:p>
          <a:p>
            <a:pPr algn="ctr">
              <a:lnSpc>
                <a:spcPct val="30000"/>
              </a:lnSpc>
              <a:spcBef>
                <a:spcPct val="50000"/>
              </a:spcBef>
            </a:pPr>
            <a:r>
              <a:rPr lang="en-US" sz="1800" dirty="0"/>
              <a:t>+</a:t>
            </a:r>
          </a:p>
          <a:p>
            <a:pPr algn="ctr">
              <a:lnSpc>
                <a:spcPct val="30000"/>
              </a:lnSpc>
              <a:spcBef>
                <a:spcPct val="50000"/>
              </a:spcBef>
            </a:pPr>
            <a:r>
              <a:rPr lang="en-US" sz="1800" dirty="0"/>
              <a:t>Levy</a:t>
            </a:r>
          </a:p>
          <a:p>
            <a:pPr algn="ctr">
              <a:lnSpc>
                <a:spcPct val="30000"/>
              </a:lnSpc>
              <a:spcBef>
                <a:spcPct val="50000"/>
              </a:spcBef>
            </a:pPr>
            <a:endParaRPr lang="en-US" sz="1440" dirty="0">
              <a:latin typeface="Arial" charset="0"/>
            </a:endParaRPr>
          </a:p>
        </p:txBody>
      </p:sp>
      <p:sp>
        <p:nvSpPr>
          <p:cNvPr id="21" name="AutoShape 17">
            <a:extLst>
              <a:ext uri="{FF2B5EF4-FFF2-40B4-BE49-F238E27FC236}">
                <a16:creationId xmlns:a16="http://schemas.microsoft.com/office/drawing/2014/main" id="{808F3513-1DFE-4099-9DA5-EB0525C2ECAA}"/>
              </a:ext>
            </a:extLst>
          </p:cNvPr>
          <p:cNvSpPr>
            <a:spLocks/>
          </p:cNvSpPr>
          <p:nvPr/>
        </p:nvSpPr>
        <p:spPr bwMode="auto">
          <a:xfrm>
            <a:off x="5453743" y="2403029"/>
            <a:ext cx="349023" cy="1702248"/>
          </a:xfrm>
          <a:prstGeom prst="leftBrace">
            <a:avLst>
              <a:gd name="adj1" fmla="val 36667"/>
              <a:gd name="adj2" fmla="val 50000"/>
            </a:avLst>
          </a:prstGeom>
          <a:noFill/>
          <a:ln w="25400">
            <a:solidFill>
              <a:schemeClr val="tx1"/>
            </a:solidFill>
            <a:round/>
            <a:headEnd/>
            <a:tailEnd/>
          </a:ln>
        </p:spPr>
        <p:txBody>
          <a:bodyPr wrap="none" anchor="ctr"/>
          <a:lstStyle/>
          <a:p>
            <a:endParaRPr lang="en-US" sz="1975" dirty="0"/>
          </a:p>
        </p:txBody>
      </p:sp>
      <p:sp>
        <p:nvSpPr>
          <p:cNvPr id="22" name="Text Box 18">
            <a:extLst>
              <a:ext uri="{FF2B5EF4-FFF2-40B4-BE49-F238E27FC236}">
                <a16:creationId xmlns:a16="http://schemas.microsoft.com/office/drawing/2014/main" id="{E251D412-00D8-4D74-9C52-2B33E9CE16B1}"/>
              </a:ext>
            </a:extLst>
          </p:cNvPr>
          <p:cNvSpPr txBox="1">
            <a:spLocks noChangeArrowheads="1"/>
          </p:cNvSpPr>
          <p:nvPr/>
        </p:nvSpPr>
        <p:spPr bwMode="auto">
          <a:xfrm>
            <a:off x="4767943" y="3027300"/>
            <a:ext cx="685800" cy="583108"/>
          </a:xfrm>
          <a:prstGeom prst="rect">
            <a:avLst/>
          </a:prstGeom>
          <a:noFill/>
          <a:ln w="19050">
            <a:solidFill>
              <a:schemeClr val="tx1"/>
            </a:solidFill>
            <a:miter lim="800000"/>
            <a:headEnd/>
            <a:tailEnd/>
          </a:ln>
        </p:spPr>
        <p:txBody>
          <a:bodyPr>
            <a:spAutoFit/>
          </a:bodyPr>
          <a:lstStyle/>
          <a:p>
            <a:pPr algn="ctr">
              <a:lnSpc>
                <a:spcPct val="30000"/>
              </a:lnSpc>
              <a:spcBef>
                <a:spcPct val="50000"/>
              </a:spcBef>
            </a:pPr>
            <a:endParaRPr lang="en-US" sz="1440" dirty="0">
              <a:latin typeface="Arial" charset="0"/>
            </a:endParaRPr>
          </a:p>
          <a:p>
            <a:pPr algn="ctr">
              <a:lnSpc>
                <a:spcPct val="30000"/>
              </a:lnSpc>
              <a:spcBef>
                <a:spcPct val="50000"/>
              </a:spcBef>
            </a:pPr>
            <a:r>
              <a:rPr lang="en-US" sz="1800" dirty="0"/>
              <a:t>Base</a:t>
            </a:r>
          </a:p>
          <a:p>
            <a:pPr algn="ctr">
              <a:lnSpc>
                <a:spcPct val="30000"/>
              </a:lnSpc>
              <a:spcBef>
                <a:spcPct val="50000"/>
              </a:spcBef>
            </a:pPr>
            <a:endParaRPr lang="en-US" sz="1440" dirty="0">
              <a:latin typeface="Arial" charset="0"/>
            </a:endParaRPr>
          </a:p>
        </p:txBody>
      </p:sp>
    </p:spTree>
    <p:extLst>
      <p:ext uri="{BB962C8B-B14F-4D97-AF65-F5344CB8AC3E}">
        <p14:creationId xmlns:p14="http://schemas.microsoft.com/office/powerpoint/2010/main" val="26090669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55715D-80D8-4653-97D1-8EF5E8D53BD6}"/>
              </a:ext>
            </a:extLst>
          </p:cNvPr>
          <p:cNvSpPr>
            <a:spLocks noGrp="1"/>
          </p:cNvSpPr>
          <p:nvPr>
            <p:ph type="body" sz="quarter" idx="13"/>
          </p:nvPr>
        </p:nvSpPr>
        <p:spPr/>
        <p:txBody>
          <a:bodyPr/>
          <a:lstStyle/>
          <a:p>
            <a:r>
              <a:rPr lang="en-US" sz="3600" i="1" dirty="0">
                <a:solidFill>
                  <a:srgbClr val="FFFF00"/>
                </a:solidFill>
              </a:rPr>
              <a:t>You Are Ready to Set the Levy When…</a:t>
            </a:r>
            <a:endParaRPr lang="en-US" dirty="0"/>
          </a:p>
        </p:txBody>
      </p:sp>
      <p:sp>
        <p:nvSpPr>
          <p:cNvPr id="4" name="TextBox 3">
            <a:extLst>
              <a:ext uri="{FF2B5EF4-FFF2-40B4-BE49-F238E27FC236}">
                <a16:creationId xmlns:a16="http://schemas.microsoft.com/office/drawing/2014/main" id="{252D4737-A40E-4C3D-86DA-7927C873E9E4}"/>
              </a:ext>
            </a:extLst>
          </p:cNvPr>
          <p:cNvSpPr txBox="1"/>
          <p:nvPr/>
        </p:nvSpPr>
        <p:spPr>
          <a:xfrm>
            <a:off x="1493520" y="1463755"/>
            <a:ext cx="5362575" cy="2769989"/>
          </a:xfrm>
          <a:prstGeom prst="rect">
            <a:avLst/>
          </a:prstGeom>
          <a:noFill/>
        </p:spPr>
        <p:txBody>
          <a:bodyPr wrap="square">
            <a:spAutoFit/>
          </a:bodyPr>
          <a:lstStyle/>
          <a:p>
            <a:pPr eaLnBrk="1" hangingPunct="1">
              <a:spcAft>
                <a:spcPts val="1200"/>
              </a:spcAft>
              <a:buFontTx/>
              <a:buNone/>
            </a:pPr>
            <a:r>
              <a:rPr lang="en-US" sz="2400" dirty="0"/>
              <a:t>…you’ve finished your revenue limit calculation, which incorporates:</a:t>
            </a:r>
          </a:p>
          <a:p>
            <a:pPr marL="640548" indent="-342900">
              <a:spcAft>
                <a:spcPts val="1200"/>
              </a:spcAft>
              <a:buSzPct val="100000"/>
              <a:buFont typeface="Wingdings" panose="05000000000000000000" pitchFamily="2" charset="2"/>
              <a:buChar char="Ø"/>
            </a:pPr>
            <a:r>
              <a:rPr lang="en-US" sz="2400" dirty="0"/>
              <a:t>Third Friday in September and Summer Counts</a:t>
            </a:r>
          </a:p>
          <a:p>
            <a:pPr marL="640548" indent="-342900">
              <a:spcAft>
                <a:spcPts val="1200"/>
              </a:spcAft>
              <a:buSzPct val="100000"/>
              <a:buFont typeface="Wingdings" panose="05000000000000000000" pitchFamily="2" charset="2"/>
              <a:buChar char="Ø"/>
            </a:pPr>
            <a:r>
              <a:rPr lang="en-US" sz="2400" dirty="0"/>
              <a:t>October 1 Property Tax Values</a:t>
            </a:r>
          </a:p>
          <a:p>
            <a:pPr marL="640548" indent="-342900">
              <a:spcAft>
                <a:spcPts val="1200"/>
              </a:spcAft>
              <a:buSzPct val="100000"/>
              <a:buFont typeface="Wingdings" panose="05000000000000000000" pitchFamily="2" charset="2"/>
              <a:buChar char="Ø"/>
            </a:pPr>
            <a:r>
              <a:rPr lang="en-US" sz="2400" dirty="0"/>
              <a:t>October 15 General Aid Certification</a:t>
            </a:r>
          </a:p>
        </p:txBody>
      </p:sp>
    </p:spTree>
    <p:extLst>
      <p:ext uri="{BB962C8B-B14F-4D97-AF65-F5344CB8AC3E}">
        <p14:creationId xmlns:p14="http://schemas.microsoft.com/office/powerpoint/2010/main" val="38489369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B33E78-3AFA-4FCD-85F4-80B579B5F9AD}"/>
              </a:ext>
            </a:extLst>
          </p:cNvPr>
          <p:cNvSpPr>
            <a:spLocks noGrp="1"/>
          </p:cNvSpPr>
          <p:nvPr>
            <p:ph type="body" sz="quarter" idx="13"/>
          </p:nvPr>
        </p:nvSpPr>
        <p:spPr/>
        <p:txBody>
          <a:bodyPr>
            <a:normAutofit fontScale="25000" lnSpcReduction="20000"/>
          </a:bodyPr>
          <a:lstStyle/>
          <a:p>
            <a:pPr lvl="0"/>
            <a:endParaRPr lang="en-US" sz="11200" noProof="0" dirty="0">
              <a:solidFill>
                <a:srgbClr val="FFFF00"/>
              </a:solidFill>
            </a:endParaRPr>
          </a:p>
          <a:p>
            <a:pPr lvl="0"/>
            <a:r>
              <a:rPr lang="en-US" sz="11200" noProof="0" dirty="0">
                <a:solidFill>
                  <a:srgbClr val="FFFF00"/>
                </a:solidFill>
              </a:rPr>
              <a:t>Budget/Revenue Limit Roadmap</a:t>
            </a:r>
          </a:p>
          <a:p>
            <a:endParaRPr lang="en-US" dirty="0"/>
          </a:p>
        </p:txBody>
      </p:sp>
      <p:pic>
        <p:nvPicPr>
          <p:cNvPr id="4" name="Picture 3">
            <a:extLst>
              <a:ext uri="{FF2B5EF4-FFF2-40B4-BE49-F238E27FC236}">
                <a16:creationId xmlns:a16="http://schemas.microsoft.com/office/drawing/2014/main" id="{902FD1F4-9A77-4D61-82D4-022D03141404}"/>
              </a:ext>
            </a:extLst>
          </p:cNvPr>
          <p:cNvPicPr>
            <a:picLocks noChangeAspect="1"/>
          </p:cNvPicPr>
          <p:nvPr/>
        </p:nvPicPr>
        <p:blipFill>
          <a:blip r:embed="rId2"/>
          <a:stretch>
            <a:fillRect/>
          </a:stretch>
        </p:blipFill>
        <p:spPr>
          <a:xfrm>
            <a:off x="471957" y="3066877"/>
            <a:ext cx="2414147" cy="14486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a:extLst>
              <a:ext uri="{FF2B5EF4-FFF2-40B4-BE49-F238E27FC236}">
                <a16:creationId xmlns:a16="http://schemas.microsoft.com/office/drawing/2014/main" id="{ECB53576-4766-498E-A6E3-208FB981D814}"/>
              </a:ext>
            </a:extLst>
          </p:cNvPr>
          <p:cNvSpPr txBox="1"/>
          <p:nvPr/>
        </p:nvSpPr>
        <p:spPr>
          <a:xfrm>
            <a:off x="308454" y="2633330"/>
            <a:ext cx="2853487" cy="369332"/>
          </a:xfrm>
          <a:prstGeom prst="rect">
            <a:avLst/>
          </a:prstGeom>
          <a:noFill/>
        </p:spPr>
        <p:txBody>
          <a:bodyPr wrap="square">
            <a:spAutoFit/>
          </a:bodyPr>
          <a:lstStyle/>
          <a:p>
            <a:pPr algn="ctr">
              <a:spcBef>
                <a:spcPts val="270"/>
              </a:spcBef>
              <a:defRPr/>
            </a:pPr>
            <a:r>
              <a:rPr lang="en-US" sz="1800" dirty="0">
                <a:effectLst>
                  <a:outerShdw blurRad="38100" dist="38100" dir="2700000" algn="tl">
                    <a:srgbClr val="000000">
                      <a:alpha val="43137"/>
                    </a:srgbClr>
                  </a:outerShdw>
                </a:effectLst>
                <a:latin typeface="Lato" panose="020F0502020204030203" pitchFamily="34" charset="0"/>
              </a:rPr>
              <a:t>Revenue Limit Calculation</a:t>
            </a:r>
          </a:p>
        </p:txBody>
      </p:sp>
      <p:sp>
        <p:nvSpPr>
          <p:cNvPr id="9" name="TextBox 8">
            <a:extLst>
              <a:ext uri="{FF2B5EF4-FFF2-40B4-BE49-F238E27FC236}">
                <a16:creationId xmlns:a16="http://schemas.microsoft.com/office/drawing/2014/main" id="{66FD8C49-7FD0-4ED6-A9DC-243E8FCFECAB}"/>
              </a:ext>
            </a:extLst>
          </p:cNvPr>
          <p:cNvSpPr txBox="1"/>
          <p:nvPr/>
        </p:nvSpPr>
        <p:spPr>
          <a:xfrm>
            <a:off x="325173" y="1139657"/>
            <a:ext cx="2968639" cy="523220"/>
          </a:xfrm>
          <a:prstGeom prst="rect">
            <a:avLst/>
          </a:prstGeom>
          <a:noFill/>
        </p:spPr>
        <p:txBody>
          <a:bodyPr wrap="square">
            <a:spAutoFit/>
          </a:bodyPr>
          <a:lstStyle/>
          <a:p>
            <a:pPr>
              <a:defRPr/>
            </a:pPr>
            <a:r>
              <a:rPr lang="en-US" sz="2800" dirty="0">
                <a:effectLst>
                  <a:outerShdw blurRad="38100" dist="38100" dir="2700000" algn="tl">
                    <a:srgbClr val="000000">
                      <a:alpha val="43137"/>
                    </a:srgbClr>
                  </a:outerShdw>
                </a:effectLst>
              </a:rPr>
              <a:t>WISEdata &amp; WiSFiP</a:t>
            </a:r>
          </a:p>
        </p:txBody>
      </p:sp>
      <p:sp>
        <p:nvSpPr>
          <p:cNvPr id="11" name="TextBox 10">
            <a:extLst>
              <a:ext uri="{FF2B5EF4-FFF2-40B4-BE49-F238E27FC236}">
                <a16:creationId xmlns:a16="http://schemas.microsoft.com/office/drawing/2014/main" id="{8D9627E0-6712-47F2-9862-7E9387391A1A}"/>
              </a:ext>
            </a:extLst>
          </p:cNvPr>
          <p:cNvSpPr txBox="1"/>
          <p:nvPr/>
        </p:nvSpPr>
        <p:spPr>
          <a:xfrm>
            <a:off x="3649086" y="1241631"/>
            <a:ext cx="2561749" cy="1154162"/>
          </a:xfrm>
          <a:prstGeom prst="rect">
            <a:avLst/>
          </a:prstGeom>
          <a:noFill/>
        </p:spPr>
        <p:txBody>
          <a:bodyPr wrap="square">
            <a:spAutoFit/>
          </a:bodyPr>
          <a:lstStyle/>
          <a:p>
            <a:pPr algn="ctr">
              <a:spcBef>
                <a:spcPts val="180"/>
              </a:spcBef>
              <a:defRPr/>
            </a:pPr>
            <a:r>
              <a:rPr lang="en-US" sz="1600" dirty="0">
                <a:effectLst>
                  <a:outerShdw blurRad="38100" dist="38100" dir="2700000" algn="tl">
                    <a:srgbClr val="000000">
                      <a:alpha val="43137"/>
                    </a:srgbClr>
                  </a:outerShdw>
                </a:effectLst>
                <a:latin typeface="Lato" panose="020F0502020204030203" pitchFamily="34" charset="0"/>
              </a:rPr>
              <a:t>Summer Count,</a:t>
            </a:r>
          </a:p>
          <a:p>
            <a:pPr algn="ctr">
              <a:spcBef>
                <a:spcPts val="180"/>
              </a:spcBef>
              <a:defRPr/>
            </a:pPr>
            <a:r>
              <a:rPr lang="en-US" sz="1600" dirty="0">
                <a:effectLst>
                  <a:outerShdw blurRad="38100" dist="38100" dir="2700000" algn="tl">
                    <a:srgbClr val="000000">
                      <a:alpha val="43137"/>
                    </a:srgbClr>
                  </a:outerShdw>
                </a:effectLst>
                <a:latin typeface="Lato" panose="020F0502020204030203" pitchFamily="34" charset="0"/>
              </a:rPr>
              <a:t> 3rd Friday Sept Count,</a:t>
            </a:r>
          </a:p>
          <a:p>
            <a:pPr algn="ctr">
              <a:spcBef>
                <a:spcPts val="180"/>
              </a:spcBef>
              <a:defRPr/>
            </a:pPr>
            <a:r>
              <a:rPr lang="en-US" sz="1600" dirty="0">
                <a:effectLst>
                  <a:outerShdw blurRad="38100" dist="38100" dir="2700000" algn="tl">
                    <a:srgbClr val="000000">
                      <a:alpha val="43137"/>
                    </a:srgbClr>
                  </a:outerShdw>
                </a:effectLst>
                <a:latin typeface="Lato" panose="020F0502020204030203" pitchFamily="34" charset="0"/>
              </a:rPr>
              <a:t>Oct 1 Tax Values,</a:t>
            </a:r>
          </a:p>
          <a:p>
            <a:pPr algn="ctr">
              <a:spcBef>
                <a:spcPts val="180"/>
              </a:spcBef>
              <a:defRPr/>
            </a:pPr>
            <a:r>
              <a:rPr lang="en-US" sz="1600" dirty="0">
                <a:effectLst>
                  <a:outerShdw blurRad="38100" dist="38100" dir="2700000" algn="tl">
                    <a:srgbClr val="000000">
                      <a:alpha val="43137"/>
                    </a:srgbClr>
                  </a:outerShdw>
                </a:effectLst>
                <a:latin typeface="Lato" panose="020F0502020204030203" pitchFamily="34" charset="0"/>
              </a:rPr>
              <a:t>October 15 Aid Cert.</a:t>
            </a:r>
          </a:p>
        </p:txBody>
      </p:sp>
      <p:sp>
        <p:nvSpPr>
          <p:cNvPr id="14" name="TextBox 13">
            <a:extLst>
              <a:ext uri="{FF2B5EF4-FFF2-40B4-BE49-F238E27FC236}">
                <a16:creationId xmlns:a16="http://schemas.microsoft.com/office/drawing/2014/main" id="{C27ABC9B-A7AD-4401-9701-A4500C9DE2D2}"/>
              </a:ext>
            </a:extLst>
          </p:cNvPr>
          <p:cNvSpPr txBox="1"/>
          <p:nvPr/>
        </p:nvSpPr>
        <p:spPr>
          <a:xfrm>
            <a:off x="1049397" y="1727092"/>
            <a:ext cx="1371600" cy="646331"/>
          </a:xfrm>
          <a:prstGeom prst="rect">
            <a:avLst/>
          </a:prstGeom>
          <a:noFill/>
        </p:spPr>
        <p:txBody>
          <a:bodyPr wrap="square">
            <a:spAutoFit/>
          </a:bodyPr>
          <a:lstStyle/>
          <a:p>
            <a:pPr algn="ctr">
              <a:defRPr/>
            </a:pPr>
            <a:r>
              <a:rPr lang="en-US" sz="1800" dirty="0">
                <a:effectLst>
                  <a:outerShdw blurRad="38100" dist="38100" dir="2700000" algn="tl">
                    <a:srgbClr val="000000">
                      <a:alpha val="43137"/>
                    </a:srgbClr>
                  </a:outerShdw>
                </a:effectLst>
                <a:latin typeface="Lato" panose="020F0502020204030203" pitchFamily="34" charset="0"/>
              </a:rPr>
              <a:t>Original</a:t>
            </a:r>
          </a:p>
          <a:p>
            <a:pPr algn="ctr">
              <a:defRPr/>
            </a:pPr>
            <a:r>
              <a:rPr lang="en-US" sz="1800" dirty="0">
                <a:effectLst>
                  <a:outerShdw blurRad="38100" dist="38100" dir="2700000" algn="tl">
                    <a:srgbClr val="000000">
                      <a:alpha val="43137"/>
                    </a:srgbClr>
                  </a:outerShdw>
                </a:effectLst>
                <a:latin typeface="Lato" panose="020F0502020204030203" pitchFamily="34" charset="0"/>
              </a:rPr>
              <a:t>Budget</a:t>
            </a:r>
          </a:p>
        </p:txBody>
      </p:sp>
      <p:pic>
        <p:nvPicPr>
          <p:cNvPr id="15" name="Picture 14">
            <a:extLst>
              <a:ext uri="{FF2B5EF4-FFF2-40B4-BE49-F238E27FC236}">
                <a16:creationId xmlns:a16="http://schemas.microsoft.com/office/drawing/2014/main" id="{198E2CE5-15BC-4850-AEA6-9E56BCFAE5D4}"/>
              </a:ext>
            </a:extLst>
          </p:cNvPr>
          <p:cNvPicPr>
            <a:picLocks noChangeAspect="1" noChangeArrowheads="1"/>
          </p:cNvPicPr>
          <p:nvPr/>
        </p:nvPicPr>
        <p:blipFill>
          <a:blip r:embed="rId3" cstate="print"/>
          <a:srcRect l="9615" t="12820" r="21635" b="5641"/>
          <a:stretch>
            <a:fillRect/>
          </a:stretch>
        </p:blipFill>
        <p:spPr bwMode="auto">
          <a:xfrm>
            <a:off x="4234874" y="2911841"/>
            <a:ext cx="1975961" cy="12001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7" name="TextBox 16">
            <a:extLst>
              <a:ext uri="{FF2B5EF4-FFF2-40B4-BE49-F238E27FC236}">
                <a16:creationId xmlns:a16="http://schemas.microsoft.com/office/drawing/2014/main" id="{03E34F01-40E8-4443-A2DD-603F17AE6284}"/>
              </a:ext>
            </a:extLst>
          </p:cNvPr>
          <p:cNvSpPr txBox="1"/>
          <p:nvPr/>
        </p:nvSpPr>
        <p:spPr>
          <a:xfrm>
            <a:off x="6340323" y="3085027"/>
            <a:ext cx="1975962" cy="974626"/>
          </a:xfrm>
          <a:prstGeom prst="rect">
            <a:avLst/>
          </a:prstGeom>
          <a:noFill/>
        </p:spPr>
        <p:txBody>
          <a:bodyPr wrap="square">
            <a:spAutoFit/>
          </a:bodyPr>
          <a:lstStyle/>
          <a:p>
            <a:pPr algn="ctr">
              <a:spcBef>
                <a:spcPts val="180"/>
              </a:spcBef>
              <a:defRPr/>
            </a:pPr>
            <a:r>
              <a:rPr lang="en-US" sz="1800" dirty="0">
                <a:effectLst>
                  <a:outerShdw blurRad="38100" dist="38100" dir="2700000" algn="tl">
                    <a:srgbClr val="000000">
                      <a:alpha val="43137"/>
                    </a:srgbClr>
                  </a:outerShdw>
                </a:effectLst>
                <a:latin typeface="Lato" panose="020F0502020204030203" pitchFamily="34" charset="0"/>
              </a:rPr>
              <a:t>Send tax bills.</a:t>
            </a:r>
          </a:p>
          <a:p>
            <a:pPr algn="ctr">
              <a:spcBef>
                <a:spcPts val="180"/>
              </a:spcBef>
              <a:defRPr/>
            </a:pPr>
            <a:r>
              <a:rPr lang="en-US" sz="1800" dirty="0">
                <a:effectLst>
                  <a:outerShdw blurRad="38100" dist="38100" dir="2700000" algn="tl">
                    <a:srgbClr val="000000">
                      <a:alpha val="43137"/>
                    </a:srgbClr>
                  </a:outerShdw>
                </a:effectLst>
                <a:latin typeface="Lato" panose="020F0502020204030203" pitchFamily="34" charset="0"/>
              </a:rPr>
              <a:t>PI-1508</a:t>
            </a:r>
          </a:p>
          <a:p>
            <a:pPr algn="ctr">
              <a:spcBef>
                <a:spcPts val="180"/>
              </a:spcBef>
              <a:defRPr/>
            </a:pPr>
            <a:r>
              <a:rPr lang="en-US" sz="1800" dirty="0">
                <a:effectLst>
                  <a:outerShdw blurRad="38100" dist="38100" dir="2700000" algn="tl">
                    <a:srgbClr val="000000">
                      <a:alpha val="43137"/>
                    </a:srgbClr>
                  </a:outerShdw>
                </a:effectLst>
                <a:latin typeface="Lato" panose="020F0502020204030203" pitchFamily="34" charset="0"/>
              </a:rPr>
              <a:t>Early Nov</a:t>
            </a:r>
          </a:p>
        </p:txBody>
      </p:sp>
      <p:sp>
        <p:nvSpPr>
          <p:cNvPr id="19" name="TextBox 18">
            <a:extLst>
              <a:ext uri="{FF2B5EF4-FFF2-40B4-BE49-F238E27FC236}">
                <a16:creationId xmlns:a16="http://schemas.microsoft.com/office/drawing/2014/main" id="{6A466D71-F08F-4D35-AE81-918C07B47C7E}"/>
              </a:ext>
            </a:extLst>
          </p:cNvPr>
          <p:cNvSpPr txBox="1"/>
          <p:nvPr/>
        </p:nvSpPr>
        <p:spPr>
          <a:xfrm>
            <a:off x="6460092" y="1101750"/>
            <a:ext cx="2298869" cy="923330"/>
          </a:xfrm>
          <a:prstGeom prst="rect">
            <a:avLst/>
          </a:prstGeom>
          <a:noFill/>
        </p:spPr>
        <p:txBody>
          <a:bodyPr wrap="square">
            <a:spAutoFit/>
          </a:bodyPr>
          <a:lstStyle/>
          <a:p>
            <a:pPr algn="ctr">
              <a:defRPr/>
            </a:pPr>
            <a:r>
              <a:rPr lang="en-US" sz="1800" dirty="0">
                <a:effectLst>
                  <a:outerShdw blurRad="38100" dist="38100" dir="2700000" algn="tl">
                    <a:srgbClr val="000000">
                      <a:alpha val="43137"/>
                    </a:srgbClr>
                  </a:outerShdw>
                </a:effectLst>
                <a:latin typeface="Lato" panose="020F0502020204030203" pitchFamily="34" charset="0"/>
              </a:rPr>
              <a:t>Certify Levies via</a:t>
            </a:r>
          </a:p>
          <a:p>
            <a:pPr algn="ctr">
              <a:defRPr/>
            </a:pPr>
            <a:r>
              <a:rPr lang="en-US" sz="1800" dirty="0">
                <a:effectLst>
                  <a:outerShdw blurRad="38100" dist="38100" dir="2700000" algn="tl">
                    <a:srgbClr val="000000">
                      <a:alpha val="43137"/>
                    </a:srgbClr>
                  </a:outerShdw>
                </a:effectLst>
                <a:latin typeface="Lato" panose="020F0502020204030203" pitchFamily="34" charset="0"/>
              </a:rPr>
              <a:t>PI-401 (in portal) Late Oct</a:t>
            </a:r>
          </a:p>
        </p:txBody>
      </p:sp>
      <p:pic>
        <p:nvPicPr>
          <p:cNvPr id="20" name="Picture 19">
            <a:extLst>
              <a:ext uri="{FF2B5EF4-FFF2-40B4-BE49-F238E27FC236}">
                <a16:creationId xmlns:a16="http://schemas.microsoft.com/office/drawing/2014/main" id="{D2163CDE-44E5-45C9-9B47-0B4F60E1E892}"/>
              </a:ext>
            </a:extLst>
          </p:cNvPr>
          <p:cNvPicPr>
            <a:picLocks noChangeAspect="1" noChangeArrowheads="1"/>
          </p:cNvPicPr>
          <p:nvPr/>
        </p:nvPicPr>
        <p:blipFill>
          <a:blip r:embed="rId4" cstate="print"/>
          <a:srcRect l="9937" t="42821" r="56250" b="39230"/>
          <a:stretch>
            <a:fillRect/>
          </a:stretch>
        </p:blipFill>
        <p:spPr bwMode="auto">
          <a:xfrm>
            <a:off x="6460092" y="1997441"/>
            <a:ext cx="2400300" cy="914400"/>
          </a:xfrm>
          <a:prstGeom prst="rect">
            <a:avLst/>
          </a:prstGeom>
          <a:noFill/>
          <a:ln w="9525">
            <a:noFill/>
            <a:miter lim="800000"/>
            <a:headEnd/>
            <a:tailEnd/>
          </a:ln>
        </p:spPr>
      </p:pic>
      <p:sp>
        <p:nvSpPr>
          <p:cNvPr id="22" name="TextBox 21">
            <a:extLst>
              <a:ext uri="{FF2B5EF4-FFF2-40B4-BE49-F238E27FC236}">
                <a16:creationId xmlns:a16="http://schemas.microsoft.com/office/drawing/2014/main" id="{2C443BBD-C4C9-4811-8A45-B6718A62A181}"/>
              </a:ext>
            </a:extLst>
          </p:cNvPr>
          <p:cNvSpPr txBox="1"/>
          <p:nvPr/>
        </p:nvSpPr>
        <p:spPr>
          <a:xfrm>
            <a:off x="4008603" y="4540279"/>
            <a:ext cx="4663440" cy="369332"/>
          </a:xfrm>
          <a:prstGeom prst="rect">
            <a:avLst/>
          </a:prstGeom>
          <a:noFill/>
        </p:spPr>
        <p:txBody>
          <a:bodyPr wrap="square">
            <a:spAutoFit/>
          </a:bodyPr>
          <a:lstStyle/>
          <a:p>
            <a:pPr>
              <a:spcBef>
                <a:spcPct val="50000"/>
              </a:spcBef>
              <a:defRPr/>
            </a:pPr>
            <a:r>
              <a:rPr lang="en-US" sz="1800" dirty="0">
                <a:effectLst>
                  <a:outerShdw blurRad="38100" dist="38100" dir="2700000" algn="tl">
                    <a:srgbClr val="000000">
                      <a:alpha val="43137"/>
                    </a:srgbClr>
                  </a:outerShdw>
                </a:effectLst>
                <a:latin typeface="Lato" panose="020F0502020204030203" pitchFamily="34" charset="0"/>
              </a:rPr>
              <a:t>Budget Adjustments to BOE </a:t>
            </a:r>
          </a:p>
        </p:txBody>
      </p:sp>
    </p:spTree>
    <p:extLst>
      <p:ext uri="{BB962C8B-B14F-4D97-AF65-F5344CB8AC3E}">
        <p14:creationId xmlns:p14="http://schemas.microsoft.com/office/powerpoint/2010/main" val="26211965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55715D-80D8-4653-97D1-8EF5E8D53BD6}"/>
              </a:ext>
            </a:extLst>
          </p:cNvPr>
          <p:cNvSpPr>
            <a:spLocks noGrp="1"/>
          </p:cNvSpPr>
          <p:nvPr>
            <p:ph type="body" sz="quarter" idx="13"/>
          </p:nvPr>
        </p:nvSpPr>
        <p:spPr/>
        <p:txBody>
          <a:bodyPr/>
          <a:lstStyle/>
          <a:p>
            <a:r>
              <a:rPr lang="en-US" sz="3600" dirty="0">
                <a:solidFill>
                  <a:srgbClr val="FFFF00"/>
                </a:solidFill>
              </a:rPr>
              <a:t>Levy Certification </a:t>
            </a:r>
            <a:endParaRPr lang="en-US" dirty="0"/>
          </a:p>
        </p:txBody>
      </p:sp>
      <p:sp>
        <p:nvSpPr>
          <p:cNvPr id="3" name="Rectangle 3">
            <a:extLst>
              <a:ext uri="{FF2B5EF4-FFF2-40B4-BE49-F238E27FC236}">
                <a16:creationId xmlns:a16="http://schemas.microsoft.com/office/drawing/2014/main" id="{9AC358C1-F509-4DC8-AEAE-4231EB82F0CA}"/>
              </a:ext>
            </a:extLst>
          </p:cNvPr>
          <p:cNvSpPr txBox="1">
            <a:spLocks noChangeArrowheads="1"/>
          </p:cNvSpPr>
          <p:nvPr/>
        </p:nvSpPr>
        <p:spPr>
          <a:xfrm>
            <a:off x="627321" y="1133623"/>
            <a:ext cx="8165804" cy="3848099"/>
          </a:xfrm>
          <a:prstGeom prst="rect">
            <a:avLst/>
          </a:prstGeom>
        </p:spPr>
        <p:txBody>
          <a:bodyPr>
            <a:noAutofit/>
          </a:bodyPr>
          <a:lstStyle>
            <a:lvl1pPr marL="164592" indent="-164592" algn="l" defTabSz="685800" rtl="0" eaLnBrk="1" latinLnBrk="0" hangingPunct="1">
              <a:lnSpc>
                <a:spcPct val="100000"/>
              </a:lnSpc>
              <a:spcBef>
                <a:spcPts val="0"/>
              </a:spcBef>
              <a:spcAft>
                <a:spcPts val="3000"/>
              </a:spcAft>
              <a:buFont typeface="Arial"/>
              <a:buChar char="•"/>
              <a:defRPr sz="2400" b="1" kern="1200">
                <a:solidFill>
                  <a:schemeClr val="tx1"/>
                </a:solidFill>
                <a:latin typeface="Lato" panose="020F0502020204030203" pitchFamily="34" charset="0"/>
                <a:ea typeface="+mn-ea"/>
                <a:cs typeface="+mn-cs"/>
              </a:defRPr>
            </a:lvl1pPr>
            <a:lvl2pPr marL="342900" indent="0" algn="l" defTabSz="685800" rtl="0" eaLnBrk="1" latinLnBrk="0" hangingPunct="1">
              <a:lnSpc>
                <a:spcPct val="150000"/>
              </a:lnSpc>
              <a:spcBef>
                <a:spcPts val="375"/>
              </a:spcBef>
              <a:buFont typeface="Lato" panose="020F0502020204030203" pitchFamily="34" charset="0"/>
              <a:buNone/>
              <a:defRPr sz="2400" kern="1200">
                <a:solidFill>
                  <a:schemeClr val="tx1"/>
                </a:solidFill>
                <a:latin typeface="Lato" panose="020F050202020403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Aft>
                <a:spcPts val="1800"/>
              </a:spcAft>
              <a:buFont typeface="Arial"/>
              <a:buNone/>
            </a:pPr>
            <a:r>
              <a:rPr lang="en-US" b="0" dirty="0">
                <a:latin typeface="+mn-lt"/>
              </a:rPr>
              <a:t>On or before November 1, your school board needs to vote on the district property tax levy for the current fiscal year. 	</a:t>
            </a:r>
          </a:p>
          <a:p>
            <a:pPr marL="0" indent="0">
              <a:buFont typeface="Arial"/>
              <a:buNone/>
            </a:pPr>
            <a:r>
              <a:rPr lang="en-US" b="0" dirty="0">
                <a:latin typeface="+mn-lt"/>
              </a:rPr>
              <a:t>After the levies have been set, district staff will use an internet-based report (PI-401) to certify the district’s levy to municipalities and to report the data to both DPI and the Department of Revenue. </a:t>
            </a:r>
            <a:br>
              <a:rPr lang="en-US" b="0" dirty="0">
                <a:latin typeface="+mn-lt"/>
              </a:rPr>
            </a:br>
            <a:br>
              <a:rPr lang="en-US" b="0" dirty="0">
                <a:latin typeface="+mn-lt"/>
              </a:rPr>
            </a:br>
            <a:r>
              <a:rPr lang="en-US" b="0" dirty="0">
                <a:latin typeface="+mn-lt"/>
              </a:rPr>
              <a:t>This report is </a:t>
            </a:r>
            <a:r>
              <a:rPr lang="en-US" dirty="0">
                <a:latin typeface="+mn-lt"/>
              </a:rPr>
              <a:t>due on November 4th</a:t>
            </a:r>
            <a:r>
              <a:rPr lang="en-US" b="0" dirty="0">
                <a:latin typeface="+mn-lt"/>
              </a:rPr>
              <a:t>.</a:t>
            </a:r>
          </a:p>
          <a:p>
            <a:pPr algn="ctr">
              <a:buFont typeface="Arial"/>
              <a:buNone/>
            </a:pPr>
            <a:endParaRPr lang="en-US" sz="2700" dirty="0"/>
          </a:p>
        </p:txBody>
      </p:sp>
    </p:spTree>
    <p:extLst>
      <p:ext uri="{BB962C8B-B14F-4D97-AF65-F5344CB8AC3E}">
        <p14:creationId xmlns:p14="http://schemas.microsoft.com/office/powerpoint/2010/main" val="28882396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55715D-80D8-4653-97D1-8EF5E8D53BD6}"/>
              </a:ext>
            </a:extLst>
          </p:cNvPr>
          <p:cNvSpPr>
            <a:spLocks noGrp="1"/>
          </p:cNvSpPr>
          <p:nvPr>
            <p:ph type="body" sz="quarter" idx="13"/>
          </p:nvPr>
        </p:nvSpPr>
        <p:spPr/>
        <p:txBody>
          <a:bodyPr/>
          <a:lstStyle/>
          <a:p>
            <a:r>
              <a:rPr lang="en-US" sz="3600" dirty="0">
                <a:solidFill>
                  <a:srgbClr val="FFFF00"/>
                </a:solidFill>
              </a:rPr>
              <a:t>Levy Certification (PI-401)</a:t>
            </a:r>
            <a:endParaRPr lang="en-US" dirty="0"/>
          </a:p>
        </p:txBody>
      </p:sp>
      <p:pic>
        <p:nvPicPr>
          <p:cNvPr id="6" name="Picture 5">
            <a:extLst>
              <a:ext uri="{FF2B5EF4-FFF2-40B4-BE49-F238E27FC236}">
                <a16:creationId xmlns:a16="http://schemas.microsoft.com/office/drawing/2014/main" id="{0DFEA504-902E-48A7-9F90-D1F4D06BA60E}"/>
              </a:ext>
            </a:extLst>
          </p:cNvPr>
          <p:cNvPicPr>
            <a:picLocks noChangeAspect="1"/>
          </p:cNvPicPr>
          <p:nvPr/>
        </p:nvPicPr>
        <p:blipFill>
          <a:blip r:embed="rId2"/>
          <a:stretch>
            <a:fillRect/>
          </a:stretch>
        </p:blipFill>
        <p:spPr>
          <a:xfrm>
            <a:off x="0" y="1066402"/>
            <a:ext cx="9144000" cy="3528855"/>
          </a:xfrm>
          <a:prstGeom prst="rect">
            <a:avLst/>
          </a:prstGeom>
        </p:spPr>
      </p:pic>
      <p:cxnSp>
        <p:nvCxnSpPr>
          <p:cNvPr id="7" name="Straight Arrow Connector 6">
            <a:extLst>
              <a:ext uri="{FF2B5EF4-FFF2-40B4-BE49-F238E27FC236}">
                <a16:creationId xmlns:a16="http://schemas.microsoft.com/office/drawing/2014/main" id="{0E49CE65-467A-4BBF-8F22-5BFF0A50902D}"/>
              </a:ext>
            </a:extLst>
          </p:cNvPr>
          <p:cNvCxnSpPr>
            <a:cxnSpLocks/>
          </p:cNvCxnSpPr>
          <p:nvPr/>
        </p:nvCxnSpPr>
        <p:spPr bwMode="auto">
          <a:xfrm flipH="1">
            <a:off x="3934938" y="2066019"/>
            <a:ext cx="1967098" cy="0"/>
          </a:xfrm>
          <a:prstGeom prst="straightConnector1">
            <a:avLst/>
          </a:prstGeom>
          <a:solidFill>
            <a:schemeClr val="accent1"/>
          </a:solidFill>
          <a:ln w="57150" cap="sq" cmpd="sng" algn="ctr">
            <a:solidFill>
              <a:schemeClr val="tx1"/>
            </a:solidFill>
            <a:prstDash val="solid"/>
            <a:round/>
            <a:headEnd type="none" w="sm" len="sm"/>
            <a:tailEnd type="arrow"/>
          </a:ln>
          <a:effectLst/>
        </p:spPr>
      </p:cxnSp>
    </p:spTree>
    <p:extLst>
      <p:ext uri="{BB962C8B-B14F-4D97-AF65-F5344CB8AC3E}">
        <p14:creationId xmlns:p14="http://schemas.microsoft.com/office/powerpoint/2010/main" val="25488412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55715D-80D8-4653-97D1-8EF5E8D53BD6}"/>
              </a:ext>
            </a:extLst>
          </p:cNvPr>
          <p:cNvSpPr>
            <a:spLocks noGrp="1"/>
          </p:cNvSpPr>
          <p:nvPr>
            <p:ph type="body" sz="quarter" idx="13"/>
          </p:nvPr>
        </p:nvSpPr>
        <p:spPr/>
        <p:txBody>
          <a:bodyPr/>
          <a:lstStyle/>
          <a:p>
            <a:r>
              <a:rPr lang="en-US" sz="3600" dirty="0">
                <a:solidFill>
                  <a:srgbClr val="FFFF00"/>
                </a:solidFill>
              </a:rPr>
              <a:t>Levy Certification – Enter Info</a:t>
            </a:r>
            <a:endParaRPr lang="en-US" dirty="0"/>
          </a:p>
        </p:txBody>
      </p:sp>
      <p:pic>
        <p:nvPicPr>
          <p:cNvPr id="3" name="Picture 2">
            <a:extLst>
              <a:ext uri="{FF2B5EF4-FFF2-40B4-BE49-F238E27FC236}">
                <a16:creationId xmlns:a16="http://schemas.microsoft.com/office/drawing/2014/main" id="{8668085E-C83F-4FB0-BF72-3B28275019D1}"/>
              </a:ext>
            </a:extLst>
          </p:cNvPr>
          <p:cNvPicPr>
            <a:picLocks noChangeAspect="1"/>
          </p:cNvPicPr>
          <p:nvPr/>
        </p:nvPicPr>
        <p:blipFill>
          <a:blip r:embed="rId2"/>
          <a:stretch>
            <a:fillRect/>
          </a:stretch>
        </p:blipFill>
        <p:spPr>
          <a:xfrm>
            <a:off x="871589" y="1035465"/>
            <a:ext cx="7512436" cy="24263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a:extLst>
              <a:ext uri="{FF2B5EF4-FFF2-40B4-BE49-F238E27FC236}">
                <a16:creationId xmlns:a16="http://schemas.microsoft.com/office/drawing/2014/main" id="{6A6643E8-4C23-4487-B0D6-D40756E45D98}"/>
              </a:ext>
            </a:extLst>
          </p:cNvPr>
          <p:cNvSpPr txBox="1"/>
          <p:nvPr/>
        </p:nvSpPr>
        <p:spPr>
          <a:xfrm>
            <a:off x="2036445" y="3769906"/>
            <a:ext cx="4575810" cy="646331"/>
          </a:xfrm>
          <a:prstGeom prst="rect">
            <a:avLst/>
          </a:prstGeom>
          <a:noFill/>
        </p:spPr>
        <p:txBody>
          <a:bodyPr wrap="square">
            <a:spAutoFit/>
          </a:bodyPr>
          <a:lstStyle/>
          <a:p>
            <a:r>
              <a:rPr lang="en-US" sz="1800" b="1" dirty="0"/>
              <a:t>Check to verify the data matches your revenue limit worksheet.</a:t>
            </a:r>
          </a:p>
        </p:txBody>
      </p:sp>
      <p:cxnSp>
        <p:nvCxnSpPr>
          <p:cNvPr id="6" name="Straight Arrow Connector 5">
            <a:extLst>
              <a:ext uri="{FF2B5EF4-FFF2-40B4-BE49-F238E27FC236}">
                <a16:creationId xmlns:a16="http://schemas.microsoft.com/office/drawing/2014/main" id="{B70BF72F-5271-4C69-9D04-96F2206438A9}"/>
              </a:ext>
            </a:extLst>
          </p:cNvPr>
          <p:cNvCxnSpPr/>
          <p:nvPr/>
        </p:nvCxnSpPr>
        <p:spPr>
          <a:xfrm>
            <a:off x="4925250" y="3314494"/>
            <a:ext cx="2278767" cy="9301"/>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13836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55715D-80D8-4653-97D1-8EF5E8D53BD6}"/>
              </a:ext>
            </a:extLst>
          </p:cNvPr>
          <p:cNvSpPr>
            <a:spLocks noGrp="1"/>
          </p:cNvSpPr>
          <p:nvPr>
            <p:ph type="body" sz="quarter" idx="13"/>
          </p:nvPr>
        </p:nvSpPr>
        <p:spPr/>
        <p:txBody>
          <a:bodyPr>
            <a:normAutofit fontScale="92500" lnSpcReduction="20000"/>
          </a:bodyPr>
          <a:lstStyle/>
          <a:p>
            <a:r>
              <a:rPr lang="en-US" sz="3600" dirty="0">
                <a:solidFill>
                  <a:srgbClr val="FFFF00"/>
                </a:solidFill>
              </a:rPr>
              <a:t>Levy Certification – Enter Info (non-permanent referendum)</a:t>
            </a:r>
            <a:endParaRPr lang="en-US" dirty="0"/>
          </a:p>
        </p:txBody>
      </p:sp>
      <p:pic>
        <p:nvPicPr>
          <p:cNvPr id="3" name="Picture 2">
            <a:extLst>
              <a:ext uri="{FF2B5EF4-FFF2-40B4-BE49-F238E27FC236}">
                <a16:creationId xmlns:a16="http://schemas.microsoft.com/office/drawing/2014/main" id="{34E29C9E-4BB3-4052-84BF-6672E4F06263}"/>
              </a:ext>
            </a:extLst>
          </p:cNvPr>
          <p:cNvPicPr>
            <a:picLocks noChangeAspect="1"/>
          </p:cNvPicPr>
          <p:nvPr/>
        </p:nvPicPr>
        <p:blipFill>
          <a:blip r:embed="rId2"/>
          <a:stretch>
            <a:fillRect/>
          </a:stretch>
        </p:blipFill>
        <p:spPr>
          <a:xfrm>
            <a:off x="974105" y="913674"/>
            <a:ext cx="7195790" cy="41837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6778516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55715D-80D8-4653-97D1-8EF5E8D53BD6}"/>
              </a:ext>
            </a:extLst>
          </p:cNvPr>
          <p:cNvSpPr>
            <a:spLocks noGrp="1"/>
          </p:cNvSpPr>
          <p:nvPr>
            <p:ph type="body" sz="quarter" idx="13"/>
          </p:nvPr>
        </p:nvSpPr>
        <p:spPr/>
        <p:txBody>
          <a:bodyPr>
            <a:normAutofit fontScale="92500" lnSpcReduction="20000"/>
          </a:bodyPr>
          <a:lstStyle/>
          <a:p>
            <a:r>
              <a:rPr lang="en-US" sz="3600" dirty="0">
                <a:solidFill>
                  <a:srgbClr val="FFFF00"/>
                </a:solidFill>
              </a:rPr>
              <a:t>Levy Certification – Enter Info (non-permanent referendum)</a:t>
            </a:r>
            <a:endParaRPr lang="en-US" dirty="0"/>
          </a:p>
        </p:txBody>
      </p:sp>
      <p:pic>
        <p:nvPicPr>
          <p:cNvPr id="3" name="Picture 2">
            <a:extLst>
              <a:ext uri="{FF2B5EF4-FFF2-40B4-BE49-F238E27FC236}">
                <a16:creationId xmlns:a16="http://schemas.microsoft.com/office/drawing/2014/main" id="{58D865A7-A84E-41AC-8088-5E04C71E12D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34226" y="1197132"/>
            <a:ext cx="7987307" cy="34459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0356490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55715D-80D8-4653-97D1-8EF5E8D53BD6}"/>
              </a:ext>
            </a:extLst>
          </p:cNvPr>
          <p:cNvSpPr>
            <a:spLocks noGrp="1"/>
          </p:cNvSpPr>
          <p:nvPr>
            <p:ph type="body" sz="quarter" idx="13"/>
          </p:nvPr>
        </p:nvSpPr>
        <p:spPr/>
        <p:txBody>
          <a:bodyPr/>
          <a:lstStyle/>
          <a:p>
            <a:r>
              <a:rPr lang="en-US" sz="3600" dirty="0">
                <a:solidFill>
                  <a:srgbClr val="FFFF00"/>
                </a:solidFill>
              </a:rPr>
              <a:t>Levy Certification – Reasonability Check</a:t>
            </a:r>
            <a:endParaRPr lang="en-US" dirty="0"/>
          </a:p>
        </p:txBody>
      </p:sp>
      <p:pic>
        <p:nvPicPr>
          <p:cNvPr id="3" name="Picture 2">
            <a:extLst>
              <a:ext uri="{FF2B5EF4-FFF2-40B4-BE49-F238E27FC236}">
                <a16:creationId xmlns:a16="http://schemas.microsoft.com/office/drawing/2014/main" id="{DD787034-651D-4829-91E1-14A65AA4493F}"/>
              </a:ext>
            </a:extLst>
          </p:cNvPr>
          <p:cNvPicPr>
            <a:picLocks noChangeAspect="1"/>
          </p:cNvPicPr>
          <p:nvPr/>
        </p:nvPicPr>
        <p:blipFill>
          <a:blip r:embed="rId2"/>
          <a:stretch>
            <a:fillRect/>
          </a:stretch>
        </p:blipFill>
        <p:spPr>
          <a:xfrm>
            <a:off x="809871" y="1055451"/>
            <a:ext cx="7724338" cy="39492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85747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55715D-80D8-4653-97D1-8EF5E8D53BD6}"/>
              </a:ext>
            </a:extLst>
          </p:cNvPr>
          <p:cNvSpPr>
            <a:spLocks noGrp="1"/>
          </p:cNvSpPr>
          <p:nvPr>
            <p:ph type="body" sz="quarter" idx="13"/>
          </p:nvPr>
        </p:nvSpPr>
        <p:spPr/>
        <p:txBody>
          <a:bodyPr/>
          <a:lstStyle/>
          <a:p>
            <a:endParaRPr lang="en-US"/>
          </a:p>
        </p:txBody>
      </p:sp>
      <p:sp>
        <p:nvSpPr>
          <p:cNvPr id="5" name="Rectangle 7">
            <a:extLst>
              <a:ext uri="{FF2B5EF4-FFF2-40B4-BE49-F238E27FC236}">
                <a16:creationId xmlns:a16="http://schemas.microsoft.com/office/drawing/2014/main" id="{F3D9B968-9329-4093-82BB-F3DD2D92CA5A}"/>
              </a:ext>
            </a:extLst>
          </p:cNvPr>
          <p:cNvSpPr txBox="1">
            <a:spLocks noChangeArrowheads="1"/>
          </p:cNvSpPr>
          <p:nvPr/>
        </p:nvSpPr>
        <p:spPr>
          <a:xfrm>
            <a:off x="1" y="2936597"/>
            <a:ext cx="3545688" cy="1558603"/>
          </a:xfrm>
          <a:prstGeom prst="rect">
            <a:avLst/>
          </a:prstGeom>
          <a:noFill/>
        </p:spPr>
        <p:txBody>
          <a:bodyPr vert="horz" lIns="91440" tIns="45720" rIns="91440" bIns="45720" rtlCol="0" anchor="ctr">
            <a:normAutofit fontScale="97500"/>
          </a:bodyPr>
          <a:lstStyle>
            <a:lvl1pPr algn="ctr" defTabSz="685800" rtl="0" eaLnBrk="1" latinLnBrk="0" hangingPunct="1">
              <a:lnSpc>
                <a:spcPct val="90000"/>
              </a:lnSpc>
              <a:spcBef>
                <a:spcPct val="0"/>
              </a:spcBef>
              <a:buNone/>
              <a:defRPr sz="3600" kern="1200">
                <a:solidFill>
                  <a:schemeClr val="bg1"/>
                </a:solidFill>
                <a:latin typeface="Lato Black" panose="020F0A02020204030203" pitchFamily="34" charset="0"/>
                <a:ea typeface="+mj-ea"/>
                <a:cs typeface="+mj-cs"/>
              </a:defRPr>
            </a:lvl1pPr>
          </a:lstStyle>
          <a:p>
            <a:r>
              <a:rPr lang="en-US" sz="2000" dirty="0">
                <a:solidFill>
                  <a:srgbClr val="002060"/>
                </a:solidFill>
                <a:latin typeface="+mn-lt"/>
              </a:rPr>
              <a:t>Levy</a:t>
            </a:r>
            <a:br>
              <a:rPr lang="en-US" sz="2000" dirty="0">
                <a:solidFill>
                  <a:srgbClr val="002060"/>
                </a:solidFill>
                <a:latin typeface="+mn-lt"/>
              </a:rPr>
            </a:br>
            <a:r>
              <a:rPr lang="en-US" sz="2000" dirty="0">
                <a:solidFill>
                  <a:srgbClr val="002060"/>
                </a:solidFill>
                <a:latin typeface="+mn-lt"/>
              </a:rPr>
              <a:t>Certification –</a:t>
            </a:r>
            <a:br>
              <a:rPr lang="en-US" sz="2000" dirty="0">
                <a:solidFill>
                  <a:srgbClr val="002060"/>
                </a:solidFill>
                <a:latin typeface="+mn-lt"/>
              </a:rPr>
            </a:br>
            <a:br>
              <a:rPr lang="en-US" sz="2000" dirty="0">
                <a:solidFill>
                  <a:srgbClr val="002060"/>
                </a:solidFill>
                <a:latin typeface="+mn-lt"/>
              </a:rPr>
            </a:br>
            <a:r>
              <a:rPr lang="en-US" sz="2000" dirty="0">
                <a:solidFill>
                  <a:srgbClr val="002060"/>
                </a:solidFill>
                <a:latin typeface="+mn-lt"/>
              </a:rPr>
              <a:t>District Officials Signatures </a:t>
            </a:r>
          </a:p>
        </p:txBody>
      </p:sp>
      <p:pic>
        <p:nvPicPr>
          <p:cNvPr id="7" name="Picture 6">
            <a:extLst>
              <a:ext uri="{FF2B5EF4-FFF2-40B4-BE49-F238E27FC236}">
                <a16:creationId xmlns:a16="http://schemas.microsoft.com/office/drawing/2014/main" id="{F32D3467-778F-4F46-8430-588E9C2497F0}"/>
              </a:ext>
            </a:extLst>
          </p:cNvPr>
          <p:cNvPicPr>
            <a:picLocks noChangeAspect="1"/>
          </p:cNvPicPr>
          <p:nvPr/>
        </p:nvPicPr>
        <p:blipFill>
          <a:blip r:embed="rId2"/>
          <a:stretch>
            <a:fillRect/>
          </a:stretch>
        </p:blipFill>
        <p:spPr>
          <a:xfrm>
            <a:off x="70880" y="182517"/>
            <a:ext cx="8983980" cy="2324064"/>
          </a:xfrm>
          <a:prstGeom prst="rect">
            <a:avLst/>
          </a:prstGeom>
        </p:spPr>
      </p:pic>
      <p:pic>
        <p:nvPicPr>
          <p:cNvPr id="9" name="Picture 8">
            <a:extLst>
              <a:ext uri="{FF2B5EF4-FFF2-40B4-BE49-F238E27FC236}">
                <a16:creationId xmlns:a16="http://schemas.microsoft.com/office/drawing/2014/main" id="{CA807797-EEAF-4021-B8A8-673069BF61F7}"/>
              </a:ext>
            </a:extLst>
          </p:cNvPr>
          <p:cNvPicPr>
            <a:picLocks noChangeAspect="1"/>
          </p:cNvPicPr>
          <p:nvPr/>
        </p:nvPicPr>
        <p:blipFill>
          <a:blip r:embed="rId3"/>
          <a:stretch>
            <a:fillRect/>
          </a:stretch>
        </p:blipFill>
        <p:spPr>
          <a:xfrm>
            <a:off x="3545688" y="2689098"/>
            <a:ext cx="5346851" cy="2263140"/>
          </a:xfrm>
          <a:prstGeom prst="rect">
            <a:avLst/>
          </a:prstGeom>
        </p:spPr>
      </p:pic>
    </p:spTree>
    <p:extLst>
      <p:ext uri="{BB962C8B-B14F-4D97-AF65-F5344CB8AC3E}">
        <p14:creationId xmlns:p14="http://schemas.microsoft.com/office/powerpoint/2010/main" val="5658560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55715D-80D8-4653-97D1-8EF5E8D53BD6}"/>
              </a:ext>
            </a:extLst>
          </p:cNvPr>
          <p:cNvSpPr>
            <a:spLocks noGrp="1"/>
          </p:cNvSpPr>
          <p:nvPr>
            <p:ph type="body" sz="quarter" idx="13"/>
          </p:nvPr>
        </p:nvSpPr>
        <p:spPr/>
        <p:txBody>
          <a:bodyPr/>
          <a:lstStyle/>
          <a:p>
            <a:r>
              <a:rPr lang="en-US" sz="3600" dirty="0">
                <a:solidFill>
                  <a:srgbClr val="FFFF00"/>
                </a:solidFill>
              </a:rPr>
              <a:t>Levy Certification – Print Tax Bills</a:t>
            </a:r>
            <a:endParaRPr lang="en-US" dirty="0"/>
          </a:p>
        </p:txBody>
      </p:sp>
      <p:pic>
        <p:nvPicPr>
          <p:cNvPr id="4" name="Picture 3">
            <a:extLst>
              <a:ext uri="{FF2B5EF4-FFF2-40B4-BE49-F238E27FC236}">
                <a16:creationId xmlns:a16="http://schemas.microsoft.com/office/drawing/2014/main" id="{C471106C-2370-4391-8B00-1E70700FEFB1}"/>
              </a:ext>
            </a:extLst>
          </p:cNvPr>
          <p:cNvPicPr>
            <a:picLocks noChangeAspect="1"/>
          </p:cNvPicPr>
          <p:nvPr/>
        </p:nvPicPr>
        <p:blipFill>
          <a:blip r:embed="rId2"/>
          <a:stretch>
            <a:fillRect/>
          </a:stretch>
        </p:blipFill>
        <p:spPr>
          <a:xfrm>
            <a:off x="33613" y="1021080"/>
            <a:ext cx="9076773" cy="4038600"/>
          </a:xfrm>
          <a:prstGeom prst="rect">
            <a:avLst/>
          </a:prstGeom>
        </p:spPr>
      </p:pic>
      <p:sp>
        <p:nvSpPr>
          <p:cNvPr id="5" name="Oval 4">
            <a:extLst>
              <a:ext uri="{FF2B5EF4-FFF2-40B4-BE49-F238E27FC236}">
                <a16:creationId xmlns:a16="http://schemas.microsoft.com/office/drawing/2014/main" id="{F1718507-6AC2-456E-8D05-90C84D01381B}"/>
              </a:ext>
            </a:extLst>
          </p:cNvPr>
          <p:cNvSpPr/>
          <p:nvPr/>
        </p:nvSpPr>
        <p:spPr>
          <a:xfrm>
            <a:off x="5425440" y="1866978"/>
            <a:ext cx="1455420" cy="304722"/>
          </a:xfrm>
          <a:prstGeom prst="ellipse">
            <a:avLst/>
          </a:prstGeom>
          <a:no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75" dirty="0"/>
          </a:p>
        </p:txBody>
      </p:sp>
    </p:spTree>
    <p:extLst>
      <p:ext uri="{BB962C8B-B14F-4D97-AF65-F5344CB8AC3E}">
        <p14:creationId xmlns:p14="http://schemas.microsoft.com/office/powerpoint/2010/main" val="12413548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55715D-80D8-4653-97D1-8EF5E8D53BD6}"/>
              </a:ext>
            </a:extLst>
          </p:cNvPr>
          <p:cNvSpPr>
            <a:spLocks noGrp="1"/>
          </p:cNvSpPr>
          <p:nvPr>
            <p:ph type="body" sz="quarter" idx="13"/>
          </p:nvPr>
        </p:nvSpPr>
        <p:spPr>
          <a:xfrm>
            <a:off x="0" y="0"/>
            <a:ext cx="9144000" cy="673331"/>
          </a:xfrm>
        </p:spPr>
        <p:txBody>
          <a:bodyPr/>
          <a:lstStyle/>
          <a:p>
            <a:r>
              <a:rPr lang="en-US" sz="3600" dirty="0">
                <a:solidFill>
                  <a:srgbClr val="FFFF00"/>
                </a:solidFill>
                <a:latin typeface="Lato" panose="020F0502020204030203" pitchFamily="34" charset="0"/>
              </a:rPr>
              <a:t>Levy Certification – Tax Bills (Page 1)</a:t>
            </a:r>
            <a:endParaRPr lang="en-US" dirty="0"/>
          </a:p>
        </p:txBody>
      </p:sp>
      <p:pic>
        <p:nvPicPr>
          <p:cNvPr id="7" name="Picture 6">
            <a:extLst>
              <a:ext uri="{FF2B5EF4-FFF2-40B4-BE49-F238E27FC236}">
                <a16:creationId xmlns:a16="http://schemas.microsoft.com/office/drawing/2014/main" id="{3D2BEAA5-2287-4A05-9DEA-E779E55AE6F9}"/>
              </a:ext>
            </a:extLst>
          </p:cNvPr>
          <p:cNvPicPr>
            <a:picLocks noChangeAspect="1"/>
          </p:cNvPicPr>
          <p:nvPr/>
        </p:nvPicPr>
        <p:blipFill>
          <a:blip r:embed="rId2"/>
          <a:stretch>
            <a:fillRect/>
          </a:stretch>
        </p:blipFill>
        <p:spPr>
          <a:xfrm>
            <a:off x="1467484" y="673331"/>
            <a:ext cx="5708609" cy="4776717"/>
          </a:xfrm>
          <a:prstGeom prst="rect">
            <a:avLst/>
          </a:prstGeom>
        </p:spPr>
      </p:pic>
      <p:sp>
        <p:nvSpPr>
          <p:cNvPr id="8" name="Rectangle 7">
            <a:extLst>
              <a:ext uri="{FF2B5EF4-FFF2-40B4-BE49-F238E27FC236}">
                <a16:creationId xmlns:a16="http://schemas.microsoft.com/office/drawing/2014/main" id="{6B2BE2A7-AF91-420C-A39D-9E962B9925D3}"/>
              </a:ext>
            </a:extLst>
          </p:cNvPr>
          <p:cNvSpPr/>
          <p:nvPr/>
        </p:nvSpPr>
        <p:spPr bwMode="auto">
          <a:xfrm>
            <a:off x="1467484" y="2040118"/>
            <a:ext cx="5708609" cy="1185220"/>
          </a:xfrm>
          <a:prstGeom prst="rect">
            <a:avLst/>
          </a:prstGeom>
          <a:noFill/>
          <a:ln w="38100" cap="sq" cmpd="sng" algn="ctr">
            <a:solidFill>
              <a:schemeClr val="tx1"/>
            </a:solidFill>
            <a:prstDash val="solid"/>
            <a:round/>
            <a:headEnd type="none" w="sm" len="sm"/>
            <a:tailEnd type="none" w="sm" len="sm"/>
          </a:ln>
          <a:effectLst/>
        </p:spPr>
        <p:txBody>
          <a:bodyPr vert="horz" wrap="square" lIns="82296" tIns="41148" rIns="82296" bIns="41148" numCol="1" rtlCol="0" anchor="t" anchorCtr="0" compatLnSpc="1">
            <a:prstTxWarp prst="textNoShape">
              <a:avLst/>
            </a:prstTxWarp>
          </a:bodyPr>
          <a:lstStyle/>
          <a:p>
            <a:pPr defTabSz="823002" eaLnBrk="0" fontAlgn="base" hangingPunct="0">
              <a:spcBef>
                <a:spcPct val="0"/>
              </a:spcBef>
              <a:spcAft>
                <a:spcPct val="0"/>
              </a:spcAft>
            </a:pPr>
            <a:endParaRPr lang="en-US" sz="2000" dirty="0">
              <a:latin typeface="Lato" panose="020F0502020204030203" pitchFamily="34" charset="0"/>
            </a:endParaRPr>
          </a:p>
        </p:txBody>
      </p:sp>
    </p:spTree>
    <p:extLst>
      <p:ext uri="{BB962C8B-B14F-4D97-AF65-F5344CB8AC3E}">
        <p14:creationId xmlns:p14="http://schemas.microsoft.com/office/powerpoint/2010/main" val="24536619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55715D-80D8-4653-97D1-8EF5E8D53BD6}"/>
              </a:ext>
            </a:extLst>
          </p:cNvPr>
          <p:cNvSpPr>
            <a:spLocks noGrp="1"/>
          </p:cNvSpPr>
          <p:nvPr>
            <p:ph type="body" sz="quarter" idx="13"/>
          </p:nvPr>
        </p:nvSpPr>
        <p:spPr/>
        <p:txBody>
          <a:bodyPr>
            <a:normAutofit fontScale="92500" lnSpcReduction="20000"/>
          </a:bodyPr>
          <a:lstStyle/>
          <a:p>
            <a:r>
              <a:rPr lang="en-US" sz="3600" dirty="0">
                <a:solidFill>
                  <a:srgbClr val="FFFF00"/>
                </a:solidFill>
              </a:rPr>
              <a:t>Levy Certification – Tax Bills with non-permanent referendum data (Page 2)</a:t>
            </a:r>
            <a:endParaRPr lang="en-US" dirty="0"/>
          </a:p>
        </p:txBody>
      </p:sp>
      <p:pic>
        <p:nvPicPr>
          <p:cNvPr id="4" name="Picture 3">
            <a:extLst>
              <a:ext uri="{FF2B5EF4-FFF2-40B4-BE49-F238E27FC236}">
                <a16:creationId xmlns:a16="http://schemas.microsoft.com/office/drawing/2014/main" id="{D764964C-1682-4305-90FD-4C9452420451}"/>
              </a:ext>
            </a:extLst>
          </p:cNvPr>
          <p:cNvPicPr>
            <a:picLocks noChangeAspect="1"/>
          </p:cNvPicPr>
          <p:nvPr/>
        </p:nvPicPr>
        <p:blipFill>
          <a:blip r:embed="rId2"/>
          <a:stretch>
            <a:fillRect/>
          </a:stretch>
        </p:blipFill>
        <p:spPr>
          <a:xfrm>
            <a:off x="0" y="921657"/>
            <a:ext cx="9144000" cy="4128072"/>
          </a:xfrm>
          <a:prstGeom prst="rect">
            <a:avLst/>
          </a:prstGeom>
        </p:spPr>
      </p:pic>
      <p:sp>
        <p:nvSpPr>
          <p:cNvPr id="5" name="Rectangle 4">
            <a:extLst>
              <a:ext uri="{FF2B5EF4-FFF2-40B4-BE49-F238E27FC236}">
                <a16:creationId xmlns:a16="http://schemas.microsoft.com/office/drawing/2014/main" id="{65639727-45A5-419C-9FAC-266AE24527F6}"/>
              </a:ext>
            </a:extLst>
          </p:cNvPr>
          <p:cNvSpPr/>
          <p:nvPr/>
        </p:nvSpPr>
        <p:spPr bwMode="auto">
          <a:xfrm>
            <a:off x="-1" y="3857106"/>
            <a:ext cx="9143999" cy="1239636"/>
          </a:xfrm>
          <a:prstGeom prst="rect">
            <a:avLst/>
          </a:prstGeom>
          <a:noFill/>
          <a:ln w="38100" cap="sq" cmpd="sng" algn="ctr">
            <a:solidFill>
              <a:schemeClr val="tx1"/>
            </a:solidFill>
            <a:prstDash val="solid"/>
            <a:round/>
            <a:headEnd type="none" w="sm" len="sm"/>
            <a:tailEnd type="none" w="sm" len="sm"/>
          </a:ln>
          <a:effectLst/>
        </p:spPr>
        <p:txBody>
          <a:bodyPr vert="horz" wrap="square" lIns="82296" tIns="41148" rIns="82296" bIns="41148" numCol="1" rtlCol="0" anchor="t" anchorCtr="0" compatLnSpc="1">
            <a:prstTxWarp prst="textNoShape">
              <a:avLst/>
            </a:prstTxWarp>
          </a:bodyPr>
          <a:lstStyle/>
          <a:p>
            <a:pPr defTabSz="823002" eaLnBrk="0" fontAlgn="base" hangingPunct="0">
              <a:spcBef>
                <a:spcPct val="0"/>
              </a:spcBef>
              <a:spcAft>
                <a:spcPct val="0"/>
              </a:spcAft>
            </a:pPr>
            <a:endParaRPr lang="en-US" sz="2000" dirty="0">
              <a:latin typeface="Lato" panose="020F0502020204030203" pitchFamily="34" charset="0"/>
            </a:endParaRPr>
          </a:p>
        </p:txBody>
      </p:sp>
    </p:spTree>
    <p:extLst>
      <p:ext uri="{BB962C8B-B14F-4D97-AF65-F5344CB8AC3E}">
        <p14:creationId xmlns:p14="http://schemas.microsoft.com/office/powerpoint/2010/main" val="37576551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B33E78-3AFA-4FCD-85F4-80B579B5F9AD}"/>
              </a:ext>
            </a:extLst>
          </p:cNvPr>
          <p:cNvSpPr>
            <a:spLocks noGrp="1"/>
          </p:cNvSpPr>
          <p:nvPr>
            <p:ph type="body" sz="quarter" idx="13"/>
          </p:nvPr>
        </p:nvSpPr>
        <p:spPr/>
        <p:txBody>
          <a:bodyPr>
            <a:normAutofit fontScale="85000" lnSpcReduction="20000"/>
          </a:bodyPr>
          <a:lstStyle/>
          <a:p>
            <a:pPr marL="0" marR="0" lvl="0" indent="0" algn="ctr" defTabSz="816350" rtl="0" eaLnBrk="1" fontAlgn="auto" latinLnBrk="0" hangingPunct="1">
              <a:lnSpc>
                <a:spcPct val="100000"/>
              </a:lnSpc>
              <a:spcBef>
                <a:spcPts val="0"/>
              </a:spcBef>
              <a:spcAft>
                <a:spcPts val="0"/>
              </a:spcAft>
              <a:buClrTx/>
              <a:buSzTx/>
              <a:buFontTx/>
              <a:buNone/>
              <a:tabLst/>
              <a:defRPr/>
            </a:pPr>
            <a:endParaRPr kumimoji="0" lang="en-US" sz="3955" b="0" i="0" u="none" strike="noStrike" kern="1200" cap="none" spc="0" normalizeH="0" baseline="0" noProof="0" dirty="0">
              <a:ln>
                <a:noFill/>
              </a:ln>
              <a:solidFill>
                <a:srgbClr val="FFFF00"/>
              </a:solidFill>
              <a:effectLst/>
              <a:uLnTx/>
              <a:uFillTx/>
              <a:latin typeface="Lato Black" panose="020F0A02020204030203" pitchFamily="34" charset="0"/>
              <a:ea typeface="+mn-ea"/>
              <a:cs typeface="+mn-cs"/>
            </a:endParaRPr>
          </a:p>
          <a:p>
            <a:pPr marL="0" marR="0" lvl="0" indent="0" algn="ctr" defTabSz="816350" rtl="0" eaLnBrk="1" fontAlgn="auto" latinLnBrk="0" hangingPunct="1">
              <a:lnSpc>
                <a:spcPct val="100000"/>
              </a:lnSpc>
              <a:spcBef>
                <a:spcPts val="0"/>
              </a:spcBef>
              <a:spcAft>
                <a:spcPts val="0"/>
              </a:spcAft>
              <a:buClrTx/>
              <a:buSzTx/>
              <a:buFontTx/>
              <a:buNone/>
              <a:tabLst/>
              <a:defRPr/>
            </a:pPr>
            <a:r>
              <a:rPr kumimoji="0" lang="en-US" sz="3955" b="0" i="0" u="none" strike="noStrike" kern="1200" cap="none" spc="0" normalizeH="0" baseline="0" noProof="0" dirty="0">
                <a:ln>
                  <a:noFill/>
                </a:ln>
                <a:solidFill>
                  <a:srgbClr val="FFFF00"/>
                </a:solidFill>
                <a:effectLst/>
                <a:uLnTx/>
                <a:uFillTx/>
                <a:latin typeface="Lato Black" panose="020F0A02020204030203" pitchFamily="34" charset="0"/>
                <a:ea typeface="+mn-ea"/>
                <a:cs typeface="+mn-cs"/>
              </a:rPr>
              <a:t>REVENUE LIMITS</a:t>
            </a:r>
            <a:endParaRPr kumimoji="0" lang="en-US" sz="2930" b="0" i="0" u="none" strike="noStrike" kern="1200" cap="none" spc="0" normalizeH="0" baseline="0" noProof="0" dirty="0">
              <a:ln>
                <a:noFill/>
              </a:ln>
              <a:solidFill>
                <a:srgbClr val="FFFF00"/>
              </a:solidFill>
              <a:effectLst/>
              <a:uLnTx/>
              <a:uFillTx/>
              <a:latin typeface="Lato Black" panose="020F0A02020204030203" pitchFamily="34" charset="0"/>
              <a:ea typeface="+mn-ea"/>
              <a:cs typeface="+mn-cs"/>
            </a:endParaRPr>
          </a:p>
          <a:p>
            <a:endParaRPr lang="en-US" dirty="0"/>
          </a:p>
        </p:txBody>
      </p:sp>
      <p:pic>
        <p:nvPicPr>
          <p:cNvPr id="3" name="Picture 2">
            <a:extLst>
              <a:ext uri="{FF2B5EF4-FFF2-40B4-BE49-F238E27FC236}">
                <a16:creationId xmlns:a16="http://schemas.microsoft.com/office/drawing/2014/main" id="{FB9B8BE4-0A60-4FAB-9320-2760ED7AE8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059" y="1623158"/>
            <a:ext cx="6961862" cy="25043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051821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55715D-80D8-4653-97D1-8EF5E8D53BD6}"/>
              </a:ext>
            </a:extLst>
          </p:cNvPr>
          <p:cNvSpPr>
            <a:spLocks noGrp="1"/>
          </p:cNvSpPr>
          <p:nvPr>
            <p:ph type="body" sz="quarter" idx="13"/>
          </p:nvPr>
        </p:nvSpPr>
        <p:spPr/>
        <p:txBody>
          <a:bodyPr/>
          <a:lstStyle/>
          <a:p>
            <a:r>
              <a:rPr lang="en-US" sz="3600" dirty="0">
                <a:solidFill>
                  <a:srgbClr val="FFFF00"/>
                </a:solidFill>
              </a:rPr>
              <a:t>Levy Certification</a:t>
            </a:r>
            <a:endParaRPr lang="en-US" dirty="0"/>
          </a:p>
        </p:txBody>
      </p:sp>
      <p:sp>
        <p:nvSpPr>
          <p:cNvPr id="3" name="Rectangle 3">
            <a:extLst>
              <a:ext uri="{FF2B5EF4-FFF2-40B4-BE49-F238E27FC236}">
                <a16:creationId xmlns:a16="http://schemas.microsoft.com/office/drawing/2014/main" id="{28265F77-3BE8-4B51-8027-416D5DFFC44E}"/>
              </a:ext>
            </a:extLst>
          </p:cNvPr>
          <p:cNvSpPr txBox="1">
            <a:spLocks noChangeArrowheads="1"/>
          </p:cNvSpPr>
          <p:nvPr/>
        </p:nvSpPr>
        <p:spPr>
          <a:xfrm>
            <a:off x="937261" y="1062990"/>
            <a:ext cx="7398191" cy="3371850"/>
          </a:xfrm>
          <a:prstGeom prst="rect">
            <a:avLst/>
          </a:prstGeom>
        </p:spPr>
        <p:txBody>
          <a:bodyPr>
            <a:normAutofit/>
          </a:bodyPr>
          <a:lstStyle>
            <a:lvl1pPr marL="164592" indent="-164592" algn="l" defTabSz="685800" rtl="0" eaLnBrk="1" latinLnBrk="0" hangingPunct="1">
              <a:lnSpc>
                <a:spcPct val="100000"/>
              </a:lnSpc>
              <a:spcBef>
                <a:spcPts val="0"/>
              </a:spcBef>
              <a:spcAft>
                <a:spcPts val="3000"/>
              </a:spcAft>
              <a:buFont typeface="Arial"/>
              <a:buChar char="•"/>
              <a:defRPr sz="2400" b="1" kern="1200">
                <a:solidFill>
                  <a:schemeClr val="tx1"/>
                </a:solidFill>
                <a:latin typeface="Lato" panose="020F0502020204030203" pitchFamily="34" charset="0"/>
                <a:ea typeface="+mn-ea"/>
                <a:cs typeface="+mn-cs"/>
              </a:defRPr>
            </a:lvl1pPr>
            <a:lvl2pPr marL="342900" indent="0" algn="l" defTabSz="685800" rtl="0" eaLnBrk="1" latinLnBrk="0" hangingPunct="1">
              <a:lnSpc>
                <a:spcPct val="150000"/>
              </a:lnSpc>
              <a:spcBef>
                <a:spcPts val="375"/>
              </a:spcBef>
              <a:buFont typeface="Lato" panose="020F0502020204030203" pitchFamily="34" charset="0"/>
              <a:buNone/>
              <a:defRPr sz="2400" kern="1200">
                <a:solidFill>
                  <a:schemeClr val="tx1"/>
                </a:solidFill>
                <a:latin typeface="Lato" panose="020F050202020403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6508" indent="0">
              <a:lnSpc>
                <a:spcPct val="110000"/>
              </a:lnSpc>
              <a:spcBef>
                <a:spcPts val="439"/>
              </a:spcBef>
              <a:buClr>
                <a:srgbClr val="C00000"/>
              </a:buClr>
              <a:buSzPct val="100000"/>
              <a:buNone/>
            </a:pPr>
            <a:r>
              <a:rPr lang="en-US" sz="2160" b="0" dirty="0">
                <a:latin typeface="+mn-lt"/>
              </a:rPr>
              <a:t>The information you have provided will be submitted to the Wisconsin Department of Revenue (DOR) by the Department of Public instruction on your behalf. </a:t>
            </a:r>
          </a:p>
          <a:p>
            <a:pPr marL="46508" indent="0">
              <a:lnSpc>
                <a:spcPct val="110000"/>
              </a:lnSpc>
              <a:spcBef>
                <a:spcPts val="439"/>
              </a:spcBef>
              <a:buClr>
                <a:srgbClr val="C00000"/>
              </a:buClr>
              <a:buSzPct val="100000"/>
              <a:buNone/>
            </a:pPr>
            <a:r>
              <a:rPr lang="en-US" sz="2160" b="0" dirty="0">
                <a:latin typeface="+mn-lt"/>
              </a:rPr>
              <a:t>Gather the appropriate signatures on the tax bills and certification page mail or deliver your school districts PI-1508 certification documents to each municipal clerk in your district.</a:t>
            </a:r>
          </a:p>
        </p:txBody>
      </p:sp>
    </p:spTree>
    <p:extLst>
      <p:ext uri="{BB962C8B-B14F-4D97-AF65-F5344CB8AC3E}">
        <p14:creationId xmlns:p14="http://schemas.microsoft.com/office/powerpoint/2010/main" val="12403154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55715D-80D8-4653-97D1-8EF5E8D53BD6}"/>
              </a:ext>
            </a:extLst>
          </p:cNvPr>
          <p:cNvSpPr>
            <a:spLocks noGrp="1"/>
          </p:cNvSpPr>
          <p:nvPr>
            <p:ph type="body" sz="quarter" idx="13"/>
          </p:nvPr>
        </p:nvSpPr>
        <p:spPr/>
        <p:txBody>
          <a:bodyPr/>
          <a:lstStyle/>
          <a:p>
            <a:r>
              <a:rPr lang="en-US" sz="3600" dirty="0">
                <a:solidFill>
                  <a:srgbClr val="FFFF00"/>
                </a:solidFill>
              </a:rPr>
              <a:t>DPI Reconciliation</a:t>
            </a:r>
            <a:endParaRPr lang="en-US" dirty="0"/>
          </a:p>
        </p:txBody>
      </p:sp>
      <p:sp>
        <p:nvSpPr>
          <p:cNvPr id="3" name="Content Placeholder 3">
            <a:extLst>
              <a:ext uri="{FF2B5EF4-FFF2-40B4-BE49-F238E27FC236}">
                <a16:creationId xmlns:a16="http://schemas.microsoft.com/office/drawing/2014/main" id="{F6BE7ED1-620E-48E7-B559-992F1640DDBC}"/>
              </a:ext>
            </a:extLst>
          </p:cNvPr>
          <p:cNvSpPr txBox="1">
            <a:spLocks/>
          </p:cNvSpPr>
          <p:nvPr/>
        </p:nvSpPr>
        <p:spPr>
          <a:xfrm>
            <a:off x="5237018" y="1248211"/>
            <a:ext cx="3418774" cy="3299733"/>
          </a:xfrm>
          <a:prstGeom prst="rect">
            <a:avLst/>
          </a:prstGeom>
        </p:spPr>
        <p:txBody>
          <a:bodyPr>
            <a:noAutofit/>
          </a:bodyPr>
          <a:lstStyle>
            <a:lvl1pPr marL="164592" indent="-164592" algn="l" defTabSz="685800" rtl="0" eaLnBrk="1" latinLnBrk="0" hangingPunct="1">
              <a:lnSpc>
                <a:spcPct val="100000"/>
              </a:lnSpc>
              <a:spcBef>
                <a:spcPts val="0"/>
              </a:spcBef>
              <a:spcAft>
                <a:spcPts val="3000"/>
              </a:spcAft>
              <a:buFont typeface="Arial"/>
              <a:buChar char="•"/>
              <a:defRPr sz="2400" b="1" kern="1200">
                <a:solidFill>
                  <a:schemeClr val="tx1"/>
                </a:solidFill>
                <a:latin typeface="Lato" panose="020F0502020204030203" pitchFamily="34" charset="0"/>
                <a:ea typeface="+mn-ea"/>
                <a:cs typeface="+mn-cs"/>
              </a:defRPr>
            </a:lvl1pPr>
            <a:lvl2pPr marL="342900" indent="0" algn="l" defTabSz="685800" rtl="0" eaLnBrk="1" latinLnBrk="0" hangingPunct="1">
              <a:lnSpc>
                <a:spcPct val="150000"/>
              </a:lnSpc>
              <a:spcBef>
                <a:spcPts val="375"/>
              </a:spcBef>
              <a:buFont typeface="Lato" panose="020F0502020204030203" pitchFamily="34" charset="0"/>
              <a:buNone/>
              <a:defRPr sz="2400" kern="1200">
                <a:solidFill>
                  <a:schemeClr val="tx1"/>
                </a:solidFill>
                <a:latin typeface="Lato" panose="020F050202020403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439"/>
              </a:spcBef>
              <a:spcAft>
                <a:spcPts val="0"/>
              </a:spcAft>
              <a:buClr>
                <a:srgbClr val="FFFF00"/>
              </a:buClr>
              <a:buSzPct val="100000"/>
              <a:buFont typeface="Arial"/>
              <a:buNone/>
            </a:pPr>
            <a:r>
              <a:rPr lang="en-US" sz="2000" b="0" dirty="0">
                <a:latin typeface="+mn-lt"/>
              </a:rPr>
              <a:t>DPI will run programs in the background and manually populate the tax amounts from the district’s PI-401, once it is submitted. If a district </a:t>
            </a:r>
            <a:r>
              <a:rPr lang="en-US" sz="2000" b="0" dirty="0" err="1">
                <a:latin typeface="+mn-lt"/>
              </a:rPr>
              <a:t>unde</a:t>
            </a:r>
            <a:r>
              <a:rPr lang="en-US" sz="2000" b="0" dirty="0">
                <a:latin typeface="+mn-lt"/>
              </a:rPr>
              <a:t>- levies or </a:t>
            </a:r>
            <a:r>
              <a:rPr lang="en-US" sz="2000" b="0" dirty="0" err="1">
                <a:latin typeface="+mn-lt"/>
              </a:rPr>
              <a:t>overlevies</a:t>
            </a:r>
            <a:r>
              <a:rPr lang="en-US" sz="2000" b="0" dirty="0">
                <a:latin typeface="+mn-lt"/>
              </a:rPr>
              <a:t>, it will be indicated here. </a:t>
            </a:r>
            <a:br>
              <a:rPr lang="en-US" sz="2000" b="0" dirty="0">
                <a:latin typeface="+mn-lt"/>
              </a:rPr>
            </a:br>
            <a:br>
              <a:rPr lang="en-US" sz="2000" b="0" dirty="0">
                <a:latin typeface="+mn-lt"/>
              </a:rPr>
            </a:br>
            <a:r>
              <a:rPr lang="en-US" sz="2000" b="0" dirty="0">
                <a:latin typeface="+mn-lt"/>
              </a:rPr>
              <a:t>In this case, the district </a:t>
            </a:r>
            <a:r>
              <a:rPr lang="en-US" sz="2000" b="0" dirty="0" err="1">
                <a:latin typeface="+mn-lt"/>
              </a:rPr>
              <a:t>underlevied</a:t>
            </a:r>
            <a:r>
              <a:rPr lang="en-US" sz="2000" b="0" dirty="0">
                <a:latin typeface="+mn-lt"/>
              </a:rPr>
              <a:t> significantly. </a:t>
            </a:r>
          </a:p>
        </p:txBody>
      </p:sp>
      <p:pic>
        <p:nvPicPr>
          <p:cNvPr id="4" name="Picture 3">
            <a:extLst>
              <a:ext uri="{FF2B5EF4-FFF2-40B4-BE49-F238E27FC236}">
                <a16:creationId xmlns:a16="http://schemas.microsoft.com/office/drawing/2014/main" id="{E88CFBBB-ED73-4551-84C2-C15351F46878}"/>
              </a:ext>
            </a:extLst>
          </p:cNvPr>
          <p:cNvPicPr>
            <a:picLocks noChangeAspect="1"/>
          </p:cNvPicPr>
          <p:nvPr/>
        </p:nvPicPr>
        <p:blipFill>
          <a:blip r:embed="rId2"/>
          <a:stretch>
            <a:fillRect/>
          </a:stretch>
        </p:blipFill>
        <p:spPr>
          <a:xfrm>
            <a:off x="488208" y="1248211"/>
            <a:ext cx="4505092" cy="3100153"/>
          </a:xfrm>
          <a:prstGeom prst="rect">
            <a:avLst/>
          </a:prstGeom>
          <a:solidFill>
            <a:schemeClr val="bg1"/>
          </a:solidFill>
          <a:ln w="38100">
            <a:solidFill>
              <a:schemeClr val="tx1"/>
            </a:solidFill>
          </a:ln>
          <a:effectLst>
            <a:outerShdw blurRad="25400" dist="12700" dir="2700000" algn="tl" rotWithShape="0">
              <a:prstClr val="black">
                <a:alpha val="40000"/>
              </a:prstClr>
            </a:outerShdw>
          </a:effectLst>
        </p:spPr>
      </p:pic>
    </p:spTree>
    <p:extLst>
      <p:ext uri="{BB962C8B-B14F-4D97-AF65-F5344CB8AC3E}">
        <p14:creationId xmlns:p14="http://schemas.microsoft.com/office/powerpoint/2010/main" val="27415405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55715D-80D8-4653-97D1-8EF5E8D53BD6}"/>
              </a:ext>
            </a:extLst>
          </p:cNvPr>
          <p:cNvSpPr>
            <a:spLocks noGrp="1"/>
          </p:cNvSpPr>
          <p:nvPr>
            <p:ph type="body" sz="quarter" idx="13"/>
          </p:nvPr>
        </p:nvSpPr>
        <p:spPr/>
        <p:txBody>
          <a:bodyPr/>
          <a:lstStyle/>
          <a:p>
            <a:r>
              <a:rPr lang="en-US" sz="3600" dirty="0">
                <a:solidFill>
                  <a:srgbClr val="FFFF00"/>
                </a:solidFill>
              </a:rPr>
              <a:t>Tie It All Together</a:t>
            </a:r>
            <a:endParaRPr lang="en-US" dirty="0"/>
          </a:p>
        </p:txBody>
      </p:sp>
      <p:sp>
        <p:nvSpPr>
          <p:cNvPr id="3" name="Rectangle 3">
            <a:extLst>
              <a:ext uri="{FF2B5EF4-FFF2-40B4-BE49-F238E27FC236}">
                <a16:creationId xmlns:a16="http://schemas.microsoft.com/office/drawing/2014/main" id="{E233ABB1-28ED-4A7B-B0C3-C6A1F8111262}"/>
              </a:ext>
            </a:extLst>
          </p:cNvPr>
          <p:cNvSpPr txBox="1">
            <a:spLocks noChangeArrowheads="1"/>
          </p:cNvSpPr>
          <p:nvPr/>
        </p:nvSpPr>
        <p:spPr>
          <a:xfrm>
            <a:off x="581311" y="1214768"/>
            <a:ext cx="7868029" cy="3755275"/>
          </a:xfrm>
          <a:prstGeom prst="rect">
            <a:avLst/>
          </a:prstGeom>
          <a:ln>
            <a:solidFill>
              <a:srgbClr val="7030A0"/>
            </a:solidFill>
          </a:ln>
        </p:spPr>
        <p:txBody>
          <a:bodyPr>
            <a:noAutofit/>
          </a:bodyPr>
          <a:lstStyle>
            <a:lvl1pPr marL="164592" indent="-164592" algn="l" defTabSz="685800" rtl="0" eaLnBrk="1" latinLnBrk="0" hangingPunct="1">
              <a:lnSpc>
                <a:spcPct val="100000"/>
              </a:lnSpc>
              <a:spcBef>
                <a:spcPts val="0"/>
              </a:spcBef>
              <a:spcAft>
                <a:spcPts val="3000"/>
              </a:spcAft>
              <a:buFont typeface="Arial"/>
              <a:buChar char="•"/>
              <a:defRPr sz="2400" b="1" kern="1200">
                <a:solidFill>
                  <a:schemeClr val="tx1"/>
                </a:solidFill>
                <a:latin typeface="Lato" panose="020F0502020204030203" pitchFamily="34" charset="0"/>
                <a:ea typeface="+mn-ea"/>
                <a:cs typeface="+mn-cs"/>
              </a:defRPr>
            </a:lvl1pPr>
            <a:lvl2pPr marL="342900" indent="0" algn="l" defTabSz="685800" rtl="0" eaLnBrk="1" latinLnBrk="0" hangingPunct="1">
              <a:lnSpc>
                <a:spcPct val="150000"/>
              </a:lnSpc>
              <a:spcBef>
                <a:spcPts val="375"/>
              </a:spcBef>
              <a:buFont typeface="Lato" panose="020F0502020204030203" pitchFamily="34" charset="0"/>
              <a:buNone/>
              <a:defRPr sz="2400" kern="1200">
                <a:solidFill>
                  <a:schemeClr val="tx1"/>
                </a:solidFill>
                <a:latin typeface="Lato" panose="020F050202020403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Bef>
                <a:spcPts val="600"/>
              </a:spcBef>
              <a:spcAft>
                <a:spcPts val="600"/>
              </a:spcAft>
              <a:buFontTx/>
              <a:buNone/>
            </a:pPr>
            <a:r>
              <a:rPr lang="en-US" sz="2000" b="0" dirty="0">
                <a:latin typeface="+mn-lt"/>
              </a:rPr>
              <a:t>What’s tied together? The levies on the following should all be the same:</a:t>
            </a:r>
            <a:endParaRPr lang="en-US" sz="2000" b="0" i="1" dirty="0">
              <a:latin typeface="+mn-lt"/>
            </a:endParaRPr>
          </a:p>
          <a:p>
            <a:pPr marL="685800" lvl="1" indent="-342900">
              <a:lnSpc>
                <a:spcPct val="100000"/>
              </a:lnSpc>
              <a:spcBef>
                <a:spcPts val="600"/>
              </a:spcBef>
              <a:spcAft>
                <a:spcPts val="600"/>
              </a:spcAft>
              <a:buSzPct val="100000"/>
              <a:buFont typeface="Wingdings" panose="05000000000000000000" pitchFamily="2" charset="2"/>
              <a:buChar char="Ø"/>
            </a:pPr>
            <a:r>
              <a:rPr lang="en-US" sz="2000" dirty="0">
                <a:latin typeface="+mn-lt"/>
              </a:rPr>
              <a:t>Revenue Limit Worksheet</a:t>
            </a:r>
          </a:p>
          <a:p>
            <a:pPr marL="685800" lvl="1" indent="-342900">
              <a:lnSpc>
                <a:spcPct val="100000"/>
              </a:lnSpc>
              <a:spcBef>
                <a:spcPts val="600"/>
              </a:spcBef>
              <a:spcAft>
                <a:spcPts val="600"/>
              </a:spcAft>
              <a:buSzPct val="100000"/>
              <a:buFont typeface="Wingdings" panose="05000000000000000000" pitchFamily="2" charset="2"/>
              <a:buChar char="Ø"/>
            </a:pPr>
            <a:r>
              <a:rPr lang="en-US" sz="2000" dirty="0">
                <a:latin typeface="+mn-lt"/>
              </a:rPr>
              <a:t>DPI PI-401 </a:t>
            </a:r>
          </a:p>
          <a:p>
            <a:pPr marL="685800" lvl="1" indent="-342900">
              <a:lnSpc>
                <a:spcPct val="100000"/>
              </a:lnSpc>
              <a:spcBef>
                <a:spcPts val="600"/>
              </a:spcBef>
              <a:spcAft>
                <a:spcPts val="600"/>
              </a:spcAft>
              <a:buSzPct val="100000"/>
              <a:buFont typeface="Wingdings" panose="05000000000000000000" pitchFamily="2" charset="2"/>
              <a:buChar char="Ø"/>
            </a:pPr>
            <a:r>
              <a:rPr lang="en-US" sz="2000" dirty="0">
                <a:latin typeface="+mn-lt"/>
              </a:rPr>
              <a:t>PI-1508 (Tax Bills)</a:t>
            </a:r>
          </a:p>
          <a:p>
            <a:pPr marL="685800" lvl="1" indent="-342900">
              <a:lnSpc>
                <a:spcPct val="100000"/>
              </a:lnSpc>
              <a:spcBef>
                <a:spcPts val="600"/>
              </a:spcBef>
              <a:spcAft>
                <a:spcPts val="600"/>
              </a:spcAft>
              <a:buSzPct val="100000"/>
              <a:buFont typeface="Wingdings" panose="05000000000000000000" pitchFamily="2" charset="2"/>
              <a:buChar char="Ø"/>
            </a:pPr>
            <a:r>
              <a:rPr lang="en-US" sz="2000" dirty="0">
                <a:latin typeface="+mn-lt"/>
              </a:rPr>
              <a:t>DPI Budget Report</a:t>
            </a:r>
          </a:p>
          <a:p>
            <a:pPr lvl="1">
              <a:lnSpc>
                <a:spcPct val="100000"/>
              </a:lnSpc>
              <a:spcBef>
                <a:spcPts val="600"/>
              </a:spcBef>
              <a:spcAft>
                <a:spcPts val="600"/>
              </a:spcAft>
              <a:buClr>
                <a:srgbClr val="7030A0"/>
              </a:buClr>
              <a:buSzPct val="100000"/>
            </a:pPr>
            <a:r>
              <a:rPr lang="en-US" sz="2000" b="0" dirty="0">
                <a:latin typeface="+mn-lt"/>
              </a:rPr>
              <a:t>Once you submit the levy reports to DOR and DPI, and the budget report to DPI, this process is complete for the fiscal year.</a:t>
            </a:r>
          </a:p>
          <a:p>
            <a:pPr lvl="1">
              <a:lnSpc>
                <a:spcPct val="100000"/>
              </a:lnSpc>
              <a:spcBef>
                <a:spcPts val="600"/>
              </a:spcBef>
              <a:spcAft>
                <a:spcPts val="600"/>
              </a:spcAft>
              <a:buClr>
                <a:srgbClr val="7030A0"/>
              </a:buClr>
              <a:buSzPct val="100000"/>
              <a:buFont typeface="Wingdings" panose="05000000000000000000" pitchFamily="2" charset="2"/>
              <a:buChar char="§"/>
            </a:pPr>
            <a:endParaRPr lang="en-US" sz="2000" dirty="0">
              <a:latin typeface="+mn-lt"/>
            </a:endParaRPr>
          </a:p>
        </p:txBody>
      </p:sp>
    </p:spTree>
    <p:extLst>
      <p:ext uri="{BB962C8B-B14F-4D97-AF65-F5344CB8AC3E}">
        <p14:creationId xmlns:p14="http://schemas.microsoft.com/office/powerpoint/2010/main" val="42506732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55715D-80D8-4653-97D1-8EF5E8D53BD6}"/>
              </a:ext>
            </a:extLst>
          </p:cNvPr>
          <p:cNvSpPr>
            <a:spLocks noGrp="1"/>
          </p:cNvSpPr>
          <p:nvPr>
            <p:ph type="body" sz="quarter" idx="13"/>
          </p:nvPr>
        </p:nvSpPr>
        <p:spPr/>
        <p:txBody>
          <a:bodyPr/>
          <a:lstStyle/>
          <a:p>
            <a:r>
              <a:rPr lang="en-US" sz="3600" dirty="0">
                <a:solidFill>
                  <a:srgbClr val="FFFF00"/>
                </a:solidFill>
              </a:rPr>
              <a:t>Board Responsibilities</a:t>
            </a:r>
            <a:endParaRPr lang="en-US" dirty="0"/>
          </a:p>
        </p:txBody>
      </p:sp>
      <p:sp>
        <p:nvSpPr>
          <p:cNvPr id="3" name="Rectangle 3">
            <a:extLst>
              <a:ext uri="{FF2B5EF4-FFF2-40B4-BE49-F238E27FC236}">
                <a16:creationId xmlns:a16="http://schemas.microsoft.com/office/drawing/2014/main" id="{08D32229-A0F6-470C-8AE6-50B423974129}"/>
              </a:ext>
            </a:extLst>
          </p:cNvPr>
          <p:cNvSpPr txBox="1">
            <a:spLocks noChangeArrowheads="1"/>
          </p:cNvSpPr>
          <p:nvPr/>
        </p:nvSpPr>
        <p:spPr>
          <a:xfrm>
            <a:off x="571499" y="1248158"/>
            <a:ext cx="7949045" cy="1460753"/>
          </a:xfrm>
          <a:prstGeom prst="rect">
            <a:avLst/>
          </a:prstGeom>
        </p:spPr>
        <p:txBody>
          <a:bodyPr>
            <a:noAutofit/>
          </a:bodyPr>
          <a:lstStyle>
            <a:lvl1pPr marL="164592" indent="-164592" algn="l" defTabSz="685800" rtl="0" eaLnBrk="1" latinLnBrk="0" hangingPunct="1">
              <a:lnSpc>
                <a:spcPct val="100000"/>
              </a:lnSpc>
              <a:spcBef>
                <a:spcPts val="0"/>
              </a:spcBef>
              <a:spcAft>
                <a:spcPts val="3000"/>
              </a:spcAft>
              <a:buFont typeface="Arial"/>
              <a:buChar char="•"/>
              <a:defRPr sz="2400" b="1" kern="1200">
                <a:solidFill>
                  <a:schemeClr val="tx1"/>
                </a:solidFill>
                <a:latin typeface="Lato" panose="020F0502020204030203" pitchFamily="34" charset="0"/>
                <a:ea typeface="+mn-ea"/>
                <a:cs typeface="+mn-cs"/>
              </a:defRPr>
            </a:lvl1pPr>
            <a:lvl2pPr marL="342900" indent="0" algn="l" defTabSz="685800" rtl="0" eaLnBrk="1" latinLnBrk="0" hangingPunct="1">
              <a:lnSpc>
                <a:spcPct val="150000"/>
              </a:lnSpc>
              <a:spcBef>
                <a:spcPts val="375"/>
              </a:spcBef>
              <a:buFont typeface="Lato" panose="020F0502020204030203" pitchFamily="34" charset="0"/>
              <a:buNone/>
              <a:defRPr sz="2400" kern="1200">
                <a:solidFill>
                  <a:schemeClr val="tx1"/>
                </a:solidFill>
                <a:latin typeface="Lato" panose="020F050202020403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685800" lvl="1" indent="-342900">
              <a:buSzPct val="100000"/>
              <a:buFont typeface="Wingdings" panose="05000000000000000000" pitchFamily="2" charset="2"/>
              <a:buChar char="ü"/>
            </a:pPr>
            <a:r>
              <a:rPr lang="en-US" b="1" dirty="0"/>
              <a:t>Adopt the Budget</a:t>
            </a:r>
          </a:p>
          <a:p>
            <a:pPr marL="685800" lvl="1" indent="-342900">
              <a:buSzPct val="100000"/>
              <a:buFont typeface="Wingdings" panose="05000000000000000000" pitchFamily="2" charset="2"/>
              <a:buChar char="ü"/>
            </a:pPr>
            <a:r>
              <a:rPr lang="en-US" b="1" dirty="0"/>
              <a:t>Approve an Appropriate Tax Levy (by November 1</a:t>
            </a:r>
            <a:r>
              <a:rPr lang="en-US" b="1" baseline="30000" dirty="0"/>
              <a:t>st</a:t>
            </a:r>
            <a:r>
              <a:rPr lang="en-US" b="1" dirty="0"/>
              <a:t>)</a:t>
            </a:r>
            <a:endParaRPr lang="en-US" sz="2800" b="1" dirty="0">
              <a:solidFill>
                <a:srgbClr val="0000FF"/>
              </a:solidFill>
            </a:endParaRPr>
          </a:p>
        </p:txBody>
      </p:sp>
      <p:graphicFrame>
        <p:nvGraphicFramePr>
          <p:cNvPr id="4" name="Object 2">
            <a:extLst>
              <a:ext uri="{FF2B5EF4-FFF2-40B4-BE49-F238E27FC236}">
                <a16:creationId xmlns:a16="http://schemas.microsoft.com/office/drawing/2014/main" id="{A3212055-A03A-40B5-A69F-39A80E9185FD}"/>
              </a:ext>
            </a:extLst>
          </p:cNvPr>
          <p:cNvGraphicFramePr>
            <a:graphicFrameLocks noChangeAspect="1"/>
          </p:cNvGraphicFramePr>
          <p:nvPr>
            <p:extLst>
              <p:ext uri="{D42A27DB-BD31-4B8C-83A1-F6EECF244321}">
                <p14:modId xmlns:p14="http://schemas.microsoft.com/office/powerpoint/2010/main" val="3566863896"/>
              </p:ext>
            </p:extLst>
          </p:nvPr>
        </p:nvGraphicFramePr>
        <p:xfrm>
          <a:off x="3303270" y="2773334"/>
          <a:ext cx="2537460" cy="1943100"/>
        </p:xfrm>
        <a:graphic>
          <a:graphicData uri="http://schemas.openxmlformats.org/presentationml/2006/ole">
            <mc:AlternateContent xmlns:mc="http://schemas.openxmlformats.org/markup-compatibility/2006">
              <mc:Choice xmlns:v="urn:schemas-microsoft-com:vml" Requires="v">
                <p:oleObj name="Clip" r:id="rId2" imgW="4539600" imgH="3497040" progId="">
                  <p:embed/>
                </p:oleObj>
              </mc:Choice>
              <mc:Fallback>
                <p:oleObj name="Clip" r:id="rId2" imgW="4539600" imgH="3497040" progId="">
                  <p:embed/>
                  <p:pic>
                    <p:nvPicPr>
                      <p:cNvPr id="6146"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3270" y="2773334"/>
                        <a:ext cx="2537460" cy="1943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7644253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0" y="1125059"/>
            <a:ext cx="8441337" cy="3481562"/>
          </a:xfrm>
        </p:spPr>
        <p:txBody>
          <a:bodyPr>
            <a:noAutofit/>
          </a:bodyPr>
          <a:lstStyle/>
          <a:p>
            <a:pPr marL="631338" lvl="2" indent="0">
              <a:lnSpc>
                <a:spcPct val="200000"/>
              </a:lnSpc>
              <a:buClr>
                <a:srgbClr val="262087"/>
              </a:buClr>
              <a:buNone/>
            </a:pPr>
            <a:r>
              <a:rPr lang="en-US" sz="2051" b="1" dirty="0">
                <a:solidFill>
                  <a:srgbClr val="262087"/>
                </a:solidFill>
              </a:rPr>
              <a:t>October 14</a:t>
            </a:r>
            <a:r>
              <a:rPr lang="en-US" sz="2051" dirty="0">
                <a:solidFill>
                  <a:srgbClr val="262087"/>
                </a:solidFill>
              </a:rPr>
              <a:t>: Oct. 15</a:t>
            </a:r>
            <a:r>
              <a:rPr lang="en-US" sz="2051" baseline="30000" dirty="0">
                <a:solidFill>
                  <a:srgbClr val="262087"/>
                </a:solidFill>
              </a:rPr>
              <a:t>th</a:t>
            </a:r>
            <a:r>
              <a:rPr lang="en-US" sz="2051" dirty="0">
                <a:solidFill>
                  <a:srgbClr val="262087"/>
                </a:solidFill>
              </a:rPr>
              <a:t> General Aid Certification released (this year)</a:t>
            </a:r>
          </a:p>
          <a:p>
            <a:pPr marL="631338" lvl="2" indent="0">
              <a:lnSpc>
                <a:spcPct val="200000"/>
              </a:lnSpc>
              <a:buClr>
                <a:srgbClr val="262087"/>
              </a:buClr>
              <a:buNone/>
            </a:pPr>
            <a:r>
              <a:rPr lang="en-US" sz="2051" b="1" dirty="0">
                <a:solidFill>
                  <a:srgbClr val="262087"/>
                </a:solidFill>
              </a:rPr>
              <a:t>November 1</a:t>
            </a:r>
            <a:r>
              <a:rPr lang="en-US" sz="2051" dirty="0">
                <a:solidFill>
                  <a:srgbClr val="262087"/>
                </a:solidFill>
              </a:rPr>
              <a:t>: Deadline for school boards to approve levies</a:t>
            </a:r>
          </a:p>
          <a:p>
            <a:pPr marL="631338" lvl="2" indent="0">
              <a:lnSpc>
                <a:spcPct val="200000"/>
              </a:lnSpc>
              <a:spcAft>
                <a:spcPts val="2051"/>
              </a:spcAft>
              <a:buClr>
                <a:srgbClr val="262087"/>
              </a:buClr>
              <a:buNone/>
            </a:pPr>
            <a:r>
              <a:rPr lang="en-US" sz="2051" b="1" dirty="0">
                <a:solidFill>
                  <a:srgbClr val="262087"/>
                </a:solidFill>
              </a:rPr>
              <a:t>November 4</a:t>
            </a:r>
            <a:r>
              <a:rPr lang="en-US" sz="2051" dirty="0">
                <a:solidFill>
                  <a:srgbClr val="262087"/>
                </a:solidFill>
              </a:rPr>
              <a:t>: Deadline to submit PI-401</a:t>
            </a:r>
          </a:p>
          <a:p>
            <a:pPr marL="631338" lvl="2" indent="0">
              <a:lnSpc>
                <a:spcPct val="100000"/>
              </a:lnSpc>
              <a:buClr>
                <a:srgbClr val="262087"/>
              </a:buClr>
              <a:buNone/>
            </a:pPr>
            <a:r>
              <a:rPr lang="en-US" sz="2051" b="1" dirty="0">
                <a:solidFill>
                  <a:srgbClr val="262087"/>
                </a:solidFill>
              </a:rPr>
              <a:t>November 10</a:t>
            </a:r>
            <a:r>
              <a:rPr lang="en-US" sz="2051" dirty="0">
                <a:solidFill>
                  <a:srgbClr val="262087"/>
                </a:solidFill>
              </a:rPr>
              <a:t>: Deadline for district clerks to inform municipal  </a:t>
            </a:r>
            <a:br>
              <a:rPr lang="en-US" sz="2051" dirty="0">
                <a:solidFill>
                  <a:srgbClr val="262087"/>
                </a:solidFill>
              </a:rPr>
            </a:br>
            <a:r>
              <a:rPr lang="en-US" sz="2051" dirty="0">
                <a:solidFill>
                  <a:srgbClr val="262087"/>
                </a:solidFill>
              </a:rPr>
              <a:t>                           clerks of their share of the tax levy</a:t>
            </a:r>
          </a:p>
        </p:txBody>
      </p:sp>
      <p:sp>
        <p:nvSpPr>
          <p:cNvPr id="5" name="Title 4"/>
          <p:cNvSpPr>
            <a:spLocks noGrp="1"/>
          </p:cNvSpPr>
          <p:nvPr>
            <p:ph type="title"/>
          </p:nvPr>
        </p:nvSpPr>
        <p:spPr>
          <a:xfrm>
            <a:off x="1680" y="0"/>
            <a:ext cx="9140641" cy="915509"/>
          </a:xfrm>
        </p:spPr>
        <p:txBody>
          <a:bodyPr vert="horz" lIns="91440" tIns="45720" rIns="91440" bIns="45720" rtlCol="0" anchor="ctr">
            <a:normAutofit/>
          </a:bodyPr>
          <a:lstStyle/>
          <a:p>
            <a:pPr>
              <a:lnSpc>
                <a:spcPct val="100000"/>
              </a:lnSpc>
              <a:spcBef>
                <a:spcPts val="0"/>
              </a:spcBef>
              <a:spcAft>
                <a:spcPts val="3000"/>
              </a:spcAft>
              <a:buFont typeface="Arial"/>
            </a:pPr>
            <a:r>
              <a:rPr lang="en-US" b="1" dirty="0">
                <a:solidFill>
                  <a:srgbClr val="FFFF00"/>
                </a:solidFill>
                <a:ea typeface="+mn-ea"/>
                <a:cs typeface="+mn-cs"/>
              </a:rPr>
              <a:t>Timeline</a:t>
            </a:r>
          </a:p>
        </p:txBody>
      </p:sp>
    </p:spTree>
    <p:extLst>
      <p:ext uri="{BB962C8B-B14F-4D97-AF65-F5344CB8AC3E}">
        <p14:creationId xmlns:p14="http://schemas.microsoft.com/office/powerpoint/2010/main" val="304215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55715D-80D8-4653-97D1-8EF5E8D53BD6}"/>
              </a:ext>
            </a:extLst>
          </p:cNvPr>
          <p:cNvSpPr>
            <a:spLocks noGrp="1"/>
          </p:cNvSpPr>
          <p:nvPr>
            <p:ph type="body" sz="quarter" idx="13"/>
          </p:nvPr>
        </p:nvSpPr>
        <p:spPr/>
        <p:txBody>
          <a:bodyPr/>
          <a:lstStyle/>
          <a:p>
            <a:r>
              <a:rPr lang="en-US" sz="3600" dirty="0">
                <a:solidFill>
                  <a:srgbClr val="FFFF00"/>
                </a:solidFill>
              </a:rPr>
              <a:t>Important Dates</a:t>
            </a:r>
            <a:endParaRPr lang="en-US" dirty="0"/>
          </a:p>
        </p:txBody>
      </p:sp>
      <p:sp>
        <p:nvSpPr>
          <p:cNvPr id="6" name="TextBox 5">
            <a:extLst>
              <a:ext uri="{FF2B5EF4-FFF2-40B4-BE49-F238E27FC236}">
                <a16:creationId xmlns:a16="http://schemas.microsoft.com/office/drawing/2014/main" id="{31294610-8986-4A68-BED4-F2079831DBF5}"/>
              </a:ext>
            </a:extLst>
          </p:cNvPr>
          <p:cNvSpPr txBox="1"/>
          <p:nvPr/>
        </p:nvSpPr>
        <p:spPr>
          <a:xfrm>
            <a:off x="2477193" y="1072958"/>
            <a:ext cx="4810990" cy="461665"/>
          </a:xfrm>
          <a:prstGeom prst="rect">
            <a:avLst/>
          </a:prstGeom>
          <a:noFill/>
        </p:spPr>
        <p:txBody>
          <a:bodyPr wrap="square">
            <a:spAutoFit/>
          </a:bodyPr>
          <a:lstStyle/>
          <a:p>
            <a:pPr marL="0" marR="0">
              <a:spcBef>
                <a:spcPts val="0"/>
              </a:spcBef>
              <a:spcAft>
                <a:spcPts val="0"/>
              </a:spcAft>
            </a:pPr>
            <a:r>
              <a:rPr lang="en-US" sz="2400" strike="noStrike" dirty="0">
                <a:solidFill>
                  <a:srgbClr val="0563C1"/>
                </a:solidFill>
                <a:effectLst/>
                <a:ea typeface="Calibri" panose="020F0502020204030204" pitchFamily="34" charset="0"/>
                <a:cs typeface="Times New Roman" panose="02020603050405020304" pitchFamily="18" charset="0"/>
                <a:hlinkClick r:id="rId2"/>
              </a:rPr>
              <a:t>DPI SFS Calendar for reporting</a:t>
            </a:r>
            <a:endParaRPr lang="en-US" sz="2400" dirty="0">
              <a:effectLst/>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06097C50-68E9-490B-8F90-8FFC53EFD611}"/>
              </a:ext>
            </a:extLst>
          </p:cNvPr>
          <p:cNvPicPr>
            <a:picLocks noChangeAspect="1"/>
          </p:cNvPicPr>
          <p:nvPr/>
        </p:nvPicPr>
        <p:blipFill>
          <a:blip r:embed="rId3"/>
          <a:stretch>
            <a:fillRect/>
          </a:stretch>
        </p:blipFill>
        <p:spPr>
          <a:xfrm>
            <a:off x="1624012" y="1534623"/>
            <a:ext cx="5895975" cy="3457575"/>
          </a:xfrm>
          <a:prstGeom prst="rect">
            <a:avLst/>
          </a:prstGeom>
        </p:spPr>
      </p:pic>
    </p:spTree>
    <p:extLst>
      <p:ext uri="{BB962C8B-B14F-4D97-AF65-F5344CB8AC3E}">
        <p14:creationId xmlns:p14="http://schemas.microsoft.com/office/powerpoint/2010/main" val="30149992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55715D-80D8-4653-97D1-8EF5E8D53BD6}"/>
              </a:ext>
            </a:extLst>
          </p:cNvPr>
          <p:cNvSpPr>
            <a:spLocks noGrp="1"/>
          </p:cNvSpPr>
          <p:nvPr>
            <p:ph type="body" sz="quarter" idx="13"/>
          </p:nvPr>
        </p:nvSpPr>
        <p:spPr/>
        <p:txBody>
          <a:bodyPr>
            <a:normAutofit/>
          </a:bodyPr>
          <a:lstStyle/>
          <a:p>
            <a:r>
              <a:rPr kumimoji="0" lang="en-US" sz="36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Lato Black" panose="020F0A02020204030203" pitchFamily="34" charset="0"/>
                <a:ea typeface="+mn-ea"/>
                <a:cs typeface="+mn-cs"/>
              </a:rPr>
              <a:t>General School Aids</a:t>
            </a:r>
          </a:p>
        </p:txBody>
      </p:sp>
      <p:sp>
        <p:nvSpPr>
          <p:cNvPr id="4" name="TextBox 3">
            <a:extLst>
              <a:ext uri="{FF2B5EF4-FFF2-40B4-BE49-F238E27FC236}">
                <a16:creationId xmlns:a16="http://schemas.microsoft.com/office/drawing/2014/main" id="{31AF80AE-158C-42D5-9820-C0540C36442A}"/>
              </a:ext>
            </a:extLst>
          </p:cNvPr>
          <p:cNvSpPr txBox="1"/>
          <p:nvPr/>
        </p:nvSpPr>
        <p:spPr>
          <a:xfrm>
            <a:off x="1845425" y="1537855"/>
            <a:ext cx="5016731" cy="1569660"/>
          </a:xfrm>
          <a:prstGeom prst="rect">
            <a:avLst/>
          </a:prstGeom>
          <a:noFill/>
        </p:spPr>
        <p:txBody>
          <a:bodyPr wrap="square">
            <a:spAutoFit/>
          </a:bodyPr>
          <a:lstStyle/>
          <a:p>
            <a:pPr algn="ctr"/>
            <a:r>
              <a:rPr lang="en-US" sz="3200" b="1" i="1" dirty="0"/>
              <a:t>EQUALIZATION AID – EXPLAINING THE CHANGES FROM YEAR TO YEAR</a:t>
            </a:r>
          </a:p>
        </p:txBody>
      </p:sp>
    </p:spTree>
    <p:extLst>
      <p:ext uri="{BB962C8B-B14F-4D97-AF65-F5344CB8AC3E}">
        <p14:creationId xmlns:p14="http://schemas.microsoft.com/office/powerpoint/2010/main" val="34755978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55715D-80D8-4653-97D1-8EF5E8D53BD6}"/>
              </a:ext>
            </a:extLst>
          </p:cNvPr>
          <p:cNvSpPr>
            <a:spLocks noGrp="1"/>
          </p:cNvSpPr>
          <p:nvPr>
            <p:ph type="body" sz="quarter" idx="13"/>
          </p:nvPr>
        </p:nvSpPr>
        <p:spPr/>
        <p:txBody>
          <a:bodyPr>
            <a:normAutofit fontScale="92500" lnSpcReduction="20000"/>
          </a:bodyPr>
          <a:lstStyle/>
          <a:p>
            <a:pPr marL="377209" marR="0" lvl="0" indent="-344347" algn="ctr" defTabSz="823002" rtl="0" eaLnBrk="0" fontAlgn="base" latinLnBrk="0" hangingPunct="0">
              <a:lnSpc>
                <a:spcPct val="100000"/>
              </a:lnSpc>
              <a:spcBef>
                <a:spcPct val="0"/>
              </a:spcBef>
              <a:spcAft>
                <a:spcPct val="0"/>
              </a:spcAft>
              <a:buClr>
                <a:srgbClr val="5B9BD5"/>
              </a:buClr>
              <a:buSzPct val="80000"/>
              <a:buFontTx/>
              <a:buNone/>
              <a:tabLst/>
              <a:defRPr/>
            </a:pPr>
            <a:endParaRPr kumimoji="0" lang="en-US" sz="36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Lato Black" panose="020F0A02020204030203" pitchFamily="34" charset="0"/>
              <a:ea typeface="+mn-ea"/>
              <a:cs typeface="+mn-cs"/>
            </a:endParaRPr>
          </a:p>
          <a:p>
            <a:pPr marL="377209" marR="0" lvl="0" indent="-344347" algn="ctr" defTabSz="823002" rtl="0" eaLnBrk="0" fontAlgn="base" latinLnBrk="0" hangingPunct="0">
              <a:lnSpc>
                <a:spcPct val="100000"/>
              </a:lnSpc>
              <a:spcBef>
                <a:spcPct val="0"/>
              </a:spcBef>
              <a:spcAft>
                <a:spcPct val="0"/>
              </a:spcAft>
              <a:buClr>
                <a:srgbClr val="5B9BD5"/>
              </a:buClr>
              <a:buSzPct val="80000"/>
              <a:buFontTx/>
              <a:buNone/>
              <a:tabLst/>
              <a:defRPr/>
            </a:pPr>
            <a:r>
              <a:rPr kumimoji="0" lang="en-US" sz="36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Lato Black" panose="020F0A02020204030203" pitchFamily="34" charset="0"/>
                <a:ea typeface="+mn-ea"/>
                <a:cs typeface="+mn-cs"/>
              </a:rPr>
              <a:t>Basic Equalization Aid Concepts</a:t>
            </a:r>
          </a:p>
          <a:p>
            <a:endParaRPr lang="en-US" dirty="0"/>
          </a:p>
        </p:txBody>
      </p:sp>
      <p:sp>
        <p:nvSpPr>
          <p:cNvPr id="5" name="Rectangle 3">
            <a:extLst>
              <a:ext uri="{FF2B5EF4-FFF2-40B4-BE49-F238E27FC236}">
                <a16:creationId xmlns:a16="http://schemas.microsoft.com/office/drawing/2014/main" id="{4AB7D9E2-ADEF-4EED-8F0C-AC7AEEC54AC8}"/>
              </a:ext>
            </a:extLst>
          </p:cNvPr>
          <p:cNvSpPr txBox="1">
            <a:spLocks noChangeArrowheads="1"/>
          </p:cNvSpPr>
          <p:nvPr/>
        </p:nvSpPr>
        <p:spPr>
          <a:xfrm>
            <a:off x="349135" y="1086726"/>
            <a:ext cx="8445730" cy="3851272"/>
          </a:xfrm>
          <a:prstGeom prst="rect">
            <a:avLst/>
          </a:prstGeom>
        </p:spPr>
        <p:txBody>
          <a:bodyPr>
            <a:noAutofit/>
          </a:bodyPr>
          <a:lstStyle>
            <a:lvl1pPr marL="164592" indent="-164592" algn="l" defTabSz="685800" rtl="0" eaLnBrk="1" latinLnBrk="0" hangingPunct="1">
              <a:lnSpc>
                <a:spcPct val="100000"/>
              </a:lnSpc>
              <a:spcBef>
                <a:spcPts val="0"/>
              </a:spcBef>
              <a:spcAft>
                <a:spcPts val="3000"/>
              </a:spcAft>
              <a:buFont typeface="Arial"/>
              <a:buChar char="•"/>
              <a:defRPr sz="2400" b="1" kern="1200">
                <a:solidFill>
                  <a:schemeClr val="tx1"/>
                </a:solidFill>
                <a:latin typeface="Lato" panose="020F0502020204030203" pitchFamily="34" charset="0"/>
                <a:ea typeface="+mn-ea"/>
                <a:cs typeface="+mn-cs"/>
              </a:defRPr>
            </a:lvl1pPr>
            <a:lvl2pPr marL="342900" indent="0" algn="l" defTabSz="685800" rtl="0" eaLnBrk="1" latinLnBrk="0" hangingPunct="1">
              <a:lnSpc>
                <a:spcPct val="150000"/>
              </a:lnSpc>
              <a:spcBef>
                <a:spcPts val="375"/>
              </a:spcBef>
              <a:buFont typeface="Lato" panose="020F0502020204030203" pitchFamily="34" charset="0"/>
              <a:buNone/>
              <a:defRPr sz="2400" kern="1200">
                <a:solidFill>
                  <a:schemeClr val="tx1"/>
                </a:solidFill>
                <a:latin typeface="Lato" panose="020F050202020403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06400" lvl="1" indent="-342900">
              <a:lnSpc>
                <a:spcPct val="100000"/>
              </a:lnSpc>
              <a:spcBef>
                <a:spcPts val="439"/>
              </a:spcBef>
              <a:buSzPct val="100000"/>
              <a:buFont typeface="Wingdings" panose="05000000000000000000" pitchFamily="2" charset="2"/>
              <a:buChar char="Ø"/>
            </a:pPr>
            <a:r>
              <a:rPr lang="en-US" sz="2000" dirty="0">
                <a:latin typeface="+mn-lt"/>
              </a:rPr>
              <a:t>Aid is inversely related to district property value per member.</a:t>
            </a:r>
          </a:p>
          <a:p>
            <a:pPr marL="406400" lvl="1" indent="-342900">
              <a:lnSpc>
                <a:spcPct val="100000"/>
              </a:lnSpc>
              <a:spcBef>
                <a:spcPts val="439"/>
              </a:spcBef>
              <a:buSzPct val="100000"/>
              <a:buFont typeface="Wingdings" panose="05000000000000000000" pitchFamily="2" charset="2"/>
              <a:buChar char="Ø"/>
            </a:pPr>
            <a:r>
              <a:rPr lang="en-US" sz="2000" dirty="0">
                <a:latin typeface="+mn-lt"/>
              </a:rPr>
              <a:t>One pot of money is split over 421 school districts based on district values, membership, and shared costs. Changes in individual district data affect every other district’s aid.</a:t>
            </a:r>
          </a:p>
          <a:p>
            <a:pPr marL="406400" lvl="1" indent="-342900">
              <a:lnSpc>
                <a:spcPct val="100000"/>
              </a:lnSpc>
              <a:spcBef>
                <a:spcPts val="439"/>
              </a:spcBef>
              <a:buSzPct val="100000"/>
              <a:buFont typeface="Wingdings" panose="05000000000000000000" pitchFamily="2" charset="2"/>
              <a:buChar char="Ø"/>
            </a:pPr>
            <a:r>
              <a:rPr lang="en-US" sz="2000" dirty="0">
                <a:latin typeface="+mn-lt"/>
              </a:rPr>
              <a:t>Value-per-member is crucial to explaining aid.</a:t>
            </a:r>
          </a:p>
          <a:p>
            <a:pPr marL="406400" lvl="1" indent="-342900">
              <a:lnSpc>
                <a:spcPct val="100000"/>
              </a:lnSpc>
              <a:spcBef>
                <a:spcPts val="439"/>
              </a:spcBef>
              <a:buSzPct val="100000"/>
              <a:buFont typeface="Wingdings" panose="05000000000000000000" pitchFamily="2" charset="2"/>
              <a:buChar char="Ø"/>
            </a:pPr>
            <a:r>
              <a:rPr lang="en-US" sz="2000" dirty="0">
                <a:latin typeface="+mn-lt"/>
              </a:rPr>
              <a:t>Depending on district value-per-member, some districts’ aid is increased by increasing expenses, while others’ aid is decreased by increasing expenses. </a:t>
            </a:r>
          </a:p>
          <a:p>
            <a:pPr marL="406400" lvl="1" indent="-342900">
              <a:lnSpc>
                <a:spcPct val="100000"/>
              </a:lnSpc>
              <a:spcBef>
                <a:spcPts val="439"/>
              </a:spcBef>
              <a:buSzPct val="100000"/>
              <a:buFont typeface="Wingdings" panose="05000000000000000000" pitchFamily="2" charset="2"/>
              <a:buChar char="Ø"/>
            </a:pPr>
            <a:r>
              <a:rPr lang="en-US" sz="2000" dirty="0">
                <a:latin typeface="+mn-lt"/>
              </a:rPr>
              <a:t>Know where your district is in the formula and be aware of what is happening to your district over time so you can figure out why your </a:t>
            </a:r>
            <a:br>
              <a:rPr lang="en-US" sz="2000" dirty="0">
                <a:latin typeface="+mn-lt"/>
              </a:rPr>
            </a:br>
            <a:r>
              <a:rPr lang="en-US" sz="2000" dirty="0">
                <a:latin typeface="+mn-lt"/>
              </a:rPr>
              <a:t>aid has changed and explain why.</a:t>
            </a:r>
          </a:p>
        </p:txBody>
      </p:sp>
    </p:spTree>
    <p:extLst>
      <p:ext uri="{BB962C8B-B14F-4D97-AF65-F5344CB8AC3E}">
        <p14:creationId xmlns:p14="http://schemas.microsoft.com/office/powerpoint/2010/main" val="21212775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FFA7EABF-CFE6-4389-A524-D85E5A272587}"/>
              </a:ext>
            </a:extLst>
          </p:cNvPr>
          <p:cNvGraphicFramePr>
            <a:graphicFrameLocks noChangeAspect="1"/>
          </p:cNvGraphicFramePr>
          <p:nvPr/>
        </p:nvGraphicFramePr>
        <p:xfrm>
          <a:off x="1257300" y="788670"/>
          <a:ext cx="6743700" cy="4251960"/>
        </p:xfrm>
        <a:graphic>
          <a:graphicData uri="http://schemas.openxmlformats.org/presentationml/2006/ole">
            <mc:AlternateContent xmlns:mc="http://schemas.openxmlformats.org/markup-compatibility/2006">
              <mc:Choice xmlns:v="urn:schemas-microsoft-com:vml" Requires="v">
                <p:oleObj name="Chart" r:id="rId3" imgW="9896437" imgH="5867362" progId="Excel.Sheet.8">
                  <p:embed/>
                </p:oleObj>
              </mc:Choice>
              <mc:Fallback>
                <p:oleObj name="Chart" r:id="rId3" imgW="9896437" imgH="5867362" progId="Excel.Sheet.8">
                  <p:embed/>
                  <p:pic>
                    <p:nvPicPr>
                      <p:cNvPr id="3" name="Object 2">
                        <a:extLst>
                          <a:ext uri="{FF2B5EF4-FFF2-40B4-BE49-F238E27FC236}">
                            <a16:creationId xmlns:a16="http://schemas.microsoft.com/office/drawing/2014/main" id="{FFA7EABF-CFE6-4389-A524-D85E5A272587}"/>
                          </a:ext>
                        </a:extLst>
                      </p:cNvPr>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7300" y="788670"/>
                        <a:ext cx="6743700" cy="4251960"/>
                      </a:xfrm>
                      <a:prstGeom prst="rect">
                        <a:avLst/>
                      </a:prstGeom>
                      <a:noFill/>
                    </p:spPr>
                  </p:pic>
                </p:oleObj>
              </mc:Fallback>
            </mc:AlternateContent>
          </a:graphicData>
        </a:graphic>
      </p:graphicFrame>
      <p:sp>
        <p:nvSpPr>
          <p:cNvPr id="4" name="Text Box 3">
            <a:extLst>
              <a:ext uri="{FF2B5EF4-FFF2-40B4-BE49-F238E27FC236}">
                <a16:creationId xmlns:a16="http://schemas.microsoft.com/office/drawing/2014/main" id="{12A28396-D245-4726-ACFE-5B244E58AA52}"/>
              </a:ext>
            </a:extLst>
          </p:cNvPr>
          <p:cNvSpPr txBox="1">
            <a:spLocks noChangeArrowheads="1"/>
          </p:cNvSpPr>
          <p:nvPr/>
        </p:nvSpPr>
        <p:spPr bwMode="auto">
          <a:xfrm>
            <a:off x="2219326" y="3771899"/>
            <a:ext cx="2924175" cy="182880"/>
          </a:xfrm>
          <a:prstGeom prst="rect">
            <a:avLst/>
          </a:prstGeom>
          <a:solidFill>
            <a:srgbClr val="CC6600"/>
          </a:solidFill>
          <a:ln w="9525" algn="ctr">
            <a:solidFill>
              <a:schemeClr val="tx1"/>
            </a:solidFill>
            <a:miter lim="800000"/>
            <a:headEnd/>
            <a:tailEnd/>
          </a:ln>
        </p:spPr>
        <p:txBody>
          <a:bodyPr lIns="0" tIns="0" rIns="0" bIns="0">
            <a:spAutoFit/>
          </a:bodyPr>
          <a:lstStyle>
            <a:lvl1pPr>
              <a:defRPr b="1" i="1">
                <a:solidFill>
                  <a:schemeClr val="tx1"/>
                </a:solidFill>
                <a:latin typeface="Comic Sans MS" pitchFamily="66" charset="0"/>
              </a:defRPr>
            </a:lvl1pPr>
            <a:lvl2pPr marL="742950" indent="-285750">
              <a:defRPr b="1" i="1">
                <a:solidFill>
                  <a:schemeClr val="tx1"/>
                </a:solidFill>
                <a:latin typeface="Comic Sans MS" pitchFamily="66" charset="0"/>
              </a:defRPr>
            </a:lvl2pPr>
            <a:lvl3pPr marL="1143000" indent="-228600">
              <a:defRPr b="1" i="1">
                <a:solidFill>
                  <a:schemeClr val="tx1"/>
                </a:solidFill>
                <a:latin typeface="Comic Sans MS" pitchFamily="66" charset="0"/>
              </a:defRPr>
            </a:lvl3pPr>
            <a:lvl4pPr marL="1600200" indent="-228600">
              <a:defRPr b="1" i="1">
                <a:solidFill>
                  <a:schemeClr val="tx1"/>
                </a:solidFill>
                <a:latin typeface="Comic Sans MS" pitchFamily="66" charset="0"/>
              </a:defRPr>
            </a:lvl4pPr>
            <a:lvl5pPr marL="2057400" indent="-228600">
              <a:defRPr b="1" i="1">
                <a:solidFill>
                  <a:schemeClr val="tx1"/>
                </a:solidFill>
                <a:latin typeface="Comic Sans MS" pitchFamily="66" charset="0"/>
              </a:defRPr>
            </a:lvl5pPr>
            <a:lvl6pPr marL="2514600" indent="-228600" eaLnBrk="0" fontAlgn="base" hangingPunct="0">
              <a:spcBef>
                <a:spcPct val="0"/>
              </a:spcBef>
              <a:spcAft>
                <a:spcPct val="0"/>
              </a:spcAft>
              <a:defRPr b="1" i="1">
                <a:solidFill>
                  <a:schemeClr val="tx1"/>
                </a:solidFill>
                <a:latin typeface="Comic Sans MS" pitchFamily="66" charset="0"/>
              </a:defRPr>
            </a:lvl6pPr>
            <a:lvl7pPr marL="2971800" indent="-228600" eaLnBrk="0" fontAlgn="base" hangingPunct="0">
              <a:spcBef>
                <a:spcPct val="0"/>
              </a:spcBef>
              <a:spcAft>
                <a:spcPct val="0"/>
              </a:spcAft>
              <a:defRPr b="1" i="1">
                <a:solidFill>
                  <a:schemeClr val="tx1"/>
                </a:solidFill>
                <a:latin typeface="Comic Sans MS" pitchFamily="66" charset="0"/>
              </a:defRPr>
            </a:lvl7pPr>
            <a:lvl8pPr marL="3429000" indent="-228600" eaLnBrk="0" fontAlgn="base" hangingPunct="0">
              <a:spcBef>
                <a:spcPct val="0"/>
              </a:spcBef>
              <a:spcAft>
                <a:spcPct val="0"/>
              </a:spcAft>
              <a:defRPr b="1" i="1">
                <a:solidFill>
                  <a:schemeClr val="tx1"/>
                </a:solidFill>
                <a:latin typeface="Comic Sans MS" pitchFamily="66" charset="0"/>
              </a:defRPr>
            </a:lvl8pPr>
            <a:lvl9pPr marL="3886200" indent="-228600" eaLnBrk="0" fontAlgn="base" hangingPunct="0">
              <a:spcBef>
                <a:spcPct val="0"/>
              </a:spcBef>
              <a:spcAft>
                <a:spcPct val="0"/>
              </a:spcAft>
              <a:defRPr b="1" i="1">
                <a:solidFill>
                  <a:schemeClr val="tx1"/>
                </a:solidFill>
                <a:latin typeface="Comic Sans MS" pitchFamily="66" charset="0"/>
              </a:defRPr>
            </a:lvl9pPr>
          </a:lstStyle>
          <a:p>
            <a:pPr algn="ctr"/>
            <a:r>
              <a:rPr lang="en-US" altLang="en-US" sz="1050" b="0" dirty="0">
                <a:solidFill>
                  <a:srgbClr val="FF9900"/>
                </a:solidFill>
                <a:latin typeface="Times New Roman" pitchFamily="18" charset="0"/>
              </a:rPr>
              <a:t> </a:t>
            </a:r>
            <a:r>
              <a:rPr lang="en-US" altLang="en-US" sz="601" b="0" dirty="0">
                <a:solidFill>
                  <a:srgbClr val="FF9900"/>
                </a:solidFill>
                <a:latin typeface="Times New Roman" pitchFamily="18" charset="0"/>
              </a:rPr>
              <a:t>              </a:t>
            </a:r>
          </a:p>
        </p:txBody>
      </p:sp>
      <p:sp>
        <p:nvSpPr>
          <p:cNvPr id="6" name="Text Box 6">
            <a:extLst>
              <a:ext uri="{FF2B5EF4-FFF2-40B4-BE49-F238E27FC236}">
                <a16:creationId xmlns:a16="http://schemas.microsoft.com/office/drawing/2014/main" id="{45031F1D-700B-407A-9E39-E7A7AFDB0192}"/>
              </a:ext>
            </a:extLst>
          </p:cNvPr>
          <p:cNvSpPr txBox="1">
            <a:spLocks noChangeArrowheads="1"/>
          </p:cNvSpPr>
          <p:nvPr/>
        </p:nvSpPr>
        <p:spPr bwMode="auto">
          <a:xfrm>
            <a:off x="3429000" y="3749154"/>
            <a:ext cx="1600198" cy="253916"/>
          </a:xfrm>
          <a:prstGeom prst="rect">
            <a:avLst/>
          </a:prstGeom>
          <a:noFill/>
          <a:ln w="9525" algn="ctr">
            <a:noFill/>
            <a:miter lim="800000"/>
            <a:headEnd/>
            <a:tailEnd/>
          </a:ln>
        </p:spPr>
        <p:txBody>
          <a:bodyPr wrap="square">
            <a:spAutoFit/>
          </a:bodyPr>
          <a:lstStyle/>
          <a:p>
            <a:pPr algn="ctr">
              <a:defRPr/>
            </a:pPr>
            <a:r>
              <a:rPr lang="en-US" sz="1050" b="1" dirty="0">
                <a:solidFill>
                  <a:schemeClr val="bg1"/>
                </a:solidFill>
                <a:effectLst>
                  <a:outerShdw blurRad="38100" dist="38100" dir="2700000" algn="tl">
                    <a:srgbClr val="000000">
                      <a:alpha val="43137"/>
                    </a:srgbClr>
                  </a:outerShdw>
                </a:effectLst>
              </a:rPr>
              <a:t>Primary Aid</a:t>
            </a:r>
          </a:p>
        </p:txBody>
      </p:sp>
      <p:sp>
        <p:nvSpPr>
          <p:cNvPr id="8" name="Text Box 8">
            <a:extLst>
              <a:ext uri="{FF2B5EF4-FFF2-40B4-BE49-F238E27FC236}">
                <a16:creationId xmlns:a16="http://schemas.microsoft.com/office/drawing/2014/main" id="{2E655B5E-6584-449D-890D-77D01F754B16}"/>
              </a:ext>
            </a:extLst>
          </p:cNvPr>
          <p:cNvSpPr txBox="1">
            <a:spLocks noChangeArrowheads="1"/>
          </p:cNvSpPr>
          <p:nvPr/>
        </p:nvSpPr>
        <p:spPr bwMode="auto">
          <a:xfrm>
            <a:off x="2219325" y="1874888"/>
            <a:ext cx="2352675" cy="1901952"/>
          </a:xfrm>
          <a:prstGeom prst="rect">
            <a:avLst/>
          </a:prstGeom>
          <a:solidFill>
            <a:srgbClr val="000099"/>
          </a:solidFill>
          <a:ln w="9525" algn="ctr">
            <a:solidFill>
              <a:schemeClr val="tx1"/>
            </a:solidFill>
            <a:miter lim="800000"/>
            <a:headEnd/>
            <a:tailEnd/>
          </a:ln>
        </p:spPr>
        <p:txBody>
          <a:bodyPr wrap="square">
            <a:spAutoFit/>
          </a:bodyPr>
          <a:lstStyle>
            <a:lvl1pPr>
              <a:defRPr b="1" i="1">
                <a:solidFill>
                  <a:schemeClr val="tx1"/>
                </a:solidFill>
                <a:latin typeface="Comic Sans MS" pitchFamily="66" charset="0"/>
              </a:defRPr>
            </a:lvl1pPr>
            <a:lvl2pPr marL="742950" indent="-285750">
              <a:defRPr b="1" i="1">
                <a:solidFill>
                  <a:schemeClr val="tx1"/>
                </a:solidFill>
                <a:latin typeface="Comic Sans MS" pitchFamily="66" charset="0"/>
              </a:defRPr>
            </a:lvl2pPr>
            <a:lvl3pPr marL="1143000" indent="-228600">
              <a:defRPr b="1" i="1">
                <a:solidFill>
                  <a:schemeClr val="tx1"/>
                </a:solidFill>
                <a:latin typeface="Comic Sans MS" pitchFamily="66" charset="0"/>
              </a:defRPr>
            </a:lvl3pPr>
            <a:lvl4pPr marL="1600200" indent="-228600">
              <a:defRPr b="1" i="1">
                <a:solidFill>
                  <a:schemeClr val="tx1"/>
                </a:solidFill>
                <a:latin typeface="Comic Sans MS" pitchFamily="66" charset="0"/>
              </a:defRPr>
            </a:lvl4pPr>
            <a:lvl5pPr marL="2057400" indent="-228600">
              <a:defRPr b="1" i="1">
                <a:solidFill>
                  <a:schemeClr val="tx1"/>
                </a:solidFill>
                <a:latin typeface="Comic Sans MS" pitchFamily="66" charset="0"/>
              </a:defRPr>
            </a:lvl5pPr>
            <a:lvl6pPr marL="2514600" indent="-228600" eaLnBrk="0" fontAlgn="base" hangingPunct="0">
              <a:spcBef>
                <a:spcPct val="0"/>
              </a:spcBef>
              <a:spcAft>
                <a:spcPct val="0"/>
              </a:spcAft>
              <a:defRPr b="1" i="1">
                <a:solidFill>
                  <a:schemeClr val="tx1"/>
                </a:solidFill>
                <a:latin typeface="Comic Sans MS" pitchFamily="66" charset="0"/>
              </a:defRPr>
            </a:lvl6pPr>
            <a:lvl7pPr marL="2971800" indent="-228600" eaLnBrk="0" fontAlgn="base" hangingPunct="0">
              <a:spcBef>
                <a:spcPct val="0"/>
              </a:spcBef>
              <a:spcAft>
                <a:spcPct val="0"/>
              </a:spcAft>
              <a:defRPr b="1" i="1">
                <a:solidFill>
                  <a:schemeClr val="tx1"/>
                </a:solidFill>
                <a:latin typeface="Comic Sans MS" pitchFamily="66" charset="0"/>
              </a:defRPr>
            </a:lvl7pPr>
            <a:lvl8pPr marL="3429000" indent="-228600" eaLnBrk="0" fontAlgn="base" hangingPunct="0">
              <a:spcBef>
                <a:spcPct val="0"/>
              </a:spcBef>
              <a:spcAft>
                <a:spcPct val="0"/>
              </a:spcAft>
              <a:defRPr b="1" i="1">
                <a:solidFill>
                  <a:schemeClr val="tx1"/>
                </a:solidFill>
                <a:latin typeface="Comic Sans MS" pitchFamily="66" charset="0"/>
              </a:defRPr>
            </a:lvl8pPr>
            <a:lvl9pPr marL="3886200" indent="-228600" eaLnBrk="0" fontAlgn="base" hangingPunct="0">
              <a:spcBef>
                <a:spcPct val="0"/>
              </a:spcBef>
              <a:spcAft>
                <a:spcPct val="0"/>
              </a:spcAft>
              <a:defRPr b="1" i="1">
                <a:solidFill>
                  <a:schemeClr val="tx1"/>
                </a:solidFill>
                <a:latin typeface="Comic Sans MS" pitchFamily="66" charset="0"/>
              </a:defRPr>
            </a:lvl9pPr>
          </a:lstStyle>
          <a:p>
            <a:pPr algn="ctr"/>
            <a:endParaRPr lang="en-US" altLang="en-US" sz="855" b="0" dirty="0">
              <a:solidFill>
                <a:schemeClr val="bg1">
                  <a:lumMod val="95000"/>
                </a:schemeClr>
              </a:solidFill>
              <a:latin typeface="Times New Roman" pitchFamily="18" charset="0"/>
            </a:endParaRPr>
          </a:p>
          <a:p>
            <a:pPr algn="ctr"/>
            <a:endParaRPr lang="en-US" altLang="en-US" sz="855" b="0" dirty="0">
              <a:solidFill>
                <a:schemeClr val="bg1">
                  <a:lumMod val="95000"/>
                </a:schemeClr>
              </a:solidFill>
              <a:latin typeface="Times New Roman" pitchFamily="18" charset="0"/>
            </a:endParaRPr>
          </a:p>
          <a:p>
            <a:pPr algn="ctr"/>
            <a:endParaRPr lang="en-US" altLang="en-US" sz="855" b="0" dirty="0">
              <a:solidFill>
                <a:schemeClr val="bg1">
                  <a:lumMod val="95000"/>
                </a:schemeClr>
              </a:solidFill>
              <a:latin typeface="Times New Roman" pitchFamily="18" charset="0"/>
            </a:endParaRPr>
          </a:p>
          <a:p>
            <a:pPr algn="ctr"/>
            <a:endParaRPr lang="en-US" altLang="en-US" sz="855" b="0" dirty="0">
              <a:solidFill>
                <a:schemeClr val="bg1">
                  <a:lumMod val="95000"/>
                </a:schemeClr>
              </a:solidFill>
              <a:latin typeface="Times New Roman" pitchFamily="18" charset="0"/>
            </a:endParaRPr>
          </a:p>
          <a:p>
            <a:pPr algn="ctr"/>
            <a:endParaRPr lang="en-US" altLang="en-US" sz="855" b="0" dirty="0">
              <a:solidFill>
                <a:schemeClr val="bg1">
                  <a:lumMod val="95000"/>
                </a:schemeClr>
              </a:solidFill>
              <a:latin typeface="Times New Roman" pitchFamily="18" charset="0"/>
            </a:endParaRPr>
          </a:p>
          <a:p>
            <a:pPr algn="ctr"/>
            <a:endParaRPr lang="en-US" altLang="en-US" sz="855" b="0" dirty="0">
              <a:solidFill>
                <a:schemeClr val="bg1">
                  <a:lumMod val="95000"/>
                </a:schemeClr>
              </a:solidFill>
              <a:latin typeface="Times New Roman" pitchFamily="18" charset="0"/>
            </a:endParaRPr>
          </a:p>
          <a:p>
            <a:pPr algn="ctr"/>
            <a:endParaRPr lang="en-US" altLang="en-US" sz="855" b="0" dirty="0">
              <a:solidFill>
                <a:schemeClr val="bg1">
                  <a:lumMod val="95000"/>
                </a:schemeClr>
              </a:solidFill>
              <a:latin typeface="Times New Roman" pitchFamily="18" charset="0"/>
            </a:endParaRPr>
          </a:p>
          <a:p>
            <a:pPr algn="ctr"/>
            <a:endParaRPr lang="en-US" altLang="en-US" sz="855" b="0" dirty="0">
              <a:solidFill>
                <a:schemeClr val="bg1">
                  <a:lumMod val="95000"/>
                </a:schemeClr>
              </a:solidFill>
              <a:latin typeface="Times New Roman" pitchFamily="18" charset="0"/>
            </a:endParaRPr>
          </a:p>
          <a:p>
            <a:pPr algn="ctr"/>
            <a:endParaRPr lang="en-US" altLang="en-US" sz="855" b="0" dirty="0">
              <a:solidFill>
                <a:schemeClr val="bg1">
                  <a:lumMod val="95000"/>
                </a:schemeClr>
              </a:solidFill>
              <a:latin typeface="Times New Roman" pitchFamily="18" charset="0"/>
            </a:endParaRPr>
          </a:p>
          <a:p>
            <a:pPr algn="ctr"/>
            <a:endParaRPr lang="en-US" altLang="en-US" sz="855" b="0" dirty="0">
              <a:solidFill>
                <a:schemeClr val="bg1">
                  <a:lumMod val="95000"/>
                </a:schemeClr>
              </a:solidFill>
              <a:latin typeface="Times New Roman" pitchFamily="18" charset="0"/>
            </a:endParaRPr>
          </a:p>
        </p:txBody>
      </p:sp>
      <p:sp>
        <p:nvSpPr>
          <p:cNvPr id="9" name="Text Box 9">
            <a:extLst>
              <a:ext uri="{FF2B5EF4-FFF2-40B4-BE49-F238E27FC236}">
                <a16:creationId xmlns:a16="http://schemas.microsoft.com/office/drawing/2014/main" id="{82123FBC-DBBC-45F6-8983-AF1B27B65480}"/>
              </a:ext>
            </a:extLst>
          </p:cNvPr>
          <p:cNvSpPr txBox="1">
            <a:spLocks noChangeArrowheads="1"/>
          </p:cNvSpPr>
          <p:nvPr/>
        </p:nvSpPr>
        <p:spPr bwMode="auto">
          <a:xfrm>
            <a:off x="3468291" y="3336368"/>
            <a:ext cx="1085850" cy="253916"/>
          </a:xfrm>
          <a:prstGeom prst="rect">
            <a:avLst/>
          </a:prstGeom>
          <a:solidFill>
            <a:srgbClr val="000099"/>
          </a:solidFill>
          <a:ln w="9525" algn="ctr">
            <a:noFill/>
            <a:miter lim="800000"/>
            <a:headEnd/>
            <a:tailEnd/>
          </a:ln>
        </p:spPr>
        <p:txBody>
          <a:bodyPr wrap="square">
            <a:spAutoFit/>
          </a:bodyPr>
          <a:lstStyle/>
          <a:p>
            <a:pPr algn="ctr">
              <a:defRPr/>
            </a:pPr>
            <a:r>
              <a:rPr lang="en-US" sz="1050" b="1" dirty="0">
                <a:solidFill>
                  <a:schemeClr val="bg1">
                    <a:lumMod val="95000"/>
                  </a:schemeClr>
                </a:solidFill>
                <a:effectLst>
                  <a:outerShdw blurRad="38100" dist="38100" dir="2700000" algn="tl">
                    <a:srgbClr val="000000">
                      <a:alpha val="43137"/>
                    </a:srgbClr>
                  </a:outerShdw>
                </a:effectLst>
              </a:rPr>
              <a:t>Secondary Aid</a:t>
            </a:r>
          </a:p>
        </p:txBody>
      </p:sp>
      <p:sp>
        <p:nvSpPr>
          <p:cNvPr id="12" name="Text Box 17">
            <a:extLst>
              <a:ext uri="{FF2B5EF4-FFF2-40B4-BE49-F238E27FC236}">
                <a16:creationId xmlns:a16="http://schemas.microsoft.com/office/drawing/2014/main" id="{275700D2-CCA1-4DFB-95AB-55954FAD0384}"/>
              </a:ext>
            </a:extLst>
          </p:cNvPr>
          <p:cNvSpPr txBox="1">
            <a:spLocks noChangeArrowheads="1"/>
          </p:cNvSpPr>
          <p:nvPr/>
        </p:nvSpPr>
        <p:spPr bwMode="auto">
          <a:xfrm>
            <a:off x="-191142" y="2019444"/>
            <a:ext cx="1714500" cy="1004121"/>
          </a:xfrm>
          <a:prstGeom prst="rect">
            <a:avLst/>
          </a:prstGeom>
          <a:noFill/>
          <a:ln w="9525" algn="ctr">
            <a:noFill/>
            <a:miter lim="800000"/>
            <a:headEnd/>
            <a:tailEnd/>
          </a:ln>
        </p:spPr>
        <p:txBody>
          <a:bodyPr wrap="square">
            <a:spAutoFit/>
          </a:bodyPr>
          <a:lstStyle/>
          <a:p>
            <a:pPr algn="ctr">
              <a:defRPr/>
            </a:pPr>
            <a:r>
              <a:rPr lang="en-US" sz="1975" b="1" dirty="0">
                <a:solidFill>
                  <a:srgbClr val="7030A0"/>
                </a:solidFill>
              </a:rPr>
              <a:t>Property Value per </a:t>
            </a:r>
            <a:r>
              <a:rPr lang="en-US" sz="1975" b="1" dirty="0">
                <a:solidFill>
                  <a:srgbClr val="00CCFF"/>
                </a:solidFill>
              </a:rPr>
              <a:t>Member</a:t>
            </a:r>
          </a:p>
        </p:txBody>
      </p:sp>
      <p:sp>
        <p:nvSpPr>
          <p:cNvPr id="13" name="Text Box 18">
            <a:extLst>
              <a:ext uri="{FF2B5EF4-FFF2-40B4-BE49-F238E27FC236}">
                <a16:creationId xmlns:a16="http://schemas.microsoft.com/office/drawing/2014/main" id="{51A8EABC-A713-44C9-B814-A8D330A9936F}"/>
              </a:ext>
            </a:extLst>
          </p:cNvPr>
          <p:cNvSpPr txBox="1">
            <a:spLocks noChangeArrowheads="1"/>
          </p:cNvSpPr>
          <p:nvPr/>
        </p:nvSpPr>
        <p:spPr bwMode="auto">
          <a:xfrm>
            <a:off x="2052190" y="3876112"/>
            <a:ext cx="628650" cy="323294"/>
          </a:xfrm>
          <a:prstGeom prst="rect">
            <a:avLst/>
          </a:prstGeom>
          <a:solidFill>
            <a:srgbClr val="CC6600"/>
          </a:solidFill>
          <a:ln w="12700" algn="ctr">
            <a:solidFill>
              <a:schemeClr val="tx1"/>
            </a:solidFill>
            <a:miter lim="800000"/>
            <a:headEnd/>
            <a:tailEnd/>
          </a:ln>
        </p:spPr>
        <p:txBody>
          <a:bodyPr>
            <a:spAutoFit/>
          </a:bodyPr>
          <a:lstStyle/>
          <a:p>
            <a:pPr algn="ctr">
              <a:defRPr/>
            </a:pPr>
            <a:r>
              <a:rPr lang="en-US" sz="1501" b="1" dirty="0">
                <a:solidFill>
                  <a:schemeClr val="bg1"/>
                </a:solidFill>
                <a:effectLst>
                  <a:outerShdw blurRad="38100" dist="38100" dir="2700000" algn="tl">
                    <a:srgbClr val="000000">
                      <a:alpha val="43137"/>
                    </a:srgbClr>
                  </a:outerShdw>
                </a:effectLst>
              </a:rPr>
              <a:t>20%</a:t>
            </a:r>
          </a:p>
        </p:txBody>
      </p:sp>
      <p:sp>
        <p:nvSpPr>
          <p:cNvPr id="19" name="Text Box 12">
            <a:extLst>
              <a:ext uri="{FF2B5EF4-FFF2-40B4-BE49-F238E27FC236}">
                <a16:creationId xmlns:a16="http://schemas.microsoft.com/office/drawing/2014/main" id="{3D89253B-C10C-47DA-B58C-465465F2613D}"/>
              </a:ext>
            </a:extLst>
          </p:cNvPr>
          <p:cNvSpPr txBox="1">
            <a:spLocks noChangeArrowheads="1"/>
          </p:cNvSpPr>
          <p:nvPr/>
        </p:nvSpPr>
        <p:spPr bwMode="auto">
          <a:xfrm>
            <a:off x="2815830" y="1104445"/>
            <a:ext cx="4567951" cy="749873"/>
          </a:xfrm>
          <a:prstGeom prst="rect">
            <a:avLst/>
          </a:prstGeom>
          <a:solidFill>
            <a:srgbClr val="008000"/>
          </a:solidFill>
          <a:ln w="9525" algn="ctr">
            <a:solidFill>
              <a:schemeClr val="tx1"/>
            </a:solidFill>
            <a:miter lim="800000"/>
            <a:headEnd/>
            <a:tailEnd/>
          </a:ln>
        </p:spPr>
        <p:txBody>
          <a:bodyPr/>
          <a:lstStyle>
            <a:lvl1pPr>
              <a:defRPr b="1" i="1">
                <a:solidFill>
                  <a:schemeClr val="tx1"/>
                </a:solidFill>
                <a:latin typeface="Comic Sans MS" pitchFamily="66" charset="0"/>
              </a:defRPr>
            </a:lvl1pPr>
            <a:lvl2pPr marL="742950" indent="-285750">
              <a:defRPr b="1" i="1">
                <a:solidFill>
                  <a:schemeClr val="tx1"/>
                </a:solidFill>
                <a:latin typeface="Comic Sans MS" pitchFamily="66" charset="0"/>
              </a:defRPr>
            </a:lvl2pPr>
            <a:lvl3pPr marL="1143000" indent="-228600">
              <a:defRPr b="1" i="1">
                <a:solidFill>
                  <a:schemeClr val="tx1"/>
                </a:solidFill>
                <a:latin typeface="Comic Sans MS" pitchFamily="66" charset="0"/>
              </a:defRPr>
            </a:lvl3pPr>
            <a:lvl4pPr marL="1600200" indent="-228600">
              <a:defRPr b="1" i="1">
                <a:solidFill>
                  <a:schemeClr val="tx1"/>
                </a:solidFill>
                <a:latin typeface="Comic Sans MS" pitchFamily="66" charset="0"/>
              </a:defRPr>
            </a:lvl4pPr>
            <a:lvl5pPr marL="2057400" indent="-228600">
              <a:defRPr b="1" i="1">
                <a:solidFill>
                  <a:schemeClr val="tx1"/>
                </a:solidFill>
                <a:latin typeface="Comic Sans MS" pitchFamily="66" charset="0"/>
              </a:defRPr>
            </a:lvl5pPr>
            <a:lvl6pPr marL="2514600" indent="-228600" eaLnBrk="0" fontAlgn="base" hangingPunct="0">
              <a:spcBef>
                <a:spcPct val="0"/>
              </a:spcBef>
              <a:spcAft>
                <a:spcPct val="0"/>
              </a:spcAft>
              <a:defRPr b="1" i="1">
                <a:solidFill>
                  <a:schemeClr val="tx1"/>
                </a:solidFill>
                <a:latin typeface="Comic Sans MS" pitchFamily="66" charset="0"/>
              </a:defRPr>
            </a:lvl6pPr>
            <a:lvl7pPr marL="2971800" indent="-228600" eaLnBrk="0" fontAlgn="base" hangingPunct="0">
              <a:spcBef>
                <a:spcPct val="0"/>
              </a:spcBef>
              <a:spcAft>
                <a:spcPct val="0"/>
              </a:spcAft>
              <a:defRPr b="1" i="1">
                <a:solidFill>
                  <a:schemeClr val="tx1"/>
                </a:solidFill>
                <a:latin typeface="Comic Sans MS" pitchFamily="66" charset="0"/>
              </a:defRPr>
            </a:lvl7pPr>
            <a:lvl8pPr marL="3429000" indent="-228600" eaLnBrk="0" fontAlgn="base" hangingPunct="0">
              <a:spcBef>
                <a:spcPct val="0"/>
              </a:spcBef>
              <a:spcAft>
                <a:spcPct val="0"/>
              </a:spcAft>
              <a:defRPr b="1" i="1">
                <a:solidFill>
                  <a:schemeClr val="tx1"/>
                </a:solidFill>
                <a:latin typeface="Comic Sans MS" pitchFamily="66" charset="0"/>
              </a:defRPr>
            </a:lvl8pPr>
            <a:lvl9pPr marL="3886200" indent="-228600" eaLnBrk="0" fontAlgn="base" hangingPunct="0">
              <a:spcBef>
                <a:spcPct val="0"/>
              </a:spcBef>
              <a:spcAft>
                <a:spcPct val="0"/>
              </a:spcAft>
              <a:defRPr b="1" i="1">
                <a:solidFill>
                  <a:schemeClr val="tx1"/>
                </a:solidFill>
                <a:latin typeface="Comic Sans MS" pitchFamily="66" charset="0"/>
              </a:defRPr>
            </a:lvl9pPr>
          </a:lstStyle>
          <a:p>
            <a:pPr algn="ctr"/>
            <a:endParaRPr lang="en-US" altLang="en-US" sz="1080" b="0" dirty="0">
              <a:solidFill>
                <a:srgbClr val="FF9900"/>
              </a:solidFill>
              <a:latin typeface="Times New Roman" pitchFamily="18" charset="0"/>
            </a:endParaRPr>
          </a:p>
          <a:p>
            <a:pPr algn="ctr"/>
            <a:endParaRPr lang="en-US" altLang="en-US" sz="540" b="0" dirty="0">
              <a:solidFill>
                <a:srgbClr val="FF9900"/>
              </a:solidFill>
              <a:latin typeface="Times New Roman" pitchFamily="18" charset="0"/>
            </a:endParaRPr>
          </a:p>
          <a:p>
            <a:pPr algn="ctr"/>
            <a:endParaRPr lang="en-US" altLang="en-US" sz="540" b="0" dirty="0">
              <a:solidFill>
                <a:srgbClr val="FF9900"/>
              </a:solidFill>
              <a:latin typeface="Times New Roman" pitchFamily="18" charset="0"/>
            </a:endParaRPr>
          </a:p>
          <a:p>
            <a:pPr algn="ctr"/>
            <a:endParaRPr lang="en-US" altLang="en-US" sz="540" b="0" dirty="0">
              <a:solidFill>
                <a:srgbClr val="FF9900"/>
              </a:solidFill>
              <a:latin typeface="Times New Roman" pitchFamily="18" charset="0"/>
            </a:endParaRPr>
          </a:p>
          <a:p>
            <a:pPr algn="ctr"/>
            <a:r>
              <a:rPr lang="en-US" altLang="en-US" sz="1080" b="0" dirty="0">
                <a:solidFill>
                  <a:srgbClr val="FF9900"/>
                </a:solidFill>
                <a:latin typeface="Times New Roman" pitchFamily="18" charset="0"/>
              </a:rPr>
              <a:t>             </a:t>
            </a:r>
          </a:p>
        </p:txBody>
      </p:sp>
      <p:sp>
        <p:nvSpPr>
          <p:cNvPr id="10" name="Text Box 11">
            <a:extLst>
              <a:ext uri="{FF2B5EF4-FFF2-40B4-BE49-F238E27FC236}">
                <a16:creationId xmlns:a16="http://schemas.microsoft.com/office/drawing/2014/main" id="{F0FB85F1-109C-4835-9A1E-DE0A0304CBB5}"/>
              </a:ext>
            </a:extLst>
          </p:cNvPr>
          <p:cNvSpPr txBox="1">
            <a:spLocks noChangeArrowheads="1"/>
          </p:cNvSpPr>
          <p:nvPr/>
        </p:nvSpPr>
        <p:spPr bwMode="auto">
          <a:xfrm>
            <a:off x="2219326" y="1108985"/>
            <a:ext cx="1160482" cy="742950"/>
          </a:xfrm>
          <a:prstGeom prst="rect">
            <a:avLst/>
          </a:prstGeom>
          <a:solidFill>
            <a:srgbClr val="003300"/>
          </a:solidFill>
          <a:ln w="9525" algn="ctr">
            <a:solidFill>
              <a:schemeClr val="tx1"/>
            </a:solidFill>
            <a:miter lim="800000"/>
            <a:headEnd/>
            <a:tailEnd/>
          </a:ln>
        </p:spPr>
        <p:txBody>
          <a:bodyPr/>
          <a:lstStyle>
            <a:lvl1pPr>
              <a:defRPr b="1" i="1">
                <a:solidFill>
                  <a:schemeClr val="tx1"/>
                </a:solidFill>
                <a:latin typeface="Comic Sans MS" pitchFamily="66" charset="0"/>
              </a:defRPr>
            </a:lvl1pPr>
            <a:lvl2pPr marL="742950" indent="-285750">
              <a:defRPr b="1" i="1">
                <a:solidFill>
                  <a:schemeClr val="tx1"/>
                </a:solidFill>
                <a:latin typeface="Comic Sans MS" pitchFamily="66" charset="0"/>
              </a:defRPr>
            </a:lvl2pPr>
            <a:lvl3pPr marL="1143000" indent="-228600">
              <a:defRPr b="1" i="1">
                <a:solidFill>
                  <a:schemeClr val="tx1"/>
                </a:solidFill>
                <a:latin typeface="Comic Sans MS" pitchFamily="66" charset="0"/>
              </a:defRPr>
            </a:lvl3pPr>
            <a:lvl4pPr marL="1600200" indent="-228600">
              <a:defRPr b="1" i="1">
                <a:solidFill>
                  <a:schemeClr val="tx1"/>
                </a:solidFill>
                <a:latin typeface="Comic Sans MS" pitchFamily="66" charset="0"/>
              </a:defRPr>
            </a:lvl4pPr>
            <a:lvl5pPr marL="2057400" indent="-228600">
              <a:defRPr b="1" i="1">
                <a:solidFill>
                  <a:schemeClr val="tx1"/>
                </a:solidFill>
                <a:latin typeface="Comic Sans MS" pitchFamily="66" charset="0"/>
              </a:defRPr>
            </a:lvl5pPr>
            <a:lvl6pPr marL="2514600" indent="-228600" eaLnBrk="0" fontAlgn="base" hangingPunct="0">
              <a:spcBef>
                <a:spcPct val="0"/>
              </a:spcBef>
              <a:spcAft>
                <a:spcPct val="0"/>
              </a:spcAft>
              <a:defRPr b="1" i="1">
                <a:solidFill>
                  <a:schemeClr val="tx1"/>
                </a:solidFill>
                <a:latin typeface="Comic Sans MS" pitchFamily="66" charset="0"/>
              </a:defRPr>
            </a:lvl6pPr>
            <a:lvl7pPr marL="2971800" indent="-228600" eaLnBrk="0" fontAlgn="base" hangingPunct="0">
              <a:spcBef>
                <a:spcPct val="0"/>
              </a:spcBef>
              <a:spcAft>
                <a:spcPct val="0"/>
              </a:spcAft>
              <a:defRPr b="1" i="1">
                <a:solidFill>
                  <a:schemeClr val="tx1"/>
                </a:solidFill>
                <a:latin typeface="Comic Sans MS" pitchFamily="66" charset="0"/>
              </a:defRPr>
            </a:lvl7pPr>
            <a:lvl8pPr marL="3429000" indent="-228600" eaLnBrk="0" fontAlgn="base" hangingPunct="0">
              <a:spcBef>
                <a:spcPct val="0"/>
              </a:spcBef>
              <a:spcAft>
                <a:spcPct val="0"/>
              </a:spcAft>
              <a:defRPr b="1" i="1">
                <a:solidFill>
                  <a:schemeClr val="tx1"/>
                </a:solidFill>
                <a:latin typeface="Comic Sans MS" pitchFamily="66" charset="0"/>
              </a:defRPr>
            </a:lvl8pPr>
            <a:lvl9pPr marL="3886200" indent="-228600" eaLnBrk="0" fontAlgn="base" hangingPunct="0">
              <a:spcBef>
                <a:spcPct val="0"/>
              </a:spcBef>
              <a:spcAft>
                <a:spcPct val="0"/>
              </a:spcAft>
              <a:defRPr b="1" i="1">
                <a:solidFill>
                  <a:schemeClr val="tx1"/>
                </a:solidFill>
                <a:latin typeface="Comic Sans MS" pitchFamily="66" charset="0"/>
              </a:defRPr>
            </a:lvl9pPr>
          </a:lstStyle>
          <a:p>
            <a:pPr algn="ctr"/>
            <a:r>
              <a:rPr lang="en-US" altLang="en-US" sz="900" b="0" dirty="0">
                <a:solidFill>
                  <a:srgbClr val="FF9900"/>
                </a:solidFill>
                <a:latin typeface="Times New Roman" pitchFamily="18" charset="0"/>
              </a:rPr>
              <a:t> </a:t>
            </a:r>
          </a:p>
          <a:p>
            <a:pPr algn="ctr"/>
            <a:r>
              <a:rPr lang="en-US" altLang="en-US" sz="900" b="0" dirty="0">
                <a:solidFill>
                  <a:srgbClr val="FF9900"/>
                </a:solidFill>
                <a:latin typeface="Times New Roman" pitchFamily="18" charset="0"/>
              </a:rPr>
              <a:t>             </a:t>
            </a:r>
          </a:p>
        </p:txBody>
      </p:sp>
      <p:sp>
        <p:nvSpPr>
          <p:cNvPr id="16" name="Text Box 21">
            <a:extLst>
              <a:ext uri="{FF2B5EF4-FFF2-40B4-BE49-F238E27FC236}">
                <a16:creationId xmlns:a16="http://schemas.microsoft.com/office/drawing/2014/main" id="{E4A2A231-88A2-467D-BC31-4E4F75C86482}"/>
              </a:ext>
            </a:extLst>
          </p:cNvPr>
          <p:cNvSpPr txBox="1">
            <a:spLocks noChangeArrowheads="1"/>
          </p:cNvSpPr>
          <p:nvPr/>
        </p:nvSpPr>
        <p:spPr bwMode="auto">
          <a:xfrm>
            <a:off x="1876758" y="2574832"/>
            <a:ext cx="742950" cy="323294"/>
          </a:xfrm>
          <a:prstGeom prst="rect">
            <a:avLst/>
          </a:prstGeom>
          <a:solidFill>
            <a:srgbClr val="000099"/>
          </a:solidFill>
          <a:ln w="9525" algn="ctr">
            <a:solidFill>
              <a:schemeClr val="tx1"/>
            </a:solidFill>
            <a:miter lim="800000"/>
            <a:headEnd/>
            <a:tailEnd/>
          </a:ln>
        </p:spPr>
        <p:txBody>
          <a:bodyPr>
            <a:spAutoFit/>
          </a:bodyPr>
          <a:lstStyle/>
          <a:p>
            <a:pPr algn="ctr">
              <a:defRPr/>
            </a:pPr>
            <a:r>
              <a:rPr lang="en-US" sz="1501" b="1" dirty="0">
                <a:solidFill>
                  <a:schemeClr val="bg1">
                    <a:lumMod val="95000"/>
                  </a:schemeClr>
                </a:solidFill>
                <a:effectLst>
                  <a:outerShdw blurRad="38100" dist="38100" dir="2700000" algn="tl">
                    <a:srgbClr val="000000">
                      <a:alpha val="43137"/>
                    </a:srgbClr>
                  </a:outerShdw>
                </a:effectLst>
              </a:rPr>
              <a:t>25%</a:t>
            </a:r>
          </a:p>
        </p:txBody>
      </p:sp>
      <p:sp>
        <p:nvSpPr>
          <p:cNvPr id="17" name="Text Box 23">
            <a:extLst>
              <a:ext uri="{FF2B5EF4-FFF2-40B4-BE49-F238E27FC236}">
                <a16:creationId xmlns:a16="http://schemas.microsoft.com/office/drawing/2014/main" id="{396D316B-60E0-4457-84C0-A8F8F4CDF93F}"/>
              </a:ext>
            </a:extLst>
          </p:cNvPr>
          <p:cNvSpPr txBox="1">
            <a:spLocks noChangeArrowheads="1"/>
          </p:cNvSpPr>
          <p:nvPr/>
        </p:nvSpPr>
        <p:spPr bwMode="auto">
          <a:xfrm>
            <a:off x="1900785" y="1461441"/>
            <a:ext cx="742950" cy="323294"/>
          </a:xfrm>
          <a:prstGeom prst="rect">
            <a:avLst/>
          </a:prstGeom>
          <a:solidFill>
            <a:srgbClr val="003300"/>
          </a:solidFill>
          <a:ln w="9525" algn="ctr">
            <a:solidFill>
              <a:schemeClr val="tx1"/>
            </a:solidFill>
            <a:miter lim="800000"/>
            <a:headEnd/>
            <a:tailEnd/>
          </a:ln>
        </p:spPr>
        <p:txBody>
          <a:bodyPr>
            <a:spAutoFit/>
          </a:bodyPr>
          <a:lstStyle/>
          <a:p>
            <a:pPr algn="ctr">
              <a:defRPr/>
            </a:pPr>
            <a:r>
              <a:rPr lang="en-US" sz="1501" b="1" dirty="0">
                <a:solidFill>
                  <a:schemeClr val="bg1">
                    <a:lumMod val="95000"/>
                  </a:schemeClr>
                </a:solidFill>
                <a:effectLst>
                  <a:outerShdw blurRad="38100" dist="38100" dir="2700000" algn="tl">
                    <a:srgbClr val="000000">
                      <a:alpha val="43137"/>
                    </a:srgbClr>
                  </a:outerShdw>
                </a:effectLst>
              </a:rPr>
              <a:t>50%</a:t>
            </a:r>
          </a:p>
        </p:txBody>
      </p:sp>
      <p:sp>
        <p:nvSpPr>
          <p:cNvPr id="20" name="Text Box 14">
            <a:extLst>
              <a:ext uri="{FF2B5EF4-FFF2-40B4-BE49-F238E27FC236}">
                <a16:creationId xmlns:a16="http://schemas.microsoft.com/office/drawing/2014/main" id="{C5B7147E-7777-4311-A0AB-2DC9DDE7D057}"/>
              </a:ext>
            </a:extLst>
          </p:cNvPr>
          <p:cNvSpPr txBox="1">
            <a:spLocks noChangeArrowheads="1"/>
          </p:cNvSpPr>
          <p:nvPr/>
        </p:nvSpPr>
        <p:spPr bwMode="auto">
          <a:xfrm rot="16200000">
            <a:off x="2233718" y="871150"/>
            <a:ext cx="507831" cy="835727"/>
          </a:xfrm>
          <a:prstGeom prst="rect">
            <a:avLst/>
          </a:prstGeom>
          <a:noFill/>
          <a:ln w="9525" algn="ctr">
            <a:noFill/>
            <a:miter lim="800000"/>
            <a:headEnd/>
            <a:tailEnd/>
          </a:ln>
        </p:spPr>
        <p:txBody>
          <a:bodyPr vert="eaVert" wrap="square">
            <a:spAutoFit/>
          </a:bodyPr>
          <a:lstStyle/>
          <a:p>
            <a:pPr algn="ctr">
              <a:defRPr/>
            </a:pPr>
            <a:r>
              <a:rPr lang="en-US" sz="1050" b="1" dirty="0">
                <a:solidFill>
                  <a:schemeClr val="bg1">
                    <a:lumMod val="95000"/>
                  </a:schemeClr>
                </a:solidFill>
                <a:effectLst>
                  <a:outerShdw blurRad="38100" dist="38100" dir="2700000" algn="tl">
                    <a:srgbClr val="000000">
                      <a:alpha val="43137"/>
                    </a:srgbClr>
                  </a:outerShdw>
                </a:effectLst>
              </a:rPr>
              <a:t>Tertiary</a:t>
            </a:r>
            <a:br>
              <a:rPr lang="en-US" sz="1050" b="1" dirty="0">
                <a:solidFill>
                  <a:schemeClr val="bg1">
                    <a:lumMod val="95000"/>
                  </a:schemeClr>
                </a:solidFill>
                <a:effectLst>
                  <a:outerShdw blurRad="38100" dist="38100" dir="2700000" algn="tl">
                    <a:srgbClr val="000000">
                      <a:alpha val="43137"/>
                    </a:srgbClr>
                  </a:outerShdw>
                </a:effectLst>
              </a:rPr>
            </a:br>
            <a:r>
              <a:rPr lang="en-US" sz="1050" b="1" dirty="0">
                <a:solidFill>
                  <a:schemeClr val="bg1">
                    <a:lumMod val="95000"/>
                  </a:schemeClr>
                </a:solidFill>
                <a:effectLst>
                  <a:outerShdw blurRad="38100" dist="38100" dir="2700000" algn="tl">
                    <a:srgbClr val="000000">
                      <a:alpha val="43137"/>
                    </a:srgbClr>
                  </a:outerShdw>
                </a:effectLst>
              </a:rPr>
              <a:t>Aid</a:t>
            </a:r>
          </a:p>
        </p:txBody>
      </p:sp>
      <p:sp>
        <p:nvSpPr>
          <p:cNvPr id="22" name="Text Box 9">
            <a:extLst>
              <a:ext uri="{FF2B5EF4-FFF2-40B4-BE49-F238E27FC236}">
                <a16:creationId xmlns:a16="http://schemas.microsoft.com/office/drawing/2014/main" id="{2EF5472E-6497-4DAF-81A6-F4D27CC9E29A}"/>
              </a:ext>
            </a:extLst>
          </p:cNvPr>
          <p:cNvSpPr txBox="1">
            <a:spLocks noChangeArrowheads="1"/>
          </p:cNvSpPr>
          <p:nvPr/>
        </p:nvSpPr>
        <p:spPr bwMode="auto">
          <a:xfrm>
            <a:off x="4319777" y="1355981"/>
            <a:ext cx="1929646" cy="253916"/>
          </a:xfrm>
          <a:prstGeom prst="rect">
            <a:avLst/>
          </a:prstGeom>
          <a:solidFill>
            <a:srgbClr val="008000"/>
          </a:solidFill>
          <a:ln w="9525" algn="ctr">
            <a:noFill/>
            <a:miter lim="800000"/>
            <a:headEnd/>
            <a:tailEnd/>
          </a:ln>
        </p:spPr>
        <p:txBody>
          <a:bodyPr wrap="square">
            <a:spAutoFit/>
          </a:bodyPr>
          <a:lstStyle/>
          <a:p>
            <a:pPr algn="ctr">
              <a:defRPr/>
            </a:pPr>
            <a:r>
              <a:rPr lang="en-US" sz="1050" b="1" dirty="0">
                <a:solidFill>
                  <a:schemeClr val="bg1">
                    <a:lumMod val="95000"/>
                  </a:schemeClr>
                </a:solidFill>
                <a:effectLst>
                  <a:outerShdw blurRad="38100" dist="38100" dir="2700000" algn="tl">
                    <a:srgbClr val="000000">
                      <a:alpha val="43137"/>
                    </a:srgbClr>
                  </a:outerShdw>
                </a:effectLst>
              </a:rPr>
              <a:t>Negative Tertiary Aid</a:t>
            </a:r>
          </a:p>
        </p:txBody>
      </p:sp>
      <p:sp>
        <p:nvSpPr>
          <p:cNvPr id="25" name="Title 6">
            <a:extLst>
              <a:ext uri="{FF2B5EF4-FFF2-40B4-BE49-F238E27FC236}">
                <a16:creationId xmlns:a16="http://schemas.microsoft.com/office/drawing/2014/main" id="{CF37AC70-6CB4-4ACF-AB86-0D2CF2CEA796}"/>
              </a:ext>
            </a:extLst>
          </p:cNvPr>
          <p:cNvSpPr txBox="1">
            <a:spLocks/>
          </p:cNvSpPr>
          <p:nvPr/>
        </p:nvSpPr>
        <p:spPr>
          <a:xfrm>
            <a:off x="2000251" y="171451"/>
            <a:ext cx="5317386" cy="557675"/>
          </a:xfrm>
          <a:prstGeom prst="rect">
            <a:avLst/>
          </a:prstGeom>
        </p:spPr>
        <p:txBody>
          <a:bodyPr/>
          <a:lstStyle/>
          <a:p>
            <a:pPr algn="ctr"/>
            <a:r>
              <a:rPr lang="en-US" sz="3200" dirty="0">
                <a:solidFill>
                  <a:srgbClr val="FFFF00"/>
                </a:solidFill>
                <a:latin typeface="Lato Black" panose="020F0A02020204030203" pitchFamily="34" charset="0"/>
              </a:rPr>
              <a:t>Equalization Aid</a:t>
            </a:r>
          </a:p>
        </p:txBody>
      </p:sp>
      <p:sp>
        <p:nvSpPr>
          <p:cNvPr id="5" name="Line 4">
            <a:extLst>
              <a:ext uri="{FF2B5EF4-FFF2-40B4-BE49-F238E27FC236}">
                <a16:creationId xmlns:a16="http://schemas.microsoft.com/office/drawing/2014/main" id="{B9ECF879-99A1-46B3-BBCD-171189CA97BD}"/>
              </a:ext>
            </a:extLst>
          </p:cNvPr>
          <p:cNvSpPr>
            <a:spLocks noChangeShapeType="1"/>
          </p:cNvSpPr>
          <p:nvPr/>
        </p:nvSpPr>
        <p:spPr bwMode="auto">
          <a:xfrm flipH="1">
            <a:off x="1444752" y="3781067"/>
            <a:ext cx="6457950" cy="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sz="1975" dirty="0"/>
          </a:p>
        </p:txBody>
      </p:sp>
      <p:sp>
        <p:nvSpPr>
          <p:cNvPr id="7" name="Line 7">
            <a:extLst>
              <a:ext uri="{FF2B5EF4-FFF2-40B4-BE49-F238E27FC236}">
                <a16:creationId xmlns:a16="http://schemas.microsoft.com/office/drawing/2014/main" id="{AAE69A00-01BD-47A6-B27E-3958E86C4C1C}"/>
              </a:ext>
            </a:extLst>
          </p:cNvPr>
          <p:cNvSpPr>
            <a:spLocks noChangeShapeType="1"/>
          </p:cNvSpPr>
          <p:nvPr/>
        </p:nvSpPr>
        <p:spPr bwMode="auto">
          <a:xfrm flipH="1">
            <a:off x="1444752" y="1863411"/>
            <a:ext cx="6457950" cy="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sz="1975" dirty="0"/>
          </a:p>
        </p:txBody>
      </p:sp>
      <p:sp>
        <p:nvSpPr>
          <p:cNvPr id="18" name="Line 29">
            <a:extLst>
              <a:ext uri="{FF2B5EF4-FFF2-40B4-BE49-F238E27FC236}">
                <a16:creationId xmlns:a16="http://schemas.microsoft.com/office/drawing/2014/main" id="{F1EC4CC7-26FE-421D-B354-9B5FFCC360A9}"/>
              </a:ext>
            </a:extLst>
          </p:cNvPr>
          <p:cNvSpPr>
            <a:spLocks noChangeShapeType="1"/>
          </p:cNvSpPr>
          <p:nvPr/>
        </p:nvSpPr>
        <p:spPr bwMode="auto">
          <a:xfrm>
            <a:off x="2788538" y="631016"/>
            <a:ext cx="0" cy="3429000"/>
          </a:xfrm>
          <a:prstGeom prst="line">
            <a:avLst/>
          </a:prstGeom>
          <a:noFill/>
          <a:ln w="31750">
            <a:solidFill>
              <a:srgbClr val="00CCFF"/>
            </a:solidFill>
            <a:round/>
            <a:headEnd/>
            <a:tailEnd/>
          </a:ln>
          <a:effectLst>
            <a:outerShdw blurRad="25400" dist="12700" dir="2700000" algn="tl" rotWithShape="0">
              <a:prstClr val="black">
                <a:alpha val="40000"/>
              </a:prstClr>
            </a:outerShdw>
          </a:effectLst>
          <a:extLst>
            <a:ext uri="{909E8E84-426E-40DD-AFC4-6F175D3DCCD1}">
              <a14:hiddenFill xmlns:a14="http://schemas.microsoft.com/office/drawing/2010/main">
                <a:noFill/>
              </a14:hiddenFill>
            </a:ext>
          </a:extLst>
        </p:spPr>
        <p:txBody>
          <a:bodyPr wrap="none" anchor="ctr"/>
          <a:lstStyle/>
          <a:p>
            <a:endParaRPr lang="en-US" sz="1975" dirty="0"/>
          </a:p>
        </p:txBody>
      </p:sp>
      <p:sp>
        <p:nvSpPr>
          <p:cNvPr id="27" name="Line 29">
            <a:extLst>
              <a:ext uri="{FF2B5EF4-FFF2-40B4-BE49-F238E27FC236}">
                <a16:creationId xmlns:a16="http://schemas.microsoft.com/office/drawing/2014/main" id="{9BC8811D-69E6-4580-BC1D-4208948BE5B6}"/>
              </a:ext>
            </a:extLst>
          </p:cNvPr>
          <p:cNvSpPr>
            <a:spLocks noChangeShapeType="1"/>
          </p:cNvSpPr>
          <p:nvPr/>
        </p:nvSpPr>
        <p:spPr bwMode="auto">
          <a:xfrm>
            <a:off x="3371412" y="631016"/>
            <a:ext cx="0" cy="3429000"/>
          </a:xfrm>
          <a:prstGeom prst="line">
            <a:avLst/>
          </a:prstGeom>
          <a:noFill/>
          <a:ln w="31750">
            <a:solidFill>
              <a:srgbClr val="FF0066"/>
            </a:solidFill>
            <a:round/>
            <a:headEnd/>
            <a:tailEnd/>
          </a:ln>
          <a:effectLst>
            <a:outerShdw blurRad="25400" dist="12700" dir="2700000" algn="tl" rotWithShape="0">
              <a:prstClr val="black">
                <a:alpha val="40000"/>
              </a:prstClr>
            </a:outerShdw>
          </a:effectLst>
          <a:extLst>
            <a:ext uri="{909E8E84-426E-40DD-AFC4-6F175D3DCCD1}">
              <a14:hiddenFill xmlns:a14="http://schemas.microsoft.com/office/drawing/2010/main">
                <a:noFill/>
              </a14:hiddenFill>
            </a:ext>
          </a:extLst>
        </p:spPr>
        <p:txBody>
          <a:bodyPr wrap="none" anchor="ctr"/>
          <a:lstStyle/>
          <a:p>
            <a:endParaRPr lang="en-US" sz="1975" dirty="0"/>
          </a:p>
        </p:txBody>
      </p:sp>
      <p:sp>
        <p:nvSpPr>
          <p:cNvPr id="21" name="Text Box 22">
            <a:extLst>
              <a:ext uri="{FF2B5EF4-FFF2-40B4-BE49-F238E27FC236}">
                <a16:creationId xmlns:a16="http://schemas.microsoft.com/office/drawing/2014/main" id="{05B4313C-37C5-4882-B1AE-B7EEB52F9E63}"/>
              </a:ext>
            </a:extLst>
          </p:cNvPr>
          <p:cNvSpPr txBox="1">
            <a:spLocks noChangeArrowheads="1"/>
          </p:cNvSpPr>
          <p:nvPr/>
        </p:nvSpPr>
        <p:spPr bwMode="auto">
          <a:xfrm>
            <a:off x="2957618" y="1431090"/>
            <a:ext cx="742950" cy="323294"/>
          </a:xfrm>
          <a:prstGeom prst="rect">
            <a:avLst/>
          </a:prstGeom>
          <a:solidFill>
            <a:srgbClr val="003300"/>
          </a:solidFill>
          <a:ln w="9525" algn="ctr">
            <a:solidFill>
              <a:schemeClr val="tx1"/>
            </a:solidFill>
            <a:miter lim="800000"/>
            <a:headEnd/>
            <a:tailEnd/>
          </a:ln>
        </p:spPr>
        <p:txBody>
          <a:bodyPr>
            <a:spAutoFit/>
          </a:bodyPr>
          <a:lstStyle/>
          <a:p>
            <a:pPr algn="ctr">
              <a:defRPr/>
            </a:pPr>
            <a:r>
              <a:rPr lang="en-US" sz="1501" b="1" dirty="0">
                <a:solidFill>
                  <a:schemeClr val="bg1">
                    <a:lumMod val="95000"/>
                  </a:schemeClr>
                </a:solidFill>
                <a:effectLst>
                  <a:outerShdw blurRad="38100" dist="38100" dir="2700000" algn="tl">
                    <a:srgbClr val="000000">
                      <a:alpha val="43137"/>
                    </a:srgbClr>
                  </a:outerShdw>
                </a:effectLst>
              </a:rPr>
              <a:t>50%</a:t>
            </a:r>
          </a:p>
        </p:txBody>
      </p:sp>
      <p:sp>
        <p:nvSpPr>
          <p:cNvPr id="15" name="Text Box 20">
            <a:extLst>
              <a:ext uri="{FF2B5EF4-FFF2-40B4-BE49-F238E27FC236}">
                <a16:creationId xmlns:a16="http://schemas.microsoft.com/office/drawing/2014/main" id="{72E48867-77BD-4334-99F4-6D0ADF244B47}"/>
              </a:ext>
            </a:extLst>
          </p:cNvPr>
          <p:cNvSpPr txBox="1">
            <a:spLocks noChangeArrowheads="1"/>
          </p:cNvSpPr>
          <p:nvPr/>
        </p:nvSpPr>
        <p:spPr bwMode="auto">
          <a:xfrm>
            <a:off x="2957394" y="2566640"/>
            <a:ext cx="742950" cy="323294"/>
          </a:xfrm>
          <a:prstGeom prst="rect">
            <a:avLst/>
          </a:prstGeom>
          <a:solidFill>
            <a:srgbClr val="000099"/>
          </a:solidFill>
          <a:ln w="9525" algn="ctr">
            <a:solidFill>
              <a:schemeClr val="tx1"/>
            </a:solidFill>
            <a:miter lim="800000"/>
            <a:headEnd/>
            <a:tailEnd/>
          </a:ln>
        </p:spPr>
        <p:txBody>
          <a:bodyPr>
            <a:spAutoFit/>
          </a:bodyPr>
          <a:lstStyle/>
          <a:p>
            <a:pPr algn="ctr">
              <a:defRPr/>
            </a:pPr>
            <a:r>
              <a:rPr lang="en-US" sz="1501" b="1" dirty="0">
                <a:solidFill>
                  <a:schemeClr val="bg1">
                    <a:lumMod val="95000"/>
                  </a:schemeClr>
                </a:solidFill>
                <a:effectLst>
                  <a:outerShdw blurRad="38100" dist="38100" dir="2700000" algn="tl">
                    <a:srgbClr val="000000">
                      <a:alpha val="43137"/>
                    </a:srgbClr>
                  </a:outerShdw>
                </a:effectLst>
              </a:rPr>
              <a:t>75%</a:t>
            </a:r>
          </a:p>
        </p:txBody>
      </p:sp>
      <p:sp>
        <p:nvSpPr>
          <p:cNvPr id="14" name="Text Box 19">
            <a:extLst>
              <a:ext uri="{FF2B5EF4-FFF2-40B4-BE49-F238E27FC236}">
                <a16:creationId xmlns:a16="http://schemas.microsoft.com/office/drawing/2014/main" id="{BD20478D-853F-4BC6-904A-192A53F04FE5}"/>
              </a:ext>
            </a:extLst>
          </p:cNvPr>
          <p:cNvSpPr txBox="1">
            <a:spLocks noChangeArrowheads="1"/>
          </p:cNvSpPr>
          <p:nvPr/>
        </p:nvSpPr>
        <p:spPr bwMode="auto">
          <a:xfrm>
            <a:off x="2933342" y="3872868"/>
            <a:ext cx="742950" cy="323294"/>
          </a:xfrm>
          <a:prstGeom prst="rect">
            <a:avLst/>
          </a:prstGeom>
          <a:solidFill>
            <a:srgbClr val="CC6600"/>
          </a:solidFill>
          <a:ln w="12700" algn="ctr">
            <a:solidFill>
              <a:schemeClr val="tx1"/>
            </a:solidFill>
            <a:miter lim="800000"/>
            <a:headEnd/>
            <a:tailEnd/>
          </a:ln>
        </p:spPr>
        <p:txBody>
          <a:bodyPr>
            <a:spAutoFit/>
          </a:bodyPr>
          <a:lstStyle>
            <a:defPPr>
              <a:defRPr lang="en-US"/>
            </a:defPPr>
            <a:lvl1pPr algn="ctr">
              <a:defRPr sz="1501" b="1">
                <a:effectLst>
                  <a:outerShdw blurRad="38100" dist="38100" dir="2700000" algn="tl">
                    <a:srgbClr val="000000">
                      <a:alpha val="43137"/>
                    </a:srgbClr>
                  </a:outerShdw>
                </a:effectLst>
              </a:defRPr>
            </a:lvl1pPr>
          </a:lstStyle>
          <a:p>
            <a:r>
              <a:rPr lang="en-US">
                <a:solidFill>
                  <a:schemeClr val="bg1"/>
                </a:solidFill>
              </a:rPr>
              <a:t>80%</a:t>
            </a:r>
            <a:endParaRPr lang="en-US" dirty="0">
              <a:solidFill>
                <a:schemeClr val="bg1"/>
              </a:solidFill>
            </a:endParaRPr>
          </a:p>
        </p:txBody>
      </p:sp>
    </p:spTree>
    <p:extLst>
      <p:ext uri="{BB962C8B-B14F-4D97-AF65-F5344CB8AC3E}">
        <p14:creationId xmlns:p14="http://schemas.microsoft.com/office/powerpoint/2010/main" val="15079034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14">
                                            <p:bg/>
                                          </p:spTgt>
                                        </p:tgtEl>
                                        <p:attrNameLst>
                                          <p:attrName>style.visibility</p:attrName>
                                        </p:attrNameLst>
                                      </p:cBhvr>
                                      <p:to>
                                        <p:strVal val="visible"/>
                                      </p:to>
                                    </p:set>
                                  </p:childTnLst>
                                </p:cTn>
                              </p:par>
                              <p:par>
                                <p:cTn id="31" presetID="1" presetClass="entr" presetSubtype="0" fill="hold" grpId="1" nodeType="withEffect">
                                  <p:stCondLst>
                                    <p:cond delay="0"/>
                                  </p:stCondLst>
                                  <p:childTnLst>
                                    <p:set>
                                      <p:cBhvr>
                                        <p:cTn id="32"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0" nodeType="clickEffect">
                                  <p:stCondLst>
                                    <p:cond delay="0"/>
                                  </p:stCondLst>
                                  <p:childTnLst>
                                    <p:set>
                                      <p:cBhvr>
                                        <p:cTn id="36" dur="1" fill="hold">
                                          <p:stCondLst>
                                            <p:cond delay="0"/>
                                          </p:stCondLst>
                                        </p:cTn>
                                        <p:tgtEl>
                                          <p:spTgt spid="14">
                                            <p:txEl>
                                              <p:pRg st="0" end="0"/>
                                            </p:txEl>
                                          </p:spTgt>
                                        </p:tgtEl>
                                        <p:attrNameLst>
                                          <p:attrName>style.visibility</p:attrName>
                                        </p:attrNameLst>
                                      </p:cBhvr>
                                      <p:to>
                                        <p:strVal val="hidden"/>
                                      </p:to>
                                    </p:set>
                                  </p:childTnLst>
                                </p:cTn>
                              </p:par>
                              <p:par>
                                <p:cTn id="37" presetID="1" presetClass="exit" presetSubtype="0" fill="hold" grpId="0" nodeType="withEffect">
                                  <p:stCondLst>
                                    <p:cond delay="0"/>
                                  </p:stCondLst>
                                  <p:childTnLst>
                                    <p:set>
                                      <p:cBhvr>
                                        <p:cTn id="38" dur="1" fill="hold">
                                          <p:stCondLst>
                                            <p:cond delay="0"/>
                                          </p:stCondLst>
                                        </p:cTn>
                                        <p:tgtEl>
                                          <p:spTgt spid="14">
                                            <p:bg/>
                                          </p:spTgt>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13"/>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2" nodeType="click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2" nodeType="clickEffect">
                                  <p:stCondLst>
                                    <p:cond delay="0"/>
                                  </p:stCondLst>
                                  <p:childTnLst>
                                    <p:set>
                                      <p:cBhvr>
                                        <p:cTn id="54" dur="1" fill="hold">
                                          <p:stCondLst>
                                            <p:cond delay="0"/>
                                          </p:stCondLst>
                                        </p:cTn>
                                        <p:tgtEl>
                                          <p:spTgt spid="14">
                                            <p:bg/>
                                          </p:spTgt>
                                        </p:tgtEl>
                                        <p:attrNameLst>
                                          <p:attrName>style.visibility</p:attrName>
                                        </p:attrNameLst>
                                      </p:cBhvr>
                                      <p:to>
                                        <p:strVal val="visible"/>
                                      </p:to>
                                    </p:set>
                                  </p:childTnLst>
                                </p:cTn>
                              </p:par>
                              <p:par>
                                <p:cTn id="55" presetID="1" presetClass="entr" presetSubtype="0" fill="hold" grpId="2" nodeType="withEffect">
                                  <p:stCondLst>
                                    <p:cond delay="0"/>
                                  </p:stCondLst>
                                  <p:childTnLst>
                                    <p:set>
                                      <p:cBhvr>
                                        <p:cTn id="5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5"/>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0"/>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7"/>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1"/>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9"/>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22"/>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27"/>
                                        </p:tgtEl>
                                        <p:attrNameLst>
                                          <p:attrName>style.visibility</p:attrName>
                                        </p:attrNameLst>
                                      </p:cBhvr>
                                      <p:to>
                                        <p:strVal val="visible"/>
                                      </p:to>
                                    </p:set>
                                  </p:childTnLst>
                                </p:cTn>
                              </p:par>
                              <p:par>
                                <p:cTn id="87" presetID="1" presetClass="exit" presetSubtype="0" fill="hold" grpId="3" nodeType="withEffect">
                                  <p:stCondLst>
                                    <p:cond delay="0"/>
                                  </p:stCondLst>
                                  <p:childTnLst>
                                    <p:set>
                                      <p:cBhvr>
                                        <p:cTn id="88" dur="1" fill="hold">
                                          <p:stCondLst>
                                            <p:cond delay="0"/>
                                          </p:stCondLst>
                                        </p:cTn>
                                        <p:tgtEl>
                                          <p:spTgt spid="13"/>
                                        </p:tgtEl>
                                        <p:attrNameLst>
                                          <p:attrName>style.visibility</p:attrName>
                                        </p:attrNameLst>
                                      </p:cBhvr>
                                      <p:to>
                                        <p:strVal val="hidden"/>
                                      </p:to>
                                    </p:set>
                                  </p:childTnLst>
                                </p:cTn>
                              </p:par>
                              <p:par>
                                <p:cTn id="89" presetID="1" presetClass="exit" presetSubtype="0" fill="hold" grpId="3" nodeType="withEffect">
                                  <p:stCondLst>
                                    <p:cond delay="0"/>
                                  </p:stCondLst>
                                  <p:childTnLst>
                                    <p:set>
                                      <p:cBhvr>
                                        <p:cTn id="90" dur="1" fill="hold">
                                          <p:stCondLst>
                                            <p:cond delay="0"/>
                                          </p:stCondLst>
                                        </p:cTn>
                                        <p:tgtEl>
                                          <p:spTgt spid="14">
                                            <p:txEl>
                                              <p:pRg st="0" end="0"/>
                                            </p:txEl>
                                          </p:spTgt>
                                        </p:tgtEl>
                                        <p:attrNameLst>
                                          <p:attrName>style.visibility</p:attrName>
                                        </p:attrNameLst>
                                      </p:cBhvr>
                                      <p:to>
                                        <p:strVal val="hidden"/>
                                      </p:to>
                                    </p:set>
                                  </p:childTnLst>
                                </p:cTn>
                              </p:par>
                              <p:par>
                                <p:cTn id="91" presetID="1" presetClass="exit" presetSubtype="0" fill="hold" grpId="3" nodeType="withEffect">
                                  <p:stCondLst>
                                    <p:cond delay="0"/>
                                  </p:stCondLst>
                                  <p:childTnLst>
                                    <p:set>
                                      <p:cBhvr>
                                        <p:cTn id="92" dur="1" fill="hold">
                                          <p:stCondLst>
                                            <p:cond delay="0"/>
                                          </p:stCondLst>
                                        </p:cTn>
                                        <p:tgtEl>
                                          <p:spTgt spid="14">
                                            <p:bg/>
                                          </p:spTgt>
                                        </p:tgtEl>
                                        <p:attrNameLst>
                                          <p:attrName>style.visibility</p:attrName>
                                        </p:attrNameLst>
                                      </p:cBhvr>
                                      <p:to>
                                        <p:strVal val="hidden"/>
                                      </p:to>
                                    </p:set>
                                  </p:childTnLst>
                                </p:cTn>
                              </p:par>
                              <p:par>
                                <p:cTn id="93" presetID="1" presetClass="exit" presetSubtype="0" fill="hold" grpId="1" nodeType="withEffect">
                                  <p:stCondLst>
                                    <p:cond delay="0"/>
                                  </p:stCondLst>
                                  <p:childTnLst>
                                    <p:set>
                                      <p:cBhvr>
                                        <p:cTn id="94" dur="1" fill="hold">
                                          <p:stCondLst>
                                            <p:cond delay="0"/>
                                          </p:stCondLst>
                                        </p:cTn>
                                        <p:tgtEl>
                                          <p:spTgt spid="16"/>
                                        </p:tgtEl>
                                        <p:attrNameLst>
                                          <p:attrName>style.visibility</p:attrName>
                                        </p:attrNameLst>
                                      </p:cBhvr>
                                      <p:to>
                                        <p:strVal val="hidden"/>
                                      </p:to>
                                    </p:set>
                                  </p:childTnLst>
                                </p:cTn>
                              </p:par>
                              <p:par>
                                <p:cTn id="95" presetID="1" presetClass="exit" presetSubtype="0" fill="hold" grpId="1" nodeType="withEffect">
                                  <p:stCondLst>
                                    <p:cond delay="0"/>
                                  </p:stCondLst>
                                  <p:childTnLst>
                                    <p:set>
                                      <p:cBhvr>
                                        <p:cTn id="96" dur="1" fill="hold">
                                          <p:stCondLst>
                                            <p:cond delay="0"/>
                                          </p:stCondLst>
                                        </p:cTn>
                                        <p:tgtEl>
                                          <p:spTgt spid="15"/>
                                        </p:tgtEl>
                                        <p:attrNameLst>
                                          <p:attrName>style.visibility</p:attrName>
                                        </p:attrNameLst>
                                      </p:cBhvr>
                                      <p:to>
                                        <p:strVal val="hidden"/>
                                      </p:to>
                                    </p:set>
                                  </p:childTnLst>
                                </p:cTn>
                              </p:par>
                              <p:par>
                                <p:cTn id="97" presetID="1" presetClass="exit" presetSubtype="0" fill="hold" grpId="1" nodeType="withEffect">
                                  <p:stCondLst>
                                    <p:cond delay="0"/>
                                  </p:stCondLst>
                                  <p:childTnLst>
                                    <p:set>
                                      <p:cBhvr>
                                        <p:cTn id="98" dur="1" fill="hold">
                                          <p:stCondLst>
                                            <p:cond delay="0"/>
                                          </p:stCondLst>
                                        </p:cTn>
                                        <p:tgtEl>
                                          <p:spTgt spid="17"/>
                                        </p:tgtEl>
                                        <p:attrNameLst>
                                          <p:attrName>style.visibility</p:attrName>
                                        </p:attrNameLst>
                                      </p:cBhvr>
                                      <p:to>
                                        <p:strVal val="hidden"/>
                                      </p:to>
                                    </p:set>
                                  </p:childTnLst>
                                </p:cTn>
                              </p:par>
                              <p:par>
                                <p:cTn id="99" presetID="1" presetClass="exit" presetSubtype="0" fill="hold" grpId="1" nodeType="withEffect">
                                  <p:stCondLst>
                                    <p:cond delay="0"/>
                                  </p:stCondLst>
                                  <p:childTnLst>
                                    <p:set>
                                      <p:cBhvr>
                                        <p:cTn id="100" dur="1" fill="hold">
                                          <p:stCondLst>
                                            <p:cond delay="0"/>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8" grpId="0" animBg="1"/>
      <p:bldP spid="9" grpId="0" animBg="1"/>
      <p:bldP spid="12" grpId="0"/>
      <p:bldP spid="13" grpId="0" animBg="1"/>
      <p:bldP spid="13" grpId="1" animBg="1"/>
      <p:bldP spid="13" grpId="2" animBg="1"/>
      <p:bldP spid="13" grpId="3" animBg="1"/>
      <p:bldP spid="19" grpId="0" animBg="1"/>
      <p:bldP spid="10" grpId="0" animBg="1"/>
      <p:bldP spid="16" grpId="0" animBg="1"/>
      <p:bldP spid="16" grpId="1" animBg="1"/>
      <p:bldP spid="17" grpId="0" animBg="1"/>
      <p:bldP spid="17" grpId="1" animBg="1"/>
      <p:bldP spid="20" grpId="0" animBg="1"/>
      <p:bldP spid="22" grpId="0" animBg="1"/>
      <p:bldP spid="5" grpId="0" animBg="1"/>
      <p:bldP spid="7" grpId="0" animBg="1"/>
      <p:bldP spid="18" grpId="0" animBg="1"/>
      <p:bldP spid="27" grpId="0" animBg="1"/>
      <p:bldP spid="21" grpId="0" animBg="1"/>
      <p:bldP spid="21" grpId="1" animBg="1"/>
      <p:bldP spid="15" grpId="0" animBg="1"/>
      <p:bldP spid="15" grpId="1" animBg="1"/>
      <p:bldP spid="14" grpId="0" build="allAtOnce" animBg="1"/>
      <p:bldP spid="14" grpId="1" build="allAtOnce" animBg="1"/>
      <p:bldP spid="14" grpId="2" build="allAtOnce" animBg="1"/>
      <p:bldP spid="14" grpId="3" build="allAtOnce"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55715D-80D8-4653-97D1-8EF5E8D53BD6}"/>
              </a:ext>
            </a:extLst>
          </p:cNvPr>
          <p:cNvSpPr>
            <a:spLocks noGrp="1"/>
          </p:cNvSpPr>
          <p:nvPr>
            <p:ph type="body" sz="quarter" idx="13"/>
          </p:nvPr>
        </p:nvSpPr>
        <p:spPr/>
        <p:txBody>
          <a:bodyPr vert="horz" lIns="91440" tIns="45720" rIns="91440" bIns="45720" rtlCol="0" anchor="ctr">
            <a:normAutofit fontScale="92500" lnSpcReduction="20000"/>
          </a:bodyPr>
          <a:lstStyle/>
          <a:p>
            <a:pPr defTabSz="823002">
              <a:spcBef>
                <a:spcPct val="0"/>
              </a:spcBef>
              <a:spcAft>
                <a:spcPts val="0"/>
              </a:spcAft>
              <a:buFontTx/>
            </a:pPr>
            <a:endParaRPr lang="en-US" b="0" dirty="0">
              <a:solidFill>
                <a:srgbClr val="FFFF00"/>
              </a:solidFill>
            </a:endParaRPr>
          </a:p>
          <a:p>
            <a:pPr defTabSz="823002">
              <a:spcBef>
                <a:spcPct val="0"/>
              </a:spcBef>
              <a:spcAft>
                <a:spcPts val="0"/>
              </a:spcAft>
              <a:buFontTx/>
            </a:pPr>
            <a:r>
              <a:rPr lang="en-US" b="0" dirty="0">
                <a:solidFill>
                  <a:srgbClr val="FFFF00"/>
                </a:solidFill>
              </a:rPr>
              <a:t>Equalization Aid Across Time</a:t>
            </a:r>
          </a:p>
          <a:p>
            <a:pPr defTabSz="823002">
              <a:spcBef>
                <a:spcPct val="0"/>
              </a:spcBef>
              <a:spcAft>
                <a:spcPts val="0"/>
              </a:spcAft>
              <a:buFontTx/>
            </a:pPr>
            <a:endParaRPr lang="en-US" b="0" dirty="0">
              <a:solidFill>
                <a:srgbClr val="FFFF00"/>
              </a:solidFill>
            </a:endParaRPr>
          </a:p>
        </p:txBody>
      </p:sp>
      <p:sp>
        <p:nvSpPr>
          <p:cNvPr id="5" name="TextBox 4">
            <a:extLst>
              <a:ext uri="{FF2B5EF4-FFF2-40B4-BE49-F238E27FC236}">
                <a16:creationId xmlns:a16="http://schemas.microsoft.com/office/drawing/2014/main" id="{E486BDA4-060F-43CC-AA2A-675DC5F03ACD}"/>
              </a:ext>
            </a:extLst>
          </p:cNvPr>
          <p:cNvSpPr txBox="1"/>
          <p:nvPr/>
        </p:nvSpPr>
        <p:spPr>
          <a:xfrm>
            <a:off x="2586298" y="921657"/>
            <a:ext cx="4147012" cy="400110"/>
          </a:xfrm>
          <a:prstGeom prst="rect">
            <a:avLst/>
          </a:prstGeom>
          <a:noFill/>
        </p:spPr>
        <p:txBody>
          <a:bodyPr wrap="square">
            <a:spAutoFit/>
          </a:bodyPr>
          <a:lstStyle/>
          <a:p>
            <a:pPr marL="0" marR="0">
              <a:spcBef>
                <a:spcPts val="0"/>
              </a:spcBef>
              <a:spcAft>
                <a:spcPts val="0"/>
              </a:spcAft>
            </a:pPr>
            <a:r>
              <a:rPr lang="en-US" sz="2000" dirty="0">
                <a:solidFill>
                  <a:srgbClr val="0563C1"/>
                </a:solidFill>
                <a:effectLst/>
                <a:ea typeface="Calibri" panose="020F0502020204030204" pitchFamily="34" charset="0"/>
                <a:cs typeface="Times New Roman" panose="02020603050405020304" pitchFamily="18" charset="0"/>
                <a:hlinkClick r:id="rId3"/>
              </a:rPr>
              <a:t>DPI SFS Team's Longitudinal Data</a:t>
            </a:r>
            <a:endParaRPr lang="en-US" sz="2000" dirty="0">
              <a:effectLst/>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31F7DFFD-EEC1-4516-BE0F-42435D73C8F8}"/>
              </a:ext>
            </a:extLst>
          </p:cNvPr>
          <p:cNvPicPr>
            <a:picLocks noChangeAspect="1"/>
          </p:cNvPicPr>
          <p:nvPr/>
        </p:nvPicPr>
        <p:blipFill>
          <a:blip r:embed="rId4"/>
          <a:stretch>
            <a:fillRect/>
          </a:stretch>
        </p:blipFill>
        <p:spPr>
          <a:xfrm>
            <a:off x="2252749" y="1293415"/>
            <a:ext cx="4621875" cy="3821733"/>
          </a:xfrm>
          <a:prstGeom prst="rect">
            <a:avLst/>
          </a:prstGeom>
          <a:solidFill>
            <a:schemeClr val="bg1"/>
          </a:solidFill>
          <a:effectLst>
            <a:outerShdw blurRad="25400" dist="12700" dir="2700000" algn="tl" rotWithShape="0">
              <a:prstClr val="black">
                <a:alpha val="40000"/>
              </a:prstClr>
            </a:outerShdw>
          </a:effectLst>
        </p:spPr>
      </p:pic>
    </p:spTree>
    <p:extLst>
      <p:ext uri="{BB962C8B-B14F-4D97-AF65-F5344CB8AC3E}">
        <p14:creationId xmlns:p14="http://schemas.microsoft.com/office/powerpoint/2010/main" val="34580012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B33E78-3AFA-4FCD-85F4-80B579B5F9AD}"/>
              </a:ext>
            </a:extLst>
          </p:cNvPr>
          <p:cNvSpPr>
            <a:spLocks noGrp="1"/>
          </p:cNvSpPr>
          <p:nvPr>
            <p:ph type="body" sz="quarter" idx="13"/>
          </p:nvPr>
        </p:nvSpPr>
        <p:spPr/>
        <p:txBody>
          <a:bodyPr>
            <a:normAutofit fontScale="92500" lnSpcReduction="20000"/>
          </a:bodyPr>
          <a:lstStyle/>
          <a:p>
            <a:pPr marL="0" marR="0" lvl="0" indent="0" algn="ctr" defTabSz="816350" rtl="0" eaLnBrk="1" fontAlgn="auto" latinLnBrk="0" hangingPunct="1">
              <a:lnSpc>
                <a:spcPct val="100000"/>
              </a:lnSpc>
              <a:spcBef>
                <a:spcPts val="0"/>
              </a:spcBef>
              <a:spcAft>
                <a:spcPts val="0"/>
              </a:spcAft>
              <a:buClrTx/>
              <a:buSzTx/>
              <a:buFontTx/>
              <a:buNone/>
              <a:tabLst/>
              <a:defRPr/>
            </a:pPr>
            <a:endParaRPr kumimoji="0" lang="en-US" sz="3516" b="0" i="0" u="none" strike="noStrike" kern="1200" cap="none" spc="0" normalizeH="0" baseline="0" noProof="0" dirty="0">
              <a:ln>
                <a:noFill/>
              </a:ln>
              <a:solidFill>
                <a:srgbClr val="FFFF00"/>
              </a:solidFill>
              <a:effectLst/>
              <a:uLnTx/>
              <a:uFillTx/>
              <a:latin typeface="Lato Black" panose="020F0A02020204030203" pitchFamily="34" charset="0"/>
              <a:ea typeface="+mn-ea"/>
              <a:cs typeface="+mn-cs"/>
            </a:endParaRPr>
          </a:p>
          <a:p>
            <a:pPr marL="0" marR="0" lvl="0" indent="0" algn="ctr" defTabSz="816350" rtl="0" eaLnBrk="1" fontAlgn="auto" latinLnBrk="0" hangingPunct="1">
              <a:lnSpc>
                <a:spcPct val="100000"/>
              </a:lnSpc>
              <a:spcBef>
                <a:spcPts val="0"/>
              </a:spcBef>
              <a:spcAft>
                <a:spcPts val="0"/>
              </a:spcAft>
              <a:buClrTx/>
              <a:buSzTx/>
              <a:buFontTx/>
              <a:buNone/>
              <a:tabLst/>
              <a:defRPr/>
            </a:pPr>
            <a:r>
              <a:rPr kumimoji="0" lang="en-US" sz="3516" b="0" i="0" u="none" strike="noStrike" kern="1200" cap="none" spc="0" normalizeH="0" baseline="0" noProof="0" dirty="0">
                <a:ln>
                  <a:noFill/>
                </a:ln>
                <a:solidFill>
                  <a:srgbClr val="FFFF00"/>
                </a:solidFill>
                <a:effectLst/>
                <a:uLnTx/>
                <a:uFillTx/>
                <a:latin typeface="Lato Black" panose="020F0A02020204030203" pitchFamily="34" charset="0"/>
                <a:ea typeface="+mn-ea"/>
                <a:cs typeface="+mn-cs"/>
              </a:rPr>
              <a:t>Revenue Limits</a:t>
            </a:r>
          </a:p>
          <a:p>
            <a:endParaRPr lang="en-US" dirty="0"/>
          </a:p>
        </p:txBody>
      </p:sp>
      <p:sp>
        <p:nvSpPr>
          <p:cNvPr id="4" name="TextBox 3">
            <a:extLst>
              <a:ext uri="{FF2B5EF4-FFF2-40B4-BE49-F238E27FC236}">
                <a16:creationId xmlns:a16="http://schemas.microsoft.com/office/drawing/2014/main" id="{ADA1FEFF-CA49-4D06-B8C1-21503EF6C260}"/>
              </a:ext>
            </a:extLst>
          </p:cNvPr>
          <p:cNvSpPr txBox="1"/>
          <p:nvPr/>
        </p:nvSpPr>
        <p:spPr>
          <a:xfrm>
            <a:off x="640080" y="965597"/>
            <a:ext cx="7703820" cy="2985433"/>
          </a:xfrm>
          <a:prstGeom prst="rect">
            <a:avLst/>
          </a:prstGeom>
          <a:noFill/>
        </p:spPr>
        <p:txBody>
          <a:bodyPr wrap="square">
            <a:spAutoFit/>
          </a:bodyPr>
          <a:lstStyle/>
          <a:p>
            <a:pPr marL="0" indent="-411501" algn="ctr">
              <a:spcBef>
                <a:spcPts val="439"/>
              </a:spcBef>
              <a:spcAft>
                <a:spcPts val="1200"/>
              </a:spcAft>
              <a:buNone/>
              <a:defRPr/>
            </a:pPr>
            <a:r>
              <a:rPr lang="en-US" sz="2000" dirty="0"/>
              <a:t>Limitation imposed by State Law in the Fall of 1993 on the revenues that public school districts in Wisconsin can raise from local Property Taxes &amp; State General Aid.</a:t>
            </a:r>
          </a:p>
          <a:p>
            <a:pPr marL="0" indent="-411501" algn="ctr">
              <a:spcBef>
                <a:spcPts val="439"/>
              </a:spcBef>
              <a:spcAft>
                <a:spcPts val="1200"/>
              </a:spcAft>
              <a:buNone/>
              <a:defRPr/>
            </a:pPr>
            <a:r>
              <a:rPr lang="en-US" sz="2000" dirty="0"/>
              <a:t>……each district has their own computation……</a:t>
            </a:r>
          </a:p>
          <a:p>
            <a:pPr marL="0" indent="0" algn="ctr">
              <a:spcBef>
                <a:spcPts val="439"/>
              </a:spcBef>
              <a:spcAft>
                <a:spcPts val="1200"/>
              </a:spcAft>
              <a:buNone/>
              <a:defRPr/>
            </a:pPr>
            <a:r>
              <a:rPr lang="en-US" sz="2000" dirty="0"/>
              <a:t>……not an expenditure control……</a:t>
            </a:r>
          </a:p>
          <a:p>
            <a:pPr marL="0" indent="0" algn="ctr">
              <a:spcBef>
                <a:spcPts val="439"/>
              </a:spcBef>
              <a:buNone/>
              <a:defRPr/>
            </a:pPr>
            <a:r>
              <a:rPr lang="en-US" sz="2400" dirty="0"/>
              <a:t>A district’s Revenue Limit will determine approximately </a:t>
            </a:r>
            <a:br>
              <a:rPr lang="en-US" sz="2400" dirty="0"/>
            </a:br>
            <a:r>
              <a:rPr lang="en-US" sz="2400" u="sng" dirty="0"/>
              <a:t>80-90 %</a:t>
            </a:r>
            <a:r>
              <a:rPr lang="en-US" sz="2400" dirty="0"/>
              <a:t> of a school district’s General Fund Revenue Budget.</a:t>
            </a:r>
            <a:endParaRPr lang="en-US" sz="2400" i="1" dirty="0"/>
          </a:p>
        </p:txBody>
      </p:sp>
      <p:sp>
        <p:nvSpPr>
          <p:cNvPr id="6" name="TextBox 5">
            <a:extLst>
              <a:ext uri="{FF2B5EF4-FFF2-40B4-BE49-F238E27FC236}">
                <a16:creationId xmlns:a16="http://schemas.microsoft.com/office/drawing/2014/main" id="{8DB95A51-097D-4B3D-B3BB-E97D062D2EAC}"/>
              </a:ext>
            </a:extLst>
          </p:cNvPr>
          <p:cNvSpPr txBox="1"/>
          <p:nvPr/>
        </p:nvSpPr>
        <p:spPr>
          <a:xfrm>
            <a:off x="1905953" y="4177903"/>
            <a:ext cx="4589144" cy="646331"/>
          </a:xfrm>
          <a:prstGeom prst="rect">
            <a:avLst/>
          </a:prstGeom>
          <a:noFill/>
        </p:spPr>
        <p:txBody>
          <a:bodyPr wrap="square">
            <a:spAutoFit/>
          </a:bodyPr>
          <a:lstStyle/>
          <a:p>
            <a:pPr algn="ctr">
              <a:defRPr/>
            </a:pPr>
            <a:r>
              <a:rPr lang="en-US" sz="1800" b="1" dirty="0">
                <a:latin typeface="Lato" panose="020F0502020204030203" pitchFamily="34" charset="0"/>
              </a:rPr>
              <a:t>General Fund (10), Non-Referendum Debt Service (38), Capital Projects Funds (41)</a:t>
            </a:r>
          </a:p>
        </p:txBody>
      </p:sp>
    </p:spTree>
    <p:extLst>
      <p:ext uri="{BB962C8B-B14F-4D97-AF65-F5344CB8AC3E}">
        <p14:creationId xmlns:p14="http://schemas.microsoft.com/office/powerpoint/2010/main" val="40295327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55715D-80D8-4653-97D1-8EF5E8D53BD6}"/>
              </a:ext>
            </a:extLst>
          </p:cNvPr>
          <p:cNvSpPr>
            <a:spLocks noGrp="1"/>
          </p:cNvSpPr>
          <p:nvPr>
            <p:ph type="body" sz="quarter" idx="13"/>
          </p:nvPr>
        </p:nvSpPr>
        <p:spPr/>
        <p:txBody>
          <a:bodyPr>
            <a:normAutofit fontScale="92500" lnSpcReduction="20000"/>
          </a:bodyPr>
          <a:lstStyle/>
          <a:p>
            <a:pPr marL="0" marR="0" lvl="0" indent="0" algn="ctr" defTabSz="823002" rtl="0" eaLnBrk="1" fontAlgn="auto" latinLnBrk="0" hangingPunct="1">
              <a:lnSpc>
                <a:spcPct val="100000"/>
              </a:lnSpc>
              <a:spcBef>
                <a:spcPct val="0"/>
              </a:spcBef>
              <a:spcAft>
                <a:spcPts val="0"/>
              </a:spcAft>
              <a:buClrTx/>
              <a:buSzTx/>
              <a:buFontTx/>
              <a:buNone/>
              <a:tabLst/>
              <a:defRPr/>
            </a:pPr>
            <a:endParaRPr kumimoji="0" lang="en-US" sz="3600" b="0" i="0" u="none" strike="noStrike" kern="1200" cap="none" spc="0" normalizeH="0" baseline="0" noProof="0" dirty="0">
              <a:ln>
                <a:noFill/>
              </a:ln>
              <a:solidFill>
                <a:srgbClr val="FFFF00"/>
              </a:solidFill>
              <a:effectLst/>
              <a:uLnTx/>
              <a:uFillTx/>
              <a:latin typeface="Lato Black" panose="020F0A02020204030203" pitchFamily="34" charset="0"/>
              <a:ea typeface="+mn-ea"/>
              <a:cs typeface="+mn-cs"/>
            </a:endParaRPr>
          </a:p>
          <a:p>
            <a:pPr marL="0" marR="0" lvl="0" indent="0" algn="ctr" defTabSz="823002"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FFFF00"/>
                </a:solidFill>
                <a:effectLst/>
                <a:uLnTx/>
                <a:uFillTx/>
                <a:latin typeface="Lato Black" panose="020F0A02020204030203" pitchFamily="34" charset="0"/>
                <a:ea typeface="+mn-ea"/>
                <a:cs typeface="+mn-cs"/>
              </a:rPr>
              <a:t>Equalization Aid Across Time</a:t>
            </a:r>
          </a:p>
          <a:p>
            <a:endParaRPr lang="en-US" dirty="0"/>
          </a:p>
        </p:txBody>
      </p:sp>
      <p:sp>
        <p:nvSpPr>
          <p:cNvPr id="4" name="TextBox 3">
            <a:extLst>
              <a:ext uri="{FF2B5EF4-FFF2-40B4-BE49-F238E27FC236}">
                <a16:creationId xmlns:a16="http://schemas.microsoft.com/office/drawing/2014/main" id="{85E2A92F-645C-4694-8F16-5D09973B007B}"/>
              </a:ext>
            </a:extLst>
          </p:cNvPr>
          <p:cNvSpPr txBox="1"/>
          <p:nvPr/>
        </p:nvSpPr>
        <p:spPr>
          <a:xfrm>
            <a:off x="1346661" y="1125529"/>
            <a:ext cx="6808125" cy="3282950"/>
          </a:xfrm>
          <a:prstGeom prst="rect">
            <a:avLst/>
          </a:prstGeom>
          <a:noFill/>
        </p:spPr>
        <p:txBody>
          <a:bodyPr wrap="square">
            <a:spAutoFit/>
          </a:bodyPr>
          <a:lstStyle/>
          <a:p>
            <a:pPr algn="ctr">
              <a:spcAft>
                <a:spcPts val="439"/>
              </a:spcAft>
            </a:pPr>
            <a:r>
              <a:rPr lang="en-US" sz="2400" dirty="0"/>
              <a:t>Know where you are in the formula</a:t>
            </a:r>
          </a:p>
          <a:p>
            <a:pPr algn="ctr">
              <a:spcAft>
                <a:spcPts val="439"/>
              </a:spcAft>
            </a:pPr>
            <a:r>
              <a:rPr lang="en-US" sz="2400" dirty="0"/>
              <a:t> (positively-aided or negatively-aided).</a:t>
            </a:r>
          </a:p>
          <a:p>
            <a:pPr algn="ctr">
              <a:spcAft>
                <a:spcPts val="439"/>
              </a:spcAft>
            </a:pPr>
            <a:endParaRPr lang="en-US" sz="800" dirty="0"/>
          </a:p>
          <a:p>
            <a:pPr>
              <a:spcAft>
                <a:spcPts val="439"/>
              </a:spcAft>
            </a:pPr>
            <a:r>
              <a:rPr lang="en-US" sz="2400" dirty="0"/>
              <a:t>Watch where you are as a % of the state average for the critical variables of </a:t>
            </a:r>
          </a:p>
          <a:p>
            <a:pPr>
              <a:spcAft>
                <a:spcPts val="439"/>
              </a:spcAft>
            </a:pPr>
            <a:r>
              <a:rPr lang="en-US" sz="2400" dirty="0"/>
              <a:t>1.)    value-per-member and </a:t>
            </a:r>
          </a:p>
          <a:p>
            <a:pPr>
              <a:spcAft>
                <a:spcPts val="439"/>
              </a:spcAft>
            </a:pPr>
            <a:r>
              <a:rPr lang="en-US" sz="2400" dirty="0"/>
              <a:t>2.)    shared cost-per-member.</a:t>
            </a:r>
          </a:p>
          <a:p>
            <a:pPr>
              <a:spcAft>
                <a:spcPts val="439"/>
              </a:spcAft>
            </a:pPr>
            <a:endParaRPr lang="en-US" sz="800" dirty="0"/>
          </a:p>
          <a:p>
            <a:pPr algn="ctr">
              <a:spcAft>
                <a:spcPts val="439"/>
              </a:spcAft>
            </a:pPr>
            <a:r>
              <a:rPr lang="en-US" sz="2400" dirty="0"/>
              <a:t> This can explain why your aid changed the way it did.</a:t>
            </a:r>
          </a:p>
        </p:txBody>
      </p:sp>
    </p:spTree>
    <p:extLst>
      <p:ext uri="{BB962C8B-B14F-4D97-AF65-F5344CB8AC3E}">
        <p14:creationId xmlns:p14="http://schemas.microsoft.com/office/powerpoint/2010/main" val="14584995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55715D-80D8-4653-97D1-8EF5E8D53BD6}"/>
              </a:ext>
            </a:extLst>
          </p:cNvPr>
          <p:cNvSpPr>
            <a:spLocks noGrp="1"/>
          </p:cNvSpPr>
          <p:nvPr>
            <p:ph type="body" sz="quarter" idx="13"/>
          </p:nvPr>
        </p:nvSpPr>
        <p:spPr/>
        <p:txBody>
          <a:bodyPr/>
          <a:lstStyle/>
          <a:p>
            <a:r>
              <a:rPr kumimoji="0" lang="en-US" sz="4000" b="0" i="0" u="none" strike="noStrike" kern="1200" cap="none" spc="0" normalizeH="0" baseline="0" noProof="0" dirty="0">
                <a:ln>
                  <a:noFill/>
                </a:ln>
                <a:solidFill>
                  <a:srgbClr val="FFFF00"/>
                </a:solidFill>
                <a:effectLst/>
                <a:uLnTx/>
                <a:uFillTx/>
                <a:latin typeface="Lato Black" panose="020F0A02020204030203" pitchFamily="34" charset="0"/>
                <a:ea typeface="+mj-ea"/>
                <a:cs typeface="+mj-cs"/>
              </a:rPr>
              <a:t>Referenda &amp; Debt</a:t>
            </a:r>
            <a:endParaRPr lang="en-US" dirty="0"/>
          </a:p>
        </p:txBody>
      </p:sp>
      <p:sp>
        <p:nvSpPr>
          <p:cNvPr id="4" name="TextBox 3">
            <a:extLst>
              <a:ext uri="{FF2B5EF4-FFF2-40B4-BE49-F238E27FC236}">
                <a16:creationId xmlns:a16="http://schemas.microsoft.com/office/drawing/2014/main" id="{802593DD-28D5-48CA-A0FD-9D26D8D9320E}"/>
              </a:ext>
            </a:extLst>
          </p:cNvPr>
          <p:cNvSpPr txBox="1"/>
          <p:nvPr/>
        </p:nvSpPr>
        <p:spPr>
          <a:xfrm>
            <a:off x="1463040" y="1093859"/>
            <a:ext cx="6658495" cy="2785378"/>
          </a:xfrm>
          <a:prstGeom prst="rect">
            <a:avLst/>
          </a:prstGeom>
          <a:noFill/>
        </p:spPr>
        <p:txBody>
          <a:bodyPr wrap="square">
            <a:spAutoFit/>
          </a:bodyPr>
          <a:lstStyle/>
          <a:p>
            <a:pPr lvl="1" indent="-342900">
              <a:spcBef>
                <a:spcPts val="600"/>
              </a:spcBef>
              <a:buSzPct val="100000"/>
              <a:buFont typeface="Wingdings" panose="05000000000000000000" pitchFamily="2" charset="2"/>
              <a:buChar char="ü"/>
            </a:pPr>
            <a:r>
              <a:rPr lang="en-US" sz="2000" dirty="0"/>
              <a:t>Follow DPI SFS Team’s referendum guidelines on our website - </a:t>
            </a:r>
            <a:r>
              <a:rPr lang="en-US" sz="2000" b="1" u="sng" dirty="0">
                <a:solidFill>
                  <a:srgbClr val="7030A0"/>
                </a:solidFill>
                <a:effectLst/>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Referendum</a:t>
            </a:r>
            <a:r>
              <a:rPr lang="en-US" sz="2000" dirty="0">
                <a:effectLst/>
                <a:ea typeface="Calibri" panose="020F0502020204030204" pitchFamily="34" charset="0"/>
                <a:cs typeface="Times New Roman" panose="02020603050405020304" pitchFamily="18" charset="0"/>
              </a:rPr>
              <a:t> </a:t>
            </a:r>
          </a:p>
          <a:p>
            <a:pPr lvl="1" indent="-342900">
              <a:spcBef>
                <a:spcPts val="600"/>
              </a:spcBef>
              <a:buSzPct val="100000"/>
              <a:buFont typeface="Wingdings" panose="05000000000000000000" pitchFamily="2" charset="2"/>
              <a:buChar char="ü"/>
            </a:pPr>
            <a:r>
              <a:rPr lang="en-US" sz="2000" dirty="0"/>
              <a:t>Consult with your district’s bond counsel to ensure compliance with all statutory requirements.  </a:t>
            </a:r>
          </a:p>
          <a:p>
            <a:pPr marL="342900" indent="-342900">
              <a:spcBef>
                <a:spcPts val="600"/>
              </a:spcBef>
              <a:spcAft>
                <a:spcPts val="0"/>
              </a:spcAft>
              <a:buFont typeface="Wingdings" panose="05000000000000000000" pitchFamily="2" charset="2"/>
              <a:buChar char="ü"/>
            </a:pPr>
            <a:r>
              <a:rPr lang="en-US" sz="2000" dirty="0"/>
              <a:t> Debt schedules must be updated with any new or refinancing information. </a:t>
            </a:r>
          </a:p>
          <a:p>
            <a:pPr marL="342900" indent="-342900">
              <a:spcBef>
                <a:spcPts val="600"/>
              </a:spcBef>
              <a:spcAft>
                <a:spcPts val="0"/>
              </a:spcAft>
              <a:buFont typeface="Wingdings" panose="05000000000000000000" pitchFamily="2" charset="2"/>
              <a:buChar char="ü"/>
            </a:pPr>
            <a:r>
              <a:rPr lang="en-US" sz="2000" dirty="0"/>
              <a:t> Budget Report edits will expect your budget entries to tie out to your debt schedules. </a:t>
            </a:r>
          </a:p>
        </p:txBody>
      </p:sp>
    </p:spTree>
    <p:extLst>
      <p:ext uri="{BB962C8B-B14F-4D97-AF65-F5344CB8AC3E}">
        <p14:creationId xmlns:p14="http://schemas.microsoft.com/office/powerpoint/2010/main" val="1361144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55715D-80D8-4653-97D1-8EF5E8D53BD6}"/>
              </a:ext>
            </a:extLst>
          </p:cNvPr>
          <p:cNvSpPr>
            <a:spLocks noGrp="1"/>
          </p:cNvSpPr>
          <p:nvPr>
            <p:ph type="body" sz="quarter" idx="13"/>
          </p:nvPr>
        </p:nvSpPr>
        <p:spPr/>
        <p:txBody>
          <a:bodyPr>
            <a:normAutofit fontScale="77500" lnSpcReduction="20000"/>
          </a:bodyPr>
          <a:lstStyle/>
          <a:p>
            <a:pPr marL="0" marR="0" lvl="0" indent="0" algn="ctr" defTabSz="816350" rtl="0" eaLnBrk="1" fontAlgn="auto" latinLnBrk="0" hangingPunct="1">
              <a:lnSpc>
                <a:spcPct val="100000"/>
              </a:lnSpc>
              <a:spcBef>
                <a:spcPts val="0"/>
              </a:spcBef>
              <a:spcAft>
                <a:spcPts val="0"/>
              </a:spcAft>
              <a:buClrTx/>
              <a:buSzTx/>
              <a:buFontTx/>
              <a:buNone/>
              <a:tabLst/>
              <a:defRPr/>
            </a:pPr>
            <a:endParaRPr kumimoji="0" lang="en-US" sz="4400" b="0" i="1" u="none" strike="noStrike" kern="1200" cap="none" spc="0" normalizeH="0" baseline="0" noProof="0" dirty="0">
              <a:ln>
                <a:noFill/>
              </a:ln>
              <a:solidFill>
                <a:srgbClr val="FFFF00"/>
              </a:solidFill>
              <a:effectLst/>
              <a:uLnTx/>
              <a:uFillTx/>
              <a:latin typeface="Lato Black" panose="020F0A02020204030203" pitchFamily="34" charset="0"/>
              <a:ea typeface="+mn-ea"/>
              <a:cs typeface="+mn-cs"/>
            </a:endParaRPr>
          </a:p>
          <a:p>
            <a:pPr marL="0" marR="0" lvl="0" indent="0" algn="ctr" defTabSz="816350" rtl="0" eaLnBrk="1" fontAlgn="auto" latinLnBrk="0" hangingPunct="1">
              <a:lnSpc>
                <a:spcPct val="100000"/>
              </a:lnSpc>
              <a:spcBef>
                <a:spcPts val="0"/>
              </a:spcBef>
              <a:spcAft>
                <a:spcPts val="0"/>
              </a:spcAft>
              <a:buClrTx/>
              <a:buSzTx/>
              <a:buFontTx/>
              <a:buNone/>
              <a:tabLst/>
              <a:defRPr/>
            </a:pPr>
            <a:r>
              <a:rPr kumimoji="0" lang="en-US" sz="4400" b="0" i="1" u="none" strike="noStrike" kern="1200" cap="none" spc="0" normalizeH="0" baseline="0" noProof="0" dirty="0">
                <a:ln>
                  <a:noFill/>
                </a:ln>
                <a:solidFill>
                  <a:srgbClr val="FFFF00"/>
                </a:solidFill>
                <a:effectLst/>
                <a:uLnTx/>
                <a:uFillTx/>
                <a:latin typeface="Lato Black" panose="020F0A02020204030203" pitchFamily="34" charset="0"/>
                <a:ea typeface="+mn-ea"/>
                <a:cs typeface="+mn-cs"/>
              </a:rPr>
              <a:t>Questions?</a:t>
            </a:r>
          </a:p>
          <a:p>
            <a:endParaRPr lang="en-US" dirty="0"/>
          </a:p>
        </p:txBody>
      </p:sp>
      <p:sp>
        <p:nvSpPr>
          <p:cNvPr id="3" name="Rectangle 7">
            <a:extLst>
              <a:ext uri="{FF2B5EF4-FFF2-40B4-BE49-F238E27FC236}">
                <a16:creationId xmlns:a16="http://schemas.microsoft.com/office/drawing/2014/main" id="{75127E9E-D8B9-4549-9B95-2669E95F5307}"/>
              </a:ext>
            </a:extLst>
          </p:cNvPr>
          <p:cNvSpPr>
            <a:spLocks noChangeArrowheads="1"/>
          </p:cNvSpPr>
          <p:nvPr/>
        </p:nvSpPr>
        <p:spPr bwMode="auto">
          <a:xfrm>
            <a:off x="674307" y="965834"/>
            <a:ext cx="7894622" cy="3373409"/>
          </a:xfrm>
          <a:prstGeom prst="rect">
            <a:avLst/>
          </a:prstGeom>
          <a:noFill/>
          <a:ln w="9525">
            <a:noFill/>
            <a:miter lim="800000"/>
            <a:headEnd/>
            <a:tailEnd/>
          </a:ln>
        </p:spPr>
        <p:txBody>
          <a:bodyPr lIns="81439" tIns="40005" rIns="81439" bIns="40005"/>
          <a:lstStyle/>
          <a:p>
            <a:pPr marL="308626" indent="-308626" algn="ctr">
              <a:spcBef>
                <a:spcPct val="20000"/>
              </a:spcBef>
              <a:buClr>
                <a:srgbClr val="FFFF00"/>
              </a:buClr>
              <a:defRPr/>
            </a:pPr>
            <a:r>
              <a:rPr lang="en-US" sz="2800" i="1" dirty="0"/>
              <a:t>Visit our web site: </a:t>
            </a:r>
          </a:p>
          <a:p>
            <a:pPr marL="308626" indent="-308626" algn="ctr">
              <a:spcBef>
                <a:spcPct val="20000"/>
              </a:spcBef>
              <a:buClr>
                <a:srgbClr val="FFFF00"/>
              </a:buClr>
              <a:defRPr/>
            </a:pPr>
            <a:endParaRPr lang="en-US" sz="800" i="1" dirty="0"/>
          </a:p>
          <a:p>
            <a:pPr marL="308626" indent="-308626" algn="ctr">
              <a:spcBef>
                <a:spcPct val="20000"/>
              </a:spcBef>
              <a:buClr>
                <a:srgbClr val="FFFF00"/>
              </a:buClr>
              <a:defRPr/>
            </a:pPr>
            <a:r>
              <a:rPr lang="en-US" sz="2800" i="1" dirty="0">
                <a:solidFill>
                  <a:srgbClr val="7030A0"/>
                </a:solidFill>
                <a:hlinkClick r:id="rId2">
                  <a:extLst>
                    <a:ext uri="{A12FA001-AC4F-418D-AE19-62706E023703}">
                      <ahyp:hlinkClr xmlns:ahyp="http://schemas.microsoft.com/office/drawing/2018/hyperlinkcolor" val="tx"/>
                    </a:ext>
                  </a:extLst>
                </a:hlinkClick>
              </a:rPr>
              <a:t>DPI SFS Team's Web Page</a:t>
            </a:r>
            <a:endParaRPr lang="en-US" sz="2800" i="1" dirty="0">
              <a:solidFill>
                <a:srgbClr val="7030A0"/>
              </a:solidFill>
            </a:endParaRPr>
          </a:p>
          <a:p>
            <a:pPr marL="308626" indent="-308626" algn="ctr">
              <a:spcBef>
                <a:spcPct val="20000"/>
              </a:spcBef>
              <a:buClr>
                <a:srgbClr val="FFFF00"/>
              </a:buClr>
              <a:defRPr/>
            </a:pPr>
            <a:endParaRPr lang="en-US" sz="800" i="1" dirty="0">
              <a:solidFill>
                <a:srgbClr val="7030A0"/>
              </a:solidFill>
            </a:endParaRPr>
          </a:p>
          <a:p>
            <a:pPr marL="308626" indent="-308626" algn="ctr">
              <a:spcBef>
                <a:spcPct val="20000"/>
              </a:spcBef>
              <a:buClr>
                <a:srgbClr val="FFFF00"/>
              </a:buClr>
              <a:defRPr/>
            </a:pPr>
            <a:r>
              <a:rPr lang="en-US" sz="2800" i="1" dirty="0">
                <a:solidFill>
                  <a:srgbClr val="7030A0"/>
                </a:solidFill>
                <a:hlinkClick r:id="rId3">
                  <a:extLst>
                    <a:ext uri="{A12FA001-AC4F-418D-AE19-62706E023703}">
                      <ahyp:hlinkClr xmlns:ahyp="http://schemas.microsoft.com/office/drawing/2018/hyperlinkcolor" val="tx"/>
                    </a:ext>
                  </a:extLst>
                </a:hlinkClick>
              </a:rPr>
              <a:t>SFS Team's Staff Contacts</a:t>
            </a:r>
            <a:endParaRPr lang="en-US" sz="2800" i="1" dirty="0">
              <a:solidFill>
                <a:srgbClr val="7030A0"/>
              </a:solidFill>
            </a:endParaRPr>
          </a:p>
          <a:p>
            <a:pPr marL="308626" indent="-308626" algn="ctr">
              <a:spcBef>
                <a:spcPct val="20000"/>
              </a:spcBef>
              <a:buClr>
                <a:srgbClr val="FFFF00"/>
              </a:buClr>
              <a:defRPr/>
            </a:pPr>
            <a:endParaRPr lang="en-US" sz="800" i="1" dirty="0"/>
          </a:p>
          <a:p>
            <a:pPr algn="ctr"/>
            <a:r>
              <a:rPr lang="en-US" sz="2800" dirty="0"/>
              <a:t>Email: </a:t>
            </a:r>
            <a:r>
              <a:rPr lang="en-US" sz="2800" dirty="0">
                <a:hlinkClick r:id="rId4"/>
              </a:rPr>
              <a:t>dpifin@dpi.wi.gov</a:t>
            </a:r>
            <a:endParaRPr lang="en-US" sz="2800" dirty="0"/>
          </a:p>
          <a:p>
            <a:pPr algn="ctr"/>
            <a:endParaRPr lang="en-US" sz="800" dirty="0"/>
          </a:p>
          <a:p>
            <a:pPr algn="ctr"/>
            <a:r>
              <a:rPr lang="en-US" sz="2800" dirty="0"/>
              <a:t>Phone: (608) 267-9114</a:t>
            </a:r>
          </a:p>
          <a:p>
            <a:endParaRPr lang="en-US" sz="2000" dirty="0"/>
          </a:p>
          <a:p>
            <a:endParaRPr lang="en-US" sz="2000" dirty="0"/>
          </a:p>
        </p:txBody>
      </p:sp>
    </p:spTree>
    <p:extLst>
      <p:ext uri="{BB962C8B-B14F-4D97-AF65-F5344CB8AC3E}">
        <p14:creationId xmlns:p14="http://schemas.microsoft.com/office/powerpoint/2010/main" val="7239258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7987D95-839B-EA83-976A-BDCA48575493}"/>
              </a:ext>
            </a:extLst>
          </p:cNvPr>
          <p:cNvSpPr txBox="1"/>
          <p:nvPr/>
        </p:nvSpPr>
        <p:spPr>
          <a:xfrm>
            <a:off x="2857501" y="2022231"/>
            <a:ext cx="4343400" cy="923330"/>
          </a:xfrm>
          <a:prstGeom prst="rect">
            <a:avLst/>
          </a:prstGeom>
          <a:noFill/>
        </p:spPr>
        <p:txBody>
          <a:bodyPr wrap="square" rtlCol="0">
            <a:spAutoFit/>
          </a:bodyPr>
          <a:lstStyle/>
          <a:p>
            <a:r>
              <a:rPr lang="en-US" sz="5400" dirty="0"/>
              <a:t>Addendum</a:t>
            </a:r>
          </a:p>
        </p:txBody>
      </p:sp>
      <p:sp>
        <p:nvSpPr>
          <p:cNvPr id="4" name="Slide Number Placeholder 3">
            <a:extLst>
              <a:ext uri="{FF2B5EF4-FFF2-40B4-BE49-F238E27FC236}">
                <a16:creationId xmlns:a16="http://schemas.microsoft.com/office/drawing/2014/main" id="{743474B0-3977-6FB4-027E-9C6EC9D29258}"/>
              </a:ext>
            </a:extLst>
          </p:cNvPr>
          <p:cNvSpPr>
            <a:spLocks noGrp="1"/>
          </p:cNvSpPr>
          <p:nvPr>
            <p:ph type="sldNum" sz="quarter" idx="4294967295"/>
          </p:nvPr>
        </p:nvSpPr>
        <p:spPr>
          <a:xfrm>
            <a:off x="0" y="954088"/>
            <a:ext cx="533400" cy="184150"/>
          </a:xfrm>
          <a:prstGeom prst="rect">
            <a:avLst/>
          </a:prstGeom>
        </p:spPr>
        <p:txBody>
          <a:bodyPr/>
          <a:lstStyle/>
          <a:p>
            <a:fld id="{5D8D1003-AB5A-475D-AA35-3531570876C4}" type="slidenum">
              <a:rPr lang="en-US" smtClean="0"/>
              <a:pPr/>
              <a:t>93</a:t>
            </a:fld>
            <a:endParaRPr lang="en-US" dirty="0"/>
          </a:p>
        </p:txBody>
      </p:sp>
    </p:spTree>
    <p:extLst>
      <p:ext uri="{BB962C8B-B14F-4D97-AF65-F5344CB8AC3E}">
        <p14:creationId xmlns:p14="http://schemas.microsoft.com/office/powerpoint/2010/main" val="33668929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B33E78-3AFA-4FCD-85F4-80B579B5F9AD}"/>
              </a:ext>
            </a:extLst>
          </p:cNvPr>
          <p:cNvSpPr>
            <a:spLocks noGrp="1"/>
          </p:cNvSpPr>
          <p:nvPr>
            <p:ph type="body" sz="quarter" idx="13"/>
          </p:nvPr>
        </p:nvSpPr>
        <p:spPr/>
        <p:txBody>
          <a:bodyPr/>
          <a:lstStyle/>
          <a:p>
            <a:r>
              <a:rPr kumimoji="0" lang="en-US" sz="3516" i="0" u="none" strike="noStrike" kern="1200" cap="none" spc="0" normalizeH="0" baseline="0" noProof="0" dirty="0">
                <a:ln>
                  <a:noFill/>
                </a:ln>
                <a:solidFill>
                  <a:srgbClr val="FFFF00"/>
                </a:solidFill>
                <a:effectLst/>
                <a:uLnTx/>
                <a:uFillTx/>
                <a:latin typeface="+mn-lt"/>
                <a:ea typeface="+mj-ea"/>
                <a:cs typeface="+mj-cs"/>
              </a:rPr>
              <a:t>Membership</a:t>
            </a:r>
            <a:endParaRPr lang="en-US" dirty="0">
              <a:latin typeface="+mn-lt"/>
            </a:endParaRPr>
          </a:p>
        </p:txBody>
      </p:sp>
      <p:sp>
        <p:nvSpPr>
          <p:cNvPr id="4" name="TextBox 3">
            <a:extLst>
              <a:ext uri="{FF2B5EF4-FFF2-40B4-BE49-F238E27FC236}">
                <a16:creationId xmlns:a16="http://schemas.microsoft.com/office/drawing/2014/main" id="{59E7D6A7-A512-44BB-BD55-A112CEFB23EF}"/>
              </a:ext>
            </a:extLst>
          </p:cNvPr>
          <p:cNvSpPr txBox="1"/>
          <p:nvPr/>
        </p:nvSpPr>
        <p:spPr>
          <a:xfrm>
            <a:off x="133003" y="1549999"/>
            <a:ext cx="8877993" cy="3593548"/>
          </a:xfrm>
          <a:prstGeom prst="rect">
            <a:avLst/>
          </a:prstGeom>
          <a:noFill/>
        </p:spPr>
        <p:txBody>
          <a:bodyPr wrap="square">
            <a:spAutoFit/>
          </a:bodyPr>
          <a:lstStyle/>
          <a:p>
            <a:pPr marL="2325" marR="0" lvl="0" indent="-2325" algn="l" defTabSz="816350" rtl="0" eaLnBrk="1" fontAlgn="auto" latinLnBrk="0" hangingPunct="1">
              <a:lnSpc>
                <a:spcPct val="120000"/>
              </a:lnSpc>
              <a:spcBef>
                <a:spcPts val="439"/>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Generally, residents for which you are </a:t>
            </a:r>
            <a:r>
              <a:rPr kumimoji="0" lang="en-US" sz="1800" b="0" i="0" u="sng" strike="noStrike" kern="1200" cap="none" spc="0" normalizeH="0" baseline="0" noProof="0" dirty="0">
                <a:ln>
                  <a:noFill/>
                </a:ln>
                <a:solidFill>
                  <a:prstClr val="black"/>
                </a:solidFill>
                <a:effectLst/>
                <a:uLnTx/>
                <a:uFillTx/>
                <a:latin typeface="Calibri"/>
                <a:ea typeface="+mn-ea"/>
                <a:cs typeface="+mn-cs"/>
              </a:rPr>
              <a:t>financially</a:t>
            </a:r>
            <a:r>
              <a:rPr kumimoji="0" lang="en-US" sz="1800" b="0" i="0" u="none" strike="noStrike" kern="1200" cap="none" spc="0" normalizeH="0" baseline="0" noProof="0" dirty="0">
                <a:ln>
                  <a:noFill/>
                </a:ln>
                <a:solidFill>
                  <a:prstClr val="black"/>
                </a:solidFill>
                <a:effectLst/>
                <a:uLnTx/>
                <a:uFillTx/>
                <a:latin typeface="Calibri"/>
                <a:ea typeface="+mn-ea"/>
                <a:cs typeface="+mn-cs"/>
              </a:rPr>
              <a:t> responsible - i.e., you are incurring the cost for the student’s education.</a:t>
            </a:r>
          </a:p>
          <a:p>
            <a:pPr marL="465074" marR="0" lvl="0" indent="-418567" algn="l" defTabSz="816350" rtl="0" eaLnBrk="1" fontAlgn="auto" latinLnBrk="0" hangingPunct="1">
              <a:lnSpc>
                <a:spcPct val="120000"/>
              </a:lnSpc>
              <a:spcBef>
                <a:spcPts val="439"/>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Start with who is in your seats on the count date.</a:t>
            </a:r>
          </a:p>
          <a:p>
            <a:pPr marL="465074" marR="0" lvl="0" indent="-418567" algn="l" defTabSz="816350" rtl="0" eaLnBrk="1" fontAlgn="auto" latinLnBrk="0" hangingPunct="1">
              <a:lnSpc>
                <a:spcPct val="120000"/>
              </a:lnSpc>
              <a:spcBef>
                <a:spcPts val="439"/>
              </a:spcBef>
              <a:spcAft>
                <a:spcPts val="0"/>
              </a:spcAft>
              <a:buClrTx/>
              <a:buSzTx/>
              <a:buFont typeface="Wingdings" panose="05000000000000000000" pitchFamily="2" charset="2"/>
              <a:buChar char="ü"/>
              <a:tabLst/>
              <a:defRPr/>
            </a:pPr>
            <a:r>
              <a:rPr kumimoji="0" lang="en-US" sz="1800" b="0" i="1" u="sng" strike="noStrike" kern="1200" cap="none" spc="0" normalizeH="0" baseline="0" noProof="0" dirty="0">
                <a:ln>
                  <a:noFill/>
                </a:ln>
                <a:solidFill>
                  <a:prstClr val="black"/>
                </a:solidFill>
                <a:effectLst/>
                <a:uLnTx/>
                <a:uFillTx/>
                <a:latin typeface="Calibri"/>
                <a:ea typeface="+mn-ea"/>
                <a:cs typeface="+mn-cs"/>
              </a:rPr>
              <a:t>Subtract</a:t>
            </a:r>
            <a:r>
              <a:rPr kumimoji="0" lang="en-US" sz="1800" b="0" i="1" u="none" strike="noStrike" kern="1200" cap="none" spc="0" normalizeH="0" baseline="0" noProof="0" dirty="0">
                <a:ln>
                  <a:noFill/>
                </a:ln>
                <a:solidFill>
                  <a:prstClr val="black"/>
                </a:solidFill>
                <a:effectLst/>
                <a:uLnTx/>
                <a:uFillTx/>
                <a:latin typeface="Calibri"/>
                <a:ea typeface="+mn-ea"/>
                <a:cs typeface="+mn-cs"/>
              </a:rPr>
              <a:t> </a:t>
            </a:r>
            <a:r>
              <a:rPr kumimoji="0" lang="en-US" sz="1800" b="0" i="1" u="sng" strike="noStrike" kern="1200" cap="none" spc="0" normalizeH="0" baseline="0" noProof="0" dirty="0">
                <a:ln>
                  <a:noFill/>
                </a:ln>
                <a:solidFill>
                  <a:prstClr val="black"/>
                </a:solidFill>
                <a:effectLst/>
                <a:uLnTx/>
                <a:uFillTx/>
                <a:latin typeface="Calibri"/>
                <a:ea typeface="+mn-ea"/>
                <a:cs typeface="+mn-cs"/>
              </a:rPr>
              <a:t>non-residents</a:t>
            </a:r>
            <a:r>
              <a:rPr kumimoji="0" lang="en-US" sz="1800" b="0" i="1" u="none" strike="noStrike" kern="1200" cap="none" spc="0" normalizeH="0" baseline="0" noProof="0" dirty="0">
                <a:ln>
                  <a:noFill/>
                </a:ln>
                <a:solidFill>
                  <a:prstClr val="black"/>
                </a:solidFill>
                <a:effectLst/>
                <a:uLnTx/>
                <a:uFillTx/>
                <a:latin typeface="Calibri"/>
                <a:ea typeface="+mn-ea"/>
                <a:cs typeface="+mn-cs"/>
              </a:rPr>
              <a:t> </a:t>
            </a:r>
            <a:r>
              <a:rPr kumimoji="0" lang="en-US" sz="1800" b="0" i="0" u="none" strike="noStrike" kern="1200" cap="none" spc="0" normalizeH="0" baseline="0" noProof="0" dirty="0">
                <a:ln>
                  <a:noFill/>
                </a:ln>
                <a:solidFill>
                  <a:prstClr val="black"/>
                </a:solidFill>
                <a:effectLst/>
                <a:uLnTx/>
                <a:uFillTx/>
                <a:latin typeface="Calibri"/>
                <a:ea typeface="+mn-ea"/>
                <a:cs typeface="+mn-cs"/>
              </a:rPr>
              <a:t>being educated in your seats.</a:t>
            </a:r>
          </a:p>
          <a:p>
            <a:pPr marL="465074" marR="0" lvl="0" indent="-418567" algn="l" defTabSz="816350" rtl="0" eaLnBrk="1" fontAlgn="auto" latinLnBrk="0" hangingPunct="1">
              <a:lnSpc>
                <a:spcPct val="120000"/>
              </a:lnSpc>
              <a:spcBef>
                <a:spcPts val="439"/>
              </a:spcBef>
              <a:spcAft>
                <a:spcPts val="0"/>
              </a:spcAft>
              <a:buClrTx/>
              <a:buSzTx/>
              <a:buFont typeface="Wingdings" panose="05000000000000000000" pitchFamily="2" charset="2"/>
              <a:buChar char="ü"/>
              <a:tabLst/>
              <a:defRPr/>
            </a:pPr>
            <a:r>
              <a:rPr kumimoji="0" lang="en-US" sz="1800" b="0" i="1" u="sng" strike="noStrike" kern="1200" cap="none" spc="0" normalizeH="0" baseline="0" noProof="0" dirty="0">
                <a:ln>
                  <a:noFill/>
                </a:ln>
                <a:solidFill>
                  <a:prstClr val="black"/>
                </a:solidFill>
                <a:effectLst/>
                <a:uLnTx/>
                <a:uFillTx/>
                <a:latin typeface="Calibri"/>
                <a:ea typeface="+mn-ea"/>
                <a:cs typeface="Arial" panose="020B0604020202020204" pitchFamily="34" charset="0"/>
              </a:rPr>
              <a:t>Subtract</a:t>
            </a:r>
            <a:r>
              <a:rPr kumimoji="0" lang="en-US" sz="1800" b="0" i="0" u="none" strike="noStrike" kern="1200" cap="none" spc="0" normalizeH="0" baseline="0" noProof="0" dirty="0">
                <a:ln>
                  <a:noFill/>
                </a:ln>
                <a:solidFill>
                  <a:prstClr val="black"/>
                </a:solidFill>
                <a:effectLst/>
                <a:uLnTx/>
                <a:uFillTx/>
                <a:latin typeface="Calibri"/>
                <a:ea typeface="+mn-ea"/>
                <a:cs typeface="+mn-cs"/>
              </a:rPr>
              <a:t> </a:t>
            </a:r>
            <a:r>
              <a:rPr kumimoji="0" lang="en-US" sz="1800" b="0" i="1" u="sng" strike="noStrike" kern="1200" cap="none" spc="0" normalizeH="0" baseline="0" noProof="0" dirty="0">
                <a:ln>
                  <a:noFill/>
                </a:ln>
                <a:solidFill>
                  <a:prstClr val="black"/>
                </a:solidFill>
                <a:effectLst/>
                <a:uLnTx/>
                <a:uFillTx/>
                <a:latin typeface="Calibri"/>
                <a:ea typeface="+mn-ea"/>
                <a:cs typeface="+mn-cs"/>
              </a:rPr>
              <a:t>residents</a:t>
            </a:r>
            <a:r>
              <a:rPr kumimoji="0" lang="en-US" sz="1800" b="0" i="0" u="none" strike="noStrike" kern="1200" cap="none" spc="0" normalizeH="0" baseline="0" noProof="0" dirty="0">
                <a:ln>
                  <a:noFill/>
                </a:ln>
                <a:solidFill>
                  <a:prstClr val="black"/>
                </a:solidFill>
                <a:effectLst/>
                <a:uLnTx/>
                <a:uFillTx/>
                <a:latin typeface="Calibri"/>
                <a:ea typeface="+mn-ea"/>
                <a:cs typeface="+mn-cs"/>
              </a:rPr>
              <a:t> that may not be counted for levy purposes.</a:t>
            </a:r>
          </a:p>
          <a:p>
            <a:pPr marL="465074" marR="0" lvl="0" indent="-418567" algn="l" defTabSz="816350" rtl="0" eaLnBrk="1" fontAlgn="auto" latinLnBrk="0" hangingPunct="1">
              <a:lnSpc>
                <a:spcPct val="120000"/>
              </a:lnSpc>
              <a:spcBef>
                <a:spcPts val="439"/>
              </a:spcBef>
              <a:spcAft>
                <a:spcPts val="0"/>
              </a:spcAft>
              <a:buClrTx/>
              <a:buSzTx/>
              <a:buFont typeface="Wingdings" panose="05000000000000000000" pitchFamily="2" charset="2"/>
              <a:buChar char="ü"/>
              <a:tabLst>
                <a:tab pos="417217" algn="l"/>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a:t>
            </a:r>
            <a:r>
              <a:rPr kumimoji="0" lang="en-US" sz="1800" b="0" i="1" u="sng" strike="noStrike" kern="1200" cap="none" spc="0" normalizeH="0" baseline="0" noProof="0" dirty="0">
                <a:ln>
                  <a:noFill/>
                </a:ln>
                <a:solidFill>
                  <a:prstClr val="black"/>
                </a:solidFill>
                <a:effectLst/>
                <a:uLnTx/>
                <a:uFillTx/>
                <a:latin typeface="Calibri"/>
                <a:ea typeface="+mn-ea"/>
                <a:cs typeface="+mn-cs"/>
              </a:rPr>
              <a:t>Add</a:t>
            </a:r>
            <a:r>
              <a:rPr kumimoji="0" lang="en-US" sz="1800" b="0" i="1" u="none" strike="noStrike" kern="1200" cap="none" spc="0" normalizeH="0" baseline="0" noProof="0" dirty="0">
                <a:ln>
                  <a:noFill/>
                </a:ln>
                <a:solidFill>
                  <a:prstClr val="black"/>
                </a:solidFill>
                <a:effectLst/>
                <a:uLnTx/>
                <a:uFillTx/>
                <a:latin typeface="Calibri"/>
                <a:ea typeface="+mn-ea"/>
                <a:cs typeface="+mn-cs"/>
              </a:rPr>
              <a:t> </a:t>
            </a:r>
            <a:r>
              <a:rPr kumimoji="0" lang="en-US" sz="1800" b="0" i="1" u="sng" strike="noStrike" kern="1200" cap="none" spc="0" normalizeH="0" baseline="0" noProof="0" dirty="0">
                <a:ln>
                  <a:noFill/>
                </a:ln>
                <a:solidFill>
                  <a:prstClr val="black"/>
                </a:solidFill>
                <a:effectLst/>
                <a:uLnTx/>
                <a:uFillTx/>
                <a:latin typeface="Calibri"/>
                <a:ea typeface="+mn-ea"/>
                <a:cs typeface="+mn-cs"/>
              </a:rPr>
              <a:t>residents</a:t>
            </a:r>
            <a:r>
              <a:rPr kumimoji="0" lang="en-US" sz="1800" b="0" i="1" u="none" strike="noStrike" kern="1200" cap="none" spc="0" normalizeH="0" baseline="0" noProof="0" dirty="0">
                <a:ln>
                  <a:noFill/>
                </a:ln>
                <a:solidFill>
                  <a:prstClr val="black"/>
                </a:solidFill>
                <a:effectLst/>
                <a:uLnTx/>
                <a:uFillTx/>
                <a:latin typeface="Calibri"/>
                <a:ea typeface="+mn-ea"/>
                <a:cs typeface="+mn-cs"/>
              </a:rPr>
              <a:t> </a:t>
            </a:r>
            <a:r>
              <a:rPr kumimoji="0" lang="en-US" sz="1800" b="0" i="0" u="none" strike="noStrike" kern="1200" cap="none" spc="0" normalizeH="0" baseline="0" noProof="0" dirty="0">
                <a:ln>
                  <a:noFill/>
                </a:ln>
                <a:solidFill>
                  <a:prstClr val="black"/>
                </a:solidFill>
                <a:effectLst/>
                <a:uLnTx/>
                <a:uFillTx/>
                <a:latin typeface="Calibri"/>
                <a:ea typeface="+mn-ea"/>
                <a:cs typeface="+mn-cs"/>
              </a:rPr>
              <a:t>who are elsewhere (and for which you are financially responsible).</a:t>
            </a:r>
          </a:p>
          <a:p>
            <a:pPr marL="465074" marR="0" lvl="0" indent="-418567" algn="l" defTabSz="816350" rtl="0" eaLnBrk="1" fontAlgn="auto" latinLnBrk="0" hangingPunct="1">
              <a:lnSpc>
                <a:spcPct val="120000"/>
              </a:lnSpc>
              <a:spcBef>
                <a:spcPts val="439"/>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Watch for the “before and after” rule: </a:t>
            </a:r>
          </a:p>
          <a:p>
            <a:pPr marL="716214" marR="0" lvl="3" indent="-288346" algn="l" defTabSz="816350" rtl="0" eaLnBrk="1" fontAlgn="auto" latinLnBrk="0" hangingPunct="1">
              <a:lnSpc>
                <a:spcPct val="120000"/>
              </a:lnSpc>
              <a:spcBef>
                <a:spcPts val="439"/>
              </a:spcBef>
              <a:spcAft>
                <a:spcPts val="0"/>
              </a:spcAft>
              <a:buClrTx/>
              <a:buSzTx/>
              <a:buFont typeface="Wingdings" panose="05000000000000000000" pitchFamily="2" charset="2"/>
              <a:buChar char="ü"/>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 (</a:t>
            </a:r>
            <a:r>
              <a:rPr kumimoji="0" lang="en-US" sz="1600" b="1" i="1" u="none" strike="noStrike" kern="1200" cap="none" spc="0" normalizeH="0" baseline="0" noProof="0" dirty="0">
                <a:ln>
                  <a:noFill/>
                </a:ln>
                <a:solidFill>
                  <a:prstClr val="black"/>
                </a:solidFill>
                <a:effectLst/>
                <a:uLnTx/>
                <a:uFillTx/>
                <a:latin typeface="Calibri"/>
                <a:ea typeface="+mn-ea"/>
                <a:cs typeface="+mn-cs"/>
              </a:rPr>
              <a:t>Count the student if she/he was present for instruction during the school year, at least one day before the count date and at least one day after, and </a:t>
            </a:r>
            <a:r>
              <a:rPr kumimoji="0" lang="en-US" sz="1600" b="1" i="1" u="sng" strike="noStrike" kern="1200" cap="none" spc="0" normalizeH="0" baseline="0" noProof="0" dirty="0">
                <a:ln>
                  <a:noFill/>
                </a:ln>
                <a:solidFill>
                  <a:prstClr val="black"/>
                </a:solidFill>
                <a:effectLst/>
                <a:uLnTx/>
                <a:uFillTx/>
                <a:latin typeface="Calibri"/>
                <a:ea typeface="+mn-ea"/>
                <a:cs typeface="+mn-cs"/>
              </a:rPr>
              <a:t>didn’t change residency</a:t>
            </a:r>
            <a:r>
              <a:rPr kumimoji="0" lang="en-US" sz="1600" b="1" i="1" u="none" strike="noStrike" kern="1200" cap="none" spc="0" normalizeH="0" baseline="0" noProof="0" dirty="0">
                <a:ln>
                  <a:noFill/>
                </a:ln>
                <a:solidFill>
                  <a:prstClr val="black"/>
                </a:solidFill>
                <a:effectLst/>
                <a:uLnTx/>
                <a:uFillTx/>
                <a:latin typeface="Calibri"/>
                <a:ea typeface="+mn-ea"/>
                <a:cs typeface="+mn-cs"/>
              </a:rPr>
              <a:t> during the period of absence or enroll/attend a private school or homeschool.)</a:t>
            </a:r>
            <a:r>
              <a:rPr kumimoji="0" lang="en-US" sz="1600" b="1" i="0" u="none" strike="noStrike" kern="1200" cap="none" spc="0" normalizeH="0" baseline="0" noProof="0" dirty="0">
                <a:ln>
                  <a:noFill/>
                </a:ln>
                <a:solidFill>
                  <a:prstClr val="black"/>
                </a:solidFill>
                <a:effectLst/>
                <a:uLnTx/>
                <a:uFillTx/>
                <a:latin typeface="Calibri"/>
                <a:ea typeface="+mn-ea"/>
                <a:cs typeface="+mn-cs"/>
              </a:rPr>
              <a:t>	</a:t>
            </a:r>
          </a:p>
        </p:txBody>
      </p:sp>
      <p:sp>
        <p:nvSpPr>
          <p:cNvPr id="5" name="TextBox 4">
            <a:extLst>
              <a:ext uri="{FF2B5EF4-FFF2-40B4-BE49-F238E27FC236}">
                <a16:creationId xmlns:a16="http://schemas.microsoft.com/office/drawing/2014/main" id="{3AD5096F-CB96-4165-B16E-FBBE85FC9BAD}"/>
              </a:ext>
            </a:extLst>
          </p:cNvPr>
          <p:cNvSpPr txBox="1"/>
          <p:nvPr/>
        </p:nvSpPr>
        <p:spPr>
          <a:xfrm>
            <a:off x="1213658" y="982842"/>
            <a:ext cx="5451069" cy="505972"/>
          </a:xfrm>
          <a:prstGeom prst="rect">
            <a:avLst/>
          </a:prstGeom>
          <a:noFill/>
        </p:spPr>
        <p:txBody>
          <a:bodyPr wrap="square">
            <a:spAutoFit/>
          </a:bodyPr>
          <a:lstStyle/>
          <a:p>
            <a:pPr marL="0" marR="0" lvl="0" indent="0" algn="ctr" defTabSz="816350" rtl="0" eaLnBrk="1" fontAlgn="auto" latinLnBrk="0" hangingPunct="1">
              <a:lnSpc>
                <a:spcPct val="120000"/>
              </a:lnSpc>
              <a:spcBef>
                <a:spcPts val="439"/>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Who can you count for membership?</a:t>
            </a:r>
          </a:p>
        </p:txBody>
      </p:sp>
    </p:spTree>
    <p:extLst>
      <p:ext uri="{BB962C8B-B14F-4D97-AF65-F5344CB8AC3E}">
        <p14:creationId xmlns:p14="http://schemas.microsoft.com/office/powerpoint/2010/main" val="34968714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B33E78-3AFA-4FCD-85F4-80B579B5F9AD}"/>
              </a:ext>
            </a:extLst>
          </p:cNvPr>
          <p:cNvSpPr>
            <a:spLocks noGrp="1"/>
          </p:cNvSpPr>
          <p:nvPr>
            <p:ph type="body" sz="quarter" idx="13"/>
          </p:nvPr>
        </p:nvSpPr>
        <p:spPr>
          <a:xfrm>
            <a:off x="0" y="-219074"/>
            <a:ext cx="9144000" cy="1140732"/>
          </a:xfrm>
        </p:spPr>
        <p:txBody>
          <a:bodyPr>
            <a:normAutofit fontScale="25000" lnSpcReduction="20000"/>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endParaRPr lang="en-US" sz="12800" dirty="0">
              <a:solidFill>
                <a:srgbClr val="FFFF00"/>
              </a:solidFill>
              <a:latin typeface="Calibri"/>
            </a:endParaRPr>
          </a:p>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12800" b="1" i="0" u="none" strike="noStrike" kern="1200" cap="none" spc="0" normalizeH="0" baseline="0" noProof="0" dirty="0">
                <a:ln>
                  <a:noFill/>
                </a:ln>
                <a:solidFill>
                  <a:srgbClr val="FFFF00"/>
                </a:solidFill>
                <a:effectLst/>
                <a:uLnTx/>
                <a:uFillTx/>
                <a:latin typeface="Calibri"/>
                <a:ea typeface="+mn-ea"/>
                <a:cs typeface="+mn-cs"/>
              </a:rPr>
              <a:t>Membership</a:t>
            </a:r>
            <a:endParaRPr kumimoji="0" lang="en-US" sz="12800" b="1" i="0" u="none" strike="noStrike" kern="1200" cap="none" spc="0" normalizeH="0" baseline="0" noProof="0" dirty="0">
              <a:ln>
                <a:noFill/>
              </a:ln>
              <a:solidFill>
                <a:prstClr val="white"/>
              </a:solidFill>
              <a:effectLst/>
              <a:uLnTx/>
              <a:uFillTx/>
              <a:latin typeface="Calibri"/>
              <a:ea typeface="+mn-ea"/>
              <a:cs typeface="+mn-cs"/>
            </a:endParaRPr>
          </a:p>
          <a:p>
            <a:endParaRPr lang="en-US" dirty="0"/>
          </a:p>
        </p:txBody>
      </p:sp>
      <p:sp>
        <p:nvSpPr>
          <p:cNvPr id="4" name="TextBox 3">
            <a:extLst>
              <a:ext uri="{FF2B5EF4-FFF2-40B4-BE49-F238E27FC236}">
                <a16:creationId xmlns:a16="http://schemas.microsoft.com/office/drawing/2014/main" id="{959E6581-8525-469E-9CF6-4C9F3C5ED8A1}"/>
              </a:ext>
            </a:extLst>
          </p:cNvPr>
          <p:cNvSpPr txBox="1"/>
          <p:nvPr/>
        </p:nvSpPr>
        <p:spPr>
          <a:xfrm>
            <a:off x="374073" y="1486922"/>
            <a:ext cx="8520545" cy="3447098"/>
          </a:xfrm>
          <a:prstGeom prst="rect">
            <a:avLst/>
          </a:prstGeom>
          <a:noFill/>
        </p:spPr>
        <p:txBody>
          <a:bodyPr wrap="square">
            <a:spAutoFit/>
          </a:bodyPr>
          <a:lstStyle/>
          <a:p>
            <a:pPr marL="0" marR="0" lvl="0" indent="0" algn="l" defTabSz="816350" rtl="0" eaLnBrk="1" fontAlgn="auto" latinLnBrk="0" hangingPunct="1">
              <a:lnSpc>
                <a:spcPct val="100000"/>
              </a:lnSpc>
              <a:spcBef>
                <a:spcPts val="439"/>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a:t>
            </a:r>
            <a:r>
              <a:rPr kumimoji="0" lang="en-US" sz="2200" b="0" i="0" u="none" strike="noStrike" kern="1200" cap="none" spc="0" normalizeH="0" baseline="0" noProof="0" dirty="0">
                <a:ln>
                  <a:noFill/>
                </a:ln>
                <a:solidFill>
                  <a:prstClr val="black"/>
                </a:solidFill>
                <a:effectLst/>
                <a:uLnTx/>
                <a:uFillTx/>
                <a:latin typeface="Calibri"/>
                <a:ea typeface="+mn-ea"/>
                <a:cs typeface="+mn-cs"/>
              </a:rPr>
              <a:t>Not defined by statute. Residency is determined</a:t>
            </a:r>
          </a:p>
          <a:p>
            <a:pPr marL="0" marR="0" lvl="0" indent="0" algn="l" defTabSz="816350" rtl="0" eaLnBrk="1" fontAlgn="auto" latinLnBrk="0" hangingPunct="1">
              <a:lnSpc>
                <a:spcPct val="100000"/>
              </a:lnSpc>
              <a:spcBef>
                <a:spcPts val="439"/>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a:ea typeface="+mn-ea"/>
                <a:cs typeface="+mn-cs"/>
              </a:rPr>
              <a:t> </a:t>
            </a:r>
            <a:r>
              <a:rPr kumimoji="0" lang="en-US" sz="2200" b="0" i="0" u="sng" strike="noStrike" kern="1200" cap="none" spc="0" normalizeH="0" baseline="0" noProof="0" dirty="0">
                <a:ln>
                  <a:noFill/>
                </a:ln>
                <a:solidFill>
                  <a:prstClr val="black"/>
                </a:solidFill>
                <a:effectLst/>
                <a:uLnTx/>
                <a:uFillTx/>
                <a:latin typeface="Calibri"/>
                <a:ea typeface="+mn-ea"/>
                <a:cs typeface="+mn-cs"/>
              </a:rPr>
              <a:t>by the local district</a:t>
            </a:r>
            <a:r>
              <a:rPr kumimoji="0" lang="en-US" sz="2200" b="0" i="0" u="none" strike="noStrike" kern="1200" cap="none" spc="0" normalizeH="0" baseline="0" noProof="0" dirty="0">
                <a:ln>
                  <a:noFill/>
                </a:ln>
                <a:solidFill>
                  <a:prstClr val="black"/>
                </a:solidFill>
                <a:effectLst/>
                <a:uLnTx/>
                <a:uFillTx/>
                <a:latin typeface="Calibri"/>
                <a:ea typeface="+mn-ea"/>
                <a:cs typeface="+mn-cs"/>
              </a:rPr>
              <a:t>. (Look at your school board policy.) </a:t>
            </a:r>
          </a:p>
          <a:p>
            <a:pPr marL="0" marR="0" lvl="0" indent="0" algn="l" defTabSz="816350" rtl="0" eaLnBrk="1" fontAlgn="auto" latinLnBrk="0" hangingPunct="1">
              <a:lnSpc>
                <a:spcPct val="100000"/>
              </a:lnSpc>
              <a:spcBef>
                <a:spcPts val="439"/>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a:ea typeface="+mn-ea"/>
                <a:cs typeface="+mn-cs"/>
              </a:rPr>
              <a:t>	1.)   Is the child living in the district with his/her parents?</a:t>
            </a:r>
          </a:p>
          <a:p>
            <a:pPr marL="0" marR="0" lvl="0" indent="0" algn="l" defTabSz="816350" rtl="0" eaLnBrk="1" fontAlgn="auto" latinLnBrk="0" hangingPunct="1">
              <a:lnSpc>
                <a:spcPct val="100000"/>
              </a:lnSpc>
              <a:spcBef>
                <a:spcPts val="439"/>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a:ea typeface="+mn-ea"/>
                <a:cs typeface="+mn-cs"/>
              </a:rPr>
              <a:t>	2.)   What about other situations? </a:t>
            </a:r>
          </a:p>
          <a:p>
            <a:pPr marL="0" marR="0" lvl="0" indent="0" algn="l" defTabSz="816350" rtl="0" eaLnBrk="1" fontAlgn="auto" latinLnBrk="0" hangingPunct="1">
              <a:lnSpc>
                <a:spcPct val="100000"/>
              </a:lnSpc>
              <a:spcBef>
                <a:spcPts val="439"/>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a:ea typeface="+mn-ea"/>
                <a:cs typeface="+mn-cs"/>
              </a:rPr>
              <a:t>		– There is case law – the </a:t>
            </a:r>
            <a:r>
              <a:rPr kumimoji="0" lang="en-US" sz="2200" b="0" i="0" u="sng" strike="noStrike" kern="1200" cap="none" spc="0" normalizeH="0" baseline="0" noProof="0" dirty="0">
                <a:ln>
                  <a:noFill/>
                </a:ln>
                <a:solidFill>
                  <a:prstClr val="black"/>
                </a:solidFill>
                <a:effectLst/>
                <a:uLnTx/>
                <a:uFillTx/>
                <a:latin typeface="Calibri"/>
                <a:ea typeface="+mn-ea"/>
                <a:cs typeface="+mn-cs"/>
              </a:rPr>
              <a:t>Thayer Ruling</a:t>
            </a:r>
            <a:r>
              <a:rPr kumimoji="0" lang="en-US" sz="22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816350" rtl="0" eaLnBrk="1" fontAlgn="auto" latinLnBrk="0" hangingPunct="1">
              <a:lnSpc>
                <a:spcPct val="100000"/>
              </a:lnSpc>
              <a:spcBef>
                <a:spcPts val="439"/>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a:ea typeface="+mn-ea"/>
                <a:cs typeface="+mn-cs"/>
              </a:rPr>
              <a:t>	A minor may have, for school purposes, a residence other than that of his parents.  In this specific case, the school district was </a:t>
            </a:r>
            <a:r>
              <a:rPr kumimoji="0" lang="en-US" sz="2200" b="0" i="0" u="sng" strike="noStrike" kern="1200" cap="none" spc="0" normalizeH="0" baseline="0" noProof="0" dirty="0">
                <a:ln>
                  <a:noFill/>
                </a:ln>
                <a:solidFill>
                  <a:prstClr val="black"/>
                </a:solidFill>
                <a:effectLst/>
                <a:uLnTx/>
                <a:uFillTx/>
                <a:latin typeface="Calibri"/>
                <a:ea typeface="+mn-ea"/>
                <a:cs typeface="+mn-cs"/>
              </a:rPr>
              <a:t>incidental</a:t>
            </a:r>
            <a:r>
              <a:rPr kumimoji="0" lang="en-US" sz="2200" b="0" i="0" u="none" strike="noStrike" kern="1200" cap="none" spc="0" normalizeH="0" baseline="0" noProof="0" dirty="0">
                <a:ln>
                  <a:noFill/>
                </a:ln>
                <a:solidFill>
                  <a:prstClr val="black"/>
                </a:solidFill>
                <a:effectLst/>
                <a:uLnTx/>
                <a:uFillTx/>
                <a:latin typeface="Calibri"/>
                <a:ea typeface="+mn-ea"/>
                <a:cs typeface="+mn-cs"/>
              </a:rPr>
              <a:t> to the child’s reason for living in the district.</a:t>
            </a:r>
          </a:p>
          <a:p>
            <a:pPr marL="0" marR="0" lvl="0" indent="0" algn="l" defTabSz="816350" rtl="0" eaLnBrk="1" fontAlgn="auto" latinLnBrk="0" hangingPunct="1">
              <a:lnSpc>
                <a:spcPct val="100000"/>
              </a:lnSpc>
              <a:spcBef>
                <a:spcPts val="439"/>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a:ea typeface="+mn-ea"/>
                <a:cs typeface="+mn-cs"/>
              </a:rPr>
              <a:t>Why are students attending your district?</a:t>
            </a:r>
          </a:p>
        </p:txBody>
      </p:sp>
      <p:sp>
        <p:nvSpPr>
          <p:cNvPr id="5" name="TextBox 4">
            <a:extLst>
              <a:ext uri="{FF2B5EF4-FFF2-40B4-BE49-F238E27FC236}">
                <a16:creationId xmlns:a16="http://schemas.microsoft.com/office/drawing/2014/main" id="{8CC55E27-E27B-4D2E-8655-2F27105057B5}"/>
              </a:ext>
            </a:extLst>
          </p:cNvPr>
          <p:cNvSpPr txBox="1"/>
          <p:nvPr/>
        </p:nvSpPr>
        <p:spPr>
          <a:xfrm>
            <a:off x="683723" y="1025257"/>
            <a:ext cx="2807623" cy="461665"/>
          </a:xfrm>
          <a:prstGeom prst="rect">
            <a:avLst/>
          </a:prstGeom>
          <a:noFill/>
        </p:spPr>
        <p:txBody>
          <a:bodyPr wrap="square">
            <a:spAutoFit/>
          </a:bodyPr>
          <a:lstStyle/>
          <a:p>
            <a:pPr marL="0" marR="0" lvl="0" indent="0" algn="l" defTabSz="816350" rtl="0" eaLnBrk="1" fontAlgn="auto" latinLnBrk="0" hangingPunct="1">
              <a:lnSpc>
                <a:spcPct val="100000"/>
              </a:lnSpc>
              <a:spcBef>
                <a:spcPts val="439"/>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Who is a Resident?</a:t>
            </a:r>
          </a:p>
        </p:txBody>
      </p:sp>
    </p:spTree>
    <p:extLst>
      <p:ext uri="{BB962C8B-B14F-4D97-AF65-F5344CB8AC3E}">
        <p14:creationId xmlns:p14="http://schemas.microsoft.com/office/powerpoint/2010/main" val="22201783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B33E78-3AFA-4FCD-85F4-80B579B5F9AD}"/>
              </a:ext>
            </a:extLst>
          </p:cNvPr>
          <p:cNvSpPr>
            <a:spLocks noGrp="1"/>
          </p:cNvSpPr>
          <p:nvPr>
            <p:ph type="body" sz="quarter" idx="13"/>
          </p:nvPr>
        </p:nvSpPr>
        <p:spPr/>
        <p:txBody>
          <a:bodyPr/>
          <a:lstStyle/>
          <a:p>
            <a:r>
              <a:rPr kumimoji="0" lang="en-US" sz="3516" b="0" i="0" u="none" strike="noStrike" kern="1200" cap="none" spc="0" normalizeH="0" baseline="0" noProof="0" dirty="0">
                <a:ln>
                  <a:noFill/>
                </a:ln>
                <a:solidFill>
                  <a:srgbClr val="FFFF00"/>
                </a:solidFill>
                <a:effectLst/>
                <a:uLnTx/>
                <a:uFillTx/>
                <a:latin typeface="Lato Black" panose="020F0A02020204030203" pitchFamily="34" charset="0"/>
                <a:ea typeface="+mj-ea"/>
                <a:cs typeface="+mj-cs"/>
              </a:rPr>
              <a:t>Membership</a:t>
            </a:r>
            <a:endParaRPr lang="en-US" dirty="0"/>
          </a:p>
        </p:txBody>
      </p:sp>
      <p:sp>
        <p:nvSpPr>
          <p:cNvPr id="4" name="TextBox 3">
            <a:extLst>
              <a:ext uri="{FF2B5EF4-FFF2-40B4-BE49-F238E27FC236}">
                <a16:creationId xmlns:a16="http://schemas.microsoft.com/office/drawing/2014/main" id="{95A23B92-469E-480D-A5C3-38A8D6CF8754}"/>
              </a:ext>
            </a:extLst>
          </p:cNvPr>
          <p:cNvSpPr txBox="1"/>
          <p:nvPr/>
        </p:nvSpPr>
        <p:spPr>
          <a:xfrm>
            <a:off x="648912" y="1467184"/>
            <a:ext cx="7115175" cy="3582519"/>
          </a:xfrm>
          <a:prstGeom prst="rect">
            <a:avLst/>
          </a:prstGeom>
          <a:noFill/>
        </p:spPr>
        <p:txBody>
          <a:bodyPr wrap="square">
            <a:spAutoFit/>
          </a:bodyPr>
          <a:lstStyle/>
          <a:p>
            <a:pPr marL="720127" marR="0" lvl="1" indent="-308626" algn="l" defTabSz="816350" rtl="0" eaLnBrk="1" fontAlgn="auto" latinLnBrk="0" hangingPunct="1">
              <a:lnSpc>
                <a:spcPct val="90000"/>
              </a:lnSpc>
              <a:spcBef>
                <a:spcPct val="20000"/>
              </a:spcBef>
              <a:spcAft>
                <a:spcPts val="0"/>
              </a:spcAft>
              <a:buClr>
                <a:srgbClr val="44546A"/>
              </a:buClr>
              <a:buSzPct val="60000"/>
              <a:buFontTx/>
              <a:buNone/>
              <a:tabLst/>
              <a:defRPr/>
            </a:pPr>
            <a:endParaRPr kumimoji="0" lang="en-US" sz="1200" b="1" i="0" u="none" strike="noStrike" kern="1200" cap="none" spc="0" normalizeH="0" baseline="0" noProof="0" dirty="0">
              <a:ln>
                <a:noFill/>
              </a:ln>
              <a:solidFill>
                <a:prstClr val="black"/>
              </a:solidFill>
              <a:effectLst/>
              <a:uLnTx/>
              <a:uFillTx/>
              <a:latin typeface="Calibri"/>
              <a:ea typeface="+mn-ea"/>
              <a:cs typeface="+mn-cs"/>
            </a:endParaRPr>
          </a:p>
          <a:p>
            <a:pPr marL="73249" marR="0" lvl="1" indent="0" algn="l" defTabSz="816350" rtl="0" eaLnBrk="1" fontAlgn="auto" latinLnBrk="0" hangingPunct="1">
              <a:lnSpc>
                <a:spcPct val="90000"/>
              </a:lnSpc>
              <a:spcBef>
                <a:spcPct val="20000"/>
              </a:spcBef>
              <a:spcAft>
                <a:spcPts val="0"/>
              </a:spcAft>
              <a:buClrTx/>
              <a:buSzPct val="100000"/>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Pupil is in your seats, taught by your teachers.</a:t>
            </a:r>
          </a:p>
          <a:p>
            <a:pPr marL="73249" marR="0" lvl="1" indent="0" algn="l" defTabSz="816350" rtl="0" eaLnBrk="1" fontAlgn="auto" latinLnBrk="0" hangingPunct="1">
              <a:lnSpc>
                <a:spcPct val="90000"/>
              </a:lnSpc>
              <a:spcBef>
                <a:spcPct val="20000"/>
              </a:spcBef>
              <a:spcAft>
                <a:spcPts val="0"/>
              </a:spcAft>
              <a:buClrTx/>
              <a:buSzPct val="100000"/>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Full-time resident pupils in attendance elsewhere, but your district is paying for their education. </a:t>
            </a:r>
          </a:p>
          <a:p>
            <a:pPr marL="669707" marR="0" lvl="2" indent="-334853" algn="l" defTabSz="816350" rtl="0" eaLnBrk="1" fontAlgn="auto" latinLnBrk="0" hangingPunct="1">
              <a:lnSpc>
                <a:spcPct val="90000"/>
              </a:lnSpc>
              <a:spcBef>
                <a:spcPct val="20000"/>
              </a:spcBef>
              <a:spcAft>
                <a:spcPts val="0"/>
              </a:spcAft>
              <a:buClrTx/>
              <a:buSzPct val="90000"/>
              <a:buFont typeface="Wingdings" panose="05000000000000000000" pitchFamily="2" charset="2"/>
              <a:buChar char="Ø"/>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Open Enrollment (your residents going elsewhere)</a:t>
            </a:r>
          </a:p>
          <a:p>
            <a:pPr marL="669707" marR="0" lvl="2" indent="-334853" algn="l" defTabSz="816350" rtl="0" eaLnBrk="1" fontAlgn="auto" latinLnBrk="0" hangingPunct="1">
              <a:lnSpc>
                <a:spcPct val="90000"/>
              </a:lnSpc>
              <a:spcBef>
                <a:spcPct val="20000"/>
              </a:spcBef>
              <a:spcAft>
                <a:spcPts val="0"/>
              </a:spcAft>
              <a:buClrTx/>
              <a:buSzPct val="90000"/>
              <a:buFont typeface="Wingdings" panose="05000000000000000000" pitchFamily="2" charset="2"/>
              <a:buChar char="Ø"/>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Tuition Agreements</a:t>
            </a:r>
          </a:p>
          <a:p>
            <a:pPr marL="669707" marR="0" lvl="2" indent="-334853" algn="l" defTabSz="816350" rtl="0" eaLnBrk="1" fontAlgn="auto" latinLnBrk="0" hangingPunct="1">
              <a:lnSpc>
                <a:spcPct val="90000"/>
              </a:lnSpc>
              <a:spcBef>
                <a:spcPct val="20000"/>
              </a:spcBef>
              <a:spcAft>
                <a:spcPts val="0"/>
              </a:spcAft>
              <a:buClrTx/>
              <a:buSzPct val="90000"/>
              <a:buFont typeface="Wingdings" panose="05000000000000000000" pitchFamily="2" charset="2"/>
              <a:buChar char="Ø"/>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CESA Programs</a:t>
            </a:r>
          </a:p>
          <a:p>
            <a:pPr marL="669707" marR="0" lvl="2" indent="-334853" algn="l" defTabSz="816350" rtl="0" eaLnBrk="1" fontAlgn="auto" latinLnBrk="0" hangingPunct="1">
              <a:lnSpc>
                <a:spcPct val="90000"/>
              </a:lnSpc>
              <a:spcBef>
                <a:spcPct val="20000"/>
              </a:spcBef>
              <a:spcAft>
                <a:spcPts val="0"/>
              </a:spcAft>
              <a:buClrTx/>
              <a:buSzPct val="90000"/>
              <a:buFont typeface="Wingdings" panose="05000000000000000000" pitchFamily="2" charset="2"/>
              <a:buChar char="Ø"/>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Tuition Waivers (Be careful with this one. These situations involve kids moving out/in of a district mid-year. Sometimes, you still can count a kid in the year that they have moved out of your district….and, sometimes you can’t count a new kid that has recently moved into your district. </a:t>
            </a:r>
            <a:r>
              <a:rPr kumimoji="0" lang="en-US" sz="1800" b="1" i="1" u="sng" strike="noStrike" kern="1200" cap="none" spc="0" normalizeH="0" baseline="0" noProof="0" dirty="0">
                <a:ln>
                  <a:noFill/>
                </a:ln>
                <a:solidFill>
                  <a:prstClr val="black"/>
                </a:solidFill>
                <a:effectLst/>
                <a:uLnTx/>
                <a:uFillTx/>
                <a:latin typeface="Calibri"/>
                <a:ea typeface="+mn-ea"/>
                <a:cs typeface="+mn-cs"/>
              </a:rPr>
              <a:t>Please call us if you have a student in this situation</a:t>
            </a:r>
            <a:r>
              <a:rPr kumimoji="0" lang="en-US" sz="1800" b="1" i="0" u="none" strike="noStrike" kern="1200" cap="none" spc="0" normalizeH="0" baseline="0" noProof="0" dirty="0">
                <a:ln>
                  <a:noFill/>
                </a:ln>
                <a:solidFill>
                  <a:prstClr val="black"/>
                </a:solidFill>
                <a:effectLst/>
                <a:uLnTx/>
                <a:uFillTx/>
                <a:latin typeface="Calibri"/>
                <a:ea typeface="+mn-ea"/>
                <a:cs typeface="+mn-cs"/>
              </a:rPr>
              <a:t>.)</a:t>
            </a:r>
          </a:p>
        </p:txBody>
      </p:sp>
      <p:sp>
        <p:nvSpPr>
          <p:cNvPr id="5" name="TextBox 4">
            <a:extLst>
              <a:ext uri="{FF2B5EF4-FFF2-40B4-BE49-F238E27FC236}">
                <a16:creationId xmlns:a16="http://schemas.microsoft.com/office/drawing/2014/main" id="{F93E3926-DF01-4C1F-BA8C-25131C536029}"/>
              </a:ext>
            </a:extLst>
          </p:cNvPr>
          <p:cNvSpPr txBox="1"/>
          <p:nvPr/>
        </p:nvSpPr>
        <p:spPr>
          <a:xfrm>
            <a:off x="1288473" y="1042452"/>
            <a:ext cx="6475614" cy="424732"/>
          </a:xfrm>
          <a:prstGeom prst="rect">
            <a:avLst/>
          </a:prstGeom>
          <a:noFill/>
        </p:spPr>
        <p:txBody>
          <a:bodyPr wrap="square">
            <a:spAutoFit/>
          </a:bodyPr>
          <a:lstStyle/>
          <a:p>
            <a:pPr marL="308626" marR="0" lvl="0" indent="-308626" algn="l" defTabSz="816350" rtl="0" eaLnBrk="1" fontAlgn="auto" latinLnBrk="0" hangingPunct="1">
              <a:lnSpc>
                <a:spcPct val="90000"/>
              </a:lnSpc>
              <a:spcBef>
                <a:spcPct val="20000"/>
              </a:spcBef>
              <a:spcAft>
                <a:spcPts val="0"/>
              </a:spcAft>
              <a:buClr>
                <a:srgbClr val="44546A"/>
              </a:buClr>
              <a:buSzPct val="60000"/>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Who is incurring the cost for the education?</a:t>
            </a:r>
          </a:p>
        </p:txBody>
      </p:sp>
    </p:spTree>
    <p:extLst>
      <p:ext uri="{BB962C8B-B14F-4D97-AF65-F5344CB8AC3E}">
        <p14:creationId xmlns:p14="http://schemas.microsoft.com/office/powerpoint/2010/main" val="30149353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B33E78-3AFA-4FCD-85F4-80B579B5F9AD}"/>
              </a:ext>
            </a:extLst>
          </p:cNvPr>
          <p:cNvSpPr>
            <a:spLocks noGrp="1"/>
          </p:cNvSpPr>
          <p:nvPr>
            <p:ph type="body" sz="quarter" idx="13"/>
          </p:nvPr>
        </p:nvSpPr>
        <p:spPr/>
        <p:txBody>
          <a:bodyPr/>
          <a:lstStyle/>
          <a:p>
            <a:r>
              <a:rPr lang="en-US" sz="3600" dirty="0">
                <a:solidFill>
                  <a:srgbClr val="FFFF00"/>
                </a:solidFill>
              </a:rPr>
              <a:t>SAFR Membership Reports</a:t>
            </a:r>
            <a:endParaRPr lang="en-US" dirty="0"/>
          </a:p>
        </p:txBody>
      </p:sp>
      <p:sp>
        <p:nvSpPr>
          <p:cNvPr id="4" name="TextBox 3">
            <a:extLst>
              <a:ext uri="{FF2B5EF4-FFF2-40B4-BE49-F238E27FC236}">
                <a16:creationId xmlns:a16="http://schemas.microsoft.com/office/drawing/2014/main" id="{7F020D0B-7B4A-40BD-BE75-63EC1D6C0205}"/>
              </a:ext>
            </a:extLst>
          </p:cNvPr>
          <p:cNvSpPr txBox="1"/>
          <p:nvPr/>
        </p:nvSpPr>
        <p:spPr>
          <a:xfrm>
            <a:off x="104776" y="564461"/>
            <a:ext cx="8391524" cy="1061829"/>
          </a:xfrm>
          <a:prstGeom prst="rect">
            <a:avLst/>
          </a:prstGeom>
          <a:noFill/>
        </p:spPr>
        <p:txBody>
          <a:bodyPr wrap="square">
            <a:spAutoFit/>
          </a:bodyPr>
          <a:lstStyle/>
          <a:p>
            <a:pPr marL="0" marR="0" lvl="0" indent="0" algn="l" defTabSz="816350" rtl="0" eaLnBrk="1" fontAlgn="auto" latinLnBrk="0" hangingPunct="1">
              <a:lnSpc>
                <a:spcPct val="100000"/>
              </a:lnSpc>
              <a:spcBef>
                <a:spcPct val="50000"/>
              </a:spcBef>
              <a:spcAft>
                <a:spcPts val="0"/>
              </a:spcAft>
              <a:buClrTx/>
              <a:buSzTx/>
              <a:buFontTx/>
              <a:buNone/>
              <a:tabLst/>
              <a:defRPr/>
            </a:pPr>
            <a:r>
              <a:rPr kumimoji="0" lang="en-US" sz="1800" b="0" i="0" u="sng" strike="noStrike" kern="1200" cap="none" spc="0" normalizeH="0" baseline="0" noProof="0" dirty="0">
                <a:ln>
                  <a:noFill/>
                </a:ln>
                <a:solidFill>
                  <a:srgbClr val="FFFF00"/>
                </a:solidFill>
                <a:effectLst/>
                <a:uLnTx/>
                <a:uFillTx/>
                <a:latin typeface="Lato" panose="020F0502020204030203" pitchFamily="34" charset="0"/>
                <a:ea typeface="+mn-ea"/>
                <a:cs typeface="+mn-cs"/>
              </a:rPr>
              <a:t>Found on the SFS website at:</a:t>
            </a:r>
          </a:p>
          <a:p>
            <a:pPr marL="0" marR="0" lvl="0" indent="0" algn="l" defTabSz="816350" rtl="0" eaLnBrk="1" fontAlgn="auto" latinLnBrk="0" hangingPunct="1">
              <a:lnSpc>
                <a:spcPct val="100000"/>
              </a:lnSpc>
              <a:spcBef>
                <a:spcPct val="5000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Lato" panose="020F0502020204030203" pitchFamily="34" charset="0"/>
                <a:ea typeface="+mn-ea"/>
                <a:cs typeface="+mn-cs"/>
              </a:rPr>
              <a:t>SFS Homepage&gt;School Finance Reporting Portal&gt;Log In&gt;District Home&gt;FTE Reports</a:t>
            </a:r>
          </a:p>
        </p:txBody>
      </p:sp>
      <p:pic>
        <p:nvPicPr>
          <p:cNvPr id="5" name="Picture 4">
            <a:extLst>
              <a:ext uri="{FF2B5EF4-FFF2-40B4-BE49-F238E27FC236}">
                <a16:creationId xmlns:a16="http://schemas.microsoft.com/office/drawing/2014/main" id="{356437E5-AFEE-4CA4-8919-AC8F55D4FA35}"/>
              </a:ext>
            </a:extLst>
          </p:cNvPr>
          <p:cNvPicPr>
            <a:picLocks noChangeAspect="1"/>
          </p:cNvPicPr>
          <p:nvPr/>
        </p:nvPicPr>
        <p:blipFill rotWithShape="1">
          <a:blip r:embed="rId2"/>
          <a:srcRect l="3821" t="12699" r="4460" b="2381"/>
          <a:stretch/>
        </p:blipFill>
        <p:spPr>
          <a:xfrm>
            <a:off x="969330" y="1611631"/>
            <a:ext cx="1979206" cy="16110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a:extLst>
              <a:ext uri="{FF2B5EF4-FFF2-40B4-BE49-F238E27FC236}">
                <a16:creationId xmlns:a16="http://schemas.microsoft.com/office/drawing/2014/main" id="{1A8011D4-E823-4672-9A44-4B9C957739C0}"/>
              </a:ext>
            </a:extLst>
          </p:cNvPr>
          <p:cNvPicPr/>
          <p:nvPr/>
        </p:nvPicPr>
        <p:blipFill>
          <a:blip r:embed="rId3" cstate="print"/>
          <a:srcRect l="20833" t="8594" r="21635" b="9231"/>
          <a:stretch>
            <a:fillRect/>
          </a:stretch>
        </p:blipFill>
        <p:spPr bwMode="auto">
          <a:xfrm>
            <a:off x="3406140" y="1611630"/>
            <a:ext cx="2057400" cy="16459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39489EA2-9F87-47B9-AADA-4B3D2C3900A3}"/>
              </a:ext>
            </a:extLst>
          </p:cNvPr>
          <p:cNvPicPr>
            <a:picLocks noChangeAspect="1"/>
          </p:cNvPicPr>
          <p:nvPr/>
        </p:nvPicPr>
        <p:blipFill rotWithShape="1">
          <a:blip r:embed="rId4"/>
          <a:srcRect l="952" t="23879" r="748" b="9566"/>
          <a:stretch/>
        </p:blipFill>
        <p:spPr>
          <a:xfrm>
            <a:off x="5937683" y="1611630"/>
            <a:ext cx="2500525" cy="15551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a:extLst>
              <a:ext uri="{FF2B5EF4-FFF2-40B4-BE49-F238E27FC236}">
                <a16:creationId xmlns:a16="http://schemas.microsoft.com/office/drawing/2014/main" id="{437DFEAD-588D-4052-956C-7D181448AE1A}"/>
              </a:ext>
            </a:extLst>
          </p:cNvPr>
          <p:cNvPicPr/>
          <p:nvPr/>
        </p:nvPicPr>
        <p:blipFill rotWithShape="1">
          <a:blip r:embed="rId5"/>
          <a:srcRect t="7692" r="50481" b="33846"/>
          <a:stretch/>
        </p:blipFill>
        <p:spPr bwMode="auto">
          <a:xfrm>
            <a:off x="1717358" y="3394710"/>
            <a:ext cx="2100263" cy="16023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FB139C65-EE35-45E6-9C60-BEC382F247F1}"/>
              </a:ext>
            </a:extLst>
          </p:cNvPr>
          <p:cNvPicPr>
            <a:picLocks noChangeAspect="1"/>
          </p:cNvPicPr>
          <p:nvPr/>
        </p:nvPicPr>
        <p:blipFill>
          <a:blip r:embed="rId6"/>
          <a:stretch>
            <a:fillRect/>
          </a:stretch>
        </p:blipFill>
        <p:spPr>
          <a:xfrm>
            <a:off x="5599273" y="3423070"/>
            <a:ext cx="2709604" cy="15119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10" name="Straight Arrow Connector 9">
            <a:extLst>
              <a:ext uri="{FF2B5EF4-FFF2-40B4-BE49-F238E27FC236}">
                <a16:creationId xmlns:a16="http://schemas.microsoft.com/office/drawing/2014/main" id="{39A28888-E20D-4A90-9355-90BA927F99D6}"/>
              </a:ext>
            </a:extLst>
          </p:cNvPr>
          <p:cNvCxnSpPr/>
          <p:nvPr/>
        </p:nvCxnSpPr>
        <p:spPr>
          <a:xfrm flipV="1">
            <a:off x="2705640" y="1957979"/>
            <a:ext cx="1111981" cy="97818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54BD7C05-FBA4-493B-B35D-AC7729A5F23F}"/>
              </a:ext>
            </a:extLst>
          </p:cNvPr>
          <p:cNvCxnSpPr/>
          <p:nvPr/>
        </p:nvCxnSpPr>
        <p:spPr>
          <a:xfrm flipV="1">
            <a:off x="4434840" y="1822134"/>
            <a:ext cx="1609887" cy="25002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4197F17-8586-4562-BA60-A84417080AE9}"/>
              </a:ext>
            </a:extLst>
          </p:cNvPr>
          <p:cNvCxnSpPr/>
          <p:nvPr/>
        </p:nvCxnSpPr>
        <p:spPr>
          <a:xfrm flipH="1">
            <a:off x="2948537" y="3080566"/>
            <a:ext cx="2989146" cy="64898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E9A622F2-4CF0-402F-87DB-0078C434F786}"/>
              </a:ext>
            </a:extLst>
          </p:cNvPr>
          <p:cNvCxnSpPr/>
          <p:nvPr/>
        </p:nvCxnSpPr>
        <p:spPr>
          <a:xfrm flipV="1">
            <a:off x="2537776" y="3552299"/>
            <a:ext cx="3857501" cy="71379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46229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B33E78-3AFA-4FCD-85F4-80B579B5F9AD}"/>
              </a:ext>
            </a:extLst>
          </p:cNvPr>
          <p:cNvSpPr>
            <a:spLocks noGrp="1"/>
          </p:cNvSpPr>
          <p:nvPr>
            <p:ph type="body" sz="quarter" idx="13"/>
          </p:nvPr>
        </p:nvSpPr>
        <p:spPr>
          <a:xfrm>
            <a:off x="0" y="123825"/>
            <a:ext cx="9144000" cy="797832"/>
          </a:xfrm>
        </p:spPr>
        <p:txBody>
          <a:bodyPr>
            <a:normAutofit fontScale="70000" lnSpcReduction="20000"/>
          </a:bodyPr>
          <a:lstStyle/>
          <a:p>
            <a:r>
              <a:rPr kumimoji="0" lang="en-US" sz="4100" b="0" i="0" u="none" strike="noStrike" kern="1200" cap="none" spc="0" normalizeH="0" baseline="0" noProof="0" dirty="0">
                <a:ln>
                  <a:noFill/>
                </a:ln>
                <a:solidFill>
                  <a:srgbClr val="FFFF00"/>
                </a:solidFill>
                <a:effectLst/>
                <a:uLnTx/>
                <a:uFillTx/>
                <a:latin typeface="Lato Black" panose="020F0A02020204030203" pitchFamily="34" charset="0"/>
                <a:ea typeface="+mj-ea"/>
                <a:cs typeface="+mj-cs"/>
              </a:rPr>
              <a:t>Membership Reporting Portals</a:t>
            </a:r>
            <a:br>
              <a:rPr kumimoji="0" lang="en-US" sz="3223" b="0" i="0" u="none" strike="noStrike" kern="1200" cap="none" spc="0" normalizeH="0" baseline="0" noProof="0" dirty="0">
                <a:ln>
                  <a:noFill/>
                </a:ln>
                <a:solidFill>
                  <a:srgbClr val="FFFF00"/>
                </a:solidFill>
                <a:effectLst/>
                <a:uLnTx/>
                <a:uFillTx/>
                <a:latin typeface="Lato Black" panose="020F0A02020204030203" pitchFamily="34" charset="0"/>
                <a:ea typeface="+mj-ea"/>
                <a:cs typeface="+mj-cs"/>
              </a:rPr>
            </a:br>
            <a:endParaRPr lang="en-US" dirty="0"/>
          </a:p>
        </p:txBody>
      </p:sp>
      <p:sp>
        <p:nvSpPr>
          <p:cNvPr id="4" name="TextBox 3">
            <a:extLst>
              <a:ext uri="{FF2B5EF4-FFF2-40B4-BE49-F238E27FC236}">
                <a16:creationId xmlns:a16="http://schemas.microsoft.com/office/drawing/2014/main" id="{8C36DE8E-7DE1-459F-A1B0-6DF10D4B273C}"/>
              </a:ext>
            </a:extLst>
          </p:cNvPr>
          <p:cNvSpPr txBox="1"/>
          <p:nvPr/>
        </p:nvSpPr>
        <p:spPr>
          <a:xfrm>
            <a:off x="3193256" y="1005959"/>
            <a:ext cx="4576762" cy="400110"/>
          </a:xfrm>
          <a:prstGeom prst="rect">
            <a:avLst/>
          </a:prstGeom>
          <a:noFill/>
        </p:spPr>
        <p:txBody>
          <a:bodyPr wrap="square">
            <a:spAutoFit/>
          </a:bodyPr>
          <a:lstStyle/>
          <a:p>
            <a:pPr marL="0" marR="0" lvl="0" indent="0" algn="l" defTabSz="81635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Lato" panose="020F0502020204030203" pitchFamily="34" charset="0"/>
                <a:ea typeface="+mn-ea"/>
                <a:cs typeface="+mn-cs"/>
              </a:rPr>
              <a:t>SAFR Membership Report </a:t>
            </a: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78E01689-1525-43A0-90BA-0144FE25D5F8}"/>
              </a:ext>
            </a:extLst>
          </p:cNvPr>
          <p:cNvPicPr/>
          <p:nvPr/>
        </p:nvPicPr>
        <p:blipFill rotWithShape="1">
          <a:blip r:embed="rId2"/>
          <a:srcRect t="10240" r="49792" b="42701"/>
          <a:stretch/>
        </p:blipFill>
        <p:spPr bwMode="auto">
          <a:xfrm>
            <a:off x="1934012" y="1406069"/>
            <a:ext cx="5921068" cy="3662886"/>
          </a:xfrm>
          <a:prstGeom prst="rect">
            <a:avLst/>
          </a:prstGeom>
          <a:ln w="38100" cap="sq">
            <a:solidFill>
              <a:srgbClr val="262087"/>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6" name="Oval 5">
            <a:extLst>
              <a:ext uri="{FF2B5EF4-FFF2-40B4-BE49-F238E27FC236}">
                <a16:creationId xmlns:a16="http://schemas.microsoft.com/office/drawing/2014/main" id="{2E174590-BFAE-4740-95DA-9309786FACB2}"/>
              </a:ext>
            </a:extLst>
          </p:cNvPr>
          <p:cNvSpPr/>
          <p:nvPr/>
        </p:nvSpPr>
        <p:spPr bwMode="auto">
          <a:xfrm>
            <a:off x="3248626" y="3169892"/>
            <a:ext cx="1645920" cy="430535"/>
          </a:xfrm>
          <a:prstGeom prst="ellipse">
            <a:avLst/>
          </a:prstGeom>
          <a:noFill/>
          <a:ln w="57150" cap="sq" cmpd="sng" algn="ctr">
            <a:solidFill>
              <a:srgbClr val="262087"/>
            </a:solidFill>
            <a:prstDash val="solid"/>
            <a:round/>
            <a:headEnd type="none" w="sm" len="sm"/>
            <a:tailEnd type="none" w="sm" len="sm"/>
          </a:ln>
          <a:effectLst/>
        </p:spPr>
        <p:txBody>
          <a:bodyPr vert="horz" wrap="square" lIns="82296" tIns="41148" rIns="82296" bIns="41148" numCol="1" rtlCol="0" anchor="t" anchorCtr="0" compatLnSpc="1">
            <a:prstTxWarp prst="textNoShape">
              <a:avLst/>
            </a:prstTxWarp>
          </a:bodyPr>
          <a:lstStyle/>
          <a:p>
            <a:pPr marL="0" marR="0" lvl="0" indent="0" algn="l" defTabSz="823002" rtl="0" eaLnBrk="0" fontAlgn="base" latinLnBrk="0" hangingPunct="0">
              <a:lnSpc>
                <a:spcPct val="100000"/>
              </a:lnSpc>
              <a:spcBef>
                <a:spcPct val="0"/>
              </a:spcBef>
              <a:spcAft>
                <a:spcPct val="0"/>
              </a:spcAft>
              <a:buClrTx/>
              <a:buSzTx/>
              <a:buFontTx/>
              <a:buNone/>
              <a:tabLst/>
              <a:defRPr/>
            </a:pPr>
            <a:endParaRPr kumimoji="0" lang="en-US" sz="1620" b="0" i="0" u="none" strike="noStrike" kern="1200" cap="none" spc="0" normalizeH="0" baseline="0" noProof="0" dirty="0">
              <a:ln>
                <a:noFill/>
              </a:ln>
              <a:solidFill>
                <a:prstClr val="black"/>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3763098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B33E78-3AFA-4FCD-85F4-80B579B5F9AD}"/>
              </a:ext>
            </a:extLst>
          </p:cNvPr>
          <p:cNvSpPr>
            <a:spLocks noGrp="1"/>
          </p:cNvSpPr>
          <p:nvPr>
            <p:ph type="body" sz="quarter" idx="13"/>
          </p:nvPr>
        </p:nvSpPr>
        <p:spPr/>
        <p:txBody>
          <a:bodyPr>
            <a:normAutofit/>
          </a:bodyPr>
          <a:lstStyle/>
          <a:p>
            <a:r>
              <a:rPr kumimoji="0" lang="en-US" sz="3600" b="0" i="0" u="none" strike="noStrike" kern="1200" cap="none" spc="0" normalizeH="0" baseline="0" noProof="0" dirty="0">
                <a:ln>
                  <a:noFill/>
                </a:ln>
                <a:solidFill>
                  <a:srgbClr val="FFFF00"/>
                </a:solidFill>
                <a:effectLst/>
                <a:uLnTx/>
                <a:uFillTx/>
                <a:latin typeface="Lato Black" panose="020F0A02020204030203" pitchFamily="34" charset="0"/>
                <a:ea typeface="+mj-ea"/>
                <a:cs typeface="+mj-cs"/>
              </a:rPr>
              <a:t>Membership Reporting Portals</a:t>
            </a:r>
            <a:endParaRPr lang="en-US" dirty="0"/>
          </a:p>
        </p:txBody>
      </p:sp>
      <p:sp>
        <p:nvSpPr>
          <p:cNvPr id="6" name="TextBox 5">
            <a:extLst>
              <a:ext uri="{FF2B5EF4-FFF2-40B4-BE49-F238E27FC236}">
                <a16:creationId xmlns:a16="http://schemas.microsoft.com/office/drawing/2014/main" id="{FA58C947-B910-4526-9B9B-72FC3076FBBA}"/>
              </a:ext>
            </a:extLst>
          </p:cNvPr>
          <p:cNvSpPr txBox="1"/>
          <p:nvPr/>
        </p:nvSpPr>
        <p:spPr>
          <a:xfrm>
            <a:off x="3002756" y="932526"/>
            <a:ext cx="4576762" cy="461665"/>
          </a:xfrm>
          <a:prstGeom prst="rect">
            <a:avLst/>
          </a:prstGeom>
          <a:noFill/>
        </p:spPr>
        <p:txBody>
          <a:bodyPr wrap="square">
            <a:spAutoFit/>
          </a:bodyPr>
          <a:lstStyle/>
          <a:p>
            <a:pPr marL="0" marR="0" lvl="0" indent="0" algn="l" defTabSz="81635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SAFR Membership Report </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9EA4FEF0-F579-4698-84CE-D8D8A2405148}"/>
              </a:ext>
            </a:extLst>
          </p:cNvPr>
          <p:cNvPicPr>
            <a:picLocks noChangeAspect="1"/>
          </p:cNvPicPr>
          <p:nvPr/>
        </p:nvPicPr>
        <p:blipFill>
          <a:blip r:embed="rId2"/>
          <a:stretch>
            <a:fillRect/>
          </a:stretch>
        </p:blipFill>
        <p:spPr>
          <a:xfrm>
            <a:off x="1113906" y="1555173"/>
            <a:ext cx="6400800" cy="2781300"/>
          </a:xfrm>
          <a:prstGeom prst="rect">
            <a:avLst/>
          </a:prstGeom>
        </p:spPr>
      </p:pic>
    </p:spTree>
    <p:extLst>
      <p:ext uri="{BB962C8B-B14F-4D97-AF65-F5344CB8AC3E}">
        <p14:creationId xmlns:p14="http://schemas.microsoft.com/office/powerpoint/2010/main" val="11933027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7763</TotalTime>
  <Words>5658</Words>
  <Application>Microsoft Office PowerPoint</Application>
  <PresentationFormat>On-screen Show (16:9)</PresentationFormat>
  <Paragraphs>775</Paragraphs>
  <Slides>107</Slides>
  <Notes>14</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2</vt:i4>
      </vt:variant>
      <vt:variant>
        <vt:lpstr>Slide Titles</vt:lpstr>
      </vt:variant>
      <vt:variant>
        <vt:i4>107</vt:i4>
      </vt:variant>
    </vt:vector>
  </HeadingPairs>
  <TitlesOfParts>
    <vt:vector size="121" baseType="lpstr">
      <vt:lpstr>Arial</vt:lpstr>
      <vt:lpstr>Calibri</vt:lpstr>
      <vt:lpstr>Calibri Light</vt:lpstr>
      <vt:lpstr>Comic Sans MS</vt:lpstr>
      <vt:lpstr>Lato</vt:lpstr>
      <vt:lpstr>Lato </vt:lpstr>
      <vt:lpstr>Lato Black</vt:lpstr>
      <vt:lpstr>Source Sans Pro</vt:lpstr>
      <vt:lpstr>Times New Roman</vt:lpstr>
      <vt:lpstr>Trebuchet MS</vt:lpstr>
      <vt:lpstr>Wingdings</vt:lpstr>
      <vt:lpstr>Office Theme</vt:lpstr>
      <vt:lpstr>Clip</vt:lpstr>
      <vt:lpstr>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Pupil Count - Words to Know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Timeline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Department of Public Instruction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Ransley, Tawny M.  DPI</dc:creator>
  <cp:lastModifiedBy>Ben Kopitzke</cp:lastModifiedBy>
  <cp:revision>217</cp:revision>
  <dcterms:created xsi:type="dcterms:W3CDTF">2016-02-23T19:34:17Z</dcterms:created>
  <dcterms:modified xsi:type="dcterms:W3CDTF">2022-10-17T20:26:57Z</dcterms:modified>
</cp:coreProperties>
</file>