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50"/>
  </p:notesMasterIdLst>
  <p:handoutMasterIdLst>
    <p:handoutMasterId r:id="rId51"/>
  </p:handoutMasterIdLst>
  <p:sldIdLst>
    <p:sldId id="266" r:id="rId3"/>
    <p:sldId id="323" r:id="rId4"/>
    <p:sldId id="373" r:id="rId5"/>
    <p:sldId id="325" r:id="rId6"/>
    <p:sldId id="326" r:id="rId7"/>
    <p:sldId id="327" r:id="rId8"/>
    <p:sldId id="369" r:id="rId9"/>
    <p:sldId id="329" r:id="rId10"/>
    <p:sldId id="330" r:id="rId11"/>
    <p:sldId id="331" r:id="rId12"/>
    <p:sldId id="332" r:id="rId13"/>
    <p:sldId id="333" r:id="rId14"/>
    <p:sldId id="335" r:id="rId15"/>
    <p:sldId id="370"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71" r:id="rId30"/>
    <p:sldId id="350" r:id="rId31"/>
    <p:sldId id="351" r:id="rId32"/>
    <p:sldId id="372"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67" r:id="rId49"/>
  </p:sldIdLst>
  <p:sldSz cx="9144000" cy="5143500" type="screen16x9"/>
  <p:notesSz cx="7010400" cy="9296400"/>
  <p:embeddedFontLst>
    <p:embeddedFont>
      <p:font typeface="Calibri" panose="020F0502020204030204" pitchFamily="34" charset="0"/>
      <p:regular r:id="rId52"/>
      <p:bold r:id="rId53"/>
      <p:italic r:id="rId54"/>
      <p:boldItalic r:id="rId55"/>
    </p:embeddedFont>
    <p:embeddedFont>
      <p:font typeface="Lato" panose="020F0502020204030203" pitchFamily="34" charset="0"/>
      <p:regular r:id="rId56"/>
      <p:bold r:id="rId57"/>
      <p:italic r:id="rId58"/>
      <p:boldItalic r:id="rId59"/>
    </p:embeddedFont>
    <p:embeddedFont>
      <p:font typeface="Lato Black" panose="020F0A02020204030203" pitchFamily="34" charset="0"/>
      <p:bold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1A001B-7868-4017-84B5-522AB41A9029}">
  <a:tblStyle styleId="{D91A001B-7868-4017-84B5-522AB41A902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05" autoAdjust="0"/>
    <p:restoredTop sz="94660"/>
  </p:normalViewPr>
  <p:slideViewPr>
    <p:cSldViewPr snapToGrid="0">
      <p:cViewPr varScale="1">
        <p:scale>
          <a:sx n="139" d="100"/>
          <a:sy n="139" d="100"/>
        </p:scale>
        <p:origin x="124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2A5F2CD6-F47B-4338-8552-C42D9F135368}" type="datetimeFigureOut">
              <a:rPr lang="en-US" smtClean="0"/>
              <a:t>9/29/2022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0AA929-5753-485E-BAED-11EF447350D1}" type="slidenum">
              <a:rPr lang="en-US" smtClean="0"/>
              <a:t>‹#›</a:t>
            </a:fld>
            <a:endParaRPr lang="en-US"/>
          </a:p>
        </p:txBody>
      </p:sp>
    </p:spTree>
    <p:extLst>
      <p:ext uri="{BB962C8B-B14F-4D97-AF65-F5344CB8AC3E}">
        <p14:creationId xmlns:p14="http://schemas.microsoft.com/office/powerpoint/2010/main" val="2018763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597621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Black" panose="020F0A02020204030203" pitchFamily="34" charset="0"/>
              </a:rPr>
              <a:t>Introductions</a:t>
            </a:r>
          </a:p>
          <a:p>
            <a:pPr marL="174708" indent="-174708">
              <a:buFont typeface="Arial" panose="020B0604020202020204" pitchFamily="34" charset="0"/>
              <a:buChar char="•"/>
            </a:pPr>
            <a:r>
              <a:rPr lang="en-US" dirty="0">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fld id="{BC3078BA-76AC-47CC-8912-CE62C1FC89D0}" type="slidenum">
              <a:rPr lang="en-US" smtClean="0"/>
              <a:t>1</a:t>
            </a:fld>
            <a:endParaRPr lang="en-US" dirty="0"/>
          </a:p>
        </p:txBody>
      </p:sp>
    </p:spTree>
    <p:extLst>
      <p:ext uri="{BB962C8B-B14F-4D97-AF65-F5344CB8AC3E}">
        <p14:creationId xmlns:p14="http://schemas.microsoft.com/office/powerpoint/2010/main" val="4095435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10</a:t>
            </a:fld>
            <a:endParaRPr lang="en-US"/>
          </a:p>
        </p:txBody>
      </p:sp>
    </p:spTree>
    <p:extLst>
      <p:ext uri="{BB962C8B-B14F-4D97-AF65-F5344CB8AC3E}">
        <p14:creationId xmlns:p14="http://schemas.microsoft.com/office/powerpoint/2010/main" val="1481836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11</a:t>
            </a:fld>
            <a:endParaRPr lang="en-US"/>
          </a:p>
        </p:txBody>
      </p:sp>
    </p:spTree>
    <p:extLst>
      <p:ext uri="{BB962C8B-B14F-4D97-AF65-F5344CB8AC3E}">
        <p14:creationId xmlns:p14="http://schemas.microsoft.com/office/powerpoint/2010/main" val="1603934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12</a:t>
            </a:fld>
            <a:endParaRPr lang="en-US"/>
          </a:p>
        </p:txBody>
      </p:sp>
    </p:spTree>
    <p:extLst>
      <p:ext uri="{BB962C8B-B14F-4D97-AF65-F5344CB8AC3E}">
        <p14:creationId xmlns:p14="http://schemas.microsoft.com/office/powerpoint/2010/main" val="231306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13</a:t>
            </a:fld>
            <a:endParaRPr lang="en-US"/>
          </a:p>
        </p:txBody>
      </p:sp>
    </p:spTree>
    <p:extLst>
      <p:ext uri="{BB962C8B-B14F-4D97-AF65-F5344CB8AC3E}">
        <p14:creationId xmlns:p14="http://schemas.microsoft.com/office/powerpoint/2010/main" val="764532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Black" panose="020F0A02020204030203" pitchFamily="34" charset="0"/>
              </a:rPr>
              <a:t>Introductions</a:t>
            </a:r>
          </a:p>
          <a:p>
            <a:pPr marL="174708" indent="-174708">
              <a:buFont typeface="Arial" panose="020B0604020202020204" pitchFamily="34" charset="0"/>
              <a:buChar char="•"/>
            </a:pPr>
            <a:r>
              <a:rPr lang="en-US" dirty="0">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fld id="{BC3078BA-76AC-47CC-8912-CE62C1FC89D0}" type="slidenum">
              <a:rPr lang="en-US" smtClean="0"/>
              <a:t>14</a:t>
            </a:fld>
            <a:endParaRPr lang="en-US" dirty="0"/>
          </a:p>
        </p:txBody>
      </p:sp>
    </p:spTree>
    <p:extLst>
      <p:ext uri="{BB962C8B-B14F-4D97-AF65-F5344CB8AC3E}">
        <p14:creationId xmlns:p14="http://schemas.microsoft.com/office/powerpoint/2010/main" val="1016650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15</a:t>
            </a:fld>
            <a:endParaRPr lang="en-US"/>
          </a:p>
        </p:txBody>
      </p:sp>
    </p:spTree>
    <p:extLst>
      <p:ext uri="{BB962C8B-B14F-4D97-AF65-F5344CB8AC3E}">
        <p14:creationId xmlns:p14="http://schemas.microsoft.com/office/powerpoint/2010/main" val="145108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16</a:t>
            </a:fld>
            <a:endParaRPr lang="en-US"/>
          </a:p>
        </p:txBody>
      </p:sp>
    </p:spTree>
    <p:extLst>
      <p:ext uri="{BB962C8B-B14F-4D97-AF65-F5344CB8AC3E}">
        <p14:creationId xmlns:p14="http://schemas.microsoft.com/office/powerpoint/2010/main" val="3769839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17</a:t>
            </a:fld>
            <a:endParaRPr lang="en-US"/>
          </a:p>
        </p:txBody>
      </p:sp>
    </p:spTree>
    <p:extLst>
      <p:ext uri="{BB962C8B-B14F-4D97-AF65-F5344CB8AC3E}">
        <p14:creationId xmlns:p14="http://schemas.microsoft.com/office/powerpoint/2010/main" val="1766472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18</a:t>
            </a:fld>
            <a:endParaRPr lang="en-US"/>
          </a:p>
        </p:txBody>
      </p:sp>
    </p:spTree>
    <p:extLst>
      <p:ext uri="{BB962C8B-B14F-4D97-AF65-F5344CB8AC3E}">
        <p14:creationId xmlns:p14="http://schemas.microsoft.com/office/powerpoint/2010/main" val="4017281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19</a:t>
            </a:fld>
            <a:endParaRPr lang="en-US"/>
          </a:p>
        </p:txBody>
      </p:sp>
    </p:spTree>
    <p:extLst>
      <p:ext uri="{BB962C8B-B14F-4D97-AF65-F5344CB8AC3E}">
        <p14:creationId xmlns:p14="http://schemas.microsoft.com/office/powerpoint/2010/main" val="282632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a:t>
            </a:fld>
            <a:endParaRPr lang="en-US"/>
          </a:p>
        </p:txBody>
      </p:sp>
    </p:spTree>
    <p:extLst>
      <p:ext uri="{BB962C8B-B14F-4D97-AF65-F5344CB8AC3E}">
        <p14:creationId xmlns:p14="http://schemas.microsoft.com/office/powerpoint/2010/main" val="276229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20</a:t>
            </a:fld>
            <a:endParaRPr lang="en-US"/>
          </a:p>
        </p:txBody>
      </p:sp>
    </p:spTree>
    <p:extLst>
      <p:ext uri="{BB962C8B-B14F-4D97-AF65-F5344CB8AC3E}">
        <p14:creationId xmlns:p14="http://schemas.microsoft.com/office/powerpoint/2010/main" val="3077653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21</a:t>
            </a:fld>
            <a:endParaRPr lang="en-US"/>
          </a:p>
        </p:txBody>
      </p:sp>
    </p:spTree>
    <p:extLst>
      <p:ext uri="{BB962C8B-B14F-4D97-AF65-F5344CB8AC3E}">
        <p14:creationId xmlns:p14="http://schemas.microsoft.com/office/powerpoint/2010/main" val="3147879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22</a:t>
            </a:fld>
            <a:endParaRPr lang="en-US"/>
          </a:p>
        </p:txBody>
      </p:sp>
    </p:spTree>
    <p:extLst>
      <p:ext uri="{BB962C8B-B14F-4D97-AF65-F5344CB8AC3E}">
        <p14:creationId xmlns:p14="http://schemas.microsoft.com/office/powerpoint/2010/main" val="3649923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23</a:t>
            </a:fld>
            <a:endParaRPr lang="en-US"/>
          </a:p>
        </p:txBody>
      </p:sp>
    </p:spTree>
    <p:extLst>
      <p:ext uri="{BB962C8B-B14F-4D97-AF65-F5344CB8AC3E}">
        <p14:creationId xmlns:p14="http://schemas.microsoft.com/office/powerpoint/2010/main" val="3904350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24</a:t>
            </a:fld>
            <a:endParaRPr lang="en-US"/>
          </a:p>
        </p:txBody>
      </p:sp>
    </p:spTree>
    <p:extLst>
      <p:ext uri="{BB962C8B-B14F-4D97-AF65-F5344CB8AC3E}">
        <p14:creationId xmlns:p14="http://schemas.microsoft.com/office/powerpoint/2010/main" val="835535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25</a:t>
            </a:fld>
            <a:endParaRPr lang="en-US"/>
          </a:p>
        </p:txBody>
      </p:sp>
    </p:spTree>
    <p:extLst>
      <p:ext uri="{BB962C8B-B14F-4D97-AF65-F5344CB8AC3E}">
        <p14:creationId xmlns:p14="http://schemas.microsoft.com/office/powerpoint/2010/main" val="2212012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26</a:t>
            </a:fld>
            <a:endParaRPr lang="en-US"/>
          </a:p>
        </p:txBody>
      </p:sp>
    </p:spTree>
    <p:extLst>
      <p:ext uri="{BB962C8B-B14F-4D97-AF65-F5344CB8AC3E}">
        <p14:creationId xmlns:p14="http://schemas.microsoft.com/office/powerpoint/2010/main" val="427293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27</a:t>
            </a:fld>
            <a:endParaRPr lang="en-US"/>
          </a:p>
        </p:txBody>
      </p:sp>
    </p:spTree>
    <p:extLst>
      <p:ext uri="{BB962C8B-B14F-4D97-AF65-F5344CB8AC3E}">
        <p14:creationId xmlns:p14="http://schemas.microsoft.com/office/powerpoint/2010/main" val="1105046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Black" panose="020F0A02020204030203" pitchFamily="34" charset="0"/>
              </a:rPr>
              <a:t>Introductions</a:t>
            </a:r>
          </a:p>
          <a:p>
            <a:pPr marL="174708" indent="-174708">
              <a:buFont typeface="Arial" panose="020B0604020202020204" pitchFamily="34" charset="0"/>
              <a:buChar char="•"/>
            </a:pPr>
            <a:r>
              <a:rPr lang="en-US" dirty="0">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fld id="{BC3078BA-76AC-47CC-8912-CE62C1FC89D0}" type="slidenum">
              <a:rPr lang="en-US" smtClean="0"/>
              <a:t>28</a:t>
            </a:fld>
            <a:endParaRPr lang="en-US" dirty="0"/>
          </a:p>
        </p:txBody>
      </p:sp>
    </p:spTree>
    <p:extLst>
      <p:ext uri="{BB962C8B-B14F-4D97-AF65-F5344CB8AC3E}">
        <p14:creationId xmlns:p14="http://schemas.microsoft.com/office/powerpoint/2010/main" val="2745320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29</a:t>
            </a:fld>
            <a:endParaRPr lang="en-US"/>
          </a:p>
        </p:txBody>
      </p:sp>
    </p:spTree>
    <p:extLst>
      <p:ext uri="{BB962C8B-B14F-4D97-AF65-F5344CB8AC3E}">
        <p14:creationId xmlns:p14="http://schemas.microsoft.com/office/powerpoint/2010/main" val="158616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Black" panose="020F0A02020204030203" pitchFamily="34" charset="0"/>
              </a:rPr>
              <a:t>Introductions</a:t>
            </a:r>
          </a:p>
          <a:p>
            <a:pPr marL="174708" indent="-174708">
              <a:buFont typeface="Arial" panose="020B0604020202020204" pitchFamily="34" charset="0"/>
              <a:buChar char="•"/>
            </a:pPr>
            <a:r>
              <a:rPr lang="en-US" dirty="0">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fld id="{BC3078BA-76AC-47CC-8912-CE62C1FC89D0}" type="slidenum">
              <a:rPr lang="en-US" smtClean="0"/>
              <a:t>3</a:t>
            </a:fld>
            <a:endParaRPr lang="en-US" dirty="0"/>
          </a:p>
        </p:txBody>
      </p:sp>
    </p:spTree>
    <p:extLst>
      <p:ext uri="{BB962C8B-B14F-4D97-AF65-F5344CB8AC3E}">
        <p14:creationId xmlns:p14="http://schemas.microsoft.com/office/powerpoint/2010/main" val="4230938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30</a:t>
            </a:fld>
            <a:endParaRPr lang="en-US"/>
          </a:p>
        </p:txBody>
      </p:sp>
    </p:spTree>
    <p:extLst>
      <p:ext uri="{BB962C8B-B14F-4D97-AF65-F5344CB8AC3E}">
        <p14:creationId xmlns:p14="http://schemas.microsoft.com/office/powerpoint/2010/main" val="3311808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Black" panose="020F0A02020204030203" pitchFamily="34" charset="0"/>
              </a:rPr>
              <a:t>Introductions</a:t>
            </a:r>
          </a:p>
          <a:p>
            <a:pPr marL="174708" indent="-174708">
              <a:buFont typeface="Arial" panose="020B0604020202020204" pitchFamily="34" charset="0"/>
              <a:buChar char="•"/>
            </a:pPr>
            <a:r>
              <a:rPr lang="en-US" dirty="0">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fld id="{BC3078BA-76AC-47CC-8912-CE62C1FC89D0}" type="slidenum">
              <a:rPr lang="en-US" smtClean="0"/>
              <a:t>31</a:t>
            </a:fld>
            <a:endParaRPr lang="en-US" dirty="0"/>
          </a:p>
        </p:txBody>
      </p:sp>
    </p:spTree>
    <p:extLst>
      <p:ext uri="{BB962C8B-B14F-4D97-AF65-F5344CB8AC3E}">
        <p14:creationId xmlns:p14="http://schemas.microsoft.com/office/powerpoint/2010/main" val="2138610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32</a:t>
            </a:fld>
            <a:endParaRPr lang="en-US"/>
          </a:p>
        </p:txBody>
      </p:sp>
    </p:spTree>
    <p:extLst>
      <p:ext uri="{BB962C8B-B14F-4D97-AF65-F5344CB8AC3E}">
        <p14:creationId xmlns:p14="http://schemas.microsoft.com/office/powerpoint/2010/main" val="2995080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33</a:t>
            </a:fld>
            <a:endParaRPr lang="en-US"/>
          </a:p>
        </p:txBody>
      </p:sp>
    </p:spTree>
    <p:extLst>
      <p:ext uri="{BB962C8B-B14F-4D97-AF65-F5344CB8AC3E}">
        <p14:creationId xmlns:p14="http://schemas.microsoft.com/office/powerpoint/2010/main" val="1628086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This is an arrangement where you contract directly with another LEA. Examples include “specialty” services from CESA and a tuition arrangement with another district.</a:t>
            </a:r>
          </a:p>
          <a:p>
            <a:pPr>
              <a:buFont typeface="Arial" pitchFamily="34" charset="0"/>
              <a:buChar char="•"/>
            </a:pPr>
            <a:r>
              <a:rPr lang="en-US" baseline="0" dirty="0"/>
              <a:t>Example shown:</a:t>
            </a:r>
          </a:p>
          <a:p>
            <a:pPr lvl="1">
              <a:buFont typeface="Arial" pitchFamily="34" charset="0"/>
              <a:buChar char="•"/>
            </a:pPr>
            <a:r>
              <a:rPr lang="en-US" baseline="0" dirty="0"/>
              <a:t>This year you contract with CESA. CESA pays staff to provide you services, and you pay CESA.</a:t>
            </a:r>
          </a:p>
          <a:p>
            <a:pPr lvl="1">
              <a:buFont typeface="Arial" pitchFamily="34" charset="0"/>
              <a:buChar char="•"/>
            </a:pPr>
            <a:r>
              <a:rPr lang="en-US" baseline="0" dirty="0"/>
              <a:t>Next year CESA reports the staff’s salary to DPI and claims aid. DPI pays the aid to CESA, and CESA is responsible for transiting it back to you.</a:t>
            </a:r>
            <a:endParaRPr lang="en-US" dirty="0"/>
          </a:p>
        </p:txBody>
      </p:sp>
      <p:sp>
        <p:nvSpPr>
          <p:cNvPr id="4" name="Slide Number Placeholder 3"/>
          <p:cNvSpPr>
            <a:spLocks noGrp="1"/>
          </p:cNvSpPr>
          <p:nvPr>
            <p:ph type="sldNum" sz="quarter" idx="10"/>
          </p:nvPr>
        </p:nvSpPr>
        <p:spPr/>
        <p:txBody>
          <a:bodyPr/>
          <a:lstStyle/>
          <a:p>
            <a:fld id="{C9FADD84-AC9D-4DEC-B01D-99B3BD584484}" type="slidenum">
              <a:rPr lang="en-US" smtClean="0"/>
              <a:pPr/>
              <a:t>34</a:t>
            </a:fld>
            <a:endParaRPr lang="en-US"/>
          </a:p>
        </p:txBody>
      </p:sp>
      <p:sp>
        <p:nvSpPr>
          <p:cNvPr id="5" name="Footer Placeholder 4"/>
          <p:cNvSpPr>
            <a:spLocks noGrp="1"/>
          </p:cNvSpPr>
          <p:nvPr>
            <p:ph type="ftr" sz="quarter" idx="11"/>
          </p:nvPr>
        </p:nvSpPr>
        <p:spPr/>
        <p:txBody>
          <a:bodyPr/>
          <a:lstStyle/>
          <a:p>
            <a:r>
              <a:rPr lang="en-US"/>
              <a:t>DPI School Financial Services</a:t>
            </a:r>
          </a:p>
        </p:txBody>
      </p:sp>
      <p:sp>
        <p:nvSpPr>
          <p:cNvPr id="6" name="Header Placeholder 5"/>
          <p:cNvSpPr>
            <a:spLocks noGrp="1"/>
          </p:cNvSpPr>
          <p:nvPr>
            <p:ph type="hdr" sz="quarter" idx="12"/>
          </p:nvPr>
        </p:nvSpPr>
        <p:spPr/>
        <p:txBody>
          <a:bodyPr/>
          <a:lstStyle/>
          <a:p>
            <a:r>
              <a:rPr lang="en-US"/>
              <a:t>Introduction to Special Education Funding</a:t>
            </a:r>
          </a:p>
        </p:txBody>
      </p:sp>
    </p:spTree>
    <p:extLst>
      <p:ext uri="{BB962C8B-B14F-4D97-AF65-F5344CB8AC3E}">
        <p14:creationId xmlns:p14="http://schemas.microsoft.com/office/powerpoint/2010/main" val="3271265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This is an arrangement where you set up a cooperative arrangement for shared services with one or more LEAs. One LEA is designated the fiscal agent. Most common example is multiple districts sharing a special education director, psychologist, etc.</a:t>
            </a:r>
          </a:p>
          <a:p>
            <a:pPr>
              <a:buFont typeface="Arial" pitchFamily="34" charset="0"/>
              <a:buChar char="•"/>
            </a:pPr>
            <a:r>
              <a:rPr lang="en-US" baseline="0" dirty="0"/>
              <a:t>Example shown:</a:t>
            </a:r>
          </a:p>
          <a:p>
            <a:pPr lvl="1">
              <a:buFont typeface="Arial" pitchFamily="34" charset="0"/>
              <a:buChar char="•"/>
            </a:pPr>
            <a:r>
              <a:rPr lang="en-US" baseline="0" dirty="0"/>
              <a:t>You’re part of a 4-district co-op, but are not the fiscal agent.</a:t>
            </a:r>
          </a:p>
          <a:p>
            <a:pPr lvl="1">
              <a:buFont typeface="Arial" pitchFamily="34" charset="0"/>
              <a:buChar char="•"/>
            </a:pPr>
            <a:r>
              <a:rPr lang="en-US" baseline="0" dirty="0"/>
              <a:t>This year, you and the others pay the fiscal agent for their staff that provide services to all of you.</a:t>
            </a:r>
          </a:p>
          <a:p>
            <a:pPr lvl="1">
              <a:buFont typeface="Arial" pitchFamily="34" charset="0"/>
              <a:buChar char="•"/>
            </a:pPr>
            <a:r>
              <a:rPr lang="en-US" baseline="0" dirty="0"/>
              <a:t>Next year the fiscal agent reports the staff’s salary to DPI and claims aid. It keeps its own share of the aid and transits the rest back to you and the other districts.</a:t>
            </a:r>
            <a:endParaRPr lang="en-US" dirty="0"/>
          </a:p>
        </p:txBody>
      </p:sp>
      <p:sp>
        <p:nvSpPr>
          <p:cNvPr id="4" name="Slide Number Placeholder 3"/>
          <p:cNvSpPr>
            <a:spLocks noGrp="1"/>
          </p:cNvSpPr>
          <p:nvPr>
            <p:ph type="sldNum" sz="quarter" idx="10"/>
          </p:nvPr>
        </p:nvSpPr>
        <p:spPr/>
        <p:txBody>
          <a:bodyPr/>
          <a:lstStyle/>
          <a:p>
            <a:fld id="{C9FADD84-AC9D-4DEC-B01D-99B3BD584484}" type="slidenum">
              <a:rPr lang="en-US" smtClean="0"/>
              <a:pPr/>
              <a:t>35</a:t>
            </a:fld>
            <a:endParaRPr lang="en-US"/>
          </a:p>
        </p:txBody>
      </p:sp>
      <p:sp>
        <p:nvSpPr>
          <p:cNvPr id="5" name="Footer Placeholder 4"/>
          <p:cNvSpPr>
            <a:spLocks noGrp="1"/>
          </p:cNvSpPr>
          <p:nvPr>
            <p:ph type="ftr" sz="quarter" idx="11"/>
          </p:nvPr>
        </p:nvSpPr>
        <p:spPr/>
        <p:txBody>
          <a:bodyPr/>
          <a:lstStyle/>
          <a:p>
            <a:r>
              <a:rPr lang="en-US"/>
              <a:t>DPI School Financial Services</a:t>
            </a:r>
          </a:p>
        </p:txBody>
      </p:sp>
      <p:sp>
        <p:nvSpPr>
          <p:cNvPr id="6" name="Header Placeholder 5"/>
          <p:cNvSpPr>
            <a:spLocks noGrp="1"/>
          </p:cNvSpPr>
          <p:nvPr>
            <p:ph type="hdr" sz="quarter" idx="12"/>
          </p:nvPr>
        </p:nvSpPr>
        <p:spPr/>
        <p:txBody>
          <a:bodyPr/>
          <a:lstStyle/>
          <a:p>
            <a:r>
              <a:rPr lang="en-US"/>
              <a:t>Introduction to Special Education Funding</a:t>
            </a:r>
          </a:p>
        </p:txBody>
      </p:sp>
    </p:spTree>
    <p:extLst>
      <p:ext uri="{BB962C8B-B14F-4D97-AF65-F5344CB8AC3E}">
        <p14:creationId xmlns:p14="http://schemas.microsoft.com/office/powerpoint/2010/main" val="1315594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In a package program, the fiscal agent (usually a CESA or CCDEB) is </a:t>
            </a:r>
            <a:r>
              <a:rPr lang="en-US" u="sng" baseline="0" dirty="0"/>
              <a:t>not</a:t>
            </a:r>
            <a:r>
              <a:rPr lang="en-US" u="none" baseline="0" dirty="0"/>
              <a:t> the employer. Instead, they combine services from participating districts’ staff into a single contracted “package.” The fiscal agent still claims the aid and is responsible for transiting it back to districts, along with managing all the other cash flows.</a:t>
            </a:r>
            <a:endParaRPr lang="en-US" baseline="0" dirty="0"/>
          </a:p>
          <a:p>
            <a:pPr>
              <a:buFont typeface="Arial" pitchFamily="34" charset="0"/>
              <a:buChar char="•"/>
            </a:pPr>
            <a:r>
              <a:rPr lang="en-US" baseline="0" dirty="0"/>
              <a:t>Example shown:</a:t>
            </a:r>
          </a:p>
          <a:p>
            <a:pPr lvl="1">
              <a:buFont typeface="Arial" pitchFamily="34" charset="0"/>
              <a:buChar char="•"/>
            </a:pPr>
            <a:r>
              <a:rPr lang="en-US" baseline="0" dirty="0"/>
              <a:t>CESA sets up a package program with you and two districts to share your psychologist.</a:t>
            </a:r>
          </a:p>
          <a:p>
            <a:pPr lvl="1">
              <a:buFont typeface="Arial" pitchFamily="34" charset="0"/>
              <a:buChar char="•"/>
            </a:pPr>
            <a:r>
              <a:rPr lang="en-US" baseline="0" dirty="0"/>
              <a:t>This year, you pay the psychologist to provide services to all three districts. At the end of the year, CESA bills the three of you and then pays you for the use of your staff’s time.</a:t>
            </a:r>
          </a:p>
          <a:p>
            <a:pPr lvl="1">
              <a:buFont typeface="Arial" pitchFamily="34" charset="0"/>
              <a:buChar char="•"/>
            </a:pPr>
            <a:r>
              <a:rPr lang="en-US" baseline="0" dirty="0"/>
              <a:t>Next year, </a:t>
            </a:r>
            <a:r>
              <a:rPr lang="en-US" dirty="0"/>
              <a:t>CESA reports the staff’s salary to DPI and claims aid. DPI pays the aid to CESA, and CESA is responsible for transiting it back to you and the other districts.</a:t>
            </a:r>
            <a:endParaRPr lang="en-US" baseline="0" dirty="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9FADD84-AC9D-4DEC-B01D-99B3BD584484}" type="slidenum">
              <a:rPr lang="en-US" smtClean="0"/>
              <a:pPr/>
              <a:t>36</a:t>
            </a:fld>
            <a:endParaRPr lang="en-US"/>
          </a:p>
        </p:txBody>
      </p:sp>
      <p:sp>
        <p:nvSpPr>
          <p:cNvPr id="5" name="Footer Placeholder 4"/>
          <p:cNvSpPr>
            <a:spLocks noGrp="1"/>
          </p:cNvSpPr>
          <p:nvPr>
            <p:ph type="ftr" sz="quarter" idx="11"/>
          </p:nvPr>
        </p:nvSpPr>
        <p:spPr/>
        <p:txBody>
          <a:bodyPr/>
          <a:lstStyle/>
          <a:p>
            <a:r>
              <a:rPr lang="en-US"/>
              <a:t>DPI School Financial Services</a:t>
            </a:r>
          </a:p>
        </p:txBody>
      </p:sp>
      <p:sp>
        <p:nvSpPr>
          <p:cNvPr id="6" name="Header Placeholder 5"/>
          <p:cNvSpPr>
            <a:spLocks noGrp="1"/>
          </p:cNvSpPr>
          <p:nvPr>
            <p:ph type="hdr" sz="quarter" idx="12"/>
          </p:nvPr>
        </p:nvSpPr>
        <p:spPr/>
        <p:txBody>
          <a:bodyPr/>
          <a:lstStyle/>
          <a:p>
            <a:r>
              <a:rPr lang="en-US"/>
              <a:t>Introduction to Special Education Funding</a:t>
            </a:r>
          </a:p>
        </p:txBody>
      </p:sp>
    </p:spTree>
    <p:extLst>
      <p:ext uri="{BB962C8B-B14F-4D97-AF65-F5344CB8AC3E}">
        <p14:creationId xmlns:p14="http://schemas.microsoft.com/office/powerpoint/2010/main" val="2401971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37</a:t>
            </a:fld>
            <a:endParaRPr lang="en-US"/>
          </a:p>
        </p:txBody>
      </p:sp>
    </p:spTree>
    <p:extLst>
      <p:ext uri="{BB962C8B-B14F-4D97-AF65-F5344CB8AC3E}">
        <p14:creationId xmlns:p14="http://schemas.microsoft.com/office/powerpoint/2010/main" val="702199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r>
              <a:rPr lang="en-US"/>
              <a:t>Introduction to Special Education Funding</a:t>
            </a:r>
          </a:p>
        </p:txBody>
      </p:sp>
      <p:sp>
        <p:nvSpPr>
          <p:cNvPr id="5" name="Footer Placeholder 4"/>
          <p:cNvSpPr>
            <a:spLocks noGrp="1"/>
          </p:cNvSpPr>
          <p:nvPr>
            <p:ph type="ftr" sz="quarter" idx="11"/>
          </p:nvPr>
        </p:nvSpPr>
        <p:spPr/>
        <p:txBody>
          <a:bodyPr/>
          <a:lstStyle/>
          <a:p>
            <a:r>
              <a:rPr lang="en-US"/>
              <a:t>DPI School Financial Services</a:t>
            </a:r>
          </a:p>
        </p:txBody>
      </p:sp>
      <p:sp>
        <p:nvSpPr>
          <p:cNvPr id="6" name="Slide Number Placeholder 5"/>
          <p:cNvSpPr>
            <a:spLocks noGrp="1"/>
          </p:cNvSpPr>
          <p:nvPr>
            <p:ph type="sldNum" sz="quarter" idx="12"/>
          </p:nvPr>
        </p:nvSpPr>
        <p:spPr/>
        <p:txBody>
          <a:bodyPr/>
          <a:lstStyle/>
          <a:p>
            <a:fld id="{C9FADD84-AC9D-4DEC-B01D-99B3BD584484}" type="slidenum">
              <a:rPr lang="en-US" smtClean="0"/>
              <a:pPr/>
              <a:t>38</a:t>
            </a:fld>
            <a:endParaRPr lang="en-US"/>
          </a:p>
        </p:txBody>
      </p:sp>
    </p:spTree>
    <p:extLst>
      <p:ext uri="{BB962C8B-B14F-4D97-AF65-F5344CB8AC3E}">
        <p14:creationId xmlns:p14="http://schemas.microsoft.com/office/powerpoint/2010/main" val="2844023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39</a:t>
            </a:fld>
            <a:endParaRPr lang="en-US"/>
          </a:p>
        </p:txBody>
      </p:sp>
    </p:spTree>
    <p:extLst>
      <p:ext uri="{BB962C8B-B14F-4D97-AF65-F5344CB8AC3E}">
        <p14:creationId xmlns:p14="http://schemas.microsoft.com/office/powerpoint/2010/main" val="381099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4</a:t>
            </a:fld>
            <a:endParaRPr lang="en-US"/>
          </a:p>
        </p:txBody>
      </p:sp>
    </p:spTree>
    <p:extLst>
      <p:ext uri="{BB962C8B-B14F-4D97-AF65-F5344CB8AC3E}">
        <p14:creationId xmlns:p14="http://schemas.microsoft.com/office/powerpoint/2010/main" val="1392646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40</a:t>
            </a:fld>
            <a:endParaRPr lang="en-US"/>
          </a:p>
        </p:txBody>
      </p:sp>
    </p:spTree>
    <p:extLst>
      <p:ext uri="{BB962C8B-B14F-4D97-AF65-F5344CB8AC3E}">
        <p14:creationId xmlns:p14="http://schemas.microsoft.com/office/powerpoint/2010/main" val="2914357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41</a:t>
            </a:fld>
            <a:endParaRPr lang="en-US"/>
          </a:p>
        </p:txBody>
      </p:sp>
    </p:spTree>
    <p:extLst>
      <p:ext uri="{BB962C8B-B14F-4D97-AF65-F5344CB8AC3E}">
        <p14:creationId xmlns:p14="http://schemas.microsoft.com/office/powerpoint/2010/main" val="2007648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9FADD84-AC9D-4DEC-B01D-99B3BD584484}" type="slidenum">
              <a:rPr lang="en-US" smtClean="0"/>
              <a:pPr/>
              <a:t>42</a:t>
            </a:fld>
            <a:endParaRPr lang="en-US"/>
          </a:p>
        </p:txBody>
      </p:sp>
      <p:sp>
        <p:nvSpPr>
          <p:cNvPr id="5" name="Footer Placeholder 4"/>
          <p:cNvSpPr>
            <a:spLocks noGrp="1"/>
          </p:cNvSpPr>
          <p:nvPr>
            <p:ph type="ftr" sz="quarter" idx="11"/>
          </p:nvPr>
        </p:nvSpPr>
        <p:spPr/>
        <p:txBody>
          <a:bodyPr/>
          <a:lstStyle/>
          <a:p>
            <a:r>
              <a:rPr lang="en-US"/>
              <a:t>DPI School Financial Services</a:t>
            </a:r>
          </a:p>
        </p:txBody>
      </p:sp>
      <p:sp>
        <p:nvSpPr>
          <p:cNvPr id="6" name="Header Placeholder 5"/>
          <p:cNvSpPr>
            <a:spLocks noGrp="1"/>
          </p:cNvSpPr>
          <p:nvPr>
            <p:ph type="hdr" sz="quarter" idx="12"/>
          </p:nvPr>
        </p:nvSpPr>
        <p:spPr/>
        <p:txBody>
          <a:bodyPr/>
          <a:lstStyle/>
          <a:p>
            <a:r>
              <a:rPr lang="en-US"/>
              <a:t>Introduction to Special Education Funding</a:t>
            </a:r>
          </a:p>
        </p:txBody>
      </p:sp>
    </p:spTree>
    <p:extLst>
      <p:ext uri="{BB962C8B-B14F-4D97-AF65-F5344CB8AC3E}">
        <p14:creationId xmlns:p14="http://schemas.microsoft.com/office/powerpoint/2010/main" val="1068495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43</a:t>
            </a:fld>
            <a:endParaRPr lang="en-US"/>
          </a:p>
        </p:txBody>
      </p:sp>
    </p:spTree>
    <p:extLst>
      <p:ext uri="{BB962C8B-B14F-4D97-AF65-F5344CB8AC3E}">
        <p14:creationId xmlns:p14="http://schemas.microsoft.com/office/powerpoint/2010/main" val="8887355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This is an arrangement where you set up a cooperative arrangement for shared services with one or more LEAs. One LEA is designated the fiscal agent. Most common example is multiple districts sharing a special education director, psychologist, etc.</a:t>
            </a:r>
          </a:p>
          <a:p>
            <a:pPr>
              <a:buFont typeface="Arial" pitchFamily="34" charset="0"/>
              <a:buChar char="•"/>
            </a:pPr>
            <a:r>
              <a:rPr lang="en-US" baseline="0" dirty="0"/>
              <a:t>Example shown:</a:t>
            </a:r>
          </a:p>
          <a:p>
            <a:pPr lvl="1">
              <a:buFont typeface="Arial" pitchFamily="34" charset="0"/>
              <a:buChar char="•"/>
            </a:pPr>
            <a:r>
              <a:rPr lang="en-US" baseline="0" dirty="0"/>
              <a:t>You’re part of a 4-district co-op, but are not the fiscal agent.</a:t>
            </a:r>
          </a:p>
          <a:p>
            <a:pPr lvl="1">
              <a:buFont typeface="Arial" pitchFamily="34" charset="0"/>
              <a:buChar char="•"/>
            </a:pPr>
            <a:r>
              <a:rPr lang="en-US" baseline="0" dirty="0"/>
              <a:t>This year, you and the others pay the fiscal agent for their staff that provide services to all of you.</a:t>
            </a:r>
          </a:p>
          <a:p>
            <a:pPr lvl="1">
              <a:buFont typeface="Arial" pitchFamily="34" charset="0"/>
              <a:buChar char="•"/>
            </a:pPr>
            <a:r>
              <a:rPr lang="en-US" baseline="0" dirty="0"/>
              <a:t>Next year the fiscal agent reports the staff’s salary to DPI and claims aid. It keeps its own share of the aid and transits the rest back to you and the other districts.</a:t>
            </a:r>
            <a:endParaRPr lang="en-US" dirty="0"/>
          </a:p>
        </p:txBody>
      </p:sp>
      <p:sp>
        <p:nvSpPr>
          <p:cNvPr id="4" name="Slide Number Placeholder 3"/>
          <p:cNvSpPr>
            <a:spLocks noGrp="1"/>
          </p:cNvSpPr>
          <p:nvPr>
            <p:ph type="sldNum" sz="quarter" idx="10"/>
          </p:nvPr>
        </p:nvSpPr>
        <p:spPr/>
        <p:txBody>
          <a:bodyPr/>
          <a:lstStyle/>
          <a:p>
            <a:fld id="{C9FADD84-AC9D-4DEC-B01D-99B3BD584484}" type="slidenum">
              <a:rPr lang="en-US" smtClean="0"/>
              <a:pPr/>
              <a:t>44</a:t>
            </a:fld>
            <a:endParaRPr lang="en-US"/>
          </a:p>
        </p:txBody>
      </p:sp>
      <p:sp>
        <p:nvSpPr>
          <p:cNvPr id="5" name="Footer Placeholder 4"/>
          <p:cNvSpPr>
            <a:spLocks noGrp="1"/>
          </p:cNvSpPr>
          <p:nvPr>
            <p:ph type="ftr" sz="quarter" idx="11"/>
          </p:nvPr>
        </p:nvSpPr>
        <p:spPr/>
        <p:txBody>
          <a:bodyPr/>
          <a:lstStyle/>
          <a:p>
            <a:r>
              <a:rPr lang="en-US"/>
              <a:t>DPI School Financial Services</a:t>
            </a:r>
          </a:p>
        </p:txBody>
      </p:sp>
      <p:sp>
        <p:nvSpPr>
          <p:cNvPr id="6" name="Header Placeholder 5"/>
          <p:cNvSpPr>
            <a:spLocks noGrp="1"/>
          </p:cNvSpPr>
          <p:nvPr>
            <p:ph type="hdr" sz="quarter" idx="12"/>
          </p:nvPr>
        </p:nvSpPr>
        <p:spPr/>
        <p:txBody>
          <a:bodyPr/>
          <a:lstStyle/>
          <a:p>
            <a:r>
              <a:rPr lang="en-US"/>
              <a:t>Introduction to Special Education Funding</a:t>
            </a:r>
          </a:p>
        </p:txBody>
      </p:sp>
    </p:spTree>
    <p:extLst>
      <p:ext uri="{BB962C8B-B14F-4D97-AF65-F5344CB8AC3E}">
        <p14:creationId xmlns:p14="http://schemas.microsoft.com/office/powerpoint/2010/main" val="2606372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45</a:t>
            </a:fld>
            <a:endParaRPr lang="en-US"/>
          </a:p>
        </p:txBody>
      </p:sp>
    </p:spTree>
    <p:extLst>
      <p:ext uri="{BB962C8B-B14F-4D97-AF65-F5344CB8AC3E}">
        <p14:creationId xmlns:p14="http://schemas.microsoft.com/office/powerpoint/2010/main" val="3007855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46</a:t>
            </a:fld>
            <a:endParaRPr lang="en-US"/>
          </a:p>
        </p:txBody>
      </p:sp>
    </p:spTree>
    <p:extLst>
      <p:ext uri="{BB962C8B-B14F-4D97-AF65-F5344CB8AC3E}">
        <p14:creationId xmlns:p14="http://schemas.microsoft.com/office/powerpoint/2010/main" val="1252083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9FADD84-AC9D-4DEC-B01D-99B3BD584484}" type="slidenum">
              <a:rPr lang="en-US" smtClean="0"/>
              <a:pPr/>
              <a:t>47</a:t>
            </a:fld>
            <a:endParaRPr lang="en-US"/>
          </a:p>
        </p:txBody>
      </p:sp>
      <p:sp>
        <p:nvSpPr>
          <p:cNvPr id="5" name="Footer Placeholder 4"/>
          <p:cNvSpPr>
            <a:spLocks noGrp="1"/>
          </p:cNvSpPr>
          <p:nvPr>
            <p:ph type="ftr" sz="quarter" idx="11"/>
          </p:nvPr>
        </p:nvSpPr>
        <p:spPr/>
        <p:txBody>
          <a:bodyPr/>
          <a:lstStyle/>
          <a:p>
            <a:r>
              <a:rPr lang="en-US"/>
              <a:t>DPI School Financial Services</a:t>
            </a:r>
          </a:p>
        </p:txBody>
      </p:sp>
      <p:sp>
        <p:nvSpPr>
          <p:cNvPr id="6" name="Header Placeholder 5"/>
          <p:cNvSpPr>
            <a:spLocks noGrp="1"/>
          </p:cNvSpPr>
          <p:nvPr>
            <p:ph type="hdr" sz="quarter" idx="12"/>
          </p:nvPr>
        </p:nvSpPr>
        <p:spPr/>
        <p:txBody>
          <a:bodyPr/>
          <a:lstStyle/>
          <a:p>
            <a:r>
              <a:rPr lang="en-US"/>
              <a:t>Introduction to Special Education Funding</a:t>
            </a:r>
          </a:p>
        </p:txBody>
      </p:sp>
    </p:spTree>
    <p:extLst>
      <p:ext uri="{BB962C8B-B14F-4D97-AF65-F5344CB8AC3E}">
        <p14:creationId xmlns:p14="http://schemas.microsoft.com/office/powerpoint/2010/main" val="119158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5</a:t>
            </a:fld>
            <a:endParaRPr lang="en-US"/>
          </a:p>
        </p:txBody>
      </p:sp>
    </p:spTree>
    <p:extLst>
      <p:ext uri="{BB962C8B-B14F-4D97-AF65-F5344CB8AC3E}">
        <p14:creationId xmlns:p14="http://schemas.microsoft.com/office/powerpoint/2010/main" val="407337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6</a:t>
            </a:fld>
            <a:endParaRPr lang="en-US"/>
          </a:p>
        </p:txBody>
      </p:sp>
    </p:spTree>
    <p:extLst>
      <p:ext uri="{BB962C8B-B14F-4D97-AF65-F5344CB8AC3E}">
        <p14:creationId xmlns:p14="http://schemas.microsoft.com/office/powerpoint/2010/main" val="197472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Black" panose="020F0A02020204030203" pitchFamily="34" charset="0"/>
              </a:rPr>
              <a:t>Introductions</a:t>
            </a:r>
          </a:p>
          <a:p>
            <a:pPr marL="174708" indent="-174708">
              <a:buFont typeface="Arial" panose="020B0604020202020204" pitchFamily="34" charset="0"/>
              <a:buChar char="•"/>
            </a:pPr>
            <a:r>
              <a:rPr lang="en-US" dirty="0">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fld id="{BC3078BA-76AC-47CC-8912-CE62C1FC89D0}" type="slidenum">
              <a:rPr lang="en-US" smtClean="0"/>
              <a:t>7</a:t>
            </a:fld>
            <a:endParaRPr lang="en-US" dirty="0"/>
          </a:p>
        </p:txBody>
      </p:sp>
    </p:spTree>
    <p:extLst>
      <p:ext uri="{BB962C8B-B14F-4D97-AF65-F5344CB8AC3E}">
        <p14:creationId xmlns:p14="http://schemas.microsoft.com/office/powerpoint/2010/main" val="283152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IDEA Part B Discretionary Grants - currently 19 for the 2019-20 grant year.  Also the State Schools receive funding out of IDEA Discretionary.</a:t>
            </a:r>
          </a:p>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8</a:t>
            </a:fld>
            <a:endParaRPr lang="en-US"/>
          </a:p>
        </p:txBody>
      </p:sp>
    </p:spTree>
    <p:extLst>
      <p:ext uri="{BB962C8B-B14F-4D97-AF65-F5344CB8AC3E}">
        <p14:creationId xmlns:p14="http://schemas.microsoft.com/office/powerpoint/2010/main" val="403997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Education – Transitions Incentive Grants funding $3,600,000 GPR in FY20 and $3,600,000 in FY21, to fully fund projected eligibility for the Transition Incentive Grant program, which provides payment to school districts based on postsecondary education and employment outcomes for pupils with disabilities. </a:t>
            </a:r>
          </a:p>
          <a:p>
            <a:r>
              <a:rPr lang="en-US" dirty="0"/>
              <a:t> </a:t>
            </a:r>
          </a:p>
          <a:p>
            <a:r>
              <a:rPr lang="en-US" dirty="0"/>
              <a:t>Special Education – Transitions Readiness Investment Grants Provide $1,500,000 GPR beginning in FY20</a:t>
            </a:r>
            <a:r>
              <a:rPr lang="en-US" baseline="0" dirty="0"/>
              <a:t> and $1,500,000 in FY21</a:t>
            </a:r>
            <a:r>
              <a:rPr lang="en-US" dirty="0"/>
              <a:t> to establish a new grant program that will help districts and independent charter schools expand capacity to provide transition services for pupils with disabilities, in order to identify and create competitive work opportunities for pupils with disabilities who are currently not served by existing programs. Grant awards must be not less than $25,000, nor more than $100,000, and will fund special education workforce transition support services, including pupil transportation, professional development for school personnel, and employing adequate school personnel. The Department is required to promulgate rules to implement the program. </a:t>
            </a:r>
          </a:p>
        </p:txBody>
      </p:sp>
      <p:sp>
        <p:nvSpPr>
          <p:cNvPr id="4" name="Slide Number Placeholder 3"/>
          <p:cNvSpPr>
            <a:spLocks noGrp="1"/>
          </p:cNvSpPr>
          <p:nvPr>
            <p:ph type="sldNum" sz="quarter" idx="10"/>
          </p:nvPr>
        </p:nvSpPr>
        <p:spPr/>
        <p:txBody>
          <a:bodyPr/>
          <a:lstStyle/>
          <a:p>
            <a:fld id="{7898300B-108B-488B-BB53-71C58F184A89}" type="slidenum">
              <a:rPr lang="en-US" smtClean="0"/>
              <a:t>9</a:t>
            </a:fld>
            <a:endParaRPr lang="en-US"/>
          </a:p>
        </p:txBody>
      </p:sp>
    </p:spTree>
    <p:extLst>
      <p:ext uri="{BB962C8B-B14F-4D97-AF65-F5344CB8AC3E}">
        <p14:creationId xmlns:p14="http://schemas.microsoft.com/office/powerpoint/2010/main" val="51839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7" name="Picture 6">
            <a:extLst>
              <a:ext uri="{FF2B5EF4-FFF2-40B4-BE49-F238E27FC236}">
                <a16:creationId xmlns:a16="http://schemas.microsoft.com/office/drawing/2014/main" id="{E1462E33-E1C6-244F-9B98-56E5FEAF61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8" name="Picture 7">
            <a:extLst>
              <a:ext uri="{FF2B5EF4-FFF2-40B4-BE49-F238E27FC236}">
                <a16:creationId xmlns:a16="http://schemas.microsoft.com/office/drawing/2014/main" id="{F3D8496C-F8D7-024A-9E6F-0143E123EC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62141" y="4465217"/>
            <a:ext cx="2624950" cy="579981"/>
          </a:xfrm>
          <a:prstGeom prst="rect">
            <a:avLst/>
          </a:prstGeom>
        </p:spPr>
      </p:pic>
    </p:spTree>
    <p:extLst>
      <p:ext uri="{BB962C8B-B14F-4D97-AF65-F5344CB8AC3E}">
        <p14:creationId xmlns:p14="http://schemas.microsoft.com/office/powerpoint/2010/main" val="1696361038"/>
      </p:ext>
    </p:extLst>
  </p:cSld>
  <p:clrMapOvr>
    <a:masterClrMapping/>
  </p:clrMapOvr>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298820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4805958"/>
            <a:ext cx="1920240" cy="274320"/>
          </a:xfrm>
          <a:prstGeom prst="rect">
            <a:avLst/>
          </a:prstGeom>
        </p:spPr>
        <p:txBody>
          <a:bodyPr/>
          <a:lstStyle/>
          <a:p>
            <a:r>
              <a:rPr lang="en-US"/>
              <a:t>8/18/2016</a:t>
            </a:r>
          </a:p>
        </p:txBody>
      </p:sp>
      <p:sp>
        <p:nvSpPr>
          <p:cNvPr id="5" name="Footer Placeholder 4"/>
          <p:cNvSpPr>
            <a:spLocks noGrp="1"/>
          </p:cNvSpPr>
          <p:nvPr>
            <p:ph type="ftr" sz="quarter" idx="11"/>
          </p:nvPr>
        </p:nvSpPr>
        <p:spPr>
          <a:xfrm>
            <a:off x="4380073" y="4805959"/>
            <a:ext cx="2350681" cy="273844"/>
          </a:xfrm>
          <a:prstGeom prst="rect">
            <a:avLst/>
          </a:prstGeom>
        </p:spPr>
        <p:txBody>
          <a:bodyPr/>
          <a:lstStyle/>
          <a:p>
            <a:r>
              <a:rPr kumimoji="0" lang="en-US"/>
              <a:t>Intro. to SPED Acctg. &amp; Reporting</a:t>
            </a:r>
          </a:p>
        </p:txBody>
      </p:sp>
      <p:sp>
        <p:nvSpPr>
          <p:cNvPr id="6" name="Slide Number Placeholder 5"/>
          <p:cNvSpPr>
            <a:spLocks noGrp="1"/>
          </p:cNvSpPr>
          <p:nvPr>
            <p:ph type="sldNum" sz="quarter" idx="12"/>
          </p:nvPr>
        </p:nvSpPr>
        <p:spPr>
          <a:xfrm>
            <a:off x="8647272" y="4805959"/>
            <a:ext cx="365760" cy="273844"/>
          </a:xfrm>
          <a:prstGeom prst="rect">
            <a:avLst/>
          </a:prstGeom>
        </p:spPr>
        <p:txBody>
          <a:bodyPr/>
          <a:lstStyle/>
          <a:p>
            <a:fld id="{6294C92D-0306-4E69-9CD3-20855E849650}" type="slidenum">
              <a:rPr kumimoji="0" lang="en-US" smtClean="0"/>
              <a:pPr/>
              <a:t>‹#›</a:t>
            </a:fld>
            <a:endParaRPr kumimoji="0"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26050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a:t>Insert picture here</a:t>
            </a:r>
          </a:p>
        </p:txBody>
      </p:sp>
    </p:spTree>
    <p:extLst>
      <p:ext uri="{BB962C8B-B14F-4D97-AF65-F5344CB8AC3E}">
        <p14:creationId xmlns:p14="http://schemas.microsoft.com/office/powerpoint/2010/main" val="3541587165"/>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72055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2184116" y="1364104"/>
            <a:ext cx="4762552" cy="2478963"/>
          </a:xfrm>
          <a:prstGeom prst="rect">
            <a:avLst/>
          </a:prstGeom>
          <a:noFill/>
          <a:ln>
            <a:noFill/>
          </a:ln>
        </p:spPr>
        <p:txBody>
          <a:bodyPr lIns="91425" tIns="91425" rIns="91425" bIns="91425" anchor="t" anchorCtr="0"/>
          <a:lstStyle>
            <a:lvl1pPr marL="164592" marR="0" lvl="0" indent="-12192" algn="l" rtl="0">
              <a:lnSpc>
                <a:spcPct val="100000"/>
              </a:lnSpc>
              <a:spcBef>
                <a:spcPts val="0"/>
              </a:spcBef>
              <a:spcAft>
                <a:spcPts val="3000"/>
              </a:spcAft>
              <a:buClr>
                <a:schemeClr val="dk1"/>
              </a:buClr>
              <a:buSzPct val="1000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75"/>
              </a:spcBef>
              <a:buClr>
                <a:schemeClr val="dk1"/>
              </a:buClr>
              <a:buFont typeface="Lato"/>
              <a:buNone/>
              <a:defRPr sz="2400" b="0" i="0" u="none" strike="noStrike" cap="none">
                <a:solidFill>
                  <a:schemeClr val="dk1"/>
                </a:solidFill>
                <a:latin typeface="Lato"/>
                <a:ea typeface="Lato"/>
                <a:cs typeface="Lato"/>
                <a:sym typeface="Lato"/>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2" name="Shape 52"/>
          <p:cNvSpPr txBox="1"/>
          <p:nvPr/>
        </p:nvSpPr>
        <p:spPr>
          <a:xfrm>
            <a:off x="-6304" y="0"/>
            <a:ext cx="9150303" cy="921656"/>
          </a:xfrm>
          <a:prstGeom prst="rect">
            <a:avLst/>
          </a:prstGeom>
          <a:solidFill>
            <a:srgbClr val="262087"/>
          </a:solidFill>
          <a:ln>
            <a:noFill/>
          </a:ln>
        </p:spPr>
        <p:txBody>
          <a:bodyPr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53" name="Shape 53"/>
          <p:cNvSpPr txBox="1">
            <a:spLocks noGrp="1"/>
          </p:cNvSpPr>
          <p:nvPr>
            <p:ph type="title"/>
          </p:nvPr>
        </p:nvSpPr>
        <p:spPr>
          <a:xfrm>
            <a:off x="616258" y="0"/>
            <a:ext cx="7886700" cy="91440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Lato"/>
              <a:buNone/>
              <a:defRPr sz="3600" b="0" i="0" u="none" strike="noStrike" cap="none">
                <a:solidFill>
                  <a:schemeClr val="lt1"/>
                </a:solidFill>
                <a:latin typeface="Lato"/>
                <a:ea typeface="Lato"/>
                <a:cs typeface="Lato"/>
                <a:sym typeface="La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dpi.wi.gov/sfs/aid/special-ed/sped-sap/eligibility"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dpi.wi.gov/sfs/aid/special-ed/sped-sap/eligibility"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hyperlink" Target="http://dpi.wi.gov/sped/educators/fiscal/allowabl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dpi.wi.gov/sfs/aid/special-ed/overview" TargetMode="External"/><Relationship Id="rId2" Type="http://schemas.openxmlformats.org/officeDocument/2006/relationships/notesSlide" Target="../notesSlides/notesSlide46.xml"/><Relationship Id="rId1" Type="http://schemas.openxmlformats.org/officeDocument/2006/relationships/slideLayout" Target="../slideLayouts/slideLayout14.xml"/><Relationship Id="rId6" Type="http://schemas.openxmlformats.org/officeDocument/2006/relationships/hyperlink" Target="http://dpi.wi.gov/sfs/finances/tuition/overview" TargetMode="External"/><Relationship Id="rId5" Type="http://schemas.openxmlformats.org/officeDocument/2006/relationships/hyperlink" Target="http://dpi.wi.gov/sped/educators/fiscal" TargetMode="External"/><Relationship Id="rId4" Type="http://schemas.openxmlformats.org/officeDocument/2006/relationships/hyperlink" Target="http://dpi.wi.gov/sfs/finances/wufar/overview"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ricardo.cruz@dpi.wi.gov"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hyperlink" Target="mailto:rachel.zellmer@dpi.wi.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3896" y="1493758"/>
            <a:ext cx="6235227" cy="1289315"/>
          </a:xfrm>
        </p:spPr>
        <p:txBody>
          <a:bodyPr>
            <a:normAutofit fontScale="85000" lnSpcReduction="10000"/>
          </a:bodyPr>
          <a:lstStyle/>
          <a:p>
            <a:pPr marL="0" indent="0" algn="ctr">
              <a:buNone/>
            </a:pPr>
            <a:r>
              <a:rPr lang="en-US" sz="4800" dirty="0">
                <a:solidFill>
                  <a:srgbClr val="262087"/>
                </a:solidFill>
                <a:latin typeface="Lato Black" panose="020F0A02020204030203" pitchFamily="34" charset="0"/>
              </a:rPr>
              <a:t>Special Education Accounting &amp; Reporting</a:t>
            </a:r>
          </a:p>
        </p:txBody>
      </p:sp>
      <p:sp>
        <p:nvSpPr>
          <p:cNvPr id="5" name="Text Placeholder 2"/>
          <p:cNvSpPr>
            <a:spLocks noGrp="1"/>
          </p:cNvSpPr>
          <p:nvPr>
            <p:ph type="body" sz="quarter" idx="11"/>
          </p:nvPr>
        </p:nvSpPr>
        <p:spPr>
          <a:xfrm>
            <a:off x="5822442" y="3274617"/>
            <a:ext cx="3382739" cy="1329448"/>
          </a:xfrm>
        </p:spPr>
        <p:txBody>
          <a:bodyPr>
            <a:noAutofit/>
          </a:bodyPr>
          <a:lstStyle/>
          <a:p>
            <a:pPr>
              <a:spcAft>
                <a:spcPts val="0"/>
              </a:spcAft>
            </a:pPr>
            <a:r>
              <a:rPr lang="en-US" sz="1500" dirty="0">
                <a:latin typeface="Lato Black" panose="020F0A02020204030203"/>
              </a:rPr>
              <a:t>Mark Elworthy, Director</a:t>
            </a:r>
          </a:p>
          <a:p>
            <a:pPr>
              <a:spcAft>
                <a:spcPts val="0"/>
              </a:spcAft>
            </a:pPr>
            <a:r>
              <a:rPr lang="en-US" sz="1500" dirty="0">
                <a:latin typeface="Lato Black" panose="020F0A02020204030203"/>
              </a:rPr>
              <a:t>School Financial Services Team</a:t>
            </a:r>
          </a:p>
          <a:p>
            <a:pPr>
              <a:spcAft>
                <a:spcPts val="0"/>
              </a:spcAft>
            </a:pPr>
            <a:endParaRPr lang="en-US" sz="1500" dirty="0">
              <a:latin typeface="Lato Black" panose="020F0A02020204030203"/>
            </a:endParaRPr>
          </a:p>
          <a:p>
            <a:pPr>
              <a:spcAft>
                <a:spcPts val="0"/>
              </a:spcAft>
            </a:pPr>
            <a:r>
              <a:rPr lang="en-US" sz="1500" dirty="0">
                <a:latin typeface="Lato Black" panose="020F0A02020204030203"/>
              </a:rPr>
              <a:t>September 8, 2022</a:t>
            </a:r>
          </a:p>
        </p:txBody>
      </p:sp>
      <p:sp>
        <p:nvSpPr>
          <p:cNvPr id="6" name="TextBox 5">
            <a:extLst>
              <a:ext uri="{FF2B5EF4-FFF2-40B4-BE49-F238E27FC236}">
                <a16:creationId xmlns:a16="http://schemas.microsoft.com/office/drawing/2014/main" id="{70CEA24D-13CB-6211-EA93-9C05A460D436}"/>
              </a:ext>
            </a:extLst>
          </p:cNvPr>
          <p:cNvSpPr txBox="1"/>
          <p:nvPr/>
        </p:nvSpPr>
        <p:spPr>
          <a:xfrm>
            <a:off x="2294389" y="2401403"/>
            <a:ext cx="4605556" cy="339645"/>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5EE151CB-7474-0B64-1E24-A6F4FD7B4D99}"/>
              </a:ext>
            </a:extLst>
          </p:cNvPr>
          <p:cNvSpPr txBox="1"/>
          <p:nvPr/>
        </p:nvSpPr>
        <p:spPr>
          <a:xfrm>
            <a:off x="2294389" y="2401403"/>
            <a:ext cx="4605556" cy="339645"/>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73757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4000" dirty="0"/>
              <a:t>Special Ed/School-Age Parents Aid</a:t>
            </a:r>
          </a:p>
        </p:txBody>
      </p:sp>
      <p:sp>
        <p:nvSpPr>
          <p:cNvPr id="8" name="TextBox 7"/>
          <p:cNvSpPr txBox="1"/>
          <p:nvPr/>
        </p:nvSpPr>
        <p:spPr>
          <a:xfrm>
            <a:off x="886046" y="1134308"/>
            <a:ext cx="7654671"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Lato Black" panose="020F0A02020204030203" pitchFamily="34" charset="0"/>
              </a:rPr>
              <a:t>Districts, CESAs, CCDEBs, independent charter schools are eligible</a:t>
            </a:r>
          </a:p>
          <a:p>
            <a:pPr marL="457200" indent="-457200">
              <a:buFont typeface="Arial" panose="020B0604020202020204" pitchFamily="34" charset="0"/>
              <a:buChar char="•"/>
            </a:pPr>
            <a:r>
              <a:rPr lang="en-US" sz="2800" dirty="0">
                <a:latin typeface="Lato Black" panose="020F0A02020204030203" pitchFamily="34" charset="0"/>
              </a:rPr>
              <a:t>Reimbursement of eligible costs </a:t>
            </a:r>
          </a:p>
          <a:p>
            <a:pPr marL="865375" lvl="1" indent="-457200">
              <a:buSzPct val="50000"/>
              <a:buFont typeface="Wingdings" panose="05000000000000000000" pitchFamily="2" charset="2"/>
              <a:buChar char="Ø"/>
            </a:pPr>
            <a:r>
              <a:rPr lang="en-US" sz="2800" dirty="0">
                <a:latin typeface="Lato Black" panose="020F0A02020204030203" pitchFamily="34" charset="0"/>
              </a:rPr>
              <a:t>(prorated at around 25%)</a:t>
            </a:r>
          </a:p>
          <a:p>
            <a:pPr marL="457200" indent="-457200">
              <a:buFont typeface="Arial" panose="020B0604020202020204" pitchFamily="34" charset="0"/>
              <a:buChar char="•"/>
            </a:pPr>
            <a:r>
              <a:rPr lang="en-US" sz="2800" dirty="0">
                <a:latin typeface="Lato Black" panose="020F0A02020204030203" pitchFamily="34" charset="0"/>
              </a:rPr>
              <a:t>Paid in six installments</a:t>
            </a:r>
          </a:p>
          <a:p>
            <a:pPr marL="865375" lvl="1" indent="-457200">
              <a:buSzPct val="50000"/>
              <a:buFont typeface="Wingdings" panose="05000000000000000000" pitchFamily="2" charset="2"/>
              <a:buChar char="Ø"/>
            </a:pPr>
            <a:r>
              <a:rPr lang="en-US" sz="2800" dirty="0">
                <a:latin typeface="Lato Black" panose="020F0A02020204030203" pitchFamily="34" charset="0"/>
              </a:rPr>
              <a:t>15% each month November - March</a:t>
            </a:r>
          </a:p>
          <a:p>
            <a:pPr marL="865375" lvl="1" indent="-457200">
              <a:buSzPct val="50000"/>
              <a:buFont typeface="Wingdings" panose="05000000000000000000" pitchFamily="2" charset="2"/>
              <a:buChar char="Ø"/>
            </a:pPr>
            <a:r>
              <a:rPr lang="en-US" sz="2800" dirty="0">
                <a:latin typeface="Lato Black" panose="020F0A02020204030203" pitchFamily="34" charset="0"/>
              </a:rPr>
              <a:t>25% in June</a:t>
            </a:r>
          </a:p>
          <a:p>
            <a:pPr marL="457200" indent="-457200">
              <a:buFont typeface="Arial" panose="020B0604020202020204" pitchFamily="34" charset="0"/>
              <a:buChar char="•"/>
            </a:pPr>
            <a:r>
              <a:rPr lang="en-US" sz="2800" dirty="0">
                <a:latin typeface="Lato Black" panose="020F0A02020204030203" pitchFamily="34" charset="0"/>
              </a:rPr>
              <a:t>Revenue Source code 611 (Fund 27)</a:t>
            </a:r>
          </a:p>
        </p:txBody>
      </p:sp>
    </p:spTree>
    <p:extLst>
      <p:ext uri="{BB962C8B-B14F-4D97-AF65-F5344CB8AC3E}">
        <p14:creationId xmlns:p14="http://schemas.microsoft.com/office/powerpoint/2010/main" val="354738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4000" dirty="0"/>
              <a:t>IDEA Part B Formula Grants</a:t>
            </a:r>
          </a:p>
        </p:txBody>
      </p:sp>
      <p:sp>
        <p:nvSpPr>
          <p:cNvPr id="8" name="TextBox 7"/>
          <p:cNvSpPr txBox="1"/>
          <p:nvPr/>
        </p:nvSpPr>
        <p:spPr>
          <a:xfrm>
            <a:off x="99238" y="992540"/>
            <a:ext cx="8988056"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Lato Black" panose="020F0A02020204030203" pitchFamily="34" charset="0"/>
              </a:rPr>
              <a:t>Districts, independent charter schools are eligible</a:t>
            </a:r>
          </a:p>
          <a:p>
            <a:pPr marL="457200" indent="-457200">
              <a:buFont typeface="Arial" panose="020B0604020202020204" pitchFamily="34" charset="0"/>
              <a:buChar char="•"/>
            </a:pPr>
            <a:r>
              <a:rPr lang="en-US" sz="2800" dirty="0">
                <a:latin typeface="Lato Black" panose="020F0A02020204030203" pitchFamily="34" charset="0"/>
              </a:rPr>
              <a:t>Eligibility contingent on meeting conditions</a:t>
            </a:r>
          </a:p>
          <a:p>
            <a:pPr marL="865375" lvl="1" indent="-457200">
              <a:buSzPct val="50000"/>
              <a:buFont typeface="Wingdings" panose="05000000000000000000" pitchFamily="2" charset="2"/>
              <a:buChar char="Ø"/>
            </a:pPr>
            <a:r>
              <a:rPr lang="en-US" sz="2800" dirty="0">
                <a:latin typeface="Lato Black" panose="020F0A02020204030203" pitchFamily="34" charset="0"/>
              </a:rPr>
              <a:t>Maintenance of Effort (MOE)</a:t>
            </a:r>
          </a:p>
          <a:p>
            <a:pPr marL="865375" lvl="1" indent="-457200">
              <a:buSzPct val="50000"/>
              <a:buFont typeface="Wingdings" panose="05000000000000000000" pitchFamily="2" charset="2"/>
              <a:buChar char="Ø"/>
            </a:pPr>
            <a:r>
              <a:rPr lang="en-US" sz="2800" dirty="0">
                <a:latin typeface="Lato Black" panose="020F0A02020204030203" pitchFamily="34" charset="0"/>
              </a:rPr>
              <a:t>Signed Assurances</a:t>
            </a:r>
          </a:p>
          <a:p>
            <a:pPr marL="457200" indent="-457200">
              <a:buFont typeface="Arial" panose="020B0604020202020204" pitchFamily="34" charset="0"/>
              <a:buChar char="•"/>
            </a:pPr>
            <a:r>
              <a:rPr lang="en-US" sz="2800" dirty="0">
                <a:latin typeface="Lato Black" panose="020F0A02020204030203" pitchFamily="34" charset="0"/>
              </a:rPr>
              <a:t>Allocations based on formula</a:t>
            </a:r>
          </a:p>
          <a:p>
            <a:pPr marL="457200" indent="-457200">
              <a:buFont typeface="Arial" panose="020B0604020202020204" pitchFamily="34" charset="0"/>
              <a:buChar char="•"/>
            </a:pPr>
            <a:r>
              <a:rPr lang="en-US" sz="2800" dirty="0">
                <a:latin typeface="Lato Black" panose="020F0A02020204030203" pitchFamily="34" charset="0"/>
              </a:rPr>
              <a:t>Expenditures budgeted and reimbursed in current fiscal year</a:t>
            </a:r>
          </a:p>
          <a:p>
            <a:pPr marL="457200" indent="-457200">
              <a:buFont typeface="Arial" panose="020B0604020202020204" pitchFamily="34" charset="0"/>
              <a:buChar char="•"/>
            </a:pPr>
            <a:r>
              <a:rPr lang="en-US" sz="2800" dirty="0">
                <a:latin typeface="Lato Black" panose="020F0A02020204030203" pitchFamily="34" charset="0"/>
              </a:rPr>
              <a:t>Sources 341 (flow-through), 347 (preschool), and 342 (discretionary)</a:t>
            </a:r>
          </a:p>
          <a:p>
            <a:endParaRPr lang="en-US" sz="2800" dirty="0">
              <a:latin typeface="Lato Black" panose="020F0A02020204030203" pitchFamily="34" charset="0"/>
            </a:endParaRPr>
          </a:p>
        </p:txBody>
      </p:sp>
    </p:spTree>
    <p:extLst>
      <p:ext uri="{BB962C8B-B14F-4D97-AF65-F5344CB8AC3E}">
        <p14:creationId xmlns:p14="http://schemas.microsoft.com/office/powerpoint/2010/main" val="1466376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4000" dirty="0"/>
              <a:t>High Cost Special Ed Aid</a:t>
            </a:r>
          </a:p>
        </p:txBody>
      </p:sp>
      <p:sp>
        <p:nvSpPr>
          <p:cNvPr id="8" name="TextBox 7"/>
          <p:cNvSpPr txBox="1"/>
          <p:nvPr/>
        </p:nvSpPr>
        <p:spPr>
          <a:xfrm>
            <a:off x="99238" y="992540"/>
            <a:ext cx="8988056"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Lato Black" panose="020F0A02020204030203" pitchFamily="34" charset="0"/>
              </a:rPr>
              <a:t>Districts, CESAs, CCDEBs, independent charter schools are eligible</a:t>
            </a:r>
          </a:p>
          <a:p>
            <a:pPr marL="457200" indent="-457200">
              <a:buFont typeface="Arial" panose="020B0604020202020204" pitchFamily="34" charset="0"/>
              <a:buChar char="•"/>
            </a:pPr>
            <a:r>
              <a:rPr lang="en-US" sz="2800" dirty="0">
                <a:latin typeface="Lato Black" panose="020F0A02020204030203" pitchFamily="34" charset="0"/>
              </a:rPr>
              <a:t>Based upon claims from LEAs</a:t>
            </a:r>
          </a:p>
          <a:p>
            <a:pPr marL="457200" indent="-457200">
              <a:buFont typeface="Arial" panose="020B0604020202020204" pitchFamily="34" charset="0"/>
              <a:buChar char="•"/>
            </a:pPr>
            <a:r>
              <a:rPr lang="en-US" sz="2800" dirty="0">
                <a:latin typeface="Lato Black" panose="020F0A02020204030203" pitchFamily="34" charset="0"/>
              </a:rPr>
              <a:t>Eligible for 90% of locally-funded, IEP-driven individual student costs over $30,000</a:t>
            </a:r>
          </a:p>
          <a:p>
            <a:pPr marL="457200" indent="-457200">
              <a:buFont typeface="Arial" panose="020B0604020202020204" pitchFamily="34" charset="0"/>
              <a:buChar char="•"/>
            </a:pPr>
            <a:r>
              <a:rPr lang="en-US" sz="2800" dirty="0">
                <a:latin typeface="Lato Black" panose="020F0A02020204030203" pitchFamily="34" charset="0"/>
              </a:rPr>
              <a:t>Prorated as necessary for available funding</a:t>
            </a:r>
          </a:p>
          <a:p>
            <a:pPr marL="457200" indent="-457200">
              <a:buFont typeface="Arial" panose="020B0604020202020204" pitchFamily="34" charset="0"/>
              <a:buChar char="•"/>
            </a:pPr>
            <a:r>
              <a:rPr lang="en-US" sz="2800" dirty="0">
                <a:latin typeface="Lato Black" panose="020F0A02020204030203" pitchFamily="34" charset="0"/>
              </a:rPr>
              <a:t>Paid in June</a:t>
            </a:r>
          </a:p>
          <a:p>
            <a:pPr marL="457200" indent="-457200">
              <a:buFont typeface="Arial" panose="020B0604020202020204" pitchFamily="34" charset="0"/>
              <a:buChar char="•"/>
            </a:pPr>
            <a:r>
              <a:rPr lang="en-US" sz="2800" dirty="0">
                <a:latin typeface="Lato Black" panose="020F0A02020204030203" pitchFamily="34" charset="0"/>
              </a:rPr>
              <a:t>Source 625</a:t>
            </a:r>
          </a:p>
          <a:p>
            <a:pPr marL="457200" indent="-457200">
              <a:buFont typeface="Arial" panose="020B0604020202020204" pitchFamily="34" charset="0"/>
              <a:buChar char="•"/>
            </a:pPr>
            <a:r>
              <a:rPr lang="en-US" sz="2800" dirty="0">
                <a:latin typeface="Lato Black" panose="020F0A02020204030203" pitchFamily="34" charset="0"/>
              </a:rPr>
              <a:t>Can’t receive High Cost if you receive Supplemental</a:t>
            </a:r>
          </a:p>
          <a:p>
            <a:endParaRPr lang="en-US" sz="2800" dirty="0">
              <a:latin typeface="Lato Black" panose="020F0A02020204030203" pitchFamily="34" charset="0"/>
            </a:endParaRPr>
          </a:p>
        </p:txBody>
      </p:sp>
    </p:spTree>
    <p:extLst>
      <p:ext uri="{BB962C8B-B14F-4D97-AF65-F5344CB8AC3E}">
        <p14:creationId xmlns:p14="http://schemas.microsoft.com/office/powerpoint/2010/main" val="149180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Medicaid School-Based Services</a:t>
            </a:r>
          </a:p>
        </p:txBody>
      </p:sp>
      <p:sp>
        <p:nvSpPr>
          <p:cNvPr id="3" name="Text Placeholder 2"/>
          <p:cNvSpPr>
            <a:spLocks noGrp="1"/>
          </p:cNvSpPr>
          <p:nvPr>
            <p:ph type="body" sz="quarter" idx="14"/>
          </p:nvPr>
        </p:nvSpPr>
        <p:spPr>
          <a:xfrm>
            <a:off x="382773" y="921657"/>
            <a:ext cx="8484781" cy="3877845"/>
          </a:xfrm>
        </p:spPr>
        <p:txBody>
          <a:bodyPr>
            <a:noAutofit/>
          </a:bodyPr>
          <a:lstStyle/>
          <a:p>
            <a:pPr>
              <a:lnSpc>
                <a:spcPct val="100000"/>
              </a:lnSpc>
            </a:pPr>
            <a:r>
              <a:rPr lang="en-US" sz="2800" dirty="0">
                <a:latin typeface="Lato Black" panose="020F0A02020204030203" pitchFamily="34" charset="0"/>
              </a:rPr>
              <a:t>Districts, independent charter schools,</a:t>
            </a:r>
            <a:br>
              <a:rPr lang="en-US" sz="2800" dirty="0">
                <a:latin typeface="Lato Black" panose="020F0A02020204030203" pitchFamily="34" charset="0"/>
              </a:rPr>
            </a:br>
            <a:r>
              <a:rPr lang="en-US" sz="2800" dirty="0">
                <a:latin typeface="Lato Black" panose="020F0A02020204030203" pitchFamily="34" charset="0"/>
              </a:rPr>
              <a:t>CESAs, CCDEBs</a:t>
            </a:r>
          </a:p>
          <a:p>
            <a:pPr>
              <a:lnSpc>
                <a:spcPct val="100000"/>
              </a:lnSpc>
            </a:pPr>
            <a:r>
              <a:rPr lang="en-US" sz="2800" dirty="0">
                <a:latin typeface="Lato Black" panose="020F0A02020204030203" pitchFamily="34" charset="0"/>
              </a:rPr>
              <a:t>Reimbursement for providing certain Medicaid services to eligible students w/ IEPs and parental consent</a:t>
            </a:r>
          </a:p>
          <a:p>
            <a:pPr>
              <a:lnSpc>
                <a:spcPct val="100000"/>
              </a:lnSpc>
            </a:pPr>
            <a:r>
              <a:rPr lang="en-US" sz="2800" dirty="0">
                <a:latin typeface="Lato Black" panose="020F0A02020204030203" pitchFamily="34" charset="0"/>
              </a:rPr>
              <a:t>Significant administrative requirements</a:t>
            </a:r>
          </a:p>
          <a:p>
            <a:pPr>
              <a:lnSpc>
                <a:spcPct val="100000"/>
              </a:lnSpc>
            </a:pPr>
            <a:r>
              <a:rPr lang="en-US" sz="2800" dirty="0">
                <a:latin typeface="Lato Black" panose="020F0A02020204030203" pitchFamily="34" charset="0"/>
              </a:rPr>
              <a:t>Details beyond the scope of this presentation</a:t>
            </a:r>
          </a:p>
          <a:p>
            <a:pPr>
              <a:lnSpc>
                <a:spcPct val="100000"/>
              </a:lnSpc>
            </a:pPr>
            <a:r>
              <a:rPr lang="en-US" sz="2800" dirty="0">
                <a:latin typeface="Lato Black" panose="020F0A02020204030203" pitchFamily="34" charset="0"/>
              </a:rPr>
              <a:t>Source 780</a:t>
            </a:r>
          </a:p>
        </p:txBody>
      </p:sp>
    </p:spTree>
    <p:extLst>
      <p:ext uri="{BB962C8B-B14F-4D97-AF65-F5344CB8AC3E}">
        <p14:creationId xmlns:p14="http://schemas.microsoft.com/office/powerpoint/2010/main" val="252808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3896" y="1493758"/>
            <a:ext cx="6235227" cy="1289315"/>
          </a:xfrm>
        </p:spPr>
        <p:txBody>
          <a:bodyPr>
            <a:normAutofit/>
          </a:bodyPr>
          <a:lstStyle/>
          <a:p>
            <a:r>
              <a:rPr lang="en-US" sz="4800" dirty="0"/>
              <a:t>Funding Eligibility</a:t>
            </a:r>
          </a:p>
          <a:p>
            <a:pPr marL="0" indent="0" algn="ctr">
              <a:buNone/>
            </a:pPr>
            <a:endParaRPr lang="en-US" sz="4800" dirty="0">
              <a:solidFill>
                <a:srgbClr val="262087"/>
              </a:solidFill>
              <a:latin typeface="Lato Black" panose="020F0A02020204030203" pitchFamily="34" charset="0"/>
            </a:endParaRPr>
          </a:p>
        </p:txBody>
      </p:sp>
      <p:sp>
        <p:nvSpPr>
          <p:cNvPr id="9" name="TextBox 8">
            <a:extLst>
              <a:ext uri="{FF2B5EF4-FFF2-40B4-BE49-F238E27FC236}">
                <a16:creationId xmlns:a16="http://schemas.microsoft.com/office/drawing/2014/main" id="{2160A768-7373-01A7-AF0E-CC02704B799F}"/>
              </a:ext>
            </a:extLst>
          </p:cNvPr>
          <p:cNvSpPr txBox="1"/>
          <p:nvPr/>
        </p:nvSpPr>
        <p:spPr>
          <a:xfrm>
            <a:off x="4723688" y="3163455"/>
            <a:ext cx="4576272" cy="954107"/>
          </a:xfrm>
          <a:prstGeom prst="rect">
            <a:avLst/>
          </a:prstGeom>
          <a:noFill/>
        </p:spPr>
        <p:txBody>
          <a:bodyPr wrap="square">
            <a:spAutoFit/>
          </a:bodyPr>
          <a:lstStyle/>
          <a:p>
            <a:r>
              <a:rPr lang="en-US" sz="1400" dirty="0">
                <a:solidFill>
                  <a:schemeClr val="bg2"/>
                </a:solidFill>
                <a:latin typeface="Calibri" panose="020F0502020204030204" pitchFamily="34" charset="0"/>
                <a:cs typeface="Calibri" panose="020F0502020204030204" pitchFamily="34" charset="0"/>
              </a:rPr>
              <a:t>DISCLAIMER: The following slides outline eligible costs in broad categories. They are not a definitive list of eligible costs. Eligible costs are specified by state and federal laws and program documentation.</a:t>
            </a:r>
          </a:p>
        </p:txBody>
      </p:sp>
      <p:sp>
        <p:nvSpPr>
          <p:cNvPr id="12" name="TextBox 11">
            <a:extLst>
              <a:ext uri="{FF2B5EF4-FFF2-40B4-BE49-F238E27FC236}">
                <a16:creationId xmlns:a16="http://schemas.microsoft.com/office/drawing/2014/main" id="{7C31BD5A-E9F2-9DB5-2E09-BD66C1FBC865}"/>
              </a:ext>
            </a:extLst>
          </p:cNvPr>
          <p:cNvSpPr txBox="1"/>
          <p:nvPr/>
        </p:nvSpPr>
        <p:spPr>
          <a:xfrm>
            <a:off x="2318047" y="2418396"/>
            <a:ext cx="5142432" cy="461665"/>
          </a:xfrm>
          <a:prstGeom prst="rect">
            <a:avLst/>
          </a:prstGeom>
          <a:noFill/>
        </p:spPr>
        <p:txBody>
          <a:bodyPr wrap="square">
            <a:spAutoFit/>
          </a:bodyPr>
          <a:lstStyle/>
          <a:p>
            <a:r>
              <a:rPr lang="en-US" sz="2400" dirty="0">
                <a:latin typeface="Lato Black" panose="020F0A02020204030203" pitchFamily="34" charset="0"/>
              </a:rPr>
              <a:t>What can you get help paying for?</a:t>
            </a:r>
          </a:p>
        </p:txBody>
      </p:sp>
    </p:spTree>
    <p:extLst>
      <p:ext uri="{BB962C8B-B14F-4D97-AF65-F5344CB8AC3E}">
        <p14:creationId xmlns:p14="http://schemas.microsoft.com/office/powerpoint/2010/main" val="151800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Aid &amp; Federal IDEA Eligible</a:t>
            </a:r>
          </a:p>
        </p:txBody>
      </p:sp>
      <p:sp>
        <p:nvSpPr>
          <p:cNvPr id="3" name="Text Placeholder 2"/>
          <p:cNvSpPr>
            <a:spLocks noGrp="1"/>
          </p:cNvSpPr>
          <p:nvPr>
            <p:ph type="body" sz="quarter" idx="14"/>
          </p:nvPr>
        </p:nvSpPr>
        <p:spPr>
          <a:xfrm>
            <a:off x="847060" y="1516406"/>
            <a:ext cx="7449879" cy="2512779"/>
          </a:xfrm>
        </p:spPr>
        <p:txBody>
          <a:bodyPr>
            <a:normAutofit fontScale="77500" lnSpcReduction="20000"/>
          </a:bodyPr>
          <a:lstStyle/>
          <a:p>
            <a:pPr>
              <a:lnSpc>
                <a:spcPct val="120000"/>
              </a:lnSpc>
            </a:pPr>
            <a:r>
              <a:rPr lang="en-US" sz="3800" dirty="0">
                <a:latin typeface="Lato Black" panose="020F0A02020204030203" pitchFamily="34" charset="0"/>
              </a:rPr>
              <a:t>Salary</a:t>
            </a:r>
            <a:r>
              <a:rPr lang="en-US" sz="3500" dirty="0">
                <a:latin typeface="Lato Black" panose="020F0A02020204030203" pitchFamily="34" charset="0"/>
              </a:rPr>
              <a:t> and benefits of licensed special education teachers, aides, and some support staff</a:t>
            </a:r>
          </a:p>
          <a:p>
            <a:pPr lvl="1">
              <a:lnSpc>
                <a:spcPct val="120000"/>
              </a:lnSpc>
              <a:buFont typeface="Wingdings" panose="05000000000000000000" pitchFamily="2" charset="2"/>
              <a:buChar char="Ø"/>
            </a:pPr>
            <a:r>
              <a:rPr lang="en-US" sz="3300" dirty="0">
                <a:latin typeface="Lato Black" panose="020F0A02020204030203" pitchFamily="34" charset="0"/>
              </a:rPr>
              <a:t>Licensure + Assignment = Eligibility</a:t>
            </a:r>
          </a:p>
          <a:p>
            <a:pPr lvl="1">
              <a:lnSpc>
                <a:spcPct val="120000"/>
              </a:lnSpc>
              <a:buFont typeface="Wingdings" panose="05000000000000000000" pitchFamily="2" charset="2"/>
              <a:buChar char="Ø"/>
            </a:pPr>
            <a:r>
              <a:rPr lang="en-US" sz="3300" dirty="0">
                <a:latin typeface="Lato Black" panose="020F0A02020204030203" pitchFamily="34" charset="0"/>
              </a:rPr>
              <a:t>Benefits eligible only when tied to salary</a:t>
            </a:r>
          </a:p>
          <a:p>
            <a:endParaRPr lang="en-US" dirty="0"/>
          </a:p>
        </p:txBody>
      </p:sp>
    </p:spTree>
    <p:extLst>
      <p:ext uri="{BB962C8B-B14F-4D97-AF65-F5344CB8AC3E}">
        <p14:creationId xmlns:p14="http://schemas.microsoft.com/office/powerpoint/2010/main" val="231579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898" y="0"/>
            <a:ext cx="9144000" cy="921657"/>
          </a:xfrm>
        </p:spPr>
        <p:txBody>
          <a:bodyPr/>
          <a:lstStyle/>
          <a:p>
            <a:r>
              <a:rPr lang="en-US" dirty="0"/>
              <a:t>State Aid &amp; Federal IDEA Eligible</a:t>
            </a:r>
          </a:p>
        </p:txBody>
      </p:sp>
      <p:sp>
        <p:nvSpPr>
          <p:cNvPr id="3" name="Text Placeholder 2"/>
          <p:cNvSpPr>
            <a:spLocks noGrp="1"/>
          </p:cNvSpPr>
          <p:nvPr>
            <p:ph type="body" sz="quarter" idx="14"/>
          </p:nvPr>
        </p:nvSpPr>
        <p:spPr>
          <a:xfrm>
            <a:off x="432392" y="1169750"/>
            <a:ext cx="8484780" cy="3537603"/>
          </a:xfrm>
        </p:spPr>
        <p:txBody>
          <a:bodyPr>
            <a:normAutofit fontScale="25000" lnSpcReduction="20000"/>
          </a:bodyPr>
          <a:lstStyle/>
          <a:p>
            <a:pPr>
              <a:lnSpc>
                <a:spcPct val="120000"/>
              </a:lnSpc>
            </a:pPr>
            <a:r>
              <a:rPr lang="en-US" sz="12800" dirty="0">
                <a:latin typeface="Lato Black" panose="020F0A02020204030203" pitchFamily="34" charset="0"/>
              </a:rPr>
              <a:t>Eligible staff</a:t>
            </a:r>
          </a:p>
          <a:p>
            <a:pPr lvl="1">
              <a:lnSpc>
                <a:spcPct val="120000"/>
              </a:lnSpc>
              <a:buFont typeface="Wingdings" panose="05000000000000000000" pitchFamily="2" charset="2"/>
              <a:buChar char="Ø"/>
            </a:pPr>
            <a:r>
              <a:rPr lang="en-US" sz="11200" b="1" dirty="0">
                <a:latin typeface="Lato Black" panose="020F0A02020204030203" pitchFamily="34" charset="0"/>
              </a:rPr>
              <a:t>OT/PT, SPED supervision/coordination, SPED transportation</a:t>
            </a:r>
          </a:p>
          <a:p>
            <a:pPr lvl="1">
              <a:lnSpc>
                <a:spcPct val="120000"/>
              </a:lnSpc>
              <a:buFont typeface="Wingdings" panose="05000000000000000000" pitchFamily="2" charset="2"/>
              <a:buChar char="Ø"/>
            </a:pPr>
            <a:r>
              <a:rPr lang="en-US" sz="11200" b="1" dirty="0">
                <a:latin typeface="Lato Black" panose="020F0A02020204030203" pitchFamily="34" charset="0"/>
              </a:rPr>
              <a:t>Special education teachers and aides</a:t>
            </a:r>
          </a:p>
          <a:p>
            <a:pPr lvl="1">
              <a:lnSpc>
                <a:spcPct val="120000"/>
              </a:lnSpc>
              <a:buFont typeface="Wingdings" panose="05000000000000000000" pitchFamily="2" charset="2"/>
              <a:buChar char="Ø"/>
            </a:pPr>
            <a:r>
              <a:rPr lang="en-US" sz="11200" b="1" dirty="0">
                <a:latin typeface="Lato Black" panose="020F0A02020204030203" pitchFamily="34" charset="0"/>
              </a:rPr>
              <a:t>“Act </a:t>
            </a:r>
            <a:r>
              <a:rPr lang="en-US" sz="11200" dirty="0">
                <a:latin typeface="Lato Black" panose="020F0A02020204030203" pitchFamily="34" charset="0"/>
              </a:rPr>
              <a:t>221” Pupil services positions</a:t>
            </a:r>
          </a:p>
          <a:p>
            <a:pPr lvl="1">
              <a:lnSpc>
                <a:spcPct val="120000"/>
              </a:lnSpc>
            </a:pPr>
            <a:endParaRPr lang="en-US" sz="11200" dirty="0">
              <a:latin typeface="Lato Black" panose="020F0A02020204030203" pitchFamily="34" charset="0"/>
            </a:endParaRPr>
          </a:p>
          <a:p>
            <a:pPr>
              <a:lnSpc>
                <a:spcPct val="120000"/>
              </a:lnSpc>
              <a:buFont typeface="Arial" panose="020B0604020202020204" pitchFamily="34" charset="0"/>
              <a:buChar char="•"/>
            </a:pPr>
            <a:r>
              <a:rPr lang="en-US" sz="11800" dirty="0">
                <a:latin typeface="Lato Black" panose="020F0A02020204030203" pitchFamily="34" charset="0"/>
              </a:rPr>
              <a:t>School-age parent instruction (state aid only)</a:t>
            </a:r>
            <a:endParaRPr lang="en-US" sz="11842" dirty="0">
              <a:latin typeface="Lato Black" panose="020F0A02020204030203" pitchFamily="34" charset="0"/>
            </a:endParaRPr>
          </a:p>
          <a:p>
            <a:endParaRPr lang="en-US" dirty="0"/>
          </a:p>
        </p:txBody>
      </p:sp>
    </p:spTree>
    <p:extLst>
      <p:ext uri="{BB962C8B-B14F-4D97-AF65-F5344CB8AC3E}">
        <p14:creationId xmlns:p14="http://schemas.microsoft.com/office/powerpoint/2010/main" val="204681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“Act 221” Pupil Service Positions</a:t>
            </a:r>
          </a:p>
        </p:txBody>
      </p:sp>
      <p:sp>
        <p:nvSpPr>
          <p:cNvPr id="3" name="Text Placeholder 2"/>
          <p:cNvSpPr>
            <a:spLocks noGrp="1"/>
          </p:cNvSpPr>
          <p:nvPr>
            <p:ph type="body" sz="quarter" idx="14"/>
          </p:nvPr>
        </p:nvSpPr>
        <p:spPr>
          <a:xfrm>
            <a:off x="304800" y="1197429"/>
            <a:ext cx="8385544" cy="2512779"/>
          </a:xfrm>
        </p:spPr>
        <p:txBody>
          <a:bodyPr>
            <a:noAutofit/>
          </a:bodyPr>
          <a:lstStyle/>
          <a:p>
            <a:pPr>
              <a:lnSpc>
                <a:spcPct val="100000"/>
              </a:lnSpc>
            </a:pPr>
            <a:r>
              <a:rPr lang="en-US" sz="3200" dirty="0">
                <a:latin typeface="Lato Black" panose="020F0A02020204030203" pitchFamily="34" charset="0"/>
              </a:rPr>
              <a:t>State </a:t>
            </a:r>
            <a:r>
              <a:rPr lang="en-US" sz="3200" dirty="0" err="1">
                <a:latin typeface="Lato Black" panose="020F0A02020204030203" pitchFamily="34" charset="0"/>
              </a:rPr>
              <a:t>aidable</a:t>
            </a:r>
            <a:r>
              <a:rPr lang="en-US" sz="3200" dirty="0">
                <a:latin typeface="Lato Black" panose="020F0A02020204030203" pitchFamily="34" charset="0"/>
              </a:rPr>
              <a:t> share of FTE set by rule</a:t>
            </a:r>
          </a:p>
          <a:p>
            <a:pPr marL="685689" lvl="1" indent="-342900">
              <a:lnSpc>
                <a:spcPct val="100000"/>
              </a:lnSpc>
              <a:buFont typeface="Wingdings" panose="05000000000000000000" pitchFamily="2" charset="2"/>
              <a:buChar char="Ø"/>
            </a:pPr>
            <a:r>
              <a:rPr lang="en-US" sz="2800" dirty="0">
                <a:latin typeface="Lato Black" panose="020F0A02020204030203" pitchFamily="34" charset="0"/>
              </a:rPr>
              <a:t>Social Workers: 59%</a:t>
            </a:r>
          </a:p>
          <a:p>
            <a:pPr marL="685689" lvl="1" indent="-342900">
              <a:lnSpc>
                <a:spcPct val="100000"/>
              </a:lnSpc>
              <a:buFont typeface="Wingdings" panose="05000000000000000000" pitchFamily="2" charset="2"/>
              <a:buChar char="Ø"/>
            </a:pPr>
            <a:r>
              <a:rPr lang="en-US" sz="2800" dirty="0">
                <a:latin typeface="Lato Black" panose="020F0A02020204030203" pitchFamily="34" charset="0"/>
              </a:rPr>
              <a:t>Guidance Counselors: 10%</a:t>
            </a:r>
          </a:p>
          <a:p>
            <a:pPr marL="685689" lvl="1" indent="-342900">
              <a:lnSpc>
                <a:spcPct val="100000"/>
              </a:lnSpc>
              <a:buFont typeface="Wingdings" panose="05000000000000000000" pitchFamily="2" charset="2"/>
              <a:buChar char="Ø"/>
            </a:pPr>
            <a:r>
              <a:rPr lang="en-US" sz="2800" dirty="0">
                <a:latin typeface="Lato Black" panose="020F0A02020204030203" pitchFamily="34" charset="0"/>
              </a:rPr>
              <a:t>School Nurses: 29%</a:t>
            </a:r>
          </a:p>
          <a:p>
            <a:pPr marL="685689" lvl="1" indent="-342900">
              <a:lnSpc>
                <a:spcPct val="100000"/>
              </a:lnSpc>
              <a:buFont typeface="Wingdings" panose="05000000000000000000" pitchFamily="2" charset="2"/>
              <a:buChar char="Ø"/>
            </a:pPr>
            <a:r>
              <a:rPr lang="en-US" sz="2800" dirty="0">
                <a:latin typeface="Lato Black" panose="020F0A02020204030203" pitchFamily="34" charset="0"/>
              </a:rPr>
              <a:t>Psychologists: 84%</a:t>
            </a:r>
          </a:p>
        </p:txBody>
      </p:sp>
    </p:spTree>
    <p:extLst>
      <p:ext uri="{BB962C8B-B14F-4D97-AF65-F5344CB8AC3E}">
        <p14:creationId xmlns:p14="http://schemas.microsoft.com/office/powerpoint/2010/main" val="1767322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“Act 221” Pupil Service Positions</a:t>
            </a:r>
          </a:p>
        </p:txBody>
      </p:sp>
      <p:sp>
        <p:nvSpPr>
          <p:cNvPr id="3" name="Text Placeholder 2"/>
          <p:cNvSpPr>
            <a:spLocks noGrp="1"/>
          </p:cNvSpPr>
          <p:nvPr>
            <p:ph type="body" sz="quarter" idx="14"/>
          </p:nvPr>
        </p:nvSpPr>
        <p:spPr>
          <a:xfrm>
            <a:off x="384202" y="1445522"/>
            <a:ext cx="8065137" cy="3289511"/>
          </a:xfrm>
        </p:spPr>
        <p:txBody>
          <a:bodyPr>
            <a:noAutofit/>
          </a:bodyPr>
          <a:lstStyle/>
          <a:p>
            <a:pPr marL="0" indent="0">
              <a:lnSpc>
                <a:spcPct val="100000"/>
              </a:lnSpc>
              <a:buNone/>
            </a:pPr>
            <a:r>
              <a:rPr lang="en-US" sz="3200" dirty="0">
                <a:latin typeface="Lato Black" panose="020F0A02020204030203" pitchFamily="34" charset="0"/>
              </a:rPr>
              <a:t>Can seek IDEA funding above percentages</a:t>
            </a:r>
          </a:p>
          <a:p>
            <a:pPr>
              <a:lnSpc>
                <a:spcPct val="100000"/>
              </a:lnSpc>
            </a:pPr>
            <a:endParaRPr lang="en-US" sz="3200" dirty="0">
              <a:latin typeface="Lato Black" panose="020F0A02020204030203" pitchFamily="34" charset="0"/>
            </a:endParaRPr>
          </a:p>
          <a:p>
            <a:pPr>
              <a:lnSpc>
                <a:spcPct val="100000"/>
              </a:lnSpc>
            </a:pPr>
            <a:r>
              <a:rPr lang="en-US" sz="3200" dirty="0">
                <a:latin typeface="Lato Black" panose="020F0A02020204030203" pitchFamily="34" charset="0"/>
              </a:rPr>
              <a:t>Must be able to document total Fund 27 share</a:t>
            </a:r>
          </a:p>
        </p:txBody>
      </p:sp>
    </p:spTree>
    <p:extLst>
      <p:ext uri="{BB962C8B-B14F-4D97-AF65-F5344CB8AC3E}">
        <p14:creationId xmlns:p14="http://schemas.microsoft.com/office/powerpoint/2010/main" val="70060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3" y="1197429"/>
            <a:ext cx="8584019" cy="3884934"/>
          </a:xfrm>
        </p:spPr>
        <p:txBody>
          <a:bodyPr>
            <a:noAutofit/>
          </a:bodyPr>
          <a:lstStyle/>
          <a:p>
            <a:pPr>
              <a:lnSpc>
                <a:spcPct val="120000"/>
              </a:lnSpc>
            </a:pPr>
            <a:r>
              <a:rPr lang="en-US" sz="2800" dirty="0">
                <a:latin typeface="Lato Black" panose="020F0A02020204030203" pitchFamily="34" charset="0"/>
              </a:rPr>
              <a:t>When required by IEP</a:t>
            </a:r>
          </a:p>
          <a:p>
            <a:pPr>
              <a:lnSpc>
                <a:spcPct val="120000"/>
              </a:lnSpc>
            </a:pPr>
            <a:r>
              <a:rPr lang="en-US" sz="2800" dirty="0">
                <a:latin typeface="Lato Black" panose="020F0A02020204030203" pitchFamily="34" charset="0"/>
              </a:rPr>
              <a:t>Eligible route must be 100% IEP-required</a:t>
            </a:r>
          </a:p>
          <a:p>
            <a:pPr marL="628539" lvl="1" indent="-285750">
              <a:lnSpc>
                <a:spcPct val="120000"/>
              </a:lnSpc>
              <a:buFont typeface="Wingdings" panose="05000000000000000000" pitchFamily="2" charset="2"/>
              <a:buChar char="Ø"/>
            </a:pPr>
            <a:r>
              <a:rPr lang="en-US" sz="2400" dirty="0">
                <a:latin typeface="Lato Black" panose="020F0A02020204030203" pitchFamily="34" charset="0"/>
              </a:rPr>
              <a:t>Incidental Benefit Exception: picked up at same location; no additional costs; doesn’t displace rider with IEP</a:t>
            </a:r>
          </a:p>
          <a:p>
            <a:pPr marL="628539" lvl="1" indent="-285750">
              <a:lnSpc>
                <a:spcPct val="120000"/>
              </a:lnSpc>
              <a:buFont typeface="Wingdings" panose="05000000000000000000" pitchFamily="2" charset="2"/>
              <a:buChar char="Ø"/>
            </a:pPr>
            <a:r>
              <a:rPr lang="en-US" sz="2400" dirty="0">
                <a:latin typeface="Lato Black" panose="020F0A02020204030203" pitchFamily="34" charset="0"/>
              </a:rPr>
              <a:t>Newly Homeless Accommodation or Foster Care: up to 20 days</a:t>
            </a:r>
          </a:p>
          <a:p>
            <a:pPr lvl="1">
              <a:lnSpc>
                <a:spcPct val="120000"/>
              </a:lnSpc>
            </a:pPr>
            <a:endParaRPr lang="en-US" sz="2400" dirty="0">
              <a:latin typeface="Lato Black" panose="020F0A02020204030203" pitchFamily="34" charset="0"/>
            </a:endParaRPr>
          </a:p>
        </p:txBody>
      </p:sp>
    </p:spTree>
    <p:extLst>
      <p:ext uri="{BB962C8B-B14F-4D97-AF65-F5344CB8AC3E}">
        <p14:creationId xmlns:p14="http://schemas.microsoft.com/office/powerpoint/2010/main" val="424186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4000" dirty="0"/>
              <a:t>Topics</a:t>
            </a:r>
          </a:p>
        </p:txBody>
      </p:sp>
      <p:sp>
        <p:nvSpPr>
          <p:cNvPr id="3" name="Text Placeholder 2"/>
          <p:cNvSpPr>
            <a:spLocks noGrp="1"/>
          </p:cNvSpPr>
          <p:nvPr>
            <p:ph type="body" sz="quarter" idx="14"/>
          </p:nvPr>
        </p:nvSpPr>
        <p:spPr>
          <a:xfrm>
            <a:off x="2114034" y="1232848"/>
            <a:ext cx="4915932" cy="3415934"/>
          </a:xfrm>
        </p:spPr>
        <p:txBody>
          <a:bodyPr>
            <a:noAutofit/>
          </a:bodyPr>
          <a:lstStyle/>
          <a:p>
            <a:r>
              <a:rPr lang="en-US" sz="3600" dirty="0"/>
              <a:t>The Basics</a:t>
            </a:r>
          </a:p>
          <a:p>
            <a:r>
              <a:rPr lang="en-US" sz="3600" dirty="0"/>
              <a:t>Funding</a:t>
            </a:r>
          </a:p>
          <a:p>
            <a:r>
              <a:rPr lang="en-US" sz="3600" dirty="0"/>
              <a:t>Things to know</a:t>
            </a:r>
          </a:p>
          <a:p>
            <a:r>
              <a:rPr lang="en-US" sz="3600" dirty="0"/>
              <a:t>Resources</a:t>
            </a:r>
          </a:p>
        </p:txBody>
      </p:sp>
    </p:spTree>
    <p:extLst>
      <p:ext uri="{BB962C8B-B14F-4D97-AF65-F5344CB8AC3E}">
        <p14:creationId xmlns:p14="http://schemas.microsoft.com/office/powerpoint/2010/main" val="164217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3" y="1197429"/>
            <a:ext cx="8584019" cy="3884934"/>
          </a:xfrm>
        </p:spPr>
        <p:txBody>
          <a:bodyPr>
            <a:noAutofit/>
          </a:bodyPr>
          <a:lstStyle/>
          <a:p>
            <a:pPr>
              <a:lnSpc>
                <a:spcPct val="120000"/>
              </a:lnSpc>
            </a:pPr>
            <a:r>
              <a:rPr lang="en-US" dirty="0">
                <a:latin typeface="Lato Black" panose="020F0A02020204030203" pitchFamily="34" charset="0"/>
              </a:rPr>
              <a:t>Additional service on “regular” route (to and from school)</a:t>
            </a:r>
          </a:p>
          <a:p>
            <a:pPr marL="628539" lvl="1" indent="-285750">
              <a:lnSpc>
                <a:spcPct val="120000"/>
              </a:lnSpc>
              <a:buFont typeface="Wingdings" panose="05000000000000000000" pitchFamily="2" charset="2"/>
              <a:buChar char="Ø"/>
            </a:pPr>
            <a:r>
              <a:rPr lang="en-US" sz="2200" dirty="0"/>
              <a:t>e.g. bus aide for one student per their IEP</a:t>
            </a:r>
          </a:p>
          <a:p>
            <a:pPr marL="628539" lvl="1" indent="-285750">
              <a:lnSpc>
                <a:spcPct val="120000"/>
              </a:lnSpc>
              <a:buFont typeface="Wingdings" panose="05000000000000000000" pitchFamily="2" charset="2"/>
              <a:buChar char="Ø"/>
            </a:pPr>
            <a:r>
              <a:rPr lang="en-US" sz="2200" dirty="0"/>
              <a:t>Only the excess cost of the service is eligible (Fund 27)</a:t>
            </a:r>
          </a:p>
          <a:p>
            <a:pPr marL="628539" lvl="1" indent="-285750">
              <a:lnSpc>
                <a:spcPct val="120000"/>
              </a:lnSpc>
              <a:buFont typeface="Wingdings" panose="05000000000000000000" pitchFamily="2" charset="2"/>
              <a:buChar char="Ø"/>
            </a:pPr>
            <a:r>
              <a:rPr lang="en-US" sz="2200" dirty="0"/>
              <a:t>Regular route transportation (Fund 10)</a:t>
            </a:r>
          </a:p>
          <a:p>
            <a:pPr>
              <a:lnSpc>
                <a:spcPct val="120000"/>
              </a:lnSpc>
            </a:pPr>
            <a:r>
              <a:rPr lang="en-US" dirty="0">
                <a:latin typeface="Lato Black" panose="020F0A02020204030203" pitchFamily="34" charset="0"/>
              </a:rPr>
              <a:t>A student maybe be eligible for special education categorical aid for support services while being transported on the regular bus route and be eligible for Pupil Transportation Aid</a:t>
            </a:r>
            <a:endParaRPr lang="en-US" sz="2400" dirty="0">
              <a:latin typeface="Lato Black" panose="020F0A02020204030203" pitchFamily="34" charset="0"/>
            </a:endParaRPr>
          </a:p>
          <a:p>
            <a:pPr>
              <a:lnSpc>
                <a:spcPct val="120000"/>
              </a:lnSpc>
            </a:pPr>
            <a:endParaRPr lang="en-US" sz="2800" dirty="0">
              <a:latin typeface="Lato Black" panose="020F0A02020204030203" pitchFamily="34" charset="0"/>
            </a:endParaRPr>
          </a:p>
        </p:txBody>
      </p:sp>
    </p:spTree>
    <p:extLst>
      <p:ext uri="{BB962C8B-B14F-4D97-AF65-F5344CB8AC3E}">
        <p14:creationId xmlns:p14="http://schemas.microsoft.com/office/powerpoint/2010/main" val="1828731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3" y="1197429"/>
            <a:ext cx="8584019" cy="3106439"/>
          </a:xfrm>
        </p:spPr>
        <p:txBody>
          <a:bodyPr>
            <a:noAutofit/>
          </a:bodyPr>
          <a:lstStyle/>
          <a:p>
            <a:pPr>
              <a:lnSpc>
                <a:spcPct val="120000"/>
              </a:lnSpc>
            </a:pPr>
            <a:r>
              <a:rPr lang="en-US" sz="2800" dirty="0">
                <a:latin typeface="Lato Black" panose="020F0A02020204030203" pitchFamily="34" charset="0"/>
              </a:rPr>
              <a:t>A student who exclusively rides a specialized transportation route may not be counted for Pupil Transportation Aid.</a:t>
            </a:r>
          </a:p>
          <a:p>
            <a:pPr>
              <a:lnSpc>
                <a:spcPct val="120000"/>
              </a:lnSpc>
            </a:pPr>
            <a:r>
              <a:rPr lang="en-US" sz="2800" dirty="0">
                <a:latin typeface="Lato Black" panose="020F0A02020204030203" pitchFamily="34" charset="0"/>
              </a:rPr>
              <a:t>Vehicle/equipment purchases w/ pre-approval</a:t>
            </a:r>
          </a:p>
          <a:p>
            <a:pPr lvl="1">
              <a:lnSpc>
                <a:spcPct val="120000"/>
              </a:lnSpc>
              <a:buFont typeface="Wingdings" panose="05000000000000000000" pitchFamily="2" charset="2"/>
              <a:buChar char="Ø"/>
            </a:pPr>
            <a:r>
              <a:rPr lang="en-US" sz="2400" dirty="0">
                <a:latin typeface="Lato Black" panose="020F0A02020204030203" pitchFamily="34" charset="0"/>
              </a:rPr>
              <a:t>No approval needed for equipment &lt;$10,000</a:t>
            </a:r>
          </a:p>
          <a:p>
            <a:pPr>
              <a:lnSpc>
                <a:spcPct val="120000"/>
              </a:lnSpc>
            </a:pPr>
            <a:endParaRPr lang="en-US" sz="2800" dirty="0">
              <a:latin typeface="Lato Black" panose="020F0A02020204030203" pitchFamily="34" charset="0"/>
            </a:endParaRPr>
          </a:p>
        </p:txBody>
      </p:sp>
    </p:spTree>
    <p:extLst>
      <p:ext uri="{BB962C8B-B14F-4D97-AF65-F5344CB8AC3E}">
        <p14:creationId xmlns:p14="http://schemas.microsoft.com/office/powerpoint/2010/main" val="3573511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Other State &amp; IDEA Eligible Costs</a:t>
            </a:r>
          </a:p>
        </p:txBody>
      </p:sp>
      <p:sp>
        <p:nvSpPr>
          <p:cNvPr id="3" name="Text Placeholder 2"/>
          <p:cNvSpPr>
            <a:spLocks noGrp="1"/>
          </p:cNvSpPr>
          <p:nvPr>
            <p:ph type="body" sz="quarter" idx="14"/>
          </p:nvPr>
        </p:nvSpPr>
        <p:spPr>
          <a:xfrm>
            <a:off x="1800447" y="1048574"/>
            <a:ext cx="6181060" cy="3502162"/>
          </a:xfrm>
        </p:spPr>
        <p:txBody>
          <a:bodyPr>
            <a:noAutofit/>
          </a:bodyPr>
          <a:lstStyle/>
          <a:p>
            <a:pPr marL="0" indent="0">
              <a:lnSpc>
                <a:spcPct val="100000"/>
              </a:lnSpc>
              <a:buNone/>
            </a:pPr>
            <a:r>
              <a:rPr lang="en-US" sz="3200" dirty="0">
                <a:latin typeface="Lato Black" panose="020F0A02020204030203" pitchFamily="34" charset="0"/>
              </a:rPr>
              <a:t>Contracted services </a:t>
            </a:r>
            <a:r>
              <a:rPr lang="en-US" sz="2000" dirty="0">
                <a:latin typeface="Lato Black" panose="020F0A02020204030203" pitchFamily="34" charset="0"/>
              </a:rPr>
              <a:t>(limited positions)</a:t>
            </a:r>
          </a:p>
          <a:p>
            <a:pPr>
              <a:lnSpc>
                <a:spcPct val="100000"/>
              </a:lnSpc>
            </a:pPr>
            <a:r>
              <a:rPr lang="en-US" sz="2800" dirty="0">
                <a:latin typeface="Lato Black" panose="020F0A02020204030203" pitchFamily="34" charset="0"/>
              </a:rPr>
              <a:t>SPED Substitutes and Aides</a:t>
            </a:r>
          </a:p>
          <a:p>
            <a:pPr>
              <a:lnSpc>
                <a:spcPct val="100000"/>
              </a:lnSpc>
            </a:pPr>
            <a:r>
              <a:rPr lang="en-US" sz="2800" dirty="0">
                <a:latin typeface="Lato Black" panose="020F0A02020204030203" pitchFamily="34" charset="0"/>
              </a:rPr>
              <a:t>OT/PT</a:t>
            </a:r>
          </a:p>
          <a:p>
            <a:pPr>
              <a:lnSpc>
                <a:spcPct val="100000"/>
              </a:lnSpc>
            </a:pPr>
            <a:r>
              <a:rPr lang="en-US" sz="2800" dirty="0">
                <a:latin typeface="Lato Black" panose="020F0A02020204030203" pitchFamily="34" charset="0"/>
              </a:rPr>
              <a:t>Audiology/Interpreter</a:t>
            </a:r>
          </a:p>
          <a:p>
            <a:pPr>
              <a:lnSpc>
                <a:spcPct val="100000"/>
              </a:lnSpc>
            </a:pPr>
            <a:r>
              <a:rPr lang="en-US" sz="2800" dirty="0">
                <a:latin typeface="Lato Black" panose="020F0A02020204030203" pitchFamily="34" charset="0"/>
              </a:rPr>
              <a:t>Orientation &amp; Mobility</a:t>
            </a:r>
          </a:p>
          <a:p>
            <a:pPr>
              <a:lnSpc>
                <a:spcPct val="100000"/>
              </a:lnSpc>
            </a:pPr>
            <a:r>
              <a:rPr lang="en-US" sz="2800" dirty="0">
                <a:latin typeface="Lato Black" panose="020F0A02020204030203" pitchFamily="34" charset="0"/>
              </a:rPr>
              <a:t>Speech/Language</a:t>
            </a:r>
          </a:p>
          <a:p>
            <a:pPr>
              <a:lnSpc>
                <a:spcPct val="100000"/>
              </a:lnSpc>
            </a:pPr>
            <a:r>
              <a:rPr lang="en-US" sz="2800" dirty="0">
                <a:latin typeface="Lato Black" panose="020F0A02020204030203" pitchFamily="34" charset="0"/>
              </a:rPr>
              <a:t>Transition</a:t>
            </a:r>
          </a:p>
        </p:txBody>
      </p:sp>
    </p:spTree>
    <p:extLst>
      <p:ext uri="{BB962C8B-B14F-4D97-AF65-F5344CB8AC3E}">
        <p14:creationId xmlns:p14="http://schemas.microsoft.com/office/powerpoint/2010/main" val="3977663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Other State &amp; IDEA Eligible Costs</a:t>
            </a:r>
          </a:p>
        </p:txBody>
      </p:sp>
      <p:sp>
        <p:nvSpPr>
          <p:cNvPr id="3" name="Text Placeholder 2"/>
          <p:cNvSpPr>
            <a:spLocks noGrp="1"/>
          </p:cNvSpPr>
          <p:nvPr>
            <p:ph type="body" sz="quarter" idx="14"/>
          </p:nvPr>
        </p:nvSpPr>
        <p:spPr>
          <a:xfrm>
            <a:off x="304800" y="1190342"/>
            <a:ext cx="8534400" cy="3502162"/>
          </a:xfrm>
        </p:spPr>
        <p:txBody>
          <a:bodyPr>
            <a:noAutofit/>
          </a:bodyPr>
          <a:lstStyle/>
          <a:p>
            <a:pPr>
              <a:lnSpc>
                <a:spcPct val="100000"/>
              </a:lnSpc>
            </a:pPr>
            <a:r>
              <a:rPr lang="en-US" sz="3200" dirty="0">
                <a:latin typeface="Lato Black" panose="020F0A02020204030203" pitchFamily="34" charset="0"/>
              </a:rPr>
              <a:t>Extended School Year (not summer school)</a:t>
            </a:r>
          </a:p>
          <a:p>
            <a:pPr>
              <a:lnSpc>
                <a:spcPct val="100000"/>
              </a:lnSpc>
            </a:pPr>
            <a:r>
              <a:rPr lang="en-US" sz="3200" dirty="0">
                <a:latin typeface="Lato Black" panose="020F0A02020204030203" pitchFamily="34" charset="0"/>
              </a:rPr>
              <a:t>Homebound instruction travel</a:t>
            </a:r>
          </a:p>
          <a:p>
            <a:pPr>
              <a:lnSpc>
                <a:spcPct val="100000"/>
              </a:lnSpc>
            </a:pPr>
            <a:r>
              <a:rPr lang="en-US" sz="3200" dirty="0">
                <a:latin typeface="Lato Black" panose="020F0A02020204030203" pitchFamily="34" charset="0"/>
              </a:rPr>
              <a:t>Unemployment, up to 1 year after termination</a:t>
            </a:r>
          </a:p>
          <a:p>
            <a:pPr>
              <a:lnSpc>
                <a:spcPct val="100000"/>
              </a:lnSpc>
            </a:pPr>
            <a:r>
              <a:rPr lang="en-US" sz="3200" dirty="0">
                <a:latin typeface="Lato Black" panose="020F0A02020204030203" pitchFamily="34" charset="0"/>
              </a:rPr>
              <a:t>Tuition to non-WI public school district</a:t>
            </a:r>
          </a:p>
          <a:p>
            <a:pPr marL="0" indent="0">
              <a:lnSpc>
                <a:spcPct val="100000"/>
              </a:lnSpc>
              <a:buNone/>
            </a:pPr>
            <a:endParaRPr lang="en-US" sz="3200" dirty="0">
              <a:latin typeface="Lato Black" panose="020F0A02020204030203" pitchFamily="34" charset="0"/>
            </a:endParaRPr>
          </a:p>
        </p:txBody>
      </p:sp>
    </p:spTree>
    <p:extLst>
      <p:ext uri="{BB962C8B-B14F-4D97-AF65-F5344CB8AC3E}">
        <p14:creationId xmlns:p14="http://schemas.microsoft.com/office/powerpoint/2010/main" val="162777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IDEA Formula-Only Eligible Examples</a:t>
            </a:r>
          </a:p>
        </p:txBody>
      </p:sp>
      <p:sp>
        <p:nvSpPr>
          <p:cNvPr id="3" name="Text Placeholder 2"/>
          <p:cNvSpPr>
            <a:spLocks noGrp="1"/>
          </p:cNvSpPr>
          <p:nvPr>
            <p:ph type="body" sz="quarter" idx="14"/>
          </p:nvPr>
        </p:nvSpPr>
        <p:spPr>
          <a:xfrm>
            <a:off x="634409" y="977689"/>
            <a:ext cx="7875181" cy="4494534"/>
          </a:xfrm>
        </p:spPr>
        <p:txBody>
          <a:bodyPr>
            <a:noAutofit/>
          </a:bodyPr>
          <a:lstStyle/>
          <a:p>
            <a:pPr>
              <a:lnSpc>
                <a:spcPct val="100000"/>
              </a:lnSpc>
            </a:pPr>
            <a:r>
              <a:rPr lang="en-US" sz="3200" dirty="0">
                <a:latin typeface="Lato Black" panose="020F0A02020204030203" pitchFamily="34" charset="0"/>
              </a:rPr>
              <a:t>Child Find</a:t>
            </a:r>
          </a:p>
          <a:p>
            <a:pPr>
              <a:lnSpc>
                <a:spcPct val="100000"/>
              </a:lnSpc>
            </a:pPr>
            <a:r>
              <a:rPr lang="en-US" sz="3200" dirty="0">
                <a:latin typeface="Lato Black" panose="020F0A02020204030203" pitchFamily="34" charset="0"/>
              </a:rPr>
              <a:t>Clerical support (not for Medicaid filing)</a:t>
            </a:r>
          </a:p>
          <a:p>
            <a:pPr>
              <a:lnSpc>
                <a:spcPct val="100000"/>
              </a:lnSpc>
            </a:pPr>
            <a:r>
              <a:rPr lang="en-US" sz="3200" dirty="0">
                <a:latin typeface="Lato Black" panose="020F0A02020204030203" pitchFamily="34" charset="0"/>
              </a:rPr>
              <a:t>Contracted nursing</a:t>
            </a:r>
          </a:p>
          <a:p>
            <a:pPr>
              <a:lnSpc>
                <a:spcPct val="100000"/>
              </a:lnSpc>
            </a:pPr>
            <a:r>
              <a:rPr lang="en-US" sz="3200" dirty="0">
                <a:latin typeface="Lato Black" panose="020F0A02020204030203" pitchFamily="34" charset="0"/>
              </a:rPr>
              <a:t>Curriculum/instructional development</a:t>
            </a:r>
          </a:p>
          <a:p>
            <a:pPr>
              <a:lnSpc>
                <a:spcPct val="100000"/>
              </a:lnSpc>
            </a:pPr>
            <a:r>
              <a:rPr lang="en-US" sz="3200" dirty="0">
                <a:latin typeface="Lato Black" panose="020F0A02020204030203" pitchFamily="34" charset="0"/>
              </a:rPr>
              <a:t>Equitable Services (private school)</a:t>
            </a:r>
          </a:p>
          <a:p>
            <a:pPr>
              <a:lnSpc>
                <a:spcPct val="100000"/>
              </a:lnSpc>
            </a:pPr>
            <a:r>
              <a:rPr lang="en-US" sz="3200" dirty="0">
                <a:latin typeface="Lato Black" panose="020F0A02020204030203" pitchFamily="34" charset="0"/>
              </a:rPr>
              <a:t>Evaluations</a:t>
            </a:r>
          </a:p>
          <a:p>
            <a:pPr>
              <a:lnSpc>
                <a:spcPct val="100000"/>
              </a:lnSpc>
            </a:pPr>
            <a:r>
              <a:rPr lang="en-US" sz="3200" dirty="0">
                <a:latin typeface="Lato Black" panose="020F0A02020204030203" pitchFamily="34" charset="0"/>
              </a:rPr>
              <a:t>IDEA auditing costs</a:t>
            </a:r>
          </a:p>
        </p:txBody>
      </p:sp>
    </p:spTree>
    <p:extLst>
      <p:ext uri="{BB962C8B-B14F-4D97-AF65-F5344CB8AC3E}">
        <p14:creationId xmlns:p14="http://schemas.microsoft.com/office/powerpoint/2010/main" val="3239748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IDEA Formula-Only Eligible Examples</a:t>
            </a:r>
          </a:p>
        </p:txBody>
      </p:sp>
      <p:sp>
        <p:nvSpPr>
          <p:cNvPr id="3" name="Text Placeholder 2"/>
          <p:cNvSpPr>
            <a:spLocks noGrp="1"/>
          </p:cNvSpPr>
          <p:nvPr>
            <p:ph type="body" sz="quarter" idx="14"/>
          </p:nvPr>
        </p:nvSpPr>
        <p:spPr>
          <a:xfrm>
            <a:off x="634409" y="977689"/>
            <a:ext cx="8459972" cy="3962906"/>
          </a:xfrm>
        </p:spPr>
        <p:txBody>
          <a:bodyPr>
            <a:noAutofit/>
          </a:bodyPr>
          <a:lstStyle/>
          <a:p>
            <a:pPr>
              <a:lnSpc>
                <a:spcPct val="100000"/>
              </a:lnSpc>
            </a:pPr>
            <a:r>
              <a:rPr lang="en-US" sz="3200" dirty="0">
                <a:latin typeface="Lato Black" panose="020F0A02020204030203" pitchFamily="34" charset="0"/>
              </a:rPr>
              <a:t>Equipment, supplies, technology</a:t>
            </a:r>
          </a:p>
          <a:p>
            <a:pPr>
              <a:lnSpc>
                <a:spcPct val="100000"/>
              </a:lnSpc>
            </a:pPr>
            <a:r>
              <a:rPr lang="en-US" sz="3200" dirty="0">
                <a:latin typeface="Lato Black" panose="020F0A02020204030203" pitchFamily="34" charset="0"/>
              </a:rPr>
              <a:t>Legal administration (documentation, policy, training)</a:t>
            </a:r>
          </a:p>
          <a:p>
            <a:pPr>
              <a:lnSpc>
                <a:spcPct val="100000"/>
              </a:lnSpc>
            </a:pPr>
            <a:r>
              <a:rPr lang="en-US" sz="3200" dirty="0">
                <a:latin typeface="Lato Black" panose="020F0A02020204030203" pitchFamily="34" charset="0"/>
              </a:rPr>
              <a:t>Remodeling</a:t>
            </a:r>
          </a:p>
          <a:p>
            <a:pPr>
              <a:lnSpc>
                <a:spcPct val="100000"/>
              </a:lnSpc>
            </a:pPr>
            <a:r>
              <a:rPr lang="en-US" sz="3200" dirty="0">
                <a:latin typeface="Lato Black" panose="020F0A02020204030203" pitchFamily="34" charset="0"/>
              </a:rPr>
              <a:t>Staff development (training, college credit)</a:t>
            </a:r>
          </a:p>
          <a:p>
            <a:pPr>
              <a:lnSpc>
                <a:spcPct val="100000"/>
              </a:lnSpc>
            </a:pPr>
            <a:r>
              <a:rPr lang="en-US" sz="3200" dirty="0">
                <a:latin typeface="Lato Black" panose="020F0A02020204030203" pitchFamily="34" charset="0"/>
              </a:rPr>
              <a:t>Transition skills development</a:t>
            </a:r>
          </a:p>
          <a:p>
            <a:pPr>
              <a:lnSpc>
                <a:spcPct val="100000"/>
              </a:lnSpc>
            </a:pPr>
            <a:r>
              <a:rPr lang="en-US" sz="3200" dirty="0">
                <a:latin typeface="Lato Black" panose="020F0A02020204030203" pitchFamily="34" charset="0"/>
              </a:rPr>
              <a:t>Tuition to private agency</a:t>
            </a:r>
          </a:p>
        </p:txBody>
      </p:sp>
    </p:spTree>
    <p:extLst>
      <p:ext uri="{BB962C8B-B14F-4D97-AF65-F5344CB8AC3E}">
        <p14:creationId xmlns:p14="http://schemas.microsoft.com/office/powerpoint/2010/main" val="841443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WUFAR Project Codes</a:t>
            </a:r>
          </a:p>
        </p:txBody>
      </p:sp>
      <p:sp>
        <p:nvSpPr>
          <p:cNvPr id="3" name="Text Placeholder 2"/>
          <p:cNvSpPr>
            <a:spLocks noGrp="1"/>
          </p:cNvSpPr>
          <p:nvPr>
            <p:ph type="body" sz="quarter" idx="14"/>
          </p:nvPr>
        </p:nvSpPr>
        <p:spPr>
          <a:xfrm>
            <a:off x="460745" y="991866"/>
            <a:ext cx="8498958" cy="3892022"/>
          </a:xfrm>
        </p:spPr>
        <p:txBody>
          <a:bodyPr>
            <a:noAutofit/>
          </a:bodyPr>
          <a:lstStyle/>
          <a:p>
            <a:pPr marL="0" indent="0">
              <a:lnSpc>
                <a:spcPct val="100000"/>
              </a:lnSpc>
              <a:buNone/>
            </a:pPr>
            <a:r>
              <a:rPr lang="en-US" sz="2800" dirty="0">
                <a:latin typeface="Lato Black" panose="020F0A02020204030203" pitchFamily="34" charset="0"/>
              </a:rPr>
              <a:t>Common project codes</a:t>
            </a:r>
          </a:p>
          <a:p>
            <a:pPr>
              <a:lnSpc>
                <a:spcPct val="100000"/>
              </a:lnSpc>
              <a:buFont typeface="Arial" panose="020B0604020202020204" pitchFamily="34" charset="0"/>
              <a:buChar char="•"/>
            </a:pPr>
            <a:r>
              <a:rPr lang="en-US" sz="2800" dirty="0">
                <a:latin typeface="Lato Black" panose="020F0A02020204030203" pitchFamily="34" charset="0"/>
              </a:rPr>
              <a:t>011: Local cost, eligible for categorical aid</a:t>
            </a:r>
          </a:p>
          <a:p>
            <a:pPr>
              <a:lnSpc>
                <a:spcPct val="100000"/>
              </a:lnSpc>
              <a:buFont typeface="Arial" panose="020B0604020202020204" pitchFamily="34" charset="0"/>
              <a:buChar char="•"/>
            </a:pPr>
            <a:r>
              <a:rPr lang="en-US" sz="2800" dirty="0">
                <a:latin typeface="Lato Black" panose="020F0A02020204030203" pitchFamily="34" charset="0"/>
              </a:rPr>
              <a:t>019: Local cost, not eligible</a:t>
            </a:r>
          </a:p>
          <a:p>
            <a:pPr>
              <a:lnSpc>
                <a:spcPct val="100000"/>
              </a:lnSpc>
              <a:buFont typeface="Arial" panose="020B0604020202020204" pitchFamily="34" charset="0"/>
              <a:buChar char="•"/>
            </a:pPr>
            <a:r>
              <a:rPr lang="en-US" sz="2800" dirty="0">
                <a:latin typeface="Lato Black" panose="020F0A02020204030203" pitchFamily="34" charset="0"/>
              </a:rPr>
              <a:t>340: IDEA grant-funded cost, direct to district</a:t>
            </a:r>
          </a:p>
          <a:p>
            <a:pPr marL="685689" lvl="1" indent="-342900">
              <a:lnSpc>
                <a:spcPct val="100000"/>
              </a:lnSpc>
              <a:buFont typeface="Wingdings" panose="05000000000000000000" pitchFamily="2" charset="2"/>
              <a:buChar char="Ø"/>
            </a:pPr>
            <a:r>
              <a:rPr lang="en-US" sz="2158" dirty="0">
                <a:latin typeface="Lato Black" panose="020F0A02020204030203" pitchFamily="34" charset="0"/>
              </a:rPr>
              <a:t>Roll-up of 341, 342, and 347</a:t>
            </a:r>
          </a:p>
          <a:p>
            <a:pPr>
              <a:lnSpc>
                <a:spcPct val="100000"/>
              </a:lnSpc>
              <a:buFont typeface="Arial" panose="020B0604020202020204" pitchFamily="34" charset="0"/>
              <a:buChar char="•"/>
            </a:pPr>
            <a:r>
              <a:rPr lang="en-US" sz="2800" dirty="0">
                <a:latin typeface="Lato Black" panose="020F0A02020204030203" pitchFamily="34" charset="0"/>
              </a:rPr>
              <a:t>317: Federal grant-funded cost via other district</a:t>
            </a:r>
          </a:p>
          <a:p>
            <a:pPr>
              <a:lnSpc>
                <a:spcPct val="100000"/>
              </a:lnSpc>
              <a:buFont typeface="Arial" panose="020B0604020202020204" pitchFamily="34" charset="0"/>
              <a:buChar char="•"/>
            </a:pPr>
            <a:r>
              <a:rPr lang="en-US" sz="2800" dirty="0">
                <a:latin typeface="Lato Black" panose="020F0A02020204030203" pitchFamily="34" charset="0"/>
              </a:rPr>
              <a:t>517: Federal grant-funded cost via CESA/CCDEB</a:t>
            </a:r>
          </a:p>
          <a:p>
            <a:pPr>
              <a:lnSpc>
                <a:spcPct val="100000"/>
              </a:lnSpc>
              <a:buFont typeface="Arial" panose="020B0604020202020204" pitchFamily="34" charset="0"/>
              <a:buChar char="•"/>
            </a:pPr>
            <a:r>
              <a:rPr lang="en-US" sz="2800" dirty="0">
                <a:latin typeface="Lato Black" panose="020F0A02020204030203" pitchFamily="34" charset="0"/>
              </a:rPr>
              <a:t>599: Cost funded by other grant</a:t>
            </a:r>
          </a:p>
        </p:txBody>
      </p:sp>
    </p:spTree>
    <p:extLst>
      <p:ext uri="{BB962C8B-B14F-4D97-AF65-F5344CB8AC3E}">
        <p14:creationId xmlns:p14="http://schemas.microsoft.com/office/powerpoint/2010/main" val="808821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WUFAR Project Codes</a:t>
            </a:r>
          </a:p>
        </p:txBody>
      </p:sp>
      <p:sp>
        <p:nvSpPr>
          <p:cNvPr id="3" name="Text Placeholder 2"/>
          <p:cNvSpPr>
            <a:spLocks noGrp="1"/>
          </p:cNvSpPr>
          <p:nvPr>
            <p:ph type="body" sz="quarter" idx="14"/>
          </p:nvPr>
        </p:nvSpPr>
        <p:spPr>
          <a:xfrm>
            <a:off x="460745" y="991866"/>
            <a:ext cx="8498958" cy="3892022"/>
          </a:xfrm>
        </p:spPr>
        <p:txBody>
          <a:bodyPr>
            <a:noAutofit/>
          </a:bodyPr>
          <a:lstStyle/>
          <a:p>
            <a:pPr>
              <a:lnSpc>
                <a:spcPct val="100000"/>
              </a:lnSpc>
            </a:pPr>
            <a:r>
              <a:rPr lang="en-US" sz="3200" dirty="0">
                <a:latin typeface="Lato Black" panose="020F0A02020204030203" pitchFamily="34" charset="0"/>
              </a:rPr>
              <a:t>Reported in PI-1505-SE, not full PI-1505</a:t>
            </a:r>
          </a:p>
          <a:p>
            <a:pPr>
              <a:lnSpc>
                <a:spcPct val="100000"/>
              </a:lnSpc>
            </a:pPr>
            <a:r>
              <a:rPr lang="en-US" sz="3200" dirty="0">
                <a:latin typeface="Lato Black" panose="020F0A02020204030203" pitchFamily="34" charset="0"/>
              </a:rPr>
              <a:t>Describe costs by funding source and aid eligibility</a:t>
            </a:r>
          </a:p>
          <a:p>
            <a:pPr>
              <a:lnSpc>
                <a:spcPct val="100000"/>
              </a:lnSpc>
            </a:pPr>
            <a:r>
              <a:rPr lang="en-US" sz="3200" dirty="0">
                <a:latin typeface="Lato Black" panose="020F0A02020204030203" pitchFamily="34" charset="0"/>
              </a:rPr>
              <a:t>Full list in “Special Education and School-Age Parents Aid Eligibility” at </a:t>
            </a:r>
          </a:p>
          <a:p>
            <a:pPr marL="0" indent="0">
              <a:lnSpc>
                <a:spcPct val="100000"/>
              </a:lnSpc>
              <a:buNone/>
            </a:pPr>
            <a:r>
              <a:rPr lang="en-US" sz="2800" dirty="0">
                <a:hlinkClick r:id="rId3"/>
              </a:rPr>
              <a:t>dpi.wi.gov/</a:t>
            </a:r>
            <a:r>
              <a:rPr lang="en-US" sz="2800" dirty="0" err="1">
                <a:hlinkClick r:id="rId3"/>
              </a:rPr>
              <a:t>sfs</a:t>
            </a:r>
            <a:r>
              <a:rPr lang="en-US" sz="2800" dirty="0">
                <a:hlinkClick r:id="rId3"/>
              </a:rPr>
              <a:t>/aid/special-</a:t>
            </a:r>
            <a:r>
              <a:rPr lang="en-US" sz="2800" dirty="0" err="1">
                <a:hlinkClick r:id="rId3"/>
              </a:rPr>
              <a:t>ed</a:t>
            </a:r>
            <a:r>
              <a:rPr lang="en-US" sz="2800" dirty="0">
                <a:hlinkClick r:id="rId3"/>
              </a:rPr>
              <a:t>/sped-sap/eligibility</a:t>
            </a:r>
            <a:endParaRPr lang="en-US" sz="2800" dirty="0"/>
          </a:p>
          <a:p>
            <a:pPr marL="0" indent="0">
              <a:lnSpc>
                <a:spcPct val="100000"/>
              </a:lnSpc>
              <a:buNone/>
            </a:pPr>
            <a:endParaRPr lang="en-US" sz="2800" dirty="0">
              <a:latin typeface="Lato Black" panose="020F0A02020204030203" pitchFamily="34" charset="0"/>
            </a:endParaRPr>
          </a:p>
        </p:txBody>
      </p:sp>
    </p:spTree>
    <p:extLst>
      <p:ext uri="{BB962C8B-B14F-4D97-AF65-F5344CB8AC3E}">
        <p14:creationId xmlns:p14="http://schemas.microsoft.com/office/powerpoint/2010/main" val="2228259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4386" y="1690311"/>
            <a:ext cx="6235227" cy="1289315"/>
          </a:xfrm>
        </p:spPr>
        <p:txBody>
          <a:bodyPr>
            <a:normAutofit fontScale="85000" lnSpcReduction="10000"/>
          </a:bodyPr>
          <a:lstStyle/>
          <a:p>
            <a:r>
              <a:rPr lang="en-US" sz="6000" dirty="0">
                <a:solidFill>
                  <a:schemeClr val="accent5">
                    <a:lumMod val="75000"/>
                  </a:schemeClr>
                </a:solidFill>
              </a:rPr>
              <a:t>Eligibility vs. Coding</a:t>
            </a:r>
          </a:p>
          <a:p>
            <a:endParaRPr lang="en-US" sz="4800" dirty="0"/>
          </a:p>
          <a:p>
            <a:endParaRPr lang="en-US" sz="4800" dirty="0"/>
          </a:p>
          <a:p>
            <a:pPr marL="0" indent="0" algn="ctr">
              <a:buNone/>
            </a:pPr>
            <a:endParaRPr lang="en-US" sz="4800" dirty="0">
              <a:solidFill>
                <a:srgbClr val="262087"/>
              </a:solidFill>
              <a:latin typeface="Lato Black" panose="020F0A02020204030203" pitchFamily="34" charset="0"/>
            </a:endParaRPr>
          </a:p>
        </p:txBody>
      </p:sp>
      <p:sp>
        <p:nvSpPr>
          <p:cNvPr id="6" name="TextBox 5">
            <a:extLst>
              <a:ext uri="{FF2B5EF4-FFF2-40B4-BE49-F238E27FC236}">
                <a16:creationId xmlns:a16="http://schemas.microsoft.com/office/drawing/2014/main" id="{70CEA24D-13CB-6211-EA93-9C05A460D436}"/>
              </a:ext>
            </a:extLst>
          </p:cNvPr>
          <p:cNvSpPr txBox="1"/>
          <p:nvPr/>
        </p:nvSpPr>
        <p:spPr>
          <a:xfrm>
            <a:off x="2294389" y="2401403"/>
            <a:ext cx="4605556" cy="339645"/>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063270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Eligibility vs. Coding</a:t>
            </a:r>
          </a:p>
        </p:txBody>
      </p:sp>
      <p:sp>
        <p:nvSpPr>
          <p:cNvPr id="3" name="Text Placeholder 2"/>
          <p:cNvSpPr>
            <a:spLocks noGrp="1"/>
          </p:cNvSpPr>
          <p:nvPr>
            <p:ph type="body" sz="quarter" idx="14"/>
          </p:nvPr>
        </p:nvSpPr>
        <p:spPr>
          <a:xfrm>
            <a:off x="382774" y="1067855"/>
            <a:ext cx="8236687" cy="4075645"/>
          </a:xfrm>
        </p:spPr>
        <p:txBody>
          <a:bodyPr>
            <a:normAutofit fontScale="25000" lnSpcReduction="20000"/>
          </a:bodyPr>
          <a:lstStyle/>
          <a:p>
            <a:pPr marL="0" indent="0">
              <a:lnSpc>
                <a:spcPct val="120000"/>
              </a:lnSpc>
              <a:buNone/>
            </a:pPr>
            <a:r>
              <a:rPr lang="en-US" sz="11200" dirty="0">
                <a:latin typeface="Lato Black" panose="020F0A02020204030203" pitchFamily="34" charset="0"/>
              </a:rPr>
              <a:t>Documents available at: </a:t>
            </a:r>
          </a:p>
          <a:p>
            <a:pPr marL="342789" lvl="2" indent="-111">
              <a:lnSpc>
                <a:spcPct val="120000"/>
              </a:lnSpc>
            </a:pPr>
            <a:r>
              <a:rPr lang="en-US" sz="8000" dirty="0">
                <a:latin typeface="Lato Black" panose="020F0A02020204030203" pitchFamily="34" charset="0"/>
                <a:hlinkClick r:id="rId3"/>
              </a:rPr>
              <a:t>dpi.wi.gov/</a:t>
            </a:r>
            <a:r>
              <a:rPr lang="en-US" sz="8000" dirty="0" err="1">
                <a:latin typeface="Lato Black" panose="020F0A02020204030203" pitchFamily="34" charset="0"/>
                <a:hlinkClick r:id="rId3"/>
              </a:rPr>
              <a:t>sfs</a:t>
            </a:r>
            <a:r>
              <a:rPr lang="en-US" sz="8000" dirty="0">
                <a:latin typeface="Lato Black" panose="020F0A02020204030203" pitchFamily="34" charset="0"/>
                <a:hlinkClick r:id="rId3"/>
              </a:rPr>
              <a:t>/aid/special-</a:t>
            </a:r>
            <a:r>
              <a:rPr lang="en-US" sz="8000" dirty="0" err="1">
                <a:latin typeface="Lato Black" panose="020F0A02020204030203" pitchFamily="34" charset="0"/>
                <a:hlinkClick r:id="rId3"/>
              </a:rPr>
              <a:t>ed</a:t>
            </a:r>
            <a:r>
              <a:rPr lang="en-US" sz="8000" dirty="0">
                <a:latin typeface="Lato Black" panose="020F0A02020204030203" pitchFamily="34" charset="0"/>
                <a:hlinkClick r:id="rId3"/>
              </a:rPr>
              <a:t>/sped-sap/eligibility</a:t>
            </a:r>
            <a:endParaRPr lang="en-US" sz="8000" dirty="0">
              <a:latin typeface="Lato Black" panose="020F0A02020204030203" pitchFamily="34" charset="0"/>
            </a:endParaRPr>
          </a:p>
          <a:p>
            <a:pPr marL="548640" indent="-548640">
              <a:lnSpc>
                <a:spcPct val="120000"/>
              </a:lnSpc>
              <a:buFont typeface="Wingdings" panose="05000000000000000000" pitchFamily="2" charset="2"/>
              <a:buChar char="Ø"/>
            </a:pPr>
            <a:r>
              <a:rPr lang="en-US" sz="11200" dirty="0">
                <a:latin typeface="Lato Black" panose="020F0A02020204030203" pitchFamily="34" charset="0"/>
              </a:rPr>
              <a:t>“Special Education and School-Age Parents Age Eligibility” describes aid-eligible costs</a:t>
            </a:r>
          </a:p>
          <a:p>
            <a:pPr marL="548640" indent="-548640">
              <a:lnSpc>
                <a:spcPct val="120000"/>
              </a:lnSpc>
              <a:buFont typeface="Wingdings" panose="05000000000000000000" pitchFamily="2" charset="2"/>
              <a:buChar char="Ø"/>
            </a:pPr>
            <a:r>
              <a:rPr lang="en-US" sz="11200" dirty="0">
                <a:latin typeface="Lato Black" panose="020F0A02020204030203" pitchFamily="34" charset="0"/>
              </a:rPr>
              <a:t>“Fund 27 Matrix” shows valid WUFAR account codes for the PI-1505-SE</a:t>
            </a:r>
          </a:p>
          <a:p>
            <a:pPr lvl="1">
              <a:lnSpc>
                <a:spcPct val="120000"/>
              </a:lnSpc>
            </a:pPr>
            <a:r>
              <a:rPr lang="en-US" sz="8000" dirty="0">
                <a:latin typeface="Lato Black" panose="020F0A02020204030203" pitchFamily="34" charset="0"/>
                <a:hlinkClick r:id="rId4"/>
              </a:rPr>
              <a:t>dpi.wi.gov/sped/educators/fiscal/allowable</a:t>
            </a:r>
            <a:endParaRPr lang="en-US" sz="8000" dirty="0">
              <a:latin typeface="Lato Black" panose="020F0A02020204030203" pitchFamily="34" charset="0"/>
            </a:endParaRPr>
          </a:p>
          <a:p>
            <a:pPr marL="548640" lvl="2" indent="-548640">
              <a:lnSpc>
                <a:spcPct val="120000"/>
              </a:lnSpc>
              <a:spcBef>
                <a:spcPts val="0"/>
              </a:spcBef>
              <a:spcAft>
                <a:spcPts val="439"/>
              </a:spcAft>
              <a:buFont typeface="Wingdings" panose="05000000000000000000" pitchFamily="2" charset="2"/>
              <a:buChar char="Ø"/>
            </a:pPr>
            <a:r>
              <a:rPr lang="en-US" sz="8800" b="1" dirty="0">
                <a:latin typeface="Lato Black" panose="020F0A02020204030203" pitchFamily="34" charset="0"/>
              </a:rPr>
              <a:t>“</a:t>
            </a:r>
            <a:r>
              <a:rPr lang="en-US" sz="11200" b="1" dirty="0">
                <a:latin typeface="Lato Black" panose="020F0A02020204030203" pitchFamily="34" charset="0"/>
              </a:rPr>
              <a:t>Allowable Costs” lists costs eligible for IDEA FT/PS</a:t>
            </a:r>
          </a:p>
        </p:txBody>
      </p:sp>
    </p:spTree>
    <p:extLst>
      <p:ext uri="{BB962C8B-B14F-4D97-AF65-F5344CB8AC3E}">
        <p14:creationId xmlns:p14="http://schemas.microsoft.com/office/powerpoint/2010/main" val="166924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3896" y="1493758"/>
            <a:ext cx="6235227" cy="1289315"/>
          </a:xfrm>
        </p:spPr>
        <p:txBody>
          <a:bodyPr>
            <a:normAutofit/>
          </a:bodyPr>
          <a:lstStyle/>
          <a:p>
            <a:r>
              <a:rPr lang="en-US" sz="6000" dirty="0"/>
              <a:t>The Basics</a:t>
            </a:r>
          </a:p>
          <a:p>
            <a:endParaRPr lang="en-US" sz="4800" dirty="0"/>
          </a:p>
          <a:p>
            <a:pPr marL="0" indent="0" algn="ctr">
              <a:buNone/>
            </a:pPr>
            <a:endParaRPr lang="en-US" sz="4800" dirty="0">
              <a:solidFill>
                <a:srgbClr val="262087"/>
              </a:solidFill>
              <a:latin typeface="Lato Black" panose="020F0A02020204030203" pitchFamily="34" charset="0"/>
            </a:endParaRPr>
          </a:p>
        </p:txBody>
      </p:sp>
      <p:sp>
        <p:nvSpPr>
          <p:cNvPr id="6" name="TextBox 5">
            <a:extLst>
              <a:ext uri="{FF2B5EF4-FFF2-40B4-BE49-F238E27FC236}">
                <a16:creationId xmlns:a16="http://schemas.microsoft.com/office/drawing/2014/main" id="{70CEA24D-13CB-6211-EA93-9C05A460D436}"/>
              </a:ext>
            </a:extLst>
          </p:cNvPr>
          <p:cNvSpPr txBox="1"/>
          <p:nvPr/>
        </p:nvSpPr>
        <p:spPr>
          <a:xfrm>
            <a:off x="2294389" y="2401403"/>
            <a:ext cx="4605556" cy="339645"/>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5EE151CB-7474-0B64-1E24-A6F4FD7B4D99}"/>
              </a:ext>
            </a:extLst>
          </p:cNvPr>
          <p:cNvSpPr txBox="1"/>
          <p:nvPr/>
        </p:nvSpPr>
        <p:spPr>
          <a:xfrm>
            <a:off x="1606609" y="2401403"/>
            <a:ext cx="6082513" cy="461665"/>
          </a:xfrm>
          <a:prstGeom prst="rect">
            <a:avLst/>
          </a:prstGeom>
          <a:noFill/>
        </p:spPr>
        <p:txBody>
          <a:bodyPr wrap="square">
            <a:spAutoFit/>
          </a:bodyPr>
          <a:lstStyle/>
          <a:p>
            <a:r>
              <a:rPr lang="en-US" sz="2400" dirty="0">
                <a:latin typeface="Lato Black" panose="020F0A02020204030203" pitchFamily="34" charset="0"/>
              </a:rPr>
              <a:t>Identifying the cost of special education</a:t>
            </a:r>
          </a:p>
        </p:txBody>
      </p:sp>
    </p:spTree>
    <p:extLst>
      <p:ext uri="{BB962C8B-B14F-4D97-AF65-F5344CB8AC3E}">
        <p14:creationId xmlns:p14="http://schemas.microsoft.com/office/powerpoint/2010/main" val="4026672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Eligibility vs. Coding</a:t>
            </a:r>
          </a:p>
        </p:txBody>
      </p:sp>
      <p:sp>
        <p:nvSpPr>
          <p:cNvPr id="3" name="Text Placeholder 2"/>
          <p:cNvSpPr>
            <a:spLocks noGrp="1"/>
          </p:cNvSpPr>
          <p:nvPr>
            <p:ph type="body" sz="quarter" idx="14"/>
          </p:nvPr>
        </p:nvSpPr>
        <p:spPr>
          <a:xfrm>
            <a:off x="907313" y="921657"/>
            <a:ext cx="8236687" cy="4075645"/>
          </a:xfrm>
        </p:spPr>
        <p:txBody>
          <a:bodyPr>
            <a:normAutofit fontScale="40000" lnSpcReduction="20000"/>
          </a:bodyPr>
          <a:lstStyle/>
          <a:p>
            <a:pPr marL="0" indent="0">
              <a:lnSpc>
                <a:spcPct val="120000"/>
              </a:lnSpc>
              <a:buNone/>
            </a:pPr>
            <a:r>
              <a:rPr lang="en-US" sz="11200" dirty="0">
                <a:latin typeface="Lato Black" panose="020F0A02020204030203" pitchFamily="34" charset="0"/>
              </a:rPr>
              <a:t>The Fund 27 Matrix </a:t>
            </a:r>
            <a:r>
              <a:rPr lang="en-US" sz="11200" u="sng" dirty="0">
                <a:latin typeface="Lato Black" panose="020F0A02020204030203" pitchFamily="34" charset="0"/>
              </a:rPr>
              <a:t>does not</a:t>
            </a:r>
            <a:r>
              <a:rPr lang="en-US" sz="11200" dirty="0">
                <a:latin typeface="Lato Black" panose="020F0A02020204030203" pitchFamily="34" charset="0"/>
              </a:rPr>
              <a:t> define eligible costs…</a:t>
            </a:r>
          </a:p>
          <a:p>
            <a:pPr marL="0" indent="0">
              <a:lnSpc>
                <a:spcPct val="120000"/>
              </a:lnSpc>
              <a:buNone/>
            </a:pPr>
            <a:endParaRPr lang="en-US" sz="11200" dirty="0">
              <a:latin typeface="Lato Black" panose="020F0A02020204030203" pitchFamily="34" charset="0"/>
            </a:endParaRPr>
          </a:p>
          <a:p>
            <a:pPr marL="621792">
              <a:lnSpc>
                <a:spcPct val="120000"/>
              </a:lnSpc>
              <a:buNone/>
            </a:pPr>
            <a:r>
              <a:rPr lang="en-US" sz="11200" i="1" dirty="0">
                <a:latin typeface="Lato Black" panose="020F0A02020204030203" pitchFamily="34" charset="0"/>
              </a:rPr>
              <a:t>…just because you can code it doesn’t make it eligible!</a:t>
            </a:r>
          </a:p>
        </p:txBody>
      </p:sp>
    </p:spTree>
    <p:extLst>
      <p:ext uri="{BB962C8B-B14F-4D97-AF65-F5344CB8AC3E}">
        <p14:creationId xmlns:p14="http://schemas.microsoft.com/office/powerpoint/2010/main" val="3728588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4386" y="1690311"/>
            <a:ext cx="6235227" cy="1289315"/>
          </a:xfrm>
        </p:spPr>
        <p:txBody>
          <a:bodyPr>
            <a:normAutofit/>
          </a:bodyPr>
          <a:lstStyle/>
          <a:p>
            <a:r>
              <a:rPr lang="en-US" sz="4800" dirty="0"/>
              <a:t>Contracting</a:t>
            </a:r>
          </a:p>
          <a:p>
            <a:endParaRPr lang="en-US" sz="4800" dirty="0"/>
          </a:p>
          <a:p>
            <a:pPr marL="0" indent="0" algn="ctr">
              <a:buNone/>
            </a:pPr>
            <a:endParaRPr lang="en-US" sz="4800" dirty="0">
              <a:solidFill>
                <a:srgbClr val="262087"/>
              </a:solidFill>
              <a:latin typeface="Lato Black" panose="020F0A02020204030203" pitchFamily="34" charset="0"/>
            </a:endParaRPr>
          </a:p>
        </p:txBody>
      </p:sp>
      <p:sp>
        <p:nvSpPr>
          <p:cNvPr id="6" name="TextBox 5">
            <a:extLst>
              <a:ext uri="{FF2B5EF4-FFF2-40B4-BE49-F238E27FC236}">
                <a16:creationId xmlns:a16="http://schemas.microsoft.com/office/drawing/2014/main" id="{70CEA24D-13CB-6211-EA93-9C05A460D436}"/>
              </a:ext>
            </a:extLst>
          </p:cNvPr>
          <p:cNvSpPr txBox="1"/>
          <p:nvPr/>
        </p:nvSpPr>
        <p:spPr>
          <a:xfrm>
            <a:off x="2294389" y="2401403"/>
            <a:ext cx="4605556" cy="339645"/>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612208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Contracting w/ Eligible LEAs</a:t>
            </a:r>
          </a:p>
        </p:txBody>
      </p:sp>
      <p:sp>
        <p:nvSpPr>
          <p:cNvPr id="3" name="Text Placeholder 2"/>
          <p:cNvSpPr>
            <a:spLocks noGrp="1"/>
          </p:cNvSpPr>
          <p:nvPr>
            <p:ph type="body" sz="quarter" idx="14"/>
          </p:nvPr>
        </p:nvSpPr>
        <p:spPr>
          <a:xfrm>
            <a:off x="297712" y="1197429"/>
            <a:ext cx="8378455" cy="3750255"/>
          </a:xfrm>
        </p:spPr>
        <p:txBody>
          <a:bodyPr>
            <a:noAutofit/>
          </a:bodyPr>
          <a:lstStyle/>
          <a:p>
            <a:pPr>
              <a:lnSpc>
                <a:spcPct val="120000"/>
              </a:lnSpc>
            </a:pPr>
            <a:r>
              <a:rPr lang="en-US" sz="2800" dirty="0">
                <a:latin typeface="Lato Black" panose="020F0A02020204030203" pitchFamily="34" charset="0"/>
              </a:rPr>
              <a:t>Contractor/fiscal agent is eligible LEA</a:t>
            </a:r>
            <a:br>
              <a:rPr lang="en-US" sz="2800" dirty="0">
                <a:latin typeface="Lato Black" panose="020F0A02020204030203" pitchFamily="34" charset="0"/>
              </a:rPr>
            </a:br>
            <a:r>
              <a:rPr lang="en-US" sz="2800" dirty="0">
                <a:latin typeface="Lato Black" panose="020F0A02020204030203" pitchFamily="34" charset="0"/>
              </a:rPr>
              <a:t>(CESA, CCDEB, another district, </a:t>
            </a:r>
            <a:r>
              <a:rPr lang="en-US" sz="2800" dirty="0" err="1">
                <a:latin typeface="Lato Black" panose="020F0A02020204030203" pitchFamily="34" charset="0"/>
              </a:rPr>
              <a:t>ind.</a:t>
            </a:r>
            <a:r>
              <a:rPr lang="en-US" sz="2800" dirty="0">
                <a:latin typeface="Lato Black" panose="020F0A02020204030203" pitchFamily="34" charset="0"/>
              </a:rPr>
              <a:t> charter)</a:t>
            </a:r>
          </a:p>
          <a:p>
            <a:pPr>
              <a:lnSpc>
                <a:spcPct val="120000"/>
              </a:lnSpc>
            </a:pPr>
            <a:r>
              <a:rPr lang="en-US" sz="2800" dirty="0">
                <a:latin typeface="Lato Black" panose="020F0A02020204030203" pitchFamily="34" charset="0"/>
              </a:rPr>
              <a:t>Cost is eligible for state categorical aid</a:t>
            </a:r>
          </a:p>
          <a:p>
            <a:pPr>
              <a:lnSpc>
                <a:spcPct val="120000"/>
              </a:lnSpc>
            </a:pPr>
            <a:r>
              <a:rPr lang="en-US" sz="2800" dirty="0">
                <a:latin typeface="Lato Black" panose="020F0A02020204030203" pitchFamily="34" charset="0"/>
              </a:rPr>
              <a:t>Contractor/fiscal agent receives aid, responsible for transiting it back per agreement</a:t>
            </a:r>
          </a:p>
          <a:p>
            <a:pPr>
              <a:lnSpc>
                <a:spcPct val="120000"/>
              </a:lnSpc>
            </a:pPr>
            <a:r>
              <a:rPr lang="en-US" sz="2800" dirty="0">
                <a:latin typeface="Lato Black" panose="020F0A02020204030203" pitchFamily="34" charset="0"/>
              </a:rPr>
              <a:t>Unless paid with grant funds</a:t>
            </a:r>
          </a:p>
        </p:txBody>
      </p:sp>
    </p:spTree>
    <p:extLst>
      <p:ext uri="{BB962C8B-B14F-4D97-AF65-F5344CB8AC3E}">
        <p14:creationId xmlns:p14="http://schemas.microsoft.com/office/powerpoint/2010/main" val="1351480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Contracting w/ Eligible LEAs</a:t>
            </a:r>
          </a:p>
        </p:txBody>
      </p:sp>
      <p:sp>
        <p:nvSpPr>
          <p:cNvPr id="3" name="Text Placeholder 2"/>
          <p:cNvSpPr>
            <a:spLocks noGrp="1"/>
          </p:cNvSpPr>
          <p:nvPr>
            <p:ph type="body" sz="quarter" idx="14"/>
          </p:nvPr>
        </p:nvSpPr>
        <p:spPr>
          <a:xfrm>
            <a:off x="1407042" y="1098192"/>
            <a:ext cx="6329916" cy="3750255"/>
          </a:xfrm>
        </p:spPr>
        <p:txBody>
          <a:bodyPr>
            <a:noAutofit/>
          </a:bodyPr>
          <a:lstStyle/>
          <a:p>
            <a:r>
              <a:rPr lang="en-US" sz="3200" dirty="0">
                <a:latin typeface="Lato Black" panose="020F0A02020204030203" pitchFamily="34" charset="0"/>
              </a:rPr>
              <a:t>Three basic types</a:t>
            </a:r>
          </a:p>
          <a:p>
            <a:pPr marL="628539" lvl="1" indent="-285750">
              <a:buFont typeface="Wingdings" panose="05000000000000000000" pitchFamily="2" charset="2"/>
              <a:buChar char="Ø"/>
            </a:pPr>
            <a:r>
              <a:rPr lang="en-US" sz="2800" dirty="0">
                <a:latin typeface="Lato Black" panose="020F0A02020204030203" pitchFamily="34" charset="0"/>
              </a:rPr>
              <a:t>Direct Contract</a:t>
            </a:r>
          </a:p>
          <a:p>
            <a:pPr marL="628539" lvl="1" indent="-285750">
              <a:buFont typeface="Wingdings" panose="05000000000000000000" pitchFamily="2" charset="2"/>
              <a:buChar char="Ø"/>
            </a:pPr>
            <a:r>
              <a:rPr lang="en-US" sz="2800" dirty="0">
                <a:latin typeface="Lato Black" panose="020F0A02020204030203" pitchFamily="34" charset="0"/>
              </a:rPr>
              <a:t>Cooperative (66.0301) Agreement</a:t>
            </a:r>
          </a:p>
          <a:p>
            <a:pPr marL="628539" lvl="1" indent="-285750">
              <a:buFont typeface="Wingdings" panose="05000000000000000000" pitchFamily="2" charset="2"/>
              <a:buChar char="Ø"/>
            </a:pPr>
            <a:r>
              <a:rPr lang="en-US" sz="2800" dirty="0">
                <a:latin typeface="Lato Black" panose="020F0A02020204030203" pitchFamily="34" charset="0"/>
              </a:rPr>
              <a:t>Package Program</a:t>
            </a:r>
          </a:p>
          <a:p>
            <a:pPr marL="0" indent="0">
              <a:lnSpc>
                <a:spcPct val="120000"/>
              </a:lnSpc>
              <a:buNone/>
            </a:pPr>
            <a:endParaRPr lang="en-US" sz="2800" dirty="0">
              <a:latin typeface="Lato Black" panose="020F0A02020204030203" pitchFamily="34" charset="0"/>
            </a:endParaRPr>
          </a:p>
        </p:txBody>
      </p:sp>
    </p:spTree>
    <p:extLst>
      <p:ext uri="{BB962C8B-B14F-4D97-AF65-F5344CB8AC3E}">
        <p14:creationId xmlns:p14="http://schemas.microsoft.com/office/powerpoint/2010/main" val="1584011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Direct Contract</a:t>
            </a:r>
          </a:p>
        </p:txBody>
      </p:sp>
      <p:sp>
        <p:nvSpPr>
          <p:cNvPr id="14" name="Right Arrow 13"/>
          <p:cNvSpPr/>
          <p:nvPr/>
        </p:nvSpPr>
        <p:spPr>
          <a:xfrm>
            <a:off x="2571750" y="1657350"/>
            <a:ext cx="1600200"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dirty="0"/>
              <a:t>Payment (019)</a:t>
            </a:r>
          </a:p>
        </p:txBody>
      </p:sp>
      <p:grpSp>
        <p:nvGrpSpPr>
          <p:cNvPr id="20" name="Group 19"/>
          <p:cNvGrpSpPr/>
          <p:nvPr/>
        </p:nvGrpSpPr>
        <p:grpSpPr>
          <a:xfrm>
            <a:off x="4171950" y="1257300"/>
            <a:ext cx="1371600" cy="1535068"/>
            <a:chOff x="3657600" y="3429000"/>
            <a:chExt cx="1828800" cy="2046757"/>
          </a:xfrm>
        </p:grpSpPr>
        <p:pic>
          <p:nvPicPr>
            <p:cNvPr id="2054" name="Picture 6" descr="C:\Documents and Settings\bushdp\Local Settings\Temporary Internet Files\Content.IE5\81LTIVZY\MC90044173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429000"/>
              <a:ext cx="1828800" cy="1828800"/>
            </a:xfrm>
            <a:prstGeom prst="rect">
              <a:avLst/>
            </a:prstGeom>
            <a:noFill/>
          </p:spPr>
        </p:pic>
        <p:sp>
          <p:nvSpPr>
            <p:cNvPr id="17" name="TextBox 16"/>
            <p:cNvSpPr txBox="1"/>
            <p:nvPr/>
          </p:nvSpPr>
          <p:spPr>
            <a:xfrm>
              <a:off x="4191000" y="5105400"/>
              <a:ext cx="838200" cy="370357"/>
            </a:xfrm>
            <a:prstGeom prst="rect">
              <a:avLst/>
            </a:prstGeom>
            <a:noFill/>
          </p:spPr>
          <p:txBody>
            <a:bodyPr wrap="square" rtlCol="0">
              <a:spAutoFit/>
            </a:bodyPr>
            <a:lstStyle/>
            <a:p>
              <a:pPr algn="ctr"/>
              <a:r>
                <a:rPr lang="en-US" sz="1205" b="1" dirty="0"/>
                <a:t>CESA</a:t>
              </a:r>
            </a:p>
          </p:txBody>
        </p:sp>
      </p:grpSp>
      <p:grpSp>
        <p:nvGrpSpPr>
          <p:cNvPr id="21" name="Group 20"/>
          <p:cNvGrpSpPr/>
          <p:nvPr/>
        </p:nvGrpSpPr>
        <p:grpSpPr>
          <a:xfrm>
            <a:off x="7679998" y="1630039"/>
            <a:ext cx="822960" cy="1162329"/>
            <a:chOff x="7360920" y="3925986"/>
            <a:chExt cx="1097280" cy="1549771"/>
          </a:xfrm>
        </p:grpSpPr>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0920" y="3925986"/>
              <a:ext cx="1097280" cy="1179414"/>
            </a:xfrm>
            <a:prstGeom prst="rect">
              <a:avLst/>
            </a:prstGeom>
            <a:noFill/>
            <a:ln w="9525">
              <a:noFill/>
              <a:miter lim="800000"/>
              <a:headEnd/>
              <a:tailEnd/>
            </a:ln>
          </p:spPr>
        </p:pic>
        <p:sp>
          <p:nvSpPr>
            <p:cNvPr id="18" name="TextBox 17"/>
            <p:cNvSpPr txBox="1"/>
            <p:nvPr/>
          </p:nvSpPr>
          <p:spPr>
            <a:xfrm>
              <a:off x="7543800" y="5105400"/>
              <a:ext cx="744973" cy="370357"/>
            </a:xfrm>
            <a:prstGeom prst="rect">
              <a:avLst/>
            </a:prstGeom>
            <a:noFill/>
          </p:spPr>
          <p:txBody>
            <a:bodyPr wrap="square" rtlCol="0">
              <a:spAutoFit/>
            </a:bodyPr>
            <a:lstStyle/>
            <a:p>
              <a:pPr algn="ctr"/>
              <a:r>
                <a:rPr lang="en-US" sz="1205" b="1" dirty="0"/>
                <a:t>DPI</a:t>
              </a:r>
            </a:p>
          </p:txBody>
        </p:sp>
      </p:grpSp>
      <p:sp>
        <p:nvSpPr>
          <p:cNvPr id="30" name="Right Arrow 29"/>
          <p:cNvSpPr/>
          <p:nvPr/>
        </p:nvSpPr>
        <p:spPr>
          <a:xfrm rot="18900000" flipH="1">
            <a:off x="3722812" y="2818133"/>
            <a:ext cx="915746"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dirty="0"/>
              <a:t>Salary</a:t>
            </a:r>
          </a:p>
        </p:txBody>
      </p:sp>
      <p:sp>
        <p:nvSpPr>
          <p:cNvPr id="31" name="Right Arrow 30"/>
          <p:cNvSpPr/>
          <p:nvPr/>
        </p:nvSpPr>
        <p:spPr>
          <a:xfrm rot="2700000" flipH="1">
            <a:off x="2153243" y="2771968"/>
            <a:ext cx="946815" cy="514350"/>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dirty="0"/>
              <a:t>Services</a:t>
            </a:r>
          </a:p>
        </p:txBody>
      </p:sp>
      <p:sp>
        <p:nvSpPr>
          <p:cNvPr id="34" name="Right Arrow 33"/>
          <p:cNvSpPr/>
          <p:nvPr/>
        </p:nvSpPr>
        <p:spPr>
          <a:xfrm>
            <a:off x="5600699" y="1657350"/>
            <a:ext cx="1813817" cy="514350"/>
          </a:xfrm>
          <a:prstGeom prst="rightArrow">
            <a:avLst>
              <a:gd name="adj1" fmla="val 46078"/>
              <a:gd name="adj2" fmla="val 50000"/>
            </a:avLst>
          </a:prstGeom>
          <a:solidFill>
            <a:schemeClr val="bg1">
              <a:lumMod val="75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205" i="1" dirty="0"/>
              <a:t>Claim At Year end</a:t>
            </a:r>
          </a:p>
        </p:txBody>
      </p:sp>
      <p:sp>
        <p:nvSpPr>
          <p:cNvPr id="35" name="Content Placeholder 1"/>
          <p:cNvSpPr txBox="1">
            <a:spLocks/>
          </p:cNvSpPr>
          <p:nvPr/>
        </p:nvSpPr>
        <p:spPr>
          <a:xfrm>
            <a:off x="5486400" y="3198344"/>
            <a:ext cx="1428750" cy="402107"/>
          </a:xfrm>
          <a:prstGeom prst="rect">
            <a:avLst/>
          </a:prstGeom>
          <a:solidFill>
            <a:srgbClr val="92D050"/>
          </a:solidFill>
          <a:ln>
            <a:noFill/>
          </a:ln>
        </p:spPr>
        <p:txBody>
          <a:bodyPr vert="horz" lIns="0" tIns="0" rIns="0" bIns="0" anchor="ctr">
            <a:normAutofit/>
          </a:bodyPr>
          <a:lstStyle/>
          <a:p>
            <a:pPr algn="ctr">
              <a:spcBef>
                <a:spcPts val="300"/>
              </a:spcBef>
              <a:buClr>
                <a:schemeClr val="accent1"/>
              </a:buClr>
              <a:buSzPct val="68000"/>
              <a:defRPr/>
            </a:pPr>
            <a:r>
              <a:rPr lang="en-US" sz="2025" b="1" dirty="0"/>
              <a:t>This Year</a:t>
            </a:r>
          </a:p>
        </p:txBody>
      </p:sp>
      <p:sp>
        <p:nvSpPr>
          <p:cNvPr id="32" name="Right Arrow 31"/>
          <p:cNvSpPr/>
          <p:nvPr/>
        </p:nvSpPr>
        <p:spPr>
          <a:xfrm flipH="1">
            <a:off x="2514600" y="2057400"/>
            <a:ext cx="1600200" cy="51435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dirty="0"/>
              <a:t>Aid Transit</a:t>
            </a:r>
          </a:p>
        </p:txBody>
      </p:sp>
      <p:sp>
        <p:nvSpPr>
          <p:cNvPr id="33" name="Right Arrow 32"/>
          <p:cNvSpPr/>
          <p:nvPr/>
        </p:nvSpPr>
        <p:spPr>
          <a:xfrm flipH="1">
            <a:off x="5509261" y="2137026"/>
            <a:ext cx="1793548" cy="51435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dirty="0"/>
              <a:t>Aid</a:t>
            </a:r>
          </a:p>
        </p:txBody>
      </p:sp>
      <p:sp>
        <p:nvSpPr>
          <p:cNvPr id="23" name="Content Placeholder 1"/>
          <p:cNvSpPr txBox="1">
            <a:spLocks/>
          </p:cNvSpPr>
          <p:nvPr/>
        </p:nvSpPr>
        <p:spPr>
          <a:xfrm>
            <a:off x="5486400" y="3598394"/>
            <a:ext cx="1428750" cy="402107"/>
          </a:xfrm>
          <a:prstGeom prst="rect">
            <a:avLst/>
          </a:prstGeom>
          <a:solidFill>
            <a:srgbClr val="00B050"/>
          </a:solidFill>
          <a:ln>
            <a:noFill/>
          </a:ln>
        </p:spPr>
        <p:txBody>
          <a:bodyPr vert="horz" lIns="0" tIns="0" rIns="0" bIns="0" anchor="ctr">
            <a:normAutofit/>
          </a:bodyPr>
          <a:lstStyle/>
          <a:p>
            <a:pPr algn="ctr">
              <a:spcBef>
                <a:spcPts val="300"/>
              </a:spcBef>
              <a:buClr>
                <a:schemeClr val="accent1"/>
              </a:buClr>
              <a:buSzPct val="68000"/>
              <a:defRPr/>
            </a:pPr>
            <a:r>
              <a:rPr lang="en-US" sz="2025" b="1" i="1" dirty="0"/>
              <a:t>Next Year</a:t>
            </a:r>
          </a:p>
        </p:txBody>
      </p:sp>
      <p:sp>
        <p:nvSpPr>
          <p:cNvPr id="26" name="TextBox 25"/>
          <p:cNvSpPr txBox="1"/>
          <p:nvPr/>
        </p:nvSpPr>
        <p:spPr>
          <a:xfrm>
            <a:off x="1347196" y="2682839"/>
            <a:ext cx="558730" cy="277768"/>
          </a:xfrm>
          <a:prstGeom prst="rect">
            <a:avLst/>
          </a:prstGeom>
          <a:noFill/>
        </p:spPr>
        <p:txBody>
          <a:bodyPr wrap="square" rtlCol="0">
            <a:spAutoFit/>
          </a:bodyPr>
          <a:lstStyle/>
          <a:p>
            <a:pPr algn="ctr"/>
            <a:r>
              <a:rPr lang="en-US" sz="1205" b="1" dirty="0"/>
              <a:t>YOU</a:t>
            </a:r>
          </a:p>
        </p:txBody>
      </p:sp>
      <p:pic>
        <p:nvPicPr>
          <p:cNvPr id="22" name="Picture 2" descr="https://media.dpi.wi.gov/stock-img/illustrations/scho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561" y="1546839"/>
            <a:ext cx="1136000" cy="113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edia.dpi.wi.gov/stock-img/small-icon/teacher-classroom-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8781" y="3318223"/>
            <a:ext cx="1131838" cy="113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31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right)">
                                      <p:cBhvr>
                                        <p:cTn id="15" dur="500"/>
                                        <p:tgtEl>
                                          <p:spTgt spid="31"/>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30"/>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3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5">
                                            <p:txEl>
                                              <p:pRg st="0" end="0"/>
                                            </p:txEl>
                                          </p:spTgt>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right)">
                                      <p:cBhvr>
                                        <p:cTn id="40" dur="500"/>
                                        <p:tgtEl>
                                          <p:spTgt spid="33"/>
                                        </p:tgtEl>
                                      </p:cBhvr>
                                    </p:animEffect>
                                  </p:childTnLst>
                                </p:cTn>
                              </p:par>
                            </p:childTnLst>
                          </p:cTn>
                        </p:par>
                        <p:par>
                          <p:cTn id="41" fill="hold">
                            <p:stCondLst>
                              <p:cond delay="1000"/>
                            </p:stCondLst>
                            <p:childTnLst>
                              <p:par>
                                <p:cTn id="42" presetID="22" presetClass="entr" presetSubtype="2"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right)">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0" grpId="0" animBg="1"/>
      <p:bldP spid="30" grpId="1" animBg="1"/>
      <p:bldP spid="31" grpId="0" animBg="1"/>
      <p:bldP spid="31" grpId="1" animBg="1"/>
      <p:bldP spid="34" grpId="0" animBg="1"/>
      <p:bldP spid="32" grpId="0" animBg="1"/>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p:cNvSpPr/>
          <p:nvPr/>
        </p:nvSpPr>
        <p:spPr>
          <a:xfrm rot="16924094">
            <a:off x="3067886" y="2485027"/>
            <a:ext cx="1595379" cy="168620"/>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dirty="0"/>
          </a:p>
        </p:txBody>
      </p:sp>
      <p:sp>
        <p:nvSpPr>
          <p:cNvPr id="42" name="Right Arrow 41"/>
          <p:cNvSpPr/>
          <p:nvPr/>
        </p:nvSpPr>
        <p:spPr>
          <a:xfrm rot="18927200">
            <a:off x="3673723" y="3053973"/>
            <a:ext cx="1114741" cy="160570"/>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dirty="0"/>
          </a:p>
        </p:txBody>
      </p:sp>
      <p:sp>
        <p:nvSpPr>
          <p:cNvPr id="37" name="Right Arrow 36"/>
          <p:cNvSpPr/>
          <p:nvPr/>
        </p:nvSpPr>
        <p:spPr>
          <a:xfrm rot="12349821" flipH="1">
            <a:off x="3271263" y="1804991"/>
            <a:ext cx="1522564" cy="16862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dirty="0"/>
          </a:p>
        </p:txBody>
      </p:sp>
      <p:sp>
        <p:nvSpPr>
          <p:cNvPr id="41" name="Right Arrow 40"/>
          <p:cNvSpPr/>
          <p:nvPr/>
        </p:nvSpPr>
        <p:spPr>
          <a:xfrm rot="13248856" flipH="1">
            <a:off x="4274204" y="1710059"/>
            <a:ext cx="600225" cy="16862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dirty="0"/>
          </a:p>
        </p:txBody>
      </p:sp>
      <p:sp>
        <p:nvSpPr>
          <p:cNvPr id="28" name="Right Arrow 27"/>
          <p:cNvSpPr/>
          <p:nvPr/>
        </p:nvSpPr>
        <p:spPr>
          <a:xfrm rot="4675906" flipH="1">
            <a:off x="2366186" y="2485027"/>
            <a:ext cx="1595379" cy="168620"/>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dirty="0"/>
          </a:p>
        </p:txBody>
      </p:sp>
      <p:sp>
        <p:nvSpPr>
          <p:cNvPr id="6" name="Title 5"/>
          <p:cNvSpPr>
            <a:spLocks noGrp="1"/>
          </p:cNvSpPr>
          <p:nvPr>
            <p:ph type="title"/>
          </p:nvPr>
        </p:nvSpPr>
        <p:spPr/>
        <p:txBody>
          <a:bodyPr>
            <a:normAutofit/>
          </a:bodyPr>
          <a:lstStyle/>
          <a:p>
            <a:r>
              <a:rPr lang="en-US" dirty="0"/>
              <a:t>Cooperative (66.0301) Agreement</a:t>
            </a:r>
          </a:p>
        </p:txBody>
      </p:sp>
      <p:sp>
        <p:nvSpPr>
          <p:cNvPr id="15" name="TextBox 14"/>
          <p:cNvSpPr txBox="1"/>
          <p:nvPr/>
        </p:nvSpPr>
        <p:spPr>
          <a:xfrm>
            <a:off x="1547086" y="2923402"/>
            <a:ext cx="558730" cy="277768"/>
          </a:xfrm>
          <a:prstGeom prst="rect">
            <a:avLst/>
          </a:prstGeom>
          <a:noFill/>
        </p:spPr>
        <p:txBody>
          <a:bodyPr wrap="square" rtlCol="0">
            <a:spAutoFit/>
          </a:bodyPr>
          <a:lstStyle/>
          <a:p>
            <a:pPr algn="ctr"/>
            <a:r>
              <a:rPr lang="en-US" sz="1205" b="1" dirty="0"/>
              <a:t>YOU</a:t>
            </a:r>
          </a:p>
        </p:txBody>
      </p:sp>
      <p:grpSp>
        <p:nvGrpSpPr>
          <p:cNvPr id="8" name="Group 20"/>
          <p:cNvGrpSpPr/>
          <p:nvPr/>
        </p:nvGrpSpPr>
        <p:grpSpPr>
          <a:xfrm>
            <a:off x="6835140" y="2038841"/>
            <a:ext cx="822960" cy="1162329"/>
            <a:chOff x="7360920" y="3925986"/>
            <a:chExt cx="1097280" cy="1549771"/>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920" y="3925986"/>
              <a:ext cx="1097280" cy="1179414"/>
            </a:xfrm>
            <a:prstGeom prst="rect">
              <a:avLst/>
            </a:prstGeom>
            <a:noFill/>
            <a:ln w="9525">
              <a:noFill/>
              <a:miter lim="800000"/>
              <a:headEnd/>
              <a:tailEnd/>
            </a:ln>
          </p:spPr>
        </p:pic>
        <p:sp>
          <p:nvSpPr>
            <p:cNvPr id="18" name="TextBox 17"/>
            <p:cNvSpPr txBox="1"/>
            <p:nvPr/>
          </p:nvSpPr>
          <p:spPr>
            <a:xfrm>
              <a:off x="7543800" y="5105400"/>
              <a:ext cx="744973" cy="370357"/>
            </a:xfrm>
            <a:prstGeom prst="rect">
              <a:avLst/>
            </a:prstGeom>
            <a:noFill/>
          </p:spPr>
          <p:txBody>
            <a:bodyPr wrap="square" rtlCol="0">
              <a:spAutoFit/>
            </a:bodyPr>
            <a:lstStyle/>
            <a:p>
              <a:pPr algn="ctr"/>
              <a:r>
                <a:rPr lang="en-US" sz="1205" b="1" dirty="0"/>
                <a:t>DPI</a:t>
              </a:r>
            </a:p>
          </p:txBody>
        </p:sp>
      </p:grpSp>
      <p:sp>
        <p:nvSpPr>
          <p:cNvPr id="30" name="Right Arrow 29"/>
          <p:cNvSpPr/>
          <p:nvPr/>
        </p:nvSpPr>
        <p:spPr>
          <a:xfrm rot="18900000" flipH="1">
            <a:off x="3819643" y="3277391"/>
            <a:ext cx="915746"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dirty="0"/>
              <a:t>Salary</a:t>
            </a:r>
          </a:p>
        </p:txBody>
      </p:sp>
      <p:sp>
        <p:nvSpPr>
          <p:cNvPr id="31" name="Right Arrow 30"/>
          <p:cNvSpPr/>
          <p:nvPr/>
        </p:nvSpPr>
        <p:spPr>
          <a:xfrm rot="2700000" flipH="1">
            <a:off x="2157742" y="3174076"/>
            <a:ext cx="946815" cy="514350"/>
          </a:xfrm>
          <a:prstGeom prst="rightArrow">
            <a:avLst>
              <a:gd name="adj1" fmla="val 46078"/>
              <a:gd name="adj2" fmla="val 50000"/>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dirty="0"/>
              <a:t>Services</a:t>
            </a:r>
          </a:p>
        </p:txBody>
      </p:sp>
      <p:sp>
        <p:nvSpPr>
          <p:cNvPr id="34" name="Right Arrow 33"/>
          <p:cNvSpPr/>
          <p:nvPr/>
        </p:nvSpPr>
        <p:spPr>
          <a:xfrm>
            <a:off x="5543550" y="2066151"/>
            <a:ext cx="1200150" cy="514350"/>
          </a:xfrm>
          <a:prstGeom prst="rightArrow">
            <a:avLst>
              <a:gd name="adj1" fmla="val 46078"/>
              <a:gd name="adj2" fmla="val 50000"/>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dirty="0"/>
              <a:t>Claim</a:t>
            </a:r>
          </a:p>
        </p:txBody>
      </p:sp>
      <p:sp>
        <p:nvSpPr>
          <p:cNvPr id="24" name="TextBox 23"/>
          <p:cNvSpPr txBox="1"/>
          <p:nvPr/>
        </p:nvSpPr>
        <p:spPr>
          <a:xfrm>
            <a:off x="4629150" y="2818970"/>
            <a:ext cx="742950" cy="461665"/>
          </a:xfrm>
          <a:prstGeom prst="rect">
            <a:avLst/>
          </a:prstGeom>
          <a:noFill/>
        </p:spPr>
        <p:txBody>
          <a:bodyPr wrap="square" rtlCol="0">
            <a:spAutoFit/>
          </a:bodyPr>
          <a:lstStyle/>
          <a:p>
            <a:pPr algn="ctr"/>
            <a:r>
              <a:rPr lang="en-US" sz="1200" b="1" dirty="0"/>
              <a:t>FISCAL</a:t>
            </a:r>
            <a:br>
              <a:rPr lang="en-US" sz="1200" b="1" dirty="0"/>
            </a:br>
            <a:r>
              <a:rPr lang="en-US" sz="1200" b="1" dirty="0"/>
              <a:t>AGENT</a:t>
            </a:r>
          </a:p>
        </p:txBody>
      </p:sp>
      <p:sp>
        <p:nvSpPr>
          <p:cNvPr id="33" name="Right Arrow 32"/>
          <p:cNvSpPr/>
          <p:nvPr/>
        </p:nvSpPr>
        <p:spPr>
          <a:xfrm flipH="1">
            <a:off x="5486400" y="2466201"/>
            <a:ext cx="1200150" cy="51435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dirty="0"/>
              <a:t>Aid</a:t>
            </a:r>
          </a:p>
        </p:txBody>
      </p:sp>
      <p:sp>
        <p:nvSpPr>
          <p:cNvPr id="36" name="Right Arrow 35"/>
          <p:cNvSpPr/>
          <p:nvPr/>
        </p:nvSpPr>
        <p:spPr>
          <a:xfrm rot="1549821" flipH="1">
            <a:off x="3116287" y="1864219"/>
            <a:ext cx="1522564" cy="16862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dirty="0"/>
          </a:p>
        </p:txBody>
      </p:sp>
      <p:sp>
        <p:nvSpPr>
          <p:cNvPr id="40" name="Right Arrow 39"/>
          <p:cNvSpPr/>
          <p:nvPr/>
        </p:nvSpPr>
        <p:spPr>
          <a:xfrm rot="2448856" flipH="1">
            <a:off x="4161306" y="1772218"/>
            <a:ext cx="600225" cy="16862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dirty="0"/>
          </a:p>
        </p:txBody>
      </p:sp>
      <p:sp>
        <p:nvSpPr>
          <p:cNvPr id="14" name="Right Arrow 13"/>
          <p:cNvSpPr/>
          <p:nvPr/>
        </p:nvSpPr>
        <p:spPr>
          <a:xfrm>
            <a:off x="2571750" y="2057400"/>
            <a:ext cx="1943100"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dirty="0"/>
              <a:t>Payment (019)</a:t>
            </a:r>
          </a:p>
        </p:txBody>
      </p:sp>
      <p:sp>
        <p:nvSpPr>
          <p:cNvPr id="32" name="Right Arrow 31"/>
          <p:cNvSpPr/>
          <p:nvPr/>
        </p:nvSpPr>
        <p:spPr>
          <a:xfrm flipH="1">
            <a:off x="2457450" y="2457450"/>
            <a:ext cx="2000250" cy="51435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dirty="0"/>
              <a:t>Aid Transit</a:t>
            </a:r>
          </a:p>
        </p:txBody>
      </p:sp>
      <p:sp>
        <p:nvSpPr>
          <p:cNvPr id="38" name="Content Placeholder 1"/>
          <p:cNvSpPr txBox="1">
            <a:spLocks/>
          </p:cNvSpPr>
          <p:nvPr/>
        </p:nvSpPr>
        <p:spPr>
          <a:xfrm>
            <a:off x="5486400" y="3198344"/>
            <a:ext cx="1428750" cy="402107"/>
          </a:xfrm>
          <a:prstGeom prst="rect">
            <a:avLst/>
          </a:prstGeom>
          <a:solidFill>
            <a:srgbClr val="92D050"/>
          </a:solidFill>
          <a:ln>
            <a:noFill/>
          </a:ln>
        </p:spPr>
        <p:txBody>
          <a:bodyPr vert="horz" lIns="0" tIns="0" rIns="0" bIns="0" anchor="ctr">
            <a:normAutofit/>
          </a:bodyPr>
          <a:lstStyle/>
          <a:p>
            <a:pPr algn="ctr">
              <a:spcBef>
                <a:spcPts val="300"/>
              </a:spcBef>
              <a:buClr>
                <a:schemeClr val="accent1"/>
              </a:buClr>
              <a:buSzPct val="68000"/>
              <a:defRPr/>
            </a:pPr>
            <a:r>
              <a:rPr lang="en-US" sz="2025" b="1" dirty="0"/>
              <a:t>This Year</a:t>
            </a:r>
          </a:p>
        </p:txBody>
      </p:sp>
      <p:sp>
        <p:nvSpPr>
          <p:cNvPr id="39" name="Content Placeholder 1"/>
          <p:cNvSpPr txBox="1">
            <a:spLocks/>
          </p:cNvSpPr>
          <p:nvPr/>
        </p:nvSpPr>
        <p:spPr>
          <a:xfrm>
            <a:off x="5486400" y="3598394"/>
            <a:ext cx="1428750" cy="402107"/>
          </a:xfrm>
          <a:prstGeom prst="rect">
            <a:avLst/>
          </a:prstGeom>
          <a:solidFill>
            <a:srgbClr val="00B050"/>
          </a:solidFill>
          <a:ln>
            <a:noFill/>
          </a:ln>
        </p:spPr>
        <p:txBody>
          <a:bodyPr vert="horz" lIns="0" tIns="0" rIns="0" bIns="0" anchor="ctr">
            <a:normAutofit/>
          </a:bodyPr>
          <a:lstStyle/>
          <a:p>
            <a:pPr algn="ctr">
              <a:spcBef>
                <a:spcPts val="300"/>
              </a:spcBef>
              <a:buClr>
                <a:schemeClr val="accent1"/>
              </a:buClr>
              <a:buSzPct val="68000"/>
              <a:defRPr/>
            </a:pPr>
            <a:r>
              <a:rPr lang="en-US" sz="2025" b="1" i="1" dirty="0"/>
              <a:t>Next Year</a:t>
            </a:r>
          </a:p>
        </p:txBody>
      </p:sp>
      <p:pic>
        <p:nvPicPr>
          <p:cNvPr id="35" name="Picture 2" descr="https://media.dpi.wi.gov/stock-img/illustrations/scho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254" y="1714500"/>
            <a:ext cx="1136000" cy="1136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s://media.dpi.wi.gov/stock-img/illustrations/scho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860" y="2081100"/>
            <a:ext cx="706015" cy="7060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media.dpi.wi.gov/stock-img/small-icon/teacher-classroom-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1" y="3747827"/>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s://media.dpi.wi.gov/stock-img/illustrations/schoo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4575" y="1002135"/>
            <a:ext cx="561880" cy="5618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s://media.dpi.wi.gov/stock-img/illustrations/schoo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432" y="980131"/>
            <a:ext cx="606319" cy="60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3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down)">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4"/>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37"/>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41"/>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1"/>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8"/>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42"/>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8">
                                            <p:txEl>
                                              <p:pRg st="0" end="0"/>
                                            </p:txEl>
                                          </p:spTgt>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par>
                          <p:cTn id="63" fill="hold">
                            <p:stCondLst>
                              <p:cond delay="500"/>
                            </p:stCondLst>
                            <p:childTnLst>
                              <p:par>
                                <p:cTn id="64" presetID="22" presetClass="entr" presetSubtype="2"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right)">
                                      <p:cBhvr>
                                        <p:cTn id="66" dur="500"/>
                                        <p:tgtEl>
                                          <p:spTgt spid="33"/>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right)">
                                      <p:cBhvr>
                                        <p:cTn id="70" dur="500"/>
                                        <p:tgtEl>
                                          <p:spTgt spid="32"/>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right)">
                                      <p:cBhvr>
                                        <p:cTn id="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42" grpId="0" animBg="1"/>
      <p:bldP spid="42" grpId="1" animBg="1"/>
      <p:bldP spid="37" grpId="0" animBg="1"/>
      <p:bldP spid="37" grpId="1" animBg="1"/>
      <p:bldP spid="41" grpId="0" animBg="1"/>
      <p:bldP spid="41" grpId="1" animBg="1"/>
      <p:bldP spid="28" grpId="0" animBg="1"/>
      <p:bldP spid="28" grpId="1" animBg="1"/>
      <p:bldP spid="30" grpId="0" animBg="1"/>
      <p:bldP spid="30" grpId="1" animBg="1"/>
      <p:bldP spid="31" grpId="0" animBg="1"/>
      <p:bldP spid="31" grpId="1" animBg="1"/>
      <p:bldP spid="34" grpId="0" animBg="1"/>
      <p:bldP spid="33" grpId="0" animBg="1"/>
      <p:bldP spid="36" grpId="0" animBg="1"/>
      <p:bldP spid="40" grpId="0" animBg="1"/>
      <p:bldP spid="14" grpId="0" animBg="1"/>
      <p:bldP spid="14" grpId="1" animBg="1"/>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ight Arrow 47"/>
          <p:cNvSpPr/>
          <p:nvPr/>
        </p:nvSpPr>
        <p:spPr>
          <a:xfrm rot="16924094">
            <a:off x="3009406" y="2412723"/>
            <a:ext cx="1705782" cy="198929"/>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dirty="0"/>
          </a:p>
        </p:txBody>
      </p:sp>
      <p:sp>
        <p:nvSpPr>
          <p:cNvPr id="43" name="Right Arrow 42"/>
          <p:cNvSpPr/>
          <p:nvPr/>
        </p:nvSpPr>
        <p:spPr>
          <a:xfrm rot="12349821" flipH="1">
            <a:off x="3271263" y="1804991"/>
            <a:ext cx="1522564" cy="16862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dirty="0"/>
          </a:p>
        </p:txBody>
      </p:sp>
      <p:sp>
        <p:nvSpPr>
          <p:cNvPr id="44" name="Right Arrow 43"/>
          <p:cNvSpPr/>
          <p:nvPr/>
        </p:nvSpPr>
        <p:spPr>
          <a:xfrm rot="13248856" flipH="1">
            <a:off x="4274204" y="1710059"/>
            <a:ext cx="600225" cy="16862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dirty="0"/>
          </a:p>
        </p:txBody>
      </p:sp>
      <p:sp>
        <p:nvSpPr>
          <p:cNvPr id="37" name="TextBox 36"/>
          <p:cNvSpPr txBox="1"/>
          <p:nvPr/>
        </p:nvSpPr>
        <p:spPr>
          <a:xfrm>
            <a:off x="1383049" y="2868957"/>
            <a:ext cx="558730" cy="277768"/>
          </a:xfrm>
          <a:prstGeom prst="rect">
            <a:avLst/>
          </a:prstGeom>
          <a:noFill/>
        </p:spPr>
        <p:txBody>
          <a:bodyPr wrap="square" rtlCol="0">
            <a:spAutoFit/>
          </a:bodyPr>
          <a:lstStyle/>
          <a:p>
            <a:pPr algn="ctr"/>
            <a:r>
              <a:rPr lang="en-US" sz="1205" b="1" dirty="0"/>
              <a:t>YOU</a:t>
            </a:r>
          </a:p>
        </p:txBody>
      </p:sp>
      <p:sp>
        <p:nvSpPr>
          <p:cNvPr id="47" name="Right Arrow 46"/>
          <p:cNvSpPr/>
          <p:nvPr/>
        </p:nvSpPr>
        <p:spPr>
          <a:xfrm rot="4675906" flipH="1">
            <a:off x="2284623" y="2419060"/>
            <a:ext cx="1705782" cy="198929"/>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dirty="0"/>
          </a:p>
        </p:txBody>
      </p:sp>
      <p:sp>
        <p:nvSpPr>
          <p:cNvPr id="49" name="Right Arrow 48"/>
          <p:cNvSpPr/>
          <p:nvPr/>
        </p:nvSpPr>
        <p:spPr>
          <a:xfrm rot="2700000" flipH="1">
            <a:off x="2214893" y="2888325"/>
            <a:ext cx="946815" cy="514350"/>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dirty="0"/>
              <a:t>Services</a:t>
            </a:r>
          </a:p>
        </p:txBody>
      </p:sp>
      <p:sp>
        <p:nvSpPr>
          <p:cNvPr id="6" name="Title 5"/>
          <p:cNvSpPr>
            <a:spLocks noGrp="1"/>
          </p:cNvSpPr>
          <p:nvPr>
            <p:ph type="title"/>
          </p:nvPr>
        </p:nvSpPr>
        <p:spPr/>
        <p:txBody>
          <a:bodyPr>
            <a:normAutofit/>
          </a:bodyPr>
          <a:lstStyle/>
          <a:p>
            <a:r>
              <a:rPr lang="en-US" dirty="0"/>
              <a:t>Package Program</a:t>
            </a:r>
          </a:p>
        </p:txBody>
      </p:sp>
      <p:grpSp>
        <p:nvGrpSpPr>
          <p:cNvPr id="7" name="Group 19"/>
          <p:cNvGrpSpPr/>
          <p:nvPr/>
        </p:nvGrpSpPr>
        <p:grpSpPr>
          <a:xfrm>
            <a:off x="4629150" y="1608951"/>
            <a:ext cx="1371600" cy="1535068"/>
            <a:chOff x="3657600" y="3429000"/>
            <a:chExt cx="1828800" cy="2046757"/>
          </a:xfrm>
        </p:grpSpPr>
        <p:pic>
          <p:nvPicPr>
            <p:cNvPr id="2054" name="Picture 6" descr="C:\Documents and Settings\bushdp\Local Settings\Temporary Internet Files\Content.IE5\81LTIVZY\MC90044173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429000"/>
              <a:ext cx="1828800" cy="1828800"/>
            </a:xfrm>
            <a:prstGeom prst="rect">
              <a:avLst/>
            </a:prstGeom>
            <a:noFill/>
          </p:spPr>
        </p:pic>
        <p:sp>
          <p:nvSpPr>
            <p:cNvPr id="17" name="TextBox 16"/>
            <p:cNvSpPr txBox="1"/>
            <p:nvPr/>
          </p:nvSpPr>
          <p:spPr>
            <a:xfrm>
              <a:off x="4191000" y="5105400"/>
              <a:ext cx="838200" cy="370357"/>
            </a:xfrm>
            <a:prstGeom prst="rect">
              <a:avLst/>
            </a:prstGeom>
            <a:noFill/>
          </p:spPr>
          <p:txBody>
            <a:bodyPr wrap="square" rtlCol="0">
              <a:spAutoFit/>
            </a:bodyPr>
            <a:lstStyle/>
            <a:p>
              <a:pPr algn="ctr"/>
              <a:r>
                <a:rPr lang="en-US" sz="1205" b="1" dirty="0"/>
                <a:t>CESA</a:t>
              </a:r>
            </a:p>
          </p:txBody>
        </p:sp>
      </p:grpSp>
      <p:grpSp>
        <p:nvGrpSpPr>
          <p:cNvPr id="8" name="Group 20"/>
          <p:cNvGrpSpPr/>
          <p:nvPr/>
        </p:nvGrpSpPr>
        <p:grpSpPr>
          <a:xfrm>
            <a:off x="7063740" y="1981691"/>
            <a:ext cx="822960" cy="1162329"/>
            <a:chOff x="7360920" y="3925986"/>
            <a:chExt cx="1097280" cy="1549771"/>
          </a:xfrm>
        </p:grpSpPr>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0920" y="3925986"/>
              <a:ext cx="1097280" cy="1179414"/>
            </a:xfrm>
            <a:prstGeom prst="rect">
              <a:avLst/>
            </a:prstGeom>
            <a:noFill/>
            <a:ln w="9525">
              <a:noFill/>
              <a:miter lim="800000"/>
              <a:headEnd/>
              <a:tailEnd/>
            </a:ln>
          </p:spPr>
        </p:pic>
        <p:sp>
          <p:nvSpPr>
            <p:cNvPr id="18" name="TextBox 17"/>
            <p:cNvSpPr txBox="1"/>
            <p:nvPr/>
          </p:nvSpPr>
          <p:spPr>
            <a:xfrm>
              <a:off x="7543800" y="5105400"/>
              <a:ext cx="744973" cy="370357"/>
            </a:xfrm>
            <a:prstGeom prst="rect">
              <a:avLst/>
            </a:prstGeom>
            <a:noFill/>
          </p:spPr>
          <p:txBody>
            <a:bodyPr wrap="square" rtlCol="0">
              <a:spAutoFit/>
            </a:bodyPr>
            <a:lstStyle/>
            <a:p>
              <a:pPr algn="ctr"/>
              <a:r>
                <a:rPr lang="en-US" sz="1205" b="1" dirty="0"/>
                <a:t>DPI</a:t>
              </a:r>
            </a:p>
          </p:txBody>
        </p:sp>
      </p:grpSp>
      <p:sp>
        <p:nvSpPr>
          <p:cNvPr id="33" name="Right Arrow 32"/>
          <p:cNvSpPr/>
          <p:nvPr/>
        </p:nvSpPr>
        <p:spPr>
          <a:xfrm flipH="1">
            <a:off x="6057900" y="2409051"/>
            <a:ext cx="914400" cy="51435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dirty="0"/>
              <a:t>Aid</a:t>
            </a:r>
          </a:p>
        </p:txBody>
      </p:sp>
      <p:sp>
        <p:nvSpPr>
          <p:cNvPr id="34" name="Right Arrow 33"/>
          <p:cNvSpPr/>
          <p:nvPr/>
        </p:nvSpPr>
        <p:spPr>
          <a:xfrm>
            <a:off x="6115050" y="2009001"/>
            <a:ext cx="914400" cy="514350"/>
          </a:xfrm>
          <a:prstGeom prst="rightArrow">
            <a:avLst>
              <a:gd name="adj1" fmla="val 46078"/>
              <a:gd name="adj2" fmla="val 50000"/>
            </a:avLst>
          </a:prstGeom>
          <a:solidFill>
            <a:schemeClr val="tx2">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dirty="0"/>
              <a:t>Claim</a:t>
            </a:r>
          </a:p>
        </p:txBody>
      </p:sp>
      <p:sp>
        <p:nvSpPr>
          <p:cNvPr id="45" name="Right Arrow 44"/>
          <p:cNvSpPr/>
          <p:nvPr/>
        </p:nvSpPr>
        <p:spPr>
          <a:xfrm rot="1549821" flipH="1">
            <a:off x="3116287" y="1864219"/>
            <a:ext cx="1522564" cy="16862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dirty="0"/>
          </a:p>
        </p:txBody>
      </p:sp>
      <p:sp>
        <p:nvSpPr>
          <p:cNvPr id="46" name="Right Arrow 45"/>
          <p:cNvSpPr/>
          <p:nvPr/>
        </p:nvSpPr>
        <p:spPr>
          <a:xfrm rot="2448856" flipH="1">
            <a:off x="4161306" y="1772218"/>
            <a:ext cx="600225" cy="16862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dirty="0"/>
          </a:p>
        </p:txBody>
      </p:sp>
      <p:sp>
        <p:nvSpPr>
          <p:cNvPr id="14" name="Right Arrow 13"/>
          <p:cNvSpPr/>
          <p:nvPr/>
        </p:nvSpPr>
        <p:spPr>
          <a:xfrm>
            <a:off x="2686050" y="1943100"/>
            <a:ext cx="2057400"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dirty="0"/>
              <a:t>Payment for Services</a:t>
            </a:r>
          </a:p>
        </p:txBody>
      </p:sp>
      <p:sp>
        <p:nvSpPr>
          <p:cNvPr id="42" name="Right Arrow 41"/>
          <p:cNvSpPr/>
          <p:nvPr/>
        </p:nvSpPr>
        <p:spPr>
          <a:xfrm flipH="1">
            <a:off x="2343150" y="2228850"/>
            <a:ext cx="2057400"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dirty="0"/>
              <a:t>Payment for Salary</a:t>
            </a:r>
          </a:p>
        </p:txBody>
      </p:sp>
      <p:sp>
        <p:nvSpPr>
          <p:cNvPr id="50" name="Right Arrow 49"/>
          <p:cNvSpPr/>
          <p:nvPr/>
        </p:nvSpPr>
        <p:spPr>
          <a:xfrm rot="2700000">
            <a:off x="2344759" y="3422241"/>
            <a:ext cx="840512"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dirty="0"/>
              <a:t>Salary</a:t>
            </a:r>
          </a:p>
        </p:txBody>
      </p:sp>
      <p:sp>
        <p:nvSpPr>
          <p:cNvPr id="32" name="Right Arrow 31"/>
          <p:cNvSpPr/>
          <p:nvPr/>
        </p:nvSpPr>
        <p:spPr>
          <a:xfrm flipH="1">
            <a:off x="2571750" y="2514600"/>
            <a:ext cx="1943100" cy="51435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dirty="0"/>
              <a:t>Aid Transit</a:t>
            </a:r>
          </a:p>
        </p:txBody>
      </p:sp>
      <p:sp>
        <p:nvSpPr>
          <p:cNvPr id="41" name="Content Placeholder 1"/>
          <p:cNvSpPr txBox="1">
            <a:spLocks/>
          </p:cNvSpPr>
          <p:nvPr/>
        </p:nvSpPr>
        <p:spPr>
          <a:xfrm>
            <a:off x="5486400" y="3198344"/>
            <a:ext cx="1428750" cy="402107"/>
          </a:xfrm>
          <a:prstGeom prst="rect">
            <a:avLst/>
          </a:prstGeom>
          <a:solidFill>
            <a:srgbClr val="92D050"/>
          </a:solidFill>
          <a:ln>
            <a:noFill/>
          </a:ln>
        </p:spPr>
        <p:txBody>
          <a:bodyPr vert="horz" lIns="0" tIns="0" rIns="0" bIns="0" anchor="ctr">
            <a:normAutofit/>
          </a:bodyPr>
          <a:lstStyle/>
          <a:p>
            <a:pPr algn="ctr">
              <a:spcBef>
                <a:spcPts val="300"/>
              </a:spcBef>
              <a:buClr>
                <a:schemeClr val="accent1"/>
              </a:buClr>
              <a:buSzPct val="68000"/>
              <a:defRPr/>
            </a:pPr>
            <a:r>
              <a:rPr lang="en-US" sz="2025" b="1" dirty="0"/>
              <a:t>This Year</a:t>
            </a:r>
          </a:p>
        </p:txBody>
      </p:sp>
      <p:sp>
        <p:nvSpPr>
          <p:cNvPr id="51" name="Content Placeholder 1"/>
          <p:cNvSpPr txBox="1">
            <a:spLocks/>
          </p:cNvSpPr>
          <p:nvPr/>
        </p:nvSpPr>
        <p:spPr>
          <a:xfrm>
            <a:off x="5486400" y="3598394"/>
            <a:ext cx="1428750" cy="402107"/>
          </a:xfrm>
          <a:prstGeom prst="rect">
            <a:avLst/>
          </a:prstGeom>
          <a:solidFill>
            <a:srgbClr val="00B050"/>
          </a:solidFill>
          <a:ln>
            <a:noFill/>
          </a:ln>
        </p:spPr>
        <p:txBody>
          <a:bodyPr vert="horz" lIns="0" tIns="0" rIns="0" bIns="0" anchor="ctr">
            <a:normAutofit/>
          </a:bodyPr>
          <a:lstStyle/>
          <a:p>
            <a:pPr algn="ctr">
              <a:spcBef>
                <a:spcPts val="300"/>
              </a:spcBef>
              <a:buClr>
                <a:schemeClr val="accent1"/>
              </a:buClr>
              <a:buSzPct val="68000"/>
              <a:defRPr/>
            </a:pPr>
            <a:r>
              <a:rPr lang="en-US" sz="2025" b="1" i="1" dirty="0"/>
              <a:t>Next Year</a:t>
            </a:r>
          </a:p>
        </p:txBody>
      </p:sp>
      <p:pic>
        <p:nvPicPr>
          <p:cNvPr id="30" name="Picture 2" descr="https://media.dpi.wi.gov/stock-img/illustrations/scho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807163"/>
            <a:ext cx="1026540" cy="102654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media.dpi.wi.gov/stock-img/small-icon/teacher-classroom-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939" y="3565689"/>
            <a:ext cx="1246145" cy="124614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media.dpi.wi.gov/stock-img/illustrations/scho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225" y="994863"/>
            <a:ext cx="623388" cy="62338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s://media.dpi.wi.gov/stock-img/illustrations/schoo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2008" y="1032469"/>
            <a:ext cx="548176" cy="54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6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down)">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right)">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1">
                                            <p:txEl>
                                              <p:pRg st="0" end="0"/>
                                            </p:txEl>
                                          </p:spTgt>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childTnLst>
                          </p:cTn>
                        </p:par>
                        <p:par>
                          <p:cTn id="64" fill="hold">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childTnLst>
                          </p:cTn>
                        </p:par>
                        <p:par>
                          <p:cTn id="68" fill="hold">
                            <p:stCondLst>
                              <p:cond delay="1000"/>
                            </p:stCondLst>
                            <p:childTnLst>
                              <p:par>
                                <p:cTn id="69" presetID="22" presetClass="entr" presetSubtype="2"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right)">
                                      <p:cBhvr>
                                        <p:cTn id="71" dur="500"/>
                                        <p:tgtEl>
                                          <p:spTgt spid="32"/>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right)">
                                      <p:cBhvr>
                                        <p:cTn id="74" dur="500"/>
                                        <p:tgtEl>
                                          <p:spTgt spid="45"/>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right)">
                                      <p:cBhvr>
                                        <p:cTn id="7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3" grpId="0" animBg="1"/>
      <p:bldP spid="43" grpId="1" animBg="1"/>
      <p:bldP spid="44" grpId="0" animBg="1"/>
      <p:bldP spid="44" grpId="1" animBg="1"/>
      <p:bldP spid="47" grpId="0" animBg="1"/>
      <p:bldP spid="47" grpId="1" animBg="1"/>
      <p:bldP spid="49" grpId="0" animBg="1"/>
      <p:bldP spid="49" grpId="1" animBg="1"/>
      <p:bldP spid="33" grpId="0" animBg="1"/>
      <p:bldP spid="34" grpId="0" animBg="1"/>
      <p:bldP spid="45" grpId="0" animBg="1"/>
      <p:bldP spid="46" grpId="0" animBg="1"/>
      <p:bldP spid="14" grpId="0" animBg="1"/>
      <p:bldP spid="14" grpId="1" animBg="1"/>
      <p:bldP spid="42" grpId="0" animBg="1"/>
      <p:bldP spid="42" grpId="1" animBg="1"/>
      <p:bldP spid="50" grpId="0" animBg="1"/>
      <p:bldP spid="50" grpId="1" animBg="1"/>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02873" y="1315115"/>
            <a:ext cx="5591447" cy="1351396"/>
          </a:xfrm>
        </p:spPr>
        <p:txBody>
          <a:bodyPr>
            <a:normAutofit/>
          </a:bodyPr>
          <a:lstStyle/>
          <a:p>
            <a:pPr algn="ctr">
              <a:lnSpc>
                <a:spcPct val="100000"/>
              </a:lnSpc>
            </a:pPr>
            <a:r>
              <a:rPr lang="en-US" sz="6000" dirty="0"/>
              <a:t>Things to know</a:t>
            </a:r>
          </a:p>
        </p:txBody>
      </p:sp>
    </p:spTree>
    <p:extLst>
      <p:ext uri="{BB962C8B-B14F-4D97-AF65-F5344CB8AC3E}">
        <p14:creationId xmlns:p14="http://schemas.microsoft.com/office/powerpoint/2010/main" val="3305857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Maximizing Your Revenue</a:t>
            </a:r>
          </a:p>
        </p:txBody>
      </p:sp>
      <p:sp>
        <p:nvSpPr>
          <p:cNvPr id="9" name="Text Placeholder 2"/>
          <p:cNvSpPr>
            <a:spLocks noGrp="1"/>
          </p:cNvSpPr>
          <p:nvPr>
            <p:ph idx="1"/>
          </p:nvPr>
        </p:nvSpPr>
        <p:spPr>
          <a:xfrm>
            <a:off x="281884" y="914400"/>
            <a:ext cx="8719918" cy="4019107"/>
          </a:xfrm>
        </p:spPr>
        <p:txBody>
          <a:bodyPr>
            <a:noAutofit/>
          </a:bodyPr>
          <a:lstStyle/>
          <a:p>
            <a:pPr marL="152400" indent="0">
              <a:spcAft>
                <a:spcPts val="600"/>
              </a:spcAft>
              <a:buNone/>
            </a:pPr>
            <a:r>
              <a:rPr lang="en-US" sz="3200" dirty="0">
                <a:latin typeface="Lato Black" panose="020F0A02020204030203" pitchFamily="34" charset="0"/>
              </a:rPr>
              <a:t>Make Sure Staff Are Licensed</a:t>
            </a:r>
          </a:p>
          <a:p>
            <a:pPr marL="800100" lvl="1" indent="-457200">
              <a:lnSpc>
                <a:spcPct val="100000"/>
              </a:lnSpc>
              <a:spcAft>
                <a:spcPts val="600"/>
              </a:spcAft>
              <a:buFont typeface="Wingdings" panose="05000000000000000000" pitchFamily="2" charset="2"/>
              <a:buChar char="Ø"/>
            </a:pPr>
            <a:r>
              <a:rPr lang="en-US" sz="2800" dirty="0">
                <a:latin typeface="Lato Black" panose="020F0A02020204030203" pitchFamily="34" charset="0"/>
              </a:rPr>
              <a:t>Checkoff/tracking system for SPED staff and</a:t>
            </a:r>
            <a:br>
              <a:rPr lang="en-US" sz="2800" dirty="0">
                <a:latin typeface="Lato Black" panose="020F0A02020204030203" pitchFamily="34" charset="0"/>
              </a:rPr>
            </a:br>
            <a:r>
              <a:rPr lang="en-US" sz="2800" dirty="0">
                <a:latin typeface="Lato Black" panose="020F0A02020204030203" pitchFamily="34" charset="0"/>
              </a:rPr>
              <a:t>new hires can be helpful</a:t>
            </a:r>
          </a:p>
          <a:p>
            <a:pPr marL="0" indent="0">
              <a:spcAft>
                <a:spcPts val="600"/>
              </a:spcAft>
              <a:buNone/>
            </a:pPr>
            <a:r>
              <a:rPr lang="en-US" sz="3200" dirty="0">
                <a:latin typeface="Lato Black" panose="020F0A02020204030203" pitchFamily="34" charset="0"/>
              </a:rPr>
              <a:t>   Track Costs for High-Need Students</a:t>
            </a:r>
          </a:p>
          <a:p>
            <a:pPr lvl="1">
              <a:lnSpc>
                <a:spcPct val="100000"/>
              </a:lnSpc>
              <a:spcAft>
                <a:spcPts val="600"/>
              </a:spcAft>
              <a:buFont typeface="Wingdings" panose="05000000000000000000" pitchFamily="2" charset="2"/>
              <a:buChar char="Ø"/>
            </a:pPr>
            <a:r>
              <a:rPr lang="en-US" sz="2800" b="1" dirty="0">
                <a:latin typeface="Lato Black" panose="020F0A02020204030203" pitchFamily="34" charset="0"/>
              </a:rPr>
              <a:t>Sub</a:t>
            </a:r>
            <a:r>
              <a:rPr lang="en-US" sz="2800" dirty="0">
                <a:latin typeface="Lato Black" panose="020F0A02020204030203" pitchFamily="34" charset="0"/>
              </a:rPr>
              <a:t>mit High Cost Special Education Aid </a:t>
            </a:r>
          </a:p>
          <a:p>
            <a:pPr marL="152400" indent="0">
              <a:spcAft>
                <a:spcPts val="600"/>
              </a:spcAft>
              <a:buNone/>
            </a:pPr>
            <a:r>
              <a:rPr lang="en-US" sz="3200" dirty="0">
                <a:latin typeface="Lato Black" panose="020F0A02020204030203" pitchFamily="34" charset="0"/>
              </a:rPr>
              <a:t>Use your </a:t>
            </a:r>
            <a:r>
              <a:rPr lang="en-US" sz="3200" dirty="0"/>
              <a:t> </a:t>
            </a:r>
            <a:r>
              <a:rPr lang="en-US" sz="3200" b="1" dirty="0">
                <a:latin typeface="Lato Black" panose="020F0A02020204030203" pitchFamily="34" charset="0"/>
              </a:rPr>
              <a:t>FT/PS Grant Funds</a:t>
            </a:r>
          </a:p>
          <a:p>
            <a:pPr marL="152400" indent="0">
              <a:spcAft>
                <a:spcPts val="600"/>
              </a:spcAft>
              <a:buNone/>
            </a:pPr>
            <a:r>
              <a:rPr lang="en-US" sz="3200" dirty="0">
                <a:latin typeface="Lato Black" panose="020F0A02020204030203" pitchFamily="34" charset="0"/>
              </a:rPr>
              <a:t>If In Doubt, Ask!</a:t>
            </a:r>
          </a:p>
          <a:p>
            <a:pPr>
              <a:buFont typeface="Arial" panose="020B0604020202020204" pitchFamily="34" charset="0"/>
              <a:buChar char="•"/>
            </a:pPr>
            <a:endParaRPr lang="en-US" sz="3200" b="1" dirty="0">
              <a:latin typeface="Lato Black" panose="020F0A02020204030203" pitchFamily="34" charset="0"/>
            </a:endParaRPr>
          </a:p>
          <a:p>
            <a:pPr marL="621792" indent="-457200">
              <a:buFont typeface="Arial" panose="020B0604020202020204" pitchFamily="34" charset="0"/>
              <a:buChar char="•"/>
            </a:pPr>
            <a:endParaRPr lang="en-US" sz="2800" dirty="0">
              <a:latin typeface="Lato Black" panose="020F0A02020204030203" pitchFamily="34" charset="0"/>
            </a:endParaRPr>
          </a:p>
          <a:p>
            <a:pPr lvl="1">
              <a:buFont typeface="Wingdings" panose="05000000000000000000" pitchFamily="2" charset="2"/>
              <a:buChar char="Ø"/>
            </a:pPr>
            <a:endParaRPr lang="en-US" sz="3200" dirty="0">
              <a:latin typeface="Lato Black" panose="020F0A02020204030203" pitchFamily="34" charset="0"/>
            </a:endParaRPr>
          </a:p>
          <a:p>
            <a:pPr marL="0" indent="0">
              <a:spcAft>
                <a:spcPts val="0"/>
              </a:spcAft>
              <a:buFont typeface="Arial" panose="020B0604020202020204" pitchFamily="34" charset="0"/>
              <a:buChar char="•"/>
            </a:pPr>
            <a:endParaRPr lang="en-US" sz="2800" dirty="0">
              <a:latin typeface="Lato Black" panose="020F0A02020204030203" pitchFamily="34" charset="0"/>
            </a:endParaRPr>
          </a:p>
          <a:p>
            <a:pPr>
              <a:lnSpc>
                <a:spcPct val="120000"/>
              </a:lnSpc>
            </a:pPr>
            <a:endParaRPr lang="en-US" sz="2800" dirty="0">
              <a:latin typeface="Lato Black" panose="020F0A02020204030203" pitchFamily="34" charset="0"/>
            </a:endParaRPr>
          </a:p>
        </p:txBody>
      </p:sp>
    </p:spTree>
    <p:extLst>
      <p:ext uri="{BB962C8B-B14F-4D97-AF65-F5344CB8AC3E}">
        <p14:creationId xmlns:p14="http://schemas.microsoft.com/office/powerpoint/2010/main" val="2115616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Open Enrollment for SwDs</a:t>
            </a:r>
          </a:p>
        </p:txBody>
      </p:sp>
      <p:sp>
        <p:nvSpPr>
          <p:cNvPr id="3" name="Text Placeholder 2"/>
          <p:cNvSpPr>
            <a:spLocks noGrp="1"/>
          </p:cNvSpPr>
          <p:nvPr>
            <p:ph type="body" sz="quarter" idx="14"/>
          </p:nvPr>
        </p:nvSpPr>
        <p:spPr>
          <a:xfrm>
            <a:off x="261257" y="993322"/>
            <a:ext cx="8621486" cy="3668485"/>
          </a:xfrm>
        </p:spPr>
        <p:txBody>
          <a:bodyPr>
            <a:normAutofit fontScale="85000" lnSpcReduction="20000"/>
          </a:bodyPr>
          <a:lstStyle/>
          <a:p>
            <a:pPr>
              <a:lnSpc>
                <a:spcPct val="120000"/>
              </a:lnSpc>
              <a:spcAft>
                <a:spcPts val="1800"/>
              </a:spcAft>
            </a:pPr>
            <a:r>
              <a:rPr lang="en-US" sz="4100" dirty="0">
                <a:latin typeface="Lato Black" panose="020F0A02020204030203" pitchFamily="34" charset="0"/>
              </a:rPr>
              <a:t>Funded by $13,076 in 2022-23 DPI aid transfer from resident district (Fund 10 expense)</a:t>
            </a:r>
          </a:p>
          <a:p>
            <a:pPr>
              <a:lnSpc>
                <a:spcPct val="120000"/>
              </a:lnSpc>
            </a:pPr>
            <a:r>
              <a:rPr lang="en-US" sz="4100" dirty="0">
                <a:latin typeface="Lato Black" panose="020F0A02020204030203" pitchFamily="34" charset="0"/>
              </a:rPr>
              <a:t>District of attendance (non resident) district assumes FAPE and MOE, retains state &amp; federal special education aids</a:t>
            </a:r>
          </a:p>
          <a:p>
            <a:pPr>
              <a:lnSpc>
                <a:spcPct val="120000"/>
              </a:lnSpc>
            </a:pPr>
            <a:endParaRPr lang="en-US" sz="3200" dirty="0">
              <a:latin typeface="Lato Black" panose="020F0A02020204030203" pitchFamily="34" charset="0"/>
            </a:endParaRPr>
          </a:p>
        </p:txBody>
      </p:sp>
    </p:spTree>
    <p:extLst>
      <p:ext uri="{BB962C8B-B14F-4D97-AF65-F5344CB8AC3E}">
        <p14:creationId xmlns:p14="http://schemas.microsoft.com/office/powerpoint/2010/main" val="44957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4000" dirty="0"/>
              <a:t>Special Education-Fund 27 Defined</a:t>
            </a:r>
          </a:p>
        </p:txBody>
      </p:sp>
      <p:sp>
        <p:nvSpPr>
          <p:cNvPr id="4" name="Content Placeholder 1"/>
          <p:cNvSpPr txBox="1">
            <a:spLocks/>
          </p:cNvSpPr>
          <p:nvPr/>
        </p:nvSpPr>
        <p:spPr>
          <a:xfrm>
            <a:off x="0" y="1183758"/>
            <a:ext cx="9144000" cy="3959742"/>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85800" lvl="1" indent="-342900">
              <a:lnSpc>
                <a:spcPct val="100000"/>
              </a:lnSpc>
              <a:buFont typeface="Arial" panose="020B0604020202020204" pitchFamily="34" charset="0"/>
              <a:buChar char="•"/>
            </a:pPr>
            <a:r>
              <a:rPr lang="en-US" dirty="0">
                <a:latin typeface="Lato Black" panose="020F0A02020204030203" pitchFamily="34" charset="0"/>
              </a:rPr>
              <a:t>Used to account for the excess cost of providing special education and related services for students with IEPs during the regular or extended school years</a:t>
            </a:r>
          </a:p>
          <a:p>
            <a:pPr marL="685800" lvl="1" indent="-342900">
              <a:lnSpc>
                <a:spcPct val="100000"/>
              </a:lnSpc>
              <a:buFont typeface="Arial" panose="020B0604020202020204" pitchFamily="34" charset="0"/>
              <a:buChar char="•"/>
            </a:pPr>
            <a:endParaRPr lang="en-US" sz="1200" dirty="0">
              <a:latin typeface="Lato Black" panose="020F0A02020204030203" pitchFamily="34" charset="0"/>
            </a:endParaRPr>
          </a:p>
          <a:p>
            <a:pPr marL="685800" lvl="1" indent="-342900">
              <a:lnSpc>
                <a:spcPct val="100000"/>
              </a:lnSpc>
              <a:buFont typeface="Arial" panose="020B0604020202020204" pitchFamily="34" charset="0"/>
              <a:buChar char="•"/>
            </a:pPr>
            <a:r>
              <a:rPr lang="en-US" dirty="0">
                <a:latin typeface="Lato Black" panose="020F0A02020204030203" pitchFamily="34" charset="0"/>
              </a:rPr>
              <a:t>Includes charges for services to other districts as a result of hosting a package or cooperative program</a:t>
            </a:r>
          </a:p>
          <a:p>
            <a:pPr marL="685800" lvl="1" indent="-342900">
              <a:lnSpc>
                <a:spcPct val="100000"/>
              </a:lnSpc>
              <a:buFont typeface="Arial" panose="020B0604020202020204" pitchFamily="34" charset="0"/>
              <a:buChar char="•"/>
            </a:pPr>
            <a:endParaRPr lang="en-US" sz="1200" dirty="0">
              <a:latin typeface="Lato Black" panose="020F0A02020204030203" pitchFamily="34" charset="0"/>
            </a:endParaRPr>
          </a:p>
          <a:p>
            <a:pPr marL="685800" lvl="1" indent="-342900">
              <a:lnSpc>
                <a:spcPct val="100000"/>
              </a:lnSpc>
              <a:buFont typeface="Arial" panose="020B0604020202020204" pitchFamily="34" charset="0"/>
              <a:buChar char="•"/>
            </a:pPr>
            <a:r>
              <a:rPr lang="en-US" dirty="0">
                <a:latin typeface="Lato Black" panose="020F0A02020204030203" pitchFamily="34" charset="0"/>
              </a:rPr>
              <a:t>School-Age Parent costs also charged to this fund</a:t>
            </a:r>
          </a:p>
          <a:p>
            <a:pPr marL="685800" lvl="1" indent="-342900">
              <a:lnSpc>
                <a:spcPct val="100000"/>
              </a:lnSpc>
              <a:buFont typeface="Arial" panose="020B0604020202020204" pitchFamily="34" charset="0"/>
              <a:buChar char="•"/>
            </a:pPr>
            <a:endParaRPr lang="en-US" sz="1200" dirty="0">
              <a:latin typeface="Lato Black" panose="020F0A02020204030203" pitchFamily="34" charset="0"/>
            </a:endParaRPr>
          </a:p>
          <a:p>
            <a:pPr marL="685800" lvl="1" indent="-342900">
              <a:lnSpc>
                <a:spcPct val="100000"/>
              </a:lnSpc>
              <a:buFont typeface="Arial" panose="020B0604020202020204" pitchFamily="34" charset="0"/>
              <a:buChar char="•"/>
            </a:pPr>
            <a:r>
              <a:rPr lang="en-US" dirty="0">
                <a:latin typeface="Lato Black" panose="020F0A02020204030203" pitchFamily="34" charset="0"/>
              </a:rPr>
              <a:t>No fund balance or deficit can exist in this fund</a:t>
            </a:r>
          </a:p>
          <a:p>
            <a:pPr lvl="1" algn="r"/>
            <a:r>
              <a:rPr lang="en-US" sz="2000" i="1" dirty="0">
                <a:latin typeface="Lato Black" panose="020F0A02020204030203" pitchFamily="34" charset="0"/>
              </a:rPr>
              <a:t>WUFAR p. 5-1</a:t>
            </a:r>
          </a:p>
        </p:txBody>
      </p:sp>
    </p:spTree>
    <p:extLst>
      <p:ext uri="{BB962C8B-B14F-4D97-AF65-F5344CB8AC3E}">
        <p14:creationId xmlns:p14="http://schemas.microsoft.com/office/powerpoint/2010/main" val="4258346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627" y="1045029"/>
            <a:ext cx="8937744" cy="3959677"/>
          </a:xfrm>
        </p:spPr>
        <p:txBody>
          <a:bodyPr>
            <a:noAutofit/>
          </a:bodyPr>
          <a:lstStyle/>
          <a:p>
            <a:pPr>
              <a:spcAft>
                <a:spcPts val="1200"/>
              </a:spcAft>
            </a:pPr>
            <a:r>
              <a:rPr lang="en-US" sz="3200" dirty="0">
                <a:latin typeface="Lato Black" panose="020F0A02020204030203" pitchFamily="34" charset="0"/>
              </a:rPr>
              <a:t>  Funded by $ $13,076 in 2022-23 DPI aid    transfer (Fund 10 expense)</a:t>
            </a:r>
          </a:p>
          <a:p>
            <a:pPr>
              <a:spcAft>
                <a:spcPts val="1200"/>
              </a:spcAft>
            </a:pPr>
            <a:r>
              <a:rPr lang="en-US" sz="3200" dirty="0">
                <a:latin typeface="Lato Black" panose="020F0A02020204030203" pitchFamily="34" charset="0"/>
              </a:rPr>
              <a:t>  Payment deducted from general aids</a:t>
            </a:r>
          </a:p>
          <a:p>
            <a:pPr lvl="0">
              <a:spcAft>
                <a:spcPts val="1200"/>
              </a:spcAft>
            </a:pPr>
            <a:r>
              <a:rPr lang="en-US" sz="3200" dirty="0">
                <a:solidFill>
                  <a:prstClr val="black"/>
                </a:solidFill>
                <a:latin typeface="Lato Black" panose="020F0A02020204030203" pitchFamily="34" charset="0"/>
              </a:rPr>
              <a:t>  Revenue limit (district receives non-recurring exemption equal to aid reduction)</a:t>
            </a:r>
          </a:p>
          <a:p>
            <a:pPr>
              <a:spcAft>
                <a:spcPts val="1200"/>
              </a:spcAft>
            </a:pPr>
            <a:r>
              <a:rPr lang="en-US" sz="3200" dirty="0">
                <a:latin typeface="Lato Black" panose="020F0A02020204030203" pitchFamily="34" charset="0"/>
              </a:rPr>
              <a:t>  </a:t>
            </a:r>
            <a:r>
              <a:rPr lang="en-US" sz="3200" dirty="0" err="1">
                <a:latin typeface="Lato Black" panose="020F0A02020204030203" pitchFamily="34" charset="0"/>
              </a:rPr>
              <a:t>SwD</a:t>
            </a:r>
            <a:r>
              <a:rPr lang="en-US" sz="3200" dirty="0">
                <a:latin typeface="Lato Black" panose="020F0A02020204030203" pitchFamily="34" charset="0"/>
              </a:rPr>
              <a:t> counted by resident district for general aids paid in the next fiscal year</a:t>
            </a:r>
          </a:p>
        </p:txBody>
      </p:sp>
      <p:sp>
        <p:nvSpPr>
          <p:cNvPr id="6" name="Title 5"/>
          <p:cNvSpPr>
            <a:spLocks noGrp="1"/>
          </p:cNvSpPr>
          <p:nvPr>
            <p:ph type="title"/>
          </p:nvPr>
        </p:nvSpPr>
        <p:spPr/>
        <p:txBody>
          <a:bodyPr>
            <a:normAutofit/>
          </a:bodyPr>
          <a:lstStyle/>
          <a:p>
            <a:r>
              <a:rPr lang="en-US" b="1" dirty="0"/>
              <a:t>Special Needs Scholarship Program</a:t>
            </a:r>
            <a:endParaRPr lang="en-US" dirty="0"/>
          </a:p>
        </p:txBody>
      </p:sp>
    </p:spTree>
    <p:extLst>
      <p:ext uri="{BB962C8B-B14F-4D97-AF65-F5344CB8AC3E}">
        <p14:creationId xmlns:p14="http://schemas.microsoft.com/office/powerpoint/2010/main" val="2877225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33840"/>
            <a:ext cx="9144000" cy="921657"/>
          </a:xfrm>
        </p:spPr>
        <p:txBody>
          <a:bodyPr/>
          <a:lstStyle/>
          <a:p>
            <a:r>
              <a:rPr lang="en-US" dirty="0"/>
              <a:t>Tuition Agreements</a:t>
            </a:r>
          </a:p>
        </p:txBody>
      </p:sp>
      <p:sp>
        <p:nvSpPr>
          <p:cNvPr id="4" name="Content Placeholder 3"/>
          <p:cNvSpPr txBox="1">
            <a:spLocks/>
          </p:cNvSpPr>
          <p:nvPr/>
        </p:nvSpPr>
        <p:spPr>
          <a:xfrm>
            <a:off x="534256" y="1199059"/>
            <a:ext cx="8363164" cy="3801438"/>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200"/>
              </a:spcBef>
              <a:spcAft>
                <a:spcPts val="800"/>
              </a:spcAft>
            </a:pPr>
            <a:r>
              <a:rPr lang="en-US" sz="3200" dirty="0">
                <a:latin typeface="Lato Black" panose="020F0A02020204030203" pitchFamily="34" charset="0"/>
              </a:rPr>
              <a:t> For individual students, Wis. Stat. § 121.78</a:t>
            </a:r>
          </a:p>
          <a:p>
            <a:pPr marL="0" indent="0">
              <a:spcBef>
                <a:spcPts val="1200"/>
              </a:spcBef>
              <a:spcAft>
                <a:spcPts val="800"/>
              </a:spcAft>
            </a:pPr>
            <a:r>
              <a:rPr lang="en-US" sz="3200" dirty="0">
                <a:latin typeface="Lato Black" panose="020F0A02020204030203" pitchFamily="34" charset="0"/>
              </a:rPr>
              <a:t> Resident district pays another district for instruction/placement</a:t>
            </a:r>
          </a:p>
          <a:p>
            <a:pPr marL="0" lvl="2" indent="0">
              <a:spcBef>
                <a:spcPts val="1200"/>
              </a:spcBef>
            </a:pPr>
            <a:r>
              <a:rPr lang="en-US" sz="3200" b="1" dirty="0">
                <a:latin typeface="Lato Black" panose="020F0A02020204030203" pitchFamily="34" charset="0"/>
              </a:rPr>
              <a:t> Specify exact amount of tuition this year</a:t>
            </a:r>
          </a:p>
          <a:p>
            <a:pPr marL="0" lvl="2" indent="0">
              <a:lnSpc>
                <a:spcPct val="100000"/>
              </a:lnSpc>
              <a:spcBef>
                <a:spcPts val="1200"/>
              </a:spcBef>
            </a:pPr>
            <a:r>
              <a:rPr lang="en-US" sz="3200" b="1" dirty="0">
                <a:latin typeface="Lato Black" panose="020F0A02020204030203" pitchFamily="34" charset="0"/>
              </a:rPr>
              <a:t> Specify maximum estimated aid transit   next year</a:t>
            </a:r>
          </a:p>
        </p:txBody>
      </p:sp>
    </p:spTree>
    <p:extLst>
      <p:ext uri="{BB962C8B-B14F-4D97-AF65-F5344CB8AC3E}">
        <p14:creationId xmlns:p14="http://schemas.microsoft.com/office/powerpoint/2010/main" val="2930608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Tuition Agreements</a:t>
            </a:r>
          </a:p>
        </p:txBody>
      </p:sp>
      <p:sp>
        <p:nvSpPr>
          <p:cNvPr id="14" name="Right Arrow 13"/>
          <p:cNvSpPr/>
          <p:nvPr/>
        </p:nvSpPr>
        <p:spPr>
          <a:xfrm>
            <a:off x="2141506" y="1778065"/>
            <a:ext cx="5136724" cy="1606911"/>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latin typeface="Lato Black" panose="020F0A02020204030203" pitchFamily="34" charset="0"/>
              </a:rPr>
              <a:t>Pays Tuition for an individual student to attend another district</a:t>
            </a:r>
          </a:p>
        </p:txBody>
      </p:sp>
      <p:sp>
        <p:nvSpPr>
          <p:cNvPr id="26" name="TextBox 25"/>
          <p:cNvSpPr txBox="1"/>
          <p:nvPr/>
        </p:nvSpPr>
        <p:spPr>
          <a:xfrm>
            <a:off x="371642" y="1232897"/>
            <a:ext cx="1619603" cy="771904"/>
          </a:xfrm>
          <a:prstGeom prst="rect">
            <a:avLst/>
          </a:prstGeom>
          <a:noFill/>
        </p:spPr>
        <p:txBody>
          <a:bodyPr wrap="square" rtlCol="0">
            <a:spAutoFit/>
          </a:bodyPr>
          <a:lstStyle/>
          <a:p>
            <a:pPr algn="ctr"/>
            <a:r>
              <a:rPr lang="en-US" sz="2000" b="1" dirty="0">
                <a:latin typeface="Lato Black" panose="020F0A02020204030203" pitchFamily="34" charset="0"/>
              </a:rPr>
              <a:t>Resident District </a:t>
            </a:r>
          </a:p>
        </p:txBody>
      </p:sp>
      <p:sp>
        <p:nvSpPr>
          <p:cNvPr id="28" name="TextBox 27"/>
          <p:cNvSpPr txBox="1"/>
          <p:nvPr/>
        </p:nvSpPr>
        <p:spPr>
          <a:xfrm>
            <a:off x="7535877" y="1424122"/>
            <a:ext cx="1378323" cy="707886"/>
          </a:xfrm>
          <a:prstGeom prst="rect">
            <a:avLst/>
          </a:prstGeom>
          <a:noFill/>
        </p:spPr>
        <p:txBody>
          <a:bodyPr wrap="square" rtlCol="0">
            <a:spAutoFit/>
          </a:bodyPr>
          <a:lstStyle/>
          <a:p>
            <a:pPr algn="ctr"/>
            <a:r>
              <a:rPr lang="en-US" sz="2000" b="1" dirty="0">
                <a:latin typeface="Lato Black" panose="020F0A02020204030203" pitchFamily="34" charset="0"/>
              </a:rPr>
              <a:t>Another</a:t>
            </a:r>
          </a:p>
          <a:p>
            <a:pPr algn="ctr"/>
            <a:r>
              <a:rPr lang="en-US" sz="2000" b="1" dirty="0">
                <a:latin typeface="Lato Black" panose="020F0A02020204030203" pitchFamily="34" charset="0"/>
              </a:rPr>
              <a:t>District</a:t>
            </a:r>
          </a:p>
        </p:txBody>
      </p:sp>
      <p:sp>
        <p:nvSpPr>
          <p:cNvPr id="3" name="Rectangle 2"/>
          <p:cNvSpPr/>
          <p:nvPr/>
        </p:nvSpPr>
        <p:spPr>
          <a:xfrm>
            <a:off x="371643" y="3880526"/>
            <a:ext cx="8542558" cy="984885"/>
          </a:xfrm>
          <a:prstGeom prst="rect">
            <a:avLst/>
          </a:prstGeom>
        </p:spPr>
        <p:txBody>
          <a:bodyPr wrap="square">
            <a:spAutoFit/>
          </a:bodyPr>
          <a:lstStyle/>
          <a:p>
            <a:r>
              <a:rPr lang="en-US" sz="2000" dirty="0">
                <a:latin typeface="Lato Black" panose="020F0A02020204030203" pitchFamily="34" charset="0"/>
              </a:rPr>
              <a:t>Appeals of OE denial will be overturned when denying districts accept students under tuition agreements</a:t>
            </a:r>
          </a:p>
          <a:p>
            <a:pPr marL="693925" lvl="1" indent="-285750">
              <a:buFont typeface="Wingdings" panose="05000000000000000000" pitchFamily="2" charset="2"/>
              <a:buChar char="Ø"/>
            </a:pPr>
            <a:r>
              <a:rPr lang="en-US" sz="1800" b="1" dirty="0">
                <a:latin typeface="Lato Black" panose="020F0A02020204030203" pitchFamily="34" charset="0"/>
              </a:rPr>
              <a:t>If you have space for tuition, you have space for OE</a:t>
            </a:r>
          </a:p>
        </p:txBody>
      </p:sp>
      <p:pic>
        <p:nvPicPr>
          <p:cNvPr id="11" name="Picture 2" descr="https://media.dpi.wi.gov/stock-img/illustrations/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68" y="2132008"/>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edia.dpi.wi.gov/stock-img/illustrations/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450" y="2132008"/>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16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Cooperative Agreements</a:t>
            </a:r>
          </a:p>
        </p:txBody>
      </p:sp>
      <p:sp>
        <p:nvSpPr>
          <p:cNvPr id="4" name="Content Placeholder 3"/>
          <p:cNvSpPr txBox="1">
            <a:spLocks/>
          </p:cNvSpPr>
          <p:nvPr/>
        </p:nvSpPr>
        <p:spPr>
          <a:xfrm>
            <a:off x="315359" y="921657"/>
            <a:ext cx="4041648" cy="3154495"/>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9728" indent="0" algn="ctr">
              <a:spcAft>
                <a:spcPts val="800"/>
              </a:spcAft>
              <a:buFont typeface="Arial"/>
              <a:buNone/>
            </a:pPr>
            <a:endParaRPr lang="en-US" dirty="0"/>
          </a:p>
        </p:txBody>
      </p:sp>
      <p:sp>
        <p:nvSpPr>
          <p:cNvPr id="5" name="Content Placeholder 4"/>
          <p:cNvSpPr txBox="1">
            <a:spLocks/>
          </p:cNvSpPr>
          <p:nvPr/>
        </p:nvSpPr>
        <p:spPr>
          <a:xfrm>
            <a:off x="1047963" y="1113737"/>
            <a:ext cx="7510409" cy="3668315"/>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800"/>
              </a:spcAft>
            </a:pPr>
            <a:r>
              <a:rPr lang="en-US" sz="3000" dirty="0">
                <a:latin typeface="Lato Black" panose="020F0A02020204030203" pitchFamily="34" charset="0"/>
              </a:rPr>
              <a:t>For student programs, Wis. Stat. § 66.0301</a:t>
            </a:r>
          </a:p>
          <a:p>
            <a:pPr>
              <a:spcAft>
                <a:spcPts val="800"/>
              </a:spcAft>
            </a:pPr>
            <a:r>
              <a:rPr lang="en-US" sz="3000" dirty="0">
                <a:latin typeface="Lato Black" panose="020F0A02020204030203" pitchFamily="34" charset="0"/>
              </a:rPr>
              <a:t>Multiple LEAs share costs of a program</a:t>
            </a:r>
          </a:p>
          <a:p>
            <a:pPr>
              <a:spcAft>
                <a:spcPts val="800"/>
              </a:spcAft>
            </a:pPr>
            <a:r>
              <a:rPr lang="en-US" sz="3000" dirty="0">
                <a:latin typeface="Lato Black" panose="020F0A02020204030203" pitchFamily="34" charset="0"/>
              </a:rPr>
              <a:t>One LEA is fiscal agent</a:t>
            </a:r>
          </a:p>
          <a:p>
            <a:pPr>
              <a:spcAft>
                <a:spcPts val="800"/>
              </a:spcAft>
            </a:pPr>
            <a:r>
              <a:rPr lang="en-US" sz="3000" dirty="0">
                <a:latin typeface="Lato Black" panose="020F0A02020204030203" pitchFamily="34" charset="0"/>
              </a:rPr>
              <a:t>Resident District is FAPE agency</a:t>
            </a:r>
          </a:p>
          <a:p>
            <a:pPr>
              <a:spcAft>
                <a:spcPts val="800"/>
              </a:spcAft>
            </a:pPr>
            <a:r>
              <a:rPr lang="en-US" sz="3000" dirty="0">
                <a:latin typeface="Lato Black" panose="020F0A02020204030203" pitchFamily="34" charset="0"/>
              </a:rPr>
              <a:t>Specify cost sharing/allocation</a:t>
            </a:r>
          </a:p>
          <a:p>
            <a:pPr>
              <a:spcAft>
                <a:spcPts val="800"/>
              </a:spcAft>
            </a:pPr>
            <a:r>
              <a:rPr lang="en-US" sz="3000" dirty="0">
                <a:latin typeface="Lato Black" panose="020F0A02020204030203" pitchFamily="34" charset="0"/>
              </a:rPr>
              <a:t>Identify categorical aid transit</a:t>
            </a:r>
          </a:p>
          <a:p>
            <a:pPr>
              <a:spcAft>
                <a:spcPts val="800"/>
              </a:spcAft>
            </a:pPr>
            <a:endParaRPr lang="en-US" sz="3200" dirty="0">
              <a:latin typeface="Lato Black" panose="020F0A02020204030203" pitchFamily="34" charset="0"/>
            </a:endParaRPr>
          </a:p>
          <a:p>
            <a:pPr marL="0" indent="0">
              <a:spcAft>
                <a:spcPts val="800"/>
              </a:spcAft>
              <a:buNone/>
            </a:pPr>
            <a:endParaRPr lang="en-US" sz="3200" dirty="0">
              <a:latin typeface="Lato Black" panose="020F0A02020204030203" pitchFamily="34" charset="0"/>
            </a:endParaRPr>
          </a:p>
        </p:txBody>
      </p:sp>
    </p:spTree>
    <p:extLst>
      <p:ext uri="{BB962C8B-B14F-4D97-AF65-F5344CB8AC3E}">
        <p14:creationId xmlns:p14="http://schemas.microsoft.com/office/powerpoint/2010/main" val="4206377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914400"/>
          </a:xfrm>
        </p:spPr>
        <p:txBody>
          <a:bodyPr/>
          <a:lstStyle/>
          <a:p>
            <a:r>
              <a:rPr lang="en-US" dirty="0"/>
              <a:t>Cooperative Agreement</a:t>
            </a:r>
          </a:p>
        </p:txBody>
      </p:sp>
      <p:sp>
        <p:nvSpPr>
          <p:cNvPr id="14" name="Right Arrow 13"/>
          <p:cNvSpPr/>
          <p:nvPr/>
        </p:nvSpPr>
        <p:spPr>
          <a:xfrm>
            <a:off x="1737309" y="2174968"/>
            <a:ext cx="5460221" cy="1197788"/>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latin typeface="Lato Black" panose="020F0A02020204030203" pitchFamily="34" charset="0"/>
              </a:rPr>
              <a:t>Payment for District’s share of Program</a:t>
            </a:r>
          </a:p>
        </p:txBody>
      </p:sp>
      <p:sp>
        <p:nvSpPr>
          <p:cNvPr id="26" name="TextBox 25"/>
          <p:cNvSpPr txBox="1"/>
          <p:nvPr/>
        </p:nvSpPr>
        <p:spPr>
          <a:xfrm>
            <a:off x="371643" y="1450183"/>
            <a:ext cx="1028700" cy="584775"/>
          </a:xfrm>
          <a:prstGeom prst="rect">
            <a:avLst/>
          </a:prstGeom>
          <a:noFill/>
        </p:spPr>
        <p:txBody>
          <a:bodyPr wrap="square" rtlCol="0">
            <a:spAutoFit/>
          </a:bodyPr>
          <a:lstStyle/>
          <a:p>
            <a:pPr algn="ctr"/>
            <a:r>
              <a:rPr lang="en-US" sz="1600" b="1" dirty="0">
                <a:latin typeface="Lato Black" panose="020F0A02020204030203" pitchFamily="34" charset="0"/>
              </a:rPr>
              <a:t>Resident District </a:t>
            </a:r>
          </a:p>
        </p:txBody>
      </p:sp>
      <p:sp>
        <p:nvSpPr>
          <p:cNvPr id="28" name="TextBox 27"/>
          <p:cNvSpPr txBox="1"/>
          <p:nvPr/>
        </p:nvSpPr>
        <p:spPr>
          <a:xfrm>
            <a:off x="7042441" y="1443611"/>
            <a:ext cx="1978269" cy="646331"/>
          </a:xfrm>
          <a:prstGeom prst="rect">
            <a:avLst/>
          </a:prstGeom>
          <a:noFill/>
        </p:spPr>
        <p:txBody>
          <a:bodyPr wrap="square" rtlCol="0">
            <a:spAutoFit/>
          </a:bodyPr>
          <a:lstStyle/>
          <a:p>
            <a:pPr algn="ctr"/>
            <a:r>
              <a:rPr lang="en-US" sz="1800" b="1" dirty="0">
                <a:latin typeface="Lato Black" panose="020F0A02020204030203" pitchFamily="34" charset="0"/>
              </a:rPr>
              <a:t>Program Host FISCAL AGENT</a:t>
            </a:r>
          </a:p>
        </p:txBody>
      </p:sp>
      <p:pic>
        <p:nvPicPr>
          <p:cNvPr id="10" name="Picture 2" descr="https://media.dpi.wi.gov/stock-img/illustrations/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0" y="208994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dpi.wi.gov/stock-img/illustrations/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527" y="216109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edia.dpi.wi.gov/stock-img/illustrations/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48" y="4097198"/>
            <a:ext cx="723963" cy="7239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media.dpi.wi.gov/stock-img/illustrations/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408" y="4199164"/>
            <a:ext cx="665091" cy="665091"/>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a:xfrm rot="20791677">
            <a:off x="3092916" y="3569299"/>
            <a:ext cx="4400801" cy="382514"/>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100" dirty="0">
                <a:latin typeface="Lato Black" panose="020F0A02020204030203" pitchFamily="34" charset="0"/>
              </a:rPr>
              <a:t>Payment for District’s share of Program</a:t>
            </a:r>
          </a:p>
        </p:txBody>
      </p:sp>
      <p:sp>
        <p:nvSpPr>
          <p:cNvPr id="17" name="Right Arrow 16"/>
          <p:cNvSpPr/>
          <p:nvPr/>
        </p:nvSpPr>
        <p:spPr>
          <a:xfrm rot="20058088">
            <a:off x="4840985" y="3811792"/>
            <a:ext cx="2686679" cy="382514"/>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latin typeface="Lato Black" panose="020F0A02020204030203" pitchFamily="34" charset="0"/>
              </a:rPr>
              <a:t>Payment for District’s share of Program</a:t>
            </a:r>
          </a:p>
        </p:txBody>
      </p:sp>
    </p:spTree>
    <p:extLst>
      <p:ext uri="{BB962C8B-B14F-4D97-AF65-F5344CB8AC3E}">
        <p14:creationId xmlns:p14="http://schemas.microsoft.com/office/powerpoint/2010/main" val="2824875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Tuition vs. Cooperative Agreements</a:t>
            </a:r>
          </a:p>
        </p:txBody>
      </p:sp>
      <p:sp>
        <p:nvSpPr>
          <p:cNvPr id="4" name="Content Placeholder 3"/>
          <p:cNvSpPr txBox="1">
            <a:spLocks/>
          </p:cNvSpPr>
          <p:nvPr/>
        </p:nvSpPr>
        <p:spPr>
          <a:xfrm>
            <a:off x="315359" y="921657"/>
            <a:ext cx="4041648" cy="3154495"/>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9728" indent="0" algn="ctr">
              <a:spcAft>
                <a:spcPts val="800"/>
              </a:spcAft>
              <a:buFont typeface="Arial"/>
              <a:buNone/>
            </a:pPr>
            <a:r>
              <a:rPr lang="en-US" sz="2800" u="sng" dirty="0">
                <a:latin typeface="Lato Black" panose="020F0A02020204030203" pitchFamily="34" charset="0"/>
              </a:rPr>
              <a:t>Tuition Agreements</a:t>
            </a:r>
          </a:p>
          <a:p>
            <a:pPr>
              <a:spcAft>
                <a:spcPts val="800"/>
              </a:spcAft>
            </a:pPr>
            <a:r>
              <a:rPr lang="en-US" dirty="0">
                <a:latin typeface="Lato Black" panose="020F0A02020204030203" pitchFamily="34" charset="0"/>
              </a:rPr>
              <a:t>For </a:t>
            </a:r>
            <a:r>
              <a:rPr lang="en-US" dirty="0">
                <a:solidFill>
                  <a:schemeClr val="accent2"/>
                </a:solidFill>
                <a:latin typeface="Lato Black" panose="020F0A02020204030203" pitchFamily="34" charset="0"/>
              </a:rPr>
              <a:t>students</a:t>
            </a:r>
          </a:p>
          <a:p>
            <a:pPr>
              <a:spcAft>
                <a:spcPts val="800"/>
              </a:spcAft>
            </a:pPr>
            <a:r>
              <a:rPr lang="en-US" dirty="0">
                <a:latin typeface="Lato Black" panose="020F0A02020204030203" pitchFamily="34" charset="0"/>
              </a:rPr>
              <a:t>Authority: s. 121.78</a:t>
            </a:r>
          </a:p>
          <a:p>
            <a:pPr>
              <a:spcAft>
                <a:spcPts val="800"/>
              </a:spcAft>
            </a:pPr>
            <a:r>
              <a:rPr lang="en-US" dirty="0">
                <a:latin typeface="Lato Black" panose="020F0A02020204030203" pitchFamily="34" charset="0"/>
              </a:rPr>
              <a:t>Resident district pays another district for instruction/placement</a:t>
            </a:r>
          </a:p>
        </p:txBody>
      </p:sp>
      <p:sp>
        <p:nvSpPr>
          <p:cNvPr id="5" name="Content Placeholder 4"/>
          <p:cNvSpPr txBox="1">
            <a:spLocks/>
          </p:cNvSpPr>
          <p:nvPr/>
        </p:nvSpPr>
        <p:spPr>
          <a:xfrm>
            <a:off x="4672366" y="918528"/>
            <a:ext cx="4471634" cy="3157624"/>
          </a:xfrm>
          <a:prstGeom prst="rect">
            <a:avLst/>
          </a:prstGeom>
        </p:spPr>
        <p:txBody>
          <a:bodyPr>
            <a:norm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9728" indent="0" algn="ctr">
              <a:spcAft>
                <a:spcPts val="800"/>
              </a:spcAft>
              <a:buFont typeface="Arial"/>
              <a:buNone/>
            </a:pPr>
            <a:r>
              <a:rPr lang="en-US" sz="2800" u="sng" dirty="0">
                <a:latin typeface="Lato Black" panose="020F0A02020204030203" pitchFamily="34" charset="0"/>
              </a:rPr>
              <a:t>Cooperative Agreements</a:t>
            </a:r>
          </a:p>
          <a:p>
            <a:pPr>
              <a:spcAft>
                <a:spcPts val="800"/>
              </a:spcAft>
            </a:pPr>
            <a:r>
              <a:rPr lang="en-US" dirty="0">
                <a:latin typeface="Lato Black" panose="020F0A02020204030203" pitchFamily="34" charset="0"/>
              </a:rPr>
              <a:t>For </a:t>
            </a:r>
            <a:r>
              <a:rPr lang="en-US" dirty="0">
                <a:solidFill>
                  <a:schemeClr val="accent2"/>
                </a:solidFill>
                <a:latin typeface="Lato Black" panose="020F0A02020204030203" pitchFamily="34" charset="0"/>
              </a:rPr>
              <a:t>programs</a:t>
            </a:r>
          </a:p>
          <a:p>
            <a:pPr>
              <a:spcAft>
                <a:spcPts val="800"/>
              </a:spcAft>
            </a:pPr>
            <a:r>
              <a:rPr lang="en-US" dirty="0">
                <a:latin typeface="Lato Black" panose="020F0A02020204030203" pitchFamily="34" charset="0"/>
              </a:rPr>
              <a:t>Authority: s. 66.0301</a:t>
            </a:r>
          </a:p>
          <a:p>
            <a:pPr>
              <a:spcAft>
                <a:spcPts val="800"/>
              </a:spcAft>
            </a:pPr>
            <a:r>
              <a:rPr lang="en-US" dirty="0">
                <a:latin typeface="Lato Black" panose="020F0A02020204030203" pitchFamily="34" charset="0"/>
              </a:rPr>
              <a:t>Multiple LEAs share costs of a program</a:t>
            </a:r>
          </a:p>
          <a:p>
            <a:pPr>
              <a:spcAft>
                <a:spcPts val="800"/>
              </a:spcAft>
            </a:pPr>
            <a:r>
              <a:rPr lang="en-US" dirty="0">
                <a:latin typeface="Lato Black" panose="020F0A02020204030203" pitchFamily="34" charset="0"/>
              </a:rPr>
              <a:t>One LEA is fiscal agent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498" y="3721406"/>
            <a:ext cx="6011735" cy="1273274"/>
          </a:xfrm>
          <a:prstGeom prst="rect">
            <a:avLst/>
          </a:prstGeom>
        </p:spPr>
      </p:pic>
    </p:spTree>
    <p:extLst>
      <p:ext uri="{BB962C8B-B14F-4D97-AF65-F5344CB8AC3E}">
        <p14:creationId xmlns:p14="http://schemas.microsoft.com/office/powerpoint/2010/main" val="64491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9610" y="1055880"/>
            <a:ext cx="7859730" cy="3423653"/>
          </a:xfrm>
        </p:spPr>
        <p:txBody>
          <a:bodyPr>
            <a:noAutofit/>
          </a:bodyPr>
          <a:lstStyle/>
          <a:p>
            <a:pPr marL="152400" indent="0">
              <a:spcAft>
                <a:spcPts val="600"/>
              </a:spcAft>
              <a:buNone/>
            </a:pPr>
            <a:r>
              <a:rPr lang="en-US" dirty="0">
                <a:latin typeface="Lato Black" panose="020F0A02020204030203" pitchFamily="34" charset="0"/>
              </a:rPr>
              <a:t>Special Education Aids:</a:t>
            </a:r>
            <a:br>
              <a:rPr lang="en-US" dirty="0"/>
            </a:br>
            <a:r>
              <a:rPr lang="en-US" dirty="0">
                <a:hlinkClick r:id="rId3"/>
              </a:rPr>
              <a:t>dpi.wi.gov/</a:t>
            </a:r>
            <a:r>
              <a:rPr lang="en-US" dirty="0" err="1">
                <a:hlinkClick r:id="rId3"/>
              </a:rPr>
              <a:t>sfs</a:t>
            </a:r>
            <a:r>
              <a:rPr lang="en-US" dirty="0">
                <a:hlinkClick r:id="rId3"/>
              </a:rPr>
              <a:t>/aid/special-</a:t>
            </a:r>
            <a:r>
              <a:rPr lang="en-US" dirty="0" err="1">
                <a:hlinkClick r:id="rId3"/>
              </a:rPr>
              <a:t>ed</a:t>
            </a:r>
            <a:r>
              <a:rPr lang="en-US" dirty="0">
                <a:hlinkClick r:id="rId3"/>
              </a:rPr>
              <a:t>/overview</a:t>
            </a:r>
            <a:endParaRPr lang="en-US" dirty="0"/>
          </a:p>
          <a:p>
            <a:pPr marL="152400" indent="0">
              <a:spcAft>
                <a:spcPts val="600"/>
              </a:spcAft>
              <a:buNone/>
            </a:pPr>
            <a:r>
              <a:rPr lang="en-US" dirty="0">
                <a:latin typeface="Lato Black" panose="020F0A02020204030203" pitchFamily="34" charset="0"/>
              </a:rPr>
              <a:t>WUFAR</a:t>
            </a:r>
            <a:r>
              <a:rPr lang="en-US" dirty="0"/>
              <a:t>:</a:t>
            </a:r>
            <a:br>
              <a:rPr lang="en-US" dirty="0"/>
            </a:br>
            <a:r>
              <a:rPr lang="en-US" dirty="0">
                <a:hlinkClick r:id="rId4"/>
              </a:rPr>
              <a:t>dpi.wi.gov/</a:t>
            </a:r>
            <a:r>
              <a:rPr lang="en-US" dirty="0" err="1">
                <a:hlinkClick r:id="rId4"/>
              </a:rPr>
              <a:t>sfs</a:t>
            </a:r>
            <a:r>
              <a:rPr lang="en-US" dirty="0">
                <a:hlinkClick r:id="rId4"/>
              </a:rPr>
              <a:t>/finances/</a:t>
            </a:r>
            <a:r>
              <a:rPr lang="en-US" dirty="0" err="1">
                <a:hlinkClick r:id="rId4"/>
              </a:rPr>
              <a:t>wufar</a:t>
            </a:r>
            <a:r>
              <a:rPr lang="en-US" dirty="0">
                <a:hlinkClick r:id="rId4"/>
              </a:rPr>
              <a:t>/overview</a:t>
            </a:r>
            <a:endParaRPr lang="en-US" dirty="0"/>
          </a:p>
          <a:p>
            <a:pPr marL="152400" indent="0">
              <a:spcAft>
                <a:spcPts val="600"/>
              </a:spcAft>
              <a:buNone/>
            </a:pPr>
            <a:r>
              <a:rPr lang="en-US" dirty="0">
                <a:latin typeface="Lato Black" panose="020F0A02020204030203" pitchFamily="34" charset="0"/>
              </a:rPr>
              <a:t>IDEA Technical Assistance:</a:t>
            </a:r>
            <a:br>
              <a:rPr lang="en-US" dirty="0"/>
            </a:br>
            <a:r>
              <a:rPr lang="en-US" dirty="0">
                <a:hlinkClick r:id="rId5"/>
              </a:rPr>
              <a:t>dpi.wi.gov/sped/educators/fiscal</a:t>
            </a:r>
            <a:endParaRPr lang="en-US" dirty="0"/>
          </a:p>
          <a:p>
            <a:pPr marL="152400" indent="0">
              <a:spcAft>
                <a:spcPts val="600"/>
              </a:spcAft>
              <a:buNone/>
            </a:pPr>
            <a:r>
              <a:rPr lang="en-US" dirty="0">
                <a:latin typeface="Lato Black" panose="020F0A02020204030203" pitchFamily="34" charset="0"/>
              </a:rPr>
              <a:t>Tuition Agreements: </a:t>
            </a:r>
            <a:r>
              <a:rPr lang="en-US" dirty="0">
                <a:hlinkClick r:id="rId6"/>
              </a:rPr>
              <a:t>dpi.wi.gov/</a:t>
            </a:r>
            <a:r>
              <a:rPr lang="en-US" dirty="0" err="1">
                <a:hlinkClick r:id="rId6"/>
              </a:rPr>
              <a:t>sfs</a:t>
            </a:r>
            <a:r>
              <a:rPr lang="en-US" dirty="0">
                <a:hlinkClick r:id="rId6"/>
              </a:rPr>
              <a:t>/finances/tuition/overview</a:t>
            </a:r>
            <a:endParaRPr lang="en-US" dirty="0"/>
          </a:p>
        </p:txBody>
      </p:sp>
      <p:sp>
        <p:nvSpPr>
          <p:cNvPr id="6" name="Title 5"/>
          <p:cNvSpPr>
            <a:spLocks noGrp="1"/>
          </p:cNvSpPr>
          <p:nvPr>
            <p:ph type="title"/>
          </p:nvPr>
        </p:nvSpPr>
        <p:spPr/>
        <p:txBody>
          <a:bodyPr/>
          <a:lstStyle/>
          <a:p>
            <a:r>
              <a:rPr lang="en-US" dirty="0"/>
              <a:t>DPI Website Links</a:t>
            </a:r>
          </a:p>
        </p:txBody>
      </p:sp>
    </p:spTree>
    <p:extLst>
      <p:ext uri="{BB962C8B-B14F-4D97-AF65-F5344CB8AC3E}">
        <p14:creationId xmlns:p14="http://schemas.microsoft.com/office/powerpoint/2010/main" val="495179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4116" y="1364104"/>
            <a:ext cx="6463156" cy="2478963"/>
          </a:xfrm>
        </p:spPr>
        <p:txBody>
          <a:bodyPr>
            <a:normAutofit fontScale="55000" lnSpcReduction="20000"/>
          </a:bodyPr>
          <a:lstStyle/>
          <a:p>
            <a:pPr marL="152400" indent="0">
              <a:buNone/>
            </a:pPr>
            <a:r>
              <a:rPr lang="en-US" sz="4400" b="1" dirty="0">
                <a:latin typeface="Lato Black" panose="020F0A02020204030203" pitchFamily="34" charset="0"/>
              </a:rPr>
              <a:t>State special education aids and reporting:</a:t>
            </a:r>
            <a:br>
              <a:rPr lang="en-US" sz="4400" u="sng" dirty="0">
                <a:latin typeface="Lato Black" panose="020F0A02020204030203" pitchFamily="34" charset="0"/>
              </a:rPr>
            </a:br>
            <a:r>
              <a:rPr lang="en-US" sz="4400" dirty="0">
                <a:latin typeface="Lato Black" panose="020F0A02020204030203" pitchFamily="34" charset="0"/>
              </a:rPr>
              <a:t>Rick Cruz, School Financial Services</a:t>
            </a:r>
            <a:br>
              <a:rPr lang="en-US" sz="3400" dirty="0"/>
            </a:br>
            <a:r>
              <a:rPr lang="en-US" sz="3600" dirty="0">
                <a:hlinkClick r:id="rId3"/>
              </a:rPr>
              <a:t>ricardo.cruz@dpi.wi.gov</a:t>
            </a:r>
            <a:r>
              <a:rPr lang="en-US" sz="3600" dirty="0"/>
              <a:t>, </a:t>
            </a:r>
            <a:r>
              <a:rPr lang="en-US" sz="4400" dirty="0">
                <a:latin typeface="Lato Black" panose="020F0A02020204030203" pitchFamily="34" charset="0"/>
              </a:rPr>
              <a:t>608-266-8255 </a:t>
            </a:r>
          </a:p>
          <a:p>
            <a:pPr marL="152400" indent="0">
              <a:buNone/>
            </a:pPr>
            <a:r>
              <a:rPr lang="en-US" sz="4400" b="1" dirty="0">
                <a:latin typeface="Lato Black" panose="020F0A02020204030203" pitchFamily="34" charset="0"/>
              </a:rPr>
              <a:t>IDEA flow-through and preschool grants:</a:t>
            </a:r>
            <a:br>
              <a:rPr lang="en-US" sz="4400" dirty="0">
                <a:latin typeface="Lato Black" panose="020F0A02020204030203" pitchFamily="34" charset="0"/>
              </a:rPr>
            </a:br>
            <a:r>
              <a:rPr lang="en-US" sz="4400" dirty="0">
                <a:latin typeface="Lato Black" panose="020F0A02020204030203" pitchFamily="34" charset="0"/>
              </a:rPr>
              <a:t>Rachel Zellmer, Special Education</a:t>
            </a:r>
            <a:br>
              <a:rPr lang="en-US" dirty="0"/>
            </a:br>
            <a:r>
              <a:rPr lang="en-US" sz="3600" dirty="0">
                <a:hlinkClick r:id="rId4"/>
              </a:rPr>
              <a:t>rachel.zellmer@dpi.wi.gov</a:t>
            </a:r>
            <a:r>
              <a:rPr lang="en-US" sz="3600" dirty="0"/>
              <a:t>, </a:t>
            </a:r>
            <a:r>
              <a:rPr lang="en-US" sz="4400" dirty="0">
                <a:latin typeface="Lato Black" panose="020F0A02020204030203" pitchFamily="34" charset="0"/>
              </a:rPr>
              <a:t>608-266-1787</a:t>
            </a:r>
          </a:p>
        </p:txBody>
      </p:sp>
      <p:sp>
        <p:nvSpPr>
          <p:cNvPr id="6" name="Title 5"/>
          <p:cNvSpPr>
            <a:spLocks noGrp="1"/>
          </p:cNvSpPr>
          <p:nvPr>
            <p:ph type="title"/>
          </p:nvPr>
        </p:nvSpPr>
        <p:spPr/>
        <p:txBody>
          <a:bodyPr/>
          <a:lstStyle/>
          <a:p>
            <a:r>
              <a:rPr lang="en-US" dirty="0"/>
              <a:t>DPI Contacts</a:t>
            </a:r>
          </a:p>
        </p:txBody>
      </p:sp>
    </p:spTree>
    <p:extLst>
      <p:ext uri="{BB962C8B-B14F-4D97-AF65-F5344CB8AC3E}">
        <p14:creationId xmlns:p14="http://schemas.microsoft.com/office/powerpoint/2010/main" val="307485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4000" dirty="0"/>
              <a:t>Excess Cost of Special Education</a:t>
            </a:r>
          </a:p>
        </p:txBody>
      </p:sp>
      <p:sp>
        <p:nvSpPr>
          <p:cNvPr id="4" name="Content Placeholder 1"/>
          <p:cNvSpPr txBox="1">
            <a:spLocks/>
          </p:cNvSpPr>
          <p:nvPr/>
        </p:nvSpPr>
        <p:spPr>
          <a:xfrm>
            <a:off x="1616529" y="1004144"/>
            <a:ext cx="6310994" cy="3959742"/>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00000"/>
              </a:lnSpc>
            </a:pPr>
            <a:r>
              <a:rPr lang="en-US" sz="3200" dirty="0">
                <a:latin typeface="Lato Black" panose="020F0A02020204030203" pitchFamily="34" charset="0"/>
              </a:rPr>
              <a:t>An </a:t>
            </a:r>
            <a:r>
              <a:rPr lang="en-US" sz="3200" u="sng" dirty="0">
                <a:latin typeface="Lato Black" panose="020F0A02020204030203" pitchFamily="34" charset="0"/>
              </a:rPr>
              <a:t>excess cost </a:t>
            </a:r>
            <a:r>
              <a:rPr lang="en-US" sz="3200" dirty="0">
                <a:latin typeface="Lato Black" panose="020F0A02020204030203" pitchFamily="34" charset="0"/>
              </a:rPr>
              <a:t>is a cost you would not otherwise have but for the need to provide FAPE to students with disabilities</a:t>
            </a:r>
          </a:p>
          <a:p>
            <a:pPr lvl="1">
              <a:lnSpc>
                <a:spcPct val="100000"/>
              </a:lnSpc>
            </a:pPr>
            <a:endParaRPr lang="en-US" sz="1200" dirty="0">
              <a:latin typeface="Lato Black" panose="020F0A02020204030203" pitchFamily="34" charset="0"/>
            </a:endParaRPr>
          </a:p>
        </p:txBody>
      </p:sp>
      <p:sp>
        <p:nvSpPr>
          <p:cNvPr id="3" name="Rectangle 2"/>
          <p:cNvSpPr/>
          <p:nvPr/>
        </p:nvSpPr>
        <p:spPr>
          <a:xfrm>
            <a:off x="2069647" y="3309080"/>
            <a:ext cx="5404757" cy="1251625"/>
          </a:xfrm>
          <a:prstGeom prst="rect">
            <a:avLst/>
          </a:prstGeom>
        </p:spPr>
        <p:txBody>
          <a:bodyPr wrap="square">
            <a:spAutoFit/>
          </a:bodyPr>
          <a:lstStyle/>
          <a:p>
            <a:pPr marL="395478" lvl="0" indent="-285750" defTabSz="914400">
              <a:spcBef>
                <a:spcPts val="400"/>
              </a:spcBef>
              <a:buSzPct val="71000"/>
              <a:buFont typeface="Wingdings" panose="05000000000000000000" pitchFamily="2" charset="2"/>
              <a:buChar char="Ø"/>
              <a:defRPr/>
            </a:pPr>
            <a:r>
              <a:rPr lang="en-US" sz="2400" dirty="0">
                <a:latin typeface="Lato Black" panose="020F0A02020204030203" pitchFamily="34" charset="0"/>
              </a:rPr>
              <a:t>FAPE is implemented with an IEP</a:t>
            </a:r>
          </a:p>
          <a:p>
            <a:pPr marL="395478" lvl="0" indent="-285750" defTabSz="914400">
              <a:spcBef>
                <a:spcPts val="400"/>
              </a:spcBef>
              <a:buSzPct val="71000"/>
              <a:buFont typeface="Wingdings" panose="05000000000000000000" pitchFamily="2" charset="2"/>
              <a:buChar char="Ø"/>
              <a:defRPr/>
            </a:pPr>
            <a:r>
              <a:rPr lang="en-US" sz="2400" dirty="0">
                <a:latin typeface="Lato Black" panose="020F0A02020204030203" pitchFamily="34" charset="0"/>
              </a:rPr>
              <a:t>State aid and IDEA grant funding are based upon excess cost</a:t>
            </a:r>
            <a:endParaRPr lang="en-US" sz="2400" b="1" dirty="0">
              <a:latin typeface="Lato Black" panose="020F0A02020204030203" pitchFamily="34" charset="0"/>
            </a:endParaRPr>
          </a:p>
        </p:txBody>
      </p:sp>
    </p:spTree>
    <p:extLst>
      <p:ext uri="{BB962C8B-B14F-4D97-AF65-F5344CB8AC3E}">
        <p14:creationId xmlns:p14="http://schemas.microsoft.com/office/powerpoint/2010/main" val="127725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400175" y="1200151"/>
            <a:ext cx="6343650" cy="2335515"/>
            <a:chOff x="381000" y="1295400"/>
            <a:chExt cx="8458200" cy="3114020"/>
          </a:xfrm>
        </p:grpSpPr>
        <p:sp>
          <p:nvSpPr>
            <p:cNvPr id="14" name="Oval 13"/>
            <p:cNvSpPr/>
            <p:nvPr/>
          </p:nvSpPr>
          <p:spPr>
            <a:xfrm>
              <a:off x="381000" y="1295400"/>
              <a:ext cx="8458200" cy="304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dirty="0"/>
            </a:p>
          </p:txBody>
        </p:sp>
        <p:sp>
          <p:nvSpPr>
            <p:cNvPr id="4" name="Oval 3"/>
            <p:cNvSpPr/>
            <p:nvPr/>
          </p:nvSpPr>
          <p:spPr>
            <a:xfrm>
              <a:off x="381000" y="1295400"/>
              <a:ext cx="8458200" cy="3048000"/>
            </a:xfrm>
            <a:prstGeom prst="ellipse">
              <a:avLst/>
            </a:prstGeom>
            <a:no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dirty="0"/>
            </a:p>
          </p:txBody>
        </p:sp>
        <p:sp>
          <p:nvSpPr>
            <p:cNvPr id="5" name="Freeform 4"/>
            <p:cNvSpPr/>
            <p:nvPr/>
          </p:nvSpPr>
          <p:spPr>
            <a:xfrm>
              <a:off x="3511199" y="3886200"/>
              <a:ext cx="2121607" cy="523220"/>
            </a:xfrm>
            <a:custGeom>
              <a:avLst/>
              <a:gdLst>
                <a:gd name="connsiteX0" fmla="*/ 0 w 3926589"/>
                <a:gd name="connsiteY0" fmla="*/ 0 h 923330"/>
                <a:gd name="connsiteX1" fmla="*/ 3926589 w 3926589"/>
                <a:gd name="connsiteY1" fmla="*/ 0 h 923330"/>
                <a:gd name="connsiteX2" fmla="*/ 3926589 w 3926589"/>
                <a:gd name="connsiteY2" fmla="*/ 923330 h 923330"/>
                <a:gd name="connsiteX3" fmla="*/ 0 w 3926589"/>
                <a:gd name="connsiteY3" fmla="*/ 923330 h 923330"/>
                <a:gd name="connsiteX4" fmla="*/ 0 w 3926589"/>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6589" h="923330">
                  <a:moveTo>
                    <a:pt x="0" y="0"/>
                  </a:moveTo>
                  <a:lnTo>
                    <a:pt x="3926589" y="0"/>
                  </a:lnTo>
                  <a:lnTo>
                    <a:pt x="3926589" y="923330"/>
                  </a:lnTo>
                  <a:lnTo>
                    <a:pt x="0" y="923330"/>
                  </a:lnTo>
                  <a:lnTo>
                    <a:pt x="0" y="0"/>
                  </a:lnTo>
                  <a:close/>
                </a:path>
              </a:pathLst>
            </a:custGeom>
            <a:noFill/>
          </p:spPr>
          <p:txBody>
            <a:bodyPr wrap="none" lIns="68580" tIns="34290" rIns="68580" bIns="34290">
              <a:spAutoFit/>
            </a:bodyPr>
            <a:lstStyle/>
            <a:p>
              <a:pPr algn="ctr"/>
              <a:r>
                <a:rPr lang="en-US" sz="2100" b="1" dirty="0">
                  <a:ln w="12700">
                    <a:noFill/>
                    <a:prstDash val="solid"/>
                  </a:ln>
                  <a:solidFill>
                    <a:sysClr val="windowText" lastClr="000000"/>
                  </a:solidFill>
                  <a:effectLst>
                    <a:outerShdw blurRad="41275" dist="20320" dir="1800000" algn="tl" rotWithShape="0">
                      <a:srgbClr val="000000">
                        <a:alpha val="40000"/>
                      </a:srgbClr>
                    </a:outerShdw>
                  </a:effectLst>
                </a:rPr>
                <a:t>District Costs</a:t>
              </a:r>
            </a:p>
          </p:txBody>
        </p:sp>
      </p:grpSp>
      <p:sp>
        <p:nvSpPr>
          <p:cNvPr id="2" name="Title 1"/>
          <p:cNvSpPr>
            <a:spLocks noGrp="1"/>
          </p:cNvSpPr>
          <p:nvPr>
            <p:ph type="title"/>
          </p:nvPr>
        </p:nvSpPr>
        <p:spPr>
          <a:xfrm>
            <a:off x="0" y="0"/>
            <a:ext cx="9144000" cy="914400"/>
          </a:xfrm>
        </p:spPr>
        <p:txBody>
          <a:bodyPr>
            <a:normAutofit/>
          </a:bodyPr>
          <a:lstStyle/>
          <a:p>
            <a:r>
              <a:rPr lang="en-US" sz="4000" dirty="0"/>
              <a:t>Accessibility vs. Special Education</a:t>
            </a:r>
          </a:p>
        </p:txBody>
      </p:sp>
      <p:sp>
        <p:nvSpPr>
          <p:cNvPr id="3" name="Content Placeholder 2"/>
          <p:cNvSpPr>
            <a:spLocks noGrp="1"/>
          </p:cNvSpPr>
          <p:nvPr>
            <p:ph idx="1"/>
          </p:nvPr>
        </p:nvSpPr>
        <p:spPr>
          <a:xfrm>
            <a:off x="2024743" y="3657602"/>
            <a:ext cx="6172200" cy="1279922"/>
          </a:xfrm>
        </p:spPr>
        <p:txBody>
          <a:bodyPr>
            <a:normAutofit fontScale="92500" lnSpcReduction="10000"/>
          </a:bodyPr>
          <a:lstStyle/>
          <a:p>
            <a:pPr>
              <a:spcAft>
                <a:spcPts val="0"/>
              </a:spcAft>
            </a:pPr>
            <a:r>
              <a:rPr lang="en-US" dirty="0"/>
              <a:t>Fund 27 = FAPE = IEPs</a:t>
            </a:r>
          </a:p>
          <a:p>
            <a:pPr>
              <a:lnSpc>
                <a:spcPct val="120000"/>
              </a:lnSpc>
              <a:spcAft>
                <a:spcPts val="0"/>
              </a:spcAft>
            </a:pPr>
            <a:r>
              <a:rPr lang="en-US" dirty="0"/>
              <a:t>Not all costs related to students with disabilities are Fund 27 costs!</a:t>
            </a:r>
          </a:p>
        </p:txBody>
      </p:sp>
      <p:grpSp>
        <p:nvGrpSpPr>
          <p:cNvPr id="18" name="Group 17"/>
          <p:cNvGrpSpPr/>
          <p:nvPr/>
        </p:nvGrpSpPr>
        <p:grpSpPr>
          <a:xfrm>
            <a:off x="1939666" y="1184217"/>
            <a:ext cx="5314950" cy="1771650"/>
            <a:chOff x="1066800" y="1447800"/>
            <a:chExt cx="7086600" cy="2362200"/>
          </a:xfrm>
        </p:grpSpPr>
        <p:sp>
          <p:nvSpPr>
            <p:cNvPr id="6" name="Oval 5"/>
            <p:cNvSpPr/>
            <p:nvPr/>
          </p:nvSpPr>
          <p:spPr>
            <a:xfrm>
              <a:off x="1066800" y="1447800"/>
              <a:ext cx="7086600" cy="2362200"/>
            </a:xfrm>
            <a:prstGeom prst="ellipse">
              <a:avLst/>
            </a:prstGeom>
            <a:no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dirty="0"/>
            </a:p>
          </p:txBody>
        </p:sp>
        <p:sp>
          <p:nvSpPr>
            <p:cNvPr id="8" name="Freeform 7"/>
            <p:cNvSpPr/>
            <p:nvPr/>
          </p:nvSpPr>
          <p:spPr>
            <a:xfrm>
              <a:off x="3166533" y="3276600"/>
              <a:ext cx="2877968" cy="523220"/>
            </a:xfrm>
            <a:custGeom>
              <a:avLst/>
              <a:gdLst>
                <a:gd name="connsiteX0" fmla="*/ 0 w 3926589"/>
                <a:gd name="connsiteY0" fmla="*/ 0 h 923330"/>
                <a:gd name="connsiteX1" fmla="*/ 3926589 w 3926589"/>
                <a:gd name="connsiteY1" fmla="*/ 0 h 923330"/>
                <a:gd name="connsiteX2" fmla="*/ 3926589 w 3926589"/>
                <a:gd name="connsiteY2" fmla="*/ 923330 h 923330"/>
                <a:gd name="connsiteX3" fmla="*/ 0 w 3926589"/>
                <a:gd name="connsiteY3" fmla="*/ 923330 h 923330"/>
                <a:gd name="connsiteX4" fmla="*/ 0 w 3926589"/>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6589" h="923330">
                  <a:moveTo>
                    <a:pt x="0" y="0"/>
                  </a:moveTo>
                  <a:lnTo>
                    <a:pt x="3926589" y="0"/>
                  </a:lnTo>
                  <a:lnTo>
                    <a:pt x="3926589" y="923330"/>
                  </a:lnTo>
                  <a:lnTo>
                    <a:pt x="0" y="923330"/>
                  </a:lnTo>
                  <a:lnTo>
                    <a:pt x="0" y="0"/>
                  </a:lnTo>
                  <a:close/>
                </a:path>
              </a:pathLst>
            </a:custGeom>
            <a:noFill/>
          </p:spPr>
          <p:txBody>
            <a:bodyPr wrap="none" lIns="68580" tIns="34290" rIns="68580" bIns="34290">
              <a:spAutoFit/>
            </a:bodyPr>
            <a:lstStyle/>
            <a:p>
              <a:pPr algn="ctr"/>
              <a:r>
                <a:rPr lang="en-US" sz="2100" b="1" dirty="0">
                  <a:ln w="12700">
                    <a:noFill/>
                    <a:prstDash val="solid"/>
                  </a:ln>
                  <a:solidFill>
                    <a:sysClr val="windowText" lastClr="000000"/>
                  </a:solidFill>
                  <a:effectLst>
                    <a:outerShdw blurRad="41275" dist="20320" dir="1800000" algn="tl" rotWithShape="0">
                      <a:srgbClr val="000000">
                        <a:alpha val="40000"/>
                      </a:srgbClr>
                    </a:outerShdw>
                  </a:effectLst>
                </a:rPr>
                <a:t>Accessibility Costs</a:t>
              </a:r>
            </a:p>
          </p:txBody>
        </p:sp>
      </p:grpSp>
      <p:grpSp>
        <p:nvGrpSpPr>
          <p:cNvPr id="19" name="Group 18"/>
          <p:cNvGrpSpPr/>
          <p:nvPr/>
        </p:nvGrpSpPr>
        <p:grpSpPr>
          <a:xfrm>
            <a:off x="3086100" y="1319854"/>
            <a:ext cx="2971800" cy="1308519"/>
            <a:chOff x="2590800" y="1600200"/>
            <a:chExt cx="3962400" cy="1744692"/>
          </a:xfrm>
        </p:grpSpPr>
        <p:sp>
          <p:nvSpPr>
            <p:cNvPr id="15" name="Oval 14"/>
            <p:cNvSpPr/>
            <p:nvPr/>
          </p:nvSpPr>
          <p:spPr>
            <a:xfrm>
              <a:off x="2590800" y="1600200"/>
              <a:ext cx="3962400" cy="1676400"/>
            </a:xfrm>
            <a:prstGeom prst="ellipse">
              <a:avLst/>
            </a:prstGeom>
            <a:solidFill>
              <a:schemeClr val="accent6"/>
            </a:solid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dirty="0"/>
            </a:p>
          </p:txBody>
        </p:sp>
        <p:sp>
          <p:nvSpPr>
            <p:cNvPr id="10" name="Freeform 9"/>
            <p:cNvSpPr/>
            <p:nvPr/>
          </p:nvSpPr>
          <p:spPr>
            <a:xfrm>
              <a:off x="3213731" y="2568611"/>
              <a:ext cx="2783583" cy="776281"/>
            </a:xfrm>
            <a:custGeom>
              <a:avLst/>
              <a:gdLst>
                <a:gd name="connsiteX0" fmla="*/ 0 w 3926589"/>
                <a:gd name="connsiteY0" fmla="*/ 0 h 923330"/>
                <a:gd name="connsiteX1" fmla="*/ 3926589 w 3926589"/>
                <a:gd name="connsiteY1" fmla="*/ 0 h 923330"/>
                <a:gd name="connsiteX2" fmla="*/ 3926589 w 3926589"/>
                <a:gd name="connsiteY2" fmla="*/ 923330 h 923330"/>
                <a:gd name="connsiteX3" fmla="*/ 0 w 3926589"/>
                <a:gd name="connsiteY3" fmla="*/ 923330 h 923330"/>
                <a:gd name="connsiteX4" fmla="*/ 0 w 3926589"/>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6589" h="923330">
                  <a:moveTo>
                    <a:pt x="0" y="0"/>
                  </a:moveTo>
                  <a:lnTo>
                    <a:pt x="3926589" y="0"/>
                  </a:lnTo>
                  <a:lnTo>
                    <a:pt x="3926589" y="923330"/>
                  </a:lnTo>
                  <a:lnTo>
                    <a:pt x="0" y="923330"/>
                  </a:lnTo>
                  <a:lnTo>
                    <a:pt x="0" y="0"/>
                  </a:lnTo>
                  <a:close/>
                </a:path>
              </a:pathLst>
            </a:custGeom>
            <a:noFill/>
          </p:spPr>
          <p:txBody>
            <a:bodyPr wrap="none" lIns="68580" tIns="34290" rIns="68580" bIns="34290">
              <a:spAutoFit/>
            </a:bodyPr>
            <a:lstStyle/>
            <a:p>
              <a:pPr algn="ctr">
                <a:lnSpc>
                  <a:spcPts val="1950"/>
                </a:lnSpc>
              </a:pPr>
              <a:r>
                <a:rPr lang="en-US" sz="2100" b="1" dirty="0">
                  <a:ln w="12700">
                    <a:noFill/>
                    <a:prstDash val="solid"/>
                  </a:ln>
                  <a:solidFill>
                    <a:sysClr val="windowText" lastClr="000000"/>
                  </a:solidFill>
                  <a:effectLst>
                    <a:outerShdw blurRad="41275" dist="20320" dir="1800000" algn="tl" rotWithShape="0">
                      <a:srgbClr val="000000">
                        <a:alpha val="40000"/>
                      </a:srgbClr>
                    </a:outerShdw>
                  </a:effectLst>
                </a:rPr>
                <a:t>Special Education</a:t>
              </a:r>
              <a:br>
                <a:rPr lang="en-US" sz="2100" b="1" dirty="0">
                  <a:ln w="12700">
                    <a:noFill/>
                    <a:prstDash val="solid"/>
                  </a:ln>
                  <a:solidFill>
                    <a:sysClr val="windowText" lastClr="000000"/>
                  </a:solidFill>
                  <a:effectLst>
                    <a:outerShdw blurRad="41275" dist="20320" dir="1800000" algn="tl" rotWithShape="0">
                      <a:srgbClr val="000000">
                        <a:alpha val="40000"/>
                      </a:srgbClr>
                    </a:outerShdw>
                  </a:effectLst>
                </a:rPr>
              </a:br>
              <a:r>
                <a:rPr lang="en-US" sz="2100" b="1" dirty="0">
                  <a:ln w="12700">
                    <a:noFill/>
                    <a:prstDash val="solid"/>
                  </a:ln>
                  <a:solidFill>
                    <a:sysClr val="windowText" lastClr="000000"/>
                  </a:solidFill>
                  <a:effectLst>
                    <a:outerShdw blurRad="41275" dist="20320" dir="1800000" algn="tl" rotWithShape="0">
                      <a:srgbClr val="000000">
                        <a:alpha val="40000"/>
                      </a:srgbClr>
                    </a:outerShdw>
                  </a:effectLst>
                </a:rPr>
                <a:t>Costs</a:t>
              </a:r>
            </a:p>
          </p:txBody>
        </p:sp>
      </p:grpSp>
      <p:grpSp>
        <p:nvGrpSpPr>
          <p:cNvPr id="21" name="Group 20"/>
          <p:cNvGrpSpPr/>
          <p:nvPr/>
        </p:nvGrpSpPr>
        <p:grpSpPr>
          <a:xfrm>
            <a:off x="1428149" y="1319854"/>
            <a:ext cx="6344853" cy="1080448"/>
            <a:chOff x="380199" y="1759803"/>
            <a:chExt cx="8459804" cy="1440598"/>
          </a:xfrm>
        </p:grpSpPr>
        <p:sp>
          <p:nvSpPr>
            <p:cNvPr id="11" name="Rectangle 10"/>
            <p:cNvSpPr/>
            <p:nvPr/>
          </p:nvSpPr>
          <p:spPr>
            <a:xfrm>
              <a:off x="3460157" y="1759803"/>
              <a:ext cx="2223687" cy="830998"/>
            </a:xfrm>
            <a:prstGeom prst="rect">
              <a:avLst/>
            </a:prstGeom>
            <a:noFill/>
          </p:spPr>
          <p:txBody>
            <a:bodyPr wrap="none" lIns="68580" tIns="34290" rIns="68580" bIns="34290">
              <a:spAutoFit/>
            </a:bodyPr>
            <a:lstStyle/>
            <a:p>
              <a:pPr algn="ctr"/>
              <a:r>
                <a:rPr lang="en-US" sz="3600" b="1" dirty="0">
                  <a:ln w="12700">
                    <a:solidFill>
                      <a:schemeClr val="bg1"/>
                    </a:solidFill>
                    <a:prstDash val="solid"/>
                  </a:ln>
                  <a:solidFill>
                    <a:schemeClr val="accent6">
                      <a:lumMod val="50000"/>
                    </a:schemeClr>
                  </a:solidFill>
                  <a:effectLst>
                    <a:outerShdw blurRad="41275" dist="20320" dir="1800000" algn="tl" rotWithShape="0">
                      <a:srgbClr val="000000">
                        <a:alpha val="40000"/>
                      </a:srgbClr>
                    </a:outerShdw>
                  </a:effectLst>
                </a:rPr>
                <a:t>Fund 27</a:t>
              </a:r>
            </a:p>
          </p:txBody>
        </p:sp>
        <p:sp>
          <p:nvSpPr>
            <p:cNvPr id="12" name="Rectangle 11"/>
            <p:cNvSpPr/>
            <p:nvPr/>
          </p:nvSpPr>
          <p:spPr>
            <a:xfrm>
              <a:off x="380199" y="2369403"/>
              <a:ext cx="2223687" cy="830998"/>
            </a:xfrm>
            <a:prstGeom prst="rect">
              <a:avLst/>
            </a:prstGeom>
            <a:noFill/>
          </p:spPr>
          <p:txBody>
            <a:bodyPr wrap="none" lIns="68580" tIns="34290" rIns="68580" bIns="34290">
              <a:spAutoFit/>
            </a:bodyPr>
            <a:lstStyle/>
            <a:p>
              <a:pPr algn="ctr"/>
              <a:r>
                <a:rPr lang="en-US" sz="3600" b="1" dirty="0">
                  <a:ln w="12700">
                    <a:solidFill>
                      <a:schemeClr val="bg1"/>
                    </a:solidFill>
                    <a:prstDash val="solid"/>
                  </a:ln>
                  <a:solidFill>
                    <a:schemeClr val="accent5">
                      <a:lumMod val="50000"/>
                    </a:schemeClr>
                  </a:solidFill>
                  <a:effectLst>
                    <a:outerShdw blurRad="41275" dist="20320" dir="1800000" algn="tl" rotWithShape="0">
                      <a:srgbClr val="000000">
                        <a:alpha val="40000"/>
                      </a:srgbClr>
                    </a:outerShdw>
                  </a:effectLst>
                </a:rPr>
                <a:t>Fund 10</a:t>
              </a:r>
            </a:p>
          </p:txBody>
        </p:sp>
        <p:sp>
          <p:nvSpPr>
            <p:cNvPr id="13" name="Rectangle 12"/>
            <p:cNvSpPr/>
            <p:nvPr/>
          </p:nvSpPr>
          <p:spPr>
            <a:xfrm>
              <a:off x="6616316" y="2362201"/>
              <a:ext cx="2223687" cy="830998"/>
            </a:xfrm>
            <a:prstGeom prst="rect">
              <a:avLst/>
            </a:prstGeom>
            <a:noFill/>
          </p:spPr>
          <p:txBody>
            <a:bodyPr wrap="none" lIns="68580" tIns="34290" rIns="68580" bIns="34290">
              <a:spAutoFit/>
            </a:bodyPr>
            <a:lstStyle/>
            <a:p>
              <a:pPr algn="ctr"/>
              <a:r>
                <a:rPr lang="en-US" sz="3600" b="1" dirty="0">
                  <a:ln w="12700">
                    <a:solidFill>
                      <a:schemeClr val="bg1"/>
                    </a:solidFill>
                    <a:prstDash val="solid"/>
                  </a:ln>
                  <a:solidFill>
                    <a:schemeClr val="accent5">
                      <a:lumMod val="50000"/>
                    </a:schemeClr>
                  </a:solidFill>
                  <a:effectLst>
                    <a:outerShdw blurRad="41275" dist="20320" dir="1800000" algn="tl" rotWithShape="0">
                      <a:srgbClr val="000000">
                        <a:alpha val="40000"/>
                      </a:srgbClr>
                    </a:outerShdw>
                  </a:effectLst>
                </a:rPr>
                <a:t>Fund 10</a:t>
              </a:r>
            </a:p>
          </p:txBody>
        </p:sp>
      </p:grpSp>
    </p:spTree>
    <p:extLst>
      <p:ext uri="{BB962C8B-B14F-4D97-AF65-F5344CB8AC3E}">
        <p14:creationId xmlns:p14="http://schemas.microsoft.com/office/powerpoint/2010/main" val="185939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3896" y="1493758"/>
            <a:ext cx="6235227" cy="1289315"/>
          </a:xfrm>
        </p:spPr>
        <p:txBody>
          <a:bodyPr>
            <a:normAutofit/>
          </a:bodyPr>
          <a:lstStyle/>
          <a:p>
            <a:r>
              <a:rPr lang="en-US" sz="6000" dirty="0"/>
              <a:t>Funding Sources</a:t>
            </a:r>
          </a:p>
          <a:p>
            <a:pPr marL="0" indent="0" algn="ctr">
              <a:buNone/>
            </a:pPr>
            <a:endParaRPr lang="en-US" sz="4800" dirty="0">
              <a:solidFill>
                <a:srgbClr val="262087"/>
              </a:solidFill>
              <a:latin typeface="Lato Black" panose="020F0A02020204030203" pitchFamily="34" charset="0"/>
            </a:endParaRPr>
          </a:p>
        </p:txBody>
      </p:sp>
      <p:sp>
        <p:nvSpPr>
          <p:cNvPr id="6" name="TextBox 5">
            <a:extLst>
              <a:ext uri="{FF2B5EF4-FFF2-40B4-BE49-F238E27FC236}">
                <a16:creationId xmlns:a16="http://schemas.microsoft.com/office/drawing/2014/main" id="{70CEA24D-13CB-6211-EA93-9C05A460D436}"/>
              </a:ext>
            </a:extLst>
          </p:cNvPr>
          <p:cNvSpPr txBox="1"/>
          <p:nvPr/>
        </p:nvSpPr>
        <p:spPr>
          <a:xfrm>
            <a:off x="2294389" y="2401403"/>
            <a:ext cx="4605556" cy="339645"/>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5EE151CB-7474-0B64-1E24-A6F4FD7B4D99}"/>
              </a:ext>
            </a:extLst>
          </p:cNvPr>
          <p:cNvSpPr txBox="1"/>
          <p:nvPr/>
        </p:nvSpPr>
        <p:spPr>
          <a:xfrm>
            <a:off x="905855" y="2401403"/>
            <a:ext cx="7443386" cy="461665"/>
          </a:xfrm>
          <a:prstGeom prst="rect">
            <a:avLst/>
          </a:prstGeom>
          <a:noFill/>
        </p:spPr>
        <p:txBody>
          <a:bodyPr wrap="square">
            <a:spAutoFit/>
          </a:bodyPr>
          <a:lstStyle/>
          <a:p>
            <a:r>
              <a:rPr lang="en-US" sz="2400" dirty="0">
                <a:latin typeface="Lato Black" panose="020F0A02020204030203" pitchFamily="34" charset="0"/>
              </a:rPr>
              <a:t>What is available to help pay for special education?</a:t>
            </a:r>
          </a:p>
        </p:txBody>
      </p:sp>
    </p:spTree>
    <p:extLst>
      <p:ext uri="{BB962C8B-B14F-4D97-AF65-F5344CB8AC3E}">
        <p14:creationId xmlns:p14="http://schemas.microsoft.com/office/powerpoint/2010/main" val="346456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0290"/>
            <a:ext cx="9437298" cy="921657"/>
          </a:xfrm>
        </p:spPr>
        <p:txBody>
          <a:bodyPr>
            <a:normAutofit/>
          </a:bodyPr>
          <a:lstStyle/>
          <a:p>
            <a:r>
              <a:rPr lang="en-US" sz="4000" dirty="0"/>
              <a:t>Non-Local Funding Sources</a:t>
            </a:r>
          </a:p>
        </p:txBody>
      </p:sp>
      <p:sp>
        <p:nvSpPr>
          <p:cNvPr id="6" name="Text Placeholder 5"/>
          <p:cNvSpPr>
            <a:spLocks noGrp="1"/>
          </p:cNvSpPr>
          <p:nvPr>
            <p:ph type="body" sz="quarter" idx="14"/>
          </p:nvPr>
        </p:nvSpPr>
        <p:spPr>
          <a:xfrm>
            <a:off x="327589" y="1161725"/>
            <a:ext cx="3474057" cy="3647154"/>
          </a:xfrm>
          <a:ln>
            <a:solidFill>
              <a:schemeClr val="accent1"/>
            </a:solidFill>
          </a:ln>
        </p:spPr>
        <p:txBody>
          <a:bodyPr>
            <a:noAutofit/>
          </a:bodyPr>
          <a:lstStyle/>
          <a:p>
            <a:pPr marL="0" indent="0">
              <a:buNone/>
            </a:pPr>
            <a:r>
              <a:rPr lang="en-US" dirty="0">
                <a:latin typeface="Lato Black" panose="020F0A02020204030203" pitchFamily="34" charset="0"/>
              </a:rPr>
              <a:t>State categorical aids</a:t>
            </a:r>
          </a:p>
          <a:p>
            <a:pPr>
              <a:lnSpc>
                <a:spcPct val="100000"/>
              </a:lnSpc>
            </a:pPr>
            <a:r>
              <a:rPr lang="en-US" dirty="0">
                <a:latin typeface="Lato Black" panose="020F0A02020204030203" pitchFamily="34" charset="0"/>
              </a:rPr>
              <a:t>Special Education and School-Age Parents</a:t>
            </a:r>
          </a:p>
          <a:p>
            <a:pPr>
              <a:lnSpc>
                <a:spcPct val="100000"/>
              </a:lnSpc>
            </a:pPr>
            <a:r>
              <a:rPr lang="en-US" dirty="0">
                <a:latin typeface="Lato Black" panose="020F0A02020204030203" pitchFamily="34" charset="0"/>
              </a:rPr>
              <a:t>High Cost Special Education</a:t>
            </a:r>
          </a:p>
          <a:p>
            <a:pPr marL="0" indent="0">
              <a:buNone/>
            </a:pPr>
            <a:endParaRPr lang="en-US" dirty="0">
              <a:latin typeface="Lato Black" panose="020F0A02020204030203" pitchFamily="34" charset="0"/>
            </a:endParaRPr>
          </a:p>
        </p:txBody>
      </p:sp>
      <p:sp>
        <p:nvSpPr>
          <p:cNvPr id="7" name="Rectangle 6"/>
          <p:cNvSpPr/>
          <p:nvPr/>
        </p:nvSpPr>
        <p:spPr>
          <a:xfrm>
            <a:off x="3856980" y="1161726"/>
            <a:ext cx="4978796" cy="2816156"/>
          </a:xfrm>
          <a:prstGeom prst="rect">
            <a:avLst/>
          </a:prstGeom>
          <a:ln>
            <a:solidFill>
              <a:schemeClr val="accent1"/>
            </a:solidFill>
          </a:ln>
        </p:spPr>
        <p:txBody>
          <a:bodyPr wrap="square">
            <a:spAutoFit/>
          </a:bodyPr>
          <a:lstStyle/>
          <a:p>
            <a:r>
              <a:rPr lang="en-US" sz="2400" b="1" dirty="0">
                <a:latin typeface="Lato Black" panose="020F0A02020204030203" pitchFamily="34" charset="0"/>
              </a:rPr>
              <a:t>Federal IDEA Part B Formula Grants</a:t>
            </a:r>
          </a:p>
          <a:p>
            <a:pPr marL="751075" lvl="1" indent="-342900">
              <a:buFont typeface="Arial" panose="020B0604020202020204" pitchFamily="34" charset="0"/>
              <a:buChar char="•"/>
            </a:pPr>
            <a:r>
              <a:rPr lang="en-US" sz="2400" b="1" dirty="0">
                <a:latin typeface="Lato Black" panose="020F0A02020204030203" pitchFamily="34" charset="0"/>
              </a:rPr>
              <a:t>Flow-through</a:t>
            </a:r>
          </a:p>
          <a:p>
            <a:pPr marL="751075" lvl="1" indent="-342900">
              <a:buFont typeface="Arial" panose="020B0604020202020204" pitchFamily="34" charset="0"/>
              <a:buChar char="•"/>
            </a:pPr>
            <a:r>
              <a:rPr lang="en-US" sz="2400" b="1" dirty="0">
                <a:latin typeface="Lato Black" panose="020F0A02020204030203" pitchFamily="34" charset="0"/>
              </a:rPr>
              <a:t>Early Childhood</a:t>
            </a:r>
          </a:p>
          <a:p>
            <a:endParaRPr lang="en-US" sz="900" b="1" dirty="0">
              <a:latin typeface="Lato Black" panose="020F0A02020204030203" pitchFamily="34" charset="0"/>
            </a:endParaRPr>
          </a:p>
          <a:p>
            <a:r>
              <a:rPr lang="en-US" sz="2400" b="1" dirty="0">
                <a:latin typeface="Lato Black" panose="020F0A02020204030203" pitchFamily="34" charset="0"/>
              </a:rPr>
              <a:t>IDEA Part B Discretionary Grants</a:t>
            </a:r>
          </a:p>
          <a:p>
            <a:pPr marL="408175" lvl="1"/>
            <a:r>
              <a:rPr lang="en-US" sz="2400" b="1" dirty="0">
                <a:latin typeface="Lato Black" panose="020F0A02020204030203" pitchFamily="34" charset="0"/>
              </a:rPr>
              <a:t> </a:t>
            </a:r>
          </a:p>
          <a:p>
            <a:pPr lvl="1"/>
            <a:endParaRPr lang="en-US" sz="2400" b="1" dirty="0">
              <a:latin typeface="Lato Black" panose="020F0A02020204030203" pitchFamily="34" charset="0"/>
            </a:endParaRPr>
          </a:p>
        </p:txBody>
      </p:sp>
      <p:sp>
        <p:nvSpPr>
          <p:cNvPr id="5" name="Rectangle 4"/>
          <p:cNvSpPr/>
          <p:nvPr/>
        </p:nvSpPr>
        <p:spPr>
          <a:xfrm>
            <a:off x="3856980" y="3977882"/>
            <a:ext cx="4978796" cy="830997"/>
          </a:xfrm>
          <a:prstGeom prst="rect">
            <a:avLst/>
          </a:prstGeom>
          <a:ln>
            <a:solidFill>
              <a:schemeClr val="accent1"/>
            </a:solidFill>
          </a:ln>
        </p:spPr>
        <p:txBody>
          <a:bodyPr wrap="square">
            <a:spAutoFit/>
          </a:bodyPr>
          <a:lstStyle/>
          <a:p>
            <a:r>
              <a:rPr lang="en-US" sz="2400" b="1" dirty="0">
                <a:latin typeface="Lato Black" panose="020F0A02020204030203" pitchFamily="34" charset="0"/>
              </a:rPr>
              <a:t>Medicaid School-Based Services</a:t>
            </a:r>
          </a:p>
          <a:p>
            <a:pPr lvl="1"/>
            <a:endParaRPr lang="en-US" sz="2400" b="1" dirty="0">
              <a:latin typeface="Lato Black" panose="020F0A02020204030203" pitchFamily="34" charset="0"/>
            </a:endParaRPr>
          </a:p>
        </p:txBody>
      </p:sp>
    </p:spTree>
    <p:extLst>
      <p:ext uri="{BB962C8B-B14F-4D97-AF65-F5344CB8AC3E}">
        <p14:creationId xmlns:p14="http://schemas.microsoft.com/office/powerpoint/2010/main" val="2620668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4000" dirty="0"/>
              <a:t>Funding Amounts 2022-2023</a:t>
            </a:r>
          </a:p>
        </p:txBody>
      </p:sp>
      <p:graphicFrame>
        <p:nvGraphicFramePr>
          <p:cNvPr id="5" name="Content Placeholder 8"/>
          <p:cNvGraphicFramePr>
            <a:graphicFrameLocks/>
          </p:cNvGraphicFramePr>
          <p:nvPr>
            <p:extLst>
              <p:ext uri="{D42A27DB-BD31-4B8C-83A1-F6EECF244321}">
                <p14:modId xmlns:p14="http://schemas.microsoft.com/office/powerpoint/2010/main" val="423295071"/>
              </p:ext>
            </p:extLst>
          </p:nvPr>
        </p:nvGraphicFramePr>
        <p:xfrm>
          <a:off x="111095" y="1084909"/>
          <a:ext cx="8870535" cy="3995721"/>
        </p:xfrm>
        <a:graphic>
          <a:graphicData uri="http://schemas.openxmlformats.org/drawingml/2006/table">
            <a:tbl>
              <a:tblPr firstRow="1" bandRow="1">
                <a:tableStyleId>{5C22544A-7EE6-4342-B048-85BDC9FD1C3A}</a:tableStyleId>
              </a:tblPr>
              <a:tblGrid>
                <a:gridCol w="5031524">
                  <a:extLst>
                    <a:ext uri="{9D8B030D-6E8A-4147-A177-3AD203B41FA5}">
                      <a16:colId xmlns:a16="http://schemas.microsoft.com/office/drawing/2014/main" val="20000"/>
                    </a:ext>
                  </a:extLst>
                </a:gridCol>
                <a:gridCol w="1866861">
                  <a:extLst>
                    <a:ext uri="{9D8B030D-6E8A-4147-A177-3AD203B41FA5}">
                      <a16:colId xmlns:a16="http://schemas.microsoft.com/office/drawing/2014/main" val="20001"/>
                    </a:ext>
                  </a:extLst>
                </a:gridCol>
                <a:gridCol w="1972150">
                  <a:extLst>
                    <a:ext uri="{9D8B030D-6E8A-4147-A177-3AD203B41FA5}">
                      <a16:colId xmlns:a16="http://schemas.microsoft.com/office/drawing/2014/main" val="20002"/>
                    </a:ext>
                  </a:extLst>
                </a:gridCol>
              </a:tblGrid>
              <a:tr h="398567">
                <a:tc>
                  <a:txBody>
                    <a:bodyPr/>
                    <a:lstStyle/>
                    <a:p>
                      <a:r>
                        <a:rPr lang="en-US" sz="2000" dirty="0">
                          <a:latin typeface="Lato Black" panose="020F0A02020204030203" pitchFamily="34" charset="0"/>
                        </a:rPr>
                        <a:t>Program</a:t>
                      </a:r>
                    </a:p>
                  </a:txBody>
                  <a:tcPr/>
                </a:tc>
                <a:tc>
                  <a:txBody>
                    <a:bodyPr/>
                    <a:lstStyle/>
                    <a:p>
                      <a:pPr algn="ctr"/>
                      <a:r>
                        <a:rPr lang="en-US" sz="2000" dirty="0">
                          <a:latin typeface="Lato Black" panose="020F0A02020204030203" pitchFamily="34" charset="0"/>
                        </a:rPr>
                        <a:t>State Aid</a:t>
                      </a:r>
                    </a:p>
                  </a:txBody>
                  <a:tcPr/>
                </a:tc>
                <a:tc>
                  <a:txBody>
                    <a:bodyPr/>
                    <a:lstStyle/>
                    <a:p>
                      <a:pPr algn="ctr"/>
                      <a:r>
                        <a:rPr lang="en-US" sz="2000" dirty="0">
                          <a:latin typeface="Lato Black" panose="020F0A02020204030203" pitchFamily="34" charset="0"/>
                        </a:rPr>
                        <a:t>IDEA </a:t>
                      </a:r>
                    </a:p>
                  </a:txBody>
                  <a:tcPr/>
                </a:tc>
                <a:extLst>
                  <a:ext uri="{0D108BD9-81ED-4DB2-BD59-A6C34878D82A}">
                    <a16:rowId xmlns:a16="http://schemas.microsoft.com/office/drawing/2014/main" val="10000"/>
                  </a:ext>
                </a:extLst>
              </a:tr>
              <a:tr h="398567">
                <a:tc>
                  <a:txBody>
                    <a:bodyPr/>
                    <a:lstStyle/>
                    <a:p>
                      <a:r>
                        <a:rPr lang="en-US" sz="2000" dirty="0">
                          <a:latin typeface="Lato Black" panose="020F0A02020204030203" pitchFamily="34" charset="0"/>
                        </a:rPr>
                        <a:t>SPED/SAP</a:t>
                      </a:r>
                    </a:p>
                  </a:txBody>
                  <a:tcPr/>
                </a:tc>
                <a:tc>
                  <a:txBody>
                    <a:bodyPr/>
                    <a:lstStyle/>
                    <a:p>
                      <a:pPr algn="r"/>
                      <a:r>
                        <a:rPr lang="en-US" sz="2000" b="1" dirty="0"/>
                        <a:t>$517,890,000</a:t>
                      </a:r>
                      <a:endParaRPr lang="en-US" sz="2000" b="1" dirty="0">
                        <a:latin typeface="Lato Black" panose="020F0A02020204030203" pitchFamily="34" charset="0"/>
                      </a:endParaRPr>
                    </a:p>
                  </a:txBody>
                  <a:tcPr/>
                </a:tc>
                <a:tc>
                  <a:txBody>
                    <a:bodyPr/>
                    <a:lstStyle/>
                    <a:p>
                      <a:pPr algn="r"/>
                      <a:endParaRPr lang="en-US" sz="2000" dirty="0">
                        <a:latin typeface="Lato Black" panose="020F0A02020204030203" pitchFamily="34" charset="0"/>
                      </a:endParaRPr>
                    </a:p>
                  </a:txBody>
                  <a:tcPr/>
                </a:tc>
                <a:extLst>
                  <a:ext uri="{0D108BD9-81ED-4DB2-BD59-A6C34878D82A}">
                    <a16:rowId xmlns:a16="http://schemas.microsoft.com/office/drawing/2014/main" val="10001"/>
                  </a:ext>
                </a:extLst>
              </a:tr>
              <a:tr h="423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Lato Black" panose="020F0A02020204030203" pitchFamily="34" charset="0"/>
                        </a:rPr>
                        <a:t>High Cost SPED</a:t>
                      </a:r>
                    </a:p>
                    <a:p>
                      <a:endParaRPr lang="en-US" sz="2000" dirty="0">
                        <a:latin typeface="Lato Black" panose="020F0A02020204030203"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t>$11,439,200</a:t>
                      </a:r>
                      <a:endParaRPr lang="en-US" sz="2000" b="1" dirty="0">
                        <a:latin typeface="Lato Black" panose="020F0A02020204030203" pitchFamily="34" charset="0"/>
                      </a:endParaRPr>
                    </a:p>
                    <a:p>
                      <a:pPr algn="r"/>
                      <a:endParaRPr lang="en-US" sz="2000" b="1" dirty="0">
                        <a:highlight>
                          <a:srgbClr val="FFFF00"/>
                        </a:highlight>
                        <a:latin typeface="Lato Black" panose="020F0A02020204030203" pitchFamily="34" charset="0"/>
                      </a:endParaRPr>
                    </a:p>
                  </a:txBody>
                  <a:tcPr/>
                </a:tc>
                <a:tc>
                  <a:txBody>
                    <a:bodyPr/>
                    <a:lstStyle/>
                    <a:p>
                      <a:pPr algn="r"/>
                      <a:endParaRPr lang="en-US" sz="2000" dirty="0">
                        <a:latin typeface="Lato Black" panose="020F0A02020204030203" pitchFamily="34" charset="0"/>
                      </a:endParaRPr>
                    </a:p>
                  </a:txBody>
                  <a:tcPr/>
                </a:tc>
                <a:extLst>
                  <a:ext uri="{0D108BD9-81ED-4DB2-BD59-A6C34878D82A}">
                    <a16:rowId xmlns:a16="http://schemas.microsoft.com/office/drawing/2014/main" val="10002"/>
                  </a:ext>
                </a:extLst>
              </a:tr>
              <a:tr h="705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Lato Black" panose="020F0A02020204030203" pitchFamily="34" charset="0"/>
                        </a:rPr>
                        <a:t>Transition Readiness Investment Grants</a:t>
                      </a:r>
                    </a:p>
                    <a:p>
                      <a:endParaRPr lang="en-US" sz="2000" dirty="0">
                        <a:latin typeface="Lato Black" panose="020F0A02020204030203"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t>$</a:t>
                      </a:r>
                      <a:r>
                        <a:rPr lang="en-US" sz="2000" dirty="0">
                          <a:latin typeface="Lato Black" panose="020F0A02020204030203" pitchFamily="34" charset="0"/>
                        </a:rPr>
                        <a:t>1,500,000</a:t>
                      </a:r>
                    </a:p>
                    <a:p>
                      <a:pPr algn="r"/>
                      <a:endParaRPr lang="en-US" sz="2000" dirty="0">
                        <a:latin typeface="Lato Black" panose="020F0A02020204030203" pitchFamily="34" charset="0"/>
                      </a:endParaRPr>
                    </a:p>
                  </a:txBody>
                  <a:tcPr/>
                </a:tc>
                <a:tc>
                  <a:txBody>
                    <a:bodyPr/>
                    <a:lstStyle/>
                    <a:p>
                      <a:pPr algn="r"/>
                      <a:endParaRPr lang="en-US" sz="2000" dirty="0">
                        <a:latin typeface="Lato Black" panose="020F0A02020204030203" pitchFamily="34" charset="0"/>
                      </a:endParaRPr>
                    </a:p>
                  </a:txBody>
                  <a:tcPr/>
                </a:tc>
                <a:extLst>
                  <a:ext uri="{0D108BD9-81ED-4DB2-BD59-A6C34878D82A}">
                    <a16:rowId xmlns:a16="http://schemas.microsoft.com/office/drawing/2014/main" val="10004"/>
                  </a:ext>
                </a:extLst>
              </a:tr>
              <a:tr h="688666">
                <a:tc>
                  <a:txBody>
                    <a:bodyPr/>
                    <a:lstStyle/>
                    <a:p>
                      <a:r>
                        <a:rPr lang="en-US" sz="2000" dirty="0">
                          <a:latin typeface="Lato Black" panose="020F0A02020204030203" pitchFamily="34" charset="0"/>
                        </a:rPr>
                        <a:t>Transition</a:t>
                      </a:r>
                      <a:r>
                        <a:rPr lang="en-US" sz="2000" baseline="0" dirty="0">
                          <a:latin typeface="Lato Black" panose="020F0A02020204030203" pitchFamily="34" charset="0"/>
                        </a:rPr>
                        <a:t> Incentive Aid</a:t>
                      </a:r>
                      <a:endParaRPr lang="en-US" sz="2000" dirty="0">
                        <a:latin typeface="Lato Black" panose="020F0A02020204030203" pitchFamily="34" charset="0"/>
                      </a:endParaRPr>
                    </a:p>
                  </a:txBody>
                  <a:tcPr/>
                </a:tc>
                <a:tc>
                  <a:txBody>
                    <a:bodyPr/>
                    <a:lstStyle/>
                    <a:p>
                      <a:pPr algn="r"/>
                      <a:r>
                        <a:rPr lang="en-US" sz="2000" b="1" dirty="0"/>
                        <a:t>$</a:t>
                      </a:r>
                      <a:r>
                        <a:rPr lang="en-US" sz="2000" dirty="0">
                          <a:latin typeface="Lato Black" panose="020F0A02020204030203" pitchFamily="34" charset="0"/>
                        </a:rPr>
                        <a:t>3,600,000</a:t>
                      </a:r>
                    </a:p>
                  </a:txBody>
                  <a:tcPr/>
                </a:tc>
                <a:tc>
                  <a:txBody>
                    <a:bodyPr/>
                    <a:lstStyle/>
                    <a:p>
                      <a:pPr algn="r"/>
                      <a:endParaRPr lang="en-US" sz="2000" dirty="0">
                        <a:latin typeface="Lato Black" panose="020F0A02020204030203" pitchFamily="34" charset="0"/>
                      </a:endParaRPr>
                    </a:p>
                  </a:txBody>
                  <a:tcPr/>
                </a:tc>
                <a:extLst>
                  <a:ext uri="{0D108BD9-81ED-4DB2-BD59-A6C34878D82A}">
                    <a16:rowId xmlns:a16="http://schemas.microsoft.com/office/drawing/2014/main" val="10005"/>
                  </a:ext>
                </a:extLst>
              </a:tr>
              <a:tr h="705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Lato Black" panose="020F0A02020204030203" pitchFamily="34" charset="0"/>
                        </a:rPr>
                        <a:t>IDEA Formula</a:t>
                      </a:r>
                    </a:p>
                    <a:p>
                      <a:endParaRPr lang="en-US" sz="2000" dirty="0">
                        <a:latin typeface="Lato Black" panose="020F0A02020204030203" pitchFamily="34" charset="0"/>
                      </a:endParaRPr>
                    </a:p>
                  </a:txBody>
                  <a:tcPr/>
                </a:tc>
                <a:tc>
                  <a:txBody>
                    <a:bodyPr/>
                    <a:lstStyle/>
                    <a:p>
                      <a:pPr algn="r"/>
                      <a:endParaRPr lang="en-US" sz="2000" dirty="0">
                        <a:latin typeface="Lato Black" panose="020F0A02020204030203"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t>$</a:t>
                      </a:r>
                      <a:r>
                        <a:rPr lang="en-US" sz="2000" dirty="0">
                          <a:latin typeface="Lato Black" panose="020F0A02020204030203" pitchFamily="34" charset="0"/>
                        </a:rPr>
                        <a:t>205,911,277</a:t>
                      </a:r>
                    </a:p>
                    <a:p>
                      <a:pPr algn="r"/>
                      <a:endParaRPr lang="en-US" sz="2000" dirty="0">
                        <a:latin typeface="Lato Black" panose="020F0A02020204030203" pitchFamily="34" charset="0"/>
                      </a:endParaRPr>
                    </a:p>
                  </a:txBody>
                  <a:tcPr/>
                </a:tc>
                <a:extLst>
                  <a:ext uri="{0D108BD9-81ED-4DB2-BD59-A6C34878D82A}">
                    <a16:rowId xmlns:a16="http://schemas.microsoft.com/office/drawing/2014/main" val="10006"/>
                  </a:ext>
                </a:extLst>
              </a:tr>
              <a:tr h="398567">
                <a:tc>
                  <a:txBody>
                    <a:bodyPr/>
                    <a:lstStyle/>
                    <a:p>
                      <a:endParaRPr lang="en-US" sz="2000" dirty="0">
                        <a:latin typeface="Lato Black" panose="020F0A02020204030203" pitchFamily="34" charset="0"/>
                      </a:endParaRPr>
                    </a:p>
                  </a:txBody>
                  <a:tcPr/>
                </a:tc>
                <a:tc>
                  <a:txBody>
                    <a:bodyPr/>
                    <a:lstStyle/>
                    <a:p>
                      <a:pPr algn="r"/>
                      <a:endParaRPr lang="en-US" sz="2000" dirty="0">
                        <a:latin typeface="Lato Black" panose="020F0A02020204030203" pitchFamily="34" charset="0"/>
                      </a:endParaRPr>
                    </a:p>
                  </a:txBody>
                  <a:tcPr/>
                </a:tc>
                <a:tc>
                  <a:txBody>
                    <a:bodyPr/>
                    <a:lstStyle/>
                    <a:p>
                      <a:pPr algn="r"/>
                      <a:endParaRPr lang="en-US" sz="2000" dirty="0">
                        <a:highlight>
                          <a:srgbClr val="FFFF00"/>
                        </a:highlight>
                        <a:latin typeface="Lato Black" panose="020F0A02020204030203" pitchFamily="34" charset="0"/>
                      </a:endParaRPr>
                    </a:p>
                  </a:txBody>
                  <a:tcPr/>
                </a:tc>
                <a:extLst>
                  <a:ext uri="{0D108BD9-81ED-4DB2-BD59-A6C34878D82A}">
                    <a16:rowId xmlns:a16="http://schemas.microsoft.com/office/drawing/2014/main" val="1882330193"/>
                  </a:ext>
                </a:extLst>
              </a:tr>
            </a:tbl>
          </a:graphicData>
        </a:graphic>
      </p:graphicFrame>
    </p:spTree>
    <p:extLst>
      <p:ext uri="{BB962C8B-B14F-4D97-AF65-F5344CB8AC3E}">
        <p14:creationId xmlns:p14="http://schemas.microsoft.com/office/powerpoint/2010/main" val="1403513324"/>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5013</TotalTime>
  <Words>2527</Words>
  <Application>Microsoft Office PowerPoint</Application>
  <PresentationFormat>On-screen Show (16:9)</PresentationFormat>
  <Paragraphs>397</Paragraphs>
  <Slides>47</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Lato Black</vt:lpstr>
      <vt:lpstr>Arial</vt:lpstr>
      <vt:lpstr>Wingdings</vt:lpstr>
      <vt:lpstr>Calibri</vt:lpstr>
      <vt:lpstr>Lato</vt:lpstr>
      <vt:lpstr>simple-light-2</vt:lpstr>
      <vt:lpstr>Office Theme</vt:lpstr>
      <vt:lpstr>PowerPoint Presentation</vt:lpstr>
      <vt:lpstr>PowerPoint Presentation</vt:lpstr>
      <vt:lpstr>PowerPoint Presentation</vt:lpstr>
      <vt:lpstr>PowerPoint Presentation</vt:lpstr>
      <vt:lpstr>PowerPoint Presentation</vt:lpstr>
      <vt:lpstr>Accessibility vs. Special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Contract</vt:lpstr>
      <vt:lpstr>Cooperative (66.0301) Agreement</vt:lpstr>
      <vt:lpstr>Package Program</vt:lpstr>
      <vt:lpstr>PowerPoint Presentation</vt:lpstr>
      <vt:lpstr>Maximizing Your Revenue</vt:lpstr>
      <vt:lpstr>PowerPoint Presentation</vt:lpstr>
      <vt:lpstr>Special Needs Scholarship Program</vt:lpstr>
      <vt:lpstr>PowerPoint Presentation</vt:lpstr>
      <vt:lpstr>Tuition Agreements</vt:lpstr>
      <vt:lpstr>PowerPoint Presentation</vt:lpstr>
      <vt:lpstr>Cooperative Agreement</vt:lpstr>
      <vt:lpstr>PowerPoint Presentation</vt:lpstr>
      <vt:lpstr>DPI Website Links</vt:lpstr>
      <vt:lpstr>DPI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NSA Special Education Accounting &amp; Reporting Presentation</dc:title>
  <dc:creator>DPI.SchoolFinancialServices@dpi.wi.gov</dc:creator>
  <cp:keywords>2022, nsa, special, education, accounting, reporting, presentation, wisconsin, public, instruction, school, financial, service</cp:keywords>
  <cp:lastModifiedBy>Huelsman, Scott M.   DPI</cp:lastModifiedBy>
  <cp:revision>111</cp:revision>
  <cp:lastPrinted>2018-02-23T16:43:31Z</cp:lastPrinted>
  <dcterms:modified xsi:type="dcterms:W3CDTF">2022-09-29T14:34:09Z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