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7.xml" ContentType="application/inkml+xml"/>
  <Override PartName="/ppt/ink/ink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9"/>
  </p:notesMasterIdLst>
  <p:sldIdLst>
    <p:sldId id="257" r:id="rId2"/>
    <p:sldId id="271" r:id="rId3"/>
    <p:sldId id="290" r:id="rId4"/>
    <p:sldId id="403" r:id="rId5"/>
    <p:sldId id="396" r:id="rId6"/>
    <p:sldId id="399" r:id="rId7"/>
    <p:sldId id="308" r:id="rId8"/>
    <p:sldId id="310" r:id="rId9"/>
    <p:sldId id="311" r:id="rId10"/>
    <p:sldId id="397" r:id="rId11"/>
    <p:sldId id="312" r:id="rId12"/>
    <p:sldId id="313" r:id="rId13"/>
    <p:sldId id="389" r:id="rId14"/>
    <p:sldId id="390" r:id="rId15"/>
    <p:sldId id="400" r:id="rId16"/>
    <p:sldId id="315" r:id="rId17"/>
    <p:sldId id="401" r:id="rId18"/>
    <p:sldId id="398" r:id="rId19"/>
    <p:sldId id="391" r:id="rId20"/>
    <p:sldId id="392" r:id="rId21"/>
    <p:sldId id="393" r:id="rId22"/>
    <p:sldId id="394" r:id="rId23"/>
    <p:sldId id="316" r:id="rId24"/>
    <p:sldId id="395" r:id="rId25"/>
    <p:sldId id="317" r:id="rId26"/>
    <p:sldId id="402" r:id="rId27"/>
    <p:sldId id="362" r:id="rId28"/>
  </p:sldIdLst>
  <p:sldSz cx="12480925" cy="7023100"/>
  <p:notesSz cx="6858000" cy="9144000"/>
  <p:defaultTextStyle>
    <a:defPPr>
      <a:defRPr lang="en-US"/>
    </a:defPPr>
    <a:lvl1pPr marL="0" algn="l" defTabSz="1114471" rtl="0" eaLnBrk="1" latinLnBrk="0" hangingPunct="1">
      <a:defRPr sz="2194" kern="1200">
        <a:solidFill>
          <a:schemeClr val="tx1"/>
        </a:solidFill>
        <a:latin typeface="+mn-lt"/>
        <a:ea typeface="+mn-ea"/>
        <a:cs typeface="+mn-cs"/>
      </a:defRPr>
    </a:lvl1pPr>
    <a:lvl2pPr marL="557235" algn="l" defTabSz="1114471" rtl="0" eaLnBrk="1" latinLnBrk="0" hangingPunct="1">
      <a:defRPr sz="2194" kern="1200">
        <a:solidFill>
          <a:schemeClr val="tx1"/>
        </a:solidFill>
        <a:latin typeface="+mn-lt"/>
        <a:ea typeface="+mn-ea"/>
        <a:cs typeface="+mn-cs"/>
      </a:defRPr>
    </a:lvl2pPr>
    <a:lvl3pPr marL="1114471" algn="l" defTabSz="1114471" rtl="0" eaLnBrk="1" latinLnBrk="0" hangingPunct="1">
      <a:defRPr sz="2194" kern="1200">
        <a:solidFill>
          <a:schemeClr val="tx1"/>
        </a:solidFill>
        <a:latin typeface="+mn-lt"/>
        <a:ea typeface="+mn-ea"/>
        <a:cs typeface="+mn-cs"/>
      </a:defRPr>
    </a:lvl3pPr>
    <a:lvl4pPr marL="1671706" algn="l" defTabSz="1114471" rtl="0" eaLnBrk="1" latinLnBrk="0" hangingPunct="1">
      <a:defRPr sz="2194" kern="1200">
        <a:solidFill>
          <a:schemeClr val="tx1"/>
        </a:solidFill>
        <a:latin typeface="+mn-lt"/>
        <a:ea typeface="+mn-ea"/>
        <a:cs typeface="+mn-cs"/>
      </a:defRPr>
    </a:lvl4pPr>
    <a:lvl5pPr marL="2228941" algn="l" defTabSz="1114471" rtl="0" eaLnBrk="1" latinLnBrk="0" hangingPunct="1">
      <a:defRPr sz="2194" kern="1200">
        <a:solidFill>
          <a:schemeClr val="tx1"/>
        </a:solidFill>
        <a:latin typeface="+mn-lt"/>
        <a:ea typeface="+mn-ea"/>
        <a:cs typeface="+mn-cs"/>
      </a:defRPr>
    </a:lvl5pPr>
    <a:lvl6pPr marL="2786177" algn="l" defTabSz="1114471" rtl="0" eaLnBrk="1" latinLnBrk="0" hangingPunct="1">
      <a:defRPr sz="2194" kern="1200">
        <a:solidFill>
          <a:schemeClr val="tx1"/>
        </a:solidFill>
        <a:latin typeface="+mn-lt"/>
        <a:ea typeface="+mn-ea"/>
        <a:cs typeface="+mn-cs"/>
      </a:defRPr>
    </a:lvl6pPr>
    <a:lvl7pPr marL="3343412" algn="l" defTabSz="1114471" rtl="0" eaLnBrk="1" latinLnBrk="0" hangingPunct="1">
      <a:defRPr sz="2194" kern="1200">
        <a:solidFill>
          <a:schemeClr val="tx1"/>
        </a:solidFill>
        <a:latin typeface="+mn-lt"/>
        <a:ea typeface="+mn-ea"/>
        <a:cs typeface="+mn-cs"/>
      </a:defRPr>
    </a:lvl7pPr>
    <a:lvl8pPr marL="3900648" algn="l" defTabSz="1114471" rtl="0" eaLnBrk="1" latinLnBrk="0" hangingPunct="1">
      <a:defRPr sz="2194" kern="1200">
        <a:solidFill>
          <a:schemeClr val="tx1"/>
        </a:solidFill>
        <a:latin typeface="+mn-lt"/>
        <a:ea typeface="+mn-ea"/>
        <a:cs typeface="+mn-cs"/>
      </a:defRPr>
    </a:lvl8pPr>
    <a:lvl9pPr marL="4457883" algn="l" defTabSz="1114471" rtl="0" eaLnBrk="1" latinLnBrk="0" hangingPunct="1">
      <a:defRPr sz="2194" kern="1200">
        <a:solidFill>
          <a:schemeClr val="tx1"/>
        </a:solidFill>
        <a:latin typeface="+mn-lt"/>
        <a:ea typeface="+mn-ea"/>
        <a:cs typeface="+mn-cs"/>
      </a:defRPr>
    </a:lvl9pPr>
  </p:defaultTextStyle>
  <p:extLst>
    <p:ext uri="{EFAFB233-063F-42B5-8137-9DF3F51BA10A}">
      <p15:sldGuideLst xmlns:p15="http://schemas.microsoft.com/office/powerpoint/2012/main">
        <p15:guide id="2" pos="3931" userDrawn="1">
          <p15:clr>
            <a:srgbClr val="A4A3A4"/>
          </p15:clr>
        </p15:guide>
        <p15:guide id="3" orient="horz" pos="22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087"/>
    <a:srgbClr val="FF00FF"/>
    <a:srgbClr val="0000FF"/>
    <a:srgbClr val="00AB4E"/>
    <a:srgbClr val="0066CC"/>
    <a:srgbClr val="333399"/>
    <a:srgbClr val="0099FF"/>
    <a:srgbClr val="009999"/>
    <a:srgbClr val="0099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84615" autoAdjust="0"/>
  </p:normalViewPr>
  <p:slideViewPr>
    <p:cSldViewPr snapToGrid="0">
      <p:cViewPr varScale="1">
        <p:scale>
          <a:sx n="92" d="100"/>
          <a:sy n="92" d="100"/>
        </p:scale>
        <p:origin x="1260" y="90"/>
      </p:cViewPr>
      <p:guideLst>
        <p:guide pos="3931"/>
        <p:guide orient="horz" pos="2212"/>
      </p:guideLst>
    </p:cSldViewPr>
  </p:slideViewPr>
  <p:notesTextViewPr>
    <p:cViewPr>
      <p:scale>
        <a:sx n="3" d="2"/>
        <a:sy n="3" d="2"/>
      </p:scale>
      <p:origin x="0" y="0"/>
    </p:cViewPr>
  </p:notesTextViewPr>
  <p:notesViewPr>
    <p:cSldViewPr snapToGrid="0">
      <p:cViewPr varScale="1">
        <p:scale>
          <a:sx n="55" d="100"/>
          <a:sy n="55" d="100"/>
        </p:scale>
        <p:origin x="260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5B70D-F5AD-43DE-9108-B46C7295E505}" type="doc">
      <dgm:prSet loTypeId="urn:microsoft.com/office/officeart/2005/8/layout/process1" loCatId="process" qsTypeId="urn:microsoft.com/office/officeart/2005/8/quickstyle/simple5" qsCatId="simple" csTypeId="urn:microsoft.com/office/officeart/2005/8/colors/accent1_4" csCatId="accent1" phldr="1"/>
      <dgm:spPr/>
    </dgm:pt>
    <dgm:pt modelId="{996F4D06-B5A0-4557-B56E-928052487ADE}">
      <dgm:prSet phldrT="[Text]" custT="1"/>
      <dgm:spPr/>
      <dgm:t>
        <a:bodyPr/>
        <a:lstStyle/>
        <a:p>
          <a:r>
            <a:rPr lang="en-US" sz="2800" b="1" dirty="0"/>
            <a:t>Property</a:t>
          </a:r>
          <a:r>
            <a:rPr lang="en-US" sz="2800" dirty="0"/>
            <a:t> </a:t>
          </a:r>
          <a:r>
            <a:rPr lang="en-US" sz="2800" b="1" dirty="0"/>
            <a:t>Tax</a:t>
          </a:r>
          <a:r>
            <a:rPr lang="en-US" sz="2800" dirty="0"/>
            <a:t> </a:t>
          </a:r>
          <a:r>
            <a:rPr lang="en-US" sz="2800" b="1" dirty="0"/>
            <a:t>Levy</a:t>
          </a:r>
        </a:p>
        <a:p>
          <a:endParaRPr lang="en-US" sz="2800" b="1" dirty="0"/>
        </a:p>
        <a:p>
          <a:endParaRPr lang="en-US" sz="2800" b="1" dirty="0"/>
        </a:p>
        <a:p>
          <a:endParaRPr lang="en-US" sz="2800" b="1" dirty="0"/>
        </a:p>
      </dgm:t>
    </dgm:pt>
    <dgm:pt modelId="{BDF9C9EF-D81F-4CB6-A847-B4A5D32353B6}" type="parTrans" cxnId="{520501CD-5F80-4FA1-96DB-D7CD017A4823}">
      <dgm:prSet/>
      <dgm:spPr/>
      <dgm:t>
        <a:bodyPr/>
        <a:lstStyle/>
        <a:p>
          <a:endParaRPr lang="en-US"/>
        </a:p>
      </dgm:t>
    </dgm:pt>
    <dgm:pt modelId="{3C4731CB-3A96-4216-9439-E5AC31A4B032}" type="sibTrans" cxnId="{520501CD-5F80-4FA1-96DB-D7CD017A4823}">
      <dgm:prSet/>
      <dgm:spPr/>
      <dgm:t>
        <a:bodyPr/>
        <a:lstStyle/>
        <a:p>
          <a:endParaRPr lang="en-US" dirty="0"/>
        </a:p>
      </dgm:t>
    </dgm:pt>
    <dgm:pt modelId="{9FBE4747-895F-4B45-B538-1DB7BADF332C}">
      <dgm:prSet phldrT="[Text]" custT="1"/>
      <dgm:spPr/>
      <dgm:t>
        <a:bodyPr/>
        <a:lstStyle/>
        <a:p>
          <a:r>
            <a:rPr lang="en-US" sz="2800" b="1" dirty="0"/>
            <a:t>State Aid</a:t>
          </a:r>
        </a:p>
        <a:p>
          <a:r>
            <a:rPr lang="en-US" sz="2200" b="0" dirty="0"/>
            <a:t>(General + High Poverty + Computer + Exempt Personal Property)</a:t>
          </a:r>
        </a:p>
      </dgm:t>
    </dgm:pt>
    <dgm:pt modelId="{5D5969D0-EFAF-4BA9-845A-EDEEF81BD953}" type="parTrans" cxnId="{E22AE5A2-F944-43E8-9FDA-50299C6DD4CA}">
      <dgm:prSet/>
      <dgm:spPr/>
      <dgm:t>
        <a:bodyPr/>
        <a:lstStyle/>
        <a:p>
          <a:endParaRPr lang="en-US"/>
        </a:p>
      </dgm:t>
    </dgm:pt>
    <dgm:pt modelId="{72DD57D5-7AC8-4454-AE45-B6DD381836BA}" type="sibTrans" cxnId="{E22AE5A2-F944-43E8-9FDA-50299C6DD4CA}">
      <dgm:prSet/>
      <dgm:spPr/>
      <dgm:t>
        <a:bodyPr/>
        <a:lstStyle/>
        <a:p>
          <a:endParaRPr lang="en-US" dirty="0"/>
        </a:p>
      </dgm:t>
    </dgm:pt>
    <dgm:pt modelId="{FF7C36F8-7A74-45F5-82E6-42B6C95C6E92}">
      <dgm:prSet phldrT="[Text]" custT="1"/>
      <dgm:spPr/>
      <dgm:t>
        <a:bodyPr/>
        <a:lstStyle/>
        <a:p>
          <a:r>
            <a:rPr lang="en-US" sz="2800" b="1" dirty="0"/>
            <a:t>Revenue Limit</a:t>
          </a:r>
        </a:p>
        <a:p>
          <a:endParaRPr lang="en-US" sz="2800" b="1" dirty="0"/>
        </a:p>
        <a:p>
          <a:endParaRPr lang="en-US" sz="2800" b="1" dirty="0"/>
        </a:p>
        <a:p>
          <a:endParaRPr lang="en-US" sz="2800" b="1" dirty="0"/>
        </a:p>
      </dgm:t>
    </dgm:pt>
    <dgm:pt modelId="{77127AC5-14BA-4A69-98E1-A25CBCD2EE82}" type="parTrans" cxnId="{10D31180-D3FC-4522-AC37-E1239E008F4A}">
      <dgm:prSet/>
      <dgm:spPr/>
      <dgm:t>
        <a:bodyPr/>
        <a:lstStyle/>
        <a:p>
          <a:endParaRPr lang="en-US"/>
        </a:p>
      </dgm:t>
    </dgm:pt>
    <dgm:pt modelId="{FB2F9258-1C3C-482C-B2CB-BB81B5F6C1C5}" type="sibTrans" cxnId="{10D31180-D3FC-4522-AC37-E1239E008F4A}">
      <dgm:prSet/>
      <dgm:spPr/>
      <dgm:t>
        <a:bodyPr/>
        <a:lstStyle/>
        <a:p>
          <a:endParaRPr lang="en-US"/>
        </a:p>
      </dgm:t>
    </dgm:pt>
    <dgm:pt modelId="{AC59EEA4-69CE-4FB1-BE53-707AFE948A19}" type="pres">
      <dgm:prSet presAssocID="{DBF5B70D-F5AD-43DE-9108-B46C7295E505}" presName="Name0" presStyleCnt="0">
        <dgm:presLayoutVars>
          <dgm:dir val="rev"/>
          <dgm:resizeHandles val="exact"/>
        </dgm:presLayoutVars>
      </dgm:prSet>
      <dgm:spPr/>
    </dgm:pt>
    <dgm:pt modelId="{384EB8B2-796A-4E5C-8DDD-A2F5A312D986}" type="pres">
      <dgm:prSet presAssocID="{996F4D06-B5A0-4557-B56E-928052487ADE}" presName="node" presStyleLbl="node1" presStyleIdx="0" presStyleCnt="3" custScaleY="148459">
        <dgm:presLayoutVars>
          <dgm:bulletEnabled val="1"/>
        </dgm:presLayoutVars>
      </dgm:prSet>
      <dgm:spPr/>
    </dgm:pt>
    <dgm:pt modelId="{71535913-8133-49A2-8F55-4086EA77B96D}" type="pres">
      <dgm:prSet presAssocID="{3C4731CB-3A96-4216-9439-E5AC31A4B032}" presName="sibTrans" presStyleLbl="sibTrans2D1" presStyleIdx="0" presStyleCnt="2"/>
      <dgm:spPr>
        <a:prstGeom prst="mathEqual">
          <a:avLst/>
        </a:prstGeom>
      </dgm:spPr>
    </dgm:pt>
    <dgm:pt modelId="{AB5B21E7-52F5-4FF3-A1B7-44982B8A3E83}" type="pres">
      <dgm:prSet presAssocID="{3C4731CB-3A96-4216-9439-E5AC31A4B032}" presName="connectorText" presStyleLbl="sibTrans2D1" presStyleIdx="0" presStyleCnt="2"/>
      <dgm:spPr/>
    </dgm:pt>
    <dgm:pt modelId="{00BBDF21-2F4D-4136-BF17-92D0D959191F}" type="pres">
      <dgm:prSet presAssocID="{9FBE4747-895F-4B45-B538-1DB7BADF332C}" presName="node" presStyleLbl="node1" presStyleIdx="1" presStyleCnt="3" custScaleY="153848" custLinFactNeighborY="-1119">
        <dgm:presLayoutVars>
          <dgm:bulletEnabled val="1"/>
        </dgm:presLayoutVars>
      </dgm:prSet>
      <dgm:spPr/>
    </dgm:pt>
    <dgm:pt modelId="{A72F3526-8A6C-4F9B-8D69-326C283A7F15}" type="pres">
      <dgm:prSet presAssocID="{72DD57D5-7AC8-4454-AE45-B6DD381836BA}" presName="sibTrans" presStyleLbl="sibTrans2D1" presStyleIdx="1" presStyleCnt="2"/>
      <dgm:spPr>
        <a:prstGeom prst="mathMinus">
          <a:avLst/>
        </a:prstGeom>
      </dgm:spPr>
    </dgm:pt>
    <dgm:pt modelId="{63F1ECF7-C52F-4395-8031-1379B633F00C}" type="pres">
      <dgm:prSet presAssocID="{72DD57D5-7AC8-4454-AE45-B6DD381836BA}" presName="connectorText" presStyleLbl="sibTrans2D1" presStyleIdx="1" presStyleCnt="2"/>
      <dgm:spPr/>
    </dgm:pt>
    <dgm:pt modelId="{B14C538D-A163-4586-9B2B-D3A15B7B9472}" type="pres">
      <dgm:prSet presAssocID="{FF7C36F8-7A74-45F5-82E6-42B6C95C6E92}" presName="node" presStyleLbl="node1" presStyleIdx="2" presStyleCnt="3" custScaleY="148459">
        <dgm:presLayoutVars>
          <dgm:bulletEnabled val="1"/>
        </dgm:presLayoutVars>
      </dgm:prSet>
      <dgm:spPr/>
    </dgm:pt>
  </dgm:ptLst>
  <dgm:cxnLst>
    <dgm:cxn modelId="{ACF0A136-90B3-4E65-881F-5C9492AC89D3}" type="presOf" srcId="{3C4731CB-3A96-4216-9439-E5AC31A4B032}" destId="{AB5B21E7-52F5-4FF3-A1B7-44982B8A3E83}" srcOrd="1" destOrd="0" presId="urn:microsoft.com/office/officeart/2005/8/layout/process1"/>
    <dgm:cxn modelId="{B0071766-ECD4-4D14-ABB6-CE3AF7F7CF2C}" type="presOf" srcId="{FF7C36F8-7A74-45F5-82E6-42B6C95C6E92}" destId="{B14C538D-A163-4586-9B2B-D3A15B7B9472}" srcOrd="0" destOrd="0" presId="urn:microsoft.com/office/officeart/2005/8/layout/process1"/>
    <dgm:cxn modelId="{8AA6B068-8DB8-4425-86D3-CE772E820889}" type="presOf" srcId="{DBF5B70D-F5AD-43DE-9108-B46C7295E505}" destId="{AC59EEA4-69CE-4FB1-BE53-707AFE948A19}" srcOrd="0" destOrd="0" presId="urn:microsoft.com/office/officeart/2005/8/layout/process1"/>
    <dgm:cxn modelId="{D8297F4E-5339-4F3A-83CE-9B42B497E38A}" type="presOf" srcId="{3C4731CB-3A96-4216-9439-E5AC31A4B032}" destId="{71535913-8133-49A2-8F55-4086EA77B96D}" srcOrd="0" destOrd="0" presId="urn:microsoft.com/office/officeart/2005/8/layout/process1"/>
    <dgm:cxn modelId="{FCA17159-0A5B-43FB-B74B-6AC8969FA43A}" type="presOf" srcId="{72DD57D5-7AC8-4454-AE45-B6DD381836BA}" destId="{63F1ECF7-C52F-4395-8031-1379B633F00C}" srcOrd="1" destOrd="0" presId="urn:microsoft.com/office/officeart/2005/8/layout/process1"/>
    <dgm:cxn modelId="{10D31180-D3FC-4522-AC37-E1239E008F4A}" srcId="{DBF5B70D-F5AD-43DE-9108-B46C7295E505}" destId="{FF7C36F8-7A74-45F5-82E6-42B6C95C6E92}" srcOrd="2" destOrd="0" parTransId="{77127AC5-14BA-4A69-98E1-A25CBCD2EE82}" sibTransId="{FB2F9258-1C3C-482C-B2CB-BB81B5F6C1C5}"/>
    <dgm:cxn modelId="{A8EFFA89-068F-4505-B4C0-3C2283556E24}" type="presOf" srcId="{9FBE4747-895F-4B45-B538-1DB7BADF332C}" destId="{00BBDF21-2F4D-4136-BF17-92D0D959191F}" srcOrd="0" destOrd="0" presId="urn:microsoft.com/office/officeart/2005/8/layout/process1"/>
    <dgm:cxn modelId="{E22AE5A2-F944-43E8-9FDA-50299C6DD4CA}" srcId="{DBF5B70D-F5AD-43DE-9108-B46C7295E505}" destId="{9FBE4747-895F-4B45-B538-1DB7BADF332C}" srcOrd="1" destOrd="0" parTransId="{5D5969D0-EFAF-4BA9-845A-EDEEF81BD953}" sibTransId="{72DD57D5-7AC8-4454-AE45-B6DD381836BA}"/>
    <dgm:cxn modelId="{C5A1A8A7-9B71-4E5B-81C1-7B06C0C1BE84}" type="presOf" srcId="{996F4D06-B5A0-4557-B56E-928052487ADE}" destId="{384EB8B2-796A-4E5C-8DDD-A2F5A312D986}" srcOrd="0" destOrd="0" presId="urn:microsoft.com/office/officeart/2005/8/layout/process1"/>
    <dgm:cxn modelId="{520501CD-5F80-4FA1-96DB-D7CD017A4823}" srcId="{DBF5B70D-F5AD-43DE-9108-B46C7295E505}" destId="{996F4D06-B5A0-4557-B56E-928052487ADE}" srcOrd="0" destOrd="0" parTransId="{BDF9C9EF-D81F-4CB6-A847-B4A5D32353B6}" sibTransId="{3C4731CB-3A96-4216-9439-E5AC31A4B032}"/>
    <dgm:cxn modelId="{BFDB66E4-065B-4AC1-AE0F-0289017F7E5F}" type="presOf" srcId="{72DD57D5-7AC8-4454-AE45-B6DD381836BA}" destId="{A72F3526-8A6C-4F9B-8D69-326C283A7F15}" srcOrd="0" destOrd="0" presId="urn:microsoft.com/office/officeart/2005/8/layout/process1"/>
    <dgm:cxn modelId="{4E8FC8FF-3742-436A-9FFE-7BBDE9C7BAC0}" type="presParOf" srcId="{AC59EEA4-69CE-4FB1-BE53-707AFE948A19}" destId="{384EB8B2-796A-4E5C-8DDD-A2F5A312D986}" srcOrd="0" destOrd="0" presId="urn:microsoft.com/office/officeart/2005/8/layout/process1"/>
    <dgm:cxn modelId="{3F99CA6A-79CB-44C4-8E03-BCD5F71292A2}" type="presParOf" srcId="{AC59EEA4-69CE-4FB1-BE53-707AFE948A19}" destId="{71535913-8133-49A2-8F55-4086EA77B96D}" srcOrd="1" destOrd="0" presId="urn:microsoft.com/office/officeart/2005/8/layout/process1"/>
    <dgm:cxn modelId="{1A23802B-599A-4354-A967-6B9AB3895E5C}" type="presParOf" srcId="{71535913-8133-49A2-8F55-4086EA77B96D}" destId="{AB5B21E7-52F5-4FF3-A1B7-44982B8A3E83}" srcOrd="0" destOrd="0" presId="urn:microsoft.com/office/officeart/2005/8/layout/process1"/>
    <dgm:cxn modelId="{2FA867B1-07FD-4EB6-A5EA-507B9B2624D5}" type="presParOf" srcId="{AC59EEA4-69CE-4FB1-BE53-707AFE948A19}" destId="{00BBDF21-2F4D-4136-BF17-92D0D959191F}" srcOrd="2" destOrd="0" presId="urn:microsoft.com/office/officeart/2005/8/layout/process1"/>
    <dgm:cxn modelId="{142336E4-D498-4B5F-AA97-75B1CCE00A87}" type="presParOf" srcId="{AC59EEA4-69CE-4FB1-BE53-707AFE948A19}" destId="{A72F3526-8A6C-4F9B-8D69-326C283A7F15}" srcOrd="3" destOrd="0" presId="urn:microsoft.com/office/officeart/2005/8/layout/process1"/>
    <dgm:cxn modelId="{4262D526-7AF7-4B90-B9AE-16002378DA4D}" type="presParOf" srcId="{A72F3526-8A6C-4F9B-8D69-326C283A7F15}" destId="{63F1ECF7-C52F-4395-8031-1379B633F00C}" srcOrd="0" destOrd="0" presId="urn:microsoft.com/office/officeart/2005/8/layout/process1"/>
    <dgm:cxn modelId="{BEFA1865-E7D3-48AE-885C-3E1715A70379}" type="presParOf" srcId="{AC59EEA4-69CE-4FB1-BE53-707AFE948A19}" destId="{B14C538D-A163-4586-9B2B-D3A15B7B947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EB8B2-796A-4E5C-8DDD-A2F5A312D986}">
      <dsp:nvSpPr>
        <dsp:cNvPr id="0" name=""/>
        <dsp:cNvSpPr/>
      </dsp:nvSpPr>
      <dsp:spPr>
        <a:xfrm>
          <a:off x="6206390" y="268366"/>
          <a:ext cx="2213922" cy="4098187"/>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Property</a:t>
          </a:r>
          <a:r>
            <a:rPr lang="en-US" sz="2800" kern="1200" dirty="0"/>
            <a:t> </a:t>
          </a:r>
          <a:r>
            <a:rPr lang="en-US" sz="2800" b="1" kern="1200" dirty="0"/>
            <a:t>Tax</a:t>
          </a:r>
          <a:r>
            <a:rPr lang="en-US" sz="2800" kern="1200" dirty="0"/>
            <a:t> </a:t>
          </a:r>
          <a:r>
            <a:rPr lang="en-US" sz="2800" b="1" kern="1200" dirty="0"/>
            <a:t>Levy</a:t>
          </a:r>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dsp:txBody>
      <dsp:txXfrm>
        <a:off x="6271234" y="333210"/>
        <a:ext cx="2084234" cy="3968499"/>
      </dsp:txXfrm>
    </dsp:sp>
    <dsp:sp modelId="{71535913-8133-49A2-8F55-4086EA77B96D}">
      <dsp:nvSpPr>
        <dsp:cNvPr id="0" name=""/>
        <dsp:cNvSpPr/>
      </dsp:nvSpPr>
      <dsp:spPr>
        <a:xfrm rot="10834260">
          <a:off x="5515634" y="2027356"/>
          <a:ext cx="469374" cy="549052"/>
        </a:xfrm>
        <a:prstGeom prst="mathEqual">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10800000">
        <a:off x="5656443" y="2137868"/>
        <a:ext cx="328562" cy="329432"/>
      </dsp:txXfrm>
    </dsp:sp>
    <dsp:sp modelId="{00BBDF21-2F4D-4136-BF17-92D0D959191F}">
      <dsp:nvSpPr>
        <dsp:cNvPr id="0" name=""/>
        <dsp:cNvSpPr/>
      </dsp:nvSpPr>
      <dsp:spPr>
        <a:xfrm>
          <a:off x="3106898" y="163095"/>
          <a:ext cx="2213922" cy="4246950"/>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State Aid</a:t>
          </a:r>
        </a:p>
        <a:p>
          <a:pPr marL="0" lvl="0" indent="0" algn="ctr" defTabSz="1244600">
            <a:lnSpc>
              <a:spcPct val="90000"/>
            </a:lnSpc>
            <a:spcBef>
              <a:spcPct val="0"/>
            </a:spcBef>
            <a:spcAft>
              <a:spcPct val="35000"/>
            </a:spcAft>
            <a:buNone/>
          </a:pPr>
          <a:r>
            <a:rPr lang="en-US" sz="2200" b="0" kern="1200" dirty="0"/>
            <a:t>(General + High Poverty + Computer + Exempt Personal Property)</a:t>
          </a:r>
        </a:p>
      </dsp:txBody>
      <dsp:txXfrm>
        <a:off x="3171742" y="227939"/>
        <a:ext cx="2084234" cy="4117262"/>
      </dsp:txXfrm>
    </dsp:sp>
    <dsp:sp modelId="{A72F3526-8A6C-4F9B-8D69-326C283A7F15}">
      <dsp:nvSpPr>
        <dsp:cNvPr id="0" name=""/>
        <dsp:cNvSpPr/>
      </dsp:nvSpPr>
      <dsp:spPr>
        <a:xfrm rot="10765740">
          <a:off x="2416143" y="2027621"/>
          <a:ext cx="469374" cy="549052"/>
        </a:xfrm>
        <a:prstGeom prst="mathMinus">
          <a:avLst/>
        </a:prstGeom>
        <a:gradFill rotWithShape="0">
          <a:gsLst>
            <a:gs pos="0">
              <a:schemeClr val="accent1">
                <a:shade val="90000"/>
                <a:hueOff val="350915"/>
                <a:satOff val="-3215"/>
                <a:lumOff val="27754"/>
                <a:alphaOff val="0"/>
                <a:satMod val="103000"/>
                <a:lumMod val="102000"/>
                <a:tint val="94000"/>
              </a:schemeClr>
            </a:gs>
            <a:gs pos="50000">
              <a:schemeClr val="accent1">
                <a:shade val="90000"/>
                <a:hueOff val="350915"/>
                <a:satOff val="-3215"/>
                <a:lumOff val="27754"/>
                <a:alphaOff val="0"/>
                <a:satMod val="110000"/>
                <a:lumMod val="100000"/>
                <a:shade val="100000"/>
              </a:schemeClr>
            </a:gs>
            <a:gs pos="100000">
              <a:schemeClr val="accent1">
                <a:shade val="90000"/>
                <a:hueOff val="350915"/>
                <a:satOff val="-3215"/>
                <a:lumOff val="277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rot="10800000">
        <a:off x="2556952" y="2136729"/>
        <a:ext cx="328562" cy="329432"/>
      </dsp:txXfrm>
    </dsp:sp>
    <dsp:sp modelId="{B14C538D-A163-4586-9B2B-D3A15B7B9472}">
      <dsp:nvSpPr>
        <dsp:cNvPr id="0" name=""/>
        <dsp:cNvSpPr/>
      </dsp:nvSpPr>
      <dsp:spPr>
        <a:xfrm>
          <a:off x="7407" y="268366"/>
          <a:ext cx="2213922" cy="4098187"/>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Revenue Limit</a:t>
          </a:r>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endParaRPr lang="en-US" sz="2800" b="1" kern="1200" dirty="0"/>
        </a:p>
      </dsp:txBody>
      <dsp:txXfrm>
        <a:off x="72251" y="333210"/>
        <a:ext cx="2084234" cy="39684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6T21:00:26.82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6T20:59:15.82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0,'295'39,"-3"-25,-186-11,139 7,659 14,-758-21,178-6,-212-4,478-19,-538 29,0 1,79 19,26 3,-115-24,-1-2,1-2,43-7,32-2,580 5,-401 8,200-2,-473-1,0-2,42-9,-40 7,0 1,30-2,415 7,-281 12,-103-5,142-5,-200-7,0-1,44-13,-46 11,0 0,51-5,155 10,-117 4,-110-2,0 0,1-1,0 1,0 1,0-1,0 1,0 0,-1 0,1 1,0 0,-1 0,1 0,6 4,2 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6T20:59:40.12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6T20:59:47.15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108 416,'167'12,"-42"-1,-18-6,259 22,-210-9,214 0,-257-21,132 4,-208 4,65 16,-11-2,354 21,2-36,-285-5,-111-2,-1-2,88-20,-76 12,-39 9,0 0,1 2,-1 1,0 0,1 2,-1 1,28 5,-9 1,0-2,1-1,0-3,0-1,0-2,68-11,26-4,-70 11,1-9,-49 10,-1 0,26-2,4 3,58-12,-77 10,-19 4,0-1,0 0,0 0,16-7,-23 8,0-1,-1 1,1-1,0 0,0 0,-1 0,1 0,-1-1,0 1,0-1,0 1,0-1,0 0,0 0,-1 0,0 0,1 0,0-5,8-33,-2-1,-2 0,-1 0,-3-1,-2-43,-3 85,-5 5,-11 14,12-11,-35 28,-2-2,-1-2,-2-2,-1-2,-1-2,-1-2,-1-2,-72 18,9-10,-2-6,-218 15,-86-32,235-8,-2041 2,2216-1,1 1,-1-1,1-1,0 0,-1 0,1-1,-10-4,-3-3,-29-19,-4-2,10 12,30 14,1-2,-1 0,-15-10,26 15,1-1,-1 0,1 0,0 0,0 0,0 0,0-1,0 1,1-1,0 0,0 0,0 1,0-2,0 1,1 0,-1-5,1 7,1-1,-1 1,1-1,0 0,0 1,0-1,0 1,1-1,-1 0,1 1,-1-1,1 1,0-1,0 1,0-1,0 1,1 0,-1 0,1 0,-1-1,1 1,0 1,0-1,0 0,0 0,0 1,0-1,0 1,0-1,1 1,4-2,7-2,0 0,0 1,1 1,22-3,-14 3,12-3,-4 1,-1-1,56-19,-34 6,1 3,0 2,96-12,166 4,-22 21,-196 2,-69 1,0 2,0 0,-1 2,0 1,39 16,-37-13,-1-1,2-1,-1-1,48 4,-59-10,11 0,0 1,56 11,-71-9,347 77,-26-13,-170-33,-79-16,102 17,-164-33,0-2,0 0,0-2,0 0,44-10,-17 3,-1 2,1 2,77 4,-83 0,-40 0,1 0,0 0,-1-1,1 1,0-1,-1-1,1 1,7-4,-12 4,1 0,0 0,-1 0,1 0,0-1,-1 1,1 0,-1-1,0 1,1-1,-1 0,0 1,0-1,0 0,0 0,-1 0,1 0,0 1,-1-1,1 0,-1 0,0 0,1 0,-1-1,0 1,0 0,-1-2,1-1,-1 0,0 0,0 0,-1 0,1 0,-1 1,0-1,0 0,0 1,-1-1,0 1,0 0,0 0,0 0,-6-5,-6-3,1 0,-1 1,-17-9,-14-9,17 9,0 3,-2 0,0 2,-1 1,0 1,-1 2,0 2,-56-10,-21 5,-145-1,252 15,-635-2,402 4,-34 13,41 0,8-15,-45 2,207 1,0 3,-86 19,103-14,0 2,2 1,0 2,-43 25,55-27,0 0,-1-2,0-1,0-1,-42 7,59-15,0 1,0 0,0 1,0 0,1 0,-1 2,1-1,0 1,1 1,0 0,0 0,-14 14,19-17,-1 1,0-1,0 0,0 0,0-1,0 1,-1-2,-13 5,-60 11,62-15,-19 2,0-1,-56-2,572-2,-199-2,515 2,-750 0,0 2,0 2,0 1,79 22,-96-20,-1-1,1-1,47 2,86-9,-68 0,-60 2,20-1,0 2,104 16,-121-9,1-1,-1-2,1-1,70-3,375-13,-454 12,-12 0,0-2,-1 0,1 0,0-1,16-7,74-31,-81 29,0 1,0 2,1 1,0 0,38-4,58 11,-97 3,0-1,0-1,0-2,0 0,47-12,-72 14,236-68,-232 67,1 0,-1-1,0 0,0 1,0-1,1-1,-2 1,1-1,0 1,0-1,-1 0,5-5,-7 7,0-1,0 1,0 0,0-1,-1 1,1-1,0 1,0-1,-1 1,1-1,-1 0,0 1,1-1,-1 0,0 1,0-1,0 0,0 1,0-1,-1 0,1 1,0-1,-1 1,1-1,-1 0,1 1,-1-1,0 1,0-1,0 1,0 0,0-1,0 1,0 0,0 0,-2-2,-1 0,0 0,0 0,0 0,-1 1,1-1,-1 1,0 0,0 0,-6-1,-49-8,39 8,-155-19,73 11,-209-10,-3 0,-241-16,-4 37,233 2,-615-2,893 1,0 1,0 2,1 3,-1 1,2 3,-61 22,89-25,-32 20,40-21,1 0,-1-1,-1-1,1 0,-1 0,0-1,-23 4,26-7,5-1,-1 1,1-1,0 1,-1 0,1 0,0 0,0 1,0-1,-1 1,2 0,-9 5,0 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6T20:59:53.19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6611 92,'-32'0,"-71"2,-65 13,-74 15,-602 90,296-41,214-31,-484 92,749-128,-162 23,-268 6,-236-33,48-8,662 2,0 0,-38 10,45-8,1-1,-1 0,0-1,0-1,0 0,-34-5,-2-6,0 2,-75-1,64 10,-91-3,134 0,0-1,1-1,-1-1,1-1,-23-9,17 2,1-1,0-1,1-1,-41-34,49 37,-1 1,-1 1,0 1,-1 1,0 0,0 1,-41-8,58 15,0 0,-1 0,1 0,0-1,0 1,0-1,0 0,0 0,0 0,0 0,0 0,1 0,-1-1,1 1,-3-6,4 7,0-1,0 0,0 0,1 0,-1 0,1 1,0-1,-1 0,1 0,0 0,0 0,0 0,0 0,1 0,-1 0,0 0,1 0,-1 0,1 0,0 0,0 1,0-1,0 0,0 0,0 1,0-1,0 1,3-3,4-4,0 1,0 0,0 1,1 0,0 0,0 1,1 0,-1 1,16-5,14-3,44-8,-73 18,76-14,59-14,-56 3,1 4,124-16,-56 27,28-3,-7-6,207 2,-210 19,115 3,-232 4,-1 2,105 32,35 7,-100-37,0-5,128-8,-77 0,-146 2,39-1,0 3,56 8,-22 0,0-4,101-4,-150-2,4-1,59-12,5-1,27-1,38-2,-120 17,-22 0,1 0,-1-1,1 0,-1-2,35-9,-23 2,0 1,1 2,0 1,0 1,58-1,395 25,-433-12,0-3,0-2,1-2,88-12,-109 6,0 1,0 2,0 1,0 1,0 2,1 1,-1 1,0 2,35 10,-22-4,0-3,0-1,1-2,0-2,47-4,-70 2,1 1,43 10,-40-7,49 4,23-8,-66-1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6T21:00:28.09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6T21:01:11.41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6T21:01:12.14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6T21:01:12.60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6T21:01:12.96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6T21:00:26.82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6T21:00:28.09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6T20:59:13.0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66B86-A74A-4C80-A57B-B68EC8B0A391}" type="datetimeFigureOut">
              <a:rPr lang="en-US" smtClean="0"/>
              <a:t>9/29/2022</a:t>
            </a:fld>
            <a:endParaRPr lang="en-US" dirty="0"/>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2A5A1-56EA-41D0-9C52-5BB87E1830FF}" type="slidenum">
              <a:rPr lang="en-US" smtClean="0"/>
              <a:t>‹#›</a:t>
            </a:fld>
            <a:endParaRPr lang="en-US" dirty="0"/>
          </a:p>
        </p:txBody>
      </p:sp>
    </p:spTree>
    <p:extLst>
      <p:ext uri="{BB962C8B-B14F-4D97-AF65-F5344CB8AC3E}">
        <p14:creationId xmlns:p14="http://schemas.microsoft.com/office/powerpoint/2010/main" val="647152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VIP REMINDER: Debt Service</a:t>
            </a:r>
            <a:r>
              <a:rPr lang="en-US" baseline="0" dirty="0">
                <a:latin typeface="Lato Black" panose="020F0A02020204030203" pitchFamily="34" charset="0"/>
              </a:rPr>
              <a:t> is levied on a calendar year basis and paid on a fiscal year basis</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10</a:t>
            </a:fld>
            <a:endParaRPr lang="en-US" dirty="0"/>
          </a:p>
        </p:txBody>
      </p:sp>
    </p:spTree>
    <p:extLst>
      <p:ext uri="{BB962C8B-B14F-4D97-AF65-F5344CB8AC3E}">
        <p14:creationId xmlns:p14="http://schemas.microsoft.com/office/powerpoint/2010/main" val="62096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District can </a:t>
            </a:r>
            <a:r>
              <a:rPr lang="en-US" baseline="0" dirty="0"/>
              <a:t>accept &amp; spend money before the budget is finalized.</a:t>
            </a: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11</a:t>
            </a:fld>
            <a:endParaRPr lang="en-US" dirty="0"/>
          </a:p>
        </p:txBody>
      </p:sp>
    </p:spTree>
    <p:extLst>
      <p:ext uri="{BB962C8B-B14F-4D97-AF65-F5344CB8AC3E}">
        <p14:creationId xmlns:p14="http://schemas.microsoft.com/office/powerpoint/2010/main" val="3666613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12</a:t>
            </a:fld>
            <a:endParaRPr lang="en-US" dirty="0"/>
          </a:p>
        </p:txBody>
      </p:sp>
    </p:spTree>
    <p:extLst>
      <p:ext uri="{BB962C8B-B14F-4D97-AF65-F5344CB8AC3E}">
        <p14:creationId xmlns:p14="http://schemas.microsoft.com/office/powerpoint/2010/main" val="382976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13</a:t>
            </a:fld>
            <a:endParaRPr lang="en-US" dirty="0"/>
          </a:p>
        </p:txBody>
      </p:sp>
    </p:spTree>
    <p:extLst>
      <p:ext uri="{BB962C8B-B14F-4D97-AF65-F5344CB8AC3E}">
        <p14:creationId xmlns:p14="http://schemas.microsoft.com/office/powerpoint/2010/main" val="1796497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 through here</a:t>
            </a:r>
          </a:p>
        </p:txBody>
      </p:sp>
      <p:sp>
        <p:nvSpPr>
          <p:cNvPr id="4" name="Slide Number Placeholder 3"/>
          <p:cNvSpPr>
            <a:spLocks noGrp="1"/>
          </p:cNvSpPr>
          <p:nvPr>
            <p:ph type="sldNum" sz="quarter" idx="5"/>
          </p:nvPr>
        </p:nvSpPr>
        <p:spPr/>
        <p:txBody>
          <a:bodyPr/>
          <a:lstStyle/>
          <a:p>
            <a:fld id="{6592A5A1-56EA-41D0-9C52-5BB87E1830FF}" type="slidenum">
              <a:rPr lang="en-US" smtClean="0"/>
              <a:t>14</a:t>
            </a:fld>
            <a:endParaRPr lang="en-US" dirty="0"/>
          </a:p>
        </p:txBody>
      </p:sp>
    </p:spTree>
    <p:extLst>
      <p:ext uri="{BB962C8B-B14F-4D97-AF65-F5344CB8AC3E}">
        <p14:creationId xmlns:p14="http://schemas.microsoft.com/office/powerpoint/2010/main" val="2571187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VIP REMINDER: Debt Service</a:t>
            </a:r>
            <a:r>
              <a:rPr lang="en-US" baseline="0" dirty="0">
                <a:latin typeface="Lato Black" panose="020F0A02020204030203" pitchFamily="34" charset="0"/>
              </a:rPr>
              <a:t> is levied on a calendar year basis and paid on a fiscal year basis</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15</a:t>
            </a:fld>
            <a:endParaRPr lang="en-US" dirty="0"/>
          </a:p>
        </p:txBody>
      </p:sp>
    </p:spTree>
    <p:extLst>
      <p:ext uri="{BB962C8B-B14F-4D97-AF65-F5344CB8AC3E}">
        <p14:creationId xmlns:p14="http://schemas.microsoft.com/office/powerpoint/2010/main" val="27161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Lato Black" panose="020F0A02020204030203" pitchFamily="34" charset="0"/>
              </a:rPr>
              <a:t>Report is</a:t>
            </a:r>
            <a:r>
              <a:rPr lang="en-US" baseline="0" dirty="0">
                <a:latin typeface="Lato Black" panose="020F0A02020204030203" pitchFamily="34" charset="0"/>
              </a:rPr>
              <a:t> in SAFR under Financial Reports</a:t>
            </a:r>
          </a:p>
          <a:p>
            <a:pPr marL="174708" indent="-174708">
              <a:buFont typeface="Arial" panose="020B0604020202020204" pitchFamily="34" charset="0"/>
              <a:buChar char="•"/>
            </a:pPr>
            <a:r>
              <a:rPr lang="en-US" baseline="0" dirty="0">
                <a:latin typeface="Lato Black" panose="020F0A02020204030203" pitchFamily="34" charset="0"/>
              </a:rPr>
              <a:t>DPI will collect Tax levy information for the Department of Revenue</a:t>
            </a:r>
          </a:p>
          <a:p>
            <a:pPr marL="174708" indent="-174708">
              <a:buFont typeface="Arial" panose="020B0604020202020204" pitchFamily="34" charset="0"/>
              <a:buChar char="•"/>
            </a:pPr>
            <a:r>
              <a:rPr lang="en-US" baseline="0" dirty="0">
                <a:latin typeface="Lato Black" panose="020F0A02020204030203" pitchFamily="34" charset="0"/>
              </a:rPr>
              <a:t>The application will generate PI-1508 forms to send to the Municipalities</a:t>
            </a:r>
          </a:p>
          <a:p>
            <a:pPr marL="174708" indent="-174708">
              <a:buFont typeface="Arial" panose="020B0604020202020204" pitchFamily="34" charset="0"/>
              <a:buChar char="•"/>
            </a:pPr>
            <a:r>
              <a:rPr lang="en-US" baseline="0" dirty="0">
                <a:latin typeface="Lato Black" panose="020F0A02020204030203" pitchFamily="34" charset="0"/>
              </a:rPr>
              <a:t>May be completed before Board action/meeting  so you will be able to get signatures at the meeting</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16</a:t>
            </a:fld>
            <a:endParaRPr lang="en-US" dirty="0"/>
          </a:p>
        </p:txBody>
      </p:sp>
    </p:spTree>
    <p:extLst>
      <p:ext uri="{BB962C8B-B14F-4D97-AF65-F5344CB8AC3E}">
        <p14:creationId xmlns:p14="http://schemas.microsoft.com/office/powerpoint/2010/main" val="3228388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err="1">
                <a:latin typeface="Lato Black" panose="020F0A02020204030203" pitchFamily="34" charset="0"/>
              </a:rPr>
              <a:t>Link</a:t>
            </a:r>
            <a:r>
              <a:rPr lang="en-US" dirty="0" err="1">
                <a:latin typeface="Lato Black" panose="020F0A02020204030203" pitchFamily="34" charset="0"/>
                <a:sym typeface="Wingdings" panose="05000000000000000000" pitchFamily="2" charset="2"/>
              </a:rPr>
              <a:t>public</a:t>
            </a:r>
            <a:r>
              <a:rPr lang="en-US" dirty="0">
                <a:latin typeface="Lato Black" panose="020F0A02020204030203" pitchFamily="34" charset="0"/>
                <a:sym typeface="Wingdings" panose="05000000000000000000" pitchFamily="2" charset="2"/>
              </a:rPr>
              <a:t> </a:t>
            </a:r>
            <a:r>
              <a:rPr lang="en-US" dirty="0" err="1">
                <a:latin typeface="Lato Black" panose="020F0A02020204030203" pitchFamily="34" charset="0"/>
                <a:sym typeface="Wingdings" panose="05000000000000000000" pitchFamily="2" charset="2"/>
              </a:rPr>
              <a:t>portalchoose</a:t>
            </a:r>
            <a:r>
              <a:rPr lang="en-US" dirty="0">
                <a:latin typeface="Lato Black" panose="020F0A02020204030203" pitchFamily="34" charset="0"/>
                <a:sym typeface="Wingdings" panose="05000000000000000000" pitchFamily="2" charset="2"/>
              </a:rPr>
              <a:t> </a:t>
            </a:r>
            <a:r>
              <a:rPr lang="en-US" dirty="0" err="1">
                <a:latin typeface="Lato Black" panose="020F0A02020204030203" pitchFamily="34" charset="0"/>
                <a:sym typeface="Wingdings" panose="05000000000000000000" pitchFamily="2" charset="2"/>
              </a:rPr>
              <a:t>districtFinancial</a:t>
            </a:r>
            <a:r>
              <a:rPr lang="en-US" dirty="0">
                <a:latin typeface="Lato Black" panose="020F0A02020204030203" pitchFamily="34" charset="0"/>
                <a:sym typeface="Wingdings" panose="05000000000000000000" pitchFamily="2" charset="2"/>
              </a:rPr>
              <a:t> Data </a:t>
            </a:r>
            <a:r>
              <a:rPr lang="en-US" dirty="0" err="1">
                <a:latin typeface="Lato Black" panose="020F0A02020204030203" pitchFamily="34" charset="0"/>
                <a:sym typeface="Wingdings" panose="05000000000000000000" pitchFamily="2" charset="2"/>
              </a:rPr>
              <a:t>HomeTax</a:t>
            </a:r>
            <a:r>
              <a:rPr lang="en-US">
                <a:latin typeface="Lato Black" panose="020F0A02020204030203" pitchFamily="34" charset="0"/>
                <a:sym typeface="Wingdings" panose="05000000000000000000" pitchFamily="2" charset="2"/>
              </a:rPr>
              <a:t> Levies PI-4012021-2022</a:t>
            </a:r>
            <a:endParaRPr lang="en-US">
              <a:latin typeface="Lato Black" panose="020F0A02020204030203" pitchFamily="34" charset="0"/>
            </a:endParaRPr>
          </a:p>
          <a:p>
            <a:pPr marL="174708" indent="-174708">
              <a:buFont typeface="Arial" panose="020B0604020202020204" pitchFamily="34" charset="0"/>
              <a:buChar char="•"/>
            </a:pPr>
            <a:r>
              <a:rPr lang="en-US" dirty="0">
                <a:latin typeface="Lato Black" panose="020F0A02020204030203" pitchFamily="34" charset="0"/>
              </a:rPr>
              <a:t>Report is</a:t>
            </a:r>
            <a:r>
              <a:rPr lang="en-US" baseline="0" dirty="0">
                <a:latin typeface="Lato Black" panose="020F0A02020204030203" pitchFamily="34" charset="0"/>
              </a:rPr>
              <a:t> in SAFR under Financial Reports</a:t>
            </a:r>
          </a:p>
          <a:p>
            <a:pPr marL="174708" indent="-174708">
              <a:buFont typeface="Arial" panose="020B0604020202020204" pitchFamily="34" charset="0"/>
              <a:buChar char="•"/>
            </a:pPr>
            <a:r>
              <a:rPr lang="en-US" baseline="0" dirty="0">
                <a:latin typeface="Lato Black" panose="020F0A02020204030203" pitchFamily="34" charset="0"/>
              </a:rPr>
              <a:t>DPI will collect Tax levy information for the Department of Revenue</a:t>
            </a:r>
          </a:p>
          <a:p>
            <a:pPr marL="174708" indent="-174708">
              <a:buFont typeface="Arial" panose="020B0604020202020204" pitchFamily="34" charset="0"/>
              <a:buChar char="•"/>
            </a:pPr>
            <a:r>
              <a:rPr lang="en-US" baseline="0" dirty="0">
                <a:latin typeface="Lato Black" panose="020F0A02020204030203" pitchFamily="34" charset="0"/>
              </a:rPr>
              <a:t>The application will generate PI-1508 forms to send to the Municipalities</a:t>
            </a:r>
          </a:p>
          <a:p>
            <a:pPr marL="174708" indent="-174708">
              <a:buFont typeface="Arial" panose="020B0604020202020204" pitchFamily="34" charset="0"/>
              <a:buChar char="•"/>
            </a:pPr>
            <a:r>
              <a:rPr lang="en-US" baseline="0" dirty="0">
                <a:latin typeface="Lato Black" panose="020F0A02020204030203" pitchFamily="34" charset="0"/>
              </a:rPr>
              <a:t>May be completed before Board action/meeting  so you will be able to get signatures at the meeting</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17</a:t>
            </a:fld>
            <a:endParaRPr lang="en-US" dirty="0"/>
          </a:p>
        </p:txBody>
      </p:sp>
    </p:spTree>
    <p:extLst>
      <p:ext uri="{BB962C8B-B14F-4D97-AF65-F5344CB8AC3E}">
        <p14:creationId xmlns:p14="http://schemas.microsoft.com/office/powerpoint/2010/main" val="1369337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Lato Black" panose="020F0A02020204030203" pitchFamily="34" charset="0"/>
              </a:rPr>
              <a:t>Report is</a:t>
            </a:r>
            <a:r>
              <a:rPr lang="en-US" baseline="0" dirty="0">
                <a:latin typeface="Lato Black" panose="020F0A02020204030203" pitchFamily="34" charset="0"/>
              </a:rPr>
              <a:t> in SAFR under Financial Reports</a:t>
            </a:r>
          </a:p>
          <a:p>
            <a:pPr marL="174708" indent="-174708">
              <a:buFont typeface="Arial" panose="020B0604020202020204" pitchFamily="34" charset="0"/>
              <a:buChar char="•"/>
            </a:pPr>
            <a:r>
              <a:rPr lang="en-US" baseline="0" dirty="0">
                <a:latin typeface="Lato Black" panose="020F0A02020204030203" pitchFamily="34" charset="0"/>
              </a:rPr>
              <a:t>DPI will collect Tax levy information for the Department of Revenue</a:t>
            </a:r>
          </a:p>
          <a:p>
            <a:pPr marL="174708" indent="-174708">
              <a:buFont typeface="Arial" panose="020B0604020202020204" pitchFamily="34" charset="0"/>
              <a:buChar char="•"/>
            </a:pPr>
            <a:r>
              <a:rPr lang="en-US" baseline="0" dirty="0">
                <a:latin typeface="Lato Black" panose="020F0A02020204030203" pitchFamily="34" charset="0"/>
              </a:rPr>
              <a:t>The application will generate PI-1508 forms to send to the Municipalities</a:t>
            </a:r>
          </a:p>
          <a:p>
            <a:pPr marL="174708" indent="-174708">
              <a:buFont typeface="Arial" panose="020B0604020202020204" pitchFamily="34" charset="0"/>
              <a:buChar char="•"/>
            </a:pPr>
            <a:r>
              <a:rPr lang="en-US" baseline="0" dirty="0">
                <a:latin typeface="Lato Black" panose="020F0A02020204030203" pitchFamily="34" charset="0"/>
              </a:rPr>
              <a:t>May be completed before Board action/meeting  so you will be able to get signatures at the meeting</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18</a:t>
            </a:fld>
            <a:endParaRPr lang="en-US" dirty="0"/>
          </a:p>
        </p:txBody>
      </p:sp>
    </p:spTree>
    <p:extLst>
      <p:ext uri="{BB962C8B-B14F-4D97-AF65-F5344CB8AC3E}">
        <p14:creationId xmlns:p14="http://schemas.microsoft.com/office/powerpoint/2010/main" val="1724104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Newbies &amp; veterans alike have made</a:t>
            </a:r>
            <a:r>
              <a:rPr lang="en-US" baseline="0" dirty="0"/>
              <a:t> the mistake of levying Fund 10 up to their limit, and then also levying Fund 38, which results in their districts levying over the Revenue Limit and getting penalized the following year.</a:t>
            </a:r>
          </a:p>
          <a:p>
            <a:endParaRPr lang="en-US" baseline="0" dirty="0"/>
          </a:p>
          <a:p>
            <a:r>
              <a:rPr lang="en-US" baseline="0" dirty="0"/>
              <a:t>Some districts levy into Fund 10 and then transfer the cost of their Fund 38 debt service – this is allowed but not recommended.</a:t>
            </a:r>
          </a:p>
          <a:p>
            <a:endParaRPr lang="en-US" baseline="0" dirty="0"/>
          </a:p>
          <a:p>
            <a:r>
              <a:rPr lang="en-US" baseline="0" dirty="0"/>
              <a:t>We’ve seen districts adopt a single “debt service levy” and then misallocate it between Fund 38 and Fund 39.</a:t>
            </a:r>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19</a:t>
            </a:fld>
            <a:endParaRPr lang="en-US"/>
          </a:p>
        </p:txBody>
      </p:sp>
    </p:spTree>
    <p:extLst>
      <p:ext uri="{BB962C8B-B14F-4D97-AF65-F5344CB8AC3E}">
        <p14:creationId xmlns:p14="http://schemas.microsoft.com/office/powerpoint/2010/main" val="413937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Any lingering questions about revenue limits?</a:t>
            </a:r>
          </a:p>
          <a:p>
            <a:r>
              <a:rPr lang="en-US" sz="1200" dirty="0"/>
              <a:t>RL: only YOUR district; what neighbor spends does not impact your RL</a:t>
            </a:r>
          </a:p>
          <a:p>
            <a:r>
              <a:rPr lang="en-US" sz="1200" dirty="0"/>
              <a:t>RL are INDIVIDUAL to district—what is happening in YOUR school community</a:t>
            </a:r>
          </a:p>
          <a:p>
            <a:endParaRPr lang="en-US" sz="1200" dirty="0"/>
          </a:p>
          <a:p>
            <a:r>
              <a:rPr lang="en-US" sz="1200" dirty="0"/>
              <a:t>State Aid: $5.2 billion entirely dependent on everyone else; as others spend more/less, property values change </a:t>
            </a:r>
            <a:r>
              <a:rPr lang="en-US" sz="1200" dirty="0">
                <a:sym typeface="Wingdings" panose="05000000000000000000" pitchFamily="2" charset="2"/>
              </a:rPr>
              <a:t> impacts your district’s share of the allocation; compared to state averages and guarantees set in law. RELATIVE position is important (you have 10% property value increase but everyone else had 15%)</a:t>
            </a:r>
            <a:endParaRPr lang="en-US" sz="1200" dirty="0"/>
          </a:p>
          <a:p>
            <a:endParaRPr lang="en-US" sz="1200" dirty="0"/>
          </a:p>
          <a:p>
            <a:r>
              <a:rPr lang="en-US" sz="1200" dirty="0"/>
              <a:t>The controllable property tax levy—NOT referenda-approved debt</a:t>
            </a:r>
          </a:p>
        </p:txBody>
      </p:sp>
      <p:sp>
        <p:nvSpPr>
          <p:cNvPr id="4" name="Slide Number Placeholder 3"/>
          <p:cNvSpPr>
            <a:spLocks noGrp="1"/>
          </p:cNvSpPr>
          <p:nvPr>
            <p:ph type="sldNum" sz="quarter" idx="5"/>
          </p:nvPr>
        </p:nvSpPr>
        <p:spPr/>
        <p:txBody>
          <a:bodyPr/>
          <a:lstStyle/>
          <a:p>
            <a:fld id="{6592A5A1-56EA-41D0-9C52-5BB87E1830FF}" type="slidenum">
              <a:rPr lang="en-US" smtClean="0"/>
              <a:t>2</a:t>
            </a:fld>
            <a:endParaRPr lang="en-US" dirty="0"/>
          </a:p>
        </p:txBody>
      </p:sp>
    </p:spTree>
    <p:extLst>
      <p:ext uri="{BB962C8B-B14F-4D97-AF65-F5344CB8AC3E}">
        <p14:creationId xmlns:p14="http://schemas.microsoft.com/office/powerpoint/2010/main" val="2572270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drives everyone crazy</a:t>
            </a:r>
            <a:r>
              <a:rPr lang="en-US" baseline="0" dirty="0"/>
              <a:t> and is an easy thing to goof up.</a:t>
            </a:r>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20</a:t>
            </a:fld>
            <a:endParaRPr lang="en-US"/>
          </a:p>
        </p:txBody>
      </p:sp>
    </p:spTree>
    <p:extLst>
      <p:ext uri="{BB962C8B-B14F-4D97-AF65-F5344CB8AC3E}">
        <p14:creationId xmlns:p14="http://schemas.microsoft.com/office/powerpoint/2010/main" val="2056870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21</a:t>
            </a:fld>
            <a:endParaRPr lang="en-US"/>
          </a:p>
        </p:txBody>
      </p:sp>
    </p:spTree>
    <p:extLst>
      <p:ext uri="{BB962C8B-B14F-4D97-AF65-F5344CB8AC3E}">
        <p14:creationId xmlns:p14="http://schemas.microsoft.com/office/powerpoint/2010/main" val="3017025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Lato Black" panose="020F0A02020204030203" pitchFamily="34" charset="0"/>
              </a:rPr>
              <a:t>DPI will submit your completed data to the Department of Revenue after</a:t>
            </a:r>
            <a:r>
              <a:rPr lang="en-US" baseline="0" dirty="0">
                <a:latin typeface="Lato Black" panose="020F0A02020204030203" pitchFamily="34" charset="0"/>
              </a:rPr>
              <a:t> November 10th</a:t>
            </a:r>
          </a:p>
        </p:txBody>
      </p:sp>
      <p:sp>
        <p:nvSpPr>
          <p:cNvPr id="4" name="Slide Number Placeholder 3"/>
          <p:cNvSpPr>
            <a:spLocks noGrp="1"/>
          </p:cNvSpPr>
          <p:nvPr>
            <p:ph type="sldNum" sz="quarter" idx="10"/>
          </p:nvPr>
        </p:nvSpPr>
        <p:spPr/>
        <p:txBody>
          <a:bodyPr/>
          <a:lstStyle/>
          <a:p>
            <a:fld id="{BC3078BA-76AC-47CC-8912-CE62C1FC89D0}" type="slidenum">
              <a:rPr lang="en-US" smtClean="0"/>
              <a:t>23</a:t>
            </a:fld>
            <a:endParaRPr lang="en-US" dirty="0"/>
          </a:p>
        </p:txBody>
      </p:sp>
    </p:spTree>
    <p:extLst>
      <p:ext uri="{BB962C8B-B14F-4D97-AF65-F5344CB8AC3E}">
        <p14:creationId xmlns:p14="http://schemas.microsoft.com/office/powerpoint/2010/main" val="2828980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us ASAP if you believe</a:t>
            </a:r>
            <a:r>
              <a:rPr lang="en-US" baseline="0" dirty="0"/>
              <a:t> there are problems with how the PI-401 is apportioning your taxes and generating PI-1508 forms.</a:t>
            </a:r>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24</a:t>
            </a:fld>
            <a:endParaRPr lang="en-US"/>
          </a:p>
        </p:txBody>
      </p:sp>
    </p:spTree>
    <p:extLst>
      <p:ext uri="{BB962C8B-B14F-4D97-AF65-F5344CB8AC3E}">
        <p14:creationId xmlns:p14="http://schemas.microsoft.com/office/powerpoint/2010/main" val="3665819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Lato Black" panose="020F0A02020204030203" pitchFamily="34" charset="0"/>
              </a:rPr>
              <a:t>New form coming in WISFIP; same functionality as 401 and 1508 but updated</a:t>
            </a:r>
          </a:p>
          <a:p>
            <a:pPr marL="174708" indent="-174708">
              <a:buFont typeface="Arial" panose="020B0604020202020204" pitchFamily="34" charset="0"/>
              <a:buChar char="•"/>
            </a:pPr>
            <a:endParaRPr lang="en-US" dirty="0">
              <a:latin typeface="Lato Black" panose="020F0A02020204030203" pitchFamily="34" charset="0"/>
            </a:endParaRPr>
          </a:p>
          <a:p>
            <a:pPr marL="174708" indent="-174708">
              <a:buFont typeface="Arial" panose="020B0604020202020204" pitchFamily="34" charset="0"/>
              <a:buChar char="•"/>
            </a:pPr>
            <a:r>
              <a:rPr lang="en-US" dirty="0">
                <a:latin typeface="Lato Black" panose="020F0A02020204030203" pitchFamily="34" charset="0"/>
              </a:rPr>
              <a:t>Report in</a:t>
            </a:r>
            <a:r>
              <a:rPr lang="en-US" baseline="0" dirty="0">
                <a:latin typeface="Lato Black" panose="020F0A02020204030203" pitchFamily="34" charset="0"/>
              </a:rPr>
              <a:t> in SAFR under Financial Reports</a:t>
            </a:r>
          </a:p>
          <a:p>
            <a:pPr marL="174708" indent="-174708">
              <a:buFont typeface="Arial" panose="020B0604020202020204" pitchFamily="34" charset="0"/>
              <a:buChar char="•"/>
            </a:pPr>
            <a:r>
              <a:rPr lang="en-US" baseline="0" dirty="0">
                <a:latin typeface="Lato Black" panose="020F0A02020204030203" pitchFamily="34" charset="0"/>
              </a:rPr>
              <a:t>The PI-401 SAFR  application will generate PI-1508 forms to send to the Municipalities by November 10</a:t>
            </a:r>
            <a:r>
              <a:rPr lang="en-US" baseline="30000" dirty="0">
                <a:latin typeface="Lato Black" panose="020F0A02020204030203" pitchFamily="34" charset="0"/>
              </a:rPr>
              <a:t>th</a:t>
            </a:r>
            <a:r>
              <a:rPr lang="en-US" baseline="0" dirty="0">
                <a:latin typeface="Lato Black" panose="020F0A02020204030203" pitchFamily="34" charset="0"/>
              </a:rPr>
              <a:t> (received)</a:t>
            </a:r>
          </a:p>
          <a:p>
            <a:pPr marL="174708" indent="-174708">
              <a:buFont typeface="Arial" panose="020B0604020202020204" pitchFamily="34" charset="0"/>
              <a:buChar char="•"/>
            </a:pPr>
            <a:r>
              <a:rPr lang="en-US" baseline="0" dirty="0">
                <a:latin typeface="Lato Black" panose="020F0A02020204030203" pitchFamily="34" charset="0"/>
              </a:rPr>
              <a:t>May be completed before Board action/meeting so you will be able to get signatures at the meeting</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25</a:t>
            </a:fld>
            <a:endParaRPr lang="en-US" dirty="0"/>
          </a:p>
        </p:txBody>
      </p:sp>
    </p:spTree>
    <p:extLst>
      <p:ext uri="{BB962C8B-B14F-4D97-AF65-F5344CB8AC3E}">
        <p14:creationId xmlns:p14="http://schemas.microsoft.com/office/powerpoint/2010/main" val="3209689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Lato Black" panose="020F0A02020204030203" pitchFamily="34" charset="0"/>
              </a:rPr>
              <a:t>Report is</a:t>
            </a:r>
            <a:r>
              <a:rPr lang="en-US" baseline="0" dirty="0">
                <a:latin typeface="Lato Black" panose="020F0A02020204030203" pitchFamily="34" charset="0"/>
              </a:rPr>
              <a:t> in SAFR under Financial Reports</a:t>
            </a:r>
          </a:p>
          <a:p>
            <a:pPr marL="174708" indent="-174708">
              <a:buFont typeface="Arial" panose="020B0604020202020204" pitchFamily="34" charset="0"/>
              <a:buChar char="•"/>
            </a:pPr>
            <a:r>
              <a:rPr lang="en-US" baseline="0" dirty="0">
                <a:latin typeface="Lato Black" panose="020F0A02020204030203" pitchFamily="34" charset="0"/>
              </a:rPr>
              <a:t>DPI will collect Tax levy information for the Department of Revenue</a:t>
            </a:r>
          </a:p>
          <a:p>
            <a:pPr marL="174708" indent="-174708">
              <a:buFont typeface="Arial" panose="020B0604020202020204" pitchFamily="34" charset="0"/>
              <a:buChar char="•"/>
            </a:pPr>
            <a:r>
              <a:rPr lang="en-US" baseline="0" dirty="0">
                <a:latin typeface="Lato Black" panose="020F0A02020204030203" pitchFamily="34" charset="0"/>
              </a:rPr>
              <a:t>The application will generate PI-1508 forms to send to the Municipalities</a:t>
            </a:r>
          </a:p>
          <a:p>
            <a:pPr marL="174708" indent="-174708">
              <a:buFont typeface="Arial" panose="020B0604020202020204" pitchFamily="34" charset="0"/>
              <a:buChar char="•"/>
            </a:pPr>
            <a:r>
              <a:rPr lang="en-US" baseline="0" dirty="0">
                <a:latin typeface="Lato Black" panose="020F0A02020204030203" pitchFamily="34" charset="0"/>
              </a:rPr>
              <a:t>May be completed before Board action/meeting  so you will be able to get signatures at the meeting</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26</a:t>
            </a:fld>
            <a:endParaRPr lang="en-US" dirty="0"/>
          </a:p>
        </p:txBody>
      </p:sp>
    </p:spTree>
    <p:extLst>
      <p:ext uri="{BB962C8B-B14F-4D97-AF65-F5344CB8AC3E}">
        <p14:creationId xmlns:p14="http://schemas.microsoft.com/office/powerpoint/2010/main" val="1665073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Rot="1" noChangeAspect="1" noChangeArrowheads="1" noTextEdit="1"/>
          </p:cNvSpPr>
          <p:nvPr>
            <p:ph type="sldImg"/>
          </p:nvPr>
        </p:nvSpPr>
        <p:spPr bwMode="auto">
          <a:xfrm>
            <a:off x="419100" y="703263"/>
            <a:ext cx="6170613" cy="3473450"/>
          </a:xfrm>
          <a:noFill/>
          <a:ln cap="flat">
            <a:solidFill>
              <a:schemeClr val="tx1"/>
            </a:solidFill>
            <a:miter lim="800000"/>
            <a:headEnd/>
            <a:tailEnd/>
          </a:ln>
        </p:spPr>
      </p:sp>
      <p:sp>
        <p:nvSpPr>
          <p:cNvPr id="99332" name="Rectangle 3"/>
          <p:cNvSpPr>
            <a:spLocks noGrp="1" noChangeArrowheads="1"/>
          </p:cNvSpPr>
          <p:nvPr>
            <p:ph type="body" idx="1"/>
          </p:nvPr>
        </p:nvSpPr>
        <p:spPr bwMode="auto">
          <a:xfrm>
            <a:off x="934721" y="4415790"/>
            <a:ext cx="5140960" cy="4181767"/>
          </a:xfrm>
          <a:noFill/>
        </p:spPr>
        <p:txBody>
          <a:bodyPr wrap="square" lIns="92183" tIns="45283" rIns="92183" bIns="45283" numCol="1" anchor="t" anchorCtr="0" compatLnSpc="1">
            <a:prstTxWarp prst="textNoShape">
              <a:avLst/>
            </a:prstTxWarp>
          </a:bodyPr>
          <a:lstStyle/>
          <a:p>
            <a:pPr eaLnBrk="1" hangingPunct="1">
              <a:spcBef>
                <a:spcPct val="0"/>
              </a:spcBef>
            </a:pPr>
            <a:endParaRPr lang="en-US" dirty="0">
              <a:latin typeface="Arial" pitchFamily="34" charset="0"/>
            </a:endParaRPr>
          </a:p>
        </p:txBody>
      </p:sp>
      <p:sp>
        <p:nvSpPr>
          <p:cNvPr id="5" name="Date Placeholder 4"/>
          <p:cNvSpPr>
            <a:spLocks noGrp="1"/>
          </p:cNvSpPr>
          <p:nvPr>
            <p:ph type="dt" idx="10"/>
          </p:nvPr>
        </p:nvSpPr>
        <p:spPr/>
        <p:txBody>
          <a:bodyPr/>
          <a:lstStyle/>
          <a:p>
            <a:pPr>
              <a:defRPr/>
            </a:pPr>
            <a:r>
              <a:rPr lang="en-US" dirty="0"/>
              <a:t>11/16/2011</a:t>
            </a:r>
          </a:p>
        </p:txBody>
      </p:sp>
      <p:sp>
        <p:nvSpPr>
          <p:cNvPr id="7" name="Header Placeholder 6"/>
          <p:cNvSpPr>
            <a:spLocks noGrp="1"/>
          </p:cNvSpPr>
          <p:nvPr>
            <p:ph type="hdr" sz="quarter" idx="12"/>
          </p:nvPr>
        </p:nvSpPr>
        <p:spPr/>
        <p:txBody>
          <a:bodyPr/>
          <a:lstStyle/>
          <a:p>
            <a:pPr>
              <a:defRPr/>
            </a:pPr>
            <a:r>
              <a:rPr lang="en-US" dirty="0"/>
              <a:t>WASBO New School Administrators August 2016</a:t>
            </a:r>
          </a:p>
        </p:txBody>
      </p:sp>
      <p:sp>
        <p:nvSpPr>
          <p:cNvPr id="8" name="Slide Number Placeholder 7"/>
          <p:cNvSpPr>
            <a:spLocks noGrp="1"/>
          </p:cNvSpPr>
          <p:nvPr>
            <p:ph type="sldNum" sz="quarter" idx="13"/>
          </p:nvPr>
        </p:nvSpPr>
        <p:spPr/>
        <p:txBody>
          <a:bodyPr/>
          <a:lstStyle/>
          <a:p>
            <a:pPr>
              <a:defRPr/>
            </a:pPr>
            <a:fld id="{29DBB388-453A-4BFD-B4FB-876F77A28511}" type="slidenum">
              <a:rPr lang="en-US" smtClean="0"/>
              <a:pPr>
                <a:defRPr/>
              </a:pPr>
              <a:t>27</a:t>
            </a:fld>
            <a:endParaRPr lang="en-US" dirty="0"/>
          </a:p>
        </p:txBody>
      </p:sp>
      <p:sp>
        <p:nvSpPr>
          <p:cNvPr id="9" name="Footer Placeholder 8"/>
          <p:cNvSpPr>
            <a:spLocks noGrp="1"/>
          </p:cNvSpPr>
          <p:nvPr>
            <p:ph type="ftr" sz="quarter" idx="14"/>
          </p:nvPr>
        </p:nvSpPr>
        <p:spPr/>
        <p:txBody>
          <a:bodyPr/>
          <a:lstStyle/>
          <a:p>
            <a:pPr>
              <a:defRPr/>
            </a:pPr>
            <a:endParaRPr lang="en-US" dirty="0"/>
          </a:p>
        </p:txBody>
      </p:sp>
    </p:spTree>
    <p:extLst>
      <p:ext uri="{BB962C8B-B14F-4D97-AF65-F5344CB8AC3E}">
        <p14:creationId xmlns:p14="http://schemas.microsoft.com/office/powerpoint/2010/main" val="336311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go to your board with a number that exceeds your limit</a:t>
            </a:r>
          </a:p>
          <a:p>
            <a:r>
              <a:rPr lang="en-US" dirty="0"/>
              <a:t>Bottom line covered in next presentation</a:t>
            </a:r>
          </a:p>
        </p:txBody>
      </p:sp>
      <p:sp>
        <p:nvSpPr>
          <p:cNvPr id="4" name="Slide Number Placeholder 3"/>
          <p:cNvSpPr>
            <a:spLocks noGrp="1"/>
          </p:cNvSpPr>
          <p:nvPr>
            <p:ph type="sldNum" sz="quarter" idx="5"/>
          </p:nvPr>
        </p:nvSpPr>
        <p:spPr/>
        <p:txBody>
          <a:bodyPr/>
          <a:lstStyle/>
          <a:p>
            <a:fld id="{6592A5A1-56EA-41D0-9C52-5BB87E1830FF}" type="slidenum">
              <a:rPr lang="en-US" smtClean="0"/>
              <a:t>3</a:t>
            </a:fld>
            <a:endParaRPr lang="en-US" dirty="0"/>
          </a:p>
        </p:txBody>
      </p:sp>
    </p:spTree>
    <p:extLst>
      <p:ext uri="{BB962C8B-B14F-4D97-AF65-F5344CB8AC3E}">
        <p14:creationId xmlns:p14="http://schemas.microsoft.com/office/powerpoint/2010/main" val="478495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VIP REMINDER: Debt Service</a:t>
            </a:r>
            <a:r>
              <a:rPr lang="en-US" baseline="0" dirty="0">
                <a:latin typeface="Lato Black" panose="020F0A02020204030203" pitchFamily="34" charset="0"/>
              </a:rPr>
              <a:t> is levied on a calendar year basis and paid on a fiscal year basis</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4</a:t>
            </a:fld>
            <a:endParaRPr lang="en-US" dirty="0"/>
          </a:p>
        </p:txBody>
      </p:sp>
    </p:spTree>
    <p:extLst>
      <p:ext uri="{BB962C8B-B14F-4D97-AF65-F5344CB8AC3E}">
        <p14:creationId xmlns:p14="http://schemas.microsoft.com/office/powerpoint/2010/main" val="342230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Managing rate vs levy; tradition of school board</a:t>
            </a:r>
          </a:p>
          <a:p>
            <a:r>
              <a:rPr lang="en-US" sz="1200" dirty="0"/>
              <a:t>RL: only YOUR district; what neighbor spends does not impact your RL</a:t>
            </a:r>
          </a:p>
          <a:p>
            <a:r>
              <a:rPr lang="en-US" sz="1200" dirty="0"/>
              <a:t>RL are INDIVIDUAL to district—what is happening in YOUR school community</a:t>
            </a:r>
          </a:p>
          <a:p>
            <a:endParaRPr lang="en-US" sz="1200" dirty="0"/>
          </a:p>
          <a:p>
            <a:r>
              <a:rPr lang="en-US" sz="1200" dirty="0"/>
              <a:t>State Aid: $5.2 billion entirely dependent on everyone else; as others spend more/less, property values change </a:t>
            </a:r>
            <a:r>
              <a:rPr lang="en-US" sz="1200" dirty="0">
                <a:sym typeface="Wingdings" panose="05000000000000000000" pitchFamily="2" charset="2"/>
              </a:rPr>
              <a:t> impacts your district’s share of the allocation; compared to state averages and guarantees set in law. RELATIVE position is important (you have 10% property value increase but everyone else had 15%)</a:t>
            </a:r>
            <a:endParaRPr lang="en-US" sz="1200" dirty="0"/>
          </a:p>
          <a:p>
            <a:endParaRPr lang="en-US" sz="1200" dirty="0"/>
          </a:p>
          <a:p>
            <a:r>
              <a:rPr lang="en-US" sz="1200" dirty="0"/>
              <a:t>The controllable property tax levy—NOT referenda-approved debt</a:t>
            </a:r>
          </a:p>
        </p:txBody>
      </p:sp>
      <p:sp>
        <p:nvSpPr>
          <p:cNvPr id="4" name="Slide Number Placeholder 3"/>
          <p:cNvSpPr>
            <a:spLocks noGrp="1"/>
          </p:cNvSpPr>
          <p:nvPr>
            <p:ph type="sldNum" sz="quarter" idx="5"/>
          </p:nvPr>
        </p:nvSpPr>
        <p:spPr/>
        <p:txBody>
          <a:bodyPr/>
          <a:lstStyle/>
          <a:p>
            <a:fld id="{6592A5A1-56EA-41D0-9C52-5BB87E1830FF}" type="slidenum">
              <a:rPr lang="en-US" smtClean="0"/>
              <a:t>5</a:t>
            </a:fld>
            <a:endParaRPr lang="en-US" dirty="0"/>
          </a:p>
        </p:txBody>
      </p:sp>
    </p:spTree>
    <p:extLst>
      <p:ext uri="{BB962C8B-B14F-4D97-AF65-F5344CB8AC3E}">
        <p14:creationId xmlns:p14="http://schemas.microsoft.com/office/powerpoint/2010/main" val="1370327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VIP REMINDER: Debt Service</a:t>
            </a:r>
            <a:r>
              <a:rPr lang="en-US" baseline="0" dirty="0">
                <a:latin typeface="Lato Black" panose="020F0A02020204030203" pitchFamily="34" charset="0"/>
              </a:rPr>
              <a:t> is levied on a calendar year basis and paid on a fiscal year basis</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6</a:t>
            </a:fld>
            <a:endParaRPr lang="en-US" dirty="0"/>
          </a:p>
        </p:txBody>
      </p:sp>
    </p:spTree>
    <p:extLst>
      <p:ext uri="{BB962C8B-B14F-4D97-AF65-F5344CB8AC3E}">
        <p14:creationId xmlns:p14="http://schemas.microsoft.com/office/powerpoint/2010/main" val="406009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Steps in</a:t>
            </a:r>
            <a:r>
              <a:rPr lang="en-US" baseline="0" dirty="0"/>
              <a:t> </a:t>
            </a:r>
            <a:r>
              <a:rPr lang="en-US" dirty="0"/>
              <a:t>process – labeling</a:t>
            </a:r>
          </a:p>
          <a:p>
            <a:r>
              <a:rPr lang="en-US" dirty="0"/>
              <a:t>Common</a:t>
            </a:r>
            <a:r>
              <a:rPr lang="en-US" baseline="0" dirty="0"/>
              <a:t> School District</a:t>
            </a:r>
          </a:p>
          <a:p>
            <a:r>
              <a:rPr lang="en-US" baseline="0" dirty="0"/>
              <a:t>Unified districts do not have an annual meeting, only a hearing</a:t>
            </a: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7</a:t>
            </a:fld>
            <a:endParaRPr lang="en-US" dirty="0"/>
          </a:p>
        </p:txBody>
      </p:sp>
    </p:spTree>
    <p:extLst>
      <p:ext uri="{BB962C8B-B14F-4D97-AF65-F5344CB8AC3E}">
        <p14:creationId xmlns:p14="http://schemas.microsoft.com/office/powerpoint/2010/main" val="60347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Largest source of revenues</a:t>
            </a:r>
          </a:p>
          <a:p>
            <a:pPr marL="174708" indent="-174708">
              <a:buFont typeface="Arial" panose="020B0604020202020204" pitchFamily="34" charset="0"/>
              <a:buChar char="•"/>
            </a:pPr>
            <a:r>
              <a:rPr lang="en-US" dirty="0"/>
              <a:t>Driven</a:t>
            </a:r>
            <a:r>
              <a:rPr lang="en-US" baseline="0" dirty="0"/>
              <a:t> by membership – declining enrollment impact – shrinking base</a:t>
            </a:r>
          </a:p>
          <a:p>
            <a:pPr marL="174708" indent="-174708">
              <a:buFont typeface="Arial" panose="020B0604020202020204" pitchFamily="34" charset="0"/>
              <a:buChar char="•"/>
            </a:pPr>
            <a:r>
              <a:rPr lang="en-US" baseline="0" dirty="0"/>
              <a:t>Worksheets are available to run revenue limit calculation – verify what DPI has on file</a:t>
            </a:r>
          </a:p>
          <a:p>
            <a:pPr marL="174708" indent="-174708">
              <a:buFont typeface="Arial" panose="020B0604020202020204" pitchFamily="34" charset="0"/>
              <a:buChar char="•"/>
            </a:pPr>
            <a:r>
              <a:rPr lang="en-US" baseline="0" dirty="0"/>
              <a:t>Important to understand what is populating and yet to come- estimates</a:t>
            </a:r>
          </a:p>
          <a:p>
            <a:pPr marL="174708" indent="-174708">
              <a:buFont typeface="Arial" panose="020B0604020202020204" pitchFamily="34" charset="0"/>
              <a:buChar char="•"/>
            </a:pPr>
            <a:r>
              <a:rPr lang="en-US" baseline="0" dirty="0"/>
              <a:t>October 15</a:t>
            </a:r>
            <a:r>
              <a:rPr lang="en-US" baseline="30000" dirty="0"/>
              <a:t>th</a:t>
            </a:r>
            <a:r>
              <a:rPr lang="en-US" baseline="0" dirty="0"/>
              <a:t> aid certification based on PI-1506AC</a:t>
            </a: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8</a:t>
            </a:fld>
            <a:endParaRPr lang="en-US" dirty="0"/>
          </a:p>
        </p:txBody>
      </p:sp>
    </p:spTree>
    <p:extLst>
      <p:ext uri="{BB962C8B-B14F-4D97-AF65-F5344CB8AC3E}">
        <p14:creationId xmlns:p14="http://schemas.microsoft.com/office/powerpoint/2010/main" val="121532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VIP REMINDER: Debt Service</a:t>
            </a:r>
            <a:r>
              <a:rPr lang="en-US" baseline="0" dirty="0">
                <a:latin typeface="Lato Black" panose="020F0A02020204030203" pitchFamily="34" charset="0"/>
              </a:rPr>
              <a:t> is levied on a calendar year basis and paid on a fiscal year basis</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9</a:t>
            </a:fld>
            <a:endParaRPr lang="en-US" dirty="0"/>
          </a:p>
        </p:txBody>
      </p:sp>
    </p:spTree>
    <p:extLst>
      <p:ext uri="{BB962C8B-B14F-4D97-AF65-F5344CB8AC3E}">
        <p14:creationId xmlns:p14="http://schemas.microsoft.com/office/powerpoint/2010/main" val="1814353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1" y="4436124"/>
            <a:ext cx="12481004" cy="2589457"/>
            <a:chOff x="-1" y="4436124"/>
            <a:chExt cx="12481004" cy="2589457"/>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l="206" t="7103" r="1" b="14555"/>
            <a:stretch/>
          </p:blipFill>
          <p:spPr>
            <a:xfrm>
              <a:off x="-1" y="4436124"/>
              <a:ext cx="12481004" cy="2589457"/>
            </a:xfrm>
            <a:prstGeom prst="rect">
              <a:avLst/>
            </a:prstGeom>
          </p:spPr>
        </p:pic>
        <p:pic>
          <p:nvPicPr>
            <p:cNvPr id="14" name="dpi_logo_horizSS-REV.emf" descr="/Users/anninmp/Documents/Jobs In Progress/ LOGOS/ DPI Logos/dpi_logo_horizSS-REV.emf"/>
            <p:cNvPicPr>
              <a:picLocks noChangeAspect="1"/>
            </p:cNvPicPr>
            <p:nvPr userDrawn="1"/>
          </p:nvPicPr>
          <p:blipFill>
            <a:blip r:embed="rId3" r:link="rId4" cstate="email">
              <a:extLst>
                <a:ext uri="{28A0092B-C50C-407E-A947-70E740481C1C}">
                  <a14:useLocalDpi xmlns:a14="http://schemas.microsoft.com/office/drawing/2010/main"/>
                </a:ext>
              </a:extLst>
            </a:blip>
            <a:stretch>
              <a:fillRect/>
            </a:stretch>
          </p:blipFill>
          <p:spPr>
            <a:xfrm>
              <a:off x="4665274" y="6118862"/>
              <a:ext cx="3065847" cy="630384"/>
            </a:xfrm>
            <a:prstGeom prst="rect">
              <a:avLst/>
            </a:prstGeom>
          </p:spPr>
        </p:pic>
      </p:grpSp>
      <p:sp>
        <p:nvSpPr>
          <p:cNvPr id="16" name="Text Placeholder 14"/>
          <p:cNvSpPr>
            <a:spLocks noGrp="1"/>
          </p:cNvSpPr>
          <p:nvPr>
            <p:ph type="body" sz="quarter" idx="10" hasCustomPrompt="1"/>
          </p:nvPr>
        </p:nvSpPr>
        <p:spPr>
          <a:xfrm>
            <a:off x="1862203" y="1766642"/>
            <a:ext cx="8614582" cy="1724085"/>
          </a:xfrm>
          <a:prstGeom prst="rect">
            <a:avLst/>
          </a:prstGeom>
        </p:spPr>
        <p:txBody>
          <a:bodyPr>
            <a:noAutofit/>
          </a:bodyPr>
          <a:lstStyle>
            <a:lvl1pPr marL="0" indent="0" algn="ctr">
              <a:lnSpc>
                <a:spcPts val="5214"/>
              </a:lnSpc>
              <a:buNone/>
              <a:defRPr sz="4914" baseline="0">
                <a:solidFill>
                  <a:srgbClr val="333399"/>
                </a:solidFill>
                <a:latin typeface="Lato Black" panose="020F0A02020204030203" pitchFamily="34" charset="0"/>
              </a:defRPr>
            </a:lvl1pPr>
            <a:lvl2pPr>
              <a:defRPr sz="3599">
                <a:solidFill>
                  <a:srgbClr val="333399"/>
                </a:solidFill>
                <a:latin typeface="+mj-lt"/>
              </a:defRPr>
            </a:lvl2pPr>
            <a:lvl3pPr>
              <a:defRPr sz="3599">
                <a:solidFill>
                  <a:srgbClr val="333399"/>
                </a:solidFill>
                <a:latin typeface="+mj-lt"/>
              </a:defRPr>
            </a:lvl3pPr>
            <a:lvl4pPr>
              <a:defRPr sz="3599">
                <a:solidFill>
                  <a:srgbClr val="333399"/>
                </a:solidFill>
                <a:latin typeface="+mj-lt"/>
              </a:defRPr>
            </a:lvl4pPr>
            <a:lvl5pPr>
              <a:defRPr sz="3599">
                <a:solidFill>
                  <a:srgbClr val="333399"/>
                </a:solidFill>
                <a:latin typeface="+mj-lt"/>
              </a:defRPr>
            </a:lvl5pPr>
          </a:lstStyle>
          <a:p>
            <a:pPr lvl="0"/>
            <a:r>
              <a:rPr lang="en-US" dirty="0"/>
              <a:t>Presentation Title</a:t>
            </a:r>
            <a:br>
              <a:rPr lang="en-US" dirty="0"/>
            </a:br>
            <a:r>
              <a:rPr lang="en-US" dirty="0"/>
              <a:t>Slide Master</a:t>
            </a:r>
          </a:p>
        </p:txBody>
      </p:sp>
      <p:sp>
        <p:nvSpPr>
          <p:cNvPr id="17" name="Text Placeholder 16"/>
          <p:cNvSpPr>
            <a:spLocks noGrp="1"/>
          </p:cNvSpPr>
          <p:nvPr>
            <p:ph type="body" sz="quarter" idx="11" hasCustomPrompt="1"/>
          </p:nvPr>
        </p:nvSpPr>
        <p:spPr>
          <a:xfrm>
            <a:off x="7449809" y="4144592"/>
            <a:ext cx="3042118" cy="1534571"/>
          </a:xfrm>
          <a:prstGeom prst="rect">
            <a:avLst/>
          </a:prstGeom>
        </p:spPr>
        <p:txBody>
          <a:bodyPr>
            <a:normAutofit/>
          </a:bodyPr>
          <a:lstStyle>
            <a:lvl1pPr marL="0" indent="0" algn="l">
              <a:lnSpc>
                <a:spcPct val="100000"/>
              </a:lnSpc>
              <a:buNone/>
              <a:defRPr sz="2457"/>
            </a:lvl1pPr>
            <a:lvl2pPr marL="467873" indent="0">
              <a:lnSpc>
                <a:spcPct val="100000"/>
              </a:lnSpc>
              <a:buNone/>
              <a:defRPr sz="2000"/>
            </a:lvl2pPr>
            <a:lvl3pPr marL="935745" indent="0">
              <a:lnSpc>
                <a:spcPct val="100000"/>
              </a:lnSpc>
              <a:buNone/>
              <a:defRPr sz="2000"/>
            </a:lvl3pPr>
            <a:lvl4pPr marL="1403618" indent="0">
              <a:lnSpc>
                <a:spcPct val="100000"/>
              </a:lnSpc>
              <a:buNone/>
              <a:defRPr sz="2000"/>
            </a:lvl4pPr>
            <a:lvl5pPr marL="1871491" indent="0">
              <a:lnSpc>
                <a:spcPct val="100000"/>
              </a:lnSpc>
              <a:buNone/>
              <a:defRPr sz="2000"/>
            </a:lvl5pPr>
          </a:lstStyle>
          <a:p>
            <a:pPr lvl="0"/>
            <a:r>
              <a:rPr lang="en-US" dirty="0"/>
              <a:t>Name of Presenter</a:t>
            </a:r>
            <a:br>
              <a:rPr lang="en-US" dirty="0"/>
            </a:br>
            <a:r>
              <a:rPr lang="en-US" dirty="0"/>
              <a:t>Title</a:t>
            </a:r>
            <a:br>
              <a:rPr lang="en-US" dirty="0"/>
            </a:br>
            <a:r>
              <a:rPr lang="en-US" dirty="0"/>
              <a:t>Date</a:t>
            </a:r>
          </a:p>
        </p:txBody>
      </p:sp>
    </p:spTree>
    <p:extLst>
      <p:ext uri="{BB962C8B-B14F-4D97-AF65-F5344CB8AC3E}">
        <p14:creationId xmlns:p14="http://schemas.microsoft.com/office/powerpoint/2010/main" val="255618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750"/>
                                        <p:tgtEl>
                                          <p:spTgt spid="16">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0" name="Footer Placeholder 4"/>
          <p:cNvSpPr>
            <a:spLocks noGrp="1"/>
          </p:cNvSpPr>
          <p:nvPr>
            <p:ph type="ftr" sz="quarter" idx="3"/>
          </p:nvPr>
        </p:nvSpPr>
        <p:spPr>
          <a:xfrm>
            <a:off x="8528632" y="6814023"/>
            <a:ext cx="3952293" cy="373915"/>
          </a:xfrm>
          <a:prstGeom prst="rect">
            <a:avLst/>
          </a:prstGeom>
        </p:spPr>
        <p:txBody>
          <a:bodyPr/>
          <a:lstStyle>
            <a:lvl1pPr algn="r">
              <a:defRPr sz="922">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104008" y="6797881"/>
            <a:ext cx="2912216" cy="373915"/>
          </a:xfrm>
          <a:prstGeom prst="rect">
            <a:avLst/>
          </a:prstGeom>
        </p:spPr>
        <p:txBody>
          <a:bodyPr/>
          <a:lstStyle>
            <a:lvl1pPr algn="l">
              <a:defRPr sz="1229"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8" name="TextBox 7">
            <a:extLst>
              <a:ext uri="{FF2B5EF4-FFF2-40B4-BE49-F238E27FC236}">
                <a16:creationId xmlns:a16="http://schemas.microsoft.com/office/drawing/2014/main" id="{D4D542D0-3D4D-2BAD-F6F0-7AC43AB475AF}"/>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217070387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0" name="Footer Placeholder 4"/>
          <p:cNvSpPr>
            <a:spLocks noGrp="1"/>
          </p:cNvSpPr>
          <p:nvPr>
            <p:ph type="ftr" sz="quarter" idx="3"/>
          </p:nvPr>
        </p:nvSpPr>
        <p:spPr>
          <a:xfrm>
            <a:off x="8528632" y="6814023"/>
            <a:ext cx="3952293" cy="373915"/>
          </a:xfrm>
          <a:prstGeom prst="rect">
            <a:avLst/>
          </a:prstGeom>
        </p:spPr>
        <p:txBody>
          <a:bodyPr/>
          <a:lstStyle>
            <a:lvl1pPr algn="r">
              <a:defRPr sz="922">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104008" y="6797881"/>
            <a:ext cx="2912216" cy="373915"/>
          </a:xfrm>
          <a:prstGeom prst="rect">
            <a:avLst/>
          </a:prstGeom>
        </p:spPr>
        <p:txBody>
          <a:bodyPr/>
          <a:lstStyle>
            <a:lvl1pPr algn="l">
              <a:defRPr sz="1229"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8" name="TextBox 7">
            <a:extLst>
              <a:ext uri="{FF2B5EF4-FFF2-40B4-BE49-F238E27FC236}">
                <a16:creationId xmlns:a16="http://schemas.microsoft.com/office/drawing/2014/main" id="{9E8EDD9F-D513-A8B5-66B8-66DD263D989E}"/>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18301647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0" name="Footer Placeholder 4"/>
          <p:cNvSpPr>
            <a:spLocks noGrp="1"/>
          </p:cNvSpPr>
          <p:nvPr>
            <p:ph type="ftr" sz="quarter" idx="3"/>
          </p:nvPr>
        </p:nvSpPr>
        <p:spPr>
          <a:xfrm>
            <a:off x="8528632" y="6814023"/>
            <a:ext cx="3952293" cy="373915"/>
          </a:xfrm>
          <a:prstGeom prst="rect">
            <a:avLst/>
          </a:prstGeom>
        </p:spPr>
        <p:txBody>
          <a:bodyPr/>
          <a:lstStyle>
            <a:lvl1pPr algn="r">
              <a:defRPr sz="922">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104008" y="6797881"/>
            <a:ext cx="2912216" cy="373915"/>
          </a:xfrm>
          <a:prstGeom prst="rect">
            <a:avLst/>
          </a:prstGeom>
        </p:spPr>
        <p:txBody>
          <a:bodyPr/>
          <a:lstStyle>
            <a:lvl1pPr algn="l">
              <a:defRPr sz="1229"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8" name="TextBox 7">
            <a:extLst>
              <a:ext uri="{FF2B5EF4-FFF2-40B4-BE49-F238E27FC236}">
                <a16:creationId xmlns:a16="http://schemas.microsoft.com/office/drawing/2014/main" id="{EB503B30-56C2-A778-DEC1-CE35DDF1AFB8}"/>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41011352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0" name="Footer Placeholder 4"/>
          <p:cNvSpPr>
            <a:spLocks noGrp="1"/>
          </p:cNvSpPr>
          <p:nvPr>
            <p:ph type="ftr" sz="quarter" idx="3"/>
          </p:nvPr>
        </p:nvSpPr>
        <p:spPr>
          <a:xfrm>
            <a:off x="8528632" y="6814023"/>
            <a:ext cx="3952293" cy="373915"/>
          </a:xfrm>
          <a:prstGeom prst="rect">
            <a:avLst/>
          </a:prstGeom>
        </p:spPr>
        <p:txBody>
          <a:bodyPr/>
          <a:lstStyle>
            <a:lvl1pPr algn="r">
              <a:defRPr sz="922">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104008" y="6797881"/>
            <a:ext cx="2912216" cy="373915"/>
          </a:xfrm>
          <a:prstGeom prst="rect">
            <a:avLst/>
          </a:prstGeom>
        </p:spPr>
        <p:txBody>
          <a:bodyPr/>
          <a:lstStyle>
            <a:lvl1pPr algn="l">
              <a:defRPr sz="1229"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8" name="TextBox 7">
            <a:extLst>
              <a:ext uri="{FF2B5EF4-FFF2-40B4-BE49-F238E27FC236}">
                <a16:creationId xmlns:a16="http://schemas.microsoft.com/office/drawing/2014/main" id="{C4E9841E-E086-9A19-952B-5643FE3AB25F}"/>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96911529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0" name="Footer Placeholder 4"/>
          <p:cNvSpPr>
            <a:spLocks noGrp="1"/>
          </p:cNvSpPr>
          <p:nvPr>
            <p:ph type="ftr" sz="quarter" idx="3"/>
          </p:nvPr>
        </p:nvSpPr>
        <p:spPr>
          <a:xfrm>
            <a:off x="8528632" y="6814023"/>
            <a:ext cx="3952293" cy="373915"/>
          </a:xfrm>
          <a:prstGeom prst="rect">
            <a:avLst/>
          </a:prstGeom>
        </p:spPr>
        <p:txBody>
          <a:bodyPr/>
          <a:lstStyle>
            <a:lvl1pPr algn="r">
              <a:defRPr sz="922">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104008" y="6797881"/>
            <a:ext cx="2912216" cy="373915"/>
          </a:xfrm>
          <a:prstGeom prst="rect">
            <a:avLst/>
          </a:prstGeom>
        </p:spPr>
        <p:txBody>
          <a:bodyPr/>
          <a:lstStyle>
            <a:lvl1pPr algn="l">
              <a:defRPr sz="1229"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8" name="TextBox 7">
            <a:extLst>
              <a:ext uri="{FF2B5EF4-FFF2-40B4-BE49-F238E27FC236}">
                <a16:creationId xmlns:a16="http://schemas.microsoft.com/office/drawing/2014/main" id="{A36E4C2D-65B6-26CE-7386-B0709F26C48B}"/>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54528665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4046" y="284501"/>
            <a:ext cx="11232833" cy="5994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6"/>
          <p:cNvSpPr>
            <a:spLocks noGrp="1" noChangeArrowheads="1"/>
          </p:cNvSpPr>
          <p:nvPr>
            <p:ph type="dt" sz="half" idx="10"/>
          </p:nvPr>
        </p:nvSpPr>
        <p:spPr>
          <a:xfrm>
            <a:off x="624046" y="6509374"/>
            <a:ext cx="2912216" cy="373915"/>
          </a:xfrm>
          <a:prstGeom prst="rect">
            <a:avLst/>
          </a:prstGeom>
        </p:spPr>
        <p:txBody>
          <a:bodyPr/>
          <a:lstStyle>
            <a:lvl1pPr>
              <a:defRPr/>
            </a:lvl1pPr>
          </a:lstStyle>
          <a:p>
            <a:pPr>
              <a:defRPr/>
            </a:pPr>
            <a:r>
              <a:rPr lang="en-US" dirty="0"/>
              <a:t>12/01/2015</a:t>
            </a:r>
          </a:p>
        </p:txBody>
      </p:sp>
      <p:sp>
        <p:nvSpPr>
          <p:cNvPr id="4" name="Rectangle 127"/>
          <p:cNvSpPr>
            <a:spLocks noGrp="1" noChangeArrowheads="1"/>
          </p:cNvSpPr>
          <p:nvPr>
            <p:ph type="ftr" sz="quarter" idx="11"/>
          </p:nvPr>
        </p:nvSpPr>
        <p:spPr>
          <a:xfrm>
            <a:off x="4264316" y="6509374"/>
            <a:ext cx="3952293" cy="373915"/>
          </a:xfrm>
          <a:prstGeom prst="rect">
            <a:avLst/>
          </a:prstGeom>
        </p:spPr>
        <p:txBody>
          <a:bodyPr/>
          <a:lstStyle>
            <a:lvl1pPr>
              <a:defRPr/>
            </a:lvl1pPr>
          </a:lstStyle>
          <a:p>
            <a:pPr>
              <a:defRPr/>
            </a:pPr>
            <a:endParaRPr lang="en-US" dirty="0"/>
          </a:p>
        </p:txBody>
      </p:sp>
      <p:sp>
        <p:nvSpPr>
          <p:cNvPr id="5" name="Rectangle 128"/>
          <p:cNvSpPr>
            <a:spLocks noGrp="1" noChangeArrowheads="1"/>
          </p:cNvSpPr>
          <p:nvPr>
            <p:ph type="sldNum" sz="quarter" idx="12"/>
          </p:nvPr>
        </p:nvSpPr>
        <p:spPr>
          <a:xfrm>
            <a:off x="8944663" y="6509374"/>
            <a:ext cx="2912216" cy="373915"/>
          </a:xfrm>
          <a:prstGeom prst="rect">
            <a:avLst/>
          </a:prstGeom>
        </p:spPr>
        <p:txBody>
          <a:bodyPr/>
          <a:lstStyle>
            <a:lvl1pPr>
              <a:defRPr/>
            </a:lvl1pPr>
          </a:lstStyle>
          <a:p>
            <a:pPr>
              <a:defRPr/>
            </a:pPr>
            <a:fld id="{160ED226-9332-47DD-8358-94F0F31E1603}" type="slidenum">
              <a:rPr lang="en-US"/>
              <a:pPr>
                <a:defRPr/>
              </a:pPr>
              <a:t>‹#›</a:t>
            </a:fld>
            <a:endParaRPr lang="en-US" dirty="0"/>
          </a:p>
        </p:txBody>
      </p:sp>
      <p:sp>
        <p:nvSpPr>
          <p:cNvPr id="7" name="TextBox 6">
            <a:extLst>
              <a:ext uri="{FF2B5EF4-FFF2-40B4-BE49-F238E27FC236}">
                <a16:creationId xmlns:a16="http://schemas.microsoft.com/office/drawing/2014/main" id="{CABB475A-B4AD-3AD6-7CA9-4E6066ABA7CC}"/>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3503971970"/>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0" name="Footer Placeholder 4"/>
          <p:cNvSpPr>
            <a:spLocks noGrp="1"/>
          </p:cNvSpPr>
          <p:nvPr>
            <p:ph type="ftr" sz="quarter" idx="3"/>
          </p:nvPr>
        </p:nvSpPr>
        <p:spPr>
          <a:xfrm>
            <a:off x="8528632" y="6814023"/>
            <a:ext cx="3952293" cy="373915"/>
          </a:xfrm>
          <a:prstGeom prst="rect">
            <a:avLst/>
          </a:prstGeom>
        </p:spPr>
        <p:txBody>
          <a:bodyPr/>
          <a:lstStyle>
            <a:lvl1pPr algn="r">
              <a:defRPr sz="922">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104008" y="6797881"/>
            <a:ext cx="2912216" cy="373915"/>
          </a:xfrm>
          <a:prstGeom prst="rect">
            <a:avLst/>
          </a:prstGeom>
        </p:spPr>
        <p:txBody>
          <a:bodyPr/>
          <a:lstStyle>
            <a:lvl1pPr algn="l">
              <a:defRPr sz="1229"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8" name="TextBox 7">
            <a:extLst>
              <a:ext uri="{FF2B5EF4-FFF2-40B4-BE49-F238E27FC236}">
                <a16:creationId xmlns:a16="http://schemas.microsoft.com/office/drawing/2014/main" id="{05884F29-77AE-F5AF-E6B0-0080B68F4D35}"/>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151882048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4046" y="281249"/>
            <a:ext cx="11232833" cy="117051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4046" y="1638724"/>
            <a:ext cx="5512409" cy="4634921"/>
          </a:xfrm>
        </p:spPr>
        <p:txBody>
          <a:bodyPr/>
          <a:lstStyle>
            <a:lvl1pPr>
              <a:defRPr sz="2867"/>
            </a:lvl1pPr>
            <a:lvl2pPr>
              <a:defRPr sz="2458"/>
            </a:lvl2pPr>
            <a:lvl3pPr>
              <a:defRPr sz="2048"/>
            </a:lvl3pPr>
            <a:lvl4pPr>
              <a:defRPr sz="1843"/>
            </a:lvl4pPr>
            <a:lvl5pPr>
              <a:defRPr sz="1843"/>
            </a:lvl5pPr>
            <a:lvl6pPr>
              <a:defRPr sz="1843"/>
            </a:lvl6pPr>
            <a:lvl7pPr>
              <a:defRPr sz="1843"/>
            </a:lvl7pPr>
            <a:lvl8pPr>
              <a:defRPr sz="1843"/>
            </a:lvl8pPr>
            <a:lvl9pPr>
              <a:defRPr sz="18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4470" y="1638724"/>
            <a:ext cx="5512409" cy="4634921"/>
          </a:xfrm>
        </p:spPr>
        <p:txBody>
          <a:bodyPr/>
          <a:lstStyle>
            <a:lvl1pPr>
              <a:defRPr sz="2867"/>
            </a:lvl1pPr>
            <a:lvl2pPr>
              <a:defRPr sz="2458"/>
            </a:lvl2pPr>
            <a:lvl3pPr>
              <a:defRPr sz="2048"/>
            </a:lvl3pPr>
            <a:lvl4pPr>
              <a:defRPr sz="1843"/>
            </a:lvl4pPr>
            <a:lvl5pPr>
              <a:defRPr sz="1843"/>
            </a:lvl5pPr>
            <a:lvl6pPr>
              <a:defRPr sz="1843"/>
            </a:lvl6pPr>
            <a:lvl7pPr>
              <a:defRPr sz="1843"/>
            </a:lvl7pPr>
            <a:lvl8pPr>
              <a:defRPr sz="1843"/>
            </a:lvl8pPr>
            <a:lvl9pPr>
              <a:defRPr sz="18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24046" y="6509374"/>
            <a:ext cx="2912216" cy="373915"/>
          </a:xfrm>
          <a:prstGeom prst="rect">
            <a:avLst/>
          </a:prstGeom>
        </p:spPr>
        <p:txBody>
          <a:bodyPr/>
          <a:lstStyle>
            <a:lvl1pPr>
              <a:defRPr/>
            </a:lvl1pPr>
          </a:lstStyle>
          <a:p>
            <a:pPr>
              <a:defRPr/>
            </a:pPr>
            <a:r>
              <a:rPr lang="en-US" dirty="0"/>
              <a:t>12/01/2015</a:t>
            </a:r>
          </a:p>
        </p:txBody>
      </p:sp>
      <p:sp>
        <p:nvSpPr>
          <p:cNvPr id="6" name="Footer Placeholder 4"/>
          <p:cNvSpPr>
            <a:spLocks noGrp="1"/>
          </p:cNvSpPr>
          <p:nvPr>
            <p:ph type="ftr" sz="quarter" idx="11"/>
          </p:nvPr>
        </p:nvSpPr>
        <p:spPr>
          <a:xfrm>
            <a:off x="4264316" y="6509374"/>
            <a:ext cx="3952293" cy="37391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8944663" y="6509374"/>
            <a:ext cx="2912216" cy="373915"/>
          </a:xfrm>
          <a:prstGeom prst="rect">
            <a:avLst/>
          </a:prstGeom>
        </p:spPr>
        <p:txBody>
          <a:bodyPr/>
          <a:lstStyle>
            <a:lvl1pPr>
              <a:defRPr/>
            </a:lvl1pPr>
          </a:lstStyle>
          <a:p>
            <a:pPr>
              <a:defRPr/>
            </a:pPr>
            <a:fld id="{EA1DA387-330E-49EC-8B08-4A36BFFA1EB4}" type="slidenum">
              <a:rPr lang="en-US" smtClean="0"/>
              <a:pPr>
                <a:defRPr/>
              </a:pPr>
              <a:t>‹#›</a:t>
            </a:fld>
            <a:endParaRPr lang="en-US" dirty="0"/>
          </a:p>
        </p:txBody>
      </p:sp>
      <p:sp>
        <p:nvSpPr>
          <p:cNvPr id="9" name="TextBox 8">
            <a:extLst>
              <a:ext uri="{FF2B5EF4-FFF2-40B4-BE49-F238E27FC236}">
                <a16:creationId xmlns:a16="http://schemas.microsoft.com/office/drawing/2014/main" id="{4256553E-785B-D7FB-6F88-138CB29A388F}"/>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474914980"/>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0" name="Footer Placeholder 4"/>
          <p:cNvSpPr>
            <a:spLocks noGrp="1"/>
          </p:cNvSpPr>
          <p:nvPr>
            <p:ph type="ftr" sz="quarter" idx="3"/>
          </p:nvPr>
        </p:nvSpPr>
        <p:spPr>
          <a:xfrm>
            <a:off x="8528632" y="6814023"/>
            <a:ext cx="3952293" cy="373915"/>
          </a:xfrm>
          <a:prstGeom prst="rect">
            <a:avLst/>
          </a:prstGeom>
        </p:spPr>
        <p:txBody>
          <a:bodyPr/>
          <a:lstStyle>
            <a:lvl1pPr algn="r">
              <a:defRPr sz="922">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104008" y="6797881"/>
            <a:ext cx="2912216" cy="373915"/>
          </a:xfrm>
          <a:prstGeom prst="rect">
            <a:avLst/>
          </a:prstGeom>
        </p:spPr>
        <p:txBody>
          <a:bodyPr/>
          <a:lstStyle>
            <a:lvl1pPr algn="l">
              <a:defRPr sz="1229"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8" name="TextBox 7">
            <a:extLst>
              <a:ext uri="{FF2B5EF4-FFF2-40B4-BE49-F238E27FC236}">
                <a16:creationId xmlns:a16="http://schemas.microsoft.com/office/drawing/2014/main" id="{E38BA537-0354-649E-7A0E-652D1770F0A9}"/>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418355995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0" y="1766642"/>
            <a:ext cx="12480925" cy="1724085"/>
          </a:xfrm>
          <a:prstGeom prst="rect">
            <a:avLst/>
          </a:prstGeom>
        </p:spPr>
        <p:txBody>
          <a:bodyPr>
            <a:noAutofit/>
          </a:bodyPr>
          <a:lstStyle>
            <a:lvl1pPr marL="0" indent="0" algn="ctr">
              <a:lnSpc>
                <a:spcPts val="5214"/>
              </a:lnSpc>
              <a:buNone/>
              <a:defRPr sz="4914" baseline="0">
                <a:solidFill>
                  <a:srgbClr val="333399"/>
                </a:solidFill>
                <a:latin typeface="Lato Black" panose="020F0A02020204030203" pitchFamily="34" charset="0"/>
              </a:defRPr>
            </a:lvl1pPr>
            <a:lvl2pPr>
              <a:defRPr sz="3599">
                <a:solidFill>
                  <a:srgbClr val="333399"/>
                </a:solidFill>
                <a:latin typeface="+mj-lt"/>
              </a:defRPr>
            </a:lvl2pPr>
            <a:lvl3pPr>
              <a:defRPr sz="3599">
                <a:solidFill>
                  <a:srgbClr val="333399"/>
                </a:solidFill>
                <a:latin typeface="+mj-lt"/>
              </a:defRPr>
            </a:lvl3pPr>
            <a:lvl4pPr>
              <a:defRPr sz="3599">
                <a:solidFill>
                  <a:srgbClr val="333399"/>
                </a:solidFill>
                <a:latin typeface="+mj-lt"/>
              </a:defRPr>
            </a:lvl4pPr>
            <a:lvl5pPr>
              <a:defRPr sz="3599">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7449809" y="4144592"/>
            <a:ext cx="3042118" cy="1534571"/>
          </a:xfrm>
          <a:prstGeom prst="rect">
            <a:avLst/>
          </a:prstGeom>
        </p:spPr>
        <p:txBody>
          <a:bodyPr>
            <a:normAutofit/>
          </a:bodyPr>
          <a:lstStyle>
            <a:lvl1pPr marL="0" indent="0" algn="l">
              <a:lnSpc>
                <a:spcPct val="100000"/>
              </a:lnSpc>
              <a:buNone/>
              <a:defRPr sz="2457"/>
            </a:lvl1pPr>
            <a:lvl2pPr marL="467873" indent="0">
              <a:lnSpc>
                <a:spcPct val="100000"/>
              </a:lnSpc>
              <a:buNone/>
              <a:defRPr sz="2000"/>
            </a:lvl2pPr>
            <a:lvl3pPr marL="935745" indent="0">
              <a:lnSpc>
                <a:spcPct val="100000"/>
              </a:lnSpc>
              <a:buNone/>
              <a:defRPr sz="2000"/>
            </a:lvl3pPr>
            <a:lvl4pPr marL="1403618" indent="0">
              <a:lnSpc>
                <a:spcPct val="100000"/>
              </a:lnSpc>
              <a:buNone/>
              <a:defRPr sz="2000"/>
            </a:lvl4pPr>
            <a:lvl5pPr marL="1871491" indent="0">
              <a:lnSpc>
                <a:spcPct val="100000"/>
              </a:lnSpc>
              <a:buNone/>
              <a:defRPr sz="2000"/>
            </a:lvl5pPr>
          </a:lstStyle>
          <a:p>
            <a:pPr lvl="0"/>
            <a:r>
              <a:rPr lang="en-US" dirty="0"/>
              <a:t>Name of Presenter</a:t>
            </a:r>
            <a:br>
              <a:rPr lang="en-US" dirty="0"/>
            </a:br>
            <a:r>
              <a:rPr lang="en-US" dirty="0"/>
              <a:t>Title</a:t>
            </a:r>
            <a:br>
              <a:rPr lang="en-US" dirty="0"/>
            </a:br>
            <a:r>
              <a:rPr lang="en-US" dirty="0"/>
              <a:t>Date</a:t>
            </a:r>
          </a:p>
        </p:txBody>
      </p:sp>
      <p:pic>
        <p:nvPicPr>
          <p:cNvPr id="7" name="Picture 6">
            <a:extLst>
              <a:ext uri="{FF2B5EF4-FFF2-40B4-BE49-F238E27FC236}">
                <a16:creationId xmlns:a16="http://schemas.microsoft.com/office/drawing/2014/main" id="{6EDB4021-3A30-4F48-B5FC-981F181944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4436124"/>
            <a:ext cx="12481004" cy="2589457"/>
          </a:xfrm>
          <a:prstGeom prst="rect">
            <a:avLst/>
          </a:prstGeom>
        </p:spPr>
      </p:pic>
      <p:pic>
        <p:nvPicPr>
          <p:cNvPr id="8" name="Picture 7">
            <a:extLst>
              <a:ext uri="{FF2B5EF4-FFF2-40B4-BE49-F238E27FC236}">
                <a16:creationId xmlns:a16="http://schemas.microsoft.com/office/drawing/2014/main" id="{4D265645-85AD-8740-A5BB-153947EF50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52596" y="6096951"/>
            <a:ext cx="3582874" cy="791925"/>
          </a:xfrm>
          <a:prstGeom prst="rect">
            <a:avLst/>
          </a:prstGeom>
        </p:spPr>
      </p:pic>
    </p:spTree>
    <p:extLst>
      <p:ext uri="{BB962C8B-B14F-4D97-AF65-F5344CB8AC3E}">
        <p14:creationId xmlns:p14="http://schemas.microsoft.com/office/powerpoint/2010/main" val="33518023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735497" y="0"/>
            <a:ext cx="10972800" cy="126227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6" name="Text Placeholder 11"/>
          <p:cNvSpPr>
            <a:spLocks noGrp="1"/>
          </p:cNvSpPr>
          <p:nvPr>
            <p:ph type="body" sz="quarter" idx="14"/>
          </p:nvPr>
        </p:nvSpPr>
        <p:spPr>
          <a:xfrm>
            <a:off x="2840633" y="1858617"/>
            <a:ext cx="6888637" cy="4631635"/>
          </a:xfrm>
        </p:spPr>
        <p:txBody>
          <a:bodyPr>
            <a:normAutofit/>
          </a:bodyPr>
          <a:lstStyle>
            <a:lvl1pPr marL="468024" indent="-468024">
              <a:lnSpc>
                <a:spcPct val="150000"/>
              </a:lnSpc>
              <a:spcAft>
                <a:spcPts val="599"/>
              </a:spcAft>
              <a:buFont typeface="Arial"/>
              <a:buChar char="•"/>
              <a:defRPr sz="3276" b="1"/>
            </a:lvl1pPr>
            <a:lvl2pPr marL="467873" indent="0">
              <a:buNone/>
              <a:defRPr sz="2399"/>
            </a:lvl2pPr>
            <a:lvl3pPr marL="935745" indent="0">
              <a:buNone/>
              <a:defRPr sz="2399"/>
            </a:lvl3pPr>
            <a:lvl4pPr marL="1403619" indent="0">
              <a:buNone/>
              <a:defRPr sz="2399"/>
            </a:lvl4pPr>
            <a:lvl5pPr marL="1871492" indent="0">
              <a:buNone/>
              <a:defRPr sz="2399"/>
            </a:lvl5pPr>
          </a:lstStyle>
          <a:p>
            <a:pPr lvl="0"/>
            <a:endParaRPr lang="en-US" dirty="0"/>
          </a:p>
        </p:txBody>
      </p:sp>
      <p:sp>
        <p:nvSpPr>
          <p:cNvPr id="2" name="TextBox 1"/>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2162182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094" y="1603492"/>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04008" y="6797881"/>
            <a:ext cx="2912216" cy="373915"/>
          </a:xfrm>
          <a:prstGeom prst="rect">
            <a:avLst/>
          </a:prstGeom>
        </p:spPr>
        <p:txBody>
          <a:bodyPr/>
          <a:lstStyle>
            <a:lvl1pPr algn="l">
              <a:defRPr sz="1229" b="1">
                <a:solidFill>
                  <a:schemeClr val="tx2"/>
                </a:solidFill>
                <a:latin typeface="Segoe UI" pitchFamily="34" charset="0"/>
                <a:cs typeface="Segoe UI" pitchFamily="34" charset="0"/>
              </a:defRPr>
            </a:lvl1pPr>
          </a:lstStyle>
          <a:p>
            <a:endParaRPr lang="en-US" dirty="0"/>
          </a:p>
        </p:txBody>
      </p:sp>
      <p:sp>
        <p:nvSpPr>
          <p:cNvPr id="16" name="Title 15"/>
          <p:cNvSpPr>
            <a:spLocks noGrp="1"/>
          </p:cNvSpPr>
          <p:nvPr>
            <p:ph type="title"/>
          </p:nvPr>
        </p:nvSpPr>
        <p:spPr>
          <a:xfrm>
            <a:off x="230142" y="153242"/>
            <a:ext cx="12250783" cy="1170517"/>
          </a:xfrm>
          <a:prstGeom prst="rect">
            <a:avLst/>
          </a:prstGeom>
        </p:spPr>
        <p:txBody>
          <a:bodyPr/>
          <a:lstStyle>
            <a:lvl1pPr algn="ctr">
              <a:defRPr>
                <a:solidFill>
                  <a:schemeClr val="bg1"/>
                </a:solidFill>
              </a:defRPr>
            </a:lvl1pPr>
          </a:lstStyle>
          <a:p>
            <a:r>
              <a:rPr lang="en-US" dirty="0"/>
              <a:t>Click to edit Master title style</a:t>
            </a:r>
          </a:p>
        </p:txBody>
      </p:sp>
      <p:sp>
        <p:nvSpPr>
          <p:cNvPr id="6" name="TextBox 5">
            <a:extLst>
              <a:ext uri="{FF2B5EF4-FFF2-40B4-BE49-F238E27FC236}">
                <a16:creationId xmlns:a16="http://schemas.microsoft.com/office/drawing/2014/main" id="{B823DF9F-A443-7B47-FA8E-0EEF9EB7D798}"/>
              </a:ext>
            </a:extLst>
          </p:cNvPr>
          <p:cNvSpPr txBox="1"/>
          <p:nvPr userDrawn="1"/>
        </p:nvSpPr>
        <p:spPr>
          <a:xfrm>
            <a:off x="11352835" y="6596009"/>
            <a:ext cx="1128090"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3283367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75252" y="0"/>
            <a:ext cx="10962861" cy="125233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5" name="Media Placeholder 2"/>
          <p:cNvSpPr>
            <a:spLocks noGrp="1"/>
          </p:cNvSpPr>
          <p:nvPr>
            <p:ph type="media" sz="quarter" idx="15"/>
          </p:nvPr>
        </p:nvSpPr>
        <p:spPr>
          <a:xfrm>
            <a:off x="2867832" y="1838740"/>
            <a:ext cx="6886177" cy="4641572"/>
          </a:xfrm>
        </p:spPr>
        <p:txBody>
          <a:bodyPr/>
          <a:lstStyle/>
          <a:p>
            <a:endParaRPr lang="en-US" dirty="0"/>
          </a:p>
        </p:txBody>
      </p:sp>
      <p:sp>
        <p:nvSpPr>
          <p:cNvPr id="6" name="TextBox 5">
            <a:extLst>
              <a:ext uri="{FF2B5EF4-FFF2-40B4-BE49-F238E27FC236}">
                <a16:creationId xmlns:a16="http://schemas.microsoft.com/office/drawing/2014/main" id="{FF52905E-C54A-3746-2BA1-23056849E9CA}"/>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2784761228"/>
      </p:ext>
    </p:extLst>
  </p:cSld>
  <p:clrMapOvr>
    <a:masterClrMapping/>
  </p:clrMapOvr>
  <p:extLst>
    <p:ext uri="{DCECCB84-F9BA-43D5-87BE-67443E8EF086}">
      <p15:sldGuideLst xmlns:p15="http://schemas.microsoft.com/office/powerpoint/2012/main">
        <p15:guide id="1" orient="horz" pos="22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745435" y="0"/>
            <a:ext cx="10972800" cy="1262270"/>
          </a:xfrm>
        </p:spPr>
        <p:txBody>
          <a:bodyPr anchor="ctr">
            <a:normAutofit/>
          </a:bodyPr>
          <a:lstStyle>
            <a:lvl1pPr marL="0" indent="0" algn="ctr">
              <a:buNone/>
              <a:defRPr sz="4800">
                <a:solidFill>
                  <a:schemeClr val="bg1"/>
                </a:solidFill>
                <a:latin typeface="+mj-lt"/>
              </a:defRPr>
            </a:lvl1pPr>
          </a:lstStyle>
          <a:p>
            <a:pPr lvl="0"/>
            <a:r>
              <a:rPr lang="en-US" dirty="0"/>
              <a:t>Title</a:t>
            </a:r>
          </a:p>
        </p:txBody>
      </p:sp>
      <p:sp>
        <p:nvSpPr>
          <p:cNvPr id="7" name="Text Placeholder 5"/>
          <p:cNvSpPr>
            <a:spLocks noGrp="1"/>
          </p:cNvSpPr>
          <p:nvPr>
            <p:ph type="body" sz="quarter" idx="14"/>
          </p:nvPr>
        </p:nvSpPr>
        <p:spPr>
          <a:xfrm>
            <a:off x="1217317" y="1878495"/>
            <a:ext cx="5054278" cy="4552123"/>
          </a:xfrm>
        </p:spPr>
        <p:txBody>
          <a:bodyPr>
            <a:normAutofit/>
          </a:bodyPr>
          <a:lstStyle>
            <a:lvl1pPr marL="468024" indent="-468024">
              <a:lnSpc>
                <a:spcPct val="150000"/>
              </a:lnSpc>
              <a:spcAft>
                <a:spcPts val="599"/>
              </a:spcAft>
              <a:buFont typeface="Arial"/>
              <a:buChar char="•"/>
              <a:defRPr sz="3276" b="1"/>
            </a:lvl1pPr>
            <a:lvl2pPr marL="467873" indent="0">
              <a:lnSpc>
                <a:spcPct val="150000"/>
              </a:lnSpc>
              <a:buNone/>
              <a:defRPr/>
            </a:lvl2pPr>
            <a:lvl3pPr marL="935745" indent="0">
              <a:lnSpc>
                <a:spcPct val="150000"/>
              </a:lnSpc>
              <a:buNone/>
              <a:defRPr/>
            </a:lvl3pPr>
            <a:lvl4pPr marL="1403619" indent="0">
              <a:lnSpc>
                <a:spcPct val="150000"/>
              </a:lnSpc>
              <a:buNone/>
              <a:defRPr/>
            </a:lvl4pPr>
            <a:lvl5pPr marL="1871492" indent="0">
              <a:lnSpc>
                <a:spcPct val="150000"/>
              </a:lnSpc>
              <a:buNone/>
              <a:defRPr/>
            </a:lvl5pPr>
          </a:lstStyle>
          <a:p>
            <a:pPr lvl="0"/>
            <a:endParaRPr lang="en-US" dirty="0"/>
          </a:p>
        </p:txBody>
      </p:sp>
      <p:sp>
        <p:nvSpPr>
          <p:cNvPr id="9" name="Picture Placeholder 12"/>
          <p:cNvSpPr>
            <a:spLocks noGrp="1"/>
          </p:cNvSpPr>
          <p:nvPr>
            <p:ph type="pic" sz="quarter" idx="15" hasCustomPrompt="1"/>
          </p:nvPr>
        </p:nvSpPr>
        <p:spPr>
          <a:xfrm>
            <a:off x="6626261" y="1873283"/>
            <a:ext cx="4668671" cy="4558523"/>
          </a:xfrm>
        </p:spPr>
        <p:txBody>
          <a:bodyPr/>
          <a:lstStyle>
            <a:lvl1pPr marL="0" indent="0">
              <a:buNone/>
              <a:defRPr baseline="0">
                <a:solidFill>
                  <a:schemeClr val="bg2"/>
                </a:solidFill>
              </a:defRPr>
            </a:lvl1pPr>
          </a:lstStyle>
          <a:p>
            <a:r>
              <a:rPr lang="en-US" dirty="0"/>
              <a:t>Insert picture here</a:t>
            </a:r>
          </a:p>
        </p:txBody>
      </p:sp>
      <p:sp>
        <p:nvSpPr>
          <p:cNvPr id="11" name="TextBox 10">
            <a:extLst>
              <a:ext uri="{FF2B5EF4-FFF2-40B4-BE49-F238E27FC236}">
                <a16:creationId xmlns:a16="http://schemas.microsoft.com/office/drawing/2014/main" id="{C924D3DC-7C6D-9329-C9E4-8F94AB5B0641}"/>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1506011949"/>
      </p:ext>
    </p:extLst>
  </p:cSld>
  <p:clrMapOvr>
    <a:masterClrMapping/>
  </p:clrMapOvr>
  <p:extLst>
    <p:ext uri="{DCECCB84-F9BA-43D5-87BE-67443E8EF086}">
      <p15:sldGuideLst xmlns:p15="http://schemas.microsoft.com/office/powerpoint/2012/main">
        <p15:guide id="1" orient="horz" pos="2236" userDrawn="1">
          <p15:clr>
            <a:srgbClr val="FBAE40"/>
          </p15:clr>
        </p15:guide>
        <p15:guide id="2" pos="786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1249"/>
            <a:ext cx="12480925" cy="1170517"/>
          </a:xfrm>
          <a:prstGeom prst="rect">
            <a:avLst/>
          </a:prstGeom>
        </p:spPr>
        <p:txBody>
          <a:bodyPr/>
          <a:lstStyle>
            <a:lvl1pPr algn="ctr">
              <a:defRPr sz="48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0B18E9F-83A1-1B40-8255-9CF349CDF5F8}"/>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325445834"/>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4046" y="6509374"/>
            <a:ext cx="2912216" cy="373915"/>
          </a:xfrm>
          <a:prstGeom prst="rect">
            <a:avLst/>
          </a:prstGeom>
        </p:spPr>
        <p:txBody>
          <a:bodyPr/>
          <a:lstStyle>
            <a:lvl1pPr>
              <a:defRPr/>
            </a:lvl1pPr>
          </a:lstStyle>
          <a:p>
            <a:pPr>
              <a:defRPr/>
            </a:pPr>
            <a:r>
              <a:rPr lang="en-US" dirty="0"/>
              <a:t>12/01/2015</a:t>
            </a:r>
          </a:p>
        </p:txBody>
      </p:sp>
      <p:sp>
        <p:nvSpPr>
          <p:cNvPr id="3" name="Footer Placeholder 4"/>
          <p:cNvSpPr>
            <a:spLocks noGrp="1"/>
          </p:cNvSpPr>
          <p:nvPr>
            <p:ph type="ftr" sz="quarter" idx="11"/>
          </p:nvPr>
        </p:nvSpPr>
        <p:spPr>
          <a:xfrm>
            <a:off x="4264316" y="6509374"/>
            <a:ext cx="3952293" cy="37391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8944663" y="6509374"/>
            <a:ext cx="2912216" cy="373915"/>
          </a:xfrm>
          <a:prstGeom prst="rect">
            <a:avLst/>
          </a:prstGeom>
        </p:spPr>
        <p:txBody>
          <a:bodyPr/>
          <a:lstStyle>
            <a:lvl1pPr>
              <a:defRPr/>
            </a:lvl1pPr>
          </a:lstStyle>
          <a:p>
            <a:pPr>
              <a:defRPr/>
            </a:pPr>
            <a:fld id="{8FEF7A01-62F9-4C80-A30D-5DE1BAF2D46B}" type="slidenum">
              <a:rPr lang="en-US" smtClean="0"/>
              <a:pPr>
                <a:defRPr/>
              </a:pPr>
              <a:t>‹#›</a:t>
            </a:fld>
            <a:endParaRPr lang="en-US" dirty="0"/>
          </a:p>
        </p:txBody>
      </p:sp>
      <p:sp>
        <p:nvSpPr>
          <p:cNvPr id="5" name="TextBox 4">
            <a:extLst>
              <a:ext uri="{FF2B5EF4-FFF2-40B4-BE49-F238E27FC236}">
                <a16:creationId xmlns:a16="http://schemas.microsoft.com/office/drawing/2014/main" id="{389978B2-D767-1870-3647-9CD2715968B4}"/>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3777848071"/>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0" name="Footer Placeholder 4"/>
          <p:cNvSpPr>
            <a:spLocks noGrp="1"/>
          </p:cNvSpPr>
          <p:nvPr>
            <p:ph type="ftr" sz="quarter" idx="3"/>
          </p:nvPr>
        </p:nvSpPr>
        <p:spPr>
          <a:xfrm>
            <a:off x="8528632" y="6814023"/>
            <a:ext cx="3952293" cy="373915"/>
          </a:xfrm>
          <a:prstGeom prst="rect">
            <a:avLst/>
          </a:prstGeom>
        </p:spPr>
        <p:txBody>
          <a:bodyPr/>
          <a:lstStyle>
            <a:lvl1pPr algn="r">
              <a:defRPr sz="922">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104008" y="6797881"/>
            <a:ext cx="2912216" cy="373915"/>
          </a:xfrm>
          <a:prstGeom prst="rect">
            <a:avLst/>
          </a:prstGeom>
        </p:spPr>
        <p:txBody>
          <a:bodyPr/>
          <a:lstStyle>
            <a:lvl1pPr algn="l">
              <a:defRPr sz="1229"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8" name="TextBox 7">
            <a:extLst>
              <a:ext uri="{FF2B5EF4-FFF2-40B4-BE49-F238E27FC236}">
                <a16:creationId xmlns:a16="http://schemas.microsoft.com/office/drawing/2014/main" id="{BC9FC908-39FE-9276-C755-5C4D49405E5F}"/>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102461346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0" name="Footer Placeholder 4"/>
          <p:cNvSpPr>
            <a:spLocks noGrp="1"/>
          </p:cNvSpPr>
          <p:nvPr>
            <p:ph type="ftr" sz="quarter" idx="3"/>
          </p:nvPr>
        </p:nvSpPr>
        <p:spPr>
          <a:xfrm>
            <a:off x="8528632" y="6814023"/>
            <a:ext cx="3952293" cy="373915"/>
          </a:xfrm>
          <a:prstGeom prst="rect">
            <a:avLst/>
          </a:prstGeom>
        </p:spPr>
        <p:txBody>
          <a:bodyPr/>
          <a:lstStyle>
            <a:lvl1pPr algn="r">
              <a:defRPr sz="922">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104008" y="6797881"/>
            <a:ext cx="2912216" cy="373915"/>
          </a:xfrm>
          <a:prstGeom prst="rect">
            <a:avLst/>
          </a:prstGeom>
        </p:spPr>
        <p:txBody>
          <a:bodyPr/>
          <a:lstStyle>
            <a:lvl1pPr algn="l">
              <a:defRPr sz="1229"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8" name="TextBox 7">
            <a:extLst>
              <a:ext uri="{FF2B5EF4-FFF2-40B4-BE49-F238E27FC236}">
                <a16:creationId xmlns:a16="http://schemas.microsoft.com/office/drawing/2014/main" id="{ACF5959E-3EDA-ACB6-F2EC-D624B4961BB8}"/>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5877326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4085" y="1638723"/>
            <a:ext cx="11336840" cy="4634923"/>
          </a:xfrm>
        </p:spPr>
        <p:txBody>
          <a:bodyPr/>
          <a:lstStyle>
            <a:lvl1pPr marL="177208" indent="-177208">
              <a:lnSpc>
                <a:spcPts val="2663"/>
              </a:lnSpc>
              <a:buFont typeface="Arial" pitchFamily="34" charset="0"/>
              <a:buChar char="•"/>
              <a:defRPr sz="2458" b="0"/>
            </a:lvl1pPr>
            <a:lvl2pPr marL="700703" indent="-232484">
              <a:lnSpc>
                <a:spcPts val="2663"/>
              </a:lnSpc>
              <a:defRPr sz="2048"/>
            </a:lvl2pPr>
            <a:lvl3pPr marL="1113645" indent="-177208">
              <a:lnSpc>
                <a:spcPts val="2663"/>
              </a:lnSpc>
              <a:defRPr sz="1843"/>
            </a:lvl3pPr>
            <a:lvl4pPr marL="1578612" indent="-173957">
              <a:lnSpc>
                <a:spcPts val="2663"/>
              </a:lnSpc>
              <a:defRPr sz="1639"/>
            </a:lvl4pPr>
            <a:lvl5pPr marL="2050082" indent="-177208">
              <a:lnSpc>
                <a:spcPts val="2663"/>
              </a:lnSpc>
              <a:defRPr sz="143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1872139" y="1014448"/>
            <a:ext cx="10088748" cy="468207"/>
          </a:xfrm>
        </p:spPr>
        <p:txBody>
          <a:bodyPr>
            <a:normAutofit/>
          </a:bodyPr>
          <a:lstStyle>
            <a:lvl1pPr>
              <a:buFontTx/>
              <a:buNone/>
              <a:defRPr sz="2458"/>
            </a:lvl1pPr>
          </a:lstStyle>
          <a:p>
            <a:pPr lvl="0"/>
            <a:r>
              <a:rPr lang="en-US"/>
              <a:t>Click to edit Master text styles</a:t>
            </a:r>
          </a:p>
        </p:txBody>
      </p:sp>
      <p:sp>
        <p:nvSpPr>
          <p:cNvPr id="10" name="Footer Placeholder 4"/>
          <p:cNvSpPr>
            <a:spLocks noGrp="1"/>
          </p:cNvSpPr>
          <p:nvPr>
            <p:ph type="ftr" sz="quarter" idx="3"/>
          </p:nvPr>
        </p:nvSpPr>
        <p:spPr>
          <a:xfrm>
            <a:off x="8528632" y="6814023"/>
            <a:ext cx="3952293" cy="373915"/>
          </a:xfrm>
          <a:prstGeom prst="rect">
            <a:avLst/>
          </a:prstGeom>
        </p:spPr>
        <p:txBody>
          <a:bodyPr/>
          <a:lstStyle>
            <a:lvl1pPr algn="r">
              <a:defRPr sz="922">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104008" y="6797881"/>
            <a:ext cx="2912216" cy="373915"/>
          </a:xfrm>
          <a:prstGeom prst="rect">
            <a:avLst/>
          </a:prstGeom>
        </p:spPr>
        <p:txBody>
          <a:bodyPr/>
          <a:lstStyle>
            <a:lvl1pPr algn="l">
              <a:defRPr sz="1229"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624046" y="281249"/>
            <a:ext cx="11232833" cy="1170517"/>
          </a:xfrm>
          <a:prstGeom prst="rect">
            <a:avLst/>
          </a:prstGeom>
        </p:spPr>
        <p:txBody>
          <a:bodyPr/>
          <a:lstStyle/>
          <a:p>
            <a:r>
              <a:rPr lang="en-US"/>
              <a:t>Click to edit Master title style</a:t>
            </a:r>
          </a:p>
        </p:txBody>
      </p:sp>
      <p:sp>
        <p:nvSpPr>
          <p:cNvPr id="8" name="TextBox 7">
            <a:extLst>
              <a:ext uri="{FF2B5EF4-FFF2-40B4-BE49-F238E27FC236}">
                <a16:creationId xmlns:a16="http://schemas.microsoft.com/office/drawing/2014/main" id="{C035E47A-F621-3786-95BF-B6DF3B8B5751}"/>
              </a:ext>
            </a:extLst>
          </p:cNvPr>
          <p:cNvSpPr txBox="1"/>
          <p:nvPr userDrawn="1"/>
        </p:nvSpPr>
        <p:spPr>
          <a:xfrm>
            <a:off x="11578855" y="6624083"/>
            <a:ext cx="902069" cy="400110"/>
          </a:xfrm>
          <a:prstGeom prst="rect">
            <a:avLst/>
          </a:prstGeom>
          <a:noFill/>
        </p:spPr>
        <p:txBody>
          <a:bodyPr wrap="square" rtlCol="0">
            <a:spAutoFit/>
          </a:bodyPr>
          <a:lstStyle/>
          <a:p>
            <a:pPr algn="r"/>
            <a:fld id="{E496AD1C-CA49-45F0-9819-E0E5BC810F71}" type="slidenum">
              <a:rPr lang="en-US" sz="2000" b="1" smtClean="0">
                <a:solidFill>
                  <a:srgbClr val="C00000"/>
                </a:solidFill>
              </a:rPr>
              <a:pPr algn="r"/>
              <a:t>‹#›</a:t>
            </a:fld>
            <a:r>
              <a:rPr lang="en-US" sz="2000" b="1" dirty="0">
                <a:solidFill>
                  <a:srgbClr val="C00000"/>
                </a:solidFill>
              </a:rPr>
              <a:t>/27</a:t>
            </a:r>
          </a:p>
        </p:txBody>
      </p:sp>
    </p:spTree>
    <p:extLst>
      <p:ext uri="{BB962C8B-B14F-4D97-AF65-F5344CB8AC3E}">
        <p14:creationId xmlns:p14="http://schemas.microsoft.com/office/powerpoint/2010/main" val="395304084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2" cstate="email">
            <a:extLst>
              <a:ext uri="{28A0092B-C50C-407E-A947-70E740481C1C}">
                <a14:useLocalDpi xmlns:a14="http://schemas.microsoft.com/office/drawing/2010/main"/>
              </a:ext>
            </a:extLst>
          </a:blip>
          <a:srcRect l="4558" t="2280" r="11021" b="2749"/>
          <a:stretch/>
        </p:blipFill>
        <p:spPr>
          <a:xfrm>
            <a:off x="0" y="2"/>
            <a:ext cx="12476748" cy="7023098"/>
          </a:xfrm>
          <a:prstGeom prst="rect">
            <a:avLst/>
          </a:prstGeom>
        </p:spPr>
      </p:pic>
      <p:sp>
        <p:nvSpPr>
          <p:cNvPr id="3" name="Text Placeholder 2"/>
          <p:cNvSpPr>
            <a:spLocks noGrp="1"/>
          </p:cNvSpPr>
          <p:nvPr>
            <p:ph type="body" idx="1"/>
          </p:nvPr>
        </p:nvSpPr>
        <p:spPr>
          <a:xfrm>
            <a:off x="858064" y="1869575"/>
            <a:ext cx="10764798" cy="44560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Title 4"/>
          <p:cNvSpPr txBox="1">
            <a:spLocks/>
          </p:cNvSpPr>
          <p:nvPr userDrawn="1"/>
        </p:nvSpPr>
        <p:spPr bwMode="auto">
          <a:xfrm>
            <a:off x="-8605" y="1"/>
            <a:ext cx="12489530" cy="1258460"/>
          </a:xfrm>
          <a:prstGeom prst="rect">
            <a:avLst/>
          </a:prstGeom>
          <a:solidFill>
            <a:srgbClr val="262087"/>
          </a:solidFill>
          <a:ln w="9525">
            <a:noFill/>
            <a:miter lim="800000"/>
            <a:headEnd/>
            <a:tailEnd/>
          </a:ln>
        </p:spPr>
        <p:txBody>
          <a:bodyPr vert="horz" wrap="square" lIns="91407" tIns="45703" rIns="91407" bIns="45703"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99" dirty="0">
              <a:latin typeface="Lato Black" panose="020F0A02020204030203" pitchFamily="34" charset="0"/>
            </a:endParaRPr>
          </a:p>
        </p:txBody>
      </p:sp>
    </p:spTree>
    <p:extLst>
      <p:ext uri="{BB962C8B-B14F-4D97-AF65-F5344CB8AC3E}">
        <p14:creationId xmlns:p14="http://schemas.microsoft.com/office/powerpoint/2010/main" val="38324445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6" r:id="rId3"/>
    <p:sldLayoutId id="2147483679" r:id="rId4"/>
    <p:sldLayoutId id="2147483681"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9" r:id="rId20"/>
  </p:sldLayoutIdLst>
  <p:txStyles>
    <p:titleStyle>
      <a:lvl1pPr algn="l" defTabSz="936071" rtl="0" eaLnBrk="1" latinLnBrk="0" hangingPunct="1">
        <a:lnSpc>
          <a:spcPct val="90000"/>
        </a:lnSpc>
        <a:spcBef>
          <a:spcPct val="0"/>
        </a:spcBef>
        <a:buNone/>
        <a:defRPr sz="4504" kern="1200">
          <a:solidFill>
            <a:schemeClr val="tx1"/>
          </a:solidFill>
          <a:latin typeface="+mj-lt"/>
          <a:ea typeface="+mj-ea"/>
          <a:cs typeface="+mj-cs"/>
        </a:defRPr>
      </a:lvl1pPr>
    </p:titleStyle>
    <p:bodyStyle>
      <a:lvl1pPr marL="274320" indent="-274320" algn="l" defTabSz="936071" rtl="0" eaLnBrk="1" latinLnBrk="0" hangingPunct="1">
        <a:lnSpc>
          <a:spcPct val="150000"/>
        </a:lnSpc>
        <a:spcBef>
          <a:spcPts val="1024"/>
        </a:spcBef>
        <a:spcAft>
          <a:spcPts val="600"/>
        </a:spcAft>
        <a:buFont typeface="Arial" panose="020B0604020202020204" pitchFamily="34" charset="0"/>
        <a:buChar char="•"/>
        <a:defRPr sz="2400" kern="1200">
          <a:solidFill>
            <a:schemeClr val="tx1"/>
          </a:solidFill>
          <a:latin typeface="+mn-lt"/>
          <a:ea typeface="+mn-ea"/>
          <a:cs typeface="+mn-cs"/>
        </a:defRPr>
      </a:lvl1pPr>
      <a:lvl2pPr marL="702053" indent="-234018" algn="l" defTabSz="936071" rtl="0" eaLnBrk="1" latinLnBrk="0" hangingPunct="1">
        <a:lnSpc>
          <a:spcPct val="150000"/>
        </a:lnSpc>
        <a:spcBef>
          <a:spcPts val="512"/>
        </a:spcBef>
        <a:spcAft>
          <a:spcPts val="600"/>
        </a:spcAft>
        <a:buFont typeface="Lato" panose="020F0502020204030203" pitchFamily="34" charset="0"/>
        <a:buChar char="-"/>
        <a:defRPr sz="2400" kern="1200">
          <a:solidFill>
            <a:schemeClr val="tx1"/>
          </a:solidFill>
          <a:latin typeface="+mn-lt"/>
          <a:ea typeface="+mn-ea"/>
          <a:cs typeface="+mn-cs"/>
        </a:defRPr>
      </a:lvl2pPr>
      <a:lvl3pPr marL="1170089"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3pPr>
      <a:lvl4pPr marL="1638125"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4pPr>
      <a:lvl5pPr marL="2106160" indent="-234018" algn="l" defTabSz="936071" rtl="0" eaLnBrk="1" latinLnBrk="0" hangingPunct="1">
        <a:lnSpc>
          <a:spcPct val="150000"/>
        </a:lnSpc>
        <a:spcBef>
          <a:spcPts val="512"/>
        </a:spcBef>
        <a:spcAft>
          <a:spcPts val="600"/>
        </a:spcAft>
        <a:buFont typeface="Arial" panose="020B0604020202020204" pitchFamily="34" charset="0"/>
        <a:buChar char="•"/>
        <a:defRPr sz="1800" kern="1200">
          <a:solidFill>
            <a:schemeClr val="tx1"/>
          </a:solidFill>
          <a:latin typeface="+mn-lt"/>
          <a:ea typeface="+mn-ea"/>
          <a:cs typeface="+mn-cs"/>
        </a:defRPr>
      </a:lvl5pPr>
      <a:lvl6pPr marL="2574196"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6pPr>
      <a:lvl7pPr marL="3042232"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7pPr>
      <a:lvl8pPr marL="3510267"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8pPr>
      <a:lvl9pPr marL="3978303" indent="-234018" algn="l" defTabSz="936071" rtl="0" eaLnBrk="1" latinLnBrk="0" hangingPunct="1">
        <a:lnSpc>
          <a:spcPct val="90000"/>
        </a:lnSpc>
        <a:spcBef>
          <a:spcPts val="512"/>
        </a:spcBef>
        <a:buFont typeface="Arial" panose="020B0604020202020204" pitchFamily="34" charset="0"/>
        <a:buChar char="•"/>
        <a:defRPr sz="1843" kern="1200">
          <a:solidFill>
            <a:schemeClr val="tx1"/>
          </a:solidFill>
          <a:latin typeface="+mn-lt"/>
          <a:ea typeface="+mn-ea"/>
          <a:cs typeface="+mn-cs"/>
        </a:defRPr>
      </a:lvl9pPr>
    </p:bodyStyle>
    <p:otherStyle>
      <a:defPPr>
        <a:defRPr lang="en-US"/>
      </a:defPPr>
      <a:lvl1pPr marL="0" algn="l" defTabSz="936071" rtl="0" eaLnBrk="1" latinLnBrk="0" hangingPunct="1">
        <a:defRPr sz="1843" kern="1200">
          <a:solidFill>
            <a:schemeClr val="tx1"/>
          </a:solidFill>
          <a:latin typeface="+mn-lt"/>
          <a:ea typeface="+mn-ea"/>
          <a:cs typeface="+mn-cs"/>
        </a:defRPr>
      </a:lvl1pPr>
      <a:lvl2pPr marL="468036" algn="l" defTabSz="936071" rtl="0" eaLnBrk="1" latinLnBrk="0" hangingPunct="1">
        <a:defRPr sz="1843" kern="1200">
          <a:solidFill>
            <a:schemeClr val="tx1"/>
          </a:solidFill>
          <a:latin typeface="+mn-lt"/>
          <a:ea typeface="+mn-ea"/>
          <a:cs typeface="+mn-cs"/>
        </a:defRPr>
      </a:lvl2pPr>
      <a:lvl3pPr marL="936071" algn="l" defTabSz="936071" rtl="0" eaLnBrk="1" latinLnBrk="0" hangingPunct="1">
        <a:defRPr sz="1843" kern="1200">
          <a:solidFill>
            <a:schemeClr val="tx1"/>
          </a:solidFill>
          <a:latin typeface="+mn-lt"/>
          <a:ea typeface="+mn-ea"/>
          <a:cs typeface="+mn-cs"/>
        </a:defRPr>
      </a:lvl3pPr>
      <a:lvl4pPr marL="1404107" algn="l" defTabSz="936071" rtl="0" eaLnBrk="1" latinLnBrk="0" hangingPunct="1">
        <a:defRPr sz="1843" kern="1200">
          <a:solidFill>
            <a:schemeClr val="tx1"/>
          </a:solidFill>
          <a:latin typeface="+mn-lt"/>
          <a:ea typeface="+mn-ea"/>
          <a:cs typeface="+mn-cs"/>
        </a:defRPr>
      </a:lvl4pPr>
      <a:lvl5pPr marL="1872143" algn="l" defTabSz="936071" rtl="0" eaLnBrk="1" latinLnBrk="0" hangingPunct="1">
        <a:defRPr sz="1843" kern="1200">
          <a:solidFill>
            <a:schemeClr val="tx1"/>
          </a:solidFill>
          <a:latin typeface="+mn-lt"/>
          <a:ea typeface="+mn-ea"/>
          <a:cs typeface="+mn-cs"/>
        </a:defRPr>
      </a:lvl5pPr>
      <a:lvl6pPr marL="2340178" algn="l" defTabSz="936071" rtl="0" eaLnBrk="1" latinLnBrk="0" hangingPunct="1">
        <a:defRPr sz="1843" kern="1200">
          <a:solidFill>
            <a:schemeClr val="tx1"/>
          </a:solidFill>
          <a:latin typeface="+mn-lt"/>
          <a:ea typeface="+mn-ea"/>
          <a:cs typeface="+mn-cs"/>
        </a:defRPr>
      </a:lvl6pPr>
      <a:lvl7pPr marL="2808214" algn="l" defTabSz="936071" rtl="0" eaLnBrk="1" latinLnBrk="0" hangingPunct="1">
        <a:defRPr sz="1843" kern="1200">
          <a:solidFill>
            <a:schemeClr val="tx1"/>
          </a:solidFill>
          <a:latin typeface="+mn-lt"/>
          <a:ea typeface="+mn-ea"/>
          <a:cs typeface="+mn-cs"/>
        </a:defRPr>
      </a:lvl7pPr>
      <a:lvl8pPr marL="3276249" algn="l" defTabSz="936071" rtl="0" eaLnBrk="1" latinLnBrk="0" hangingPunct="1">
        <a:defRPr sz="1843" kern="1200">
          <a:solidFill>
            <a:schemeClr val="tx1"/>
          </a:solidFill>
          <a:latin typeface="+mn-lt"/>
          <a:ea typeface="+mn-ea"/>
          <a:cs typeface="+mn-cs"/>
        </a:defRPr>
      </a:lvl8pPr>
      <a:lvl9pPr marL="3744285" algn="l" defTabSz="936071" rtl="0" eaLnBrk="1" latinLnBrk="0" hangingPunct="1">
        <a:defRPr sz="18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pi.wi.gov/sfs/reporting/safr/annual/pi-401-instruction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3.png"/><Relationship Id="rId3" Type="http://schemas.openxmlformats.org/officeDocument/2006/relationships/notesSlide" Target="../notesSlides/notesSlide17.xml"/><Relationship Id="rId7" Type="http://schemas.openxmlformats.org/officeDocument/2006/relationships/image" Target="../media/image11.png"/><Relationship Id="rId12" Type="http://schemas.openxmlformats.org/officeDocument/2006/relationships/customXml" Target="../ink/ink1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customXml" Target="../ink/ink9.xml"/><Relationship Id="rId11" Type="http://schemas.openxmlformats.org/officeDocument/2006/relationships/image" Target="../media/image7.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customXml" Target="../ink/ink11.xml"/><Relationship Id="rId4" Type="http://schemas.openxmlformats.org/officeDocument/2006/relationships/hyperlink" Target="https://dpi.wi.gov/sfs/reporting/safr/annual/pi-401-instructions" TargetMode="External"/><Relationship Id="rId9" Type="http://schemas.openxmlformats.org/officeDocument/2006/relationships/image" Target="../media/image12.png"/><Relationship Id="rId14" Type="http://schemas.openxmlformats.org/officeDocument/2006/relationships/customXml" Target="../ink/ink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7.png"/><Relationship Id="rId4" Type="http://schemas.openxmlformats.org/officeDocument/2006/relationships/hyperlink" Target="https://dpi.wi.gov/sfs/reporting/safr/annual/pi-401-instruction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pi.wi.gov/sf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7.png"/><Relationship Id="rId9"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ustomXml" Target="../ink/ink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a:xfrm>
            <a:off x="616258" y="0"/>
            <a:ext cx="7886700" cy="914400"/>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a:lstStyle>
          <a:p>
            <a:r>
              <a:rPr lang="en-US"/>
              <a:t>Text Slide Master</a:t>
            </a:r>
            <a:endParaRPr lang="en-US" dirty="0"/>
          </a:p>
        </p:txBody>
      </p:sp>
      <p:sp>
        <p:nvSpPr>
          <p:cNvPr id="2" name="Text Placeholder 1"/>
          <p:cNvSpPr>
            <a:spLocks noGrp="1"/>
          </p:cNvSpPr>
          <p:nvPr>
            <p:ph type="body" sz="quarter" idx="10"/>
          </p:nvPr>
        </p:nvSpPr>
        <p:spPr>
          <a:xfrm>
            <a:off x="2343984" y="2313709"/>
            <a:ext cx="7792955" cy="1460770"/>
          </a:xfrm>
        </p:spPr>
        <p:txBody>
          <a:bodyPr>
            <a:noAutofit/>
          </a:bodyPr>
          <a:lstStyle/>
          <a:p>
            <a:pPr>
              <a:lnSpc>
                <a:spcPct val="120000"/>
              </a:lnSpc>
            </a:pPr>
            <a:r>
              <a:rPr lang="en-US" sz="6000" dirty="0"/>
              <a:t>Tax Levy Adoption</a:t>
            </a:r>
          </a:p>
        </p:txBody>
      </p:sp>
      <p:sp>
        <p:nvSpPr>
          <p:cNvPr id="3" name="Text Placeholder 2"/>
          <p:cNvSpPr>
            <a:spLocks noGrp="1"/>
          </p:cNvSpPr>
          <p:nvPr>
            <p:ph type="body" sz="quarter" idx="11"/>
          </p:nvPr>
        </p:nvSpPr>
        <p:spPr>
          <a:xfrm>
            <a:off x="2805830" y="4177644"/>
            <a:ext cx="7792955" cy="685766"/>
          </a:xfrm>
        </p:spPr>
        <p:txBody>
          <a:bodyPr numCol="2">
            <a:noAutofit/>
          </a:bodyPr>
          <a:lstStyle/>
          <a:p>
            <a:pPr>
              <a:lnSpc>
                <a:spcPts val="1613"/>
              </a:lnSpc>
              <a:spcAft>
                <a:spcPts val="0"/>
              </a:spcAft>
            </a:pPr>
            <a:r>
              <a:rPr lang="en-US" sz="1799" dirty="0"/>
              <a:t>Bob Soldner, Assistant Director</a:t>
            </a:r>
          </a:p>
          <a:p>
            <a:pPr>
              <a:lnSpc>
                <a:spcPts val="1613"/>
              </a:lnSpc>
              <a:spcBef>
                <a:spcPts val="0"/>
              </a:spcBef>
              <a:spcAft>
                <a:spcPts val="1638"/>
              </a:spcAft>
            </a:pPr>
            <a:r>
              <a:rPr lang="en-US" sz="1799" dirty="0"/>
              <a:t>School Financial Services Team</a:t>
            </a:r>
          </a:p>
          <a:p>
            <a:pPr>
              <a:lnSpc>
                <a:spcPts val="1613"/>
              </a:lnSpc>
              <a:spcAft>
                <a:spcPts val="1638"/>
              </a:spcAft>
            </a:pPr>
            <a:r>
              <a:rPr lang="en-US" sz="1799" dirty="0"/>
              <a:t>Ben Kopitzke, Finance Consultant</a:t>
            </a:r>
            <a:br>
              <a:rPr lang="en-US" sz="1799" dirty="0"/>
            </a:br>
            <a:r>
              <a:rPr lang="en-US" sz="1799" dirty="0"/>
              <a:t>School Financial Services Team</a:t>
            </a:r>
          </a:p>
        </p:txBody>
      </p:sp>
      <p:sp>
        <p:nvSpPr>
          <p:cNvPr id="6" name="TextBox 5">
            <a:extLst>
              <a:ext uri="{FF2B5EF4-FFF2-40B4-BE49-F238E27FC236}">
                <a16:creationId xmlns:a16="http://schemas.microsoft.com/office/drawing/2014/main" id="{7629729F-1B88-4ACA-9D3C-C89CB3441D0A}"/>
              </a:ext>
            </a:extLst>
          </p:cNvPr>
          <p:cNvSpPr txBox="1"/>
          <p:nvPr/>
        </p:nvSpPr>
        <p:spPr>
          <a:xfrm>
            <a:off x="479864" y="200847"/>
            <a:ext cx="11521197" cy="830997"/>
          </a:xfrm>
          <a:prstGeom prst="rect">
            <a:avLst/>
          </a:prstGeom>
          <a:noFill/>
        </p:spPr>
        <p:txBody>
          <a:bodyPr wrap="square" rtlCol="0">
            <a:spAutoFit/>
          </a:bodyPr>
          <a:lstStyle/>
          <a:p>
            <a:pPr algn="ctr"/>
            <a:r>
              <a:rPr lang="en-US" sz="2400" dirty="0">
                <a:solidFill>
                  <a:schemeClr val="bg1"/>
                </a:solidFill>
              </a:rPr>
              <a:t>WASBO New School Administrator &amp; Support Staff Conference</a:t>
            </a:r>
            <a:br>
              <a:rPr lang="en-US" sz="2400" dirty="0">
                <a:solidFill>
                  <a:schemeClr val="bg1"/>
                </a:solidFill>
              </a:rPr>
            </a:br>
            <a:r>
              <a:rPr lang="en-US" sz="2400" dirty="0">
                <a:solidFill>
                  <a:schemeClr val="bg1"/>
                </a:solidFill>
              </a:rPr>
              <a:t>7 September 2022</a:t>
            </a:r>
          </a:p>
        </p:txBody>
      </p:sp>
      <p:pic>
        <p:nvPicPr>
          <p:cNvPr id="7" name="Picture 6">
            <a:extLst>
              <a:ext uri="{FF2B5EF4-FFF2-40B4-BE49-F238E27FC236}">
                <a16:creationId xmlns:a16="http://schemas.microsoft.com/office/drawing/2014/main" id="{314743F0-5DE2-4928-9EDF-502D37CD0687}"/>
              </a:ext>
            </a:extLst>
          </p:cNvPr>
          <p:cNvPicPr>
            <a:picLocks noChangeAspect="1"/>
          </p:cNvPicPr>
          <p:nvPr/>
        </p:nvPicPr>
        <p:blipFill>
          <a:blip r:embed="rId3" cstate="print">
            <a:extLst>
              <a:ext uri="{28A0092B-C50C-407E-A947-70E740481C1C}">
                <a14:useLocalDpi xmlns:a14="http://schemas.microsoft.com/office/drawing/2010/main" val="0"/>
              </a:ext>
            </a:extLst>
          </a:blip>
          <a:srcRect t="3725" b="3725"/>
          <a:stretch/>
        </p:blipFill>
        <p:spPr>
          <a:xfrm>
            <a:off x="-11326" y="4470423"/>
            <a:ext cx="12503576" cy="2552677"/>
          </a:xfrm>
          <a:prstGeom prst="rect">
            <a:avLst/>
          </a:prstGeom>
        </p:spPr>
      </p:pic>
    </p:spTree>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Discussion</a:t>
            </a:r>
          </a:p>
        </p:txBody>
      </p:sp>
      <p:sp>
        <p:nvSpPr>
          <p:cNvPr id="14" name="TextBox 13">
            <a:extLst>
              <a:ext uri="{FF2B5EF4-FFF2-40B4-BE49-F238E27FC236}">
                <a16:creationId xmlns:a16="http://schemas.microsoft.com/office/drawing/2014/main" id="{CA40440D-16E6-688F-6B67-6526012A73C2}"/>
              </a:ext>
            </a:extLst>
          </p:cNvPr>
          <p:cNvSpPr txBox="1"/>
          <p:nvPr/>
        </p:nvSpPr>
        <p:spPr>
          <a:xfrm>
            <a:off x="2254374" y="2257900"/>
            <a:ext cx="7972176" cy="3661643"/>
          </a:xfrm>
          <a:prstGeom prst="rect">
            <a:avLst/>
          </a:prstGeom>
          <a:noFill/>
        </p:spPr>
        <p:txBody>
          <a:bodyPr wrap="square" rtlCol="0">
            <a:spAutoFit/>
          </a:bodyPr>
          <a:lstStyle/>
          <a:p>
            <a:r>
              <a:rPr lang="en-US" sz="3000" b="1" dirty="0">
                <a:solidFill>
                  <a:srgbClr val="262087"/>
                </a:solidFill>
              </a:rPr>
              <a:t>Discuss at your table:</a:t>
            </a:r>
          </a:p>
          <a:p>
            <a:endParaRPr lang="en-US" sz="3000" b="1" dirty="0">
              <a:solidFill>
                <a:srgbClr val="262087"/>
              </a:solidFill>
            </a:endParaRPr>
          </a:p>
          <a:p>
            <a:r>
              <a:rPr lang="en-US" sz="3000" dirty="0">
                <a:solidFill>
                  <a:srgbClr val="262087"/>
                </a:solidFill>
              </a:rPr>
              <a:t>What were your district’s biggest changes in revenue from last year to this year?</a:t>
            </a:r>
          </a:p>
          <a:p>
            <a:endParaRPr lang="en-US" sz="3000" dirty="0">
              <a:solidFill>
                <a:srgbClr val="262087"/>
              </a:solidFill>
            </a:endParaRPr>
          </a:p>
          <a:p>
            <a:r>
              <a:rPr lang="en-US" sz="3000" dirty="0">
                <a:solidFill>
                  <a:srgbClr val="262087"/>
                </a:solidFill>
              </a:rPr>
              <a:t>How will these changes impact your levy?</a:t>
            </a:r>
          </a:p>
          <a:p>
            <a:r>
              <a:rPr lang="en-US" sz="3000" dirty="0">
                <a:solidFill>
                  <a:srgbClr val="262087"/>
                </a:solidFill>
              </a:rPr>
              <a: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9274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Budget Adoption </a:t>
            </a:r>
          </a:p>
        </p:txBody>
      </p:sp>
      <p:sp>
        <p:nvSpPr>
          <p:cNvPr id="3" name="Text Placeholder 2"/>
          <p:cNvSpPr>
            <a:spLocks noGrp="1"/>
          </p:cNvSpPr>
          <p:nvPr>
            <p:ph type="body" sz="quarter" idx="14"/>
          </p:nvPr>
        </p:nvSpPr>
        <p:spPr>
          <a:xfrm>
            <a:off x="2296633" y="1530480"/>
            <a:ext cx="8814390" cy="4631635"/>
          </a:xfrm>
        </p:spPr>
        <p:txBody>
          <a:bodyPr>
            <a:normAutofit/>
          </a:bodyPr>
          <a:lstStyle/>
          <a:p>
            <a:pPr marL="0" indent="0">
              <a:buNone/>
            </a:pPr>
            <a:r>
              <a:rPr lang="en-US" sz="2800" dirty="0">
                <a:solidFill>
                  <a:srgbClr val="262087"/>
                </a:solidFill>
              </a:rPr>
              <a:t>The school board shall adopt a budget at a school board meeting after the public hearing and no later than the meeting in which the tax levy is set.  </a:t>
            </a:r>
          </a:p>
          <a:p>
            <a:pPr marL="0" indent="0">
              <a:buNone/>
            </a:pPr>
            <a:r>
              <a:rPr lang="en-US" sz="2800" dirty="0">
                <a:solidFill>
                  <a:srgbClr val="262087"/>
                </a:solidFill>
              </a:rPr>
              <a:t>This is sometimes referred to as the “original” budget.</a:t>
            </a:r>
          </a:p>
          <a:p>
            <a:pPr marL="0" indent="0">
              <a:buNone/>
            </a:pPr>
            <a:endParaRPr lang="en-US" sz="2800" dirty="0">
              <a:solidFill>
                <a:srgbClr val="262087"/>
              </a:solidFill>
            </a:endParaRPr>
          </a:p>
        </p:txBody>
      </p:sp>
      <p:sp>
        <p:nvSpPr>
          <p:cNvPr id="5" name="Rectangle 4"/>
          <p:cNvSpPr/>
          <p:nvPr/>
        </p:nvSpPr>
        <p:spPr>
          <a:xfrm>
            <a:off x="2913956" y="5939485"/>
            <a:ext cx="1537600" cy="553228"/>
          </a:xfrm>
          <a:prstGeom prst="rect">
            <a:avLst/>
          </a:prstGeom>
        </p:spPr>
        <p:txBody>
          <a:bodyPr wrap="none">
            <a:spAutoFit/>
          </a:bodyPr>
          <a:lstStyle/>
          <a:p>
            <a:r>
              <a:rPr lang="en-US" sz="2995" dirty="0"/>
              <a:t>Step #5 </a:t>
            </a:r>
          </a:p>
        </p:txBody>
      </p:sp>
      <p:sp>
        <p:nvSpPr>
          <p:cNvPr id="6" name="Rectangle 5"/>
          <p:cNvSpPr/>
          <p:nvPr/>
        </p:nvSpPr>
        <p:spPr>
          <a:xfrm>
            <a:off x="5527183" y="4922487"/>
            <a:ext cx="6586378" cy="764505"/>
          </a:xfrm>
          <a:prstGeom prst="rect">
            <a:avLst/>
          </a:prstGeom>
        </p:spPr>
        <p:txBody>
          <a:bodyPr wrap="square">
            <a:spAutoFit/>
          </a:bodyPr>
          <a:lstStyle/>
          <a:p>
            <a:pPr marL="541647" lvl="1">
              <a:defRPr/>
            </a:pPr>
            <a:r>
              <a:rPr lang="en-US" sz="4368" b="1" dirty="0">
                <a:solidFill>
                  <a:srgbClr val="262087"/>
                </a:solidFill>
                <a:latin typeface="Lato Black" panose="020F0A02020204030203"/>
              </a:rPr>
              <a:t>Deadline</a:t>
            </a:r>
            <a:r>
              <a:rPr lang="en-US" sz="4368" b="1" dirty="0">
                <a:solidFill>
                  <a:srgbClr val="002060"/>
                </a:solidFill>
                <a:latin typeface="Lato Black" panose="020F0A02020204030203"/>
              </a:rPr>
              <a:t> </a:t>
            </a:r>
            <a:r>
              <a:rPr lang="en-US" sz="4265" b="1" dirty="0">
                <a:solidFill>
                  <a:srgbClr val="33A056"/>
                </a:solidFill>
              </a:rPr>
              <a:t>November 1</a:t>
            </a:r>
            <a:r>
              <a:rPr lang="en-US" sz="4265" b="1" baseline="30000" dirty="0">
                <a:solidFill>
                  <a:srgbClr val="33A056"/>
                </a:solidFill>
              </a:rPr>
              <a:t>st</a:t>
            </a:r>
            <a:endParaRPr lang="en-US" sz="3822" b="1" dirty="0">
              <a:solidFill>
                <a:srgbClr val="33A056"/>
              </a:solidFill>
              <a:latin typeface="Lato Black" panose="020F0A02020204030203"/>
            </a:endParaRPr>
          </a:p>
        </p:txBody>
      </p:sp>
      <p:sp>
        <p:nvSpPr>
          <p:cNvPr id="7" name="Rectangle 6"/>
          <p:cNvSpPr/>
          <p:nvPr/>
        </p:nvSpPr>
        <p:spPr>
          <a:xfrm>
            <a:off x="4367040" y="6001874"/>
            <a:ext cx="7901231" cy="428451"/>
          </a:xfrm>
          <a:prstGeom prst="rect">
            <a:avLst/>
          </a:prstGeom>
          <a:solidFill>
            <a:srgbClr val="333399"/>
          </a:solidFill>
          <a:ln w="12700">
            <a:solidFill>
              <a:schemeClr val="bg1"/>
            </a:solidFill>
          </a:ln>
        </p:spPr>
        <p:txBody>
          <a:bodyPr wrap="square">
            <a:spAutoFit/>
          </a:bodyPr>
          <a:lstStyle/>
          <a:p>
            <a:pPr algn="ctr"/>
            <a:r>
              <a:rPr lang="en-US" sz="2184" dirty="0">
                <a:solidFill>
                  <a:schemeClr val="bg1"/>
                </a:solidFill>
                <a:latin typeface="Lato" panose="020F0502020204030203" pitchFamily="34" charset="0"/>
              </a:rPr>
              <a:t>Adopt a budget at a school board meeting and set the tax levy</a:t>
            </a:r>
            <a:endParaRPr lang="en-US" sz="2184" dirty="0">
              <a:solidFill>
                <a:schemeClr val="bg1"/>
              </a:solidFill>
            </a:endParaRPr>
          </a:p>
        </p:txBody>
      </p:sp>
    </p:spTree>
    <p:extLst>
      <p:ext uri="{BB962C8B-B14F-4D97-AF65-F5344CB8AC3E}">
        <p14:creationId xmlns:p14="http://schemas.microsoft.com/office/powerpoint/2010/main" val="2774423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Tax Levies</a:t>
            </a:r>
          </a:p>
        </p:txBody>
      </p:sp>
      <p:sp>
        <p:nvSpPr>
          <p:cNvPr id="3" name="Text Placeholder 2"/>
          <p:cNvSpPr>
            <a:spLocks noGrp="1"/>
          </p:cNvSpPr>
          <p:nvPr>
            <p:ph type="body" sz="quarter" idx="14"/>
          </p:nvPr>
        </p:nvSpPr>
        <p:spPr>
          <a:xfrm>
            <a:off x="1801682" y="1523320"/>
            <a:ext cx="8877560" cy="4092727"/>
          </a:xfrm>
        </p:spPr>
        <p:txBody>
          <a:bodyPr>
            <a:noAutofit/>
          </a:bodyPr>
          <a:lstStyle/>
          <a:p>
            <a:pPr marL="0" indent="0">
              <a:lnSpc>
                <a:spcPct val="120000"/>
              </a:lnSpc>
              <a:buNone/>
            </a:pPr>
            <a:r>
              <a:rPr lang="en-US" sz="2730" dirty="0">
                <a:solidFill>
                  <a:srgbClr val="262087"/>
                </a:solidFill>
              </a:rPr>
              <a:t>On or before November 1, every public school board must approve the levy amounts necessary to:</a:t>
            </a:r>
          </a:p>
          <a:p>
            <a:r>
              <a:rPr lang="en-US" sz="2730" dirty="0">
                <a:solidFill>
                  <a:srgbClr val="262087"/>
                </a:solidFill>
              </a:rPr>
              <a:t>Operate and maintain district schools (§120.12(3))</a:t>
            </a:r>
          </a:p>
          <a:p>
            <a:r>
              <a:rPr lang="en-US" sz="2730" dirty="0">
                <a:solidFill>
                  <a:srgbClr val="262087"/>
                </a:solidFill>
              </a:rPr>
              <a:t>Meet any irrepealable tax obligations (§120.12(4))</a:t>
            </a:r>
          </a:p>
          <a:p>
            <a:r>
              <a:rPr lang="en-US" sz="2730" dirty="0">
                <a:solidFill>
                  <a:srgbClr val="262087"/>
                </a:solidFill>
              </a:rPr>
              <a:t>Tax Levy Certification (to Municipalities) by November 10</a:t>
            </a:r>
            <a:r>
              <a:rPr lang="en-US" sz="2730" baseline="30000" dirty="0">
                <a:solidFill>
                  <a:srgbClr val="262087"/>
                </a:solidFill>
              </a:rPr>
              <a:t>th</a:t>
            </a:r>
            <a:r>
              <a:rPr lang="en-US" sz="2730" dirty="0">
                <a:solidFill>
                  <a:srgbClr val="262087"/>
                </a:solidFill>
              </a:rPr>
              <a:t> (§120.12(3)) </a:t>
            </a:r>
          </a:p>
          <a:p>
            <a:pPr marL="0" indent="0">
              <a:buNone/>
            </a:pPr>
            <a:endParaRPr lang="en-US" sz="2730" dirty="0">
              <a:solidFill>
                <a:srgbClr val="262087"/>
              </a:solidFill>
            </a:endParaRPr>
          </a:p>
        </p:txBody>
      </p:sp>
      <p:sp>
        <p:nvSpPr>
          <p:cNvPr id="9" name="Rectangle 8">
            <a:extLst>
              <a:ext uri="{FF2B5EF4-FFF2-40B4-BE49-F238E27FC236}">
                <a16:creationId xmlns:a16="http://schemas.microsoft.com/office/drawing/2014/main" id="{304498B4-4B5B-59BF-899D-79F4B65D1407}"/>
              </a:ext>
            </a:extLst>
          </p:cNvPr>
          <p:cNvSpPr/>
          <p:nvPr/>
        </p:nvSpPr>
        <p:spPr>
          <a:xfrm>
            <a:off x="2913956" y="5939485"/>
            <a:ext cx="1537600" cy="553228"/>
          </a:xfrm>
          <a:prstGeom prst="rect">
            <a:avLst/>
          </a:prstGeom>
        </p:spPr>
        <p:txBody>
          <a:bodyPr wrap="none">
            <a:spAutoFit/>
          </a:bodyPr>
          <a:lstStyle/>
          <a:p>
            <a:r>
              <a:rPr lang="en-US" sz="2995" dirty="0"/>
              <a:t>Step #5 </a:t>
            </a:r>
          </a:p>
        </p:txBody>
      </p:sp>
      <p:sp>
        <p:nvSpPr>
          <p:cNvPr id="10" name="Rectangle 9">
            <a:extLst>
              <a:ext uri="{FF2B5EF4-FFF2-40B4-BE49-F238E27FC236}">
                <a16:creationId xmlns:a16="http://schemas.microsoft.com/office/drawing/2014/main" id="{FE9C8DD5-7ECF-0041-D58A-BC46A3DE5839}"/>
              </a:ext>
            </a:extLst>
          </p:cNvPr>
          <p:cNvSpPr/>
          <p:nvPr/>
        </p:nvSpPr>
        <p:spPr>
          <a:xfrm>
            <a:off x="4367040" y="6001874"/>
            <a:ext cx="7901231" cy="428451"/>
          </a:xfrm>
          <a:prstGeom prst="rect">
            <a:avLst/>
          </a:prstGeom>
          <a:solidFill>
            <a:srgbClr val="333399"/>
          </a:solidFill>
          <a:ln w="12700">
            <a:solidFill>
              <a:schemeClr val="bg1"/>
            </a:solidFill>
          </a:ln>
        </p:spPr>
        <p:txBody>
          <a:bodyPr wrap="square">
            <a:spAutoFit/>
          </a:bodyPr>
          <a:lstStyle/>
          <a:p>
            <a:pPr algn="ctr"/>
            <a:r>
              <a:rPr lang="en-US" sz="2184" dirty="0">
                <a:solidFill>
                  <a:schemeClr val="bg1"/>
                </a:solidFill>
                <a:latin typeface="Lato" panose="020F0502020204030203" pitchFamily="34" charset="0"/>
              </a:rPr>
              <a:t>Adopt a budget at a school board meeting and set the tax levy</a:t>
            </a:r>
            <a:endParaRPr lang="en-US" sz="2184" dirty="0">
              <a:solidFill>
                <a:schemeClr val="bg1"/>
              </a:solidFill>
            </a:endParaRPr>
          </a:p>
        </p:txBody>
      </p:sp>
    </p:spTree>
    <p:extLst>
      <p:ext uri="{BB962C8B-B14F-4D97-AF65-F5344CB8AC3E}">
        <p14:creationId xmlns:p14="http://schemas.microsoft.com/office/powerpoint/2010/main" val="61207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Tax Levies</a:t>
            </a:r>
          </a:p>
        </p:txBody>
      </p:sp>
      <p:sp>
        <p:nvSpPr>
          <p:cNvPr id="3" name="Text Placeholder 2"/>
          <p:cNvSpPr>
            <a:spLocks noGrp="1"/>
          </p:cNvSpPr>
          <p:nvPr>
            <p:ph type="body" sz="quarter" idx="14"/>
          </p:nvPr>
        </p:nvSpPr>
        <p:spPr>
          <a:xfrm>
            <a:off x="1801683" y="1686025"/>
            <a:ext cx="8877560" cy="4092727"/>
          </a:xfrm>
        </p:spPr>
        <p:txBody>
          <a:bodyPr>
            <a:noAutofit/>
          </a:bodyPr>
          <a:lstStyle/>
          <a:p>
            <a:pPr marL="0" indent="0">
              <a:lnSpc>
                <a:spcPct val="120000"/>
              </a:lnSpc>
              <a:buNone/>
            </a:pPr>
            <a:r>
              <a:rPr lang="en-US" sz="2730" dirty="0">
                <a:solidFill>
                  <a:srgbClr val="262087"/>
                </a:solidFill>
                <a:latin typeface="Lato Black" panose="020F0A02020204030203" pitchFamily="34" charset="0"/>
              </a:rPr>
              <a:t>Common School Districts: </a:t>
            </a:r>
            <a:r>
              <a:rPr lang="en-US" sz="2730" dirty="0">
                <a:solidFill>
                  <a:srgbClr val="262087"/>
                </a:solidFill>
              </a:rPr>
              <a:t>The school board is </a:t>
            </a:r>
            <a:r>
              <a:rPr lang="en-US" sz="2730" u="sng" dirty="0">
                <a:solidFill>
                  <a:srgbClr val="262087"/>
                </a:solidFill>
              </a:rPr>
              <a:t>not required</a:t>
            </a:r>
            <a:r>
              <a:rPr lang="en-US" sz="2730" dirty="0">
                <a:solidFill>
                  <a:srgbClr val="262087"/>
                </a:solidFill>
              </a:rPr>
              <a:t> to adopt the same levy as the Annual Meeting, but they should be able to explain any differences.</a:t>
            </a:r>
          </a:p>
          <a:p>
            <a:pPr marL="0" indent="0">
              <a:lnSpc>
                <a:spcPct val="120000"/>
              </a:lnSpc>
              <a:buNone/>
            </a:pPr>
            <a:endParaRPr lang="en-US" sz="2730" dirty="0">
              <a:solidFill>
                <a:srgbClr val="262087"/>
              </a:solidFill>
            </a:endParaRPr>
          </a:p>
          <a:p>
            <a:pPr marL="0" indent="0">
              <a:lnSpc>
                <a:spcPct val="120000"/>
              </a:lnSpc>
              <a:buNone/>
            </a:pPr>
            <a:r>
              <a:rPr lang="en-US" sz="2730" dirty="0">
                <a:solidFill>
                  <a:srgbClr val="262087"/>
                </a:solidFill>
                <a:latin typeface="Lato Black" panose="020F0A02020204030203" pitchFamily="34" charset="0"/>
              </a:rPr>
              <a:t>Unified Districts: </a:t>
            </a:r>
            <a:r>
              <a:rPr lang="en-US" sz="2730" dirty="0">
                <a:solidFill>
                  <a:srgbClr val="262087"/>
                </a:solidFill>
              </a:rPr>
              <a:t>The board sets the levy following the Budget Hearing.</a:t>
            </a:r>
          </a:p>
          <a:p>
            <a:pPr marL="0" indent="0">
              <a:buNone/>
            </a:pPr>
            <a:endParaRPr lang="en-US" sz="2730" dirty="0">
              <a:solidFill>
                <a:srgbClr val="262087"/>
              </a:solidFill>
            </a:endParaRPr>
          </a:p>
        </p:txBody>
      </p:sp>
      <p:sp>
        <p:nvSpPr>
          <p:cNvPr id="9" name="Rectangle 8">
            <a:extLst>
              <a:ext uri="{FF2B5EF4-FFF2-40B4-BE49-F238E27FC236}">
                <a16:creationId xmlns:a16="http://schemas.microsoft.com/office/drawing/2014/main" id="{FC73AAB5-3198-B2B1-2B8E-C7CDCA809492}"/>
              </a:ext>
            </a:extLst>
          </p:cNvPr>
          <p:cNvSpPr/>
          <p:nvPr/>
        </p:nvSpPr>
        <p:spPr>
          <a:xfrm>
            <a:off x="2913956" y="5939485"/>
            <a:ext cx="1537600" cy="553228"/>
          </a:xfrm>
          <a:prstGeom prst="rect">
            <a:avLst/>
          </a:prstGeom>
        </p:spPr>
        <p:txBody>
          <a:bodyPr wrap="none">
            <a:spAutoFit/>
          </a:bodyPr>
          <a:lstStyle/>
          <a:p>
            <a:r>
              <a:rPr lang="en-US" sz="2995" dirty="0"/>
              <a:t>Step #5 </a:t>
            </a:r>
          </a:p>
        </p:txBody>
      </p:sp>
      <p:sp>
        <p:nvSpPr>
          <p:cNvPr id="10" name="Rectangle 9">
            <a:extLst>
              <a:ext uri="{FF2B5EF4-FFF2-40B4-BE49-F238E27FC236}">
                <a16:creationId xmlns:a16="http://schemas.microsoft.com/office/drawing/2014/main" id="{DCAC9454-2D3B-4793-DDC0-59DE945415FD}"/>
              </a:ext>
            </a:extLst>
          </p:cNvPr>
          <p:cNvSpPr/>
          <p:nvPr/>
        </p:nvSpPr>
        <p:spPr>
          <a:xfrm>
            <a:off x="4367040" y="6001874"/>
            <a:ext cx="7901231" cy="428451"/>
          </a:xfrm>
          <a:prstGeom prst="rect">
            <a:avLst/>
          </a:prstGeom>
          <a:solidFill>
            <a:srgbClr val="333399"/>
          </a:solidFill>
          <a:ln w="12700">
            <a:solidFill>
              <a:schemeClr val="bg1"/>
            </a:solidFill>
          </a:ln>
        </p:spPr>
        <p:txBody>
          <a:bodyPr wrap="square">
            <a:spAutoFit/>
          </a:bodyPr>
          <a:lstStyle/>
          <a:p>
            <a:pPr algn="ctr"/>
            <a:r>
              <a:rPr lang="en-US" sz="2184" dirty="0">
                <a:solidFill>
                  <a:schemeClr val="bg1"/>
                </a:solidFill>
                <a:latin typeface="Lato" panose="020F0502020204030203" pitchFamily="34" charset="0"/>
              </a:rPr>
              <a:t>Adopt a budget at a school board meeting and set the tax levy</a:t>
            </a:r>
            <a:endParaRPr lang="en-US" sz="2184" dirty="0">
              <a:solidFill>
                <a:schemeClr val="bg1"/>
              </a:solidFill>
            </a:endParaRPr>
          </a:p>
        </p:txBody>
      </p:sp>
    </p:spTree>
    <p:extLst>
      <p:ext uri="{BB962C8B-B14F-4D97-AF65-F5344CB8AC3E}">
        <p14:creationId xmlns:p14="http://schemas.microsoft.com/office/powerpoint/2010/main" val="86756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Tax Levies by Fund</a:t>
            </a:r>
          </a:p>
        </p:txBody>
      </p:sp>
      <p:graphicFrame>
        <p:nvGraphicFramePr>
          <p:cNvPr id="4" name="Table 3"/>
          <p:cNvGraphicFramePr>
            <a:graphicFrameLocks noGrp="1"/>
          </p:cNvGraphicFramePr>
          <p:nvPr>
            <p:extLst>
              <p:ext uri="{D42A27DB-BD31-4B8C-83A1-F6EECF244321}">
                <p14:modId xmlns:p14="http://schemas.microsoft.com/office/powerpoint/2010/main" val="802753580"/>
              </p:ext>
            </p:extLst>
          </p:nvPr>
        </p:nvGraphicFramePr>
        <p:xfrm>
          <a:off x="1371252" y="2045615"/>
          <a:ext cx="9738420" cy="3869877"/>
        </p:xfrm>
        <a:graphic>
          <a:graphicData uri="http://schemas.openxmlformats.org/drawingml/2006/table">
            <a:tbl>
              <a:tblPr firstRow="1" bandRow="1">
                <a:tableStyleId>{5C22544A-7EE6-4342-B048-85BDC9FD1C3A}</a:tableStyleId>
              </a:tblPr>
              <a:tblGrid>
                <a:gridCol w="4869210">
                  <a:extLst>
                    <a:ext uri="{9D8B030D-6E8A-4147-A177-3AD203B41FA5}">
                      <a16:colId xmlns:a16="http://schemas.microsoft.com/office/drawing/2014/main" val="4228531233"/>
                    </a:ext>
                  </a:extLst>
                </a:gridCol>
                <a:gridCol w="4869210">
                  <a:extLst>
                    <a:ext uri="{9D8B030D-6E8A-4147-A177-3AD203B41FA5}">
                      <a16:colId xmlns:a16="http://schemas.microsoft.com/office/drawing/2014/main" val="935936242"/>
                    </a:ext>
                  </a:extLst>
                </a:gridCol>
              </a:tblGrid>
              <a:tr h="626388">
                <a:tc>
                  <a:txBody>
                    <a:bodyPr/>
                    <a:lstStyle/>
                    <a:p>
                      <a:pPr algn="ctr"/>
                      <a:r>
                        <a:rPr lang="en-US" sz="2700" dirty="0">
                          <a:latin typeface="Lato" panose="020F0502020204030203" pitchFamily="34" charset="0"/>
                        </a:rPr>
                        <a:t>INSIDE THE LIMIT</a:t>
                      </a:r>
                    </a:p>
                  </a:txBody>
                  <a:tcPr marL="124809" marR="124809" marT="62405" marB="62405">
                    <a:solidFill>
                      <a:schemeClr val="accent2"/>
                    </a:solidFill>
                  </a:tcPr>
                </a:tc>
                <a:tc>
                  <a:txBody>
                    <a:bodyPr/>
                    <a:lstStyle/>
                    <a:p>
                      <a:pPr algn="ctr"/>
                      <a:r>
                        <a:rPr lang="en-US" sz="2700" dirty="0">
                          <a:latin typeface="Lato" panose="020F0502020204030203" pitchFamily="34" charset="0"/>
                        </a:rPr>
                        <a:t>OUTSIDE THE LIMIT</a:t>
                      </a:r>
                    </a:p>
                  </a:txBody>
                  <a:tcPr marL="124809" marR="124809" marT="62405" marB="62405"/>
                </a:tc>
                <a:extLst>
                  <a:ext uri="{0D108BD9-81ED-4DB2-BD59-A6C34878D82A}">
                    <a16:rowId xmlns:a16="http://schemas.microsoft.com/office/drawing/2014/main" val="251247336"/>
                  </a:ext>
                </a:extLst>
              </a:tr>
              <a:tr h="1081163">
                <a:tc>
                  <a:txBody>
                    <a:bodyPr/>
                    <a:lstStyle/>
                    <a:p>
                      <a:r>
                        <a:rPr lang="en-US" sz="2700" dirty="0">
                          <a:latin typeface="Lato" panose="020F0502020204030203" pitchFamily="34" charset="0"/>
                        </a:rPr>
                        <a:t>Fund 10</a:t>
                      </a:r>
                      <a:r>
                        <a:rPr lang="en-US" sz="2700" baseline="0" dirty="0">
                          <a:latin typeface="Lato" panose="020F0502020204030203" pitchFamily="34" charset="0"/>
                        </a:rPr>
                        <a:t> – General Fund</a:t>
                      </a:r>
                      <a:endParaRPr lang="en-US" sz="2700" dirty="0">
                        <a:latin typeface="Lato" panose="020F0502020204030203" pitchFamily="34" charset="0"/>
                      </a:endParaRPr>
                    </a:p>
                  </a:txBody>
                  <a:tcPr marL="124809" marR="124809" marT="62405" marB="62405">
                    <a:solidFill>
                      <a:schemeClr val="accent2">
                        <a:lumMod val="40000"/>
                        <a:lumOff val="60000"/>
                      </a:schemeClr>
                    </a:solidFill>
                  </a:tcPr>
                </a:tc>
                <a:tc>
                  <a:txBody>
                    <a:bodyPr/>
                    <a:lstStyle/>
                    <a:p>
                      <a:r>
                        <a:rPr lang="en-US" sz="2700" dirty="0">
                          <a:latin typeface="Lato" panose="020F0502020204030203" pitchFamily="34" charset="0"/>
                        </a:rPr>
                        <a:t>Fund 39 –</a:t>
                      </a:r>
                      <a:r>
                        <a:rPr lang="en-US" sz="2700" baseline="0" dirty="0">
                          <a:latin typeface="Lato" panose="020F0502020204030203" pitchFamily="34" charset="0"/>
                        </a:rPr>
                        <a:t> Referendum Debt </a:t>
                      </a:r>
                      <a:br>
                        <a:rPr lang="en-US" sz="2700" baseline="0" dirty="0">
                          <a:latin typeface="Lato" panose="020F0502020204030203" pitchFamily="34" charset="0"/>
                        </a:rPr>
                      </a:br>
                      <a:r>
                        <a:rPr lang="en-US" sz="2700" baseline="0" dirty="0">
                          <a:latin typeface="Lato" panose="020F0502020204030203" pitchFamily="34" charset="0"/>
                        </a:rPr>
                        <a:t>                       Service Fund</a:t>
                      </a:r>
                      <a:endParaRPr lang="en-US" sz="2700" dirty="0">
                        <a:latin typeface="Lato" panose="020F0502020204030203" pitchFamily="34" charset="0"/>
                      </a:endParaRPr>
                    </a:p>
                  </a:txBody>
                  <a:tcPr marL="124809" marR="124809" marT="62405" marB="62405"/>
                </a:tc>
                <a:extLst>
                  <a:ext uri="{0D108BD9-81ED-4DB2-BD59-A6C34878D82A}">
                    <a16:rowId xmlns:a16="http://schemas.microsoft.com/office/drawing/2014/main" val="1472525484"/>
                  </a:ext>
                </a:extLst>
              </a:tr>
              <a:tr h="1081163">
                <a:tc>
                  <a:txBody>
                    <a:bodyPr/>
                    <a:lstStyle/>
                    <a:p>
                      <a:r>
                        <a:rPr lang="en-US" sz="2700" dirty="0">
                          <a:latin typeface="Lato" panose="020F0502020204030203" pitchFamily="34" charset="0"/>
                        </a:rPr>
                        <a:t>Fund 38 – Non-Referendum </a:t>
                      </a:r>
                      <a:br>
                        <a:rPr lang="en-US" sz="2700" dirty="0">
                          <a:latin typeface="Lato" panose="020F0502020204030203" pitchFamily="34" charset="0"/>
                        </a:rPr>
                      </a:br>
                      <a:r>
                        <a:rPr lang="en-US" sz="2700" dirty="0">
                          <a:latin typeface="Lato" panose="020F0502020204030203" pitchFamily="34" charset="0"/>
                        </a:rPr>
                        <a:t>                       Debt Service Fund</a:t>
                      </a:r>
                    </a:p>
                  </a:txBody>
                  <a:tcPr marL="124809" marR="124809" marT="62405" marB="62405">
                    <a:solidFill>
                      <a:schemeClr val="accent2">
                        <a:lumMod val="20000"/>
                        <a:lumOff val="80000"/>
                      </a:schemeClr>
                    </a:solidFill>
                  </a:tcPr>
                </a:tc>
                <a:tc>
                  <a:txBody>
                    <a:bodyPr/>
                    <a:lstStyle/>
                    <a:p>
                      <a:r>
                        <a:rPr lang="en-US" sz="2700" dirty="0">
                          <a:latin typeface="Lato" panose="020F0502020204030203" pitchFamily="34" charset="0"/>
                        </a:rPr>
                        <a:t>Fund 80 – Community Service </a:t>
                      </a:r>
                      <a:br>
                        <a:rPr lang="en-US" sz="2700" dirty="0">
                          <a:latin typeface="Lato" panose="020F0502020204030203" pitchFamily="34" charset="0"/>
                        </a:rPr>
                      </a:br>
                      <a:r>
                        <a:rPr lang="en-US" sz="2700" dirty="0">
                          <a:latin typeface="Lato" panose="020F0502020204030203" pitchFamily="34" charset="0"/>
                        </a:rPr>
                        <a:t>                       Fund</a:t>
                      </a:r>
                    </a:p>
                  </a:txBody>
                  <a:tcPr marL="124809" marR="124809" marT="62405" marB="62405"/>
                </a:tc>
                <a:extLst>
                  <a:ext uri="{0D108BD9-81ED-4DB2-BD59-A6C34878D82A}">
                    <a16:rowId xmlns:a16="http://schemas.microsoft.com/office/drawing/2014/main" val="1796931342"/>
                  </a:ext>
                </a:extLst>
              </a:tr>
              <a:tr h="1081163">
                <a:tc>
                  <a:txBody>
                    <a:bodyPr/>
                    <a:lstStyle/>
                    <a:p>
                      <a:r>
                        <a:rPr lang="en-US" sz="2700" dirty="0">
                          <a:latin typeface="Lato" panose="020F0502020204030203" pitchFamily="34" charset="0"/>
                        </a:rPr>
                        <a:t>Fund 41 – Capital Expansion </a:t>
                      </a:r>
                      <a:br>
                        <a:rPr lang="en-US" sz="2700" dirty="0">
                          <a:latin typeface="Lato" panose="020F0502020204030203" pitchFamily="34" charset="0"/>
                        </a:rPr>
                      </a:br>
                      <a:r>
                        <a:rPr lang="en-US" sz="2700" dirty="0">
                          <a:latin typeface="Lato" panose="020F0502020204030203" pitchFamily="34" charset="0"/>
                        </a:rPr>
                        <a:t>                       Fund</a:t>
                      </a:r>
                    </a:p>
                  </a:txBody>
                  <a:tcPr marL="124809" marR="124809" marT="62405" marB="62405">
                    <a:solidFill>
                      <a:schemeClr val="accent2">
                        <a:lumMod val="40000"/>
                        <a:lumOff val="60000"/>
                      </a:schemeClr>
                    </a:solidFill>
                  </a:tcPr>
                </a:tc>
                <a:tc>
                  <a:txBody>
                    <a:bodyPr/>
                    <a:lstStyle/>
                    <a:p>
                      <a:r>
                        <a:rPr lang="en-US" sz="2700" dirty="0">
                          <a:latin typeface="Lato" panose="020F0502020204030203" pitchFamily="34" charset="0"/>
                        </a:rPr>
                        <a:t>Tax Chargebacks (Fund 10)</a:t>
                      </a:r>
                    </a:p>
                  </a:txBody>
                  <a:tcPr marL="124809" marR="124809" marT="62405" marB="62405"/>
                </a:tc>
                <a:extLst>
                  <a:ext uri="{0D108BD9-81ED-4DB2-BD59-A6C34878D82A}">
                    <a16:rowId xmlns:a16="http://schemas.microsoft.com/office/drawing/2014/main" val="2720644771"/>
                  </a:ext>
                </a:extLst>
              </a:tr>
            </a:tbl>
          </a:graphicData>
        </a:graphic>
      </p:graphicFrame>
    </p:spTree>
    <p:extLst>
      <p:ext uri="{BB962C8B-B14F-4D97-AF65-F5344CB8AC3E}">
        <p14:creationId xmlns:p14="http://schemas.microsoft.com/office/powerpoint/2010/main" val="2843304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Discussion</a:t>
            </a:r>
          </a:p>
        </p:txBody>
      </p:sp>
      <p:sp>
        <p:nvSpPr>
          <p:cNvPr id="14" name="TextBox 13">
            <a:extLst>
              <a:ext uri="{FF2B5EF4-FFF2-40B4-BE49-F238E27FC236}">
                <a16:creationId xmlns:a16="http://schemas.microsoft.com/office/drawing/2014/main" id="{CA40440D-16E6-688F-6B67-6526012A73C2}"/>
              </a:ext>
            </a:extLst>
          </p:cNvPr>
          <p:cNvSpPr txBox="1"/>
          <p:nvPr/>
        </p:nvSpPr>
        <p:spPr>
          <a:xfrm>
            <a:off x="2254374" y="2257900"/>
            <a:ext cx="7972176" cy="3199979"/>
          </a:xfrm>
          <a:prstGeom prst="rect">
            <a:avLst/>
          </a:prstGeom>
          <a:noFill/>
        </p:spPr>
        <p:txBody>
          <a:bodyPr wrap="square" rtlCol="0">
            <a:spAutoFit/>
          </a:bodyPr>
          <a:lstStyle/>
          <a:p>
            <a:r>
              <a:rPr lang="en-US" sz="3000" b="1" dirty="0">
                <a:solidFill>
                  <a:srgbClr val="262087"/>
                </a:solidFill>
              </a:rPr>
              <a:t>Discuss at your table:</a:t>
            </a:r>
          </a:p>
          <a:p>
            <a:endParaRPr lang="en-US" sz="3000" b="1" dirty="0">
              <a:solidFill>
                <a:srgbClr val="262087"/>
              </a:solidFill>
            </a:endParaRPr>
          </a:p>
          <a:p>
            <a:r>
              <a:rPr lang="en-US" sz="3000" dirty="0">
                <a:solidFill>
                  <a:srgbClr val="262087"/>
                </a:solidFill>
              </a:rPr>
              <a:t>What funds does your school board use today?</a:t>
            </a:r>
          </a:p>
          <a:p>
            <a:endParaRPr lang="en-US" sz="3000" dirty="0">
              <a:solidFill>
                <a:srgbClr val="262087"/>
              </a:solidFill>
            </a:endParaRPr>
          </a:p>
          <a:p>
            <a:r>
              <a:rPr lang="en-US" sz="3000" dirty="0">
                <a:solidFill>
                  <a:srgbClr val="262087"/>
                </a:solidFill>
              </a:rPr>
              <a:t>Why? Could others also be used?</a:t>
            </a:r>
          </a:p>
          <a:p>
            <a:r>
              <a:rPr lang="en-US" sz="3000" dirty="0">
                <a:solidFill>
                  <a:srgbClr val="262087"/>
                </a:solidFill>
              </a:rPr>
              <a: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00258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Reporting of Tax Levies</a:t>
            </a:r>
          </a:p>
        </p:txBody>
      </p:sp>
      <p:sp>
        <p:nvSpPr>
          <p:cNvPr id="7" name="TextBox 6">
            <a:extLst>
              <a:ext uri="{FF2B5EF4-FFF2-40B4-BE49-F238E27FC236}">
                <a16:creationId xmlns:a16="http://schemas.microsoft.com/office/drawing/2014/main" id="{E80BEE06-C1FC-CEBF-D8EF-569E24D1EF15}"/>
              </a:ext>
            </a:extLst>
          </p:cNvPr>
          <p:cNvSpPr txBox="1"/>
          <p:nvPr/>
        </p:nvSpPr>
        <p:spPr>
          <a:xfrm>
            <a:off x="1631673" y="5207937"/>
            <a:ext cx="9217578" cy="461665"/>
          </a:xfrm>
          <a:prstGeom prst="rect">
            <a:avLst/>
          </a:prstGeom>
          <a:noFill/>
        </p:spPr>
        <p:txBody>
          <a:bodyPr wrap="square">
            <a:spAutoFit/>
          </a:bodyPr>
          <a:lstStyle/>
          <a:p>
            <a:pPr algn="ctr"/>
            <a:r>
              <a:rPr lang="en-US" sz="2400" b="0" i="0" u="none" strike="noStrike" dirty="0">
                <a:solidFill>
                  <a:srgbClr val="262087"/>
                </a:solidFill>
                <a:effectLst/>
                <a:latin typeface="+mj-lt"/>
                <a:hlinkClick r:id="rId3" tooltip="https://dpi.wi.gov/sfs/reporting/safr/annual/pi-401-instructions">
                  <a:extLst>
                    <a:ext uri="{A12FA001-AC4F-418D-AE19-62706E023703}">
                      <ahyp:hlinkClr xmlns:ahyp="http://schemas.microsoft.com/office/drawing/2018/hyperlinkcolor" val="tx"/>
                    </a:ext>
                  </a:extLst>
                </a:hlinkClick>
              </a:rPr>
              <a:t>https://dpi.wi.gov/sfs/reporting/safr/annual/pi-401-instructions</a:t>
            </a:r>
            <a:endParaRPr lang="en-US" sz="2400" dirty="0">
              <a:solidFill>
                <a:srgbClr val="262087"/>
              </a:solidFill>
              <a:latin typeface="+mj-lt"/>
            </a:endParaRPr>
          </a:p>
        </p:txBody>
      </p:sp>
      <p:pic>
        <p:nvPicPr>
          <p:cNvPr id="9" name="Picture 8">
            <a:extLst>
              <a:ext uri="{FF2B5EF4-FFF2-40B4-BE49-F238E27FC236}">
                <a16:creationId xmlns:a16="http://schemas.microsoft.com/office/drawing/2014/main" id="{1A83B2C1-6AB9-A169-B48F-126002AAF5F6}"/>
              </a:ext>
            </a:extLst>
          </p:cNvPr>
          <p:cNvPicPr>
            <a:picLocks noChangeAspect="1"/>
          </p:cNvPicPr>
          <p:nvPr/>
        </p:nvPicPr>
        <p:blipFill>
          <a:blip r:embed="rId4"/>
          <a:stretch>
            <a:fillRect/>
          </a:stretch>
        </p:blipFill>
        <p:spPr>
          <a:xfrm>
            <a:off x="1944687" y="1944466"/>
            <a:ext cx="8591550" cy="2581275"/>
          </a:xfrm>
          <a:prstGeom prst="rect">
            <a:avLst/>
          </a:prstGeom>
          <a:solidFill>
            <a:schemeClr val="bg1"/>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358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Reporting of Tax Levies</a:t>
            </a:r>
          </a:p>
        </p:txBody>
      </p:sp>
      <p:sp>
        <p:nvSpPr>
          <p:cNvPr id="7" name="TextBox 6">
            <a:extLst>
              <a:ext uri="{FF2B5EF4-FFF2-40B4-BE49-F238E27FC236}">
                <a16:creationId xmlns:a16="http://schemas.microsoft.com/office/drawing/2014/main" id="{E80BEE06-C1FC-CEBF-D8EF-569E24D1EF15}"/>
              </a:ext>
            </a:extLst>
          </p:cNvPr>
          <p:cNvSpPr txBox="1"/>
          <p:nvPr/>
        </p:nvSpPr>
        <p:spPr>
          <a:xfrm>
            <a:off x="1631673" y="6334989"/>
            <a:ext cx="9217578" cy="461665"/>
          </a:xfrm>
          <a:prstGeom prst="rect">
            <a:avLst/>
          </a:prstGeom>
          <a:noFill/>
        </p:spPr>
        <p:txBody>
          <a:bodyPr wrap="square">
            <a:spAutoFit/>
          </a:bodyPr>
          <a:lstStyle/>
          <a:p>
            <a:pPr algn="ctr"/>
            <a:r>
              <a:rPr lang="en-US" sz="2400" b="0" i="0" u="none" strike="noStrike" dirty="0">
                <a:solidFill>
                  <a:srgbClr val="262087"/>
                </a:solidFill>
                <a:effectLst/>
                <a:latin typeface="+mj-lt"/>
                <a:hlinkClick r:id="rId4" tooltip="https://dpi.wi.gov/sfs/reporting/safr/annual/pi-401-instructions">
                  <a:extLst>
                    <a:ext uri="{A12FA001-AC4F-418D-AE19-62706E023703}">
                      <ahyp:hlinkClr xmlns:ahyp="http://schemas.microsoft.com/office/drawing/2018/hyperlinkcolor" val="tx"/>
                    </a:ext>
                  </a:extLst>
                </a:hlinkClick>
              </a:rPr>
              <a:t>https://dpi.wi.gov/sfs/reporting/safr/annual/pi-401-instructions</a:t>
            </a:r>
            <a:endParaRPr lang="en-US" sz="2400" dirty="0">
              <a:solidFill>
                <a:srgbClr val="262087"/>
              </a:solidFill>
              <a:latin typeface="+mj-lt"/>
            </a:endParaRPr>
          </a:p>
        </p:txBody>
      </p:sp>
      <p:pic>
        <p:nvPicPr>
          <p:cNvPr id="4" name="Picture 3">
            <a:extLst>
              <a:ext uri="{FF2B5EF4-FFF2-40B4-BE49-F238E27FC236}">
                <a16:creationId xmlns:a16="http://schemas.microsoft.com/office/drawing/2014/main" id="{8E3F2B1E-07EA-038D-3B0D-537D4C58BD5B}"/>
              </a:ext>
            </a:extLst>
          </p:cNvPr>
          <p:cNvPicPr>
            <a:picLocks noChangeAspect="1"/>
          </p:cNvPicPr>
          <p:nvPr/>
        </p:nvPicPr>
        <p:blipFill>
          <a:blip r:embed="rId5"/>
          <a:stretch>
            <a:fillRect/>
          </a:stretch>
        </p:blipFill>
        <p:spPr>
          <a:xfrm>
            <a:off x="1420812" y="1631692"/>
            <a:ext cx="9639300" cy="4333875"/>
          </a:xfrm>
          <a:prstGeom prst="rect">
            <a:avLst/>
          </a:prstGeom>
          <a:solidFill>
            <a:schemeClr val="bg1"/>
          </a:solidFill>
          <a:effectLst>
            <a:outerShdw blurRad="50800" dist="38100" dir="2700000" algn="tl" rotWithShape="0">
              <a:prstClr val="black">
                <a:alpha val="40000"/>
              </a:prstClr>
            </a:outerShdw>
          </a:effectLst>
        </p:spPr>
      </p:pic>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D37C5FA3-3E20-412F-B6B6-938D0559991D}"/>
                  </a:ext>
                </a:extLst>
              </p14:cNvPr>
              <p14:cNvContentPartPr/>
              <p14:nvPr/>
            </p14:nvContentPartPr>
            <p14:xfrm>
              <a:off x="7474270" y="2083647"/>
              <a:ext cx="360" cy="360"/>
            </p14:xfrm>
          </p:contentPart>
        </mc:Choice>
        <mc:Fallback xmlns="">
          <p:pic>
            <p:nvPicPr>
              <p:cNvPr id="12" name="Ink 11">
                <a:extLst>
                  <a:ext uri="{FF2B5EF4-FFF2-40B4-BE49-F238E27FC236}">
                    <a16:creationId xmlns:a16="http://schemas.microsoft.com/office/drawing/2014/main" id="{D37C5FA3-3E20-412F-B6B6-938D0559991D}"/>
                  </a:ext>
                </a:extLst>
              </p:cNvPr>
              <p:cNvPicPr/>
              <p:nvPr/>
            </p:nvPicPr>
            <p:blipFill>
              <a:blip r:embed="rId7"/>
              <a:stretch>
                <a:fillRect/>
              </a:stretch>
            </p:blipFill>
            <p:spPr>
              <a:xfrm>
                <a:off x="7438270" y="2011647"/>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069C99E6-40DA-A18F-6D4D-406FD2E4CA75}"/>
                  </a:ext>
                </a:extLst>
              </p14:cNvPr>
              <p14:cNvContentPartPr/>
              <p14:nvPr/>
            </p14:nvContentPartPr>
            <p14:xfrm>
              <a:off x="7421350" y="2104887"/>
              <a:ext cx="2561760" cy="41760"/>
            </p14:xfrm>
          </p:contentPart>
        </mc:Choice>
        <mc:Fallback xmlns="">
          <p:pic>
            <p:nvPicPr>
              <p:cNvPr id="13" name="Ink 12">
                <a:extLst>
                  <a:ext uri="{FF2B5EF4-FFF2-40B4-BE49-F238E27FC236}">
                    <a16:creationId xmlns:a16="http://schemas.microsoft.com/office/drawing/2014/main" id="{069C99E6-40DA-A18F-6D4D-406FD2E4CA75}"/>
                  </a:ext>
                </a:extLst>
              </p:cNvPr>
              <p:cNvPicPr/>
              <p:nvPr/>
            </p:nvPicPr>
            <p:blipFill>
              <a:blip r:embed="rId9"/>
              <a:stretch>
                <a:fillRect/>
              </a:stretch>
            </p:blipFill>
            <p:spPr>
              <a:xfrm>
                <a:off x="7385350" y="2032887"/>
                <a:ext cx="2633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700D3C61-1839-248D-8E1E-39B54EAAB7CF}"/>
                  </a:ext>
                </a:extLst>
              </p14:cNvPr>
              <p14:cNvContentPartPr/>
              <p14:nvPr/>
            </p14:nvContentPartPr>
            <p14:xfrm>
              <a:off x="1594390" y="2413407"/>
              <a:ext cx="360" cy="360"/>
            </p14:xfrm>
          </p:contentPart>
        </mc:Choice>
        <mc:Fallback xmlns="">
          <p:pic>
            <p:nvPicPr>
              <p:cNvPr id="18" name="Ink 17">
                <a:extLst>
                  <a:ext uri="{FF2B5EF4-FFF2-40B4-BE49-F238E27FC236}">
                    <a16:creationId xmlns:a16="http://schemas.microsoft.com/office/drawing/2014/main" id="{700D3C61-1839-248D-8E1E-39B54EAAB7CF}"/>
                  </a:ext>
                </a:extLst>
              </p:cNvPr>
              <p:cNvPicPr/>
              <p:nvPr/>
            </p:nvPicPr>
            <p:blipFill>
              <a:blip r:embed="rId11"/>
              <a:stretch>
                <a:fillRect/>
              </a:stretch>
            </p:blipFill>
            <p:spPr>
              <a:xfrm>
                <a:off x="1576750" y="2377407"/>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948CC106-B096-C729-75FE-B138B1775F0D}"/>
                  </a:ext>
                </a:extLst>
              </p14:cNvPr>
              <p14:cNvContentPartPr/>
              <p14:nvPr/>
            </p14:nvContentPartPr>
            <p14:xfrm>
              <a:off x="1555870" y="2359047"/>
              <a:ext cx="1655640" cy="214200"/>
            </p14:xfrm>
          </p:contentPart>
        </mc:Choice>
        <mc:Fallback xmlns="">
          <p:pic>
            <p:nvPicPr>
              <p:cNvPr id="19" name="Ink 18">
                <a:extLst>
                  <a:ext uri="{FF2B5EF4-FFF2-40B4-BE49-F238E27FC236}">
                    <a16:creationId xmlns:a16="http://schemas.microsoft.com/office/drawing/2014/main" id="{948CC106-B096-C729-75FE-B138B1775F0D}"/>
                  </a:ext>
                </a:extLst>
              </p:cNvPr>
              <p:cNvPicPr/>
              <p:nvPr/>
            </p:nvPicPr>
            <p:blipFill>
              <a:blip r:embed="rId13"/>
              <a:stretch>
                <a:fillRect/>
              </a:stretch>
            </p:blipFill>
            <p:spPr>
              <a:xfrm>
                <a:off x="1538230" y="2323047"/>
                <a:ext cx="16912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95B218D3-483C-B373-7B07-129E28C95742}"/>
                  </a:ext>
                </a:extLst>
              </p14:cNvPr>
              <p14:cNvContentPartPr/>
              <p14:nvPr/>
            </p14:nvContentPartPr>
            <p14:xfrm>
              <a:off x="7476070" y="2018847"/>
              <a:ext cx="2380320" cy="234720"/>
            </p14:xfrm>
          </p:contentPart>
        </mc:Choice>
        <mc:Fallback xmlns="">
          <p:pic>
            <p:nvPicPr>
              <p:cNvPr id="21" name="Ink 20">
                <a:extLst>
                  <a:ext uri="{FF2B5EF4-FFF2-40B4-BE49-F238E27FC236}">
                    <a16:creationId xmlns:a16="http://schemas.microsoft.com/office/drawing/2014/main" id="{95B218D3-483C-B373-7B07-129E28C95742}"/>
                  </a:ext>
                </a:extLst>
              </p:cNvPr>
              <p:cNvPicPr/>
              <p:nvPr/>
            </p:nvPicPr>
            <p:blipFill>
              <a:blip r:embed="rId15"/>
              <a:stretch>
                <a:fillRect/>
              </a:stretch>
            </p:blipFill>
            <p:spPr>
              <a:xfrm>
                <a:off x="7458070" y="1983207"/>
                <a:ext cx="2415960" cy="306360"/>
              </a:xfrm>
              <a:prstGeom prst="rect">
                <a:avLst/>
              </a:prstGeom>
            </p:spPr>
          </p:pic>
        </mc:Fallback>
      </mc:AlternateContent>
    </p:spTree>
    <p:extLst>
      <p:ext uri="{BB962C8B-B14F-4D97-AF65-F5344CB8AC3E}">
        <p14:creationId xmlns:p14="http://schemas.microsoft.com/office/powerpoint/2010/main" val="395464538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Tax Levies by Fund</a:t>
            </a:r>
          </a:p>
        </p:txBody>
      </p:sp>
      <p:pic>
        <p:nvPicPr>
          <p:cNvPr id="5" name="Picture 4">
            <a:extLst>
              <a:ext uri="{FF2B5EF4-FFF2-40B4-BE49-F238E27FC236}">
                <a16:creationId xmlns:a16="http://schemas.microsoft.com/office/drawing/2014/main" id="{3E567C1C-A2CC-689F-2C79-D1D366BDBAAC}"/>
              </a:ext>
            </a:extLst>
          </p:cNvPr>
          <p:cNvPicPr>
            <a:picLocks noChangeAspect="1"/>
          </p:cNvPicPr>
          <p:nvPr/>
        </p:nvPicPr>
        <p:blipFill>
          <a:blip r:embed="rId3"/>
          <a:stretch>
            <a:fillRect/>
          </a:stretch>
        </p:blipFill>
        <p:spPr>
          <a:xfrm>
            <a:off x="2280191" y="1382231"/>
            <a:ext cx="7920541" cy="5492012"/>
          </a:xfrm>
          <a:prstGeom prst="rect">
            <a:avLst/>
          </a:prstGeom>
          <a:solidFill>
            <a:schemeClr val="bg1"/>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217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Tax Levy Helpful Hints</a:t>
            </a:r>
          </a:p>
        </p:txBody>
      </p:sp>
      <p:sp>
        <p:nvSpPr>
          <p:cNvPr id="3" name="Text Placeholder 2"/>
          <p:cNvSpPr>
            <a:spLocks noGrp="1"/>
          </p:cNvSpPr>
          <p:nvPr>
            <p:ph type="body" sz="quarter" idx="14"/>
          </p:nvPr>
        </p:nvSpPr>
        <p:spPr>
          <a:xfrm>
            <a:off x="2800876" y="1635699"/>
            <a:ext cx="6888637" cy="4122922"/>
          </a:xfrm>
        </p:spPr>
        <p:txBody>
          <a:bodyPr>
            <a:normAutofit fontScale="92500" lnSpcReduction="20000"/>
          </a:bodyPr>
          <a:lstStyle/>
          <a:p>
            <a:r>
              <a:rPr lang="en-US" dirty="0">
                <a:solidFill>
                  <a:srgbClr val="262087"/>
                </a:solidFill>
              </a:rPr>
              <a:t>Figure out your Fund 38 and Fund 41 levies </a:t>
            </a:r>
            <a:r>
              <a:rPr lang="en-US" u="sng" dirty="0">
                <a:solidFill>
                  <a:srgbClr val="262087"/>
                </a:solidFill>
              </a:rPr>
              <a:t>before</a:t>
            </a:r>
            <a:r>
              <a:rPr lang="en-US" dirty="0">
                <a:solidFill>
                  <a:srgbClr val="262087"/>
                </a:solidFill>
              </a:rPr>
              <a:t> Fund 10</a:t>
            </a:r>
          </a:p>
          <a:p>
            <a:r>
              <a:rPr lang="en-US" dirty="0">
                <a:solidFill>
                  <a:srgbClr val="262087"/>
                </a:solidFill>
              </a:rPr>
              <a:t>Levy non-referendum debt service directly into Fund 38</a:t>
            </a:r>
          </a:p>
          <a:p>
            <a:r>
              <a:rPr lang="en-US" dirty="0">
                <a:solidFill>
                  <a:srgbClr val="262087"/>
                </a:solidFill>
              </a:rPr>
              <a:t>Adopt separate Fund 38 and Fund 39 debt levies</a:t>
            </a:r>
          </a:p>
        </p:txBody>
      </p:sp>
    </p:spTree>
    <p:extLst>
      <p:ext uri="{BB962C8B-B14F-4D97-AF65-F5344CB8AC3E}">
        <p14:creationId xmlns:p14="http://schemas.microsoft.com/office/powerpoint/2010/main" val="2945292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480925" cy="1222743"/>
          </a:xfrm>
          <a:prstGeom prst="rect">
            <a:avLst/>
          </a:prstGeo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Aft>
                <a:spcPts val="600"/>
              </a:spcAft>
              <a:buFont typeface="Arial" panose="020B0604020202020204" pitchFamily="34" charset="0"/>
            </a:pPr>
            <a:r>
              <a:rPr lang="en-US" sz="4400" dirty="0">
                <a:effectLst>
                  <a:outerShdw blurRad="38100" dist="38100" dir="2700000" algn="tl">
                    <a:srgbClr val="000000">
                      <a:alpha val="43137"/>
                    </a:srgbClr>
                  </a:outerShdw>
                </a:effectLst>
                <a:latin typeface="+mj-lt"/>
              </a:rPr>
              <a:t>Reca</a:t>
            </a:r>
            <a:r>
              <a:rPr lang="en-US" sz="4400" dirty="0">
                <a:effectLst>
                  <a:outerShdw blurRad="38100" dist="38100" dir="2700000" algn="tl">
                    <a:srgbClr val="000000">
                      <a:alpha val="43137"/>
                    </a:srgbClr>
                  </a:outerShdw>
                </a:effectLst>
              </a:rPr>
              <a:t>p</a:t>
            </a:r>
            <a:endParaRPr lang="en-US" sz="4400" dirty="0">
              <a:effectLst>
                <a:outerShdw blurRad="38100" dist="38100" dir="2700000" algn="tl">
                  <a:srgbClr val="000000">
                    <a:alpha val="43137"/>
                  </a:srgbClr>
                </a:outerShdw>
              </a:effectLst>
              <a:latin typeface="+mj-lt"/>
            </a:endParaRPr>
          </a:p>
        </p:txBody>
      </p:sp>
      <p:graphicFrame>
        <p:nvGraphicFramePr>
          <p:cNvPr id="5" name="Content Placeholder 4"/>
          <p:cNvGraphicFramePr>
            <a:graphicFrameLocks noGrp="1"/>
          </p:cNvGraphicFramePr>
          <p:nvPr>
            <p:ph idx="1"/>
          </p:nvPr>
        </p:nvGraphicFramePr>
        <p:xfrm>
          <a:off x="2026602" y="1638724"/>
          <a:ext cx="8427720" cy="4634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668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Tax Levy Helpful Hints</a:t>
            </a:r>
          </a:p>
        </p:txBody>
      </p:sp>
      <p:sp>
        <p:nvSpPr>
          <p:cNvPr id="3" name="Text Placeholder 2"/>
          <p:cNvSpPr>
            <a:spLocks noGrp="1"/>
          </p:cNvSpPr>
          <p:nvPr>
            <p:ph type="body" sz="quarter" idx="14"/>
          </p:nvPr>
        </p:nvSpPr>
        <p:spPr>
          <a:xfrm>
            <a:off x="2800876" y="1635698"/>
            <a:ext cx="6888637" cy="4072597"/>
          </a:xfrm>
        </p:spPr>
        <p:txBody>
          <a:bodyPr>
            <a:normAutofit fontScale="85000" lnSpcReduction="20000"/>
          </a:bodyPr>
          <a:lstStyle/>
          <a:p>
            <a:r>
              <a:rPr lang="en-US" sz="3500" dirty="0">
                <a:solidFill>
                  <a:srgbClr val="262087"/>
                </a:solidFill>
              </a:rPr>
              <a:t>Budget is </a:t>
            </a:r>
            <a:r>
              <a:rPr lang="en-US" sz="3500" dirty="0">
                <a:solidFill>
                  <a:srgbClr val="262087"/>
                </a:solidFill>
                <a:highlight>
                  <a:srgbClr val="FFFF00"/>
                </a:highlight>
              </a:rPr>
              <a:t>school year</a:t>
            </a:r>
            <a:r>
              <a:rPr lang="en-US" sz="3500" dirty="0">
                <a:solidFill>
                  <a:srgbClr val="262087"/>
                </a:solidFill>
              </a:rPr>
              <a:t>, but debt service is </a:t>
            </a:r>
            <a:r>
              <a:rPr lang="en-US" sz="3500" dirty="0">
                <a:solidFill>
                  <a:srgbClr val="262087"/>
                </a:solidFill>
                <a:highlight>
                  <a:srgbClr val="FFFF00"/>
                </a:highlight>
              </a:rPr>
              <a:t>calendar year</a:t>
            </a:r>
          </a:p>
          <a:p>
            <a:pPr lvl="1"/>
            <a:r>
              <a:rPr lang="en-US" sz="2800" dirty="0">
                <a:solidFill>
                  <a:srgbClr val="262087"/>
                </a:solidFill>
              </a:rPr>
              <a:t>This year’s levy is part of the 2022-23 budget</a:t>
            </a:r>
          </a:p>
          <a:p>
            <a:pPr lvl="1"/>
            <a:r>
              <a:rPr lang="en-US" sz="2800" dirty="0">
                <a:solidFill>
                  <a:srgbClr val="262087"/>
                </a:solidFill>
              </a:rPr>
              <a:t>The levy pays for your March 2023 &amp; September 2023 debt service payments</a:t>
            </a:r>
          </a:p>
          <a:p>
            <a:pPr lvl="1"/>
            <a:r>
              <a:rPr lang="en-US" sz="2800" dirty="0">
                <a:solidFill>
                  <a:srgbClr val="262087"/>
                </a:solidFill>
              </a:rPr>
              <a:t>Money for the September 2023 payment is part of 2022-23 year-end fund balance</a:t>
            </a:r>
          </a:p>
        </p:txBody>
      </p:sp>
    </p:spTree>
    <p:extLst>
      <p:ext uri="{BB962C8B-B14F-4D97-AF65-F5344CB8AC3E}">
        <p14:creationId xmlns:p14="http://schemas.microsoft.com/office/powerpoint/2010/main" val="2757618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Tax Levy Helpful Hints</a:t>
            </a:r>
          </a:p>
        </p:txBody>
      </p:sp>
      <p:sp>
        <p:nvSpPr>
          <p:cNvPr id="3" name="Text Placeholder 2"/>
          <p:cNvSpPr>
            <a:spLocks noGrp="1"/>
          </p:cNvSpPr>
          <p:nvPr>
            <p:ph type="body" sz="quarter" idx="14"/>
          </p:nvPr>
        </p:nvSpPr>
        <p:spPr>
          <a:xfrm>
            <a:off x="2800876" y="1635698"/>
            <a:ext cx="6888637" cy="4173249"/>
          </a:xfrm>
        </p:spPr>
        <p:txBody>
          <a:bodyPr>
            <a:normAutofit fontScale="85000" lnSpcReduction="20000"/>
          </a:bodyPr>
          <a:lstStyle/>
          <a:p>
            <a:r>
              <a:rPr lang="en-US" sz="3500" b="0" u="sng" dirty="0">
                <a:solidFill>
                  <a:srgbClr val="262087"/>
                </a:solidFill>
                <a:latin typeface="Lato Black" panose="020F0A02020204030203" pitchFamily="34" charset="0"/>
              </a:rPr>
              <a:t>ASK FOR HELP</a:t>
            </a:r>
          </a:p>
          <a:p>
            <a:pPr lvl="1"/>
            <a:r>
              <a:rPr lang="en-US" sz="2800" dirty="0">
                <a:solidFill>
                  <a:srgbClr val="262087"/>
                </a:solidFill>
              </a:rPr>
              <a:t>Your first tax levy can be scary…</a:t>
            </a:r>
          </a:p>
          <a:p>
            <a:pPr lvl="1"/>
            <a:r>
              <a:rPr lang="en-US" sz="2800" dirty="0">
                <a:solidFill>
                  <a:srgbClr val="262087"/>
                </a:solidFill>
              </a:rPr>
              <a:t>But there are resources for help</a:t>
            </a:r>
          </a:p>
          <a:p>
            <a:pPr lvl="1"/>
            <a:r>
              <a:rPr lang="en-US" sz="2800" dirty="0">
                <a:solidFill>
                  <a:srgbClr val="262087"/>
                </a:solidFill>
              </a:rPr>
              <a:t>Your neighbors had their own first tax levies and most are glad to help if you reach out</a:t>
            </a:r>
          </a:p>
          <a:p>
            <a:pPr lvl="1"/>
            <a:r>
              <a:rPr lang="en-US" sz="2800" dirty="0">
                <a:solidFill>
                  <a:srgbClr val="262087"/>
                </a:solidFill>
              </a:rPr>
              <a:t>Call the SFS Team if you still aren’t sure about something…better to fix it on the front end!</a:t>
            </a:r>
          </a:p>
        </p:txBody>
      </p:sp>
    </p:spTree>
    <p:extLst>
      <p:ext uri="{BB962C8B-B14F-4D97-AF65-F5344CB8AC3E}">
        <p14:creationId xmlns:p14="http://schemas.microsoft.com/office/powerpoint/2010/main" val="856453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Tax Levy Apportionment</a:t>
            </a:r>
          </a:p>
        </p:txBody>
      </p:sp>
      <p:sp>
        <p:nvSpPr>
          <p:cNvPr id="3" name="Text Placeholder 2"/>
          <p:cNvSpPr>
            <a:spLocks noGrp="1"/>
          </p:cNvSpPr>
          <p:nvPr>
            <p:ph type="body" sz="quarter" idx="14"/>
          </p:nvPr>
        </p:nvSpPr>
        <p:spPr/>
        <p:txBody>
          <a:bodyPr>
            <a:normAutofit/>
          </a:bodyPr>
          <a:lstStyle/>
          <a:p>
            <a:r>
              <a:rPr lang="en-US" sz="3000" dirty="0">
                <a:solidFill>
                  <a:srgbClr val="262087"/>
                </a:solidFill>
              </a:rPr>
              <a:t>The PI-401 will divide (apportion) your levy among the local municipal levies based on equalized values from Department of Revenue</a:t>
            </a:r>
          </a:p>
        </p:txBody>
      </p:sp>
    </p:spTree>
    <p:extLst>
      <p:ext uri="{BB962C8B-B14F-4D97-AF65-F5344CB8AC3E}">
        <p14:creationId xmlns:p14="http://schemas.microsoft.com/office/powerpoint/2010/main" val="2623238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Tax Levy Apportionment</a:t>
            </a:r>
          </a:p>
        </p:txBody>
      </p:sp>
      <p:pic>
        <p:nvPicPr>
          <p:cNvPr id="4" name="Picture 3">
            <a:extLst>
              <a:ext uri="{FF2B5EF4-FFF2-40B4-BE49-F238E27FC236}">
                <a16:creationId xmlns:a16="http://schemas.microsoft.com/office/drawing/2014/main" id="{4BDB1FB9-8743-1208-E651-EEB56673F27B}"/>
              </a:ext>
            </a:extLst>
          </p:cNvPr>
          <p:cNvPicPr>
            <a:picLocks noChangeAspect="1"/>
          </p:cNvPicPr>
          <p:nvPr/>
        </p:nvPicPr>
        <p:blipFill>
          <a:blip r:embed="rId3"/>
          <a:stretch>
            <a:fillRect/>
          </a:stretch>
        </p:blipFill>
        <p:spPr>
          <a:xfrm>
            <a:off x="255181" y="1690176"/>
            <a:ext cx="11970562" cy="4182576"/>
          </a:xfrm>
          <a:prstGeom prst="rect">
            <a:avLst/>
          </a:prstGeom>
          <a:solidFill>
            <a:schemeClr val="bg1"/>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8891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Tax Levy Apportionment</a:t>
            </a:r>
          </a:p>
        </p:txBody>
      </p:sp>
      <p:sp>
        <p:nvSpPr>
          <p:cNvPr id="3" name="Text Placeholder 2"/>
          <p:cNvSpPr>
            <a:spLocks noGrp="1"/>
          </p:cNvSpPr>
          <p:nvPr>
            <p:ph type="body" sz="quarter" idx="14"/>
          </p:nvPr>
        </p:nvSpPr>
        <p:spPr>
          <a:xfrm>
            <a:off x="2800876" y="1635699"/>
            <a:ext cx="6888637" cy="4084126"/>
          </a:xfrm>
        </p:spPr>
        <p:txBody>
          <a:bodyPr>
            <a:normAutofit/>
          </a:bodyPr>
          <a:lstStyle/>
          <a:p>
            <a:r>
              <a:rPr lang="en-US" dirty="0">
                <a:solidFill>
                  <a:srgbClr val="262087"/>
                </a:solidFill>
              </a:rPr>
              <a:t>The application will create</a:t>
            </a:r>
            <a:br>
              <a:rPr lang="en-US" dirty="0">
                <a:solidFill>
                  <a:srgbClr val="262087"/>
                </a:solidFill>
              </a:rPr>
            </a:br>
            <a:r>
              <a:rPr lang="en-US" dirty="0">
                <a:solidFill>
                  <a:srgbClr val="262087"/>
                </a:solidFill>
              </a:rPr>
              <a:t>PI-1508 forms for you to certify levy amounts to municipalities</a:t>
            </a:r>
          </a:p>
          <a:p>
            <a:r>
              <a:rPr lang="en-US" dirty="0">
                <a:solidFill>
                  <a:srgbClr val="262087"/>
                </a:solidFill>
              </a:rPr>
              <a:t>Double-check your math!</a:t>
            </a:r>
          </a:p>
        </p:txBody>
      </p:sp>
    </p:spTree>
    <p:extLst>
      <p:ext uri="{BB962C8B-B14F-4D97-AF65-F5344CB8AC3E}">
        <p14:creationId xmlns:p14="http://schemas.microsoft.com/office/powerpoint/2010/main" val="1067593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Tax Levy Apportionment</a:t>
            </a:r>
          </a:p>
        </p:txBody>
      </p:sp>
      <p:pic>
        <p:nvPicPr>
          <p:cNvPr id="5" name="Picture 4">
            <a:extLst>
              <a:ext uri="{FF2B5EF4-FFF2-40B4-BE49-F238E27FC236}">
                <a16:creationId xmlns:a16="http://schemas.microsoft.com/office/drawing/2014/main" id="{79FADE15-D2BA-BCD0-D3E1-882643B95E31}"/>
              </a:ext>
            </a:extLst>
          </p:cNvPr>
          <p:cNvPicPr>
            <a:picLocks noChangeAspect="1"/>
          </p:cNvPicPr>
          <p:nvPr/>
        </p:nvPicPr>
        <p:blipFill rotWithShape="1">
          <a:blip r:embed="rId3"/>
          <a:srcRect l="245" r="-1"/>
          <a:stretch/>
        </p:blipFill>
        <p:spPr>
          <a:xfrm>
            <a:off x="2614459" y="1344896"/>
            <a:ext cx="7252005" cy="5614406"/>
          </a:xfrm>
          <a:prstGeom prst="rect">
            <a:avLst/>
          </a:prstGeom>
          <a:effectLst>
            <a:outerShdw blurRad="25400" dist="12700" dir="2700000" algn="tl" rotWithShape="0">
              <a:prstClr val="black">
                <a:alpha val="40000"/>
              </a:prstClr>
            </a:outerShdw>
          </a:effectLst>
        </p:spPr>
      </p:pic>
    </p:spTree>
    <p:extLst>
      <p:ext uri="{BB962C8B-B14F-4D97-AF65-F5344CB8AC3E}">
        <p14:creationId xmlns:p14="http://schemas.microsoft.com/office/powerpoint/2010/main" val="188291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Submitting Tax Levies</a:t>
            </a:r>
          </a:p>
        </p:txBody>
      </p:sp>
      <p:sp>
        <p:nvSpPr>
          <p:cNvPr id="7" name="TextBox 6">
            <a:extLst>
              <a:ext uri="{FF2B5EF4-FFF2-40B4-BE49-F238E27FC236}">
                <a16:creationId xmlns:a16="http://schemas.microsoft.com/office/drawing/2014/main" id="{E80BEE06-C1FC-CEBF-D8EF-569E24D1EF15}"/>
              </a:ext>
            </a:extLst>
          </p:cNvPr>
          <p:cNvSpPr txBox="1"/>
          <p:nvPr/>
        </p:nvSpPr>
        <p:spPr>
          <a:xfrm>
            <a:off x="1631672" y="6592522"/>
            <a:ext cx="9217578" cy="461665"/>
          </a:xfrm>
          <a:prstGeom prst="rect">
            <a:avLst/>
          </a:prstGeom>
          <a:noFill/>
        </p:spPr>
        <p:txBody>
          <a:bodyPr wrap="square">
            <a:spAutoFit/>
          </a:bodyPr>
          <a:lstStyle/>
          <a:p>
            <a:pPr algn="ctr"/>
            <a:r>
              <a:rPr lang="en-US" sz="2400" b="0" i="0" u="none" strike="noStrike" dirty="0">
                <a:solidFill>
                  <a:srgbClr val="262087"/>
                </a:solidFill>
                <a:effectLst/>
                <a:latin typeface="+mj-lt"/>
                <a:hlinkClick r:id="rId4" tooltip="https://dpi.wi.gov/sfs/reporting/safr/annual/pi-401-instructions">
                  <a:extLst>
                    <a:ext uri="{A12FA001-AC4F-418D-AE19-62706E023703}">
                      <ahyp:hlinkClr xmlns:ahyp="http://schemas.microsoft.com/office/drawing/2018/hyperlinkcolor" val="tx"/>
                    </a:ext>
                  </a:extLst>
                </a:hlinkClick>
              </a:rPr>
              <a:t>https://dpi.wi.gov/sfs/reporting/safr/annual/pi-401-instructions</a:t>
            </a:r>
            <a:endParaRPr lang="en-US" sz="2400" dirty="0">
              <a:solidFill>
                <a:srgbClr val="262087"/>
              </a:solidFill>
              <a:latin typeface="+mj-lt"/>
            </a:endParaRPr>
          </a:p>
        </p:txBody>
      </p:sp>
      <p:pic>
        <p:nvPicPr>
          <p:cNvPr id="5" name="Picture 4">
            <a:extLst>
              <a:ext uri="{FF2B5EF4-FFF2-40B4-BE49-F238E27FC236}">
                <a16:creationId xmlns:a16="http://schemas.microsoft.com/office/drawing/2014/main" id="{A1B366B3-364B-8AAE-C884-F9524EF9B232}"/>
              </a:ext>
            </a:extLst>
          </p:cNvPr>
          <p:cNvPicPr>
            <a:picLocks noChangeAspect="1"/>
          </p:cNvPicPr>
          <p:nvPr/>
        </p:nvPicPr>
        <p:blipFill>
          <a:blip r:embed="rId5"/>
          <a:stretch>
            <a:fillRect/>
          </a:stretch>
        </p:blipFill>
        <p:spPr>
          <a:xfrm>
            <a:off x="1482723" y="1315672"/>
            <a:ext cx="9515475" cy="5276850"/>
          </a:xfrm>
          <a:prstGeom prst="rect">
            <a:avLst/>
          </a:prstGeom>
          <a:solidFill>
            <a:schemeClr val="bg1"/>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2619308"/>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813448" y="6398824"/>
            <a:ext cx="1950861" cy="468207"/>
          </a:xfrm>
          <a:prstGeom prst="rect">
            <a:avLst/>
          </a:prstGeom>
          <a:noFill/>
          <a:ln w="9525">
            <a:noFill/>
            <a:miter lim="800000"/>
            <a:headEnd/>
            <a:tailEnd/>
          </a:ln>
        </p:spPr>
        <p:txBody>
          <a:bodyPr wrap="none" anchor="ctr"/>
          <a:lstStyle/>
          <a:p>
            <a:endParaRPr lang="en-US" sz="2247" dirty="0"/>
          </a:p>
        </p:txBody>
      </p:sp>
      <p:sp>
        <p:nvSpPr>
          <p:cNvPr id="52227" name="Rectangle 3"/>
          <p:cNvSpPr>
            <a:spLocks noChangeArrowheads="1"/>
          </p:cNvSpPr>
          <p:nvPr/>
        </p:nvSpPr>
        <p:spPr bwMode="auto">
          <a:xfrm>
            <a:off x="5310553" y="6398824"/>
            <a:ext cx="2965309" cy="468207"/>
          </a:xfrm>
          <a:prstGeom prst="rect">
            <a:avLst/>
          </a:prstGeom>
          <a:noFill/>
          <a:ln w="9525">
            <a:noFill/>
            <a:miter lim="800000"/>
            <a:headEnd/>
            <a:tailEnd/>
          </a:ln>
        </p:spPr>
        <p:txBody>
          <a:bodyPr wrap="none" anchor="ctr"/>
          <a:lstStyle/>
          <a:p>
            <a:endParaRPr lang="en-US" sz="2247" dirty="0"/>
          </a:p>
        </p:txBody>
      </p:sp>
      <p:sp>
        <p:nvSpPr>
          <p:cNvPr id="52228" name="TextBox 11"/>
          <p:cNvSpPr txBox="1">
            <a:spLocks noChangeArrowheads="1"/>
          </p:cNvSpPr>
          <p:nvPr/>
        </p:nvSpPr>
        <p:spPr bwMode="auto">
          <a:xfrm>
            <a:off x="1637468" y="2102613"/>
            <a:ext cx="9205987" cy="3241913"/>
          </a:xfrm>
          <a:prstGeom prst="rect">
            <a:avLst/>
          </a:prstGeom>
          <a:noFill/>
          <a:ln w="9525">
            <a:noFill/>
            <a:miter lim="800000"/>
            <a:headEnd/>
            <a:tailEnd/>
          </a:ln>
        </p:spPr>
        <p:txBody>
          <a:bodyPr wrap="square">
            <a:spAutoFit/>
          </a:bodyPr>
          <a:lstStyle/>
          <a:p>
            <a:pPr algn="ctr">
              <a:defRPr/>
            </a:pPr>
            <a:r>
              <a:rPr lang="en-US" sz="2048" b="1" dirty="0">
                <a:solidFill>
                  <a:srgbClr val="262087"/>
                </a:solidFill>
              </a:rPr>
              <a:t> </a:t>
            </a:r>
            <a:r>
              <a:rPr lang="en-US" sz="2800" b="1" dirty="0">
                <a:solidFill>
                  <a:srgbClr val="262087"/>
                </a:solidFill>
              </a:rPr>
              <a:t>DPI School Financial Services Team</a:t>
            </a:r>
          </a:p>
          <a:p>
            <a:pPr algn="ctr">
              <a:defRPr/>
            </a:pPr>
            <a:r>
              <a:rPr lang="en-US" sz="2800" b="1" dirty="0">
                <a:solidFill>
                  <a:srgbClr val="262087"/>
                </a:solidFill>
              </a:rPr>
              <a:t>Website:   </a:t>
            </a:r>
            <a:r>
              <a:rPr lang="en-US" sz="2800" b="1" dirty="0">
                <a:solidFill>
                  <a:srgbClr val="262087"/>
                </a:solidFill>
                <a:hlinkClick r:id="rId3">
                  <a:extLst>
                    <a:ext uri="{A12FA001-AC4F-418D-AE19-62706E023703}">
                      <ahyp:hlinkClr xmlns:ahyp="http://schemas.microsoft.com/office/drawing/2018/hyperlinkcolor" val="tx"/>
                    </a:ext>
                  </a:extLst>
                </a:hlinkClick>
              </a:rPr>
              <a:t>https://dpi.wi.gov/sfs</a:t>
            </a:r>
            <a:r>
              <a:rPr lang="en-US" sz="2800" b="1" dirty="0">
                <a:solidFill>
                  <a:srgbClr val="262087"/>
                </a:solidFill>
              </a:rPr>
              <a:t> </a:t>
            </a:r>
            <a:endParaRPr lang="en-US" sz="2800" b="1" dirty="0">
              <a:solidFill>
                <a:srgbClr val="262087"/>
              </a:solidFill>
              <a:effectLst>
                <a:outerShdw blurRad="38100" dist="38100" dir="2700000" algn="tl">
                  <a:srgbClr val="000000">
                    <a:alpha val="43137"/>
                  </a:srgbClr>
                </a:outerShdw>
              </a:effectLst>
            </a:endParaRPr>
          </a:p>
          <a:p>
            <a:pPr>
              <a:lnSpc>
                <a:spcPct val="100000"/>
              </a:lnSpc>
              <a:spcBef>
                <a:spcPts val="300"/>
              </a:spcBef>
              <a:spcAft>
                <a:spcPts val="200"/>
              </a:spcAft>
              <a:buNone/>
              <a:defRPr/>
            </a:pPr>
            <a:endParaRPr lang="en-US" sz="2800" b="1" dirty="0">
              <a:solidFill>
                <a:srgbClr val="262087"/>
              </a:solidFill>
            </a:endParaRPr>
          </a:p>
          <a:p>
            <a:pPr>
              <a:spcBef>
                <a:spcPts val="300"/>
              </a:spcBef>
              <a:spcAft>
                <a:spcPts val="200"/>
              </a:spcAft>
              <a:defRPr/>
            </a:pPr>
            <a:r>
              <a:rPr lang="en-US" sz="2800" b="1" dirty="0">
                <a:solidFill>
                  <a:srgbClr val="262087"/>
                </a:solidFill>
              </a:rPr>
              <a:t>Mark Elworthy, Director			</a:t>
            </a:r>
            <a:r>
              <a:rPr lang="en-US" sz="2800" dirty="0">
                <a:solidFill>
                  <a:srgbClr val="262087"/>
                </a:solidFill>
              </a:rPr>
              <a:t>608-266-9534</a:t>
            </a:r>
          </a:p>
          <a:p>
            <a:pPr>
              <a:lnSpc>
                <a:spcPct val="100000"/>
              </a:lnSpc>
              <a:spcBef>
                <a:spcPts val="300"/>
              </a:spcBef>
              <a:spcAft>
                <a:spcPts val="200"/>
              </a:spcAft>
              <a:buNone/>
              <a:defRPr/>
            </a:pPr>
            <a:r>
              <a:rPr lang="en-US" sz="2800" b="1" dirty="0">
                <a:solidFill>
                  <a:srgbClr val="262087"/>
                </a:solidFill>
              </a:rPr>
              <a:t>Bob Soldner, Assistant Director		</a:t>
            </a:r>
            <a:r>
              <a:rPr lang="en-US" sz="2800" dirty="0">
                <a:solidFill>
                  <a:srgbClr val="262087"/>
                </a:solidFill>
              </a:rPr>
              <a:t>608-267-9124</a:t>
            </a:r>
          </a:p>
          <a:p>
            <a:pPr>
              <a:lnSpc>
                <a:spcPct val="100000"/>
              </a:lnSpc>
              <a:spcBef>
                <a:spcPts val="300"/>
              </a:spcBef>
              <a:spcAft>
                <a:spcPts val="200"/>
              </a:spcAft>
              <a:buNone/>
              <a:defRPr/>
            </a:pPr>
            <a:r>
              <a:rPr lang="en-US" sz="2800" b="1" dirty="0">
                <a:solidFill>
                  <a:srgbClr val="262087"/>
                </a:solidFill>
              </a:rPr>
              <a:t>Ben Kopitzke, Finance Consultant		</a:t>
            </a:r>
            <a:r>
              <a:rPr lang="en-US" sz="2800" dirty="0">
                <a:solidFill>
                  <a:srgbClr val="262087"/>
                </a:solidFill>
              </a:rPr>
              <a:t>608-267-9279</a:t>
            </a:r>
          </a:p>
          <a:p>
            <a:endParaRPr lang="en-US" sz="2000" b="1" dirty="0"/>
          </a:p>
        </p:txBody>
      </p:sp>
      <p:sp>
        <p:nvSpPr>
          <p:cNvPr id="11" name="Rectangle 7"/>
          <p:cNvSpPr>
            <a:spLocks noChangeArrowheads="1"/>
          </p:cNvSpPr>
          <p:nvPr/>
        </p:nvSpPr>
        <p:spPr bwMode="auto">
          <a:xfrm>
            <a:off x="1" y="0"/>
            <a:ext cx="12480924" cy="1254642"/>
          </a:xfrm>
          <a:prstGeom prst="rect">
            <a:avLst/>
          </a:prstGeo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gn="ctr" defTabSz="936071">
              <a:spcBef>
                <a:spcPct val="0"/>
              </a:spcBef>
              <a:spcAft>
                <a:spcPts val="600"/>
              </a:spcAft>
            </a:pPr>
            <a:r>
              <a:rPr lang="en-US" sz="4400" dirty="0">
                <a:solidFill>
                  <a:schemeClr val="bg1"/>
                </a:solidFill>
                <a:effectLst>
                  <a:outerShdw blurRad="38100" dist="38100" dir="2700000" algn="tl">
                    <a:srgbClr val="000000">
                      <a:alpha val="43137"/>
                    </a:srgbClr>
                  </a:outerShdw>
                </a:effectLst>
                <a:latin typeface="+mj-lt"/>
                <a:ea typeface="+mj-ea"/>
                <a:cs typeface="+mj-cs"/>
              </a:rPr>
              <a:t>Questions?</a:t>
            </a:r>
          </a:p>
        </p:txBody>
      </p:sp>
    </p:spTree>
    <p:extLst>
      <p:ext uri="{BB962C8B-B14F-4D97-AF65-F5344CB8AC3E}">
        <p14:creationId xmlns:p14="http://schemas.microsoft.com/office/powerpoint/2010/main" val="133092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FE0660-B39C-57FA-58C6-46E9E9E2F3C4}"/>
              </a:ext>
            </a:extLst>
          </p:cNvPr>
          <p:cNvPicPr>
            <a:picLocks noChangeAspect="1"/>
          </p:cNvPicPr>
          <p:nvPr/>
        </p:nvPicPr>
        <p:blipFill>
          <a:blip r:embed="rId3"/>
          <a:stretch>
            <a:fillRect/>
          </a:stretch>
        </p:blipFill>
        <p:spPr>
          <a:xfrm>
            <a:off x="1210405" y="2992666"/>
            <a:ext cx="9948672" cy="3370401"/>
          </a:xfrm>
          <a:prstGeom prst="rect">
            <a:avLst/>
          </a:prstGeom>
          <a:solidFill>
            <a:schemeClr val="bg1"/>
          </a:solidFill>
          <a:effectLst>
            <a:outerShdw blurRad="50800" dist="38100" dir="2700000" algn="tl" rotWithShape="0">
              <a:prstClr val="black">
                <a:alpha val="40000"/>
              </a:prstClr>
            </a:outerShdw>
          </a:effectLst>
        </p:spPr>
      </p:pic>
      <p:sp>
        <p:nvSpPr>
          <p:cNvPr id="7" name="Content Placeholder 1"/>
          <p:cNvSpPr txBox="1">
            <a:spLocks/>
          </p:cNvSpPr>
          <p:nvPr/>
        </p:nvSpPr>
        <p:spPr>
          <a:xfrm>
            <a:off x="2999909" y="1810768"/>
            <a:ext cx="6369663" cy="1104477"/>
          </a:xfrm>
          <a:prstGeom prst="rect">
            <a:avLst/>
          </a:prstGeom>
        </p:spPr>
        <p:txBody>
          <a:bodyPr vert="horz" lIns="93641" tIns="46821" rIns="93641" bIns="46821" rtlCol="0">
            <a:noAutofit/>
          </a:bodyPr>
          <a:lstStyle>
            <a:lvl1pPr marL="1730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400" b="0" kern="1200">
                <a:solidFill>
                  <a:schemeClr val="tx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600" kern="1200">
                <a:solidFill>
                  <a:schemeClr val="tx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4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6071">
              <a:lnSpc>
                <a:spcPct val="100000"/>
              </a:lnSpc>
              <a:spcBef>
                <a:spcPts val="600"/>
              </a:spcBef>
              <a:spcAft>
                <a:spcPts val="1200"/>
              </a:spcAft>
              <a:buClr>
                <a:srgbClr val="262087"/>
              </a:buClr>
              <a:buSzPct val="100000"/>
              <a:buNone/>
              <a:defRPr/>
            </a:pPr>
            <a:r>
              <a:rPr lang="en-US" dirty="0">
                <a:solidFill>
                  <a:srgbClr val="262087"/>
                </a:solidFill>
                <a:cs typeface="+mn-cs"/>
              </a:rPr>
              <a:t>The amounts on Line 15 are added to Line 14 to determine the gross total levy on Line 16.</a:t>
            </a:r>
          </a:p>
        </p:txBody>
      </p:sp>
      <p:sp>
        <p:nvSpPr>
          <p:cNvPr id="12" name="Rectangle 11">
            <a:extLst>
              <a:ext uri="{FF2B5EF4-FFF2-40B4-BE49-F238E27FC236}">
                <a16:creationId xmlns:a16="http://schemas.microsoft.com/office/drawing/2014/main" id="{73250D78-F535-F54E-E458-C5237CAF5A62}"/>
              </a:ext>
            </a:extLst>
          </p:cNvPr>
          <p:cNvSpPr/>
          <p:nvPr/>
        </p:nvSpPr>
        <p:spPr>
          <a:xfrm>
            <a:off x="1187545" y="5838278"/>
            <a:ext cx="10009724" cy="286514"/>
          </a:xfrm>
          <a:prstGeom prst="rect">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581174" y="3452479"/>
            <a:ext cx="1608429" cy="286995"/>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550648" y="4643153"/>
            <a:ext cx="1608429" cy="286514"/>
          </a:xfrm>
          <a:prstGeom prst="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a:extLst>
              <a:ext uri="{FF2B5EF4-FFF2-40B4-BE49-F238E27FC236}">
                <a16:creationId xmlns:a16="http://schemas.microsoft.com/office/drawing/2014/main" id="{395F429A-70CD-FD0B-ED14-95B075D259F4}"/>
              </a:ext>
            </a:extLst>
          </p:cNvPr>
          <p:cNvSpPr>
            <a:spLocks noGrp="1"/>
          </p:cNvSpPr>
          <p:nvPr>
            <p:ph type="title"/>
          </p:nvPr>
        </p:nvSpPr>
        <p:spPr>
          <a:xfrm>
            <a:off x="0" y="1"/>
            <a:ext cx="12480925" cy="1222743"/>
          </a:xfrm>
          <a:prstGeom prst="rect">
            <a:avLst/>
          </a:prstGeo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Aft>
                <a:spcPts val="600"/>
              </a:spcAft>
              <a:buFont typeface="Arial" panose="020B0604020202020204" pitchFamily="34" charset="0"/>
            </a:pPr>
            <a:r>
              <a:rPr lang="en-US" sz="4400" dirty="0">
                <a:effectLst>
                  <a:outerShdw blurRad="38100" dist="38100" dir="2700000" algn="tl">
                    <a:srgbClr val="000000">
                      <a:alpha val="43137"/>
                    </a:srgbClr>
                  </a:outerShdw>
                </a:effectLst>
                <a:latin typeface="+mj-lt"/>
              </a:rPr>
              <a:t>Reca</a:t>
            </a:r>
            <a:r>
              <a:rPr lang="en-US" sz="4400" dirty="0">
                <a:effectLst>
                  <a:outerShdw blurRad="38100" dist="38100" dir="2700000" algn="tl">
                    <a:srgbClr val="000000">
                      <a:alpha val="43137"/>
                    </a:srgbClr>
                  </a:outerShdw>
                </a:effectLst>
              </a:rPr>
              <a:t>p</a:t>
            </a:r>
            <a:endParaRPr lang="en-US" sz="44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14329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Discussion</a:t>
            </a:r>
          </a:p>
        </p:txBody>
      </p:sp>
      <p:sp>
        <p:nvSpPr>
          <p:cNvPr id="14" name="TextBox 13">
            <a:extLst>
              <a:ext uri="{FF2B5EF4-FFF2-40B4-BE49-F238E27FC236}">
                <a16:creationId xmlns:a16="http://schemas.microsoft.com/office/drawing/2014/main" id="{CA40440D-16E6-688F-6B67-6526012A73C2}"/>
              </a:ext>
            </a:extLst>
          </p:cNvPr>
          <p:cNvSpPr txBox="1"/>
          <p:nvPr/>
        </p:nvSpPr>
        <p:spPr>
          <a:xfrm>
            <a:off x="2042655" y="1960187"/>
            <a:ext cx="8653697" cy="3661643"/>
          </a:xfrm>
          <a:prstGeom prst="rect">
            <a:avLst/>
          </a:prstGeom>
          <a:noFill/>
        </p:spPr>
        <p:txBody>
          <a:bodyPr wrap="square" rtlCol="0">
            <a:spAutoFit/>
          </a:bodyPr>
          <a:lstStyle/>
          <a:p>
            <a:r>
              <a:rPr lang="en-US" sz="3000" b="1" dirty="0">
                <a:solidFill>
                  <a:srgbClr val="262087"/>
                </a:solidFill>
              </a:rPr>
              <a:t>Discuss at your table:</a:t>
            </a:r>
          </a:p>
          <a:p>
            <a:endParaRPr lang="en-US" sz="3000" b="1" dirty="0">
              <a:solidFill>
                <a:srgbClr val="262087"/>
              </a:solidFill>
            </a:endParaRPr>
          </a:p>
          <a:p>
            <a:r>
              <a:rPr lang="en-US" sz="3000" dirty="0">
                <a:solidFill>
                  <a:srgbClr val="262087"/>
                </a:solidFill>
              </a:rPr>
              <a:t>What does ‘levy to the max’ mean to you?</a:t>
            </a:r>
          </a:p>
          <a:p>
            <a:endParaRPr lang="en-US" sz="3000" dirty="0">
              <a:solidFill>
                <a:srgbClr val="262087"/>
              </a:solidFill>
            </a:endParaRPr>
          </a:p>
          <a:p>
            <a:r>
              <a:rPr lang="en-US" sz="3000" dirty="0">
                <a:solidFill>
                  <a:srgbClr val="262087"/>
                </a:solidFill>
              </a:rPr>
              <a:t>Why might your school board not levy to the max?</a:t>
            </a:r>
          </a:p>
          <a:p>
            <a:endParaRPr lang="en-US" sz="3000" dirty="0">
              <a:solidFill>
                <a:srgbClr val="262087"/>
              </a:solidFill>
            </a:endParaRPr>
          </a:p>
          <a:p>
            <a:r>
              <a:rPr lang="en-US" sz="3000" dirty="0">
                <a:solidFill>
                  <a:srgbClr val="262087"/>
                </a:solidFill>
              </a:rPr>
              <a:t> </a:t>
            </a:r>
          </a:p>
          <a:p>
            <a:pPr marL="342900" indent="-342900">
              <a:buFont typeface="Arial" panose="020B0604020202020204" pitchFamily="34" charset="0"/>
              <a:buChar char="•"/>
            </a:pPr>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72CA7C9-71B4-3D86-30D3-CBB01BCDD242}"/>
                  </a:ext>
                </a:extLst>
              </p14:cNvPr>
              <p14:cNvContentPartPr/>
              <p14:nvPr/>
            </p14:nvContentPartPr>
            <p14:xfrm>
              <a:off x="7495870" y="669567"/>
              <a:ext cx="360" cy="360"/>
            </p14:xfrm>
          </p:contentPart>
        </mc:Choice>
        <mc:Fallback xmlns="">
          <p:pic>
            <p:nvPicPr>
              <p:cNvPr id="2" name="Ink 1">
                <a:extLst>
                  <a:ext uri="{FF2B5EF4-FFF2-40B4-BE49-F238E27FC236}">
                    <a16:creationId xmlns:a16="http://schemas.microsoft.com/office/drawing/2014/main" id="{972CA7C9-71B4-3D86-30D3-CBB01BCDD242}"/>
                  </a:ext>
                </a:extLst>
              </p:cNvPr>
              <p:cNvPicPr/>
              <p:nvPr/>
            </p:nvPicPr>
            <p:blipFill>
              <a:blip r:embed="rId4"/>
              <a:stretch>
                <a:fillRect/>
              </a:stretch>
            </p:blipFill>
            <p:spPr>
              <a:xfrm>
                <a:off x="7478230" y="633567"/>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1D3720C-5341-5EFE-8174-C5A4C1974880}"/>
                  </a:ext>
                </a:extLst>
              </p14:cNvPr>
              <p14:cNvContentPartPr/>
              <p14:nvPr/>
            </p14:nvContentPartPr>
            <p14:xfrm>
              <a:off x="-1063850" y="1860087"/>
              <a:ext cx="360" cy="360"/>
            </p14:xfrm>
          </p:contentPart>
        </mc:Choice>
        <mc:Fallback xmlns="">
          <p:pic>
            <p:nvPicPr>
              <p:cNvPr id="3" name="Ink 2">
                <a:extLst>
                  <a:ext uri="{FF2B5EF4-FFF2-40B4-BE49-F238E27FC236}">
                    <a16:creationId xmlns:a16="http://schemas.microsoft.com/office/drawing/2014/main" id="{61D3720C-5341-5EFE-8174-C5A4C1974880}"/>
                  </a:ext>
                </a:extLst>
              </p:cNvPr>
              <p:cNvPicPr/>
              <p:nvPr/>
            </p:nvPicPr>
            <p:blipFill>
              <a:blip r:embed="rId4"/>
              <a:stretch>
                <a:fillRect/>
              </a:stretch>
            </p:blipFill>
            <p:spPr>
              <a:xfrm>
                <a:off x="-1081850" y="1824087"/>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7DE979B-A013-06FD-39C7-05DEE5A65237}"/>
                  </a:ext>
                </a:extLst>
              </p14:cNvPr>
              <p14:cNvContentPartPr/>
              <p14:nvPr/>
            </p14:nvContentPartPr>
            <p14:xfrm>
              <a:off x="8931190" y="4911807"/>
              <a:ext cx="360" cy="360"/>
            </p14:xfrm>
          </p:contentPart>
        </mc:Choice>
        <mc:Fallback xmlns="">
          <p:pic>
            <p:nvPicPr>
              <p:cNvPr id="5" name="Ink 4">
                <a:extLst>
                  <a:ext uri="{FF2B5EF4-FFF2-40B4-BE49-F238E27FC236}">
                    <a16:creationId xmlns:a16="http://schemas.microsoft.com/office/drawing/2014/main" id="{97DE979B-A013-06FD-39C7-05DEE5A65237}"/>
                  </a:ext>
                </a:extLst>
              </p:cNvPr>
              <p:cNvPicPr/>
              <p:nvPr/>
            </p:nvPicPr>
            <p:blipFill>
              <a:blip r:embed="rId4"/>
              <a:stretch>
                <a:fillRect/>
              </a:stretch>
            </p:blipFill>
            <p:spPr>
              <a:xfrm>
                <a:off x="8913550" y="4876167"/>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003D8C1A-1A7E-91C1-AD01-F726B1F85C93}"/>
                  </a:ext>
                </a:extLst>
              </p14:cNvPr>
              <p14:cNvContentPartPr/>
              <p14:nvPr/>
            </p14:nvContentPartPr>
            <p14:xfrm>
              <a:off x="3912606" y="3731543"/>
              <a:ext cx="360" cy="360"/>
            </p14:xfrm>
          </p:contentPart>
        </mc:Choice>
        <mc:Fallback xmlns="">
          <p:pic>
            <p:nvPicPr>
              <p:cNvPr id="6" name="Ink 5">
                <a:extLst>
                  <a:ext uri="{FF2B5EF4-FFF2-40B4-BE49-F238E27FC236}">
                    <a16:creationId xmlns:a16="http://schemas.microsoft.com/office/drawing/2014/main" id="{003D8C1A-1A7E-91C1-AD01-F726B1F85C93}"/>
                  </a:ext>
                </a:extLst>
              </p:cNvPr>
              <p:cNvPicPr/>
              <p:nvPr/>
            </p:nvPicPr>
            <p:blipFill>
              <a:blip r:embed="rId4"/>
              <a:stretch>
                <a:fillRect/>
              </a:stretch>
            </p:blipFill>
            <p:spPr>
              <a:xfrm>
                <a:off x="3894606" y="3695543"/>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D02DB6E-0EC5-FBD5-21D1-93555C47264D}"/>
                  </a:ext>
                </a:extLst>
              </p14:cNvPr>
              <p14:cNvContentPartPr/>
              <p14:nvPr/>
            </p14:nvContentPartPr>
            <p14:xfrm>
              <a:off x="8707630" y="4975887"/>
              <a:ext cx="360" cy="360"/>
            </p14:xfrm>
          </p:contentPart>
        </mc:Choice>
        <mc:Fallback xmlns="">
          <p:pic>
            <p:nvPicPr>
              <p:cNvPr id="7" name="Ink 6">
                <a:extLst>
                  <a:ext uri="{FF2B5EF4-FFF2-40B4-BE49-F238E27FC236}">
                    <a16:creationId xmlns:a16="http://schemas.microsoft.com/office/drawing/2014/main" id="{3D02DB6E-0EC5-FBD5-21D1-93555C47264D}"/>
                  </a:ext>
                </a:extLst>
              </p:cNvPr>
              <p:cNvPicPr/>
              <p:nvPr/>
            </p:nvPicPr>
            <p:blipFill>
              <a:blip r:embed="rId4"/>
              <a:stretch>
                <a:fillRect/>
              </a:stretch>
            </p:blipFill>
            <p:spPr>
              <a:xfrm>
                <a:off x="8689630" y="4939887"/>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20D8C730-3290-5E18-DD7E-6D5ED72B6F45}"/>
                  </a:ext>
                </a:extLst>
              </p14:cNvPr>
              <p14:cNvContentPartPr/>
              <p14:nvPr/>
            </p14:nvContentPartPr>
            <p14:xfrm>
              <a:off x="8707630" y="4975887"/>
              <a:ext cx="360" cy="360"/>
            </p14:xfrm>
          </p:contentPart>
        </mc:Choice>
        <mc:Fallback xmlns="">
          <p:pic>
            <p:nvPicPr>
              <p:cNvPr id="8" name="Ink 7">
                <a:extLst>
                  <a:ext uri="{FF2B5EF4-FFF2-40B4-BE49-F238E27FC236}">
                    <a16:creationId xmlns:a16="http://schemas.microsoft.com/office/drawing/2014/main" id="{20D8C730-3290-5E18-DD7E-6D5ED72B6F45}"/>
                  </a:ext>
                </a:extLst>
              </p:cNvPr>
              <p:cNvPicPr/>
              <p:nvPr/>
            </p:nvPicPr>
            <p:blipFill>
              <a:blip r:embed="rId4"/>
              <a:stretch>
                <a:fillRect/>
              </a:stretch>
            </p:blipFill>
            <p:spPr>
              <a:xfrm>
                <a:off x="8689630" y="4939887"/>
                <a:ext cx="36000" cy="72000"/>
              </a:xfrm>
              <a:prstGeom prst="rect">
                <a:avLst/>
              </a:prstGeom>
            </p:spPr>
          </p:pic>
        </mc:Fallback>
      </mc:AlternateContent>
    </p:spTree>
    <p:extLst>
      <p:ext uri="{BB962C8B-B14F-4D97-AF65-F5344CB8AC3E}">
        <p14:creationId xmlns:p14="http://schemas.microsoft.com/office/powerpoint/2010/main" val="168055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D25B1-A239-83D3-7FA4-502FC617074C}"/>
              </a:ext>
            </a:extLst>
          </p:cNvPr>
          <p:cNvPicPr>
            <a:picLocks noChangeAspect="1"/>
          </p:cNvPicPr>
          <p:nvPr/>
        </p:nvPicPr>
        <p:blipFill rotWithShape="1">
          <a:blip r:embed="rId3"/>
          <a:srcRect t="87887"/>
          <a:stretch/>
        </p:blipFill>
        <p:spPr>
          <a:xfrm>
            <a:off x="184752" y="3269673"/>
            <a:ext cx="11887200" cy="960323"/>
          </a:xfrm>
          <a:prstGeom prst="rect">
            <a:avLst/>
          </a:prstGeom>
          <a:solidFill>
            <a:schemeClr val="bg1"/>
          </a:solidFill>
          <a:effectLst>
            <a:outerShdw blurRad="50800" dist="38100" dir="2700000" algn="tl" rotWithShape="0">
              <a:prstClr val="black">
                <a:alpha val="40000"/>
              </a:prstClr>
            </a:outerShdw>
          </a:effectLst>
        </p:spPr>
      </p:pic>
      <p:sp>
        <p:nvSpPr>
          <p:cNvPr id="10" name="Down Arrow 5">
            <a:extLst>
              <a:ext uri="{FF2B5EF4-FFF2-40B4-BE49-F238E27FC236}">
                <a16:creationId xmlns:a16="http://schemas.microsoft.com/office/drawing/2014/main" id="{9CB8066C-96A1-0E5B-64CE-E22925EA8C42}"/>
              </a:ext>
            </a:extLst>
          </p:cNvPr>
          <p:cNvSpPr/>
          <p:nvPr/>
        </p:nvSpPr>
        <p:spPr>
          <a:xfrm>
            <a:off x="11456931" y="2337366"/>
            <a:ext cx="615021" cy="1156924"/>
          </a:xfrm>
          <a:prstGeom prst="downArrow">
            <a:avLst/>
          </a:prstGeom>
          <a:solidFill>
            <a:srgbClr val="0000FF"/>
          </a:solidFill>
          <a:ln w="38100">
            <a:solidFill>
              <a:srgbClr val="FF00FF"/>
            </a:solidFill>
          </a:ln>
          <a:effectLst>
            <a:outerShdw blurRad="12700" dist="25400" dir="5400000" algn="t"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11" name="Down Arrow 5">
            <a:extLst>
              <a:ext uri="{FF2B5EF4-FFF2-40B4-BE49-F238E27FC236}">
                <a16:creationId xmlns:a16="http://schemas.microsoft.com/office/drawing/2014/main" id="{A8DAD830-39F0-E952-49DC-A3680D946E17}"/>
              </a:ext>
            </a:extLst>
          </p:cNvPr>
          <p:cNvSpPr/>
          <p:nvPr/>
        </p:nvSpPr>
        <p:spPr>
          <a:xfrm>
            <a:off x="5467090" y="2341551"/>
            <a:ext cx="615021" cy="1156924"/>
          </a:xfrm>
          <a:prstGeom prst="downArrow">
            <a:avLst/>
          </a:prstGeom>
          <a:solidFill>
            <a:srgbClr val="0000FF"/>
          </a:solidFill>
          <a:ln w="38100">
            <a:solidFill>
              <a:srgbClr val="FF00FF"/>
            </a:solidFill>
          </a:ln>
          <a:effectLst>
            <a:outerShdw blurRad="12700" dist="25400" dir="5400000" algn="t"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12" name="Down Arrow 5">
            <a:extLst>
              <a:ext uri="{FF2B5EF4-FFF2-40B4-BE49-F238E27FC236}">
                <a16:creationId xmlns:a16="http://schemas.microsoft.com/office/drawing/2014/main" id="{86751DF7-688B-AA25-3572-1CC8A7962D24}"/>
              </a:ext>
            </a:extLst>
          </p:cNvPr>
          <p:cNvSpPr/>
          <p:nvPr/>
        </p:nvSpPr>
        <p:spPr>
          <a:xfrm flipV="1">
            <a:off x="11235748" y="3825910"/>
            <a:ext cx="615021" cy="1156924"/>
          </a:xfrm>
          <a:prstGeom prst="downArrow">
            <a:avLst/>
          </a:prstGeom>
          <a:solidFill>
            <a:srgbClr val="0000FF"/>
          </a:solidFill>
          <a:ln w="38100">
            <a:solidFill>
              <a:srgbClr val="FF00FF"/>
            </a:solidFill>
          </a:ln>
          <a:effectLst>
            <a:outerShdw blurRad="12700" dist="25400" dir="5400000" algn="t"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7" dirty="0"/>
          </a:p>
        </p:txBody>
      </p:sp>
      <p:sp>
        <p:nvSpPr>
          <p:cNvPr id="13" name="TextBox 12">
            <a:extLst>
              <a:ext uri="{FF2B5EF4-FFF2-40B4-BE49-F238E27FC236}">
                <a16:creationId xmlns:a16="http://schemas.microsoft.com/office/drawing/2014/main" id="{43B770D9-77AB-D4B9-D8A7-C55AA9028614}"/>
              </a:ext>
            </a:extLst>
          </p:cNvPr>
          <p:cNvSpPr txBox="1"/>
          <p:nvPr/>
        </p:nvSpPr>
        <p:spPr>
          <a:xfrm>
            <a:off x="11403253" y="1907376"/>
            <a:ext cx="722376" cy="429990"/>
          </a:xfrm>
          <a:prstGeom prst="rect">
            <a:avLst/>
          </a:prstGeom>
          <a:noFill/>
        </p:spPr>
        <p:txBody>
          <a:bodyPr wrap="square" rtlCol="0">
            <a:spAutoFit/>
          </a:bodyPr>
          <a:lstStyle/>
          <a:p>
            <a:r>
              <a:rPr lang="en-US" dirty="0"/>
              <a:t>This</a:t>
            </a:r>
          </a:p>
        </p:txBody>
      </p:sp>
      <p:sp>
        <p:nvSpPr>
          <p:cNvPr id="14" name="TextBox 13">
            <a:extLst>
              <a:ext uri="{FF2B5EF4-FFF2-40B4-BE49-F238E27FC236}">
                <a16:creationId xmlns:a16="http://schemas.microsoft.com/office/drawing/2014/main" id="{3E60F160-63E9-2E03-417B-02995DE5A5B7}"/>
              </a:ext>
            </a:extLst>
          </p:cNvPr>
          <p:cNvSpPr txBox="1"/>
          <p:nvPr/>
        </p:nvSpPr>
        <p:spPr>
          <a:xfrm>
            <a:off x="4663439" y="1853913"/>
            <a:ext cx="2222321" cy="429990"/>
          </a:xfrm>
          <a:prstGeom prst="rect">
            <a:avLst/>
          </a:prstGeom>
          <a:noFill/>
        </p:spPr>
        <p:txBody>
          <a:bodyPr wrap="square" rtlCol="0">
            <a:spAutoFit/>
          </a:bodyPr>
          <a:lstStyle/>
          <a:p>
            <a:r>
              <a:rPr lang="en-US" dirty="0"/>
              <a:t>Divided by this</a:t>
            </a:r>
          </a:p>
        </p:txBody>
      </p:sp>
      <p:sp>
        <p:nvSpPr>
          <p:cNvPr id="15" name="TextBox 14">
            <a:extLst>
              <a:ext uri="{FF2B5EF4-FFF2-40B4-BE49-F238E27FC236}">
                <a16:creationId xmlns:a16="http://schemas.microsoft.com/office/drawing/2014/main" id="{E046C221-51F2-5710-D7FF-062F00EBED31}"/>
              </a:ext>
            </a:extLst>
          </p:cNvPr>
          <p:cNvSpPr txBox="1"/>
          <p:nvPr/>
        </p:nvSpPr>
        <p:spPr>
          <a:xfrm>
            <a:off x="10432097" y="4982834"/>
            <a:ext cx="2222321" cy="767646"/>
          </a:xfrm>
          <a:prstGeom prst="rect">
            <a:avLst/>
          </a:prstGeom>
          <a:noFill/>
        </p:spPr>
        <p:txBody>
          <a:bodyPr wrap="square" rtlCol="0">
            <a:spAutoFit/>
          </a:bodyPr>
          <a:lstStyle/>
          <a:p>
            <a:pPr algn="ctr"/>
            <a:r>
              <a:rPr lang="en-US" dirty="0"/>
              <a:t>Yields your </a:t>
            </a:r>
            <a:br>
              <a:rPr lang="en-US" dirty="0"/>
            </a:br>
            <a:r>
              <a:rPr lang="en-US" dirty="0"/>
              <a:t>levy rate</a:t>
            </a:r>
          </a:p>
        </p:txBody>
      </p:sp>
      <p:sp>
        <p:nvSpPr>
          <p:cNvPr id="19" name="Title 3">
            <a:extLst>
              <a:ext uri="{FF2B5EF4-FFF2-40B4-BE49-F238E27FC236}">
                <a16:creationId xmlns:a16="http://schemas.microsoft.com/office/drawing/2014/main" id="{A9FFE466-29EE-2457-5A20-D040421F174B}"/>
              </a:ext>
            </a:extLst>
          </p:cNvPr>
          <p:cNvSpPr>
            <a:spLocks noGrp="1"/>
          </p:cNvSpPr>
          <p:nvPr>
            <p:ph type="title"/>
          </p:nvPr>
        </p:nvSpPr>
        <p:spPr>
          <a:xfrm>
            <a:off x="0" y="1"/>
            <a:ext cx="12480925" cy="1222743"/>
          </a:xfrm>
          <a:prstGeom prst="rect">
            <a:avLst/>
          </a:prstGeo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Aft>
                <a:spcPts val="600"/>
              </a:spcAft>
              <a:buFont typeface="Arial" panose="020B0604020202020204" pitchFamily="34" charset="0"/>
            </a:pPr>
            <a:r>
              <a:rPr lang="en-US" sz="4400" dirty="0">
                <a:effectLst>
                  <a:outerShdw blurRad="38100" dist="38100" dir="2700000" algn="tl">
                    <a:srgbClr val="000000">
                      <a:alpha val="43137"/>
                    </a:srgbClr>
                  </a:outerShdw>
                </a:effectLst>
                <a:latin typeface="+mj-lt"/>
              </a:rPr>
              <a:t>Reca</a:t>
            </a:r>
            <a:r>
              <a:rPr lang="en-US" sz="4400" dirty="0">
                <a:effectLst>
                  <a:outerShdw blurRad="38100" dist="38100" dir="2700000" algn="tl">
                    <a:srgbClr val="000000">
                      <a:alpha val="43137"/>
                    </a:srgbClr>
                  </a:outerShdw>
                </a:effectLst>
              </a:rPr>
              <a:t>p</a:t>
            </a:r>
            <a:endParaRPr lang="en-US" sz="44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78695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Discussion</a:t>
            </a:r>
          </a:p>
        </p:txBody>
      </p:sp>
      <p:sp>
        <p:nvSpPr>
          <p:cNvPr id="14" name="TextBox 13">
            <a:extLst>
              <a:ext uri="{FF2B5EF4-FFF2-40B4-BE49-F238E27FC236}">
                <a16:creationId xmlns:a16="http://schemas.microsoft.com/office/drawing/2014/main" id="{CA40440D-16E6-688F-6B67-6526012A73C2}"/>
              </a:ext>
            </a:extLst>
          </p:cNvPr>
          <p:cNvSpPr txBox="1"/>
          <p:nvPr/>
        </p:nvSpPr>
        <p:spPr>
          <a:xfrm>
            <a:off x="2042656" y="1960187"/>
            <a:ext cx="8395612" cy="4584973"/>
          </a:xfrm>
          <a:prstGeom prst="rect">
            <a:avLst/>
          </a:prstGeom>
          <a:noFill/>
        </p:spPr>
        <p:txBody>
          <a:bodyPr wrap="square" rtlCol="0">
            <a:spAutoFit/>
          </a:bodyPr>
          <a:lstStyle/>
          <a:p>
            <a:r>
              <a:rPr lang="en-US" sz="3000" b="1" dirty="0">
                <a:solidFill>
                  <a:srgbClr val="262087"/>
                </a:solidFill>
              </a:rPr>
              <a:t>Discuss at your table:</a:t>
            </a:r>
          </a:p>
          <a:p>
            <a:endParaRPr lang="en-US" sz="3000" b="1" dirty="0">
              <a:solidFill>
                <a:srgbClr val="262087"/>
              </a:solidFill>
            </a:endParaRPr>
          </a:p>
          <a:p>
            <a:r>
              <a:rPr lang="en-US" sz="3000" dirty="0">
                <a:solidFill>
                  <a:srgbClr val="262087"/>
                </a:solidFill>
              </a:rPr>
              <a:t>Does your school board care more about mill rate or total levy?</a:t>
            </a:r>
          </a:p>
          <a:p>
            <a:endParaRPr lang="en-US" sz="3000" dirty="0">
              <a:solidFill>
                <a:srgbClr val="262087"/>
              </a:solidFill>
            </a:endParaRPr>
          </a:p>
          <a:p>
            <a:r>
              <a:rPr lang="en-US" sz="3000" dirty="0">
                <a:solidFill>
                  <a:srgbClr val="262087"/>
                </a:solidFill>
              </a:rPr>
              <a:t>What actions did district staff take in the past to implement the wishes of the school board?</a:t>
            </a:r>
          </a:p>
          <a:p>
            <a:endParaRPr lang="en-US" sz="3000" dirty="0">
              <a:solidFill>
                <a:srgbClr val="262087"/>
              </a:solidFill>
            </a:endParaRPr>
          </a:p>
          <a:p>
            <a:r>
              <a:rPr lang="en-US" sz="3000" dirty="0">
                <a:solidFill>
                  <a:srgbClr val="262087"/>
                </a:solidFill>
              </a:rPr>
              <a:t> </a:t>
            </a:r>
          </a:p>
          <a:p>
            <a:pPr marL="342900" indent="-342900">
              <a:buFont typeface="Arial" panose="020B0604020202020204" pitchFamily="34" charset="0"/>
              <a:buChar char="•"/>
            </a:pPr>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72CA7C9-71B4-3D86-30D3-CBB01BCDD242}"/>
                  </a:ext>
                </a:extLst>
              </p14:cNvPr>
              <p14:cNvContentPartPr/>
              <p14:nvPr/>
            </p14:nvContentPartPr>
            <p14:xfrm>
              <a:off x="7495870" y="669567"/>
              <a:ext cx="360" cy="360"/>
            </p14:xfrm>
          </p:contentPart>
        </mc:Choice>
        <mc:Fallback xmlns="">
          <p:pic>
            <p:nvPicPr>
              <p:cNvPr id="2" name="Ink 1">
                <a:extLst>
                  <a:ext uri="{FF2B5EF4-FFF2-40B4-BE49-F238E27FC236}">
                    <a16:creationId xmlns:a16="http://schemas.microsoft.com/office/drawing/2014/main" id="{972CA7C9-71B4-3D86-30D3-CBB01BCDD242}"/>
                  </a:ext>
                </a:extLst>
              </p:cNvPr>
              <p:cNvPicPr/>
              <p:nvPr/>
            </p:nvPicPr>
            <p:blipFill>
              <a:blip r:embed="rId4"/>
              <a:stretch>
                <a:fillRect/>
              </a:stretch>
            </p:blipFill>
            <p:spPr>
              <a:xfrm>
                <a:off x="7478230" y="633567"/>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1D3720C-5341-5EFE-8174-C5A4C1974880}"/>
                  </a:ext>
                </a:extLst>
              </p14:cNvPr>
              <p14:cNvContentPartPr/>
              <p14:nvPr/>
            </p14:nvContentPartPr>
            <p14:xfrm>
              <a:off x="-1063850" y="1860087"/>
              <a:ext cx="360" cy="360"/>
            </p14:xfrm>
          </p:contentPart>
        </mc:Choice>
        <mc:Fallback xmlns="">
          <p:pic>
            <p:nvPicPr>
              <p:cNvPr id="3" name="Ink 2">
                <a:extLst>
                  <a:ext uri="{FF2B5EF4-FFF2-40B4-BE49-F238E27FC236}">
                    <a16:creationId xmlns:a16="http://schemas.microsoft.com/office/drawing/2014/main" id="{61D3720C-5341-5EFE-8174-C5A4C1974880}"/>
                  </a:ext>
                </a:extLst>
              </p:cNvPr>
              <p:cNvPicPr/>
              <p:nvPr/>
            </p:nvPicPr>
            <p:blipFill>
              <a:blip r:embed="rId4"/>
              <a:stretch>
                <a:fillRect/>
              </a:stretch>
            </p:blipFill>
            <p:spPr>
              <a:xfrm>
                <a:off x="-1081850" y="1824087"/>
                <a:ext cx="36000" cy="72000"/>
              </a:xfrm>
              <a:prstGeom prst="rect">
                <a:avLst/>
              </a:prstGeom>
            </p:spPr>
          </p:pic>
        </mc:Fallback>
      </mc:AlternateContent>
    </p:spTree>
    <p:extLst>
      <p:ext uri="{BB962C8B-B14F-4D97-AF65-F5344CB8AC3E}">
        <p14:creationId xmlns:p14="http://schemas.microsoft.com/office/powerpoint/2010/main" val="275316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 y="0"/>
            <a:ext cx="12480925" cy="1217089"/>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400" dirty="0">
                <a:effectLst>
                  <a:outerShdw blurRad="38100" dist="38100" dir="2700000" algn="tl">
                    <a:srgbClr val="000000">
                      <a:alpha val="43137"/>
                    </a:srgbClr>
                  </a:outerShdw>
                </a:effectLst>
                <a:ea typeface="+mj-ea"/>
                <a:cs typeface="+mj-cs"/>
              </a:rPr>
              <a:t>Overview: Budget Adoption and Tax Levy</a:t>
            </a:r>
          </a:p>
        </p:txBody>
      </p:sp>
      <p:sp>
        <p:nvSpPr>
          <p:cNvPr id="5" name="Rectangle 4"/>
          <p:cNvSpPr/>
          <p:nvPr/>
        </p:nvSpPr>
        <p:spPr>
          <a:xfrm>
            <a:off x="1637414" y="5478636"/>
            <a:ext cx="10625290" cy="830997"/>
          </a:xfrm>
          <a:prstGeom prst="rect">
            <a:avLst/>
          </a:prstGeom>
          <a:solidFill>
            <a:srgbClr val="006EC0"/>
          </a:solidFill>
          <a:ln w="12700">
            <a:solidFill>
              <a:schemeClr val="bg1"/>
            </a:solidFill>
          </a:ln>
        </p:spPr>
        <p:txBody>
          <a:bodyPr wrap="square">
            <a:spAutoFit/>
          </a:bodyPr>
          <a:lstStyle/>
          <a:p>
            <a:pPr algn="ctr"/>
            <a:r>
              <a:rPr lang="en-US" sz="2400" dirty="0">
                <a:solidFill>
                  <a:schemeClr val="bg1"/>
                </a:solidFill>
                <a:latin typeface="Lato" panose="020F0502020204030203" pitchFamily="34" charset="0"/>
              </a:rPr>
              <a:t>Create a proposed budget that identifies expected revenues, </a:t>
            </a:r>
            <a:br>
              <a:rPr lang="en-US" sz="2400" dirty="0">
                <a:solidFill>
                  <a:schemeClr val="bg1"/>
                </a:solidFill>
                <a:latin typeface="Lato" panose="020F0502020204030203" pitchFamily="34" charset="0"/>
              </a:rPr>
            </a:br>
            <a:r>
              <a:rPr lang="en-US" sz="2400" dirty="0">
                <a:solidFill>
                  <a:schemeClr val="bg1"/>
                </a:solidFill>
                <a:latin typeface="Lato" panose="020F0502020204030203" pitchFamily="34" charset="0"/>
              </a:rPr>
              <a:t>expenditures and fund balances for the upcoming/current year</a:t>
            </a:r>
            <a:endParaRPr lang="en-US" sz="2400" dirty="0">
              <a:latin typeface="Lato" panose="020F0502020204030203" pitchFamily="34" charset="0"/>
            </a:endParaRPr>
          </a:p>
        </p:txBody>
      </p:sp>
      <p:sp>
        <p:nvSpPr>
          <p:cNvPr id="7" name="Rectangle 6"/>
          <p:cNvSpPr/>
          <p:nvPr/>
        </p:nvSpPr>
        <p:spPr>
          <a:xfrm>
            <a:off x="2489839" y="4564954"/>
            <a:ext cx="9762391" cy="830997"/>
          </a:xfrm>
          <a:prstGeom prst="rect">
            <a:avLst/>
          </a:prstGeom>
          <a:solidFill>
            <a:srgbClr val="009999"/>
          </a:solidFill>
          <a:ln w="12700">
            <a:solidFill>
              <a:schemeClr val="bg1"/>
            </a:solidFill>
          </a:ln>
        </p:spPr>
        <p:txBody>
          <a:bodyPr wrap="square" anchor="ctr">
            <a:spAutoFit/>
          </a:bodyPr>
          <a:lstStyle/>
          <a:p>
            <a:pPr algn="ctr">
              <a:spcBef>
                <a:spcPts val="819"/>
              </a:spcBef>
            </a:pPr>
            <a:r>
              <a:rPr lang="en-US" sz="2400" dirty="0">
                <a:solidFill>
                  <a:schemeClr val="bg1"/>
                </a:solidFill>
                <a:latin typeface="Lato" panose="020F0502020204030203" pitchFamily="34" charset="0"/>
              </a:rPr>
              <a:t>Publish a class 1 notice in the newspaper</a:t>
            </a:r>
          </a:p>
          <a:p>
            <a:endParaRPr lang="en-US" sz="2400" dirty="0"/>
          </a:p>
        </p:txBody>
      </p:sp>
      <p:sp>
        <p:nvSpPr>
          <p:cNvPr id="8" name="Rectangle 7"/>
          <p:cNvSpPr/>
          <p:nvPr/>
        </p:nvSpPr>
        <p:spPr>
          <a:xfrm>
            <a:off x="3335435" y="3642159"/>
            <a:ext cx="8927268" cy="830997"/>
          </a:xfrm>
          <a:prstGeom prst="rect">
            <a:avLst/>
          </a:prstGeom>
          <a:solidFill>
            <a:srgbClr val="0099CC"/>
          </a:solidFill>
          <a:ln w="12700">
            <a:solidFill>
              <a:schemeClr val="bg1"/>
            </a:solidFill>
          </a:ln>
        </p:spPr>
        <p:txBody>
          <a:bodyPr wrap="square">
            <a:spAutoFit/>
          </a:bodyPr>
          <a:lstStyle/>
          <a:p>
            <a:pPr algn="ctr">
              <a:spcAft>
                <a:spcPts val="614"/>
              </a:spcAft>
            </a:pPr>
            <a:r>
              <a:rPr lang="en-US" sz="2400" dirty="0">
                <a:solidFill>
                  <a:schemeClr val="bg1"/>
                </a:solidFill>
                <a:latin typeface="Lato" panose="020F0502020204030203" pitchFamily="34" charset="0"/>
              </a:rPr>
              <a:t>Hold a public hearing, at which time residents of the district </a:t>
            </a:r>
            <a:br>
              <a:rPr lang="en-US" sz="2400" dirty="0">
                <a:solidFill>
                  <a:schemeClr val="bg1"/>
                </a:solidFill>
                <a:latin typeface="Lato" panose="020F0502020204030203" pitchFamily="34" charset="0"/>
              </a:rPr>
            </a:br>
            <a:r>
              <a:rPr lang="en-US" sz="2400" dirty="0">
                <a:solidFill>
                  <a:schemeClr val="bg1"/>
                </a:solidFill>
                <a:latin typeface="Lato" panose="020F0502020204030203" pitchFamily="34" charset="0"/>
              </a:rPr>
              <a:t>have an opportunity to comment on the proposed budget</a:t>
            </a:r>
            <a:endParaRPr lang="en-US" sz="2400" dirty="0">
              <a:latin typeface="Lato" panose="020F0502020204030203" pitchFamily="34" charset="0"/>
            </a:endParaRPr>
          </a:p>
        </p:txBody>
      </p:sp>
      <p:sp>
        <p:nvSpPr>
          <p:cNvPr id="9" name="Rectangle 8"/>
          <p:cNvSpPr/>
          <p:nvPr/>
        </p:nvSpPr>
        <p:spPr>
          <a:xfrm>
            <a:off x="4495098" y="2692484"/>
            <a:ext cx="7770640" cy="830997"/>
          </a:xfrm>
          <a:prstGeom prst="rect">
            <a:avLst/>
          </a:prstGeom>
          <a:solidFill>
            <a:srgbClr val="33A056"/>
          </a:solidFill>
          <a:ln w="12700">
            <a:solidFill>
              <a:schemeClr val="bg1"/>
            </a:solidFill>
          </a:ln>
        </p:spPr>
        <p:txBody>
          <a:bodyPr wrap="square">
            <a:spAutoFit/>
          </a:bodyPr>
          <a:lstStyle/>
          <a:p>
            <a:pPr algn="ctr"/>
            <a:r>
              <a:rPr lang="en-US" sz="2400" dirty="0">
                <a:solidFill>
                  <a:schemeClr val="bg1"/>
                </a:solidFill>
                <a:latin typeface="Lato" panose="020F0502020204030203" pitchFamily="34" charset="0"/>
              </a:rPr>
              <a:t>The electors at the annual meeting vote a tax </a:t>
            </a:r>
            <a:br>
              <a:rPr lang="en-US" sz="2400" dirty="0">
                <a:solidFill>
                  <a:schemeClr val="bg1"/>
                </a:solidFill>
                <a:latin typeface="Lato" panose="020F0502020204030203" pitchFamily="34" charset="0"/>
              </a:rPr>
            </a:br>
            <a:r>
              <a:rPr lang="en-US" sz="2400" dirty="0">
                <a:solidFill>
                  <a:schemeClr val="bg1"/>
                </a:solidFill>
                <a:latin typeface="Lato" panose="020F0502020204030203" pitchFamily="34" charset="0"/>
              </a:rPr>
              <a:t>(Common School Districts only)</a:t>
            </a:r>
            <a:endParaRPr lang="en-US" sz="2400" dirty="0">
              <a:latin typeface="Lato" panose="020F0502020204030203" pitchFamily="34" charset="0"/>
            </a:endParaRPr>
          </a:p>
        </p:txBody>
      </p:sp>
      <p:sp>
        <p:nvSpPr>
          <p:cNvPr id="10" name="Rectangle 9"/>
          <p:cNvSpPr/>
          <p:nvPr/>
        </p:nvSpPr>
        <p:spPr>
          <a:xfrm>
            <a:off x="5675709" y="1823207"/>
            <a:ext cx="6586995" cy="830997"/>
          </a:xfrm>
          <a:prstGeom prst="rect">
            <a:avLst/>
          </a:prstGeom>
          <a:solidFill>
            <a:srgbClr val="333399"/>
          </a:solidFill>
          <a:ln w="12700">
            <a:solidFill>
              <a:schemeClr val="bg1"/>
            </a:solidFill>
          </a:ln>
        </p:spPr>
        <p:txBody>
          <a:bodyPr wrap="square">
            <a:spAutoFit/>
          </a:bodyPr>
          <a:lstStyle/>
          <a:p>
            <a:pPr algn="ctr"/>
            <a:r>
              <a:rPr lang="en-US" sz="2400" dirty="0">
                <a:solidFill>
                  <a:schemeClr val="bg1"/>
                </a:solidFill>
                <a:latin typeface="Lato" panose="020F0502020204030203" pitchFamily="34" charset="0"/>
              </a:rPr>
              <a:t>Adopt a budget at a school board </a:t>
            </a:r>
            <a:br>
              <a:rPr lang="en-US" sz="2400" dirty="0">
                <a:solidFill>
                  <a:schemeClr val="bg1"/>
                </a:solidFill>
                <a:latin typeface="Lato" panose="020F0502020204030203" pitchFamily="34" charset="0"/>
              </a:rPr>
            </a:br>
            <a:r>
              <a:rPr lang="en-US" sz="2400" dirty="0">
                <a:solidFill>
                  <a:schemeClr val="bg1"/>
                </a:solidFill>
                <a:latin typeface="Lato" panose="020F0502020204030203" pitchFamily="34" charset="0"/>
              </a:rPr>
              <a:t>meeting and set the tax levy</a:t>
            </a:r>
            <a:endParaRPr lang="en-US" sz="2400" dirty="0">
              <a:solidFill>
                <a:schemeClr val="bg1"/>
              </a:solidFill>
            </a:endParaRPr>
          </a:p>
        </p:txBody>
      </p:sp>
      <p:sp>
        <p:nvSpPr>
          <p:cNvPr id="11" name="Rectangle 10"/>
          <p:cNvSpPr/>
          <p:nvPr/>
        </p:nvSpPr>
        <p:spPr>
          <a:xfrm>
            <a:off x="99814" y="5618525"/>
            <a:ext cx="1537600" cy="553228"/>
          </a:xfrm>
          <a:prstGeom prst="rect">
            <a:avLst/>
          </a:prstGeom>
        </p:spPr>
        <p:txBody>
          <a:bodyPr wrap="none">
            <a:spAutoFit/>
          </a:bodyPr>
          <a:lstStyle/>
          <a:p>
            <a:r>
              <a:rPr lang="en-US" sz="2995" dirty="0"/>
              <a:t>Step #1 </a:t>
            </a:r>
          </a:p>
        </p:txBody>
      </p:sp>
      <p:sp>
        <p:nvSpPr>
          <p:cNvPr id="12" name="Rectangle 11"/>
          <p:cNvSpPr/>
          <p:nvPr/>
        </p:nvSpPr>
        <p:spPr>
          <a:xfrm>
            <a:off x="4229279" y="1998311"/>
            <a:ext cx="1537600" cy="553228"/>
          </a:xfrm>
          <a:prstGeom prst="rect">
            <a:avLst/>
          </a:prstGeom>
        </p:spPr>
        <p:txBody>
          <a:bodyPr wrap="none">
            <a:spAutoFit/>
          </a:bodyPr>
          <a:lstStyle/>
          <a:p>
            <a:r>
              <a:rPr lang="en-US" sz="2995" dirty="0"/>
              <a:t>Step #5 </a:t>
            </a:r>
          </a:p>
        </p:txBody>
      </p:sp>
      <p:sp>
        <p:nvSpPr>
          <p:cNvPr id="13" name="Rectangle 12"/>
          <p:cNvSpPr/>
          <p:nvPr/>
        </p:nvSpPr>
        <p:spPr>
          <a:xfrm>
            <a:off x="3037720" y="2807489"/>
            <a:ext cx="1537600" cy="553228"/>
          </a:xfrm>
          <a:prstGeom prst="rect">
            <a:avLst/>
          </a:prstGeom>
        </p:spPr>
        <p:txBody>
          <a:bodyPr wrap="none">
            <a:spAutoFit/>
          </a:bodyPr>
          <a:lstStyle/>
          <a:p>
            <a:r>
              <a:rPr lang="en-US" sz="2995" dirty="0"/>
              <a:t>Step #4 </a:t>
            </a:r>
          </a:p>
        </p:txBody>
      </p:sp>
      <p:sp>
        <p:nvSpPr>
          <p:cNvPr id="14" name="Rectangle 13"/>
          <p:cNvSpPr/>
          <p:nvPr/>
        </p:nvSpPr>
        <p:spPr>
          <a:xfrm>
            <a:off x="1824724" y="3809296"/>
            <a:ext cx="1537600" cy="553228"/>
          </a:xfrm>
          <a:prstGeom prst="rect">
            <a:avLst/>
          </a:prstGeom>
        </p:spPr>
        <p:txBody>
          <a:bodyPr wrap="none">
            <a:spAutoFit/>
          </a:bodyPr>
          <a:lstStyle/>
          <a:p>
            <a:r>
              <a:rPr lang="en-US" sz="2995" dirty="0"/>
              <a:t>Step #3 </a:t>
            </a:r>
          </a:p>
        </p:txBody>
      </p:sp>
      <p:sp>
        <p:nvSpPr>
          <p:cNvPr id="15" name="Rectangle 14"/>
          <p:cNvSpPr/>
          <p:nvPr/>
        </p:nvSpPr>
        <p:spPr>
          <a:xfrm>
            <a:off x="952239" y="4712476"/>
            <a:ext cx="1537600" cy="553228"/>
          </a:xfrm>
          <a:prstGeom prst="rect">
            <a:avLst/>
          </a:prstGeom>
        </p:spPr>
        <p:txBody>
          <a:bodyPr wrap="none">
            <a:spAutoFit/>
          </a:bodyPr>
          <a:lstStyle/>
          <a:p>
            <a:r>
              <a:rPr lang="en-US" sz="2995" dirty="0"/>
              <a:t>Step #2 </a:t>
            </a:r>
          </a:p>
        </p:txBody>
      </p:sp>
    </p:spTree>
    <p:extLst>
      <p:ext uri="{BB962C8B-B14F-4D97-AF65-F5344CB8AC3E}">
        <p14:creationId xmlns:p14="http://schemas.microsoft.com/office/powerpoint/2010/main" val="418873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000" dirty="0">
                <a:effectLst>
                  <a:outerShdw blurRad="38100" dist="38100" dir="2700000" algn="tl">
                    <a:srgbClr val="000000">
                      <a:alpha val="43137"/>
                    </a:srgbClr>
                  </a:outerShdw>
                </a:effectLst>
                <a:ea typeface="+mj-ea"/>
                <a:cs typeface="+mj-cs"/>
              </a:rPr>
              <a:t>2022-23 Budget </a:t>
            </a:r>
            <a:br>
              <a:rPr lang="en-US" sz="4000" dirty="0">
                <a:effectLst>
                  <a:outerShdw blurRad="38100" dist="38100" dir="2700000" algn="tl">
                    <a:srgbClr val="000000">
                      <a:alpha val="43137"/>
                    </a:srgbClr>
                  </a:outerShdw>
                </a:effectLst>
                <a:ea typeface="+mj-ea"/>
                <a:cs typeface="+mj-cs"/>
              </a:rPr>
            </a:br>
            <a:r>
              <a:rPr lang="en-US" sz="4000" dirty="0">
                <a:effectLst>
                  <a:outerShdw blurRad="38100" dist="38100" dir="2700000" algn="tl">
                    <a:srgbClr val="000000">
                      <a:alpha val="43137"/>
                    </a:srgbClr>
                  </a:outerShdw>
                </a:effectLst>
                <a:ea typeface="+mj-ea"/>
                <a:cs typeface="+mj-cs"/>
              </a:rPr>
              <a:t>Prepare for Hearing and Adoption</a:t>
            </a:r>
          </a:p>
        </p:txBody>
      </p:sp>
      <p:grpSp>
        <p:nvGrpSpPr>
          <p:cNvPr id="10" name="Group 9"/>
          <p:cNvGrpSpPr/>
          <p:nvPr/>
        </p:nvGrpSpPr>
        <p:grpSpPr>
          <a:xfrm>
            <a:off x="7706490" y="1721657"/>
            <a:ext cx="4004297" cy="3867600"/>
            <a:chOff x="106679" y="3401463"/>
            <a:chExt cx="1846165" cy="1742037"/>
          </a:xfrm>
        </p:grpSpPr>
        <p:sp>
          <p:nvSpPr>
            <p:cNvPr id="7" name="Freeform 6"/>
            <p:cNvSpPr>
              <a:spLocks/>
            </p:cNvSpPr>
            <p:nvPr/>
          </p:nvSpPr>
          <p:spPr bwMode="auto">
            <a:xfrm rot="5400000">
              <a:off x="-62863" y="3571005"/>
              <a:ext cx="1692576" cy="1353492"/>
            </a:xfrm>
            <a:custGeom>
              <a:avLst/>
              <a:gdLst>
                <a:gd name="T0" fmla="*/ 2147483647 w 1711"/>
                <a:gd name="T1" fmla="*/ 2147483647 h 1280"/>
                <a:gd name="T2" fmla="*/ 2147483647 w 1711"/>
                <a:gd name="T3" fmla="*/ 2147483647 h 1280"/>
                <a:gd name="T4" fmla="*/ 2147483647 w 1711"/>
                <a:gd name="T5" fmla="*/ 2147483647 h 1280"/>
                <a:gd name="T6" fmla="*/ 2147483647 w 1711"/>
                <a:gd name="T7" fmla="*/ 2147483647 h 1280"/>
                <a:gd name="T8" fmla="*/ 2147483647 w 1711"/>
                <a:gd name="T9" fmla="*/ 2147483647 h 1280"/>
                <a:gd name="T10" fmla="*/ 2147483647 w 1711"/>
                <a:gd name="T11" fmla="*/ 2147483647 h 1280"/>
                <a:gd name="T12" fmla="*/ 2147483647 w 1711"/>
                <a:gd name="T13" fmla="*/ 2147483647 h 1280"/>
                <a:gd name="T14" fmla="*/ 2147483647 w 1711"/>
                <a:gd name="T15" fmla="*/ 2147483647 h 1280"/>
                <a:gd name="T16" fmla="*/ 2147483647 w 1711"/>
                <a:gd name="T17" fmla="*/ 2147483647 h 1280"/>
                <a:gd name="T18" fmla="*/ 2147483647 w 1711"/>
                <a:gd name="T19" fmla="*/ 2147483647 h 1280"/>
                <a:gd name="T20" fmla="*/ 2147483647 w 1711"/>
                <a:gd name="T21" fmla="*/ 2147483647 h 1280"/>
                <a:gd name="T22" fmla="*/ 2147483647 w 1711"/>
                <a:gd name="T23" fmla="*/ 2147483647 h 1280"/>
                <a:gd name="T24" fmla="*/ 2147483647 w 1711"/>
                <a:gd name="T25" fmla="*/ 2147483647 h 1280"/>
                <a:gd name="T26" fmla="*/ 2147483647 w 1711"/>
                <a:gd name="T27" fmla="*/ 2147483647 h 1280"/>
                <a:gd name="T28" fmla="*/ 2147483647 w 1711"/>
                <a:gd name="T29" fmla="*/ 2147483647 h 1280"/>
                <a:gd name="T30" fmla="*/ 2147483647 w 1711"/>
                <a:gd name="T31" fmla="*/ 2147483647 h 1280"/>
                <a:gd name="T32" fmla="*/ 2147483647 w 1711"/>
                <a:gd name="T33" fmla="*/ 2147483647 h 1280"/>
                <a:gd name="T34" fmla="*/ 2147483647 w 1711"/>
                <a:gd name="T35" fmla="*/ 2147483647 h 1280"/>
                <a:gd name="T36" fmla="*/ 2147483647 w 1711"/>
                <a:gd name="T37" fmla="*/ 2147483647 h 1280"/>
                <a:gd name="T38" fmla="*/ 2147483647 w 1711"/>
                <a:gd name="T39" fmla="*/ 2147483647 h 1280"/>
                <a:gd name="T40" fmla="*/ 2147483647 w 1711"/>
                <a:gd name="T41" fmla="*/ 2147483647 h 1280"/>
                <a:gd name="T42" fmla="*/ 2147483647 w 1711"/>
                <a:gd name="T43" fmla="*/ 2147483647 h 1280"/>
                <a:gd name="T44" fmla="*/ 2147483647 w 1711"/>
                <a:gd name="T45" fmla="*/ 2147483647 h 1280"/>
                <a:gd name="T46" fmla="*/ 2147483647 w 1711"/>
                <a:gd name="T47" fmla="*/ 2147483647 h 1280"/>
                <a:gd name="T48" fmla="*/ 2147483647 w 1711"/>
                <a:gd name="T49" fmla="*/ 2147483647 h 1280"/>
                <a:gd name="T50" fmla="*/ 2147483647 w 1711"/>
                <a:gd name="T51" fmla="*/ 2147483647 h 1280"/>
                <a:gd name="T52" fmla="*/ 2147483647 w 1711"/>
                <a:gd name="T53" fmla="*/ 2147483647 h 1280"/>
                <a:gd name="T54" fmla="*/ 2147483647 w 1711"/>
                <a:gd name="T55" fmla="*/ 2147483647 h 1280"/>
                <a:gd name="T56" fmla="*/ 2147483647 w 1711"/>
                <a:gd name="T57" fmla="*/ 2147483647 h 1280"/>
                <a:gd name="T58" fmla="*/ 2147483647 w 1711"/>
                <a:gd name="T59" fmla="*/ 2147483647 h 1280"/>
                <a:gd name="T60" fmla="*/ 2147483647 w 1711"/>
                <a:gd name="T61" fmla="*/ 2147483647 h 1280"/>
                <a:gd name="T62" fmla="*/ 2147483647 w 1711"/>
                <a:gd name="T63" fmla="*/ 2147483647 h 1280"/>
                <a:gd name="T64" fmla="*/ 2147483647 w 1711"/>
                <a:gd name="T65" fmla="*/ 2147483647 h 1280"/>
                <a:gd name="T66" fmla="*/ 2147483647 w 1711"/>
                <a:gd name="T67" fmla="*/ 2147483647 h 1280"/>
                <a:gd name="T68" fmla="*/ 2147483647 w 1711"/>
                <a:gd name="T69" fmla="*/ 2147483647 h 1280"/>
                <a:gd name="T70" fmla="*/ 2147483647 w 1711"/>
                <a:gd name="T71" fmla="*/ 2147483647 h 1280"/>
                <a:gd name="T72" fmla="*/ 2147483647 w 1711"/>
                <a:gd name="T73" fmla="*/ 2147483647 h 1280"/>
                <a:gd name="T74" fmla="*/ 2147483647 w 1711"/>
                <a:gd name="T75" fmla="*/ 2147483647 h 1280"/>
                <a:gd name="T76" fmla="*/ 2147483647 w 1711"/>
                <a:gd name="T77" fmla="*/ 2147483647 h 1280"/>
                <a:gd name="T78" fmla="*/ 2147483647 w 1711"/>
                <a:gd name="T79" fmla="*/ 2147483647 h 1280"/>
                <a:gd name="T80" fmla="*/ 2147483647 w 1711"/>
                <a:gd name="T81" fmla="*/ 2147483647 h 1280"/>
                <a:gd name="T82" fmla="*/ 2147483647 w 1711"/>
                <a:gd name="T83" fmla="*/ 2147483647 h 1280"/>
                <a:gd name="T84" fmla="*/ 2147483647 w 1711"/>
                <a:gd name="T85" fmla="*/ 2147483647 h 1280"/>
                <a:gd name="T86" fmla="*/ 2147483647 w 1711"/>
                <a:gd name="T87" fmla="*/ 2147483647 h 1280"/>
                <a:gd name="T88" fmla="*/ 2147483647 w 1711"/>
                <a:gd name="T89" fmla="*/ 2147483647 h 1280"/>
                <a:gd name="T90" fmla="*/ 2147483647 w 1711"/>
                <a:gd name="T91" fmla="*/ 2147483647 h 1280"/>
                <a:gd name="T92" fmla="*/ 2147483647 w 1711"/>
                <a:gd name="T93" fmla="*/ 2147483647 h 1280"/>
                <a:gd name="T94" fmla="*/ 2147483647 w 1711"/>
                <a:gd name="T95" fmla="*/ 2147483647 h 12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1"/>
                <a:gd name="T145" fmla="*/ 0 h 1280"/>
                <a:gd name="T146" fmla="*/ 1711 w 1711"/>
                <a:gd name="T147" fmla="*/ 1280 h 12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1" h="1280">
                  <a:moveTo>
                    <a:pt x="1663" y="798"/>
                  </a:moveTo>
                  <a:lnTo>
                    <a:pt x="1673" y="779"/>
                  </a:lnTo>
                  <a:lnTo>
                    <a:pt x="1682" y="757"/>
                  </a:lnTo>
                  <a:lnTo>
                    <a:pt x="1689" y="737"/>
                  </a:lnTo>
                  <a:lnTo>
                    <a:pt x="1695" y="716"/>
                  </a:lnTo>
                  <a:lnTo>
                    <a:pt x="1700" y="694"/>
                  </a:lnTo>
                  <a:lnTo>
                    <a:pt x="1704" y="673"/>
                  </a:lnTo>
                  <a:lnTo>
                    <a:pt x="1707" y="652"/>
                  </a:lnTo>
                  <a:lnTo>
                    <a:pt x="1709" y="631"/>
                  </a:lnTo>
                  <a:lnTo>
                    <a:pt x="1710" y="610"/>
                  </a:lnTo>
                  <a:lnTo>
                    <a:pt x="1710" y="588"/>
                  </a:lnTo>
                  <a:lnTo>
                    <a:pt x="1709" y="566"/>
                  </a:lnTo>
                  <a:lnTo>
                    <a:pt x="1707" y="546"/>
                  </a:lnTo>
                  <a:lnTo>
                    <a:pt x="1703" y="525"/>
                  </a:lnTo>
                  <a:lnTo>
                    <a:pt x="1699" y="504"/>
                  </a:lnTo>
                  <a:lnTo>
                    <a:pt x="1694" y="484"/>
                  </a:lnTo>
                  <a:lnTo>
                    <a:pt x="1688" y="463"/>
                  </a:lnTo>
                  <a:lnTo>
                    <a:pt x="1680" y="443"/>
                  </a:lnTo>
                  <a:lnTo>
                    <a:pt x="1672" y="424"/>
                  </a:lnTo>
                  <a:lnTo>
                    <a:pt x="1663" y="405"/>
                  </a:lnTo>
                  <a:lnTo>
                    <a:pt x="1653" y="386"/>
                  </a:lnTo>
                  <a:lnTo>
                    <a:pt x="1642" y="368"/>
                  </a:lnTo>
                  <a:lnTo>
                    <a:pt x="1631" y="350"/>
                  </a:lnTo>
                  <a:lnTo>
                    <a:pt x="1618" y="333"/>
                  </a:lnTo>
                  <a:lnTo>
                    <a:pt x="1605" y="316"/>
                  </a:lnTo>
                  <a:lnTo>
                    <a:pt x="1591" y="299"/>
                  </a:lnTo>
                  <a:lnTo>
                    <a:pt x="1576" y="284"/>
                  </a:lnTo>
                  <a:lnTo>
                    <a:pt x="1560" y="270"/>
                  </a:lnTo>
                  <a:lnTo>
                    <a:pt x="1542" y="256"/>
                  </a:lnTo>
                  <a:lnTo>
                    <a:pt x="1525" y="242"/>
                  </a:lnTo>
                  <a:lnTo>
                    <a:pt x="1507" y="230"/>
                  </a:lnTo>
                  <a:lnTo>
                    <a:pt x="1487" y="218"/>
                  </a:lnTo>
                  <a:lnTo>
                    <a:pt x="1468" y="207"/>
                  </a:lnTo>
                  <a:lnTo>
                    <a:pt x="1448" y="197"/>
                  </a:lnTo>
                  <a:lnTo>
                    <a:pt x="1427" y="189"/>
                  </a:lnTo>
                  <a:lnTo>
                    <a:pt x="1406" y="181"/>
                  </a:lnTo>
                  <a:lnTo>
                    <a:pt x="1385" y="175"/>
                  </a:lnTo>
                  <a:lnTo>
                    <a:pt x="1364" y="170"/>
                  </a:lnTo>
                  <a:lnTo>
                    <a:pt x="1343" y="166"/>
                  </a:lnTo>
                  <a:lnTo>
                    <a:pt x="1322" y="162"/>
                  </a:lnTo>
                  <a:lnTo>
                    <a:pt x="1301" y="160"/>
                  </a:lnTo>
                  <a:lnTo>
                    <a:pt x="1279" y="160"/>
                  </a:lnTo>
                  <a:lnTo>
                    <a:pt x="1258" y="160"/>
                  </a:lnTo>
                  <a:lnTo>
                    <a:pt x="1236" y="161"/>
                  </a:lnTo>
                  <a:lnTo>
                    <a:pt x="1216" y="163"/>
                  </a:lnTo>
                  <a:lnTo>
                    <a:pt x="1195" y="166"/>
                  </a:lnTo>
                  <a:lnTo>
                    <a:pt x="1174" y="170"/>
                  </a:lnTo>
                  <a:lnTo>
                    <a:pt x="1153" y="175"/>
                  </a:lnTo>
                  <a:lnTo>
                    <a:pt x="1134" y="181"/>
                  </a:lnTo>
                  <a:lnTo>
                    <a:pt x="1114" y="188"/>
                  </a:lnTo>
                  <a:lnTo>
                    <a:pt x="1095" y="196"/>
                  </a:lnTo>
                  <a:lnTo>
                    <a:pt x="1075" y="205"/>
                  </a:lnTo>
                  <a:lnTo>
                    <a:pt x="1056" y="215"/>
                  </a:lnTo>
                  <a:lnTo>
                    <a:pt x="1038" y="225"/>
                  </a:lnTo>
                  <a:lnTo>
                    <a:pt x="1020" y="236"/>
                  </a:lnTo>
                  <a:lnTo>
                    <a:pt x="1003" y="249"/>
                  </a:lnTo>
                  <a:lnTo>
                    <a:pt x="987" y="262"/>
                  </a:lnTo>
                  <a:lnTo>
                    <a:pt x="971" y="276"/>
                  </a:lnTo>
                  <a:lnTo>
                    <a:pt x="955" y="291"/>
                  </a:lnTo>
                  <a:lnTo>
                    <a:pt x="941" y="307"/>
                  </a:lnTo>
                  <a:lnTo>
                    <a:pt x="926" y="324"/>
                  </a:lnTo>
                  <a:lnTo>
                    <a:pt x="914" y="341"/>
                  </a:lnTo>
                  <a:lnTo>
                    <a:pt x="901" y="360"/>
                  </a:lnTo>
                  <a:lnTo>
                    <a:pt x="889" y="379"/>
                  </a:lnTo>
                  <a:lnTo>
                    <a:pt x="879" y="399"/>
                  </a:lnTo>
                  <a:lnTo>
                    <a:pt x="868" y="419"/>
                  </a:lnTo>
                  <a:lnTo>
                    <a:pt x="856" y="437"/>
                  </a:lnTo>
                  <a:lnTo>
                    <a:pt x="844" y="456"/>
                  </a:lnTo>
                  <a:lnTo>
                    <a:pt x="831" y="473"/>
                  </a:lnTo>
                  <a:lnTo>
                    <a:pt x="817" y="490"/>
                  </a:lnTo>
                  <a:lnTo>
                    <a:pt x="802" y="506"/>
                  </a:lnTo>
                  <a:lnTo>
                    <a:pt x="786" y="521"/>
                  </a:lnTo>
                  <a:lnTo>
                    <a:pt x="771" y="535"/>
                  </a:lnTo>
                  <a:lnTo>
                    <a:pt x="754" y="549"/>
                  </a:lnTo>
                  <a:lnTo>
                    <a:pt x="737" y="561"/>
                  </a:lnTo>
                  <a:lnTo>
                    <a:pt x="719" y="572"/>
                  </a:lnTo>
                  <a:lnTo>
                    <a:pt x="701" y="583"/>
                  </a:lnTo>
                  <a:lnTo>
                    <a:pt x="682" y="593"/>
                  </a:lnTo>
                  <a:lnTo>
                    <a:pt x="663" y="602"/>
                  </a:lnTo>
                  <a:lnTo>
                    <a:pt x="643" y="610"/>
                  </a:lnTo>
                  <a:lnTo>
                    <a:pt x="623" y="616"/>
                  </a:lnTo>
                  <a:lnTo>
                    <a:pt x="604" y="623"/>
                  </a:lnTo>
                  <a:lnTo>
                    <a:pt x="583" y="627"/>
                  </a:lnTo>
                  <a:lnTo>
                    <a:pt x="562" y="631"/>
                  </a:lnTo>
                  <a:lnTo>
                    <a:pt x="541" y="635"/>
                  </a:lnTo>
                  <a:lnTo>
                    <a:pt x="521" y="637"/>
                  </a:lnTo>
                  <a:lnTo>
                    <a:pt x="499" y="638"/>
                  </a:lnTo>
                  <a:lnTo>
                    <a:pt x="478" y="638"/>
                  </a:lnTo>
                  <a:lnTo>
                    <a:pt x="457" y="637"/>
                  </a:lnTo>
                  <a:lnTo>
                    <a:pt x="436" y="635"/>
                  </a:lnTo>
                  <a:lnTo>
                    <a:pt x="415" y="632"/>
                  </a:lnTo>
                  <a:lnTo>
                    <a:pt x="393" y="627"/>
                  </a:lnTo>
                  <a:lnTo>
                    <a:pt x="372" y="622"/>
                  </a:lnTo>
                  <a:lnTo>
                    <a:pt x="351" y="616"/>
                  </a:lnTo>
                  <a:lnTo>
                    <a:pt x="331" y="608"/>
                  </a:lnTo>
                  <a:lnTo>
                    <a:pt x="309" y="600"/>
                  </a:lnTo>
                  <a:lnTo>
                    <a:pt x="289" y="590"/>
                  </a:lnTo>
                  <a:lnTo>
                    <a:pt x="270" y="580"/>
                  </a:lnTo>
                  <a:lnTo>
                    <a:pt x="250" y="568"/>
                  </a:lnTo>
                  <a:lnTo>
                    <a:pt x="232" y="555"/>
                  </a:lnTo>
                  <a:lnTo>
                    <a:pt x="215" y="542"/>
                  </a:lnTo>
                  <a:lnTo>
                    <a:pt x="198" y="528"/>
                  </a:lnTo>
                  <a:lnTo>
                    <a:pt x="182" y="513"/>
                  </a:lnTo>
                  <a:lnTo>
                    <a:pt x="167" y="498"/>
                  </a:lnTo>
                  <a:lnTo>
                    <a:pt x="153" y="482"/>
                  </a:lnTo>
                  <a:lnTo>
                    <a:pt x="139" y="465"/>
                  </a:lnTo>
                  <a:lnTo>
                    <a:pt x="127" y="448"/>
                  </a:lnTo>
                  <a:lnTo>
                    <a:pt x="115" y="430"/>
                  </a:lnTo>
                  <a:lnTo>
                    <a:pt x="105" y="412"/>
                  </a:lnTo>
                  <a:lnTo>
                    <a:pt x="95" y="394"/>
                  </a:lnTo>
                  <a:lnTo>
                    <a:pt x="85" y="374"/>
                  </a:lnTo>
                  <a:lnTo>
                    <a:pt x="77" y="354"/>
                  </a:lnTo>
                  <a:lnTo>
                    <a:pt x="71" y="335"/>
                  </a:lnTo>
                  <a:lnTo>
                    <a:pt x="65" y="315"/>
                  </a:lnTo>
                  <a:lnTo>
                    <a:pt x="60" y="294"/>
                  </a:lnTo>
                  <a:lnTo>
                    <a:pt x="56" y="274"/>
                  </a:lnTo>
                  <a:lnTo>
                    <a:pt x="52" y="252"/>
                  </a:lnTo>
                  <a:lnTo>
                    <a:pt x="50" y="231"/>
                  </a:lnTo>
                  <a:lnTo>
                    <a:pt x="49" y="211"/>
                  </a:lnTo>
                  <a:lnTo>
                    <a:pt x="49" y="189"/>
                  </a:lnTo>
                  <a:lnTo>
                    <a:pt x="50" y="168"/>
                  </a:lnTo>
                  <a:lnTo>
                    <a:pt x="52" y="146"/>
                  </a:lnTo>
                  <a:lnTo>
                    <a:pt x="55" y="125"/>
                  </a:lnTo>
                  <a:lnTo>
                    <a:pt x="59" y="104"/>
                  </a:lnTo>
                  <a:lnTo>
                    <a:pt x="64" y="83"/>
                  </a:lnTo>
                  <a:lnTo>
                    <a:pt x="70" y="62"/>
                  </a:lnTo>
                  <a:lnTo>
                    <a:pt x="77" y="41"/>
                  </a:lnTo>
                  <a:lnTo>
                    <a:pt x="86" y="20"/>
                  </a:lnTo>
                  <a:lnTo>
                    <a:pt x="96" y="0"/>
                  </a:lnTo>
                  <a:lnTo>
                    <a:pt x="77" y="41"/>
                  </a:lnTo>
                  <a:lnTo>
                    <a:pt x="59" y="82"/>
                  </a:lnTo>
                  <a:lnTo>
                    <a:pt x="44" y="124"/>
                  </a:lnTo>
                  <a:lnTo>
                    <a:pt x="31" y="166"/>
                  </a:lnTo>
                  <a:lnTo>
                    <a:pt x="20" y="209"/>
                  </a:lnTo>
                  <a:lnTo>
                    <a:pt x="12" y="251"/>
                  </a:lnTo>
                  <a:lnTo>
                    <a:pt x="6" y="294"/>
                  </a:lnTo>
                  <a:lnTo>
                    <a:pt x="2" y="337"/>
                  </a:lnTo>
                  <a:lnTo>
                    <a:pt x="0" y="380"/>
                  </a:lnTo>
                  <a:lnTo>
                    <a:pt x="0" y="422"/>
                  </a:lnTo>
                  <a:lnTo>
                    <a:pt x="2" y="464"/>
                  </a:lnTo>
                  <a:lnTo>
                    <a:pt x="6" y="507"/>
                  </a:lnTo>
                  <a:lnTo>
                    <a:pt x="12" y="549"/>
                  </a:lnTo>
                  <a:lnTo>
                    <a:pt x="20" y="590"/>
                  </a:lnTo>
                  <a:lnTo>
                    <a:pt x="30" y="631"/>
                  </a:lnTo>
                  <a:lnTo>
                    <a:pt x="42" y="671"/>
                  </a:lnTo>
                  <a:lnTo>
                    <a:pt x="56" y="711"/>
                  </a:lnTo>
                  <a:lnTo>
                    <a:pt x="72" y="750"/>
                  </a:lnTo>
                  <a:lnTo>
                    <a:pt x="89" y="788"/>
                  </a:lnTo>
                  <a:lnTo>
                    <a:pt x="109" y="826"/>
                  </a:lnTo>
                  <a:lnTo>
                    <a:pt x="130" y="863"/>
                  </a:lnTo>
                  <a:lnTo>
                    <a:pt x="154" y="898"/>
                  </a:lnTo>
                  <a:lnTo>
                    <a:pt x="178" y="933"/>
                  </a:lnTo>
                  <a:lnTo>
                    <a:pt x="205" y="966"/>
                  </a:lnTo>
                  <a:lnTo>
                    <a:pt x="234" y="998"/>
                  </a:lnTo>
                  <a:lnTo>
                    <a:pt x="264" y="1029"/>
                  </a:lnTo>
                  <a:lnTo>
                    <a:pt x="295" y="1059"/>
                  </a:lnTo>
                  <a:lnTo>
                    <a:pt x="329" y="1087"/>
                  </a:lnTo>
                  <a:lnTo>
                    <a:pt x="364" y="1113"/>
                  </a:lnTo>
                  <a:lnTo>
                    <a:pt x="401" y="1138"/>
                  </a:lnTo>
                  <a:lnTo>
                    <a:pt x="439" y="1161"/>
                  </a:lnTo>
                  <a:lnTo>
                    <a:pt x="479" y="1183"/>
                  </a:lnTo>
                  <a:lnTo>
                    <a:pt x="520" y="1203"/>
                  </a:lnTo>
                  <a:lnTo>
                    <a:pt x="561" y="1220"/>
                  </a:lnTo>
                  <a:lnTo>
                    <a:pt x="603" y="1235"/>
                  </a:lnTo>
                  <a:lnTo>
                    <a:pt x="645" y="1248"/>
                  </a:lnTo>
                  <a:lnTo>
                    <a:pt x="688" y="1258"/>
                  </a:lnTo>
                  <a:lnTo>
                    <a:pt x="730" y="1267"/>
                  </a:lnTo>
                  <a:lnTo>
                    <a:pt x="773" y="1273"/>
                  </a:lnTo>
                  <a:lnTo>
                    <a:pt x="816" y="1277"/>
                  </a:lnTo>
                  <a:lnTo>
                    <a:pt x="859" y="1279"/>
                  </a:lnTo>
                  <a:lnTo>
                    <a:pt x="901" y="1279"/>
                  </a:lnTo>
                  <a:lnTo>
                    <a:pt x="943" y="1277"/>
                  </a:lnTo>
                  <a:lnTo>
                    <a:pt x="986" y="1273"/>
                  </a:lnTo>
                  <a:lnTo>
                    <a:pt x="1028" y="1267"/>
                  </a:lnTo>
                  <a:lnTo>
                    <a:pt x="1069" y="1258"/>
                  </a:lnTo>
                  <a:lnTo>
                    <a:pt x="1110" y="1248"/>
                  </a:lnTo>
                  <a:lnTo>
                    <a:pt x="1151" y="1236"/>
                  </a:lnTo>
                  <a:lnTo>
                    <a:pt x="1191" y="1222"/>
                  </a:lnTo>
                  <a:lnTo>
                    <a:pt x="1230" y="1207"/>
                  </a:lnTo>
                  <a:lnTo>
                    <a:pt x="1268" y="1189"/>
                  </a:lnTo>
                  <a:lnTo>
                    <a:pt x="1306" y="1169"/>
                  </a:lnTo>
                  <a:lnTo>
                    <a:pt x="1342" y="1148"/>
                  </a:lnTo>
                  <a:lnTo>
                    <a:pt x="1378" y="1124"/>
                  </a:lnTo>
                  <a:lnTo>
                    <a:pt x="1413" y="1099"/>
                  </a:lnTo>
                  <a:lnTo>
                    <a:pt x="1446" y="1073"/>
                  </a:lnTo>
                  <a:lnTo>
                    <a:pt x="1478" y="1044"/>
                  </a:lnTo>
                  <a:lnTo>
                    <a:pt x="1509" y="1014"/>
                  </a:lnTo>
                  <a:lnTo>
                    <a:pt x="1538" y="982"/>
                  </a:lnTo>
                  <a:lnTo>
                    <a:pt x="1567" y="949"/>
                  </a:lnTo>
                  <a:lnTo>
                    <a:pt x="1593" y="913"/>
                  </a:lnTo>
                  <a:lnTo>
                    <a:pt x="1618" y="877"/>
                  </a:lnTo>
                  <a:lnTo>
                    <a:pt x="1642" y="838"/>
                  </a:lnTo>
                  <a:lnTo>
                    <a:pt x="1663" y="798"/>
                  </a:lnTo>
                </a:path>
              </a:pathLst>
            </a:custGeom>
            <a:solidFill>
              <a:schemeClr val="accent1"/>
            </a:solidFill>
            <a:ln w="9525" cap="rnd">
              <a:solidFill>
                <a:schemeClr val="bg1"/>
              </a:solidFill>
              <a:round/>
              <a:headEnd/>
              <a:tailEnd/>
            </a:ln>
          </p:spPr>
          <p:txBody>
            <a:bodyPr lIns="49138" tIns="49138" rIns="49138" bIns="49138"/>
            <a:lstStyle/>
            <a:p>
              <a:pPr>
                <a:defRPr/>
              </a:pPr>
              <a:endParaRPr lang="en-US" sz="1911" dirty="0">
                <a:solidFill>
                  <a:schemeClr val="bg1"/>
                </a:solidFill>
              </a:endParaRPr>
            </a:p>
          </p:txBody>
        </p:sp>
        <p:grpSp>
          <p:nvGrpSpPr>
            <p:cNvPr id="2" name="Group 1"/>
            <p:cNvGrpSpPr/>
            <p:nvPr/>
          </p:nvGrpSpPr>
          <p:grpSpPr>
            <a:xfrm>
              <a:off x="295536" y="3450924"/>
              <a:ext cx="1657308" cy="1692576"/>
              <a:chOff x="234576" y="3401463"/>
              <a:chExt cx="1657308" cy="1692576"/>
            </a:xfrm>
          </p:grpSpPr>
          <p:sp>
            <p:nvSpPr>
              <p:cNvPr id="6" name="Freeform 5"/>
              <p:cNvSpPr>
                <a:spLocks/>
              </p:cNvSpPr>
              <p:nvPr/>
            </p:nvSpPr>
            <p:spPr bwMode="auto">
              <a:xfrm rot="16200000">
                <a:off x="368850" y="3571005"/>
                <a:ext cx="1692576" cy="1353492"/>
              </a:xfrm>
              <a:custGeom>
                <a:avLst/>
                <a:gdLst>
                  <a:gd name="T0" fmla="*/ 2147483647 w 1711"/>
                  <a:gd name="T1" fmla="*/ 2147483647 h 1280"/>
                  <a:gd name="T2" fmla="*/ 2147483647 w 1711"/>
                  <a:gd name="T3" fmla="*/ 2147483647 h 1280"/>
                  <a:gd name="T4" fmla="*/ 2147483647 w 1711"/>
                  <a:gd name="T5" fmla="*/ 2147483647 h 1280"/>
                  <a:gd name="T6" fmla="*/ 2147483647 w 1711"/>
                  <a:gd name="T7" fmla="*/ 2147483647 h 1280"/>
                  <a:gd name="T8" fmla="*/ 2147483647 w 1711"/>
                  <a:gd name="T9" fmla="*/ 2147483647 h 1280"/>
                  <a:gd name="T10" fmla="*/ 2147483647 w 1711"/>
                  <a:gd name="T11" fmla="*/ 2147483647 h 1280"/>
                  <a:gd name="T12" fmla="*/ 2147483647 w 1711"/>
                  <a:gd name="T13" fmla="*/ 2147483647 h 1280"/>
                  <a:gd name="T14" fmla="*/ 2147483647 w 1711"/>
                  <a:gd name="T15" fmla="*/ 2147483647 h 1280"/>
                  <a:gd name="T16" fmla="*/ 2147483647 w 1711"/>
                  <a:gd name="T17" fmla="*/ 2147483647 h 1280"/>
                  <a:gd name="T18" fmla="*/ 2147483647 w 1711"/>
                  <a:gd name="T19" fmla="*/ 2147483647 h 1280"/>
                  <a:gd name="T20" fmla="*/ 2147483647 w 1711"/>
                  <a:gd name="T21" fmla="*/ 2147483647 h 1280"/>
                  <a:gd name="T22" fmla="*/ 2147483647 w 1711"/>
                  <a:gd name="T23" fmla="*/ 2147483647 h 1280"/>
                  <a:gd name="T24" fmla="*/ 2147483647 w 1711"/>
                  <a:gd name="T25" fmla="*/ 2147483647 h 1280"/>
                  <a:gd name="T26" fmla="*/ 2147483647 w 1711"/>
                  <a:gd name="T27" fmla="*/ 2147483647 h 1280"/>
                  <a:gd name="T28" fmla="*/ 2147483647 w 1711"/>
                  <a:gd name="T29" fmla="*/ 2147483647 h 1280"/>
                  <a:gd name="T30" fmla="*/ 2147483647 w 1711"/>
                  <a:gd name="T31" fmla="*/ 2147483647 h 1280"/>
                  <a:gd name="T32" fmla="*/ 2147483647 w 1711"/>
                  <a:gd name="T33" fmla="*/ 2147483647 h 1280"/>
                  <a:gd name="T34" fmla="*/ 2147483647 w 1711"/>
                  <a:gd name="T35" fmla="*/ 2147483647 h 1280"/>
                  <a:gd name="T36" fmla="*/ 2147483647 w 1711"/>
                  <a:gd name="T37" fmla="*/ 2147483647 h 1280"/>
                  <a:gd name="T38" fmla="*/ 2147483647 w 1711"/>
                  <a:gd name="T39" fmla="*/ 2147483647 h 1280"/>
                  <a:gd name="T40" fmla="*/ 2147483647 w 1711"/>
                  <a:gd name="T41" fmla="*/ 2147483647 h 1280"/>
                  <a:gd name="T42" fmla="*/ 2147483647 w 1711"/>
                  <a:gd name="T43" fmla="*/ 2147483647 h 1280"/>
                  <a:gd name="T44" fmla="*/ 2147483647 w 1711"/>
                  <a:gd name="T45" fmla="*/ 2147483647 h 1280"/>
                  <a:gd name="T46" fmla="*/ 2147483647 w 1711"/>
                  <a:gd name="T47" fmla="*/ 2147483647 h 1280"/>
                  <a:gd name="T48" fmla="*/ 2147483647 w 1711"/>
                  <a:gd name="T49" fmla="*/ 2147483647 h 1280"/>
                  <a:gd name="T50" fmla="*/ 2147483647 w 1711"/>
                  <a:gd name="T51" fmla="*/ 2147483647 h 1280"/>
                  <a:gd name="T52" fmla="*/ 2147483647 w 1711"/>
                  <a:gd name="T53" fmla="*/ 2147483647 h 1280"/>
                  <a:gd name="T54" fmla="*/ 2147483647 w 1711"/>
                  <a:gd name="T55" fmla="*/ 2147483647 h 1280"/>
                  <a:gd name="T56" fmla="*/ 2147483647 w 1711"/>
                  <a:gd name="T57" fmla="*/ 2147483647 h 1280"/>
                  <a:gd name="T58" fmla="*/ 2147483647 w 1711"/>
                  <a:gd name="T59" fmla="*/ 2147483647 h 1280"/>
                  <a:gd name="T60" fmla="*/ 2147483647 w 1711"/>
                  <a:gd name="T61" fmla="*/ 2147483647 h 1280"/>
                  <a:gd name="T62" fmla="*/ 2147483647 w 1711"/>
                  <a:gd name="T63" fmla="*/ 2147483647 h 1280"/>
                  <a:gd name="T64" fmla="*/ 2147483647 w 1711"/>
                  <a:gd name="T65" fmla="*/ 2147483647 h 1280"/>
                  <a:gd name="T66" fmla="*/ 2147483647 w 1711"/>
                  <a:gd name="T67" fmla="*/ 2147483647 h 1280"/>
                  <a:gd name="T68" fmla="*/ 2147483647 w 1711"/>
                  <a:gd name="T69" fmla="*/ 2147483647 h 1280"/>
                  <a:gd name="T70" fmla="*/ 2147483647 w 1711"/>
                  <a:gd name="T71" fmla="*/ 2147483647 h 1280"/>
                  <a:gd name="T72" fmla="*/ 2147483647 w 1711"/>
                  <a:gd name="T73" fmla="*/ 2147483647 h 1280"/>
                  <a:gd name="T74" fmla="*/ 2147483647 w 1711"/>
                  <a:gd name="T75" fmla="*/ 2147483647 h 1280"/>
                  <a:gd name="T76" fmla="*/ 2147483647 w 1711"/>
                  <a:gd name="T77" fmla="*/ 2147483647 h 1280"/>
                  <a:gd name="T78" fmla="*/ 2147483647 w 1711"/>
                  <a:gd name="T79" fmla="*/ 2147483647 h 1280"/>
                  <a:gd name="T80" fmla="*/ 2147483647 w 1711"/>
                  <a:gd name="T81" fmla="*/ 2147483647 h 1280"/>
                  <a:gd name="T82" fmla="*/ 2147483647 w 1711"/>
                  <a:gd name="T83" fmla="*/ 2147483647 h 1280"/>
                  <a:gd name="T84" fmla="*/ 2147483647 w 1711"/>
                  <a:gd name="T85" fmla="*/ 2147483647 h 1280"/>
                  <a:gd name="T86" fmla="*/ 2147483647 w 1711"/>
                  <a:gd name="T87" fmla="*/ 2147483647 h 1280"/>
                  <a:gd name="T88" fmla="*/ 2147483647 w 1711"/>
                  <a:gd name="T89" fmla="*/ 2147483647 h 1280"/>
                  <a:gd name="T90" fmla="*/ 2147483647 w 1711"/>
                  <a:gd name="T91" fmla="*/ 2147483647 h 1280"/>
                  <a:gd name="T92" fmla="*/ 2147483647 w 1711"/>
                  <a:gd name="T93" fmla="*/ 2147483647 h 1280"/>
                  <a:gd name="T94" fmla="*/ 2147483647 w 1711"/>
                  <a:gd name="T95" fmla="*/ 2147483647 h 12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11"/>
                  <a:gd name="T145" fmla="*/ 0 h 1280"/>
                  <a:gd name="T146" fmla="*/ 1711 w 1711"/>
                  <a:gd name="T147" fmla="*/ 1280 h 12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11" h="1280">
                    <a:moveTo>
                      <a:pt x="1663" y="798"/>
                    </a:moveTo>
                    <a:lnTo>
                      <a:pt x="1673" y="779"/>
                    </a:lnTo>
                    <a:lnTo>
                      <a:pt x="1682" y="757"/>
                    </a:lnTo>
                    <a:lnTo>
                      <a:pt x="1689" y="737"/>
                    </a:lnTo>
                    <a:lnTo>
                      <a:pt x="1695" y="716"/>
                    </a:lnTo>
                    <a:lnTo>
                      <a:pt x="1700" y="694"/>
                    </a:lnTo>
                    <a:lnTo>
                      <a:pt x="1704" y="673"/>
                    </a:lnTo>
                    <a:lnTo>
                      <a:pt x="1707" y="652"/>
                    </a:lnTo>
                    <a:lnTo>
                      <a:pt x="1709" y="631"/>
                    </a:lnTo>
                    <a:lnTo>
                      <a:pt x="1710" y="610"/>
                    </a:lnTo>
                    <a:lnTo>
                      <a:pt x="1710" y="588"/>
                    </a:lnTo>
                    <a:lnTo>
                      <a:pt x="1709" y="566"/>
                    </a:lnTo>
                    <a:lnTo>
                      <a:pt x="1707" y="546"/>
                    </a:lnTo>
                    <a:lnTo>
                      <a:pt x="1703" y="525"/>
                    </a:lnTo>
                    <a:lnTo>
                      <a:pt x="1699" y="504"/>
                    </a:lnTo>
                    <a:lnTo>
                      <a:pt x="1694" y="484"/>
                    </a:lnTo>
                    <a:lnTo>
                      <a:pt x="1688" y="463"/>
                    </a:lnTo>
                    <a:lnTo>
                      <a:pt x="1680" y="443"/>
                    </a:lnTo>
                    <a:lnTo>
                      <a:pt x="1672" y="424"/>
                    </a:lnTo>
                    <a:lnTo>
                      <a:pt x="1663" y="405"/>
                    </a:lnTo>
                    <a:lnTo>
                      <a:pt x="1653" y="386"/>
                    </a:lnTo>
                    <a:lnTo>
                      <a:pt x="1642" y="368"/>
                    </a:lnTo>
                    <a:lnTo>
                      <a:pt x="1631" y="350"/>
                    </a:lnTo>
                    <a:lnTo>
                      <a:pt x="1618" y="333"/>
                    </a:lnTo>
                    <a:lnTo>
                      <a:pt x="1605" y="316"/>
                    </a:lnTo>
                    <a:lnTo>
                      <a:pt x="1591" y="299"/>
                    </a:lnTo>
                    <a:lnTo>
                      <a:pt x="1576" y="284"/>
                    </a:lnTo>
                    <a:lnTo>
                      <a:pt x="1560" y="270"/>
                    </a:lnTo>
                    <a:lnTo>
                      <a:pt x="1542" y="256"/>
                    </a:lnTo>
                    <a:lnTo>
                      <a:pt x="1525" y="242"/>
                    </a:lnTo>
                    <a:lnTo>
                      <a:pt x="1507" y="230"/>
                    </a:lnTo>
                    <a:lnTo>
                      <a:pt x="1487" y="218"/>
                    </a:lnTo>
                    <a:lnTo>
                      <a:pt x="1468" y="207"/>
                    </a:lnTo>
                    <a:lnTo>
                      <a:pt x="1448" y="197"/>
                    </a:lnTo>
                    <a:lnTo>
                      <a:pt x="1427" y="189"/>
                    </a:lnTo>
                    <a:lnTo>
                      <a:pt x="1406" y="181"/>
                    </a:lnTo>
                    <a:lnTo>
                      <a:pt x="1385" y="175"/>
                    </a:lnTo>
                    <a:lnTo>
                      <a:pt x="1364" y="170"/>
                    </a:lnTo>
                    <a:lnTo>
                      <a:pt x="1343" y="166"/>
                    </a:lnTo>
                    <a:lnTo>
                      <a:pt x="1322" y="162"/>
                    </a:lnTo>
                    <a:lnTo>
                      <a:pt x="1301" y="160"/>
                    </a:lnTo>
                    <a:lnTo>
                      <a:pt x="1279" y="160"/>
                    </a:lnTo>
                    <a:lnTo>
                      <a:pt x="1258" y="160"/>
                    </a:lnTo>
                    <a:lnTo>
                      <a:pt x="1236" y="161"/>
                    </a:lnTo>
                    <a:lnTo>
                      <a:pt x="1216" y="163"/>
                    </a:lnTo>
                    <a:lnTo>
                      <a:pt x="1195" y="166"/>
                    </a:lnTo>
                    <a:lnTo>
                      <a:pt x="1174" y="170"/>
                    </a:lnTo>
                    <a:lnTo>
                      <a:pt x="1153" y="175"/>
                    </a:lnTo>
                    <a:lnTo>
                      <a:pt x="1134" y="181"/>
                    </a:lnTo>
                    <a:lnTo>
                      <a:pt x="1114" y="188"/>
                    </a:lnTo>
                    <a:lnTo>
                      <a:pt x="1095" y="196"/>
                    </a:lnTo>
                    <a:lnTo>
                      <a:pt x="1075" y="205"/>
                    </a:lnTo>
                    <a:lnTo>
                      <a:pt x="1056" y="215"/>
                    </a:lnTo>
                    <a:lnTo>
                      <a:pt x="1038" y="225"/>
                    </a:lnTo>
                    <a:lnTo>
                      <a:pt x="1020" y="236"/>
                    </a:lnTo>
                    <a:lnTo>
                      <a:pt x="1003" y="249"/>
                    </a:lnTo>
                    <a:lnTo>
                      <a:pt x="987" y="262"/>
                    </a:lnTo>
                    <a:lnTo>
                      <a:pt x="971" y="276"/>
                    </a:lnTo>
                    <a:lnTo>
                      <a:pt x="955" y="291"/>
                    </a:lnTo>
                    <a:lnTo>
                      <a:pt x="941" y="307"/>
                    </a:lnTo>
                    <a:lnTo>
                      <a:pt x="926" y="324"/>
                    </a:lnTo>
                    <a:lnTo>
                      <a:pt x="914" y="341"/>
                    </a:lnTo>
                    <a:lnTo>
                      <a:pt x="901" y="360"/>
                    </a:lnTo>
                    <a:lnTo>
                      <a:pt x="889" y="379"/>
                    </a:lnTo>
                    <a:lnTo>
                      <a:pt x="879" y="399"/>
                    </a:lnTo>
                    <a:lnTo>
                      <a:pt x="868" y="419"/>
                    </a:lnTo>
                    <a:lnTo>
                      <a:pt x="856" y="437"/>
                    </a:lnTo>
                    <a:lnTo>
                      <a:pt x="844" y="456"/>
                    </a:lnTo>
                    <a:lnTo>
                      <a:pt x="831" y="473"/>
                    </a:lnTo>
                    <a:lnTo>
                      <a:pt x="817" y="490"/>
                    </a:lnTo>
                    <a:lnTo>
                      <a:pt x="802" y="506"/>
                    </a:lnTo>
                    <a:lnTo>
                      <a:pt x="786" y="521"/>
                    </a:lnTo>
                    <a:lnTo>
                      <a:pt x="771" y="535"/>
                    </a:lnTo>
                    <a:lnTo>
                      <a:pt x="754" y="549"/>
                    </a:lnTo>
                    <a:lnTo>
                      <a:pt x="737" y="561"/>
                    </a:lnTo>
                    <a:lnTo>
                      <a:pt x="719" y="572"/>
                    </a:lnTo>
                    <a:lnTo>
                      <a:pt x="701" y="583"/>
                    </a:lnTo>
                    <a:lnTo>
                      <a:pt x="682" y="593"/>
                    </a:lnTo>
                    <a:lnTo>
                      <a:pt x="663" y="602"/>
                    </a:lnTo>
                    <a:lnTo>
                      <a:pt x="643" y="610"/>
                    </a:lnTo>
                    <a:lnTo>
                      <a:pt x="623" y="616"/>
                    </a:lnTo>
                    <a:lnTo>
                      <a:pt x="604" y="623"/>
                    </a:lnTo>
                    <a:lnTo>
                      <a:pt x="583" y="627"/>
                    </a:lnTo>
                    <a:lnTo>
                      <a:pt x="562" y="631"/>
                    </a:lnTo>
                    <a:lnTo>
                      <a:pt x="541" y="635"/>
                    </a:lnTo>
                    <a:lnTo>
                      <a:pt x="521" y="637"/>
                    </a:lnTo>
                    <a:lnTo>
                      <a:pt x="499" y="638"/>
                    </a:lnTo>
                    <a:lnTo>
                      <a:pt x="478" y="638"/>
                    </a:lnTo>
                    <a:lnTo>
                      <a:pt x="457" y="637"/>
                    </a:lnTo>
                    <a:lnTo>
                      <a:pt x="436" y="635"/>
                    </a:lnTo>
                    <a:lnTo>
                      <a:pt x="415" y="632"/>
                    </a:lnTo>
                    <a:lnTo>
                      <a:pt x="393" y="627"/>
                    </a:lnTo>
                    <a:lnTo>
                      <a:pt x="372" y="622"/>
                    </a:lnTo>
                    <a:lnTo>
                      <a:pt x="351" y="616"/>
                    </a:lnTo>
                    <a:lnTo>
                      <a:pt x="331" y="608"/>
                    </a:lnTo>
                    <a:lnTo>
                      <a:pt x="309" y="600"/>
                    </a:lnTo>
                    <a:lnTo>
                      <a:pt x="289" y="590"/>
                    </a:lnTo>
                    <a:lnTo>
                      <a:pt x="270" y="580"/>
                    </a:lnTo>
                    <a:lnTo>
                      <a:pt x="250" y="568"/>
                    </a:lnTo>
                    <a:lnTo>
                      <a:pt x="232" y="555"/>
                    </a:lnTo>
                    <a:lnTo>
                      <a:pt x="215" y="542"/>
                    </a:lnTo>
                    <a:lnTo>
                      <a:pt x="198" y="528"/>
                    </a:lnTo>
                    <a:lnTo>
                      <a:pt x="182" y="513"/>
                    </a:lnTo>
                    <a:lnTo>
                      <a:pt x="167" y="498"/>
                    </a:lnTo>
                    <a:lnTo>
                      <a:pt x="153" y="482"/>
                    </a:lnTo>
                    <a:lnTo>
                      <a:pt x="139" y="465"/>
                    </a:lnTo>
                    <a:lnTo>
                      <a:pt x="127" y="448"/>
                    </a:lnTo>
                    <a:lnTo>
                      <a:pt x="115" y="430"/>
                    </a:lnTo>
                    <a:lnTo>
                      <a:pt x="105" y="412"/>
                    </a:lnTo>
                    <a:lnTo>
                      <a:pt x="95" y="394"/>
                    </a:lnTo>
                    <a:lnTo>
                      <a:pt x="85" y="374"/>
                    </a:lnTo>
                    <a:lnTo>
                      <a:pt x="77" y="354"/>
                    </a:lnTo>
                    <a:lnTo>
                      <a:pt x="71" y="335"/>
                    </a:lnTo>
                    <a:lnTo>
                      <a:pt x="65" y="315"/>
                    </a:lnTo>
                    <a:lnTo>
                      <a:pt x="60" y="294"/>
                    </a:lnTo>
                    <a:lnTo>
                      <a:pt x="56" y="274"/>
                    </a:lnTo>
                    <a:lnTo>
                      <a:pt x="52" y="252"/>
                    </a:lnTo>
                    <a:lnTo>
                      <a:pt x="50" y="231"/>
                    </a:lnTo>
                    <a:lnTo>
                      <a:pt x="49" y="211"/>
                    </a:lnTo>
                    <a:lnTo>
                      <a:pt x="49" y="189"/>
                    </a:lnTo>
                    <a:lnTo>
                      <a:pt x="50" y="168"/>
                    </a:lnTo>
                    <a:lnTo>
                      <a:pt x="52" y="146"/>
                    </a:lnTo>
                    <a:lnTo>
                      <a:pt x="55" y="125"/>
                    </a:lnTo>
                    <a:lnTo>
                      <a:pt x="59" y="104"/>
                    </a:lnTo>
                    <a:lnTo>
                      <a:pt x="64" y="83"/>
                    </a:lnTo>
                    <a:lnTo>
                      <a:pt x="70" y="62"/>
                    </a:lnTo>
                    <a:lnTo>
                      <a:pt x="77" y="41"/>
                    </a:lnTo>
                    <a:lnTo>
                      <a:pt x="86" y="20"/>
                    </a:lnTo>
                    <a:lnTo>
                      <a:pt x="96" y="0"/>
                    </a:lnTo>
                    <a:lnTo>
                      <a:pt x="77" y="41"/>
                    </a:lnTo>
                    <a:lnTo>
                      <a:pt x="59" y="82"/>
                    </a:lnTo>
                    <a:lnTo>
                      <a:pt x="44" y="124"/>
                    </a:lnTo>
                    <a:lnTo>
                      <a:pt x="31" y="166"/>
                    </a:lnTo>
                    <a:lnTo>
                      <a:pt x="20" y="209"/>
                    </a:lnTo>
                    <a:lnTo>
                      <a:pt x="12" y="251"/>
                    </a:lnTo>
                    <a:lnTo>
                      <a:pt x="6" y="294"/>
                    </a:lnTo>
                    <a:lnTo>
                      <a:pt x="2" y="337"/>
                    </a:lnTo>
                    <a:lnTo>
                      <a:pt x="0" y="380"/>
                    </a:lnTo>
                    <a:lnTo>
                      <a:pt x="0" y="422"/>
                    </a:lnTo>
                    <a:lnTo>
                      <a:pt x="2" y="464"/>
                    </a:lnTo>
                    <a:lnTo>
                      <a:pt x="6" y="507"/>
                    </a:lnTo>
                    <a:lnTo>
                      <a:pt x="12" y="549"/>
                    </a:lnTo>
                    <a:lnTo>
                      <a:pt x="20" y="590"/>
                    </a:lnTo>
                    <a:lnTo>
                      <a:pt x="30" y="631"/>
                    </a:lnTo>
                    <a:lnTo>
                      <a:pt x="42" y="671"/>
                    </a:lnTo>
                    <a:lnTo>
                      <a:pt x="56" y="711"/>
                    </a:lnTo>
                    <a:lnTo>
                      <a:pt x="72" y="750"/>
                    </a:lnTo>
                    <a:lnTo>
                      <a:pt x="89" y="788"/>
                    </a:lnTo>
                    <a:lnTo>
                      <a:pt x="109" y="826"/>
                    </a:lnTo>
                    <a:lnTo>
                      <a:pt x="130" y="863"/>
                    </a:lnTo>
                    <a:lnTo>
                      <a:pt x="154" y="898"/>
                    </a:lnTo>
                    <a:lnTo>
                      <a:pt x="178" y="933"/>
                    </a:lnTo>
                    <a:lnTo>
                      <a:pt x="205" y="966"/>
                    </a:lnTo>
                    <a:lnTo>
                      <a:pt x="234" y="998"/>
                    </a:lnTo>
                    <a:lnTo>
                      <a:pt x="264" y="1029"/>
                    </a:lnTo>
                    <a:lnTo>
                      <a:pt x="295" y="1059"/>
                    </a:lnTo>
                    <a:lnTo>
                      <a:pt x="329" y="1087"/>
                    </a:lnTo>
                    <a:lnTo>
                      <a:pt x="364" y="1113"/>
                    </a:lnTo>
                    <a:lnTo>
                      <a:pt x="401" y="1138"/>
                    </a:lnTo>
                    <a:lnTo>
                      <a:pt x="439" y="1161"/>
                    </a:lnTo>
                    <a:lnTo>
                      <a:pt x="479" y="1183"/>
                    </a:lnTo>
                    <a:lnTo>
                      <a:pt x="520" y="1203"/>
                    </a:lnTo>
                    <a:lnTo>
                      <a:pt x="561" y="1220"/>
                    </a:lnTo>
                    <a:lnTo>
                      <a:pt x="603" y="1235"/>
                    </a:lnTo>
                    <a:lnTo>
                      <a:pt x="645" y="1248"/>
                    </a:lnTo>
                    <a:lnTo>
                      <a:pt x="688" y="1258"/>
                    </a:lnTo>
                    <a:lnTo>
                      <a:pt x="730" y="1267"/>
                    </a:lnTo>
                    <a:lnTo>
                      <a:pt x="773" y="1273"/>
                    </a:lnTo>
                    <a:lnTo>
                      <a:pt x="816" y="1277"/>
                    </a:lnTo>
                    <a:lnTo>
                      <a:pt x="859" y="1279"/>
                    </a:lnTo>
                    <a:lnTo>
                      <a:pt x="901" y="1279"/>
                    </a:lnTo>
                    <a:lnTo>
                      <a:pt x="943" y="1277"/>
                    </a:lnTo>
                    <a:lnTo>
                      <a:pt x="986" y="1273"/>
                    </a:lnTo>
                    <a:lnTo>
                      <a:pt x="1028" y="1267"/>
                    </a:lnTo>
                    <a:lnTo>
                      <a:pt x="1069" y="1258"/>
                    </a:lnTo>
                    <a:lnTo>
                      <a:pt x="1110" y="1248"/>
                    </a:lnTo>
                    <a:lnTo>
                      <a:pt x="1151" y="1236"/>
                    </a:lnTo>
                    <a:lnTo>
                      <a:pt x="1191" y="1222"/>
                    </a:lnTo>
                    <a:lnTo>
                      <a:pt x="1230" y="1207"/>
                    </a:lnTo>
                    <a:lnTo>
                      <a:pt x="1268" y="1189"/>
                    </a:lnTo>
                    <a:lnTo>
                      <a:pt x="1306" y="1169"/>
                    </a:lnTo>
                    <a:lnTo>
                      <a:pt x="1342" y="1148"/>
                    </a:lnTo>
                    <a:lnTo>
                      <a:pt x="1378" y="1124"/>
                    </a:lnTo>
                    <a:lnTo>
                      <a:pt x="1413" y="1099"/>
                    </a:lnTo>
                    <a:lnTo>
                      <a:pt x="1446" y="1073"/>
                    </a:lnTo>
                    <a:lnTo>
                      <a:pt x="1478" y="1044"/>
                    </a:lnTo>
                    <a:lnTo>
                      <a:pt x="1509" y="1014"/>
                    </a:lnTo>
                    <a:lnTo>
                      <a:pt x="1538" y="982"/>
                    </a:lnTo>
                    <a:lnTo>
                      <a:pt x="1567" y="949"/>
                    </a:lnTo>
                    <a:lnTo>
                      <a:pt x="1593" y="913"/>
                    </a:lnTo>
                    <a:lnTo>
                      <a:pt x="1618" y="877"/>
                    </a:lnTo>
                    <a:lnTo>
                      <a:pt x="1642" y="838"/>
                    </a:lnTo>
                    <a:lnTo>
                      <a:pt x="1663" y="798"/>
                    </a:lnTo>
                  </a:path>
                </a:pathLst>
              </a:custGeom>
              <a:solidFill>
                <a:schemeClr val="accent6"/>
              </a:solidFill>
              <a:ln w="9525" cap="rnd">
                <a:solidFill>
                  <a:schemeClr val="bg1"/>
                </a:solidFill>
                <a:round/>
                <a:headEnd/>
                <a:tailEnd/>
              </a:ln>
            </p:spPr>
            <p:txBody>
              <a:bodyPr lIns="49138" tIns="49138" rIns="49138" bIns="49138"/>
              <a:lstStyle/>
              <a:p>
                <a:endParaRPr lang="en-US" sz="1911" dirty="0">
                  <a:solidFill>
                    <a:srgbClr val="575757"/>
                  </a:solidFill>
                </a:endParaRPr>
              </a:p>
            </p:txBody>
          </p:sp>
          <p:sp>
            <p:nvSpPr>
              <p:cNvPr id="8" name="Text Box 5"/>
              <p:cNvSpPr txBox="1">
                <a:spLocks noChangeArrowheads="1"/>
              </p:cNvSpPr>
              <p:nvPr/>
            </p:nvSpPr>
            <p:spPr bwMode="gray">
              <a:xfrm>
                <a:off x="1009401" y="3865852"/>
                <a:ext cx="594785" cy="92015"/>
              </a:xfrm>
              <a:prstGeom prst="rect">
                <a:avLst/>
              </a:prstGeom>
              <a:noFill/>
              <a:ln w="9525" algn="ctr">
                <a:noFill/>
                <a:miter lim="800000"/>
                <a:headEnd/>
                <a:tailEnd/>
              </a:ln>
            </p:spPr>
            <p:txBody>
              <a:bodyPr wrap="square" lIns="0" tIns="0" rIns="0" bIns="0" anchor="ctr">
                <a:spAutoFit/>
              </a:bodyPr>
              <a:lstStyle/>
              <a:p>
                <a:pPr algn="ctr">
                  <a:lnSpc>
                    <a:spcPct val="106000"/>
                  </a:lnSpc>
                  <a:buClr>
                    <a:schemeClr val="tx1"/>
                  </a:buClr>
                </a:pPr>
                <a:r>
                  <a:rPr lang="en-US" sz="1365" dirty="0">
                    <a:solidFill>
                      <a:schemeClr val="bg1"/>
                    </a:solidFill>
                    <a:latin typeface="Lato Black" panose="020F0A02020204030203" pitchFamily="34" charset="0"/>
                  </a:rPr>
                  <a:t>GENERAL AIDS</a:t>
                </a:r>
              </a:p>
            </p:txBody>
          </p:sp>
          <p:sp>
            <p:nvSpPr>
              <p:cNvPr id="9" name="Text Box 6"/>
              <p:cNvSpPr txBox="1">
                <a:spLocks noChangeArrowheads="1"/>
              </p:cNvSpPr>
              <p:nvPr/>
            </p:nvSpPr>
            <p:spPr bwMode="gray">
              <a:xfrm>
                <a:off x="234576" y="4378527"/>
                <a:ext cx="774825" cy="92015"/>
              </a:xfrm>
              <a:prstGeom prst="rect">
                <a:avLst/>
              </a:prstGeom>
              <a:noFill/>
              <a:ln w="9525" algn="ctr">
                <a:noFill/>
                <a:miter lim="800000"/>
                <a:headEnd/>
                <a:tailEnd/>
              </a:ln>
            </p:spPr>
            <p:txBody>
              <a:bodyPr wrap="square" lIns="0" tIns="0" rIns="0" bIns="0" anchor="ctr">
                <a:spAutoFit/>
              </a:bodyPr>
              <a:lstStyle/>
              <a:p>
                <a:pPr algn="ctr">
                  <a:lnSpc>
                    <a:spcPct val="106000"/>
                  </a:lnSpc>
                  <a:buClr>
                    <a:schemeClr val="bg1"/>
                  </a:buClr>
                </a:pPr>
                <a:r>
                  <a:rPr lang="en-US" sz="1365" dirty="0">
                    <a:solidFill>
                      <a:schemeClr val="bg1"/>
                    </a:solidFill>
                    <a:latin typeface="Lato Black" panose="020F0A02020204030203" pitchFamily="34" charset="0"/>
                  </a:rPr>
                  <a:t>PROPERTY  TAXES</a:t>
                </a:r>
              </a:p>
            </p:txBody>
          </p:sp>
        </p:grpSp>
      </p:grpSp>
      <p:sp>
        <p:nvSpPr>
          <p:cNvPr id="5" name="TextBox 4">
            <a:extLst>
              <a:ext uri="{FF2B5EF4-FFF2-40B4-BE49-F238E27FC236}">
                <a16:creationId xmlns:a16="http://schemas.microsoft.com/office/drawing/2014/main" id="{CB430F3C-0299-9B31-BB47-41758A8E47AF}"/>
              </a:ext>
            </a:extLst>
          </p:cNvPr>
          <p:cNvSpPr txBox="1"/>
          <p:nvPr/>
        </p:nvSpPr>
        <p:spPr>
          <a:xfrm>
            <a:off x="627320" y="1446028"/>
            <a:ext cx="6581554" cy="3892476"/>
          </a:xfrm>
          <a:prstGeom prst="rect">
            <a:avLst/>
          </a:prstGeom>
          <a:noFill/>
        </p:spPr>
        <p:txBody>
          <a:bodyPr wrap="square" rtlCol="0">
            <a:spAutoFit/>
          </a:bodyPr>
          <a:lstStyle/>
          <a:p>
            <a:r>
              <a:rPr lang="en-US" sz="3000" b="1" dirty="0">
                <a:solidFill>
                  <a:srgbClr val="262087"/>
                </a:solidFill>
              </a:rPr>
              <a:t>Update revenue estimates</a:t>
            </a:r>
            <a:endParaRPr lang="en-US" sz="3000" dirty="0">
              <a:solidFill>
                <a:srgbClr val="262087"/>
              </a:solidFill>
            </a:endParaRPr>
          </a:p>
          <a:p>
            <a:pPr>
              <a:lnSpc>
                <a:spcPct val="150000"/>
              </a:lnSpc>
            </a:pPr>
            <a:r>
              <a:rPr lang="en-US" sz="2600" dirty="0">
                <a:solidFill>
                  <a:srgbClr val="262087"/>
                </a:solidFill>
              </a:rPr>
              <a:t>Revenue Limit (“controlled”) revenues/levy</a:t>
            </a:r>
          </a:p>
          <a:p>
            <a:pPr marL="457200" indent="-457200">
              <a:lnSpc>
                <a:spcPct val="150000"/>
              </a:lnSpc>
              <a:buFont typeface="Courier New" panose="02070309020205020404" pitchFamily="49" charset="0"/>
              <a:buChar char="o"/>
            </a:pPr>
            <a:r>
              <a:rPr lang="en-US" sz="2600" dirty="0">
                <a:solidFill>
                  <a:srgbClr val="262087"/>
                </a:solidFill>
              </a:rPr>
              <a:t>General Aid (Equalization, Ch. 220, Special Adjustment</a:t>
            </a:r>
          </a:p>
          <a:p>
            <a:pPr marL="457200" indent="-457200">
              <a:lnSpc>
                <a:spcPct val="150000"/>
              </a:lnSpc>
              <a:buFont typeface="Courier New" panose="02070309020205020404" pitchFamily="49" charset="0"/>
              <a:buChar char="o"/>
            </a:pPr>
            <a:r>
              <a:rPr lang="en-US" sz="2600" dirty="0">
                <a:solidFill>
                  <a:srgbClr val="262087"/>
                </a:solidFill>
              </a:rPr>
              <a:t>Computer and High Poverty Aid</a:t>
            </a:r>
          </a:p>
          <a:p>
            <a:pPr marL="457200" indent="-457200">
              <a:lnSpc>
                <a:spcPct val="150000"/>
              </a:lnSpc>
              <a:buFont typeface="Courier New" panose="02070309020205020404" pitchFamily="49" charset="0"/>
              <a:buChar char="o"/>
            </a:pPr>
            <a:r>
              <a:rPr lang="en-US" sz="2600" dirty="0">
                <a:solidFill>
                  <a:srgbClr val="262087"/>
                </a:solidFill>
              </a:rPr>
              <a:t>Tax Levies (for Funds 10, 38 [CY], and 41)</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2440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3"/>
          </p:nvPr>
        </p:nvSpPr>
        <p:spPr>
          <a:xfrm>
            <a:off x="0" y="0"/>
            <a:ext cx="12480925" cy="1262270"/>
          </a:xfrm>
          <a:ln>
            <a:noFill/>
          </a:ln>
          <a:effectLst>
            <a:outerShdw blurRad="25400" dist="12700" dir="2700000" algn="tl" rotWithShape="0">
              <a:prstClr val="black">
                <a:alpha val="40000"/>
              </a:prstClr>
            </a:outerShdw>
          </a:effectLst>
        </p:spPr>
        <p:txBody>
          <a:bodyPr vert="horz" lIns="91440" tIns="45720" rIns="91440" bIns="45720" rtlCol="0" anchor="ctr">
            <a:noAutofit/>
          </a:bodyPr>
          <a:lstStyle/>
          <a:p>
            <a:pPr>
              <a:lnSpc>
                <a:spcPct val="100000"/>
              </a:lnSpc>
              <a:spcBef>
                <a:spcPct val="0"/>
              </a:spcBef>
            </a:pPr>
            <a:r>
              <a:rPr lang="en-US" sz="4000" dirty="0">
                <a:effectLst>
                  <a:outerShdw blurRad="38100" dist="38100" dir="2700000" algn="tl">
                    <a:srgbClr val="000000">
                      <a:alpha val="43137"/>
                    </a:srgbClr>
                  </a:outerShdw>
                </a:effectLst>
                <a:ea typeface="+mj-ea"/>
                <a:cs typeface="+mj-cs"/>
              </a:rPr>
              <a:t>2022-23 Budget </a:t>
            </a:r>
            <a:br>
              <a:rPr lang="en-US" sz="4000" dirty="0">
                <a:effectLst>
                  <a:outerShdw blurRad="38100" dist="38100" dir="2700000" algn="tl">
                    <a:srgbClr val="000000">
                      <a:alpha val="43137"/>
                    </a:srgbClr>
                  </a:outerShdw>
                </a:effectLst>
                <a:ea typeface="+mj-ea"/>
                <a:cs typeface="+mj-cs"/>
              </a:rPr>
            </a:br>
            <a:r>
              <a:rPr lang="en-US" sz="4000" dirty="0">
                <a:effectLst>
                  <a:outerShdw blurRad="38100" dist="38100" dir="2700000" algn="tl">
                    <a:srgbClr val="000000">
                      <a:alpha val="43137"/>
                    </a:srgbClr>
                  </a:outerShdw>
                </a:effectLst>
                <a:ea typeface="+mj-ea"/>
                <a:cs typeface="+mj-cs"/>
              </a:rPr>
              <a:t>Prepare for Hearing and Adoption</a:t>
            </a:r>
          </a:p>
        </p:txBody>
      </p:sp>
      <p:grpSp>
        <p:nvGrpSpPr>
          <p:cNvPr id="5" name="Group 4"/>
          <p:cNvGrpSpPr/>
          <p:nvPr/>
        </p:nvGrpSpPr>
        <p:grpSpPr>
          <a:xfrm>
            <a:off x="397553" y="2383067"/>
            <a:ext cx="3286644" cy="3079997"/>
            <a:chOff x="4924094" y="1641013"/>
            <a:chExt cx="3737201" cy="2925621"/>
          </a:xfrm>
        </p:grpSpPr>
        <p:sp>
          <p:nvSpPr>
            <p:cNvPr id="6" name="Freeform 9"/>
            <p:cNvSpPr>
              <a:spLocks/>
            </p:cNvSpPr>
            <p:nvPr/>
          </p:nvSpPr>
          <p:spPr bwMode="blackWhite">
            <a:xfrm>
              <a:off x="4924094" y="3973549"/>
              <a:ext cx="3737201" cy="593085"/>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chemeClr val="accent1"/>
            </a:solidFill>
            <a:ln w="9525">
              <a:noFill/>
              <a:round/>
              <a:headEnd/>
              <a:tailEnd/>
            </a:ln>
          </p:spPr>
          <p:txBody>
            <a:bodyPr lIns="60671" tIns="60671" rIns="60671" bIns="60671" anchor="ctr"/>
            <a:lstStyle/>
            <a:p>
              <a:pPr algn="ctr" eaLnBrk="0" hangingPunct="0"/>
              <a:endParaRPr lang="en-GB" sz="1228" dirty="0">
                <a:solidFill>
                  <a:schemeClr val="bg1"/>
                </a:solidFill>
              </a:endParaRPr>
            </a:p>
          </p:txBody>
        </p:sp>
        <p:sp>
          <p:nvSpPr>
            <p:cNvPr id="7" name="Freeform 10"/>
            <p:cNvSpPr>
              <a:spLocks/>
            </p:cNvSpPr>
            <p:nvPr/>
          </p:nvSpPr>
          <p:spPr bwMode="blackWhite">
            <a:xfrm>
              <a:off x="6136010" y="1641013"/>
              <a:ext cx="1313371" cy="1026953"/>
            </a:xfrm>
            <a:custGeom>
              <a:avLst/>
              <a:gdLst>
                <a:gd name="T0" fmla="*/ 0 w 939"/>
                <a:gd name="T1" fmla="*/ 818174 h 839"/>
                <a:gd name="T2" fmla="*/ 1011746 w 939"/>
                <a:gd name="T3" fmla="*/ 818174 h 839"/>
                <a:gd name="T4" fmla="*/ 505873 w 939"/>
                <a:gd name="T5" fmla="*/ 0 h 839"/>
                <a:gd name="T6" fmla="*/ 0 w 939"/>
                <a:gd name="T7" fmla="*/ 818174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chemeClr val="accent5"/>
            </a:solidFill>
            <a:ln w="9525" cap="rnd">
              <a:noFill/>
              <a:round/>
              <a:headEnd type="none" w="sm" len="sm"/>
              <a:tailEnd type="none" w="sm" len="sm"/>
            </a:ln>
          </p:spPr>
          <p:txBody>
            <a:bodyPr lIns="60671" tIns="60671" rIns="60671" bIns="60671"/>
            <a:lstStyle/>
            <a:p>
              <a:pPr algn="ctr" eaLnBrk="1" hangingPunct="1">
                <a:spcBef>
                  <a:spcPct val="20000"/>
                </a:spcBef>
                <a:defRPr/>
              </a:pPr>
              <a:endParaRPr lang="en-GB" sz="1911" dirty="0">
                <a:solidFill>
                  <a:schemeClr val="bg1"/>
                </a:solidFill>
                <a:cs typeface="Arial" pitchFamily="34" charset="0"/>
              </a:endParaRPr>
            </a:p>
          </p:txBody>
        </p:sp>
        <p:sp>
          <p:nvSpPr>
            <p:cNvPr id="8" name="Freeform 11"/>
            <p:cNvSpPr>
              <a:spLocks/>
            </p:cNvSpPr>
            <p:nvPr/>
          </p:nvSpPr>
          <p:spPr bwMode="blackWhite">
            <a:xfrm>
              <a:off x="5720145" y="2667966"/>
              <a:ext cx="2145100" cy="652792"/>
            </a:xfrm>
            <a:custGeom>
              <a:avLst/>
              <a:gdLst>
                <a:gd name="T0" fmla="*/ 0 w 1536"/>
                <a:gd name="T1" fmla="*/ 519723 h 533"/>
                <a:gd name="T2" fmla="*/ 1653098 w 1536"/>
                <a:gd name="T3" fmla="*/ 519723 h 533"/>
                <a:gd name="T4" fmla="*/ 1332171 w 1536"/>
                <a:gd name="T5" fmla="*/ 0 h 533"/>
                <a:gd name="T6" fmla="*/ 322004 w 1536"/>
                <a:gd name="T7" fmla="*/ 0 h 533"/>
                <a:gd name="T8" fmla="*/ 0 w 1536"/>
                <a:gd name="T9" fmla="*/ 519723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chemeClr val="accent3"/>
            </a:solidFill>
            <a:ln w="9525" cap="rnd">
              <a:noFill/>
              <a:round/>
              <a:headEnd type="none" w="sm" len="sm"/>
              <a:tailEnd type="none" w="sm" len="sm"/>
            </a:ln>
          </p:spPr>
          <p:txBody>
            <a:bodyPr lIns="60671" tIns="60671" rIns="60671" bIns="60671"/>
            <a:lstStyle/>
            <a:p>
              <a:pPr algn="ctr" eaLnBrk="1" hangingPunct="1">
                <a:spcBef>
                  <a:spcPct val="20000"/>
                </a:spcBef>
                <a:defRPr/>
              </a:pPr>
              <a:endParaRPr lang="en-GB" sz="1911" dirty="0">
                <a:solidFill>
                  <a:schemeClr val="bg1"/>
                </a:solidFill>
                <a:cs typeface="Arial" pitchFamily="34" charset="0"/>
              </a:endParaRPr>
            </a:p>
          </p:txBody>
        </p:sp>
        <p:sp>
          <p:nvSpPr>
            <p:cNvPr id="9" name="Freeform 12"/>
            <p:cNvSpPr>
              <a:spLocks/>
            </p:cNvSpPr>
            <p:nvPr/>
          </p:nvSpPr>
          <p:spPr bwMode="blackWhite">
            <a:xfrm>
              <a:off x="5303166" y="3318768"/>
              <a:ext cx="2979058" cy="656772"/>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chemeClr val="accent6"/>
            </a:solidFill>
            <a:ln w="9525" cap="rnd">
              <a:noFill/>
              <a:round/>
              <a:headEnd type="none" w="sm" len="sm"/>
              <a:tailEnd type="none" w="sm" len="sm"/>
            </a:ln>
          </p:spPr>
          <p:txBody>
            <a:bodyPr lIns="60671" tIns="60671" rIns="60671" bIns="60671"/>
            <a:lstStyle/>
            <a:p>
              <a:pPr algn="ctr" eaLnBrk="1" hangingPunct="1">
                <a:spcBef>
                  <a:spcPct val="20000"/>
                </a:spcBef>
              </a:pPr>
              <a:endParaRPr lang="en-GB" sz="1911" dirty="0">
                <a:solidFill>
                  <a:schemeClr val="bg1"/>
                </a:solidFill>
                <a:cs typeface="Arial" pitchFamily="34" charset="0"/>
              </a:endParaRPr>
            </a:p>
          </p:txBody>
        </p:sp>
        <p:sp>
          <p:nvSpPr>
            <p:cNvPr id="10" name="Rectangle 13"/>
            <p:cNvSpPr>
              <a:spLocks noChangeArrowheads="1"/>
            </p:cNvSpPr>
            <p:nvPr/>
          </p:nvSpPr>
          <p:spPr bwMode="auto">
            <a:xfrm>
              <a:off x="6437265" y="2250599"/>
              <a:ext cx="710874" cy="319271"/>
            </a:xfrm>
            <a:prstGeom prst="rect">
              <a:avLst/>
            </a:prstGeom>
          </p:spPr>
          <p:txBody>
            <a:bodyPr wrap="none" lIns="0" tIns="0" rIns="0" bIns="0" anchor="ctr">
              <a:spAutoFit/>
            </a:bodyPr>
            <a:lstStyle/>
            <a:p>
              <a:pPr algn="ctr"/>
              <a:r>
                <a:rPr lang="en-GB" sz="2184" dirty="0">
                  <a:solidFill>
                    <a:schemeClr val="bg1"/>
                  </a:solidFill>
                  <a:latin typeface="Lato Black" panose="020F0A02020204030203" pitchFamily="34" charset="0"/>
                  <a:cs typeface="Arial" pitchFamily="34" charset="0"/>
                </a:rPr>
                <a:t>FEES</a:t>
              </a:r>
            </a:p>
          </p:txBody>
        </p:sp>
        <p:sp>
          <p:nvSpPr>
            <p:cNvPr id="11" name="Rectangle 14"/>
            <p:cNvSpPr>
              <a:spLocks noChangeArrowheads="1"/>
            </p:cNvSpPr>
            <p:nvPr/>
          </p:nvSpPr>
          <p:spPr bwMode="auto">
            <a:xfrm>
              <a:off x="6045111" y="2834726"/>
              <a:ext cx="1495169" cy="319271"/>
            </a:xfrm>
            <a:prstGeom prst="rect">
              <a:avLst/>
            </a:prstGeom>
          </p:spPr>
          <p:txBody>
            <a:bodyPr wrap="none" lIns="0" tIns="0" rIns="0" bIns="0" anchor="ctr">
              <a:spAutoFit/>
            </a:bodyPr>
            <a:lstStyle/>
            <a:p>
              <a:pPr algn="ctr"/>
              <a:r>
                <a:rPr lang="en-GB" sz="2184" dirty="0">
                  <a:solidFill>
                    <a:schemeClr val="bg1"/>
                  </a:solidFill>
                  <a:latin typeface="Lato Black" panose="020F0A02020204030203" pitchFamily="34" charset="0"/>
                  <a:cs typeface="Arial" pitchFamily="34" charset="0"/>
                </a:rPr>
                <a:t>REF. DEBT</a:t>
              </a:r>
            </a:p>
          </p:txBody>
        </p:sp>
        <p:sp>
          <p:nvSpPr>
            <p:cNvPr id="12" name="Rectangle 15"/>
            <p:cNvSpPr>
              <a:spLocks noChangeArrowheads="1"/>
            </p:cNvSpPr>
            <p:nvPr/>
          </p:nvSpPr>
          <p:spPr bwMode="auto">
            <a:xfrm>
              <a:off x="6153818" y="3487518"/>
              <a:ext cx="1277752" cy="319271"/>
            </a:xfrm>
            <a:prstGeom prst="rect">
              <a:avLst/>
            </a:prstGeom>
          </p:spPr>
          <p:txBody>
            <a:bodyPr wrap="none" lIns="0" tIns="0" rIns="0" bIns="0" anchor="ctr">
              <a:spAutoFit/>
            </a:bodyPr>
            <a:lstStyle/>
            <a:p>
              <a:pPr algn="ctr"/>
              <a:r>
                <a:rPr lang="en-GB" sz="2184" dirty="0">
                  <a:solidFill>
                    <a:schemeClr val="bg1"/>
                  </a:solidFill>
                  <a:latin typeface="Lato Black" panose="020F0A02020204030203" pitchFamily="34" charset="0"/>
                  <a:cs typeface="Arial" pitchFamily="34" charset="0"/>
                </a:rPr>
                <a:t>GRANTS</a:t>
              </a:r>
            </a:p>
          </p:txBody>
        </p:sp>
        <p:sp>
          <p:nvSpPr>
            <p:cNvPr id="13" name="Rectangle 16"/>
            <p:cNvSpPr>
              <a:spLocks noChangeArrowheads="1"/>
            </p:cNvSpPr>
            <p:nvPr/>
          </p:nvSpPr>
          <p:spPr bwMode="auto">
            <a:xfrm>
              <a:off x="5289806" y="4110455"/>
              <a:ext cx="3005795" cy="319271"/>
            </a:xfrm>
            <a:prstGeom prst="rect">
              <a:avLst/>
            </a:prstGeom>
          </p:spPr>
          <p:txBody>
            <a:bodyPr wrap="none" lIns="0" tIns="0" rIns="0" bIns="0" anchor="ctr">
              <a:spAutoFit/>
            </a:bodyPr>
            <a:lstStyle/>
            <a:p>
              <a:pPr algn="ctr"/>
              <a:r>
                <a:rPr lang="en-GB" sz="2184" dirty="0">
                  <a:solidFill>
                    <a:schemeClr val="bg1"/>
                  </a:solidFill>
                  <a:latin typeface="Lato Black" panose="020F0A02020204030203" pitchFamily="34" charset="0"/>
                  <a:cs typeface="Arial" pitchFamily="34" charset="0"/>
                </a:rPr>
                <a:t>CATEGORICAL AIDS</a:t>
              </a:r>
            </a:p>
          </p:txBody>
        </p:sp>
      </p:grpSp>
      <p:sp>
        <p:nvSpPr>
          <p:cNvPr id="14" name="TextBox 13">
            <a:extLst>
              <a:ext uri="{FF2B5EF4-FFF2-40B4-BE49-F238E27FC236}">
                <a16:creationId xmlns:a16="http://schemas.microsoft.com/office/drawing/2014/main" id="{CA40440D-16E6-688F-6B67-6526012A73C2}"/>
              </a:ext>
            </a:extLst>
          </p:cNvPr>
          <p:cNvSpPr txBox="1"/>
          <p:nvPr/>
        </p:nvSpPr>
        <p:spPr>
          <a:xfrm>
            <a:off x="4117043" y="1524254"/>
            <a:ext cx="7972176" cy="5092804"/>
          </a:xfrm>
          <a:prstGeom prst="rect">
            <a:avLst/>
          </a:prstGeom>
          <a:noFill/>
        </p:spPr>
        <p:txBody>
          <a:bodyPr wrap="square" rtlCol="0">
            <a:spAutoFit/>
          </a:bodyPr>
          <a:lstStyle/>
          <a:p>
            <a:r>
              <a:rPr lang="en-US" sz="3000" b="1" dirty="0">
                <a:solidFill>
                  <a:srgbClr val="262087"/>
                </a:solidFill>
              </a:rPr>
              <a:t>Update revenue estimates</a:t>
            </a:r>
            <a:endParaRPr lang="en-US" sz="3000" dirty="0">
              <a:solidFill>
                <a:srgbClr val="262087"/>
              </a:solidFill>
            </a:endParaRPr>
          </a:p>
          <a:p>
            <a:pPr marL="457200" indent="-457200">
              <a:lnSpc>
                <a:spcPct val="150000"/>
              </a:lnSpc>
              <a:buFont typeface="Courier New" panose="02070309020205020404" pitchFamily="49" charset="0"/>
              <a:buChar char="o"/>
            </a:pPr>
            <a:r>
              <a:rPr lang="en-US" sz="2600" dirty="0">
                <a:solidFill>
                  <a:srgbClr val="262087"/>
                </a:solidFill>
              </a:rPr>
              <a:t>Non-controlled tax levies—Referendum Debt </a:t>
            </a:r>
            <a:br>
              <a:rPr lang="en-US" sz="2600" dirty="0">
                <a:solidFill>
                  <a:srgbClr val="262087"/>
                </a:solidFill>
              </a:rPr>
            </a:br>
            <a:r>
              <a:rPr lang="en-US" sz="2600" dirty="0">
                <a:solidFill>
                  <a:srgbClr val="262087"/>
                </a:solidFill>
              </a:rPr>
              <a:t>Service Fund 39 &amp; Community Service Fund 80</a:t>
            </a:r>
          </a:p>
          <a:p>
            <a:pPr marL="457200" indent="-457200">
              <a:lnSpc>
                <a:spcPct val="150000"/>
              </a:lnSpc>
              <a:buFont typeface="Courier New" panose="02070309020205020404" pitchFamily="49" charset="0"/>
              <a:buChar char="o"/>
            </a:pPr>
            <a:r>
              <a:rPr lang="en-US" sz="2600" dirty="0">
                <a:solidFill>
                  <a:srgbClr val="262087"/>
                </a:solidFill>
              </a:rPr>
              <a:t>State Categorical Aids (review prior year reports </a:t>
            </a:r>
            <a:br>
              <a:rPr lang="en-US" sz="2600" dirty="0">
                <a:solidFill>
                  <a:srgbClr val="262087"/>
                </a:solidFill>
              </a:rPr>
            </a:br>
            <a:r>
              <a:rPr lang="en-US" sz="2600" dirty="0">
                <a:solidFill>
                  <a:srgbClr val="262087"/>
                </a:solidFill>
              </a:rPr>
              <a:t>and aids register)</a:t>
            </a:r>
          </a:p>
          <a:p>
            <a:pPr marL="457200" indent="-457200">
              <a:lnSpc>
                <a:spcPct val="150000"/>
              </a:lnSpc>
              <a:buFont typeface="Courier New" panose="02070309020205020404" pitchFamily="49" charset="0"/>
              <a:buChar char="o"/>
            </a:pPr>
            <a:r>
              <a:rPr lang="en-US" sz="2600" dirty="0">
                <a:solidFill>
                  <a:srgbClr val="262087"/>
                </a:solidFill>
              </a:rPr>
              <a:t>Open Enrollment revenue</a:t>
            </a:r>
            <a:r>
              <a:rPr lang="en-US" sz="2600" dirty="0">
                <a:solidFill>
                  <a:schemeClr val="accent2">
                    <a:lumMod val="75000"/>
                  </a:schemeClr>
                </a:solidFill>
              </a:rPr>
              <a:t> (monitor net gain/loss)</a:t>
            </a:r>
          </a:p>
          <a:p>
            <a:pPr marL="457200" indent="-457200">
              <a:lnSpc>
                <a:spcPct val="150000"/>
              </a:lnSpc>
              <a:buFont typeface="Courier New" panose="02070309020205020404" pitchFamily="49" charset="0"/>
              <a:buChar char="o"/>
            </a:pPr>
            <a:r>
              <a:rPr lang="en-US" sz="2600" dirty="0">
                <a:solidFill>
                  <a:srgbClr val="262087"/>
                </a:solidFill>
              </a:rPr>
              <a:t>Grants (federal, state, or other)</a:t>
            </a:r>
          </a:p>
          <a:p>
            <a:pPr marL="457200" indent="-457200">
              <a:lnSpc>
                <a:spcPct val="150000"/>
              </a:lnSpc>
              <a:buFont typeface="Courier New" panose="02070309020205020404" pitchFamily="49" charset="0"/>
              <a:buChar char="o"/>
            </a:pPr>
            <a:r>
              <a:rPr lang="en-US" sz="2600" dirty="0">
                <a:solidFill>
                  <a:srgbClr val="262087"/>
                </a:solidFill>
              </a:rPr>
              <a:t>Local Revenues (interest, fees, gate receipts)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09074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PI - LATO">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13449</TotalTime>
  <Words>1829</Words>
  <Application>Microsoft Office PowerPoint</Application>
  <PresentationFormat>Custom</PresentationFormat>
  <Paragraphs>232</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Lato</vt:lpstr>
      <vt:lpstr>Lato Black</vt:lpstr>
      <vt:lpstr>Segoe UI</vt:lpstr>
      <vt:lpstr>Office Theme</vt:lpstr>
      <vt:lpstr>Text Slide Master</vt:lpstr>
      <vt:lpstr>Recap</vt:lpstr>
      <vt:lpstr>Recap</vt:lpstr>
      <vt:lpstr>PowerPoint Presentation</vt:lpstr>
      <vt:lpstr>Recap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NSA Tax Levy Adoption Presentation</dc:title>
  <dc:creator>DPI.SchoolFinancialServices@dpi.wi.gov</dc:creator>
  <cp:keywords>2022, nsa, tax, levy, adoption, presentation, wisconsin, public, instruction, school, financial, service</cp:keywords>
  <cp:lastModifiedBy>Huelsman, Scott M.   DPI</cp:lastModifiedBy>
  <cp:revision>267</cp:revision>
  <dcterms:created xsi:type="dcterms:W3CDTF">2016-02-23T19:34:17Z</dcterms:created>
  <dcterms:modified xsi:type="dcterms:W3CDTF">2022-09-29T14:49:50Z</dcterms:modified>
</cp:coreProperties>
</file>