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96" r:id="rId2"/>
  </p:sldMasterIdLst>
  <p:notesMasterIdLst>
    <p:notesMasterId r:id="rId66"/>
  </p:notesMasterIdLst>
  <p:handoutMasterIdLst>
    <p:handoutMasterId r:id="rId67"/>
  </p:handoutMasterIdLst>
  <p:sldIdLst>
    <p:sldId id="346" r:id="rId3"/>
    <p:sldId id="270" r:id="rId4"/>
    <p:sldId id="272" r:id="rId5"/>
    <p:sldId id="343" r:id="rId6"/>
    <p:sldId id="273" r:id="rId7"/>
    <p:sldId id="275" r:id="rId8"/>
    <p:sldId id="276" r:id="rId9"/>
    <p:sldId id="277" r:id="rId10"/>
    <p:sldId id="278" r:id="rId11"/>
    <p:sldId id="336" r:id="rId12"/>
    <p:sldId id="280" r:id="rId13"/>
    <p:sldId id="345" r:id="rId14"/>
    <p:sldId id="344" r:id="rId15"/>
    <p:sldId id="295" r:id="rId16"/>
    <p:sldId id="299" r:id="rId17"/>
    <p:sldId id="320" r:id="rId18"/>
    <p:sldId id="300" r:id="rId19"/>
    <p:sldId id="297" r:id="rId20"/>
    <p:sldId id="298" r:id="rId21"/>
    <p:sldId id="347" r:id="rId22"/>
    <p:sldId id="301" r:id="rId23"/>
    <p:sldId id="302" r:id="rId24"/>
    <p:sldId id="333" r:id="rId25"/>
    <p:sldId id="332" r:id="rId26"/>
    <p:sldId id="349" r:id="rId27"/>
    <p:sldId id="350" r:id="rId28"/>
    <p:sldId id="304" r:id="rId29"/>
    <p:sldId id="305" r:id="rId30"/>
    <p:sldId id="306" r:id="rId31"/>
    <p:sldId id="309" r:id="rId32"/>
    <p:sldId id="348" r:id="rId33"/>
    <p:sldId id="322" r:id="rId34"/>
    <p:sldId id="352" r:id="rId35"/>
    <p:sldId id="326" r:id="rId36"/>
    <p:sldId id="281" r:id="rId37"/>
    <p:sldId id="335" r:id="rId38"/>
    <p:sldId id="286" r:id="rId39"/>
    <p:sldId id="287" r:id="rId40"/>
    <p:sldId id="290" r:id="rId41"/>
    <p:sldId id="324" r:id="rId42"/>
    <p:sldId id="319" r:id="rId43"/>
    <p:sldId id="327" r:id="rId44"/>
    <p:sldId id="288" r:id="rId45"/>
    <p:sldId id="289" r:id="rId46"/>
    <p:sldId id="291" r:id="rId47"/>
    <p:sldId id="328" r:id="rId48"/>
    <p:sldId id="329" r:id="rId49"/>
    <p:sldId id="292" r:id="rId50"/>
    <p:sldId id="293" r:id="rId51"/>
    <p:sldId id="294" r:id="rId52"/>
    <p:sldId id="311" r:id="rId53"/>
    <p:sldId id="315" r:id="rId54"/>
    <p:sldId id="338" r:id="rId55"/>
    <p:sldId id="316" r:id="rId56"/>
    <p:sldId id="317" r:id="rId57"/>
    <p:sldId id="321" r:id="rId58"/>
    <p:sldId id="308" r:id="rId59"/>
    <p:sldId id="271" r:id="rId60"/>
    <p:sldId id="353" r:id="rId61"/>
    <p:sldId id="356" r:id="rId62"/>
    <p:sldId id="354" r:id="rId63"/>
    <p:sldId id="357" r:id="rId64"/>
    <p:sldId id="355" r:id="rId65"/>
  </p:sldIdLst>
  <p:sldSz cx="12480925" cy="7023100"/>
  <p:notesSz cx="7010400" cy="9296400"/>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3931" userDrawn="1">
          <p15:clr>
            <a:srgbClr val="A4A3A4"/>
          </p15:clr>
        </p15:guide>
        <p15:guide id="3" orient="horz" pos="2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AB4E"/>
    <a:srgbClr val="0066CC"/>
    <a:srgbClr val="0099FF"/>
    <a:srgbClr val="009999"/>
    <a:srgbClr val="0099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65891" autoAdjust="0"/>
  </p:normalViewPr>
  <p:slideViewPr>
    <p:cSldViewPr snapToGrid="0">
      <p:cViewPr varScale="1">
        <p:scale>
          <a:sx n="105" d="100"/>
          <a:sy n="105" d="100"/>
        </p:scale>
        <p:origin x="426" y="108"/>
      </p:cViewPr>
      <p:guideLst>
        <p:guide pos="3931"/>
        <p:guide orient="horz" pos="2212"/>
      </p:guideLst>
    </p:cSldViewPr>
  </p:slideViewPr>
  <p:outlineViewPr>
    <p:cViewPr>
      <p:scale>
        <a:sx n="33" d="100"/>
        <a:sy n="33" d="100"/>
      </p:scale>
      <p:origin x="0" y="-17861"/>
    </p:cViewPr>
  </p:outlineViewPr>
  <p:notesTextViewPr>
    <p:cViewPr>
      <p:scale>
        <a:sx n="3" d="2"/>
        <a:sy n="3" d="2"/>
      </p:scale>
      <p:origin x="0" y="0"/>
    </p:cViewPr>
  </p:notesTextViewPr>
  <p:sorterViewPr>
    <p:cViewPr>
      <p:scale>
        <a:sx n="90" d="100"/>
        <a:sy n="90" d="100"/>
      </p:scale>
      <p:origin x="0" y="-23404"/>
    </p:cViewPr>
  </p:sorterViewPr>
  <p:notesViewPr>
    <p:cSldViewPr snapToGrid="0">
      <p:cViewPr varScale="1">
        <p:scale>
          <a:sx n="47" d="100"/>
          <a:sy n="47" d="100"/>
        </p:scale>
        <p:origin x="221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42C1987-445A-4DE1-8C20-A9271D594620}" type="datetimeFigureOut">
              <a:rPr lang="en-US" smtClean="0"/>
              <a:t>10/19/2023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D1D0EC7-AC31-49A9-B900-31B454A7E125}" type="slidenum">
              <a:rPr lang="en-US" smtClean="0"/>
              <a:t>‹#›</a:t>
            </a:fld>
            <a:endParaRPr lang="en-US" dirty="0"/>
          </a:p>
        </p:txBody>
      </p:sp>
    </p:spTree>
    <p:extLst>
      <p:ext uri="{BB962C8B-B14F-4D97-AF65-F5344CB8AC3E}">
        <p14:creationId xmlns:p14="http://schemas.microsoft.com/office/powerpoint/2010/main" val="2620388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66B86-A74A-4C80-A57B-B68EC8B0A391}" type="datetimeFigureOut">
              <a:rPr lang="en-US" smtClean="0"/>
              <a:t>10/19/2023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legis.wisconsin.gov/document/statutes/subch.%20V%20of%20ch.%2011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pi.wi.gov/sites/default/files/imce/sfs/pdf/Counting-Students-Who-Are-20-and-21-Years-Old_2019.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If the</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goal is to report residents,</a:t>
            </a:r>
            <a:r>
              <a:rPr lang="en-US" sz="1400" b="1" baseline="0" dirty="0">
                <a:latin typeface="Arial" panose="020B0604020202020204" pitchFamily="34" charset="0"/>
                <a:cs typeface="Arial" panose="020B0604020202020204" pitchFamily="34" charset="0"/>
              </a:rPr>
              <a:t> why do I have to count non-residents?  This is a process that accounts for students in your building and district residents.  All number you need to know, membership and open enrollment. Cost and revenue.</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11</a:t>
            </a:fld>
            <a:endParaRPr lang="en-US" dirty="0"/>
          </a:p>
        </p:txBody>
      </p:sp>
    </p:spTree>
    <p:extLst>
      <p:ext uri="{BB962C8B-B14F-4D97-AF65-F5344CB8AC3E}">
        <p14:creationId xmlns:p14="http://schemas.microsoft.com/office/powerpoint/2010/main" val="211166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panose="020B0604020202020204" pitchFamily="34" charset="0"/>
                <a:cs typeface="Arial" panose="020B0604020202020204" pitchFamily="34" charset="0"/>
              </a:rPr>
              <a:t>You first do a head count.  That data is then turned into FTE.  Special education beyond “preschool” could</a:t>
            </a:r>
            <a:r>
              <a:rPr lang="en-US" b="1" baseline="0" dirty="0">
                <a:latin typeface="Arial" panose="020B0604020202020204" pitchFamily="34" charset="0"/>
                <a:cs typeface="Arial" panose="020B0604020202020204" pitchFamily="34" charset="0"/>
              </a:rPr>
              <a:t> count for 1 FTE if the IEP has a modified day.</a:t>
            </a:r>
          </a:p>
          <a:p>
            <a:r>
              <a:rPr lang="en-US" sz="1200" b="1" kern="1200" dirty="0">
                <a:solidFill>
                  <a:schemeClr val="tx1"/>
                </a:solidFill>
                <a:effectLst/>
                <a:latin typeface="Arial" panose="020B0604020202020204" pitchFamily="34" charset="0"/>
                <a:ea typeface="+mn-ea"/>
                <a:cs typeface="Arial" panose="020B0604020202020204" pitchFamily="34" charset="0"/>
              </a:rPr>
              <a:t>Full Time Equivalency (FTE) – Not head count”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14</a:t>
            </a:fld>
            <a:endParaRPr lang="en-US" dirty="0"/>
          </a:p>
        </p:txBody>
      </p:sp>
    </p:spTree>
    <p:extLst>
      <p:ext uri="{BB962C8B-B14F-4D97-AF65-F5344CB8AC3E}">
        <p14:creationId xmlns:p14="http://schemas.microsoft.com/office/powerpoint/2010/main" val="66404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15</a:t>
            </a:fld>
            <a:endParaRPr lang="en-US" dirty="0"/>
          </a:p>
        </p:txBody>
      </p:sp>
    </p:spTree>
    <p:extLst>
      <p:ext uri="{BB962C8B-B14F-4D97-AF65-F5344CB8AC3E}">
        <p14:creationId xmlns:p14="http://schemas.microsoft.com/office/powerpoint/2010/main" val="404930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16</a:t>
            </a:fld>
            <a:endParaRPr lang="en-US" dirty="0"/>
          </a:p>
        </p:txBody>
      </p:sp>
    </p:spTree>
    <p:extLst>
      <p:ext uri="{BB962C8B-B14F-4D97-AF65-F5344CB8AC3E}">
        <p14:creationId xmlns:p14="http://schemas.microsoft.com/office/powerpoint/2010/main" val="374201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latin typeface="Arial" panose="020B0604020202020204" pitchFamily="34" charset="0"/>
                <a:cs typeface="Arial" panose="020B0604020202020204" pitchFamily="34" charset="0"/>
              </a:rPr>
              <a:t>You first do a head count.  That data is then turned into FTE. (NOTE) Special education beyond “preschool” could</a:t>
            </a:r>
            <a:r>
              <a:rPr lang="en-US" sz="1800" b="1" baseline="0" dirty="0">
                <a:latin typeface="Arial" panose="020B0604020202020204" pitchFamily="34" charset="0"/>
                <a:cs typeface="Arial" panose="020B0604020202020204" pitchFamily="34" charset="0"/>
              </a:rPr>
              <a:t> count for 1 FTE if the IEP has a modified day.</a:t>
            </a:r>
            <a:endParaRPr lang="en-US" sz="1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17</a:t>
            </a:fld>
            <a:endParaRPr lang="en-US" dirty="0"/>
          </a:p>
        </p:txBody>
      </p:sp>
    </p:spTree>
    <p:extLst>
      <p:ext uri="{BB962C8B-B14F-4D97-AF65-F5344CB8AC3E}">
        <p14:creationId xmlns:p14="http://schemas.microsoft.com/office/powerpoint/2010/main" val="275965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18</a:t>
            </a:fld>
            <a:endParaRPr lang="en-US" dirty="0"/>
          </a:p>
        </p:txBody>
      </p:sp>
    </p:spTree>
    <p:extLst>
      <p:ext uri="{BB962C8B-B14F-4D97-AF65-F5344CB8AC3E}">
        <p14:creationId xmlns:p14="http://schemas.microsoft.com/office/powerpoint/2010/main" val="373379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The links of this webpage will be updated when the PI-1563 portal is open to the district.</a:t>
            </a:r>
          </a:p>
        </p:txBody>
      </p:sp>
      <p:sp>
        <p:nvSpPr>
          <p:cNvPr id="4" name="Slide Number Placeholder 3"/>
          <p:cNvSpPr>
            <a:spLocks noGrp="1"/>
          </p:cNvSpPr>
          <p:nvPr>
            <p:ph type="sldNum" sz="quarter" idx="10"/>
          </p:nvPr>
        </p:nvSpPr>
        <p:spPr/>
        <p:txBody>
          <a:bodyPr/>
          <a:lstStyle/>
          <a:p>
            <a:fld id="{E23876E9-3E93-40D1-B068-3C7EF886A986}" type="slidenum">
              <a:rPr lang="en-US" smtClean="0"/>
              <a:pPr/>
              <a:t>19</a:t>
            </a:fld>
            <a:endParaRPr lang="en-US" dirty="0"/>
          </a:p>
        </p:txBody>
      </p:sp>
    </p:spTree>
    <p:extLst>
      <p:ext uri="{BB962C8B-B14F-4D97-AF65-F5344CB8AC3E}">
        <p14:creationId xmlns:p14="http://schemas.microsoft.com/office/powerpoint/2010/main" val="3839727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21</a:t>
            </a:fld>
            <a:endParaRPr lang="en-US" dirty="0"/>
          </a:p>
        </p:txBody>
      </p:sp>
    </p:spTree>
    <p:extLst>
      <p:ext uri="{BB962C8B-B14F-4D97-AF65-F5344CB8AC3E}">
        <p14:creationId xmlns:p14="http://schemas.microsoft.com/office/powerpoint/2010/main" val="97953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Always keep any and all supporting data regarding what was submitted in any pupil count portal.</a:t>
            </a:r>
          </a:p>
        </p:txBody>
      </p:sp>
      <p:sp>
        <p:nvSpPr>
          <p:cNvPr id="4" name="Slide Number Placeholder 3"/>
          <p:cNvSpPr>
            <a:spLocks noGrp="1"/>
          </p:cNvSpPr>
          <p:nvPr>
            <p:ph type="sldNum" sz="quarter" idx="10"/>
          </p:nvPr>
        </p:nvSpPr>
        <p:spPr/>
        <p:txBody>
          <a:bodyPr/>
          <a:lstStyle/>
          <a:p>
            <a:fld id="{E23876E9-3E93-40D1-B068-3C7EF886A986}" type="slidenum">
              <a:rPr lang="en-US" smtClean="0"/>
              <a:pPr/>
              <a:t>22</a:t>
            </a:fld>
            <a:endParaRPr lang="en-US" dirty="0"/>
          </a:p>
        </p:txBody>
      </p:sp>
    </p:spTree>
    <p:extLst>
      <p:ext uri="{BB962C8B-B14F-4D97-AF65-F5344CB8AC3E}">
        <p14:creationId xmlns:p14="http://schemas.microsoft.com/office/powerpoint/2010/main" val="80984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Audits.  Financial every year.  Do</a:t>
            </a:r>
            <a:r>
              <a:rPr lang="en-US" sz="1400" b="1" baseline="0" dirty="0">
                <a:latin typeface="Arial" panose="020B0604020202020204" pitchFamily="34" charset="0"/>
                <a:cs typeface="Arial" panose="020B0604020202020204" pitchFamily="34" charset="0"/>
              </a:rPr>
              <a:t> you know what auditors do?  Confirm data reported to the DPI is accurate and collected correctly (according to statute; the “rules”).</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27</a:t>
            </a:fld>
            <a:endParaRPr lang="en-US" dirty="0"/>
          </a:p>
        </p:txBody>
      </p:sp>
    </p:spTree>
    <p:extLst>
      <p:ext uri="{BB962C8B-B14F-4D97-AF65-F5344CB8AC3E}">
        <p14:creationId xmlns:p14="http://schemas.microsoft.com/office/powerpoint/2010/main" val="150382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2</a:t>
            </a:fld>
            <a:endParaRPr lang="en-US" dirty="0"/>
          </a:p>
        </p:txBody>
      </p:sp>
    </p:spTree>
    <p:extLst>
      <p:ext uri="{BB962C8B-B14F-4D97-AF65-F5344CB8AC3E}">
        <p14:creationId xmlns:p14="http://schemas.microsoft.com/office/powerpoint/2010/main" val="3947363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DPI is required by to law select</a:t>
            </a:r>
            <a:r>
              <a:rPr lang="en-US" sz="1400" b="1" baseline="0" dirty="0">
                <a:latin typeface="Arial" panose="020B0604020202020204" pitchFamily="34" charset="0"/>
                <a:cs typeface="Arial" panose="020B0604020202020204" pitchFamily="34" charset="0"/>
              </a:rPr>
              <a:t> districts for audit.  </a:t>
            </a:r>
            <a:r>
              <a:rPr lang="en-US" sz="1400" b="1" dirty="0">
                <a:latin typeface="Arial" panose="020B0604020202020204" pitchFamily="34" charset="0"/>
                <a:cs typeface="Arial" panose="020B0604020202020204" pitchFamily="34" charset="0"/>
              </a:rPr>
              <a:t>You should plan on having</a:t>
            </a:r>
            <a:r>
              <a:rPr lang="en-US" sz="1400" b="1" baseline="0" dirty="0">
                <a:latin typeface="Arial" panose="020B0604020202020204" pitchFamily="34" charset="0"/>
                <a:cs typeface="Arial" panose="020B0604020202020204" pitchFamily="34" charset="0"/>
              </a:rPr>
              <a:t> an audit at least every three years, and more often if your auditor finds errors</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28</a:t>
            </a:fld>
            <a:endParaRPr lang="en-US" dirty="0"/>
          </a:p>
        </p:txBody>
      </p:sp>
    </p:spTree>
    <p:extLst>
      <p:ext uri="{BB962C8B-B14F-4D97-AF65-F5344CB8AC3E}">
        <p14:creationId xmlns:p14="http://schemas.microsoft.com/office/powerpoint/2010/main" val="1488899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We reviewed</a:t>
            </a:r>
            <a:r>
              <a:rPr lang="en-US" sz="1400" b="1" baseline="0" dirty="0">
                <a:latin typeface="Arial" panose="020B0604020202020204" pitchFamily="34" charset="0"/>
                <a:cs typeface="Arial" panose="020B0604020202020204" pitchFamily="34" charset="0"/>
              </a:rPr>
              <a:t> the September count in the reporting portal.  There is a similar process for the January count.  You are required to reconcile these counts and keep documentation on file.  This is a document auditors will request to check for compliance.</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29</a:t>
            </a:fld>
            <a:endParaRPr lang="en-US" dirty="0"/>
          </a:p>
        </p:txBody>
      </p:sp>
    </p:spTree>
    <p:extLst>
      <p:ext uri="{BB962C8B-B14F-4D97-AF65-F5344CB8AC3E}">
        <p14:creationId xmlns:p14="http://schemas.microsoft.com/office/powerpoint/2010/main" val="1840862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Be ready and be thorough.</a:t>
            </a:r>
          </a:p>
          <a:p>
            <a:r>
              <a:rPr lang="en-US" sz="1400" b="1" dirty="0">
                <a:effectLst/>
                <a:latin typeface="Arial" panose="020B0604020202020204" pitchFamily="34" charset="0"/>
                <a:cs typeface="Arial" panose="020B0604020202020204" pitchFamily="34" charset="0"/>
              </a:rPr>
              <a:t>Average Daily Membership (ADM) </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30</a:t>
            </a:fld>
            <a:endParaRPr lang="en-US" dirty="0"/>
          </a:p>
        </p:txBody>
      </p:sp>
    </p:spTree>
    <p:extLst>
      <p:ext uri="{BB962C8B-B14F-4D97-AF65-F5344CB8AC3E}">
        <p14:creationId xmlns:p14="http://schemas.microsoft.com/office/powerpoint/2010/main" val="3871810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32</a:t>
            </a:fld>
            <a:endParaRPr lang="en-US" dirty="0"/>
          </a:p>
        </p:txBody>
      </p:sp>
    </p:spTree>
    <p:extLst>
      <p:ext uri="{BB962C8B-B14F-4D97-AF65-F5344CB8AC3E}">
        <p14:creationId xmlns:p14="http://schemas.microsoft.com/office/powerpoint/2010/main" val="2458725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These</a:t>
            </a:r>
            <a:r>
              <a:rPr lang="en-US" sz="1400" b="1" baseline="0" dirty="0">
                <a:latin typeface="Arial Black" panose="020B0A04020102020204" pitchFamily="34" charset="0"/>
              </a:rPr>
              <a:t> five steps are to be completed by your district before submitting the PI-1563 pupil count report.</a:t>
            </a:r>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34</a:t>
            </a:fld>
            <a:endParaRPr lang="en-US" dirty="0"/>
          </a:p>
        </p:txBody>
      </p:sp>
    </p:spTree>
    <p:extLst>
      <p:ext uri="{BB962C8B-B14F-4D97-AF65-F5344CB8AC3E}">
        <p14:creationId xmlns:p14="http://schemas.microsoft.com/office/powerpoint/2010/main" val="1823847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35</a:t>
            </a:fld>
            <a:endParaRPr lang="en-US" dirty="0"/>
          </a:p>
        </p:txBody>
      </p:sp>
    </p:spTree>
    <p:extLst>
      <p:ext uri="{BB962C8B-B14F-4D97-AF65-F5344CB8AC3E}">
        <p14:creationId xmlns:p14="http://schemas.microsoft.com/office/powerpoint/2010/main" val="4025093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36</a:t>
            </a:fld>
            <a:endParaRPr lang="en-US" dirty="0"/>
          </a:p>
        </p:txBody>
      </p:sp>
    </p:spTree>
    <p:extLst>
      <p:ext uri="{BB962C8B-B14F-4D97-AF65-F5344CB8AC3E}">
        <p14:creationId xmlns:p14="http://schemas.microsoft.com/office/powerpoint/2010/main" val="270892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1" dirty="0">
                <a:latin typeface="Arial" panose="020B0604020202020204" pitchFamily="34" charset="0"/>
                <a:cs typeface="Arial" panose="020B0604020202020204" pitchFamily="34" charset="0"/>
              </a:rPr>
              <a:t>Present and absent, absent should</a:t>
            </a:r>
            <a:r>
              <a:rPr lang="en-US" sz="1400" b="1" baseline="0" dirty="0">
                <a:latin typeface="Arial" panose="020B0604020202020204" pitchFamily="34" charset="0"/>
                <a:cs typeface="Arial" panose="020B0604020202020204" pitchFamily="34" charset="0"/>
              </a:rPr>
              <a:t> meet the before and after rule.  This is children in your seats, they may or may not be residents of your district.</a:t>
            </a:r>
          </a:p>
          <a:p>
            <a:endParaRPr lang="en-US" sz="1400" b="1" baseline="0" dirty="0">
              <a:latin typeface="Arial" panose="020B0604020202020204" pitchFamily="34" charset="0"/>
              <a:cs typeface="Arial" panose="020B0604020202020204" pitchFamily="34" charset="0"/>
            </a:endParaRPr>
          </a:p>
          <a:p>
            <a:r>
              <a:rPr lang="en-US" sz="1400" b="1" i="0" kern="1200" dirty="0">
                <a:solidFill>
                  <a:schemeClr val="tx1"/>
                </a:solidFill>
                <a:effectLst/>
                <a:latin typeface="Arial" panose="020B0604020202020204" pitchFamily="34" charset="0"/>
                <a:ea typeface="+mn-ea"/>
                <a:cs typeface="Arial" panose="020B0604020202020204" pitchFamily="34" charset="0"/>
              </a:rPr>
              <a:t>Counting students in non-special education 3-year old programs: Wisc. Stat. 121.004(7)(d)   A pupil enrolled in a preschool program under subch. </a:t>
            </a:r>
            <a:r>
              <a:rPr lang="en-US" sz="1400" b="1" i="0" u="none" strike="noStrike" kern="1200" dirty="0">
                <a:solidFill>
                  <a:schemeClr val="tx1"/>
                </a:solidFill>
                <a:effectLst/>
                <a:latin typeface="Arial" panose="020B0604020202020204" pitchFamily="34" charset="0"/>
                <a:ea typeface="+mn-ea"/>
                <a:cs typeface="Arial" panose="020B0604020202020204" pitchFamily="34" charset="0"/>
                <a:hlinkClick r:id="rId3" tooltip="Statutes subch. V of ch. 115"/>
              </a:rPr>
              <a:t>V of ch. 115</a:t>
            </a:r>
            <a:r>
              <a:rPr lang="en-US" sz="1400" b="1" i="0" kern="1200" dirty="0">
                <a:solidFill>
                  <a:schemeClr val="tx1"/>
                </a:solidFill>
                <a:effectLst/>
                <a:latin typeface="Arial" panose="020B0604020202020204" pitchFamily="34" charset="0"/>
                <a:ea typeface="+mn-ea"/>
                <a:cs typeface="Arial" panose="020B0604020202020204" pitchFamily="34" charset="0"/>
              </a:rPr>
              <a:t>  [</a:t>
            </a:r>
            <a:r>
              <a:rPr lang="en-US" sz="1400" b="1" i="0" kern="1200" cap="all" dirty="0">
                <a:solidFill>
                  <a:schemeClr val="tx1"/>
                </a:solidFill>
                <a:effectLst/>
                <a:latin typeface="Arial" panose="020B0604020202020204" pitchFamily="34" charset="0"/>
                <a:ea typeface="+mn-ea"/>
                <a:cs typeface="Arial" panose="020B0604020202020204" pitchFamily="34" charset="0"/>
              </a:rPr>
              <a:t>CHILDREN WITH DISABILITIES</a:t>
            </a:r>
            <a:r>
              <a:rPr lang="en-US" sz="1400" b="1" i="0" kern="1200" dirty="0">
                <a:solidFill>
                  <a:schemeClr val="tx1"/>
                </a:solidFill>
                <a:effectLst/>
                <a:latin typeface="Arial" panose="020B0604020202020204" pitchFamily="34" charset="0"/>
                <a:ea typeface="+mn-ea"/>
                <a:cs typeface="Arial" panose="020B0604020202020204" pitchFamily="34" charset="0"/>
              </a:rPr>
              <a:t>​] who is 3 years of age or older shall be counted as one-half pupil.​</a:t>
            </a:r>
          </a:p>
          <a:p>
            <a:br>
              <a:rPr lang="en-US" sz="1400" b="1" dirty="0">
                <a:latin typeface="Arial" panose="020B0604020202020204" pitchFamily="34" charset="0"/>
                <a:cs typeface="Arial" panose="020B0604020202020204" pitchFamily="34" charset="0"/>
              </a:rPr>
            </a:br>
            <a:r>
              <a:rPr lang="en-US" sz="1400" b="1" i="0" kern="1200" dirty="0">
                <a:solidFill>
                  <a:schemeClr val="tx1"/>
                </a:solidFill>
                <a:effectLst/>
                <a:latin typeface="Arial" panose="020B0604020202020204" pitchFamily="34" charset="0"/>
                <a:ea typeface="+mn-ea"/>
                <a:cs typeface="Arial" panose="020B0604020202020204" pitchFamily="34" charset="0"/>
              </a:rPr>
              <a:t>In the fall of 2019 all school districts will still need to record the number of 9 grade students in the PI-1563-September report. Wisconsin statute 115.438(4)(a)1, speaks to the responsibility of each school district to provide the number of 9 grade students to DPI through the end of this grant program in 2022-23. This data must be reported even though the 2019 Act 9, the Personal Electronic Computing Devices Grant is no longer funded, effective with the 2019-20 school year.</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37</a:t>
            </a:fld>
            <a:endParaRPr lang="en-US" dirty="0"/>
          </a:p>
        </p:txBody>
      </p:sp>
    </p:spTree>
    <p:extLst>
      <p:ext uri="{BB962C8B-B14F-4D97-AF65-F5344CB8AC3E}">
        <p14:creationId xmlns:p14="http://schemas.microsoft.com/office/powerpoint/2010/main" val="2703243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Those</a:t>
            </a:r>
            <a:r>
              <a:rPr lang="en-US" sz="1400" b="1" baseline="0" dirty="0">
                <a:latin typeface="Arial" panose="020B0604020202020204" pitchFamily="34" charset="0"/>
                <a:cs typeface="Arial" panose="020B0604020202020204" pitchFamily="34" charset="0"/>
              </a:rPr>
              <a:t> in attendance in your district that you may not include in the final “Head Count as they are non-residents attending under: OE; Tuition Waiver; 66.03 Coop; CESA Program; Tuition; 9-18 Weeks S. Tuition; Outside Age Eligibility; Chapter 220: CCDEB; Incarcerated / Hospital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38</a:t>
            </a:fld>
            <a:endParaRPr lang="en-US" dirty="0"/>
          </a:p>
        </p:txBody>
      </p:sp>
    </p:spTree>
    <p:extLst>
      <p:ext uri="{BB962C8B-B14F-4D97-AF65-F5344CB8AC3E}">
        <p14:creationId xmlns:p14="http://schemas.microsoft.com/office/powerpoint/2010/main" val="2273138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This is</a:t>
            </a:r>
            <a:r>
              <a:rPr lang="en-US" sz="1400" b="1" baseline="0" dirty="0">
                <a:latin typeface="Arial" panose="020B0604020202020204" pitchFamily="34" charset="0"/>
                <a:cs typeface="Arial" panose="020B0604020202020204" pitchFamily="34" charset="0"/>
              </a:rPr>
              <a:t> where a resident student included in Step 1, the Head Count, is adjusted for as they are attending only part time. </a:t>
            </a:r>
          </a:p>
          <a:p>
            <a:r>
              <a:rPr lang="en-US" sz="1400" b="1" dirty="0">
                <a:latin typeface="Arial" panose="020B0604020202020204" pitchFamily="34" charset="0"/>
                <a:cs typeface="Arial" panose="020B0604020202020204" pitchFamily="34" charset="0"/>
              </a:rPr>
              <a:t>Homeschool part-time</a:t>
            </a:r>
            <a:r>
              <a:rPr lang="en-US" sz="1400" b="1" baseline="0" dirty="0">
                <a:latin typeface="Arial" panose="020B0604020202020204" pitchFamily="34" charset="0"/>
                <a:cs typeface="Arial" panose="020B0604020202020204" pitchFamily="34" charset="0"/>
              </a:rPr>
              <a:t> resident can be in any grade.</a:t>
            </a:r>
          </a:p>
          <a:p>
            <a:r>
              <a:rPr lang="en-US" sz="1400" b="1" baseline="0" dirty="0">
                <a:latin typeface="Arial" panose="020B0604020202020204" pitchFamily="34" charset="0"/>
                <a:cs typeface="Arial" panose="020B0604020202020204" pitchFamily="34" charset="0"/>
              </a:rPr>
              <a:t>Non-public school students residents can only be attending high school classes. </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39</a:t>
            </a:fld>
            <a:endParaRPr lang="en-US" dirty="0"/>
          </a:p>
        </p:txBody>
      </p:sp>
    </p:spTree>
    <p:extLst>
      <p:ext uri="{BB962C8B-B14F-4D97-AF65-F5344CB8AC3E}">
        <p14:creationId xmlns:p14="http://schemas.microsoft.com/office/powerpoint/2010/main" val="337112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Lato Black" panose="020F0A02020204030203" pitchFamily="34" charset="0"/>
              </a:rPr>
              <a:t>The “Pupil Count” is a head count only - of</a:t>
            </a:r>
            <a:r>
              <a:rPr lang="en-US" sz="1400" b="1" baseline="0" dirty="0">
                <a:latin typeface="Lato Black" panose="020F0A02020204030203" pitchFamily="34" charset="0"/>
              </a:rPr>
              <a:t> those in your schools or your residents.</a:t>
            </a:r>
            <a:endParaRPr lang="en-US" sz="1400" b="1" dirty="0">
              <a:latin typeface="Lato Black" panose="020F0A02020204030203" pitchFamily="34" charset="0"/>
            </a:endParaRPr>
          </a:p>
          <a:p>
            <a:r>
              <a:rPr lang="en-US" sz="1400" b="1" dirty="0">
                <a:latin typeface="Lato Black" panose="020F0A02020204030203" pitchFamily="34" charset="0"/>
              </a:rPr>
              <a:t>The</a:t>
            </a:r>
            <a:r>
              <a:rPr lang="en-US" sz="1400" b="1" baseline="0" dirty="0">
                <a:latin typeface="Lato Black" panose="020F0A02020204030203" pitchFamily="34" charset="0"/>
              </a:rPr>
              <a:t> </a:t>
            </a:r>
            <a:r>
              <a:rPr lang="en-US" sz="1400" b="1" dirty="0">
                <a:latin typeface="Lato Black" panose="020F0A02020204030203" pitchFamily="34" charset="0"/>
              </a:rPr>
              <a:t>“Head Count” count is bodies in your classroom</a:t>
            </a:r>
            <a:r>
              <a:rPr lang="en-US" sz="1400" b="1" baseline="0" dirty="0">
                <a:latin typeface="Lato Black" panose="020F0A02020204030203" pitchFamily="34" charset="0"/>
              </a:rPr>
              <a:t> seats.</a:t>
            </a:r>
          </a:p>
          <a:p>
            <a:r>
              <a:rPr lang="en-US" sz="1400" b="1" dirty="0">
                <a:latin typeface="Lato Black" panose="020F0A02020204030203" pitchFamily="34" charset="0"/>
              </a:rPr>
              <a:t>The “Full Time Equivalency” count is the of students included</a:t>
            </a:r>
            <a:r>
              <a:rPr lang="en-US" sz="1400" b="1" baseline="0" dirty="0">
                <a:latin typeface="Lato Black" panose="020F0A02020204030203" pitchFamily="34" charset="0"/>
              </a:rPr>
              <a:t> in the Revenue Limit calculation.</a:t>
            </a:r>
            <a:endParaRPr lang="en-US" sz="1400" b="1" dirty="0">
              <a:latin typeface="Lato Black" panose="020F0A02020204030203" pitchFamily="34" charset="0"/>
            </a:endParaRPr>
          </a:p>
          <a:p>
            <a:r>
              <a:rPr lang="en-US" sz="1400" b="1" dirty="0">
                <a:latin typeface="Lato Black" panose="020F0A02020204030203" pitchFamily="34" charset="0"/>
              </a:rPr>
              <a:t>Full Time Equivalency (FTE) is Not head count.</a:t>
            </a:r>
          </a:p>
          <a:p>
            <a:r>
              <a:rPr lang="en-US" sz="1400" b="1" dirty="0">
                <a:latin typeface="Lato Black" panose="020F0A02020204030203" pitchFamily="34" charset="0"/>
              </a:rPr>
              <a:t>The PI-1563 Pupil Count is a “Head Count” only  </a:t>
            </a:r>
            <a:endParaRPr lang="en-US" sz="1400" b="1"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a:t>
            </a:fld>
            <a:endParaRPr lang="en-US" dirty="0"/>
          </a:p>
        </p:txBody>
      </p:sp>
    </p:spTree>
    <p:extLst>
      <p:ext uri="{BB962C8B-B14F-4D97-AF65-F5344CB8AC3E}">
        <p14:creationId xmlns:p14="http://schemas.microsoft.com/office/powerpoint/2010/main" val="3480330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latin typeface="Arial" pitchFamily="34" charset="0"/>
                <a:cs typeface="Arial" pitchFamily="34" charset="0"/>
              </a:rPr>
              <a:t>5 clicks</a:t>
            </a:r>
          </a:p>
          <a:p>
            <a:r>
              <a:rPr lang="en-US" sz="1400" b="1" dirty="0">
                <a:latin typeface="Arial" pitchFamily="34" charset="0"/>
                <a:cs typeface="Arial" pitchFamily="34" charset="0"/>
              </a:rPr>
              <a:t>A slide</a:t>
            </a:r>
            <a:r>
              <a:rPr lang="en-US" sz="1400" b="1" baseline="0" dirty="0">
                <a:latin typeface="Arial" pitchFamily="34" charset="0"/>
                <a:cs typeface="Arial" pitchFamily="34" charset="0"/>
              </a:rPr>
              <a:t> worth saving</a:t>
            </a: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40</a:t>
            </a:fld>
            <a:endParaRPr lang="en-US" dirty="0"/>
          </a:p>
        </p:txBody>
      </p:sp>
    </p:spTree>
    <p:extLst>
      <p:ext uri="{BB962C8B-B14F-4D97-AF65-F5344CB8AC3E}">
        <p14:creationId xmlns:p14="http://schemas.microsoft.com/office/powerpoint/2010/main" val="1344680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Helpful graphic</a:t>
            </a:r>
          </a:p>
        </p:txBody>
      </p:sp>
      <p:sp>
        <p:nvSpPr>
          <p:cNvPr id="4" name="Slide Number Placeholder 3"/>
          <p:cNvSpPr>
            <a:spLocks noGrp="1"/>
          </p:cNvSpPr>
          <p:nvPr>
            <p:ph type="sldNum" sz="quarter" idx="10"/>
          </p:nvPr>
        </p:nvSpPr>
        <p:spPr/>
        <p:txBody>
          <a:bodyPr/>
          <a:lstStyle/>
          <a:p>
            <a:fld id="{E23876E9-3E93-40D1-B068-3C7EF886A986}" type="slidenum">
              <a:rPr lang="en-US" smtClean="0"/>
              <a:pPr/>
              <a:t>41</a:t>
            </a:fld>
            <a:endParaRPr lang="en-US" dirty="0"/>
          </a:p>
        </p:txBody>
      </p:sp>
    </p:spTree>
    <p:extLst>
      <p:ext uri="{BB962C8B-B14F-4D97-AF65-F5344CB8AC3E}">
        <p14:creationId xmlns:p14="http://schemas.microsoft.com/office/powerpoint/2010/main" val="354045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cs typeface="Arial" panose="020B0604020202020204" pitchFamily="34" charset="0"/>
              </a:rPr>
              <a:t>This screen will could</a:t>
            </a:r>
            <a:r>
              <a:rPr lang="en-US" sz="1400" b="1" baseline="0" dirty="0">
                <a:latin typeface="Arial Black" panose="020B0A04020102020204" pitchFamily="34" charset="0"/>
                <a:cs typeface="Arial" panose="020B0604020202020204" pitchFamily="34" charset="0"/>
              </a:rPr>
              <a:t> need to be completed twice; for Home Schooled students and/or for Private School students, if your district based on where the students get their primary educational services from. </a:t>
            </a:r>
            <a:endParaRPr lang="en-US" sz="1400" b="1" dirty="0">
              <a:latin typeface="Arial Black" panose="020B0A040201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42</a:t>
            </a:fld>
            <a:endParaRPr lang="en-US" dirty="0"/>
          </a:p>
        </p:txBody>
      </p:sp>
    </p:spTree>
    <p:extLst>
      <p:ext uri="{BB962C8B-B14F-4D97-AF65-F5344CB8AC3E}">
        <p14:creationId xmlns:p14="http://schemas.microsoft.com/office/powerpoint/2010/main" val="3455014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Adjusts data to account for part-time residents</a:t>
            </a:r>
            <a:r>
              <a:rPr lang="en-US" sz="1400" b="1" baseline="0" dirty="0">
                <a:latin typeface="Arial" panose="020B0604020202020204" pitchFamily="34" charset="0"/>
                <a:cs typeface="Arial" panose="020B0604020202020204" pitchFamily="34" charset="0"/>
              </a:rPr>
              <a:t> and r</a:t>
            </a:r>
            <a:r>
              <a:rPr lang="en-US" sz="1400" b="1" dirty="0">
                <a:latin typeface="Arial" panose="020B0604020202020204" pitchFamily="34" charset="0"/>
                <a:cs typeface="Arial" panose="020B0604020202020204" pitchFamily="34" charset="0"/>
              </a:rPr>
              <a:t>emove</a:t>
            </a:r>
            <a:r>
              <a:rPr lang="en-US" sz="1400" b="1" baseline="0" dirty="0">
                <a:latin typeface="Arial" panose="020B0604020202020204" pitchFamily="34" charset="0"/>
                <a:cs typeface="Arial" panose="020B0604020202020204" pitchFamily="34" charset="0"/>
              </a:rPr>
              <a:t> those outside the age eligibility.</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43</a:t>
            </a:fld>
            <a:endParaRPr lang="en-US" dirty="0"/>
          </a:p>
        </p:txBody>
      </p:sp>
    </p:spTree>
    <p:extLst>
      <p:ext uri="{BB962C8B-B14F-4D97-AF65-F5344CB8AC3E}">
        <p14:creationId xmlns:p14="http://schemas.microsoft.com/office/powerpoint/2010/main" val="172844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These are</a:t>
            </a:r>
            <a:r>
              <a:rPr lang="en-US" sz="1400" b="1" baseline="0" dirty="0">
                <a:latin typeface="Arial" panose="020B0604020202020204" pitchFamily="34" charset="0"/>
                <a:cs typeface="Arial" panose="020B0604020202020204" pitchFamily="34" charset="0"/>
              </a:rPr>
              <a:t> your resident students attending elsewhere and you have financial responsibility. </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44</a:t>
            </a:fld>
            <a:endParaRPr lang="en-US" dirty="0"/>
          </a:p>
        </p:txBody>
      </p:sp>
    </p:spTree>
    <p:extLst>
      <p:ext uri="{BB962C8B-B14F-4D97-AF65-F5344CB8AC3E}">
        <p14:creationId xmlns:p14="http://schemas.microsoft.com/office/powerpoint/2010/main" val="2324475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NOTE:</a:t>
            </a:r>
            <a:r>
              <a:rPr lang="en-US" sz="1400" b="1" baseline="0" dirty="0">
                <a:latin typeface="Arial Black" panose="020B0A04020102020204" pitchFamily="34" charset="0"/>
              </a:rPr>
              <a:t> this Final Summary does not include any students in Step 5, as they are not a part of Revenue Limit FTE count, they will be automatically include in calculating the district’s General Aid. </a:t>
            </a:r>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45</a:t>
            </a:fld>
            <a:endParaRPr lang="en-US" dirty="0"/>
          </a:p>
        </p:txBody>
      </p:sp>
    </p:spTree>
    <p:extLst>
      <p:ext uri="{BB962C8B-B14F-4D97-AF65-F5344CB8AC3E}">
        <p14:creationId xmlns:p14="http://schemas.microsoft.com/office/powerpoint/2010/main" val="2605990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One of</a:t>
            </a:r>
            <a:r>
              <a:rPr lang="en-US" sz="1400" b="1" baseline="0" dirty="0">
                <a:latin typeface="Arial" panose="020B0604020202020204" pitchFamily="34" charset="0"/>
                <a:cs typeface="Arial" panose="020B0604020202020204" pitchFamily="34" charset="0"/>
              </a:rPr>
              <a:t> the rare instances you can count non-residents for membership purposes. Part-time only. .25 FTE Per Course for aid purposes, not revenue limit.</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46</a:t>
            </a:fld>
            <a:endParaRPr lang="en-US" dirty="0"/>
          </a:p>
        </p:txBody>
      </p:sp>
    </p:spTree>
    <p:extLst>
      <p:ext uri="{BB962C8B-B14F-4D97-AF65-F5344CB8AC3E}">
        <p14:creationId xmlns:p14="http://schemas.microsoft.com/office/powerpoint/2010/main" val="1121039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One of</a:t>
            </a:r>
            <a:r>
              <a:rPr lang="en-US" sz="1400" b="1" baseline="0" dirty="0">
                <a:latin typeface="Arial" panose="020B0604020202020204" pitchFamily="34" charset="0"/>
                <a:cs typeface="Arial" panose="020B0604020202020204" pitchFamily="34" charset="0"/>
              </a:rPr>
              <a:t> the rare instances you can count non-residents for membership purposes. Part-time only. .25 FTE Per Course for aid purposes, not revenue limit.</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47</a:t>
            </a:fld>
            <a:endParaRPr lang="en-US" dirty="0"/>
          </a:p>
        </p:txBody>
      </p:sp>
    </p:spTree>
    <p:extLst>
      <p:ext uri="{BB962C8B-B14F-4D97-AF65-F5344CB8AC3E}">
        <p14:creationId xmlns:p14="http://schemas.microsoft.com/office/powerpoint/2010/main" val="1077061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cs typeface="Arial" panose="020B0604020202020204" pitchFamily="34" charset="0"/>
              </a:rPr>
              <a:t>Step 6, review data, from</a:t>
            </a:r>
            <a:r>
              <a:rPr lang="en-US" sz="1400" b="1" baseline="0" dirty="0">
                <a:latin typeface="Arial Black" panose="020B0A04020102020204" pitchFamily="34" charset="0"/>
                <a:cs typeface="Arial" panose="020B0604020202020204" pitchFamily="34" charset="0"/>
              </a:rPr>
              <a:t> slide #19. </a:t>
            </a:r>
            <a:r>
              <a:rPr lang="en-US" sz="1400" b="1" dirty="0">
                <a:latin typeface="Arial Black" panose="020B0A04020102020204" pitchFamily="34" charset="0"/>
                <a:cs typeface="Arial" panose="020B0604020202020204" pitchFamily="34" charset="0"/>
              </a:rPr>
              <a:t>Review your answers takes you to a screen you can use to move around in the program. This</a:t>
            </a:r>
            <a:r>
              <a:rPr lang="en-US" sz="1400" b="1" baseline="0" dirty="0">
                <a:latin typeface="Arial Black" panose="020B0A04020102020204" pitchFamily="34" charset="0"/>
                <a:cs typeface="Arial" panose="020B0604020202020204" pitchFamily="34" charset="0"/>
              </a:rPr>
              <a:t> screen compares current year’s data to the previous year’s data. </a:t>
            </a:r>
            <a:endParaRPr lang="en-US" sz="1400" b="1" dirty="0">
              <a:latin typeface="Arial Black" panose="020B0A040201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48</a:t>
            </a:fld>
            <a:endParaRPr lang="en-US" dirty="0"/>
          </a:p>
        </p:txBody>
      </p:sp>
    </p:spTree>
    <p:extLst>
      <p:ext uri="{BB962C8B-B14F-4D97-AF65-F5344CB8AC3E}">
        <p14:creationId xmlns:p14="http://schemas.microsoft.com/office/powerpoint/2010/main" val="355592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49</a:t>
            </a:fld>
            <a:endParaRPr lang="en-US" dirty="0"/>
          </a:p>
        </p:txBody>
      </p:sp>
    </p:spTree>
    <p:extLst>
      <p:ext uri="{BB962C8B-B14F-4D97-AF65-F5344CB8AC3E}">
        <p14:creationId xmlns:p14="http://schemas.microsoft.com/office/powerpoint/2010/main" val="72304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Essentially twice</a:t>
            </a:r>
            <a:r>
              <a:rPr lang="en-US" sz="1400" b="1" baseline="0" dirty="0">
                <a:latin typeface="Arial" panose="020B0604020202020204" pitchFamily="34" charset="0"/>
                <a:cs typeface="Arial" panose="020B0604020202020204" pitchFamily="34" charset="0"/>
              </a:rPr>
              <a:t> a year.  </a:t>
            </a:r>
            <a:r>
              <a:rPr lang="en-US" sz="1400" b="1" dirty="0">
                <a:latin typeface="Arial" panose="020B0604020202020204" pitchFamily="34" charset="0"/>
                <a:cs typeface="Arial" panose="020B0604020202020204" pitchFamily="34" charset="0"/>
              </a:rPr>
              <a:t>What other purposes are there for counting pupils?  JUNE</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CENSUS (for CSF), </a:t>
            </a:r>
            <a:r>
              <a:rPr lang="en-US" sz="1400" b="1" baseline="0" dirty="0">
                <a:latin typeface="Arial" panose="020B0604020202020204" pitchFamily="34" charset="0"/>
                <a:cs typeface="Arial" panose="020B0604020202020204" pitchFamily="34" charset="0"/>
              </a:rPr>
              <a:t>OPAL (Open Enrollment application log)</a:t>
            </a:r>
          </a:p>
        </p:txBody>
      </p:sp>
      <p:sp>
        <p:nvSpPr>
          <p:cNvPr id="4" name="Slide Number Placeholder 3"/>
          <p:cNvSpPr>
            <a:spLocks noGrp="1"/>
          </p:cNvSpPr>
          <p:nvPr>
            <p:ph type="sldNum" sz="quarter" idx="10"/>
          </p:nvPr>
        </p:nvSpPr>
        <p:spPr/>
        <p:txBody>
          <a:bodyPr/>
          <a:lstStyle/>
          <a:p>
            <a:fld id="{E23876E9-3E93-40D1-B068-3C7EF886A986}" type="slidenum">
              <a:rPr lang="en-US" smtClean="0"/>
              <a:pPr/>
              <a:t>5</a:t>
            </a:fld>
            <a:endParaRPr lang="en-US" dirty="0"/>
          </a:p>
        </p:txBody>
      </p:sp>
    </p:spTree>
    <p:extLst>
      <p:ext uri="{BB962C8B-B14F-4D97-AF65-F5344CB8AC3E}">
        <p14:creationId xmlns:p14="http://schemas.microsoft.com/office/powerpoint/2010/main" val="1761726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September Count by</a:t>
            </a:r>
            <a:r>
              <a:rPr lang="en-US" sz="1400" b="1" baseline="0" dirty="0">
                <a:latin typeface="Arial" panose="020B0604020202020204" pitchFamily="34" charset="0"/>
                <a:cs typeface="Arial" panose="020B0604020202020204" pitchFamily="34" charset="0"/>
              </a:rPr>
              <a:t> Category is used to calculate FTE</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50</a:t>
            </a:fld>
            <a:endParaRPr lang="en-US" dirty="0"/>
          </a:p>
        </p:txBody>
      </p:sp>
    </p:spTree>
    <p:extLst>
      <p:ext uri="{BB962C8B-B14F-4D97-AF65-F5344CB8AC3E}">
        <p14:creationId xmlns:p14="http://schemas.microsoft.com/office/powerpoint/2010/main" val="831739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This slide</a:t>
            </a:r>
            <a:r>
              <a:rPr lang="en-US" sz="1400" b="1" baseline="0" dirty="0">
                <a:latin typeface="Arial Black" panose="020B0A04020102020204" pitchFamily="34" charset="0"/>
              </a:rPr>
              <a:t> speaks to every enrollment for 4K students. </a:t>
            </a:r>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51</a:t>
            </a:fld>
            <a:endParaRPr lang="en-US" dirty="0"/>
          </a:p>
        </p:txBody>
      </p:sp>
    </p:spTree>
    <p:extLst>
      <p:ext uri="{BB962C8B-B14F-4D97-AF65-F5344CB8AC3E}">
        <p14:creationId xmlns:p14="http://schemas.microsoft.com/office/powerpoint/2010/main" val="2851206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52</a:t>
            </a:fld>
            <a:endParaRPr lang="en-US" dirty="0"/>
          </a:p>
        </p:txBody>
      </p:sp>
    </p:spTree>
    <p:extLst>
      <p:ext uri="{BB962C8B-B14F-4D97-AF65-F5344CB8AC3E}">
        <p14:creationId xmlns:p14="http://schemas.microsoft.com/office/powerpoint/2010/main" val="1819074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53</a:t>
            </a:fld>
            <a:endParaRPr lang="en-US" dirty="0"/>
          </a:p>
        </p:txBody>
      </p:sp>
    </p:spTree>
    <p:extLst>
      <p:ext uri="{BB962C8B-B14F-4D97-AF65-F5344CB8AC3E}">
        <p14:creationId xmlns:p14="http://schemas.microsoft.com/office/powerpoint/2010/main" val="4133517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If the student is receiving</a:t>
            </a:r>
            <a:r>
              <a:rPr lang="en-US" sz="1400" b="1" baseline="0" dirty="0">
                <a:latin typeface="Arial Black" panose="020B0A04020102020204" pitchFamily="34" charset="0"/>
              </a:rPr>
              <a:t> educational instruction from a non-public school and receiving related services from your district, that student cannot be included in the PI-1563, but should be included in the October 1</a:t>
            </a:r>
            <a:r>
              <a:rPr lang="en-US" sz="1400" b="1" baseline="30000" dirty="0">
                <a:latin typeface="Arial Black" panose="020B0A04020102020204" pitchFamily="34" charset="0"/>
              </a:rPr>
              <a:t>st</a:t>
            </a:r>
            <a:r>
              <a:rPr lang="en-US" sz="1400" b="1" baseline="0" dirty="0">
                <a:latin typeface="Arial Black" panose="020B0A04020102020204" pitchFamily="34" charset="0"/>
              </a:rPr>
              <a:t> “Child Find” (a Special Education report). </a:t>
            </a:r>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54</a:t>
            </a:fld>
            <a:endParaRPr lang="en-US" dirty="0"/>
          </a:p>
        </p:txBody>
      </p:sp>
    </p:spTree>
    <p:extLst>
      <p:ext uri="{BB962C8B-B14F-4D97-AF65-F5344CB8AC3E}">
        <p14:creationId xmlns:p14="http://schemas.microsoft.com/office/powerpoint/2010/main" val="2611550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We have touched on this</a:t>
            </a:r>
            <a:r>
              <a:rPr lang="en-US" sz="1400" b="1" baseline="0" dirty="0">
                <a:latin typeface="Arial" panose="020B0604020202020204" pitchFamily="34" charset="0"/>
                <a:cs typeface="Arial" panose="020B0604020202020204" pitchFamily="34" charset="0"/>
              </a:rPr>
              <a:t> in a couple of ways.  Information on the website, membership. </a:t>
            </a:r>
            <a:r>
              <a:rPr lang="en-US" sz="1400" b="1" dirty="0">
                <a:latin typeface="Arial" panose="020B0604020202020204" pitchFamily="34" charset="0"/>
                <a:cs typeface="Arial" panose="020B0604020202020204" pitchFamily="34" charset="0"/>
                <a:hlinkClick r:id="rId3"/>
              </a:rPr>
              <a:t>https://dpi.wi.gov/sites/default/files/imce/sfs/pdf/Counting-Students-Who-Are-20-and-21-Years-Old_2019.pdf</a:t>
            </a:r>
            <a:r>
              <a:rPr lang="en-US" sz="1400" b="1"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E23876E9-3E93-40D1-B068-3C7EF886A986}" type="slidenum">
              <a:rPr lang="en-US" smtClean="0"/>
              <a:pPr/>
              <a:t>55</a:t>
            </a:fld>
            <a:endParaRPr lang="en-US" dirty="0"/>
          </a:p>
        </p:txBody>
      </p:sp>
    </p:spTree>
    <p:extLst>
      <p:ext uri="{BB962C8B-B14F-4D97-AF65-F5344CB8AC3E}">
        <p14:creationId xmlns:p14="http://schemas.microsoft.com/office/powerpoint/2010/main" val="85242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14471" rtl="0" eaLnBrk="1" fontAlgn="auto" latinLnBrk="0" hangingPunct="1">
              <a:lnSpc>
                <a:spcPct val="100000"/>
              </a:lnSpc>
              <a:spcBef>
                <a:spcPts val="0"/>
              </a:spcBef>
              <a:spcAft>
                <a:spcPts val="0"/>
              </a:spcAft>
              <a:buClrTx/>
              <a:buSzTx/>
              <a:buFontTx/>
              <a:buNone/>
              <a:tabLst/>
              <a:defRPr/>
            </a:pPr>
            <a:fld id="{E23876E9-3E93-40D1-B068-3C7EF886A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14471"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784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Worksheet that has you identify September counts,</a:t>
            </a:r>
            <a:r>
              <a:rPr lang="en-US" sz="1400" b="1" baseline="0" dirty="0">
                <a:latin typeface="Arial" panose="020B0604020202020204" pitchFamily="34" charset="0"/>
                <a:cs typeface="Arial" panose="020B0604020202020204" pitchFamily="34" charset="0"/>
              </a:rPr>
              <a:t> identify changes, to get to the number of students in January.</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114471" rtl="0" eaLnBrk="1" fontAlgn="auto" latinLnBrk="0" hangingPunct="1">
              <a:lnSpc>
                <a:spcPct val="100000"/>
              </a:lnSpc>
              <a:spcBef>
                <a:spcPts val="0"/>
              </a:spcBef>
              <a:spcAft>
                <a:spcPts val="0"/>
              </a:spcAft>
              <a:buClrTx/>
              <a:buSzTx/>
              <a:buFontTx/>
              <a:buNone/>
              <a:tabLst/>
              <a:defRPr/>
            </a:pPr>
            <a:fld id="{E23876E9-3E93-40D1-B068-3C7EF886A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14471"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702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latin typeface="Arial Black" panose="020B0A04020102020204" pitchFamily="34" charset="0"/>
              </a:rPr>
              <a:t>This assignment should be done by the best and brightest staff.</a:t>
            </a:r>
          </a:p>
        </p:txBody>
      </p:sp>
      <p:sp>
        <p:nvSpPr>
          <p:cNvPr id="4" name="Slide Number Placeholder 3"/>
          <p:cNvSpPr>
            <a:spLocks noGrp="1"/>
          </p:cNvSpPr>
          <p:nvPr>
            <p:ph type="sldNum" sz="quarter" idx="10"/>
          </p:nvPr>
        </p:nvSpPr>
        <p:spPr/>
        <p:txBody>
          <a:bodyPr/>
          <a:lstStyle/>
          <a:p>
            <a:fld id="{E23876E9-3E93-40D1-B068-3C7EF886A986}" type="slidenum">
              <a:rPr lang="en-US" smtClean="0"/>
              <a:pPr/>
              <a:t>58</a:t>
            </a:fld>
            <a:endParaRPr lang="en-US" dirty="0"/>
          </a:p>
        </p:txBody>
      </p:sp>
    </p:spTree>
    <p:extLst>
      <p:ext uri="{BB962C8B-B14F-4D97-AF65-F5344CB8AC3E}">
        <p14:creationId xmlns:p14="http://schemas.microsoft.com/office/powerpoint/2010/main" val="233441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tx1"/>
                </a:solidFill>
                <a:effectLst/>
                <a:latin typeface="Arial Black" panose="020B0A04020102020204" pitchFamily="34" charset="0"/>
                <a:ea typeface="+mn-ea"/>
                <a:cs typeface="+mn-cs"/>
              </a:rPr>
              <a:t>Membership</a:t>
            </a:r>
            <a:r>
              <a:rPr lang="en-US" sz="1400" b="1" kern="1200" dirty="0">
                <a:solidFill>
                  <a:schemeClr val="tx1"/>
                </a:solidFill>
                <a:effectLst/>
                <a:latin typeface="Arial Black" panose="020B0A04020102020204" pitchFamily="34" charset="0"/>
                <a:ea typeface="+mn-ea"/>
                <a:cs typeface="+mn-cs"/>
              </a:rPr>
              <a:t> </a:t>
            </a:r>
            <a:r>
              <a:rPr lang="en-US" sz="1400" kern="1200" dirty="0">
                <a:solidFill>
                  <a:schemeClr val="tx1"/>
                </a:solidFill>
                <a:effectLst/>
                <a:latin typeface="Arial Black" panose="020B0A04020102020204" pitchFamily="34" charset="0"/>
                <a:ea typeface="+mn-ea"/>
                <a:cs typeface="+mn-cs"/>
              </a:rPr>
              <a:t>- </a:t>
            </a:r>
            <a:r>
              <a:rPr lang="en-US" sz="1400" b="1" kern="1200" dirty="0">
                <a:solidFill>
                  <a:schemeClr val="tx1"/>
                </a:solidFill>
                <a:effectLst/>
                <a:latin typeface="Arial Black" panose="020B0A04020102020204" pitchFamily="34" charset="0"/>
                <a:ea typeface="+mn-ea"/>
                <a:cs typeface="+mn-cs"/>
              </a:rPr>
              <a:t>Resident enrollment adjusted for full time equivalency (FTE)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Black" panose="020B0A04020102020204" pitchFamily="34" charset="0"/>
                <a:ea typeface="+mn-ea"/>
                <a:cs typeface="+mn-cs"/>
              </a:rPr>
              <a:t>Under</a:t>
            </a:r>
            <a:r>
              <a:rPr lang="en-US" sz="1400" b="1" kern="1200" baseline="0" dirty="0">
                <a:solidFill>
                  <a:schemeClr val="tx1"/>
                </a:solidFill>
                <a:effectLst/>
                <a:latin typeface="Arial Black" panose="020B0A04020102020204" pitchFamily="34" charset="0"/>
                <a:ea typeface="+mn-ea"/>
                <a:cs typeface="+mn-cs"/>
              </a:rPr>
              <a:t> the Guidelines for Counting are 10 links, two critical documents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tx1"/>
                </a:solidFill>
                <a:effectLst/>
                <a:latin typeface="Arial Black" panose="020B0A04020102020204" pitchFamily="34" charset="0"/>
                <a:ea typeface="+mn-ea"/>
                <a:cs typeface="+mn-cs"/>
              </a:rPr>
              <a:t>“General Counting Instructions for the PI-1563”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tx1"/>
                </a:solidFill>
                <a:effectLst/>
                <a:latin typeface="Arial Black" panose="020B0A04020102020204" pitchFamily="34" charset="0"/>
                <a:ea typeface="+mn-ea"/>
                <a:cs typeface="+mn-cs"/>
              </a:rPr>
              <a:t>“PI-1563 Pupil Count Report Workbook Form”</a:t>
            </a:r>
            <a:endParaRPr lang="en-US" sz="1400" b="1" kern="1200" dirty="0">
              <a:solidFill>
                <a:schemeClr val="tx1"/>
              </a:solidFill>
              <a:effectLst/>
              <a:latin typeface="Arial Black" panose="020B0A04020102020204" pitchFamily="34" charset="0"/>
              <a:ea typeface="+mn-ea"/>
              <a:cs typeface="+mn-cs"/>
            </a:endParaRPr>
          </a:p>
          <a:p>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6</a:t>
            </a:fld>
            <a:endParaRPr lang="en-US" dirty="0"/>
          </a:p>
        </p:txBody>
      </p:sp>
    </p:spTree>
    <p:extLst>
      <p:ext uri="{BB962C8B-B14F-4D97-AF65-F5344CB8AC3E}">
        <p14:creationId xmlns:p14="http://schemas.microsoft.com/office/powerpoint/2010/main" val="112856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baseline="0" dirty="0">
                <a:latin typeface="Arial" panose="020B0604020202020204" pitchFamily="34" charset="0"/>
                <a:cs typeface="Arial" panose="020B0604020202020204" pitchFamily="34" charset="0"/>
              </a:rPr>
              <a:t>Are they a resident, eligible age; who is paying for the education (may be offsite), a</a:t>
            </a:r>
            <a:r>
              <a:rPr lang="en-US" sz="1400" b="1" dirty="0">
                <a:latin typeface="Arial" panose="020B0604020202020204" pitchFamily="34" charset="0"/>
                <a:cs typeface="Arial" panose="020B0604020202020204" pitchFamily="34" charset="0"/>
              </a:rPr>
              <a:t>re</a:t>
            </a:r>
            <a:r>
              <a:rPr lang="en-US" sz="1400" b="1" baseline="0" dirty="0">
                <a:latin typeface="Arial" panose="020B0604020202020204" pitchFamily="34" charset="0"/>
                <a:cs typeface="Arial" panose="020B0604020202020204" pitchFamily="34" charset="0"/>
              </a:rPr>
              <a:t> they present, or meet the “Before and After” Rule.</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7</a:t>
            </a:fld>
            <a:endParaRPr lang="en-US" dirty="0"/>
          </a:p>
        </p:txBody>
      </p:sp>
    </p:spTree>
    <p:extLst>
      <p:ext uri="{BB962C8B-B14F-4D97-AF65-F5344CB8AC3E}">
        <p14:creationId xmlns:p14="http://schemas.microsoft.com/office/powerpoint/2010/main" val="324425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So you need to determine</a:t>
            </a:r>
            <a:r>
              <a:rPr lang="en-US" sz="1400" b="1" baseline="0" dirty="0">
                <a:latin typeface="Arial" panose="020B0604020202020204" pitchFamily="34" charset="0"/>
                <a:cs typeface="Arial" panose="020B0604020202020204" pitchFamily="34" charset="0"/>
              </a:rPr>
              <a:t> if a child is a resident of the district.  </a:t>
            </a:r>
            <a:r>
              <a:rPr lang="en-US" sz="1400" b="1" dirty="0">
                <a:latin typeface="Arial" panose="020B0604020202020204" pitchFamily="34" charset="0"/>
                <a:cs typeface="Arial" panose="020B0604020202020204" pitchFamily="34" charset="0"/>
              </a:rPr>
              <a:t>Number 1, where does</a:t>
            </a:r>
            <a:r>
              <a:rPr lang="en-US" sz="1400" b="1" baseline="0" dirty="0">
                <a:latin typeface="Arial" panose="020B0604020202020204" pitchFamily="34" charset="0"/>
                <a:cs typeface="Arial" panose="020B0604020202020204" pitchFamily="34" charset="0"/>
              </a:rPr>
              <a:t> the child live</a:t>
            </a:r>
          </a:p>
          <a:p>
            <a:r>
              <a:rPr lang="en-US" sz="1400" b="1" baseline="0" dirty="0">
                <a:latin typeface="Arial" panose="020B0604020202020204" pitchFamily="34" charset="0"/>
                <a:cs typeface="Arial" panose="020B0604020202020204" pitchFamily="34" charset="0"/>
              </a:rPr>
              <a:t>It is very important that every year, the family is asked to complete a registration form that includes their location.  This is important for Open Enrolled students as well.  </a:t>
            </a:r>
          </a:p>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8</a:t>
            </a:fld>
            <a:endParaRPr lang="en-US" dirty="0"/>
          </a:p>
        </p:txBody>
      </p:sp>
    </p:spTree>
    <p:extLst>
      <p:ext uri="{BB962C8B-B14F-4D97-AF65-F5344CB8AC3E}">
        <p14:creationId xmlns:p14="http://schemas.microsoft.com/office/powerpoint/2010/main" val="80572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latin typeface="Arial" panose="020B0604020202020204" pitchFamily="34" charset="0"/>
                <a:cs typeface="Arial" panose="020B0604020202020204" pitchFamily="34" charset="0"/>
              </a:rPr>
              <a:t>From Slide 8, item #2 Who pays</a:t>
            </a:r>
            <a:r>
              <a:rPr lang="en-US" sz="1600" b="1" baseline="0" dirty="0">
                <a:latin typeface="Arial" panose="020B0604020202020204" pitchFamily="34" charset="0"/>
                <a:cs typeface="Arial" panose="020B0604020202020204" pitchFamily="34" charset="0"/>
              </a:rPr>
              <a:t> for the child’s education</a:t>
            </a:r>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9</a:t>
            </a:fld>
            <a:endParaRPr lang="en-US" dirty="0"/>
          </a:p>
        </p:txBody>
      </p:sp>
    </p:spTree>
    <p:extLst>
      <p:ext uri="{BB962C8B-B14F-4D97-AF65-F5344CB8AC3E}">
        <p14:creationId xmlns:p14="http://schemas.microsoft.com/office/powerpoint/2010/main" val="255813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These programs must operated out of Fund 10 (General</a:t>
            </a:r>
            <a:r>
              <a:rPr lang="en-US" sz="1400" b="1" baseline="0" dirty="0">
                <a:latin typeface="Arial" panose="020B0604020202020204" pitchFamily="34" charset="0"/>
                <a:cs typeface="Arial" panose="020B0604020202020204" pitchFamily="34" charset="0"/>
              </a:rPr>
              <a:t> Fund),  Fund 27 (Special Education), Fund 29 (Head Start for some districts) </a:t>
            </a:r>
            <a:r>
              <a:rPr lang="en-US" sz="1400" b="1" u="sng" baseline="0" dirty="0">
                <a:latin typeface="Arial" panose="020B0604020202020204" pitchFamily="34" charset="0"/>
                <a:cs typeface="Arial" panose="020B0604020202020204" pitchFamily="34" charset="0"/>
              </a:rPr>
              <a:t>not</a:t>
            </a:r>
            <a:r>
              <a:rPr lang="en-US" sz="1400" b="1" baseline="0" dirty="0">
                <a:latin typeface="Arial" panose="020B0604020202020204" pitchFamily="34" charset="0"/>
                <a:cs typeface="Arial" panose="020B0604020202020204" pitchFamily="34" charset="0"/>
              </a:rPr>
              <a:t> Fund 80 (Community Service)</a:t>
            </a:r>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10</a:t>
            </a:fld>
            <a:endParaRPr lang="en-US" dirty="0"/>
          </a:p>
        </p:txBody>
      </p:sp>
    </p:spTree>
    <p:extLst>
      <p:ext uri="{BB962C8B-B14F-4D97-AF65-F5344CB8AC3E}">
        <p14:creationId xmlns:p14="http://schemas.microsoft.com/office/powerpoint/2010/main" val="1146181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 y="4436124"/>
            <a:ext cx="12481004" cy="2589457"/>
            <a:chOff x="-1" y="4436124"/>
            <a:chExt cx="12481004" cy="2589457"/>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email">
              <a:extLst>
                <a:ext uri="{28A0092B-C50C-407E-A947-70E740481C1C}">
                  <a14:useLocalDpi xmlns:a14="http://schemas.microsoft.com/office/drawing/2010/main"/>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862203"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7"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2556187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933526"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4632071"/>
            <a:ext cx="12477955" cy="2391029"/>
          </a:xfrm>
          <a:prstGeom prst="rect">
            <a:avLst/>
          </a:prstGeom>
        </p:spPr>
      </p:pic>
    </p:spTree>
    <p:extLst>
      <p:ext uri="{BB962C8B-B14F-4D97-AF65-F5344CB8AC3E}">
        <p14:creationId xmlns:p14="http://schemas.microsoft.com/office/powerpoint/2010/main" val="1754431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2212"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735497" y="0"/>
            <a:ext cx="10972800" cy="1262270"/>
          </a:xfrm>
        </p:spPr>
        <p:txBody>
          <a:bodyPr anchor="ctr">
            <a:normAutofit/>
          </a:bodyPr>
          <a:lstStyle>
            <a:lvl1pPr marL="0" indent="0" algn="ctr">
              <a:buNone/>
              <a:defRPr sz="4800">
                <a:solidFill>
                  <a:srgbClr val="FF0000"/>
                </a:solidFill>
                <a:latin typeface="+mj-lt"/>
              </a:defRPr>
            </a:lvl1pPr>
          </a:lstStyle>
          <a:p>
            <a:pPr lvl="0"/>
            <a:r>
              <a:rPr lang="en-US" dirty="0"/>
              <a:t>Title</a:t>
            </a:r>
          </a:p>
        </p:txBody>
      </p:sp>
      <p:sp>
        <p:nvSpPr>
          <p:cNvPr id="6" name="Text Placeholder 11"/>
          <p:cNvSpPr>
            <a:spLocks noGrp="1"/>
          </p:cNvSpPr>
          <p:nvPr>
            <p:ph type="body" sz="quarter" idx="14"/>
          </p:nvPr>
        </p:nvSpPr>
        <p:spPr>
          <a:xfrm>
            <a:off x="2840633" y="1858617"/>
            <a:ext cx="6888637" cy="4631635"/>
          </a:xfrm>
        </p:spPr>
        <p:txBody>
          <a:bodyPr>
            <a:normAutofit/>
          </a:bodyPr>
          <a:lstStyle>
            <a:lvl1pPr marL="468024" indent="-468024">
              <a:lnSpc>
                <a:spcPct val="150000"/>
              </a:lnSpc>
              <a:spcAft>
                <a:spcPts val="599"/>
              </a:spcAft>
              <a:buFont typeface="Arial"/>
              <a:buChar char="•"/>
              <a:defRPr sz="3276" b="1"/>
            </a:lvl1pPr>
            <a:lvl2pPr marL="467873" indent="0">
              <a:buNone/>
              <a:defRPr sz="2399"/>
            </a:lvl2pPr>
            <a:lvl3pPr marL="935745" indent="0">
              <a:buNone/>
              <a:defRPr sz="2399"/>
            </a:lvl3pPr>
            <a:lvl4pPr marL="1403619" indent="0">
              <a:buNone/>
              <a:defRPr sz="2399"/>
            </a:lvl4pPr>
            <a:lvl5pPr marL="1871492" indent="0">
              <a:buNone/>
              <a:defRPr sz="2399"/>
            </a:lvl5pPr>
          </a:lstStyle>
          <a:p>
            <a:pPr lvl="0"/>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93" y="5872715"/>
            <a:ext cx="1147430" cy="1147430"/>
          </a:xfrm>
          <a:prstGeom prst="rect">
            <a:avLst/>
          </a:prstGeom>
        </p:spPr>
      </p:pic>
      <p:sp>
        <p:nvSpPr>
          <p:cNvPr id="2" name="TextBox 1"/>
          <p:cNvSpPr txBox="1"/>
          <p:nvPr userDrawn="1"/>
        </p:nvSpPr>
        <p:spPr>
          <a:xfrm>
            <a:off x="11606646" y="6490252"/>
            <a:ext cx="779318" cy="523220"/>
          </a:xfrm>
          <a:prstGeom prst="rect">
            <a:avLst/>
          </a:prstGeom>
          <a:noFill/>
        </p:spPr>
        <p:txBody>
          <a:bodyPr wrap="square" rtlCol="0">
            <a:spAutoFit/>
          </a:bodyPr>
          <a:lstStyle/>
          <a:p>
            <a:pPr algn="ctr"/>
            <a:fld id="{E496AD1C-CA49-45F0-9819-E0E5BC810F71}" type="slidenum">
              <a:rPr lang="en-US" sz="2800" b="1" smtClean="0">
                <a:solidFill>
                  <a:schemeClr val="accent6">
                    <a:lumMod val="75000"/>
                  </a:schemeClr>
                </a:solidFill>
              </a:rPr>
              <a:pPr algn="ctr"/>
              <a:t>‹#›</a:t>
            </a:fld>
            <a:endParaRPr lang="en-US" sz="2400" b="1" dirty="0">
              <a:solidFill>
                <a:schemeClr val="accent6">
                  <a:lumMod val="75000"/>
                </a:schemeClr>
              </a:solidFill>
            </a:endParaRPr>
          </a:p>
        </p:txBody>
      </p:sp>
    </p:spTree>
    <p:extLst>
      <p:ext uri="{BB962C8B-B14F-4D97-AF65-F5344CB8AC3E}">
        <p14:creationId xmlns:p14="http://schemas.microsoft.com/office/powerpoint/2010/main" val="2162182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75252" y="0"/>
            <a:ext cx="10962861" cy="125233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5" name="Media Placeholder 2"/>
          <p:cNvSpPr>
            <a:spLocks noGrp="1"/>
          </p:cNvSpPr>
          <p:nvPr>
            <p:ph type="media" sz="quarter" idx="15"/>
          </p:nvPr>
        </p:nvSpPr>
        <p:spPr>
          <a:xfrm>
            <a:off x="2867832" y="1838740"/>
            <a:ext cx="6886177" cy="4641572"/>
          </a:xfrm>
        </p:spPr>
        <p:txBody>
          <a:bodyPr/>
          <a:lstStyle/>
          <a:p>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06597"/>
            <a:ext cx="1147430" cy="1147430"/>
          </a:xfrm>
          <a:prstGeom prst="rect">
            <a:avLst/>
          </a:prstGeom>
        </p:spPr>
      </p:pic>
    </p:spTree>
    <p:extLst>
      <p:ext uri="{BB962C8B-B14F-4D97-AF65-F5344CB8AC3E}">
        <p14:creationId xmlns:p14="http://schemas.microsoft.com/office/powerpoint/2010/main" val="2784761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2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45435"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7" name="Text Placeholder 5"/>
          <p:cNvSpPr>
            <a:spLocks noGrp="1"/>
          </p:cNvSpPr>
          <p:nvPr>
            <p:ph type="body" sz="quarter" idx="14"/>
          </p:nvPr>
        </p:nvSpPr>
        <p:spPr>
          <a:xfrm>
            <a:off x="1217317" y="1878495"/>
            <a:ext cx="5054278" cy="4552123"/>
          </a:xfrm>
        </p:spPr>
        <p:txBody>
          <a:bodyPr>
            <a:normAutofit/>
          </a:bodyPr>
          <a:lstStyle>
            <a:lvl1pPr marL="468024" indent="-468024">
              <a:lnSpc>
                <a:spcPct val="150000"/>
              </a:lnSpc>
              <a:spcAft>
                <a:spcPts val="599"/>
              </a:spcAft>
              <a:buFont typeface="Arial"/>
              <a:buChar char="•"/>
              <a:defRPr sz="3276" b="1"/>
            </a:lvl1pPr>
            <a:lvl2pPr marL="467873" indent="0">
              <a:lnSpc>
                <a:spcPct val="150000"/>
              </a:lnSpc>
              <a:buNone/>
              <a:defRPr/>
            </a:lvl2pPr>
            <a:lvl3pPr marL="935745" indent="0">
              <a:lnSpc>
                <a:spcPct val="150000"/>
              </a:lnSpc>
              <a:buNone/>
              <a:defRPr/>
            </a:lvl3pPr>
            <a:lvl4pPr marL="1403619" indent="0">
              <a:lnSpc>
                <a:spcPct val="150000"/>
              </a:lnSpc>
              <a:buNone/>
              <a:defRPr/>
            </a:lvl4pPr>
            <a:lvl5pPr marL="1871492"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6626261" y="1873283"/>
            <a:ext cx="4668671" cy="4558523"/>
          </a:xfrm>
        </p:spPr>
        <p:txBody>
          <a:bodyPr/>
          <a:lstStyle>
            <a:lvl1pPr marL="0" indent="0">
              <a:buNone/>
              <a:defRPr baseline="0">
                <a:solidFill>
                  <a:schemeClr val="bg2"/>
                </a:solidFill>
              </a:defRPr>
            </a:lvl1pPr>
          </a:lstStyle>
          <a:p>
            <a:r>
              <a:rPr lang="en-US" dirty="0"/>
              <a:t>Insert picture here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93" y="5872715"/>
            <a:ext cx="1147430" cy="1147430"/>
          </a:xfrm>
          <a:prstGeom prst="rect">
            <a:avLst/>
          </a:prstGeom>
        </p:spPr>
      </p:pic>
      <p:sp>
        <p:nvSpPr>
          <p:cNvPr id="2" name="TextBox 1"/>
          <p:cNvSpPr txBox="1"/>
          <p:nvPr userDrawn="1"/>
        </p:nvSpPr>
        <p:spPr>
          <a:xfrm>
            <a:off x="11575485" y="6430618"/>
            <a:ext cx="758523" cy="461665"/>
          </a:xfrm>
          <a:prstGeom prst="rect">
            <a:avLst/>
          </a:prstGeom>
          <a:noFill/>
        </p:spPr>
        <p:txBody>
          <a:bodyPr wrap="square" rtlCol="0">
            <a:spAutoFit/>
          </a:bodyPr>
          <a:lstStyle/>
          <a:p>
            <a:pPr algn="ctr"/>
            <a:fld id="{35A9174F-3FA9-4569-B3FC-9842A32B406B}" type="slidenum">
              <a:rPr lang="en-US" sz="2400" b="1" smtClean="0"/>
              <a:pPr algn="ctr"/>
              <a:t>‹#›</a:t>
            </a:fld>
            <a:endParaRPr lang="en-US" sz="2400" b="1" dirty="0"/>
          </a:p>
        </p:txBody>
      </p:sp>
    </p:spTree>
    <p:extLst>
      <p:ext uri="{BB962C8B-B14F-4D97-AF65-F5344CB8AC3E}">
        <p14:creationId xmlns:p14="http://schemas.microsoft.com/office/powerpoint/2010/main" val="1506011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236" userDrawn="1">
          <p15:clr>
            <a:srgbClr val="FBAE40"/>
          </p15:clr>
        </p15:guide>
        <p15:guide id="2" pos="786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6114779"/>
            <a:ext cx="12480925" cy="90832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0" name="Rectangle 9"/>
          <p:cNvSpPr/>
          <p:nvPr/>
        </p:nvSpPr>
        <p:spPr>
          <a:xfrm>
            <a:off x="-12481" y="6199056"/>
            <a:ext cx="3070308" cy="73040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1" name="Rectangle 10"/>
          <p:cNvSpPr/>
          <p:nvPr/>
        </p:nvSpPr>
        <p:spPr>
          <a:xfrm>
            <a:off x="3220079" y="6189692"/>
            <a:ext cx="9260846" cy="73040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8" name="Title 7"/>
          <p:cNvSpPr>
            <a:spLocks noGrp="1"/>
          </p:cNvSpPr>
          <p:nvPr>
            <p:ph type="ctrTitle"/>
          </p:nvPr>
        </p:nvSpPr>
        <p:spPr>
          <a:xfrm>
            <a:off x="3224239" y="4135825"/>
            <a:ext cx="8840655" cy="1872827"/>
          </a:xfrm>
          <a:prstGeom prst="rect">
            <a:avLst/>
          </a:prstGeo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224239" y="6195686"/>
            <a:ext cx="9152678" cy="702310"/>
          </a:xfrm>
        </p:spPr>
        <p:txBody>
          <a:bodyPr anchor="ctr">
            <a:normAutofit/>
          </a:bodyPr>
          <a:lstStyle>
            <a:lvl1pPr marL="0" indent="0" algn="l">
              <a:buNone/>
              <a:defRPr sz="2663">
                <a:solidFill>
                  <a:srgbClr val="FFFFFF"/>
                </a:solidFill>
              </a:defRPr>
            </a:lvl1pPr>
            <a:lvl2pPr marL="468219" indent="0" algn="ctr">
              <a:buNone/>
            </a:lvl2pPr>
            <a:lvl3pPr marL="936437" indent="0" algn="ctr">
              <a:buNone/>
            </a:lvl3pPr>
            <a:lvl4pPr marL="1404656" indent="0" algn="ctr">
              <a:buNone/>
            </a:lvl4pPr>
            <a:lvl5pPr marL="1872874" indent="0" algn="ctr">
              <a:buNone/>
            </a:lvl5pPr>
            <a:lvl6pPr marL="2341093" indent="0" algn="ctr">
              <a:buNone/>
            </a:lvl6pPr>
            <a:lvl7pPr marL="2809311" indent="0" algn="ctr">
              <a:buNone/>
            </a:lvl7pPr>
            <a:lvl8pPr marL="3277530" indent="0" algn="ctr">
              <a:buNone/>
            </a:lvl8pPr>
            <a:lvl9pPr marL="3745748" indent="0" algn="ctr">
              <a:buNone/>
            </a:lvl9pPr>
          </a:lstStyle>
          <a:p>
            <a:r>
              <a:rPr kumimoji="0" lang="en-US"/>
              <a:t>Click to edit Master subtitle style</a:t>
            </a:r>
          </a:p>
        </p:txBody>
      </p:sp>
      <p:sp>
        <p:nvSpPr>
          <p:cNvPr id="28" name="Date Placeholder 27"/>
          <p:cNvSpPr>
            <a:spLocks noGrp="1"/>
          </p:cNvSpPr>
          <p:nvPr>
            <p:ph type="dt" sz="half" idx="10"/>
          </p:nvPr>
        </p:nvSpPr>
        <p:spPr>
          <a:xfrm>
            <a:off x="104008" y="6214797"/>
            <a:ext cx="2808208" cy="702310"/>
          </a:xfrm>
          <a:prstGeom prst="rect">
            <a:avLst/>
          </a:prstGeom>
        </p:spPr>
        <p:txBody>
          <a:bodyPr>
            <a:noAutofit/>
          </a:bodyPr>
          <a:lstStyle>
            <a:lvl1pPr algn="ctr">
              <a:defRPr sz="2048">
                <a:solidFill>
                  <a:srgbClr val="FFFFFF"/>
                </a:solidFill>
              </a:defRPr>
            </a:lvl1pPr>
          </a:lstStyle>
          <a:p>
            <a:fld id="{FA35A138-D6F0-41F7-81C0-436B4FECC287}" type="datetimeFigureOut">
              <a:rPr lang="en-US" smtClean="0"/>
              <a:pPr/>
              <a:t>10/19/2023</a:t>
            </a:fld>
            <a:endParaRPr lang="en-US" dirty="0"/>
          </a:p>
        </p:txBody>
      </p:sp>
      <p:sp>
        <p:nvSpPr>
          <p:cNvPr id="17" name="Footer Placeholder 16"/>
          <p:cNvSpPr>
            <a:spLocks noGrp="1"/>
          </p:cNvSpPr>
          <p:nvPr>
            <p:ph type="ftr" sz="quarter" idx="11"/>
          </p:nvPr>
        </p:nvSpPr>
        <p:spPr>
          <a:xfrm>
            <a:off x="2846416" y="242233"/>
            <a:ext cx="8008594" cy="37391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920809" y="234103"/>
            <a:ext cx="1144085" cy="390172"/>
          </a:xfrm>
          <a:prstGeom prst="rect">
            <a:avLst/>
          </a:prstGeom>
        </p:spPr>
        <p:txBody>
          <a:bodyPr/>
          <a:lstStyle>
            <a:lvl1pPr>
              <a:defRPr>
                <a:solidFill>
                  <a:schemeClr val="tx2"/>
                </a:solidFill>
              </a:defRPr>
            </a:lvl1pPr>
          </a:lstStyle>
          <a:p>
            <a:fld id="{5D8D1003-AB5A-475D-AA35-3531570876C4}" type="slidenum">
              <a:rPr lang="en-US" smtClean="0"/>
              <a:pPr/>
              <a:t>‹#›</a:t>
            </a:fld>
            <a:endParaRPr lang="en-US" dirty="0"/>
          </a:p>
        </p:txBody>
      </p:sp>
    </p:spTree>
    <p:extLst>
      <p:ext uri="{BB962C8B-B14F-4D97-AF65-F5344CB8AC3E}">
        <p14:creationId xmlns:p14="http://schemas.microsoft.com/office/powerpoint/2010/main" val="15655352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4103"/>
            <a:ext cx="12480925" cy="1014448"/>
          </a:xfrm>
          <a:prstGeom prst="rect">
            <a:avLst/>
          </a:prstGeom>
        </p:spPr>
        <p:txBody>
          <a:bodyPr/>
          <a:lstStyle>
            <a:lvl1pPr algn="ctr">
              <a:defRPr sz="4800">
                <a:solidFill>
                  <a:srgbClr val="C00000"/>
                </a:solidFill>
              </a:defRPr>
            </a:lvl1pPr>
          </a:lstStyle>
          <a:p>
            <a:r>
              <a:rPr kumimoji="0" lang="en-US" dirty="0"/>
              <a:t>Click to edit Master title style</a:t>
            </a:r>
          </a:p>
        </p:txBody>
      </p:sp>
      <p:sp>
        <p:nvSpPr>
          <p:cNvPr id="8" name="Content Placeholder 7"/>
          <p:cNvSpPr>
            <a:spLocks noGrp="1"/>
          </p:cNvSpPr>
          <p:nvPr>
            <p:ph sz="quarter" idx="1"/>
          </p:nvPr>
        </p:nvSpPr>
        <p:spPr>
          <a:xfrm>
            <a:off x="1569721" y="1806748"/>
            <a:ext cx="9189720" cy="4604032"/>
          </a:xfrm>
        </p:spPr>
        <p:txBody>
          <a:bodyPr>
            <a:normAutofit/>
          </a:bodyPr>
          <a:lstStyle>
            <a:lvl1pPr>
              <a:defRPr sz="3000" b="1"/>
            </a:lvl1pPr>
            <a:lvl2pPr>
              <a:defRPr sz="2800" b="1"/>
            </a:lvl2pPr>
            <a:lvl3pPr>
              <a:defRPr sz="2000" b="1"/>
            </a:lvl3pPr>
            <a:lvl4pPr>
              <a:defRPr sz="2000" b="1"/>
            </a:lvl4pPr>
            <a:lvl5pPr>
              <a:defRPr sz="2000" b="1"/>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TextBox 9"/>
          <p:cNvSpPr txBox="1"/>
          <p:nvPr userDrawn="1"/>
        </p:nvSpPr>
        <p:spPr>
          <a:xfrm>
            <a:off x="11337926" y="6371762"/>
            <a:ext cx="1142999" cy="553998"/>
          </a:xfrm>
          <a:prstGeom prst="rect">
            <a:avLst/>
          </a:prstGeom>
          <a:noFill/>
        </p:spPr>
        <p:txBody>
          <a:bodyPr wrap="square" rtlCol="0">
            <a:spAutoFit/>
          </a:bodyPr>
          <a:lstStyle/>
          <a:p>
            <a:pPr algn="ctr"/>
            <a:fld id="{14670643-9E48-4715-8CC1-8B488FE2A859}" type="slidenum">
              <a:rPr lang="en-US" sz="3000" b="1" smtClean="0">
                <a:solidFill>
                  <a:schemeClr val="accent6">
                    <a:lumMod val="75000"/>
                  </a:schemeClr>
                </a:solidFill>
              </a:rPr>
              <a:pPr algn="ctr"/>
              <a:t>‹#›</a:t>
            </a:fld>
            <a:endParaRPr lang="en-US" sz="3000" b="1" dirty="0">
              <a:solidFill>
                <a:schemeClr val="accent6">
                  <a:lumMod val="75000"/>
                </a:schemeClr>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309" y="5798047"/>
            <a:ext cx="1147430" cy="1147430"/>
          </a:xfrm>
          <a:prstGeom prst="rect">
            <a:avLst/>
          </a:prstGeom>
        </p:spPr>
      </p:pic>
    </p:spTree>
    <p:extLst>
      <p:ext uri="{BB962C8B-B14F-4D97-AF65-F5344CB8AC3E}">
        <p14:creationId xmlns:p14="http://schemas.microsoft.com/office/powerpoint/2010/main" val="1694933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84162" y="5618480"/>
            <a:ext cx="9984740" cy="702310"/>
          </a:xfrm>
        </p:spPr>
        <p:txBody>
          <a:bodyPr/>
          <a:lstStyle>
            <a:lvl1pPr marL="0" indent="0">
              <a:buFontTx/>
              <a:buNone/>
              <a:defRPr sz="1741"/>
            </a:lvl1pPr>
            <a:lvl2pPr>
              <a:buFontTx/>
              <a:buNone/>
              <a:defRPr sz="1229"/>
            </a:lvl2pPr>
            <a:lvl3pPr>
              <a:buFontTx/>
              <a:buNone/>
              <a:defRPr sz="1024"/>
            </a:lvl3pPr>
            <a:lvl4pPr>
              <a:buFontTx/>
              <a:buNone/>
              <a:defRPr sz="922"/>
            </a:lvl4pPr>
            <a:lvl5pPr>
              <a:buFontTx/>
              <a:buNone/>
              <a:defRPr sz="922"/>
            </a:lvl5pPr>
          </a:lstStyle>
          <a:p>
            <a:pPr lvl="0" eaLnBrk="1" latinLnBrk="0" hangingPunct="1"/>
            <a:r>
              <a:rPr kumimoji="0" lang="en-US"/>
              <a:t>Click to edit Master text styles</a:t>
            </a:r>
          </a:p>
        </p:txBody>
      </p:sp>
      <p:sp>
        <p:nvSpPr>
          <p:cNvPr id="8" name="Rectangle 7"/>
          <p:cNvSpPr/>
          <p:nvPr/>
        </p:nvSpPr>
        <p:spPr bwMode="white">
          <a:xfrm>
            <a:off x="-12481" y="4682067"/>
            <a:ext cx="12480925" cy="90832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9" name="Rectangle 8"/>
          <p:cNvSpPr/>
          <p:nvPr/>
        </p:nvSpPr>
        <p:spPr>
          <a:xfrm>
            <a:off x="-12481" y="4775708"/>
            <a:ext cx="1996948" cy="73040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0" name="Rectangle 9"/>
          <p:cNvSpPr/>
          <p:nvPr/>
        </p:nvSpPr>
        <p:spPr>
          <a:xfrm>
            <a:off x="2109276" y="4766344"/>
            <a:ext cx="10371649" cy="73040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2" name="Title 1"/>
          <p:cNvSpPr>
            <a:spLocks noGrp="1"/>
          </p:cNvSpPr>
          <p:nvPr>
            <p:ph type="title"/>
          </p:nvPr>
        </p:nvSpPr>
        <p:spPr>
          <a:xfrm>
            <a:off x="2184162" y="4760101"/>
            <a:ext cx="9984740" cy="702310"/>
          </a:xfrm>
          <a:prstGeom prst="rect">
            <a:avLst/>
          </a:prstGeom>
        </p:spPr>
        <p:txBody>
          <a:bodyPr anchor="ctr"/>
          <a:lstStyle>
            <a:lvl1pPr algn="l">
              <a:buNone/>
              <a:defRPr sz="2867" b="0">
                <a:solidFill>
                  <a:srgbClr val="FFFFFF"/>
                </a:solidFill>
              </a:defRPr>
            </a:lvl1pPr>
          </a:lstStyle>
          <a:p>
            <a:r>
              <a:rPr kumimoji="0" lang="en-US"/>
              <a:t>Click to edit Master title style</a:t>
            </a:r>
          </a:p>
        </p:txBody>
      </p:sp>
      <p:sp>
        <p:nvSpPr>
          <p:cNvPr id="11" name="Rectangle 10"/>
          <p:cNvSpPr/>
          <p:nvPr/>
        </p:nvSpPr>
        <p:spPr bwMode="white">
          <a:xfrm>
            <a:off x="1976147" y="0"/>
            <a:ext cx="137290" cy="703246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2" name="Date Placeholder 11"/>
          <p:cNvSpPr>
            <a:spLocks noGrp="1"/>
          </p:cNvSpPr>
          <p:nvPr>
            <p:ph type="dt" sz="half" idx="10"/>
          </p:nvPr>
        </p:nvSpPr>
        <p:spPr>
          <a:xfrm>
            <a:off x="8528632" y="6398825"/>
            <a:ext cx="3640270" cy="373915"/>
          </a:xfrm>
          <a:prstGeom prst="rect">
            <a:avLst/>
          </a:prstGeom>
        </p:spPr>
        <p:txBody>
          <a:bodyPr rtlCol="0"/>
          <a:lstStyle/>
          <a:p>
            <a:fld id="{FA35A138-D6F0-41F7-81C0-436B4FECC287}" type="datetimeFigureOut">
              <a:rPr lang="en-US" smtClean="0"/>
              <a:pPr/>
              <a:t>10/19/2023</a:t>
            </a:fld>
            <a:endParaRPr lang="en-US" dirty="0"/>
          </a:p>
        </p:txBody>
      </p:sp>
      <p:sp>
        <p:nvSpPr>
          <p:cNvPr id="13" name="Slide Number Placeholder 12"/>
          <p:cNvSpPr>
            <a:spLocks noGrp="1"/>
          </p:cNvSpPr>
          <p:nvPr>
            <p:ph type="sldNum" sz="quarter" idx="11"/>
          </p:nvPr>
        </p:nvSpPr>
        <p:spPr>
          <a:xfrm>
            <a:off x="0" y="4779609"/>
            <a:ext cx="1976146" cy="679553"/>
          </a:xfrm>
          <a:prstGeom prst="rect">
            <a:avLst/>
          </a:prstGeom>
        </p:spPr>
        <p:txBody>
          <a:bodyPr rtlCol="0"/>
          <a:lstStyle>
            <a:lvl1pPr>
              <a:defRPr sz="2867"/>
            </a:lvl1pPr>
          </a:lstStyle>
          <a:p>
            <a:fld id="{5D8D1003-AB5A-475D-AA35-3531570876C4}" type="slidenum">
              <a:rPr lang="en-US" smtClean="0"/>
              <a:pPr/>
              <a:t>‹#›</a:t>
            </a:fld>
            <a:endParaRPr lang="en-US" dirty="0"/>
          </a:p>
        </p:txBody>
      </p:sp>
      <p:sp>
        <p:nvSpPr>
          <p:cNvPr id="14" name="Footer Placeholder 13"/>
          <p:cNvSpPr>
            <a:spLocks noGrp="1"/>
          </p:cNvSpPr>
          <p:nvPr>
            <p:ph type="ftr" sz="quarter" idx="12"/>
          </p:nvPr>
        </p:nvSpPr>
        <p:spPr>
          <a:xfrm>
            <a:off x="2184162" y="6398626"/>
            <a:ext cx="6240463" cy="373915"/>
          </a:xfrm>
          <a:prstGeom prst="rect">
            <a:avLst/>
          </a:prstGeom>
        </p:spPr>
        <p:txBody>
          <a:bodyPr rtlCol="0"/>
          <a:lstStyle/>
          <a:p>
            <a:endParaRPr lang="en-US" dirty="0"/>
          </a:p>
        </p:txBody>
      </p:sp>
      <p:sp>
        <p:nvSpPr>
          <p:cNvPr id="3" name="Picture Placeholder 2"/>
          <p:cNvSpPr>
            <a:spLocks noGrp="1"/>
          </p:cNvSpPr>
          <p:nvPr>
            <p:ph type="pic" idx="1"/>
          </p:nvPr>
        </p:nvSpPr>
        <p:spPr>
          <a:xfrm>
            <a:off x="2130078" y="0"/>
            <a:ext cx="10350847" cy="4678945"/>
          </a:xfrm>
          <a:solidFill>
            <a:schemeClr val="accent1">
              <a:tint val="40000"/>
            </a:schemeClr>
          </a:solidFill>
          <a:ln>
            <a:noFill/>
          </a:ln>
        </p:spPr>
        <p:txBody>
          <a:bodyPr/>
          <a:lstStyle>
            <a:lvl1pPr marL="0" indent="0">
              <a:buNone/>
              <a:defRPr sz="3277"/>
            </a:lvl1pPr>
          </a:lstStyle>
          <a:p>
            <a:r>
              <a:rPr kumimoji="0" lang="en-US" dirty="0"/>
              <a:t>Click icon to add picture</a:t>
            </a:r>
          </a:p>
        </p:txBody>
      </p:sp>
    </p:spTree>
    <p:extLst>
      <p:ext uri="{BB962C8B-B14F-4D97-AF65-F5344CB8AC3E}">
        <p14:creationId xmlns:p14="http://schemas.microsoft.com/office/powerpoint/2010/main" val="3630149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062" y="234103"/>
            <a:ext cx="11128825" cy="101444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20617" y="6398825"/>
            <a:ext cx="3640270" cy="373915"/>
          </a:xfrm>
          <a:prstGeom prst="rect">
            <a:avLst/>
          </a:prstGeom>
        </p:spPr>
        <p:txBody>
          <a:bodyPr/>
          <a:lstStyle/>
          <a:p>
            <a:fld id="{FA35A138-D6F0-41F7-81C0-436B4FECC287}" type="datetimeFigureOut">
              <a:rPr lang="en-US" smtClean="0"/>
              <a:pPr/>
              <a:t>10/19/2023</a:t>
            </a:fld>
            <a:endParaRPr lang="en-US" dirty="0"/>
          </a:p>
        </p:txBody>
      </p:sp>
      <p:sp>
        <p:nvSpPr>
          <p:cNvPr id="4" name="Footer Placeholder 3"/>
          <p:cNvSpPr>
            <a:spLocks noGrp="1"/>
          </p:cNvSpPr>
          <p:nvPr>
            <p:ph type="ftr" sz="quarter" idx="11"/>
          </p:nvPr>
        </p:nvSpPr>
        <p:spPr>
          <a:xfrm>
            <a:off x="832062" y="6398626"/>
            <a:ext cx="7399402" cy="373915"/>
          </a:xfrm>
          <a:prstGeom prst="rect">
            <a:avLst/>
          </a:prstGeom>
        </p:spPr>
        <p:txBody>
          <a:bodyPr/>
          <a:lstStyle/>
          <a:p>
            <a:endParaRPr lang="en-US" dirty="0"/>
          </a:p>
        </p:txBody>
      </p:sp>
      <p:sp>
        <p:nvSpPr>
          <p:cNvPr id="5" name="Slide Number Placeholder 4"/>
          <p:cNvSpPr>
            <a:spLocks noGrp="1"/>
          </p:cNvSpPr>
          <p:nvPr>
            <p:ph type="sldNum" sz="quarter" idx="12"/>
          </p:nvPr>
        </p:nvSpPr>
        <p:spPr>
          <a:xfrm>
            <a:off x="0" y="1302849"/>
            <a:ext cx="728054" cy="250362"/>
          </a:xfrm>
          <a:prstGeom prst="rect">
            <a:avLst/>
          </a:prstGeom>
        </p:spPr>
        <p:txBody>
          <a:bodyPr/>
          <a:lstStyle/>
          <a:p>
            <a:fld id="{5D8D1003-AB5A-475D-AA35-3531570876C4}" type="slidenum">
              <a:rPr lang="en-US" smtClean="0"/>
              <a:pPr/>
              <a:t>‹#›</a:t>
            </a:fld>
            <a:endParaRPr lang="en-US" dirty="0"/>
          </a:p>
        </p:txBody>
      </p:sp>
    </p:spTree>
    <p:extLst>
      <p:ext uri="{BB962C8B-B14F-4D97-AF65-F5344CB8AC3E}">
        <p14:creationId xmlns:p14="http://schemas.microsoft.com/office/powerpoint/2010/main" val="42012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72139" y="2809241"/>
            <a:ext cx="9722555" cy="1713506"/>
          </a:xfrm>
        </p:spPr>
        <p:txBody>
          <a:bodyPr anchor="t"/>
          <a:lstStyle>
            <a:lvl1pPr marL="0" indent="0">
              <a:buNone/>
              <a:defRPr sz="2867">
                <a:solidFill>
                  <a:schemeClr val="tx2"/>
                </a:solidFill>
              </a:defRPr>
            </a:lvl1pPr>
            <a:lvl2pPr>
              <a:buNone/>
              <a:defRPr sz="1843">
                <a:solidFill>
                  <a:schemeClr val="tx1">
                    <a:tint val="75000"/>
                  </a:schemeClr>
                </a:solidFill>
              </a:defRPr>
            </a:lvl2pPr>
            <a:lvl3pPr>
              <a:buNone/>
              <a:defRPr sz="1639">
                <a:solidFill>
                  <a:schemeClr val="tx1">
                    <a:tint val="75000"/>
                  </a:schemeClr>
                </a:solidFill>
              </a:defRPr>
            </a:lvl3pPr>
            <a:lvl4pPr>
              <a:buNone/>
              <a:defRPr sz="1434">
                <a:solidFill>
                  <a:schemeClr val="tx1">
                    <a:tint val="75000"/>
                  </a:schemeClr>
                </a:solidFill>
              </a:defRPr>
            </a:lvl4pPr>
            <a:lvl5pPr>
              <a:buNone/>
              <a:defRPr sz="1434">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60689"/>
            <a:ext cx="12480925" cy="117051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8" name="Rectangle 7"/>
          <p:cNvSpPr/>
          <p:nvPr/>
        </p:nvSpPr>
        <p:spPr>
          <a:xfrm>
            <a:off x="0" y="1638723"/>
            <a:ext cx="1768131" cy="101444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9" name="Rectangle 8"/>
          <p:cNvSpPr/>
          <p:nvPr/>
        </p:nvSpPr>
        <p:spPr>
          <a:xfrm>
            <a:off x="1872139" y="1638723"/>
            <a:ext cx="10608786" cy="101444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2" name="Title 1"/>
          <p:cNvSpPr>
            <a:spLocks noGrp="1"/>
          </p:cNvSpPr>
          <p:nvPr>
            <p:ph type="title"/>
          </p:nvPr>
        </p:nvSpPr>
        <p:spPr>
          <a:xfrm>
            <a:off x="1872139" y="1638723"/>
            <a:ext cx="10400771" cy="1014448"/>
          </a:xfrm>
          <a:prstGeom prst="rect">
            <a:avLst/>
          </a:prstGeom>
        </p:spPr>
        <p:txBody>
          <a:bodyPr/>
          <a:lstStyle>
            <a:lvl1pPr algn="l">
              <a:buNone/>
              <a:defRPr sz="4506"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8320617" y="6398825"/>
            <a:ext cx="3640270" cy="373915"/>
          </a:xfrm>
          <a:prstGeom prst="rect">
            <a:avLst/>
          </a:prstGeom>
        </p:spPr>
        <p:txBody>
          <a:bodyPr/>
          <a:lstStyle/>
          <a:p>
            <a:fld id="{FA35A138-D6F0-41F7-81C0-436B4FECC287}" type="datetimeFigureOut">
              <a:rPr lang="en-US" smtClean="0"/>
              <a:pPr/>
              <a:t>10/19/2023</a:t>
            </a:fld>
            <a:endParaRPr lang="en-US" dirty="0"/>
          </a:p>
        </p:txBody>
      </p:sp>
      <p:sp>
        <p:nvSpPr>
          <p:cNvPr id="13" name="Slide Number Placeholder 12"/>
          <p:cNvSpPr>
            <a:spLocks noGrp="1"/>
          </p:cNvSpPr>
          <p:nvPr>
            <p:ph type="sldNum" sz="quarter" idx="11"/>
          </p:nvPr>
        </p:nvSpPr>
        <p:spPr>
          <a:xfrm>
            <a:off x="0" y="1794792"/>
            <a:ext cx="1768131" cy="718568"/>
          </a:xfrm>
          <a:prstGeom prst="rect">
            <a:avLst/>
          </a:prstGeom>
        </p:spPr>
        <p:txBody>
          <a:bodyPr>
            <a:noAutofit/>
          </a:bodyPr>
          <a:lstStyle>
            <a:lvl1pPr>
              <a:defRPr sz="2458">
                <a:solidFill>
                  <a:srgbClr val="FFFFFF"/>
                </a:solidFill>
              </a:defRPr>
            </a:lvl1pPr>
          </a:lstStyle>
          <a:p>
            <a:fld id="{5D8D1003-AB5A-475D-AA35-3531570876C4}" type="slidenum">
              <a:rPr lang="en-US" smtClean="0"/>
              <a:pPr/>
              <a:t>‹#›</a:t>
            </a:fld>
            <a:endParaRPr lang="en-US" dirty="0"/>
          </a:p>
        </p:txBody>
      </p:sp>
      <p:sp>
        <p:nvSpPr>
          <p:cNvPr id="14" name="Footer Placeholder 13"/>
          <p:cNvSpPr>
            <a:spLocks noGrp="1"/>
          </p:cNvSpPr>
          <p:nvPr>
            <p:ph type="ftr" sz="quarter" idx="12"/>
          </p:nvPr>
        </p:nvSpPr>
        <p:spPr>
          <a:xfrm>
            <a:off x="832062" y="6398626"/>
            <a:ext cx="7399402" cy="373915"/>
          </a:xfrm>
          <a:prstGeom prst="rect">
            <a:avLst/>
          </a:prstGeom>
        </p:spPr>
        <p:txBody>
          <a:bodyPr/>
          <a:lstStyle/>
          <a:p>
            <a:endParaRPr lang="en-US" dirty="0"/>
          </a:p>
        </p:txBody>
      </p:sp>
    </p:spTree>
    <p:extLst>
      <p:ext uri="{BB962C8B-B14F-4D97-AF65-F5344CB8AC3E}">
        <p14:creationId xmlns:p14="http://schemas.microsoft.com/office/powerpoint/2010/main" val="4154247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1" cstate="email">
            <a:extLst>
              <a:ext uri="{28A0092B-C50C-407E-A947-70E740481C1C}">
                <a14:useLocalDpi xmlns:a14="http://schemas.microsoft.com/office/drawing/2010/main"/>
              </a:ext>
            </a:extLst>
          </a:blip>
          <a:srcRect l="4558" t="2280" r="11021" b="2749"/>
          <a:stretch/>
        </p:blipFill>
        <p:spPr>
          <a:xfrm>
            <a:off x="0" y="2"/>
            <a:ext cx="12476748" cy="7023098"/>
          </a:xfrm>
          <a:prstGeom prst="rect">
            <a:avLst/>
          </a:prstGeom>
        </p:spPr>
      </p:pic>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Title 4"/>
          <p:cNvSpPr txBox="1">
            <a:spLocks/>
          </p:cNvSpPr>
          <p:nvPr userDrawn="1"/>
        </p:nvSpPr>
        <p:spPr bwMode="auto">
          <a:xfrm>
            <a:off x="-8605" y="1"/>
            <a:ext cx="12489530" cy="1258460"/>
          </a:xfrm>
          <a:prstGeom prst="rect">
            <a:avLst/>
          </a:prstGeom>
          <a:solidFill>
            <a:srgbClr val="262087"/>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Tree>
    <p:extLst>
      <p:ext uri="{BB962C8B-B14F-4D97-AF65-F5344CB8AC3E}">
        <p14:creationId xmlns:p14="http://schemas.microsoft.com/office/powerpoint/2010/main" val="38324445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6" r:id="rId3"/>
    <p:sldLayoutId id="2147483679" r:id="rId4"/>
    <p:sldLayoutId id="2147483680" r:id="rId5"/>
    <p:sldLayoutId id="2147483694"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74320" indent="-274320" algn="l" defTabSz="936071" rtl="0" eaLnBrk="1" latinLnBrk="0" hangingPunct="1">
        <a:lnSpc>
          <a:spcPct val="150000"/>
        </a:lnSpc>
        <a:spcBef>
          <a:spcPts val="1024"/>
        </a:spcBef>
        <a:spcAft>
          <a:spcPts val="600"/>
        </a:spcAft>
        <a:buFont typeface="Arial" panose="020B0604020202020204" pitchFamily="34" charset="0"/>
        <a:buChar char="•"/>
        <a:defRPr sz="2400" kern="1200">
          <a:solidFill>
            <a:schemeClr val="tx1"/>
          </a:solidFill>
          <a:latin typeface="+mn-lt"/>
          <a:ea typeface="+mn-ea"/>
          <a:cs typeface="+mn-cs"/>
        </a:defRPr>
      </a:lvl1pPr>
      <a:lvl2pPr marL="702053" indent="-234018" algn="l" defTabSz="936071" rtl="0" eaLnBrk="1" latinLnBrk="0" hangingPunct="1">
        <a:lnSpc>
          <a:spcPct val="150000"/>
        </a:lnSpc>
        <a:spcBef>
          <a:spcPts val="512"/>
        </a:spcBef>
        <a:spcAft>
          <a:spcPts val="600"/>
        </a:spcAft>
        <a:buFont typeface="Lato" panose="020F0502020204030203" pitchFamily="34" charset="0"/>
        <a:buChar char="-"/>
        <a:defRPr sz="2400" kern="1200">
          <a:solidFill>
            <a:schemeClr val="tx1"/>
          </a:solidFill>
          <a:latin typeface="+mn-lt"/>
          <a:ea typeface="+mn-ea"/>
          <a:cs typeface="+mn-cs"/>
        </a:defRPr>
      </a:lvl2pPr>
      <a:lvl3pPr marL="1170089"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3pPr>
      <a:lvl4pPr marL="1638125"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4pPr>
      <a:lvl5pPr marL="2106160"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1167" y="1862592"/>
            <a:ext cx="6500553" cy="3384856"/>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8605" y="1"/>
            <a:ext cx="12489530" cy="1258460"/>
          </a:xfrm>
          <a:prstGeom prst="rect">
            <a:avLst/>
          </a:prstGeom>
          <a:solidFill>
            <a:srgbClr val="333399"/>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
        <p:nvSpPr>
          <p:cNvPr id="2" name="Title Placeholder 1"/>
          <p:cNvSpPr>
            <a:spLocks noGrp="1"/>
          </p:cNvSpPr>
          <p:nvPr>
            <p:ph type="title"/>
          </p:nvPr>
        </p:nvSpPr>
        <p:spPr>
          <a:xfrm>
            <a:off x="841149" y="0"/>
            <a:ext cx="10764798" cy="1248551"/>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dpi.wi.gov/sfs/children/enrollment/pi-1563-program-def#YO%20Add"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meeting-talk-entertainment-together-1002800/"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en/view-image.php?image=207522&amp;picture=counting-kid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attivitiamo.it/domande-quiz/"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dpi.wi.gov/sfs/finances/budgeting/school-fees" TargetMode="Externa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www.flickr.com/photos/144008357@N08/4610829133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courses.lumenlearning.com/waymakerintromarketingxmasterfall2016/chapter/reading-using-marketing-information/" TargetMode="External"/><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dpi.wi.gov/open-enrollment" TargetMode="External"/><Relationship Id="rId2" Type="http://schemas.openxmlformats.org/officeDocument/2006/relationships/hyperlink" Target="https://dpi.wi.gov/sfs/children/overvie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mailto:dpifin@dpi.wi.gov" TargetMode="External"/><Relationship Id="rId4" Type="http://schemas.openxmlformats.org/officeDocument/2006/relationships/hyperlink" Target="https://dpi.wi.gov/sfs/communications/staff-director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information-info-message-embassy-1015298/"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ocs.legis.wi.gov/statutes/statutes/118/53" TargetMode="External"/><Relationship Id="rId7" Type="http://schemas.openxmlformats.org/officeDocument/2006/relationships/hyperlink" Target="https://dpi.wi.gov/sfs/children/enrollment/pi-1563-program-def#NR%20Reduc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folio.legis.state.wi.us/cgi-bin/om_isapi.dll?infobase=stats.nfo&amp;jump=118.25" TargetMode="External"/><Relationship Id="rId5" Type="http://schemas.openxmlformats.org/officeDocument/2006/relationships/hyperlink" Target="http://folio.legis.state.wi.us/cgi-bin/om_isapi.dll?infobase=stats.nfo&amp;jump=118.15(1)" TargetMode="External"/><Relationship Id="rId4" Type="http://schemas.openxmlformats.org/officeDocument/2006/relationships/hyperlink" Target="http://folio.legis.state.wi.us/cgi-bin/om_isapi.dll?infobase=stats.nfo&amp;jump=118.145(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uskyillusions.com/conversation/"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ocs.legis.wi.gov/statutes/statutes/118/5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docs.legis.wi.gov/statutes/statutes/121/I/004/7/e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dpi.wi.gov/sites/default/files/imce/sfs/xls/Revised-Student-Membership-3-4_or-5-Year-Olds5.xlsx"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pi.wi.gov/sfs/children/enrollment/membership-info-report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dpi.wi.gov/wise/data-elements/pupil-count-pilot-progra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defPPr>
              <a:defRPr lang="en-US"/>
            </a:defPPr>
            <a:lvl1pPr marL="0" algn="l" defTabSz="1114399" rtl="0" eaLnBrk="1" latinLnBrk="0" hangingPunct="1">
              <a:defRPr sz="2194" kern="1200">
                <a:solidFill>
                  <a:schemeClr val="tx1"/>
                </a:solidFill>
                <a:latin typeface="+mn-lt"/>
                <a:ea typeface="+mn-ea"/>
                <a:cs typeface="+mn-cs"/>
              </a:defRPr>
            </a:lvl1pPr>
            <a:lvl2pPr marL="557200" algn="l" defTabSz="1114399" rtl="0" eaLnBrk="1" latinLnBrk="0" hangingPunct="1">
              <a:defRPr sz="2194" kern="1200">
                <a:solidFill>
                  <a:schemeClr val="tx1"/>
                </a:solidFill>
                <a:latin typeface="+mn-lt"/>
                <a:ea typeface="+mn-ea"/>
                <a:cs typeface="+mn-cs"/>
              </a:defRPr>
            </a:lvl2pPr>
            <a:lvl3pPr marL="1114399" algn="l" defTabSz="1114399" rtl="0" eaLnBrk="1" latinLnBrk="0" hangingPunct="1">
              <a:defRPr sz="2194" kern="1200">
                <a:solidFill>
                  <a:schemeClr val="tx1"/>
                </a:solidFill>
                <a:latin typeface="+mn-lt"/>
                <a:ea typeface="+mn-ea"/>
                <a:cs typeface="+mn-cs"/>
              </a:defRPr>
            </a:lvl3pPr>
            <a:lvl4pPr marL="1671599" algn="l" defTabSz="1114399" rtl="0" eaLnBrk="1" latinLnBrk="0" hangingPunct="1">
              <a:defRPr sz="2194" kern="1200">
                <a:solidFill>
                  <a:schemeClr val="tx1"/>
                </a:solidFill>
                <a:latin typeface="+mn-lt"/>
                <a:ea typeface="+mn-ea"/>
                <a:cs typeface="+mn-cs"/>
              </a:defRPr>
            </a:lvl4pPr>
            <a:lvl5pPr marL="2228797" algn="l" defTabSz="1114399" rtl="0" eaLnBrk="1" latinLnBrk="0" hangingPunct="1">
              <a:defRPr sz="2194" kern="1200">
                <a:solidFill>
                  <a:schemeClr val="tx1"/>
                </a:solidFill>
                <a:latin typeface="+mn-lt"/>
                <a:ea typeface="+mn-ea"/>
                <a:cs typeface="+mn-cs"/>
              </a:defRPr>
            </a:lvl5pPr>
            <a:lvl6pPr marL="2785998" algn="l" defTabSz="1114399" rtl="0" eaLnBrk="1" latinLnBrk="0" hangingPunct="1">
              <a:defRPr sz="2194" kern="1200">
                <a:solidFill>
                  <a:schemeClr val="tx1"/>
                </a:solidFill>
                <a:latin typeface="+mn-lt"/>
                <a:ea typeface="+mn-ea"/>
                <a:cs typeface="+mn-cs"/>
              </a:defRPr>
            </a:lvl6pPr>
            <a:lvl7pPr marL="3343197" algn="l" defTabSz="1114399" rtl="0" eaLnBrk="1" latinLnBrk="0" hangingPunct="1">
              <a:defRPr sz="2194" kern="1200">
                <a:solidFill>
                  <a:schemeClr val="tx1"/>
                </a:solidFill>
                <a:latin typeface="+mn-lt"/>
                <a:ea typeface="+mn-ea"/>
                <a:cs typeface="+mn-cs"/>
              </a:defRPr>
            </a:lvl7pPr>
            <a:lvl8pPr marL="3900398" algn="l" defTabSz="1114399" rtl="0" eaLnBrk="1" latinLnBrk="0" hangingPunct="1">
              <a:defRPr sz="2194" kern="1200">
                <a:solidFill>
                  <a:schemeClr val="tx1"/>
                </a:solidFill>
                <a:latin typeface="+mn-lt"/>
                <a:ea typeface="+mn-ea"/>
                <a:cs typeface="+mn-cs"/>
              </a:defRPr>
            </a:lvl8pPr>
            <a:lvl9pPr marL="4457596" algn="l" defTabSz="1114399" rtl="0" eaLnBrk="1" latinLnBrk="0" hangingPunct="1">
              <a:defRPr sz="2194" kern="1200">
                <a:solidFill>
                  <a:schemeClr val="tx1"/>
                </a:solidFill>
                <a:latin typeface="+mn-lt"/>
                <a:ea typeface="+mn-ea"/>
                <a:cs typeface="+mn-cs"/>
              </a:defRPr>
            </a:lvl9pPr>
          </a:lstStyle>
          <a:p>
            <a:r>
              <a:rPr lang="en-US" dirty="0"/>
              <a:t>Title Slide</a:t>
            </a:r>
          </a:p>
        </p:txBody>
      </p:sp>
      <p:sp>
        <p:nvSpPr>
          <p:cNvPr id="2" name="Text Placeholder 1"/>
          <p:cNvSpPr>
            <a:spLocks noGrp="1"/>
          </p:cNvSpPr>
          <p:nvPr>
            <p:ph type="body" sz="quarter" idx="10"/>
          </p:nvPr>
        </p:nvSpPr>
        <p:spPr>
          <a:xfrm>
            <a:off x="2390651" y="1805130"/>
            <a:ext cx="7631937" cy="1844562"/>
          </a:xfrm>
        </p:spPr>
        <p:txBody>
          <a:bodyPr>
            <a:normAutofit fontScale="62500" lnSpcReduction="20000"/>
          </a:bodyPr>
          <a:lstStyle>
            <a:defPPr>
              <a:defRPr lang="en-US"/>
            </a:defPPr>
            <a:lvl1pPr marL="0" algn="l" defTabSz="1114399" rtl="0" eaLnBrk="1" latinLnBrk="0" hangingPunct="1">
              <a:defRPr sz="2194" kern="1200">
                <a:solidFill>
                  <a:schemeClr val="tx1"/>
                </a:solidFill>
                <a:latin typeface="+mn-lt"/>
                <a:ea typeface="+mn-ea"/>
                <a:cs typeface="+mn-cs"/>
              </a:defRPr>
            </a:lvl1pPr>
            <a:lvl2pPr marL="557200" algn="l" defTabSz="1114399" rtl="0" eaLnBrk="1" latinLnBrk="0" hangingPunct="1">
              <a:defRPr sz="2194" kern="1200">
                <a:solidFill>
                  <a:schemeClr val="tx1"/>
                </a:solidFill>
                <a:latin typeface="+mn-lt"/>
                <a:ea typeface="+mn-ea"/>
                <a:cs typeface="+mn-cs"/>
              </a:defRPr>
            </a:lvl2pPr>
            <a:lvl3pPr marL="1114399" algn="l" defTabSz="1114399" rtl="0" eaLnBrk="1" latinLnBrk="0" hangingPunct="1">
              <a:defRPr sz="2194" kern="1200">
                <a:solidFill>
                  <a:schemeClr val="tx1"/>
                </a:solidFill>
                <a:latin typeface="+mn-lt"/>
                <a:ea typeface="+mn-ea"/>
                <a:cs typeface="+mn-cs"/>
              </a:defRPr>
            </a:lvl3pPr>
            <a:lvl4pPr marL="1671599" algn="l" defTabSz="1114399" rtl="0" eaLnBrk="1" latinLnBrk="0" hangingPunct="1">
              <a:defRPr sz="2194" kern="1200">
                <a:solidFill>
                  <a:schemeClr val="tx1"/>
                </a:solidFill>
                <a:latin typeface="+mn-lt"/>
                <a:ea typeface="+mn-ea"/>
                <a:cs typeface="+mn-cs"/>
              </a:defRPr>
            </a:lvl4pPr>
            <a:lvl5pPr marL="2228797" algn="l" defTabSz="1114399" rtl="0" eaLnBrk="1" latinLnBrk="0" hangingPunct="1">
              <a:defRPr sz="2194" kern="1200">
                <a:solidFill>
                  <a:schemeClr val="tx1"/>
                </a:solidFill>
                <a:latin typeface="+mn-lt"/>
                <a:ea typeface="+mn-ea"/>
                <a:cs typeface="+mn-cs"/>
              </a:defRPr>
            </a:lvl5pPr>
            <a:lvl6pPr marL="2785998" algn="l" defTabSz="1114399" rtl="0" eaLnBrk="1" latinLnBrk="0" hangingPunct="1">
              <a:defRPr sz="2194" kern="1200">
                <a:solidFill>
                  <a:schemeClr val="tx1"/>
                </a:solidFill>
                <a:latin typeface="+mn-lt"/>
                <a:ea typeface="+mn-ea"/>
                <a:cs typeface="+mn-cs"/>
              </a:defRPr>
            </a:lvl6pPr>
            <a:lvl7pPr marL="3343197" algn="l" defTabSz="1114399" rtl="0" eaLnBrk="1" latinLnBrk="0" hangingPunct="1">
              <a:defRPr sz="2194" kern="1200">
                <a:solidFill>
                  <a:schemeClr val="tx1"/>
                </a:solidFill>
                <a:latin typeface="+mn-lt"/>
                <a:ea typeface="+mn-ea"/>
                <a:cs typeface="+mn-cs"/>
              </a:defRPr>
            </a:lvl7pPr>
            <a:lvl8pPr marL="3900398" algn="l" defTabSz="1114399" rtl="0" eaLnBrk="1" latinLnBrk="0" hangingPunct="1">
              <a:defRPr sz="2194" kern="1200">
                <a:solidFill>
                  <a:schemeClr val="tx1"/>
                </a:solidFill>
                <a:latin typeface="+mn-lt"/>
                <a:ea typeface="+mn-ea"/>
                <a:cs typeface="+mn-cs"/>
              </a:defRPr>
            </a:lvl8pPr>
            <a:lvl9pPr marL="4457596" algn="l" defTabSz="1114399" rtl="0" eaLnBrk="1" latinLnBrk="0" hangingPunct="1">
              <a:defRPr sz="2194" kern="1200">
                <a:solidFill>
                  <a:schemeClr val="tx1"/>
                </a:solidFill>
                <a:latin typeface="+mn-lt"/>
                <a:ea typeface="+mn-ea"/>
                <a:cs typeface="+mn-cs"/>
              </a:defRPr>
            </a:lvl9pPr>
          </a:lstStyle>
          <a:p>
            <a:pPr marL="0" marR="0" lvl="0" indent="0" algn="ctr" defTabSz="685800" rtl="0" eaLnBrk="1" fontAlgn="auto" latinLnBrk="0" hangingPunct="1">
              <a:lnSpc>
                <a:spcPct val="170000"/>
              </a:lnSpc>
              <a:spcBef>
                <a:spcPts val="0"/>
              </a:spcBef>
              <a:spcAft>
                <a:spcPts val="819"/>
              </a:spcAft>
              <a:buClrTx/>
              <a:buSzTx/>
              <a:buFont typeface="Arial"/>
              <a:buNone/>
              <a:tabLst/>
              <a:defRPr/>
            </a:pPr>
            <a:r>
              <a:rPr kumimoji="0" lang="en-US" sz="6000" b="1" i="0" u="none" strike="noStrike" kern="1200" cap="none" spc="0" normalizeH="0" baseline="0" noProof="0" dirty="0">
                <a:ln>
                  <a:noFill/>
                </a:ln>
                <a:effectLst/>
                <a:uLnTx/>
                <a:uFillTx/>
                <a:latin typeface="Lato Black" panose="020F0A02020204030203" pitchFamily="34" charset="0"/>
                <a:ea typeface="+mn-ea"/>
                <a:cs typeface="+mn-cs"/>
              </a:rPr>
              <a:t>Counting Children for DPI Membership </a:t>
            </a:r>
          </a:p>
        </p:txBody>
      </p:sp>
      <p:sp>
        <p:nvSpPr>
          <p:cNvPr id="3" name="Text Placeholder 2"/>
          <p:cNvSpPr>
            <a:spLocks noGrp="1"/>
          </p:cNvSpPr>
          <p:nvPr>
            <p:ph type="body" sz="quarter" idx="11"/>
          </p:nvPr>
        </p:nvSpPr>
        <p:spPr>
          <a:xfrm>
            <a:off x="8027581" y="3883322"/>
            <a:ext cx="3244394" cy="1458315"/>
          </a:xfrm>
        </p:spPr>
        <p:txBody>
          <a:bodyPr>
            <a:noAutofit/>
          </a:bodyPr>
          <a:lstStyle>
            <a:defPPr>
              <a:defRPr lang="en-US"/>
            </a:defPPr>
            <a:lvl1pPr marL="0" algn="l" defTabSz="1114399" rtl="0" eaLnBrk="1" latinLnBrk="0" hangingPunct="1">
              <a:defRPr sz="2194" kern="1200">
                <a:solidFill>
                  <a:schemeClr val="tx1"/>
                </a:solidFill>
                <a:latin typeface="+mn-lt"/>
                <a:ea typeface="+mn-ea"/>
                <a:cs typeface="+mn-cs"/>
              </a:defRPr>
            </a:lvl1pPr>
            <a:lvl2pPr marL="557200" algn="l" defTabSz="1114399" rtl="0" eaLnBrk="1" latinLnBrk="0" hangingPunct="1">
              <a:defRPr sz="2194" kern="1200">
                <a:solidFill>
                  <a:schemeClr val="tx1"/>
                </a:solidFill>
                <a:latin typeface="+mn-lt"/>
                <a:ea typeface="+mn-ea"/>
                <a:cs typeface="+mn-cs"/>
              </a:defRPr>
            </a:lvl2pPr>
            <a:lvl3pPr marL="1114399" algn="l" defTabSz="1114399" rtl="0" eaLnBrk="1" latinLnBrk="0" hangingPunct="1">
              <a:defRPr sz="2194" kern="1200">
                <a:solidFill>
                  <a:schemeClr val="tx1"/>
                </a:solidFill>
                <a:latin typeface="+mn-lt"/>
                <a:ea typeface="+mn-ea"/>
                <a:cs typeface="+mn-cs"/>
              </a:defRPr>
            </a:lvl3pPr>
            <a:lvl4pPr marL="1671599" algn="l" defTabSz="1114399" rtl="0" eaLnBrk="1" latinLnBrk="0" hangingPunct="1">
              <a:defRPr sz="2194" kern="1200">
                <a:solidFill>
                  <a:schemeClr val="tx1"/>
                </a:solidFill>
                <a:latin typeface="+mn-lt"/>
                <a:ea typeface="+mn-ea"/>
                <a:cs typeface="+mn-cs"/>
              </a:defRPr>
            </a:lvl4pPr>
            <a:lvl5pPr marL="2228797" algn="l" defTabSz="1114399" rtl="0" eaLnBrk="1" latinLnBrk="0" hangingPunct="1">
              <a:defRPr sz="2194" kern="1200">
                <a:solidFill>
                  <a:schemeClr val="tx1"/>
                </a:solidFill>
                <a:latin typeface="+mn-lt"/>
                <a:ea typeface="+mn-ea"/>
                <a:cs typeface="+mn-cs"/>
              </a:defRPr>
            </a:lvl5pPr>
            <a:lvl6pPr marL="2785998" algn="l" defTabSz="1114399" rtl="0" eaLnBrk="1" latinLnBrk="0" hangingPunct="1">
              <a:defRPr sz="2194" kern="1200">
                <a:solidFill>
                  <a:schemeClr val="tx1"/>
                </a:solidFill>
                <a:latin typeface="+mn-lt"/>
                <a:ea typeface="+mn-ea"/>
                <a:cs typeface="+mn-cs"/>
              </a:defRPr>
            </a:lvl6pPr>
            <a:lvl7pPr marL="3343197" algn="l" defTabSz="1114399" rtl="0" eaLnBrk="1" latinLnBrk="0" hangingPunct="1">
              <a:defRPr sz="2194" kern="1200">
                <a:solidFill>
                  <a:schemeClr val="tx1"/>
                </a:solidFill>
                <a:latin typeface="+mn-lt"/>
                <a:ea typeface="+mn-ea"/>
                <a:cs typeface="+mn-cs"/>
              </a:defRPr>
            </a:lvl7pPr>
            <a:lvl8pPr marL="3900398" algn="l" defTabSz="1114399" rtl="0" eaLnBrk="1" latinLnBrk="0" hangingPunct="1">
              <a:defRPr sz="2194" kern="1200">
                <a:solidFill>
                  <a:schemeClr val="tx1"/>
                </a:solidFill>
                <a:latin typeface="+mn-lt"/>
                <a:ea typeface="+mn-ea"/>
                <a:cs typeface="+mn-cs"/>
              </a:defRPr>
            </a:lvl8pPr>
            <a:lvl9pPr marL="4457596" algn="l" defTabSz="1114399" rtl="0" eaLnBrk="1" latinLnBrk="0" hangingPunct="1">
              <a:defRPr sz="2194" kern="1200">
                <a:solidFill>
                  <a:schemeClr val="tx1"/>
                </a:solidFill>
                <a:latin typeface="+mn-lt"/>
                <a:ea typeface="+mn-ea"/>
                <a:cs typeface="+mn-cs"/>
              </a:defRPr>
            </a:lvl9pPr>
          </a:lstStyle>
          <a:p>
            <a:pPr defTabSz="685800">
              <a:lnSpc>
                <a:spcPts val="1613"/>
              </a:lnSpc>
              <a:spcAft>
                <a:spcPts val="1638"/>
              </a:spcAft>
              <a:defRPr/>
            </a:pPr>
            <a:r>
              <a:rPr kumimoji="0" lang="en-US" sz="1799"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Roger Kordus</a:t>
            </a:r>
          </a:p>
          <a:p>
            <a:pPr marL="0" marR="0" lvl="0" indent="0" algn="l" defTabSz="685800" rtl="0" eaLnBrk="1" fontAlgn="auto" latinLnBrk="0" hangingPunct="1">
              <a:lnSpc>
                <a:spcPts val="1613"/>
              </a:lnSpc>
              <a:spcBef>
                <a:spcPts val="0"/>
              </a:spcBef>
              <a:spcAft>
                <a:spcPts val="1638"/>
              </a:spcAft>
              <a:buClrTx/>
              <a:buSzTx/>
              <a:buFont typeface="Arial"/>
              <a:buNone/>
              <a:tabLst/>
              <a:defRPr/>
            </a:pPr>
            <a:r>
              <a:rPr kumimoji="0" lang="en-US" sz="1799"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Kathy Fry</a:t>
            </a:r>
          </a:p>
          <a:p>
            <a:pPr marL="0" marR="0" lvl="0" indent="0" algn="l" defTabSz="685800" rtl="0" eaLnBrk="1" fontAlgn="auto" latinLnBrk="0" hangingPunct="1">
              <a:lnSpc>
                <a:spcPts val="1613"/>
              </a:lnSpc>
              <a:spcBef>
                <a:spcPts val="0"/>
              </a:spcBef>
              <a:spcAft>
                <a:spcPts val="1638"/>
              </a:spcAft>
              <a:buClrTx/>
              <a:buSzTx/>
              <a:buFont typeface="Arial"/>
              <a:buNone/>
              <a:tabLst/>
              <a:defRPr/>
            </a:pPr>
            <a:r>
              <a:rPr kumimoji="0" lang="en-US" sz="1799"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School Financial Consultants</a:t>
            </a:r>
          </a:p>
          <a:p>
            <a:pPr marL="0" marR="0" lvl="0" indent="0" algn="l" defTabSz="685800" rtl="0" eaLnBrk="1" fontAlgn="auto" latinLnBrk="0" hangingPunct="1">
              <a:lnSpc>
                <a:spcPts val="1613"/>
              </a:lnSpc>
              <a:spcBef>
                <a:spcPts val="0"/>
              </a:spcBef>
              <a:spcAft>
                <a:spcPts val="1638"/>
              </a:spcAft>
              <a:buClrTx/>
              <a:buSzTx/>
              <a:buFont typeface="Arial"/>
              <a:buNone/>
              <a:tabLst/>
              <a:defRPr/>
            </a:pPr>
            <a:r>
              <a:rPr kumimoji="0" lang="en-US" sz="1799"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School Financial Services</a:t>
            </a:r>
          </a:p>
          <a:p>
            <a:pPr>
              <a:lnSpc>
                <a:spcPts val="1613"/>
              </a:lnSpc>
              <a:spcAft>
                <a:spcPts val="1638"/>
              </a:spcAft>
            </a:pPr>
            <a:endParaRPr lang="en-US" sz="1799" dirty="0"/>
          </a:p>
        </p:txBody>
      </p:sp>
    </p:spTree>
    <p:extLst>
      <p:ext uri="{BB962C8B-B14F-4D97-AF65-F5344CB8AC3E}">
        <p14:creationId xmlns:p14="http://schemas.microsoft.com/office/powerpoint/2010/main" val="4185322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57" y="88188"/>
            <a:ext cx="12480925" cy="1156952"/>
          </a:xfrm>
        </p:spPr>
        <p:txBody>
          <a:bodyPr>
            <a:noAutofit/>
          </a:bodyPr>
          <a:lstStyle/>
          <a:p>
            <a:r>
              <a:rPr lang="en-US" sz="4000" b="1" dirty="0">
                <a:solidFill>
                  <a:schemeClr val="bg1"/>
                </a:solidFill>
              </a:rPr>
              <a:t>Counting 3-Year-Old Students Attending </a:t>
            </a:r>
            <a:br>
              <a:rPr lang="en-US" sz="4000" b="1" dirty="0">
                <a:solidFill>
                  <a:schemeClr val="bg1"/>
                </a:solidFill>
              </a:rPr>
            </a:br>
            <a:r>
              <a:rPr lang="en-US" sz="4000" b="1" dirty="0">
                <a:solidFill>
                  <a:schemeClr val="bg1"/>
                </a:solidFill>
              </a:rPr>
              <a:t>Programs in Your District</a:t>
            </a:r>
          </a:p>
        </p:txBody>
      </p:sp>
      <p:sp>
        <p:nvSpPr>
          <p:cNvPr id="3" name="Content Placeholder 2"/>
          <p:cNvSpPr>
            <a:spLocks noGrp="1"/>
          </p:cNvSpPr>
          <p:nvPr>
            <p:ph sz="quarter" idx="1"/>
          </p:nvPr>
        </p:nvSpPr>
        <p:spPr>
          <a:xfrm>
            <a:off x="1157760" y="1622612"/>
            <a:ext cx="10165404" cy="4392706"/>
          </a:xfrm>
        </p:spPr>
        <p:txBody>
          <a:bodyPr>
            <a:noAutofit/>
          </a:bodyPr>
          <a:lstStyle/>
          <a:p>
            <a:pPr>
              <a:lnSpc>
                <a:spcPct val="105000"/>
              </a:lnSpc>
              <a:spcBef>
                <a:spcPts val="600"/>
              </a:spcBef>
            </a:pPr>
            <a:r>
              <a:rPr lang="en-US" sz="2400" dirty="0"/>
              <a:t>Preschool-Special Education – Included in count</a:t>
            </a:r>
          </a:p>
          <a:p>
            <a:pPr>
              <a:lnSpc>
                <a:spcPct val="105000"/>
              </a:lnSpc>
              <a:spcBef>
                <a:spcPts val="600"/>
              </a:spcBef>
            </a:pPr>
            <a:r>
              <a:rPr lang="en-US" sz="2400" dirty="0"/>
              <a:t>Title One Funded Preschool - Not included in count</a:t>
            </a:r>
          </a:p>
          <a:p>
            <a:pPr>
              <a:lnSpc>
                <a:spcPct val="105000"/>
              </a:lnSpc>
              <a:spcBef>
                <a:spcPts val="600"/>
              </a:spcBef>
            </a:pPr>
            <a:r>
              <a:rPr lang="en-US" sz="2400" dirty="0"/>
              <a:t>School-Operated Head Start – Not included in count</a:t>
            </a:r>
          </a:p>
          <a:p>
            <a:pPr>
              <a:lnSpc>
                <a:spcPct val="105000"/>
              </a:lnSpc>
              <a:spcBef>
                <a:spcPts val="600"/>
              </a:spcBef>
            </a:pPr>
            <a:r>
              <a:rPr lang="en-US" sz="2400" dirty="0"/>
              <a:t>3-Year-Old Programs – these non-special education students will not be included in the pupil count and do not impact the district’s revenue limit calculations and related aid calculations. However, costs in Fund 10 associated with 3-Year-Old Programs will reduce the district’s shared cost in the General Equalization aid calculation. </a:t>
            </a:r>
          </a:p>
          <a:p>
            <a:pPr marL="0" indent="0" algn="ctr">
              <a:lnSpc>
                <a:spcPts val="2400"/>
              </a:lnSpc>
              <a:spcBef>
                <a:spcPts val="600"/>
              </a:spcBef>
              <a:buNone/>
            </a:pPr>
            <a:r>
              <a:rPr lang="en-US" sz="2000" dirty="0">
                <a:solidFill>
                  <a:schemeClr val="accent6">
                    <a:lumMod val="75000"/>
                  </a:schemeClr>
                </a:solidFill>
                <a:hlinkClick r:id="rId3"/>
              </a:rPr>
              <a:t>Counting three-year-old SFS Website</a:t>
            </a:r>
            <a:r>
              <a:rPr lang="en-US" sz="2000" dirty="0">
                <a:solidFill>
                  <a:schemeClr val="accent6">
                    <a:lumMod val="75000"/>
                  </a:schemeClr>
                </a:solidFill>
              </a:rPr>
              <a:t> </a:t>
            </a:r>
          </a:p>
          <a:p>
            <a:pPr>
              <a:lnSpc>
                <a:spcPct val="105000"/>
              </a:lnSpc>
              <a:spcBef>
                <a:spcPts val="600"/>
              </a:spcBef>
            </a:pPr>
            <a:endParaRPr lang="en-US" sz="2400" dirty="0"/>
          </a:p>
        </p:txBody>
      </p:sp>
    </p:spTree>
    <p:extLst>
      <p:ext uri="{BB962C8B-B14F-4D97-AF65-F5344CB8AC3E}">
        <p14:creationId xmlns:p14="http://schemas.microsoft.com/office/powerpoint/2010/main" val="3040949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496"/>
            <a:ext cx="12480925" cy="1014448"/>
          </a:xfrm>
        </p:spPr>
        <p:txBody>
          <a:bodyPr>
            <a:normAutofit fontScale="90000"/>
          </a:bodyPr>
          <a:lstStyle/>
          <a:p>
            <a:r>
              <a:rPr lang="en-US" dirty="0">
                <a:solidFill>
                  <a:schemeClr val="bg1">
                    <a:lumMod val="95000"/>
                  </a:schemeClr>
                </a:solidFill>
              </a:rPr>
              <a:t>Counting Non-residents When Completing the PI-1563 </a:t>
            </a:r>
          </a:p>
        </p:txBody>
      </p:sp>
      <p:sp>
        <p:nvSpPr>
          <p:cNvPr id="3" name="Content Placeholder 2"/>
          <p:cNvSpPr>
            <a:spLocks noGrp="1"/>
          </p:cNvSpPr>
          <p:nvPr>
            <p:ph sz="quarter" idx="1"/>
          </p:nvPr>
        </p:nvSpPr>
        <p:spPr>
          <a:xfrm>
            <a:off x="1478280" y="1494776"/>
            <a:ext cx="9646920" cy="5088904"/>
          </a:xfrm>
        </p:spPr>
        <p:txBody>
          <a:bodyPr>
            <a:noAutofit/>
          </a:bodyPr>
          <a:lstStyle/>
          <a:p>
            <a:pPr marL="0" indent="0">
              <a:lnSpc>
                <a:spcPct val="100000"/>
              </a:lnSpc>
              <a:spcBef>
                <a:spcPts val="600"/>
              </a:spcBef>
              <a:buNone/>
            </a:pPr>
            <a:r>
              <a:rPr lang="en-US" sz="2800" dirty="0"/>
              <a:t>Completing the PI-1563 is a process, not just a matter of counting residents. It also includes non-resident students attending your schools</a:t>
            </a:r>
          </a:p>
          <a:p>
            <a:pPr marL="884933" lvl="1" indent="-457200">
              <a:lnSpc>
                <a:spcPct val="100000"/>
              </a:lnSpc>
              <a:spcBef>
                <a:spcPts val="600"/>
              </a:spcBef>
              <a:buFont typeface="Wingdings" panose="05000000000000000000" pitchFamily="2" charset="2"/>
              <a:buChar char="§"/>
            </a:pPr>
            <a:r>
              <a:rPr lang="en-US" dirty="0"/>
              <a:t>You include non-resident students in seats in your district</a:t>
            </a:r>
          </a:p>
          <a:p>
            <a:pPr marL="884933" lvl="1" indent="-457200">
              <a:lnSpc>
                <a:spcPct val="100000"/>
              </a:lnSpc>
              <a:spcBef>
                <a:spcPts val="600"/>
              </a:spcBef>
              <a:buFont typeface="Wingdings" panose="05000000000000000000" pitchFamily="2" charset="2"/>
              <a:buChar char="§"/>
            </a:pPr>
            <a:r>
              <a:rPr lang="en-US" dirty="0"/>
              <a:t>Subtract non-residents in those seats</a:t>
            </a:r>
          </a:p>
          <a:p>
            <a:pPr marL="884933" lvl="1" indent="-457200">
              <a:lnSpc>
                <a:spcPct val="100000"/>
              </a:lnSpc>
              <a:spcBef>
                <a:spcPts val="600"/>
              </a:spcBef>
              <a:buFont typeface="Wingdings" panose="05000000000000000000" pitchFamily="2" charset="2"/>
              <a:buChar char="§"/>
            </a:pPr>
            <a:r>
              <a:rPr lang="en-US" dirty="0"/>
              <a:t>Adjust for Part-time students</a:t>
            </a:r>
          </a:p>
          <a:p>
            <a:pPr marL="884933" lvl="1" indent="-457200">
              <a:lnSpc>
                <a:spcPct val="100000"/>
              </a:lnSpc>
              <a:spcBef>
                <a:spcPts val="600"/>
              </a:spcBef>
              <a:buFont typeface="Wingdings" panose="05000000000000000000" pitchFamily="2" charset="2"/>
              <a:buChar char="§"/>
            </a:pPr>
            <a:r>
              <a:rPr lang="en-US" dirty="0"/>
              <a:t>The non-resident students will not be in adjusted head count used to calculate the district’s membership FTEs.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492B96-B7E5-AF09-B368-DA815316D569}"/>
              </a:ext>
            </a:extLst>
          </p:cNvPr>
          <p:cNvSpPr>
            <a:spLocks noGrp="1"/>
          </p:cNvSpPr>
          <p:nvPr>
            <p:ph type="body" sz="quarter" idx="14"/>
          </p:nvPr>
        </p:nvSpPr>
        <p:spPr>
          <a:xfrm>
            <a:off x="3657601" y="1398730"/>
            <a:ext cx="8402494" cy="4631635"/>
          </a:xfrm>
        </p:spPr>
        <p:txBody>
          <a:bodyPr>
            <a:normAutofit lnSpcReduction="10000"/>
          </a:bodyPr>
          <a:lstStyle/>
          <a:p>
            <a:pPr marL="0" indent="0" algn="ctr">
              <a:buNone/>
            </a:pPr>
            <a:r>
              <a:rPr lang="en-US" dirty="0"/>
              <a:t>Talk and Turn</a:t>
            </a:r>
          </a:p>
          <a:p>
            <a:pPr marL="0" indent="0" algn="ctr">
              <a:buNone/>
            </a:pPr>
            <a:r>
              <a:rPr lang="en-US" dirty="0"/>
              <a:t>What residency and membership requirements for counting children are most challenging for school district staff to verify while completing the PI-1563 counting process?  </a:t>
            </a:r>
          </a:p>
        </p:txBody>
      </p:sp>
      <p:pic>
        <p:nvPicPr>
          <p:cNvPr id="7" name="Picture 6" descr="A picture containing indoor, toy, set&#10;&#10;Description automatically generated">
            <a:extLst>
              <a:ext uri="{FF2B5EF4-FFF2-40B4-BE49-F238E27FC236}">
                <a16:creationId xmlns:a16="http://schemas.microsoft.com/office/drawing/2014/main" id="{A7B4E185-998C-5253-994F-B77338FE6A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6361" y="1398730"/>
            <a:ext cx="3137136" cy="3137136"/>
          </a:xfrm>
          <a:prstGeom prst="rect">
            <a:avLst/>
          </a:prstGeom>
        </p:spPr>
      </p:pic>
    </p:spTree>
    <p:extLst>
      <p:ext uri="{BB962C8B-B14F-4D97-AF65-F5344CB8AC3E}">
        <p14:creationId xmlns:p14="http://schemas.microsoft.com/office/powerpoint/2010/main" val="1331745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F9EA79-9BE4-338D-D788-0404DBD44EFA}"/>
              </a:ext>
            </a:extLst>
          </p:cNvPr>
          <p:cNvSpPr>
            <a:spLocks noGrp="1"/>
          </p:cNvSpPr>
          <p:nvPr>
            <p:ph type="body" sz="quarter" idx="14"/>
          </p:nvPr>
        </p:nvSpPr>
        <p:spPr>
          <a:xfrm>
            <a:off x="2796143" y="2253064"/>
            <a:ext cx="6888637" cy="2157571"/>
          </a:xfrm>
        </p:spPr>
        <p:txBody>
          <a:bodyPr/>
          <a:lstStyle/>
          <a:p>
            <a:pPr marL="0" indent="0" algn="ctr">
              <a:buNone/>
            </a:pPr>
            <a:r>
              <a:rPr lang="en-US" i="1" dirty="0"/>
              <a:t>Let’s talk about Full Time Equivalency (FTE) and Head Count.</a:t>
            </a:r>
          </a:p>
        </p:txBody>
      </p:sp>
      <p:pic>
        <p:nvPicPr>
          <p:cNvPr id="4" name="Picture 3" descr="A picture containing clipart&#10;&#10;Description automatically generated">
            <a:extLst>
              <a:ext uri="{FF2B5EF4-FFF2-40B4-BE49-F238E27FC236}">
                <a16:creationId xmlns:a16="http://schemas.microsoft.com/office/drawing/2014/main" id="{E5101E59-1BAA-7E04-68B1-719C14A3E3F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36849" y="4022058"/>
            <a:ext cx="4007224" cy="2009873"/>
          </a:xfrm>
          <a:prstGeom prst="rect">
            <a:avLst/>
          </a:prstGeom>
        </p:spPr>
      </p:pic>
    </p:spTree>
    <p:extLst>
      <p:ext uri="{BB962C8B-B14F-4D97-AF65-F5344CB8AC3E}">
        <p14:creationId xmlns:p14="http://schemas.microsoft.com/office/powerpoint/2010/main" val="1867524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Full Time Equivalency  (FTE)</a:t>
            </a:r>
          </a:p>
        </p:txBody>
      </p:sp>
      <p:sp>
        <p:nvSpPr>
          <p:cNvPr id="3" name="Content Placeholder 2"/>
          <p:cNvSpPr>
            <a:spLocks noGrp="1"/>
          </p:cNvSpPr>
          <p:nvPr>
            <p:ph sz="quarter" idx="1"/>
          </p:nvPr>
        </p:nvSpPr>
        <p:spPr>
          <a:xfrm>
            <a:off x="1480820" y="1248551"/>
            <a:ext cx="9682479" cy="5482449"/>
          </a:xfrm>
        </p:spPr>
        <p:txBody>
          <a:bodyPr>
            <a:normAutofit fontScale="92500" lnSpcReduction="20000"/>
          </a:bodyPr>
          <a:lstStyle/>
          <a:p>
            <a:pPr>
              <a:lnSpc>
                <a:spcPct val="120000"/>
              </a:lnSpc>
              <a:spcBef>
                <a:spcPts val="600"/>
              </a:spcBef>
            </a:pPr>
            <a:r>
              <a:rPr lang="en-US" dirty="0"/>
              <a:t>FTE - The result of a computation that divides the amount of time for a less than full - time activity by the amount of time normally required in a corresponding full - time activity.</a:t>
            </a:r>
          </a:p>
          <a:p>
            <a:pPr>
              <a:lnSpc>
                <a:spcPct val="120000"/>
              </a:lnSpc>
              <a:spcBef>
                <a:spcPts val="600"/>
              </a:spcBef>
            </a:pPr>
            <a:r>
              <a:rPr lang="en-US" dirty="0"/>
              <a:t>Membership - Resident enrollment adjusted for full time equivalency (FTE) as noted in the following groups:</a:t>
            </a:r>
          </a:p>
          <a:p>
            <a:pPr lvl="1">
              <a:lnSpc>
                <a:spcPct val="120000"/>
              </a:lnSpc>
              <a:spcBef>
                <a:spcPts val="600"/>
              </a:spcBef>
            </a:pPr>
            <a:r>
              <a:rPr lang="en-US" dirty="0"/>
              <a:t>Pre - School - Special Education =.5  FTE</a:t>
            </a:r>
          </a:p>
          <a:p>
            <a:pPr lvl="1">
              <a:lnSpc>
                <a:spcPct val="120000"/>
              </a:lnSpc>
              <a:spcBef>
                <a:spcPts val="600"/>
              </a:spcBef>
            </a:pPr>
            <a:r>
              <a:rPr lang="en-US" dirty="0"/>
              <a:t>4-Year-Old Kindergarten = .5 or.6  FTE</a:t>
            </a:r>
          </a:p>
          <a:p>
            <a:pPr lvl="1">
              <a:lnSpc>
                <a:spcPct val="120000"/>
              </a:lnSpc>
              <a:spcBef>
                <a:spcPts val="600"/>
              </a:spcBef>
            </a:pPr>
            <a:r>
              <a:rPr lang="en-US" dirty="0"/>
              <a:t>5-Year-Old Kindergarten = .5 – 1 FTE</a:t>
            </a:r>
          </a:p>
          <a:p>
            <a:pPr lvl="1">
              <a:lnSpc>
                <a:spcPct val="120000"/>
              </a:lnSpc>
              <a:spcBef>
                <a:spcPts val="600"/>
              </a:spcBef>
            </a:pPr>
            <a:r>
              <a:rPr lang="en-US" dirty="0"/>
              <a:t>Summer ADM Equivalent = FTE Calculated by taking the total minutes of instruction divided by 48,600.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FTE for Revenue Limit Purposes</a:t>
            </a:r>
          </a:p>
        </p:txBody>
      </p:sp>
      <p:sp>
        <p:nvSpPr>
          <p:cNvPr id="3" name="Content Placeholder 2"/>
          <p:cNvSpPr>
            <a:spLocks noGrp="1"/>
          </p:cNvSpPr>
          <p:nvPr>
            <p:ph sz="quarter" idx="1"/>
          </p:nvPr>
        </p:nvSpPr>
        <p:spPr>
          <a:xfrm>
            <a:off x="2468880" y="1827671"/>
            <a:ext cx="8140241" cy="4801729"/>
          </a:xfrm>
        </p:spPr>
        <p:txBody>
          <a:bodyPr>
            <a:normAutofit/>
          </a:bodyPr>
          <a:lstStyle/>
          <a:p>
            <a:pPr>
              <a:lnSpc>
                <a:spcPct val="100000"/>
              </a:lnSpc>
              <a:spcBef>
                <a:spcPts val="1200"/>
              </a:spcBef>
              <a:spcAft>
                <a:spcPts val="1800"/>
              </a:spcAft>
              <a:buSzPct val="100000"/>
              <a:buFont typeface="Wingdings" panose="05000000000000000000" pitchFamily="2" charset="2"/>
              <a:buChar char="§"/>
              <a:defRPr/>
            </a:pPr>
            <a:r>
              <a:rPr lang="en-US" sz="3200" dirty="0"/>
              <a:t>FTE generated from the PI-1563 pupil count report from September Count only.</a:t>
            </a:r>
          </a:p>
          <a:p>
            <a:pPr>
              <a:lnSpc>
                <a:spcPct val="100000"/>
              </a:lnSpc>
              <a:spcBef>
                <a:spcPts val="1200"/>
              </a:spcBef>
              <a:spcAft>
                <a:spcPts val="1800"/>
              </a:spcAft>
              <a:buSzPct val="100000"/>
              <a:buFont typeface="Wingdings" panose="05000000000000000000" pitchFamily="2" charset="2"/>
              <a:buChar char="§"/>
              <a:defRPr/>
            </a:pPr>
            <a:r>
              <a:rPr lang="en-US" sz="3200" dirty="0"/>
              <a:t>FTE  generated from the September Challenge Academy Report.</a:t>
            </a:r>
          </a:p>
          <a:p>
            <a:pPr>
              <a:lnSpc>
                <a:spcPct val="100000"/>
              </a:lnSpc>
              <a:spcBef>
                <a:spcPts val="1200"/>
              </a:spcBef>
              <a:spcAft>
                <a:spcPts val="1800"/>
              </a:spcAft>
              <a:buSzPct val="100000"/>
              <a:buFont typeface="Wingdings" panose="05000000000000000000" pitchFamily="2" charset="2"/>
              <a:buChar char="§"/>
              <a:defRPr/>
            </a:pPr>
            <a:r>
              <a:rPr lang="en-US" sz="3200" b="1" dirty="0"/>
              <a:t>40%</a:t>
            </a:r>
            <a:r>
              <a:rPr lang="en-US" sz="3200" dirty="0"/>
              <a:t> of FTE identified in the Summer/ Interim  Membership FTE report.</a:t>
            </a:r>
          </a:p>
        </p:txBody>
      </p:sp>
    </p:spTree>
    <p:extLst>
      <p:ext uri="{BB962C8B-B14F-4D97-AF65-F5344CB8AC3E}">
        <p14:creationId xmlns:p14="http://schemas.microsoft.com/office/powerpoint/2010/main" val="1436963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Challenge Academy (CA)</a:t>
            </a:r>
          </a:p>
        </p:txBody>
      </p:sp>
      <p:sp>
        <p:nvSpPr>
          <p:cNvPr id="3" name="Content Placeholder 2"/>
          <p:cNvSpPr>
            <a:spLocks noGrp="1"/>
          </p:cNvSpPr>
          <p:nvPr>
            <p:ph sz="quarter" idx="1"/>
          </p:nvPr>
        </p:nvSpPr>
        <p:spPr>
          <a:xfrm>
            <a:off x="1447482" y="1700068"/>
            <a:ext cx="9585960" cy="4604032"/>
          </a:xfrm>
        </p:spPr>
        <p:txBody>
          <a:bodyPr>
            <a:normAutofit fontScale="92500"/>
          </a:bodyPr>
          <a:lstStyle/>
          <a:p>
            <a:pPr>
              <a:lnSpc>
                <a:spcPct val="120000"/>
              </a:lnSpc>
              <a:spcBef>
                <a:spcPts val="600"/>
              </a:spcBef>
            </a:pPr>
            <a:r>
              <a:rPr lang="en-US" dirty="0"/>
              <a:t>Separate report used to account for cadets.</a:t>
            </a:r>
          </a:p>
          <a:p>
            <a:pPr>
              <a:lnSpc>
                <a:spcPct val="120000"/>
              </a:lnSpc>
              <a:spcBef>
                <a:spcPts val="600"/>
              </a:spcBef>
            </a:pPr>
            <a:r>
              <a:rPr lang="en-US" dirty="0"/>
              <a:t>Residency is determined by the cadet home address</a:t>
            </a:r>
          </a:p>
          <a:p>
            <a:pPr>
              <a:lnSpc>
                <a:spcPct val="120000"/>
              </a:lnSpc>
              <a:spcBef>
                <a:spcPts val="600"/>
              </a:spcBef>
            </a:pPr>
            <a:r>
              <a:rPr lang="en-US" dirty="0"/>
              <a:t>Both fall and spring CA reports must be completed.</a:t>
            </a:r>
          </a:p>
          <a:p>
            <a:pPr>
              <a:lnSpc>
                <a:spcPct val="120000"/>
              </a:lnSpc>
              <a:spcBef>
                <a:spcPts val="600"/>
              </a:spcBef>
            </a:pPr>
            <a:r>
              <a:rPr lang="en-US" dirty="0"/>
              <a:t>If student is in the Fall CA count, do not count in PI-1563</a:t>
            </a:r>
          </a:p>
          <a:p>
            <a:pPr>
              <a:lnSpc>
                <a:spcPct val="120000"/>
              </a:lnSpc>
              <a:spcBef>
                <a:spcPts val="600"/>
              </a:spcBef>
            </a:pPr>
            <a:r>
              <a:rPr lang="en-US" dirty="0"/>
              <a:t>By answering questions regarding the regular pupil count data, the Spring report will determine how to count the pupil.</a:t>
            </a:r>
          </a:p>
          <a:p>
            <a:pPr>
              <a:lnSpc>
                <a:spcPct val="120000"/>
              </a:lnSpc>
              <a:spcBef>
                <a:spcPts val="600"/>
              </a:spcBef>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6069"/>
            <a:ext cx="12480925" cy="1014448"/>
          </a:xfrm>
        </p:spPr>
        <p:txBody>
          <a:bodyPr>
            <a:normAutofit fontScale="90000"/>
          </a:bodyPr>
          <a:lstStyle/>
          <a:p>
            <a:r>
              <a:rPr lang="en-US" sz="4400" dirty="0">
                <a:solidFill>
                  <a:schemeClr val="bg1"/>
                </a:solidFill>
              </a:rPr>
              <a:t>FTE for Equalization Aid that will be used </a:t>
            </a:r>
            <a:br>
              <a:rPr lang="en-US" sz="4400" dirty="0">
                <a:solidFill>
                  <a:schemeClr val="bg1"/>
                </a:solidFill>
              </a:rPr>
            </a:br>
            <a:r>
              <a:rPr lang="en-US" sz="4400" dirty="0">
                <a:solidFill>
                  <a:schemeClr val="bg1"/>
                </a:solidFill>
              </a:rPr>
              <a:t>for the following school year</a:t>
            </a:r>
          </a:p>
        </p:txBody>
      </p:sp>
      <p:sp>
        <p:nvSpPr>
          <p:cNvPr id="3" name="Content Placeholder 2"/>
          <p:cNvSpPr>
            <a:spLocks noGrp="1"/>
          </p:cNvSpPr>
          <p:nvPr>
            <p:ph sz="quarter" idx="1"/>
          </p:nvPr>
        </p:nvSpPr>
        <p:spPr>
          <a:xfrm>
            <a:off x="1234440" y="1349162"/>
            <a:ext cx="10866119" cy="5325957"/>
          </a:xfrm>
        </p:spPr>
        <p:txBody>
          <a:bodyPr>
            <a:noAutofit/>
          </a:bodyPr>
          <a:lstStyle/>
          <a:p>
            <a:pPr>
              <a:lnSpc>
                <a:spcPct val="120000"/>
              </a:lnSpc>
              <a:spcBef>
                <a:spcPts val="600"/>
              </a:spcBef>
            </a:pPr>
            <a:r>
              <a:rPr lang="en-US" sz="2700" dirty="0"/>
              <a:t>FTE calculations from September &amp; January pupil count reports.</a:t>
            </a:r>
          </a:p>
          <a:p>
            <a:pPr>
              <a:lnSpc>
                <a:spcPct val="120000"/>
              </a:lnSpc>
              <a:spcBef>
                <a:spcPts val="600"/>
              </a:spcBef>
            </a:pPr>
            <a:r>
              <a:rPr lang="en-US" sz="2700" dirty="0"/>
              <a:t>FTE tabulated from the September &amp; January Challenge Academy Reports.</a:t>
            </a:r>
          </a:p>
          <a:p>
            <a:pPr>
              <a:lnSpc>
                <a:spcPct val="120000"/>
              </a:lnSpc>
              <a:spcBef>
                <a:spcPts val="600"/>
              </a:spcBef>
            </a:pPr>
            <a:r>
              <a:rPr lang="en-US" sz="2700" dirty="0"/>
              <a:t>100% of the FTE from the Summer Membership report.</a:t>
            </a:r>
          </a:p>
          <a:p>
            <a:pPr>
              <a:lnSpc>
                <a:spcPct val="120000"/>
              </a:lnSpc>
              <a:spcBef>
                <a:spcPts val="600"/>
              </a:spcBef>
            </a:pPr>
            <a:r>
              <a:rPr lang="en-US" sz="2700" dirty="0"/>
              <a:t>Adjustment for Part-time Private or Home-based Students.(Step 3)</a:t>
            </a:r>
          </a:p>
          <a:p>
            <a:pPr>
              <a:lnSpc>
                <a:spcPct val="120000"/>
              </a:lnSpc>
              <a:spcBef>
                <a:spcPts val="600"/>
              </a:spcBef>
            </a:pPr>
            <a:r>
              <a:rPr lang="en-US" sz="2700" dirty="0"/>
              <a:t>Adjustment for Part-time Private non-resident Students.(Step 5)</a:t>
            </a:r>
          </a:p>
          <a:p>
            <a:pPr>
              <a:lnSpc>
                <a:spcPct val="120000"/>
              </a:lnSpc>
              <a:spcBef>
                <a:spcPts val="600"/>
              </a:spcBef>
            </a:pPr>
            <a:r>
              <a:rPr lang="en-US" sz="2700" dirty="0"/>
              <a:t>Adjustment for certain foster/group home students.</a:t>
            </a:r>
          </a:p>
          <a:p>
            <a:pPr>
              <a:lnSpc>
                <a:spcPct val="120000"/>
              </a:lnSpc>
              <a:spcBef>
                <a:spcPts val="600"/>
              </a:spcBef>
            </a:pPr>
            <a:r>
              <a:rPr lang="en-US" sz="2700" dirty="0"/>
              <a:t>Adjustment for Private School Voucher students. </a:t>
            </a:r>
          </a:p>
        </p:txBody>
      </p:sp>
    </p:spTree>
    <p:extLst>
      <p:ext uri="{BB962C8B-B14F-4D97-AF65-F5344CB8AC3E}">
        <p14:creationId xmlns:p14="http://schemas.microsoft.com/office/powerpoint/2010/main" val="3554156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31924" y="1203158"/>
            <a:ext cx="9353669" cy="4841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Placeholder 7"/>
          <p:cNvSpPr>
            <a:spLocks noGrp="1"/>
          </p:cNvSpPr>
          <p:nvPr>
            <p:ph type="body" sz="quarter" idx="13"/>
          </p:nvPr>
        </p:nvSpPr>
        <p:spPr>
          <a:xfrm>
            <a:off x="811923" y="6044294"/>
            <a:ext cx="10972800" cy="784225"/>
          </a:xfrm>
        </p:spPr>
        <p:txBody>
          <a:bodyPr>
            <a:normAutofit fontScale="55000" lnSpcReduction="20000"/>
          </a:bodyPr>
          <a:lstStyle/>
          <a:p>
            <a:r>
              <a:rPr lang="en-US" dirty="0">
                <a:solidFill>
                  <a:schemeClr val="accent6">
                    <a:lumMod val="75000"/>
                  </a:schemeClr>
                </a:solidFill>
              </a:rPr>
              <a:t>Shows the resident adjusted FTE that will be used for for Membership</a:t>
            </a:r>
          </a:p>
        </p:txBody>
      </p:sp>
      <p:sp>
        <p:nvSpPr>
          <p:cNvPr id="2" name="Title 1"/>
          <p:cNvSpPr>
            <a:spLocks noGrp="1"/>
          </p:cNvSpPr>
          <p:nvPr>
            <p:ph type="title" idx="4294967295"/>
          </p:nvPr>
        </p:nvSpPr>
        <p:spPr>
          <a:xfrm>
            <a:off x="0" y="244475"/>
            <a:ext cx="12480925" cy="703263"/>
          </a:xfrm>
          <a:prstGeom prst="rect">
            <a:avLst/>
          </a:prstGeom>
        </p:spPr>
        <p:txBody>
          <a:bodyPr/>
          <a:lstStyle/>
          <a:p>
            <a:pPr algn="ctr"/>
            <a:r>
              <a:rPr lang="en-US" sz="4800" dirty="0">
                <a:solidFill>
                  <a:schemeClr val="bg1"/>
                </a:solidFill>
              </a:rPr>
              <a:t>Online FTE Reports</a:t>
            </a:r>
          </a:p>
        </p:txBody>
      </p:sp>
      <p:sp>
        <p:nvSpPr>
          <p:cNvPr id="7" name="Oval 6"/>
          <p:cNvSpPr/>
          <p:nvPr/>
        </p:nvSpPr>
        <p:spPr>
          <a:xfrm>
            <a:off x="1431924" y="3408730"/>
            <a:ext cx="1921329" cy="42999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89777" y="5762043"/>
            <a:ext cx="10972800" cy="1318364"/>
          </a:xfrm>
        </p:spPr>
        <p:txBody>
          <a:bodyPr>
            <a:noAutofit/>
          </a:bodyPr>
          <a:lstStyle/>
          <a:p>
            <a:pPr>
              <a:lnSpc>
                <a:spcPct val="120000"/>
              </a:lnSpc>
              <a:spcBef>
                <a:spcPts val="600"/>
              </a:spcBef>
            </a:pPr>
            <a:r>
              <a:rPr lang="en-US" sz="3000" dirty="0">
                <a:solidFill>
                  <a:schemeClr val="accent6">
                    <a:lumMod val="75000"/>
                  </a:schemeClr>
                </a:solidFill>
              </a:rPr>
              <a:t>Shows the FTE that will be used for Revenue Limit Membership and Equalization Membership purposes</a:t>
            </a:r>
          </a:p>
        </p:txBody>
      </p:sp>
      <p:sp>
        <p:nvSpPr>
          <p:cNvPr id="2" name="Title 1"/>
          <p:cNvSpPr>
            <a:spLocks noGrp="1"/>
          </p:cNvSpPr>
          <p:nvPr>
            <p:ph type="title" idx="4294967295"/>
          </p:nvPr>
        </p:nvSpPr>
        <p:spPr>
          <a:xfrm>
            <a:off x="0" y="347472"/>
            <a:ext cx="12498387" cy="703263"/>
          </a:xfrm>
          <a:prstGeom prst="rect">
            <a:avLst/>
          </a:prstGeom>
        </p:spPr>
        <p:txBody>
          <a:bodyPr/>
          <a:lstStyle/>
          <a:p>
            <a:pPr algn="ctr"/>
            <a:r>
              <a:rPr lang="en-US" dirty="0">
                <a:solidFill>
                  <a:schemeClr val="bg1"/>
                </a:solidFill>
              </a:rPr>
              <a:t>Online FTE Reports</a:t>
            </a:r>
          </a:p>
        </p:txBody>
      </p:sp>
      <p:pic>
        <p:nvPicPr>
          <p:cNvPr id="4" name="Picture 3"/>
          <p:cNvPicPr>
            <a:picLocks noChangeAspect="1"/>
          </p:cNvPicPr>
          <p:nvPr/>
        </p:nvPicPr>
        <p:blipFill>
          <a:blip r:embed="rId3"/>
          <a:stretch>
            <a:fillRect/>
          </a:stretch>
        </p:blipFill>
        <p:spPr>
          <a:xfrm>
            <a:off x="2027020" y="1050734"/>
            <a:ext cx="8426883" cy="4865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322576" y="4736591"/>
            <a:ext cx="6391656" cy="338329"/>
          </a:xfrm>
          <a:prstGeom prst="rect">
            <a:avLst/>
          </a:prstGeom>
          <a:noFill/>
          <a:ln w="38100">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2322576" y="5212080"/>
            <a:ext cx="7872984" cy="310896"/>
          </a:xfrm>
          <a:prstGeom prst="roundRect">
            <a:avLst/>
          </a:prstGeom>
          <a:no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71600" y="1562907"/>
            <a:ext cx="10317480" cy="4927539"/>
          </a:xfrm>
        </p:spPr>
        <p:txBody>
          <a:bodyPr>
            <a:noAutofit/>
          </a:bodyPr>
          <a:lstStyle/>
          <a:p>
            <a:pPr marL="0" indent="0">
              <a:lnSpc>
                <a:spcPct val="100000"/>
              </a:lnSpc>
              <a:spcBef>
                <a:spcPts val="600"/>
              </a:spcBef>
              <a:spcAft>
                <a:spcPts val="300"/>
              </a:spcAft>
              <a:buNone/>
            </a:pPr>
            <a:r>
              <a:rPr lang="en-US" sz="3600" dirty="0"/>
              <a:t>Our conversations during this presentation will focus on:</a:t>
            </a:r>
          </a:p>
          <a:p>
            <a:pPr>
              <a:lnSpc>
                <a:spcPct val="100000"/>
              </a:lnSpc>
              <a:spcBef>
                <a:spcPts val="600"/>
              </a:spcBef>
              <a:spcAft>
                <a:spcPts val="300"/>
              </a:spcAft>
              <a:buFont typeface="Wingdings" panose="05000000000000000000" pitchFamily="2" charset="2"/>
              <a:buChar char="Ø"/>
            </a:pPr>
            <a:r>
              <a:rPr lang="en-US" dirty="0"/>
              <a:t>  </a:t>
            </a:r>
            <a:r>
              <a:rPr lang="en-US" sz="2800" dirty="0"/>
              <a:t>The PI-1563 membership counting process</a:t>
            </a:r>
          </a:p>
          <a:p>
            <a:pPr>
              <a:lnSpc>
                <a:spcPct val="100000"/>
              </a:lnSpc>
              <a:spcBef>
                <a:spcPts val="600"/>
              </a:spcBef>
              <a:spcAft>
                <a:spcPts val="300"/>
              </a:spcAft>
              <a:buFont typeface="Wingdings" panose="05000000000000000000" pitchFamily="2" charset="2"/>
              <a:buChar char="Ø"/>
            </a:pPr>
            <a:r>
              <a:rPr lang="en-US" sz="2800" dirty="0"/>
              <a:t>  Summer and Interim Reports &amp; School Fees</a:t>
            </a:r>
          </a:p>
          <a:p>
            <a:pPr>
              <a:lnSpc>
                <a:spcPct val="100000"/>
              </a:lnSpc>
              <a:spcBef>
                <a:spcPts val="600"/>
              </a:spcBef>
              <a:spcAft>
                <a:spcPts val="300"/>
              </a:spcAft>
              <a:buFont typeface="Wingdings" panose="05000000000000000000" pitchFamily="2" charset="2"/>
              <a:buChar char="Ø"/>
            </a:pPr>
            <a:r>
              <a:rPr lang="en-US" sz="2800" dirty="0"/>
              <a:t>  Challenge Academy Reports</a:t>
            </a:r>
          </a:p>
          <a:p>
            <a:pPr>
              <a:lnSpc>
                <a:spcPct val="100000"/>
              </a:lnSpc>
              <a:spcBef>
                <a:spcPts val="600"/>
              </a:spcBef>
              <a:spcAft>
                <a:spcPts val="300"/>
              </a:spcAft>
              <a:buFont typeface="Wingdings" panose="05000000000000000000" pitchFamily="2" charset="2"/>
              <a:buChar char="Ø"/>
            </a:pPr>
            <a:r>
              <a:rPr lang="en-US" sz="2800" dirty="0"/>
              <a:t>  Reporting the data to DPI</a:t>
            </a:r>
          </a:p>
          <a:p>
            <a:pPr>
              <a:lnSpc>
                <a:spcPct val="100000"/>
              </a:lnSpc>
              <a:spcBef>
                <a:spcPts val="600"/>
              </a:spcBef>
              <a:spcAft>
                <a:spcPts val="300"/>
              </a:spcAft>
              <a:buFont typeface="Wingdings" panose="05000000000000000000" pitchFamily="2" charset="2"/>
              <a:buChar char="Ø"/>
            </a:pPr>
            <a:r>
              <a:rPr lang="en-US" sz="2800" dirty="0"/>
              <a:t>  Membership impacts on Revenue Limit &amp; Equalization   Aid</a:t>
            </a:r>
          </a:p>
          <a:p>
            <a:pPr>
              <a:lnSpc>
                <a:spcPct val="100000"/>
              </a:lnSpc>
              <a:spcBef>
                <a:spcPts val="600"/>
              </a:spcBef>
              <a:spcAft>
                <a:spcPts val="300"/>
              </a:spcAft>
              <a:buFont typeface="Wingdings" panose="05000000000000000000" pitchFamily="2" charset="2"/>
              <a:buChar char="Ø"/>
            </a:pPr>
            <a:r>
              <a:rPr lang="en-US" sz="2800" dirty="0"/>
              <a:t>  Membership Audits</a:t>
            </a:r>
          </a:p>
          <a:p>
            <a:pPr marL="0" indent="0">
              <a:lnSpc>
                <a:spcPct val="100000"/>
              </a:lnSpc>
              <a:spcBef>
                <a:spcPts val="600"/>
              </a:spcBef>
              <a:spcAft>
                <a:spcPts val="300"/>
              </a:spcAft>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F9EA79-9BE4-338D-D788-0404DBD44EFA}"/>
              </a:ext>
            </a:extLst>
          </p:cNvPr>
          <p:cNvSpPr>
            <a:spLocks noGrp="1"/>
          </p:cNvSpPr>
          <p:nvPr>
            <p:ph type="body" sz="quarter" idx="14"/>
          </p:nvPr>
        </p:nvSpPr>
        <p:spPr>
          <a:xfrm>
            <a:off x="2929587" y="3786029"/>
            <a:ext cx="6888637" cy="2157571"/>
          </a:xfrm>
        </p:spPr>
        <p:txBody>
          <a:bodyPr>
            <a:normAutofit lnSpcReduction="10000"/>
          </a:bodyPr>
          <a:lstStyle/>
          <a:p>
            <a:pPr marL="0" indent="0" algn="ctr">
              <a:buNone/>
            </a:pPr>
            <a:r>
              <a:rPr lang="en-US" i="1" dirty="0"/>
              <a:t>Name three membership counts used for public school’s revenue limit formula?</a:t>
            </a:r>
          </a:p>
        </p:txBody>
      </p:sp>
      <p:pic>
        <p:nvPicPr>
          <p:cNvPr id="4" name="Picture 3" descr="A picture containing text, clipart&#10;&#10;Description automatically generated">
            <a:extLst>
              <a:ext uri="{FF2B5EF4-FFF2-40B4-BE49-F238E27FC236}">
                <a16:creationId xmlns:a16="http://schemas.microsoft.com/office/drawing/2014/main" id="{CF70B4D2-02BE-EA29-5F4D-7E33A9401C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09096" y="1511862"/>
            <a:ext cx="5862731" cy="1999688"/>
          </a:xfrm>
          <a:prstGeom prst="rect">
            <a:avLst/>
          </a:prstGeom>
        </p:spPr>
      </p:pic>
      <p:sp>
        <p:nvSpPr>
          <p:cNvPr id="5" name="TextBox 4">
            <a:extLst>
              <a:ext uri="{FF2B5EF4-FFF2-40B4-BE49-F238E27FC236}">
                <a16:creationId xmlns:a16="http://schemas.microsoft.com/office/drawing/2014/main" id="{E4F7B8D7-6D7C-08CB-547E-2E4FDEE75A1A}"/>
              </a:ext>
            </a:extLst>
          </p:cNvPr>
          <p:cNvSpPr txBox="1"/>
          <p:nvPr/>
        </p:nvSpPr>
        <p:spPr>
          <a:xfrm>
            <a:off x="511175" y="6687512"/>
            <a:ext cx="5862731" cy="230832"/>
          </a:xfrm>
          <a:prstGeom prst="rect">
            <a:avLst/>
          </a:prstGeom>
          <a:noFill/>
        </p:spPr>
        <p:txBody>
          <a:bodyPr wrap="square" rtlCol="0">
            <a:spAutoFit/>
          </a:bodyPr>
          <a:lstStyle/>
          <a:p>
            <a:r>
              <a:rPr lang="en-US" sz="900">
                <a:hlinkClick r:id="rId3" tooltip="https://www.attivitiamo.it/domande-quiz/"/>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160443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9300" y="2701324"/>
            <a:ext cx="10972800" cy="1494157"/>
          </a:xfrm>
        </p:spPr>
        <p:txBody>
          <a:bodyPr>
            <a:noAutofit/>
          </a:bodyPr>
          <a:lstStyle/>
          <a:p>
            <a:r>
              <a:rPr lang="en-US" sz="3000" dirty="0">
                <a:solidFill>
                  <a:schemeClr val="tx1"/>
                </a:solidFill>
              </a:rPr>
              <a:t>Completing the PI-1804 Excel Workbook</a:t>
            </a:r>
          </a:p>
          <a:p>
            <a:r>
              <a:rPr lang="en-US" sz="3000" dirty="0">
                <a:solidFill>
                  <a:schemeClr val="tx1"/>
                </a:solidFill>
              </a:rPr>
              <a:t>Report for the On-line Report in SAFR</a:t>
            </a:r>
          </a:p>
        </p:txBody>
      </p:sp>
      <p:sp>
        <p:nvSpPr>
          <p:cNvPr id="3" name="Title 2"/>
          <p:cNvSpPr>
            <a:spLocks noGrp="1"/>
          </p:cNvSpPr>
          <p:nvPr>
            <p:ph type="title" idx="4294967295"/>
          </p:nvPr>
        </p:nvSpPr>
        <p:spPr>
          <a:xfrm>
            <a:off x="88900" y="196842"/>
            <a:ext cx="12293600" cy="1014413"/>
          </a:xfrm>
          <a:prstGeom prst="rect">
            <a:avLst/>
          </a:prstGeom>
        </p:spPr>
        <p:txBody>
          <a:bodyPr>
            <a:normAutofit/>
          </a:bodyPr>
          <a:lstStyle/>
          <a:p>
            <a:pPr algn="ctr"/>
            <a:r>
              <a:rPr lang="en-US" sz="4800" dirty="0">
                <a:solidFill>
                  <a:schemeClr val="bg1"/>
                </a:solidFill>
              </a:rPr>
              <a:t>Summer Membership Reporting</a:t>
            </a:r>
          </a:p>
        </p:txBody>
      </p:sp>
      <p:sp>
        <p:nvSpPr>
          <p:cNvPr id="4" name="TextBox 3"/>
          <p:cNvSpPr txBox="1"/>
          <p:nvPr/>
        </p:nvSpPr>
        <p:spPr>
          <a:xfrm rot="2059273">
            <a:off x="1557304" y="4897829"/>
            <a:ext cx="1153498" cy="646331"/>
          </a:xfrm>
          <a:prstGeom prst="rect">
            <a:avLst/>
          </a:prstGeom>
          <a:noFill/>
        </p:spPr>
        <p:txBody>
          <a:bodyPr wrap="square" rtlCol="0">
            <a:spAutoFit/>
          </a:bodyPr>
          <a:lstStyle/>
          <a:p>
            <a:r>
              <a:rPr lang="en-US" sz="3600" b="1" dirty="0">
                <a:solidFill>
                  <a:schemeClr val="accent3">
                    <a:lumMod val="75000"/>
                  </a:schemeClr>
                </a:solidFill>
              </a:rPr>
              <a:t>Fees</a:t>
            </a:r>
            <a:endParaRPr lang="en-US" sz="2247" b="1" dirty="0">
              <a:solidFill>
                <a:schemeClr val="accent3">
                  <a:lumMod val="75000"/>
                </a:schemeClr>
              </a:solidFill>
            </a:endParaRPr>
          </a:p>
        </p:txBody>
      </p:sp>
      <p:sp>
        <p:nvSpPr>
          <p:cNvPr id="5" name="TextBox 4"/>
          <p:cNvSpPr txBox="1"/>
          <p:nvPr/>
        </p:nvSpPr>
        <p:spPr>
          <a:xfrm rot="2036125">
            <a:off x="9820763" y="2004973"/>
            <a:ext cx="1148257" cy="646331"/>
          </a:xfrm>
          <a:prstGeom prst="rect">
            <a:avLst/>
          </a:prstGeom>
          <a:noFill/>
        </p:spPr>
        <p:txBody>
          <a:bodyPr wrap="square" rtlCol="0">
            <a:spAutoFit/>
          </a:bodyPr>
          <a:lstStyle/>
          <a:p>
            <a:r>
              <a:rPr lang="en-US" sz="3600" b="1" dirty="0">
                <a:solidFill>
                  <a:schemeClr val="accent3">
                    <a:lumMod val="75000"/>
                  </a:schemeClr>
                </a:solidFill>
              </a:rPr>
              <a:t>Fees</a:t>
            </a:r>
            <a:endParaRPr lang="en-US" sz="2247" b="1" dirty="0">
              <a:solidFill>
                <a:schemeClr val="accent3">
                  <a:lumMod val="75000"/>
                </a:schemeClr>
              </a:solidFill>
            </a:endParaRPr>
          </a:p>
        </p:txBody>
      </p:sp>
      <p:sp>
        <p:nvSpPr>
          <p:cNvPr id="6" name="TextBox 5"/>
          <p:cNvSpPr txBox="1"/>
          <p:nvPr/>
        </p:nvSpPr>
        <p:spPr>
          <a:xfrm rot="19814299">
            <a:off x="1686701" y="1814835"/>
            <a:ext cx="1383070" cy="646331"/>
          </a:xfrm>
          <a:prstGeom prst="rect">
            <a:avLst/>
          </a:prstGeom>
          <a:noFill/>
        </p:spPr>
        <p:txBody>
          <a:bodyPr wrap="square" rtlCol="0">
            <a:spAutoFit/>
          </a:bodyPr>
          <a:lstStyle/>
          <a:p>
            <a:r>
              <a:rPr lang="en-US" sz="3600" b="1" dirty="0">
                <a:solidFill>
                  <a:schemeClr val="accent3">
                    <a:lumMod val="75000"/>
                  </a:schemeClr>
                </a:solidFill>
              </a:rPr>
              <a:t>Fees</a:t>
            </a:r>
            <a:endParaRPr lang="en-US" sz="2247" b="1" dirty="0">
              <a:solidFill>
                <a:schemeClr val="accent3">
                  <a:lumMod val="75000"/>
                </a:schemeClr>
              </a:solidFill>
            </a:endParaRPr>
          </a:p>
        </p:txBody>
      </p:sp>
      <p:sp>
        <p:nvSpPr>
          <p:cNvPr id="7" name="TextBox 6"/>
          <p:cNvSpPr txBox="1"/>
          <p:nvPr/>
        </p:nvSpPr>
        <p:spPr>
          <a:xfrm rot="19781731">
            <a:off x="9238692" y="5023753"/>
            <a:ext cx="1156199" cy="646331"/>
          </a:xfrm>
          <a:prstGeom prst="rect">
            <a:avLst/>
          </a:prstGeom>
          <a:noFill/>
        </p:spPr>
        <p:txBody>
          <a:bodyPr wrap="square" rtlCol="0">
            <a:spAutoFit/>
          </a:bodyPr>
          <a:lstStyle/>
          <a:p>
            <a:r>
              <a:rPr lang="en-US" sz="3600" b="1" dirty="0">
                <a:solidFill>
                  <a:schemeClr val="accent3">
                    <a:lumMod val="75000"/>
                  </a:schemeClr>
                </a:solidFill>
              </a:rPr>
              <a:t>Fees</a:t>
            </a:r>
            <a:endParaRPr lang="en-US" sz="2247" b="1" dirty="0">
              <a:solidFill>
                <a:schemeClr val="accent3">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5" presetClass="exit" presetSubtype="10" fill="hold" grpId="1" nodeType="afterEffect">
                                  <p:stCondLst>
                                    <p:cond delay="0"/>
                                  </p:stCondLst>
                                  <p:childTnLst>
                                    <p:animEffect transition="out" filter="checkerboard(across)">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par>
                          <p:cTn id="16" fill="hold">
                            <p:stCondLst>
                              <p:cond delay="1500"/>
                            </p:stCondLst>
                            <p:childTnLst>
                              <p:par>
                                <p:cTn id="17" presetID="5" presetClass="exit" presetSubtype="10" fill="hold" grpId="1" nodeType="afterEffect">
                                  <p:stCondLst>
                                    <p:cond delay="0"/>
                                  </p:stCondLst>
                                  <p:childTnLst>
                                    <p:animEffect transition="out" filter="checkerboard(across)">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par>
                          <p:cTn id="24" fill="hold">
                            <p:stCondLst>
                              <p:cond delay="2500"/>
                            </p:stCondLst>
                            <p:childTnLst>
                              <p:par>
                                <p:cTn id="25" presetID="5" presetClass="exit" presetSubtype="10" fill="hold" grpId="1" nodeType="afterEffect">
                                  <p:stCondLst>
                                    <p:cond delay="0"/>
                                  </p:stCondLst>
                                  <p:childTnLst>
                                    <p:animEffect transition="out" filter="checkerboard(across)">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par>
                          <p:cTn id="32" fill="hold">
                            <p:stCondLst>
                              <p:cond delay="3500"/>
                            </p:stCondLst>
                            <p:childTnLst>
                              <p:par>
                                <p:cTn id="33" presetID="5" presetClass="exit" presetSubtype="10" fill="hold" grpId="1" nodeType="afterEffect">
                                  <p:stCondLst>
                                    <p:cond delay="0"/>
                                  </p:stCondLst>
                                  <p:childTnLst>
                                    <p:animEffect transition="out" filter="checkerboard(across)">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Summer Membership Reporting-W1804</a:t>
            </a:r>
          </a:p>
        </p:txBody>
      </p:sp>
      <p:sp>
        <p:nvSpPr>
          <p:cNvPr id="3" name="Content Placeholder 2"/>
          <p:cNvSpPr>
            <a:spLocks noGrp="1"/>
          </p:cNvSpPr>
          <p:nvPr>
            <p:ph sz="quarter" idx="1"/>
          </p:nvPr>
        </p:nvSpPr>
        <p:spPr>
          <a:xfrm>
            <a:off x="1614544" y="1916953"/>
            <a:ext cx="9555479" cy="4008718"/>
          </a:xfrm>
        </p:spPr>
        <p:txBody>
          <a:bodyPr>
            <a:normAutofit/>
          </a:bodyPr>
          <a:lstStyle/>
          <a:p>
            <a:pPr lvl="0">
              <a:lnSpc>
                <a:spcPct val="110000"/>
              </a:lnSpc>
              <a:spcBef>
                <a:spcPts val="0"/>
              </a:spcBef>
            </a:pPr>
            <a:r>
              <a:rPr lang="en-US" dirty="0"/>
              <a:t>Summer and Interim Sessions occur outside of the school year</a:t>
            </a:r>
          </a:p>
          <a:p>
            <a:pPr lvl="0">
              <a:lnSpc>
                <a:spcPct val="120000"/>
              </a:lnSpc>
              <a:spcBef>
                <a:spcPts val="600"/>
              </a:spcBef>
            </a:pPr>
            <a:r>
              <a:rPr lang="en-US" dirty="0"/>
              <a:t>School districts use the PI-1804/PI-1804-1805 excel worksheet, results are submitted via SAFR</a:t>
            </a:r>
          </a:p>
          <a:p>
            <a:pPr>
              <a:lnSpc>
                <a:spcPct val="120000"/>
              </a:lnSpc>
              <a:spcBef>
                <a:spcPts val="600"/>
              </a:spcBef>
            </a:pPr>
            <a:r>
              <a:rPr lang="en-US" dirty="0"/>
              <a:t>The PI-1804/1805 will be reviewed by membership auditors</a:t>
            </a:r>
          </a:p>
          <a:p>
            <a:pPr>
              <a:lnSpc>
                <a:spcPct val="120000"/>
              </a:lnSpc>
              <a:spcBef>
                <a:spcPts val="600"/>
              </a:spcBef>
            </a:pPr>
            <a:endParaRPr lang="en-US" dirty="0"/>
          </a:p>
          <a:p>
            <a:pPr>
              <a:lnSpc>
                <a:spcPct val="120000"/>
              </a:lnSpc>
              <a:spcBef>
                <a:spcPts val="600"/>
              </a:spcBef>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a:xfrm>
            <a:off x="2293" y="293812"/>
            <a:ext cx="12476341" cy="877565"/>
          </a:xfrm>
        </p:spPr>
        <p:txBody>
          <a:bodyPr>
            <a:normAutofit/>
          </a:bodyPr>
          <a:lstStyle/>
          <a:p>
            <a:r>
              <a:rPr lang="en-US" altLang="en-US" dirty="0">
                <a:solidFill>
                  <a:schemeClr val="bg1"/>
                </a:solidFill>
              </a:rPr>
              <a:t>Summer</a:t>
            </a:r>
            <a:r>
              <a:rPr lang="fr-CA" altLang="en-US" dirty="0">
                <a:solidFill>
                  <a:schemeClr val="bg1"/>
                </a:solidFill>
              </a:rPr>
              <a:t> </a:t>
            </a:r>
            <a:r>
              <a:rPr lang="en-US" altLang="en-US" dirty="0">
                <a:solidFill>
                  <a:schemeClr val="bg1"/>
                </a:solidFill>
              </a:rPr>
              <a:t>and interim Session</a:t>
            </a:r>
            <a:r>
              <a:rPr lang="fr-CA" altLang="en-US" dirty="0">
                <a:solidFill>
                  <a:schemeClr val="bg1"/>
                </a:solidFill>
              </a:rPr>
              <a:t> </a:t>
            </a:r>
            <a:r>
              <a:rPr lang="en-US" altLang="en-US" dirty="0">
                <a:solidFill>
                  <a:schemeClr val="bg1"/>
                </a:solidFill>
              </a:rPr>
              <a:t>Fees</a:t>
            </a:r>
          </a:p>
        </p:txBody>
      </p:sp>
      <p:sp>
        <p:nvSpPr>
          <p:cNvPr id="87043" name="Content Placeholder 5"/>
          <p:cNvSpPr>
            <a:spLocks noGrp="1"/>
          </p:cNvSpPr>
          <p:nvPr>
            <p:ph idx="1"/>
          </p:nvPr>
        </p:nvSpPr>
        <p:spPr>
          <a:xfrm>
            <a:off x="1678077" y="1385504"/>
            <a:ext cx="9305680" cy="4611883"/>
          </a:xfrm>
        </p:spPr>
        <p:txBody>
          <a:bodyPr>
            <a:noAutofit/>
          </a:bodyPr>
          <a:lstStyle/>
          <a:p>
            <a:pPr marL="457200" lvl="1" indent="-457200">
              <a:lnSpc>
                <a:spcPct val="100000"/>
              </a:lnSpc>
              <a:spcBef>
                <a:spcPts val="0"/>
              </a:spcBef>
              <a:spcAft>
                <a:spcPts val="2457"/>
              </a:spcAft>
              <a:buFont typeface="Wingdings" panose="05000000000000000000" pitchFamily="2" charset="2"/>
              <a:buChar char="Ø"/>
            </a:pPr>
            <a:r>
              <a:rPr lang="en-US" altLang="en-US" sz="2866" dirty="0">
                <a:latin typeface="Lato" panose="020F0502020204030203" pitchFamily="34" charset="0"/>
              </a:rPr>
              <a:t>The fee must fund an item that is legally permitted and purchased for summer school use</a:t>
            </a:r>
          </a:p>
          <a:p>
            <a:pPr marL="457200" lvl="1" indent="-457200">
              <a:lnSpc>
                <a:spcPct val="100000"/>
              </a:lnSpc>
              <a:spcBef>
                <a:spcPts val="0"/>
              </a:spcBef>
              <a:spcAft>
                <a:spcPts val="2457"/>
              </a:spcAft>
              <a:buFont typeface="Wingdings" panose="05000000000000000000" pitchFamily="2" charset="2"/>
              <a:buChar char="Ø"/>
            </a:pPr>
            <a:r>
              <a:rPr lang="en-US" altLang="en-US" sz="2866" dirty="0">
                <a:latin typeface="Lato" panose="020F0502020204030203" pitchFamily="34" charset="0"/>
              </a:rPr>
              <a:t>The  fee may not be used to subsidize the cost of any other classes, students or administration</a:t>
            </a:r>
          </a:p>
          <a:p>
            <a:pPr marL="457200" lvl="1" indent="-457200">
              <a:lnSpc>
                <a:spcPct val="100000"/>
              </a:lnSpc>
              <a:spcBef>
                <a:spcPts val="0"/>
              </a:spcBef>
              <a:spcAft>
                <a:spcPts val="2457"/>
              </a:spcAft>
              <a:buFont typeface="Wingdings" panose="05000000000000000000" pitchFamily="2" charset="2"/>
              <a:buChar char="Ø"/>
            </a:pPr>
            <a:r>
              <a:rPr lang="en-US" altLang="en-US" sz="2866" dirty="0">
                <a:latin typeface="Lato" panose="020F0502020204030203" pitchFamily="34" charset="0"/>
              </a:rPr>
              <a:t>The fee must be based upon the actual cost of the applicable item(s) the student received</a:t>
            </a:r>
          </a:p>
          <a:p>
            <a:pPr marL="457200" lvl="1" indent="-457200">
              <a:lnSpc>
                <a:spcPct val="100000"/>
              </a:lnSpc>
              <a:spcBef>
                <a:spcPts val="0"/>
              </a:spcBef>
              <a:spcAft>
                <a:spcPts val="2457"/>
              </a:spcAft>
              <a:buFont typeface="Wingdings" panose="05000000000000000000" pitchFamily="2" charset="2"/>
              <a:buChar char="Ø"/>
            </a:pPr>
            <a:r>
              <a:rPr lang="en-US" altLang="en-US" sz="2866" dirty="0">
                <a:latin typeface="Lato" panose="020F0502020204030203" pitchFamily="34" charset="0"/>
              </a:rPr>
              <a:t>Membership auditors will review summer school FTE and any associated summer school fees</a:t>
            </a:r>
          </a:p>
        </p:txBody>
      </p:sp>
    </p:spTree>
    <p:extLst>
      <p:ext uri="{BB962C8B-B14F-4D97-AF65-F5344CB8AC3E}">
        <p14:creationId xmlns:p14="http://schemas.microsoft.com/office/powerpoint/2010/main" val="148963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a:xfrm>
            <a:off x="2293" y="290146"/>
            <a:ext cx="12476341" cy="1012703"/>
          </a:xfrm>
        </p:spPr>
        <p:txBody>
          <a:bodyPr/>
          <a:lstStyle/>
          <a:p>
            <a:pPr eaLnBrk="1" hangingPunct="1"/>
            <a:r>
              <a:rPr lang="en-US" altLang="en-US" dirty="0">
                <a:solidFill>
                  <a:schemeClr val="bg1"/>
                </a:solidFill>
              </a:rPr>
              <a:t>Summer</a:t>
            </a:r>
            <a:r>
              <a:rPr lang="fr-CA" altLang="en-US" sz="4798" b="1" dirty="0">
                <a:solidFill>
                  <a:schemeClr val="bg1"/>
                </a:solidFill>
              </a:rPr>
              <a:t> </a:t>
            </a:r>
            <a:r>
              <a:rPr lang="en-US" altLang="en-US" dirty="0">
                <a:solidFill>
                  <a:schemeClr val="bg1"/>
                </a:solidFill>
              </a:rPr>
              <a:t>and Interim Session</a:t>
            </a:r>
            <a:r>
              <a:rPr lang="fr-CA" altLang="en-US" sz="4798" b="1" dirty="0">
                <a:solidFill>
                  <a:schemeClr val="bg1"/>
                </a:solidFill>
              </a:rPr>
              <a:t> </a:t>
            </a:r>
            <a:r>
              <a:rPr lang="en-US" altLang="en-US" dirty="0">
                <a:solidFill>
                  <a:schemeClr val="bg1"/>
                </a:solidFill>
              </a:rPr>
              <a:t>Fees</a:t>
            </a:r>
          </a:p>
        </p:txBody>
      </p:sp>
      <p:sp>
        <p:nvSpPr>
          <p:cNvPr id="86019" name="Content Placeholder 5"/>
          <p:cNvSpPr>
            <a:spLocks noGrp="1"/>
          </p:cNvSpPr>
          <p:nvPr>
            <p:ph idx="1"/>
          </p:nvPr>
        </p:nvSpPr>
        <p:spPr>
          <a:xfrm>
            <a:off x="765862" y="1451352"/>
            <a:ext cx="10949199" cy="1811801"/>
          </a:xfrm>
        </p:spPr>
        <p:txBody>
          <a:bodyPr>
            <a:noAutofit/>
          </a:bodyPr>
          <a:lstStyle/>
          <a:p>
            <a:pPr marL="0" marR="0" indent="0">
              <a:spcBef>
                <a:spcPts val="0"/>
              </a:spcBef>
              <a:spcAft>
                <a:spcPts val="0"/>
              </a:spcAft>
              <a:buNone/>
            </a:pPr>
            <a:endParaRPr lang="en-US" sz="2400"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marR="0" indent="0" algn="ctr">
              <a:spcBef>
                <a:spcPts val="0"/>
              </a:spcBef>
              <a:spcAft>
                <a:spcPts val="0"/>
              </a:spcAft>
              <a:buNone/>
            </a:pPr>
            <a:r>
              <a:rPr lang="en-US" sz="36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DPI SFS Team's School Fee Website</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spcBef>
                <a:spcPts val="1200"/>
              </a:spcBef>
              <a:spcAft>
                <a:spcPts val="1200"/>
              </a:spcAft>
              <a:buNone/>
            </a:pPr>
            <a:endParaRPr lang="en-US" altLang="en-US" sz="2400" dirty="0">
              <a:latin typeface="Lato Black" panose="020F0A02020204030203"/>
            </a:endParaRPr>
          </a:p>
        </p:txBody>
      </p:sp>
      <p:pic>
        <p:nvPicPr>
          <p:cNvPr id="3" name="Picture 2" descr="A picture containing text, indoor&#10;&#10;Description automatically generated">
            <a:extLst>
              <a:ext uri="{FF2B5EF4-FFF2-40B4-BE49-F238E27FC236}">
                <a16:creationId xmlns:a16="http://schemas.microsoft.com/office/drawing/2014/main" id="{F4E520AB-D132-8CFC-1094-69B723512C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7198" y="3026173"/>
            <a:ext cx="5272710" cy="3521795"/>
          </a:xfrm>
          <a:prstGeom prst="rect">
            <a:avLst/>
          </a:prstGeom>
        </p:spPr>
      </p:pic>
      <p:sp>
        <p:nvSpPr>
          <p:cNvPr id="4" name="TextBox 3">
            <a:extLst>
              <a:ext uri="{FF2B5EF4-FFF2-40B4-BE49-F238E27FC236}">
                <a16:creationId xmlns:a16="http://schemas.microsoft.com/office/drawing/2014/main" id="{C7740AC1-C859-668A-6CFA-1183C243A61B}"/>
              </a:ext>
            </a:extLst>
          </p:cNvPr>
          <p:cNvSpPr txBox="1"/>
          <p:nvPr/>
        </p:nvSpPr>
        <p:spPr>
          <a:xfrm>
            <a:off x="1558397" y="7171602"/>
            <a:ext cx="5272710" cy="230832"/>
          </a:xfrm>
          <a:prstGeom prst="rect">
            <a:avLst/>
          </a:prstGeom>
          <a:noFill/>
        </p:spPr>
        <p:txBody>
          <a:bodyPr wrap="square" rtlCol="0">
            <a:spAutoFit/>
          </a:bodyPr>
          <a:lstStyle/>
          <a:p>
            <a:r>
              <a:rPr lang="en-US" sz="900">
                <a:hlinkClick r:id="rId4" tooltip="https://www.flickr.com/photos/144008357@N08/46108291334"/>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45883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a:xfrm>
            <a:off x="2293" y="290146"/>
            <a:ext cx="12476341" cy="1012703"/>
          </a:xfrm>
        </p:spPr>
        <p:txBody>
          <a:bodyPr/>
          <a:lstStyle/>
          <a:p>
            <a:pPr eaLnBrk="1" hangingPunct="1"/>
            <a:r>
              <a:rPr lang="en-US" altLang="en-US" dirty="0">
                <a:solidFill>
                  <a:schemeClr val="bg1"/>
                </a:solidFill>
              </a:rPr>
              <a:t>Summer</a:t>
            </a:r>
            <a:r>
              <a:rPr lang="fr-CA" altLang="en-US" sz="4798" b="1" dirty="0">
                <a:solidFill>
                  <a:schemeClr val="bg1"/>
                </a:solidFill>
              </a:rPr>
              <a:t> </a:t>
            </a:r>
            <a:r>
              <a:rPr lang="en-US" altLang="en-US" dirty="0">
                <a:solidFill>
                  <a:schemeClr val="bg1"/>
                </a:solidFill>
              </a:rPr>
              <a:t>and Interim Session</a:t>
            </a:r>
            <a:r>
              <a:rPr lang="fr-CA" altLang="en-US" sz="4798" b="1" dirty="0">
                <a:solidFill>
                  <a:schemeClr val="bg1"/>
                </a:solidFill>
              </a:rPr>
              <a:t> </a:t>
            </a:r>
            <a:r>
              <a:rPr lang="en-US" altLang="en-US" dirty="0">
                <a:solidFill>
                  <a:schemeClr val="bg1"/>
                </a:solidFill>
              </a:rPr>
              <a:t>Fees</a:t>
            </a:r>
          </a:p>
        </p:txBody>
      </p:sp>
      <p:sp>
        <p:nvSpPr>
          <p:cNvPr id="86019" name="Content Placeholder 5"/>
          <p:cNvSpPr>
            <a:spLocks noGrp="1"/>
          </p:cNvSpPr>
          <p:nvPr>
            <p:ph idx="1"/>
          </p:nvPr>
        </p:nvSpPr>
        <p:spPr>
          <a:xfrm>
            <a:off x="372532" y="1302849"/>
            <a:ext cx="11568455" cy="4542139"/>
          </a:xfrm>
        </p:spPr>
        <p:txBody>
          <a:bodyPr>
            <a:noAutofit/>
          </a:bodyPr>
          <a:lstStyle/>
          <a:p>
            <a:pPr marL="0" indent="0" algn="ctr">
              <a:lnSpc>
                <a:spcPct val="100000"/>
              </a:lnSpc>
              <a:spcBef>
                <a:spcPts val="0"/>
              </a:spcBef>
              <a:spcAft>
                <a:spcPts val="0"/>
              </a:spcAft>
              <a:buNone/>
            </a:pPr>
            <a:r>
              <a:rPr lang="en-US" sz="2800" dirty="0">
                <a:solidFill>
                  <a:srgbClr val="292F33"/>
                </a:solidFill>
                <a:latin typeface="Source Sans Pro" panose="020B0503030403020204" pitchFamily="34" charset="0"/>
              </a:rPr>
              <a:t>Are school</a:t>
            </a:r>
            <a:r>
              <a:rPr lang="en-US" sz="2800" b="1" i="0" dirty="0">
                <a:solidFill>
                  <a:srgbClr val="292F33"/>
                </a:solidFill>
                <a:effectLst/>
                <a:latin typeface="Source Sans Pro" panose="020B0503030403020204" pitchFamily="34" charset="0"/>
              </a:rPr>
              <a:t> districts allowed to charge a fee for laptop computers or tablets, etc.?</a:t>
            </a:r>
          </a:p>
          <a:p>
            <a:pPr marL="0" indent="0" algn="l">
              <a:lnSpc>
                <a:spcPct val="100000"/>
              </a:lnSpc>
              <a:spcBef>
                <a:spcPts val="0"/>
              </a:spcBef>
              <a:spcAft>
                <a:spcPts val="0"/>
              </a:spcAft>
            </a:pPr>
            <a:r>
              <a:rPr lang="en-US" sz="2400" b="0" i="0" dirty="0">
                <a:solidFill>
                  <a:srgbClr val="292F33"/>
                </a:solidFill>
                <a:effectLst/>
              </a:rPr>
              <a:t>This is newer territory for many districts and there are many questions:</a:t>
            </a:r>
          </a:p>
          <a:p>
            <a:pPr marL="0" indent="0" algn="l">
              <a:lnSpc>
                <a:spcPct val="100000"/>
              </a:lnSpc>
              <a:spcBef>
                <a:spcPts val="0"/>
              </a:spcBef>
              <a:spcAft>
                <a:spcPts val="0"/>
              </a:spcAft>
              <a:buFont typeface="Arial" panose="020B0604020202020204" pitchFamily="34" charset="0"/>
              <a:buChar char="•"/>
            </a:pPr>
            <a:r>
              <a:rPr lang="en-US" sz="2400" b="0" i="0" dirty="0">
                <a:solidFill>
                  <a:srgbClr val="292F33"/>
                </a:solidFill>
                <a:effectLst/>
              </a:rPr>
              <a:t>Can we charge for cost of the device (e.g., laptop, iPad)?</a:t>
            </a:r>
          </a:p>
          <a:p>
            <a:pPr marL="0" indent="0" algn="l">
              <a:lnSpc>
                <a:spcPct val="100000"/>
              </a:lnSpc>
              <a:spcBef>
                <a:spcPts val="0"/>
              </a:spcBef>
              <a:spcAft>
                <a:spcPts val="0"/>
              </a:spcAft>
              <a:buFont typeface="Arial" panose="020B0604020202020204" pitchFamily="34" charset="0"/>
              <a:buChar char="•"/>
            </a:pPr>
            <a:r>
              <a:rPr lang="en-US" sz="2400" b="0" i="0" dirty="0">
                <a:solidFill>
                  <a:srgbClr val="292F33"/>
                </a:solidFill>
                <a:effectLst/>
              </a:rPr>
              <a:t>Can we charge a general technology fee (e.g., $50/year) and let the pupil keep the device after X years to encourage proper treatment of the device and/or offset insurance costs?</a:t>
            </a:r>
          </a:p>
          <a:p>
            <a:pPr marL="0" indent="0" algn="l">
              <a:lnSpc>
                <a:spcPct val="100000"/>
              </a:lnSpc>
              <a:spcBef>
                <a:spcPts val="0"/>
              </a:spcBef>
              <a:spcAft>
                <a:spcPts val="0"/>
              </a:spcAft>
              <a:buFont typeface="Arial" panose="020B0604020202020204" pitchFamily="34" charset="0"/>
              <a:buChar char="•"/>
            </a:pPr>
            <a:r>
              <a:rPr lang="en-US" sz="2400" b="0" i="0" dirty="0">
                <a:solidFill>
                  <a:srgbClr val="292F33"/>
                </a:solidFill>
                <a:effectLst/>
              </a:rPr>
              <a:t>Can we charge “rent” (e.g., $50/year)? (like renting a textbook)</a:t>
            </a:r>
          </a:p>
          <a:p>
            <a:pPr marL="0" indent="0" algn="l">
              <a:lnSpc>
                <a:spcPct val="100000"/>
              </a:lnSpc>
              <a:spcBef>
                <a:spcPts val="0"/>
              </a:spcBef>
              <a:spcAft>
                <a:spcPts val="0"/>
              </a:spcAft>
              <a:buNone/>
            </a:pPr>
            <a:endParaRPr lang="en-US" sz="1600" i="0" dirty="0">
              <a:solidFill>
                <a:srgbClr val="292F33"/>
              </a:solidFill>
              <a:effectLst/>
            </a:endParaRPr>
          </a:p>
          <a:p>
            <a:pPr marL="0" indent="0" algn="l">
              <a:lnSpc>
                <a:spcPct val="100000"/>
              </a:lnSpc>
              <a:spcBef>
                <a:spcPts val="0"/>
              </a:spcBef>
              <a:spcAft>
                <a:spcPts val="0"/>
              </a:spcAft>
              <a:buNone/>
            </a:pPr>
            <a:r>
              <a:rPr lang="en-US" sz="2400" i="0" dirty="0">
                <a:solidFill>
                  <a:srgbClr val="292F33"/>
                </a:solidFill>
                <a:effectLst/>
              </a:rPr>
              <a:t>The SFS team position is that a plain reading of the statutes surrounding fees and the state constitution strongly suggests that if a district is going to require pupils to acquire and use the device, such fees would not be permitted under current law.</a:t>
            </a:r>
          </a:p>
          <a:p>
            <a:pPr marL="0" marR="0" indent="0" algn="ctr">
              <a:spcBef>
                <a:spcPts val="0"/>
              </a:spcBef>
              <a:spcAft>
                <a:spcPts val="0"/>
              </a:spcAft>
              <a:buNone/>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spcBef>
                <a:spcPts val="1200"/>
              </a:spcBef>
              <a:spcAft>
                <a:spcPts val="1200"/>
              </a:spcAft>
              <a:buNone/>
            </a:pPr>
            <a:endParaRPr lang="en-US" altLang="en-US" sz="2400" dirty="0">
              <a:latin typeface="Lato Black" panose="020F0A02020204030203"/>
            </a:endParaRPr>
          </a:p>
        </p:txBody>
      </p:sp>
    </p:spTree>
    <p:extLst>
      <p:ext uri="{BB962C8B-B14F-4D97-AF65-F5344CB8AC3E}">
        <p14:creationId xmlns:p14="http://schemas.microsoft.com/office/powerpoint/2010/main" val="1796701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a:xfrm>
            <a:off x="2293" y="290146"/>
            <a:ext cx="12476341" cy="1012703"/>
          </a:xfrm>
        </p:spPr>
        <p:txBody>
          <a:bodyPr/>
          <a:lstStyle/>
          <a:p>
            <a:pPr eaLnBrk="1" hangingPunct="1"/>
            <a:r>
              <a:rPr lang="en-US" altLang="en-US" dirty="0">
                <a:solidFill>
                  <a:schemeClr val="bg1"/>
                </a:solidFill>
              </a:rPr>
              <a:t>Summer</a:t>
            </a:r>
            <a:r>
              <a:rPr lang="fr-CA" altLang="en-US" sz="4798" b="1" dirty="0">
                <a:solidFill>
                  <a:schemeClr val="bg1"/>
                </a:solidFill>
              </a:rPr>
              <a:t> </a:t>
            </a:r>
            <a:r>
              <a:rPr lang="en-US" altLang="en-US" dirty="0">
                <a:solidFill>
                  <a:schemeClr val="bg1"/>
                </a:solidFill>
              </a:rPr>
              <a:t>and Interim Session</a:t>
            </a:r>
            <a:r>
              <a:rPr lang="fr-CA" altLang="en-US" sz="4798" b="1" dirty="0">
                <a:solidFill>
                  <a:schemeClr val="bg1"/>
                </a:solidFill>
              </a:rPr>
              <a:t> </a:t>
            </a:r>
            <a:r>
              <a:rPr lang="en-US" altLang="en-US" dirty="0">
                <a:solidFill>
                  <a:schemeClr val="bg1"/>
                </a:solidFill>
              </a:rPr>
              <a:t>Fees</a:t>
            </a:r>
          </a:p>
        </p:txBody>
      </p:sp>
      <p:sp>
        <p:nvSpPr>
          <p:cNvPr id="86019" name="Content Placeholder 5"/>
          <p:cNvSpPr>
            <a:spLocks noGrp="1"/>
          </p:cNvSpPr>
          <p:nvPr>
            <p:ph idx="1"/>
          </p:nvPr>
        </p:nvSpPr>
        <p:spPr>
          <a:xfrm>
            <a:off x="837781" y="1448730"/>
            <a:ext cx="10949199" cy="3466375"/>
          </a:xfrm>
        </p:spPr>
        <p:txBody>
          <a:bodyPr>
            <a:noAutofit/>
          </a:bodyPr>
          <a:lstStyle/>
          <a:p>
            <a:pPr marL="0" marR="0" indent="0" algn="ctr">
              <a:spcBef>
                <a:spcPts val="0"/>
              </a:spcBef>
              <a:spcAft>
                <a:spcPts val="0"/>
              </a:spcAft>
              <a:buNone/>
            </a:pPr>
            <a:r>
              <a:rPr lang="en-US" sz="3200" dirty="0">
                <a:latin typeface="Lato" panose="020F0502020204030203" pitchFamily="34" charset="0"/>
                <a:ea typeface="Calibri" panose="020F0502020204030204" pitchFamily="34" charset="0"/>
                <a:cs typeface="Times New Roman" panose="02020603050405020304" pitchFamily="18" charset="0"/>
              </a:rPr>
              <a:t>Turn and Talk:</a:t>
            </a:r>
            <a:endParaRPr lang="en-US" sz="1400" dirty="0">
              <a:latin typeface="Lato" panose="020F0502020204030203"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3200" dirty="0">
                <a:effectLst/>
                <a:latin typeface="Lato" panose="020F0502020204030203" pitchFamily="34" charset="0"/>
                <a:ea typeface="Calibri" panose="020F0502020204030204" pitchFamily="34" charset="0"/>
                <a:cs typeface="Times New Roman" panose="02020603050405020304" pitchFamily="18" charset="0"/>
              </a:rPr>
              <a:t>Are school districts allowed to charge a fee for the use of electronic wo</a:t>
            </a:r>
            <a:r>
              <a:rPr lang="en-US" sz="3200" dirty="0">
                <a:latin typeface="Lato" panose="020F0502020204030203" pitchFamily="34" charset="0"/>
                <a:ea typeface="Calibri" panose="020F0502020204030204" pitchFamily="34" charset="0"/>
                <a:cs typeface="Times New Roman" panose="02020603050405020304" pitchFamily="18" charset="0"/>
              </a:rPr>
              <a:t>rkbooks/websites for student learning?</a:t>
            </a:r>
            <a:endParaRPr lang="en-US" sz="3200" dirty="0">
              <a:effectLst/>
              <a:latin typeface="Lato" panose="020F0502020204030203" pitchFamily="34" charset="0"/>
              <a:ea typeface="Calibri" panose="020F0502020204030204" pitchFamily="34" charset="0"/>
              <a:cs typeface="Times New Roman" panose="02020603050405020304" pitchFamily="18" charset="0"/>
            </a:endParaRPr>
          </a:p>
          <a:p>
            <a:pPr marL="0" indent="0">
              <a:lnSpc>
                <a:spcPct val="120000"/>
              </a:lnSpc>
              <a:spcBef>
                <a:spcPts val="1200"/>
              </a:spcBef>
              <a:spcAft>
                <a:spcPts val="1200"/>
              </a:spcAft>
              <a:buNone/>
            </a:pPr>
            <a:endParaRPr lang="en-US" altLang="en-US" sz="2400" dirty="0">
              <a:latin typeface="Lato Black" panose="020F0A02020204030203"/>
            </a:endParaRPr>
          </a:p>
        </p:txBody>
      </p:sp>
      <p:pic>
        <p:nvPicPr>
          <p:cNvPr id="3" name="Picture 2" descr="Icon&#10;&#10;Description automatically generated">
            <a:extLst>
              <a:ext uri="{FF2B5EF4-FFF2-40B4-BE49-F238E27FC236}">
                <a16:creationId xmlns:a16="http://schemas.microsoft.com/office/drawing/2014/main" id="{BBF7817B-C920-F838-6A6C-0CA0489B1F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5174" y="3678148"/>
            <a:ext cx="5630575" cy="2982887"/>
          </a:xfrm>
          <a:prstGeom prst="rect">
            <a:avLst/>
          </a:prstGeom>
        </p:spPr>
      </p:pic>
      <p:sp>
        <p:nvSpPr>
          <p:cNvPr id="4" name="TextBox 3">
            <a:extLst>
              <a:ext uri="{FF2B5EF4-FFF2-40B4-BE49-F238E27FC236}">
                <a16:creationId xmlns:a16="http://schemas.microsoft.com/office/drawing/2014/main" id="{54C49329-F5C6-28C2-B165-7BFAF9E4E6B6}"/>
              </a:ext>
            </a:extLst>
          </p:cNvPr>
          <p:cNvSpPr txBox="1"/>
          <p:nvPr/>
        </p:nvSpPr>
        <p:spPr>
          <a:xfrm>
            <a:off x="3020266" y="6878835"/>
            <a:ext cx="5630575" cy="230832"/>
          </a:xfrm>
          <a:prstGeom prst="rect">
            <a:avLst/>
          </a:prstGeom>
          <a:noFill/>
        </p:spPr>
        <p:txBody>
          <a:bodyPr wrap="square" rtlCol="0">
            <a:spAutoFit/>
          </a:bodyPr>
          <a:lstStyle/>
          <a:p>
            <a:r>
              <a:rPr lang="en-US" sz="900">
                <a:hlinkClick r:id="rId3" tooltip="https://courses.lumenlearning.com/waymakerintromarketingxmasterfall2016/chapter/reading-using-marketing-information/"/>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788914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754062" y="4943288"/>
            <a:ext cx="10972800" cy="1262270"/>
          </a:xfrm>
        </p:spPr>
        <p:txBody>
          <a:bodyPr/>
          <a:lstStyle/>
          <a:p>
            <a:r>
              <a:rPr lang="en-US" dirty="0"/>
              <a:t>Who, What, When</a:t>
            </a:r>
          </a:p>
        </p:txBody>
      </p:sp>
      <p:sp>
        <p:nvSpPr>
          <p:cNvPr id="4" name="Title 3"/>
          <p:cNvSpPr>
            <a:spLocks noGrp="1"/>
          </p:cNvSpPr>
          <p:nvPr>
            <p:ph type="title" idx="4294967295"/>
          </p:nvPr>
        </p:nvSpPr>
        <p:spPr>
          <a:xfrm>
            <a:off x="0" y="292101"/>
            <a:ext cx="12480925" cy="850900"/>
          </a:xfrm>
          <a:prstGeom prst="rect">
            <a:avLst/>
          </a:prstGeom>
        </p:spPr>
        <p:txBody>
          <a:bodyPr/>
          <a:lstStyle/>
          <a:p>
            <a:pPr algn="ctr"/>
            <a:r>
              <a:rPr lang="en-US" dirty="0">
                <a:solidFill>
                  <a:schemeClr val="bg1"/>
                </a:solidFill>
              </a:rPr>
              <a:t>Membership Audits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3471" y="1429698"/>
            <a:ext cx="5762052" cy="38200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District Selection Process</a:t>
            </a:r>
          </a:p>
        </p:txBody>
      </p:sp>
      <p:sp>
        <p:nvSpPr>
          <p:cNvPr id="3" name="Content Placeholder 2"/>
          <p:cNvSpPr>
            <a:spLocks noGrp="1"/>
          </p:cNvSpPr>
          <p:nvPr>
            <p:ph sz="quarter" idx="1"/>
          </p:nvPr>
        </p:nvSpPr>
        <p:spPr>
          <a:xfrm>
            <a:off x="1226820" y="1248550"/>
            <a:ext cx="10304779" cy="5431649"/>
          </a:xfrm>
        </p:spPr>
        <p:txBody>
          <a:bodyPr>
            <a:normAutofit fontScale="92500" lnSpcReduction="20000"/>
          </a:bodyPr>
          <a:lstStyle/>
          <a:p>
            <a:pPr marL="406400" lvl="0" indent="-406400">
              <a:lnSpc>
                <a:spcPct val="110000"/>
              </a:lnSpc>
              <a:spcBef>
                <a:spcPts val="600"/>
              </a:spcBef>
            </a:pPr>
            <a:r>
              <a:rPr lang="en-US" dirty="0">
                <a:latin typeface="Lato" panose="020F0502020204030203" pitchFamily="34" charset="0"/>
              </a:rPr>
              <a:t>The state superintendent is required annually to select at least 25 percent of school districts to have membership audits.</a:t>
            </a:r>
          </a:p>
          <a:p>
            <a:pPr marL="914400" lvl="1" indent="-457200">
              <a:lnSpc>
                <a:spcPct val="110000"/>
              </a:lnSpc>
              <a:spcBef>
                <a:spcPts val="600"/>
              </a:spcBef>
            </a:pPr>
            <a:r>
              <a:rPr lang="en-US" dirty="0">
                <a:latin typeface="Lato" panose="020F0502020204030203" pitchFamily="34" charset="0"/>
              </a:rPr>
              <a:t>Random Selection</a:t>
            </a:r>
          </a:p>
          <a:p>
            <a:pPr lvl="2">
              <a:lnSpc>
                <a:spcPct val="110000"/>
              </a:lnSpc>
              <a:spcBef>
                <a:spcPts val="600"/>
              </a:spcBef>
            </a:pPr>
            <a:r>
              <a:rPr lang="en-US" sz="3000" dirty="0">
                <a:latin typeface="Lato" panose="020F0502020204030203" pitchFamily="34" charset="0"/>
              </a:rPr>
              <a:t>From a "four-year cycle" pool</a:t>
            </a:r>
          </a:p>
          <a:p>
            <a:pPr lvl="2">
              <a:lnSpc>
                <a:spcPct val="110000"/>
              </a:lnSpc>
              <a:spcBef>
                <a:spcPts val="600"/>
              </a:spcBef>
            </a:pPr>
            <a:r>
              <a:rPr lang="en-US" sz="3000" dirty="0">
                <a:latin typeface="Lato" panose="020F0502020204030203" pitchFamily="34" charset="0"/>
              </a:rPr>
              <a:t>From an "annual selection" pool </a:t>
            </a:r>
          </a:p>
          <a:p>
            <a:pPr marL="863600" lvl="1" indent="-406400">
              <a:lnSpc>
                <a:spcPct val="110000"/>
              </a:lnSpc>
              <a:spcBef>
                <a:spcPts val="600"/>
              </a:spcBef>
            </a:pPr>
            <a:r>
              <a:rPr lang="en-US" dirty="0">
                <a:latin typeface="Lato" panose="020F0502020204030203" pitchFamily="34" charset="0"/>
              </a:rPr>
              <a:t>District audited in the prior year having a net error rate in excess of 1% from the reported membership, for either count date. </a:t>
            </a:r>
          </a:p>
          <a:p>
            <a:pPr marL="863600" lvl="1" indent="-406400">
              <a:lnSpc>
                <a:spcPct val="110000"/>
              </a:lnSpc>
              <a:spcBef>
                <a:spcPts val="600"/>
              </a:spcBef>
            </a:pPr>
            <a:r>
              <a:rPr lang="en-US" dirty="0">
                <a:latin typeface="Lato" panose="020F0502020204030203" pitchFamily="34" charset="0"/>
              </a:rPr>
              <a:t>Pupil Count report was not received on time.</a:t>
            </a:r>
          </a:p>
          <a:p>
            <a:pPr marL="457200" indent="-457200">
              <a:lnSpc>
                <a:spcPct val="110000"/>
              </a:lnSpc>
              <a:spcBef>
                <a:spcPts val="600"/>
              </a:spcBef>
            </a:pPr>
            <a:r>
              <a:rPr lang="en-US" dirty="0">
                <a:latin typeface="Lato" panose="020F0502020204030203" pitchFamily="34" charset="0"/>
              </a:rPr>
              <a:t>Districts announced in February and due May 1st</a:t>
            </a:r>
          </a:p>
          <a:p>
            <a:pPr>
              <a:lnSpc>
                <a:spcPct val="110000"/>
              </a:lnSpc>
              <a:spcBef>
                <a:spcPts val="600"/>
              </a:spcBef>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Reconciliation Worksheet</a:t>
            </a:r>
          </a:p>
        </p:txBody>
      </p:sp>
      <p:sp>
        <p:nvSpPr>
          <p:cNvPr id="3" name="Content Placeholder 2"/>
          <p:cNvSpPr>
            <a:spLocks noGrp="1"/>
          </p:cNvSpPr>
          <p:nvPr>
            <p:ph sz="quarter" idx="1"/>
          </p:nvPr>
        </p:nvSpPr>
        <p:spPr>
          <a:xfrm>
            <a:off x="839093" y="1248551"/>
            <a:ext cx="10951285" cy="390172"/>
          </a:xfrm>
        </p:spPr>
        <p:txBody>
          <a:bodyPr>
            <a:noAutofit/>
          </a:bodyPr>
          <a:lstStyle/>
          <a:p>
            <a:pPr>
              <a:lnSpc>
                <a:spcPct val="100000"/>
              </a:lnSpc>
              <a:spcBef>
                <a:spcPts val="600"/>
              </a:spcBef>
              <a:buNone/>
            </a:pPr>
            <a:r>
              <a:rPr lang="en-US" sz="2800" dirty="0"/>
              <a:t>RECONCILIATION OF </a:t>
            </a:r>
            <a:r>
              <a:rPr lang="en-US" sz="2800" b="1" dirty="0"/>
              <a:t>SEPTEMBER COUNT TO JANUARY COUNT</a:t>
            </a:r>
          </a:p>
        </p:txBody>
      </p:sp>
      <p:sp>
        <p:nvSpPr>
          <p:cNvPr id="4" name="TextBox 3"/>
          <p:cNvSpPr txBox="1"/>
          <p:nvPr/>
        </p:nvSpPr>
        <p:spPr>
          <a:xfrm>
            <a:off x="1048867" y="1722220"/>
            <a:ext cx="10741511" cy="4832092"/>
          </a:xfrm>
          <a:prstGeom prst="rect">
            <a:avLst/>
          </a:prstGeom>
          <a:noFill/>
        </p:spPr>
        <p:txBody>
          <a:bodyPr wrap="square" rtlCol="0">
            <a:spAutoFit/>
          </a:bodyPr>
          <a:lstStyle/>
          <a:p>
            <a:pPr marL="457200" indent="-457200">
              <a:buSzPct val="70000"/>
              <a:buFont typeface="Wingdings" panose="05000000000000000000" pitchFamily="2" charset="2"/>
              <a:buChar char="ü"/>
            </a:pPr>
            <a:r>
              <a:rPr lang="en-US" sz="2800" b="1" dirty="0">
                <a:latin typeface="Lato" panose="020F0502020204030203" pitchFamily="34" charset="0"/>
              </a:rPr>
              <a:t>All districts are required to explain (reconcile) membership changes that occur between the September and January counts. </a:t>
            </a:r>
          </a:p>
          <a:p>
            <a:pPr marL="457200" indent="-457200">
              <a:buSzPct val="70000"/>
              <a:buFont typeface="Wingdings" panose="05000000000000000000" pitchFamily="2" charset="2"/>
              <a:buChar char="ü"/>
            </a:pPr>
            <a:r>
              <a:rPr lang="en-US" sz="2800" b="1" dirty="0">
                <a:latin typeface="Lato" panose="020F0502020204030203" pitchFamily="34" charset="0"/>
              </a:rPr>
              <a:t>The process involves identifying and documenting the specific membership additions and subtractions that have happened in each category (ex. 4YK - 524.5 hours) between the 2 count dates. </a:t>
            </a:r>
          </a:p>
          <a:p>
            <a:pPr marL="457200" indent="-457200">
              <a:buSzPct val="70000"/>
              <a:buFont typeface="Wingdings" panose="05000000000000000000" pitchFamily="2" charset="2"/>
              <a:buChar char="ü"/>
            </a:pPr>
            <a:r>
              <a:rPr lang="en-US" sz="2800" b="1" dirty="0">
                <a:latin typeface="Lato" panose="020F0502020204030203" pitchFamily="34" charset="0"/>
              </a:rPr>
              <a:t>The completed reconciliation is to be kept on file at the district office and available for DPI and your independent auditor upon request. </a:t>
            </a:r>
          </a:p>
          <a:p>
            <a:pPr marL="457200" indent="-457200">
              <a:buSzPct val="70000"/>
              <a:buFont typeface="Wingdings" panose="05000000000000000000" pitchFamily="2" charset="2"/>
              <a:buChar char="ü"/>
            </a:pPr>
            <a:r>
              <a:rPr lang="en-US" sz="2800" b="1" dirty="0">
                <a:latin typeface="Lato" panose="020F0502020204030203" pitchFamily="34" charset="0"/>
              </a:rPr>
              <a:t>Supporting documentation should also be kept on file and available upon request.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103"/>
            <a:ext cx="12480925" cy="1014448"/>
          </a:xfrm>
        </p:spPr>
        <p:txBody>
          <a:bodyPr>
            <a:normAutofit/>
          </a:bodyPr>
          <a:lstStyle/>
          <a:p>
            <a:pPr algn="ctr"/>
            <a:r>
              <a:rPr lang="en-US" sz="4800" dirty="0">
                <a:solidFill>
                  <a:schemeClr val="bg1">
                    <a:lumMod val="95000"/>
                  </a:schemeClr>
                </a:solidFill>
              </a:rPr>
              <a:t>Pupil Count - Words to Know</a:t>
            </a:r>
          </a:p>
        </p:txBody>
      </p:sp>
      <p:sp>
        <p:nvSpPr>
          <p:cNvPr id="4" name="TextBox 3"/>
          <p:cNvSpPr txBox="1"/>
          <p:nvPr/>
        </p:nvSpPr>
        <p:spPr>
          <a:xfrm>
            <a:off x="1949257" y="3921169"/>
            <a:ext cx="1561484" cy="417294"/>
          </a:xfrm>
          <a:prstGeom prst="rect">
            <a:avLst/>
          </a:prstGeom>
          <a:noFill/>
        </p:spPr>
        <p:txBody>
          <a:bodyPr wrap="none" rtlCol="0">
            <a:spAutoFit/>
          </a:bodyPr>
          <a:lstStyle/>
          <a:p>
            <a:r>
              <a:rPr lang="en-US" sz="2048" b="1" dirty="0">
                <a:solidFill>
                  <a:srgbClr val="333399"/>
                </a:solidFill>
                <a:latin typeface="+mj-lt"/>
              </a:rPr>
              <a:t>Enrollment</a:t>
            </a:r>
          </a:p>
        </p:txBody>
      </p:sp>
      <p:sp>
        <p:nvSpPr>
          <p:cNvPr id="6" name="TextBox 5"/>
          <p:cNvSpPr txBox="1"/>
          <p:nvPr/>
        </p:nvSpPr>
        <p:spPr>
          <a:xfrm>
            <a:off x="2675663" y="3359639"/>
            <a:ext cx="1645206" cy="417294"/>
          </a:xfrm>
          <a:prstGeom prst="rect">
            <a:avLst/>
          </a:prstGeom>
          <a:noFill/>
        </p:spPr>
        <p:txBody>
          <a:bodyPr wrap="none" rtlCol="0">
            <a:spAutoFit/>
          </a:bodyPr>
          <a:lstStyle/>
          <a:p>
            <a:r>
              <a:rPr lang="en-US" sz="2048" b="1" dirty="0">
                <a:solidFill>
                  <a:srgbClr val="333399"/>
                </a:solidFill>
                <a:latin typeface="+mj-lt"/>
              </a:rPr>
              <a:t>Head Count</a:t>
            </a:r>
          </a:p>
        </p:txBody>
      </p:sp>
      <p:sp>
        <p:nvSpPr>
          <p:cNvPr id="7" name="TextBox 6"/>
          <p:cNvSpPr txBox="1"/>
          <p:nvPr/>
        </p:nvSpPr>
        <p:spPr>
          <a:xfrm>
            <a:off x="2170873" y="2784438"/>
            <a:ext cx="1494179" cy="481907"/>
          </a:xfrm>
          <a:prstGeom prst="rect">
            <a:avLst/>
          </a:prstGeom>
          <a:noFill/>
        </p:spPr>
        <p:txBody>
          <a:bodyPr wrap="none" rtlCol="0">
            <a:spAutoFit/>
          </a:bodyPr>
          <a:lstStyle/>
          <a:p>
            <a:r>
              <a:rPr lang="en-US" sz="2458" b="1" dirty="0">
                <a:solidFill>
                  <a:schemeClr val="bg2">
                    <a:lumMod val="25000"/>
                  </a:schemeClr>
                </a:solidFill>
                <a:latin typeface="+mj-lt"/>
              </a:rPr>
              <a:t>Resident</a:t>
            </a:r>
          </a:p>
        </p:txBody>
      </p:sp>
      <p:sp>
        <p:nvSpPr>
          <p:cNvPr id="8" name="TextBox 7"/>
          <p:cNvSpPr txBox="1"/>
          <p:nvPr/>
        </p:nvSpPr>
        <p:spPr>
          <a:xfrm>
            <a:off x="7270182" y="4498776"/>
            <a:ext cx="3869237" cy="448681"/>
          </a:xfrm>
          <a:prstGeom prst="rect">
            <a:avLst/>
          </a:prstGeom>
          <a:noFill/>
        </p:spPr>
        <p:txBody>
          <a:bodyPr wrap="none" rtlCol="0">
            <a:spAutoFit/>
          </a:bodyPr>
          <a:lstStyle/>
          <a:p>
            <a:r>
              <a:rPr lang="en-US" sz="2247" b="1" dirty="0">
                <a:solidFill>
                  <a:schemeClr val="bg2">
                    <a:lumMod val="25000"/>
                  </a:schemeClr>
                </a:solidFill>
                <a:latin typeface="+mj-lt"/>
              </a:rPr>
              <a:t>Revenue Limit Membership</a:t>
            </a:r>
          </a:p>
        </p:txBody>
      </p:sp>
      <p:sp>
        <p:nvSpPr>
          <p:cNvPr id="9" name="TextBox 8"/>
          <p:cNvSpPr txBox="1"/>
          <p:nvPr/>
        </p:nvSpPr>
        <p:spPr>
          <a:xfrm>
            <a:off x="4336101" y="2784438"/>
            <a:ext cx="2459436" cy="417294"/>
          </a:xfrm>
          <a:prstGeom prst="rect">
            <a:avLst/>
          </a:prstGeom>
          <a:noFill/>
        </p:spPr>
        <p:txBody>
          <a:bodyPr wrap="none" rtlCol="0">
            <a:spAutoFit/>
          </a:bodyPr>
          <a:lstStyle/>
          <a:p>
            <a:r>
              <a:rPr lang="en-US" sz="2048" b="1" dirty="0">
                <a:solidFill>
                  <a:srgbClr val="333399"/>
                </a:solidFill>
                <a:latin typeface="+mj-lt"/>
              </a:rPr>
              <a:t>Age Requirements</a:t>
            </a:r>
          </a:p>
        </p:txBody>
      </p:sp>
      <p:sp>
        <p:nvSpPr>
          <p:cNvPr id="10" name="TextBox 9"/>
          <p:cNvSpPr txBox="1"/>
          <p:nvPr/>
        </p:nvSpPr>
        <p:spPr>
          <a:xfrm>
            <a:off x="2838736" y="5029327"/>
            <a:ext cx="1640281" cy="417294"/>
          </a:xfrm>
          <a:prstGeom prst="rect">
            <a:avLst/>
          </a:prstGeom>
          <a:noFill/>
        </p:spPr>
        <p:txBody>
          <a:bodyPr wrap="none" rtlCol="0">
            <a:spAutoFit/>
          </a:bodyPr>
          <a:lstStyle/>
          <a:p>
            <a:r>
              <a:rPr lang="en-US" sz="2048" b="1" dirty="0">
                <a:solidFill>
                  <a:srgbClr val="333399"/>
                </a:solidFill>
                <a:latin typeface="+mj-lt"/>
              </a:rPr>
              <a:t>Attendance</a:t>
            </a:r>
          </a:p>
        </p:txBody>
      </p:sp>
      <p:sp>
        <p:nvSpPr>
          <p:cNvPr id="11" name="Rectangle 10"/>
          <p:cNvSpPr/>
          <p:nvPr/>
        </p:nvSpPr>
        <p:spPr>
          <a:xfrm>
            <a:off x="2170872" y="1672806"/>
            <a:ext cx="1308810" cy="417294"/>
          </a:xfrm>
          <a:prstGeom prst="rect">
            <a:avLst/>
          </a:prstGeom>
        </p:spPr>
        <p:txBody>
          <a:bodyPr wrap="none">
            <a:spAutoFit/>
          </a:bodyPr>
          <a:lstStyle/>
          <a:p>
            <a:r>
              <a:rPr lang="en-US" sz="2048" b="1" dirty="0">
                <a:solidFill>
                  <a:srgbClr val="333399"/>
                </a:solidFill>
                <a:latin typeface="+mj-lt"/>
              </a:rPr>
              <a:t>Full time </a:t>
            </a:r>
          </a:p>
        </p:txBody>
      </p:sp>
      <p:sp>
        <p:nvSpPr>
          <p:cNvPr id="12" name="TextBox 11"/>
          <p:cNvSpPr txBox="1"/>
          <p:nvPr/>
        </p:nvSpPr>
        <p:spPr>
          <a:xfrm>
            <a:off x="7372708" y="2784438"/>
            <a:ext cx="1382419" cy="417294"/>
          </a:xfrm>
          <a:prstGeom prst="rect">
            <a:avLst/>
          </a:prstGeom>
          <a:noFill/>
        </p:spPr>
        <p:txBody>
          <a:bodyPr wrap="none" rtlCol="0">
            <a:spAutoFit/>
          </a:bodyPr>
          <a:lstStyle/>
          <a:p>
            <a:r>
              <a:rPr lang="en-US" sz="2048" b="1" dirty="0">
                <a:solidFill>
                  <a:srgbClr val="333399"/>
                </a:solidFill>
                <a:latin typeface="+mj-lt"/>
              </a:rPr>
              <a:t>Part-time</a:t>
            </a:r>
          </a:p>
        </p:txBody>
      </p:sp>
      <p:sp>
        <p:nvSpPr>
          <p:cNvPr id="14" name="Rectangle 13"/>
          <p:cNvSpPr/>
          <p:nvPr/>
        </p:nvSpPr>
        <p:spPr>
          <a:xfrm>
            <a:off x="7472287" y="2232965"/>
            <a:ext cx="3291723" cy="417294"/>
          </a:xfrm>
          <a:prstGeom prst="rect">
            <a:avLst/>
          </a:prstGeom>
        </p:spPr>
        <p:txBody>
          <a:bodyPr wrap="none">
            <a:spAutoFit/>
          </a:bodyPr>
          <a:lstStyle/>
          <a:p>
            <a:r>
              <a:rPr lang="en-US" sz="2048" b="1" dirty="0">
                <a:solidFill>
                  <a:schemeClr val="bg2">
                    <a:lumMod val="25000"/>
                  </a:schemeClr>
                </a:solidFill>
                <a:latin typeface="+mj-lt"/>
              </a:rPr>
              <a:t>Summer ADM Equivalent</a:t>
            </a:r>
          </a:p>
        </p:txBody>
      </p:sp>
      <p:sp>
        <p:nvSpPr>
          <p:cNvPr id="16" name="Rectangle 15"/>
          <p:cNvSpPr/>
          <p:nvPr/>
        </p:nvSpPr>
        <p:spPr>
          <a:xfrm>
            <a:off x="5263715" y="3889651"/>
            <a:ext cx="2050679" cy="481907"/>
          </a:xfrm>
          <a:prstGeom prst="rect">
            <a:avLst/>
          </a:prstGeom>
        </p:spPr>
        <p:txBody>
          <a:bodyPr wrap="none">
            <a:spAutoFit/>
          </a:bodyPr>
          <a:lstStyle/>
          <a:p>
            <a:r>
              <a:rPr lang="en-US" sz="2458" b="1" dirty="0">
                <a:solidFill>
                  <a:schemeClr val="bg2">
                    <a:lumMod val="25000"/>
                  </a:schemeClr>
                </a:solidFill>
                <a:latin typeface="+mj-lt"/>
              </a:rPr>
              <a:t>Membership</a:t>
            </a:r>
          </a:p>
        </p:txBody>
      </p:sp>
      <p:sp>
        <p:nvSpPr>
          <p:cNvPr id="17" name="Rectangle 16"/>
          <p:cNvSpPr/>
          <p:nvPr/>
        </p:nvSpPr>
        <p:spPr>
          <a:xfrm>
            <a:off x="6440923" y="5634215"/>
            <a:ext cx="3136955" cy="417294"/>
          </a:xfrm>
          <a:prstGeom prst="rect">
            <a:avLst/>
          </a:prstGeom>
        </p:spPr>
        <p:txBody>
          <a:bodyPr wrap="none">
            <a:spAutoFit/>
          </a:bodyPr>
          <a:lstStyle/>
          <a:p>
            <a:r>
              <a:rPr lang="en-US" sz="2048" b="1" dirty="0">
                <a:solidFill>
                  <a:schemeClr val="bg2">
                    <a:lumMod val="25000"/>
                  </a:schemeClr>
                </a:solidFill>
                <a:latin typeface="+mj-lt"/>
              </a:rPr>
              <a:t>5 year old Kindergarten </a:t>
            </a:r>
          </a:p>
        </p:txBody>
      </p:sp>
      <p:sp>
        <p:nvSpPr>
          <p:cNvPr id="18" name="Rectangle 17"/>
          <p:cNvSpPr/>
          <p:nvPr/>
        </p:nvSpPr>
        <p:spPr>
          <a:xfrm>
            <a:off x="5694587" y="4498776"/>
            <a:ext cx="934395" cy="417294"/>
          </a:xfrm>
          <a:prstGeom prst="rect">
            <a:avLst/>
          </a:prstGeom>
        </p:spPr>
        <p:txBody>
          <a:bodyPr wrap="none">
            <a:spAutoFit/>
          </a:bodyPr>
          <a:lstStyle/>
          <a:p>
            <a:r>
              <a:rPr lang="en-US" sz="2048" b="1" dirty="0">
                <a:solidFill>
                  <a:srgbClr val="333399"/>
                </a:solidFill>
                <a:latin typeface="+mj-lt"/>
              </a:rPr>
              <a:t>Hours</a:t>
            </a:r>
          </a:p>
        </p:txBody>
      </p:sp>
      <p:sp>
        <p:nvSpPr>
          <p:cNvPr id="19" name="Rectangle 18"/>
          <p:cNvSpPr/>
          <p:nvPr/>
        </p:nvSpPr>
        <p:spPr>
          <a:xfrm>
            <a:off x="2675663" y="5618455"/>
            <a:ext cx="3450112" cy="407484"/>
          </a:xfrm>
          <a:prstGeom prst="rect">
            <a:avLst/>
          </a:prstGeom>
        </p:spPr>
        <p:txBody>
          <a:bodyPr wrap="none">
            <a:spAutoFit/>
          </a:bodyPr>
          <a:lstStyle/>
          <a:p>
            <a:r>
              <a:rPr lang="en-US" sz="2048" b="1" dirty="0">
                <a:solidFill>
                  <a:srgbClr val="333399"/>
                </a:solidFill>
                <a:latin typeface="+mj-lt"/>
              </a:rPr>
              <a:t>Full Time Equivalency (FTE)</a:t>
            </a:r>
          </a:p>
        </p:txBody>
      </p:sp>
      <p:sp>
        <p:nvSpPr>
          <p:cNvPr id="20" name="Rectangle 19"/>
          <p:cNvSpPr/>
          <p:nvPr/>
        </p:nvSpPr>
        <p:spPr>
          <a:xfrm>
            <a:off x="6708669" y="6457289"/>
            <a:ext cx="1835630" cy="417294"/>
          </a:xfrm>
          <a:prstGeom prst="rect">
            <a:avLst/>
          </a:prstGeom>
        </p:spPr>
        <p:txBody>
          <a:bodyPr wrap="none">
            <a:spAutoFit/>
          </a:bodyPr>
          <a:lstStyle/>
          <a:p>
            <a:r>
              <a:rPr lang="en-US" sz="2048" b="1" dirty="0">
                <a:solidFill>
                  <a:srgbClr val="333399"/>
                </a:solidFill>
                <a:latin typeface="+mj-lt"/>
              </a:rPr>
              <a:t>State Schools</a:t>
            </a:r>
          </a:p>
        </p:txBody>
      </p:sp>
      <p:sp>
        <p:nvSpPr>
          <p:cNvPr id="21" name="Rectangle 20"/>
          <p:cNvSpPr/>
          <p:nvPr/>
        </p:nvSpPr>
        <p:spPr>
          <a:xfrm>
            <a:off x="2675663" y="2243398"/>
            <a:ext cx="1203617" cy="417294"/>
          </a:xfrm>
          <a:prstGeom prst="rect">
            <a:avLst/>
          </a:prstGeom>
        </p:spPr>
        <p:txBody>
          <a:bodyPr wrap="none">
            <a:spAutoFit/>
          </a:bodyPr>
          <a:lstStyle/>
          <a:p>
            <a:r>
              <a:rPr lang="en-US" sz="2048" b="1" dirty="0">
                <a:solidFill>
                  <a:srgbClr val="333399"/>
                </a:solidFill>
                <a:latin typeface="+mj-lt"/>
              </a:rPr>
              <a:t>Minutes</a:t>
            </a:r>
          </a:p>
        </p:txBody>
      </p:sp>
      <p:sp>
        <p:nvSpPr>
          <p:cNvPr id="22" name="Rectangle 21"/>
          <p:cNvSpPr/>
          <p:nvPr/>
        </p:nvSpPr>
        <p:spPr>
          <a:xfrm>
            <a:off x="6966365" y="5029327"/>
            <a:ext cx="1200334" cy="417294"/>
          </a:xfrm>
          <a:prstGeom prst="rect">
            <a:avLst/>
          </a:prstGeom>
        </p:spPr>
        <p:txBody>
          <a:bodyPr wrap="none">
            <a:spAutoFit/>
          </a:bodyPr>
          <a:lstStyle/>
          <a:p>
            <a:r>
              <a:rPr lang="en-US" sz="2048" b="1" dirty="0">
                <a:solidFill>
                  <a:srgbClr val="333399"/>
                </a:solidFill>
                <a:latin typeface="+mj-lt"/>
              </a:rPr>
              <a:t>Present </a:t>
            </a:r>
          </a:p>
        </p:txBody>
      </p:sp>
      <p:sp>
        <p:nvSpPr>
          <p:cNvPr id="23" name="Rectangle 22"/>
          <p:cNvSpPr/>
          <p:nvPr/>
        </p:nvSpPr>
        <p:spPr>
          <a:xfrm>
            <a:off x="3977464" y="3952688"/>
            <a:ext cx="1099277" cy="417294"/>
          </a:xfrm>
          <a:prstGeom prst="rect">
            <a:avLst/>
          </a:prstGeom>
        </p:spPr>
        <p:txBody>
          <a:bodyPr wrap="none">
            <a:spAutoFit/>
          </a:bodyPr>
          <a:lstStyle/>
          <a:p>
            <a:r>
              <a:rPr lang="en-US" sz="2048" b="1" dirty="0">
                <a:solidFill>
                  <a:srgbClr val="333399"/>
                </a:solidFill>
                <a:latin typeface="+mj-lt"/>
              </a:rPr>
              <a:t>Thayer </a:t>
            </a:r>
          </a:p>
        </p:txBody>
      </p:sp>
      <p:sp>
        <p:nvSpPr>
          <p:cNvPr id="24" name="Rectangle 23"/>
          <p:cNvSpPr/>
          <p:nvPr/>
        </p:nvSpPr>
        <p:spPr>
          <a:xfrm>
            <a:off x="3373243" y="6193953"/>
            <a:ext cx="3247991" cy="417294"/>
          </a:xfrm>
          <a:prstGeom prst="rect">
            <a:avLst/>
          </a:prstGeom>
        </p:spPr>
        <p:txBody>
          <a:bodyPr wrap="none">
            <a:spAutoFit/>
          </a:bodyPr>
          <a:lstStyle/>
          <a:p>
            <a:r>
              <a:rPr lang="en-US" sz="2048" b="1" dirty="0">
                <a:solidFill>
                  <a:schemeClr val="bg2">
                    <a:lumMod val="25000"/>
                  </a:schemeClr>
                </a:solidFill>
                <a:latin typeface="+mj-lt"/>
              </a:rPr>
              <a:t>General Aid Membership</a:t>
            </a:r>
          </a:p>
        </p:txBody>
      </p:sp>
      <p:sp>
        <p:nvSpPr>
          <p:cNvPr id="25" name="Rectangle 24"/>
          <p:cNvSpPr/>
          <p:nvPr/>
        </p:nvSpPr>
        <p:spPr>
          <a:xfrm>
            <a:off x="7045817" y="1679326"/>
            <a:ext cx="3748736" cy="407484"/>
          </a:xfrm>
          <a:prstGeom prst="rect">
            <a:avLst/>
          </a:prstGeom>
        </p:spPr>
        <p:txBody>
          <a:bodyPr wrap="square">
            <a:spAutoFit/>
          </a:bodyPr>
          <a:lstStyle/>
          <a:p>
            <a:r>
              <a:rPr lang="en-US" sz="2048" b="1" dirty="0">
                <a:solidFill>
                  <a:srgbClr val="333399"/>
                </a:solidFill>
                <a:latin typeface="+mj-lt"/>
              </a:rPr>
              <a:t>Pre-School-Special Education</a:t>
            </a:r>
          </a:p>
        </p:txBody>
      </p:sp>
      <p:sp>
        <p:nvSpPr>
          <p:cNvPr id="26" name="Rectangle 25"/>
          <p:cNvSpPr/>
          <p:nvPr/>
        </p:nvSpPr>
        <p:spPr>
          <a:xfrm>
            <a:off x="1949257" y="4508586"/>
            <a:ext cx="2506199" cy="461665"/>
          </a:xfrm>
          <a:prstGeom prst="rect">
            <a:avLst/>
          </a:prstGeom>
        </p:spPr>
        <p:txBody>
          <a:bodyPr wrap="none">
            <a:spAutoFit/>
          </a:bodyPr>
          <a:lstStyle/>
          <a:p>
            <a:r>
              <a:rPr lang="en-US" sz="2400" b="1" dirty="0">
                <a:solidFill>
                  <a:schemeClr val="bg2">
                    <a:lumMod val="25000"/>
                  </a:schemeClr>
                </a:solidFill>
                <a:latin typeface="+mj-lt"/>
              </a:rPr>
              <a:t>3-year Programs</a:t>
            </a:r>
          </a:p>
        </p:txBody>
      </p:sp>
      <p:sp>
        <p:nvSpPr>
          <p:cNvPr id="27" name="Rectangle 26"/>
          <p:cNvSpPr/>
          <p:nvPr/>
        </p:nvSpPr>
        <p:spPr>
          <a:xfrm>
            <a:off x="9205771" y="2784438"/>
            <a:ext cx="827693" cy="417294"/>
          </a:xfrm>
          <a:prstGeom prst="rect">
            <a:avLst/>
          </a:prstGeom>
        </p:spPr>
        <p:txBody>
          <a:bodyPr wrap="none">
            <a:spAutoFit/>
          </a:bodyPr>
          <a:lstStyle/>
          <a:p>
            <a:r>
              <a:rPr lang="en-US" sz="2048" b="1" dirty="0">
                <a:solidFill>
                  <a:srgbClr val="333399"/>
                </a:solidFill>
                <a:latin typeface="+mj-lt"/>
              </a:rPr>
              <a:t>Pupil</a:t>
            </a:r>
          </a:p>
        </p:txBody>
      </p:sp>
      <p:sp>
        <p:nvSpPr>
          <p:cNvPr id="28" name="Rectangle 27"/>
          <p:cNvSpPr/>
          <p:nvPr/>
        </p:nvSpPr>
        <p:spPr>
          <a:xfrm>
            <a:off x="4961568" y="5029327"/>
            <a:ext cx="1594315" cy="417294"/>
          </a:xfrm>
          <a:prstGeom prst="rect">
            <a:avLst/>
          </a:prstGeom>
        </p:spPr>
        <p:txBody>
          <a:bodyPr wrap="none">
            <a:spAutoFit/>
          </a:bodyPr>
          <a:lstStyle/>
          <a:p>
            <a:r>
              <a:rPr lang="en-US" sz="2048" b="1" dirty="0">
                <a:solidFill>
                  <a:srgbClr val="333399"/>
                </a:solidFill>
                <a:latin typeface="+mj-lt"/>
              </a:rPr>
              <a:t>Count Date</a:t>
            </a:r>
          </a:p>
        </p:txBody>
      </p:sp>
      <p:sp>
        <p:nvSpPr>
          <p:cNvPr id="29" name="Rectangle 28"/>
          <p:cNvSpPr/>
          <p:nvPr/>
        </p:nvSpPr>
        <p:spPr>
          <a:xfrm>
            <a:off x="8322764" y="6047546"/>
            <a:ext cx="2357657" cy="417294"/>
          </a:xfrm>
          <a:prstGeom prst="rect">
            <a:avLst/>
          </a:prstGeom>
        </p:spPr>
        <p:txBody>
          <a:bodyPr wrap="none">
            <a:spAutoFit/>
          </a:bodyPr>
          <a:lstStyle/>
          <a:p>
            <a:r>
              <a:rPr lang="en-US" sz="2048" b="1" dirty="0">
                <a:solidFill>
                  <a:srgbClr val="333399"/>
                </a:solidFill>
                <a:latin typeface="+mj-lt"/>
              </a:rPr>
              <a:t>Special Education</a:t>
            </a:r>
          </a:p>
        </p:txBody>
      </p:sp>
      <p:sp>
        <p:nvSpPr>
          <p:cNvPr id="30" name="Rectangle 29"/>
          <p:cNvSpPr/>
          <p:nvPr/>
        </p:nvSpPr>
        <p:spPr>
          <a:xfrm>
            <a:off x="4459317" y="3338075"/>
            <a:ext cx="2809096" cy="417294"/>
          </a:xfrm>
          <a:prstGeom prst="rect">
            <a:avLst/>
          </a:prstGeom>
        </p:spPr>
        <p:txBody>
          <a:bodyPr wrap="none">
            <a:spAutoFit/>
          </a:bodyPr>
          <a:lstStyle/>
          <a:p>
            <a:r>
              <a:rPr lang="en-US" sz="2048" b="1" dirty="0">
                <a:solidFill>
                  <a:srgbClr val="333399"/>
                </a:solidFill>
                <a:latin typeface="+mj-lt"/>
              </a:rPr>
              <a:t>Receiving Instruction</a:t>
            </a:r>
          </a:p>
        </p:txBody>
      </p:sp>
      <p:sp>
        <p:nvSpPr>
          <p:cNvPr id="31" name="Rectangle 30"/>
          <p:cNvSpPr/>
          <p:nvPr/>
        </p:nvSpPr>
        <p:spPr>
          <a:xfrm>
            <a:off x="8763046" y="5029327"/>
            <a:ext cx="1891444" cy="417294"/>
          </a:xfrm>
          <a:prstGeom prst="rect">
            <a:avLst/>
          </a:prstGeom>
        </p:spPr>
        <p:txBody>
          <a:bodyPr wrap="none">
            <a:spAutoFit/>
          </a:bodyPr>
          <a:lstStyle/>
          <a:p>
            <a:r>
              <a:rPr lang="en-US" sz="2048" b="1" dirty="0">
                <a:solidFill>
                  <a:srgbClr val="333399"/>
                </a:solidFill>
                <a:latin typeface="+mj-lt"/>
              </a:rPr>
              <a:t>Non-Resident</a:t>
            </a:r>
          </a:p>
        </p:txBody>
      </p:sp>
      <p:sp>
        <p:nvSpPr>
          <p:cNvPr id="32" name="Rectangle 31"/>
          <p:cNvSpPr/>
          <p:nvPr/>
        </p:nvSpPr>
        <p:spPr>
          <a:xfrm>
            <a:off x="4855471" y="2243429"/>
            <a:ext cx="1664445" cy="417294"/>
          </a:xfrm>
          <a:prstGeom prst="rect">
            <a:avLst/>
          </a:prstGeom>
        </p:spPr>
        <p:txBody>
          <a:bodyPr wrap="none">
            <a:spAutoFit/>
          </a:bodyPr>
          <a:lstStyle/>
          <a:p>
            <a:r>
              <a:rPr lang="en-US" sz="2048" b="1" dirty="0">
                <a:solidFill>
                  <a:srgbClr val="333399"/>
                </a:solidFill>
                <a:latin typeface="+mj-lt"/>
              </a:rPr>
              <a:t>Withdrawal</a:t>
            </a:r>
          </a:p>
        </p:txBody>
      </p:sp>
      <p:sp>
        <p:nvSpPr>
          <p:cNvPr id="33" name="Rectangle 32"/>
          <p:cNvSpPr/>
          <p:nvPr/>
        </p:nvSpPr>
        <p:spPr>
          <a:xfrm>
            <a:off x="7710129" y="3359639"/>
            <a:ext cx="3084424" cy="417294"/>
          </a:xfrm>
          <a:prstGeom prst="rect">
            <a:avLst/>
          </a:prstGeom>
        </p:spPr>
        <p:txBody>
          <a:bodyPr wrap="none">
            <a:spAutoFit/>
          </a:bodyPr>
          <a:lstStyle/>
          <a:p>
            <a:r>
              <a:rPr lang="en-US" sz="2048" b="1" dirty="0">
                <a:solidFill>
                  <a:srgbClr val="333399"/>
                </a:solidFill>
                <a:latin typeface="+mj-lt"/>
              </a:rPr>
              <a:t>4 year old Kindergarten</a:t>
            </a:r>
          </a:p>
        </p:txBody>
      </p:sp>
      <p:sp>
        <p:nvSpPr>
          <p:cNvPr id="34" name="Rectangle 33"/>
          <p:cNvSpPr/>
          <p:nvPr/>
        </p:nvSpPr>
        <p:spPr>
          <a:xfrm>
            <a:off x="3977463" y="1682585"/>
            <a:ext cx="2614928" cy="417294"/>
          </a:xfrm>
          <a:prstGeom prst="rect">
            <a:avLst/>
          </a:prstGeom>
        </p:spPr>
        <p:txBody>
          <a:bodyPr wrap="none">
            <a:spAutoFit/>
          </a:bodyPr>
          <a:lstStyle/>
          <a:p>
            <a:r>
              <a:rPr lang="en-US" sz="2048" b="1" dirty="0">
                <a:solidFill>
                  <a:schemeClr val="bg2">
                    <a:lumMod val="25000"/>
                  </a:schemeClr>
                </a:solidFill>
                <a:latin typeface="+mj-lt"/>
              </a:rPr>
              <a:t>Challenge Academy</a:t>
            </a:r>
          </a:p>
        </p:txBody>
      </p:sp>
      <p:sp>
        <p:nvSpPr>
          <p:cNvPr id="35" name="Rectangle 34"/>
          <p:cNvSpPr/>
          <p:nvPr/>
        </p:nvSpPr>
        <p:spPr>
          <a:xfrm>
            <a:off x="10039932" y="4028444"/>
            <a:ext cx="1165860" cy="417294"/>
          </a:xfrm>
          <a:prstGeom prst="rect">
            <a:avLst/>
          </a:prstGeom>
        </p:spPr>
        <p:txBody>
          <a:bodyPr wrap="none">
            <a:spAutoFit/>
          </a:bodyPr>
          <a:lstStyle/>
          <a:p>
            <a:r>
              <a:rPr lang="en-US" sz="2048" b="1" dirty="0">
                <a:solidFill>
                  <a:srgbClr val="333399"/>
                </a:solidFill>
                <a:latin typeface="+mj-lt"/>
              </a:rPr>
              <a:t>Student</a:t>
            </a:r>
          </a:p>
        </p:txBody>
      </p:sp>
      <p:sp>
        <p:nvSpPr>
          <p:cNvPr id="44" name="TextBox 43"/>
          <p:cNvSpPr txBox="1"/>
          <p:nvPr/>
        </p:nvSpPr>
        <p:spPr>
          <a:xfrm>
            <a:off x="7733262" y="3952688"/>
            <a:ext cx="2287069" cy="417294"/>
          </a:xfrm>
          <a:prstGeom prst="rect">
            <a:avLst/>
          </a:prstGeom>
          <a:noFill/>
        </p:spPr>
        <p:txBody>
          <a:bodyPr wrap="none" rtlCol="0">
            <a:spAutoFit/>
          </a:bodyPr>
          <a:lstStyle/>
          <a:p>
            <a:r>
              <a:rPr lang="en-US" sz="2048" b="1" dirty="0">
                <a:solidFill>
                  <a:schemeClr val="bg2">
                    <a:lumMod val="25000"/>
                  </a:schemeClr>
                </a:solidFill>
                <a:latin typeface="+mj-lt"/>
              </a:rPr>
              <a:t>Open</a:t>
            </a:r>
            <a:r>
              <a:rPr lang="en-US" sz="2048" dirty="0">
                <a:solidFill>
                  <a:schemeClr val="bg2">
                    <a:lumMod val="25000"/>
                  </a:schemeClr>
                </a:solidFill>
              </a:rPr>
              <a:t> </a:t>
            </a:r>
            <a:r>
              <a:rPr lang="en-US" sz="2048" b="1" dirty="0">
                <a:solidFill>
                  <a:schemeClr val="bg2">
                    <a:lumMod val="25000"/>
                  </a:schemeClr>
                </a:solidFill>
                <a:latin typeface="+mj-lt"/>
              </a:rPr>
              <a:t>Enrollment</a:t>
            </a:r>
          </a:p>
        </p:txBody>
      </p:sp>
      <p:sp>
        <p:nvSpPr>
          <p:cNvPr id="5" name="Slide Number Placeholder 4"/>
          <p:cNvSpPr>
            <a:spLocks noGrp="1"/>
          </p:cNvSpPr>
          <p:nvPr>
            <p:ph type="sldNum" sz="quarter" idx="12"/>
          </p:nvPr>
        </p:nvSpPr>
        <p:spPr>
          <a:xfrm>
            <a:off x="11566462" y="6424763"/>
            <a:ext cx="728054" cy="482345"/>
          </a:xfrm>
        </p:spPr>
        <p:txBody>
          <a:bodyPr/>
          <a:lstStyle/>
          <a:p>
            <a:pPr algn="ctr"/>
            <a:fld id="{5D8D1003-AB5A-475D-AA35-3531570876C4}" type="slidenum">
              <a:rPr lang="en-US" sz="2800" b="1" smtClean="0">
                <a:solidFill>
                  <a:schemeClr val="accent6">
                    <a:lumMod val="75000"/>
                  </a:schemeClr>
                </a:solidFill>
              </a:rPr>
              <a:pPr algn="ctr"/>
              <a:t>3</a:t>
            </a:fld>
            <a:endParaRPr lang="en-US" sz="2800" b="1"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500"/>
                                        <p:tgtEl>
                                          <p:spTgt spid="3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ircle(in)">
                                      <p:cBhvr>
                                        <p:cTn id="11" dur="500"/>
                                        <p:tgtEl>
                                          <p:spTgt spid="3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500"/>
                                        <p:tgtEl>
                                          <p:spTgt spid="9"/>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circle(in)">
                                      <p:cBhvr>
                                        <p:cTn id="31" dur="500"/>
                                        <p:tgtEl>
                                          <p:spTgt spid="33"/>
                                        </p:tgtEl>
                                      </p:cBhvr>
                                    </p:animEffect>
                                  </p:childTnLst>
                                </p:cTn>
                              </p:par>
                            </p:childTnLst>
                          </p:cTn>
                        </p:par>
                        <p:par>
                          <p:cTn id="32" fill="hold">
                            <p:stCondLst>
                              <p:cond delay="3500"/>
                            </p:stCondLst>
                            <p:childTnLst>
                              <p:par>
                                <p:cTn id="33" presetID="6"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in)">
                                      <p:cBhvr>
                                        <p:cTn id="35" dur="500"/>
                                        <p:tgtEl>
                                          <p:spTgt spid="23"/>
                                        </p:tgtEl>
                                      </p:cBhvr>
                                    </p:animEffect>
                                  </p:childTnLst>
                                </p:cTn>
                              </p:par>
                            </p:childTnLst>
                          </p:cTn>
                        </p:par>
                        <p:par>
                          <p:cTn id="36" fill="hold">
                            <p:stCondLst>
                              <p:cond delay="4000"/>
                            </p:stCondLst>
                            <p:childTnLst>
                              <p:par>
                                <p:cTn id="37" presetID="6"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500"/>
                                        <p:tgtEl>
                                          <p:spTgt spid="16"/>
                                        </p:tgtEl>
                                      </p:cBhvr>
                                    </p:animEffect>
                                  </p:childTnLst>
                                </p:cTn>
                              </p:par>
                            </p:childTnLst>
                          </p:cTn>
                        </p:par>
                        <p:par>
                          <p:cTn id="40" fill="hold">
                            <p:stCondLst>
                              <p:cond delay="4500"/>
                            </p:stCondLst>
                            <p:childTnLst>
                              <p:par>
                                <p:cTn id="41" presetID="6"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500"/>
                                        <p:tgtEl>
                                          <p:spTgt spid="8"/>
                                        </p:tgtEl>
                                      </p:cBhvr>
                                    </p:animEffect>
                                  </p:childTnLst>
                                </p:cTn>
                              </p:par>
                            </p:childTnLst>
                          </p:cTn>
                        </p:par>
                        <p:par>
                          <p:cTn id="44" fill="hold">
                            <p:stCondLst>
                              <p:cond delay="5000"/>
                            </p:stCondLst>
                            <p:childTnLst>
                              <p:par>
                                <p:cTn id="45" presetID="6" presetClass="entr" presetSubtype="16"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500"/>
                                        <p:tgtEl>
                                          <p:spTgt spid="26"/>
                                        </p:tgtEl>
                                      </p:cBhvr>
                                    </p:animEffect>
                                  </p:childTnLst>
                                </p:cTn>
                              </p:par>
                            </p:childTnLst>
                          </p:cTn>
                        </p:par>
                        <p:par>
                          <p:cTn id="48" fill="hold">
                            <p:stCondLst>
                              <p:cond delay="5500"/>
                            </p:stCondLst>
                            <p:childTnLst>
                              <p:par>
                                <p:cTn id="49" presetID="6"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ircle(in)">
                                      <p:cBhvr>
                                        <p:cTn id="51" dur="500"/>
                                        <p:tgtEl>
                                          <p:spTgt spid="31"/>
                                        </p:tgtEl>
                                      </p:cBhvr>
                                    </p:animEffect>
                                  </p:childTnLst>
                                </p:cTn>
                              </p:par>
                            </p:childTnLst>
                          </p:cTn>
                        </p:par>
                        <p:par>
                          <p:cTn id="52" fill="hold">
                            <p:stCondLst>
                              <p:cond delay="6000"/>
                            </p:stCondLst>
                            <p:childTnLst>
                              <p:par>
                                <p:cTn id="53" presetID="6"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500"/>
                                        <p:tgtEl>
                                          <p:spTgt spid="28"/>
                                        </p:tgtEl>
                                      </p:cBhvr>
                                    </p:animEffect>
                                  </p:childTnLst>
                                </p:cTn>
                              </p:par>
                            </p:childTnLst>
                          </p:cTn>
                        </p:par>
                        <p:par>
                          <p:cTn id="56" fill="hold">
                            <p:stCondLst>
                              <p:cond delay="6500"/>
                            </p:stCondLst>
                            <p:childTnLst>
                              <p:par>
                                <p:cTn id="57" presetID="6"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500"/>
                                        <p:tgtEl>
                                          <p:spTgt spid="19"/>
                                        </p:tgtEl>
                                      </p:cBhvr>
                                    </p:animEffect>
                                  </p:childTnLst>
                                </p:cTn>
                              </p:par>
                            </p:childTnLst>
                          </p:cTn>
                        </p:par>
                        <p:par>
                          <p:cTn id="60" fill="hold">
                            <p:stCondLst>
                              <p:cond delay="7000"/>
                            </p:stCondLst>
                            <p:childTnLst>
                              <p:par>
                                <p:cTn id="61" presetID="6" presetClass="entr" presetSubtype="16"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500"/>
                                        <p:tgtEl>
                                          <p:spTgt spid="17"/>
                                        </p:tgtEl>
                                      </p:cBhvr>
                                    </p:animEffect>
                                  </p:childTnLst>
                                </p:cTn>
                              </p:par>
                            </p:childTnLst>
                          </p:cTn>
                        </p:par>
                        <p:par>
                          <p:cTn id="64" fill="hold">
                            <p:stCondLst>
                              <p:cond delay="7500"/>
                            </p:stCondLst>
                            <p:childTnLst>
                              <p:par>
                                <p:cTn id="65" presetID="6" presetClass="entr" presetSubtype="16"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500"/>
                                        <p:tgtEl>
                                          <p:spTgt spid="24"/>
                                        </p:tgtEl>
                                      </p:cBhvr>
                                    </p:animEffect>
                                  </p:childTnLst>
                                </p:cTn>
                              </p:par>
                            </p:childTnLst>
                          </p:cTn>
                        </p:par>
                        <p:par>
                          <p:cTn id="68" fill="hold">
                            <p:stCondLst>
                              <p:cond delay="8000"/>
                            </p:stCondLst>
                            <p:childTnLst>
                              <p:par>
                                <p:cTn id="69" presetID="4" presetClass="entr" presetSubtype="16"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ox(in)">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P spid="16" grpId="0"/>
      <p:bldP spid="17" grpId="0"/>
      <p:bldP spid="19" grpId="0"/>
      <p:bldP spid="21" grpId="0"/>
      <p:bldP spid="23" grpId="0"/>
      <p:bldP spid="24" grpId="0"/>
      <p:bldP spid="26" grpId="0"/>
      <p:bldP spid="27" grpId="0"/>
      <p:bldP spid="28" grpId="0"/>
      <p:bldP spid="31"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Summer Membership - Audit</a:t>
            </a:r>
          </a:p>
        </p:txBody>
      </p:sp>
      <p:sp>
        <p:nvSpPr>
          <p:cNvPr id="3" name="Content Placeholder 2"/>
          <p:cNvSpPr>
            <a:spLocks noGrp="1"/>
          </p:cNvSpPr>
          <p:nvPr>
            <p:ph sz="quarter" idx="1"/>
          </p:nvPr>
        </p:nvSpPr>
        <p:spPr>
          <a:xfrm>
            <a:off x="1254031" y="1194121"/>
            <a:ext cx="10480765" cy="5774549"/>
          </a:xfrm>
        </p:spPr>
        <p:txBody>
          <a:bodyPr>
            <a:noAutofit/>
          </a:bodyPr>
          <a:lstStyle/>
          <a:p>
            <a:pPr>
              <a:lnSpc>
                <a:spcPct val="100000"/>
              </a:lnSpc>
              <a:spcBef>
                <a:spcPts val="600"/>
              </a:spcBef>
              <a:spcAft>
                <a:spcPts val="0"/>
              </a:spcAft>
            </a:pPr>
            <a:r>
              <a:rPr lang="en-US" sz="2400" b="1" dirty="0"/>
              <a:t>Review of Fees</a:t>
            </a:r>
            <a:r>
              <a:rPr lang="en-US" sz="2400" dirty="0"/>
              <a:t> for summer school are part of this auditing process.</a:t>
            </a:r>
          </a:p>
          <a:p>
            <a:pPr lvl="1">
              <a:lnSpc>
                <a:spcPct val="100000"/>
              </a:lnSpc>
              <a:spcBef>
                <a:spcPts val="600"/>
              </a:spcBef>
              <a:spcAft>
                <a:spcPts val="0"/>
              </a:spcAft>
            </a:pPr>
            <a:r>
              <a:rPr lang="en-US" sz="2400" dirty="0"/>
              <a:t>Review DPI Guidance.</a:t>
            </a:r>
          </a:p>
          <a:p>
            <a:pPr lvl="1">
              <a:lnSpc>
                <a:spcPct val="100000"/>
              </a:lnSpc>
              <a:spcBef>
                <a:spcPts val="600"/>
              </a:spcBef>
              <a:spcAft>
                <a:spcPts val="0"/>
              </a:spcAft>
            </a:pPr>
            <a:r>
              <a:rPr lang="en-US" sz="2400" dirty="0"/>
              <a:t>Review fees</a:t>
            </a:r>
          </a:p>
          <a:p>
            <a:pPr lvl="1">
              <a:lnSpc>
                <a:spcPct val="100000"/>
              </a:lnSpc>
              <a:spcBef>
                <a:spcPts val="600"/>
              </a:spcBef>
              <a:spcAft>
                <a:spcPts val="0"/>
              </a:spcAft>
            </a:pPr>
            <a:r>
              <a:rPr lang="en-US" sz="2400" dirty="0"/>
              <a:t>Complete the fee reconciliation in the PI 1804 - You may need to refund the overcharge.</a:t>
            </a:r>
          </a:p>
          <a:p>
            <a:pPr lvl="1">
              <a:lnSpc>
                <a:spcPct val="100000"/>
              </a:lnSpc>
              <a:spcBef>
                <a:spcPts val="600"/>
              </a:spcBef>
              <a:spcAft>
                <a:spcPts val="0"/>
              </a:spcAft>
            </a:pPr>
            <a:r>
              <a:rPr lang="en-US" sz="2400" dirty="0"/>
              <a:t>To avoid the consequences of overcharging, adequate refunds must be made </a:t>
            </a:r>
            <a:r>
              <a:rPr lang="en-US" sz="2400" b="0" dirty="0"/>
              <a:t>before</a:t>
            </a:r>
            <a:r>
              <a:rPr lang="en-US" sz="2400" dirty="0"/>
              <a:t> the October 1st.</a:t>
            </a:r>
          </a:p>
          <a:p>
            <a:pPr>
              <a:lnSpc>
                <a:spcPct val="100000"/>
              </a:lnSpc>
              <a:spcBef>
                <a:spcPts val="600"/>
              </a:spcBef>
              <a:spcAft>
                <a:spcPts val="0"/>
              </a:spcAft>
            </a:pPr>
            <a:r>
              <a:rPr lang="en-US" sz="2400" dirty="0"/>
              <a:t>Enrollment and Withdrawal Records (ADM)</a:t>
            </a:r>
          </a:p>
          <a:p>
            <a:pPr>
              <a:lnSpc>
                <a:spcPct val="100000"/>
              </a:lnSpc>
              <a:spcBef>
                <a:spcPts val="600"/>
              </a:spcBef>
              <a:spcAft>
                <a:spcPts val="0"/>
              </a:spcAft>
            </a:pPr>
            <a:r>
              <a:rPr lang="en-US" sz="2400" dirty="0"/>
              <a:t>Attendance Records (ADM)</a:t>
            </a:r>
          </a:p>
          <a:p>
            <a:pPr>
              <a:lnSpc>
                <a:spcPct val="100000"/>
              </a:lnSpc>
              <a:spcBef>
                <a:spcPts val="600"/>
              </a:spcBef>
              <a:spcAft>
                <a:spcPts val="0"/>
              </a:spcAft>
            </a:pPr>
            <a:r>
              <a:rPr lang="en-US" sz="2400" dirty="0"/>
              <a:t>Course Descriptions</a:t>
            </a:r>
          </a:p>
          <a:p>
            <a:pPr>
              <a:lnSpc>
                <a:spcPct val="100000"/>
              </a:lnSpc>
              <a:spcBef>
                <a:spcPts val="600"/>
              </a:spcBef>
              <a:spcAft>
                <a:spcPts val="0"/>
              </a:spcAft>
            </a:pPr>
            <a:r>
              <a:rPr lang="en-US" sz="2400" dirty="0"/>
              <a:t>Board Policy Regarding Attendance and Enrollment Status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F9EA79-9BE4-338D-D788-0404DBD44EFA}"/>
              </a:ext>
            </a:extLst>
          </p:cNvPr>
          <p:cNvSpPr>
            <a:spLocks noGrp="1"/>
          </p:cNvSpPr>
          <p:nvPr>
            <p:ph type="body" sz="quarter" idx="14"/>
          </p:nvPr>
        </p:nvSpPr>
        <p:spPr>
          <a:xfrm>
            <a:off x="1783645" y="1928748"/>
            <a:ext cx="7980158" cy="3165603"/>
          </a:xfrm>
        </p:spPr>
        <p:txBody>
          <a:bodyPr>
            <a:normAutofit/>
          </a:bodyPr>
          <a:lstStyle/>
          <a:p>
            <a:pPr marL="0" indent="0" algn="ctr">
              <a:buNone/>
            </a:pPr>
            <a:r>
              <a:rPr lang="en-US" sz="4000" dirty="0"/>
              <a:t>Membership Counting Resources</a:t>
            </a:r>
          </a:p>
          <a:p>
            <a:pPr marL="0" indent="0" algn="ctr">
              <a:buNone/>
            </a:pPr>
            <a:r>
              <a:rPr lang="en-US" sz="3200" u="sng" strike="noStrike" dirty="0">
                <a:solidFill>
                  <a:schemeClr val="accent5">
                    <a:lumMod val="75000"/>
                  </a:schemeClr>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DPI SFS Team's Counting Children Website</a:t>
            </a:r>
            <a:endParaRPr lang="en-US" sz="3200" u="sng" dirty="0">
              <a:solidFill>
                <a:schemeClr val="accent5">
                  <a:lumMod val="75000"/>
                </a:schemeClr>
              </a:solidFill>
              <a:effectLst/>
              <a:ea typeface="Calibri" panose="020F0502020204030204" pitchFamily="34" charset="0"/>
              <a:cs typeface="Times New Roman" panose="02020603050405020304" pitchFamily="18" charset="0"/>
            </a:endParaRPr>
          </a:p>
          <a:p>
            <a:pPr marL="0" indent="0" algn="ctr">
              <a:buNone/>
            </a:pPr>
            <a:r>
              <a:rPr lang="en-US" sz="3200" u="sng" dirty="0">
                <a:solidFill>
                  <a:schemeClr val="accent5">
                    <a:lumMod val="75000"/>
                  </a:schemeClr>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DPI Open Enrollment Website</a:t>
            </a:r>
            <a:endParaRPr lang="en-US" sz="3200" dirty="0">
              <a:solidFill>
                <a:schemeClr val="accent5">
                  <a:lumMod val="75000"/>
                </a:schemeClr>
              </a:solidFill>
              <a:effectLst/>
              <a:ea typeface="Calibri" panose="020F0502020204030204" pitchFamily="34" charset="0"/>
              <a:cs typeface="Times New Roman" panose="02020603050405020304" pitchFamily="18" charset="0"/>
            </a:endParaRPr>
          </a:p>
          <a:p>
            <a:pPr marL="0" indent="0" algn="ctr">
              <a:buNone/>
            </a:pPr>
            <a:endParaRPr lang="en-US" i="1" dirty="0"/>
          </a:p>
        </p:txBody>
      </p:sp>
    </p:spTree>
    <p:extLst>
      <p:ext uri="{BB962C8B-B14F-4D97-AF65-F5344CB8AC3E}">
        <p14:creationId xmlns:p14="http://schemas.microsoft.com/office/powerpoint/2010/main" val="3715588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bg1"/>
                </a:solidFill>
              </a:rPr>
              <a:t>DPI School Financial Service Team</a:t>
            </a:r>
          </a:p>
        </p:txBody>
      </p:sp>
      <p:sp>
        <p:nvSpPr>
          <p:cNvPr id="2" name="Text Placeholder 1"/>
          <p:cNvSpPr>
            <a:spLocks noGrp="1"/>
          </p:cNvSpPr>
          <p:nvPr>
            <p:ph sz="quarter" idx="1"/>
          </p:nvPr>
        </p:nvSpPr>
        <p:spPr>
          <a:xfrm>
            <a:off x="1540648" y="1977255"/>
            <a:ext cx="8366257" cy="4372320"/>
          </a:xfrm>
        </p:spPr>
        <p:txBody>
          <a:bodyPr>
            <a:normAutofit/>
          </a:bodyPr>
          <a:lstStyle/>
          <a:p>
            <a:pPr marL="914400" indent="0" algn="ctr">
              <a:lnSpc>
                <a:spcPct val="100000"/>
              </a:lnSpc>
              <a:spcBef>
                <a:spcPts val="0"/>
              </a:spcBef>
              <a:spcAft>
                <a:spcPts val="1200"/>
              </a:spcAft>
              <a:buClr>
                <a:schemeClr val="accent6">
                  <a:lumMod val="75000"/>
                </a:schemeClr>
              </a:buClr>
              <a:buNone/>
            </a:pPr>
            <a:r>
              <a:rPr lang="en-US" sz="3600" dirty="0"/>
              <a:t>	</a:t>
            </a:r>
            <a:r>
              <a:rPr lang="en-US" sz="3200" dirty="0"/>
              <a:t>General Contact Information:</a:t>
            </a:r>
          </a:p>
          <a:p>
            <a:pPr marL="969962" indent="0" algn="ctr">
              <a:lnSpc>
                <a:spcPct val="100000"/>
              </a:lnSpc>
              <a:spcBef>
                <a:spcPts val="0"/>
              </a:spcBef>
              <a:spcAft>
                <a:spcPts val="1200"/>
              </a:spcAft>
              <a:buClr>
                <a:schemeClr val="accent6">
                  <a:lumMod val="75000"/>
                </a:schemeClr>
              </a:buClr>
              <a:buNone/>
            </a:pPr>
            <a:r>
              <a:rPr lang="en-US" sz="3200" dirty="0">
                <a:hlinkClick r:id="rId3">
                  <a:extLst>
                    <a:ext uri="{A12FA001-AC4F-418D-AE19-62706E023703}">
                      <ahyp:hlinkClr xmlns:ahyp="http://schemas.microsoft.com/office/drawing/2018/hyperlinkcolor" val="tx"/>
                    </a:ext>
                  </a:extLst>
                </a:hlinkClick>
              </a:rPr>
              <a:t>SFS Website</a:t>
            </a:r>
            <a:endParaRPr lang="en-US" sz="3200" dirty="0"/>
          </a:p>
          <a:p>
            <a:pPr marL="969962" indent="0" algn="ctr">
              <a:lnSpc>
                <a:spcPct val="100000"/>
              </a:lnSpc>
              <a:spcBef>
                <a:spcPts val="0"/>
              </a:spcBef>
              <a:spcAft>
                <a:spcPts val="1200"/>
              </a:spcAft>
              <a:buClr>
                <a:schemeClr val="accent6">
                  <a:lumMod val="75000"/>
                </a:schemeClr>
              </a:buClr>
              <a:buNone/>
            </a:pPr>
            <a:r>
              <a:rPr lang="en-US" sz="3200" dirty="0">
                <a:hlinkClick r:id="rId4">
                  <a:extLst>
                    <a:ext uri="{A12FA001-AC4F-418D-AE19-62706E023703}">
                      <ahyp:hlinkClr xmlns:ahyp="http://schemas.microsoft.com/office/drawing/2018/hyperlinkcolor" val="tx"/>
                    </a:ext>
                  </a:extLst>
                </a:hlinkClick>
              </a:rPr>
              <a:t>SFS Team Directory</a:t>
            </a:r>
            <a:endParaRPr lang="en-US" sz="3200" dirty="0"/>
          </a:p>
          <a:p>
            <a:pPr marL="914400" indent="0" algn="ctr">
              <a:lnSpc>
                <a:spcPct val="100000"/>
              </a:lnSpc>
              <a:spcBef>
                <a:spcPts val="0"/>
              </a:spcBef>
              <a:spcAft>
                <a:spcPts val="1200"/>
              </a:spcAft>
              <a:buClr>
                <a:schemeClr val="accent6">
                  <a:lumMod val="75000"/>
                </a:schemeClr>
              </a:buClr>
              <a:buNone/>
            </a:pPr>
            <a:r>
              <a:rPr lang="en-US" sz="3200" dirty="0"/>
              <a:t>(608) 267-9114</a:t>
            </a:r>
          </a:p>
          <a:p>
            <a:pPr marL="914400" indent="0" algn="ctr">
              <a:lnSpc>
                <a:spcPct val="100000"/>
              </a:lnSpc>
              <a:spcBef>
                <a:spcPts val="0"/>
              </a:spcBef>
              <a:spcAft>
                <a:spcPts val="1200"/>
              </a:spcAft>
              <a:buClr>
                <a:schemeClr val="accent6">
                  <a:lumMod val="75000"/>
                </a:schemeClr>
              </a:buClr>
              <a:buNone/>
            </a:pPr>
            <a:r>
              <a:rPr lang="en-US" sz="3200" dirty="0">
                <a:hlinkClick r:id="rId5">
                  <a:extLst>
                    <a:ext uri="{A12FA001-AC4F-418D-AE19-62706E023703}">
                      <ahyp:hlinkClr xmlns:ahyp="http://schemas.microsoft.com/office/drawing/2018/hyperlinkcolor" val="tx"/>
                    </a:ext>
                  </a:extLst>
                </a:hlinkClick>
              </a:rPr>
              <a:t>dpifin@dpi.wi.gov</a:t>
            </a:r>
            <a:r>
              <a:rPr lang="en-US" sz="3200" dirty="0"/>
              <a:t> </a:t>
            </a:r>
            <a:endParaRPr lang="en-US" sz="3200" b="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F9EA79-9BE4-338D-D788-0404DBD44EFA}"/>
              </a:ext>
            </a:extLst>
          </p:cNvPr>
          <p:cNvSpPr>
            <a:spLocks noGrp="1"/>
          </p:cNvSpPr>
          <p:nvPr>
            <p:ph type="body" sz="quarter" idx="14"/>
          </p:nvPr>
        </p:nvSpPr>
        <p:spPr>
          <a:xfrm>
            <a:off x="1290072" y="3200400"/>
            <a:ext cx="6670587" cy="1860596"/>
          </a:xfrm>
        </p:spPr>
        <p:txBody>
          <a:bodyPr>
            <a:normAutofit/>
          </a:bodyPr>
          <a:lstStyle/>
          <a:p>
            <a:pPr marL="0" indent="0" algn="ctr">
              <a:buNone/>
            </a:pPr>
            <a:r>
              <a:rPr lang="en-US" sz="8000" i="1" dirty="0"/>
              <a:t>Addenda</a:t>
            </a:r>
          </a:p>
        </p:txBody>
      </p:sp>
      <p:pic>
        <p:nvPicPr>
          <p:cNvPr id="4" name="Picture 3" descr="Logo&#10;&#10;Description automatically generated">
            <a:extLst>
              <a:ext uri="{FF2B5EF4-FFF2-40B4-BE49-F238E27FC236}">
                <a16:creationId xmlns:a16="http://schemas.microsoft.com/office/drawing/2014/main" id="{558FD16D-B324-10A5-0096-A7B4BC1BC99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37929" y="1583298"/>
            <a:ext cx="4563035" cy="1928252"/>
          </a:xfrm>
          <a:prstGeom prst="rect">
            <a:avLst/>
          </a:prstGeom>
        </p:spPr>
      </p:pic>
    </p:spTree>
    <p:extLst>
      <p:ext uri="{BB962C8B-B14F-4D97-AF65-F5344CB8AC3E}">
        <p14:creationId xmlns:p14="http://schemas.microsoft.com/office/powerpoint/2010/main" val="364989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4939"/>
            <a:ext cx="12588240" cy="703263"/>
          </a:xfrm>
          <a:prstGeom prst="rect">
            <a:avLst/>
          </a:prstGeom>
        </p:spPr>
        <p:txBody>
          <a:bodyPr>
            <a:normAutofit fontScale="90000"/>
          </a:bodyPr>
          <a:lstStyle/>
          <a:p>
            <a:pPr algn="ctr"/>
            <a:r>
              <a:rPr lang="en-US" dirty="0">
                <a:solidFill>
                  <a:schemeClr val="bg1">
                    <a:lumMod val="95000"/>
                  </a:schemeClr>
                </a:solidFill>
              </a:rPr>
              <a:t>5 Steps where data is entered in the PI-1563 portal</a:t>
            </a:r>
          </a:p>
        </p:txBody>
      </p:sp>
      <p:sp>
        <p:nvSpPr>
          <p:cNvPr id="9" name="Text Placeholder 4"/>
          <p:cNvSpPr>
            <a:spLocks noGrp="1"/>
          </p:cNvSpPr>
          <p:nvPr>
            <p:ph type="body" sz="half" idx="4294967295"/>
          </p:nvPr>
        </p:nvSpPr>
        <p:spPr>
          <a:xfrm>
            <a:off x="975360" y="1249680"/>
            <a:ext cx="11170920" cy="5773420"/>
          </a:xfrm>
          <a:prstGeom prst="rect">
            <a:avLst/>
          </a:prstGeom>
        </p:spPr>
        <p:txBody>
          <a:bodyPr>
            <a:noAutofit/>
          </a:bodyPr>
          <a:lstStyle/>
          <a:p>
            <a:pPr marL="0" indent="0">
              <a:lnSpc>
                <a:spcPct val="100000"/>
              </a:lnSpc>
              <a:spcBef>
                <a:spcPts val="600"/>
              </a:spcBef>
              <a:buNone/>
            </a:pPr>
            <a:r>
              <a:rPr lang="en-US" sz="2800" b="1" dirty="0"/>
              <a:t>Step 1: Head Count </a:t>
            </a:r>
            <a:r>
              <a:rPr lang="en-US" sz="2800" dirty="0"/>
              <a:t>– </a:t>
            </a:r>
            <a:r>
              <a:rPr lang="en-US" sz="2800" i="1" dirty="0"/>
              <a:t>(</a:t>
            </a:r>
            <a:r>
              <a:rPr lang="en-US" sz="2800" b="1" i="1" dirty="0"/>
              <a:t>Record all Resident and Non-Resident students to whom the district is directly providing educational services)</a:t>
            </a:r>
          </a:p>
          <a:p>
            <a:pPr marL="0" indent="0">
              <a:lnSpc>
                <a:spcPct val="100000"/>
              </a:lnSpc>
              <a:spcBef>
                <a:spcPts val="600"/>
              </a:spcBef>
              <a:buNone/>
            </a:pPr>
            <a:r>
              <a:rPr lang="en-US" sz="2800" b="1" dirty="0"/>
              <a:t>Step 2:  Non-Resident Reductions- </a:t>
            </a:r>
            <a:r>
              <a:rPr lang="en-US" sz="2800" b="1" i="1" dirty="0"/>
              <a:t>(Record students in your seats that are residents of another district)</a:t>
            </a:r>
          </a:p>
          <a:p>
            <a:pPr marL="0" indent="0">
              <a:lnSpc>
                <a:spcPct val="100000"/>
              </a:lnSpc>
              <a:spcBef>
                <a:spcPts val="600"/>
              </a:spcBef>
              <a:buNone/>
            </a:pPr>
            <a:r>
              <a:rPr lang="en-US" sz="2800" b="1" dirty="0"/>
              <a:t>Step 3:  Resident Reductions- </a:t>
            </a:r>
            <a:r>
              <a:rPr lang="en-US" sz="2800" b="1" i="1" dirty="0"/>
              <a:t>(Record resident students who are included in the head count but are not eligible to be counted full-time for state aid purposes)</a:t>
            </a:r>
          </a:p>
          <a:p>
            <a:pPr marL="0" indent="0">
              <a:lnSpc>
                <a:spcPct val="100000"/>
              </a:lnSpc>
              <a:spcBef>
                <a:spcPts val="600"/>
              </a:spcBef>
              <a:buNone/>
            </a:pPr>
            <a:r>
              <a:rPr lang="en-US" sz="2800" b="1" dirty="0"/>
              <a:t>Step 4:  Resident Additions </a:t>
            </a:r>
            <a:r>
              <a:rPr lang="en-US" sz="2800" i="1" dirty="0"/>
              <a:t>– </a:t>
            </a:r>
            <a:r>
              <a:rPr lang="en-US" sz="2800" b="1" i="1" dirty="0"/>
              <a:t>(Record resident students your district is financially responsible for that attend another school)</a:t>
            </a:r>
          </a:p>
          <a:p>
            <a:pPr marL="0" indent="0">
              <a:lnSpc>
                <a:spcPct val="100000"/>
              </a:lnSpc>
              <a:spcBef>
                <a:spcPts val="600"/>
              </a:spcBef>
              <a:buNone/>
            </a:pPr>
            <a:r>
              <a:rPr lang="en-US" sz="2800" b="1" dirty="0"/>
              <a:t>Step 5: Part time Home-Schooled </a:t>
            </a:r>
            <a:r>
              <a:rPr lang="en-US" sz="2800" b="1" i="1" dirty="0"/>
              <a:t>(Record Non-Resident Home-Schooled students attending your school)</a:t>
            </a:r>
          </a:p>
        </p:txBody>
      </p:sp>
    </p:spTree>
    <p:extLst>
      <p:ext uri="{BB962C8B-B14F-4D97-AF65-F5344CB8AC3E}">
        <p14:creationId xmlns:p14="http://schemas.microsoft.com/office/powerpoint/2010/main" val="7658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1000"/>
            <a:ext cx="12480925" cy="873219"/>
          </a:xfrm>
          <a:prstGeom prst="rect">
            <a:avLst/>
          </a:prstGeom>
        </p:spPr>
        <p:txBody>
          <a:bodyPr>
            <a:normAutofit/>
          </a:bodyPr>
          <a:lstStyle/>
          <a:p>
            <a:pPr algn="ctr"/>
            <a:r>
              <a:rPr lang="en-US" dirty="0">
                <a:solidFill>
                  <a:schemeClr val="bg1">
                    <a:lumMod val="95000"/>
                  </a:schemeClr>
                </a:solidFill>
              </a:rPr>
              <a:t>September Pupil Count</a:t>
            </a:r>
          </a:p>
        </p:txBody>
      </p:sp>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657596" y="1404965"/>
            <a:ext cx="4786274" cy="4231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Flowchart: Terminator 5"/>
          <p:cNvSpPr/>
          <p:nvPr/>
        </p:nvSpPr>
        <p:spPr>
          <a:xfrm>
            <a:off x="3657600" y="4860063"/>
            <a:ext cx="1786270" cy="263843"/>
          </a:xfrm>
          <a:prstGeom prst="flowChartTerminator">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7" name="Title 1"/>
          <p:cNvSpPr txBox="1">
            <a:spLocks/>
          </p:cNvSpPr>
          <p:nvPr/>
        </p:nvSpPr>
        <p:spPr>
          <a:xfrm>
            <a:off x="361508" y="5720739"/>
            <a:ext cx="4933506" cy="702310"/>
          </a:xfrm>
          <a:prstGeom prst="rect">
            <a:avLst/>
          </a:prstGeom>
        </p:spPr>
        <p:txBody>
          <a:bodyPr>
            <a:normAutofit lnSpcReduction="10000"/>
          </a:bodyPr>
          <a:lstStyle>
            <a:lvl1pPr algn="l" defTabSz="936071" rtl="0" eaLnBrk="1" latinLnBrk="0" hangingPunct="1">
              <a:lnSpc>
                <a:spcPct val="90000"/>
              </a:lnSpc>
              <a:spcBef>
                <a:spcPct val="0"/>
              </a:spcBef>
              <a:buNone/>
              <a:defRPr sz="4504" kern="1200">
                <a:solidFill>
                  <a:schemeClr val="tx1"/>
                </a:solidFill>
                <a:latin typeface="+mj-lt"/>
                <a:ea typeface="+mj-ea"/>
                <a:cs typeface="+mj-cs"/>
              </a:defRPr>
            </a:lvl1pPr>
          </a:lstStyle>
          <a:p>
            <a:pPr algn="ctr"/>
            <a:r>
              <a:rPr lang="en-US" sz="2400" dirty="0"/>
              <a:t>Start by clicking on the “SFS Reporting Portals”</a:t>
            </a:r>
          </a:p>
        </p:txBody>
      </p:sp>
      <p:pic>
        <p:nvPicPr>
          <p:cNvPr id="8" name="Picture Placeholder 6"/>
          <p:cNvPicPr>
            <a:picLocks/>
          </p:cNvPicPr>
          <p:nvPr/>
        </p:nvPicPr>
        <p:blipFill rotWithShape="1">
          <a:blip r:embed="rId4" cstate="email">
            <a:extLst>
              <a:ext uri="{28A0092B-C50C-407E-A947-70E740481C1C}">
                <a14:useLocalDpi xmlns:a14="http://schemas.microsoft.com/office/drawing/2010/main"/>
              </a:ext>
            </a:extLst>
          </a:blip>
          <a:srcRect/>
          <a:stretch/>
        </p:blipFill>
        <p:spPr bwMode="auto">
          <a:xfrm>
            <a:off x="5943601" y="1404965"/>
            <a:ext cx="5553224" cy="4268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Flowchart: Terminator 8"/>
          <p:cNvSpPr/>
          <p:nvPr/>
        </p:nvSpPr>
        <p:spPr>
          <a:xfrm>
            <a:off x="8314839" y="3182758"/>
            <a:ext cx="1950861" cy="230982"/>
          </a:xfrm>
          <a:prstGeom prst="flowChartTerminator">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10" name="Text Placeholder 4"/>
          <p:cNvSpPr>
            <a:spLocks noGrp="1"/>
          </p:cNvSpPr>
          <p:nvPr>
            <p:ph type="body" sz="quarter" idx="13"/>
          </p:nvPr>
        </p:nvSpPr>
        <p:spPr>
          <a:xfrm>
            <a:off x="5943601" y="5721723"/>
            <a:ext cx="5583202" cy="845143"/>
          </a:xfrm>
        </p:spPr>
        <p:txBody>
          <a:bodyPr>
            <a:noAutofit/>
          </a:bodyPr>
          <a:lstStyle/>
          <a:p>
            <a:pPr>
              <a:lnSpc>
                <a:spcPct val="100000"/>
              </a:lnSpc>
              <a:spcBef>
                <a:spcPts val="0"/>
              </a:spcBef>
              <a:spcAft>
                <a:spcPts val="0"/>
              </a:spcAft>
            </a:pPr>
            <a:r>
              <a:rPr lang="en-US" sz="2400" b="1" dirty="0">
                <a:solidFill>
                  <a:schemeClr val="tx1"/>
                </a:solidFill>
              </a:rPr>
              <a:t>Login from here.  Do </a:t>
            </a:r>
            <a:r>
              <a:rPr lang="en-US" sz="2400" b="1" u="sng" dirty="0">
                <a:solidFill>
                  <a:schemeClr val="tx1"/>
                </a:solidFill>
              </a:rPr>
              <a:t>not</a:t>
            </a:r>
            <a:r>
              <a:rPr lang="en-US" sz="2400" b="1" dirty="0">
                <a:solidFill>
                  <a:schemeClr val="tx1"/>
                </a:solidFill>
              </a:rPr>
              <a:t> bookmark any portal pages beyond this one.</a:t>
            </a:r>
          </a:p>
        </p:txBody>
      </p:sp>
      <p:sp>
        <p:nvSpPr>
          <p:cNvPr id="2" name="Right Arrow 1"/>
          <p:cNvSpPr/>
          <p:nvPr/>
        </p:nvSpPr>
        <p:spPr>
          <a:xfrm>
            <a:off x="5188688" y="4189228"/>
            <a:ext cx="1105786" cy="4040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7663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118" y="1285174"/>
            <a:ext cx="10546714" cy="4500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idx="4294967295"/>
          </p:nvPr>
        </p:nvSpPr>
        <p:spPr>
          <a:xfrm>
            <a:off x="0" y="264939"/>
            <a:ext cx="12036425" cy="703263"/>
          </a:xfrm>
          <a:prstGeom prst="rect">
            <a:avLst/>
          </a:prstGeom>
        </p:spPr>
        <p:txBody>
          <a:bodyPr>
            <a:normAutofit fontScale="90000"/>
          </a:bodyPr>
          <a:lstStyle/>
          <a:p>
            <a:pPr algn="ctr"/>
            <a:r>
              <a:rPr lang="en-US" dirty="0">
                <a:solidFill>
                  <a:schemeClr val="bg1">
                    <a:lumMod val="95000"/>
                  </a:schemeClr>
                </a:solidFill>
              </a:rPr>
              <a:t>School Finance Reporting </a:t>
            </a:r>
            <a:r>
              <a:rPr lang="en-US" sz="5300" dirty="0">
                <a:solidFill>
                  <a:schemeClr val="bg1">
                    <a:lumMod val="95000"/>
                  </a:schemeClr>
                </a:solidFill>
              </a:rPr>
              <a:t>Portal</a:t>
            </a:r>
            <a:endParaRPr lang="en-US" dirty="0">
              <a:solidFill>
                <a:schemeClr val="bg1">
                  <a:lumMod val="95000"/>
                </a:schemeClr>
              </a:solidFill>
            </a:endParaRPr>
          </a:p>
        </p:txBody>
      </p:sp>
      <p:sp>
        <p:nvSpPr>
          <p:cNvPr id="8" name="Flowchart: Terminator 7"/>
          <p:cNvSpPr/>
          <p:nvPr/>
        </p:nvSpPr>
        <p:spPr>
          <a:xfrm>
            <a:off x="4195943" y="3434316"/>
            <a:ext cx="3500257" cy="695723"/>
          </a:xfrm>
          <a:prstGeom prst="flowChartTerminator">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9" name="Text Placeholder 4"/>
          <p:cNvSpPr>
            <a:spLocks noGrp="1"/>
          </p:cNvSpPr>
          <p:nvPr>
            <p:ph type="body" sz="half" idx="4294967295"/>
          </p:nvPr>
        </p:nvSpPr>
        <p:spPr>
          <a:xfrm>
            <a:off x="1400775" y="5785451"/>
            <a:ext cx="9984740" cy="702310"/>
          </a:xfrm>
          <a:prstGeom prst="rect">
            <a:avLst/>
          </a:prstGeom>
        </p:spPr>
        <p:txBody>
          <a:bodyPr>
            <a:noAutofit/>
          </a:bodyPr>
          <a:lstStyle/>
          <a:p>
            <a:pPr marL="0" indent="0" algn="ctr">
              <a:lnSpc>
                <a:spcPct val="100000"/>
              </a:lnSpc>
              <a:spcBef>
                <a:spcPts val="600"/>
              </a:spcBef>
              <a:buNone/>
            </a:pPr>
            <a:r>
              <a:rPr lang="en-US" sz="2800" b="1" dirty="0"/>
              <a:t>Under “Non-Financial</a:t>
            </a:r>
            <a:r>
              <a:rPr lang="en-US" sz="2800" dirty="0"/>
              <a:t> </a:t>
            </a:r>
            <a:r>
              <a:rPr lang="en-US" sz="2800" b="1" dirty="0"/>
              <a:t>Data Home” you  will find a link to the “Pupil Count September” portal.</a:t>
            </a:r>
          </a:p>
        </p:txBody>
      </p:sp>
    </p:spTree>
    <p:extLst>
      <p:ext uri="{BB962C8B-B14F-4D97-AF65-F5344CB8AC3E}">
        <p14:creationId xmlns:p14="http://schemas.microsoft.com/office/powerpoint/2010/main" val="65097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492"/>
          <a:stretch/>
        </p:blipFill>
        <p:spPr>
          <a:xfrm>
            <a:off x="1330323" y="1051566"/>
            <a:ext cx="9820275" cy="4964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3"/>
          </p:nvPr>
        </p:nvSpPr>
        <p:spPr>
          <a:xfrm>
            <a:off x="1009651" y="5881256"/>
            <a:ext cx="10972800" cy="1262270"/>
          </a:xfrm>
        </p:spPr>
        <p:txBody>
          <a:bodyPr>
            <a:normAutofit fontScale="55000" lnSpcReduction="20000"/>
          </a:bodyPr>
          <a:lstStyle/>
          <a:p>
            <a:pPr>
              <a:lnSpc>
                <a:spcPct val="120000"/>
              </a:lnSpc>
              <a:spcBef>
                <a:spcPts val="600"/>
              </a:spcBef>
            </a:pPr>
            <a:r>
              <a:rPr lang="en-US" dirty="0">
                <a:solidFill>
                  <a:schemeClr val="accent6">
                    <a:lumMod val="60000"/>
                    <a:lumOff val="40000"/>
                  </a:schemeClr>
                </a:solidFill>
              </a:rPr>
              <a:t>Step 1 – </a:t>
            </a:r>
            <a:r>
              <a:rPr lang="en-US" b="1" dirty="0">
                <a:solidFill>
                  <a:schemeClr val="accent6">
                    <a:lumMod val="60000"/>
                    <a:lumOff val="40000"/>
                  </a:schemeClr>
                </a:solidFill>
              </a:rPr>
              <a:t>Head Count </a:t>
            </a:r>
            <a:r>
              <a:rPr lang="en-US" dirty="0">
                <a:solidFill>
                  <a:schemeClr val="accent6">
                    <a:lumMod val="60000"/>
                    <a:lumOff val="40000"/>
                  </a:schemeClr>
                </a:solidFill>
              </a:rPr>
              <a:t>- Identify all Resident and Non-Resident students to whom the district is directly providing educational services.</a:t>
            </a:r>
          </a:p>
        </p:txBody>
      </p:sp>
      <p:sp>
        <p:nvSpPr>
          <p:cNvPr id="2" name="Title 1"/>
          <p:cNvSpPr>
            <a:spLocks noGrp="1"/>
          </p:cNvSpPr>
          <p:nvPr>
            <p:ph type="title" idx="4294967295"/>
          </p:nvPr>
        </p:nvSpPr>
        <p:spPr>
          <a:xfrm>
            <a:off x="0" y="4537"/>
            <a:ext cx="12480925" cy="1015130"/>
          </a:xfrm>
          <a:prstGeom prst="rect">
            <a:avLst/>
          </a:prstGeom>
        </p:spPr>
        <p:txBody>
          <a:bodyPr>
            <a:noAutofit/>
          </a:bodyPr>
          <a:lstStyle/>
          <a:p>
            <a:pPr algn="ctr"/>
            <a:r>
              <a:rPr lang="en-US" sz="3600" dirty="0">
                <a:solidFill>
                  <a:schemeClr val="bg1">
                    <a:lumMod val="95000"/>
                  </a:schemeClr>
                </a:solidFill>
              </a:rPr>
              <a:t>PI-1563 Pupil Count Process, Step 1.1 Physically Present and Step 1.2  Absentees (same as shown below)</a:t>
            </a:r>
          </a:p>
        </p:txBody>
      </p:sp>
      <p:sp>
        <p:nvSpPr>
          <p:cNvPr id="6" name="TextBox 5"/>
          <p:cNvSpPr txBox="1"/>
          <p:nvPr/>
        </p:nvSpPr>
        <p:spPr>
          <a:xfrm>
            <a:off x="6712087" y="2534082"/>
            <a:ext cx="5398398" cy="830997"/>
          </a:xfrm>
          <a:prstGeom prst="rect">
            <a:avLst/>
          </a:prstGeom>
          <a:solidFill>
            <a:schemeClr val="bg1">
              <a:lumMod val="95000"/>
            </a:schemeClr>
          </a:solidFill>
          <a:ln w="38100">
            <a:solidFill>
              <a:schemeClr val="accent6">
                <a:lumMod val="60000"/>
                <a:lumOff val="40000"/>
              </a:schemeClr>
            </a:solidFill>
            <a:prstDash val="lgDash"/>
          </a:ln>
        </p:spPr>
        <p:txBody>
          <a:bodyPr wrap="square" rtlCol="0">
            <a:spAutoFit/>
          </a:bodyPr>
          <a:lstStyle/>
          <a:p>
            <a:pPr algn="just"/>
            <a:r>
              <a:rPr lang="en-US" sz="1600" b="1" dirty="0">
                <a:solidFill>
                  <a:schemeClr val="accent6">
                    <a:lumMod val="60000"/>
                    <a:lumOff val="40000"/>
                  </a:schemeClr>
                </a:solidFill>
              </a:rPr>
              <a:t>The SFS team will be continue to collect the counting of 9</a:t>
            </a:r>
            <a:r>
              <a:rPr lang="en-US" sz="1600" b="1" baseline="30000" dirty="0">
                <a:solidFill>
                  <a:schemeClr val="accent6">
                    <a:lumMod val="60000"/>
                    <a:lumOff val="40000"/>
                  </a:schemeClr>
                </a:solidFill>
              </a:rPr>
              <a:t>th</a:t>
            </a:r>
            <a:r>
              <a:rPr lang="en-US" sz="1600" b="1" dirty="0">
                <a:solidFill>
                  <a:schemeClr val="accent6">
                    <a:lumMod val="60000"/>
                    <a:lumOff val="40000"/>
                  </a:schemeClr>
                </a:solidFill>
              </a:rPr>
              <a:t> graders for the "Personal Electronic Computing Devices Grant” as required by Wis. Stat. 115.438(4)(a)1.</a:t>
            </a:r>
          </a:p>
        </p:txBody>
      </p:sp>
    </p:spTree>
    <p:extLst>
      <p:ext uri="{BB962C8B-B14F-4D97-AF65-F5344CB8AC3E}">
        <p14:creationId xmlns:p14="http://schemas.microsoft.com/office/powerpoint/2010/main" val="2234762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741"/>
          <a:stretch/>
        </p:blipFill>
        <p:spPr>
          <a:xfrm>
            <a:off x="2658812" y="967664"/>
            <a:ext cx="8080910" cy="4833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3"/>
          </p:nvPr>
        </p:nvSpPr>
        <p:spPr>
          <a:xfrm>
            <a:off x="798551" y="5773119"/>
            <a:ext cx="10972800" cy="1262270"/>
          </a:xfrm>
        </p:spPr>
        <p:txBody>
          <a:bodyPr>
            <a:noAutofit/>
          </a:bodyPr>
          <a:lstStyle/>
          <a:p>
            <a:pPr>
              <a:lnSpc>
                <a:spcPct val="120000"/>
              </a:lnSpc>
              <a:spcBef>
                <a:spcPts val="600"/>
              </a:spcBef>
            </a:pPr>
            <a:r>
              <a:rPr lang="en-US" sz="3200" dirty="0">
                <a:solidFill>
                  <a:schemeClr val="accent6">
                    <a:lumMod val="60000"/>
                    <a:lumOff val="40000"/>
                  </a:schemeClr>
                </a:solidFill>
              </a:rPr>
              <a:t>Step 2 – </a:t>
            </a:r>
            <a:r>
              <a:rPr lang="en-US" sz="3200" b="1" u="sng" dirty="0">
                <a:solidFill>
                  <a:schemeClr val="accent6">
                    <a:lumMod val="60000"/>
                    <a:lumOff val="40000"/>
                  </a:schemeClr>
                </a:solidFill>
              </a:rPr>
              <a:t>Non-Resident Reductions</a:t>
            </a:r>
            <a:r>
              <a:rPr lang="en-US" sz="3200" b="1" dirty="0">
                <a:solidFill>
                  <a:schemeClr val="accent6">
                    <a:lumMod val="60000"/>
                    <a:lumOff val="40000"/>
                  </a:schemeClr>
                </a:solidFill>
              </a:rPr>
              <a:t>- </a:t>
            </a:r>
            <a:r>
              <a:rPr lang="en-US" sz="3200" dirty="0">
                <a:solidFill>
                  <a:schemeClr val="accent6">
                    <a:lumMod val="60000"/>
                    <a:lumOff val="40000"/>
                  </a:schemeClr>
                </a:solidFill>
              </a:rPr>
              <a:t>(Students in your seats that are residents of another district)</a:t>
            </a:r>
          </a:p>
        </p:txBody>
      </p:sp>
      <p:sp>
        <p:nvSpPr>
          <p:cNvPr id="2" name="Title 1"/>
          <p:cNvSpPr>
            <a:spLocks noGrp="1"/>
          </p:cNvSpPr>
          <p:nvPr>
            <p:ph type="title" idx="4294967295"/>
          </p:nvPr>
        </p:nvSpPr>
        <p:spPr>
          <a:xfrm>
            <a:off x="-39802" y="100943"/>
            <a:ext cx="12480924" cy="703263"/>
          </a:xfrm>
          <a:prstGeom prst="rect">
            <a:avLst/>
          </a:prstGeom>
        </p:spPr>
        <p:txBody>
          <a:bodyPr>
            <a:normAutofit/>
          </a:bodyPr>
          <a:lstStyle/>
          <a:p>
            <a:pPr algn="ctr"/>
            <a:r>
              <a:rPr lang="en-US" sz="4400" dirty="0">
                <a:solidFill>
                  <a:schemeClr val="bg1"/>
                </a:solidFill>
              </a:rPr>
              <a:t>PI-1563 Pupil Count Process</a:t>
            </a:r>
          </a:p>
        </p:txBody>
      </p:sp>
      <p:sp>
        <p:nvSpPr>
          <p:cNvPr id="4" name="Rounded Rectangle 3"/>
          <p:cNvSpPr/>
          <p:nvPr/>
        </p:nvSpPr>
        <p:spPr>
          <a:xfrm>
            <a:off x="4275232" y="1664365"/>
            <a:ext cx="6464490" cy="1511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0594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18920"/>
            <a:ext cx="12480925" cy="1184910"/>
          </a:xfrm>
          <a:prstGeom prst="rect">
            <a:avLst/>
          </a:prstGeom>
        </p:spPr>
        <p:txBody>
          <a:bodyPr>
            <a:noAutofit/>
          </a:bodyPr>
          <a:lstStyle/>
          <a:p>
            <a:pPr algn="ctr"/>
            <a:r>
              <a:rPr lang="en-US" sz="4400" dirty="0">
                <a:solidFill>
                  <a:schemeClr val="bg1"/>
                </a:solidFill>
              </a:rPr>
              <a:t>PI-1563 Pupil Count Process  - </a:t>
            </a:r>
            <a:br>
              <a:rPr lang="en-US" sz="4400" dirty="0">
                <a:solidFill>
                  <a:schemeClr val="bg1"/>
                </a:solidFill>
              </a:rPr>
            </a:br>
            <a:r>
              <a:rPr lang="en-US" sz="4400" dirty="0">
                <a:solidFill>
                  <a:schemeClr val="bg1"/>
                </a:solidFill>
              </a:rPr>
              <a:t>Part-time Resident (</a:t>
            </a:r>
            <a:r>
              <a:rPr lang="en-US" sz="4400" dirty="0">
                <a:solidFill>
                  <a:schemeClr val="bg1">
                    <a:lumMod val="95000"/>
                  </a:schemeClr>
                </a:solidFill>
              </a:rPr>
              <a:t>Step 3 </a:t>
            </a:r>
            <a:r>
              <a:rPr lang="en-US" sz="4400" dirty="0">
                <a:solidFill>
                  <a:schemeClr val="bg1"/>
                </a:solidFill>
              </a:rPr>
              <a:t>–Reductions)</a:t>
            </a:r>
          </a:p>
        </p:txBody>
      </p:sp>
      <p:sp>
        <p:nvSpPr>
          <p:cNvPr id="8" name="TextBox 7"/>
          <p:cNvSpPr txBox="1"/>
          <p:nvPr/>
        </p:nvSpPr>
        <p:spPr>
          <a:xfrm>
            <a:off x="990600" y="1245870"/>
            <a:ext cx="10728960" cy="5278368"/>
          </a:xfrm>
          <a:prstGeom prst="rect">
            <a:avLst/>
          </a:prstGeom>
          <a:noFill/>
        </p:spPr>
        <p:txBody>
          <a:bodyPr wrap="square" rtlCol="0">
            <a:spAutoFit/>
          </a:bodyPr>
          <a:lstStyle/>
          <a:p>
            <a:pPr>
              <a:spcAft>
                <a:spcPts val="600"/>
              </a:spcAft>
            </a:pPr>
            <a:r>
              <a:rPr lang="en-US" sz="2600" b="1" dirty="0"/>
              <a:t>Resident student - less than Full-Time Enrollment attends:</a:t>
            </a:r>
          </a:p>
          <a:p>
            <a:pPr marL="342900" indent="-342900">
              <a:spcAft>
                <a:spcPts val="600"/>
              </a:spcAft>
              <a:buFont typeface="Arial" panose="020B0604020202020204" pitchFamily="34" charset="0"/>
              <a:buChar char="•"/>
            </a:pPr>
            <a:r>
              <a:rPr lang="en-US" sz="2600" b="1" dirty="0"/>
              <a:t>any grade in a public school in the district under </a:t>
            </a:r>
            <a:r>
              <a:rPr lang="en-US" sz="2600" b="1" dirty="0">
                <a:hlinkClick r:id="rId3">
                  <a:extLst>
                    <a:ext uri="{A12FA001-AC4F-418D-AE19-62706E023703}">
                      <ahyp:hlinkClr xmlns:ahyp="http://schemas.microsoft.com/office/drawing/2018/hyperlinkcolor" val="tx"/>
                    </a:ext>
                  </a:extLst>
                </a:hlinkClick>
              </a:rPr>
              <a:t>s. 118.53</a:t>
            </a:r>
            <a:r>
              <a:rPr lang="en-US" sz="2600" b="1" dirty="0"/>
              <a:t> is eligible for state aid up to a maximum of two courses per pupil per semester.</a:t>
            </a:r>
          </a:p>
          <a:p>
            <a:pPr marL="342900" indent="-342900">
              <a:spcAft>
                <a:spcPts val="600"/>
              </a:spcAft>
              <a:buFont typeface="Arial" panose="020B0604020202020204" pitchFamily="34" charset="0"/>
              <a:buChar char="•"/>
            </a:pPr>
            <a:r>
              <a:rPr lang="en-US" sz="2600" b="1" dirty="0"/>
              <a:t>high school in the district under </a:t>
            </a:r>
            <a:r>
              <a:rPr lang="en-US" sz="2600" b="1" dirty="0">
                <a:hlinkClick r:id="rId4">
                  <a:extLst>
                    <a:ext uri="{A12FA001-AC4F-418D-AE19-62706E023703}">
                      <ahyp:hlinkClr xmlns:ahyp="http://schemas.microsoft.com/office/drawing/2018/hyperlinkcolor" val="tx"/>
                    </a:ext>
                  </a:extLst>
                </a:hlinkClick>
              </a:rPr>
              <a:t>s. 118.145(4)</a:t>
            </a:r>
            <a:r>
              <a:rPr lang="en-US" sz="2600" b="1" dirty="0"/>
              <a:t> is eligible for state aid up to a maximum of two courses per pupil per semester.</a:t>
            </a:r>
          </a:p>
          <a:p>
            <a:pPr marL="342900" indent="-342900">
              <a:spcAft>
                <a:spcPts val="600"/>
              </a:spcAft>
              <a:buFont typeface="Arial" panose="020B0604020202020204" pitchFamily="34" charset="0"/>
              <a:buChar char="•"/>
            </a:pPr>
            <a:r>
              <a:rPr lang="en-US" sz="2600" b="1" dirty="0"/>
              <a:t>the district less than full-time as defined by </a:t>
            </a:r>
            <a:r>
              <a:rPr lang="en-US" sz="2600" b="1" dirty="0">
                <a:hlinkClick r:id="rId5">
                  <a:extLst>
                    <a:ext uri="{A12FA001-AC4F-418D-AE19-62706E023703}">
                      <ahyp:hlinkClr xmlns:ahyp="http://schemas.microsoft.com/office/drawing/2018/hyperlinkcolor" val="tx"/>
                    </a:ext>
                  </a:extLst>
                </a:hlinkClick>
              </a:rPr>
              <a:t>s. 118.15(1)</a:t>
            </a:r>
            <a:r>
              <a:rPr lang="en-US" sz="2600" b="1" dirty="0"/>
              <a:t>. </a:t>
            </a:r>
            <a:r>
              <a:rPr lang="en-US" sz="2600" b="1" i="1" dirty="0"/>
              <a:t>Private school</a:t>
            </a:r>
            <a:r>
              <a:rPr lang="en-US" sz="2600" b="1" dirty="0"/>
              <a:t> students who attend grades other than high school are included in this area.</a:t>
            </a:r>
          </a:p>
          <a:p>
            <a:pPr marL="808038" indent="-457200">
              <a:spcAft>
                <a:spcPts val="600"/>
              </a:spcAft>
              <a:buFont typeface="Wingdings" panose="05000000000000000000" pitchFamily="2" charset="2"/>
              <a:buChar char="q"/>
            </a:pPr>
            <a:r>
              <a:rPr lang="en-US" sz="2600" b="1" dirty="0"/>
              <a:t>Student attends another district through Open Enrollment but returns to resident district for up to two classes under </a:t>
            </a:r>
            <a:r>
              <a:rPr lang="en-US" sz="2600" b="1" dirty="0">
                <a:hlinkClick r:id="rId6">
                  <a:extLst>
                    <a:ext uri="{A12FA001-AC4F-418D-AE19-62706E023703}">
                      <ahyp:hlinkClr xmlns:ahyp="http://schemas.microsoft.com/office/drawing/2018/hyperlinkcolor" val="tx"/>
                    </a:ext>
                  </a:extLst>
                </a:hlinkClick>
              </a:rPr>
              <a:t>s. 118.25</a:t>
            </a:r>
            <a:r>
              <a:rPr lang="en-US" sz="2600" b="1" dirty="0"/>
              <a:t> – were not to be counted in Step 1 as they will be added in Step 4. </a:t>
            </a:r>
          </a:p>
          <a:p>
            <a:pPr marL="342900" indent="-342900">
              <a:spcAft>
                <a:spcPts val="600"/>
              </a:spcAft>
              <a:buFont typeface="Arial" panose="020B0604020202020204" pitchFamily="34" charset="0"/>
              <a:buChar char="•"/>
            </a:pPr>
            <a:r>
              <a:rPr lang="en-US" sz="2600" b="1" dirty="0"/>
              <a:t>See  </a:t>
            </a:r>
            <a:r>
              <a:rPr lang="en-US" sz="2600" b="1" i="1" dirty="0">
                <a:hlinkClick r:id="rId7">
                  <a:extLst>
                    <a:ext uri="{A12FA001-AC4F-418D-AE19-62706E023703}">
                      <ahyp:hlinkClr xmlns:ahyp="http://schemas.microsoft.com/office/drawing/2018/hyperlinkcolor" val="tx"/>
                    </a:ext>
                  </a:extLst>
                </a:hlinkClick>
              </a:rPr>
              <a:t>PI-1563 Membership Definitions</a:t>
            </a:r>
            <a:r>
              <a:rPr lang="en-US" sz="2600" b="1" i="1" dirty="0"/>
              <a:t> </a:t>
            </a:r>
          </a:p>
        </p:txBody>
      </p:sp>
    </p:spTree>
    <p:extLst>
      <p:ext uri="{BB962C8B-B14F-4D97-AF65-F5344CB8AC3E}">
        <p14:creationId xmlns:p14="http://schemas.microsoft.com/office/powerpoint/2010/main" val="52578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492B96-B7E5-AF09-B368-DA815316D569}"/>
              </a:ext>
            </a:extLst>
          </p:cNvPr>
          <p:cNvSpPr>
            <a:spLocks noGrp="1"/>
          </p:cNvSpPr>
          <p:nvPr>
            <p:ph type="body" sz="quarter" idx="14"/>
          </p:nvPr>
        </p:nvSpPr>
        <p:spPr>
          <a:xfrm>
            <a:off x="1252976" y="1446646"/>
            <a:ext cx="7703246" cy="3807077"/>
          </a:xfrm>
        </p:spPr>
        <p:txBody>
          <a:bodyPr/>
          <a:lstStyle/>
          <a:p>
            <a:pPr>
              <a:buFont typeface="Arial" panose="020B0604020202020204" pitchFamily="34" charset="0"/>
              <a:buChar char="•"/>
            </a:pPr>
            <a:r>
              <a:rPr lang="en-US" dirty="0"/>
              <a:t>Which terms are you most familiar with, least familiar with?  </a:t>
            </a:r>
          </a:p>
          <a:p>
            <a:r>
              <a:rPr lang="en-US" dirty="0"/>
              <a:t>Turn and talk with your colleagues at your table</a:t>
            </a:r>
          </a:p>
        </p:txBody>
      </p:sp>
      <p:pic>
        <p:nvPicPr>
          <p:cNvPr id="4" name="Picture 3">
            <a:extLst>
              <a:ext uri="{FF2B5EF4-FFF2-40B4-BE49-F238E27FC236}">
                <a16:creationId xmlns:a16="http://schemas.microsoft.com/office/drawing/2014/main" id="{41D1B86A-87B2-C3DD-C7FE-E5E13E69BC1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50941" y="4268212"/>
            <a:ext cx="3223774" cy="1971021"/>
          </a:xfrm>
          <a:prstGeom prst="rect">
            <a:avLst/>
          </a:prstGeom>
        </p:spPr>
      </p:pic>
      <p:sp>
        <p:nvSpPr>
          <p:cNvPr id="5" name="TextBox 4">
            <a:extLst>
              <a:ext uri="{FF2B5EF4-FFF2-40B4-BE49-F238E27FC236}">
                <a16:creationId xmlns:a16="http://schemas.microsoft.com/office/drawing/2014/main" id="{CCBBF666-A83B-00E7-5580-A3859603BB50}"/>
              </a:ext>
            </a:extLst>
          </p:cNvPr>
          <p:cNvSpPr txBox="1"/>
          <p:nvPr/>
        </p:nvSpPr>
        <p:spPr>
          <a:xfrm>
            <a:off x="7540065" y="6695441"/>
            <a:ext cx="3423771" cy="230832"/>
          </a:xfrm>
          <a:prstGeom prst="rect">
            <a:avLst/>
          </a:prstGeom>
          <a:noFill/>
        </p:spPr>
        <p:txBody>
          <a:bodyPr wrap="square" rtlCol="0">
            <a:spAutoFit/>
          </a:bodyPr>
          <a:lstStyle/>
          <a:p>
            <a:r>
              <a:rPr lang="en-US" sz="900">
                <a:hlinkClick r:id="rId3" tooltip="https://www.duskyillusions.com/conversation/"/>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6257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451"/>
            <a:ext cx="12480925" cy="827491"/>
          </a:xfrm>
        </p:spPr>
        <p:txBody>
          <a:bodyPr>
            <a:noAutofit/>
          </a:bodyPr>
          <a:lstStyle/>
          <a:p>
            <a:pPr algn="ctr"/>
            <a:r>
              <a:rPr lang="en-US" b="1" dirty="0">
                <a:solidFill>
                  <a:schemeClr val="bg1"/>
                </a:solidFill>
              </a:rPr>
              <a:t>Non-Public Part-time Attendance</a:t>
            </a:r>
          </a:p>
        </p:txBody>
      </p:sp>
      <p:cxnSp>
        <p:nvCxnSpPr>
          <p:cNvPr id="7" name="Straight Connector 6"/>
          <p:cNvCxnSpPr/>
          <p:nvPr/>
        </p:nvCxnSpPr>
        <p:spPr>
          <a:xfrm>
            <a:off x="6474565" y="1014448"/>
            <a:ext cx="858379" cy="234103"/>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772255" y="1014448"/>
            <a:ext cx="702310" cy="2341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13566" y="1288340"/>
            <a:ext cx="4527431" cy="1200329"/>
          </a:xfrm>
          <a:prstGeom prst="rect">
            <a:avLst/>
          </a:prstGeom>
          <a:noFill/>
          <a:ln w="38100">
            <a:solidFill>
              <a:schemeClr val="accent6">
                <a:lumMod val="75000"/>
              </a:schemeClr>
            </a:solidFill>
          </a:ln>
        </p:spPr>
        <p:txBody>
          <a:bodyPr wrap="square" rtlCol="0">
            <a:spAutoFit/>
          </a:bodyPr>
          <a:lstStyle/>
          <a:p>
            <a:pPr algn="ctr"/>
            <a:r>
              <a:rPr lang="en-US" sz="2400" b="1" dirty="0"/>
              <a:t>Home-based Private Education</a:t>
            </a:r>
          </a:p>
          <a:p>
            <a:pPr algn="ctr"/>
            <a:r>
              <a:rPr lang="en-US" sz="2400" b="1" dirty="0"/>
              <a:t>§118.53</a:t>
            </a:r>
          </a:p>
          <a:p>
            <a:pPr algn="ctr"/>
            <a:r>
              <a:rPr lang="en-US" sz="2400" b="1" dirty="0"/>
              <a:t>§ 121.004(7)(em)</a:t>
            </a:r>
          </a:p>
        </p:txBody>
      </p:sp>
      <p:sp>
        <p:nvSpPr>
          <p:cNvPr id="12" name="TextBox 11"/>
          <p:cNvSpPr txBox="1"/>
          <p:nvPr/>
        </p:nvSpPr>
        <p:spPr>
          <a:xfrm>
            <a:off x="7093068" y="1281097"/>
            <a:ext cx="4582757" cy="1200329"/>
          </a:xfrm>
          <a:prstGeom prst="rect">
            <a:avLst/>
          </a:prstGeom>
          <a:noFill/>
          <a:ln w="38100">
            <a:solidFill>
              <a:schemeClr val="accent6">
                <a:lumMod val="75000"/>
              </a:schemeClr>
            </a:solidFill>
          </a:ln>
        </p:spPr>
        <p:txBody>
          <a:bodyPr wrap="square" rtlCol="0">
            <a:spAutoFit/>
          </a:bodyPr>
          <a:lstStyle/>
          <a:p>
            <a:pPr algn="ctr"/>
            <a:r>
              <a:rPr lang="en-US" sz="2400" b="1" dirty="0"/>
              <a:t>Non-Parochial, Parochial, Tribal § 118.145(4)</a:t>
            </a:r>
          </a:p>
          <a:p>
            <a:pPr algn="ctr"/>
            <a:r>
              <a:rPr lang="en-US" sz="2400" b="1" dirty="0"/>
              <a:t>§121.004(7)(e)</a:t>
            </a:r>
          </a:p>
        </p:txBody>
      </p:sp>
      <p:cxnSp>
        <p:nvCxnSpPr>
          <p:cNvPr id="17" name="Straight Connector 16"/>
          <p:cNvCxnSpPr/>
          <p:nvPr/>
        </p:nvCxnSpPr>
        <p:spPr>
          <a:xfrm>
            <a:off x="4206265" y="2597885"/>
            <a:ext cx="1807260" cy="127763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68886" y="2583322"/>
            <a:ext cx="1437379" cy="131168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13566" y="3916486"/>
            <a:ext cx="1638723" cy="461665"/>
          </a:xfrm>
          <a:prstGeom prst="rect">
            <a:avLst/>
          </a:prstGeom>
          <a:noFill/>
        </p:spPr>
        <p:txBody>
          <a:bodyPr wrap="square" rtlCol="0">
            <a:spAutoFit/>
          </a:bodyPr>
          <a:lstStyle/>
          <a:p>
            <a:r>
              <a:rPr lang="en-US" sz="2400" b="1" u="sng" dirty="0"/>
              <a:t>Resident</a:t>
            </a:r>
            <a:endParaRPr lang="en-US" sz="2247" b="1" u="sng" dirty="0"/>
          </a:p>
        </p:txBody>
      </p:sp>
      <p:sp>
        <p:nvSpPr>
          <p:cNvPr id="29" name="TextBox 28"/>
          <p:cNvSpPr txBox="1"/>
          <p:nvPr/>
        </p:nvSpPr>
        <p:spPr>
          <a:xfrm>
            <a:off x="5317535" y="3913267"/>
            <a:ext cx="2551419" cy="461665"/>
          </a:xfrm>
          <a:prstGeom prst="rect">
            <a:avLst/>
          </a:prstGeom>
          <a:noFill/>
        </p:spPr>
        <p:txBody>
          <a:bodyPr wrap="square" rtlCol="0">
            <a:spAutoFit/>
          </a:bodyPr>
          <a:lstStyle/>
          <a:p>
            <a:pPr algn="ctr"/>
            <a:r>
              <a:rPr lang="en-US" sz="2400" b="1" u="sng" dirty="0"/>
              <a:t>Non-Resident</a:t>
            </a:r>
          </a:p>
        </p:txBody>
      </p:sp>
      <p:sp>
        <p:nvSpPr>
          <p:cNvPr id="30" name="TextBox 29"/>
          <p:cNvSpPr txBox="1"/>
          <p:nvPr/>
        </p:nvSpPr>
        <p:spPr>
          <a:xfrm>
            <a:off x="7769253" y="2497972"/>
            <a:ext cx="4344233" cy="2167132"/>
          </a:xfrm>
          <a:prstGeom prst="rect">
            <a:avLst/>
          </a:prstGeom>
          <a:noFill/>
        </p:spPr>
        <p:txBody>
          <a:bodyPr wrap="square" rtlCol="0">
            <a:spAutoFit/>
          </a:bodyPr>
          <a:lstStyle/>
          <a:p>
            <a:pPr marL="457200" indent="-457200" algn="l">
              <a:buClr>
                <a:schemeClr val="accent6">
                  <a:lumMod val="75000"/>
                </a:schemeClr>
              </a:buClr>
              <a:buFont typeface="Wingdings" panose="05000000000000000000" pitchFamily="2" charset="2"/>
              <a:buChar char="ü"/>
            </a:pPr>
            <a:r>
              <a:rPr lang="en-US" sz="2247" b="1" dirty="0"/>
              <a:t> Grades 9-12</a:t>
            </a:r>
          </a:p>
          <a:p>
            <a:pPr marL="457200" indent="-457200" algn="l">
              <a:buClr>
                <a:schemeClr val="accent6">
                  <a:lumMod val="75000"/>
                </a:schemeClr>
              </a:buClr>
              <a:buFont typeface="Wingdings" panose="05000000000000000000" pitchFamily="2" charset="2"/>
              <a:buChar char="ü"/>
            </a:pPr>
            <a:r>
              <a:rPr lang="en-US" sz="2247" b="1" dirty="0"/>
              <a:t> Residents Only</a:t>
            </a:r>
          </a:p>
          <a:p>
            <a:pPr marL="457200" indent="-457200" algn="l">
              <a:buClr>
                <a:schemeClr val="accent6">
                  <a:lumMod val="75000"/>
                </a:schemeClr>
              </a:buClr>
              <a:buFont typeface="Wingdings" panose="05000000000000000000" pitchFamily="2" charset="2"/>
              <a:buChar char="ü"/>
            </a:pPr>
            <a:r>
              <a:rPr lang="en-US" sz="2247" b="1" dirty="0"/>
              <a:t> Up to 2 Courses Per Semester</a:t>
            </a:r>
          </a:p>
          <a:p>
            <a:pPr marL="457200" indent="-457200" algn="l">
              <a:buClr>
                <a:schemeClr val="accent6">
                  <a:lumMod val="75000"/>
                </a:schemeClr>
              </a:buClr>
              <a:buFont typeface="Wingdings" panose="05000000000000000000" pitchFamily="2" charset="2"/>
              <a:buChar char="ü"/>
            </a:pPr>
            <a:r>
              <a:rPr lang="en-US" sz="2247" b="1" dirty="0"/>
              <a:t> Can Count - FTE Computed on Hours Attended</a:t>
            </a:r>
          </a:p>
        </p:txBody>
      </p:sp>
      <p:sp>
        <p:nvSpPr>
          <p:cNvPr id="31" name="TextBox 30"/>
          <p:cNvSpPr txBox="1"/>
          <p:nvPr/>
        </p:nvSpPr>
        <p:spPr>
          <a:xfrm>
            <a:off x="644251" y="4457764"/>
            <a:ext cx="4249270" cy="1475532"/>
          </a:xfrm>
          <a:prstGeom prst="rect">
            <a:avLst/>
          </a:prstGeom>
          <a:noFill/>
        </p:spPr>
        <p:txBody>
          <a:bodyPr wrap="square" rtlCol="0">
            <a:spAutoFit/>
          </a:bodyPr>
          <a:lstStyle/>
          <a:p>
            <a:pPr marL="290513" indent="-290513" algn="l">
              <a:buClr>
                <a:schemeClr val="accent6">
                  <a:lumMod val="75000"/>
                </a:schemeClr>
              </a:buClr>
              <a:buFont typeface="Wingdings" pitchFamily="2" charset="2"/>
              <a:buChar char="ü"/>
            </a:pPr>
            <a:r>
              <a:rPr lang="en-US" sz="2247" b="1" dirty="0"/>
              <a:t>Any Grade (K-12)</a:t>
            </a:r>
          </a:p>
          <a:p>
            <a:pPr marL="290513" indent="-290513" algn="l">
              <a:buClr>
                <a:schemeClr val="accent6">
                  <a:lumMod val="75000"/>
                </a:schemeClr>
              </a:buClr>
              <a:buFont typeface="Wingdings" pitchFamily="2" charset="2"/>
              <a:buChar char="ü"/>
            </a:pPr>
            <a:r>
              <a:rPr lang="en-US" sz="2247" b="1" dirty="0"/>
              <a:t>Up to 2 Courses Per Semester</a:t>
            </a:r>
          </a:p>
          <a:p>
            <a:pPr marL="290513" indent="-290513" algn="l">
              <a:buClr>
                <a:schemeClr val="accent6">
                  <a:lumMod val="75000"/>
                </a:schemeClr>
              </a:buClr>
              <a:buFont typeface="Wingdings" pitchFamily="2" charset="2"/>
              <a:buChar char="ü"/>
            </a:pPr>
            <a:r>
              <a:rPr lang="en-US" sz="2247" b="1" dirty="0"/>
              <a:t>Can Count - FTE Computed on Hours Attended</a:t>
            </a:r>
          </a:p>
        </p:txBody>
      </p:sp>
      <p:sp>
        <p:nvSpPr>
          <p:cNvPr id="32" name="TextBox 31"/>
          <p:cNvSpPr txBox="1"/>
          <p:nvPr/>
        </p:nvSpPr>
        <p:spPr>
          <a:xfrm>
            <a:off x="5008125" y="4423719"/>
            <a:ext cx="4318749" cy="1475532"/>
          </a:xfrm>
          <a:prstGeom prst="rect">
            <a:avLst/>
          </a:prstGeom>
          <a:noFill/>
        </p:spPr>
        <p:txBody>
          <a:bodyPr wrap="square" rtlCol="0">
            <a:spAutoFit/>
          </a:bodyPr>
          <a:lstStyle/>
          <a:p>
            <a:pPr marL="290513" indent="-236538" algn="l">
              <a:buClr>
                <a:schemeClr val="accent6">
                  <a:lumMod val="75000"/>
                </a:schemeClr>
              </a:buClr>
              <a:buFont typeface="Wingdings" pitchFamily="2" charset="2"/>
              <a:buChar char="ü"/>
            </a:pPr>
            <a:r>
              <a:rPr lang="en-US" sz="2247" b="1" dirty="0"/>
              <a:t>Any Grade (K-12)</a:t>
            </a:r>
          </a:p>
          <a:p>
            <a:pPr marL="290513" indent="-236538" algn="l">
              <a:buClr>
                <a:schemeClr val="accent6">
                  <a:lumMod val="75000"/>
                </a:schemeClr>
              </a:buClr>
              <a:buFont typeface="Wingdings" pitchFamily="2" charset="2"/>
              <a:buChar char="ü"/>
            </a:pPr>
            <a:r>
              <a:rPr lang="en-US" sz="2247" b="1" dirty="0"/>
              <a:t>Up to 2 Courses Per Semester</a:t>
            </a:r>
          </a:p>
          <a:p>
            <a:pPr marL="290513" indent="-236538" algn="l">
              <a:buClr>
                <a:schemeClr val="accent6">
                  <a:lumMod val="75000"/>
                </a:schemeClr>
              </a:buClr>
              <a:buFont typeface="Wingdings" pitchFamily="2" charset="2"/>
              <a:buChar char="ü"/>
            </a:pPr>
            <a:r>
              <a:rPr lang="en-US" sz="2247" b="1" dirty="0"/>
              <a:t>Can Count - .25 FTE for Each Course, .50 FTE Max</a:t>
            </a:r>
          </a:p>
        </p:txBody>
      </p:sp>
      <p:sp>
        <p:nvSpPr>
          <p:cNvPr id="33" name="TextBox 32"/>
          <p:cNvSpPr txBox="1"/>
          <p:nvPr/>
        </p:nvSpPr>
        <p:spPr>
          <a:xfrm>
            <a:off x="1857685" y="5922538"/>
            <a:ext cx="8523444" cy="461665"/>
          </a:xfrm>
          <a:prstGeom prst="rect">
            <a:avLst/>
          </a:prstGeom>
          <a:noFill/>
        </p:spPr>
        <p:txBody>
          <a:bodyPr wrap="square" rtlCol="0">
            <a:spAutoFit/>
          </a:bodyPr>
          <a:lstStyle/>
          <a:p>
            <a:pPr algn="ctr"/>
            <a:r>
              <a:rPr lang="en-US" sz="2400" b="1" u="sng" dirty="0">
                <a:solidFill>
                  <a:srgbClr val="FF0000"/>
                </a:solidFill>
              </a:rPr>
              <a:t> </a:t>
            </a:r>
            <a:r>
              <a:rPr lang="en-US" sz="2400" b="1" u="sng" dirty="0">
                <a:solidFill>
                  <a:schemeClr val="accent6">
                    <a:lumMod val="75000"/>
                  </a:schemeClr>
                </a:solidFill>
              </a:rPr>
              <a:t>---&gt; Only for General Aid Purposes, NOT Revenue Limit  &lt;---</a:t>
            </a:r>
          </a:p>
        </p:txBody>
      </p:sp>
    </p:spTree>
    <p:extLst>
      <p:ext uri="{BB962C8B-B14F-4D97-AF65-F5344CB8AC3E}">
        <p14:creationId xmlns:p14="http://schemas.microsoft.com/office/powerpoint/2010/main" val="3268708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8" grpId="0"/>
      <p:bldP spid="29" grpId="0"/>
      <p:bldP spid="30" grpId="0"/>
      <p:bldP spid="31"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 y="132333"/>
            <a:ext cx="12374245" cy="1170517"/>
          </a:xfrm>
        </p:spPr>
        <p:txBody>
          <a:bodyPr>
            <a:normAutofit/>
          </a:bodyPr>
          <a:lstStyle/>
          <a:p>
            <a:r>
              <a:rPr lang="en-US" dirty="0">
                <a:solidFill>
                  <a:schemeClr val="bg1"/>
                </a:solidFill>
                <a:latin typeface="+mn-lt"/>
              </a:rPr>
              <a:t>Counting Part-time Pupils</a:t>
            </a:r>
          </a:p>
        </p:txBody>
      </p:sp>
      <p:grpSp>
        <p:nvGrpSpPr>
          <p:cNvPr id="18" name="Group 17"/>
          <p:cNvGrpSpPr/>
          <p:nvPr/>
        </p:nvGrpSpPr>
        <p:grpSpPr>
          <a:xfrm>
            <a:off x="2983441" y="3172223"/>
            <a:ext cx="6788997" cy="3068480"/>
            <a:chOff x="1371600" y="3189895"/>
            <a:chExt cx="6629400" cy="2872904"/>
          </a:xfrm>
        </p:grpSpPr>
        <p:sp>
          <p:nvSpPr>
            <p:cNvPr id="6" name="TextBox 5"/>
            <p:cNvSpPr txBox="1"/>
            <p:nvPr/>
          </p:nvSpPr>
          <p:spPr>
            <a:xfrm>
              <a:off x="1371600" y="3189895"/>
              <a:ext cx="2209800" cy="1230623"/>
            </a:xfrm>
            <a:prstGeom prst="rect">
              <a:avLst/>
            </a:prstGeom>
            <a:solidFill>
              <a:srgbClr val="A7D971"/>
            </a:solidFill>
            <a:ln w="12700">
              <a:solidFill>
                <a:schemeClr val="tx1"/>
              </a:solidFill>
            </a:ln>
          </p:spPr>
          <p:txBody>
            <a:bodyPr wrap="square" rtlCol="0">
              <a:spAutoFit/>
            </a:bodyPr>
            <a:lstStyle/>
            <a:p>
              <a:pPr algn="ctr"/>
              <a:endParaRPr lang="en-US" sz="1200" b="1" dirty="0"/>
            </a:p>
            <a:p>
              <a:pPr algn="ctr"/>
              <a:r>
                <a:rPr lang="en-US" sz="2247" b="1" dirty="0"/>
                <a:t>Pupil comes from:</a:t>
              </a:r>
              <a:endParaRPr lang="en-US" sz="2247" dirty="0"/>
            </a:p>
            <a:p>
              <a:pPr algn="ctr"/>
              <a:endParaRPr lang="en-US" sz="2247" dirty="0"/>
            </a:p>
          </p:txBody>
        </p:sp>
        <p:sp>
          <p:nvSpPr>
            <p:cNvPr id="8" name="TextBox 7"/>
            <p:cNvSpPr txBox="1"/>
            <p:nvPr/>
          </p:nvSpPr>
          <p:spPr>
            <a:xfrm>
              <a:off x="1371600" y="4107964"/>
              <a:ext cx="2209800" cy="1057727"/>
            </a:xfrm>
            <a:prstGeom prst="rect">
              <a:avLst/>
            </a:prstGeom>
            <a:solidFill>
              <a:schemeClr val="accent5">
                <a:lumMod val="40000"/>
                <a:lumOff val="60000"/>
              </a:schemeClr>
            </a:solidFill>
            <a:ln w="12700">
              <a:solidFill>
                <a:schemeClr val="tx1"/>
              </a:solidFill>
            </a:ln>
          </p:spPr>
          <p:txBody>
            <a:bodyPr wrap="square" rtlCol="0">
              <a:spAutoFit/>
            </a:bodyPr>
            <a:lstStyle/>
            <a:p>
              <a:pPr algn="ctr"/>
              <a:r>
                <a:rPr lang="en-US" sz="2247" b="1" dirty="0"/>
                <a:t>Home School</a:t>
              </a:r>
            </a:p>
            <a:p>
              <a:pPr algn="ctr"/>
              <a:r>
                <a:rPr lang="en-US" sz="2247" dirty="0"/>
                <a:t>[All grades]</a:t>
              </a:r>
            </a:p>
            <a:p>
              <a:endParaRPr lang="en-US" sz="2247" dirty="0"/>
            </a:p>
          </p:txBody>
        </p:sp>
        <p:sp>
          <p:nvSpPr>
            <p:cNvPr id="9" name="TextBox 8"/>
            <p:cNvSpPr txBox="1"/>
            <p:nvPr/>
          </p:nvSpPr>
          <p:spPr>
            <a:xfrm>
              <a:off x="1371600" y="5069488"/>
              <a:ext cx="2209800" cy="993311"/>
            </a:xfrm>
            <a:prstGeom prst="rect">
              <a:avLst/>
            </a:prstGeom>
            <a:solidFill>
              <a:schemeClr val="accent5">
                <a:lumMod val="40000"/>
                <a:lumOff val="60000"/>
              </a:schemeClr>
            </a:solidFill>
            <a:ln w="12700">
              <a:solidFill>
                <a:schemeClr val="tx1"/>
              </a:solidFill>
            </a:ln>
          </p:spPr>
          <p:txBody>
            <a:bodyPr wrap="square" rtlCol="0">
              <a:spAutoFit/>
            </a:bodyPr>
            <a:lstStyle/>
            <a:p>
              <a:pPr algn="ctr"/>
              <a:r>
                <a:rPr lang="en-US" sz="2247" b="1" dirty="0"/>
                <a:t>Private School</a:t>
              </a:r>
              <a:endParaRPr lang="en-US" sz="2247" dirty="0"/>
            </a:p>
            <a:p>
              <a:pPr algn="ctr"/>
              <a:r>
                <a:rPr lang="en-US" sz="2247" dirty="0"/>
                <a:t>[Grade 9-12]</a:t>
              </a:r>
            </a:p>
            <a:p>
              <a:endParaRPr lang="en-US" sz="1600" dirty="0"/>
            </a:p>
          </p:txBody>
        </p:sp>
        <p:sp>
          <p:nvSpPr>
            <p:cNvPr id="10" name="TextBox 9"/>
            <p:cNvSpPr txBox="1"/>
            <p:nvPr/>
          </p:nvSpPr>
          <p:spPr>
            <a:xfrm>
              <a:off x="3581400" y="3206169"/>
              <a:ext cx="2209800" cy="900079"/>
            </a:xfrm>
            <a:prstGeom prst="rect">
              <a:avLst/>
            </a:prstGeom>
            <a:solidFill>
              <a:srgbClr val="FCF98D"/>
            </a:solidFill>
            <a:ln w="12700">
              <a:solidFill>
                <a:schemeClr val="tx1"/>
              </a:solidFill>
            </a:ln>
          </p:spPr>
          <p:txBody>
            <a:bodyPr wrap="square" rtlCol="0">
              <a:spAutoFit/>
            </a:bodyPr>
            <a:lstStyle/>
            <a:p>
              <a:pPr algn="ctr"/>
              <a:endParaRPr lang="en-US" sz="1400" b="1" dirty="0"/>
            </a:p>
            <a:p>
              <a:pPr algn="ctr"/>
              <a:r>
                <a:rPr lang="en-US" sz="2247" b="1" dirty="0"/>
                <a:t>RESIDENT</a:t>
              </a:r>
              <a:endParaRPr lang="en-US" sz="2247" dirty="0"/>
            </a:p>
            <a:p>
              <a:pPr algn="ctr"/>
              <a:endParaRPr lang="en-US" sz="2000" dirty="0"/>
            </a:p>
          </p:txBody>
        </p:sp>
        <p:sp>
          <p:nvSpPr>
            <p:cNvPr id="11" name="TextBox 10"/>
            <p:cNvSpPr txBox="1"/>
            <p:nvPr/>
          </p:nvSpPr>
          <p:spPr>
            <a:xfrm>
              <a:off x="5791200" y="3199430"/>
              <a:ext cx="2209800" cy="1057727"/>
            </a:xfrm>
            <a:prstGeom prst="rect">
              <a:avLst/>
            </a:prstGeom>
            <a:solidFill>
              <a:srgbClr val="FCF98D"/>
            </a:solidFill>
            <a:ln w="12700">
              <a:solidFill>
                <a:schemeClr val="tx1"/>
              </a:solidFill>
            </a:ln>
          </p:spPr>
          <p:txBody>
            <a:bodyPr wrap="square" rtlCol="0">
              <a:spAutoFit/>
            </a:bodyPr>
            <a:lstStyle/>
            <a:p>
              <a:pPr algn="ctr"/>
              <a:r>
                <a:rPr lang="en-US" sz="2247" b="1" dirty="0"/>
                <a:t>NON-RESIDENT</a:t>
              </a:r>
              <a:endParaRPr lang="en-US" sz="2247" dirty="0"/>
            </a:p>
            <a:p>
              <a:endParaRPr lang="en-US" sz="2247" dirty="0"/>
            </a:p>
          </p:txBody>
        </p:sp>
        <p:sp>
          <p:nvSpPr>
            <p:cNvPr id="12" name="TextBox 11"/>
            <p:cNvSpPr txBox="1"/>
            <p:nvPr/>
          </p:nvSpPr>
          <p:spPr>
            <a:xfrm>
              <a:off x="5791200" y="4114800"/>
              <a:ext cx="2209800" cy="994151"/>
            </a:xfrm>
            <a:prstGeom prst="rect">
              <a:avLst/>
            </a:prstGeom>
            <a:solidFill>
              <a:srgbClr val="FFC000"/>
            </a:solidFill>
            <a:ln w="12700">
              <a:solidFill>
                <a:schemeClr val="tx1"/>
              </a:solidFill>
            </a:ln>
          </p:spPr>
          <p:txBody>
            <a:bodyPr wrap="square" rtlCol="0">
              <a:spAutoFit/>
            </a:bodyPr>
            <a:lstStyle/>
            <a:p>
              <a:pPr algn="ctr"/>
              <a:r>
                <a:rPr lang="en-US" sz="2100" b="1" dirty="0"/>
                <a:t>0.25 FTE per course (max of 2 courses)</a:t>
              </a:r>
            </a:p>
          </p:txBody>
        </p:sp>
        <p:sp>
          <p:nvSpPr>
            <p:cNvPr id="13" name="TextBox 12"/>
            <p:cNvSpPr txBox="1"/>
            <p:nvPr/>
          </p:nvSpPr>
          <p:spPr>
            <a:xfrm>
              <a:off x="3581400" y="5093253"/>
              <a:ext cx="2209800" cy="950928"/>
            </a:xfrm>
            <a:prstGeom prst="rect">
              <a:avLst/>
            </a:prstGeom>
            <a:noFill/>
            <a:ln w="12700">
              <a:solidFill>
                <a:schemeClr val="tx1"/>
              </a:solidFill>
            </a:ln>
          </p:spPr>
          <p:txBody>
            <a:bodyPr wrap="square" rtlCol="0">
              <a:spAutoFit/>
            </a:bodyPr>
            <a:lstStyle/>
            <a:p>
              <a:pPr algn="ctr" fontAlgn="ctr"/>
              <a:r>
                <a:rPr lang="en-US" sz="2000" b="1" dirty="0">
                  <a:solidFill>
                    <a:srgbClr val="000000"/>
                  </a:solidFill>
                </a:rPr>
                <a:t># PT Pupil Hours /        FT Hours for Grade = FTE</a:t>
              </a:r>
            </a:p>
          </p:txBody>
        </p:sp>
        <p:sp>
          <p:nvSpPr>
            <p:cNvPr id="14" name="TextBox 13"/>
            <p:cNvSpPr txBox="1"/>
            <p:nvPr/>
          </p:nvSpPr>
          <p:spPr>
            <a:xfrm>
              <a:off x="3581400" y="4124873"/>
              <a:ext cx="2209800" cy="950928"/>
            </a:xfrm>
            <a:prstGeom prst="rect">
              <a:avLst/>
            </a:prstGeom>
            <a:noFill/>
            <a:ln w="12700">
              <a:solidFill>
                <a:schemeClr val="tx1"/>
              </a:solidFill>
            </a:ln>
          </p:spPr>
          <p:txBody>
            <a:bodyPr wrap="square" rtlCol="0">
              <a:spAutoFit/>
            </a:bodyPr>
            <a:lstStyle/>
            <a:p>
              <a:pPr algn="ctr" fontAlgn="ctr"/>
              <a:r>
                <a:rPr lang="en-US" sz="2000" b="1" dirty="0">
                  <a:solidFill>
                    <a:srgbClr val="000000"/>
                  </a:solidFill>
                </a:rPr>
                <a:t># PT Pupil Hours /        FT Hours for Grade = FTE</a:t>
              </a:r>
            </a:p>
          </p:txBody>
        </p:sp>
        <p:sp>
          <p:nvSpPr>
            <p:cNvPr id="15" name="TextBox 14"/>
            <p:cNvSpPr txBox="1"/>
            <p:nvPr/>
          </p:nvSpPr>
          <p:spPr>
            <a:xfrm>
              <a:off x="5791200" y="5100797"/>
              <a:ext cx="2209800" cy="941442"/>
            </a:xfrm>
            <a:prstGeom prst="rect">
              <a:avLst/>
            </a:prstGeom>
            <a:noFill/>
            <a:ln w="12700">
              <a:solidFill>
                <a:schemeClr val="tx1"/>
              </a:solidFill>
            </a:ln>
          </p:spPr>
          <p:txBody>
            <a:bodyPr wrap="square" rtlCol="0">
              <a:spAutoFit/>
            </a:bodyPr>
            <a:lstStyle/>
            <a:p>
              <a:pPr algn="ctr"/>
              <a:endParaRPr lang="en-US" sz="2247" b="1" dirty="0"/>
            </a:p>
            <a:p>
              <a:pPr algn="ctr"/>
              <a:r>
                <a:rPr lang="en-US" sz="1639" b="1" dirty="0"/>
                <a:t>Cannot be counted</a:t>
              </a:r>
            </a:p>
            <a:p>
              <a:pPr algn="ctr"/>
              <a:endParaRPr lang="en-US" sz="2048" b="1" dirty="0"/>
            </a:p>
          </p:txBody>
        </p:sp>
        <p:sp>
          <p:nvSpPr>
            <p:cNvPr id="16" name="Multiply 15"/>
            <p:cNvSpPr/>
            <p:nvPr/>
          </p:nvSpPr>
          <p:spPr>
            <a:xfrm>
              <a:off x="5791200" y="5172517"/>
              <a:ext cx="2209800" cy="779860"/>
            </a:xfrm>
            <a:prstGeom prst="mathMultiply">
              <a:avLst>
                <a:gd name="adj1" fmla="val 14997"/>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8" dirty="0"/>
            </a:p>
          </p:txBody>
        </p:sp>
      </p:grpSp>
      <p:sp>
        <p:nvSpPr>
          <p:cNvPr id="17" name="TextBox 16"/>
          <p:cNvSpPr txBox="1"/>
          <p:nvPr/>
        </p:nvSpPr>
        <p:spPr>
          <a:xfrm>
            <a:off x="822960" y="1202951"/>
            <a:ext cx="10000984" cy="2015936"/>
          </a:xfrm>
          <a:prstGeom prst="rect">
            <a:avLst/>
          </a:prstGeom>
          <a:noFill/>
        </p:spPr>
        <p:txBody>
          <a:bodyPr wrap="square" rtlCol="0">
            <a:spAutoFit/>
          </a:bodyPr>
          <a:lstStyle/>
          <a:p>
            <a:pPr marL="374575" indent="-374575">
              <a:spcAft>
                <a:spcPts val="614"/>
              </a:spcAft>
              <a:buFont typeface="Arial" pitchFamily="34" charset="0"/>
              <a:buChar char="•"/>
            </a:pPr>
            <a:r>
              <a:rPr lang="en-US" sz="3000" b="1" dirty="0"/>
              <a:t>District of </a:t>
            </a:r>
            <a:r>
              <a:rPr lang="en-US" sz="3000" b="1" i="1" dirty="0">
                <a:solidFill>
                  <a:schemeClr val="accent6">
                    <a:lumMod val="75000"/>
                  </a:schemeClr>
                </a:solidFill>
              </a:rPr>
              <a:t>attendance</a:t>
            </a:r>
            <a:r>
              <a:rPr lang="en-US" sz="3000" b="1" dirty="0">
                <a:solidFill>
                  <a:srgbClr val="FF0000"/>
                </a:solidFill>
              </a:rPr>
              <a:t> </a:t>
            </a:r>
            <a:r>
              <a:rPr lang="en-US" sz="3000" b="1" dirty="0"/>
              <a:t>may count </a:t>
            </a:r>
            <a:r>
              <a:rPr lang="en-US" sz="3000" b="1" u="sng" dirty="0"/>
              <a:t>non-resident, home-based</a:t>
            </a:r>
            <a:r>
              <a:rPr lang="en-US" sz="3000" b="1" dirty="0"/>
              <a:t> pupils enrolled part-time</a:t>
            </a:r>
          </a:p>
          <a:p>
            <a:pPr marL="374575" indent="-374575">
              <a:spcAft>
                <a:spcPts val="614"/>
              </a:spcAft>
              <a:buFont typeface="Arial" pitchFamily="34" charset="0"/>
              <a:buChar char="•"/>
            </a:pPr>
            <a:r>
              <a:rPr lang="en-US" sz="3000" b="1" dirty="0"/>
              <a:t>Different method to count resident vs. non-resident part-time pupils</a:t>
            </a:r>
          </a:p>
        </p:txBody>
      </p:sp>
    </p:spTree>
    <p:custDataLst>
      <p:tags r:id="rId1"/>
    </p:custDataLst>
    <p:extLst>
      <p:ext uri="{BB962C8B-B14F-4D97-AF65-F5344CB8AC3E}">
        <p14:creationId xmlns:p14="http://schemas.microsoft.com/office/powerpoint/2010/main" val="532108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60960"/>
            <a:ext cx="12480925" cy="1184910"/>
          </a:xfrm>
          <a:prstGeom prst="rect">
            <a:avLst/>
          </a:prstGeom>
        </p:spPr>
        <p:txBody>
          <a:bodyPr>
            <a:noAutofit/>
          </a:bodyPr>
          <a:lstStyle/>
          <a:p>
            <a:pPr algn="ctr"/>
            <a:r>
              <a:rPr lang="en-US" sz="4400" dirty="0">
                <a:solidFill>
                  <a:schemeClr val="bg1"/>
                </a:solidFill>
              </a:rPr>
              <a:t>PI-1563 Pupil Count Process  - </a:t>
            </a:r>
            <a:br>
              <a:rPr lang="en-US" sz="4400" dirty="0">
                <a:solidFill>
                  <a:schemeClr val="bg1"/>
                </a:solidFill>
              </a:rPr>
            </a:br>
            <a:r>
              <a:rPr lang="en-US" sz="4400" dirty="0">
                <a:solidFill>
                  <a:schemeClr val="bg1"/>
                </a:solidFill>
              </a:rPr>
              <a:t>Part-time Resident (</a:t>
            </a:r>
            <a:r>
              <a:rPr lang="en-US" sz="4400" dirty="0">
                <a:solidFill>
                  <a:schemeClr val="bg1">
                    <a:lumMod val="95000"/>
                  </a:schemeClr>
                </a:solidFill>
              </a:rPr>
              <a:t>Step 3</a:t>
            </a:r>
            <a:r>
              <a:rPr lang="en-US" sz="4400" dirty="0">
                <a:solidFill>
                  <a:schemeClr val="bg1"/>
                </a:solidFill>
              </a:rPr>
              <a:t> –Reductions)</a:t>
            </a:r>
          </a:p>
        </p:txBody>
      </p:sp>
      <p:sp>
        <p:nvSpPr>
          <p:cNvPr id="2" name="Rectangle 1"/>
          <p:cNvSpPr/>
          <p:nvPr/>
        </p:nvSpPr>
        <p:spPr>
          <a:xfrm>
            <a:off x="8697434" y="6049926"/>
            <a:ext cx="1265274" cy="350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813816" y="1409826"/>
            <a:ext cx="5252910" cy="3481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srcRect t="3667"/>
          <a:stretch/>
        </p:blipFill>
        <p:spPr>
          <a:xfrm>
            <a:off x="6339733" y="1409826"/>
            <a:ext cx="5816899" cy="2923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321042" y="4417467"/>
            <a:ext cx="5835590" cy="2308324"/>
          </a:xfrm>
          <a:prstGeom prst="rect">
            <a:avLst/>
          </a:prstGeom>
          <a:noFill/>
        </p:spPr>
        <p:txBody>
          <a:bodyPr wrap="square" rtlCol="0">
            <a:spAutoFit/>
          </a:bodyPr>
          <a:lstStyle/>
          <a:p>
            <a:r>
              <a:rPr lang="en-US" sz="2400" b="1" dirty="0">
                <a:solidFill>
                  <a:srgbClr val="002060"/>
                </a:solidFill>
              </a:rPr>
              <a:t>When entering Part-Time – Private School students, a different screen will be provided for 9</a:t>
            </a:r>
            <a:r>
              <a:rPr lang="en-US" sz="2400" b="1" baseline="30000" dirty="0">
                <a:solidFill>
                  <a:srgbClr val="002060"/>
                </a:solidFill>
              </a:rPr>
              <a:t>th</a:t>
            </a:r>
            <a:r>
              <a:rPr lang="en-US" sz="2400" b="1" dirty="0">
                <a:solidFill>
                  <a:srgbClr val="002060"/>
                </a:solidFill>
              </a:rPr>
              <a:t>, 10</a:t>
            </a:r>
            <a:r>
              <a:rPr lang="en-US" sz="2400" b="1" baseline="30000" dirty="0">
                <a:solidFill>
                  <a:srgbClr val="002060"/>
                </a:solidFill>
              </a:rPr>
              <a:t>th</a:t>
            </a:r>
            <a:r>
              <a:rPr lang="en-US" sz="2400" b="1" dirty="0">
                <a:solidFill>
                  <a:srgbClr val="002060"/>
                </a:solidFill>
              </a:rPr>
              <a:t>, 11</a:t>
            </a:r>
            <a:r>
              <a:rPr lang="en-US" sz="2400" b="1" baseline="30000" dirty="0">
                <a:solidFill>
                  <a:srgbClr val="002060"/>
                </a:solidFill>
              </a:rPr>
              <a:t>th</a:t>
            </a:r>
            <a:r>
              <a:rPr lang="en-US" sz="2400" b="1" dirty="0">
                <a:solidFill>
                  <a:srgbClr val="002060"/>
                </a:solidFill>
              </a:rPr>
              <a:t> and 12</a:t>
            </a:r>
            <a:r>
              <a:rPr lang="en-US" sz="2400" b="1" baseline="30000" dirty="0">
                <a:solidFill>
                  <a:srgbClr val="002060"/>
                </a:solidFill>
              </a:rPr>
              <a:t>th</a:t>
            </a:r>
            <a:r>
              <a:rPr lang="en-US" sz="2400" b="1" dirty="0">
                <a:solidFill>
                  <a:srgbClr val="002060"/>
                </a:solidFill>
              </a:rPr>
              <a:t> grades.  </a:t>
            </a:r>
          </a:p>
          <a:p>
            <a:r>
              <a:rPr lang="en-US" sz="2400" b="1" u="sng" dirty="0">
                <a:solidFill>
                  <a:srgbClr val="002060"/>
                </a:solidFill>
              </a:rPr>
              <a:t>The more students in the 1</a:t>
            </a:r>
            <a:r>
              <a:rPr lang="en-US" sz="2400" b="1" u="sng" baseline="30000" dirty="0">
                <a:solidFill>
                  <a:srgbClr val="002060"/>
                </a:solidFill>
              </a:rPr>
              <a:t>st</a:t>
            </a:r>
            <a:r>
              <a:rPr lang="en-US" sz="2400" b="1" u="sng" dirty="0">
                <a:solidFill>
                  <a:srgbClr val="002060"/>
                </a:solidFill>
              </a:rPr>
              <a:t> box, the higher the value needed in the 2</a:t>
            </a:r>
            <a:r>
              <a:rPr lang="en-US" sz="2400" b="1" u="sng" baseline="30000" dirty="0">
                <a:solidFill>
                  <a:srgbClr val="002060"/>
                </a:solidFill>
              </a:rPr>
              <a:t>nd</a:t>
            </a:r>
            <a:r>
              <a:rPr lang="en-US" sz="2400" b="1" u="sng" dirty="0">
                <a:solidFill>
                  <a:srgbClr val="002060"/>
                </a:solidFill>
              </a:rPr>
              <a:t> box.</a:t>
            </a:r>
          </a:p>
        </p:txBody>
      </p:sp>
      <p:sp>
        <p:nvSpPr>
          <p:cNvPr id="10" name="TextBox 9"/>
          <p:cNvSpPr txBox="1"/>
          <p:nvPr/>
        </p:nvSpPr>
        <p:spPr>
          <a:xfrm>
            <a:off x="973518" y="5054933"/>
            <a:ext cx="5347524" cy="1938992"/>
          </a:xfrm>
          <a:prstGeom prst="rect">
            <a:avLst/>
          </a:prstGeom>
          <a:noFill/>
        </p:spPr>
        <p:txBody>
          <a:bodyPr wrap="square" rtlCol="0">
            <a:spAutoFit/>
          </a:bodyPr>
          <a:lstStyle/>
          <a:p>
            <a:r>
              <a:rPr lang="en-US" sz="2400" b="1" dirty="0">
                <a:solidFill>
                  <a:srgbClr val="002060"/>
                </a:solidFill>
              </a:rPr>
              <a:t>After this screen, for each grade, a follow up screen will need to be completed, with same basic questions seen for the 9</a:t>
            </a:r>
            <a:r>
              <a:rPr lang="en-US" sz="2400" b="1" baseline="30000" dirty="0">
                <a:solidFill>
                  <a:srgbClr val="002060"/>
                </a:solidFill>
              </a:rPr>
              <a:t>th</a:t>
            </a:r>
            <a:r>
              <a:rPr lang="en-US" sz="2400" b="1" dirty="0">
                <a:solidFill>
                  <a:srgbClr val="002060"/>
                </a:solidFill>
              </a:rPr>
              <a:t> graders shown to the right. </a:t>
            </a:r>
          </a:p>
        </p:txBody>
      </p:sp>
    </p:spTree>
    <p:extLst>
      <p:ext uri="{BB962C8B-B14F-4D97-AF65-F5344CB8AC3E}">
        <p14:creationId xmlns:p14="http://schemas.microsoft.com/office/powerpoint/2010/main" val="507253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67470" y="1325646"/>
            <a:ext cx="8601075" cy="4267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3"/>
          </p:nvPr>
        </p:nvSpPr>
        <p:spPr>
          <a:xfrm>
            <a:off x="674537" y="5597906"/>
            <a:ext cx="10972800" cy="1262270"/>
          </a:xfrm>
        </p:spPr>
        <p:txBody>
          <a:bodyPr>
            <a:noAutofit/>
          </a:bodyPr>
          <a:lstStyle/>
          <a:p>
            <a:pPr>
              <a:lnSpc>
                <a:spcPct val="100000"/>
              </a:lnSpc>
              <a:spcBef>
                <a:spcPts val="300"/>
              </a:spcBef>
              <a:spcAft>
                <a:spcPts val="400"/>
              </a:spcAft>
            </a:pPr>
            <a:r>
              <a:rPr lang="en-US" sz="2800" dirty="0">
                <a:solidFill>
                  <a:schemeClr val="accent6">
                    <a:lumMod val="75000"/>
                  </a:schemeClr>
                </a:solidFill>
              </a:rPr>
              <a:t>Step 3 – </a:t>
            </a:r>
            <a:r>
              <a:rPr lang="en-US" sz="2800" b="1" dirty="0">
                <a:solidFill>
                  <a:schemeClr val="accent6">
                    <a:lumMod val="75000"/>
                  </a:schemeClr>
                </a:solidFill>
              </a:rPr>
              <a:t>Resident Reductions- </a:t>
            </a:r>
            <a:r>
              <a:rPr lang="en-US" sz="2800" dirty="0">
                <a:solidFill>
                  <a:schemeClr val="accent6">
                    <a:lumMod val="75000"/>
                  </a:schemeClr>
                </a:solidFill>
              </a:rPr>
              <a:t>(Resident students who are included in the head count but are not eligible to be counted full-time for state aid purposes)</a:t>
            </a:r>
          </a:p>
        </p:txBody>
      </p:sp>
      <p:sp>
        <p:nvSpPr>
          <p:cNvPr id="2" name="Title 1"/>
          <p:cNvSpPr>
            <a:spLocks noGrp="1"/>
          </p:cNvSpPr>
          <p:nvPr>
            <p:ph type="title" idx="4294967295"/>
          </p:nvPr>
        </p:nvSpPr>
        <p:spPr>
          <a:xfrm>
            <a:off x="195103" y="254475"/>
            <a:ext cx="12285822" cy="703263"/>
          </a:xfrm>
          <a:prstGeom prst="rect">
            <a:avLst/>
          </a:prstGeom>
        </p:spPr>
        <p:txBody>
          <a:bodyPr>
            <a:normAutofit/>
          </a:bodyPr>
          <a:lstStyle/>
          <a:p>
            <a:pPr algn="ctr"/>
            <a:r>
              <a:rPr lang="en-US" sz="4400" dirty="0">
                <a:solidFill>
                  <a:schemeClr val="bg1"/>
                </a:solidFill>
              </a:rPr>
              <a:t>PI-1563 Pupil Count Process</a:t>
            </a:r>
          </a:p>
        </p:txBody>
      </p:sp>
      <p:sp>
        <p:nvSpPr>
          <p:cNvPr id="6" name="Oval 5"/>
          <p:cNvSpPr/>
          <p:nvPr/>
        </p:nvSpPr>
        <p:spPr>
          <a:xfrm>
            <a:off x="6209731" y="1992001"/>
            <a:ext cx="1339031" cy="505539"/>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7" name="Oval 6"/>
          <p:cNvSpPr/>
          <p:nvPr/>
        </p:nvSpPr>
        <p:spPr>
          <a:xfrm>
            <a:off x="7548762" y="1945173"/>
            <a:ext cx="1499706" cy="62060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Tree>
    <p:extLst>
      <p:ext uri="{BB962C8B-B14F-4D97-AF65-F5344CB8AC3E}">
        <p14:creationId xmlns:p14="http://schemas.microsoft.com/office/powerpoint/2010/main" val="364027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6"/>
                                        </p:tgtEl>
                                      </p:cBhvr>
                                      <p:by x="100000" y="150000"/>
                                    </p:animScale>
                                  </p:childTnLst>
                                </p:cTn>
                              </p:par>
                              <p:par>
                                <p:cTn id="7" presetID="6" presetClass="emph" presetSubtype="0" fill="hold" grpId="0" nodeType="withEffect">
                                  <p:stCondLst>
                                    <p:cond delay="0"/>
                                  </p:stCondLst>
                                  <p:childTnLst>
                                    <p:animScale>
                                      <p:cBhvr>
                                        <p:cTn id="8" dur="1000" fill="hold"/>
                                        <p:tgtEl>
                                          <p:spTgt spid="7"/>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130" y="814243"/>
            <a:ext cx="8430270" cy="5007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3"/>
          </p:nvPr>
        </p:nvSpPr>
        <p:spPr>
          <a:xfrm>
            <a:off x="981514" y="5821879"/>
            <a:ext cx="10972800" cy="1262270"/>
          </a:xfrm>
        </p:spPr>
        <p:txBody>
          <a:bodyPr>
            <a:normAutofit/>
          </a:bodyPr>
          <a:lstStyle/>
          <a:p>
            <a:pPr>
              <a:lnSpc>
                <a:spcPct val="120000"/>
              </a:lnSpc>
              <a:spcBef>
                <a:spcPts val="600"/>
              </a:spcBef>
            </a:pPr>
            <a:r>
              <a:rPr lang="en-US" sz="2800" dirty="0">
                <a:solidFill>
                  <a:schemeClr val="accent6">
                    <a:lumMod val="75000"/>
                  </a:schemeClr>
                </a:solidFill>
              </a:rPr>
              <a:t>Step 4 – </a:t>
            </a:r>
            <a:r>
              <a:rPr lang="en-US" sz="2800" b="1" dirty="0">
                <a:solidFill>
                  <a:schemeClr val="accent6">
                    <a:lumMod val="75000"/>
                  </a:schemeClr>
                </a:solidFill>
              </a:rPr>
              <a:t>Resident Additions </a:t>
            </a:r>
            <a:r>
              <a:rPr lang="en-US" sz="2800" dirty="0">
                <a:solidFill>
                  <a:schemeClr val="accent6">
                    <a:lumMod val="75000"/>
                  </a:schemeClr>
                </a:solidFill>
              </a:rPr>
              <a:t>– (Residents your district is financially responsible for that attend another school)</a:t>
            </a:r>
          </a:p>
        </p:txBody>
      </p:sp>
      <p:sp>
        <p:nvSpPr>
          <p:cNvPr id="2" name="Title 1"/>
          <p:cNvSpPr>
            <a:spLocks noGrp="1"/>
          </p:cNvSpPr>
          <p:nvPr>
            <p:ph type="title" idx="4294967295"/>
          </p:nvPr>
        </p:nvSpPr>
        <p:spPr>
          <a:xfrm>
            <a:off x="-141514" y="110980"/>
            <a:ext cx="12480925" cy="703263"/>
          </a:xfrm>
          <a:prstGeom prst="rect">
            <a:avLst/>
          </a:prstGeom>
        </p:spPr>
        <p:txBody>
          <a:bodyPr>
            <a:noAutofit/>
          </a:bodyPr>
          <a:lstStyle/>
          <a:p>
            <a:pPr algn="ctr"/>
            <a:r>
              <a:rPr lang="en-US" sz="4800" dirty="0">
                <a:solidFill>
                  <a:schemeClr val="bg1"/>
                </a:solidFill>
              </a:rPr>
              <a:t>PI-1563 Pupil Count Process</a:t>
            </a:r>
          </a:p>
        </p:txBody>
      </p:sp>
      <p:sp>
        <p:nvSpPr>
          <p:cNvPr id="4" name="Rounded Rectangle 3"/>
          <p:cNvSpPr/>
          <p:nvPr/>
        </p:nvSpPr>
        <p:spPr>
          <a:xfrm>
            <a:off x="6567639" y="1517506"/>
            <a:ext cx="4573601" cy="151445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287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0617" y="906341"/>
            <a:ext cx="8797268" cy="495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6"/>
          <p:cNvSpPr>
            <a:spLocks noGrp="1"/>
          </p:cNvSpPr>
          <p:nvPr>
            <p:ph type="body" sz="quarter" idx="13"/>
          </p:nvPr>
        </p:nvSpPr>
        <p:spPr>
          <a:xfrm>
            <a:off x="922851" y="5760830"/>
            <a:ext cx="10972800" cy="1262270"/>
          </a:xfrm>
        </p:spPr>
        <p:txBody>
          <a:bodyPr>
            <a:noAutofit/>
          </a:bodyPr>
          <a:lstStyle/>
          <a:p>
            <a:pPr>
              <a:lnSpc>
                <a:spcPct val="100000"/>
              </a:lnSpc>
              <a:spcBef>
                <a:spcPts val="600"/>
              </a:spcBef>
              <a:spcAft>
                <a:spcPts val="200"/>
              </a:spcAft>
            </a:pPr>
            <a:r>
              <a:rPr lang="en-US" sz="3000" dirty="0">
                <a:solidFill>
                  <a:schemeClr val="accent6">
                    <a:lumMod val="75000"/>
                  </a:schemeClr>
                </a:solidFill>
              </a:rPr>
              <a:t>Final Summary – </a:t>
            </a:r>
            <a:r>
              <a:rPr lang="en-US" sz="3000" b="1" dirty="0">
                <a:solidFill>
                  <a:schemeClr val="accent6">
                    <a:lumMod val="75000"/>
                  </a:schemeClr>
                </a:solidFill>
              </a:rPr>
              <a:t>Review Data</a:t>
            </a:r>
          </a:p>
          <a:p>
            <a:pPr>
              <a:lnSpc>
                <a:spcPct val="100000"/>
              </a:lnSpc>
              <a:spcBef>
                <a:spcPts val="600"/>
              </a:spcBef>
              <a:spcAft>
                <a:spcPts val="200"/>
              </a:spcAft>
            </a:pPr>
            <a:r>
              <a:rPr lang="en-US" sz="3000" dirty="0">
                <a:solidFill>
                  <a:schemeClr val="accent6">
                    <a:lumMod val="75000"/>
                  </a:schemeClr>
                </a:solidFill>
              </a:rPr>
              <a:t>Provides a Summary of Pupils by Steps 1 - 4</a:t>
            </a:r>
          </a:p>
        </p:txBody>
      </p:sp>
      <p:sp>
        <p:nvSpPr>
          <p:cNvPr id="6" name="Title 1"/>
          <p:cNvSpPr>
            <a:spLocks noGrp="1"/>
          </p:cNvSpPr>
          <p:nvPr>
            <p:ph type="title" idx="4294967295"/>
          </p:nvPr>
        </p:nvSpPr>
        <p:spPr>
          <a:xfrm>
            <a:off x="119698" y="302885"/>
            <a:ext cx="12361227" cy="703263"/>
          </a:xfrm>
          <a:prstGeom prst="rect">
            <a:avLst/>
          </a:prstGeom>
        </p:spPr>
        <p:txBody>
          <a:bodyPr>
            <a:normAutofit/>
          </a:bodyPr>
          <a:lstStyle/>
          <a:p>
            <a:pPr algn="ctr"/>
            <a:r>
              <a:rPr lang="en-US" sz="4400" dirty="0">
                <a:solidFill>
                  <a:schemeClr val="bg1"/>
                </a:solidFill>
              </a:rPr>
              <a:t>PI-1563 Pupil Count Process</a:t>
            </a:r>
          </a:p>
        </p:txBody>
      </p:sp>
      <p:sp>
        <p:nvSpPr>
          <p:cNvPr id="4" name="Curved Down Arrow 3"/>
          <p:cNvSpPr/>
          <p:nvPr/>
        </p:nvSpPr>
        <p:spPr>
          <a:xfrm>
            <a:off x="5879121" y="1522518"/>
            <a:ext cx="4493602" cy="731520"/>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Down Arrow 11"/>
          <p:cNvSpPr/>
          <p:nvPr/>
        </p:nvSpPr>
        <p:spPr>
          <a:xfrm>
            <a:off x="6837034" y="1542944"/>
            <a:ext cx="3497588" cy="731520"/>
          </a:xfrm>
          <a:prstGeom prst="curved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urved Down Arrow 13"/>
          <p:cNvSpPr/>
          <p:nvPr/>
        </p:nvSpPr>
        <p:spPr>
          <a:xfrm>
            <a:off x="7924800" y="1542944"/>
            <a:ext cx="2447923" cy="731520"/>
          </a:xfrm>
          <a:prstGeom prst="curved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urved Down Arrow 14"/>
          <p:cNvSpPr/>
          <p:nvPr/>
        </p:nvSpPr>
        <p:spPr>
          <a:xfrm>
            <a:off x="8953499" y="1522518"/>
            <a:ext cx="1381123" cy="731520"/>
          </a:xfrm>
          <a:prstGeom prst="curved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5233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18920"/>
            <a:ext cx="12480925" cy="1184910"/>
          </a:xfrm>
          <a:prstGeom prst="rect">
            <a:avLst/>
          </a:prstGeom>
        </p:spPr>
        <p:txBody>
          <a:bodyPr>
            <a:noAutofit/>
          </a:bodyPr>
          <a:lstStyle/>
          <a:p>
            <a:pPr algn="ctr"/>
            <a:r>
              <a:rPr lang="en-US" sz="4400" dirty="0">
                <a:solidFill>
                  <a:schemeClr val="bg1"/>
                </a:solidFill>
              </a:rPr>
              <a:t>PI-1563 Pupil Count Process  - </a:t>
            </a:r>
            <a:br>
              <a:rPr lang="en-US" sz="4400" dirty="0">
                <a:solidFill>
                  <a:schemeClr val="bg1"/>
                </a:solidFill>
              </a:rPr>
            </a:br>
            <a:r>
              <a:rPr lang="en-US" sz="4400" dirty="0">
                <a:solidFill>
                  <a:schemeClr val="bg1"/>
                </a:solidFill>
              </a:rPr>
              <a:t>(Step 5, Non-Resident Additions)</a:t>
            </a:r>
          </a:p>
        </p:txBody>
      </p:sp>
      <p:sp>
        <p:nvSpPr>
          <p:cNvPr id="2" name="TextBox 1"/>
          <p:cNvSpPr txBox="1"/>
          <p:nvPr/>
        </p:nvSpPr>
        <p:spPr>
          <a:xfrm>
            <a:off x="1283838" y="1280554"/>
            <a:ext cx="10210800" cy="4985980"/>
          </a:xfrm>
          <a:prstGeom prst="rect">
            <a:avLst/>
          </a:prstGeom>
          <a:noFill/>
        </p:spPr>
        <p:txBody>
          <a:bodyPr wrap="square" rtlCol="0">
            <a:spAutoFit/>
          </a:bodyPr>
          <a:lstStyle/>
          <a:p>
            <a:r>
              <a:rPr lang="en-US" sz="3600" b="1" dirty="0"/>
              <a:t>Part Time Home-Schooled, Non-Resident Pupils</a:t>
            </a:r>
            <a:endParaRPr lang="en-US" sz="2800" dirty="0"/>
          </a:p>
          <a:p>
            <a:r>
              <a:rPr lang="en-US" sz="1200" dirty="0"/>
              <a:t> </a:t>
            </a:r>
          </a:p>
          <a:p>
            <a:r>
              <a:rPr lang="en-US" sz="2800" b="1" dirty="0"/>
              <a:t>A school district can count, for General Aid (but not Revenue Limit) purposes, a non-resident, home-school pupil (but not a non-resident private-, parochial- or tribal-school pupil) taking courses in the district under </a:t>
            </a:r>
            <a:r>
              <a:rPr lang="en-US" sz="2800" b="1" dirty="0">
                <a:hlinkClick r:id="rId3">
                  <a:extLst>
                    <a:ext uri="{A12FA001-AC4F-418D-AE19-62706E023703}">
                      <ahyp:hlinkClr xmlns:ahyp="http://schemas.microsoft.com/office/drawing/2018/hyperlinkcolor" val="tx"/>
                    </a:ext>
                  </a:extLst>
                </a:hlinkClick>
              </a:rPr>
              <a:t>§118.53</a:t>
            </a:r>
            <a:r>
              <a:rPr lang="en-US" sz="2800" b="1" dirty="0"/>
              <a:t>, in an amount equal to </a:t>
            </a:r>
            <a:r>
              <a:rPr lang="en-US" sz="2800" b="1" i="1" dirty="0"/>
              <a:t>0.25 FTE per course, up to two courses per semester </a:t>
            </a:r>
            <a:r>
              <a:rPr lang="en-US" sz="2800" b="1" dirty="0"/>
              <a:t>(i.e., district could count a maximum of 0.50 FTE per non-resident, home-school pupil). [</a:t>
            </a:r>
            <a:r>
              <a:rPr lang="en-US" sz="2800" b="1" dirty="0">
                <a:hlinkClick r:id="rId4">
                  <a:extLst>
                    <a:ext uri="{A12FA001-AC4F-418D-AE19-62706E023703}">
                      <ahyp:hlinkClr xmlns:ahyp="http://schemas.microsoft.com/office/drawing/2018/hyperlinkcolor" val="tx"/>
                    </a:ext>
                  </a:extLst>
                </a:hlinkClick>
              </a:rPr>
              <a:t>see §121.004(7)(em)</a:t>
            </a:r>
            <a:r>
              <a:rPr lang="en-US" sz="2800" b="1" dirty="0"/>
              <a:t>]	</a:t>
            </a:r>
            <a:br>
              <a:rPr lang="en-US" sz="2800" b="1" dirty="0"/>
            </a:br>
            <a:br>
              <a:rPr lang="en-US" sz="1800" b="1" dirty="0"/>
            </a:br>
            <a:r>
              <a:rPr lang="en-US" sz="2800" b="1" dirty="0"/>
              <a:t>Part time Home-Schooled, Non-Resident Pupils are collected in Step 5 of the PI-1563 wizard.</a:t>
            </a:r>
          </a:p>
        </p:txBody>
      </p:sp>
    </p:spTree>
    <p:extLst>
      <p:ext uri="{BB962C8B-B14F-4D97-AF65-F5344CB8AC3E}">
        <p14:creationId xmlns:p14="http://schemas.microsoft.com/office/powerpoint/2010/main" val="19461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60960"/>
            <a:ext cx="12480925" cy="1184910"/>
          </a:xfrm>
          <a:prstGeom prst="rect">
            <a:avLst/>
          </a:prstGeom>
        </p:spPr>
        <p:txBody>
          <a:bodyPr>
            <a:noAutofit/>
          </a:bodyPr>
          <a:lstStyle/>
          <a:p>
            <a:pPr algn="ctr"/>
            <a:r>
              <a:rPr lang="en-US" sz="4400" dirty="0">
                <a:solidFill>
                  <a:schemeClr val="bg1"/>
                </a:solidFill>
              </a:rPr>
              <a:t>PI-1563 Pupil Count Process  - </a:t>
            </a:r>
            <a:br>
              <a:rPr lang="en-US" sz="4400" dirty="0">
                <a:solidFill>
                  <a:schemeClr val="bg1"/>
                </a:solidFill>
              </a:rPr>
            </a:br>
            <a:r>
              <a:rPr lang="en-US" sz="4400" dirty="0">
                <a:solidFill>
                  <a:schemeClr val="bg1"/>
                </a:solidFill>
              </a:rPr>
              <a:t>(Step 5, Non-Resident Additions)</a:t>
            </a:r>
          </a:p>
        </p:txBody>
      </p:sp>
      <p:pic>
        <p:nvPicPr>
          <p:cNvPr id="3" name="Picture 2"/>
          <p:cNvPicPr>
            <a:picLocks noChangeAspect="1"/>
          </p:cNvPicPr>
          <p:nvPr/>
        </p:nvPicPr>
        <p:blipFill>
          <a:blip r:embed="rId3"/>
          <a:stretch>
            <a:fillRect/>
          </a:stretch>
        </p:blipFill>
        <p:spPr>
          <a:xfrm>
            <a:off x="1169903" y="1245870"/>
            <a:ext cx="10429875" cy="540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056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9354" y="976034"/>
            <a:ext cx="9176842" cy="4978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6"/>
          <p:cNvSpPr>
            <a:spLocks noGrp="1"/>
          </p:cNvSpPr>
          <p:nvPr>
            <p:ph type="body" sz="quarter" idx="13"/>
          </p:nvPr>
        </p:nvSpPr>
        <p:spPr>
          <a:xfrm>
            <a:off x="841375" y="5856850"/>
            <a:ext cx="10972800" cy="1262270"/>
          </a:xfrm>
        </p:spPr>
        <p:txBody>
          <a:bodyPr>
            <a:normAutofit fontScale="62500" lnSpcReduction="20000"/>
          </a:bodyPr>
          <a:lstStyle/>
          <a:p>
            <a:pPr>
              <a:lnSpc>
                <a:spcPct val="120000"/>
              </a:lnSpc>
              <a:spcBef>
                <a:spcPts val="600"/>
              </a:spcBef>
            </a:pPr>
            <a:r>
              <a:rPr lang="en-US" b="1" dirty="0">
                <a:solidFill>
                  <a:schemeClr val="accent6">
                    <a:lumMod val="75000"/>
                  </a:schemeClr>
                </a:solidFill>
              </a:rPr>
              <a:t>Review Resident Student Count Data</a:t>
            </a:r>
          </a:p>
          <a:p>
            <a:pPr>
              <a:lnSpc>
                <a:spcPct val="120000"/>
              </a:lnSpc>
              <a:spcBef>
                <a:spcPts val="600"/>
              </a:spcBef>
            </a:pPr>
            <a:r>
              <a:rPr lang="en-US" dirty="0">
                <a:solidFill>
                  <a:schemeClr val="accent6">
                    <a:lumMod val="75000"/>
                  </a:schemeClr>
                </a:solidFill>
              </a:rPr>
              <a:t>Compare Current Year Data to Prior Year Data</a:t>
            </a:r>
          </a:p>
        </p:txBody>
      </p:sp>
      <p:sp>
        <p:nvSpPr>
          <p:cNvPr id="5" name="Title 1"/>
          <p:cNvSpPr>
            <a:spLocks noGrp="1"/>
          </p:cNvSpPr>
          <p:nvPr>
            <p:ph type="title" idx="4294967295"/>
          </p:nvPr>
        </p:nvSpPr>
        <p:spPr>
          <a:xfrm>
            <a:off x="174625" y="272771"/>
            <a:ext cx="12306300" cy="703263"/>
          </a:xfrm>
          <a:prstGeom prst="rect">
            <a:avLst/>
          </a:prstGeom>
        </p:spPr>
        <p:txBody>
          <a:bodyPr>
            <a:normAutofit/>
          </a:bodyPr>
          <a:lstStyle/>
          <a:p>
            <a:pPr algn="ctr"/>
            <a:r>
              <a:rPr lang="en-US" sz="4400" dirty="0">
                <a:solidFill>
                  <a:schemeClr val="bg1"/>
                </a:solidFill>
              </a:rPr>
              <a:t>PI-1563 Pupil Count Process</a:t>
            </a:r>
          </a:p>
        </p:txBody>
      </p:sp>
      <p:sp>
        <p:nvSpPr>
          <p:cNvPr id="6" name="Oval 5"/>
          <p:cNvSpPr/>
          <p:nvPr/>
        </p:nvSpPr>
        <p:spPr>
          <a:xfrm>
            <a:off x="9547219" y="857110"/>
            <a:ext cx="1577981" cy="503857"/>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4" name="Rectangle 3"/>
          <p:cNvSpPr/>
          <p:nvPr/>
        </p:nvSpPr>
        <p:spPr>
          <a:xfrm>
            <a:off x="5964677" y="3354504"/>
            <a:ext cx="489284" cy="143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39354" y="976034"/>
            <a:ext cx="3650793" cy="99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978314" y="3354504"/>
            <a:ext cx="489284" cy="143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525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3666" y="1075509"/>
            <a:ext cx="9533592" cy="4864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p:cNvSpPr>
            <a:spLocks noGrp="1"/>
          </p:cNvSpPr>
          <p:nvPr>
            <p:ph type="body" sz="quarter" idx="13"/>
          </p:nvPr>
        </p:nvSpPr>
        <p:spPr>
          <a:xfrm>
            <a:off x="1647690" y="5835317"/>
            <a:ext cx="9706109" cy="1187784"/>
          </a:xfrm>
        </p:spPr>
        <p:txBody>
          <a:bodyPr>
            <a:normAutofit fontScale="52500" lnSpcReduction="20000"/>
          </a:bodyPr>
          <a:lstStyle/>
          <a:p>
            <a:r>
              <a:rPr lang="en-US" b="1" dirty="0">
                <a:solidFill>
                  <a:schemeClr val="accent6">
                    <a:lumMod val="75000"/>
                  </a:schemeClr>
                </a:solidFill>
              </a:rPr>
              <a:t>Links on this screen help you move around in the PI-1563 to review the data (Step 6) and Locating Help Information </a:t>
            </a:r>
          </a:p>
        </p:txBody>
      </p:sp>
      <p:sp>
        <p:nvSpPr>
          <p:cNvPr id="7" name="Title 6"/>
          <p:cNvSpPr>
            <a:spLocks noGrp="1"/>
          </p:cNvSpPr>
          <p:nvPr>
            <p:ph type="title" idx="4294967295"/>
          </p:nvPr>
        </p:nvSpPr>
        <p:spPr>
          <a:xfrm>
            <a:off x="0" y="250824"/>
            <a:ext cx="12480925" cy="703263"/>
          </a:xfrm>
          <a:prstGeom prst="rect">
            <a:avLst/>
          </a:prstGeom>
        </p:spPr>
        <p:txBody>
          <a:bodyPr/>
          <a:lstStyle/>
          <a:p>
            <a:pPr algn="ctr"/>
            <a:r>
              <a:rPr lang="en-US" sz="4800" dirty="0">
                <a:solidFill>
                  <a:schemeClr val="bg1"/>
                </a:solidFill>
              </a:rPr>
              <a:t>Review Your Answers</a:t>
            </a:r>
          </a:p>
        </p:txBody>
      </p:sp>
      <p:sp>
        <p:nvSpPr>
          <p:cNvPr id="9" name="Rectangle 8"/>
          <p:cNvSpPr/>
          <p:nvPr/>
        </p:nvSpPr>
        <p:spPr>
          <a:xfrm>
            <a:off x="6071260" y="3301340"/>
            <a:ext cx="119743" cy="14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2865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480925" cy="1237128"/>
          </a:xfrm>
        </p:spPr>
        <p:txBody>
          <a:bodyPr>
            <a:normAutofit fontScale="90000"/>
          </a:bodyPr>
          <a:lstStyle/>
          <a:p>
            <a:r>
              <a:rPr lang="en-US" dirty="0">
                <a:solidFill>
                  <a:schemeClr val="bg1">
                    <a:lumMod val="95000"/>
                  </a:schemeClr>
                </a:solidFill>
              </a:rPr>
              <a:t>Pupil Count Dates for determining Membership Reporting Purposes (PI-1563)</a:t>
            </a:r>
          </a:p>
        </p:txBody>
      </p:sp>
      <p:sp>
        <p:nvSpPr>
          <p:cNvPr id="3" name="Content Placeholder 2"/>
          <p:cNvSpPr>
            <a:spLocks noGrp="1"/>
          </p:cNvSpPr>
          <p:nvPr>
            <p:ph sz="quarter" idx="1"/>
          </p:nvPr>
        </p:nvSpPr>
        <p:spPr>
          <a:xfrm>
            <a:off x="1333628" y="1237129"/>
            <a:ext cx="10661147" cy="5477436"/>
          </a:xfrm>
          <a:ln w="38100">
            <a:noFill/>
          </a:ln>
        </p:spPr>
        <p:txBody>
          <a:bodyPr>
            <a:noAutofit/>
          </a:bodyPr>
          <a:lstStyle/>
          <a:p>
            <a:pPr>
              <a:lnSpc>
                <a:spcPct val="100000"/>
              </a:lnSpc>
              <a:spcBef>
                <a:spcPts val="300"/>
              </a:spcBef>
              <a:spcAft>
                <a:spcPts val="300"/>
              </a:spcAft>
              <a:buFont typeface="Wingdings" panose="05000000000000000000" pitchFamily="2" charset="2"/>
              <a:buChar char="§"/>
            </a:pPr>
            <a:r>
              <a:rPr lang="en-US" sz="2800" dirty="0"/>
              <a:t>3rd Friday in September</a:t>
            </a:r>
          </a:p>
          <a:p>
            <a:pPr marL="468035" lvl="1" indent="0">
              <a:lnSpc>
                <a:spcPct val="100000"/>
              </a:lnSpc>
              <a:spcBef>
                <a:spcPts val="300"/>
              </a:spcBef>
              <a:spcAft>
                <a:spcPts val="300"/>
              </a:spcAft>
              <a:buNone/>
            </a:pPr>
            <a:r>
              <a:rPr lang="en-US" dirty="0"/>
              <a:t>Used to determine Revenue Limit, </a:t>
            </a:r>
            <a:r>
              <a:rPr lang="en-US" sz="2800" dirty="0"/>
              <a:t>Per Pupil Aid and </a:t>
            </a:r>
            <a:r>
              <a:rPr lang="en-US" dirty="0"/>
              <a:t>State Equalization Aid</a:t>
            </a:r>
          </a:p>
          <a:p>
            <a:pPr>
              <a:lnSpc>
                <a:spcPct val="100000"/>
              </a:lnSpc>
              <a:spcBef>
                <a:spcPts val="300"/>
              </a:spcBef>
              <a:spcAft>
                <a:spcPts val="300"/>
              </a:spcAft>
              <a:buFont typeface="Wingdings" panose="05000000000000000000" pitchFamily="2" charset="2"/>
              <a:buChar char="§"/>
            </a:pPr>
            <a:r>
              <a:rPr lang="en-US" sz="2800" dirty="0"/>
              <a:t>2nd Friday in January </a:t>
            </a:r>
          </a:p>
          <a:p>
            <a:pPr marL="427733" lvl="1" indent="0">
              <a:lnSpc>
                <a:spcPct val="100000"/>
              </a:lnSpc>
              <a:spcBef>
                <a:spcPts val="300"/>
              </a:spcBef>
              <a:spcAft>
                <a:spcPts val="300"/>
              </a:spcAft>
              <a:buNone/>
            </a:pPr>
            <a:r>
              <a:rPr lang="en-US" dirty="0"/>
              <a:t>Used to determine state equalization aid</a:t>
            </a:r>
          </a:p>
          <a:p>
            <a:pPr>
              <a:lnSpc>
                <a:spcPct val="100000"/>
              </a:lnSpc>
              <a:spcBef>
                <a:spcPts val="300"/>
              </a:spcBef>
              <a:spcAft>
                <a:spcPts val="300"/>
              </a:spcAft>
              <a:buFont typeface="Wingdings" panose="05000000000000000000" pitchFamily="2" charset="2"/>
              <a:buChar char="§"/>
            </a:pPr>
            <a:r>
              <a:rPr lang="en-US" dirty="0"/>
              <a:t>Summer/Interim Membership</a:t>
            </a:r>
          </a:p>
          <a:p>
            <a:pPr marL="427733" lvl="1" indent="0">
              <a:lnSpc>
                <a:spcPct val="100000"/>
              </a:lnSpc>
              <a:spcBef>
                <a:spcPts val="300"/>
              </a:spcBef>
              <a:spcAft>
                <a:spcPts val="300"/>
              </a:spcAft>
              <a:buNone/>
            </a:pPr>
            <a:r>
              <a:rPr lang="en-US" dirty="0"/>
              <a:t>Included when reporting the September Count</a:t>
            </a:r>
          </a:p>
          <a:p>
            <a:pPr marL="427733" lvl="1" indent="0">
              <a:lnSpc>
                <a:spcPct val="100000"/>
              </a:lnSpc>
              <a:spcBef>
                <a:spcPts val="300"/>
              </a:spcBef>
              <a:spcAft>
                <a:spcPts val="300"/>
              </a:spcAft>
              <a:buNone/>
            </a:pPr>
            <a:r>
              <a:rPr lang="en-US" dirty="0"/>
              <a:t>FTE valued at 100% for Equalization Aid and 40% for Revenue Limit</a:t>
            </a:r>
          </a:p>
          <a:p>
            <a:pPr>
              <a:lnSpc>
                <a:spcPct val="100000"/>
              </a:lnSpc>
              <a:spcBef>
                <a:spcPts val="300"/>
              </a:spcBef>
              <a:spcAft>
                <a:spcPts val="300"/>
              </a:spcAft>
              <a:buFont typeface="Wingdings" panose="05000000000000000000" pitchFamily="2" charset="2"/>
              <a:buChar char="§"/>
            </a:pPr>
            <a:r>
              <a:rPr lang="en-US" dirty="0"/>
              <a:t>Challenge Academy (PI-1563 YCA)</a:t>
            </a:r>
          </a:p>
          <a:p>
            <a:pPr marL="0" indent="0">
              <a:lnSpc>
                <a:spcPct val="100000"/>
              </a:lnSpc>
              <a:spcBef>
                <a:spcPts val="300"/>
              </a:spcBef>
              <a:spcAft>
                <a:spcPts val="300"/>
              </a:spcAft>
              <a:buNone/>
            </a:pPr>
            <a:r>
              <a:rPr lang="en-US" sz="2600" dirty="0"/>
              <a:t>     </a:t>
            </a:r>
            <a:r>
              <a:rPr lang="en-US" sz="2800" dirty="0"/>
              <a:t>Completed September and March</a:t>
            </a:r>
          </a:p>
          <a:p>
            <a:pPr>
              <a:lnSpc>
                <a:spcPct val="100000"/>
              </a:lnSpc>
              <a:spcBef>
                <a:spcPts val="300"/>
              </a:spcBef>
              <a:spcAft>
                <a:spcPts val="300"/>
              </a:spcAft>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970" y="842211"/>
            <a:ext cx="11138628" cy="5460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6"/>
          <p:cNvSpPr>
            <a:spLocks noGrp="1"/>
          </p:cNvSpPr>
          <p:nvPr>
            <p:ph type="body" sz="quarter" idx="13"/>
          </p:nvPr>
        </p:nvSpPr>
        <p:spPr>
          <a:xfrm>
            <a:off x="2014270" y="6108700"/>
            <a:ext cx="8704531" cy="854155"/>
          </a:xfrm>
        </p:spPr>
        <p:txBody>
          <a:bodyPr>
            <a:normAutofit/>
          </a:bodyPr>
          <a:lstStyle/>
          <a:p>
            <a:r>
              <a:rPr lang="en-US" sz="3200" dirty="0">
                <a:solidFill>
                  <a:schemeClr val="accent6">
                    <a:lumMod val="75000"/>
                  </a:schemeClr>
                </a:solidFill>
              </a:rPr>
              <a:t>Step 7 –Submit Completed Report</a:t>
            </a:r>
          </a:p>
        </p:txBody>
      </p:sp>
      <p:sp>
        <p:nvSpPr>
          <p:cNvPr id="5" name="Title 1"/>
          <p:cNvSpPr>
            <a:spLocks noGrp="1"/>
          </p:cNvSpPr>
          <p:nvPr>
            <p:ph type="title" idx="4294967295"/>
          </p:nvPr>
        </p:nvSpPr>
        <p:spPr>
          <a:xfrm>
            <a:off x="126072" y="0"/>
            <a:ext cx="12480925" cy="703263"/>
          </a:xfrm>
          <a:prstGeom prst="rect">
            <a:avLst/>
          </a:prstGeom>
        </p:spPr>
        <p:txBody>
          <a:bodyPr>
            <a:normAutofit/>
          </a:bodyPr>
          <a:lstStyle/>
          <a:p>
            <a:pPr algn="ctr"/>
            <a:r>
              <a:rPr lang="en-US" sz="4400" dirty="0">
                <a:solidFill>
                  <a:schemeClr val="bg1"/>
                </a:solidFill>
              </a:rPr>
              <a:t>PI-1563 Pupil Count Process</a:t>
            </a:r>
          </a:p>
        </p:txBody>
      </p:sp>
      <p:sp>
        <p:nvSpPr>
          <p:cNvPr id="6" name="Right Arrow 5"/>
          <p:cNvSpPr/>
          <p:nvPr/>
        </p:nvSpPr>
        <p:spPr>
          <a:xfrm flipH="1">
            <a:off x="9769268" y="5052788"/>
            <a:ext cx="1899066" cy="1055912"/>
          </a:xfrm>
          <a:prstGeom prst="rightArrow">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t>(</a:t>
            </a:r>
            <a:r>
              <a:rPr lang="en-US" sz="1400" b="1" dirty="0"/>
              <a:t>Adjusted) HEAD </a:t>
            </a:r>
            <a:r>
              <a:rPr lang="en-US" sz="1400" dirty="0"/>
              <a:t>C</a:t>
            </a:r>
            <a:r>
              <a:rPr lang="en-US" sz="1400" b="1" dirty="0"/>
              <a:t>OUNT</a:t>
            </a:r>
          </a:p>
        </p:txBody>
      </p:sp>
    </p:spTree>
    <p:extLst>
      <p:ext uri="{BB962C8B-B14F-4D97-AF65-F5344CB8AC3E}">
        <p14:creationId xmlns:p14="http://schemas.microsoft.com/office/powerpoint/2010/main" val="3463599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Early Learners; Preschool, 4K</a:t>
            </a:r>
          </a:p>
        </p:txBody>
      </p:sp>
      <p:sp>
        <p:nvSpPr>
          <p:cNvPr id="3" name="Content Placeholder 2"/>
          <p:cNvSpPr>
            <a:spLocks noGrp="1"/>
          </p:cNvSpPr>
          <p:nvPr>
            <p:ph sz="quarter" idx="1"/>
          </p:nvPr>
        </p:nvSpPr>
        <p:spPr>
          <a:xfrm>
            <a:off x="1569721" y="1371600"/>
            <a:ext cx="9686108" cy="5344886"/>
          </a:xfrm>
        </p:spPr>
        <p:txBody>
          <a:bodyPr>
            <a:normAutofit fontScale="92500" lnSpcReduction="20000"/>
          </a:bodyPr>
          <a:lstStyle/>
          <a:p>
            <a:r>
              <a:rPr lang="en-US" dirty="0"/>
              <a:t>New 4K programs need to be approved by DPI.</a:t>
            </a:r>
          </a:p>
          <a:p>
            <a:r>
              <a:rPr lang="en-US" dirty="0"/>
              <a:t>4-Year-Old Kindergarten must be universal and open to all age eligible children in the district.</a:t>
            </a:r>
          </a:p>
          <a:p>
            <a:r>
              <a:rPr lang="en-US" dirty="0"/>
              <a:t>Pupil must be at least 4 years old by Sept 1</a:t>
            </a:r>
            <a:r>
              <a:rPr lang="en-US" baseline="30000" dirty="0"/>
              <a:t>st</a:t>
            </a:r>
            <a:r>
              <a:rPr lang="en-US" dirty="0"/>
              <a:t>. </a:t>
            </a:r>
          </a:p>
          <a:p>
            <a:r>
              <a:rPr lang="en-US" dirty="0"/>
              <a:t>Preschool and Special Education</a:t>
            </a:r>
            <a:endParaRPr lang="en-US" b="1" dirty="0"/>
          </a:p>
          <a:p>
            <a:pPr lvl="1"/>
            <a:r>
              <a:rPr lang="en-US" dirty="0"/>
              <a:t>If pupils are enrolled in both 4K and Preschool Special Education, count in 4K. </a:t>
            </a:r>
            <a:r>
              <a:rPr lang="en-US" b="1" dirty="0"/>
              <a:t>Do not count in more than one category/program.</a:t>
            </a:r>
            <a:r>
              <a:rPr lang="en-US" dirty="0"/>
              <a:t> </a:t>
            </a:r>
          </a:p>
          <a:p>
            <a:endParaRPr lang="en-US" dirty="0"/>
          </a:p>
        </p:txBody>
      </p:sp>
    </p:spTree>
    <p:extLst>
      <p:ext uri="{BB962C8B-B14F-4D97-AF65-F5344CB8AC3E}">
        <p14:creationId xmlns:p14="http://schemas.microsoft.com/office/powerpoint/2010/main" val="833820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5261"/>
            <a:ext cx="12480925" cy="673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bg1"/>
                </a:solidFill>
                <a:latin typeface="+mj-lt"/>
              </a:rPr>
              <a:t>Membership and 3, 4, and 5-Year Olds</a:t>
            </a:r>
          </a:p>
        </p:txBody>
      </p:sp>
      <p:sp>
        <p:nvSpPr>
          <p:cNvPr id="4" name="Content Placeholder 3"/>
          <p:cNvSpPr>
            <a:spLocks noGrp="1"/>
          </p:cNvSpPr>
          <p:nvPr>
            <p:ph idx="1"/>
          </p:nvPr>
        </p:nvSpPr>
        <p:spPr>
          <a:xfrm>
            <a:off x="1408355" y="1573666"/>
            <a:ext cx="9509759" cy="4685492"/>
          </a:xfrm>
        </p:spPr>
        <p:txBody>
          <a:bodyPr>
            <a:normAutofit lnSpcReduction="10000"/>
          </a:bodyPr>
          <a:lstStyle/>
          <a:p>
            <a:pPr marL="517525" indent="-517525">
              <a:spcBef>
                <a:spcPts val="600"/>
              </a:spcBef>
              <a:buFont typeface="Wingdings" panose="05000000000000000000" pitchFamily="2" charset="2"/>
              <a:buChar char="q"/>
            </a:pPr>
            <a:r>
              <a:rPr lang="en-US" sz="2867" dirty="0">
                <a:latin typeface="Arial" panose="020B0604020202020204" pitchFamily="34" charset="0"/>
                <a:cs typeface="Arial" panose="020B0604020202020204" pitchFamily="34" charset="0"/>
              </a:rPr>
              <a:t>Have to be public school students in order to count for membership.</a:t>
            </a:r>
          </a:p>
          <a:p>
            <a:pPr marL="517525" indent="-517525">
              <a:spcBef>
                <a:spcPts val="600"/>
              </a:spcBef>
              <a:buFont typeface="Wingdings" panose="05000000000000000000" pitchFamily="2" charset="2"/>
              <a:buChar char="q"/>
            </a:pPr>
            <a:r>
              <a:rPr lang="en-US" sz="2867" dirty="0">
                <a:latin typeface="Arial" panose="020B0604020202020204" pitchFamily="34" charset="0"/>
                <a:cs typeface="Arial" panose="020B0604020202020204" pitchFamily="34" charset="0"/>
              </a:rPr>
              <a:t>Non-Special Education 3-Year Olds participating in district programs are counted separately in PI-1563 Step 1.1 and Step 1.2. from Special Education 3-Year Olds students you serve</a:t>
            </a:r>
          </a:p>
          <a:p>
            <a:pPr marL="517525" indent="-517525">
              <a:spcBef>
                <a:spcPts val="600"/>
              </a:spcBef>
              <a:buFont typeface="Wingdings" panose="05000000000000000000" pitchFamily="2" charset="2"/>
              <a:buChar char="q"/>
            </a:pPr>
            <a:r>
              <a:rPr lang="en-US" sz="2867" dirty="0">
                <a:latin typeface="Arial" panose="020B0604020202020204" pitchFamily="34" charset="0"/>
                <a:cs typeface="Arial" panose="020B0604020202020204" pitchFamily="34" charset="0"/>
              </a:rPr>
              <a:t>Count children in the program they are attending.</a:t>
            </a:r>
          </a:p>
        </p:txBody>
      </p:sp>
    </p:spTree>
    <p:extLst>
      <p:ext uri="{BB962C8B-B14F-4D97-AF65-F5344CB8AC3E}">
        <p14:creationId xmlns:p14="http://schemas.microsoft.com/office/powerpoint/2010/main" val="3506532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39486"/>
            <a:ext cx="12480924" cy="673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FF00"/>
                </a:solidFill>
                <a:latin typeface="+mj-lt"/>
              </a:rPr>
              <a:t>Membership and 3 Year Olds</a:t>
            </a:r>
          </a:p>
        </p:txBody>
      </p:sp>
      <p:sp>
        <p:nvSpPr>
          <p:cNvPr id="3" name="Rectangle 2"/>
          <p:cNvSpPr/>
          <p:nvPr/>
        </p:nvSpPr>
        <p:spPr>
          <a:xfrm>
            <a:off x="1347897" y="1902371"/>
            <a:ext cx="9785131" cy="4016484"/>
          </a:xfrm>
          <a:prstGeom prst="rect">
            <a:avLst/>
          </a:prstGeom>
        </p:spPr>
        <p:txBody>
          <a:bodyPr wrap="square">
            <a:spAutoFit/>
          </a:bodyPr>
          <a:lstStyle/>
          <a:p>
            <a:pPr marL="342900" marR="0" lvl="0" indent="-342900">
              <a:spcBef>
                <a:spcPts val="0"/>
              </a:spcBef>
              <a:spcAft>
                <a:spcPts val="1350"/>
              </a:spcAft>
              <a:buSzPts val="1000"/>
              <a:buFont typeface="Symbol" panose="05050102010706020507" pitchFamily="18" charset="2"/>
              <a:buChar char=""/>
              <a:tabLst>
                <a:tab pos="457200" algn="l"/>
              </a:tabLst>
            </a:pPr>
            <a:r>
              <a:rPr lang="en-US" sz="3200" b="1" dirty="0">
                <a:ea typeface="Times New Roman" panose="02020603050405020304" pitchFamily="18" charset="0"/>
                <a:cs typeface="Times New Roman" panose="02020603050405020304" pitchFamily="18" charset="0"/>
              </a:rPr>
              <a:t>Please see the session handout provided in these links:</a:t>
            </a:r>
            <a:endParaRPr lang="en-US" sz="3200" b="1" dirty="0">
              <a:solidFill>
                <a:srgbClr val="0070C0"/>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342900" marR="0" lvl="0" indent="-342900">
              <a:spcBef>
                <a:spcPts val="0"/>
              </a:spcBef>
              <a:spcAft>
                <a:spcPts val="1350"/>
              </a:spcAft>
              <a:buSzPts val="1000"/>
              <a:buFont typeface="Symbol" panose="05050102010706020507" pitchFamily="18" charset="2"/>
              <a:buChar char=""/>
              <a:tabLst>
                <a:tab pos="457200" algn="l"/>
              </a:tabLst>
            </a:pPr>
            <a:r>
              <a:rPr lang="en-US" sz="3200" b="1" dirty="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Student Membership three-, four- or five-year-</a:t>
            </a:r>
            <a:r>
              <a:rPr lang="en-US" sz="3200" b="1" dirty="0" err="1">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olds</a:t>
            </a:r>
            <a:r>
              <a:rPr lang="en-US" sz="3200" b="1" dirty="0">
                <a:ea typeface="Times New Roman" panose="02020603050405020304" pitchFamily="18" charset="0"/>
                <a:cs typeface="Times New Roman" panose="02020603050405020304" pitchFamily="18" charset="0"/>
              </a:rPr>
              <a:t> </a:t>
            </a:r>
          </a:p>
          <a:p>
            <a:pPr marL="342900" marR="0" lvl="0" indent="-342900">
              <a:spcBef>
                <a:spcPts val="0"/>
              </a:spcBef>
              <a:spcAft>
                <a:spcPts val="1350"/>
              </a:spcAft>
              <a:buSzPts val="1000"/>
              <a:buFont typeface="Symbol" panose="05050102010706020507" pitchFamily="18" charset="2"/>
              <a:buChar char=""/>
              <a:tabLst>
                <a:tab pos="457200" algn="l"/>
              </a:tabLst>
            </a:pPr>
            <a:r>
              <a:rPr lang="en-US" sz="2800" b="1" dirty="0">
                <a:ea typeface="Calibri" panose="020F0502020204030204" pitchFamily="34" charset="0"/>
                <a:cs typeface="Times New Roman" panose="02020603050405020304" pitchFamily="18" charset="0"/>
                <a:hlinkClick r:id="rId3"/>
              </a:rPr>
              <a:t>Revised Student Membership-3-4_or-5-Year-Olds5.xlsx</a:t>
            </a:r>
            <a:r>
              <a:rPr lang="en-US" sz="2800" b="1" dirty="0">
                <a:ea typeface="Calibri" panose="020F0502020204030204" pitchFamily="34" charset="0"/>
                <a:cs typeface="Times New Roman" panose="02020603050405020304" pitchFamily="18" charset="0"/>
              </a:rPr>
              <a:t> </a:t>
            </a:r>
          </a:p>
          <a:p>
            <a:pPr marL="342900" marR="0" lvl="0" indent="-342900">
              <a:spcBef>
                <a:spcPts val="0"/>
              </a:spcBef>
              <a:spcAft>
                <a:spcPts val="1350"/>
              </a:spcAft>
              <a:buSzPts val="1000"/>
              <a:buFont typeface="Symbol" panose="05050102010706020507" pitchFamily="18" charset="2"/>
              <a:buChar char=""/>
              <a:tabLst>
                <a:tab pos="457200" algn="l"/>
              </a:tabLst>
            </a:pPr>
            <a:r>
              <a:rPr lang="en-US" sz="3200" b="1" dirty="0">
                <a:ea typeface="Calibri" panose="020F0502020204030204" pitchFamily="34" charset="0"/>
                <a:cs typeface="Times New Roman" panose="02020603050405020304" pitchFamily="18" charset="0"/>
              </a:rPr>
              <a:t>This document will be a good resource when working with determining the assignment of students being served under the age of six.</a:t>
            </a:r>
            <a:endParaRPr lang="en-US" sz="3200" b="1" dirty="0">
              <a:effectLst/>
              <a:ea typeface="Calibri" panose="020F0502020204030204" pitchFamily="34" charset="0"/>
            </a:endParaRPr>
          </a:p>
        </p:txBody>
      </p:sp>
    </p:spTree>
    <p:extLst>
      <p:ext uri="{BB962C8B-B14F-4D97-AF65-F5344CB8AC3E}">
        <p14:creationId xmlns:p14="http://schemas.microsoft.com/office/powerpoint/2010/main" val="252564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Special Education</a:t>
            </a:r>
          </a:p>
        </p:txBody>
      </p:sp>
      <p:sp>
        <p:nvSpPr>
          <p:cNvPr id="3" name="Content Placeholder 2"/>
          <p:cNvSpPr>
            <a:spLocks noGrp="1"/>
          </p:cNvSpPr>
          <p:nvPr>
            <p:ph sz="quarter" idx="1"/>
          </p:nvPr>
        </p:nvSpPr>
        <p:spPr>
          <a:xfrm>
            <a:off x="1402080" y="1248551"/>
            <a:ext cx="9921241" cy="5203652"/>
          </a:xfrm>
        </p:spPr>
        <p:txBody>
          <a:bodyPr>
            <a:normAutofit lnSpcReduction="10000"/>
          </a:bodyPr>
          <a:lstStyle/>
          <a:p>
            <a:pPr>
              <a:lnSpc>
                <a:spcPct val="110000"/>
              </a:lnSpc>
              <a:spcBef>
                <a:spcPts val="600"/>
              </a:spcBef>
            </a:pPr>
            <a:r>
              <a:rPr lang="en-US" dirty="0"/>
              <a:t>Begins at age three.</a:t>
            </a:r>
          </a:p>
          <a:p>
            <a:pPr>
              <a:lnSpc>
                <a:spcPct val="110000"/>
              </a:lnSpc>
              <a:spcBef>
                <a:spcPts val="600"/>
              </a:spcBef>
            </a:pPr>
            <a:r>
              <a:rPr lang="en-US" dirty="0"/>
              <a:t>For three- and four-year-old children not in a 4k program, count as .50 FTE regardless of the special education program time in attendance.</a:t>
            </a:r>
          </a:p>
          <a:p>
            <a:pPr lvl="1">
              <a:lnSpc>
                <a:spcPct val="110000"/>
              </a:lnSpc>
              <a:spcBef>
                <a:spcPts val="600"/>
              </a:spcBef>
            </a:pPr>
            <a:r>
              <a:rPr lang="en-US" dirty="0"/>
              <a:t>Speech and Language</a:t>
            </a:r>
          </a:p>
          <a:p>
            <a:pPr lvl="1">
              <a:lnSpc>
                <a:spcPct val="110000"/>
              </a:lnSpc>
              <a:spcBef>
                <a:spcPts val="600"/>
              </a:spcBef>
            </a:pPr>
            <a:r>
              <a:rPr lang="en-US" dirty="0"/>
              <a:t>Early Childhood (Pre-School)</a:t>
            </a:r>
          </a:p>
          <a:p>
            <a:pPr lvl="1">
              <a:lnSpc>
                <a:spcPct val="110000"/>
              </a:lnSpc>
              <a:spcBef>
                <a:spcPts val="600"/>
              </a:spcBef>
            </a:pPr>
            <a:r>
              <a:rPr lang="en-US" dirty="0"/>
              <a:t>Other Services</a:t>
            </a:r>
          </a:p>
          <a:p>
            <a:pPr>
              <a:lnSpc>
                <a:spcPct val="110000"/>
              </a:lnSpc>
              <a:spcBef>
                <a:spcPts val="600"/>
              </a:spcBef>
            </a:pPr>
            <a:r>
              <a:rPr lang="en-US" dirty="0"/>
              <a:t>Students who turned 20, prior to the first day of class, may enroll any time during the year.</a:t>
            </a:r>
          </a:p>
        </p:txBody>
      </p:sp>
    </p:spTree>
    <p:extLst>
      <p:ext uri="{BB962C8B-B14F-4D97-AF65-F5344CB8AC3E}">
        <p14:creationId xmlns:p14="http://schemas.microsoft.com/office/powerpoint/2010/main" val="1796983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bg1"/>
                </a:solidFill>
              </a:rPr>
              <a:t>Counting Students Who Are 20 and 21 Years Old </a:t>
            </a:r>
            <a:endParaRPr lang="en-US" sz="4000" dirty="0">
              <a:solidFill>
                <a:schemeClr val="bg1"/>
              </a:solidFill>
            </a:endParaRPr>
          </a:p>
        </p:txBody>
      </p:sp>
      <p:sp>
        <p:nvSpPr>
          <p:cNvPr id="3" name="Content Placeholder 2"/>
          <p:cNvSpPr>
            <a:spLocks noGrp="1"/>
          </p:cNvSpPr>
          <p:nvPr>
            <p:ph sz="quarter" idx="1"/>
          </p:nvPr>
        </p:nvSpPr>
        <p:spPr>
          <a:xfrm>
            <a:off x="1310640" y="1248551"/>
            <a:ext cx="10073639" cy="5594209"/>
          </a:xfrm>
        </p:spPr>
        <p:txBody>
          <a:bodyPr>
            <a:noAutofit/>
          </a:bodyPr>
          <a:lstStyle/>
          <a:p>
            <a:pPr>
              <a:lnSpc>
                <a:spcPct val="100000"/>
              </a:lnSpc>
              <a:spcBef>
                <a:spcPts val="600"/>
              </a:spcBef>
            </a:pPr>
            <a:r>
              <a:rPr lang="en-US" sz="2800" dirty="0"/>
              <a:t>If a special education student is 20 prior to the first day of classes according to the school calendar, the student can enroll </a:t>
            </a:r>
            <a:r>
              <a:rPr lang="en-US" sz="2800" u="sng" dirty="0"/>
              <a:t>any time </a:t>
            </a:r>
            <a:r>
              <a:rPr lang="en-US" sz="2800" dirty="0"/>
              <a:t>during the year, even after turning 21, and the district </a:t>
            </a:r>
            <a:r>
              <a:rPr lang="en-US" sz="2800" u="sng" dirty="0"/>
              <a:t>must</a:t>
            </a:r>
            <a:r>
              <a:rPr lang="en-US" sz="2800" dirty="0"/>
              <a:t> provide services and can count the student. </a:t>
            </a:r>
          </a:p>
          <a:p>
            <a:pPr>
              <a:lnSpc>
                <a:spcPct val="100000"/>
              </a:lnSpc>
              <a:spcBef>
                <a:spcPts val="600"/>
              </a:spcBef>
            </a:pPr>
            <a:r>
              <a:rPr lang="en-US" sz="2800" dirty="0"/>
              <a:t> If a regular education student is 20 when he/she enrolls and receives instruction, the district </a:t>
            </a:r>
            <a:r>
              <a:rPr lang="en-US" sz="2800" u="sng" dirty="0"/>
              <a:t>must</a:t>
            </a:r>
            <a:r>
              <a:rPr lang="en-US" sz="2800" dirty="0"/>
              <a:t> provide services and can count the student. If a student turns 21 prior to enrolling and receiving instruction, the district is </a:t>
            </a:r>
            <a:r>
              <a:rPr lang="en-US" sz="2800" u="sng" dirty="0"/>
              <a:t>not required </a:t>
            </a:r>
            <a:r>
              <a:rPr lang="en-US" sz="2800" dirty="0"/>
              <a:t>to provide services and cannot count the student. If a student enrolls prior to turning 21, but turns 21 before attending classes, the district is not required to provide services and the student cannot be counted. </a:t>
            </a:r>
          </a:p>
          <a:p>
            <a:pPr>
              <a:lnSpc>
                <a:spcPct val="100000"/>
              </a:lnSpc>
              <a:spcBef>
                <a:spcPts val="600"/>
              </a:spcBef>
            </a:pPr>
            <a:endParaRPr lang="en-US" sz="2800" i="1" dirty="0"/>
          </a:p>
        </p:txBody>
      </p:sp>
    </p:spTree>
    <p:extLst>
      <p:ext uri="{BB962C8B-B14F-4D97-AF65-F5344CB8AC3E}">
        <p14:creationId xmlns:p14="http://schemas.microsoft.com/office/powerpoint/2010/main" val="3144297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Other</a:t>
            </a:r>
          </a:p>
        </p:txBody>
      </p:sp>
      <p:sp>
        <p:nvSpPr>
          <p:cNvPr id="3" name="Content Placeholder 2"/>
          <p:cNvSpPr>
            <a:spLocks noGrp="1"/>
          </p:cNvSpPr>
          <p:nvPr>
            <p:ph sz="quarter" idx="1"/>
          </p:nvPr>
        </p:nvSpPr>
        <p:spPr>
          <a:xfrm>
            <a:off x="1524001" y="1547668"/>
            <a:ext cx="9189720" cy="4604032"/>
          </a:xfrm>
        </p:spPr>
        <p:txBody>
          <a:bodyPr>
            <a:normAutofit lnSpcReduction="10000"/>
          </a:bodyPr>
          <a:lstStyle/>
          <a:p>
            <a:r>
              <a:rPr lang="en-US" dirty="0"/>
              <a:t>Tuition Waivers</a:t>
            </a:r>
          </a:p>
          <a:p>
            <a:pPr lvl="1"/>
            <a:r>
              <a:rPr lang="en-US" dirty="0"/>
              <a:t>These situations involve children moving out/in of a district mid-year. Sometimes, you still can count a pupil in the year they have moved out of your district….and, sometimes you can’t count a new pupil that recently moved in.  Contact an SFS Consultant to discuss these unique situations.</a:t>
            </a:r>
          </a:p>
          <a:p>
            <a:endParaRPr lang="en-US" dirty="0"/>
          </a:p>
          <a:p>
            <a:endParaRPr lang="en-US" dirty="0"/>
          </a:p>
        </p:txBody>
      </p:sp>
    </p:spTree>
    <p:extLst>
      <p:ext uri="{BB962C8B-B14F-4D97-AF65-F5344CB8AC3E}">
        <p14:creationId xmlns:p14="http://schemas.microsoft.com/office/powerpoint/2010/main" val="2317070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32"/>
            <a:ext cx="12480925" cy="1014448"/>
          </a:xfrm>
        </p:spPr>
        <p:txBody>
          <a:bodyPr/>
          <a:lstStyle/>
          <a:p>
            <a:r>
              <a:rPr lang="en-US" dirty="0">
                <a:solidFill>
                  <a:schemeClr val="bg1"/>
                </a:solidFill>
              </a:rPr>
              <a:t>Reconciliation Worksheet</a:t>
            </a:r>
          </a:p>
        </p:txBody>
      </p:sp>
      <p:pic>
        <p:nvPicPr>
          <p:cNvPr id="6" name="Picture 5"/>
          <p:cNvPicPr>
            <a:picLocks noChangeAspect="1"/>
          </p:cNvPicPr>
          <p:nvPr/>
        </p:nvPicPr>
        <p:blipFill rotWithShape="1">
          <a:blip r:embed="rId3"/>
          <a:srcRect t="392"/>
          <a:stretch/>
        </p:blipFill>
        <p:spPr>
          <a:xfrm>
            <a:off x="1699989" y="808077"/>
            <a:ext cx="8943202" cy="6018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0098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52330"/>
          </a:xfrm>
        </p:spPr>
        <p:txBody>
          <a:bodyPr>
            <a:noAutofit/>
          </a:bodyPr>
          <a:lstStyle/>
          <a:p>
            <a:pPr>
              <a:lnSpc>
                <a:spcPct val="100000"/>
              </a:lnSpc>
              <a:spcBef>
                <a:spcPts val="1800"/>
              </a:spcBef>
              <a:spcAft>
                <a:spcPts val="0"/>
              </a:spcAft>
            </a:pPr>
            <a:r>
              <a:rPr lang="en-US" sz="2800" b="1" dirty="0">
                <a:solidFill>
                  <a:schemeClr val="bg1">
                    <a:lumMod val="95000"/>
                  </a:schemeClr>
                </a:solidFill>
              </a:rPr>
              <a:t>Accurate Pupil Counts provide opportunities to maximize the resources available to support the education of children in your district.</a:t>
            </a:r>
            <a:endParaRPr lang="en-US" sz="2800" dirty="0">
              <a:solidFill>
                <a:schemeClr val="bg1">
                  <a:lumMod val="95000"/>
                </a:schemeClr>
              </a:solidFill>
            </a:endParaRPr>
          </a:p>
        </p:txBody>
      </p:sp>
      <p:sp>
        <p:nvSpPr>
          <p:cNvPr id="7" name="TextBox 6"/>
          <p:cNvSpPr txBox="1"/>
          <p:nvPr/>
        </p:nvSpPr>
        <p:spPr>
          <a:xfrm>
            <a:off x="3006622" y="5432969"/>
            <a:ext cx="6868896" cy="954107"/>
          </a:xfrm>
          <a:prstGeom prst="rect">
            <a:avLst/>
          </a:prstGeom>
          <a:noFill/>
        </p:spPr>
        <p:txBody>
          <a:bodyPr wrap="square" rtlCol="0">
            <a:spAutoFit/>
          </a:bodyPr>
          <a:lstStyle/>
          <a:p>
            <a:pPr algn="ctr"/>
            <a:r>
              <a:rPr lang="en-US" sz="2800" dirty="0"/>
              <a:t>Your role in completing the PI-1563 is important in the lives of children.</a:t>
            </a:r>
          </a:p>
        </p:txBody>
      </p:sp>
      <p:pic>
        <p:nvPicPr>
          <p:cNvPr id="3" name="Picture 2" descr="Patron Count Week | Harris County Public Libra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6162" y="1306625"/>
            <a:ext cx="4069033" cy="4126343"/>
          </a:xfrm>
          <a:prstGeom prst="rect">
            <a:avLst/>
          </a:prstGeom>
        </p:spPr>
      </p:pic>
      <p:sp>
        <p:nvSpPr>
          <p:cNvPr id="5" name="Slide Number Placeholder 4"/>
          <p:cNvSpPr txBox="1">
            <a:spLocks/>
          </p:cNvSpPr>
          <p:nvPr/>
        </p:nvSpPr>
        <p:spPr>
          <a:xfrm>
            <a:off x="11507211" y="6387076"/>
            <a:ext cx="728054" cy="482345"/>
          </a:xfrm>
          <a:prstGeom prst="rect">
            <a:avLst/>
          </a:prstGeom>
        </p:spPr>
        <p:txBody>
          <a:bodyPr/>
          <a:ls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a:lstStyle>
          <a:p>
            <a:pPr algn="ctr"/>
            <a:fld id="{5D8D1003-AB5A-475D-AA35-3531570876C4}" type="slidenum">
              <a:rPr lang="en-US" sz="2800" b="1" smtClean="0">
                <a:solidFill>
                  <a:schemeClr val="accent6">
                    <a:lumMod val="75000"/>
                  </a:schemeClr>
                </a:solidFill>
              </a:rPr>
              <a:pPr algn="ctr"/>
              <a:t>58</a:t>
            </a:fld>
            <a:endParaRPr lang="en-US" sz="2800" b="1" dirty="0">
              <a:solidFill>
                <a:schemeClr val="accent6">
                  <a:lumMod val="75000"/>
                </a:schemeClr>
              </a:solidFill>
            </a:endParaRPr>
          </a:p>
        </p:txBody>
      </p:sp>
    </p:spTree>
    <p:extLst>
      <p:ext uri="{BB962C8B-B14F-4D97-AF65-F5344CB8AC3E}">
        <p14:creationId xmlns:p14="http://schemas.microsoft.com/office/powerpoint/2010/main" val="1001543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BD5B15-EA63-73B9-C2E1-465FC90310D2}"/>
              </a:ext>
            </a:extLst>
          </p:cNvPr>
          <p:cNvSpPr>
            <a:spLocks noGrp="1"/>
          </p:cNvSpPr>
          <p:nvPr>
            <p:ph type="body" sz="quarter" idx="13"/>
          </p:nvPr>
        </p:nvSpPr>
        <p:spPr/>
        <p:txBody>
          <a:bodyPr/>
          <a:lstStyle/>
          <a:p>
            <a:r>
              <a:rPr lang="en-US" dirty="0"/>
              <a:t>Pupil Count Pilot Program</a:t>
            </a:r>
          </a:p>
        </p:txBody>
      </p:sp>
      <p:sp>
        <p:nvSpPr>
          <p:cNvPr id="3" name="Text Placeholder 2">
            <a:extLst>
              <a:ext uri="{FF2B5EF4-FFF2-40B4-BE49-F238E27FC236}">
                <a16:creationId xmlns:a16="http://schemas.microsoft.com/office/drawing/2014/main" id="{DC32C48A-7C98-14F3-C1FE-0786658F6AB0}"/>
              </a:ext>
            </a:extLst>
          </p:cNvPr>
          <p:cNvSpPr>
            <a:spLocks noGrp="1"/>
          </p:cNvSpPr>
          <p:nvPr>
            <p:ph type="body" sz="quarter" idx="14"/>
          </p:nvPr>
        </p:nvSpPr>
        <p:spPr/>
        <p:txBody>
          <a:bodyPr>
            <a:normAutofit/>
          </a:bodyPr>
          <a:lstStyle/>
          <a:p>
            <a:pPr marL="0" indent="0">
              <a:buNone/>
            </a:pPr>
            <a:r>
              <a:rPr lang="en-US" sz="2400" b="0" dirty="0"/>
              <a:t>The “Pilot Program for Membership Pupil Count Collection” through </a:t>
            </a:r>
            <a:r>
              <a:rPr lang="en-US" sz="2400" b="0" dirty="0" err="1"/>
              <a:t>WiSFiP</a:t>
            </a:r>
            <a:r>
              <a:rPr lang="en-US" sz="2400" b="0" dirty="0"/>
              <a:t> launched with a small number of districts in the 2022-23 school year.  </a:t>
            </a:r>
          </a:p>
          <a:p>
            <a:pPr marL="0" indent="0">
              <a:buNone/>
            </a:pPr>
            <a:r>
              <a:rPr lang="en-US" sz="2400" b="0" dirty="0"/>
              <a:t>More test districts have been added for year 2 of the pilot.  </a:t>
            </a:r>
          </a:p>
        </p:txBody>
      </p:sp>
      <p:pic>
        <p:nvPicPr>
          <p:cNvPr id="6" name="Picture Placeholder 5" descr="A group of children in a classroom&#10;&#10;Description automatically generated">
            <a:extLst>
              <a:ext uri="{FF2B5EF4-FFF2-40B4-BE49-F238E27FC236}">
                <a16:creationId xmlns:a16="http://schemas.microsoft.com/office/drawing/2014/main" id="{3F429EFB-8E99-63B7-DEB7-239C2196AA3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924" r="15924"/>
          <a:stretch>
            <a:fillRect/>
          </a:stretch>
        </p:blipFill>
        <p:spPr/>
      </p:pic>
    </p:spTree>
    <p:extLst>
      <p:ext uri="{BB962C8B-B14F-4D97-AF65-F5344CB8AC3E}">
        <p14:creationId xmlns:p14="http://schemas.microsoft.com/office/powerpoint/2010/main" val="83243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60049" y="4229392"/>
            <a:ext cx="10279118" cy="2202968"/>
          </a:xfrm>
        </p:spPr>
        <p:txBody>
          <a:bodyPr>
            <a:noAutofit/>
          </a:bodyPr>
          <a:lstStyle/>
          <a:p>
            <a:pPr algn="l">
              <a:lnSpc>
                <a:spcPct val="100000"/>
              </a:lnSpc>
              <a:spcBef>
                <a:spcPts val="600"/>
              </a:spcBef>
            </a:pPr>
            <a:r>
              <a:rPr lang="en-US" sz="2600" b="1" dirty="0">
                <a:solidFill>
                  <a:schemeClr val="tx1"/>
                </a:solidFill>
                <a:latin typeface="+mn-lt"/>
              </a:rPr>
              <a:t>Which student FTEs are included in your Revenue Limit and/or Aid Membership?</a:t>
            </a:r>
          </a:p>
          <a:p>
            <a:pPr algn="l">
              <a:lnSpc>
                <a:spcPct val="100000"/>
              </a:lnSpc>
              <a:spcBef>
                <a:spcPts val="600"/>
              </a:spcBef>
            </a:pPr>
            <a:r>
              <a:rPr lang="en-US" sz="2600" b="1" dirty="0">
                <a:solidFill>
                  <a:schemeClr val="tx1"/>
                </a:solidFill>
                <a:latin typeface="+mn-lt"/>
              </a:rPr>
              <a:t>A key source of guidance is our “Membership Information and Reporting” </a:t>
            </a:r>
            <a:r>
              <a:rPr lang="en-US" sz="2600" b="1" dirty="0">
                <a:solidFill>
                  <a:schemeClr val="tx1"/>
                </a:solidFill>
                <a:latin typeface="+mn-lt"/>
                <a:hlinkClick r:id="rId3"/>
              </a:rPr>
              <a:t>DPI SFS Membership Reporting</a:t>
            </a:r>
            <a:r>
              <a:rPr lang="en-US" sz="2600" b="1" dirty="0">
                <a:solidFill>
                  <a:schemeClr val="tx1"/>
                </a:solidFill>
                <a:latin typeface="+mn-lt"/>
              </a:rPr>
              <a:t>  webpage.</a:t>
            </a:r>
          </a:p>
        </p:txBody>
      </p:sp>
      <p:sp>
        <p:nvSpPr>
          <p:cNvPr id="3" name="Title 2"/>
          <p:cNvSpPr>
            <a:spLocks noGrp="1"/>
          </p:cNvSpPr>
          <p:nvPr>
            <p:ph type="title" idx="4294967295"/>
          </p:nvPr>
        </p:nvSpPr>
        <p:spPr>
          <a:xfrm>
            <a:off x="-1" y="110715"/>
            <a:ext cx="12480925" cy="868231"/>
          </a:xfrm>
          <a:prstGeom prst="rect">
            <a:avLst/>
          </a:prstGeom>
        </p:spPr>
        <p:txBody>
          <a:bodyPr/>
          <a:lstStyle/>
          <a:p>
            <a:pPr algn="ctr"/>
            <a:r>
              <a:rPr lang="en-US" sz="4800" dirty="0">
                <a:solidFill>
                  <a:schemeClr val="bg1">
                    <a:lumMod val="95000"/>
                  </a:schemeClr>
                </a:solidFill>
              </a:rPr>
              <a:t>Residency and Membership</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45029" y="1371168"/>
            <a:ext cx="7269721" cy="2678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ECA5B-A3C2-B2EB-F6AC-760D1DE45A76}"/>
              </a:ext>
            </a:extLst>
          </p:cNvPr>
          <p:cNvSpPr>
            <a:spLocks noGrp="1"/>
          </p:cNvSpPr>
          <p:nvPr>
            <p:ph type="body" sz="quarter" idx="13"/>
          </p:nvPr>
        </p:nvSpPr>
        <p:spPr/>
        <p:txBody>
          <a:bodyPr/>
          <a:lstStyle/>
          <a:p>
            <a:r>
              <a:rPr lang="en-US" dirty="0">
                <a:solidFill>
                  <a:schemeClr val="bg1"/>
                </a:solidFill>
              </a:rPr>
              <a:t>Pupil Count Pilot Program</a:t>
            </a:r>
          </a:p>
        </p:txBody>
      </p:sp>
      <p:sp>
        <p:nvSpPr>
          <p:cNvPr id="3" name="Text Placeholder 2">
            <a:extLst>
              <a:ext uri="{FF2B5EF4-FFF2-40B4-BE49-F238E27FC236}">
                <a16:creationId xmlns:a16="http://schemas.microsoft.com/office/drawing/2014/main" id="{25946D2B-459A-9C75-B75C-CE9B2453A487}"/>
              </a:ext>
            </a:extLst>
          </p:cNvPr>
          <p:cNvSpPr>
            <a:spLocks noGrp="1"/>
          </p:cNvSpPr>
          <p:nvPr>
            <p:ph type="body" sz="quarter" idx="14"/>
          </p:nvPr>
        </p:nvSpPr>
        <p:spPr>
          <a:xfrm>
            <a:off x="2229400" y="1797145"/>
            <a:ext cx="7984994" cy="4631635"/>
          </a:xfrm>
        </p:spPr>
        <p:txBody>
          <a:bodyPr>
            <a:normAutofit fontScale="85000" lnSpcReduction="20000"/>
          </a:bodyPr>
          <a:lstStyle/>
          <a:p>
            <a:pPr marL="0" indent="0">
              <a:buNone/>
            </a:pPr>
            <a:r>
              <a:rPr lang="en-US" b="0" i="1" dirty="0"/>
              <a:t>What’s different?</a:t>
            </a:r>
          </a:p>
          <a:p>
            <a:r>
              <a:rPr lang="en-US" b="0" dirty="0"/>
              <a:t>Ease of data collection – LEAs will no longer manually enter pupil counts.  Data will be pushed from your student information system.</a:t>
            </a:r>
          </a:p>
          <a:p>
            <a:r>
              <a:rPr lang="en-US" b="0" dirty="0"/>
              <a:t>New module will allow DPI to pre-fill counts for most pupil count categories.  A very small amount of data will be entered manually.</a:t>
            </a:r>
          </a:p>
          <a:p>
            <a:endParaRPr lang="en-US" b="0" dirty="0"/>
          </a:p>
        </p:txBody>
      </p:sp>
    </p:spTree>
    <p:extLst>
      <p:ext uri="{BB962C8B-B14F-4D97-AF65-F5344CB8AC3E}">
        <p14:creationId xmlns:p14="http://schemas.microsoft.com/office/powerpoint/2010/main" val="825369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6109C-509B-716E-B05C-440154F62EA3}"/>
              </a:ext>
            </a:extLst>
          </p:cNvPr>
          <p:cNvSpPr>
            <a:spLocks noGrp="1"/>
          </p:cNvSpPr>
          <p:nvPr>
            <p:ph type="body" sz="quarter" idx="13"/>
          </p:nvPr>
        </p:nvSpPr>
        <p:spPr/>
        <p:txBody>
          <a:bodyPr>
            <a:normAutofit fontScale="25000" lnSpcReduction="20000"/>
          </a:bodyPr>
          <a:lstStyle/>
          <a:p>
            <a:endParaRPr lang="en-US" dirty="0"/>
          </a:p>
          <a:p>
            <a:r>
              <a:rPr lang="en-US" sz="19200" dirty="0">
                <a:solidFill>
                  <a:schemeClr val="bg1"/>
                </a:solidFill>
              </a:rPr>
              <a:t>Pupil Count Pilot Program</a:t>
            </a:r>
          </a:p>
          <a:p>
            <a:endParaRPr lang="en-US" dirty="0">
              <a:solidFill>
                <a:schemeClr val="bg1"/>
              </a:solidFill>
            </a:endParaRPr>
          </a:p>
        </p:txBody>
      </p:sp>
      <p:sp>
        <p:nvSpPr>
          <p:cNvPr id="3" name="Text Placeholder 2">
            <a:extLst>
              <a:ext uri="{FF2B5EF4-FFF2-40B4-BE49-F238E27FC236}">
                <a16:creationId xmlns:a16="http://schemas.microsoft.com/office/drawing/2014/main" id="{9DD94FAC-5AD2-DD2F-30B5-2A14E2B296C2}"/>
              </a:ext>
            </a:extLst>
          </p:cNvPr>
          <p:cNvSpPr>
            <a:spLocks noGrp="1"/>
          </p:cNvSpPr>
          <p:nvPr>
            <p:ph type="body" sz="quarter" idx="14"/>
          </p:nvPr>
        </p:nvSpPr>
        <p:spPr>
          <a:xfrm>
            <a:off x="2183295" y="1727988"/>
            <a:ext cx="8077203" cy="4631635"/>
          </a:xfrm>
        </p:spPr>
        <p:txBody>
          <a:bodyPr>
            <a:normAutofit fontScale="77500" lnSpcReduction="20000"/>
          </a:bodyPr>
          <a:lstStyle/>
          <a:p>
            <a:pPr marL="0" indent="0">
              <a:buNone/>
            </a:pPr>
            <a:r>
              <a:rPr lang="en-US" b="0" i="1" dirty="0"/>
              <a:t>Timeline:</a:t>
            </a:r>
          </a:p>
          <a:p>
            <a:r>
              <a:rPr lang="en-US" b="0" dirty="0"/>
              <a:t>2023-24 – Phase 2 of Pilot.  Select LEAs and SIS vendor participants only.</a:t>
            </a:r>
          </a:p>
          <a:p>
            <a:r>
              <a:rPr lang="en-US" b="0" dirty="0"/>
              <a:t>2024-25 – Dual reporting in SAFR (PI-1563) and </a:t>
            </a:r>
            <a:r>
              <a:rPr lang="en-US" b="0" dirty="0" err="1"/>
              <a:t>WiSFiP</a:t>
            </a:r>
            <a:r>
              <a:rPr lang="en-US" b="0" dirty="0"/>
              <a:t> Pupil Count Module</a:t>
            </a:r>
          </a:p>
          <a:p>
            <a:r>
              <a:rPr lang="en-US" b="0" dirty="0"/>
              <a:t>2025-26 – PI-1563 retired. All collection via </a:t>
            </a:r>
            <a:r>
              <a:rPr lang="en-US" b="0" dirty="0" err="1"/>
              <a:t>WiSFiP</a:t>
            </a:r>
            <a:r>
              <a:rPr lang="en-US" b="0" dirty="0"/>
              <a:t> Pupil Count Module and additional </a:t>
            </a:r>
            <a:r>
              <a:rPr lang="en-US" b="0" dirty="0" err="1"/>
              <a:t>WiSFiP</a:t>
            </a:r>
            <a:r>
              <a:rPr lang="en-US" b="0" dirty="0"/>
              <a:t> reporting.</a:t>
            </a:r>
          </a:p>
        </p:txBody>
      </p:sp>
    </p:spTree>
    <p:extLst>
      <p:ext uri="{BB962C8B-B14F-4D97-AF65-F5344CB8AC3E}">
        <p14:creationId xmlns:p14="http://schemas.microsoft.com/office/powerpoint/2010/main" val="290871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0B8301-83F4-1000-E4EF-08F6FDC6401A}"/>
              </a:ext>
            </a:extLst>
          </p:cNvPr>
          <p:cNvSpPr>
            <a:spLocks noGrp="1"/>
          </p:cNvSpPr>
          <p:nvPr>
            <p:ph type="body" sz="quarter" idx="13"/>
          </p:nvPr>
        </p:nvSpPr>
        <p:spPr/>
        <p:txBody>
          <a:bodyPr/>
          <a:lstStyle/>
          <a:p>
            <a:r>
              <a:rPr lang="en-US" dirty="0">
                <a:solidFill>
                  <a:schemeClr val="bg1"/>
                </a:solidFill>
              </a:rPr>
              <a:t>Pupil Count Pilot Program</a:t>
            </a:r>
          </a:p>
        </p:txBody>
      </p:sp>
      <p:sp>
        <p:nvSpPr>
          <p:cNvPr id="3" name="Text Placeholder 2">
            <a:extLst>
              <a:ext uri="{FF2B5EF4-FFF2-40B4-BE49-F238E27FC236}">
                <a16:creationId xmlns:a16="http://schemas.microsoft.com/office/drawing/2014/main" id="{49C29693-35F9-7F86-3265-8F0E00F7010E}"/>
              </a:ext>
            </a:extLst>
          </p:cNvPr>
          <p:cNvSpPr>
            <a:spLocks noGrp="1"/>
          </p:cNvSpPr>
          <p:nvPr>
            <p:ph type="body" sz="quarter" idx="14"/>
          </p:nvPr>
        </p:nvSpPr>
        <p:spPr>
          <a:xfrm>
            <a:off x="1354062" y="1866301"/>
            <a:ext cx="9735670" cy="4631635"/>
          </a:xfrm>
        </p:spPr>
        <p:txBody>
          <a:bodyPr/>
          <a:lstStyle/>
          <a:p>
            <a:pPr marL="0" indent="0">
              <a:buNone/>
            </a:pPr>
            <a:r>
              <a:rPr lang="en-US" sz="2000" b="0" i="1" dirty="0"/>
              <a:t>What should my district do before the PI-1563 application is retired?</a:t>
            </a:r>
          </a:p>
          <a:p>
            <a:r>
              <a:rPr lang="en-US" sz="2000" b="0" dirty="0"/>
              <a:t>Be sure data in your SIS is clean!  </a:t>
            </a:r>
          </a:p>
          <a:p>
            <a:r>
              <a:rPr lang="en-US" sz="2000" b="0" dirty="0"/>
              <a:t>Review Enrollment Type (Primary, Coursework, Membership)</a:t>
            </a:r>
          </a:p>
          <a:p>
            <a:r>
              <a:rPr lang="en-US" sz="2000" b="0" dirty="0"/>
              <a:t>Review Residency data (Resident vs. non-resident)</a:t>
            </a:r>
          </a:p>
          <a:p>
            <a:pPr lvl="1">
              <a:buFont typeface="Wingdings" panose="05000000000000000000" pitchFamily="2" charset="2"/>
              <a:buChar char="Ø"/>
            </a:pPr>
            <a:r>
              <a:rPr lang="en-US" sz="2000" b="0" dirty="0"/>
              <a:t>If non-resident, in which district does the student reside?</a:t>
            </a:r>
          </a:p>
          <a:p>
            <a:pPr lvl="1">
              <a:buFont typeface="Wingdings" panose="05000000000000000000" pitchFamily="2" charset="2"/>
              <a:buChar char="Ø"/>
            </a:pPr>
            <a:r>
              <a:rPr lang="en-US" sz="2000" b="0" dirty="0"/>
              <a:t>Include status begin and end dates.</a:t>
            </a:r>
          </a:p>
          <a:p>
            <a:pPr>
              <a:buFont typeface="Arial" panose="020B0604020202020204" pitchFamily="34" charset="0"/>
              <a:buChar char="•"/>
            </a:pPr>
            <a:r>
              <a:rPr lang="en-US" sz="2000" b="0" dirty="0"/>
              <a:t>Review Full Time Equivalency (FTE) status</a:t>
            </a:r>
          </a:p>
        </p:txBody>
      </p:sp>
    </p:spTree>
    <p:extLst>
      <p:ext uri="{BB962C8B-B14F-4D97-AF65-F5344CB8AC3E}">
        <p14:creationId xmlns:p14="http://schemas.microsoft.com/office/powerpoint/2010/main" val="1709136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C5F85-C126-4EF2-702D-BDF9D71823DA}"/>
              </a:ext>
            </a:extLst>
          </p:cNvPr>
          <p:cNvSpPr>
            <a:spLocks noGrp="1"/>
          </p:cNvSpPr>
          <p:nvPr>
            <p:ph type="body" sz="quarter" idx="13"/>
          </p:nvPr>
        </p:nvSpPr>
        <p:spPr/>
        <p:txBody>
          <a:bodyPr/>
          <a:lstStyle/>
          <a:p>
            <a:r>
              <a:rPr lang="en-US" dirty="0">
                <a:solidFill>
                  <a:schemeClr val="bg1"/>
                </a:solidFill>
              </a:rPr>
              <a:t>Pupil Count Pilot Program</a:t>
            </a:r>
          </a:p>
        </p:txBody>
      </p:sp>
      <p:sp>
        <p:nvSpPr>
          <p:cNvPr id="3" name="Text Placeholder 2">
            <a:extLst>
              <a:ext uri="{FF2B5EF4-FFF2-40B4-BE49-F238E27FC236}">
                <a16:creationId xmlns:a16="http://schemas.microsoft.com/office/drawing/2014/main" id="{C226EF07-EEFF-9FE3-4BC8-25C1BE91366C}"/>
              </a:ext>
            </a:extLst>
          </p:cNvPr>
          <p:cNvSpPr>
            <a:spLocks noGrp="1"/>
          </p:cNvSpPr>
          <p:nvPr>
            <p:ph type="body" sz="quarter" idx="14"/>
          </p:nvPr>
        </p:nvSpPr>
        <p:spPr/>
        <p:txBody>
          <a:bodyPr/>
          <a:lstStyle/>
          <a:p>
            <a:pPr marL="0" indent="0">
              <a:buNone/>
            </a:pPr>
            <a:r>
              <a:rPr lang="en-US" b="0" dirty="0"/>
              <a:t>For more information, go to:</a:t>
            </a:r>
          </a:p>
          <a:p>
            <a:pPr marL="0" indent="0">
              <a:buNone/>
            </a:pPr>
            <a:r>
              <a:rPr lang="en-US" b="0" dirty="0">
                <a:hlinkClick r:id="rId2"/>
              </a:rPr>
              <a:t>https://dpi.wi.gov/wise/data-elements/pupil-count-pilot-program</a:t>
            </a:r>
            <a:endParaRPr lang="en-US" b="0" dirty="0"/>
          </a:p>
        </p:txBody>
      </p:sp>
    </p:spTree>
    <p:extLst>
      <p:ext uri="{BB962C8B-B14F-4D97-AF65-F5344CB8AC3E}">
        <p14:creationId xmlns:p14="http://schemas.microsoft.com/office/powerpoint/2010/main" val="1257286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26"/>
            <a:ext cx="12480925" cy="1014448"/>
          </a:xfrm>
        </p:spPr>
        <p:txBody>
          <a:bodyPr>
            <a:normAutofit fontScale="90000"/>
          </a:bodyPr>
          <a:lstStyle/>
          <a:p>
            <a:r>
              <a:rPr lang="en-US" dirty="0">
                <a:solidFill>
                  <a:schemeClr val="bg1">
                    <a:lumMod val="95000"/>
                  </a:schemeClr>
                </a:solidFill>
              </a:rPr>
              <a:t>Residents Who May Be Included in Membership </a:t>
            </a:r>
            <a:r>
              <a:rPr lang="en-US" sz="3600" dirty="0">
                <a:solidFill>
                  <a:schemeClr val="bg1">
                    <a:lumMod val="95000"/>
                  </a:schemeClr>
                </a:solidFill>
              </a:rPr>
              <a:t>(Revenue Limit, Equalization Aid, or Both)</a:t>
            </a:r>
          </a:p>
        </p:txBody>
      </p:sp>
      <p:sp>
        <p:nvSpPr>
          <p:cNvPr id="3" name="Content Placeholder 2"/>
          <p:cNvSpPr>
            <a:spLocks noGrp="1"/>
          </p:cNvSpPr>
          <p:nvPr>
            <p:ph sz="quarter" idx="1"/>
          </p:nvPr>
        </p:nvSpPr>
        <p:spPr>
          <a:xfrm>
            <a:off x="1366221" y="1312433"/>
            <a:ext cx="10391887" cy="5572461"/>
          </a:xfrm>
        </p:spPr>
        <p:txBody>
          <a:bodyPr>
            <a:normAutofit/>
          </a:bodyPr>
          <a:lstStyle/>
          <a:p>
            <a:pPr marL="0" indent="0">
              <a:lnSpc>
                <a:spcPct val="100000"/>
              </a:lnSpc>
              <a:spcBef>
                <a:spcPts val="300"/>
              </a:spcBef>
              <a:spcAft>
                <a:spcPts val="200"/>
              </a:spcAft>
              <a:buNone/>
            </a:pPr>
            <a:r>
              <a:rPr lang="en-US" sz="3200" dirty="0"/>
              <a:t>	Four (4) Criteria: </a:t>
            </a:r>
            <a:r>
              <a:rPr lang="en-US" sz="2300" dirty="0"/>
              <a:t>(For students enrolled in a public school)</a:t>
            </a:r>
            <a:endParaRPr lang="en-US" sz="3200" dirty="0"/>
          </a:p>
          <a:p>
            <a:pPr marL="0" indent="0">
              <a:lnSpc>
                <a:spcPct val="100000"/>
              </a:lnSpc>
              <a:spcBef>
                <a:spcPts val="300"/>
              </a:spcBef>
              <a:spcAft>
                <a:spcPts val="200"/>
              </a:spcAft>
              <a:buNone/>
            </a:pPr>
            <a:endParaRPr lang="en-US" sz="1000" dirty="0"/>
          </a:p>
          <a:p>
            <a:pPr marL="514350" indent="-514350">
              <a:lnSpc>
                <a:spcPct val="100000"/>
              </a:lnSpc>
              <a:spcBef>
                <a:spcPts val="300"/>
              </a:spcBef>
              <a:spcAft>
                <a:spcPts val="200"/>
              </a:spcAft>
              <a:buFont typeface="+mj-lt"/>
              <a:buAutoNum type="arabicPeriod"/>
            </a:pPr>
            <a:r>
              <a:rPr kumimoji="0" lang="en-US" sz="3200" b="1" i="0" u="none" strike="noStrike" kern="1200" cap="none" spc="0" normalizeH="0" baseline="0" noProof="0" dirty="0">
                <a:ln>
                  <a:noFill/>
                </a:ln>
                <a:solidFill>
                  <a:prstClr val="black"/>
                </a:solidFill>
                <a:effectLst/>
                <a:uLnTx/>
                <a:uFillTx/>
                <a:latin typeface="Lato"/>
                <a:ea typeface="+mn-ea"/>
                <a:cs typeface="+mn-cs"/>
              </a:rPr>
              <a:t>Eligible age </a:t>
            </a:r>
            <a:r>
              <a:rPr lang="en-US" sz="3200" dirty="0">
                <a:solidFill>
                  <a:prstClr val="black"/>
                </a:solidFill>
                <a:latin typeface="Lato"/>
              </a:rPr>
              <a:t>residents</a:t>
            </a:r>
            <a:r>
              <a:rPr lang="en-US" sz="3200" dirty="0"/>
              <a:t> - regular and special education.</a:t>
            </a:r>
          </a:p>
          <a:p>
            <a:pPr marL="514350" indent="-514350">
              <a:lnSpc>
                <a:spcPct val="100000"/>
              </a:lnSpc>
              <a:spcBef>
                <a:spcPts val="300"/>
              </a:spcBef>
              <a:spcAft>
                <a:spcPts val="200"/>
              </a:spcAft>
              <a:buFont typeface="+mj-lt"/>
              <a:buAutoNum type="arabicPeriod"/>
            </a:pPr>
            <a:r>
              <a:rPr lang="en-US" sz="3200" dirty="0"/>
              <a:t>Financial Responsibility </a:t>
            </a:r>
          </a:p>
          <a:p>
            <a:pPr marL="514350" indent="-514350">
              <a:lnSpc>
                <a:spcPct val="100000"/>
              </a:lnSpc>
              <a:spcBef>
                <a:spcPts val="300"/>
              </a:spcBef>
              <a:spcAft>
                <a:spcPts val="200"/>
              </a:spcAft>
              <a:buFont typeface="+mj-lt"/>
              <a:buAutoNum type="arabicPeriod"/>
            </a:pPr>
            <a:r>
              <a:rPr lang="en-US" sz="3200" dirty="0"/>
              <a:t>Attending on the Count Date</a:t>
            </a:r>
          </a:p>
          <a:p>
            <a:pPr marL="514350" indent="-514350">
              <a:lnSpc>
                <a:spcPct val="100000"/>
              </a:lnSpc>
              <a:spcBef>
                <a:spcPts val="300"/>
              </a:spcBef>
              <a:spcAft>
                <a:spcPts val="200"/>
              </a:spcAft>
              <a:buFont typeface="+mj-lt"/>
              <a:buAutoNum type="arabicPeriod"/>
            </a:pPr>
            <a:r>
              <a:rPr lang="en-US" sz="3200" dirty="0"/>
              <a:t>The other categories: Part-time pupils – Homebased &amp; Private, Summer and Interim Sessions &amp; Open Enrollment</a:t>
            </a:r>
          </a:p>
          <a:p>
            <a:pPr marL="854499" lvl="1" indent="-526746">
              <a:lnSpc>
                <a:spcPct val="100000"/>
              </a:lnSpc>
              <a:spcBef>
                <a:spcPts val="300"/>
              </a:spcBef>
              <a:spcAft>
                <a:spcPts val="200"/>
              </a:spcAft>
              <a:buClr>
                <a:schemeClr val="accent6">
                  <a:lumMod val="75000"/>
                </a:schemeClr>
              </a:buClr>
              <a:buFont typeface="+mj-lt"/>
              <a:buAutoNum type="arabicPeriod"/>
            </a:pP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95000"/>
                  </a:schemeClr>
                </a:solidFill>
              </a:rPr>
              <a:t>Determining Who is a Resident</a:t>
            </a:r>
          </a:p>
        </p:txBody>
      </p:sp>
      <p:sp>
        <p:nvSpPr>
          <p:cNvPr id="3" name="Content Placeholder 2"/>
          <p:cNvSpPr>
            <a:spLocks noGrp="1"/>
          </p:cNvSpPr>
          <p:nvPr>
            <p:ph sz="quarter" idx="1"/>
          </p:nvPr>
        </p:nvSpPr>
        <p:spPr>
          <a:xfrm>
            <a:off x="1656676" y="1741610"/>
            <a:ext cx="9918551" cy="4040625"/>
          </a:xfrm>
        </p:spPr>
        <p:txBody>
          <a:bodyPr>
            <a:normAutofit/>
          </a:bodyPr>
          <a:lstStyle/>
          <a:p>
            <a:pPr marL="461963" indent="-461963">
              <a:lnSpc>
                <a:spcPct val="120000"/>
              </a:lnSpc>
              <a:spcBef>
                <a:spcPts val="200"/>
              </a:spcBef>
              <a:spcAft>
                <a:spcPts val="300"/>
              </a:spcAft>
            </a:pPr>
            <a:r>
              <a:rPr lang="en-US" sz="3200" dirty="0"/>
              <a:t>Not defined in statute, Board attendance policy</a:t>
            </a:r>
          </a:p>
          <a:p>
            <a:pPr marL="461963" indent="-461963">
              <a:lnSpc>
                <a:spcPct val="120000"/>
              </a:lnSpc>
              <a:spcBef>
                <a:spcPts val="200"/>
              </a:spcBef>
              <a:spcAft>
                <a:spcPts val="300"/>
              </a:spcAft>
            </a:pPr>
            <a:r>
              <a:rPr lang="en-US" sz="3200" dirty="0"/>
              <a:t>Case law – Thayer Ruling</a:t>
            </a:r>
          </a:p>
          <a:p>
            <a:pPr marL="461963" indent="-461963">
              <a:lnSpc>
                <a:spcPct val="120000"/>
              </a:lnSpc>
              <a:spcBef>
                <a:spcPts val="200"/>
              </a:spcBef>
              <a:spcAft>
                <a:spcPts val="300"/>
              </a:spcAft>
            </a:pPr>
            <a:r>
              <a:rPr lang="en-US" sz="3200" dirty="0"/>
              <a:t>Identify where the child lives (up-to-date address information)</a:t>
            </a:r>
          </a:p>
          <a:p>
            <a:pPr marL="461963" indent="-461963">
              <a:lnSpc>
                <a:spcPct val="120000"/>
              </a:lnSpc>
              <a:spcBef>
                <a:spcPts val="200"/>
              </a:spcBef>
              <a:spcAft>
                <a:spcPts val="300"/>
              </a:spcAft>
            </a:pPr>
            <a:r>
              <a:rPr lang="en-US" sz="3200" dirty="0"/>
              <a:t>Identify the district where property taxes are paid (municipal clerk records or county data base)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95000"/>
                  </a:schemeClr>
                </a:solidFill>
              </a:rPr>
              <a:t>Financial Responsibility </a:t>
            </a:r>
          </a:p>
        </p:txBody>
      </p:sp>
      <p:sp>
        <p:nvSpPr>
          <p:cNvPr id="3" name="Content Placeholder 2"/>
          <p:cNvSpPr>
            <a:spLocks noGrp="1"/>
          </p:cNvSpPr>
          <p:nvPr>
            <p:ph sz="quarter" idx="1"/>
          </p:nvPr>
        </p:nvSpPr>
        <p:spPr>
          <a:xfrm>
            <a:off x="1236232" y="1452946"/>
            <a:ext cx="10242177" cy="4678913"/>
          </a:xfrm>
        </p:spPr>
        <p:txBody>
          <a:bodyPr>
            <a:normAutofit lnSpcReduction="10000"/>
          </a:bodyPr>
          <a:lstStyle/>
          <a:p>
            <a:pPr marL="461963" indent="-461963">
              <a:lnSpc>
                <a:spcPct val="100000"/>
              </a:lnSpc>
              <a:spcBef>
                <a:spcPts val="300"/>
              </a:spcBef>
            </a:pPr>
            <a:r>
              <a:rPr lang="en-US" dirty="0"/>
              <a:t>Resident pupils in your seats, taught by your teachers and meeting the age limitations. </a:t>
            </a:r>
          </a:p>
          <a:p>
            <a:pPr marL="461963" indent="-461963">
              <a:lnSpc>
                <a:spcPct val="100000"/>
              </a:lnSpc>
              <a:spcBef>
                <a:spcPts val="300"/>
              </a:spcBef>
            </a:pPr>
            <a:r>
              <a:rPr lang="en-US" dirty="0"/>
              <a:t>Full-time resident pupils in </a:t>
            </a:r>
            <a:r>
              <a:rPr lang="en-US" b="1" dirty="0"/>
              <a:t>attendance elsewhere,</a:t>
            </a:r>
            <a:r>
              <a:rPr lang="en-US" dirty="0"/>
              <a:t> but your district is paying for their education.</a:t>
            </a:r>
          </a:p>
          <a:p>
            <a:pPr marL="914400" lvl="1" indent="-452438">
              <a:lnSpc>
                <a:spcPct val="100000"/>
              </a:lnSpc>
              <a:spcBef>
                <a:spcPts val="300"/>
              </a:spcBef>
            </a:pPr>
            <a:r>
              <a:rPr lang="en-US" dirty="0"/>
              <a:t>Open Enrollment</a:t>
            </a:r>
          </a:p>
          <a:p>
            <a:pPr marL="914400" lvl="1" indent="-452438">
              <a:lnSpc>
                <a:spcPct val="100000"/>
              </a:lnSpc>
              <a:spcBef>
                <a:spcPts val="300"/>
              </a:spcBef>
            </a:pPr>
            <a:r>
              <a:rPr lang="en-US" dirty="0"/>
              <a:t>Tuition Agreements </a:t>
            </a:r>
          </a:p>
          <a:p>
            <a:pPr marL="914400" lvl="1" indent="-452438">
              <a:lnSpc>
                <a:spcPct val="100000"/>
              </a:lnSpc>
              <a:spcBef>
                <a:spcPts val="300"/>
              </a:spcBef>
            </a:pPr>
            <a:r>
              <a:rPr lang="en-US" dirty="0"/>
              <a:t>Cooperative Programs  </a:t>
            </a:r>
          </a:p>
          <a:p>
            <a:pPr marL="914400" lvl="1" indent="-452438">
              <a:lnSpc>
                <a:spcPct val="100000"/>
              </a:lnSpc>
              <a:spcBef>
                <a:spcPts val="300"/>
              </a:spcBef>
            </a:pPr>
            <a:r>
              <a:rPr lang="en-US" dirty="0"/>
              <a:t>CESA programs</a:t>
            </a:r>
          </a:p>
          <a:p>
            <a:pPr marL="914400" lvl="1" indent="-452438">
              <a:lnSpc>
                <a:spcPct val="100000"/>
              </a:lnSpc>
              <a:spcBef>
                <a:spcPts val="300"/>
              </a:spcBef>
            </a:pPr>
            <a:r>
              <a:rPr lang="en-US" dirty="0"/>
              <a:t>Tuition Waivers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53"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par>
                          <p:cTn id="22" fill="hold">
                            <p:stCondLst>
                              <p:cond delay="2500"/>
                            </p:stCondLst>
                            <p:childTnLst>
                              <p:par>
                                <p:cTn id="23" presetID="53" presetClass="entr" presetSubtype="0" fill="hold" nodeType="afterEffect">
                                  <p:stCondLst>
                                    <p:cond delay="50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par>
                          <p:cTn id="28" fill="hold">
                            <p:stCondLst>
                              <p:cond delay="3500"/>
                            </p:stCondLst>
                            <p:childTnLst>
                              <p:par>
                                <p:cTn id="29" presetID="53" presetClass="entr" presetSubtype="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0.9|4.9"/>
</p:tagLst>
</file>

<file path=ppt/tags/tag2.xml><?xml version="1.0" encoding="utf-8"?>
<p:tagLst xmlns:a="http://schemas.openxmlformats.org/drawingml/2006/main" xmlns:r="http://schemas.openxmlformats.org/officeDocument/2006/relationships" xmlns:p="http://schemas.openxmlformats.org/presentationml/2006/main">
  <p:tag name="TIMING" val="|10.3|6"/>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00449E"/>
      </a:dk2>
      <a:lt2>
        <a:srgbClr val="D2D2D2"/>
      </a:lt2>
      <a:accent1>
        <a:srgbClr val="FF388C"/>
      </a:accent1>
      <a:accent2>
        <a:srgbClr val="E40059"/>
      </a:accent2>
      <a:accent3>
        <a:srgbClr val="9C007F"/>
      </a:accent3>
      <a:accent4>
        <a:srgbClr val="68007F"/>
      </a:accent4>
      <a:accent5>
        <a:srgbClr val="005BD3"/>
      </a:accent5>
      <a:accent6>
        <a:srgbClr val="00349E"/>
      </a:accent6>
      <a:hlink>
        <a:srgbClr val="0070C0"/>
      </a:hlink>
      <a:folHlink>
        <a:srgbClr val="FF79C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7817</TotalTime>
  <Words>4561</Words>
  <Application>Microsoft Office PowerPoint</Application>
  <PresentationFormat>Custom</PresentationFormat>
  <Paragraphs>433</Paragraphs>
  <Slides>63</Slides>
  <Notes>48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63</vt:i4>
      </vt:variant>
    </vt:vector>
  </HeadingPairs>
  <TitlesOfParts>
    <vt:vector size="74" baseType="lpstr">
      <vt:lpstr>Arial</vt:lpstr>
      <vt:lpstr>Arial Black</vt:lpstr>
      <vt:lpstr>Calibri</vt:lpstr>
      <vt:lpstr>Lato</vt:lpstr>
      <vt:lpstr>Lato Black</vt:lpstr>
      <vt:lpstr>Source Sans Pro</vt:lpstr>
      <vt:lpstr>Symbol</vt:lpstr>
      <vt:lpstr>Times New Roman</vt:lpstr>
      <vt:lpstr>Wingdings</vt:lpstr>
      <vt:lpstr>Office Theme</vt:lpstr>
      <vt:lpstr>Office Theme</vt:lpstr>
      <vt:lpstr>Title Slide</vt:lpstr>
      <vt:lpstr>PowerPoint Presentation</vt:lpstr>
      <vt:lpstr>Pupil Count - Words to Know</vt:lpstr>
      <vt:lpstr>PowerPoint Presentation</vt:lpstr>
      <vt:lpstr>Pupil Count Dates for determining Membership Reporting Purposes (PI-1563)</vt:lpstr>
      <vt:lpstr>Residency and Membership</vt:lpstr>
      <vt:lpstr>Residents Who May Be Included in Membership (Revenue Limit, Equalization Aid, or Both)</vt:lpstr>
      <vt:lpstr>Determining Who is a Resident</vt:lpstr>
      <vt:lpstr>Financial Responsibility </vt:lpstr>
      <vt:lpstr>Counting 3-Year-Old Students Attending  Programs in Your District</vt:lpstr>
      <vt:lpstr>Counting Non-residents When Completing the PI-1563 </vt:lpstr>
      <vt:lpstr>PowerPoint Presentation</vt:lpstr>
      <vt:lpstr>PowerPoint Presentation</vt:lpstr>
      <vt:lpstr>Full Time Equivalency  (FTE)</vt:lpstr>
      <vt:lpstr>FTE for Revenue Limit Purposes</vt:lpstr>
      <vt:lpstr>Challenge Academy (CA)</vt:lpstr>
      <vt:lpstr>FTE for Equalization Aid that will be used  for the following school year</vt:lpstr>
      <vt:lpstr>Online FTE Reports</vt:lpstr>
      <vt:lpstr>Online FTE Reports</vt:lpstr>
      <vt:lpstr>PowerPoint Presentation</vt:lpstr>
      <vt:lpstr>Summer Membership Reporting</vt:lpstr>
      <vt:lpstr>Summer Membership Reporting-W1804</vt:lpstr>
      <vt:lpstr>Summer and interim Session Fees</vt:lpstr>
      <vt:lpstr>Summer and Interim Session Fees</vt:lpstr>
      <vt:lpstr>Summer and Interim Session Fees</vt:lpstr>
      <vt:lpstr>Summer and Interim Session Fees</vt:lpstr>
      <vt:lpstr>Membership Audits</vt:lpstr>
      <vt:lpstr>District Selection Process</vt:lpstr>
      <vt:lpstr>Reconciliation Worksheet</vt:lpstr>
      <vt:lpstr>Summer Membership - Audit</vt:lpstr>
      <vt:lpstr>PowerPoint Presentation</vt:lpstr>
      <vt:lpstr>DPI School Financial Service Team</vt:lpstr>
      <vt:lpstr>PowerPoint Presentation</vt:lpstr>
      <vt:lpstr>5 Steps where data is entered in the PI-1563 portal</vt:lpstr>
      <vt:lpstr>September Pupil Count</vt:lpstr>
      <vt:lpstr>School Finance Reporting Portal</vt:lpstr>
      <vt:lpstr>PI-1563 Pupil Count Process, Step 1.1 Physically Present and Step 1.2  Absentees (same as shown below)</vt:lpstr>
      <vt:lpstr>PI-1563 Pupil Count Process</vt:lpstr>
      <vt:lpstr>PI-1563 Pupil Count Process  -  Part-time Resident (Step 3 –Reductions)</vt:lpstr>
      <vt:lpstr>Non-Public Part-time Attendance</vt:lpstr>
      <vt:lpstr>Counting Part-time Pupils</vt:lpstr>
      <vt:lpstr>PI-1563 Pupil Count Process  -  Part-time Resident (Step 3 –Reductions)</vt:lpstr>
      <vt:lpstr>PI-1563 Pupil Count Process</vt:lpstr>
      <vt:lpstr>PI-1563 Pupil Count Process</vt:lpstr>
      <vt:lpstr>PI-1563 Pupil Count Process</vt:lpstr>
      <vt:lpstr>PI-1563 Pupil Count Process  -  (Step 5, Non-Resident Additions)</vt:lpstr>
      <vt:lpstr>PI-1563 Pupil Count Process  -  (Step 5, Non-Resident Additions)</vt:lpstr>
      <vt:lpstr>PI-1563 Pupil Count Process</vt:lpstr>
      <vt:lpstr>Review Your Answers</vt:lpstr>
      <vt:lpstr>PI-1563 Pupil Count Process</vt:lpstr>
      <vt:lpstr>Early Learners; Preschool, 4K</vt:lpstr>
      <vt:lpstr>PowerPoint Presentation</vt:lpstr>
      <vt:lpstr>PowerPoint Presentation</vt:lpstr>
      <vt:lpstr>Special Education</vt:lpstr>
      <vt:lpstr>Counting Students Who Are 20 and 21 Years Old </vt:lpstr>
      <vt:lpstr>Other</vt:lpstr>
      <vt:lpstr>Reconciliation Worksheet</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Children for DPI Membership</dc:title>
  <dc:creator>dpifin@dpi.wi.gov</dc:creator>
  <cp:keywords>counting, children, dpi, membership, wasbo, nsa, 2023, fall, wisconsin, school, financial, service</cp:keywords>
  <cp:lastModifiedBy>Huelsman, Scott M.   DPI</cp:lastModifiedBy>
  <cp:revision>387</cp:revision>
  <cp:lastPrinted>2017-08-14T18:54:32Z</cp:lastPrinted>
  <dcterms:created xsi:type="dcterms:W3CDTF">2016-02-23T19:34:17Z</dcterms:created>
  <dcterms:modified xsi:type="dcterms:W3CDTF">2023-10-19T16:54:12Z</dcterms:modified>
</cp:coreProperties>
</file>