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700" r:id="rId2"/>
    <p:sldMasterId id="2147483704" r:id="rId3"/>
  </p:sldMasterIdLst>
  <p:notesMasterIdLst>
    <p:notesMasterId r:id="rId65"/>
  </p:notesMasterIdLst>
  <p:sldIdLst>
    <p:sldId id="266" r:id="rId4"/>
    <p:sldId id="333" r:id="rId5"/>
    <p:sldId id="334" r:id="rId6"/>
    <p:sldId id="335" r:id="rId7"/>
    <p:sldId id="336" r:id="rId8"/>
    <p:sldId id="337" r:id="rId9"/>
    <p:sldId id="338" r:id="rId10"/>
    <p:sldId id="267" r:id="rId11"/>
    <p:sldId id="369" r:id="rId12"/>
    <p:sldId id="285" r:id="rId13"/>
    <p:sldId id="286" r:id="rId14"/>
    <p:sldId id="345" r:id="rId15"/>
    <p:sldId id="349" r:id="rId16"/>
    <p:sldId id="339" r:id="rId17"/>
    <p:sldId id="340" r:id="rId18"/>
    <p:sldId id="350" r:id="rId19"/>
    <p:sldId id="351" r:id="rId20"/>
    <p:sldId id="352" r:id="rId21"/>
    <p:sldId id="353" r:id="rId22"/>
    <p:sldId id="347" r:id="rId23"/>
    <p:sldId id="370" r:id="rId24"/>
    <p:sldId id="348" r:id="rId25"/>
    <p:sldId id="341" r:id="rId26"/>
    <p:sldId id="367" r:id="rId27"/>
    <p:sldId id="354" r:id="rId28"/>
    <p:sldId id="342" r:id="rId29"/>
    <p:sldId id="365" r:id="rId30"/>
    <p:sldId id="275" r:id="rId31"/>
    <p:sldId id="355" r:id="rId32"/>
    <p:sldId id="366" r:id="rId33"/>
    <p:sldId id="356" r:id="rId34"/>
    <p:sldId id="357" r:id="rId35"/>
    <p:sldId id="358" r:id="rId36"/>
    <p:sldId id="359" r:id="rId37"/>
    <p:sldId id="361" r:id="rId38"/>
    <p:sldId id="362" r:id="rId39"/>
    <p:sldId id="363" r:id="rId40"/>
    <p:sldId id="319" r:id="rId41"/>
    <p:sldId id="364" r:id="rId42"/>
    <p:sldId id="368" r:id="rId43"/>
    <p:sldId id="288" r:id="rId44"/>
    <p:sldId id="305" r:id="rId45"/>
    <p:sldId id="384" r:id="rId46"/>
    <p:sldId id="386" r:id="rId47"/>
    <p:sldId id="372" r:id="rId48"/>
    <p:sldId id="373" r:id="rId49"/>
    <p:sldId id="374" r:id="rId50"/>
    <p:sldId id="346" r:id="rId51"/>
    <p:sldId id="371" r:id="rId52"/>
    <p:sldId id="375" r:id="rId53"/>
    <p:sldId id="377" r:id="rId54"/>
    <p:sldId id="376" r:id="rId55"/>
    <p:sldId id="289" r:id="rId56"/>
    <p:sldId id="344" r:id="rId57"/>
    <p:sldId id="387" r:id="rId58"/>
    <p:sldId id="308" r:id="rId59"/>
    <p:sldId id="378" r:id="rId60"/>
    <p:sldId id="383" r:id="rId61"/>
    <p:sldId id="381" r:id="rId62"/>
    <p:sldId id="380" r:id="rId63"/>
    <p:sldId id="379" r:id="rId64"/>
  </p:sldIdLst>
  <p:sldSz cx="9144000" cy="5143500" type="screen16x9"/>
  <p:notesSz cx="6858000" cy="9144000"/>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p15:clr>
            <a:srgbClr val="A4A3A4"/>
          </p15:clr>
        </p15:guide>
        <p15:guide id="5" pos="2863">
          <p15:clr>
            <a:srgbClr val="A4A3A4"/>
          </p15:clr>
        </p15:guide>
        <p15:guide id="6"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8EC"/>
    <a:srgbClr val="DBECCC"/>
    <a:srgbClr val="262087"/>
    <a:srgbClr val="0066CC"/>
    <a:srgbClr val="0099CC"/>
    <a:srgbClr val="009999"/>
    <a:srgbClr val="333399"/>
    <a:srgbClr val="33A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10" autoAdjust="0"/>
    <p:restoredTop sz="83557" autoAdjust="0"/>
  </p:normalViewPr>
  <p:slideViewPr>
    <p:cSldViewPr snapToGrid="0">
      <p:cViewPr varScale="1">
        <p:scale>
          <a:sx n="119" d="100"/>
          <a:sy n="119" d="100"/>
        </p:scale>
        <p:origin x="570" y="96"/>
      </p:cViewPr>
      <p:guideLst>
        <p:guide pos="2880"/>
        <p:guide orient="horz" pos="2358"/>
        <p:guide orient="horz" pos="2868"/>
        <p:guide pos="2863"/>
        <p:guide pos="2856"/>
      </p:guideLst>
    </p:cSldViewPr>
  </p:slid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46D8DA-23BD-403F-9EBA-7440813BEE6B}" type="datetimeFigureOut">
              <a:rPr lang="en-US" smtClean="0"/>
              <a:t>10/19/2023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4DCE45-F573-4A27-84A1-675518266763}" type="slidenum">
              <a:rPr lang="en-US" smtClean="0"/>
              <a:t>‹#›</a:t>
            </a:fld>
            <a:endParaRPr lang="en-US"/>
          </a:p>
        </p:txBody>
      </p:sp>
    </p:spTree>
    <p:extLst>
      <p:ext uri="{BB962C8B-B14F-4D97-AF65-F5344CB8AC3E}">
        <p14:creationId xmlns:p14="http://schemas.microsoft.com/office/powerpoint/2010/main" val="2882867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latin typeface="Lato Black" panose="020F0A02020204030203" pitchFamily="34" charset="0"/>
              </a:rPr>
              <a:t>Introductions</a:t>
            </a:r>
          </a:p>
          <a:p>
            <a:pPr marL="174708" indent="-174708">
              <a:buFont typeface="Arial" panose="020B0604020202020204" pitchFamily="34" charset="0"/>
              <a:buChar char="•"/>
            </a:pPr>
            <a:r>
              <a:rPr lang="en-US" dirty="0">
                <a:latin typeface="Lato Black" panose="020F0A02020204030203" pitchFamily="34" charset="0"/>
              </a:rPr>
              <a:t>Survey group experience</a:t>
            </a:r>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BC3078BA-76AC-47CC-8912-CE62C1FC8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435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a:p>
            <a:endParaRPr lang="en-US" dirty="0"/>
          </a:p>
        </p:txBody>
      </p:sp>
      <p:sp>
        <p:nvSpPr>
          <p:cNvPr id="4" name="Slide Number Placeholder 3"/>
          <p:cNvSpPr>
            <a:spLocks noGrp="1"/>
          </p:cNvSpPr>
          <p:nvPr>
            <p:ph type="sldNum" sz="quarter" idx="5"/>
          </p:nvPr>
        </p:nvSpPr>
        <p:spPr/>
        <p:txBody>
          <a:bodyPr/>
          <a:lstStyle/>
          <a:p>
            <a:fld id="{124DCE45-F573-4A27-84A1-675518266763}" type="slidenum">
              <a:rPr lang="en-US" smtClean="0"/>
              <a:t>10</a:t>
            </a:fld>
            <a:endParaRPr lang="en-US"/>
          </a:p>
        </p:txBody>
      </p:sp>
    </p:spTree>
    <p:extLst>
      <p:ext uri="{BB962C8B-B14F-4D97-AF65-F5344CB8AC3E}">
        <p14:creationId xmlns:p14="http://schemas.microsoft.com/office/powerpoint/2010/main" val="287982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5"/>
          </p:nvPr>
        </p:nvSpPr>
        <p:spPr/>
        <p:txBody>
          <a:bodyPr/>
          <a:lstStyle/>
          <a:p>
            <a:fld id="{124DCE45-F573-4A27-84A1-675518266763}" type="slidenum">
              <a:rPr lang="en-US" smtClean="0"/>
              <a:t>11</a:t>
            </a:fld>
            <a:endParaRPr lang="en-US"/>
          </a:p>
        </p:txBody>
      </p:sp>
    </p:spTree>
    <p:extLst>
      <p:ext uri="{BB962C8B-B14F-4D97-AF65-F5344CB8AC3E}">
        <p14:creationId xmlns:p14="http://schemas.microsoft.com/office/powerpoint/2010/main" val="2873824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p:txBody>
      </p:sp>
      <p:sp>
        <p:nvSpPr>
          <p:cNvPr id="4" name="Slide Number Placeholder 3"/>
          <p:cNvSpPr>
            <a:spLocks noGrp="1"/>
          </p:cNvSpPr>
          <p:nvPr>
            <p:ph type="sldNum" sz="quarter" idx="5"/>
          </p:nvPr>
        </p:nvSpPr>
        <p:spPr/>
        <p:txBody>
          <a:bodyPr/>
          <a:lstStyle/>
          <a:p>
            <a:fld id="{124DCE45-F573-4A27-84A1-675518266763}" type="slidenum">
              <a:rPr lang="en-US" smtClean="0"/>
              <a:t>12</a:t>
            </a:fld>
            <a:endParaRPr lang="en-US"/>
          </a:p>
        </p:txBody>
      </p:sp>
    </p:spTree>
    <p:extLst>
      <p:ext uri="{BB962C8B-B14F-4D97-AF65-F5344CB8AC3E}">
        <p14:creationId xmlns:p14="http://schemas.microsoft.com/office/powerpoint/2010/main" val="4042243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a:p>
            <a:r>
              <a:rPr lang="en-US" dirty="0"/>
              <a:t>A</a:t>
            </a:r>
            <a:r>
              <a:rPr lang="en-US" baseline="0" dirty="0"/>
              <a:t>t the LEA-level, using WUFAR allows for a consistent system and common language around expenditures and revenues. By using WUFAR, LEAs can easily communicate among themselves and work with DPI regarding allowable costs, state aid payments, and audits. </a:t>
            </a:r>
            <a:endParaRPr lang="en-US" dirty="0"/>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8335F169-BDBB-4532-AADA-A7E7DED0C2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460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3999">
              <a:defRPr/>
            </a:pPr>
            <a:r>
              <a:rPr lang="en-US" b="0" dirty="0"/>
              <a:t>Jim</a:t>
            </a:r>
          </a:p>
          <a:p>
            <a:pPr defTabSz="893999">
              <a:defRPr/>
            </a:pPr>
            <a:r>
              <a:rPr lang="en-US" b="0" dirty="0"/>
              <a:t>The first</a:t>
            </a:r>
            <a:r>
              <a:rPr lang="en-US" b="0" baseline="0" dirty="0"/>
              <a:t> dimension is “Fund.” </a:t>
            </a:r>
            <a:r>
              <a:rPr lang="en-US" dirty="0"/>
              <a:t>	</a:t>
            </a:r>
          </a:p>
          <a:p>
            <a:pPr defTabSz="893999">
              <a:defRPr/>
            </a:pPr>
            <a:endParaRPr lang="en-US" dirty="0"/>
          </a:p>
          <a:p>
            <a:pPr defTabSz="893999">
              <a:defRPr/>
            </a:pPr>
            <a:r>
              <a:rPr lang="en-US" dirty="0"/>
              <a:t>A fund is a fiscal and accounting entity with a self-balancing set of accounts which are segregated for the purpose of carrying out specific activities in accordance with special regulations, restrictions, or limitations. Another way to think of a “fund”</a:t>
            </a:r>
            <a:r>
              <a:rPr lang="en-US" baseline="0" dirty="0"/>
              <a:t> is having separate bank accounts for different activities – perhaps a checking account that is established for household costs, another account that has been set up for a personal business, and a third shared account for vacations or gifts. Certain revenues are deposited into each of the accounts and the money drawn out for specific purposes. </a:t>
            </a:r>
            <a:endParaRPr lang="en-US" dirty="0"/>
          </a:p>
          <a:p>
            <a:pPr defTabSz="893999">
              <a:defRPr/>
            </a:pPr>
            <a:endParaRPr lang="en-US" dirty="0"/>
          </a:p>
          <a:p>
            <a:pPr defTabSz="893999">
              <a:defRPr/>
            </a:pPr>
            <a:r>
              <a:rPr lang="en-US" baseline="0" dirty="0"/>
              <a:t>For LEAs, the most common account is Fund 10, which covers general education costs funded by a combination of local, state, and federal funds, and accounts for the day-to-day operations of general instruction and services provided to all students.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8335F169-BDBB-4532-AADA-A7E7DED0C2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222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3999">
              <a:defRPr/>
            </a:pPr>
            <a:r>
              <a:rPr lang="en-US" dirty="0"/>
              <a:t>Jim</a:t>
            </a:r>
          </a:p>
          <a:p>
            <a:pPr defTabSz="893999">
              <a:defRPr/>
            </a:pPr>
            <a:r>
              <a:rPr lang="en-US" dirty="0"/>
              <a:t>Special Education has its own fund, which is 27.  Fund 27 is used to account for</a:t>
            </a:r>
            <a:r>
              <a:rPr lang="en-US" baseline="0" dirty="0"/>
              <a:t> the excess cost of providing special education and relates services to students with IEPs. It is separated out for calculating state special education categorical aid and IDEA’s maintenance of effort compliance requirement.</a:t>
            </a:r>
          </a:p>
          <a:p>
            <a:pPr defTabSz="893999">
              <a:defRPr/>
            </a:pPr>
            <a:endParaRPr lang="en-US" baseline="0" dirty="0"/>
          </a:p>
          <a:p>
            <a:pPr marL="0" marR="0" lvl="0" indent="0" algn="l" defTabSz="893999" rtl="0" eaLnBrk="1" fontAlgn="auto" latinLnBrk="0" hangingPunct="1">
              <a:lnSpc>
                <a:spcPct val="100000"/>
              </a:lnSpc>
              <a:spcBef>
                <a:spcPts val="0"/>
              </a:spcBef>
              <a:spcAft>
                <a:spcPts val="0"/>
              </a:spcAft>
              <a:buClrTx/>
              <a:buSzTx/>
              <a:buFontTx/>
              <a:buNone/>
              <a:tabLst/>
              <a:defRPr/>
            </a:pPr>
            <a:r>
              <a:rPr lang="en-US" dirty="0"/>
              <a:t>If it is a special education expense, it must be accounted for in Fund 27. </a:t>
            </a:r>
          </a:p>
          <a:p>
            <a:endParaRPr lang="en-US" dirty="0"/>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8335F169-BDBB-4532-AADA-A7E7DED0C2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6219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3999">
              <a:defRPr/>
            </a:pPr>
            <a:r>
              <a:rPr lang="en-US" dirty="0"/>
              <a:t>Jim</a:t>
            </a:r>
          </a:p>
          <a:p>
            <a:pPr defTabSz="893999">
              <a:defRPr/>
            </a:pPr>
            <a:r>
              <a:rPr lang="en-US" dirty="0"/>
              <a:t>Special Education has its own fund, which is 27.  Fund 27 is used to account for</a:t>
            </a:r>
            <a:r>
              <a:rPr lang="en-US" baseline="0" dirty="0"/>
              <a:t> the excess cost of providing special education and relates services to students with IEPs. It is separated out for calculating state special education categorical aid and IDEA’s maintenance of effort compliance requirement.</a:t>
            </a:r>
          </a:p>
          <a:p>
            <a:pPr defTabSz="893999">
              <a:defRPr/>
            </a:pPr>
            <a:endParaRPr lang="en-US" baseline="0" dirty="0"/>
          </a:p>
          <a:p>
            <a:pPr marL="0" marR="0" lvl="0" indent="0" algn="l" defTabSz="893999" rtl="0" eaLnBrk="1" fontAlgn="auto" latinLnBrk="0" hangingPunct="1">
              <a:lnSpc>
                <a:spcPct val="100000"/>
              </a:lnSpc>
              <a:spcBef>
                <a:spcPts val="0"/>
              </a:spcBef>
              <a:spcAft>
                <a:spcPts val="0"/>
              </a:spcAft>
              <a:buClrTx/>
              <a:buSzTx/>
              <a:buFontTx/>
              <a:buNone/>
              <a:tabLst/>
              <a:defRPr/>
            </a:pPr>
            <a:r>
              <a:rPr lang="en-US" dirty="0"/>
              <a:t>If it is a special education expense, it must be accounted for in Fund 27. </a:t>
            </a:r>
          </a:p>
          <a:p>
            <a:endParaRPr lang="en-US" dirty="0"/>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8335F169-BDBB-4532-AADA-A7E7DED0C2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46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8335F169-BDBB-4532-AADA-A7E7DED0C2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560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8335F169-BDBB-4532-AADA-A7E7DED0C2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42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8335F169-BDBB-4532-AADA-A7E7DED0C2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0138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8335F169-BDBB-4532-AADA-A7E7DED0C2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587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5"/>
          </p:nvPr>
        </p:nvSpPr>
        <p:spPr/>
        <p:txBody>
          <a:bodyPr/>
          <a:lstStyle/>
          <a:p>
            <a:fld id="{124DCE45-F573-4A27-84A1-675518266763}" type="slidenum">
              <a:rPr lang="en-US" smtClean="0"/>
              <a:t>20</a:t>
            </a:fld>
            <a:endParaRPr lang="en-US"/>
          </a:p>
        </p:txBody>
      </p:sp>
    </p:spTree>
    <p:extLst>
      <p:ext uri="{BB962C8B-B14F-4D97-AF65-F5344CB8AC3E}">
        <p14:creationId xmlns:p14="http://schemas.microsoft.com/office/powerpoint/2010/main" val="4268220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5"/>
          </p:nvPr>
        </p:nvSpPr>
        <p:spPr/>
        <p:txBody>
          <a:bodyPr/>
          <a:lstStyle/>
          <a:p>
            <a:fld id="{124DCE45-F573-4A27-84A1-675518266763}" type="slidenum">
              <a:rPr lang="en-US" smtClean="0"/>
              <a:t>21</a:t>
            </a:fld>
            <a:endParaRPr lang="en-US"/>
          </a:p>
        </p:txBody>
      </p:sp>
    </p:spTree>
    <p:extLst>
      <p:ext uri="{BB962C8B-B14F-4D97-AF65-F5344CB8AC3E}">
        <p14:creationId xmlns:p14="http://schemas.microsoft.com/office/powerpoint/2010/main" val="1206051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5"/>
          </p:nvPr>
        </p:nvSpPr>
        <p:spPr/>
        <p:txBody>
          <a:bodyPr/>
          <a:lstStyle/>
          <a:p>
            <a:fld id="{124DCE45-F573-4A27-84A1-675518266763}" type="slidenum">
              <a:rPr lang="en-US" smtClean="0"/>
              <a:t>22</a:t>
            </a:fld>
            <a:endParaRPr lang="en-US"/>
          </a:p>
        </p:txBody>
      </p:sp>
    </p:spTree>
    <p:extLst>
      <p:ext uri="{BB962C8B-B14F-4D97-AF65-F5344CB8AC3E}">
        <p14:creationId xmlns:p14="http://schemas.microsoft.com/office/powerpoint/2010/main" val="3855446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8335F169-BDBB-4532-AADA-A7E7DED0C2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751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5"/>
          </p:nvPr>
        </p:nvSpPr>
        <p:spPr/>
        <p:txBody>
          <a:bodyPr/>
          <a:lstStyle/>
          <a:p>
            <a:fld id="{124DCE45-F573-4A27-84A1-675518266763}" type="slidenum">
              <a:rPr lang="en-US" smtClean="0"/>
              <a:t>24</a:t>
            </a:fld>
            <a:endParaRPr lang="en-US"/>
          </a:p>
        </p:txBody>
      </p:sp>
    </p:spTree>
    <p:extLst>
      <p:ext uri="{BB962C8B-B14F-4D97-AF65-F5344CB8AC3E}">
        <p14:creationId xmlns:p14="http://schemas.microsoft.com/office/powerpoint/2010/main" val="2011697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8335F169-BDBB-4532-AADA-A7E7DED0C2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9050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Matt</a:t>
            </a:r>
          </a:p>
          <a:p>
            <a:r>
              <a:rPr lang="en-US" b="0" dirty="0"/>
              <a:t>The Object is</a:t>
            </a:r>
            <a:r>
              <a:rPr lang="en-US" b="0" baseline="0" dirty="0"/>
              <a:t> the next number in this sequence</a:t>
            </a:r>
            <a:r>
              <a:rPr lang="en-US" b="0" dirty="0"/>
              <a:t>.  This</a:t>
            </a:r>
            <a:r>
              <a:rPr lang="en-US" b="0" baseline="0" dirty="0"/>
              <a:t> code</a:t>
            </a:r>
            <a:r>
              <a:rPr lang="en-US" b="0" dirty="0"/>
              <a:t> identifies</a:t>
            </a:r>
            <a:r>
              <a:rPr lang="en-US" b="0" baseline="0" dirty="0"/>
              <a:t> the different </a:t>
            </a:r>
            <a:r>
              <a:rPr lang="en-US" b="0" dirty="0"/>
              <a:t>types</a:t>
            </a:r>
            <a:r>
              <a:rPr lang="en-US" b="0" baseline="0" dirty="0"/>
              <a:t> of expenses.  </a:t>
            </a:r>
            <a:r>
              <a:rPr lang="en-US" b="0" u="sng" baseline="0" dirty="0"/>
              <a:t>What</a:t>
            </a:r>
            <a:r>
              <a:rPr lang="en-US" b="0" baseline="0" dirty="0"/>
              <a:t> is being paid for, or in the case of purchasing a service, </a:t>
            </a:r>
            <a:r>
              <a:rPr lang="en-US" b="0" u="sng" baseline="0" dirty="0"/>
              <a:t>the type of entity</a:t>
            </a:r>
            <a:r>
              <a:rPr lang="en-US" b="0" u="none" baseline="0" dirty="0"/>
              <a:t> providing the service.  For example, library books are labeled with an object 432.  Capital Equipment is tied to object 550.  Services purchased from a CESA are coded to 386.</a:t>
            </a:r>
            <a:r>
              <a:rPr lang="en-US" b="0" baseline="0" dirty="0"/>
              <a:t> </a:t>
            </a:r>
          </a:p>
          <a:p>
            <a:endParaRPr lang="en-US" b="0" baseline="0" dirty="0"/>
          </a:p>
          <a:p>
            <a:r>
              <a:rPr lang="en-US" b="0" baseline="0" dirty="0"/>
              <a:t>Think of the WUFAR string as going from general to detailed. The Fund is the broadest piece, followed by the Object, which identifies if the cost is salaries, or a purchased service, a non-capital object, or capital expense.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8335F169-BDBB-4532-AADA-A7E7DED0C2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537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5"/>
          </p:nvPr>
        </p:nvSpPr>
        <p:spPr/>
        <p:txBody>
          <a:bodyPr/>
          <a:lstStyle/>
          <a:p>
            <a:fld id="{124DCE45-F573-4A27-84A1-675518266763}" type="slidenum">
              <a:rPr lang="en-US" smtClean="0"/>
              <a:t>27</a:t>
            </a:fld>
            <a:endParaRPr lang="en-US"/>
          </a:p>
        </p:txBody>
      </p:sp>
    </p:spTree>
    <p:extLst>
      <p:ext uri="{BB962C8B-B14F-4D97-AF65-F5344CB8AC3E}">
        <p14:creationId xmlns:p14="http://schemas.microsoft.com/office/powerpoint/2010/main" val="732730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481">
              <a:defRPr/>
            </a:pPr>
            <a:r>
              <a:rPr lang="en-US" b="0" baseline="0" dirty="0"/>
              <a:t>Matt</a:t>
            </a:r>
          </a:p>
          <a:p>
            <a:pPr defTabSz="927481">
              <a:defRPr/>
            </a:pPr>
            <a:r>
              <a:rPr lang="en-US" b="0" baseline="0" dirty="0"/>
              <a:t>The Object is always a three-digit code hierarchical classification, similar to the Dewey Decimal system. On the largest level, it is broken into categories that are indicated by the first digit of the code. DPI uses the categories as distinct budget sections within WISEgrants. </a:t>
            </a:r>
          </a:p>
          <a:p>
            <a:pPr defTabSz="927481">
              <a:defRPr/>
            </a:pPr>
            <a:endParaRPr lang="en-US" b="0" baseline="0" dirty="0"/>
          </a:p>
          <a:p>
            <a:pPr defTabSz="927481">
              <a:defRPr/>
            </a:pPr>
            <a:r>
              <a:rPr lang="en-US" b="0" baseline="0" dirty="0"/>
              <a:t>The 400 object series encompasses all items considered non-capital objects.  Object 410 is the general bucket of “supplies” with the more detailed object 411 representing General Supplies, 415 identifies food, 417 is specifically for paper and so on. </a:t>
            </a:r>
          </a:p>
          <a:p>
            <a:pPr defTabSz="927481">
              <a:defRPr/>
            </a:pPr>
            <a:endParaRPr lang="en-US" b="0" baseline="0" dirty="0"/>
          </a:p>
          <a:p>
            <a:pPr marL="0" marR="0" lvl="0" indent="0" algn="l" defTabSz="927481" rtl="0" eaLnBrk="1" fontAlgn="auto" latinLnBrk="0" hangingPunct="1">
              <a:lnSpc>
                <a:spcPct val="100000"/>
              </a:lnSpc>
              <a:spcBef>
                <a:spcPts val="0"/>
              </a:spcBef>
              <a:spcAft>
                <a:spcPts val="0"/>
              </a:spcAft>
              <a:buClrTx/>
              <a:buSzTx/>
              <a:buFontTx/>
              <a:buNone/>
              <a:tabLst/>
              <a:defRPr/>
            </a:pPr>
            <a:r>
              <a:rPr lang="en-US" b="0" baseline="0" dirty="0"/>
              <a:t>A zero in any position of a WUFAR code number represents a total of other more detailed account codes. For example, 411 and 415 roll up to 410, and 410 and 430 roll up to 400. Although this roll up exists, LEAs should always use the more detailed level available. </a:t>
            </a:r>
          </a:p>
          <a:p>
            <a:pPr defTabSz="927481">
              <a:defRPr/>
            </a:pPr>
            <a:endParaRPr lang="en-US" b="0" baseline="0" dirty="0"/>
          </a:p>
          <a:p>
            <a:pPr defTabSz="927481">
              <a:defRPr/>
            </a:pPr>
            <a:endParaRPr lang="en-US" b="0"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8335F169-BDBB-4532-AADA-A7E7DED0C2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5597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8335F169-BDBB-4532-AADA-A7E7DED0C2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313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Jim</a:t>
            </a:r>
          </a:p>
          <a:p>
            <a:pPr marL="0" indent="0">
              <a:buNone/>
            </a:pPr>
            <a:r>
              <a:rPr lang="en-US" dirty="0"/>
              <a:t>DPI uses </a:t>
            </a:r>
            <a:r>
              <a:rPr lang="en-US" baseline="0" dirty="0"/>
              <a:t>WUFAR because every State Education Agency needs a</a:t>
            </a:r>
            <a:r>
              <a:rPr lang="en-US" sz="1400" dirty="0"/>
              <a:t> uniform system for reporting both state and federal</a:t>
            </a:r>
            <a:r>
              <a:rPr lang="en-US" sz="1400" baseline="0" dirty="0"/>
              <a:t> </a:t>
            </a:r>
            <a:r>
              <a:rPr lang="en-US" sz="1400" dirty="0"/>
              <a:t>activity and fiscal reports. It</a:t>
            </a:r>
            <a:r>
              <a:rPr lang="en-US" sz="1400" baseline="0" dirty="0"/>
              <a:t> also enables DPI to calculate state-funded general and categorical aids paid to the LEAs. The program teams use it to determine compliance with federal regulations. And lastly, the standardized financial information we receive from the LEAs helps DPI create a state budget and requests for funding from the legislature because we are able to determine local need. </a:t>
            </a:r>
            <a:endParaRPr lang="en-US" dirty="0"/>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8335F169-BDBB-4532-AADA-A7E7DED0C2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973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p:txBody>
      </p:sp>
      <p:sp>
        <p:nvSpPr>
          <p:cNvPr id="4" name="Slide Number Placeholder 3"/>
          <p:cNvSpPr>
            <a:spLocks noGrp="1"/>
          </p:cNvSpPr>
          <p:nvPr>
            <p:ph type="sldNum" sz="quarter" idx="5"/>
          </p:nvPr>
        </p:nvSpPr>
        <p:spPr/>
        <p:txBody>
          <a:bodyPr/>
          <a:lstStyle/>
          <a:p>
            <a:fld id="{124DCE45-F573-4A27-84A1-675518266763}" type="slidenum">
              <a:rPr lang="en-US" smtClean="0"/>
              <a:t>30</a:t>
            </a:fld>
            <a:endParaRPr lang="en-US"/>
          </a:p>
        </p:txBody>
      </p:sp>
    </p:spTree>
    <p:extLst>
      <p:ext uri="{BB962C8B-B14F-4D97-AF65-F5344CB8AC3E}">
        <p14:creationId xmlns:p14="http://schemas.microsoft.com/office/powerpoint/2010/main" val="6536266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a:p>
            <a:r>
              <a:rPr lang="en-US" dirty="0"/>
              <a:t>This</a:t>
            </a:r>
            <a:r>
              <a:rPr lang="en-US" baseline="0" dirty="0"/>
              <a:t> slide lists some the instructional functions. The highest level are tied to categories of curriculum. </a:t>
            </a:r>
            <a:r>
              <a:rPr lang="en-US" dirty="0"/>
              <a:t>Notice how each one begins with the number</a:t>
            </a:r>
            <a:r>
              <a:rPr lang="en-US" baseline="0" dirty="0"/>
              <a:t> “1.”</a:t>
            </a:r>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8335F169-BDBB-4532-AADA-A7E7DED0C2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21609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a:p>
            <a:r>
              <a:rPr lang="en-US" dirty="0"/>
              <a:t>This</a:t>
            </a:r>
            <a:r>
              <a:rPr lang="en-US" baseline="0" dirty="0"/>
              <a:t> slide lists some the support functions. </a:t>
            </a:r>
            <a:r>
              <a:rPr lang="en-US" dirty="0"/>
              <a:t>Notice how each one begins with the number</a:t>
            </a:r>
            <a:r>
              <a:rPr lang="en-US" baseline="0" dirty="0"/>
              <a:t> “2.”  Within federal grants, the most commonly used support functions will be under Pupil Services and Instructional Staff Services. </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8335F169-BDBB-4532-AADA-A7E7DED0C2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8245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a:p>
            <a:r>
              <a:rPr lang="en-US" dirty="0"/>
              <a:t>110 000</a:t>
            </a:r>
            <a:r>
              <a:rPr lang="en-US" baseline="0" dirty="0"/>
              <a:t> is Undifferentiated Curriculum, which is used when it applies to the teaching of two or more curricular areas to the same group of students in the same location.</a:t>
            </a:r>
          </a:p>
          <a:p>
            <a:endParaRPr lang="en-US" baseline="0" dirty="0"/>
          </a:p>
          <a:p>
            <a:r>
              <a:rPr lang="en-US" baseline="0" dirty="0"/>
              <a:t>This generally covers the primary grades, where instructors teach multiple subjects to the same group of students.</a:t>
            </a:r>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8335F169-BDBB-4532-AADA-A7E7DED0C2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755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a:p>
            <a:r>
              <a:rPr lang="en-US" dirty="0"/>
              <a:t>Regular curriculum</a:t>
            </a:r>
            <a:r>
              <a:rPr lang="en-US" baseline="0" dirty="0"/>
              <a:t> is coded to 120 000 series and applies to the teaching of a specific curricular area. </a:t>
            </a:r>
            <a:endParaRPr lang="en-US" dirty="0"/>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8335F169-BDBB-4532-AADA-A7E7DED0C2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3554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a:p>
            <a:r>
              <a:rPr lang="en-US" dirty="0"/>
              <a:t>The special education program uses the greatest variety of functions</a:t>
            </a:r>
            <a:r>
              <a:rPr lang="en-US" baseline="0" dirty="0"/>
              <a:t>. Many of the staff accounted for under these functions are required to have related and specific DPI licenses tied to that area. The detail of these functions are used when determining allowable costs under the IDEA grant and state special education categorical aid.</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8335F169-BDBB-4532-AADA-A7E7DED0C2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84800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Jim</a:t>
            </a:r>
          </a:p>
          <a:p>
            <a:r>
              <a:rPr lang="en-US" baseline="0" dirty="0"/>
              <a:t>There are also functions coded to the 400 000 series, which indicate non-program transactions, such as transfers to another fund within the LEA.  But this series also includes payment for instructional services provided by another entity, which are coded under 436000-</a:t>
            </a:r>
            <a:r>
              <a:rPr lang="en-US" dirty="0"/>
              <a:t>Special Education Contracted Instruction and 431000-</a:t>
            </a:r>
            <a:r>
              <a:rPr lang="en-US" dirty="0">
                <a:effectLst/>
              </a:rPr>
              <a:t>General Contracted Instruction.</a:t>
            </a:r>
          </a:p>
          <a:p>
            <a:endParaRPr lang="en-US" dirty="0">
              <a:effectLst/>
            </a:endParaRPr>
          </a:p>
          <a:p>
            <a:r>
              <a:rPr lang="en-US" dirty="0">
                <a:effectLst/>
              </a:rPr>
              <a:t>I</a:t>
            </a:r>
            <a:r>
              <a:rPr lang="en-US" baseline="0" dirty="0">
                <a:effectLst/>
              </a:rPr>
              <a:t> want to spend a moment on this slide because this is a very common function used in special education. LEAs often purchase special education instruction from CESAs, other LEAs, or private vendors. When this occurs, the ^original instructional function is converted to a 436 000. It does not matter the detail of the original 150 000 series function, each one becomes a 436 000 when it is purchased from another entity. </a:t>
            </a:r>
          </a:p>
          <a:p>
            <a:endParaRPr lang="en-US" baseline="0" dirty="0">
              <a:effectLst/>
            </a:endParaRPr>
          </a:p>
          <a:p>
            <a:r>
              <a:rPr lang="en-US" baseline="0" dirty="0">
                <a:effectLst/>
              </a:rPr>
              <a:t>^For example, if the LEA employs a Visual Impairment Teacher, the function used is 156 700. If the LEA instead purchases Visual Impairment instruction from a CESA, ^that same function is moved from a salaries and benefits object to a purchased service as a 436 0000. </a:t>
            </a:r>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8335F169-BDBB-4532-AADA-A7E7DED0C2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1422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a:p>
            <a:r>
              <a:rPr lang="en-US" dirty="0"/>
              <a:t>This slide</a:t>
            </a:r>
            <a:r>
              <a:rPr lang="en-US" baseline="0" dirty="0"/>
              <a:t> lists the c</a:t>
            </a:r>
            <a:r>
              <a:rPr lang="en-US" dirty="0"/>
              <a:t>ommonly used</a:t>
            </a:r>
            <a:r>
              <a:rPr lang="en-US" baseline="0" dirty="0"/>
              <a:t> support service functions related to pupil services, special education related services, and instructional staff services.  A common grant expense is professional development or training, which is also included in the support services series as a 221300 for instructional staff and a 264 400 for non-instructional staff.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8335F169-BDBB-4532-AADA-A7E7DED0C2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895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8335F169-BDBB-4532-AADA-A7E7DED0C2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9123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5"/>
          </p:nvPr>
        </p:nvSpPr>
        <p:spPr/>
        <p:txBody>
          <a:bodyPr/>
          <a:lstStyle/>
          <a:p>
            <a:fld id="{124DCE45-F573-4A27-84A1-675518266763}" type="slidenum">
              <a:rPr lang="en-US" smtClean="0"/>
              <a:t>39</a:t>
            </a:fld>
            <a:endParaRPr lang="en-US"/>
          </a:p>
        </p:txBody>
      </p:sp>
    </p:spTree>
    <p:extLst>
      <p:ext uri="{BB962C8B-B14F-4D97-AF65-F5344CB8AC3E}">
        <p14:creationId xmlns:p14="http://schemas.microsoft.com/office/powerpoint/2010/main" val="2813024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t the LEA-level, using WUFAR allows for a consistent system and common language around expenditures and revenues. By using WUFAR, LEAs can easily communicate among themselves and work with DPI regarding allowable costs, state aid payments, and audits. </a:t>
            </a:r>
            <a:endParaRPr lang="en-US" dirty="0"/>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8335F169-BDBB-4532-AADA-A7E7DED0C2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45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a:t>Matt</a:t>
            </a:r>
          </a:p>
          <a:p>
            <a:pPr defTabSz="966529">
              <a:defRPr/>
            </a:pPr>
            <a:r>
              <a:rPr lang="en-US" dirty="0"/>
              <a:t>Project codes play a critical role</a:t>
            </a:r>
            <a:r>
              <a:rPr lang="en-US" baseline="0" dirty="0"/>
              <a:t> in compliance with Federal grants. The Federal Uniform Grant Guidance requires subrecipients of federal funds to track all grant-funded expenditures separate from their general operating costs. Using DPI-assigned project codes ensures that the LEA is meeting this requirement and can easily produce reports demonstrating that the funds were used only for allowable costs under the federal program. </a:t>
            </a:r>
          </a:p>
          <a:p>
            <a:pPr defTabSz="966529">
              <a:defRPr/>
            </a:pPr>
            <a:endParaRPr lang="en-US" baseline="0" dirty="0"/>
          </a:p>
          <a:p>
            <a:pPr defTabSz="966529">
              <a:defRPr/>
            </a:pPr>
            <a:r>
              <a:rPr lang="en-US" baseline="0" dirty="0"/>
              <a:t>In addition, tagging each expenditure with the appropriate project code may be necessary to meet many federal fiscal requirements, such as maintenance of effort. </a:t>
            </a:r>
          </a:p>
          <a:p>
            <a:pPr defTabSz="966529">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8335F169-BDBB-4532-AADA-A7E7DED0C2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052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a:p>
            <a:r>
              <a:rPr lang="en-US" dirty="0"/>
              <a:t>Here are common project</a:t>
            </a:r>
            <a:r>
              <a:rPr lang="en-US" baseline="0" dirty="0"/>
              <a:t> codes tied to Federal grants. If the purpose of the grant activity is to support general education, the expense belongs in Fund 10. Although IDEA funding is generally used to offset the cost of providing special education instruction and related services, when the funds are repurposed to support all students under coordinated early intervening services or to support a school’s Title I schoolwide program, the expenditure will be recorded in Fund 10. However, it will always keep the project code of the IDEA grant to identify how the expenditure was paid. </a:t>
            </a:r>
            <a:endParaRPr lang="en-US" dirty="0"/>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8335F169-BDBB-4532-AADA-A7E7DED0C2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64081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Matt</a:t>
            </a:r>
          </a:p>
          <a:p>
            <a:r>
              <a:rPr lang="en-US" baseline="0" dirty="0"/>
              <a:t>Every expenditure coded to fund 27 requires a three-digit project code that is not 000.</a:t>
            </a:r>
          </a:p>
          <a:p>
            <a:endParaRPr lang="en-US" baseline="0" dirty="0"/>
          </a:p>
          <a:p>
            <a:r>
              <a:rPr lang="en-US" baseline="0" dirty="0"/>
              <a:t>Special education costs that are eligible for state special education categorical aid reimbursement are tagged with a project code of 011. In Wisconsin, special education staff (including some categories of contracted staff) and specialized transportation costs are eligible for state special education categorical aid. The LEA covers costs using local funds during the year the expense occurs and in the following fiscal year receives a certain percentage of state aid from DPI. </a:t>
            </a:r>
          </a:p>
          <a:p>
            <a:endParaRPr lang="en-US" baseline="0" dirty="0"/>
          </a:p>
          <a:p>
            <a:r>
              <a:rPr lang="en-US" baseline="0" dirty="0"/>
              <a:t>Special education costs that are not eligible for state special education categorical aid, such as supplies, curriculum or private placement tuition for a student, are tagged with a project code of 019. The LEA pays for the costs using local funds and does not receive any state or federal aid for the expenditure.</a:t>
            </a:r>
          </a:p>
          <a:p>
            <a:endParaRPr lang="en-US" baseline="0" dirty="0"/>
          </a:p>
          <a:p>
            <a:r>
              <a:rPr lang="en-US" baseline="0" dirty="0"/>
              <a:t>Expenditures an LEA charges to the IDEA grant are tagged with a project code of 341 for costs reimbursed with IDEA flow-through funds or a project code of 347 for costs reimbursed with IDEA preschool funds.  </a:t>
            </a:r>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8335F169-BDBB-4532-AADA-A7E7DED0C2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8133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5"/>
          </p:nvPr>
        </p:nvSpPr>
        <p:spPr/>
        <p:txBody>
          <a:bodyPr/>
          <a:lstStyle/>
          <a:p>
            <a:fld id="{124DCE45-F573-4A27-84A1-675518266763}" type="slidenum">
              <a:rPr lang="en-US" smtClean="0"/>
              <a:t>43</a:t>
            </a:fld>
            <a:endParaRPr lang="en-US"/>
          </a:p>
        </p:txBody>
      </p:sp>
    </p:spTree>
    <p:extLst>
      <p:ext uri="{BB962C8B-B14F-4D97-AF65-F5344CB8AC3E}">
        <p14:creationId xmlns:p14="http://schemas.microsoft.com/office/powerpoint/2010/main" val="15818180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5"/>
          </p:nvPr>
        </p:nvSpPr>
        <p:spPr/>
        <p:txBody>
          <a:bodyPr/>
          <a:lstStyle/>
          <a:p>
            <a:fld id="{124DCE45-F573-4A27-84A1-675518266763}" type="slidenum">
              <a:rPr lang="en-US" smtClean="0"/>
              <a:t>44</a:t>
            </a:fld>
            <a:endParaRPr lang="en-US"/>
          </a:p>
        </p:txBody>
      </p:sp>
    </p:spTree>
    <p:extLst>
      <p:ext uri="{BB962C8B-B14F-4D97-AF65-F5344CB8AC3E}">
        <p14:creationId xmlns:p14="http://schemas.microsoft.com/office/powerpoint/2010/main" val="39293620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p:txBody>
      </p:sp>
      <p:sp>
        <p:nvSpPr>
          <p:cNvPr id="4" name="Slide Number Placeholder 3"/>
          <p:cNvSpPr>
            <a:spLocks noGrp="1"/>
          </p:cNvSpPr>
          <p:nvPr>
            <p:ph type="sldNum" sz="quarter" idx="5"/>
          </p:nvPr>
        </p:nvSpPr>
        <p:spPr/>
        <p:txBody>
          <a:bodyPr/>
          <a:lstStyle/>
          <a:p>
            <a:fld id="{124DCE45-F573-4A27-84A1-675518266763}" type="slidenum">
              <a:rPr lang="en-US" smtClean="0"/>
              <a:t>45</a:t>
            </a:fld>
            <a:endParaRPr lang="en-US"/>
          </a:p>
        </p:txBody>
      </p:sp>
    </p:spTree>
    <p:extLst>
      <p:ext uri="{BB962C8B-B14F-4D97-AF65-F5344CB8AC3E}">
        <p14:creationId xmlns:p14="http://schemas.microsoft.com/office/powerpoint/2010/main" val="32552125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p:txBody>
      </p:sp>
      <p:sp>
        <p:nvSpPr>
          <p:cNvPr id="4" name="Slide Number Placeholder 3"/>
          <p:cNvSpPr>
            <a:spLocks noGrp="1"/>
          </p:cNvSpPr>
          <p:nvPr>
            <p:ph type="sldNum" sz="quarter" idx="5"/>
          </p:nvPr>
        </p:nvSpPr>
        <p:spPr/>
        <p:txBody>
          <a:bodyPr/>
          <a:lstStyle/>
          <a:p>
            <a:fld id="{124DCE45-F573-4A27-84A1-675518266763}" type="slidenum">
              <a:rPr lang="en-US" smtClean="0"/>
              <a:t>46</a:t>
            </a:fld>
            <a:endParaRPr lang="en-US"/>
          </a:p>
        </p:txBody>
      </p:sp>
    </p:spTree>
    <p:extLst>
      <p:ext uri="{BB962C8B-B14F-4D97-AF65-F5344CB8AC3E}">
        <p14:creationId xmlns:p14="http://schemas.microsoft.com/office/powerpoint/2010/main" val="40755552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p:txBody>
      </p:sp>
      <p:sp>
        <p:nvSpPr>
          <p:cNvPr id="4" name="Slide Number Placeholder 3"/>
          <p:cNvSpPr>
            <a:spLocks noGrp="1"/>
          </p:cNvSpPr>
          <p:nvPr>
            <p:ph type="sldNum" sz="quarter" idx="5"/>
          </p:nvPr>
        </p:nvSpPr>
        <p:spPr/>
        <p:txBody>
          <a:bodyPr/>
          <a:lstStyle/>
          <a:p>
            <a:fld id="{124DCE45-F573-4A27-84A1-675518266763}" type="slidenum">
              <a:rPr lang="en-US" smtClean="0"/>
              <a:t>47</a:t>
            </a:fld>
            <a:endParaRPr lang="en-US"/>
          </a:p>
        </p:txBody>
      </p:sp>
    </p:spTree>
    <p:extLst>
      <p:ext uri="{BB962C8B-B14F-4D97-AF65-F5344CB8AC3E}">
        <p14:creationId xmlns:p14="http://schemas.microsoft.com/office/powerpoint/2010/main" val="41385080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p:txBody>
      </p:sp>
      <p:sp>
        <p:nvSpPr>
          <p:cNvPr id="4" name="Slide Number Placeholder 3"/>
          <p:cNvSpPr>
            <a:spLocks noGrp="1"/>
          </p:cNvSpPr>
          <p:nvPr>
            <p:ph type="sldNum" sz="quarter" idx="5"/>
          </p:nvPr>
        </p:nvSpPr>
        <p:spPr/>
        <p:txBody>
          <a:bodyPr/>
          <a:lstStyle/>
          <a:p>
            <a:fld id="{124DCE45-F573-4A27-84A1-675518266763}" type="slidenum">
              <a:rPr lang="en-US" smtClean="0"/>
              <a:t>48</a:t>
            </a:fld>
            <a:endParaRPr lang="en-US"/>
          </a:p>
        </p:txBody>
      </p:sp>
    </p:spTree>
    <p:extLst>
      <p:ext uri="{BB962C8B-B14F-4D97-AF65-F5344CB8AC3E}">
        <p14:creationId xmlns:p14="http://schemas.microsoft.com/office/powerpoint/2010/main" val="9619926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p:txBody>
      </p:sp>
      <p:sp>
        <p:nvSpPr>
          <p:cNvPr id="4" name="Slide Number Placeholder 3"/>
          <p:cNvSpPr>
            <a:spLocks noGrp="1"/>
          </p:cNvSpPr>
          <p:nvPr>
            <p:ph type="sldNum" sz="quarter" idx="5"/>
          </p:nvPr>
        </p:nvSpPr>
        <p:spPr/>
        <p:txBody>
          <a:bodyPr/>
          <a:lstStyle/>
          <a:p>
            <a:fld id="{124DCE45-F573-4A27-84A1-675518266763}" type="slidenum">
              <a:rPr lang="en-US" smtClean="0"/>
              <a:t>49</a:t>
            </a:fld>
            <a:endParaRPr lang="en-US"/>
          </a:p>
        </p:txBody>
      </p:sp>
    </p:spTree>
    <p:extLst>
      <p:ext uri="{BB962C8B-B14F-4D97-AF65-F5344CB8AC3E}">
        <p14:creationId xmlns:p14="http://schemas.microsoft.com/office/powerpoint/2010/main" val="3644112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t the LEA-level, using WUFAR allows for a consistent system and common language around expenditures and revenues. By using WUFAR, LEAs can easily communicate among themselves and work with DPI regarding allowable costs, state aid payments, and audits. </a:t>
            </a:r>
            <a:endParaRPr lang="en-US" dirty="0"/>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8335F169-BDBB-4532-AADA-A7E7DED0C2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2401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p:txBody>
      </p:sp>
      <p:sp>
        <p:nvSpPr>
          <p:cNvPr id="4" name="Slide Number Placeholder 3"/>
          <p:cNvSpPr>
            <a:spLocks noGrp="1"/>
          </p:cNvSpPr>
          <p:nvPr>
            <p:ph type="sldNum" sz="quarter" idx="5"/>
          </p:nvPr>
        </p:nvSpPr>
        <p:spPr/>
        <p:txBody>
          <a:bodyPr/>
          <a:lstStyle/>
          <a:p>
            <a:fld id="{124DCE45-F573-4A27-84A1-675518266763}" type="slidenum">
              <a:rPr lang="en-US" smtClean="0"/>
              <a:t>50</a:t>
            </a:fld>
            <a:endParaRPr lang="en-US"/>
          </a:p>
        </p:txBody>
      </p:sp>
    </p:spTree>
    <p:extLst>
      <p:ext uri="{BB962C8B-B14F-4D97-AF65-F5344CB8AC3E}">
        <p14:creationId xmlns:p14="http://schemas.microsoft.com/office/powerpoint/2010/main" val="1979420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p:txBody>
      </p:sp>
      <p:sp>
        <p:nvSpPr>
          <p:cNvPr id="4" name="Slide Number Placeholder 3"/>
          <p:cNvSpPr>
            <a:spLocks noGrp="1"/>
          </p:cNvSpPr>
          <p:nvPr>
            <p:ph type="sldNum" sz="quarter" idx="5"/>
          </p:nvPr>
        </p:nvSpPr>
        <p:spPr/>
        <p:txBody>
          <a:bodyPr/>
          <a:lstStyle/>
          <a:p>
            <a:fld id="{124DCE45-F573-4A27-84A1-675518266763}" type="slidenum">
              <a:rPr lang="en-US" smtClean="0"/>
              <a:t>51</a:t>
            </a:fld>
            <a:endParaRPr lang="en-US"/>
          </a:p>
        </p:txBody>
      </p:sp>
    </p:spTree>
    <p:extLst>
      <p:ext uri="{BB962C8B-B14F-4D97-AF65-F5344CB8AC3E}">
        <p14:creationId xmlns:p14="http://schemas.microsoft.com/office/powerpoint/2010/main" val="10552959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p:txBody>
      </p:sp>
      <p:sp>
        <p:nvSpPr>
          <p:cNvPr id="4" name="Slide Number Placeholder 3"/>
          <p:cNvSpPr>
            <a:spLocks noGrp="1"/>
          </p:cNvSpPr>
          <p:nvPr>
            <p:ph type="sldNum" sz="quarter" idx="5"/>
          </p:nvPr>
        </p:nvSpPr>
        <p:spPr/>
        <p:txBody>
          <a:bodyPr/>
          <a:lstStyle/>
          <a:p>
            <a:fld id="{124DCE45-F573-4A27-84A1-675518266763}" type="slidenum">
              <a:rPr lang="en-US" smtClean="0"/>
              <a:t>52</a:t>
            </a:fld>
            <a:endParaRPr lang="en-US"/>
          </a:p>
        </p:txBody>
      </p:sp>
    </p:spTree>
    <p:extLst>
      <p:ext uri="{BB962C8B-B14F-4D97-AF65-F5344CB8AC3E}">
        <p14:creationId xmlns:p14="http://schemas.microsoft.com/office/powerpoint/2010/main" val="24439825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p:txBody>
      </p:sp>
      <p:sp>
        <p:nvSpPr>
          <p:cNvPr id="4" name="Slide Number Placeholder 3"/>
          <p:cNvSpPr>
            <a:spLocks noGrp="1"/>
          </p:cNvSpPr>
          <p:nvPr>
            <p:ph type="sldNum" sz="quarter" idx="5"/>
          </p:nvPr>
        </p:nvSpPr>
        <p:spPr/>
        <p:txBody>
          <a:bodyPr/>
          <a:lstStyle/>
          <a:p>
            <a:fld id="{124DCE45-F573-4A27-84A1-675518266763}" type="slidenum">
              <a:rPr lang="en-US" smtClean="0"/>
              <a:t>53</a:t>
            </a:fld>
            <a:endParaRPr lang="en-US"/>
          </a:p>
        </p:txBody>
      </p:sp>
    </p:spTree>
    <p:extLst>
      <p:ext uri="{BB962C8B-B14F-4D97-AF65-F5344CB8AC3E}">
        <p14:creationId xmlns:p14="http://schemas.microsoft.com/office/powerpoint/2010/main" val="26704626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p:txBody>
      </p:sp>
      <p:sp>
        <p:nvSpPr>
          <p:cNvPr id="4" name="Slide Number Placeholder 3"/>
          <p:cNvSpPr>
            <a:spLocks noGrp="1"/>
          </p:cNvSpPr>
          <p:nvPr>
            <p:ph type="sldNum" sz="quarter" idx="5"/>
          </p:nvPr>
        </p:nvSpPr>
        <p:spPr/>
        <p:txBody>
          <a:bodyPr/>
          <a:lstStyle/>
          <a:p>
            <a:fld id="{124DCE45-F573-4A27-84A1-675518266763}" type="slidenum">
              <a:rPr lang="en-US" smtClean="0"/>
              <a:t>54</a:t>
            </a:fld>
            <a:endParaRPr lang="en-US"/>
          </a:p>
        </p:txBody>
      </p:sp>
    </p:spTree>
    <p:extLst>
      <p:ext uri="{BB962C8B-B14F-4D97-AF65-F5344CB8AC3E}">
        <p14:creationId xmlns:p14="http://schemas.microsoft.com/office/powerpoint/2010/main" val="36097052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5"/>
          </p:nvPr>
        </p:nvSpPr>
        <p:spPr/>
        <p:txBody>
          <a:bodyPr/>
          <a:lstStyle/>
          <a:p>
            <a:fld id="{124DCE45-F573-4A27-84A1-675518266763}" type="slidenum">
              <a:rPr lang="en-US" smtClean="0"/>
              <a:t>55</a:t>
            </a:fld>
            <a:endParaRPr lang="en-US"/>
          </a:p>
        </p:txBody>
      </p:sp>
    </p:spTree>
    <p:extLst>
      <p:ext uri="{BB962C8B-B14F-4D97-AF65-F5344CB8AC3E}">
        <p14:creationId xmlns:p14="http://schemas.microsoft.com/office/powerpoint/2010/main" val="29468293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5"/>
          </p:nvPr>
        </p:nvSpPr>
        <p:spPr/>
        <p:txBody>
          <a:bodyPr/>
          <a:lstStyle/>
          <a:p>
            <a:fld id="{124DCE45-F573-4A27-84A1-675518266763}" type="slidenum">
              <a:rPr lang="en-US" smtClean="0"/>
              <a:t>56</a:t>
            </a:fld>
            <a:endParaRPr lang="en-US"/>
          </a:p>
        </p:txBody>
      </p:sp>
    </p:spTree>
    <p:extLst>
      <p:ext uri="{BB962C8B-B14F-4D97-AF65-F5344CB8AC3E}">
        <p14:creationId xmlns:p14="http://schemas.microsoft.com/office/powerpoint/2010/main" val="1024227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5"/>
          </p:nvPr>
        </p:nvSpPr>
        <p:spPr/>
        <p:txBody>
          <a:bodyPr/>
          <a:lstStyle/>
          <a:p>
            <a:fld id="{124DCE45-F573-4A27-84A1-675518266763}" type="slidenum">
              <a:rPr lang="en-US" smtClean="0"/>
              <a:t>57</a:t>
            </a:fld>
            <a:endParaRPr lang="en-US"/>
          </a:p>
        </p:txBody>
      </p:sp>
    </p:spTree>
    <p:extLst>
      <p:ext uri="{BB962C8B-B14F-4D97-AF65-F5344CB8AC3E}">
        <p14:creationId xmlns:p14="http://schemas.microsoft.com/office/powerpoint/2010/main" val="1657588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5"/>
          </p:nvPr>
        </p:nvSpPr>
        <p:spPr/>
        <p:txBody>
          <a:bodyPr/>
          <a:lstStyle/>
          <a:p>
            <a:fld id="{124DCE45-F573-4A27-84A1-675518266763}" type="slidenum">
              <a:rPr lang="en-US" smtClean="0"/>
              <a:t>58</a:t>
            </a:fld>
            <a:endParaRPr lang="en-US"/>
          </a:p>
        </p:txBody>
      </p:sp>
    </p:spTree>
    <p:extLst>
      <p:ext uri="{BB962C8B-B14F-4D97-AF65-F5344CB8AC3E}">
        <p14:creationId xmlns:p14="http://schemas.microsoft.com/office/powerpoint/2010/main" val="5267954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5"/>
          </p:nvPr>
        </p:nvSpPr>
        <p:spPr/>
        <p:txBody>
          <a:bodyPr/>
          <a:lstStyle/>
          <a:p>
            <a:fld id="{124DCE45-F573-4A27-84A1-675518266763}" type="slidenum">
              <a:rPr lang="en-US" smtClean="0"/>
              <a:t>59</a:t>
            </a:fld>
            <a:endParaRPr lang="en-US"/>
          </a:p>
        </p:txBody>
      </p:sp>
    </p:spTree>
    <p:extLst>
      <p:ext uri="{BB962C8B-B14F-4D97-AF65-F5344CB8AC3E}">
        <p14:creationId xmlns:p14="http://schemas.microsoft.com/office/powerpoint/2010/main" val="2320146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a:p>
            <a:r>
              <a:rPr lang="en-US" dirty="0"/>
              <a:t>A</a:t>
            </a:r>
            <a:r>
              <a:rPr lang="en-US" baseline="0" dirty="0"/>
              <a:t>t the LEA-level, using WUFAR allows for a consistent system and common language around expenditures and revenues. By using WUFAR, LEAs can easily communicate among themselves and work with DPI regarding allowable costs, state aid payments, and audits. </a:t>
            </a:r>
            <a:endParaRPr lang="en-US" dirty="0"/>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8335F169-BDBB-4532-AADA-A7E7DED0C2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4507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5"/>
          </p:nvPr>
        </p:nvSpPr>
        <p:spPr/>
        <p:txBody>
          <a:bodyPr/>
          <a:lstStyle/>
          <a:p>
            <a:fld id="{124DCE45-F573-4A27-84A1-675518266763}" type="slidenum">
              <a:rPr lang="en-US" smtClean="0"/>
              <a:t>60</a:t>
            </a:fld>
            <a:endParaRPr lang="en-US"/>
          </a:p>
        </p:txBody>
      </p:sp>
    </p:spTree>
    <p:extLst>
      <p:ext uri="{BB962C8B-B14F-4D97-AF65-F5344CB8AC3E}">
        <p14:creationId xmlns:p14="http://schemas.microsoft.com/office/powerpoint/2010/main" val="34866376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Matt</a:t>
            </a:r>
            <a:endParaRPr lang="en-US" dirty="0"/>
          </a:p>
        </p:txBody>
      </p:sp>
      <p:sp>
        <p:nvSpPr>
          <p:cNvPr id="4" name="Slide Number Placeholder 3"/>
          <p:cNvSpPr>
            <a:spLocks noGrp="1"/>
          </p:cNvSpPr>
          <p:nvPr>
            <p:ph type="sldNum" sz="quarter" idx="5"/>
          </p:nvPr>
        </p:nvSpPr>
        <p:spPr/>
        <p:txBody>
          <a:bodyPr/>
          <a:lstStyle/>
          <a:p>
            <a:fld id="{124DCE45-F573-4A27-84A1-675518266763}" type="slidenum">
              <a:rPr lang="en-US" smtClean="0"/>
              <a:t>61</a:t>
            </a:fld>
            <a:endParaRPr lang="en-US"/>
          </a:p>
        </p:txBody>
      </p:sp>
    </p:spTree>
    <p:extLst>
      <p:ext uri="{BB962C8B-B14F-4D97-AF65-F5344CB8AC3E}">
        <p14:creationId xmlns:p14="http://schemas.microsoft.com/office/powerpoint/2010/main" val="1234246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8335F169-BDBB-4532-AADA-A7E7DED0C2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847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0" dirty="0"/>
              <a:t>Matt</a:t>
            </a:r>
          </a:p>
          <a:p>
            <a:pPr defTabSz="966529">
              <a:defRPr/>
            </a:pPr>
            <a:r>
              <a:rPr lang="en-US" b="0" dirty="0"/>
              <a:t>There</a:t>
            </a:r>
            <a:r>
              <a:rPr lang="en-US" b="0" baseline="0" dirty="0"/>
              <a:t> are five components of the WUFAR expenditure account string. ^Fund, ^Location, ^Object of Expense, ^Function, and ^Project. We usually add the word “Code” onto Object and Project – so you will hear someone saying “What is the Object Code?” or “What Project Code should we use?”</a:t>
            </a:r>
          </a:p>
          <a:p>
            <a:endParaRPr lang="en-US" dirty="0"/>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8335F169-BDBB-4532-AADA-A7E7DED0C2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899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a:p>
            <a:r>
              <a:rPr lang="en-US" dirty="0"/>
              <a:t>A</a:t>
            </a:r>
            <a:r>
              <a:rPr lang="en-US" baseline="0" dirty="0"/>
              <a:t>t the LEA-level, using WUFAR allows for a consistent system and common language around expenditures and revenues. By using WUFAR, LEAs can easily communicate among themselves and work with DPI regarding allowable costs, state aid payments, and audits. </a:t>
            </a:r>
            <a:endParaRPr lang="en-US" dirty="0"/>
          </a:p>
        </p:txBody>
      </p:sp>
      <p:sp>
        <p:nvSpPr>
          <p:cNvPr id="4" name="Slide Number Placeholder 3"/>
          <p:cNvSpPr>
            <a:spLocks noGrp="1"/>
          </p:cNvSpPr>
          <p:nvPr>
            <p:ph type="sldNum" sz="quarter" idx="10"/>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8335F169-BDBB-4532-AADA-A7E7DED0C2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393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Video Slide</a:t>
            </a:r>
          </a:p>
        </p:txBody>
      </p:sp>
      <p:pic>
        <p:nvPicPr>
          <p:cNvPr id="7" name="Picture 6" descr="circle-logo-word-cover-colo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9122" y="4458624"/>
            <a:ext cx="594043" cy="601574"/>
          </a:xfrm>
          <a:prstGeom prst="rect">
            <a:avLst/>
          </a:prstGeom>
        </p:spPr>
      </p:pic>
      <p:sp>
        <p:nvSpPr>
          <p:cNvPr id="3" name="Media Placeholder 2"/>
          <p:cNvSpPr>
            <a:spLocks noGrp="1"/>
          </p:cNvSpPr>
          <p:nvPr>
            <p:ph type="media" sz="quarter" idx="15"/>
          </p:nvPr>
        </p:nvSpPr>
        <p:spPr>
          <a:xfrm>
            <a:off x="2042012" y="1304873"/>
            <a:ext cx="5045075" cy="2530475"/>
          </a:xfrm>
        </p:spPr>
        <p:txBody>
          <a:bodyPr/>
          <a:lstStyle/>
          <a:p>
            <a:endParaRPr lang="en-US"/>
          </a:p>
        </p:txBody>
      </p:sp>
    </p:spTree>
    <p:extLst>
      <p:ext uri="{BB962C8B-B14F-4D97-AF65-F5344CB8AC3E}">
        <p14:creationId xmlns:p14="http://schemas.microsoft.com/office/powerpoint/2010/main" val="40858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XL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with XL chart or image </a:t>
            </a:r>
          </a:p>
        </p:txBody>
      </p:sp>
      <p:pic>
        <p:nvPicPr>
          <p:cNvPr id="8" name="Picture 7">
            <a:extLst>
              <a:ext uri="{FF2B5EF4-FFF2-40B4-BE49-F238E27FC236}">
                <a16:creationId xmlns:a16="http://schemas.microsoft.com/office/drawing/2014/main" id="{F23BCA43-DB9D-EE41-AC02-21BBE9FFA5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73" y="4598378"/>
            <a:ext cx="9152873" cy="571500"/>
          </a:xfrm>
          <a:prstGeom prst="rect">
            <a:avLst/>
          </a:prstGeom>
        </p:spPr>
      </p:pic>
    </p:spTree>
    <p:extLst>
      <p:ext uri="{BB962C8B-B14F-4D97-AF65-F5344CB8AC3E}">
        <p14:creationId xmlns:p14="http://schemas.microsoft.com/office/powerpoint/2010/main" val="905517222"/>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CD86B3-EA47-4B68-B7B2-4C5831914864}" type="datetime1">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F8F3A2-5DEE-4E2D-ACFE-D2250D8C2050}" type="slidenum">
              <a:rPr lang="en-US" smtClean="0"/>
              <a:t>‹#›</a:t>
            </a:fld>
            <a:endParaRPr lang="en-US" dirty="0"/>
          </a:p>
        </p:txBody>
      </p:sp>
    </p:spTree>
    <p:extLst>
      <p:ext uri="{BB962C8B-B14F-4D97-AF65-F5344CB8AC3E}">
        <p14:creationId xmlns:p14="http://schemas.microsoft.com/office/powerpoint/2010/main" val="4168177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_c9742ebcc7376123">
  <p:cSld name="BLANK_c9742ebcc7376123">
    <p:spTree>
      <p:nvGrpSpPr>
        <p:cNvPr id="1" name="Shape 52"/>
        <p:cNvGrpSpPr/>
        <p:nvPr/>
      </p:nvGrpSpPr>
      <p:grpSpPr>
        <a:xfrm>
          <a:off x="0" y="0"/>
          <a:ext cx="0" cy="0"/>
          <a:chOff x="0" y="0"/>
          <a:chExt cx="0" cy="0"/>
        </a:xfrm>
      </p:grpSpPr>
    </p:spTree>
    <p:extLst>
      <p:ext uri="{BB962C8B-B14F-4D97-AF65-F5344CB8AC3E}">
        <p14:creationId xmlns:p14="http://schemas.microsoft.com/office/powerpoint/2010/main" val="672575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pic>
        <p:nvPicPr>
          <p:cNvPr id="7" name="Picture 6" descr="circle-logo-word-cover-colo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9122" y="4458624"/>
            <a:ext cx="594043" cy="601574"/>
          </a:xfrm>
          <a:prstGeom prst="rect">
            <a:avLst/>
          </a:prstGeom>
        </p:spPr>
      </p:pic>
    </p:spTree>
    <p:extLst>
      <p:ext uri="{BB962C8B-B14F-4D97-AF65-F5344CB8AC3E}">
        <p14:creationId xmlns:p14="http://schemas.microsoft.com/office/powerpoint/2010/main" val="3419342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with imag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14" t="7103" b="33200"/>
          <a:stretch/>
        </p:blipFill>
        <p:spPr>
          <a:xfrm>
            <a:off x="-10372" y="3700846"/>
            <a:ext cx="9161687" cy="1445102"/>
          </a:xfrm>
          <a:prstGeom prst="rect">
            <a:avLst/>
          </a:prstGeom>
        </p:spPr>
      </p:pic>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Slide with Image</a:t>
            </a:r>
          </a:p>
        </p:txBody>
      </p:sp>
      <p:sp>
        <p:nvSpPr>
          <p:cNvPr id="6" name="Text Placeholder 5"/>
          <p:cNvSpPr>
            <a:spLocks noGrp="1"/>
          </p:cNvSpPr>
          <p:nvPr>
            <p:ph type="body" sz="quarter" idx="14"/>
          </p:nvPr>
        </p:nvSpPr>
        <p:spPr>
          <a:xfrm>
            <a:off x="942822" y="1277258"/>
            <a:ext cx="3993459" cy="2329521"/>
          </a:xfrm>
        </p:spPr>
        <p:txBody>
          <a:bodyPr>
            <a:normAutofit/>
          </a:bodyPr>
          <a:lstStyle>
            <a:lvl1pPr marL="342900" indent="-342900">
              <a:lnSpc>
                <a:spcPct val="150000"/>
              </a:lnSpc>
              <a:spcAft>
                <a:spcPts val="439"/>
              </a:spcAft>
              <a:buFont typeface="Arial"/>
              <a:buChar char="•"/>
              <a:defRPr sz="2400" b="1"/>
            </a:lvl1pPr>
            <a:lvl2pPr marL="342789" indent="0">
              <a:lnSpc>
                <a:spcPct val="150000"/>
              </a:lnSpc>
              <a:buNone/>
              <a:defRPr/>
            </a:lvl2pPr>
            <a:lvl3pPr marL="685578" indent="0">
              <a:lnSpc>
                <a:spcPct val="150000"/>
              </a:lnSpc>
              <a:buNone/>
              <a:defRPr/>
            </a:lvl3pPr>
            <a:lvl4pPr marL="1028368" indent="0">
              <a:lnSpc>
                <a:spcPct val="150000"/>
              </a:lnSpc>
              <a:buNone/>
              <a:defRPr/>
            </a:lvl4pPr>
            <a:lvl5pPr marL="1371157" indent="0">
              <a:lnSpc>
                <a:spcPct val="150000"/>
              </a:lnSpc>
              <a:buNone/>
              <a:defRPr/>
            </a:lvl5pPr>
          </a:lstStyle>
          <a:p>
            <a:pPr lvl="0"/>
            <a:endParaRPr lang="en-US" dirty="0"/>
          </a:p>
        </p:txBody>
      </p:sp>
      <p:sp>
        <p:nvSpPr>
          <p:cNvPr id="13" name="Picture Placeholder 12"/>
          <p:cNvSpPr>
            <a:spLocks noGrp="1"/>
          </p:cNvSpPr>
          <p:nvPr>
            <p:ph type="pic" sz="quarter" idx="15" hasCustomPrompt="1"/>
          </p:nvPr>
        </p:nvSpPr>
        <p:spPr>
          <a:xfrm>
            <a:off x="5262429" y="1291773"/>
            <a:ext cx="3420446" cy="3090606"/>
          </a:xfrm>
        </p:spPr>
        <p:txBody>
          <a:bodyPr/>
          <a:lstStyle>
            <a:lvl1pPr marL="0" indent="0">
              <a:buNone/>
              <a:defRPr baseline="0">
                <a:solidFill>
                  <a:schemeClr val="bg2"/>
                </a:solidFill>
              </a:defRPr>
            </a:lvl1pPr>
          </a:lstStyle>
          <a:p>
            <a:r>
              <a:rPr lang="en-US" dirty="0"/>
              <a:t>Insert picture here</a:t>
            </a:r>
          </a:p>
        </p:txBody>
      </p:sp>
      <p:pic>
        <p:nvPicPr>
          <p:cNvPr id="8" name="Picture 7" descr="circle-logo-word-cover-colo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9122" y="4458624"/>
            <a:ext cx="594043" cy="601574"/>
          </a:xfrm>
          <a:prstGeom prst="rect">
            <a:avLst/>
          </a:prstGeom>
        </p:spPr>
      </p:pic>
    </p:spTree>
    <p:extLst>
      <p:ext uri="{BB962C8B-B14F-4D97-AF65-F5344CB8AC3E}">
        <p14:creationId xmlns:p14="http://schemas.microsoft.com/office/powerpoint/2010/main" val="2056923584"/>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pic>
        <p:nvPicPr>
          <p:cNvPr id="7" name="Picture 6" descr="circle-logo-word-cover-colo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9122" y="4458624"/>
            <a:ext cx="594043" cy="601574"/>
          </a:xfrm>
          <a:prstGeom prst="rect">
            <a:avLst/>
          </a:prstGeom>
        </p:spPr>
      </p:pic>
    </p:spTree>
    <p:extLst>
      <p:ext uri="{BB962C8B-B14F-4D97-AF65-F5344CB8AC3E}">
        <p14:creationId xmlns:p14="http://schemas.microsoft.com/office/powerpoint/2010/main" val="4069254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840921"/>
          </a:xfrm>
          <a:prstGeom prst="rect">
            <a:avLst/>
          </a:prstGeom>
          <a:solidFill>
            <a:srgbClr val="262087"/>
          </a:solidFill>
          <a:ln>
            <a:solidFill>
              <a:srgbClr val="262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50" rtl="0" eaLnBrk="1" fontAlgn="auto" latinLnBrk="0" hangingPunct="1">
              <a:lnSpc>
                <a:spcPct val="100000"/>
              </a:lnSpc>
              <a:spcBef>
                <a:spcPts val="0"/>
              </a:spcBef>
              <a:spcAft>
                <a:spcPts val="0"/>
              </a:spcAft>
              <a:buClrTx/>
              <a:buSzTx/>
              <a:buFontTx/>
              <a:buNone/>
              <a:tabLst/>
              <a:defRPr/>
            </a:pPr>
            <a:endParaRPr lang="en-US" sz="3600" dirty="0">
              <a:latin typeface="Lato Black" panose="020F0A02020204030203" pitchFamily="34" charset="0"/>
            </a:endParaRPr>
          </a:p>
        </p:txBody>
      </p:sp>
      <p:sp>
        <p:nvSpPr>
          <p:cNvPr id="4" name="Rectangle 3"/>
          <p:cNvSpPr/>
          <p:nvPr userDrawn="1"/>
        </p:nvSpPr>
        <p:spPr>
          <a:xfrm>
            <a:off x="0" y="5004707"/>
            <a:ext cx="9144000" cy="138793"/>
          </a:xfrm>
          <a:prstGeom prst="rect">
            <a:avLst/>
          </a:prstGeom>
          <a:solidFill>
            <a:srgbClr val="262087"/>
          </a:solidFill>
          <a:ln>
            <a:solidFill>
              <a:srgbClr val="262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1"/>
          <p:cNvSpPr>
            <a:spLocks noGrp="1"/>
          </p:cNvSpPr>
          <p:nvPr>
            <p:ph type="body" sz="quarter" idx="14"/>
          </p:nvPr>
        </p:nvSpPr>
        <p:spPr>
          <a:xfrm>
            <a:off x="767443" y="1012371"/>
            <a:ext cx="7894863" cy="3820886"/>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spTree>
    <p:extLst>
      <p:ext uri="{BB962C8B-B14F-4D97-AF65-F5344CB8AC3E}">
        <p14:creationId xmlns:p14="http://schemas.microsoft.com/office/powerpoint/2010/main" val="89660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Video Slide</a:t>
            </a:r>
          </a:p>
        </p:txBody>
      </p:sp>
      <p:pic>
        <p:nvPicPr>
          <p:cNvPr id="7" name="Picture 6" descr="circle-logo-word-cover-colo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9122" y="4458624"/>
            <a:ext cx="594043" cy="601574"/>
          </a:xfrm>
          <a:prstGeom prst="rect">
            <a:avLst/>
          </a:prstGeom>
        </p:spPr>
      </p:pic>
      <p:sp>
        <p:nvSpPr>
          <p:cNvPr id="3" name="Media Placeholder 2"/>
          <p:cNvSpPr>
            <a:spLocks noGrp="1"/>
          </p:cNvSpPr>
          <p:nvPr>
            <p:ph type="media" sz="quarter" idx="15"/>
          </p:nvPr>
        </p:nvSpPr>
        <p:spPr>
          <a:xfrm>
            <a:off x="2042012" y="1304873"/>
            <a:ext cx="5045075" cy="2530475"/>
          </a:xfrm>
        </p:spPr>
        <p:txBody>
          <a:bodyPr/>
          <a:lstStyle/>
          <a:p>
            <a:endParaRPr lang="en-US" dirty="0"/>
          </a:p>
        </p:txBody>
      </p:sp>
    </p:spTree>
    <p:extLst>
      <p:ext uri="{BB962C8B-B14F-4D97-AF65-F5344CB8AC3E}">
        <p14:creationId xmlns:p14="http://schemas.microsoft.com/office/powerpoint/2010/main" val="678847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416575"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dirty="0"/>
              <a:t>Presentation Title</a:t>
            </a:r>
            <a:br>
              <a:rPr lang="en-US" dirty="0"/>
            </a:br>
            <a:r>
              <a:rPr lang="en-US" dirty="0"/>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dirty="0"/>
              <a:t>Name of Presenter</a:t>
            </a:r>
            <a:br>
              <a:rPr lang="en-US" dirty="0"/>
            </a:br>
            <a:r>
              <a:rPr lang="en-US" dirty="0"/>
              <a:t>Title</a:t>
            </a:r>
            <a:br>
              <a:rPr lang="en-US" dirty="0"/>
            </a:br>
            <a:r>
              <a:rPr lang="en-US" dirty="0"/>
              <a:t>Date</a:t>
            </a:r>
          </a:p>
        </p:txBody>
      </p:sp>
      <p:pic>
        <p:nvPicPr>
          <p:cNvPr id="3" name="Picture 2">
            <a:extLst>
              <a:ext uri="{FF2B5EF4-FFF2-40B4-BE49-F238E27FC236}">
                <a16:creationId xmlns:a16="http://schemas.microsoft.com/office/drawing/2014/main" id="{BD6019A1-1E44-B943-8EFE-C3056F529F64}"/>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725" b="9440"/>
          <a:stretch/>
        </p:blipFill>
        <p:spPr>
          <a:xfrm>
            <a:off x="0" y="3392384"/>
            <a:ext cx="9141824" cy="1751115"/>
          </a:xfrm>
          <a:prstGeom prst="rect">
            <a:avLst/>
          </a:prstGeom>
        </p:spPr>
      </p:pic>
    </p:spTree>
    <p:extLst>
      <p:ext uri="{BB962C8B-B14F-4D97-AF65-F5344CB8AC3E}">
        <p14:creationId xmlns:p14="http://schemas.microsoft.com/office/powerpoint/2010/main" val="146205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pic>
        <p:nvPicPr>
          <p:cNvPr id="7" name="Picture 6">
            <a:extLst>
              <a:ext uri="{FF2B5EF4-FFF2-40B4-BE49-F238E27FC236}">
                <a16:creationId xmlns:a16="http://schemas.microsoft.com/office/drawing/2014/main" id="{5B453D93-4F80-B84A-8B5D-CAB306469B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2109010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Video Slide</a:t>
            </a:r>
          </a:p>
        </p:txBody>
      </p:sp>
      <p:sp>
        <p:nvSpPr>
          <p:cNvPr id="3" name="Media Placeholder 2"/>
          <p:cNvSpPr>
            <a:spLocks noGrp="1"/>
          </p:cNvSpPr>
          <p:nvPr>
            <p:ph type="media" sz="quarter" idx="15"/>
          </p:nvPr>
        </p:nvSpPr>
        <p:spPr>
          <a:xfrm>
            <a:off x="2042012" y="1304873"/>
            <a:ext cx="5045075" cy="2530475"/>
          </a:xfrm>
        </p:spPr>
        <p:txBody>
          <a:bodyPr/>
          <a:lstStyle/>
          <a:p>
            <a:endParaRPr lang="en-US"/>
          </a:p>
        </p:txBody>
      </p:sp>
      <p:pic>
        <p:nvPicPr>
          <p:cNvPr id="7" name="Picture 6">
            <a:extLst>
              <a:ext uri="{FF2B5EF4-FFF2-40B4-BE49-F238E27FC236}">
                <a16:creationId xmlns:a16="http://schemas.microsoft.com/office/drawing/2014/main" id="{0A9B8848-485C-D94B-BC69-3D0064ECCCC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34893059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150701104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Ls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220649875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Ls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hyperlink" Target="https://apps6.dpi.wi.gov/AID/WufarReport"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hyperlink" Target="https://dpi.wi.gov/sfs/finances/wufar/overview" TargetMode="External"/><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hyperlink" Target="mailto:matthew.baier@dpi.wi.gov" TargetMode="External"/><Relationship Id="rId2" Type="http://schemas.openxmlformats.org/officeDocument/2006/relationships/notesSlide" Target="../notesSlides/notesSlide61.xml"/><Relationship Id="rId1" Type="http://schemas.openxmlformats.org/officeDocument/2006/relationships/slideLayout" Target="../slideLayouts/slideLayout5.xml"/><Relationship Id="rId6" Type="http://schemas.openxmlformats.org/officeDocument/2006/relationships/hyperlink" Target="mailto:dpifin@dpi.wi.gov" TargetMode="External"/><Relationship Id="rId5" Type="http://schemas.openxmlformats.org/officeDocument/2006/relationships/hyperlink" Target="mailto:James.Rhinerson@dpi.wi.gov" TargetMode="External"/><Relationship Id="rId4" Type="http://schemas.openxmlformats.org/officeDocument/2006/relationships/hyperlink" Target="mailto:Olivia.Bernitt@dpi.wi.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53896" y="1493758"/>
            <a:ext cx="6235227" cy="1289315"/>
          </a:xfrm>
        </p:spPr>
        <p:txBody>
          <a:bodyPr>
            <a:normAutofit fontScale="92500" lnSpcReduction="20000"/>
          </a:bodyPr>
          <a:lstStyle/>
          <a:p>
            <a:pPr>
              <a:lnSpc>
                <a:spcPct val="100000"/>
              </a:lnSpc>
            </a:pPr>
            <a:r>
              <a:rPr lang="en-US" sz="4500" dirty="0"/>
              <a:t>Introduction to WUFAR</a:t>
            </a:r>
            <a:br>
              <a:rPr lang="en-US" sz="4500" dirty="0"/>
            </a:br>
            <a:r>
              <a:rPr lang="en-US" sz="3000" b="0" dirty="0">
                <a:latin typeface="Lato" panose="020F0502020204030203" pitchFamily="34" charset="0"/>
              </a:rPr>
              <a:t>Wisconsin Uniform Financial Accounting Requirements</a:t>
            </a:r>
          </a:p>
        </p:txBody>
      </p:sp>
      <p:sp>
        <p:nvSpPr>
          <p:cNvPr id="5" name="Text Placeholder 2"/>
          <p:cNvSpPr>
            <a:spLocks noGrp="1"/>
          </p:cNvSpPr>
          <p:nvPr>
            <p:ph type="body" sz="quarter" idx="11"/>
          </p:nvPr>
        </p:nvSpPr>
        <p:spPr>
          <a:xfrm>
            <a:off x="5227099" y="3025994"/>
            <a:ext cx="3916901" cy="1329448"/>
          </a:xfrm>
        </p:spPr>
        <p:txBody>
          <a:bodyPr>
            <a:noAutofit/>
          </a:bodyPr>
          <a:lstStyle/>
          <a:p>
            <a:pPr>
              <a:spcAft>
                <a:spcPts val="0"/>
              </a:spcAft>
            </a:pPr>
            <a:r>
              <a:rPr lang="en-US" sz="1500" dirty="0">
                <a:latin typeface="Lato Black" panose="020F0A02020204030203"/>
              </a:rPr>
              <a:t>Matt Baier, Fiscal Data Coordinator</a:t>
            </a:r>
          </a:p>
          <a:p>
            <a:pPr>
              <a:spcAft>
                <a:spcPts val="0"/>
              </a:spcAft>
            </a:pPr>
            <a:r>
              <a:rPr lang="en-US" sz="1500" dirty="0">
                <a:latin typeface="Lato Black" panose="020F0A02020204030203"/>
              </a:rPr>
              <a:t>James Rhinerson, School Finance Auditor</a:t>
            </a:r>
          </a:p>
          <a:p>
            <a:pPr>
              <a:spcAft>
                <a:spcPts val="0"/>
              </a:spcAft>
            </a:pPr>
            <a:r>
              <a:rPr lang="en-US" sz="1500" dirty="0">
                <a:latin typeface="Lato Black" panose="020F0A02020204030203"/>
              </a:rPr>
              <a:t>School Financial Services Team</a:t>
            </a:r>
          </a:p>
          <a:p>
            <a:pPr>
              <a:spcAft>
                <a:spcPts val="0"/>
              </a:spcAft>
            </a:pPr>
            <a:endParaRPr lang="en-US" sz="1500" dirty="0">
              <a:latin typeface="Lato Black" panose="020F0A02020204030203"/>
            </a:endParaRPr>
          </a:p>
          <a:p>
            <a:pPr>
              <a:spcAft>
                <a:spcPts val="0"/>
              </a:spcAft>
            </a:pPr>
            <a:r>
              <a:rPr lang="en-US" sz="1500" dirty="0">
                <a:latin typeface="Lato Black" panose="020F0A02020204030203"/>
              </a:rPr>
              <a:t>September 6, 2023</a:t>
            </a:r>
          </a:p>
        </p:txBody>
      </p:sp>
      <p:sp>
        <p:nvSpPr>
          <p:cNvPr id="6" name="TextBox 5">
            <a:extLst>
              <a:ext uri="{FF2B5EF4-FFF2-40B4-BE49-F238E27FC236}">
                <a16:creationId xmlns:a16="http://schemas.microsoft.com/office/drawing/2014/main" id="{70CEA24D-13CB-6211-EA93-9C05A460D436}"/>
              </a:ext>
            </a:extLst>
          </p:cNvPr>
          <p:cNvSpPr txBox="1"/>
          <p:nvPr/>
        </p:nvSpPr>
        <p:spPr>
          <a:xfrm>
            <a:off x="2294389" y="2401403"/>
            <a:ext cx="4605556" cy="339645"/>
          </a:xfrm>
          <a:prstGeom prst="rect">
            <a:avLst/>
          </a:prstGeom>
          <a:noFill/>
        </p:spPr>
        <p:txBody>
          <a:bodyPr wrap="square">
            <a:sp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US" sz="1607"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extBox 6">
            <a:extLst>
              <a:ext uri="{FF2B5EF4-FFF2-40B4-BE49-F238E27FC236}">
                <a16:creationId xmlns:a16="http://schemas.microsoft.com/office/drawing/2014/main" id="{5EE151CB-7474-0B64-1E24-A6F4FD7B4D99}"/>
              </a:ext>
            </a:extLst>
          </p:cNvPr>
          <p:cNvSpPr txBox="1"/>
          <p:nvPr/>
        </p:nvSpPr>
        <p:spPr>
          <a:xfrm>
            <a:off x="2294389" y="2401403"/>
            <a:ext cx="4605556" cy="339645"/>
          </a:xfrm>
          <a:prstGeom prst="rect">
            <a:avLst/>
          </a:prstGeom>
          <a:noFill/>
        </p:spPr>
        <p:txBody>
          <a:bodyPr wrap="square">
            <a:sp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US" sz="1607"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737575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63563" y="1277938"/>
            <a:ext cx="3905962" cy="2939338"/>
          </a:xfrm>
        </p:spPr>
        <p:txBody>
          <a:bodyPr>
            <a:normAutofit fontScale="92500"/>
          </a:bodyPr>
          <a:lstStyle/>
          <a:p>
            <a:r>
              <a:rPr lang="en-US" dirty="0"/>
              <a:t>WUFAR dimensions “roll up” from lower detail levels to higher summary levels</a:t>
            </a:r>
          </a:p>
          <a:p>
            <a:r>
              <a:rPr lang="en-US" dirty="0"/>
              <a:t>A zero means “this includes</a:t>
            </a:r>
            <a:br>
              <a:rPr lang="en-US" dirty="0"/>
            </a:br>
            <a:r>
              <a:rPr lang="en-US" dirty="0"/>
              <a:t>anything at a lower level</a:t>
            </a:r>
            <a:br>
              <a:rPr lang="en-US" dirty="0"/>
            </a:br>
            <a:r>
              <a:rPr lang="en-US" dirty="0"/>
              <a:t>with a digit here”</a:t>
            </a:r>
          </a:p>
        </p:txBody>
      </p:sp>
      <p:sp>
        <p:nvSpPr>
          <p:cNvPr id="7" name="Rectangle 6"/>
          <p:cNvSpPr/>
          <p:nvPr/>
        </p:nvSpPr>
        <p:spPr>
          <a:xfrm>
            <a:off x="5264150" y="1131208"/>
            <a:ext cx="3429000" cy="4572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tabLst>
                <a:tab pos="914400" algn="l"/>
              </a:tabLst>
            </a:pPr>
            <a:r>
              <a:rPr lang="en-US" sz="1800" dirty="0">
                <a:solidFill>
                  <a:schemeClr val="tx1"/>
                </a:solidFill>
                <a:latin typeface="Lato" panose="020F0502020204030203" pitchFamily="34" charset="0"/>
              </a:rPr>
              <a:t>100000	Instruction</a:t>
            </a:r>
          </a:p>
        </p:txBody>
      </p:sp>
      <p:sp>
        <p:nvSpPr>
          <p:cNvPr id="8" name="Up Arrow Callout 7"/>
          <p:cNvSpPr/>
          <p:nvPr/>
        </p:nvSpPr>
        <p:spPr>
          <a:xfrm>
            <a:off x="5264150" y="1591130"/>
            <a:ext cx="3429000" cy="705758"/>
          </a:xfrm>
          <a:prstGeom prst="upArrowCallou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tabLst>
                <a:tab pos="914400" algn="l"/>
              </a:tabLst>
            </a:pPr>
            <a:r>
              <a:rPr lang="en-US" sz="1800" dirty="0">
                <a:solidFill>
                  <a:schemeClr val="tx1"/>
                </a:solidFill>
                <a:latin typeface="Lato" panose="020F0502020204030203" pitchFamily="34" charset="0"/>
              </a:rPr>
              <a:t>120000	Regular Curriculum</a:t>
            </a:r>
          </a:p>
        </p:txBody>
      </p:sp>
      <p:sp>
        <p:nvSpPr>
          <p:cNvPr id="9" name="Up Arrow Callout 8"/>
          <p:cNvSpPr/>
          <p:nvPr/>
        </p:nvSpPr>
        <p:spPr>
          <a:xfrm>
            <a:off x="5264150" y="2295968"/>
            <a:ext cx="3429000" cy="705758"/>
          </a:xfrm>
          <a:prstGeom prst="upArrowCallou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tabLst>
                <a:tab pos="914400" algn="l"/>
              </a:tabLst>
            </a:pPr>
            <a:r>
              <a:rPr lang="en-US" sz="1800" dirty="0">
                <a:solidFill>
                  <a:schemeClr val="tx1"/>
                </a:solidFill>
                <a:latin typeface="Lato" panose="020F0502020204030203" pitchFamily="34" charset="0"/>
              </a:rPr>
              <a:t>122000	English Language</a:t>
            </a:r>
          </a:p>
        </p:txBody>
      </p:sp>
      <p:sp>
        <p:nvSpPr>
          <p:cNvPr id="10" name="Up Arrow Callout 9"/>
          <p:cNvSpPr/>
          <p:nvPr/>
        </p:nvSpPr>
        <p:spPr>
          <a:xfrm>
            <a:off x="5264150" y="3001726"/>
            <a:ext cx="3429000" cy="705758"/>
          </a:xfrm>
          <a:prstGeom prst="upArrowCallou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tabLst>
                <a:tab pos="914400" algn="l"/>
              </a:tabLst>
            </a:pPr>
            <a:r>
              <a:rPr lang="en-US" sz="1800" dirty="0">
                <a:solidFill>
                  <a:schemeClr val="tx1"/>
                </a:solidFill>
                <a:latin typeface="Lato" panose="020F0502020204030203" pitchFamily="34" charset="0"/>
              </a:rPr>
              <a:t>122100	Language Skills</a:t>
            </a:r>
          </a:p>
        </p:txBody>
      </p:sp>
      <p:sp>
        <p:nvSpPr>
          <p:cNvPr id="11" name="Up Arrow Callout 10"/>
          <p:cNvSpPr/>
          <p:nvPr/>
        </p:nvSpPr>
        <p:spPr>
          <a:xfrm>
            <a:off x="5264150" y="3706564"/>
            <a:ext cx="3429000" cy="705758"/>
          </a:xfrm>
          <a:prstGeom prst="up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tabLst>
                <a:tab pos="914400" algn="l"/>
              </a:tabLst>
            </a:pPr>
            <a:r>
              <a:rPr lang="en-US" sz="1800" dirty="0">
                <a:solidFill>
                  <a:schemeClr val="bg1"/>
                </a:solidFill>
                <a:latin typeface="Lato" panose="020F0502020204030203" pitchFamily="34" charset="0"/>
              </a:rPr>
              <a:t>122150	Reading Specialist</a:t>
            </a:r>
          </a:p>
        </p:txBody>
      </p:sp>
      <p:cxnSp>
        <p:nvCxnSpPr>
          <p:cNvPr id="5" name="Straight Arrow Connector 4"/>
          <p:cNvCxnSpPr/>
          <p:nvPr/>
        </p:nvCxnSpPr>
        <p:spPr>
          <a:xfrm>
            <a:off x="5548313" y="1500188"/>
            <a:ext cx="0" cy="442912"/>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686425" y="2209801"/>
            <a:ext cx="0" cy="442912"/>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819775" y="2909889"/>
            <a:ext cx="0" cy="442912"/>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948363" y="3606779"/>
            <a:ext cx="0" cy="442912"/>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F445638-35E8-BCF1-B397-6FA2AD61BA3B}"/>
              </a:ext>
            </a:extLst>
          </p:cNvPr>
          <p:cNvSpPr txBox="1"/>
          <p:nvPr/>
        </p:nvSpPr>
        <p:spPr>
          <a:xfrm>
            <a:off x="1244900" y="87097"/>
            <a:ext cx="6939948"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prstClr val="white"/>
                </a:solidFill>
                <a:effectLst/>
                <a:uLnTx/>
                <a:uFillTx/>
                <a:latin typeface="Lato Black" panose="020F0A02020204030203" pitchFamily="34" charset="0"/>
                <a:ea typeface="+mn-ea"/>
                <a:cs typeface="+mn-cs"/>
              </a:rPr>
              <a:t>WUFAR is Hierarchical</a:t>
            </a:r>
          </a:p>
        </p:txBody>
      </p:sp>
    </p:spTree>
    <p:extLst>
      <p:ext uri="{BB962C8B-B14F-4D97-AF65-F5344CB8AC3E}">
        <p14:creationId xmlns:p14="http://schemas.microsoft.com/office/powerpoint/2010/main" val="296343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75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75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75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2250"/>
                            </p:stCondLst>
                            <p:childTnLst>
                              <p:par>
                                <p:cTn id="17" presetID="1" presetClass="entr" presetSubtype="0" fill="hold" grpId="0" nodeType="afterEffect">
                                  <p:stCondLst>
                                    <p:cond delay="75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par>
                          <p:cTn id="23" fill="hold">
                            <p:stCondLst>
                              <p:cond delay="0"/>
                            </p:stCondLst>
                            <p:childTnLst>
                              <p:par>
                                <p:cTn id="24" presetID="22" presetClass="entr" presetSubtype="1" fill="hold" nodeType="afterEffect">
                                  <p:stCondLst>
                                    <p:cond delay="75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childTnLst>
                          </p:cTn>
                        </p:par>
                        <p:par>
                          <p:cTn id="27" fill="hold">
                            <p:stCondLst>
                              <p:cond delay="125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1750"/>
                            </p:stCondLst>
                            <p:childTnLst>
                              <p:par>
                                <p:cTn id="32" presetID="22" presetClass="entr" presetSubtype="1"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500"/>
                                        <p:tgtEl>
                                          <p:spTgt spid="13"/>
                                        </p:tgtEl>
                                      </p:cBhvr>
                                    </p:animEffect>
                                  </p:childTnLst>
                                </p:cTn>
                              </p:par>
                            </p:childTnLst>
                          </p:cTn>
                        </p:par>
                        <p:par>
                          <p:cTn id="35" fill="hold">
                            <p:stCondLst>
                              <p:cond delay="2250"/>
                            </p:stCondLst>
                            <p:childTnLst>
                              <p:par>
                                <p:cTn id="36" presetID="22" presetClass="entr" presetSubtype="1"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up)">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138023" y="1061049"/>
            <a:ext cx="4546119" cy="3485071"/>
          </a:xfrm>
        </p:spPr>
        <p:txBody>
          <a:bodyPr>
            <a:noAutofit/>
          </a:bodyPr>
          <a:lstStyle/>
          <a:p>
            <a:pPr>
              <a:spcAft>
                <a:spcPts val="1800"/>
              </a:spcAft>
            </a:pPr>
            <a:r>
              <a:rPr lang="en-US" sz="1800" dirty="0"/>
              <a:t>DPI only defines dimensions to a certain level</a:t>
            </a:r>
          </a:p>
          <a:p>
            <a:pPr lvl="1">
              <a:lnSpc>
                <a:spcPct val="100000"/>
              </a:lnSpc>
              <a:spcBef>
                <a:spcPts val="0"/>
              </a:spcBef>
            </a:pPr>
            <a:r>
              <a:rPr lang="en-US" sz="1800" dirty="0"/>
              <a:t>100000 and 120000 are required functions</a:t>
            </a:r>
            <a:br>
              <a:rPr lang="en-US" sz="1800" dirty="0"/>
            </a:br>
            <a:r>
              <a:rPr lang="en-US" sz="1800" dirty="0"/>
              <a:t>for reporting to DPI</a:t>
            </a:r>
          </a:p>
          <a:p>
            <a:pPr lvl="1">
              <a:lnSpc>
                <a:spcPct val="100000"/>
              </a:lnSpc>
            </a:pPr>
            <a:endParaRPr lang="en-US" sz="1050" dirty="0"/>
          </a:p>
          <a:p>
            <a:pPr lvl="1">
              <a:lnSpc>
                <a:spcPct val="100000"/>
              </a:lnSpc>
            </a:pPr>
            <a:r>
              <a:rPr lang="en-US" sz="1800" dirty="0"/>
              <a:t>122000 and 122100 are optional</a:t>
            </a:r>
            <a:br>
              <a:rPr lang="en-US" sz="1800" dirty="0"/>
            </a:br>
            <a:r>
              <a:rPr lang="en-US" sz="1800" dirty="0"/>
              <a:t>DPI-defined functions for local use</a:t>
            </a:r>
          </a:p>
          <a:p>
            <a:pPr lvl="1">
              <a:lnSpc>
                <a:spcPct val="100000"/>
              </a:lnSpc>
            </a:pPr>
            <a:endParaRPr lang="en-US" sz="1000" dirty="0"/>
          </a:p>
          <a:p>
            <a:pPr lvl="1">
              <a:lnSpc>
                <a:spcPct val="100000"/>
              </a:lnSpc>
            </a:pPr>
            <a:r>
              <a:rPr lang="en-US" sz="1800" dirty="0"/>
              <a:t>122150 is a locally created function for</a:t>
            </a:r>
            <a:br>
              <a:rPr lang="en-US" sz="1800" dirty="0"/>
            </a:br>
            <a:r>
              <a:rPr lang="en-US" sz="1800" dirty="0"/>
              <a:t>an even greater level of detail</a:t>
            </a:r>
          </a:p>
        </p:txBody>
      </p:sp>
      <p:sp>
        <p:nvSpPr>
          <p:cNvPr id="7" name="Rectangle 6"/>
          <p:cNvSpPr/>
          <p:nvPr/>
        </p:nvSpPr>
        <p:spPr>
          <a:xfrm>
            <a:off x="5264150" y="1131208"/>
            <a:ext cx="3429000" cy="4572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tabLst>
                <a:tab pos="914400" algn="l"/>
              </a:tabLst>
            </a:pPr>
            <a:r>
              <a:rPr lang="en-US" sz="1800" dirty="0">
                <a:solidFill>
                  <a:schemeClr val="tx1"/>
                </a:solidFill>
                <a:latin typeface="Lato" panose="020F0502020204030203" pitchFamily="34" charset="0"/>
              </a:rPr>
              <a:t>100000	Instruction</a:t>
            </a:r>
          </a:p>
        </p:txBody>
      </p:sp>
      <p:sp>
        <p:nvSpPr>
          <p:cNvPr id="8" name="Up Arrow Callout 7"/>
          <p:cNvSpPr/>
          <p:nvPr/>
        </p:nvSpPr>
        <p:spPr>
          <a:xfrm>
            <a:off x="5264150" y="1591130"/>
            <a:ext cx="3429000" cy="705758"/>
          </a:xfrm>
          <a:prstGeom prst="upArrowCallou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tabLst>
                <a:tab pos="914400" algn="l"/>
              </a:tabLst>
            </a:pPr>
            <a:r>
              <a:rPr lang="en-US" sz="1800" dirty="0">
                <a:solidFill>
                  <a:schemeClr val="tx1"/>
                </a:solidFill>
                <a:latin typeface="Lato" panose="020F0502020204030203" pitchFamily="34" charset="0"/>
              </a:rPr>
              <a:t>120000	Regular Curriculum</a:t>
            </a:r>
          </a:p>
        </p:txBody>
      </p:sp>
      <p:sp>
        <p:nvSpPr>
          <p:cNvPr id="9" name="Up Arrow Callout 8"/>
          <p:cNvSpPr/>
          <p:nvPr/>
        </p:nvSpPr>
        <p:spPr>
          <a:xfrm>
            <a:off x="5264150" y="2295968"/>
            <a:ext cx="3429000" cy="705758"/>
          </a:xfrm>
          <a:prstGeom prst="upArrowCallou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tabLst>
                <a:tab pos="914400" algn="l"/>
              </a:tabLst>
            </a:pPr>
            <a:r>
              <a:rPr lang="en-US" sz="1800" dirty="0">
                <a:solidFill>
                  <a:schemeClr val="tx1"/>
                </a:solidFill>
                <a:latin typeface="Lato" panose="020F0502020204030203" pitchFamily="34" charset="0"/>
              </a:rPr>
              <a:t>122000	English Language</a:t>
            </a:r>
          </a:p>
        </p:txBody>
      </p:sp>
      <p:sp>
        <p:nvSpPr>
          <p:cNvPr id="10" name="Up Arrow Callout 9"/>
          <p:cNvSpPr/>
          <p:nvPr/>
        </p:nvSpPr>
        <p:spPr>
          <a:xfrm>
            <a:off x="5264150" y="3001726"/>
            <a:ext cx="3429000" cy="705758"/>
          </a:xfrm>
          <a:prstGeom prst="upArrowCallou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tabLst>
                <a:tab pos="914400" algn="l"/>
              </a:tabLst>
            </a:pPr>
            <a:r>
              <a:rPr lang="en-US" sz="1800" dirty="0">
                <a:solidFill>
                  <a:schemeClr val="tx1"/>
                </a:solidFill>
                <a:latin typeface="Lato" panose="020F0502020204030203" pitchFamily="34" charset="0"/>
              </a:rPr>
              <a:t>122100	Language Skills</a:t>
            </a:r>
          </a:p>
        </p:txBody>
      </p:sp>
      <p:sp>
        <p:nvSpPr>
          <p:cNvPr id="11" name="Up Arrow Callout 10"/>
          <p:cNvSpPr/>
          <p:nvPr/>
        </p:nvSpPr>
        <p:spPr>
          <a:xfrm>
            <a:off x="5264150" y="3706564"/>
            <a:ext cx="3429000" cy="705758"/>
          </a:xfrm>
          <a:prstGeom prst="up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tabLst>
                <a:tab pos="914400" algn="l"/>
              </a:tabLst>
            </a:pPr>
            <a:r>
              <a:rPr lang="en-US" sz="1800" dirty="0">
                <a:solidFill>
                  <a:schemeClr val="bg1"/>
                </a:solidFill>
                <a:latin typeface="Lato" panose="020F0502020204030203" pitchFamily="34" charset="0"/>
              </a:rPr>
              <a:t>122150	Reading Specialist</a:t>
            </a:r>
          </a:p>
        </p:txBody>
      </p:sp>
      <p:sp>
        <p:nvSpPr>
          <p:cNvPr id="12" name="TextBox 11">
            <a:extLst>
              <a:ext uri="{FF2B5EF4-FFF2-40B4-BE49-F238E27FC236}">
                <a16:creationId xmlns:a16="http://schemas.microsoft.com/office/drawing/2014/main" id="{8F023264-2692-0303-1ED5-E4E5C77602B5}"/>
              </a:ext>
            </a:extLst>
          </p:cNvPr>
          <p:cNvSpPr txBox="1"/>
          <p:nvPr/>
        </p:nvSpPr>
        <p:spPr>
          <a:xfrm>
            <a:off x="898634" y="70944"/>
            <a:ext cx="7945821"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prstClr val="white"/>
                </a:solidFill>
                <a:effectLst/>
                <a:uLnTx/>
                <a:uFillTx/>
                <a:latin typeface="Lato Black" panose="020F0A02020204030203" pitchFamily="34" charset="0"/>
                <a:ea typeface="+mn-ea"/>
                <a:cs typeface="+mn-cs"/>
              </a:rPr>
              <a:t>WUFAR is Hierarchical</a:t>
            </a:r>
          </a:p>
        </p:txBody>
      </p:sp>
    </p:spTree>
    <p:extLst>
      <p:ext uri="{BB962C8B-B14F-4D97-AF65-F5344CB8AC3E}">
        <p14:creationId xmlns:p14="http://schemas.microsoft.com/office/powerpoint/2010/main" val="377005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AE79C47-8D48-2F1D-A504-3A7304789762}"/>
              </a:ext>
            </a:extLst>
          </p:cNvPr>
          <p:cNvSpPr txBox="1"/>
          <p:nvPr/>
        </p:nvSpPr>
        <p:spPr>
          <a:xfrm>
            <a:off x="1584211" y="137662"/>
            <a:ext cx="5975578" cy="646331"/>
          </a:xfrm>
          <a:prstGeom prst="rect">
            <a:avLst/>
          </a:prstGeom>
          <a:noFill/>
        </p:spPr>
        <p:txBody>
          <a:bodyPr wrap="square">
            <a:spAutoFit/>
          </a:bodyPr>
          <a:lstStyle/>
          <a:p>
            <a:pPr algn="ctr" defTabSz="685800">
              <a:spcAft>
                <a:spcPts val="3000"/>
              </a:spcAft>
            </a:pPr>
            <a:r>
              <a:rPr lang="en-US" sz="3600" b="1" dirty="0">
                <a:solidFill>
                  <a:schemeClr val="bg1"/>
                </a:solidFill>
                <a:latin typeface="Lato Black" panose="020F0A02020204030203" pitchFamily="34" charset="0"/>
              </a:rPr>
              <a:t>WUFAR Account Sequence</a:t>
            </a:r>
          </a:p>
        </p:txBody>
      </p:sp>
      <p:sp>
        <p:nvSpPr>
          <p:cNvPr id="7" name="Text Placeholder 1">
            <a:extLst>
              <a:ext uri="{FF2B5EF4-FFF2-40B4-BE49-F238E27FC236}">
                <a16:creationId xmlns:a16="http://schemas.microsoft.com/office/drawing/2014/main" id="{7F544600-BC73-E717-80AF-8ED15740E116}"/>
              </a:ext>
            </a:extLst>
          </p:cNvPr>
          <p:cNvSpPr txBox="1">
            <a:spLocks/>
          </p:cNvSpPr>
          <p:nvPr/>
        </p:nvSpPr>
        <p:spPr>
          <a:xfrm>
            <a:off x="0" y="0"/>
            <a:ext cx="9144000" cy="921657"/>
          </a:xfrm>
          <a:prstGeom prst="rect">
            <a:avLst/>
          </a:prstGeom>
        </p:spPr>
        <p:txBody>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14" name="TextBox 13">
            <a:extLst>
              <a:ext uri="{FF2B5EF4-FFF2-40B4-BE49-F238E27FC236}">
                <a16:creationId xmlns:a16="http://schemas.microsoft.com/office/drawing/2014/main" id="{67D19301-A14F-9E34-CD3D-51279529E641}"/>
              </a:ext>
            </a:extLst>
          </p:cNvPr>
          <p:cNvSpPr txBox="1"/>
          <p:nvPr/>
        </p:nvSpPr>
        <p:spPr>
          <a:xfrm>
            <a:off x="1610290" y="2974471"/>
            <a:ext cx="5923420" cy="723916"/>
          </a:xfrm>
          <a:prstGeom prst="rect">
            <a:avLst/>
          </a:prstGeom>
          <a:solidFill>
            <a:schemeClr val="accent1">
              <a:lumMod val="20000"/>
              <a:lumOff val="80000"/>
            </a:schemeClr>
          </a:solidFill>
        </p:spPr>
        <p:txBody>
          <a:bodyPr wrap="square" rtlCol="0">
            <a:spAutoFit/>
          </a:bodyPr>
          <a:lstStyle/>
          <a:p>
            <a:pPr algn="ctr">
              <a:lnSpc>
                <a:spcPct val="114000"/>
              </a:lnSpc>
            </a:pPr>
            <a:r>
              <a:rPr lang="en-US" sz="1800" dirty="0">
                <a:latin typeface="Lato" panose="020F0502020204030203" pitchFamily="34" charset="0"/>
              </a:rPr>
              <a:t>Which accounting entity is it part of?</a:t>
            </a:r>
          </a:p>
          <a:p>
            <a:pPr algn="ctr">
              <a:lnSpc>
                <a:spcPct val="114000"/>
              </a:lnSpc>
            </a:pPr>
            <a:r>
              <a:rPr lang="en-US" sz="1800" i="1" dirty="0">
                <a:latin typeface="Lato" panose="020F0502020204030203" pitchFamily="34" charset="0"/>
              </a:rPr>
              <a:t>10 = General Fund</a:t>
            </a:r>
          </a:p>
        </p:txBody>
      </p:sp>
      <p:grpSp>
        <p:nvGrpSpPr>
          <p:cNvPr id="15" name="Group 14">
            <a:extLst>
              <a:ext uri="{FF2B5EF4-FFF2-40B4-BE49-F238E27FC236}">
                <a16:creationId xmlns:a16="http://schemas.microsoft.com/office/drawing/2014/main" id="{B23B162D-D87C-9CEB-80BF-2B956B68E2E7}"/>
              </a:ext>
            </a:extLst>
          </p:cNvPr>
          <p:cNvGrpSpPr/>
          <p:nvPr/>
        </p:nvGrpSpPr>
        <p:grpSpPr>
          <a:xfrm>
            <a:off x="1610290" y="1829679"/>
            <a:ext cx="5923420" cy="738664"/>
            <a:chOff x="1610290" y="1579173"/>
            <a:chExt cx="5923420" cy="738664"/>
          </a:xfrm>
        </p:grpSpPr>
        <p:sp>
          <p:nvSpPr>
            <p:cNvPr id="16" name="TextBox 15">
              <a:extLst>
                <a:ext uri="{FF2B5EF4-FFF2-40B4-BE49-F238E27FC236}">
                  <a16:creationId xmlns:a16="http://schemas.microsoft.com/office/drawing/2014/main" id="{5F5DDB49-399D-4E1E-C166-DC89828248D2}"/>
                </a:ext>
              </a:extLst>
            </p:cNvPr>
            <p:cNvSpPr txBox="1"/>
            <p:nvPr/>
          </p:nvSpPr>
          <p:spPr>
            <a:xfrm>
              <a:off x="1610290" y="1579173"/>
              <a:ext cx="720069" cy="738664"/>
            </a:xfrm>
            <a:prstGeom prst="rect">
              <a:avLst/>
            </a:prstGeom>
            <a:solidFill>
              <a:schemeClr val="accent1">
                <a:lumMod val="20000"/>
                <a:lumOff val="80000"/>
              </a:schemeClr>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10</a:t>
              </a:r>
            </a:p>
          </p:txBody>
        </p:sp>
        <p:sp>
          <p:nvSpPr>
            <p:cNvPr id="17" name="TextBox 16">
              <a:extLst>
                <a:ext uri="{FF2B5EF4-FFF2-40B4-BE49-F238E27FC236}">
                  <a16:creationId xmlns:a16="http://schemas.microsoft.com/office/drawing/2014/main" id="{176AA702-A57F-8BFB-2EBC-1FA2CE63C7A7}"/>
                </a:ext>
              </a:extLst>
            </p:cNvPr>
            <p:cNvSpPr txBox="1"/>
            <p:nvPr/>
          </p:nvSpPr>
          <p:spPr>
            <a:xfrm>
              <a:off x="2330359" y="1579173"/>
              <a:ext cx="449162"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E</a:t>
              </a:r>
            </a:p>
          </p:txBody>
        </p:sp>
        <p:sp>
          <p:nvSpPr>
            <p:cNvPr id="18" name="TextBox 17">
              <a:extLst>
                <a:ext uri="{FF2B5EF4-FFF2-40B4-BE49-F238E27FC236}">
                  <a16:creationId xmlns:a16="http://schemas.microsoft.com/office/drawing/2014/main" id="{A6172CED-EFD9-564C-BF96-26A5D33CE322}"/>
                </a:ext>
              </a:extLst>
            </p:cNvPr>
            <p:cNvSpPr txBox="1"/>
            <p:nvPr/>
          </p:nvSpPr>
          <p:spPr>
            <a:xfrm>
              <a:off x="2779521" y="1579173"/>
              <a:ext cx="987771"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120</a:t>
              </a:r>
            </a:p>
          </p:txBody>
        </p:sp>
        <p:sp>
          <p:nvSpPr>
            <p:cNvPr id="19" name="TextBox 18">
              <a:extLst>
                <a:ext uri="{FF2B5EF4-FFF2-40B4-BE49-F238E27FC236}">
                  <a16:creationId xmlns:a16="http://schemas.microsoft.com/office/drawing/2014/main" id="{C0A63284-B50B-CE11-4BB6-B08BA276D13B}"/>
                </a:ext>
              </a:extLst>
            </p:cNvPr>
            <p:cNvSpPr txBox="1"/>
            <p:nvPr/>
          </p:nvSpPr>
          <p:spPr>
            <a:xfrm>
              <a:off x="3767292" y="1579173"/>
              <a:ext cx="987771"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111</a:t>
              </a:r>
            </a:p>
          </p:txBody>
        </p:sp>
        <p:sp>
          <p:nvSpPr>
            <p:cNvPr id="21" name="TextBox 20">
              <a:extLst>
                <a:ext uri="{FF2B5EF4-FFF2-40B4-BE49-F238E27FC236}">
                  <a16:creationId xmlns:a16="http://schemas.microsoft.com/office/drawing/2014/main" id="{D6AA3A30-9DF4-5B01-0756-2C240B156722}"/>
                </a:ext>
              </a:extLst>
            </p:cNvPr>
            <p:cNvSpPr txBox="1"/>
            <p:nvPr/>
          </p:nvSpPr>
          <p:spPr>
            <a:xfrm>
              <a:off x="4755063" y="1579173"/>
              <a:ext cx="1790876"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122150</a:t>
              </a:r>
            </a:p>
          </p:txBody>
        </p:sp>
        <p:sp>
          <p:nvSpPr>
            <p:cNvPr id="22" name="TextBox 21">
              <a:extLst>
                <a:ext uri="{FF2B5EF4-FFF2-40B4-BE49-F238E27FC236}">
                  <a16:creationId xmlns:a16="http://schemas.microsoft.com/office/drawing/2014/main" id="{E02803D0-FC35-17D4-F4DC-2A6B8A2CA707}"/>
                </a:ext>
              </a:extLst>
            </p:cNvPr>
            <p:cNvSpPr txBox="1"/>
            <p:nvPr/>
          </p:nvSpPr>
          <p:spPr>
            <a:xfrm>
              <a:off x="6545939" y="1579173"/>
              <a:ext cx="987771"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141</a:t>
              </a:r>
            </a:p>
          </p:txBody>
        </p:sp>
      </p:grpSp>
      <p:sp>
        <p:nvSpPr>
          <p:cNvPr id="23" name="Up Arrow 19">
            <a:extLst>
              <a:ext uri="{FF2B5EF4-FFF2-40B4-BE49-F238E27FC236}">
                <a16:creationId xmlns:a16="http://schemas.microsoft.com/office/drawing/2014/main" id="{574B2664-422E-F0DC-A433-73B23D5DD149}"/>
              </a:ext>
            </a:extLst>
          </p:cNvPr>
          <p:cNvSpPr/>
          <p:nvPr/>
        </p:nvSpPr>
        <p:spPr>
          <a:xfrm>
            <a:off x="1807857" y="2568343"/>
            <a:ext cx="334229" cy="406127"/>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4176210-829B-5BF3-40B4-C0A1EE554D13}"/>
              </a:ext>
            </a:extLst>
          </p:cNvPr>
          <p:cNvSpPr txBox="1"/>
          <p:nvPr/>
        </p:nvSpPr>
        <p:spPr>
          <a:xfrm>
            <a:off x="4135633" y="1128154"/>
            <a:ext cx="872739" cy="461665"/>
          </a:xfrm>
          <a:prstGeom prst="rect">
            <a:avLst/>
          </a:prstGeom>
          <a:noFill/>
        </p:spPr>
        <p:txBody>
          <a:bodyPr wrap="none" rtlCol="0">
            <a:spAutoFit/>
          </a:bodyPr>
          <a:lstStyle/>
          <a:p>
            <a:pPr algn="ctr"/>
            <a:r>
              <a:rPr lang="en-US" sz="2400" b="1" u="sng" dirty="0">
                <a:latin typeface="Lato" panose="020F0502020204030203" pitchFamily="34" charset="0"/>
              </a:rPr>
              <a:t>Fund</a:t>
            </a:r>
            <a:endParaRPr lang="en-US" sz="2400" b="1" i="1" u="sng" dirty="0">
              <a:latin typeface="Lato" panose="020F0502020204030203" pitchFamily="34" charset="0"/>
            </a:endParaRPr>
          </a:p>
        </p:txBody>
      </p:sp>
    </p:spTree>
    <p:extLst>
      <p:ext uri="{BB962C8B-B14F-4D97-AF65-F5344CB8AC3E}">
        <p14:creationId xmlns:p14="http://schemas.microsoft.com/office/powerpoint/2010/main" val="3574392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116460" y="2571750"/>
            <a:ext cx="3270794" cy="2374399"/>
          </a:xfrm>
        </p:spPr>
        <p:txBody>
          <a:bodyPr>
            <a:normAutofit/>
          </a:bodyPr>
          <a:lstStyle/>
          <a:p>
            <a:pPr marL="0" indent="0">
              <a:buNone/>
            </a:pPr>
            <a:r>
              <a:rPr lang="en-US" sz="1600" u="sng" dirty="0"/>
              <a:t>Self-Contained</a:t>
            </a:r>
          </a:p>
          <a:p>
            <a:pPr lvl="1"/>
            <a:r>
              <a:rPr lang="en-US" sz="1400" dirty="0"/>
              <a:t>Different funds subject to different legal &amp; program requirements</a:t>
            </a:r>
          </a:p>
          <a:p>
            <a:pPr lvl="1"/>
            <a:r>
              <a:rPr lang="en-US" sz="1400" dirty="0"/>
              <a:t>Resources move between funds only through specifically defined and allowed fund transfers</a:t>
            </a:r>
          </a:p>
          <a:p>
            <a:endParaRPr lang="en-US" dirty="0"/>
          </a:p>
        </p:txBody>
      </p:sp>
      <p:sp>
        <p:nvSpPr>
          <p:cNvPr id="2" name="Text Placeholder 1"/>
          <p:cNvSpPr>
            <a:spLocks noGrp="1"/>
          </p:cNvSpPr>
          <p:nvPr>
            <p:ph type="body" sz="quarter" idx="4294967295"/>
          </p:nvPr>
        </p:nvSpPr>
        <p:spPr>
          <a:xfrm>
            <a:off x="0" y="86710"/>
            <a:ext cx="9144000" cy="835628"/>
          </a:xfrm>
        </p:spPr>
        <p:txBody>
          <a:bodyPr>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prstClr val="white"/>
                </a:solidFill>
                <a:effectLst/>
                <a:uLnTx/>
                <a:uFillTx/>
                <a:latin typeface="Lato Black" panose="020F0A02020204030203" pitchFamily="34" charset="0"/>
                <a:ea typeface="+mn-ea"/>
                <a:cs typeface="+mn-cs"/>
              </a:rPr>
              <a:t>What is a Fund?</a:t>
            </a:r>
          </a:p>
        </p:txBody>
      </p:sp>
      <p:sp>
        <p:nvSpPr>
          <p:cNvPr id="4" name="Text Placeholder 2">
            <a:extLst>
              <a:ext uri="{FF2B5EF4-FFF2-40B4-BE49-F238E27FC236}">
                <a16:creationId xmlns:a16="http://schemas.microsoft.com/office/drawing/2014/main" id="{55889FAC-7ED7-09F9-FB08-687762A16878}"/>
              </a:ext>
            </a:extLst>
          </p:cNvPr>
          <p:cNvSpPr txBox="1">
            <a:spLocks/>
          </p:cNvSpPr>
          <p:nvPr/>
        </p:nvSpPr>
        <p:spPr>
          <a:xfrm>
            <a:off x="688978" y="2571750"/>
            <a:ext cx="3270794" cy="2284029"/>
          </a:xfrm>
          <a:prstGeom prst="rect">
            <a:avLst/>
          </a:prstGeom>
        </p:spPr>
        <p:txBody>
          <a:bodyPr vert="horz" lIns="91440" tIns="45720" rIns="91440" bIns="45720" rtlCol="0">
            <a:norm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u="sng" dirty="0"/>
              <a:t>Self-Balancing</a:t>
            </a:r>
          </a:p>
          <a:p>
            <a:pPr lvl="1"/>
            <a:r>
              <a:rPr lang="en-US" sz="1400" dirty="0"/>
              <a:t>Assets – Liabilities = Fund Balance</a:t>
            </a:r>
          </a:p>
          <a:p>
            <a:pPr lvl="1"/>
            <a:r>
              <a:rPr lang="en-US" sz="1400" dirty="0"/>
              <a:t>Starting Balance + Revenues – Expenditures = Ending Balance</a:t>
            </a:r>
          </a:p>
          <a:p>
            <a:endParaRPr lang="en-US" dirty="0"/>
          </a:p>
          <a:p>
            <a:endParaRPr lang="en-US" dirty="0"/>
          </a:p>
        </p:txBody>
      </p:sp>
      <p:sp>
        <p:nvSpPr>
          <p:cNvPr id="5" name="Text Placeholder 2">
            <a:extLst>
              <a:ext uri="{FF2B5EF4-FFF2-40B4-BE49-F238E27FC236}">
                <a16:creationId xmlns:a16="http://schemas.microsoft.com/office/drawing/2014/main" id="{C329A792-E216-6924-8511-46B5A08AF436}"/>
              </a:ext>
            </a:extLst>
          </p:cNvPr>
          <p:cNvSpPr txBox="1">
            <a:spLocks/>
          </p:cNvSpPr>
          <p:nvPr/>
        </p:nvSpPr>
        <p:spPr>
          <a:xfrm>
            <a:off x="512930" y="992202"/>
            <a:ext cx="8118140" cy="1509683"/>
          </a:xfrm>
          <a:prstGeom prst="rect">
            <a:avLst/>
          </a:prstGeom>
        </p:spPr>
        <p:txBody>
          <a:bodyPr vert="horz" lIns="91440" tIns="45720" rIns="91440" bIns="45720" rtlCol="0">
            <a:normAutofit fontScale="70000" lnSpcReduction="20000"/>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Independent fiscal and accounting entity</a:t>
            </a:r>
          </a:p>
          <a:p>
            <a:r>
              <a:rPr lang="en-US"/>
              <a:t>Requiring its own set of books</a:t>
            </a:r>
          </a:p>
          <a:p>
            <a:r>
              <a:rPr lang="en-US"/>
              <a:t>In accordance with special regulations, restrictions, and limitations that earmark each fund for a specific activity or for attaining certain objectives</a:t>
            </a:r>
            <a:endParaRPr lang="en-US" dirty="0"/>
          </a:p>
        </p:txBody>
      </p:sp>
    </p:spTree>
    <p:extLst>
      <p:ext uri="{BB962C8B-B14F-4D97-AF65-F5344CB8AC3E}">
        <p14:creationId xmlns:p14="http://schemas.microsoft.com/office/powerpoint/2010/main" val="1458995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1086" y="2081142"/>
            <a:ext cx="1380744" cy="1569660"/>
          </a:xfrm>
          <a:prstGeom prst="rect">
            <a:avLst/>
          </a:prstGeom>
          <a:solidFill>
            <a:srgbClr val="FFFF66"/>
          </a:solidFill>
          <a:ln>
            <a:solidFill>
              <a:schemeClr val="bg1">
                <a:lumMod val="50000"/>
              </a:schemeClr>
            </a:solidFill>
          </a:ln>
        </p:spPr>
        <p:txBody>
          <a:bodyPr wrap="square" rtlCol="0">
            <a:sp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10</a:t>
            </a:r>
            <a:br>
              <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br>
              <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endPar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6" name="Text Placeholder 10"/>
          <p:cNvSpPr txBox="1">
            <a:spLocks noGrp="1"/>
          </p:cNvSpPr>
          <p:nvPr>
            <p:ph type="body" sz="quarter" idx="14"/>
          </p:nvPr>
        </p:nvSpPr>
        <p:spPr>
          <a:xfrm>
            <a:off x="2643809" y="1012371"/>
            <a:ext cx="6018497" cy="4457631"/>
          </a:xfrm>
          <a:prstGeom prst="rect">
            <a:avLst/>
          </a:prstGeom>
          <a:noFill/>
        </p:spPr>
        <p:txBody>
          <a:bodyPr wrap="square" rtlCol="0">
            <a:spAutoFit/>
          </a:bodyPr>
          <a:lstStyle/>
          <a:p>
            <a:pPr marL="0" indent="0">
              <a:lnSpc>
                <a:spcPct val="100000"/>
              </a:lnSpc>
              <a:spcAft>
                <a:spcPts val="1200"/>
              </a:spcAft>
              <a:buNone/>
            </a:pPr>
            <a:r>
              <a:rPr lang="en-US" sz="2200" u="sng" dirty="0"/>
              <a:t>Fund 10</a:t>
            </a:r>
          </a:p>
          <a:p>
            <a:pPr>
              <a:lnSpc>
                <a:spcPct val="100000"/>
              </a:lnSpc>
              <a:spcAft>
                <a:spcPts val="1200"/>
              </a:spcAft>
              <a:buClr>
                <a:srgbClr val="FFFF00"/>
              </a:buClr>
              <a:buFont typeface="Wingdings" panose="05000000000000000000" pitchFamily="2" charset="2"/>
              <a:buChar char="v"/>
            </a:pPr>
            <a:r>
              <a:rPr lang="en-US" sz="2000" dirty="0"/>
              <a:t>Typically used for general education costs funded by a combination of local, state and federal funds.</a:t>
            </a:r>
          </a:p>
          <a:p>
            <a:pPr>
              <a:lnSpc>
                <a:spcPct val="100000"/>
              </a:lnSpc>
              <a:spcBef>
                <a:spcPts val="1200"/>
              </a:spcBef>
              <a:spcAft>
                <a:spcPts val="1000"/>
              </a:spcAft>
              <a:buClr>
                <a:srgbClr val="FFFF00"/>
              </a:buClr>
              <a:buFont typeface="Wingdings" panose="05000000000000000000" pitchFamily="2" charset="2"/>
              <a:buChar char="v"/>
            </a:pPr>
            <a:r>
              <a:rPr lang="en-US" sz="2000" dirty="0"/>
              <a:t>Day-to-day operations	</a:t>
            </a:r>
          </a:p>
          <a:p>
            <a:pPr marL="914400">
              <a:lnSpc>
                <a:spcPct val="100000"/>
              </a:lnSpc>
              <a:spcAft>
                <a:spcPts val="1000"/>
              </a:spcAft>
              <a:buFont typeface="Courier New" panose="02070309020205020404" pitchFamily="49" charset="0"/>
              <a:buChar char="o"/>
            </a:pPr>
            <a:r>
              <a:rPr lang="en-US" sz="2000" dirty="0"/>
              <a:t>General Education Instructional staff</a:t>
            </a:r>
          </a:p>
          <a:p>
            <a:pPr marL="914400">
              <a:lnSpc>
                <a:spcPct val="100000"/>
              </a:lnSpc>
              <a:spcAft>
                <a:spcPts val="1000"/>
              </a:spcAft>
              <a:buFont typeface="Courier New" panose="02070309020205020404" pitchFamily="49" charset="0"/>
              <a:buChar char="o"/>
            </a:pPr>
            <a:r>
              <a:rPr lang="en-US" sz="2000" dirty="0"/>
              <a:t>General Instructional activities </a:t>
            </a:r>
          </a:p>
          <a:p>
            <a:pPr marL="914400">
              <a:lnSpc>
                <a:spcPct val="100000"/>
              </a:lnSpc>
              <a:spcAft>
                <a:spcPts val="1000"/>
              </a:spcAft>
              <a:buFont typeface="Courier New" panose="02070309020205020404" pitchFamily="49" charset="0"/>
              <a:buChar char="o"/>
            </a:pPr>
            <a:r>
              <a:rPr lang="en-US" sz="2000" dirty="0"/>
              <a:t>Pupil Services staff</a:t>
            </a:r>
          </a:p>
          <a:p>
            <a:pPr marL="914400">
              <a:lnSpc>
                <a:spcPct val="100000"/>
              </a:lnSpc>
              <a:spcAft>
                <a:spcPts val="1000"/>
              </a:spcAft>
              <a:buFont typeface="Courier New" panose="02070309020205020404" pitchFamily="49" charset="0"/>
              <a:buChar char="o"/>
            </a:pPr>
            <a:r>
              <a:rPr lang="en-US" sz="2000" dirty="0"/>
              <a:t>Pupil Transportation</a:t>
            </a:r>
          </a:p>
          <a:p>
            <a:pPr marL="0" indent="0">
              <a:spcAft>
                <a:spcPts val="1200"/>
              </a:spcAft>
              <a:buNone/>
            </a:pPr>
            <a:endParaRPr lang="en-US" sz="2000" dirty="0"/>
          </a:p>
        </p:txBody>
      </p:sp>
      <p:sp>
        <p:nvSpPr>
          <p:cNvPr id="2" name="Text Placeholder 1"/>
          <p:cNvSpPr>
            <a:spLocks noGrp="1"/>
          </p:cNvSpPr>
          <p:nvPr>
            <p:ph type="body" sz="quarter" idx="4294967295"/>
          </p:nvPr>
        </p:nvSpPr>
        <p:spPr>
          <a:xfrm>
            <a:off x="0" y="133564"/>
            <a:ext cx="9144000" cy="788773"/>
          </a:xfrm>
        </p:spPr>
        <p:txBody>
          <a:bodyPr>
            <a:normAutofit/>
          </a:bodyPr>
          <a:lstStyle/>
          <a:p>
            <a:pPr marL="0" indent="0" algn="ctr">
              <a:buNone/>
            </a:pPr>
            <a:r>
              <a:rPr lang="en-US" sz="3400" dirty="0">
                <a:solidFill>
                  <a:schemeClr val="bg1"/>
                </a:solidFill>
                <a:latin typeface="Lato Black" panose="020F0A02020204030203" pitchFamily="34" charset="0"/>
              </a:rPr>
              <a:t>WUFAR Account Format</a:t>
            </a:r>
            <a:endParaRPr lang="en-US" dirty="0"/>
          </a:p>
        </p:txBody>
      </p:sp>
      <p:sp>
        <p:nvSpPr>
          <p:cNvPr id="4" name="Pentagon 7"/>
          <p:cNvSpPr/>
          <p:nvPr/>
        </p:nvSpPr>
        <p:spPr>
          <a:xfrm>
            <a:off x="451025" y="1090541"/>
            <a:ext cx="1380744" cy="990601"/>
          </a:xfrm>
          <a:prstGeom prst="rect">
            <a:avLst/>
          </a:prstGeom>
          <a:solidFill>
            <a:srgbClr val="FFFF00"/>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Fund</a:t>
            </a:r>
          </a:p>
        </p:txBody>
      </p:sp>
    </p:spTree>
    <p:extLst>
      <p:ext uri="{BB962C8B-B14F-4D97-AF65-F5344CB8AC3E}">
        <p14:creationId xmlns:p14="http://schemas.microsoft.com/office/powerpoint/2010/main" val="1853258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p:cNvSpPr txBox="1">
            <a:spLocks noGrp="1"/>
          </p:cNvSpPr>
          <p:nvPr>
            <p:ph type="body" sz="quarter" idx="14"/>
          </p:nvPr>
        </p:nvSpPr>
        <p:spPr>
          <a:xfrm>
            <a:off x="2643809" y="1012371"/>
            <a:ext cx="6018497" cy="2739211"/>
          </a:xfrm>
          <a:prstGeom prst="rect">
            <a:avLst/>
          </a:prstGeom>
          <a:noFill/>
        </p:spPr>
        <p:txBody>
          <a:bodyPr wrap="square" rtlCol="0">
            <a:spAutoFit/>
          </a:bodyPr>
          <a:lstStyle/>
          <a:p>
            <a:pPr marL="0" indent="0">
              <a:lnSpc>
                <a:spcPct val="100000"/>
              </a:lnSpc>
              <a:spcAft>
                <a:spcPts val="1200"/>
              </a:spcAft>
              <a:buNone/>
            </a:pPr>
            <a:r>
              <a:rPr lang="en-US" sz="2200" u="sng" dirty="0"/>
              <a:t>Fund 27</a:t>
            </a:r>
          </a:p>
          <a:p>
            <a:pPr>
              <a:lnSpc>
                <a:spcPct val="100000"/>
              </a:lnSpc>
              <a:spcAft>
                <a:spcPts val="1200"/>
              </a:spcAft>
              <a:buClr>
                <a:srgbClr val="FFFF00"/>
              </a:buClr>
              <a:buFont typeface="Wingdings" panose="05000000000000000000" pitchFamily="2" charset="2"/>
              <a:buChar char="v"/>
            </a:pPr>
            <a:r>
              <a:rPr lang="en-US" sz="2000" dirty="0"/>
              <a:t>Used to account for the excess cost of providing special education and related services for students with IEPs.</a:t>
            </a:r>
          </a:p>
          <a:p>
            <a:pPr>
              <a:lnSpc>
                <a:spcPct val="100000"/>
              </a:lnSpc>
              <a:spcBef>
                <a:spcPts val="1200"/>
              </a:spcBef>
              <a:spcAft>
                <a:spcPts val="1200"/>
              </a:spcAft>
              <a:buClr>
                <a:srgbClr val="FFFF00"/>
              </a:buClr>
              <a:buFont typeface="Wingdings" panose="05000000000000000000" pitchFamily="2" charset="2"/>
              <a:buChar char="v"/>
            </a:pPr>
            <a:r>
              <a:rPr lang="en-US" sz="2000" dirty="0"/>
              <a:t>Separated for State Special Education Categorical Aid calculation and IDEA Maintenance of Effort (MOE) calculations.</a:t>
            </a:r>
          </a:p>
        </p:txBody>
      </p:sp>
      <p:sp>
        <p:nvSpPr>
          <p:cNvPr id="2" name="Text Placeholder 1"/>
          <p:cNvSpPr>
            <a:spLocks noGrp="1"/>
          </p:cNvSpPr>
          <p:nvPr>
            <p:ph type="body" sz="quarter" idx="4294967295"/>
          </p:nvPr>
        </p:nvSpPr>
        <p:spPr>
          <a:xfrm>
            <a:off x="0" y="123290"/>
            <a:ext cx="9144000" cy="799048"/>
          </a:xfrm>
        </p:spPr>
        <p:txBody>
          <a:bodyPr>
            <a:normAutofit/>
          </a:bodyPr>
          <a:lstStyle/>
          <a:p>
            <a:pPr marL="0" indent="0" algn="ctr">
              <a:buNone/>
            </a:pPr>
            <a:r>
              <a:rPr lang="en-US" sz="3400" dirty="0">
                <a:solidFill>
                  <a:schemeClr val="bg1"/>
                </a:solidFill>
                <a:latin typeface="Lato Black" panose="020F0A02020204030203" pitchFamily="34" charset="0"/>
              </a:rPr>
              <a:t>WUFAR Account Format</a:t>
            </a:r>
            <a:endParaRPr lang="en-US" dirty="0"/>
          </a:p>
        </p:txBody>
      </p:sp>
      <p:sp>
        <p:nvSpPr>
          <p:cNvPr id="7" name="TextBox 6"/>
          <p:cNvSpPr txBox="1"/>
          <p:nvPr/>
        </p:nvSpPr>
        <p:spPr>
          <a:xfrm>
            <a:off x="441086" y="2081142"/>
            <a:ext cx="1380744" cy="1569660"/>
          </a:xfrm>
          <a:prstGeom prst="rect">
            <a:avLst/>
          </a:prstGeom>
          <a:solidFill>
            <a:srgbClr val="FFFF66"/>
          </a:solidFill>
          <a:ln>
            <a:solidFill>
              <a:schemeClr val="bg1">
                <a:lumMod val="65000"/>
              </a:schemeClr>
            </a:solidFill>
          </a:ln>
        </p:spPr>
        <p:txBody>
          <a:bodyPr wrap="square" rtlCol="0">
            <a:sp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27</a:t>
            </a:r>
            <a:br>
              <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br>
              <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endPar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8" name="Pentagon 7"/>
          <p:cNvSpPr/>
          <p:nvPr/>
        </p:nvSpPr>
        <p:spPr>
          <a:xfrm>
            <a:off x="451025" y="1090541"/>
            <a:ext cx="1380744" cy="990601"/>
          </a:xfrm>
          <a:prstGeom prst="rect">
            <a:avLst/>
          </a:prstGeom>
          <a:solidFill>
            <a:srgbClr val="FFFF00"/>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Fund</a:t>
            </a:r>
          </a:p>
        </p:txBody>
      </p:sp>
    </p:spTree>
    <p:extLst>
      <p:ext uri="{BB962C8B-B14F-4D97-AF65-F5344CB8AC3E}">
        <p14:creationId xmlns:p14="http://schemas.microsoft.com/office/powerpoint/2010/main" val="739623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p:cNvSpPr txBox="1">
            <a:spLocks noGrp="1"/>
          </p:cNvSpPr>
          <p:nvPr>
            <p:ph type="body" sz="quarter" idx="14"/>
          </p:nvPr>
        </p:nvSpPr>
        <p:spPr>
          <a:xfrm>
            <a:off x="2643809" y="1012371"/>
            <a:ext cx="6018497" cy="2031325"/>
          </a:xfrm>
          <a:prstGeom prst="rect">
            <a:avLst/>
          </a:prstGeom>
          <a:noFill/>
        </p:spPr>
        <p:txBody>
          <a:bodyPr wrap="square" rtlCol="0">
            <a:spAutoFit/>
          </a:bodyPr>
          <a:lstStyle/>
          <a:p>
            <a:pPr marL="0" indent="0">
              <a:lnSpc>
                <a:spcPct val="100000"/>
              </a:lnSpc>
              <a:spcAft>
                <a:spcPts val="1200"/>
              </a:spcAft>
              <a:buNone/>
            </a:pPr>
            <a:r>
              <a:rPr lang="en-US" sz="2200" u="sng" dirty="0"/>
              <a:t>Fund 50</a:t>
            </a:r>
          </a:p>
          <a:p>
            <a:pPr>
              <a:lnSpc>
                <a:spcPct val="100000"/>
              </a:lnSpc>
              <a:spcAft>
                <a:spcPts val="1200"/>
              </a:spcAft>
              <a:buClr>
                <a:srgbClr val="FFFF00"/>
              </a:buClr>
              <a:buFont typeface="Wingdings" panose="05000000000000000000" pitchFamily="2" charset="2"/>
              <a:buChar char="v"/>
            </a:pPr>
            <a:r>
              <a:rPr lang="en-US" sz="2000" dirty="0"/>
              <a:t>Student and elderly food services</a:t>
            </a:r>
          </a:p>
          <a:p>
            <a:pPr>
              <a:lnSpc>
                <a:spcPct val="100000"/>
              </a:lnSpc>
              <a:spcBef>
                <a:spcPts val="1200"/>
              </a:spcBef>
              <a:spcAft>
                <a:spcPts val="1200"/>
              </a:spcAft>
              <a:buClr>
                <a:srgbClr val="FFFF00"/>
              </a:buClr>
              <a:buFont typeface="Wingdings" panose="05000000000000000000" pitchFamily="2" charset="2"/>
              <a:buChar char="v"/>
            </a:pPr>
            <a:r>
              <a:rPr lang="en-US" sz="2000" dirty="0"/>
              <a:t>May carry a positive balance, but </a:t>
            </a:r>
            <a:r>
              <a:rPr lang="en-US" sz="2000" u="sng" dirty="0"/>
              <a:t>not</a:t>
            </a:r>
            <a:r>
              <a:rPr lang="en-US" sz="2000" dirty="0"/>
              <a:t> a deficit</a:t>
            </a:r>
          </a:p>
          <a:p>
            <a:pPr lvl="1"/>
            <a:r>
              <a:rPr lang="en-US" sz="1600" dirty="0"/>
              <a:t>Any year-end deficit is covered with a transfer from Fund 10</a:t>
            </a:r>
          </a:p>
        </p:txBody>
      </p:sp>
      <p:sp>
        <p:nvSpPr>
          <p:cNvPr id="2" name="Text Placeholder 1"/>
          <p:cNvSpPr>
            <a:spLocks noGrp="1"/>
          </p:cNvSpPr>
          <p:nvPr>
            <p:ph type="body" sz="quarter" idx="4294967295"/>
          </p:nvPr>
        </p:nvSpPr>
        <p:spPr>
          <a:xfrm>
            <a:off x="0" y="123290"/>
            <a:ext cx="9144000" cy="799048"/>
          </a:xfrm>
        </p:spPr>
        <p:txBody>
          <a:bodyPr>
            <a:normAutofit/>
          </a:bodyPr>
          <a:lstStyle/>
          <a:p>
            <a:pPr marL="0" indent="0" algn="ctr">
              <a:buNone/>
            </a:pPr>
            <a:r>
              <a:rPr lang="en-US" sz="3400" dirty="0">
                <a:solidFill>
                  <a:schemeClr val="bg1"/>
                </a:solidFill>
                <a:latin typeface="Lato Black" panose="020F0A02020204030203" pitchFamily="34" charset="0"/>
              </a:rPr>
              <a:t>WUFAR Account Format</a:t>
            </a:r>
            <a:endParaRPr lang="en-US" dirty="0"/>
          </a:p>
        </p:txBody>
      </p:sp>
      <p:sp>
        <p:nvSpPr>
          <p:cNvPr id="7" name="TextBox 6"/>
          <p:cNvSpPr txBox="1"/>
          <p:nvPr/>
        </p:nvSpPr>
        <p:spPr>
          <a:xfrm>
            <a:off x="441086" y="2081142"/>
            <a:ext cx="1380744" cy="1569660"/>
          </a:xfrm>
          <a:prstGeom prst="rect">
            <a:avLst/>
          </a:prstGeom>
          <a:solidFill>
            <a:srgbClr val="FFFF66"/>
          </a:solidFill>
          <a:ln>
            <a:solidFill>
              <a:schemeClr val="bg1">
                <a:lumMod val="65000"/>
              </a:schemeClr>
            </a:solidFill>
          </a:ln>
        </p:spPr>
        <p:txBody>
          <a:bodyPr wrap="square" rtlCol="0">
            <a:sp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Lato Black" panose="020F0A02020204030203" pitchFamily="34" charset="0"/>
              </a:rPr>
              <a:t>50</a:t>
            </a:r>
            <a:br>
              <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br>
              <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endPar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8" name="Pentagon 7"/>
          <p:cNvSpPr/>
          <p:nvPr/>
        </p:nvSpPr>
        <p:spPr>
          <a:xfrm>
            <a:off x="451025" y="1090541"/>
            <a:ext cx="1380744" cy="990601"/>
          </a:xfrm>
          <a:prstGeom prst="rect">
            <a:avLst/>
          </a:prstGeom>
          <a:solidFill>
            <a:srgbClr val="FFFF00"/>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Fund</a:t>
            </a:r>
          </a:p>
        </p:txBody>
      </p:sp>
    </p:spTree>
    <p:extLst>
      <p:ext uri="{BB962C8B-B14F-4D97-AF65-F5344CB8AC3E}">
        <p14:creationId xmlns:p14="http://schemas.microsoft.com/office/powerpoint/2010/main" val="507247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p:cNvSpPr txBox="1">
            <a:spLocks noGrp="1"/>
          </p:cNvSpPr>
          <p:nvPr>
            <p:ph type="body" sz="quarter" idx="14"/>
          </p:nvPr>
        </p:nvSpPr>
        <p:spPr>
          <a:xfrm>
            <a:off x="2643809" y="1012371"/>
            <a:ext cx="6018497" cy="3970318"/>
          </a:xfrm>
          <a:prstGeom prst="rect">
            <a:avLst/>
          </a:prstGeom>
          <a:noFill/>
        </p:spPr>
        <p:txBody>
          <a:bodyPr wrap="square" rtlCol="0">
            <a:spAutoFit/>
          </a:bodyPr>
          <a:lstStyle/>
          <a:p>
            <a:pPr marL="0" indent="0">
              <a:lnSpc>
                <a:spcPct val="100000"/>
              </a:lnSpc>
              <a:spcAft>
                <a:spcPts val="1200"/>
              </a:spcAft>
              <a:buNone/>
            </a:pPr>
            <a:r>
              <a:rPr lang="en-US" sz="2200" u="sng" dirty="0"/>
              <a:t>Fund 80</a:t>
            </a:r>
          </a:p>
          <a:p>
            <a:pPr>
              <a:lnSpc>
                <a:spcPct val="100000"/>
              </a:lnSpc>
              <a:spcAft>
                <a:spcPts val="1200"/>
              </a:spcAft>
              <a:buClr>
                <a:srgbClr val="FFFF00"/>
              </a:buClr>
              <a:buFont typeface="Wingdings" panose="05000000000000000000" pitchFamily="2" charset="2"/>
              <a:buChar char="v"/>
            </a:pPr>
            <a:r>
              <a:rPr lang="en-US" sz="2000" dirty="0"/>
              <a:t>Used to account for activities such as adult education, community recreation programs</a:t>
            </a:r>
          </a:p>
          <a:p>
            <a:pPr>
              <a:lnSpc>
                <a:spcPct val="100000"/>
              </a:lnSpc>
              <a:spcAft>
                <a:spcPts val="1200"/>
              </a:spcAft>
              <a:buClr>
                <a:srgbClr val="FFFF00"/>
              </a:buClr>
              <a:buFont typeface="Wingdings" panose="05000000000000000000" pitchFamily="2" charset="2"/>
              <a:buChar char="v"/>
            </a:pPr>
            <a:r>
              <a:rPr lang="en-US" sz="2000" dirty="0"/>
              <a:t>District may adopt a separate tax levy for this fund</a:t>
            </a:r>
          </a:p>
          <a:p>
            <a:pPr>
              <a:lnSpc>
                <a:spcPct val="100000"/>
              </a:lnSpc>
              <a:spcAft>
                <a:spcPts val="1200"/>
              </a:spcAft>
              <a:buClr>
                <a:srgbClr val="FFFF00"/>
              </a:buClr>
              <a:buFont typeface="Wingdings" panose="05000000000000000000" pitchFamily="2" charset="2"/>
              <a:buChar char="v"/>
            </a:pPr>
            <a:r>
              <a:rPr lang="en-US" sz="2000" dirty="0"/>
              <a:t>School board must establish a Community Service Fund pursuant to s. 120.13(19)</a:t>
            </a:r>
          </a:p>
          <a:p>
            <a:pPr>
              <a:lnSpc>
                <a:spcPct val="100000"/>
              </a:lnSpc>
              <a:spcAft>
                <a:spcPts val="1200"/>
              </a:spcAft>
              <a:buClr>
                <a:srgbClr val="FFFF00"/>
              </a:buClr>
              <a:buFont typeface="Wingdings" panose="05000000000000000000" pitchFamily="2" charset="2"/>
              <a:buChar char="v"/>
            </a:pPr>
            <a:r>
              <a:rPr lang="en-US" sz="2000" dirty="0"/>
              <a:t>May not expend monies on ineligible costs as defined by DPI</a:t>
            </a:r>
          </a:p>
          <a:p>
            <a:pPr>
              <a:lnSpc>
                <a:spcPct val="100000"/>
              </a:lnSpc>
              <a:spcAft>
                <a:spcPts val="1200"/>
              </a:spcAft>
              <a:buClr>
                <a:srgbClr val="FFFF00"/>
              </a:buClr>
              <a:buFont typeface="Wingdings" panose="05000000000000000000" pitchFamily="2" charset="2"/>
              <a:buChar char="v"/>
            </a:pPr>
            <a:endParaRPr lang="en-US" sz="2000" dirty="0"/>
          </a:p>
        </p:txBody>
      </p:sp>
      <p:sp>
        <p:nvSpPr>
          <p:cNvPr id="2" name="Text Placeholder 1"/>
          <p:cNvSpPr>
            <a:spLocks noGrp="1"/>
          </p:cNvSpPr>
          <p:nvPr>
            <p:ph type="body" sz="quarter" idx="4294967295"/>
          </p:nvPr>
        </p:nvSpPr>
        <p:spPr>
          <a:xfrm>
            <a:off x="0" y="123290"/>
            <a:ext cx="9144000" cy="799048"/>
          </a:xfrm>
        </p:spPr>
        <p:txBody>
          <a:bodyPr>
            <a:normAutofit/>
          </a:bodyPr>
          <a:lstStyle/>
          <a:p>
            <a:pPr marL="0" indent="0" algn="ctr">
              <a:buNone/>
            </a:pPr>
            <a:r>
              <a:rPr lang="en-US" sz="3400" dirty="0">
                <a:solidFill>
                  <a:schemeClr val="bg1"/>
                </a:solidFill>
                <a:latin typeface="Lato Black" panose="020F0A02020204030203" pitchFamily="34" charset="0"/>
              </a:rPr>
              <a:t>WUFAR Account Format</a:t>
            </a:r>
            <a:endParaRPr lang="en-US" dirty="0"/>
          </a:p>
        </p:txBody>
      </p:sp>
      <p:sp>
        <p:nvSpPr>
          <p:cNvPr id="7" name="TextBox 6"/>
          <p:cNvSpPr txBox="1"/>
          <p:nvPr/>
        </p:nvSpPr>
        <p:spPr>
          <a:xfrm>
            <a:off x="441086" y="2081142"/>
            <a:ext cx="1380744" cy="1569660"/>
          </a:xfrm>
          <a:prstGeom prst="rect">
            <a:avLst/>
          </a:prstGeom>
          <a:solidFill>
            <a:srgbClr val="FFFF66"/>
          </a:solidFill>
          <a:ln>
            <a:solidFill>
              <a:schemeClr val="bg1">
                <a:lumMod val="65000"/>
              </a:schemeClr>
            </a:solidFill>
          </a:ln>
        </p:spPr>
        <p:txBody>
          <a:bodyPr wrap="square" rtlCol="0">
            <a:sp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Lato Black" panose="020F0A02020204030203" pitchFamily="34" charset="0"/>
              </a:rPr>
              <a:t>80</a:t>
            </a:r>
            <a:br>
              <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br>
              <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endPar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8" name="Pentagon 7"/>
          <p:cNvSpPr/>
          <p:nvPr/>
        </p:nvSpPr>
        <p:spPr>
          <a:xfrm>
            <a:off x="451025" y="1090541"/>
            <a:ext cx="1380744" cy="990601"/>
          </a:xfrm>
          <a:prstGeom prst="rect">
            <a:avLst/>
          </a:prstGeom>
          <a:solidFill>
            <a:srgbClr val="FFFF00"/>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Fund</a:t>
            </a:r>
          </a:p>
        </p:txBody>
      </p:sp>
    </p:spTree>
    <p:extLst>
      <p:ext uri="{BB962C8B-B14F-4D97-AF65-F5344CB8AC3E}">
        <p14:creationId xmlns:p14="http://schemas.microsoft.com/office/powerpoint/2010/main" val="1240935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p:cNvSpPr txBox="1">
            <a:spLocks noGrp="1"/>
          </p:cNvSpPr>
          <p:nvPr>
            <p:ph type="body" sz="quarter" idx="14"/>
          </p:nvPr>
        </p:nvSpPr>
        <p:spPr>
          <a:xfrm>
            <a:off x="252249" y="1012371"/>
            <a:ext cx="8410058" cy="4440703"/>
          </a:xfrm>
          <a:prstGeom prst="rect">
            <a:avLst/>
          </a:prstGeom>
          <a:noFill/>
        </p:spPr>
        <p:txBody>
          <a:bodyPr wrap="square" rtlCol="0">
            <a:spAutoFit/>
          </a:bodyPr>
          <a:lstStyle/>
          <a:p>
            <a:pPr>
              <a:lnSpc>
                <a:spcPct val="100000"/>
              </a:lnSpc>
              <a:spcAft>
                <a:spcPts val="0"/>
              </a:spcAft>
            </a:pPr>
            <a:r>
              <a:rPr lang="en-US" dirty="0"/>
              <a:t>Special Revenue (Fund 21)</a:t>
            </a:r>
          </a:p>
          <a:p>
            <a:pPr lvl="1">
              <a:lnSpc>
                <a:spcPct val="100000"/>
              </a:lnSpc>
            </a:pPr>
            <a:r>
              <a:rPr lang="en-US" sz="1800" dirty="0"/>
              <a:t>Usually for fundraising and private gifts</a:t>
            </a:r>
          </a:p>
          <a:p>
            <a:pPr>
              <a:spcBef>
                <a:spcPts val="1200"/>
              </a:spcBef>
            </a:pPr>
            <a:r>
              <a:rPr lang="en-US" dirty="0"/>
              <a:t>Debt Service (Funds 38 &amp; 39)</a:t>
            </a:r>
          </a:p>
          <a:p>
            <a:pPr>
              <a:spcAft>
                <a:spcPts val="0"/>
              </a:spcAft>
            </a:pPr>
            <a:r>
              <a:rPr lang="en-US" dirty="0"/>
              <a:t>Capital Projects (Funds 41, 46, 49)</a:t>
            </a:r>
          </a:p>
          <a:p>
            <a:pPr lvl="1">
              <a:spcBef>
                <a:spcPts val="0"/>
              </a:spcBef>
            </a:pPr>
            <a:r>
              <a:rPr lang="en-US" sz="1800" dirty="0"/>
              <a:t>Debt service and capital projects are booked separately from operations</a:t>
            </a:r>
          </a:p>
          <a:p>
            <a:pPr>
              <a:spcBef>
                <a:spcPts val="1200"/>
              </a:spcBef>
              <a:spcAft>
                <a:spcPts val="0"/>
              </a:spcAft>
            </a:pPr>
            <a:r>
              <a:rPr lang="en-US" dirty="0"/>
              <a:t>Custodial Fund (Fund 60)</a:t>
            </a:r>
          </a:p>
          <a:p>
            <a:pPr lvl="1">
              <a:lnSpc>
                <a:spcPct val="100000"/>
              </a:lnSpc>
            </a:pPr>
            <a:r>
              <a:rPr lang="en-US" sz="1800" dirty="0"/>
              <a:t>Held on behalf of student &amp; parent organizations</a:t>
            </a:r>
          </a:p>
          <a:p>
            <a:pPr lvl="1">
              <a:lnSpc>
                <a:spcPct val="100000"/>
              </a:lnSpc>
            </a:pPr>
            <a:r>
              <a:rPr lang="en-US" sz="1800" dirty="0"/>
              <a:t>Little to no “administrative involvement” by the district</a:t>
            </a:r>
          </a:p>
          <a:p>
            <a:pPr lvl="1"/>
            <a:endParaRPr lang="en-US" dirty="0"/>
          </a:p>
        </p:txBody>
      </p:sp>
      <p:sp>
        <p:nvSpPr>
          <p:cNvPr id="2" name="Text Placeholder 1"/>
          <p:cNvSpPr>
            <a:spLocks noGrp="1"/>
          </p:cNvSpPr>
          <p:nvPr>
            <p:ph type="body" sz="quarter" idx="4294967295"/>
          </p:nvPr>
        </p:nvSpPr>
        <p:spPr>
          <a:xfrm>
            <a:off x="0" y="123290"/>
            <a:ext cx="9144000" cy="799048"/>
          </a:xfrm>
        </p:spPr>
        <p:txBody>
          <a:bodyPr>
            <a:normAutofit/>
          </a:bodyPr>
          <a:lstStyle/>
          <a:p>
            <a:pPr marL="0" indent="0" algn="ctr">
              <a:buNone/>
            </a:pPr>
            <a:r>
              <a:rPr lang="en-US" sz="3400" dirty="0">
                <a:solidFill>
                  <a:schemeClr val="bg1"/>
                </a:solidFill>
                <a:latin typeface="Lato Black" panose="020F0A02020204030203" pitchFamily="34" charset="0"/>
              </a:rPr>
              <a:t>Other Common Funds</a:t>
            </a:r>
            <a:endParaRPr lang="en-US" dirty="0"/>
          </a:p>
        </p:txBody>
      </p:sp>
    </p:spTree>
    <p:extLst>
      <p:ext uri="{BB962C8B-B14F-4D97-AF65-F5344CB8AC3E}">
        <p14:creationId xmlns:p14="http://schemas.microsoft.com/office/powerpoint/2010/main" val="2602266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p:cNvSpPr txBox="1">
            <a:spLocks noGrp="1"/>
          </p:cNvSpPr>
          <p:nvPr>
            <p:ph type="body" sz="quarter" idx="14"/>
          </p:nvPr>
        </p:nvSpPr>
        <p:spPr>
          <a:xfrm>
            <a:off x="252249" y="1012371"/>
            <a:ext cx="8410058" cy="3103607"/>
          </a:xfrm>
          <a:prstGeom prst="rect">
            <a:avLst/>
          </a:prstGeom>
          <a:noFill/>
        </p:spPr>
        <p:txBody>
          <a:bodyPr wrap="square" rtlCol="0">
            <a:spAutoFit/>
          </a:bodyPr>
          <a:lstStyle/>
          <a:p>
            <a:r>
              <a:rPr lang="en-US" sz="3200" dirty="0"/>
              <a:t>Other Special Projects (Fund 29)</a:t>
            </a:r>
          </a:p>
          <a:p>
            <a:r>
              <a:rPr lang="en-US" sz="3200" dirty="0"/>
              <a:t>Private Trust Fund (Fund 72)</a:t>
            </a:r>
          </a:p>
          <a:p>
            <a:r>
              <a:rPr lang="en-US" sz="3200" dirty="0"/>
              <a:t>Employee Trust Fund (Fund 73)</a:t>
            </a:r>
          </a:p>
          <a:p>
            <a:r>
              <a:rPr lang="en-US" sz="3200" dirty="0"/>
              <a:t>Cooperative Programs (Fund 99)</a:t>
            </a:r>
          </a:p>
        </p:txBody>
      </p:sp>
      <p:sp>
        <p:nvSpPr>
          <p:cNvPr id="2" name="Text Placeholder 1"/>
          <p:cNvSpPr>
            <a:spLocks noGrp="1"/>
          </p:cNvSpPr>
          <p:nvPr>
            <p:ph type="body" sz="quarter" idx="4294967295"/>
          </p:nvPr>
        </p:nvSpPr>
        <p:spPr>
          <a:xfrm>
            <a:off x="0" y="123290"/>
            <a:ext cx="9144000" cy="799048"/>
          </a:xfrm>
        </p:spPr>
        <p:txBody>
          <a:bodyPr>
            <a:normAutofit/>
          </a:bodyPr>
          <a:lstStyle/>
          <a:p>
            <a:pPr marL="0" indent="0" algn="ctr">
              <a:buNone/>
            </a:pPr>
            <a:r>
              <a:rPr lang="en-US" sz="3400" dirty="0">
                <a:solidFill>
                  <a:schemeClr val="bg1"/>
                </a:solidFill>
                <a:latin typeface="Lato Black" panose="020F0A02020204030203" pitchFamily="34" charset="0"/>
              </a:rPr>
              <a:t>Special Funds</a:t>
            </a:r>
            <a:endParaRPr lang="en-US" dirty="0"/>
          </a:p>
        </p:txBody>
      </p:sp>
    </p:spTree>
    <p:extLst>
      <p:ext uri="{BB962C8B-B14F-4D97-AF65-F5344CB8AC3E}">
        <p14:creationId xmlns:p14="http://schemas.microsoft.com/office/powerpoint/2010/main" val="1738443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a:xfrm>
            <a:off x="0" y="0"/>
            <a:ext cx="9144000" cy="921657"/>
          </a:xfrm>
          <a:prstGeom prst="rect">
            <a:avLst/>
          </a:prstGeom>
        </p:spPr>
        <p:txBody>
          <a:bodyPr>
            <a:norm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4000" b="1" i="0" u="none" strike="noStrike" kern="1200" cap="none" spc="0" normalizeH="0" baseline="0" noProof="0" dirty="0">
                <a:ln>
                  <a:noFill/>
                </a:ln>
                <a:solidFill>
                  <a:prstClr val="white"/>
                </a:solidFill>
                <a:effectLst/>
                <a:uLnTx/>
                <a:uFillTx/>
                <a:latin typeface="Lato Black" panose="020F0A02020204030203" pitchFamily="34" charset="0"/>
                <a:ea typeface="+mn-ea"/>
                <a:cs typeface="+mn-cs"/>
              </a:rPr>
              <a:t>What is WUFAR?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6" y="1199794"/>
            <a:ext cx="3007341" cy="3007341"/>
          </a:xfrm>
          <a:prstGeom prst="rect">
            <a:avLst/>
          </a:prstGeom>
        </p:spPr>
      </p:pic>
      <p:sp>
        <p:nvSpPr>
          <p:cNvPr id="8" name="Text Placeholder 2"/>
          <p:cNvSpPr>
            <a:spLocks noGrp="1"/>
          </p:cNvSpPr>
          <p:nvPr>
            <p:ph type="body" sz="quarter" idx="14"/>
          </p:nvPr>
        </p:nvSpPr>
        <p:spPr>
          <a:xfrm>
            <a:off x="3262963" y="1199794"/>
            <a:ext cx="5727031" cy="3820886"/>
          </a:xfrm>
        </p:spPr>
        <p:txBody>
          <a:bodyPr>
            <a:noAutofit/>
          </a:bodyPr>
          <a:lstStyle/>
          <a:p>
            <a:pPr>
              <a:lnSpc>
                <a:spcPct val="100000"/>
              </a:lnSpc>
              <a:spcAft>
                <a:spcPts val="2000"/>
              </a:spcAft>
              <a:buClr>
                <a:srgbClr val="0070C0"/>
              </a:buClr>
              <a:buFont typeface="Wingdings" panose="05000000000000000000" pitchFamily="2" charset="2"/>
              <a:buChar char="v"/>
            </a:pPr>
            <a:r>
              <a:rPr lang="en-US" sz="2000" b="0" dirty="0"/>
              <a:t>A multi-dimensional reporting system that can also be used as an accounting system by the Local Education Agency (LEA).</a:t>
            </a:r>
          </a:p>
          <a:p>
            <a:pPr>
              <a:lnSpc>
                <a:spcPct val="100000"/>
              </a:lnSpc>
              <a:spcAft>
                <a:spcPts val="2000"/>
              </a:spcAft>
              <a:buClr>
                <a:srgbClr val="0070C0"/>
              </a:buClr>
              <a:buFont typeface="Wingdings" panose="05000000000000000000" pitchFamily="2" charset="2"/>
              <a:buChar char="v"/>
            </a:pPr>
            <a:r>
              <a:rPr lang="en-US" sz="2000" b="0" dirty="0"/>
              <a:t>Not required for accounting, but required for reporting and claims to DPI. </a:t>
            </a:r>
          </a:p>
          <a:p>
            <a:pPr>
              <a:lnSpc>
                <a:spcPct val="100000"/>
              </a:lnSpc>
              <a:spcAft>
                <a:spcPts val="2000"/>
              </a:spcAft>
              <a:buClr>
                <a:srgbClr val="0070C0"/>
              </a:buClr>
              <a:buFont typeface="Wingdings" panose="05000000000000000000" pitchFamily="2" charset="2"/>
              <a:buChar char="v"/>
            </a:pPr>
            <a:r>
              <a:rPr lang="en-US" sz="2000" b="0" dirty="0"/>
              <a:t>Always used in conjunction with the state Budget and Annual Reports (full and special education), as well as ESSA School-Level Reporting.</a:t>
            </a:r>
          </a:p>
        </p:txBody>
      </p:sp>
    </p:spTree>
    <p:extLst>
      <p:ext uri="{BB962C8B-B14F-4D97-AF65-F5344CB8AC3E}">
        <p14:creationId xmlns:p14="http://schemas.microsoft.com/office/powerpoint/2010/main" val="337972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AE79C47-8D48-2F1D-A504-3A7304789762}"/>
              </a:ext>
            </a:extLst>
          </p:cNvPr>
          <p:cNvSpPr txBox="1"/>
          <p:nvPr/>
        </p:nvSpPr>
        <p:spPr>
          <a:xfrm>
            <a:off x="1450231" y="134636"/>
            <a:ext cx="5975578" cy="646331"/>
          </a:xfrm>
          <a:prstGeom prst="rect">
            <a:avLst/>
          </a:prstGeom>
          <a:noFill/>
        </p:spPr>
        <p:txBody>
          <a:bodyPr wrap="square">
            <a:spAutoFit/>
          </a:bodyPr>
          <a:lstStyle/>
          <a:p>
            <a:pPr algn="ctr" defTabSz="685800">
              <a:spcAft>
                <a:spcPts val="3000"/>
              </a:spcAft>
            </a:pPr>
            <a:r>
              <a:rPr lang="en-US" sz="3600" b="1" dirty="0">
                <a:solidFill>
                  <a:schemeClr val="bg1"/>
                </a:solidFill>
                <a:latin typeface="Lato Black" panose="020F0A02020204030203" pitchFamily="34" charset="0"/>
              </a:rPr>
              <a:t>WUFAR Account Sequence</a:t>
            </a:r>
          </a:p>
        </p:txBody>
      </p:sp>
      <p:sp>
        <p:nvSpPr>
          <p:cNvPr id="3" name="TextBox 2">
            <a:extLst>
              <a:ext uri="{FF2B5EF4-FFF2-40B4-BE49-F238E27FC236}">
                <a16:creationId xmlns:a16="http://schemas.microsoft.com/office/drawing/2014/main" id="{4501C210-70D4-18F6-8565-8CD2E44B7355}"/>
              </a:ext>
            </a:extLst>
          </p:cNvPr>
          <p:cNvSpPr txBox="1"/>
          <p:nvPr/>
        </p:nvSpPr>
        <p:spPr>
          <a:xfrm>
            <a:off x="1610290" y="3076947"/>
            <a:ext cx="5923420" cy="723916"/>
          </a:xfrm>
          <a:prstGeom prst="rect">
            <a:avLst/>
          </a:prstGeom>
          <a:solidFill>
            <a:schemeClr val="accent2">
              <a:lumMod val="20000"/>
              <a:lumOff val="80000"/>
            </a:schemeClr>
          </a:solidFill>
        </p:spPr>
        <p:txBody>
          <a:bodyPr wrap="square" rtlCol="0">
            <a:spAutoFit/>
          </a:bodyPr>
          <a:lstStyle/>
          <a:p>
            <a:pPr algn="ctr">
              <a:lnSpc>
                <a:spcPct val="114000"/>
              </a:lnSpc>
            </a:pPr>
            <a:r>
              <a:rPr lang="en-US" sz="1800" dirty="0">
                <a:latin typeface="Lato" panose="020F0502020204030203" pitchFamily="34" charset="0"/>
              </a:rPr>
              <a:t>What sort of account is it?</a:t>
            </a:r>
          </a:p>
          <a:p>
            <a:pPr algn="ctr">
              <a:lnSpc>
                <a:spcPct val="114000"/>
              </a:lnSpc>
            </a:pPr>
            <a:r>
              <a:rPr lang="en-US" sz="1800" i="1" dirty="0">
                <a:latin typeface="Lato" panose="020F0502020204030203" pitchFamily="34" charset="0"/>
              </a:rPr>
              <a:t>E = Expenditure</a:t>
            </a:r>
          </a:p>
        </p:txBody>
      </p:sp>
      <p:grpSp>
        <p:nvGrpSpPr>
          <p:cNvPr id="4" name="Group 3">
            <a:extLst>
              <a:ext uri="{FF2B5EF4-FFF2-40B4-BE49-F238E27FC236}">
                <a16:creationId xmlns:a16="http://schemas.microsoft.com/office/drawing/2014/main" id="{3D4DBA7F-60A2-3A39-04BB-DBD75719E25B}"/>
              </a:ext>
            </a:extLst>
          </p:cNvPr>
          <p:cNvGrpSpPr/>
          <p:nvPr/>
        </p:nvGrpSpPr>
        <p:grpSpPr>
          <a:xfrm>
            <a:off x="1610290" y="1932155"/>
            <a:ext cx="5923420" cy="738664"/>
            <a:chOff x="1610290" y="1579173"/>
            <a:chExt cx="5923420" cy="738664"/>
          </a:xfrm>
        </p:grpSpPr>
        <p:sp>
          <p:nvSpPr>
            <p:cNvPr id="5" name="TextBox 4">
              <a:extLst>
                <a:ext uri="{FF2B5EF4-FFF2-40B4-BE49-F238E27FC236}">
                  <a16:creationId xmlns:a16="http://schemas.microsoft.com/office/drawing/2014/main" id="{C97D6FB7-08B4-4AC7-1B7B-BDAFB1B4397F}"/>
                </a:ext>
              </a:extLst>
            </p:cNvPr>
            <p:cNvSpPr txBox="1"/>
            <p:nvPr/>
          </p:nvSpPr>
          <p:spPr>
            <a:xfrm>
              <a:off x="1610290" y="1579173"/>
              <a:ext cx="720069"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10</a:t>
              </a:r>
            </a:p>
          </p:txBody>
        </p:sp>
        <p:sp>
          <p:nvSpPr>
            <p:cNvPr id="6" name="TextBox 5">
              <a:extLst>
                <a:ext uri="{FF2B5EF4-FFF2-40B4-BE49-F238E27FC236}">
                  <a16:creationId xmlns:a16="http://schemas.microsoft.com/office/drawing/2014/main" id="{1A68CFF4-471B-A76B-EE41-019FCD2C2ADE}"/>
                </a:ext>
              </a:extLst>
            </p:cNvPr>
            <p:cNvSpPr txBox="1"/>
            <p:nvPr/>
          </p:nvSpPr>
          <p:spPr>
            <a:xfrm>
              <a:off x="2330359" y="1579173"/>
              <a:ext cx="449162" cy="738664"/>
            </a:xfrm>
            <a:prstGeom prst="rect">
              <a:avLst/>
            </a:prstGeom>
            <a:solidFill>
              <a:schemeClr val="accent2">
                <a:lumMod val="20000"/>
                <a:lumOff val="80000"/>
              </a:schemeClr>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E</a:t>
              </a:r>
            </a:p>
          </p:txBody>
        </p:sp>
        <p:sp>
          <p:nvSpPr>
            <p:cNvPr id="7" name="TextBox 6">
              <a:extLst>
                <a:ext uri="{FF2B5EF4-FFF2-40B4-BE49-F238E27FC236}">
                  <a16:creationId xmlns:a16="http://schemas.microsoft.com/office/drawing/2014/main" id="{D062F672-7361-F83B-A55E-5948DF87280B}"/>
                </a:ext>
              </a:extLst>
            </p:cNvPr>
            <p:cNvSpPr txBox="1"/>
            <p:nvPr/>
          </p:nvSpPr>
          <p:spPr>
            <a:xfrm>
              <a:off x="2779521" y="1579173"/>
              <a:ext cx="987771"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120</a:t>
              </a:r>
            </a:p>
          </p:txBody>
        </p:sp>
        <p:sp>
          <p:nvSpPr>
            <p:cNvPr id="8" name="TextBox 7">
              <a:extLst>
                <a:ext uri="{FF2B5EF4-FFF2-40B4-BE49-F238E27FC236}">
                  <a16:creationId xmlns:a16="http://schemas.microsoft.com/office/drawing/2014/main" id="{4B38AFB4-FE9F-BC93-F588-D0B7A9F56E84}"/>
                </a:ext>
              </a:extLst>
            </p:cNvPr>
            <p:cNvSpPr txBox="1"/>
            <p:nvPr/>
          </p:nvSpPr>
          <p:spPr>
            <a:xfrm>
              <a:off x="3767292" y="1579173"/>
              <a:ext cx="987771"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111</a:t>
              </a:r>
            </a:p>
          </p:txBody>
        </p:sp>
        <p:sp>
          <p:nvSpPr>
            <p:cNvPr id="9" name="TextBox 8">
              <a:extLst>
                <a:ext uri="{FF2B5EF4-FFF2-40B4-BE49-F238E27FC236}">
                  <a16:creationId xmlns:a16="http://schemas.microsoft.com/office/drawing/2014/main" id="{05F2F7A8-0D36-ADBF-07ED-F74E0A2EAF8C}"/>
                </a:ext>
              </a:extLst>
            </p:cNvPr>
            <p:cNvSpPr txBox="1"/>
            <p:nvPr/>
          </p:nvSpPr>
          <p:spPr>
            <a:xfrm>
              <a:off x="4755063" y="1579173"/>
              <a:ext cx="1790876"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122150</a:t>
              </a:r>
            </a:p>
          </p:txBody>
        </p:sp>
        <p:sp>
          <p:nvSpPr>
            <p:cNvPr id="10" name="TextBox 9">
              <a:extLst>
                <a:ext uri="{FF2B5EF4-FFF2-40B4-BE49-F238E27FC236}">
                  <a16:creationId xmlns:a16="http://schemas.microsoft.com/office/drawing/2014/main" id="{15E0A62F-7C5B-E4B4-71DD-9A819DAEB83A}"/>
                </a:ext>
              </a:extLst>
            </p:cNvPr>
            <p:cNvSpPr txBox="1"/>
            <p:nvPr/>
          </p:nvSpPr>
          <p:spPr>
            <a:xfrm>
              <a:off x="6545939" y="1579173"/>
              <a:ext cx="987771"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141</a:t>
              </a:r>
            </a:p>
          </p:txBody>
        </p:sp>
      </p:grpSp>
      <p:sp>
        <p:nvSpPr>
          <p:cNvPr id="11" name="Up Arrow 19">
            <a:extLst>
              <a:ext uri="{FF2B5EF4-FFF2-40B4-BE49-F238E27FC236}">
                <a16:creationId xmlns:a16="http://schemas.microsoft.com/office/drawing/2014/main" id="{DE29AABB-D0B4-BA73-8310-7CC614294997}"/>
              </a:ext>
            </a:extLst>
          </p:cNvPr>
          <p:cNvSpPr/>
          <p:nvPr/>
        </p:nvSpPr>
        <p:spPr>
          <a:xfrm>
            <a:off x="2387825" y="2670819"/>
            <a:ext cx="334229" cy="406127"/>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75E566-D31D-C68D-36C8-E6420A54ECE2}"/>
              </a:ext>
            </a:extLst>
          </p:cNvPr>
          <p:cNvSpPr txBox="1"/>
          <p:nvPr/>
        </p:nvSpPr>
        <p:spPr>
          <a:xfrm>
            <a:off x="4150477" y="1230630"/>
            <a:ext cx="843051" cy="461665"/>
          </a:xfrm>
          <a:prstGeom prst="rect">
            <a:avLst/>
          </a:prstGeom>
          <a:noFill/>
        </p:spPr>
        <p:txBody>
          <a:bodyPr wrap="none" rtlCol="0">
            <a:spAutoFit/>
          </a:bodyPr>
          <a:lstStyle/>
          <a:p>
            <a:pPr algn="ctr"/>
            <a:r>
              <a:rPr lang="en-US" sz="2400" b="1" u="sng" dirty="0">
                <a:latin typeface="Lato" panose="020F0502020204030203" pitchFamily="34" charset="0"/>
              </a:rPr>
              <a:t>Type</a:t>
            </a:r>
            <a:endParaRPr lang="en-US" sz="2400" b="1" i="1" u="sng" dirty="0">
              <a:latin typeface="Lato" panose="020F0502020204030203" pitchFamily="34" charset="0"/>
            </a:endParaRPr>
          </a:p>
        </p:txBody>
      </p:sp>
    </p:spTree>
    <p:extLst>
      <p:ext uri="{BB962C8B-B14F-4D97-AF65-F5344CB8AC3E}">
        <p14:creationId xmlns:p14="http://schemas.microsoft.com/office/powerpoint/2010/main" val="967133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AE79C47-8D48-2F1D-A504-3A7304789762}"/>
              </a:ext>
            </a:extLst>
          </p:cNvPr>
          <p:cNvSpPr txBox="1"/>
          <p:nvPr/>
        </p:nvSpPr>
        <p:spPr>
          <a:xfrm>
            <a:off x="1450231" y="134636"/>
            <a:ext cx="5975578" cy="646331"/>
          </a:xfrm>
          <a:prstGeom prst="rect">
            <a:avLst/>
          </a:prstGeom>
          <a:noFill/>
        </p:spPr>
        <p:txBody>
          <a:bodyPr wrap="square">
            <a:spAutoFit/>
          </a:bodyPr>
          <a:lstStyle/>
          <a:p>
            <a:pPr algn="ctr" defTabSz="685800">
              <a:spcAft>
                <a:spcPts val="3000"/>
              </a:spcAft>
            </a:pPr>
            <a:r>
              <a:rPr lang="en-US" sz="3600" b="1" dirty="0">
                <a:solidFill>
                  <a:schemeClr val="bg1"/>
                </a:solidFill>
                <a:latin typeface="Lato Black" panose="020F0A02020204030203" pitchFamily="34" charset="0"/>
              </a:rPr>
              <a:t>Account Types</a:t>
            </a:r>
          </a:p>
        </p:txBody>
      </p:sp>
      <p:sp>
        <p:nvSpPr>
          <p:cNvPr id="7" name="Text Placeholder 1">
            <a:extLst>
              <a:ext uri="{FF2B5EF4-FFF2-40B4-BE49-F238E27FC236}">
                <a16:creationId xmlns:a16="http://schemas.microsoft.com/office/drawing/2014/main" id="{7F544600-BC73-E717-80AF-8ED15740E116}"/>
              </a:ext>
            </a:extLst>
          </p:cNvPr>
          <p:cNvSpPr txBox="1">
            <a:spLocks/>
          </p:cNvSpPr>
          <p:nvPr/>
        </p:nvSpPr>
        <p:spPr>
          <a:xfrm>
            <a:off x="0" y="0"/>
            <a:ext cx="9144000" cy="921657"/>
          </a:xfrm>
          <a:prstGeom prst="rect">
            <a:avLst/>
          </a:prstGeom>
        </p:spPr>
        <p:txBody>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8" name="Text Placeholder 2">
            <a:extLst>
              <a:ext uri="{FF2B5EF4-FFF2-40B4-BE49-F238E27FC236}">
                <a16:creationId xmlns:a16="http://schemas.microsoft.com/office/drawing/2014/main" id="{13021D4E-C2B8-EE63-3E8C-1BC40AD01AF9}"/>
              </a:ext>
            </a:extLst>
          </p:cNvPr>
          <p:cNvSpPr>
            <a:spLocks noGrp="1"/>
          </p:cNvSpPr>
          <p:nvPr>
            <p:ph type="body" sz="quarter" idx="14"/>
          </p:nvPr>
        </p:nvSpPr>
        <p:spPr>
          <a:xfrm>
            <a:off x="2048561" y="1222601"/>
            <a:ext cx="5046877" cy="2512779"/>
          </a:xfrm>
        </p:spPr>
        <p:txBody>
          <a:bodyPr>
            <a:normAutofit fontScale="92500"/>
          </a:bodyPr>
          <a:lstStyle/>
          <a:p>
            <a:pPr marL="0" indent="0">
              <a:buNone/>
            </a:pPr>
            <a:r>
              <a:rPr lang="en-US" dirty="0"/>
              <a:t>DPI defines three types of accounts:</a:t>
            </a:r>
          </a:p>
          <a:p>
            <a:r>
              <a:rPr lang="en-US" dirty="0"/>
              <a:t>E </a:t>
            </a:r>
            <a:r>
              <a:rPr lang="en-US" b="0" dirty="0" err="1"/>
              <a:t>xpenditure</a:t>
            </a:r>
            <a:endParaRPr lang="en-US" b="0" dirty="0"/>
          </a:p>
          <a:p>
            <a:r>
              <a:rPr lang="en-US" dirty="0"/>
              <a:t>R </a:t>
            </a:r>
            <a:r>
              <a:rPr lang="en-US" b="0" dirty="0" err="1"/>
              <a:t>evenue</a:t>
            </a:r>
            <a:endParaRPr lang="en-US" b="0" dirty="0"/>
          </a:p>
          <a:p>
            <a:r>
              <a:rPr lang="en-US" dirty="0"/>
              <a:t>B </a:t>
            </a:r>
            <a:r>
              <a:rPr lang="en-US" b="0" dirty="0" err="1"/>
              <a:t>alance</a:t>
            </a:r>
            <a:r>
              <a:rPr lang="en-US" b="0" dirty="0"/>
              <a:t> Sheet</a:t>
            </a:r>
          </a:p>
        </p:txBody>
      </p:sp>
      <p:sp>
        <p:nvSpPr>
          <p:cNvPr id="9" name="Rectangle 8">
            <a:extLst>
              <a:ext uri="{FF2B5EF4-FFF2-40B4-BE49-F238E27FC236}">
                <a16:creationId xmlns:a16="http://schemas.microsoft.com/office/drawing/2014/main" id="{F7F823CA-685C-F396-3A2D-9004DFA00D24}"/>
              </a:ext>
            </a:extLst>
          </p:cNvPr>
          <p:cNvSpPr/>
          <p:nvPr/>
        </p:nvSpPr>
        <p:spPr>
          <a:xfrm>
            <a:off x="2454275" y="1927225"/>
            <a:ext cx="231775" cy="3206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63D9D7F-62CD-CF1A-7456-050FC64EB006}"/>
              </a:ext>
            </a:extLst>
          </p:cNvPr>
          <p:cNvSpPr/>
          <p:nvPr/>
        </p:nvSpPr>
        <p:spPr>
          <a:xfrm>
            <a:off x="2454275" y="2478991"/>
            <a:ext cx="231775" cy="3206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390E5D-BCCB-6EC6-1F5D-CAC98B551C3D}"/>
              </a:ext>
            </a:extLst>
          </p:cNvPr>
          <p:cNvSpPr/>
          <p:nvPr/>
        </p:nvSpPr>
        <p:spPr>
          <a:xfrm>
            <a:off x="2454274" y="3027582"/>
            <a:ext cx="231775" cy="3206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578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AE79C47-8D48-2F1D-A504-3A7304789762}"/>
              </a:ext>
            </a:extLst>
          </p:cNvPr>
          <p:cNvSpPr txBox="1"/>
          <p:nvPr/>
        </p:nvSpPr>
        <p:spPr>
          <a:xfrm>
            <a:off x="1450231" y="134636"/>
            <a:ext cx="5975578" cy="646331"/>
          </a:xfrm>
          <a:prstGeom prst="rect">
            <a:avLst/>
          </a:prstGeom>
          <a:noFill/>
        </p:spPr>
        <p:txBody>
          <a:bodyPr wrap="square">
            <a:spAutoFit/>
          </a:bodyPr>
          <a:lstStyle/>
          <a:p>
            <a:pPr algn="ctr" defTabSz="685800">
              <a:spcAft>
                <a:spcPts val="3000"/>
              </a:spcAft>
            </a:pPr>
            <a:r>
              <a:rPr lang="en-US" sz="3600" b="1" dirty="0">
                <a:solidFill>
                  <a:schemeClr val="bg1"/>
                </a:solidFill>
                <a:latin typeface="Lato Black" panose="020F0A02020204030203" pitchFamily="34" charset="0"/>
              </a:rPr>
              <a:t>Account Types</a:t>
            </a:r>
          </a:p>
        </p:txBody>
      </p:sp>
      <p:sp>
        <p:nvSpPr>
          <p:cNvPr id="7" name="Text Placeholder 1">
            <a:extLst>
              <a:ext uri="{FF2B5EF4-FFF2-40B4-BE49-F238E27FC236}">
                <a16:creationId xmlns:a16="http://schemas.microsoft.com/office/drawing/2014/main" id="{7F544600-BC73-E717-80AF-8ED15740E116}"/>
              </a:ext>
            </a:extLst>
          </p:cNvPr>
          <p:cNvSpPr txBox="1">
            <a:spLocks/>
          </p:cNvSpPr>
          <p:nvPr/>
        </p:nvSpPr>
        <p:spPr>
          <a:xfrm>
            <a:off x="0" y="0"/>
            <a:ext cx="9144000" cy="921657"/>
          </a:xfrm>
          <a:prstGeom prst="rect">
            <a:avLst/>
          </a:prstGeom>
        </p:spPr>
        <p:txBody>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18" name="Text Placeholder 1">
            <a:extLst>
              <a:ext uri="{FF2B5EF4-FFF2-40B4-BE49-F238E27FC236}">
                <a16:creationId xmlns:a16="http://schemas.microsoft.com/office/drawing/2014/main" id="{34F231E6-941B-0A84-15F2-E1AD270BCC28}"/>
              </a:ext>
            </a:extLst>
          </p:cNvPr>
          <p:cNvSpPr txBox="1">
            <a:spLocks/>
          </p:cNvSpPr>
          <p:nvPr/>
        </p:nvSpPr>
        <p:spPr>
          <a:xfrm>
            <a:off x="0" y="0"/>
            <a:ext cx="9144000" cy="921657"/>
          </a:xfrm>
          <a:prstGeom prst="rect">
            <a:avLst/>
          </a:prstGeom>
        </p:spPr>
        <p:txBody>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dirty="0"/>
          </a:p>
        </p:txBody>
      </p:sp>
      <p:sp>
        <p:nvSpPr>
          <p:cNvPr id="19" name="Text Placeholder 2">
            <a:extLst>
              <a:ext uri="{FF2B5EF4-FFF2-40B4-BE49-F238E27FC236}">
                <a16:creationId xmlns:a16="http://schemas.microsoft.com/office/drawing/2014/main" id="{601666F9-E3B2-02DA-060E-9E116C844297}"/>
              </a:ext>
            </a:extLst>
          </p:cNvPr>
          <p:cNvSpPr>
            <a:spLocks noGrp="1"/>
          </p:cNvSpPr>
          <p:nvPr>
            <p:ph type="body" sz="quarter" idx="14"/>
          </p:nvPr>
        </p:nvSpPr>
        <p:spPr>
          <a:xfrm>
            <a:off x="4637574" y="1563189"/>
            <a:ext cx="2961406" cy="2512779"/>
          </a:xfrm>
        </p:spPr>
        <p:txBody>
          <a:bodyPr>
            <a:normAutofit/>
          </a:bodyPr>
          <a:lstStyle/>
          <a:p>
            <a:pPr marL="0" indent="0">
              <a:buNone/>
            </a:pPr>
            <a:r>
              <a:rPr lang="en-US" sz="2200" u="sng" dirty="0"/>
              <a:t>Operating Statement</a:t>
            </a:r>
          </a:p>
          <a:p>
            <a:r>
              <a:rPr lang="en-US" sz="2200" dirty="0"/>
              <a:t>E </a:t>
            </a:r>
            <a:r>
              <a:rPr lang="en-US" sz="2200" b="0" dirty="0" err="1"/>
              <a:t>xpenditure</a:t>
            </a:r>
            <a:endParaRPr lang="en-US" sz="2200" b="0" dirty="0"/>
          </a:p>
          <a:p>
            <a:r>
              <a:rPr lang="en-US" sz="2200" dirty="0"/>
              <a:t>R </a:t>
            </a:r>
            <a:r>
              <a:rPr lang="en-US" sz="2200" b="0" dirty="0" err="1"/>
              <a:t>evenue</a:t>
            </a:r>
            <a:endParaRPr lang="en-US" sz="2200" b="0" dirty="0"/>
          </a:p>
        </p:txBody>
      </p:sp>
      <p:sp>
        <p:nvSpPr>
          <p:cNvPr id="21" name="Rectangle 20">
            <a:extLst>
              <a:ext uri="{FF2B5EF4-FFF2-40B4-BE49-F238E27FC236}">
                <a16:creationId xmlns:a16="http://schemas.microsoft.com/office/drawing/2014/main" id="{D378CAB0-9E2B-A3C9-288C-71EEC6CA9AC8}"/>
              </a:ext>
            </a:extLst>
          </p:cNvPr>
          <p:cNvSpPr/>
          <p:nvPr/>
        </p:nvSpPr>
        <p:spPr>
          <a:xfrm>
            <a:off x="5039820" y="2292985"/>
            <a:ext cx="231775" cy="3206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F0EA470-97AC-5FCB-007F-80CDE6169398}"/>
              </a:ext>
            </a:extLst>
          </p:cNvPr>
          <p:cNvSpPr/>
          <p:nvPr/>
        </p:nvSpPr>
        <p:spPr>
          <a:xfrm>
            <a:off x="5039820" y="2844751"/>
            <a:ext cx="231775" cy="3206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7516B9A-DB86-B355-56C1-F812AB8C993D}"/>
              </a:ext>
            </a:extLst>
          </p:cNvPr>
          <p:cNvSpPr txBox="1"/>
          <p:nvPr/>
        </p:nvSpPr>
        <p:spPr>
          <a:xfrm>
            <a:off x="1070114" y="1128154"/>
            <a:ext cx="7003840" cy="461665"/>
          </a:xfrm>
          <a:prstGeom prst="rect">
            <a:avLst/>
          </a:prstGeom>
          <a:noFill/>
        </p:spPr>
        <p:txBody>
          <a:bodyPr wrap="none" rtlCol="0">
            <a:spAutoFit/>
          </a:bodyPr>
          <a:lstStyle/>
          <a:p>
            <a:pPr algn="ctr"/>
            <a:r>
              <a:rPr lang="en-US" sz="2400" b="1" dirty="0">
                <a:latin typeface="Lato" panose="020F0502020204030203" pitchFamily="34" charset="0"/>
              </a:rPr>
              <a:t>Most LEAs add detail for account statement types:</a:t>
            </a:r>
            <a:endParaRPr lang="en-US" sz="2400" b="1" i="1" dirty="0">
              <a:latin typeface="Lato" panose="020F0502020204030203" pitchFamily="34" charset="0"/>
            </a:endParaRPr>
          </a:p>
        </p:txBody>
      </p:sp>
      <p:sp>
        <p:nvSpPr>
          <p:cNvPr id="24" name="Text Placeholder 2">
            <a:extLst>
              <a:ext uri="{FF2B5EF4-FFF2-40B4-BE49-F238E27FC236}">
                <a16:creationId xmlns:a16="http://schemas.microsoft.com/office/drawing/2014/main" id="{403FB60F-3471-EBF5-8F16-DA0089ECACC8}"/>
              </a:ext>
            </a:extLst>
          </p:cNvPr>
          <p:cNvSpPr txBox="1">
            <a:spLocks/>
          </p:cNvSpPr>
          <p:nvPr/>
        </p:nvSpPr>
        <p:spPr>
          <a:xfrm>
            <a:off x="1676168" y="1563844"/>
            <a:ext cx="2044494" cy="2512779"/>
          </a:xfrm>
          <a:prstGeom prst="rect">
            <a:avLst/>
          </a:prstGeom>
        </p:spPr>
        <p:txBody>
          <a:bodyPr vert="horz" lIns="91440" tIns="45720" rIns="91440" bIns="45720" rtlCol="0">
            <a:norm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a:buNone/>
            </a:pPr>
            <a:r>
              <a:rPr lang="en-US" sz="2200" u="sng" dirty="0"/>
              <a:t>Balance Sheet</a:t>
            </a:r>
          </a:p>
          <a:p>
            <a:r>
              <a:rPr lang="en-US" sz="2200" dirty="0"/>
              <a:t>A </a:t>
            </a:r>
            <a:r>
              <a:rPr lang="en-US" sz="2200" b="0" dirty="0" err="1"/>
              <a:t>sset</a:t>
            </a:r>
            <a:endParaRPr lang="en-US" sz="2200" b="0" dirty="0"/>
          </a:p>
          <a:p>
            <a:r>
              <a:rPr lang="en-US" sz="2200" dirty="0"/>
              <a:t>L  </a:t>
            </a:r>
            <a:r>
              <a:rPr lang="en-US" sz="2200" b="0" dirty="0" err="1"/>
              <a:t>iability</a:t>
            </a:r>
            <a:endParaRPr lang="en-US" sz="2200" b="0" dirty="0"/>
          </a:p>
          <a:p>
            <a:r>
              <a:rPr lang="en-US" sz="2200" b="0" dirty="0"/>
              <a:t>e </a:t>
            </a:r>
            <a:r>
              <a:rPr lang="en-US" sz="2200" dirty="0"/>
              <a:t>Q </a:t>
            </a:r>
            <a:r>
              <a:rPr lang="en-US" sz="2200" b="0" dirty="0" err="1"/>
              <a:t>uity</a:t>
            </a:r>
            <a:endParaRPr lang="en-US" sz="2200" b="0" dirty="0"/>
          </a:p>
        </p:txBody>
      </p:sp>
      <p:sp>
        <p:nvSpPr>
          <p:cNvPr id="25" name="Rectangle 24">
            <a:extLst>
              <a:ext uri="{FF2B5EF4-FFF2-40B4-BE49-F238E27FC236}">
                <a16:creationId xmlns:a16="http://schemas.microsoft.com/office/drawing/2014/main" id="{6D16017D-B969-6AA6-A9CB-A0CD4BF2DBBD}"/>
              </a:ext>
            </a:extLst>
          </p:cNvPr>
          <p:cNvSpPr/>
          <p:nvPr/>
        </p:nvSpPr>
        <p:spPr>
          <a:xfrm>
            <a:off x="2078414" y="2293640"/>
            <a:ext cx="258688" cy="3206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4109F28-75DA-214D-33D5-210560F08C6B}"/>
              </a:ext>
            </a:extLst>
          </p:cNvPr>
          <p:cNvSpPr/>
          <p:nvPr/>
        </p:nvSpPr>
        <p:spPr>
          <a:xfrm>
            <a:off x="2078415" y="2845406"/>
            <a:ext cx="220588" cy="3206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F711D72-FDAD-5546-517A-BA2FD4656844}"/>
              </a:ext>
            </a:extLst>
          </p:cNvPr>
          <p:cNvSpPr/>
          <p:nvPr/>
        </p:nvSpPr>
        <p:spPr>
          <a:xfrm>
            <a:off x="2289477" y="3393997"/>
            <a:ext cx="279400" cy="3206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6742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p:cNvSpPr txBox="1">
            <a:spLocks noGrp="1"/>
          </p:cNvSpPr>
          <p:nvPr>
            <p:ph type="body" sz="quarter" idx="14"/>
          </p:nvPr>
        </p:nvSpPr>
        <p:spPr>
          <a:xfrm>
            <a:off x="3886200" y="1080602"/>
            <a:ext cx="5094158" cy="2739211"/>
          </a:xfrm>
          <a:prstGeom prst="rect">
            <a:avLst/>
          </a:prstGeom>
          <a:noFill/>
        </p:spPr>
        <p:txBody>
          <a:bodyPr wrap="square" rtlCol="0">
            <a:spAutoFit/>
          </a:bodyPr>
          <a:lstStyle/>
          <a:p>
            <a:pPr marL="0" indent="0">
              <a:lnSpc>
                <a:spcPct val="100000"/>
              </a:lnSpc>
              <a:spcAft>
                <a:spcPts val="1200"/>
              </a:spcAft>
              <a:buNone/>
            </a:pPr>
            <a:r>
              <a:rPr lang="en-US" sz="2200" u="sng" dirty="0"/>
              <a:t>Location</a:t>
            </a:r>
          </a:p>
          <a:p>
            <a:pPr>
              <a:lnSpc>
                <a:spcPct val="100000"/>
              </a:lnSpc>
              <a:spcAft>
                <a:spcPts val="1200"/>
              </a:spcAft>
              <a:buClr>
                <a:srgbClr val="7030A0"/>
              </a:buClr>
              <a:buFont typeface="Wingdings" panose="05000000000000000000" pitchFamily="2" charset="2"/>
              <a:buChar char="v"/>
            </a:pPr>
            <a:r>
              <a:rPr lang="en-US" sz="2000" dirty="0"/>
              <a:t>Where?</a:t>
            </a:r>
          </a:p>
          <a:p>
            <a:pPr>
              <a:lnSpc>
                <a:spcPct val="100000"/>
              </a:lnSpc>
              <a:spcBef>
                <a:spcPts val="1200"/>
              </a:spcBef>
              <a:spcAft>
                <a:spcPts val="1200"/>
              </a:spcAft>
              <a:buClr>
                <a:srgbClr val="7030A0"/>
              </a:buClr>
              <a:buFont typeface="Wingdings" panose="05000000000000000000" pitchFamily="2" charset="2"/>
              <a:buChar char="v"/>
            </a:pPr>
            <a:r>
              <a:rPr lang="en-US" sz="2000" dirty="0"/>
              <a:t>DPI generally has not collected in the past. </a:t>
            </a:r>
          </a:p>
          <a:p>
            <a:pPr>
              <a:lnSpc>
                <a:spcPct val="100000"/>
              </a:lnSpc>
              <a:spcBef>
                <a:spcPts val="1200"/>
              </a:spcBef>
              <a:spcAft>
                <a:spcPts val="1200"/>
              </a:spcAft>
              <a:buClr>
                <a:srgbClr val="7030A0"/>
              </a:buClr>
              <a:buFont typeface="Wingdings" panose="05000000000000000000" pitchFamily="2" charset="2"/>
              <a:buChar char="v"/>
            </a:pPr>
            <a:r>
              <a:rPr lang="en-US" sz="2000" dirty="0"/>
              <a:t>Can be used for internal tracking by the LEA, including school level reporting.</a:t>
            </a:r>
          </a:p>
        </p:txBody>
      </p:sp>
      <p:sp>
        <p:nvSpPr>
          <p:cNvPr id="2" name="Text Placeholder 1"/>
          <p:cNvSpPr>
            <a:spLocks noGrp="1"/>
          </p:cNvSpPr>
          <p:nvPr>
            <p:ph type="body" sz="quarter" idx="4294967295"/>
          </p:nvPr>
        </p:nvSpPr>
        <p:spPr>
          <a:xfrm>
            <a:off x="0" y="102742"/>
            <a:ext cx="9144000" cy="819596"/>
          </a:xfrm>
        </p:spPr>
        <p:txBody>
          <a:bodyPr>
            <a:normAutofit/>
          </a:bodyPr>
          <a:lstStyle/>
          <a:p>
            <a:pPr marL="0" indent="0" algn="ctr">
              <a:buNone/>
            </a:pPr>
            <a:r>
              <a:rPr lang="en-US" sz="3400" dirty="0">
                <a:solidFill>
                  <a:schemeClr val="bg1"/>
                </a:solidFill>
                <a:latin typeface="Lato Black" panose="020F0A02020204030203" pitchFamily="34" charset="0"/>
              </a:rPr>
              <a:t>WUFAR Account Format</a:t>
            </a:r>
            <a:endParaRPr lang="en-US" dirty="0"/>
          </a:p>
        </p:txBody>
      </p:sp>
      <p:sp>
        <p:nvSpPr>
          <p:cNvPr id="7" name="TextBox 6"/>
          <p:cNvSpPr txBox="1"/>
          <p:nvPr/>
        </p:nvSpPr>
        <p:spPr>
          <a:xfrm>
            <a:off x="152854" y="2081142"/>
            <a:ext cx="1380744" cy="1463040"/>
          </a:xfrm>
          <a:prstGeom prst="rect">
            <a:avLst/>
          </a:prstGeom>
          <a:solidFill>
            <a:srgbClr val="FFFF66">
              <a:alpha val="25098"/>
            </a:srgbClr>
          </a:solidFill>
          <a:ln>
            <a:solidFill>
              <a:schemeClr val="bg1">
                <a:lumMod val="65000"/>
              </a:schemeClr>
            </a:solidFill>
          </a:ln>
        </p:spPr>
        <p:txBody>
          <a:bodyPr wrap="square" rtlCol="0">
            <a:sp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10</a:t>
            </a:r>
            <a:b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a:t>
            </a:r>
            <a:b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27</a:t>
            </a:r>
          </a:p>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8" name="Pentagon 7"/>
          <p:cNvSpPr/>
          <p:nvPr/>
        </p:nvSpPr>
        <p:spPr>
          <a:xfrm>
            <a:off x="162793" y="1090541"/>
            <a:ext cx="1380744" cy="990601"/>
          </a:xfrm>
          <a:prstGeom prst="rect">
            <a:avLst/>
          </a:prstGeom>
          <a:solidFill>
            <a:srgbClr val="FFFF00"/>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Fund</a:t>
            </a:r>
          </a:p>
        </p:txBody>
      </p:sp>
      <p:sp>
        <p:nvSpPr>
          <p:cNvPr id="9" name="TextBox 8"/>
          <p:cNvSpPr txBox="1"/>
          <p:nvPr/>
        </p:nvSpPr>
        <p:spPr>
          <a:xfrm>
            <a:off x="1610140" y="2091081"/>
            <a:ext cx="1380744" cy="1461939"/>
          </a:xfrm>
          <a:prstGeom prst="rect">
            <a:avLst/>
          </a:prstGeom>
          <a:solidFill>
            <a:srgbClr val="B793FF"/>
          </a:solidFill>
          <a:ln>
            <a:solidFill>
              <a:schemeClr val="bg1">
                <a:lumMod val="65000"/>
              </a:schemeClr>
            </a:solidFill>
          </a:ln>
        </p:spPr>
        <p:txBody>
          <a:bodyPr wrap="square" rtlCol="0">
            <a:sp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123</a:t>
            </a:r>
            <a:br>
              <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br>
              <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endPar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10" name="Pentagon 7"/>
          <p:cNvSpPr/>
          <p:nvPr/>
        </p:nvSpPr>
        <p:spPr>
          <a:xfrm>
            <a:off x="1620079" y="1100480"/>
            <a:ext cx="1380744" cy="990601"/>
          </a:xfrm>
          <a:prstGeom prst="rect">
            <a:avLst/>
          </a:prstGeom>
          <a:solidFill>
            <a:srgbClr val="A46FFF"/>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Location</a:t>
            </a:r>
          </a:p>
        </p:txBody>
      </p:sp>
    </p:spTree>
    <p:extLst>
      <p:ext uri="{BB962C8B-B14F-4D97-AF65-F5344CB8AC3E}">
        <p14:creationId xmlns:p14="http://schemas.microsoft.com/office/powerpoint/2010/main" val="1059649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AE79C47-8D48-2F1D-A504-3A7304789762}"/>
              </a:ext>
            </a:extLst>
          </p:cNvPr>
          <p:cNvSpPr txBox="1"/>
          <p:nvPr/>
        </p:nvSpPr>
        <p:spPr>
          <a:xfrm>
            <a:off x="1450231" y="134636"/>
            <a:ext cx="5975578" cy="646331"/>
          </a:xfrm>
          <a:prstGeom prst="rect">
            <a:avLst/>
          </a:prstGeom>
          <a:noFill/>
        </p:spPr>
        <p:txBody>
          <a:bodyPr wrap="square">
            <a:spAutoFit/>
          </a:bodyPr>
          <a:lstStyle/>
          <a:p>
            <a:pPr algn="ctr" defTabSz="685800">
              <a:spcAft>
                <a:spcPts val="3000"/>
              </a:spcAft>
            </a:pPr>
            <a:r>
              <a:rPr lang="en-US" sz="3600" b="1" dirty="0">
                <a:solidFill>
                  <a:schemeClr val="bg1"/>
                </a:solidFill>
                <a:latin typeface="Lato Black" panose="020F0A02020204030203" pitchFamily="34" charset="0"/>
              </a:rPr>
              <a:t>WUFAR Account Sequence</a:t>
            </a:r>
          </a:p>
        </p:txBody>
      </p:sp>
      <p:sp>
        <p:nvSpPr>
          <p:cNvPr id="3" name="TextBox 2">
            <a:extLst>
              <a:ext uri="{FF2B5EF4-FFF2-40B4-BE49-F238E27FC236}">
                <a16:creationId xmlns:a16="http://schemas.microsoft.com/office/drawing/2014/main" id="{AE917957-D631-F683-117C-6C3AB4C67FE8}"/>
              </a:ext>
            </a:extLst>
          </p:cNvPr>
          <p:cNvSpPr txBox="1"/>
          <p:nvPr/>
        </p:nvSpPr>
        <p:spPr>
          <a:xfrm>
            <a:off x="1610290" y="2974471"/>
            <a:ext cx="5923420" cy="723916"/>
          </a:xfrm>
          <a:prstGeom prst="rect">
            <a:avLst/>
          </a:prstGeom>
          <a:solidFill>
            <a:schemeClr val="accent3">
              <a:lumMod val="20000"/>
              <a:lumOff val="80000"/>
            </a:schemeClr>
          </a:solidFill>
        </p:spPr>
        <p:txBody>
          <a:bodyPr wrap="square" rtlCol="0">
            <a:spAutoFit/>
          </a:bodyPr>
          <a:lstStyle/>
          <a:p>
            <a:pPr algn="ctr">
              <a:lnSpc>
                <a:spcPct val="114000"/>
              </a:lnSpc>
            </a:pPr>
            <a:r>
              <a:rPr lang="en-US" sz="1800" dirty="0">
                <a:latin typeface="Lato" panose="020F0502020204030203" pitchFamily="34" charset="0"/>
              </a:rPr>
              <a:t>Where is this activity located?</a:t>
            </a:r>
          </a:p>
          <a:p>
            <a:pPr algn="ctr">
              <a:lnSpc>
                <a:spcPct val="114000"/>
              </a:lnSpc>
            </a:pPr>
            <a:r>
              <a:rPr lang="en-US" sz="1800" i="1" dirty="0">
                <a:latin typeface="Lato" panose="020F0502020204030203" pitchFamily="34" charset="0"/>
              </a:rPr>
              <a:t>120 = Shady Meadow Elementary*</a:t>
            </a:r>
          </a:p>
        </p:txBody>
      </p:sp>
      <p:grpSp>
        <p:nvGrpSpPr>
          <p:cNvPr id="4" name="Group 3">
            <a:extLst>
              <a:ext uri="{FF2B5EF4-FFF2-40B4-BE49-F238E27FC236}">
                <a16:creationId xmlns:a16="http://schemas.microsoft.com/office/drawing/2014/main" id="{CBC5E2E7-4388-1CAC-84AF-3AD05E909301}"/>
              </a:ext>
            </a:extLst>
          </p:cNvPr>
          <p:cNvGrpSpPr/>
          <p:nvPr/>
        </p:nvGrpSpPr>
        <p:grpSpPr>
          <a:xfrm>
            <a:off x="1610290" y="1829679"/>
            <a:ext cx="5923420" cy="738664"/>
            <a:chOff x="1610290" y="1579173"/>
            <a:chExt cx="5923420" cy="738664"/>
          </a:xfrm>
        </p:grpSpPr>
        <p:sp>
          <p:nvSpPr>
            <p:cNvPr id="5" name="TextBox 4">
              <a:extLst>
                <a:ext uri="{FF2B5EF4-FFF2-40B4-BE49-F238E27FC236}">
                  <a16:creationId xmlns:a16="http://schemas.microsoft.com/office/drawing/2014/main" id="{AFC42BD6-131D-F254-8323-EBC33AD900EC}"/>
                </a:ext>
              </a:extLst>
            </p:cNvPr>
            <p:cNvSpPr txBox="1"/>
            <p:nvPr/>
          </p:nvSpPr>
          <p:spPr>
            <a:xfrm>
              <a:off x="1610290" y="1579173"/>
              <a:ext cx="720069"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10</a:t>
              </a:r>
            </a:p>
          </p:txBody>
        </p:sp>
        <p:sp>
          <p:nvSpPr>
            <p:cNvPr id="6" name="TextBox 5">
              <a:extLst>
                <a:ext uri="{FF2B5EF4-FFF2-40B4-BE49-F238E27FC236}">
                  <a16:creationId xmlns:a16="http://schemas.microsoft.com/office/drawing/2014/main" id="{562AF0A1-0EB1-7C4B-0621-93E484C781FE}"/>
                </a:ext>
              </a:extLst>
            </p:cNvPr>
            <p:cNvSpPr txBox="1"/>
            <p:nvPr/>
          </p:nvSpPr>
          <p:spPr>
            <a:xfrm>
              <a:off x="2330359" y="1579173"/>
              <a:ext cx="449162"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E</a:t>
              </a:r>
            </a:p>
          </p:txBody>
        </p:sp>
        <p:sp>
          <p:nvSpPr>
            <p:cNvPr id="7" name="TextBox 6">
              <a:extLst>
                <a:ext uri="{FF2B5EF4-FFF2-40B4-BE49-F238E27FC236}">
                  <a16:creationId xmlns:a16="http://schemas.microsoft.com/office/drawing/2014/main" id="{8960640F-CA6A-675A-48B6-BE6ABC6A1524}"/>
                </a:ext>
              </a:extLst>
            </p:cNvPr>
            <p:cNvSpPr txBox="1"/>
            <p:nvPr/>
          </p:nvSpPr>
          <p:spPr>
            <a:xfrm>
              <a:off x="2779521" y="1579173"/>
              <a:ext cx="987771" cy="738664"/>
            </a:xfrm>
            <a:prstGeom prst="rect">
              <a:avLst/>
            </a:prstGeom>
            <a:solidFill>
              <a:schemeClr val="accent3">
                <a:lumMod val="20000"/>
                <a:lumOff val="80000"/>
              </a:schemeClr>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120</a:t>
              </a:r>
            </a:p>
          </p:txBody>
        </p:sp>
        <p:sp>
          <p:nvSpPr>
            <p:cNvPr id="8" name="TextBox 7">
              <a:extLst>
                <a:ext uri="{FF2B5EF4-FFF2-40B4-BE49-F238E27FC236}">
                  <a16:creationId xmlns:a16="http://schemas.microsoft.com/office/drawing/2014/main" id="{834D629C-89E3-5B50-8779-D2ACEABA58E5}"/>
                </a:ext>
              </a:extLst>
            </p:cNvPr>
            <p:cNvSpPr txBox="1"/>
            <p:nvPr/>
          </p:nvSpPr>
          <p:spPr>
            <a:xfrm>
              <a:off x="3767292" y="1579173"/>
              <a:ext cx="987771"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111</a:t>
              </a:r>
            </a:p>
          </p:txBody>
        </p:sp>
        <p:sp>
          <p:nvSpPr>
            <p:cNvPr id="9" name="TextBox 8">
              <a:extLst>
                <a:ext uri="{FF2B5EF4-FFF2-40B4-BE49-F238E27FC236}">
                  <a16:creationId xmlns:a16="http://schemas.microsoft.com/office/drawing/2014/main" id="{8EA6C057-DA72-3337-731E-A365540C08E7}"/>
                </a:ext>
              </a:extLst>
            </p:cNvPr>
            <p:cNvSpPr txBox="1"/>
            <p:nvPr/>
          </p:nvSpPr>
          <p:spPr>
            <a:xfrm>
              <a:off x="4755063" y="1579173"/>
              <a:ext cx="1790876"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122150</a:t>
              </a:r>
            </a:p>
          </p:txBody>
        </p:sp>
        <p:sp>
          <p:nvSpPr>
            <p:cNvPr id="10" name="TextBox 9">
              <a:extLst>
                <a:ext uri="{FF2B5EF4-FFF2-40B4-BE49-F238E27FC236}">
                  <a16:creationId xmlns:a16="http://schemas.microsoft.com/office/drawing/2014/main" id="{0F6895BB-B990-D9E1-95D9-A52A63A7BB26}"/>
                </a:ext>
              </a:extLst>
            </p:cNvPr>
            <p:cNvSpPr txBox="1"/>
            <p:nvPr/>
          </p:nvSpPr>
          <p:spPr>
            <a:xfrm>
              <a:off x="6545939" y="1579173"/>
              <a:ext cx="987771"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141</a:t>
              </a:r>
            </a:p>
          </p:txBody>
        </p:sp>
      </p:grpSp>
      <p:sp>
        <p:nvSpPr>
          <p:cNvPr id="11" name="Up Arrow 19">
            <a:extLst>
              <a:ext uri="{FF2B5EF4-FFF2-40B4-BE49-F238E27FC236}">
                <a16:creationId xmlns:a16="http://schemas.microsoft.com/office/drawing/2014/main" id="{F4FDED0D-2A3B-765A-ACCE-6A2DBF085DBE}"/>
              </a:ext>
            </a:extLst>
          </p:cNvPr>
          <p:cNvSpPr/>
          <p:nvPr/>
        </p:nvSpPr>
        <p:spPr>
          <a:xfrm>
            <a:off x="3106292" y="2568343"/>
            <a:ext cx="334229" cy="406127"/>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7BC746B-95C3-25F1-8406-2FDC41B16A8C}"/>
              </a:ext>
            </a:extLst>
          </p:cNvPr>
          <p:cNvSpPr txBox="1"/>
          <p:nvPr/>
        </p:nvSpPr>
        <p:spPr>
          <a:xfrm>
            <a:off x="3885469" y="1128154"/>
            <a:ext cx="1373069" cy="461665"/>
          </a:xfrm>
          <a:prstGeom prst="rect">
            <a:avLst/>
          </a:prstGeom>
          <a:noFill/>
        </p:spPr>
        <p:txBody>
          <a:bodyPr wrap="none" rtlCol="0">
            <a:spAutoFit/>
          </a:bodyPr>
          <a:lstStyle/>
          <a:p>
            <a:pPr algn="ctr"/>
            <a:r>
              <a:rPr lang="en-US" sz="2400" b="1" u="sng" dirty="0">
                <a:latin typeface="Lato" panose="020F0502020204030203" pitchFamily="34" charset="0"/>
              </a:rPr>
              <a:t>Location</a:t>
            </a:r>
            <a:endParaRPr lang="en-US" sz="2400" b="1" i="1" u="sng" dirty="0">
              <a:latin typeface="Lato" panose="020F0502020204030203" pitchFamily="34" charset="0"/>
            </a:endParaRPr>
          </a:p>
        </p:txBody>
      </p:sp>
      <p:sp>
        <p:nvSpPr>
          <p:cNvPr id="13" name="TextBox 12">
            <a:extLst>
              <a:ext uri="{FF2B5EF4-FFF2-40B4-BE49-F238E27FC236}">
                <a16:creationId xmlns:a16="http://schemas.microsoft.com/office/drawing/2014/main" id="{777EFB25-DA99-35CE-A0C4-45FB9C64888D}"/>
              </a:ext>
            </a:extLst>
          </p:cNvPr>
          <p:cNvSpPr txBox="1"/>
          <p:nvPr/>
        </p:nvSpPr>
        <p:spPr>
          <a:xfrm>
            <a:off x="5453204" y="4104515"/>
            <a:ext cx="2080506" cy="339645"/>
          </a:xfrm>
          <a:prstGeom prst="rect">
            <a:avLst/>
          </a:prstGeom>
          <a:noFill/>
        </p:spPr>
        <p:txBody>
          <a:bodyPr wrap="none" rtlCol="0">
            <a:spAutoFit/>
          </a:bodyPr>
          <a:lstStyle/>
          <a:p>
            <a:pPr algn="r"/>
            <a:r>
              <a:rPr lang="en-US" dirty="0">
                <a:latin typeface="Lato" panose="020F0502020204030203" pitchFamily="34" charset="0"/>
              </a:rPr>
              <a:t>* Local account detail</a:t>
            </a:r>
          </a:p>
        </p:txBody>
      </p:sp>
    </p:spTree>
    <p:extLst>
      <p:ext uri="{BB962C8B-B14F-4D97-AF65-F5344CB8AC3E}">
        <p14:creationId xmlns:p14="http://schemas.microsoft.com/office/powerpoint/2010/main" val="3121424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p:cNvSpPr txBox="1">
            <a:spLocks noGrp="1"/>
          </p:cNvSpPr>
          <p:nvPr>
            <p:ph type="body" sz="quarter" idx="14"/>
          </p:nvPr>
        </p:nvSpPr>
        <p:spPr>
          <a:xfrm>
            <a:off x="4572000" y="1129919"/>
            <a:ext cx="4363279" cy="2555315"/>
          </a:xfrm>
          <a:prstGeom prst="rect">
            <a:avLst/>
          </a:prstGeom>
          <a:noFill/>
        </p:spPr>
        <p:txBody>
          <a:bodyPr wrap="square" rtlCol="0">
            <a:spAutoFit/>
          </a:bodyPr>
          <a:lstStyle/>
          <a:p>
            <a:pPr marL="0" indent="0">
              <a:lnSpc>
                <a:spcPct val="100000"/>
              </a:lnSpc>
              <a:spcAft>
                <a:spcPts val="1200"/>
              </a:spcAft>
              <a:buNone/>
            </a:pPr>
            <a:r>
              <a:rPr lang="en-US" sz="2200" u="sng" dirty="0"/>
              <a:t>Source</a:t>
            </a:r>
          </a:p>
          <a:p>
            <a:pPr marL="0" indent="0">
              <a:lnSpc>
                <a:spcPct val="100000"/>
              </a:lnSpc>
              <a:spcAft>
                <a:spcPts val="1200"/>
              </a:spcAft>
              <a:buClr>
                <a:srgbClr val="0070C0"/>
              </a:buClr>
              <a:buNone/>
            </a:pPr>
            <a:r>
              <a:rPr lang="en-US" sz="2200" dirty="0">
                <a:latin typeface="Lato Black" panose="020F0A02020204030203" pitchFamily="34" charset="0"/>
              </a:rPr>
              <a:t>Where</a:t>
            </a:r>
          </a:p>
          <a:p>
            <a:pPr marL="0" indent="0">
              <a:lnSpc>
                <a:spcPct val="100000"/>
              </a:lnSpc>
              <a:spcAft>
                <a:spcPts val="1200"/>
              </a:spcAft>
              <a:buClr>
                <a:srgbClr val="0070C0"/>
              </a:buClr>
              <a:buNone/>
            </a:pPr>
            <a:r>
              <a:rPr lang="en-US" sz="2000" b="0" dirty="0"/>
              <a:t>Source identifies revenues and other sources of funds according to their origins.</a:t>
            </a:r>
          </a:p>
          <a:p>
            <a:pPr marL="0" indent="0">
              <a:buNone/>
            </a:pPr>
            <a:r>
              <a:rPr lang="en-US" sz="2000" b="0" dirty="0"/>
              <a:t>Used exclusively with Revenues</a:t>
            </a:r>
          </a:p>
        </p:txBody>
      </p:sp>
      <p:sp>
        <p:nvSpPr>
          <p:cNvPr id="2" name="Text Placeholder 1"/>
          <p:cNvSpPr>
            <a:spLocks noGrp="1"/>
          </p:cNvSpPr>
          <p:nvPr>
            <p:ph type="body" sz="quarter" idx="4294967295"/>
          </p:nvPr>
        </p:nvSpPr>
        <p:spPr>
          <a:xfrm>
            <a:off x="0" y="143838"/>
            <a:ext cx="9144000" cy="778500"/>
          </a:xfrm>
        </p:spPr>
        <p:txBody>
          <a:bodyPr>
            <a:normAutofit/>
          </a:bodyPr>
          <a:lstStyle/>
          <a:p>
            <a:pPr marL="0" indent="0" algn="ctr">
              <a:buNone/>
            </a:pPr>
            <a:r>
              <a:rPr lang="en-US" sz="3400" dirty="0">
                <a:solidFill>
                  <a:schemeClr val="bg1"/>
                </a:solidFill>
                <a:latin typeface="Lato Black" panose="020F0A02020204030203" pitchFamily="34" charset="0"/>
              </a:rPr>
              <a:t>WUFAR Account Format</a:t>
            </a:r>
            <a:endParaRPr lang="en-US" dirty="0"/>
          </a:p>
        </p:txBody>
      </p:sp>
      <p:sp>
        <p:nvSpPr>
          <p:cNvPr id="7" name="TextBox 6"/>
          <p:cNvSpPr txBox="1"/>
          <p:nvPr/>
        </p:nvSpPr>
        <p:spPr>
          <a:xfrm>
            <a:off x="113097" y="2081141"/>
            <a:ext cx="1380744" cy="1246495"/>
          </a:xfrm>
          <a:prstGeom prst="rect">
            <a:avLst/>
          </a:prstGeom>
          <a:solidFill>
            <a:srgbClr val="FFFF66">
              <a:alpha val="25098"/>
            </a:srgbClr>
          </a:solidFill>
          <a:ln>
            <a:solidFill>
              <a:schemeClr val="bg1">
                <a:lumMod val="65000"/>
              </a:schemeClr>
            </a:solidFill>
          </a:ln>
        </p:spPr>
        <p:txBody>
          <a:bodyPr wrap="square" rtlCol="0">
            <a:sp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10</a:t>
            </a:r>
          </a:p>
          <a:p>
            <a:pPr marL="0" marR="0" lvl="0" indent="0" algn="ctr" defTabSz="816350" rtl="0" eaLnBrk="1" fontAlgn="auto" latinLnBrk="0" hangingPunct="1">
              <a:lnSpc>
                <a:spcPct val="100000"/>
              </a:lnSpc>
              <a:spcBef>
                <a:spcPts val="0"/>
              </a:spcBef>
              <a:spcAft>
                <a:spcPts val="0"/>
              </a:spcAft>
              <a:buClrTx/>
              <a:buSzTx/>
              <a:buFontTx/>
              <a:buNone/>
              <a:tabLst/>
              <a:defRPr/>
            </a:pPr>
            <a:b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endPar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8" name="Pentagon 7"/>
          <p:cNvSpPr/>
          <p:nvPr/>
        </p:nvSpPr>
        <p:spPr>
          <a:xfrm>
            <a:off x="123036" y="1090541"/>
            <a:ext cx="1380744" cy="990601"/>
          </a:xfrm>
          <a:prstGeom prst="rect">
            <a:avLst/>
          </a:prstGeom>
          <a:solidFill>
            <a:srgbClr val="FFFF00"/>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Fund</a:t>
            </a:r>
          </a:p>
        </p:txBody>
      </p:sp>
      <p:sp>
        <p:nvSpPr>
          <p:cNvPr id="9" name="TextBox 8"/>
          <p:cNvSpPr txBox="1"/>
          <p:nvPr/>
        </p:nvSpPr>
        <p:spPr>
          <a:xfrm>
            <a:off x="1560445" y="2071203"/>
            <a:ext cx="1380744" cy="1246495"/>
          </a:xfrm>
          <a:prstGeom prst="rect">
            <a:avLst/>
          </a:prstGeom>
          <a:solidFill>
            <a:srgbClr val="CCB2FF">
              <a:alpha val="74902"/>
            </a:srgbClr>
          </a:solidFill>
          <a:ln>
            <a:solidFill>
              <a:schemeClr val="bg1">
                <a:lumMod val="65000"/>
              </a:schemeClr>
            </a:solidFill>
          </a:ln>
        </p:spPr>
        <p:txBody>
          <a:bodyPr wrap="square" rtlCol="0">
            <a:sp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000</a:t>
            </a:r>
            <a:b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b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endPar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10" name="Pentagon 7"/>
          <p:cNvSpPr/>
          <p:nvPr/>
        </p:nvSpPr>
        <p:spPr>
          <a:xfrm>
            <a:off x="1570384" y="1080602"/>
            <a:ext cx="1380744" cy="990601"/>
          </a:xfrm>
          <a:prstGeom prst="rect">
            <a:avLst/>
          </a:prstGeom>
          <a:solidFill>
            <a:srgbClr val="A46FFF"/>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Location</a:t>
            </a:r>
          </a:p>
        </p:txBody>
      </p:sp>
      <p:sp>
        <p:nvSpPr>
          <p:cNvPr id="11" name="TextBox 10"/>
          <p:cNvSpPr txBox="1"/>
          <p:nvPr/>
        </p:nvSpPr>
        <p:spPr>
          <a:xfrm>
            <a:off x="2997852" y="2071202"/>
            <a:ext cx="1380744" cy="1246495"/>
          </a:xfrm>
          <a:prstGeom prst="rect">
            <a:avLst/>
          </a:prstGeom>
          <a:solidFill>
            <a:srgbClr val="6699FF"/>
          </a:solidFill>
          <a:ln>
            <a:solidFill>
              <a:schemeClr val="bg1">
                <a:lumMod val="65000"/>
              </a:schemeClr>
            </a:solidFill>
          </a:ln>
        </p:spPr>
        <p:txBody>
          <a:bodyPr wrap="square" rtlCol="0">
            <a:sp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619</a:t>
            </a:r>
            <a:b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b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endPar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12" name="Pentagon 7"/>
          <p:cNvSpPr/>
          <p:nvPr/>
        </p:nvSpPr>
        <p:spPr>
          <a:xfrm>
            <a:off x="3017730" y="1080602"/>
            <a:ext cx="1380744" cy="990601"/>
          </a:xfrm>
          <a:prstGeom prst="rect">
            <a:avLst/>
          </a:prstGeom>
          <a:solidFill>
            <a:srgbClr val="6FA4FF"/>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Source</a:t>
            </a:r>
          </a:p>
        </p:txBody>
      </p:sp>
    </p:spTree>
    <p:extLst>
      <p:ext uri="{BB962C8B-B14F-4D97-AF65-F5344CB8AC3E}">
        <p14:creationId xmlns:p14="http://schemas.microsoft.com/office/powerpoint/2010/main" val="111370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p:cNvSpPr txBox="1">
            <a:spLocks noGrp="1"/>
          </p:cNvSpPr>
          <p:nvPr>
            <p:ph type="body" sz="quarter" idx="14"/>
          </p:nvPr>
        </p:nvSpPr>
        <p:spPr>
          <a:xfrm>
            <a:off x="4572000" y="1129919"/>
            <a:ext cx="4363279" cy="3129062"/>
          </a:xfrm>
          <a:prstGeom prst="rect">
            <a:avLst/>
          </a:prstGeom>
          <a:noFill/>
        </p:spPr>
        <p:txBody>
          <a:bodyPr wrap="square" rtlCol="0">
            <a:spAutoFit/>
          </a:bodyPr>
          <a:lstStyle/>
          <a:p>
            <a:pPr marL="0" indent="0">
              <a:lnSpc>
                <a:spcPct val="100000"/>
              </a:lnSpc>
              <a:spcAft>
                <a:spcPts val="1200"/>
              </a:spcAft>
              <a:buNone/>
            </a:pPr>
            <a:r>
              <a:rPr lang="en-US" sz="2200" u="sng" dirty="0"/>
              <a:t>Object</a:t>
            </a:r>
          </a:p>
          <a:p>
            <a:pPr marL="0" indent="0">
              <a:lnSpc>
                <a:spcPct val="100000"/>
              </a:lnSpc>
              <a:spcAft>
                <a:spcPts val="1200"/>
              </a:spcAft>
              <a:buClr>
                <a:srgbClr val="0070C0"/>
              </a:buClr>
              <a:buNone/>
            </a:pPr>
            <a:r>
              <a:rPr lang="en-US" sz="2200" dirty="0">
                <a:latin typeface="Lato Black" panose="020F0A02020204030203" pitchFamily="34" charset="0"/>
              </a:rPr>
              <a:t>What or Who</a:t>
            </a:r>
          </a:p>
          <a:p>
            <a:pPr marL="0" indent="0">
              <a:lnSpc>
                <a:spcPct val="100000"/>
              </a:lnSpc>
              <a:spcAft>
                <a:spcPts val="1200"/>
              </a:spcAft>
              <a:buClr>
                <a:srgbClr val="0070C0"/>
              </a:buClr>
              <a:buNone/>
            </a:pPr>
            <a:r>
              <a:rPr lang="en-US" sz="2000" b="0" dirty="0"/>
              <a:t>Object identifies the type of cost by category, such as salaries, materials, supplies, or contracted services.</a:t>
            </a:r>
          </a:p>
          <a:p>
            <a:pPr marL="0" indent="0">
              <a:buNone/>
            </a:pPr>
            <a:r>
              <a:rPr lang="en-US" sz="2000" u="sng" dirty="0"/>
              <a:t>What</a:t>
            </a:r>
            <a:r>
              <a:rPr lang="en-US" sz="2000" b="0" dirty="0"/>
              <a:t> you are buying, or </a:t>
            </a:r>
          </a:p>
          <a:p>
            <a:pPr marL="0" indent="0">
              <a:buNone/>
            </a:pPr>
            <a:r>
              <a:rPr lang="en-US" sz="2000" u="sng" dirty="0"/>
              <a:t>Who</a:t>
            </a:r>
            <a:r>
              <a:rPr lang="en-US" sz="2000" b="0" dirty="0"/>
              <a:t> you are buying it from</a:t>
            </a:r>
          </a:p>
        </p:txBody>
      </p:sp>
      <p:sp>
        <p:nvSpPr>
          <p:cNvPr id="2" name="Text Placeholder 1"/>
          <p:cNvSpPr>
            <a:spLocks noGrp="1"/>
          </p:cNvSpPr>
          <p:nvPr>
            <p:ph type="body" sz="quarter" idx="4294967295"/>
          </p:nvPr>
        </p:nvSpPr>
        <p:spPr>
          <a:xfrm>
            <a:off x="0" y="143838"/>
            <a:ext cx="9144000" cy="778500"/>
          </a:xfrm>
        </p:spPr>
        <p:txBody>
          <a:bodyPr>
            <a:normAutofit/>
          </a:bodyPr>
          <a:lstStyle/>
          <a:p>
            <a:pPr marL="0" indent="0" algn="ctr">
              <a:buNone/>
            </a:pPr>
            <a:r>
              <a:rPr lang="en-US" sz="3400" dirty="0">
                <a:solidFill>
                  <a:schemeClr val="bg1"/>
                </a:solidFill>
                <a:latin typeface="Lato Black" panose="020F0A02020204030203" pitchFamily="34" charset="0"/>
              </a:rPr>
              <a:t>WUFAR Account Format</a:t>
            </a:r>
            <a:endParaRPr lang="en-US" dirty="0"/>
          </a:p>
        </p:txBody>
      </p:sp>
      <p:sp>
        <p:nvSpPr>
          <p:cNvPr id="7" name="TextBox 6"/>
          <p:cNvSpPr txBox="1"/>
          <p:nvPr/>
        </p:nvSpPr>
        <p:spPr>
          <a:xfrm>
            <a:off x="113097" y="2081141"/>
            <a:ext cx="1380744" cy="1463040"/>
          </a:xfrm>
          <a:prstGeom prst="rect">
            <a:avLst/>
          </a:prstGeom>
          <a:solidFill>
            <a:srgbClr val="FFFF66">
              <a:alpha val="25098"/>
            </a:srgbClr>
          </a:solidFill>
          <a:ln>
            <a:solidFill>
              <a:schemeClr val="bg1">
                <a:lumMod val="65000"/>
              </a:schemeClr>
            </a:solidFill>
          </a:ln>
        </p:spPr>
        <p:txBody>
          <a:bodyPr wrap="square" rtlCol="0">
            <a:sp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10</a:t>
            </a:r>
            <a:b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a:t>
            </a:r>
            <a:b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27</a:t>
            </a:r>
          </a:p>
        </p:txBody>
      </p:sp>
      <p:sp>
        <p:nvSpPr>
          <p:cNvPr id="8" name="Pentagon 7"/>
          <p:cNvSpPr/>
          <p:nvPr/>
        </p:nvSpPr>
        <p:spPr>
          <a:xfrm>
            <a:off x="123036" y="1090541"/>
            <a:ext cx="1380744" cy="990601"/>
          </a:xfrm>
          <a:prstGeom prst="rect">
            <a:avLst/>
          </a:prstGeom>
          <a:solidFill>
            <a:srgbClr val="FFFF00"/>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Fund</a:t>
            </a:r>
          </a:p>
        </p:txBody>
      </p:sp>
      <p:sp>
        <p:nvSpPr>
          <p:cNvPr id="9" name="TextBox 8"/>
          <p:cNvSpPr txBox="1"/>
          <p:nvPr/>
        </p:nvSpPr>
        <p:spPr>
          <a:xfrm>
            <a:off x="1560445" y="2071203"/>
            <a:ext cx="1380744" cy="1463040"/>
          </a:xfrm>
          <a:prstGeom prst="rect">
            <a:avLst/>
          </a:prstGeom>
          <a:solidFill>
            <a:srgbClr val="CCB2FF">
              <a:alpha val="74902"/>
            </a:srgbClr>
          </a:solidFill>
          <a:ln>
            <a:solidFill>
              <a:schemeClr val="bg1">
                <a:lumMod val="65000"/>
              </a:schemeClr>
            </a:solidFill>
          </a:ln>
        </p:spPr>
        <p:txBody>
          <a:bodyPr wrap="square" rtlCol="0">
            <a:sp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123</a:t>
            </a:r>
            <a:b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b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endPar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10" name="Pentagon 7"/>
          <p:cNvSpPr/>
          <p:nvPr/>
        </p:nvSpPr>
        <p:spPr>
          <a:xfrm>
            <a:off x="1570384" y="1080602"/>
            <a:ext cx="1380744" cy="990601"/>
          </a:xfrm>
          <a:prstGeom prst="rect">
            <a:avLst/>
          </a:prstGeom>
          <a:solidFill>
            <a:srgbClr val="A46FFF"/>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Location</a:t>
            </a:r>
          </a:p>
        </p:txBody>
      </p:sp>
      <p:sp>
        <p:nvSpPr>
          <p:cNvPr id="11" name="TextBox 10"/>
          <p:cNvSpPr txBox="1"/>
          <p:nvPr/>
        </p:nvSpPr>
        <p:spPr>
          <a:xfrm>
            <a:off x="2997852" y="2071202"/>
            <a:ext cx="1380744" cy="1463040"/>
          </a:xfrm>
          <a:prstGeom prst="rect">
            <a:avLst/>
          </a:prstGeom>
          <a:solidFill>
            <a:srgbClr val="6699FF"/>
          </a:solidFill>
          <a:ln>
            <a:solidFill>
              <a:schemeClr val="bg1">
                <a:lumMod val="65000"/>
              </a:schemeClr>
            </a:solidFill>
          </a:ln>
        </p:spPr>
        <p:txBody>
          <a:bodyPr wrap="square" rtlCol="0">
            <a:sp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300</a:t>
            </a:r>
            <a:b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b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endPar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12" name="Pentagon 7"/>
          <p:cNvSpPr/>
          <p:nvPr/>
        </p:nvSpPr>
        <p:spPr>
          <a:xfrm>
            <a:off x="3017730" y="1080602"/>
            <a:ext cx="1380744" cy="990601"/>
          </a:xfrm>
          <a:prstGeom prst="rect">
            <a:avLst/>
          </a:prstGeom>
          <a:solidFill>
            <a:srgbClr val="6FA4FF"/>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Object</a:t>
            </a:r>
          </a:p>
        </p:txBody>
      </p:sp>
    </p:spTree>
    <p:extLst>
      <p:ext uri="{BB962C8B-B14F-4D97-AF65-F5344CB8AC3E}">
        <p14:creationId xmlns:p14="http://schemas.microsoft.com/office/powerpoint/2010/main" val="2997958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AE79C47-8D48-2F1D-A504-3A7304789762}"/>
              </a:ext>
            </a:extLst>
          </p:cNvPr>
          <p:cNvSpPr txBox="1"/>
          <p:nvPr/>
        </p:nvSpPr>
        <p:spPr>
          <a:xfrm>
            <a:off x="1450231" y="134636"/>
            <a:ext cx="5975578" cy="646331"/>
          </a:xfrm>
          <a:prstGeom prst="rect">
            <a:avLst/>
          </a:prstGeom>
          <a:noFill/>
        </p:spPr>
        <p:txBody>
          <a:bodyPr wrap="square">
            <a:spAutoFit/>
          </a:bodyPr>
          <a:lstStyle/>
          <a:p>
            <a:pPr algn="ctr" defTabSz="685800">
              <a:spcAft>
                <a:spcPts val="3000"/>
              </a:spcAft>
            </a:pPr>
            <a:r>
              <a:rPr lang="en-US" sz="3600" b="1" dirty="0">
                <a:solidFill>
                  <a:schemeClr val="bg1"/>
                </a:solidFill>
                <a:latin typeface="Lato Black" panose="020F0A02020204030203" pitchFamily="34" charset="0"/>
              </a:rPr>
              <a:t>WUFAR Account Sequence</a:t>
            </a:r>
          </a:p>
        </p:txBody>
      </p:sp>
      <p:sp>
        <p:nvSpPr>
          <p:cNvPr id="3" name="TextBox 2">
            <a:extLst>
              <a:ext uri="{FF2B5EF4-FFF2-40B4-BE49-F238E27FC236}">
                <a16:creationId xmlns:a16="http://schemas.microsoft.com/office/drawing/2014/main" id="{C9E3C980-4CBE-436E-C23E-C9427F6DFF11}"/>
              </a:ext>
            </a:extLst>
          </p:cNvPr>
          <p:cNvSpPr txBox="1"/>
          <p:nvPr/>
        </p:nvSpPr>
        <p:spPr>
          <a:xfrm>
            <a:off x="1610290" y="2974471"/>
            <a:ext cx="5923420" cy="723916"/>
          </a:xfrm>
          <a:prstGeom prst="rect">
            <a:avLst/>
          </a:prstGeom>
          <a:solidFill>
            <a:schemeClr val="accent4">
              <a:lumMod val="20000"/>
              <a:lumOff val="80000"/>
            </a:schemeClr>
          </a:solidFill>
        </p:spPr>
        <p:txBody>
          <a:bodyPr wrap="square" rtlCol="0">
            <a:spAutoFit/>
          </a:bodyPr>
          <a:lstStyle/>
          <a:p>
            <a:pPr algn="ctr">
              <a:lnSpc>
                <a:spcPct val="114000"/>
              </a:lnSpc>
            </a:pPr>
            <a:r>
              <a:rPr lang="en-US" sz="1800" dirty="0">
                <a:latin typeface="Lato" panose="020F0502020204030203" pitchFamily="34" charset="0"/>
              </a:rPr>
              <a:t>Expense Object: What is being paid for?</a:t>
            </a:r>
          </a:p>
          <a:p>
            <a:pPr algn="ctr">
              <a:lnSpc>
                <a:spcPct val="114000"/>
              </a:lnSpc>
            </a:pPr>
            <a:r>
              <a:rPr lang="en-US" sz="1800" i="1" dirty="0">
                <a:latin typeface="Lato" panose="020F0502020204030203" pitchFamily="34" charset="0"/>
              </a:rPr>
              <a:t>111 = Certified Staff Salary*</a:t>
            </a:r>
          </a:p>
        </p:txBody>
      </p:sp>
      <p:grpSp>
        <p:nvGrpSpPr>
          <p:cNvPr id="4" name="Group 3">
            <a:extLst>
              <a:ext uri="{FF2B5EF4-FFF2-40B4-BE49-F238E27FC236}">
                <a16:creationId xmlns:a16="http://schemas.microsoft.com/office/drawing/2014/main" id="{8B1306E9-5054-B0CC-9C82-01C799D7CA11}"/>
              </a:ext>
            </a:extLst>
          </p:cNvPr>
          <p:cNvGrpSpPr/>
          <p:nvPr/>
        </p:nvGrpSpPr>
        <p:grpSpPr>
          <a:xfrm>
            <a:off x="1610290" y="1829679"/>
            <a:ext cx="5923420" cy="738664"/>
            <a:chOff x="1610290" y="1579173"/>
            <a:chExt cx="5923420" cy="738664"/>
          </a:xfrm>
        </p:grpSpPr>
        <p:sp>
          <p:nvSpPr>
            <p:cNvPr id="5" name="TextBox 4">
              <a:extLst>
                <a:ext uri="{FF2B5EF4-FFF2-40B4-BE49-F238E27FC236}">
                  <a16:creationId xmlns:a16="http://schemas.microsoft.com/office/drawing/2014/main" id="{389AA708-4B15-ED20-DDD1-21DCB32BB1E7}"/>
                </a:ext>
              </a:extLst>
            </p:cNvPr>
            <p:cNvSpPr txBox="1"/>
            <p:nvPr/>
          </p:nvSpPr>
          <p:spPr>
            <a:xfrm>
              <a:off x="1610290" y="1579173"/>
              <a:ext cx="720069"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10</a:t>
              </a:r>
            </a:p>
          </p:txBody>
        </p:sp>
        <p:sp>
          <p:nvSpPr>
            <p:cNvPr id="6" name="TextBox 5">
              <a:extLst>
                <a:ext uri="{FF2B5EF4-FFF2-40B4-BE49-F238E27FC236}">
                  <a16:creationId xmlns:a16="http://schemas.microsoft.com/office/drawing/2014/main" id="{36E72F18-B7D9-645E-70B0-05BF38FA2BCB}"/>
                </a:ext>
              </a:extLst>
            </p:cNvPr>
            <p:cNvSpPr txBox="1"/>
            <p:nvPr/>
          </p:nvSpPr>
          <p:spPr>
            <a:xfrm>
              <a:off x="2330359" y="1579173"/>
              <a:ext cx="449162"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E</a:t>
              </a:r>
            </a:p>
          </p:txBody>
        </p:sp>
        <p:sp>
          <p:nvSpPr>
            <p:cNvPr id="7" name="TextBox 6">
              <a:extLst>
                <a:ext uri="{FF2B5EF4-FFF2-40B4-BE49-F238E27FC236}">
                  <a16:creationId xmlns:a16="http://schemas.microsoft.com/office/drawing/2014/main" id="{2FD3CD1E-2C5D-6093-FB8B-0D68A3ACE627}"/>
                </a:ext>
              </a:extLst>
            </p:cNvPr>
            <p:cNvSpPr txBox="1"/>
            <p:nvPr/>
          </p:nvSpPr>
          <p:spPr>
            <a:xfrm>
              <a:off x="2779521" y="1579173"/>
              <a:ext cx="987771"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120</a:t>
              </a:r>
            </a:p>
          </p:txBody>
        </p:sp>
        <p:sp>
          <p:nvSpPr>
            <p:cNvPr id="8" name="TextBox 7">
              <a:extLst>
                <a:ext uri="{FF2B5EF4-FFF2-40B4-BE49-F238E27FC236}">
                  <a16:creationId xmlns:a16="http://schemas.microsoft.com/office/drawing/2014/main" id="{C907363B-4D89-9E5D-CD5F-2F56266F420F}"/>
                </a:ext>
              </a:extLst>
            </p:cNvPr>
            <p:cNvSpPr txBox="1"/>
            <p:nvPr/>
          </p:nvSpPr>
          <p:spPr>
            <a:xfrm>
              <a:off x="3767292" y="1579173"/>
              <a:ext cx="987771" cy="738664"/>
            </a:xfrm>
            <a:prstGeom prst="rect">
              <a:avLst/>
            </a:prstGeom>
            <a:solidFill>
              <a:schemeClr val="accent4">
                <a:lumMod val="20000"/>
                <a:lumOff val="80000"/>
              </a:schemeClr>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111</a:t>
              </a:r>
            </a:p>
          </p:txBody>
        </p:sp>
        <p:sp>
          <p:nvSpPr>
            <p:cNvPr id="9" name="TextBox 8">
              <a:extLst>
                <a:ext uri="{FF2B5EF4-FFF2-40B4-BE49-F238E27FC236}">
                  <a16:creationId xmlns:a16="http://schemas.microsoft.com/office/drawing/2014/main" id="{C15A0724-335C-FD9F-36BC-239CEE12C7D0}"/>
                </a:ext>
              </a:extLst>
            </p:cNvPr>
            <p:cNvSpPr txBox="1"/>
            <p:nvPr/>
          </p:nvSpPr>
          <p:spPr>
            <a:xfrm>
              <a:off x="4755063" y="1579173"/>
              <a:ext cx="1790876"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122150</a:t>
              </a:r>
            </a:p>
          </p:txBody>
        </p:sp>
        <p:sp>
          <p:nvSpPr>
            <p:cNvPr id="10" name="TextBox 9">
              <a:extLst>
                <a:ext uri="{FF2B5EF4-FFF2-40B4-BE49-F238E27FC236}">
                  <a16:creationId xmlns:a16="http://schemas.microsoft.com/office/drawing/2014/main" id="{CC71C490-3B75-15A5-EE62-BDF8BBE851F9}"/>
                </a:ext>
              </a:extLst>
            </p:cNvPr>
            <p:cNvSpPr txBox="1"/>
            <p:nvPr/>
          </p:nvSpPr>
          <p:spPr>
            <a:xfrm>
              <a:off x="6545939" y="1579173"/>
              <a:ext cx="987771"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141</a:t>
              </a:r>
            </a:p>
          </p:txBody>
        </p:sp>
      </p:grpSp>
      <p:sp>
        <p:nvSpPr>
          <p:cNvPr id="11" name="Up Arrow 19">
            <a:extLst>
              <a:ext uri="{FF2B5EF4-FFF2-40B4-BE49-F238E27FC236}">
                <a16:creationId xmlns:a16="http://schemas.microsoft.com/office/drawing/2014/main" id="{B2579F20-435A-7E3F-2FBD-891A1F011F46}"/>
              </a:ext>
            </a:extLst>
          </p:cNvPr>
          <p:cNvSpPr/>
          <p:nvPr/>
        </p:nvSpPr>
        <p:spPr>
          <a:xfrm>
            <a:off x="4094062" y="2568344"/>
            <a:ext cx="334229" cy="406127"/>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510F069-E9B4-94C4-8C7A-34199630970A}"/>
              </a:ext>
            </a:extLst>
          </p:cNvPr>
          <p:cNvSpPr txBox="1"/>
          <p:nvPr/>
        </p:nvSpPr>
        <p:spPr>
          <a:xfrm>
            <a:off x="3476189" y="1128154"/>
            <a:ext cx="2191627" cy="461665"/>
          </a:xfrm>
          <a:prstGeom prst="rect">
            <a:avLst/>
          </a:prstGeom>
          <a:noFill/>
        </p:spPr>
        <p:txBody>
          <a:bodyPr wrap="none" rtlCol="0">
            <a:spAutoFit/>
          </a:bodyPr>
          <a:lstStyle/>
          <a:p>
            <a:pPr algn="ctr"/>
            <a:r>
              <a:rPr lang="en-US" sz="2400" b="1" u="sng" dirty="0">
                <a:latin typeface="Lato" panose="020F0502020204030203" pitchFamily="34" charset="0"/>
              </a:rPr>
              <a:t>Object/Source</a:t>
            </a:r>
            <a:endParaRPr lang="en-US" sz="2400" b="1" i="1" u="sng" dirty="0">
              <a:latin typeface="Lato" panose="020F0502020204030203" pitchFamily="34" charset="0"/>
            </a:endParaRPr>
          </a:p>
        </p:txBody>
      </p:sp>
      <p:sp>
        <p:nvSpPr>
          <p:cNvPr id="13" name="TextBox 12">
            <a:extLst>
              <a:ext uri="{FF2B5EF4-FFF2-40B4-BE49-F238E27FC236}">
                <a16:creationId xmlns:a16="http://schemas.microsoft.com/office/drawing/2014/main" id="{8244BC70-2A09-5F14-E876-ED4418EB1827}"/>
              </a:ext>
            </a:extLst>
          </p:cNvPr>
          <p:cNvSpPr txBox="1"/>
          <p:nvPr/>
        </p:nvSpPr>
        <p:spPr>
          <a:xfrm>
            <a:off x="5453204" y="4104515"/>
            <a:ext cx="2080506" cy="339645"/>
          </a:xfrm>
          <a:prstGeom prst="rect">
            <a:avLst/>
          </a:prstGeom>
          <a:noFill/>
        </p:spPr>
        <p:txBody>
          <a:bodyPr wrap="none" rtlCol="0">
            <a:spAutoFit/>
          </a:bodyPr>
          <a:lstStyle/>
          <a:p>
            <a:pPr algn="r"/>
            <a:r>
              <a:rPr lang="en-US" dirty="0">
                <a:latin typeface="Lato" panose="020F0502020204030203" pitchFamily="34" charset="0"/>
              </a:rPr>
              <a:t>* Local account detail</a:t>
            </a:r>
          </a:p>
        </p:txBody>
      </p:sp>
    </p:spTree>
    <p:extLst>
      <p:ext uri="{BB962C8B-B14F-4D97-AF65-F5344CB8AC3E}">
        <p14:creationId xmlns:p14="http://schemas.microsoft.com/office/powerpoint/2010/main" val="3530096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053548" y="922338"/>
            <a:ext cx="7310584" cy="3700196"/>
          </a:xfrm>
        </p:spPr>
        <p:txBody>
          <a:bodyPr>
            <a:normAutofit/>
          </a:bodyPr>
          <a:lstStyle/>
          <a:p>
            <a:pPr>
              <a:buClr>
                <a:srgbClr val="0070C0"/>
              </a:buClr>
              <a:buFont typeface="Wingdings" panose="05000000000000000000" pitchFamily="2" charset="2"/>
              <a:buChar char="v"/>
            </a:pPr>
            <a:r>
              <a:rPr lang="en-US" dirty="0"/>
              <a:t>Salaries &amp; Benefits (100 / 200 Objects)</a:t>
            </a:r>
          </a:p>
          <a:p>
            <a:pPr>
              <a:buClr>
                <a:srgbClr val="0070C0"/>
              </a:buClr>
              <a:buFont typeface="Wingdings" panose="05000000000000000000" pitchFamily="2" charset="2"/>
              <a:buChar char="v"/>
            </a:pPr>
            <a:r>
              <a:rPr lang="en-US" dirty="0"/>
              <a:t>Purchased Services (300 Objects)</a:t>
            </a:r>
          </a:p>
          <a:p>
            <a:pPr>
              <a:buClr>
                <a:srgbClr val="0070C0"/>
              </a:buClr>
              <a:buFont typeface="Wingdings" panose="05000000000000000000" pitchFamily="2" charset="2"/>
              <a:buChar char="v"/>
            </a:pPr>
            <a:r>
              <a:rPr lang="en-US" dirty="0"/>
              <a:t>Non-Capital Objects (400 Objects)</a:t>
            </a:r>
          </a:p>
          <a:p>
            <a:pPr>
              <a:buClr>
                <a:srgbClr val="0070C0"/>
              </a:buClr>
              <a:buFont typeface="Wingdings" panose="05000000000000000000" pitchFamily="2" charset="2"/>
              <a:buChar char="v"/>
            </a:pPr>
            <a:r>
              <a:rPr lang="en-US" dirty="0"/>
              <a:t>Capital Objects (500 Objects)</a:t>
            </a:r>
          </a:p>
          <a:p>
            <a:pPr>
              <a:buClr>
                <a:srgbClr val="0070C0"/>
              </a:buClr>
              <a:buFont typeface="Wingdings" panose="05000000000000000000" pitchFamily="2" charset="2"/>
              <a:buChar char="v"/>
            </a:pPr>
            <a:r>
              <a:rPr lang="en-US" dirty="0"/>
              <a:t>Insurance (700 Objects)</a:t>
            </a:r>
          </a:p>
          <a:p>
            <a:pPr>
              <a:buClr>
                <a:srgbClr val="0070C0"/>
              </a:buClr>
              <a:buFont typeface="Wingdings" panose="05000000000000000000" pitchFamily="2" charset="2"/>
              <a:buChar char="v"/>
            </a:pPr>
            <a:r>
              <a:rPr lang="en-US" dirty="0"/>
              <a:t>Other Objects (900 Objects)</a:t>
            </a:r>
          </a:p>
        </p:txBody>
      </p:sp>
      <p:sp>
        <p:nvSpPr>
          <p:cNvPr id="2" name="Text Placeholder 1"/>
          <p:cNvSpPr>
            <a:spLocks noGrp="1"/>
          </p:cNvSpPr>
          <p:nvPr>
            <p:ph type="body" sz="quarter" idx="4294967295"/>
          </p:nvPr>
        </p:nvSpPr>
        <p:spPr>
          <a:xfrm>
            <a:off x="0" y="123290"/>
            <a:ext cx="9144000" cy="799048"/>
          </a:xfrm>
        </p:spPr>
        <p:txBody>
          <a:bodyPr>
            <a:normAutofit/>
          </a:bodyPr>
          <a:lstStyle/>
          <a:p>
            <a:pPr marL="0" indent="0" algn="ctr">
              <a:buNone/>
            </a:pPr>
            <a:r>
              <a:rPr lang="en-US" sz="3400" dirty="0">
                <a:solidFill>
                  <a:schemeClr val="bg1"/>
                </a:solidFill>
                <a:latin typeface="Lato Black" panose="020F0A02020204030203" pitchFamily="34" charset="0"/>
              </a:rPr>
              <a:t>Types of Objects</a:t>
            </a:r>
          </a:p>
        </p:txBody>
      </p:sp>
    </p:spTree>
    <p:extLst>
      <p:ext uri="{BB962C8B-B14F-4D97-AF65-F5344CB8AC3E}">
        <p14:creationId xmlns:p14="http://schemas.microsoft.com/office/powerpoint/2010/main" val="3281126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p:cNvSpPr txBox="1">
            <a:spLocks noGrp="1"/>
          </p:cNvSpPr>
          <p:nvPr>
            <p:ph type="body" sz="quarter" idx="14"/>
          </p:nvPr>
        </p:nvSpPr>
        <p:spPr>
          <a:xfrm>
            <a:off x="6083953" y="1101822"/>
            <a:ext cx="2901021" cy="3016210"/>
          </a:xfrm>
          <a:prstGeom prst="rect">
            <a:avLst/>
          </a:prstGeom>
          <a:noFill/>
        </p:spPr>
        <p:txBody>
          <a:bodyPr wrap="square" rtlCol="0">
            <a:spAutoFit/>
          </a:bodyPr>
          <a:lstStyle/>
          <a:p>
            <a:pPr marL="0" indent="0">
              <a:lnSpc>
                <a:spcPct val="100000"/>
              </a:lnSpc>
              <a:spcAft>
                <a:spcPts val="1200"/>
              </a:spcAft>
              <a:buNone/>
            </a:pPr>
            <a:r>
              <a:rPr lang="en-US" sz="2000" u="sng" dirty="0"/>
              <a:t>Function</a:t>
            </a:r>
          </a:p>
          <a:p>
            <a:pPr>
              <a:lnSpc>
                <a:spcPct val="100000"/>
              </a:lnSpc>
              <a:spcAft>
                <a:spcPts val="1200"/>
              </a:spcAft>
              <a:buClr>
                <a:srgbClr val="F187F3"/>
              </a:buClr>
              <a:buFont typeface="Wingdings" panose="05000000000000000000" pitchFamily="2" charset="2"/>
              <a:buChar char="v"/>
            </a:pPr>
            <a:r>
              <a:rPr lang="en-US" sz="2000" dirty="0"/>
              <a:t>Why?</a:t>
            </a:r>
          </a:p>
          <a:p>
            <a:pPr>
              <a:lnSpc>
                <a:spcPct val="100000"/>
              </a:lnSpc>
              <a:spcBef>
                <a:spcPts val="1200"/>
              </a:spcBef>
              <a:spcAft>
                <a:spcPts val="1200"/>
              </a:spcAft>
              <a:buClr>
                <a:srgbClr val="F187F3"/>
              </a:buClr>
              <a:buFont typeface="Wingdings" panose="05000000000000000000" pitchFamily="2" charset="2"/>
              <a:buChar char="v"/>
            </a:pPr>
            <a:r>
              <a:rPr lang="en-US" sz="2000" dirty="0"/>
              <a:t>For what area </a:t>
            </a:r>
            <a:br>
              <a:rPr lang="en-US" sz="2000" dirty="0"/>
            </a:br>
            <a:r>
              <a:rPr lang="en-US" sz="2000" dirty="0"/>
              <a:t>or purpose? </a:t>
            </a:r>
          </a:p>
          <a:p>
            <a:pPr marL="633412" indent="-285750">
              <a:lnSpc>
                <a:spcPct val="100000"/>
              </a:lnSpc>
              <a:spcAft>
                <a:spcPts val="1200"/>
              </a:spcAft>
              <a:buClr>
                <a:srgbClr val="F187F3"/>
              </a:buClr>
              <a:buFont typeface="Courier New" panose="02070309020205020404" pitchFamily="49" charset="0"/>
              <a:buChar char="o"/>
            </a:pPr>
            <a:r>
              <a:rPr lang="en-US" sz="1500" dirty="0"/>
              <a:t>100 000-level functions are instructional.</a:t>
            </a:r>
          </a:p>
          <a:p>
            <a:pPr marL="633412" indent="-285750">
              <a:lnSpc>
                <a:spcPct val="100000"/>
              </a:lnSpc>
              <a:spcAft>
                <a:spcPts val="1200"/>
              </a:spcAft>
              <a:buClr>
                <a:srgbClr val="F187F3"/>
              </a:buClr>
              <a:buFont typeface="Courier New" panose="02070309020205020404" pitchFamily="49" charset="0"/>
              <a:buChar char="o"/>
            </a:pPr>
            <a:r>
              <a:rPr lang="en-US" sz="1500" dirty="0"/>
              <a:t>200 000-level functions are support services.</a:t>
            </a:r>
          </a:p>
        </p:txBody>
      </p:sp>
      <p:sp>
        <p:nvSpPr>
          <p:cNvPr id="2" name="Text Placeholder 1"/>
          <p:cNvSpPr>
            <a:spLocks noGrp="1"/>
          </p:cNvSpPr>
          <p:nvPr>
            <p:ph type="body" sz="quarter" idx="4294967295"/>
          </p:nvPr>
        </p:nvSpPr>
        <p:spPr>
          <a:xfrm>
            <a:off x="0" y="143838"/>
            <a:ext cx="9144000" cy="778500"/>
          </a:xfrm>
        </p:spPr>
        <p:txBody>
          <a:bodyPr>
            <a:normAutofit/>
          </a:bodyPr>
          <a:lstStyle/>
          <a:p>
            <a:pPr marL="0" indent="0" algn="ctr">
              <a:buNone/>
            </a:pPr>
            <a:r>
              <a:rPr lang="en-US" sz="3400" dirty="0">
                <a:solidFill>
                  <a:schemeClr val="bg1"/>
                </a:solidFill>
                <a:latin typeface="Lato Black" panose="020F0A02020204030203" pitchFamily="34" charset="0"/>
              </a:rPr>
              <a:t>WUFAR Account Format</a:t>
            </a:r>
            <a:endParaRPr lang="en-US" dirty="0"/>
          </a:p>
        </p:txBody>
      </p:sp>
      <p:sp>
        <p:nvSpPr>
          <p:cNvPr id="7" name="TextBox 6"/>
          <p:cNvSpPr txBox="1"/>
          <p:nvPr/>
        </p:nvSpPr>
        <p:spPr>
          <a:xfrm>
            <a:off x="93221" y="2081141"/>
            <a:ext cx="1380744" cy="1463040"/>
          </a:xfrm>
          <a:prstGeom prst="rect">
            <a:avLst/>
          </a:prstGeom>
          <a:solidFill>
            <a:srgbClr val="FFFF66">
              <a:alpha val="25098"/>
            </a:srgbClr>
          </a:solidFill>
          <a:ln>
            <a:solidFill>
              <a:schemeClr val="bg1">
                <a:lumMod val="65000"/>
              </a:schemeClr>
            </a:solidFill>
          </a:ln>
        </p:spPr>
        <p:txBody>
          <a:bodyPr wrap="square" rtlCol="0">
            <a:sp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10</a:t>
            </a:r>
            <a:b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a:t>
            </a:r>
            <a:b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27</a:t>
            </a:r>
            <a:endPar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8" name="Pentagon 7"/>
          <p:cNvSpPr/>
          <p:nvPr/>
        </p:nvSpPr>
        <p:spPr>
          <a:xfrm>
            <a:off x="103160" y="1090541"/>
            <a:ext cx="1380744" cy="990601"/>
          </a:xfrm>
          <a:prstGeom prst="rect">
            <a:avLst/>
          </a:prstGeom>
          <a:solidFill>
            <a:srgbClr val="FFFF00"/>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Fund</a:t>
            </a:r>
          </a:p>
        </p:txBody>
      </p:sp>
      <p:sp>
        <p:nvSpPr>
          <p:cNvPr id="9" name="TextBox 8"/>
          <p:cNvSpPr txBox="1"/>
          <p:nvPr/>
        </p:nvSpPr>
        <p:spPr>
          <a:xfrm>
            <a:off x="1530628" y="2091081"/>
            <a:ext cx="1380744" cy="1463040"/>
          </a:xfrm>
          <a:prstGeom prst="rect">
            <a:avLst/>
          </a:prstGeom>
          <a:solidFill>
            <a:srgbClr val="CCB2FF">
              <a:alpha val="74902"/>
            </a:srgbClr>
          </a:solidFill>
          <a:ln>
            <a:solidFill>
              <a:schemeClr val="bg1">
                <a:lumMod val="65000"/>
              </a:schemeClr>
            </a:solidFill>
          </a:ln>
        </p:spPr>
        <p:txBody>
          <a:bodyPr wrap="square" rtlCol="0">
            <a:sp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123</a:t>
            </a:r>
            <a:br>
              <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br>
              <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endPar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10" name="Pentagon 7"/>
          <p:cNvSpPr/>
          <p:nvPr/>
        </p:nvSpPr>
        <p:spPr>
          <a:xfrm>
            <a:off x="1540567" y="1100480"/>
            <a:ext cx="1380744" cy="990601"/>
          </a:xfrm>
          <a:prstGeom prst="rect">
            <a:avLst/>
          </a:prstGeom>
          <a:solidFill>
            <a:srgbClr val="A46FFF"/>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Location</a:t>
            </a:r>
          </a:p>
        </p:txBody>
      </p:sp>
      <p:sp>
        <p:nvSpPr>
          <p:cNvPr id="11" name="TextBox 10"/>
          <p:cNvSpPr txBox="1"/>
          <p:nvPr/>
        </p:nvSpPr>
        <p:spPr>
          <a:xfrm>
            <a:off x="2968035" y="2091081"/>
            <a:ext cx="1380744" cy="1463040"/>
          </a:xfrm>
          <a:prstGeom prst="rect">
            <a:avLst/>
          </a:prstGeom>
          <a:solidFill>
            <a:srgbClr val="6699FF">
              <a:alpha val="25098"/>
            </a:srgbClr>
          </a:solidFill>
          <a:ln>
            <a:solidFill>
              <a:schemeClr val="bg1">
                <a:lumMod val="65000"/>
              </a:schemeClr>
            </a:solidFill>
          </a:ln>
        </p:spPr>
        <p:txBody>
          <a:bodyPr wrap="square" rtlCol="0">
            <a:sp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300</a:t>
            </a:r>
            <a:br>
              <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br>
              <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endPar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12" name="Pentagon 7"/>
          <p:cNvSpPr/>
          <p:nvPr/>
        </p:nvSpPr>
        <p:spPr>
          <a:xfrm>
            <a:off x="2987913" y="1100480"/>
            <a:ext cx="1380744" cy="990601"/>
          </a:xfrm>
          <a:prstGeom prst="rect">
            <a:avLst/>
          </a:prstGeom>
          <a:solidFill>
            <a:srgbClr val="6FA4FF"/>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Object</a:t>
            </a:r>
          </a:p>
        </p:txBody>
      </p:sp>
      <p:sp>
        <p:nvSpPr>
          <p:cNvPr id="13" name="TextBox 12"/>
          <p:cNvSpPr txBox="1"/>
          <p:nvPr/>
        </p:nvSpPr>
        <p:spPr>
          <a:xfrm>
            <a:off x="4415381" y="2101019"/>
            <a:ext cx="1380744" cy="1463040"/>
          </a:xfrm>
          <a:prstGeom prst="rect">
            <a:avLst/>
          </a:prstGeom>
          <a:solidFill>
            <a:srgbClr val="F7BAF8"/>
          </a:solidFill>
          <a:ln>
            <a:solidFill>
              <a:schemeClr val="bg1">
                <a:lumMod val="65000"/>
              </a:schemeClr>
            </a:solidFill>
          </a:ln>
        </p:spPr>
        <p:txBody>
          <a:bodyPr wrap="square" rtlCol="0">
            <a:sp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110 000</a:t>
            </a: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a:t>
            </a: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158 000</a:t>
            </a:r>
            <a:endPar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14" name="Pentagon 7"/>
          <p:cNvSpPr/>
          <p:nvPr/>
        </p:nvSpPr>
        <p:spPr>
          <a:xfrm>
            <a:off x="4425318" y="1110419"/>
            <a:ext cx="1380744" cy="990601"/>
          </a:xfrm>
          <a:prstGeom prst="rect">
            <a:avLst/>
          </a:prstGeom>
          <a:solidFill>
            <a:srgbClr val="F187F3"/>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Function</a:t>
            </a:r>
          </a:p>
        </p:txBody>
      </p:sp>
    </p:spTree>
    <p:extLst>
      <p:ext uri="{BB962C8B-B14F-4D97-AF65-F5344CB8AC3E}">
        <p14:creationId xmlns:p14="http://schemas.microsoft.com/office/powerpoint/2010/main" val="3977137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36713" y="922337"/>
            <a:ext cx="8328991" cy="3820886"/>
          </a:xfrm>
        </p:spPr>
        <p:txBody>
          <a:bodyPr>
            <a:normAutofit fontScale="92500" lnSpcReduction="10000"/>
          </a:bodyPr>
          <a:lstStyle/>
          <a:p>
            <a:pPr marL="0" indent="0">
              <a:buNone/>
            </a:pPr>
            <a:r>
              <a:rPr lang="en-US" sz="2200" dirty="0"/>
              <a:t>DPI needs a uniform system for reporting LEA activity for:</a:t>
            </a:r>
          </a:p>
          <a:p>
            <a:pPr marL="690562">
              <a:buClr>
                <a:srgbClr val="0070C0"/>
              </a:buClr>
              <a:buFont typeface="Wingdings" panose="05000000000000000000" pitchFamily="2" charset="2"/>
              <a:buChar char="v"/>
            </a:pPr>
            <a:r>
              <a:rPr lang="en-US" sz="2000" b="0" dirty="0"/>
              <a:t>Reporting purposes (both state and federal)</a:t>
            </a:r>
          </a:p>
          <a:p>
            <a:pPr marL="690562">
              <a:buClr>
                <a:srgbClr val="0070C0"/>
              </a:buClr>
              <a:buFont typeface="Wingdings" panose="05000000000000000000" pitchFamily="2" charset="2"/>
              <a:buChar char="v"/>
            </a:pPr>
            <a:r>
              <a:rPr lang="en-US" sz="2000" b="0" dirty="0"/>
              <a:t>Calculating general and categorical aid</a:t>
            </a:r>
          </a:p>
          <a:p>
            <a:pPr marL="690562">
              <a:buClr>
                <a:srgbClr val="0070C0"/>
              </a:buClr>
              <a:buFont typeface="Wingdings" panose="05000000000000000000" pitchFamily="2" charset="2"/>
              <a:buChar char="v"/>
            </a:pPr>
            <a:r>
              <a:rPr lang="en-US" sz="2000" b="0" dirty="0"/>
              <a:t>Determining compliance with federal regulations</a:t>
            </a:r>
          </a:p>
          <a:p>
            <a:pPr marL="690562">
              <a:buClr>
                <a:srgbClr val="0070C0"/>
              </a:buClr>
              <a:buFont typeface="Wingdings" panose="05000000000000000000" pitchFamily="2" charset="2"/>
              <a:buChar char="v"/>
            </a:pPr>
            <a:r>
              <a:rPr lang="en-US" sz="2000" b="0" dirty="0"/>
              <a:t>Comparing activity between LEAs</a:t>
            </a:r>
          </a:p>
          <a:p>
            <a:pPr marL="690562">
              <a:buClr>
                <a:srgbClr val="0070C0"/>
              </a:buClr>
              <a:buFont typeface="Wingdings" panose="05000000000000000000" pitchFamily="2" charset="2"/>
              <a:buChar char="v"/>
            </a:pPr>
            <a:r>
              <a:rPr lang="en-US" sz="2000" b="0" dirty="0"/>
              <a:t>State budget building</a:t>
            </a:r>
          </a:p>
          <a:p>
            <a:pPr marL="690562">
              <a:buClr>
                <a:srgbClr val="0070C0"/>
              </a:buClr>
              <a:buFont typeface="Wingdings" panose="05000000000000000000" pitchFamily="2" charset="2"/>
              <a:buChar char="v"/>
            </a:pPr>
            <a:r>
              <a:rPr lang="en-US" sz="2000" b="0" dirty="0"/>
              <a:t>Ensuring compliance with Uniform Grant Guidance requirements to track federal grant expenditures</a:t>
            </a:r>
          </a:p>
        </p:txBody>
      </p:sp>
      <p:sp>
        <p:nvSpPr>
          <p:cNvPr id="2" name="Text Placeholder 1"/>
          <p:cNvSpPr>
            <a:spLocks noGrp="1"/>
          </p:cNvSpPr>
          <p:nvPr>
            <p:ph type="body" sz="quarter" idx="4294967295"/>
          </p:nvPr>
        </p:nvSpPr>
        <p:spPr>
          <a:xfrm>
            <a:off x="0" y="168964"/>
            <a:ext cx="9144000" cy="753373"/>
          </a:xfrm>
        </p:spPr>
        <p:txBody>
          <a:bodyPr>
            <a:normAutofit/>
          </a:bodyPr>
          <a:lstStyle/>
          <a:p>
            <a:pPr marL="0" indent="0" algn="ctr">
              <a:buNone/>
            </a:pPr>
            <a:r>
              <a:rPr lang="en-US" sz="3400" dirty="0">
                <a:solidFill>
                  <a:schemeClr val="bg1"/>
                </a:solidFill>
                <a:latin typeface="Lato Black" panose="020F0A02020204030203" pitchFamily="34" charset="0"/>
              </a:rPr>
              <a:t>Why WUFAR?</a:t>
            </a:r>
          </a:p>
        </p:txBody>
      </p:sp>
    </p:spTree>
    <p:extLst>
      <p:ext uri="{BB962C8B-B14F-4D97-AF65-F5344CB8AC3E}">
        <p14:creationId xmlns:p14="http://schemas.microsoft.com/office/powerpoint/2010/main" val="4195424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AE79C47-8D48-2F1D-A504-3A7304789762}"/>
              </a:ext>
            </a:extLst>
          </p:cNvPr>
          <p:cNvSpPr txBox="1"/>
          <p:nvPr/>
        </p:nvSpPr>
        <p:spPr>
          <a:xfrm>
            <a:off x="1450231" y="134636"/>
            <a:ext cx="5975578" cy="646331"/>
          </a:xfrm>
          <a:prstGeom prst="rect">
            <a:avLst/>
          </a:prstGeom>
          <a:noFill/>
        </p:spPr>
        <p:txBody>
          <a:bodyPr wrap="square">
            <a:spAutoFit/>
          </a:bodyPr>
          <a:lstStyle/>
          <a:p>
            <a:pPr algn="ctr" defTabSz="685800">
              <a:spcAft>
                <a:spcPts val="3000"/>
              </a:spcAft>
            </a:pPr>
            <a:r>
              <a:rPr lang="en-US" sz="3600" b="1" dirty="0">
                <a:solidFill>
                  <a:schemeClr val="bg1"/>
                </a:solidFill>
                <a:latin typeface="Lato Black" panose="020F0A02020204030203" pitchFamily="34" charset="0"/>
              </a:rPr>
              <a:t>WUFAR Account Sequence</a:t>
            </a:r>
          </a:p>
        </p:txBody>
      </p:sp>
      <p:sp>
        <p:nvSpPr>
          <p:cNvPr id="3" name="TextBox 2">
            <a:extLst>
              <a:ext uri="{FF2B5EF4-FFF2-40B4-BE49-F238E27FC236}">
                <a16:creationId xmlns:a16="http://schemas.microsoft.com/office/drawing/2014/main" id="{D9D10927-B5F9-5266-85AE-698BE44AD550}"/>
              </a:ext>
            </a:extLst>
          </p:cNvPr>
          <p:cNvSpPr txBox="1"/>
          <p:nvPr/>
        </p:nvSpPr>
        <p:spPr>
          <a:xfrm>
            <a:off x="1610290" y="2974471"/>
            <a:ext cx="5923420" cy="723916"/>
          </a:xfrm>
          <a:prstGeom prst="rect">
            <a:avLst/>
          </a:prstGeom>
          <a:solidFill>
            <a:schemeClr val="accent5">
              <a:lumMod val="20000"/>
              <a:lumOff val="80000"/>
            </a:schemeClr>
          </a:solidFill>
        </p:spPr>
        <p:txBody>
          <a:bodyPr wrap="square" rtlCol="0">
            <a:spAutoFit/>
          </a:bodyPr>
          <a:lstStyle/>
          <a:p>
            <a:pPr algn="ctr">
              <a:lnSpc>
                <a:spcPct val="114000"/>
              </a:lnSpc>
            </a:pPr>
            <a:r>
              <a:rPr lang="en-US" sz="1800" dirty="0">
                <a:latin typeface="Lato" panose="020F0502020204030203" pitchFamily="34" charset="0"/>
              </a:rPr>
              <a:t>What is the purpose?</a:t>
            </a:r>
          </a:p>
          <a:p>
            <a:pPr algn="ctr">
              <a:lnSpc>
                <a:spcPct val="114000"/>
              </a:lnSpc>
            </a:pPr>
            <a:r>
              <a:rPr lang="en-US" sz="1800" i="1" dirty="0">
                <a:latin typeface="Lato" panose="020F0502020204030203" pitchFamily="34" charset="0"/>
              </a:rPr>
              <a:t>122150 = Reading*</a:t>
            </a:r>
          </a:p>
        </p:txBody>
      </p:sp>
      <p:grpSp>
        <p:nvGrpSpPr>
          <p:cNvPr id="4" name="Group 3">
            <a:extLst>
              <a:ext uri="{FF2B5EF4-FFF2-40B4-BE49-F238E27FC236}">
                <a16:creationId xmlns:a16="http://schemas.microsoft.com/office/drawing/2014/main" id="{A3EDD323-7BE1-18DB-AD88-3FB606D41AC4}"/>
              </a:ext>
            </a:extLst>
          </p:cNvPr>
          <p:cNvGrpSpPr/>
          <p:nvPr/>
        </p:nvGrpSpPr>
        <p:grpSpPr>
          <a:xfrm>
            <a:off x="1610290" y="1829679"/>
            <a:ext cx="5923420" cy="738664"/>
            <a:chOff x="1610290" y="1579173"/>
            <a:chExt cx="5923420" cy="738664"/>
          </a:xfrm>
        </p:grpSpPr>
        <p:sp>
          <p:nvSpPr>
            <p:cNvPr id="5" name="TextBox 4">
              <a:extLst>
                <a:ext uri="{FF2B5EF4-FFF2-40B4-BE49-F238E27FC236}">
                  <a16:creationId xmlns:a16="http://schemas.microsoft.com/office/drawing/2014/main" id="{0901CDA7-1CF1-7B33-9FDF-D9F95D3C06E8}"/>
                </a:ext>
              </a:extLst>
            </p:cNvPr>
            <p:cNvSpPr txBox="1"/>
            <p:nvPr/>
          </p:nvSpPr>
          <p:spPr>
            <a:xfrm>
              <a:off x="1610290" y="1579173"/>
              <a:ext cx="720069"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10</a:t>
              </a:r>
            </a:p>
          </p:txBody>
        </p:sp>
        <p:sp>
          <p:nvSpPr>
            <p:cNvPr id="6" name="TextBox 5">
              <a:extLst>
                <a:ext uri="{FF2B5EF4-FFF2-40B4-BE49-F238E27FC236}">
                  <a16:creationId xmlns:a16="http://schemas.microsoft.com/office/drawing/2014/main" id="{A6DCC0A1-729E-324C-41CD-9F81D57A14C7}"/>
                </a:ext>
              </a:extLst>
            </p:cNvPr>
            <p:cNvSpPr txBox="1"/>
            <p:nvPr/>
          </p:nvSpPr>
          <p:spPr>
            <a:xfrm>
              <a:off x="2330359" y="1579173"/>
              <a:ext cx="449162"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E</a:t>
              </a:r>
            </a:p>
          </p:txBody>
        </p:sp>
        <p:sp>
          <p:nvSpPr>
            <p:cNvPr id="7" name="TextBox 6">
              <a:extLst>
                <a:ext uri="{FF2B5EF4-FFF2-40B4-BE49-F238E27FC236}">
                  <a16:creationId xmlns:a16="http://schemas.microsoft.com/office/drawing/2014/main" id="{FD129F27-A832-2D94-5305-FA2C7A444F03}"/>
                </a:ext>
              </a:extLst>
            </p:cNvPr>
            <p:cNvSpPr txBox="1"/>
            <p:nvPr/>
          </p:nvSpPr>
          <p:spPr>
            <a:xfrm>
              <a:off x="2779521" y="1579173"/>
              <a:ext cx="987771"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120</a:t>
              </a:r>
            </a:p>
          </p:txBody>
        </p:sp>
        <p:sp>
          <p:nvSpPr>
            <p:cNvPr id="8" name="TextBox 7">
              <a:extLst>
                <a:ext uri="{FF2B5EF4-FFF2-40B4-BE49-F238E27FC236}">
                  <a16:creationId xmlns:a16="http://schemas.microsoft.com/office/drawing/2014/main" id="{7275FBB0-9801-3469-61AD-F88B9A5D75FB}"/>
                </a:ext>
              </a:extLst>
            </p:cNvPr>
            <p:cNvSpPr txBox="1"/>
            <p:nvPr/>
          </p:nvSpPr>
          <p:spPr>
            <a:xfrm>
              <a:off x="3767292" y="1579173"/>
              <a:ext cx="987771"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111</a:t>
              </a:r>
            </a:p>
          </p:txBody>
        </p:sp>
        <p:sp>
          <p:nvSpPr>
            <p:cNvPr id="9" name="TextBox 8">
              <a:extLst>
                <a:ext uri="{FF2B5EF4-FFF2-40B4-BE49-F238E27FC236}">
                  <a16:creationId xmlns:a16="http://schemas.microsoft.com/office/drawing/2014/main" id="{831EF0F1-CCEA-D43A-E0D6-BA8571F60BFB}"/>
                </a:ext>
              </a:extLst>
            </p:cNvPr>
            <p:cNvSpPr txBox="1"/>
            <p:nvPr/>
          </p:nvSpPr>
          <p:spPr>
            <a:xfrm>
              <a:off x="4755063" y="1579173"/>
              <a:ext cx="1790876" cy="738664"/>
            </a:xfrm>
            <a:prstGeom prst="rect">
              <a:avLst/>
            </a:prstGeom>
            <a:solidFill>
              <a:schemeClr val="accent5">
                <a:lumMod val="20000"/>
                <a:lumOff val="80000"/>
              </a:schemeClr>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122150</a:t>
              </a:r>
            </a:p>
          </p:txBody>
        </p:sp>
        <p:sp>
          <p:nvSpPr>
            <p:cNvPr id="10" name="TextBox 9">
              <a:extLst>
                <a:ext uri="{FF2B5EF4-FFF2-40B4-BE49-F238E27FC236}">
                  <a16:creationId xmlns:a16="http://schemas.microsoft.com/office/drawing/2014/main" id="{61BA7447-9E2D-E368-AD8A-5B2A1B71477A}"/>
                </a:ext>
              </a:extLst>
            </p:cNvPr>
            <p:cNvSpPr txBox="1"/>
            <p:nvPr/>
          </p:nvSpPr>
          <p:spPr>
            <a:xfrm>
              <a:off x="6545939" y="1579173"/>
              <a:ext cx="987771"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141</a:t>
              </a:r>
            </a:p>
          </p:txBody>
        </p:sp>
      </p:grpSp>
      <p:sp>
        <p:nvSpPr>
          <p:cNvPr id="11" name="Up Arrow 19">
            <a:extLst>
              <a:ext uri="{FF2B5EF4-FFF2-40B4-BE49-F238E27FC236}">
                <a16:creationId xmlns:a16="http://schemas.microsoft.com/office/drawing/2014/main" id="{0A45645B-74E5-5B36-561F-F60B7D29C5E6}"/>
              </a:ext>
            </a:extLst>
          </p:cNvPr>
          <p:cNvSpPr/>
          <p:nvPr/>
        </p:nvSpPr>
        <p:spPr>
          <a:xfrm>
            <a:off x="5483386" y="2568343"/>
            <a:ext cx="334229" cy="406127"/>
          </a:xfrm>
          <a:prstGeom prst="up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B339C55-83A5-59B7-6C81-D0739066BD93}"/>
              </a:ext>
            </a:extLst>
          </p:cNvPr>
          <p:cNvSpPr txBox="1"/>
          <p:nvPr/>
        </p:nvSpPr>
        <p:spPr>
          <a:xfrm>
            <a:off x="3873544" y="1128154"/>
            <a:ext cx="1396921" cy="461665"/>
          </a:xfrm>
          <a:prstGeom prst="rect">
            <a:avLst/>
          </a:prstGeom>
          <a:noFill/>
        </p:spPr>
        <p:txBody>
          <a:bodyPr wrap="none" rtlCol="0">
            <a:spAutoFit/>
          </a:bodyPr>
          <a:lstStyle/>
          <a:p>
            <a:pPr algn="ctr"/>
            <a:r>
              <a:rPr lang="en-US" sz="2400" b="1" u="sng" dirty="0">
                <a:latin typeface="Lato" panose="020F0502020204030203" pitchFamily="34" charset="0"/>
              </a:rPr>
              <a:t>Function</a:t>
            </a:r>
            <a:endParaRPr lang="en-US" sz="2400" b="1" i="1" u="sng" dirty="0">
              <a:latin typeface="Lato" panose="020F0502020204030203" pitchFamily="34" charset="0"/>
            </a:endParaRPr>
          </a:p>
        </p:txBody>
      </p:sp>
      <p:sp>
        <p:nvSpPr>
          <p:cNvPr id="13" name="TextBox 12">
            <a:extLst>
              <a:ext uri="{FF2B5EF4-FFF2-40B4-BE49-F238E27FC236}">
                <a16:creationId xmlns:a16="http://schemas.microsoft.com/office/drawing/2014/main" id="{AAFD91EF-EBD1-E553-B264-B1F36869BDF0}"/>
              </a:ext>
            </a:extLst>
          </p:cNvPr>
          <p:cNvSpPr txBox="1"/>
          <p:nvPr/>
        </p:nvSpPr>
        <p:spPr>
          <a:xfrm>
            <a:off x="5453204" y="4104515"/>
            <a:ext cx="2080506" cy="339645"/>
          </a:xfrm>
          <a:prstGeom prst="rect">
            <a:avLst/>
          </a:prstGeom>
          <a:noFill/>
        </p:spPr>
        <p:txBody>
          <a:bodyPr wrap="none" rtlCol="0">
            <a:spAutoFit/>
          </a:bodyPr>
          <a:lstStyle/>
          <a:p>
            <a:pPr algn="r"/>
            <a:r>
              <a:rPr lang="en-US" dirty="0">
                <a:latin typeface="Lato" panose="020F0502020204030203" pitchFamily="34" charset="0"/>
              </a:rPr>
              <a:t>* Local account detail</a:t>
            </a:r>
          </a:p>
        </p:txBody>
      </p:sp>
    </p:spTree>
    <p:extLst>
      <p:ext uri="{BB962C8B-B14F-4D97-AF65-F5344CB8AC3E}">
        <p14:creationId xmlns:p14="http://schemas.microsoft.com/office/powerpoint/2010/main" val="2430866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331843" y="922338"/>
            <a:ext cx="7290706" cy="3809527"/>
          </a:xfrm>
        </p:spPr>
        <p:txBody>
          <a:bodyPr>
            <a:normAutofit fontScale="85000" lnSpcReduction="20000"/>
          </a:bodyPr>
          <a:lstStyle/>
          <a:p>
            <a:pPr marL="0" indent="0">
              <a:buClr>
                <a:srgbClr val="0070C0"/>
              </a:buClr>
              <a:buNone/>
            </a:pPr>
            <a:r>
              <a:rPr lang="en-US" sz="2900" dirty="0"/>
              <a:t>Instruction – 100 000</a:t>
            </a:r>
          </a:p>
          <a:p>
            <a:pPr>
              <a:buClr>
                <a:srgbClr val="0070C0"/>
              </a:buClr>
              <a:buFont typeface="Wingdings" panose="05000000000000000000" pitchFamily="2" charset="2"/>
              <a:buChar char="v"/>
            </a:pPr>
            <a:r>
              <a:rPr lang="en-US" dirty="0"/>
              <a:t>110 000 - Undifferentiated Curriculum </a:t>
            </a:r>
          </a:p>
          <a:p>
            <a:pPr>
              <a:buClr>
                <a:srgbClr val="0070C0"/>
              </a:buClr>
              <a:buFont typeface="Wingdings" panose="05000000000000000000" pitchFamily="2" charset="2"/>
              <a:buChar char="v"/>
            </a:pPr>
            <a:r>
              <a:rPr lang="en-US" dirty="0"/>
              <a:t>120 000 - Regular Curriculum</a:t>
            </a:r>
          </a:p>
          <a:p>
            <a:pPr>
              <a:buClr>
                <a:srgbClr val="0070C0"/>
              </a:buClr>
              <a:buFont typeface="Wingdings" panose="05000000000000000000" pitchFamily="2" charset="2"/>
              <a:buChar char="v"/>
            </a:pPr>
            <a:r>
              <a:rPr lang="en-US" dirty="0"/>
              <a:t>130 000 - Vocational Curriculum</a:t>
            </a:r>
          </a:p>
          <a:p>
            <a:pPr>
              <a:buClr>
                <a:srgbClr val="0070C0"/>
              </a:buClr>
              <a:buFont typeface="Wingdings" panose="05000000000000000000" pitchFamily="2" charset="2"/>
              <a:buChar char="v"/>
            </a:pPr>
            <a:r>
              <a:rPr lang="en-US" dirty="0"/>
              <a:t>140 000 - Physical Curriculum</a:t>
            </a:r>
          </a:p>
          <a:p>
            <a:pPr>
              <a:buClr>
                <a:srgbClr val="0070C0"/>
              </a:buClr>
              <a:buFont typeface="Wingdings" panose="05000000000000000000" pitchFamily="2" charset="2"/>
              <a:buChar char="v"/>
            </a:pPr>
            <a:r>
              <a:rPr lang="en-US" dirty="0"/>
              <a:t>150 000 - Special Education Curriculum</a:t>
            </a:r>
          </a:p>
          <a:p>
            <a:pPr>
              <a:buClr>
                <a:srgbClr val="0070C0"/>
              </a:buClr>
              <a:buFont typeface="Wingdings" panose="05000000000000000000" pitchFamily="2" charset="2"/>
              <a:buChar char="v"/>
            </a:pPr>
            <a:r>
              <a:rPr lang="en-US" dirty="0"/>
              <a:t>160 000 - Co-curricular Activities</a:t>
            </a:r>
          </a:p>
          <a:p>
            <a:pPr>
              <a:buClr>
                <a:srgbClr val="0070C0"/>
              </a:buClr>
              <a:buFont typeface="Wingdings" panose="05000000000000000000" pitchFamily="2" charset="2"/>
              <a:buChar char="v"/>
            </a:pPr>
            <a:r>
              <a:rPr lang="en-US" dirty="0"/>
              <a:t>170 000 - Other Special Needs</a:t>
            </a:r>
          </a:p>
        </p:txBody>
      </p:sp>
      <p:sp>
        <p:nvSpPr>
          <p:cNvPr id="2" name="Text Placeholder 1"/>
          <p:cNvSpPr>
            <a:spLocks noGrp="1"/>
          </p:cNvSpPr>
          <p:nvPr>
            <p:ph type="body" sz="quarter" idx="4294967295"/>
          </p:nvPr>
        </p:nvSpPr>
        <p:spPr>
          <a:xfrm>
            <a:off x="0" y="154112"/>
            <a:ext cx="9144000" cy="768226"/>
          </a:xfrm>
        </p:spPr>
        <p:txBody>
          <a:bodyPr>
            <a:normAutofit/>
          </a:bodyPr>
          <a:lstStyle/>
          <a:p>
            <a:pPr marL="0" indent="0" algn="ctr">
              <a:buNone/>
            </a:pPr>
            <a:r>
              <a:rPr lang="en-US" sz="3400" dirty="0">
                <a:solidFill>
                  <a:schemeClr val="bg1"/>
                </a:solidFill>
                <a:latin typeface="Lato Black" panose="020F0A02020204030203" pitchFamily="34" charset="0"/>
              </a:rPr>
              <a:t>Types of Functions</a:t>
            </a:r>
          </a:p>
        </p:txBody>
      </p:sp>
    </p:spTree>
    <p:extLst>
      <p:ext uri="{BB962C8B-B14F-4D97-AF65-F5344CB8AC3E}">
        <p14:creationId xmlns:p14="http://schemas.microsoft.com/office/powerpoint/2010/main" val="3407449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262270" y="922338"/>
            <a:ext cx="7290706" cy="3809527"/>
          </a:xfrm>
        </p:spPr>
        <p:txBody>
          <a:bodyPr>
            <a:normAutofit fontScale="85000" lnSpcReduction="20000"/>
          </a:bodyPr>
          <a:lstStyle/>
          <a:p>
            <a:pPr marL="0" indent="0">
              <a:buClr>
                <a:srgbClr val="0070C0"/>
              </a:buClr>
              <a:buNone/>
            </a:pPr>
            <a:r>
              <a:rPr lang="en-US" sz="2900" dirty="0"/>
              <a:t>Support Services – 200 000</a:t>
            </a:r>
          </a:p>
          <a:p>
            <a:pPr>
              <a:buClr>
                <a:srgbClr val="0070C0"/>
              </a:buClr>
              <a:buFont typeface="Wingdings" panose="05000000000000000000" pitchFamily="2" charset="2"/>
              <a:buChar char="v"/>
            </a:pPr>
            <a:r>
              <a:rPr lang="en-US" dirty="0"/>
              <a:t>210 000 - Pupil Services</a:t>
            </a:r>
          </a:p>
          <a:p>
            <a:pPr>
              <a:buClr>
                <a:srgbClr val="0070C0"/>
              </a:buClr>
              <a:buFont typeface="Wingdings" panose="05000000000000000000" pitchFamily="2" charset="2"/>
              <a:buChar char="v"/>
            </a:pPr>
            <a:r>
              <a:rPr lang="en-US" dirty="0"/>
              <a:t>220 000 - Instructional Staff Services</a:t>
            </a:r>
          </a:p>
          <a:p>
            <a:pPr>
              <a:buClr>
                <a:srgbClr val="0070C0"/>
              </a:buClr>
              <a:buFont typeface="Wingdings" panose="05000000000000000000" pitchFamily="2" charset="2"/>
              <a:buChar char="v"/>
            </a:pPr>
            <a:r>
              <a:rPr lang="en-US" dirty="0"/>
              <a:t>230 000 - General Administration</a:t>
            </a:r>
          </a:p>
          <a:p>
            <a:pPr>
              <a:buClr>
                <a:srgbClr val="0070C0"/>
              </a:buClr>
              <a:buFont typeface="Wingdings" panose="05000000000000000000" pitchFamily="2" charset="2"/>
              <a:buChar char="v"/>
            </a:pPr>
            <a:r>
              <a:rPr lang="en-US" dirty="0"/>
              <a:t>240 000 - School Building Administration</a:t>
            </a:r>
          </a:p>
          <a:p>
            <a:pPr>
              <a:buClr>
                <a:srgbClr val="0070C0"/>
              </a:buClr>
              <a:buFont typeface="Wingdings" panose="05000000000000000000" pitchFamily="2" charset="2"/>
              <a:buChar char="v"/>
            </a:pPr>
            <a:r>
              <a:rPr lang="en-US" dirty="0"/>
              <a:t>250 000 - Business Administration</a:t>
            </a:r>
          </a:p>
          <a:p>
            <a:pPr>
              <a:buClr>
                <a:srgbClr val="0070C0"/>
              </a:buClr>
              <a:buFont typeface="Wingdings" panose="05000000000000000000" pitchFamily="2" charset="2"/>
              <a:buChar char="v"/>
            </a:pPr>
            <a:r>
              <a:rPr lang="en-US" dirty="0"/>
              <a:t>260 000 - Central Services</a:t>
            </a:r>
          </a:p>
          <a:p>
            <a:pPr>
              <a:buClr>
                <a:srgbClr val="0070C0"/>
              </a:buClr>
              <a:buFont typeface="Wingdings" panose="05000000000000000000" pitchFamily="2" charset="2"/>
              <a:buChar char="v"/>
            </a:pPr>
            <a:r>
              <a:rPr lang="en-US" dirty="0"/>
              <a:t>270 000 - Insurance and Judgements </a:t>
            </a:r>
          </a:p>
        </p:txBody>
      </p:sp>
      <p:sp>
        <p:nvSpPr>
          <p:cNvPr id="2" name="Text Placeholder 1"/>
          <p:cNvSpPr>
            <a:spLocks noGrp="1"/>
          </p:cNvSpPr>
          <p:nvPr>
            <p:ph type="body" sz="quarter" idx="4294967295"/>
          </p:nvPr>
        </p:nvSpPr>
        <p:spPr>
          <a:xfrm>
            <a:off x="0" y="133564"/>
            <a:ext cx="9144000" cy="788774"/>
          </a:xfrm>
        </p:spPr>
        <p:txBody>
          <a:bodyPr>
            <a:normAutofit/>
          </a:bodyPr>
          <a:lstStyle/>
          <a:p>
            <a:pPr marL="0" indent="0" algn="ctr">
              <a:buNone/>
            </a:pPr>
            <a:r>
              <a:rPr lang="en-US" sz="3400" dirty="0">
                <a:solidFill>
                  <a:schemeClr val="bg1"/>
                </a:solidFill>
                <a:latin typeface="Lato Black" panose="020F0A02020204030203" pitchFamily="34" charset="0"/>
              </a:rPr>
              <a:t>Types of Functions</a:t>
            </a:r>
          </a:p>
        </p:txBody>
      </p:sp>
    </p:spTree>
    <p:extLst>
      <p:ext uri="{BB962C8B-B14F-4D97-AF65-F5344CB8AC3E}">
        <p14:creationId xmlns:p14="http://schemas.microsoft.com/office/powerpoint/2010/main" val="2952947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65313" y="1222513"/>
            <a:ext cx="7861852" cy="3250096"/>
          </a:xfrm>
        </p:spPr>
        <p:txBody>
          <a:bodyPr>
            <a:normAutofit/>
          </a:bodyPr>
          <a:lstStyle/>
          <a:p>
            <a:pPr marL="0" indent="0">
              <a:lnSpc>
                <a:spcPct val="100000"/>
              </a:lnSpc>
              <a:buClr>
                <a:srgbClr val="0070C0"/>
              </a:buClr>
              <a:buNone/>
            </a:pPr>
            <a:r>
              <a:rPr lang="en-US" sz="2200" dirty="0"/>
              <a:t>110 000 - Undifferentiated Curriculum:  Teaches two or </a:t>
            </a:r>
            <a:br>
              <a:rPr lang="en-US" sz="2200" dirty="0"/>
            </a:br>
            <a:r>
              <a:rPr lang="en-US" sz="2200" dirty="0"/>
              <a:t>                       more curricular areas to the same group of students</a:t>
            </a:r>
          </a:p>
          <a:p>
            <a:pPr marL="746125" indent="-398463">
              <a:spcBef>
                <a:spcPts val="1800"/>
              </a:spcBef>
              <a:buClr>
                <a:srgbClr val="0070C0"/>
              </a:buClr>
              <a:buFont typeface="Wingdings" panose="05000000000000000000" pitchFamily="2" charset="2"/>
              <a:buChar char="v"/>
            </a:pPr>
            <a:r>
              <a:rPr lang="en-US" sz="2000" dirty="0"/>
              <a:t>Language arts / social studies program</a:t>
            </a:r>
          </a:p>
          <a:p>
            <a:pPr marL="746125" indent="-398463">
              <a:buClr>
                <a:srgbClr val="0070C0"/>
              </a:buClr>
              <a:buFont typeface="Wingdings" panose="05000000000000000000" pitchFamily="2" charset="2"/>
              <a:buChar char="v"/>
            </a:pPr>
            <a:r>
              <a:rPr lang="en-US" sz="2000" dirty="0"/>
              <a:t>First grade teacher</a:t>
            </a:r>
          </a:p>
        </p:txBody>
      </p:sp>
      <p:sp>
        <p:nvSpPr>
          <p:cNvPr id="2" name="Text Placeholder 1"/>
          <p:cNvSpPr>
            <a:spLocks noGrp="1"/>
          </p:cNvSpPr>
          <p:nvPr>
            <p:ph type="body" sz="quarter" idx="4294967295"/>
          </p:nvPr>
        </p:nvSpPr>
        <p:spPr>
          <a:xfrm>
            <a:off x="0" y="123290"/>
            <a:ext cx="9144000" cy="799048"/>
          </a:xfrm>
        </p:spPr>
        <p:txBody>
          <a:bodyPr>
            <a:normAutofit/>
          </a:bodyPr>
          <a:lstStyle/>
          <a:p>
            <a:pPr marL="0" indent="0" algn="ctr">
              <a:buNone/>
            </a:pPr>
            <a:r>
              <a:rPr lang="en-US" sz="3400" dirty="0">
                <a:solidFill>
                  <a:schemeClr val="bg1"/>
                </a:solidFill>
                <a:latin typeface="Lato Black" panose="020F0A02020204030203" pitchFamily="34" charset="0"/>
              </a:rPr>
              <a:t>Example: Instructional Function Detail</a:t>
            </a:r>
          </a:p>
        </p:txBody>
      </p:sp>
    </p:spTree>
    <p:extLst>
      <p:ext uri="{BB962C8B-B14F-4D97-AF65-F5344CB8AC3E}">
        <p14:creationId xmlns:p14="http://schemas.microsoft.com/office/powerpoint/2010/main" val="80373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65313" y="1222513"/>
            <a:ext cx="7861852" cy="3250096"/>
          </a:xfrm>
        </p:spPr>
        <p:txBody>
          <a:bodyPr>
            <a:normAutofit fontScale="92500" lnSpcReduction="10000"/>
          </a:bodyPr>
          <a:lstStyle/>
          <a:p>
            <a:pPr marL="0" indent="0">
              <a:lnSpc>
                <a:spcPct val="100000"/>
              </a:lnSpc>
              <a:buClr>
                <a:srgbClr val="0070C0"/>
              </a:buClr>
              <a:buNone/>
            </a:pPr>
            <a:r>
              <a:rPr lang="en-US" dirty="0"/>
              <a:t>120 000 - Regular Curriculum:  Teaches one curricular area </a:t>
            </a:r>
          </a:p>
          <a:p>
            <a:pPr marL="746125" indent="-398463">
              <a:spcBef>
                <a:spcPts val="1800"/>
              </a:spcBef>
              <a:buClr>
                <a:srgbClr val="0070C0"/>
              </a:buClr>
              <a:buFont typeface="Wingdings" panose="05000000000000000000" pitchFamily="2" charset="2"/>
              <a:buChar char="v"/>
            </a:pPr>
            <a:r>
              <a:rPr lang="en-US" sz="2000" dirty="0"/>
              <a:t>122 000 – English Language</a:t>
            </a:r>
          </a:p>
          <a:p>
            <a:pPr marL="746125" indent="-398463">
              <a:spcBef>
                <a:spcPts val="1200"/>
              </a:spcBef>
              <a:buClr>
                <a:srgbClr val="0070C0"/>
              </a:buClr>
              <a:buFont typeface="Wingdings" panose="05000000000000000000" pitchFamily="2" charset="2"/>
              <a:buChar char="v"/>
            </a:pPr>
            <a:r>
              <a:rPr lang="en-US" sz="2000" dirty="0"/>
              <a:t>124 000 – Mathematics</a:t>
            </a:r>
          </a:p>
          <a:p>
            <a:pPr marL="1311275" lvl="1" indent="-277813">
              <a:spcBef>
                <a:spcPts val="1200"/>
              </a:spcBef>
              <a:buClr>
                <a:srgbClr val="0070C0"/>
              </a:buClr>
              <a:buFont typeface="Courier New" panose="02070309020205020404" pitchFamily="49" charset="0"/>
              <a:buChar char="o"/>
            </a:pPr>
            <a:r>
              <a:rPr lang="en-US" sz="1800" dirty="0"/>
              <a:t>124 100 – Algebra</a:t>
            </a:r>
          </a:p>
          <a:p>
            <a:pPr marL="1311275" lvl="1" indent="-277813">
              <a:spcBef>
                <a:spcPts val="1200"/>
              </a:spcBef>
              <a:buClr>
                <a:srgbClr val="0070C0"/>
              </a:buClr>
              <a:buFont typeface="Courier New" panose="02070309020205020404" pitchFamily="49" charset="0"/>
              <a:buChar char="o"/>
            </a:pPr>
            <a:r>
              <a:rPr lang="en-US" sz="1800" dirty="0"/>
              <a:t>124 300 – Calculus</a:t>
            </a:r>
          </a:p>
          <a:p>
            <a:pPr marL="1311275" lvl="1" indent="-277813">
              <a:spcBef>
                <a:spcPts val="1200"/>
              </a:spcBef>
              <a:buClr>
                <a:srgbClr val="0070C0"/>
              </a:buClr>
              <a:buFont typeface="Courier New" panose="02070309020205020404" pitchFamily="49" charset="0"/>
              <a:buChar char="o"/>
            </a:pPr>
            <a:r>
              <a:rPr lang="en-US" sz="1800" dirty="0"/>
              <a:t>124 600 – Geometry</a:t>
            </a:r>
          </a:p>
        </p:txBody>
      </p:sp>
      <p:sp>
        <p:nvSpPr>
          <p:cNvPr id="2" name="Text Placeholder 1"/>
          <p:cNvSpPr>
            <a:spLocks noGrp="1"/>
          </p:cNvSpPr>
          <p:nvPr>
            <p:ph type="body" sz="quarter" idx="4294967295"/>
          </p:nvPr>
        </p:nvSpPr>
        <p:spPr>
          <a:xfrm>
            <a:off x="0" y="123290"/>
            <a:ext cx="9144000" cy="799048"/>
          </a:xfrm>
        </p:spPr>
        <p:txBody>
          <a:bodyPr>
            <a:normAutofit/>
          </a:bodyPr>
          <a:lstStyle/>
          <a:p>
            <a:pPr marL="0" indent="0" algn="ctr">
              <a:buNone/>
            </a:pPr>
            <a:r>
              <a:rPr lang="en-US" sz="3400" dirty="0">
                <a:solidFill>
                  <a:schemeClr val="bg1"/>
                </a:solidFill>
                <a:latin typeface="Lato Black" panose="020F0A02020204030203" pitchFamily="34" charset="0"/>
              </a:rPr>
              <a:t>Example: Instructional Function Detail</a:t>
            </a:r>
          </a:p>
        </p:txBody>
      </p:sp>
    </p:spTree>
    <p:extLst>
      <p:ext uri="{BB962C8B-B14F-4D97-AF65-F5344CB8AC3E}">
        <p14:creationId xmlns:p14="http://schemas.microsoft.com/office/powerpoint/2010/main" val="2424105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51216" y="1668695"/>
            <a:ext cx="4420783" cy="2895127"/>
          </a:xfrm>
        </p:spPr>
        <p:txBody>
          <a:bodyPr/>
          <a:lstStyle/>
          <a:p>
            <a:pPr marL="0" lvl="0" indent="0">
              <a:lnSpc>
                <a:spcPct val="110000"/>
              </a:lnSpc>
              <a:spcAft>
                <a:spcPts val="1800"/>
              </a:spcAft>
              <a:buNone/>
            </a:pPr>
            <a:r>
              <a:rPr lang="en-US" sz="2000" dirty="0">
                <a:solidFill>
                  <a:prstClr val="black"/>
                </a:solidFill>
              </a:rPr>
              <a:t>152 000 – Early Childhood</a:t>
            </a:r>
          </a:p>
          <a:p>
            <a:pPr marL="0" indent="0">
              <a:lnSpc>
                <a:spcPct val="110000"/>
              </a:lnSpc>
              <a:spcAft>
                <a:spcPts val="800"/>
              </a:spcAft>
              <a:buNone/>
            </a:pPr>
            <a:r>
              <a:rPr lang="en-US" sz="2000" dirty="0"/>
              <a:t>156 000 – Physical / Sensory</a:t>
            </a:r>
          </a:p>
          <a:p>
            <a:pPr marL="548640" lvl="1" indent="-285750">
              <a:lnSpc>
                <a:spcPct val="110000"/>
              </a:lnSpc>
              <a:spcBef>
                <a:spcPts val="0"/>
              </a:spcBef>
              <a:spcAft>
                <a:spcPts val="800"/>
              </a:spcAft>
              <a:buFont typeface="Wingdings" panose="05000000000000000000" pitchFamily="2" charset="2"/>
              <a:buChar char="v"/>
            </a:pPr>
            <a:r>
              <a:rPr lang="en-US" sz="1500" dirty="0">
                <a:solidFill>
                  <a:prstClr val="black"/>
                </a:solidFill>
              </a:rPr>
              <a:t>156 100 – Deaf &amp; Hard of Hearing</a:t>
            </a:r>
          </a:p>
          <a:p>
            <a:pPr marL="548640" lvl="1" indent="-285750">
              <a:lnSpc>
                <a:spcPct val="110000"/>
              </a:lnSpc>
              <a:spcBef>
                <a:spcPts val="0"/>
              </a:spcBef>
              <a:spcAft>
                <a:spcPts val="800"/>
              </a:spcAft>
              <a:buFont typeface="Wingdings" panose="05000000000000000000" pitchFamily="2" charset="2"/>
              <a:buChar char="v"/>
            </a:pPr>
            <a:r>
              <a:rPr lang="en-US" sz="1500" dirty="0">
                <a:solidFill>
                  <a:prstClr val="black"/>
                </a:solidFill>
              </a:rPr>
              <a:t>156 200 - Homebound</a:t>
            </a:r>
          </a:p>
          <a:p>
            <a:pPr marL="548640" lvl="1" indent="-285750">
              <a:lnSpc>
                <a:spcPct val="120000"/>
              </a:lnSpc>
              <a:spcBef>
                <a:spcPts val="0"/>
              </a:spcBef>
              <a:spcAft>
                <a:spcPts val="600"/>
              </a:spcAft>
              <a:buFont typeface="Wingdings" panose="05000000000000000000" pitchFamily="2" charset="2"/>
              <a:buChar char="v"/>
            </a:pPr>
            <a:r>
              <a:rPr lang="en-US" sz="1500" dirty="0">
                <a:solidFill>
                  <a:prstClr val="black"/>
                </a:solidFill>
              </a:rPr>
              <a:t>156 600 – Speech / Language</a:t>
            </a:r>
          </a:p>
          <a:p>
            <a:pPr marL="548640" lvl="1" indent="-285750">
              <a:lnSpc>
                <a:spcPct val="120000"/>
              </a:lnSpc>
              <a:spcBef>
                <a:spcPts val="0"/>
              </a:spcBef>
              <a:spcAft>
                <a:spcPts val="600"/>
              </a:spcAft>
              <a:buFont typeface="Wingdings" panose="05000000000000000000" pitchFamily="2" charset="2"/>
              <a:buChar char="v"/>
            </a:pPr>
            <a:r>
              <a:rPr lang="en-US" sz="1500" dirty="0">
                <a:solidFill>
                  <a:prstClr val="black"/>
                </a:solidFill>
              </a:rPr>
              <a:t>156 700 – Visually Impaired</a:t>
            </a:r>
          </a:p>
          <a:p>
            <a:pPr marL="628539" lvl="1" indent="-285750">
              <a:lnSpc>
                <a:spcPct val="120000"/>
              </a:lnSpc>
              <a:spcBef>
                <a:spcPts val="600"/>
              </a:spcBef>
              <a:spcAft>
                <a:spcPts val="600"/>
              </a:spcAft>
              <a:buFont typeface="Courier New" panose="02070309020205020404" pitchFamily="49" charset="0"/>
              <a:buChar char="o"/>
            </a:pPr>
            <a:endParaRPr lang="en-US" sz="1500" dirty="0">
              <a:solidFill>
                <a:prstClr val="black"/>
              </a:solidFill>
            </a:endParaRPr>
          </a:p>
          <a:p>
            <a:pPr lvl="0">
              <a:lnSpc>
                <a:spcPct val="120000"/>
              </a:lnSpc>
              <a:spcBef>
                <a:spcPts val="600"/>
              </a:spcBef>
              <a:spcAft>
                <a:spcPts val="600"/>
              </a:spcAft>
            </a:pPr>
            <a:endParaRPr lang="en-US" sz="2000" dirty="0">
              <a:solidFill>
                <a:prstClr val="black"/>
              </a:solidFill>
            </a:endParaRPr>
          </a:p>
          <a:p>
            <a:pPr marL="0" indent="0">
              <a:buNone/>
            </a:pPr>
            <a:endParaRPr lang="en-US" dirty="0"/>
          </a:p>
        </p:txBody>
      </p:sp>
      <p:sp>
        <p:nvSpPr>
          <p:cNvPr id="2" name="Text Placeholder 1"/>
          <p:cNvSpPr>
            <a:spLocks noGrp="1"/>
          </p:cNvSpPr>
          <p:nvPr>
            <p:ph type="body" sz="quarter" idx="4294967295"/>
          </p:nvPr>
        </p:nvSpPr>
        <p:spPr>
          <a:xfrm>
            <a:off x="0" y="113016"/>
            <a:ext cx="9144000" cy="809322"/>
          </a:xfrm>
        </p:spPr>
        <p:txBody>
          <a:bodyPr>
            <a:normAutofit/>
          </a:bodyPr>
          <a:lstStyle/>
          <a:p>
            <a:pPr marL="0" indent="0" algn="ctr">
              <a:buNone/>
            </a:pPr>
            <a:r>
              <a:rPr lang="en-US" sz="3400" dirty="0">
                <a:solidFill>
                  <a:schemeClr val="bg1"/>
                </a:solidFill>
                <a:latin typeface="Lato Black" panose="020F0A02020204030203" pitchFamily="34" charset="0"/>
              </a:rPr>
              <a:t>Example: Instructional Function Detail</a:t>
            </a:r>
          </a:p>
        </p:txBody>
      </p:sp>
      <p:sp>
        <p:nvSpPr>
          <p:cNvPr id="5" name="TextBox 4"/>
          <p:cNvSpPr txBox="1"/>
          <p:nvPr/>
        </p:nvSpPr>
        <p:spPr>
          <a:xfrm>
            <a:off x="1744925" y="975857"/>
            <a:ext cx="5654147" cy="461665"/>
          </a:xfrm>
          <a:prstGeom prst="rect">
            <a:avLst/>
          </a:prstGeom>
          <a:noFill/>
        </p:spPr>
        <p:txBody>
          <a:bodyPr wrap="square" rtlCol="0">
            <a:sp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150 000 – Special Education Curriculum</a:t>
            </a:r>
          </a:p>
        </p:txBody>
      </p:sp>
      <p:sp>
        <p:nvSpPr>
          <p:cNvPr id="8" name="TextBox 7"/>
          <p:cNvSpPr txBox="1"/>
          <p:nvPr/>
        </p:nvSpPr>
        <p:spPr>
          <a:xfrm>
            <a:off x="4253948" y="1669376"/>
            <a:ext cx="4781563" cy="2121093"/>
          </a:xfrm>
          <a:prstGeom prst="rect">
            <a:avLst/>
          </a:prstGeom>
          <a:noFill/>
        </p:spPr>
        <p:txBody>
          <a:bodyPr wrap="square" rtlCol="0">
            <a:spAutoFit/>
          </a:bodyPr>
          <a:lstStyle/>
          <a:p>
            <a:pPr marL="0" marR="0" lvl="0" indent="0" algn="l" defTabSz="816350" rtl="0" eaLnBrk="1" fontAlgn="auto" latinLnBrk="0" hangingPunct="1">
              <a:lnSpc>
                <a:spcPct val="110000"/>
              </a:lnSpc>
              <a:spcBef>
                <a:spcPts val="0"/>
              </a:spcBef>
              <a:spcAft>
                <a:spcPts val="18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158 000 – Cross Categorical - SE</a:t>
            </a:r>
          </a:p>
          <a:p>
            <a:pPr marL="0" marR="0" lvl="0" indent="0" algn="l" defTabSz="816350" rtl="0" eaLnBrk="1" fontAlgn="auto" latinLnBrk="0" hangingPunct="1">
              <a:lnSpc>
                <a:spcPct val="110000"/>
              </a:lnSpc>
              <a:spcBef>
                <a:spcPts val="0"/>
              </a:spcBef>
              <a:spcAft>
                <a:spcPts val="8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159 000 – Other Special Curriculum</a:t>
            </a:r>
          </a:p>
          <a:p>
            <a:pPr marL="548640" marR="0" lvl="1" indent="-285750" algn="l" defTabSz="816350" rtl="0" eaLnBrk="1" fontAlgn="auto" latinLnBrk="0" hangingPunct="1">
              <a:lnSpc>
                <a:spcPct val="110000"/>
              </a:lnSpc>
              <a:spcBef>
                <a:spcPts val="0"/>
              </a:spcBef>
              <a:spcAft>
                <a:spcPts val="800"/>
              </a:spcAft>
              <a:buClrTx/>
              <a:buSzTx/>
              <a:buFont typeface="Wingdings" panose="05000000000000000000" pitchFamily="2" charset="2"/>
              <a:buChar char="v"/>
              <a:tabLst/>
              <a:defRPr/>
            </a:pPr>
            <a:r>
              <a:rPr kumimoji="0" lang="en-US" sz="15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159 100 – Special Education Program Aide</a:t>
            </a:r>
          </a:p>
          <a:p>
            <a:pPr marL="548640" marR="0" lvl="1" indent="-285750" algn="l" defTabSz="816350" rtl="0" eaLnBrk="1" fontAlgn="auto" latinLnBrk="0" hangingPunct="1">
              <a:lnSpc>
                <a:spcPct val="110000"/>
              </a:lnSpc>
              <a:spcBef>
                <a:spcPts val="0"/>
              </a:spcBef>
              <a:spcAft>
                <a:spcPts val="800"/>
              </a:spcAft>
              <a:buClrTx/>
              <a:buSzTx/>
              <a:buFont typeface="Wingdings" panose="05000000000000000000" pitchFamily="2" charset="2"/>
              <a:buChar char="v"/>
              <a:tabLst/>
              <a:defRPr/>
            </a:pPr>
            <a:r>
              <a:rPr kumimoji="0" lang="en-US" sz="15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159 200 – Special Education Short Term Subs</a:t>
            </a:r>
          </a:p>
          <a:p>
            <a:pPr marL="548640" marR="0" lvl="1" indent="-285750" algn="l" defTabSz="816350" rtl="0" eaLnBrk="1" fontAlgn="auto" latinLnBrk="0" hangingPunct="1">
              <a:lnSpc>
                <a:spcPct val="110000"/>
              </a:lnSpc>
              <a:spcBef>
                <a:spcPts val="0"/>
              </a:spcBef>
              <a:spcAft>
                <a:spcPts val="800"/>
              </a:spcAft>
              <a:buClrTx/>
              <a:buSzTx/>
              <a:buFont typeface="Wingdings" panose="05000000000000000000" pitchFamily="2" charset="2"/>
              <a:buChar char="v"/>
              <a:tabLst/>
              <a:defRPr/>
            </a:pPr>
            <a:r>
              <a:rPr kumimoji="0" lang="en-US" sz="15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159 300 – Special Education Specialty Teachers</a:t>
            </a:r>
          </a:p>
        </p:txBody>
      </p:sp>
    </p:spTree>
    <p:extLst>
      <p:ext uri="{BB962C8B-B14F-4D97-AF65-F5344CB8AC3E}">
        <p14:creationId xmlns:p14="http://schemas.microsoft.com/office/powerpoint/2010/main" val="1914936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33059" y="2696537"/>
            <a:ext cx="8460607" cy="2200421"/>
          </a:xfrm>
        </p:spPr>
        <p:txBody>
          <a:bodyPr>
            <a:normAutofit fontScale="85000" lnSpcReduction="20000"/>
          </a:bodyPr>
          <a:lstStyle/>
          <a:p>
            <a:pPr marL="0" indent="0">
              <a:lnSpc>
                <a:spcPct val="120000"/>
              </a:lnSpc>
              <a:spcAft>
                <a:spcPts val="1500"/>
              </a:spcAft>
              <a:buClr>
                <a:srgbClr val="0070C0"/>
              </a:buClr>
              <a:buNone/>
            </a:pPr>
            <a:r>
              <a:rPr lang="en-US" sz="2600" dirty="0"/>
              <a:t>Instructional functions (100 000 series) become 400 000 functions when the instruction is purchased.</a:t>
            </a:r>
          </a:p>
          <a:p>
            <a:pPr marL="0" indent="0">
              <a:buClr>
                <a:srgbClr val="0070C0"/>
              </a:buClr>
              <a:buNone/>
            </a:pPr>
            <a:r>
              <a:rPr lang="en-US" dirty="0"/>
              <a:t>	156 700 for Visual Impairment Teacher Salary / Benefits</a:t>
            </a:r>
            <a:br>
              <a:rPr lang="en-US" dirty="0"/>
            </a:br>
            <a:endParaRPr lang="en-US" dirty="0"/>
          </a:p>
          <a:p>
            <a:pPr marL="0" indent="0">
              <a:buClr>
                <a:srgbClr val="0070C0"/>
              </a:buClr>
              <a:buNone/>
            </a:pPr>
            <a:r>
              <a:rPr lang="en-US" dirty="0"/>
              <a:t>	436 000 for Contracted Visual Impairment Instruction</a:t>
            </a:r>
          </a:p>
        </p:txBody>
      </p:sp>
      <p:sp>
        <p:nvSpPr>
          <p:cNvPr id="2" name="Text Placeholder 1"/>
          <p:cNvSpPr>
            <a:spLocks noGrp="1"/>
          </p:cNvSpPr>
          <p:nvPr>
            <p:ph type="body" sz="quarter" idx="4294967295"/>
          </p:nvPr>
        </p:nvSpPr>
        <p:spPr>
          <a:xfrm>
            <a:off x="0" y="154112"/>
            <a:ext cx="9144000" cy="768225"/>
          </a:xfrm>
        </p:spPr>
        <p:txBody>
          <a:bodyPr>
            <a:normAutofit/>
          </a:bodyPr>
          <a:lstStyle/>
          <a:p>
            <a:pPr marL="0" indent="0" algn="ctr">
              <a:buNone/>
            </a:pPr>
            <a:r>
              <a:rPr lang="en-US" sz="3400" dirty="0">
                <a:solidFill>
                  <a:schemeClr val="bg1"/>
                </a:solidFill>
                <a:latin typeface="Lato Black" panose="020F0A02020204030203" pitchFamily="34" charset="0"/>
              </a:rPr>
              <a:t>Types of Functions</a:t>
            </a:r>
          </a:p>
        </p:txBody>
      </p:sp>
      <p:sp>
        <p:nvSpPr>
          <p:cNvPr id="6" name="Down Arrow 5"/>
          <p:cNvSpPr/>
          <p:nvPr/>
        </p:nvSpPr>
        <p:spPr>
          <a:xfrm>
            <a:off x="1430340" y="4002624"/>
            <a:ext cx="343940" cy="477078"/>
          </a:xfrm>
          <a:prstGeom prst="downArrow">
            <a:avLst/>
          </a:prstGeom>
          <a:solidFill>
            <a:srgbClr val="262087"/>
          </a:solidFill>
          <a:ln>
            <a:solidFill>
              <a:srgbClr val="262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1607" b="0" i="0" u="none" strike="noStrike" kern="1200" cap="none" spc="0" normalizeH="0" baseline="0" noProof="0">
              <a:ln>
                <a:noFill/>
              </a:ln>
              <a:solidFill>
                <a:prstClr val="white"/>
              </a:solidFill>
              <a:effectLst/>
              <a:uLnTx/>
              <a:uFillTx/>
              <a:latin typeface="Calibri"/>
              <a:ea typeface="+mn-ea"/>
              <a:cs typeface="+mn-cs"/>
            </a:endParaRPr>
          </a:p>
        </p:txBody>
      </p:sp>
      <p:sp>
        <p:nvSpPr>
          <p:cNvPr id="5" name="Text Placeholder 2"/>
          <p:cNvSpPr txBox="1">
            <a:spLocks/>
          </p:cNvSpPr>
          <p:nvPr/>
        </p:nvSpPr>
        <p:spPr>
          <a:xfrm>
            <a:off x="346508" y="863784"/>
            <a:ext cx="7290706" cy="1726214"/>
          </a:xfrm>
          <a:prstGeom prst="rect">
            <a:avLst/>
          </a:prstGeom>
        </p:spPr>
        <p:txBody>
          <a:bodyPr vert="horz" lIns="91440" tIns="45720" rIns="91440" bIns="45720" rtlCol="0">
            <a:normAutofit fontScale="92500" lnSpcReduction="10000"/>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0"/>
              </a:spcBef>
              <a:spcAft>
                <a:spcPts val="439"/>
              </a:spcAft>
              <a:buClr>
                <a:srgbClr val="0070C0"/>
              </a:buClr>
              <a:buSzTx/>
              <a:buFont typeface="Arial"/>
              <a:buNone/>
              <a:tabLst/>
              <a:defRPr/>
            </a:pPr>
            <a:r>
              <a:rPr kumimoji="0" lang="en-US" sz="24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Non-Program Transactions – 400 000s</a:t>
            </a:r>
          </a:p>
          <a:p>
            <a:pPr marL="342900" marR="0" lvl="0" indent="-342900" algn="l" defTabSz="685800" rtl="0" eaLnBrk="1" fontAlgn="auto" latinLnBrk="0" hangingPunct="1">
              <a:lnSpc>
                <a:spcPct val="150000"/>
              </a:lnSpc>
              <a:spcBef>
                <a:spcPts val="0"/>
              </a:spcBef>
              <a:spcAft>
                <a:spcPts val="439"/>
              </a:spcAft>
              <a:buClr>
                <a:srgbClr val="0070C0"/>
              </a:buClr>
              <a:buSzTx/>
              <a:buFont typeface="Wingdings" panose="05000000000000000000" pitchFamily="2" charset="2"/>
              <a:buChar char="v"/>
              <a:tabLst/>
              <a:defRPr/>
            </a:pPr>
            <a:r>
              <a:rPr kumimoji="0" lang="en-US" sz="24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431 000 - General Education Contracted Instruction</a:t>
            </a:r>
          </a:p>
          <a:p>
            <a:pPr marL="342900" marR="0" lvl="0" indent="-342900" algn="l" defTabSz="685800" rtl="0" eaLnBrk="1" fontAlgn="auto" latinLnBrk="0" hangingPunct="1">
              <a:lnSpc>
                <a:spcPct val="150000"/>
              </a:lnSpc>
              <a:spcBef>
                <a:spcPts val="0"/>
              </a:spcBef>
              <a:spcAft>
                <a:spcPts val="439"/>
              </a:spcAft>
              <a:buClr>
                <a:srgbClr val="0070C0"/>
              </a:buClr>
              <a:buSzTx/>
              <a:buFont typeface="Wingdings" panose="05000000000000000000" pitchFamily="2" charset="2"/>
              <a:buChar char="v"/>
              <a:tabLst/>
              <a:defRPr/>
            </a:pPr>
            <a:r>
              <a:rPr kumimoji="0" lang="en-US" sz="24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436 000 - Special Education Contracted Instruction</a:t>
            </a:r>
          </a:p>
          <a:p>
            <a:pPr marL="0" marR="0" lvl="0" indent="0" algn="l" defTabSz="685800" rtl="0" eaLnBrk="1" fontAlgn="auto" latinLnBrk="0" hangingPunct="1">
              <a:lnSpc>
                <a:spcPct val="150000"/>
              </a:lnSpc>
              <a:spcBef>
                <a:spcPts val="0"/>
              </a:spcBef>
              <a:spcAft>
                <a:spcPts val="439"/>
              </a:spcAft>
              <a:buClr>
                <a:srgbClr val="0070C0"/>
              </a:buClr>
              <a:buSzTx/>
              <a:buFont typeface="Arial"/>
              <a:buNone/>
              <a:tabLst/>
              <a:defRPr/>
            </a:pPr>
            <a:endParaRPr kumimoji="0" lang="en-US" sz="2400" b="1" i="0" u="none" strike="noStrike" kern="1200" cap="none" spc="0" normalizeH="0" baseline="0" noProof="0" dirty="0">
              <a:ln>
                <a:noFill/>
              </a:ln>
              <a:solidFill>
                <a:prstClr val="black"/>
              </a:solidFill>
              <a:effectLst/>
              <a:uLnTx/>
              <a:uFillTx/>
              <a:latin typeface="Lato" panose="020F0502020204030203" pitchFamily="34" charset="0"/>
              <a:ea typeface="+mn-ea"/>
              <a:cs typeface="+mn-cs"/>
            </a:endParaRPr>
          </a:p>
        </p:txBody>
      </p:sp>
    </p:spTree>
    <p:extLst>
      <p:ext uri="{BB962C8B-B14F-4D97-AF65-F5344CB8AC3E}">
        <p14:creationId xmlns:p14="http://schemas.microsoft.com/office/powerpoint/2010/main" val="223130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88843" y="1012371"/>
            <a:ext cx="8816009" cy="3820886"/>
          </a:xfrm>
        </p:spPr>
        <p:txBody>
          <a:bodyPr numCol="2">
            <a:noAutofit/>
          </a:bodyPr>
          <a:lstStyle/>
          <a:p>
            <a:pPr marL="0" indent="0">
              <a:lnSpc>
                <a:spcPct val="100000"/>
              </a:lnSpc>
              <a:spcBef>
                <a:spcPts val="600"/>
              </a:spcBef>
              <a:spcAft>
                <a:spcPts val="1200"/>
              </a:spcAft>
              <a:buNone/>
            </a:pPr>
            <a:r>
              <a:rPr lang="en-US" sz="1800" dirty="0"/>
              <a:t>210 000 – Pupil Services</a:t>
            </a:r>
          </a:p>
          <a:p>
            <a:pPr indent="-282575">
              <a:lnSpc>
                <a:spcPct val="100000"/>
              </a:lnSpc>
              <a:spcAft>
                <a:spcPts val="1200"/>
              </a:spcAft>
              <a:buFont typeface="Wingdings" panose="05000000000000000000" pitchFamily="2" charset="2"/>
              <a:buChar char="v"/>
            </a:pPr>
            <a:r>
              <a:rPr lang="en-US" sz="1600" dirty="0"/>
              <a:t>211 000 – Direction of Pupil Services</a:t>
            </a:r>
          </a:p>
          <a:p>
            <a:pPr indent="-282575">
              <a:lnSpc>
                <a:spcPct val="100000"/>
              </a:lnSpc>
              <a:spcAft>
                <a:spcPts val="1200"/>
              </a:spcAft>
              <a:buFont typeface="Wingdings" panose="05000000000000000000" pitchFamily="2" charset="2"/>
              <a:buChar char="v"/>
            </a:pPr>
            <a:r>
              <a:rPr lang="en-US" sz="1600" dirty="0"/>
              <a:t>212 X00 – Social Work</a:t>
            </a:r>
          </a:p>
          <a:p>
            <a:pPr indent="-282575">
              <a:lnSpc>
                <a:spcPct val="100000"/>
              </a:lnSpc>
              <a:spcAft>
                <a:spcPts val="1200"/>
              </a:spcAft>
              <a:buFont typeface="Wingdings" panose="05000000000000000000" pitchFamily="2" charset="2"/>
              <a:buChar char="v"/>
            </a:pPr>
            <a:r>
              <a:rPr lang="en-US" sz="1600" dirty="0"/>
              <a:t>213 X00 – Guidance</a:t>
            </a:r>
          </a:p>
          <a:p>
            <a:pPr indent="-282575">
              <a:lnSpc>
                <a:spcPct val="100000"/>
              </a:lnSpc>
              <a:spcAft>
                <a:spcPts val="1200"/>
              </a:spcAft>
              <a:buFont typeface="Wingdings" panose="05000000000000000000" pitchFamily="2" charset="2"/>
              <a:buChar char="v"/>
            </a:pPr>
            <a:r>
              <a:rPr lang="en-US" sz="1600" dirty="0"/>
              <a:t>214 X00 – Health</a:t>
            </a:r>
          </a:p>
          <a:p>
            <a:pPr indent="-282575">
              <a:lnSpc>
                <a:spcPct val="100000"/>
              </a:lnSpc>
              <a:spcAft>
                <a:spcPts val="1200"/>
              </a:spcAft>
              <a:buFont typeface="Wingdings" panose="05000000000000000000" pitchFamily="2" charset="2"/>
              <a:buChar char="v"/>
            </a:pPr>
            <a:r>
              <a:rPr lang="en-US" sz="1600" dirty="0"/>
              <a:t>215 X00 – Psychological Services</a:t>
            </a:r>
            <a:endParaRPr lang="en-US" sz="1800" dirty="0"/>
          </a:p>
          <a:p>
            <a:pPr marL="0" indent="0">
              <a:lnSpc>
                <a:spcPct val="100000"/>
              </a:lnSpc>
              <a:spcBef>
                <a:spcPts val="600"/>
              </a:spcBef>
              <a:spcAft>
                <a:spcPts val="1200"/>
              </a:spcAft>
              <a:buNone/>
            </a:pPr>
            <a:r>
              <a:rPr lang="en-US" sz="2000" dirty="0"/>
              <a:t>218 000 – Therapy</a:t>
            </a:r>
          </a:p>
          <a:p>
            <a:pPr indent="-282575">
              <a:lnSpc>
                <a:spcPct val="100000"/>
              </a:lnSpc>
              <a:spcAft>
                <a:spcPts val="1200"/>
              </a:spcAft>
              <a:buFont typeface="Wingdings" panose="05000000000000000000" pitchFamily="2" charset="2"/>
              <a:buChar char="v"/>
            </a:pPr>
            <a:r>
              <a:rPr lang="en-US" sz="1600" dirty="0"/>
              <a:t>218 100 – Occupational Therapy</a:t>
            </a:r>
          </a:p>
          <a:p>
            <a:pPr indent="-282575">
              <a:lnSpc>
                <a:spcPct val="100000"/>
              </a:lnSpc>
              <a:spcAft>
                <a:spcPts val="1200"/>
              </a:spcAft>
              <a:buFont typeface="Wingdings" panose="05000000000000000000" pitchFamily="2" charset="2"/>
              <a:buChar char="v"/>
            </a:pPr>
            <a:r>
              <a:rPr lang="en-US" sz="1600" dirty="0"/>
              <a:t>218 200 – Physical Therapy</a:t>
            </a:r>
          </a:p>
          <a:p>
            <a:pPr marL="0" indent="0">
              <a:lnSpc>
                <a:spcPct val="100000"/>
              </a:lnSpc>
              <a:spcAft>
                <a:spcPts val="1200"/>
              </a:spcAft>
              <a:buNone/>
            </a:pPr>
            <a:r>
              <a:rPr lang="en-US" sz="1800" dirty="0"/>
              <a:t>220 000 – Instructional Staff Services</a:t>
            </a:r>
          </a:p>
          <a:p>
            <a:pPr indent="-282575">
              <a:lnSpc>
                <a:spcPct val="100000"/>
              </a:lnSpc>
              <a:spcAft>
                <a:spcPts val="600"/>
              </a:spcAft>
              <a:buFont typeface="Wingdings" panose="05000000000000000000" pitchFamily="2" charset="2"/>
              <a:buChar char="v"/>
            </a:pPr>
            <a:r>
              <a:rPr lang="en-US" sz="1600" dirty="0"/>
              <a:t>221 000 – Improvement of Instruction</a:t>
            </a:r>
          </a:p>
          <a:p>
            <a:pPr marL="627063" lvl="1" indent="-169863">
              <a:lnSpc>
                <a:spcPct val="100000"/>
              </a:lnSpc>
              <a:spcBef>
                <a:spcPts val="0"/>
              </a:spcBef>
              <a:spcAft>
                <a:spcPts val="1200"/>
              </a:spcAft>
              <a:buSzPct val="90000"/>
              <a:buFont typeface="Courier New" panose="02070309020205020404" pitchFamily="49" charset="0"/>
              <a:buChar char="o"/>
            </a:pPr>
            <a:r>
              <a:rPr lang="en-US" sz="1600" dirty="0"/>
              <a:t>221 300 – Instructional Staff Training</a:t>
            </a:r>
          </a:p>
          <a:p>
            <a:pPr marL="342900" lvl="1" indent="-282575">
              <a:lnSpc>
                <a:spcPct val="100000"/>
              </a:lnSpc>
              <a:spcBef>
                <a:spcPts val="0"/>
              </a:spcBef>
              <a:spcAft>
                <a:spcPts val="600"/>
              </a:spcAft>
              <a:buFont typeface="Wingdings" panose="05000000000000000000" pitchFamily="2" charset="2"/>
              <a:buChar char="v"/>
            </a:pPr>
            <a:r>
              <a:rPr lang="en-US" sz="1600" b="1" dirty="0"/>
              <a:t>223 000 </a:t>
            </a:r>
            <a:r>
              <a:rPr lang="en-US" sz="1600" dirty="0"/>
              <a:t>–</a:t>
            </a:r>
            <a:r>
              <a:rPr lang="en-US" sz="1600" b="1" dirty="0"/>
              <a:t> Supervision &amp; Coordination</a:t>
            </a:r>
          </a:p>
          <a:p>
            <a:pPr marL="684213" lvl="2" indent="-227013">
              <a:lnSpc>
                <a:spcPct val="100000"/>
              </a:lnSpc>
              <a:spcBef>
                <a:spcPts val="0"/>
              </a:spcBef>
              <a:spcAft>
                <a:spcPts val="1200"/>
              </a:spcAft>
              <a:buSzPct val="90000"/>
              <a:buFont typeface="Courier New" panose="02070309020205020404" pitchFamily="49" charset="0"/>
              <a:buChar char="o"/>
            </a:pPr>
            <a:r>
              <a:rPr lang="en-US" sz="1600" dirty="0">
                <a:latin typeface="Lato" panose="020F0502020204030203" pitchFamily="34" charset="0"/>
              </a:rPr>
              <a:t>223 3X0 – SPED Supervision and Coordination</a:t>
            </a:r>
          </a:p>
          <a:p>
            <a:pPr marL="684213" lvl="2" indent="-227013">
              <a:lnSpc>
                <a:spcPct val="100000"/>
              </a:lnSpc>
              <a:spcBef>
                <a:spcPts val="0"/>
              </a:spcBef>
              <a:spcAft>
                <a:spcPts val="1200"/>
              </a:spcAft>
              <a:buSzPct val="90000"/>
              <a:buFont typeface="Courier New" panose="02070309020205020404" pitchFamily="49" charset="0"/>
              <a:buChar char="o"/>
            </a:pPr>
            <a:r>
              <a:rPr lang="en-US" sz="1600" dirty="0">
                <a:latin typeface="Lato" panose="020F0502020204030203" pitchFamily="34" charset="0"/>
              </a:rPr>
              <a:t>223 900 – Other Instructional Staff Supervision and Coordination</a:t>
            </a:r>
          </a:p>
          <a:p>
            <a:pPr marL="0" lvl="1">
              <a:lnSpc>
                <a:spcPct val="100000"/>
              </a:lnSpc>
              <a:spcBef>
                <a:spcPts val="600"/>
              </a:spcBef>
              <a:spcAft>
                <a:spcPts val="600"/>
              </a:spcAft>
            </a:pPr>
            <a:r>
              <a:rPr lang="en-US" sz="1800" b="1" dirty="0"/>
              <a:t>256 000 </a:t>
            </a:r>
            <a:r>
              <a:rPr lang="en-US" sz="1800" dirty="0"/>
              <a:t>–</a:t>
            </a:r>
            <a:r>
              <a:rPr lang="en-US" sz="1800" b="1" dirty="0"/>
              <a:t> Pupil Transportation</a:t>
            </a:r>
          </a:p>
          <a:p>
            <a:pPr marL="0" lvl="1">
              <a:lnSpc>
                <a:spcPct val="100000"/>
              </a:lnSpc>
              <a:spcBef>
                <a:spcPts val="600"/>
              </a:spcBef>
              <a:spcAft>
                <a:spcPts val="600"/>
              </a:spcAft>
            </a:pPr>
            <a:r>
              <a:rPr lang="en-US" sz="1800" b="1" dirty="0"/>
              <a:t>260 000 </a:t>
            </a:r>
            <a:r>
              <a:rPr lang="en-US" sz="1800" dirty="0"/>
              <a:t>–</a:t>
            </a:r>
            <a:r>
              <a:rPr lang="en-US" sz="1800" b="1" dirty="0"/>
              <a:t> Central Services</a:t>
            </a:r>
          </a:p>
          <a:p>
            <a:pPr marL="342900" lvl="1" indent="-282575">
              <a:lnSpc>
                <a:spcPct val="100000"/>
              </a:lnSpc>
              <a:spcBef>
                <a:spcPts val="0"/>
              </a:spcBef>
              <a:spcAft>
                <a:spcPts val="600"/>
              </a:spcAft>
              <a:buFont typeface="Wingdings" panose="05000000000000000000" pitchFamily="2" charset="2"/>
              <a:buChar char="v"/>
            </a:pPr>
            <a:r>
              <a:rPr lang="en-US" sz="1600" b="1" dirty="0"/>
              <a:t>264 400 – Non-Instructional Staff Training</a:t>
            </a:r>
          </a:p>
        </p:txBody>
      </p:sp>
      <p:sp>
        <p:nvSpPr>
          <p:cNvPr id="2" name="Text Placeholder 1"/>
          <p:cNvSpPr>
            <a:spLocks noGrp="1"/>
          </p:cNvSpPr>
          <p:nvPr>
            <p:ph type="body" sz="quarter" idx="4294967295"/>
          </p:nvPr>
        </p:nvSpPr>
        <p:spPr>
          <a:xfrm>
            <a:off x="0" y="154112"/>
            <a:ext cx="9144000" cy="768226"/>
          </a:xfrm>
        </p:spPr>
        <p:txBody>
          <a:bodyPr>
            <a:normAutofit/>
          </a:bodyPr>
          <a:lstStyle/>
          <a:p>
            <a:pPr marL="0" indent="0" algn="ctr">
              <a:buNone/>
            </a:pPr>
            <a:r>
              <a:rPr lang="en-US" sz="3400" dirty="0">
                <a:solidFill>
                  <a:schemeClr val="bg1"/>
                </a:solidFill>
                <a:latin typeface="Lato Black" panose="020F0A02020204030203" pitchFamily="34" charset="0"/>
              </a:rPr>
              <a:t>Example: Support Services Function Detail</a:t>
            </a:r>
          </a:p>
        </p:txBody>
      </p:sp>
    </p:spTree>
    <p:extLst>
      <p:ext uri="{BB962C8B-B14F-4D97-AF65-F5344CB8AC3E}">
        <p14:creationId xmlns:p14="http://schemas.microsoft.com/office/powerpoint/2010/main" val="413544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p:cNvSpPr txBox="1">
            <a:spLocks noGrp="1"/>
          </p:cNvSpPr>
          <p:nvPr>
            <p:ph type="body" sz="quarter" idx="14"/>
          </p:nvPr>
        </p:nvSpPr>
        <p:spPr>
          <a:xfrm>
            <a:off x="448466" y="3652170"/>
            <a:ext cx="7900404" cy="1323439"/>
          </a:xfrm>
          <a:prstGeom prst="rect">
            <a:avLst/>
          </a:prstGeom>
          <a:noFill/>
        </p:spPr>
        <p:txBody>
          <a:bodyPr wrap="square" rtlCol="0">
            <a:spAutoFit/>
          </a:bodyPr>
          <a:lstStyle/>
          <a:p>
            <a:pPr marL="0" indent="0">
              <a:lnSpc>
                <a:spcPct val="100000"/>
              </a:lnSpc>
              <a:spcAft>
                <a:spcPts val="1200"/>
              </a:spcAft>
              <a:buNone/>
            </a:pPr>
            <a:r>
              <a:rPr lang="en-US" sz="2000" u="sng" dirty="0"/>
              <a:t>Project</a:t>
            </a:r>
          </a:p>
          <a:p>
            <a:pPr>
              <a:lnSpc>
                <a:spcPct val="100000"/>
              </a:lnSpc>
              <a:spcAft>
                <a:spcPts val="1200"/>
              </a:spcAft>
              <a:buClr>
                <a:srgbClr val="49ED87"/>
              </a:buClr>
              <a:buFont typeface="Wingdings" panose="05000000000000000000" pitchFamily="2" charset="2"/>
              <a:buChar char="v"/>
            </a:pPr>
            <a:r>
              <a:rPr lang="en-US" sz="2000" dirty="0"/>
              <a:t>How is it paid for? </a:t>
            </a:r>
          </a:p>
          <a:p>
            <a:pPr>
              <a:lnSpc>
                <a:spcPct val="100000"/>
              </a:lnSpc>
              <a:spcAft>
                <a:spcPts val="1200"/>
              </a:spcAft>
              <a:buClr>
                <a:srgbClr val="49ED87"/>
              </a:buClr>
              <a:buFont typeface="Wingdings" panose="05000000000000000000" pitchFamily="2" charset="2"/>
              <a:buChar char="v"/>
            </a:pPr>
            <a:r>
              <a:rPr lang="en-US" sz="2000" dirty="0"/>
              <a:t>Project is designed to identify a funding source.</a:t>
            </a:r>
          </a:p>
        </p:txBody>
      </p:sp>
      <p:sp>
        <p:nvSpPr>
          <p:cNvPr id="2" name="Text Placeholder 1"/>
          <p:cNvSpPr>
            <a:spLocks noGrp="1"/>
          </p:cNvSpPr>
          <p:nvPr>
            <p:ph type="body" sz="quarter" idx="4294967295"/>
          </p:nvPr>
        </p:nvSpPr>
        <p:spPr>
          <a:xfrm>
            <a:off x="0" y="154112"/>
            <a:ext cx="9144000" cy="768226"/>
          </a:xfrm>
        </p:spPr>
        <p:txBody>
          <a:bodyPr>
            <a:normAutofit/>
          </a:bodyPr>
          <a:lstStyle/>
          <a:p>
            <a:pPr marL="0" indent="0" algn="ctr">
              <a:buNone/>
            </a:pPr>
            <a:r>
              <a:rPr lang="en-US" sz="3400" dirty="0">
                <a:solidFill>
                  <a:schemeClr val="bg1"/>
                </a:solidFill>
                <a:latin typeface="Lato Black" panose="020F0A02020204030203" pitchFamily="34" charset="0"/>
              </a:rPr>
              <a:t>WUFAR Account Format</a:t>
            </a:r>
            <a:endParaRPr lang="en-US" dirty="0"/>
          </a:p>
        </p:txBody>
      </p:sp>
      <p:sp>
        <p:nvSpPr>
          <p:cNvPr id="7" name="TextBox 6"/>
          <p:cNvSpPr txBox="1"/>
          <p:nvPr/>
        </p:nvSpPr>
        <p:spPr>
          <a:xfrm>
            <a:off x="1067255" y="2041095"/>
            <a:ext cx="1380744" cy="1463040"/>
          </a:xfrm>
          <a:prstGeom prst="rect">
            <a:avLst/>
          </a:prstGeom>
          <a:solidFill>
            <a:srgbClr val="FFFF66">
              <a:alpha val="25098"/>
            </a:srgbClr>
          </a:solidFill>
          <a:ln>
            <a:solidFill>
              <a:schemeClr val="bg1">
                <a:lumMod val="65000"/>
              </a:schemeClr>
            </a:solidFill>
          </a:ln>
        </p:spPr>
        <p:txBody>
          <a:bodyPr wrap="square" rtlCol="0">
            <a:sp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10</a:t>
            </a:r>
            <a:b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a:t>
            </a:r>
            <a:b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27</a:t>
            </a:r>
            <a:endPar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8" name="Pentagon 7"/>
          <p:cNvSpPr/>
          <p:nvPr/>
        </p:nvSpPr>
        <p:spPr>
          <a:xfrm>
            <a:off x="1077194" y="1050495"/>
            <a:ext cx="1380744" cy="990601"/>
          </a:xfrm>
          <a:prstGeom prst="rect">
            <a:avLst/>
          </a:prstGeom>
          <a:solidFill>
            <a:srgbClr val="FFFF00"/>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Fund</a:t>
            </a:r>
          </a:p>
        </p:txBody>
      </p:sp>
      <p:sp>
        <p:nvSpPr>
          <p:cNvPr id="9" name="TextBox 8"/>
          <p:cNvSpPr txBox="1"/>
          <p:nvPr/>
        </p:nvSpPr>
        <p:spPr>
          <a:xfrm>
            <a:off x="2504662" y="2051035"/>
            <a:ext cx="1380744" cy="1463040"/>
          </a:xfrm>
          <a:prstGeom prst="rect">
            <a:avLst/>
          </a:prstGeom>
          <a:solidFill>
            <a:srgbClr val="CCB2FF">
              <a:alpha val="74902"/>
            </a:srgbClr>
          </a:solidFill>
          <a:ln>
            <a:solidFill>
              <a:schemeClr val="bg1">
                <a:lumMod val="65000"/>
              </a:schemeClr>
            </a:solidFill>
          </a:ln>
        </p:spPr>
        <p:txBody>
          <a:bodyPr wrap="square" rtlCol="0">
            <a:sp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123</a:t>
            </a:r>
            <a:br>
              <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br>
              <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endPar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10" name="Pentagon 7"/>
          <p:cNvSpPr/>
          <p:nvPr/>
        </p:nvSpPr>
        <p:spPr>
          <a:xfrm>
            <a:off x="2514601" y="1060434"/>
            <a:ext cx="1380744" cy="990601"/>
          </a:xfrm>
          <a:prstGeom prst="rect">
            <a:avLst/>
          </a:prstGeom>
          <a:solidFill>
            <a:srgbClr val="A46FFF"/>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Location</a:t>
            </a:r>
          </a:p>
        </p:txBody>
      </p:sp>
      <p:sp>
        <p:nvSpPr>
          <p:cNvPr id="11" name="TextBox 10"/>
          <p:cNvSpPr txBox="1"/>
          <p:nvPr/>
        </p:nvSpPr>
        <p:spPr>
          <a:xfrm>
            <a:off x="3942069" y="2051035"/>
            <a:ext cx="1380744" cy="1463040"/>
          </a:xfrm>
          <a:prstGeom prst="rect">
            <a:avLst/>
          </a:prstGeom>
          <a:solidFill>
            <a:srgbClr val="6699FF">
              <a:alpha val="25098"/>
            </a:srgbClr>
          </a:solidFill>
          <a:ln>
            <a:solidFill>
              <a:schemeClr val="bg1">
                <a:lumMod val="65000"/>
              </a:schemeClr>
            </a:solidFill>
          </a:ln>
        </p:spPr>
        <p:txBody>
          <a:bodyPr wrap="square" rtlCol="0">
            <a:sp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300</a:t>
            </a:r>
            <a:br>
              <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br>
              <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br>
            <a:endPar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12" name="Pentagon 7"/>
          <p:cNvSpPr/>
          <p:nvPr/>
        </p:nvSpPr>
        <p:spPr>
          <a:xfrm>
            <a:off x="3961947" y="1060434"/>
            <a:ext cx="1380744" cy="990601"/>
          </a:xfrm>
          <a:prstGeom prst="rect">
            <a:avLst/>
          </a:prstGeom>
          <a:solidFill>
            <a:srgbClr val="6FA4FF"/>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Object</a:t>
            </a:r>
          </a:p>
        </p:txBody>
      </p:sp>
      <p:sp>
        <p:nvSpPr>
          <p:cNvPr id="13" name="TextBox 12"/>
          <p:cNvSpPr txBox="1"/>
          <p:nvPr/>
        </p:nvSpPr>
        <p:spPr>
          <a:xfrm>
            <a:off x="5389415" y="2060973"/>
            <a:ext cx="1380744" cy="1463040"/>
          </a:xfrm>
          <a:prstGeom prst="rect">
            <a:avLst/>
          </a:prstGeom>
          <a:solidFill>
            <a:srgbClr val="F7BAF8">
              <a:alpha val="25098"/>
            </a:srgbClr>
          </a:solidFill>
          <a:ln>
            <a:solidFill>
              <a:schemeClr val="bg1">
                <a:lumMod val="65000"/>
              </a:schemeClr>
            </a:solidFill>
          </a:ln>
        </p:spPr>
        <p:txBody>
          <a:bodyPr wrap="square" rtlCol="0">
            <a:sp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110 000</a:t>
            </a: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a:t>
            </a: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158 000</a:t>
            </a:r>
            <a:endPar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14" name="Pentagon 7"/>
          <p:cNvSpPr/>
          <p:nvPr/>
        </p:nvSpPr>
        <p:spPr>
          <a:xfrm>
            <a:off x="5399352" y="1070373"/>
            <a:ext cx="1380744" cy="990601"/>
          </a:xfrm>
          <a:prstGeom prst="rect">
            <a:avLst/>
          </a:prstGeom>
          <a:solidFill>
            <a:srgbClr val="F187F3"/>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Function</a:t>
            </a:r>
          </a:p>
        </p:txBody>
      </p:sp>
      <p:sp>
        <p:nvSpPr>
          <p:cNvPr id="15" name="TextBox 14"/>
          <p:cNvSpPr txBox="1"/>
          <p:nvPr/>
        </p:nvSpPr>
        <p:spPr>
          <a:xfrm>
            <a:off x="6816881" y="2060972"/>
            <a:ext cx="1380744" cy="1463040"/>
          </a:xfrm>
          <a:prstGeom prst="rect">
            <a:avLst/>
          </a:prstGeom>
          <a:solidFill>
            <a:srgbClr val="62F098"/>
          </a:solidFill>
          <a:ln>
            <a:solidFill>
              <a:schemeClr val="bg1">
                <a:lumMod val="65000"/>
              </a:schemeClr>
            </a:solidFill>
          </a:ln>
        </p:spPr>
        <p:txBody>
          <a:bodyPr wrap="square" rtlCol="0">
            <a:sp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141</a:t>
            </a: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a:t>
            </a: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341</a:t>
            </a:r>
            <a:endParaRPr kumimoji="0" lang="en-US" sz="32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16" name="Pentagon 7"/>
          <p:cNvSpPr/>
          <p:nvPr/>
        </p:nvSpPr>
        <p:spPr>
          <a:xfrm>
            <a:off x="6826818" y="1070373"/>
            <a:ext cx="1380744" cy="990601"/>
          </a:xfrm>
          <a:prstGeom prst="rect">
            <a:avLst/>
          </a:prstGeom>
          <a:solidFill>
            <a:srgbClr val="49ED87"/>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Project</a:t>
            </a:r>
          </a:p>
        </p:txBody>
      </p:sp>
    </p:spTree>
    <p:extLst>
      <p:ext uri="{BB962C8B-B14F-4D97-AF65-F5344CB8AC3E}">
        <p14:creationId xmlns:p14="http://schemas.microsoft.com/office/powerpoint/2010/main" val="1011221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AE79C47-8D48-2F1D-A504-3A7304789762}"/>
              </a:ext>
            </a:extLst>
          </p:cNvPr>
          <p:cNvSpPr txBox="1"/>
          <p:nvPr/>
        </p:nvSpPr>
        <p:spPr>
          <a:xfrm>
            <a:off x="1450231" y="134636"/>
            <a:ext cx="5975578" cy="646331"/>
          </a:xfrm>
          <a:prstGeom prst="rect">
            <a:avLst/>
          </a:prstGeom>
          <a:noFill/>
        </p:spPr>
        <p:txBody>
          <a:bodyPr wrap="square">
            <a:spAutoFit/>
          </a:bodyPr>
          <a:lstStyle/>
          <a:p>
            <a:pPr algn="ctr" defTabSz="685800">
              <a:spcAft>
                <a:spcPts val="3000"/>
              </a:spcAft>
            </a:pPr>
            <a:r>
              <a:rPr lang="en-US" sz="3600" b="1" dirty="0">
                <a:solidFill>
                  <a:schemeClr val="bg1"/>
                </a:solidFill>
                <a:latin typeface="Lato Black" panose="020F0A02020204030203" pitchFamily="34" charset="0"/>
              </a:rPr>
              <a:t>WUFAR Account Sequence</a:t>
            </a:r>
          </a:p>
        </p:txBody>
      </p:sp>
      <p:sp>
        <p:nvSpPr>
          <p:cNvPr id="3" name="TextBox 2">
            <a:extLst>
              <a:ext uri="{FF2B5EF4-FFF2-40B4-BE49-F238E27FC236}">
                <a16:creationId xmlns:a16="http://schemas.microsoft.com/office/drawing/2014/main" id="{208D4B1E-5741-7A0F-3B3F-A917EF7DF0E6}"/>
              </a:ext>
            </a:extLst>
          </p:cNvPr>
          <p:cNvSpPr txBox="1"/>
          <p:nvPr/>
        </p:nvSpPr>
        <p:spPr>
          <a:xfrm>
            <a:off x="1610290" y="3108478"/>
            <a:ext cx="5923420" cy="723916"/>
          </a:xfrm>
          <a:prstGeom prst="rect">
            <a:avLst/>
          </a:prstGeom>
          <a:solidFill>
            <a:schemeClr val="accent6">
              <a:lumMod val="20000"/>
              <a:lumOff val="80000"/>
            </a:schemeClr>
          </a:solidFill>
        </p:spPr>
        <p:txBody>
          <a:bodyPr wrap="square" rtlCol="0">
            <a:spAutoFit/>
          </a:bodyPr>
          <a:lstStyle/>
          <a:p>
            <a:pPr algn="ctr">
              <a:lnSpc>
                <a:spcPct val="114000"/>
              </a:lnSpc>
            </a:pPr>
            <a:r>
              <a:rPr lang="en-US" sz="1800" dirty="0">
                <a:latin typeface="Lato" panose="020F0502020204030203" pitchFamily="34" charset="0"/>
              </a:rPr>
              <a:t>Which special program or project is it part of?</a:t>
            </a:r>
          </a:p>
          <a:p>
            <a:pPr algn="ctr">
              <a:lnSpc>
                <a:spcPct val="114000"/>
              </a:lnSpc>
            </a:pPr>
            <a:r>
              <a:rPr lang="en-US" sz="1800" i="1" dirty="0">
                <a:latin typeface="Lato" panose="020F0502020204030203" pitchFamily="34" charset="0"/>
              </a:rPr>
              <a:t>141 = Title I</a:t>
            </a:r>
          </a:p>
        </p:txBody>
      </p:sp>
      <p:grpSp>
        <p:nvGrpSpPr>
          <p:cNvPr id="4" name="Group 3">
            <a:extLst>
              <a:ext uri="{FF2B5EF4-FFF2-40B4-BE49-F238E27FC236}">
                <a16:creationId xmlns:a16="http://schemas.microsoft.com/office/drawing/2014/main" id="{A1C55D42-E7FC-00C8-DDE8-5653C987FF2C}"/>
              </a:ext>
            </a:extLst>
          </p:cNvPr>
          <p:cNvGrpSpPr/>
          <p:nvPr/>
        </p:nvGrpSpPr>
        <p:grpSpPr>
          <a:xfrm>
            <a:off x="1610290" y="1963686"/>
            <a:ext cx="5923420" cy="738664"/>
            <a:chOff x="1610290" y="1579173"/>
            <a:chExt cx="5923420" cy="738664"/>
          </a:xfrm>
        </p:grpSpPr>
        <p:sp>
          <p:nvSpPr>
            <p:cNvPr id="5" name="TextBox 4">
              <a:extLst>
                <a:ext uri="{FF2B5EF4-FFF2-40B4-BE49-F238E27FC236}">
                  <a16:creationId xmlns:a16="http://schemas.microsoft.com/office/drawing/2014/main" id="{1607AF98-039A-3D1B-7BC5-3125717EE784}"/>
                </a:ext>
              </a:extLst>
            </p:cNvPr>
            <p:cNvSpPr txBox="1"/>
            <p:nvPr/>
          </p:nvSpPr>
          <p:spPr>
            <a:xfrm>
              <a:off x="1610290" y="1579173"/>
              <a:ext cx="720069"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10</a:t>
              </a:r>
            </a:p>
          </p:txBody>
        </p:sp>
        <p:sp>
          <p:nvSpPr>
            <p:cNvPr id="6" name="TextBox 5">
              <a:extLst>
                <a:ext uri="{FF2B5EF4-FFF2-40B4-BE49-F238E27FC236}">
                  <a16:creationId xmlns:a16="http://schemas.microsoft.com/office/drawing/2014/main" id="{2FB1642D-EA65-C575-FC4D-3E464642D5A4}"/>
                </a:ext>
              </a:extLst>
            </p:cNvPr>
            <p:cNvSpPr txBox="1"/>
            <p:nvPr/>
          </p:nvSpPr>
          <p:spPr>
            <a:xfrm>
              <a:off x="2330359" y="1579173"/>
              <a:ext cx="449162"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E</a:t>
              </a:r>
            </a:p>
          </p:txBody>
        </p:sp>
        <p:sp>
          <p:nvSpPr>
            <p:cNvPr id="7" name="TextBox 6">
              <a:extLst>
                <a:ext uri="{FF2B5EF4-FFF2-40B4-BE49-F238E27FC236}">
                  <a16:creationId xmlns:a16="http://schemas.microsoft.com/office/drawing/2014/main" id="{104CA073-D74D-21B7-F0A9-EA0D9EABD727}"/>
                </a:ext>
              </a:extLst>
            </p:cNvPr>
            <p:cNvSpPr txBox="1"/>
            <p:nvPr/>
          </p:nvSpPr>
          <p:spPr>
            <a:xfrm>
              <a:off x="2779521" y="1579173"/>
              <a:ext cx="987771"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120</a:t>
              </a:r>
            </a:p>
          </p:txBody>
        </p:sp>
        <p:sp>
          <p:nvSpPr>
            <p:cNvPr id="8" name="TextBox 7">
              <a:extLst>
                <a:ext uri="{FF2B5EF4-FFF2-40B4-BE49-F238E27FC236}">
                  <a16:creationId xmlns:a16="http://schemas.microsoft.com/office/drawing/2014/main" id="{6C0AC672-4D0D-12C6-9044-093291E1D671}"/>
                </a:ext>
              </a:extLst>
            </p:cNvPr>
            <p:cNvSpPr txBox="1"/>
            <p:nvPr/>
          </p:nvSpPr>
          <p:spPr>
            <a:xfrm>
              <a:off x="3767292" y="1579173"/>
              <a:ext cx="987771"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111</a:t>
              </a:r>
            </a:p>
          </p:txBody>
        </p:sp>
        <p:sp>
          <p:nvSpPr>
            <p:cNvPr id="9" name="TextBox 8">
              <a:extLst>
                <a:ext uri="{FF2B5EF4-FFF2-40B4-BE49-F238E27FC236}">
                  <a16:creationId xmlns:a16="http://schemas.microsoft.com/office/drawing/2014/main" id="{C7342214-F7D8-5173-6EDB-8DF5DBA3D5E5}"/>
                </a:ext>
              </a:extLst>
            </p:cNvPr>
            <p:cNvSpPr txBox="1"/>
            <p:nvPr/>
          </p:nvSpPr>
          <p:spPr>
            <a:xfrm>
              <a:off x="4755063" y="1579173"/>
              <a:ext cx="1790876"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122150</a:t>
              </a:r>
            </a:p>
          </p:txBody>
        </p:sp>
        <p:sp>
          <p:nvSpPr>
            <p:cNvPr id="10" name="TextBox 9">
              <a:extLst>
                <a:ext uri="{FF2B5EF4-FFF2-40B4-BE49-F238E27FC236}">
                  <a16:creationId xmlns:a16="http://schemas.microsoft.com/office/drawing/2014/main" id="{48780516-68C7-DB6D-00DA-7C85F028F8C8}"/>
                </a:ext>
              </a:extLst>
            </p:cNvPr>
            <p:cNvSpPr txBox="1"/>
            <p:nvPr/>
          </p:nvSpPr>
          <p:spPr>
            <a:xfrm>
              <a:off x="6545939" y="1579173"/>
              <a:ext cx="987771" cy="738664"/>
            </a:xfrm>
            <a:prstGeom prst="rect">
              <a:avLst/>
            </a:prstGeom>
            <a:solidFill>
              <a:schemeClr val="accent6">
                <a:lumMod val="20000"/>
                <a:lumOff val="80000"/>
              </a:schemeClr>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141</a:t>
              </a:r>
            </a:p>
          </p:txBody>
        </p:sp>
      </p:grpSp>
      <p:sp>
        <p:nvSpPr>
          <p:cNvPr id="11" name="Up Arrow 19">
            <a:extLst>
              <a:ext uri="{FF2B5EF4-FFF2-40B4-BE49-F238E27FC236}">
                <a16:creationId xmlns:a16="http://schemas.microsoft.com/office/drawing/2014/main" id="{37CFC0B6-B4AF-3144-AEAA-7A0756ADC614}"/>
              </a:ext>
            </a:extLst>
          </p:cNvPr>
          <p:cNvSpPr/>
          <p:nvPr/>
        </p:nvSpPr>
        <p:spPr>
          <a:xfrm>
            <a:off x="6872709" y="2702350"/>
            <a:ext cx="334229" cy="406127"/>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A5B5416-49F9-2ED2-0F01-56AE46B03B46}"/>
              </a:ext>
            </a:extLst>
          </p:cNvPr>
          <p:cNvSpPr txBox="1"/>
          <p:nvPr/>
        </p:nvSpPr>
        <p:spPr>
          <a:xfrm>
            <a:off x="3976328" y="1262161"/>
            <a:ext cx="1191352" cy="461665"/>
          </a:xfrm>
          <a:prstGeom prst="rect">
            <a:avLst/>
          </a:prstGeom>
          <a:noFill/>
        </p:spPr>
        <p:txBody>
          <a:bodyPr wrap="none" rtlCol="0">
            <a:spAutoFit/>
          </a:bodyPr>
          <a:lstStyle/>
          <a:p>
            <a:pPr algn="ctr"/>
            <a:r>
              <a:rPr lang="en-US" sz="2400" b="1" u="sng" dirty="0">
                <a:latin typeface="Lato" panose="020F0502020204030203" pitchFamily="34" charset="0"/>
              </a:rPr>
              <a:t>Project</a:t>
            </a:r>
            <a:endParaRPr lang="en-US" sz="2400" b="1" i="1" u="sng" dirty="0">
              <a:latin typeface="Lato" panose="020F0502020204030203" pitchFamily="34" charset="0"/>
            </a:endParaRPr>
          </a:p>
        </p:txBody>
      </p:sp>
    </p:spTree>
    <p:extLst>
      <p:ext uri="{BB962C8B-B14F-4D97-AF65-F5344CB8AC3E}">
        <p14:creationId xmlns:p14="http://schemas.microsoft.com/office/powerpoint/2010/main" val="3210468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12930" y="1062067"/>
            <a:ext cx="8118140" cy="3820886"/>
          </a:xfrm>
        </p:spPr>
        <p:txBody>
          <a:bodyPr>
            <a:normAutofit/>
          </a:bodyPr>
          <a:lstStyle/>
          <a:p>
            <a:pPr marL="0" indent="0">
              <a:buNone/>
            </a:pPr>
            <a:r>
              <a:rPr lang="en-US" sz="2200" dirty="0"/>
              <a:t>LEAs need a consistent system and common language for:</a:t>
            </a:r>
          </a:p>
          <a:p>
            <a:pPr marL="746125" indent="-349250">
              <a:buClr>
                <a:srgbClr val="0070C0"/>
              </a:buClr>
              <a:buFont typeface="Wingdings" panose="05000000000000000000" pitchFamily="2" charset="2"/>
              <a:buChar char="v"/>
            </a:pPr>
            <a:r>
              <a:rPr lang="en-US" sz="2000" b="0" dirty="0"/>
              <a:t>Purchasing and expenditures</a:t>
            </a:r>
          </a:p>
          <a:p>
            <a:pPr marL="746125" indent="-349250">
              <a:buClr>
                <a:srgbClr val="0070C0"/>
              </a:buClr>
              <a:buFont typeface="Wingdings" panose="05000000000000000000" pitchFamily="2" charset="2"/>
              <a:buChar char="v"/>
            </a:pPr>
            <a:r>
              <a:rPr lang="en-US" sz="2000" b="0" dirty="0"/>
              <a:t>Planning, creating, and monitoring local budgets and expenses</a:t>
            </a:r>
          </a:p>
          <a:p>
            <a:pPr marL="746125" indent="-349250">
              <a:buClr>
                <a:srgbClr val="0070C0"/>
              </a:buClr>
              <a:buFont typeface="Wingdings" panose="05000000000000000000" pitchFamily="2" charset="2"/>
              <a:buChar char="v"/>
            </a:pPr>
            <a:r>
              <a:rPr lang="en-US" sz="2000" b="0" dirty="0"/>
              <a:t>Budget development and decision-making authority</a:t>
            </a:r>
          </a:p>
          <a:p>
            <a:pPr marL="746125" indent="-349250">
              <a:buClr>
                <a:srgbClr val="0070C0"/>
              </a:buClr>
              <a:buFont typeface="Wingdings" panose="05000000000000000000" pitchFamily="2" charset="2"/>
              <a:buChar char="v"/>
            </a:pPr>
            <a:r>
              <a:rPr lang="en-US" sz="2000" b="0" dirty="0"/>
              <a:t>Local budget accountability</a:t>
            </a:r>
          </a:p>
          <a:p>
            <a:pPr marL="0" indent="0">
              <a:buNone/>
            </a:pPr>
            <a:endParaRPr lang="en-US" dirty="0"/>
          </a:p>
        </p:txBody>
      </p:sp>
      <p:sp>
        <p:nvSpPr>
          <p:cNvPr id="2" name="Text Placeholder 1"/>
          <p:cNvSpPr>
            <a:spLocks noGrp="1"/>
          </p:cNvSpPr>
          <p:nvPr>
            <p:ph type="body" sz="quarter" idx="4294967295"/>
          </p:nvPr>
        </p:nvSpPr>
        <p:spPr>
          <a:xfrm>
            <a:off x="0" y="159026"/>
            <a:ext cx="9144000" cy="763312"/>
          </a:xfrm>
        </p:spPr>
        <p:txBody>
          <a:bodyPr>
            <a:normAutofit/>
          </a:bodyPr>
          <a:lstStyle/>
          <a:p>
            <a:pPr marL="0" indent="0" algn="ctr">
              <a:buNone/>
            </a:pPr>
            <a:r>
              <a:rPr lang="en-US" sz="3400" dirty="0">
                <a:solidFill>
                  <a:schemeClr val="bg1"/>
                </a:solidFill>
                <a:latin typeface="Lato Black" panose="020F0A02020204030203" pitchFamily="34" charset="0"/>
              </a:rPr>
              <a:t>Why WUFAR?</a:t>
            </a:r>
          </a:p>
        </p:txBody>
      </p:sp>
    </p:spTree>
    <p:extLst>
      <p:ext uri="{BB962C8B-B14F-4D97-AF65-F5344CB8AC3E}">
        <p14:creationId xmlns:p14="http://schemas.microsoft.com/office/powerpoint/2010/main" val="19608447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11" y="2356664"/>
            <a:ext cx="9009948" cy="2503571"/>
          </a:xfrm>
          <a:prstGeom prst="rect">
            <a:avLst/>
          </a:prstGeom>
          <a:ln>
            <a:solidFill>
              <a:srgbClr val="002060"/>
            </a:solidFill>
          </a:ln>
        </p:spPr>
      </p:pic>
      <p:sp>
        <p:nvSpPr>
          <p:cNvPr id="3" name="Text Placeholder 2"/>
          <p:cNvSpPr>
            <a:spLocks noGrp="1"/>
          </p:cNvSpPr>
          <p:nvPr>
            <p:ph type="body" sz="quarter" idx="14"/>
          </p:nvPr>
        </p:nvSpPr>
        <p:spPr>
          <a:xfrm>
            <a:off x="71511" y="898326"/>
            <a:ext cx="9009948" cy="1482351"/>
          </a:xfrm>
        </p:spPr>
        <p:txBody>
          <a:bodyPr>
            <a:normAutofit fontScale="92500" lnSpcReduction="10000"/>
          </a:bodyPr>
          <a:lstStyle/>
          <a:p>
            <a:pPr marL="0" indent="0">
              <a:buNone/>
            </a:pPr>
            <a:r>
              <a:rPr lang="en-US" sz="2400" dirty="0"/>
              <a:t>Grants and programs managed by DPI get their own project codes</a:t>
            </a:r>
          </a:p>
          <a:p>
            <a:pPr marL="0" indent="0">
              <a:buNone/>
            </a:pPr>
            <a:r>
              <a:rPr lang="en-US" sz="2400" dirty="0"/>
              <a:t>Payments on the Aids Register show the project code</a:t>
            </a:r>
          </a:p>
          <a:p>
            <a:pPr marL="377190">
              <a:lnSpc>
                <a:spcPct val="120000"/>
              </a:lnSpc>
              <a:buFont typeface="Wingdings" panose="05000000000000000000" pitchFamily="2" charset="2"/>
              <a:buChar char="v"/>
            </a:pPr>
            <a:r>
              <a:rPr lang="en-US" sz="2000" dirty="0"/>
              <a:t>Aids Register WUFAR Codes - </a:t>
            </a:r>
            <a:r>
              <a:rPr lang="en-US" sz="2000" dirty="0">
                <a:hlinkClick r:id="rId4"/>
              </a:rPr>
              <a:t>https://apps6.dpi.wi.gov/AID/WufarReport</a:t>
            </a:r>
            <a:endParaRPr lang="en-US" sz="2000" dirty="0"/>
          </a:p>
        </p:txBody>
      </p:sp>
      <p:sp>
        <p:nvSpPr>
          <p:cNvPr id="2" name="Text Placeholder 1"/>
          <p:cNvSpPr>
            <a:spLocks noGrp="1"/>
          </p:cNvSpPr>
          <p:nvPr>
            <p:ph type="body" sz="quarter" idx="4294967295"/>
          </p:nvPr>
        </p:nvSpPr>
        <p:spPr>
          <a:xfrm>
            <a:off x="0" y="133564"/>
            <a:ext cx="9144000" cy="788774"/>
          </a:xfrm>
        </p:spPr>
        <p:txBody>
          <a:bodyPr>
            <a:normAutofit/>
          </a:bodyPr>
          <a:lstStyle/>
          <a:p>
            <a:pPr marL="0" indent="0" algn="ctr">
              <a:buNone/>
            </a:pPr>
            <a:r>
              <a:rPr lang="en-US" sz="3400" dirty="0">
                <a:solidFill>
                  <a:schemeClr val="bg1"/>
                </a:solidFill>
                <a:latin typeface="Lato Black" panose="020F0A02020204030203" pitchFamily="34" charset="0"/>
              </a:rPr>
              <a:t>Project Codes</a:t>
            </a:r>
          </a:p>
        </p:txBody>
      </p:sp>
      <p:sp>
        <p:nvSpPr>
          <p:cNvPr id="6" name="Up Arrow 5"/>
          <p:cNvSpPr/>
          <p:nvPr/>
        </p:nvSpPr>
        <p:spPr>
          <a:xfrm rot="5400000">
            <a:off x="306228" y="3015218"/>
            <a:ext cx="304800" cy="449480"/>
          </a:xfrm>
          <a:prstGeom prst="upArrow">
            <a:avLst/>
          </a:prstGeom>
          <a:solidFill>
            <a:srgbClr val="262087"/>
          </a:solidFill>
          <a:ln>
            <a:solidFill>
              <a:srgbClr val="262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1607"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5433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1"/>
            <a:ext cx="9144000" cy="674556"/>
          </a:xfrm>
          <a:solidFill>
            <a:srgbClr val="262087"/>
          </a:solidFill>
        </p:spPr>
        <p:txBody>
          <a:bodyPr>
            <a:normAutofit/>
          </a:bodyPr>
          <a:lstStyle/>
          <a:p>
            <a:r>
              <a:rPr lang="en-US" sz="3400" dirty="0"/>
              <a:t>Fund 10 Project Codes</a:t>
            </a:r>
          </a:p>
        </p:txBody>
      </p:sp>
      <p:graphicFrame>
        <p:nvGraphicFramePr>
          <p:cNvPr id="4" name="Content Placeholder 4"/>
          <p:cNvGraphicFramePr>
            <a:graphicFrameLocks/>
          </p:cNvGraphicFramePr>
          <p:nvPr/>
        </p:nvGraphicFramePr>
        <p:xfrm>
          <a:off x="1296650" y="719527"/>
          <a:ext cx="6850505" cy="4261730"/>
        </p:xfrm>
        <a:graphic>
          <a:graphicData uri="http://schemas.openxmlformats.org/drawingml/2006/table">
            <a:tbl>
              <a:tblPr firstRow="1" bandRow="1" bandCol="1">
                <a:effectLst>
                  <a:outerShdw blurRad="50800" dist="38100" dir="2700000" algn="tl" rotWithShape="0">
                    <a:prstClr val="black">
                      <a:alpha val="40000"/>
                    </a:prstClr>
                  </a:outerShdw>
                </a:effectLst>
                <a:tableStyleId>{5C22544A-7EE6-4342-B048-85BDC9FD1C3A}</a:tableStyleId>
              </a:tblPr>
              <a:tblGrid>
                <a:gridCol w="2145364">
                  <a:extLst>
                    <a:ext uri="{9D8B030D-6E8A-4147-A177-3AD203B41FA5}">
                      <a16:colId xmlns:a16="http://schemas.microsoft.com/office/drawing/2014/main" val="20000"/>
                    </a:ext>
                  </a:extLst>
                </a:gridCol>
                <a:gridCol w="2525563">
                  <a:extLst>
                    <a:ext uri="{9D8B030D-6E8A-4147-A177-3AD203B41FA5}">
                      <a16:colId xmlns:a16="http://schemas.microsoft.com/office/drawing/2014/main" val="20001"/>
                    </a:ext>
                  </a:extLst>
                </a:gridCol>
                <a:gridCol w="2179578">
                  <a:extLst>
                    <a:ext uri="{9D8B030D-6E8A-4147-A177-3AD203B41FA5}">
                      <a16:colId xmlns:a16="http://schemas.microsoft.com/office/drawing/2014/main" val="1777273407"/>
                    </a:ext>
                  </a:extLst>
                </a:gridCol>
              </a:tblGrid>
              <a:tr h="542199">
                <a:tc>
                  <a:txBody>
                    <a:bodyPr/>
                    <a:lstStyle/>
                    <a:p>
                      <a:pPr algn="ctr">
                        <a:spcBef>
                          <a:spcPts val="600"/>
                        </a:spcBef>
                        <a:spcAft>
                          <a:spcPts val="600"/>
                        </a:spcAft>
                      </a:pPr>
                      <a:r>
                        <a:rPr lang="en-US" sz="2500" dirty="0">
                          <a:effectLst>
                            <a:outerShdw blurRad="38100" dist="38100" dir="2700000" algn="tl">
                              <a:srgbClr val="000000">
                                <a:alpha val="43137"/>
                              </a:srgbClr>
                            </a:outerShdw>
                          </a:effectLst>
                          <a:latin typeface="Lato" panose="020F0502020204030203" pitchFamily="34" charset="0"/>
                        </a:rPr>
                        <a:t>ESEA</a:t>
                      </a:r>
                    </a:p>
                  </a:txBody>
                  <a:tcPr marL="103085" marR="103085" marT="103085" marB="103085">
                    <a:lnR w="6350" cap="flat" cmpd="sng" algn="ctr">
                      <a:solidFill>
                        <a:prstClr val="white"/>
                      </a:solidFill>
                      <a:prstDash val="solid"/>
                      <a:round/>
                      <a:headEnd type="none" w="med" len="med"/>
                      <a:tailEnd type="none" w="med" len="med"/>
                    </a:lnR>
                    <a:lnB w="6350" cap="flat" cmpd="sng" algn="ctr">
                      <a:solidFill>
                        <a:prstClr val="white"/>
                      </a:solidFill>
                      <a:prstDash val="solid"/>
                      <a:round/>
                      <a:headEnd type="none" w="med" len="med"/>
                      <a:tailEnd type="none" w="med" len="med"/>
                    </a:lnB>
                    <a:solidFill>
                      <a:srgbClr val="0066CC"/>
                    </a:solidFill>
                  </a:tcPr>
                </a:tc>
                <a:tc>
                  <a:txBody>
                    <a:bodyPr/>
                    <a:lstStyle/>
                    <a:p>
                      <a:pPr algn="ctr">
                        <a:spcBef>
                          <a:spcPts val="600"/>
                        </a:spcBef>
                        <a:spcAft>
                          <a:spcPts val="600"/>
                        </a:spcAft>
                      </a:pPr>
                      <a:r>
                        <a:rPr lang="en-US" sz="2500" dirty="0">
                          <a:effectLst>
                            <a:outerShdw blurRad="38100" dist="38100" dir="2700000" algn="tl">
                              <a:srgbClr val="000000">
                                <a:alpha val="43137"/>
                              </a:srgbClr>
                            </a:outerShdw>
                          </a:effectLst>
                          <a:latin typeface="Lato" panose="020F0502020204030203" pitchFamily="34" charset="0"/>
                        </a:rPr>
                        <a:t>IDEA</a:t>
                      </a:r>
                    </a:p>
                  </a:txBody>
                  <a:tcPr marL="103085" marR="103085" marT="103085" marB="103085">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TlToBr w="6350" cap="flat" cmpd="sng" algn="ctr">
                      <a:noFill/>
                      <a:prstDash val="solid"/>
                      <a:round/>
                      <a:headEnd type="none" w="med" len="med"/>
                      <a:tailEnd type="none" w="med" len="med"/>
                    </a:lnTlToBr>
                    <a:solidFill>
                      <a:srgbClr val="00AB4E"/>
                    </a:solidFill>
                  </a:tcPr>
                </a:tc>
                <a:tc>
                  <a:txBody>
                    <a:bodyPr/>
                    <a:lstStyle/>
                    <a:p>
                      <a:pPr algn="ctr">
                        <a:spcBef>
                          <a:spcPts val="600"/>
                        </a:spcBef>
                        <a:spcAft>
                          <a:spcPts val="600"/>
                        </a:spcAft>
                      </a:pPr>
                      <a:r>
                        <a:rPr lang="en-US" sz="2500" dirty="0">
                          <a:effectLst>
                            <a:outerShdw blurRad="38100" dist="38100" dir="2700000" algn="tl">
                              <a:srgbClr val="000000">
                                <a:alpha val="43137"/>
                              </a:srgbClr>
                            </a:outerShdw>
                          </a:effectLst>
                          <a:latin typeface="Lato" panose="020F0502020204030203" pitchFamily="34" charset="0"/>
                        </a:rPr>
                        <a:t>CARES</a:t>
                      </a:r>
                    </a:p>
                  </a:txBody>
                  <a:tcPr marL="103085" marR="103085" marT="103085" marB="103085">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TlToBr w="6350" cap="flat" cmpd="sng" algn="ctr">
                      <a:noFill/>
                      <a:prstDash val="solid"/>
                      <a:round/>
                      <a:headEnd type="none" w="med" len="med"/>
                      <a:tailEnd type="none" w="med" len="med"/>
                    </a:lnTlToBr>
                    <a:solidFill>
                      <a:schemeClr val="accent2">
                        <a:lumMod val="75000"/>
                      </a:schemeClr>
                    </a:solidFill>
                  </a:tcPr>
                </a:tc>
                <a:extLst>
                  <a:ext uri="{0D108BD9-81ED-4DB2-BD59-A6C34878D82A}">
                    <a16:rowId xmlns:a16="http://schemas.microsoft.com/office/drawing/2014/main" val="10000"/>
                  </a:ext>
                </a:extLst>
              </a:tr>
              <a:tr h="421894">
                <a:tc>
                  <a:txBody>
                    <a:bodyPr/>
                    <a:lstStyle/>
                    <a:p>
                      <a:pPr algn="ctr">
                        <a:spcBef>
                          <a:spcPts val="0"/>
                        </a:spcBef>
                        <a:spcAft>
                          <a:spcPts val="0"/>
                        </a:spcAft>
                      </a:pPr>
                      <a:r>
                        <a:rPr lang="en-US" sz="1800" dirty="0">
                          <a:latin typeface="Lato" panose="020F0502020204030203" pitchFamily="34" charset="0"/>
                        </a:rPr>
                        <a:t>141</a:t>
                      </a:r>
                      <a:r>
                        <a:rPr lang="en-US" sz="1800" baseline="0" dirty="0">
                          <a:latin typeface="Lato" panose="020F0502020204030203" pitchFamily="34" charset="0"/>
                        </a:rPr>
                        <a:t> – Title I-A</a:t>
                      </a:r>
                      <a:endParaRPr lang="en-US" sz="1800" dirty="0">
                        <a:latin typeface="Lato" panose="020F0502020204030203" pitchFamily="34" charset="0"/>
                      </a:endParaRPr>
                    </a:p>
                  </a:txBody>
                  <a:tcPr marL="103085" marR="103085" marT="103085" marB="103085">
                    <a:lnL w="317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rgbClr val="0066CC">
                        <a:alpha val="10196"/>
                      </a:srgbClr>
                    </a:solidFill>
                  </a:tcPr>
                </a:tc>
                <a:tc rowSpan="2">
                  <a:txBody>
                    <a:bodyPr/>
                    <a:lstStyle/>
                    <a:p>
                      <a:pPr algn="ctr">
                        <a:spcBef>
                          <a:spcPts val="0"/>
                        </a:spcBef>
                        <a:spcAft>
                          <a:spcPts val="0"/>
                        </a:spcAft>
                      </a:pPr>
                      <a:r>
                        <a:rPr lang="en-US" sz="1800" dirty="0">
                          <a:latin typeface="Lato" panose="020F0502020204030203" pitchFamily="34" charset="0"/>
                        </a:rPr>
                        <a:t>341 – IDEA</a:t>
                      </a:r>
                      <a:endParaRPr lang="en-US" sz="1800" baseline="0" dirty="0">
                        <a:latin typeface="Lato" panose="020F0502020204030203" pitchFamily="34" charset="0"/>
                      </a:endParaRPr>
                    </a:p>
                    <a:p>
                      <a:pPr algn="ctr">
                        <a:spcBef>
                          <a:spcPts val="0"/>
                        </a:spcBef>
                        <a:spcAft>
                          <a:spcPts val="0"/>
                        </a:spcAft>
                      </a:pPr>
                      <a:r>
                        <a:rPr lang="en-US" sz="1800" dirty="0">
                          <a:latin typeface="Lato" panose="020F0502020204030203" pitchFamily="34" charset="0"/>
                        </a:rPr>
                        <a:t>Coordinated Early Intervening  (CEIS)</a:t>
                      </a:r>
                    </a:p>
                  </a:txBody>
                  <a:tcPr marL="103085" marR="103085" marT="103085" marB="103085"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TlToBr w="6350" cap="flat" cmpd="sng" algn="ctr">
                      <a:noFill/>
                      <a:prstDash val="solid"/>
                      <a:round/>
                      <a:headEnd type="none" w="med" len="med"/>
                      <a:tailEnd type="none" w="med" len="med"/>
                    </a:lnTlToBr>
                    <a:solidFill>
                      <a:schemeClr val="accent6">
                        <a:lumMod val="20000"/>
                        <a:lumOff val="80000"/>
                      </a:schemeClr>
                    </a:solidFill>
                  </a:tcPr>
                </a:tc>
                <a:tc rowSpan="4">
                  <a:txBody>
                    <a:bodyPr/>
                    <a:lstStyle/>
                    <a:p>
                      <a:pPr algn="ctr">
                        <a:spcBef>
                          <a:spcPts val="0"/>
                        </a:spcBef>
                        <a:spcAft>
                          <a:spcPts val="0"/>
                        </a:spcAft>
                      </a:pPr>
                      <a:r>
                        <a:rPr lang="en-US" sz="1800" dirty="0">
                          <a:latin typeface="Lato" panose="020F0502020204030203" pitchFamily="34" charset="0"/>
                        </a:rPr>
                        <a:t>160 – Elementary</a:t>
                      </a:r>
                      <a:r>
                        <a:rPr lang="en-US" sz="1800" baseline="0" dirty="0">
                          <a:latin typeface="Lato" panose="020F0502020204030203" pitchFamily="34" charset="0"/>
                        </a:rPr>
                        <a:t> and Secondary Emergency Relief Fund (ESSER)</a:t>
                      </a:r>
                      <a:endParaRPr lang="en-US" sz="1800" dirty="0">
                        <a:latin typeface="Lato" panose="020F0502020204030203" pitchFamily="34" charset="0"/>
                      </a:endParaRPr>
                    </a:p>
                  </a:txBody>
                  <a:tcPr marL="103085" marR="103085" marT="103085" marB="103085"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TlToBr w="6350" cap="flat" cmpd="sng" algn="ctr">
                      <a:noFill/>
                      <a:prstDash val="solid"/>
                      <a:round/>
                      <a:headEnd type="none" w="med" len="med"/>
                      <a:tailEnd type="none" w="med" len="med"/>
                    </a:lnTlToBr>
                    <a:solidFill>
                      <a:schemeClr val="accent2">
                        <a:lumMod val="40000"/>
                        <a:lumOff val="60000"/>
                      </a:schemeClr>
                    </a:solidFill>
                  </a:tcPr>
                </a:tc>
                <a:extLst>
                  <a:ext uri="{0D108BD9-81ED-4DB2-BD59-A6C34878D82A}">
                    <a16:rowId xmlns:a16="http://schemas.microsoft.com/office/drawing/2014/main" val="10001"/>
                  </a:ext>
                </a:extLst>
              </a:tr>
              <a:tr h="481733">
                <a:tc>
                  <a:txBody>
                    <a:bodyPr/>
                    <a:lstStyle/>
                    <a:p>
                      <a:pPr algn="ctr">
                        <a:spcBef>
                          <a:spcPts val="0"/>
                        </a:spcBef>
                        <a:spcAft>
                          <a:spcPts val="0"/>
                        </a:spcAft>
                      </a:pPr>
                      <a:r>
                        <a:rPr lang="en-US" sz="1800" dirty="0">
                          <a:latin typeface="Lato" panose="020F0502020204030203" pitchFamily="34" charset="0"/>
                        </a:rPr>
                        <a:t>365 – Title II-A</a:t>
                      </a:r>
                    </a:p>
                  </a:txBody>
                  <a:tcPr marL="103085" marR="103085" marT="103085" marB="103085">
                    <a:lnL w="317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66CC">
                        <a:alpha val="25098"/>
                      </a:srgbClr>
                    </a:solidFill>
                  </a:tcPr>
                </a:tc>
                <a:tc vMerge="1">
                  <a:txBody>
                    <a:bodyPr/>
                    <a:lstStyle/>
                    <a:p>
                      <a:pPr algn="ctr">
                        <a:spcBef>
                          <a:spcPts val="600"/>
                        </a:spcBef>
                        <a:spcAft>
                          <a:spcPts val="600"/>
                        </a:spcAft>
                      </a:pPr>
                      <a:endParaRPr lang="en-US" sz="1600" dirty="0"/>
                    </a:p>
                  </a:txBody>
                  <a:tcPr marL="90607" marR="90607" marT="90607" marB="90607">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F2F8EC"/>
                    </a:solidFill>
                  </a:tcPr>
                </a:tc>
                <a:tc vMerge="1">
                  <a:txBody>
                    <a:bodyPr/>
                    <a:lstStyle/>
                    <a:p>
                      <a:endParaRPr lang="en-US"/>
                    </a:p>
                  </a:txBody>
                  <a:tcPr/>
                </a:tc>
                <a:extLst>
                  <a:ext uri="{0D108BD9-81ED-4DB2-BD59-A6C34878D82A}">
                    <a16:rowId xmlns:a16="http://schemas.microsoft.com/office/drawing/2014/main" val="10002"/>
                  </a:ext>
                </a:extLst>
              </a:tr>
              <a:tr h="421894">
                <a:tc>
                  <a:txBody>
                    <a:bodyPr/>
                    <a:lstStyle/>
                    <a:p>
                      <a:pPr algn="ctr">
                        <a:spcBef>
                          <a:spcPts val="0"/>
                        </a:spcBef>
                        <a:spcAft>
                          <a:spcPts val="0"/>
                        </a:spcAft>
                      </a:pPr>
                      <a:r>
                        <a:rPr lang="en-US" sz="1800" dirty="0">
                          <a:latin typeface="Lato" panose="020F0502020204030203" pitchFamily="34" charset="0"/>
                        </a:rPr>
                        <a:t>391 – Title III-A</a:t>
                      </a:r>
                    </a:p>
                  </a:txBody>
                  <a:tcPr marL="103085" marR="103085" marT="103085" marB="103085">
                    <a:lnL w="317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3175" cap="flat" cmpd="sng" algn="ctr">
                      <a:solidFill>
                        <a:prstClr val="white"/>
                      </a:solidFill>
                      <a:prstDash val="solid"/>
                      <a:round/>
                      <a:headEnd type="none" w="med" len="med"/>
                      <a:tailEnd type="none" w="med" len="med"/>
                    </a:lnB>
                    <a:solidFill>
                      <a:srgbClr val="0066CC">
                        <a:alpha val="10196"/>
                      </a:srgbClr>
                    </a:solidFill>
                  </a:tcPr>
                </a:tc>
                <a:tc rowSpan="3">
                  <a:txBody>
                    <a:bodyPr/>
                    <a:lstStyle/>
                    <a:p>
                      <a:pPr lvl="0" algn="ctr">
                        <a:spcBef>
                          <a:spcPts val="0"/>
                        </a:spcBef>
                        <a:spcAft>
                          <a:spcPts val="0"/>
                        </a:spcAft>
                      </a:pPr>
                      <a:r>
                        <a:rPr lang="en-US" sz="1800" dirty="0">
                          <a:latin typeface="Lato" panose="020F0502020204030203" pitchFamily="34" charset="0"/>
                        </a:rPr>
                        <a:t>341 – IDEA</a:t>
                      </a:r>
                      <a:endParaRPr lang="en-US" sz="1800" baseline="0" dirty="0">
                        <a:latin typeface="Lato" panose="020F0502020204030203" pitchFamily="34" charset="0"/>
                      </a:endParaRPr>
                    </a:p>
                    <a:p>
                      <a:pPr algn="ctr">
                        <a:spcBef>
                          <a:spcPts val="0"/>
                        </a:spcBef>
                        <a:spcAft>
                          <a:spcPts val="0"/>
                        </a:spcAft>
                      </a:pPr>
                      <a:r>
                        <a:rPr lang="en-US" sz="1800" dirty="0">
                          <a:latin typeface="Lato" panose="020F0502020204030203" pitchFamily="34" charset="0"/>
                        </a:rPr>
                        <a:t>Comprehensive</a:t>
                      </a:r>
                      <a:r>
                        <a:rPr lang="en-US" sz="1800" baseline="0" dirty="0">
                          <a:latin typeface="Lato" panose="020F0502020204030203" pitchFamily="34" charset="0"/>
                        </a:rPr>
                        <a:t> CEIS</a:t>
                      </a:r>
                      <a:r>
                        <a:rPr lang="en-US" sz="1800" dirty="0">
                          <a:latin typeface="Lato" panose="020F0502020204030203" pitchFamily="34" charset="0"/>
                        </a:rPr>
                        <a:t> (CCEIS)</a:t>
                      </a:r>
                    </a:p>
                  </a:txBody>
                  <a:tcPr marL="103085" marR="103085" marT="103085" marB="103085"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TlToBr w="6350" cap="flat" cmpd="sng" algn="ctr">
                      <a:noFill/>
                      <a:prstDash val="solid"/>
                      <a:round/>
                      <a:headEnd type="none" w="med" len="med"/>
                      <a:tailEnd type="none" w="med" len="med"/>
                    </a:lnTlToBr>
                    <a:solidFill>
                      <a:srgbClr val="F2F8EC"/>
                    </a:solidFill>
                  </a:tcPr>
                </a:tc>
                <a:tc vMerge="1">
                  <a:txBody>
                    <a:bodyPr/>
                    <a:lstStyle/>
                    <a:p>
                      <a:pPr algn="ctr">
                        <a:spcBef>
                          <a:spcPts val="0"/>
                        </a:spcBef>
                        <a:spcAft>
                          <a:spcPts val="0"/>
                        </a:spcAft>
                      </a:pPr>
                      <a:endParaRPr lang="en-US" sz="2000" dirty="0">
                        <a:latin typeface="Lato" panose="020F0502020204030203" pitchFamily="34" charset="0"/>
                      </a:endParaRPr>
                    </a:p>
                  </a:txBody>
                  <a:tcPr marL="103085" marR="103085" marT="103085" marB="103085"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TlToBr w="6350" cap="flat" cmpd="sng" algn="ctr">
                      <a:noFill/>
                      <a:prstDash val="solid"/>
                      <a:round/>
                      <a:headEnd type="none" w="med" len="med"/>
                      <a:tailEnd type="none" w="med" len="med"/>
                    </a:lnTlToBr>
                    <a:solidFill>
                      <a:srgbClr val="F2F8EC"/>
                    </a:solidFill>
                  </a:tcPr>
                </a:tc>
                <a:extLst>
                  <a:ext uri="{0D108BD9-81ED-4DB2-BD59-A6C34878D82A}">
                    <a16:rowId xmlns:a16="http://schemas.microsoft.com/office/drawing/2014/main" val="10003"/>
                  </a:ext>
                </a:extLst>
              </a:tr>
              <a:tr h="0">
                <a:tc rowSpan="2">
                  <a:txBody>
                    <a:bodyPr/>
                    <a:lstStyle/>
                    <a:p>
                      <a:pPr algn="ctr">
                        <a:spcBef>
                          <a:spcPts val="0"/>
                        </a:spcBef>
                        <a:spcAft>
                          <a:spcPts val="0"/>
                        </a:spcAft>
                      </a:pPr>
                      <a:r>
                        <a:rPr lang="en-US" sz="1800" dirty="0">
                          <a:latin typeface="Lato" panose="020F0502020204030203" pitchFamily="34" charset="0"/>
                        </a:rPr>
                        <a:t>381</a:t>
                      </a:r>
                      <a:r>
                        <a:rPr lang="en-US" sz="1800" baseline="0" dirty="0">
                          <a:latin typeface="Lato" panose="020F0502020204030203" pitchFamily="34" charset="0"/>
                        </a:rPr>
                        <a:t> – Title IV-A</a:t>
                      </a:r>
                      <a:endParaRPr lang="en-US" sz="1800" dirty="0">
                        <a:latin typeface="Lato" panose="020F0502020204030203" pitchFamily="34" charset="0"/>
                      </a:endParaRPr>
                    </a:p>
                  </a:txBody>
                  <a:tcPr marL="103085" marR="103085" marT="103085" marB="103085">
                    <a:lnL w="317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solidFill>
                        <a:prstClr val="white"/>
                      </a:solidFill>
                      <a:prstDash val="solid"/>
                      <a:round/>
                      <a:headEnd type="none" w="med" len="med"/>
                      <a:tailEnd type="none" w="med" len="med"/>
                    </a:lnT>
                    <a:lnB w="3175" cap="flat" cmpd="sng" algn="ctr">
                      <a:solidFill>
                        <a:prstClr val="white"/>
                      </a:solidFill>
                      <a:prstDash val="solid"/>
                      <a:round/>
                      <a:headEnd type="none" w="med" len="med"/>
                      <a:tailEnd type="none" w="med" len="med"/>
                    </a:lnB>
                    <a:solidFill>
                      <a:srgbClr val="0066CC">
                        <a:alpha val="25098"/>
                      </a:srgb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85985671"/>
                  </a:ext>
                </a:extLst>
              </a:tr>
              <a:tr h="404444">
                <a:tc vMerge="1">
                  <a:txBody>
                    <a:bodyPr/>
                    <a:lstStyle/>
                    <a:p>
                      <a:endParaRPr lang="en-US"/>
                    </a:p>
                  </a:txBody>
                  <a:tcPr/>
                </a:tc>
                <a:tc vMerge="1">
                  <a:txBody>
                    <a:bodyPr/>
                    <a:lstStyle/>
                    <a:p>
                      <a:endParaRPr lang="en-US"/>
                    </a:p>
                  </a:txBody>
                  <a:tcPr/>
                </a:tc>
                <a:tc rowSpan="2">
                  <a:txBody>
                    <a:bodyPr/>
                    <a:lstStyle/>
                    <a:p>
                      <a:pPr algn="ctr">
                        <a:spcBef>
                          <a:spcPts val="0"/>
                        </a:spcBef>
                        <a:spcAft>
                          <a:spcPts val="0"/>
                        </a:spcAft>
                      </a:pPr>
                      <a:r>
                        <a:rPr lang="en-US" sz="1800" dirty="0">
                          <a:latin typeface="Lato" panose="020F0502020204030203" pitchFamily="34" charset="0"/>
                        </a:rPr>
                        <a:t>162 – Governor’s Emergency Education Relief Fund</a:t>
                      </a:r>
                      <a:r>
                        <a:rPr lang="en-US" sz="1800" baseline="0" dirty="0">
                          <a:latin typeface="Lato" panose="020F0502020204030203" pitchFamily="34" charset="0"/>
                        </a:rPr>
                        <a:t> (GEER)</a:t>
                      </a:r>
                      <a:endParaRPr lang="en-US" sz="1800" dirty="0">
                        <a:latin typeface="Lato" panose="020F0502020204030203" pitchFamily="34" charset="0"/>
                      </a:endParaRPr>
                    </a:p>
                  </a:txBody>
                  <a:tcPr marL="103085" marR="103085" marT="103085" marB="103085"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TlToBr w="6350" cap="flat" cmpd="sng" algn="ctr">
                      <a:noFill/>
                      <a:prstDash val="solid"/>
                      <a:round/>
                      <a:headEnd type="none" w="med" len="med"/>
                      <a:tailEnd type="none" w="med" len="med"/>
                    </a:lnTlToBr>
                    <a:solidFill>
                      <a:schemeClr val="accent2">
                        <a:lumMod val="60000"/>
                        <a:lumOff val="40000"/>
                      </a:schemeClr>
                    </a:solidFill>
                  </a:tcPr>
                </a:tc>
                <a:extLst>
                  <a:ext uri="{0D108BD9-81ED-4DB2-BD59-A6C34878D82A}">
                    <a16:rowId xmlns:a16="http://schemas.microsoft.com/office/drawing/2014/main" val="394923179"/>
                  </a:ext>
                </a:extLst>
              </a:tr>
              <a:tr h="90362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aseline="0" dirty="0">
                          <a:latin typeface="Lato" panose="020F0502020204030203" pitchFamily="34" charset="0"/>
                        </a:rPr>
                        <a:t>360 – Wisconsin Charter</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aseline="0" dirty="0">
                          <a:latin typeface="Lato" panose="020F0502020204030203" pitchFamily="34" charset="0"/>
                        </a:rPr>
                        <a:t>Schools Program</a:t>
                      </a:r>
                      <a:endParaRPr lang="en-US" sz="1800" dirty="0">
                        <a:latin typeface="Lato" panose="020F0502020204030203" pitchFamily="34" charset="0"/>
                      </a:endParaRPr>
                    </a:p>
                  </a:txBody>
                  <a:tcPr marL="103085" marR="103085" marT="103085" marB="103085" anchor="ctr">
                    <a:lnL w="317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solidFill>
                        <a:prstClr val="white"/>
                      </a:solidFill>
                      <a:prstDash val="solid"/>
                      <a:round/>
                      <a:headEnd type="none" w="med" len="med"/>
                      <a:tailEnd type="none" w="med" len="med"/>
                    </a:lnT>
                    <a:lnB w="3175" cap="flat" cmpd="sng" algn="ctr">
                      <a:solidFill>
                        <a:prstClr val="white"/>
                      </a:solidFill>
                      <a:prstDash val="solid"/>
                      <a:round/>
                      <a:headEnd type="none" w="med" len="med"/>
                      <a:tailEnd type="none" w="med" len="med"/>
                    </a:lnB>
                    <a:solidFill>
                      <a:srgbClr val="0066CC">
                        <a:alpha val="10196"/>
                      </a:srgbClr>
                    </a:solidFill>
                  </a:tcPr>
                </a:tc>
                <a:tc>
                  <a:txBody>
                    <a:bodyPr/>
                    <a:lstStyle/>
                    <a:p>
                      <a:pPr lvl="0" algn="ctr">
                        <a:spcBef>
                          <a:spcPts val="0"/>
                        </a:spcBef>
                        <a:spcAft>
                          <a:spcPts val="0"/>
                        </a:spcAft>
                      </a:pPr>
                      <a:r>
                        <a:rPr lang="en-US" sz="1800" dirty="0">
                          <a:latin typeface="Lato" panose="020F0502020204030203" pitchFamily="34" charset="0"/>
                        </a:rPr>
                        <a:t>341 – IDEA</a:t>
                      </a:r>
                      <a:endParaRPr lang="en-US" sz="1800" baseline="0" dirty="0">
                        <a:latin typeface="Lato" panose="020F0502020204030203" pitchFamily="34" charset="0"/>
                      </a:endParaRPr>
                    </a:p>
                    <a:p>
                      <a:pPr lvl="0" algn="ctr">
                        <a:spcBef>
                          <a:spcPts val="0"/>
                        </a:spcBef>
                        <a:spcAft>
                          <a:spcPts val="0"/>
                        </a:spcAft>
                      </a:pPr>
                      <a:r>
                        <a:rPr lang="en-US" sz="1800" dirty="0">
                          <a:latin typeface="Lato" panose="020F0502020204030203" pitchFamily="34" charset="0"/>
                        </a:rPr>
                        <a:t>Title I Schoolwide Set-Aside</a:t>
                      </a:r>
                    </a:p>
                  </a:txBody>
                  <a:tcPr marL="103085" marR="103085" marT="103085" marB="103085"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rgbClr val="E2F0D9"/>
                    </a:solidFill>
                  </a:tcPr>
                </a:tc>
                <a:tc vMerge="1">
                  <a:txBody>
                    <a:bodyPr/>
                    <a:lstStyle/>
                    <a:p>
                      <a:pPr lvl="0" algn="ctr">
                        <a:spcBef>
                          <a:spcPts val="0"/>
                        </a:spcBef>
                        <a:spcAft>
                          <a:spcPts val="0"/>
                        </a:spcAft>
                      </a:pPr>
                      <a:endParaRPr lang="en-US" sz="2000" dirty="0">
                        <a:latin typeface="Lato" panose="020F0502020204030203" pitchFamily="34" charset="0"/>
                      </a:endParaRPr>
                    </a:p>
                  </a:txBody>
                  <a:tcPr marL="103085" marR="103085" marT="103085" marB="103085"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rgbClr val="E2F0D9"/>
                    </a:solidFill>
                  </a:tcPr>
                </a:tc>
                <a:extLst>
                  <a:ext uri="{0D108BD9-81ED-4DB2-BD59-A6C34878D82A}">
                    <a16:rowId xmlns:a16="http://schemas.microsoft.com/office/drawing/2014/main" val="2096419177"/>
                  </a:ext>
                </a:extLst>
              </a:tr>
              <a:tr h="515564">
                <a:tc grid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500" dirty="0">
                          <a:solidFill>
                            <a:schemeClr val="bg1"/>
                          </a:solidFill>
                          <a:effectLst>
                            <a:outerShdw blurRad="38100" dist="38100" dir="2700000" algn="tl">
                              <a:srgbClr val="000000">
                                <a:alpha val="43137"/>
                              </a:srgbClr>
                            </a:outerShdw>
                          </a:effectLst>
                          <a:latin typeface="Lato" panose="020F0502020204030203" pitchFamily="34" charset="0"/>
                        </a:rPr>
                        <a:t>400 – Carl</a:t>
                      </a:r>
                      <a:r>
                        <a:rPr lang="en-US" sz="2500" baseline="0" dirty="0">
                          <a:solidFill>
                            <a:schemeClr val="bg1"/>
                          </a:solidFill>
                          <a:effectLst>
                            <a:outerShdw blurRad="38100" dist="38100" dir="2700000" algn="tl">
                              <a:srgbClr val="000000">
                                <a:alpha val="43137"/>
                              </a:srgbClr>
                            </a:outerShdw>
                          </a:effectLst>
                          <a:latin typeface="Lato" panose="020F0502020204030203" pitchFamily="34" charset="0"/>
                        </a:rPr>
                        <a:t> D. Perkins CTE</a:t>
                      </a:r>
                      <a:endParaRPr lang="en-US" sz="2500" dirty="0">
                        <a:solidFill>
                          <a:schemeClr val="bg1"/>
                        </a:solidFill>
                        <a:effectLst>
                          <a:outerShdw blurRad="38100" dist="38100" dir="2700000" algn="tl">
                            <a:srgbClr val="000000">
                              <a:alpha val="43137"/>
                            </a:srgbClr>
                          </a:outerShdw>
                        </a:effectLst>
                        <a:latin typeface="Lato" panose="020F0502020204030203" pitchFamily="34" charset="0"/>
                      </a:endParaRPr>
                    </a:p>
                  </a:txBody>
                  <a:tcPr marL="103085" marR="103085" marT="103085" marB="103085" anchor="ctr">
                    <a:lnL w="317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solidFill>
                        <a:prstClr val="white"/>
                      </a:solidFill>
                      <a:prstDash val="solid"/>
                      <a:round/>
                      <a:headEnd type="none" w="med" len="med"/>
                      <a:tailEnd type="none" w="med" len="med"/>
                    </a:lnT>
                    <a:lnB w="3175" cap="flat" cmpd="sng" algn="ctr">
                      <a:solidFill>
                        <a:prstClr val="white"/>
                      </a:solidFill>
                      <a:prstDash val="solid"/>
                      <a:round/>
                      <a:headEnd type="none" w="med" len="med"/>
                      <a:tailEnd type="none" w="med" len="med"/>
                    </a:lnB>
                    <a:solidFill>
                      <a:srgbClr val="7030A0"/>
                    </a:solidFill>
                  </a:tcPr>
                </a:tc>
                <a:tc hMerge="1">
                  <a:txBody>
                    <a:bodyPr/>
                    <a:lstStyle/>
                    <a:p>
                      <a:pPr marL="0" marR="0" lvl="0" indent="0" algn="ctr" defTabSz="685800" rtl="0" eaLnBrk="1" fontAlgn="auto" latinLnBrk="0" hangingPunct="1">
                        <a:lnSpc>
                          <a:spcPct val="100000"/>
                        </a:lnSpc>
                        <a:spcBef>
                          <a:spcPts val="600"/>
                        </a:spcBef>
                        <a:spcAft>
                          <a:spcPts val="600"/>
                        </a:spcAft>
                        <a:buClrTx/>
                        <a:buSzTx/>
                        <a:buFontTx/>
                        <a:buNone/>
                        <a:tabLst/>
                        <a:defRPr/>
                      </a:pPr>
                      <a:endParaRPr lang="en-US" sz="2000" dirty="0">
                        <a:solidFill>
                          <a:schemeClr val="bg1"/>
                        </a:solidFill>
                        <a:latin typeface="Lato" panose="020F0502020204030203" pitchFamily="34" charset="0"/>
                      </a:endParaRPr>
                    </a:p>
                  </a:txBody>
                  <a:tcPr marL="103085" marR="103085" marT="103085" marB="103085"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3175" cap="flat" cmpd="sng" algn="ctr">
                      <a:solidFill>
                        <a:prstClr val="white"/>
                      </a:solidFill>
                      <a:prstDash val="solid"/>
                      <a:round/>
                      <a:headEnd type="none" w="med" len="med"/>
                      <a:tailEnd type="none" w="med" len="med"/>
                    </a:lnB>
                    <a:solidFill>
                      <a:schemeClr val="accent5">
                        <a:lumMod val="75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500" dirty="0">
                        <a:solidFill>
                          <a:schemeClr val="bg1"/>
                        </a:solidFill>
                        <a:effectLst>
                          <a:outerShdw blurRad="38100" dist="38100" dir="2700000" algn="tl">
                            <a:srgbClr val="000000">
                              <a:alpha val="43137"/>
                            </a:srgbClr>
                          </a:outerShdw>
                        </a:effectLst>
                        <a:latin typeface="Lato" panose="020F0502020204030203" pitchFamily="34" charset="0"/>
                      </a:endParaRPr>
                    </a:p>
                  </a:txBody>
                  <a:tcPr marL="103085" marR="103085" marT="103085" marB="103085" anchor="ctr">
                    <a:lnL w="317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3175" cap="flat" cmpd="sng" algn="ctr">
                      <a:solidFill>
                        <a:prstClr val="white"/>
                      </a:solidFill>
                      <a:prstDash val="solid"/>
                      <a:round/>
                      <a:headEnd type="none" w="med" len="med"/>
                      <a:tailEnd type="none" w="med" len="med"/>
                    </a:lnB>
                    <a:solidFill>
                      <a:srgbClr val="7030A0"/>
                    </a:solidFill>
                  </a:tcPr>
                </a:tc>
                <a:extLst>
                  <a:ext uri="{0D108BD9-81ED-4DB2-BD59-A6C34878D82A}">
                    <a16:rowId xmlns:a16="http://schemas.microsoft.com/office/drawing/2014/main" val="1931360558"/>
                  </a:ext>
                </a:extLst>
              </a:tr>
            </a:tbl>
          </a:graphicData>
        </a:graphic>
      </p:graphicFrame>
    </p:spTree>
    <p:extLst>
      <p:ext uri="{BB962C8B-B14F-4D97-AF65-F5344CB8AC3E}">
        <p14:creationId xmlns:p14="http://schemas.microsoft.com/office/powerpoint/2010/main" val="2801227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34118"/>
            <a:ext cx="9144000" cy="708676"/>
          </a:xfrm>
          <a:solidFill>
            <a:srgbClr val="262087"/>
          </a:solidFill>
        </p:spPr>
        <p:txBody>
          <a:bodyPr>
            <a:normAutofit/>
          </a:bodyPr>
          <a:lstStyle/>
          <a:p>
            <a:r>
              <a:rPr lang="en-US" sz="3400" dirty="0"/>
              <a:t>Fund 27 Project Codes</a:t>
            </a:r>
          </a:p>
        </p:txBody>
      </p:sp>
      <p:graphicFrame>
        <p:nvGraphicFramePr>
          <p:cNvPr id="4" name="Content Placeholder 4"/>
          <p:cNvGraphicFramePr>
            <a:graphicFrameLocks/>
          </p:cNvGraphicFramePr>
          <p:nvPr/>
        </p:nvGraphicFramePr>
        <p:xfrm>
          <a:off x="510860" y="887538"/>
          <a:ext cx="8122279" cy="4050857"/>
        </p:xfrm>
        <a:graphic>
          <a:graphicData uri="http://schemas.openxmlformats.org/drawingml/2006/table">
            <a:tbl>
              <a:tblPr firstRow="1" bandRow="1" bandCol="1">
                <a:effectLst>
                  <a:outerShdw blurRad="50800" dist="38100" dir="2700000" algn="tl" rotWithShape="0">
                    <a:prstClr val="black">
                      <a:alpha val="40000"/>
                    </a:prstClr>
                  </a:outerShdw>
                </a:effectLst>
                <a:tableStyleId>{5C22544A-7EE6-4342-B048-85BDC9FD1C3A}</a:tableStyleId>
              </a:tblPr>
              <a:tblGrid>
                <a:gridCol w="4066605">
                  <a:extLst>
                    <a:ext uri="{9D8B030D-6E8A-4147-A177-3AD203B41FA5}">
                      <a16:colId xmlns:a16="http://schemas.microsoft.com/office/drawing/2014/main" val="20000"/>
                    </a:ext>
                  </a:extLst>
                </a:gridCol>
                <a:gridCol w="4055674">
                  <a:extLst>
                    <a:ext uri="{9D8B030D-6E8A-4147-A177-3AD203B41FA5}">
                      <a16:colId xmlns:a16="http://schemas.microsoft.com/office/drawing/2014/main" val="20001"/>
                    </a:ext>
                  </a:extLst>
                </a:gridCol>
              </a:tblGrid>
              <a:tr h="631512">
                <a:tc>
                  <a:txBody>
                    <a:bodyPr/>
                    <a:lstStyle/>
                    <a:p>
                      <a:pPr algn="ctr">
                        <a:spcBef>
                          <a:spcPts val="600"/>
                        </a:spcBef>
                        <a:spcAft>
                          <a:spcPts val="600"/>
                        </a:spcAft>
                      </a:pPr>
                      <a:r>
                        <a:rPr lang="en-US" sz="3200" dirty="0">
                          <a:effectLst>
                            <a:outerShdw blurRad="38100" dist="38100" dir="2700000" algn="tl">
                              <a:srgbClr val="000000">
                                <a:alpha val="43137"/>
                              </a:srgbClr>
                            </a:outerShdw>
                          </a:effectLst>
                          <a:latin typeface="Lato" panose="020F0502020204030203" pitchFamily="34" charset="0"/>
                        </a:rPr>
                        <a:t>Local</a:t>
                      </a:r>
                    </a:p>
                  </a:txBody>
                  <a:tcPr marL="104074" marR="104074" marT="104074" marB="104074">
                    <a:lnR w="6350" cap="flat" cmpd="sng" algn="ctr">
                      <a:solidFill>
                        <a:prstClr val="white"/>
                      </a:solidFill>
                      <a:prstDash val="solid"/>
                      <a:round/>
                      <a:headEnd type="none" w="med" len="med"/>
                      <a:tailEnd type="none" w="med" len="med"/>
                    </a:lnR>
                    <a:lnB w="6350" cap="flat" cmpd="sng" algn="ctr">
                      <a:solidFill>
                        <a:prstClr val="white"/>
                      </a:solidFill>
                      <a:prstDash val="solid"/>
                      <a:round/>
                      <a:headEnd type="none" w="med" len="med"/>
                      <a:tailEnd type="none" w="med" len="med"/>
                    </a:lnB>
                    <a:solidFill>
                      <a:srgbClr val="0066CC"/>
                    </a:solidFill>
                  </a:tcPr>
                </a:tc>
                <a:tc>
                  <a:txBody>
                    <a:bodyPr/>
                    <a:lstStyle/>
                    <a:p>
                      <a:pPr algn="ctr">
                        <a:spcBef>
                          <a:spcPts val="600"/>
                        </a:spcBef>
                        <a:spcAft>
                          <a:spcPts val="600"/>
                        </a:spcAft>
                      </a:pPr>
                      <a:r>
                        <a:rPr lang="en-US" sz="3200" dirty="0">
                          <a:effectLst>
                            <a:outerShdw blurRad="38100" dist="38100" dir="2700000" algn="tl">
                              <a:srgbClr val="000000">
                                <a:alpha val="43137"/>
                              </a:srgbClr>
                            </a:outerShdw>
                          </a:effectLst>
                          <a:latin typeface="Lato" panose="020F0502020204030203" pitchFamily="34" charset="0"/>
                        </a:rPr>
                        <a:t>Federal</a:t>
                      </a:r>
                    </a:p>
                  </a:txBody>
                  <a:tcPr marL="104074" marR="104074" marT="104074" marB="104074">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TlToBr w="6350" cap="flat" cmpd="sng" algn="ctr">
                      <a:noFill/>
                      <a:prstDash val="solid"/>
                      <a:round/>
                      <a:headEnd type="none" w="med" len="med"/>
                      <a:tailEnd type="none" w="med" len="med"/>
                    </a:lnTlToBr>
                    <a:solidFill>
                      <a:srgbClr val="00AB4E"/>
                    </a:solidFill>
                  </a:tcPr>
                </a:tc>
                <a:extLst>
                  <a:ext uri="{0D108BD9-81ED-4DB2-BD59-A6C34878D82A}">
                    <a16:rowId xmlns:a16="http://schemas.microsoft.com/office/drawing/2014/main" val="10000"/>
                  </a:ext>
                </a:extLst>
              </a:tr>
              <a:tr h="629254">
                <a:tc rowSpan="2">
                  <a:txBody>
                    <a:bodyPr/>
                    <a:lstStyle/>
                    <a:p>
                      <a:pPr marL="342900" lvl="2" indent="0" algn="l">
                        <a:buFont typeface="Courier New" panose="02070309020205020404" pitchFamily="49" charset="0"/>
                        <a:buNone/>
                      </a:pPr>
                      <a:r>
                        <a:rPr lang="en-US" sz="2100" dirty="0">
                          <a:latin typeface="Lato" panose="020F0502020204030203" pitchFamily="34" charset="0"/>
                        </a:rPr>
                        <a:t>011 – State Special Education Categorical Aid</a:t>
                      </a:r>
                    </a:p>
                  </a:txBody>
                  <a:tcPr marL="104074" marR="104074" marT="104074" marB="104074" anchor="ctr">
                    <a:lnL w="317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rgbClr val="0066CC">
                        <a:alpha val="10196"/>
                      </a:srgbClr>
                    </a:solidFill>
                  </a:tcPr>
                </a:tc>
                <a:tc>
                  <a:txBody>
                    <a:bodyPr/>
                    <a:lstStyle/>
                    <a:p>
                      <a:pPr marL="342900" lvl="2" indent="0">
                        <a:buFont typeface="Courier New" panose="02070309020205020404" pitchFamily="49" charset="0"/>
                        <a:buNone/>
                      </a:pPr>
                      <a:r>
                        <a:rPr lang="en-US" sz="2100" dirty="0">
                          <a:latin typeface="Lato" panose="020F0502020204030203" pitchFamily="34" charset="0"/>
                        </a:rPr>
                        <a:t>341 – IDEA Flow-through</a:t>
                      </a:r>
                    </a:p>
                  </a:txBody>
                  <a:tcPr marL="104074" marR="104074" marT="104074" marB="104074"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TlToBr w="6350" cap="flat" cmpd="sng" algn="ctr">
                      <a:noFill/>
                      <a:prstDash val="solid"/>
                      <a:round/>
                      <a:headEnd type="none" w="med" len="med"/>
                      <a:tailEnd type="none" w="med" len="med"/>
                    </a:lnTlToBr>
                    <a:solidFill>
                      <a:schemeClr val="accent6">
                        <a:lumMod val="20000"/>
                        <a:lumOff val="80000"/>
                      </a:schemeClr>
                    </a:solidFill>
                  </a:tcPr>
                </a:tc>
                <a:extLst>
                  <a:ext uri="{0D108BD9-81ED-4DB2-BD59-A6C34878D82A}">
                    <a16:rowId xmlns:a16="http://schemas.microsoft.com/office/drawing/2014/main" val="10001"/>
                  </a:ext>
                </a:extLst>
              </a:tr>
              <a:tr h="569378">
                <a:tc vMerge="1">
                  <a:txBody>
                    <a:bodyPr/>
                    <a:lstStyle/>
                    <a:p>
                      <a:pPr marL="342900" lvl="2" indent="0" algn="l">
                        <a:buFont typeface="Courier New" panose="02070309020205020404" pitchFamily="49" charset="0"/>
                        <a:buNone/>
                      </a:pPr>
                      <a:endParaRPr lang="en-US" sz="2100" dirty="0">
                        <a:latin typeface="Lato" panose="020F0502020204030203" pitchFamily="34" charset="0"/>
                      </a:endParaRPr>
                    </a:p>
                  </a:txBody>
                  <a:tcPr marL="104074" marR="104074" marT="104074" marB="104074" anchor="ctr">
                    <a:lnL w="317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rgbClr val="0066CC">
                        <a:alpha val="25098"/>
                      </a:srgbClr>
                    </a:solidFill>
                  </a:tcPr>
                </a:tc>
                <a:tc>
                  <a:txBody>
                    <a:bodyPr/>
                    <a:lstStyle/>
                    <a:p>
                      <a:pPr marL="342900" lvl="2" indent="0">
                        <a:buFont typeface="Courier New" panose="02070309020205020404" pitchFamily="49" charset="0"/>
                        <a:buNone/>
                      </a:pPr>
                      <a:r>
                        <a:rPr lang="en-US" sz="2100" dirty="0">
                          <a:latin typeface="Lato" panose="020F0502020204030203" pitchFamily="34" charset="0"/>
                        </a:rPr>
                        <a:t>347 – IDEA Preschool</a:t>
                      </a:r>
                    </a:p>
                  </a:txBody>
                  <a:tcPr marL="104074" marR="104074" marT="104074" marB="104074"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TlToBr w="6350" cap="flat" cmpd="sng" algn="ctr">
                      <a:noFill/>
                      <a:prstDash val="solid"/>
                      <a:round/>
                      <a:headEnd type="none" w="med" len="med"/>
                      <a:tailEnd type="none" w="med" len="med"/>
                    </a:lnTlToBr>
                    <a:solidFill>
                      <a:schemeClr val="accent6">
                        <a:lumMod val="40000"/>
                        <a:lumOff val="60000"/>
                      </a:schemeClr>
                    </a:solidFill>
                  </a:tcPr>
                </a:tc>
                <a:extLst>
                  <a:ext uri="{0D108BD9-81ED-4DB2-BD59-A6C34878D82A}">
                    <a16:rowId xmlns:a16="http://schemas.microsoft.com/office/drawing/2014/main" val="10003"/>
                  </a:ext>
                </a:extLst>
              </a:tr>
              <a:tr h="677831">
                <a:tc rowSpan="2">
                  <a:txBody>
                    <a:bodyPr/>
                    <a:lstStyle/>
                    <a:p>
                      <a:pPr marL="342900" marR="0" lvl="2" indent="0" algn="l" defTabSz="6858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2100" dirty="0">
                          <a:latin typeface="Lato" panose="020F0502020204030203" pitchFamily="34" charset="0"/>
                        </a:rPr>
                        <a:t>019 – Non-</a:t>
                      </a:r>
                      <a:r>
                        <a:rPr lang="en-US" sz="2100" dirty="0" err="1">
                          <a:latin typeface="Lato" panose="020F0502020204030203" pitchFamily="34" charset="0"/>
                        </a:rPr>
                        <a:t>aidable</a:t>
                      </a:r>
                      <a:r>
                        <a:rPr lang="en-US" sz="2100" dirty="0">
                          <a:latin typeface="Lato" panose="020F0502020204030203" pitchFamily="34" charset="0"/>
                        </a:rPr>
                        <a:t> Special Education Cost</a:t>
                      </a:r>
                    </a:p>
                    <a:p>
                      <a:pPr marL="342900" lvl="2" indent="0" algn="l">
                        <a:buFont typeface="Courier New" panose="02070309020205020404" pitchFamily="49" charset="0"/>
                        <a:buNone/>
                      </a:pPr>
                      <a:endParaRPr lang="en-US" sz="2100" dirty="0">
                        <a:latin typeface="Lato" panose="020F0502020204030203" pitchFamily="34" charset="0"/>
                      </a:endParaRPr>
                    </a:p>
                  </a:txBody>
                  <a:tcPr marL="104074" marR="104074" marT="104074" marB="104074" anchor="ctr">
                    <a:lnL w="317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rgbClr val="0066CC">
                        <a:alpha val="25098"/>
                      </a:srgbClr>
                    </a:solidFill>
                  </a:tcPr>
                </a:tc>
                <a:tc>
                  <a:txBody>
                    <a:bodyPr/>
                    <a:lstStyle/>
                    <a:p>
                      <a:pPr marL="342900" lvl="2" indent="0">
                        <a:buFont typeface="Courier New" panose="02070309020205020404" pitchFamily="49" charset="0"/>
                        <a:buNone/>
                      </a:pPr>
                      <a:r>
                        <a:rPr lang="en-US" sz="2100" dirty="0">
                          <a:latin typeface="Lato" panose="020F0502020204030203" pitchFamily="34" charset="0"/>
                        </a:rPr>
                        <a:t>160 - ESSER</a:t>
                      </a:r>
                    </a:p>
                  </a:txBody>
                  <a:tcPr marL="104074" marR="104074" marT="104074" marB="104074"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TlToBr w="6350" cap="flat" cmpd="sng" algn="ctr">
                      <a:noFill/>
                      <a:prstDash val="solid"/>
                      <a:round/>
                      <a:headEnd type="none" w="med" len="med"/>
                      <a:tailEnd type="none" w="med" len="med"/>
                    </a:lnTlToBr>
                    <a:solidFill>
                      <a:schemeClr val="accent6">
                        <a:lumMod val="20000"/>
                        <a:lumOff val="80000"/>
                      </a:schemeClr>
                    </a:solidFill>
                  </a:tcPr>
                </a:tc>
                <a:extLst>
                  <a:ext uri="{0D108BD9-81ED-4DB2-BD59-A6C34878D82A}">
                    <a16:rowId xmlns:a16="http://schemas.microsoft.com/office/drawing/2014/main" val="1690042403"/>
                  </a:ext>
                </a:extLst>
              </a:tr>
              <a:tr h="569378">
                <a:tc vMerge="1">
                  <a:txBody>
                    <a:bodyPr/>
                    <a:lstStyle/>
                    <a:p>
                      <a:pPr marL="342900" lvl="2" indent="0" algn="l">
                        <a:buFont typeface="Courier New" panose="02070309020205020404" pitchFamily="49" charset="0"/>
                        <a:buNone/>
                      </a:pPr>
                      <a:endParaRPr lang="en-US" sz="2100" dirty="0">
                        <a:latin typeface="Lato" panose="020F0502020204030203" pitchFamily="34" charset="0"/>
                      </a:endParaRPr>
                    </a:p>
                  </a:txBody>
                  <a:tcPr marL="104074" marR="104074" marT="104074" marB="104074" anchor="ctr">
                    <a:lnL w="317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rgbClr val="0066CC">
                        <a:alpha val="25098"/>
                      </a:srgbClr>
                    </a:solidFill>
                  </a:tcPr>
                </a:tc>
                <a:tc>
                  <a:txBody>
                    <a:bodyPr/>
                    <a:lstStyle/>
                    <a:p>
                      <a:pPr marL="342900" lvl="2" indent="0">
                        <a:buFont typeface="Courier New" panose="02070309020205020404" pitchFamily="49" charset="0"/>
                        <a:buNone/>
                      </a:pPr>
                      <a:r>
                        <a:rPr lang="en-US" sz="2100" dirty="0">
                          <a:latin typeface="Lato" panose="020F0502020204030203" pitchFamily="34" charset="0"/>
                        </a:rPr>
                        <a:t>162 - GEER</a:t>
                      </a:r>
                    </a:p>
                  </a:txBody>
                  <a:tcPr marL="104074" marR="104074" marT="104074" marB="104074"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TlToBr w="6350" cap="flat" cmpd="sng" algn="ctr">
                      <a:noFill/>
                      <a:prstDash val="solid"/>
                      <a:round/>
                      <a:headEnd type="none" w="med" len="med"/>
                      <a:tailEnd type="none" w="med" len="med"/>
                    </a:lnTlToBr>
                    <a:solidFill>
                      <a:schemeClr val="accent6">
                        <a:lumMod val="40000"/>
                        <a:lumOff val="60000"/>
                      </a:schemeClr>
                    </a:solidFill>
                  </a:tcPr>
                </a:tc>
                <a:extLst>
                  <a:ext uri="{0D108BD9-81ED-4DB2-BD59-A6C34878D82A}">
                    <a16:rowId xmlns:a16="http://schemas.microsoft.com/office/drawing/2014/main" val="1720639271"/>
                  </a:ext>
                </a:extLst>
              </a:tr>
              <a:tr h="682060">
                <a:tc gridSpan="2">
                  <a:txBody>
                    <a:bodyPr/>
                    <a:lstStyle/>
                    <a:p>
                      <a:pPr marL="0" lvl="1" indent="0" algn="ctr">
                        <a:buFont typeface="Courier New" panose="02070309020205020404" pitchFamily="49" charset="0"/>
                        <a:buNone/>
                      </a:pPr>
                      <a:r>
                        <a:rPr lang="en-US" sz="2300" b="1" u="none" dirty="0">
                          <a:solidFill>
                            <a:schemeClr val="bg1"/>
                          </a:solidFill>
                          <a:latin typeface="Lato" panose="020F0502020204030203" pitchFamily="34" charset="0"/>
                        </a:rPr>
                        <a:t>ALL</a:t>
                      </a:r>
                      <a:r>
                        <a:rPr lang="en-US" sz="2300" b="1" dirty="0">
                          <a:solidFill>
                            <a:schemeClr val="bg1"/>
                          </a:solidFill>
                          <a:latin typeface="Lato" panose="020F0502020204030203" pitchFamily="34" charset="0"/>
                        </a:rPr>
                        <a:t> special education expenditures must have a project code.</a:t>
                      </a:r>
                    </a:p>
                  </a:txBody>
                  <a:tcPr marL="104074" marR="104074" marT="104074" marB="104074" anchor="ctr">
                    <a:lnL w="317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3175" cap="flat" cmpd="sng" algn="ctr">
                      <a:solidFill>
                        <a:prstClr val="white"/>
                      </a:solidFill>
                      <a:prstDash val="solid"/>
                      <a:round/>
                      <a:headEnd type="none" w="med" len="med"/>
                      <a:tailEnd type="none" w="med" len="med"/>
                    </a:lnB>
                    <a:solidFill>
                      <a:srgbClr val="002060"/>
                    </a:solidFill>
                  </a:tcPr>
                </a:tc>
                <a:tc hMerge="1">
                  <a:txBody>
                    <a:bodyPr/>
                    <a:lstStyle/>
                    <a:p>
                      <a:pPr marL="342789" lvl="1" indent="0">
                        <a:buFont typeface="Courier New" panose="02070309020205020404" pitchFamily="49" charset="0"/>
                        <a:buNone/>
                      </a:pPr>
                      <a:endParaRPr lang="en-US" sz="2200" dirty="0"/>
                    </a:p>
                  </a:txBody>
                  <a:tcPr marL="90607" marR="90607" marT="90607" marB="90607"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TlToBr w="6350" cap="flat" cmpd="sng" algn="ctr">
                      <a:noFill/>
                      <a:prstDash val="solid"/>
                      <a:round/>
                      <a:headEnd type="none" w="med" len="med"/>
                      <a:tailEnd type="none" w="med" len="med"/>
                    </a:lnTlToBr>
                    <a:solidFill>
                      <a:srgbClr val="F2F8EC"/>
                    </a:solidFill>
                  </a:tcPr>
                </a:tc>
                <a:extLst>
                  <a:ext uri="{0D108BD9-81ED-4DB2-BD59-A6C34878D82A}">
                    <a16:rowId xmlns:a16="http://schemas.microsoft.com/office/drawing/2014/main" val="1105519700"/>
                  </a:ext>
                </a:extLst>
              </a:tr>
            </a:tbl>
          </a:graphicData>
        </a:graphic>
      </p:graphicFrame>
    </p:spTree>
    <p:extLst>
      <p:ext uri="{BB962C8B-B14F-4D97-AF65-F5344CB8AC3E}">
        <p14:creationId xmlns:p14="http://schemas.microsoft.com/office/powerpoint/2010/main" val="2272449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6DAD1B8-5E80-E7B5-442E-F1DA52737791}"/>
              </a:ext>
            </a:extLst>
          </p:cNvPr>
          <p:cNvSpPr txBox="1"/>
          <p:nvPr/>
        </p:nvSpPr>
        <p:spPr>
          <a:xfrm>
            <a:off x="709448" y="82797"/>
            <a:ext cx="7952858"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prstClr val="white"/>
                </a:solidFill>
                <a:effectLst/>
                <a:uLnTx/>
                <a:uFillTx/>
                <a:latin typeface="Lato Black" panose="020F0A02020204030203" pitchFamily="34" charset="0"/>
                <a:ea typeface="+mn-ea"/>
                <a:cs typeface="+mn-cs"/>
              </a:rPr>
              <a:t>Project Codes</a:t>
            </a:r>
          </a:p>
        </p:txBody>
      </p:sp>
      <p:sp>
        <p:nvSpPr>
          <p:cNvPr id="3" name="TextBox 2">
            <a:extLst>
              <a:ext uri="{FF2B5EF4-FFF2-40B4-BE49-F238E27FC236}">
                <a16:creationId xmlns:a16="http://schemas.microsoft.com/office/drawing/2014/main" id="{99F3C4C3-C728-1ED4-640F-E750CABF844C}"/>
              </a:ext>
            </a:extLst>
          </p:cNvPr>
          <p:cNvSpPr txBox="1"/>
          <p:nvPr/>
        </p:nvSpPr>
        <p:spPr>
          <a:xfrm>
            <a:off x="1610290" y="2707237"/>
            <a:ext cx="5923420" cy="378373"/>
          </a:xfrm>
          <a:prstGeom prst="rect">
            <a:avLst/>
          </a:prstGeom>
          <a:solidFill>
            <a:schemeClr val="accent6">
              <a:lumMod val="20000"/>
              <a:lumOff val="80000"/>
            </a:schemeClr>
          </a:solidFill>
        </p:spPr>
        <p:txBody>
          <a:bodyPr wrap="square" rtlCol="0">
            <a:spAutoFit/>
          </a:bodyPr>
          <a:lstStyle/>
          <a:p>
            <a:pPr algn="ctr">
              <a:lnSpc>
                <a:spcPct val="114000"/>
              </a:lnSpc>
            </a:pPr>
            <a:r>
              <a:rPr lang="en-US" sz="1800" i="1" dirty="0">
                <a:latin typeface="Lato" panose="020F0502020204030203" pitchFamily="34" charset="0"/>
              </a:rPr>
              <a:t>141 = Title I</a:t>
            </a:r>
          </a:p>
        </p:txBody>
      </p:sp>
      <p:grpSp>
        <p:nvGrpSpPr>
          <p:cNvPr id="4" name="Group 3">
            <a:extLst>
              <a:ext uri="{FF2B5EF4-FFF2-40B4-BE49-F238E27FC236}">
                <a16:creationId xmlns:a16="http://schemas.microsoft.com/office/drawing/2014/main" id="{65E81DD9-76F1-58AD-5DD6-E7D229308608}"/>
              </a:ext>
            </a:extLst>
          </p:cNvPr>
          <p:cNvGrpSpPr/>
          <p:nvPr/>
        </p:nvGrpSpPr>
        <p:grpSpPr>
          <a:xfrm>
            <a:off x="1610290" y="1658983"/>
            <a:ext cx="5923420" cy="738664"/>
            <a:chOff x="1610290" y="1579173"/>
            <a:chExt cx="5923420" cy="738664"/>
          </a:xfrm>
        </p:grpSpPr>
        <p:sp>
          <p:nvSpPr>
            <p:cNvPr id="5" name="TextBox 4">
              <a:extLst>
                <a:ext uri="{FF2B5EF4-FFF2-40B4-BE49-F238E27FC236}">
                  <a16:creationId xmlns:a16="http://schemas.microsoft.com/office/drawing/2014/main" id="{F18D93FC-8165-B1C8-A9FD-68EA38AD3B5B}"/>
                </a:ext>
              </a:extLst>
            </p:cNvPr>
            <p:cNvSpPr txBox="1"/>
            <p:nvPr/>
          </p:nvSpPr>
          <p:spPr>
            <a:xfrm>
              <a:off x="1610290" y="1579173"/>
              <a:ext cx="720069"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10</a:t>
              </a:r>
            </a:p>
          </p:txBody>
        </p:sp>
        <p:sp>
          <p:nvSpPr>
            <p:cNvPr id="6" name="TextBox 5">
              <a:extLst>
                <a:ext uri="{FF2B5EF4-FFF2-40B4-BE49-F238E27FC236}">
                  <a16:creationId xmlns:a16="http://schemas.microsoft.com/office/drawing/2014/main" id="{450F3FD9-29C4-229C-66EA-6D7CD83F44FA}"/>
                </a:ext>
              </a:extLst>
            </p:cNvPr>
            <p:cNvSpPr txBox="1"/>
            <p:nvPr/>
          </p:nvSpPr>
          <p:spPr>
            <a:xfrm>
              <a:off x="2330359" y="1579173"/>
              <a:ext cx="449162"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E</a:t>
              </a:r>
            </a:p>
          </p:txBody>
        </p:sp>
        <p:sp>
          <p:nvSpPr>
            <p:cNvPr id="7" name="TextBox 6">
              <a:extLst>
                <a:ext uri="{FF2B5EF4-FFF2-40B4-BE49-F238E27FC236}">
                  <a16:creationId xmlns:a16="http://schemas.microsoft.com/office/drawing/2014/main" id="{C78ACE13-7E10-0B99-3513-1881AABA1DCF}"/>
                </a:ext>
              </a:extLst>
            </p:cNvPr>
            <p:cNvSpPr txBox="1"/>
            <p:nvPr/>
          </p:nvSpPr>
          <p:spPr>
            <a:xfrm>
              <a:off x="2779521" y="1579173"/>
              <a:ext cx="987771"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120</a:t>
              </a:r>
            </a:p>
          </p:txBody>
        </p:sp>
        <p:sp>
          <p:nvSpPr>
            <p:cNvPr id="9" name="TextBox 8">
              <a:extLst>
                <a:ext uri="{FF2B5EF4-FFF2-40B4-BE49-F238E27FC236}">
                  <a16:creationId xmlns:a16="http://schemas.microsoft.com/office/drawing/2014/main" id="{8D0E4E09-C687-79B8-4596-4E7CA965B3DE}"/>
                </a:ext>
              </a:extLst>
            </p:cNvPr>
            <p:cNvSpPr txBox="1"/>
            <p:nvPr/>
          </p:nvSpPr>
          <p:spPr>
            <a:xfrm>
              <a:off x="3767292" y="1579173"/>
              <a:ext cx="987771"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111</a:t>
              </a:r>
            </a:p>
          </p:txBody>
        </p:sp>
        <p:sp>
          <p:nvSpPr>
            <p:cNvPr id="10" name="TextBox 9">
              <a:extLst>
                <a:ext uri="{FF2B5EF4-FFF2-40B4-BE49-F238E27FC236}">
                  <a16:creationId xmlns:a16="http://schemas.microsoft.com/office/drawing/2014/main" id="{B5C7F314-5AF7-83D6-E921-365B55B868C6}"/>
                </a:ext>
              </a:extLst>
            </p:cNvPr>
            <p:cNvSpPr txBox="1"/>
            <p:nvPr/>
          </p:nvSpPr>
          <p:spPr>
            <a:xfrm>
              <a:off x="4755063" y="1579173"/>
              <a:ext cx="1790876"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122150</a:t>
              </a:r>
            </a:p>
          </p:txBody>
        </p:sp>
        <p:sp>
          <p:nvSpPr>
            <p:cNvPr id="11" name="TextBox 10">
              <a:extLst>
                <a:ext uri="{FF2B5EF4-FFF2-40B4-BE49-F238E27FC236}">
                  <a16:creationId xmlns:a16="http://schemas.microsoft.com/office/drawing/2014/main" id="{A704B5E5-32CE-D594-F1D8-91AA3BDE336E}"/>
                </a:ext>
              </a:extLst>
            </p:cNvPr>
            <p:cNvSpPr txBox="1"/>
            <p:nvPr/>
          </p:nvSpPr>
          <p:spPr>
            <a:xfrm>
              <a:off x="6545939" y="1579173"/>
              <a:ext cx="987771" cy="738664"/>
            </a:xfrm>
            <a:prstGeom prst="rect">
              <a:avLst/>
            </a:prstGeom>
            <a:solidFill>
              <a:schemeClr val="accent6">
                <a:lumMod val="20000"/>
                <a:lumOff val="80000"/>
              </a:schemeClr>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141</a:t>
              </a:r>
            </a:p>
          </p:txBody>
        </p:sp>
      </p:grpSp>
      <p:sp>
        <p:nvSpPr>
          <p:cNvPr id="12" name="Up Arrow 19">
            <a:extLst>
              <a:ext uri="{FF2B5EF4-FFF2-40B4-BE49-F238E27FC236}">
                <a16:creationId xmlns:a16="http://schemas.microsoft.com/office/drawing/2014/main" id="{332FD08B-9FC7-E9E8-6AE2-B63711974B50}"/>
              </a:ext>
            </a:extLst>
          </p:cNvPr>
          <p:cNvSpPr/>
          <p:nvPr/>
        </p:nvSpPr>
        <p:spPr>
          <a:xfrm>
            <a:off x="6872709" y="2294651"/>
            <a:ext cx="334229" cy="406127"/>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43362F4-673B-D07E-26E0-D34773339376}"/>
              </a:ext>
            </a:extLst>
          </p:cNvPr>
          <p:cNvSpPr txBox="1"/>
          <p:nvPr/>
        </p:nvSpPr>
        <p:spPr>
          <a:xfrm>
            <a:off x="1796080" y="951097"/>
            <a:ext cx="5551840" cy="707886"/>
          </a:xfrm>
          <a:prstGeom prst="rect">
            <a:avLst/>
          </a:prstGeom>
          <a:noFill/>
        </p:spPr>
        <p:txBody>
          <a:bodyPr wrap="none" rtlCol="0">
            <a:spAutoFit/>
          </a:bodyPr>
          <a:lstStyle/>
          <a:p>
            <a:pPr algn="ctr"/>
            <a:r>
              <a:rPr lang="en-US" sz="2000" b="1" dirty="0">
                <a:latin typeface="Lato" panose="020F0502020204030203" pitchFamily="34" charset="0"/>
              </a:rPr>
              <a:t>Project codes are used to identify expenditures</a:t>
            </a:r>
            <a:br>
              <a:rPr lang="en-US" sz="2000" b="1" dirty="0">
                <a:latin typeface="Lato" panose="020F0502020204030203" pitchFamily="34" charset="0"/>
              </a:rPr>
            </a:br>
            <a:r>
              <a:rPr lang="en-US" sz="2000" b="1" dirty="0">
                <a:latin typeface="Lato" panose="020F0502020204030203" pitchFamily="34" charset="0"/>
              </a:rPr>
              <a:t>funded by a particular program or grant</a:t>
            </a:r>
            <a:endParaRPr lang="en-US" sz="2000" b="1" i="1" dirty="0">
              <a:latin typeface="Lato" panose="020F0502020204030203" pitchFamily="34" charset="0"/>
            </a:endParaRPr>
          </a:p>
        </p:txBody>
      </p:sp>
      <p:grpSp>
        <p:nvGrpSpPr>
          <p:cNvPr id="14" name="Group 13">
            <a:extLst>
              <a:ext uri="{FF2B5EF4-FFF2-40B4-BE49-F238E27FC236}">
                <a16:creationId xmlns:a16="http://schemas.microsoft.com/office/drawing/2014/main" id="{6C80F259-798E-A056-AB74-32DC0906ED68}"/>
              </a:ext>
            </a:extLst>
          </p:cNvPr>
          <p:cNvGrpSpPr/>
          <p:nvPr/>
        </p:nvGrpSpPr>
        <p:grpSpPr>
          <a:xfrm>
            <a:off x="1610290" y="4121775"/>
            <a:ext cx="5923420" cy="738664"/>
            <a:chOff x="1610290" y="1579173"/>
            <a:chExt cx="5923420" cy="738664"/>
          </a:xfrm>
        </p:grpSpPr>
        <p:sp>
          <p:nvSpPr>
            <p:cNvPr id="15" name="TextBox 14">
              <a:extLst>
                <a:ext uri="{FF2B5EF4-FFF2-40B4-BE49-F238E27FC236}">
                  <a16:creationId xmlns:a16="http://schemas.microsoft.com/office/drawing/2014/main" id="{D567777C-98C3-F995-971C-B2225D09576B}"/>
                </a:ext>
              </a:extLst>
            </p:cNvPr>
            <p:cNvSpPr txBox="1"/>
            <p:nvPr/>
          </p:nvSpPr>
          <p:spPr>
            <a:xfrm>
              <a:off x="1610290" y="1579173"/>
              <a:ext cx="720069"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10</a:t>
              </a:r>
            </a:p>
          </p:txBody>
        </p:sp>
        <p:sp>
          <p:nvSpPr>
            <p:cNvPr id="16" name="TextBox 15">
              <a:extLst>
                <a:ext uri="{FF2B5EF4-FFF2-40B4-BE49-F238E27FC236}">
                  <a16:creationId xmlns:a16="http://schemas.microsoft.com/office/drawing/2014/main" id="{8433D7F6-9D5E-8822-7995-8C55F3C9173E}"/>
                </a:ext>
              </a:extLst>
            </p:cNvPr>
            <p:cNvSpPr txBox="1"/>
            <p:nvPr/>
          </p:nvSpPr>
          <p:spPr>
            <a:xfrm>
              <a:off x="2330359" y="1579173"/>
              <a:ext cx="449162"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E</a:t>
              </a:r>
            </a:p>
          </p:txBody>
        </p:sp>
        <p:sp>
          <p:nvSpPr>
            <p:cNvPr id="17" name="TextBox 16">
              <a:extLst>
                <a:ext uri="{FF2B5EF4-FFF2-40B4-BE49-F238E27FC236}">
                  <a16:creationId xmlns:a16="http://schemas.microsoft.com/office/drawing/2014/main" id="{F35FFF0F-0AF1-8664-F260-38B2817FB9AE}"/>
                </a:ext>
              </a:extLst>
            </p:cNvPr>
            <p:cNvSpPr txBox="1"/>
            <p:nvPr/>
          </p:nvSpPr>
          <p:spPr>
            <a:xfrm>
              <a:off x="2779521" y="1579173"/>
              <a:ext cx="987771"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120</a:t>
              </a:r>
            </a:p>
          </p:txBody>
        </p:sp>
        <p:sp>
          <p:nvSpPr>
            <p:cNvPr id="18" name="TextBox 17">
              <a:extLst>
                <a:ext uri="{FF2B5EF4-FFF2-40B4-BE49-F238E27FC236}">
                  <a16:creationId xmlns:a16="http://schemas.microsoft.com/office/drawing/2014/main" id="{AEE4D88E-EC5E-DEBD-12A8-E2710BD9F5DA}"/>
                </a:ext>
              </a:extLst>
            </p:cNvPr>
            <p:cNvSpPr txBox="1"/>
            <p:nvPr/>
          </p:nvSpPr>
          <p:spPr>
            <a:xfrm>
              <a:off x="3767292" y="1579173"/>
              <a:ext cx="987771"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111</a:t>
              </a:r>
            </a:p>
          </p:txBody>
        </p:sp>
        <p:sp>
          <p:nvSpPr>
            <p:cNvPr id="19" name="TextBox 18">
              <a:extLst>
                <a:ext uri="{FF2B5EF4-FFF2-40B4-BE49-F238E27FC236}">
                  <a16:creationId xmlns:a16="http://schemas.microsoft.com/office/drawing/2014/main" id="{F91FBAEC-DFB7-0DE0-1BA0-1E613C4A31D4}"/>
                </a:ext>
              </a:extLst>
            </p:cNvPr>
            <p:cNvSpPr txBox="1"/>
            <p:nvPr/>
          </p:nvSpPr>
          <p:spPr>
            <a:xfrm>
              <a:off x="4755063" y="1579173"/>
              <a:ext cx="1790876"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122150</a:t>
              </a:r>
            </a:p>
          </p:txBody>
        </p:sp>
        <p:sp>
          <p:nvSpPr>
            <p:cNvPr id="20" name="TextBox 19">
              <a:extLst>
                <a:ext uri="{FF2B5EF4-FFF2-40B4-BE49-F238E27FC236}">
                  <a16:creationId xmlns:a16="http://schemas.microsoft.com/office/drawing/2014/main" id="{3DB53036-C880-785A-7642-4D79F8411668}"/>
                </a:ext>
              </a:extLst>
            </p:cNvPr>
            <p:cNvSpPr txBox="1"/>
            <p:nvPr/>
          </p:nvSpPr>
          <p:spPr>
            <a:xfrm>
              <a:off x="6545939" y="1579173"/>
              <a:ext cx="987771" cy="738664"/>
            </a:xfrm>
            <a:prstGeom prst="rect">
              <a:avLst/>
            </a:prstGeom>
            <a:solidFill>
              <a:schemeClr val="accent6">
                <a:lumMod val="20000"/>
                <a:lumOff val="80000"/>
              </a:schemeClr>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000</a:t>
              </a:r>
            </a:p>
          </p:txBody>
        </p:sp>
      </p:grpSp>
      <p:sp>
        <p:nvSpPr>
          <p:cNvPr id="21" name="TextBox 20">
            <a:extLst>
              <a:ext uri="{FF2B5EF4-FFF2-40B4-BE49-F238E27FC236}">
                <a16:creationId xmlns:a16="http://schemas.microsoft.com/office/drawing/2014/main" id="{0E3067C5-ACA6-EEA5-4F51-EB92D233C388}"/>
              </a:ext>
            </a:extLst>
          </p:cNvPr>
          <p:cNvSpPr txBox="1"/>
          <p:nvPr/>
        </p:nvSpPr>
        <p:spPr>
          <a:xfrm>
            <a:off x="860100" y="3420250"/>
            <a:ext cx="7423828" cy="461665"/>
          </a:xfrm>
          <a:prstGeom prst="rect">
            <a:avLst/>
          </a:prstGeom>
          <a:noFill/>
        </p:spPr>
        <p:txBody>
          <a:bodyPr wrap="none" rtlCol="0">
            <a:spAutoFit/>
          </a:bodyPr>
          <a:lstStyle/>
          <a:p>
            <a:pPr algn="ctr"/>
            <a:r>
              <a:rPr lang="en-US" sz="2400" b="1" dirty="0">
                <a:latin typeface="Lato" panose="020F0502020204030203" pitchFamily="34" charset="0"/>
              </a:rPr>
              <a:t>The default project for local, non-specific costs is 000</a:t>
            </a:r>
            <a:endParaRPr lang="en-US" sz="2400" b="1" i="1" dirty="0">
              <a:latin typeface="Lato" panose="020F0502020204030203" pitchFamily="34" charset="0"/>
            </a:endParaRPr>
          </a:p>
        </p:txBody>
      </p:sp>
    </p:spTree>
    <p:extLst>
      <p:ext uri="{BB962C8B-B14F-4D97-AF65-F5344CB8AC3E}">
        <p14:creationId xmlns:p14="http://schemas.microsoft.com/office/powerpoint/2010/main" val="5384224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6DAD1B8-5E80-E7B5-442E-F1DA52737791}"/>
              </a:ext>
            </a:extLst>
          </p:cNvPr>
          <p:cNvSpPr txBox="1"/>
          <p:nvPr/>
        </p:nvSpPr>
        <p:spPr>
          <a:xfrm>
            <a:off x="709448" y="82797"/>
            <a:ext cx="7952858"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prstClr val="white"/>
                </a:solidFill>
                <a:effectLst/>
                <a:uLnTx/>
                <a:uFillTx/>
                <a:latin typeface="Lato Black" panose="020F0A02020204030203" pitchFamily="34" charset="0"/>
                <a:ea typeface="+mn-ea"/>
                <a:cs typeface="+mn-cs"/>
              </a:rPr>
              <a:t>Local Project Codes</a:t>
            </a:r>
          </a:p>
        </p:txBody>
      </p:sp>
      <p:sp>
        <p:nvSpPr>
          <p:cNvPr id="3" name="Text Placeholder 2">
            <a:extLst>
              <a:ext uri="{FF2B5EF4-FFF2-40B4-BE49-F238E27FC236}">
                <a16:creationId xmlns:a16="http://schemas.microsoft.com/office/drawing/2014/main" id="{67026627-DC6A-4F2D-94BE-CD68A5AC8702}"/>
              </a:ext>
            </a:extLst>
          </p:cNvPr>
          <p:cNvSpPr>
            <a:spLocks noGrp="1"/>
          </p:cNvSpPr>
          <p:nvPr>
            <p:ph type="body" sz="quarter" idx="14"/>
          </p:nvPr>
        </p:nvSpPr>
        <p:spPr>
          <a:xfrm>
            <a:off x="819807" y="1198179"/>
            <a:ext cx="7662041" cy="3287111"/>
          </a:xfrm>
        </p:spPr>
        <p:txBody>
          <a:bodyPr>
            <a:normAutofit/>
          </a:bodyPr>
          <a:lstStyle/>
          <a:p>
            <a:r>
              <a:rPr lang="en-US" dirty="0"/>
              <a:t>LEAs can use their own codes for specific projects or programs</a:t>
            </a:r>
            <a:br>
              <a:rPr lang="en-US" dirty="0"/>
            </a:br>
            <a:r>
              <a:rPr lang="en-US" dirty="0"/>
              <a:t>(e.g. referendum construction,</a:t>
            </a:r>
            <a:br>
              <a:rPr lang="en-US" dirty="0"/>
            </a:br>
            <a:r>
              <a:rPr lang="en-US" dirty="0"/>
              <a:t>non-DPI grants)</a:t>
            </a:r>
          </a:p>
          <a:p>
            <a:r>
              <a:rPr lang="en-US" dirty="0"/>
              <a:t>900s are reserved for local projects</a:t>
            </a:r>
          </a:p>
        </p:txBody>
      </p:sp>
    </p:spTree>
    <p:extLst>
      <p:ext uri="{BB962C8B-B14F-4D97-AF65-F5344CB8AC3E}">
        <p14:creationId xmlns:p14="http://schemas.microsoft.com/office/powerpoint/2010/main" val="39308765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AE79C47-8D48-2F1D-A504-3A7304789762}"/>
              </a:ext>
            </a:extLst>
          </p:cNvPr>
          <p:cNvSpPr txBox="1"/>
          <p:nvPr/>
        </p:nvSpPr>
        <p:spPr>
          <a:xfrm>
            <a:off x="1450231" y="134636"/>
            <a:ext cx="5975578" cy="646331"/>
          </a:xfrm>
          <a:prstGeom prst="rect">
            <a:avLst/>
          </a:prstGeom>
          <a:noFill/>
        </p:spPr>
        <p:txBody>
          <a:bodyPr wrap="square">
            <a:spAutoFit/>
          </a:bodyPr>
          <a:lstStyle/>
          <a:p>
            <a:pPr algn="ctr" defTabSz="685800">
              <a:spcAft>
                <a:spcPts val="3000"/>
              </a:spcAft>
            </a:pPr>
            <a:r>
              <a:rPr lang="en-US" sz="3600" b="1" dirty="0">
                <a:solidFill>
                  <a:schemeClr val="bg1"/>
                </a:solidFill>
                <a:latin typeface="Lato Black" panose="020F0A02020204030203" pitchFamily="34" charset="0"/>
              </a:rPr>
              <a:t>WUFAR Account Sequence</a:t>
            </a:r>
          </a:p>
        </p:txBody>
      </p:sp>
      <p:grpSp>
        <p:nvGrpSpPr>
          <p:cNvPr id="3" name="Group 2">
            <a:extLst>
              <a:ext uri="{FF2B5EF4-FFF2-40B4-BE49-F238E27FC236}">
                <a16:creationId xmlns:a16="http://schemas.microsoft.com/office/drawing/2014/main" id="{D1A46B52-E5B0-CFC8-0610-C9C85EF9121B}"/>
              </a:ext>
            </a:extLst>
          </p:cNvPr>
          <p:cNvGrpSpPr/>
          <p:nvPr/>
        </p:nvGrpSpPr>
        <p:grpSpPr>
          <a:xfrm>
            <a:off x="1610290" y="3021038"/>
            <a:ext cx="5923420" cy="694164"/>
            <a:chOff x="1610290" y="2808203"/>
            <a:chExt cx="5923420" cy="694164"/>
          </a:xfrm>
        </p:grpSpPr>
        <p:sp>
          <p:nvSpPr>
            <p:cNvPr id="4" name="Rectangle 3">
              <a:extLst>
                <a:ext uri="{FF2B5EF4-FFF2-40B4-BE49-F238E27FC236}">
                  <a16:creationId xmlns:a16="http://schemas.microsoft.com/office/drawing/2014/main" id="{415802E6-8A63-7B88-6BE7-84F39F1ABAFF}"/>
                </a:ext>
              </a:extLst>
            </p:cNvPr>
            <p:cNvSpPr/>
            <p:nvPr/>
          </p:nvSpPr>
          <p:spPr>
            <a:xfrm>
              <a:off x="3857624" y="3192805"/>
              <a:ext cx="3452813" cy="27397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FD6BFD7-217E-5580-EAA7-5B3E1BDA2002}"/>
                </a:ext>
              </a:extLst>
            </p:cNvPr>
            <p:cNvSpPr/>
            <p:nvPr/>
          </p:nvSpPr>
          <p:spPr>
            <a:xfrm>
              <a:off x="1843087" y="3191840"/>
              <a:ext cx="1743075" cy="27397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A5ACBB1-A21B-F5C0-8D9D-F4174FCCC63B}"/>
                </a:ext>
              </a:extLst>
            </p:cNvPr>
            <p:cNvSpPr/>
            <p:nvPr/>
          </p:nvSpPr>
          <p:spPr>
            <a:xfrm>
              <a:off x="6438902" y="2883823"/>
              <a:ext cx="595311" cy="27397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B80DA9B-C1EE-97E4-1F17-7030D911C635}"/>
                </a:ext>
              </a:extLst>
            </p:cNvPr>
            <p:cNvSpPr/>
            <p:nvPr/>
          </p:nvSpPr>
          <p:spPr>
            <a:xfrm>
              <a:off x="4633912" y="2883823"/>
              <a:ext cx="1781175" cy="2739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164B1BF-326D-34AE-BEA5-5975DC1C9506}"/>
                </a:ext>
              </a:extLst>
            </p:cNvPr>
            <p:cNvSpPr/>
            <p:nvPr/>
          </p:nvSpPr>
          <p:spPr>
            <a:xfrm>
              <a:off x="2786067" y="2881313"/>
              <a:ext cx="1319207" cy="27397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E121A5-E0CC-77E2-FC18-9BEAD823FD0F}"/>
                </a:ext>
              </a:extLst>
            </p:cNvPr>
            <p:cNvSpPr/>
            <p:nvPr/>
          </p:nvSpPr>
          <p:spPr>
            <a:xfrm>
              <a:off x="2109788" y="2881313"/>
              <a:ext cx="647702" cy="27397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3A9871-73A5-8D87-9791-DA754FFC099D}"/>
                </a:ext>
              </a:extLst>
            </p:cNvPr>
            <p:cNvSpPr txBox="1"/>
            <p:nvPr/>
          </p:nvSpPr>
          <p:spPr>
            <a:xfrm>
              <a:off x="1610290" y="2808203"/>
              <a:ext cx="5923420" cy="694164"/>
            </a:xfrm>
            <a:prstGeom prst="rect">
              <a:avLst/>
            </a:prstGeom>
            <a:noFill/>
          </p:spPr>
          <p:txBody>
            <a:bodyPr wrap="square" rtlCol="0">
              <a:spAutoFit/>
            </a:bodyPr>
            <a:lstStyle/>
            <a:p>
              <a:pPr algn="ctr">
                <a:lnSpc>
                  <a:spcPct val="114000"/>
                </a:lnSpc>
              </a:pPr>
              <a:r>
                <a:rPr lang="en-US" sz="1800" dirty="0">
                  <a:latin typeface="Lato" panose="020F0502020204030203" pitchFamily="34" charset="0"/>
                </a:rPr>
                <a:t>Salary expenditures for a regular education Title I</a:t>
              </a:r>
              <a:br>
                <a:rPr lang="en-US" sz="1800" dirty="0">
                  <a:latin typeface="Lato" panose="020F0502020204030203" pitchFamily="34" charset="0"/>
                </a:rPr>
              </a:br>
              <a:r>
                <a:rPr lang="en-US" sz="1800" dirty="0">
                  <a:latin typeface="Lato" panose="020F0502020204030203" pitchFamily="34" charset="0"/>
                </a:rPr>
                <a:t>reading specialist at Shady Meadow Elementary School</a:t>
              </a:r>
            </a:p>
          </p:txBody>
        </p:sp>
      </p:grpSp>
      <p:grpSp>
        <p:nvGrpSpPr>
          <p:cNvPr id="11" name="Group 10">
            <a:extLst>
              <a:ext uri="{FF2B5EF4-FFF2-40B4-BE49-F238E27FC236}">
                <a16:creationId xmlns:a16="http://schemas.microsoft.com/office/drawing/2014/main" id="{D8548466-88EB-D3E1-DFF9-2BE414B45487}"/>
              </a:ext>
            </a:extLst>
          </p:cNvPr>
          <p:cNvGrpSpPr/>
          <p:nvPr/>
        </p:nvGrpSpPr>
        <p:grpSpPr>
          <a:xfrm>
            <a:off x="1610290" y="2042514"/>
            <a:ext cx="5923420" cy="738664"/>
            <a:chOff x="1610290" y="1579173"/>
            <a:chExt cx="5923420" cy="738664"/>
          </a:xfrm>
        </p:grpSpPr>
        <p:sp>
          <p:nvSpPr>
            <p:cNvPr id="12" name="TextBox 11">
              <a:extLst>
                <a:ext uri="{FF2B5EF4-FFF2-40B4-BE49-F238E27FC236}">
                  <a16:creationId xmlns:a16="http://schemas.microsoft.com/office/drawing/2014/main" id="{E7D4ED9C-6242-F791-478B-4BABED8A083D}"/>
                </a:ext>
              </a:extLst>
            </p:cNvPr>
            <p:cNvSpPr txBox="1"/>
            <p:nvPr/>
          </p:nvSpPr>
          <p:spPr>
            <a:xfrm>
              <a:off x="1610290" y="1579173"/>
              <a:ext cx="720069" cy="738664"/>
            </a:xfrm>
            <a:prstGeom prst="rect">
              <a:avLst/>
            </a:prstGeom>
            <a:solidFill>
              <a:schemeClr val="accent1">
                <a:lumMod val="20000"/>
                <a:lumOff val="80000"/>
              </a:schemeClr>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10</a:t>
              </a:r>
            </a:p>
          </p:txBody>
        </p:sp>
        <p:sp>
          <p:nvSpPr>
            <p:cNvPr id="13" name="TextBox 12">
              <a:extLst>
                <a:ext uri="{FF2B5EF4-FFF2-40B4-BE49-F238E27FC236}">
                  <a16:creationId xmlns:a16="http://schemas.microsoft.com/office/drawing/2014/main" id="{079EE037-B078-1D49-BA90-9D57B5FD9A77}"/>
                </a:ext>
              </a:extLst>
            </p:cNvPr>
            <p:cNvSpPr txBox="1"/>
            <p:nvPr/>
          </p:nvSpPr>
          <p:spPr>
            <a:xfrm>
              <a:off x="2330359" y="1579173"/>
              <a:ext cx="449162" cy="738664"/>
            </a:xfrm>
            <a:prstGeom prst="rect">
              <a:avLst/>
            </a:prstGeom>
            <a:solidFill>
              <a:schemeClr val="accent2">
                <a:lumMod val="20000"/>
                <a:lumOff val="80000"/>
              </a:schemeClr>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E</a:t>
              </a:r>
            </a:p>
          </p:txBody>
        </p:sp>
        <p:sp>
          <p:nvSpPr>
            <p:cNvPr id="14" name="TextBox 13">
              <a:extLst>
                <a:ext uri="{FF2B5EF4-FFF2-40B4-BE49-F238E27FC236}">
                  <a16:creationId xmlns:a16="http://schemas.microsoft.com/office/drawing/2014/main" id="{3E2FA1F4-8E84-05AB-C7CA-8A3A3845731B}"/>
                </a:ext>
              </a:extLst>
            </p:cNvPr>
            <p:cNvSpPr txBox="1"/>
            <p:nvPr/>
          </p:nvSpPr>
          <p:spPr>
            <a:xfrm>
              <a:off x="2779521" y="1579173"/>
              <a:ext cx="987771" cy="738664"/>
            </a:xfrm>
            <a:prstGeom prst="rect">
              <a:avLst/>
            </a:prstGeom>
            <a:solidFill>
              <a:schemeClr val="accent3">
                <a:lumMod val="20000"/>
                <a:lumOff val="80000"/>
              </a:schemeClr>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120</a:t>
              </a:r>
            </a:p>
          </p:txBody>
        </p:sp>
        <p:sp>
          <p:nvSpPr>
            <p:cNvPr id="15" name="TextBox 14">
              <a:extLst>
                <a:ext uri="{FF2B5EF4-FFF2-40B4-BE49-F238E27FC236}">
                  <a16:creationId xmlns:a16="http://schemas.microsoft.com/office/drawing/2014/main" id="{8B2DF2BF-6613-2C16-FAE2-F4D52D8EEA00}"/>
                </a:ext>
              </a:extLst>
            </p:cNvPr>
            <p:cNvSpPr txBox="1"/>
            <p:nvPr/>
          </p:nvSpPr>
          <p:spPr>
            <a:xfrm>
              <a:off x="3767292" y="1579173"/>
              <a:ext cx="987771" cy="738664"/>
            </a:xfrm>
            <a:prstGeom prst="rect">
              <a:avLst/>
            </a:prstGeom>
            <a:solidFill>
              <a:schemeClr val="accent4">
                <a:lumMod val="20000"/>
                <a:lumOff val="80000"/>
              </a:schemeClr>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111</a:t>
              </a:r>
            </a:p>
          </p:txBody>
        </p:sp>
        <p:sp>
          <p:nvSpPr>
            <p:cNvPr id="16" name="TextBox 15">
              <a:extLst>
                <a:ext uri="{FF2B5EF4-FFF2-40B4-BE49-F238E27FC236}">
                  <a16:creationId xmlns:a16="http://schemas.microsoft.com/office/drawing/2014/main" id="{2362F898-2669-B718-EF25-998254B9E650}"/>
                </a:ext>
              </a:extLst>
            </p:cNvPr>
            <p:cNvSpPr txBox="1"/>
            <p:nvPr/>
          </p:nvSpPr>
          <p:spPr>
            <a:xfrm>
              <a:off x="4755063" y="1579173"/>
              <a:ext cx="1790876" cy="738664"/>
            </a:xfrm>
            <a:prstGeom prst="rect">
              <a:avLst/>
            </a:prstGeom>
            <a:solidFill>
              <a:schemeClr val="accent5">
                <a:lumMod val="20000"/>
                <a:lumOff val="80000"/>
              </a:schemeClr>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122150</a:t>
              </a:r>
            </a:p>
          </p:txBody>
        </p:sp>
        <p:sp>
          <p:nvSpPr>
            <p:cNvPr id="17" name="TextBox 16">
              <a:extLst>
                <a:ext uri="{FF2B5EF4-FFF2-40B4-BE49-F238E27FC236}">
                  <a16:creationId xmlns:a16="http://schemas.microsoft.com/office/drawing/2014/main" id="{1B559602-6607-6378-0F52-303A8BC20E88}"/>
                </a:ext>
              </a:extLst>
            </p:cNvPr>
            <p:cNvSpPr txBox="1"/>
            <p:nvPr/>
          </p:nvSpPr>
          <p:spPr>
            <a:xfrm>
              <a:off x="6545939" y="1579173"/>
              <a:ext cx="987771" cy="738664"/>
            </a:xfrm>
            <a:prstGeom prst="rect">
              <a:avLst/>
            </a:prstGeom>
            <a:solidFill>
              <a:schemeClr val="accent6">
                <a:lumMod val="20000"/>
                <a:lumOff val="80000"/>
              </a:schemeClr>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141</a:t>
              </a:r>
            </a:p>
          </p:txBody>
        </p:sp>
      </p:grpSp>
      <p:sp>
        <p:nvSpPr>
          <p:cNvPr id="18" name="TextBox 17">
            <a:extLst>
              <a:ext uri="{FF2B5EF4-FFF2-40B4-BE49-F238E27FC236}">
                <a16:creationId xmlns:a16="http://schemas.microsoft.com/office/drawing/2014/main" id="{A876FFE6-F38F-F0E7-DD47-93EFB55981CC}"/>
              </a:ext>
            </a:extLst>
          </p:cNvPr>
          <p:cNvSpPr txBox="1"/>
          <p:nvPr/>
        </p:nvSpPr>
        <p:spPr>
          <a:xfrm>
            <a:off x="2396572" y="1340989"/>
            <a:ext cx="4350871" cy="461665"/>
          </a:xfrm>
          <a:prstGeom prst="rect">
            <a:avLst/>
          </a:prstGeom>
          <a:noFill/>
        </p:spPr>
        <p:txBody>
          <a:bodyPr wrap="none" rtlCol="0">
            <a:spAutoFit/>
          </a:bodyPr>
          <a:lstStyle/>
          <a:p>
            <a:pPr algn="ctr"/>
            <a:r>
              <a:rPr lang="en-US" sz="2400" b="1" dirty="0">
                <a:latin typeface="Lato" panose="020F0502020204030203" pitchFamily="34" charset="0"/>
              </a:rPr>
              <a:t>What does this account mean?</a:t>
            </a:r>
            <a:endParaRPr lang="en-US" sz="2400" b="1" i="1" dirty="0">
              <a:latin typeface="Lato" panose="020F0502020204030203" pitchFamily="34" charset="0"/>
            </a:endParaRPr>
          </a:p>
        </p:txBody>
      </p:sp>
    </p:spTree>
    <p:extLst>
      <p:ext uri="{BB962C8B-B14F-4D97-AF65-F5344CB8AC3E}">
        <p14:creationId xmlns:p14="http://schemas.microsoft.com/office/powerpoint/2010/main" val="136893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AE79C47-8D48-2F1D-A504-3A7304789762}"/>
              </a:ext>
            </a:extLst>
          </p:cNvPr>
          <p:cNvSpPr txBox="1"/>
          <p:nvPr/>
        </p:nvSpPr>
        <p:spPr>
          <a:xfrm>
            <a:off x="575441" y="134636"/>
            <a:ext cx="7764518"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prstClr val="white"/>
                </a:solidFill>
                <a:effectLst/>
                <a:uLnTx/>
                <a:uFillTx/>
                <a:latin typeface="Lato Black" panose="020F0A02020204030203" pitchFamily="34" charset="0"/>
                <a:ea typeface="+mn-ea"/>
                <a:cs typeface="+mn-cs"/>
              </a:rPr>
              <a:t>Expenditure vs. Revenue Accounts</a:t>
            </a:r>
          </a:p>
        </p:txBody>
      </p:sp>
      <p:sp>
        <p:nvSpPr>
          <p:cNvPr id="3" name="TextBox 2">
            <a:extLst>
              <a:ext uri="{FF2B5EF4-FFF2-40B4-BE49-F238E27FC236}">
                <a16:creationId xmlns:a16="http://schemas.microsoft.com/office/drawing/2014/main" id="{344FEEC6-3E61-F940-B5CD-4C4441B2C01E}"/>
              </a:ext>
            </a:extLst>
          </p:cNvPr>
          <p:cNvSpPr txBox="1"/>
          <p:nvPr/>
        </p:nvSpPr>
        <p:spPr>
          <a:xfrm>
            <a:off x="850468" y="1356754"/>
            <a:ext cx="7443064" cy="461665"/>
          </a:xfrm>
          <a:prstGeom prst="rect">
            <a:avLst/>
          </a:prstGeom>
          <a:noFill/>
        </p:spPr>
        <p:txBody>
          <a:bodyPr wrap="none" rtlCol="0">
            <a:spAutoFit/>
          </a:bodyPr>
          <a:lstStyle/>
          <a:p>
            <a:pPr algn="ctr"/>
            <a:r>
              <a:rPr lang="en-US" sz="2400" b="1" dirty="0">
                <a:latin typeface="Lato" panose="020F0502020204030203" pitchFamily="34" charset="0"/>
              </a:rPr>
              <a:t>One dimension varies depending on the account type:</a:t>
            </a:r>
            <a:endParaRPr lang="en-US" sz="2400" b="1" i="1" dirty="0">
              <a:latin typeface="Lato" panose="020F0502020204030203" pitchFamily="34" charset="0"/>
            </a:endParaRPr>
          </a:p>
        </p:txBody>
      </p:sp>
      <p:grpSp>
        <p:nvGrpSpPr>
          <p:cNvPr id="4" name="Group 3">
            <a:extLst>
              <a:ext uri="{FF2B5EF4-FFF2-40B4-BE49-F238E27FC236}">
                <a16:creationId xmlns:a16="http://schemas.microsoft.com/office/drawing/2014/main" id="{026C17DC-8081-17E1-07EC-182D5BA09B7B}"/>
              </a:ext>
            </a:extLst>
          </p:cNvPr>
          <p:cNvGrpSpPr/>
          <p:nvPr/>
        </p:nvGrpSpPr>
        <p:grpSpPr>
          <a:xfrm>
            <a:off x="1610277" y="2058279"/>
            <a:ext cx="5923420" cy="738664"/>
            <a:chOff x="1610290" y="1579173"/>
            <a:chExt cx="5923420" cy="738664"/>
          </a:xfrm>
        </p:grpSpPr>
        <p:sp>
          <p:nvSpPr>
            <p:cNvPr id="5" name="TextBox 4">
              <a:extLst>
                <a:ext uri="{FF2B5EF4-FFF2-40B4-BE49-F238E27FC236}">
                  <a16:creationId xmlns:a16="http://schemas.microsoft.com/office/drawing/2014/main" id="{5DB061CC-D79B-829F-3D07-0D126EEE2A9C}"/>
                </a:ext>
              </a:extLst>
            </p:cNvPr>
            <p:cNvSpPr txBox="1"/>
            <p:nvPr/>
          </p:nvSpPr>
          <p:spPr>
            <a:xfrm>
              <a:off x="1610290" y="1579173"/>
              <a:ext cx="720069"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10</a:t>
              </a:r>
            </a:p>
          </p:txBody>
        </p:sp>
        <p:sp>
          <p:nvSpPr>
            <p:cNvPr id="6" name="TextBox 5">
              <a:extLst>
                <a:ext uri="{FF2B5EF4-FFF2-40B4-BE49-F238E27FC236}">
                  <a16:creationId xmlns:a16="http://schemas.microsoft.com/office/drawing/2014/main" id="{F7A7B5CC-64B3-2128-DF88-FFDC6879C065}"/>
                </a:ext>
              </a:extLst>
            </p:cNvPr>
            <p:cNvSpPr txBox="1"/>
            <p:nvPr/>
          </p:nvSpPr>
          <p:spPr>
            <a:xfrm>
              <a:off x="2330359" y="1579173"/>
              <a:ext cx="449162" cy="738664"/>
            </a:xfrm>
            <a:prstGeom prst="rect">
              <a:avLst/>
            </a:prstGeom>
            <a:no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E</a:t>
              </a:r>
            </a:p>
          </p:txBody>
        </p:sp>
        <p:sp>
          <p:nvSpPr>
            <p:cNvPr id="7" name="TextBox 6">
              <a:extLst>
                <a:ext uri="{FF2B5EF4-FFF2-40B4-BE49-F238E27FC236}">
                  <a16:creationId xmlns:a16="http://schemas.microsoft.com/office/drawing/2014/main" id="{F32FFEA0-8719-FC97-B3F5-597636254E3C}"/>
                </a:ext>
              </a:extLst>
            </p:cNvPr>
            <p:cNvSpPr txBox="1"/>
            <p:nvPr/>
          </p:nvSpPr>
          <p:spPr>
            <a:xfrm>
              <a:off x="2779521" y="1579173"/>
              <a:ext cx="987771"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120</a:t>
              </a:r>
            </a:p>
          </p:txBody>
        </p:sp>
        <p:sp>
          <p:nvSpPr>
            <p:cNvPr id="8" name="TextBox 7">
              <a:extLst>
                <a:ext uri="{FF2B5EF4-FFF2-40B4-BE49-F238E27FC236}">
                  <a16:creationId xmlns:a16="http://schemas.microsoft.com/office/drawing/2014/main" id="{7612D8FB-40DA-470D-342A-19250D37A375}"/>
                </a:ext>
              </a:extLst>
            </p:cNvPr>
            <p:cNvSpPr txBox="1"/>
            <p:nvPr/>
          </p:nvSpPr>
          <p:spPr>
            <a:xfrm>
              <a:off x="3767292" y="1579173"/>
              <a:ext cx="987771" cy="738664"/>
            </a:xfrm>
            <a:prstGeom prst="rect">
              <a:avLst/>
            </a:prstGeom>
            <a:solidFill>
              <a:schemeClr val="accent4">
                <a:lumMod val="20000"/>
                <a:lumOff val="80000"/>
              </a:schemeClr>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111</a:t>
              </a:r>
            </a:p>
          </p:txBody>
        </p:sp>
        <p:sp>
          <p:nvSpPr>
            <p:cNvPr id="9" name="TextBox 8">
              <a:extLst>
                <a:ext uri="{FF2B5EF4-FFF2-40B4-BE49-F238E27FC236}">
                  <a16:creationId xmlns:a16="http://schemas.microsoft.com/office/drawing/2014/main" id="{711933FA-C403-30EE-AA15-EF9461C3039A}"/>
                </a:ext>
              </a:extLst>
            </p:cNvPr>
            <p:cNvSpPr txBox="1"/>
            <p:nvPr/>
          </p:nvSpPr>
          <p:spPr>
            <a:xfrm>
              <a:off x="4755063" y="1579173"/>
              <a:ext cx="1790876"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122100</a:t>
              </a:r>
            </a:p>
          </p:txBody>
        </p:sp>
        <p:sp>
          <p:nvSpPr>
            <p:cNvPr id="10" name="TextBox 9">
              <a:extLst>
                <a:ext uri="{FF2B5EF4-FFF2-40B4-BE49-F238E27FC236}">
                  <a16:creationId xmlns:a16="http://schemas.microsoft.com/office/drawing/2014/main" id="{1FE3FC41-4BC9-A3FD-88C9-B99980E3B5EC}"/>
                </a:ext>
              </a:extLst>
            </p:cNvPr>
            <p:cNvSpPr txBox="1"/>
            <p:nvPr/>
          </p:nvSpPr>
          <p:spPr>
            <a:xfrm>
              <a:off x="6545939" y="1579173"/>
              <a:ext cx="987771"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141</a:t>
              </a:r>
            </a:p>
          </p:txBody>
        </p:sp>
      </p:grpSp>
      <p:grpSp>
        <p:nvGrpSpPr>
          <p:cNvPr id="11" name="Group 10">
            <a:extLst>
              <a:ext uri="{FF2B5EF4-FFF2-40B4-BE49-F238E27FC236}">
                <a16:creationId xmlns:a16="http://schemas.microsoft.com/office/drawing/2014/main" id="{526726FC-5591-05F1-AA68-F0BA102327C8}"/>
              </a:ext>
            </a:extLst>
          </p:cNvPr>
          <p:cNvGrpSpPr/>
          <p:nvPr/>
        </p:nvGrpSpPr>
        <p:grpSpPr>
          <a:xfrm>
            <a:off x="1610277" y="2796944"/>
            <a:ext cx="5923420" cy="1100291"/>
            <a:chOff x="1610290" y="2568344"/>
            <a:chExt cx="5923420" cy="1100291"/>
          </a:xfrm>
        </p:grpSpPr>
        <p:sp>
          <p:nvSpPr>
            <p:cNvPr id="12" name="TextBox 11">
              <a:extLst>
                <a:ext uri="{FF2B5EF4-FFF2-40B4-BE49-F238E27FC236}">
                  <a16:creationId xmlns:a16="http://schemas.microsoft.com/office/drawing/2014/main" id="{81400384-7FAA-685D-F0F0-EB79B75CC705}"/>
                </a:ext>
              </a:extLst>
            </p:cNvPr>
            <p:cNvSpPr txBox="1"/>
            <p:nvPr/>
          </p:nvSpPr>
          <p:spPr>
            <a:xfrm>
              <a:off x="1610290" y="2974471"/>
              <a:ext cx="5923420" cy="694164"/>
            </a:xfrm>
            <a:prstGeom prst="rect">
              <a:avLst/>
            </a:prstGeom>
            <a:solidFill>
              <a:schemeClr val="accent4">
                <a:lumMod val="20000"/>
                <a:lumOff val="80000"/>
              </a:schemeClr>
            </a:solidFill>
          </p:spPr>
          <p:txBody>
            <a:bodyPr wrap="square" rtlCol="0">
              <a:spAutoFit/>
            </a:bodyPr>
            <a:lstStyle/>
            <a:p>
              <a:pPr algn="ctr">
                <a:lnSpc>
                  <a:spcPct val="114000"/>
                </a:lnSpc>
              </a:pPr>
              <a:r>
                <a:rPr lang="en-US" sz="1800" b="1" dirty="0">
                  <a:latin typeface="Lato" panose="020F0502020204030203" pitchFamily="34" charset="0"/>
                </a:rPr>
                <a:t>With an expenditure account this is an </a:t>
              </a:r>
              <a:r>
                <a:rPr lang="en-US" sz="1800" b="1" u="sng" dirty="0">
                  <a:latin typeface="Lato" panose="020F0502020204030203" pitchFamily="34" charset="0"/>
                </a:rPr>
                <a:t>Object</a:t>
              </a:r>
              <a:r>
                <a:rPr lang="en-US" sz="1800" b="1" dirty="0">
                  <a:latin typeface="Lato" panose="020F0502020204030203" pitchFamily="34" charset="0"/>
                </a:rPr>
                <a:t>,</a:t>
              </a:r>
              <a:br>
                <a:rPr lang="en-US" sz="1800" b="1" dirty="0">
                  <a:latin typeface="Lato" panose="020F0502020204030203" pitchFamily="34" charset="0"/>
                </a:rPr>
              </a:br>
              <a:r>
                <a:rPr lang="en-US" sz="1800" b="1" dirty="0">
                  <a:latin typeface="Lato" panose="020F0502020204030203" pitchFamily="34" charset="0"/>
                </a:rPr>
                <a:t>what is being paid for.</a:t>
              </a:r>
            </a:p>
          </p:txBody>
        </p:sp>
        <p:sp>
          <p:nvSpPr>
            <p:cNvPr id="13" name="Up Arrow 19">
              <a:extLst>
                <a:ext uri="{FF2B5EF4-FFF2-40B4-BE49-F238E27FC236}">
                  <a16:creationId xmlns:a16="http://schemas.microsoft.com/office/drawing/2014/main" id="{FD9E6267-EF25-1C93-F12A-80054E931EC4}"/>
                </a:ext>
              </a:extLst>
            </p:cNvPr>
            <p:cNvSpPr/>
            <p:nvPr/>
          </p:nvSpPr>
          <p:spPr>
            <a:xfrm>
              <a:off x="4094062" y="2568344"/>
              <a:ext cx="334229" cy="406127"/>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8318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AE79C47-8D48-2F1D-A504-3A7304789762}"/>
              </a:ext>
            </a:extLst>
          </p:cNvPr>
          <p:cNvSpPr txBox="1"/>
          <p:nvPr/>
        </p:nvSpPr>
        <p:spPr>
          <a:xfrm>
            <a:off x="398079" y="150401"/>
            <a:ext cx="8347841" cy="646331"/>
          </a:xfrm>
          <a:prstGeom prst="rect">
            <a:avLst/>
          </a:prstGeom>
          <a:noFill/>
        </p:spPr>
        <p:txBody>
          <a:bodyPr wrap="square">
            <a:spAutoFit/>
          </a:bodyPr>
          <a:lstStyle/>
          <a:p>
            <a:pPr algn="ctr" defTabSz="685800">
              <a:spcAft>
                <a:spcPts val="3000"/>
              </a:spcAft>
            </a:pPr>
            <a:r>
              <a:rPr lang="en-US" sz="3600" b="1" dirty="0">
                <a:solidFill>
                  <a:schemeClr val="bg1"/>
                </a:solidFill>
                <a:latin typeface="Lato Black" panose="020F0A02020204030203" pitchFamily="34" charset="0"/>
              </a:rPr>
              <a:t>Expenditure vs. Revenue Accounts</a:t>
            </a:r>
          </a:p>
        </p:txBody>
      </p:sp>
      <p:sp>
        <p:nvSpPr>
          <p:cNvPr id="3" name="TextBox 2">
            <a:extLst>
              <a:ext uri="{FF2B5EF4-FFF2-40B4-BE49-F238E27FC236}">
                <a16:creationId xmlns:a16="http://schemas.microsoft.com/office/drawing/2014/main" id="{5EEB50F4-17E8-DB8C-4200-C13FFB7980D1}"/>
              </a:ext>
            </a:extLst>
          </p:cNvPr>
          <p:cNvSpPr txBox="1"/>
          <p:nvPr/>
        </p:nvSpPr>
        <p:spPr>
          <a:xfrm>
            <a:off x="850481" y="1128154"/>
            <a:ext cx="7443064" cy="461665"/>
          </a:xfrm>
          <a:prstGeom prst="rect">
            <a:avLst/>
          </a:prstGeom>
          <a:noFill/>
        </p:spPr>
        <p:txBody>
          <a:bodyPr wrap="none" rtlCol="0">
            <a:spAutoFit/>
          </a:bodyPr>
          <a:lstStyle/>
          <a:p>
            <a:pPr algn="ctr"/>
            <a:r>
              <a:rPr lang="en-US" sz="2400" b="1" dirty="0">
                <a:latin typeface="Lato" panose="020F0502020204030203" pitchFamily="34" charset="0"/>
              </a:rPr>
              <a:t>One dimension varies depending on the account type:</a:t>
            </a:r>
            <a:endParaRPr lang="en-US" sz="2400" b="1" i="1" dirty="0">
              <a:latin typeface="Lato" panose="020F0502020204030203" pitchFamily="34" charset="0"/>
            </a:endParaRPr>
          </a:p>
        </p:txBody>
      </p:sp>
      <p:grpSp>
        <p:nvGrpSpPr>
          <p:cNvPr id="4" name="Group 3">
            <a:extLst>
              <a:ext uri="{FF2B5EF4-FFF2-40B4-BE49-F238E27FC236}">
                <a16:creationId xmlns:a16="http://schemas.microsoft.com/office/drawing/2014/main" id="{6BB69539-1B62-5AC7-3E25-ED79E284F16F}"/>
              </a:ext>
            </a:extLst>
          </p:cNvPr>
          <p:cNvGrpSpPr/>
          <p:nvPr/>
        </p:nvGrpSpPr>
        <p:grpSpPr>
          <a:xfrm>
            <a:off x="1610290" y="1829679"/>
            <a:ext cx="5923420" cy="738664"/>
            <a:chOff x="1610290" y="1579173"/>
            <a:chExt cx="5923420" cy="738664"/>
          </a:xfrm>
        </p:grpSpPr>
        <p:sp>
          <p:nvSpPr>
            <p:cNvPr id="5" name="TextBox 4">
              <a:extLst>
                <a:ext uri="{FF2B5EF4-FFF2-40B4-BE49-F238E27FC236}">
                  <a16:creationId xmlns:a16="http://schemas.microsoft.com/office/drawing/2014/main" id="{F5F3DE07-D658-0A7B-7F45-3270D9B40A24}"/>
                </a:ext>
              </a:extLst>
            </p:cNvPr>
            <p:cNvSpPr txBox="1"/>
            <p:nvPr/>
          </p:nvSpPr>
          <p:spPr>
            <a:xfrm>
              <a:off x="1610290" y="1579173"/>
              <a:ext cx="720069"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10</a:t>
              </a:r>
            </a:p>
          </p:txBody>
        </p:sp>
        <p:sp>
          <p:nvSpPr>
            <p:cNvPr id="6" name="TextBox 5">
              <a:extLst>
                <a:ext uri="{FF2B5EF4-FFF2-40B4-BE49-F238E27FC236}">
                  <a16:creationId xmlns:a16="http://schemas.microsoft.com/office/drawing/2014/main" id="{AEFB808F-38B0-2022-6F2D-7A8B6EDE5CFD}"/>
                </a:ext>
              </a:extLst>
            </p:cNvPr>
            <p:cNvSpPr txBox="1"/>
            <p:nvPr/>
          </p:nvSpPr>
          <p:spPr>
            <a:xfrm>
              <a:off x="2311123" y="1579173"/>
              <a:ext cx="487634" cy="738664"/>
            </a:xfrm>
            <a:prstGeom prst="rect">
              <a:avLst/>
            </a:prstGeom>
            <a:no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R</a:t>
              </a:r>
            </a:p>
          </p:txBody>
        </p:sp>
        <p:sp>
          <p:nvSpPr>
            <p:cNvPr id="7" name="TextBox 6">
              <a:extLst>
                <a:ext uri="{FF2B5EF4-FFF2-40B4-BE49-F238E27FC236}">
                  <a16:creationId xmlns:a16="http://schemas.microsoft.com/office/drawing/2014/main" id="{F1AD1116-2DE7-9C14-7AFF-B0033423154C}"/>
                </a:ext>
              </a:extLst>
            </p:cNvPr>
            <p:cNvSpPr txBox="1"/>
            <p:nvPr/>
          </p:nvSpPr>
          <p:spPr>
            <a:xfrm>
              <a:off x="2779521" y="1579173"/>
              <a:ext cx="987771"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000</a:t>
              </a:r>
            </a:p>
          </p:txBody>
        </p:sp>
        <p:sp>
          <p:nvSpPr>
            <p:cNvPr id="8" name="TextBox 7">
              <a:extLst>
                <a:ext uri="{FF2B5EF4-FFF2-40B4-BE49-F238E27FC236}">
                  <a16:creationId xmlns:a16="http://schemas.microsoft.com/office/drawing/2014/main" id="{FB9A1C98-CD23-941E-5BE3-5C3B52814C9E}"/>
                </a:ext>
              </a:extLst>
            </p:cNvPr>
            <p:cNvSpPr txBox="1"/>
            <p:nvPr/>
          </p:nvSpPr>
          <p:spPr>
            <a:xfrm>
              <a:off x="3767292" y="1579173"/>
              <a:ext cx="987771" cy="738664"/>
            </a:xfrm>
            <a:prstGeom prst="rect">
              <a:avLst/>
            </a:prstGeom>
            <a:solidFill>
              <a:schemeClr val="accent4">
                <a:lumMod val="20000"/>
                <a:lumOff val="80000"/>
              </a:schemeClr>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621</a:t>
              </a:r>
            </a:p>
          </p:txBody>
        </p:sp>
        <p:sp>
          <p:nvSpPr>
            <p:cNvPr id="9" name="TextBox 8">
              <a:extLst>
                <a:ext uri="{FF2B5EF4-FFF2-40B4-BE49-F238E27FC236}">
                  <a16:creationId xmlns:a16="http://schemas.microsoft.com/office/drawing/2014/main" id="{CDFC2B35-B85A-FF50-9B87-E40E1E9F1FB8}"/>
                </a:ext>
              </a:extLst>
            </p:cNvPr>
            <p:cNvSpPr txBox="1"/>
            <p:nvPr/>
          </p:nvSpPr>
          <p:spPr>
            <a:xfrm>
              <a:off x="4755064" y="1579173"/>
              <a:ext cx="1790876"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000000</a:t>
              </a:r>
            </a:p>
          </p:txBody>
        </p:sp>
        <p:sp>
          <p:nvSpPr>
            <p:cNvPr id="10" name="TextBox 9">
              <a:extLst>
                <a:ext uri="{FF2B5EF4-FFF2-40B4-BE49-F238E27FC236}">
                  <a16:creationId xmlns:a16="http://schemas.microsoft.com/office/drawing/2014/main" id="{1FC76EBE-8D9F-3027-C82D-233B437BBCA2}"/>
                </a:ext>
              </a:extLst>
            </p:cNvPr>
            <p:cNvSpPr txBox="1"/>
            <p:nvPr/>
          </p:nvSpPr>
          <p:spPr>
            <a:xfrm>
              <a:off x="6545939" y="1579173"/>
              <a:ext cx="987771"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000</a:t>
              </a:r>
            </a:p>
          </p:txBody>
        </p:sp>
      </p:grpSp>
      <p:grpSp>
        <p:nvGrpSpPr>
          <p:cNvPr id="11" name="Group 10">
            <a:extLst>
              <a:ext uri="{FF2B5EF4-FFF2-40B4-BE49-F238E27FC236}">
                <a16:creationId xmlns:a16="http://schemas.microsoft.com/office/drawing/2014/main" id="{5C055107-F845-E361-37FB-5D5E1D8C0C07}"/>
              </a:ext>
            </a:extLst>
          </p:cNvPr>
          <p:cNvGrpSpPr/>
          <p:nvPr/>
        </p:nvGrpSpPr>
        <p:grpSpPr>
          <a:xfrm>
            <a:off x="1610290" y="2568344"/>
            <a:ext cx="5923420" cy="1445835"/>
            <a:chOff x="1610290" y="2568344"/>
            <a:chExt cx="5923420" cy="1445835"/>
          </a:xfrm>
        </p:grpSpPr>
        <p:sp>
          <p:nvSpPr>
            <p:cNvPr id="12" name="TextBox 11">
              <a:extLst>
                <a:ext uri="{FF2B5EF4-FFF2-40B4-BE49-F238E27FC236}">
                  <a16:creationId xmlns:a16="http://schemas.microsoft.com/office/drawing/2014/main" id="{DC6680E4-1256-C809-5522-5161F5C24ED2}"/>
                </a:ext>
              </a:extLst>
            </p:cNvPr>
            <p:cNvSpPr txBox="1"/>
            <p:nvPr/>
          </p:nvSpPr>
          <p:spPr>
            <a:xfrm>
              <a:off x="1610290" y="2974471"/>
              <a:ext cx="5923420" cy="1039708"/>
            </a:xfrm>
            <a:prstGeom prst="rect">
              <a:avLst/>
            </a:prstGeom>
            <a:solidFill>
              <a:schemeClr val="accent4">
                <a:lumMod val="20000"/>
                <a:lumOff val="80000"/>
              </a:schemeClr>
            </a:solidFill>
          </p:spPr>
          <p:txBody>
            <a:bodyPr wrap="square" rtlCol="0">
              <a:spAutoFit/>
            </a:bodyPr>
            <a:lstStyle/>
            <a:p>
              <a:pPr algn="ctr">
                <a:lnSpc>
                  <a:spcPct val="114000"/>
                </a:lnSpc>
              </a:pPr>
              <a:r>
                <a:rPr lang="en-US" sz="1800" b="1" dirty="0">
                  <a:latin typeface="Lato" panose="020F0502020204030203" pitchFamily="34" charset="0"/>
                </a:rPr>
                <a:t>With a revenue account this is a </a:t>
              </a:r>
              <a:r>
                <a:rPr lang="en-US" sz="1800" b="1" u="sng" dirty="0">
                  <a:latin typeface="Lato" panose="020F0502020204030203" pitchFamily="34" charset="0"/>
                </a:rPr>
                <a:t>Source</a:t>
              </a:r>
              <a:r>
                <a:rPr lang="en-US" sz="1800" b="1" dirty="0">
                  <a:latin typeface="Lato" panose="020F0502020204030203" pitchFamily="34" charset="0"/>
                </a:rPr>
                <a:t>,</a:t>
              </a:r>
              <a:br>
                <a:rPr lang="en-US" sz="1800" b="1" dirty="0">
                  <a:latin typeface="Lato" panose="020F0502020204030203" pitchFamily="34" charset="0"/>
                </a:rPr>
              </a:br>
              <a:r>
                <a:rPr lang="en-US" sz="1800" b="1" dirty="0">
                  <a:latin typeface="Lato" panose="020F0502020204030203" pitchFamily="34" charset="0"/>
                </a:rPr>
                <a:t>where money is coming from and what it’s used for.</a:t>
              </a:r>
            </a:p>
            <a:p>
              <a:pPr algn="ctr">
                <a:lnSpc>
                  <a:spcPct val="114000"/>
                </a:lnSpc>
              </a:pPr>
              <a:r>
                <a:rPr lang="en-US" sz="1800" b="1" i="1" dirty="0">
                  <a:latin typeface="Lato" panose="020F0502020204030203" pitchFamily="34" charset="0"/>
                </a:rPr>
                <a:t>Source 621 = State Equalization Aid</a:t>
              </a:r>
            </a:p>
          </p:txBody>
        </p:sp>
        <p:sp>
          <p:nvSpPr>
            <p:cNvPr id="13" name="Up Arrow 19">
              <a:extLst>
                <a:ext uri="{FF2B5EF4-FFF2-40B4-BE49-F238E27FC236}">
                  <a16:creationId xmlns:a16="http://schemas.microsoft.com/office/drawing/2014/main" id="{9A81F82B-D4AD-71EA-B4E4-0DA73751487B}"/>
                </a:ext>
              </a:extLst>
            </p:cNvPr>
            <p:cNvSpPr/>
            <p:nvPr/>
          </p:nvSpPr>
          <p:spPr>
            <a:xfrm>
              <a:off x="4094062" y="2568344"/>
              <a:ext cx="334229" cy="406127"/>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10760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AE79C47-8D48-2F1D-A504-3A7304789762}"/>
              </a:ext>
            </a:extLst>
          </p:cNvPr>
          <p:cNvSpPr txBox="1"/>
          <p:nvPr/>
        </p:nvSpPr>
        <p:spPr>
          <a:xfrm>
            <a:off x="1450231" y="134636"/>
            <a:ext cx="5975578" cy="646331"/>
          </a:xfrm>
          <a:prstGeom prst="rect">
            <a:avLst/>
          </a:prstGeom>
          <a:noFill/>
        </p:spPr>
        <p:txBody>
          <a:bodyPr wrap="square">
            <a:spAutoFit/>
          </a:bodyPr>
          <a:lstStyle/>
          <a:p>
            <a:pPr algn="ctr" defTabSz="685800">
              <a:spcAft>
                <a:spcPts val="3000"/>
              </a:spcAft>
            </a:pPr>
            <a:r>
              <a:rPr lang="en-US" sz="3600" b="1" dirty="0">
                <a:solidFill>
                  <a:schemeClr val="bg1"/>
                </a:solidFill>
                <a:latin typeface="Lato Black" panose="020F0A02020204030203" pitchFamily="34" charset="0"/>
              </a:rPr>
              <a:t>Revenue Account Detail</a:t>
            </a:r>
          </a:p>
        </p:txBody>
      </p:sp>
      <p:sp>
        <p:nvSpPr>
          <p:cNvPr id="3" name="TextBox 2">
            <a:extLst>
              <a:ext uri="{FF2B5EF4-FFF2-40B4-BE49-F238E27FC236}">
                <a16:creationId xmlns:a16="http://schemas.microsoft.com/office/drawing/2014/main" id="{ED262EE9-5620-0DC0-5E2B-21F9496F4C64}"/>
              </a:ext>
            </a:extLst>
          </p:cNvPr>
          <p:cNvSpPr txBox="1"/>
          <p:nvPr/>
        </p:nvSpPr>
        <p:spPr>
          <a:xfrm>
            <a:off x="1610290" y="2974471"/>
            <a:ext cx="5923420" cy="1039708"/>
          </a:xfrm>
          <a:prstGeom prst="rect">
            <a:avLst/>
          </a:prstGeom>
          <a:solidFill>
            <a:schemeClr val="bg2"/>
          </a:solidFill>
          <a:ln>
            <a:noFill/>
          </a:ln>
        </p:spPr>
        <p:txBody>
          <a:bodyPr wrap="square" rtlCol="0">
            <a:spAutoFit/>
          </a:bodyPr>
          <a:lstStyle/>
          <a:p>
            <a:pPr algn="ctr">
              <a:lnSpc>
                <a:spcPct val="114000"/>
              </a:lnSpc>
            </a:pPr>
            <a:r>
              <a:rPr lang="en-US" sz="1800" b="1" dirty="0">
                <a:latin typeface="Lato" panose="020F0502020204030203" pitchFamily="34" charset="0"/>
              </a:rPr>
              <a:t>Note that this revenue account does not have</a:t>
            </a:r>
            <a:br>
              <a:rPr lang="en-US" sz="1800" b="1" dirty="0">
                <a:latin typeface="Lato" panose="020F0502020204030203" pitchFamily="34" charset="0"/>
              </a:rPr>
            </a:br>
            <a:r>
              <a:rPr lang="en-US" sz="1800" b="1" dirty="0">
                <a:latin typeface="Lato" panose="020F0502020204030203" pitchFamily="34" charset="0"/>
              </a:rPr>
              <a:t>a location, function, or project.</a:t>
            </a:r>
          </a:p>
          <a:p>
            <a:pPr algn="ctr">
              <a:lnSpc>
                <a:spcPct val="114000"/>
              </a:lnSpc>
            </a:pPr>
            <a:r>
              <a:rPr lang="en-US" sz="1800" b="1" dirty="0">
                <a:latin typeface="Lato" panose="020F0502020204030203" pitchFamily="34" charset="0"/>
              </a:rPr>
              <a:t>DPI does not collect these for most revenues.</a:t>
            </a:r>
          </a:p>
        </p:txBody>
      </p:sp>
      <p:grpSp>
        <p:nvGrpSpPr>
          <p:cNvPr id="4" name="Group 3">
            <a:extLst>
              <a:ext uri="{FF2B5EF4-FFF2-40B4-BE49-F238E27FC236}">
                <a16:creationId xmlns:a16="http://schemas.microsoft.com/office/drawing/2014/main" id="{FCEC7BF2-21E0-AF52-A916-3BBAFE0DD881}"/>
              </a:ext>
            </a:extLst>
          </p:cNvPr>
          <p:cNvGrpSpPr/>
          <p:nvPr/>
        </p:nvGrpSpPr>
        <p:grpSpPr>
          <a:xfrm>
            <a:off x="1610290" y="1829679"/>
            <a:ext cx="5923420" cy="738664"/>
            <a:chOff x="1610290" y="1579173"/>
            <a:chExt cx="5923420" cy="738664"/>
          </a:xfrm>
        </p:grpSpPr>
        <p:sp>
          <p:nvSpPr>
            <p:cNvPr id="5" name="TextBox 4">
              <a:extLst>
                <a:ext uri="{FF2B5EF4-FFF2-40B4-BE49-F238E27FC236}">
                  <a16:creationId xmlns:a16="http://schemas.microsoft.com/office/drawing/2014/main" id="{37862C27-F3A9-832E-1ECE-9454D4AAE218}"/>
                </a:ext>
              </a:extLst>
            </p:cNvPr>
            <p:cNvSpPr txBox="1"/>
            <p:nvPr/>
          </p:nvSpPr>
          <p:spPr>
            <a:xfrm>
              <a:off x="1610290" y="1579173"/>
              <a:ext cx="720069"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10</a:t>
              </a:r>
            </a:p>
          </p:txBody>
        </p:sp>
        <p:sp>
          <p:nvSpPr>
            <p:cNvPr id="6" name="TextBox 5">
              <a:extLst>
                <a:ext uri="{FF2B5EF4-FFF2-40B4-BE49-F238E27FC236}">
                  <a16:creationId xmlns:a16="http://schemas.microsoft.com/office/drawing/2014/main" id="{3CAC205B-D040-03D3-933F-486430FFE071}"/>
                </a:ext>
              </a:extLst>
            </p:cNvPr>
            <p:cNvSpPr txBox="1"/>
            <p:nvPr/>
          </p:nvSpPr>
          <p:spPr>
            <a:xfrm>
              <a:off x="2311123" y="1579173"/>
              <a:ext cx="487634"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R</a:t>
              </a:r>
            </a:p>
          </p:txBody>
        </p:sp>
        <p:sp>
          <p:nvSpPr>
            <p:cNvPr id="7" name="TextBox 6">
              <a:extLst>
                <a:ext uri="{FF2B5EF4-FFF2-40B4-BE49-F238E27FC236}">
                  <a16:creationId xmlns:a16="http://schemas.microsoft.com/office/drawing/2014/main" id="{66DE7027-81EB-BC8F-6103-A370F0D358AF}"/>
                </a:ext>
              </a:extLst>
            </p:cNvPr>
            <p:cNvSpPr txBox="1"/>
            <p:nvPr/>
          </p:nvSpPr>
          <p:spPr>
            <a:xfrm>
              <a:off x="2779521" y="1579173"/>
              <a:ext cx="987771" cy="738664"/>
            </a:xfrm>
            <a:prstGeom prst="rect">
              <a:avLst/>
            </a:prstGeom>
            <a:solidFill>
              <a:schemeClr val="bg2"/>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000</a:t>
              </a:r>
            </a:p>
          </p:txBody>
        </p:sp>
        <p:sp>
          <p:nvSpPr>
            <p:cNvPr id="8" name="TextBox 7">
              <a:extLst>
                <a:ext uri="{FF2B5EF4-FFF2-40B4-BE49-F238E27FC236}">
                  <a16:creationId xmlns:a16="http://schemas.microsoft.com/office/drawing/2014/main" id="{ECAF84F0-A059-455F-B36A-1E5F53144DFD}"/>
                </a:ext>
              </a:extLst>
            </p:cNvPr>
            <p:cNvSpPr txBox="1"/>
            <p:nvPr/>
          </p:nvSpPr>
          <p:spPr>
            <a:xfrm>
              <a:off x="3767292" y="1579173"/>
              <a:ext cx="987771"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621</a:t>
              </a:r>
            </a:p>
          </p:txBody>
        </p:sp>
        <p:sp>
          <p:nvSpPr>
            <p:cNvPr id="9" name="TextBox 8">
              <a:extLst>
                <a:ext uri="{FF2B5EF4-FFF2-40B4-BE49-F238E27FC236}">
                  <a16:creationId xmlns:a16="http://schemas.microsoft.com/office/drawing/2014/main" id="{61D3CAA2-D889-44B3-DC37-964BD351A674}"/>
                </a:ext>
              </a:extLst>
            </p:cNvPr>
            <p:cNvSpPr txBox="1"/>
            <p:nvPr/>
          </p:nvSpPr>
          <p:spPr>
            <a:xfrm>
              <a:off x="4755064" y="1579173"/>
              <a:ext cx="1790876" cy="738664"/>
            </a:xfrm>
            <a:prstGeom prst="rect">
              <a:avLst/>
            </a:prstGeom>
            <a:solidFill>
              <a:schemeClr val="bg2"/>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000000</a:t>
              </a:r>
            </a:p>
          </p:txBody>
        </p:sp>
        <p:sp>
          <p:nvSpPr>
            <p:cNvPr id="10" name="TextBox 9">
              <a:extLst>
                <a:ext uri="{FF2B5EF4-FFF2-40B4-BE49-F238E27FC236}">
                  <a16:creationId xmlns:a16="http://schemas.microsoft.com/office/drawing/2014/main" id="{7D7C45A1-4518-199C-243D-CFF3542D9A8E}"/>
                </a:ext>
              </a:extLst>
            </p:cNvPr>
            <p:cNvSpPr txBox="1"/>
            <p:nvPr/>
          </p:nvSpPr>
          <p:spPr>
            <a:xfrm>
              <a:off x="6545939" y="1579173"/>
              <a:ext cx="987771" cy="738664"/>
            </a:xfrm>
            <a:prstGeom prst="rect">
              <a:avLst/>
            </a:prstGeom>
            <a:solidFill>
              <a:schemeClr val="bg2"/>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000</a:t>
              </a:r>
            </a:p>
          </p:txBody>
        </p:sp>
      </p:grpSp>
      <p:sp>
        <p:nvSpPr>
          <p:cNvPr id="11" name="Up Arrow 19">
            <a:extLst>
              <a:ext uri="{FF2B5EF4-FFF2-40B4-BE49-F238E27FC236}">
                <a16:creationId xmlns:a16="http://schemas.microsoft.com/office/drawing/2014/main" id="{3042298B-AF92-AD0A-4043-A8CB2EDEE2BD}"/>
              </a:ext>
            </a:extLst>
          </p:cNvPr>
          <p:cNvSpPr/>
          <p:nvPr/>
        </p:nvSpPr>
        <p:spPr>
          <a:xfrm>
            <a:off x="5479623" y="2568342"/>
            <a:ext cx="334229" cy="406127"/>
          </a:xfrm>
          <a:prstGeom prst="up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2">
            <a:extLst>
              <a:ext uri="{FF2B5EF4-FFF2-40B4-BE49-F238E27FC236}">
                <a16:creationId xmlns:a16="http://schemas.microsoft.com/office/drawing/2014/main" id="{CB8D6FA4-2830-9234-DFB0-FCA474688B5D}"/>
              </a:ext>
            </a:extLst>
          </p:cNvPr>
          <p:cNvSpPr/>
          <p:nvPr/>
        </p:nvSpPr>
        <p:spPr>
          <a:xfrm>
            <a:off x="3106360" y="2568343"/>
            <a:ext cx="334229" cy="406127"/>
          </a:xfrm>
          <a:prstGeom prst="up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3">
            <a:extLst>
              <a:ext uri="{FF2B5EF4-FFF2-40B4-BE49-F238E27FC236}">
                <a16:creationId xmlns:a16="http://schemas.microsoft.com/office/drawing/2014/main" id="{36253F6F-973A-08EE-908A-475B937DBA77}"/>
              </a:ext>
            </a:extLst>
          </p:cNvPr>
          <p:cNvSpPr/>
          <p:nvPr/>
        </p:nvSpPr>
        <p:spPr>
          <a:xfrm>
            <a:off x="6872710" y="2568341"/>
            <a:ext cx="334229" cy="406127"/>
          </a:xfrm>
          <a:prstGeom prst="up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82225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AE79C47-8D48-2F1D-A504-3A7304789762}"/>
              </a:ext>
            </a:extLst>
          </p:cNvPr>
          <p:cNvSpPr txBox="1"/>
          <p:nvPr/>
        </p:nvSpPr>
        <p:spPr>
          <a:xfrm>
            <a:off x="1450231" y="134636"/>
            <a:ext cx="5975578" cy="646331"/>
          </a:xfrm>
          <a:prstGeom prst="rect">
            <a:avLst/>
          </a:prstGeom>
          <a:noFill/>
        </p:spPr>
        <p:txBody>
          <a:bodyPr wrap="square">
            <a:spAutoFit/>
          </a:bodyPr>
          <a:lstStyle/>
          <a:p>
            <a:pPr algn="ctr" defTabSz="685800">
              <a:spcAft>
                <a:spcPts val="3000"/>
              </a:spcAft>
            </a:pPr>
            <a:r>
              <a:rPr lang="en-US" sz="3600" b="1" dirty="0">
                <a:solidFill>
                  <a:schemeClr val="bg1"/>
                </a:solidFill>
                <a:latin typeface="Lato Black" panose="020F0A02020204030203" pitchFamily="34" charset="0"/>
              </a:rPr>
              <a:t>Revenue Account Detail</a:t>
            </a:r>
          </a:p>
        </p:txBody>
      </p:sp>
      <p:sp>
        <p:nvSpPr>
          <p:cNvPr id="3" name="TextBox 2">
            <a:extLst>
              <a:ext uri="{FF2B5EF4-FFF2-40B4-BE49-F238E27FC236}">
                <a16:creationId xmlns:a16="http://schemas.microsoft.com/office/drawing/2014/main" id="{9955D2B1-9C5D-5A5E-EB42-4AD4ECE0FEA8}"/>
              </a:ext>
            </a:extLst>
          </p:cNvPr>
          <p:cNvSpPr txBox="1"/>
          <p:nvPr/>
        </p:nvSpPr>
        <p:spPr>
          <a:xfrm>
            <a:off x="757618" y="1230630"/>
            <a:ext cx="7628820" cy="461665"/>
          </a:xfrm>
          <a:prstGeom prst="rect">
            <a:avLst/>
          </a:prstGeom>
          <a:noFill/>
        </p:spPr>
        <p:txBody>
          <a:bodyPr wrap="none" rtlCol="0">
            <a:spAutoFit/>
          </a:bodyPr>
          <a:lstStyle/>
          <a:p>
            <a:pPr algn="ctr"/>
            <a:r>
              <a:rPr lang="en-US" sz="2400" b="1" dirty="0">
                <a:latin typeface="Lato" panose="020F0502020204030203" pitchFamily="34" charset="0"/>
              </a:rPr>
              <a:t>DPI specifies revenue functions only for fund transfers:</a:t>
            </a:r>
            <a:endParaRPr lang="en-US" sz="2400" b="1" i="1" dirty="0">
              <a:latin typeface="Lato" panose="020F0502020204030203" pitchFamily="34" charset="0"/>
            </a:endParaRPr>
          </a:p>
        </p:txBody>
      </p:sp>
      <p:grpSp>
        <p:nvGrpSpPr>
          <p:cNvPr id="4" name="Group 3">
            <a:extLst>
              <a:ext uri="{FF2B5EF4-FFF2-40B4-BE49-F238E27FC236}">
                <a16:creationId xmlns:a16="http://schemas.microsoft.com/office/drawing/2014/main" id="{8327248A-15CD-011A-13F5-7148D7A7858D}"/>
              </a:ext>
            </a:extLst>
          </p:cNvPr>
          <p:cNvGrpSpPr/>
          <p:nvPr/>
        </p:nvGrpSpPr>
        <p:grpSpPr>
          <a:xfrm>
            <a:off x="1610290" y="1932155"/>
            <a:ext cx="5923420" cy="738664"/>
            <a:chOff x="1610290" y="1579173"/>
            <a:chExt cx="5923420" cy="738664"/>
          </a:xfrm>
        </p:grpSpPr>
        <p:sp>
          <p:nvSpPr>
            <p:cNvPr id="5" name="TextBox 4">
              <a:extLst>
                <a:ext uri="{FF2B5EF4-FFF2-40B4-BE49-F238E27FC236}">
                  <a16:creationId xmlns:a16="http://schemas.microsoft.com/office/drawing/2014/main" id="{6EEB95FE-8CBB-BC28-0C78-557215288CB9}"/>
                </a:ext>
              </a:extLst>
            </p:cNvPr>
            <p:cNvSpPr txBox="1"/>
            <p:nvPr/>
          </p:nvSpPr>
          <p:spPr>
            <a:xfrm>
              <a:off x="1610290" y="1579173"/>
              <a:ext cx="720069" cy="738664"/>
            </a:xfrm>
            <a:prstGeom prst="rect">
              <a:avLst/>
            </a:prstGeom>
            <a:solidFill>
              <a:schemeClr val="accent1">
                <a:lumMod val="20000"/>
                <a:lumOff val="80000"/>
              </a:schemeClr>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27</a:t>
              </a:r>
            </a:p>
          </p:txBody>
        </p:sp>
        <p:sp>
          <p:nvSpPr>
            <p:cNvPr id="6" name="TextBox 5">
              <a:extLst>
                <a:ext uri="{FF2B5EF4-FFF2-40B4-BE49-F238E27FC236}">
                  <a16:creationId xmlns:a16="http://schemas.microsoft.com/office/drawing/2014/main" id="{F41811D7-3EEC-70FB-395A-324AD6B45B60}"/>
                </a:ext>
              </a:extLst>
            </p:cNvPr>
            <p:cNvSpPr txBox="1"/>
            <p:nvPr/>
          </p:nvSpPr>
          <p:spPr>
            <a:xfrm>
              <a:off x="2311123" y="1579173"/>
              <a:ext cx="487634"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R</a:t>
              </a:r>
            </a:p>
          </p:txBody>
        </p:sp>
        <p:sp>
          <p:nvSpPr>
            <p:cNvPr id="7" name="TextBox 6">
              <a:extLst>
                <a:ext uri="{FF2B5EF4-FFF2-40B4-BE49-F238E27FC236}">
                  <a16:creationId xmlns:a16="http://schemas.microsoft.com/office/drawing/2014/main" id="{61A080F3-5B7D-E35C-1C58-F86C0AFA054C}"/>
                </a:ext>
              </a:extLst>
            </p:cNvPr>
            <p:cNvSpPr txBox="1"/>
            <p:nvPr/>
          </p:nvSpPr>
          <p:spPr>
            <a:xfrm>
              <a:off x="2779521" y="1579173"/>
              <a:ext cx="987771"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000</a:t>
              </a:r>
            </a:p>
          </p:txBody>
        </p:sp>
        <p:sp>
          <p:nvSpPr>
            <p:cNvPr id="8" name="TextBox 7">
              <a:extLst>
                <a:ext uri="{FF2B5EF4-FFF2-40B4-BE49-F238E27FC236}">
                  <a16:creationId xmlns:a16="http://schemas.microsoft.com/office/drawing/2014/main" id="{90A852E1-60F4-A35C-875E-18FAE80AA587}"/>
                </a:ext>
              </a:extLst>
            </p:cNvPr>
            <p:cNvSpPr txBox="1"/>
            <p:nvPr/>
          </p:nvSpPr>
          <p:spPr>
            <a:xfrm>
              <a:off x="3767292" y="1579173"/>
              <a:ext cx="987771" cy="738664"/>
            </a:xfrm>
            <a:prstGeom prst="rect">
              <a:avLst/>
            </a:prstGeom>
            <a:solidFill>
              <a:schemeClr val="accent4">
                <a:lumMod val="20000"/>
                <a:lumOff val="80000"/>
              </a:schemeClr>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110</a:t>
              </a:r>
            </a:p>
          </p:txBody>
        </p:sp>
        <p:sp>
          <p:nvSpPr>
            <p:cNvPr id="9" name="TextBox 8">
              <a:extLst>
                <a:ext uri="{FF2B5EF4-FFF2-40B4-BE49-F238E27FC236}">
                  <a16:creationId xmlns:a16="http://schemas.microsoft.com/office/drawing/2014/main" id="{571DCC38-BEE3-F6BD-D040-19D1B557ECA5}"/>
                </a:ext>
              </a:extLst>
            </p:cNvPr>
            <p:cNvSpPr txBox="1"/>
            <p:nvPr/>
          </p:nvSpPr>
          <p:spPr>
            <a:xfrm>
              <a:off x="4755066" y="1579173"/>
              <a:ext cx="1790876" cy="738664"/>
            </a:xfrm>
            <a:prstGeom prst="rect">
              <a:avLst/>
            </a:prstGeom>
            <a:solidFill>
              <a:schemeClr val="accent5">
                <a:lumMod val="20000"/>
                <a:lumOff val="80000"/>
              </a:schemeClr>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411000</a:t>
              </a:r>
            </a:p>
          </p:txBody>
        </p:sp>
        <p:sp>
          <p:nvSpPr>
            <p:cNvPr id="10" name="TextBox 9">
              <a:extLst>
                <a:ext uri="{FF2B5EF4-FFF2-40B4-BE49-F238E27FC236}">
                  <a16:creationId xmlns:a16="http://schemas.microsoft.com/office/drawing/2014/main" id="{E480CB3B-CCE1-DF0B-3EB1-F03704EADA5D}"/>
                </a:ext>
              </a:extLst>
            </p:cNvPr>
            <p:cNvSpPr txBox="1"/>
            <p:nvPr/>
          </p:nvSpPr>
          <p:spPr>
            <a:xfrm>
              <a:off x="6545939" y="1579173"/>
              <a:ext cx="987771"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000</a:t>
              </a:r>
            </a:p>
          </p:txBody>
        </p:sp>
      </p:grpSp>
      <p:grpSp>
        <p:nvGrpSpPr>
          <p:cNvPr id="11" name="Group 10">
            <a:extLst>
              <a:ext uri="{FF2B5EF4-FFF2-40B4-BE49-F238E27FC236}">
                <a16:creationId xmlns:a16="http://schemas.microsoft.com/office/drawing/2014/main" id="{340D7289-5D04-E53A-613D-E011E99503DD}"/>
              </a:ext>
            </a:extLst>
          </p:cNvPr>
          <p:cNvGrpSpPr/>
          <p:nvPr/>
        </p:nvGrpSpPr>
        <p:grpSpPr>
          <a:xfrm>
            <a:off x="1610290" y="2670820"/>
            <a:ext cx="5923420" cy="784500"/>
            <a:chOff x="1610290" y="2568344"/>
            <a:chExt cx="5923420" cy="784500"/>
          </a:xfrm>
        </p:grpSpPr>
        <p:sp>
          <p:nvSpPr>
            <p:cNvPr id="12" name="TextBox 11">
              <a:extLst>
                <a:ext uri="{FF2B5EF4-FFF2-40B4-BE49-F238E27FC236}">
                  <a16:creationId xmlns:a16="http://schemas.microsoft.com/office/drawing/2014/main" id="{3D8E3360-1BF7-E681-381B-9A062006A3BE}"/>
                </a:ext>
              </a:extLst>
            </p:cNvPr>
            <p:cNvSpPr txBox="1"/>
            <p:nvPr/>
          </p:nvSpPr>
          <p:spPr>
            <a:xfrm>
              <a:off x="1610290" y="2974471"/>
              <a:ext cx="5923420" cy="378373"/>
            </a:xfrm>
            <a:prstGeom prst="rect">
              <a:avLst/>
            </a:prstGeom>
            <a:solidFill>
              <a:schemeClr val="accent5">
                <a:lumMod val="20000"/>
                <a:lumOff val="80000"/>
              </a:schemeClr>
            </a:solidFill>
          </p:spPr>
          <p:txBody>
            <a:bodyPr wrap="square" rtlCol="0">
              <a:spAutoFit/>
            </a:bodyPr>
            <a:lstStyle/>
            <a:p>
              <a:pPr algn="ctr">
                <a:lnSpc>
                  <a:spcPct val="114000"/>
                </a:lnSpc>
              </a:pPr>
              <a:r>
                <a:rPr lang="en-US" sz="1800" b="1" dirty="0">
                  <a:latin typeface="Lato" panose="020F0502020204030203" pitchFamily="34" charset="0"/>
                </a:rPr>
                <a:t>Operating transfer</a:t>
              </a:r>
            </a:p>
          </p:txBody>
        </p:sp>
        <p:sp>
          <p:nvSpPr>
            <p:cNvPr id="13" name="Up Arrow 19">
              <a:extLst>
                <a:ext uri="{FF2B5EF4-FFF2-40B4-BE49-F238E27FC236}">
                  <a16:creationId xmlns:a16="http://schemas.microsoft.com/office/drawing/2014/main" id="{13EE3734-6B60-919F-FDAA-82F68BD9623D}"/>
                </a:ext>
              </a:extLst>
            </p:cNvPr>
            <p:cNvSpPr/>
            <p:nvPr/>
          </p:nvSpPr>
          <p:spPr>
            <a:xfrm>
              <a:off x="5483387" y="2568344"/>
              <a:ext cx="334229" cy="406127"/>
            </a:xfrm>
            <a:prstGeom prst="up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7561644-8A83-FAFB-727C-0FF2D24C8504}"/>
              </a:ext>
            </a:extLst>
          </p:cNvPr>
          <p:cNvGrpSpPr/>
          <p:nvPr/>
        </p:nvGrpSpPr>
        <p:grpSpPr>
          <a:xfrm>
            <a:off x="1610290" y="2670819"/>
            <a:ext cx="5923420" cy="1163884"/>
            <a:chOff x="1610290" y="2568343"/>
            <a:chExt cx="5923420" cy="1163884"/>
          </a:xfrm>
        </p:grpSpPr>
        <p:sp>
          <p:nvSpPr>
            <p:cNvPr id="15" name="Up Arrow 12">
              <a:extLst>
                <a:ext uri="{FF2B5EF4-FFF2-40B4-BE49-F238E27FC236}">
                  <a16:creationId xmlns:a16="http://schemas.microsoft.com/office/drawing/2014/main" id="{B6B66FA6-58B4-53D0-7D6A-6C975A96D62E}"/>
                </a:ext>
              </a:extLst>
            </p:cNvPr>
            <p:cNvSpPr/>
            <p:nvPr/>
          </p:nvSpPr>
          <p:spPr>
            <a:xfrm>
              <a:off x="4097896" y="2568343"/>
              <a:ext cx="334229" cy="406127"/>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C7837FF-07A9-3A68-682E-4D1B42F8DD50}"/>
                </a:ext>
              </a:extLst>
            </p:cNvPr>
            <p:cNvSpPr txBox="1"/>
            <p:nvPr/>
          </p:nvSpPr>
          <p:spPr>
            <a:xfrm>
              <a:off x="1610290" y="3353854"/>
              <a:ext cx="5923420" cy="378373"/>
            </a:xfrm>
            <a:prstGeom prst="rect">
              <a:avLst/>
            </a:prstGeom>
            <a:solidFill>
              <a:schemeClr val="accent4">
                <a:lumMod val="20000"/>
                <a:lumOff val="80000"/>
              </a:schemeClr>
            </a:solidFill>
          </p:spPr>
          <p:txBody>
            <a:bodyPr wrap="square" rtlCol="0">
              <a:spAutoFit/>
            </a:bodyPr>
            <a:lstStyle/>
            <a:p>
              <a:pPr algn="ctr">
                <a:lnSpc>
                  <a:spcPct val="114000"/>
                </a:lnSpc>
              </a:pPr>
              <a:r>
                <a:rPr lang="en-US" sz="1800" b="1" dirty="0">
                  <a:latin typeface="Lato" panose="020F0502020204030203" pitchFamily="34" charset="0"/>
                </a:rPr>
                <a:t>from the General Fund</a:t>
              </a:r>
            </a:p>
          </p:txBody>
        </p:sp>
      </p:grpSp>
      <p:grpSp>
        <p:nvGrpSpPr>
          <p:cNvPr id="17" name="Group 16">
            <a:extLst>
              <a:ext uri="{FF2B5EF4-FFF2-40B4-BE49-F238E27FC236}">
                <a16:creationId xmlns:a16="http://schemas.microsoft.com/office/drawing/2014/main" id="{1E346B4C-F360-C18F-4443-43B3849E87DC}"/>
              </a:ext>
            </a:extLst>
          </p:cNvPr>
          <p:cNvGrpSpPr/>
          <p:nvPr/>
        </p:nvGrpSpPr>
        <p:grpSpPr>
          <a:xfrm>
            <a:off x="1610290" y="2670818"/>
            <a:ext cx="5923420" cy="1542258"/>
            <a:chOff x="1610290" y="2568342"/>
            <a:chExt cx="5923420" cy="1542258"/>
          </a:xfrm>
        </p:grpSpPr>
        <p:sp>
          <p:nvSpPr>
            <p:cNvPr id="18" name="Up Arrow 13">
              <a:extLst>
                <a:ext uri="{FF2B5EF4-FFF2-40B4-BE49-F238E27FC236}">
                  <a16:creationId xmlns:a16="http://schemas.microsoft.com/office/drawing/2014/main" id="{A879D011-BDD5-CC95-639C-F1BBE9010006}"/>
                </a:ext>
              </a:extLst>
            </p:cNvPr>
            <p:cNvSpPr/>
            <p:nvPr/>
          </p:nvSpPr>
          <p:spPr>
            <a:xfrm>
              <a:off x="1799913" y="2568342"/>
              <a:ext cx="334229" cy="406127"/>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EDFAE83-A2F8-A1FB-9E5A-9C1FB1F31E03}"/>
                </a:ext>
              </a:extLst>
            </p:cNvPr>
            <p:cNvSpPr txBox="1"/>
            <p:nvPr/>
          </p:nvSpPr>
          <p:spPr>
            <a:xfrm>
              <a:off x="1610290" y="3732227"/>
              <a:ext cx="5923420" cy="378373"/>
            </a:xfrm>
            <a:prstGeom prst="rect">
              <a:avLst/>
            </a:prstGeom>
            <a:solidFill>
              <a:schemeClr val="accent1">
                <a:lumMod val="20000"/>
                <a:lumOff val="80000"/>
              </a:schemeClr>
            </a:solidFill>
          </p:spPr>
          <p:txBody>
            <a:bodyPr wrap="square" rtlCol="0">
              <a:spAutoFit/>
            </a:bodyPr>
            <a:lstStyle/>
            <a:p>
              <a:pPr algn="ctr">
                <a:lnSpc>
                  <a:spcPct val="114000"/>
                </a:lnSpc>
              </a:pPr>
              <a:r>
                <a:rPr lang="en-US" sz="1800" b="1" dirty="0">
                  <a:latin typeface="Lato" panose="020F0502020204030203" pitchFamily="34" charset="0"/>
                </a:rPr>
                <a:t>to the Special Education Fund</a:t>
              </a:r>
            </a:p>
          </p:txBody>
        </p:sp>
      </p:grpSp>
    </p:spTree>
    <p:extLst>
      <p:ext uri="{BB962C8B-B14F-4D97-AF65-F5344CB8AC3E}">
        <p14:creationId xmlns:p14="http://schemas.microsoft.com/office/powerpoint/2010/main" val="385319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75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75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12930" y="1062067"/>
            <a:ext cx="8118140" cy="3820886"/>
          </a:xfrm>
        </p:spPr>
        <p:txBody>
          <a:bodyPr>
            <a:normAutofit/>
          </a:bodyPr>
          <a:lstStyle/>
          <a:p>
            <a:pPr marL="0" indent="0">
              <a:lnSpc>
                <a:spcPct val="100000"/>
              </a:lnSpc>
              <a:buNone/>
            </a:pPr>
            <a:r>
              <a:rPr lang="en-US" sz="2400" dirty="0"/>
              <a:t>Wisconsin Statutes, s. 115.28(13)</a:t>
            </a:r>
            <a:br>
              <a:rPr lang="en-US" sz="2400" dirty="0"/>
            </a:br>
            <a:r>
              <a:rPr lang="en-US" sz="2400" cap="small" dirty="0"/>
              <a:t>Uniform financial fund accounting.</a:t>
            </a:r>
          </a:p>
          <a:p>
            <a:pPr marL="0" indent="0">
              <a:lnSpc>
                <a:spcPct val="100000"/>
              </a:lnSpc>
              <a:buNone/>
            </a:pPr>
            <a:r>
              <a:rPr lang="en-US" sz="2400" b="0" dirty="0"/>
              <a:t>[The state superintendent shall] prescribe a uniform financial fund accounting system, applicable to all school districts and county children with disabilities education boards, which provides for the recording of all financial transactions inherent in the management of schools and county children with disabilities education board programs and the administration of the state's school aid programs.</a:t>
            </a:r>
            <a:endParaRPr lang="en-US" sz="2400" dirty="0"/>
          </a:p>
          <a:p>
            <a:pPr marL="0" indent="0">
              <a:buNone/>
            </a:pPr>
            <a:endParaRPr lang="en-US" dirty="0"/>
          </a:p>
        </p:txBody>
      </p:sp>
      <p:sp>
        <p:nvSpPr>
          <p:cNvPr id="2" name="Text Placeholder 1"/>
          <p:cNvSpPr>
            <a:spLocks noGrp="1"/>
          </p:cNvSpPr>
          <p:nvPr>
            <p:ph type="body" sz="quarter" idx="4294967295"/>
          </p:nvPr>
        </p:nvSpPr>
        <p:spPr>
          <a:xfrm>
            <a:off x="0" y="159026"/>
            <a:ext cx="9144000" cy="763312"/>
          </a:xfrm>
        </p:spPr>
        <p:txBody>
          <a:bodyPr>
            <a:normAutofit/>
          </a:bodyPr>
          <a:lstStyle/>
          <a:p>
            <a:pPr marL="0" indent="0" algn="ctr">
              <a:buNone/>
            </a:pPr>
            <a:r>
              <a:rPr lang="en-US" sz="3400" dirty="0">
                <a:solidFill>
                  <a:schemeClr val="bg1"/>
                </a:solidFill>
                <a:latin typeface="Lato Black" panose="020F0A02020204030203" pitchFamily="34" charset="0"/>
              </a:rPr>
              <a:t>Why WUFAR?</a:t>
            </a:r>
          </a:p>
        </p:txBody>
      </p:sp>
    </p:spTree>
    <p:extLst>
      <p:ext uri="{BB962C8B-B14F-4D97-AF65-F5344CB8AC3E}">
        <p14:creationId xmlns:p14="http://schemas.microsoft.com/office/powerpoint/2010/main" val="12059465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AE79C47-8D48-2F1D-A504-3A7304789762}"/>
              </a:ext>
            </a:extLst>
          </p:cNvPr>
          <p:cNvSpPr txBox="1"/>
          <p:nvPr/>
        </p:nvSpPr>
        <p:spPr>
          <a:xfrm>
            <a:off x="1450231" y="134636"/>
            <a:ext cx="5975578" cy="646331"/>
          </a:xfrm>
          <a:prstGeom prst="rect">
            <a:avLst/>
          </a:prstGeom>
          <a:noFill/>
        </p:spPr>
        <p:txBody>
          <a:bodyPr wrap="square">
            <a:spAutoFit/>
          </a:bodyPr>
          <a:lstStyle/>
          <a:p>
            <a:pPr algn="ctr" defTabSz="685800">
              <a:spcAft>
                <a:spcPts val="3000"/>
              </a:spcAft>
            </a:pPr>
            <a:r>
              <a:rPr lang="en-US" sz="3600" b="1" dirty="0">
                <a:solidFill>
                  <a:schemeClr val="bg1"/>
                </a:solidFill>
                <a:latin typeface="Lato Black" panose="020F0A02020204030203" pitchFamily="34" charset="0"/>
              </a:rPr>
              <a:t>Revenue Account Detail</a:t>
            </a:r>
          </a:p>
        </p:txBody>
      </p:sp>
      <p:grpSp>
        <p:nvGrpSpPr>
          <p:cNvPr id="3" name="Group 2">
            <a:extLst>
              <a:ext uri="{FF2B5EF4-FFF2-40B4-BE49-F238E27FC236}">
                <a16:creationId xmlns:a16="http://schemas.microsoft.com/office/drawing/2014/main" id="{0937F2D5-3F1F-B390-9A95-B6F4486ADCEE}"/>
              </a:ext>
            </a:extLst>
          </p:cNvPr>
          <p:cNvGrpSpPr/>
          <p:nvPr/>
        </p:nvGrpSpPr>
        <p:grpSpPr>
          <a:xfrm>
            <a:off x="1610259" y="2081927"/>
            <a:ext cx="5923420" cy="738664"/>
            <a:chOff x="1610290" y="1579173"/>
            <a:chExt cx="5923420" cy="738664"/>
          </a:xfrm>
        </p:grpSpPr>
        <p:sp>
          <p:nvSpPr>
            <p:cNvPr id="4" name="TextBox 3">
              <a:extLst>
                <a:ext uri="{FF2B5EF4-FFF2-40B4-BE49-F238E27FC236}">
                  <a16:creationId xmlns:a16="http://schemas.microsoft.com/office/drawing/2014/main" id="{A6E3456D-FAC1-48BE-2AE9-5F5BB49BD034}"/>
                </a:ext>
              </a:extLst>
            </p:cNvPr>
            <p:cNvSpPr txBox="1"/>
            <p:nvPr/>
          </p:nvSpPr>
          <p:spPr>
            <a:xfrm>
              <a:off x="1610290" y="1579173"/>
              <a:ext cx="720069"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10</a:t>
              </a:r>
            </a:p>
          </p:txBody>
        </p:sp>
        <p:sp>
          <p:nvSpPr>
            <p:cNvPr id="5" name="TextBox 4">
              <a:extLst>
                <a:ext uri="{FF2B5EF4-FFF2-40B4-BE49-F238E27FC236}">
                  <a16:creationId xmlns:a16="http://schemas.microsoft.com/office/drawing/2014/main" id="{00F25D23-21B5-2934-0695-DE8937A2EA1D}"/>
                </a:ext>
              </a:extLst>
            </p:cNvPr>
            <p:cNvSpPr txBox="1"/>
            <p:nvPr/>
          </p:nvSpPr>
          <p:spPr>
            <a:xfrm>
              <a:off x="2311123" y="1579173"/>
              <a:ext cx="487634"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R</a:t>
              </a:r>
            </a:p>
          </p:txBody>
        </p:sp>
        <p:sp>
          <p:nvSpPr>
            <p:cNvPr id="6" name="TextBox 5">
              <a:extLst>
                <a:ext uri="{FF2B5EF4-FFF2-40B4-BE49-F238E27FC236}">
                  <a16:creationId xmlns:a16="http://schemas.microsoft.com/office/drawing/2014/main" id="{30F64713-0F05-F535-0FC4-75B291F7FFAD}"/>
                </a:ext>
              </a:extLst>
            </p:cNvPr>
            <p:cNvSpPr txBox="1"/>
            <p:nvPr/>
          </p:nvSpPr>
          <p:spPr>
            <a:xfrm>
              <a:off x="2779521" y="1579173"/>
              <a:ext cx="987771"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000</a:t>
              </a:r>
            </a:p>
          </p:txBody>
        </p:sp>
        <p:sp>
          <p:nvSpPr>
            <p:cNvPr id="7" name="TextBox 6">
              <a:extLst>
                <a:ext uri="{FF2B5EF4-FFF2-40B4-BE49-F238E27FC236}">
                  <a16:creationId xmlns:a16="http://schemas.microsoft.com/office/drawing/2014/main" id="{6BA0E05D-6195-5839-C44B-C68870794889}"/>
                </a:ext>
              </a:extLst>
            </p:cNvPr>
            <p:cNvSpPr txBox="1"/>
            <p:nvPr/>
          </p:nvSpPr>
          <p:spPr>
            <a:xfrm>
              <a:off x="3767292" y="1579173"/>
              <a:ext cx="987771" cy="738664"/>
            </a:xfrm>
            <a:prstGeom prst="rect">
              <a:avLst/>
            </a:prstGeom>
            <a:solidFill>
              <a:schemeClr val="accent4">
                <a:lumMod val="20000"/>
                <a:lumOff val="80000"/>
              </a:schemeClr>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271</a:t>
              </a:r>
            </a:p>
          </p:txBody>
        </p:sp>
        <p:sp>
          <p:nvSpPr>
            <p:cNvPr id="8" name="TextBox 7">
              <a:extLst>
                <a:ext uri="{FF2B5EF4-FFF2-40B4-BE49-F238E27FC236}">
                  <a16:creationId xmlns:a16="http://schemas.microsoft.com/office/drawing/2014/main" id="{6458DC6D-42B4-55CC-AE13-0C7A0E8C4B61}"/>
                </a:ext>
              </a:extLst>
            </p:cNvPr>
            <p:cNvSpPr txBox="1"/>
            <p:nvPr/>
          </p:nvSpPr>
          <p:spPr>
            <a:xfrm>
              <a:off x="4755064" y="1579173"/>
              <a:ext cx="1790876"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000000</a:t>
              </a:r>
            </a:p>
          </p:txBody>
        </p:sp>
        <p:sp>
          <p:nvSpPr>
            <p:cNvPr id="9" name="TextBox 8">
              <a:extLst>
                <a:ext uri="{FF2B5EF4-FFF2-40B4-BE49-F238E27FC236}">
                  <a16:creationId xmlns:a16="http://schemas.microsoft.com/office/drawing/2014/main" id="{3DEA4FBD-472D-1452-F696-04A1C5E9331E}"/>
                </a:ext>
              </a:extLst>
            </p:cNvPr>
            <p:cNvSpPr txBox="1"/>
            <p:nvPr/>
          </p:nvSpPr>
          <p:spPr>
            <a:xfrm>
              <a:off x="6545939" y="1579173"/>
              <a:ext cx="987771"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000</a:t>
              </a:r>
            </a:p>
          </p:txBody>
        </p:sp>
      </p:grpSp>
      <p:sp>
        <p:nvSpPr>
          <p:cNvPr id="10" name="TextBox 9">
            <a:extLst>
              <a:ext uri="{FF2B5EF4-FFF2-40B4-BE49-F238E27FC236}">
                <a16:creationId xmlns:a16="http://schemas.microsoft.com/office/drawing/2014/main" id="{04204958-39F8-A514-BB69-D066FF6BE2E2}"/>
              </a:ext>
            </a:extLst>
          </p:cNvPr>
          <p:cNvSpPr txBox="1"/>
          <p:nvPr/>
        </p:nvSpPr>
        <p:spPr>
          <a:xfrm>
            <a:off x="963159" y="1380402"/>
            <a:ext cx="7217681" cy="461665"/>
          </a:xfrm>
          <a:prstGeom prst="rect">
            <a:avLst/>
          </a:prstGeom>
          <a:noFill/>
        </p:spPr>
        <p:txBody>
          <a:bodyPr wrap="none" rtlCol="0">
            <a:spAutoFit/>
          </a:bodyPr>
          <a:lstStyle/>
          <a:p>
            <a:pPr algn="ctr"/>
            <a:r>
              <a:rPr lang="en-US" sz="2400" b="1" dirty="0">
                <a:latin typeface="Lato" panose="020F0502020204030203" pitchFamily="34" charset="0"/>
              </a:rPr>
              <a:t>An LEA may add detail to provide more information:</a:t>
            </a:r>
            <a:endParaRPr lang="en-US" sz="2400" b="1" i="1" dirty="0">
              <a:latin typeface="Lato" panose="020F0502020204030203" pitchFamily="34" charset="0"/>
            </a:endParaRPr>
          </a:p>
        </p:txBody>
      </p:sp>
      <p:grpSp>
        <p:nvGrpSpPr>
          <p:cNvPr id="11" name="Group 10">
            <a:extLst>
              <a:ext uri="{FF2B5EF4-FFF2-40B4-BE49-F238E27FC236}">
                <a16:creationId xmlns:a16="http://schemas.microsoft.com/office/drawing/2014/main" id="{AB128DF5-5C87-C5DA-8E3E-A0FFB8A1CBD0}"/>
              </a:ext>
            </a:extLst>
          </p:cNvPr>
          <p:cNvGrpSpPr/>
          <p:nvPr/>
        </p:nvGrpSpPr>
        <p:grpSpPr>
          <a:xfrm>
            <a:off x="1610259" y="2820591"/>
            <a:ext cx="5923420" cy="784501"/>
            <a:chOff x="1610290" y="2568343"/>
            <a:chExt cx="5923420" cy="784501"/>
          </a:xfrm>
        </p:grpSpPr>
        <p:sp>
          <p:nvSpPr>
            <p:cNvPr id="12" name="TextBox 11">
              <a:extLst>
                <a:ext uri="{FF2B5EF4-FFF2-40B4-BE49-F238E27FC236}">
                  <a16:creationId xmlns:a16="http://schemas.microsoft.com/office/drawing/2014/main" id="{C915C0B5-6DDA-42CA-10C8-5359DB6A060D}"/>
                </a:ext>
              </a:extLst>
            </p:cNvPr>
            <p:cNvSpPr txBox="1"/>
            <p:nvPr/>
          </p:nvSpPr>
          <p:spPr>
            <a:xfrm>
              <a:off x="1610290" y="2974471"/>
              <a:ext cx="5923420" cy="378373"/>
            </a:xfrm>
            <a:prstGeom prst="rect">
              <a:avLst/>
            </a:prstGeom>
            <a:solidFill>
              <a:schemeClr val="accent4">
                <a:lumMod val="20000"/>
                <a:lumOff val="80000"/>
              </a:schemeClr>
            </a:solidFill>
            <a:ln>
              <a:noFill/>
            </a:ln>
          </p:spPr>
          <p:txBody>
            <a:bodyPr wrap="square" rtlCol="0">
              <a:spAutoFit/>
            </a:bodyPr>
            <a:lstStyle/>
            <a:p>
              <a:pPr algn="ctr">
                <a:lnSpc>
                  <a:spcPct val="114000"/>
                </a:lnSpc>
              </a:pPr>
              <a:r>
                <a:rPr lang="en-US" sz="1800" b="1" dirty="0">
                  <a:latin typeface="Lato" panose="020F0502020204030203" pitchFamily="34" charset="0"/>
                </a:rPr>
                <a:t>Source 271 is used for Co-Curricular Admissions.</a:t>
              </a:r>
            </a:p>
          </p:txBody>
        </p:sp>
        <p:sp>
          <p:nvSpPr>
            <p:cNvPr id="13" name="Up Arrow 15">
              <a:extLst>
                <a:ext uri="{FF2B5EF4-FFF2-40B4-BE49-F238E27FC236}">
                  <a16:creationId xmlns:a16="http://schemas.microsoft.com/office/drawing/2014/main" id="{5A94CCC9-80F8-59F6-4AFA-60A659001D10}"/>
                </a:ext>
              </a:extLst>
            </p:cNvPr>
            <p:cNvSpPr/>
            <p:nvPr/>
          </p:nvSpPr>
          <p:spPr>
            <a:xfrm>
              <a:off x="4094062" y="2568343"/>
              <a:ext cx="334229" cy="406127"/>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218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AE79C47-8D48-2F1D-A504-3A7304789762}"/>
              </a:ext>
            </a:extLst>
          </p:cNvPr>
          <p:cNvSpPr txBox="1"/>
          <p:nvPr/>
        </p:nvSpPr>
        <p:spPr>
          <a:xfrm>
            <a:off x="1450231" y="134636"/>
            <a:ext cx="5975578" cy="646331"/>
          </a:xfrm>
          <a:prstGeom prst="rect">
            <a:avLst/>
          </a:prstGeom>
          <a:noFill/>
        </p:spPr>
        <p:txBody>
          <a:bodyPr wrap="square">
            <a:spAutoFit/>
          </a:bodyPr>
          <a:lstStyle/>
          <a:p>
            <a:pPr algn="ctr" defTabSz="685800">
              <a:spcAft>
                <a:spcPts val="3000"/>
              </a:spcAft>
            </a:pPr>
            <a:r>
              <a:rPr lang="en-US" sz="3600" b="1" dirty="0">
                <a:solidFill>
                  <a:schemeClr val="bg1"/>
                </a:solidFill>
                <a:latin typeface="Lato Black" panose="020F0A02020204030203" pitchFamily="34" charset="0"/>
              </a:rPr>
              <a:t>Revenue Account Detail</a:t>
            </a:r>
          </a:p>
        </p:txBody>
      </p:sp>
      <p:grpSp>
        <p:nvGrpSpPr>
          <p:cNvPr id="3" name="Group 2">
            <a:extLst>
              <a:ext uri="{FF2B5EF4-FFF2-40B4-BE49-F238E27FC236}">
                <a16:creationId xmlns:a16="http://schemas.microsoft.com/office/drawing/2014/main" id="{0570E34D-7872-83B6-11C4-72D0C49B73CB}"/>
              </a:ext>
            </a:extLst>
          </p:cNvPr>
          <p:cNvGrpSpPr/>
          <p:nvPr/>
        </p:nvGrpSpPr>
        <p:grpSpPr>
          <a:xfrm>
            <a:off x="1665469" y="2042513"/>
            <a:ext cx="5923420" cy="738664"/>
            <a:chOff x="1610290" y="1579173"/>
            <a:chExt cx="5923420" cy="738664"/>
          </a:xfrm>
        </p:grpSpPr>
        <p:sp>
          <p:nvSpPr>
            <p:cNvPr id="4" name="TextBox 3">
              <a:extLst>
                <a:ext uri="{FF2B5EF4-FFF2-40B4-BE49-F238E27FC236}">
                  <a16:creationId xmlns:a16="http://schemas.microsoft.com/office/drawing/2014/main" id="{FB8763D1-A308-8BA1-A85D-2B4D6EFBF0AD}"/>
                </a:ext>
              </a:extLst>
            </p:cNvPr>
            <p:cNvSpPr txBox="1"/>
            <p:nvPr/>
          </p:nvSpPr>
          <p:spPr>
            <a:xfrm>
              <a:off x="1610290" y="1579173"/>
              <a:ext cx="720069"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10</a:t>
              </a:r>
            </a:p>
          </p:txBody>
        </p:sp>
        <p:sp>
          <p:nvSpPr>
            <p:cNvPr id="5" name="TextBox 4">
              <a:extLst>
                <a:ext uri="{FF2B5EF4-FFF2-40B4-BE49-F238E27FC236}">
                  <a16:creationId xmlns:a16="http://schemas.microsoft.com/office/drawing/2014/main" id="{9CA36C25-DF3A-EF2E-2D41-4C0C73F05B39}"/>
                </a:ext>
              </a:extLst>
            </p:cNvPr>
            <p:cNvSpPr txBox="1"/>
            <p:nvPr/>
          </p:nvSpPr>
          <p:spPr>
            <a:xfrm>
              <a:off x="2311123" y="1579173"/>
              <a:ext cx="487634"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R</a:t>
              </a:r>
            </a:p>
          </p:txBody>
        </p:sp>
        <p:sp>
          <p:nvSpPr>
            <p:cNvPr id="6" name="TextBox 5">
              <a:extLst>
                <a:ext uri="{FF2B5EF4-FFF2-40B4-BE49-F238E27FC236}">
                  <a16:creationId xmlns:a16="http://schemas.microsoft.com/office/drawing/2014/main" id="{BE6EC936-D87E-8EEE-DD3C-D0948737487C}"/>
                </a:ext>
              </a:extLst>
            </p:cNvPr>
            <p:cNvSpPr txBox="1"/>
            <p:nvPr/>
          </p:nvSpPr>
          <p:spPr>
            <a:xfrm>
              <a:off x="2779521" y="1579173"/>
              <a:ext cx="987771" cy="738664"/>
            </a:xfrm>
            <a:prstGeom prst="rect">
              <a:avLst/>
            </a:prstGeom>
            <a:solidFill>
              <a:schemeClr val="accent3">
                <a:lumMod val="20000"/>
                <a:lumOff val="80000"/>
              </a:schemeClr>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400</a:t>
              </a:r>
            </a:p>
          </p:txBody>
        </p:sp>
        <p:sp>
          <p:nvSpPr>
            <p:cNvPr id="7" name="TextBox 6">
              <a:extLst>
                <a:ext uri="{FF2B5EF4-FFF2-40B4-BE49-F238E27FC236}">
                  <a16:creationId xmlns:a16="http://schemas.microsoft.com/office/drawing/2014/main" id="{28ED9A05-98BE-5CB7-11D9-CEB3A269FE1C}"/>
                </a:ext>
              </a:extLst>
            </p:cNvPr>
            <p:cNvSpPr txBox="1"/>
            <p:nvPr/>
          </p:nvSpPr>
          <p:spPr>
            <a:xfrm>
              <a:off x="3767292" y="1579173"/>
              <a:ext cx="987771" cy="738664"/>
            </a:xfrm>
            <a:prstGeom prst="rect">
              <a:avLst/>
            </a:prstGeom>
            <a:solidFill>
              <a:schemeClr val="accent4">
                <a:lumMod val="20000"/>
                <a:lumOff val="80000"/>
              </a:schemeClr>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271</a:t>
              </a:r>
            </a:p>
          </p:txBody>
        </p:sp>
        <p:sp>
          <p:nvSpPr>
            <p:cNvPr id="8" name="TextBox 7">
              <a:extLst>
                <a:ext uri="{FF2B5EF4-FFF2-40B4-BE49-F238E27FC236}">
                  <a16:creationId xmlns:a16="http://schemas.microsoft.com/office/drawing/2014/main" id="{264BC014-C051-0B39-19BB-8EDDAF351163}"/>
                </a:ext>
              </a:extLst>
            </p:cNvPr>
            <p:cNvSpPr txBox="1"/>
            <p:nvPr/>
          </p:nvSpPr>
          <p:spPr>
            <a:xfrm>
              <a:off x="4755064" y="1579173"/>
              <a:ext cx="1790876"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000000</a:t>
              </a:r>
            </a:p>
          </p:txBody>
        </p:sp>
        <p:sp>
          <p:nvSpPr>
            <p:cNvPr id="9" name="TextBox 8">
              <a:extLst>
                <a:ext uri="{FF2B5EF4-FFF2-40B4-BE49-F238E27FC236}">
                  <a16:creationId xmlns:a16="http://schemas.microsoft.com/office/drawing/2014/main" id="{7D056A4B-5082-79EC-B47E-2E47247816B7}"/>
                </a:ext>
              </a:extLst>
            </p:cNvPr>
            <p:cNvSpPr txBox="1"/>
            <p:nvPr/>
          </p:nvSpPr>
          <p:spPr>
            <a:xfrm>
              <a:off x="6545939" y="1579173"/>
              <a:ext cx="987771"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000</a:t>
              </a:r>
            </a:p>
          </p:txBody>
        </p:sp>
      </p:grpSp>
      <p:sp>
        <p:nvSpPr>
          <p:cNvPr id="10" name="TextBox 9">
            <a:extLst>
              <a:ext uri="{FF2B5EF4-FFF2-40B4-BE49-F238E27FC236}">
                <a16:creationId xmlns:a16="http://schemas.microsoft.com/office/drawing/2014/main" id="{386A7918-77A3-B8B4-B99D-30CE93D3159E}"/>
              </a:ext>
            </a:extLst>
          </p:cNvPr>
          <p:cNvSpPr txBox="1"/>
          <p:nvPr/>
        </p:nvSpPr>
        <p:spPr>
          <a:xfrm>
            <a:off x="1018369" y="1340988"/>
            <a:ext cx="7217681" cy="461665"/>
          </a:xfrm>
          <a:prstGeom prst="rect">
            <a:avLst/>
          </a:prstGeom>
          <a:noFill/>
        </p:spPr>
        <p:txBody>
          <a:bodyPr wrap="none" rtlCol="0">
            <a:spAutoFit/>
          </a:bodyPr>
          <a:lstStyle/>
          <a:p>
            <a:pPr algn="ctr"/>
            <a:r>
              <a:rPr lang="en-US" sz="2400" b="1" dirty="0">
                <a:latin typeface="Lato" panose="020F0502020204030203" pitchFamily="34" charset="0"/>
              </a:rPr>
              <a:t>An LEA may add detail to provide more information:</a:t>
            </a:r>
            <a:endParaRPr lang="en-US" sz="2400" b="1" i="1" dirty="0">
              <a:latin typeface="Lato" panose="020F0502020204030203" pitchFamily="34" charset="0"/>
            </a:endParaRPr>
          </a:p>
        </p:txBody>
      </p:sp>
      <p:grpSp>
        <p:nvGrpSpPr>
          <p:cNvPr id="11" name="Group 10">
            <a:extLst>
              <a:ext uri="{FF2B5EF4-FFF2-40B4-BE49-F238E27FC236}">
                <a16:creationId xmlns:a16="http://schemas.microsoft.com/office/drawing/2014/main" id="{1A87AAD0-1BA9-C6D9-EB8D-988092728072}"/>
              </a:ext>
            </a:extLst>
          </p:cNvPr>
          <p:cNvGrpSpPr/>
          <p:nvPr/>
        </p:nvGrpSpPr>
        <p:grpSpPr>
          <a:xfrm>
            <a:off x="1665469" y="2781177"/>
            <a:ext cx="5923420" cy="784501"/>
            <a:chOff x="1610290" y="2568343"/>
            <a:chExt cx="5923420" cy="784501"/>
          </a:xfrm>
        </p:grpSpPr>
        <p:sp>
          <p:nvSpPr>
            <p:cNvPr id="12" name="TextBox 11">
              <a:extLst>
                <a:ext uri="{FF2B5EF4-FFF2-40B4-BE49-F238E27FC236}">
                  <a16:creationId xmlns:a16="http://schemas.microsoft.com/office/drawing/2014/main" id="{DCD4AEDD-29B4-5403-DEF1-AB2F3359AEF0}"/>
                </a:ext>
              </a:extLst>
            </p:cNvPr>
            <p:cNvSpPr txBox="1"/>
            <p:nvPr/>
          </p:nvSpPr>
          <p:spPr>
            <a:xfrm>
              <a:off x="1610290" y="2974471"/>
              <a:ext cx="5923420" cy="378373"/>
            </a:xfrm>
            <a:prstGeom prst="rect">
              <a:avLst/>
            </a:prstGeom>
            <a:solidFill>
              <a:schemeClr val="accent4">
                <a:lumMod val="20000"/>
                <a:lumOff val="80000"/>
              </a:schemeClr>
            </a:solidFill>
            <a:ln>
              <a:noFill/>
            </a:ln>
          </p:spPr>
          <p:txBody>
            <a:bodyPr wrap="square" rtlCol="0">
              <a:spAutoFit/>
            </a:bodyPr>
            <a:lstStyle/>
            <a:p>
              <a:pPr algn="ctr">
                <a:lnSpc>
                  <a:spcPct val="114000"/>
                </a:lnSpc>
              </a:pPr>
              <a:r>
                <a:rPr lang="en-US" sz="1800" b="1" dirty="0">
                  <a:latin typeface="Lato" panose="020F0502020204030203" pitchFamily="34" charset="0"/>
                </a:rPr>
                <a:t>Source 271 is used for Co-Curricular Admissions.</a:t>
              </a:r>
            </a:p>
          </p:txBody>
        </p:sp>
        <p:sp>
          <p:nvSpPr>
            <p:cNvPr id="13" name="Up Arrow 15">
              <a:extLst>
                <a:ext uri="{FF2B5EF4-FFF2-40B4-BE49-F238E27FC236}">
                  <a16:creationId xmlns:a16="http://schemas.microsoft.com/office/drawing/2014/main" id="{CC9A0FB5-C66B-CBDA-1064-59422962E8A3}"/>
                </a:ext>
              </a:extLst>
            </p:cNvPr>
            <p:cNvSpPr/>
            <p:nvPr/>
          </p:nvSpPr>
          <p:spPr>
            <a:xfrm>
              <a:off x="4094062" y="2568343"/>
              <a:ext cx="334229" cy="406127"/>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B8D7F049-559E-D3F8-AA2B-40A7DC236995}"/>
              </a:ext>
            </a:extLst>
          </p:cNvPr>
          <p:cNvGrpSpPr/>
          <p:nvPr/>
        </p:nvGrpSpPr>
        <p:grpSpPr>
          <a:xfrm>
            <a:off x="1665469" y="2781177"/>
            <a:ext cx="5923420" cy="1478665"/>
            <a:chOff x="1610290" y="2568343"/>
            <a:chExt cx="5923420" cy="1478665"/>
          </a:xfrm>
        </p:grpSpPr>
        <p:sp>
          <p:nvSpPr>
            <p:cNvPr id="15" name="Up Arrow 19">
              <a:extLst>
                <a:ext uri="{FF2B5EF4-FFF2-40B4-BE49-F238E27FC236}">
                  <a16:creationId xmlns:a16="http://schemas.microsoft.com/office/drawing/2014/main" id="{D84E36D1-7359-8455-0FD8-B1D7F1997821}"/>
                </a:ext>
              </a:extLst>
            </p:cNvPr>
            <p:cNvSpPr/>
            <p:nvPr/>
          </p:nvSpPr>
          <p:spPr>
            <a:xfrm>
              <a:off x="3106291" y="2568343"/>
              <a:ext cx="334229" cy="406127"/>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B5DED1D-1467-6C51-9EB5-2CC43AE12B47}"/>
                </a:ext>
              </a:extLst>
            </p:cNvPr>
            <p:cNvSpPr txBox="1"/>
            <p:nvPr/>
          </p:nvSpPr>
          <p:spPr>
            <a:xfrm>
              <a:off x="1610290" y="3352844"/>
              <a:ext cx="5923420" cy="694164"/>
            </a:xfrm>
            <a:prstGeom prst="rect">
              <a:avLst/>
            </a:prstGeom>
            <a:solidFill>
              <a:schemeClr val="bg2"/>
            </a:solidFill>
            <a:ln>
              <a:noFill/>
            </a:ln>
          </p:spPr>
          <p:txBody>
            <a:bodyPr wrap="square" rtlCol="0">
              <a:spAutoFit/>
            </a:bodyPr>
            <a:lstStyle/>
            <a:p>
              <a:pPr algn="ctr">
                <a:lnSpc>
                  <a:spcPct val="114000"/>
                </a:lnSpc>
              </a:pPr>
              <a:r>
                <a:rPr lang="en-US" sz="1800" b="1" dirty="0">
                  <a:latin typeface="Lato" panose="020F0502020204030203" pitchFamily="34" charset="0"/>
                </a:rPr>
                <a:t>An LEA using location 400 for its high school</a:t>
              </a:r>
              <a:br>
                <a:rPr lang="en-US" sz="1800" b="1" dirty="0">
                  <a:latin typeface="Lato" panose="020F0502020204030203" pitchFamily="34" charset="0"/>
                </a:rPr>
              </a:br>
              <a:r>
                <a:rPr lang="en-US" sz="1800" b="1" dirty="0">
                  <a:latin typeface="Lato" panose="020F0502020204030203" pitchFamily="34" charset="0"/>
                </a:rPr>
                <a:t>might want to track admissions by sport…</a:t>
              </a:r>
            </a:p>
          </p:txBody>
        </p:sp>
      </p:grpSp>
    </p:spTree>
    <p:extLst>
      <p:ext uri="{BB962C8B-B14F-4D97-AF65-F5344CB8AC3E}">
        <p14:creationId xmlns:p14="http://schemas.microsoft.com/office/powerpoint/2010/main" val="12003956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AE79C47-8D48-2F1D-A504-3A7304789762}"/>
              </a:ext>
            </a:extLst>
          </p:cNvPr>
          <p:cNvSpPr txBox="1"/>
          <p:nvPr/>
        </p:nvSpPr>
        <p:spPr>
          <a:xfrm>
            <a:off x="1450231" y="134636"/>
            <a:ext cx="5975578" cy="646331"/>
          </a:xfrm>
          <a:prstGeom prst="rect">
            <a:avLst/>
          </a:prstGeom>
          <a:noFill/>
        </p:spPr>
        <p:txBody>
          <a:bodyPr wrap="square">
            <a:spAutoFit/>
          </a:bodyPr>
          <a:lstStyle/>
          <a:p>
            <a:pPr algn="ctr" defTabSz="685800">
              <a:spcAft>
                <a:spcPts val="3000"/>
              </a:spcAft>
            </a:pPr>
            <a:r>
              <a:rPr lang="en-US" sz="3600" b="1" dirty="0">
                <a:solidFill>
                  <a:schemeClr val="bg1"/>
                </a:solidFill>
                <a:latin typeface="Lato Black" panose="020F0A02020204030203" pitchFamily="34" charset="0"/>
              </a:rPr>
              <a:t>Revenue Account Detail</a:t>
            </a:r>
          </a:p>
        </p:txBody>
      </p:sp>
      <p:sp>
        <p:nvSpPr>
          <p:cNvPr id="3" name="TextBox 2">
            <a:extLst>
              <a:ext uri="{FF2B5EF4-FFF2-40B4-BE49-F238E27FC236}">
                <a16:creationId xmlns:a16="http://schemas.microsoft.com/office/drawing/2014/main" id="{E264EB3E-7A52-55EF-133D-68745176D5DB}"/>
              </a:ext>
            </a:extLst>
          </p:cNvPr>
          <p:cNvSpPr txBox="1"/>
          <p:nvPr/>
        </p:nvSpPr>
        <p:spPr>
          <a:xfrm>
            <a:off x="1610275" y="3132126"/>
            <a:ext cx="5923420" cy="1039708"/>
          </a:xfrm>
          <a:prstGeom prst="rect">
            <a:avLst/>
          </a:prstGeom>
          <a:solidFill>
            <a:schemeClr val="accent5">
              <a:lumMod val="20000"/>
              <a:lumOff val="80000"/>
            </a:schemeClr>
          </a:solidFill>
        </p:spPr>
        <p:txBody>
          <a:bodyPr wrap="square" rtlCol="0">
            <a:spAutoFit/>
          </a:bodyPr>
          <a:lstStyle/>
          <a:p>
            <a:pPr algn="ctr">
              <a:lnSpc>
                <a:spcPct val="114000"/>
              </a:lnSpc>
            </a:pPr>
            <a:r>
              <a:rPr lang="en-US" sz="1800" b="1" dirty="0">
                <a:latin typeface="Lato" panose="020F0502020204030203" pitchFamily="34" charset="0"/>
              </a:rPr>
              <a:t>…so they choose to use the detail function</a:t>
            </a:r>
            <a:br>
              <a:rPr lang="en-US" sz="1800" b="1" dirty="0">
                <a:latin typeface="Lato" panose="020F0502020204030203" pitchFamily="34" charset="0"/>
              </a:rPr>
            </a:br>
            <a:r>
              <a:rPr lang="en-US" sz="1800" b="1" dirty="0">
                <a:latin typeface="Lato" panose="020F0502020204030203" pitchFamily="34" charset="0"/>
              </a:rPr>
              <a:t>they have defined for Girls Basketball, 162120,</a:t>
            </a:r>
            <a:br>
              <a:rPr lang="en-US" sz="1800" b="1" dirty="0">
                <a:latin typeface="Lato" panose="020F0502020204030203" pitchFamily="34" charset="0"/>
              </a:rPr>
            </a:br>
            <a:r>
              <a:rPr lang="en-US" sz="1800" b="1" dirty="0">
                <a:latin typeface="Lato" panose="020F0502020204030203" pitchFamily="34" charset="0"/>
              </a:rPr>
              <a:t>to code those admissions</a:t>
            </a:r>
          </a:p>
        </p:txBody>
      </p:sp>
      <p:sp>
        <p:nvSpPr>
          <p:cNvPr id="4" name="TextBox 3">
            <a:extLst>
              <a:ext uri="{FF2B5EF4-FFF2-40B4-BE49-F238E27FC236}">
                <a16:creationId xmlns:a16="http://schemas.microsoft.com/office/drawing/2014/main" id="{1D7358AB-CEBD-7509-B1DF-3E46F580C023}"/>
              </a:ext>
            </a:extLst>
          </p:cNvPr>
          <p:cNvSpPr txBox="1"/>
          <p:nvPr/>
        </p:nvSpPr>
        <p:spPr>
          <a:xfrm>
            <a:off x="933503" y="1285809"/>
            <a:ext cx="7276993" cy="461665"/>
          </a:xfrm>
          <a:prstGeom prst="rect">
            <a:avLst/>
          </a:prstGeom>
          <a:noFill/>
        </p:spPr>
        <p:txBody>
          <a:bodyPr wrap="none" rtlCol="0">
            <a:spAutoFit/>
          </a:bodyPr>
          <a:lstStyle/>
          <a:p>
            <a:pPr algn="ctr"/>
            <a:r>
              <a:rPr lang="en-US" sz="2400" b="1" dirty="0">
                <a:latin typeface="Lato" panose="020F0502020204030203" pitchFamily="34" charset="0"/>
              </a:rPr>
              <a:t>An LEA may add detail to provide more information:</a:t>
            </a:r>
            <a:endParaRPr lang="en-US" sz="2400" b="1" i="1" dirty="0">
              <a:latin typeface="Lato" panose="020F0502020204030203" pitchFamily="34" charset="0"/>
            </a:endParaRPr>
          </a:p>
        </p:txBody>
      </p:sp>
      <p:grpSp>
        <p:nvGrpSpPr>
          <p:cNvPr id="5" name="Group 4">
            <a:extLst>
              <a:ext uri="{FF2B5EF4-FFF2-40B4-BE49-F238E27FC236}">
                <a16:creationId xmlns:a16="http://schemas.microsoft.com/office/drawing/2014/main" id="{981B9C72-AB0D-BA94-E4AA-D932DB0A81B1}"/>
              </a:ext>
            </a:extLst>
          </p:cNvPr>
          <p:cNvGrpSpPr/>
          <p:nvPr/>
        </p:nvGrpSpPr>
        <p:grpSpPr>
          <a:xfrm>
            <a:off x="1610275" y="1987334"/>
            <a:ext cx="5923420" cy="738664"/>
            <a:chOff x="1610290" y="1579173"/>
            <a:chExt cx="5923420" cy="738664"/>
          </a:xfrm>
        </p:grpSpPr>
        <p:sp>
          <p:nvSpPr>
            <p:cNvPr id="6" name="TextBox 5">
              <a:extLst>
                <a:ext uri="{FF2B5EF4-FFF2-40B4-BE49-F238E27FC236}">
                  <a16:creationId xmlns:a16="http://schemas.microsoft.com/office/drawing/2014/main" id="{6085462F-8740-225F-15D0-6EE9A9B5A61B}"/>
                </a:ext>
              </a:extLst>
            </p:cNvPr>
            <p:cNvSpPr txBox="1"/>
            <p:nvPr/>
          </p:nvSpPr>
          <p:spPr>
            <a:xfrm>
              <a:off x="1610290" y="1579173"/>
              <a:ext cx="720069"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10</a:t>
              </a:r>
            </a:p>
          </p:txBody>
        </p:sp>
        <p:sp>
          <p:nvSpPr>
            <p:cNvPr id="7" name="TextBox 6">
              <a:extLst>
                <a:ext uri="{FF2B5EF4-FFF2-40B4-BE49-F238E27FC236}">
                  <a16:creationId xmlns:a16="http://schemas.microsoft.com/office/drawing/2014/main" id="{002B7424-3FA3-6B26-8A0A-115007F31F59}"/>
                </a:ext>
              </a:extLst>
            </p:cNvPr>
            <p:cNvSpPr txBox="1"/>
            <p:nvPr/>
          </p:nvSpPr>
          <p:spPr>
            <a:xfrm>
              <a:off x="2311123" y="1579173"/>
              <a:ext cx="487634"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R</a:t>
              </a:r>
            </a:p>
          </p:txBody>
        </p:sp>
        <p:sp>
          <p:nvSpPr>
            <p:cNvPr id="8" name="TextBox 7">
              <a:extLst>
                <a:ext uri="{FF2B5EF4-FFF2-40B4-BE49-F238E27FC236}">
                  <a16:creationId xmlns:a16="http://schemas.microsoft.com/office/drawing/2014/main" id="{4B35C125-C9D2-FA5C-24F8-3D126E7908E1}"/>
                </a:ext>
              </a:extLst>
            </p:cNvPr>
            <p:cNvSpPr txBox="1"/>
            <p:nvPr/>
          </p:nvSpPr>
          <p:spPr>
            <a:xfrm>
              <a:off x="2779521" y="1579173"/>
              <a:ext cx="987771" cy="738664"/>
            </a:xfrm>
            <a:prstGeom prst="rect">
              <a:avLst/>
            </a:prstGeom>
            <a:no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400</a:t>
              </a:r>
            </a:p>
          </p:txBody>
        </p:sp>
        <p:sp>
          <p:nvSpPr>
            <p:cNvPr id="9" name="TextBox 8">
              <a:extLst>
                <a:ext uri="{FF2B5EF4-FFF2-40B4-BE49-F238E27FC236}">
                  <a16:creationId xmlns:a16="http://schemas.microsoft.com/office/drawing/2014/main" id="{4BD4FC57-D52B-969F-1C16-338291757F7E}"/>
                </a:ext>
              </a:extLst>
            </p:cNvPr>
            <p:cNvSpPr txBox="1"/>
            <p:nvPr/>
          </p:nvSpPr>
          <p:spPr>
            <a:xfrm>
              <a:off x="3767292" y="1579173"/>
              <a:ext cx="987771" cy="738664"/>
            </a:xfrm>
            <a:prstGeom prst="rect">
              <a:avLst/>
            </a:prstGeom>
            <a:no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271</a:t>
              </a:r>
            </a:p>
          </p:txBody>
        </p:sp>
        <p:sp>
          <p:nvSpPr>
            <p:cNvPr id="10" name="TextBox 9">
              <a:extLst>
                <a:ext uri="{FF2B5EF4-FFF2-40B4-BE49-F238E27FC236}">
                  <a16:creationId xmlns:a16="http://schemas.microsoft.com/office/drawing/2014/main" id="{EC78926A-8B84-6174-FCF7-944B3417BAB6}"/>
                </a:ext>
              </a:extLst>
            </p:cNvPr>
            <p:cNvSpPr txBox="1"/>
            <p:nvPr/>
          </p:nvSpPr>
          <p:spPr>
            <a:xfrm>
              <a:off x="4755065" y="1579173"/>
              <a:ext cx="1790876" cy="738664"/>
            </a:xfrm>
            <a:prstGeom prst="rect">
              <a:avLst/>
            </a:prstGeom>
            <a:solidFill>
              <a:schemeClr val="accent5">
                <a:lumMod val="20000"/>
                <a:lumOff val="80000"/>
              </a:schemeClr>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162120</a:t>
              </a:r>
            </a:p>
          </p:txBody>
        </p:sp>
        <p:sp>
          <p:nvSpPr>
            <p:cNvPr id="11" name="TextBox 10">
              <a:extLst>
                <a:ext uri="{FF2B5EF4-FFF2-40B4-BE49-F238E27FC236}">
                  <a16:creationId xmlns:a16="http://schemas.microsoft.com/office/drawing/2014/main" id="{DF19B560-DD8D-12F5-9DA0-0BC9594B9923}"/>
                </a:ext>
              </a:extLst>
            </p:cNvPr>
            <p:cNvSpPr txBox="1"/>
            <p:nvPr/>
          </p:nvSpPr>
          <p:spPr>
            <a:xfrm>
              <a:off x="6545939" y="1579173"/>
              <a:ext cx="987771" cy="738664"/>
            </a:xfrm>
            <a:prstGeom prst="rect">
              <a:avLst/>
            </a:prstGeom>
            <a:noFill/>
            <a:ln>
              <a:noFill/>
            </a:ln>
          </p:spPr>
          <p:txBody>
            <a:bodyPr wrap="none" lIns="91440" tIns="91440" bIns="91440" rtlCol="0" anchor="ctr" anchorCtr="0">
              <a:spAutoFit/>
            </a:bodyPr>
            <a:lstStyle/>
            <a:p>
              <a:pPr algn="ctr"/>
              <a:r>
                <a:rPr lang="en-US" sz="3600" b="1" dirty="0">
                  <a:latin typeface="Lato" panose="020F0502020204030203" pitchFamily="34" charset="0"/>
                </a:rPr>
                <a:t>000</a:t>
              </a:r>
            </a:p>
          </p:txBody>
        </p:sp>
      </p:grpSp>
      <p:sp>
        <p:nvSpPr>
          <p:cNvPr id="12" name="Up Arrow 19">
            <a:extLst>
              <a:ext uri="{FF2B5EF4-FFF2-40B4-BE49-F238E27FC236}">
                <a16:creationId xmlns:a16="http://schemas.microsoft.com/office/drawing/2014/main" id="{8F93C428-007A-19E7-2FBE-9B7C83C32311}"/>
              </a:ext>
            </a:extLst>
          </p:cNvPr>
          <p:cNvSpPr/>
          <p:nvPr/>
        </p:nvSpPr>
        <p:spPr>
          <a:xfrm>
            <a:off x="5483372" y="2725999"/>
            <a:ext cx="334229" cy="406127"/>
          </a:xfrm>
          <a:prstGeom prst="up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0093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1435" y="1074051"/>
            <a:ext cx="6433171" cy="461665"/>
          </a:xfrm>
          <a:prstGeom prst="rect">
            <a:avLst/>
          </a:prstGeom>
          <a:noFill/>
        </p:spPr>
        <p:txBody>
          <a:bodyPr wrap="none" rtlCol="0">
            <a:spAutoFit/>
          </a:bodyPr>
          <a:lstStyle/>
          <a:p>
            <a:pPr algn="ctr"/>
            <a:r>
              <a:rPr lang="en-US" sz="2400" b="1" dirty="0">
                <a:latin typeface="Lato" panose="020F0502020204030203" pitchFamily="34" charset="0"/>
              </a:rPr>
              <a:t>Balance sheet accounts use three dimensions:</a:t>
            </a:r>
            <a:endParaRPr lang="en-US" sz="2400" b="1" i="1" dirty="0">
              <a:latin typeface="Lato" panose="020F0502020204030203" pitchFamily="34" charset="0"/>
            </a:endParaRPr>
          </a:p>
        </p:txBody>
      </p:sp>
      <p:grpSp>
        <p:nvGrpSpPr>
          <p:cNvPr id="3" name="Group 2"/>
          <p:cNvGrpSpPr/>
          <p:nvPr/>
        </p:nvGrpSpPr>
        <p:grpSpPr>
          <a:xfrm>
            <a:off x="3058699" y="1828800"/>
            <a:ext cx="3022624" cy="738664"/>
            <a:chOff x="1610290" y="1829679"/>
            <a:chExt cx="3022624" cy="738664"/>
          </a:xfrm>
        </p:grpSpPr>
        <p:sp>
          <p:nvSpPr>
            <p:cNvPr id="6" name="TextBox 5"/>
            <p:cNvSpPr txBox="1"/>
            <p:nvPr/>
          </p:nvSpPr>
          <p:spPr>
            <a:xfrm>
              <a:off x="1610290" y="1829679"/>
              <a:ext cx="720069" cy="738664"/>
            </a:xfrm>
            <a:prstGeom prst="rect">
              <a:avLst/>
            </a:prstGeom>
            <a:solidFill>
              <a:schemeClr val="accent1">
                <a:lumMod val="20000"/>
                <a:lumOff val="80000"/>
              </a:schemeClr>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80</a:t>
              </a:r>
            </a:p>
          </p:txBody>
        </p:sp>
        <p:sp>
          <p:nvSpPr>
            <p:cNvPr id="7" name="TextBox 6"/>
            <p:cNvSpPr txBox="1"/>
            <p:nvPr/>
          </p:nvSpPr>
          <p:spPr>
            <a:xfrm>
              <a:off x="2330359" y="1829679"/>
              <a:ext cx="511679" cy="738664"/>
            </a:xfrm>
            <a:prstGeom prst="rect">
              <a:avLst/>
            </a:prstGeom>
            <a:solidFill>
              <a:schemeClr val="accent2">
                <a:lumMod val="20000"/>
                <a:lumOff val="80000"/>
              </a:schemeClr>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A</a:t>
              </a:r>
            </a:p>
          </p:txBody>
        </p:sp>
        <p:sp>
          <p:nvSpPr>
            <p:cNvPr id="10" name="TextBox 9"/>
            <p:cNvSpPr txBox="1"/>
            <p:nvPr/>
          </p:nvSpPr>
          <p:spPr>
            <a:xfrm>
              <a:off x="2842038" y="1829679"/>
              <a:ext cx="1790876" cy="738664"/>
            </a:xfrm>
            <a:prstGeom prst="rect">
              <a:avLst/>
            </a:prstGeom>
            <a:solidFill>
              <a:schemeClr val="accent5">
                <a:lumMod val="20000"/>
                <a:lumOff val="80000"/>
              </a:schemeClr>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711000</a:t>
              </a:r>
            </a:p>
          </p:txBody>
        </p:sp>
      </p:grpSp>
      <p:grpSp>
        <p:nvGrpSpPr>
          <p:cNvPr id="4" name="Group 3"/>
          <p:cNvGrpSpPr/>
          <p:nvPr/>
        </p:nvGrpSpPr>
        <p:grpSpPr>
          <a:xfrm>
            <a:off x="1610290" y="2567464"/>
            <a:ext cx="5923420" cy="785380"/>
            <a:chOff x="1610290" y="2567464"/>
            <a:chExt cx="5923420" cy="785380"/>
          </a:xfrm>
        </p:grpSpPr>
        <p:sp>
          <p:nvSpPr>
            <p:cNvPr id="18" name="TextBox 17"/>
            <p:cNvSpPr txBox="1"/>
            <p:nvPr/>
          </p:nvSpPr>
          <p:spPr>
            <a:xfrm>
              <a:off x="1610290" y="2974471"/>
              <a:ext cx="5923420" cy="378373"/>
            </a:xfrm>
            <a:prstGeom prst="rect">
              <a:avLst/>
            </a:prstGeom>
            <a:solidFill>
              <a:schemeClr val="accent1">
                <a:lumMod val="20000"/>
                <a:lumOff val="80000"/>
              </a:schemeClr>
            </a:solidFill>
          </p:spPr>
          <p:txBody>
            <a:bodyPr wrap="square" rtlCol="0">
              <a:spAutoFit/>
            </a:bodyPr>
            <a:lstStyle/>
            <a:p>
              <a:pPr algn="ctr">
                <a:lnSpc>
                  <a:spcPct val="114000"/>
                </a:lnSpc>
              </a:pPr>
              <a:r>
                <a:rPr lang="en-US" sz="1800" b="1" dirty="0">
                  <a:latin typeface="Lato" panose="020F0502020204030203" pitchFamily="34" charset="0"/>
                </a:rPr>
                <a:t>Fund</a:t>
              </a:r>
            </a:p>
          </p:txBody>
        </p:sp>
        <p:sp>
          <p:nvSpPr>
            <p:cNvPr id="14" name="Up Arrow 13"/>
            <p:cNvSpPr/>
            <p:nvPr/>
          </p:nvSpPr>
          <p:spPr>
            <a:xfrm>
              <a:off x="3251619" y="2567464"/>
              <a:ext cx="334229" cy="406127"/>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1610290" y="2567463"/>
            <a:ext cx="5923420" cy="1161695"/>
            <a:chOff x="1610290" y="2567463"/>
            <a:chExt cx="5923420" cy="1161695"/>
          </a:xfrm>
        </p:grpSpPr>
        <p:sp>
          <p:nvSpPr>
            <p:cNvPr id="15" name="TextBox 14"/>
            <p:cNvSpPr txBox="1"/>
            <p:nvPr/>
          </p:nvSpPr>
          <p:spPr>
            <a:xfrm>
              <a:off x="1610290" y="3350785"/>
              <a:ext cx="5923420" cy="378373"/>
            </a:xfrm>
            <a:prstGeom prst="rect">
              <a:avLst/>
            </a:prstGeom>
            <a:solidFill>
              <a:schemeClr val="accent2">
                <a:lumMod val="20000"/>
                <a:lumOff val="80000"/>
              </a:schemeClr>
            </a:solidFill>
          </p:spPr>
          <p:txBody>
            <a:bodyPr wrap="square" rtlCol="0">
              <a:spAutoFit/>
            </a:bodyPr>
            <a:lstStyle/>
            <a:p>
              <a:pPr algn="ctr">
                <a:lnSpc>
                  <a:spcPct val="114000"/>
                </a:lnSpc>
              </a:pPr>
              <a:r>
                <a:rPr lang="en-US" sz="1800" b="1" dirty="0">
                  <a:latin typeface="Lato" panose="020F0502020204030203" pitchFamily="34" charset="0"/>
                </a:rPr>
                <a:t>Type</a:t>
              </a:r>
            </a:p>
          </p:txBody>
        </p:sp>
        <p:sp>
          <p:nvSpPr>
            <p:cNvPr id="19" name="Up Arrow 18"/>
            <p:cNvSpPr/>
            <p:nvPr/>
          </p:nvSpPr>
          <p:spPr>
            <a:xfrm>
              <a:off x="3852497" y="2567463"/>
              <a:ext cx="334229" cy="406127"/>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610290" y="2575383"/>
            <a:ext cx="5923420" cy="1530089"/>
            <a:chOff x="1610290" y="2575383"/>
            <a:chExt cx="5923420" cy="1530089"/>
          </a:xfrm>
        </p:grpSpPr>
        <p:sp>
          <p:nvSpPr>
            <p:cNvPr id="16" name="TextBox 15"/>
            <p:cNvSpPr txBox="1"/>
            <p:nvPr/>
          </p:nvSpPr>
          <p:spPr>
            <a:xfrm>
              <a:off x="1610290" y="3727099"/>
              <a:ext cx="5923420" cy="378373"/>
            </a:xfrm>
            <a:prstGeom prst="rect">
              <a:avLst/>
            </a:prstGeom>
            <a:solidFill>
              <a:schemeClr val="accent5">
                <a:lumMod val="20000"/>
                <a:lumOff val="80000"/>
              </a:schemeClr>
            </a:solidFill>
          </p:spPr>
          <p:txBody>
            <a:bodyPr wrap="square" rtlCol="0">
              <a:spAutoFit/>
            </a:bodyPr>
            <a:lstStyle/>
            <a:p>
              <a:pPr algn="ctr">
                <a:lnSpc>
                  <a:spcPct val="114000"/>
                </a:lnSpc>
              </a:pPr>
              <a:r>
                <a:rPr lang="en-US" sz="1800" b="1" dirty="0">
                  <a:latin typeface="Lato" panose="020F0502020204030203" pitchFamily="34" charset="0"/>
                </a:rPr>
                <a:t>Function</a:t>
              </a:r>
            </a:p>
          </p:txBody>
        </p:sp>
        <p:sp>
          <p:nvSpPr>
            <p:cNvPr id="21" name="Up Arrow 20"/>
            <p:cNvSpPr/>
            <p:nvPr/>
          </p:nvSpPr>
          <p:spPr>
            <a:xfrm>
              <a:off x="5018770" y="2575383"/>
              <a:ext cx="334229" cy="406127"/>
            </a:xfrm>
            <a:prstGeom prst="up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AE79C47-8D48-2F1D-A504-3A7304789762}"/>
              </a:ext>
            </a:extLst>
          </p:cNvPr>
          <p:cNvSpPr txBox="1"/>
          <p:nvPr/>
        </p:nvSpPr>
        <p:spPr>
          <a:xfrm>
            <a:off x="1450231" y="134636"/>
            <a:ext cx="5975578" cy="646331"/>
          </a:xfrm>
          <a:prstGeom prst="rect">
            <a:avLst/>
          </a:prstGeom>
          <a:noFill/>
        </p:spPr>
        <p:txBody>
          <a:bodyPr wrap="square">
            <a:spAutoFit/>
          </a:bodyPr>
          <a:lstStyle/>
          <a:p>
            <a:pPr algn="ctr" defTabSz="685800">
              <a:spcAft>
                <a:spcPts val="3000"/>
              </a:spcAft>
            </a:pPr>
            <a:r>
              <a:rPr lang="en-US" sz="3600" b="1" dirty="0">
                <a:solidFill>
                  <a:schemeClr val="bg1"/>
                </a:solidFill>
                <a:latin typeface="Lato Black" panose="020F0A02020204030203" pitchFamily="34" charset="0"/>
              </a:rPr>
              <a:t>Balance Sheet Accounts</a:t>
            </a:r>
          </a:p>
        </p:txBody>
      </p:sp>
    </p:spTree>
    <p:extLst>
      <p:ext uri="{BB962C8B-B14F-4D97-AF65-F5344CB8AC3E}">
        <p14:creationId xmlns:p14="http://schemas.microsoft.com/office/powerpoint/2010/main" val="109174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75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75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AE79C47-8D48-2F1D-A504-3A7304789762}"/>
              </a:ext>
            </a:extLst>
          </p:cNvPr>
          <p:cNvSpPr txBox="1"/>
          <p:nvPr/>
        </p:nvSpPr>
        <p:spPr>
          <a:xfrm>
            <a:off x="1450231" y="134636"/>
            <a:ext cx="5975578" cy="646331"/>
          </a:xfrm>
          <a:prstGeom prst="rect">
            <a:avLst/>
          </a:prstGeom>
          <a:noFill/>
        </p:spPr>
        <p:txBody>
          <a:bodyPr wrap="square">
            <a:spAutoFit/>
          </a:bodyPr>
          <a:lstStyle/>
          <a:p>
            <a:pPr algn="ctr" defTabSz="685800">
              <a:spcAft>
                <a:spcPts val="3000"/>
              </a:spcAft>
            </a:pPr>
            <a:r>
              <a:rPr lang="en-US" sz="3600" b="1" dirty="0">
                <a:solidFill>
                  <a:schemeClr val="bg1"/>
                </a:solidFill>
                <a:latin typeface="Lato Black" panose="020F0A02020204030203" pitchFamily="34" charset="0"/>
              </a:rPr>
              <a:t>Balance Sheet Accounts</a:t>
            </a:r>
          </a:p>
        </p:txBody>
      </p:sp>
      <p:grpSp>
        <p:nvGrpSpPr>
          <p:cNvPr id="30" name="Group 29">
            <a:extLst>
              <a:ext uri="{FF2B5EF4-FFF2-40B4-BE49-F238E27FC236}">
                <a16:creationId xmlns:a16="http://schemas.microsoft.com/office/drawing/2014/main" id="{D30F9BE7-7E2C-BCDD-EA5D-3E1F338D61CA}"/>
              </a:ext>
            </a:extLst>
          </p:cNvPr>
          <p:cNvGrpSpPr/>
          <p:nvPr/>
        </p:nvGrpSpPr>
        <p:grpSpPr>
          <a:xfrm>
            <a:off x="2644775" y="3048000"/>
            <a:ext cx="3721099" cy="269875"/>
            <a:chOff x="2644775" y="3048000"/>
            <a:chExt cx="3721099" cy="269875"/>
          </a:xfrm>
        </p:grpSpPr>
        <p:sp>
          <p:nvSpPr>
            <p:cNvPr id="31" name="Rectangle 30">
              <a:extLst>
                <a:ext uri="{FF2B5EF4-FFF2-40B4-BE49-F238E27FC236}">
                  <a16:creationId xmlns:a16="http://schemas.microsoft.com/office/drawing/2014/main" id="{B1698834-2A38-6ACF-B3F2-D623E33FDE62}"/>
                </a:ext>
              </a:extLst>
            </p:cNvPr>
            <p:cNvSpPr/>
            <p:nvPr/>
          </p:nvSpPr>
          <p:spPr>
            <a:xfrm>
              <a:off x="5832475" y="3048000"/>
              <a:ext cx="533399" cy="2698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E75A41-7A1F-A047-40E5-71003EAF6277}"/>
                </a:ext>
              </a:extLst>
            </p:cNvPr>
            <p:cNvSpPr/>
            <p:nvPr/>
          </p:nvSpPr>
          <p:spPr>
            <a:xfrm>
              <a:off x="5254626" y="3048000"/>
              <a:ext cx="476250" cy="26987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39F23E0-1519-EB40-7140-40ECA62EF230}"/>
                </a:ext>
              </a:extLst>
            </p:cNvPr>
            <p:cNvSpPr/>
            <p:nvPr/>
          </p:nvSpPr>
          <p:spPr>
            <a:xfrm>
              <a:off x="2644775" y="3048000"/>
              <a:ext cx="2584450" cy="2698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319D4DE5-A88F-9BFD-BAC1-3167813C06AC}"/>
              </a:ext>
            </a:extLst>
          </p:cNvPr>
          <p:cNvGrpSpPr/>
          <p:nvPr/>
        </p:nvGrpSpPr>
        <p:grpSpPr>
          <a:xfrm>
            <a:off x="3058699" y="1828800"/>
            <a:ext cx="3022624" cy="738664"/>
            <a:chOff x="1610290" y="1829679"/>
            <a:chExt cx="3022624" cy="738664"/>
          </a:xfrm>
        </p:grpSpPr>
        <p:sp>
          <p:nvSpPr>
            <p:cNvPr id="35" name="TextBox 34">
              <a:extLst>
                <a:ext uri="{FF2B5EF4-FFF2-40B4-BE49-F238E27FC236}">
                  <a16:creationId xmlns:a16="http://schemas.microsoft.com/office/drawing/2014/main" id="{B937C4FC-F513-8189-891A-9EBDCCB3263A}"/>
                </a:ext>
              </a:extLst>
            </p:cNvPr>
            <p:cNvSpPr txBox="1"/>
            <p:nvPr/>
          </p:nvSpPr>
          <p:spPr>
            <a:xfrm>
              <a:off x="1610290" y="1829679"/>
              <a:ext cx="720069" cy="738664"/>
            </a:xfrm>
            <a:prstGeom prst="rect">
              <a:avLst/>
            </a:prstGeom>
            <a:solidFill>
              <a:schemeClr val="accent1">
                <a:lumMod val="20000"/>
                <a:lumOff val="80000"/>
              </a:schemeClr>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80</a:t>
              </a:r>
            </a:p>
          </p:txBody>
        </p:sp>
        <p:sp>
          <p:nvSpPr>
            <p:cNvPr id="36" name="TextBox 35">
              <a:extLst>
                <a:ext uri="{FF2B5EF4-FFF2-40B4-BE49-F238E27FC236}">
                  <a16:creationId xmlns:a16="http://schemas.microsoft.com/office/drawing/2014/main" id="{22BA2D25-5937-0892-3BB0-A4B324ABA749}"/>
                </a:ext>
              </a:extLst>
            </p:cNvPr>
            <p:cNvSpPr txBox="1"/>
            <p:nvPr/>
          </p:nvSpPr>
          <p:spPr>
            <a:xfrm>
              <a:off x="2330359" y="1829679"/>
              <a:ext cx="511679" cy="738664"/>
            </a:xfrm>
            <a:prstGeom prst="rect">
              <a:avLst/>
            </a:prstGeom>
            <a:solidFill>
              <a:schemeClr val="accent2">
                <a:lumMod val="20000"/>
                <a:lumOff val="80000"/>
              </a:schemeClr>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A</a:t>
              </a:r>
            </a:p>
          </p:txBody>
        </p:sp>
        <p:sp>
          <p:nvSpPr>
            <p:cNvPr id="37" name="TextBox 36">
              <a:extLst>
                <a:ext uri="{FF2B5EF4-FFF2-40B4-BE49-F238E27FC236}">
                  <a16:creationId xmlns:a16="http://schemas.microsoft.com/office/drawing/2014/main" id="{6DCB3CDF-A4EB-9744-884B-ADB60E9604F7}"/>
                </a:ext>
              </a:extLst>
            </p:cNvPr>
            <p:cNvSpPr txBox="1"/>
            <p:nvPr/>
          </p:nvSpPr>
          <p:spPr>
            <a:xfrm>
              <a:off x="2842038" y="1829679"/>
              <a:ext cx="1790876" cy="738664"/>
            </a:xfrm>
            <a:prstGeom prst="rect">
              <a:avLst/>
            </a:prstGeom>
            <a:solidFill>
              <a:schemeClr val="accent5">
                <a:lumMod val="20000"/>
                <a:lumOff val="80000"/>
              </a:schemeClr>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711000</a:t>
              </a:r>
            </a:p>
          </p:txBody>
        </p:sp>
      </p:grpSp>
      <p:sp>
        <p:nvSpPr>
          <p:cNvPr id="38" name="TextBox 37">
            <a:extLst>
              <a:ext uri="{FF2B5EF4-FFF2-40B4-BE49-F238E27FC236}">
                <a16:creationId xmlns:a16="http://schemas.microsoft.com/office/drawing/2014/main" id="{42B2C4FA-CA24-3700-8F2F-028CF348E592}"/>
              </a:ext>
            </a:extLst>
          </p:cNvPr>
          <p:cNvSpPr txBox="1"/>
          <p:nvPr/>
        </p:nvSpPr>
        <p:spPr>
          <a:xfrm>
            <a:off x="2396572" y="1128154"/>
            <a:ext cx="4350871" cy="461665"/>
          </a:xfrm>
          <a:prstGeom prst="rect">
            <a:avLst/>
          </a:prstGeom>
          <a:noFill/>
        </p:spPr>
        <p:txBody>
          <a:bodyPr wrap="none" rtlCol="0">
            <a:spAutoFit/>
          </a:bodyPr>
          <a:lstStyle/>
          <a:p>
            <a:pPr algn="ctr"/>
            <a:r>
              <a:rPr lang="en-US" sz="2400" b="1" dirty="0">
                <a:latin typeface="Lato" panose="020F0502020204030203" pitchFamily="34" charset="0"/>
              </a:rPr>
              <a:t>What does this account mean?</a:t>
            </a:r>
            <a:endParaRPr lang="en-US" sz="2400" b="1" i="1" dirty="0">
              <a:latin typeface="Lato" panose="020F0502020204030203" pitchFamily="34" charset="0"/>
            </a:endParaRPr>
          </a:p>
        </p:txBody>
      </p:sp>
      <p:sp>
        <p:nvSpPr>
          <p:cNvPr id="39" name="TextBox 38">
            <a:extLst>
              <a:ext uri="{FF2B5EF4-FFF2-40B4-BE49-F238E27FC236}">
                <a16:creationId xmlns:a16="http://schemas.microsoft.com/office/drawing/2014/main" id="{1CC92AE3-A9E0-A910-4889-DB9A03210B34}"/>
              </a:ext>
            </a:extLst>
          </p:cNvPr>
          <p:cNvSpPr txBox="1"/>
          <p:nvPr/>
        </p:nvSpPr>
        <p:spPr>
          <a:xfrm>
            <a:off x="2337238" y="3009620"/>
            <a:ext cx="4579882" cy="362472"/>
          </a:xfrm>
          <a:prstGeom prst="rect">
            <a:avLst/>
          </a:prstGeom>
          <a:noFill/>
        </p:spPr>
        <p:txBody>
          <a:bodyPr wrap="square">
            <a:spAutoFit/>
          </a:bodyPr>
          <a:lstStyle/>
          <a:p>
            <a:pPr algn="ctr">
              <a:lnSpc>
                <a:spcPct val="114000"/>
              </a:lnSpc>
            </a:pPr>
            <a:r>
              <a:rPr lang="en-US" sz="1700" b="1" dirty="0">
                <a:latin typeface="Lato" panose="020F0502020204030203" pitchFamily="34" charset="0"/>
              </a:rPr>
              <a:t>Community Service Fund cash (asset).</a:t>
            </a:r>
          </a:p>
        </p:txBody>
      </p:sp>
    </p:spTree>
    <p:extLst>
      <p:ext uri="{BB962C8B-B14F-4D97-AF65-F5344CB8AC3E}">
        <p14:creationId xmlns:p14="http://schemas.microsoft.com/office/powerpoint/2010/main" val="308618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6DAD1B8-5E80-E7B5-442E-F1DA52737791}"/>
              </a:ext>
            </a:extLst>
          </p:cNvPr>
          <p:cNvSpPr txBox="1"/>
          <p:nvPr/>
        </p:nvSpPr>
        <p:spPr>
          <a:xfrm>
            <a:off x="709448" y="82797"/>
            <a:ext cx="7952858"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prstClr val="white"/>
                </a:solidFill>
                <a:effectLst/>
                <a:uLnTx/>
                <a:uFillTx/>
                <a:latin typeface="Lato Black" panose="020F0A02020204030203" pitchFamily="34" charset="0"/>
                <a:ea typeface="+mn-ea"/>
                <a:cs typeface="+mn-cs"/>
              </a:rPr>
              <a:t>WUFAR</a:t>
            </a:r>
          </a:p>
        </p:txBody>
      </p:sp>
      <p:sp>
        <p:nvSpPr>
          <p:cNvPr id="3" name="Text Placeholder 3">
            <a:extLst>
              <a:ext uri="{FF2B5EF4-FFF2-40B4-BE49-F238E27FC236}">
                <a16:creationId xmlns:a16="http://schemas.microsoft.com/office/drawing/2014/main" id="{70D1A962-CB8D-6D4D-0D36-5B66EB4257F8}"/>
              </a:ext>
            </a:extLst>
          </p:cNvPr>
          <p:cNvSpPr>
            <a:spLocks noGrp="1"/>
          </p:cNvSpPr>
          <p:nvPr>
            <p:ph type="body" sz="quarter" idx="14"/>
          </p:nvPr>
        </p:nvSpPr>
        <p:spPr>
          <a:xfrm>
            <a:off x="4183812" y="1007757"/>
            <a:ext cx="4899803" cy="3949011"/>
          </a:xfrm>
        </p:spPr>
        <p:txBody>
          <a:bodyPr>
            <a:normAutofit/>
          </a:bodyPr>
          <a:lstStyle/>
          <a:p>
            <a:pPr>
              <a:lnSpc>
                <a:spcPct val="100000"/>
              </a:lnSpc>
            </a:pPr>
            <a:r>
              <a:rPr lang="en-US" sz="2000" dirty="0"/>
              <a:t>Find it on the DPI School Financial Services webpage: </a:t>
            </a:r>
            <a:r>
              <a:rPr lang="en-US" sz="2000" b="0" dirty="0">
                <a:hlinkClick r:id="rId3"/>
              </a:rPr>
              <a:t>dpi.wi.gov/</a:t>
            </a:r>
            <a:r>
              <a:rPr lang="en-US" sz="2000" b="0" dirty="0" err="1">
                <a:hlinkClick r:id="rId3"/>
              </a:rPr>
              <a:t>sfs</a:t>
            </a:r>
            <a:r>
              <a:rPr lang="en-US" sz="2000" b="0" dirty="0">
                <a:hlinkClick r:id="rId3"/>
              </a:rPr>
              <a:t>/finances/</a:t>
            </a:r>
            <a:r>
              <a:rPr lang="en-US" sz="2000" b="0" dirty="0" err="1">
                <a:hlinkClick r:id="rId3"/>
              </a:rPr>
              <a:t>wufar</a:t>
            </a:r>
            <a:r>
              <a:rPr lang="en-US" sz="2000" b="0" dirty="0">
                <a:hlinkClick r:id="rId3"/>
              </a:rPr>
              <a:t>/overview</a:t>
            </a:r>
            <a:endParaRPr lang="en-US" sz="2000" b="0" dirty="0"/>
          </a:p>
          <a:p>
            <a:pPr>
              <a:lnSpc>
                <a:spcPct val="100000"/>
              </a:lnSpc>
            </a:pPr>
            <a:endParaRPr lang="en-US" sz="2000" b="0" dirty="0"/>
          </a:p>
          <a:p>
            <a:pPr>
              <a:lnSpc>
                <a:spcPct val="100000"/>
              </a:lnSpc>
            </a:pPr>
            <a:r>
              <a:rPr lang="en-US" sz="2000" b="0" dirty="0"/>
              <a:t>WUFAR resources updated at least yearly, including the manual, summary of revisions, and account matrices</a:t>
            </a:r>
          </a:p>
          <a:p>
            <a:pPr>
              <a:lnSpc>
                <a:spcPct val="100000"/>
              </a:lnSpc>
            </a:pPr>
            <a:endParaRPr lang="en-US" sz="2000" b="0" dirty="0"/>
          </a:p>
          <a:p>
            <a:pPr>
              <a:lnSpc>
                <a:spcPct val="100000"/>
              </a:lnSpc>
            </a:pPr>
            <a:r>
              <a:rPr lang="en-US" sz="2000" b="0" dirty="0"/>
              <a:t>Will transition to Online WUFAR module in </a:t>
            </a:r>
            <a:r>
              <a:rPr lang="en-US" sz="2000" b="0" dirty="0" err="1"/>
              <a:t>WiSFiP</a:t>
            </a:r>
            <a:endParaRPr lang="en-US" sz="2000" b="0" dirty="0"/>
          </a:p>
        </p:txBody>
      </p:sp>
      <p:pic>
        <p:nvPicPr>
          <p:cNvPr id="4" name="Picture 3">
            <a:extLst>
              <a:ext uri="{FF2B5EF4-FFF2-40B4-BE49-F238E27FC236}">
                <a16:creationId xmlns:a16="http://schemas.microsoft.com/office/drawing/2014/main" id="{44758F6E-021A-4CAA-4623-A513C8AF19AE}"/>
              </a:ext>
            </a:extLst>
          </p:cNvPr>
          <p:cNvPicPr>
            <a:picLocks noChangeAspect="1"/>
          </p:cNvPicPr>
          <p:nvPr/>
        </p:nvPicPr>
        <p:blipFill>
          <a:blip r:embed="rId4"/>
          <a:stretch>
            <a:fillRect/>
          </a:stretch>
        </p:blipFill>
        <p:spPr>
          <a:xfrm>
            <a:off x="60385" y="941989"/>
            <a:ext cx="3975190" cy="3483362"/>
          </a:xfrm>
          <a:prstGeom prst="rect">
            <a:avLst/>
          </a:prstGeom>
          <a:ln>
            <a:solidFill>
              <a:schemeClr val="accent1"/>
            </a:solidFill>
          </a:ln>
        </p:spPr>
      </p:pic>
    </p:spTree>
    <p:extLst>
      <p:ext uri="{BB962C8B-B14F-4D97-AF65-F5344CB8AC3E}">
        <p14:creationId xmlns:p14="http://schemas.microsoft.com/office/powerpoint/2010/main" val="16110924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Account Matrices</a:t>
            </a:r>
          </a:p>
        </p:txBody>
      </p:sp>
      <p:sp>
        <p:nvSpPr>
          <p:cNvPr id="3" name="Text Placeholder 2"/>
          <p:cNvSpPr>
            <a:spLocks noGrp="1"/>
          </p:cNvSpPr>
          <p:nvPr>
            <p:ph type="body" sz="quarter" idx="14"/>
          </p:nvPr>
        </p:nvSpPr>
        <p:spPr/>
        <p:txBody>
          <a:bodyPr>
            <a:normAutofit fontScale="85000" lnSpcReduction="10000"/>
          </a:bodyPr>
          <a:lstStyle/>
          <a:p>
            <a:r>
              <a:rPr lang="en-US" dirty="0"/>
              <a:t>Supplemental charts showing allowed account combinations</a:t>
            </a:r>
          </a:p>
          <a:p>
            <a:pPr lvl="1"/>
            <a:r>
              <a:rPr lang="en-US" dirty="0"/>
              <a:t>Allowed combinations officially defined in the written account dimension descriptions</a:t>
            </a:r>
          </a:p>
        </p:txBody>
      </p:sp>
      <p:pic>
        <p:nvPicPr>
          <p:cNvPr id="4" name="Picture 3"/>
          <p:cNvPicPr>
            <a:picLocks noChangeAspect="1"/>
          </p:cNvPicPr>
          <p:nvPr/>
        </p:nvPicPr>
        <p:blipFill>
          <a:blip r:embed="rId3"/>
          <a:stretch>
            <a:fillRect/>
          </a:stretch>
        </p:blipFill>
        <p:spPr>
          <a:xfrm>
            <a:off x="5418171" y="1291773"/>
            <a:ext cx="3108960" cy="2406370"/>
          </a:xfrm>
          <a:prstGeom prst="rect">
            <a:avLst/>
          </a:prstGeom>
        </p:spPr>
      </p:pic>
      <p:pic>
        <p:nvPicPr>
          <p:cNvPr id="6" name="Picture 5"/>
          <p:cNvPicPr>
            <a:picLocks noChangeAspect="1"/>
          </p:cNvPicPr>
          <p:nvPr/>
        </p:nvPicPr>
        <p:blipFill>
          <a:blip r:embed="rId4"/>
          <a:stretch>
            <a:fillRect/>
          </a:stretch>
        </p:blipFill>
        <p:spPr>
          <a:xfrm>
            <a:off x="0" y="3806785"/>
            <a:ext cx="7103443" cy="1097280"/>
          </a:xfrm>
          <a:prstGeom prst="rect">
            <a:avLst/>
          </a:prstGeom>
        </p:spPr>
      </p:pic>
    </p:spTree>
    <p:extLst>
      <p:ext uri="{BB962C8B-B14F-4D97-AF65-F5344CB8AC3E}">
        <p14:creationId xmlns:p14="http://schemas.microsoft.com/office/powerpoint/2010/main" val="129065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75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6DAD1B8-5E80-E7B5-442E-F1DA52737791}"/>
              </a:ext>
            </a:extLst>
          </p:cNvPr>
          <p:cNvSpPr txBox="1"/>
          <p:nvPr/>
        </p:nvSpPr>
        <p:spPr>
          <a:xfrm>
            <a:off x="709448" y="82797"/>
            <a:ext cx="7952858"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prstClr val="white"/>
                </a:solidFill>
                <a:effectLst/>
                <a:uLnTx/>
                <a:uFillTx/>
                <a:latin typeface="Lato Black" panose="020F0A02020204030203" pitchFamily="34" charset="0"/>
                <a:ea typeface="+mn-ea"/>
                <a:cs typeface="+mn-cs"/>
              </a:rPr>
              <a:t>High-level WUFAR: Sources</a:t>
            </a:r>
          </a:p>
        </p:txBody>
      </p:sp>
      <p:graphicFrame>
        <p:nvGraphicFramePr>
          <p:cNvPr id="14" name="Table 13">
            <a:extLst>
              <a:ext uri="{FF2B5EF4-FFF2-40B4-BE49-F238E27FC236}">
                <a16:creationId xmlns:a16="http://schemas.microsoft.com/office/drawing/2014/main" id="{BFEB3A9A-34F4-6C39-E9F5-6A949583F73F}"/>
              </a:ext>
            </a:extLst>
          </p:cNvPr>
          <p:cNvGraphicFramePr>
            <a:graphicFrameLocks noGrp="1"/>
          </p:cNvGraphicFramePr>
          <p:nvPr/>
        </p:nvGraphicFramePr>
        <p:xfrm>
          <a:off x="457200" y="1070595"/>
          <a:ext cx="8229600" cy="2971800"/>
        </p:xfrm>
        <a:graphic>
          <a:graphicData uri="http://schemas.openxmlformats.org/drawingml/2006/table">
            <a:tbl>
              <a:tblPr firstRow="1" bandRow="1">
                <a:tableStyleId>{5C22544A-7EE6-4342-B048-85BDC9FD1C3A}</a:tableStyleId>
              </a:tblPr>
              <a:tblGrid>
                <a:gridCol w="746911">
                  <a:extLst>
                    <a:ext uri="{9D8B030D-6E8A-4147-A177-3AD203B41FA5}">
                      <a16:colId xmlns:a16="http://schemas.microsoft.com/office/drawing/2014/main" val="2467009976"/>
                    </a:ext>
                  </a:extLst>
                </a:gridCol>
                <a:gridCol w="2661719">
                  <a:extLst>
                    <a:ext uri="{9D8B030D-6E8A-4147-A177-3AD203B41FA5}">
                      <a16:colId xmlns:a16="http://schemas.microsoft.com/office/drawing/2014/main" val="2613156347"/>
                    </a:ext>
                  </a:extLst>
                </a:gridCol>
                <a:gridCol w="4820970">
                  <a:extLst>
                    <a:ext uri="{9D8B030D-6E8A-4147-A177-3AD203B41FA5}">
                      <a16:colId xmlns:a16="http://schemas.microsoft.com/office/drawing/2014/main" val="2087440810"/>
                    </a:ext>
                  </a:extLst>
                </a:gridCol>
              </a:tblGrid>
              <a:tr h="274320">
                <a:tc>
                  <a:txBody>
                    <a:bodyPr/>
                    <a:lstStyle/>
                    <a:p>
                      <a:pPr algn="ctr"/>
                      <a:r>
                        <a:rPr lang="en-US" dirty="0">
                          <a:latin typeface="Lato" panose="020F0502020204030203" pitchFamily="34" charset="0"/>
                        </a:rPr>
                        <a:t>Source</a:t>
                      </a:r>
                    </a:p>
                  </a:txBody>
                  <a:tcPr/>
                </a:tc>
                <a:tc>
                  <a:txBody>
                    <a:bodyPr/>
                    <a:lstStyle/>
                    <a:p>
                      <a:pPr algn="ctr"/>
                      <a:r>
                        <a:rPr lang="en-US" dirty="0">
                          <a:latin typeface="Lato" panose="020F0502020204030203" pitchFamily="34" charset="0"/>
                        </a:rPr>
                        <a:t>Label</a:t>
                      </a:r>
                    </a:p>
                  </a:txBody>
                  <a:tcPr/>
                </a:tc>
                <a:tc>
                  <a:txBody>
                    <a:bodyPr/>
                    <a:lstStyle/>
                    <a:p>
                      <a:pPr algn="ctr"/>
                      <a:r>
                        <a:rPr lang="en-US" dirty="0">
                          <a:latin typeface="Lato" panose="020F0502020204030203" pitchFamily="34" charset="0"/>
                        </a:rPr>
                        <a:t>Examples (not a complete list)</a:t>
                      </a:r>
                    </a:p>
                  </a:txBody>
                  <a:tcPr/>
                </a:tc>
                <a:extLst>
                  <a:ext uri="{0D108BD9-81ED-4DB2-BD59-A6C34878D82A}">
                    <a16:rowId xmlns:a16="http://schemas.microsoft.com/office/drawing/2014/main" val="3972396612"/>
                  </a:ext>
                </a:extLst>
              </a:tr>
              <a:tr h="274320">
                <a:tc>
                  <a:txBody>
                    <a:bodyPr/>
                    <a:lstStyle/>
                    <a:p>
                      <a:pPr algn="ctr"/>
                      <a:r>
                        <a:rPr lang="en-US" b="0" dirty="0">
                          <a:latin typeface="Lato" panose="020F0502020204030203" pitchFamily="34" charset="0"/>
                        </a:rPr>
                        <a:t>100</a:t>
                      </a:r>
                    </a:p>
                  </a:txBody>
                  <a:tcPr/>
                </a:tc>
                <a:tc>
                  <a:txBody>
                    <a:bodyPr/>
                    <a:lstStyle/>
                    <a:p>
                      <a:pPr marL="0" algn="l" defTabSz="685800" rtl="0" eaLnBrk="1" latinLnBrk="0" hangingPunct="1"/>
                      <a:r>
                        <a:rPr lang="en-US" sz="1350" b="0" kern="1200" dirty="0">
                          <a:solidFill>
                            <a:schemeClr val="dk1"/>
                          </a:solidFill>
                          <a:latin typeface="Lato" panose="020F0502020204030203" pitchFamily="34" charset="0"/>
                          <a:ea typeface="+mn-ea"/>
                          <a:cs typeface="+mn-cs"/>
                        </a:rPr>
                        <a:t>Transfers</a:t>
                      </a:r>
                    </a:p>
                  </a:txBody>
                  <a:tcPr/>
                </a:tc>
                <a:tc>
                  <a:txBody>
                    <a:bodyPr/>
                    <a:lstStyle/>
                    <a:p>
                      <a:pPr marL="0" algn="l" defTabSz="685800" rtl="0" eaLnBrk="1" latinLnBrk="0" hangingPunct="1"/>
                      <a:r>
                        <a:rPr lang="en-US" sz="1350" b="0" kern="1200" dirty="0">
                          <a:solidFill>
                            <a:schemeClr val="dk1"/>
                          </a:solidFill>
                          <a:latin typeface="Lato" panose="020F0502020204030203" pitchFamily="34" charset="0"/>
                          <a:ea typeface="+mn-ea"/>
                          <a:cs typeface="+mn-cs"/>
                        </a:rPr>
                        <a:t>Transfers of money from one fund to another</a:t>
                      </a:r>
                    </a:p>
                  </a:txBody>
                  <a:tcPr/>
                </a:tc>
                <a:extLst>
                  <a:ext uri="{0D108BD9-81ED-4DB2-BD59-A6C34878D82A}">
                    <a16:rowId xmlns:a16="http://schemas.microsoft.com/office/drawing/2014/main" val="307917554"/>
                  </a:ext>
                </a:extLst>
              </a:tr>
              <a:tr h="274320">
                <a:tc>
                  <a:txBody>
                    <a:bodyPr/>
                    <a:lstStyle/>
                    <a:p>
                      <a:pPr marL="0" algn="ctr" defTabSz="685800" rtl="0" eaLnBrk="1" latinLnBrk="0" hangingPunct="1"/>
                      <a:r>
                        <a:rPr lang="en-US" sz="1350" b="0" kern="1200" dirty="0">
                          <a:solidFill>
                            <a:schemeClr val="dk1"/>
                          </a:solidFill>
                          <a:latin typeface="Lato" panose="020F0502020204030203" pitchFamily="34" charset="0"/>
                          <a:ea typeface="+mn-ea"/>
                          <a:cs typeface="+mn-cs"/>
                        </a:rPr>
                        <a:t>200</a:t>
                      </a:r>
                    </a:p>
                  </a:txBody>
                  <a:tcPr/>
                </a:tc>
                <a:tc>
                  <a:txBody>
                    <a:bodyPr/>
                    <a:lstStyle/>
                    <a:p>
                      <a:pPr marL="0" algn="l" defTabSz="685800" rtl="0" eaLnBrk="1" latinLnBrk="0" hangingPunct="1"/>
                      <a:r>
                        <a:rPr lang="en-US" sz="1350" b="0" kern="1200" baseline="0" dirty="0">
                          <a:solidFill>
                            <a:schemeClr val="dk1"/>
                          </a:solidFill>
                          <a:latin typeface="Lato" panose="020F0502020204030203" pitchFamily="34" charset="0"/>
                          <a:ea typeface="+mn-ea"/>
                          <a:cs typeface="+mn-cs"/>
                        </a:rPr>
                        <a:t>Local Sources</a:t>
                      </a:r>
                      <a:endParaRPr lang="en-US" sz="1350" b="0" kern="1200" dirty="0">
                        <a:solidFill>
                          <a:schemeClr val="dk1"/>
                        </a:solidFill>
                        <a:latin typeface="Lato" panose="020F0502020204030203" pitchFamily="34" charset="0"/>
                        <a:ea typeface="+mn-ea"/>
                        <a:cs typeface="+mn-cs"/>
                      </a:endParaRPr>
                    </a:p>
                  </a:txBody>
                  <a:tcPr/>
                </a:tc>
                <a:tc>
                  <a:txBody>
                    <a:bodyPr/>
                    <a:lstStyle/>
                    <a:p>
                      <a:pPr marL="0" algn="l" defTabSz="685800" rtl="0" eaLnBrk="1" latinLnBrk="0" hangingPunct="1"/>
                      <a:r>
                        <a:rPr lang="en-US" sz="1350" b="0" kern="1200" dirty="0">
                          <a:solidFill>
                            <a:schemeClr val="dk1"/>
                          </a:solidFill>
                          <a:latin typeface="Lato" panose="020F0502020204030203" pitchFamily="34" charset="0"/>
                          <a:ea typeface="+mn-ea"/>
                          <a:cs typeface="+mn-cs"/>
                        </a:rPr>
                        <a:t>Taxes, fees, donations, sales,</a:t>
                      </a:r>
                      <a:r>
                        <a:rPr lang="en-US" sz="1350" b="0" kern="1200" baseline="0" dirty="0">
                          <a:solidFill>
                            <a:schemeClr val="dk1"/>
                          </a:solidFill>
                          <a:latin typeface="Lato" panose="020F0502020204030203" pitchFamily="34" charset="0"/>
                          <a:ea typeface="+mn-ea"/>
                          <a:cs typeface="+mn-cs"/>
                        </a:rPr>
                        <a:t> interest &amp; investment proceeds</a:t>
                      </a:r>
                      <a:endParaRPr lang="en-US" sz="1350" b="0" kern="1200" dirty="0">
                        <a:solidFill>
                          <a:schemeClr val="dk1"/>
                        </a:solidFill>
                        <a:latin typeface="Lato" panose="020F0502020204030203" pitchFamily="34" charset="0"/>
                        <a:ea typeface="+mn-ea"/>
                        <a:cs typeface="+mn-cs"/>
                      </a:endParaRPr>
                    </a:p>
                  </a:txBody>
                  <a:tcPr/>
                </a:tc>
                <a:extLst>
                  <a:ext uri="{0D108BD9-81ED-4DB2-BD59-A6C34878D82A}">
                    <a16:rowId xmlns:a16="http://schemas.microsoft.com/office/drawing/2014/main" val="962701272"/>
                  </a:ext>
                </a:extLst>
              </a:tr>
              <a:tr h="274320">
                <a:tc>
                  <a:txBody>
                    <a:bodyPr/>
                    <a:lstStyle/>
                    <a:p>
                      <a:pPr marL="0" algn="ctr" defTabSz="685800" rtl="0" eaLnBrk="1" latinLnBrk="0" hangingPunct="1"/>
                      <a:r>
                        <a:rPr lang="en-US" sz="1350" b="0" kern="1200" dirty="0">
                          <a:solidFill>
                            <a:schemeClr val="dk1"/>
                          </a:solidFill>
                          <a:latin typeface="Lato" panose="020F0502020204030203" pitchFamily="34" charset="0"/>
                          <a:ea typeface="+mn-ea"/>
                          <a:cs typeface="+mn-cs"/>
                        </a:rPr>
                        <a:t>300</a:t>
                      </a:r>
                    </a:p>
                  </a:txBody>
                  <a:tcPr/>
                </a:tc>
                <a:tc>
                  <a:txBody>
                    <a:bodyPr/>
                    <a:lstStyle/>
                    <a:p>
                      <a:pPr marL="0" algn="l" defTabSz="685800" rtl="0" eaLnBrk="1" latinLnBrk="0" hangingPunct="1"/>
                      <a:r>
                        <a:rPr lang="en-US" sz="1350" b="0" kern="1200" dirty="0">
                          <a:solidFill>
                            <a:schemeClr val="dk1"/>
                          </a:solidFill>
                          <a:latin typeface="Lato" panose="020F0502020204030203" pitchFamily="34" charset="0"/>
                          <a:ea typeface="+mn-ea"/>
                          <a:cs typeface="+mn-cs"/>
                        </a:rPr>
                        <a:t>Inter-District Payments (WI)</a:t>
                      </a:r>
                    </a:p>
                  </a:txBody>
                  <a:tcPr/>
                </a:tc>
                <a:tc>
                  <a:txBody>
                    <a:bodyPr/>
                    <a:lstStyle/>
                    <a:p>
                      <a:pPr marL="0" algn="l" defTabSz="685800" rtl="0" eaLnBrk="1" latinLnBrk="0" hangingPunct="1"/>
                      <a:r>
                        <a:rPr lang="en-US" sz="1350" b="0" kern="1200" dirty="0">
                          <a:solidFill>
                            <a:schemeClr val="dk1"/>
                          </a:solidFill>
                          <a:latin typeface="Lato" panose="020F0502020204030203" pitchFamily="34" charset="0"/>
                          <a:ea typeface="+mn-ea"/>
                          <a:cs typeface="+mn-cs"/>
                        </a:rPr>
                        <a:t>Service payments &amp; aid transits from another</a:t>
                      </a:r>
                      <a:r>
                        <a:rPr lang="en-US" sz="1350" b="0" kern="1200" baseline="0" dirty="0">
                          <a:solidFill>
                            <a:schemeClr val="dk1"/>
                          </a:solidFill>
                          <a:latin typeface="Lato" panose="020F0502020204030203" pitchFamily="34" charset="0"/>
                          <a:ea typeface="+mn-ea"/>
                          <a:cs typeface="+mn-cs"/>
                        </a:rPr>
                        <a:t> WI district</a:t>
                      </a:r>
                      <a:endParaRPr lang="en-US" sz="1350" b="0" kern="1200" dirty="0">
                        <a:solidFill>
                          <a:schemeClr val="dk1"/>
                        </a:solidFill>
                        <a:latin typeface="Lato" panose="020F0502020204030203" pitchFamily="34" charset="0"/>
                        <a:ea typeface="+mn-ea"/>
                        <a:cs typeface="+mn-cs"/>
                      </a:endParaRPr>
                    </a:p>
                  </a:txBody>
                  <a:tcPr/>
                </a:tc>
                <a:extLst>
                  <a:ext uri="{0D108BD9-81ED-4DB2-BD59-A6C34878D82A}">
                    <a16:rowId xmlns:a16="http://schemas.microsoft.com/office/drawing/2014/main" val="1800349087"/>
                  </a:ext>
                </a:extLst>
              </a:tr>
              <a:tr h="274320">
                <a:tc>
                  <a:txBody>
                    <a:bodyPr/>
                    <a:lstStyle/>
                    <a:p>
                      <a:pPr marL="0" algn="ctr" defTabSz="685800" rtl="0" eaLnBrk="1" latinLnBrk="0" hangingPunct="1"/>
                      <a:r>
                        <a:rPr lang="en-US" sz="1350" b="0" kern="1200" dirty="0">
                          <a:solidFill>
                            <a:schemeClr val="dk1"/>
                          </a:solidFill>
                          <a:latin typeface="Lato" panose="020F0502020204030203" pitchFamily="34" charset="0"/>
                          <a:ea typeface="+mn-ea"/>
                          <a:cs typeface="+mn-cs"/>
                        </a:rPr>
                        <a:t>400</a:t>
                      </a:r>
                    </a:p>
                  </a:txBody>
                  <a:tcPr/>
                </a:tc>
                <a:tc>
                  <a:txBody>
                    <a:bodyPr/>
                    <a:lstStyle/>
                    <a:p>
                      <a:pPr marL="0" algn="l" defTabSz="685800" rtl="0" eaLnBrk="1" latinLnBrk="0" hangingPunct="1"/>
                      <a:r>
                        <a:rPr lang="en-US" sz="1350" b="0" kern="1200" dirty="0">
                          <a:solidFill>
                            <a:schemeClr val="dk1"/>
                          </a:solidFill>
                          <a:latin typeface="Lato" panose="020F0502020204030203" pitchFamily="34" charset="0"/>
                          <a:ea typeface="+mn-ea"/>
                          <a:cs typeface="+mn-cs"/>
                        </a:rPr>
                        <a:t>Inter-District Payments (OOS)</a:t>
                      </a:r>
                    </a:p>
                  </a:txBody>
                  <a:tcPr/>
                </a:tc>
                <a:tc>
                  <a:txBody>
                    <a:bodyPr/>
                    <a:lstStyle/>
                    <a:p>
                      <a:pPr marL="0" algn="l" defTabSz="685800" rtl="0" eaLnBrk="1" latinLnBrk="0" hangingPunct="1"/>
                      <a:r>
                        <a:rPr lang="en-US" sz="1350" b="0" kern="1200" dirty="0">
                          <a:solidFill>
                            <a:schemeClr val="dk1"/>
                          </a:solidFill>
                          <a:latin typeface="Lato" panose="020F0502020204030203" pitchFamily="34" charset="0"/>
                          <a:ea typeface="+mn-ea"/>
                          <a:cs typeface="+mn-cs"/>
                        </a:rPr>
                        <a:t>Service payments from districts outside the state</a:t>
                      </a:r>
                    </a:p>
                  </a:txBody>
                  <a:tcPr/>
                </a:tc>
                <a:extLst>
                  <a:ext uri="{0D108BD9-81ED-4DB2-BD59-A6C34878D82A}">
                    <a16:rowId xmlns:a16="http://schemas.microsoft.com/office/drawing/2014/main" val="4101443941"/>
                  </a:ext>
                </a:extLst>
              </a:tr>
              <a:tr h="274320">
                <a:tc>
                  <a:txBody>
                    <a:bodyPr/>
                    <a:lstStyle/>
                    <a:p>
                      <a:pPr marL="0" algn="ctr" defTabSz="685800" rtl="0" eaLnBrk="1" latinLnBrk="0" hangingPunct="1"/>
                      <a:r>
                        <a:rPr lang="en-US" sz="1350" b="0" kern="1200" dirty="0">
                          <a:solidFill>
                            <a:schemeClr val="dk1"/>
                          </a:solidFill>
                          <a:latin typeface="Lato" panose="020F0502020204030203" pitchFamily="34" charset="0"/>
                          <a:ea typeface="+mn-ea"/>
                          <a:cs typeface="+mn-cs"/>
                        </a:rPr>
                        <a:t>500</a:t>
                      </a:r>
                    </a:p>
                  </a:txBody>
                  <a:tcPr/>
                </a:tc>
                <a:tc>
                  <a:txBody>
                    <a:bodyPr/>
                    <a:lstStyle/>
                    <a:p>
                      <a:pPr marL="0" algn="l" defTabSz="685800" rtl="0" eaLnBrk="1" latinLnBrk="0" hangingPunct="1"/>
                      <a:r>
                        <a:rPr lang="en-US" sz="1350" b="0" kern="1200" dirty="0">
                          <a:solidFill>
                            <a:schemeClr val="dk1"/>
                          </a:solidFill>
                          <a:latin typeface="Lato" panose="020F0502020204030203" pitchFamily="34" charset="0"/>
                          <a:ea typeface="+mn-ea"/>
                          <a:cs typeface="+mn-cs"/>
                        </a:rPr>
                        <a:t>Intermediate Sources</a:t>
                      </a:r>
                    </a:p>
                  </a:txBody>
                  <a:tcPr/>
                </a:tc>
                <a:tc>
                  <a:txBody>
                    <a:bodyPr/>
                    <a:lstStyle/>
                    <a:p>
                      <a:pPr marL="0" algn="l" defTabSz="685800" rtl="0" eaLnBrk="1" latinLnBrk="0" hangingPunct="1"/>
                      <a:r>
                        <a:rPr lang="en-US" sz="1350" b="0" kern="1200" dirty="0">
                          <a:solidFill>
                            <a:schemeClr val="dk1"/>
                          </a:solidFill>
                          <a:latin typeface="Lato" panose="020F0502020204030203" pitchFamily="34" charset="0"/>
                          <a:ea typeface="+mn-ea"/>
                          <a:cs typeface="+mn-cs"/>
                        </a:rPr>
                        <a:t>Service payments &amp;</a:t>
                      </a:r>
                      <a:r>
                        <a:rPr lang="en-US" sz="1350" b="0" kern="1200" baseline="0" dirty="0">
                          <a:solidFill>
                            <a:schemeClr val="dk1"/>
                          </a:solidFill>
                          <a:latin typeface="Lato" panose="020F0502020204030203" pitchFamily="34" charset="0"/>
                          <a:ea typeface="+mn-ea"/>
                          <a:cs typeface="+mn-cs"/>
                        </a:rPr>
                        <a:t> aid transits from CESAs &amp; counties</a:t>
                      </a:r>
                      <a:endParaRPr lang="en-US" sz="1350" b="0" kern="1200" dirty="0">
                        <a:solidFill>
                          <a:schemeClr val="dk1"/>
                        </a:solidFill>
                        <a:latin typeface="Lato" panose="020F0502020204030203" pitchFamily="34" charset="0"/>
                        <a:ea typeface="+mn-ea"/>
                        <a:cs typeface="+mn-cs"/>
                      </a:endParaRPr>
                    </a:p>
                  </a:txBody>
                  <a:tcPr/>
                </a:tc>
                <a:extLst>
                  <a:ext uri="{0D108BD9-81ED-4DB2-BD59-A6C34878D82A}">
                    <a16:rowId xmlns:a16="http://schemas.microsoft.com/office/drawing/2014/main" val="3445108925"/>
                  </a:ext>
                </a:extLst>
              </a:tr>
              <a:tr h="274320">
                <a:tc>
                  <a:txBody>
                    <a:bodyPr/>
                    <a:lstStyle/>
                    <a:p>
                      <a:pPr marL="0" algn="ctr" defTabSz="685800" rtl="0" eaLnBrk="1" latinLnBrk="0" hangingPunct="1"/>
                      <a:r>
                        <a:rPr lang="en-US" sz="1350" b="0" kern="1200" dirty="0">
                          <a:solidFill>
                            <a:schemeClr val="dk1"/>
                          </a:solidFill>
                          <a:latin typeface="Lato" panose="020F0502020204030203" pitchFamily="34" charset="0"/>
                          <a:ea typeface="+mn-ea"/>
                          <a:cs typeface="+mn-cs"/>
                        </a:rPr>
                        <a:t>600</a:t>
                      </a:r>
                    </a:p>
                  </a:txBody>
                  <a:tcPr/>
                </a:tc>
                <a:tc>
                  <a:txBody>
                    <a:bodyPr/>
                    <a:lstStyle/>
                    <a:p>
                      <a:pPr marL="0" algn="l" defTabSz="685800" rtl="0" eaLnBrk="1" latinLnBrk="0" hangingPunct="1"/>
                      <a:r>
                        <a:rPr lang="en-US" sz="1350" b="0" kern="1200" dirty="0">
                          <a:solidFill>
                            <a:schemeClr val="dk1"/>
                          </a:solidFill>
                          <a:latin typeface="Lato" panose="020F0502020204030203" pitchFamily="34" charset="0"/>
                          <a:ea typeface="+mn-ea"/>
                          <a:cs typeface="+mn-cs"/>
                        </a:rPr>
                        <a:t>State Sources</a:t>
                      </a:r>
                    </a:p>
                  </a:txBody>
                  <a:tcPr/>
                </a:tc>
                <a:tc>
                  <a:txBody>
                    <a:bodyPr/>
                    <a:lstStyle/>
                    <a:p>
                      <a:pPr marL="0" algn="l" defTabSz="685800" rtl="0" eaLnBrk="1" latinLnBrk="0" hangingPunct="1"/>
                      <a:r>
                        <a:rPr lang="en-US" sz="1350" b="0" kern="1200" dirty="0">
                          <a:solidFill>
                            <a:schemeClr val="dk1"/>
                          </a:solidFill>
                          <a:latin typeface="Lato" panose="020F0502020204030203" pitchFamily="34" charset="0"/>
                          <a:ea typeface="+mn-ea"/>
                          <a:cs typeface="+mn-cs"/>
                        </a:rPr>
                        <a:t>State aids and grants</a:t>
                      </a:r>
                    </a:p>
                  </a:txBody>
                  <a:tcPr/>
                </a:tc>
                <a:extLst>
                  <a:ext uri="{0D108BD9-81ED-4DB2-BD59-A6C34878D82A}">
                    <a16:rowId xmlns:a16="http://schemas.microsoft.com/office/drawing/2014/main" val="1769648430"/>
                  </a:ext>
                </a:extLst>
              </a:tr>
              <a:tr h="274320">
                <a:tc>
                  <a:txBody>
                    <a:bodyPr/>
                    <a:lstStyle/>
                    <a:p>
                      <a:pPr marL="0" algn="ctr" defTabSz="685800" rtl="0" eaLnBrk="1" latinLnBrk="0" hangingPunct="1"/>
                      <a:r>
                        <a:rPr lang="en-US" sz="1350" b="0" kern="1200" dirty="0">
                          <a:solidFill>
                            <a:schemeClr val="dk1"/>
                          </a:solidFill>
                          <a:latin typeface="Lato" panose="020F0502020204030203" pitchFamily="34" charset="0"/>
                          <a:ea typeface="+mn-ea"/>
                          <a:cs typeface="+mn-cs"/>
                        </a:rPr>
                        <a:t>700</a:t>
                      </a:r>
                    </a:p>
                  </a:txBody>
                  <a:tcPr/>
                </a:tc>
                <a:tc>
                  <a:txBody>
                    <a:bodyPr/>
                    <a:lstStyle/>
                    <a:p>
                      <a:pPr marL="0" algn="l" defTabSz="685800" rtl="0" eaLnBrk="1" latinLnBrk="0" hangingPunct="1"/>
                      <a:r>
                        <a:rPr lang="en-US" sz="1350" b="0" kern="1200" dirty="0">
                          <a:solidFill>
                            <a:schemeClr val="dk1"/>
                          </a:solidFill>
                          <a:latin typeface="Lato" panose="020F0502020204030203" pitchFamily="34" charset="0"/>
                          <a:ea typeface="+mn-ea"/>
                          <a:cs typeface="+mn-cs"/>
                        </a:rPr>
                        <a:t>Federal Sources</a:t>
                      </a:r>
                    </a:p>
                  </a:txBody>
                  <a:tcPr/>
                </a:tc>
                <a:tc>
                  <a:txBody>
                    <a:bodyPr/>
                    <a:lstStyle/>
                    <a:p>
                      <a:pPr marL="0" algn="l" defTabSz="685800" rtl="0" eaLnBrk="1" latinLnBrk="0" hangingPunct="1"/>
                      <a:r>
                        <a:rPr lang="en-US" sz="1350" b="0" kern="1200" dirty="0">
                          <a:solidFill>
                            <a:schemeClr val="dk1"/>
                          </a:solidFill>
                          <a:latin typeface="Lato" panose="020F0502020204030203" pitchFamily="34" charset="0"/>
                          <a:ea typeface="+mn-ea"/>
                          <a:cs typeface="+mn-cs"/>
                        </a:rPr>
                        <a:t>Federal aids and grants</a:t>
                      </a:r>
                    </a:p>
                  </a:txBody>
                  <a:tcPr/>
                </a:tc>
                <a:extLst>
                  <a:ext uri="{0D108BD9-81ED-4DB2-BD59-A6C34878D82A}">
                    <a16:rowId xmlns:a16="http://schemas.microsoft.com/office/drawing/2014/main" val="744258762"/>
                  </a:ext>
                </a:extLst>
              </a:tr>
              <a:tr h="274320">
                <a:tc>
                  <a:txBody>
                    <a:bodyPr/>
                    <a:lstStyle/>
                    <a:p>
                      <a:pPr marL="0" algn="ctr" defTabSz="685800" rtl="0" eaLnBrk="1" latinLnBrk="0" hangingPunct="1"/>
                      <a:r>
                        <a:rPr lang="en-US" sz="1350" b="0" kern="1200" dirty="0">
                          <a:solidFill>
                            <a:schemeClr val="dk1"/>
                          </a:solidFill>
                          <a:latin typeface="Lato" panose="020F0502020204030203" pitchFamily="34" charset="0"/>
                          <a:ea typeface="+mn-ea"/>
                          <a:cs typeface="+mn-cs"/>
                        </a:rPr>
                        <a:t>800</a:t>
                      </a:r>
                    </a:p>
                  </a:txBody>
                  <a:tcPr/>
                </a:tc>
                <a:tc>
                  <a:txBody>
                    <a:bodyPr/>
                    <a:lstStyle/>
                    <a:p>
                      <a:pPr marL="0" algn="l" defTabSz="685800" rtl="0" eaLnBrk="1" latinLnBrk="0" hangingPunct="1"/>
                      <a:r>
                        <a:rPr lang="en-US" sz="1350" b="0" kern="1200" dirty="0">
                          <a:solidFill>
                            <a:schemeClr val="dk1"/>
                          </a:solidFill>
                          <a:latin typeface="Lato" panose="020F0502020204030203" pitchFamily="34" charset="0"/>
                          <a:ea typeface="+mn-ea"/>
                          <a:cs typeface="+mn-cs"/>
                        </a:rPr>
                        <a:t>Other Financing Sources</a:t>
                      </a:r>
                    </a:p>
                  </a:txBody>
                  <a:tcPr/>
                </a:tc>
                <a:tc>
                  <a:txBody>
                    <a:bodyPr/>
                    <a:lstStyle/>
                    <a:p>
                      <a:pPr marL="0" algn="l" defTabSz="685800" rtl="0" eaLnBrk="1" latinLnBrk="0" hangingPunct="1"/>
                      <a:r>
                        <a:rPr lang="en-US" sz="1350" b="0" kern="1200" dirty="0">
                          <a:solidFill>
                            <a:schemeClr val="dk1"/>
                          </a:solidFill>
                          <a:latin typeface="Lato" panose="020F0502020204030203" pitchFamily="34" charset="0"/>
                          <a:ea typeface="+mn-ea"/>
                          <a:cs typeface="+mn-cs"/>
                        </a:rPr>
                        <a:t>Debt proceeds, sales of real estate &amp; capital equipment</a:t>
                      </a:r>
                    </a:p>
                  </a:txBody>
                  <a:tcPr/>
                </a:tc>
                <a:extLst>
                  <a:ext uri="{0D108BD9-81ED-4DB2-BD59-A6C34878D82A}">
                    <a16:rowId xmlns:a16="http://schemas.microsoft.com/office/drawing/2014/main" val="3102363251"/>
                  </a:ext>
                </a:extLst>
              </a:tr>
              <a:tr h="274320">
                <a:tc>
                  <a:txBody>
                    <a:bodyPr/>
                    <a:lstStyle/>
                    <a:p>
                      <a:pPr marL="0" algn="ctr" defTabSz="685800" rtl="0" eaLnBrk="1" latinLnBrk="0" hangingPunct="1"/>
                      <a:r>
                        <a:rPr lang="en-US" sz="1350" b="0" kern="1200" dirty="0">
                          <a:solidFill>
                            <a:schemeClr val="dk1"/>
                          </a:solidFill>
                          <a:latin typeface="Lato" panose="020F0502020204030203" pitchFamily="34" charset="0"/>
                          <a:ea typeface="+mn-ea"/>
                          <a:cs typeface="+mn-cs"/>
                        </a:rPr>
                        <a:t>900</a:t>
                      </a:r>
                    </a:p>
                  </a:txBody>
                  <a:tcPr/>
                </a:tc>
                <a:tc>
                  <a:txBody>
                    <a:bodyPr/>
                    <a:lstStyle/>
                    <a:p>
                      <a:pPr marL="0" algn="l" defTabSz="685800" rtl="0" eaLnBrk="1" latinLnBrk="0" hangingPunct="1"/>
                      <a:r>
                        <a:rPr lang="en-US" sz="1350" b="0" kern="1200" dirty="0">
                          <a:solidFill>
                            <a:schemeClr val="dk1"/>
                          </a:solidFill>
                          <a:latin typeface="Lato" panose="020F0502020204030203" pitchFamily="34" charset="0"/>
                          <a:ea typeface="+mn-ea"/>
                          <a:cs typeface="+mn-cs"/>
                        </a:rPr>
                        <a:t>Other</a:t>
                      </a:r>
                      <a:r>
                        <a:rPr lang="en-US" sz="1350" b="0" kern="1200" baseline="0" dirty="0">
                          <a:solidFill>
                            <a:schemeClr val="dk1"/>
                          </a:solidFill>
                          <a:latin typeface="Lato" panose="020F0502020204030203" pitchFamily="34" charset="0"/>
                          <a:ea typeface="+mn-ea"/>
                          <a:cs typeface="+mn-cs"/>
                        </a:rPr>
                        <a:t> Revenues</a:t>
                      </a:r>
                      <a:endParaRPr lang="en-US" sz="1350" b="0" kern="1200" dirty="0">
                        <a:solidFill>
                          <a:schemeClr val="dk1"/>
                        </a:solidFill>
                        <a:latin typeface="Lato" panose="020F0502020204030203" pitchFamily="34" charset="0"/>
                        <a:ea typeface="+mn-ea"/>
                        <a:cs typeface="+mn-cs"/>
                      </a:endParaRPr>
                    </a:p>
                  </a:txBody>
                  <a:tcPr/>
                </a:tc>
                <a:tc>
                  <a:txBody>
                    <a:bodyPr/>
                    <a:lstStyle/>
                    <a:p>
                      <a:pPr marL="0" algn="l" defTabSz="685800" rtl="0" eaLnBrk="1" latinLnBrk="0" hangingPunct="1"/>
                      <a:r>
                        <a:rPr lang="en-US" sz="1350" b="0" kern="1200" dirty="0">
                          <a:solidFill>
                            <a:schemeClr val="dk1"/>
                          </a:solidFill>
                          <a:latin typeface="Lato" panose="020F0502020204030203" pitchFamily="34" charset="0"/>
                          <a:ea typeface="+mn-ea"/>
                          <a:cs typeface="+mn-cs"/>
                        </a:rPr>
                        <a:t>Cash balance adjustments, refunds, trust</a:t>
                      </a:r>
                      <a:r>
                        <a:rPr lang="en-US" sz="1350" b="0" kern="1200" baseline="0" dirty="0">
                          <a:solidFill>
                            <a:schemeClr val="dk1"/>
                          </a:solidFill>
                          <a:latin typeface="Lato" panose="020F0502020204030203" pitchFamily="34" charset="0"/>
                          <a:ea typeface="+mn-ea"/>
                          <a:cs typeface="+mn-cs"/>
                        </a:rPr>
                        <a:t> contributions</a:t>
                      </a:r>
                      <a:endParaRPr lang="en-US" sz="1350" b="0" kern="1200" dirty="0">
                        <a:solidFill>
                          <a:schemeClr val="dk1"/>
                        </a:solidFill>
                        <a:latin typeface="Lato" panose="020F0502020204030203" pitchFamily="34" charset="0"/>
                        <a:ea typeface="+mn-ea"/>
                        <a:cs typeface="+mn-cs"/>
                      </a:endParaRPr>
                    </a:p>
                  </a:txBody>
                  <a:tcPr/>
                </a:tc>
                <a:extLst>
                  <a:ext uri="{0D108BD9-81ED-4DB2-BD59-A6C34878D82A}">
                    <a16:rowId xmlns:a16="http://schemas.microsoft.com/office/drawing/2014/main" val="3219959676"/>
                  </a:ext>
                </a:extLst>
              </a:tr>
            </a:tbl>
          </a:graphicData>
        </a:graphic>
      </p:graphicFrame>
    </p:spTree>
    <p:extLst>
      <p:ext uri="{BB962C8B-B14F-4D97-AF65-F5344CB8AC3E}">
        <p14:creationId xmlns:p14="http://schemas.microsoft.com/office/powerpoint/2010/main" val="4303721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6DAD1B8-5E80-E7B5-442E-F1DA52737791}"/>
              </a:ext>
            </a:extLst>
          </p:cNvPr>
          <p:cNvSpPr txBox="1"/>
          <p:nvPr/>
        </p:nvSpPr>
        <p:spPr>
          <a:xfrm>
            <a:off x="709448" y="82797"/>
            <a:ext cx="7952858"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prstClr val="white"/>
                </a:solidFill>
                <a:effectLst/>
                <a:uLnTx/>
                <a:uFillTx/>
                <a:latin typeface="Lato Black" panose="020F0A02020204030203" pitchFamily="34" charset="0"/>
                <a:ea typeface="+mn-ea"/>
                <a:cs typeface="+mn-cs"/>
              </a:rPr>
              <a:t>High-level WUFAR: Balance Sheet</a:t>
            </a:r>
          </a:p>
        </p:txBody>
      </p:sp>
      <p:graphicFrame>
        <p:nvGraphicFramePr>
          <p:cNvPr id="3" name="Table 2">
            <a:extLst>
              <a:ext uri="{FF2B5EF4-FFF2-40B4-BE49-F238E27FC236}">
                <a16:creationId xmlns:a16="http://schemas.microsoft.com/office/drawing/2014/main" id="{569255D6-5007-C6F0-2296-BD6BAA458599}"/>
              </a:ext>
            </a:extLst>
          </p:cNvPr>
          <p:cNvGraphicFramePr>
            <a:graphicFrameLocks noGrp="1"/>
          </p:cNvGraphicFramePr>
          <p:nvPr/>
        </p:nvGraphicFramePr>
        <p:xfrm>
          <a:off x="457200" y="1070595"/>
          <a:ext cx="8229600" cy="3268980"/>
        </p:xfrm>
        <a:graphic>
          <a:graphicData uri="http://schemas.openxmlformats.org/drawingml/2006/table">
            <a:tbl>
              <a:tblPr firstRow="1" bandRow="1">
                <a:tableStyleId>{5C22544A-7EE6-4342-B048-85BDC9FD1C3A}</a:tableStyleId>
              </a:tblPr>
              <a:tblGrid>
                <a:gridCol w="1190531">
                  <a:extLst>
                    <a:ext uri="{9D8B030D-6E8A-4147-A177-3AD203B41FA5}">
                      <a16:colId xmlns:a16="http://schemas.microsoft.com/office/drawing/2014/main" val="2467009976"/>
                    </a:ext>
                  </a:extLst>
                </a:gridCol>
                <a:gridCol w="2661719">
                  <a:extLst>
                    <a:ext uri="{9D8B030D-6E8A-4147-A177-3AD203B41FA5}">
                      <a16:colId xmlns:a16="http://schemas.microsoft.com/office/drawing/2014/main" val="2613156347"/>
                    </a:ext>
                  </a:extLst>
                </a:gridCol>
                <a:gridCol w="4377350">
                  <a:extLst>
                    <a:ext uri="{9D8B030D-6E8A-4147-A177-3AD203B41FA5}">
                      <a16:colId xmlns:a16="http://schemas.microsoft.com/office/drawing/2014/main" val="2087440810"/>
                    </a:ext>
                  </a:extLst>
                </a:gridCol>
              </a:tblGrid>
              <a:tr h="274320">
                <a:tc>
                  <a:txBody>
                    <a:bodyPr/>
                    <a:lstStyle/>
                    <a:p>
                      <a:pPr algn="ctr"/>
                      <a:r>
                        <a:rPr lang="en-US" dirty="0">
                          <a:latin typeface="Lato" panose="020F0502020204030203" pitchFamily="34" charset="0"/>
                        </a:rPr>
                        <a:t>Function</a:t>
                      </a:r>
                    </a:p>
                  </a:txBody>
                  <a:tcPr/>
                </a:tc>
                <a:tc>
                  <a:txBody>
                    <a:bodyPr/>
                    <a:lstStyle/>
                    <a:p>
                      <a:pPr algn="ctr"/>
                      <a:r>
                        <a:rPr lang="en-US" dirty="0">
                          <a:latin typeface="Lato" panose="020F0502020204030203" pitchFamily="34" charset="0"/>
                        </a:rPr>
                        <a:t>Label</a:t>
                      </a:r>
                    </a:p>
                  </a:txBody>
                  <a:tcPr/>
                </a:tc>
                <a:tc>
                  <a:txBody>
                    <a:bodyPr/>
                    <a:lstStyle/>
                    <a:p>
                      <a:pPr algn="ctr"/>
                      <a:r>
                        <a:rPr lang="en-US" dirty="0">
                          <a:latin typeface="Lato" panose="020F0502020204030203" pitchFamily="34" charset="0"/>
                        </a:rPr>
                        <a:t>Examples (not a complete list)</a:t>
                      </a:r>
                    </a:p>
                  </a:txBody>
                  <a:tcPr/>
                </a:tc>
                <a:extLst>
                  <a:ext uri="{0D108BD9-81ED-4DB2-BD59-A6C34878D82A}">
                    <a16:rowId xmlns:a16="http://schemas.microsoft.com/office/drawing/2014/main" val="3972396612"/>
                  </a:ext>
                </a:extLst>
              </a:tr>
              <a:tr h="274320">
                <a:tc>
                  <a:txBody>
                    <a:bodyPr/>
                    <a:lstStyle/>
                    <a:p>
                      <a:r>
                        <a:rPr lang="en-US" b="1" dirty="0">
                          <a:latin typeface="Lato" panose="020F0502020204030203" pitchFamily="34" charset="0"/>
                        </a:rPr>
                        <a:t>810000</a:t>
                      </a:r>
                    </a:p>
                  </a:txBody>
                  <a:tcPr/>
                </a:tc>
                <a:tc>
                  <a:txBody>
                    <a:bodyPr/>
                    <a:lstStyle/>
                    <a:p>
                      <a:r>
                        <a:rPr lang="en-US" b="1" dirty="0">
                          <a:latin typeface="Lato" panose="020F0502020204030203" pitchFamily="34" charset="0"/>
                        </a:rPr>
                        <a:t>Current Liabilities</a:t>
                      </a:r>
                    </a:p>
                  </a:txBody>
                  <a:tcPr/>
                </a:tc>
                <a:tc>
                  <a:txBody>
                    <a:bodyPr/>
                    <a:lstStyle/>
                    <a:p>
                      <a:r>
                        <a:rPr lang="en-US" b="1" dirty="0">
                          <a:latin typeface="Lato" panose="020F0502020204030203" pitchFamily="34" charset="0"/>
                        </a:rPr>
                        <a:t>What you owe</a:t>
                      </a:r>
                    </a:p>
                  </a:txBody>
                  <a:tcPr/>
                </a:tc>
                <a:extLst>
                  <a:ext uri="{0D108BD9-81ED-4DB2-BD59-A6C34878D82A}">
                    <a16:rowId xmlns:a16="http://schemas.microsoft.com/office/drawing/2014/main" val="307917554"/>
                  </a:ext>
                </a:extLst>
              </a:tr>
              <a:tr h="274320">
                <a:tc>
                  <a:txBody>
                    <a:bodyPr/>
                    <a:lstStyle/>
                    <a:p>
                      <a:pPr marL="228600"/>
                      <a:r>
                        <a:rPr lang="en-US" dirty="0">
                          <a:latin typeface="Lato" panose="020F0502020204030203" pitchFamily="34" charset="0"/>
                        </a:rPr>
                        <a:t>811000</a:t>
                      </a:r>
                    </a:p>
                  </a:txBody>
                  <a:tcPr/>
                </a:tc>
                <a:tc>
                  <a:txBody>
                    <a:bodyPr/>
                    <a:lstStyle/>
                    <a:p>
                      <a:r>
                        <a:rPr lang="en-US" dirty="0">
                          <a:latin typeface="Lato" panose="020F0502020204030203" pitchFamily="34" charset="0"/>
                        </a:rPr>
                        <a:t>Payables</a:t>
                      </a:r>
                    </a:p>
                  </a:txBody>
                  <a:tcPr/>
                </a:tc>
                <a:tc>
                  <a:txBody>
                    <a:bodyPr/>
                    <a:lstStyle/>
                    <a:p>
                      <a:r>
                        <a:rPr lang="en-US" dirty="0">
                          <a:latin typeface="Lato" panose="020F0502020204030203" pitchFamily="34" charset="0"/>
                        </a:rPr>
                        <a:t>Accounts payable, accrued</a:t>
                      </a:r>
                      <a:r>
                        <a:rPr lang="en-US" baseline="0" dirty="0">
                          <a:latin typeface="Lato" panose="020F0502020204030203" pitchFamily="34" charset="0"/>
                        </a:rPr>
                        <a:t> payroll &amp; benefits</a:t>
                      </a:r>
                      <a:endParaRPr lang="en-US" dirty="0">
                        <a:latin typeface="Lato" panose="020F0502020204030203" pitchFamily="34" charset="0"/>
                      </a:endParaRPr>
                    </a:p>
                  </a:txBody>
                  <a:tcPr/>
                </a:tc>
                <a:extLst>
                  <a:ext uri="{0D108BD9-81ED-4DB2-BD59-A6C34878D82A}">
                    <a16:rowId xmlns:a16="http://schemas.microsoft.com/office/drawing/2014/main" val="962701272"/>
                  </a:ext>
                </a:extLst>
              </a:tr>
              <a:tr h="274320">
                <a:tc>
                  <a:txBody>
                    <a:bodyPr/>
                    <a:lstStyle/>
                    <a:p>
                      <a:pPr marL="228600"/>
                      <a:r>
                        <a:rPr lang="en-US" dirty="0">
                          <a:latin typeface="Lato" panose="020F0502020204030203" pitchFamily="34" charset="0"/>
                        </a:rPr>
                        <a:t>812000</a:t>
                      </a:r>
                    </a:p>
                  </a:txBody>
                  <a:tcPr/>
                </a:tc>
                <a:tc>
                  <a:txBody>
                    <a:bodyPr/>
                    <a:lstStyle/>
                    <a:p>
                      <a:r>
                        <a:rPr lang="en-US" dirty="0">
                          <a:latin typeface="Lato" panose="020F0502020204030203" pitchFamily="34" charset="0"/>
                        </a:rPr>
                        <a:t>Due to Other Funds</a:t>
                      </a:r>
                    </a:p>
                  </a:txBody>
                  <a:tcPr/>
                </a:tc>
                <a:tc>
                  <a:txBody>
                    <a:bodyPr/>
                    <a:lstStyle/>
                    <a:p>
                      <a:r>
                        <a:rPr lang="en-US" dirty="0">
                          <a:latin typeface="Lato" panose="020F0502020204030203" pitchFamily="34" charset="0"/>
                        </a:rPr>
                        <a:t>Fund transfers pending</a:t>
                      </a:r>
                    </a:p>
                  </a:txBody>
                  <a:tcPr/>
                </a:tc>
                <a:extLst>
                  <a:ext uri="{0D108BD9-81ED-4DB2-BD59-A6C34878D82A}">
                    <a16:rowId xmlns:a16="http://schemas.microsoft.com/office/drawing/2014/main" val="3795381294"/>
                  </a:ext>
                </a:extLst>
              </a:tr>
              <a:tr h="274320">
                <a:tc>
                  <a:txBody>
                    <a:bodyPr/>
                    <a:lstStyle/>
                    <a:p>
                      <a:pPr marL="228600"/>
                      <a:r>
                        <a:rPr lang="en-US" dirty="0">
                          <a:latin typeface="Lato" panose="020F0502020204030203" pitchFamily="34" charset="0"/>
                        </a:rPr>
                        <a:t>813000</a:t>
                      </a:r>
                    </a:p>
                  </a:txBody>
                  <a:tcPr/>
                </a:tc>
                <a:tc>
                  <a:txBody>
                    <a:bodyPr/>
                    <a:lstStyle/>
                    <a:p>
                      <a:r>
                        <a:rPr lang="en-US" dirty="0">
                          <a:latin typeface="Lato" panose="020F0502020204030203" pitchFamily="34" charset="0"/>
                        </a:rPr>
                        <a:t>Due to Other</a:t>
                      </a:r>
                      <a:r>
                        <a:rPr lang="en-US" baseline="0" dirty="0">
                          <a:latin typeface="Lato" panose="020F0502020204030203" pitchFamily="34" charset="0"/>
                        </a:rPr>
                        <a:t> Governments</a:t>
                      </a:r>
                      <a:endParaRPr lang="en-US" dirty="0">
                        <a:latin typeface="Lato" panose="020F0502020204030203" pitchFamily="34" charset="0"/>
                      </a:endParaRPr>
                    </a:p>
                  </a:txBody>
                  <a:tcPr/>
                </a:tc>
                <a:tc>
                  <a:txBody>
                    <a:bodyPr/>
                    <a:lstStyle/>
                    <a:p>
                      <a:r>
                        <a:rPr lang="en-US" dirty="0">
                          <a:latin typeface="Lato" panose="020F0502020204030203" pitchFamily="34" charset="0"/>
                        </a:rPr>
                        <a:t>Payments due</a:t>
                      </a:r>
                      <a:r>
                        <a:rPr lang="en-US" baseline="0" dirty="0">
                          <a:latin typeface="Lato" panose="020F0502020204030203" pitchFamily="34" charset="0"/>
                        </a:rPr>
                        <a:t> to other districts, CESA, etc.</a:t>
                      </a:r>
                      <a:endParaRPr lang="en-US" dirty="0">
                        <a:latin typeface="Lato" panose="020F0502020204030203" pitchFamily="34" charset="0"/>
                      </a:endParaRPr>
                    </a:p>
                  </a:txBody>
                  <a:tcPr/>
                </a:tc>
                <a:extLst>
                  <a:ext uri="{0D108BD9-81ED-4DB2-BD59-A6C34878D82A}">
                    <a16:rowId xmlns:a16="http://schemas.microsoft.com/office/drawing/2014/main" val="1633641320"/>
                  </a:ext>
                </a:extLst>
              </a:tr>
              <a:tr h="274320">
                <a:tc>
                  <a:txBody>
                    <a:bodyPr/>
                    <a:lstStyle/>
                    <a:p>
                      <a:pPr marL="228600"/>
                      <a:r>
                        <a:rPr lang="en-US" dirty="0">
                          <a:latin typeface="Lato" panose="020F0502020204030203" pitchFamily="34" charset="0"/>
                        </a:rPr>
                        <a:t>814000</a:t>
                      </a:r>
                    </a:p>
                  </a:txBody>
                  <a:tcPr/>
                </a:tc>
                <a:tc>
                  <a:txBody>
                    <a:bodyPr/>
                    <a:lstStyle/>
                    <a:p>
                      <a:r>
                        <a:rPr lang="en-US" dirty="0">
                          <a:latin typeface="Lato" panose="020F0502020204030203" pitchFamily="34" charset="0"/>
                        </a:rPr>
                        <a:t>Due to Student Organizations</a:t>
                      </a:r>
                    </a:p>
                  </a:txBody>
                  <a:tcPr/>
                </a:tc>
                <a:tc>
                  <a:txBody>
                    <a:bodyPr/>
                    <a:lstStyle/>
                    <a:p>
                      <a:r>
                        <a:rPr lang="en-US" dirty="0">
                          <a:latin typeface="Lato" panose="020F0502020204030203" pitchFamily="34" charset="0"/>
                        </a:rPr>
                        <a:t>Money</a:t>
                      </a:r>
                      <a:r>
                        <a:rPr lang="en-US" baseline="0" dirty="0">
                          <a:latin typeface="Lato" panose="020F0502020204030203" pitchFamily="34" charset="0"/>
                        </a:rPr>
                        <a:t> held for student clubs &amp; activities</a:t>
                      </a:r>
                      <a:endParaRPr lang="en-US" dirty="0">
                        <a:latin typeface="Lato" panose="020F0502020204030203" pitchFamily="34" charset="0"/>
                      </a:endParaRPr>
                    </a:p>
                  </a:txBody>
                  <a:tcPr/>
                </a:tc>
                <a:extLst>
                  <a:ext uri="{0D108BD9-81ED-4DB2-BD59-A6C34878D82A}">
                    <a16:rowId xmlns:a16="http://schemas.microsoft.com/office/drawing/2014/main" val="1882722048"/>
                  </a:ext>
                </a:extLst>
              </a:tr>
              <a:tr h="274320">
                <a:tc>
                  <a:txBody>
                    <a:bodyPr/>
                    <a:lstStyle/>
                    <a:p>
                      <a:pPr marL="228600"/>
                      <a:r>
                        <a:rPr lang="en-US" dirty="0">
                          <a:latin typeface="Lato" panose="020F0502020204030203" pitchFamily="34" charset="0"/>
                        </a:rPr>
                        <a:t>815000</a:t>
                      </a:r>
                    </a:p>
                  </a:txBody>
                  <a:tcPr/>
                </a:tc>
                <a:tc>
                  <a:txBody>
                    <a:bodyPr/>
                    <a:lstStyle/>
                    <a:p>
                      <a:r>
                        <a:rPr lang="en-US" dirty="0">
                          <a:latin typeface="Lato" panose="020F0502020204030203" pitchFamily="34" charset="0"/>
                        </a:rPr>
                        <a:t>Deposits Payable</a:t>
                      </a:r>
                    </a:p>
                  </a:txBody>
                  <a:tcPr/>
                </a:tc>
                <a:tc>
                  <a:txBody>
                    <a:bodyPr/>
                    <a:lstStyle/>
                    <a:p>
                      <a:r>
                        <a:rPr lang="en-US" dirty="0">
                          <a:latin typeface="Lato" panose="020F0502020204030203" pitchFamily="34" charset="0"/>
                        </a:rPr>
                        <a:t>Self-funded insurance, HRAs</a:t>
                      </a:r>
                    </a:p>
                  </a:txBody>
                  <a:tcPr/>
                </a:tc>
                <a:extLst>
                  <a:ext uri="{0D108BD9-81ED-4DB2-BD59-A6C34878D82A}">
                    <a16:rowId xmlns:a16="http://schemas.microsoft.com/office/drawing/2014/main" val="1017218708"/>
                  </a:ext>
                </a:extLst>
              </a:tr>
              <a:tr h="274320">
                <a:tc>
                  <a:txBody>
                    <a:bodyPr/>
                    <a:lstStyle/>
                    <a:p>
                      <a:pPr marL="228600"/>
                      <a:r>
                        <a:rPr lang="en-US" dirty="0">
                          <a:latin typeface="Lato" panose="020F0502020204030203" pitchFamily="34" charset="0"/>
                        </a:rPr>
                        <a:t>816000</a:t>
                      </a:r>
                    </a:p>
                  </a:txBody>
                  <a:tcPr/>
                </a:tc>
                <a:tc>
                  <a:txBody>
                    <a:bodyPr/>
                    <a:lstStyle/>
                    <a:p>
                      <a:r>
                        <a:rPr lang="en-US" dirty="0">
                          <a:latin typeface="Lato" panose="020F0502020204030203" pitchFamily="34" charset="0"/>
                        </a:rPr>
                        <a:t>Deferred Revenues</a:t>
                      </a:r>
                    </a:p>
                  </a:txBody>
                  <a:tcPr/>
                </a:tc>
                <a:tc>
                  <a:txBody>
                    <a:bodyPr/>
                    <a:lstStyle/>
                    <a:p>
                      <a:r>
                        <a:rPr lang="en-US" dirty="0">
                          <a:latin typeface="Lato" panose="020F0502020204030203" pitchFamily="34" charset="0"/>
                        </a:rPr>
                        <a:t>Items recorded as revenues</a:t>
                      </a:r>
                      <a:r>
                        <a:rPr lang="en-US" baseline="0" dirty="0">
                          <a:latin typeface="Lato" panose="020F0502020204030203" pitchFamily="34" charset="0"/>
                        </a:rPr>
                        <a:t> in the future</a:t>
                      </a:r>
                      <a:endParaRPr lang="en-US" dirty="0">
                        <a:latin typeface="Lato" panose="020F0502020204030203" pitchFamily="34" charset="0"/>
                      </a:endParaRPr>
                    </a:p>
                  </a:txBody>
                  <a:tcPr/>
                </a:tc>
                <a:extLst>
                  <a:ext uri="{0D108BD9-81ED-4DB2-BD59-A6C34878D82A}">
                    <a16:rowId xmlns:a16="http://schemas.microsoft.com/office/drawing/2014/main" val="3321560034"/>
                  </a:ext>
                </a:extLst>
              </a:tr>
              <a:tr h="274320">
                <a:tc>
                  <a:txBody>
                    <a:bodyPr/>
                    <a:lstStyle/>
                    <a:p>
                      <a:pPr marL="228600"/>
                      <a:r>
                        <a:rPr lang="en-US" dirty="0">
                          <a:latin typeface="Lato" panose="020F0502020204030203" pitchFamily="34" charset="0"/>
                        </a:rPr>
                        <a:t>817000</a:t>
                      </a:r>
                    </a:p>
                  </a:txBody>
                  <a:tcPr/>
                </a:tc>
                <a:tc>
                  <a:txBody>
                    <a:bodyPr/>
                    <a:lstStyle/>
                    <a:p>
                      <a:r>
                        <a:rPr lang="en-US" dirty="0">
                          <a:latin typeface="Lato" panose="020F0502020204030203" pitchFamily="34" charset="0"/>
                        </a:rPr>
                        <a:t>Health Benefit Claims Payable</a:t>
                      </a:r>
                    </a:p>
                  </a:txBody>
                  <a:tcPr/>
                </a:tc>
                <a:tc>
                  <a:txBody>
                    <a:bodyPr/>
                    <a:lstStyle/>
                    <a:p>
                      <a:r>
                        <a:rPr lang="en-US" dirty="0">
                          <a:latin typeface="Lato" panose="020F0502020204030203" pitchFamily="34" charset="0"/>
                        </a:rPr>
                        <a:t>Unpaid</a:t>
                      </a:r>
                      <a:r>
                        <a:rPr lang="en-US" baseline="0" dirty="0">
                          <a:latin typeface="Lato" panose="020F0502020204030203" pitchFamily="34" charset="0"/>
                        </a:rPr>
                        <a:t> claims for self-funded benefits</a:t>
                      </a:r>
                      <a:endParaRPr lang="en-US" dirty="0">
                        <a:latin typeface="Lato" panose="020F0502020204030203" pitchFamily="34" charset="0"/>
                      </a:endParaRPr>
                    </a:p>
                  </a:txBody>
                  <a:tcPr/>
                </a:tc>
                <a:extLst>
                  <a:ext uri="{0D108BD9-81ED-4DB2-BD59-A6C34878D82A}">
                    <a16:rowId xmlns:a16="http://schemas.microsoft.com/office/drawing/2014/main" val="3309779774"/>
                  </a:ext>
                </a:extLst>
              </a:tr>
              <a:tr h="274320">
                <a:tc>
                  <a:txBody>
                    <a:bodyPr/>
                    <a:lstStyle/>
                    <a:p>
                      <a:pPr marL="228600"/>
                      <a:r>
                        <a:rPr lang="en-US" dirty="0">
                          <a:latin typeface="Lato" panose="020F0502020204030203" pitchFamily="34" charset="0"/>
                        </a:rPr>
                        <a:t>818000</a:t>
                      </a:r>
                    </a:p>
                  </a:txBody>
                  <a:tcPr/>
                </a:tc>
                <a:tc>
                  <a:txBody>
                    <a:bodyPr/>
                    <a:lstStyle/>
                    <a:p>
                      <a:r>
                        <a:rPr lang="en-US" dirty="0">
                          <a:latin typeface="Lato" panose="020F0502020204030203" pitchFamily="34" charset="0"/>
                        </a:rPr>
                        <a:t>Due to Parent Organizations</a:t>
                      </a:r>
                    </a:p>
                  </a:txBody>
                  <a:tcPr/>
                </a:tc>
                <a:tc>
                  <a:txBody>
                    <a:bodyPr/>
                    <a:lstStyle/>
                    <a:p>
                      <a:r>
                        <a:rPr lang="en-US" dirty="0">
                          <a:latin typeface="Lato" panose="020F0502020204030203" pitchFamily="34" charset="0"/>
                        </a:rPr>
                        <a:t>PTO</a:t>
                      </a:r>
                    </a:p>
                  </a:txBody>
                  <a:tcPr/>
                </a:tc>
                <a:extLst>
                  <a:ext uri="{0D108BD9-81ED-4DB2-BD59-A6C34878D82A}">
                    <a16:rowId xmlns:a16="http://schemas.microsoft.com/office/drawing/2014/main" val="2460288811"/>
                  </a:ext>
                </a:extLst>
              </a:tr>
              <a:tr h="274320">
                <a:tc>
                  <a:txBody>
                    <a:bodyPr/>
                    <a:lstStyle/>
                    <a:p>
                      <a:pPr marL="228600"/>
                      <a:r>
                        <a:rPr lang="en-US" dirty="0">
                          <a:latin typeface="Lato" panose="020F0502020204030203" pitchFamily="34" charset="0"/>
                        </a:rPr>
                        <a:t>819000</a:t>
                      </a:r>
                    </a:p>
                  </a:txBody>
                  <a:tcPr/>
                </a:tc>
                <a:tc>
                  <a:txBody>
                    <a:bodyPr/>
                    <a:lstStyle/>
                    <a:p>
                      <a:r>
                        <a:rPr lang="en-US" dirty="0">
                          <a:latin typeface="Lato" panose="020F0502020204030203" pitchFamily="34" charset="0"/>
                        </a:rPr>
                        <a:t>Other Fund Liabilities</a:t>
                      </a:r>
                    </a:p>
                  </a:txBody>
                  <a:tcPr/>
                </a:tc>
                <a:tc>
                  <a:txBody>
                    <a:bodyPr/>
                    <a:lstStyle/>
                    <a:p>
                      <a:r>
                        <a:rPr lang="en-US" dirty="0">
                          <a:latin typeface="Lato" panose="020F0502020204030203" pitchFamily="34" charset="0"/>
                        </a:rPr>
                        <a:t>Anything</a:t>
                      </a:r>
                      <a:r>
                        <a:rPr lang="en-US" baseline="0" dirty="0">
                          <a:latin typeface="Lato" panose="020F0502020204030203" pitchFamily="34" charset="0"/>
                        </a:rPr>
                        <a:t> else</a:t>
                      </a:r>
                      <a:endParaRPr lang="en-US" dirty="0">
                        <a:latin typeface="Lato" panose="020F0502020204030203" pitchFamily="34" charset="0"/>
                      </a:endParaRPr>
                    </a:p>
                  </a:txBody>
                  <a:tcPr/>
                </a:tc>
                <a:extLst>
                  <a:ext uri="{0D108BD9-81ED-4DB2-BD59-A6C34878D82A}">
                    <a16:rowId xmlns:a16="http://schemas.microsoft.com/office/drawing/2014/main" val="1220970224"/>
                  </a:ext>
                </a:extLst>
              </a:tr>
            </a:tbl>
          </a:graphicData>
        </a:graphic>
      </p:graphicFrame>
    </p:spTree>
    <p:extLst>
      <p:ext uri="{BB962C8B-B14F-4D97-AF65-F5344CB8AC3E}">
        <p14:creationId xmlns:p14="http://schemas.microsoft.com/office/powerpoint/2010/main" val="10006703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6DAD1B8-5E80-E7B5-442E-F1DA52737791}"/>
              </a:ext>
            </a:extLst>
          </p:cNvPr>
          <p:cNvSpPr txBox="1"/>
          <p:nvPr/>
        </p:nvSpPr>
        <p:spPr>
          <a:xfrm>
            <a:off x="709448" y="82797"/>
            <a:ext cx="7952858"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prstClr val="white"/>
                </a:solidFill>
                <a:effectLst/>
                <a:uLnTx/>
                <a:uFillTx/>
                <a:latin typeface="Lato Black" panose="020F0A02020204030203" pitchFamily="34" charset="0"/>
                <a:ea typeface="+mn-ea"/>
                <a:cs typeface="+mn-cs"/>
              </a:rPr>
              <a:t>High-level WUFAR: Balance Sheet</a:t>
            </a:r>
          </a:p>
        </p:txBody>
      </p:sp>
      <p:graphicFrame>
        <p:nvGraphicFramePr>
          <p:cNvPr id="5" name="Table 4">
            <a:extLst>
              <a:ext uri="{FF2B5EF4-FFF2-40B4-BE49-F238E27FC236}">
                <a16:creationId xmlns:a16="http://schemas.microsoft.com/office/drawing/2014/main" id="{8735821B-1022-8CA0-5E3D-AC672D1388A4}"/>
              </a:ext>
            </a:extLst>
          </p:cNvPr>
          <p:cNvGraphicFramePr>
            <a:graphicFrameLocks noGrp="1"/>
          </p:cNvGraphicFramePr>
          <p:nvPr>
            <p:extLst>
              <p:ext uri="{D42A27DB-BD31-4B8C-83A1-F6EECF244321}">
                <p14:modId xmlns:p14="http://schemas.microsoft.com/office/powerpoint/2010/main" val="1701673241"/>
              </p:ext>
            </p:extLst>
          </p:nvPr>
        </p:nvGraphicFramePr>
        <p:xfrm>
          <a:off x="457200" y="1622388"/>
          <a:ext cx="8229600" cy="2080260"/>
        </p:xfrm>
        <a:graphic>
          <a:graphicData uri="http://schemas.openxmlformats.org/drawingml/2006/table">
            <a:tbl>
              <a:tblPr firstRow="1" bandRow="1">
                <a:tableStyleId>{5C22544A-7EE6-4342-B048-85BDC9FD1C3A}</a:tableStyleId>
              </a:tblPr>
              <a:tblGrid>
                <a:gridCol w="1190531">
                  <a:extLst>
                    <a:ext uri="{9D8B030D-6E8A-4147-A177-3AD203B41FA5}">
                      <a16:colId xmlns:a16="http://schemas.microsoft.com/office/drawing/2014/main" val="2467009976"/>
                    </a:ext>
                  </a:extLst>
                </a:gridCol>
                <a:gridCol w="2661719">
                  <a:extLst>
                    <a:ext uri="{9D8B030D-6E8A-4147-A177-3AD203B41FA5}">
                      <a16:colId xmlns:a16="http://schemas.microsoft.com/office/drawing/2014/main" val="2613156347"/>
                    </a:ext>
                  </a:extLst>
                </a:gridCol>
                <a:gridCol w="4377350">
                  <a:extLst>
                    <a:ext uri="{9D8B030D-6E8A-4147-A177-3AD203B41FA5}">
                      <a16:colId xmlns:a16="http://schemas.microsoft.com/office/drawing/2014/main" val="2087440810"/>
                    </a:ext>
                  </a:extLst>
                </a:gridCol>
              </a:tblGrid>
              <a:tr h="274320">
                <a:tc>
                  <a:txBody>
                    <a:bodyPr/>
                    <a:lstStyle/>
                    <a:p>
                      <a:pPr algn="ctr"/>
                      <a:r>
                        <a:rPr lang="en-US" dirty="0">
                          <a:latin typeface="Lato" panose="020F0502020204030203" pitchFamily="34" charset="0"/>
                        </a:rPr>
                        <a:t>Function</a:t>
                      </a:r>
                    </a:p>
                  </a:txBody>
                  <a:tcPr/>
                </a:tc>
                <a:tc>
                  <a:txBody>
                    <a:bodyPr/>
                    <a:lstStyle/>
                    <a:p>
                      <a:pPr algn="ctr"/>
                      <a:r>
                        <a:rPr lang="en-US" dirty="0">
                          <a:latin typeface="Lato" panose="020F0502020204030203" pitchFamily="34" charset="0"/>
                        </a:rPr>
                        <a:t>Label</a:t>
                      </a:r>
                    </a:p>
                  </a:txBody>
                  <a:tcPr/>
                </a:tc>
                <a:tc>
                  <a:txBody>
                    <a:bodyPr/>
                    <a:lstStyle/>
                    <a:p>
                      <a:pPr algn="ctr"/>
                      <a:r>
                        <a:rPr lang="en-US" dirty="0">
                          <a:latin typeface="Lato" panose="020F0502020204030203" pitchFamily="34" charset="0"/>
                        </a:rPr>
                        <a:t>Examples (not a complete list)</a:t>
                      </a:r>
                    </a:p>
                  </a:txBody>
                  <a:tcPr/>
                </a:tc>
                <a:extLst>
                  <a:ext uri="{0D108BD9-81ED-4DB2-BD59-A6C34878D82A}">
                    <a16:rowId xmlns:a16="http://schemas.microsoft.com/office/drawing/2014/main" val="3972396612"/>
                  </a:ext>
                </a:extLst>
              </a:tr>
              <a:tr h="274320">
                <a:tc>
                  <a:txBody>
                    <a:bodyPr/>
                    <a:lstStyle/>
                    <a:p>
                      <a:r>
                        <a:rPr lang="en-US" b="1" dirty="0">
                          <a:latin typeface="Lato" panose="020F0502020204030203" pitchFamily="34" charset="0"/>
                        </a:rPr>
                        <a:t>930000</a:t>
                      </a:r>
                    </a:p>
                  </a:txBody>
                  <a:tcPr/>
                </a:tc>
                <a:tc>
                  <a:txBody>
                    <a:bodyPr/>
                    <a:lstStyle/>
                    <a:p>
                      <a:r>
                        <a:rPr lang="en-US" b="1" dirty="0">
                          <a:latin typeface="Lato" panose="020F0502020204030203" pitchFamily="34" charset="0"/>
                        </a:rPr>
                        <a:t>Fund Balance</a:t>
                      </a:r>
                    </a:p>
                  </a:txBody>
                  <a:tcPr/>
                </a:tc>
                <a:tc>
                  <a:txBody>
                    <a:bodyPr/>
                    <a:lstStyle/>
                    <a:p>
                      <a:r>
                        <a:rPr lang="en-US" b="1" dirty="0">
                          <a:latin typeface="Lato" panose="020F0502020204030203" pitchFamily="34" charset="0"/>
                        </a:rPr>
                        <a:t>Surplus</a:t>
                      </a:r>
                      <a:r>
                        <a:rPr lang="en-US" b="1" baseline="0" dirty="0">
                          <a:latin typeface="Lato" panose="020F0502020204030203" pitchFamily="34" charset="0"/>
                        </a:rPr>
                        <a:t> in fund at year end</a:t>
                      </a:r>
                      <a:endParaRPr lang="en-US" b="1" dirty="0">
                        <a:latin typeface="Lato" panose="020F0502020204030203" pitchFamily="34" charset="0"/>
                      </a:endParaRPr>
                    </a:p>
                  </a:txBody>
                  <a:tcPr/>
                </a:tc>
                <a:extLst>
                  <a:ext uri="{0D108BD9-81ED-4DB2-BD59-A6C34878D82A}">
                    <a16:rowId xmlns:a16="http://schemas.microsoft.com/office/drawing/2014/main" val="307917554"/>
                  </a:ext>
                </a:extLst>
              </a:tr>
              <a:tr h="274320">
                <a:tc>
                  <a:txBody>
                    <a:bodyPr/>
                    <a:lstStyle/>
                    <a:p>
                      <a:pPr marL="228600"/>
                      <a:r>
                        <a:rPr lang="en-US" dirty="0">
                          <a:latin typeface="Lato" panose="020F0502020204030203" pitchFamily="34" charset="0"/>
                        </a:rPr>
                        <a:t>935000</a:t>
                      </a:r>
                    </a:p>
                  </a:txBody>
                  <a:tcPr/>
                </a:tc>
                <a:tc>
                  <a:txBody>
                    <a:bodyPr/>
                    <a:lstStyle/>
                    <a:p>
                      <a:r>
                        <a:rPr lang="en-US" dirty="0">
                          <a:latin typeface="Lato" panose="020F0502020204030203" pitchFamily="34" charset="0"/>
                        </a:rPr>
                        <a:t>Non-Spendable</a:t>
                      </a:r>
                    </a:p>
                  </a:txBody>
                  <a:tcPr/>
                </a:tc>
                <a:tc>
                  <a:txBody>
                    <a:bodyPr/>
                    <a:lstStyle/>
                    <a:p>
                      <a:r>
                        <a:rPr lang="en-US" dirty="0">
                          <a:latin typeface="Lato" panose="020F0502020204030203" pitchFamily="34" charset="0"/>
                        </a:rPr>
                        <a:t>Non-cash</a:t>
                      </a:r>
                      <a:r>
                        <a:rPr lang="en-US" baseline="0" dirty="0">
                          <a:latin typeface="Lato" panose="020F0502020204030203" pitchFamily="34" charset="0"/>
                        </a:rPr>
                        <a:t> assets, donor restricted funds</a:t>
                      </a:r>
                      <a:endParaRPr lang="en-US" dirty="0">
                        <a:latin typeface="Lato" panose="020F0502020204030203" pitchFamily="34" charset="0"/>
                      </a:endParaRPr>
                    </a:p>
                  </a:txBody>
                  <a:tcPr/>
                </a:tc>
                <a:extLst>
                  <a:ext uri="{0D108BD9-81ED-4DB2-BD59-A6C34878D82A}">
                    <a16:rowId xmlns:a16="http://schemas.microsoft.com/office/drawing/2014/main" val="962701272"/>
                  </a:ext>
                </a:extLst>
              </a:tr>
              <a:tr h="274320">
                <a:tc>
                  <a:txBody>
                    <a:bodyPr/>
                    <a:lstStyle/>
                    <a:p>
                      <a:pPr marL="228600"/>
                      <a:r>
                        <a:rPr lang="en-US" dirty="0">
                          <a:latin typeface="Lato" panose="020F0502020204030203" pitchFamily="34" charset="0"/>
                        </a:rPr>
                        <a:t>936000</a:t>
                      </a:r>
                    </a:p>
                  </a:txBody>
                  <a:tcPr/>
                </a:tc>
                <a:tc>
                  <a:txBody>
                    <a:bodyPr/>
                    <a:lstStyle/>
                    <a:p>
                      <a:r>
                        <a:rPr lang="en-US" dirty="0">
                          <a:latin typeface="Lato" panose="020F0502020204030203" pitchFamily="34" charset="0"/>
                        </a:rPr>
                        <a:t>Restricted</a:t>
                      </a:r>
                    </a:p>
                  </a:txBody>
                  <a:tcPr/>
                </a:tc>
                <a:tc>
                  <a:txBody>
                    <a:bodyPr/>
                    <a:lstStyle/>
                    <a:p>
                      <a:r>
                        <a:rPr lang="en-US" dirty="0">
                          <a:latin typeface="Lato" panose="020F0502020204030203" pitchFamily="34" charset="0"/>
                        </a:rPr>
                        <a:t>Restricted by laws</a:t>
                      </a:r>
                      <a:r>
                        <a:rPr lang="en-US" baseline="0" dirty="0">
                          <a:latin typeface="Lato" panose="020F0502020204030203" pitchFamily="34" charset="0"/>
                        </a:rPr>
                        <a:t> or creditors</a:t>
                      </a:r>
                      <a:endParaRPr lang="en-US" dirty="0">
                        <a:latin typeface="Lato" panose="020F0502020204030203" pitchFamily="34" charset="0"/>
                      </a:endParaRPr>
                    </a:p>
                  </a:txBody>
                  <a:tcPr/>
                </a:tc>
                <a:extLst>
                  <a:ext uri="{0D108BD9-81ED-4DB2-BD59-A6C34878D82A}">
                    <a16:rowId xmlns:a16="http://schemas.microsoft.com/office/drawing/2014/main" val="3795381294"/>
                  </a:ext>
                </a:extLst>
              </a:tr>
              <a:tr h="274320">
                <a:tc>
                  <a:txBody>
                    <a:bodyPr/>
                    <a:lstStyle/>
                    <a:p>
                      <a:pPr marL="228600"/>
                      <a:r>
                        <a:rPr lang="en-US" dirty="0">
                          <a:latin typeface="Lato" panose="020F0502020204030203" pitchFamily="34" charset="0"/>
                        </a:rPr>
                        <a:t>937000</a:t>
                      </a:r>
                    </a:p>
                  </a:txBody>
                  <a:tcPr/>
                </a:tc>
                <a:tc>
                  <a:txBody>
                    <a:bodyPr/>
                    <a:lstStyle/>
                    <a:p>
                      <a:r>
                        <a:rPr lang="en-US" dirty="0">
                          <a:latin typeface="Lato" panose="020F0502020204030203" pitchFamily="34" charset="0"/>
                        </a:rPr>
                        <a:t>Committed</a:t>
                      </a:r>
                    </a:p>
                  </a:txBody>
                  <a:tcPr/>
                </a:tc>
                <a:tc>
                  <a:txBody>
                    <a:bodyPr/>
                    <a:lstStyle/>
                    <a:p>
                      <a:r>
                        <a:rPr lang="en-US" dirty="0">
                          <a:latin typeface="Lato" panose="020F0502020204030203" pitchFamily="34" charset="0"/>
                        </a:rPr>
                        <a:t>Held for specific purpose by formal Board action</a:t>
                      </a:r>
                    </a:p>
                  </a:txBody>
                  <a:tcPr/>
                </a:tc>
                <a:extLst>
                  <a:ext uri="{0D108BD9-81ED-4DB2-BD59-A6C34878D82A}">
                    <a16:rowId xmlns:a16="http://schemas.microsoft.com/office/drawing/2014/main" val="1633641320"/>
                  </a:ext>
                </a:extLst>
              </a:tr>
              <a:tr h="274320">
                <a:tc>
                  <a:txBody>
                    <a:bodyPr/>
                    <a:lstStyle/>
                    <a:p>
                      <a:pPr marL="228600"/>
                      <a:r>
                        <a:rPr lang="en-US" dirty="0">
                          <a:latin typeface="Lato" panose="020F0502020204030203" pitchFamily="34" charset="0"/>
                        </a:rPr>
                        <a:t>938000</a:t>
                      </a:r>
                    </a:p>
                  </a:txBody>
                  <a:tcPr/>
                </a:tc>
                <a:tc>
                  <a:txBody>
                    <a:bodyPr/>
                    <a:lstStyle/>
                    <a:p>
                      <a:r>
                        <a:rPr lang="en-US" dirty="0">
                          <a:latin typeface="Lato" panose="020F0502020204030203" pitchFamily="34" charset="0"/>
                        </a:rPr>
                        <a:t>Assigned</a:t>
                      </a:r>
                    </a:p>
                  </a:txBody>
                  <a:tcPr/>
                </a:tc>
                <a:tc>
                  <a:txBody>
                    <a:bodyPr/>
                    <a:lstStyle/>
                    <a:p>
                      <a:r>
                        <a:rPr lang="en-US" dirty="0">
                          <a:latin typeface="Lato" panose="020F0502020204030203" pitchFamily="34" charset="0"/>
                        </a:rPr>
                        <a:t>Intended</a:t>
                      </a:r>
                      <a:r>
                        <a:rPr lang="en-US" baseline="0" dirty="0">
                          <a:latin typeface="Lato" panose="020F0502020204030203" pitchFamily="34" charset="0"/>
                        </a:rPr>
                        <a:t> to be used for specific purpose</a:t>
                      </a:r>
                      <a:endParaRPr lang="en-US" dirty="0">
                        <a:latin typeface="Lato" panose="020F0502020204030203" pitchFamily="34" charset="0"/>
                      </a:endParaRPr>
                    </a:p>
                  </a:txBody>
                  <a:tcPr/>
                </a:tc>
                <a:extLst>
                  <a:ext uri="{0D108BD9-81ED-4DB2-BD59-A6C34878D82A}">
                    <a16:rowId xmlns:a16="http://schemas.microsoft.com/office/drawing/2014/main" val="1882722048"/>
                  </a:ext>
                </a:extLst>
              </a:tr>
              <a:tr h="274320">
                <a:tc>
                  <a:txBody>
                    <a:bodyPr/>
                    <a:lstStyle/>
                    <a:p>
                      <a:pPr marL="228600"/>
                      <a:r>
                        <a:rPr lang="en-US" dirty="0">
                          <a:latin typeface="Lato" panose="020F0502020204030203" pitchFamily="34" charset="0"/>
                        </a:rPr>
                        <a:t>939000</a:t>
                      </a:r>
                    </a:p>
                  </a:txBody>
                  <a:tcPr/>
                </a:tc>
                <a:tc>
                  <a:txBody>
                    <a:bodyPr/>
                    <a:lstStyle/>
                    <a:p>
                      <a:r>
                        <a:rPr lang="en-US" dirty="0">
                          <a:latin typeface="Lato" panose="020F0502020204030203" pitchFamily="34" charset="0"/>
                        </a:rPr>
                        <a:t>Unassigned</a:t>
                      </a:r>
                    </a:p>
                  </a:txBody>
                  <a:tcPr/>
                </a:tc>
                <a:tc>
                  <a:txBody>
                    <a:bodyPr/>
                    <a:lstStyle/>
                    <a:p>
                      <a:r>
                        <a:rPr lang="en-US" dirty="0">
                          <a:latin typeface="Lato" panose="020F0502020204030203" pitchFamily="34" charset="0"/>
                        </a:rPr>
                        <a:t>Anything</a:t>
                      </a:r>
                      <a:r>
                        <a:rPr lang="en-US" baseline="0" dirty="0">
                          <a:latin typeface="Lato" panose="020F0502020204030203" pitchFamily="34" charset="0"/>
                        </a:rPr>
                        <a:t> not in other fund balance categories</a:t>
                      </a:r>
                      <a:endParaRPr lang="en-US" dirty="0">
                        <a:latin typeface="Lato" panose="020F0502020204030203" pitchFamily="34" charset="0"/>
                      </a:endParaRPr>
                    </a:p>
                  </a:txBody>
                  <a:tcPr/>
                </a:tc>
                <a:extLst>
                  <a:ext uri="{0D108BD9-81ED-4DB2-BD59-A6C34878D82A}">
                    <a16:rowId xmlns:a16="http://schemas.microsoft.com/office/drawing/2014/main" val="1017218708"/>
                  </a:ext>
                </a:extLst>
              </a:tr>
            </a:tbl>
          </a:graphicData>
        </a:graphic>
      </p:graphicFrame>
    </p:spTree>
    <p:extLst>
      <p:ext uri="{BB962C8B-B14F-4D97-AF65-F5344CB8AC3E}">
        <p14:creationId xmlns:p14="http://schemas.microsoft.com/office/powerpoint/2010/main" val="2511327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12930" y="1062067"/>
            <a:ext cx="8118140" cy="3820886"/>
          </a:xfrm>
        </p:spPr>
        <p:txBody>
          <a:bodyPr>
            <a:normAutofit/>
          </a:bodyPr>
          <a:lstStyle/>
          <a:p>
            <a:pPr marL="0" indent="0">
              <a:lnSpc>
                <a:spcPct val="100000"/>
              </a:lnSpc>
              <a:buNone/>
            </a:pPr>
            <a:r>
              <a:rPr lang="en-US" sz="2400" dirty="0"/>
              <a:t>Wisconsin Statutes, s. 115.30(1)</a:t>
            </a:r>
            <a:br>
              <a:rPr lang="en-US" sz="2400" dirty="0"/>
            </a:br>
            <a:r>
              <a:rPr lang="en-US" sz="2400" dirty="0"/>
              <a:t>…</a:t>
            </a:r>
            <a:r>
              <a:rPr lang="en-US" sz="2400" b="0" dirty="0"/>
              <a:t>School district officers and employees shall maintain a uniform recording of accounting as prescribed by the department and make such reports to the department as will enable it to distribute state school fund appropriations and state educational appropriations to the schools and persons entitled thereto...</a:t>
            </a:r>
            <a:endParaRPr lang="en-US" sz="2400" dirty="0"/>
          </a:p>
          <a:p>
            <a:pPr marL="0" indent="0">
              <a:buNone/>
            </a:pPr>
            <a:endParaRPr lang="en-US" dirty="0"/>
          </a:p>
        </p:txBody>
      </p:sp>
      <p:sp>
        <p:nvSpPr>
          <p:cNvPr id="2" name="Text Placeholder 1"/>
          <p:cNvSpPr>
            <a:spLocks noGrp="1"/>
          </p:cNvSpPr>
          <p:nvPr>
            <p:ph type="body" sz="quarter" idx="4294967295"/>
          </p:nvPr>
        </p:nvSpPr>
        <p:spPr>
          <a:xfrm>
            <a:off x="0" y="159026"/>
            <a:ext cx="9144000" cy="763312"/>
          </a:xfrm>
        </p:spPr>
        <p:txBody>
          <a:bodyPr>
            <a:normAutofit/>
          </a:bodyPr>
          <a:lstStyle/>
          <a:p>
            <a:pPr marL="0" indent="0" algn="ctr">
              <a:buNone/>
            </a:pPr>
            <a:r>
              <a:rPr lang="en-US" sz="3400" dirty="0">
                <a:solidFill>
                  <a:schemeClr val="bg1"/>
                </a:solidFill>
                <a:latin typeface="Lato Black" panose="020F0A02020204030203" pitchFamily="34" charset="0"/>
              </a:rPr>
              <a:t>Why WUFAR?</a:t>
            </a:r>
          </a:p>
        </p:txBody>
      </p:sp>
    </p:spTree>
    <p:extLst>
      <p:ext uri="{BB962C8B-B14F-4D97-AF65-F5344CB8AC3E}">
        <p14:creationId xmlns:p14="http://schemas.microsoft.com/office/powerpoint/2010/main" val="18989659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6DAD1B8-5E80-E7B5-442E-F1DA52737791}"/>
              </a:ext>
            </a:extLst>
          </p:cNvPr>
          <p:cNvSpPr txBox="1"/>
          <p:nvPr/>
        </p:nvSpPr>
        <p:spPr>
          <a:xfrm>
            <a:off x="709448" y="82797"/>
            <a:ext cx="7952858"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prstClr val="white"/>
                </a:solidFill>
                <a:effectLst/>
                <a:uLnTx/>
                <a:uFillTx/>
                <a:latin typeface="Lato Black" panose="020F0A02020204030203" pitchFamily="34" charset="0"/>
                <a:ea typeface="+mn-ea"/>
                <a:cs typeface="+mn-cs"/>
              </a:rPr>
              <a:t>High-level WUFAR: Balance Sheet</a:t>
            </a:r>
          </a:p>
        </p:txBody>
      </p:sp>
      <p:graphicFrame>
        <p:nvGraphicFramePr>
          <p:cNvPr id="12" name="Table 11">
            <a:extLst>
              <a:ext uri="{FF2B5EF4-FFF2-40B4-BE49-F238E27FC236}">
                <a16:creationId xmlns:a16="http://schemas.microsoft.com/office/drawing/2014/main" id="{8BE09979-5AD1-C632-83C4-15A42470C8C9}"/>
              </a:ext>
            </a:extLst>
          </p:cNvPr>
          <p:cNvGraphicFramePr/>
          <p:nvPr/>
        </p:nvGraphicFramePr>
        <p:xfrm>
          <a:off x="432706" y="1907807"/>
          <a:ext cx="8229600" cy="2080260"/>
        </p:xfrm>
        <a:graphic>
          <a:graphicData uri="http://schemas.openxmlformats.org/drawingml/2006/table">
            <a:tbl>
              <a:tblPr firstRow="1" bandRow="1">
                <a:tableStyleId>{5C22544A-7EE6-4342-B048-85BDC9FD1C3A}</a:tableStyleId>
              </a:tblPr>
              <a:tblGrid>
                <a:gridCol w="1190531">
                  <a:extLst>
                    <a:ext uri="{9D8B030D-6E8A-4147-A177-3AD203B41FA5}">
                      <a16:colId xmlns:a16="http://schemas.microsoft.com/office/drawing/2014/main" val="2467009976"/>
                    </a:ext>
                  </a:extLst>
                </a:gridCol>
                <a:gridCol w="2661719">
                  <a:extLst>
                    <a:ext uri="{9D8B030D-6E8A-4147-A177-3AD203B41FA5}">
                      <a16:colId xmlns:a16="http://schemas.microsoft.com/office/drawing/2014/main" val="2613156347"/>
                    </a:ext>
                  </a:extLst>
                </a:gridCol>
                <a:gridCol w="4377350">
                  <a:extLst>
                    <a:ext uri="{9D8B030D-6E8A-4147-A177-3AD203B41FA5}">
                      <a16:colId xmlns:a16="http://schemas.microsoft.com/office/drawing/2014/main" val="2087440810"/>
                    </a:ext>
                  </a:extLst>
                </a:gridCol>
              </a:tblGrid>
              <a:tr h="274320">
                <a:tc>
                  <a:txBody>
                    <a:bodyPr/>
                    <a:lstStyle/>
                    <a:p>
                      <a:pPr algn="ctr"/>
                      <a:r>
                        <a:rPr lang="en-US" dirty="0">
                          <a:latin typeface="Lato" panose="020F0502020204030203" pitchFamily="34" charset="0"/>
                        </a:rPr>
                        <a:t>Function</a:t>
                      </a:r>
                    </a:p>
                  </a:txBody>
                  <a:tcPr/>
                </a:tc>
                <a:tc>
                  <a:txBody>
                    <a:bodyPr/>
                    <a:lstStyle/>
                    <a:p>
                      <a:pPr algn="ctr"/>
                      <a:r>
                        <a:rPr lang="en-US" dirty="0">
                          <a:latin typeface="Lato" panose="020F0502020204030203" pitchFamily="34" charset="0"/>
                        </a:rPr>
                        <a:t>Label</a:t>
                      </a:r>
                    </a:p>
                  </a:txBody>
                  <a:tcPr/>
                </a:tc>
                <a:tc>
                  <a:txBody>
                    <a:bodyPr/>
                    <a:lstStyle/>
                    <a:p>
                      <a:pPr algn="ctr"/>
                      <a:r>
                        <a:rPr lang="en-US" dirty="0">
                          <a:latin typeface="Lato" panose="020F0502020204030203" pitchFamily="34" charset="0"/>
                        </a:rPr>
                        <a:t>Examples (not a complete list)</a:t>
                      </a:r>
                    </a:p>
                  </a:txBody>
                  <a:tcPr/>
                </a:tc>
                <a:extLst>
                  <a:ext uri="{0D108BD9-81ED-4DB2-BD59-A6C34878D82A}">
                    <a16:rowId xmlns:a16="http://schemas.microsoft.com/office/drawing/2014/main" val="3972396612"/>
                  </a:ext>
                </a:extLst>
              </a:tr>
              <a:tr h="274320">
                <a:tc>
                  <a:txBody>
                    <a:bodyPr/>
                    <a:lstStyle/>
                    <a:p>
                      <a:r>
                        <a:rPr lang="en-US" b="1" dirty="0">
                          <a:latin typeface="Lato" panose="020F0502020204030203" pitchFamily="34" charset="0"/>
                        </a:rPr>
                        <a:t>939000</a:t>
                      </a:r>
                    </a:p>
                  </a:txBody>
                  <a:tcPr/>
                </a:tc>
                <a:tc>
                  <a:txBody>
                    <a:bodyPr/>
                    <a:lstStyle/>
                    <a:p>
                      <a:r>
                        <a:rPr lang="en-US" b="1" dirty="0">
                          <a:latin typeface="Lato" panose="020F0502020204030203" pitchFamily="34" charset="0"/>
                        </a:rPr>
                        <a:t>Unassigned</a:t>
                      </a:r>
                    </a:p>
                  </a:txBody>
                  <a:tcPr/>
                </a:tc>
                <a:tc>
                  <a:txBody>
                    <a:bodyPr/>
                    <a:lstStyle/>
                    <a:p>
                      <a:r>
                        <a:rPr lang="en-US" b="1" dirty="0">
                          <a:latin typeface="Lato" panose="020F0502020204030203" pitchFamily="34" charset="0"/>
                        </a:rPr>
                        <a:t>Anything not in other fund</a:t>
                      </a:r>
                      <a:r>
                        <a:rPr lang="en-US" b="1" baseline="0" dirty="0">
                          <a:latin typeface="Lato" panose="020F0502020204030203" pitchFamily="34" charset="0"/>
                        </a:rPr>
                        <a:t> balance categories</a:t>
                      </a:r>
                      <a:endParaRPr lang="en-US" b="1" dirty="0">
                        <a:latin typeface="Lato" panose="020F0502020204030203" pitchFamily="34" charset="0"/>
                      </a:endParaRPr>
                    </a:p>
                  </a:txBody>
                  <a:tcPr/>
                </a:tc>
                <a:extLst>
                  <a:ext uri="{0D108BD9-81ED-4DB2-BD59-A6C34878D82A}">
                    <a16:rowId xmlns:a16="http://schemas.microsoft.com/office/drawing/2014/main" val="307917554"/>
                  </a:ext>
                </a:extLst>
              </a:tr>
              <a:tr h="274320">
                <a:tc>
                  <a:txBody>
                    <a:bodyPr/>
                    <a:lstStyle/>
                    <a:p>
                      <a:pPr marL="228600"/>
                      <a:r>
                        <a:rPr lang="en-US" dirty="0">
                          <a:latin typeface="Lato" panose="020F0502020204030203" pitchFamily="34" charset="0"/>
                        </a:rPr>
                        <a:t>939100</a:t>
                      </a:r>
                    </a:p>
                  </a:txBody>
                  <a:tcPr/>
                </a:tc>
                <a:tc>
                  <a:txBody>
                    <a:bodyPr/>
                    <a:lstStyle/>
                    <a:p>
                      <a:r>
                        <a:rPr lang="en-US" dirty="0">
                          <a:latin typeface="Lato" panose="020F0502020204030203" pitchFamily="34" charset="0"/>
                        </a:rPr>
                        <a:t>Revenue Stabilization</a:t>
                      </a:r>
                    </a:p>
                  </a:txBody>
                  <a:tcPr/>
                </a:tc>
                <a:tc>
                  <a:txBody>
                    <a:bodyPr/>
                    <a:lstStyle/>
                    <a:p>
                      <a:r>
                        <a:rPr lang="en-US" dirty="0">
                          <a:latin typeface="Lato" panose="020F0502020204030203" pitchFamily="34" charset="0"/>
                        </a:rPr>
                        <a:t>“Rainy Day” fund</a:t>
                      </a:r>
                    </a:p>
                  </a:txBody>
                  <a:tcPr/>
                </a:tc>
                <a:extLst>
                  <a:ext uri="{0D108BD9-81ED-4DB2-BD59-A6C34878D82A}">
                    <a16:rowId xmlns:a16="http://schemas.microsoft.com/office/drawing/2014/main" val="962701272"/>
                  </a:ext>
                </a:extLst>
              </a:tr>
              <a:tr h="274320">
                <a:tc>
                  <a:txBody>
                    <a:bodyPr/>
                    <a:lstStyle/>
                    <a:p>
                      <a:pPr marL="228600"/>
                      <a:r>
                        <a:rPr lang="en-US" dirty="0">
                          <a:latin typeface="Lato" panose="020F0502020204030203" pitchFamily="34" charset="0"/>
                        </a:rPr>
                        <a:t>939200</a:t>
                      </a:r>
                    </a:p>
                  </a:txBody>
                  <a:tcPr/>
                </a:tc>
                <a:tc>
                  <a:txBody>
                    <a:bodyPr/>
                    <a:lstStyle/>
                    <a:p>
                      <a:r>
                        <a:rPr lang="en-US" dirty="0">
                          <a:latin typeface="Lato" panose="020F0502020204030203" pitchFamily="34" charset="0"/>
                        </a:rPr>
                        <a:t>Working Capital Needs</a:t>
                      </a:r>
                    </a:p>
                  </a:txBody>
                  <a:tcPr/>
                </a:tc>
                <a:tc>
                  <a:txBody>
                    <a:bodyPr/>
                    <a:lstStyle/>
                    <a:p>
                      <a:r>
                        <a:rPr lang="en-US" dirty="0">
                          <a:latin typeface="Lato" panose="020F0502020204030203" pitchFamily="34" charset="0"/>
                        </a:rPr>
                        <a:t>Cash flow</a:t>
                      </a:r>
                    </a:p>
                  </a:txBody>
                  <a:tcPr/>
                </a:tc>
                <a:extLst>
                  <a:ext uri="{0D108BD9-81ED-4DB2-BD59-A6C34878D82A}">
                    <a16:rowId xmlns:a16="http://schemas.microsoft.com/office/drawing/2014/main" val="3795381294"/>
                  </a:ext>
                </a:extLst>
              </a:tr>
              <a:tr h="274320">
                <a:tc>
                  <a:txBody>
                    <a:bodyPr/>
                    <a:lstStyle/>
                    <a:p>
                      <a:pPr marL="228600"/>
                      <a:r>
                        <a:rPr lang="en-US" dirty="0">
                          <a:latin typeface="Lato" panose="020F0502020204030203" pitchFamily="34" charset="0"/>
                        </a:rPr>
                        <a:t>939300</a:t>
                      </a:r>
                    </a:p>
                  </a:txBody>
                  <a:tcPr/>
                </a:tc>
                <a:tc>
                  <a:txBody>
                    <a:bodyPr/>
                    <a:lstStyle/>
                    <a:p>
                      <a:r>
                        <a:rPr lang="en-US" dirty="0">
                          <a:latin typeface="Lato" panose="020F0502020204030203" pitchFamily="34" charset="0"/>
                        </a:rPr>
                        <a:t>Contingencies</a:t>
                      </a:r>
                    </a:p>
                  </a:txBody>
                  <a:tcPr/>
                </a:tc>
                <a:tc>
                  <a:txBody>
                    <a:bodyPr/>
                    <a:lstStyle/>
                    <a:p>
                      <a:r>
                        <a:rPr lang="en-US" dirty="0">
                          <a:latin typeface="Lato" panose="020F0502020204030203" pitchFamily="34" charset="0"/>
                        </a:rPr>
                        <a:t>Pending litigation, environmental</a:t>
                      </a:r>
                      <a:r>
                        <a:rPr lang="en-US" baseline="0" dirty="0">
                          <a:latin typeface="Lato" panose="020F0502020204030203" pitchFamily="34" charset="0"/>
                        </a:rPr>
                        <a:t> remediation</a:t>
                      </a:r>
                      <a:endParaRPr lang="en-US" dirty="0">
                        <a:latin typeface="Lato" panose="020F0502020204030203" pitchFamily="34" charset="0"/>
                      </a:endParaRPr>
                    </a:p>
                  </a:txBody>
                  <a:tcPr/>
                </a:tc>
                <a:extLst>
                  <a:ext uri="{0D108BD9-81ED-4DB2-BD59-A6C34878D82A}">
                    <a16:rowId xmlns:a16="http://schemas.microsoft.com/office/drawing/2014/main" val="1633641320"/>
                  </a:ext>
                </a:extLst>
              </a:tr>
              <a:tr h="274320">
                <a:tc>
                  <a:txBody>
                    <a:bodyPr/>
                    <a:lstStyle/>
                    <a:p>
                      <a:pPr marL="228600"/>
                      <a:r>
                        <a:rPr lang="en-US" dirty="0">
                          <a:latin typeface="Lato" panose="020F0502020204030203" pitchFamily="34" charset="0"/>
                        </a:rPr>
                        <a:t>939400</a:t>
                      </a:r>
                    </a:p>
                  </a:txBody>
                  <a:tcPr/>
                </a:tc>
                <a:tc>
                  <a:txBody>
                    <a:bodyPr/>
                    <a:lstStyle/>
                    <a:p>
                      <a:r>
                        <a:rPr lang="en-US" dirty="0">
                          <a:latin typeface="Lato" panose="020F0502020204030203" pitchFamily="34" charset="0"/>
                        </a:rPr>
                        <a:t>Emergencies</a:t>
                      </a:r>
                    </a:p>
                  </a:txBody>
                  <a:tcPr/>
                </a:tc>
                <a:tc>
                  <a:txBody>
                    <a:bodyPr/>
                    <a:lstStyle/>
                    <a:p>
                      <a:r>
                        <a:rPr lang="en-US" dirty="0">
                          <a:latin typeface="Lato" panose="020F0502020204030203" pitchFamily="34" charset="0"/>
                        </a:rPr>
                        <a:t>Disasters, “acts of God”</a:t>
                      </a:r>
                    </a:p>
                  </a:txBody>
                  <a:tcPr/>
                </a:tc>
                <a:extLst>
                  <a:ext uri="{0D108BD9-81ED-4DB2-BD59-A6C34878D82A}">
                    <a16:rowId xmlns:a16="http://schemas.microsoft.com/office/drawing/2014/main" val="1882722048"/>
                  </a:ext>
                </a:extLst>
              </a:tr>
              <a:tr h="274320">
                <a:tc>
                  <a:txBody>
                    <a:bodyPr/>
                    <a:lstStyle/>
                    <a:p>
                      <a:pPr marL="228600"/>
                      <a:r>
                        <a:rPr lang="en-US" dirty="0">
                          <a:latin typeface="Lato" panose="020F0502020204030203" pitchFamily="34" charset="0"/>
                        </a:rPr>
                        <a:t>939900</a:t>
                      </a:r>
                    </a:p>
                  </a:txBody>
                  <a:tcPr/>
                </a:tc>
                <a:tc>
                  <a:txBody>
                    <a:bodyPr/>
                    <a:lstStyle/>
                    <a:p>
                      <a:r>
                        <a:rPr lang="en-US" dirty="0">
                          <a:latin typeface="Lato" panose="020F0502020204030203" pitchFamily="34" charset="0"/>
                        </a:rPr>
                        <a:t>Other Unassigned</a:t>
                      </a:r>
                    </a:p>
                  </a:txBody>
                  <a:tcPr/>
                </a:tc>
                <a:tc>
                  <a:txBody>
                    <a:bodyPr/>
                    <a:lstStyle/>
                    <a:p>
                      <a:r>
                        <a:rPr lang="en-US" dirty="0">
                          <a:latin typeface="Lato" panose="020F0502020204030203" pitchFamily="34" charset="0"/>
                        </a:rPr>
                        <a:t>Anything</a:t>
                      </a:r>
                      <a:r>
                        <a:rPr lang="en-US" baseline="0" dirty="0">
                          <a:latin typeface="Lato" panose="020F0502020204030203" pitchFamily="34" charset="0"/>
                        </a:rPr>
                        <a:t> else</a:t>
                      </a:r>
                      <a:endParaRPr lang="en-US" dirty="0">
                        <a:latin typeface="Lato" panose="020F0502020204030203" pitchFamily="34" charset="0"/>
                      </a:endParaRPr>
                    </a:p>
                  </a:txBody>
                  <a:tcPr/>
                </a:tc>
                <a:extLst>
                  <a:ext uri="{0D108BD9-81ED-4DB2-BD59-A6C34878D82A}">
                    <a16:rowId xmlns:a16="http://schemas.microsoft.com/office/drawing/2014/main" val="1017218708"/>
                  </a:ext>
                </a:extLst>
              </a:tr>
            </a:tbl>
          </a:graphicData>
        </a:graphic>
      </p:graphicFrame>
      <p:sp>
        <p:nvSpPr>
          <p:cNvPr id="13" name="TextBox 12">
            <a:extLst>
              <a:ext uri="{FF2B5EF4-FFF2-40B4-BE49-F238E27FC236}">
                <a16:creationId xmlns:a16="http://schemas.microsoft.com/office/drawing/2014/main" id="{3C9B0461-2ED8-7B22-3814-77FC3876205B}"/>
              </a:ext>
            </a:extLst>
          </p:cNvPr>
          <p:cNvSpPr txBox="1"/>
          <p:nvPr/>
        </p:nvSpPr>
        <p:spPr>
          <a:xfrm>
            <a:off x="432706" y="1382858"/>
            <a:ext cx="8229600" cy="339645"/>
          </a:xfrm>
          <a:prstGeom prst="rect">
            <a:avLst/>
          </a:prstGeom>
          <a:noFill/>
        </p:spPr>
        <p:txBody>
          <a:bodyPr wrap="square" rtlCol="0">
            <a:spAutoFit/>
          </a:bodyPr>
          <a:lstStyle/>
          <a:p>
            <a:pPr algn="ctr"/>
            <a:r>
              <a:rPr lang="en-US" dirty="0">
                <a:latin typeface="Lato" panose="020F0502020204030203" pitchFamily="34" charset="0"/>
              </a:rPr>
              <a:t>Optional fund balance accounts for local use</a:t>
            </a:r>
          </a:p>
        </p:txBody>
      </p:sp>
    </p:spTree>
    <p:extLst>
      <p:ext uri="{BB962C8B-B14F-4D97-AF65-F5344CB8AC3E}">
        <p14:creationId xmlns:p14="http://schemas.microsoft.com/office/powerpoint/2010/main" val="31373325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6DAD1B8-5E80-E7B5-442E-F1DA52737791}"/>
              </a:ext>
            </a:extLst>
          </p:cNvPr>
          <p:cNvSpPr txBox="1"/>
          <p:nvPr/>
        </p:nvSpPr>
        <p:spPr>
          <a:xfrm>
            <a:off x="2282059" y="82797"/>
            <a:ext cx="4579882"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prstClr val="white"/>
                </a:solidFill>
                <a:effectLst/>
                <a:uLnTx/>
                <a:uFillTx/>
                <a:latin typeface="Lato Black" panose="020F0A02020204030203" pitchFamily="34" charset="0"/>
                <a:ea typeface="+mn-ea"/>
                <a:cs typeface="+mn-cs"/>
              </a:rPr>
              <a:t>SFS Contacts</a:t>
            </a:r>
          </a:p>
        </p:txBody>
      </p:sp>
      <p:sp>
        <p:nvSpPr>
          <p:cNvPr id="9" name="Text Placeholder 2">
            <a:extLst>
              <a:ext uri="{FF2B5EF4-FFF2-40B4-BE49-F238E27FC236}">
                <a16:creationId xmlns:a16="http://schemas.microsoft.com/office/drawing/2014/main" id="{8AA691DE-B657-1A50-7056-69BA1B0F8ED1}"/>
              </a:ext>
            </a:extLst>
          </p:cNvPr>
          <p:cNvSpPr>
            <a:spLocks noGrp="1"/>
          </p:cNvSpPr>
          <p:nvPr>
            <p:ph type="body" sz="quarter" idx="14"/>
          </p:nvPr>
        </p:nvSpPr>
        <p:spPr>
          <a:xfrm>
            <a:off x="698740" y="1233577"/>
            <a:ext cx="8074323" cy="3485071"/>
          </a:xfrm>
        </p:spPr>
        <p:txBody>
          <a:bodyPr>
            <a:normAutofit fontScale="77500" lnSpcReduction="20000"/>
          </a:bodyPr>
          <a:lstStyle/>
          <a:p>
            <a:r>
              <a:rPr lang="en-US" sz="1800" dirty="0"/>
              <a:t>Matt Baier, Fiscal Data Coordinator</a:t>
            </a:r>
            <a:br>
              <a:rPr lang="en-US" sz="1800" dirty="0"/>
            </a:br>
            <a:r>
              <a:rPr lang="en-US" sz="1800" b="0" dirty="0">
                <a:solidFill>
                  <a:schemeClr val="accent1">
                    <a:lumMod val="75000"/>
                  </a:schemeClr>
                </a:solidFill>
                <a:hlinkClick r:id="rId3">
                  <a:extLst>
                    <a:ext uri="{A12FA001-AC4F-418D-AE19-62706E023703}">
                      <ahyp:hlinkClr xmlns:ahyp="http://schemas.microsoft.com/office/drawing/2018/hyperlinkcolor" val="tx"/>
                    </a:ext>
                  </a:extLst>
                </a:hlinkClick>
              </a:rPr>
              <a:t>matthew.baier@dpi.wi.gov</a:t>
            </a:r>
            <a:r>
              <a:rPr lang="en-US" sz="1800" b="0" dirty="0"/>
              <a:t>, 608-266-1863</a:t>
            </a:r>
          </a:p>
          <a:p>
            <a:endParaRPr lang="en-US" sz="1800" b="0" dirty="0"/>
          </a:p>
          <a:p>
            <a:r>
              <a:rPr lang="en-US" sz="1800" dirty="0"/>
              <a:t>Olivia Bernitt, School Finance Auditor</a:t>
            </a:r>
            <a:br>
              <a:rPr lang="en-US" sz="1800" dirty="0"/>
            </a:br>
            <a:r>
              <a:rPr lang="en-US" sz="1800" b="0" dirty="0">
                <a:solidFill>
                  <a:schemeClr val="accent1">
                    <a:lumMod val="75000"/>
                  </a:schemeClr>
                </a:solidFill>
                <a:hlinkClick r:id="rId4">
                  <a:extLst>
                    <a:ext uri="{A12FA001-AC4F-418D-AE19-62706E023703}">
                      <ahyp:hlinkClr xmlns:ahyp="http://schemas.microsoft.com/office/drawing/2018/hyperlinkcolor" val="tx"/>
                    </a:ext>
                  </a:extLst>
                </a:hlinkClick>
              </a:rPr>
              <a:t>olivia.bernitt@dpi.wi.gov</a:t>
            </a:r>
            <a:r>
              <a:rPr lang="en-US" sz="1800" b="0" dirty="0"/>
              <a:t>, 608-267-2137</a:t>
            </a:r>
          </a:p>
          <a:p>
            <a:endParaRPr lang="en-US" sz="1800" b="0" dirty="0"/>
          </a:p>
          <a:p>
            <a:r>
              <a:rPr lang="en-US" sz="1800" dirty="0"/>
              <a:t>James Rhinerson, School Finance Auditor</a:t>
            </a:r>
          </a:p>
          <a:p>
            <a:pPr marL="0" indent="0">
              <a:buNone/>
            </a:pPr>
            <a:r>
              <a:rPr lang="en-US" sz="1800" b="0" dirty="0">
                <a:solidFill>
                  <a:schemeClr val="accent1">
                    <a:lumMod val="75000"/>
                  </a:schemeClr>
                </a:solidFill>
              </a:rPr>
              <a:t>          </a:t>
            </a:r>
            <a:r>
              <a:rPr lang="en-US" sz="1800" b="0" dirty="0">
                <a:solidFill>
                  <a:schemeClr val="accent1">
                    <a:lumMod val="75000"/>
                  </a:schemeClr>
                </a:solidFill>
                <a:hlinkClick r:id="rId5">
                  <a:extLst>
                    <a:ext uri="{A12FA001-AC4F-418D-AE19-62706E023703}">
                      <ahyp:hlinkClr xmlns:ahyp="http://schemas.microsoft.com/office/drawing/2018/hyperlinkcolor" val="tx"/>
                    </a:ext>
                  </a:extLst>
                </a:hlinkClick>
              </a:rPr>
              <a:t>james.rhinerson@dpi.wi.gov</a:t>
            </a:r>
            <a:r>
              <a:rPr lang="en-US" sz="1800" b="0" dirty="0"/>
              <a:t>, 608-266-7692</a:t>
            </a:r>
          </a:p>
          <a:p>
            <a:pPr marL="0" indent="0">
              <a:buNone/>
            </a:pPr>
            <a:endParaRPr lang="en-US" sz="1800" dirty="0"/>
          </a:p>
          <a:p>
            <a:r>
              <a:rPr lang="en-US" sz="1800" dirty="0"/>
              <a:t>SFS Team Contact</a:t>
            </a:r>
            <a:br>
              <a:rPr lang="en-US" sz="1800" b="0" dirty="0"/>
            </a:br>
            <a:r>
              <a:rPr lang="en-US" sz="1800" b="0" dirty="0">
                <a:solidFill>
                  <a:schemeClr val="accent1">
                    <a:lumMod val="75000"/>
                  </a:schemeClr>
                </a:solidFill>
                <a:hlinkClick r:id="rId6">
                  <a:extLst>
                    <a:ext uri="{A12FA001-AC4F-418D-AE19-62706E023703}">
                      <ahyp:hlinkClr xmlns:ahyp="http://schemas.microsoft.com/office/drawing/2018/hyperlinkcolor" val="tx"/>
                    </a:ext>
                  </a:extLst>
                </a:hlinkClick>
              </a:rPr>
              <a:t>dpifin@dpi.wi.gov</a:t>
            </a:r>
            <a:r>
              <a:rPr lang="en-US" sz="1800" b="0" dirty="0"/>
              <a:t>, 608-267-9114</a:t>
            </a:r>
            <a:endParaRPr lang="en-US" sz="1800" dirty="0"/>
          </a:p>
        </p:txBody>
      </p:sp>
    </p:spTree>
    <p:extLst>
      <p:ext uri="{BB962C8B-B14F-4D97-AF65-F5344CB8AC3E}">
        <p14:creationId xmlns:p14="http://schemas.microsoft.com/office/powerpoint/2010/main" val="457333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12930" y="1062067"/>
            <a:ext cx="8118140" cy="3820886"/>
          </a:xfrm>
        </p:spPr>
        <p:txBody>
          <a:bodyPr>
            <a:normAutofit/>
          </a:bodyPr>
          <a:lstStyle/>
          <a:p>
            <a:pPr marL="0" indent="0">
              <a:lnSpc>
                <a:spcPct val="100000"/>
              </a:lnSpc>
              <a:spcAft>
                <a:spcPts val="1800"/>
              </a:spcAft>
              <a:buNone/>
            </a:pPr>
            <a:r>
              <a:rPr lang="en-US" sz="2400" dirty="0"/>
              <a:t>WUFAR meets requirements under Generally Accepted Accounting Principles (GAAP) and Governmental Accounting Standards Board (GASB) which apply to all state and local governments.</a:t>
            </a:r>
          </a:p>
          <a:p>
            <a:pPr marL="0" indent="0">
              <a:lnSpc>
                <a:spcPct val="100000"/>
              </a:lnSpc>
              <a:spcAft>
                <a:spcPts val="1800"/>
              </a:spcAft>
              <a:buNone/>
            </a:pPr>
            <a:r>
              <a:rPr lang="en-US" dirty="0"/>
              <a:t>Changes to GAAP and GASB are one of the primary reasons DPI makes revisions to WUFAR on a periodic basis.</a:t>
            </a:r>
            <a:endParaRPr lang="en-US" sz="2400" dirty="0"/>
          </a:p>
        </p:txBody>
      </p:sp>
      <p:sp>
        <p:nvSpPr>
          <p:cNvPr id="2" name="Text Placeholder 1"/>
          <p:cNvSpPr>
            <a:spLocks noGrp="1"/>
          </p:cNvSpPr>
          <p:nvPr>
            <p:ph type="body" sz="quarter" idx="4294967295"/>
          </p:nvPr>
        </p:nvSpPr>
        <p:spPr>
          <a:xfrm>
            <a:off x="0" y="86710"/>
            <a:ext cx="9144000" cy="835628"/>
          </a:xfrm>
        </p:spPr>
        <p:txBody>
          <a:bodyPr>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prstClr val="white"/>
                </a:solidFill>
                <a:effectLst/>
                <a:uLnTx/>
                <a:uFillTx/>
                <a:latin typeface="Lato Black" panose="020F0A02020204030203" pitchFamily="34" charset="0"/>
                <a:ea typeface="+mn-ea"/>
                <a:cs typeface="+mn-cs"/>
              </a:rPr>
              <a:t>GAAP &amp; GASB</a:t>
            </a:r>
          </a:p>
        </p:txBody>
      </p:sp>
    </p:spTree>
    <p:extLst>
      <p:ext uri="{BB962C8B-B14F-4D97-AF65-F5344CB8AC3E}">
        <p14:creationId xmlns:p14="http://schemas.microsoft.com/office/powerpoint/2010/main" val="3052977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26317" y="1012371"/>
            <a:ext cx="8688474" cy="3820886"/>
          </a:xfrm>
        </p:spPr>
        <p:txBody>
          <a:bodyPr>
            <a:noAutofit/>
          </a:bodyPr>
          <a:lstStyle/>
          <a:p>
            <a:pPr marL="0" indent="0">
              <a:buNone/>
            </a:pPr>
            <a:r>
              <a:rPr lang="en-US" sz="1800" dirty="0"/>
              <a:t>This sequence is what you would normally see when looking at an expense report.</a:t>
            </a:r>
          </a:p>
        </p:txBody>
      </p:sp>
      <p:sp>
        <p:nvSpPr>
          <p:cNvPr id="2" name="Text Placeholder 1"/>
          <p:cNvSpPr>
            <a:spLocks noGrp="1"/>
          </p:cNvSpPr>
          <p:nvPr>
            <p:ph type="body" sz="quarter" idx="4294967295"/>
          </p:nvPr>
        </p:nvSpPr>
        <p:spPr>
          <a:xfrm>
            <a:off x="0" y="129208"/>
            <a:ext cx="9144000" cy="793129"/>
          </a:xfrm>
        </p:spPr>
        <p:txBody>
          <a:bodyPr>
            <a:normAutofit/>
          </a:bodyPr>
          <a:lstStyle/>
          <a:p>
            <a:pPr marL="0" indent="0" algn="ctr">
              <a:buNone/>
            </a:pPr>
            <a:r>
              <a:rPr lang="en-US" sz="3400" dirty="0">
                <a:solidFill>
                  <a:schemeClr val="bg1"/>
                </a:solidFill>
                <a:latin typeface="Lato Black" panose="020F0A02020204030203" pitchFamily="34" charset="0"/>
              </a:rPr>
              <a:t>WUFAR Sequence of Dimensions</a:t>
            </a:r>
          </a:p>
        </p:txBody>
      </p:sp>
      <p:grpSp>
        <p:nvGrpSpPr>
          <p:cNvPr id="4" name="Group 3"/>
          <p:cNvGrpSpPr/>
          <p:nvPr/>
        </p:nvGrpSpPr>
        <p:grpSpPr>
          <a:xfrm>
            <a:off x="3492494" y="1903401"/>
            <a:ext cx="2049642" cy="819856"/>
            <a:chOff x="3280478" y="1876071"/>
            <a:chExt cx="2049642" cy="819856"/>
          </a:xfrm>
          <a:effectLst>
            <a:reflection blurRad="6350" stA="50000" endA="295" endPos="92000" dist="101600" dir="5400000" sy="-100000" algn="bl" rotWithShape="0"/>
          </a:effectLst>
        </p:grpSpPr>
        <p:sp>
          <p:nvSpPr>
            <p:cNvPr id="5" name="Chevron 4"/>
            <p:cNvSpPr/>
            <p:nvPr/>
          </p:nvSpPr>
          <p:spPr>
            <a:xfrm>
              <a:off x="3280478" y="1876071"/>
              <a:ext cx="2049642" cy="819856"/>
            </a:xfrm>
            <a:prstGeom prst="chevron">
              <a:avLst/>
            </a:prstGeom>
            <a:solidFill>
              <a:srgbClr val="6699FF"/>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Chevron 8"/>
            <p:cNvSpPr/>
            <p:nvPr/>
          </p:nvSpPr>
          <p:spPr>
            <a:xfrm>
              <a:off x="3690406" y="1876071"/>
              <a:ext cx="1229786" cy="819856"/>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84011" tIns="56007" rIns="28004" bIns="56007"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607"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Object or Source</a:t>
              </a:r>
            </a:p>
          </p:txBody>
        </p:sp>
      </p:grpSp>
      <p:grpSp>
        <p:nvGrpSpPr>
          <p:cNvPr id="7" name="Group 6"/>
          <p:cNvGrpSpPr/>
          <p:nvPr/>
        </p:nvGrpSpPr>
        <p:grpSpPr>
          <a:xfrm>
            <a:off x="5132208" y="1903401"/>
            <a:ext cx="2049642" cy="819856"/>
            <a:chOff x="4920192" y="1876071"/>
            <a:chExt cx="2049642" cy="819856"/>
          </a:xfrm>
          <a:effectLst>
            <a:reflection blurRad="6350" stA="50000" endA="295" endPos="92000" dist="101600" dir="5400000" sy="-100000" algn="bl" rotWithShape="0"/>
          </a:effectLst>
        </p:grpSpPr>
        <p:sp>
          <p:nvSpPr>
            <p:cNvPr id="8" name="Chevron 7"/>
            <p:cNvSpPr/>
            <p:nvPr/>
          </p:nvSpPr>
          <p:spPr>
            <a:xfrm>
              <a:off x="4920192" y="1876071"/>
              <a:ext cx="2049642" cy="819856"/>
            </a:xfrm>
            <a:prstGeom prst="chevron">
              <a:avLst/>
            </a:prstGeom>
            <a:solidFill>
              <a:srgbClr val="E37DE5"/>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Chevron 10"/>
            <p:cNvSpPr/>
            <p:nvPr/>
          </p:nvSpPr>
          <p:spPr>
            <a:xfrm>
              <a:off x="5330120" y="1876071"/>
              <a:ext cx="1229786" cy="819856"/>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84011" tIns="56007" rIns="28004" bIns="56007"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607"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Function</a:t>
              </a:r>
            </a:p>
          </p:txBody>
        </p:sp>
      </p:grpSp>
      <p:grpSp>
        <p:nvGrpSpPr>
          <p:cNvPr id="10" name="Group 9"/>
          <p:cNvGrpSpPr/>
          <p:nvPr/>
        </p:nvGrpSpPr>
        <p:grpSpPr>
          <a:xfrm>
            <a:off x="6771922" y="1903401"/>
            <a:ext cx="2049642" cy="819856"/>
            <a:chOff x="6559906" y="1876071"/>
            <a:chExt cx="2049642" cy="819856"/>
          </a:xfrm>
          <a:effectLst>
            <a:reflection blurRad="6350" stA="50000" endA="295" endPos="92000" dist="101600" dir="5400000" sy="-100000" algn="bl" rotWithShape="0"/>
          </a:effectLst>
        </p:grpSpPr>
        <p:sp>
          <p:nvSpPr>
            <p:cNvPr id="11" name="Chevron 10"/>
            <p:cNvSpPr/>
            <p:nvPr/>
          </p:nvSpPr>
          <p:spPr>
            <a:xfrm>
              <a:off x="6559906" y="1876071"/>
              <a:ext cx="2049642" cy="819856"/>
            </a:xfrm>
            <a:prstGeom prst="chevron">
              <a:avLst/>
            </a:prstGeom>
            <a:solidFill>
              <a:srgbClr val="41DF7D"/>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Chevron 12"/>
            <p:cNvSpPr/>
            <p:nvPr/>
          </p:nvSpPr>
          <p:spPr>
            <a:xfrm>
              <a:off x="6969834" y="1876071"/>
              <a:ext cx="1229786" cy="819856"/>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84011" tIns="56007" rIns="28004" bIns="56007"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607"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Project</a:t>
              </a:r>
            </a:p>
          </p:txBody>
        </p:sp>
      </p:grpSp>
      <p:grpSp>
        <p:nvGrpSpPr>
          <p:cNvPr id="13" name="Group 12"/>
          <p:cNvGrpSpPr/>
          <p:nvPr/>
        </p:nvGrpSpPr>
        <p:grpSpPr>
          <a:xfrm>
            <a:off x="326316" y="1903401"/>
            <a:ext cx="2049642" cy="819856"/>
            <a:chOff x="1051" y="1876071"/>
            <a:chExt cx="2049642" cy="819856"/>
          </a:xfrm>
          <a:effectLst>
            <a:reflection blurRad="6350" stA="50000" endA="295" endPos="92000" dist="101600" dir="5400000" sy="-100000" algn="bl" rotWithShape="0"/>
          </a:effectLst>
        </p:grpSpPr>
        <p:sp>
          <p:nvSpPr>
            <p:cNvPr id="14" name="Pentagon 13"/>
            <p:cNvSpPr/>
            <p:nvPr/>
          </p:nvSpPr>
          <p:spPr>
            <a:xfrm>
              <a:off x="1051" y="1876071"/>
              <a:ext cx="2049642" cy="819856"/>
            </a:xfrm>
            <a:prstGeom prst="homePlate">
              <a:avLst/>
            </a:prstGeom>
            <a:solidFill>
              <a:srgbClr val="FFFF00"/>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Pentagon 4"/>
            <p:cNvSpPr/>
            <p:nvPr/>
          </p:nvSpPr>
          <p:spPr>
            <a:xfrm>
              <a:off x="1051" y="1876071"/>
              <a:ext cx="1844677" cy="819856"/>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112014" tIns="56007" rIns="28004" bIns="56007"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607"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Fund</a:t>
              </a:r>
            </a:p>
          </p:txBody>
        </p:sp>
      </p:grpSp>
      <p:grpSp>
        <p:nvGrpSpPr>
          <p:cNvPr id="16" name="Group 15"/>
          <p:cNvGrpSpPr/>
          <p:nvPr/>
        </p:nvGrpSpPr>
        <p:grpSpPr>
          <a:xfrm>
            <a:off x="1966029" y="1903401"/>
            <a:ext cx="2049642" cy="819856"/>
            <a:chOff x="1640764" y="1876071"/>
            <a:chExt cx="2049642" cy="819856"/>
          </a:xfrm>
          <a:effectLst>
            <a:reflection blurRad="6350" stA="50000" endA="295" endPos="92000" dist="101600" dir="5400000" sy="-100000" algn="bl" rotWithShape="0"/>
          </a:effectLst>
        </p:grpSpPr>
        <p:sp>
          <p:nvSpPr>
            <p:cNvPr id="17" name="Chevron 16"/>
            <p:cNvSpPr/>
            <p:nvPr/>
          </p:nvSpPr>
          <p:spPr>
            <a:xfrm>
              <a:off x="1640764" y="1876071"/>
              <a:ext cx="2049642" cy="819856"/>
            </a:xfrm>
            <a:prstGeom prst="chevron">
              <a:avLst/>
            </a:prstGeom>
            <a:solidFill>
              <a:srgbClr val="9966FF"/>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Chevron 6"/>
            <p:cNvSpPr/>
            <p:nvPr/>
          </p:nvSpPr>
          <p:spPr>
            <a:xfrm>
              <a:off x="2050692" y="1876071"/>
              <a:ext cx="1229786" cy="819856"/>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84011" tIns="56007" rIns="28004" bIns="56007"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607"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Location</a:t>
              </a:r>
            </a:p>
          </p:txBody>
        </p:sp>
      </p:grpSp>
    </p:spTree>
    <p:extLst>
      <p:ext uri="{BB962C8B-B14F-4D97-AF65-F5344CB8AC3E}">
        <p14:creationId xmlns:p14="http://schemas.microsoft.com/office/powerpoint/2010/main" val="38832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0" y="86710"/>
            <a:ext cx="9144000" cy="835628"/>
          </a:xfrm>
        </p:spPr>
        <p:txBody>
          <a:bodyPr>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prstClr val="white"/>
                </a:solidFill>
                <a:effectLst/>
                <a:uLnTx/>
                <a:uFillTx/>
                <a:latin typeface="Lato Black" panose="020F0A02020204030203" pitchFamily="34" charset="0"/>
                <a:ea typeface="+mn-ea"/>
                <a:cs typeface="+mn-cs"/>
              </a:rPr>
              <a:t>WUFAR Account Sequence</a:t>
            </a:r>
          </a:p>
        </p:txBody>
      </p:sp>
      <p:sp>
        <p:nvSpPr>
          <p:cNvPr id="4" name="TextBox 3">
            <a:extLst>
              <a:ext uri="{FF2B5EF4-FFF2-40B4-BE49-F238E27FC236}">
                <a16:creationId xmlns:a16="http://schemas.microsoft.com/office/drawing/2014/main" id="{FFFFDED9-F747-EDEC-265C-736348D24F67}"/>
              </a:ext>
            </a:extLst>
          </p:cNvPr>
          <p:cNvSpPr txBox="1"/>
          <p:nvPr/>
        </p:nvSpPr>
        <p:spPr>
          <a:xfrm>
            <a:off x="1367409" y="3180942"/>
            <a:ext cx="6519542" cy="378373"/>
          </a:xfrm>
          <a:prstGeom prst="rect">
            <a:avLst/>
          </a:prstGeom>
          <a:noFill/>
        </p:spPr>
        <p:txBody>
          <a:bodyPr wrap="square" rtlCol="0">
            <a:spAutoFit/>
          </a:bodyPr>
          <a:lstStyle/>
          <a:p>
            <a:pPr algn="ctr">
              <a:lnSpc>
                <a:spcPct val="114000"/>
              </a:lnSpc>
            </a:pPr>
            <a:r>
              <a:rPr lang="en-US" sz="1800" dirty="0">
                <a:latin typeface="Lato" panose="020F0502020204030203" pitchFamily="34" charset="0"/>
              </a:rPr>
              <a:t>Fund – Type – Location – Object/Source – Function - Project</a:t>
            </a:r>
          </a:p>
        </p:txBody>
      </p:sp>
      <p:sp>
        <p:nvSpPr>
          <p:cNvPr id="5" name="TextBox 4">
            <a:extLst>
              <a:ext uri="{FF2B5EF4-FFF2-40B4-BE49-F238E27FC236}">
                <a16:creationId xmlns:a16="http://schemas.microsoft.com/office/drawing/2014/main" id="{7268A6BA-0953-C992-CFBA-982AD4BC6589}"/>
              </a:ext>
            </a:extLst>
          </p:cNvPr>
          <p:cNvSpPr txBox="1"/>
          <p:nvPr/>
        </p:nvSpPr>
        <p:spPr>
          <a:xfrm>
            <a:off x="1367409" y="1500893"/>
            <a:ext cx="6519542" cy="461665"/>
          </a:xfrm>
          <a:prstGeom prst="rect">
            <a:avLst/>
          </a:prstGeom>
          <a:noFill/>
        </p:spPr>
        <p:txBody>
          <a:bodyPr wrap="none" rtlCol="0">
            <a:spAutoFit/>
          </a:bodyPr>
          <a:lstStyle/>
          <a:p>
            <a:pPr algn="ctr"/>
            <a:r>
              <a:rPr lang="en-US" sz="2400" b="1" dirty="0">
                <a:latin typeface="Lato" panose="020F0502020204030203" pitchFamily="34" charset="0"/>
              </a:rPr>
              <a:t>A WUFAR account is a sequence of </a:t>
            </a:r>
            <a:r>
              <a:rPr lang="en-US" sz="2400" b="1" i="1" dirty="0">
                <a:latin typeface="Lato" panose="020F0502020204030203" pitchFamily="34" charset="0"/>
              </a:rPr>
              <a:t>dimensions</a:t>
            </a:r>
            <a:r>
              <a:rPr lang="en-US" sz="2400" b="1" dirty="0">
                <a:latin typeface="Lato" panose="020F0502020204030203" pitchFamily="34" charset="0"/>
              </a:rPr>
              <a:t>:</a:t>
            </a:r>
            <a:endParaRPr lang="en-US" sz="2400" b="1" i="1" dirty="0">
              <a:latin typeface="Lato" panose="020F0502020204030203" pitchFamily="34" charset="0"/>
            </a:endParaRPr>
          </a:p>
        </p:txBody>
      </p:sp>
      <p:grpSp>
        <p:nvGrpSpPr>
          <p:cNvPr id="6" name="Group 5">
            <a:extLst>
              <a:ext uri="{FF2B5EF4-FFF2-40B4-BE49-F238E27FC236}">
                <a16:creationId xmlns:a16="http://schemas.microsoft.com/office/drawing/2014/main" id="{E22A5C63-0A81-A90B-0D0A-416E0D05968E}"/>
              </a:ext>
            </a:extLst>
          </p:cNvPr>
          <p:cNvGrpSpPr/>
          <p:nvPr/>
        </p:nvGrpSpPr>
        <p:grpSpPr>
          <a:xfrm>
            <a:off x="1665469" y="2202418"/>
            <a:ext cx="5923420" cy="738664"/>
            <a:chOff x="1610290" y="1579173"/>
            <a:chExt cx="5923420" cy="738664"/>
          </a:xfrm>
          <a:noFill/>
        </p:grpSpPr>
        <p:sp>
          <p:nvSpPr>
            <p:cNvPr id="7" name="TextBox 6">
              <a:extLst>
                <a:ext uri="{FF2B5EF4-FFF2-40B4-BE49-F238E27FC236}">
                  <a16:creationId xmlns:a16="http://schemas.microsoft.com/office/drawing/2014/main" id="{B1291FED-2DCF-B71A-3475-D6620F8B6DE1}"/>
                </a:ext>
              </a:extLst>
            </p:cNvPr>
            <p:cNvSpPr txBox="1"/>
            <p:nvPr/>
          </p:nvSpPr>
          <p:spPr>
            <a:xfrm>
              <a:off x="1610290" y="1579173"/>
              <a:ext cx="720069" cy="738664"/>
            </a:xfrm>
            <a:prstGeom prst="rect">
              <a:avLst/>
            </a:prstGeom>
            <a:grpFill/>
            <a:ln>
              <a:noFill/>
            </a:ln>
          </p:spPr>
          <p:txBody>
            <a:bodyPr wrap="none" lIns="91440" tIns="91440" bIns="91440" rtlCol="0" anchor="ctr" anchorCtr="0">
              <a:spAutoFit/>
            </a:bodyPr>
            <a:lstStyle/>
            <a:p>
              <a:pPr algn="ctr"/>
              <a:r>
                <a:rPr lang="en-US" sz="3600" b="1" dirty="0">
                  <a:latin typeface="Lato" panose="020F0502020204030203" pitchFamily="34" charset="0"/>
                </a:rPr>
                <a:t>10</a:t>
              </a:r>
            </a:p>
          </p:txBody>
        </p:sp>
        <p:sp>
          <p:nvSpPr>
            <p:cNvPr id="8" name="TextBox 7">
              <a:extLst>
                <a:ext uri="{FF2B5EF4-FFF2-40B4-BE49-F238E27FC236}">
                  <a16:creationId xmlns:a16="http://schemas.microsoft.com/office/drawing/2014/main" id="{208E7BD9-D1B3-B58B-1087-0CB118FEC309}"/>
                </a:ext>
              </a:extLst>
            </p:cNvPr>
            <p:cNvSpPr txBox="1"/>
            <p:nvPr/>
          </p:nvSpPr>
          <p:spPr>
            <a:xfrm>
              <a:off x="2330359" y="1579173"/>
              <a:ext cx="449162" cy="738664"/>
            </a:xfrm>
            <a:prstGeom prst="rect">
              <a:avLst/>
            </a:prstGeom>
            <a:grpFill/>
            <a:ln>
              <a:noFill/>
            </a:ln>
          </p:spPr>
          <p:txBody>
            <a:bodyPr wrap="none" lIns="91440" tIns="91440" bIns="91440" rtlCol="0" anchor="ctr" anchorCtr="0">
              <a:spAutoFit/>
            </a:bodyPr>
            <a:lstStyle/>
            <a:p>
              <a:pPr algn="ctr"/>
              <a:r>
                <a:rPr lang="en-US" sz="3600" b="1" dirty="0">
                  <a:latin typeface="Lato" panose="020F0502020204030203" pitchFamily="34" charset="0"/>
                </a:rPr>
                <a:t>E</a:t>
              </a:r>
            </a:p>
          </p:txBody>
        </p:sp>
        <p:sp>
          <p:nvSpPr>
            <p:cNvPr id="9" name="TextBox 8">
              <a:extLst>
                <a:ext uri="{FF2B5EF4-FFF2-40B4-BE49-F238E27FC236}">
                  <a16:creationId xmlns:a16="http://schemas.microsoft.com/office/drawing/2014/main" id="{BCB8F5FD-38CE-FD1A-EE1B-44A11E55FAB2}"/>
                </a:ext>
              </a:extLst>
            </p:cNvPr>
            <p:cNvSpPr txBox="1"/>
            <p:nvPr/>
          </p:nvSpPr>
          <p:spPr>
            <a:xfrm>
              <a:off x="2779521" y="1579173"/>
              <a:ext cx="987771" cy="738664"/>
            </a:xfrm>
            <a:prstGeom prst="rect">
              <a:avLst/>
            </a:prstGeom>
            <a:grpFill/>
            <a:ln>
              <a:noFill/>
            </a:ln>
          </p:spPr>
          <p:txBody>
            <a:bodyPr wrap="none" lIns="91440" tIns="91440" bIns="91440" rtlCol="0" anchor="ctr" anchorCtr="0">
              <a:spAutoFit/>
            </a:bodyPr>
            <a:lstStyle/>
            <a:p>
              <a:pPr algn="ctr"/>
              <a:r>
                <a:rPr lang="en-US" sz="3600" b="1" dirty="0">
                  <a:latin typeface="Lato" panose="020F0502020204030203" pitchFamily="34" charset="0"/>
                </a:rPr>
                <a:t>120</a:t>
              </a:r>
            </a:p>
          </p:txBody>
        </p:sp>
        <p:sp>
          <p:nvSpPr>
            <p:cNvPr id="10" name="TextBox 9">
              <a:extLst>
                <a:ext uri="{FF2B5EF4-FFF2-40B4-BE49-F238E27FC236}">
                  <a16:creationId xmlns:a16="http://schemas.microsoft.com/office/drawing/2014/main" id="{963226B1-BB3F-AB7E-1B6F-575F6994C19A}"/>
                </a:ext>
              </a:extLst>
            </p:cNvPr>
            <p:cNvSpPr txBox="1"/>
            <p:nvPr/>
          </p:nvSpPr>
          <p:spPr>
            <a:xfrm>
              <a:off x="3767292" y="1579173"/>
              <a:ext cx="987771" cy="738664"/>
            </a:xfrm>
            <a:prstGeom prst="rect">
              <a:avLst/>
            </a:prstGeom>
            <a:grpFill/>
            <a:ln>
              <a:noFill/>
            </a:ln>
          </p:spPr>
          <p:txBody>
            <a:bodyPr wrap="none" lIns="91440" tIns="91440" bIns="91440" rtlCol="0" anchor="ctr" anchorCtr="0">
              <a:spAutoFit/>
            </a:bodyPr>
            <a:lstStyle/>
            <a:p>
              <a:pPr algn="ctr"/>
              <a:r>
                <a:rPr lang="en-US" sz="3600" b="1" dirty="0">
                  <a:latin typeface="Lato" panose="020F0502020204030203" pitchFamily="34" charset="0"/>
                </a:rPr>
                <a:t>111</a:t>
              </a:r>
            </a:p>
          </p:txBody>
        </p:sp>
        <p:sp>
          <p:nvSpPr>
            <p:cNvPr id="11" name="TextBox 10">
              <a:extLst>
                <a:ext uri="{FF2B5EF4-FFF2-40B4-BE49-F238E27FC236}">
                  <a16:creationId xmlns:a16="http://schemas.microsoft.com/office/drawing/2014/main" id="{CE1E80DB-1B00-CD46-3EB5-A6695A1C6F60}"/>
                </a:ext>
              </a:extLst>
            </p:cNvPr>
            <p:cNvSpPr txBox="1"/>
            <p:nvPr/>
          </p:nvSpPr>
          <p:spPr>
            <a:xfrm>
              <a:off x="4755063" y="1579173"/>
              <a:ext cx="1790876" cy="738664"/>
            </a:xfrm>
            <a:prstGeom prst="rect">
              <a:avLst/>
            </a:prstGeom>
            <a:grpFill/>
            <a:ln>
              <a:noFill/>
            </a:ln>
          </p:spPr>
          <p:txBody>
            <a:bodyPr wrap="none" lIns="91440" tIns="91440" bIns="91440" rtlCol="0" anchor="ctr" anchorCtr="0">
              <a:spAutoFit/>
            </a:bodyPr>
            <a:lstStyle/>
            <a:p>
              <a:pPr algn="ctr"/>
              <a:r>
                <a:rPr lang="en-US" sz="3600" b="1" dirty="0">
                  <a:latin typeface="Lato" panose="020F0502020204030203" pitchFamily="34" charset="0"/>
                </a:rPr>
                <a:t>122150</a:t>
              </a:r>
            </a:p>
          </p:txBody>
        </p:sp>
        <p:sp>
          <p:nvSpPr>
            <p:cNvPr id="12" name="TextBox 11">
              <a:extLst>
                <a:ext uri="{FF2B5EF4-FFF2-40B4-BE49-F238E27FC236}">
                  <a16:creationId xmlns:a16="http://schemas.microsoft.com/office/drawing/2014/main" id="{F2FD9C77-F86E-3941-C562-09217BBA0112}"/>
                </a:ext>
              </a:extLst>
            </p:cNvPr>
            <p:cNvSpPr txBox="1"/>
            <p:nvPr/>
          </p:nvSpPr>
          <p:spPr>
            <a:xfrm>
              <a:off x="6545939" y="1579173"/>
              <a:ext cx="987771" cy="738664"/>
            </a:xfrm>
            <a:prstGeom prst="rect">
              <a:avLst/>
            </a:prstGeom>
            <a:grpFill/>
            <a:ln>
              <a:noFill/>
            </a:ln>
          </p:spPr>
          <p:txBody>
            <a:bodyPr wrap="none" lIns="91440" tIns="91440" bIns="91440" rtlCol="0" anchor="ctr" anchorCtr="0">
              <a:spAutoFit/>
            </a:bodyPr>
            <a:lstStyle/>
            <a:p>
              <a:pPr algn="ctr"/>
              <a:r>
                <a:rPr lang="en-US" sz="3600" b="1" dirty="0">
                  <a:latin typeface="Lato" panose="020F0502020204030203" pitchFamily="34" charset="0"/>
                </a:rPr>
                <a:t>141</a:t>
              </a:r>
            </a:p>
          </p:txBody>
        </p:sp>
      </p:grpSp>
    </p:spTree>
    <p:extLst>
      <p:ext uri="{BB962C8B-B14F-4D97-AF65-F5344CB8AC3E}">
        <p14:creationId xmlns:p14="http://schemas.microsoft.com/office/powerpoint/2010/main" val="112200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5412</TotalTime>
  <Words>4676</Words>
  <Application>Microsoft Office PowerPoint</Application>
  <PresentationFormat>On-screen Show (16:9)</PresentationFormat>
  <Paragraphs>808</Paragraphs>
  <Slides>61</Slides>
  <Notes>61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61</vt:i4>
      </vt:variant>
    </vt:vector>
  </HeadingPairs>
  <TitlesOfParts>
    <vt:vector size="70" baseType="lpstr">
      <vt:lpstr>Arial</vt:lpstr>
      <vt:lpstr>Calibri</vt:lpstr>
      <vt:lpstr>Courier New</vt:lpstr>
      <vt:lpstr>Lato</vt:lpstr>
      <vt:lpstr>Lato Black</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WUFAR: Wisconsin Uniform Financial Accounting Requirements</dc:title>
  <dc:creator>dpifin@dpi.wi.gov</dc:creator>
  <cp:keywords>introduction, wufar, wisconsin, uniform, financial, accounting, requirement, wasbo, nsa, 2023, fall, wisconsin, school, financial, service</cp:keywords>
  <cp:lastModifiedBy>Huelsman, Scott M.   DPI</cp:lastModifiedBy>
  <cp:revision>116</cp:revision>
  <dcterms:created xsi:type="dcterms:W3CDTF">2016-02-23T19:34:17Z</dcterms:created>
  <dcterms:modified xsi:type="dcterms:W3CDTF">2023-10-19T16:46:59Z</dcterms:modified>
</cp:coreProperties>
</file>