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3"/>
  </p:notesMasterIdLst>
  <p:sldIdLst>
    <p:sldId id="266" r:id="rId2"/>
    <p:sldId id="267" r:id="rId3"/>
    <p:sldId id="259" r:id="rId4"/>
    <p:sldId id="268" r:id="rId5"/>
    <p:sldId id="269" r:id="rId6"/>
    <p:sldId id="270" r:id="rId7"/>
    <p:sldId id="346" r:id="rId8"/>
    <p:sldId id="273" r:id="rId9"/>
    <p:sldId id="275" r:id="rId10"/>
    <p:sldId id="276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6" r:id="rId22"/>
    <p:sldId id="325" r:id="rId23"/>
    <p:sldId id="362" r:id="rId24"/>
    <p:sldId id="347" r:id="rId25"/>
    <p:sldId id="348" r:id="rId26"/>
    <p:sldId id="351" r:id="rId27"/>
    <p:sldId id="350" r:id="rId28"/>
    <p:sldId id="310" r:id="rId29"/>
    <p:sldId id="349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42" r:id="rId41"/>
    <p:sldId id="343" r:id="rId42"/>
  </p:sldIdLst>
  <p:sldSz cx="9144000" cy="5143500" type="screen16x9"/>
  <p:notesSz cx="6858000" cy="91440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2F8EC"/>
    <a:srgbClr val="DBECCC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7" autoAdjust="0"/>
    <p:restoredTop sz="86413"/>
  </p:normalViewPr>
  <p:slideViewPr>
    <p:cSldViewPr snapToGrid="0">
      <p:cViewPr varScale="1">
        <p:scale>
          <a:sx n="123" d="100"/>
          <a:sy n="123" d="100"/>
        </p:scale>
        <p:origin x="132" y="96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3392384"/>
            <a:ext cx="9141824" cy="1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345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/>
          <a:lstStyle/>
          <a:p>
            <a:fld id="{1A12501A-D3F7-4238-939C-FC2B4B3019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/>
          <a:lstStyle/>
          <a:p>
            <a:fld id="{1A12501A-D3F7-4238-939C-FC2B4B301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/wdf" TargetMode="External"/><Relationship Id="rId2" Type="http://schemas.openxmlformats.org/officeDocument/2006/relationships/hyperlink" Target="https://dpi.wi.gov/sfs/finances/wufar/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i.wi.gov/sfs/wdf/podcas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" TargetMode="External"/><Relationship Id="rId2" Type="http://schemas.openxmlformats.org/officeDocument/2006/relationships/hyperlink" Target="mailto:dpifin@dpi.wi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i.wi.gov/sfs/communications/staff-director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6186" y="1413711"/>
            <a:ext cx="8180379" cy="1761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PI-1505 DPI Annual Report Processing 101</a:t>
            </a:r>
            <a:br>
              <a:rPr lang="en-US" sz="3200" dirty="0"/>
            </a:br>
            <a:r>
              <a:rPr lang="en-US" sz="3200" dirty="0"/>
              <a:t>(How to Survive the Annual Report)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85351" y="2710709"/>
            <a:ext cx="3123053" cy="1551573"/>
          </a:xfrm>
        </p:spPr>
        <p:txBody>
          <a:bodyPr>
            <a:noAutofit/>
          </a:bodyPr>
          <a:lstStyle/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Olivia Bernitt, School Finance Auditor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Mark Elworthy, Director</a:t>
            </a:r>
            <a:br>
              <a:rPr lang="en-US" sz="1318" dirty="0"/>
            </a:br>
            <a:r>
              <a:rPr lang="en-US" sz="1318" dirty="0"/>
              <a:t>School Financial Services Team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Matt Baier, Fiscal Data Analyst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WASBO New Administrators and Support Staff Conference</a:t>
            </a:r>
            <a:br>
              <a:rPr lang="en-US" sz="1318" dirty="0"/>
            </a:br>
            <a:r>
              <a:rPr lang="en-US" sz="1318" dirty="0"/>
              <a:t>September 7, 2023</a:t>
            </a:r>
          </a:p>
        </p:txBody>
      </p:sp>
    </p:spTree>
    <p:extLst>
      <p:ext uri="{BB962C8B-B14F-4D97-AF65-F5344CB8AC3E}">
        <p14:creationId xmlns:p14="http://schemas.microsoft.com/office/powerpoint/2010/main" val="254722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and Know Your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8586" y="1137211"/>
            <a:ext cx="8176437" cy="286907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Lato Black" panose="020F0A02020204030203" pitchFamily="34" charset="0"/>
              </a:rPr>
              <a:t>Does Fund 27 balance? (assets=liabilities) </a:t>
            </a:r>
          </a:p>
          <a:p>
            <a:r>
              <a:rPr lang="en-US" sz="3200" dirty="0">
                <a:latin typeface="Lato Black" panose="020F0A02020204030203" pitchFamily="34" charset="0"/>
              </a:rPr>
              <a:t>Do you have any negative amounts?</a:t>
            </a:r>
          </a:p>
          <a:p>
            <a:r>
              <a:rPr lang="en-US" sz="3200" dirty="0">
                <a:latin typeface="Lato Black" panose="020F0A02020204030203" pitchFamily="34" charset="0"/>
              </a:rPr>
              <a:t>Do you have amounts in inactive accounts?</a:t>
            </a:r>
          </a:p>
        </p:txBody>
      </p:sp>
    </p:spTree>
    <p:extLst>
      <p:ext uri="{BB962C8B-B14F-4D97-AF65-F5344CB8AC3E}">
        <p14:creationId xmlns:p14="http://schemas.microsoft.com/office/powerpoint/2010/main" val="159665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Rejected Accounts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8214" y="1197429"/>
            <a:ext cx="8307572" cy="29988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Lato Black" panose="020F0A02020204030203" pitchFamily="34" charset="0"/>
              </a:rPr>
              <a:t>Why was the account code rejected?</a:t>
            </a:r>
          </a:p>
          <a:p>
            <a:pPr marL="68568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 Black" panose="020F0A02020204030203" pitchFamily="34" charset="0"/>
              </a:rPr>
              <a:t>Rejected Object/Source</a:t>
            </a:r>
          </a:p>
          <a:p>
            <a:pPr marL="68568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 Black" panose="020F0A02020204030203" pitchFamily="34" charset="0"/>
              </a:rPr>
              <a:t>Rejected Function</a:t>
            </a:r>
          </a:p>
          <a:p>
            <a:pPr marL="685689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 Black" panose="020F0A02020204030203" pitchFamily="34" charset="0"/>
              </a:rPr>
              <a:t>Rejected Fund/Object/Source/Function combinations</a:t>
            </a:r>
          </a:p>
          <a:p>
            <a:endParaRPr lang="en-US" sz="280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2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Rejected Account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814" y="1062704"/>
            <a:ext cx="3824854" cy="3851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575" y="1087789"/>
            <a:ext cx="2590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ato Black" panose="020F0A02020204030203" pitchFamily="34" charset="0"/>
              </a:rPr>
              <a:t>Review WUFAR Updates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863" y="2878378"/>
            <a:ext cx="39482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ato Black" panose="020F0A02020204030203" pitchFamily="34" charset="0"/>
              </a:rPr>
              <a:t>Once a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779" y="3684082"/>
            <a:ext cx="47824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</a:rPr>
              <a:t>Use WUFAR matrices to find “allowable” accounts.</a:t>
            </a:r>
          </a:p>
        </p:txBody>
      </p:sp>
    </p:spTree>
    <p:extLst>
      <p:ext uri="{BB962C8B-B14F-4D97-AF65-F5344CB8AC3E}">
        <p14:creationId xmlns:p14="http://schemas.microsoft.com/office/powerpoint/2010/main" val="301701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WUFAR Matrix (Chart)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098407" y="2812648"/>
            <a:ext cx="312517" cy="1493134"/>
          </a:xfrm>
          <a:prstGeom prst="rightBrac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0924" y="3205272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Lato Black" panose="020F0A02020204030203" pitchFamily="34" charset="0"/>
              </a:rPr>
              <a:t>Shows required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  <a:latin typeface="Lato Black" panose="020F0A02020204030203" pitchFamily="34" charset="0"/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Lato Black" panose="020F0A02020204030203" pitchFamily="34" charset="0"/>
              </a:rPr>
              <a:t>reporting codes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F9EA02-E624-16C5-888C-532499467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35" y="921657"/>
            <a:ext cx="4288430" cy="40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"/>
          <a:stretch/>
        </p:blipFill>
        <p:spPr>
          <a:xfrm>
            <a:off x="1162493" y="0"/>
            <a:ext cx="7200367" cy="499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14804" y="136004"/>
            <a:ext cx="699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# of places (up to four)</a:t>
            </a:r>
          </a:p>
        </p:txBody>
      </p:sp>
      <p:sp>
        <p:nvSpPr>
          <p:cNvPr id="6" name="Down Arrow 5"/>
          <p:cNvSpPr/>
          <p:nvPr/>
        </p:nvSpPr>
        <p:spPr>
          <a:xfrm>
            <a:off x="2701058" y="231577"/>
            <a:ext cx="484632" cy="97840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Object</a:t>
            </a:r>
          </a:p>
        </p:txBody>
      </p:sp>
      <p:sp>
        <p:nvSpPr>
          <p:cNvPr id="7" name="Down Arrow 6"/>
          <p:cNvSpPr/>
          <p:nvPr/>
        </p:nvSpPr>
        <p:spPr>
          <a:xfrm>
            <a:off x="1924892" y="231577"/>
            <a:ext cx="492182" cy="97840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Function</a:t>
            </a:r>
          </a:p>
        </p:txBody>
      </p:sp>
      <p:sp>
        <p:nvSpPr>
          <p:cNvPr id="8" name="Down Arrow 7"/>
          <p:cNvSpPr/>
          <p:nvPr/>
        </p:nvSpPr>
        <p:spPr>
          <a:xfrm rot="5400000" flipV="1">
            <a:off x="6403418" y="-466270"/>
            <a:ext cx="484632" cy="237410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dirty="0"/>
              <a:t>Fund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293" y="4795283"/>
            <a:ext cx="437707" cy="273844"/>
          </a:xfrm>
        </p:spPr>
        <p:txBody>
          <a:bodyPr/>
          <a:lstStyle/>
          <a:p>
            <a:pPr algn="r"/>
            <a:fld id="{1A12501A-D3F7-4238-939C-FC2B4B3019D9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4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Rejected Account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31322" y="2161569"/>
            <a:ext cx="4081355" cy="2105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the fund valid?</a:t>
            </a:r>
          </a:p>
          <a:p>
            <a:r>
              <a:rPr lang="en-US" dirty="0"/>
              <a:t>Is the object valid?</a:t>
            </a:r>
          </a:p>
          <a:p>
            <a:r>
              <a:rPr lang="en-US" dirty="0"/>
              <a:t>Is the function valid?</a:t>
            </a:r>
          </a:p>
          <a:p>
            <a:r>
              <a:rPr lang="en-US" dirty="0"/>
              <a:t>Is the combination valid?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548" y="978138"/>
            <a:ext cx="505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</a:rPr>
              <a:t>Local Account used by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910" y="1491189"/>
            <a:ext cx="544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Lato Black" panose="020F0A02020204030203" pitchFamily="34" charset="0"/>
              </a:rPr>
              <a:t>10 E 800 217 110000 000</a:t>
            </a:r>
          </a:p>
        </p:txBody>
      </p:sp>
    </p:spTree>
    <p:extLst>
      <p:ext uri="{BB962C8B-B14F-4D97-AF65-F5344CB8AC3E}">
        <p14:creationId xmlns:p14="http://schemas.microsoft.com/office/powerpoint/2010/main" val="163462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 noGrp="1"/>
          </p:cNvSpPr>
          <p:nvPr>
            <p:ph type="body" sz="quarter" idx="13"/>
          </p:nvPr>
        </p:nvSpPr>
        <p:spPr>
          <a:xfrm>
            <a:off x="1268051" y="76108"/>
            <a:ext cx="6607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Lato Black" panose="020F0A02020204030203" pitchFamily="34" charset="0"/>
              </a:rPr>
              <a:t>10 E 800 217 110000 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38" y="1583018"/>
            <a:ext cx="8241323" cy="29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Rejected Account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31322" y="2161568"/>
            <a:ext cx="4081355" cy="20976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the fund valid?</a:t>
            </a:r>
          </a:p>
          <a:p>
            <a:r>
              <a:rPr lang="en-US" dirty="0"/>
              <a:t>Is the object valid?</a:t>
            </a:r>
          </a:p>
          <a:p>
            <a:r>
              <a:rPr lang="en-US" dirty="0"/>
              <a:t>Is the function valid?</a:t>
            </a:r>
          </a:p>
          <a:p>
            <a:r>
              <a:rPr lang="en-US" dirty="0"/>
              <a:t>Is the combination valid?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548" y="978138"/>
            <a:ext cx="505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</a:rPr>
              <a:t>Local Account used by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910" y="1491189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Lato Black" panose="020F0A02020204030203" pitchFamily="34" charset="0"/>
              </a:rPr>
              <a:t>10 E 800 230 220000 000</a:t>
            </a:r>
          </a:p>
        </p:txBody>
      </p:sp>
    </p:spTree>
    <p:extLst>
      <p:ext uri="{BB962C8B-B14F-4D97-AF65-F5344CB8AC3E}">
        <p14:creationId xmlns:p14="http://schemas.microsoft.com/office/powerpoint/2010/main" val="69659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b">
            <a:normAutofit fontScale="25000" lnSpcReduction="20000"/>
          </a:bodyPr>
          <a:lstStyle/>
          <a:p>
            <a:r>
              <a:rPr lang="en-US" dirty="0"/>
              <a:t>10 E 800 240 220000 000</a:t>
            </a:r>
          </a:p>
          <a:p>
            <a:pPr>
              <a:lnSpc>
                <a:spcPct val="120000"/>
              </a:lnSpc>
            </a:pPr>
            <a:r>
              <a:rPr lang="en-US" sz="17600" dirty="0"/>
              <a:t>10 E 800 230 220000 000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-1" r="-4204" b="-21907"/>
          <a:stretch/>
        </p:blipFill>
        <p:spPr>
          <a:xfrm>
            <a:off x="440714" y="1136989"/>
            <a:ext cx="8563585" cy="47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Rejected Account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31322" y="2161569"/>
            <a:ext cx="4081355" cy="2105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the fund valid?</a:t>
            </a:r>
          </a:p>
          <a:p>
            <a:r>
              <a:rPr lang="en-US" dirty="0"/>
              <a:t>Is the object valid?</a:t>
            </a:r>
          </a:p>
          <a:p>
            <a:r>
              <a:rPr lang="en-US" dirty="0"/>
              <a:t>Is the function valid?</a:t>
            </a:r>
          </a:p>
          <a:p>
            <a:r>
              <a:rPr lang="en-US" dirty="0"/>
              <a:t>Is the combination valid?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548" y="978138"/>
            <a:ext cx="505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Black" panose="020F0A02020204030203" pitchFamily="34" charset="0"/>
              </a:rPr>
              <a:t>Local Account used by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910" y="1491189"/>
            <a:ext cx="544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Lato Black" panose="020F0A02020204030203" pitchFamily="34" charset="0"/>
              </a:rPr>
              <a:t>10 E 800 341 110000 000</a:t>
            </a:r>
          </a:p>
        </p:txBody>
      </p:sp>
    </p:spTree>
    <p:extLst>
      <p:ext uri="{BB962C8B-B14F-4D97-AF65-F5344CB8AC3E}">
        <p14:creationId xmlns:p14="http://schemas.microsoft.com/office/powerpoint/2010/main" val="27713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65" y="2292256"/>
            <a:ext cx="15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WUFAR Matrix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60" y="2730215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</a:rPr>
              <a:t>Due 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9217" y="245745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  <a:latin typeface="Lato Black" panose="020F0A02020204030203" pitchFamily="34" charset="0"/>
              </a:rPr>
              <a:t>Due from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060" y="1031466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Ledger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453" y="2372747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Lato Black" panose="020F0A02020204030203" pitchFamily="34" charset="0"/>
              </a:rPr>
              <a:t>Rejected 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4218" y="918128"/>
            <a:ext cx="210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Grant Receivables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5000" y="3696655"/>
            <a:ext cx="13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Trial Balance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4425" y="3672719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62087"/>
                </a:solidFill>
              </a:rPr>
              <a:t>Inter-fund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3768" y="4337255"/>
            <a:ext cx="24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Lato Black" panose="020F0A02020204030203" pitchFamily="34" charset="0"/>
              </a:rPr>
              <a:t>Fund Equity Accounts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2012" y="1163597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Beginning Balance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9649" y="195238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</a:rPr>
              <a:t>Aids Register Amount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033" y="121613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Lato Black" panose="020F0A02020204030203" pitchFamily="34" charset="0"/>
              </a:rPr>
              <a:t>PI 401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8866" y="4337255"/>
            <a:ext cx="35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08B Long-term Debt Obligations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9676" y="3322964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Debt Tables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328" y="1779998"/>
            <a:ext cx="249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62087"/>
                </a:solidFill>
                <a:latin typeface="Lato Black" panose="020F0A02020204030203" pitchFamily="34" charset="0"/>
              </a:rPr>
              <a:t>EOY Adjusting Entries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251460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Edits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7600" y="1376719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Lato Black" panose="020F0A02020204030203" pitchFamily="34" charset="0"/>
              </a:rPr>
              <a:t>Reconciliation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7850" y="298328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Lato Black" panose="020F0A02020204030203" pitchFamily="34" charset="0"/>
              </a:rPr>
              <a:t>DPI On the Record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7750" y="1906351"/>
            <a:ext cx="166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62087"/>
                </a:solidFill>
              </a:rPr>
              <a:t>Debits</a:t>
            </a:r>
            <a:r>
              <a:rPr lang="en-US" sz="1800" dirty="0"/>
              <a:t> = Credits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1795" y="2884009"/>
            <a:ext cx="185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Cents vs No Cents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2277" y="3748170"/>
            <a:ext cx="109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9999"/>
                </a:solidFill>
                <a:latin typeface="Lato Black" panose="020F0A02020204030203" pitchFamily="34" charset="0"/>
              </a:rPr>
              <a:t>Tax</a:t>
            </a:r>
            <a:r>
              <a:rPr lang="en-US" sz="1800" dirty="0">
                <a:solidFill>
                  <a:srgbClr val="FFFF00"/>
                </a:solidFill>
                <a:latin typeface="Lato Black" panose="020F0A02020204030203" pitchFamily="34" charset="0"/>
              </a:rPr>
              <a:t> </a:t>
            </a:r>
            <a:r>
              <a:rPr lang="en-US" sz="1800" dirty="0">
                <a:solidFill>
                  <a:srgbClr val="009999"/>
                </a:solidFill>
                <a:latin typeface="Lato Black" panose="020F0A02020204030203" pitchFamily="34" charset="0"/>
              </a:rPr>
              <a:t>Levy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41888" y="1612433"/>
            <a:ext cx="570990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5" dirty="0">
                <a:solidFill>
                  <a:srgbClr val="262087"/>
                </a:solidFill>
                <a:latin typeface="Lato Black" panose="020F0A02020204030203" pitchFamily="34" charset="0"/>
              </a:rPr>
              <a:t>SAFR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6978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b">
            <a:normAutofit fontScale="25000" lnSpcReduction="20000"/>
          </a:bodyPr>
          <a:lstStyle/>
          <a:p>
            <a:r>
              <a:rPr lang="en-US" dirty="0"/>
              <a:t>10 E 800 240 220000 000</a:t>
            </a:r>
          </a:p>
          <a:p>
            <a:pPr>
              <a:lnSpc>
                <a:spcPct val="120000"/>
              </a:lnSpc>
            </a:pPr>
            <a:r>
              <a:rPr lang="en-US" sz="17600" dirty="0"/>
              <a:t>10 E 800 341 110000 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78" y="1188044"/>
            <a:ext cx="7641244" cy="1800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424" y="3254878"/>
            <a:ext cx="808074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Lato Black" panose="020F0A02020204030203" pitchFamily="34" charset="0"/>
              </a:rPr>
              <a:t>341	PUPIL TRAVEL</a:t>
            </a:r>
          </a:p>
          <a:p>
            <a:r>
              <a:rPr lang="en-US" sz="2000" dirty="0">
                <a:latin typeface="Lato Black" panose="020F0A02020204030203" pitchFamily="34" charset="0"/>
              </a:rPr>
              <a:t>Used with all functions and sub-functions in the 256 700 series.</a:t>
            </a:r>
          </a:p>
          <a:p>
            <a:r>
              <a:rPr lang="en-US" sz="2000" dirty="0">
                <a:latin typeface="Lato Black" panose="020F0A02020204030203" pitchFamily="34" charset="0"/>
              </a:rPr>
              <a:t>The cost of contracted pupil transportation between home and school, for field trips, spectator buses, extra curricular activities.  Include transportation cost for students between school sites.</a:t>
            </a:r>
          </a:p>
        </p:txBody>
      </p:sp>
    </p:spTree>
    <p:extLst>
      <p:ext uri="{BB962C8B-B14F-4D97-AF65-F5344CB8AC3E}">
        <p14:creationId xmlns:p14="http://schemas.microsoft.com/office/powerpoint/2010/main" val="123960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DPI Amount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quarter" idx="14"/>
          </p:nvPr>
        </p:nvSpPr>
        <p:spPr>
          <a:xfrm>
            <a:off x="910856" y="1261899"/>
            <a:ext cx="732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Lato Black" panose="020F0A02020204030203" pitchFamily="34" charset="0"/>
              </a:rPr>
              <a:t>Certified Amount Errors, Tax Levy Errors, and Amounts “On Record” are all taken from either: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Lato Black" panose="020F0A02020204030203" pitchFamily="34" charset="0"/>
              </a:rPr>
              <a:t>1. Information you have already reported to us via another report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Lato Black" panose="020F0A02020204030203" pitchFamily="34" charset="0"/>
              </a:rPr>
              <a:t>2. Information we have provided via Aids Register, June Aid Payment Journal Entries, etc.</a:t>
            </a:r>
          </a:p>
        </p:txBody>
      </p:sp>
    </p:spTree>
    <p:extLst>
      <p:ext uri="{BB962C8B-B14F-4D97-AF65-F5344CB8AC3E}">
        <p14:creationId xmlns:p14="http://schemas.microsoft.com/office/powerpoint/2010/main" val="405867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“On Record”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C0AA8F8-4F1A-D3A0-388A-75D9F849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" y="921657"/>
            <a:ext cx="8599055" cy="4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“On Record”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69DA828-3E95-FBE5-70C7-5A2B22AF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0" y="1403883"/>
            <a:ext cx="7785500" cy="16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4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Addenda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0F98A8-C7BB-F6D4-E54C-85F07EAE6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58"/>
            <a:ext cx="9144000" cy="3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2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Addenda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053F2A4-6D08-83A2-DB48-C7C37939C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5" y="1365188"/>
            <a:ext cx="8566590" cy="24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Addenda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1CC8197-CF80-B1B1-A524-E4A1D9836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657"/>
            <a:ext cx="9144000" cy="40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6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Addenda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B7C9257-EE68-8364-957F-D75510A07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2" y="1136303"/>
            <a:ext cx="3092609" cy="227976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64B421A-3FA4-1DEF-82FA-3D23BB86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43" y="1136303"/>
            <a:ext cx="4692891" cy="26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2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Addenda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050DAD3-1AB3-0883-6D75-3608CC7D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657"/>
            <a:ext cx="9144000" cy="32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90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Addenda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1BF80FF-B6C7-2497-92F7-F78DE39E7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497"/>
            <a:ext cx="9144000" cy="35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3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[We Hope You Started] Early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3516" y="1197429"/>
            <a:ext cx="7763589" cy="33178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Lato Black" panose="020F0A02020204030203" pitchFamily="34" charset="0"/>
              </a:rPr>
              <a:t>Start preparing for the DPI Annual Report at least 2-3 weeks BEFORE the due date of September 22!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Lato Black" panose="020F0A02020204030203" pitchFamily="34" charset="0"/>
              </a:rPr>
              <a:t>Give yourself  PLENTY of uninterrupted time since you are new to the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Lato Black" panose="020F0A02020204030203" pitchFamily="34" charset="0"/>
              </a:rPr>
              <a:t>Make sure your WDF/</a:t>
            </a:r>
            <a:r>
              <a:rPr lang="en-US" dirty="0" err="1">
                <a:latin typeface="Lato Black" panose="020F0A02020204030203" pitchFamily="34" charset="0"/>
              </a:rPr>
              <a:t>WiSFiP</a:t>
            </a:r>
            <a:r>
              <a:rPr lang="en-US" dirty="0">
                <a:latin typeface="Lato Black" panose="020F0A02020204030203" pitchFamily="34" charset="0"/>
              </a:rPr>
              <a:t> login works</a:t>
            </a:r>
          </a:p>
        </p:txBody>
      </p:sp>
    </p:spTree>
    <p:extLst>
      <p:ext uri="{BB962C8B-B14F-4D97-AF65-F5344CB8AC3E}">
        <p14:creationId xmlns:p14="http://schemas.microsoft.com/office/powerpoint/2010/main" val="72758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0A122AD-6EEA-AC5F-39EC-3797DC92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" y="921657"/>
            <a:ext cx="7158381" cy="39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7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report&#10;&#10;Description automatically generated">
            <a:extLst>
              <a:ext uri="{FF2B5EF4-FFF2-40B4-BE49-F238E27FC236}">
                <a16:creationId xmlns:a16="http://schemas.microsoft.com/office/drawing/2014/main" id="{0FF8A165-D719-FB3D-8677-2F27D1048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87" y="921657"/>
            <a:ext cx="6250026" cy="41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89BB947-FC7E-0C0F-D795-E300243E0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1" y="1115620"/>
            <a:ext cx="4591497" cy="34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8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F9BFD2-1A04-ACFE-C766-FE9AA6B82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75" y="921657"/>
            <a:ext cx="6759050" cy="3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6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Report Summary Page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4F26C04-7023-3857-EB13-323662329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11" y="921657"/>
            <a:ext cx="6731778" cy="39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19D7B0A-7386-66B6-A4B7-6E5A93E8F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8" y="921657"/>
            <a:ext cx="8525164" cy="36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31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E27A79A-A9E2-6492-D07B-B447A3DCF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781"/>
            <a:ext cx="9144000" cy="30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D80ADE2-F194-213C-7BC2-16476A476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176"/>
            <a:ext cx="9144000" cy="26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3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4" name="Picture 3" descr="A screenshot of a report&#10;&#10;Description automatically generated">
            <a:extLst>
              <a:ext uri="{FF2B5EF4-FFF2-40B4-BE49-F238E27FC236}">
                <a16:creationId xmlns:a16="http://schemas.microsoft.com/office/drawing/2014/main" id="{DBD3F8E2-19E6-AE85-4906-E721E81A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657"/>
            <a:ext cx="9144000" cy="40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5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Views in WiSFiP</a:t>
            </a:r>
          </a:p>
        </p:txBody>
      </p:sp>
      <p:pic>
        <p:nvPicPr>
          <p:cNvPr id="5" name="Picture 4" descr="A screenshot of a report&#10;&#10;Description automatically generated">
            <a:extLst>
              <a:ext uri="{FF2B5EF4-FFF2-40B4-BE49-F238E27FC236}">
                <a16:creationId xmlns:a16="http://schemas.microsoft.com/office/drawing/2014/main" id="{474C1880-DECC-9EDE-15A9-AC549CB70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7" y="921657"/>
            <a:ext cx="8280826" cy="3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1A12501A-D3F7-4238-939C-FC2B4B3019D9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"/>
            <a:ext cx="8458200" cy="921275"/>
          </a:xfrm>
        </p:spPr>
        <p:txBody>
          <a:bodyPr/>
          <a:lstStyle/>
          <a:p>
            <a:pPr algn="ctr"/>
            <a:r>
              <a:rPr lang="en-US" dirty="0"/>
              <a:t>Annual Report Process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1413711" y="1278782"/>
            <a:ext cx="3403219" cy="1498791"/>
          </a:xfrm>
          <a:prstGeom prst="rightArrowCallout">
            <a:avLst>
              <a:gd name="adj1" fmla="val 8486"/>
              <a:gd name="adj2" fmla="val 13532"/>
              <a:gd name="adj3" fmla="val 14908"/>
              <a:gd name="adj4" fmla="val 88533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1. Finalize Your Books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947557" y="1278782"/>
            <a:ext cx="3011333" cy="1842551"/>
          </a:xfrm>
          <a:prstGeom prst="downArrowCallout">
            <a:avLst>
              <a:gd name="adj1" fmla="val 6844"/>
              <a:gd name="adj2" fmla="val 10502"/>
              <a:gd name="adj3" fmla="val 9514"/>
              <a:gd name="adj4" fmla="val 80851"/>
            </a:avLst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2. Push Your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3711" y="3248419"/>
            <a:ext cx="3013910" cy="1498791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4. Certify Your Report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5106" y="3004980"/>
            <a:ext cx="3463784" cy="1742231"/>
            <a:chOff x="4495106" y="3004980"/>
            <a:chExt cx="3463784" cy="1742231"/>
          </a:xfrm>
        </p:grpSpPr>
        <p:sp>
          <p:nvSpPr>
            <p:cNvPr id="7" name="Right Arrow Callout 6"/>
            <p:cNvSpPr/>
            <p:nvPr/>
          </p:nvSpPr>
          <p:spPr>
            <a:xfrm flipH="1">
              <a:off x="4555671" y="3248420"/>
              <a:ext cx="3403219" cy="1498791"/>
            </a:xfrm>
            <a:prstGeom prst="rightArrowCallout">
              <a:avLst>
                <a:gd name="adj1" fmla="val 8486"/>
                <a:gd name="adj2" fmla="val 13532"/>
                <a:gd name="adj3" fmla="val 14908"/>
                <a:gd name="adj4" fmla="val 88533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Lato" panose="020F0502020204030203" pitchFamily="34" charset="0"/>
                </a:rPr>
                <a:t>3. Resolve Validations and Complete Addenda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12921356">
              <a:off x="4495106" y="3004980"/>
              <a:ext cx="734318" cy="381577"/>
            </a:xfrm>
            <a:prstGeom prst="rightArrow">
              <a:avLst>
                <a:gd name="adj1" fmla="val 35586"/>
                <a:gd name="adj2" fmla="val 59091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77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46028" y="1197429"/>
            <a:ext cx="5652877" cy="365810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WUFAR webpage</a:t>
            </a:r>
            <a:endParaRPr lang="en-US" dirty="0"/>
          </a:p>
          <a:p>
            <a:r>
              <a:rPr lang="en-US" dirty="0">
                <a:hlinkClick r:id="rId3"/>
              </a:rPr>
              <a:t>WISEdata Finance/WiSFiP webpage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WISEdata Finance/WiSFiP Podcast</a:t>
            </a:r>
            <a:endParaRPr lang="en-US" dirty="0"/>
          </a:p>
          <a:p>
            <a:pPr marL="628539" lvl="1" indent="-285750">
              <a:buFont typeface="Arial" panose="020B0604020202020204" pitchFamily="34" charset="0"/>
              <a:buChar char="•"/>
            </a:pPr>
            <a:r>
              <a:rPr lang="en-US" dirty="0"/>
              <a:t>Sign up for the podcast and find past presentations online!</a:t>
            </a:r>
          </a:p>
        </p:txBody>
      </p:sp>
    </p:spTree>
    <p:extLst>
      <p:ext uri="{BB962C8B-B14F-4D97-AF65-F5344CB8AC3E}">
        <p14:creationId xmlns:p14="http://schemas.microsoft.com/office/powerpoint/2010/main" val="2078458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Contacting the SFS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dpifin@dpi.wi.gov</a:t>
            </a:r>
            <a:endParaRPr lang="en-US" dirty="0"/>
          </a:p>
          <a:p>
            <a:r>
              <a:rPr lang="en-US" dirty="0"/>
              <a:t>Phone: (608) 267-9114</a:t>
            </a:r>
          </a:p>
          <a:p>
            <a:r>
              <a:rPr lang="en-US" dirty="0"/>
              <a:t>Web: </a:t>
            </a:r>
            <a:r>
              <a:rPr lang="en-US" dirty="0">
                <a:hlinkClick r:id="rId3"/>
              </a:rPr>
              <a:t>dpi.wi.gov/</a:t>
            </a:r>
            <a:r>
              <a:rPr lang="en-US" dirty="0" err="1">
                <a:hlinkClick r:id="rId3"/>
              </a:rPr>
              <a:t>sfs</a:t>
            </a:r>
            <a:endParaRPr lang="en-US" dirty="0"/>
          </a:p>
          <a:p>
            <a:pPr lvl="1"/>
            <a:r>
              <a:rPr lang="en-US" dirty="0"/>
              <a:t>Team Directory: </a:t>
            </a:r>
            <a:r>
              <a:rPr lang="en-US" dirty="0">
                <a:hlinkClick r:id="rId4"/>
              </a:rPr>
              <a:t>dpi.wi.gov/</a:t>
            </a:r>
            <a:r>
              <a:rPr lang="en-US" dirty="0" err="1">
                <a:hlinkClick r:id="rId4"/>
              </a:rPr>
              <a:t>sfs</a:t>
            </a:r>
            <a:r>
              <a:rPr lang="en-US" dirty="0">
                <a:hlinkClick r:id="rId4"/>
              </a:rPr>
              <a:t>/communications/staff-directory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249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Finalize Your Books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1292" y="1125415"/>
            <a:ext cx="7092462" cy="2637693"/>
          </a:xfrm>
        </p:spPr>
        <p:txBody>
          <a:bodyPr>
            <a:normAutofit fontScale="92500"/>
          </a:bodyPr>
          <a:lstStyle/>
          <a:p>
            <a:r>
              <a:rPr lang="en-US" dirty="0"/>
              <a:t>Transactions complete and booked through June 30</a:t>
            </a:r>
          </a:p>
          <a:p>
            <a:pPr lvl="1"/>
            <a:r>
              <a:rPr lang="en-US" dirty="0"/>
              <a:t>Purchase orders liquidated</a:t>
            </a:r>
          </a:p>
          <a:p>
            <a:pPr lvl="1"/>
            <a:r>
              <a:rPr lang="en-US" dirty="0"/>
              <a:t>Invoices paid and check runs completed</a:t>
            </a:r>
          </a:p>
          <a:p>
            <a:pPr lvl="1"/>
            <a:r>
              <a:rPr lang="en-US" dirty="0"/>
              <a:t>Grant claims completed</a:t>
            </a:r>
          </a:p>
          <a:p>
            <a:pPr lvl="1"/>
            <a:r>
              <a:rPr lang="en-US" dirty="0"/>
              <a:t>Payables and receivables, end-of-year adjustments posted</a:t>
            </a:r>
          </a:p>
        </p:txBody>
      </p:sp>
    </p:spTree>
    <p:extLst>
      <p:ext uri="{BB962C8B-B14F-4D97-AF65-F5344CB8AC3E}">
        <p14:creationId xmlns:p14="http://schemas.microsoft.com/office/powerpoint/2010/main" val="275837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Finalize Your Books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1" y="1024303"/>
            <a:ext cx="8182707" cy="3094893"/>
          </a:xfrm>
        </p:spPr>
        <p:txBody>
          <a:bodyPr>
            <a:normAutofit/>
          </a:bodyPr>
          <a:lstStyle/>
          <a:p>
            <a:r>
              <a:rPr lang="en-US" dirty="0"/>
              <a:t>Funds are balanced</a:t>
            </a:r>
          </a:p>
          <a:p>
            <a:pPr lvl="1"/>
            <a:r>
              <a:rPr lang="en-US" dirty="0"/>
              <a:t>Debits equal credits</a:t>
            </a:r>
          </a:p>
          <a:p>
            <a:pPr lvl="1"/>
            <a:r>
              <a:rPr lang="en-US" dirty="0"/>
              <a:t>Inter-fund transfers are complete</a:t>
            </a:r>
          </a:p>
          <a:p>
            <a:pPr lvl="1"/>
            <a:r>
              <a:rPr lang="en-US" dirty="0"/>
              <a:t>Transfers from Fund 10 to:</a:t>
            </a:r>
          </a:p>
          <a:p>
            <a:pPr lvl="2"/>
            <a:r>
              <a:rPr lang="en-US" dirty="0"/>
              <a:t>Have a zero balance in Fund 27</a:t>
            </a:r>
          </a:p>
          <a:p>
            <a:pPr lvl="2"/>
            <a:r>
              <a:rPr lang="en-US" dirty="0"/>
              <a:t>Cover any deficit in Funds 38 or 50</a:t>
            </a:r>
          </a:p>
          <a:p>
            <a:pPr lvl="2"/>
            <a:r>
              <a:rPr lang="en-US" dirty="0"/>
              <a:t>Pay your share of a Fund 99 co-op, if you have one</a:t>
            </a:r>
          </a:p>
        </p:txBody>
      </p:sp>
    </p:spTree>
    <p:extLst>
      <p:ext uri="{BB962C8B-B14F-4D97-AF65-F5344CB8AC3E}">
        <p14:creationId xmlns:p14="http://schemas.microsoft.com/office/powerpoint/2010/main" val="134704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2A11F-C514-A56D-3407-C95F181DD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DPI June Payment Adjustments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176C-C78B-A240-C2B7-C095DE819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DAAC0-9F44-0007-5BFE-6C911557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5" y="921657"/>
            <a:ext cx="7201270" cy="34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7972" y="0"/>
            <a:ext cx="9144000" cy="921657"/>
          </a:xfrm>
        </p:spPr>
        <p:txBody>
          <a:bodyPr/>
          <a:lstStyle/>
          <a:p>
            <a:r>
              <a:rPr lang="en-US" dirty="0"/>
              <a:t>Annual Report &amp; Your Audit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066857"/>
            <a:ext cx="7315200" cy="31880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b="0" dirty="0">
                <a:latin typeface="Lato Black" panose="020F0A02020204030203" pitchFamily="34" charset="0"/>
              </a:rPr>
              <a:t>Ideal: Your audit is complete before you begin working on the Annual Report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400" b="0" dirty="0"/>
              <a:t>If you have to start your Annual Report while your auditor is still working…</a:t>
            </a:r>
          </a:p>
          <a:p>
            <a:pPr lvl="1">
              <a:lnSpc>
                <a:spcPct val="120000"/>
              </a:lnSpc>
              <a:spcAft>
                <a:spcPts val="1800"/>
              </a:spcAft>
            </a:pPr>
            <a:r>
              <a:rPr lang="en-US" i="1" dirty="0">
                <a:latin typeface="Lato Black" panose="020F0A02020204030203" pitchFamily="34" charset="0"/>
              </a:rPr>
              <a:t>New</a:t>
            </a:r>
            <a:r>
              <a:rPr lang="en-US" dirty="0">
                <a:latin typeface="Lato Black" panose="020F0A02020204030203" pitchFamily="34" charset="0"/>
              </a:rPr>
              <a:t> - Make sure to update your books </a:t>
            </a:r>
            <a:r>
              <a:rPr lang="en-US" u="sng" dirty="0">
                <a:latin typeface="Lato Black" panose="020F0A02020204030203" pitchFamily="34" charset="0"/>
              </a:rPr>
              <a:t>and</a:t>
            </a:r>
            <a:r>
              <a:rPr lang="en-US" dirty="0">
                <a:latin typeface="Lato Black" panose="020F0A02020204030203" pitchFamily="34" charset="0"/>
              </a:rPr>
              <a:t>  push the data to your Annual Report as your auditor sends you corrections!</a:t>
            </a:r>
            <a:endParaRPr lang="en-US" b="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7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and Know Your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6558" y="921658"/>
            <a:ext cx="7690883" cy="332587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Lato Black" panose="020F0A02020204030203" pitchFamily="34" charset="0"/>
              </a:rPr>
              <a:t>Total Revenues and Expenditures for All Funds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Lato Black" panose="020F0A02020204030203" pitchFamily="34" charset="0"/>
              </a:rPr>
              <a:t>All Balance Sheet Beginning and Ending Balances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Lato Black" panose="020F0A02020204030203" pitchFamily="34" charset="0"/>
              </a:rPr>
              <a:t>Have a copy of the district’s prior year SAFR Annual Report for reference (last year to use SAFR as primary source)</a:t>
            </a:r>
          </a:p>
        </p:txBody>
      </p:sp>
    </p:spTree>
    <p:extLst>
      <p:ext uri="{BB962C8B-B14F-4D97-AF65-F5344CB8AC3E}">
        <p14:creationId xmlns:p14="http://schemas.microsoft.com/office/powerpoint/2010/main" val="235732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4471</TotalTime>
  <Words>812</Words>
  <Application>Microsoft Office PowerPoint</Application>
  <PresentationFormat>On-screen Show (16:9)</PresentationFormat>
  <Paragraphs>142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Annual Report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PI-1505 DPI Annual Report Processing 101: How to Survive the Annual Report</dc:title>
  <dc:creator>dpifin@dpi.wi.gov</dc:creator>
  <cp:keywords>pi-1505, annual, report, process, survive, wasbo, nsa, 2023, fall, wisconsin, school, financial, service</cp:keywords>
  <cp:lastModifiedBy>Huelsman, Scott M.   DPI</cp:lastModifiedBy>
  <cp:revision>135</cp:revision>
  <dcterms:created xsi:type="dcterms:W3CDTF">2016-02-23T19:34:17Z</dcterms:created>
  <dcterms:modified xsi:type="dcterms:W3CDTF">2023-10-19T16:43:43Z</dcterms:modified>
</cp:coreProperties>
</file>