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3.xml" ContentType="application/vnd.openxmlformats-officedocument.drawingml.chart+xml"/>
  <Override PartName="/ppt/notesSlides/notesSlide29.xml" ContentType="application/vnd.openxmlformats-officedocument.presentationml.notesSlide+xml"/>
  <Override PartName="/ppt/charts/chart4.xml" ContentType="application/vnd.openxmlformats-officedocument.drawingml.chart+xml"/>
  <Override PartName="/ppt/notesSlides/notesSlide30.xml" ContentType="application/vnd.openxmlformats-officedocument.presentationml.notesSlide+xml"/>
  <Override PartName="/ppt/charts/chart5.xml" ContentType="application/vnd.openxmlformats-officedocument.drawingml.chart+xml"/>
  <Override PartName="/ppt/notesSlides/notesSlide31.xml" ContentType="application/vnd.openxmlformats-officedocument.presentationml.notesSlide+xml"/>
  <Override PartName="/ppt/charts/chart6.xml" ContentType="application/vnd.openxmlformats-officedocument.drawingml.chart+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Lst>
  <p:notesMasterIdLst>
    <p:notesMasterId r:id="rId42"/>
  </p:notesMasterIdLst>
  <p:sldIdLst>
    <p:sldId id="325" r:id="rId2"/>
    <p:sldId id="270" r:id="rId3"/>
    <p:sldId id="271" r:id="rId4"/>
    <p:sldId id="273" r:id="rId5"/>
    <p:sldId id="359" r:id="rId6"/>
    <p:sldId id="275" r:id="rId7"/>
    <p:sldId id="276" r:id="rId8"/>
    <p:sldId id="278" r:id="rId9"/>
    <p:sldId id="277" r:id="rId10"/>
    <p:sldId id="280" r:id="rId11"/>
    <p:sldId id="281" r:id="rId12"/>
    <p:sldId id="283" r:id="rId13"/>
    <p:sldId id="284" r:id="rId14"/>
    <p:sldId id="285" r:id="rId15"/>
    <p:sldId id="286" r:id="rId16"/>
    <p:sldId id="291" r:id="rId17"/>
    <p:sldId id="287" r:id="rId18"/>
    <p:sldId id="288" r:id="rId19"/>
    <p:sldId id="289" r:id="rId20"/>
    <p:sldId id="360" r:id="rId21"/>
    <p:sldId id="290" r:id="rId22"/>
    <p:sldId id="295" r:id="rId23"/>
    <p:sldId id="299" r:id="rId24"/>
    <p:sldId id="300" r:id="rId25"/>
    <p:sldId id="301" r:id="rId26"/>
    <p:sldId id="356" r:id="rId27"/>
    <p:sldId id="357" r:id="rId28"/>
    <p:sldId id="302" r:id="rId29"/>
    <p:sldId id="303" r:id="rId30"/>
    <p:sldId id="304" r:id="rId31"/>
    <p:sldId id="305" r:id="rId32"/>
    <p:sldId id="306" r:id="rId33"/>
    <p:sldId id="311" r:id="rId34"/>
    <p:sldId id="312" r:id="rId35"/>
    <p:sldId id="313" r:id="rId36"/>
    <p:sldId id="314" r:id="rId37"/>
    <p:sldId id="316" r:id="rId38"/>
    <p:sldId id="319" r:id="rId39"/>
    <p:sldId id="358" r:id="rId40"/>
    <p:sldId id="321" r:id="rId41"/>
  </p:sldIdLst>
  <p:sldSz cx="12480925" cy="7023100"/>
  <p:notesSz cx="6858000" cy="9144000"/>
  <p:defaultTextStyle>
    <a:defPPr>
      <a:defRPr lang="en-US"/>
    </a:defPPr>
    <a:lvl1pPr marL="0" algn="l" defTabSz="1114471" rtl="0" eaLnBrk="1" latinLnBrk="0" hangingPunct="1">
      <a:defRPr sz="2194" kern="1200">
        <a:solidFill>
          <a:schemeClr val="tx1"/>
        </a:solidFill>
        <a:latin typeface="+mn-lt"/>
        <a:ea typeface="+mn-ea"/>
        <a:cs typeface="+mn-cs"/>
      </a:defRPr>
    </a:lvl1pPr>
    <a:lvl2pPr marL="557235" algn="l" defTabSz="1114471" rtl="0" eaLnBrk="1" latinLnBrk="0" hangingPunct="1">
      <a:defRPr sz="2194" kern="1200">
        <a:solidFill>
          <a:schemeClr val="tx1"/>
        </a:solidFill>
        <a:latin typeface="+mn-lt"/>
        <a:ea typeface="+mn-ea"/>
        <a:cs typeface="+mn-cs"/>
      </a:defRPr>
    </a:lvl2pPr>
    <a:lvl3pPr marL="1114471" algn="l" defTabSz="1114471" rtl="0" eaLnBrk="1" latinLnBrk="0" hangingPunct="1">
      <a:defRPr sz="2194" kern="1200">
        <a:solidFill>
          <a:schemeClr val="tx1"/>
        </a:solidFill>
        <a:latin typeface="+mn-lt"/>
        <a:ea typeface="+mn-ea"/>
        <a:cs typeface="+mn-cs"/>
      </a:defRPr>
    </a:lvl3pPr>
    <a:lvl4pPr marL="1671706" algn="l" defTabSz="1114471" rtl="0" eaLnBrk="1" latinLnBrk="0" hangingPunct="1">
      <a:defRPr sz="2194" kern="1200">
        <a:solidFill>
          <a:schemeClr val="tx1"/>
        </a:solidFill>
        <a:latin typeface="+mn-lt"/>
        <a:ea typeface="+mn-ea"/>
        <a:cs typeface="+mn-cs"/>
      </a:defRPr>
    </a:lvl4pPr>
    <a:lvl5pPr marL="2228941" algn="l" defTabSz="1114471" rtl="0" eaLnBrk="1" latinLnBrk="0" hangingPunct="1">
      <a:defRPr sz="2194" kern="1200">
        <a:solidFill>
          <a:schemeClr val="tx1"/>
        </a:solidFill>
        <a:latin typeface="+mn-lt"/>
        <a:ea typeface="+mn-ea"/>
        <a:cs typeface="+mn-cs"/>
      </a:defRPr>
    </a:lvl5pPr>
    <a:lvl6pPr marL="2786177" algn="l" defTabSz="1114471" rtl="0" eaLnBrk="1" latinLnBrk="0" hangingPunct="1">
      <a:defRPr sz="2194" kern="1200">
        <a:solidFill>
          <a:schemeClr val="tx1"/>
        </a:solidFill>
        <a:latin typeface="+mn-lt"/>
        <a:ea typeface="+mn-ea"/>
        <a:cs typeface="+mn-cs"/>
      </a:defRPr>
    </a:lvl6pPr>
    <a:lvl7pPr marL="3343412" algn="l" defTabSz="1114471" rtl="0" eaLnBrk="1" latinLnBrk="0" hangingPunct="1">
      <a:defRPr sz="2194" kern="1200">
        <a:solidFill>
          <a:schemeClr val="tx1"/>
        </a:solidFill>
        <a:latin typeface="+mn-lt"/>
        <a:ea typeface="+mn-ea"/>
        <a:cs typeface="+mn-cs"/>
      </a:defRPr>
    </a:lvl7pPr>
    <a:lvl8pPr marL="3900648" algn="l" defTabSz="1114471" rtl="0" eaLnBrk="1" latinLnBrk="0" hangingPunct="1">
      <a:defRPr sz="2194" kern="1200">
        <a:solidFill>
          <a:schemeClr val="tx1"/>
        </a:solidFill>
        <a:latin typeface="+mn-lt"/>
        <a:ea typeface="+mn-ea"/>
        <a:cs typeface="+mn-cs"/>
      </a:defRPr>
    </a:lvl8pPr>
    <a:lvl9pPr marL="4457883" algn="l" defTabSz="1114471" rtl="0" eaLnBrk="1" latinLnBrk="0" hangingPunct="1">
      <a:defRPr sz="2194" kern="1200">
        <a:solidFill>
          <a:schemeClr val="tx1"/>
        </a:solidFill>
        <a:latin typeface="+mn-lt"/>
        <a:ea typeface="+mn-ea"/>
        <a:cs typeface="+mn-cs"/>
      </a:defRPr>
    </a:lvl9pPr>
  </p:defaultTextStyle>
  <p:extLst>
    <p:ext uri="{EFAFB233-063F-42B5-8137-9DF3F51BA10A}">
      <p15:sldGuideLst xmlns:p15="http://schemas.microsoft.com/office/powerpoint/2012/main">
        <p15:guide id="2" pos="3931" userDrawn="1">
          <p15:clr>
            <a:srgbClr val="A4A3A4"/>
          </p15:clr>
        </p15:guide>
        <p15:guide id="3" orient="horz" pos="2212">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5E0F7"/>
    <a:srgbClr val="00FF00"/>
    <a:srgbClr val="FF00FF"/>
    <a:srgbClr val="262087"/>
    <a:srgbClr val="ED7D31"/>
    <a:srgbClr val="66FF33"/>
    <a:srgbClr val="0000FF"/>
    <a:srgbClr val="0066CC"/>
    <a:srgbClr val="333399"/>
    <a:srgbClr val="00AB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12" autoAdjust="0"/>
    <p:restoredTop sz="83312" autoAdjust="0"/>
  </p:normalViewPr>
  <p:slideViewPr>
    <p:cSldViewPr snapToGrid="0">
      <p:cViewPr varScale="1">
        <p:scale>
          <a:sx n="88" d="100"/>
          <a:sy n="88" d="100"/>
        </p:scale>
        <p:origin x="828" y="78"/>
      </p:cViewPr>
      <p:guideLst>
        <p:guide pos="3931"/>
        <p:guide orient="horz" pos="2212"/>
      </p:guideLst>
    </p:cSldViewPr>
  </p:slideViewPr>
  <p:notesTextViewPr>
    <p:cViewPr>
      <p:scale>
        <a:sx n="3" d="2"/>
        <a:sy n="3" d="2"/>
      </p:scale>
      <p:origin x="0" y="0"/>
    </p:cViewPr>
  </p:notesTextViewPr>
  <p:notesViewPr>
    <p:cSldViewPr snapToGrid="0">
      <p:cViewPr varScale="1">
        <p:scale>
          <a:sx n="81" d="100"/>
          <a:sy n="81" d="100"/>
        </p:scale>
        <p:origin x="3108"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118896973153775"/>
          <c:y val="2.0185691702583858E-2"/>
          <c:w val="0.69490818243664743"/>
          <c:h val="0.84155684899309569"/>
        </c:manualLayout>
      </c:layout>
      <c:pieChart>
        <c:varyColors val="1"/>
        <c:ser>
          <c:idx val="0"/>
          <c:order val="0"/>
          <c:tx>
            <c:strRef>
              <c:f>Sheet1!$B$1</c:f>
              <c:strCache>
                <c:ptCount val="1"/>
                <c:pt idx="0">
                  <c:v>Column1</c:v>
                </c:pt>
              </c:strCache>
            </c:strRef>
          </c:tx>
          <c:spPr>
            <a:solidFill>
              <a:srgbClr val="FFFF00"/>
            </a:solidFill>
          </c:spPr>
          <c:explosion val="11"/>
          <c:dPt>
            <c:idx val="0"/>
            <c:bubble3D val="0"/>
            <c:spPr>
              <a:solidFill>
                <a:srgbClr val="262087"/>
              </a:solidFill>
            </c:spPr>
            <c:extLst>
              <c:ext xmlns:c16="http://schemas.microsoft.com/office/drawing/2014/chart" uri="{C3380CC4-5D6E-409C-BE32-E72D297353CC}">
                <c16:uniqueId val="{00000001-670E-474C-BC24-0887BF26B759}"/>
              </c:ext>
            </c:extLst>
          </c:dPt>
          <c:dPt>
            <c:idx val="1"/>
            <c:bubble3D val="0"/>
            <c:spPr>
              <a:solidFill>
                <a:srgbClr val="006600"/>
              </a:solidFill>
            </c:spPr>
            <c:extLst>
              <c:ext xmlns:c16="http://schemas.microsoft.com/office/drawing/2014/chart" uri="{C3380CC4-5D6E-409C-BE32-E72D297353CC}">
                <c16:uniqueId val="{00000003-670E-474C-BC24-0887BF26B759}"/>
              </c:ext>
            </c:extLst>
          </c:dPt>
          <c:dPt>
            <c:idx val="2"/>
            <c:bubble3D val="0"/>
            <c:spPr>
              <a:solidFill>
                <a:srgbClr val="F8E708"/>
              </a:solidFill>
            </c:spPr>
            <c:extLst>
              <c:ext xmlns:c16="http://schemas.microsoft.com/office/drawing/2014/chart" uri="{C3380CC4-5D6E-409C-BE32-E72D297353CC}">
                <c16:uniqueId val="{00000005-670E-474C-BC24-0887BF26B759}"/>
              </c:ext>
            </c:extLst>
          </c:dPt>
          <c:dPt>
            <c:idx val="3"/>
            <c:bubble3D val="0"/>
            <c:spPr>
              <a:solidFill>
                <a:srgbClr val="996633"/>
              </a:solidFill>
            </c:spPr>
            <c:extLst>
              <c:ext xmlns:c16="http://schemas.microsoft.com/office/drawing/2014/chart" uri="{C3380CC4-5D6E-409C-BE32-E72D297353CC}">
                <c16:uniqueId val="{00000007-670E-474C-BC24-0887BF26B759}"/>
              </c:ext>
            </c:extLst>
          </c:dPt>
          <c:dPt>
            <c:idx val="4"/>
            <c:bubble3D val="0"/>
            <c:spPr>
              <a:solidFill>
                <a:srgbClr val="FF9900"/>
              </a:solidFill>
            </c:spPr>
            <c:extLst>
              <c:ext xmlns:c16="http://schemas.microsoft.com/office/drawing/2014/chart" uri="{C3380CC4-5D6E-409C-BE32-E72D297353CC}">
                <c16:uniqueId val="{00000009-670E-474C-BC24-0887BF26B759}"/>
              </c:ext>
            </c:extLst>
          </c:dPt>
          <c:dPt>
            <c:idx val="5"/>
            <c:bubble3D val="0"/>
            <c:extLst>
              <c:ext xmlns:c16="http://schemas.microsoft.com/office/drawing/2014/chart" uri="{C3380CC4-5D6E-409C-BE32-E72D297353CC}">
                <c16:uniqueId val="{0000000A-670E-474C-BC24-0887BF26B759}"/>
              </c:ext>
            </c:extLst>
          </c:dPt>
          <c:dLbls>
            <c:dLbl>
              <c:idx val="0"/>
              <c:layout>
                <c:manualLayout>
                  <c:x val="-0.15799713125279183"/>
                  <c:y val="0.19794933966738365"/>
                </c:manualLayout>
              </c:layout>
              <c:tx>
                <c:rich>
                  <a:bodyPr/>
                  <a:lstStyle/>
                  <a:p>
                    <a:pPr>
                      <a:defRPr sz="1800">
                        <a:solidFill>
                          <a:schemeClr val="bg1"/>
                        </a:solidFill>
                        <a:latin typeface="Lato" panose="020F0502020204030203" pitchFamily="34" charset="0"/>
                      </a:defRPr>
                    </a:pPr>
                    <a:fld id="{C657E901-C786-479D-8E3A-9B39B2DDB53E}" type="CATEGORYNAME">
                      <a:rPr lang="en-US" sz="1800" b="1" smtClean="0">
                        <a:solidFill>
                          <a:schemeClr val="bg1"/>
                        </a:solidFill>
                        <a:latin typeface="Lato" panose="020F0502020204030203" pitchFamily="34" charset="0"/>
                      </a:rPr>
                      <a:pPr>
                        <a:defRPr sz="1800">
                          <a:solidFill>
                            <a:schemeClr val="bg1"/>
                          </a:solidFill>
                          <a:latin typeface="Lato" panose="020F0502020204030203" pitchFamily="34" charset="0"/>
                        </a:defRPr>
                      </a:pPr>
                      <a:t>[CATEGORY NAME]</a:t>
                    </a:fld>
                    <a:r>
                      <a:rPr lang="en-US" sz="1800" b="1" dirty="0">
                        <a:solidFill>
                          <a:schemeClr val="bg1"/>
                        </a:solidFill>
                        <a:latin typeface="Lato" panose="020F0502020204030203" pitchFamily="34" charset="0"/>
                      </a:rPr>
                      <a:t>^</a:t>
                    </a:r>
                    <a:r>
                      <a:rPr lang="en-US" sz="1800" dirty="0">
                        <a:solidFill>
                          <a:schemeClr val="bg1"/>
                        </a:solidFill>
                        <a:latin typeface="Lato" panose="020F0502020204030203" pitchFamily="34" charset="0"/>
                      </a:rPr>
                      <a:t>
37%</a:t>
                    </a:r>
                  </a:p>
                </c:rich>
              </c:tx>
              <c:spPr>
                <a:noFill/>
                <a:ln>
                  <a:noFill/>
                </a:ln>
                <a:effectLst/>
              </c:spPr>
              <c:showLegendKey val="0"/>
              <c:showVal val="0"/>
              <c:showCatName val="1"/>
              <c:showSerName val="0"/>
              <c:showPercent val="1"/>
              <c:showBubbleSize val="0"/>
              <c:extLst>
                <c:ext xmlns:c15="http://schemas.microsoft.com/office/drawing/2012/chart" uri="{CE6537A1-D6FC-4f65-9D91-7224C49458BB}">
                  <c15:layout>
                    <c:manualLayout>
                      <c:w val="0.30132510178812622"/>
                      <c:h val="0.38706833210874358"/>
                    </c:manualLayout>
                  </c15:layout>
                  <c15:dlblFieldTable/>
                  <c15:showDataLabelsRange val="0"/>
                </c:ext>
                <c:ext xmlns:c16="http://schemas.microsoft.com/office/drawing/2014/chart" uri="{C3380CC4-5D6E-409C-BE32-E72D297353CC}">
                  <c16:uniqueId val="{00000001-670E-474C-BC24-0887BF26B759}"/>
                </c:ext>
              </c:extLst>
            </c:dLbl>
            <c:dLbl>
              <c:idx val="1"/>
              <c:layout>
                <c:manualLayout>
                  <c:x val="0.22054354130382844"/>
                  <c:y val="-0.10867784413559739"/>
                </c:manualLayout>
              </c:layout>
              <c:tx>
                <c:rich>
                  <a:bodyPr/>
                  <a:lstStyle/>
                  <a:p>
                    <a:pPr>
                      <a:defRPr sz="1800">
                        <a:solidFill>
                          <a:schemeClr val="bg1"/>
                        </a:solidFill>
                        <a:latin typeface="Lato" panose="020F0502020204030203" pitchFamily="34" charset="0"/>
                      </a:defRPr>
                    </a:pPr>
                    <a:fld id="{78A1BDC8-AE1B-4547-83EB-38DE2CCBA1B2}" type="CATEGORYNAME">
                      <a:rPr lang="en-US" sz="1800" b="1">
                        <a:solidFill>
                          <a:schemeClr val="bg1"/>
                        </a:solidFill>
                        <a:latin typeface="Lato" panose="020F0502020204030203" pitchFamily="34" charset="0"/>
                      </a:rPr>
                      <a:pPr>
                        <a:defRPr sz="1800">
                          <a:solidFill>
                            <a:schemeClr val="bg1"/>
                          </a:solidFill>
                          <a:latin typeface="Lato" panose="020F0502020204030203" pitchFamily="34" charset="0"/>
                        </a:defRPr>
                      </a:pPr>
                      <a:t>[CATEGORY NAME]</a:t>
                    </a:fld>
                    <a:r>
                      <a:rPr lang="en-US" sz="1800" dirty="0">
                        <a:solidFill>
                          <a:schemeClr val="bg1"/>
                        </a:solidFill>
                        <a:latin typeface="Lato" panose="020F0502020204030203" pitchFamily="34" charset="0"/>
                      </a:rPr>
                      <a:t>
41%</a:t>
                    </a:r>
                  </a:p>
                </c:rich>
              </c:tx>
              <c:spPr>
                <a:noFill/>
                <a:ln>
                  <a:noFill/>
                </a:ln>
                <a:effectLst/>
              </c:spPr>
              <c:showLegendKey val="0"/>
              <c:showVal val="0"/>
              <c:showCatName val="1"/>
              <c:showSerName val="0"/>
              <c:showPercent val="1"/>
              <c:showBubbleSize val="0"/>
              <c:extLst>
                <c:ext xmlns:c15="http://schemas.microsoft.com/office/drawing/2012/chart" uri="{CE6537A1-D6FC-4f65-9D91-7224C49458BB}">
                  <c15:layout>
                    <c:manualLayout>
                      <c:w val="0.34612703199657585"/>
                      <c:h val="0.4231626696603718"/>
                    </c:manualLayout>
                  </c15:layout>
                  <c15:dlblFieldTable/>
                  <c15:showDataLabelsRange val="0"/>
                </c:ext>
                <c:ext xmlns:c16="http://schemas.microsoft.com/office/drawing/2014/chart" uri="{C3380CC4-5D6E-409C-BE32-E72D297353CC}">
                  <c16:uniqueId val="{00000003-670E-474C-BC24-0887BF26B759}"/>
                </c:ext>
              </c:extLst>
            </c:dLbl>
            <c:dLbl>
              <c:idx val="2"/>
              <c:layout>
                <c:manualLayout>
                  <c:x val="0.2250262717567304"/>
                  <c:y val="8.216986764358776E-2"/>
                </c:manualLayout>
              </c:layout>
              <c:tx>
                <c:rich>
                  <a:bodyPr wrap="square" lIns="38100" tIns="19050" rIns="38100" bIns="19050" anchor="ctr">
                    <a:noAutofit/>
                  </a:bodyPr>
                  <a:lstStyle/>
                  <a:p>
                    <a:pPr>
                      <a:defRPr sz="1800">
                        <a:solidFill>
                          <a:schemeClr val="tx1"/>
                        </a:solidFill>
                        <a:latin typeface="Lato" panose="020F0502020204030203" pitchFamily="34" charset="0"/>
                      </a:defRPr>
                    </a:pPr>
                    <a:fld id="{CBD412A2-835F-4FEC-A2ED-236BE05A5D72}" type="CATEGORYNAME">
                      <a:rPr lang="en-US" b="1" smtClean="0">
                        <a:solidFill>
                          <a:schemeClr val="tx1"/>
                        </a:solidFill>
                      </a:rPr>
                      <a:pPr>
                        <a:defRPr sz="1800">
                          <a:solidFill>
                            <a:schemeClr val="tx1"/>
                          </a:solidFill>
                          <a:latin typeface="Lato" panose="020F0502020204030203" pitchFamily="34" charset="0"/>
                        </a:defRPr>
                      </a:pPr>
                      <a:t>[CATEGORY NAME]</a:t>
                    </a:fld>
                    <a:r>
                      <a:rPr lang="en-US" b="1" dirty="0">
                        <a:solidFill>
                          <a:schemeClr val="tx1"/>
                        </a:solidFill>
                      </a:rPr>
                      <a:t>*</a:t>
                    </a:r>
                    <a:r>
                      <a:rPr lang="en-US" baseline="0" dirty="0">
                        <a:solidFill>
                          <a:schemeClr val="tx1"/>
                        </a:solidFill>
                      </a:rPr>
                      <a:t>
22%</a:t>
                    </a:r>
                  </a:p>
                </c:rich>
              </c:tx>
              <c:spPr>
                <a:noFill/>
                <a:ln>
                  <a:noFill/>
                </a:ln>
                <a:effectLst/>
              </c:spPr>
              <c:showLegendKey val="0"/>
              <c:showVal val="0"/>
              <c:showCatName val="1"/>
              <c:showSerName val="0"/>
              <c:showPercent val="1"/>
              <c:showBubbleSize val="0"/>
              <c:extLst>
                <c:ext xmlns:c15="http://schemas.microsoft.com/office/drawing/2012/chart" uri="{CE6537A1-D6FC-4f65-9D91-7224C49458BB}">
                  <c15:layout>
                    <c:manualLayout>
                      <c:w val="0.24162306408923748"/>
                      <c:h val="0.29135468463947606"/>
                    </c:manualLayout>
                  </c15:layout>
                  <c15:dlblFieldTable/>
                  <c15:showDataLabelsRange val="0"/>
                </c:ext>
                <c:ext xmlns:c16="http://schemas.microsoft.com/office/drawing/2014/chart" uri="{C3380CC4-5D6E-409C-BE32-E72D297353CC}">
                  <c16:uniqueId val="{00000005-670E-474C-BC24-0887BF26B759}"/>
                </c:ext>
              </c:extLst>
            </c:dLbl>
            <c:dLbl>
              <c:idx val="3"/>
              <c:layout>
                <c:manualLayout>
                  <c:x val="-0.1191092250704807"/>
                  <c:y val="0.13351019287338808"/>
                </c:manualLayout>
              </c:layout>
              <c:tx>
                <c:rich>
                  <a:bodyPr/>
                  <a:lstStyle/>
                  <a:p>
                    <a:fld id="{97D90972-1095-4E84-94E2-13657003F38F}" type="CATEGORYNAME">
                      <a:rPr lang="en-US" b="1"/>
                      <a:pPr/>
                      <a:t>[CATEGORY NAME]</a:t>
                    </a:fld>
                    <a:r>
                      <a:rPr lang="en-US" baseline="0" dirty="0"/>
                      <a:t>
</a:t>
                    </a:r>
                    <a:fld id="{5AE0C789-3E4E-401F-A4D3-9138F7C43310}" type="PERCENTAGE">
                      <a:rPr lang="en-US" baseline="0"/>
                      <a:pPr/>
                      <a:t>[PERCENTAGE]</a:t>
                    </a:fld>
                    <a:endParaRPr lang="en-US" baseline="0" dirty="0"/>
                  </a:p>
                </c:rich>
              </c:tx>
              <c:showLegendKey val="0"/>
              <c:showVal val="0"/>
              <c:showCatName val="1"/>
              <c:showSerName val="0"/>
              <c:showPercent val="1"/>
              <c:showBubbleSize val="0"/>
              <c:extLst>
                <c:ext xmlns:c15="http://schemas.microsoft.com/office/drawing/2012/chart" uri="{CE6537A1-D6FC-4f65-9D91-7224C49458BB}">
                  <c15:layout>
                    <c:manualLayout>
                      <c:w val="0.25785237658444032"/>
                      <c:h val="0.16162822628138568"/>
                    </c:manualLayout>
                  </c15:layout>
                  <c15:dlblFieldTable/>
                  <c15:showDataLabelsRange val="0"/>
                </c:ext>
                <c:ext xmlns:c16="http://schemas.microsoft.com/office/drawing/2014/chart" uri="{C3380CC4-5D6E-409C-BE32-E72D297353CC}">
                  <c16:uniqueId val="{00000007-670E-474C-BC24-0887BF26B759}"/>
                </c:ext>
              </c:extLst>
            </c:dLbl>
            <c:dLbl>
              <c:idx val="4"/>
              <c:layout>
                <c:manualLayout>
                  <c:x val="-0.11893434022056559"/>
                  <c:y val="1.0618793182649826E-7"/>
                </c:manualLayout>
              </c:layout>
              <c:tx>
                <c:rich>
                  <a:bodyPr/>
                  <a:lstStyle/>
                  <a:p>
                    <a:fld id="{4D671215-A55D-446C-8328-02BB346498A4}" type="CATEGORYNAME">
                      <a:rPr lang="en-US"/>
                      <a:pPr/>
                      <a:t>[CATEGORY NAME]</a:t>
                    </a:fld>
                    <a:r>
                      <a:rPr lang="en-US" dirty="0"/>
                      <a:t>
</a:t>
                    </a:r>
                    <a:fld id="{57CF31E4-A065-4832-AC58-0249D7F4FDBC}" type="PERCENTAGE">
                      <a:rPr lang="en-US"/>
                      <a:pPr/>
                      <a:t>[PERCENTAGE]</a:t>
                    </a:fld>
                    <a:endParaRPr lang="en-US" dirty="0"/>
                  </a:p>
                </c:rich>
              </c:tx>
              <c:showLegendKey val="0"/>
              <c:showVal val="0"/>
              <c:showCatName val="1"/>
              <c:showSerName val="0"/>
              <c:showPercent val="1"/>
              <c:showBubbleSize val="0"/>
              <c:extLst>
                <c:ext xmlns:c15="http://schemas.microsoft.com/office/drawing/2012/chart" uri="{CE6537A1-D6FC-4f65-9D91-7224C49458BB}">
                  <c15:layout>
                    <c:manualLayout>
                      <c:w val="0.32163032948118431"/>
                      <c:h val="0.16485994979859334"/>
                    </c:manualLayout>
                  </c15:layout>
                  <c15:dlblFieldTable/>
                  <c15:showDataLabelsRange val="0"/>
                </c:ext>
                <c:ext xmlns:c16="http://schemas.microsoft.com/office/drawing/2014/chart" uri="{C3380CC4-5D6E-409C-BE32-E72D297353CC}">
                  <c16:uniqueId val="{00000009-670E-474C-BC24-0887BF26B759}"/>
                </c:ext>
              </c:extLst>
            </c:dLbl>
            <c:dLbl>
              <c:idx val="5"/>
              <c:layout>
                <c:manualLayout>
                  <c:x val="0.17838625461107879"/>
                  <c:y val="7.0811057587120464E-4"/>
                </c:manualLayout>
              </c:layout>
              <c:tx>
                <c:rich>
                  <a:bodyPr/>
                  <a:lstStyle/>
                  <a:p>
                    <a:fld id="{0D7375F2-8AAA-465E-919A-4176B5063D95}" type="CATEGORYNAME">
                      <a:rPr lang="en-US" b="1"/>
                      <a:pPr/>
                      <a:t>[CATEGORY NAME]</a:t>
                    </a:fld>
                    <a:r>
                      <a:rPr lang="en-US" b="1" baseline="0" dirty="0"/>
                      <a:t>
</a:t>
                    </a:r>
                    <a:fld id="{928B6D5A-CE8E-4223-8862-8E6B4DD3D044}" type="PERCENTAGE">
                      <a:rPr lang="en-US" b="1" baseline="0"/>
                      <a:pPr/>
                      <a:t>[PERCENTAGE]</a:t>
                    </a:fld>
                    <a:endParaRPr lang="en-US" b="1" baseline="0" dirty="0"/>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670E-474C-BC24-0887BF26B759}"/>
                </c:ext>
              </c:extLst>
            </c:dLbl>
            <c:spPr>
              <a:noFill/>
              <a:ln>
                <a:noFill/>
              </a:ln>
              <a:effectLst/>
            </c:spPr>
            <c:txPr>
              <a:bodyPr wrap="square" lIns="38100" tIns="19050" rIns="38100" bIns="19050" anchor="ctr">
                <a:spAutoFit/>
              </a:bodyPr>
              <a:lstStyle/>
              <a:p>
                <a:pPr>
                  <a:defRPr sz="1800">
                    <a:solidFill>
                      <a:schemeClr val="bg1"/>
                    </a:solidFill>
                    <a:latin typeface="Lato" panose="020F0502020204030203" pitchFamily="34" charset="0"/>
                  </a:defRPr>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Sheet1!$A$2:$A$4</c:f>
              <c:strCache>
                <c:ptCount val="3"/>
                <c:pt idx="0">
                  <c:v>State General Aids</c:v>
                </c:pt>
                <c:pt idx="1">
                  <c:v>Local Property Taxes</c:v>
                </c:pt>
                <c:pt idx="2">
                  <c:v>Other Sources</c:v>
                </c:pt>
              </c:strCache>
            </c:strRef>
          </c:cat>
          <c:val>
            <c:numRef>
              <c:f>Sheet1!$B$2:$B$4</c:f>
              <c:numCache>
                <c:formatCode>"$"#,##0</c:formatCode>
                <c:ptCount val="3"/>
                <c:pt idx="0" formatCode="_(&quot;$&quot;* #,##0.00_);_(&quot;$&quot;* \(#,##0.00\);_(&quot;$&quot;* &quot;-&quot;_);_(@_)">
                  <c:v>4991909776.3999996</c:v>
                </c:pt>
                <c:pt idx="1">
                  <c:v>5398158538.9900007</c:v>
                </c:pt>
                <c:pt idx="2" formatCode="#,##0">
                  <c:v>3541297993.0699987</c:v>
                </c:pt>
              </c:numCache>
            </c:numRef>
          </c:val>
          <c:extLst>
            <c:ext xmlns:c16="http://schemas.microsoft.com/office/drawing/2014/chart" uri="{C3380CC4-5D6E-409C-BE32-E72D297353CC}">
              <c16:uniqueId val="{0000000B-670E-474C-BC24-0887BF26B759}"/>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2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Per Pupil Revenue Limit Adjustment</c:v>
                </c:pt>
              </c:strCache>
            </c:strRef>
          </c:tx>
          <c:spPr>
            <a:ln w="38100" cap="rnd">
              <a:solidFill>
                <a:srgbClr val="262087"/>
              </a:solidFill>
              <a:round/>
            </a:ln>
            <a:effectLst/>
          </c:spPr>
          <c:marker>
            <c:symbol val="none"/>
          </c:marker>
          <c:dPt>
            <c:idx val="29"/>
            <c:marker>
              <c:symbol val="none"/>
            </c:marker>
            <c:bubble3D val="0"/>
            <c:spPr>
              <a:ln w="38100" cap="rnd">
                <a:solidFill>
                  <a:srgbClr val="262087"/>
                </a:solidFill>
                <a:round/>
                <a:tailEnd type="none"/>
              </a:ln>
              <a:effectLst/>
            </c:spPr>
            <c:extLst>
              <c:ext xmlns:c16="http://schemas.microsoft.com/office/drawing/2014/chart" uri="{C3380CC4-5D6E-409C-BE32-E72D297353CC}">
                <c16:uniqueId val="{00000000-2E4F-41EE-B200-EE3493180EEE}"/>
              </c:ext>
            </c:extLst>
          </c:dPt>
          <c:dPt>
            <c:idx val="31"/>
            <c:marker>
              <c:symbol val="none"/>
            </c:marker>
            <c:bubble3D val="0"/>
            <c:spPr>
              <a:ln w="38100" cap="rnd">
                <a:solidFill>
                  <a:srgbClr val="262087"/>
                </a:solidFill>
                <a:round/>
                <a:tailEnd type="triangle"/>
              </a:ln>
              <a:effectLst/>
            </c:spPr>
            <c:extLst>
              <c:ext xmlns:c16="http://schemas.microsoft.com/office/drawing/2014/chart" uri="{C3380CC4-5D6E-409C-BE32-E72D297353CC}">
                <c16:uniqueId val="{00000003-2E4F-41EE-B200-EE3493180EEE}"/>
              </c:ext>
            </c:extLst>
          </c:dPt>
          <c:dLbls>
            <c:dLbl>
              <c:idx val="0"/>
              <c:delete val="1"/>
              <c:extLst>
                <c:ext xmlns:c15="http://schemas.microsoft.com/office/drawing/2012/chart" uri="{CE6537A1-D6FC-4f65-9D91-7224C49458BB}"/>
                <c:ext xmlns:c16="http://schemas.microsoft.com/office/drawing/2014/chart" uri="{C3380CC4-5D6E-409C-BE32-E72D297353CC}">
                  <c16:uniqueId val="{0000000B-FA89-4924-95CA-3CBCE90A34F6}"/>
                </c:ext>
              </c:extLst>
            </c:dLbl>
            <c:dLbl>
              <c:idx val="2"/>
              <c:delete val="1"/>
              <c:extLst>
                <c:ext xmlns:c15="http://schemas.microsoft.com/office/drawing/2012/chart" uri="{CE6537A1-D6FC-4f65-9D91-7224C49458BB}"/>
                <c:ext xmlns:c16="http://schemas.microsoft.com/office/drawing/2014/chart" uri="{C3380CC4-5D6E-409C-BE32-E72D297353CC}">
                  <c16:uniqueId val="{00000003-FA89-4924-95CA-3CBCE90A34F6}"/>
                </c:ext>
              </c:extLst>
            </c:dLbl>
            <c:dLbl>
              <c:idx val="4"/>
              <c:delete val="1"/>
              <c:extLst>
                <c:ext xmlns:c15="http://schemas.microsoft.com/office/drawing/2012/chart" uri="{CE6537A1-D6FC-4f65-9D91-7224C49458BB}"/>
                <c:ext xmlns:c16="http://schemas.microsoft.com/office/drawing/2014/chart" uri="{C3380CC4-5D6E-409C-BE32-E72D297353CC}">
                  <c16:uniqueId val="{0000000A-FA89-4924-95CA-3CBCE90A34F6}"/>
                </c:ext>
              </c:extLst>
            </c:dLbl>
            <c:dLbl>
              <c:idx val="6"/>
              <c:delete val="1"/>
              <c:extLst>
                <c:ext xmlns:c15="http://schemas.microsoft.com/office/drawing/2012/chart" uri="{CE6537A1-D6FC-4f65-9D91-7224C49458BB}"/>
                <c:ext xmlns:c16="http://schemas.microsoft.com/office/drawing/2014/chart" uri="{C3380CC4-5D6E-409C-BE32-E72D297353CC}">
                  <c16:uniqueId val="{00000009-FA89-4924-95CA-3CBCE90A34F6}"/>
                </c:ext>
              </c:extLst>
            </c:dLbl>
            <c:dLbl>
              <c:idx val="8"/>
              <c:delete val="1"/>
              <c:extLst>
                <c:ext xmlns:c15="http://schemas.microsoft.com/office/drawing/2012/chart" uri="{CE6537A1-D6FC-4f65-9D91-7224C49458BB}"/>
                <c:ext xmlns:c16="http://schemas.microsoft.com/office/drawing/2014/chart" uri="{C3380CC4-5D6E-409C-BE32-E72D297353CC}">
                  <c16:uniqueId val="{00000008-FA89-4924-95CA-3CBCE90A34F6}"/>
                </c:ext>
              </c:extLst>
            </c:dLbl>
            <c:dLbl>
              <c:idx val="10"/>
              <c:delete val="1"/>
              <c:extLst>
                <c:ext xmlns:c15="http://schemas.microsoft.com/office/drawing/2012/chart" uri="{CE6537A1-D6FC-4f65-9D91-7224C49458BB}"/>
                <c:ext xmlns:c16="http://schemas.microsoft.com/office/drawing/2014/chart" uri="{C3380CC4-5D6E-409C-BE32-E72D297353CC}">
                  <c16:uniqueId val="{00000007-FA89-4924-95CA-3CBCE90A34F6}"/>
                </c:ext>
              </c:extLst>
            </c:dLbl>
            <c:dLbl>
              <c:idx val="12"/>
              <c:delete val="1"/>
              <c:extLst>
                <c:ext xmlns:c15="http://schemas.microsoft.com/office/drawing/2012/chart" uri="{CE6537A1-D6FC-4f65-9D91-7224C49458BB}"/>
                <c:ext xmlns:c16="http://schemas.microsoft.com/office/drawing/2014/chart" uri="{C3380CC4-5D6E-409C-BE32-E72D297353CC}">
                  <c16:uniqueId val="{00000006-FA89-4924-95CA-3CBCE90A34F6}"/>
                </c:ext>
              </c:extLst>
            </c:dLbl>
            <c:dLbl>
              <c:idx val="14"/>
              <c:delete val="1"/>
              <c:extLst>
                <c:ext xmlns:c15="http://schemas.microsoft.com/office/drawing/2012/chart" uri="{CE6537A1-D6FC-4f65-9D91-7224C49458BB}"/>
                <c:ext xmlns:c16="http://schemas.microsoft.com/office/drawing/2014/chart" uri="{C3380CC4-5D6E-409C-BE32-E72D297353CC}">
                  <c16:uniqueId val="{00000005-FA89-4924-95CA-3CBCE90A34F6}"/>
                </c:ext>
              </c:extLst>
            </c:dLbl>
            <c:dLbl>
              <c:idx val="16"/>
              <c:delete val="1"/>
              <c:extLst>
                <c:ext xmlns:c15="http://schemas.microsoft.com/office/drawing/2012/chart" uri="{CE6537A1-D6FC-4f65-9D91-7224C49458BB}"/>
                <c:ext xmlns:c16="http://schemas.microsoft.com/office/drawing/2014/chart" uri="{C3380CC4-5D6E-409C-BE32-E72D297353CC}">
                  <c16:uniqueId val="{00000004-FA89-4924-95CA-3CBCE90A34F6}"/>
                </c:ext>
              </c:extLst>
            </c:dLbl>
            <c:dLbl>
              <c:idx val="18"/>
              <c:layout>
                <c:manualLayout>
                  <c:x val="-3.19270322977512E-2"/>
                  <c:y val="3.499233441825087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FA89-4924-95CA-3CBCE90A34F6}"/>
                </c:ext>
              </c:extLst>
            </c:dLbl>
            <c:dLbl>
              <c:idx val="20"/>
              <c:delete val="1"/>
              <c:extLst>
                <c:ext xmlns:c15="http://schemas.microsoft.com/office/drawing/2012/chart" uri="{CE6537A1-D6FC-4f65-9D91-7224C49458BB}"/>
                <c:ext xmlns:c16="http://schemas.microsoft.com/office/drawing/2014/chart" uri="{C3380CC4-5D6E-409C-BE32-E72D297353CC}">
                  <c16:uniqueId val="{0000000C-FA89-4924-95CA-3CBCE90A34F6}"/>
                </c:ext>
              </c:extLst>
            </c:dLbl>
            <c:dLbl>
              <c:idx val="22"/>
              <c:delete val="1"/>
              <c:extLst>
                <c:ext xmlns:c15="http://schemas.microsoft.com/office/drawing/2012/chart" uri="{CE6537A1-D6FC-4f65-9D91-7224C49458BB}"/>
                <c:ext xmlns:c16="http://schemas.microsoft.com/office/drawing/2014/chart" uri="{C3380CC4-5D6E-409C-BE32-E72D297353CC}">
                  <c16:uniqueId val="{00000002-2E4F-41EE-B200-EE3493180EEE}"/>
                </c:ext>
              </c:extLst>
            </c:dLbl>
            <c:dLbl>
              <c:idx val="23"/>
              <c:delete val="1"/>
              <c:extLst>
                <c:ext xmlns:c15="http://schemas.microsoft.com/office/drawing/2012/chart" uri="{CE6537A1-D6FC-4f65-9D91-7224C49458BB}"/>
                <c:ext xmlns:c16="http://schemas.microsoft.com/office/drawing/2014/chart" uri="{C3380CC4-5D6E-409C-BE32-E72D297353CC}">
                  <c16:uniqueId val="{0000000D-FA89-4924-95CA-3CBCE90A34F6}"/>
                </c:ext>
              </c:extLst>
            </c:dLbl>
            <c:dLbl>
              <c:idx val="24"/>
              <c:layout>
                <c:manualLayout>
                  <c:x val="-3.4880574316957097E-2"/>
                  <c:y val="-4.486083503967557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E4F-41EE-B200-EE3493180EEE}"/>
                </c:ext>
              </c:extLst>
            </c:dLbl>
            <c:dLbl>
              <c:idx val="25"/>
              <c:delete val="1"/>
              <c:extLst>
                <c:ext xmlns:c15="http://schemas.microsoft.com/office/drawing/2012/chart" uri="{CE6537A1-D6FC-4f65-9D91-7224C49458BB}"/>
                <c:ext xmlns:c16="http://schemas.microsoft.com/office/drawing/2014/chart" uri="{C3380CC4-5D6E-409C-BE32-E72D297353CC}">
                  <c16:uniqueId val="{00000000-E732-45B1-A7C1-74ABDB7AC372}"/>
                </c:ext>
              </c:extLst>
            </c:dLbl>
            <c:dLbl>
              <c:idx val="26"/>
              <c:layout>
                <c:manualLayout>
                  <c:x val="-5.2546675028453303E-2"/>
                  <c:y val="-4.042042919468155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44A-42AA-902F-4D1753226A59}"/>
                </c:ext>
              </c:extLst>
            </c:dLbl>
            <c:dLbl>
              <c:idx val="28"/>
              <c:layout>
                <c:manualLayout>
                  <c:x val="-2.8015666680082036E-3"/>
                  <c:y val="-4.729892390052751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0B1-4C9D-8E51-E4EE7BD613B2}"/>
                </c:ext>
              </c:extLst>
            </c:dLbl>
            <c:dLbl>
              <c:idx val="29"/>
              <c:delete val="1"/>
              <c:extLst>
                <c:ext xmlns:c15="http://schemas.microsoft.com/office/drawing/2012/chart" uri="{CE6537A1-D6FC-4f65-9D91-7224C49458BB}"/>
                <c:ext xmlns:c16="http://schemas.microsoft.com/office/drawing/2014/chart" uri="{C3380CC4-5D6E-409C-BE32-E72D297353CC}">
                  <c16:uniqueId val="{00000000-2E4F-41EE-B200-EE3493180EEE}"/>
                </c:ext>
              </c:extLst>
            </c:dLbl>
            <c:dLbl>
              <c:idx val="30"/>
              <c:delete val="1"/>
              <c:extLst>
                <c:ext xmlns:c15="http://schemas.microsoft.com/office/drawing/2012/chart" uri="{CE6537A1-D6FC-4f65-9D91-7224C49458BB}"/>
                <c:ext xmlns:c16="http://schemas.microsoft.com/office/drawing/2014/chart" uri="{C3380CC4-5D6E-409C-BE32-E72D297353CC}">
                  <c16:uniqueId val="{00000001-2E4F-41EE-B200-EE3493180EEE}"/>
                </c:ext>
              </c:extLst>
            </c:dLbl>
            <c:dLbl>
              <c:idx val="31"/>
              <c:layout>
                <c:manualLayout>
                  <c:x val="-9.8533071604554913E-3"/>
                  <c:y val="4.983204063430240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E4F-41EE-B200-EE3493180EEE}"/>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Sheet1!$A$2:$A$33</c:f>
              <c:strCache>
                <c:ptCount val="32"/>
                <c:pt idx="0">
                  <c:v>1993-94</c:v>
                </c:pt>
                <c:pt idx="1">
                  <c:v>1994-95</c:v>
                </c:pt>
                <c:pt idx="2">
                  <c:v>1995-96</c:v>
                </c:pt>
                <c:pt idx="3">
                  <c:v>1996-97</c:v>
                </c:pt>
                <c:pt idx="4">
                  <c:v>1997-98</c:v>
                </c:pt>
                <c:pt idx="5">
                  <c:v>1998-99</c:v>
                </c:pt>
                <c:pt idx="6">
                  <c:v>1999-00</c:v>
                </c:pt>
                <c:pt idx="7">
                  <c:v>2000-01</c:v>
                </c:pt>
                <c:pt idx="8">
                  <c:v>2001-02</c:v>
                </c:pt>
                <c:pt idx="9">
                  <c:v>2002-03</c:v>
                </c:pt>
                <c:pt idx="10">
                  <c:v>2003-04</c:v>
                </c:pt>
                <c:pt idx="11">
                  <c:v>2004-05</c:v>
                </c:pt>
                <c:pt idx="12">
                  <c:v>2005-06</c:v>
                </c:pt>
                <c:pt idx="13">
                  <c:v>2006-07</c:v>
                </c:pt>
                <c:pt idx="14">
                  <c:v>2007-08</c:v>
                </c:pt>
                <c:pt idx="15">
                  <c:v>2008-09</c:v>
                </c:pt>
                <c:pt idx="16">
                  <c:v>2009-10</c:v>
                </c:pt>
                <c:pt idx="17">
                  <c:v>2010-11</c:v>
                </c:pt>
                <c:pt idx="18">
                  <c:v>*2011-12</c:v>
                </c:pt>
                <c:pt idx="19">
                  <c:v>2012-13</c:v>
                </c:pt>
                <c:pt idx="20">
                  <c:v>2013-14</c:v>
                </c:pt>
                <c:pt idx="21">
                  <c:v>2014-15</c:v>
                </c:pt>
                <c:pt idx="22">
                  <c:v>2015-16</c:v>
                </c:pt>
                <c:pt idx="23">
                  <c:v>2016-17</c:v>
                </c:pt>
                <c:pt idx="24">
                  <c:v>2017-18</c:v>
                </c:pt>
                <c:pt idx="25">
                  <c:v>2018-19</c:v>
                </c:pt>
                <c:pt idx="26">
                  <c:v>2019-20</c:v>
                </c:pt>
                <c:pt idx="27">
                  <c:v>2020-21</c:v>
                </c:pt>
                <c:pt idx="28">
                  <c:v>2021-22</c:v>
                </c:pt>
                <c:pt idx="29">
                  <c:v>2022-23</c:v>
                </c:pt>
                <c:pt idx="30">
                  <c:v>2023-24</c:v>
                </c:pt>
                <c:pt idx="31">
                  <c:v>2024-25</c:v>
                </c:pt>
              </c:strCache>
            </c:strRef>
          </c:cat>
          <c:val>
            <c:numRef>
              <c:f>Sheet1!$B$2:$B$33</c:f>
              <c:numCache>
                <c:formatCode>_("$"* #,##0_);_("$"* \(#,##0\);_("$"* "-"??_);_(@_)</c:formatCode>
                <c:ptCount val="32"/>
                <c:pt idx="0">
                  <c:v>190</c:v>
                </c:pt>
                <c:pt idx="1">
                  <c:v>194.37</c:v>
                </c:pt>
                <c:pt idx="2">
                  <c:v>200</c:v>
                </c:pt>
                <c:pt idx="3">
                  <c:v>206</c:v>
                </c:pt>
                <c:pt idx="4">
                  <c:v>206</c:v>
                </c:pt>
                <c:pt idx="5">
                  <c:v>208.88</c:v>
                </c:pt>
                <c:pt idx="6">
                  <c:v>212.43</c:v>
                </c:pt>
                <c:pt idx="7">
                  <c:v>220.29</c:v>
                </c:pt>
                <c:pt idx="8">
                  <c:v>226.68</c:v>
                </c:pt>
                <c:pt idx="9">
                  <c:v>230.08</c:v>
                </c:pt>
                <c:pt idx="10">
                  <c:v>236.98</c:v>
                </c:pt>
                <c:pt idx="11">
                  <c:v>241.01</c:v>
                </c:pt>
                <c:pt idx="12">
                  <c:v>248.48</c:v>
                </c:pt>
                <c:pt idx="13">
                  <c:v>256.93</c:v>
                </c:pt>
                <c:pt idx="14">
                  <c:v>264.12</c:v>
                </c:pt>
                <c:pt idx="15">
                  <c:v>274.68</c:v>
                </c:pt>
                <c:pt idx="16">
                  <c:v>200</c:v>
                </c:pt>
                <c:pt idx="17">
                  <c:v>200</c:v>
                </c:pt>
                <c:pt idx="18">
                  <c:v>-554</c:v>
                </c:pt>
                <c:pt idx="19">
                  <c:v>50</c:v>
                </c:pt>
                <c:pt idx="20">
                  <c:v>75</c:v>
                </c:pt>
                <c:pt idx="21">
                  <c:v>75</c:v>
                </c:pt>
                <c:pt idx="22" formatCode="&quot;$&quot;#,##0_);[Red]\(&quot;$&quot;#,##0\)">
                  <c:v>0</c:v>
                </c:pt>
                <c:pt idx="23" formatCode="&quot;$&quot;#,##0_);[Red]\(&quot;$&quot;#,##0\)">
                  <c:v>0</c:v>
                </c:pt>
                <c:pt idx="24" formatCode="&quot;$&quot;#,##0_);[Red]\(&quot;$&quot;#,##0\)">
                  <c:v>0</c:v>
                </c:pt>
                <c:pt idx="25" formatCode="&quot;$&quot;#,##0_);[Red]\(&quot;$&quot;#,##0\)">
                  <c:v>0</c:v>
                </c:pt>
                <c:pt idx="26">
                  <c:v>175</c:v>
                </c:pt>
                <c:pt idx="27">
                  <c:v>179</c:v>
                </c:pt>
                <c:pt idx="28" formatCode="&quot;$&quot;#,##0_);[Red]\(&quot;$&quot;#,##0\)">
                  <c:v>0</c:v>
                </c:pt>
                <c:pt idx="29" formatCode="&quot;$&quot;#,##0_);[Red]\(&quot;$&quot;#,##0\)">
                  <c:v>0</c:v>
                </c:pt>
                <c:pt idx="30" formatCode="&quot;$&quot;#,##0_);[Red]\(&quot;$&quot;#,##0\)">
                  <c:v>325</c:v>
                </c:pt>
                <c:pt idx="31" formatCode="&quot;$&quot;#,##0_);[Red]\(&quot;$&quot;#,##0\)">
                  <c:v>325</c:v>
                </c:pt>
              </c:numCache>
            </c:numRef>
          </c:val>
          <c:smooth val="0"/>
          <c:extLst>
            <c:ext xmlns:c16="http://schemas.microsoft.com/office/drawing/2014/chart" uri="{C3380CC4-5D6E-409C-BE32-E72D297353CC}">
              <c16:uniqueId val="{00000000-FA89-4924-95CA-3CBCE90A34F6}"/>
            </c:ext>
          </c:extLst>
        </c:ser>
        <c:dLbls>
          <c:showLegendKey val="0"/>
          <c:showVal val="0"/>
          <c:showCatName val="0"/>
          <c:showSerName val="0"/>
          <c:showPercent val="0"/>
          <c:showBubbleSize val="0"/>
        </c:dLbls>
        <c:smooth val="0"/>
        <c:axId val="535951024"/>
        <c:axId val="535945448"/>
      </c:lineChart>
      <c:catAx>
        <c:axId val="53595102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4800000" spcFirstLastPara="1" vertOverflow="ellipsis"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535945448"/>
        <c:crossesAt val="-10"/>
        <c:auto val="1"/>
        <c:lblAlgn val="ctr"/>
        <c:lblOffset val="100"/>
        <c:tickLblSkip val="1"/>
        <c:noMultiLvlLbl val="0"/>
      </c:catAx>
      <c:valAx>
        <c:axId val="535945448"/>
        <c:scaling>
          <c:orientation val="minMax"/>
          <c:max val="340"/>
          <c:min val="-600"/>
        </c:scaling>
        <c:delete val="0"/>
        <c:axPos val="l"/>
        <c:numFmt formatCode="_(&quot;$&quot;* #,##0_);_(&quot;$&quot;* \(#,##0\);_(&quot;$&quot;* &quot;-&quot;_);_(@_)"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5359510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Primary</c:v>
                </c:pt>
              </c:strCache>
            </c:strRef>
          </c:tx>
          <c:spPr>
            <a:solidFill>
              <a:schemeClr val="accent3"/>
            </a:solidFill>
          </c:spPr>
          <c:invertIfNegative val="0"/>
          <c:cat>
            <c:strRef>
              <c:f>Sheet1!$A$2</c:f>
              <c:strCache>
                <c:ptCount val="1"/>
                <c:pt idx="0">
                  <c:v>1,000 members</c:v>
                </c:pt>
              </c:strCache>
            </c:strRef>
          </c:cat>
          <c:val>
            <c:numRef>
              <c:f>Sheet1!$B$2</c:f>
              <c:numCache>
                <c:formatCode>General</c:formatCode>
                <c:ptCount val="1"/>
                <c:pt idx="0">
                  <c:v>1000</c:v>
                </c:pt>
              </c:numCache>
            </c:numRef>
          </c:val>
          <c:extLst>
            <c:ext xmlns:c16="http://schemas.microsoft.com/office/drawing/2014/chart" uri="{C3380CC4-5D6E-409C-BE32-E72D297353CC}">
              <c16:uniqueId val="{00000000-89C6-4299-A94B-4EB5556303D6}"/>
            </c:ext>
          </c:extLst>
        </c:ser>
        <c:ser>
          <c:idx val="1"/>
          <c:order val="1"/>
          <c:tx>
            <c:strRef>
              <c:f>Sheet1!$C$1</c:f>
              <c:strCache>
                <c:ptCount val="1"/>
                <c:pt idx="0">
                  <c:v>Secondary</c:v>
                </c:pt>
              </c:strCache>
            </c:strRef>
          </c:tx>
          <c:spPr>
            <a:solidFill>
              <a:srgbClr val="262087"/>
            </a:solidFill>
          </c:spPr>
          <c:invertIfNegative val="0"/>
          <c:cat>
            <c:strRef>
              <c:f>Sheet1!$A$2</c:f>
              <c:strCache>
                <c:ptCount val="1"/>
                <c:pt idx="0">
                  <c:v>1,000 members</c:v>
                </c:pt>
              </c:strCache>
            </c:strRef>
          </c:cat>
          <c:val>
            <c:numRef>
              <c:f>Sheet1!$C$2</c:f>
              <c:numCache>
                <c:formatCode>General</c:formatCode>
                <c:ptCount val="1"/>
                <c:pt idx="0">
                  <c:v>10081</c:v>
                </c:pt>
              </c:numCache>
            </c:numRef>
          </c:val>
          <c:extLst>
            <c:ext xmlns:c16="http://schemas.microsoft.com/office/drawing/2014/chart" uri="{C3380CC4-5D6E-409C-BE32-E72D297353CC}">
              <c16:uniqueId val="{00000001-89C6-4299-A94B-4EB5556303D6}"/>
            </c:ext>
          </c:extLst>
        </c:ser>
        <c:ser>
          <c:idx val="2"/>
          <c:order val="2"/>
          <c:tx>
            <c:strRef>
              <c:f>Sheet1!$D$1</c:f>
              <c:strCache>
                <c:ptCount val="1"/>
                <c:pt idx="0">
                  <c:v>Tertiary</c:v>
                </c:pt>
              </c:strCache>
            </c:strRef>
          </c:tx>
          <c:spPr>
            <a:solidFill>
              <a:schemeClr val="accent1"/>
            </a:solidFill>
          </c:spPr>
          <c:invertIfNegative val="0"/>
          <c:cat>
            <c:strRef>
              <c:f>Sheet1!$A$2</c:f>
              <c:strCache>
                <c:ptCount val="1"/>
                <c:pt idx="0">
                  <c:v>1,000 members</c:v>
                </c:pt>
              </c:strCache>
            </c:strRef>
          </c:cat>
          <c:val>
            <c:numRef>
              <c:f>Sheet1!$D$2</c:f>
              <c:numCache>
                <c:formatCode>General</c:formatCode>
                <c:ptCount val="1"/>
                <c:pt idx="0">
                  <c:v>3919</c:v>
                </c:pt>
              </c:numCache>
            </c:numRef>
          </c:val>
          <c:extLst>
            <c:ext xmlns:c16="http://schemas.microsoft.com/office/drawing/2014/chart" uri="{C3380CC4-5D6E-409C-BE32-E72D297353CC}">
              <c16:uniqueId val="{00000002-89C6-4299-A94B-4EB5556303D6}"/>
            </c:ext>
          </c:extLst>
        </c:ser>
        <c:dLbls>
          <c:showLegendKey val="0"/>
          <c:showVal val="0"/>
          <c:showCatName val="0"/>
          <c:showSerName val="0"/>
          <c:showPercent val="0"/>
          <c:showBubbleSize val="0"/>
        </c:dLbls>
        <c:gapWidth val="0"/>
        <c:overlap val="100"/>
        <c:axId val="397253408"/>
        <c:axId val="397253800"/>
      </c:barChart>
      <c:catAx>
        <c:axId val="397253408"/>
        <c:scaling>
          <c:orientation val="minMax"/>
        </c:scaling>
        <c:delete val="0"/>
        <c:axPos val="b"/>
        <c:numFmt formatCode="General" sourceLinked="0"/>
        <c:majorTickMark val="out"/>
        <c:minorTickMark val="none"/>
        <c:tickLblPos val="nextTo"/>
        <c:txPr>
          <a:bodyPr/>
          <a:lstStyle/>
          <a:p>
            <a:pPr>
              <a:defRPr b="1"/>
            </a:pPr>
            <a:endParaRPr lang="en-US"/>
          </a:p>
        </c:txPr>
        <c:crossAx val="397253800"/>
        <c:crosses val="autoZero"/>
        <c:auto val="1"/>
        <c:lblAlgn val="ctr"/>
        <c:lblOffset val="100"/>
        <c:noMultiLvlLbl val="0"/>
      </c:catAx>
      <c:valAx>
        <c:axId val="397253800"/>
        <c:scaling>
          <c:orientation val="minMax"/>
          <c:max val="15000"/>
          <c:min val="0"/>
        </c:scaling>
        <c:delete val="0"/>
        <c:axPos val="l"/>
        <c:majorGridlines/>
        <c:numFmt formatCode="&quot;$&quot;#,##0" sourceLinked="0"/>
        <c:majorTickMark val="out"/>
        <c:minorTickMark val="none"/>
        <c:tickLblPos val="nextTo"/>
        <c:txPr>
          <a:bodyPr/>
          <a:lstStyle/>
          <a:p>
            <a:pPr>
              <a:defRPr b="1"/>
            </a:pPr>
            <a:endParaRPr lang="en-US"/>
          </a:p>
        </c:txPr>
        <c:crossAx val="397253408"/>
        <c:crosses val="autoZero"/>
        <c:crossBetween val="between"/>
        <c:majorUnit val="2500"/>
      </c:valAx>
    </c:plotArea>
    <c:legend>
      <c:legendPos val="b"/>
      <c:overlay val="0"/>
    </c:legend>
    <c:plotVisOnly val="1"/>
    <c:dispBlanksAs val="gap"/>
    <c:showDLblsOverMax val="0"/>
  </c:chart>
  <c:txPr>
    <a:bodyPr/>
    <a:lstStyle/>
    <a:p>
      <a:pPr>
        <a:defRPr sz="16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Primary</c:v>
                </c:pt>
              </c:strCache>
            </c:strRef>
          </c:tx>
          <c:spPr>
            <a:solidFill>
              <a:schemeClr val="accent3"/>
            </a:solidFill>
          </c:spPr>
          <c:invertIfNegative val="0"/>
          <c:cat>
            <c:strRef>
              <c:f>Sheet1!$A$2</c:f>
              <c:strCache>
                <c:ptCount val="1"/>
                <c:pt idx="0">
                  <c:v>1,000 members</c:v>
                </c:pt>
              </c:strCache>
            </c:strRef>
          </c:cat>
          <c:val>
            <c:numRef>
              <c:f>Sheet1!$B$2</c:f>
              <c:numCache>
                <c:formatCode>General</c:formatCode>
                <c:ptCount val="1"/>
                <c:pt idx="0">
                  <c:v>1000</c:v>
                </c:pt>
              </c:numCache>
            </c:numRef>
          </c:val>
          <c:extLst>
            <c:ext xmlns:c16="http://schemas.microsoft.com/office/drawing/2014/chart" uri="{C3380CC4-5D6E-409C-BE32-E72D297353CC}">
              <c16:uniqueId val="{00000000-1F5B-4A42-BDFC-B972F1D9247F}"/>
            </c:ext>
          </c:extLst>
        </c:ser>
        <c:ser>
          <c:idx val="1"/>
          <c:order val="1"/>
          <c:tx>
            <c:strRef>
              <c:f>Sheet1!$C$1</c:f>
              <c:strCache>
                <c:ptCount val="1"/>
                <c:pt idx="0">
                  <c:v>Secondary</c:v>
                </c:pt>
              </c:strCache>
            </c:strRef>
          </c:tx>
          <c:spPr>
            <a:solidFill>
              <a:srgbClr val="262087"/>
            </a:solidFill>
          </c:spPr>
          <c:invertIfNegative val="0"/>
          <c:cat>
            <c:strRef>
              <c:f>Sheet1!$A$2</c:f>
              <c:strCache>
                <c:ptCount val="1"/>
                <c:pt idx="0">
                  <c:v>1,000 members</c:v>
                </c:pt>
              </c:strCache>
            </c:strRef>
          </c:cat>
          <c:val>
            <c:numRef>
              <c:f>Sheet1!$C$2</c:f>
              <c:numCache>
                <c:formatCode>General</c:formatCode>
                <c:ptCount val="1"/>
                <c:pt idx="0">
                  <c:v>10081</c:v>
                </c:pt>
              </c:numCache>
            </c:numRef>
          </c:val>
          <c:extLst>
            <c:ext xmlns:c16="http://schemas.microsoft.com/office/drawing/2014/chart" uri="{C3380CC4-5D6E-409C-BE32-E72D297353CC}">
              <c16:uniqueId val="{00000001-1F5B-4A42-BDFC-B972F1D9247F}"/>
            </c:ext>
          </c:extLst>
        </c:ser>
        <c:ser>
          <c:idx val="2"/>
          <c:order val="2"/>
          <c:tx>
            <c:strRef>
              <c:f>Sheet1!$D$1</c:f>
              <c:strCache>
                <c:ptCount val="1"/>
                <c:pt idx="0">
                  <c:v>Tertiary</c:v>
                </c:pt>
              </c:strCache>
            </c:strRef>
          </c:tx>
          <c:spPr>
            <a:solidFill>
              <a:schemeClr val="accent1"/>
            </a:solidFill>
          </c:spPr>
          <c:invertIfNegative val="0"/>
          <c:cat>
            <c:strRef>
              <c:f>Sheet1!$A$2</c:f>
              <c:strCache>
                <c:ptCount val="1"/>
                <c:pt idx="0">
                  <c:v>1,000 members</c:v>
                </c:pt>
              </c:strCache>
            </c:strRef>
          </c:cat>
          <c:val>
            <c:numRef>
              <c:f>Sheet1!$D$2</c:f>
              <c:numCache>
                <c:formatCode>General</c:formatCode>
                <c:ptCount val="1"/>
                <c:pt idx="0">
                  <c:v>3919</c:v>
                </c:pt>
              </c:numCache>
            </c:numRef>
          </c:val>
          <c:extLst>
            <c:ext xmlns:c16="http://schemas.microsoft.com/office/drawing/2014/chart" uri="{C3380CC4-5D6E-409C-BE32-E72D297353CC}">
              <c16:uniqueId val="{00000002-1F5B-4A42-BDFC-B972F1D9247F}"/>
            </c:ext>
          </c:extLst>
        </c:ser>
        <c:dLbls>
          <c:showLegendKey val="0"/>
          <c:showVal val="0"/>
          <c:showCatName val="0"/>
          <c:showSerName val="0"/>
          <c:showPercent val="0"/>
          <c:showBubbleSize val="0"/>
        </c:dLbls>
        <c:gapWidth val="0"/>
        <c:overlap val="100"/>
        <c:axId val="548745160"/>
        <c:axId val="548745552"/>
      </c:barChart>
      <c:catAx>
        <c:axId val="548745160"/>
        <c:scaling>
          <c:orientation val="minMax"/>
        </c:scaling>
        <c:delete val="0"/>
        <c:axPos val="b"/>
        <c:numFmt formatCode="General" sourceLinked="0"/>
        <c:majorTickMark val="out"/>
        <c:minorTickMark val="none"/>
        <c:tickLblPos val="nextTo"/>
        <c:txPr>
          <a:bodyPr/>
          <a:lstStyle/>
          <a:p>
            <a:pPr>
              <a:defRPr b="1"/>
            </a:pPr>
            <a:endParaRPr lang="en-US"/>
          </a:p>
        </c:txPr>
        <c:crossAx val="548745552"/>
        <c:crosses val="autoZero"/>
        <c:auto val="1"/>
        <c:lblAlgn val="ctr"/>
        <c:lblOffset val="100"/>
        <c:noMultiLvlLbl val="0"/>
      </c:catAx>
      <c:valAx>
        <c:axId val="548745552"/>
        <c:scaling>
          <c:orientation val="minMax"/>
          <c:max val="15000"/>
          <c:min val="0"/>
        </c:scaling>
        <c:delete val="0"/>
        <c:axPos val="l"/>
        <c:majorGridlines/>
        <c:numFmt formatCode="&quot;$&quot;#,##0" sourceLinked="0"/>
        <c:majorTickMark val="out"/>
        <c:minorTickMark val="none"/>
        <c:tickLblPos val="nextTo"/>
        <c:txPr>
          <a:bodyPr/>
          <a:lstStyle/>
          <a:p>
            <a:pPr>
              <a:defRPr b="1"/>
            </a:pPr>
            <a:endParaRPr lang="en-US"/>
          </a:p>
        </c:txPr>
        <c:crossAx val="548745160"/>
        <c:crosses val="autoZero"/>
        <c:crossBetween val="between"/>
        <c:majorUnit val="3000"/>
      </c:valAx>
    </c:plotArea>
    <c:legend>
      <c:legendPos val="b"/>
      <c:overlay val="0"/>
    </c:legend>
    <c:plotVisOnly val="1"/>
    <c:dispBlanksAs val="gap"/>
    <c:showDLblsOverMax val="0"/>
  </c:chart>
  <c:txPr>
    <a:bodyPr/>
    <a:lstStyle/>
    <a:p>
      <a:pPr>
        <a:defRPr sz="16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Primary</c:v>
                </c:pt>
              </c:strCache>
            </c:strRef>
          </c:tx>
          <c:spPr>
            <a:solidFill>
              <a:schemeClr val="accent3"/>
            </a:solidFill>
          </c:spPr>
          <c:invertIfNegative val="0"/>
          <c:cat>
            <c:strRef>
              <c:f>Sheet1!$A$2</c:f>
              <c:strCache>
                <c:ptCount val="1"/>
                <c:pt idx="0">
                  <c:v>1,000 members</c:v>
                </c:pt>
              </c:strCache>
            </c:strRef>
          </c:cat>
          <c:val>
            <c:numRef>
              <c:f>Sheet1!$B$2</c:f>
              <c:numCache>
                <c:formatCode>General</c:formatCode>
                <c:ptCount val="1"/>
                <c:pt idx="0">
                  <c:v>1000</c:v>
                </c:pt>
              </c:numCache>
            </c:numRef>
          </c:val>
          <c:extLst>
            <c:ext xmlns:c16="http://schemas.microsoft.com/office/drawing/2014/chart" uri="{C3380CC4-5D6E-409C-BE32-E72D297353CC}">
              <c16:uniqueId val="{00000000-EBAC-40A2-92CA-A2FCDFBFA706}"/>
            </c:ext>
          </c:extLst>
        </c:ser>
        <c:ser>
          <c:idx val="1"/>
          <c:order val="1"/>
          <c:tx>
            <c:strRef>
              <c:f>Sheet1!$C$1</c:f>
              <c:strCache>
                <c:ptCount val="1"/>
                <c:pt idx="0">
                  <c:v>Secondary</c:v>
                </c:pt>
              </c:strCache>
            </c:strRef>
          </c:tx>
          <c:spPr>
            <a:solidFill>
              <a:srgbClr val="262087"/>
            </a:solidFill>
          </c:spPr>
          <c:invertIfNegative val="0"/>
          <c:cat>
            <c:strRef>
              <c:f>Sheet1!$A$2</c:f>
              <c:strCache>
                <c:ptCount val="1"/>
                <c:pt idx="0">
                  <c:v>1,000 members</c:v>
                </c:pt>
              </c:strCache>
            </c:strRef>
          </c:cat>
          <c:val>
            <c:numRef>
              <c:f>Sheet1!$C$2</c:f>
              <c:numCache>
                <c:formatCode>General</c:formatCode>
                <c:ptCount val="1"/>
                <c:pt idx="0">
                  <c:v>10091</c:v>
                </c:pt>
              </c:numCache>
            </c:numRef>
          </c:val>
          <c:extLst>
            <c:ext xmlns:c16="http://schemas.microsoft.com/office/drawing/2014/chart" uri="{C3380CC4-5D6E-409C-BE32-E72D297353CC}">
              <c16:uniqueId val="{00000001-EBAC-40A2-92CA-A2FCDFBFA706}"/>
            </c:ext>
          </c:extLst>
        </c:ser>
        <c:ser>
          <c:idx val="2"/>
          <c:order val="2"/>
          <c:tx>
            <c:strRef>
              <c:f>Sheet1!$D$1</c:f>
              <c:strCache>
                <c:ptCount val="1"/>
                <c:pt idx="0">
                  <c:v>Tertiary</c:v>
                </c:pt>
              </c:strCache>
            </c:strRef>
          </c:tx>
          <c:spPr>
            <a:solidFill>
              <a:schemeClr val="accent1"/>
            </a:solidFill>
          </c:spPr>
          <c:invertIfNegative val="0"/>
          <c:cat>
            <c:strRef>
              <c:f>Sheet1!$A$2</c:f>
              <c:strCache>
                <c:ptCount val="1"/>
                <c:pt idx="0">
                  <c:v>1,000 members</c:v>
                </c:pt>
              </c:strCache>
            </c:strRef>
          </c:cat>
          <c:val>
            <c:numRef>
              <c:f>Sheet1!$D$2</c:f>
              <c:numCache>
                <c:formatCode>General</c:formatCode>
                <c:ptCount val="1"/>
                <c:pt idx="0">
                  <c:v>3909</c:v>
                </c:pt>
              </c:numCache>
            </c:numRef>
          </c:val>
          <c:extLst>
            <c:ext xmlns:c16="http://schemas.microsoft.com/office/drawing/2014/chart" uri="{C3380CC4-5D6E-409C-BE32-E72D297353CC}">
              <c16:uniqueId val="{00000002-EBAC-40A2-92CA-A2FCDFBFA706}"/>
            </c:ext>
          </c:extLst>
        </c:ser>
        <c:dLbls>
          <c:showLegendKey val="0"/>
          <c:showVal val="0"/>
          <c:showCatName val="0"/>
          <c:showSerName val="0"/>
          <c:showPercent val="0"/>
          <c:showBubbleSize val="0"/>
        </c:dLbls>
        <c:gapWidth val="0"/>
        <c:overlap val="100"/>
        <c:axId val="548746336"/>
        <c:axId val="548746728"/>
      </c:barChart>
      <c:catAx>
        <c:axId val="548746336"/>
        <c:scaling>
          <c:orientation val="minMax"/>
        </c:scaling>
        <c:delete val="0"/>
        <c:axPos val="b"/>
        <c:numFmt formatCode="General" sourceLinked="0"/>
        <c:majorTickMark val="out"/>
        <c:minorTickMark val="none"/>
        <c:tickLblPos val="nextTo"/>
        <c:txPr>
          <a:bodyPr/>
          <a:lstStyle/>
          <a:p>
            <a:pPr>
              <a:defRPr b="1"/>
            </a:pPr>
            <a:endParaRPr lang="en-US"/>
          </a:p>
        </c:txPr>
        <c:crossAx val="548746728"/>
        <c:crosses val="autoZero"/>
        <c:auto val="1"/>
        <c:lblAlgn val="ctr"/>
        <c:lblOffset val="100"/>
        <c:noMultiLvlLbl val="0"/>
      </c:catAx>
      <c:valAx>
        <c:axId val="548746728"/>
        <c:scaling>
          <c:orientation val="minMax"/>
          <c:max val="15000"/>
          <c:min val="0"/>
        </c:scaling>
        <c:delete val="0"/>
        <c:axPos val="l"/>
        <c:majorGridlines/>
        <c:numFmt formatCode="&quot;$&quot;#,##0" sourceLinked="0"/>
        <c:majorTickMark val="out"/>
        <c:minorTickMark val="none"/>
        <c:tickLblPos val="nextTo"/>
        <c:txPr>
          <a:bodyPr/>
          <a:lstStyle/>
          <a:p>
            <a:pPr>
              <a:defRPr b="1"/>
            </a:pPr>
            <a:endParaRPr lang="en-US"/>
          </a:p>
        </c:txPr>
        <c:crossAx val="548746336"/>
        <c:crosses val="autoZero"/>
        <c:crossBetween val="between"/>
        <c:majorUnit val="3000"/>
      </c:valAx>
    </c:plotArea>
    <c:legend>
      <c:legendPos val="b"/>
      <c:overlay val="0"/>
    </c:legend>
    <c:plotVisOnly val="1"/>
    <c:dispBlanksAs val="gap"/>
    <c:showDLblsOverMax val="0"/>
  </c:chart>
  <c:txPr>
    <a:bodyPr/>
    <a:lstStyle/>
    <a:p>
      <a:pPr>
        <a:defRPr sz="16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Primary</c:v>
                </c:pt>
              </c:strCache>
            </c:strRef>
          </c:tx>
          <c:spPr>
            <a:solidFill>
              <a:schemeClr val="accent3"/>
            </a:solidFill>
          </c:spPr>
          <c:invertIfNegative val="0"/>
          <c:cat>
            <c:strRef>
              <c:f>Sheet1!$A$2</c:f>
              <c:strCache>
                <c:ptCount val="1"/>
                <c:pt idx="0">
                  <c:v>1,000 members</c:v>
                </c:pt>
              </c:strCache>
            </c:strRef>
          </c:cat>
          <c:val>
            <c:numRef>
              <c:f>Sheet1!$B$2</c:f>
              <c:numCache>
                <c:formatCode>General</c:formatCode>
                <c:ptCount val="1"/>
                <c:pt idx="0">
                  <c:v>1000</c:v>
                </c:pt>
              </c:numCache>
            </c:numRef>
          </c:val>
          <c:extLst>
            <c:ext xmlns:c16="http://schemas.microsoft.com/office/drawing/2014/chart" uri="{C3380CC4-5D6E-409C-BE32-E72D297353CC}">
              <c16:uniqueId val="{00000000-E4DA-48AF-9EF9-D97267DC6DB1}"/>
            </c:ext>
          </c:extLst>
        </c:ser>
        <c:ser>
          <c:idx val="1"/>
          <c:order val="1"/>
          <c:tx>
            <c:strRef>
              <c:f>Sheet1!$C$1</c:f>
              <c:strCache>
                <c:ptCount val="1"/>
                <c:pt idx="0">
                  <c:v>Secondary</c:v>
                </c:pt>
              </c:strCache>
            </c:strRef>
          </c:tx>
          <c:spPr>
            <a:solidFill>
              <a:srgbClr val="262087"/>
            </a:solidFill>
          </c:spPr>
          <c:invertIfNegative val="0"/>
          <c:cat>
            <c:strRef>
              <c:f>Sheet1!$A$2</c:f>
              <c:strCache>
                <c:ptCount val="1"/>
                <c:pt idx="0">
                  <c:v>1,000 members</c:v>
                </c:pt>
              </c:strCache>
            </c:strRef>
          </c:cat>
          <c:val>
            <c:numRef>
              <c:f>Sheet1!$C$2</c:f>
              <c:numCache>
                <c:formatCode>General</c:formatCode>
                <c:ptCount val="1"/>
                <c:pt idx="0">
                  <c:v>10081</c:v>
                </c:pt>
              </c:numCache>
            </c:numRef>
          </c:val>
          <c:extLst>
            <c:ext xmlns:c16="http://schemas.microsoft.com/office/drawing/2014/chart" uri="{C3380CC4-5D6E-409C-BE32-E72D297353CC}">
              <c16:uniqueId val="{00000001-E4DA-48AF-9EF9-D97267DC6DB1}"/>
            </c:ext>
          </c:extLst>
        </c:ser>
        <c:ser>
          <c:idx val="2"/>
          <c:order val="2"/>
          <c:tx>
            <c:strRef>
              <c:f>Sheet1!$D$1</c:f>
              <c:strCache>
                <c:ptCount val="1"/>
                <c:pt idx="0">
                  <c:v>Tertiary</c:v>
                </c:pt>
              </c:strCache>
            </c:strRef>
          </c:tx>
          <c:spPr>
            <a:solidFill>
              <a:schemeClr val="accent1"/>
            </a:solidFill>
          </c:spPr>
          <c:invertIfNegative val="0"/>
          <c:cat>
            <c:strRef>
              <c:f>Sheet1!$A$2</c:f>
              <c:strCache>
                <c:ptCount val="1"/>
                <c:pt idx="0">
                  <c:v>1,000 members</c:v>
                </c:pt>
              </c:strCache>
            </c:strRef>
          </c:cat>
          <c:val>
            <c:numRef>
              <c:f>Sheet1!$D$2</c:f>
              <c:numCache>
                <c:formatCode>General</c:formatCode>
                <c:ptCount val="1"/>
                <c:pt idx="0">
                  <c:v>3919</c:v>
                </c:pt>
              </c:numCache>
            </c:numRef>
          </c:val>
          <c:extLst>
            <c:ext xmlns:c16="http://schemas.microsoft.com/office/drawing/2014/chart" uri="{C3380CC4-5D6E-409C-BE32-E72D297353CC}">
              <c16:uniqueId val="{00000002-E4DA-48AF-9EF9-D97267DC6DB1}"/>
            </c:ext>
          </c:extLst>
        </c:ser>
        <c:dLbls>
          <c:showLegendKey val="0"/>
          <c:showVal val="0"/>
          <c:showCatName val="0"/>
          <c:showSerName val="0"/>
          <c:showPercent val="0"/>
          <c:showBubbleSize val="0"/>
        </c:dLbls>
        <c:gapWidth val="0"/>
        <c:overlap val="100"/>
        <c:axId val="547648584"/>
        <c:axId val="547648976"/>
      </c:barChart>
      <c:catAx>
        <c:axId val="547648584"/>
        <c:scaling>
          <c:orientation val="minMax"/>
        </c:scaling>
        <c:delete val="0"/>
        <c:axPos val="b"/>
        <c:numFmt formatCode="General" sourceLinked="0"/>
        <c:majorTickMark val="out"/>
        <c:minorTickMark val="none"/>
        <c:tickLblPos val="nextTo"/>
        <c:txPr>
          <a:bodyPr/>
          <a:lstStyle/>
          <a:p>
            <a:pPr>
              <a:defRPr b="1"/>
            </a:pPr>
            <a:endParaRPr lang="en-US"/>
          </a:p>
        </c:txPr>
        <c:crossAx val="547648976"/>
        <c:crosses val="autoZero"/>
        <c:auto val="1"/>
        <c:lblAlgn val="ctr"/>
        <c:lblOffset val="100"/>
        <c:noMultiLvlLbl val="0"/>
      </c:catAx>
      <c:valAx>
        <c:axId val="547648976"/>
        <c:scaling>
          <c:orientation val="minMax"/>
          <c:max val="15000"/>
          <c:min val="0"/>
        </c:scaling>
        <c:delete val="0"/>
        <c:axPos val="l"/>
        <c:majorGridlines/>
        <c:numFmt formatCode="&quot;$&quot;#,##0" sourceLinked="0"/>
        <c:majorTickMark val="out"/>
        <c:minorTickMark val="none"/>
        <c:tickLblPos val="nextTo"/>
        <c:txPr>
          <a:bodyPr/>
          <a:lstStyle/>
          <a:p>
            <a:pPr>
              <a:defRPr b="1"/>
            </a:pPr>
            <a:endParaRPr lang="en-US"/>
          </a:p>
        </c:txPr>
        <c:crossAx val="547648584"/>
        <c:crosses val="autoZero"/>
        <c:crossBetween val="between"/>
        <c:majorUnit val="3000"/>
      </c:valAx>
    </c:plotArea>
    <c:legend>
      <c:legendPos val="b"/>
      <c:overlay val="0"/>
    </c:legend>
    <c:plotVisOnly val="1"/>
    <c:dispBlanksAs val="gap"/>
    <c:showDLblsOverMax val="0"/>
  </c:chart>
  <c:txPr>
    <a:bodyPr/>
    <a:lstStyle/>
    <a:p>
      <a:pPr>
        <a:defRPr sz="16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F5B70D-F5AD-43DE-9108-B46C7295E505}" type="doc">
      <dgm:prSet loTypeId="urn:microsoft.com/office/officeart/2005/8/layout/process1" loCatId="process" qsTypeId="urn:microsoft.com/office/officeart/2005/8/quickstyle/simple5" qsCatId="simple" csTypeId="urn:microsoft.com/office/officeart/2005/8/colors/accent1_4" csCatId="accent1" phldr="1"/>
      <dgm:spPr/>
    </dgm:pt>
    <dgm:pt modelId="{996F4D06-B5A0-4557-B56E-928052487ADE}">
      <dgm:prSet phldrT="[Text]" custT="1"/>
      <dgm:spPr>
        <a:solidFill>
          <a:schemeClr val="accent5">
            <a:lumMod val="50000"/>
          </a:schemeClr>
        </a:solidFill>
      </dgm:spPr>
      <dgm:t>
        <a:bodyPr/>
        <a:lstStyle/>
        <a:p>
          <a:r>
            <a:rPr lang="en-US" sz="2800" b="1" dirty="0"/>
            <a:t>Property</a:t>
          </a:r>
          <a:r>
            <a:rPr lang="en-US" sz="2800" dirty="0"/>
            <a:t> </a:t>
          </a:r>
          <a:r>
            <a:rPr lang="en-US" sz="2800" b="1" dirty="0"/>
            <a:t>Tax</a:t>
          </a:r>
          <a:r>
            <a:rPr lang="en-US" sz="2800" dirty="0"/>
            <a:t> </a:t>
          </a:r>
          <a:r>
            <a:rPr lang="en-US" sz="2800" b="1" dirty="0"/>
            <a:t>Levy</a:t>
          </a:r>
        </a:p>
        <a:p>
          <a:endParaRPr lang="en-US" sz="2800" b="1" dirty="0"/>
        </a:p>
        <a:p>
          <a:endParaRPr lang="en-US" sz="2800" b="1" dirty="0"/>
        </a:p>
        <a:p>
          <a:endParaRPr lang="en-US" sz="2800" b="1" dirty="0"/>
        </a:p>
      </dgm:t>
    </dgm:pt>
    <dgm:pt modelId="{BDF9C9EF-D81F-4CB6-A847-B4A5D32353B6}" type="parTrans" cxnId="{520501CD-5F80-4FA1-96DB-D7CD017A4823}">
      <dgm:prSet/>
      <dgm:spPr/>
      <dgm:t>
        <a:bodyPr/>
        <a:lstStyle/>
        <a:p>
          <a:endParaRPr lang="en-US"/>
        </a:p>
      </dgm:t>
    </dgm:pt>
    <dgm:pt modelId="{3C4731CB-3A96-4216-9439-E5AC31A4B032}" type="sibTrans" cxnId="{520501CD-5F80-4FA1-96DB-D7CD017A4823}">
      <dgm:prSet/>
      <dgm:spPr/>
      <dgm:t>
        <a:bodyPr/>
        <a:lstStyle/>
        <a:p>
          <a:endParaRPr lang="en-US" dirty="0"/>
        </a:p>
      </dgm:t>
    </dgm:pt>
    <dgm:pt modelId="{9FBE4747-895F-4B45-B538-1DB7BADF332C}">
      <dgm:prSet phldrT="[Text]" custT="1"/>
      <dgm:spPr>
        <a:solidFill>
          <a:schemeClr val="accent5">
            <a:lumMod val="75000"/>
          </a:schemeClr>
        </a:solidFill>
      </dgm:spPr>
      <dgm:t>
        <a:bodyPr/>
        <a:lstStyle/>
        <a:p>
          <a:r>
            <a:rPr lang="en-US" sz="2800" b="1" dirty="0"/>
            <a:t>State Aid</a:t>
          </a:r>
        </a:p>
        <a:p>
          <a:r>
            <a:rPr lang="en-US" sz="2200" b="0" dirty="0"/>
            <a:t>(General + </a:t>
          </a:r>
          <a:r>
            <a:rPr lang="en-US" sz="2200" b="0" strike="sngStrike" dirty="0"/>
            <a:t>High Poverty + </a:t>
          </a:r>
          <a:r>
            <a:rPr lang="en-US" sz="2200" b="0" dirty="0"/>
            <a:t>Computer + Exempt Personal Property)</a:t>
          </a:r>
        </a:p>
      </dgm:t>
    </dgm:pt>
    <dgm:pt modelId="{5D5969D0-EFAF-4BA9-845A-EDEEF81BD953}" type="parTrans" cxnId="{E22AE5A2-F944-43E8-9FDA-50299C6DD4CA}">
      <dgm:prSet/>
      <dgm:spPr/>
      <dgm:t>
        <a:bodyPr/>
        <a:lstStyle/>
        <a:p>
          <a:endParaRPr lang="en-US"/>
        </a:p>
      </dgm:t>
    </dgm:pt>
    <dgm:pt modelId="{72DD57D5-7AC8-4454-AE45-B6DD381836BA}" type="sibTrans" cxnId="{E22AE5A2-F944-43E8-9FDA-50299C6DD4CA}">
      <dgm:prSet/>
      <dgm:spPr/>
      <dgm:t>
        <a:bodyPr/>
        <a:lstStyle/>
        <a:p>
          <a:endParaRPr lang="en-US" dirty="0"/>
        </a:p>
      </dgm:t>
    </dgm:pt>
    <dgm:pt modelId="{FF7C36F8-7A74-45F5-82E6-42B6C95C6E92}">
      <dgm:prSet phldrT="[Text]" custT="1"/>
      <dgm:spPr>
        <a:solidFill>
          <a:schemeClr val="accent1">
            <a:lumMod val="50000"/>
          </a:schemeClr>
        </a:solidFill>
      </dgm:spPr>
      <dgm:t>
        <a:bodyPr/>
        <a:lstStyle/>
        <a:p>
          <a:r>
            <a:rPr lang="en-US" sz="2800" b="1" dirty="0"/>
            <a:t>Revenue Limit</a:t>
          </a:r>
        </a:p>
        <a:p>
          <a:endParaRPr lang="en-US" sz="2800" b="1" dirty="0"/>
        </a:p>
        <a:p>
          <a:endParaRPr lang="en-US" sz="2800" b="1" dirty="0"/>
        </a:p>
        <a:p>
          <a:endParaRPr lang="en-US" sz="2800" b="1" dirty="0"/>
        </a:p>
      </dgm:t>
    </dgm:pt>
    <dgm:pt modelId="{77127AC5-14BA-4A69-98E1-A25CBCD2EE82}" type="parTrans" cxnId="{10D31180-D3FC-4522-AC37-E1239E008F4A}">
      <dgm:prSet/>
      <dgm:spPr/>
      <dgm:t>
        <a:bodyPr/>
        <a:lstStyle/>
        <a:p>
          <a:endParaRPr lang="en-US"/>
        </a:p>
      </dgm:t>
    </dgm:pt>
    <dgm:pt modelId="{FB2F9258-1C3C-482C-B2CB-BB81B5F6C1C5}" type="sibTrans" cxnId="{10D31180-D3FC-4522-AC37-E1239E008F4A}">
      <dgm:prSet/>
      <dgm:spPr/>
      <dgm:t>
        <a:bodyPr/>
        <a:lstStyle/>
        <a:p>
          <a:endParaRPr lang="en-US"/>
        </a:p>
      </dgm:t>
    </dgm:pt>
    <dgm:pt modelId="{AC59EEA4-69CE-4FB1-BE53-707AFE948A19}" type="pres">
      <dgm:prSet presAssocID="{DBF5B70D-F5AD-43DE-9108-B46C7295E505}" presName="Name0" presStyleCnt="0">
        <dgm:presLayoutVars>
          <dgm:dir val="rev"/>
          <dgm:resizeHandles val="exact"/>
        </dgm:presLayoutVars>
      </dgm:prSet>
      <dgm:spPr/>
    </dgm:pt>
    <dgm:pt modelId="{384EB8B2-796A-4E5C-8DDD-A2F5A312D986}" type="pres">
      <dgm:prSet presAssocID="{996F4D06-B5A0-4557-B56E-928052487ADE}" presName="node" presStyleLbl="node1" presStyleIdx="0" presStyleCnt="3" custScaleY="148459">
        <dgm:presLayoutVars>
          <dgm:bulletEnabled val="1"/>
        </dgm:presLayoutVars>
      </dgm:prSet>
      <dgm:spPr/>
    </dgm:pt>
    <dgm:pt modelId="{71535913-8133-49A2-8F55-4086EA77B96D}" type="pres">
      <dgm:prSet presAssocID="{3C4731CB-3A96-4216-9439-E5AC31A4B032}" presName="sibTrans" presStyleLbl="sibTrans2D1" presStyleIdx="0" presStyleCnt="2"/>
      <dgm:spPr>
        <a:prstGeom prst="mathEqual">
          <a:avLst/>
        </a:prstGeom>
      </dgm:spPr>
    </dgm:pt>
    <dgm:pt modelId="{AB5B21E7-52F5-4FF3-A1B7-44982B8A3E83}" type="pres">
      <dgm:prSet presAssocID="{3C4731CB-3A96-4216-9439-E5AC31A4B032}" presName="connectorText" presStyleLbl="sibTrans2D1" presStyleIdx="0" presStyleCnt="2"/>
      <dgm:spPr/>
    </dgm:pt>
    <dgm:pt modelId="{00BBDF21-2F4D-4136-BF17-92D0D959191F}" type="pres">
      <dgm:prSet presAssocID="{9FBE4747-895F-4B45-B538-1DB7BADF332C}" presName="node" presStyleLbl="node1" presStyleIdx="1" presStyleCnt="3" custScaleY="153848" custLinFactNeighborY="-1119">
        <dgm:presLayoutVars>
          <dgm:bulletEnabled val="1"/>
        </dgm:presLayoutVars>
      </dgm:prSet>
      <dgm:spPr/>
    </dgm:pt>
    <dgm:pt modelId="{A72F3526-8A6C-4F9B-8D69-326C283A7F15}" type="pres">
      <dgm:prSet presAssocID="{72DD57D5-7AC8-4454-AE45-B6DD381836BA}" presName="sibTrans" presStyleLbl="sibTrans2D1" presStyleIdx="1" presStyleCnt="2"/>
      <dgm:spPr>
        <a:prstGeom prst="mathMinus">
          <a:avLst/>
        </a:prstGeom>
      </dgm:spPr>
    </dgm:pt>
    <dgm:pt modelId="{63F1ECF7-C52F-4395-8031-1379B633F00C}" type="pres">
      <dgm:prSet presAssocID="{72DD57D5-7AC8-4454-AE45-B6DD381836BA}" presName="connectorText" presStyleLbl="sibTrans2D1" presStyleIdx="1" presStyleCnt="2"/>
      <dgm:spPr/>
    </dgm:pt>
    <dgm:pt modelId="{B14C538D-A163-4586-9B2B-D3A15B7B9472}" type="pres">
      <dgm:prSet presAssocID="{FF7C36F8-7A74-45F5-82E6-42B6C95C6E92}" presName="node" presStyleLbl="node1" presStyleIdx="2" presStyleCnt="3" custScaleY="148459">
        <dgm:presLayoutVars>
          <dgm:bulletEnabled val="1"/>
        </dgm:presLayoutVars>
      </dgm:prSet>
      <dgm:spPr/>
    </dgm:pt>
  </dgm:ptLst>
  <dgm:cxnLst>
    <dgm:cxn modelId="{ACF0A136-90B3-4E65-881F-5C9492AC89D3}" type="presOf" srcId="{3C4731CB-3A96-4216-9439-E5AC31A4B032}" destId="{AB5B21E7-52F5-4FF3-A1B7-44982B8A3E83}" srcOrd="1" destOrd="0" presId="urn:microsoft.com/office/officeart/2005/8/layout/process1"/>
    <dgm:cxn modelId="{B0071766-ECD4-4D14-ABB6-CE3AF7F7CF2C}" type="presOf" srcId="{FF7C36F8-7A74-45F5-82E6-42B6C95C6E92}" destId="{B14C538D-A163-4586-9B2B-D3A15B7B9472}" srcOrd="0" destOrd="0" presId="urn:microsoft.com/office/officeart/2005/8/layout/process1"/>
    <dgm:cxn modelId="{8AA6B068-8DB8-4425-86D3-CE772E820889}" type="presOf" srcId="{DBF5B70D-F5AD-43DE-9108-B46C7295E505}" destId="{AC59EEA4-69CE-4FB1-BE53-707AFE948A19}" srcOrd="0" destOrd="0" presId="urn:microsoft.com/office/officeart/2005/8/layout/process1"/>
    <dgm:cxn modelId="{D8297F4E-5339-4F3A-83CE-9B42B497E38A}" type="presOf" srcId="{3C4731CB-3A96-4216-9439-E5AC31A4B032}" destId="{71535913-8133-49A2-8F55-4086EA77B96D}" srcOrd="0" destOrd="0" presId="urn:microsoft.com/office/officeart/2005/8/layout/process1"/>
    <dgm:cxn modelId="{FCA17159-0A5B-43FB-B74B-6AC8969FA43A}" type="presOf" srcId="{72DD57D5-7AC8-4454-AE45-B6DD381836BA}" destId="{63F1ECF7-C52F-4395-8031-1379B633F00C}" srcOrd="1" destOrd="0" presId="urn:microsoft.com/office/officeart/2005/8/layout/process1"/>
    <dgm:cxn modelId="{10D31180-D3FC-4522-AC37-E1239E008F4A}" srcId="{DBF5B70D-F5AD-43DE-9108-B46C7295E505}" destId="{FF7C36F8-7A74-45F5-82E6-42B6C95C6E92}" srcOrd="2" destOrd="0" parTransId="{77127AC5-14BA-4A69-98E1-A25CBCD2EE82}" sibTransId="{FB2F9258-1C3C-482C-B2CB-BB81B5F6C1C5}"/>
    <dgm:cxn modelId="{A8EFFA89-068F-4505-B4C0-3C2283556E24}" type="presOf" srcId="{9FBE4747-895F-4B45-B538-1DB7BADF332C}" destId="{00BBDF21-2F4D-4136-BF17-92D0D959191F}" srcOrd="0" destOrd="0" presId="urn:microsoft.com/office/officeart/2005/8/layout/process1"/>
    <dgm:cxn modelId="{E22AE5A2-F944-43E8-9FDA-50299C6DD4CA}" srcId="{DBF5B70D-F5AD-43DE-9108-B46C7295E505}" destId="{9FBE4747-895F-4B45-B538-1DB7BADF332C}" srcOrd="1" destOrd="0" parTransId="{5D5969D0-EFAF-4BA9-845A-EDEEF81BD953}" sibTransId="{72DD57D5-7AC8-4454-AE45-B6DD381836BA}"/>
    <dgm:cxn modelId="{C5A1A8A7-9B71-4E5B-81C1-7B06C0C1BE84}" type="presOf" srcId="{996F4D06-B5A0-4557-B56E-928052487ADE}" destId="{384EB8B2-796A-4E5C-8DDD-A2F5A312D986}" srcOrd="0" destOrd="0" presId="urn:microsoft.com/office/officeart/2005/8/layout/process1"/>
    <dgm:cxn modelId="{520501CD-5F80-4FA1-96DB-D7CD017A4823}" srcId="{DBF5B70D-F5AD-43DE-9108-B46C7295E505}" destId="{996F4D06-B5A0-4557-B56E-928052487ADE}" srcOrd="0" destOrd="0" parTransId="{BDF9C9EF-D81F-4CB6-A847-B4A5D32353B6}" sibTransId="{3C4731CB-3A96-4216-9439-E5AC31A4B032}"/>
    <dgm:cxn modelId="{BFDB66E4-065B-4AC1-AE0F-0289017F7E5F}" type="presOf" srcId="{72DD57D5-7AC8-4454-AE45-B6DD381836BA}" destId="{A72F3526-8A6C-4F9B-8D69-326C283A7F15}" srcOrd="0" destOrd="0" presId="urn:microsoft.com/office/officeart/2005/8/layout/process1"/>
    <dgm:cxn modelId="{4E8FC8FF-3742-436A-9FFE-7BBDE9C7BAC0}" type="presParOf" srcId="{AC59EEA4-69CE-4FB1-BE53-707AFE948A19}" destId="{384EB8B2-796A-4E5C-8DDD-A2F5A312D986}" srcOrd="0" destOrd="0" presId="urn:microsoft.com/office/officeart/2005/8/layout/process1"/>
    <dgm:cxn modelId="{3F99CA6A-79CB-44C4-8E03-BCD5F71292A2}" type="presParOf" srcId="{AC59EEA4-69CE-4FB1-BE53-707AFE948A19}" destId="{71535913-8133-49A2-8F55-4086EA77B96D}" srcOrd="1" destOrd="0" presId="urn:microsoft.com/office/officeart/2005/8/layout/process1"/>
    <dgm:cxn modelId="{1A23802B-599A-4354-A967-6B9AB3895E5C}" type="presParOf" srcId="{71535913-8133-49A2-8F55-4086EA77B96D}" destId="{AB5B21E7-52F5-4FF3-A1B7-44982B8A3E83}" srcOrd="0" destOrd="0" presId="urn:microsoft.com/office/officeart/2005/8/layout/process1"/>
    <dgm:cxn modelId="{2FA867B1-07FD-4EB6-A5EA-507B9B2624D5}" type="presParOf" srcId="{AC59EEA4-69CE-4FB1-BE53-707AFE948A19}" destId="{00BBDF21-2F4D-4136-BF17-92D0D959191F}" srcOrd="2" destOrd="0" presId="urn:microsoft.com/office/officeart/2005/8/layout/process1"/>
    <dgm:cxn modelId="{142336E4-D498-4B5F-AA97-75B1CCE00A87}" type="presParOf" srcId="{AC59EEA4-69CE-4FB1-BE53-707AFE948A19}" destId="{A72F3526-8A6C-4F9B-8D69-326C283A7F15}" srcOrd="3" destOrd="0" presId="urn:microsoft.com/office/officeart/2005/8/layout/process1"/>
    <dgm:cxn modelId="{4262D526-7AF7-4B90-B9AE-16002378DA4D}" type="presParOf" srcId="{A72F3526-8A6C-4F9B-8D69-326C283A7F15}" destId="{63F1ECF7-C52F-4395-8031-1379B633F00C}" srcOrd="0" destOrd="0" presId="urn:microsoft.com/office/officeart/2005/8/layout/process1"/>
    <dgm:cxn modelId="{BEFA1865-E7D3-48AE-885C-3E1715A70379}" type="presParOf" srcId="{AC59EEA4-69CE-4FB1-BE53-707AFE948A19}" destId="{B14C538D-A163-4586-9B2B-D3A15B7B9472}"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98887B2-35C3-430C-AD66-325237545005}" type="doc">
      <dgm:prSet loTypeId="urn:microsoft.com/office/officeart/2005/8/layout/hProcess9" loCatId="process" qsTypeId="urn:microsoft.com/office/officeart/2005/8/quickstyle/simple1" qsCatId="simple" csTypeId="urn:microsoft.com/office/officeart/2005/8/colors/accent1_2" csCatId="accent1" phldr="1"/>
      <dgm:spPr/>
    </dgm:pt>
    <dgm:pt modelId="{A47FACEE-05D2-49E5-A21D-DFBCB90BBED3}">
      <dgm:prSet phldrT="[Text]"/>
      <dgm:spPr/>
      <dgm:t>
        <a:bodyPr/>
        <a:lstStyle/>
        <a:p>
          <a:r>
            <a:rPr lang="en-US" dirty="0"/>
            <a:t>Primary Tier</a:t>
          </a:r>
        </a:p>
      </dgm:t>
    </dgm:pt>
    <dgm:pt modelId="{330F9CF6-B928-43BE-B0A7-7501B95F42FB}" type="parTrans" cxnId="{A4B01F11-110E-4005-A035-328C9A4105ED}">
      <dgm:prSet/>
      <dgm:spPr/>
      <dgm:t>
        <a:bodyPr/>
        <a:lstStyle/>
        <a:p>
          <a:endParaRPr lang="en-US"/>
        </a:p>
      </dgm:t>
    </dgm:pt>
    <dgm:pt modelId="{66BED69D-A750-4B2B-BC18-69330A3549DF}" type="sibTrans" cxnId="{A4B01F11-110E-4005-A035-328C9A4105ED}">
      <dgm:prSet/>
      <dgm:spPr/>
      <dgm:t>
        <a:bodyPr/>
        <a:lstStyle/>
        <a:p>
          <a:endParaRPr lang="en-US"/>
        </a:p>
      </dgm:t>
    </dgm:pt>
    <dgm:pt modelId="{60D24366-D266-4F3F-A747-69840F616998}">
      <dgm:prSet phldrT="[Text]"/>
      <dgm:spPr/>
      <dgm:t>
        <a:bodyPr/>
        <a:lstStyle/>
        <a:p>
          <a:r>
            <a:rPr lang="en-US" dirty="0"/>
            <a:t>Secondary Tier</a:t>
          </a:r>
        </a:p>
      </dgm:t>
    </dgm:pt>
    <dgm:pt modelId="{84FD667C-C6D8-4D06-8FC2-27B96277EF4E}" type="parTrans" cxnId="{7B3470C3-E76A-4BFF-B038-CE00FC9B6AD3}">
      <dgm:prSet/>
      <dgm:spPr/>
      <dgm:t>
        <a:bodyPr/>
        <a:lstStyle/>
        <a:p>
          <a:endParaRPr lang="en-US"/>
        </a:p>
      </dgm:t>
    </dgm:pt>
    <dgm:pt modelId="{AC9D43B9-B7DC-471F-AC1D-33A8F4FAADAA}" type="sibTrans" cxnId="{7B3470C3-E76A-4BFF-B038-CE00FC9B6AD3}">
      <dgm:prSet/>
      <dgm:spPr/>
      <dgm:t>
        <a:bodyPr/>
        <a:lstStyle/>
        <a:p>
          <a:endParaRPr lang="en-US"/>
        </a:p>
      </dgm:t>
    </dgm:pt>
    <dgm:pt modelId="{BB500E25-DF74-4F02-A92F-37F2581EE981}">
      <dgm:prSet phldrT="[Text]"/>
      <dgm:spPr/>
      <dgm:t>
        <a:bodyPr/>
        <a:lstStyle/>
        <a:p>
          <a:r>
            <a:rPr lang="en-US" dirty="0"/>
            <a:t>Tertiary Tier</a:t>
          </a:r>
        </a:p>
      </dgm:t>
    </dgm:pt>
    <dgm:pt modelId="{57B830FB-94E0-4D1E-9BB4-69EC6348ED39}" type="parTrans" cxnId="{0F44D772-F572-4B37-91D0-A60D706C4A41}">
      <dgm:prSet/>
      <dgm:spPr/>
      <dgm:t>
        <a:bodyPr/>
        <a:lstStyle/>
        <a:p>
          <a:endParaRPr lang="en-US"/>
        </a:p>
      </dgm:t>
    </dgm:pt>
    <dgm:pt modelId="{4FCD0B6B-296E-42C1-9A7C-0FD8F579EB08}" type="sibTrans" cxnId="{0F44D772-F572-4B37-91D0-A60D706C4A41}">
      <dgm:prSet/>
      <dgm:spPr/>
      <dgm:t>
        <a:bodyPr/>
        <a:lstStyle/>
        <a:p>
          <a:endParaRPr lang="en-US"/>
        </a:p>
      </dgm:t>
    </dgm:pt>
    <dgm:pt modelId="{6F65023B-1CCC-4BA8-B60E-F31A0B673CA6}" type="pres">
      <dgm:prSet presAssocID="{F98887B2-35C3-430C-AD66-325237545005}" presName="CompostProcess" presStyleCnt="0">
        <dgm:presLayoutVars>
          <dgm:dir/>
          <dgm:resizeHandles val="exact"/>
        </dgm:presLayoutVars>
      </dgm:prSet>
      <dgm:spPr/>
    </dgm:pt>
    <dgm:pt modelId="{B1403AC5-2508-4F06-910A-EF8A2A667814}" type="pres">
      <dgm:prSet presAssocID="{F98887B2-35C3-430C-AD66-325237545005}" presName="arrow" presStyleLbl="bgShp" presStyleIdx="0" presStyleCnt="1"/>
      <dgm:spPr/>
    </dgm:pt>
    <dgm:pt modelId="{CC60BD63-9DE5-4163-B35F-40CAD9AA7018}" type="pres">
      <dgm:prSet presAssocID="{F98887B2-35C3-430C-AD66-325237545005}" presName="linearProcess" presStyleCnt="0"/>
      <dgm:spPr/>
    </dgm:pt>
    <dgm:pt modelId="{DA18C506-07DD-475F-9FF2-A0D707FA6F95}" type="pres">
      <dgm:prSet presAssocID="{A47FACEE-05D2-49E5-A21D-DFBCB90BBED3}" presName="textNode" presStyleLbl="node1" presStyleIdx="0" presStyleCnt="3">
        <dgm:presLayoutVars>
          <dgm:bulletEnabled val="1"/>
        </dgm:presLayoutVars>
      </dgm:prSet>
      <dgm:spPr/>
    </dgm:pt>
    <dgm:pt modelId="{D7810F6D-2E70-4CFF-8E1B-CF12999090E4}" type="pres">
      <dgm:prSet presAssocID="{66BED69D-A750-4B2B-BC18-69330A3549DF}" presName="sibTrans" presStyleCnt="0"/>
      <dgm:spPr/>
    </dgm:pt>
    <dgm:pt modelId="{9556DFE7-905E-4F9D-A92B-240478F98C90}" type="pres">
      <dgm:prSet presAssocID="{60D24366-D266-4F3F-A747-69840F616998}" presName="textNode" presStyleLbl="node1" presStyleIdx="1" presStyleCnt="3">
        <dgm:presLayoutVars>
          <dgm:bulletEnabled val="1"/>
        </dgm:presLayoutVars>
      </dgm:prSet>
      <dgm:spPr/>
    </dgm:pt>
    <dgm:pt modelId="{E01363D8-55C9-447C-8982-97A4CC1AE34A}" type="pres">
      <dgm:prSet presAssocID="{AC9D43B9-B7DC-471F-AC1D-33A8F4FAADAA}" presName="sibTrans" presStyleCnt="0"/>
      <dgm:spPr/>
    </dgm:pt>
    <dgm:pt modelId="{CA0D0037-F1FE-4089-A617-8C2C1E6ED843}" type="pres">
      <dgm:prSet presAssocID="{BB500E25-DF74-4F02-A92F-37F2581EE981}" presName="textNode" presStyleLbl="node1" presStyleIdx="2" presStyleCnt="3">
        <dgm:presLayoutVars>
          <dgm:bulletEnabled val="1"/>
        </dgm:presLayoutVars>
      </dgm:prSet>
      <dgm:spPr/>
    </dgm:pt>
  </dgm:ptLst>
  <dgm:cxnLst>
    <dgm:cxn modelId="{A4B01F11-110E-4005-A035-328C9A4105ED}" srcId="{F98887B2-35C3-430C-AD66-325237545005}" destId="{A47FACEE-05D2-49E5-A21D-DFBCB90BBED3}" srcOrd="0" destOrd="0" parTransId="{330F9CF6-B928-43BE-B0A7-7501B95F42FB}" sibTransId="{66BED69D-A750-4B2B-BC18-69330A3549DF}"/>
    <dgm:cxn modelId="{7B468E11-B8F0-46BF-8E84-0CD9EFCE721C}" type="presOf" srcId="{BB500E25-DF74-4F02-A92F-37F2581EE981}" destId="{CA0D0037-F1FE-4089-A617-8C2C1E6ED843}" srcOrd="0" destOrd="0" presId="urn:microsoft.com/office/officeart/2005/8/layout/hProcess9"/>
    <dgm:cxn modelId="{0F44D772-F572-4B37-91D0-A60D706C4A41}" srcId="{F98887B2-35C3-430C-AD66-325237545005}" destId="{BB500E25-DF74-4F02-A92F-37F2581EE981}" srcOrd="2" destOrd="0" parTransId="{57B830FB-94E0-4D1E-9BB4-69EC6348ED39}" sibTransId="{4FCD0B6B-296E-42C1-9A7C-0FD8F579EB08}"/>
    <dgm:cxn modelId="{88BC8B98-767A-4B61-AEA0-E95D79D80495}" type="presOf" srcId="{60D24366-D266-4F3F-A747-69840F616998}" destId="{9556DFE7-905E-4F9D-A92B-240478F98C90}" srcOrd="0" destOrd="0" presId="urn:microsoft.com/office/officeart/2005/8/layout/hProcess9"/>
    <dgm:cxn modelId="{317DABC2-CFEA-44EA-B1A1-9DC986A20C76}" type="presOf" srcId="{F98887B2-35C3-430C-AD66-325237545005}" destId="{6F65023B-1CCC-4BA8-B60E-F31A0B673CA6}" srcOrd="0" destOrd="0" presId="urn:microsoft.com/office/officeart/2005/8/layout/hProcess9"/>
    <dgm:cxn modelId="{7B3470C3-E76A-4BFF-B038-CE00FC9B6AD3}" srcId="{F98887B2-35C3-430C-AD66-325237545005}" destId="{60D24366-D266-4F3F-A747-69840F616998}" srcOrd="1" destOrd="0" parTransId="{84FD667C-C6D8-4D06-8FC2-27B96277EF4E}" sibTransId="{AC9D43B9-B7DC-471F-AC1D-33A8F4FAADAA}"/>
    <dgm:cxn modelId="{A3C91AD4-B011-440C-91D2-F5FB33251058}" type="presOf" srcId="{A47FACEE-05D2-49E5-A21D-DFBCB90BBED3}" destId="{DA18C506-07DD-475F-9FF2-A0D707FA6F95}" srcOrd="0" destOrd="0" presId="urn:microsoft.com/office/officeart/2005/8/layout/hProcess9"/>
    <dgm:cxn modelId="{E94FE7FA-28A0-4FD2-A483-195433718404}" type="presParOf" srcId="{6F65023B-1CCC-4BA8-B60E-F31A0B673CA6}" destId="{B1403AC5-2508-4F06-910A-EF8A2A667814}" srcOrd="0" destOrd="0" presId="urn:microsoft.com/office/officeart/2005/8/layout/hProcess9"/>
    <dgm:cxn modelId="{F9F50829-5FF6-4B8F-844F-E220C71EDB09}" type="presParOf" srcId="{6F65023B-1CCC-4BA8-B60E-F31A0B673CA6}" destId="{CC60BD63-9DE5-4163-B35F-40CAD9AA7018}" srcOrd="1" destOrd="0" presId="urn:microsoft.com/office/officeart/2005/8/layout/hProcess9"/>
    <dgm:cxn modelId="{076B21C7-E184-49CF-8442-811ADF3BF6B9}" type="presParOf" srcId="{CC60BD63-9DE5-4163-B35F-40CAD9AA7018}" destId="{DA18C506-07DD-475F-9FF2-A0D707FA6F95}" srcOrd="0" destOrd="0" presId="urn:microsoft.com/office/officeart/2005/8/layout/hProcess9"/>
    <dgm:cxn modelId="{F59CFF69-7B87-4A89-AA4E-7966596C0304}" type="presParOf" srcId="{CC60BD63-9DE5-4163-B35F-40CAD9AA7018}" destId="{D7810F6D-2E70-4CFF-8E1B-CF12999090E4}" srcOrd="1" destOrd="0" presId="urn:microsoft.com/office/officeart/2005/8/layout/hProcess9"/>
    <dgm:cxn modelId="{C08A59EA-AC62-4427-AE4C-171AA48D723F}" type="presParOf" srcId="{CC60BD63-9DE5-4163-B35F-40CAD9AA7018}" destId="{9556DFE7-905E-4F9D-A92B-240478F98C90}" srcOrd="2" destOrd="0" presId="urn:microsoft.com/office/officeart/2005/8/layout/hProcess9"/>
    <dgm:cxn modelId="{8CDBB653-D0D0-43C2-AC7A-A94A0599F179}" type="presParOf" srcId="{CC60BD63-9DE5-4163-B35F-40CAD9AA7018}" destId="{E01363D8-55C9-447C-8982-97A4CC1AE34A}" srcOrd="3" destOrd="0" presId="urn:microsoft.com/office/officeart/2005/8/layout/hProcess9"/>
    <dgm:cxn modelId="{15C949B5-CE2A-4DE6-BCAB-853B8AB8B746}" type="presParOf" srcId="{CC60BD63-9DE5-4163-B35F-40CAD9AA7018}" destId="{CA0D0037-F1FE-4089-A617-8C2C1E6ED843}"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F2195B2-D1A0-4C3F-BEDF-D30F9C30EB04}"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A1B4ABBC-7371-49D6-BE47-BD09F28802B4}">
      <dgm:prSet phldrT="[Text]"/>
      <dgm:spPr/>
      <dgm:t>
        <a:bodyPr/>
        <a:lstStyle/>
        <a:p>
          <a:r>
            <a:rPr lang="en-US" b="1" dirty="0"/>
            <a:t>Primary Tier &amp; Aid</a:t>
          </a:r>
        </a:p>
      </dgm:t>
    </dgm:pt>
    <dgm:pt modelId="{6D7B94C2-DB77-4396-BE36-AC2CFE75B1B6}" type="parTrans" cxnId="{7DA8BF41-053B-4D17-B66C-3D42DE7FF689}">
      <dgm:prSet/>
      <dgm:spPr/>
      <dgm:t>
        <a:bodyPr/>
        <a:lstStyle/>
        <a:p>
          <a:endParaRPr lang="en-US"/>
        </a:p>
      </dgm:t>
    </dgm:pt>
    <dgm:pt modelId="{EAD002C3-982A-439C-A21E-89AF156FCA28}" type="sibTrans" cxnId="{7DA8BF41-053B-4D17-B66C-3D42DE7FF689}">
      <dgm:prSet/>
      <dgm:spPr/>
      <dgm:t>
        <a:bodyPr/>
        <a:lstStyle/>
        <a:p>
          <a:endParaRPr lang="en-US"/>
        </a:p>
      </dgm:t>
    </dgm:pt>
    <dgm:pt modelId="{225E0EF2-8668-4D23-BC65-B7ABB4FF467D}">
      <dgm:prSet phldrT="[Text]"/>
      <dgm:spPr/>
      <dgm:t>
        <a:bodyPr/>
        <a:lstStyle/>
        <a:p>
          <a:r>
            <a:rPr lang="en-US" b="1" dirty="0"/>
            <a:t>Secondary Tier &amp; Aid</a:t>
          </a:r>
        </a:p>
      </dgm:t>
    </dgm:pt>
    <dgm:pt modelId="{3AB38EE7-BA9D-4427-B6D3-6E6DA316EFA8}" type="parTrans" cxnId="{1D2D533C-7203-4A47-9FF9-AE0D1A5FB44A}">
      <dgm:prSet/>
      <dgm:spPr/>
      <dgm:t>
        <a:bodyPr/>
        <a:lstStyle/>
        <a:p>
          <a:endParaRPr lang="en-US"/>
        </a:p>
      </dgm:t>
    </dgm:pt>
    <dgm:pt modelId="{7F6B063C-FCF1-49DA-8A0A-F10CE784ED78}" type="sibTrans" cxnId="{1D2D533C-7203-4A47-9FF9-AE0D1A5FB44A}">
      <dgm:prSet/>
      <dgm:spPr/>
      <dgm:t>
        <a:bodyPr/>
        <a:lstStyle/>
        <a:p>
          <a:endParaRPr lang="en-US"/>
        </a:p>
      </dgm:t>
    </dgm:pt>
    <dgm:pt modelId="{9C247D5A-AD48-4BBB-8E64-67FAAA4080D0}">
      <dgm:prSet phldrT="[Text]"/>
      <dgm:spPr/>
      <dgm:t>
        <a:bodyPr/>
        <a:lstStyle/>
        <a:p>
          <a:r>
            <a:rPr lang="en-US" b="1" dirty="0"/>
            <a:t>Tertiary Tier &amp; Aid</a:t>
          </a:r>
        </a:p>
      </dgm:t>
    </dgm:pt>
    <dgm:pt modelId="{EBECB730-7449-4CD1-BFF9-5152CFCAF203}" type="parTrans" cxnId="{E0B1BECD-F18C-45C5-A4C7-46FA14EF88DD}">
      <dgm:prSet/>
      <dgm:spPr/>
      <dgm:t>
        <a:bodyPr/>
        <a:lstStyle/>
        <a:p>
          <a:endParaRPr lang="en-US"/>
        </a:p>
      </dgm:t>
    </dgm:pt>
    <dgm:pt modelId="{C9DE160A-0881-45D3-ADF4-B227B7769A15}" type="sibTrans" cxnId="{E0B1BECD-F18C-45C5-A4C7-46FA14EF88DD}">
      <dgm:prSet/>
      <dgm:spPr/>
      <dgm:t>
        <a:bodyPr/>
        <a:lstStyle/>
        <a:p>
          <a:endParaRPr lang="en-US"/>
        </a:p>
      </dgm:t>
    </dgm:pt>
    <dgm:pt modelId="{8BF90821-73FF-4815-9DC7-A2718DF93078}">
      <dgm:prSet phldrT="[Text]" custT="1"/>
      <dgm:spPr/>
      <dgm:t>
        <a:bodyPr lIns="91440" rIns="91440"/>
        <a:lstStyle/>
        <a:p>
          <a:pPr>
            <a:lnSpc>
              <a:spcPct val="150000"/>
            </a:lnSpc>
          </a:pPr>
          <a:r>
            <a:rPr lang="en-US" sz="1800" dirty="0"/>
            <a:t>100% minus ($1,058,573 / $1,930,000) = </a:t>
          </a:r>
          <a:r>
            <a:rPr lang="en-US" sz="1800" b="1" dirty="0"/>
            <a:t>45.2</a:t>
          </a:r>
          <a:r>
            <a:rPr lang="en-US" sz="1800" b="1" dirty="0">
              <a:solidFill>
                <a:schemeClr val="tx1"/>
              </a:solidFill>
            </a:rPr>
            <a:t>%</a:t>
          </a:r>
        </a:p>
      </dgm:t>
    </dgm:pt>
    <dgm:pt modelId="{D95A9D0E-9039-49B6-90FA-4EFC7512B82C}" type="parTrans" cxnId="{5B34B45A-4D55-4570-BBBF-1EF7DEFE2188}">
      <dgm:prSet/>
      <dgm:spPr/>
      <dgm:t>
        <a:bodyPr/>
        <a:lstStyle/>
        <a:p>
          <a:endParaRPr lang="en-US"/>
        </a:p>
      </dgm:t>
    </dgm:pt>
    <dgm:pt modelId="{A0EE0D96-59C6-4B66-BEBA-ED7F4F15A7C8}" type="sibTrans" cxnId="{5B34B45A-4D55-4570-BBBF-1EF7DEFE2188}">
      <dgm:prSet/>
      <dgm:spPr/>
      <dgm:t>
        <a:bodyPr/>
        <a:lstStyle/>
        <a:p>
          <a:endParaRPr lang="en-US"/>
        </a:p>
      </dgm:t>
    </dgm:pt>
    <dgm:pt modelId="{33D28A77-B3AA-4FFD-9A52-C95F431E5A2E}">
      <dgm:prSet phldrT="[Text]" custT="1"/>
      <dgm:spPr/>
      <dgm:t>
        <a:bodyPr lIns="91440" rIns="91440"/>
        <a:lstStyle/>
        <a:p>
          <a:pPr>
            <a:lnSpc>
              <a:spcPct val="150000"/>
            </a:lnSpc>
          </a:pPr>
          <a:r>
            <a:rPr lang="en-US" sz="1800" b="1" dirty="0"/>
            <a:t>Primary Aid:  45.2%* $5,753,000 = $2,597,975</a:t>
          </a:r>
        </a:p>
      </dgm:t>
    </dgm:pt>
    <dgm:pt modelId="{53BC1576-7474-4B23-9280-11F6B7C1ECAD}" type="parTrans" cxnId="{85ABE9CB-656A-415B-A4AC-26AC24B58301}">
      <dgm:prSet/>
      <dgm:spPr/>
      <dgm:t>
        <a:bodyPr/>
        <a:lstStyle/>
        <a:p>
          <a:endParaRPr lang="en-US"/>
        </a:p>
      </dgm:t>
    </dgm:pt>
    <dgm:pt modelId="{08261178-86A7-4D5F-83A4-D5E763C40C48}" type="sibTrans" cxnId="{85ABE9CB-656A-415B-A4AC-26AC24B58301}">
      <dgm:prSet/>
      <dgm:spPr/>
      <dgm:t>
        <a:bodyPr/>
        <a:lstStyle/>
        <a:p>
          <a:endParaRPr lang="en-US"/>
        </a:p>
      </dgm:t>
    </dgm:pt>
    <dgm:pt modelId="{1EA2D89D-7B01-4CD8-9A30-DE503BDC8DFA}">
      <dgm:prSet phldrT="[Text]" custT="1"/>
      <dgm:spPr/>
      <dgm:t>
        <a:bodyPr lIns="91440" rIns="91440"/>
        <a:lstStyle/>
        <a:p>
          <a:pPr>
            <a:lnSpc>
              <a:spcPct val="150000"/>
            </a:lnSpc>
          </a:pPr>
          <a:r>
            <a:rPr lang="en-US" sz="1800" kern="1200" dirty="0"/>
            <a:t>100% minus ($1,058,573 / $2,006,079) = </a:t>
          </a:r>
          <a:r>
            <a:rPr lang="en-US" sz="1800" b="1" kern="1200" dirty="0"/>
            <a:t>47.2</a:t>
          </a:r>
          <a:r>
            <a:rPr lang="en-US" sz="1800" b="1" kern="1200" dirty="0">
              <a:solidFill>
                <a:schemeClr val="tx1"/>
              </a:solidFill>
            </a:rPr>
            <a:t>%</a:t>
          </a:r>
        </a:p>
      </dgm:t>
    </dgm:pt>
    <dgm:pt modelId="{813CC552-C44A-41D4-9458-9FFC90DDC1E6}" type="parTrans" cxnId="{9FDB2693-4926-49EC-847B-449A4F0C8115}">
      <dgm:prSet/>
      <dgm:spPr/>
      <dgm:t>
        <a:bodyPr/>
        <a:lstStyle/>
        <a:p>
          <a:endParaRPr lang="en-US"/>
        </a:p>
      </dgm:t>
    </dgm:pt>
    <dgm:pt modelId="{D8DB2864-38AB-4E28-865A-99CDFC52EFA9}" type="sibTrans" cxnId="{9FDB2693-4926-49EC-847B-449A4F0C8115}">
      <dgm:prSet/>
      <dgm:spPr/>
      <dgm:t>
        <a:bodyPr/>
        <a:lstStyle/>
        <a:p>
          <a:endParaRPr lang="en-US"/>
        </a:p>
      </dgm:t>
    </dgm:pt>
    <dgm:pt modelId="{240CB5DE-9980-42BA-9E65-42872BC5781A}">
      <dgm:prSet phldrT="[Text]" custT="1"/>
      <dgm:spPr/>
      <dgm:t>
        <a:bodyPr lIns="91440" rIns="91440"/>
        <a:lstStyle/>
        <a:p>
          <a:pPr>
            <a:lnSpc>
              <a:spcPct val="150000"/>
            </a:lnSpc>
          </a:pPr>
          <a:r>
            <a:rPr lang="en-US" sz="1800" b="1" kern="1200" dirty="0">
              <a:solidFill>
                <a:schemeClr val="tx1"/>
              </a:solidFill>
            </a:rPr>
            <a:t>Secondary Aid:  47.2% * $58,738,130 =$</a:t>
          </a:r>
          <a:r>
            <a:rPr lang="en-US" sz="1800" b="1" kern="1200" dirty="0">
              <a:solidFill>
                <a:prstClr val="black"/>
              </a:solidFill>
              <a:latin typeface="Lato"/>
              <a:ea typeface="+mn-ea"/>
              <a:cs typeface="+mn-cs"/>
            </a:rPr>
            <a:t>27,743,040</a:t>
          </a:r>
        </a:p>
      </dgm:t>
    </dgm:pt>
    <dgm:pt modelId="{BB8E10BB-CC49-4CFA-A5EC-F23397A9ED04}" type="parTrans" cxnId="{43350039-7E5A-4C1E-9B5A-020025F92433}">
      <dgm:prSet/>
      <dgm:spPr/>
      <dgm:t>
        <a:bodyPr/>
        <a:lstStyle/>
        <a:p>
          <a:endParaRPr lang="en-US"/>
        </a:p>
      </dgm:t>
    </dgm:pt>
    <dgm:pt modelId="{E69C176A-3CBF-4FE3-8605-B41EAEAEDA2D}" type="sibTrans" cxnId="{43350039-7E5A-4C1E-9B5A-020025F92433}">
      <dgm:prSet/>
      <dgm:spPr/>
      <dgm:t>
        <a:bodyPr/>
        <a:lstStyle/>
        <a:p>
          <a:endParaRPr lang="en-US"/>
        </a:p>
      </dgm:t>
    </dgm:pt>
    <dgm:pt modelId="{8FC7DE27-15CE-4F4D-A515-634BBE6ED14E}">
      <dgm:prSet phldrT="[Text]" custT="1"/>
      <dgm:spPr/>
      <dgm:t>
        <a:bodyPr lIns="91440" rIns="91440"/>
        <a:lstStyle/>
        <a:p>
          <a:pPr>
            <a:lnSpc>
              <a:spcPct val="150000"/>
            </a:lnSpc>
          </a:pPr>
          <a:r>
            <a:rPr lang="en-US" sz="1800" kern="1200" dirty="0"/>
            <a:t>100% minus ($1,058,573 / $861,630) = </a:t>
          </a:r>
          <a:r>
            <a:rPr lang="en-US" sz="1800" b="1" kern="1200" dirty="0">
              <a:solidFill>
                <a:srgbClr val="FF0000"/>
              </a:solidFill>
            </a:rPr>
            <a:t>-22.9%</a:t>
          </a:r>
        </a:p>
      </dgm:t>
    </dgm:pt>
    <dgm:pt modelId="{87190604-C8D0-4D1E-B4B1-7362E6BE01A1}" type="parTrans" cxnId="{C4892815-9729-410C-A8ED-66B22A951F70}">
      <dgm:prSet/>
      <dgm:spPr/>
      <dgm:t>
        <a:bodyPr/>
        <a:lstStyle/>
        <a:p>
          <a:endParaRPr lang="en-US"/>
        </a:p>
      </dgm:t>
    </dgm:pt>
    <dgm:pt modelId="{1815F692-C57D-410A-8B5F-85692EE3DAE5}" type="sibTrans" cxnId="{C4892815-9729-410C-A8ED-66B22A951F70}">
      <dgm:prSet/>
      <dgm:spPr/>
      <dgm:t>
        <a:bodyPr/>
        <a:lstStyle/>
        <a:p>
          <a:endParaRPr lang="en-US"/>
        </a:p>
      </dgm:t>
    </dgm:pt>
    <dgm:pt modelId="{8B0DB1DC-D20B-4F53-A881-939BB1486075}">
      <dgm:prSet phldrT="[Text]" custT="1"/>
      <dgm:spPr/>
      <dgm:t>
        <a:bodyPr lIns="91440" rIns="91440"/>
        <a:lstStyle/>
        <a:p>
          <a:pPr>
            <a:lnSpc>
              <a:spcPct val="150000"/>
            </a:lnSpc>
          </a:pPr>
          <a:r>
            <a:rPr lang="en-US" sz="1800" b="1" kern="1200" dirty="0">
              <a:solidFill>
                <a:srgbClr val="FF0000"/>
              </a:solidFill>
            </a:rPr>
            <a:t>Tertiary Aid:  -22.9% * $</a:t>
          </a:r>
          <a:r>
            <a:rPr lang="en-US" sz="1800" b="1" kern="1200" dirty="0">
              <a:solidFill>
                <a:srgbClr val="FF0000"/>
              </a:solidFill>
              <a:latin typeface="Lato"/>
              <a:ea typeface="+mn-ea"/>
              <a:cs typeface="+mn-cs"/>
            </a:rPr>
            <a:t>30,975,965</a:t>
          </a:r>
          <a:r>
            <a:rPr lang="en-US" sz="1800" b="1" kern="1200" dirty="0">
              <a:solidFill>
                <a:srgbClr val="FF0000"/>
              </a:solidFill>
            </a:rPr>
            <a:t> = -$</a:t>
          </a:r>
          <a:r>
            <a:rPr lang="en-US" sz="1800" b="1" kern="1200" dirty="0">
              <a:solidFill>
                <a:srgbClr val="FF0000"/>
              </a:solidFill>
              <a:latin typeface="Lato"/>
              <a:ea typeface="+mn-ea"/>
              <a:cs typeface="+mn-cs"/>
            </a:rPr>
            <a:t>7,080,185</a:t>
          </a:r>
        </a:p>
      </dgm:t>
    </dgm:pt>
    <dgm:pt modelId="{836B9C14-262F-4516-9B40-6BAEE6EBA7C7}" type="parTrans" cxnId="{6B2F0B7B-F695-4F26-B582-FDD52A3F63AA}">
      <dgm:prSet/>
      <dgm:spPr/>
      <dgm:t>
        <a:bodyPr/>
        <a:lstStyle/>
        <a:p>
          <a:endParaRPr lang="en-US"/>
        </a:p>
      </dgm:t>
    </dgm:pt>
    <dgm:pt modelId="{5ED17977-69E9-49F3-BF88-B3FC6827FB17}" type="sibTrans" cxnId="{6B2F0B7B-F695-4F26-B582-FDD52A3F63AA}">
      <dgm:prSet/>
      <dgm:spPr/>
      <dgm:t>
        <a:bodyPr/>
        <a:lstStyle/>
        <a:p>
          <a:endParaRPr lang="en-US"/>
        </a:p>
      </dgm:t>
    </dgm:pt>
    <dgm:pt modelId="{C3A28C45-0B50-43A4-8C55-8FF5AB9FD941}" type="pres">
      <dgm:prSet presAssocID="{DF2195B2-D1A0-4C3F-BEDF-D30F9C30EB04}" presName="linear" presStyleCnt="0">
        <dgm:presLayoutVars>
          <dgm:dir/>
          <dgm:animLvl val="lvl"/>
          <dgm:resizeHandles val="exact"/>
        </dgm:presLayoutVars>
      </dgm:prSet>
      <dgm:spPr/>
    </dgm:pt>
    <dgm:pt modelId="{D6828171-3D98-487F-AB2E-68350CE478C6}" type="pres">
      <dgm:prSet presAssocID="{A1B4ABBC-7371-49D6-BE47-BD09F28802B4}" presName="parentLin" presStyleCnt="0"/>
      <dgm:spPr/>
    </dgm:pt>
    <dgm:pt modelId="{A64A22D5-157B-4422-BBFF-D6D90E07EC3A}" type="pres">
      <dgm:prSet presAssocID="{A1B4ABBC-7371-49D6-BE47-BD09F28802B4}" presName="parentLeftMargin" presStyleLbl="node1" presStyleIdx="0" presStyleCnt="3"/>
      <dgm:spPr/>
    </dgm:pt>
    <dgm:pt modelId="{F0BD953E-E25D-43A4-B4F2-549EC7F8E87C}" type="pres">
      <dgm:prSet presAssocID="{A1B4ABBC-7371-49D6-BE47-BD09F28802B4}" presName="parentText" presStyleLbl="node1" presStyleIdx="0" presStyleCnt="3" custScaleX="77711">
        <dgm:presLayoutVars>
          <dgm:chMax val="0"/>
          <dgm:bulletEnabled val="1"/>
        </dgm:presLayoutVars>
      </dgm:prSet>
      <dgm:spPr/>
    </dgm:pt>
    <dgm:pt modelId="{461A3046-7F7D-4F1A-B2DB-85E04FFCD244}" type="pres">
      <dgm:prSet presAssocID="{A1B4ABBC-7371-49D6-BE47-BD09F28802B4}" presName="negativeSpace" presStyleCnt="0"/>
      <dgm:spPr/>
    </dgm:pt>
    <dgm:pt modelId="{E53B28B4-D3AF-4EF8-A8D0-82718ACD2A83}" type="pres">
      <dgm:prSet presAssocID="{A1B4ABBC-7371-49D6-BE47-BD09F28802B4}" presName="childText" presStyleLbl="conFgAcc1" presStyleIdx="0" presStyleCnt="3" custLinFactNeighborY="0">
        <dgm:presLayoutVars>
          <dgm:bulletEnabled val="1"/>
        </dgm:presLayoutVars>
      </dgm:prSet>
      <dgm:spPr/>
    </dgm:pt>
    <dgm:pt modelId="{E4D40627-E639-4E70-B317-3F2E1A929AC8}" type="pres">
      <dgm:prSet presAssocID="{EAD002C3-982A-439C-A21E-89AF156FCA28}" presName="spaceBetweenRectangles" presStyleCnt="0"/>
      <dgm:spPr/>
    </dgm:pt>
    <dgm:pt modelId="{6479F25F-673E-4CCA-9497-FDA72EBF7D69}" type="pres">
      <dgm:prSet presAssocID="{225E0EF2-8668-4D23-BC65-B7ABB4FF467D}" presName="parentLin" presStyleCnt="0"/>
      <dgm:spPr/>
    </dgm:pt>
    <dgm:pt modelId="{45981AD6-4688-42AE-93F0-BC1AC9018CC9}" type="pres">
      <dgm:prSet presAssocID="{225E0EF2-8668-4D23-BC65-B7ABB4FF467D}" presName="parentLeftMargin" presStyleLbl="node1" presStyleIdx="0" presStyleCnt="3"/>
      <dgm:spPr/>
    </dgm:pt>
    <dgm:pt modelId="{7C10B9A3-3194-4293-96B8-A2C35536763E}" type="pres">
      <dgm:prSet presAssocID="{225E0EF2-8668-4D23-BC65-B7ABB4FF467D}" presName="parentText" presStyleLbl="node1" presStyleIdx="1" presStyleCnt="3" custScaleX="77735">
        <dgm:presLayoutVars>
          <dgm:chMax val="0"/>
          <dgm:bulletEnabled val="1"/>
        </dgm:presLayoutVars>
      </dgm:prSet>
      <dgm:spPr/>
    </dgm:pt>
    <dgm:pt modelId="{0D8742E2-AC58-4552-9E97-02AACBE19FB4}" type="pres">
      <dgm:prSet presAssocID="{225E0EF2-8668-4D23-BC65-B7ABB4FF467D}" presName="negativeSpace" presStyleCnt="0"/>
      <dgm:spPr/>
    </dgm:pt>
    <dgm:pt modelId="{0CAF3E23-6948-497E-B2F1-7A93CF0DDB93}" type="pres">
      <dgm:prSet presAssocID="{225E0EF2-8668-4D23-BC65-B7ABB4FF467D}" presName="childText" presStyleLbl="conFgAcc1" presStyleIdx="1" presStyleCnt="3" custLinFactNeighborX="-1259" custLinFactNeighborY="-10128">
        <dgm:presLayoutVars>
          <dgm:bulletEnabled val="1"/>
        </dgm:presLayoutVars>
      </dgm:prSet>
      <dgm:spPr/>
    </dgm:pt>
    <dgm:pt modelId="{58E9A8FE-3C0D-4631-870F-B60B7FE07513}" type="pres">
      <dgm:prSet presAssocID="{7F6B063C-FCF1-49DA-8A0A-F10CE784ED78}" presName="spaceBetweenRectangles" presStyleCnt="0"/>
      <dgm:spPr/>
    </dgm:pt>
    <dgm:pt modelId="{4298B225-A4EB-4EF5-9F1E-FA5ECC8B823A}" type="pres">
      <dgm:prSet presAssocID="{9C247D5A-AD48-4BBB-8E64-67FAAA4080D0}" presName="parentLin" presStyleCnt="0"/>
      <dgm:spPr/>
    </dgm:pt>
    <dgm:pt modelId="{3052C96C-EDF8-4EDC-B77E-6CCACE474431}" type="pres">
      <dgm:prSet presAssocID="{9C247D5A-AD48-4BBB-8E64-67FAAA4080D0}" presName="parentLeftMargin" presStyleLbl="node1" presStyleIdx="1" presStyleCnt="3"/>
      <dgm:spPr/>
    </dgm:pt>
    <dgm:pt modelId="{922F1428-5168-4FB8-BE86-E127F9B49FE5}" type="pres">
      <dgm:prSet presAssocID="{9C247D5A-AD48-4BBB-8E64-67FAAA4080D0}" presName="parentText" presStyleLbl="node1" presStyleIdx="2" presStyleCnt="3" custScaleX="77711">
        <dgm:presLayoutVars>
          <dgm:chMax val="0"/>
          <dgm:bulletEnabled val="1"/>
        </dgm:presLayoutVars>
      </dgm:prSet>
      <dgm:spPr/>
    </dgm:pt>
    <dgm:pt modelId="{02F3552B-5C19-483F-BB2F-8CF4787C9F07}" type="pres">
      <dgm:prSet presAssocID="{9C247D5A-AD48-4BBB-8E64-67FAAA4080D0}" presName="negativeSpace" presStyleCnt="0"/>
      <dgm:spPr/>
    </dgm:pt>
    <dgm:pt modelId="{0BF32E21-7D0A-4825-BF8B-DDCE271C3552}" type="pres">
      <dgm:prSet presAssocID="{9C247D5A-AD48-4BBB-8E64-67FAAA4080D0}" presName="childText" presStyleLbl="conFgAcc1" presStyleIdx="2" presStyleCnt="3">
        <dgm:presLayoutVars>
          <dgm:bulletEnabled val="1"/>
        </dgm:presLayoutVars>
      </dgm:prSet>
      <dgm:spPr/>
    </dgm:pt>
  </dgm:ptLst>
  <dgm:cxnLst>
    <dgm:cxn modelId="{3171C303-266B-4C6B-8AB0-455748C9B543}" type="presOf" srcId="{9C247D5A-AD48-4BBB-8E64-67FAAA4080D0}" destId="{3052C96C-EDF8-4EDC-B77E-6CCACE474431}" srcOrd="0" destOrd="0" presId="urn:microsoft.com/office/officeart/2005/8/layout/list1"/>
    <dgm:cxn modelId="{D3536113-7AD2-4F72-8F37-4A128139DC6D}" type="presOf" srcId="{240CB5DE-9980-42BA-9E65-42872BC5781A}" destId="{0CAF3E23-6948-497E-B2F1-7A93CF0DDB93}" srcOrd="0" destOrd="1" presId="urn:microsoft.com/office/officeart/2005/8/layout/list1"/>
    <dgm:cxn modelId="{A09EFE13-722D-4A84-9AD8-29B1D151FD0C}" type="presOf" srcId="{33D28A77-B3AA-4FFD-9A52-C95F431E5A2E}" destId="{E53B28B4-D3AF-4EF8-A8D0-82718ACD2A83}" srcOrd="0" destOrd="1" presId="urn:microsoft.com/office/officeart/2005/8/layout/list1"/>
    <dgm:cxn modelId="{C4892815-9729-410C-A8ED-66B22A951F70}" srcId="{9C247D5A-AD48-4BBB-8E64-67FAAA4080D0}" destId="{8FC7DE27-15CE-4F4D-A515-634BBE6ED14E}" srcOrd="0" destOrd="0" parTransId="{87190604-C8D0-4D1E-B4B1-7362E6BE01A1}" sibTransId="{1815F692-C57D-410A-8B5F-85692EE3DAE5}"/>
    <dgm:cxn modelId="{43350039-7E5A-4C1E-9B5A-020025F92433}" srcId="{225E0EF2-8668-4D23-BC65-B7ABB4FF467D}" destId="{240CB5DE-9980-42BA-9E65-42872BC5781A}" srcOrd="1" destOrd="0" parTransId="{BB8E10BB-CC49-4CFA-A5EC-F23397A9ED04}" sibTransId="{E69C176A-3CBF-4FE3-8605-B41EAEAEDA2D}"/>
    <dgm:cxn modelId="{1D2D533C-7203-4A47-9FF9-AE0D1A5FB44A}" srcId="{DF2195B2-D1A0-4C3F-BEDF-D30F9C30EB04}" destId="{225E0EF2-8668-4D23-BC65-B7ABB4FF467D}" srcOrd="1" destOrd="0" parTransId="{3AB38EE7-BA9D-4427-B6D3-6E6DA316EFA8}" sibTransId="{7F6B063C-FCF1-49DA-8A0A-F10CE784ED78}"/>
    <dgm:cxn modelId="{7DA8BF41-053B-4D17-B66C-3D42DE7FF689}" srcId="{DF2195B2-D1A0-4C3F-BEDF-D30F9C30EB04}" destId="{A1B4ABBC-7371-49D6-BE47-BD09F28802B4}" srcOrd="0" destOrd="0" parTransId="{6D7B94C2-DB77-4396-BE36-AC2CFE75B1B6}" sibTransId="{EAD002C3-982A-439C-A21E-89AF156FCA28}"/>
    <dgm:cxn modelId="{456F6670-A7A0-4A07-B629-D330B96A7DA2}" type="presOf" srcId="{8B0DB1DC-D20B-4F53-A881-939BB1486075}" destId="{0BF32E21-7D0A-4825-BF8B-DDCE271C3552}" srcOrd="0" destOrd="1" presId="urn:microsoft.com/office/officeart/2005/8/layout/list1"/>
    <dgm:cxn modelId="{5B34B45A-4D55-4570-BBBF-1EF7DEFE2188}" srcId="{A1B4ABBC-7371-49D6-BE47-BD09F28802B4}" destId="{8BF90821-73FF-4815-9DC7-A2718DF93078}" srcOrd="0" destOrd="0" parTransId="{D95A9D0E-9039-49B6-90FA-4EFC7512B82C}" sibTransId="{A0EE0D96-59C6-4B66-BEBA-ED7F4F15A7C8}"/>
    <dgm:cxn modelId="{6B2F0B7B-F695-4F26-B582-FDD52A3F63AA}" srcId="{9C247D5A-AD48-4BBB-8E64-67FAAA4080D0}" destId="{8B0DB1DC-D20B-4F53-A881-939BB1486075}" srcOrd="1" destOrd="0" parTransId="{836B9C14-262F-4516-9B40-6BAEE6EBA7C7}" sibTransId="{5ED17977-69E9-49F3-BF88-B3FC6827FB17}"/>
    <dgm:cxn modelId="{11384784-F21E-465C-9638-9B0F290237DB}" type="presOf" srcId="{1EA2D89D-7B01-4CD8-9A30-DE503BDC8DFA}" destId="{0CAF3E23-6948-497E-B2F1-7A93CF0DDB93}" srcOrd="0" destOrd="0" presId="urn:microsoft.com/office/officeart/2005/8/layout/list1"/>
    <dgm:cxn modelId="{754A4D90-DDC2-44B1-9487-6EB93E4920CC}" type="presOf" srcId="{225E0EF2-8668-4D23-BC65-B7ABB4FF467D}" destId="{45981AD6-4688-42AE-93F0-BC1AC9018CC9}" srcOrd="0" destOrd="0" presId="urn:microsoft.com/office/officeart/2005/8/layout/list1"/>
    <dgm:cxn modelId="{9FDB2693-4926-49EC-847B-449A4F0C8115}" srcId="{225E0EF2-8668-4D23-BC65-B7ABB4FF467D}" destId="{1EA2D89D-7B01-4CD8-9A30-DE503BDC8DFA}" srcOrd="0" destOrd="0" parTransId="{813CC552-C44A-41D4-9458-9FFC90DDC1E6}" sibTransId="{D8DB2864-38AB-4E28-865A-99CDFC52EFA9}"/>
    <dgm:cxn modelId="{03841BA8-AD2C-41FA-BC6C-A7E6DEF0F77B}" type="presOf" srcId="{A1B4ABBC-7371-49D6-BE47-BD09F28802B4}" destId="{A64A22D5-157B-4422-BBFF-D6D90E07EC3A}" srcOrd="0" destOrd="0" presId="urn:microsoft.com/office/officeart/2005/8/layout/list1"/>
    <dgm:cxn modelId="{C97D26A8-2124-4946-A478-757D5040DB6D}" type="presOf" srcId="{8BF90821-73FF-4815-9DC7-A2718DF93078}" destId="{E53B28B4-D3AF-4EF8-A8D0-82718ACD2A83}" srcOrd="0" destOrd="0" presId="urn:microsoft.com/office/officeart/2005/8/layout/list1"/>
    <dgm:cxn modelId="{85ABE9CB-656A-415B-A4AC-26AC24B58301}" srcId="{A1B4ABBC-7371-49D6-BE47-BD09F28802B4}" destId="{33D28A77-B3AA-4FFD-9A52-C95F431E5A2E}" srcOrd="1" destOrd="0" parTransId="{53BC1576-7474-4B23-9280-11F6B7C1ECAD}" sibTransId="{08261178-86A7-4D5F-83A4-D5E763C40C48}"/>
    <dgm:cxn modelId="{E0B1BECD-F18C-45C5-A4C7-46FA14EF88DD}" srcId="{DF2195B2-D1A0-4C3F-BEDF-D30F9C30EB04}" destId="{9C247D5A-AD48-4BBB-8E64-67FAAA4080D0}" srcOrd="2" destOrd="0" parTransId="{EBECB730-7449-4CD1-BFF9-5152CFCAF203}" sibTransId="{C9DE160A-0881-45D3-ADF4-B227B7769A15}"/>
    <dgm:cxn modelId="{61A12FD0-E3D8-4356-9531-80B8EDFD17FF}" type="presOf" srcId="{9C247D5A-AD48-4BBB-8E64-67FAAA4080D0}" destId="{922F1428-5168-4FB8-BE86-E127F9B49FE5}" srcOrd="1" destOrd="0" presId="urn:microsoft.com/office/officeart/2005/8/layout/list1"/>
    <dgm:cxn modelId="{14DDBBD0-5137-427D-8A95-495479D4AAEC}" type="presOf" srcId="{225E0EF2-8668-4D23-BC65-B7ABB4FF467D}" destId="{7C10B9A3-3194-4293-96B8-A2C35536763E}" srcOrd="1" destOrd="0" presId="urn:microsoft.com/office/officeart/2005/8/layout/list1"/>
    <dgm:cxn modelId="{43F1DEDC-C79D-40FB-BC3E-907ED2B30DDD}" type="presOf" srcId="{8FC7DE27-15CE-4F4D-A515-634BBE6ED14E}" destId="{0BF32E21-7D0A-4825-BF8B-DDCE271C3552}" srcOrd="0" destOrd="0" presId="urn:microsoft.com/office/officeart/2005/8/layout/list1"/>
    <dgm:cxn modelId="{B40178FD-A771-4916-A454-B27B222A3639}" type="presOf" srcId="{A1B4ABBC-7371-49D6-BE47-BD09F28802B4}" destId="{F0BD953E-E25D-43A4-B4F2-549EC7F8E87C}" srcOrd="1" destOrd="0" presId="urn:microsoft.com/office/officeart/2005/8/layout/list1"/>
    <dgm:cxn modelId="{13F5F5FF-6AEF-44D3-BF33-DE2014675452}" type="presOf" srcId="{DF2195B2-D1A0-4C3F-BEDF-D30F9C30EB04}" destId="{C3A28C45-0B50-43A4-8C55-8FF5AB9FD941}" srcOrd="0" destOrd="0" presId="urn:microsoft.com/office/officeart/2005/8/layout/list1"/>
    <dgm:cxn modelId="{442FAE61-ADEE-4DD5-B498-89D2489D23C4}" type="presParOf" srcId="{C3A28C45-0B50-43A4-8C55-8FF5AB9FD941}" destId="{D6828171-3D98-487F-AB2E-68350CE478C6}" srcOrd="0" destOrd="0" presId="urn:microsoft.com/office/officeart/2005/8/layout/list1"/>
    <dgm:cxn modelId="{079A0DCB-78DE-43A7-8D3F-FCEDEE17EDDE}" type="presParOf" srcId="{D6828171-3D98-487F-AB2E-68350CE478C6}" destId="{A64A22D5-157B-4422-BBFF-D6D90E07EC3A}" srcOrd="0" destOrd="0" presId="urn:microsoft.com/office/officeart/2005/8/layout/list1"/>
    <dgm:cxn modelId="{CD145F1F-C666-45B8-8ECA-38E5B9F32470}" type="presParOf" srcId="{D6828171-3D98-487F-AB2E-68350CE478C6}" destId="{F0BD953E-E25D-43A4-B4F2-549EC7F8E87C}" srcOrd="1" destOrd="0" presId="urn:microsoft.com/office/officeart/2005/8/layout/list1"/>
    <dgm:cxn modelId="{5A0A086A-3143-4956-82FF-E39BFC21A0C0}" type="presParOf" srcId="{C3A28C45-0B50-43A4-8C55-8FF5AB9FD941}" destId="{461A3046-7F7D-4F1A-B2DB-85E04FFCD244}" srcOrd="1" destOrd="0" presId="urn:microsoft.com/office/officeart/2005/8/layout/list1"/>
    <dgm:cxn modelId="{CEAAC2D3-0211-4D23-AF4A-23BEE360F419}" type="presParOf" srcId="{C3A28C45-0B50-43A4-8C55-8FF5AB9FD941}" destId="{E53B28B4-D3AF-4EF8-A8D0-82718ACD2A83}" srcOrd="2" destOrd="0" presId="urn:microsoft.com/office/officeart/2005/8/layout/list1"/>
    <dgm:cxn modelId="{275B0EA6-EA7C-432B-8714-0646D3707704}" type="presParOf" srcId="{C3A28C45-0B50-43A4-8C55-8FF5AB9FD941}" destId="{E4D40627-E639-4E70-B317-3F2E1A929AC8}" srcOrd="3" destOrd="0" presId="urn:microsoft.com/office/officeart/2005/8/layout/list1"/>
    <dgm:cxn modelId="{3EE84A65-7B13-4771-A4ED-9CE4A39D8F3F}" type="presParOf" srcId="{C3A28C45-0B50-43A4-8C55-8FF5AB9FD941}" destId="{6479F25F-673E-4CCA-9497-FDA72EBF7D69}" srcOrd="4" destOrd="0" presId="urn:microsoft.com/office/officeart/2005/8/layout/list1"/>
    <dgm:cxn modelId="{D0B5AA17-C838-4F87-934B-126B981085DD}" type="presParOf" srcId="{6479F25F-673E-4CCA-9497-FDA72EBF7D69}" destId="{45981AD6-4688-42AE-93F0-BC1AC9018CC9}" srcOrd="0" destOrd="0" presId="urn:microsoft.com/office/officeart/2005/8/layout/list1"/>
    <dgm:cxn modelId="{92FDE6A9-7FFC-4942-AEFF-5526B2BFBEFB}" type="presParOf" srcId="{6479F25F-673E-4CCA-9497-FDA72EBF7D69}" destId="{7C10B9A3-3194-4293-96B8-A2C35536763E}" srcOrd="1" destOrd="0" presId="urn:microsoft.com/office/officeart/2005/8/layout/list1"/>
    <dgm:cxn modelId="{6A893AEB-F791-4349-8311-0D6610A09D36}" type="presParOf" srcId="{C3A28C45-0B50-43A4-8C55-8FF5AB9FD941}" destId="{0D8742E2-AC58-4552-9E97-02AACBE19FB4}" srcOrd="5" destOrd="0" presId="urn:microsoft.com/office/officeart/2005/8/layout/list1"/>
    <dgm:cxn modelId="{20A3C0EE-92A3-413C-802F-2AD4BF2B50D5}" type="presParOf" srcId="{C3A28C45-0B50-43A4-8C55-8FF5AB9FD941}" destId="{0CAF3E23-6948-497E-B2F1-7A93CF0DDB93}" srcOrd="6" destOrd="0" presId="urn:microsoft.com/office/officeart/2005/8/layout/list1"/>
    <dgm:cxn modelId="{7ED807FB-66A8-4F42-9D0C-58813025B86B}" type="presParOf" srcId="{C3A28C45-0B50-43A4-8C55-8FF5AB9FD941}" destId="{58E9A8FE-3C0D-4631-870F-B60B7FE07513}" srcOrd="7" destOrd="0" presId="urn:microsoft.com/office/officeart/2005/8/layout/list1"/>
    <dgm:cxn modelId="{424E7C9B-175D-4A74-B743-0D70243F3F5F}" type="presParOf" srcId="{C3A28C45-0B50-43A4-8C55-8FF5AB9FD941}" destId="{4298B225-A4EB-4EF5-9F1E-FA5ECC8B823A}" srcOrd="8" destOrd="0" presId="urn:microsoft.com/office/officeart/2005/8/layout/list1"/>
    <dgm:cxn modelId="{FE64DC66-D527-44FD-91F9-B937B9F69D84}" type="presParOf" srcId="{4298B225-A4EB-4EF5-9F1E-FA5ECC8B823A}" destId="{3052C96C-EDF8-4EDC-B77E-6CCACE474431}" srcOrd="0" destOrd="0" presId="urn:microsoft.com/office/officeart/2005/8/layout/list1"/>
    <dgm:cxn modelId="{C60B14D4-BD15-451C-8D6B-542CC9E099E9}" type="presParOf" srcId="{4298B225-A4EB-4EF5-9F1E-FA5ECC8B823A}" destId="{922F1428-5168-4FB8-BE86-E127F9B49FE5}" srcOrd="1" destOrd="0" presId="urn:microsoft.com/office/officeart/2005/8/layout/list1"/>
    <dgm:cxn modelId="{5A77B682-7D6E-4AA2-969A-E8BD7306633F}" type="presParOf" srcId="{C3A28C45-0B50-43A4-8C55-8FF5AB9FD941}" destId="{02F3552B-5C19-483F-BB2F-8CF4787C9F07}" srcOrd="9" destOrd="0" presId="urn:microsoft.com/office/officeart/2005/8/layout/list1"/>
    <dgm:cxn modelId="{A3CC2A7E-E735-41C0-8696-772083031C86}" type="presParOf" srcId="{C3A28C45-0B50-43A4-8C55-8FF5AB9FD941}" destId="{0BF32E21-7D0A-4825-BF8B-DDCE271C3552}" srcOrd="10"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4EB8B2-796A-4E5C-8DDD-A2F5A312D986}">
      <dsp:nvSpPr>
        <dsp:cNvPr id="0" name=""/>
        <dsp:cNvSpPr/>
      </dsp:nvSpPr>
      <dsp:spPr>
        <a:xfrm>
          <a:off x="6206390" y="268366"/>
          <a:ext cx="2213922" cy="4098187"/>
        </a:xfrm>
        <a:prstGeom prst="roundRect">
          <a:avLst>
            <a:gd name="adj" fmla="val 10000"/>
          </a:avLst>
        </a:prstGeom>
        <a:solidFill>
          <a:schemeClr val="accent5">
            <a:lumMod val="50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t>Property</a:t>
          </a:r>
          <a:r>
            <a:rPr lang="en-US" sz="2800" kern="1200" dirty="0"/>
            <a:t> </a:t>
          </a:r>
          <a:r>
            <a:rPr lang="en-US" sz="2800" b="1" kern="1200" dirty="0"/>
            <a:t>Tax</a:t>
          </a:r>
          <a:r>
            <a:rPr lang="en-US" sz="2800" kern="1200" dirty="0"/>
            <a:t> </a:t>
          </a:r>
          <a:r>
            <a:rPr lang="en-US" sz="2800" b="1" kern="1200" dirty="0"/>
            <a:t>Levy</a:t>
          </a:r>
        </a:p>
        <a:p>
          <a:pPr marL="0" lvl="0" indent="0" algn="ctr" defTabSz="1244600">
            <a:lnSpc>
              <a:spcPct val="90000"/>
            </a:lnSpc>
            <a:spcBef>
              <a:spcPct val="0"/>
            </a:spcBef>
            <a:spcAft>
              <a:spcPct val="35000"/>
            </a:spcAft>
            <a:buNone/>
          </a:pPr>
          <a:endParaRPr lang="en-US" sz="2800" b="1" kern="1200" dirty="0"/>
        </a:p>
        <a:p>
          <a:pPr marL="0" lvl="0" indent="0" algn="ctr" defTabSz="1244600">
            <a:lnSpc>
              <a:spcPct val="90000"/>
            </a:lnSpc>
            <a:spcBef>
              <a:spcPct val="0"/>
            </a:spcBef>
            <a:spcAft>
              <a:spcPct val="35000"/>
            </a:spcAft>
            <a:buNone/>
          </a:pPr>
          <a:endParaRPr lang="en-US" sz="2800" b="1" kern="1200" dirty="0"/>
        </a:p>
        <a:p>
          <a:pPr marL="0" lvl="0" indent="0" algn="ctr" defTabSz="1244600">
            <a:lnSpc>
              <a:spcPct val="90000"/>
            </a:lnSpc>
            <a:spcBef>
              <a:spcPct val="0"/>
            </a:spcBef>
            <a:spcAft>
              <a:spcPct val="35000"/>
            </a:spcAft>
            <a:buNone/>
          </a:pPr>
          <a:endParaRPr lang="en-US" sz="2800" b="1" kern="1200" dirty="0"/>
        </a:p>
      </dsp:txBody>
      <dsp:txXfrm>
        <a:off x="6271234" y="333210"/>
        <a:ext cx="2084234" cy="3968499"/>
      </dsp:txXfrm>
    </dsp:sp>
    <dsp:sp modelId="{71535913-8133-49A2-8F55-4086EA77B96D}">
      <dsp:nvSpPr>
        <dsp:cNvPr id="0" name=""/>
        <dsp:cNvSpPr/>
      </dsp:nvSpPr>
      <dsp:spPr>
        <a:xfrm rot="10834260">
          <a:off x="5515634" y="2027356"/>
          <a:ext cx="469374" cy="549052"/>
        </a:xfrm>
        <a:prstGeom prst="mathEqual">
          <a:avLst/>
        </a:prstGeom>
        <a:gradFill rotWithShape="0">
          <a:gsLst>
            <a:gs pos="0">
              <a:schemeClr val="accent1">
                <a:shade val="90000"/>
                <a:hueOff val="0"/>
                <a:satOff val="0"/>
                <a:lumOff val="0"/>
                <a:alphaOff val="0"/>
                <a:satMod val="103000"/>
                <a:lumMod val="102000"/>
                <a:tint val="94000"/>
              </a:schemeClr>
            </a:gs>
            <a:gs pos="50000">
              <a:schemeClr val="accent1">
                <a:shade val="90000"/>
                <a:hueOff val="0"/>
                <a:satOff val="0"/>
                <a:lumOff val="0"/>
                <a:alphaOff val="0"/>
                <a:satMod val="110000"/>
                <a:lumMod val="100000"/>
                <a:shade val="100000"/>
              </a:schemeClr>
            </a:gs>
            <a:gs pos="100000">
              <a:schemeClr val="accent1">
                <a:shade val="9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dirty="0"/>
        </a:p>
      </dsp:txBody>
      <dsp:txXfrm rot="10800000">
        <a:off x="5656443" y="2137868"/>
        <a:ext cx="328562" cy="329432"/>
      </dsp:txXfrm>
    </dsp:sp>
    <dsp:sp modelId="{00BBDF21-2F4D-4136-BF17-92D0D959191F}">
      <dsp:nvSpPr>
        <dsp:cNvPr id="0" name=""/>
        <dsp:cNvSpPr/>
      </dsp:nvSpPr>
      <dsp:spPr>
        <a:xfrm>
          <a:off x="3106898" y="163095"/>
          <a:ext cx="2213922" cy="4246950"/>
        </a:xfrm>
        <a:prstGeom prst="roundRect">
          <a:avLst>
            <a:gd name="adj" fmla="val 10000"/>
          </a:avLst>
        </a:prstGeom>
        <a:solidFill>
          <a:schemeClr val="accent5">
            <a:lumMod val="75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t>State Aid</a:t>
          </a:r>
        </a:p>
        <a:p>
          <a:pPr marL="0" lvl="0" indent="0" algn="ctr" defTabSz="1244600">
            <a:lnSpc>
              <a:spcPct val="90000"/>
            </a:lnSpc>
            <a:spcBef>
              <a:spcPct val="0"/>
            </a:spcBef>
            <a:spcAft>
              <a:spcPct val="35000"/>
            </a:spcAft>
            <a:buNone/>
          </a:pPr>
          <a:r>
            <a:rPr lang="en-US" sz="2200" b="0" kern="1200" dirty="0"/>
            <a:t>(General + </a:t>
          </a:r>
          <a:r>
            <a:rPr lang="en-US" sz="2200" b="0" strike="sngStrike" kern="1200" dirty="0"/>
            <a:t>High Poverty + </a:t>
          </a:r>
          <a:r>
            <a:rPr lang="en-US" sz="2200" b="0" kern="1200" dirty="0"/>
            <a:t>Computer + Exempt Personal Property)</a:t>
          </a:r>
        </a:p>
      </dsp:txBody>
      <dsp:txXfrm>
        <a:off x="3171742" y="227939"/>
        <a:ext cx="2084234" cy="4117262"/>
      </dsp:txXfrm>
    </dsp:sp>
    <dsp:sp modelId="{A72F3526-8A6C-4F9B-8D69-326C283A7F15}">
      <dsp:nvSpPr>
        <dsp:cNvPr id="0" name=""/>
        <dsp:cNvSpPr/>
      </dsp:nvSpPr>
      <dsp:spPr>
        <a:xfrm rot="10765740">
          <a:off x="2416143" y="2027621"/>
          <a:ext cx="469374" cy="549052"/>
        </a:xfrm>
        <a:prstGeom prst="mathMinus">
          <a:avLst/>
        </a:prstGeom>
        <a:gradFill rotWithShape="0">
          <a:gsLst>
            <a:gs pos="0">
              <a:schemeClr val="accent1">
                <a:shade val="90000"/>
                <a:hueOff val="350915"/>
                <a:satOff val="-3215"/>
                <a:lumOff val="27754"/>
                <a:alphaOff val="0"/>
                <a:satMod val="103000"/>
                <a:lumMod val="102000"/>
                <a:tint val="94000"/>
              </a:schemeClr>
            </a:gs>
            <a:gs pos="50000">
              <a:schemeClr val="accent1">
                <a:shade val="90000"/>
                <a:hueOff val="350915"/>
                <a:satOff val="-3215"/>
                <a:lumOff val="27754"/>
                <a:alphaOff val="0"/>
                <a:satMod val="110000"/>
                <a:lumMod val="100000"/>
                <a:shade val="100000"/>
              </a:schemeClr>
            </a:gs>
            <a:gs pos="100000">
              <a:schemeClr val="accent1">
                <a:shade val="90000"/>
                <a:hueOff val="350915"/>
                <a:satOff val="-3215"/>
                <a:lumOff val="2775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dirty="0"/>
        </a:p>
      </dsp:txBody>
      <dsp:txXfrm rot="10800000">
        <a:off x="2556952" y="2136729"/>
        <a:ext cx="328562" cy="329432"/>
      </dsp:txXfrm>
    </dsp:sp>
    <dsp:sp modelId="{B14C538D-A163-4586-9B2B-D3A15B7B9472}">
      <dsp:nvSpPr>
        <dsp:cNvPr id="0" name=""/>
        <dsp:cNvSpPr/>
      </dsp:nvSpPr>
      <dsp:spPr>
        <a:xfrm>
          <a:off x="7407" y="268366"/>
          <a:ext cx="2213922" cy="4098187"/>
        </a:xfrm>
        <a:prstGeom prst="roundRect">
          <a:avLst>
            <a:gd name="adj" fmla="val 10000"/>
          </a:avLst>
        </a:prstGeom>
        <a:solidFill>
          <a:schemeClr val="accent1">
            <a:lumMod val="50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t>Revenue Limit</a:t>
          </a:r>
        </a:p>
        <a:p>
          <a:pPr marL="0" lvl="0" indent="0" algn="ctr" defTabSz="1244600">
            <a:lnSpc>
              <a:spcPct val="90000"/>
            </a:lnSpc>
            <a:spcBef>
              <a:spcPct val="0"/>
            </a:spcBef>
            <a:spcAft>
              <a:spcPct val="35000"/>
            </a:spcAft>
            <a:buNone/>
          </a:pPr>
          <a:endParaRPr lang="en-US" sz="2800" b="1" kern="1200" dirty="0"/>
        </a:p>
        <a:p>
          <a:pPr marL="0" lvl="0" indent="0" algn="ctr" defTabSz="1244600">
            <a:lnSpc>
              <a:spcPct val="90000"/>
            </a:lnSpc>
            <a:spcBef>
              <a:spcPct val="0"/>
            </a:spcBef>
            <a:spcAft>
              <a:spcPct val="35000"/>
            </a:spcAft>
            <a:buNone/>
          </a:pPr>
          <a:endParaRPr lang="en-US" sz="2800" b="1" kern="1200" dirty="0"/>
        </a:p>
        <a:p>
          <a:pPr marL="0" lvl="0" indent="0" algn="ctr" defTabSz="1244600">
            <a:lnSpc>
              <a:spcPct val="90000"/>
            </a:lnSpc>
            <a:spcBef>
              <a:spcPct val="0"/>
            </a:spcBef>
            <a:spcAft>
              <a:spcPct val="35000"/>
            </a:spcAft>
            <a:buNone/>
          </a:pPr>
          <a:endParaRPr lang="en-US" sz="2800" b="1" kern="1200" dirty="0"/>
        </a:p>
      </dsp:txBody>
      <dsp:txXfrm>
        <a:off x="72251" y="333210"/>
        <a:ext cx="2084234" cy="39684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403AC5-2508-4F06-910A-EF8A2A667814}">
      <dsp:nvSpPr>
        <dsp:cNvPr id="0" name=""/>
        <dsp:cNvSpPr/>
      </dsp:nvSpPr>
      <dsp:spPr>
        <a:xfrm>
          <a:off x="652660" y="0"/>
          <a:ext cx="7396823" cy="3400298"/>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A18C506-07DD-475F-9FF2-A0D707FA6F95}">
      <dsp:nvSpPr>
        <dsp:cNvPr id="0" name=""/>
        <dsp:cNvSpPr/>
      </dsp:nvSpPr>
      <dsp:spPr>
        <a:xfrm>
          <a:off x="212879" y="1020089"/>
          <a:ext cx="2610643" cy="136011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dirty="0"/>
            <a:t>Primary Tier</a:t>
          </a:r>
        </a:p>
      </dsp:txBody>
      <dsp:txXfrm>
        <a:off x="279275" y="1086485"/>
        <a:ext cx="2477851" cy="1227327"/>
      </dsp:txXfrm>
    </dsp:sp>
    <dsp:sp modelId="{9556DFE7-905E-4F9D-A92B-240478F98C90}">
      <dsp:nvSpPr>
        <dsp:cNvPr id="0" name=""/>
        <dsp:cNvSpPr/>
      </dsp:nvSpPr>
      <dsp:spPr>
        <a:xfrm>
          <a:off x="3045750" y="1020089"/>
          <a:ext cx="2610643" cy="136011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dirty="0"/>
            <a:t>Secondary Tier</a:t>
          </a:r>
        </a:p>
      </dsp:txBody>
      <dsp:txXfrm>
        <a:off x="3112146" y="1086485"/>
        <a:ext cx="2477851" cy="1227327"/>
      </dsp:txXfrm>
    </dsp:sp>
    <dsp:sp modelId="{CA0D0037-F1FE-4089-A617-8C2C1E6ED843}">
      <dsp:nvSpPr>
        <dsp:cNvPr id="0" name=""/>
        <dsp:cNvSpPr/>
      </dsp:nvSpPr>
      <dsp:spPr>
        <a:xfrm>
          <a:off x="5878621" y="1020089"/>
          <a:ext cx="2610643" cy="136011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dirty="0"/>
            <a:t>Tertiary Tier</a:t>
          </a:r>
        </a:p>
      </dsp:txBody>
      <dsp:txXfrm>
        <a:off x="5945017" y="1086485"/>
        <a:ext cx="2477851" cy="122732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3B28B4-D3AF-4EF8-A8D0-82718ACD2A83}">
      <dsp:nvSpPr>
        <dsp:cNvPr id="0" name=""/>
        <dsp:cNvSpPr/>
      </dsp:nvSpPr>
      <dsp:spPr>
        <a:xfrm>
          <a:off x="0" y="371339"/>
          <a:ext cx="5816071" cy="13891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437388" rIns="91440" bIns="128016" numCol="1" spcCol="1270" anchor="t" anchorCtr="0">
          <a:noAutofit/>
        </a:bodyPr>
        <a:lstStyle/>
        <a:p>
          <a:pPr marL="171450" lvl="1" indent="-171450" algn="l" defTabSz="800100">
            <a:lnSpc>
              <a:spcPct val="150000"/>
            </a:lnSpc>
            <a:spcBef>
              <a:spcPct val="0"/>
            </a:spcBef>
            <a:spcAft>
              <a:spcPct val="15000"/>
            </a:spcAft>
            <a:buChar char="•"/>
          </a:pPr>
          <a:r>
            <a:rPr lang="en-US" sz="1800" kern="1200" dirty="0"/>
            <a:t>100% minus ($1,058,573 / $1,930,000) = </a:t>
          </a:r>
          <a:r>
            <a:rPr lang="en-US" sz="1800" b="1" kern="1200" dirty="0"/>
            <a:t>45.2</a:t>
          </a:r>
          <a:r>
            <a:rPr lang="en-US" sz="1800" b="1" kern="1200" dirty="0">
              <a:solidFill>
                <a:schemeClr val="tx1"/>
              </a:solidFill>
            </a:rPr>
            <a:t>%</a:t>
          </a:r>
        </a:p>
        <a:p>
          <a:pPr marL="171450" lvl="1" indent="-171450" algn="l" defTabSz="800100">
            <a:lnSpc>
              <a:spcPct val="150000"/>
            </a:lnSpc>
            <a:spcBef>
              <a:spcPct val="0"/>
            </a:spcBef>
            <a:spcAft>
              <a:spcPct val="15000"/>
            </a:spcAft>
            <a:buChar char="•"/>
          </a:pPr>
          <a:r>
            <a:rPr lang="en-US" sz="1800" b="1" kern="1200" dirty="0"/>
            <a:t>Primary Aid:  45.2%* $5,753,000 = $2,597,975</a:t>
          </a:r>
        </a:p>
      </dsp:txBody>
      <dsp:txXfrm>
        <a:off x="0" y="371339"/>
        <a:ext cx="5816071" cy="1389150"/>
      </dsp:txXfrm>
    </dsp:sp>
    <dsp:sp modelId="{F0BD953E-E25D-43A4-B4F2-549EC7F8E87C}">
      <dsp:nvSpPr>
        <dsp:cNvPr id="0" name=""/>
        <dsp:cNvSpPr/>
      </dsp:nvSpPr>
      <dsp:spPr>
        <a:xfrm>
          <a:off x="290803" y="61379"/>
          <a:ext cx="3163808" cy="619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3884" tIns="0" rIns="153884" bIns="0" numCol="1" spcCol="1270" anchor="ctr" anchorCtr="0">
          <a:noAutofit/>
        </a:bodyPr>
        <a:lstStyle/>
        <a:p>
          <a:pPr marL="0" lvl="0" indent="0" algn="l" defTabSz="933450">
            <a:lnSpc>
              <a:spcPct val="90000"/>
            </a:lnSpc>
            <a:spcBef>
              <a:spcPct val="0"/>
            </a:spcBef>
            <a:spcAft>
              <a:spcPct val="35000"/>
            </a:spcAft>
            <a:buNone/>
          </a:pPr>
          <a:r>
            <a:rPr lang="en-US" sz="2100" b="1" kern="1200" dirty="0"/>
            <a:t>Primary Tier &amp; Aid</a:t>
          </a:r>
        </a:p>
      </dsp:txBody>
      <dsp:txXfrm>
        <a:off x="321065" y="91641"/>
        <a:ext cx="3103284" cy="559396"/>
      </dsp:txXfrm>
    </dsp:sp>
    <dsp:sp modelId="{0CAF3E23-6948-497E-B2F1-7A93CF0DDB93}">
      <dsp:nvSpPr>
        <dsp:cNvPr id="0" name=""/>
        <dsp:cNvSpPr/>
      </dsp:nvSpPr>
      <dsp:spPr>
        <a:xfrm>
          <a:off x="0" y="2172364"/>
          <a:ext cx="5816071" cy="13891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437388" rIns="91440" bIns="128016" numCol="1" spcCol="1270" anchor="t" anchorCtr="0">
          <a:noAutofit/>
        </a:bodyPr>
        <a:lstStyle/>
        <a:p>
          <a:pPr marL="171450" lvl="1" indent="-171450" algn="l" defTabSz="800100">
            <a:lnSpc>
              <a:spcPct val="150000"/>
            </a:lnSpc>
            <a:spcBef>
              <a:spcPct val="0"/>
            </a:spcBef>
            <a:spcAft>
              <a:spcPct val="15000"/>
            </a:spcAft>
            <a:buChar char="•"/>
          </a:pPr>
          <a:r>
            <a:rPr lang="en-US" sz="1800" kern="1200" dirty="0"/>
            <a:t>100% minus ($1,058,573 / $2,006,079) = </a:t>
          </a:r>
          <a:r>
            <a:rPr lang="en-US" sz="1800" b="1" kern="1200" dirty="0"/>
            <a:t>47.2</a:t>
          </a:r>
          <a:r>
            <a:rPr lang="en-US" sz="1800" b="1" kern="1200" dirty="0">
              <a:solidFill>
                <a:schemeClr val="tx1"/>
              </a:solidFill>
            </a:rPr>
            <a:t>%</a:t>
          </a:r>
        </a:p>
        <a:p>
          <a:pPr marL="171450" lvl="1" indent="-171450" algn="l" defTabSz="800100">
            <a:lnSpc>
              <a:spcPct val="150000"/>
            </a:lnSpc>
            <a:spcBef>
              <a:spcPct val="0"/>
            </a:spcBef>
            <a:spcAft>
              <a:spcPct val="15000"/>
            </a:spcAft>
            <a:buChar char="•"/>
          </a:pPr>
          <a:r>
            <a:rPr lang="en-US" sz="1800" b="1" kern="1200" dirty="0">
              <a:solidFill>
                <a:schemeClr val="tx1"/>
              </a:solidFill>
            </a:rPr>
            <a:t>Secondary Aid:  47.2% * $58,738,130 =$</a:t>
          </a:r>
          <a:r>
            <a:rPr lang="en-US" sz="1800" b="1" kern="1200" dirty="0">
              <a:solidFill>
                <a:prstClr val="black"/>
              </a:solidFill>
              <a:latin typeface="Lato"/>
              <a:ea typeface="+mn-ea"/>
              <a:cs typeface="+mn-cs"/>
            </a:rPr>
            <a:t>27,743,040</a:t>
          </a:r>
        </a:p>
      </dsp:txBody>
      <dsp:txXfrm>
        <a:off x="0" y="2172364"/>
        <a:ext cx="5816071" cy="1389150"/>
      </dsp:txXfrm>
    </dsp:sp>
    <dsp:sp modelId="{7C10B9A3-3194-4293-96B8-A2C35536763E}">
      <dsp:nvSpPr>
        <dsp:cNvPr id="0" name=""/>
        <dsp:cNvSpPr/>
      </dsp:nvSpPr>
      <dsp:spPr>
        <a:xfrm>
          <a:off x="290803" y="1873889"/>
          <a:ext cx="3164785" cy="619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3884" tIns="0" rIns="153884" bIns="0" numCol="1" spcCol="1270" anchor="ctr" anchorCtr="0">
          <a:noAutofit/>
        </a:bodyPr>
        <a:lstStyle/>
        <a:p>
          <a:pPr marL="0" lvl="0" indent="0" algn="l" defTabSz="933450">
            <a:lnSpc>
              <a:spcPct val="90000"/>
            </a:lnSpc>
            <a:spcBef>
              <a:spcPct val="0"/>
            </a:spcBef>
            <a:spcAft>
              <a:spcPct val="35000"/>
            </a:spcAft>
            <a:buNone/>
          </a:pPr>
          <a:r>
            <a:rPr lang="en-US" sz="2100" b="1" kern="1200" dirty="0"/>
            <a:t>Secondary Tier &amp; Aid</a:t>
          </a:r>
        </a:p>
      </dsp:txBody>
      <dsp:txXfrm>
        <a:off x="321065" y="1904151"/>
        <a:ext cx="3104261" cy="559396"/>
      </dsp:txXfrm>
    </dsp:sp>
    <dsp:sp modelId="{0BF32E21-7D0A-4825-BF8B-DDCE271C3552}">
      <dsp:nvSpPr>
        <dsp:cNvPr id="0" name=""/>
        <dsp:cNvSpPr/>
      </dsp:nvSpPr>
      <dsp:spPr>
        <a:xfrm>
          <a:off x="0" y="3996359"/>
          <a:ext cx="5816071" cy="13891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437388" rIns="91440" bIns="128016" numCol="1" spcCol="1270" anchor="t" anchorCtr="0">
          <a:noAutofit/>
        </a:bodyPr>
        <a:lstStyle/>
        <a:p>
          <a:pPr marL="171450" lvl="1" indent="-171450" algn="l" defTabSz="800100">
            <a:lnSpc>
              <a:spcPct val="150000"/>
            </a:lnSpc>
            <a:spcBef>
              <a:spcPct val="0"/>
            </a:spcBef>
            <a:spcAft>
              <a:spcPct val="15000"/>
            </a:spcAft>
            <a:buChar char="•"/>
          </a:pPr>
          <a:r>
            <a:rPr lang="en-US" sz="1800" kern="1200" dirty="0"/>
            <a:t>100% minus ($1,058,573 / $861,630) = </a:t>
          </a:r>
          <a:r>
            <a:rPr lang="en-US" sz="1800" b="1" kern="1200" dirty="0">
              <a:solidFill>
                <a:srgbClr val="FF0000"/>
              </a:solidFill>
            </a:rPr>
            <a:t>-22.9%</a:t>
          </a:r>
        </a:p>
        <a:p>
          <a:pPr marL="171450" lvl="1" indent="-171450" algn="l" defTabSz="800100">
            <a:lnSpc>
              <a:spcPct val="150000"/>
            </a:lnSpc>
            <a:spcBef>
              <a:spcPct val="0"/>
            </a:spcBef>
            <a:spcAft>
              <a:spcPct val="15000"/>
            </a:spcAft>
            <a:buChar char="•"/>
          </a:pPr>
          <a:r>
            <a:rPr lang="en-US" sz="1800" b="1" kern="1200" dirty="0">
              <a:solidFill>
                <a:srgbClr val="FF0000"/>
              </a:solidFill>
            </a:rPr>
            <a:t>Tertiary Aid:  -22.9% * $</a:t>
          </a:r>
          <a:r>
            <a:rPr lang="en-US" sz="1800" b="1" kern="1200" dirty="0">
              <a:solidFill>
                <a:srgbClr val="FF0000"/>
              </a:solidFill>
              <a:latin typeface="Lato"/>
              <a:ea typeface="+mn-ea"/>
              <a:cs typeface="+mn-cs"/>
            </a:rPr>
            <a:t>30,975,965</a:t>
          </a:r>
          <a:r>
            <a:rPr lang="en-US" sz="1800" b="1" kern="1200" dirty="0">
              <a:solidFill>
                <a:srgbClr val="FF0000"/>
              </a:solidFill>
            </a:rPr>
            <a:t> = -$</a:t>
          </a:r>
          <a:r>
            <a:rPr lang="en-US" sz="1800" b="1" kern="1200" dirty="0">
              <a:solidFill>
                <a:srgbClr val="FF0000"/>
              </a:solidFill>
              <a:latin typeface="Lato"/>
              <a:ea typeface="+mn-ea"/>
              <a:cs typeface="+mn-cs"/>
            </a:rPr>
            <a:t>7,080,185</a:t>
          </a:r>
        </a:p>
      </dsp:txBody>
      <dsp:txXfrm>
        <a:off x="0" y="3996359"/>
        <a:ext cx="5816071" cy="1389150"/>
      </dsp:txXfrm>
    </dsp:sp>
    <dsp:sp modelId="{922F1428-5168-4FB8-BE86-E127F9B49FE5}">
      <dsp:nvSpPr>
        <dsp:cNvPr id="0" name=""/>
        <dsp:cNvSpPr/>
      </dsp:nvSpPr>
      <dsp:spPr>
        <a:xfrm>
          <a:off x="290803" y="3686399"/>
          <a:ext cx="3163808" cy="619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3884" tIns="0" rIns="153884" bIns="0" numCol="1" spcCol="1270" anchor="ctr" anchorCtr="0">
          <a:noAutofit/>
        </a:bodyPr>
        <a:lstStyle/>
        <a:p>
          <a:pPr marL="0" lvl="0" indent="0" algn="l" defTabSz="933450">
            <a:lnSpc>
              <a:spcPct val="90000"/>
            </a:lnSpc>
            <a:spcBef>
              <a:spcPct val="0"/>
            </a:spcBef>
            <a:spcAft>
              <a:spcPct val="35000"/>
            </a:spcAft>
            <a:buNone/>
          </a:pPr>
          <a:r>
            <a:rPr lang="en-US" sz="2100" b="1" kern="1200" dirty="0"/>
            <a:t>Tertiary Tier &amp; Aid</a:t>
          </a:r>
        </a:p>
      </dsp:txBody>
      <dsp:txXfrm>
        <a:off x="321065" y="3716661"/>
        <a:ext cx="3103284" cy="559396"/>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D66B86-A74A-4C80-A57B-B68EC8B0A391}" type="datetimeFigureOut">
              <a:rPr lang="en-US" smtClean="0"/>
              <a:t>10/19/2023</a:t>
            </a:fld>
            <a:endParaRPr lang="en-US" dirty="0"/>
          </a:p>
        </p:txBody>
      </p:sp>
      <p:sp>
        <p:nvSpPr>
          <p:cNvPr id="4" name="Slide Image Placeholder 3"/>
          <p:cNvSpPr>
            <a:spLocks noGrp="1" noRot="1" noChangeAspect="1"/>
          </p:cNvSpPr>
          <p:nvPr>
            <p:ph type="sldImg" idx="2"/>
          </p:nvPr>
        </p:nvSpPr>
        <p:spPr>
          <a:xfrm>
            <a:off x="687388" y="1143000"/>
            <a:ext cx="54832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92A5A1-56EA-41D0-9C52-5BB87E1830FF}" type="slidenum">
              <a:rPr lang="en-US" smtClean="0"/>
              <a:t>‹#›</a:t>
            </a:fld>
            <a:endParaRPr lang="en-US" dirty="0"/>
          </a:p>
        </p:txBody>
      </p:sp>
    </p:spTree>
    <p:extLst>
      <p:ext uri="{BB962C8B-B14F-4D97-AF65-F5344CB8AC3E}">
        <p14:creationId xmlns:p14="http://schemas.microsoft.com/office/powerpoint/2010/main" val="647152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92A5A1-56EA-41D0-9C52-5BB87E1830FF}" type="slidenum">
              <a:rPr lang="en-US" smtClean="0"/>
              <a:t>1</a:t>
            </a:fld>
            <a:endParaRPr lang="en-US" dirty="0"/>
          </a:p>
        </p:txBody>
      </p:sp>
    </p:spTree>
    <p:extLst>
      <p:ext uri="{BB962C8B-B14F-4D97-AF65-F5344CB8AC3E}">
        <p14:creationId xmlns:p14="http://schemas.microsoft.com/office/powerpoint/2010/main" val="41635800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Don’t get scared. No Energy Efficiency—there is more in the Excel spreadsheet online</a:t>
            </a:r>
          </a:p>
          <a:p>
            <a:r>
              <a:rPr lang="en-US" dirty="0"/>
              <a:t>This is dropdown, can look at every district; data tab can look at statewide data</a:t>
            </a:r>
          </a:p>
          <a:p>
            <a:r>
              <a:rPr lang="en-US" b="1" dirty="0"/>
              <a:t>GO OVER PAGE AND THROUGH LINE 10</a:t>
            </a:r>
          </a:p>
          <a:p>
            <a:endParaRPr lang="en-US" dirty="0"/>
          </a:p>
          <a:p>
            <a:r>
              <a:rPr lang="en-US" dirty="0"/>
              <a:t>Now is the time to review last year and confirm</a:t>
            </a:r>
            <a:r>
              <a:rPr lang="en-US" baseline="0" dirty="0"/>
              <a:t> </a:t>
            </a:r>
            <a:r>
              <a:rPr lang="en-US" dirty="0"/>
              <a:t> the current year and look at trends in your district</a:t>
            </a:r>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10</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29131731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xfrm>
            <a:off x="407988" y="696913"/>
            <a:ext cx="6194425" cy="3486150"/>
          </a:xfrm>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We’ve talked about what happens within the computation in a single year, but you need to also watch what happens from year to year. </a:t>
            </a:r>
          </a:p>
          <a:p>
            <a:pPr eaLnBrk="1" hangingPunct="1">
              <a:spcBef>
                <a:spcPct val="0"/>
              </a:spcBef>
            </a:pPr>
            <a:endParaRPr lang="en-US" dirty="0"/>
          </a:p>
          <a:p>
            <a:pPr eaLnBrk="1" hangingPunct="1">
              <a:spcBef>
                <a:spcPct val="0"/>
              </a:spcBef>
            </a:pPr>
            <a:r>
              <a:rPr lang="en-US" dirty="0"/>
              <a:t>Keep an eye on membership; membership drives RL (three-year rolling membership_</a:t>
            </a:r>
          </a:p>
          <a:p>
            <a:pPr eaLnBrk="1" hangingPunct="1">
              <a:spcBef>
                <a:spcPct val="0"/>
              </a:spcBef>
            </a:pPr>
            <a:r>
              <a:rPr lang="en-US" dirty="0"/>
              <a:t>	Base hold harmless and declining enrollment exemptions </a:t>
            </a:r>
            <a:r>
              <a:rPr lang="en-US" dirty="0">
                <a:sym typeface="Wingdings" panose="05000000000000000000" pitchFamily="2" charset="2"/>
              </a:rPr>
              <a:t> temporary help written into RL calculation to give board chance to change: CUT COSTS or go to voters TO EXCEED LIMIT</a:t>
            </a:r>
            <a:endParaRPr lang="en-US" dirty="0"/>
          </a:p>
        </p:txBody>
      </p:sp>
      <p:sp>
        <p:nvSpPr>
          <p:cNvPr id="5" name="Date Placeholder 4"/>
          <p:cNvSpPr>
            <a:spLocks noGrp="1"/>
          </p:cNvSpPr>
          <p:nvPr>
            <p:ph type="dt" idx="10"/>
          </p:nvPr>
        </p:nvSpPr>
        <p:spPr/>
        <p:txBody>
          <a:bodyPr/>
          <a:lstStyle/>
          <a:p>
            <a:pPr>
              <a:defRPr/>
            </a:pPr>
            <a:r>
              <a:rPr lang="en-US" dirty="0"/>
              <a:t>11/16/2011</a:t>
            </a:r>
          </a:p>
        </p:txBody>
      </p:sp>
      <p:sp>
        <p:nvSpPr>
          <p:cNvPr id="7" name="Header Placeholder 6"/>
          <p:cNvSpPr>
            <a:spLocks noGrp="1"/>
          </p:cNvSpPr>
          <p:nvPr>
            <p:ph type="hdr" sz="quarter" idx="12"/>
          </p:nvPr>
        </p:nvSpPr>
        <p:spPr/>
        <p:txBody>
          <a:bodyPr/>
          <a:lstStyle/>
          <a:p>
            <a:pPr>
              <a:defRPr/>
            </a:pPr>
            <a:r>
              <a:rPr lang="en-US" dirty="0"/>
              <a:t>WASBO New School Administrators August 2016</a:t>
            </a:r>
          </a:p>
        </p:txBody>
      </p:sp>
      <p:sp>
        <p:nvSpPr>
          <p:cNvPr id="8" name="Slide Number Placeholder 7"/>
          <p:cNvSpPr>
            <a:spLocks noGrp="1"/>
          </p:cNvSpPr>
          <p:nvPr>
            <p:ph type="sldNum" sz="quarter" idx="13"/>
          </p:nvPr>
        </p:nvSpPr>
        <p:spPr/>
        <p:txBody>
          <a:bodyPr/>
          <a:lstStyle/>
          <a:p>
            <a:pPr>
              <a:defRPr/>
            </a:pPr>
            <a:fld id="{29DBB388-453A-4BFD-B4FB-876F77A28511}" type="slidenum">
              <a:rPr lang="en-US" smtClean="0"/>
              <a:pPr>
                <a:defRPr/>
              </a:pPr>
              <a:t>11</a:t>
            </a:fld>
            <a:endParaRPr lang="en-US" dirty="0"/>
          </a:p>
        </p:txBody>
      </p:sp>
      <p:sp>
        <p:nvSpPr>
          <p:cNvPr id="9" name="Footer Placeholder 8"/>
          <p:cNvSpPr>
            <a:spLocks noGrp="1"/>
          </p:cNvSpPr>
          <p:nvPr>
            <p:ph type="ftr" sz="quarter" idx="14"/>
          </p:nvPr>
        </p:nvSpPr>
        <p:spPr/>
        <p:txBody>
          <a:bodyPr/>
          <a:lstStyle/>
          <a:p>
            <a:pPr>
              <a:defRPr/>
            </a:pPr>
            <a:endParaRPr lang="en-US" dirty="0"/>
          </a:p>
        </p:txBody>
      </p:sp>
    </p:spTree>
    <p:extLst>
      <p:ext uri="{BB962C8B-B14F-4D97-AF65-F5344CB8AC3E}">
        <p14:creationId xmlns:p14="http://schemas.microsoft.com/office/powerpoint/2010/main" val="19971560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p:spPr>
        <p:txBody>
          <a:bodyPr/>
          <a:lstStyle/>
          <a:p>
            <a:pPr eaLnBrk="1" hangingPunct="1">
              <a:spcBef>
                <a:spcPct val="0"/>
              </a:spcBef>
            </a:pPr>
            <a:r>
              <a:rPr lang="en-US" dirty="0"/>
              <a:t>Each works differently. Important to know what it does to your base. How they work can determine how the district uses them.</a:t>
            </a:r>
          </a:p>
          <a:p>
            <a:pPr eaLnBrk="1" hangingPunct="1">
              <a:spcBef>
                <a:spcPct val="0"/>
              </a:spcBef>
            </a:pPr>
            <a:r>
              <a:rPr lang="en-US" dirty="0"/>
              <a:t>Consider referenda questions and knowing exactly what they will do to the district.  Must use your levy authority to build the base</a:t>
            </a:r>
          </a:p>
          <a:p>
            <a:pPr eaLnBrk="1" hangingPunct="1">
              <a:spcBef>
                <a:spcPct val="0"/>
              </a:spcBef>
            </a:pPr>
            <a:endParaRPr lang="en-US" dirty="0"/>
          </a:p>
          <a:p>
            <a:pPr eaLnBrk="1" hangingPunct="1">
              <a:spcBef>
                <a:spcPct val="0"/>
              </a:spcBef>
            </a:pPr>
            <a:r>
              <a:rPr lang="en-US" dirty="0"/>
              <a:t>R vs NR; R builds base, NR taken away at end of year when building next year</a:t>
            </a:r>
          </a:p>
          <a:p>
            <a:pPr eaLnBrk="1" hangingPunct="1">
              <a:spcBef>
                <a:spcPct val="0"/>
              </a:spcBef>
            </a:pPr>
            <a:endParaRPr lang="en-US" dirty="0"/>
          </a:p>
          <a:p>
            <a:pPr eaLnBrk="1" hangingPunct="1">
              <a:spcBef>
                <a:spcPct val="0"/>
              </a:spcBef>
            </a:pPr>
            <a:r>
              <a:rPr lang="en-US" dirty="0"/>
              <a:t>Recurring has been passing at a higher rate recently; historically had done non-recurring; UNIQUE TO EACH SCHOOL BOARD/COMMUNITY</a:t>
            </a:r>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12</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26745722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R v NR: differences not only in gross $$, but perception, carry-over, </a:t>
            </a:r>
            <a:r>
              <a:rPr lang="en-US" dirty="0" err="1"/>
              <a:t>etc</a:t>
            </a:r>
            <a:endParaRPr lang="en-US" dirty="0"/>
          </a:p>
          <a:p>
            <a:pPr eaLnBrk="1" hangingPunct="1">
              <a:spcBef>
                <a:spcPct val="0"/>
              </a:spcBef>
            </a:pPr>
            <a:r>
              <a:rPr lang="en-US" b="1" dirty="0"/>
              <a:t>Questions?</a:t>
            </a:r>
          </a:p>
        </p:txBody>
      </p:sp>
      <p:sp>
        <p:nvSpPr>
          <p:cNvPr id="788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64CBD82-46E7-44DF-AA83-C068C809714B}" type="slidenum">
              <a:rPr lang="en-US" smtClean="0"/>
              <a:pPr/>
              <a:t>13</a:t>
            </a:fld>
            <a:endParaRPr lang="en-US" dirty="0"/>
          </a:p>
        </p:txBody>
      </p:sp>
    </p:spTree>
    <p:extLst>
      <p:ext uri="{BB962C8B-B14F-4D97-AF65-F5344CB8AC3E}">
        <p14:creationId xmlns:p14="http://schemas.microsoft.com/office/powerpoint/2010/main" val="9895145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pull this information based on the information districts report to us</a:t>
            </a:r>
          </a:p>
          <a:p>
            <a:r>
              <a:rPr lang="en-US" dirty="0"/>
              <a:t>We own the numbers in certain sections.</a:t>
            </a:r>
          </a:p>
          <a:p>
            <a:r>
              <a:rPr lang="en-US" dirty="0"/>
              <a:t>Four steps all on one page; base revenue down to final tax levy</a:t>
            </a:r>
          </a:p>
          <a:p>
            <a:endParaRPr lang="en-US" dirty="0"/>
          </a:p>
        </p:txBody>
      </p:sp>
      <p:sp>
        <p:nvSpPr>
          <p:cNvPr id="4" name="Slide Number Placeholder 3"/>
          <p:cNvSpPr>
            <a:spLocks noGrp="1"/>
          </p:cNvSpPr>
          <p:nvPr>
            <p:ph type="sldNum" sz="quarter" idx="5"/>
          </p:nvPr>
        </p:nvSpPr>
        <p:spPr/>
        <p:txBody>
          <a:bodyPr/>
          <a:lstStyle/>
          <a:p>
            <a:fld id="{6592A5A1-56EA-41D0-9C52-5BB87E1830FF}" type="slidenum">
              <a:rPr lang="en-US" smtClean="0"/>
              <a:t>14</a:t>
            </a:fld>
            <a:endParaRPr lang="en-US" dirty="0"/>
          </a:p>
        </p:txBody>
      </p:sp>
    </p:spTree>
    <p:extLst>
      <p:ext uri="{BB962C8B-B14F-4D97-AF65-F5344CB8AC3E}">
        <p14:creationId xmlns:p14="http://schemas.microsoft.com/office/powerpoint/2010/main" val="13504295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Longitudinal data plug, will cover </a:t>
            </a:r>
            <a:r>
              <a:rPr lang="en-US" dirty="0" err="1"/>
              <a:t>lat</a:t>
            </a:r>
            <a:endParaRPr lang="en-US" dirty="0"/>
          </a:p>
        </p:txBody>
      </p:sp>
      <p:sp>
        <p:nvSpPr>
          <p:cNvPr id="4" name="Slide Number Placeholder 3"/>
          <p:cNvSpPr>
            <a:spLocks noGrp="1"/>
          </p:cNvSpPr>
          <p:nvPr>
            <p:ph type="sldNum" sz="quarter" idx="5"/>
          </p:nvPr>
        </p:nvSpPr>
        <p:spPr/>
        <p:txBody>
          <a:bodyPr/>
          <a:lstStyle/>
          <a:p>
            <a:fld id="{6592A5A1-56EA-41D0-9C52-5BB87E1830FF}" type="slidenum">
              <a:rPr lang="en-US" smtClean="0"/>
              <a:t>15</a:t>
            </a:fld>
            <a:endParaRPr lang="en-US" dirty="0"/>
          </a:p>
        </p:txBody>
      </p:sp>
    </p:spTree>
    <p:extLst>
      <p:ext uri="{BB962C8B-B14F-4D97-AF65-F5344CB8AC3E}">
        <p14:creationId xmlns:p14="http://schemas.microsoft.com/office/powerpoint/2010/main" val="37425944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Computer property used to be on first page of RL calculation </a:t>
            </a:r>
            <a:r>
              <a:rPr lang="en-US" dirty="0">
                <a:sym typeface="Wingdings" panose="05000000000000000000" pitchFamily="2" charset="2"/>
              </a:rPr>
              <a:t> moved to line 12C, used to be line 6</a:t>
            </a:r>
            <a:endParaRPr lang="en-US" dirty="0"/>
          </a:p>
        </p:txBody>
      </p:sp>
      <p:sp>
        <p:nvSpPr>
          <p:cNvPr id="4" name="Slide Number Placeholder 3"/>
          <p:cNvSpPr>
            <a:spLocks noGrp="1"/>
          </p:cNvSpPr>
          <p:nvPr>
            <p:ph type="sldNum" sz="quarter" idx="5"/>
          </p:nvPr>
        </p:nvSpPr>
        <p:spPr/>
        <p:txBody>
          <a:bodyPr/>
          <a:lstStyle/>
          <a:p>
            <a:fld id="{6592A5A1-56EA-41D0-9C52-5BB87E1830FF}" type="slidenum">
              <a:rPr lang="en-US" smtClean="0"/>
              <a:t>16</a:t>
            </a:fld>
            <a:endParaRPr lang="en-US" dirty="0"/>
          </a:p>
        </p:txBody>
      </p:sp>
    </p:spTree>
    <p:extLst>
      <p:ext uri="{BB962C8B-B14F-4D97-AF65-F5344CB8AC3E}">
        <p14:creationId xmlns:p14="http://schemas.microsoft.com/office/powerpoint/2010/main" val="18565193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Line 11 minus Line 12 equals Line 13</a:t>
            </a:r>
          </a:p>
          <a:p>
            <a:r>
              <a:rPr lang="en-US" dirty="0"/>
              <a:t>Most districts levy to the max</a:t>
            </a:r>
          </a:p>
        </p:txBody>
      </p:sp>
      <p:sp>
        <p:nvSpPr>
          <p:cNvPr id="4" name="Slide Number Placeholder 3"/>
          <p:cNvSpPr>
            <a:spLocks noGrp="1"/>
          </p:cNvSpPr>
          <p:nvPr>
            <p:ph type="sldNum" sz="quarter" idx="5"/>
          </p:nvPr>
        </p:nvSpPr>
        <p:spPr/>
        <p:txBody>
          <a:bodyPr/>
          <a:lstStyle/>
          <a:p>
            <a:fld id="{6592A5A1-56EA-41D0-9C52-5BB87E1830FF}" type="slidenum">
              <a:rPr lang="en-US" smtClean="0"/>
              <a:t>17</a:t>
            </a:fld>
            <a:endParaRPr lang="en-US" dirty="0"/>
          </a:p>
        </p:txBody>
      </p:sp>
    </p:spTree>
    <p:extLst>
      <p:ext uri="{BB962C8B-B14F-4D97-AF65-F5344CB8AC3E}">
        <p14:creationId xmlns:p14="http://schemas.microsoft.com/office/powerpoint/2010/main" val="7169644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start updating RL worksheets on a weekly or daily basis as we approach and pass October 15</a:t>
            </a:r>
            <a:r>
              <a:rPr lang="en-US" baseline="30000" dirty="0"/>
              <a:t>th</a:t>
            </a:r>
            <a:endParaRPr lang="en-US" dirty="0"/>
          </a:p>
          <a:p>
            <a:r>
              <a:rPr lang="en-US" dirty="0"/>
              <a:t>Go back and double check the RL worksheets</a:t>
            </a:r>
            <a:r>
              <a:rPr lang="en-US" dirty="0">
                <a:sym typeface="Wingdings" panose="05000000000000000000" pitchFamily="2" charset="2"/>
              </a:rPr>
              <a:t>  membership changes, refined voucher deduction, etc.</a:t>
            </a:r>
          </a:p>
          <a:p>
            <a:r>
              <a:rPr lang="en-US" dirty="0">
                <a:sym typeface="Wingdings" panose="05000000000000000000" pitchFamily="2" charset="2"/>
              </a:rPr>
              <a:t>	</a:t>
            </a:r>
            <a:endParaRPr lang="en-US" dirty="0"/>
          </a:p>
        </p:txBody>
      </p:sp>
      <p:sp>
        <p:nvSpPr>
          <p:cNvPr id="4" name="Slide Number Placeholder 3"/>
          <p:cNvSpPr>
            <a:spLocks noGrp="1"/>
          </p:cNvSpPr>
          <p:nvPr>
            <p:ph type="sldNum" sz="quarter" idx="5"/>
          </p:nvPr>
        </p:nvSpPr>
        <p:spPr/>
        <p:txBody>
          <a:bodyPr/>
          <a:lstStyle/>
          <a:p>
            <a:fld id="{6592A5A1-56EA-41D0-9C52-5BB87E1830FF}" type="slidenum">
              <a:rPr lang="en-US" smtClean="0"/>
              <a:t>18</a:t>
            </a:fld>
            <a:endParaRPr lang="en-US" dirty="0"/>
          </a:p>
        </p:txBody>
      </p:sp>
    </p:spTree>
    <p:extLst>
      <p:ext uri="{BB962C8B-B14F-4D97-AF65-F5344CB8AC3E}">
        <p14:creationId xmlns:p14="http://schemas.microsoft.com/office/powerpoint/2010/main" val="26099589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a:xfrm>
            <a:off x="407988" y="696913"/>
            <a:ext cx="6194425" cy="3486150"/>
          </a:xfrm>
          <a:ln/>
        </p:spPr>
      </p:sp>
      <p:sp>
        <p:nvSpPr>
          <p:cNvPr id="132099" name="Notes Placeholder 2"/>
          <p:cNvSpPr>
            <a:spLocks noGrp="1"/>
          </p:cNvSpPr>
          <p:nvPr>
            <p:ph type="body" idx="1"/>
          </p:nvPr>
        </p:nvSpPr>
        <p:spPr>
          <a:noFill/>
          <a:ln/>
        </p:spPr>
        <p:txBody>
          <a:bodyPr/>
          <a:lstStyle/>
          <a:p>
            <a:r>
              <a:rPr lang="en-US" dirty="0"/>
              <a:t>Districts that are in negative aid lose aid dollars as their shared cost increase.</a:t>
            </a:r>
          </a:p>
        </p:txBody>
      </p:sp>
      <p:sp>
        <p:nvSpPr>
          <p:cNvPr id="132100" name="Slide Number Placeholder 3"/>
          <p:cNvSpPr txBox="1">
            <a:spLocks noGrp="1"/>
          </p:cNvSpPr>
          <p:nvPr/>
        </p:nvSpPr>
        <p:spPr bwMode="auto">
          <a:xfrm>
            <a:off x="3970339" y="8829675"/>
            <a:ext cx="3038475" cy="465138"/>
          </a:xfrm>
          <a:prstGeom prst="rect">
            <a:avLst/>
          </a:prstGeom>
          <a:noFill/>
          <a:ln w="9525">
            <a:noFill/>
            <a:miter lim="800000"/>
            <a:headEnd/>
            <a:tailEnd/>
          </a:ln>
        </p:spPr>
        <p:txBody>
          <a:bodyPr lIns="93161" tIns="46582" rIns="93161" bIns="46582" anchor="b"/>
          <a:lstStyle/>
          <a:p>
            <a:pPr algn="r" defTabSz="931766"/>
            <a:fld id="{7BD3D531-AAA7-46B1-8CA8-2F7E9F04A96E}" type="slidenum">
              <a:rPr lang="en-US" sz="1200" b="0" i="0">
                <a:latin typeface="Arial" charset="0"/>
              </a:rPr>
              <a:pPr algn="r" defTabSz="931766"/>
              <a:t>20</a:t>
            </a:fld>
            <a:endParaRPr lang="en-US" sz="1200" b="0" i="0" dirty="0">
              <a:latin typeface="Arial" charset="0"/>
            </a:endParaRPr>
          </a:p>
        </p:txBody>
      </p:sp>
      <p:sp>
        <p:nvSpPr>
          <p:cNvPr id="5" name="Date Placeholder 4"/>
          <p:cNvSpPr>
            <a:spLocks noGrp="1"/>
          </p:cNvSpPr>
          <p:nvPr>
            <p:ph type="dt" idx="10"/>
          </p:nvPr>
        </p:nvSpPr>
        <p:spPr/>
        <p:txBody>
          <a:bodyPr/>
          <a:lstStyle/>
          <a:p>
            <a:pPr>
              <a:defRPr/>
            </a:pPr>
            <a:r>
              <a:rPr lang="en-US" dirty="0"/>
              <a:t>11/04/2013</a:t>
            </a:r>
          </a:p>
        </p:txBody>
      </p:sp>
      <p:sp>
        <p:nvSpPr>
          <p:cNvPr id="7" name="Header Placeholder 6"/>
          <p:cNvSpPr>
            <a:spLocks noGrp="1"/>
          </p:cNvSpPr>
          <p:nvPr>
            <p:ph type="hdr" sz="quarter" idx="12"/>
          </p:nvPr>
        </p:nvSpPr>
        <p:spPr/>
        <p:txBody>
          <a:bodyPr/>
          <a:lstStyle/>
          <a:p>
            <a:pPr>
              <a:defRPr/>
            </a:pPr>
            <a:r>
              <a:rPr lang="en-US" dirty="0"/>
              <a:t>WASBO New School Administrators August 2016</a:t>
            </a:r>
          </a:p>
        </p:txBody>
      </p:sp>
      <p:sp>
        <p:nvSpPr>
          <p:cNvPr id="8" name="Slide Number Placeholder 7"/>
          <p:cNvSpPr>
            <a:spLocks noGrp="1"/>
          </p:cNvSpPr>
          <p:nvPr>
            <p:ph type="sldNum" sz="quarter" idx="13"/>
          </p:nvPr>
        </p:nvSpPr>
        <p:spPr/>
        <p:txBody>
          <a:bodyPr/>
          <a:lstStyle/>
          <a:p>
            <a:pPr>
              <a:defRPr/>
            </a:pPr>
            <a:fld id="{29DBB388-453A-4BFD-B4FB-876F77A28511}" type="slidenum">
              <a:rPr lang="en-US" smtClean="0"/>
              <a:pPr>
                <a:defRPr/>
              </a:pPr>
              <a:t>20</a:t>
            </a:fld>
            <a:endParaRPr lang="en-US" dirty="0"/>
          </a:p>
        </p:txBody>
      </p:sp>
      <p:sp>
        <p:nvSpPr>
          <p:cNvPr id="9" name="Footer Placeholder 8"/>
          <p:cNvSpPr>
            <a:spLocks noGrp="1"/>
          </p:cNvSpPr>
          <p:nvPr>
            <p:ph type="ftr" sz="quarter" idx="14"/>
          </p:nvPr>
        </p:nvSpPr>
        <p:spPr/>
        <p:txBody>
          <a:bodyPr/>
          <a:lstStyle/>
          <a:p>
            <a:pPr>
              <a:defRPr/>
            </a:pPr>
            <a:endParaRPr lang="en-US" dirty="0"/>
          </a:p>
        </p:txBody>
      </p:sp>
    </p:spTree>
    <p:extLst>
      <p:ext uri="{BB962C8B-B14F-4D97-AF65-F5344CB8AC3E}">
        <p14:creationId xmlns:p14="http://schemas.microsoft.com/office/powerpoint/2010/main" val="1728836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Ask questions at any time</a:t>
            </a:r>
          </a:p>
          <a:p>
            <a:r>
              <a:rPr lang="en-US" dirty="0"/>
              <a:t>This is beginning of series of presentation the SFS team is participating in</a:t>
            </a:r>
          </a:p>
          <a:p>
            <a:r>
              <a:rPr lang="en-US" dirty="0"/>
              <a:t>More detail at the fall conference</a:t>
            </a:r>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2</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5114943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not go to your board with a number that exceeds your limit</a:t>
            </a:r>
          </a:p>
          <a:p>
            <a:r>
              <a:rPr lang="en-US" dirty="0"/>
              <a:t>Bottom line covered in next presentation</a:t>
            </a:r>
          </a:p>
        </p:txBody>
      </p:sp>
      <p:sp>
        <p:nvSpPr>
          <p:cNvPr id="4" name="Slide Number Placeholder 3"/>
          <p:cNvSpPr>
            <a:spLocks noGrp="1"/>
          </p:cNvSpPr>
          <p:nvPr>
            <p:ph type="sldNum" sz="quarter" idx="5"/>
          </p:nvPr>
        </p:nvSpPr>
        <p:spPr/>
        <p:txBody>
          <a:bodyPr/>
          <a:lstStyle/>
          <a:p>
            <a:fld id="{6592A5A1-56EA-41D0-9C52-5BB87E1830FF}" type="slidenum">
              <a:rPr lang="en-US" smtClean="0"/>
              <a:t>21</a:t>
            </a:fld>
            <a:endParaRPr lang="en-US" dirty="0"/>
          </a:p>
        </p:txBody>
      </p:sp>
    </p:spTree>
    <p:extLst>
      <p:ext uri="{BB962C8B-B14F-4D97-AF65-F5344CB8AC3E}">
        <p14:creationId xmlns:p14="http://schemas.microsoft.com/office/powerpoint/2010/main" val="4784953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Longitudinal information we will talk about at fall conference; SFS Home, statistical, longitudinal</a:t>
            </a:r>
          </a:p>
          <a:p>
            <a:r>
              <a:rPr lang="en-US" dirty="0"/>
              <a:t>	Don’t recreate the wheel; we have information available</a:t>
            </a:r>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22</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32247008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of the strongest K-12 education systems; state provides $5.2 billion so school boards can provide programs that are nearly equal to more property rich districts while keeping a reasonable tax burden</a:t>
            </a:r>
          </a:p>
        </p:txBody>
      </p:sp>
      <p:sp>
        <p:nvSpPr>
          <p:cNvPr id="4" name="Slide Number Placeholder 3"/>
          <p:cNvSpPr>
            <a:spLocks noGrp="1"/>
          </p:cNvSpPr>
          <p:nvPr>
            <p:ph type="sldNum" sz="quarter" idx="5"/>
          </p:nvPr>
        </p:nvSpPr>
        <p:spPr/>
        <p:txBody>
          <a:bodyPr/>
          <a:lstStyle/>
          <a:p>
            <a:fld id="{6592A5A1-56EA-41D0-9C52-5BB87E1830FF}" type="slidenum">
              <a:rPr lang="en-US" smtClean="0"/>
              <a:t>23</a:t>
            </a:fld>
            <a:endParaRPr lang="en-US" dirty="0"/>
          </a:p>
        </p:txBody>
      </p:sp>
    </p:spTree>
    <p:extLst>
      <p:ext uri="{BB962C8B-B14F-4D97-AF65-F5344CB8AC3E}">
        <p14:creationId xmlns:p14="http://schemas.microsoft.com/office/powerpoint/2010/main" val="32160175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407988" y="696913"/>
            <a:ext cx="6194425" cy="3486150"/>
          </a:xfrm>
          <a:ln/>
        </p:spPr>
      </p:sp>
      <p:sp>
        <p:nvSpPr>
          <p:cNvPr id="54275" name="Notes Placeholder 2"/>
          <p:cNvSpPr>
            <a:spLocks noGrp="1"/>
          </p:cNvSpPr>
          <p:nvPr>
            <p:ph type="body" idx="1"/>
          </p:nvPr>
        </p:nvSpPr>
        <p:spPr>
          <a:noFill/>
          <a:ln/>
        </p:spPr>
        <p:txBody>
          <a:bodyPr/>
          <a:lstStyle/>
          <a:p>
            <a:r>
              <a:rPr lang="en-US" dirty="0"/>
              <a:t>Not just what is happening in YOUR district; changes in you vs changes everywhere else</a:t>
            </a:r>
          </a:p>
          <a:p>
            <a:r>
              <a:rPr lang="en-US" dirty="0"/>
              <a:t>Know your trends for RL and aids </a:t>
            </a:r>
            <a:r>
              <a:rPr lang="en-US" dirty="0">
                <a:sym typeface="Wingdings" panose="05000000000000000000" pitchFamily="2" charset="2"/>
              </a:rPr>
              <a:t> helps plan referenda</a:t>
            </a:r>
            <a:endParaRPr lang="en-US" dirty="0"/>
          </a:p>
        </p:txBody>
      </p:sp>
      <p:sp>
        <p:nvSpPr>
          <p:cNvPr id="5" name="Date Placeholder 4"/>
          <p:cNvSpPr>
            <a:spLocks noGrp="1"/>
          </p:cNvSpPr>
          <p:nvPr>
            <p:ph type="dt" idx="10"/>
          </p:nvPr>
        </p:nvSpPr>
        <p:spPr/>
        <p:txBody>
          <a:bodyPr/>
          <a:lstStyle/>
          <a:p>
            <a:pPr>
              <a:defRPr/>
            </a:pPr>
            <a:r>
              <a:rPr lang="en-US" dirty="0"/>
              <a:t>11/04/2013</a:t>
            </a:r>
          </a:p>
        </p:txBody>
      </p:sp>
      <p:sp>
        <p:nvSpPr>
          <p:cNvPr id="7" name="Header Placeholder 6"/>
          <p:cNvSpPr>
            <a:spLocks noGrp="1"/>
          </p:cNvSpPr>
          <p:nvPr>
            <p:ph type="hdr" sz="quarter" idx="12"/>
          </p:nvPr>
        </p:nvSpPr>
        <p:spPr/>
        <p:txBody>
          <a:bodyPr/>
          <a:lstStyle/>
          <a:p>
            <a:pPr>
              <a:defRPr/>
            </a:pPr>
            <a:r>
              <a:rPr lang="en-US" dirty="0"/>
              <a:t>WASBO New School Administrators August 2016</a:t>
            </a:r>
          </a:p>
        </p:txBody>
      </p:sp>
      <p:sp>
        <p:nvSpPr>
          <p:cNvPr id="8" name="Slide Number Placeholder 7"/>
          <p:cNvSpPr>
            <a:spLocks noGrp="1"/>
          </p:cNvSpPr>
          <p:nvPr>
            <p:ph type="sldNum" sz="quarter" idx="13"/>
          </p:nvPr>
        </p:nvSpPr>
        <p:spPr/>
        <p:txBody>
          <a:bodyPr/>
          <a:lstStyle/>
          <a:p>
            <a:pPr>
              <a:defRPr/>
            </a:pPr>
            <a:fld id="{29DBB388-453A-4BFD-B4FB-876F77A28511}" type="slidenum">
              <a:rPr lang="en-US" smtClean="0"/>
              <a:pPr>
                <a:defRPr/>
              </a:pPr>
              <a:t>24</a:t>
            </a:fld>
            <a:endParaRPr lang="en-US" dirty="0"/>
          </a:p>
        </p:txBody>
      </p:sp>
      <p:sp>
        <p:nvSpPr>
          <p:cNvPr id="9" name="Footer Placeholder 8"/>
          <p:cNvSpPr>
            <a:spLocks noGrp="1"/>
          </p:cNvSpPr>
          <p:nvPr>
            <p:ph type="ftr" sz="quarter" idx="14"/>
          </p:nvPr>
        </p:nvSpPr>
        <p:spPr/>
        <p:txBody>
          <a:bodyPr/>
          <a:lstStyle/>
          <a:p>
            <a:pPr>
              <a:defRPr/>
            </a:pPr>
            <a:endParaRPr lang="en-US" dirty="0"/>
          </a:p>
        </p:txBody>
      </p:sp>
    </p:spTree>
    <p:extLst>
      <p:ext uri="{BB962C8B-B14F-4D97-AF65-F5344CB8AC3E}">
        <p14:creationId xmlns:p14="http://schemas.microsoft.com/office/powerpoint/2010/main" val="26625905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t>Membership is more than 20 kids in first grade classroom looking at the board</a:t>
            </a:r>
          </a:p>
          <a:p>
            <a:r>
              <a:rPr lang="en-US" dirty="0"/>
              <a:t>3</a:t>
            </a:r>
            <a:r>
              <a:rPr lang="en-US" baseline="30000" dirty="0"/>
              <a:t>rd</a:t>
            </a:r>
            <a:r>
              <a:rPr lang="en-US" dirty="0"/>
              <a:t> Friday in September often called 3FS, 2</a:t>
            </a:r>
            <a:r>
              <a:rPr lang="en-US" baseline="30000" dirty="0"/>
              <a:t>nd</a:t>
            </a:r>
            <a:r>
              <a:rPr lang="en-US" dirty="0"/>
              <a:t> Friday in January 2FJ</a:t>
            </a:r>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25</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42893098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Early 90s was a two-tier formula; added the $1000 primary tier</a:t>
            </a:r>
          </a:p>
          <a:p>
            <a:r>
              <a:rPr lang="en-US" dirty="0"/>
              <a:t>First $1000 is primary</a:t>
            </a:r>
          </a:p>
          <a:p>
            <a:r>
              <a:rPr lang="en-US" dirty="0"/>
              <a:t>From 1000 to 90% to avg shared cost is secondary tier</a:t>
            </a:r>
          </a:p>
          <a:p>
            <a:r>
              <a:rPr lang="en-US" dirty="0"/>
              <a:t>Anything above 90% is tertiary tier</a:t>
            </a:r>
          </a:p>
          <a:p>
            <a:endParaRPr lang="en-US" dirty="0"/>
          </a:p>
          <a:p>
            <a:r>
              <a:rPr lang="en-US" dirty="0"/>
              <a:t>Percentage-based method is in theory how the formula works</a:t>
            </a:r>
          </a:p>
          <a:p>
            <a:r>
              <a:rPr lang="en-US" dirty="0"/>
              <a:t>Community talk about how formula is broken; “negative aid” makes the formula work.</a:t>
            </a:r>
          </a:p>
          <a:p>
            <a:r>
              <a:rPr lang="en-US" dirty="0"/>
              <a:t>Broken because only takes property value into consideration; not local wages</a:t>
            </a:r>
          </a:p>
          <a:p>
            <a:r>
              <a:rPr lang="en-US" dirty="0"/>
              <a:t>	Northern WI lake houses: high property values but not commensurate wages</a:t>
            </a:r>
          </a:p>
        </p:txBody>
      </p:sp>
      <p:sp>
        <p:nvSpPr>
          <p:cNvPr id="4" name="Slide Number Placeholder 3"/>
          <p:cNvSpPr>
            <a:spLocks noGrp="1"/>
          </p:cNvSpPr>
          <p:nvPr>
            <p:ph type="sldNum" sz="quarter" idx="5"/>
          </p:nvPr>
        </p:nvSpPr>
        <p:spPr/>
        <p:txBody>
          <a:bodyPr/>
          <a:lstStyle/>
          <a:p>
            <a:fld id="{6592A5A1-56EA-41D0-9C52-5BB87E1830FF}" type="slidenum">
              <a:rPr lang="en-US" smtClean="0"/>
              <a:t>26</a:t>
            </a:fld>
            <a:endParaRPr lang="en-US" dirty="0"/>
          </a:p>
        </p:txBody>
      </p:sp>
    </p:spTree>
    <p:extLst>
      <p:ext uri="{BB962C8B-B14F-4D97-AF65-F5344CB8AC3E}">
        <p14:creationId xmlns:p14="http://schemas.microsoft.com/office/powerpoint/2010/main" val="4189431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 up, get ~$23 million in aid</a:t>
            </a:r>
          </a:p>
        </p:txBody>
      </p:sp>
      <p:sp>
        <p:nvSpPr>
          <p:cNvPr id="4" name="Slide Number Placeholder 3"/>
          <p:cNvSpPr>
            <a:spLocks noGrp="1"/>
          </p:cNvSpPr>
          <p:nvPr>
            <p:ph type="sldNum" sz="quarter" idx="5"/>
          </p:nvPr>
        </p:nvSpPr>
        <p:spPr/>
        <p:txBody>
          <a:bodyPr/>
          <a:lstStyle/>
          <a:p>
            <a:fld id="{6592A5A1-56EA-41D0-9C52-5BB87E1830FF}" type="slidenum">
              <a:rPr lang="en-US" smtClean="0"/>
              <a:t>27</a:t>
            </a:fld>
            <a:endParaRPr lang="en-US" dirty="0"/>
          </a:p>
        </p:txBody>
      </p:sp>
    </p:spTree>
    <p:extLst>
      <p:ext uri="{BB962C8B-B14F-4D97-AF65-F5344CB8AC3E}">
        <p14:creationId xmlns:p14="http://schemas.microsoft.com/office/powerpoint/2010/main" val="11857523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 pupil or per member?</a:t>
            </a:r>
          </a:p>
          <a:p>
            <a:r>
              <a:rPr lang="en-US" dirty="0"/>
              <a:t>Terms largely interchangeable: student vs member vs pupil</a:t>
            </a:r>
          </a:p>
          <a:p>
            <a:r>
              <a:rPr lang="en-US" dirty="0"/>
              <a:t>Specific times when you need to calculate MEMBERSHIP</a:t>
            </a:r>
          </a:p>
          <a:p>
            <a:endParaRPr lang="en-US" dirty="0"/>
          </a:p>
          <a:p>
            <a:r>
              <a:rPr lang="en-US" dirty="0"/>
              <a:t>RL membership or state aid membership is common comparison used in WI</a:t>
            </a:r>
          </a:p>
          <a:p>
            <a:r>
              <a:rPr lang="en-US" dirty="0"/>
              <a:t>	CANNOT COMPARE USING TOTALS</a:t>
            </a:r>
          </a:p>
        </p:txBody>
      </p:sp>
      <p:sp>
        <p:nvSpPr>
          <p:cNvPr id="4" name="Slide Number Placeholder 3"/>
          <p:cNvSpPr>
            <a:spLocks noGrp="1"/>
          </p:cNvSpPr>
          <p:nvPr>
            <p:ph type="sldNum" sz="quarter" idx="5"/>
          </p:nvPr>
        </p:nvSpPr>
        <p:spPr/>
        <p:txBody>
          <a:bodyPr/>
          <a:lstStyle/>
          <a:p>
            <a:fld id="{6592A5A1-56EA-41D0-9C52-5BB87E1830FF}" type="slidenum">
              <a:rPr lang="en-US" smtClean="0"/>
              <a:t>28</a:t>
            </a:fld>
            <a:endParaRPr lang="en-US" dirty="0"/>
          </a:p>
        </p:txBody>
      </p:sp>
    </p:spTree>
    <p:extLst>
      <p:ext uri="{BB962C8B-B14F-4D97-AF65-F5344CB8AC3E}">
        <p14:creationId xmlns:p14="http://schemas.microsoft.com/office/powerpoint/2010/main" val="10212655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dirty="0"/>
              <a:t>$12,455 average; change scale 11210</a:t>
            </a:r>
          </a:p>
          <a:p>
            <a:r>
              <a:rPr lang="en-US" sz="1800" b="0" i="0" u="none" strike="noStrike" baseline="0" dirty="0">
                <a:solidFill>
                  <a:srgbClr val="000000"/>
                </a:solidFill>
                <a:latin typeface="Times New Roman" panose="02020603050405020304" pitchFamily="18" charset="0"/>
              </a:rPr>
              <a:t>Primary cost ceiling of $1,000 per member. State aid on these primary shared costs is calculated using the primary guaranteed valuation of $1,930,000 per member. </a:t>
            </a:r>
          </a:p>
          <a:p>
            <a:r>
              <a:rPr lang="en-US" sz="1800" b="0" i="0" u="none" strike="noStrike" baseline="0" dirty="0">
                <a:solidFill>
                  <a:srgbClr val="000000"/>
                </a:solidFill>
                <a:latin typeface="Times New Roman" panose="02020603050405020304" pitchFamily="18" charset="0"/>
              </a:rPr>
              <a:t>The secondary tier is for shared costs that exceed $1,000 per member but are less than the secondary cost ceiling. By law, the secondary cost ceiling is set equal to 90% of the prior year statewide shared cost per member. By law, the secondary guarantee is set at the amount that generates equalization aid entitlements that are equal to the total amount of funding available for distribution. The setting of the secondary guarantee depends on the other four formula factors. FLOATING</a:t>
            </a:r>
          </a:p>
          <a:p>
            <a:r>
              <a:rPr lang="en-US" sz="1800" b="0" i="0" u="none" strike="noStrike" baseline="0" dirty="0">
                <a:solidFill>
                  <a:srgbClr val="000000"/>
                </a:solidFill>
                <a:latin typeface="Times New Roman" panose="02020603050405020304" pitchFamily="18" charset="0"/>
              </a:rPr>
              <a:t>The tertiary tier is for shared costs above the secondary cost ceiling. State aid on tertiary shared costs is calculated using the tertiary guaranteed valuation. By law, the tertiary guarantee is set equal to the statewide average equalized value per member. </a:t>
            </a:r>
            <a:endParaRPr lang="en-US" dirty="0"/>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29</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13207249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$12,455 average; change scale</a:t>
            </a:r>
          </a:p>
          <a:p>
            <a:endParaRPr lang="en-US" dirty="0"/>
          </a:p>
          <a:p>
            <a:endParaRPr lang="en-US" dirty="0"/>
          </a:p>
          <a:p>
            <a:endParaRPr lang="en-US" dirty="0"/>
          </a:p>
          <a:p>
            <a:r>
              <a:rPr lang="en-US" dirty="0"/>
              <a:t>Quick Review from the Fall conference</a:t>
            </a:r>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30</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3493144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RL: only YOUR district; what neighbor spends does not impact your RL</a:t>
            </a:r>
          </a:p>
          <a:p>
            <a:r>
              <a:rPr lang="en-US" sz="1200" dirty="0"/>
              <a:t>RL are INDIVIDUAL to district—what is happening in YOUR school community</a:t>
            </a:r>
          </a:p>
          <a:p>
            <a:endParaRPr lang="en-US" sz="1200" dirty="0"/>
          </a:p>
          <a:p>
            <a:r>
              <a:rPr lang="en-US" sz="1200" dirty="0"/>
              <a:t>State Aid: $5.2 billion entirely dependent on everyone else; as others spend more/less, property values change </a:t>
            </a:r>
            <a:r>
              <a:rPr lang="en-US" sz="1200" dirty="0">
                <a:sym typeface="Wingdings" panose="05000000000000000000" pitchFamily="2" charset="2"/>
              </a:rPr>
              <a:t> impacts your district’s share of the allocation; compared to state averages and guarantees set in law. RELATIVE position is important (you have 10% property value increase but everyone else had 15%)</a:t>
            </a:r>
            <a:endParaRPr lang="en-US" sz="1200" dirty="0"/>
          </a:p>
          <a:p>
            <a:endParaRPr lang="en-US" sz="1200" dirty="0"/>
          </a:p>
          <a:p>
            <a:r>
              <a:rPr lang="en-US" sz="1200" dirty="0"/>
              <a:t>The controllable property tax levy—NOT referenda-approved debt</a:t>
            </a:r>
          </a:p>
        </p:txBody>
      </p:sp>
      <p:sp>
        <p:nvSpPr>
          <p:cNvPr id="4" name="Slide Number Placeholder 3"/>
          <p:cNvSpPr>
            <a:spLocks noGrp="1"/>
          </p:cNvSpPr>
          <p:nvPr>
            <p:ph type="sldNum" sz="quarter" idx="5"/>
          </p:nvPr>
        </p:nvSpPr>
        <p:spPr/>
        <p:txBody>
          <a:bodyPr/>
          <a:lstStyle/>
          <a:p>
            <a:fld id="{6592A5A1-56EA-41D0-9C52-5BB87E1830FF}" type="slidenum">
              <a:rPr lang="en-US" smtClean="0"/>
              <a:t>3</a:t>
            </a:fld>
            <a:endParaRPr lang="en-US" dirty="0"/>
          </a:p>
        </p:txBody>
      </p:sp>
    </p:spTree>
    <p:extLst>
      <p:ext uri="{BB962C8B-B14F-4D97-AF65-F5344CB8AC3E}">
        <p14:creationId xmlns:p14="http://schemas.microsoft.com/office/powerpoint/2010/main" val="25722706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$12,455 average; change scale 11210  15,200 </a:t>
            </a:r>
            <a:r>
              <a:rPr lang="en-US" dirty="0" err="1"/>
              <a:t>scpp</a:t>
            </a:r>
            <a:endParaRPr lang="en-US" dirty="0"/>
          </a:p>
          <a:p>
            <a:r>
              <a:rPr lang="en-US" dirty="0"/>
              <a:t>25.91%         74.09% aided 1 $740,000 aid</a:t>
            </a:r>
          </a:p>
          <a:p>
            <a:r>
              <a:rPr lang="en-US" dirty="0"/>
              <a:t>24.92%         75.08% aided 2 $7.66 million aid</a:t>
            </a:r>
          </a:p>
          <a:p>
            <a:r>
              <a:rPr lang="en-US" dirty="0"/>
              <a:t>58.03%         41.97% aided 3 $1,680,000 aid              $10.08 M</a:t>
            </a:r>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31</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130411829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Change to $11,210 for secondary ceiling; 15,200 </a:t>
            </a:r>
            <a:r>
              <a:rPr lang="en-US" dirty="0" err="1"/>
              <a:t>scpp</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Negative aid can eliminate all of your secondary and tertiary aid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Over $1.93 million, get $0 in aid; NOT wiped out by negative aid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Only 6 get no money under general school aids</a:t>
            </a:r>
            <a:r>
              <a:rPr lang="en-US" dirty="0">
                <a:sym typeface="Wingdings" panose="05000000000000000000" pitchFamily="2" charset="2"/>
              </a:rPr>
              <a:t>  only get 85% of aid eligibility of prior year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ym typeface="Wingdings" panose="05000000000000000000" pitchFamily="2" charset="2"/>
              </a:rPr>
              <a:t>51.81   48.19% aided 1 $480,000 aid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ym typeface="Wingdings" panose="05000000000000000000" pitchFamily="2" charset="2"/>
              </a:rPr>
              <a:t>49.85   50.15% aided 2 $5,100,000 aid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ym typeface="Wingdings" panose="05000000000000000000" pitchFamily="2" charset="2"/>
              </a:rPr>
              <a:t>1.161  -16.06% aided 3 -$640,000 aid        $4.94 M5 M</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32</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290118434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407988" y="696913"/>
            <a:ext cx="6194425" cy="3486150"/>
          </a:xfrm>
          <a:ln/>
        </p:spPr>
      </p:sp>
      <p:sp>
        <p:nvSpPr>
          <p:cNvPr id="61443" name="Notes Placeholder 2"/>
          <p:cNvSpPr>
            <a:spLocks noGrp="1"/>
          </p:cNvSpPr>
          <p:nvPr>
            <p:ph type="body" idx="1"/>
          </p:nvPr>
        </p:nvSpPr>
        <p:spPr>
          <a:noFill/>
          <a:ln/>
        </p:spPr>
        <p:txBody>
          <a:bodyPr/>
          <a:lstStyle/>
          <a:p>
            <a:r>
              <a:rPr lang="en-US" dirty="0"/>
              <a:t>We are</a:t>
            </a:r>
            <a:r>
              <a:rPr lang="en-US" baseline="0" dirty="0"/>
              <a:t> talking about or using value per member here to demonstrate the differences in Districts.</a:t>
            </a:r>
          </a:p>
          <a:p>
            <a:endParaRPr lang="en-US" baseline="0" dirty="0"/>
          </a:p>
          <a:p>
            <a:r>
              <a:rPr lang="en-US" baseline="0" dirty="0"/>
              <a:t>How districts can spend same level with differing property values</a:t>
            </a:r>
          </a:p>
          <a:p>
            <a:r>
              <a:rPr lang="en-US" baseline="0" dirty="0"/>
              <a:t>	Equalization aid fortifies the tax base—fills in the gap</a:t>
            </a:r>
            <a:endParaRPr lang="en-US" dirty="0"/>
          </a:p>
        </p:txBody>
      </p:sp>
      <p:sp>
        <p:nvSpPr>
          <p:cNvPr id="5" name="Date Placeholder 4"/>
          <p:cNvSpPr>
            <a:spLocks noGrp="1"/>
          </p:cNvSpPr>
          <p:nvPr>
            <p:ph type="dt" idx="10"/>
          </p:nvPr>
        </p:nvSpPr>
        <p:spPr/>
        <p:txBody>
          <a:bodyPr/>
          <a:lstStyle/>
          <a:p>
            <a:pPr>
              <a:defRPr/>
            </a:pPr>
            <a:r>
              <a:rPr lang="en-US" dirty="0"/>
              <a:t>11/04/2013</a:t>
            </a:r>
          </a:p>
        </p:txBody>
      </p:sp>
      <p:sp>
        <p:nvSpPr>
          <p:cNvPr id="7" name="Header Placeholder 6"/>
          <p:cNvSpPr>
            <a:spLocks noGrp="1"/>
          </p:cNvSpPr>
          <p:nvPr>
            <p:ph type="hdr" sz="quarter" idx="12"/>
          </p:nvPr>
        </p:nvSpPr>
        <p:spPr/>
        <p:txBody>
          <a:bodyPr/>
          <a:lstStyle/>
          <a:p>
            <a:pPr>
              <a:defRPr/>
            </a:pPr>
            <a:r>
              <a:rPr lang="en-US" dirty="0"/>
              <a:t>WASBO New School Administrators August 2016</a:t>
            </a:r>
          </a:p>
        </p:txBody>
      </p:sp>
      <p:sp>
        <p:nvSpPr>
          <p:cNvPr id="8" name="Slide Number Placeholder 7"/>
          <p:cNvSpPr>
            <a:spLocks noGrp="1"/>
          </p:cNvSpPr>
          <p:nvPr>
            <p:ph type="sldNum" sz="quarter" idx="13"/>
          </p:nvPr>
        </p:nvSpPr>
        <p:spPr/>
        <p:txBody>
          <a:bodyPr/>
          <a:lstStyle/>
          <a:p>
            <a:pPr>
              <a:defRPr/>
            </a:pPr>
            <a:fld id="{29DBB388-453A-4BFD-B4FB-876F77A28511}" type="slidenum">
              <a:rPr lang="en-US" smtClean="0"/>
              <a:pPr>
                <a:defRPr/>
              </a:pPr>
              <a:t>33</a:t>
            </a:fld>
            <a:endParaRPr lang="en-US" dirty="0"/>
          </a:p>
        </p:txBody>
      </p:sp>
      <p:sp>
        <p:nvSpPr>
          <p:cNvPr id="9" name="Footer Placeholder 8"/>
          <p:cNvSpPr>
            <a:spLocks noGrp="1"/>
          </p:cNvSpPr>
          <p:nvPr>
            <p:ph type="ftr" sz="quarter" idx="14"/>
          </p:nvPr>
        </p:nvSpPr>
        <p:spPr/>
        <p:txBody>
          <a:bodyPr/>
          <a:lstStyle/>
          <a:p>
            <a:pPr>
              <a:defRPr/>
            </a:pPr>
            <a:endParaRPr lang="en-US" dirty="0"/>
          </a:p>
        </p:txBody>
      </p:sp>
    </p:spTree>
    <p:extLst>
      <p:ext uri="{BB962C8B-B14F-4D97-AF65-F5344CB8AC3E}">
        <p14:creationId xmlns:p14="http://schemas.microsoft.com/office/powerpoint/2010/main" val="1402326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34</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251640859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a:xfrm>
            <a:off x="407988" y="696913"/>
            <a:ext cx="6194425" cy="3486150"/>
          </a:xfrm>
          <a:ln/>
        </p:spPr>
      </p:sp>
      <p:sp>
        <p:nvSpPr>
          <p:cNvPr id="132099" name="Notes Placeholder 2"/>
          <p:cNvSpPr>
            <a:spLocks noGrp="1"/>
          </p:cNvSpPr>
          <p:nvPr>
            <p:ph type="body" idx="1"/>
          </p:nvPr>
        </p:nvSpPr>
        <p:spPr>
          <a:noFill/>
          <a:ln/>
        </p:spPr>
        <p:txBody>
          <a:bodyPr/>
          <a:lstStyle/>
          <a:p>
            <a:r>
              <a:rPr lang="en-US" dirty="0"/>
              <a:t>Districts that are in negative aid lose aid dollars as their shared cost increase.</a:t>
            </a:r>
          </a:p>
          <a:p>
            <a:r>
              <a:rPr lang="en-US" dirty="0"/>
              <a:t>Factor in shared cost</a:t>
            </a:r>
          </a:p>
        </p:txBody>
      </p:sp>
      <p:sp>
        <p:nvSpPr>
          <p:cNvPr id="132100" name="Slide Number Placeholder 3"/>
          <p:cNvSpPr txBox="1">
            <a:spLocks noGrp="1"/>
          </p:cNvSpPr>
          <p:nvPr/>
        </p:nvSpPr>
        <p:spPr bwMode="auto">
          <a:xfrm>
            <a:off x="3970339" y="8829675"/>
            <a:ext cx="3038475" cy="465138"/>
          </a:xfrm>
          <a:prstGeom prst="rect">
            <a:avLst/>
          </a:prstGeom>
          <a:noFill/>
          <a:ln w="9525">
            <a:noFill/>
            <a:miter lim="800000"/>
            <a:headEnd/>
            <a:tailEnd/>
          </a:ln>
        </p:spPr>
        <p:txBody>
          <a:bodyPr lIns="93161" tIns="46582" rIns="93161" bIns="46582" anchor="b"/>
          <a:lstStyle/>
          <a:p>
            <a:pPr algn="r" defTabSz="931766"/>
            <a:fld id="{7BD3D531-AAA7-46B1-8CA8-2F7E9F04A96E}" type="slidenum">
              <a:rPr lang="en-US" sz="1200" b="0" i="0">
                <a:latin typeface="Arial" charset="0"/>
              </a:rPr>
              <a:pPr algn="r" defTabSz="931766"/>
              <a:t>35</a:t>
            </a:fld>
            <a:endParaRPr lang="en-US" sz="1200" b="0" i="0" dirty="0">
              <a:latin typeface="Arial" charset="0"/>
            </a:endParaRPr>
          </a:p>
        </p:txBody>
      </p:sp>
      <p:sp>
        <p:nvSpPr>
          <p:cNvPr id="5" name="Date Placeholder 4"/>
          <p:cNvSpPr>
            <a:spLocks noGrp="1"/>
          </p:cNvSpPr>
          <p:nvPr>
            <p:ph type="dt" idx="10"/>
          </p:nvPr>
        </p:nvSpPr>
        <p:spPr/>
        <p:txBody>
          <a:bodyPr/>
          <a:lstStyle/>
          <a:p>
            <a:pPr>
              <a:defRPr/>
            </a:pPr>
            <a:r>
              <a:rPr lang="en-US" dirty="0"/>
              <a:t>11/04/2013</a:t>
            </a:r>
          </a:p>
        </p:txBody>
      </p:sp>
      <p:sp>
        <p:nvSpPr>
          <p:cNvPr id="7" name="Header Placeholder 6"/>
          <p:cNvSpPr>
            <a:spLocks noGrp="1"/>
          </p:cNvSpPr>
          <p:nvPr>
            <p:ph type="hdr" sz="quarter" idx="12"/>
          </p:nvPr>
        </p:nvSpPr>
        <p:spPr/>
        <p:txBody>
          <a:bodyPr/>
          <a:lstStyle/>
          <a:p>
            <a:pPr>
              <a:defRPr/>
            </a:pPr>
            <a:r>
              <a:rPr lang="en-US" dirty="0"/>
              <a:t>WASBO New School Administrators August 2016</a:t>
            </a:r>
          </a:p>
        </p:txBody>
      </p:sp>
      <p:sp>
        <p:nvSpPr>
          <p:cNvPr id="8" name="Slide Number Placeholder 7"/>
          <p:cNvSpPr>
            <a:spLocks noGrp="1"/>
          </p:cNvSpPr>
          <p:nvPr>
            <p:ph type="sldNum" sz="quarter" idx="13"/>
          </p:nvPr>
        </p:nvSpPr>
        <p:spPr/>
        <p:txBody>
          <a:bodyPr/>
          <a:lstStyle/>
          <a:p>
            <a:pPr>
              <a:defRPr/>
            </a:pPr>
            <a:fld id="{29DBB388-453A-4BFD-B4FB-876F77A28511}" type="slidenum">
              <a:rPr lang="en-US" smtClean="0"/>
              <a:pPr>
                <a:defRPr/>
              </a:pPr>
              <a:t>35</a:t>
            </a:fld>
            <a:endParaRPr lang="en-US" dirty="0"/>
          </a:p>
        </p:txBody>
      </p:sp>
      <p:sp>
        <p:nvSpPr>
          <p:cNvPr id="9" name="Footer Placeholder 8"/>
          <p:cNvSpPr>
            <a:spLocks noGrp="1"/>
          </p:cNvSpPr>
          <p:nvPr>
            <p:ph type="ftr" sz="quarter" idx="14"/>
          </p:nvPr>
        </p:nvSpPr>
        <p:spPr/>
        <p:txBody>
          <a:bodyPr/>
          <a:lstStyle/>
          <a:p>
            <a:pPr>
              <a:defRPr/>
            </a:pPr>
            <a:endParaRPr lang="en-US" dirty="0"/>
          </a:p>
        </p:txBody>
      </p:sp>
    </p:spTree>
    <p:extLst>
      <p:ext uri="{BB962C8B-B14F-4D97-AF65-F5344CB8AC3E}">
        <p14:creationId xmlns:p14="http://schemas.microsoft.com/office/powerpoint/2010/main" val="9178221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Effective in 21-22, 2r charters use same language that was there; no longer funded with proportional reduction in general aid. Now 100% funded with GPR</a:t>
            </a:r>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36</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241746186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pPr eaLnBrk="1" hangingPunct="1">
              <a:spcBef>
                <a:spcPct val="0"/>
              </a:spcBef>
            </a:pPr>
            <a:r>
              <a:rPr lang="en-US" dirty="0"/>
              <a:t>What can happen to a district with severe declining enrollment. Change in formula position.</a:t>
            </a:r>
          </a:p>
          <a:p>
            <a:pPr eaLnBrk="1" hangingPunct="1">
              <a:spcBef>
                <a:spcPct val="0"/>
              </a:spcBef>
            </a:pPr>
            <a:endParaRPr lang="en-US" dirty="0"/>
          </a:p>
          <a:p>
            <a:pPr eaLnBrk="1" hangingPunct="1">
              <a:spcBef>
                <a:spcPct val="0"/>
              </a:spcBef>
            </a:pPr>
            <a:r>
              <a:rPr lang="en-US" dirty="0"/>
              <a:t>Sun Prairie also good example; added so many kids moved position in formula</a:t>
            </a:r>
          </a:p>
          <a:p>
            <a:pPr eaLnBrk="1" hangingPunct="1">
              <a:spcBef>
                <a:spcPct val="0"/>
              </a:spcBef>
            </a:pPr>
            <a:r>
              <a:rPr lang="en-US" dirty="0"/>
              <a:t>https://dpi.wi.gov/sfs/statistical/longitudinal-data/property-valuation bottom</a:t>
            </a:r>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37</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241328976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p:spPr>
        <p:txBody>
          <a:bodyPr/>
          <a:lstStyle/>
          <a:p>
            <a:pPr eaLnBrk="1" hangingPunct="1">
              <a:spcBef>
                <a:spcPct val="0"/>
              </a:spcBef>
            </a:pPr>
            <a:r>
              <a:rPr lang="en-US" dirty="0"/>
              <a:t>Numbers come out October 15</a:t>
            </a:r>
            <a:r>
              <a:rPr lang="en-US" baseline="30000" dirty="0"/>
              <a:t>th</a:t>
            </a:r>
            <a:r>
              <a:rPr lang="en-US" dirty="0"/>
              <a:t>. That is your aid eligibility for this school year; slide 39 prior year adjustments, </a:t>
            </a:r>
          </a:p>
          <a:p>
            <a:pPr eaLnBrk="1" hangingPunct="1">
              <a:spcBef>
                <a:spcPct val="0"/>
              </a:spcBef>
            </a:pPr>
            <a:r>
              <a:rPr lang="en-US" dirty="0"/>
              <a:t>COPY SLIDE 28</a:t>
            </a:r>
          </a:p>
          <a:p>
            <a:pPr eaLnBrk="1" hangingPunct="1">
              <a:spcBef>
                <a:spcPct val="0"/>
              </a:spcBef>
            </a:pPr>
            <a:endParaRPr lang="en-US" dirty="0"/>
          </a:p>
          <a:p>
            <a:pPr eaLnBrk="1" hangingPunct="1">
              <a:spcBef>
                <a:spcPct val="0"/>
              </a:spcBef>
            </a:pPr>
            <a:r>
              <a:rPr lang="en-US" dirty="0"/>
              <a:t>Difference between aid eligibility and what you receive listen to Bob 1:20</a:t>
            </a:r>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38</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237808699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p:spPr>
        <p:txBody>
          <a:bodyPr/>
          <a:lstStyle/>
          <a:p>
            <a:pPr eaLnBrk="1" hangingPunct="1">
              <a:spcBef>
                <a:spcPct val="0"/>
              </a:spcBef>
            </a:pPr>
            <a:r>
              <a:rPr lang="en-US" dirty="0"/>
              <a:t>How we are incorporating independent charter schools…</a:t>
            </a:r>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39</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62870346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2"/>
          <p:cNvSpPr>
            <a:spLocks noGrp="1" noRot="1" noChangeAspect="1" noChangeArrowheads="1" noTextEdit="1"/>
          </p:cNvSpPr>
          <p:nvPr>
            <p:ph type="sldImg"/>
          </p:nvPr>
        </p:nvSpPr>
        <p:spPr bwMode="auto">
          <a:xfrm>
            <a:off x="419100" y="703263"/>
            <a:ext cx="6170613" cy="3473450"/>
          </a:xfrm>
          <a:noFill/>
          <a:ln cap="flat">
            <a:solidFill>
              <a:schemeClr val="tx1"/>
            </a:solidFill>
            <a:miter lim="800000"/>
            <a:headEnd/>
            <a:tailEnd/>
          </a:ln>
        </p:spPr>
      </p:sp>
      <p:sp>
        <p:nvSpPr>
          <p:cNvPr id="99332" name="Rectangle 3"/>
          <p:cNvSpPr>
            <a:spLocks noGrp="1" noChangeArrowheads="1"/>
          </p:cNvSpPr>
          <p:nvPr>
            <p:ph type="body" idx="1"/>
          </p:nvPr>
        </p:nvSpPr>
        <p:spPr bwMode="auto">
          <a:xfrm>
            <a:off x="934721" y="4415790"/>
            <a:ext cx="5140960" cy="4181767"/>
          </a:xfrm>
          <a:noFill/>
        </p:spPr>
        <p:txBody>
          <a:bodyPr wrap="square" lIns="92183" tIns="45283" rIns="92183" bIns="45283" numCol="1" anchor="t" anchorCtr="0" compatLnSpc="1">
            <a:prstTxWarp prst="textNoShape">
              <a:avLst/>
            </a:prstTxWarp>
          </a:bodyPr>
          <a:lstStyle/>
          <a:p>
            <a:pPr eaLnBrk="1" hangingPunct="1">
              <a:spcBef>
                <a:spcPct val="0"/>
              </a:spcBef>
            </a:pPr>
            <a:r>
              <a:rPr lang="en-US" dirty="0">
                <a:latin typeface="Arial" pitchFamily="34" charset="0"/>
              </a:rPr>
              <a:t>Reminder to check newest RL worksheets constantly as we approach and pass Oct 15th</a:t>
            </a:r>
          </a:p>
        </p:txBody>
      </p:sp>
      <p:sp>
        <p:nvSpPr>
          <p:cNvPr id="5" name="Date Placeholder 4"/>
          <p:cNvSpPr>
            <a:spLocks noGrp="1"/>
          </p:cNvSpPr>
          <p:nvPr>
            <p:ph type="dt" idx="10"/>
          </p:nvPr>
        </p:nvSpPr>
        <p:spPr/>
        <p:txBody>
          <a:bodyPr/>
          <a:lstStyle/>
          <a:p>
            <a:pPr>
              <a:defRPr/>
            </a:pPr>
            <a:r>
              <a:rPr lang="en-US" dirty="0"/>
              <a:t>11/16/2011</a:t>
            </a:r>
          </a:p>
        </p:txBody>
      </p:sp>
      <p:sp>
        <p:nvSpPr>
          <p:cNvPr id="7" name="Header Placeholder 6"/>
          <p:cNvSpPr>
            <a:spLocks noGrp="1"/>
          </p:cNvSpPr>
          <p:nvPr>
            <p:ph type="hdr" sz="quarter" idx="12"/>
          </p:nvPr>
        </p:nvSpPr>
        <p:spPr/>
        <p:txBody>
          <a:bodyPr/>
          <a:lstStyle/>
          <a:p>
            <a:pPr>
              <a:defRPr/>
            </a:pPr>
            <a:r>
              <a:rPr lang="en-US" dirty="0"/>
              <a:t>WASBO New School Administrators August 2016</a:t>
            </a:r>
          </a:p>
        </p:txBody>
      </p:sp>
      <p:sp>
        <p:nvSpPr>
          <p:cNvPr id="8" name="Slide Number Placeholder 7"/>
          <p:cNvSpPr>
            <a:spLocks noGrp="1"/>
          </p:cNvSpPr>
          <p:nvPr>
            <p:ph type="sldNum" sz="quarter" idx="13"/>
          </p:nvPr>
        </p:nvSpPr>
        <p:spPr/>
        <p:txBody>
          <a:bodyPr/>
          <a:lstStyle/>
          <a:p>
            <a:pPr>
              <a:defRPr/>
            </a:pPr>
            <a:fld id="{29DBB388-453A-4BFD-B4FB-876F77A28511}" type="slidenum">
              <a:rPr lang="en-US" smtClean="0"/>
              <a:pPr>
                <a:defRPr/>
              </a:pPr>
              <a:t>40</a:t>
            </a:fld>
            <a:endParaRPr lang="en-US" dirty="0"/>
          </a:p>
        </p:txBody>
      </p:sp>
      <p:sp>
        <p:nvSpPr>
          <p:cNvPr id="9" name="Footer Placeholder 8"/>
          <p:cNvSpPr>
            <a:spLocks noGrp="1"/>
          </p:cNvSpPr>
          <p:nvPr>
            <p:ph type="ftr" sz="quarter" idx="14"/>
          </p:nvPr>
        </p:nvSpPr>
        <p:spPr/>
        <p:txBody>
          <a:bodyPr/>
          <a:lstStyle/>
          <a:p>
            <a:pPr>
              <a:defRPr/>
            </a:pPr>
            <a:endParaRPr lang="en-US" dirty="0"/>
          </a:p>
        </p:txBody>
      </p:sp>
    </p:spTree>
    <p:extLst>
      <p:ext uri="{BB962C8B-B14F-4D97-AF65-F5344CB8AC3E}">
        <p14:creationId xmlns:p14="http://schemas.microsoft.com/office/powerpoint/2010/main" val="2622307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Increase formerly tied to CPI</a:t>
            </a:r>
          </a:p>
        </p:txBody>
      </p:sp>
      <p:sp>
        <p:nvSpPr>
          <p:cNvPr id="4" name="Slide Number Placeholder 3"/>
          <p:cNvSpPr>
            <a:spLocks noGrp="1"/>
          </p:cNvSpPr>
          <p:nvPr>
            <p:ph type="sldNum" sz="quarter" idx="5"/>
          </p:nvPr>
        </p:nvSpPr>
        <p:spPr/>
        <p:txBody>
          <a:bodyPr/>
          <a:lstStyle/>
          <a:p>
            <a:fld id="{6592A5A1-56EA-41D0-9C52-5BB87E1830FF}" type="slidenum">
              <a:rPr lang="en-US" smtClean="0"/>
              <a:t>4</a:t>
            </a:fld>
            <a:endParaRPr lang="en-US" dirty="0"/>
          </a:p>
        </p:txBody>
      </p:sp>
    </p:spTree>
    <p:extLst>
      <p:ext uri="{BB962C8B-B14F-4D97-AF65-F5344CB8AC3E}">
        <p14:creationId xmlns:p14="http://schemas.microsoft.com/office/powerpoint/2010/main" val="34174267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spcAft>
                <a:spcPts val="1834"/>
              </a:spcAft>
            </a:pPr>
            <a:r>
              <a:rPr lang="en-US" sz="1400" dirty="0"/>
              <a:t>In 1993-94, the State enacted revenue limits to control the revenue a school district can collect from: </a:t>
            </a:r>
          </a:p>
          <a:p>
            <a:pPr marL="167719" indent="-177037">
              <a:lnSpc>
                <a:spcPct val="120000"/>
              </a:lnSpc>
              <a:spcAft>
                <a:spcPts val="611"/>
              </a:spcAft>
              <a:buFont typeface="Arial" panose="020B0604020202020204" pitchFamily="34" charset="0"/>
              <a:buChar char="•"/>
            </a:pPr>
            <a:r>
              <a:rPr lang="en-US" sz="1400" dirty="0"/>
              <a:t>General Aid (Equalization Aid, for most districts)</a:t>
            </a:r>
          </a:p>
          <a:p>
            <a:pPr marL="167719" indent="-177037">
              <a:lnSpc>
                <a:spcPct val="120000"/>
              </a:lnSpc>
              <a:spcAft>
                <a:spcPts val="611"/>
              </a:spcAft>
              <a:buFont typeface="Arial" panose="020B0604020202020204" pitchFamily="34" charset="0"/>
              <a:buChar char="•"/>
            </a:pPr>
            <a:r>
              <a:rPr lang="en-US" sz="1400" dirty="0"/>
              <a:t>Computer Aid</a:t>
            </a:r>
          </a:p>
          <a:p>
            <a:pPr marL="167719" indent="-177037">
              <a:lnSpc>
                <a:spcPct val="120000"/>
              </a:lnSpc>
              <a:spcAft>
                <a:spcPts val="611"/>
              </a:spcAft>
              <a:buFont typeface="Arial" panose="020B0604020202020204" pitchFamily="34" charset="0"/>
              <a:buChar char="•"/>
            </a:pPr>
            <a:r>
              <a:rPr lang="en-US" sz="1400" dirty="0"/>
              <a:t>Aid for Exempt Personal</a:t>
            </a:r>
            <a:r>
              <a:rPr lang="en-US" sz="1400" baseline="0" dirty="0"/>
              <a:t> Property</a:t>
            </a:r>
            <a:endParaRPr lang="en-US" sz="1400" dirty="0"/>
          </a:p>
          <a:p>
            <a:pPr marL="167719" indent="-177037">
              <a:lnSpc>
                <a:spcPct val="120000"/>
              </a:lnSpc>
              <a:spcAft>
                <a:spcPts val="611"/>
              </a:spcAft>
              <a:buFont typeface="Arial" panose="020B0604020202020204" pitchFamily="34" charset="0"/>
              <a:buChar char="•"/>
            </a:pPr>
            <a:r>
              <a:rPr lang="en-US" sz="1400" dirty="0"/>
              <a:t>High Poverty Aid</a:t>
            </a:r>
          </a:p>
          <a:p>
            <a:pPr marL="167719" indent="-177037">
              <a:lnSpc>
                <a:spcPct val="120000"/>
              </a:lnSpc>
              <a:spcAft>
                <a:spcPts val="611"/>
              </a:spcAft>
              <a:buFont typeface="Arial" panose="020B0604020202020204" pitchFamily="34" charset="0"/>
              <a:buChar char="•"/>
            </a:pPr>
            <a:r>
              <a:rPr lang="en-US" sz="1400" dirty="0"/>
              <a:t>Select Local Levies</a:t>
            </a:r>
          </a:p>
          <a:p>
            <a:pPr marL="516908" lvl="2" indent="-177037">
              <a:lnSpc>
                <a:spcPct val="120000"/>
              </a:lnSpc>
              <a:buFont typeface="Arial" panose="020B0604020202020204" pitchFamily="34" charset="0"/>
              <a:buChar char="•"/>
            </a:pPr>
            <a:r>
              <a:rPr lang="en-US" sz="1100" b="1" dirty="0">
                <a:latin typeface="Lato" panose="020F0502020204030203" pitchFamily="34" charset="0"/>
              </a:rPr>
              <a:t>General Fund (Fund 10)</a:t>
            </a:r>
          </a:p>
          <a:p>
            <a:pPr marL="516908" lvl="2" indent="-177037">
              <a:lnSpc>
                <a:spcPct val="120000"/>
              </a:lnSpc>
              <a:buFont typeface="Arial" panose="020B0604020202020204" pitchFamily="34" charset="0"/>
              <a:buChar char="•"/>
            </a:pPr>
            <a:r>
              <a:rPr lang="en-US" sz="1100" b="1" dirty="0">
                <a:latin typeface="Lato" panose="020F0502020204030203" pitchFamily="34" charset="0"/>
              </a:rPr>
              <a:t>Non-Referendum Debt Service (Fund 38)</a:t>
            </a:r>
          </a:p>
          <a:p>
            <a:pPr marL="516908" lvl="2" indent="-177037">
              <a:lnSpc>
                <a:spcPct val="120000"/>
              </a:lnSpc>
              <a:buFont typeface="Arial" panose="020B0604020202020204" pitchFamily="34" charset="0"/>
              <a:buChar char="•"/>
            </a:pPr>
            <a:r>
              <a:rPr lang="en-US" sz="1100" b="1" dirty="0">
                <a:latin typeface="Lato" panose="020F0502020204030203" pitchFamily="34" charset="0"/>
              </a:rPr>
              <a:t>Capital Projects (Fund 41)</a:t>
            </a:r>
          </a:p>
          <a:p>
            <a:pPr marL="516908" lvl="2" indent="-177037">
              <a:lnSpc>
                <a:spcPct val="120000"/>
              </a:lnSpc>
              <a:buFont typeface="Arial" panose="020B0604020202020204" pitchFamily="34" charset="0"/>
              <a:buChar char="•"/>
            </a:pPr>
            <a:endParaRPr lang="en-US" sz="1100" dirty="0">
              <a:latin typeface="Lato" panose="020F0502020204030203" pitchFamily="34" charset="0"/>
            </a:endParaRPr>
          </a:p>
          <a:p>
            <a:pPr>
              <a:lnSpc>
                <a:spcPct val="120000"/>
              </a:lnSpc>
              <a:spcAft>
                <a:spcPts val="1834"/>
              </a:spcAft>
            </a:pPr>
            <a:r>
              <a:rPr lang="en-US" sz="1400" dirty="0"/>
              <a:t>It is </a:t>
            </a:r>
            <a:r>
              <a:rPr lang="en-US" sz="1400" u="sng" dirty="0"/>
              <a:t>not</a:t>
            </a:r>
            <a:r>
              <a:rPr lang="en-US" sz="1400" dirty="0"/>
              <a:t> an expenditure control or spending limit.</a:t>
            </a:r>
          </a:p>
          <a:p>
            <a:pPr>
              <a:lnSpc>
                <a:spcPct val="120000"/>
              </a:lnSpc>
              <a:spcAft>
                <a:spcPts val="1834"/>
              </a:spcAft>
            </a:pPr>
            <a:endParaRPr lang="en-US" sz="1400" dirty="0"/>
          </a:p>
          <a:p>
            <a:pPr>
              <a:lnSpc>
                <a:spcPct val="120000"/>
              </a:lnSpc>
              <a:spcAft>
                <a:spcPts val="1834"/>
              </a:spcAft>
            </a:pPr>
            <a:r>
              <a:rPr lang="en-US" sz="1400" dirty="0"/>
              <a:t>Examples of what the Revenue Limit does not control (not exhaustive list):</a:t>
            </a:r>
          </a:p>
          <a:p>
            <a:pPr marL="815302" lvl="1" indent="-349415" defTabSz="465887">
              <a:buFont typeface="Arial" panose="020B0604020202020204" pitchFamily="34" charset="0"/>
              <a:buChar char="•"/>
            </a:pPr>
            <a:r>
              <a:rPr lang="en-US" sz="1400" b="1" dirty="0">
                <a:solidFill>
                  <a:prstClr val="black"/>
                </a:solidFill>
              </a:rPr>
              <a:t>School Fees</a:t>
            </a:r>
          </a:p>
          <a:p>
            <a:pPr marL="815302" lvl="1" indent="-349415" defTabSz="465887">
              <a:buFont typeface="Arial" panose="020B0604020202020204" pitchFamily="34" charset="0"/>
              <a:buChar char="•"/>
            </a:pPr>
            <a:r>
              <a:rPr lang="en-US" sz="1400" b="1" dirty="0">
                <a:solidFill>
                  <a:prstClr val="black"/>
                </a:solidFill>
              </a:rPr>
              <a:t>Categorical Aids (Per Pupil Aid, Special Education, Library Aid, Transportation Aid, etc.)</a:t>
            </a:r>
          </a:p>
          <a:p>
            <a:pPr marL="815302" lvl="1" indent="-349415" defTabSz="465887">
              <a:buFont typeface="Arial" panose="020B0604020202020204" pitchFamily="34" charset="0"/>
              <a:buChar char="•"/>
            </a:pPr>
            <a:r>
              <a:rPr lang="en-US" sz="1400" b="1" dirty="0">
                <a:solidFill>
                  <a:prstClr val="black"/>
                </a:solidFill>
              </a:rPr>
              <a:t>State and Federal Grants</a:t>
            </a:r>
          </a:p>
          <a:p>
            <a:pPr marL="815302" lvl="1" indent="-349415" defTabSz="465887">
              <a:buFont typeface="Arial" panose="020B0604020202020204" pitchFamily="34" charset="0"/>
              <a:buChar char="•"/>
            </a:pPr>
            <a:r>
              <a:rPr lang="en-US" sz="1400" b="1" dirty="0">
                <a:solidFill>
                  <a:prstClr val="black"/>
                </a:solidFill>
              </a:rPr>
              <a:t>Gate Receipts</a:t>
            </a:r>
          </a:p>
          <a:p>
            <a:pPr marL="815302" lvl="1" indent="-349415" defTabSz="465887">
              <a:buFont typeface="Arial" panose="020B0604020202020204" pitchFamily="34" charset="0"/>
              <a:buChar char="•"/>
            </a:pPr>
            <a:r>
              <a:rPr lang="en-US" sz="1400" b="1" dirty="0">
                <a:solidFill>
                  <a:prstClr val="black"/>
                </a:solidFill>
              </a:rPr>
              <a:t>Donations</a:t>
            </a:r>
          </a:p>
          <a:p>
            <a:pPr marL="815302" lvl="1" indent="-349415" defTabSz="465887">
              <a:buFont typeface="Arial" panose="020B0604020202020204" pitchFamily="34" charset="0"/>
              <a:buChar char="•"/>
            </a:pPr>
            <a:r>
              <a:rPr lang="en-US" sz="1400" b="1" dirty="0">
                <a:solidFill>
                  <a:prstClr val="black"/>
                </a:solidFill>
              </a:rPr>
              <a:t>Local Levies</a:t>
            </a:r>
          </a:p>
          <a:p>
            <a:pPr marL="1281189" lvl="2" indent="-349415" defTabSz="465887">
              <a:buFont typeface="Wingdings" panose="05000000000000000000" pitchFamily="2" charset="2"/>
              <a:buChar char="ü"/>
            </a:pPr>
            <a:r>
              <a:rPr lang="en-US" sz="1400" b="1" dirty="0">
                <a:solidFill>
                  <a:prstClr val="black"/>
                </a:solidFill>
                <a:latin typeface="Lato" panose="020F0502020204030203" pitchFamily="34" charset="0"/>
              </a:rPr>
              <a:t>Referendum Debt Service (Fund 39, at times called “Non-Fund 38”) </a:t>
            </a:r>
          </a:p>
          <a:p>
            <a:pPr marL="1281189" lvl="2" indent="-349415" defTabSz="465887">
              <a:buFont typeface="Wingdings" panose="05000000000000000000" pitchFamily="2" charset="2"/>
              <a:buChar char="ü"/>
            </a:pPr>
            <a:r>
              <a:rPr lang="en-US" sz="1400" b="1" dirty="0">
                <a:solidFill>
                  <a:prstClr val="black"/>
                </a:solidFill>
                <a:latin typeface="Lato" panose="020F0502020204030203" pitchFamily="34" charset="0"/>
              </a:rPr>
              <a:t>Community Service Fund (Fund 80)</a:t>
            </a:r>
          </a:p>
          <a:p>
            <a:pPr marL="1281189" lvl="2" indent="-349415" defTabSz="465887">
              <a:buFont typeface="Wingdings" panose="05000000000000000000" pitchFamily="2" charset="2"/>
              <a:buChar char="ü"/>
            </a:pPr>
            <a:r>
              <a:rPr lang="en-US" sz="1400" b="1" dirty="0">
                <a:solidFill>
                  <a:prstClr val="black"/>
                </a:solidFill>
                <a:latin typeface="Lato" panose="020F0502020204030203" pitchFamily="34" charset="0"/>
              </a:rPr>
              <a:t>Prior Year Levy Chargeback for Uncollectible Taxes (Fund 10)</a:t>
            </a:r>
          </a:p>
        </p:txBody>
      </p:sp>
      <p:sp>
        <p:nvSpPr>
          <p:cNvPr id="4" name="Slide Number Placeholder 3"/>
          <p:cNvSpPr>
            <a:spLocks noGrp="1"/>
          </p:cNvSpPr>
          <p:nvPr>
            <p:ph type="sldNum" sz="quarter" idx="10"/>
          </p:nvPr>
        </p:nvSpPr>
        <p:spPr/>
        <p:txBody>
          <a:bodyPr/>
          <a:lstStyle/>
          <a:p>
            <a:fld id="{0F9FD860-B992-472A-8E5F-DC8FCF461F86}" type="slidenum">
              <a:rPr lang="en-US" smtClean="0"/>
              <a:t>5</a:t>
            </a:fld>
            <a:endParaRPr lang="en-US" dirty="0"/>
          </a:p>
        </p:txBody>
      </p:sp>
    </p:spTree>
    <p:extLst>
      <p:ext uri="{BB962C8B-B14F-4D97-AF65-F5344CB8AC3E}">
        <p14:creationId xmlns:p14="http://schemas.microsoft.com/office/powerpoint/2010/main" val="2208325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spcAft>
                <a:spcPts val="1834"/>
              </a:spcAft>
            </a:pPr>
            <a:r>
              <a:rPr lang="en-US" sz="1400" dirty="0"/>
              <a:t>In 1993-94, the State enacted revenue limits to control the revenue a school district can collect from: </a:t>
            </a:r>
          </a:p>
          <a:p>
            <a:pPr marL="167719" indent="-177037">
              <a:lnSpc>
                <a:spcPct val="120000"/>
              </a:lnSpc>
              <a:spcAft>
                <a:spcPts val="611"/>
              </a:spcAft>
              <a:buFont typeface="Arial" panose="020B0604020202020204" pitchFamily="34" charset="0"/>
              <a:buChar char="•"/>
            </a:pPr>
            <a:r>
              <a:rPr lang="en-US" sz="1400" dirty="0"/>
              <a:t>General Aid (Equalization Aid, for most districts)</a:t>
            </a:r>
          </a:p>
          <a:p>
            <a:pPr marL="167719" indent="-177037">
              <a:lnSpc>
                <a:spcPct val="120000"/>
              </a:lnSpc>
              <a:spcAft>
                <a:spcPts val="611"/>
              </a:spcAft>
              <a:buFont typeface="Arial" panose="020B0604020202020204" pitchFamily="34" charset="0"/>
              <a:buChar char="•"/>
            </a:pPr>
            <a:r>
              <a:rPr lang="en-US" sz="1400" dirty="0"/>
              <a:t>Computer Aid</a:t>
            </a:r>
          </a:p>
          <a:p>
            <a:pPr marL="167719" indent="-177037">
              <a:lnSpc>
                <a:spcPct val="120000"/>
              </a:lnSpc>
              <a:spcAft>
                <a:spcPts val="611"/>
              </a:spcAft>
              <a:buFont typeface="Arial" panose="020B0604020202020204" pitchFamily="34" charset="0"/>
              <a:buChar char="•"/>
            </a:pPr>
            <a:r>
              <a:rPr lang="en-US" sz="1400" dirty="0"/>
              <a:t>Aid for Exempt Personal</a:t>
            </a:r>
            <a:r>
              <a:rPr lang="en-US" sz="1400" baseline="0" dirty="0"/>
              <a:t> Property</a:t>
            </a:r>
            <a:endParaRPr lang="en-US" sz="1400" dirty="0"/>
          </a:p>
          <a:p>
            <a:pPr marL="167719" indent="-177037">
              <a:lnSpc>
                <a:spcPct val="120000"/>
              </a:lnSpc>
              <a:spcAft>
                <a:spcPts val="611"/>
              </a:spcAft>
              <a:buFont typeface="Arial" panose="020B0604020202020204" pitchFamily="34" charset="0"/>
              <a:buChar char="•"/>
            </a:pPr>
            <a:r>
              <a:rPr lang="en-US" sz="1400" dirty="0"/>
              <a:t>High Poverty Aid</a:t>
            </a:r>
          </a:p>
          <a:p>
            <a:pPr marL="167719" indent="-177037">
              <a:lnSpc>
                <a:spcPct val="120000"/>
              </a:lnSpc>
              <a:spcAft>
                <a:spcPts val="611"/>
              </a:spcAft>
              <a:buFont typeface="Arial" panose="020B0604020202020204" pitchFamily="34" charset="0"/>
              <a:buChar char="•"/>
            </a:pPr>
            <a:r>
              <a:rPr lang="en-US" sz="1400" dirty="0"/>
              <a:t>Select Local Levies</a:t>
            </a:r>
          </a:p>
          <a:p>
            <a:pPr marL="516908" lvl="2" indent="-177037">
              <a:lnSpc>
                <a:spcPct val="120000"/>
              </a:lnSpc>
              <a:buFont typeface="Arial" panose="020B0604020202020204" pitchFamily="34" charset="0"/>
              <a:buChar char="•"/>
            </a:pPr>
            <a:r>
              <a:rPr lang="en-US" sz="1100" b="1" dirty="0">
                <a:latin typeface="Lato" panose="020F0502020204030203" pitchFamily="34" charset="0"/>
              </a:rPr>
              <a:t>General Fund (Fund 10)</a:t>
            </a:r>
          </a:p>
          <a:p>
            <a:pPr marL="516908" lvl="2" indent="-177037">
              <a:lnSpc>
                <a:spcPct val="120000"/>
              </a:lnSpc>
              <a:buFont typeface="Arial" panose="020B0604020202020204" pitchFamily="34" charset="0"/>
              <a:buChar char="•"/>
            </a:pPr>
            <a:r>
              <a:rPr lang="en-US" sz="1100" b="1" dirty="0">
                <a:latin typeface="Lato" panose="020F0502020204030203" pitchFamily="34" charset="0"/>
              </a:rPr>
              <a:t>Non-Referendum Debt Service (Fund 38)</a:t>
            </a:r>
          </a:p>
          <a:p>
            <a:pPr marL="516908" lvl="2" indent="-177037">
              <a:lnSpc>
                <a:spcPct val="120000"/>
              </a:lnSpc>
              <a:buFont typeface="Arial" panose="020B0604020202020204" pitchFamily="34" charset="0"/>
              <a:buChar char="•"/>
            </a:pPr>
            <a:r>
              <a:rPr lang="en-US" sz="1100" b="1" dirty="0">
                <a:latin typeface="Lato" panose="020F0502020204030203" pitchFamily="34" charset="0"/>
              </a:rPr>
              <a:t>Capital Projects (Fund 41)</a:t>
            </a:r>
          </a:p>
          <a:p>
            <a:pPr marL="516908" lvl="2" indent="-177037">
              <a:lnSpc>
                <a:spcPct val="120000"/>
              </a:lnSpc>
              <a:buFont typeface="Arial" panose="020B0604020202020204" pitchFamily="34" charset="0"/>
              <a:buChar char="•"/>
            </a:pPr>
            <a:endParaRPr lang="en-US" sz="1100" dirty="0">
              <a:latin typeface="Lato" panose="020F0502020204030203" pitchFamily="34" charset="0"/>
            </a:endParaRPr>
          </a:p>
          <a:p>
            <a:pPr>
              <a:lnSpc>
                <a:spcPct val="120000"/>
              </a:lnSpc>
              <a:spcAft>
                <a:spcPts val="1834"/>
              </a:spcAft>
            </a:pPr>
            <a:r>
              <a:rPr lang="en-US" sz="1400" dirty="0"/>
              <a:t>It is </a:t>
            </a:r>
            <a:r>
              <a:rPr lang="en-US" sz="1400" u="sng" dirty="0"/>
              <a:t>not</a:t>
            </a:r>
            <a:r>
              <a:rPr lang="en-US" sz="1400" dirty="0"/>
              <a:t> an expenditure control or spending limit.</a:t>
            </a:r>
          </a:p>
          <a:p>
            <a:pPr>
              <a:lnSpc>
                <a:spcPct val="120000"/>
              </a:lnSpc>
              <a:spcAft>
                <a:spcPts val="1834"/>
              </a:spcAft>
            </a:pPr>
            <a:endParaRPr lang="en-US" sz="1400" dirty="0"/>
          </a:p>
          <a:p>
            <a:pPr>
              <a:lnSpc>
                <a:spcPct val="120000"/>
              </a:lnSpc>
              <a:spcAft>
                <a:spcPts val="1834"/>
              </a:spcAft>
            </a:pPr>
            <a:r>
              <a:rPr lang="en-US" sz="1400" dirty="0"/>
              <a:t>Examples of what the Revenue Limit does not control (not exhaustive list):</a:t>
            </a:r>
          </a:p>
          <a:p>
            <a:pPr marL="815302" lvl="1" indent="-349415" defTabSz="465887">
              <a:buFont typeface="Arial" panose="020B0604020202020204" pitchFamily="34" charset="0"/>
              <a:buChar char="•"/>
            </a:pPr>
            <a:r>
              <a:rPr lang="en-US" sz="1400" b="1" dirty="0">
                <a:solidFill>
                  <a:prstClr val="black"/>
                </a:solidFill>
              </a:rPr>
              <a:t>School Fees</a:t>
            </a:r>
          </a:p>
          <a:p>
            <a:pPr marL="815302" lvl="1" indent="-349415" defTabSz="465887">
              <a:buFont typeface="Arial" panose="020B0604020202020204" pitchFamily="34" charset="0"/>
              <a:buChar char="•"/>
            </a:pPr>
            <a:r>
              <a:rPr lang="en-US" sz="1400" b="1" dirty="0">
                <a:solidFill>
                  <a:prstClr val="black"/>
                </a:solidFill>
              </a:rPr>
              <a:t>Categorical Aids (Per Pupil Aid, Special Education, Library Aid, Transportation Aid, etc.)</a:t>
            </a:r>
          </a:p>
          <a:p>
            <a:pPr marL="815302" lvl="1" indent="-349415" defTabSz="465887">
              <a:buFont typeface="Arial" panose="020B0604020202020204" pitchFamily="34" charset="0"/>
              <a:buChar char="•"/>
            </a:pPr>
            <a:r>
              <a:rPr lang="en-US" sz="1400" b="1" dirty="0">
                <a:solidFill>
                  <a:prstClr val="black"/>
                </a:solidFill>
              </a:rPr>
              <a:t>State and Federal Grants</a:t>
            </a:r>
          </a:p>
          <a:p>
            <a:pPr marL="815302" lvl="1" indent="-349415" defTabSz="465887">
              <a:buFont typeface="Arial" panose="020B0604020202020204" pitchFamily="34" charset="0"/>
              <a:buChar char="•"/>
            </a:pPr>
            <a:r>
              <a:rPr lang="en-US" sz="1400" b="1" dirty="0">
                <a:solidFill>
                  <a:prstClr val="black"/>
                </a:solidFill>
              </a:rPr>
              <a:t>Gate Receipts</a:t>
            </a:r>
          </a:p>
          <a:p>
            <a:pPr marL="815302" lvl="1" indent="-349415" defTabSz="465887">
              <a:buFont typeface="Arial" panose="020B0604020202020204" pitchFamily="34" charset="0"/>
              <a:buChar char="•"/>
            </a:pPr>
            <a:r>
              <a:rPr lang="en-US" sz="1400" b="1" dirty="0">
                <a:solidFill>
                  <a:prstClr val="black"/>
                </a:solidFill>
              </a:rPr>
              <a:t>Donations</a:t>
            </a:r>
          </a:p>
          <a:p>
            <a:pPr marL="815302" lvl="1" indent="-349415" defTabSz="465887">
              <a:buFont typeface="Arial" panose="020B0604020202020204" pitchFamily="34" charset="0"/>
              <a:buChar char="•"/>
            </a:pPr>
            <a:r>
              <a:rPr lang="en-US" sz="1400" b="1" dirty="0">
                <a:solidFill>
                  <a:prstClr val="black"/>
                </a:solidFill>
              </a:rPr>
              <a:t>Local Levies</a:t>
            </a:r>
          </a:p>
          <a:p>
            <a:pPr marL="1281189" lvl="2" indent="-349415" defTabSz="465887">
              <a:buFont typeface="Wingdings" panose="05000000000000000000" pitchFamily="2" charset="2"/>
              <a:buChar char="ü"/>
            </a:pPr>
            <a:r>
              <a:rPr lang="en-US" sz="1400" b="1" dirty="0">
                <a:solidFill>
                  <a:prstClr val="black"/>
                </a:solidFill>
                <a:latin typeface="Lato" panose="020F0502020204030203" pitchFamily="34" charset="0"/>
              </a:rPr>
              <a:t>Referendum Debt Service (Fund 39, at times called “Non-Fund 38”) </a:t>
            </a:r>
          </a:p>
          <a:p>
            <a:pPr marL="1281189" lvl="2" indent="-349415" defTabSz="465887">
              <a:buFont typeface="Wingdings" panose="05000000000000000000" pitchFamily="2" charset="2"/>
              <a:buChar char="ü"/>
            </a:pPr>
            <a:r>
              <a:rPr lang="en-US" sz="1400" b="1" dirty="0">
                <a:solidFill>
                  <a:prstClr val="black"/>
                </a:solidFill>
                <a:latin typeface="Lato" panose="020F0502020204030203" pitchFamily="34" charset="0"/>
              </a:rPr>
              <a:t>Community Service Fund (Fund 80)</a:t>
            </a:r>
          </a:p>
          <a:p>
            <a:pPr marL="1281189" lvl="2" indent="-349415" defTabSz="465887">
              <a:buFont typeface="Wingdings" panose="05000000000000000000" pitchFamily="2" charset="2"/>
              <a:buChar char="ü"/>
            </a:pPr>
            <a:r>
              <a:rPr lang="en-US" sz="1400" b="1" dirty="0">
                <a:solidFill>
                  <a:prstClr val="black"/>
                </a:solidFill>
                <a:latin typeface="Lato" panose="020F0502020204030203" pitchFamily="34" charset="0"/>
              </a:rPr>
              <a:t>Prior Year Levy Chargeback for Uncollectible Taxes (Fund 10)</a:t>
            </a:r>
          </a:p>
          <a:p>
            <a:endParaRPr lang="en-US" dirty="0"/>
          </a:p>
        </p:txBody>
      </p:sp>
      <p:sp>
        <p:nvSpPr>
          <p:cNvPr id="4" name="Slide Number Placeholder 3"/>
          <p:cNvSpPr>
            <a:spLocks noGrp="1"/>
          </p:cNvSpPr>
          <p:nvPr>
            <p:ph type="sldNum" sz="quarter" idx="5"/>
          </p:nvPr>
        </p:nvSpPr>
        <p:spPr/>
        <p:txBody>
          <a:bodyPr/>
          <a:lstStyle/>
          <a:p>
            <a:fld id="{6592A5A1-56EA-41D0-9C52-5BB87E1830FF}" type="slidenum">
              <a:rPr lang="en-US" smtClean="0"/>
              <a:t>6</a:t>
            </a:fld>
            <a:endParaRPr lang="en-US" dirty="0"/>
          </a:p>
        </p:txBody>
      </p:sp>
    </p:spTree>
    <p:extLst>
      <p:ext uri="{BB962C8B-B14F-4D97-AF65-F5344CB8AC3E}">
        <p14:creationId xmlns:p14="http://schemas.microsoft.com/office/powerpoint/2010/main" val="3753746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22% in slide 5         </a:t>
            </a:r>
            <a:r>
              <a:rPr lang="en-US" sz="1200" b="1" dirty="0">
                <a:solidFill>
                  <a:srgbClr val="262087"/>
                </a:solidFill>
              </a:rPr>
              <a:t>These sources are not limited by the revenue limit formula</a:t>
            </a:r>
          </a:p>
          <a:p>
            <a:pPr>
              <a:lnSpc>
                <a:spcPct val="100000"/>
              </a:lnSpc>
              <a:spcBef>
                <a:spcPts val="600"/>
              </a:spcBef>
              <a:buClr>
                <a:srgbClr val="262087"/>
              </a:buClr>
              <a:buFont typeface="Wingdings" panose="05000000000000000000" pitchFamily="2" charset="2"/>
              <a:buChar char="Ø"/>
            </a:pPr>
            <a:r>
              <a:rPr lang="en-US" sz="2800" dirty="0">
                <a:solidFill>
                  <a:srgbClr val="262087"/>
                </a:solidFill>
              </a:rPr>
              <a:t>Categorical Aid – Outside the revenue limit calculation but based on the three-year rolling membership.</a:t>
            </a:r>
          </a:p>
          <a:p>
            <a:pPr>
              <a:lnSpc>
                <a:spcPct val="100000"/>
              </a:lnSpc>
              <a:spcBef>
                <a:spcPts val="600"/>
              </a:spcBef>
              <a:buClr>
                <a:srgbClr val="262087"/>
              </a:buClr>
              <a:buFont typeface="Wingdings" panose="05000000000000000000" pitchFamily="2" charset="2"/>
              <a:buChar char="Ø"/>
            </a:pPr>
            <a:r>
              <a:rPr lang="en-US" sz="2800" dirty="0">
                <a:solidFill>
                  <a:srgbClr val="262087"/>
                </a:solidFill>
              </a:rPr>
              <a:t>Not restricted to a specific purpose. How is your district using the additional resources?</a:t>
            </a:r>
          </a:p>
          <a:p>
            <a:pPr marL="1041020" lvl="1" indent="-517525">
              <a:lnSpc>
                <a:spcPct val="100000"/>
              </a:lnSpc>
              <a:spcBef>
                <a:spcPts val="600"/>
              </a:spcBef>
              <a:buClr>
                <a:srgbClr val="262087"/>
              </a:buClr>
              <a:buFont typeface="Wingdings" panose="05000000000000000000" pitchFamily="2" charset="2"/>
              <a:buChar char="Ø"/>
            </a:pPr>
            <a:r>
              <a:rPr lang="en-US" sz="2800" dirty="0">
                <a:solidFill>
                  <a:srgbClr val="262087"/>
                </a:solidFill>
              </a:rPr>
              <a:t>2021-22 and after = $742 per pupil, SUM SUFFICIENT=GUARANTEED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solidFill>
                <a:srgbClr val="262087"/>
              </a:solidFill>
            </a:endParaRPr>
          </a:p>
          <a:p>
            <a:endParaRPr lang="en-US" dirty="0"/>
          </a:p>
          <a:p>
            <a:endParaRPr lang="en-US" dirty="0"/>
          </a:p>
        </p:txBody>
      </p:sp>
      <p:sp>
        <p:nvSpPr>
          <p:cNvPr id="4" name="Slide Number Placeholder 3"/>
          <p:cNvSpPr>
            <a:spLocks noGrp="1"/>
          </p:cNvSpPr>
          <p:nvPr>
            <p:ph type="sldNum" sz="quarter" idx="5"/>
          </p:nvPr>
        </p:nvSpPr>
        <p:spPr/>
        <p:txBody>
          <a:bodyPr/>
          <a:lstStyle/>
          <a:p>
            <a:fld id="{6592A5A1-56EA-41D0-9C52-5BB87E1830FF}" type="slidenum">
              <a:rPr lang="en-US" smtClean="0"/>
              <a:t>7</a:t>
            </a:fld>
            <a:endParaRPr lang="en-US" dirty="0"/>
          </a:p>
        </p:txBody>
      </p:sp>
    </p:spTree>
    <p:extLst>
      <p:ext uri="{BB962C8B-B14F-4D97-AF65-F5344CB8AC3E}">
        <p14:creationId xmlns:p14="http://schemas.microsoft.com/office/powerpoint/2010/main" val="33863643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92A5A1-56EA-41D0-9C52-5BB87E1830FF}" type="slidenum">
              <a:rPr lang="en-US" smtClean="0"/>
              <a:t>8</a:t>
            </a:fld>
            <a:endParaRPr lang="en-US" dirty="0"/>
          </a:p>
        </p:txBody>
      </p:sp>
    </p:spTree>
    <p:extLst>
      <p:ext uri="{BB962C8B-B14F-4D97-AF65-F5344CB8AC3E}">
        <p14:creationId xmlns:p14="http://schemas.microsoft.com/office/powerpoint/2010/main" val="5858849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xfrm>
            <a:off x="407988" y="696913"/>
            <a:ext cx="6194425" cy="3486150"/>
          </a:xfrm>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defTabSz="914304" eaLnBrk="1" hangingPunct="1">
              <a:spcBef>
                <a:spcPct val="0"/>
              </a:spcBef>
              <a:defRPr/>
            </a:pPr>
            <a:r>
              <a:rPr lang="en-US" baseline="0" dirty="0"/>
              <a:t>Calculation of RL is a district responsibility</a:t>
            </a:r>
            <a:r>
              <a:rPr lang="en-US" baseline="0" dirty="0">
                <a:sym typeface="Wingdings" panose="05000000000000000000" pitchFamily="2" charset="2"/>
              </a:rPr>
              <a:t> DPI populates spreadsheets based on info provided by district</a:t>
            </a:r>
          </a:p>
          <a:p>
            <a:pPr defTabSz="914304" eaLnBrk="1" hangingPunct="1">
              <a:spcBef>
                <a:spcPct val="0"/>
              </a:spcBef>
              <a:defRPr/>
            </a:pPr>
            <a:r>
              <a:rPr lang="en-US" baseline="0" dirty="0">
                <a:sym typeface="Wingdings" panose="05000000000000000000" pitchFamily="2" charset="2"/>
              </a:rPr>
              <a:t>	Our only responsibility by law is to provide a penalty if they levy too much</a:t>
            </a:r>
            <a:endParaRPr lang="en-US" dirty="0"/>
          </a:p>
          <a:p>
            <a:pPr defTabSz="914304" eaLnBrk="1" hangingPunct="1">
              <a:spcBef>
                <a:spcPct val="0"/>
              </a:spcBef>
              <a:defRPr/>
            </a:pPr>
            <a:r>
              <a:rPr lang="en-US" baseline="0" dirty="0"/>
              <a:t>3 year rolling average for membership</a:t>
            </a:r>
          </a:p>
          <a:p>
            <a:pPr defTabSz="914304" eaLnBrk="1" hangingPunct="1">
              <a:spcBef>
                <a:spcPct val="0"/>
              </a:spcBef>
              <a:defRPr/>
            </a:pPr>
            <a:r>
              <a:rPr lang="en-US" b="1" baseline="0" dirty="0"/>
              <a:t>Good time to open laptops and follow along?</a:t>
            </a:r>
          </a:p>
          <a:p>
            <a:pPr eaLnBrk="1" hangingPunct="1">
              <a:spcBef>
                <a:spcPct val="0"/>
              </a:spcBef>
            </a:pPr>
            <a:endParaRPr lang="en-US" dirty="0"/>
          </a:p>
        </p:txBody>
      </p:sp>
      <p:sp>
        <p:nvSpPr>
          <p:cNvPr id="5" name="Date Placeholder 4"/>
          <p:cNvSpPr>
            <a:spLocks noGrp="1"/>
          </p:cNvSpPr>
          <p:nvPr>
            <p:ph type="dt" idx="10"/>
          </p:nvPr>
        </p:nvSpPr>
        <p:spPr/>
        <p:txBody>
          <a:bodyPr/>
          <a:lstStyle/>
          <a:p>
            <a:pPr>
              <a:defRPr/>
            </a:pPr>
            <a:r>
              <a:rPr lang="en-US" dirty="0"/>
              <a:t>11/16/2011</a:t>
            </a:r>
          </a:p>
        </p:txBody>
      </p:sp>
      <p:sp>
        <p:nvSpPr>
          <p:cNvPr id="7" name="Header Placeholder 6"/>
          <p:cNvSpPr>
            <a:spLocks noGrp="1"/>
          </p:cNvSpPr>
          <p:nvPr>
            <p:ph type="hdr" sz="quarter" idx="12"/>
          </p:nvPr>
        </p:nvSpPr>
        <p:spPr/>
        <p:txBody>
          <a:bodyPr/>
          <a:lstStyle/>
          <a:p>
            <a:pPr>
              <a:defRPr/>
            </a:pPr>
            <a:r>
              <a:rPr lang="en-US" dirty="0"/>
              <a:t>WASBO New School Administrators August 2016</a:t>
            </a:r>
          </a:p>
        </p:txBody>
      </p:sp>
      <p:sp>
        <p:nvSpPr>
          <p:cNvPr id="8" name="Slide Number Placeholder 7"/>
          <p:cNvSpPr>
            <a:spLocks noGrp="1"/>
          </p:cNvSpPr>
          <p:nvPr>
            <p:ph type="sldNum" sz="quarter" idx="13"/>
          </p:nvPr>
        </p:nvSpPr>
        <p:spPr/>
        <p:txBody>
          <a:bodyPr/>
          <a:lstStyle/>
          <a:p>
            <a:pPr>
              <a:defRPr/>
            </a:pPr>
            <a:fld id="{29DBB388-453A-4BFD-B4FB-876F77A28511}" type="slidenum">
              <a:rPr lang="en-US" smtClean="0"/>
              <a:pPr>
                <a:defRPr/>
              </a:pPr>
              <a:t>9</a:t>
            </a:fld>
            <a:endParaRPr lang="en-US" dirty="0"/>
          </a:p>
        </p:txBody>
      </p:sp>
      <p:sp>
        <p:nvSpPr>
          <p:cNvPr id="9" name="Footer Placeholder 8"/>
          <p:cNvSpPr>
            <a:spLocks noGrp="1"/>
          </p:cNvSpPr>
          <p:nvPr>
            <p:ph type="ftr" sz="quarter" idx="14"/>
          </p:nvPr>
        </p:nvSpPr>
        <p:spPr/>
        <p:txBody>
          <a:bodyPr/>
          <a:lstStyle/>
          <a:p>
            <a:pPr>
              <a:defRPr/>
            </a:pPr>
            <a:endParaRPr lang="en-US" dirty="0"/>
          </a:p>
        </p:txBody>
      </p:sp>
    </p:spTree>
    <p:extLst>
      <p:ext uri="{BB962C8B-B14F-4D97-AF65-F5344CB8AC3E}">
        <p14:creationId xmlns:p14="http://schemas.microsoft.com/office/powerpoint/2010/main" val="42458176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6" name="Text Placeholder 14"/>
          <p:cNvSpPr>
            <a:spLocks noGrp="1"/>
          </p:cNvSpPr>
          <p:nvPr>
            <p:ph type="body" sz="quarter" idx="10" hasCustomPrompt="1"/>
          </p:nvPr>
        </p:nvSpPr>
        <p:spPr>
          <a:xfrm>
            <a:off x="1862203" y="1766642"/>
            <a:ext cx="8614582" cy="1724085"/>
          </a:xfrm>
          <a:prstGeom prst="rect">
            <a:avLst/>
          </a:prstGeom>
        </p:spPr>
        <p:txBody>
          <a:bodyPr>
            <a:noAutofit/>
          </a:bodyPr>
          <a:lstStyle>
            <a:lvl1pPr marL="0" indent="0" algn="ctr">
              <a:lnSpc>
                <a:spcPts val="5214"/>
              </a:lnSpc>
              <a:buNone/>
              <a:defRPr sz="4914" baseline="0">
                <a:solidFill>
                  <a:srgbClr val="333399"/>
                </a:solidFill>
                <a:latin typeface="Lato Black" panose="020F0A02020204030203" pitchFamily="34" charset="0"/>
              </a:defRPr>
            </a:lvl1pPr>
            <a:lvl2pPr>
              <a:defRPr sz="3599">
                <a:solidFill>
                  <a:srgbClr val="333399"/>
                </a:solidFill>
                <a:latin typeface="+mj-lt"/>
              </a:defRPr>
            </a:lvl2pPr>
            <a:lvl3pPr>
              <a:defRPr sz="3599">
                <a:solidFill>
                  <a:srgbClr val="333399"/>
                </a:solidFill>
                <a:latin typeface="+mj-lt"/>
              </a:defRPr>
            </a:lvl3pPr>
            <a:lvl4pPr>
              <a:defRPr sz="3599">
                <a:solidFill>
                  <a:srgbClr val="333399"/>
                </a:solidFill>
                <a:latin typeface="+mj-lt"/>
              </a:defRPr>
            </a:lvl4pPr>
            <a:lvl5pPr>
              <a:defRPr sz="3599">
                <a:solidFill>
                  <a:srgbClr val="333399"/>
                </a:solidFill>
                <a:latin typeface="+mj-lt"/>
              </a:defRPr>
            </a:lvl5pPr>
          </a:lstStyle>
          <a:p>
            <a:pPr lvl="0"/>
            <a:r>
              <a:rPr lang="en-US" dirty="0"/>
              <a:t>Presentation Title</a:t>
            </a:r>
            <a:br>
              <a:rPr lang="en-US" dirty="0"/>
            </a:br>
            <a:r>
              <a:rPr lang="en-US" dirty="0"/>
              <a:t>Slide Master</a:t>
            </a:r>
          </a:p>
        </p:txBody>
      </p:sp>
      <p:sp>
        <p:nvSpPr>
          <p:cNvPr id="17" name="Text Placeholder 16"/>
          <p:cNvSpPr>
            <a:spLocks noGrp="1"/>
          </p:cNvSpPr>
          <p:nvPr>
            <p:ph type="body" sz="quarter" idx="11" hasCustomPrompt="1"/>
          </p:nvPr>
        </p:nvSpPr>
        <p:spPr>
          <a:xfrm>
            <a:off x="7449809" y="4144592"/>
            <a:ext cx="3042118" cy="1534571"/>
          </a:xfrm>
          <a:prstGeom prst="rect">
            <a:avLst/>
          </a:prstGeom>
        </p:spPr>
        <p:txBody>
          <a:bodyPr>
            <a:normAutofit/>
          </a:bodyPr>
          <a:lstStyle>
            <a:lvl1pPr marL="0" indent="0" algn="l">
              <a:lnSpc>
                <a:spcPct val="100000"/>
              </a:lnSpc>
              <a:buNone/>
              <a:defRPr sz="2457"/>
            </a:lvl1pPr>
            <a:lvl2pPr marL="467873" indent="0">
              <a:lnSpc>
                <a:spcPct val="100000"/>
              </a:lnSpc>
              <a:buNone/>
              <a:defRPr sz="2000"/>
            </a:lvl2pPr>
            <a:lvl3pPr marL="935745" indent="0">
              <a:lnSpc>
                <a:spcPct val="100000"/>
              </a:lnSpc>
              <a:buNone/>
              <a:defRPr sz="2000"/>
            </a:lvl3pPr>
            <a:lvl4pPr marL="1403618" indent="0">
              <a:lnSpc>
                <a:spcPct val="100000"/>
              </a:lnSpc>
              <a:buNone/>
              <a:defRPr sz="2000"/>
            </a:lvl4pPr>
            <a:lvl5pPr marL="1871491" indent="0">
              <a:lnSpc>
                <a:spcPct val="100000"/>
              </a:lnSpc>
              <a:buNone/>
              <a:defRPr sz="2000"/>
            </a:lvl5pPr>
          </a:lstStyle>
          <a:p>
            <a:pPr lvl="0"/>
            <a:r>
              <a:rPr lang="en-US" dirty="0"/>
              <a:t>Name of Presenter</a:t>
            </a:r>
            <a:br>
              <a:rPr lang="en-US" dirty="0"/>
            </a:br>
            <a:r>
              <a:rPr lang="en-US" dirty="0"/>
              <a:t>Title</a:t>
            </a:r>
            <a:br>
              <a:rPr lang="en-US" dirty="0"/>
            </a:br>
            <a:r>
              <a:rPr lang="en-US" dirty="0"/>
              <a:t>Date</a:t>
            </a:r>
          </a:p>
        </p:txBody>
      </p:sp>
      <p:pic>
        <p:nvPicPr>
          <p:cNvPr id="7" name="Picture 6">
            <a:extLst>
              <a:ext uri="{FF2B5EF4-FFF2-40B4-BE49-F238E27FC236}">
                <a16:creationId xmlns:a16="http://schemas.microsoft.com/office/drawing/2014/main" id="{589CF15B-7097-4014-8585-E1AD834EDA7C}"/>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t="3725" b="3725"/>
          <a:stretch/>
        </p:blipFill>
        <p:spPr>
          <a:xfrm>
            <a:off x="-11326" y="4470423"/>
            <a:ext cx="12503576" cy="2552677"/>
          </a:xfrm>
          <a:prstGeom prst="rect">
            <a:avLst/>
          </a:prstGeom>
        </p:spPr>
      </p:pic>
    </p:spTree>
    <p:extLst>
      <p:ext uri="{BB962C8B-B14F-4D97-AF65-F5344CB8AC3E}">
        <p14:creationId xmlns:p14="http://schemas.microsoft.com/office/powerpoint/2010/main" val="2556187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4085" y="1638723"/>
            <a:ext cx="11336840" cy="4634923"/>
          </a:xfrm>
        </p:spPr>
        <p:txBody>
          <a:bodyPr/>
          <a:lstStyle>
            <a:lvl1pPr marL="177208" indent="-177208">
              <a:lnSpc>
                <a:spcPts val="2663"/>
              </a:lnSpc>
              <a:buFont typeface="Arial" pitchFamily="34" charset="0"/>
              <a:buChar char="•"/>
              <a:defRPr sz="2458" b="0"/>
            </a:lvl1pPr>
            <a:lvl2pPr marL="700703" indent="-232484">
              <a:lnSpc>
                <a:spcPts val="2663"/>
              </a:lnSpc>
              <a:defRPr sz="2048"/>
            </a:lvl2pPr>
            <a:lvl3pPr marL="1113645" indent="-177208">
              <a:lnSpc>
                <a:spcPts val="2663"/>
              </a:lnSpc>
              <a:defRPr sz="1843"/>
            </a:lvl3pPr>
            <a:lvl4pPr marL="1578612" indent="-173957">
              <a:lnSpc>
                <a:spcPts val="2663"/>
              </a:lnSpc>
              <a:defRPr sz="1639"/>
            </a:lvl4pPr>
            <a:lvl5pPr marL="2050082" indent="-177208">
              <a:lnSpc>
                <a:spcPts val="2663"/>
              </a:lnSpc>
              <a:defRPr sz="1434"/>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0"/>
          <p:cNvSpPr>
            <a:spLocks noGrp="1"/>
          </p:cNvSpPr>
          <p:nvPr>
            <p:ph type="body" sz="quarter" idx="13"/>
          </p:nvPr>
        </p:nvSpPr>
        <p:spPr>
          <a:xfrm>
            <a:off x="1872139" y="1014448"/>
            <a:ext cx="10088748" cy="468207"/>
          </a:xfrm>
        </p:spPr>
        <p:txBody>
          <a:bodyPr>
            <a:normAutofit/>
          </a:bodyPr>
          <a:lstStyle>
            <a:lvl1pPr>
              <a:buFontTx/>
              <a:buNone/>
              <a:defRPr sz="2458"/>
            </a:lvl1pPr>
          </a:lstStyle>
          <a:p>
            <a:pPr lvl="0"/>
            <a:r>
              <a:rPr lang="en-US"/>
              <a:t>Click to edit Master text styles</a:t>
            </a:r>
          </a:p>
        </p:txBody>
      </p:sp>
      <p:sp>
        <p:nvSpPr>
          <p:cNvPr id="16" name="Title 15"/>
          <p:cNvSpPr>
            <a:spLocks noGrp="1"/>
          </p:cNvSpPr>
          <p:nvPr>
            <p:ph type="title"/>
          </p:nvPr>
        </p:nvSpPr>
        <p:spPr>
          <a:xfrm>
            <a:off x="624046" y="281249"/>
            <a:ext cx="11232833" cy="1170517"/>
          </a:xfrm>
          <a:prstGeom prst="rect">
            <a:avLst/>
          </a:prstGeom>
        </p:spPr>
        <p:txBody>
          <a:bodyPr/>
          <a:lstStyle/>
          <a:p>
            <a:r>
              <a:rPr lang="en-US"/>
              <a:t>Click to edit Master title style</a:t>
            </a:r>
          </a:p>
        </p:txBody>
      </p:sp>
      <p:sp>
        <p:nvSpPr>
          <p:cNvPr id="6" name="TextBox 5">
            <a:extLst>
              <a:ext uri="{FF2B5EF4-FFF2-40B4-BE49-F238E27FC236}">
                <a16:creationId xmlns:a16="http://schemas.microsoft.com/office/drawing/2014/main" id="{F402016E-4693-1D32-A1AD-5A5CB5A025DA}"/>
              </a:ext>
            </a:extLst>
          </p:cNvPr>
          <p:cNvSpPr txBox="1"/>
          <p:nvPr userDrawn="1"/>
        </p:nvSpPr>
        <p:spPr>
          <a:xfrm>
            <a:off x="11593420" y="6622990"/>
            <a:ext cx="887505" cy="400110"/>
          </a:xfrm>
          <a:prstGeom prst="rect">
            <a:avLst/>
          </a:prstGeom>
          <a:noFill/>
        </p:spPr>
        <p:txBody>
          <a:bodyPr wrap="square" rtlCol="0">
            <a:spAutoFit/>
          </a:bodyPr>
          <a:lstStyle/>
          <a:p>
            <a:pPr algn="r"/>
            <a:fld id="{E496AD1C-CA49-45F0-9819-E0E5BC810F71}" type="slidenum">
              <a:rPr lang="en-US" sz="2000" b="1" smtClean="0">
                <a:solidFill>
                  <a:srgbClr val="C00000"/>
                </a:solidFill>
              </a:rPr>
              <a:pPr algn="r"/>
              <a:t>‹#›</a:t>
            </a:fld>
            <a:r>
              <a:rPr lang="en-US" sz="2000" b="1" dirty="0">
                <a:solidFill>
                  <a:srgbClr val="C00000"/>
                </a:solidFill>
              </a:rPr>
              <a:t>/40</a:t>
            </a:r>
          </a:p>
        </p:txBody>
      </p:sp>
    </p:spTree>
    <p:extLst>
      <p:ext uri="{BB962C8B-B14F-4D97-AF65-F5344CB8AC3E}">
        <p14:creationId xmlns:p14="http://schemas.microsoft.com/office/powerpoint/2010/main" val="587732664"/>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4085" y="1638723"/>
            <a:ext cx="11336840" cy="4634923"/>
          </a:xfrm>
        </p:spPr>
        <p:txBody>
          <a:bodyPr/>
          <a:lstStyle>
            <a:lvl1pPr marL="177208" indent="-177208">
              <a:lnSpc>
                <a:spcPts val="2663"/>
              </a:lnSpc>
              <a:buFont typeface="Arial" pitchFamily="34" charset="0"/>
              <a:buChar char="•"/>
              <a:defRPr sz="2458" b="0"/>
            </a:lvl1pPr>
            <a:lvl2pPr marL="700703" indent="-232484">
              <a:lnSpc>
                <a:spcPts val="2663"/>
              </a:lnSpc>
              <a:defRPr sz="2048"/>
            </a:lvl2pPr>
            <a:lvl3pPr marL="1113645" indent="-177208">
              <a:lnSpc>
                <a:spcPts val="2663"/>
              </a:lnSpc>
              <a:defRPr sz="1843"/>
            </a:lvl3pPr>
            <a:lvl4pPr marL="1578612" indent="-173957">
              <a:lnSpc>
                <a:spcPts val="2663"/>
              </a:lnSpc>
              <a:defRPr sz="1639"/>
            </a:lvl4pPr>
            <a:lvl5pPr marL="2050082" indent="-177208">
              <a:lnSpc>
                <a:spcPts val="2663"/>
              </a:lnSpc>
              <a:defRPr sz="1434"/>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0"/>
          <p:cNvSpPr>
            <a:spLocks noGrp="1"/>
          </p:cNvSpPr>
          <p:nvPr>
            <p:ph type="body" sz="quarter" idx="13"/>
          </p:nvPr>
        </p:nvSpPr>
        <p:spPr>
          <a:xfrm>
            <a:off x="1872139" y="1014448"/>
            <a:ext cx="10088748" cy="468207"/>
          </a:xfrm>
        </p:spPr>
        <p:txBody>
          <a:bodyPr>
            <a:normAutofit/>
          </a:bodyPr>
          <a:lstStyle>
            <a:lvl1pPr>
              <a:buFontTx/>
              <a:buNone/>
              <a:defRPr sz="2458"/>
            </a:lvl1pPr>
          </a:lstStyle>
          <a:p>
            <a:pPr lvl="0"/>
            <a:r>
              <a:rPr lang="en-US"/>
              <a:t>Click to edit Master text styles</a:t>
            </a:r>
          </a:p>
        </p:txBody>
      </p:sp>
      <p:sp>
        <p:nvSpPr>
          <p:cNvPr id="16" name="Title 15"/>
          <p:cNvSpPr>
            <a:spLocks noGrp="1"/>
          </p:cNvSpPr>
          <p:nvPr>
            <p:ph type="title"/>
          </p:nvPr>
        </p:nvSpPr>
        <p:spPr>
          <a:xfrm>
            <a:off x="624046" y="281249"/>
            <a:ext cx="11232833" cy="1170517"/>
          </a:xfrm>
          <a:prstGeom prst="rect">
            <a:avLst/>
          </a:prstGeom>
        </p:spPr>
        <p:txBody>
          <a:bodyPr/>
          <a:lstStyle/>
          <a:p>
            <a:r>
              <a:rPr lang="en-US"/>
              <a:t>Click to edit Master title style</a:t>
            </a:r>
          </a:p>
        </p:txBody>
      </p:sp>
      <p:sp>
        <p:nvSpPr>
          <p:cNvPr id="6" name="TextBox 5">
            <a:extLst>
              <a:ext uri="{FF2B5EF4-FFF2-40B4-BE49-F238E27FC236}">
                <a16:creationId xmlns:a16="http://schemas.microsoft.com/office/drawing/2014/main" id="{1D55DDAA-51D5-C2D6-0F79-807DFB4B2043}"/>
              </a:ext>
            </a:extLst>
          </p:cNvPr>
          <p:cNvSpPr txBox="1"/>
          <p:nvPr userDrawn="1"/>
        </p:nvSpPr>
        <p:spPr>
          <a:xfrm>
            <a:off x="11593420" y="6622990"/>
            <a:ext cx="887505" cy="400110"/>
          </a:xfrm>
          <a:prstGeom prst="rect">
            <a:avLst/>
          </a:prstGeom>
          <a:noFill/>
        </p:spPr>
        <p:txBody>
          <a:bodyPr wrap="square" rtlCol="0">
            <a:spAutoFit/>
          </a:bodyPr>
          <a:lstStyle/>
          <a:p>
            <a:pPr algn="r"/>
            <a:fld id="{E496AD1C-CA49-45F0-9819-E0E5BC810F71}" type="slidenum">
              <a:rPr lang="en-US" sz="2000" b="1" smtClean="0">
                <a:solidFill>
                  <a:srgbClr val="C00000"/>
                </a:solidFill>
              </a:rPr>
              <a:pPr algn="r"/>
              <a:t>‹#›</a:t>
            </a:fld>
            <a:r>
              <a:rPr lang="en-US" sz="2000" b="1" dirty="0">
                <a:solidFill>
                  <a:srgbClr val="C00000"/>
                </a:solidFill>
              </a:rPr>
              <a:t>/40</a:t>
            </a:r>
          </a:p>
        </p:txBody>
      </p:sp>
    </p:spTree>
    <p:extLst>
      <p:ext uri="{BB962C8B-B14F-4D97-AF65-F5344CB8AC3E}">
        <p14:creationId xmlns:p14="http://schemas.microsoft.com/office/powerpoint/2010/main" val="2170703870"/>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ext with image">
    <p:spTree>
      <p:nvGrpSpPr>
        <p:cNvPr id="1" name=""/>
        <p:cNvGrpSpPr/>
        <p:nvPr/>
      </p:nvGrpSpPr>
      <p:grpSpPr>
        <a:xfrm>
          <a:off x="0" y="0"/>
          <a:ext cx="0" cy="0"/>
          <a:chOff x="0" y="0"/>
          <a:chExt cx="0" cy="0"/>
        </a:xfrm>
      </p:grpSpPr>
      <p:sp>
        <p:nvSpPr>
          <p:cNvPr id="10" name="Text Placeholder 4"/>
          <p:cNvSpPr>
            <a:spLocks noGrp="1"/>
          </p:cNvSpPr>
          <p:nvPr>
            <p:ph type="body" sz="quarter" idx="13" hasCustomPrompt="1"/>
          </p:nvPr>
        </p:nvSpPr>
        <p:spPr>
          <a:xfrm>
            <a:off x="0" y="1"/>
            <a:ext cx="12480925" cy="1258460"/>
          </a:xfrm>
        </p:spPr>
        <p:txBody>
          <a:bodyPr anchor="ctr">
            <a:normAutofit/>
          </a:bodyPr>
          <a:lstStyle>
            <a:lvl1pPr marL="0" indent="0" algn="ctr">
              <a:buNone/>
              <a:defRPr sz="4914">
                <a:solidFill>
                  <a:schemeClr val="bg1"/>
                </a:solidFill>
                <a:latin typeface="Lato Black" panose="020F0A02020204030203" pitchFamily="34" charset="0"/>
              </a:defRPr>
            </a:lvl1pPr>
          </a:lstStyle>
          <a:p>
            <a:pPr lvl="0"/>
            <a:r>
              <a:rPr lang="en-US" dirty="0"/>
              <a:t>Sample Slide with Image</a:t>
            </a:r>
          </a:p>
        </p:txBody>
      </p:sp>
      <p:sp>
        <p:nvSpPr>
          <p:cNvPr id="6" name="Text Placeholder 5"/>
          <p:cNvSpPr>
            <a:spLocks noGrp="1"/>
          </p:cNvSpPr>
          <p:nvPr>
            <p:ph type="body" sz="quarter" idx="14"/>
          </p:nvPr>
        </p:nvSpPr>
        <p:spPr>
          <a:xfrm>
            <a:off x="1286887" y="1744010"/>
            <a:ext cx="5450794" cy="3180803"/>
          </a:xfrm>
        </p:spPr>
        <p:txBody>
          <a:bodyPr>
            <a:normAutofit/>
          </a:bodyPr>
          <a:lstStyle>
            <a:lvl1pPr marL="468024" indent="-468024">
              <a:lnSpc>
                <a:spcPct val="150000"/>
              </a:lnSpc>
              <a:spcAft>
                <a:spcPts val="599"/>
              </a:spcAft>
              <a:buFont typeface="Arial"/>
              <a:buChar char="•"/>
              <a:defRPr sz="3276" b="1"/>
            </a:lvl1pPr>
            <a:lvl2pPr marL="467873" indent="0">
              <a:lnSpc>
                <a:spcPct val="150000"/>
              </a:lnSpc>
              <a:buNone/>
              <a:defRPr/>
            </a:lvl2pPr>
            <a:lvl3pPr marL="935745" indent="0">
              <a:lnSpc>
                <a:spcPct val="150000"/>
              </a:lnSpc>
              <a:buNone/>
              <a:defRPr/>
            </a:lvl3pPr>
            <a:lvl4pPr marL="1403619" indent="0">
              <a:lnSpc>
                <a:spcPct val="150000"/>
              </a:lnSpc>
              <a:buNone/>
              <a:defRPr/>
            </a:lvl4pPr>
            <a:lvl5pPr marL="1871492" indent="0">
              <a:lnSpc>
                <a:spcPct val="150000"/>
              </a:lnSpc>
              <a:buNone/>
              <a:defRPr/>
            </a:lvl5pPr>
          </a:lstStyle>
          <a:p>
            <a:pPr lvl="0"/>
            <a:endParaRPr lang="en-US" dirty="0"/>
          </a:p>
        </p:txBody>
      </p:sp>
      <p:sp>
        <p:nvSpPr>
          <p:cNvPr id="13" name="Picture Placeholder 12"/>
          <p:cNvSpPr>
            <a:spLocks noGrp="1"/>
          </p:cNvSpPr>
          <p:nvPr>
            <p:ph type="pic" sz="quarter" idx="15" hasCustomPrompt="1"/>
          </p:nvPr>
        </p:nvSpPr>
        <p:spPr>
          <a:xfrm>
            <a:off x="7182850" y="1763828"/>
            <a:ext cx="4668671" cy="4220013"/>
          </a:xfrm>
        </p:spPr>
        <p:txBody>
          <a:bodyPr/>
          <a:lstStyle>
            <a:lvl1pPr marL="0" indent="0">
              <a:buNone/>
              <a:defRPr baseline="0">
                <a:solidFill>
                  <a:schemeClr val="bg2"/>
                </a:solidFill>
              </a:defRPr>
            </a:lvl1pPr>
          </a:lstStyle>
          <a:p>
            <a:r>
              <a:rPr lang="en-US" dirty="0"/>
              <a:t>Insert picture here</a:t>
            </a:r>
          </a:p>
        </p:txBody>
      </p:sp>
      <p:sp>
        <p:nvSpPr>
          <p:cNvPr id="7" name="TextBox 6">
            <a:extLst>
              <a:ext uri="{FF2B5EF4-FFF2-40B4-BE49-F238E27FC236}">
                <a16:creationId xmlns:a16="http://schemas.microsoft.com/office/drawing/2014/main" id="{6D35DD04-05C4-35B7-EDC3-CD2357059DC4}"/>
              </a:ext>
            </a:extLst>
          </p:cNvPr>
          <p:cNvSpPr txBox="1"/>
          <p:nvPr userDrawn="1"/>
        </p:nvSpPr>
        <p:spPr>
          <a:xfrm>
            <a:off x="11593420" y="6622990"/>
            <a:ext cx="887505" cy="400110"/>
          </a:xfrm>
          <a:prstGeom prst="rect">
            <a:avLst/>
          </a:prstGeom>
          <a:noFill/>
        </p:spPr>
        <p:txBody>
          <a:bodyPr wrap="square" rtlCol="0">
            <a:spAutoFit/>
          </a:bodyPr>
          <a:lstStyle/>
          <a:p>
            <a:pPr algn="r"/>
            <a:fld id="{E496AD1C-CA49-45F0-9819-E0E5BC810F71}" type="slidenum">
              <a:rPr lang="en-US" sz="2000" b="1" smtClean="0">
                <a:solidFill>
                  <a:srgbClr val="C00000"/>
                </a:solidFill>
              </a:rPr>
              <a:pPr algn="r"/>
              <a:t>‹#›</a:t>
            </a:fld>
            <a:r>
              <a:rPr lang="en-US" sz="2000" b="1" dirty="0">
                <a:solidFill>
                  <a:srgbClr val="C00000"/>
                </a:solidFill>
              </a:rPr>
              <a:t>/40</a:t>
            </a:r>
          </a:p>
        </p:txBody>
      </p:sp>
    </p:spTree>
    <p:extLst>
      <p:ext uri="{BB962C8B-B14F-4D97-AF65-F5344CB8AC3E}">
        <p14:creationId xmlns:p14="http://schemas.microsoft.com/office/powerpoint/2010/main" val="1962593090"/>
      </p:ext>
    </p:extLst>
  </p:cSld>
  <p:clrMapOvr>
    <a:masterClrMapping/>
  </p:clrMapOvr>
  <p:extLst>
    <p:ext uri="{DCECCB84-F9BA-43D5-87BE-67443E8EF086}">
      <p15:sldGuideLst xmlns:p15="http://schemas.microsoft.com/office/powerpoint/2012/main">
        <p15:guide id="1" orient="horz" pos="1638">
          <p15:clr>
            <a:srgbClr val="FBAE40"/>
          </p15:clr>
        </p15:guide>
        <p15:guide id="2" pos="576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1" name="Text Placeholder 14"/>
          <p:cNvSpPr>
            <a:spLocks noGrp="1"/>
          </p:cNvSpPr>
          <p:nvPr>
            <p:ph type="body" sz="quarter" idx="10" hasCustomPrompt="1"/>
          </p:nvPr>
        </p:nvSpPr>
        <p:spPr>
          <a:xfrm>
            <a:off x="0" y="1766642"/>
            <a:ext cx="12480925" cy="1724085"/>
          </a:xfrm>
          <a:prstGeom prst="rect">
            <a:avLst/>
          </a:prstGeom>
        </p:spPr>
        <p:txBody>
          <a:bodyPr>
            <a:noAutofit/>
          </a:bodyPr>
          <a:lstStyle>
            <a:lvl1pPr marL="0" indent="0" algn="ctr">
              <a:lnSpc>
                <a:spcPts val="5214"/>
              </a:lnSpc>
              <a:buNone/>
              <a:defRPr sz="4914" baseline="0">
                <a:solidFill>
                  <a:srgbClr val="333399"/>
                </a:solidFill>
                <a:latin typeface="Lato Black" panose="020F0A02020204030203" pitchFamily="34" charset="0"/>
              </a:defRPr>
            </a:lvl1pPr>
            <a:lvl2pPr>
              <a:defRPr sz="3599">
                <a:solidFill>
                  <a:srgbClr val="333399"/>
                </a:solidFill>
                <a:latin typeface="+mj-lt"/>
              </a:defRPr>
            </a:lvl2pPr>
            <a:lvl3pPr>
              <a:defRPr sz="3599">
                <a:solidFill>
                  <a:srgbClr val="333399"/>
                </a:solidFill>
                <a:latin typeface="+mj-lt"/>
              </a:defRPr>
            </a:lvl3pPr>
            <a:lvl4pPr>
              <a:defRPr sz="3599">
                <a:solidFill>
                  <a:srgbClr val="333399"/>
                </a:solidFill>
                <a:latin typeface="+mj-lt"/>
              </a:defRPr>
            </a:lvl4pPr>
            <a:lvl5pPr>
              <a:defRPr sz="3599">
                <a:solidFill>
                  <a:srgbClr val="333399"/>
                </a:solidFill>
                <a:latin typeface="+mj-lt"/>
              </a:defRPr>
            </a:lvl5pPr>
          </a:lstStyle>
          <a:p>
            <a:pPr lvl="0"/>
            <a:r>
              <a:rPr lang="en-US" dirty="0"/>
              <a:t>Presentation Title</a:t>
            </a:r>
            <a:br>
              <a:rPr lang="en-US" dirty="0"/>
            </a:br>
            <a:r>
              <a:rPr lang="en-US" dirty="0"/>
              <a:t>Slide Master</a:t>
            </a:r>
          </a:p>
        </p:txBody>
      </p:sp>
      <p:sp>
        <p:nvSpPr>
          <p:cNvPr id="12" name="Text Placeholder 16"/>
          <p:cNvSpPr>
            <a:spLocks noGrp="1"/>
          </p:cNvSpPr>
          <p:nvPr>
            <p:ph type="body" sz="quarter" idx="11" hasCustomPrompt="1"/>
          </p:nvPr>
        </p:nvSpPr>
        <p:spPr>
          <a:xfrm>
            <a:off x="7449809" y="4144592"/>
            <a:ext cx="3042118" cy="1534571"/>
          </a:xfrm>
          <a:prstGeom prst="rect">
            <a:avLst/>
          </a:prstGeom>
        </p:spPr>
        <p:txBody>
          <a:bodyPr>
            <a:normAutofit/>
          </a:bodyPr>
          <a:lstStyle>
            <a:lvl1pPr marL="0" indent="0" algn="l">
              <a:lnSpc>
                <a:spcPct val="100000"/>
              </a:lnSpc>
              <a:buNone/>
              <a:defRPr sz="2457"/>
            </a:lvl1pPr>
            <a:lvl2pPr marL="467873" indent="0">
              <a:lnSpc>
                <a:spcPct val="100000"/>
              </a:lnSpc>
              <a:buNone/>
              <a:defRPr sz="2000"/>
            </a:lvl2pPr>
            <a:lvl3pPr marL="935745" indent="0">
              <a:lnSpc>
                <a:spcPct val="100000"/>
              </a:lnSpc>
              <a:buNone/>
              <a:defRPr sz="2000"/>
            </a:lvl3pPr>
            <a:lvl4pPr marL="1403618" indent="0">
              <a:lnSpc>
                <a:spcPct val="100000"/>
              </a:lnSpc>
              <a:buNone/>
              <a:defRPr sz="2000"/>
            </a:lvl4pPr>
            <a:lvl5pPr marL="1871491" indent="0">
              <a:lnSpc>
                <a:spcPct val="100000"/>
              </a:lnSpc>
              <a:buNone/>
              <a:defRPr sz="2000"/>
            </a:lvl5pPr>
          </a:lstStyle>
          <a:p>
            <a:pPr lvl="0"/>
            <a:r>
              <a:rPr lang="en-US" dirty="0"/>
              <a:t>Name of Presenter</a:t>
            </a:r>
            <a:br>
              <a:rPr lang="en-US" dirty="0"/>
            </a:br>
            <a:r>
              <a:rPr lang="en-US" dirty="0"/>
              <a:t>Title</a:t>
            </a:r>
            <a:br>
              <a:rPr lang="en-US" dirty="0"/>
            </a:br>
            <a:r>
              <a:rPr lang="en-US" dirty="0"/>
              <a:t>Date</a:t>
            </a:r>
          </a:p>
        </p:txBody>
      </p:sp>
      <p:pic>
        <p:nvPicPr>
          <p:cNvPr id="8" name="Picture 7">
            <a:extLst>
              <a:ext uri="{FF2B5EF4-FFF2-40B4-BE49-F238E27FC236}">
                <a16:creationId xmlns:a16="http://schemas.microsoft.com/office/drawing/2014/main" id="{4D265645-85AD-8740-A5BB-153947EF508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52596" y="6096951"/>
            <a:ext cx="3582874" cy="791925"/>
          </a:xfrm>
          <a:prstGeom prst="rect">
            <a:avLst/>
          </a:prstGeom>
        </p:spPr>
      </p:pic>
      <p:pic>
        <p:nvPicPr>
          <p:cNvPr id="6" name="Picture 5">
            <a:extLst>
              <a:ext uri="{FF2B5EF4-FFF2-40B4-BE49-F238E27FC236}">
                <a16:creationId xmlns:a16="http://schemas.microsoft.com/office/drawing/2014/main" id="{826A7154-73F5-4ADC-BDE9-5EC16883F974}"/>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t="3725" b="3725"/>
          <a:stretch/>
        </p:blipFill>
        <p:spPr>
          <a:xfrm>
            <a:off x="-11326" y="4470423"/>
            <a:ext cx="12503576" cy="2552677"/>
          </a:xfrm>
          <a:prstGeom prst="rect">
            <a:avLst/>
          </a:prstGeom>
        </p:spPr>
      </p:pic>
    </p:spTree>
    <p:extLst>
      <p:ext uri="{BB962C8B-B14F-4D97-AF65-F5344CB8AC3E}">
        <p14:creationId xmlns:p14="http://schemas.microsoft.com/office/powerpoint/2010/main" val="3351802348"/>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5" name="Text Placeholder 4"/>
          <p:cNvSpPr>
            <a:spLocks noGrp="1"/>
          </p:cNvSpPr>
          <p:nvPr>
            <p:ph type="body" sz="quarter" idx="13" hasCustomPrompt="1"/>
          </p:nvPr>
        </p:nvSpPr>
        <p:spPr>
          <a:xfrm>
            <a:off x="735497" y="0"/>
            <a:ext cx="10972800" cy="1262270"/>
          </a:xfrm>
        </p:spPr>
        <p:txBody>
          <a:bodyPr anchor="ctr">
            <a:normAutofit/>
          </a:bodyPr>
          <a:lstStyle>
            <a:lvl1pPr marL="0" indent="0" algn="ctr">
              <a:buNone/>
              <a:defRPr sz="4800">
                <a:solidFill>
                  <a:schemeClr val="bg1"/>
                </a:solidFill>
                <a:latin typeface="+mj-lt"/>
              </a:defRPr>
            </a:lvl1pPr>
          </a:lstStyle>
          <a:p>
            <a:pPr lvl="0"/>
            <a:r>
              <a:rPr lang="en-US" dirty="0"/>
              <a:t>Title</a:t>
            </a:r>
          </a:p>
        </p:txBody>
      </p:sp>
      <p:sp>
        <p:nvSpPr>
          <p:cNvPr id="6" name="Text Placeholder 11"/>
          <p:cNvSpPr>
            <a:spLocks noGrp="1"/>
          </p:cNvSpPr>
          <p:nvPr>
            <p:ph type="body" sz="quarter" idx="14"/>
          </p:nvPr>
        </p:nvSpPr>
        <p:spPr>
          <a:xfrm>
            <a:off x="2840633" y="1858617"/>
            <a:ext cx="6888637" cy="4631635"/>
          </a:xfrm>
        </p:spPr>
        <p:txBody>
          <a:bodyPr>
            <a:normAutofit/>
          </a:bodyPr>
          <a:lstStyle>
            <a:lvl1pPr marL="468024" indent="-468024">
              <a:lnSpc>
                <a:spcPct val="150000"/>
              </a:lnSpc>
              <a:spcAft>
                <a:spcPts val="599"/>
              </a:spcAft>
              <a:buFont typeface="Arial"/>
              <a:buChar char="•"/>
              <a:defRPr sz="3276" b="1"/>
            </a:lvl1pPr>
            <a:lvl2pPr marL="467873" indent="0">
              <a:buNone/>
              <a:defRPr sz="2399"/>
            </a:lvl2pPr>
            <a:lvl3pPr marL="935745" indent="0">
              <a:buNone/>
              <a:defRPr sz="2399"/>
            </a:lvl3pPr>
            <a:lvl4pPr marL="1403619" indent="0">
              <a:buNone/>
              <a:defRPr sz="2399"/>
            </a:lvl4pPr>
            <a:lvl5pPr marL="1871492" indent="0">
              <a:buNone/>
              <a:defRPr sz="2399"/>
            </a:lvl5pPr>
          </a:lstStyle>
          <a:p>
            <a:pPr lvl="0"/>
            <a:endParaRPr lang="en-US" dirty="0"/>
          </a:p>
        </p:txBody>
      </p:sp>
      <p:sp>
        <p:nvSpPr>
          <p:cNvPr id="7" name="TextBox 6">
            <a:extLst>
              <a:ext uri="{FF2B5EF4-FFF2-40B4-BE49-F238E27FC236}">
                <a16:creationId xmlns:a16="http://schemas.microsoft.com/office/drawing/2014/main" id="{C2B2A1C6-AF57-FDF7-8F3F-E0C7042A60CB}"/>
              </a:ext>
            </a:extLst>
          </p:cNvPr>
          <p:cNvSpPr txBox="1"/>
          <p:nvPr userDrawn="1"/>
        </p:nvSpPr>
        <p:spPr>
          <a:xfrm>
            <a:off x="11593420" y="6622990"/>
            <a:ext cx="887505" cy="400110"/>
          </a:xfrm>
          <a:prstGeom prst="rect">
            <a:avLst/>
          </a:prstGeom>
          <a:noFill/>
        </p:spPr>
        <p:txBody>
          <a:bodyPr wrap="square" rtlCol="0">
            <a:spAutoFit/>
          </a:bodyPr>
          <a:lstStyle/>
          <a:p>
            <a:pPr algn="r"/>
            <a:fld id="{E496AD1C-CA49-45F0-9819-E0E5BC810F71}" type="slidenum">
              <a:rPr lang="en-US" sz="2000" b="1" smtClean="0">
                <a:solidFill>
                  <a:srgbClr val="C00000"/>
                </a:solidFill>
              </a:rPr>
              <a:pPr algn="r"/>
              <a:t>‹#›</a:t>
            </a:fld>
            <a:r>
              <a:rPr lang="en-US" sz="2000" b="1" dirty="0">
                <a:solidFill>
                  <a:srgbClr val="C00000"/>
                </a:solidFill>
              </a:rPr>
              <a:t>/40</a:t>
            </a:r>
          </a:p>
        </p:txBody>
      </p:sp>
    </p:spTree>
    <p:extLst>
      <p:ext uri="{BB962C8B-B14F-4D97-AF65-F5344CB8AC3E}">
        <p14:creationId xmlns:p14="http://schemas.microsoft.com/office/powerpoint/2010/main" val="2162182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10" name="Text Placeholder 4"/>
          <p:cNvSpPr>
            <a:spLocks noGrp="1"/>
          </p:cNvSpPr>
          <p:nvPr>
            <p:ph type="body" sz="quarter" idx="13" hasCustomPrompt="1"/>
          </p:nvPr>
        </p:nvSpPr>
        <p:spPr>
          <a:xfrm>
            <a:off x="775252" y="0"/>
            <a:ext cx="10962861" cy="1252330"/>
          </a:xfrm>
        </p:spPr>
        <p:txBody>
          <a:bodyPr anchor="ctr">
            <a:normAutofit/>
          </a:bodyPr>
          <a:lstStyle>
            <a:lvl1pPr marL="0" indent="0" algn="ctr">
              <a:buNone/>
              <a:defRPr sz="4800">
                <a:solidFill>
                  <a:schemeClr val="bg1"/>
                </a:solidFill>
                <a:latin typeface="+mj-lt"/>
              </a:defRPr>
            </a:lvl1pPr>
          </a:lstStyle>
          <a:p>
            <a:pPr lvl="0"/>
            <a:r>
              <a:rPr lang="en-US" dirty="0"/>
              <a:t>Title</a:t>
            </a:r>
          </a:p>
        </p:txBody>
      </p:sp>
      <p:sp>
        <p:nvSpPr>
          <p:cNvPr id="5" name="Media Placeholder 2"/>
          <p:cNvSpPr>
            <a:spLocks noGrp="1"/>
          </p:cNvSpPr>
          <p:nvPr>
            <p:ph type="media" sz="quarter" idx="15"/>
          </p:nvPr>
        </p:nvSpPr>
        <p:spPr>
          <a:xfrm>
            <a:off x="2867832" y="1838740"/>
            <a:ext cx="6886177" cy="4641572"/>
          </a:xfrm>
        </p:spPr>
        <p:txBody>
          <a:bodyPr/>
          <a:lstStyle/>
          <a:p>
            <a:endParaRPr lang="en-US" dirty="0"/>
          </a:p>
        </p:txBody>
      </p:sp>
      <p:sp>
        <p:nvSpPr>
          <p:cNvPr id="7" name="TextBox 6">
            <a:extLst>
              <a:ext uri="{FF2B5EF4-FFF2-40B4-BE49-F238E27FC236}">
                <a16:creationId xmlns:a16="http://schemas.microsoft.com/office/drawing/2014/main" id="{BC85C1A7-A85D-92A0-039A-F209BAE0403C}"/>
              </a:ext>
            </a:extLst>
          </p:cNvPr>
          <p:cNvSpPr txBox="1"/>
          <p:nvPr userDrawn="1"/>
        </p:nvSpPr>
        <p:spPr>
          <a:xfrm>
            <a:off x="11593420" y="6622990"/>
            <a:ext cx="887505" cy="400110"/>
          </a:xfrm>
          <a:prstGeom prst="rect">
            <a:avLst/>
          </a:prstGeom>
          <a:noFill/>
        </p:spPr>
        <p:txBody>
          <a:bodyPr wrap="square" rtlCol="0">
            <a:spAutoFit/>
          </a:bodyPr>
          <a:lstStyle/>
          <a:p>
            <a:pPr algn="r"/>
            <a:fld id="{E496AD1C-CA49-45F0-9819-E0E5BC810F71}" type="slidenum">
              <a:rPr lang="en-US" sz="2000" b="1" smtClean="0">
                <a:solidFill>
                  <a:srgbClr val="C00000"/>
                </a:solidFill>
              </a:rPr>
              <a:pPr algn="r"/>
              <a:t>‹#›</a:t>
            </a:fld>
            <a:r>
              <a:rPr lang="en-US" sz="2000" b="1" dirty="0">
                <a:solidFill>
                  <a:srgbClr val="C00000"/>
                </a:solidFill>
              </a:rPr>
              <a:t>/40</a:t>
            </a:r>
          </a:p>
        </p:txBody>
      </p:sp>
    </p:spTree>
    <p:extLst>
      <p:ext uri="{BB962C8B-B14F-4D97-AF65-F5344CB8AC3E}">
        <p14:creationId xmlns:p14="http://schemas.microsoft.com/office/powerpoint/2010/main" val="2784761228"/>
      </p:ext>
    </p:extLst>
  </p:cSld>
  <p:clrMapOvr>
    <a:masterClrMapping/>
  </p:clrMapOvr>
  <p:extLst>
    <p:ext uri="{DCECCB84-F9BA-43D5-87BE-67443E8EF086}">
      <p15:sldGuideLst xmlns:p15="http://schemas.microsoft.com/office/powerpoint/2012/main">
        <p15:guide id="1" orient="horz" pos="221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10" name="Text Placeholder 4"/>
          <p:cNvSpPr>
            <a:spLocks noGrp="1"/>
          </p:cNvSpPr>
          <p:nvPr>
            <p:ph type="body" sz="quarter" idx="13" hasCustomPrompt="1"/>
          </p:nvPr>
        </p:nvSpPr>
        <p:spPr>
          <a:xfrm>
            <a:off x="745435" y="0"/>
            <a:ext cx="10972800" cy="1262270"/>
          </a:xfrm>
        </p:spPr>
        <p:txBody>
          <a:bodyPr anchor="ctr">
            <a:normAutofit/>
          </a:bodyPr>
          <a:lstStyle>
            <a:lvl1pPr marL="0" indent="0" algn="ctr">
              <a:buNone/>
              <a:defRPr sz="4800">
                <a:solidFill>
                  <a:schemeClr val="bg1"/>
                </a:solidFill>
                <a:latin typeface="+mj-lt"/>
              </a:defRPr>
            </a:lvl1pPr>
          </a:lstStyle>
          <a:p>
            <a:pPr lvl="0"/>
            <a:r>
              <a:rPr lang="en-US" dirty="0"/>
              <a:t>Title</a:t>
            </a:r>
          </a:p>
        </p:txBody>
      </p:sp>
      <p:sp>
        <p:nvSpPr>
          <p:cNvPr id="7" name="Text Placeholder 5"/>
          <p:cNvSpPr>
            <a:spLocks noGrp="1"/>
          </p:cNvSpPr>
          <p:nvPr>
            <p:ph type="body" sz="quarter" idx="14"/>
          </p:nvPr>
        </p:nvSpPr>
        <p:spPr>
          <a:xfrm>
            <a:off x="1217317" y="1878495"/>
            <a:ext cx="5054278" cy="4552123"/>
          </a:xfrm>
        </p:spPr>
        <p:txBody>
          <a:bodyPr>
            <a:normAutofit/>
          </a:bodyPr>
          <a:lstStyle>
            <a:lvl1pPr marL="468024" indent="-468024">
              <a:lnSpc>
                <a:spcPct val="150000"/>
              </a:lnSpc>
              <a:spcAft>
                <a:spcPts val="599"/>
              </a:spcAft>
              <a:buFont typeface="Arial"/>
              <a:buChar char="•"/>
              <a:defRPr sz="3276" b="1"/>
            </a:lvl1pPr>
            <a:lvl2pPr marL="467873" indent="0">
              <a:lnSpc>
                <a:spcPct val="150000"/>
              </a:lnSpc>
              <a:buNone/>
              <a:defRPr/>
            </a:lvl2pPr>
            <a:lvl3pPr marL="935745" indent="0">
              <a:lnSpc>
                <a:spcPct val="150000"/>
              </a:lnSpc>
              <a:buNone/>
              <a:defRPr/>
            </a:lvl3pPr>
            <a:lvl4pPr marL="1403619" indent="0">
              <a:lnSpc>
                <a:spcPct val="150000"/>
              </a:lnSpc>
              <a:buNone/>
              <a:defRPr/>
            </a:lvl4pPr>
            <a:lvl5pPr marL="1871492" indent="0">
              <a:lnSpc>
                <a:spcPct val="150000"/>
              </a:lnSpc>
              <a:buNone/>
              <a:defRPr/>
            </a:lvl5pPr>
          </a:lstStyle>
          <a:p>
            <a:pPr lvl="0"/>
            <a:endParaRPr lang="en-US" dirty="0"/>
          </a:p>
        </p:txBody>
      </p:sp>
      <p:sp>
        <p:nvSpPr>
          <p:cNvPr id="9" name="Picture Placeholder 12"/>
          <p:cNvSpPr>
            <a:spLocks noGrp="1"/>
          </p:cNvSpPr>
          <p:nvPr>
            <p:ph type="pic" sz="quarter" idx="15" hasCustomPrompt="1"/>
          </p:nvPr>
        </p:nvSpPr>
        <p:spPr>
          <a:xfrm>
            <a:off x="6626261" y="1873283"/>
            <a:ext cx="4668671" cy="4558523"/>
          </a:xfrm>
        </p:spPr>
        <p:txBody>
          <a:bodyPr/>
          <a:lstStyle>
            <a:lvl1pPr marL="0" indent="0">
              <a:buNone/>
              <a:defRPr baseline="0">
                <a:solidFill>
                  <a:schemeClr val="bg2"/>
                </a:solidFill>
              </a:defRPr>
            </a:lvl1pPr>
          </a:lstStyle>
          <a:p>
            <a:r>
              <a:rPr lang="en-US" dirty="0"/>
              <a:t>Insert picture here</a:t>
            </a:r>
          </a:p>
        </p:txBody>
      </p:sp>
      <p:sp>
        <p:nvSpPr>
          <p:cNvPr id="6" name="TextBox 5">
            <a:extLst>
              <a:ext uri="{FF2B5EF4-FFF2-40B4-BE49-F238E27FC236}">
                <a16:creationId xmlns:a16="http://schemas.microsoft.com/office/drawing/2014/main" id="{948FD2DF-0830-3318-3BC5-527A120CD67C}"/>
              </a:ext>
            </a:extLst>
          </p:cNvPr>
          <p:cNvSpPr txBox="1"/>
          <p:nvPr userDrawn="1"/>
        </p:nvSpPr>
        <p:spPr>
          <a:xfrm>
            <a:off x="11593420" y="6622990"/>
            <a:ext cx="887505" cy="400110"/>
          </a:xfrm>
          <a:prstGeom prst="rect">
            <a:avLst/>
          </a:prstGeom>
          <a:noFill/>
        </p:spPr>
        <p:txBody>
          <a:bodyPr wrap="square" rtlCol="0">
            <a:spAutoFit/>
          </a:bodyPr>
          <a:lstStyle/>
          <a:p>
            <a:pPr algn="r"/>
            <a:fld id="{E496AD1C-CA49-45F0-9819-E0E5BC810F71}" type="slidenum">
              <a:rPr lang="en-US" sz="2000" b="1" smtClean="0">
                <a:solidFill>
                  <a:srgbClr val="C00000"/>
                </a:solidFill>
              </a:rPr>
              <a:pPr algn="r"/>
              <a:t>‹#›</a:t>
            </a:fld>
            <a:r>
              <a:rPr lang="en-US" sz="2000" b="1" dirty="0">
                <a:solidFill>
                  <a:srgbClr val="C00000"/>
                </a:solidFill>
              </a:rPr>
              <a:t>/40</a:t>
            </a:r>
          </a:p>
        </p:txBody>
      </p:sp>
    </p:spTree>
    <p:extLst>
      <p:ext uri="{BB962C8B-B14F-4D97-AF65-F5344CB8AC3E}">
        <p14:creationId xmlns:p14="http://schemas.microsoft.com/office/powerpoint/2010/main" val="1506011949"/>
      </p:ext>
    </p:extLst>
  </p:cSld>
  <p:clrMapOvr>
    <a:masterClrMapping/>
  </p:clrMapOvr>
  <p:extLst>
    <p:ext uri="{DCECCB84-F9BA-43D5-87BE-67443E8EF086}">
      <p15:sldGuideLst xmlns:p15="http://schemas.microsoft.com/office/powerpoint/2012/main">
        <p15:guide id="1" orient="horz" pos="2236" userDrawn="1">
          <p15:clr>
            <a:srgbClr val="FBAE40"/>
          </p15:clr>
        </p15:guide>
        <p15:guide id="2" pos="786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81249"/>
            <a:ext cx="12480925" cy="1170517"/>
          </a:xfrm>
          <a:prstGeom prst="rect">
            <a:avLst/>
          </a:prstGeom>
        </p:spPr>
        <p:txBody>
          <a:bodyPr/>
          <a:lstStyle>
            <a:lvl1pPr algn="ctr">
              <a:defRPr sz="4800">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Box 4">
            <a:extLst>
              <a:ext uri="{FF2B5EF4-FFF2-40B4-BE49-F238E27FC236}">
                <a16:creationId xmlns:a16="http://schemas.microsoft.com/office/drawing/2014/main" id="{D01FFB33-449A-85C0-2D2D-80BECAE8C880}"/>
              </a:ext>
            </a:extLst>
          </p:cNvPr>
          <p:cNvSpPr txBox="1"/>
          <p:nvPr userDrawn="1"/>
        </p:nvSpPr>
        <p:spPr>
          <a:xfrm>
            <a:off x="11593420" y="6622990"/>
            <a:ext cx="887505" cy="400110"/>
          </a:xfrm>
          <a:prstGeom prst="rect">
            <a:avLst/>
          </a:prstGeom>
          <a:noFill/>
        </p:spPr>
        <p:txBody>
          <a:bodyPr wrap="square" rtlCol="0">
            <a:spAutoFit/>
          </a:bodyPr>
          <a:lstStyle/>
          <a:p>
            <a:pPr algn="r"/>
            <a:fld id="{E496AD1C-CA49-45F0-9819-E0E5BC810F71}" type="slidenum">
              <a:rPr lang="en-US" sz="2000" b="1" smtClean="0">
                <a:solidFill>
                  <a:srgbClr val="C00000"/>
                </a:solidFill>
              </a:rPr>
              <a:pPr algn="r"/>
              <a:t>‹#›</a:t>
            </a:fld>
            <a:r>
              <a:rPr lang="en-US" sz="2000" b="1" dirty="0">
                <a:solidFill>
                  <a:srgbClr val="C00000"/>
                </a:solidFill>
              </a:rPr>
              <a:t>/40</a:t>
            </a:r>
          </a:p>
        </p:txBody>
      </p:sp>
    </p:spTree>
    <p:extLst>
      <p:ext uri="{BB962C8B-B14F-4D97-AF65-F5344CB8AC3E}">
        <p14:creationId xmlns:p14="http://schemas.microsoft.com/office/powerpoint/2010/main" val="325445834"/>
      </p:ext>
    </p:extLst>
  </p:cSld>
  <p:clrMapOvr>
    <a:masterClrMapping/>
  </p:clrMapOvr>
  <p:transitio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4085" y="1638723"/>
            <a:ext cx="11336840" cy="4634923"/>
          </a:xfrm>
        </p:spPr>
        <p:txBody>
          <a:bodyPr/>
          <a:lstStyle>
            <a:lvl1pPr marL="177208" indent="-177208">
              <a:lnSpc>
                <a:spcPts val="2663"/>
              </a:lnSpc>
              <a:buFont typeface="Arial" pitchFamily="34" charset="0"/>
              <a:buChar char="•"/>
              <a:defRPr sz="2458" b="0"/>
            </a:lvl1pPr>
            <a:lvl2pPr marL="700703" indent="-232484">
              <a:lnSpc>
                <a:spcPts val="2663"/>
              </a:lnSpc>
              <a:defRPr sz="2048"/>
            </a:lvl2pPr>
            <a:lvl3pPr marL="1113645" indent="-177208">
              <a:lnSpc>
                <a:spcPts val="2663"/>
              </a:lnSpc>
              <a:defRPr sz="1843"/>
            </a:lvl3pPr>
            <a:lvl4pPr marL="1578612" indent="-173957">
              <a:lnSpc>
                <a:spcPts val="2663"/>
              </a:lnSpc>
              <a:defRPr sz="1639"/>
            </a:lvl4pPr>
            <a:lvl5pPr marL="2050082" indent="-177208">
              <a:lnSpc>
                <a:spcPts val="2663"/>
              </a:lnSpc>
              <a:defRPr sz="1434"/>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0"/>
          <p:cNvSpPr>
            <a:spLocks noGrp="1"/>
          </p:cNvSpPr>
          <p:nvPr>
            <p:ph type="body" sz="quarter" idx="13"/>
          </p:nvPr>
        </p:nvSpPr>
        <p:spPr>
          <a:xfrm>
            <a:off x="1872139" y="1014448"/>
            <a:ext cx="10088748" cy="468207"/>
          </a:xfrm>
        </p:spPr>
        <p:txBody>
          <a:bodyPr>
            <a:normAutofit/>
          </a:bodyPr>
          <a:lstStyle>
            <a:lvl1pPr>
              <a:buFontTx/>
              <a:buNone/>
              <a:defRPr sz="2458"/>
            </a:lvl1pPr>
          </a:lstStyle>
          <a:p>
            <a:pPr lvl="0"/>
            <a:r>
              <a:rPr lang="en-US"/>
              <a:t>Click to edit Master text styles</a:t>
            </a:r>
          </a:p>
        </p:txBody>
      </p:sp>
      <p:sp>
        <p:nvSpPr>
          <p:cNvPr id="16" name="Title 15"/>
          <p:cNvSpPr>
            <a:spLocks noGrp="1"/>
          </p:cNvSpPr>
          <p:nvPr>
            <p:ph type="title"/>
          </p:nvPr>
        </p:nvSpPr>
        <p:spPr>
          <a:xfrm>
            <a:off x="0" y="281249"/>
            <a:ext cx="12420601" cy="1170517"/>
          </a:xfrm>
          <a:prstGeom prst="rect">
            <a:avLst/>
          </a:prstGeom>
        </p:spPr>
        <p:txBody>
          <a:bodyPr/>
          <a:lstStyle>
            <a:lvl1pPr algn="ctr">
              <a:defRPr>
                <a:solidFill>
                  <a:schemeClr val="bg1"/>
                </a:solidFill>
              </a:defRPr>
            </a:lvl1pPr>
          </a:lstStyle>
          <a:p>
            <a:r>
              <a:rPr lang="en-US" dirty="0"/>
              <a:t>Click to edit Master title style</a:t>
            </a:r>
          </a:p>
        </p:txBody>
      </p:sp>
      <p:sp>
        <p:nvSpPr>
          <p:cNvPr id="6" name="TextBox 5">
            <a:extLst>
              <a:ext uri="{FF2B5EF4-FFF2-40B4-BE49-F238E27FC236}">
                <a16:creationId xmlns:a16="http://schemas.microsoft.com/office/drawing/2014/main" id="{EFCA940F-BA85-4AE7-1A88-D1216DCE2537}"/>
              </a:ext>
            </a:extLst>
          </p:cNvPr>
          <p:cNvSpPr txBox="1"/>
          <p:nvPr userDrawn="1"/>
        </p:nvSpPr>
        <p:spPr>
          <a:xfrm>
            <a:off x="11593420" y="6622990"/>
            <a:ext cx="887505" cy="400110"/>
          </a:xfrm>
          <a:prstGeom prst="rect">
            <a:avLst/>
          </a:prstGeom>
          <a:noFill/>
        </p:spPr>
        <p:txBody>
          <a:bodyPr wrap="square" rtlCol="0">
            <a:spAutoFit/>
          </a:bodyPr>
          <a:lstStyle/>
          <a:p>
            <a:pPr algn="r"/>
            <a:fld id="{E496AD1C-CA49-45F0-9819-E0E5BC810F71}" type="slidenum">
              <a:rPr lang="en-US" sz="2000" b="1" smtClean="0">
                <a:solidFill>
                  <a:srgbClr val="C00000"/>
                </a:solidFill>
              </a:rPr>
              <a:pPr algn="r"/>
              <a:t>‹#›</a:t>
            </a:fld>
            <a:r>
              <a:rPr lang="en-US" sz="2000" b="1" dirty="0">
                <a:solidFill>
                  <a:srgbClr val="C00000"/>
                </a:solidFill>
              </a:rPr>
              <a:t>/40</a:t>
            </a:r>
          </a:p>
        </p:txBody>
      </p:sp>
    </p:spTree>
    <p:extLst>
      <p:ext uri="{BB962C8B-B14F-4D97-AF65-F5344CB8AC3E}">
        <p14:creationId xmlns:p14="http://schemas.microsoft.com/office/powerpoint/2010/main" val="4117859239"/>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05094" y="1603492"/>
            <a:ext cx="11336840" cy="4634923"/>
          </a:xfrm>
        </p:spPr>
        <p:txBody>
          <a:bodyPr/>
          <a:lstStyle>
            <a:lvl1pPr marL="177208" indent="-177208">
              <a:lnSpc>
                <a:spcPts val="2663"/>
              </a:lnSpc>
              <a:buFont typeface="Arial" pitchFamily="34" charset="0"/>
              <a:buChar char="•"/>
              <a:defRPr sz="2458" b="0"/>
            </a:lvl1pPr>
            <a:lvl2pPr marL="700703" indent="-232484">
              <a:lnSpc>
                <a:spcPts val="2663"/>
              </a:lnSpc>
              <a:defRPr sz="2048"/>
            </a:lvl2pPr>
            <a:lvl3pPr marL="1113645" indent="-177208">
              <a:lnSpc>
                <a:spcPts val="2663"/>
              </a:lnSpc>
              <a:defRPr sz="1843"/>
            </a:lvl3pPr>
            <a:lvl4pPr marL="1578612" indent="-173957">
              <a:lnSpc>
                <a:spcPts val="2663"/>
              </a:lnSpc>
              <a:defRPr sz="1639"/>
            </a:lvl4pPr>
            <a:lvl5pPr marL="2050082" indent="-177208">
              <a:lnSpc>
                <a:spcPts val="2663"/>
              </a:lnSpc>
              <a:defRPr sz="1434"/>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itle 15"/>
          <p:cNvSpPr>
            <a:spLocks noGrp="1"/>
          </p:cNvSpPr>
          <p:nvPr>
            <p:ph type="title"/>
          </p:nvPr>
        </p:nvSpPr>
        <p:spPr>
          <a:xfrm>
            <a:off x="230142" y="153242"/>
            <a:ext cx="12250783" cy="1170517"/>
          </a:xfrm>
          <a:prstGeom prst="rect">
            <a:avLst/>
          </a:prstGeom>
        </p:spPr>
        <p:txBody>
          <a:bodyPr/>
          <a:lstStyle>
            <a:lvl1pPr algn="ctr">
              <a:defRPr>
                <a:solidFill>
                  <a:schemeClr val="bg1"/>
                </a:solidFill>
              </a:defRPr>
            </a:lvl1pPr>
          </a:lstStyle>
          <a:p>
            <a:r>
              <a:rPr lang="en-US" dirty="0"/>
              <a:t>Click to edit Master title style</a:t>
            </a:r>
          </a:p>
        </p:txBody>
      </p:sp>
      <p:sp>
        <p:nvSpPr>
          <p:cNvPr id="6" name="TextBox 5">
            <a:extLst>
              <a:ext uri="{FF2B5EF4-FFF2-40B4-BE49-F238E27FC236}">
                <a16:creationId xmlns:a16="http://schemas.microsoft.com/office/drawing/2014/main" id="{A36C5F38-FE50-2166-D99D-B38B97992564}"/>
              </a:ext>
            </a:extLst>
          </p:cNvPr>
          <p:cNvSpPr txBox="1"/>
          <p:nvPr userDrawn="1"/>
        </p:nvSpPr>
        <p:spPr>
          <a:xfrm>
            <a:off x="11593420" y="6622990"/>
            <a:ext cx="887505" cy="400110"/>
          </a:xfrm>
          <a:prstGeom prst="rect">
            <a:avLst/>
          </a:prstGeom>
          <a:noFill/>
        </p:spPr>
        <p:txBody>
          <a:bodyPr wrap="square" rtlCol="0">
            <a:spAutoFit/>
          </a:bodyPr>
          <a:lstStyle/>
          <a:p>
            <a:pPr algn="r"/>
            <a:fld id="{E496AD1C-CA49-45F0-9819-E0E5BC810F71}" type="slidenum">
              <a:rPr lang="en-US" sz="2000" b="1" smtClean="0">
                <a:solidFill>
                  <a:srgbClr val="C00000"/>
                </a:solidFill>
              </a:rPr>
              <a:pPr algn="r"/>
              <a:t>‹#›</a:t>
            </a:fld>
            <a:r>
              <a:rPr lang="en-US" sz="2000" b="1" dirty="0">
                <a:solidFill>
                  <a:srgbClr val="C00000"/>
                </a:solidFill>
              </a:rPr>
              <a:t>/40</a:t>
            </a:r>
          </a:p>
        </p:txBody>
      </p:sp>
    </p:spTree>
    <p:extLst>
      <p:ext uri="{BB962C8B-B14F-4D97-AF65-F5344CB8AC3E}">
        <p14:creationId xmlns:p14="http://schemas.microsoft.com/office/powerpoint/2010/main" val="3373886591"/>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4085" y="1638723"/>
            <a:ext cx="11336840" cy="4634923"/>
          </a:xfrm>
        </p:spPr>
        <p:txBody>
          <a:bodyPr/>
          <a:lstStyle>
            <a:lvl1pPr marL="177208" indent="-177208">
              <a:lnSpc>
                <a:spcPts val="2663"/>
              </a:lnSpc>
              <a:buFont typeface="Arial" pitchFamily="34" charset="0"/>
              <a:buChar char="•"/>
              <a:defRPr sz="2458" b="0"/>
            </a:lvl1pPr>
            <a:lvl2pPr marL="700703" indent="-232484">
              <a:lnSpc>
                <a:spcPts val="2663"/>
              </a:lnSpc>
              <a:defRPr sz="2048"/>
            </a:lvl2pPr>
            <a:lvl3pPr marL="1113645" indent="-177208">
              <a:lnSpc>
                <a:spcPts val="2663"/>
              </a:lnSpc>
              <a:defRPr sz="1843"/>
            </a:lvl3pPr>
            <a:lvl4pPr marL="1578612" indent="-173957">
              <a:lnSpc>
                <a:spcPts val="2663"/>
              </a:lnSpc>
              <a:defRPr sz="1639"/>
            </a:lvl4pPr>
            <a:lvl5pPr marL="2050082" indent="-177208">
              <a:lnSpc>
                <a:spcPts val="2663"/>
              </a:lnSpc>
              <a:defRPr sz="1434"/>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0"/>
          <p:cNvSpPr>
            <a:spLocks noGrp="1"/>
          </p:cNvSpPr>
          <p:nvPr>
            <p:ph type="body" sz="quarter" idx="13"/>
          </p:nvPr>
        </p:nvSpPr>
        <p:spPr>
          <a:xfrm>
            <a:off x="1872139" y="1014448"/>
            <a:ext cx="10088748" cy="468207"/>
          </a:xfrm>
        </p:spPr>
        <p:txBody>
          <a:bodyPr>
            <a:normAutofit/>
          </a:bodyPr>
          <a:lstStyle>
            <a:lvl1pPr>
              <a:buFontTx/>
              <a:buNone/>
              <a:defRPr sz="2458"/>
            </a:lvl1pPr>
          </a:lstStyle>
          <a:p>
            <a:pPr lvl="0"/>
            <a:r>
              <a:rPr lang="en-US"/>
              <a:t>Click to edit Master text styles</a:t>
            </a:r>
          </a:p>
        </p:txBody>
      </p:sp>
      <p:sp>
        <p:nvSpPr>
          <p:cNvPr id="16" name="Title 15"/>
          <p:cNvSpPr>
            <a:spLocks noGrp="1"/>
          </p:cNvSpPr>
          <p:nvPr>
            <p:ph type="title"/>
          </p:nvPr>
        </p:nvSpPr>
        <p:spPr>
          <a:xfrm>
            <a:off x="624046" y="281249"/>
            <a:ext cx="11232833" cy="1170517"/>
          </a:xfrm>
          <a:prstGeom prst="rect">
            <a:avLst/>
          </a:prstGeom>
        </p:spPr>
        <p:txBody>
          <a:bodyPr/>
          <a:lstStyle/>
          <a:p>
            <a:r>
              <a:rPr lang="en-US"/>
              <a:t>Click to edit Master title style</a:t>
            </a:r>
          </a:p>
        </p:txBody>
      </p:sp>
      <p:sp>
        <p:nvSpPr>
          <p:cNvPr id="6" name="TextBox 5">
            <a:extLst>
              <a:ext uri="{FF2B5EF4-FFF2-40B4-BE49-F238E27FC236}">
                <a16:creationId xmlns:a16="http://schemas.microsoft.com/office/drawing/2014/main" id="{DB595FAB-AE69-3F2F-3D23-ABEBBDA3DC91}"/>
              </a:ext>
            </a:extLst>
          </p:cNvPr>
          <p:cNvSpPr txBox="1"/>
          <p:nvPr userDrawn="1"/>
        </p:nvSpPr>
        <p:spPr>
          <a:xfrm>
            <a:off x="11593420" y="6622990"/>
            <a:ext cx="887505" cy="400110"/>
          </a:xfrm>
          <a:prstGeom prst="rect">
            <a:avLst/>
          </a:prstGeom>
          <a:noFill/>
        </p:spPr>
        <p:txBody>
          <a:bodyPr wrap="square" rtlCol="0">
            <a:spAutoFit/>
          </a:bodyPr>
          <a:lstStyle/>
          <a:p>
            <a:pPr algn="r"/>
            <a:fld id="{E496AD1C-CA49-45F0-9819-E0E5BC810F71}" type="slidenum">
              <a:rPr lang="en-US" sz="2000" b="1" smtClean="0">
                <a:solidFill>
                  <a:srgbClr val="C00000"/>
                </a:solidFill>
              </a:rPr>
              <a:pPr algn="r"/>
              <a:t>‹#›</a:t>
            </a:fld>
            <a:r>
              <a:rPr lang="en-US" sz="2000" b="1" dirty="0">
                <a:solidFill>
                  <a:srgbClr val="C00000"/>
                </a:solidFill>
              </a:rPr>
              <a:t>/40</a:t>
            </a:r>
          </a:p>
        </p:txBody>
      </p:sp>
    </p:spTree>
    <p:extLst>
      <p:ext uri="{BB962C8B-B14F-4D97-AF65-F5344CB8AC3E}">
        <p14:creationId xmlns:p14="http://schemas.microsoft.com/office/powerpoint/2010/main" val="1024613469"/>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14" cstate="email">
            <a:extLst>
              <a:ext uri="{28A0092B-C50C-407E-A947-70E740481C1C}">
                <a14:useLocalDpi xmlns:a14="http://schemas.microsoft.com/office/drawing/2010/main"/>
              </a:ext>
            </a:extLst>
          </a:blip>
          <a:srcRect l="4558" t="2280" r="11021" b="2749"/>
          <a:stretch/>
        </p:blipFill>
        <p:spPr>
          <a:xfrm>
            <a:off x="0" y="2"/>
            <a:ext cx="12476748" cy="7023098"/>
          </a:xfrm>
          <a:prstGeom prst="rect">
            <a:avLst/>
          </a:prstGeom>
        </p:spPr>
      </p:pic>
      <p:sp>
        <p:nvSpPr>
          <p:cNvPr id="3" name="Text Placeholder 2"/>
          <p:cNvSpPr>
            <a:spLocks noGrp="1"/>
          </p:cNvSpPr>
          <p:nvPr>
            <p:ph type="body" idx="1"/>
          </p:nvPr>
        </p:nvSpPr>
        <p:spPr>
          <a:xfrm>
            <a:off x="858064" y="1869575"/>
            <a:ext cx="10764798" cy="445609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
        <p:nvSpPr>
          <p:cNvPr id="4" name="Title 4"/>
          <p:cNvSpPr txBox="1">
            <a:spLocks/>
          </p:cNvSpPr>
          <p:nvPr userDrawn="1"/>
        </p:nvSpPr>
        <p:spPr bwMode="auto">
          <a:xfrm>
            <a:off x="-8605" y="1"/>
            <a:ext cx="12489530" cy="1258460"/>
          </a:xfrm>
          <a:prstGeom prst="rect">
            <a:avLst/>
          </a:prstGeom>
          <a:solidFill>
            <a:srgbClr val="262087"/>
          </a:solidFill>
          <a:ln w="9525">
            <a:noFill/>
            <a:miter lim="800000"/>
            <a:headEnd/>
            <a:tailEnd/>
          </a:ln>
        </p:spPr>
        <p:txBody>
          <a:bodyPr vert="horz" wrap="square" lIns="91407" tIns="45703" rIns="91407" bIns="45703"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3199" dirty="0">
              <a:latin typeface="Lato Black" panose="020F0A02020204030203" pitchFamily="34" charset="0"/>
            </a:endParaRPr>
          </a:p>
        </p:txBody>
      </p:sp>
    </p:spTree>
    <p:extLst>
      <p:ext uri="{BB962C8B-B14F-4D97-AF65-F5344CB8AC3E}">
        <p14:creationId xmlns:p14="http://schemas.microsoft.com/office/powerpoint/2010/main" val="3832444545"/>
      </p:ext>
    </p:extLst>
  </p:cSld>
  <p:clrMap bg1="lt1" tx1="dk1" bg2="lt2" tx2="dk2" accent1="accent1" accent2="accent2" accent3="accent3" accent4="accent4" accent5="accent5" accent6="accent6" hlink="hlink" folHlink="folHlink"/>
  <p:sldLayoutIdLst>
    <p:sldLayoutId id="2147483671" r:id="rId1"/>
    <p:sldLayoutId id="2147483697" r:id="rId2"/>
    <p:sldLayoutId id="2147483672" r:id="rId3"/>
    <p:sldLayoutId id="2147483676" r:id="rId4"/>
    <p:sldLayoutId id="2147483679" r:id="rId5"/>
    <p:sldLayoutId id="2147483681" r:id="rId6"/>
    <p:sldLayoutId id="2147483682" r:id="rId7"/>
    <p:sldLayoutId id="2147483683" r:id="rId8"/>
    <p:sldLayoutId id="2147483685" r:id="rId9"/>
    <p:sldLayoutId id="2147483686" r:id="rId10"/>
    <p:sldLayoutId id="2147483688" r:id="rId11"/>
    <p:sldLayoutId id="2147483698" r:id="rId12"/>
  </p:sldLayoutIdLst>
  <p:txStyles>
    <p:titleStyle>
      <a:lvl1pPr algn="l" defTabSz="936071" rtl="0" eaLnBrk="1" latinLnBrk="0" hangingPunct="1">
        <a:lnSpc>
          <a:spcPct val="90000"/>
        </a:lnSpc>
        <a:spcBef>
          <a:spcPct val="0"/>
        </a:spcBef>
        <a:buNone/>
        <a:defRPr sz="4504" kern="1200">
          <a:solidFill>
            <a:schemeClr val="tx1"/>
          </a:solidFill>
          <a:latin typeface="+mj-lt"/>
          <a:ea typeface="+mj-ea"/>
          <a:cs typeface="+mj-cs"/>
        </a:defRPr>
      </a:lvl1pPr>
    </p:titleStyle>
    <p:bodyStyle>
      <a:lvl1pPr marL="274320" indent="-274320" algn="l" defTabSz="936071" rtl="0" eaLnBrk="1" latinLnBrk="0" hangingPunct="1">
        <a:lnSpc>
          <a:spcPct val="150000"/>
        </a:lnSpc>
        <a:spcBef>
          <a:spcPts val="1024"/>
        </a:spcBef>
        <a:spcAft>
          <a:spcPts val="600"/>
        </a:spcAft>
        <a:buFont typeface="Arial" panose="020B0604020202020204" pitchFamily="34" charset="0"/>
        <a:buChar char="•"/>
        <a:defRPr sz="2400" kern="1200">
          <a:solidFill>
            <a:schemeClr val="tx1"/>
          </a:solidFill>
          <a:latin typeface="+mn-lt"/>
          <a:ea typeface="+mn-ea"/>
          <a:cs typeface="+mn-cs"/>
        </a:defRPr>
      </a:lvl1pPr>
      <a:lvl2pPr marL="702053" indent="-234018" algn="l" defTabSz="936071" rtl="0" eaLnBrk="1" latinLnBrk="0" hangingPunct="1">
        <a:lnSpc>
          <a:spcPct val="150000"/>
        </a:lnSpc>
        <a:spcBef>
          <a:spcPts val="512"/>
        </a:spcBef>
        <a:spcAft>
          <a:spcPts val="600"/>
        </a:spcAft>
        <a:buFont typeface="Lato" panose="020F0502020204030203" pitchFamily="34" charset="0"/>
        <a:buChar char="-"/>
        <a:defRPr sz="2400" kern="1200">
          <a:solidFill>
            <a:schemeClr val="tx1"/>
          </a:solidFill>
          <a:latin typeface="+mn-lt"/>
          <a:ea typeface="+mn-ea"/>
          <a:cs typeface="+mn-cs"/>
        </a:defRPr>
      </a:lvl2pPr>
      <a:lvl3pPr marL="1170089" indent="-234018" algn="l" defTabSz="936071" rtl="0" eaLnBrk="1" latinLnBrk="0" hangingPunct="1">
        <a:lnSpc>
          <a:spcPct val="150000"/>
        </a:lnSpc>
        <a:spcBef>
          <a:spcPts val="512"/>
        </a:spcBef>
        <a:spcAft>
          <a:spcPts val="600"/>
        </a:spcAft>
        <a:buFont typeface="Arial" panose="020B0604020202020204" pitchFamily="34" charset="0"/>
        <a:buChar char="•"/>
        <a:defRPr sz="1800" kern="1200">
          <a:solidFill>
            <a:schemeClr val="tx1"/>
          </a:solidFill>
          <a:latin typeface="+mn-lt"/>
          <a:ea typeface="+mn-ea"/>
          <a:cs typeface="+mn-cs"/>
        </a:defRPr>
      </a:lvl3pPr>
      <a:lvl4pPr marL="1638125" indent="-234018" algn="l" defTabSz="936071" rtl="0" eaLnBrk="1" latinLnBrk="0" hangingPunct="1">
        <a:lnSpc>
          <a:spcPct val="150000"/>
        </a:lnSpc>
        <a:spcBef>
          <a:spcPts val="512"/>
        </a:spcBef>
        <a:spcAft>
          <a:spcPts val="600"/>
        </a:spcAft>
        <a:buFont typeface="Arial" panose="020B0604020202020204" pitchFamily="34" charset="0"/>
        <a:buChar char="•"/>
        <a:defRPr sz="1800" kern="1200">
          <a:solidFill>
            <a:schemeClr val="tx1"/>
          </a:solidFill>
          <a:latin typeface="+mn-lt"/>
          <a:ea typeface="+mn-ea"/>
          <a:cs typeface="+mn-cs"/>
        </a:defRPr>
      </a:lvl4pPr>
      <a:lvl5pPr marL="2106160" indent="-234018" algn="l" defTabSz="936071" rtl="0" eaLnBrk="1" latinLnBrk="0" hangingPunct="1">
        <a:lnSpc>
          <a:spcPct val="150000"/>
        </a:lnSpc>
        <a:spcBef>
          <a:spcPts val="512"/>
        </a:spcBef>
        <a:spcAft>
          <a:spcPts val="600"/>
        </a:spcAft>
        <a:buFont typeface="Arial" panose="020B0604020202020204" pitchFamily="34" charset="0"/>
        <a:buChar char="•"/>
        <a:defRPr sz="1800" kern="1200">
          <a:solidFill>
            <a:schemeClr val="tx1"/>
          </a:solidFill>
          <a:latin typeface="+mn-lt"/>
          <a:ea typeface="+mn-ea"/>
          <a:cs typeface="+mn-cs"/>
        </a:defRPr>
      </a:lvl5pPr>
      <a:lvl6pPr marL="2574196" indent="-234018" algn="l" defTabSz="936071" rtl="0" eaLnBrk="1" latinLnBrk="0" hangingPunct="1">
        <a:lnSpc>
          <a:spcPct val="90000"/>
        </a:lnSpc>
        <a:spcBef>
          <a:spcPts val="512"/>
        </a:spcBef>
        <a:buFont typeface="Arial" panose="020B0604020202020204" pitchFamily="34" charset="0"/>
        <a:buChar char="•"/>
        <a:defRPr sz="1843" kern="1200">
          <a:solidFill>
            <a:schemeClr val="tx1"/>
          </a:solidFill>
          <a:latin typeface="+mn-lt"/>
          <a:ea typeface="+mn-ea"/>
          <a:cs typeface="+mn-cs"/>
        </a:defRPr>
      </a:lvl6pPr>
      <a:lvl7pPr marL="3042232" indent="-234018" algn="l" defTabSz="936071" rtl="0" eaLnBrk="1" latinLnBrk="0" hangingPunct="1">
        <a:lnSpc>
          <a:spcPct val="90000"/>
        </a:lnSpc>
        <a:spcBef>
          <a:spcPts val="512"/>
        </a:spcBef>
        <a:buFont typeface="Arial" panose="020B0604020202020204" pitchFamily="34" charset="0"/>
        <a:buChar char="•"/>
        <a:defRPr sz="1843" kern="1200">
          <a:solidFill>
            <a:schemeClr val="tx1"/>
          </a:solidFill>
          <a:latin typeface="+mn-lt"/>
          <a:ea typeface="+mn-ea"/>
          <a:cs typeface="+mn-cs"/>
        </a:defRPr>
      </a:lvl7pPr>
      <a:lvl8pPr marL="3510267" indent="-234018" algn="l" defTabSz="936071" rtl="0" eaLnBrk="1" latinLnBrk="0" hangingPunct="1">
        <a:lnSpc>
          <a:spcPct val="90000"/>
        </a:lnSpc>
        <a:spcBef>
          <a:spcPts val="512"/>
        </a:spcBef>
        <a:buFont typeface="Arial" panose="020B0604020202020204" pitchFamily="34" charset="0"/>
        <a:buChar char="•"/>
        <a:defRPr sz="1843" kern="1200">
          <a:solidFill>
            <a:schemeClr val="tx1"/>
          </a:solidFill>
          <a:latin typeface="+mn-lt"/>
          <a:ea typeface="+mn-ea"/>
          <a:cs typeface="+mn-cs"/>
        </a:defRPr>
      </a:lvl8pPr>
      <a:lvl9pPr marL="3978303" indent="-234018" algn="l" defTabSz="936071" rtl="0" eaLnBrk="1" latinLnBrk="0" hangingPunct="1">
        <a:lnSpc>
          <a:spcPct val="90000"/>
        </a:lnSpc>
        <a:spcBef>
          <a:spcPts val="512"/>
        </a:spcBef>
        <a:buFont typeface="Arial" panose="020B0604020202020204" pitchFamily="34" charset="0"/>
        <a:buChar char="•"/>
        <a:defRPr sz="1843" kern="1200">
          <a:solidFill>
            <a:schemeClr val="tx1"/>
          </a:solidFill>
          <a:latin typeface="+mn-lt"/>
          <a:ea typeface="+mn-ea"/>
          <a:cs typeface="+mn-cs"/>
        </a:defRPr>
      </a:lvl9pPr>
    </p:bodyStyle>
    <p:otherStyle>
      <a:defPPr>
        <a:defRPr lang="en-US"/>
      </a:defPPr>
      <a:lvl1pPr marL="0" algn="l" defTabSz="936071" rtl="0" eaLnBrk="1" latinLnBrk="0" hangingPunct="1">
        <a:defRPr sz="1843" kern="1200">
          <a:solidFill>
            <a:schemeClr val="tx1"/>
          </a:solidFill>
          <a:latin typeface="+mn-lt"/>
          <a:ea typeface="+mn-ea"/>
          <a:cs typeface="+mn-cs"/>
        </a:defRPr>
      </a:lvl1pPr>
      <a:lvl2pPr marL="468036" algn="l" defTabSz="936071" rtl="0" eaLnBrk="1" latinLnBrk="0" hangingPunct="1">
        <a:defRPr sz="1843" kern="1200">
          <a:solidFill>
            <a:schemeClr val="tx1"/>
          </a:solidFill>
          <a:latin typeface="+mn-lt"/>
          <a:ea typeface="+mn-ea"/>
          <a:cs typeface="+mn-cs"/>
        </a:defRPr>
      </a:lvl2pPr>
      <a:lvl3pPr marL="936071" algn="l" defTabSz="936071" rtl="0" eaLnBrk="1" latinLnBrk="0" hangingPunct="1">
        <a:defRPr sz="1843" kern="1200">
          <a:solidFill>
            <a:schemeClr val="tx1"/>
          </a:solidFill>
          <a:latin typeface="+mn-lt"/>
          <a:ea typeface="+mn-ea"/>
          <a:cs typeface="+mn-cs"/>
        </a:defRPr>
      </a:lvl3pPr>
      <a:lvl4pPr marL="1404107" algn="l" defTabSz="936071" rtl="0" eaLnBrk="1" latinLnBrk="0" hangingPunct="1">
        <a:defRPr sz="1843" kern="1200">
          <a:solidFill>
            <a:schemeClr val="tx1"/>
          </a:solidFill>
          <a:latin typeface="+mn-lt"/>
          <a:ea typeface="+mn-ea"/>
          <a:cs typeface="+mn-cs"/>
        </a:defRPr>
      </a:lvl4pPr>
      <a:lvl5pPr marL="1872143" algn="l" defTabSz="936071" rtl="0" eaLnBrk="1" latinLnBrk="0" hangingPunct="1">
        <a:defRPr sz="1843" kern="1200">
          <a:solidFill>
            <a:schemeClr val="tx1"/>
          </a:solidFill>
          <a:latin typeface="+mn-lt"/>
          <a:ea typeface="+mn-ea"/>
          <a:cs typeface="+mn-cs"/>
        </a:defRPr>
      </a:lvl5pPr>
      <a:lvl6pPr marL="2340178" algn="l" defTabSz="936071" rtl="0" eaLnBrk="1" latinLnBrk="0" hangingPunct="1">
        <a:defRPr sz="1843" kern="1200">
          <a:solidFill>
            <a:schemeClr val="tx1"/>
          </a:solidFill>
          <a:latin typeface="+mn-lt"/>
          <a:ea typeface="+mn-ea"/>
          <a:cs typeface="+mn-cs"/>
        </a:defRPr>
      </a:lvl6pPr>
      <a:lvl7pPr marL="2808214" algn="l" defTabSz="936071" rtl="0" eaLnBrk="1" latinLnBrk="0" hangingPunct="1">
        <a:defRPr sz="1843" kern="1200">
          <a:solidFill>
            <a:schemeClr val="tx1"/>
          </a:solidFill>
          <a:latin typeface="+mn-lt"/>
          <a:ea typeface="+mn-ea"/>
          <a:cs typeface="+mn-cs"/>
        </a:defRPr>
      </a:lvl7pPr>
      <a:lvl8pPr marL="3276249" algn="l" defTabSz="936071" rtl="0" eaLnBrk="1" latinLnBrk="0" hangingPunct="1">
        <a:defRPr sz="1843" kern="1200">
          <a:solidFill>
            <a:schemeClr val="tx1"/>
          </a:solidFill>
          <a:latin typeface="+mn-lt"/>
          <a:ea typeface="+mn-ea"/>
          <a:cs typeface="+mn-cs"/>
        </a:defRPr>
      </a:lvl8pPr>
      <a:lvl9pPr marL="3744285" algn="l" defTabSz="936071" rtl="0" eaLnBrk="1" latinLnBrk="0" hangingPunct="1">
        <a:defRPr sz="184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hyperlink" Target="http://dpi.wi.gov/sfs" TargetMode="External"/><Relationship Id="rId7" Type="http://schemas.openxmlformats.org/officeDocument/2006/relationships/image" Target="../media/image11.png"/><Relationship Id="rId2" Type="http://schemas.openxmlformats.org/officeDocument/2006/relationships/notesSlide" Target="../notesSlides/notesSlide21.xml"/><Relationship Id="rId1" Type="http://schemas.openxmlformats.org/officeDocument/2006/relationships/slideLayout" Target="../slideLayouts/slideLayout6.xml"/><Relationship Id="rId6" Type="http://schemas.openxmlformats.org/officeDocument/2006/relationships/hyperlink" Target="http://dpi.wi.gov/sfs/limits/worksheets/revenue" TargetMode="External"/><Relationship Id="rId5" Type="http://schemas.openxmlformats.org/officeDocument/2006/relationships/hyperlink" Target="https://dpi.wi.gov/sfs/limits/worksheets/revenue" TargetMode="External"/><Relationship Id="rId4" Type="http://schemas.openxmlformats.org/officeDocument/2006/relationships/hyperlink" Target="http://dpi.wi.gov/sfs/limits/overview"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5.xml"/><Relationship Id="rId1" Type="http://schemas.openxmlformats.org/officeDocument/2006/relationships/slideLayout" Target="../slideLayouts/slideLayout8.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7.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2.emf"/><Relationship Id="rId7" Type="http://schemas.openxmlformats.org/officeDocument/2006/relationships/diagramColors" Target="../diagrams/colors3.xml"/><Relationship Id="rId2" Type="http://schemas.openxmlformats.org/officeDocument/2006/relationships/notesSlide" Target="../notesSlides/notesSlide26.xml"/><Relationship Id="rId1" Type="http://schemas.openxmlformats.org/officeDocument/2006/relationships/slideLayout" Target="../slideLayouts/slideLayout8.xml"/><Relationship Id="rId6" Type="http://schemas.openxmlformats.org/officeDocument/2006/relationships/diagramQuickStyle" Target="../diagrams/quickStyle3.xml"/><Relationship Id="rId5" Type="http://schemas.openxmlformats.org/officeDocument/2006/relationships/diagramLayout" Target="../diagrams/layout3.xml"/><Relationship Id="rId10" Type="http://schemas.openxmlformats.org/officeDocument/2006/relationships/image" Target="../media/image14.png"/><Relationship Id="rId4" Type="http://schemas.openxmlformats.org/officeDocument/2006/relationships/diagramData" Target="../diagrams/data3.xml"/><Relationship Id="rId9" Type="http://schemas.openxmlformats.org/officeDocument/2006/relationships/image" Target="../media/image13.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hyperlink" Target="http://dpi.wi.gov/sfs" TargetMode="External"/><Relationship Id="rId2" Type="http://schemas.openxmlformats.org/officeDocument/2006/relationships/notesSlide" Target="../notesSlides/notesSlide33.xml"/><Relationship Id="rId1" Type="http://schemas.openxmlformats.org/officeDocument/2006/relationships/slideLayout" Target="../slideLayouts/slideLayout6.xml"/><Relationship Id="rId6" Type="http://schemas.openxmlformats.org/officeDocument/2006/relationships/hyperlink" Target="https://dpi.wi.gov/sfs/aid/general/equalization/overview" TargetMode="External"/><Relationship Id="rId5" Type="http://schemas.openxmlformats.org/officeDocument/2006/relationships/hyperlink" Target="https://dpi.wi.gov/sfs/aid/general/overview" TargetMode="External"/><Relationship Id="rId4" Type="http://schemas.openxmlformats.org/officeDocument/2006/relationships/hyperlink" Target="https://dpi.wi.gov/sfs/aid/overview"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6.xml"/><Relationship Id="rId1" Type="http://schemas.openxmlformats.org/officeDocument/2006/relationships/slideLayout" Target="../slideLayouts/slideLayout8.xml"/><Relationship Id="rId4" Type="http://schemas.openxmlformats.org/officeDocument/2006/relationships/image" Target="../media/image16.png"/></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hyperlink" Target="https://dpi.wi.gov/sfs" TargetMode="External"/><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424493" y="1385952"/>
            <a:ext cx="7631937" cy="2263950"/>
          </a:xfrm>
        </p:spPr>
        <p:txBody>
          <a:bodyPr vert="horz" lIns="91440" tIns="45720" rIns="91440" bIns="45720" rtlCol="0">
            <a:noAutofit/>
          </a:bodyPr>
          <a:lstStyle/>
          <a:p>
            <a:pPr>
              <a:lnSpc>
                <a:spcPct val="100000"/>
              </a:lnSpc>
            </a:pPr>
            <a:r>
              <a:rPr lang="en-US" sz="5400" dirty="0"/>
              <a:t>Revenue Limit,</a:t>
            </a:r>
            <a:br>
              <a:rPr lang="en-US" sz="5400" dirty="0"/>
            </a:br>
            <a:r>
              <a:rPr lang="en-US" sz="5400" dirty="0"/>
              <a:t>State General Aid,</a:t>
            </a:r>
            <a:br>
              <a:rPr lang="en-US" sz="5400" dirty="0"/>
            </a:br>
            <a:r>
              <a:rPr lang="en-US" sz="5400" dirty="0"/>
              <a:t>and Tax Levy</a:t>
            </a:r>
          </a:p>
        </p:txBody>
      </p:sp>
      <p:sp>
        <p:nvSpPr>
          <p:cNvPr id="7" name="TextBox 6">
            <a:extLst>
              <a:ext uri="{FF2B5EF4-FFF2-40B4-BE49-F238E27FC236}">
                <a16:creationId xmlns:a16="http://schemas.microsoft.com/office/drawing/2014/main" id="{198C6E76-1C3D-4557-9FC4-978BDD844AD0}"/>
              </a:ext>
            </a:extLst>
          </p:cNvPr>
          <p:cNvSpPr txBox="1"/>
          <p:nvPr/>
        </p:nvSpPr>
        <p:spPr>
          <a:xfrm>
            <a:off x="479864" y="200847"/>
            <a:ext cx="11521197" cy="830997"/>
          </a:xfrm>
          <a:prstGeom prst="rect">
            <a:avLst/>
          </a:prstGeom>
          <a:noFill/>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rPr>
              <a:t>WASBO New School Administrator &amp; Support Staff Conference</a:t>
            </a:r>
            <a:br>
              <a:rPr lang="en-US" sz="2400" b="1" dirty="0">
                <a:solidFill>
                  <a:schemeClr val="bg1"/>
                </a:solidFill>
                <a:effectLst>
                  <a:outerShdw blurRad="38100" dist="38100" dir="2700000" algn="tl">
                    <a:srgbClr val="000000">
                      <a:alpha val="43137"/>
                    </a:srgbClr>
                  </a:outerShdw>
                </a:effectLst>
              </a:rPr>
            </a:br>
            <a:r>
              <a:rPr lang="en-US" sz="2400" b="1" dirty="0">
                <a:solidFill>
                  <a:schemeClr val="bg1"/>
                </a:solidFill>
                <a:effectLst>
                  <a:outerShdw blurRad="38100" dist="38100" dir="2700000" algn="tl">
                    <a:srgbClr val="000000">
                      <a:alpha val="43137"/>
                    </a:srgbClr>
                  </a:outerShdw>
                </a:effectLst>
              </a:rPr>
              <a:t>6</a:t>
            </a:r>
            <a:r>
              <a:rPr lang="en-US" sz="2400" dirty="0">
                <a:solidFill>
                  <a:schemeClr val="bg1"/>
                </a:solidFill>
                <a:effectLst>
                  <a:outerShdw blurRad="38100" dist="38100" dir="2700000" algn="tl">
                    <a:srgbClr val="000000">
                      <a:alpha val="43137"/>
                    </a:srgbClr>
                  </a:outerShdw>
                </a:effectLst>
              </a:rPr>
              <a:t> September 2023</a:t>
            </a:r>
          </a:p>
        </p:txBody>
      </p:sp>
      <p:sp>
        <p:nvSpPr>
          <p:cNvPr id="8" name="Text Placeholder 2">
            <a:extLst>
              <a:ext uri="{FF2B5EF4-FFF2-40B4-BE49-F238E27FC236}">
                <a16:creationId xmlns:a16="http://schemas.microsoft.com/office/drawing/2014/main" id="{CD9180D1-EED9-4B77-BDE4-FDAAA6E1D69B}"/>
              </a:ext>
            </a:extLst>
          </p:cNvPr>
          <p:cNvSpPr>
            <a:spLocks noGrp="1"/>
          </p:cNvSpPr>
          <p:nvPr>
            <p:ph type="body" sz="quarter" idx="11"/>
          </p:nvPr>
        </p:nvSpPr>
        <p:spPr>
          <a:xfrm>
            <a:off x="2805830" y="4283974"/>
            <a:ext cx="7792955" cy="685766"/>
          </a:xfrm>
        </p:spPr>
        <p:txBody>
          <a:bodyPr numCol="2">
            <a:noAutofit/>
          </a:bodyPr>
          <a:lstStyle/>
          <a:p>
            <a:pPr>
              <a:lnSpc>
                <a:spcPts val="1613"/>
              </a:lnSpc>
              <a:spcAft>
                <a:spcPts val="0"/>
              </a:spcAft>
            </a:pPr>
            <a:r>
              <a:rPr lang="en-US" sz="1799" dirty="0"/>
              <a:t>Mark Elworthy, Director</a:t>
            </a:r>
          </a:p>
          <a:p>
            <a:pPr>
              <a:lnSpc>
                <a:spcPts val="1613"/>
              </a:lnSpc>
              <a:spcBef>
                <a:spcPts val="0"/>
              </a:spcBef>
              <a:spcAft>
                <a:spcPts val="1638"/>
              </a:spcAft>
            </a:pPr>
            <a:r>
              <a:rPr lang="en-US" sz="1799" dirty="0"/>
              <a:t>School Financial Services Team</a:t>
            </a:r>
          </a:p>
          <a:p>
            <a:pPr>
              <a:lnSpc>
                <a:spcPts val="1613"/>
              </a:lnSpc>
              <a:spcAft>
                <a:spcPts val="1638"/>
              </a:spcAft>
            </a:pPr>
            <a:r>
              <a:rPr lang="en-US" sz="1799" dirty="0"/>
              <a:t>Ben Kopitzke, Finance Consultant</a:t>
            </a:r>
            <a:br>
              <a:rPr lang="en-US" sz="1799" dirty="0"/>
            </a:br>
            <a:r>
              <a:rPr lang="en-US" sz="1799" dirty="0"/>
              <a:t>School Financial Services Team</a:t>
            </a:r>
          </a:p>
        </p:txBody>
      </p:sp>
    </p:spTree>
    <p:extLst>
      <p:ext uri="{BB962C8B-B14F-4D97-AF65-F5344CB8AC3E}">
        <p14:creationId xmlns:p14="http://schemas.microsoft.com/office/powerpoint/2010/main" val="3444086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DA7A2ED2-A27A-1B3A-72E6-C57BE274B6F3}"/>
              </a:ext>
            </a:extLst>
          </p:cNvPr>
          <p:cNvPicPr>
            <a:picLocks noChangeAspect="1"/>
          </p:cNvPicPr>
          <p:nvPr/>
        </p:nvPicPr>
        <p:blipFill>
          <a:blip r:embed="rId3"/>
          <a:stretch>
            <a:fillRect/>
          </a:stretch>
        </p:blipFill>
        <p:spPr>
          <a:xfrm>
            <a:off x="1039369" y="82550"/>
            <a:ext cx="10402186" cy="6858000"/>
          </a:xfrm>
          <a:prstGeom prst="rect">
            <a:avLst/>
          </a:prstGeom>
          <a:solidFill>
            <a:schemeClr val="bg1"/>
          </a:solidFill>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0246006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7"/>
          <p:cNvSpPr>
            <a:spLocks noChangeArrowheads="1"/>
          </p:cNvSpPr>
          <p:nvPr/>
        </p:nvSpPr>
        <p:spPr bwMode="auto">
          <a:xfrm>
            <a:off x="0" y="0"/>
            <a:ext cx="12480925" cy="1256608"/>
          </a:xfrm>
          <a:prstGeom prst="rect">
            <a:avLst/>
          </a:prstGeom>
          <a:ln>
            <a:noFill/>
          </a:ln>
        </p:spPr>
        <p:txBody>
          <a:bodyPr vert="horz" lIns="91440" tIns="45720" rIns="91440" bIns="45720" rtlCol="0" anchor="ctr">
            <a:noAutofit/>
          </a:bodyPr>
          <a:lstStyle/>
          <a:p>
            <a:pPr algn="ctr" defTabSz="936071">
              <a:spcBef>
                <a:spcPct val="0"/>
              </a:spcBef>
              <a:spcAft>
                <a:spcPts val="600"/>
              </a:spcAft>
            </a:pPr>
            <a:r>
              <a:rPr lang="en-US" sz="4000" dirty="0">
                <a:solidFill>
                  <a:schemeClr val="bg1"/>
                </a:solidFill>
                <a:effectLst>
                  <a:outerShdw blurRad="38100" dist="38100" dir="2700000" algn="tl">
                    <a:srgbClr val="000000">
                      <a:alpha val="43137"/>
                    </a:srgbClr>
                  </a:outerShdw>
                </a:effectLst>
                <a:latin typeface="+mj-lt"/>
              </a:rPr>
              <a:t>Revenue Limits &amp; Budget-Building</a:t>
            </a:r>
          </a:p>
          <a:p>
            <a:pPr algn="ctr" defTabSz="936071">
              <a:spcBef>
                <a:spcPct val="0"/>
              </a:spcBef>
              <a:spcAft>
                <a:spcPts val="600"/>
              </a:spcAft>
            </a:pPr>
            <a:r>
              <a:rPr lang="en-US" sz="4000" dirty="0">
                <a:solidFill>
                  <a:schemeClr val="bg1"/>
                </a:solidFill>
                <a:effectLst>
                  <a:outerShdw blurRad="38100" dist="38100" dir="2700000" algn="tl">
                    <a:srgbClr val="000000">
                      <a:alpha val="43137"/>
                    </a:srgbClr>
                  </a:outerShdw>
                </a:effectLst>
                <a:latin typeface="+mj-lt"/>
              </a:rPr>
              <a:t>Watch Change Across Time – Line 11</a:t>
            </a:r>
          </a:p>
        </p:txBody>
      </p:sp>
      <p:sp>
        <p:nvSpPr>
          <p:cNvPr id="28675" name="Text Box 35"/>
          <p:cNvSpPr txBox="1">
            <a:spLocks noChangeArrowheads="1"/>
          </p:cNvSpPr>
          <p:nvPr/>
        </p:nvSpPr>
        <p:spPr bwMode="auto">
          <a:xfrm>
            <a:off x="5042454" y="2610690"/>
            <a:ext cx="2509865" cy="1111425"/>
          </a:xfrm>
          <a:prstGeom prst="rect">
            <a:avLst/>
          </a:prstGeom>
          <a:solidFill>
            <a:schemeClr val="accent3">
              <a:lumMod val="40000"/>
              <a:lumOff val="60000"/>
            </a:schemeClr>
          </a:solidFill>
          <a:ln w="19050">
            <a:noFill/>
            <a:miter lim="800000"/>
            <a:headEnd/>
            <a:tailEnd/>
          </a:ln>
        </p:spPr>
        <p:txBody>
          <a:bodyPr wrap="square">
            <a:spAutoFit/>
          </a:bodyPr>
          <a:lstStyle/>
          <a:p>
            <a:pPr algn="ctr">
              <a:spcBef>
                <a:spcPct val="50000"/>
              </a:spcBef>
            </a:pPr>
            <a:r>
              <a:rPr lang="en-US" sz="2151" b="1" dirty="0">
                <a:solidFill>
                  <a:srgbClr val="262087"/>
                </a:solidFill>
              </a:rPr>
              <a:t>Total Revenue Limit with Exemptions</a:t>
            </a:r>
          </a:p>
        </p:txBody>
      </p:sp>
      <p:sp>
        <p:nvSpPr>
          <p:cNvPr id="28676" name="TextBox 22"/>
          <p:cNvSpPr txBox="1">
            <a:spLocks noChangeArrowheads="1"/>
          </p:cNvSpPr>
          <p:nvPr/>
        </p:nvSpPr>
        <p:spPr bwMode="auto">
          <a:xfrm>
            <a:off x="2104636" y="1726865"/>
            <a:ext cx="2106930" cy="461665"/>
          </a:xfrm>
          <a:prstGeom prst="rect">
            <a:avLst/>
          </a:prstGeom>
          <a:solidFill>
            <a:srgbClr val="FFFF00"/>
          </a:solidFill>
          <a:ln w="19050">
            <a:noFill/>
            <a:miter lim="800000"/>
            <a:headEnd/>
            <a:tailEnd/>
          </a:ln>
        </p:spPr>
        <p:txBody>
          <a:bodyPr>
            <a:spAutoFit/>
          </a:bodyPr>
          <a:lstStyle/>
          <a:p>
            <a:pPr algn="ctr"/>
            <a:r>
              <a:rPr lang="en-US" sz="2400" b="1" dirty="0"/>
              <a:t>Year 1</a:t>
            </a:r>
          </a:p>
        </p:txBody>
      </p:sp>
      <p:sp>
        <p:nvSpPr>
          <p:cNvPr id="28677" name="TextBox 32"/>
          <p:cNvSpPr txBox="1">
            <a:spLocks noChangeArrowheads="1"/>
          </p:cNvSpPr>
          <p:nvPr/>
        </p:nvSpPr>
        <p:spPr bwMode="auto">
          <a:xfrm>
            <a:off x="5186997" y="1746318"/>
            <a:ext cx="2106930" cy="461665"/>
          </a:xfrm>
          <a:prstGeom prst="rect">
            <a:avLst/>
          </a:prstGeom>
          <a:solidFill>
            <a:srgbClr val="FFFF00"/>
          </a:solidFill>
          <a:ln w="19050">
            <a:noFill/>
            <a:miter lim="800000"/>
            <a:headEnd/>
            <a:tailEnd/>
          </a:ln>
        </p:spPr>
        <p:txBody>
          <a:bodyPr>
            <a:spAutoFit/>
          </a:bodyPr>
          <a:lstStyle/>
          <a:p>
            <a:pPr algn="ctr"/>
            <a:r>
              <a:rPr lang="en-US" sz="2400" b="1" dirty="0"/>
              <a:t>Year 2</a:t>
            </a:r>
          </a:p>
        </p:txBody>
      </p:sp>
      <p:sp>
        <p:nvSpPr>
          <p:cNvPr id="28678" name="TextBox 37"/>
          <p:cNvSpPr txBox="1">
            <a:spLocks noChangeArrowheads="1"/>
          </p:cNvSpPr>
          <p:nvPr/>
        </p:nvSpPr>
        <p:spPr bwMode="auto">
          <a:xfrm>
            <a:off x="8269358" y="1722815"/>
            <a:ext cx="2106930" cy="461665"/>
          </a:xfrm>
          <a:prstGeom prst="rect">
            <a:avLst/>
          </a:prstGeom>
          <a:solidFill>
            <a:srgbClr val="FFFF00"/>
          </a:solidFill>
          <a:ln w="19050">
            <a:noFill/>
            <a:miter lim="800000"/>
            <a:headEnd/>
            <a:tailEnd/>
          </a:ln>
        </p:spPr>
        <p:txBody>
          <a:bodyPr>
            <a:spAutoFit/>
          </a:bodyPr>
          <a:lstStyle/>
          <a:p>
            <a:pPr algn="ctr"/>
            <a:r>
              <a:rPr lang="en-US" sz="2400" b="1" dirty="0"/>
              <a:t>Year 3</a:t>
            </a:r>
          </a:p>
        </p:txBody>
      </p:sp>
      <p:sp>
        <p:nvSpPr>
          <p:cNvPr id="28681" name="TextBox 41"/>
          <p:cNvSpPr txBox="1">
            <a:spLocks noChangeArrowheads="1"/>
          </p:cNvSpPr>
          <p:nvPr/>
        </p:nvSpPr>
        <p:spPr bwMode="auto">
          <a:xfrm>
            <a:off x="1230086" y="3838855"/>
            <a:ext cx="10134600" cy="2708434"/>
          </a:xfrm>
          <a:prstGeom prst="rect">
            <a:avLst/>
          </a:prstGeom>
          <a:noFill/>
          <a:ln w="9525">
            <a:noFill/>
            <a:miter lim="800000"/>
            <a:headEnd/>
            <a:tailEnd/>
          </a:ln>
        </p:spPr>
        <p:txBody>
          <a:bodyPr wrap="square">
            <a:spAutoFit/>
          </a:bodyPr>
          <a:lstStyle/>
          <a:p>
            <a:pPr indent="-468219">
              <a:spcAft>
                <a:spcPts val="614"/>
              </a:spcAft>
              <a:buClr>
                <a:schemeClr val="accent3"/>
              </a:buClr>
              <a:buSzPct val="85000"/>
              <a:defRPr/>
            </a:pPr>
            <a:r>
              <a:rPr lang="en-US" sz="2400" dirty="0">
                <a:solidFill>
                  <a:srgbClr val="262087"/>
                </a:solidFill>
              </a:rPr>
              <a:t>Line 11 represents the total amount of resource your district will get from property tax, state general aids, and exempt computer aid.  This will equal about 85-95% of general fund revenues.</a:t>
            </a:r>
          </a:p>
          <a:p>
            <a:pPr indent="-468219">
              <a:spcAft>
                <a:spcPts val="614"/>
              </a:spcAft>
              <a:buClr>
                <a:schemeClr val="accent3"/>
              </a:buClr>
              <a:buSzPct val="85000"/>
              <a:defRPr/>
            </a:pPr>
            <a:endParaRPr lang="en-US" sz="1050" dirty="0">
              <a:solidFill>
                <a:srgbClr val="262087"/>
              </a:solidFill>
            </a:endParaRPr>
          </a:p>
          <a:p>
            <a:pPr indent="-468219">
              <a:spcAft>
                <a:spcPts val="614"/>
              </a:spcAft>
              <a:buClr>
                <a:schemeClr val="accent3"/>
              </a:buClr>
              <a:buSzPct val="85000"/>
              <a:defRPr/>
            </a:pPr>
            <a:r>
              <a:rPr lang="en-US" sz="2400" dirty="0">
                <a:solidFill>
                  <a:srgbClr val="262087"/>
                </a:solidFill>
              </a:rPr>
              <a:t>For budgeting purposes, it’s </a:t>
            </a:r>
            <a:r>
              <a:rPr lang="en-US" sz="2400" u="sng" dirty="0">
                <a:solidFill>
                  <a:srgbClr val="262087"/>
                </a:solidFill>
              </a:rPr>
              <a:t>very</a:t>
            </a:r>
            <a:r>
              <a:rPr lang="en-US" sz="2400" dirty="0">
                <a:solidFill>
                  <a:srgbClr val="262087"/>
                </a:solidFill>
              </a:rPr>
              <a:t> important to compare Line 11 with the previous year’s Line 11. Major decreases in Line 11 from year to year can have serious implications for your budget.  Watch for exemptions.</a:t>
            </a:r>
          </a:p>
        </p:txBody>
      </p:sp>
      <p:sp>
        <p:nvSpPr>
          <p:cNvPr id="11" name="Text Box 35"/>
          <p:cNvSpPr txBox="1">
            <a:spLocks noChangeArrowheads="1"/>
          </p:cNvSpPr>
          <p:nvPr/>
        </p:nvSpPr>
        <p:spPr bwMode="auto">
          <a:xfrm>
            <a:off x="2013840" y="2465507"/>
            <a:ext cx="2497102" cy="1256608"/>
          </a:xfrm>
          <a:prstGeom prst="rect">
            <a:avLst/>
          </a:prstGeom>
          <a:solidFill>
            <a:schemeClr val="accent3">
              <a:lumMod val="40000"/>
              <a:lumOff val="60000"/>
            </a:schemeClr>
          </a:solidFill>
          <a:ln w="19050">
            <a:noFill/>
            <a:miter lim="800000"/>
            <a:headEnd/>
            <a:tailEnd/>
          </a:ln>
        </p:spPr>
        <p:txBody>
          <a:bodyPr wrap="square">
            <a:spAutoFit/>
          </a:bodyPr>
          <a:lstStyle/>
          <a:p>
            <a:pPr algn="ctr">
              <a:spcBef>
                <a:spcPct val="50000"/>
              </a:spcBef>
            </a:pPr>
            <a:r>
              <a:rPr lang="en-US" sz="2458" b="1" dirty="0">
                <a:solidFill>
                  <a:srgbClr val="262087"/>
                </a:solidFill>
              </a:rPr>
              <a:t>Total Revenue Limit with Exemptions</a:t>
            </a:r>
          </a:p>
        </p:txBody>
      </p:sp>
      <p:sp>
        <p:nvSpPr>
          <p:cNvPr id="12" name="Text Box 35"/>
          <p:cNvSpPr txBox="1">
            <a:spLocks noChangeArrowheads="1"/>
          </p:cNvSpPr>
          <p:nvPr/>
        </p:nvSpPr>
        <p:spPr bwMode="auto">
          <a:xfrm>
            <a:off x="8083831" y="2982084"/>
            <a:ext cx="2549611" cy="740031"/>
          </a:xfrm>
          <a:prstGeom prst="rect">
            <a:avLst/>
          </a:prstGeom>
          <a:solidFill>
            <a:schemeClr val="accent3">
              <a:lumMod val="40000"/>
              <a:lumOff val="60000"/>
            </a:schemeClr>
          </a:solidFill>
          <a:ln w="19050">
            <a:noFill/>
            <a:miter lim="800000"/>
            <a:headEnd/>
            <a:tailEnd/>
          </a:ln>
        </p:spPr>
        <p:txBody>
          <a:bodyPr wrap="square">
            <a:spAutoFit/>
          </a:bodyPr>
          <a:lstStyle/>
          <a:p>
            <a:pPr algn="ctr">
              <a:spcBef>
                <a:spcPct val="50000"/>
              </a:spcBef>
            </a:pPr>
            <a:r>
              <a:rPr lang="en-US" sz="2048" b="1" dirty="0">
                <a:solidFill>
                  <a:srgbClr val="262087"/>
                </a:solidFill>
              </a:rPr>
              <a:t>Total Revenue Limit with Exemptions</a:t>
            </a:r>
          </a:p>
        </p:txBody>
      </p:sp>
    </p:spTree>
    <p:extLst>
      <p:ext uri="{BB962C8B-B14F-4D97-AF65-F5344CB8AC3E}">
        <p14:creationId xmlns:p14="http://schemas.microsoft.com/office/powerpoint/2010/main" val="8784077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ChangeArrowheads="1"/>
          </p:cNvSpPr>
          <p:nvPr/>
        </p:nvSpPr>
        <p:spPr bwMode="auto">
          <a:xfrm>
            <a:off x="-1" y="-8759"/>
            <a:ext cx="12480925" cy="1289241"/>
          </a:xfrm>
          <a:prstGeom prst="rect">
            <a:avLst/>
          </a:prstGeom>
          <a:ln>
            <a:noFill/>
          </a:ln>
        </p:spPr>
        <p:txBody>
          <a:bodyPr vert="horz" lIns="91440" tIns="45720" rIns="91440" bIns="45720" rtlCol="0" anchor="ctr">
            <a:noAutofit/>
          </a:bodyPr>
          <a:lstStyle/>
          <a:p>
            <a:pPr algn="ctr" defTabSz="936071">
              <a:spcBef>
                <a:spcPct val="0"/>
              </a:spcBef>
              <a:spcAft>
                <a:spcPts val="600"/>
              </a:spcAft>
            </a:pPr>
            <a:r>
              <a:rPr lang="en-US" sz="4400" dirty="0">
                <a:solidFill>
                  <a:schemeClr val="bg1"/>
                </a:solidFill>
                <a:effectLst>
                  <a:outerShdw blurRad="38100" dist="38100" dir="2700000" algn="tl">
                    <a:srgbClr val="000000">
                      <a:alpha val="43137"/>
                    </a:srgbClr>
                  </a:outerShdw>
                </a:effectLst>
                <a:latin typeface="+mj-lt"/>
              </a:rPr>
              <a:t>Know the Difference!</a:t>
            </a:r>
          </a:p>
        </p:txBody>
      </p:sp>
      <p:sp>
        <p:nvSpPr>
          <p:cNvPr id="23555" name="Rectangle 4"/>
          <p:cNvSpPr>
            <a:spLocks noChangeArrowheads="1"/>
          </p:cNvSpPr>
          <p:nvPr/>
        </p:nvSpPr>
        <p:spPr bwMode="auto">
          <a:xfrm>
            <a:off x="1033095" y="2600245"/>
            <a:ext cx="4994204" cy="869257"/>
          </a:xfrm>
          <a:prstGeom prst="rect">
            <a:avLst/>
          </a:prstGeom>
          <a:noFill/>
          <a:ln w="38100">
            <a:solidFill>
              <a:srgbClr val="FFC000"/>
            </a:solidFill>
            <a:miter lim="800000"/>
            <a:headEnd/>
            <a:tailEnd/>
          </a:ln>
        </p:spPr>
        <p:txBody>
          <a:bodyPr>
            <a:spAutoFit/>
          </a:bodyPr>
          <a:lstStyle/>
          <a:p>
            <a:pPr algn="ctr">
              <a:buFont typeface="Wingdings" pitchFamily="2" charset="2"/>
              <a:buNone/>
              <a:defRPr/>
            </a:pPr>
            <a:r>
              <a:rPr lang="en-US" sz="2458" b="1" dirty="0">
                <a:solidFill>
                  <a:srgbClr val="262087"/>
                </a:solidFill>
              </a:rPr>
              <a:t>Recurring Exemptions – Permanently in Your Base</a:t>
            </a:r>
          </a:p>
        </p:txBody>
      </p:sp>
      <p:sp>
        <p:nvSpPr>
          <p:cNvPr id="47108" name="TextBox 3"/>
          <p:cNvSpPr txBox="1">
            <a:spLocks noChangeArrowheads="1"/>
          </p:cNvSpPr>
          <p:nvPr/>
        </p:nvSpPr>
        <p:spPr bwMode="auto">
          <a:xfrm>
            <a:off x="1579337" y="4309282"/>
            <a:ext cx="1716758" cy="1156930"/>
          </a:xfrm>
          <a:prstGeom prst="rect">
            <a:avLst/>
          </a:prstGeom>
          <a:solidFill>
            <a:srgbClr val="00FF00"/>
          </a:solidFill>
          <a:ln w="28575">
            <a:solidFill>
              <a:schemeClr val="tx1"/>
            </a:solidFill>
            <a:miter lim="800000"/>
            <a:headEnd/>
            <a:tailEnd/>
          </a:ln>
        </p:spPr>
        <p:txBody>
          <a:bodyPr>
            <a:spAutoFit/>
          </a:bodyPr>
          <a:lstStyle/>
          <a:p>
            <a:pPr>
              <a:defRPr/>
            </a:pPr>
            <a:endParaRPr lang="en-US" sz="2247" dirty="0"/>
          </a:p>
          <a:p>
            <a:pPr algn="ctr">
              <a:defRPr/>
            </a:pPr>
            <a:r>
              <a:rPr lang="en-US" sz="2247" b="1" dirty="0"/>
              <a:t>Base</a:t>
            </a:r>
          </a:p>
          <a:p>
            <a:pPr>
              <a:defRPr/>
            </a:pPr>
            <a:endParaRPr lang="en-US" sz="2247" dirty="0"/>
          </a:p>
        </p:txBody>
      </p:sp>
      <p:sp>
        <p:nvSpPr>
          <p:cNvPr id="8" name="Rectangle 7"/>
          <p:cNvSpPr>
            <a:spLocks noChangeArrowheads="1"/>
          </p:cNvSpPr>
          <p:nvPr/>
        </p:nvSpPr>
        <p:spPr bwMode="auto">
          <a:xfrm>
            <a:off x="6952720" y="2594331"/>
            <a:ext cx="4525998" cy="869257"/>
          </a:xfrm>
          <a:prstGeom prst="rect">
            <a:avLst/>
          </a:prstGeom>
          <a:noFill/>
          <a:ln w="38100">
            <a:solidFill>
              <a:srgbClr val="FFC000"/>
            </a:solidFill>
            <a:miter lim="800000"/>
            <a:headEnd/>
            <a:tailEnd/>
          </a:ln>
        </p:spPr>
        <p:txBody>
          <a:bodyPr>
            <a:spAutoFit/>
          </a:bodyPr>
          <a:lstStyle/>
          <a:p>
            <a:pPr algn="ctr">
              <a:buFont typeface="Wingdings" pitchFamily="2" charset="2"/>
              <a:buNone/>
              <a:defRPr/>
            </a:pPr>
            <a:r>
              <a:rPr lang="en-US" sz="2458" b="1" dirty="0">
                <a:solidFill>
                  <a:srgbClr val="262087"/>
                </a:solidFill>
              </a:rPr>
              <a:t>Non-Recurring Exemptions – One Year Only</a:t>
            </a:r>
          </a:p>
        </p:txBody>
      </p:sp>
      <p:sp>
        <p:nvSpPr>
          <p:cNvPr id="47110" name="TextBox 9"/>
          <p:cNvSpPr txBox="1">
            <a:spLocks noChangeArrowheads="1"/>
          </p:cNvSpPr>
          <p:nvPr/>
        </p:nvSpPr>
        <p:spPr bwMode="auto">
          <a:xfrm>
            <a:off x="1579337" y="3930489"/>
            <a:ext cx="1716758" cy="448681"/>
          </a:xfrm>
          <a:prstGeom prst="rect">
            <a:avLst/>
          </a:prstGeom>
          <a:solidFill>
            <a:srgbClr val="00FF00"/>
          </a:solidFill>
          <a:ln w="28575">
            <a:solidFill>
              <a:schemeClr val="tx1"/>
            </a:solidFill>
            <a:miter lim="800000"/>
            <a:headEnd/>
            <a:tailEnd/>
          </a:ln>
        </p:spPr>
        <p:txBody>
          <a:bodyPr>
            <a:spAutoFit/>
          </a:bodyPr>
          <a:lstStyle/>
          <a:p>
            <a:pPr algn="ctr">
              <a:defRPr/>
            </a:pPr>
            <a:r>
              <a:rPr lang="en-US" sz="2247" b="1" dirty="0"/>
              <a:t> Recurring</a:t>
            </a:r>
          </a:p>
        </p:txBody>
      </p:sp>
      <p:sp>
        <p:nvSpPr>
          <p:cNvPr id="11" name="TextBox 10"/>
          <p:cNvSpPr txBox="1"/>
          <p:nvPr/>
        </p:nvSpPr>
        <p:spPr>
          <a:xfrm>
            <a:off x="1579337" y="3519535"/>
            <a:ext cx="1716758" cy="461665"/>
          </a:xfrm>
          <a:prstGeom prst="rect">
            <a:avLst/>
          </a:prstGeom>
          <a:noFill/>
        </p:spPr>
        <p:txBody>
          <a:bodyPr>
            <a:spAutoFit/>
          </a:bodyPr>
          <a:lstStyle/>
          <a:p>
            <a:pPr algn="ctr">
              <a:defRPr/>
            </a:pPr>
            <a:r>
              <a:rPr lang="en-US" sz="2400" b="1" dirty="0">
                <a:solidFill>
                  <a:srgbClr val="262087"/>
                </a:solidFill>
              </a:rPr>
              <a:t>This Year</a:t>
            </a:r>
          </a:p>
        </p:txBody>
      </p:sp>
      <p:sp>
        <p:nvSpPr>
          <p:cNvPr id="12" name="TextBox 11"/>
          <p:cNvSpPr txBox="1"/>
          <p:nvPr/>
        </p:nvSpPr>
        <p:spPr>
          <a:xfrm>
            <a:off x="3530198" y="3519535"/>
            <a:ext cx="1716758" cy="461665"/>
          </a:xfrm>
          <a:prstGeom prst="rect">
            <a:avLst/>
          </a:prstGeom>
          <a:noFill/>
        </p:spPr>
        <p:txBody>
          <a:bodyPr>
            <a:spAutoFit/>
          </a:bodyPr>
          <a:lstStyle/>
          <a:p>
            <a:pPr algn="ctr">
              <a:defRPr/>
            </a:pPr>
            <a:r>
              <a:rPr lang="en-US" sz="2400" b="1" dirty="0">
                <a:solidFill>
                  <a:srgbClr val="262087"/>
                </a:solidFill>
              </a:rPr>
              <a:t>Next Year</a:t>
            </a:r>
          </a:p>
        </p:txBody>
      </p:sp>
      <p:sp>
        <p:nvSpPr>
          <p:cNvPr id="47113" name="TextBox 13"/>
          <p:cNvSpPr txBox="1">
            <a:spLocks noChangeArrowheads="1"/>
          </p:cNvSpPr>
          <p:nvPr/>
        </p:nvSpPr>
        <p:spPr bwMode="auto">
          <a:xfrm>
            <a:off x="3530198" y="3945473"/>
            <a:ext cx="1716758" cy="1528062"/>
          </a:xfrm>
          <a:prstGeom prst="rect">
            <a:avLst/>
          </a:prstGeom>
          <a:solidFill>
            <a:srgbClr val="00FF00"/>
          </a:solidFill>
          <a:ln w="28575">
            <a:solidFill>
              <a:schemeClr val="tx1"/>
            </a:solidFill>
            <a:miter lim="800000"/>
            <a:headEnd/>
            <a:tailEnd/>
          </a:ln>
        </p:spPr>
        <p:txBody>
          <a:bodyPr>
            <a:spAutoFit/>
          </a:bodyPr>
          <a:lstStyle/>
          <a:p>
            <a:pPr algn="ctr">
              <a:defRPr/>
            </a:pPr>
            <a:endParaRPr lang="en-US" sz="2247" dirty="0">
              <a:solidFill>
                <a:schemeClr val="bg1"/>
              </a:solidFill>
            </a:endParaRPr>
          </a:p>
          <a:p>
            <a:pPr algn="ctr">
              <a:defRPr/>
            </a:pPr>
            <a:endParaRPr lang="en-US" sz="2247" dirty="0">
              <a:solidFill>
                <a:schemeClr val="bg1"/>
              </a:solidFill>
            </a:endParaRPr>
          </a:p>
          <a:p>
            <a:pPr algn="ctr">
              <a:defRPr/>
            </a:pPr>
            <a:r>
              <a:rPr lang="en-US" sz="2400" b="1" dirty="0"/>
              <a:t>Base</a:t>
            </a:r>
            <a:endParaRPr lang="en-US" sz="2247" b="1" dirty="0"/>
          </a:p>
          <a:p>
            <a:pPr algn="ctr">
              <a:defRPr/>
            </a:pPr>
            <a:endParaRPr lang="en-US" sz="2355" dirty="0">
              <a:solidFill>
                <a:schemeClr val="bg1"/>
              </a:solidFill>
            </a:endParaRPr>
          </a:p>
        </p:txBody>
      </p:sp>
      <p:sp>
        <p:nvSpPr>
          <p:cNvPr id="16" name="TextBox 15"/>
          <p:cNvSpPr txBox="1">
            <a:spLocks noChangeArrowheads="1"/>
          </p:cNvSpPr>
          <p:nvPr/>
        </p:nvSpPr>
        <p:spPr bwMode="auto">
          <a:xfrm>
            <a:off x="7233969" y="4325693"/>
            <a:ext cx="1716758" cy="1156930"/>
          </a:xfrm>
          <a:prstGeom prst="rect">
            <a:avLst/>
          </a:prstGeom>
          <a:solidFill>
            <a:srgbClr val="00FF00"/>
          </a:solidFill>
          <a:ln w="28575">
            <a:solidFill>
              <a:schemeClr val="tx1"/>
            </a:solidFill>
            <a:miter lim="800000"/>
            <a:headEnd/>
            <a:tailEnd/>
          </a:ln>
        </p:spPr>
        <p:txBody>
          <a:bodyPr>
            <a:spAutoFit/>
          </a:bodyPr>
          <a:lstStyle/>
          <a:p>
            <a:pPr>
              <a:defRPr/>
            </a:pPr>
            <a:endParaRPr lang="en-US" sz="2247" dirty="0"/>
          </a:p>
          <a:p>
            <a:pPr algn="ctr">
              <a:defRPr/>
            </a:pPr>
            <a:r>
              <a:rPr lang="en-US" sz="2400" b="1" dirty="0"/>
              <a:t>Base</a:t>
            </a:r>
            <a:endParaRPr lang="en-US" sz="2247" b="1" dirty="0"/>
          </a:p>
          <a:p>
            <a:pPr>
              <a:defRPr/>
            </a:pPr>
            <a:endParaRPr lang="en-US" sz="2247" dirty="0"/>
          </a:p>
        </p:txBody>
      </p:sp>
      <p:sp>
        <p:nvSpPr>
          <p:cNvPr id="17" name="TextBox 16"/>
          <p:cNvSpPr txBox="1">
            <a:spLocks noChangeArrowheads="1"/>
          </p:cNvSpPr>
          <p:nvPr/>
        </p:nvSpPr>
        <p:spPr bwMode="auto">
          <a:xfrm>
            <a:off x="7233969" y="3951758"/>
            <a:ext cx="1716758" cy="369332"/>
          </a:xfrm>
          <a:prstGeom prst="rect">
            <a:avLst/>
          </a:prstGeom>
          <a:solidFill>
            <a:srgbClr val="FFFF00"/>
          </a:solidFill>
          <a:ln w="28575">
            <a:solidFill>
              <a:schemeClr val="tx1"/>
            </a:solidFill>
            <a:miter lim="800000"/>
            <a:headEnd/>
            <a:tailEnd/>
          </a:ln>
        </p:spPr>
        <p:txBody>
          <a:bodyPr>
            <a:spAutoFit/>
          </a:bodyPr>
          <a:lstStyle/>
          <a:p>
            <a:pPr algn="ctr">
              <a:defRPr/>
            </a:pPr>
            <a:r>
              <a:rPr lang="en-US" sz="1800" b="1" dirty="0"/>
              <a:t>Non-Recurring</a:t>
            </a:r>
          </a:p>
        </p:txBody>
      </p:sp>
      <p:sp>
        <p:nvSpPr>
          <p:cNvPr id="18" name="TextBox 17"/>
          <p:cNvSpPr txBox="1">
            <a:spLocks noChangeArrowheads="1"/>
          </p:cNvSpPr>
          <p:nvPr/>
        </p:nvSpPr>
        <p:spPr bwMode="auto">
          <a:xfrm>
            <a:off x="9184830" y="4328486"/>
            <a:ext cx="1716758" cy="1156930"/>
          </a:xfrm>
          <a:prstGeom prst="rect">
            <a:avLst/>
          </a:prstGeom>
          <a:solidFill>
            <a:srgbClr val="00FF00"/>
          </a:solidFill>
          <a:ln w="28575">
            <a:solidFill>
              <a:schemeClr val="tx1"/>
            </a:solidFill>
            <a:miter lim="800000"/>
            <a:headEnd/>
            <a:tailEnd/>
          </a:ln>
        </p:spPr>
        <p:txBody>
          <a:bodyPr>
            <a:spAutoFit/>
          </a:bodyPr>
          <a:lstStyle/>
          <a:p>
            <a:pPr>
              <a:defRPr/>
            </a:pPr>
            <a:endParaRPr lang="en-US" sz="2247" dirty="0"/>
          </a:p>
          <a:p>
            <a:pPr algn="ctr">
              <a:defRPr/>
            </a:pPr>
            <a:r>
              <a:rPr lang="en-US" sz="2400" b="1" dirty="0"/>
              <a:t>Base</a:t>
            </a:r>
            <a:endParaRPr lang="en-US" sz="2247" b="1" dirty="0"/>
          </a:p>
          <a:p>
            <a:pPr>
              <a:defRPr/>
            </a:pPr>
            <a:endParaRPr lang="en-US" sz="2247" dirty="0"/>
          </a:p>
        </p:txBody>
      </p:sp>
      <p:sp>
        <p:nvSpPr>
          <p:cNvPr id="19" name="TextBox 18"/>
          <p:cNvSpPr txBox="1"/>
          <p:nvPr/>
        </p:nvSpPr>
        <p:spPr>
          <a:xfrm>
            <a:off x="7233969" y="3516031"/>
            <a:ext cx="1716758" cy="461665"/>
          </a:xfrm>
          <a:prstGeom prst="rect">
            <a:avLst/>
          </a:prstGeom>
          <a:noFill/>
        </p:spPr>
        <p:txBody>
          <a:bodyPr>
            <a:spAutoFit/>
          </a:bodyPr>
          <a:lstStyle/>
          <a:p>
            <a:pPr algn="ctr">
              <a:defRPr/>
            </a:pPr>
            <a:r>
              <a:rPr lang="en-US" sz="2400" b="1" dirty="0">
                <a:solidFill>
                  <a:srgbClr val="262087"/>
                </a:solidFill>
              </a:rPr>
              <a:t>This Year</a:t>
            </a:r>
          </a:p>
        </p:txBody>
      </p:sp>
      <p:sp>
        <p:nvSpPr>
          <p:cNvPr id="20" name="TextBox 19"/>
          <p:cNvSpPr txBox="1"/>
          <p:nvPr/>
        </p:nvSpPr>
        <p:spPr>
          <a:xfrm>
            <a:off x="9184830" y="3516173"/>
            <a:ext cx="1716758" cy="461665"/>
          </a:xfrm>
          <a:prstGeom prst="rect">
            <a:avLst/>
          </a:prstGeom>
          <a:noFill/>
        </p:spPr>
        <p:txBody>
          <a:bodyPr>
            <a:spAutoFit/>
          </a:bodyPr>
          <a:lstStyle/>
          <a:p>
            <a:pPr algn="ctr">
              <a:defRPr/>
            </a:pPr>
            <a:r>
              <a:rPr lang="en-US" sz="2400" b="1" dirty="0">
                <a:solidFill>
                  <a:srgbClr val="262087"/>
                </a:solidFill>
              </a:rPr>
              <a:t>Next Year</a:t>
            </a:r>
          </a:p>
        </p:txBody>
      </p:sp>
      <p:sp>
        <p:nvSpPr>
          <p:cNvPr id="21" name="TextBox 20"/>
          <p:cNvSpPr txBox="1"/>
          <p:nvPr/>
        </p:nvSpPr>
        <p:spPr>
          <a:xfrm>
            <a:off x="2832044" y="1975678"/>
            <a:ext cx="1560689" cy="523220"/>
          </a:xfrm>
          <a:prstGeom prst="rect">
            <a:avLst/>
          </a:prstGeom>
          <a:noFill/>
        </p:spPr>
        <p:txBody>
          <a:bodyPr wrap="square" rtlCol="0">
            <a:spAutoFit/>
          </a:bodyPr>
          <a:lstStyle/>
          <a:p>
            <a:r>
              <a:rPr lang="en-US" sz="2800" b="1" dirty="0">
                <a:solidFill>
                  <a:srgbClr val="262087"/>
                </a:solidFill>
              </a:rPr>
              <a:t>Line 8</a:t>
            </a:r>
          </a:p>
        </p:txBody>
      </p:sp>
      <p:sp>
        <p:nvSpPr>
          <p:cNvPr id="22" name="TextBox 21"/>
          <p:cNvSpPr txBox="1"/>
          <p:nvPr/>
        </p:nvSpPr>
        <p:spPr>
          <a:xfrm>
            <a:off x="8576746" y="1973936"/>
            <a:ext cx="1560689" cy="523220"/>
          </a:xfrm>
          <a:prstGeom prst="rect">
            <a:avLst/>
          </a:prstGeom>
          <a:noFill/>
        </p:spPr>
        <p:txBody>
          <a:bodyPr wrap="square" rtlCol="0">
            <a:spAutoFit/>
          </a:bodyPr>
          <a:lstStyle/>
          <a:p>
            <a:r>
              <a:rPr lang="en-US" sz="2800" b="1" dirty="0">
                <a:solidFill>
                  <a:srgbClr val="262087"/>
                </a:solidFill>
              </a:rPr>
              <a:t>Line 10</a:t>
            </a:r>
          </a:p>
        </p:txBody>
      </p:sp>
    </p:spTree>
    <p:extLst>
      <p:ext uri="{BB962C8B-B14F-4D97-AF65-F5344CB8AC3E}">
        <p14:creationId xmlns:p14="http://schemas.microsoft.com/office/powerpoint/2010/main" val="12451410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7"/>
          <p:cNvSpPr>
            <a:spLocks noChangeArrowheads="1"/>
          </p:cNvSpPr>
          <p:nvPr/>
        </p:nvSpPr>
        <p:spPr bwMode="auto">
          <a:xfrm>
            <a:off x="0" y="0"/>
            <a:ext cx="12480925" cy="1243584"/>
          </a:xfrm>
          <a:prstGeom prst="rect">
            <a:avLst/>
          </a:prstGeom>
          <a:ln>
            <a:noFill/>
          </a:ln>
        </p:spPr>
        <p:txBody>
          <a:bodyPr vert="horz" lIns="91440" tIns="45720" rIns="91440" bIns="45720" rtlCol="0" anchor="ctr">
            <a:noAutofit/>
          </a:bodyPr>
          <a:lstStyle/>
          <a:p>
            <a:pPr algn="ctr" defTabSz="936071">
              <a:spcBef>
                <a:spcPct val="0"/>
              </a:spcBef>
              <a:spcAft>
                <a:spcPts val="600"/>
              </a:spcAft>
            </a:pPr>
            <a:r>
              <a:rPr lang="en-US" sz="4400" dirty="0">
                <a:solidFill>
                  <a:schemeClr val="bg1"/>
                </a:solidFill>
                <a:effectLst>
                  <a:outerShdw blurRad="38100" dist="38100" dir="2700000" algn="tl">
                    <a:srgbClr val="000000">
                      <a:alpha val="43137"/>
                    </a:srgbClr>
                  </a:outerShdw>
                </a:effectLst>
                <a:latin typeface="+mj-lt"/>
              </a:rPr>
              <a:t>Revenue Limit Takeaways</a:t>
            </a:r>
          </a:p>
        </p:txBody>
      </p:sp>
      <p:sp>
        <p:nvSpPr>
          <p:cNvPr id="3" name="TextBox 2"/>
          <p:cNvSpPr txBox="1"/>
          <p:nvPr/>
        </p:nvSpPr>
        <p:spPr>
          <a:xfrm>
            <a:off x="827265" y="1558454"/>
            <a:ext cx="10514025" cy="5139869"/>
          </a:xfrm>
          <a:prstGeom prst="rect">
            <a:avLst/>
          </a:prstGeom>
          <a:noFill/>
        </p:spPr>
        <p:txBody>
          <a:bodyPr wrap="square">
            <a:spAutoFit/>
          </a:bodyPr>
          <a:lstStyle/>
          <a:p>
            <a:pPr marL="468219" indent="-468219" defTabSz="936071">
              <a:spcAft>
                <a:spcPts val="1200"/>
              </a:spcAft>
              <a:buFont typeface="Wingdings" panose="05000000000000000000" pitchFamily="2" charset="2"/>
              <a:buChar char="Ø"/>
              <a:defRPr/>
            </a:pPr>
            <a:r>
              <a:rPr lang="en-US" sz="2400" dirty="0">
                <a:solidFill>
                  <a:srgbClr val="262087"/>
                </a:solidFill>
              </a:rPr>
              <a:t>The Revenue Limit controls revenue from general state aid (including high poverty aid) and most of your local property tax revenues.</a:t>
            </a:r>
          </a:p>
          <a:p>
            <a:pPr marL="468219" indent="-468219" defTabSz="936071">
              <a:spcAft>
                <a:spcPts val="1200"/>
              </a:spcAft>
              <a:buFont typeface="Wingdings" panose="05000000000000000000" pitchFamily="2" charset="2"/>
              <a:buChar char="Ø"/>
              <a:defRPr/>
            </a:pPr>
            <a:r>
              <a:rPr lang="en-US" sz="2400" dirty="0">
                <a:solidFill>
                  <a:srgbClr val="262087"/>
                </a:solidFill>
              </a:rPr>
              <a:t>Revenue Limits are calculated by multiplying the three-year rolling membership average times a per member dollar amount – and adding on any exemptions.</a:t>
            </a:r>
          </a:p>
          <a:p>
            <a:pPr marL="468219" indent="-468219" defTabSz="936071">
              <a:spcAft>
                <a:spcPts val="1200"/>
              </a:spcAft>
              <a:buFont typeface="Wingdings" panose="05000000000000000000" pitchFamily="2" charset="2"/>
              <a:buChar char="Ø"/>
              <a:defRPr/>
            </a:pPr>
            <a:r>
              <a:rPr lang="en-US" sz="2400" dirty="0">
                <a:solidFill>
                  <a:srgbClr val="262087"/>
                </a:solidFill>
              </a:rPr>
              <a:t>Most districts are not restrained by their initial calculation but are eligible </a:t>
            </a:r>
            <a:br>
              <a:rPr lang="en-US" sz="2400" dirty="0">
                <a:solidFill>
                  <a:srgbClr val="262087"/>
                </a:solidFill>
              </a:rPr>
            </a:br>
            <a:r>
              <a:rPr lang="en-US" sz="2400" dirty="0">
                <a:solidFill>
                  <a:srgbClr val="262087"/>
                </a:solidFill>
              </a:rPr>
              <a:t>for various exemptions to increase their Revenue Limit.  Exemptions result </a:t>
            </a:r>
            <a:br>
              <a:rPr lang="en-US" sz="2400" dirty="0">
                <a:solidFill>
                  <a:srgbClr val="262087"/>
                </a:solidFill>
              </a:rPr>
            </a:br>
            <a:r>
              <a:rPr lang="en-US" sz="2400" dirty="0">
                <a:solidFill>
                  <a:srgbClr val="262087"/>
                </a:solidFill>
              </a:rPr>
              <a:t>in additional taxation authority.</a:t>
            </a:r>
          </a:p>
          <a:p>
            <a:pPr marL="468219" indent="-468219" defTabSz="936071">
              <a:spcAft>
                <a:spcPts val="1200"/>
              </a:spcAft>
              <a:buFont typeface="Wingdings" panose="05000000000000000000" pitchFamily="2" charset="2"/>
              <a:buChar char="Ø"/>
              <a:defRPr/>
            </a:pPr>
            <a:r>
              <a:rPr lang="en-US" sz="2400" dirty="0">
                <a:solidFill>
                  <a:srgbClr val="262087"/>
                </a:solidFill>
              </a:rPr>
              <a:t>Know the difference between recurring and non-recurring exemptions, especially when planning a referendum. </a:t>
            </a:r>
          </a:p>
          <a:p>
            <a:pPr marL="468219" indent="-468219" defTabSz="936071">
              <a:spcAft>
                <a:spcPts val="1200"/>
              </a:spcAft>
              <a:buFont typeface="Wingdings" panose="05000000000000000000" pitchFamily="2" charset="2"/>
              <a:buChar char="Ø"/>
              <a:defRPr/>
            </a:pPr>
            <a:r>
              <a:rPr lang="en-US" sz="2400" dirty="0">
                <a:solidFill>
                  <a:srgbClr val="262087"/>
                </a:solidFill>
              </a:rPr>
              <a:t>Calculating the property tax levy is a direct result of completing the Revenue Limit calculation. </a:t>
            </a:r>
          </a:p>
        </p:txBody>
      </p:sp>
    </p:spTree>
    <p:extLst>
      <p:ext uri="{BB962C8B-B14F-4D97-AF65-F5344CB8AC3E}">
        <p14:creationId xmlns:p14="http://schemas.microsoft.com/office/powerpoint/2010/main" val="6229986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56616" y="1"/>
            <a:ext cx="12124309" cy="1248591"/>
          </a:xfrm>
          <a:prstGeom prst="rect">
            <a:avLst/>
          </a:prstGeom>
          <a:ln>
            <a:noFill/>
          </a:ln>
        </p:spPr>
        <p:txBody>
          <a:bodyPr vert="horz" lIns="91440" tIns="45720" rIns="91440" bIns="45720" rtlCol="0" anchor="ctr">
            <a:noAutofit/>
          </a:bodyPr>
          <a:lstStyle/>
          <a:p>
            <a:pPr algn="l">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ea typeface="+mn-ea"/>
                <a:cs typeface="+mn-cs"/>
              </a:rPr>
              <a:t>Setting the Levy</a:t>
            </a:r>
          </a:p>
        </p:txBody>
      </p:sp>
      <p:sp>
        <p:nvSpPr>
          <p:cNvPr id="3" name="Text Placeholder 2"/>
          <p:cNvSpPr>
            <a:spLocks noGrp="1"/>
          </p:cNvSpPr>
          <p:nvPr>
            <p:ph idx="1"/>
          </p:nvPr>
        </p:nvSpPr>
        <p:spPr>
          <a:xfrm>
            <a:off x="858063" y="2905667"/>
            <a:ext cx="3887673" cy="1443051"/>
          </a:xfrm>
        </p:spPr>
        <p:txBody>
          <a:bodyPr>
            <a:noAutofit/>
          </a:bodyPr>
          <a:lstStyle/>
          <a:p>
            <a:pPr marL="468219" indent="-468219">
              <a:lnSpc>
                <a:spcPct val="100000"/>
              </a:lnSpc>
              <a:spcBef>
                <a:spcPts val="600"/>
              </a:spcBef>
              <a:spcAft>
                <a:spcPts val="1200"/>
              </a:spcAft>
              <a:buFont typeface="Wingdings" panose="05000000000000000000" pitchFamily="2" charset="2"/>
              <a:buChar char="Ø"/>
              <a:defRPr/>
            </a:pPr>
            <a:r>
              <a:rPr lang="en-US" dirty="0">
                <a:solidFill>
                  <a:srgbClr val="262087"/>
                </a:solidFill>
              </a:rPr>
              <a:t>Page 2 of the Revenue </a:t>
            </a:r>
            <a:br>
              <a:rPr lang="en-US" dirty="0">
                <a:solidFill>
                  <a:srgbClr val="262087"/>
                </a:solidFill>
              </a:rPr>
            </a:br>
            <a:r>
              <a:rPr lang="en-US" dirty="0">
                <a:solidFill>
                  <a:srgbClr val="262087"/>
                </a:solidFill>
              </a:rPr>
              <a:t>Limit Worksheet</a:t>
            </a:r>
          </a:p>
        </p:txBody>
      </p:sp>
      <p:pic>
        <p:nvPicPr>
          <p:cNvPr id="6" name="Picture 5">
            <a:extLst>
              <a:ext uri="{FF2B5EF4-FFF2-40B4-BE49-F238E27FC236}">
                <a16:creationId xmlns:a16="http://schemas.microsoft.com/office/drawing/2014/main" id="{732838FD-323A-E9C5-DEC6-319C73B3FF06}"/>
              </a:ext>
            </a:extLst>
          </p:cNvPr>
          <p:cNvPicPr>
            <a:picLocks noChangeAspect="1"/>
          </p:cNvPicPr>
          <p:nvPr/>
        </p:nvPicPr>
        <p:blipFill>
          <a:blip r:embed="rId3"/>
          <a:stretch>
            <a:fillRect/>
          </a:stretch>
        </p:blipFill>
        <p:spPr>
          <a:xfrm>
            <a:off x="5882325" y="82550"/>
            <a:ext cx="5152361" cy="6858000"/>
          </a:xfrm>
          <a:prstGeom prst="rect">
            <a:avLst/>
          </a:prstGeom>
          <a:solidFill>
            <a:schemeClr val="bg1"/>
          </a:solidFill>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1661477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89854" y="1323759"/>
            <a:ext cx="11336840" cy="2943441"/>
          </a:xfrm>
        </p:spPr>
        <p:txBody>
          <a:bodyPr>
            <a:noAutofit/>
          </a:bodyPr>
          <a:lstStyle/>
          <a:p>
            <a:pPr marL="468219" indent="-468219" algn="ctr">
              <a:lnSpc>
                <a:spcPct val="100000"/>
              </a:lnSpc>
              <a:spcBef>
                <a:spcPts val="600"/>
              </a:spcBef>
              <a:spcAft>
                <a:spcPts val="1200"/>
              </a:spcAft>
              <a:buFont typeface="Wingdings" panose="05000000000000000000" pitchFamily="2" charset="2"/>
              <a:buChar char="Ø"/>
              <a:defRPr/>
            </a:pPr>
            <a:r>
              <a:rPr lang="en-US" sz="2400" dirty="0">
                <a:solidFill>
                  <a:srgbClr val="262087"/>
                </a:solidFill>
              </a:rPr>
              <a:t>Line 11 – Total Revenue Limit</a:t>
            </a:r>
          </a:p>
          <a:p>
            <a:pPr marL="468219" indent="-468219" algn="ctr">
              <a:lnSpc>
                <a:spcPct val="100000"/>
              </a:lnSpc>
              <a:spcBef>
                <a:spcPts val="600"/>
              </a:spcBef>
              <a:spcAft>
                <a:spcPts val="1200"/>
              </a:spcAft>
              <a:buFont typeface="Wingdings" panose="05000000000000000000" pitchFamily="2" charset="2"/>
              <a:buChar char="Ø"/>
              <a:defRPr/>
            </a:pPr>
            <a:r>
              <a:rPr lang="en-US" sz="2400" dirty="0">
                <a:solidFill>
                  <a:srgbClr val="262087"/>
                </a:solidFill>
              </a:rPr>
              <a:t>(minus)</a:t>
            </a:r>
          </a:p>
          <a:p>
            <a:pPr marL="468219" indent="-468219" algn="ctr">
              <a:lnSpc>
                <a:spcPct val="100000"/>
              </a:lnSpc>
              <a:spcBef>
                <a:spcPts val="600"/>
              </a:spcBef>
              <a:spcAft>
                <a:spcPts val="1200"/>
              </a:spcAft>
              <a:buFont typeface="Wingdings" panose="05000000000000000000" pitchFamily="2" charset="2"/>
              <a:buChar char="Ø"/>
              <a:defRPr/>
            </a:pPr>
            <a:r>
              <a:rPr lang="en-US" sz="2400" dirty="0">
                <a:solidFill>
                  <a:srgbClr val="262087"/>
                </a:solidFill>
              </a:rPr>
              <a:t>Line 12 – State General Aid</a:t>
            </a:r>
          </a:p>
          <a:p>
            <a:pPr marL="468219" indent="-468219" algn="ctr">
              <a:lnSpc>
                <a:spcPct val="100000"/>
              </a:lnSpc>
              <a:spcBef>
                <a:spcPts val="600"/>
              </a:spcBef>
              <a:spcAft>
                <a:spcPts val="1200"/>
              </a:spcAft>
              <a:buFont typeface="Wingdings" panose="05000000000000000000" pitchFamily="2" charset="2"/>
              <a:buChar char="Ø"/>
              <a:defRPr/>
            </a:pPr>
            <a:r>
              <a:rPr lang="en-US" sz="2400" dirty="0">
                <a:solidFill>
                  <a:srgbClr val="262087"/>
                </a:solidFill>
              </a:rPr>
              <a:t>(equals)</a:t>
            </a:r>
          </a:p>
          <a:p>
            <a:pPr marL="468219" indent="-468219" algn="ctr">
              <a:lnSpc>
                <a:spcPct val="100000"/>
              </a:lnSpc>
              <a:spcBef>
                <a:spcPts val="600"/>
              </a:spcBef>
              <a:spcAft>
                <a:spcPts val="1200"/>
              </a:spcAft>
              <a:buFont typeface="Wingdings" panose="05000000000000000000" pitchFamily="2" charset="2"/>
              <a:buChar char="Ø"/>
              <a:defRPr/>
            </a:pPr>
            <a:r>
              <a:rPr lang="en-US" sz="2400" dirty="0">
                <a:solidFill>
                  <a:srgbClr val="262087"/>
                </a:solidFill>
              </a:rPr>
              <a:t>Line 13 – Allowable Limited Tax Levy</a:t>
            </a:r>
          </a:p>
        </p:txBody>
      </p:sp>
      <p:sp>
        <p:nvSpPr>
          <p:cNvPr id="5" name="Title 4"/>
          <p:cNvSpPr>
            <a:spLocks noGrp="1"/>
          </p:cNvSpPr>
          <p:nvPr>
            <p:ph type="title"/>
          </p:nvPr>
        </p:nvSpPr>
        <p:spPr>
          <a:xfrm>
            <a:off x="0" y="0"/>
            <a:ext cx="12480925" cy="1243584"/>
          </a:xfrm>
          <a:prstGeom prst="rect">
            <a:avLst/>
          </a:prstGeo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ea typeface="+mn-ea"/>
                <a:cs typeface="+mn-cs"/>
              </a:rPr>
              <a:t>The Basic Formula</a:t>
            </a:r>
          </a:p>
        </p:txBody>
      </p:sp>
      <p:pic>
        <p:nvPicPr>
          <p:cNvPr id="4" name="Picture 3">
            <a:extLst>
              <a:ext uri="{FF2B5EF4-FFF2-40B4-BE49-F238E27FC236}">
                <a16:creationId xmlns:a16="http://schemas.microsoft.com/office/drawing/2014/main" id="{CB9C1DEB-1DCE-6E7B-9B5A-3FB507E5A53E}"/>
              </a:ext>
            </a:extLst>
          </p:cNvPr>
          <p:cNvPicPr>
            <a:picLocks noChangeAspect="1"/>
          </p:cNvPicPr>
          <p:nvPr/>
        </p:nvPicPr>
        <p:blipFill>
          <a:blip r:embed="rId3"/>
          <a:stretch>
            <a:fillRect/>
          </a:stretch>
        </p:blipFill>
        <p:spPr>
          <a:xfrm>
            <a:off x="923226" y="4267200"/>
            <a:ext cx="10634472" cy="2313432"/>
          </a:xfrm>
          <a:prstGeom prst="rect">
            <a:avLst/>
          </a:prstGeom>
          <a:solidFill>
            <a:schemeClr val="bg1"/>
          </a:solidFill>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3870756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12480925" cy="1261873"/>
          </a:xfrm>
          <a:prstGeom prst="rect">
            <a:avLst/>
          </a:prstGeo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ea typeface="+mn-ea"/>
                <a:cs typeface="+mn-cs"/>
              </a:rPr>
              <a:t>State Aid for Exempt Computer Property</a:t>
            </a:r>
          </a:p>
        </p:txBody>
      </p:sp>
      <p:sp>
        <p:nvSpPr>
          <p:cNvPr id="2" name="Content Placeholder 1"/>
          <p:cNvSpPr>
            <a:spLocks noGrp="1"/>
          </p:cNvSpPr>
          <p:nvPr>
            <p:ph type="body" sz="quarter" idx="4294967295"/>
          </p:nvPr>
        </p:nvSpPr>
        <p:spPr>
          <a:xfrm>
            <a:off x="743299" y="1519034"/>
            <a:ext cx="10994326" cy="5047488"/>
          </a:xfrm>
        </p:spPr>
        <p:txBody>
          <a:bodyPr>
            <a:noAutofit/>
          </a:bodyPr>
          <a:lstStyle/>
          <a:p>
            <a:pPr marL="468219" indent="-468219">
              <a:lnSpc>
                <a:spcPct val="100000"/>
              </a:lnSpc>
              <a:spcBef>
                <a:spcPts val="600"/>
              </a:spcBef>
              <a:spcAft>
                <a:spcPts val="1200"/>
              </a:spcAft>
              <a:buFont typeface="Wingdings" panose="05000000000000000000" pitchFamily="2" charset="2"/>
              <a:buChar char="Ø"/>
              <a:defRPr/>
            </a:pPr>
            <a:r>
              <a:rPr lang="en-US" sz="2800" dirty="0">
                <a:solidFill>
                  <a:srgbClr val="262087"/>
                </a:solidFill>
              </a:rPr>
              <a:t>Line 12C</a:t>
            </a:r>
          </a:p>
          <a:p>
            <a:pPr marL="468219" indent="-468219">
              <a:lnSpc>
                <a:spcPct val="100000"/>
              </a:lnSpc>
              <a:spcBef>
                <a:spcPts val="600"/>
              </a:spcBef>
              <a:spcAft>
                <a:spcPts val="1200"/>
              </a:spcAft>
              <a:buFont typeface="Wingdings" panose="05000000000000000000" pitchFamily="2" charset="2"/>
              <a:buChar char="Ø"/>
              <a:defRPr/>
            </a:pPr>
            <a:endParaRPr lang="en-US" sz="1600" dirty="0">
              <a:solidFill>
                <a:srgbClr val="262087"/>
              </a:solidFill>
            </a:endParaRPr>
          </a:p>
          <a:p>
            <a:pPr marL="468219" indent="-468219">
              <a:lnSpc>
                <a:spcPct val="100000"/>
              </a:lnSpc>
              <a:spcBef>
                <a:spcPts val="600"/>
              </a:spcBef>
              <a:spcAft>
                <a:spcPts val="1200"/>
              </a:spcAft>
              <a:buFont typeface="Wingdings" panose="05000000000000000000" pitchFamily="2" charset="2"/>
              <a:buChar char="Ø"/>
              <a:defRPr/>
            </a:pPr>
            <a:r>
              <a:rPr lang="en-US" sz="2800" dirty="0">
                <a:solidFill>
                  <a:srgbClr val="262087"/>
                </a:solidFill>
              </a:rPr>
              <a:t>State aid from the Department of Revenue.</a:t>
            </a:r>
          </a:p>
          <a:p>
            <a:pPr marL="468219" indent="-468219">
              <a:lnSpc>
                <a:spcPct val="100000"/>
              </a:lnSpc>
              <a:spcBef>
                <a:spcPts val="600"/>
              </a:spcBef>
              <a:spcAft>
                <a:spcPts val="1200"/>
              </a:spcAft>
              <a:buFont typeface="Wingdings" panose="05000000000000000000" pitchFamily="2" charset="2"/>
              <a:buChar char="Ø"/>
              <a:defRPr/>
            </a:pPr>
            <a:r>
              <a:rPr lang="en-US" sz="2800" dirty="0">
                <a:solidFill>
                  <a:srgbClr val="262087"/>
                </a:solidFill>
              </a:rPr>
              <a:t>Replaces the tax revenue the District would have received if this property was still included on the taxable rolls.</a:t>
            </a:r>
          </a:p>
          <a:p>
            <a:pPr marL="468219" indent="-468219">
              <a:lnSpc>
                <a:spcPct val="100000"/>
              </a:lnSpc>
              <a:spcBef>
                <a:spcPts val="600"/>
              </a:spcBef>
              <a:spcAft>
                <a:spcPts val="1200"/>
              </a:spcAft>
              <a:buFont typeface="Wingdings" panose="05000000000000000000" pitchFamily="2" charset="2"/>
              <a:buChar char="Ø"/>
              <a:defRPr/>
            </a:pPr>
            <a:endParaRPr lang="en-US" sz="1600" dirty="0">
              <a:solidFill>
                <a:srgbClr val="262087"/>
              </a:solidFill>
            </a:endParaRPr>
          </a:p>
          <a:p>
            <a:pPr marL="468219" indent="-468219">
              <a:lnSpc>
                <a:spcPct val="100000"/>
              </a:lnSpc>
              <a:spcBef>
                <a:spcPts val="600"/>
              </a:spcBef>
              <a:spcAft>
                <a:spcPts val="1200"/>
              </a:spcAft>
              <a:buFont typeface="Wingdings" panose="05000000000000000000" pitchFamily="2" charset="2"/>
              <a:buChar char="Ø"/>
              <a:defRPr/>
            </a:pPr>
            <a:r>
              <a:rPr lang="en-US" sz="2800" dirty="0">
                <a:solidFill>
                  <a:srgbClr val="262087"/>
                </a:solidFill>
              </a:rPr>
              <a:t>Calculation was changed as part of the 2017-19 Biennial Budget.  </a:t>
            </a:r>
          </a:p>
          <a:p>
            <a:pPr marL="468219" indent="-468219">
              <a:lnSpc>
                <a:spcPct val="100000"/>
              </a:lnSpc>
              <a:spcBef>
                <a:spcPts val="600"/>
              </a:spcBef>
              <a:spcAft>
                <a:spcPts val="1200"/>
              </a:spcAft>
              <a:buFont typeface="Wingdings" panose="05000000000000000000" pitchFamily="2" charset="2"/>
              <a:buChar char="Ø"/>
              <a:defRPr/>
            </a:pPr>
            <a:r>
              <a:rPr lang="en-US" sz="2800" dirty="0">
                <a:solidFill>
                  <a:srgbClr val="262087"/>
                </a:solidFill>
              </a:rPr>
              <a:t>Available around October 15</a:t>
            </a:r>
            <a:r>
              <a:rPr lang="en-US" sz="2800" baseline="30000" dirty="0">
                <a:solidFill>
                  <a:srgbClr val="262087"/>
                </a:solidFill>
              </a:rPr>
              <a:t>th</a:t>
            </a:r>
            <a:r>
              <a:rPr lang="en-US" sz="2800" dirty="0">
                <a:solidFill>
                  <a:srgbClr val="262087"/>
                </a:solidFill>
              </a:rPr>
              <a:t> and paid directly by DOR</a:t>
            </a:r>
          </a:p>
        </p:txBody>
      </p:sp>
    </p:spTree>
    <p:extLst>
      <p:ext uri="{BB962C8B-B14F-4D97-AF65-F5344CB8AC3E}">
        <p14:creationId xmlns:p14="http://schemas.microsoft.com/office/powerpoint/2010/main" val="22715437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320040" y="1250945"/>
            <a:ext cx="11429453" cy="601140"/>
          </a:xfrm>
        </p:spPr>
        <p:txBody>
          <a:bodyPr>
            <a:noAutofit/>
          </a:bodyPr>
          <a:lstStyle/>
          <a:p>
            <a:pPr marL="0" indent="0" algn="ctr">
              <a:lnSpc>
                <a:spcPct val="100000"/>
              </a:lnSpc>
              <a:spcBef>
                <a:spcPts val="600"/>
              </a:spcBef>
              <a:buNone/>
            </a:pPr>
            <a:r>
              <a:rPr lang="en-US" sz="3000" b="1" dirty="0">
                <a:solidFill>
                  <a:srgbClr val="262087"/>
                </a:solidFill>
                <a:latin typeface="+mn-lt"/>
              </a:rPr>
              <a:t>Levy by Fund</a:t>
            </a:r>
          </a:p>
        </p:txBody>
      </p:sp>
      <p:sp>
        <p:nvSpPr>
          <p:cNvPr id="2" name="Content Placeholder 1"/>
          <p:cNvSpPr>
            <a:spLocks noGrp="1"/>
          </p:cNvSpPr>
          <p:nvPr>
            <p:ph type="body" sz="quarter" idx="4294967295"/>
          </p:nvPr>
        </p:nvSpPr>
        <p:spPr>
          <a:xfrm>
            <a:off x="1033272" y="1734588"/>
            <a:ext cx="10614441" cy="5060950"/>
          </a:xfrm>
        </p:spPr>
        <p:txBody>
          <a:bodyPr>
            <a:noAutofit/>
          </a:bodyPr>
          <a:lstStyle/>
          <a:p>
            <a:pPr marL="468219" indent="-468219">
              <a:lnSpc>
                <a:spcPct val="100000"/>
              </a:lnSpc>
              <a:spcBef>
                <a:spcPts val="600"/>
              </a:spcBef>
              <a:spcAft>
                <a:spcPts val="1200"/>
              </a:spcAft>
              <a:buFont typeface="Wingdings" panose="05000000000000000000" pitchFamily="2" charset="2"/>
              <a:buChar char="Ø"/>
              <a:defRPr/>
            </a:pPr>
            <a:r>
              <a:rPr lang="en-US" dirty="0">
                <a:solidFill>
                  <a:srgbClr val="262087"/>
                </a:solidFill>
              </a:rPr>
              <a:t>The Line 13 Maximum Levy Amount only applies to three funds.</a:t>
            </a:r>
          </a:p>
          <a:p>
            <a:pPr marL="936255" lvl="2" indent="-468219">
              <a:lnSpc>
                <a:spcPct val="100000"/>
              </a:lnSpc>
              <a:spcBef>
                <a:spcPts val="600"/>
              </a:spcBef>
              <a:spcAft>
                <a:spcPts val="1200"/>
              </a:spcAft>
              <a:buFont typeface="Wingdings" panose="05000000000000000000" pitchFamily="2" charset="2"/>
              <a:buChar char="Ø"/>
              <a:defRPr/>
            </a:pPr>
            <a:r>
              <a:rPr lang="en-US" sz="2000" dirty="0">
                <a:solidFill>
                  <a:srgbClr val="262087"/>
                </a:solidFill>
              </a:rPr>
              <a:t>Fund 10 – General Fund</a:t>
            </a:r>
          </a:p>
          <a:p>
            <a:pPr marL="936255" lvl="2" indent="-468219">
              <a:lnSpc>
                <a:spcPct val="100000"/>
              </a:lnSpc>
              <a:spcBef>
                <a:spcPts val="600"/>
              </a:spcBef>
              <a:spcAft>
                <a:spcPts val="1200"/>
              </a:spcAft>
              <a:buFont typeface="Wingdings" panose="05000000000000000000" pitchFamily="2" charset="2"/>
              <a:buChar char="Ø"/>
              <a:defRPr/>
            </a:pPr>
            <a:r>
              <a:rPr lang="en-US" sz="2000" dirty="0">
                <a:solidFill>
                  <a:srgbClr val="262087"/>
                </a:solidFill>
              </a:rPr>
              <a:t>Fund 38 – Non-Referendum Debt Service</a:t>
            </a:r>
          </a:p>
          <a:p>
            <a:pPr marL="936255" lvl="2" indent="-468219">
              <a:lnSpc>
                <a:spcPct val="100000"/>
              </a:lnSpc>
              <a:spcBef>
                <a:spcPts val="600"/>
              </a:spcBef>
              <a:spcAft>
                <a:spcPts val="1200"/>
              </a:spcAft>
              <a:buFont typeface="Wingdings" panose="05000000000000000000" pitchFamily="2" charset="2"/>
              <a:buChar char="Ø"/>
              <a:defRPr/>
            </a:pPr>
            <a:r>
              <a:rPr lang="en-US" sz="2000" dirty="0">
                <a:solidFill>
                  <a:srgbClr val="262087"/>
                </a:solidFill>
              </a:rPr>
              <a:t>Fund 41 – Capitol Projects Sinking Fund</a:t>
            </a:r>
          </a:p>
          <a:p>
            <a:pPr marL="468219" indent="-468219">
              <a:lnSpc>
                <a:spcPct val="100000"/>
              </a:lnSpc>
              <a:spcBef>
                <a:spcPts val="600"/>
              </a:spcBef>
              <a:spcAft>
                <a:spcPts val="1200"/>
              </a:spcAft>
              <a:buFont typeface="Wingdings" panose="05000000000000000000" pitchFamily="2" charset="2"/>
              <a:buChar char="Ø"/>
              <a:defRPr/>
            </a:pPr>
            <a:r>
              <a:rPr lang="en-US" dirty="0">
                <a:solidFill>
                  <a:srgbClr val="262087"/>
                </a:solidFill>
              </a:rPr>
              <a:t>On Line 14, you allocate your Line 13 amount among these three funds.</a:t>
            </a:r>
          </a:p>
          <a:p>
            <a:pPr>
              <a:lnSpc>
                <a:spcPct val="100000"/>
              </a:lnSpc>
              <a:spcBef>
                <a:spcPts val="600"/>
              </a:spcBef>
              <a:spcAft>
                <a:spcPts val="0"/>
              </a:spcAft>
            </a:pPr>
            <a:endParaRPr lang="en-US" sz="2800" dirty="0">
              <a:solidFill>
                <a:srgbClr val="262087"/>
              </a:solidFill>
            </a:endParaRPr>
          </a:p>
          <a:p>
            <a:pPr>
              <a:lnSpc>
                <a:spcPct val="100000"/>
              </a:lnSpc>
              <a:spcBef>
                <a:spcPts val="600"/>
              </a:spcBef>
              <a:spcAft>
                <a:spcPts val="600"/>
              </a:spcAft>
            </a:pPr>
            <a:endParaRPr lang="en-US" sz="2000" dirty="0">
              <a:solidFill>
                <a:srgbClr val="262087"/>
              </a:solidFill>
            </a:endParaRPr>
          </a:p>
          <a:p>
            <a:pPr>
              <a:lnSpc>
                <a:spcPct val="100000"/>
              </a:lnSpc>
              <a:spcBef>
                <a:spcPts val="600"/>
              </a:spcBef>
              <a:spcAft>
                <a:spcPts val="600"/>
              </a:spcAft>
            </a:pPr>
            <a:endParaRPr lang="en-US" sz="2000" dirty="0">
              <a:solidFill>
                <a:srgbClr val="262087"/>
              </a:solidFill>
            </a:endParaRPr>
          </a:p>
          <a:p>
            <a:pPr marL="0" indent="0">
              <a:lnSpc>
                <a:spcPct val="100000"/>
              </a:lnSpc>
              <a:spcBef>
                <a:spcPts val="600"/>
              </a:spcBef>
              <a:spcAft>
                <a:spcPts val="600"/>
              </a:spcAft>
              <a:buNone/>
            </a:pPr>
            <a:endParaRPr lang="en-US" sz="1050" dirty="0">
              <a:solidFill>
                <a:srgbClr val="262087"/>
              </a:solidFill>
            </a:endParaRPr>
          </a:p>
          <a:p>
            <a:pPr marL="0" indent="0">
              <a:lnSpc>
                <a:spcPct val="100000"/>
              </a:lnSpc>
              <a:spcBef>
                <a:spcPts val="600"/>
              </a:spcBef>
              <a:spcAft>
                <a:spcPts val="600"/>
              </a:spcAft>
              <a:buNone/>
            </a:pPr>
            <a:endParaRPr lang="en-US" sz="2000" dirty="0">
              <a:solidFill>
                <a:srgbClr val="262087"/>
              </a:solidFill>
            </a:endParaRPr>
          </a:p>
        </p:txBody>
      </p:sp>
      <p:sp>
        <p:nvSpPr>
          <p:cNvPr id="8" name="Title 4">
            <a:extLst>
              <a:ext uri="{FF2B5EF4-FFF2-40B4-BE49-F238E27FC236}">
                <a16:creationId xmlns:a16="http://schemas.microsoft.com/office/drawing/2014/main" id="{9EC19E4B-026D-17DF-70EA-8885CB7D6389}"/>
              </a:ext>
            </a:extLst>
          </p:cNvPr>
          <p:cNvSpPr>
            <a:spLocks noGrp="1"/>
          </p:cNvSpPr>
          <p:nvPr>
            <p:ph type="title"/>
          </p:nvPr>
        </p:nvSpPr>
        <p:spPr>
          <a:xfrm>
            <a:off x="0" y="0"/>
            <a:ext cx="12480925" cy="1243584"/>
          </a:xfrm>
          <a:prstGeom prst="rect">
            <a:avLst/>
          </a:prstGeo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ea typeface="+mn-ea"/>
                <a:cs typeface="+mn-cs"/>
              </a:rPr>
              <a:t>The Basic Formula</a:t>
            </a:r>
          </a:p>
        </p:txBody>
      </p:sp>
      <p:pic>
        <p:nvPicPr>
          <p:cNvPr id="6" name="Picture 5">
            <a:extLst>
              <a:ext uri="{FF2B5EF4-FFF2-40B4-BE49-F238E27FC236}">
                <a16:creationId xmlns:a16="http://schemas.microsoft.com/office/drawing/2014/main" id="{27876850-F8FA-FD47-9FF7-D24EEF27F774}"/>
              </a:ext>
            </a:extLst>
          </p:cNvPr>
          <p:cNvPicPr>
            <a:picLocks noChangeAspect="1"/>
          </p:cNvPicPr>
          <p:nvPr/>
        </p:nvPicPr>
        <p:blipFill>
          <a:blip r:embed="rId3"/>
          <a:stretch>
            <a:fillRect/>
          </a:stretch>
        </p:blipFill>
        <p:spPr>
          <a:xfrm>
            <a:off x="869518" y="4695487"/>
            <a:ext cx="10741889" cy="1828800"/>
          </a:xfrm>
          <a:prstGeom prst="rect">
            <a:avLst/>
          </a:prstGeom>
          <a:solidFill>
            <a:schemeClr val="bg1"/>
          </a:solidFill>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3473349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59374" y="1869772"/>
            <a:ext cx="11336840" cy="1383548"/>
          </a:xfrm>
          <a:effectLst/>
        </p:spPr>
        <p:txBody>
          <a:bodyPr>
            <a:noAutofit/>
          </a:bodyPr>
          <a:lstStyle/>
          <a:p>
            <a:pPr marL="468219" indent="-468219">
              <a:lnSpc>
                <a:spcPct val="100000"/>
              </a:lnSpc>
              <a:spcBef>
                <a:spcPts val="600"/>
              </a:spcBef>
              <a:spcAft>
                <a:spcPts val="1200"/>
              </a:spcAft>
              <a:buFont typeface="Wingdings" panose="05000000000000000000" pitchFamily="2" charset="2"/>
              <a:buChar char="Ø"/>
              <a:defRPr/>
            </a:pPr>
            <a:r>
              <a:rPr lang="en-US" sz="2400" dirty="0">
                <a:solidFill>
                  <a:srgbClr val="262087"/>
                </a:solidFill>
              </a:rPr>
              <a:t>Line 14 CANNOT exceed Line 13.</a:t>
            </a:r>
          </a:p>
          <a:p>
            <a:pPr marL="468219" indent="-468219">
              <a:lnSpc>
                <a:spcPct val="100000"/>
              </a:lnSpc>
              <a:spcBef>
                <a:spcPts val="600"/>
              </a:spcBef>
              <a:spcAft>
                <a:spcPts val="1200"/>
              </a:spcAft>
              <a:buFont typeface="Wingdings" panose="05000000000000000000" pitchFamily="2" charset="2"/>
              <a:buChar char="Ø"/>
              <a:defRPr/>
            </a:pPr>
            <a:r>
              <a:rPr lang="en-US" sz="2400" dirty="0">
                <a:solidFill>
                  <a:srgbClr val="262087"/>
                </a:solidFill>
              </a:rPr>
              <a:t>If it does, the worksheet will let you know.</a:t>
            </a:r>
          </a:p>
        </p:txBody>
      </p:sp>
      <p:sp>
        <p:nvSpPr>
          <p:cNvPr id="5" name="Title 4"/>
          <p:cNvSpPr>
            <a:spLocks noGrp="1"/>
          </p:cNvSpPr>
          <p:nvPr>
            <p:ph type="title"/>
          </p:nvPr>
        </p:nvSpPr>
        <p:spPr>
          <a:xfrm>
            <a:off x="0" y="1"/>
            <a:ext cx="12480925" cy="1243584"/>
          </a:xfrm>
          <a:prstGeom prst="rect">
            <a:avLst/>
          </a:prstGeo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ea typeface="+mn-ea"/>
                <a:cs typeface="+mn-cs"/>
              </a:rPr>
              <a:t>Avoid the Over-Levy</a:t>
            </a:r>
          </a:p>
        </p:txBody>
      </p:sp>
      <p:pic>
        <p:nvPicPr>
          <p:cNvPr id="4" name="Picture 3">
            <a:extLst>
              <a:ext uri="{FF2B5EF4-FFF2-40B4-BE49-F238E27FC236}">
                <a16:creationId xmlns:a16="http://schemas.microsoft.com/office/drawing/2014/main" id="{8C98092C-C9C0-B42E-27DB-92A889C5D84B}"/>
              </a:ext>
            </a:extLst>
          </p:cNvPr>
          <p:cNvPicPr>
            <a:picLocks noChangeAspect="1"/>
          </p:cNvPicPr>
          <p:nvPr/>
        </p:nvPicPr>
        <p:blipFill>
          <a:blip r:embed="rId3"/>
          <a:stretch>
            <a:fillRect/>
          </a:stretch>
        </p:blipFill>
        <p:spPr>
          <a:xfrm>
            <a:off x="869517" y="3769781"/>
            <a:ext cx="10741891" cy="1828800"/>
          </a:xfrm>
          <a:prstGeom prst="rect">
            <a:avLst/>
          </a:prstGeom>
          <a:solidFill>
            <a:schemeClr val="bg1"/>
          </a:solidFill>
          <a:effectLst>
            <a:outerShdw blurRad="50800" dist="38100" dir="2700000" algn="tl" rotWithShape="0">
              <a:prstClr val="black">
                <a:alpha val="40000"/>
              </a:prstClr>
            </a:outerShdw>
          </a:effectLst>
        </p:spPr>
      </p:pic>
      <p:sp>
        <p:nvSpPr>
          <p:cNvPr id="6" name="Down Arrow 5"/>
          <p:cNvSpPr/>
          <p:nvPr/>
        </p:nvSpPr>
        <p:spPr>
          <a:xfrm>
            <a:off x="8363992" y="2722583"/>
            <a:ext cx="615021" cy="1156924"/>
          </a:xfrm>
          <a:prstGeom prst="downArrow">
            <a:avLst/>
          </a:prstGeom>
          <a:solidFill>
            <a:srgbClr val="35E0F7"/>
          </a:solidFill>
          <a:ln w="57150">
            <a:solidFill>
              <a:srgbClr val="FF00FF"/>
            </a:solidFill>
          </a:ln>
          <a:effectLst>
            <a:outerShdw blurRad="12700" dist="25400" dir="5400000" algn="t" rotWithShape="0">
              <a:schemeClr val="tx1">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7" dirty="0">
              <a:effectLst/>
            </a:endParaRPr>
          </a:p>
        </p:txBody>
      </p:sp>
    </p:spTree>
    <p:extLst>
      <p:ext uri="{BB962C8B-B14F-4D97-AF65-F5344CB8AC3E}">
        <p14:creationId xmlns:p14="http://schemas.microsoft.com/office/powerpoint/2010/main" val="19270726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10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type="body" sz="quarter" idx="4294967295"/>
          </p:nvPr>
        </p:nvSpPr>
        <p:spPr>
          <a:xfrm>
            <a:off x="894566" y="1316463"/>
            <a:ext cx="10640568" cy="5229225"/>
          </a:xfrm>
        </p:spPr>
        <p:txBody>
          <a:bodyPr>
            <a:noAutofit/>
          </a:bodyPr>
          <a:lstStyle/>
          <a:p>
            <a:pPr marL="468219" indent="-468219">
              <a:lnSpc>
                <a:spcPct val="100000"/>
              </a:lnSpc>
              <a:spcBef>
                <a:spcPts val="600"/>
              </a:spcBef>
              <a:spcAft>
                <a:spcPts val="1200"/>
              </a:spcAft>
              <a:buFont typeface="Wingdings" panose="05000000000000000000" pitchFamily="2" charset="2"/>
              <a:buChar char="Ø"/>
              <a:defRPr/>
            </a:pPr>
            <a:r>
              <a:rPr lang="en-US" dirty="0">
                <a:solidFill>
                  <a:srgbClr val="262087"/>
                </a:solidFill>
              </a:rPr>
              <a:t>Line 15 adds tax levies </a:t>
            </a:r>
            <a:r>
              <a:rPr lang="en-US">
                <a:solidFill>
                  <a:srgbClr val="262087"/>
                </a:solidFill>
              </a:rPr>
              <a:t>for funds </a:t>
            </a:r>
            <a:r>
              <a:rPr lang="en-US" dirty="0">
                <a:solidFill>
                  <a:srgbClr val="262087"/>
                </a:solidFill>
              </a:rPr>
              <a:t>outside the Revenue Limit:</a:t>
            </a:r>
          </a:p>
          <a:p>
            <a:pPr marL="936255" lvl="2" indent="-468219">
              <a:lnSpc>
                <a:spcPct val="100000"/>
              </a:lnSpc>
              <a:spcBef>
                <a:spcPts val="600"/>
              </a:spcBef>
              <a:spcAft>
                <a:spcPts val="1200"/>
              </a:spcAft>
              <a:buFont typeface="Wingdings" panose="05000000000000000000" pitchFamily="2" charset="2"/>
              <a:buChar char="Ø"/>
              <a:defRPr/>
            </a:pPr>
            <a:r>
              <a:rPr lang="en-US" dirty="0">
                <a:solidFill>
                  <a:srgbClr val="262087"/>
                </a:solidFill>
              </a:rPr>
              <a:t>Fund 39 (and other non-Fund 38 funds) – Referendum Approved Debt Service</a:t>
            </a:r>
          </a:p>
          <a:p>
            <a:pPr marL="936255" lvl="2" indent="-468219">
              <a:lnSpc>
                <a:spcPct val="100000"/>
              </a:lnSpc>
              <a:spcBef>
                <a:spcPts val="600"/>
              </a:spcBef>
              <a:spcAft>
                <a:spcPts val="1200"/>
              </a:spcAft>
              <a:buFont typeface="Wingdings" panose="05000000000000000000" pitchFamily="2" charset="2"/>
              <a:buChar char="Ø"/>
              <a:defRPr/>
            </a:pPr>
            <a:r>
              <a:rPr lang="en-US" dirty="0">
                <a:solidFill>
                  <a:srgbClr val="262087"/>
                </a:solidFill>
              </a:rPr>
              <a:t>Fund 80 – Community Services Fund</a:t>
            </a:r>
          </a:p>
          <a:p>
            <a:pPr marL="936255" lvl="2" indent="-468219">
              <a:lnSpc>
                <a:spcPct val="100000"/>
              </a:lnSpc>
              <a:spcBef>
                <a:spcPts val="600"/>
              </a:spcBef>
              <a:spcAft>
                <a:spcPts val="1200"/>
              </a:spcAft>
              <a:buFont typeface="Wingdings" panose="05000000000000000000" pitchFamily="2" charset="2"/>
              <a:buChar char="Ø"/>
              <a:defRPr/>
            </a:pPr>
            <a:r>
              <a:rPr lang="en-US" dirty="0">
                <a:solidFill>
                  <a:srgbClr val="262087"/>
                </a:solidFill>
              </a:rPr>
              <a:t>Prior Year Levy Chargeback for Uncollectible Taxes (in Fund 10)</a:t>
            </a:r>
          </a:p>
          <a:p>
            <a:pPr marL="468219" lvl="2" indent="-468219">
              <a:lnSpc>
                <a:spcPct val="100000"/>
              </a:lnSpc>
              <a:spcBef>
                <a:spcPts val="600"/>
              </a:spcBef>
              <a:spcAft>
                <a:spcPts val="1200"/>
              </a:spcAft>
              <a:buFont typeface="Wingdings" panose="05000000000000000000" pitchFamily="2" charset="2"/>
              <a:buChar char="Ø"/>
              <a:defRPr/>
            </a:pPr>
            <a:r>
              <a:rPr lang="en-US" sz="2400" dirty="0">
                <a:solidFill>
                  <a:srgbClr val="262087"/>
                </a:solidFill>
              </a:rPr>
              <a:t>Designed to recover costs related to approved revenues from prior years.</a:t>
            </a:r>
          </a:p>
          <a:p>
            <a:pPr marL="0" indent="0">
              <a:lnSpc>
                <a:spcPct val="100000"/>
              </a:lnSpc>
              <a:spcBef>
                <a:spcPts val="400"/>
              </a:spcBef>
              <a:spcAft>
                <a:spcPts val="0"/>
              </a:spcAft>
              <a:buNone/>
            </a:pPr>
            <a:endParaRPr lang="en-US" sz="2700" dirty="0">
              <a:solidFill>
                <a:srgbClr val="262087"/>
              </a:solidFill>
            </a:endParaRPr>
          </a:p>
          <a:p>
            <a:pPr marL="0" indent="0">
              <a:lnSpc>
                <a:spcPct val="100000"/>
              </a:lnSpc>
              <a:spcBef>
                <a:spcPts val="400"/>
              </a:spcBef>
              <a:spcAft>
                <a:spcPts val="0"/>
              </a:spcAft>
              <a:buNone/>
            </a:pPr>
            <a:endParaRPr lang="en-US" sz="2700" dirty="0">
              <a:solidFill>
                <a:srgbClr val="262087"/>
              </a:solidFill>
            </a:endParaRPr>
          </a:p>
          <a:p>
            <a:pPr>
              <a:lnSpc>
                <a:spcPct val="100000"/>
              </a:lnSpc>
              <a:spcBef>
                <a:spcPts val="400"/>
              </a:spcBef>
              <a:spcAft>
                <a:spcPts val="0"/>
              </a:spcAft>
            </a:pPr>
            <a:endParaRPr lang="en-US" sz="2700" dirty="0">
              <a:solidFill>
                <a:srgbClr val="262087"/>
              </a:solidFill>
            </a:endParaRPr>
          </a:p>
          <a:p>
            <a:pPr marL="468219" lvl="2" indent="-468219">
              <a:lnSpc>
                <a:spcPct val="100000"/>
              </a:lnSpc>
              <a:spcBef>
                <a:spcPts val="600"/>
              </a:spcBef>
              <a:spcAft>
                <a:spcPts val="1200"/>
              </a:spcAft>
              <a:buFont typeface="Wingdings" panose="05000000000000000000" pitchFamily="2" charset="2"/>
              <a:buChar char="Ø"/>
              <a:defRPr/>
            </a:pPr>
            <a:endParaRPr lang="en-US" sz="2400" dirty="0">
              <a:solidFill>
                <a:srgbClr val="262087"/>
              </a:solidFill>
            </a:endParaRPr>
          </a:p>
          <a:p>
            <a:pPr marL="468219" lvl="2" indent="-468219">
              <a:lnSpc>
                <a:spcPct val="100000"/>
              </a:lnSpc>
              <a:spcBef>
                <a:spcPts val="600"/>
              </a:spcBef>
              <a:spcAft>
                <a:spcPts val="1200"/>
              </a:spcAft>
              <a:buFont typeface="Wingdings" panose="05000000000000000000" pitchFamily="2" charset="2"/>
              <a:buChar char="Ø"/>
              <a:defRPr/>
            </a:pPr>
            <a:r>
              <a:rPr lang="en-US" sz="2400" dirty="0">
                <a:solidFill>
                  <a:srgbClr val="262087"/>
                </a:solidFill>
              </a:rPr>
              <a:t>These amounts are added to Line 14 to determine the gross total levy.</a:t>
            </a:r>
          </a:p>
        </p:txBody>
      </p:sp>
      <p:sp>
        <p:nvSpPr>
          <p:cNvPr id="7" name="Title 4">
            <a:extLst>
              <a:ext uri="{FF2B5EF4-FFF2-40B4-BE49-F238E27FC236}">
                <a16:creationId xmlns:a16="http://schemas.microsoft.com/office/drawing/2014/main" id="{DCA2BF58-B322-B0E4-8FB4-AA70896C5D90}"/>
              </a:ext>
            </a:extLst>
          </p:cNvPr>
          <p:cNvSpPr>
            <a:spLocks noGrp="1"/>
          </p:cNvSpPr>
          <p:nvPr>
            <p:ph type="title"/>
          </p:nvPr>
        </p:nvSpPr>
        <p:spPr>
          <a:xfrm>
            <a:off x="0" y="0"/>
            <a:ext cx="12480925" cy="1243584"/>
          </a:xfrm>
          <a:prstGeom prst="rect">
            <a:avLst/>
          </a:prstGeo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ea typeface="+mn-ea"/>
                <a:cs typeface="+mn-cs"/>
              </a:rPr>
              <a:t>The Basic Formula</a:t>
            </a:r>
          </a:p>
        </p:txBody>
      </p:sp>
      <p:pic>
        <p:nvPicPr>
          <p:cNvPr id="4" name="Picture 3">
            <a:extLst>
              <a:ext uri="{FF2B5EF4-FFF2-40B4-BE49-F238E27FC236}">
                <a16:creationId xmlns:a16="http://schemas.microsoft.com/office/drawing/2014/main" id="{1F9BF076-5F3A-187E-02DF-4F58A431E816}"/>
              </a:ext>
            </a:extLst>
          </p:cNvPr>
          <p:cNvPicPr>
            <a:picLocks noChangeAspect="1"/>
          </p:cNvPicPr>
          <p:nvPr/>
        </p:nvPicPr>
        <p:blipFill>
          <a:blip r:embed="rId2"/>
          <a:stretch>
            <a:fillRect/>
          </a:stretch>
        </p:blipFill>
        <p:spPr>
          <a:xfrm>
            <a:off x="869517" y="4034805"/>
            <a:ext cx="10741891" cy="1828800"/>
          </a:xfrm>
          <a:prstGeom prst="rect">
            <a:avLst/>
          </a:prstGeom>
          <a:solidFill>
            <a:schemeClr val="bg1"/>
          </a:solidFill>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9593863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 y="1"/>
            <a:ext cx="12480925" cy="1225295"/>
          </a:xfr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a:effectLst>
                  <a:outerShdw blurRad="38100" dist="38100" dir="2700000" algn="tl">
                    <a:srgbClr val="000000">
                      <a:alpha val="43137"/>
                    </a:srgbClr>
                  </a:outerShdw>
                </a:effectLst>
                <a:ea typeface="+mn-ea"/>
                <a:cs typeface="+mn-cs"/>
              </a:rPr>
              <a:t>Agenda</a:t>
            </a:r>
            <a:endParaRPr lang="en-US" sz="4400" dirty="0">
              <a:effectLst>
                <a:outerShdw blurRad="38100" dist="38100" dir="2700000" algn="tl">
                  <a:srgbClr val="000000">
                    <a:alpha val="43137"/>
                  </a:srgbClr>
                </a:outerShdw>
              </a:effectLst>
              <a:ea typeface="+mn-ea"/>
              <a:cs typeface="+mn-cs"/>
            </a:endParaRPr>
          </a:p>
        </p:txBody>
      </p:sp>
      <p:sp>
        <p:nvSpPr>
          <p:cNvPr id="5" name="Rectangle 3"/>
          <p:cNvSpPr txBox="1">
            <a:spLocks noChangeArrowheads="1"/>
          </p:cNvSpPr>
          <p:nvPr/>
        </p:nvSpPr>
        <p:spPr bwMode="auto">
          <a:xfrm>
            <a:off x="4434840" y="1756064"/>
            <a:ext cx="6150755" cy="4197927"/>
          </a:xfrm>
          <a:prstGeom prst="rect">
            <a:avLst/>
          </a:prstGeom>
          <a:noFill/>
          <a:ln w="9525">
            <a:noFill/>
            <a:miter lim="800000"/>
            <a:headEnd/>
            <a:tailEnd/>
          </a:ln>
        </p:spPr>
        <p:txBody>
          <a:bodyPr/>
          <a:lstStyle/>
          <a:p>
            <a:pPr marL="388556" indent="-351164">
              <a:lnSpc>
                <a:spcPct val="90000"/>
              </a:lnSpc>
              <a:spcBef>
                <a:spcPct val="20000"/>
              </a:spcBef>
              <a:spcAft>
                <a:spcPct val="30000"/>
              </a:spcAft>
              <a:buClr>
                <a:srgbClr val="262087"/>
              </a:buClr>
              <a:buSzPct val="100000"/>
              <a:buFont typeface="Wingdings" panose="05000000000000000000" pitchFamily="2" charset="2"/>
              <a:buChar char="Ø"/>
              <a:defRPr/>
            </a:pPr>
            <a:r>
              <a:rPr lang="en-US" sz="3200" b="1" dirty="0">
                <a:solidFill>
                  <a:srgbClr val="262087"/>
                </a:solidFill>
              </a:rPr>
              <a:t>Basic Formula</a:t>
            </a:r>
          </a:p>
          <a:p>
            <a:pPr marL="388556" indent="-351164">
              <a:lnSpc>
                <a:spcPct val="90000"/>
              </a:lnSpc>
              <a:spcBef>
                <a:spcPct val="20000"/>
              </a:spcBef>
              <a:spcAft>
                <a:spcPct val="30000"/>
              </a:spcAft>
              <a:buClr>
                <a:srgbClr val="262087"/>
              </a:buClr>
              <a:buSzPct val="100000"/>
              <a:buFont typeface="Wingdings" panose="05000000000000000000" pitchFamily="2" charset="2"/>
              <a:buChar char="Ø"/>
              <a:defRPr/>
            </a:pPr>
            <a:r>
              <a:rPr lang="en-US" sz="3200" b="1" dirty="0">
                <a:solidFill>
                  <a:srgbClr val="262087"/>
                </a:solidFill>
              </a:rPr>
              <a:t>Revenue Limits</a:t>
            </a:r>
          </a:p>
          <a:p>
            <a:pPr marL="388556" indent="-351164">
              <a:lnSpc>
                <a:spcPct val="90000"/>
              </a:lnSpc>
              <a:spcBef>
                <a:spcPct val="20000"/>
              </a:spcBef>
              <a:spcAft>
                <a:spcPct val="30000"/>
              </a:spcAft>
              <a:buClr>
                <a:srgbClr val="262087"/>
              </a:buClr>
              <a:buSzPct val="100000"/>
              <a:buFont typeface="Wingdings" panose="05000000000000000000" pitchFamily="2" charset="2"/>
              <a:buChar char="Ø"/>
              <a:defRPr/>
            </a:pPr>
            <a:r>
              <a:rPr lang="en-US" sz="3200" b="1" dirty="0">
                <a:solidFill>
                  <a:srgbClr val="262087"/>
                </a:solidFill>
              </a:rPr>
              <a:t>Property Tax Levy</a:t>
            </a:r>
          </a:p>
          <a:p>
            <a:pPr marL="429200" indent="-391808">
              <a:lnSpc>
                <a:spcPct val="90000"/>
              </a:lnSpc>
              <a:spcBef>
                <a:spcPct val="20000"/>
              </a:spcBef>
              <a:spcAft>
                <a:spcPct val="30000"/>
              </a:spcAft>
              <a:buClr>
                <a:srgbClr val="262087"/>
              </a:buClr>
              <a:buSzPct val="100000"/>
              <a:buFont typeface="Wingdings" panose="05000000000000000000" pitchFamily="2" charset="2"/>
              <a:buChar char="Ø"/>
              <a:defRPr/>
            </a:pPr>
            <a:r>
              <a:rPr lang="en-US" sz="3200" b="1" dirty="0">
                <a:solidFill>
                  <a:srgbClr val="262087"/>
                </a:solidFill>
              </a:rPr>
              <a:t>State Aids </a:t>
            </a:r>
          </a:p>
          <a:p>
            <a:pPr marL="429200" indent="-391808">
              <a:lnSpc>
                <a:spcPct val="90000"/>
              </a:lnSpc>
              <a:spcBef>
                <a:spcPct val="20000"/>
              </a:spcBef>
              <a:spcAft>
                <a:spcPct val="30000"/>
              </a:spcAft>
              <a:buClr>
                <a:srgbClr val="262087"/>
              </a:buClr>
              <a:buSzPct val="100000"/>
              <a:buFont typeface="Wingdings" panose="05000000000000000000" pitchFamily="2" charset="2"/>
              <a:buChar char="Ø"/>
              <a:defRPr/>
            </a:pPr>
            <a:r>
              <a:rPr lang="en-US" sz="3200" b="1" dirty="0">
                <a:solidFill>
                  <a:srgbClr val="262087"/>
                </a:solidFill>
              </a:rPr>
              <a:t>Questions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Content Placeholder 5"/>
          <p:cNvSpPr>
            <a:spLocks noGrp="1"/>
          </p:cNvSpPr>
          <p:nvPr>
            <p:ph idx="1"/>
          </p:nvPr>
        </p:nvSpPr>
        <p:spPr>
          <a:xfrm>
            <a:off x="1657581" y="1716020"/>
            <a:ext cx="9165761" cy="4065788"/>
          </a:xfrm>
        </p:spPr>
        <p:txBody>
          <a:bodyPr>
            <a:normAutofit/>
          </a:bodyPr>
          <a:lstStyle/>
          <a:p>
            <a:pPr marL="242239" indent="-242239" algn="ctr">
              <a:buNone/>
            </a:pPr>
            <a:r>
              <a:rPr lang="en-US" sz="3000" b="1" dirty="0">
                <a:solidFill>
                  <a:srgbClr val="262087"/>
                </a:solidFill>
              </a:rPr>
              <a:t>What funds are regulated by the revenue limit?</a:t>
            </a:r>
          </a:p>
          <a:p>
            <a:pPr marL="242239" indent="-242239" algn="ctr">
              <a:lnSpc>
                <a:spcPct val="100000"/>
              </a:lnSpc>
              <a:spcBef>
                <a:spcPts val="600"/>
              </a:spcBef>
              <a:buNone/>
            </a:pPr>
            <a:endParaRPr lang="en-US" sz="3000" b="1" dirty="0"/>
          </a:p>
          <a:p>
            <a:pPr marL="242239" indent="-242239" algn="ctr">
              <a:spcAft>
                <a:spcPts val="614"/>
              </a:spcAft>
              <a:buNone/>
            </a:pPr>
            <a:r>
              <a:rPr lang="en-US" sz="3000" b="1" i="1" dirty="0">
                <a:solidFill>
                  <a:srgbClr val="FF0000"/>
                </a:solidFill>
              </a:rPr>
              <a:t>Funds 10, 38, and 41</a:t>
            </a:r>
          </a:p>
          <a:p>
            <a:pPr marL="242239" indent="-242239" algn="ctr">
              <a:buNone/>
            </a:pPr>
            <a:endParaRPr lang="en-US" sz="3000" b="1" dirty="0"/>
          </a:p>
          <a:p>
            <a:pPr marL="242239" indent="-242239" algn="ctr">
              <a:buNone/>
            </a:pPr>
            <a:r>
              <a:rPr lang="en-US" sz="3000" b="1" dirty="0">
                <a:solidFill>
                  <a:srgbClr val="262087"/>
                </a:solidFill>
              </a:rPr>
              <a:t>Funds 39, 80, and the prior year levy chargeback for uncollectible taxes are </a:t>
            </a:r>
            <a:r>
              <a:rPr lang="en-US" sz="3000" b="1" i="1" dirty="0">
                <a:solidFill>
                  <a:srgbClr val="262087"/>
                </a:solidFill>
              </a:rPr>
              <a:t>outside</a:t>
            </a:r>
            <a:r>
              <a:rPr lang="en-US" sz="3000" b="1" dirty="0">
                <a:solidFill>
                  <a:srgbClr val="262087"/>
                </a:solidFill>
              </a:rPr>
              <a:t> the revenue limit.</a:t>
            </a:r>
          </a:p>
        </p:txBody>
      </p:sp>
      <p:sp>
        <p:nvSpPr>
          <p:cNvPr id="131076" name="Slide Number Placeholder 3"/>
          <p:cNvSpPr txBox="1">
            <a:spLocks noGrp="1"/>
          </p:cNvSpPr>
          <p:nvPr/>
        </p:nvSpPr>
        <p:spPr bwMode="auto">
          <a:xfrm>
            <a:off x="10135683" y="6517503"/>
            <a:ext cx="603142" cy="234103"/>
          </a:xfrm>
          <a:prstGeom prst="rect">
            <a:avLst/>
          </a:prstGeom>
          <a:noFill/>
          <a:ln w="9525">
            <a:noFill/>
            <a:miter lim="800000"/>
            <a:headEnd/>
            <a:tailEnd/>
          </a:ln>
        </p:spPr>
        <p:txBody>
          <a:bodyPr lIns="0" tIns="0" rIns="0" bIns="0" anchor="b"/>
          <a:lstStyle/>
          <a:p>
            <a:pPr algn="r"/>
            <a:endParaRPr lang="en-US" sz="1127" dirty="0">
              <a:solidFill>
                <a:schemeClr val="bg1"/>
              </a:solidFill>
            </a:endParaRPr>
          </a:p>
        </p:txBody>
      </p:sp>
      <p:sp>
        <p:nvSpPr>
          <p:cNvPr id="11" name="Title 6"/>
          <p:cNvSpPr txBox="1">
            <a:spLocks/>
          </p:cNvSpPr>
          <p:nvPr/>
        </p:nvSpPr>
        <p:spPr>
          <a:xfrm>
            <a:off x="0" y="0"/>
            <a:ext cx="12480925" cy="1248551"/>
          </a:xfrm>
          <a:prstGeom prst="rect">
            <a:avLst/>
          </a:prstGeom>
          <a:ln>
            <a:noFill/>
          </a:ln>
        </p:spPr>
        <p:txBody>
          <a:bodyPr vert="horz" lIns="91440" tIns="45720" rIns="91440" bIns="45720" rtlCol="0" anchor="ctr">
            <a:noAutofit/>
          </a:bodyPr>
          <a:lstStyle>
            <a:lvl1pPr indent="0" algn="ctr" defTabSz="936071">
              <a:lnSpc>
                <a:spcPct val="100000"/>
              </a:lnSpc>
              <a:spcBef>
                <a:spcPct val="0"/>
              </a:spcBef>
              <a:spcAft>
                <a:spcPts val="600"/>
              </a:spcAft>
              <a:buFont typeface="Arial" panose="020B0604020202020204" pitchFamily="34" charset="0"/>
              <a:buNone/>
              <a:defRPr sz="4400">
                <a:solidFill>
                  <a:schemeClr val="bg1"/>
                </a:solidFill>
                <a:effectLst>
                  <a:outerShdw blurRad="38100" dist="38100" dir="2700000" algn="tl">
                    <a:srgbClr val="000000">
                      <a:alpha val="43137"/>
                    </a:srgbClr>
                  </a:outerShdw>
                </a:effectLst>
                <a:latin typeface="+mj-lt"/>
              </a:defRPr>
            </a:lvl1pPr>
            <a:lvl2pPr marL="702053" indent="-234018" defTabSz="936071">
              <a:lnSpc>
                <a:spcPct val="150000"/>
              </a:lnSpc>
              <a:spcBef>
                <a:spcPts val="512"/>
              </a:spcBef>
              <a:spcAft>
                <a:spcPts val="600"/>
              </a:spcAft>
              <a:buFont typeface="Lato" panose="020F0502020204030203" pitchFamily="34" charset="0"/>
              <a:buChar char="-"/>
              <a:defRPr sz="2400"/>
            </a:lvl2pPr>
            <a:lvl3pPr marL="1170089" indent="-234018" defTabSz="936071">
              <a:lnSpc>
                <a:spcPct val="150000"/>
              </a:lnSpc>
              <a:spcBef>
                <a:spcPts val="512"/>
              </a:spcBef>
              <a:spcAft>
                <a:spcPts val="600"/>
              </a:spcAft>
              <a:buFont typeface="Arial" panose="020B0604020202020204" pitchFamily="34" charset="0"/>
              <a:buChar char="•"/>
              <a:defRPr sz="1800"/>
            </a:lvl3pPr>
            <a:lvl4pPr marL="1638125" indent="-234018" defTabSz="936071">
              <a:lnSpc>
                <a:spcPct val="150000"/>
              </a:lnSpc>
              <a:spcBef>
                <a:spcPts val="512"/>
              </a:spcBef>
              <a:spcAft>
                <a:spcPts val="600"/>
              </a:spcAft>
              <a:buFont typeface="Arial" panose="020B0604020202020204" pitchFamily="34" charset="0"/>
              <a:buChar char="•"/>
              <a:defRPr sz="1800"/>
            </a:lvl4pPr>
            <a:lvl5pPr marL="2106160" indent="-234018" defTabSz="936071">
              <a:lnSpc>
                <a:spcPct val="150000"/>
              </a:lnSpc>
              <a:spcBef>
                <a:spcPts val="512"/>
              </a:spcBef>
              <a:spcAft>
                <a:spcPts val="600"/>
              </a:spcAft>
              <a:buFont typeface="Arial" panose="020B0604020202020204" pitchFamily="34" charset="0"/>
              <a:buChar char="•"/>
              <a:defRPr sz="1800"/>
            </a:lvl5pPr>
            <a:lvl6pPr marL="2574196" indent="-234018" defTabSz="936071">
              <a:lnSpc>
                <a:spcPct val="90000"/>
              </a:lnSpc>
              <a:spcBef>
                <a:spcPts val="512"/>
              </a:spcBef>
              <a:buFont typeface="Arial" panose="020B0604020202020204" pitchFamily="34" charset="0"/>
              <a:buChar char="•"/>
              <a:defRPr sz="1843"/>
            </a:lvl6pPr>
            <a:lvl7pPr marL="3042232" indent="-234018" defTabSz="936071">
              <a:lnSpc>
                <a:spcPct val="90000"/>
              </a:lnSpc>
              <a:spcBef>
                <a:spcPts val="512"/>
              </a:spcBef>
              <a:buFont typeface="Arial" panose="020B0604020202020204" pitchFamily="34" charset="0"/>
              <a:buChar char="•"/>
              <a:defRPr sz="1843"/>
            </a:lvl7pPr>
            <a:lvl8pPr marL="3510267" indent="-234018" defTabSz="936071">
              <a:lnSpc>
                <a:spcPct val="90000"/>
              </a:lnSpc>
              <a:spcBef>
                <a:spcPts val="512"/>
              </a:spcBef>
              <a:buFont typeface="Arial" panose="020B0604020202020204" pitchFamily="34" charset="0"/>
              <a:buChar char="•"/>
              <a:defRPr sz="1843"/>
            </a:lvl8pPr>
            <a:lvl9pPr marL="3978303" indent="-234018" defTabSz="936071">
              <a:lnSpc>
                <a:spcPct val="90000"/>
              </a:lnSpc>
              <a:spcBef>
                <a:spcPts val="512"/>
              </a:spcBef>
              <a:buFont typeface="Arial" panose="020B0604020202020204" pitchFamily="34" charset="0"/>
              <a:buChar char="•"/>
              <a:defRPr sz="1843"/>
            </a:lvl9pPr>
          </a:lstStyle>
          <a:p>
            <a:r>
              <a:rPr lang="en-US" sz="4000" dirty="0"/>
              <a:t>Revenue Limits</a:t>
            </a:r>
          </a:p>
          <a:p>
            <a:r>
              <a:rPr lang="en-US" sz="4000" dirty="0"/>
              <a:t>POP QUIZ !</a:t>
            </a:r>
          </a:p>
        </p:txBody>
      </p:sp>
    </p:spTree>
    <p:extLst>
      <p:ext uri="{BB962C8B-B14F-4D97-AF65-F5344CB8AC3E}">
        <p14:creationId xmlns:p14="http://schemas.microsoft.com/office/powerpoint/2010/main" val="8043475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31075">
                                            <p:txEl>
                                              <p:pRg st="2" end="2"/>
                                            </p:txEl>
                                          </p:spTgt>
                                        </p:tgtEl>
                                        <p:attrNameLst>
                                          <p:attrName>style.visibility</p:attrName>
                                        </p:attrNameLst>
                                      </p:cBhvr>
                                      <p:to>
                                        <p:strVal val="visible"/>
                                      </p:to>
                                    </p:set>
                                    <p:animEffect transition="in" filter="dissolve">
                                      <p:cBhvr>
                                        <p:cTn id="7" dur="500"/>
                                        <p:tgtEl>
                                          <p:spTgt spid="13107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31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47F2790-C33D-5D4E-5BE5-91D5C3D7A280}"/>
              </a:ext>
            </a:extLst>
          </p:cNvPr>
          <p:cNvPicPr>
            <a:picLocks noChangeAspect="1"/>
          </p:cNvPicPr>
          <p:nvPr/>
        </p:nvPicPr>
        <p:blipFill>
          <a:blip r:embed="rId3"/>
          <a:stretch>
            <a:fillRect/>
          </a:stretch>
        </p:blipFill>
        <p:spPr>
          <a:xfrm>
            <a:off x="1260614" y="2992952"/>
            <a:ext cx="9959696" cy="3374136"/>
          </a:xfrm>
          <a:prstGeom prst="rect">
            <a:avLst/>
          </a:prstGeom>
          <a:solidFill>
            <a:schemeClr val="bg1"/>
          </a:solidFill>
          <a:effectLst>
            <a:outerShdw blurRad="50800" dist="38100" dir="2700000" algn="tl" rotWithShape="0">
              <a:prstClr val="black">
                <a:alpha val="40000"/>
              </a:prstClr>
            </a:outerShdw>
          </a:effectLst>
        </p:spPr>
      </p:pic>
      <p:sp>
        <p:nvSpPr>
          <p:cNvPr id="5" name="Title 4"/>
          <p:cNvSpPr>
            <a:spLocks noGrp="1"/>
          </p:cNvSpPr>
          <p:nvPr>
            <p:ph type="title"/>
          </p:nvPr>
        </p:nvSpPr>
        <p:spPr>
          <a:xfrm>
            <a:off x="0" y="1"/>
            <a:ext cx="12480925" cy="1262900"/>
          </a:xfrm>
          <a:prstGeom prst="rect">
            <a:avLst/>
          </a:prstGeo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ea typeface="+mn-ea"/>
                <a:cs typeface="+mn-cs"/>
              </a:rPr>
              <a:t>Gross Total Levy</a:t>
            </a:r>
          </a:p>
        </p:txBody>
      </p:sp>
      <p:sp>
        <p:nvSpPr>
          <p:cNvPr id="7" name="Content Placeholder 1"/>
          <p:cNvSpPr txBox="1">
            <a:spLocks/>
          </p:cNvSpPr>
          <p:nvPr/>
        </p:nvSpPr>
        <p:spPr>
          <a:xfrm>
            <a:off x="2999909" y="1810768"/>
            <a:ext cx="6369663" cy="1104477"/>
          </a:xfrm>
          <a:prstGeom prst="rect">
            <a:avLst/>
          </a:prstGeom>
        </p:spPr>
        <p:txBody>
          <a:bodyPr vert="horz" lIns="93641" tIns="46821" rIns="93641" bIns="46821" rtlCol="0">
            <a:noAutofit/>
          </a:bodyPr>
          <a:lstStyle>
            <a:lvl1pPr marL="173038" indent="-173038" algn="l" defTabSz="914400" rtl="0" eaLnBrk="1" latinLnBrk="0" hangingPunct="1">
              <a:lnSpc>
                <a:spcPts val="2600"/>
              </a:lnSpc>
              <a:spcBef>
                <a:spcPct val="20000"/>
              </a:spcBef>
              <a:buClr>
                <a:schemeClr val="accent1">
                  <a:lumMod val="20000"/>
                  <a:lumOff val="80000"/>
                </a:schemeClr>
              </a:buClr>
              <a:buSzPct val="70000"/>
              <a:buFont typeface="Arial" pitchFamily="34" charset="0"/>
              <a:buChar char="•"/>
              <a:defRPr sz="2400" b="0" kern="1200">
                <a:solidFill>
                  <a:schemeClr val="tx2">
                    <a:lumMod val="75000"/>
                  </a:schemeClr>
                </a:solidFill>
                <a:latin typeface="+mn-lt"/>
                <a:ea typeface="+mn-ea"/>
                <a:cs typeface="Segoe UI" pitchFamily="34" charset="0"/>
              </a:defRPr>
            </a:lvl1pPr>
            <a:lvl2pPr marL="684213" indent="-227013" algn="l" defTabSz="914400" rtl="0" eaLnBrk="1" latinLnBrk="0" hangingPunct="1">
              <a:lnSpc>
                <a:spcPts val="2600"/>
              </a:lnSpc>
              <a:spcBef>
                <a:spcPct val="20000"/>
              </a:spcBef>
              <a:buClr>
                <a:schemeClr val="accent1">
                  <a:lumMod val="20000"/>
                  <a:lumOff val="80000"/>
                </a:schemeClr>
              </a:buClr>
              <a:buSzPct val="70000"/>
              <a:buFont typeface="Arial" pitchFamily="34" charset="0"/>
              <a:buChar char="•"/>
              <a:defRPr sz="2000" kern="1200">
                <a:solidFill>
                  <a:schemeClr val="tx2">
                    <a:lumMod val="75000"/>
                  </a:schemeClr>
                </a:solidFill>
                <a:latin typeface="+mn-lt"/>
                <a:ea typeface="+mn-ea"/>
                <a:cs typeface="Segoe UI" pitchFamily="34" charset="0"/>
              </a:defRPr>
            </a:lvl2pPr>
            <a:lvl3pPr marL="1087438" indent="-173038" algn="l" defTabSz="914400" rtl="0" eaLnBrk="1" latinLnBrk="0" hangingPunct="1">
              <a:lnSpc>
                <a:spcPts val="2600"/>
              </a:lnSpc>
              <a:spcBef>
                <a:spcPct val="20000"/>
              </a:spcBef>
              <a:buClr>
                <a:schemeClr val="accent1">
                  <a:lumMod val="20000"/>
                  <a:lumOff val="80000"/>
                </a:schemeClr>
              </a:buClr>
              <a:buSzPct val="70000"/>
              <a:buFont typeface="Arial" pitchFamily="34" charset="0"/>
              <a:buChar char="•"/>
              <a:defRPr sz="1800" kern="1200">
                <a:solidFill>
                  <a:schemeClr val="tx2">
                    <a:lumMod val="75000"/>
                  </a:schemeClr>
                </a:solidFill>
                <a:latin typeface="+mn-lt"/>
                <a:ea typeface="+mn-ea"/>
                <a:cs typeface="Segoe UI" pitchFamily="34" charset="0"/>
              </a:defRPr>
            </a:lvl3pPr>
            <a:lvl4pPr marL="1541463" indent="-169863" algn="l" defTabSz="914400" rtl="0" eaLnBrk="1" latinLnBrk="0" hangingPunct="1">
              <a:lnSpc>
                <a:spcPts val="2600"/>
              </a:lnSpc>
              <a:spcBef>
                <a:spcPct val="20000"/>
              </a:spcBef>
              <a:buClr>
                <a:schemeClr val="accent1">
                  <a:lumMod val="20000"/>
                  <a:lumOff val="80000"/>
                </a:schemeClr>
              </a:buClr>
              <a:buSzPct val="70000"/>
              <a:buFont typeface="Arial" pitchFamily="34" charset="0"/>
              <a:buChar char="•"/>
              <a:defRPr sz="1600" kern="1200">
                <a:solidFill>
                  <a:schemeClr val="tx2">
                    <a:lumMod val="75000"/>
                  </a:schemeClr>
                </a:solidFill>
                <a:latin typeface="+mn-lt"/>
                <a:ea typeface="+mn-ea"/>
                <a:cs typeface="Segoe UI" pitchFamily="34" charset="0"/>
              </a:defRPr>
            </a:lvl4pPr>
            <a:lvl5pPr marL="2001838" indent="-173038" algn="l" defTabSz="914400" rtl="0" eaLnBrk="1" latinLnBrk="0" hangingPunct="1">
              <a:lnSpc>
                <a:spcPts val="2600"/>
              </a:lnSpc>
              <a:spcBef>
                <a:spcPct val="20000"/>
              </a:spcBef>
              <a:buClr>
                <a:schemeClr val="accent1">
                  <a:lumMod val="20000"/>
                  <a:lumOff val="80000"/>
                </a:schemeClr>
              </a:buClr>
              <a:buSzPct val="70000"/>
              <a:buFont typeface="Arial" pitchFamily="34" charset="0"/>
              <a:buChar char="•"/>
              <a:defRPr sz="1400" kern="1200">
                <a:solidFill>
                  <a:schemeClr val="tx2">
                    <a:lumMod val="75000"/>
                  </a:schemeClr>
                </a:solidFill>
                <a:latin typeface="+mn-lt"/>
                <a:ea typeface="+mn-ea"/>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defTabSz="936071">
              <a:lnSpc>
                <a:spcPct val="100000"/>
              </a:lnSpc>
              <a:spcBef>
                <a:spcPts val="600"/>
              </a:spcBef>
              <a:spcAft>
                <a:spcPts val="1200"/>
              </a:spcAft>
              <a:buClr>
                <a:srgbClr val="262087"/>
              </a:buClr>
              <a:buSzPct val="100000"/>
              <a:buNone/>
              <a:defRPr/>
            </a:pPr>
            <a:r>
              <a:rPr lang="en-US" dirty="0">
                <a:solidFill>
                  <a:srgbClr val="262087"/>
                </a:solidFill>
                <a:cs typeface="+mn-cs"/>
              </a:rPr>
              <a:t>The amounts on Line 15 are added to Line 14 to determine the gross total levy on Line 16.</a:t>
            </a:r>
          </a:p>
        </p:txBody>
      </p:sp>
      <p:sp>
        <p:nvSpPr>
          <p:cNvPr id="12" name="Rectangle 11">
            <a:extLst>
              <a:ext uri="{FF2B5EF4-FFF2-40B4-BE49-F238E27FC236}">
                <a16:creationId xmlns:a16="http://schemas.microsoft.com/office/drawing/2014/main" id="{73250D78-F535-F54E-E458-C5237CAF5A62}"/>
              </a:ext>
            </a:extLst>
          </p:cNvPr>
          <p:cNvSpPr/>
          <p:nvPr/>
        </p:nvSpPr>
        <p:spPr>
          <a:xfrm>
            <a:off x="1211295" y="5838278"/>
            <a:ext cx="10009724" cy="286514"/>
          </a:xfrm>
          <a:prstGeom prst="rect">
            <a:avLst/>
          </a:prstGeom>
          <a:noFill/>
          <a:ln w="762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604924" y="3451237"/>
            <a:ext cx="1608429" cy="286995"/>
          </a:xfrm>
          <a:prstGeom prst="rect">
            <a:avLst/>
          </a:prstGeom>
          <a:noFill/>
          <a:ln w="381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9574398" y="4632520"/>
            <a:ext cx="1608429" cy="286514"/>
          </a:xfrm>
          <a:prstGeom prst="rect">
            <a:avLst/>
          </a:prstGeom>
          <a:noFill/>
          <a:ln w="381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143290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Text Box 3"/>
          <p:cNvSpPr>
            <a:spLocks noGrp="1" noChangeArrowheads="1"/>
          </p:cNvSpPr>
          <p:nvPr>
            <p:ph type="title"/>
          </p:nvPr>
        </p:nvSpPr>
        <p:spPr>
          <a:xfrm>
            <a:off x="-1" y="1"/>
            <a:ext cx="12480925" cy="1250626"/>
          </a:xfr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ea typeface="+mn-ea"/>
                <a:cs typeface="+mn-cs"/>
              </a:rPr>
              <a:t>Revenue Limits</a:t>
            </a:r>
          </a:p>
        </p:txBody>
      </p:sp>
      <p:sp>
        <p:nvSpPr>
          <p:cNvPr id="4" name="Rectangle 4"/>
          <p:cNvSpPr>
            <a:spLocks noChangeArrowheads="1"/>
          </p:cNvSpPr>
          <p:nvPr/>
        </p:nvSpPr>
        <p:spPr bwMode="auto">
          <a:xfrm>
            <a:off x="286717" y="1347822"/>
            <a:ext cx="6619410" cy="5232202"/>
          </a:xfrm>
          <a:prstGeom prst="rect">
            <a:avLst/>
          </a:prstGeom>
          <a:noFill/>
          <a:ln w="9525" algn="ctr">
            <a:noFill/>
            <a:miter lim="800000"/>
            <a:headEnd/>
            <a:tailEnd/>
          </a:ln>
          <a:effectLst/>
        </p:spPr>
        <p:txBody>
          <a:bodyPr wrap="square">
            <a:spAutoFit/>
          </a:bodyPr>
          <a:lstStyle/>
          <a:p>
            <a:pPr>
              <a:lnSpc>
                <a:spcPct val="150000"/>
              </a:lnSpc>
              <a:spcAft>
                <a:spcPts val="1200"/>
              </a:spcAft>
            </a:pPr>
            <a:r>
              <a:rPr lang="en-US" sz="2800" b="1" dirty="0">
                <a:solidFill>
                  <a:srgbClr val="262087"/>
                </a:solidFill>
              </a:rPr>
              <a:t>How can I predict future limits? </a:t>
            </a:r>
          </a:p>
          <a:p>
            <a:pPr marL="342900" indent="-342900">
              <a:spcAft>
                <a:spcPts val="1200"/>
              </a:spcAft>
              <a:buFont typeface="Wingdings" panose="05000000000000000000" pitchFamily="2" charset="2"/>
              <a:buChar char="Ø"/>
            </a:pPr>
            <a:r>
              <a:rPr lang="en-US" sz="2800" dirty="0">
                <a:solidFill>
                  <a:srgbClr val="262087"/>
                </a:solidFill>
                <a:hlinkClick r:id="rId3">
                  <a:extLst>
                    <a:ext uri="{A12FA001-AC4F-418D-AE19-62706E023703}">
                      <ahyp:hlinkClr xmlns:ahyp="http://schemas.microsoft.com/office/drawing/2018/hyperlinkcolor" val="tx"/>
                    </a:ext>
                  </a:extLst>
                </a:hlinkClick>
              </a:rPr>
              <a:t>SFS Home</a:t>
            </a:r>
            <a:r>
              <a:rPr lang="en-US" sz="2800" dirty="0">
                <a:solidFill>
                  <a:srgbClr val="262087"/>
                </a:solidFill>
              </a:rPr>
              <a:t> (https://dpi.wi.gov/sfs)</a:t>
            </a:r>
            <a:br>
              <a:rPr lang="en-US" sz="2800" dirty="0">
                <a:solidFill>
                  <a:srgbClr val="262087"/>
                </a:solidFill>
              </a:rPr>
            </a:br>
            <a:endParaRPr lang="en-US" sz="2800" dirty="0">
              <a:solidFill>
                <a:srgbClr val="262087"/>
              </a:solidFill>
            </a:endParaRPr>
          </a:p>
          <a:p>
            <a:pPr marL="342900" indent="-342900">
              <a:spcAft>
                <a:spcPts val="1200"/>
              </a:spcAft>
              <a:buFont typeface="Wingdings" panose="05000000000000000000" pitchFamily="2" charset="2"/>
              <a:buChar char="Ø"/>
            </a:pPr>
            <a:r>
              <a:rPr lang="en-US" sz="2800" dirty="0">
                <a:solidFill>
                  <a:srgbClr val="262087"/>
                </a:solidFill>
                <a:hlinkClick r:id="rId4" tooltip="Revenue limits">
                  <a:extLst>
                    <a:ext uri="{A12FA001-AC4F-418D-AE19-62706E023703}">
                      <ahyp:hlinkClr xmlns:ahyp="http://schemas.microsoft.com/office/drawing/2018/hyperlinkcolor" val="tx"/>
                    </a:ext>
                  </a:extLst>
                </a:hlinkClick>
              </a:rPr>
              <a:t>Revenue </a:t>
            </a:r>
            <a:r>
              <a:rPr lang="en-US" sz="2800" u="sng" dirty="0">
                <a:solidFill>
                  <a:srgbClr val="262087"/>
                </a:solidFill>
                <a:hlinkClick r:id="rId4" tooltip="Revenue limits">
                  <a:extLst>
                    <a:ext uri="{A12FA001-AC4F-418D-AE19-62706E023703}">
                      <ahyp:hlinkClr xmlns:ahyp="http://schemas.microsoft.com/office/drawing/2018/hyperlinkcolor" val="tx"/>
                    </a:ext>
                  </a:extLst>
                </a:hlinkClick>
              </a:rPr>
              <a:t>Limits</a:t>
            </a:r>
            <a:r>
              <a:rPr lang="en-US" sz="2800" u="sng" dirty="0">
                <a:solidFill>
                  <a:srgbClr val="262087"/>
                </a:solidFill>
              </a:rPr>
              <a:t> Overview</a:t>
            </a:r>
            <a:br>
              <a:rPr lang="en-US" sz="2800" u="sng" dirty="0">
                <a:solidFill>
                  <a:srgbClr val="262087"/>
                </a:solidFill>
              </a:rPr>
            </a:br>
            <a:endParaRPr lang="en-US" sz="2800" u="sng" dirty="0">
              <a:solidFill>
                <a:srgbClr val="262087"/>
              </a:solidFill>
            </a:endParaRPr>
          </a:p>
          <a:p>
            <a:pPr marL="342900" indent="-342900">
              <a:spcAft>
                <a:spcPts val="1200"/>
              </a:spcAft>
              <a:buFont typeface="Wingdings" panose="05000000000000000000" pitchFamily="2" charset="2"/>
              <a:buChar char="Ø"/>
            </a:pPr>
            <a:r>
              <a:rPr lang="en-US" sz="2800" dirty="0">
                <a:solidFill>
                  <a:srgbClr val="262087"/>
                </a:solidFill>
                <a:hlinkClick r:id="rId5">
                  <a:extLst>
                    <a:ext uri="{A12FA001-AC4F-418D-AE19-62706E023703}">
                      <ahyp:hlinkClr xmlns:ahyp="http://schemas.microsoft.com/office/drawing/2018/hyperlinkcolor" val="tx"/>
                    </a:ext>
                  </a:extLst>
                </a:hlinkClick>
              </a:rPr>
              <a:t>Revenue Limit Worksheets for </a:t>
            </a:r>
            <a:br>
              <a:rPr lang="en-US" sz="2800" dirty="0">
                <a:solidFill>
                  <a:srgbClr val="262087"/>
                </a:solidFill>
                <a:hlinkClick r:id="rId5">
                  <a:extLst>
                    <a:ext uri="{A12FA001-AC4F-418D-AE19-62706E023703}">
                      <ahyp:hlinkClr xmlns:ahyp="http://schemas.microsoft.com/office/drawing/2018/hyperlinkcolor" val="tx"/>
                    </a:ext>
                  </a:extLst>
                </a:hlinkClick>
              </a:rPr>
            </a:br>
            <a:r>
              <a:rPr lang="en-US" sz="2800" dirty="0">
                <a:solidFill>
                  <a:srgbClr val="262087"/>
                </a:solidFill>
                <a:hlinkClick r:id="rId5">
                  <a:extLst>
                    <a:ext uri="{A12FA001-AC4F-418D-AE19-62706E023703}">
                      <ahyp:hlinkClr xmlns:ahyp="http://schemas.microsoft.com/office/drawing/2018/hyperlinkcolor" val="tx"/>
                    </a:ext>
                  </a:extLst>
                </a:hlinkClick>
              </a:rPr>
              <a:t>Budget Planning</a:t>
            </a:r>
            <a:br>
              <a:rPr lang="en-US" sz="2800" dirty="0">
                <a:solidFill>
                  <a:srgbClr val="262087"/>
                </a:solidFill>
              </a:rPr>
            </a:br>
            <a:endParaRPr lang="en-US" sz="2800" dirty="0">
              <a:solidFill>
                <a:srgbClr val="262087"/>
              </a:solidFill>
            </a:endParaRPr>
          </a:p>
          <a:p>
            <a:pPr marL="342900" indent="-342900">
              <a:spcAft>
                <a:spcPts val="1200"/>
              </a:spcAft>
              <a:buFont typeface="Wingdings" panose="05000000000000000000" pitchFamily="2" charset="2"/>
              <a:buChar char="Ø"/>
            </a:pPr>
            <a:r>
              <a:rPr lang="en-US" sz="2800" dirty="0">
                <a:solidFill>
                  <a:srgbClr val="262087"/>
                </a:solidFill>
                <a:hlinkClick r:id="rId6">
                  <a:extLst>
                    <a:ext uri="{A12FA001-AC4F-418D-AE19-62706E023703}">
                      <ahyp:hlinkClr xmlns:ahyp="http://schemas.microsoft.com/office/drawing/2018/hyperlinkcolor" val="tx"/>
                    </a:ext>
                  </a:extLst>
                </a:hlinkClick>
              </a:rPr>
              <a:t>2023-24 Pre-Populated Revenue </a:t>
            </a:r>
            <a:br>
              <a:rPr lang="en-US" sz="2800" dirty="0">
                <a:solidFill>
                  <a:srgbClr val="262087"/>
                </a:solidFill>
                <a:hlinkClick r:id="rId6">
                  <a:extLst>
                    <a:ext uri="{A12FA001-AC4F-418D-AE19-62706E023703}">
                      <ahyp:hlinkClr xmlns:ahyp="http://schemas.microsoft.com/office/drawing/2018/hyperlinkcolor" val="tx"/>
                    </a:ext>
                  </a:extLst>
                </a:hlinkClick>
              </a:rPr>
            </a:br>
            <a:r>
              <a:rPr lang="en-US" sz="2800" dirty="0">
                <a:solidFill>
                  <a:srgbClr val="262087"/>
                </a:solidFill>
                <a:hlinkClick r:id="rId6">
                  <a:extLst>
                    <a:ext uri="{A12FA001-AC4F-418D-AE19-62706E023703}">
                      <ahyp:hlinkClr xmlns:ahyp="http://schemas.microsoft.com/office/drawing/2018/hyperlinkcolor" val="tx"/>
                    </a:ext>
                  </a:extLst>
                </a:hlinkClick>
              </a:rPr>
              <a:t>Limit Worksheet</a:t>
            </a:r>
            <a:endParaRPr lang="en-US" sz="2800" dirty="0">
              <a:solidFill>
                <a:srgbClr val="262087"/>
              </a:solidFill>
            </a:endParaRPr>
          </a:p>
        </p:txBody>
      </p:sp>
      <p:pic>
        <p:nvPicPr>
          <p:cNvPr id="7" name="Picture 6">
            <a:extLst>
              <a:ext uri="{FF2B5EF4-FFF2-40B4-BE49-F238E27FC236}">
                <a16:creationId xmlns:a16="http://schemas.microsoft.com/office/drawing/2014/main" id="{9367F4A5-11FF-4A78-86F3-1334CC1F7343}"/>
              </a:ext>
            </a:extLst>
          </p:cNvPr>
          <p:cNvPicPr>
            <a:picLocks noChangeAspect="1"/>
          </p:cNvPicPr>
          <p:nvPr/>
        </p:nvPicPr>
        <p:blipFill>
          <a:blip r:embed="rId7"/>
          <a:stretch>
            <a:fillRect/>
          </a:stretch>
        </p:blipFill>
        <p:spPr>
          <a:xfrm>
            <a:off x="7098632" y="1499030"/>
            <a:ext cx="4657272" cy="4995907"/>
          </a:xfrm>
          <a:prstGeom prst="rect">
            <a:avLst/>
          </a:prstGeom>
          <a:solidFill>
            <a:schemeClr val="bg1"/>
          </a:solidFill>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5552189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6"/>
          <p:cNvSpPr txBox="1">
            <a:spLocks noGrp="1"/>
          </p:cNvSpPr>
          <p:nvPr>
            <p:ph idx="1"/>
          </p:nvPr>
        </p:nvSpPr>
        <p:spPr>
          <a:xfrm>
            <a:off x="1061246" y="2041059"/>
            <a:ext cx="10298107" cy="2750397"/>
          </a:xfrm>
          <a:prstGeom prst="rect">
            <a:avLst/>
          </a:prstGeom>
        </p:spPr>
        <p:txBody>
          <a:bodyPr vert="horz" lIns="56185" tIns="93641" rIns="91440" bIns="45720" rtlCol="0">
            <a:noAutofit/>
          </a:bodyPr>
          <a:lstStyle/>
          <a:p>
            <a:pPr marL="0" indent="0" defTabSz="936437">
              <a:lnSpc>
                <a:spcPct val="100000"/>
              </a:lnSpc>
              <a:spcBef>
                <a:spcPct val="0"/>
              </a:spcBef>
              <a:spcAft>
                <a:spcPts val="0"/>
              </a:spcAft>
              <a:buClr>
                <a:schemeClr val="tx1"/>
              </a:buClr>
              <a:buSzPct val="80000"/>
              <a:buNone/>
              <a:defRPr/>
            </a:pPr>
            <a:r>
              <a:rPr lang="en-US" sz="3600" b="1" dirty="0">
                <a:solidFill>
                  <a:srgbClr val="262087"/>
                </a:solidFill>
              </a:rPr>
              <a:t>The </a:t>
            </a:r>
            <a:r>
              <a:rPr lang="en-US" sz="3600" b="1" u="sng" dirty="0">
                <a:solidFill>
                  <a:srgbClr val="262087"/>
                </a:solidFill>
              </a:rPr>
              <a:t>fundamental</a:t>
            </a:r>
            <a:r>
              <a:rPr lang="en-US" sz="3600" b="1" dirty="0">
                <a:solidFill>
                  <a:srgbClr val="262087"/>
                </a:solidFill>
              </a:rPr>
              <a:t> purpose of the Equalization Aid formula is to “level the playing field” by providing assistance (distributing aid) to poorer districts (those with lower property value) to make up for what they can’t get from their property tax base.</a:t>
            </a:r>
          </a:p>
        </p:txBody>
      </p:sp>
      <p:sp>
        <p:nvSpPr>
          <p:cNvPr id="5" name="Title 4"/>
          <p:cNvSpPr>
            <a:spLocks noGrp="1"/>
          </p:cNvSpPr>
          <p:nvPr>
            <p:ph type="title"/>
          </p:nvPr>
        </p:nvSpPr>
        <p:spPr>
          <a:xfrm>
            <a:off x="0" y="1"/>
            <a:ext cx="12480925" cy="1271016"/>
          </a:xfr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ea typeface="+mn-ea"/>
                <a:cs typeface="+mn-cs"/>
              </a:rPr>
              <a:t>State General Aids</a:t>
            </a:r>
          </a:p>
        </p:txBody>
      </p:sp>
    </p:spTree>
    <p:extLst>
      <p:ext uri="{BB962C8B-B14F-4D97-AF65-F5344CB8AC3E}">
        <p14:creationId xmlns:p14="http://schemas.microsoft.com/office/powerpoint/2010/main" val="38235155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a:xfrm>
            <a:off x="899160" y="1505509"/>
            <a:ext cx="9930765" cy="5258929"/>
          </a:xfrm>
        </p:spPr>
        <p:txBody>
          <a:bodyPr>
            <a:noAutofit/>
          </a:bodyPr>
          <a:lstStyle/>
          <a:p>
            <a:pPr marL="468219" lvl="1"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dirty="0">
                <a:solidFill>
                  <a:srgbClr val="262087"/>
                </a:solidFill>
              </a:rPr>
              <a:t>Aid is inversely related to district property value per member.</a:t>
            </a:r>
          </a:p>
          <a:p>
            <a:pPr marL="468219" lvl="1"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dirty="0">
                <a:solidFill>
                  <a:srgbClr val="262087"/>
                </a:solidFill>
              </a:rPr>
              <a:t>One pot of money is split over 421 school districts based on district values, membership, and shared costs. Changes in individual district data affect every other district’s aid.</a:t>
            </a:r>
          </a:p>
          <a:p>
            <a:pPr marL="468219" lvl="1"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dirty="0">
                <a:solidFill>
                  <a:srgbClr val="262087"/>
                </a:solidFill>
              </a:rPr>
              <a:t>Depending on district value-per-member, some districts’ aid is increased by increasing expenses, while others’ aid is decreased by increasing expenses. </a:t>
            </a:r>
          </a:p>
          <a:p>
            <a:pPr marL="468219" lvl="1"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dirty="0">
                <a:solidFill>
                  <a:srgbClr val="262087"/>
                </a:solidFill>
              </a:rPr>
              <a:t>Know where your district is in the formula and be aware of what is happening to your district over time.</a:t>
            </a:r>
          </a:p>
        </p:txBody>
      </p:sp>
      <p:sp>
        <p:nvSpPr>
          <p:cNvPr id="6" name="Subtitle 2"/>
          <p:cNvSpPr txBox="1">
            <a:spLocks/>
          </p:cNvSpPr>
          <p:nvPr/>
        </p:nvSpPr>
        <p:spPr bwMode="auto">
          <a:xfrm>
            <a:off x="0" y="0"/>
            <a:ext cx="12480925" cy="1252727"/>
          </a:xfrm>
          <a:prstGeom prst="rect">
            <a:avLst/>
          </a:prstGeom>
          <a:ln>
            <a:noFill/>
          </a:ln>
        </p:spPr>
        <p:txBody>
          <a:bodyPr vert="horz" lIns="91440" tIns="45720" rIns="91440" bIns="45720" rtlCol="0" anchor="ctr">
            <a:noAutofit/>
          </a:bodyPr>
          <a:lstStyle>
            <a:lvl1pPr indent="0" algn="ctr" defTabSz="936071">
              <a:lnSpc>
                <a:spcPct val="100000"/>
              </a:lnSpc>
              <a:spcBef>
                <a:spcPct val="0"/>
              </a:spcBef>
              <a:spcAft>
                <a:spcPts val="600"/>
              </a:spcAft>
              <a:buFont typeface="Arial" panose="020B0604020202020204" pitchFamily="34" charset="0"/>
              <a:buNone/>
              <a:defRPr sz="4400">
                <a:solidFill>
                  <a:schemeClr val="bg1"/>
                </a:solidFill>
                <a:effectLst>
                  <a:outerShdw blurRad="38100" dist="38100" dir="2700000" algn="tl">
                    <a:srgbClr val="000000">
                      <a:alpha val="43137"/>
                    </a:srgbClr>
                  </a:outerShdw>
                </a:effectLst>
                <a:latin typeface="+mj-lt"/>
              </a:defRPr>
            </a:lvl1pPr>
            <a:lvl2pPr marL="702053" indent="-234018" defTabSz="936071">
              <a:lnSpc>
                <a:spcPct val="150000"/>
              </a:lnSpc>
              <a:spcBef>
                <a:spcPts val="512"/>
              </a:spcBef>
              <a:spcAft>
                <a:spcPts val="600"/>
              </a:spcAft>
              <a:buFont typeface="Lato" panose="020F0502020204030203" pitchFamily="34" charset="0"/>
              <a:buChar char="-"/>
              <a:defRPr sz="2400"/>
            </a:lvl2pPr>
            <a:lvl3pPr marL="1170089" indent="-234018" defTabSz="936071">
              <a:lnSpc>
                <a:spcPct val="150000"/>
              </a:lnSpc>
              <a:spcBef>
                <a:spcPts val="512"/>
              </a:spcBef>
              <a:spcAft>
                <a:spcPts val="600"/>
              </a:spcAft>
              <a:buFont typeface="Arial" panose="020B0604020202020204" pitchFamily="34" charset="0"/>
              <a:buChar char="•"/>
              <a:defRPr sz="1800"/>
            </a:lvl3pPr>
            <a:lvl4pPr marL="1638125" indent="-234018" defTabSz="936071">
              <a:lnSpc>
                <a:spcPct val="150000"/>
              </a:lnSpc>
              <a:spcBef>
                <a:spcPts val="512"/>
              </a:spcBef>
              <a:spcAft>
                <a:spcPts val="600"/>
              </a:spcAft>
              <a:buFont typeface="Arial" panose="020B0604020202020204" pitchFamily="34" charset="0"/>
              <a:buChar char="•"/>
              <a:defRPr sz="1800"/>
            </a:lvl4pPr>
            <a:lvl5pPr marL="2106160" indent="-234018" defTabSz="936071">
              <a:lnSpc>
                <a:spcPct val="150000"/>
              </a:lnSpc>
              <a:spcBef>
                <a:spcPts val="512"/>
              </a:spcBef>
              <a:spcAft>
                <a:spcPts val="600"/>
              </a:spcAft>
              <a:buFont typeface="Arial" panose="020B0604020202020204" pitchFamily="34" charset="0"/>
              <a:buChar char="•"/>
              <a:defRPr sz="1800"/>
            </a:lvl5pPr>
            <a:lvl6pPr marL="2574196" indent="-234018" defTabSz="936071">
              <a:lnSpc>
                <a:spcPct val="90000"/>
              </a:lnSpc>
              <a:spcBef>
                <a:spcPts val="512"/>
              </a:spcBef>
              <a:buFont typeface="Arial" panose="020B0604020202020204" pitchFamily="34" charset="0"/>
              <a:buChar char="•"/>
              <a:defRPr sz="1843"/>
            </a:lvl6pPr>
            <a:lvl7pPr marL="3042232" indent="-234018" defTabSz="936071">
              <a:lnSpc>
                <a:spcPct val="90000"/>
              </a:lnSpc>
              <a:spcBef>
                <a:spcPts val="512"/>
              </a:spcBef>
              <a:buFont typeface="Arial" panose="020B0604020202020204" pitchFamily="34" charset="0"/>
              <a:buChar char="•"/>
              <a:defRPr sz="1843"/>
            </a:lvl7pPr>
            <a:lvl8pPr marL="3510267" indent="-234018" defTabSz="936071">
              <a:lnSpc>
                <a:spcPct val="90000"/>
              </a:lnSpc>
              <a:spcBef>
                <a:spcPts val="512"/>
              </a:spcBef>
              <a:buFont typeface="Arial" panose="020B0604020202020204" pitchFamily="34" charset="0"/>
              <a:buChar char="•"/>
              <a:defRPr sz="1843"/>
            </a:lvl8pPr>
            <a:lvl9pPr marL="3978303" indent="-234018" defTabSz="936071">
              <a:lnSpc>
                <a:spcPct val="90000"/>
              </a:lnSpc>
              <a:spcBef>
                <a:spcPts val="512"/>
              </a:spcBef>
              <a:buFont typeface="Arial" panose="020B0604020202020204" pitchFamily="34" charset="0"/>
              <a:buChar char="•"/>
              <a:defRPr sz="1843"/>
            </a:lvl9pPr>
          </a:lstStyle>
          <a:p>
            <a:r>
              <a:rPr lang="en-US" dirty="0"/>
              <a:t>Basic Equalization Aid Concepts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1594379" y="1916148"/>
            <a:ext cx="9731347" cy="4774212"/>
          </a:xfrm>
        </p:spPr>
        <p:txBody>
          <a:bodyPr vert="horz" lIns="92666" tIns="45520" rIns="92666" bIns="45520" rtlCol="0">
            <a:normAutofit/>
          </a:bodyPr>
          <a:lstStyle/>
          <a:p>
            <a:pPr marL="468219" lvl="1"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sz="2200" b="1" dirty="0">
                <a:solidFill>
                  <a:srgbClr val="262087"/>
                </a:solidFill>
              </a:rPr>
              <a:t>District Factors (Prior Year Audited)</a:t>
            </a:r>
          </a:p>
          <a:p>
            <a:pPr marL="936255" lvl="2"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sz="2200" dirty="0">
                <a:solidFill>
                  <a:srgbClr val="262087"/>
                </a:solidFill>
              </a:rPr>
              <a:t>Shared cost</a:t>
            </a:r>
          </a:p>
          <a:p>
            <a:pPr marL="936255" lvl="2"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sz="2200" dirty="0">
                <a:solidFill>
                  <a:srgbClr val="262087"/>
                </a:solidFill>
              </a:rPr>
              <a:t>Membership (Average of 3</a:t>
            </a:r>
            <a:r>
              <a:rPr lang="en-US" sz="2200" baseline="30000" dirty="0">
                <a:solidFill>
                  <a:srgbClr val="262087"/>
                </a:solidFill>
              </a:rPr>
              <a:t>rd</a:t>
            </a:r>
            <a:r>
              <a:rPr lang="en-US" sz="2200" dirty="0">
                <a:solidFill>
                  <a:srgbClr val="262087"/>
                </a:solidFill>
              </a:rPr>
              <a:t> Friday in Sept + 2</a:t>
            </a:r>
            <a:r>
              <a:rPr lang="en-US" sz="2200" baseline="30000" dirty="0">
                <a:solidFill>
                  <a:srgbClr val="262087"/>
                </a:solidFill>
              </a:rPr>
              <a:t>nd</a:t>
            </a:r>
            <a:r>
              <a:rPr lang="en-US" sz="2200" dirty="0">
                <a:solidFill>
                  <a:srgbClr val="262087"/>
                </a:solidFill>
              </a:rPr>
              <a:t> Friday in January FTE, plus 100% of Summer FTE, plus other adjustments)</a:t>
            </a:r>
          </a:p>
          <a:p>
            <a:pPr marL="936255" lvl="2"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sz="2200" dirty="0">
                <a:solidFill>
                  <a:srgbClr val="262087"/>
                </a:solidFill>
              </a:rPr>
              <a:t>Equalized property value </a:t>
            </a:r>
          </a:p>
          <a:p>
            <a:pPr marL="468219" lvl="1"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sz="2200" b="1" dirty="0">
                <a:solidFill>
                  <a:srgbClr val="262087"/>
                </a:solidFill>
              </a:rPr>
              <a:t>State Factors</a:t>
            </a:r>
          </a:p>
          <a:p>
            <a:pPr marL="936255" lvl="2"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sz="2200" dirty="0">
                <a:solidFill>
                  <a:srgbClr val="262087"/>
                </a:solidFill>
              </a:rPr>
              <a:t>Cost ceilings</a:t>
            </a:r>
          </a:p>
          <a:p>
            <a:pPr marL="936255" lvl="2"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sz="2200" dirty="0">
                <a:solidFill>
                  <a:srgbClr val="262087"/>
                </a:solidFill>
              </a:rPr>
              <a:t>Guaranteed valuations per member</a:t>
            </a:r>
          </a:p>
          <a:p>
            <a:pPr marL="936255" lvl="2"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sz="2200" dirty="0">
                <a:solidFill>
                  <a:srgbClr val="262087"/>
                </a:solidFill>
              </a:rPr>
              <a:t>Amount of funding the State puts into the formula </a:t>
            </a:r>
          </a:p>
        </p:txBody>
      </p:sp>
      <p:sp>
        <p:nvSpPr>
          <p:cNvPr id="4" name="Rectangle 3"/>
          <p:cNvSpPr/>
          <p:nvPr/>
        </p:nvSpPr>
        <p:spPr>
          <a:xfrm>
            <a:off x="0" y="1326586"/>
            <a:ext cx="12480925" cy="480131"/>
          </a:xfrm>
          <a:prstGeom prst="rect">
            <a:avLst/>
          </a:prstGeom>
        </p:spPr>
        <p:txBody>
          <a:bodyPr wrap="square">
            <a:spAutoFit/>
          </a:bodyPr>
          <a:lstStyle/>
          <a:p>
            <a:pPr algn="ctr">
              <a:lnSpc>
                <a:spcPct val="90000"/>
              </a:lnSpc>
              <a:defRPr/>
            </a:pPr>
            <a:r>
              <a:rPr lang="en-US" sz="2800" b="1" dirty="0">
                <a:solidFill>
                  <a:srgbClr val="262087"/>
                </a:solidFill>
              </a:rPr>
              <a:t>What affects the amount of a district’s Equalization Aid?</a:t>
            </a:r>
            <a:r>
              <a:rPr lang="en-US" sz="2800" b="1" u="sng" dirty="0">
                <a:solidFill>
                  <a:srgbClr val="262087"/>
                </a:solidFill>
              </a:rPr>
              <a:t>  </a:t>
            </a:r>
          </a:p>
        </p:txBody>
      </p:sp>
      <p:sp>
        <p:nvSpPr>
          <p:cNvPr id="5" name="Title 6"/>
          <p:cNvSpPr txBox="1">
            <a:spLocks/>
          </p:cNvSpPr>
          <p:nvPr/>
        </p:nvSpPr>
        <p:spPr>
          <a:xfrm>
            <a:off x="0" y="-1"/>
            <a:ext cx="12480925" cy="1261873"/>
          </a:xfrm>
          <a:prstGeom prst="rect">
            <a:avLst/>
          </a:prstGeom>
          <a:ln>
            <a:noFill/>
          </a:ln>
        </p:spPr>
        <p:txBody>
          <a:bodyPr vert="horz" lIns="91440" tIns="45720" rIns="91440" bIns="45720" rtlCol="0" anchor="ctr">
            <a:noAutofit/>
          </a:bodyPr>
          <a:lstStyle>
            <a:lvl1pPr indent="0" algn="ctr" defTabSz="936071">
              <a:lnSpc>
                <a:spcPct val="100000"/>
              </a:lnSpc>
              <a:spcBef>
                <a:spcPct val="0"/>
              </a:spcBef>
              <a:spcAft>
                <a:spcPts val="600"/>
              </a:spcAft>
              <a:buFont typeface="Arial" panose="020B0604020202020204" pitchFamily="34" charset="0"/>
              <a:buNone/>
              <a:defRPr sz="4400">
                <a:solidFill>
                  <a:schemeClr val="bg1"/>
                </a:solidFill>
                <a:effectLst>
                  <a:outerShdw blurRad="38100" dist="38100" dir="2700000" algn="tl">
                    <a:srgbClr val="000000">
                      <a:alpha val="43137"/>
                    </a:srgbClr>
                  </a:outerShdw>
                </a:effectLst>
                <a:latin typeface="+mj-lt"/>
              </a:defRPr>
            </a:lvl1pPr>
            <a:lvl2pPr marL="702053" indent="-234018" defTabSz="936071">
              <a:lnSpc>
                <a:spcPct val="150000"/>
              </a:lnSpc>
              <a:spcBef>
                <a:spcPts val="512"/>
              </a:spcBef>
              <a:spcAft>
                <a:spcPts val="600"/>
              </a:spcAft>
              <a:buFont typeface="Lato" panose="020F0502020204030203" pitchFamily="34" charset="0"/>
              <a:buChar char="-"/>
              <a:defRPr sz="2400"/>
            </a:lvl2pPr>
            <a:lvl3pPr marL="1170089" indent="-234018" defTabSz="936071">
              <a:lnSpc>
                <a:spcPct val="150000"/>
              </a:lnSpc>
              <a:spcBef>
                <a:spcPts val="512"/>
              </a:spcBef>
              <a:spcAft>
                <a:spcPts val="600"/>
              </a:spcAft>
              <a:buFont typeface="Arial" panose="020B0604020202020204" pitchFamily="34" charset="0"/>
              <a:buChar char="•"/>
              <a:defRPr sz="1800"/>
            </a:lvl3pPr>
            <a:lvl4pPr marL="1638125" indent="-234018" defTabSz="936071">
              <a:lnSpc>
                <a:spcPct val="150000"/>
              </a:lnSpc>
              <a:spcBef>
                <a:spcPts val="512"/>
              </a:spcBef>
              <a:spcAft>
                <a:spcPts val="600"/>
              </a:spcAft>
              <a:buFont typeface="Arial" panose="020B0604020202020204" pitchFamily="34" charset="0"/>
              <a:buChar char="•"/>
              <a:defRPr sz="1800"/>
            </a:lvl4pPr>
            <a:lvl5pPr marL="2106160" indent="-234018" defTabSz="936071">
              <a:lnSpc>
                <a:spcPct val="150000"/>
              </a:lnSpc>
              <a:spcBef>
                <a:spcPts val="512"/>
              </a:spcBef>
              <a:spcAft>
                <a:spcPts val="600"/>
              </a:spcAft>
              <a:buFont typeface="Arial" panose="020B0604020202020204" pitchFamily="34" charset="0"/>
              <a:buChar char="•"/>
              <a:defRPr sz="1800"/>
            </a:lvl5pPr>
            <a:lvl6pPr marL="2574196" indent="-234018" defTabSz="936071">
              <a:lnSpc>
                <a:spcPct val="90000"/>
              </a:lnSpc>
              <a:spcBef>
                <a:spcPts val="512"/>
              </a:spcBef>
              <a:buFont typeface="Arial" panose="020B0604020202020204" pitchFamily="34" charset="0"/>
              <a:buChar char="•"/>
              <a:defRPr sz="1843"/>
            </a:lvl6pPr>
            <a:lvl7pPr marL="3042232" indent="-234018" defTabSz="936071">
              <a:lnSpc>
                <a:spcPct val="90000"/>
              </a:lnSpc>
              <a:spcBef>
                <a:spcPts val="512"/>
              </a:spcBef>
              <a:buFont typeface="Arial" panose="020B0604020202020204" pitchFamily="34" charset="0"/>
              <a:buChar char="•"/>
              <a:defRPr sz="1843"/>
            </a:lvl7pPr>
            <a:lvl8pPr marL="3510267" indent="-234018" defTabSz="936071">
              <a:lnSpc>
                <a:spcPct val="90000"/>
              </a:lnSpc>
              <a:spcBef>
                <a:spcPts val="512"/>
              </a:spcBef>
              <a:buFont typeface="Arial" panose="020B0604020202020204" pitchFamily="34" charset="0"/>
              <a:buChar char="•"/>
              <a:defRPr sz="1843"/>
            </a:lvl8pPr>
            <a:lvl9pPr marL="3978303" indent="-234018" defTabSz="936071">
              <a:lnSpc>
                <a:spcPct val="90000"/>
              </a:lnSpc>
              <a:spcBef>
                <a:spcPts val="512"/>
              </a:spcBef>
              <a:buFont typeface="Arial" panose="020B0604020202020204" pitchFamily="34" charset="0"/>
              <a:buChar char="•"/>
              <a:defRPr sz="1843"/>
            </a:lvl9pPr>
          </a:lstStyle>
          <a:p>
            <a:r>
              <a:rPr lang="en-US" dirty="0"/>
              <a:t>Equalization Aid Factors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solidFill>
                  <a:srgbClr val="262087"/>
                </a:solidFill>
              </a:rPr>
              <a:t>The aid computation is actually </a:t>
            </a:r>
            <a:r>
              <a:rPr lang="en-US" u="sng" dirty="0">
                <a:solidFill>
                  <a:srgbClr val="262087"/>
                </a:solidFill>
              </a:rPr>
              <a:t>three</a:t>
            </a:r>
            <a:r>
              <a:rPr lang="en-US" dirty="0">
                <a:solidFill>
                  <a:srgbClr val="262087"/>
                </a:solidFill>
              </a:rPr>
              <a:t> individual computations…</a:t>
            </a:r>
          </a:p>
          <a:p>
            <a:pPr marL="0" indent="0">
              <a:buNone/>
            </a:pPr>
            <a:r>
              <a:rPr lang="en-US" dirty="0">
                <a:solidFill>
                  <a:srgbClr val="262087"/>
                </a:solidFill>
              </a:rPr>
              <a:t>The results of all three are summed to get the district’s total Equalization Aid</a:t>
            </a:r>
          </a:p>
          <a:p>
            <a:pPr marL="0" indent="0">
              <a:buNone/>
            </a:pPr>
            <a:endParaRPr lang="en-US" dirty="0">
              <a:solidFill>
                <a:srgbClr val="262087"/>
              </a:solidFill>
            </a:endParaRPr>
          </a:p>
        </p:txBody>
      </p:sp>
      <p:sp>
        <p:nvSpPr>
          <p:cNvPr id="3" name="Title 2"/>
          <p:cNvSpPr>
            <a:spLocks noGrp="1"/>
          </p:cNvSpPr>
          <p:nvPr>
            <p:ph type="title"/>
          </p:nvPr>
        </p:nvSpPr>
        <p:spPr>
          <a:xfrm>
            <a:off x="0" y="0"/>
            <a:ext cx="12480925" cy="1251284"/>
          </a:xfr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000" dirty="0">
                <a:effectLst>
                  <a:outerShdw blurRad="38100" dist="38100" dir="2700000" algn="tl">
                    <a:srgbClr val="000000">
                      <a:alpha val="43137"/>
                    </a:srgbClr>
                  </a:outerShdw>
                </a:effectLst>
              </a:rPr>
              <a:t>How Equalized Aid Works</a:t>
            </a:r>
          </a:p>
        </p:txBody>
      </p:sp>
      <p:graphicFrame>
        <p:nvGraphicFramePr>
          <p:cNvPr id="5" name="Diagram 4"/>
          <p:cNvGraphicFramePr/>
          <p:nvPr/>
        </p:nvGraphicFramePr>
        <p:xfrm>
          <a:off x="1610255" y="2571750"/>
          <a:ext cx="8702145" cy="34002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769623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3BF93470-53EF-43CA-CB8E-9C59ACB40D4B}"/>
              </a:ext>
            </a:extLst>
          </p:cNvPr>
          <p:cNvPicPr>
            <a:picLocks noChangeAspect="1"/>
          </p:cNvPicPr>
          <p:nvPr/>
        </p:nvPicPr>
        <p:blipFill>
          <a:blip r:embed="rId3"/>
          <a:stretch>
            <a:fillRect/>
          </a:stretch>
        </p:blipFill>
        <p:spPr>
          <a:xfrm>
            <a:off x="6740747" y="2307324"/>
            <a:ext cx="5607050" cy="3378200"/>
          </a:xfrm>
          <a:prstGeom prst="rect">
            <a:avLst/>
          </a:prstGeom>
          <a:solidFill>
            <a:schemeClr val="bg1"/>
          </a:solidFill>
          <a:effectLst>
            <a:outerShdw blurRad="50800" dist="38100" dir="2700000" algn="tl" rotWithShape="0">
              <a:prstClr val="black">
                <a:alpha val="40000"/>
              </a:prstClr>
            </a:outerShdw>
          </a:effectLst>
        </p:spPr>
      </p:pic>
      <p:sp>
        <p:nvSpPr>
          <p:cNvPr id="3" name="Title 2"/>
          <p:cNvSpPr>
            <a:spLocks noGrp="1"/>
          </p:cNvSpPr>
          <p:nvPr>
            <p:ph type="title"/>
          </p:nvPr>
        </p:nvSpPr>
        <p:spPr>
          <a:xfrm>
            <a:off x="0" y="0"/>
            <a:ext cx="12480925" cy="1300829"/>
          </a:xfr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000" dirty="0">
                <a:effectLst>
                  <a:outerShdw blurRad="38100" dist="38100" dir="2700000" algn="tl">
                    <a:srgbClr val="000000">
                      <a:alpha val="43137"/>
                    </a:srgbClr>
                  </a:outerShdw>
                </a:effectLst>
              </a:rPr>
              <a:t>How the Formula “Works in Theory”</a:t>
            </a:r>
          </a:p>
        </p:txBody>
      </p:sp>
      <p:graphicFrame>
        <p:nvGraphicFramePr>
          <p:cNvPr id="7" name="Diagram 6"/>
          <p:cNvGraphicFramePr/>
          <p:nvPr>
            <p:extLst>
              <p:ext uri="{D42A27DB-BD31-4B8C-83A1-F6EECF244321}">
                <p14:modId xmlns:p14="http://schemas.microsoft.com/office/powerpoint/2010/main" val="1847133232"/>
              </p:ext>
            </p:extLst>
          </p:nvPr>
        </p:nvGraphicFramePr>
        <p:xfrm>
          <a:off x="304800" y="1396784"/>
          <a:ext cx="5816071" cy="544688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Line Callout 1 4"/>
          <p:cNvSpPr/>
          <p:nvPr/>
        </p:nvSpPr>
        <p:spPr>
          <a:xfrm>
            <a:off x="8362950" y="3073400"/>
            <a:ext cx="1873250" cy="184150"/>
          </a:xfrm>
          <a:prstGeom prst="borderCallout1">
            <a:avLst>
              <a:gd name="adj1" fmla="val 63578"/>
              <a:gd name="adj2" fmla="val -197"/>
              <a:gd name="adj3" fmla="val 565038"/>
              <a:gd name="adj4" fmla="val -225484"/>
            </a:avLst>
          </a:prstGeom>
          <a:noFill/>
          <a:ln>
            <a:solidFill>
              <a:srgbClr val="00AB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ine Callout 1 7"/>
          <p:cNvSpPr/>
          <p:nvPr/>
        </p:nvSpPr>
        <p:spPr>
          <a:xfrm>
            <a:off x="8362950" y="3257550"/>
            <a:ext cx="1873250" cy="184150"/>
          </a:xfrm>
          <a:prstGeom prst="borderCallout1">
            <a:avLst>
              <a:gd name="adj1" fmla="val 46336"/>
              <a:gd name="adj2" fmla="val -423"/>
              <a:gd name="adj3" fmla="val 1456380"/>
              <a:gd name="adj4" fmla="val -238574"/>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8903462" y="5450886"/>
            <a:ext cx="2665476" cy="333801"/>
          </a:xfrm>
          <a:prstGeom prst="ellipse">
            <a:avLst/>
          </a:prstGeom>
          <a:noFill/>
          <a:ln w="381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Line Callout 1 4">
            <a:extLst>
              <a:ext uri="{FF2B5EF4-FFF2-40B4-BE49-F238E27FC236}">
                <a16:creationId xmlns:a16="http://schemas.microsoft.com/office/drawing/2014/main" id="{F9797419-3D5A-49DA-BF1F-4933AA2E1AD3}"/>
              </a:ext>
            </a:extLst>
          </p:cNvPr>
          <p:cNvSpPr/>
          <p:nvPr/>
        </p:nvSpPr>
        <p:spPr>
          <a:xfrm>
            <a:off x="8362950" y="2889250"/>
            <a:ext cx="1873250" cy="184150"/>
          </a:xfrm>
          <a:prstGeom prst="borderCallout1">
            <a:avLst>
              <a:gd name="adj1" fmla="val 63578"/>
              <a:gd name="adj2" fmla="val -197"/>
              <a:gd name="adj3" fmla="val -191337"/>
              <a:gd name="adj4" fmla="val -225476"/>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4667D49C-95DD-2911-5071-AB6422E89E4B}"/>
              </a:ext>
            </a:extLst>
          </p:cNvPr>
          <p:cNvSpPr/>
          <p:nvPr/>
        </p:nvSpPr>
        <p:spPr>
          <a:xfrm>
            <a:off x="8537944" y="4933434"/>
            <a:ext cx="3045167" cy="333801"/>
          </a:xfrm>
          <a:prstGeom prst="ellipse">
            <a:avLst/>
          </a:prstGeom>
          <a:noFill/>
          <a:ln w="381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19" name="Picture 3">
            <a:extLst>
              <a:ext uri="{FF2B5EF4-FFF2-40B4-BE49-F238E27FC236}">
                <a16:creationId xmlns:a16="http://schemas.microsoft.com/office/drawing/2014/main" id="{652AD40B-C5AE-C2BF-13A7-A29CE5873043}"/>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2076450" cy="238125"/>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a:extLst>
              <a:ext uri="{FF2B5EF4-FFF2-40B4-BE49-F238E27FC236}">
                <a16:creationId xmlns:a16="http://schemas.microsoft.com/office/drawing/2014/main" id="{0C07D43B-B4A8-FEDD-FB13-09EEB87F6AE8}"/>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609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9223" name="Picture 7">
            <a:extLst>
              <a:ext uri="{FF2B5EF4-FFF2-40B4-BE49-F238E27FC236}">
                <a16:creationId xmlns:a16="http://schemas.microsoft.com/office/drawing/2014/main" id="{75D32CE8-B4C2-A02E-0E35-89DB2B896313}"/>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2076450" cy="238125"/>
          </a:xfrm>
          <a:prstGeom prst="rect">
            <a:avLst/>
          </a:prstGeom>
          <a:noFill/>
          <a:extLst>
            <a:ext uri="{909E8E84-426E-40DD-AFC4-6F175D3DCCD1}">
              <a14:hiddenFill xmlns:a14="http://schemas.microsoft.com/office/drawing/2010/main">
                <a:solidFill>
                  <a:srgbClr val="FFFFFF"/>
                </a:solidFill>
              </a14:hiddenFill>
            </a:ext>
          </a:extLst>
        </p:spPr>
      </p:pic>
      <p:pic>
        <p:nvPicPr>
          <p:cNvPr id="9224" name="Picture 8">
            <a:extLst>
              <a:ext uri="{FF2B5EF4-FFF2-40B4-BE49-F238E27FC236}">
                <a16:creationId xmlns:a16="http://schemas.microsoft.com/office/drawing/2014/main" id="{50D55CE4-4ADB-26B0-92A2-66E3527F8B69}"/>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609600" cy="22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12812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1+#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1+#ppt_w/2"/>
                                          </p:val>
                                        </p:tav>
                                        <p:tav tm="100000">
                                          <p:val>
                                            <p:strVal val="#ppt_x"/>
                                          </p:val>
                                        </p:tav>
                                      </p:tavLst>
                                    </p:anim>
                                    <p:anim calcmode="lin" valueType="num">
                                      <p:cBhvr additive="base">
                                        <p:cTn id="14"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P spid="16" grpId="0" animBg="1"/>
      <p:bldP spid="1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5831" y="1375728"/>
            <a:ext cx="5627370" cy="5604776"/>
          </a:xfrm>
        </p:spPr>
        <p:txBody>
          <a:bodyPr>
            <a:noAutofit/>
          </a:bodyPr>
          <a:lstStyle/>
          <a:p>
            <a:pPr>
              <a:lnSpc>
                <a:spcPct val="80000"/>
              </a:lnSpc>
              <a:buFontTx/>
              <a:buNone/>
              <a:defRPr/>
            </a:pPr>
            <a:r>
              <a:rPr lang="en-US" altLang="en-US" sz="2400" b="1" i="1" dirty="0">
                <a:solidFill>
                  <a:srgbClr val="262087"/>
                </a:solidFill>
                <a:ea typeface="ＭＳ Ｐゴシック" panose="020B0600070205080204" pitchFamily="34" charset="-128"/>
                <a:cs typeface="Times New Roman" panose="02020603050405020304" pitchFamily="18" charset="0"/>
              </a:rPr>
              <a:t>2022-23 Property Wealth Data</a:t>
            </a:r>
            <a:r>
              <a:rPr lang="en-US" altLang="en-US" sz="2200" b="1" dirty="0">
                <a:solidFill>
                  <a:srgbClr val="262087"/>
                </a:solidFill>
                <a:ea typeface="ＭＳ Ｐゴシック" panose="020B0600070205080204" pitchFamily="34" charset="-128"/>
                <a:cs typeface="Times New Roman" panose="02020603050405020304" pitchFamily="18" charset="0"/>
              </a:rPr>
              <a:t>	</a:t>
            </a:r>
          </a:p>
          <a:p>
            <a:pPr>
              <a:lnSpc>
                <a:spcPct val="80000"/>
              </a:lnSpc>
              <a:buFontTx/>
              <a:buNone/>
              <a:defRPr/>
            </a:pPr>
            <a:r>
              <a:rPr lang="en-US" altLang="en-US" sz="2000" b="1" u="sng" dirty="0">
                <a:solidFill>
                  <a:srgbClr val="262087"/>
                </a:solidFill>
                <a:ea typeface="ＭＳ Ｐゴシック" panose="020B0600070205080204" pitchFamily="34" charset="-128"/>
                <a:cs typeface="Times New Roman" panose="02020603050405020304" pitchFamily="18" charset="0"/>
              </a:rPr>
              <a:t>Highest Property Value District</a:t>
            </a:r>
          </a:p>
          <a:p>
            <a:pPr marL="523313" lvl="1"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altLang="en-US" sz="2000" dirty="0">
                <a:solidFill>
                  <a:srgbClr val="262087"/>
                </a:solidFill>
              </a:rPr>
              <a:t>North Lakeland: $17,506,625 per pupil</a:t>
            </a:r>
          </a:p>
          <a:p>
            <a:pPr marL="523313" lvl="1"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altLang="en-US" sz="2000" dirty="0">
                <a:solidFill>
                  <a:srgbClr val="262087"/>
                </a:solidFill>
              </a:rPr>
              <a:t>Equalization aid: $0 per pupil</a:t>
            </a:r>
          </a:p>
          <a:p>
            <a:pPr marL="0" indent="0">
              <a:lnSpc>
                <a:spcPct val="80000"/>
              </a:lnSpc>
              <a:buNone/>
              <a:defRPr/>
            </a:pPr>
            <a:r>
              <a:rPr lang="en-US" altLang="en-US" sz="2000" b="1" u="sng" dirty="0">
                <a:solidFill>
                  <a:srgbClr val="262087"/>
                </a:solidFill>
                <a:ea typeface="ＭＳ Ｐゴシック" panose="020B0600070205080204" pitchFamily="34" charset="-128"/>
                <a:cs typeface="Times New Roman" panose="02020603050405020304" pitchFamily="18" charset="0"/>
              </a:rPr>
              <a:t>Lowest Property Value District</a:t>
            </a:r>
            <a:r>
              <a:rPr lang="en-US" altLang="en-US" sz="2000" b="1" dirty="0">
                <a:solidFill>
                  <a:srgbClr val="262087"/>
                </a:solidFill>
                <a:ea typeface="ＭＳ Ｐゴシック" panose="020B0600070205080204" pitchFamily="34" charset="-128"/>
                <a:cs typeface="Times New Roman" panose="02020603050405020304" pitchFamily="18" charset="0"/>
              </a:rPr>
              <a:t>*</a:t>
            </a:r>
            <a:endParaRPr lang="en-US" altLang="en-US" sz="2000" b="1" u="sng" dirty="0">
              <a:solidFill>
                <a:srgbClr val="262087"/>
              </a:solidFill>
              <a:ea typeface="ＭＳ Ｐゴシック" panose="020B0600070205080204" pitchFamily="34" charset="-128"/>
              <a:cs typeface="Times New Roman" panose="02020603050405020304" pitchFamily="18" charset="0"/>
            </a:endParaRPr>
          </a:p>
          <a:p>
            <a:pPr marL="523313" lvl="1"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altLang="en-US" sz="2000" dirty="0">
                <a:solidFill>
                  <a:srgbClr val="262087"/>
                </a:solidFill>
              </a:rPr>
              <a:t>Abbotsford: $308,910 per pupil</a:t>
            </a:r>
          </a:p>
          <a:p>
            <a:pPr marL="523313" lvl="1"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altLang="en-US" sz="2000" dirty="0">
                <a:solidFill>
                  <a:srgbClr val="262087"/>
                </a:solidFill>
              </a:rPr>
              <a:t>Equalization aid: $9,570 per pupil</a:t>
            </a:r>
          </a:p>
          <a:p>
            <a:pPr>
              <a:lnSpc>
                <a:spcPct val="80000"/>
              </a:lnSpc>
              <a:buFontTx/>
              <a:buNone/>
              <a:defRPr/>
            </a:pPr>
            <a:r>
              <a:rPr lang="en-US" altLang="en-US" sz="2000" b="1" u="sng" dirty="0">
                <a:solidFill>
                  <a:srgbClr val="262087"/>
                </a:solidFill>
                <a:ea typeface="ＭＳ Ｐゴシック" panose="020B0600070205080204" pitchFamily="34" charset="-128"/>
                <a:cs typeface="Times New Roman" panose="02020603050405020304" pitchFamily="18" charset="0"/>
              </a:rPr>
              <a:t>Statewide Average</a:t>
            </a:r>
            <a:endParaRPr lang="en-US" altLang="en-US" sz="2000" b="1" dirty="0">
              <a:solidFill>
                <a:srgbClr val="262087"/>
              </a:solidFill>
              <a:ea typeface="ＭＳ Ｐゴシック" panose="020B0600070205080204" pitchFamily="34" charset="-128"/>
              <a:cs typeface="Times New Roman" panose="02020603050405020304" pitchFamily="18" charset="0"/>
            </a:endParaRPr>
          </a:p>
          <a:p>
            <a:pPr marL="523313" lvl="1"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altLang="en-US" sz="2000" dirty="0">
                <a:solidFill>
                  <a:srgbClr val="262087"/>
                </a:solidFill>
              </a:rPr>
              <a:t>$861,630 per pupil</a:t>
            </a:r>
          </a:p>
          <a:p>
            <a:pPr marL="523313" lvl="1"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altLang="en-US" sz="2000" dirty="0">
                <a:solidFill>
                  <a:srgbClr val="262087"/>
                </a:solidFill>
              </a:rPr>
              <a:t>Equalization aid: $6,307 per pupil</a:t>
            </a:r>
          </a:p>
          <a:p>
            <a:endParaRPr lang="en-US" sz="2200" b="1" dirty="0">
              <a:solidFill>
                <a:srgbClr val="262087"/>
              </a:solidFill>
              <a:cs typeface="Times New Roman" panose="02020603050405020304" pitchFamily="18" charset="0"/>
            </a:endParaRPr>
          </a:p>
        </p:txBody>
      </p:sp>
      <p:sp>
        <p:nvSpPr>
          <p:cNvPr id="6" name="Title 5"/>
          <p:cNvSpPr>
            <a:spLocks noGrp="1"/>
          </p:cNvSpPr>
          <p:nvPr>
            <p:ph type="title"/>
          </p:nvPr>
        </p:nvSpPr>
        <p:spPr>
          <a:xfrm>
            <a:off x="-1" y="0"/>
            <a:ext cx="12480925" cy="1278624"/>
          </a:xfrm>
          <a:prstGeom prst="rect">
            <a:avLst/>
          </a:prstGeo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altLang="en-US" sz="4000" dirty="0">
                <a:effectLst>
                  <a:outerShdw blurRad="38100" dist="38100" dir="2700000" algn="tl">
                    <a:srgbClr val="000000">
                      <a:alpha val="43137"/>
                    </a:srgbClr>
                  </a:outerShdw>
                </a:effectLst>
                <a:latin typeface="+mj-lt"/>
              </a:rPr>
              <a:t>2023-24 General Equalization Aid Data</a:t>
            </a:r>
            <a:br>
              <a:rPr lang="en-US" altLang="en-US" sz="4000" dirty="0">
                <a:effectLst>
                  <a:outerShdw blurRad="38100" dist="38100" dir="2700000" algn="tl">
                    <a:srgbClr val="000000">
                      <a:alpha val="43137"/>
                    </a:srgbClr>
                  </a:outerShdw>
                </a:effectLst>
                <a:latin typeface="+mj-lt"/>
              </a:rPr>
            </a:br>
            <a:r>
              <a:rPr lang="en-US" altLang="en-US" sz="4000" dirty="0">
                <a:effectLst>
                  <a:outerShdw blurRad="38100" dist="38100" dir="2700000" algn="tl">
                    <a:srgbClr val="000000">
                      <a:alpha val="43137"/>
                    </a:srgbClr>
                  </a:outerShdw>
                </a:effectLst>
                <a:latin typeface="+mj-lt"/>
              </a:rPr>
              <a:t>(From July 1</a:t>
            </a:r>
            <a:r>
              <a:rPr lang="en-US" altLang="en-US" sz="4000" baseline="30000" dirty="0">
                <a:effectLst>
                  <a:outerShdw blurRad="38100" dist="38100" dir="2700000" algn="tl">
                    <a:srgbClr val="000000">
                      <a:alpha val="43137"/>
                    </a:srgbClr>
                  </a:outerShdw>
                </a:effectLst>
                <a:latin typeface="+mj-lt"/>
              </a:rPr>
              <a:t>st</a:t>
            </a:r>
            <a:r>
              <a:rPr lang="en-US" altLang="en-US" sz="4000" dirty="0">
                <a:effectLst>
                  <a:outerShdw blurRad="38100" dist="38100" dir="2700000" algn="tl">
                    <a:srgbClr val="000000">
                      <a:alpha val="43137"/>
                    </a:srgbClr>
                  </a:outerShdw>
                </a:effectLst>
                <a:latin typeface="+mj-lt"/>
              </a:rPr>
              <a:t> Aid Estimate)</a:t>
            </a:r>
            <a:endParaRPr lang="en-US" sz="4000" dirty="0">
              <a:effectLst>
                <a:outerShdw blurRad="38100" dist="38100" dir="2700000" algn="tl">
                  <a:srgbClr val="000000">
                    <a:alpha val="43137"/>
                  </a:srgbClr>
                </a:outerShdw>
              </a:effectLst>
              <a:latin typeface="+mj-lt"/>
            </a:endParaRPr>
          </a:p>
        </p:txBody>
      </p:sp>
      <p:sp>
        <p:nvSpPr>
          <p:cNvPr id="4" name="Content Placeholder 3"/>
          <p:cNvSpPr>
            <a:spLocks noGrp="1"/>
          </p:cNvSpPr>
          <p:nvPr>
            <p:ph sz="half" idx="4294967295"/>
          </p:nvPr>
        </p:nvSpPr>
        <p:spPr>
          <a:xfrm>
            <a:off x="6664960" y="1375728"/>
            <a:ext cx="5374639" cy="6066472"/>
          </a:xfrm>
        </p:spPr>
        <p:txBody>
          <a:bodyPr>
            <a:normAutofit/>
          </a:bodyPr>
          <a:lstStyle/>
          <a:p>
            <a:pPr marL="177208" indent="-177208">
              <a:lnSpc>
                <a:spcPct val="80000"/>
              </a:lnSpc>
              <a:buNone/>
              <a:defRPr/>
            </a:pPr>
            <a:r>
              <a:rPr lang="en-US" altLang="en-US" b="1" i="1" dirty="0">
                <a:solidFill>
                  <a:srgbClr val="262087"/>
                </a:solidFill>
                <a:ea typeface="ＭＳ Ｐゴシック" panose="020B0600070205080204" pitchFamily="34" charset="-128"/>
                <a:cs typeface="Times New Roman" panose="02020603050405020304" pitchFamily="18" charset="0"/>
              </a:rPr>
              <a:t>2022-23 Shared Cost Data</a:t>
            </a:r>
          </a:p>
          <a:p>
            <a:pPr marL="177208" indent="-177208">
              <a:lnSpc>
                <a:spcPct val="80000"/>
              </a:lnSpc>
              <a:buNone/>
              <a:defRPr/>
            </a:pPr>
            <a:r>
              <a:rPr lang="en-US" altLang="en-US" sz="2000" b="1" u="sng" dirty="0">
                <a:solidFill>
                  <a:srgbClr val="262087"/>
                </a:solidFill>
                <a:ea typeface="ＭＳ Ｐゴシック" panose="020B0600070205080204" pitchFamily="34" charset="-128"/>
                <a:cs typeface="Times New Roman" panose="02020603050405020304" pitchFamily="18" charset="0"/>
              </a:rPr>
              <a:t>Highest Overall District</a:t>
            </a:r>
          </a:p>
          <a:p>
            <a:pPr marL="523313" lvl="1"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altLang="en-US" sz="2000" dirty="0">
                <a:solidFill>
                  <a:srgbClr val="262087"/>
                </a:solidFill>
                <a:ea typeface="ＭＳ Ｐゴシック" panose="020B0600070205080204" pitchFamily="34" charset="-128"/>
                <a:cs typeface="Times New Roman" panose="02020603050405020304" pitchFamily="18" charset="0"/>
              </a:rPr>
              <a:t>Phelps: $29,318 per pupil</a:t>
            </a:r>
          </a:p>
          <a:p>
            <a:pPr marL="55094" lvl="1" indent="0">
              <a:lnSpc>
                <a:spcPct val="100000"/>
              </a:lnSpc>
              <a:spcBef>
                <a:spcPts val="600"/>
              </a:spcBef>
              <a:spcAft>
                <a:spcPts val="1200"/>
              </a:spcAft>
              <a:buClr>
                <a:srgbClr val="0000FF"/>
              </a:buClr>
              <a:buSzPct val="100000"/>
              <a:buNone/>
              <a:defRPr/>
            </a:pPr>
            <a:endParaRPr lang="en-US" altLang="en-US" sz="2000" b="1" dirty="0">
              <a:solidFill>
                <a:srgbClr val="262087"/>
              </a:solidFill>
              <a:ea typeface="ＭＳ Ｐゴシック" panose="020B0600070205080204" pitchFamily="34" charset="-128"/>
              <a:cs typeface="Times New Roman" panose="02020603050405020304" pitchFamily="18" charset="0"/>
            </a:endParaRPr>
          </a:p>
          <a:p>
            <a:pPr>
              <a:lnSpc>
                <a:spcPct val="120000"/>
              </a:lnSpc>
              <a:spcBef>
                <a:spcPts val="600"/>
              </a:spcBef>
              <a:spcAft>
                <a:spcPts val="0"/>
              </a:spcAft>
              <a:buFontTx/>
              <a:buNone/>
            </a:pPr>
            <a:r>
              <a:rPr lang="en-US" altLang="en-US" sz="2000" b="1" u="sng" dirty="0">
                <a:solidFill>
                  <a:srgbClr val="262087"/>
                </a:solidFill>
                <a:ea typeface="ＭＳ Ｐゴシック" panose="020B0600070205080204" pitchFamily="34" charset="-128"/>
                <a:cs typeface="Times New Roman" panose="02020603050405020304" pitchFamily="18" charset="0"/>
              </a:rPr>
              <a:t>Lowest Overall Districts</a:t>
            </a:r>
          </a:p>
          <a:p>
            <a:pPr marL="523313" lvl="1"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altLang="en-US" sz="2000" dirty="0">
                <a:solidFill>
                  <a:srgbClr val="262087"/>
                </a:solidFill>
                <a:ea typeface="ＭＳ Ｐゴシック" panose="020B0600070205080204" pitchFamily="34" charset="-128"/>
                <a:cs typeface="Times New Roman" panose="02020603050405020304" pitchFamily="18" charset="0"/>
              </a:rPr>
              <a:t>7 districts ≤ $8,204 per pupil</a:t>
            </a:r>
          </a:p>
          <a:p>
            <a:pPr>
              <a:lnSpc>
                <a:spcPct val="120000"/>
              </a:lnSpc>
              <a:spcBef>
                <a:spcPts val="600"/>
              </a:spcBef>
              <a:spcAft>
                <a:spcPts val="0"/>
              </a:spcAft>
              <a:buFontTx/>
              <a:buNone/>
            </a:pPr>
            <a:endParaRPr lang="en-US" altLang="en-US" sz="2000" b="1" u="sng" dirty="0">
              <a:solidFill>
                <a:srgbClr val="262087"/>
              </a:solidFill>
              <a:ea typeface="ＭＳ Ｐゴシック" panose="020B0600070205080204" pitchFamily="34" charset="-128"/>
              <a:cs typeface="Times New Roman" panose="02020603050405020304" pitchFamily="18" charset="0"/>
            </a:endParaRPr>
          </a:p>
          <a:p>
            <a:pPr>
              <a:lnSpc>
                <a:spcPct val="120000"/>
              </a:lnSpc>
              <a:spcBef>
                <a:spcPts val="600"/>
              </a:spcBef>
              <a:spcAft>
                <a:spcPts val="0"/>
              </a:spcAft>
              <a:buFontTx/>
              <a:buNone/>
            </a:pPr>
            <a:r>
              <a:rPr lang="en-US" altLang="en-US" sz="2000" b="1" u="sng" dirty="0">
                <a:solidFill>
                  <a:srgbClr val="262087"/>
                </a:solidFill>
                <a:ea typeface="ＭＳ Ｐゴシック" panose="020B0600070205080204" pitchFamily="34" charset="-128"/>
                <a:cs typeface="Times New Roman" panose="02020603050405020304" pitchFamily="18" charset="0"/>
              </a:rPr>
              <a:t>Statewide Average</a:t>
            </a:r>
          </a:p>
          <a:p>
            <a:pPr marL="523313" lvl="1"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altLang="en-US" sz="2000" dirty="0">
                <a:solidFill>
                  <a:srgbClr val="262087"/>
                </a:solidFill>
                <a:ea typeface="ＭＳ Ｐゴシック" panose="020B0600070205080204" pitchFamily="34" charset="-128"/>
                <a:cs typeface="Times New Roman" panose="02020603050405020304" pitchFamily="18" charset="0"/>
              </a:rPr>
              <a:t>$12,455 per pupil</a:t>
            </a:r>
          </a:p>
          <a:p>
            <a:pPr marL="523313" lvl="1" indent="-468219">
              <a:lnSpc>
                <a:spcPct val="100000"/>
              </a:lnSpc>
              <a:spcBef>
                <a:spcPts val="600"/>
              </a:spcBef>
              <a:spcAft>
                <a:spcPts val="1200"/>
              </a:spcAft>
              <a:buClr>
                <a:srgbClr val="262087"/>
              </a:buClr>
              <a:buSzPct val="100000"/>
              <a:buFont typeface="Wingdings" panose="05000000000000000000" pitchFamily="2" charset="2"/>
              <a:buChar char="Ø"/>
              <a:defRPr/>
            </a:pPr>
            <a:endParaRPr lang="en-US" altLang="en-US" sz="1200" dirty="0">
              <a:solidFill>
                <a:srgbClr val="262087"/>
              </a:solidFill>
              <a:ea typeface="ＭＳ Ｐゴシック" panose="020B0600070205080204" pitchFamily="34" charset="-128"/>
              <a:cs typeface="Times New Roman" panose="02020603050405020304" pitchFamily="18" charset="0"/>
            </a:endParaRPr>
          </a:p>
          <a:p>
            <a:pPr marL="55094" lvl="1" indent="0">
              <a:lnSpc>
                <a:spcPct val="100000"/>
              </a:lnSpc>
              <a:spcBef>
                <a:spcPts val="600"/>
              </a:spcBef>
              <a:spcAft>
                <a:spcPts val="1200"/>
              </a:spcAft>
              <a:buClr>
                <a:srgbClr val="262087"/>
              </a:buClr>
              <a:buSzPct val="100000"/>
              <a:buNone/>
              <a:defRPr/>
            </a:pPr>
            <a:r>
              <a:rPr lang="en-US" altLang="en-US" sz="2200" dirty="0">
                <a:solidFill>
                  <a:srgbClr val="262087"/>
                </a:solidFill>
                <a:ea typeface="ＭＳ Ｐゴシック" panose="020B0600070205080204" pitchFamily="34" charset="-128"/>
                <a:cs typeface="Times New Roman" panose="02020603050405020304" pitchFamily="18" charset="0"/>
              </a:rPr>
              <a:t>* </a:t>
            </a:r>
            <a:r>
              <a:rPr lang="en-US" altLang="en-US" sz="2200" i="1" dirty="0">
                <a:solidFill>
                  <a:srgbClr val="262087"/>
                </a:solidFill>
                <a:ea typeface="ＭＳ Ｐゴシック" panose="020B0600070205080204" pitchFamily="34" charset="-128"/>
                <a:cs typeface="Times New Roman" panose="02020603050405020304" pitchFamily="18" charset="0"/>
              </a:rPr>
              <a:t>Excluding Norris</a:t>
            </a:r>
          </a:p>
          <a:p>
            <a:pPr marL="0" indent="0">
              <a:lnSpc>
                <a:spcPct val="120000"/>
              </a:lnSpc>
              <a:spcBef>
                <a:spcPts val="600"/>
              </a:spcBef>
              <a:spcAft>
                <a:spcPts val="0"/>
              </a:spcAft>
              <a:buNone/>
            </a:pPr>
            <a:endParaRPr lang="en-US" sz="1843" dirty="0">
              <a:solidFill>
                <a:srgbClr val="262087"/>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89458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3915492098"/>
              </p:ext>
            </p:extLst>
          </p:nvPr>
        </p:nvGraphicFramePr>
        <p:xfrm>
          <a:off x="4913878" y="1447148"/>
          <a:ext cx="5150273" cy="5272007"/>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a:xfrm>
            <a:off x="-1" y="1"/>
            <a:ext cx="12480925" cy="1243583"/>
          </a:xfr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ea typeface="+mn-ea"/>
                <a:cs typeface="+mn-cs"/>
              </a:rPr>
              <a:t>How The Formula Works</a:t>
            </a:r>
          </a:p>
        </p:txBody>
      </p:sp>
      <p:sp>
        <p:nvSpPr>
          <p:cNvPr id="2" name="Content Placeholder 1"/>
          <p:cNvSpPr>
            <a:spLocks noGrp="1"/>
          </p:cNvSpPr>
          <p:nvPr>
            <p:ph idx="1"/>
          </p:nvPr>
        </p:nvSpPr>
        <p:spPr>
          <a:xfrm>
            <a:off x="534257" y="2632653"/>
            <a:ext cx="3431568" cy="2103734"/>
          </a:xfrm>
        </p:spPr>
        <p:txBody>
          <a:bodyPr>
            <a:normAutofit/>
          </a:bodyPr>
          <a:lstStyle/>
          <a:p>
            <a:pPr marL="356042" indent="-356042">
              <a:buNone/>
            </a:pPr>
            <a:r>
              <a:rPr lang="en-US" sz="2458" dirty="0">
                <a:solidFill>
                  <a:srgbClr val="262087"/>
                </a:solidFill>
              </a:rPr>
              <a:t>	Shared Cost is divided into 3 tiers by the Cost Ceilings</a:t>
            </a:r>
          </a:p>
        </p:txBody>
      </p:sp>
      <p:sp>
        <p:nvSpPr>
          <p:cNvPr id="6" name="Right Arrow 5"/>
          <p:cNvSpPr/>
          <p:nvPr/>
        </p:nvSpPr>
        <p:spPr>
          <a:xfrm>
            <a:off x="4913877" y="2419067"/>
            <a:ext cx="2207261" cy="624276"/>
          </a:xfrm>
          <a:prstGeom prst="rightArrow">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39" b="1" dirty="0">
                <a:solidFill>
                  <a:schemeClr val="tx1"/>
                </a:solidFill>
              </a:rPr>
              <a:t>Secondary Ceiling</a:t>
            </a:r>
          </a:p>
        </p:txBody>
      </p:sp>
      <p:sp>
        <p:nvSpPr>
          <p:cNvPr id="7" name="Right Arrow 5">
            <a:extLst>
              <a:ext uri="{FF2B5EF4-FFF2-40B4-BE49-F238E27FC236}">
                <a16:creationId xmlns:a16="http://schemas.microsoft.com/office/drawing/2014/main" id="{7AA27BD7-D202-4FA6-96C1-22F1DA5F8CD6}"/>
              </a:ext>
            </a:extLst>
          </p:cNvPr>
          <p:cNvSpPr/>
          <p:nvPr/>
        </p:nvSpPr>
        <p:spPr>
          <a:xfrm>
            <a:off x="4913878" y="5263814"/>
            <a:ext cx="2207261" cy="624276"/>
          </a:xfrm>
          <a:prstGeom prst="rightArrow">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39" b="1" dirty="0">
                <a:solidFill>
                  <a:schemeClr val="tx1"/>
                </a:solidFill>
              </a:rPr>
              <a:t>Primary Ceiling</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
            <a:ext cx="12480925" cy="1288472"/>
          </a:xfrm>
          <a:prstGeom prst="rect">
            <a:avLst/>
          </a:prstGeo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000" dirty="0">
                <a:effectLst>
                  <a:outerShdw blurRad="38100" dist="38100" dir="2700000" algn="tl">
                    <a:srgbClr val="000000">
                      <a:alpha val="43137"/>
                    </a:srgbClr>
                  </a:outerShdw>
                </a:effectLst>
                <a:latin typeface="+mj-lt"/>
              </a:rPr>
              <a:t>Revenue Limits, School Aids,</a:t>
            </a:r>
            <a:br>
              <a:rPr lang="en-US" sz="4000" dirty="0">
                <a:effectLst>
                  <a:outerShdw blurRad="38100" dist="38100" dir="2700000" algn="tl">
                    <a:srgbClr val="000000">
                      <a:alpha val="43137"/>
                    </a:srgbClr>
                  </a:outerShdw>
                </a:effectLst>
                <a:latin typeface="+mj-lt"/>
              </a:rPr>
            </a:br>
            <a:r>
              <a:rPr lang="en-US" sz="4000" dirty="0">
                <a:effectLst>
                  <a:outerShdw blurRad="38100" dist="38100" dir="2700000" algn="tl">
                    <a:srgbClr val="000000">
                      <a:alpha val="43137"/>
                    </a:srgbClr>
                  </a:outerShdw>
                </a:effectLst>
                <a:latin typeface="+mj-lt"/>
              </a:rPr>
              <a:t> and Property Tax Levies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535180"/>
              </p:ext>
            </p:extLst>
          </p:nvPr>
        </p:nvGraphicFramePr>
        <p:xfrm>
          <a:off x="2026602" y="1638724"/>
          <a:ext cx="8427720" cy="46349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766824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
            <a:ext cx="12480925" cy="1274564"/>
          </a:xfr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ea typeface="+mn-ea"/>
                <a:cs typeface="+mn-cs"/>
              </a:rPr>
              <a:t>How The Formula Works</a:t>
            </a:r>
          </a:p>
        </p:txBody>
      </p:sp>
      <p:sp>
        <p:nvSpPr>
          <p:cNvPr id="2" name="Content Placeholder 1"/>
          <p:cNvSpPr>
            <a:spLocks noGrp="1"/>
          </p:cNvSpPr>
          <p:nvPr>
            <p:ph idx="1"/>
          </p:nvPr>
        </p:nvSpPr>
        <p:spPr>
          <a:xfrm>
            <a:off x="1959717" y="1652162"/>
            <a:ext cx="3906257" cy="4634921"/>
          </a:xfrm>
        </p:spPr>
        <p:txBody>
          <a:bodyPr>
            <a:normAutofit/>
          </a:bodyPr>
          <a:lstStyle/>
          <a:p>
            <a:pPr marL="352790" indent="-352790">
              <a:buNone/>
            </a:pPr>
            <a:r>
              <a:rPr lang="en-US" sz="2458" dirty="0">
                <a:solidFill>
                  <a:srgbClr val="262087"/>
                </a:solidFill>
              </a:rPr>
              <a:t>	A percentage of shared cost aided is calculated </a:t>
            </a:r>
            <a:br>
              <a:rPr lang="en-US" sz="2458" dirty="0">
                <a:solidFill>
                  <a:srgbClr val="262087"/>
                </a:solidFill>
              </a:rPr>
            </a:br>
            <a:r>
              <a:rPr lang="en-US" sz="2458" dirty="0">
                <a:solidFill>
                  <a:srgbClr val="262087"/>
                </a:solidFill>
              </a:rPr>
              <a:t>for each tier</a:t>
            </a:r>
          </a:p>
        </p:txBody>
      </p:sp>
      <p:grpSp>
        <p:nvGrpSpPr>
          <p:cNvPr id="4" name="Group 17"/>
          <p:cNvGrpSpPr/>
          <p:nvPr/>
        </p:nvGrpSpPr>
        <p:grpSpPr>
          <a:xfrm>
            <a:off x="1137685" y="4109814"/>
            <a:ext cx="5080484" cy="1950861"/>
            <a:chOff x="304800" y="3352800"/>
            <a:chExt cx="4267200" cy="1905000"/>
          </a:xfrm>
          <a:solidFill>
            <a:schemeClr val="accent2">
              <a:lumMod val="60000"/>
              <a:lumOff val="40000"/>
            </a:schemeClr>
          </a:solidFill>
        </p:grpSpPr>
        <p:sp>
          <p:nvSpPr>
            <p:cNvPr id="17" name="Rounded Rectangle 16"/>
            <p:cNvSpPr/>
            <p:nvPr/>
          </p:nvSpPr>
          <p:spPr>
            <a:xfrm>
              <a:off x="304800" y="3352800"/>
              <a:ext cx="4267200" cy="1905000"/>
            </a:xfrm>
            <a:prstGeom prst="round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7" dirty="0"/>
            </a:p>
          </p:txBody>
        </p:sp>
        <p:grpSp>
          <p:nvGrpSpPr>
            <p:cNvPr id="5" name="Group 15"/>
            <p:cNvGrpSpPr/>
            <p:nvPr/>
          </p:nvGrpSpPr>
          <p:grpSpPr>
            <a:xfrm>
              <a:off x="381000" y="3591580"/>
              <a:ext cx="4161974" cy="1547038"/>
              <a:chOff x="157757" y="3506450"/>
              <a:chExt cx="4161974" cy="1547038"/>
            </a:xfrm>
            <a:grpFill/>
          </p:grpSpPr>
          <p:sp>
            <p:nvSpPr>
              <p:cNvPr id="8" name="TextBox 7"/>
              <p:cNvSpPr txBox="1"/>
              <p:nvPr/>
            </p:nvSpPr>
            <p:spPr>
              <a:xfrm>
                <a:off x="157757" y="4029670"/>
                <a:ext cx="2286000" cy="427833"/>
              </a:xfrm>
              <a:prstGeom prst="rect">
                <a:avLst/>
              </a:prstGeom>
              <a:grpFill/>
            </p:spPr>
            <p:txBody>
              <a:bodyPr wrap="square" rtlCol="0">
                <a:spAutoFit/>
              </a:bodyPr>
              <a:lstStyle/>
              <a:p>
                <a:pPr algn="ctr"/>
                <a:r>
                  <a:rPr lang="en-US" sz="2247" b="1" dirty="0"/>
                  <a:t>% Aided = 100%  –</a:t>
                </a:r>
              </a:p>
            </p:txBody>
          </p:sp>
          <p:sp>
            <p:nvSpPr>
              <p:cNvPr id="9" name="TextBox 8"/>
              <p:cNvSpPr txBox="1"/>
              <p:nvPr/>
            </p:nvSpPr>
            <p:spPr>
              <a:xfrm>
                <a:off x="2367557" y="3506450"/>
                <a:ext cx="1952174" cy="631137"/>
              </a:xfrm>
              <a:prstGeom prst="rect">
                <a:avLst/>
              </a:prstGeom>
              <a:grpFill/>
            </p:spPr>
            <p:txBody>
              <a:bodyPr wrap="square" rtlCol="0">
                <a:spAutoFit/>
              </a:bodyPr>
              <a:lstStyle/>
              <a:p>
                <a:pPr algn="ctr"/>
                <a:r>
                  <a:rPr lang="en-US" sz="1800" b="1" dirty="0"/>
                  <a:t>Your</a:t>
                </a:r>
                <a:br>
                  <a:rPr lang="en-US" sz="1800" b="1" dirty="0"/>
                </a:br>
                <a:r>
                  <a:rPr lang="en-US" sz="1800" b="1" dirty="0"/>
                  <a:t>Value per Member</a:t>
                </a:r>
              </a:p>
            </p:txBody>
          </p:sp>
          <p:sp>
            <p:nvSpPr>
              <p:cNvPr id="11" name="TextBox 10"/>
              <p:cNvSpPr txBox="1"/>
              <p:nvPr/>
            </p:nvSpPr>
            <p:spPr>
              <a:xfrm>
                <a:off x="2367557" y="4151864"/>
                <a:ext cx="1952174" cy="901624"/>
              </a:xfrm>
              <a:prstGeom prst="rect">
                <a:avLst/>
              </a:prstGeom>
              <a:grpFill/>
            </p:spPr>
            <p:txBody>
              <a:bodyPr wrap="square" rtlCol="0">
                <a:spAutoFit/>
              </a:bodyPr>
              <a:lstStyle/>
              <a:p>
                <a:pPr algn="ctr"/>
                <a:r>
                  <a:rPr lang="en-US" sz="1800" b="1" dirty="0"/>
                  <a:t>Guaranteed</a:t>
                </a:r>
                <a:br>
                  <a:rPr lang="en-US" sz="1800" b="1" dirty="0"/>
                </a:br>
                <a:r>
                  <a:rPr lang="en-US" sz="1800" b="1" dirty="0"/>
                  <a:t>Value per Member</a:t>
                </a:r>
                <a:br>
                  <a:rPr lang="en-US" sz="1800" b="1" dirty="0"/>
                </a:br>
                <a:r>
                  <a:rPr lang="en-US" sz="1800" b="1" dirty="0"/>
                  <a:t>at that tier</a:t>
                </a:r>
              </a:p>
            </p:txBody>
          </p:sp>
          <p:cxnSp>
            <p:nvCxnSpPr>
              <p:cNvPr id="15" name="Straight Connector 14"/>
              <p:cNvCxnSpPr/>
              <p:nvPr/>
            </p:nvCxnSpPr>
            <p:spPr>
              <a:xfrm flipH="1">
                <a:off x="2519957" y="4105870"/>
                <a:ext cx="1518643"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grpSp>
      <p:graphicFrame>
        <p:nvGraphicFramePr>
          <p:cNvPr id="12" name="Chart 11"/>
          <p:cNvGraphicFramePr/>
          <p:nvPr>
            <p:extLst>
              <p:ext uri="{D42A27DB-BD31-4B8C-83A1-F6EECF244321}">
                <p14:modId xmlns:p14="http://schemas.microsoft.com/office/powerpoint/2010/main" val="2274501605"/>
              </p:ext>
            </p:extLst>
          </p:nvPr>
        </p:nvGraphicFramePr>
        <p:xfrm>
          <a:off x="6262757" y="1430632"/>
          <a:ext cx="4258451" cy="535836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Chart 18"/>
          <p:cNvGraphicFramePr/>
          <p:nvPr>
            <p:extLst>
              <p:ext uri="{D42A27DB-BD31-4B8C-83A1-F6EECF244321}">
                <p14:modId xmlns:p14="http://schemas.microsoft.com/office/powerpoint/2010/main" val="3024582207"/>
              </p:ext>
            </p:extLst>
          </p:nvPr>
        </p:nvGraphicFramePr>
        <p:xfrm>
          <a:off x="6396532" y="1170517"/>
          <a:ext cx="4258451" cy="5358365"/>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a:xfrm>
            <a:off x="0" y="1"/>
            <a:ext cx="12480925" cy="1239411"/>
          </a:xfr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ea typeface="+mn-ea"/>
                <a:cs typeface="+mn-cs"/>
              </a:rPr>
              <a:t>How The Formula Works</a:t>
            </a:r>
          </a:p>
        </p:txBody>
      </p:sp>
      <p:sp>
        <p:nvSpPr>
          <p:cNvPr id="12" name="Rectangle 11"/>
          <p:cNvSpPr/>
          <p:nvPr/>
        </p:nvSpPr>
        <p:spPr>
          <a:xfrm>
            <a:off x="7410976" y="5373743"/>
            <a:ext cx="2171959" cy="322771"/>
          </a:xfrm>
          <a:prstGeom prst="rect">
            <a:avLst/>
          </a:prstGeom>
          <a:solidFill>
            <a:schemeClr val="accent3">
              <a:lumMod val="50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7" dirty="0"/>
          </a:p>
        </p:txBody>
      </p:sp>
      <p:sp>
        <p:nvSpPr>
          <p:cNvPr id="13" name="Rectangle 12"/>
          <p:cNvSpPr/>
          <p:nvPr/>
        </p:nvSpPr>
        <p:spPr>
          <a:xfrm>
            <a:off x="7410979" y="2482470"/>
            <a:ext cx="2171956" cy="2891273"/>
          </a:xfrm>
          <a:prstGeom prst="rect">
            <a:avLst/>
          </a:prstGeom>
          <a:solidFill>
            <a:schemeClr val="accent5">
              <a:lumMod val="50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7" dirty="0"/>
          </a:p>
        </p:txBody>
      </p:sp>
      <p:sp>
        <p:nvSpPr>
          <p:cNvPr id="14" name="Rectangle 13"/>
          <p:cNvSpPr/>
          <p:nvPr/>
        </p:nvSpPr>
        <p:spPr>
          <a:xfrm>
            <a:off x="7410978" y="1344677"/>
            <a:ext cx="154087" cy="1137793"/>
          </a:xfrm>
          <a:prstGeom prst="rect">
            <a:avLst/>
          </a:prstGeom>
          <a:solidFill>
            <a:schemeClr val="accent1">
              <a:lumMod val="50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7" dirty="0"/>
          </a:p>
        </p:txBody>
      </p:sp>
      <p:sp>
        <p:nvSpPr>
          <p:cNvPr id="16" name="Freeform 15"/>
          <p:cNvSpPr/>
          <p:nvPr/>
        </p:nvSpPr>
        <p:spPr>
          <a:xfrm>
            <a:off x="7410978" y="1326586"/>
            <a:ext cx="2173864" cy="4351837"/>
          </a:xfrm>
          <a:custGeom>
            <a:avLst/>
            <a:gdLst>
              <a:gd name="connsiteX0" fmla="*/ 0 w 2120900"/>
              <a:gd name="connsiteY0" fmla="*/ 4006850 h 4006850"/>
              <a:gd name="connsiteX1" fmla="*/ 2120900 w 2120900"/>
              <a:gd name="connsiteY1" fmla="*/ 4006850 h 4006850"/>
              <a:gd name="connsiteX2" fmla="*/ 2114550 w 2120900"/>
              <a:gd name="connsiteY2" fmla="*/ 3695700 h 4006850"/>
              <a:gd name="connsiteX3" fmla="*/ 1562100 w 2120900"/>
              <a:gd name="connsiteY3" fmla="*/ 3695700 h 4006850"/>
              <a:gd name="connsiteX4" fmla="*/ 1562100 w 2120900"/>
              <a:gd name="connsiteY4" fmla="*/ 1054100 h 4006850"/>
              <a:gd name="connsiteX5" fmla="*/ 177800 w 2120900"/>
              <a:gd name="connsiteY5" fmla="*/ 1054100 h 4006850"/>
              <a:gd name="connsiteX6" fmla="*/ 177800 w 2120900"/>
              <a:gd name="connsiteY6" fmla="*/ 0 h 4006850"/>
              <a:gd name="connsiteX7" fmla="*/ 0 w 2120900"/>
              <a:gd name="connsiteY7" fmla="*/ 0 h 4006850"/>
              <a:gd name="connsiteX8" fmla="*/ 0 w 2120900"/>
              <a:gd name="connsiteY8" fmla="*/ 4006850 h 4006850"/>
              <a:gd name="connsiteX0" fmla="*/ 0 w 2122760"/>
              <a:gd name="connsiteY0" fmla="*/ 4006850 h 4006850"/>
              <a:gd name="connsiteX1" fmla="*/ 2120900 w 2122760"/>
              <a:gd name="connsiteY1" fmla="*/ 4006850 h 4006850"/>
              <a:gd name="connsiteX2" fmla="*/ 2114550 w 2122760"/>
              <a:gd name="connsiteY2" fmla="*/ 3695700 h 4006850"/>
              <a:gd name="connsiteX3" fmla="*/ 2122760 w 2122760"/>
              <a:gd name="connsiteY3" fmla="*/ 3725069 h 4006850"/>
              <a:gd name="connsiteX4" fmla="*/ 1562100 w 2122760"/>
              <a:gd name="connsiteY4" fmla="*/ 1054100 h 4006850"/>
              <a:gd name="connsiteX5" fmla="*/ 177800 w 2122760"/>
              <a:gd name="connsiteY5" fmla="*/ 1054100 h 4006850"/>
              <a:gd name="connsiteX6" fmla="*/ 177800 w 2122760"/>
              <a:gd name="connsiteY6" fmla="*/ 0 h 4006850"/>
              <a:gd name="connsiteX7" fmla="*/ 0 w 2122760"/>
              <a:gd name="connsiteY7" fmla="*/ 0 h 4006850"/>
              <a:gd name="connsiteX8" fmla="*/ 0 w 2122760"/>
              <a:gd name="connsiteY8" fmla="*/ 4006850 h 4006850"/>
              <a:gd name="connsiteX0" fmla="*/ 0 w 2122760"/>
              <a:gd name="connsiteY0" fmla="*/ 4006850 h 4006850"/>
              <a:gd name="connsiteX1" fmla="*/ 2120900 w 2122760"/>
              <a:gd name="connsiteY1" fmla="*/ 4006850 h 4006850"/>
              <a:gd name="connsiteX2" fmla="*/ 2114550 w 2122760"/>
              <a:gd name="connsiteY2" fmla="*/ 3695700 h 4006850"/>
              <a:gd name="connsiteX3" fmla="*/ 2122760 w 2122760"/>
              <a:gd name="connsiteY3" fmla="*/ 3725069 h 4006850"/>
              <a:gd name="connsiteX4" fmla="*/ 2101996 w 2122760"/>
              <a:gd name="connsiteY4" fmla="*/ 1044311 h 4006850"/>
              <a:gd name="connsiteX5" fmla="*/ 177800 w 2122760"/>
              <a:gd name="connsiteY5" fmla="*/ 1054100 h 4006850"/>
              <a:gd name="connsiteX6" fmla="*/ 177800 w 2122760"/>
              <a:gd name="connsiteY6" fmla="*/ 0 h 4006850"/>
              <a:gd name="connsiteX7" fmla="*/ 0 w 2122760"/>
              <a:gd name="connsiteY7" fmla="*/ 0 h 4006850"/>
              <a:gd name="connsiteX8" fmla="*/ 0 w 2122760"/>
              <a:gd name="connsiteY8" fmla="*/ 4006850 h 4006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22760" h="4006850">
                <a:moveTo>
                  <a:pt x="0" y="4006850"/>
                </a:moveTo>
                <a:lnTo>
                  <a:pt x="2120900" y="4006850"/>
                </a:lnTo>
                <a:lnTo>
                  <a:pt x="2114550" y="3695700"/>
                </a:lnTo>
                <a:lnTo>
                  <a:pt x="2122760" y="3725069"/>
                </a:lnTo>
                <a:lnTo>
                  <a:pt x="2101996" y="1044311"/>
                </a:lnTo>
                <a:lnTo>
                  <a:pt x="177800" y="1054100"/>
                </a:lnTo>
                <a:lnTo>
                  <a:pt x="177800" y="0"/>
                </a:lnTo>
                <a:lnTo>
                  <a:pt x="0" y="0"/>
                </a:lnTo>
                <a:cubicBezTo>
                  <a:pt x="2117" y="1333500"/>
                  <a:pt x="4233" y="2667000"/>
                  <a:pt x="0" y="4006850"/>
                </a:cubicBezTo>
                <a:close/>
              </a:path>
            </a:pathLst>
          </a:custGeom>
          <a:noFill/>
          <a:ln w="5080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7" dirty="0"/>
          </a:p>
        </p:txBody>
      </p:sp>
      <p:sp>
        <p:nvSpPr>
          <p:cNvPr id="18" name="TextBox 17"/>
          <p:cNvSpPr txBox="1"/>
          <p:nvPr/>
        </p:nvSpPr>
        <p:spPr>
          <a:xfrm rot="3900074">
            <a:off x="7771543" y="3854741"/>
            <a:ext cx="1494320" cy="407484"/>
          </a:xfrm>
          <a:prstGeom prst="rect">
            <a:avLst/>
          </a:prstGeom>
          <a:noFill/>
        </p:spPr>
        <p:txBody>
          <a:bodyPr wrap="none" rtlCol="0">
            <a:spAutoFit/>
          </a:bodyPr>
          <a:lstStyle/>
          <a:p>
            <a:r>
              <a:rPr lang="en-US" sz="2048" b="1" dirty="0">
                <a:solidFill>
                  <a:schemeClr val="accent2"/>
                </a:solidFill>
              </a:rPr>
              <a:t>$10 million</a:t>
            </a:r>
          </a:p>
        </p:txBody>
      </p:sp>
      <p:grpSp>
        <p:nvGrpSpPr>
          <p:cNvPr id="21" name="Group 44"/>
          <p:cNvGrpSpPr>
            <a:grpSpLocks noGrp="1"/>
          </p:cNvGrpSpPr>
          <p:nvPr/>
        </p:nvGrpSpPr>
        <p:grpSpPr>
          <a:xfrm>
            <a:off x="2338740" y="1516795"/>
            <a:ext cx="3745653" cy="1058342"/>
            <a:chOff x="838200" y="1600200"/>
            <a:chExt cx="3048000" cy="1066800"/>
          </a:xfrm>
          <a:solidFill>
            <a:schemeClr val="accent1">
              <a:lumMod val="40000"/>
              <a:lumOff val="60000"/>
            </a:schemeClr>
          </a:solidFill>
        </p:grpSpPr>
        <p:sp>
          <p:nvSpPr>
            <p:cNvPr id="22" name="Rounded Rectangle 21"/>
            <p:cNvSpPr/>
            <p:nvPr/>
          </p:nvSpPr>
          <p:spPr>
            <a:xfrm>
              <a:off x="838200" y="1600200"/>
              <a:ext cx="3048000" cy="1066800"/>
            </a:xfrm>
            <a:prstGeom prst="roundRect">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7" dirty="0"/>
            </a:p>
          </p:txBody>
        </p:sp>
        <p:sp>
          <p:nvSpPr>
            <p:cNvPr id="23" name="TextBox 22"/>
            <p:cNvSpPr txBox="1"/>
            <p:nvPr/>
          </p:nvSpPr>
          <p:spPr>
            <a:xfrm>
              <a:off x="914400" y="1676400"/>
              <a:ext cx="1871773" cy="801410"/>
            </a:xfrm>
            <a:prstGeom prst="rect">
              <a:avLst/>
            </a:prstGeom>
            <a:grpFill/>
            <a:ln>
              <a:noFill/>
            </a:ln>
          </p:spPr>
          <p:txBody>
            <a:bodyPr wrap="none" rtlCol="0">
              <a:spAutoFit/>
            </a:bodyPr>
            <a:lstStyle/>
            <a:p>
              <a:r>
                <a:rPr lang="en-US" sz="1639" b="1" dirty="0"/>
                <a:t>Tertiary Tier</a:t>
              </a:r>
            </a:p>
            <a:p>
              <a:pPr>
                <a:spcBef>
                  <a:spcPts val="1434"/>
                </a:spcBef>
              </a:pPr>
              <a:r>
                <a:rPr lang="en-US" sz="1639" dirty="0"/>
                <a:t>100% –                     =   </a:t>
              </a:r>
              <a:r>
                <a:rPr lang="en-US" sz="1639" b="1" dirty="0"/>
                <a:t>6%</a:t>
              </a:r>
            </a:p>
          </p:txBody>
        </p:sp>
        <p:sp>
          <p:nvSpPr>
            <p:cNvPr id="24" name="TextBox 23"/>
            <p:cNvSpPr txBox="1"/>
            <p:nvPr/>
          </p:nvSpPr>
          <p:spPr>
            <a:xfrm>
              <a:off x="1902851" y="1981200"/>
              <a:ext cx="901957" cy="669034"/>
            </a:xfrm>
            <a:prstGeom prst="rect">
              <a:avLst/>
            </a:prstGeom>
            <a:grpFill/>
            <a:ln>
              <a:noFill/>
            </a:ln>
          </p:spPr>
          <p:txBody>
            <a:bodyPr wrap="none" rtlCol="0">
              <a:spAutoFit/>
            </a:bodyPr>
            <a:lstStyle/>
            <a:p>
              <a:pPr algn="ctr"/>
              <a:r>
                <a:rPr lang="en-US" sz="1639" dirty="0"/>
                <a:t>$500,000</a:t>
              </a:r>
            </a:p>
            <a:p>
              <a:pPr algn="ctr">
                <a:spcBef>
                  <a:spcPts val="410"/>
                </a:spcBef>
              </a:pPr>
              <a:r>
                <a:rPr lang="en-US" sz="1639" dirty="0"/>
                <a:t>$861,630</a:t>
              </a:r>
            </a:p>
          </p:txBody>
        </p:sp>
        <p:cxnSp>
          <p:nvCxnSpPr>
            <p:cNvPr id="25" name="Straight Connector 24"/>
            <p:cNvCxnSpPr/>
            <p:nvPr/>
          </p:nvCxnSpPr>
          <p:spPr>
            <a:xfrm>
              <a:off x="1799255" y="2286000"/>
              <a:ext cx="1143000" cy="0"/>
            </a:xfrm>
            <a:prstGeom prst="line">
              <a:avLst/>
            </a:prstGeom>
            <a:grpFill/>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43"/>
          <p:cNvGrpSpPr/>
          <p:nvPr/>
        </p:nvGrpSpPr>
        <p:grpSpPr>
          <a:xfrm>
            <a:off x="2416774" y="3199412"/>
            <a:ext cx="3589584" cy="1092482"/>
            <a:chOff x="838200" y="3124200"/>
            <a:chExt cx="3048000" cy="1066800"/>
          </a:xfrm>
          <a:solidFill>
            <a:srgbClr val="262087"/>
          </a:solidFill>
        </p:grpSpPr>
        <p:sp>
          <p:nvSpPr>
            <p:cNvPr id="27" name="Rounded Rectangle 26"/>
            <p:cNvSpPr/>
            <p:nvPr/>
          </p:nvSpPr>
          <p:spPr>
            <a:xfrm>
              <a:off x="838200" y="3124200"/>
              <a:ext cx="3048000" cy="1066800"/>
            </a:xfrm>
            <a:prstGeom prst="roundRect">
              <a:avLst/>
            </a:prstGeom>
            <a:grp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7" dirty="0">
                <a:solidFill>
                  <a:schemeClr val="bg1"/>
                </a:solidFill>
              </a:endParaRPr>
            </a:p>
          </p:txBody>
        </p:sp>
        <p:sp>
          <p:nvSpPr>
            <p:cNvPr id="28" name="TextBox 27"/>
            <p:cNvSpPr txBox="1"/>
            <p:nvPr/>
          </p:nvSpPr>
          <p:spPr>
            <a:xfrm>
              <a:off x="914400" y="3200400"/>
              <a:ext cx="1989397" cy="776366"/>
            </a:xfrm>
            <a:prstGeom prst="rect">
              <a:avLst/>
            </a:prstGeom>
            <a:grpFill/>
            <a:ln>
              <a:noFill/>
            </a:ln>
          </p:spPr>
          <p:txBody>
            <a:bodyPr wrap="none" rtlCol="0">
              <a:spAutoFit/>
            </a:bodyPr>
            <a:lstStyle/>
            <a:p>
              <a:r>
                <a:rPr lang="en-US" sz="1639" b="1" dirty="0">
                  <a:solidFill>
                    <a:schemeClr val="bg1"/>
                  </a:solidFill>
                </a:rPr>
                <a:t>Secondary Tier</a:t>
              </a:r>
            </a:p>
            <a:p>
              <a:pPr>
                <a:spcBef>
                  <a:spcPts val="1434"/>
                </a:spcBef>
              </a:pPr>
              <a:r>
                <a:rPr lang="en-US" sz="1639" dirty="0">
                  <a:solidFill>
                    <a:schemeClr val="bg1"/>
                  </a:solidFill>
                </a:rPr>
                <a:t>100% –                     = </a:t>
              </a:r>
              <a:r>
                <a:rPr lang="en-US" sz="1639" b="1" dirty="0">
                  <a:solidFill>
                    <a:schemeClr val="bg1"/>
                  </a:solidFill>
                </a:rPr>
                <a:t>54%</a:t>
              </a:r>
            </a:p>
          </p:txBody>
        </p:sp>
        <p:sp>
          <p:nvSpPr>
            <p:cNvPr id="29" name="TextBox 28"/>
            <p:cNvSpPr txBox="1"/>
            <p:nvPr/>
          </p:nvSpPr>
          <p:spPr>
            <a:xfrm>
              <a:off x="1823526" y="3505200"/>
              <a:ext cx="1060607" cy="632890"/>
            </a:xfrm>
            <a:prstGeom prst="rect">
              <a:avLst/>
            </a:prstGeom>
            <a:grpFill/>
            <a:ln>
              <a:noFill/>
            </a:ln>
          </p:spPr>
          <p:txBody>
            <a:bodyPr wrap="none" rtlCol="0">
              <a:spAutoFit/>
            </a:bodyPr>
            <a:lstStyle/>
            <a:p>
              <a:pPr algn="ctr"/>
              <a:r>
                <a:rPr lang="en-US" sz="1639" dirty="0">
                  <a:solidFill>
                    <a:schemeClr val="bg1"/>
                  </a:solidFill>
                </a:rPr>
                <a:t>$500,000</a:t>
              </a:r>
            </a:p>
            <a:p>
              <a:pPr algn="ctr">
                <a:spcBef>
                  <a:spcPts val="410"/>
                </a:spcBef>
              </a:pPr>
              <a:r>
                <a:rPr lang="en-US" sz="1639" dirty="0">
                  <a:solidFill>
                    <a:schemeClr val="bg1"/>
                  </a:solidFill>
                </a:rPr>
                <a:t>$2,006,079</a:t>
              </a:r>
            </a:p>
          </p:txBody>
        </p:sp>
        <p:cxnSp>
          <p:nvCxnSpPr>
            <p:cNvPr id="30" name="Straight Connector 29"/>
            <p:cNvCxnSpPr/>
            <p:nvPr/>
          </p:nvCxnSpPr>
          <p:spPr>
            <a:xfrm>
              <a:off x="1799255" y="3810000"/>
              <a:ext cx="1143000" cy="0"/>
            </a:xfrm>
            <a:prstGeom prst="line">
              <a:avLst/>
            </a:prstGeom>
            <a:grpFill/>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34" name="Group 42"/>
          <p:cNvGrpSpPr/>
          <p:nvPr/>
        </p:nvGrpSpPr>
        <p:grpSpPr>
          <a:xfrm>
            <a:off x="2416774" y="4760101"/>
            <a:ext cx="3745653" cy="1092482"/>
            <a:chOff x="838200" y="4648200"/>
            <a:chExt cx="3048000" cy="1066800"/>
          </a:xfrm>
          <a:solidFill>
            <a:schemeClr val="accent3">
              <a:lumMod val="40000"/>
              <a:lumOff val="60000"/>
            </a:schemeClr>
          </a:solidFill>
        </p:grpSpPr>
        <p:sp>
          <p:nvSpPr>
            <p:cNvPr id="35" name="Rounded Rectangle 34"/>
            <p:cNvSpPr/>
            <p:nvPr/>
          </p:nvSpPr>
          <p:spPr>
            <a:xfrm>
              <a:off x="838200" y="4648200"/>
              <a:ext cx="3048000" cy="1066800"/>
            </a:xfrm>
            <a:prstGeom prst="roundRect">
              <a:avLst/>
            </a:prstGeom>
            <a:grp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7" dirty="0"/>
            </a:p>
          </p:txBody>
        </p:sp>
        <p:sp>
          <p:nvSpPr>
            <p:cNvPr id="36" name="TextBox 35"/>
            <p:cNvSpPr txBox="1"/>
            <p:nvPr/>
          </p:nvSpPr>
          <p:spPr>
            <a:xfrm>
              <a:off x="914400" y="4724400"/>
              <a:ext cx="1906505" cy="776366"/>
            </a:xfrm>
            <a:prstGeom prst="rect">
              <a:avLst/>
            </a:prstGeom>
            <a:grpFill/>
            <a:ln>
              <a:noFill/>
            </a:ln>
          </p:spPr>
          <p:txBody>
            <a:bodyPr wrap="none" rtlCol="0">
              <a:spAutoFit/>
            </a:bodyPr>
            <a:lstStyle/>
            <a:p>
              <a:r>
                <a:rPr lang="en-US" sz="1639" b="1" dirty="0"/>
                <a:t>Primary Tier</a:t>
              </a:r>
            </a:p>
            <a:p>
              <a:pPr>
                <a:spcBef>
                  <a:spcPts val="1434"/>
                </a:spcBef>
              </a:pPr>
              <a:r>
                <a:rPr lang="en-US" sz="1639" dirty="0"/>
                <a:t>100% –                     = </a:t>
              </a:r>
              <a:r>
                <a:rPr lang="en-US" sz="1639" b="1" dirty="0"/>
                <a:t>74%</a:t>
              </a:r>
            </a:p>
          </p:txBody>
        </p:sp>
        <p:sp>
          <p:nvSpPr>
            <p:cNvPr id="37" name="TextBox 36"/>
            <p:cNvSpPr txBox="1"/>
            <p:nvPr/>
          </p:nvSpPr>
          <p:spPr>
            <a:xfrm>
              <a:off x="1833388" y="5029200"/>
              <a:ext cx="1040883" cy="648126"/>
            </a:xfrm>
            <a:prstGeom prst="rect">
              <a:avLst/>
            </a:prstGeom>
            <a:grpFill/>
            <a:ln>
              <a:noFill/>
            </a:ln>
          </p:spPr>
          <p:txBody>
            <a:bodyPr wrap="none" rtlCol="0">
              <a:spAutoFit/>
            </a:bodyPr>
            <a:lstStyle/>
            <a:p>
              <a:pPr algn="ctr"/>
              <a:r>
                <a:rPr lang="en-US" sz="1639" dirty="0"/>
                <a:t>$500,000</a:t>
              </a:r>
            </a:p>
            <a:p>
              <a:pPr algn="ctr">
                <a:spcBef>
                  <a:spcPts val="410"/>
                </a:spcBef>
              </a:pPr>
              <a:r>
                <a:rPr lang="en-US" sz="1639" dirty="0"/>
                <a:t>$1,930,000</a:t>
              </a:r>
            </a:p>
          </p:txBody>
        </p:sp>
        <p:cxnSp>
          <p:nvCxnSpPr>
            <p:cNvPr id="38" name="Straight Connector 37"/>
            <p:cNvCxnSpPr/>
            <p:nvPr/>
          </p:nvCxnSpPr>
          <p:spPr>
            <a:xfrm>
              <a:off x="1799255" y="5334000"/>
              <a:ext cx="1143000" cy="0"/>
            </a:xfrm>
            <a:prstGeom prst="line">
              <a:avLst/>
            </a:prstGeom>
            <a:grpFill/>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a:extLst>
              <a:ext uri="{FF2B5EF4-FFF2-40B4-BE49-F238E27FC236}">
                <a16:creationId xmlns:a16="http://schemas.microsoft.com/office/drawing/2014/main" id="{05468256-9F2D-4045-8B12-4444A589F8DB}"/>
              </a:ext>
            </a:extLst>
          </p:cNvPr>
          <p:cNvCxnSpPr/>
          <p:nvPr/>
        </p:nvCxnSpPr>
        <p:spPr>
          <a:xfrm>
            <a:off x="3548594" y="3908696"/>
            <a:ext cx="1346094" cy="0"/>
          </a:xfrm>
          <a:prstGeom prst="line">
            <a:avLst/>
          </a:prstGeom>
          <a:solidFill>
            <a:schemeClr val="accent1">
              <a:lumMod val="40000"/>
              <a:lumOff val="60000"/>
            </a:schemeClr>
          </a:solidFill>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B5D80DAC-F5A3-6D22-1F93-2BA126F9C985}"/>
              </a:ext>
            </a:extLst>
          </p:cNvPr>
          <p:cNvSpPr txBox="1"/>
          <p:nvPr/>
        </p:nvSpPr>
        <p:spPr>
          <a:xfrm>
            <a:off x="10775660" y="4039043"/>
            <a:ext cx="1079500" cy="1105303"/>
          </a:xfrm>
          <a:prstGeom prst="rect">
            <a:avLst/>
          </a:prstGeom>
          <a:noFill/>
        </p:spPr>
        <p:txBody>
          <a:bodyPr wrap="square" rtlCol="0">
            <a:spAutoFit/>
          </a:bodyPr>
          <a:lstStyle/>
          <a:p>
            <a:r>
              <a:rPr lang="en-US" dirty="0"/>
              <a:t>Not to perfect scale</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 name="Chart 31"/>
          <p:cNvGraphicFramePr/>
          <p:nvPr>
            <p:extLst>
              <p:ext uri="{D42A27DB-BD31-4B8C-83A1-F6EECF244321}">
                <p14:modId xmlns:p14="http://schemas.microsoft.com/office/powerpoint/2010/main" val="3632374850"/>
              </p:ext>
            </p:extLst>
          </p:nvPr>
        </p:nvGraphicFramePr>
        <p:xfrm>
          <a:off x="6396532" y="1404620"/>
          <a:ext cx="4258451" cy="5358365"/>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a:xfrm>
            <a:off x="0" y="1"/>
            <a:ext cx="12480925" cy="1258307"/>
          </a:xfr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ea typeface="+mn-ea"/>
                <a:cs typeface="+mn-cs"/>
              </a:rPr>
              <a:t>But What About Negative Aid?</a:t>
            </a:r>
          </a:p>
        </p:txBody>
      </p:sp>
      <p:grpSp>
        <p:nvGrpSpPr>
          <p:cNvPr id="2" name="Group 42"/>
          <p:cNvGrpSpPr/>
          <p:nvPr/>
        </p:nvGrpSpPr>
        <p:grpSpPr>
          <a:xfrm>
            <a:off x="2416774" y="4994205"/>
            <a:ext cx="3511550" cy="1092482"/>
            <a:chOff x="838200" y="4648200"/>
            <a:chExt cx="3048000" cy="1066800"/>
          </a:xfrm>
          <a:solidFill>
            <a:schemeClr val="accent3">
              <a:lumMod val="40000"/>
              <a:lumOff val="60000"/>
            </a:schemeClr>
          </a:solidFill>
        </p:grpSpPr>
        <p:sp>
          <p:nvSpPr>
            <p:cNvPr id="25" name="Rounded Rectangle 24"/>
            <p:cNvSpPr/>
            <p:nvPr/>
          </p:nvSpPr>
          <p:spPr>
            <a:xfrm>
              <a:off x="838200" y="4648200"/>
              <a:ext cx="3048000" cy="1066800"/>
            </a:xfrm>
            <a:prstGeom prst="roundRect">
              <a:avLst/>
            </a:prstGeom>
            <a:grp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7" dirty="0"/>
            </a:p>
          </p:txBody>
        </p:sp>
        <p:sp>
          <p:nvSpPr>
            <p:cNvPr id="13" name="TextBox 12"/>
            <p:cNvSpPr txBox="1"/>
            <p:nvPr/>
          </p:nvSpPr>
          <p:spPr>
            <a:xfrm>
              <a:off x="914400" y="4724400"/>
              <a:ext cx="2033605" cy="776366"/>
            </a:xfrm>
            <a:prstGeom prst="rect">
              <a:avLst/>
            </a:prstGeom>
            <a:grpFill/>
            <a:ln>
              <a:noFill/>
            </a:ln>
          </p:spPr>
          <p:txBody>
            <a:bodyPr wrap="none" rtlCol="0">
              <a:spAutoFit/>
            </a:bodyPr>
            <a:lstStyle/>
            <a:p>
              <a:r>
                <a:rPr lang="en-US" sz="1639" b="1" dirty="0"/>
                <a:t>Primary Tier</a:t>
              </a:r>
            </a:p>
            <a:p>
              <a:pPr>
                <a:spcBef>
                  <a:spcPts val="1434"/>
                </a:spcBef>
              </a:pPr>
              <a:r>
                <a:rPr lang="en-US" sz="1639" dirty="0"/>
                <a:t>100%  –                     = </a:t>
              </a:r>
              <a:r>
                <a:rPr lang="en-US" sz="1639" b="1" dirty="0"/>
                <a:t>64%</a:t>
              </a:r>
            </a:p>
          </p:txBody>
        </p:sp>
        <p:sp>
          <p:nvSpPr>
            <p:cNvPr id="14" name="TextBox 13"/>
            <p:cNvSpPr txBox="1"/>
            <p:nvPr/>
          </p:nvSpPr>
          <p:spPr>
            <a:xfrm>
              <a:off x="1798691" y="5029200"/>
              <a:ext cx="1110276" cy="648126"/>
            </a:xfrm>
            <a:prstGeom prst="rect">
              <a:avLst/>
            </a:prstGeom>
            <a:grpFill/>
            <a:ln>
              <a:noFill/>
            </a:ln>
          </p:spPr>
          <p:txBody>
            <a:bodyPr wrap="none" rtlCol="0">
              <a:spAutoFit/>
            </a:bodyPr>
            <a:lstStyle/>
            <a:p>
              <a:pPr algn="ctr"/>
              <a:r>
                <a:rPr lang="en-US" sz="1639" dirty="0"/>
                <a:t>$1,000,000</a:t>
              </a:r>
            </a:p>
            <a:p>
              <a:pPr algn="ctr">
                <a:spcBef>
                  <a:spcPts val="410"/>
                </a:spcBef>
              </a:pPr>
              <a:r>
                <a:rPr lang="en-US" sz="1639" dirty="0"/>
                <a:t>$1,930,000</a:t>
              </a:r>
            </a:p>
          </p:txBody>
        </p:sp>
        <p:cxnSp>
          <p:nvCxnSpPr>
            <p:cNvPr id="24" name="Straight Connector 23"/>
            <p:cNvCxnSpPr/>
            <p:nvPr/>
          </p:nvCxnSpPr>
          <p:spPr>
            <a:xfrm>
              <a:off x="1799255" y="5334000"/>
              <a:ext cx="1143000" cy="0"/>
            </a:xfrm>
            <a:prstGeom prst="line">
              <a:avLst/>
            </a:prstGeom>
            <a:grpFill/>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4" name="Group 43"/>
          <p:cNvGrpSpPr/>
          <p:nvPr/>
        </p:nvGrpSpPr>
        <p:grpSpPr>
          <a:xfrm>
            <a:off x="2416774" y="3589585"/>
            <a:ext cx="3511550" cy="1092482"/>
            <a:chOff x="838200" y="3124200"/>
            <a:chExt cx="3048000" cy="1066800"/>
          </a:xfrm>
          <a:solidFill>
            <a:srgbClr val="262087"/>
          </a:solidFill>
        </p:grpSpPr>
        <p:sp>
          <p:nvSpPr>
            <p:cNvPr id="28" name="Rounded Rectangle 27"/>
            <p:cNvSpPr/>
            <p:nvPr/>
          </p:nvSpPr>
          <p:spPr>
            <a:xfrm>
              <a:off x="838200" y="3124200"/>
              <a:ext cx="3048000" cy="1066800"/>
            </a:xfrm>
            <a:prstGeom prst="roundRect">
              <a:avLst/>
            </a:prstGeom>
            <a:grp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7" b="1" dirty="0">
                <a:solidFill>
                  <a:schemeClr val="bg1"/>
                </a:solidFill>
              </a:endParaRPr>
            </a:p>
          </p:txBody>
        </p:sp>
        <p:sp>
          <p:nvSpPr>
            <p:cNvPr id="29" name="TextBox 28"/>
            <p:cNvSpPr txBox="1"/>
            <p:nvPr/>
          </p:nvSpPr>
          <p:spPr>
            <a:xfrm>
              <a:off x="914400" y="3200400"/>
              <a:ext cx="2033605" cy="776366"/>
            </a:xfrm>
            <a:prstGeom prst="rect">
              <a:avLst/>
            </a:prstGeom>
            <a:grpFill/>
            <a:ln>
              <a:noFill/>
            </a:ln>
          </p:spPr>
          <p:txBody>
            <a:bodyPr wrap="none" rtlCol="0">
              <a:spAutoFit/>
            </a:bodyPr>
            <a:lstStyle/>
            <a:p>
              <a:r>
                <a:rPr lang="en-US" sz="1639" b="1" dirty="0">
                  <a:solidFill>
                    <a:schemeClr val="bg1"/>
                  </a:solidFill>
                </a:rPr>
                <a:t>Secondary Tier</a:t>
              </a:r>
            </a:p>
            <a:p>
              <a:pPr>
                <a:spcBef>
                  <a:spcPts val="1434"/>
                </a:spcBef>
              </a:pPr>
              <a:r>
                <a:rPr lang="en-US" sz="1639" dirty="0">
                  <a:solidFill>
                    <a:schemeClr val="bg1"/>
                  </a:solidFill>
                </a:rPr>
                <a:t>100%  –                     </a:t>
              </a:r>
              <a:r>
                <a:rPr lang="en-US" sz="1639" b="1" dirty="0">
                  <a:solidFill>
                    <a:schemeClr val="bg1"/>
                  </a:solidFill>
                </a:rPr>
                <a:t>= 36%</a:t>
              </a:r>
            </a:p>
          </p:txBody>
        </p:sp>
        <p:sp>
          <p:nvSpPr>
            <p:cNvPr id="30" name="TextBox 29"/>
            <p:cNvSpPr txBox="1"/>
            <p:nvPr/>
          </p:nvSpPr>
          <p:spPr>
            <a:xfrm>
              <a:off x="1672606" y="3505200"/>
              <a:ext cx="1362454" cy="632890"/>
            </a:xfrm>
            <a:prstGeom prst="rect">
              <a:avLst/>
            </a:prstGeom>
            <a:grpFill/>
            <a:ln>
              <a:noFill/>
            </a:ln>
          </p:spPr>
          <p:txBody>
            <a:bodyPr wrap="none" rtlCol="0">
              <a:spAutoFit/>
            </a:bodyPr>
            <a:lstStyle/>
            <a:p>
              <a:pPr algn="ctr"/>
              <a:r>
                <a:rPr lang="en-US" sz="1639" dirty="0">
                  <a:solidFill>
                    <a:schemeClr val="bg1"/>
                  </a:solidFill>
                </a:rPr>
                <a:t>    $1,000,000    </a:t>
              </a:r>
            </a:p>
            <a:p>
              <a:pPr algn="ctr">
                <a:spcBef>
                  <a:spcPts val="410"/>
                </a:spcBef>
              </a:pPr>
              <a:r>
                <a:rPr lang="en-US" sz="1639" dirty="0">
                  <a:solidFill>
                    <a:schemeClr val="bg1"/>
                  </a:solidFill>
                </a:rPr>
                <a:t>$2,006,079</a:t>
              </a:r>
            </a:p>
          </p:txBody>
        </p:sp>
        <p:cxnSp>
          <p:nvCxnSpPr>
            <p:cNvPr id="31" name="Straight Connector 30"/>
            <p:cNvCxnSpPr/>
            <p:nvPr/>
          </p:nvCxnSpPr>
          <p:spPr>
            <a:xfrm>
              <a:off x="1799255" y="3810000"/>
              <a:ext cx="1143000" cy="0"/>
            </a:xfrm>
            <a:prstGeom prst="line">
              <a:avLst/>
            </a:prstGeom>
            <a:grpFill/>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5" name="Group 44"/>
          <p:cNvGrpSpPr/>
          <p:nvPr/>
        </p:nvGrpSpPr>
        <p:grpSpPr>
          <a:xfrm>
            <a:off x="2416774" y="2184965"/>
            <a:ext cx="3589584" cy="1092482"/>
            <a:chOff x="838200" y="1600200"/>
            <a:chExt cx="3048000" cy="1066800"/>
          </a:xfrm>
          <a:solidFill>
            <a:schemeClr val="accent1">
              <a:lumMod val="40000"/>
              <a:lumOff val="60000"/>
            </a:schemeClr>
          </a:solidFill>
        </p:grpSpPr>
        <p:sp>
          <p:nvSpPr>
            <p:cNvPr id="33" name="Rounded Rectangle 32"/>
            <p:cNvSpPr/>
            <p:nvPr/>
          </p:nvSpPr>
          <p:spPr>
            <a:xfrm>
              <a:off x="838200" y="1600200"/>
              <a:ext cx="3048000" cy="1066800"/>
            </a:xfrm>
            <a:prstGeom prst="roundRect">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7" dirty="0"/>
            </a:p>
          </p:txBody>
        </p:sp>
        <p:sp>
          <p:nvSpPr>
            <p:cNvPr id="34" name="TextBox 33"/>
            <p:cNvSpPr txBox="1"/>
            <p:nvPr/>
          </p:nvSpPr>
          <p:spPr>
            <a:xfrm>
              <a:off x="914400" y="1676400"/>
              <a:ext cx="2020063" cy="776366"/>
            </a:xfrm>
            <a:prstGeom prst="rect">
              <a:avLst/>
            </a:prstGeom>
            <a:grpFill/>
            <a:ln>
              <a:noFill/>
            </a:ln>
          </p:spPr>
          <p:txBody>
            <a:bodyPr wrap="none" rtlCol="0">
              <a:spAutoFit/>
            </a:bodyPr>
            <a:lstStyle/>
            <a:p>
              <a:r>
                <a:rPr lang="en-US" sz="1639" b="1" dirty="0"/>
                <a:t>Tertiary Tier</a:t>
              </a:r>
            </a:p>
            <a:p>
              <a:pPr>
                <a:spcBef>
                  <a:spcPts val="1434"/>
                </a:spcBef>
              </a:pPr>
              <a:r>
                <a:rPr lang="en-US" sz="1639" dirty="0"/>
                <a:t>100%  –                     =-32%</a:t>
              </a:r>
            </a:p>
          </p:txBody>
        </p:sp>
        <p:sp>
          <p:nvSpPr>
            <p:cNvPr id="35" name="TextBox 34"/>
            <p:cNvSpPr txBox="1"/>
            <p:nvPr/>
          </p:nvSpPr>
          <p:spPr>
            <a:xfrm>
              <a:off x="1823526" y="1981200"/>
              <a:ext cx="1060607" cy="632890"/>
            </a:xfrm>
            <a:prstGeom prst="rect">
              <a:avLst/>
            </a:prstGeom>
            <a:grpFill/>
            <a:ln>
              <a:noFill/>
            </a:ln>
          </p:spPr>
          <p:txBody>
            <a:bodyPr wrap="none" rtlCol="0">
              <a:spAutoFit/>
            </a:bodyPr>
            <a:lstStyle/>
            <a:p>
              <a:pPr algn="ctr"/>
              <a:r>
                <a:rPr lang="en-US" sz="1639" dirty="0"/>
                <a:t>$1,000,000</a:t>
              </a:r>
            </a:p>
            <a:p>
              <a:pPr algn="ctr">
                <a:spcBef>
                  <a:spcPts val="410"/>
                </a:spcBef>
              </a:pPr>
              <a:r>
                <a:rPr lang="en-US" sz="1639" dirty="0"/>
                <a:t>$861,630</a:t>
              </a:r>
            </a:p>
          </p:txBody>
        </p:sp>
        <p:cxnSp>
          <p:nvCxnSpPr>
            <p:cNvPr id="36" name="Straight Connector 35"/>
            <p:cNvCxnSpPr/>
            <p:nvPr/>
          </p:nvCxnSpPr>
          <p:spPr>
            <a:xfrm>
              <a:off x="1799255" y="2286000"/>
              <a:ext cx="1143000" cy="0"/>
            </a:xfrm>
            <a:prstGeom prst="line">
              <a:avLst/>
            </a:prstGeom>
            <a:grpFill/>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37" name="Rectangle 36"/>
          <p:cNvSpPr/>
          <p:nvPr/>
        </p:nvSpPr>
        <p:spPr>
          <a:xfrm>
            <a:off x="7418490" y="5618480"/>
            <a:ext cx="1848441" cy="283784"/>
          </a:xfrm>
          <a:prstGeom prst="rect">
            <a:avLst/>
          </a:prstGeom>
          <a:solidFill>
            <a:schemeClr val="accent3">
              <a:lumMod val="50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7" dirty="0"/>
          </a:p>
        </p:txBody>
      </p:sp>
      <p:sp>
        <p:nvSpPr>
          <p:cNvPr id="38" name="Rectangle 37"/>
          <p:cNvSpPr/>
          <p:nvPr/>
        </p:nvSpPr>
        <p:spPr>
          <a:xfrm>
            <a:off x="7421085" y="2721011"/>
            <a:ext cx="1845846" cy="2898648"/>
          </a:xfrm>
          <a:prstGeom prst="rect">
            <a:avLst/>
          </a:prstGeom>
          <a:solidFill>
            <a:schemeClr val="accent5">
              <a:lumMod val="50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7" dirty="0"/>
          </a:p>
        </p:txBody>
      </p:sp>
      <p:sp>
        <p:nvSpPr>
          <p:cNvPr id="26" name="Freeform 25"/>
          <p:cNvSpPr/>
          <p:nvPr/>
        </p:nvSpPr>
        <p:spPr>
          <a:xfrm>
            <a:off x="7435366" y="2696206"/>
            <a:ext cx="1868489" cy="3239728"/>
          </a:xfrm>
          <a:custGeom>
            <a:avLst/>
            <a:gdLst>
              <a:gd name="connsiteX0" fmla="*/ 0 w 1838325"/>
              <a:gd name="connsiteY0" fmla="*/ 2952750 h 2957513"/>
              <a:gd name="connsiteX1" fmla="*/ 0 w 1838325"/>
              <a:gd name="connsiteY1" fmla="*/ 1052513 h 2957513"/>
              <a:gd name="connsiteX2" fmla="*/ 909637 w 1838325"/>
              <a:gd name="connsiteY2" fmla="*/ 1052513 h 2957513"/>
              <a:gd name="connsiteX3" fmla="*/ 909637 w 1838325"/>
              <a:gd name="connsiteY3" fmla="*/ 0 h 2957513"/>
              <a:gd name="connsiteX4" fmla="*/ 1033462 w 1838325"/>
              <a:gd name="connsiteY4" fmla="*/ 0 h 2957513"/>
              <a:gd name="connsiteX5" fmla="*/ 1028700 w 1838325"/>
              <a:gd name="connsiteY5" fmla="*/ 2638425 h 2957513"/>
              <a:gd name="connsiteX6" fmla="*/ 1838325 w 1838325"/>
              <a:gd name="connsiteY6" fmla="*/ 2638425 h 2957513"/>
              <a:gd name="connsiteX7" fmla="*/ 1838325 w 1838325"/>
              <a:gd name="connsiteY7" fmla="*/ 2957513 h 2957513"/>
              <a:gd name="connsiteX8" fmla="*/ 0 w 1838325"/>
              <a:gd name="connsiteY8" fmla="*/ 2952750 h 2957513"/>
              <a:gd name="connsiteX0" fmla="*/ 0 w 1853503"/>
              <a:gd name="connsiteY0" fmla="*/ 2952750 h 2957513"/>
              <a:gd name="connsiteX1" fmla="*/ 0 w 1853503"/>
              <a:gd name="connsiteY1" fmla="*/ 1052513 h 2957513"/>
              <a:gd name="connsiteX2" fmla="*/ 909637 w 1853503"/>
              <a:gd name="connsiteY2" fmla="*/ 1052513 h 2957513"/>
              <a:gd name="connsiteX3" fmla="*/ 909637 w 1853503"/>
              <a:gd name="connsiteY3" fmla="*/ 0 h 2957513"/>
              <a:gd name="connsiteX4" fmla="*/ 1033462 w 1853503"/>
              <a:gd name="connsiteY4" fmla="*/ 0 h 2957513"/>
              <a:gd name="connsiteX5" fmla="*/ 1853501 w 1853503"/>
              <a:gd name="connsiteY5" fmla="*/ 347727 h 2957513"/>
              <a:gd name="connsiteX6" fmla="*/ 1838325 w 1853503"/>
              <a:gd name="connsiteY6" fmla="*/ 2638425 h 2957513"/>
              <a:gd name="connsiteX7" fmla="*/ 1838325 w 1853503"/>
              <a:gd name="connsiteY7" fmla="*/ 2957513 h 2957513"/>
              <a:gd name="connsiteX8" fmla="*/ 0 w 1853503"/>
              <a:gd name="connsiteY8" fmla="*/ 2952750 h 2957513"/>
              <a:gd name="connsiteX0" fmla="*/ 0 w 1858264"/>
              <a:gd name="connsiteY0" fmla="*/ 2952750 h 2957513"/>
              <a:gd name="connsiteX1" fmla="*/ 0 w 1858264"/>
              <a:gd name="connsiteY1" fmla="*/ 1052513 h 2957513"/>
              <a:gd name="connsiteX2" fmla="*/ 909637 w 1858264"/>
              <a:gd name="connsiteY2" fmla="*/ 1052513 h 2957513"/>
              <a:gd name="connsiteX3" fmla="*/ 909637 w 1858264"/>
              <a:gd name="connsiteY3" fmla="*/ 0 h 2957513"/>
              <a:gd name="connsiteX4" fmla="*/ 1858264 w 1858264"/>
              <a:gd name="connsiteY4" fmla="*/ 29119 h 2957513"/>
              <a:gd name="connsiteX5" fmla="*/ 1853501 w 1858264"/>
              <a:gd name="connsiteY5" fmla="*/ 347727 h 2957513"/>
              <a:gd name="connsiteX6" fmla="*/ 1838325 w 1858264"/>
              <a:gd name="connsiteY6" fmla="*/ 2638425 h 2957513"/>
              <a:gd name="connsiteX7" fmla="*/ 1838325 w 1858264"/>
              <a:gd name="connsiteY7" fmla="*/ 2957513 h 2957513"/>
              <a:gd name="connsiteX8" fmla="*/ 0 w 1858264"/>
              <a:gd name="connsiteY8" fmla="*/ 2952750 h 2957513"/>
              <a:gd name="connsiteX0" fmla="*/ 0 w 1858264"/>
              <a:gd name="connsiteY0" fmla="*/ 2952750 h 2957513"/>
              <a:gd name="connsiteX1" fmla="*/ 0 w 1858264"/>
              <a:gd name="connsiteY1" fmla="*/ 1052513 h 2957513"/>
              <a:gd name="connsiteX2" fmla="*/ 909637 w 1858264"/>
              <a:gd name="connsiteY2" fmla="*/ 1052513 h 2957513"/>
              <a:gd name="connsiteX3" fmla="*/ 909637 w 1858264"/>
              <a:gd name="connsiteY3" fmla="*/ 0 h 2957513"/>
              <a:gd name="connsiteX4" fmla="*/ 1858264 w 1858264"/>
              <a:gd name="connsiteY4" fmla="*/ 9706 h 2957513"/>
              <a:gd name="connsiteX5" fmla="*/ 1853501 w 1858264"/>
              <a:gd name="connsiteY5" fmla="*/ 347727 h 2957513"/>
              <a:gd name="connsiteX6" fmla="*/ 1838325 w 1858264"/>
              <a:gd name="connsiteY6" fmla="*/ 2638425 h 2957513"/>
              <a:gd name="connsiteX7" fmla="*/ 1838325 w 1858264"/>
              <a:gd name="connsiteY7" fmla="*/ 2957513 h 2957513"/>
              <a:gd name="connsiteX8" fmla="*/ 0 w 1858264"/>
              <a:gd name="connsiteY8" fmla="*/ 2952750 h 2957513"/>
              <a:gd name="connsiteX0" fmla="*/ 0 w 1858264"/>
              <a:gd name="connsiteY0" fmla="*/ 2952750 h 2957513"/>
              <a:gd name="connsiteX1" fmla="*/ 0 w 1858264"/>
              <a:gd name="connsiteY1" fmla="*/ 1052513 h 2957513"/>
              <a:gd name="connsiteX2" fmla="*/ 1057678 w 1858264"/>
              <a:gd name="connsiteY2" fmla="*/ 1062220 h 2957513"/>
              <a:gd name="connsiteX3" fmla="*/ 909637 w 1858264"/>
              <a:gd name="connsiteY3" fmla="*/ 0 h 2957513"/>
              <a:gd name="connsiteX4" fmla="*/ 1858264 w 1858264"/>
              <a:gd name="connsiteY4" fmla="*/ 9706 h 2957513"/>
              <a:gd name="connsiteX5" fmla="*/ 1853501 w 1858264"/>
              <a:gd name="connsiteY5" fmla="*/ 347727 h 2957513"/>
              <a:gd name="connsiteX6" fmla="*/ 1838325 w 1858264"/>
              <a:gd name="connsiteY6" fmla="*/ 2638425 h 2957513"/>
              <a:gd name="connsiteX7" fmla="*/ 1838325 w 1858264"/>
              <a:gd name="connsiteY7" fmla="*/ 2957513 h 2957513"/>
              <a:gd name="connsiteX8" fmla="*/ 0 w 1858264"/>
              <a:gd name="connsiteY8" fmla="*/ 2952750 h 2957513"/>
              <a:gd name="connsiteX0" fmla="*/ 0 w 1858264"/>
              <a:gd name="connsiteY0" fmla="*/ 2952750 h 2957513"/>
              <a:gd name="connsiteX1" fmla="*/ 0 w 1858264"/>
              <a:gd name="connsiteY1" fmla="*/ 1052513 h 2957513"/>
              <a:gd name="connsiteX2" fmla="*/ 1057678 w 1858264"/>
              <a:gd name="connsiteY2" fmla="*/ 1062220 h 2957513"/>
              <a:gd name="connsiteX3" fmla="*/ 1047103 w 1858264"/>
              <a:gd name="connsiteY3" fmla="*/ 0 h 2957513"/>
              <a:gd name="connsiteX4" fmla="*/ 1858264 w 1858264"/>
              <a:gd name="connsiteY4" fmla="*/ 9706 h 2957513"/>
              <a:gd name="connsiteX5" fmla="*/ 1853501 w 1858264"/>
              <a:gd name="connsiteY5" fmla="*/ 347727 h 2957513"/>
              <a:gd name="connsiteX6" fmla="*/ 1838325 w 1858264"/>
              <a:gd name="connsiteY6" fmla="*/ 2638425 h 2957513"/>
              <a:gd name="connsiteX7" fmla="*/ 1838325 w 1858264"/>
              <a:gd name="connsiteY7" fmla="*/ 2957513 h 2957513"/>
              <a:gd name="connsiteX8" fmla="*/ 0 w 1858264"/>
              <a:gd name="connsiteY8" fmla="*/ 2952750 h 29575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58264" h="2957513">
                <a:moveTo>
                  <a:pt x="0" y="2952750"/>
                </a:moveTo>
                <a:lnTo>
                  <a:pt x="0" y="1052513"/>
                </a:lnTo>
                <a:lnTo>
                  <a:pt x="1057678" y="1062220"/>
                </a:lnTo>
                <a:lnTo>
                  <a:pt x="1047103" y="0"/>
                </a:lnTo>
                <a:lnTo>
                  <a:pt x="1858264" y="9706"/>
                </a:lnTo>
                <a:cubicBezTo>
                  <a:pt x="1856677" y="889181"/>
                  <a:pt x="1855088" y="-531748"/>
                  <a:pt x="1853501" y="347727"/>
                </a:cubicBezTo>
                <a:lnTo>
                  <a:pt x="1838325" y="2638425"/>
                </a:lnTo>
                <a:lnTo>
                  <a:pt x="1838325" y="2957513"/>
                </a:lnTo>
                <a:lnTo>
                  <a:pt x="0" y="2952750"/>
                </a:lnTo>
                <a:close/>
              </a:path>
            </a:pathLst>
          </a:custGeom>
          <a:noFill/>
          <a:ln w="5080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7" dirty="0"/>
          </a:p>
        </p:txBody>
      </p:sp>
      <p:sp>
        <p:nvSpPr>
          <p:cNvPr id="27" name="TextBox 26"/>
          <p:cNvSpPr txBox="1"/>
          <p:nvPr/>
        </p:nvSpPr>
        <p:spPr>
          <a:xfrm rot="4008175">
            <a:off x="7709881" y="4561831"/>
            <a:ext cx="1342034" cy="407484"/>
          </a:xfrm>
          <a:prstGeom prst="rect">
            <a:avLst/>
          </a:prstGeom>
          <a:noFill/>
        </p:spPr>
        <p:txBody>
          <a:bodyPr wrap="none" rtlCol="0">
            <a:spAutoFit/>
          </a:bodyPr>
          <a:lstStyle/>
          <a:p>
            <a:r>
              <a:rPr lang="en-US" sz="2048" b="1" dirty="0">
                <a:solidFill>
                  <a:srgbClr val="ED7D31"/>
                </a:solidFill>
              </a:rPr>
              <a:t>$5 million</a:t>
            </a:r>
          </a:p>
        </p:txBody>
      </p:sp>
      <p:cxnSp>
        <p:nvCxnSpPr>
          <p:cNvPr id="40" name="Straight Connector 39">
            <a:extLst>
              <a:ext uri="{FF2B5EF4-FFF2-40B4-BE49-F238E27FC236}">
                <a16:creationId xmlns:a16="http://schemas.microsoft.com/office/drawing/2014/main" id="{23D09667-29B4-446D-9880-8A84AD00CAD9}"/>
              </a:ext>
            </a:extLst>
          </p:cNvPr>
          <p:cNvCxnSpPr/>
          <p:nvPr/>
        </p:nvCxnSpPr>
        <p:spPr>
          <a:xfrm>
            <a:off x="3518289" y="4291895"/>
            <a:ext cx="1346094" cy="0"/>
          </a:xfrm>
          <a:prstGeom prst="line">
            <a:avLst/>
          </a:prstGeom>
          <a:solidFill>
            <a:schemeClr val="accent1">
              <a:lumMod val="40000"/>
              <a:lumOff val="60000"/>
            </a:schemeClr>
          </a:solidFill>
          <a:ln>
            <a:solidFill>
              <a:schemeClr val="bg1"/>
            </a:solidFill>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6275855" y="1648479"/>
            <a:ext cx="1161095" cy="1077850"/>
          </a:xfrm>
          <a:prstGeom prst="rect">
            <a:avLst/>
          </a:prstGeom>
          <a:solidFill>
            <a:schemeClr val="bg1"/>
          </a:solidFill>
          <a:ln w="38100" cmpd="sng">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7" dirty="0"/>
          </a:p>
        </p:txBody>
      </p:sp>
      <p:sp>
        <p:nvSpPr>
          <p:cNvPr id="41" name="TextBox 40">
            <a:extLst>
              <a:ext uri="{FF2B5EF4-FFF2-40B4-BE49-F238E27FC236}">
                <a16:creationId xmlns:a16="http://schemas.microsoft.com/office/drawing/2014/main" id="{1270972B-3537-E20C-A6ED-803053D6928D}"/>
              </a:ext>
            </a:extLst>
          </p:cNvPr>
          <p:cNvSpPr txBox="1"/>
          <p:nvPr/>
        </p:nvSpPr>
        <p:spPr>
          <a:xfrm>
            <a:off x="10775660" y="4039043"/>
            <a:ext cx="1079500" cy="1105303"/>
          </a:xfrm>
          <a:prstGeom prst="rect">
            <a:avLst/>
          </a:prstGeom>
          <a:noFill/>
        </p:spPr>
        <p:txBody>
          <a:bodyPr wrap="square" rtlCol="0">
            <a:spAutoFit/>
          </a:bodyPr>
          <a:lstStyle/>
          <a:p>
            <a:r>
              <a:rPr lang="en-US" dirty="0"/>
              <a:t>Not to perfect scale</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wipe(left)">
                                      <p:cBhvr>
                                        <p:cTn id="11" dur="1000"/>
                                        <p:tgtEl>
                                          <p:spTgt spid="37"/>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dissolve">
                                      <p:cBhvr>
                                        <p:cTn id="16" dur="500"/>
                                        <p:tgtEl>
                                          <p:spTgt spid="4"/>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38"/>
                                        </p:tgtEl>
                                        <p:attrNameLst>
                                          <p:attrName>style.visibility</p:attrName>
                                        </p:attrNameLst>
                                      </p:cBhvr>
                                      <p:to>
                                        <p:strVal val="visible"/>
                                      </p:to>
                                    </p:set>
                                    <p:animEffect transition="in" filter="wipe(left)">
                                      <p:cBhvr>
                                        <p:cTn id="20" dur="1000"/>
                                        <p:tgtEl>
                                          <p:spTgt spid="38"/>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dissolve">
                                      <p:cBhvr>
                                        <p:cTn id="25" dur="500"/>
                                        <p:tgtEl>
                                          <p:spTgt spid="5"/>
                                        </p:tgtEl>
                                      </p:cBhvr>
                                    </p:animEffect>
                                  </p:childTnLst>
                                </p:cTn>
                              </p:par>
                            </p:childTnLst>
                          </p:cTn>
                        </p:par>
                        <p:par>
                          <p:cTn id="26" fill="hold">
                            <p:stCondLst>
                              <p:cond delay="500"/>
                            </p:stCondLst>
                            <p:childTnLst>
                              <p:par>
                                <p:cTn id="27" presetID="22" presetClass="entr" presetSubtype="2" fill="hold" grpId="0" nodeType="afterEffect">
                                  <p:stCondLst>
                                    <p:cond delay="0"/>
                                  </p:stCondLst>
                                  <p:childTnLst>
                                    <p:set>
                                      <p:cBhvr>
                                        <p:cTn id="28" dur="1" fill="hold">
                                          <p:stCondLst>
                                            <p:cond delay="0"/>
                                          </p:stCondLst>
                                        </p:cTn>
                                        <p:tgtEl>
                                          <p:spTgt spid="39"/>
                                        </p:tgtEl>
                                        <p:attrNameLst>
                                          <p:attrName>style.visibility</p:attrName>
                                        </p:attrNameLst>
                                      </p:cBhvr>
                                      <p:to>
                                        <p:strVal val="visible"/>
                                      </p:to>
                                    </p:set>
                                    <p:animEffect transition="in" filter="wipe(right)">
                                      <p:cBhvr>
                                        <p:cTn id="29" dur="1000"/>
                                        <p:tgtEl>
                                          <p:spTgt spid="39"/>
                                        </p:tgtEl>
                                      </p:cBhvr>
                                    </p:animEffect>
                                  </p:childTnLst>
                                </p:cTn>
                              </p:par>
                            </p:childTnLst>
                          </p:cTn>
                        </p:par>
                      </p:childTnLst>
                    </p:cTn>
                  </p:par>
                  <p:par>
                    <p:cTn id="30" fill="hold">
                      <p:stCondLst>
                        <p:cond delay="indefinite"/>
                      </p:stCondLst>
                      <p:childTnLst>
                        <p:par>
                          <p:cTn id="31" fill="hold">
                            <p:stCondLst>
                              <p:cond delay="0"/>
                            </p:stCondLst>
                            <p:childTnLst>
                              <p:par>
                                <p:cTn id="32" presetID="0" presetClass="path" presetSubtype="0" accel="50000" decel="50000" fill="hold" grpId="1" nodeType="clickEffect">
                                  <p:stCondLst>
                                    <p:cond delay="0"/>
                                  </p:stCondLst>
                                  <p:childTnLst>
                                    <p:animMotion origin="layout" path="M -0.00203 3.21881E-6 L 0.087 0.15551 " pathEditMode="relative" rAng="0" ptsTypes="AA">
                                      <p:cBhvr>
                                        <p:cTn id="33" dur="2000" fill="hold"/>
                                        <p:tgtEl>
                                          <p:spTgt spid="39"/>
                                        </p:tgtEl>
                                        <p:attrNameLst>
                                          <p:attrName>ppt_x</p:attrName>
                                          <p:attrName>ppt_y</p:attrName>
                                        </p:attrNameLst>
                                      </p:cBhvr>
                                      <p:rCtr x="4452" y="7776"/>
                                    </p:animMotion>
                                  </p:childTnLst>
                                </p:cTn>
                              </p:par>
                            </p:childTnLst>
                          </p:cTn>
                        </p:par>
                        <p:par>
                          <p:cTn id="34" fill="hold">
                            <p:stCondLst>
                              <p:cond delay="2000"/>
                            </p:stCondLst>
                            <p:childTnLst>
                              <p:par>
                                <p:cTn id="35" presetID="1" presetClass="entr" presetSubtype="0" fill="hold" grpId="0" nodeType="afterEffect">
                                  <p:stCondLst>
                                    <p:cond delay="0"/>
                                  </p:stCondLst>
                                  <p:childTnLst>
                                    <p:set>
                                      <p:cBhvr>
                                        <p:cTn id="36" dur="1" fill="hold">
                                          <p:stCondLst>
                                            <p:cond delay="0"/>
                                          </p:stCondLst>
                                        </p:cTn>
                                        <p:tgtEl>
                                          <p:spTgt spid="26"/>
                                        </p:tgtEl>
                                        <p:attrNameLst>
                                          <p:attrName>style.visibility</p:attrName>
                                        </p:attrNameLst>
                                      </p:cBhvr>
                                      <p:to>
                                        <p:strVal val="visible"/>
                                      </p:to>
                                    </p:set>
                                  </p:childTnLst>
                                </p:cTn>
                              </p:par>
                            </p:childTnLst>
                          </p:cTn>
                        </p:par>
                        <p:par>
                          <p:cTn id="37" fill="hold">
                            <p:stCondLst>
                              <p:cond delay="2000"/>
                            </p:stCondLst>
                            <p:childTnLst>
                              <p:par>
                                <p:cTn id="38" presetID="1" presetClass="entr" presetSubtype="0" fill="hold" grpId="0" nodeType="afterEffect">
                                  <p:stCondLst>
                                    <p:cond delay="0"/>
                                  </p:stCondLst>
                                  <p:childTnLst>
                                    <p:set>
                                      <p:cBhvr>
                                        <p:cTn id="39"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nimBg="1"/>
      <p:bldP spid="26" grpId="0" animBg="1"/>
      <p:bldP spid="27" grpId="0"/>
      <p:bldP spid="39" grpId="0" animBg="1"/>
      <p:bldP spid="39" grpId="1"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2104637" y="2015836"/>
            <a:ext cx="8166877" cy="4304954"/>
          </a:xfrm>
        </p:spPr>
        <p:txBody>
          <a:bodyPr vert="horz" lIns="92666" tIns="45520" rIns="92666" bIns="45520" rtlCol="0">
            <a:normAutofit fontScale="92500" lnSpcReduction="10000"/>
          </a:bodyPr>
          <a:lstStyle/>
          <a:p>
            <a:pPr marL="640549" indent="-640549" defTabSz="321900">
              <a:lnSpc>
                <a:spcPct val="80000"/>
              </a:lnSpc>
              <a:spcBef>
                <a:spcPts val="614"/>
              </a:spcBef>
              <a:spcAft>
                <a:spcPts val="614"/>
              </a:spcAft>
              <a:buNone/>
              <a:tabLst>
                <a:tab pos="468219" algn="l"/>
                <a:tab pos="1763949" algn="l"/>
              </a:tabLst>
            </a:pPr>
            <a:r>
              <a:rPr lang="en-US" sz="2560" b="1" dirty="0">
                <a:solidFill>
                  <a:srgbClr val="262087"/>
                </a:solidFill>
              </a:rPr>
              <a:t>			</a:t>
            </a:r>
            <a:r>
              <a:rPr lang="en-US" sz="2560" dirty="0">
                <a:solidFill>
                  <a:srgbClr val="262087"/>
                </a:solidFill>
              </a:rPr>
              <a:t>						</a:t>
            </a:r>
            <a:r>
              <a:rPr lang="en-US" sz="2560" u="sng" dirty="0">
                <a:solidFill>
                  <a:srgbClr val="262087"/>
                </a:solidFill>
              </a:rPr>
              <a:t>District 1 </a:t>
            </a:r>
            <a:r>
              <a:rPr lang="en-US" sz="2560" dirty="0">
                <a:solidFill>
                  <a:srgbClr val="262087"/>
                </a:solidFill>
              </a:rPr>
              <a:t>				</a:t>
            </a:r>
            <a:r>
              <a:rPr lang="en-US" sz="2560" u="sng" dirty="0">
                <a:solidFill>
                  <a:srgbClr val="262087"/>
                </a:solidFill>
              </a:rPr>
              <a:t>District 2</a:t>
            </a:r>
          </a:p>
          <a:p>
            <a:pPr marL="640549" indent="-640549" defTabSz="321900">
              <a:lnSpc>
                <a:spcPct val="80000"/>
              </a:lnSpc>
              <a:spcBef>
                <a:spcPts val="614"/>
              </a:spcBef>
              <a:spcAft>
                <a:spcPts val="614"/>
              </a:spcAft>
              <a:buNone/>
              <a:tabLst>
                <a:tab pos="468219" algn="l"/>
                <a:tab pos="1763949" algn="l"/>
              </a:tabLst>
            </a:pPr>
            <a:r>
              <a:rPr lang="en-US" sz="2560" dirty="0">
                <a:solidFill>
                  <a:srgbClr val="262087"/>
                </a:solidFill>
              </a:rPr>
              <a:t>Shared Cost							$  13,000					$  13,000</a:t>
            </a:r>
          </a:p>
          <a:p>
            <a:pPr marL="640549" indent="-640549" defTabSz="321900">
              <a:lnSpc>
                <a:spcPct val="80000"/>
              </a:lnSpc>
              <a:spcBef>
                <a:spcPts val="614"/>
              </a:spcBef>
              <a:spcAft>
                <a:spcPts val="614"/>
              </a:spcAft>
              <a:buNone/>
              <a:tabLst>
                <a:tab pos="468219" algn="l"/>
                <a:tab pos="1763949" algn="l"/>
              </a:tabLst>
            </a:pPr>
            <a:r>
              <a:rPr lang="en-US" sz="2560" dirty="0">
                <a:solidFill>
                  <a:srgbClr val="262087"/>
                </a:solidFill>
              </a:rPr>
              <a:t>Equalized Property				$  400,000				$  1,000,000</a:t>
            </a:r>
          </a:p>
          <a:p>
            <a:pPr marL="640549" indent="-640549" defTabSz="321900">
              <a:lnSpc>
                <a:spcPct val="80000"/>
              </a:lnSpc>
              <a:spcBef>
                <a:spcPts val="614"/>
              </a:spcBef>
              <a:spcAft>
                <a:spcPts val="614"/>
              </a:spcAft>
              <a:buNone/>
              <a:tabLst>
                <a:tab pos="468219" algn="l"/>
                <a:tab pos="1763949" algn="l"/>
              </a:tabLst>
            </a:pPr>
            <a:endParaRPr lang="en-US" sz="1200" dirty="0">
              <a:solidFill>
                <a:srgbClr val="262087"/>
              </a:solidFill>
            </a:endParaRPr>
          </a:p>
          <a:p>
            <a:pPr marL="640549" indent="-640549" defTabSz="321900">
              <a:lnSpc>
                <a:spcPct val="80000"/>
              </a:lnSpc>
              <a:spcBef>
                <a:spcPts val="614"/>
              </a:spcBef>
              <a:spcAft>
                <a:spcPts val="614"/>
              </a:spcAft>
              <a:buNone/>
              <a:tabLst>
                <a:tab pos="468219" algn="l"/>
                <a:tab pos="1763949" algn="l"/>
              </a:tabLst>
            </a:pPr>
            <a:r>
              <a:rPr lang="en-US" sz="2560" dirty="0">
                <a:solidFill>
                  <a:srgbClr val="262087"/>
                </a:solidFill>
              </a:rPr>
              <a:t>Equalization Aid </a:t>
            </a:r>
          </a:p>
          <a:p>
            <a:pPr marL="640549" indent="-640549" defTabSz="321900">
              <a:lnSpc>
                <a:spcPct val="80000"/>
              </a:lnSpc>
              <a:spcBef>
                <a:spcPts val="614"/>
              </a:spcBef>
              <a:spcAft>
                <a:spcPts val="614"/>
              </a:spcAft>
              <a:buNone/>
              <a:tabLst>
                <a:tab pos="468219" algn="l"/>
                <a:tab pos="1763949" algn="l"/>
              </a:tabLst>
            </a:pPr>
            <a:r>
              <a:rPr lang="en-US" sz="2560" dirty="0">
                <a:solidFill>
                  <a:srgbClr val="262087"/>
                </a:solidFill>
              </a:rPr>
              <a:t>	Primary							$      800					$       500 		</a:t>
            </a:r>
          </a:p>
          <a:p>
            <a:pPr marL="640549" indent="-640549" defTabSz="321900">
              <a:lnSpc>
                <a:spcPct val="80000"/>
              </a:lnSpc>
              <a:spcBef>
                <a:spcPts val="614"/>
              </a:spcBef>
              <a:spcAft>
                <a:spcPts val="614"/>
              </a:spcAft>
              <a:buNone/>
              <a:tabLst>
                <a:tab pos="468219" algn="l"/>
                <a:tab pos="1763949" algn="l"/>
              </a:tabLst>
            </a:pPr>
            <a:r>
              <a:rPr lang="en-US" sz="2560" dirty="0">
                <a:solidFill>
                  <a:srgbClr val="262087"/>
                </a:solidFill>
              </a:rPr>
              <a:t>	Secondary						$  8,000					$   5,000</a:t>
            </a:r>
          </a:p>
          <a:p>
            <a:pPr marL="640549" indent="-640549" defTabSz="321900">
              <a:lnSpc>
                <a:spcPct val="80000"/>
              </a:lnSpc>
              <a:spcBef>
                <a:spcPts val="614"/>
              </a:spcBef>
              <a:spcAft>
                <a:spcPts val="614"/>
              </a:spcAft>
              <a:buNone/>
              <a:tabLst>
                <a:tab pos="468219" algn="l"/>
                <a:tab pos="1763949" algn="l"/>
              </a:tabLst>
            </a:pPr>
            <a:r>
              <a:rPr lang="en-US" sz="2560" dirty="0">
                <a:solidFill>
                  <a:srgbClr val="262087"/>
                </a:solidFill>
              </a:rPr>
              <a:t>	Tertiary							</a:t>
            </a:r>
            <a:r>
              <a:rPr lang="en-US" sz="2560" u="sng" dirty="0">
                <a:solidFill>
                  <a:srgbClr val="262087"/>
                </a:solidFill>
              </a:rPr>
              <a:t>$  1,000</a:t>
            </a:r>
            <a:r>
              <a:rPr lang="en-US" sz="2560" dirty="0">
                <a:solidFill>
                  <a:srgbClr val="262087"/>
                </a:solidFill>
              </a:rPr>
              <a:t>					</a:t>
            </a:r>
            <a:r>
              <a:rPr lang="en-US" sz="2560" u="sng" dirty="0">
                <a:solidFill>
                  <a:srgbClr val="262087"/>
                </a:solidFill>
              </a:rPr>
              <a:t>$     -500</a:t>
            </a:r>
          </a:p>
          <a:p>
            <a:pPr marL="640549" indent="-640549" defTabSz="321900">
              <a:lnSpc>
                <a:spcPct val="80000"/>
              </a:lnSpc>
              <a:spcBef>
                <a:spcPts val="614"/>
              </a:spcBef>
              <a:spcAft>
                <a:spcPts val="614"/>
              </a:spcAft>
              <a:buNone/>
              <a:tabLst>
                <a:tab pos="468219" algn="l"/>
                <a:tab pos="1763949" algn="l"/>
              </a:tabLst>
            </a:pPr>
            <a:r>
              <a:rPr lang="en-US" sz="2560" dirty="0">
                <a:solidFill>
                  <a:srgbClr val="262087"/>
                </a:solidFill>
              </a:rPr>
              <a:t>	Total							$  9,800					$   5,000</a:t>
            </a:r>
          </a:p>
          <a:p>
            <a:pPr marL="640549" indent="-640549" defTabSz="321900">
              <a:lnSpc>
                <a:spcPct val="80000"/>
              </a:lnSpc>
              <a:spcBef>
                <a:spcPts val="614"/>
              </a:spcBef>
              <a:spcAft>
                <a:spcPts val="614"/>
              </a:spcAft>
              <a:buNone/>
              <a:tabLst>
                <a:tab pos="468219" algn="l"/>
                <a:tab pos="1763949" algn="l"/>
              </a:tabLst>
            </a:pPr>
            <a:r>
              <a:rPr lang="en-US" sz="2560" dirty="0">
                <a:solidFill>
                  <a:srgbClr val="262087"/>
                </a:solidFill>
              </a:rPr>
              <a:t>										75%							38%</a:t>
            </a:r>
          </a:p>
          <a:p>
            <a:pPr marL="640549" indent="-640549" defTabSz="321900">
              <a:lnSpc>
                <a:spcPct val="80000"/>
              </a:lnSpc>
              <a:spcBef>
                <a:spcPts val="614"/>
              </a:spcBef>
              <a:spcAft>
                <a:spcPts val="614"/>
              </a:spcAft>
              <a:buNone/>
              <a:tabLst>
                <a:tab pos="468219" algn="l"/>
                <a:tab pos="1763949" algn="l"/>
              </a:tabLst>
            </a:pPr>
            <a:endParaRPr lang="en-US" sz="2560" b="1" dirty="0">
              <a:solidFill>
                <a:srgbClr val="FF0000"/>
              </a:solidFill>
            </a:endParaRPr>
          </a:p>
        </p:txBody>
      </p:sp>
      <p:sp>
        <p:nvSpPr>
          <p:cNvPr id="4" name="Rectangle 3"/>
          <p:cNvSpPr/>
          <p:nvPr/>
        </p:nvSpPr>
        <p:spPr>
          <a:xfrm>
            <a:off x="1870534" y="1326586"/>
            <a:ext cx="8505754" cy="535531"/>
          </a:xfrm>
          <a:prstGeom prst="rect">
            <a:avLst/>
          </a:prstGeom>
        </p:spPr>
        <p:txBody>
          <a:bodyPr wrap="square">
            <a:spAutoFit/>
          </a:bodyPr>
          <a:lstStyle/>
          <a:p>
            <a:pPr algn="ctr" eaLnBrk="0" hangingPunct="0">
              <a:lnSpc>
                <a:spcPct val="90000"/>
              </a:lnSpc>
              <a:defRPr/>
            </a:pPr>
            <a:r>
              <a:rPr lang="en-US" sz="3200" b="1" dirty="0">
                <a:solidFill>
                  <a:srgbClr val="262087"/>
                </a:solidFill>
              </a:rPr>
              <a:t>Sample District Values Per Member  </a:t>
            </a:r>
          </a:p>
        </p:txBody>
      </p:sp>
      <p:sp>
        <p:nvSpPr>
          <p:cNvPr id="11" name="TextBox 52"/>
          <p:cNvSpPr txBox="1">
            <a:spLocks noChangeArrowheads="1"/>
          </p:cNvSpPr>
          <p:nvPr/>
        </p:nvSpPr>
        <p:spPr bwMode="auto">
          <a:xfrm>
            <a:off x="-1" y="1"/>
            <a:ext cx="12480925" cy="1243584"/>
          </a:xfrm>
          <a:prstGeom prst="rect">
            <a:avLst/>
          </a:prstGeom>
          <a:ln>
            <a:noFill/>
          </a:ln>
        </p:spPr>
        <p:txBody>
          <a:bodyPr vert="horz" lIns="91440" tIns="45720" rIns="91440" bIns="45720" rtlCol="0" anchor="ctr">
            <a:noAutofit/>
          </a:bodyPr>
          <a:lstStyle>
            <a:lvl1pPr indent="0" algn="ctr" defTabSz="936071">
              <a:lnSpc>
                <a:spcPct val="100000"/>
              </a:lnSpc>
              <a:spcBef>
                <a:spcPct val="0"/>
              </a:spcBef>
              <a:spcAft>
                <a:spcPts val="600"/>
              </a:spcAft>
              <a:buFont typeface="Arial" panose="020B0604020202020204" pitchFamily="34" charset="0"/>
              <a:buNone/>
              <a:defRPr sz="4400">
                <a:solidFill>
                  <a:schemeClr val="bg1"/>
                </a:solidFill>
                <a:effectLst>
                  <a:outerShdw blurRad="38100" dist="38100" dir="2700000" algn="tl">
                    <a:srgbClr val="000000">
                      <a:alpha val="43137"/>
                    </a:srgbClr>
                  </a:outerShdw>
                </a:effectLst>
                <a:latin typeface="+mj-lt"/>
              </a:defRPr>
            </a:lvl1pPr>
            <a:lvl2pPr marL="702053" indent="-234018" defTabSz="936071">
              <a:lnSpc>
                <a:spcPct val="150000"/>
              </a:lnSpc>
              <a:spcBef>
                <a:spcPts val="512"/>
              </a:spcBef>
              <a:spcAft>
                <a:spcPts val="600"/>
              </a:spcAft>
              <a:buFont typeface="Lato" panose="020F0502020204030203" pitchFamily="34" charset="0"/>
              <a:buChar char="-"/>
              <a:defRPr sz="2400"/>
            </a:lvl2pPr>
            <a:lvl3pPr marL="1170089" indent="-234018" defTabSz="936071">
              <a:lnSpc>
                <a:spcPct val="150000"/>
              </a:lnSpc>
              <a:spcBef>
                <a:spcPts val="512"/>
              </a:spcBef>
              <a:spcAft>
                <a:spcPts val="600"/>
              </a:spcAft>
              <a:buFont typeface="Arial" panose="020B0604020202020204" pitchFamily="34" charset="0"/>
              <a:buChar char="•"/>
              <a:defRPr sz="1800"/>
            </a:lvl3pPr>
            <a:lvl4pPr marL="1638125" indent="-234018" defTabSz="936071">
              <a:lnSpc>
                <a:spcPct val="150000"/>
              </a:lnSpc>
              <a:spcBef>
                <a:spcPts val="512"/>
              </a:spcBef>
              <a:spcAft>
                <a:spcPts val="600"/>
              </a:spcAft>
              <a:buFont typeface="Arial" panose="020B0604020202020204" pitchFamily="34" charset="0"/>
              <a:buChar char="•"/>
              <a:defRPr sz="1800"/>
            </a:lvl4pPr>
            <a:lvl5pPr marL="2106160" indent="-234018" defTabSz="936071">
              <a:lnSpc>
                <a:spcPct val="150000"/>
              </a:lnSpc>
              <a:spcBef>
                <a:spcPts val="512"/>
              </a:spcBef>
              <a:spcAft>
                <a:spcPts val="600"/>
              </a:spcAft>
              <a:buFont typeface="Arial" panose="020B0604020202020204" pitchFamily="34" charset="0"/>
              <a:buChar char="•"/>
              <a:defRPr sz="1800"/>
            </a:lvl5pPr>
            <a:lvl6pPr marL="2574196" indent="-234018" defTabSz="936071">
              <a:lnSpc>
                <a:spcPct val="90000"/>
              </a:lnSpc>
              <a:spcBef>
                <a:spcPts val="512"/>
              </a:spcBef>
              <a:buFont typeface="Arial" panose="020B0604020202020204" pitchFamily="34" charset="0"/>
              <a:buChar char="•"/>
              <a:defRPr sz="1843"/>
            </a:lvl6pPr>
            <a:lvl7pPr marL="3042232" indent="-234018" defTabSz="936071">
              <a:lnSpc>
                <a:spcPct val="90000"/>
              </a:lnSpc>
              <a:spcBef>
                <a:spcPts val="512"/>
              </a:spcBef>
              <a:buFont typeface="Arial" panose="020B0604020202020204" pitchFamily="34" charset="0"/>
              <a:buChar char="•"/>
              <a:defRPr sz="1843"/>
            </a:lvl7pPr>
            <a:lvl8pPr marL="3510267" indent="-234018" defTabSz="936071">
              <a:lnSpc>
                <a:spcPct val="90000"/>
              </a:lnSpc>
              <a:spcBef>
                <a:spcPts val="512"/>
              </a:spcBef>
              <a:buFont typeface="Arial" panose="020B0604020202020204" pitchFamily="34" charset="0"/>
              <a:buChar char="•"/>
              <a:defRPr sz="1843"/>
            </a:lvl8pPr>
            <a:lvl9pPr marL="3978303" indent="-234018" defTabSz="936071">
              <a:lnSpc>
                <a:spcPct val="90000"/>
              </a:lnSpc>
              <a:spcBef>
                <a:spcPts val="512"/>
              </a:spcBef>
              <a:buFont typeface="Arial" panose="020B0604020202020204" pitchFamily="34" charset="0"/>
              <a:buChar char="•"/>
              <a:defRPr sz="1843"/>
            </a:lvl9pPr>
          </a:lstStyle>
          <a:p>
            <a:r>
              <a:rPr lang="en-US" dirty="0"/>
              <a:t>Equalization Aid</a:t>
            </a:r>
          </a:p>
        </p:txBody>
      </p:sp>
      <p:sp>
        <p:nvSpPr>
          <p:cNvPr id="7" name="Oval 6"/>
          <p:cNvSpPr/>
          <p:nvPr/>
        </p:nvSpPr>
        <p:spPr>
          <a:xfrm>
            <a:off x="6188075" y="5869667"/>
            <a:ext cx="2918451" cy="9022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Percent of total shared cost – not each additional dollar of cost</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ext Box 3"/>
          <p:cNvSpPr>
            <a:spLocks noGrp="1" noChangeArrowheads="1"/>
          </p:cNvSpPr>
          <p:nvPr>
            <p:ph type="title"/>
          </p:nvPr>
        </p:nvSpPr>
        <p:spPr>
          <a:xfrm>
            <a:off x="-1" y="0"/>
            <a:ext cx="12480925" cy="1234440"/>
          </a:xfr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ea typeface="+mn-ea"/>
                <a:cs typeface="+mn-cs"/>
              </a:rPr>
              <a:t>Equalization Aid</a:t>
            </a:r>
          </a:p>
        </p:txBody>
      </p:sp>
      <p:sp>
        <p:nvSpPr>
          <p:cNvPr id="34818" name="Rectangle 2"/>
          <p:cNvSpPr>
            <a:spLocks noGrp="1" noChangeArrowheads="1"/>
          </p:cNvSpPr>
          <p:nvPr>
            <p:ph idx="1"/>
          </p:nvPr>
        </p:nvSpPr>
        <p:spPr>
          <a:xfrm>
            <a:off x="770103" y="1544589"/>
            <a:ext cx="10940716" cy="4160019"/>
          </a:xfrm>
        </p:spPr>
        <p:txBody>
          <a:bodyPr>
            <a:normAutofit/>
          </a:bodyPr>
          <a:lstStyle/>
          <a:p>
            <a:pPr algn="ctr" eaLnBrk="1" hangingPunct="1">
              <a:lnSpc>
                <a:spcPct val="110000"/>
              </a:lnSpc>
              <a:buFont typeface="Wingdings" pitchFamily="2" charset="2"/>
              <a:buNone/>
            </a:pPr>
            <a:r>
              <a:rPr lang="en-US" sz="2800" b="1" dirty="0">
                <a:solidFill>
                  <a:srgbClr val="262087"/>
                </a:solidFill>
              </a:rPr>
              <a:t>How can I find out where my district is in the aid formula?</a:t>
            </a:r>
          </a:p>
          <a:p>
            <a:pPr>
              <a:lnSpc>
                <a:spcPct val="100000"/>
              </a:lnSpc>
              <a:buFont typeface="Wingdings" panose="05000000000000000000" pitchFamily="2" charset="2"/>
              <a:buChar char="Ø"/>
            </a:pPr>
            <a:r>
              <a:rPr lang="en-US" sz="2800" dirty="0">
                <a:solidFill>
                  <a:srgbClr val="262087"/>
                </a:solidFill>
                <a:hlinkClick r:id="rId3">
                  <a:extLst>
                    <a:ext uri="{A12FA001-AC4F-418D-AE19-62706E023703}">
                      <ahyp:hlinkClr xmlns:ahyp="http://schemas.microsoft.com/office/drawing/2018/hyperlinkcolor" val="tx"/>
                    </a:ext>
                  </a:extLst>
                </a:hlinkClick>
              </a:rPr>
              <a:t>SFS Home</a:t>
            </a:r>
            <a:r>
              <a:rPr lang="en-US" sz="2800" dirty="0">
                <a:solidFill>
                  <a:srgbClr val="262087"/>
                </a:solidFill>
              </a:rPr>
              <a:t> (https://dpi.wi.gov/sfs)</a:t>
            </a:r>
          </a:p>
          <a:p>
            <a:pPr>
              <a:lnSpc>
                <a:spcPct val="100000"/>
              </a:lnSpc>
              <a:buFont typeface="Wingdings" panose="05000000000000000000" pitchFamily="2" charset="2"/>
              <a:buChar char="Ø"/>
            </a:pPr>
            <a:r>
              <a:rPr lang="en-US" sz="2800" dirty="0">
                <a:solidFill>
                  <a:srgbClr val="262087"/>
                </a:solidFill>
                <a:hlinkClick r:id="rId4">
                  <a:extLst>
                    <a:ext uri="{A12FA001-AC4F-418D-AE19-62706E023703}">
                      <ahyp:hlinkClr xmlns:ahyp="http://schemas.microsoft.com/office/drawing/2018/hyperlinkcolor" val="tx"/>
                    </a:ext>
                  </a:extLst>
                </a:hlinkClick>
              </a:rPr>
              <a:t>State and Federal Aid</a:t>
            </a:r>
            <a:endParaRPr lang="en-US" sz="2800" dirty="0">
              <a:solidFill>
                <a:srgbClr val="262087"/>
              </a:solidFill>
            </a:endParaRPr>
          </a:p>
          <a:p>
            <a:pPr>
              <a:lnSpc>
                <a:spcPct val="100000"/>
              </a:lnSpc>
              <a:buFont typeface="Wingdings" panose="05000000000000000000" pitchFamily="2" charset="2"/>
              <a:buChar char="Ø"/>
            </a:pPr>
            <a:r>
              <a:rPr lang="en-US" sz="2800" dirty="0">
                <a:solidFill>
                  <a:srgbClr val="262087"/>
                </a:solidFill>
                <a:hlinkClick r:id="rId5">
                  <a:extLst>
                    <a:ext uri="{A12FA001-AC4F-418D-AE19-62706E023703}">
                      <ahyp:hlinkClr xmlns:ahyp="http://schemas.microsoft.com/office/drawing/2018/hyperlinkcolor" val="tx"/>
                    </a:ext>
                  </a:extLst>
                </a:hlinkClick>
              </a:rPr>
              <a:t>General Aid</a:t>
            </a:r>
            <a:endParaRPr lang="en-US" sz="2800" dirty="0">
              <a:solidFill>
                <a:srgbClr val="262087"/>
              </a:solidFill>
            </a:endParaRPr>
          </a:p>
          <a:p>
            <a:pPr>
              <a:lnSpc>
                <a:spcPct val="100000"/>
              </a:lnSpc>
              <a:buFont typeface="Wingdings" panose="05000000000000000000" pitchFamily="2" charset="2"/>
              <a:buChar char="Ø"/>
            </a:pPr>
            <a:r>
              <a:rPr lang="en-US" sz="2800" dirty="0">
                <a:solidFill>
                  <a:srgbClr val="262087"/>
                </a:solidFill>
                <a:hlinkClick r:id="rId6">
                  <a:extLst>
                    <a:ext uri="{A12FA001-AC4F-418D-AE19-62706E023703}">
                      <ahyp:hlinkClr xmlns:ahyp="http://schemas.microsoft.com/office/drawing/2018/hyperlinkcolor" val="tx"/>
                    </a:ext>
                  </a:extLst>
                </a:hlinkClick>
              </a:rPr>
              <a:t>Equalization Aid</a:t>
            </a:r>
            <a:endParaRPr lang="en-US" sz="2800" dirty="0">
              <a:solidFill>
                <a:srgbClr val="262087"/>
              </a:solidFill>
            </a:endParaRPr>
          </a:p>
          <a:p>
            <a:pPr marL="0" indent="0">
              <a:lnSpc>
                <a:spcPct val="100000"/>
              </a:lnSpc>
              <a:buNone/>
            </a:pPr>
            <a:r>
              <a:rPr lang="en-US" sz="2800" dirty="0">
                <a:solidFill>
                  <a:srgbClr val="262087"/>
                </a:solidFill>
              </a:rPr>
              <a:t>	Percentage Method or Aid Formula Position Excel files</a:t>
            </a:r>
          </a:p>
        </p:txBody>
      </p:sp>
      <p:sp>
        <p:nvSpPr>
          <p:cNvPr id="5" name="Rectangle 4"/>
          <p:cNvSpPr/>
          <p:nvPr/>
        </p:nvSpPr>
        <p:spPr>
          <a:xfrm>
            <a:off x="2697740" y="6014757"/>
            <a:ext cx="7467109" cy="470578"/>
          </a:xfrm>
          <a:prstGeom prst="rect">
            <a:avLst/>
          </a:prstGeom>
        </p:spPr>
        <p:txBody>
          <a:bodyPr wrap="none">
            <a:spAutoFit/>
          </a:bodyPr>
          <a:lstStyle/>
          <a:p>
            <a:r>
              <a:rPr lang="en-US" sz="2458" dirty="0">
                <a:solidFill>
                  <a:srgbClr val="262087"/>
                </a:solidFill>
                <a:latin typeface="Gadget"/>
              </a:rPr>
              <a:t>https://dpi.wi.gov/sfs/aid/general/equalization/overview</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Content Placeholder 5"/>
          <p:cNvSpPr>
            <a:spLocks noGrp="1"/>
          </p:cNvSpPr>
          <p:nvPr>
            <p:ph idx="1"/>
          </p:nvPr>
        </p:nvSpPr>
        <p:spPr>
          <a:xfrm>
            <a:off x="1883239" y="1677920"/>
            <a:ext cx="8714445" cy="4065788"/>
          </a:xfrm>
        </p:spPr>
        <p:txBody>
          <a:bodyPr>
            <a:normAutofit/>
          </a:bodyPr>
          <a:lstStyle/>
          <a:p>
            <a:pPr marL="242239" indent="-242239" algn="ctr">
              <a:buNone/>
            </a:pPr>
            <a:r>
              <a:rPr lang="en-US" sz="3000" b="1" dirty="0">
                <a:solidFill>
                  <a:srgbClr val="262087"/>
                </a:solidFill>
              </a:rPr>
              <a:t>What happens when a district’s value per member exceeds the guaranteed value per member?</a:t>
            </a:r>
          </a:p>
          <a:p>
            <a:pPr marL="242239" indent="-242239" algn="ctr">
              <a:lnSpc>
                <a:spcPct val="100000"/>
              </a:lnSpc>
              <a:spcBef>
                <a:spcPts val="600"/>
              </a:spcBef>
              <a:buNone/>
            </a:pPr>
            <a:endParaRPr lang="en-US" sz="3000" b="1" dirty="0"/>
          </a:p>
          <a:p>
            <a:pPr marL="242239" indent="-242239" algn="ctr">
              <a:spcAft>
                <a:spcPts val="614"/>
              </a:spcAft>
              <a:buNone/>
            </a:pPr>
            <a:r>
              <a:rPr lang="en-US" sz="3000" b="1" i="1" dirty="0">
                <a:solidFill>
                  <a:srgbClr val="FF0000"/>
                </a:solidFill>
              </a:rPr>
              <a:t>NEGATIVE AID</a:t>
            </a:r>
          </a:p>
          <a:p>
            <a:pPr marL="242239" indent="-242239" algn="ctr">
              <a:buNone/>
            </a:pPr>
            <a:endParaRPr lang="en-US" sz="3000" b="1" dirty="0"/>
          </a:p>
          <a:p>
            <a:pPr marL="242239" indent="-242239" algn="ctr">
              <a:buNone/>
            </a:pPr>
            <a:r>
              <a:rPr lang="en-US" sz="3000" b="1" dirty="0">
                <a:solidFill>
                  <a:srgbClr val="262087"/>
                </a:solidFill>
              </a:rPr>
              <a:t>154 districts are negatively aided at the tertiary level because their property value per member is greater than the tertiary guarantee.  </a:t>
            </a:r>
          </a:p>
        </p:txBody>
      </p:sp>
      <p:sp>
        <p:nvSpPr>
          <p:cNvPr id="131076" name="Slide Number Placeholder 3"/>
          <p:cNvSpPr txBox="1">
            <a:spLocks noGrp="1"/>
          </p:cNvSpPr>
          <p:nvPr/>
        </p:nvSpPr>
        <p:spPr bwMode="auto">
          <a:xfrm>
            <a:off x="10135683" y="6517503"/>
            <a:ext cx="603142" cy="234103"/>
          </a:xfrm>
          <a:prstGeom prst="rect">
            <a:avLst/>
          </a:prstGeom>
          <a:noFill/>
          <a:ln w="9525">
            <a:noFill/>
            <a:miter lim="800000"/>
            <a:headEnd/>
            <a:tailEnd/>
          </a:ln>
        </p:spPr>
        <p:txBody>
          <a:bodyPr lIns="0" tIns="0" rIns="0" bIns="0" anchor="b"/>
          <a:lstStyle/>
          <a:p>
            <a:pPr algn="r"/>
            <a:endParaRPr lang="en-US" sz="1127" dirty="0">
              <a:solidFill>
                <a:schemeClr val="bg1"/>
              </a:solidFill>
            </a:endParaRPr>
          </a:p>
        </p:txBody>
      </p:sp>
      <p:sp>
        <p:nvSpPr>
          <p:cNvPr id="11" name="Title 6"/>
          <p:cNvSpPr txBox="1">
            <a:spLocks/>
          </p:cNvSpPr>
          <p:nvPr/>
        </p:nvSpPr>
        <p:spPr>
          <a:xfrm>
            <a:off x="0" y="0"/>
            <a:ext cx="12480925" cy="1248551"/>
          </a:xfrm>
          <a:prstGeom prst="rect">
            <a:avLst/>
          </a:prstGeom>
          <a:ln>
            <a:noFill/>
          </a:ln>
        </p:spPr>
        <p:txBody>
          <a:bodyPr vert="horz" lIns="91440" tIns="45720" rIns="91440" bIns="45720" rtlCol="0" anchor="ctr">
            <a:noAutofit/>
          </a:bodyPr>
          <a:lstStyle>
            <a:lvl1pPr indent="0" algn="ctr" defTabSz="936071">
              <a:lnSpc>
                <a:spcPct val="100000"/>
              </a:lnSpc>
              <a:spcBef>
                <a:spcPct val="0"/>
              </a:spcBef>
              <a:spcAft>
                <a:spcPts val="600"/>
              </a:spcAft>
              <a:buFont typeface="Arial" panose="020B0604020202020204" pitchFamily="34" charset="0"/>
              <a:buNone/>
              <a:defRPr sz="4400">
                <a:solidFill>
                  <a:schemeClr val="bg1"/>
                </a:solidFill>
                <a:effectLst>
                  <a:outerShdw blurRad="38100" dist="38100" dir="2700000" algn="tl">
                    <a:srgbClr val="000000">
                      <a:alpha val="43137"/>
                    </a:srgbClr>
                  </a:outerShdw>
                </a:effectLst>
                <a:latin typeface="+mj-lt"/>
              </a:defRPr>
            </a:lvl1pPr>
            <a:lvl2pPr marL="702053" indent="-234018" defTabSz="936071">
              <a:lnSpc>
                <a:spcPct val="150000"/>
              </a:lnSpc>
              <a:spcBef>
                <a:spcPts val="512"/>
              </a:spcBef>
              <a:spcAft>
                <a:spcPts val="600"/>
              </a:spcAft>
              <a:buFont typeface="Lato" panose="020F0502020204030203" pitchFamily="34" charset="0"/>
              <a:buChar char="-"/>
              <a:defRPr sz="2400"/>
            </a:lvl2pPr>
            <a:lvl3pPr marL="1170089" indent="-234018" defTabSz="936071">
              <a:lnSpc>
                <a:spcPct val="150000"/>
              </a:lnSpc>
              <a:spcBef>
                <a:spcPts val="512"/>
              </a:spcBef>
              <a:spcAft>
                <a:spcPts val="600"/>
              </a:spcAft>
              <a:buFont typeface="Arial" panose="020B0604020202020204" pitchFamily="34" charset="0"/>
              <a:buChar char="•"/>
              <a:defRPr sz="1800"/>
            </a:lvl3pPr>
            <a:lvl4pPr marL="1638125" indent="-234018" defTabSz="936071">
              <a:lnSpc>
                <a:spcPct val="150000"/>
              </a:lnSpc>
              <a:spcBef>
                <a:spcPts val="512"/>
              </a:spcBef>
              <a:spcAft>
                <a:spcPts val="600"/>
              </a:spcAft>
              <a:buFont typeface="Arial" panose="020B0604020202020204" pitchFamily="34" charset="0"/>
              <a:buChar char="•"/>
              <a:defRPr sz="1800"/>
            </a:lvl4pPr>
            <a:lvl5pPr marL="2106160" indent="-234018" defTabSz="936071">
              <a:lnSpc>
                <a:spcPct val="150000"/>
              </a:lnSpc>
              <a:spcBef>
                <a:spcPts val="512"/>
              </a:spcBef>
              <a:spcAft>
                <a:spcPts val="600"/>
              </a:spcAft>
              <a:buFont typeface="Arial" panose="020B0604020202020204" pitchFamily="34" charset="0"/>
              <a:buChar char="•"/>
              <a:defRPr sz="1800"/>
            </a:lvl5pPr>
            <a:lvl6pPr marL="2574196" indent="-234018" defTabSz="936071">
              <a:lnSpc>
                <a:spcPct val="90000"/>
              </a:lnSpc>
              <a:spcBef>
                <a:spcPts val="512"/>
              </a:spcBef>
              <a:buFont typeface="Arial" panose="020B0604020202020204" pitchFamily="34" charset="0"/>
              <a:buChar char="•"/>
              <a:defRPr sz="1843"/>
            </a:lvl6pPr>
            <a:lvl7pPr marL="3042232" indent="-234018" defTabSz="936071">
              <a:lnSpc>
                <a:spcPct val="90000"/>
              </a:lnSpc>
              <a:spcBef>
                <a:spcPts val="512"/>
              </a:spcBef>
              <a:buFont typeface="Arial" panose="020B0604020202020204" pitchFamily="34" charset="0"/>
              <a:buChar char="•"/>
              <a:defRPr sz="1843"/>
            </a:lvl7pPr>
            <a:lvl8pPr marL="3510267" indent="-234018" defTabSz="936071">
              <a:lnSpc>
                <a:spcPct val="90000"/>
              </a:lnSpc>
              <a:spcBef>
                <a:spcPts val="512"/>
              </a:spcBef>
              <a:buFont typeface="Arial" panose="020B0604020202020204" pitchFamily="34" charset="0"/>
              <a:buChar char="•"/>
              <a:defRPr sz="1843"/>
            </a:lvl8pPr>
            <a:lvl9pPr marL="3978303" indent="-234018" defTabSz="936071">
              <a:lnSpc>
                <a:spcPct val="90000"/>
              </a:lnSpc>
              <a:spcBef>
                <a:spcPts val="512"/>
              </a:spcBef>
              <a:buFont typeface="Arial" panose="020B0604020202020204" pitchFamily="34" charset="0"/>
              <a:buChar char="•"/>
              <a:defRPr sz="1843"/>
            </a:lvl9pPr>
          </a:lstStyle>
          <a:p>
            <a:r>
              <a:rPr lang="en-US" sz="4000" dirty="0"/>
              <a:t>Equalization Aid</a:t>
            </a:r>
          </a:p>
          <a:p>
            <a:r>
              <a:rPr lang="en-US" sz="4000" dirty="0"/>
              <a:t>POP QUIZ !</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31075">
                                            <p:txEl>
                                              <p:pRg st="2" end="2"/>
                                            </p:txEl>
                                          </p:spTgt>
                                        </p:tgtEl>
                                        <p:attrNameLst>
                                          <p:attrName>style.visibility</p:attrName>
                                        </p:attrNameLst>
                                      </p:cBhvr>
                                      <p:to>
                                        <p:strVal val="visible"/>
                                      </p:to>
                                    </p:set>
                                    <p:animEffect transition="in" filter="dissolve">
                                      <p:cBhvr>
                                        <p:cTn id="7" dur="500"/>
                                        <p:tgtEl>
                                          <p:spTgt spid="13107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31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0" y="0"/>
            <a:ext cx="12480925" cy="1243584"/>
          </a:xfr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000" dirty="0">
                <a:effectLst>
                  <a:outerShdw blurRad="38100" dist="38100" dir="2700000" algn="tl">
                    <a:srgbClr val="000000">
                      <a:alpha val="43137"/>
                    </a:srgbClr>
                  </a:outerShdw>
                </a:effectLst>
                <a:ea typeface="+mn-ea"/>
                <a:cs typeface="+mn-cs"/>
              </a:rPr>
              <a:t>From Gross Aid Eligibility </a:t>
            </a:r>
            <a:br>
              <a:rPr lang="en-US" sz="4000" dirty="0">
                <a:effectLst>
                  <a:outerShdw blurRad="38100" dist="38100" dir="2700000" algn="tl">
                    <a:srgbClr val="000000">
                      <a:alpha val="43137"/>
                    </a:srgbClr>
                  </a:outerShdw>
                </a:effectLst>
                <a:ea typeface="+mn-ea"/>
                <a:cs typeface="+mn-cs"/>
              </a:rPr>
            </a:br>
            <a:r>
              <a:rPr lang="en-US" sz="4000" dirty="0">
                <a:effectLst>
                  <a:outerShdw blurRad="38100" dist="38100" dir="2700000" algn="tl">
                    <a:srgbClr val="000000">
                      <a:alpha val="43137"/>
                    </a:srgbClr>
                  </a:outerShdw>
                </a:effectLst>
                <a:ea typeface="+mn-ea"/>
                <a:cs typeface="+mn-cs"/>
              </a:rPr>
              <a:t>to Actual Aid Payment (I5)</a:t>
            </a:r>
          </a:p>
        </p:txBody>
      </p:sp>
      <p:sp>
        <p:nvSpPr>
          <p:cNvPr id="3" name="Content Placeholder 2"/>
          <p:cNvSpPr>
            <a:spLocks noGrp="1"/>
          </p:cNvSpPr>
          <p:nvPr>
            <p:ph idx="1"/>
          </p:nvPr>
        </p:nvSpPr>
        <p:spPr>
          <a:xfrm>
            <a:off x="1504047" y="1349990"/>
            <a:ext cx="9472830" cy="5487537"/>
          </a:xfrm>
        </p:spPr>
        <p:txBody>
          <a:bodyPr>
            <a:noAutofit/>
          </a:bodyPr>
          <a:lstStyle/>
          <a:p>
            <a:pPr marL="0" indent="0" algn="ctr">
              <a:lnSpc>
                <a:spcPct val="100000"/>
              </a:lnSpc>
              <a:spcBef>
                <a:spcPts val="600"/>
              </a:spcBef>
              <a:spcAft>
                <a:spcPts val="0"/>
              </a:spcAft>
              <a:buNone/>
              <a:defRPr/>
            </a:pPr>
            <a:r>
              <a:rPr lang="en-US" sz="2800" b="1" dirty="0">
                <a:solidFill>
                  <a:srgbClr val="262087"/>
                </a:solidFill>
              </a:rPr>
              <a:t>Reductions/adjustments to general aid eligibility </a:t>
            </a:r>
          </a:p>
          <a:p>
            <a:pPr marL="0" indent="0">
              <a:lnSpc>
                <a:spcPct val="100000"/>
              </a:lnSpc>
              <a:spcBef>
                <a:spcPts val="600"/>
              </a:spcBef>
              <a:spcAft>
                <a:spcPts val="0"/>
              </a:spcAft>
              <a:buNone/>
              <a:defRPr/>
            </a:pPr>
            <a:r>
              <a:rPr lang="en-US" sz="2800" dirty="0">
                <a:solidFill>
                  <a:srgbClr val="262087"/>
                </a:solidFill>
              </a:rPr>
              <a:t>	 (Lines H1 &amp; I1 on Aid Certification)</a:t>
            </a:r>
            <a:br>
              <a:rPr lang="en-US" sz="2800" dirty="0">
                <a:solidFill>
                  <a:srgbClr val="262087"/>
                </a:solidFill>
              </a:rPr>
            </a:br>
            <a:endParaRPr lang="en-US" sz="2800" dirty="0">
              <a:solidFill>
                <a:srgbClr val="262087"/>
              </a:solidFill>
            </a:endParaRPr>
          </a:p>
          <a:p>
            <a:pPr marL="468219" indent="-468219">
              <a:lnSpc>
                <a:spcPct val="100000"/>
              </a:lnSpc>
              <a:spcBef>
                <a:spcPts val="600"/>
              </a:spcBef>
              <a:spcAft>
                <a:spcPts val="0"/>
              </a:spcAft>
              <a:buFont typeface="+mj-lt"/>
              <a:buAutoNum type="arabicPeriod"/>
              <a:defRPr/>
            </a:pPr>
            <a:r>
              <a:rPr lang="en-US" u="sng" dirty="0">
                <a:solidFill>
                  <a:srgbClr val="262087"/>
                </a:solidFill>
              </a:rPr>
              <a:t>Special adjustment (“hold harmless”) aid </a:t>
            </a:r>
            <a:r>
              <a:rPr lang="en-US" dirty="0">
                <a:solidFill>
                  <a:srgbClr val="262087"/>
                </a:solidFill>
              </a:rPr>
              <a:t>ensures a district gets at least 85% of their aid eligibility from the previous year.</a:t>
            </a:r>
            <a:br>
              <a:rPr lang="en-US" dirty="0">
                <a:solidFill>
                  <a:srgbClr val="262087"/>
                </a:solidFill>
              </a:rPr>
            </a:br>
            <a:endParaRPr lang="en-US" dirty="0">
              <a:solidFill>
                <a:srgbClr val="262087"/>
              </a:solidFill>
            </a:endParaRPr>
          </a:p>
          <a:p>
            <a:pPr marL="468219" indent="-468219">
              <a:lnSpc>
                <a:spcPct val="100000"/>
              </a:lnSpc>
              <a:spcBef>
                <a:spcPts val="600"/>
              </a:spcBef>
              <a:spcAft>
                <a:spcPts val="0"/>
              </a:spcAft>
              <a:buFont typeface="+mj-lt"/>
              <a:buAutoNum type="arabicPeriod"/>
              <a:defRPr/>
            </a:pPr>
            <a:r>
              <a:rPr lang="en-US" u="sng" dirty="0">
                <a:solidFill>
                  <a:srgbClr val="262087"/>
                </a:solidFill>
              </a:rPr>
              <a:t>Prior Year (“October to June”) adjustment</a:t>
            </a:r>
            <a:r>
              <a:rPr lang="en-US" dirty="0">
                <a:solidFill>
                  <a:srgbClr val="262087"/>
                </a:solidFill>
              </a:rPr>
              <a:t>: the difference in general aid amounts calculated between the October 15</a:t>
            </a:r>
            <a:r>
              <a:rPr lang="en-US" baseline="30000" dirty="0">
                <a:solidFill>
                  <a:srgbClr val="262087"/>
                </a:solidFill>
              </a:rPr>
              <a:t>th</a:t>
            </a:r>
            <a:r>
              <a:rPr lang="en-US" dirty="0">
                <a:solidFill>
                  <a:srgbClr val="262087"/>
                </a:solidFill>
              </a:rPr>
              <a:t> aid certification and the final aid run of the prior year (+ or – value).</a:t>
            </a:r>
            <a:br>
              <a:rPr lang="en-US" dirty="0">
                <a:solidFill>
                  <a:srgbClr val="262087"/>
                </a:solidFill>
              </a:rPr>
            </a:br>
            <a:endParaRPr lang="en-US" dirty="0">
              <a:solidFill>
                <a:srgbClr val="262087"/>
              </a:solidFill>
            </a:endParaRPr>
          </a:p>
          <a:p>
            <a:pPr marL="468219" indent="-468219">
              <a:lnSpc>
                <a:spcPct val="100000"/>
              </a:lnSpc>
              <a:spcBef>
                <a:spcPts val="600"/>
              </a:spcBef>
              <a:spcAft>
                <a:spcPts val="0"/>
              </a:spcAft>
              <a:buFont typeface="+mj-lt"/>
              <a:buAutoNum type="arabicPeriod"/>
              <a:defRPr/>
            </a:pPr>
            <a:r>
              <a:rPr lang="en-US" u="sng" dirty="0">
                <a:solidFill>
                  <a:srgbClr val="262087"/>
                </a:solidFill>
              </a:rPr>
              <a:t>Private School Vouchers (Statewide, Milwaukee, Racine &amp; SNSP)</a:t>
            </a:r>
            <a:r>
              <a:rPr lang="en-US" dirty="0">
                <a:solidFill>
                  <a:srgbClr val="262087"/>
                </a:solidFill>
              </a:rPr>
              <a:t>: reduction in aid to offset the cost of the program. </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EB3BF5D-8389-DAB6-537F-711C94C1402F}"/>
              </a:ext>
            </a:extLst>
          </p:cNvPr>
          <p:cNvPicPr>
            <a:picLocks noChangeAspect="1"/>
          </p:cNvPicPr>
          <p:nvPr/>
        </p:nvPicPr>
        <p:blipFill>
          <a:blip r:embed="rId3"/>
          <a:stretch>
            <a:fillRect/>
          </a:stretch>
        </p:blipFill>
        <p:spPr>
          <a:xfrm>
            <a:off x="1688748" y="2025706"/>
            <a:ext cx="9103427" cy="4728982"/>
          </a:xfrm>
          <a:prstGeom prst="rect">
            <a:avLst/>
          </a:prstGeom>
        </p:spPr>
      </p:pic>
      <p:sp>
        <p:nvSpPr>
          <p:cNvPr id="44" name="Rectangle 7"/>
          <p:cNvSpPr>
            <a:spLocks noChangeArrowheads="1"/>
          </p:cNvSpPr>
          <p:nvPr/>
        </p:nvSpPr>
        <p:spPr bwMode="auto">
          <a:xfrm>
            <a:off x="-1" y="0"/>
            <a:ext cx="12480925" cy="1252728"/>
          </a:xfrm>
          <a:prstGeom prst="rect">
            <a:avLst/>
          </a:prstGeom>
          <a:ln>
            <a:noFill/>
          </a:ln>
        </p:spPr>
        <p:txBody>
          <a:bodyPr vert="horz" lIns="91440" tIns="45720" rIns="91440" bIns="45720" rtlCol="0" anchor="ctr">
            <a:noAutofit/>
          </a:bodyPr>
          <a:lstStyle/>
          <a:p>
            <a:pPr algn="ctr" defTabSz="936071">
              <a:spcBef>
                <a:spcPct val="0"/>
              </a:spcBef>
              <a:spcAft>
                <a:spcPts val="600"/>
              </a:spcAft>
            </a:pPr>
            <a:r>
              <a:rPr lang="en-US" sz="4400" dirty="0">
                <a:solidFill>
                  <a:schemeClr val="bg1"/>
                </a:solidFill>
                <a:effectLst>
                  <a:outerShdw blurRad="38100" dist="38100" dir="2700000" algn="tl">
                    <a:srgbClr val="000000">
                      <a:alpha val="43137"/>
                    </a:srgbClr>
                  </a:outerShdw>
                </a:effectLst>
                <a:latin typeface="+mj-lt"/>
              </a:rPr>
              <a:t>Watch Value Per Member Over Time</a:t>
            </a:r>
          </a:p>
        </p:txBody>
      </p:sp>
      <p:sp>
        <p:nvSpPr>
          <p:cNvPr id="3" name="TextBox 2"/>
          <p:cNvSpPr txBox="1"/>
          <p:nvPr/>
        </p:nvSpPr>
        <p:spPr>
          <a:xfrm>
            <a:off x="4986371" y="1377607"/>
            <a:ext cx="2508183" cy="523220"/>
          </a:xfrm>
          <a:prstGeom prst="rect">
            <a:avLst/>
          </a:prstGeom>
          <a:noFill/>
        </p:spPr>
        <p:txBody>
          <a:bodyPr wrap="square" rtlCol="0">
            <a:spAutoFit/>
          </a:bodyPr>
          <a:lstStyle/>
          <a:p>
            <a:pPr algn="ctr"/>
            <a:r>
              <a:rPr lang="en-US" sz="2800" b="1" dirty="0">
                <a:solidFill>
                  <a:srgbClr val="262087"/>
                </a:solidFill>
              </a:rPr>
              <a:t>Alma</a:t>
            </a:r>
          </a:p>
        </p:txBody>
      </p:sp>
      <p:sp>
        <p:nvSpPr>
          <p:cNvPr id="9" name="TextBox 8">
            <a:extLst>
              <a:ext uri="{FF2B5EF4-FFF2-40B4-BE49-F238E27FC236}">
                <a16:creationId xmlns:a16="http://schemas.microsoft.com/office/drawing/2014/main" id="{1533CB6A-64BF-801C-8018-DD0FB7B6EBB3}"/>
              </a:ext>
            </a:extLst>
          </p:cNvPr>
          <p:cNvSpPr txBox="1"/>
          <p:nvPr/>
        </p:nvSpPr>
        <p:spPr>
          <a:xfrm>
            <a:off x="4986371" y="1377607"/>
            <a:ext cx="2508183" cy="523220"/>
          </a:xfrm>
          <a:prstGeom prst="rect">
            <a:avLst/>
          </a:prstGeom>
          <a:noFill/>
        </p:spPr>
        <p:txBody>
          <a:bodyPr wrap="square" rtlCol="0">
            <a:spAutoFit/>
          </a:bodyPr>
          <a:lstStyle/>
          <a:p>
            <a:pPr algn="ctr"/>
            <a:r>
              <a:rPr lang="en-US" sz="2800" b="1" dirty="0">
                <a:solidFill>
                  <a:srgbClr val="262087"/>
                </a:solidFill>
              </a:rPr>
              <a:t>West Allis</a:t>
            </a:r>
          </a:p>
        </p:txBody>
      </p:sp>
      <p:pic>
        <p:nvPicPr>
          <p:cNvPr id="10" name="Picture 9">
            <a:extLst>
              <a:ext uri="{FF2B5EF4-FFF2-40B4-BE49-F238E27FC236}">
                <a16:creationId xmlns:a16="http://schemas.microsoft.com/office/drawing/2014/main" id="{3F0F52E9-9BED-CA98-F13E-C7A6F602F63F}"/>
              </a:ext>
            </a:extLst>
          </p:cNvPr>
          <p:cNvPicPr>
            <a:picLocks noChangeAspect="1"/>
          </p:cNvPicPr>
          <p:nvPr/>
        </p:nvPicPr>
        <p:blipFill>
          <a:blip r:embed="rId4"/>
          <a:stretch>
            <a:fillRect/>
          </a:stretch>
        </p:blipFill>
        <p:spPr>
          <a:xfrm>
            <a:off x="1684751" y="2025706"/>
            <a:ext cx="9107424" cy="4731058"/>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0"/>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hidden"/>
                                      </p:to>
                                    </p:set>
                                  </p:childTnLst>
                                </p:cTn>
                              </p:par>
                              <p:par>
                                <p:cTn id="9" presetID="1" presetClass="entr" presetSubtype="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7"/>
          <p:cNvSpPr>
            <a:spLocks noChangeArrowheads="1"/>
          </p:cNvSpPr>
          <p:nvPr/>
        </p:nvSpPr>
        <p:spPr bwMode="auto">
          <a:xfrm>
            <a:off x="-1" y="0"/>
            <a:ext cx="12480925" cy="1261872"/>
          </a:xfrm>
          <a:prstGeom prst="rect">
            <a:avLst/>
          </a:prstGeom>
          <a:ln>
            <a:noFill/>
          </a:ln>
        </p:spPr>
        <p:txBody>
          <a:bodyPr vert="horz" lIns="91440" tIns="45720" rIns="91440" bIns="45720" rtlCol="0" anchor="ctr">
            <a:noAutofit/>
          </a:bodyPr>
          <a:lstStyle/>
          <a:p>
            <a:pPr algn="ctr" defTabSz="936071">
              <a:spcBef>
                <a:spcPct val="0"/>
              </a:spcBef>
              <a:spcAft>
                <a:spcPts val="600"/>
              </a:spcAft>
            </a:pPr>
            <a:r>
              <a:rPr lang="en-US" sz="4400" dirty="0">
                <a:solidFill>
                  <a:schemeClr val="bg1"/>
                </a:solidFill>
                <a:effectLst>
                  <a:outerShdw blurRad="38100" dist="38100" dir="2700000" algn="tl">
                    <a:srgbClr val="000000">
                      <a:alpha val="43137"/>
                    </a:srgbClr>
                  </a:outerShdw>
                </a:effectLst>
                <a:latin typeface="+mj-lt"/>
              </a:rPr>
              <a:t>Equalization Aid Recap</a:t>
            </a:r>
          </a:p>
        </p:txBody>
      </p:sp>
      <p:sp>
        <p:nvSpPr>
          <p:cNvPr id="3" name="TextBox 2"/>
          <p:cNvSpPr txBox="1"/>
          <p:nvPr/>
        </p:nvSpPr>
        <p:spPr>
          <a:xfrm>
            <a:off x="956957" y="1435768"/>
            <a:ext cx="10567007" cy="5109091"/>
          </a:xfrm>
          <a:prstGeom prst="rect">
            <a:avLst/>
          </a:prstGeom>
          <a:noFill/>
        </p:spPr>
        <p:txBody>
          <a:bodyPr wrap="square">
            <a:spAutoFit/>
          </a:bodyPr>
          <a:lstStyle/>
          <a:p>
            <a:pPr marL="468219" indent="-468219" eaLnBrk="0" hangingPunct="0">
              <a:spcBef>
                <a:spcPts val="300"/>
              </a:spcBef>
              <a:spcAft>
                <a:spcPts val="300"/>
              </a:spcAft>
              <a:buFont typeface="Wingdings" panose="05000000000000000000" pitchFamily="2" charset="2"/>
              <a:buChar char="Ø"/>
              <a:defRPr/>
            </a:pPr>
            <a:r>
              <a:rPr lang="en-US" sz="2600" dirty="0">
                <a:solidFill>
                  <a:srgbClr val="262087"/>
                </a:solidFill>
              </a:rPr>
              <a:t>One pot of money is split over 421 school districts based on district membership, shared costs and values; changes in individual district data affect every other district’s aid. </a:t>
            </a:r>
            <a:br>
              <a:rPr lang="en-US" sz="2600" dirty="0">
                <a:solidFill>
                  <a:srgbClr val="262087"/>
                </a:solidFill>
              </a:rPr>
            </a:br>
            <a:r>
              <a:rPr lang="en-US" sz="2600" dirty="0">
                <a:solidFill>
                  <a:srgbClr val="262087"/>
                </a:solidFill>
              </a:rPr>
              <a:t>			</a:t>
            </a:r>
            <a:r>
              <a:rPr lang="en-US" sz="2600" b="1" dirty="0">
                <a:solidFill>
                  <a:srgbClr val="262087"/>
                </a:solidFill>
              </a:rPr>
              <a:t>October 15</a:t>
            </a:r>
            <a:r>
              <a:rPr lang="en-US" sz="2600" b="1" baseline="30000" dirty="0">
                <a:solidFill>
                  <a:srgbClr val="262087"/>
                </a:solidFill>
              </a:rPr>
              <a:t>th</a:t>
            </a:r>
            <a:r>
              <a:rPr lang="en-US" sz="2600" b="1" dirty="0">
                <a:solidFill>
                  <a:srgbClr val="262087"/>
                </a:solidFill>
              </a:rPr>
              <a:t>!</a:t>
            </a:r>
            <a:br>
              <a:rPr lang="en-US" sz="2600" dirty="0">
                <a:solidFill>
                  <a:srgbClr val="262087"/>
                </a:solidFill>
                <a:highlight>
                  <a:srgbClr val="FF00FF"/>
                </a:highlight>
              </a:rPr>
            </a:br>
            <a:endParaRPr lang="en-US" sz="2600" dirty="0">
              <a:solidFill>
                <a:srgbClr val="262087"/>
              </a:solidFill>
              <a:highlight>
                <a:srgbClr val="FF00FF"/>
              </a:highlight>
            </a:endParaRPr>
          </a:p>
          <a:p>
            <a:pPr marL="468219" indent="-468219" eaLnBrk="0" hangingPunct="0">
              <a:spcBef>
                <a:spcPts val="300"/>
              </a:spcBef>
              <a:spcAft>
                <a:spcPts val="300"/>
              </a:spcAft>
              <a:buFont typeface="Wingdings" panose="05000000000000000000" pitchFamily="2" charset="2"/>
              <a:buChar char="Ø"/>
              <a:defRPr/>
            </a:pPr>
            <a:r>
              <a:rPr lang="en-US" sz="2600" dirty="0">
                <a:solidFill>
                  <a:srgbClr val="262087"/>
                </a:solidFill>
              </a:rPr>
              <a:t>Aid Membership = </a:t>
            </a:r>
            <a:r>
              <a:rPr lang="en-US" sz="2800" dirty="0">
                <a:solidFill>
                  <a:srgbClr val="262087"/>
                </a:solidFill>
              </a:rPr>
              <a:t>Average of 3</a:t>
            </a:r>
            <a:r>
              <a:rPr lang="en-US" sz="2800" baseline="30000" dirty="0">
                <a:solidFill>
                  <a:srgbClr val="262087"/>
                </a:solidFill>
              </a:rPr>
              <a:t>rd</a:t>
            </a:r>
            <a:r>
              <a:rPr lang="en-US" sz="2800" dirty="0">
                <a:solidFill>
                  <a:srgbClr val="262087"/>
                </a:solidFill>
              </a:rPr>
              <a:t> Friday in Sept + 2</a:t>
            </a:r>
            <a:r>
              <a:rPr lang="en-US" sz="2800" baseline="30000" dirty="0">
                <a:solidFill>
                  <a:srgbClr val="262087"/>
                </a:solidFill>
              </a:rPr>
              <a:t>nd</a:t>
            </a:r>
            <a:r>
              <a:rPr lang="en-US" sz="2800" dirty="0">
                <a:solidFill>
                  <a:srgbClr val="262087"/>
                </a:solidFill>
              </a:rPr>
              <a:t> Friday in January FTE, plus 100% of Summer FTE, plus other adjustments</a:t>
            </a:r>
            <a:br>
              <a:rPr lang="en-US" sz="2600" dirty="0">
                <a:solidFill>
                  <a:srgbClr val="262087"/>
                </a:solidFill>
              </a:rPr>
            </a:br>
            <a:r>
              <a:rPr lang="en-US" sz="2600" dirty="0">
                <a:solidFill>
                  <a:srgbClr val="262087"/>
                </a:solidFill>
              </a:rPr>
              <a:t>               </a:t>
            </a:r>
            <a:r>
              <a:rPr lang="en-US" sz="2600" b="1" dirty="0">
                <a:solidFill>
                  <a:srgbClr val="262087"/>
                </a:solidFill>
                <a:highlight>
                  <a:srgbClr val="FFFF00"/>
                </a:highlight>
              </a:rPr>
              <a:t>This differs from Revenue Limit Membership.</a:t>
            </a:r>
            <a:br>
              <a:rPr lang="en-US" sz="2600" b="1" dirty="0">
                <a:solidFill>
                  <a:srgbClr val="262087"/>
                </a:solidFill>
              </a:rPr>
            </a:br>
            <a:endParaRPr lang="en-US" sz="2600" b="1" dirty="0">
              <a:solidFill>
                <a:srgbClr val="262087"/>
              </a:solidFill>
            </a:endParaRPr>
          </a:p>
          <a:p>
            <a:pPr marL="468219" indent="-468219" eaLnBrk="0" hangingPunct="0">
              <a:spcBef>
                <a:spcPts val="300"/>
              </a:spcBef>
              <a:spcAft>
                <a:spcPts val="300"/>
              </a:spcAft>
              <a:buFont typeface="Wingdings" panose="05000000000000000000" pitchFamily="2" charset="2"/>
              <a:buChar char="Ø"/>
              <a:defRPr/>
            </a:pPr>
            <a:r>
              <a:rPr lang="en-US" sz="2600" dirty="0">
                <a:solidFill>
                  <a:srgbClr val="262087"/>
                </a:solidFill>
              </a:rPr>
              <a:t>Depending on district value per member, some districts increase their aid by increasing expenses, while others decrease their aid by increasing expenses (negative vs. positive tertiary aid).</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7"/>
          <p:cNvSpPr>
            <a:spLocks noChangeArrowheads="1"/>
          </p:cNvSpPr>
          <p:nvPr/>
        </p:nvSpPr>
        <p:spPr bwMode="auto">
          <a:xfrm>
            <a:off x="-1" y="0"/>
            <a:ext cx="12480925" cy="1261872"/>
          </a:xfrm>
          <a:prstGeom prst="rect">
            <a:avLst/>
          </a:prstGeom>
          <a:ln>
            <a:noFill/>
          </a:ln>
        </p:spPr>
        <p:txBody>
          <a:bodyPr vert="horz" lIns="91440" tIns="45720" rIns="91440" bIns="45720" rtlCol="0" anchor="ctr">
            <a:noAutofit/>
          </a:bodyPr>
          <a:lstStyle/>
          <a:p>
            <a:pPr algn="ctr" defTabSz="936071">
              <a:spcBef>
                <a:spcPct val="0"/>
              </a:spcBef>
              <a:spcAft>
                <a:spcPts val="600"/>
              </a:spcAft>
            </a:pPr>
            <a:r>
              <a:rPr lang="en-US" sz="4400" dirty="0">
                <a:solidFill>
                  <a:schemeClr val="bg1"/>
                </a:solidFill>
                <a:effectLst>
                  <a:outerShdw blurRad="38100" dist="38100" dir="2700000" algn="tl">
                    <a:srgbClr val="000000">
                      <a:alpha val="43137"/>
                    </a:srgbClr>
                  </a:outerShdw>
                </a:effectLst>
                <a:latin typeface="+mj-lt"/>
              </a:rPr>
              <a:t>Equalization Aid Recap</a:t>
            </a:r>
          </a:p>
        </p:txBody>
      </p:sp>
      <p:sp>
        <p:nvSpPr>
          <p:cNvPr id="3" name="TextBox 2"/>
          <p:cNvSpPr txBox="1"/>
          <p:nvPr/>
        </p:nvSpPr>
        <p:spPr>
          <a:xfrm>
            <a:off x="1343025" y="1847850"/>
            <a:ext cx="9938119" cy="4401205"/>
          </a:xfrm>
          <a:prstGeom prst="rect">
            <a:avLst/>
          </a:prstGeom>
          <a:noFill/>
        </p:spPr>
        <p:txBody>
          <a:bodyPr wrap="square">
            <a:spAutoFit/>
          </a:bodyPr>
          <a:lstStyle/>
          <a:p>
            <a:pPr marL="468219" indent="-468219" eaLnBrk="0" hangingPunct="0">
              <a:spcBef>
                <a:spcPts val="300"/>
              </a:spcBef>
              <a:spcAft>
                <a:spcPts val="300"/>
              </a:spcAft>
              <a:buFont typeface="Wingdings" panose="05000000000000000000" pitchFamily="2" charset="2"/>
              <a:buChar char="Ø"/>
              <a:defRPr/>
            </a:pPr>
            <a:r>
              <a:rPr lang="en-US" sz="2600" dirty="0">
                <a:solidFill>
                  <a:srgbClr val="262087"/>
                </a:solidFill>
              </a:rPr>
              <a:t>Special Adjustment Aid ensures that districts receive at least 85% of the [gross] general aid eligibility the prior year.</a:t>
            </a:r>
            <a:br>
              <a:rPr lang="en-US" sz="2600" dirty="0">
                <a:solidFill>
                  <a:srgbClr val="262087"/>
                </a:solidFill>
              </a:rPr>
            </a:br>
            <a:endParaRPr lang="en-US" sz="2600" dirty="0">
              <a:solidFill>
                <a:srgbClr val="262087"/>
              </a:solidFill>
            </a:endParaRPr>
          </a:p>
          <a:p>
            <a:pPr marL="468219" indent="-468219" eaLnBrk="0" hangingPunct="0">
              <a:spcBef>
                <a:spcPts val="300"/>
              </a:spcBef>
              <a:spcAft>
                <a:spcPts val="300"/>
              </a:spcAft>
              <a:buFont typeface="Wingdings" panose="05000000000000000000" pitchFamily="2" charset="2"/>
              <a:buChar char="Ø"/>
              <a:defRPr/>
            </a:pPr>
            <a:r>
              <a:rPr lang="en-US" sz="2600" dirty="0">
                <a:solidFill>
                  <a:srgbClr val="262087"/>
                </a:solidFill>
              </a:rPr>
              <a:t>Reductions for the Private Voucher Schools (Statewide, Milwaukee, Racine and Special Needs Scholarship (SNSP)) impact the actual aid received by the district.</a:t>
            </a:r>
          </a:p>
          <a:p>
            <a:pPr eaLnBrk="0" hangingPunct="0">
              <a:spcBef>
                <a:spcPts val="300"/>
              </a:spcBef>
              <a:spcAft>
                <a:spcPts val="300"/>
              </a:spcAft>
              <a:defRPr/>
            </a:pPr>
            <a:endParaRPr lang="en-US" sz="2600" dirty="0">
              <a:solidFill>
                <a:srgbClr val="262087"/>
              </a:solidFill>
            </a:endParaRPr>
          </a:p>
          <a:p>
            <a:pPr marL="468219" indent="-468219" eaLnBrk="0" hangingPunct="0">
              <a:spcBef>
                <a:spcPts val="300"/>
              </a:spcBef>
              <a:spcAft>
                <a:spcPts val="300"/>
              </a:spcAft>
              <a:buFont typeface="Wingdings" panose="05000000000000000000" pitchFamily="2" charset="2"/>
              <a:buChar char="Ø"/>
              <a:defRPr/>
            </a:pPr>
            <a:r>
              <a:rPr lang="en-US" sz="2600" dirty="0">
                <a:solidFill>
                  <a:srgbClr val="262087"/>
                </a:solidFill>
              </a:rPr>
              <a:t>Prior year aid adjustments impact the actual aid payment.</a:t>
            </a:r>
            <a:br>
              <a:rPr lang="en-US" sz="2600" dirty="0">
                <a:solidFill>
                  <a:srgbClr val="262087"/>
                </a:solidFill>
              </a:rPr>
            </a:br>
            <a:endParaRPr lang="en-US" sz="2600" dirty="0">
              <a:solidFill>
                <a:srgbClr val="262087"/>
              </a:solidFill>
            </a:endParaRPr>
          </a:p>
          <a:p>
            <a:pPr marL="468219" indent="-468219" eaLnBrk="0" hangingPunct="0">
              <a:spcBef>
                <a:spcPts val="300"/>
              </a:spcBef>
              <a:spcAft>
                <a:spcPts val="300"/>
              </a:spcAft>
              <a:buFont typeface="Wingdings" panose="05000000000000000000" pitchFamily="2" charset="2"/>
              <a:buChar char="Ø"/>
              <a:defRPr/>
            </a:pPr>
            <a:r>
              <a:rPr lang="en-US" sz="2600" dirty="0">
                <a:solidFill>
                  <a:srgbClr val="262087"/>
                </a:solidFill>
              </a:rPr>
              <a:t>Be aware of what is happening to your district over time…</a:t>
            </a:r>
          </a:p>
        </p:txBody>
      </p:sp>
    </p:spTree>
    <p:extLst>
      <p:ext uri="{BB962C8B-B14F-4D97-AF65-F5344CB8AC3E}">
        <p14:creationId xmlns:p14="http://schemas.microsoft.com/office/powerpoint/2010/main" val="22071179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480925" cy="1233994"/>
          </a:xfrm>
          <a:prstGeom prst="rect">
            <a:avLst/>
          </a:prstGeom>
          <a:ln>
            <a:noFill/>
          </a:ln>
        </p:spPr>
        <p:txBody>
          <a:bodyPr vert="horz" lIns="91440" tIns="45720" rIns="91440" bIns="45720" rtlCol="0" anchor="ctr">
            <a:noAutofit/>
          </a:bodyPr>
          <a:lstStyle/>
          <a:p>
            <a:pPr algn="ctr" defTabSz="936071">
              <a:spcBef>
                <a:spcPct val="0"/>
              </a:spcBef>
              <a:spcAft>
                <a:spcPts val="600"/>
              </a:spcAft>
            </a:pPr>
            <a:r>
              <a:rPr lang="en-US" sz="4400" dirty="0">
                <a:solidFill>
                  <a:schemeClr val="bg1"/>
                </a:solidFill>
                <a:effectLst>
                  <a:outerShdw blurRad="38100" dist="38100" dir="2700000" algn="tl">
                    <a:srgbClr val="000000">
                      <a:alpha val="43137"/>
                    </a:srgbClr>
                  </a:outerShdw>
                </a:effectLst>
                <a:latin typeface="+mj-lt"/>
              </a:rPr>
              <a:t>Revenue Limit History and Overview</a:t>
            </a:r>
          </a:p>
        </p:txBody>
      </p:sp>
      <p:sp>
        <p:nvSpPr>
          <p:cNvPr id="6147" name="Content Placeholder 2"/>
          <p:cNvSpPr>
            <a:spLocks noGrp="1"/>
          </p:cNvSpPr>
          <p:nvPr>
            <p:ph idx="1"/>
          </p:nvPr>
        </p:nvSpPr>
        <p:spPr>
          <a:xfrm>
            <a:off x="1072459" y="1368643"/>
            <a:ext cx="11098924" cy="5308883"/>
          </a:xfrm>
        </p:spPr>
        <p:txBody>
          <a:bodyPr>
            <a:noAutofit/>
          </a:bodyPr>
          <a:lstStyle/>
          <a:p>
            <a:pPr>
              <a:lnSpc>
                <a:spcPct val="100000"/>
              </a:lnSpc>
              <a:spcBef>
                <a:spcPts val="0"/>
              </a:spcBef>
              <a:spcAft>
                <a:spcPts val="300"/>
              </a:spcAft>
              <a:buNone/>
            </a:pPr>
            <a:r>
              <a:rPr lang="en-US" sz="2700" b="1" dirty="0">
                <a:solidFill>
                  <a:srgbClr val="262087"/>
                </a:solidFill>
                <a:cs typeface="Times New Roman" pitchFamily="18" charset="0"/>
              </a:rPr>
              <a:t>Revenue limits:</a:t>
            </a:r>
          </a:p>
          <a:p>
            <a:pPr marL="388556" lvl="1" indent="-351164" defTabSz="1114471">
              <a:lnSpc>
                <a:spcPct val="90000"/>
              </a:lnSpc>
              <a:spcBef>
                <a:spcPct val="20000"/>
              </a:spcBef>
              <a:spcAft>
                <a:spcPct val="30000"/>
              </a:spcAft>
              <a:buClr>
                <a:srgbClr val="262087"/>
              </a:buClr>
              <a:buSzPct val="100000"/>
              <a:buFont typeface="Wingdings" panose="05000000000000000000" pitchFamily="2" charset="2"/>
              <a:buChar char="Ø"/>
              <a:defRPr/>
            </a:pPr>
            <a:r>
              <a:rPr lang="en-US" dirty="0">
                <a:solidFill>
                  <a:srgbClr val="262087"/>
                </a:solidFill>
              </a:rPr>
              <a:t>Implemented in 1993-94.</a:t>
            </a:r>
          </a:p>
          <a:p>
            <a:pPr marL="388556" lvl="1" indent="-351164" defTabSz="1114471">
              <a:lnSpc>
                <a:spcPct val="90000"/>
              </a:lnSpc>
              <a:spcBef>
                <a:spcPct val="20000"/>
              </a:spcBef>
              <a:spcAft>
                <a:spcPct val="30000"/>
              </a:spcAft>
              <a:buClr>
                <a:srgbClr val="262087"/>
              </a:buClr>
              <a:buSzPct val="100000"/>
              <a:buFont typeface="Wingdings" panose="05000000000000000000" pitchFamily="2" charset="2"/>
              <a:buChar char="Ø"/>
              <a:defRPr/>
            </a:pPr>
            <a:r>
              <a:rPr lang="en-US" dirty="0">
                <a:solidFill>
                  <a:srgbClr val="262087"/>
                </a:solidFill>
              </a:rPr>
              <a:t>Designed to restrict the amount of revenue a school district can raise through </a:t>
            </a:r>
            <a:br>
              <a:rPr lang="en-US" dirty="0">
                <a:solidFill>
                  <a:srgbClr val="262087"/>
                </a:solidFill>
              </a:rPr>
            </a:br>
            <a:r>
              <a:rPr lang="en-US" dirty="0">
                <a:solidFill>
                  <a:srgbClr val="262087"/>
                </a:solidFill>
              </a:rPr>
              <a:t>local property taxes and state general school aids annually on a per pupil basis.</a:t>
            </a:r>
          </a:p>
          <a:p>
            <a:pPr marL="388556" lvl="1" indent="-351164" defTabSz="1114471">
              <a:lnSpc>
                <a:spcPct val="90000"/>
              </a:lnSpc>
              <a:spcBef>
                <a:spcPct val="20000"/>
              </a:spcBef>
              <a:spcAft>
                <a:spcPct val="30000"/>
              </a:spcAft>
              <a:buClr>
                <a:srgbClr val="262087"/>
              </a:buClr>
              <a:buSzPct val="100000"/>
              <a:buFont typeface="Wingdings" panose="05000000000000000000" pitchFamily="2" charset="2"/>
              <a:buChar char="Ø"/>
              <a:defRPr/>
            </a:pPr>
            <a:r>
              <a:rPr lang="en-US" dirty="0">
                <a:solidFill>
                  <a:srgbClr val="262087"/>
                </a:solidFill>
              </a:rPr>
              <a:t>Do not include state categorical aids, federal aids, local receipts, and most </a:t>
            </a:r>
            <a:br>
              <a:rPr lang="en-US" dirty="0">
                <a:solidFill>
                  <a:srgbClr val="262087"/>
                </a:solidFill>
              </a:rPr>
            </a:br>
            <a:r>
              <a:rPr lang="en-US" dirty="0">
                <a:solidFill>
                  <a:srgbClr val="262087"/>
                </a:solidFill>
              </a:rPr>
              <a:t>debt service tax levies.</a:t>
            </a:r>
          </a:p>
          <a:p>
            <a:pPr marL="388556" lvl="1" indent="-351164" defTabSz="1114471">
              <a:lnSpc>
                <a:spcPct val="90000"/>
              </a:lnSpc>
              <a:spcBef>
                <a:spcPct val="20000"/>
              </a:spcBef>
              <a:spcAft>
                <a:spcPct val="30000"/>
              </a:spcAft>
              <a:buClr>
                <a:srgbClr val="262087"/>
              </a:buClr>
              <a:buSzPct val="100000"/>
              <a:buFont typeface="Wingdings" panose="05000000000000000000" pitchFamily="2" charset="2"/>
              <a:buChar char="Ø"/>
              <a:defRPr/>
            </a:pPr>
            <a:r>
              <a:rPr lang="en-US" dirty="0">
                <a:solidFill>
                  <a:srgbClr val="262087"/>
                </a:solidFill>
              </a:rPr>
              <a:t>Set to annually increase by $325 per member for foreseeable future.</a:t>
            </a:r>
          </a:p>
          <a:p>
            <a:pPr marL="388556" lvl="1" indent="-351164" defTabSz="1114471">
              <a:lnSpc>
                <a:spcPct val="90000"/>
              </a:lnSpc>
              <a:spcBef>
                <a:spcPct val="20000"/>
              </a:spcBef>
              <a:spcAft>
                <a:spcPct val="30000"/>
              </a:spcAft>
              <a:buClr>
                <a:srgbClr val="262087"/>
              </a:buClr>
              <a:buSzPct val="100000"/>
              <a:buFont typeface="Wingdings" panose="05000000000000000000" pitchFamily="2" charset="2"/>
              <a:buChar char="Ø"/>
              <a:defRPr/>
            </a:pPr>
            <a:r>
              <a:rPr lang="en-US" dirty="0">
                <a:solidFill>
                  <a:srgbClr val="262087"/>
                </a:solidFill>
              </a:rPr>
              <a:t>Calculated based upon a school district’s three-year rolling membership average. Not dependent on changes in other districts.</a:t>
            </a:r>
          </a:p>
          <a:p>
            <a:pPr marL="388556" lvl="1" indent="-351164" defTabSz="1114471">
              <a:lnSpc>
                <a:spcPct val="90000"/>
              </a:lnSpc>
              <a:spcBef>
                <a:spcPct val="20000"/>
              </a:spcBef>
              <a:spcAft>
                <a:spcPct val="30000"/>
              </a:spcAft>
              <a:buClr>
                <a:srgbClr val="262087"/>
              </a:buClr>
              <a:buSzPct val="100000"/>
              <a:buFont typeface="Wingdings" panose="05000000000000000000" pitchFamily="2" charset="2"/>
              <a:buChar char="Ø"/>
              <a:defRPr/>
            </a:pPr>
            <a:r>
              <a:rPr lang="en-US" dirty="0">
                <a:solidFill>
                  <a:srgbClr val="262087"/>
                </a:solidFill>
              </a:rPr>
              <a:t>Allow for multiple adjustments for certain purposes.</a:t>
            </a:r>
          </a:p>
          <a:p>
            <a:pPr marL="388556" lvl="1" indent="-351164" defTabSz="1114471">
              <a:lnSpc>
                <a:spcPct val="90000"/>
              </a:lnSpc>
              <a:spcBef>
                <a:spcPct val="20000"/>
              </a:spcBef>
              <a:spcAft>
                <a:spcPct val="30000"/>
              </a:spcAft>
              <a:buClr>
                <a:srgbClr val="262087"/>
              </a:buClr>
              <a:buSzPct val="100000"/>
              <a:buFont typeface="Wingdings" panose="05000000000000000000" pitchFamily="2" charset="2"/>
              <a:buChar char="Ø"/>
              <a:defRPr/>
            </a:pPr>
            <a:r>
              <a:rPr lang="en-US" dirty="0">
                <a:solidFill>
                  <a:srgbClr val="262087"/>
                </a:solidFill>
              </a:rPr>
              <a:t>Can be exceeded if approved through local referendum.</a:t>
            </a:r>
          </a:p>
        </p:txBody>
      </p:sp>
    </p:spTree>
    <p:extLst>
      <p:ext uri="{BB962C8B-B14F-4D97-AF65-F5344CB8AC3E}">
        <p14:creationId xmlns:p14="http://schemas.microsoft.com/office/powerpoint/2010/main" val="16963075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2813448" y="6398824"/>
            <a:ext cx="1950861" cy="468207"/>
          </a:xfrm>
          <a:prstGeom prst="rect">
            <a:avLst/>
          </a:prstGeom>
          <a:noFill/>
          <a:ln w="9525">
            <a:noFill/>
            <a:miter lim="800000"/>
            <a:headEnd/>
            <a:tailEnd/>
          </a:ln>
        </p:spPr>
        <p:txBody>
          <a:bodyPr wrap="none" anchor="ctr"/>
          <a:lstStyle/>
          <a:p>
            <a:endParaRPr lang="en-US" sz="2247" dirty="0"/>
          </a:p>
        </p:txBody>
      </p:sp>
      <p:sp>
        <p:nvSpPr>
          <p:cNvPr id="52227" name="Rectangle 3"/>
          <p:cNvSpPr>
            <a:spLocks noChangeArrowheads="1"/>
          </p:cNvSpPr>
          <p:nvPr/>
        </p:nvSpPr>
        <p:spPr bwMode="auto">
          <a:xfrm>
            <a:off x="5310553" y="6398824"/>
            <a:ext cx="2965309" cy="468207"/>
          </a:xfrm>
          <a:prstGeom prst="rect">
            <a:avLst/>
          </a:prstGeom>
          <a:noFill/>
          <a:ln w="9525">
            <a:noFill/>
            <a:miter lim="800000"/>
            <a:headEnd/>
            <a:tailEnd/>
          </a:ln>
        </p:spPr>
        <p:txBody>
          <a:bodyPr wrap="none" anchor="ctr"/>
          <a:lstStyle/>
          <a:p>
            <a:endParaRPr lang="en-US" sz="2247" dirty="0"/>
          </a:p>
        </p:txBody>
      </p:sp>
      <p:sp>
        <p:nvSpPr>
          <p:cNvPr id="11" name="Rectangle 7"/>
          <p:cNvSpPr>
            <a:spLocks noChangeArrowheads="1"/>
          </p:cNvSpPr>
          <p:nvPr/>
        </p:nvSpPr>
        <p:spPr bwMode="auto">
          <a:xfrm>
            <a:off x="1" y="0"/>
            <a:ext cx="12480924" cy="1280160"/>
          </a:xfrm>
          <a:prstGeom prst="rect">
            <a:avLst/>
          </a:prstGeom>
          <a:ln>
            <a:noFill/>
          </a:ln>
        </p:spPr>
        <p:txBody>
          <a:bodyPr vert="horz" lIns="91440" tIns="45720" rIns="91440" bIns="45720" rtlCol="0" anchor="ctr">
            <a:noAutofit/>
          </a:bodyPr>
          <a:lstStyle/>
          <a:p>
            <a:pPr algn="ctr" defTabSz="936071">
              <a:spcBef>
                <a:spcPct val="0"/>
              </a:spcBef>
              <a:spcAft>
                <a:spcPts val="600"/>
              </a:spcAft>
            </a:pPr>
            <a:r>
              <a:rPr lang="en-US" sz="4400" dirty="0">
                <a:solidFill>
                  <a:schemeClr val="bg1"/>
                </a:solidFill>
                <a:effectLst>
                  <a:outerShdw blurRad="38100" dist="38100" dir="2700000" algn="tl">
                    <a:srgbClr val="000000">
                      <a:alpha val="43137"/>
                    </a:srgbClr>
                  </a:outerShdw>
                </a:effectLst>
                <a:latin typeface="+mj-lt"/>
              </a:rPr>
              <a:t>Questions?</a:t>
            </a:r>
          </a:p>
        </p:txBody>
      </p:sp>
      <p:sp>
        <p:nvSpPr>
          <p:cNvPr id="6" name="TextBox 11">
            <a:extLst>
              <a:ext uri="{FF2B5EF4-FFF2-40B4-BE49-F238E27FC236}">
                <a16:creationId xmlns:a16="http://schemas.microsoft.com/office/drawing/2014/main" id="{FF06EF84-4D58-4881-9930-F49D805896D0}"/>
              </a:ext>
            </a:extLst>
          </p:cNvPr>
          <p:cNvSpPr txBox="1">
            <a:spLocks noChangeArrowheads="1"/>
          </p:cNvSpPr>
          <p:nvPr/>
        </p:nvSpPr>
        <p:spPr bwMode="auto">
          <a:xfrm>
            <a:off x="1597510" y="2218535"/>
            <a:ext cx="9285903" cy="2746906"/>
          </a:xfrm>
          <a:prstGeom prst="rect">
            <a:avLst/>
          </a:prstGeom>
          <a:noFill/>
          <a:ln w="9525">
            <a:noFill/>
            <a:miter lim="800000"/>
            <a:headEnd/>
            <a:tailEnd/>
          </a:ln>
        </p:spPr>
        <p:txBody>
          <a:bodyPr wrap="square">
            <a:spAutoFit/>
          </a:bodyPr>
          <a:lstStyle/>
          <a:p>
            <a:pPr algn="ctr">
              <a:defRPr/>
            </a:pPr>
            <a:r>
              <a:rPr lang="en-US" sz="2048" b="1" dirty="0">
                <a:solidFill>
                  <a:srgbClr val="262087"/>
                </a:solidFill>
              </a:rPr>
              <a:t> </a:t>
            </a:r>
            <a:r>
              <a:rPr lang="en-US" sz="2800" b="1" dirty="0">
                <a:solidFill>
                  <a:srgbClr val="262087"/>
                </a:solidFill>
              </a:rPr>
              <a:t>DPI School Financial Services Team</a:t>
            </a:r>
          </a:p>
          <a:p>
            <a:pPr algn="ctr">
              <a:defRPr/>
            </a:pPr>
            <a:r>
              <a:rPr lang="en-US" sz="2800" b="1" u="sng" dirty="0">
                <a:solidFill>
                  <a:srgbClr val="262087"/>
                </a:solidFill>
                <a:hlinkClick r:id="rId3">
                  <a:extLst>
                    <a:ext uri="{A12FA001-AC4F-418D-AE19-62706E023703}">
                      <ahyp:hlinkClr xmlns:ahyp="http://schemas.microsoft.com/office/drawing/2018/hyperlinkcolor" val="tx"/>
                    </a:ext>
                  </a:extLst>
                </a:hlinkClick>
              </a:rPr>
              <a:t>https://dpi.wi.gov/sfs</a:t>
            </a:r>
            <a:r>
              <a:rPr lang="en-US" sz="2800" b="1" u="sng" dirty="0">
                <a:solidFill>
                  <a:srgbClr val="262087"/>
                </a:solidFill>
              </a:rPr>
              <a:t> </a:t>
            </a:r>
            <a:endParaRPr lang="en-US" sz="2800" b="1" u="sng" dirty="0">
              <a:solidFill>
                <a:srgbClr val="262087"/>
              </a:solidFill>
              <a:effectLst>
                <a:outerShdw blurRad="38100" dist="38100" dir="2700000" algn="tl">
                  <a:srgbClr val="000000">
                    <a:alpha val="43137"/>
                  </a:srgbClr>
                </a:outerShdw>
              </a:effectLst>
            </a:endParaRPr>
          </a:p>
          <a:p>
            <a:pPr>
              <a:lnSpc>
                <a:spcPct val="100000"/>
              </a:lnSpc>
              <a:spcBef>
                <a:spcPts val="300"/>
              </a:spcBef>
              <a:spcAft>
                <a:spcPts val="200"/>
              </a:spcAft>
              <a:buNone/>
              <a:defRPr/>
            </a:pPr>
            <a:endParaRPr lang="en-US" sz="2800" b="1" dirty="0">
              <a:solidFill>
                <a:srgbClr val="262087"/>
              </a:solidFill>
            </a:endParaRPr>
          </a:p>
          <a:p>
            <a:pPr>
              <a:spcBef>
                <a:spcPts val="300"/>
              </a:spcBef>
              <a:spcAft>
                <a:spcPts val="200"/>
              </a:spcAft>
              <a:defRPr/>
            </a:pPr>
            <a:r>
              <a:rPr lang="en-US" sz="2800" b="1" dirty="0">
                <a:solidFill>
                  <a:srgbClr val="262087"/>
                </a:solidFill>
              </a:rPr>
              <a:t>Mark Elworthy, Director			</a:t>
            </a:r>
            <a:r>
              <a:rPr lang="en-US" sz="2800" dirty="0">
                <a:solidFill>
                  <a:srgbClr val="262087"/>
                </a:solidFill>
              </a:rPr>
              <a:t>608-266-9534</a:t>
            </a:r>
          </a:p>
          <a:p>
            <a:pPr>
              <a:lnSpc>
                <a:spcPct val="100000"/>
              </a:lnSpc>
              <a:spcBef>
                <a:spcPts val="300"/>
              </a:spcBef>
              <a:spcAft>
                <a:spcPts val="200"/>
              </a:spcAft>
              <a:buNone/>
              <a:defRPr/>
            </a:pPr>
            <a:r>
              <a:rPr lang="en-US" sz="2800" b="1" dirty="0">
                <a:solidFill>
                  <a:srgbClr val="262087"/>
                </a:solidFill>
              </a:rPr>
              <a:t>Ben Kopitzke, Finance Consultant		</a:t>
            </a:r>
            <a:r>
              <a:rPr lang="en-US" sz="2800" dirty="0">
                <a:solidFill>
                  <a:srgbClr val="262087"/>
                </a:solidFill>
              </a:rPr>
              <a:t>608-267-9279</a:t>
            </a:r>
          </a:p>
          <a:p>
            <a:endParaRPr lang="en-US" sz="2000" b="1"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p:cNvSpPr>
            <a:spLocks noGrp="1"/>
          </p:cNvSpPr>
          <p:nvPr>
            <p:ph type="body" sz="quarter" idx="14"/>
          </p:nvPr>
        </p:nvSpPr>
        <p:spPr>
          <a:xfrm>
            <a:off x="348305" y="1931298"/>
            <a:ext cx="4914968" cy="3430017"/>
          </a:xfrm>
        </p:spPr>
        <p:txBody>
          <a:bodyPr>
            <a:noAutofit/>
          </a:bodyPr>
          <a:lstStyle/>
          <a:p>
            <a:pPr marL="74893" indent="0" algn="ctr" defTabSz="1114209">
              <a:lnSpc>
                <a:spcPct val="100000"/>
              </a:lnSpc>
              <a:spcBef>
                <a:spcPct val="20000"/>
              </a:spcBef>
              <a:spcAft>
                <a:spcPts val="0"/>
              </a:spcAft>
              <a:buClr>
                <a:srgbClr val="5B9BD5"/>
              </a:buClr>
              <a:buSzPct val="80000"/>
              <a:buNone/>
              <a:defRPr/>
            </a:pPr>
            <a:r>
              <a:rPr lang="en-US" sz="3003" u="sng" dirty="0"/>
              <a:t>CONTROLLED</a:t>
            </a:r>
          </a:p>
          <a:p>
            <a:pPr marL="74893" indent="0" algn="ctr" defTabSz="1114209">
              <a:lnSpc>
                <a:spcPct val="100000"/>
              </a:lnSpc>
              <a:spcBef>
                <a:spcPct val="20000"/>
              </a:spcBef>
              <a:spcAft>
                <a:spcPts val="0"/>
              </a:spcAft>
              <a:buClr>
                <a:srgbClr val="5B9BD5"/>
              </a:buClr>
              <a:buSzPct val="80000"/>
              <a:buNone/>
              <a:defRPr/>
            </a:pPr>
            <a:r>
              <a:rPr lang="en-US" sz="3003" dirty="0"/>
              <a:t>Although the mix of aid and taxes is different across districts, the Revenue Limit can control 70-90% of the General Fund budget!</a:t>
            </a:r>
          </a:p>
        </p:txBody>
      </p:sp>
      <p:sp>
        <p:nvSpPr>
          <p:cNvPr id="15" name="Text Placeholder 2"/>
          <p:cNvSpPr txBox="1">
            <a:spLocks/>
          </p:cNvSpPr>
          <p:nvPr/>
        </p:nvSpPr>
        <p:spPr>
          <a:xfrm>
            <a:off x="642756" y="1485816"/>
            <a:ext cx="6089769" cy="675347"/>
          </a:xfrm>
          <a:prstGeom prst="rect">
            <a:avLst/>
          </a:prstGeom>
        </p:spPr>
        <p:txBody>
          <a:bodyPr vert="horz" lIns="124809" tIns="62405" rIns="124809" bIns="62405" rtlCol="0">
            <a:normAutofit fontScale="92500" lnSpcReduction="20000"/>
          </a:bodyPr>
          <a:lstStyle>
            <a:lvl1pPr marL="342900" indent="-342900" algn="l" defTabSz="685800" rtl="0" eaLnBrk="1" latinLnBrk="0" hangingPunct="1">
              <a:lnSpc>
                <a:spcPct val="150000"/>
              </a:lnSpc>
              <a:spcBef>
                <a:spcPts val="0"/>
              </a:spcBef>
              <a:spcAft>
                <a:spcPts val="439"/>
              </a:spcAft>
              <a:buFont typeface="Arial"/>
              <a:buChar char="•"/>
              <a:defRPr sz="2400" b="1" kern="1200">
                <a:solidFill>
                  <a:schemeClr val="tx1"/>
                </a:solidFill>
                <a:latin typeface="Lato" panose="020F0502020204030203" pitchFamily="34" charset="0"/>
                <a:ea typeface="+mn-ea"/>
                <a:cs typeface="+mn-cs"/>
              </a:defRPr>
            </a:lvl1pPr>
            <a:lvl2pPr marL="342789" indent="0" algn="l" defTabSz="685800" rtl="0" eaLnBrk="1" latinLnBrk="0" hangingPunct="1">
              <a:lnSpc>
                <a:spcPct val="150000"/>
              </a:lnSpc>
              <a:spcBef>
                <a:spcPts val="375"/>
              </a:spcBef>
              <a:buFont typeface="Lato" panose="020F0502020204030203" pitchFamily="34" charset="0"/>
              <a:buNone/>
              <a:defRPr sz="2400" kern="1200">
                <a:solidFill>
                  <a:schemeClr val="tx1"/>
                </a:solidFill>
                <a:latin typeface="Lato" panose="020F0502020204030203" pitchFamily="34" charset="0"/>
                <a:ea typeface="+mn-ea"/>
                <a:cs typeface="+mn-cs"/>
              </a:defRPr>
            </a:lvl2pPr>
            <a:lvl3pPr marL="685578" indent="0" algn="l" defTabSz="685800" rtl="0" eaLnBrk="1" latinLnBrk="0" hangingPunct="1">
              <a:lnSpc>
                <a:spcPct val="150000"/>
              </a:lnSpc>
              <a:spcBef>
                <a:spcPts val="375"/>
              </a:spcBef>
              <a:buFont typeface="Arial" panose="020B0604020202020204" pitchFamily="34" charset="0"/>
              <a:buNone/>
              <a:defRPr sz="1500" kern="1200">
                <a:solidFill>
                  <a:schemeClr val="tx1"/>
                </a:solidFill>
                <a:latin typeface="+mn-lt"/>
                <a:ea typeface="+mn-ea"/>
                <a:cs typeface="+mn-cs"/>
              </a:defRPr>
            </a:lvl3pPr>
            <a:lvl4pPr marL="1028368" indent="0" algn="l" defTabSz="685800" rtl="0" eaLnBrk="1" latinLnBrk="0" hangingPunct="1">
              <a:lnSpc>
                <a:spcPct val="150000"/>
              </a:lnSpc>
              <a:spcBef>
                <a:spcPts val="375"/>
              </a:spcBef>
              <a:buFont typeface="Arial" panose="020B0604020202020204" pitchFamily="34" charset="0"/>
              <a:buNone/>
              <a:defRPr sz="1350" kern="1200">
                <a:solidFill>
                  <a:schemeClr val="tx1"/>
                </a:solidFill>
                <a:latin typeface="+mn-lt"/>
                <a:ea typeface="+mn-ea"/>
                <a:cs typeface="+mn-cs"/>
              </a:defRPr>
            </a:lvl4pPr>
            <a:lvl5pPr marL="1371157" indent="0" algn="l" defTabSz="685800" rtl="0" eaLnBrk="1" latinLnBrk="0" hangingPunct="1">
              <a:lnSpc>
                <a:spcPct val="150000"/>
              </a:lnSpc>
              <a:spcBef>
                <a:spcPts val="375"/>
              </a:spcBef>
              <a:buFont typeface="Arial" panose="020B0604020202020204" pitchFamily="34" charset="0"/>
              <a:buNone/>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endParaRPr lang="en-US" sz="3276" dirty="0"/>
          </a:p>
        </p:txBody>
      </p:sp>
      <p:graphicFrame>
        <p:nvGraphicFramePr>
          <p:cNvPr id="25" name="Chart 24"/>
          <p:cNvGraphicFramePr/>
          <p:nvPr>
            <p:extLst>
              <p:ext uri="{D42A27DB-BD31-4B8C-83A1-F6EECF244321}">
                <p14:modId xmlns:p14="http://schemas.microsoft.com/office/powerpoint/2010/main" val="735713705"/>
              </p:ext>
            </p:extLst>
          </p:nvPr>
        </p:nvGraphicFramePr>
        <p:xfrm>
          <a:off x="5659454" y="1516565"/>
          <a:ext cx="6667035" cy="5505245"/>
        </p:xfrm>
        <a:graphic>
          <a:graphicData uri="http://schemas.openxmlformats.org/drawingml/2006/chart">
            <c:chart xmlns:c="http://schemas.openxmlformats.org/drawingml/2006/chart" xmlns:r="http://schemas.openxmlformats.org/officeDocument/2006/relationships" r:id="rId3"/>
          </a:graphicData>
        </a:graphic>
      </p:graphicFrame>
      <p:cxnSp>
        <p:nvCxnSpPr>
          <p:cNvPr id="26" name="Straight Arrow Connector 25"/>
          <p:cNvCxnSpPr/>
          <p:nvPr/>
        </p:nvCxnSpPr>
        <p:spPr>
          <a:xfrm>
            <a:off x="5093840" y="3583215"/>
            <a:ext cx="4300716" cy="162354"/>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5093840" y="3745569"/>
            <a:ext cx="2549651" cy="877967"/>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106426" y="6055595"/>
            <a:ext cx="8011012" cy="932563"/>
          </a:xfrm>
          <a:prstGeom prst="rect">
            <a:avLst/>
          </a:prstGeom>
          <a:noFill/>
        </p:spPr>
        <p:txBody>
          <a:bodyPr wrap="square" rtlCol="0">
            <a:spAutoFit/>
          </a:bodyPr>
          <a:lstStyle/>
          <a:p>
            <a:r>
              <a:rPr lang="en-US" sz="1365" dirty="0"/>
              <a:t>^ State General Aids includes: equalization aid, special adjustment aid, inter-district &amp; intra-district </a:t>
            </a:r>
            <a:br>
              <a:rPr lang="en-US" sz="1365" dirty="0"/>
            </a:br>
            <a:r>
              <a:rPr lang="en-US" sz="1365" dirty="0"/>
              <a:t>    aids, and high poverty aid (i.e., state aids received under the districts’ revenue limit caps).</a:t>
            </a:r>
          </a:p>
          <a:p>
            <a:r>
              <a:rPr lang="en-US" sz="1365" dirty="0"/>
              <a:t>* Other Sources include: state categorical aids, federal aid, and non-property tax local revenue </a:t>
            </a:r>
            <a:br>
              <a:rPr lang="en-US" sz="1365" dirty="0"/>
            </a:br>
            <a:r>
              <a:rPr lang="en-US" sz="1365" dirty="0"/>
              <a:t>   (i.e., revenue received outside of the districts’ revenue limit caps). </a:t>
            </a:r>
          </a:p>
        </p:txBody>
      </p:sp>
      <p:sp>
        <p:nvSpPr>
          <p:cNvPr id="9" name="Text Placeholder 1">
            <a:extLst>
              <a:ext uri="{FF2B5EF4-FFF2-40B4-BE49-F238E27FC236}">
                <a16:creationId xmlns:a16="http://schemas.microsoft.com/office/drawing/2014/main" id="{81C77F20-BCA5-7C88-8CC3-196470D2521D}"/>
              </a:ext>
            </a:extLst>
          </p:cNvPr>
          <p:cNvSpPr txBox="1">
            <a:spLocks/>
          </p:cNvSpPr>
          <p:nvPr/>
        </p:nvSpPr>
        <p:spPr>
          <a:xfrm>
            <a:off x="0" y="0"/>
            <a:ext cx="12480925" cy="1258460"/>
          </a:xfrm>
          <a:prstGeom prst="rect">
            <a:avLst/>
          </a:prstGeom>
          <a:ln>
            <a:noFill/>
          </a:ln>
        </p:spPr>
        <p:txBody>
          <a:bodyPr vert="horz" lIns="91440" tIns="45720" rIns="91440" bIns="45720" rtlCol="0" anchor="ctr">
            <a:noAutofit/>
          </a:bodyPr>
          <a:lstStyle>
            <a:defPPr>
              <a:defRPr lang="en-US"/>
            </a:defPPr>
            <a:lvl1pPr algn="ctr" defTabSz="936071">
              <a:spcBef>
                <a:spcPct val="0"/>
              </a:spcBef>
              <a:spcAft>
                <a:spcPts val="600"/>
              </a:spcAft>
              <a:defRPr sz="4400">
                <a:solidFill>
                  <a:schemeClr val="bg1"/>
                </a:solidFill>
                <a:effectLst>
                  <a:outerShdw blurRad="38100" dist="38100" dir="2700000" algn="tl">
                    <a:srgbClr val="000000">
                      <a:alpha val="43137"/>
                    </a:srgbClr>
                  </a:outerShdw>
                </a:effectLst>
                <a:latin typeface="+mj-lt"/>
              </a:defRPr>
            </a:lvl1pPr>
            <a:lvl2pPr marL="702053" indent="-234018" algn="l" defTabSz="936071" rtl="0" eaLnBrk="1" latinLnBrk="0" hangingPunct="1">
              <a:lnSpc>
                <a:spcPct val="150000"/>
              </a:lnSpc>
              <a:spcBef>
                <a:spcPts val="512"/>
              </a:spcBef>
              <a:spcAft>
                <a:spcPts val="600"/>
              </a:spcAft>
              <a:buFont typeface="Lato" panose="020F0502020204030203" pitchFamily="34" charset="0"/>
              <a:buChar char="-"/>
              <a:defRPr sz="2400" kern="1200">
                <a:solidFill>
                  <a:schemeClr val="tx1"/>
                </a:solidFill>
                <a:latin typeface="+mn-lt"/>
                <a:ea typeface="+mn-ea"/>
                <a:cs typeface="+mn-cs"/>
              </a:defRPr>
            </a:lvl2pPr>
            <a:lvl3pPr marL="1170089" indent="-234018" algn="l" defTabSz="936071" rtl="0" eaLnBrk="1" latinLnBrk="0" hangingPunct="1">
              <a:lnSpc>
                <a:spcPct val="150000"/>
              </a:lnSpc>
              <a:spcBef>
                <a:spcPts val="512"/>
              </a:spcBef>
              <a:spcAft>
                <a:spcPts val="600"/>
              </a:spcAft>
              <a:buFont typeface="Arial" panose="020B0604020202020204" pitchFamily="34" charset="0"/>
              <a:buChar char="•"/>
              <a:defRPr sz="1800" kern="1200">
                <a:solidFill>
                  <a:schemeClr val="tx1"/>
                </a:solidFill>
                <a:latin typeface="+mn-lt"/>
                <a:ea typeface="+mn-ea"/>
                <a:cs typeface="+mn-cs"/>
              </a:defRPr>
            </a:lvl3pPr>
            <a:lvl4pPr marL="1638125" indent="-234018" algn="l" defTabSz="936071" rtl="0" eaLnBrk="1" latinLnBrk="0" hangingPunct="1">
              <a:lnSpc>
                <a:spcPct val="150000"/>
              </a:lnSpc>
              <a:spcBef>
                <a:spcPts val="512"/>
              </a:spcBef>
              <a:spcAft>
                <a:spcPts val="600"/>
              </a:spcAft>
              <a:buFont typeface="Arial" panose="020B0604020202020204" pitchFamily="34" charset="0"/>
              <a:buChar char="•"/>
              <a:defRPr sz="1800" kern="1200">
                <a:solidFill>
                  <a:schemeClr val="tx1"/>
                </a:solidFill>
                <a:latin typeface="+mn-lt"/>
                <a:ea typeface="+mn-ea"/>
                <a:cs typeface="+mn-cs"/>
              </a:defRPr>
            </a:lvl4pPr>
            <a:lvl5pPr marL="2106160" indent="-234018" algn="l" defTabSz="936071" rtl="0" eaLnBrk="1" latinLnBrk="0" hangingPunct="1">
              <a:lnSpc>
                <a:spcPct val="150000"/>
              </a:lnSpc>
              <a:spcBef>
                <a:spcPts val="512"/>
              </a:spcBef>
              <a:spcAft>
                <a:spcPts val="600"/>
              </a:spcAft>
              <a:buFont typeface="Arial" panose="020B0604020202020204" pitchFamily="34" charset="0"/>
              <a:buChar char="•"/>
              <a:defRPr sz="1800" kern="1200">
                <a:solidFill>
                  <a:schemeClr val="tx1"/>
                </a:solidFill>
                <a:latin typeface="+mn-lt"/>
                <a:ea typeface="+mn-ea"/>
                <a:cs typeface="+mn-cs"/>
              </a:defRPr>
            </a:lvl5pPr>
            <a:lvl6pPr marL="2574196" indent="-234018" algn="l" defTabSz="936071" rtl="0" eaLnBrk="1" latinLnBrk="0" hangingPunct="1">
              <a:lnSpc>
                <a:spcPct val="90000"/>
              </a:lnSpc>
              <a:spcBef>
                <a:spcPts val="512"/>
              </a:spcBef>
              <a:buFont typeface="Arial" panose="020B0604020202020204" pitchFamily="34" charset="0"/>
              <a:buChar char="•"/>
              <a:defRPr sz="1843" kern="1200">
                <a:solidFill>
                  <a:schemeClr val="tx1"/>
                </a:solidFill>
                <a:latin typeface="+mn-lt"/>
                <a:ea typeface="+mn-ea"/>
                <a:cs typeface="+mn-cs"/>
              </a:defRPr>
            </a:lvl6pPr>
            <a:lvl7pPr marL="3042232" indent="-234018" algn="l" defTabSz="936071" rtl="0" eaLnBrk="1" latinLnBrk="0" hangingPunct="1">
              <a:lnSpc>
                <a:spcPct val="90000"/>
              </a:lnSpc>
              <a:spcBef>
                <a:spcPts val="512"/>
              </a:spcBef>
              <a:buFont typeface="Arial" panose="020B0604020202020204" pitchFamily="34" charset="0"/>
              <a:buChar char="•"/>
              <a:defRPr sz="1843" kern="1200">
                <a:solidFill>
                  <a:schemeClr val="tx1"/>
                </a:solidFill>
                <a:latin typeface="+mn-lt"/>
                <a:ea typeface="+mn-ea"/>
                <a:cs typeface="+mn-cs"/>
              </a:defRPr>
            </a:lvl7pPr>
            <a:lvl8pPr marL="3510267" indent="-234018" algn="l" defTabSz="936071" rtl="0" eaLnBrk="1" latinLnBrk="0" hangingPunct="1">
              <a:lnSpc>
                <a:spcPct val="90000"/>
              </a:lnSpc>
              <a:spcBef>
                <a:spcPts val="512"/>
              </a:spcBef>
              <a:buFont typeface="Arial" panose="020B0604020202020204" pitchFamily="34" charset="0"/>
              <a:buChar char="•"/>
              <a:defRPr sz="1843" kern="1200">
                <a:solidFill>
                  <a:schemeClr val="tx1"/>
                </a:solidFill>
                <a:latin typeface="+mn-lt"/>
                <a:ea typeface="+mn-ea"/>
                <a:cs typeface="+mn-cs"/>
              </a:defRPr>
            </a:lvl8pPr>
            <a:lvl9pPr marL="3978303" indent="-234018" algn="l" defTabSz="936071" rtl="0" eaLnBrk="1" latinLnBrk="0" hangingPunct="1">
              <a:lnSpc>
                <a:spcPct val="90000"/>
              </a:lnSpc>
              <a:spcBef>
                <a:spcPts val="512"/>
              </a:spcBef>
              <a:buFont typeface="Arial" panose="020B0604020202020204" pitchFamily="34" charset="0"/>
              <a:buChar char="•"/>
              <a:defRPr sz="1843" kern="1200">
                <a:solidFill>
                  <a:schemeClr val="tx1"/>
                </a:solidFill>
                <a:latin typeface="+mn-lt"/>
                <a:ea typeface="+mn-ea"/>
                <a:cs typeface="+mn-cs"/>
              </a:defRPr>
            </a:lvl9pPr>
          </a:lstStyle>
          <a:p>
            <a:r>
              <a:rPr lang="en-US" dirty="0"/>
              <a:t>State Totals - School District Revenues</a:t>
            </a:r>
          </a:p>
        </p:txBody>
      </p:sp>
    </p:spTree>
    <p:extLst>
      <p:ext uri="{BB962C8B-B14F-4D97-AF65-F5344CB8AC3E}">
        <p14:creationId xmlns:p14="http://schemas.microsoft.com/office/powerpoint/2010/main" val="3888932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35282" y="1451766"/>
            <a:ext cx="9393381" cy="5072240"/>
          </a:xfrm>
        </p:spPr>
        <p:txBody>
          <a:bodyPr>
            <a:normAutofit lnSpcReduction="10000"/>
          </a:bodyPr>
          <a:lstStyle/>
          <a:p>
            <a:pPr>
              <a:lnSpc>
                <a:spcPct val="100000"/>
              </a:lnSpc>
              <a:buFont typeface="Wingdings" panose="05000000000000000000" pitchFamily="2" charset="2"/>
              <a:buChar char="Ø"/>
            </a:pPr>
            <a:r>
              <a:rPr lang="en-US" sz="3000" b="1" dirty="0">
                <a:solidFill>
                  <a:srgbClr val="262087"/>
                </a:solidFill>
              </a:rPr>
              <a:t>Regulates Revenues for Funds 10, 38 and 41</a:t>
            </a:r>
          </a:p>
          <a:p>
            <a:pPr marL="914400" lvl="1" indent="-457200">
              <a:lnSpc>
                <a:spcPct val="100000"/>
              </a:lnSpc>
              <a:buFont typeface="Wingdings" panose="05000000000000000000" pitchFamily="2" charset="2"/>
              <a:buChar char="Ø"/>
            </a:pPr>
            <a:r>
              <a:rPr lang="en-US" sz="3000" dirty="0">
                <a:solidFill>
                  <a:srgbClr val="262087"/>
                </a:solidFill>
              </a:rPr>
              <a:t>General Fund (10)</a:t>
            </a:r>
          </a:p>
          <a:p>
            <a:pPr marL="1371600" lvl="2" indent="-457200">
              <a:lnSpc>
                <a:spcPct val="100000"/>
              </a:lnSpc>
              <a:buFont typeface="Wingdings" panose="05000000000000000000" pitchFamily="2" charset="2"/>
              <a:buChar char="Ø"/>
            </a:pPr>
            <a:r>
              <a:rPr lang="en-US" sz="3000" dirty="0">
                <a:solidFill>
                  <a:srgbClr val="262087"/>
                </a:solidFill>
              </a:rPr>
              <a:t>Property Tax Levy</a:t>
            </a:r>
          </a:p>
          <a:p>
            <a:pPr marL="1371600" lvl="2" indent="-457200">
              <a:lnSpc>
                <a:spcPct val="100000"/>
              </a:lnSpc>
              <a:buFont typeface="Wingdings" panose="05000000000000000000" pitchFamily="2" charset="2"/>
              <a:buChar char="Ø"/>
            </a:pPr>
            <a:r>
              <a:rPr lang="en-US" sz="3000" dirty="0">
                <a:solidFill>
                  <a:srgbClr val="262087"/>
                </a:solidFill>
              </a:rPr>
              <a:t>General State Aid</a:t>
            </a:r>
          </a:p>
          <a:p>
            <a:pPr marL="1371600" lvl="2" indent="-457200">
              <a:lnSpc>
                <a:spcPct val="100000"/>
              </a:lnSpc>
              <a:buFont typeface="Wingdings" panose="05000000000000000000" pitchFamily="2" charset="2"/>
              <a:buChar char="Ø"/>
            </a:pPr>
            <a:r>
              <a:rPr lang="en-US" sz="3000" dirty="0">
                <a:solidFill>
                  <a:srgbClr val="262087"/>
                </a:solidFill>
              </a:rPr>
              <a:t>Computer Aid</a:t>
            </a:r>
          </a:p>
          <a:p>
            <a:pPr marL="862013" lvl="1" indent="-457200">
              <a:lnSpc>
                <a:spcPct val="100000"/>
              </a:lnSpc>
              <a:buFont typeface="Wingdings" panose="05000000000000000000" pitchFamily="2" charset="2"/>
              <a:buChar char="Ø"/>
            </a:pPr>
            <a:r>
              <a:rPr lang="en-US" sz="3000" dirty="0">
                <a:solidFill>
                  <a:srgbClr val="262087"/>
                </a:solidFill>
              </a:rPr>
              <a:t>Non-Referendum Debt Service Fund (38)</a:t>
            </a:r>
          </a:p>
          <a:p>
            <a:pPr marL="1371600" lvl="2" indent="-457200">
              <a:lnSpc>
                <a:spcPct val="100000"/>
              </a:lnSpc>
              <a:buFont typeface="Wingdings" panose="05000000000000000000" pitchFamily="2" charset="2"/>
              <a:buChar char="Ø"/>
            </a:pPr>
            <a:r>
              <a:rPr lang="en-US" sz="3000" dirty="0">
                <a:solidFill>
                  <a:srgbClr val="262087"/>
                </a:solidFill>
              </a:rPr>
              <a:t>Property Tax Levy</a:t>
            </a:r>
          </a:p>
          <a:p>
            <a:pPr marL="914400" lvl="1" indent="-457200">
              <a:lnSpc>
                <a:spcPct val="100000"/>
              </a:lnSpc>
              <a:buFont typeface="Wingdings" panose="05000000000000000000" pitchFamily="2" charset="2"/>
              <a:buChar char="Ø"/>
            </a:pPr>
            <a:r>
              <a:rPr lang="en-US" sz="3000" dirty="0">
                <a:solidFill>
                  <a:srgbClr val="262087"/>
                </a:solidFill>
              </a:rPr>
              <a:t>Capital Projects Fund (41)</a:t>
            </a:r>
          </a:p>
          <a:p>
            <a:pPr marL="1371600" lvl="2" indent="-457200">
              <a:lnSpc>
                <a:spcPct val="100000"/>
              </a:lnSpc>
              <a:buFont typeface="Wingdings" panose="05000000000000000000" pitchFamily="2" charset="2"/>
              <a:buChar char="Ø"/>
            </a:pPr>
            <a:r>
              <a:rPr lang="en-US" sz="3000" dirty="0">
                <a:solidFill>
                  <a:srgbClr val="262087"/>
                </a:solidFill>
              </a:rPr>
              <a:t>Property Tax Levy</a:t>
            </a:r>
          </a:p>
        </p:txBody>
      </p:sp>
      <p:sp>
        <p:nvSpPr>
          <p:cNvPr id="5" name="Title 4"/>
          <p:cNvSpPr>
            <a:spLocks noGrp="1"/>
          </p:cNvSpPr>
          <p:nvPr>
            <p:ph type="title"/>
          </p:nvPr>
        </p:nvSpPr>
        <p:spPr>
          <a:xfrm>
            <a:off x="0" y="1"/>
            <a:ext cx="12420601" cy="1243583"/>
          </a:xfr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ea typeface="+mn-ea"/>
                <a:cs typeface="+mn-cs"/>
              </a:rPr>
              <a:t>What is within Revenue Limits?</a:t>
            </a:r>
          </a:p>
        </p:txBody>
      </p:sp>
    </p:spTree>
    <p:extLst>
      <p:ext uri="{BB962C8B-B14F-4D97-AF65-F5344CB8AC3E}">
        <p14:creationId xmlns:p14="http://schemas.microsoft.com/office/powerpoint/2010/main" val="20519719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24608" y="1536192"/>
            <a:ext cx="10868470" cy="4753836"/>
          </a:xfrm>
        </p:spPr>
        <p:txBody>
          <a:bodyPr>
            <a:noAutofit/>
          </a:bodyPr>
          <a:lstStyle/>
          <a:p>
            <a:pPr marL="1376363" lvl="2" indent="-514350">
              <a:lnSpc>
                <a:spcPct val="150000"/>
              </a:lnSpc>
              <a:buClr>
                <a:srgbClr val="262087"/>
              </a:buClr>
              <a:buFont typeface="Wingdings" panose="05000000000000000000" pitchFamily="2" charset="2"/>
              <a:buChar char="Ø"/>
            </a:pPr>
            <a:r>
              <a:rPr lang="en-US" sz="2800" dirty="0">
                <a:solidFill>
                  <a:srgbClr val="262087"/>
                </a:solidFill>
              </a:rPr>
              <a:t>Categorical Aids (Special Education, Per Pupil Aid, Library, Transportation, SAGE/AGR, Sparsity, etc.)</a:t>
            </a:r>
          </a:p>
          <a:p>
            <a:pPr marL="1376363" lvl="2" indent="-514350">
              <a:lnSpc>
                <a:spcPct val="150000"/>
              </a:lnSpc>
              <a:buClr>
                <a:srgbClr val="262087"/>
              </a:buClr>
              <a:buFont typeface="Wingdings" panose="05000000000000000000" pitchFamily="2" charset="2"/>
              <a:buChar char="Ø"/>
            </a:pPr>
            <a:r>
              <a:rPr lang="en-US" sz="2800" dirty="0">
                <a:solidFill>
                  <a:srgbClr val="262087"/>
                </a:solidFill>
              </a:rPr>
              <a:t>State and Federal Grants</a:t>
            </a:r>
          </a:p>
          <a:p>
            <a:pPr marL="1376363" lvl="2" indent="-514350">
              <a:lnSpc>
                <a:spcPct val="150000"/>
              </a:lnSpc>
              <a:buClr>
                <a:srgbClr val="262087"/>
              </a:buClr>
              <a:buFont typeface="Wingdings" panose="05000000000000000000" pitchFamily="2" charset="2"/>
              <a:buChar char="Ø"/>
            </a:pPr>
            <a:r>
              <a:rPr lang="en-US" sz="2800" dirty="0">
                <a:solidFill>
                  <a:srgbClr val="262087"/>
                </a:solidFill>
              </a:rPr>
              <a:t>Student Fees, Gate Receipts, and Donations</a:t>
            </a:r>
          </a:p>
          <a:p>
            <a:pPr marL="1376363" lvl="2" indent="-514350">
              <a:lnSpc>
                <a:spcPct val="150000"/>
              </a:lnSpc>
              <a:buClr>
                <a:srgbClr val="262087"/>
              </a:buClr>
              <a:buFont typeface="Wingdings" panose="05000000000000000000" pitchFamily="2" charset="2"/>
              <a:buChar char="Ø"/>
            </a:pPr>
            <a:r>
              <a:rPr lang="en-US" sz="2800" dirty="0">
                <a:solidFill>
                  <a:srgbClr val="262087"/>
                </a:solidFill>
              </a:rPr>
              <a:t>Tax Levy for Referendum Approved Debt Service Fund (39)</a:t>
            </a:r>
          </a:p>
          <a:p>
            <a:pPr marL="1376363" lvl="2" indent="-514350">
              <a:lnSpc>
                <a:spcPct val="150000"/>
              </a:lnSpc>
              <a:buClr>
                <a:srgbClr val="262087"/>
              </a:buClr>
              <a:buFont typeface="Wingdings" panose="05000000000000000000" pitchFamily="2" charset="2"/>
              <a:buChar char="Ø"/>
            </a:pPr>
            <a:r>
              <a:rPr lang="en-US" sz="2800" dirty="0">
                <a:solidFill>
                  <a:srgbClr val="262087"/>
                </a:solidFill>
              </a:rPr>
              <a:t>Tax Levy for Community Service Fund (80) </a:t>
            </a:r>
          </a:p>
        </p:txBody>
      </p:sp>
      <p:sp>
        <p:nvSpPr>
          <p:cNvPr id="5" name="Title 4"/>
          <p:cNvSpPr>
            <a:spLocks noGrp="1"/>
          </p:cNvSpPr>
          <p:nvPr>
            <p:ph type="title"/>
          </p:nvPr>
        </p:nvSpPr>
        <p:spPr>
          <a:xfrm>
            <a:off x="-83127" y="281250"/>
            <a:ext cx="12564051" cy="778624"/>
          </a:xfr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ea typeface="+mn-ea"/>
                <a:cs typeface="+mn-cs"/>
              </a:rPr>
              <a:t>What is outside the Revenue Limit?</a:t>
            </a:r>
          </a:p>
        </p:txBody>
      </p:sp>
      <p:sp>
        <p:nvSpPr>
          <p:cNvPr id="3" name="Rectangle 2">
            <a:extLst>
              <a:ext uri="{FF2B5EF4-FFF2-40B4-BE49-F238E27FC236}">
                <a16:creationId xmlns:a16="http://schemas.microsoft.com/office/drawing/2014/main" id="{2FDC30B9-8DE4-5EC7-DA00-FD9525486526}"/>
              </a:ext>
            </a:extLst>
          </p:cNvPr>
          <p:cNvSpPr/>
          <p:nvPr/>
        </p:nvSpPr>
        <p:spPr>
          <a:xfrm>
            <a:off x="8091814" y="1536192"/>
            <a:ext cx="2167002" cy="778624"/>
          </a:xfrm>
          <a:prstGeom prst="rect">
            <a:avLst/>
          </a:prstGeom>
          <a:noFill/>
          <a:ln w="762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130178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12480925" cy="1271015"/>
          </a:xfrm>
          <a:prstGeom prst="rect">
            <a:avLst/>
          </a:prstGeo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latin typeface="+mj-lt"/>
              </a:rPr>
              <a:t>RL: Per Pupil Adjustment History</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98192397"/>
              </p:ext>
            </p:extLst>
          </p:nvPr>
        </p:nvGraphicFramePr>
        <p:xfrm>
          <a:off x="301999" y="1428108"/>
          <a:ext cx="11876926" cy="5208998"/>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a:extLst>
              <a:ext uri="{FF2B5EF4-FFF2-40B4-BE49-F238E27FC236}">
                <a16:creationId xmlns:a16="http://schemas.microsoft.com/office/drawing/2014/main" id="{50DBBC0E-EB99-4712-A86F-E7CBDC8B6ED1}"/>
              </a:ext>
            </a:extLst>
          </p:cNvPr>
          <p:cNvSpPr txBox="1"/>
          <p:nvPr/>
        </p:nvSpPr>
        <p:spPr>
          <a:xfrm>
            <a:off x="7999956" y="5225660"/>
            <a:ext cx="4438437" cy="738664"/>
          </a:xfrm>
          <a:prstGeom prst="rect">
            <a:avLst/>
          </a:prstGeom>
          <a:noFill/>
        </p:spPr>
        <p:txBody>
          <a:bodyPr wrap="square" rtlCol="0">
            <a:spAutoFit/>
          </a:bodyPr>
          <a:lstStyle/>
          <a:p>
            <a:r>
              <a:rPr lang="en-US" sz="1400" b="0" i="0" u="none" strike="noStrike" baseline="0" dirty="0">
                <a:solidFill>
                  <a:srgbClr val="000000"/>
                </a:solidFill>
              </a:rPr>
              <a:t>* Under the 2011-13 budget act, the per pupil </a:t>
            </a:r>
            <a:br>
              <a:rPr lang="en-US" sz="1400" b="0" i="0" u="none" strike="noStrike" baseline="0" dirty="0">
                <a:solidFill>
                  <a:srgbClr val="000000"/>
                </a:solidFill>
              </a:rPr>
            </a:br>
            <a:r>
              <a:rPr lang="en-US" sz="1400" b="0" i="0" u="none" strike="noStrike" baseline="0" dirty="0">
                <a:solidFill>
                  <a:srgbClr val="000000"/>
                </a:solidFill>
              </a:rPr>
              <a:t>   adjustment in 2011-12 was set at a 5.5% reduction,  </a:t>
            </a:r>
            <a:br>
              <a:rPr lang="en-US" sz="1400" b="0" i="0" u="none" strike="noStrike" baseline="0" dirty="0">
                <a:solidFill>
                  <a:srgbClr val="000000"/>
                </a:solidFill>
              </a:rPr>
            </a:br>
            <a:r>
              <a:rPr lang="en-US" sz="1400" b="0" i="0" u="none" strike="noStrike" baseline="0" dirty="0">
                <a:solidFill>
                  <a:srgbClr val="000000"/>
                </a:solidFill>
              </a:rPr>
              <a:t>   The statewide average reduction was $554 per pupil. </a:t>
            </a:r>
            <a:endParaRPr lang="en-US" sz="1400" dirty="0"/>
          </a:p>
        </p:txBody>
      </p:sp>
    </p:spTree>
    <p:extLst>
      <p:ext uri="{BB962C8B-B14F-4D97-AF65-F5344CB8AC3E}">
        <p14:creationId xmlns:p14="http://schemas.microsoft.com/office/powerpoint/2010/main" val="20664742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3"/>
          </p:nvPr>
        </p:nvSpPr>
        <p:spPr>
          <a:ln>
            <a:noFill/>
          </a:ln>
        </p:spPr>
        <p:txBody>
          <a:bodyPr>
            <a:noAutofit/>
          </a:bodyPr>
          <a:lstStyle/>
          <a:p>
            <a:pPr>
              <a:lnSpc>
                <a:spcPct val="100000"/>
              </a:lnSpc>
              <a:spcBef>
                <a:spcPct val="0"/>
              </a:spcBef>
            </a:pPr>
            <a:r>
              <a:rPr lang="en-US" sz="4400" dirty="0">
                <a:solidFill>
                  <a:schemeClr val="bg1"/>
                </a:solidFill>
                <a:effectLst>
                  <a:outerShdw blurRad="38100" dist="38100" dir="2700000" algn="tl">
                    <a:srgbClr val="000000">
                      <a:alpha val="43137"/>
                    </a:srgbClr>
                  </a:outerShdw>
                </a:effectLst>
                <a:latin typeface="+mj-lt"/>
              </a:rPr>
              <a:t>Revenue Limits</a:t>
            </a:r>
          </a:p>
        </p:txBody>
      </p:sp>
      <p:sp>
        <p:nvSpPr>
          <p:cNvPr id="6" name="Rectangle 5"/>
          <p:cNvSpPr/>
          <p:nvPr/>
        </p:nvSpPr>
        <p:spPr>
          <a:xfrm>
            <a:off x="514351" y="1329856"/>
            <a:ext cx="11758930" cy="4779963"/>
          </a:xfrm>
          <a:prstGeom prst="rect">
            <a:avLst/>
          </a:prstGeom>
        </p:spPr>
        <p:txBody>
          <a:bodyPr wrap="square">
            <a:spAutoFit/>
          </a:bodyPr>
          <a:lstStyle/>
          <a:p>
            <a:pPr>
              <a:lnSpc>
                <a:spcPct val="90000"/>
              </a:lnSpc>
              <a:spcAft>
                <a:spcPts val="1843"/>
              </a:spcAft>
              <a:buClr>
                <a:srgbClr val="FF0000"/>
              </a:buClr>
              <a:defRPr/>
            </a:pPr>
            <a:r>
              <a:rPr lang="en-US" sz="2600" b="1" dirty="0">
                <a:solidFill>
                  <a:srgbClr val="262087"/>
                </a:solidFill>
              </a:rPr>
              <a:t>Membership</a:t>
            </a:r>
          </a:p>
          <a:p>
            <a:pPr marL="819127" lvl="1" indent="-514350" defTabSz="936071">
              <a:lnSpc>
                <a:spcPts val="2663"/>
              </a:lnSpc>
              <a:spcBef>
                <a:spcPts val="512"/>
              </a:spcBef>
              <a:spcAft>
                <a:spcPts val="600"/>
              </a:spcAft>
              <a:buClr>
                <a:srgbClr val="262087"/>
              </a:buClr>
              <a:buFont typeface="Wingdings" panose="05000000000000000000" pitchFamily="2" charset="2"/>
              <a:buChar char="Ø"/>
              <a:defRPr/>
            </a:pPr>
            <a:r>
              <a:rPr lang="en-US" sz="2200" dirty="0">
                <a:solidFill>
                  <a:srgbClr val="262087"/>
                </a:solidFill>
              </a:rPr>
              <a:t>September Pupil Count FTE + 40% Summer School FTE (3YRA)</a:t>
            </a:r>
          </a:p>
          <a:p>
            <a:pPr>
              <a:lnSpc>
                <a:spcPct val="90000"/>
              </a:lnSpc>
              <a:spcAft>
                <a:spcPts val="1843"/>
              </a:spcAft>
              <a:buClr>
                <a:srgbClr val="FF0000"/>
              </a:buClr>
              <a:defRPr/>
            </a:pPr>
            <a:endParaRPr lang="en-US" sz="200" b="1" u="sng" dirty="0">
              <a:solidFill>
                <a:srgbClr val="262087"/>
              </a:solidFill>
            </a:endParaRPr>
          </a:p>
          <a:p>
            <a:pPr>
              <a:lnSpc>
                <a:spcPct val="90000"/>
              </a:lnSpc>
              <a:spcAft>
                <a:spcPts val="1843"/>
              </a:spcAft>
              <a:buClr>
                <a:srgbClr val="FF0000"/>
              </a:buClr>
              <a:defRPr/>
            </a:pPr>
            <a:r>
              <a:rPr lang="en-US" sz="2600" b="1" dirty="0">
                <a:solidFill>
                  <a:srgbClr val="262087"/>
                </a:solidFill>
              </a:rPr>
              <a:t>Four-Step Process</a:t>
            </a:r>
          </a:p>
          <a:p>
            <a:pPr marL="304777" lvl="1" defTabSz="936071">
              <a:lnSpc>
                <a:spcPts val="2663"/>
              </a:lnSpc>
              <a:spcBef>
                <a:spcPts val="512"/>
              </a:spcBef>
              <a:spcAft>
                <a:spcPts val="600"/>
              </a:spcAft>
              <a:buClr>
                <a:srgbClr val="262087"/>
              </a:buClr>
              <a:defRPr/>
            </a:pPr>
            <a:r>
              <a:rPr lang="en-US" sz="2200" b="1" dirty="0">
                <a:solidFill>
                  <a:srgbClr val="262087"/>
                </a:solidFill>
              </a:rPr>
              <a:t>Step 1: Build the Base Revenue Per Member </a:t>
            </a:r>
            <a:r>
              <a:rPr lang="en-US" sz="2200" dirty="0">
                <a:solidFill>
                  <a:srgbClr val="262087"/>
                </a:solidFill>
              </a:rPr>
              <a:t>(Worksheet lines 1-3)</a:t>
            </a:r>
          </a:p>
          <a:p>
            <a:pPr marL="171450" indent="-171450">
              <a:lnSpc>
                <a:spcPct val="90000"/>
              </a:lnSpc>
              <a:buClr>
                <a:srgbClr val="262087"/>
              </a:buClr>
              <a:buFont typeface="Wingdings" panose="05000000000000000000" pitchFamily="2" charset="2"/>
              <a:buChar char="Ø"/>
              <a:defRPr/>
            </a:pPr>
            <a:endParaRPr lang="en-US" sz="2200" b="1" dirty="0">
              <a:solidFill>
                <a:srgbClr val="262087"/>
              </a:solidFill>
            </a:endParaRPr>
          </a:p>
          <a:p>
            <a:pPr marL="304777" lvl="1" defTabSz="936071">
              <a:lnSpc>
                <a:spcPts val="2663"/>
              </a:lnSpc>
              <a:spcBef>
                <a:spcPts val="512"/>
              </a:spcBef>
              <a:spcAft>
                <a:spcPts val="600"/>
              </a:spcAft>
              <a:buClr>
                <a:srgbClr val="262087"/>
              </a:buClr>
              <a:defRPr/>
            </a:pPr>
            <a:r>
              <a:rPr lang="en-US" sz="2200" b="1" dirty="0">
                <a:solidFill>
                  <a:srgbClr val="262087"/>
                </a:solidFill>
              </a:rPr>
              <a:t>Step 2: Calculate New Revenue Per Member </a:t>
            </a:r>
            <a:r>
              <a:rPr lang="en-US" sz="2200" dirty="0">
                <a:solidFill>
                  <a:srgbClr val="262087"/>
                </a:solidFill>
              </a:rPr>
              <a:t>(Worksheet lines 4-7) </a:t>
            </a:r>
          </a:p>
          <a:p>
            <a:pPr marL="171450" indent="-171450">
              <a:lnSpc>
                <a:spcPct val="90000"/>
              </a:lnSpc>
              <a:buClr>
                <a:srgbClr val="262087"/>
              </a:buClr>
              <a:buFont typeface="Wingdings" panose="05000000000000000000" pitchFamily="2" charset="2"/>
              <a:buChar char="Ø"/>
              <a:defRPr/>
            </a:pPr>
            <a:endParaRPr lang="en-US" sz="2200" b="1" dirty="0">
              <a:solidFill>
                <a:srgbClr val="262087"/>
              </a:solidFill>
            </a:endParaRPr>
          </a:p>
          <a:p>
            <a:pPr marL="304777" lvl="1" defTabSz="936071">
              <a:lnSpc>
                <a:spcPts val="2663"/>
              </a:lnSpc>
              <a:spcBef>
                <a:spcPts val="512"/>
              </a:spcBef>
              <a:spcAft>
                <a:spcPts val="600"/>
              </a:spcAft>
              <a:buClr>
                <a:srgbClr val="262087"/>
              </a:buClr>
              <a:defRPr/>
            </a:pPr>
            <a:r>
              <a:rPr lang="en-US" sz="2200" b="1" dirty="0">
                <a:solidFill>
                  <a:srgbClr val="262087"/>
                </a:solidFill>
              </a:rPr>
              <a:t>Step 3: Determine Allowable Exemptions </a:t>
            </a:r>
            <a:r>
              <a:rPr lang="en-US" sz="2200" dirty="0">
                <a:solidFill>
                  <a:srgbClr val="262087"/>
                </a:solidFill>
              </a:rPr>
              <a:t>(Worksheet lines 8-11)</a:t>
            </a:r>
          </a:p>
          <a:p>
            <a:pPr marL="171450" indent="-171450" algn="ctr">
              <a:lnSpc>
                <a:spcPct val="90000"/>
              </a:lnSpc>
              <a:buClr>
                <a:srgbClr val="262087"/>
              </a:buClr>
              <a:buFont typeface="Wingdings" panose="05000000000000000000" pitchFamily="2" charset="2"/>
              <a:buChar char="Ø"/>
              <a:defRPr/>
            </a:pPr>
            <a:endParaRPr lang="en-US" sz="2200" b="1" dirty="0">
              <a:solidFill>
                <a:srgbClr val="262087"/>
              </a:solidFill>
            </a:endParaRPr>
          </a:p>
          <a:p>
            <a:pPr marL="304777" lvl="1" defTabSz="936071">
              <a:lnSpc>
                <a:spcPts val="2663"/>
              </a:lnSpc>
              <a:spcBef>
                <a:spcPts val="512"/>
              </a:spcBef>
              <a:spcAft>
                <a:spcPts val="600"/>
              </a:spcAft>
              <a:buClr>
                <a:srgbClr val="262087"/>
              </a:buClr>
              <a:defRPr/>
            </a:pPr>
            <a:r>
              <a:rPr lang="en-US" sz="2200" b="1" dirty="0">
                <a:solidFill>
                  <a:srgbClr val="262087"/>
                </a:solidFill>
              </a:rPr>
              <a:t>Step 4: Determine Levy  </a:t>
            </a:r>
            <a:r>
              <a:rPr lang="en-US" sz="2200" dirty="0">
                <a:solidFill>
                  <a:srgbClr val="262087"/>
                </a:solidFill>
              </a:rPr>
              <a:t>(Worksheet lines 13-16)</a:t>
            </a:r>
          </a:p>
        </p:txBody>
      </p:sp>
      <p:sp>
        <p:nvSpPr>
          <p:cNvPr id="7" name="Rectangle 6"/>
          <p:cNvSpPr/>
          <p:nvPr/>
        </p:nvSpPr>
        <p:spPr>
          <a:xfrm>
            <a:off x="1093075" y="6443192"/>
            <a:ext cx="10520855" cy="492443"/>
          </a:xfrm>
          <a:prstGeom prst="rect">
            <a:avLst/>
          </a:prstGeom>
        </p:spPr>
        <p:txBody>
          <a:bodyPr wrap="square">
            <a:spAutoFit/>
          </a:bodyPr>
          <a:lstStyle/>
          <a:p>
            <a:r>
              <a:rPr lang="en-US" sz="2600" b="1" i="1" dirty="0">
                <a:solidFill>
                  <a:srgbClr val="262087"/>
                </a:solidFill>
              </a:rPr>
              <a:t>The revenue limit does not include all revenues and it is not a spending limit.</a:t>
            </a:r>
          </a:p>
        </p:txBody>
      </p:sp>
    </p:spTree>
    <p:extLst>
      <p:ext uri="{BB962C8B-B14F-4D97-AF65-F5344CB8AC3E}">
        <p14:creationId xmlns:p14="http://schemas.microsoft.com/office/powerpoint/2010/main" val="23732020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DPI - LATO">
      <a:majorFont>
        <a:latin typeface="Lato Black"/>
        <a:ea typeface=""/>
        <a:cs typeface=""/>
      </a:majorFont>
      <a:minorFont>
        <a:latin typeface="Lat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9932</TotalTime>
  <Words>4198</Words>
  <Application>Microsoft Office PowerPoint</Application>
  <PresentationFormat>Custom</PresentationFormat>
  <Paragraphs>533</Paragraphs>
  <Slides>40</Slides>
  <Notes>39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40</vt:i4>
      </vt:variant>
    </vt:vector>
  </HeadingPairs>
  <TitlesOfParts>
    <vt:vector size="48" baseType="lpstr">
      <vt:lpstr>Arial</vt:lpstr>
      <vt:lpstr>Calibri</vt:lpstr>
      <vt:lpstr>Gadget</vt:lpstr>
      <vt:lpstr>Lato</vt:lpstr>
      <vt:lpstr>Lato Black</vt:lpstr>
      <vt:lpstr>Times New Roman</vt:lpstr>
      <vt:lpstr>Wingdings</vt:lpstr>
      <vt:lpstr>Office Theme</vt:lpstr>
      <vt:lpstr>PowerPoint Presentation</vt:lpstr>
      <vt:lpstr>Agenda</vt:lpstr>
      <vt:lpstr>Revenue Limits, School Aids,  and Property Tax Levies</vt:lpstr>
      <vt:lpstr>PowerPoint Presentation</vt:lpstr>
      <vt:lpstr>PowerPoint Presentation</vt:lpstr>
      <vt:lpstr>What is within Revenue Limits?</vt:lpstr>
      <vt:lpstr>What is outside the Revenue Limit?</vt:lpstr>
      <vt:lpstr>RL: Per Pupil Adjustment History</vt:lpstr>
      <vt:lpstr>PowerPoint Presentation</vt:lpstr>
      <vt:lpstr>PowerPoint Presentation</vt:lpstr>
      <vt:lpstr>PowerPoint Presentation</vt:lpstr>
      <vt:lpstr>PowerPoint Presentation</vt:lpstr>
      <vt:lpstr>PowerPoint Presentation</vt:lpstr>
      <vt:lpstr>Setting the Levy</vt:lpstr>
      <vt:lpstr>The Basic Formula</vt:lpstr>
      <vt:lpstr>State Aid for Exempt Computer Property</vt:lpstr>
      <vt:lpstr>The Basic Formula</vt:lpstr>
      <vt:lpstr>Avoid the Over-Levy</vt:lpstr>
      <vt:lpstr>The Basic Formula</vt:lpstr>
      <vt:lpstr>PowerPoint Presentation</vt:lpstr>
      <vt:lpstr>Gross Total Levy</vt:lpstr>
      <vt:lpstr>Revenue Limits</vt:lpstr>
      <vt:lpstr>State General Aids</vt:lpstr>
      <vt:lpstr>PowerPoint Presentation</vt:lpstr>
      <vt:lpstr>PowerPoint Presentation</vt:lpstr>
      <vt:lpstr>How Equalized Aid Works</vt:lpstr>
      <vt:lpstr>How the Formula “Works in Theory”</vt:lpstr>
      <vt:lpstr>2023-24 General Equalization Aid Data (From July 1st Aid Estimate)</vt:lpstr>
      <vt:lpstr>How The Formula Works</vt:lpstr>
      <vt:lpstr>How The Formula Works</vt:lpstr>
      <vt:lpstr>How The Formula Works</vt:lpstr>
      <vt:lpstr>But What About Negative Aid?</vt:lpstr>
      <vt:lpstr>PowerPoint Presentation</vt:lpstr>
      <vt:lpstr>Equalization Aid</vt:lpstr>
      <vt:lpstr>PowerPoint Presentation</vt:lpstr>
      <vt:lpstr>From Gross Aid Eligibility  to Actual Aid Payment (I5)</vt:lpstr>
      <vt:lpstr>PowerPoint Presentation</vt:lpstr>
      <vt:lpstr>PowerPoint Presentation</vt:lpstr>
      <vt:lpstr>PowerPoint Presentation</vt:lpstr>
      <vt:lpstr>PowerPoint Presentation</vt:lpstr>
    </vt:vector>
  </TitlesOfParts>
  <Company>Department of Public Instruction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Revenue Limit, State General Aid and Tax Levy</dc:title>
  <dc:creator>dpifin@dpi.wi.gov</dc:creator>
  <cp:keywords>revenue, limit, state, general, aid, tax, levy, wasbo, nsa, 2023, fall, wisconsin, school, financial, service</cp:keywords>
  <cp:lastModifiedBy>Huelsman, Scott M.   DPI</cp:lastModifiedBy>
  <cp:revision>282</cp:revision>
  <dcterms:created xsi:type="dcterms:W3CDTF">2016-02-23T19:34:17Z</dcterms:created>
  <dcterms:modified xsi:type="dcterms:W3CDTF">2023-10-19T16:56:38Z</dcterms:modified>
</cp:coreProperties>
</file>