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4"/>
  </p:notesMasterIdLst>
  <p:handoutMasterIdLst>
    <p:handoutMasterId r:id="rId45"/>
  </p:handoutMasterIdLst>
  <p:sldIdLst>
    <p:sldId id="266" r:id="rId2"/>
    <p:sldId id="323" r:id="rId3"/>
    <p:sldId id="325" r:id="rId4"/>
    <p:sldId id="369" r:id="rId5"/>
    <p:sldId id="329" r:id="rId6"/>
    <p:sldId id="330" r:id="rId7"/>
    <p:sldId id="331" r:id="rId8"/>
    <p:sldId id="332" r:id="rId9"/>
    <p:sldId id="333" r:id="rId10"/>
    <p:sldId id="335" r:id="rId11"/>
    <p:sldId id="370" r:id="rId12"/>
    <p:sldId id="337" r:id="rId13"/>
    <p:sldId id="338" r:id="rId14"/>
    <p:sldId id="339" r:id="rId15"/>
    <p:sldId id="341" r:id="rId16"/>
    <p:sldId id="342" r:id="rId17"/>
    <p:sldId id="343" r:id="rId18"/>
    <p:sldId id="344" r:id="rId19"/>
    <p:sldId id="345" r:id="rId20"/>
    <p:sldId id="346" r:id="rId21"/>
    <p:sldId id="347" r:id="rId22"/>
    <p:sldId id="348" r:id="rId23"/>
    <p:sldId id="349" r:id="rId24"/>
    <p:sldId id="371" r:id="rId25"/>
    <p:sldId id="350" r:id="rId26"/>
    <p:sldId id="372"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Lst>
  <p:sldSz cx="9144000" cy="5143500" type="screen16x9"/>
  <p:notesSz cx="7010400" cy="9296400"/>
  <p:embeddedFontLst>
    <p:embeddedFont>
      <p:font typeface="Calibri" panose="020F0502020204030204" pitchFamily="34"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Lato Black" panose="020F0A02020204030203" pitchFamily="34" charset="0"/>
      <p:bold r:id="rId54"/>
      <p:boldItalic r:id="rId55"/>
    </p:embeddedFont>
    <p:embeddedFont>
      <p:font typeface="Source Sans Pro" panose="020B0503030403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A001B-7868-4017-84B5-522AB41A9029}">
  <a:tblStyle styleId="{D91A001B-7868-4017-84B5-522AB41A90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04" autoAdjust="0"/>
  </p:normalViewPr>
  <p:slideViewPr>
    <p:cSldViewPr snapToGrid="0">
      <p:cViewPr varScale="1">
        <p:scale>
          <a:sx n="108" d="100"/>
          <a:sy n="108" d="100"/>
        </p:scale>
        <p:origin x="10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2A5F2CD6-F47B-4338-8552-C42D9F135368}" type="datetimeFigureOut">
              <a:rPr lang="en-US" smtClean="0"/>
              <a:t>10/19/2023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0AA929-5753-485E-BAED-11EF447350D1}" type="slidenum">
              <a:rPr lang="en-US" smtClean="0"/>
              <a:t>‹#›</a:t>
            </a:fld>
            <a:endParaRPr lang="en-US"/>
          </a:p>
        </p:txBody>
      </p:sp>
    </p:spTree>
    <p:extLst>
      <p:ext uri="{BB962C8B-B14F-4D97-AF65-F5344CB8AC3E}">
        <p14:creationId xmlns:p14="http://schemas.microsoft.com/office/powerpoint/2010/main" val="201876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597621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atin typeface="Lato Black" panose="020F0A02020204030203" pitchFamily="34" charset="0"/>
              </a:rPr>
              <a:t>Introductions</a:t>
            </a:r>
          </a:p>
          <a:p>
            <a:pPr marL="174708" indent="-174708">
              <a:buFont typeface="Arial" panose="020B0604020202020204" pitchFamily="34" charset="0"/>
              <a:buChar char="•"/>
            </a:pPr>
            <a:r>
              <a:rPr lang="en-US">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a:t>
            </a:fld>
            <a:endParaRPr lang="en-US"/>
          </a:p>
        </p:txBody>
      </p:sp>
    </p:spTree>
    <p:extLst>
      <p:ext uri="{BB962C8B-B14F-4D97-AF65-F5344CB8AC3E}">
        <p14:creationId xmlns:p14="http://schemas.microsoft.com/office/powerpoint/2010/main" val="4095435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10</a:t>
            </a:fld>
            <a:endParaRPr lang="en-US"/>
          </a:p>
        </p:txBody>
      </p:sp>
    </p:spTree>
    <p:extLst>
      <p:ext uri="{BB962C8B-B14F-4D97-AF65-F5344CB8AC3E}">
        <p14:creationId xmlns:p14="http://schemas.microsoft.com/office/powerpoint/2010/main" val="76453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atin typeface="Lato Black" panose="020F0A02020204030203" pitchFamily="34" charset="0"/>
              </a:rPr>
              <a:t>Introductions</a:t>
            </a:r>
          </a:p>
          <a:p>
            <a:pPr marL="174708" indent="-174708">
              <a:buFont typeface="Arial" panose="020B0604020202020204" pitchFamily="34" charset="0"/>
              <a:buChar char="•"/>
            </a:pPr>
            <a:r>
              <a:rPr lang="en-US">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11</a:t>
            </a:fld>
            <a:endParaRPr lang="en-US"/>
          </a:p>
        </p:txBody>
      </p:sp>
    </p:spTree>
    <p:extLst>
      <p:ext uri="{BB962C8B-B14F-4D97-AF65-F5344CB8AC3E}">
        <p14:creationId xmlns:p14="http://schemas.microsoft.com/office/powerpoint/2010/main" val="101665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12</a:t>
            </a:fld>
            <a:endParaRPr lang="en-US"/>
          </a:p>
        </p:txBody>
      </p:sp>
    </p:spTree>
    <p:extLst>
      <p:ext uri="{BB962C8B-B14F-4D97-AF65-F5344CB8AC3E}">
        <p14:creationId xmlns:p14="http://schemas.microsoft.com/office/powerpoint/2010/main" val="145108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13</a:t>
            </a:fld>
            <a:endParaRPr lang="en-US"/>
          </a:p>
        </p:txBody>
      </p:sp>
    </p:spTree>
    <p:extLst>
      <p:ext uri="{BB962C8B-B14F-4D97-AF65-F5344CB8AC3E}">
        <p14:creationId xmlns:p14="http://schemas.microsoft.com/office/powerpoint/2010/main" val="376983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14</a:t>
            </a:fld>
            <a:endParaRPr lang="en-US"/>
          </a:p>
        </p:txBody>
      </p:sp>
    </p:spTree>
    <p:extLst>
      <p:ext uri="{BB962C8B-B14F-4D97-AF65-F5344CB8AC3E}">
        <p14:creationId xmlns:p14="http://schemas.microsoft.com/office/powerpoint/2010/main" val="17664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15</a:t>
            </a:fld>
            <a:endParaRPr lang="en-US"/>
          </a:p>
        </p:txBody>
      </p:sp>
    </p:spTree>
    <p:extLst>
      <p:ext uri="{BB962C8B-B14F-4D97-AF65-F5344CB8AC3E}">
        <p14:creationId xmlns:p14="http://schemas.microsoft.com/office/powerpoint/2010/main" val="2826327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16</a:t>
            </a:fld>
            <a:endParaRPr lang="en-US"/>
          </a:p>
        </p:txBody>
      </p:sp>
    </p:spTree>
    <p:extLst>
      <p:ext uri="{BB962C8B-B14F-4D97-AF65-F5344CB8AC3E}">
        <p14:creationId xmlns:p14="http://schemas.microsoft.com/office/powerpoint/2010/main" val="3077653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17</a:t>
            </a:fld>
            <a:endParaRPr lang="en-US"/>
          </a:p>
        </p:txBody>
      </p:sp>
    </p:spTree>
    <p:extLst>
      <p:ext uri="{BB962C8B-B14F-4D97-AF65-F5344CB8AC3E}">
        <p14:creationId xmlns:p14="http://schemas.microsoft.com/office/powerpoint/2010/main" val="314787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18</a:t>
            </a:fld>
            <a:endParaRPr lang="en-US"/>
          </a:p>
        </p:txBody>
      </p:sp>
    </p:spTree>
    <p:extLst>
      <p:ext uri="{BB962C8B-B14F-4D97-AF65-F5344CB8AC3E}">
        <p14:creationId xmlns:p14="http://schemas.microsoft.com/office/powerpoint/2010/main" val="364992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19</a:t>
            </a:fld>
            <a:endParaRPr lang="en-US"/>
          </a:p>
        </p:txBody>
      </p:sp>
    </p:spTree>
    <p:extLst>
      <p:ext uri="{BB962C8B-B14F-4D97-AF65-F5344CB8AC3E}">
        <p14:creationId xmlns:p14="http://schemas.microsoft.com/office/powerpoint/2010/main" val="390435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a:t>
            </a:fld>
            <a:endParaRPr lang="en-US"/>
          </a:p>
        </p:txBody>
      </p:sp>
    </p:spTree>
    <p:extLst>
      <p:ext uri="{BB962C8B-B14F-4D97-AF65-F5344CB8AC3E}">
        <p14:creationId xmlns:p14="http://schemas.microsoft.com/office/powerpoint/2010/main" val="276229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20</a:t>
            </a:fld>
            <a:endParaRPr lang="en-US"/>
          </a:p>
        </p:txBody>
      </p:sp>
    </p:spTree>
    <p:extLst>
      <p:ext uri="{BB962C8B-B14F-4D97-AF65-F5344CB8AC3E}">
        <p14:creationId xmlns:p14="http://schemas.microsoft.com/office/powerpoint/2010/main" val="835535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21</a:t>
            </a:fld>
            <a:endParaRPr lang="en-US"/>
          </a:p>
        </p:txBody>
      </p:sp>
    </p:spTree>
    <p:extLst>
      <p:ext uri="{BB962C8B-B14F-4D97-AF65-F5344CB8AC3E}">
        <p14:creationId xmlns:p14="http://schemas.microsoft.com/office/powerpoint/2010/main" val="221201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22</a:t>
            </a:fld>
            <a:endParaRPr lang="en-US"/>
          </a:p>
        </p:txBody>
      </p:sp>
    </p:spTree>
    <p:extLst>
      <p:ext uri="{BB962C8B-B14F-4D97-AF65-F5344CB8AC3E}">
        <p14:creationId xmlns:p14="http://schemas.microsoft.com/office/powerpoint/2010/main" val="42729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23</a:t>
            </a:fld>
            <a:endParaRPr lang="en-US"/>
          </a:p>
        </p:txBody>
      </p:sp>
    </p:spTree>
    <p:extLst>
      <p:ext uri="{BB962C8B-B14F-4D97-AF65-F5344CB8AC3E}">
        <p14:creationId xmlns:p14="http://schemas.microsoft.com/office/powerpoint/2010/main" val="110504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atin typeface="Lato Black" panose="020F0A02020204030203" pitchFamily="34" charset="0"/>
              </a:rPr>
              <a:t>Introductions</a:t>
            </a:r>
          </a:p>
          <a:p>
            <a:pPr marL="174708" indent="-174708">
              <a:buFont typeface="Arial" panose="020B0604020202020204" pitchFamily="34" charset="0"/>
              <a:buChar char="•"/>
            </a:pPr>
            <a:r>
              <a:rPr lang="en-US">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24</a:t>
            </a:fld>
            <a:endParaRPr lang="en-US"/>
          </a:p>
        </p:txBody>
      </p:sp>
    </p:spTree>
    <p:extLst>
      <p:ext uri="{BB962C8B-B14F-4D97-AF65-F5344CB8AC3E}">
        <p14:creationId xmlns:p14="http://schemas.microsoft.com/office/powerpoint/2010/main" val="274532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25</a:t>
            </a:fld>
            <a:endParaRPr lang="en-US"/>
          </a:p>
        </p:txBody>
      </p:sp>
    </p:spTree>
    <p:extLst>
      <p:ext uri="{BB962C8B-B14F-4D97-AF65-F5344CB8AC3E}">
        <p14:creationId xmlns:p14="http://schemas.microsoft.com/office/powerpoint/2010/main" val="158616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atin typeface="Lato Black" panose="020F0A02020204030203" pitchFamily="34" charset="0"/>
              </a:rPr>
              <a:t>Introductions</a:t>
            </a:r>
          </a:p>
          <a:p>
            <a:pPr marL="174708" indent="-174708">
              <a:buFont typeface="Arial" panose="020B0604020202020204" pitchFamily="34" charset="0"/>
              <a:buChar char="•"/>
            </a:pPr>
            <a:r>
              <a:rPr lang="en-US">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26</a:t>
            </a:fld>
            <a:endParaRPr lang="en-US"/>
          </a:p>
        </p:txBody>
      </p:sp>
    </p:spTree>
    <p:extLst>
      <p:ext uri="{BB962C8B-B14F-4D97-AF65-F5344CB8AC3E}">
        <p14:creationId xmlns:p14="http://schemas.microsoft.com/office/powerpoint/2010/main" val="2138610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27</a:t>
            </a:fld>
            <a:endParaRPr lang="en-US"/>
          </a:p>
        </p:txBody>
      </p:sp>
    </p:spTree>
    <p:extLst>
      <p:ext uri="{BB962C8B-B14F-4D97-AF65-F5344CB8AC3E}">
        <p14:creationId xmlns:p14="http://schemas.microsoft.com/office/powerpoint/2010/main" val="2995080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28</a:t>
            </a:fld>
            <a:endParaRPr lang="en-US"/>
          </a:p>
        </p:txBody>
      </p:sp>
    </p:spTree>
    <p:extLst>
      <p:ext uri="{BB962C8B-B14F-4D97-AF65-F5344CB8AC3E}">
        <p14:creationId xmlns:p14="http://schemas.microsoft.com/office/powerpoint/2010/main" val="1628086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a:t>This is an arrangement where you contract directly with another LEA. Examples include “specialty” services from CESA and a tuition arrangement with another district.</a:t>
            </a:r>
          </a:p>
          <a:p>
            <a:pPr>
              <a:buFont typeface="Arial" pitchFamily="34" charset="0"/>
              <a:buChar char="•"/>
            </a:pPr>
            <a:r>
              <a:rPr lang="en-US" baseline="0"/>
              <a:t>Example shown:</a:t>
            </a:r>
          </a:p>
          <a:p>
            <a:pPr lvl="1">
              <a:buFont typeface="Arial" pitchFamily="34" charset="0"/>
              <a:buChar char="•"/>
            </a:pPr>
            <a:r>
              <a:rPr lang="en-US" baseline="0"/>
              <a:t>This year you contract with CESA. CESA pays staff to provide you services, and you pay CESA.</a:t>
            </a:r>
          </a:p>
          <a:p>
            <a:pPr lvl="1">
              <a:buFont typeface="Arial" pitchFamily="34" charset="0"/>
              <a:buChar char="•"/>
            </a:pPr>
            <a:r>
              <a:rPr lang="en-US" baseline="0"/>
              <a:t>Next year CESA reports the staff’s salary to DPI and claims aid. DPI pays the aid to CESA, and CESA is responsible for transiting it back to you.</a:t>
            </a: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29</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327126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a:t>
            </a:fld>
            <a:endParaRPr lang="en-US"/>
          </a:p>
        </p:txBody>
      </p:sp>
    </p:spTree>
    <p:extLst>
      <p:ext uri="{BB962C8B-B14F-4D97-AF65-F5344CB8AC3E}">
        <p14:creationId xmlns:p14="http://schemas.microsoft.com/office/powerpoint/2010/main" val="139264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a:t>This is an arrangement where you set up a cooperative arrangement for shared services with one or more LEAs. One LEA is designated the fiscal agent. Most common example is multiple districts sharing a special education director, psychologist, etc.</a:t>
            </a:r>
          </a:p>
          <a:p>
            <a:pPr>
              <a:buFont typeface="Arial" pitchFamily="34" charset="0"/>
              <a:buChar char="•"/>
            </a:pPr>
            <a:r>
              <a:rPr lang="en-US" baseline="0"/>
              <a:t>Example shown:</a:t>
            </a:r>
          </a:p>
          <a:p>
            <a:pPr lvl="1">
              <a:buFont typeface="Arial" pitchFamily="34" charset="0"/>
              <a:buChar char="•"/>
            </a:pPr>
            <a:r>
              <a:rPr lang="en-US" baseline="0"/>
              <a:t>You’re part of a 4-district co-op, but are not the fiscal agent.</a:t>
            </a:r>
          </a:p>
          <a:p>
            <a:pPr lvl="1">
              <a:buFont typeface="Arial" pitchFamily="34" charset="0"/>
              <a:buChar char="•"/>
            </a:pPr>
            <a:r>
              <a:rPr lang="en-US" baseline="0"/>
              <a:t>This year, you and the others pay the fiscal agent for their staff that provide services to all of you.</a:t>
            </a:r>
          </a:p>
          <a:p>
            <a:pPr lvl="1">
              <a:buFont typeface="Arial" pitchFamily="34" charset="0"/>
              <a:buChar char="•"/>
            </a:pPr>
            <a:r>
              <a:rPr lang="en-US" baseline="0"/>
              <a:t>Next year the fiscal agent reports the staff’s salary to DPI and claims aid. It keeps its own share of the aid and transits the rest back to you and the other districts.</a:t>
            </a: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30</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315594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a:t>In a package program, the fiscal agent (usually a CESA or CCDEB) is </a:t>
            </a:r>
            <a:r>
              <a:rPr lang="en-US" u="sng" baseline="0"/>
              <a:t>not</a:t>
            </a:r>
            <a:r>
              <a:rPr lang="en-US" u="none" baseline="0"/>
              <a:t> the employer. Instead, they combine services from participating districts’ staff into a single contracted “package.” The fiscal agent still claims the aid and is responsible for transiting it back to districts, along with managing all the other cash flows.</a:t>
            </a:r>
            <a:endParaRPr lang="en-US" baseline="0"/>
          </a:p>
          <a:p>
            <a:pPr>
              <a:buFont typeface="Arial" pitchFamily="34" charset="0"/>
              <a:buChar char="•"/>
            </a:pPr>
            <a:r>
              <a:rPr lang="en-US" baseline="0"/>
              <a:t>Example shown:</a:t>
            </a:r>
          </a:p>
          <a:p>
            <a:pPr lvl="1">
              <a:buFont typeface="Arial" pitchFamily="34" charset="0"/>
              <a:buChar char="•"/>
            </a:pPr>
            <a:r>
              <a:rPr lang="en-US" baseline="0"/>
              <a:t>CESA sets up a package program with you and two districts to share your psychologist.</a:t>
            </a:r>
          </a:p>
          <a:p>
            <a:pPr lvl="1">
              <a:buFont typeface="Arial" pitchFamily="34" charset="0"/>
              <a:buChar char="•"/>
            </a:pPr>
            <a:r>
              <a:rPr lang="en-US" baseline="0"/>
              <a:t>This year, you pay the psychologist to provide services to all three districts. At the end of the year, CESA bills the three of you and then pays you for the use of your staff’s time.</a:t>
            </a:r>
          </a:p>
          <a:p>
            <a:pPr lvl="1">
              <a:buFont typeface="Arial" pitchFamily="34" charset="0"/>
              <a:buChar char="•"/>
            </a:pPr>
            <a:r>
              <a:rPr lang="en-US" baseline="0"/>
              <a:t>Next year, </a:t>
            </a:r>
            <a:r>
              <a:rPr lang="en-US"/>
              <a:t>CESA reports the staff’s salary to DPI and claims aid. DPI pays the aid to CESA, and CESA is responsible for transiting it back to you and the other districts.</a:t>
            </a:r>
            <a:endParaRPr lang="en-US" baseline="0"/>
          </a:p>
          <a:p>
            <a:pPr lvl="1">
              <a:buFont typeface="Arial" pitchFamily="34" charset="0"/>
              <a:buChar char="•"/>
            </a:pP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31</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2401971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32</a:t>
            </a:fld>
            <a:endParaRPr lang="en-US"/>
          </a:p>
        </p:txBody>
      </p:sp>
    </p:spTree>
    <p:extLst>
      <p:ext uri="{BB962C8B-B14F-4D97-AF65-F5344CB8AC3E}">
        <p14:creationId xmlns:p14="http://schemas.microsoft.com/office/powerpoint/2010/main" val="702199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Header Placeholder 3"/>
          <p:cNvSpPr>
            <a:spLocks noGrp="1"/>
          </p:cNvSpPr>
          <p:nvPr>
            <p:ph type="hdr" sz="quarter" idx="10"/>
          </p:nvPr>
        </p:nvSpPr>
        <p:spPr/>
        <p:txBody>
          <a:bodyPr/>
          <a:lstStyle/>
          <a:p>
            <a:r>
              <a:rPr lang="en-US"/>
              <a:t>Introduction to Special Education Funding</a:t>
            </a:r>
          </a:p>
        </p:txBody>
      </p:sp>
      <p:sp>
        <p:nvSpPr>
          <p:cNvPr id="5" name="Footer Placeholder 4"/>
          <p:cNvSpPr>
            <a:spLocks noGrp="1"/>
          </p:cNvSpPr>
          <p:nvPr>
            <p:ph type="ftr" sz="quarter" idx="11"/>
          </p:nvPr>
        </p:nvSpPr>
        <p:spPr/>
        <p:txBody>
          <a:bodyPr/>
          <a:lstStyle/>
          <a:p>
            <a:r>
              <a:rPr lang="en-US"/>
              <a:t>DPI School Financial Services</a:t>
            </a:r>
          </a:p>
        </p:txBody>
      </p:sp>
      <p:sp>
        <p:nvSpPr>
          <p:cNvPr id="6" name="Slide Number Placeholder 5"/>
          <p:cNvSpPr>
            <a:spLocks noGrp="1"/>
          </p:cNvSpPr>
          <p:nvPr>
            <p:ph type="sldNum" sz="quarter" idx="12"/>
          </p:nvPr>
        </p:nvSpPr>
        <p:spPr/>
        <p:txBody>
          <a:bodyPr/>
          <a:lstStyle/>
          <a:p>
            <a:fld id="{C9FADD84-AC9D-4DEC-B01D-99B3BD584484}" type="slidenum">
              <a:rPr lang="en-US" smtClean="0"/>
              <a:pPr/>
              <a:t>33</a:t>
            </a:fld>
            <a:endParaRPr lang="en-US"/>
          </a:p>
        </p:txBody>
      </p:sp>
    </p:spTree>
    <p:extLst>
      <p:ext uri="{BB962C8B-B14F-4D97-AF65-F5344CB8AC3E}">
        <p14:creationId xmlns:p14="http://schemas.microsoft.com/office/powerpoint/2010/main" val="2844023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92F33"/>
                </a:solidFill>
                <a:effectLst/>
                <a:latin typeface="Source Sans Pro" panose="020B0503030403020204" pitchFamily="34" charset="0"/>
              </a:rPr>
              <a:t>In the case where a student open enrolls into your district, if you provide educational services to the student for even one day, then the student is your responsibility. If the student ceases to attend or enroll elsewhere, then the student will become your dropout and should be exited with the ODO Exit Type. The dropout will NOT revert to the student's Resident District if you provided educational services. </a:t>
            </a:r>
            <a:endParaRPr lang="en-US" dirty="0"/>
          </a:p>
        </p:txBody>
      </p:sp>
      <p:sp>
        <p:nvSpPr>
          <p:cNvPr id="4" name="Slide Number Placeholder 3"/>
          <p:cNvSpPr>
            <a:spLocks noGrp="1"/>
          </p:cNvSpPr>
          <p:nvPr>
            <p:ph type="sldNum" sz="quarter" idx="10"/>
          </p:nvPr>
        </p:nvSpPr>
        <p:spPr/>
        <p:txBody>
          <a:bodyPr/>
          <a:lstStyle/>
          <a:p>
            <a:fld id="{7898300B-108B-488B-BB53-71C58F184A89}" type="slidenum">
              <a:rPr lang="en-US" smtClean="0"/>
              <a:t>34</a:t>
            </a:fld>
            <a:endParaRPr lang="en-US"/>
          </a:p>
        </p:txBody>
      </p:sp>
    </p:spTree>
    <p:extLst>
      <p:ext uri="{BB962C8B-B14F-4D97-AF65-F5344CB8AC3E}">
        <p14:creationId xmlns:p14="http://schemas.microsoft.com/office/powerpoint/2010/main" val="3810999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SNSP is not SE in Fund 10 not Fund 27, state and taxpayers help fund costs of a special needs private schools</a:t>
            </a:r>
          </a:p>
        </p:txBody>
      </p:sp>
      <p:sp>
        <p:nvSpPr>
          <p:cNvPr id="4" name="Slide Number Placeholder 3"/>
          <p:cNvSpPr>
            <a:spLocks noGrp="1"/>
          </p:cNvSpPr>
          <p:nvPr>
            <p:ph type="sldNum" sz="quarter" idx="10"/>
          </p:nvPr>
        </p:nvSpPr>
        <p:spPr/>
        <p:txBody>
          <a:bodyPr/>
          <a:lstStyle/>
          <a:p>
            <a:fld id="{7898300B-108B-488B-BB53-71C58F184A89}" type="slidenum">
              <a:rPr lang="en-US" smtClean="0"/>
              <a:t>35</a:t>
            </a:fld>
            <a:endParaRPr lang="en-US"/>
          </a:p>
        </p:txBody>
      </p:sp>
    </p:spTree>
    <p:extLst>
      <p:ext uri="{BB962C8B-B14F-4D97-AF65-F5344CB8AC3E}">
        <p14:creationId xmlns:p14="http://schemas.microsoft.com/office/powerpoint/2010/main" val="2914357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36</a:t>
            </a:fld>
            <a:endParaRPr lang="en-US"/>
          </a:p>
        </p:txBody>
      </p:sp>
    </p:spTree>
    <p:extLst>
      <p:ext uri="{BB962C8B-B14F-4D97-AF65-F5344CB8AC3E}">
        <p14:creationId xmlns:p14="http://schemas.microsoft.com/office/powerpoint/2010/main" val="2007648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37</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068495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38</a:t>
            </a:fld>
            <a:endParaRPr lang="en-US"/>
          </a:p>
        </p:txBody>
      </p:sp>
    </p:spTree>
    <p:extLst>
      <p:ext uri="{BB962C8B-B14F-4D97-AF65-F5344CB8AC3E}">
        <p14:creationId xmlns:p14="http://schemas.microsoft.com/office/powerpoint/2010/main" val="888735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a:t>This is an arrangement where you set up a cooperative arrangement for shared services with one or more LEAs. One LEA is designated the fiscal agent. Most common example is multiple districts sharing a special education director, psychologist, etc.</a:t>
            </a:r>
          </a:p>
          <a:p>
            <a:pPr>
              <a:buFont typeface="Arial" pitchFamily="34" charset="0"/>
              <a:buChar char="•"/>
            </a:pPr>
            <a:r>
              <a:rPr lang="en-US" baseline="0"/>
              <a:t>Example shown:</a:t>
            </a:r>
          </a:p>
          <a:p>
            <a:pPr lvl="1">
              <a:buFont typeface="Arial" pitchFamily="34" charset="0"/>
              <a:buChar char="•"/>
            </a:pPr>
            <a:r>
              <a:rPr lang="en-US" baseline="0"/>
              <a:t>You’re part of a 4-district co-op, but are not the fiscal agent.</a:t>
            </a:r>
          </a:p>
          <a:p>
            <a:pPr lvl="1">
              <a:buFont typeface="Arial" pitchFamily="34" charset="0"/>
              <a:buChar char="•"/>
            </a:pPr>
            <a:r>
              <a:rPr lang="en-US" baseline="0"/>
              <a:t>This year, you and the others pay the fiscal agent for their staff that provide services to all of you.</a:t>
            </a:r>
          </a:p>
          <a:p>
            <a:pPr lvl="1">
              <a:buFont typeface="Arial" pitchFamily="34" charset="0"/>
              <a:buChar char="•"/>
            </a:pPr>
            <a:r>
              <a:rPr lang="en-US" baseline="0"/>
              <a:t>Next year the fiscal agent reports the staff’s salary to DPI and claims aid. It keeps its own share of the aid and transits the rest back to you and the other districts.</a:t>
            </a: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39</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260637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atin typeface="Lato Black" panose="020F0A02020204030203" pitchFamily="34" charset="0"/>
              </a:rPr>
              <a:t>Introductions</a:t>
            </a:r>
          </a:p>
          <a:p>
            <a:pPr marL="174708" indent="-174708">
              <a:buFont typeface="Arial" panose="020B0604020202020204" pitchFamily="34" charset="0"/>
              <a:buChar char="•"/>
            </a:pPr>
            <a:r>
              <a:rPr lang="en-US">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4</a:t>
            </a:fld>
            <a:endParaRPr lang="en-US"/>
          </a:p>
        </p:txBody>
      </p:sp>
    </p:spTree>
    <p:extLst>
      <p:ext uri="{BB962C8B-B14F-4D97-AF65-F5344CB8AC3E}">
        <p14:creationId xmlns:p14="http://schemas.microsoft.com/office/powerpoint/2010/main" val="2831525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40</a:t>
            </a:fld>
            <a:endParaRPr lang="en-US"/>
          </a:p>
        </p:txBody>
      </p:sp>
    </p:spTree>
    <p:extLst>
      <p:ext uri="{BB962C8B-B14F-4D97-AF65-F5344CB8AC3E}">
        <p14:creationId xmlns:p14="http://schemas.microsoft.com/office/powerpoint/2010/main" val="3007855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41</a:t>
            </a:fld>
            <a:endParaRPr lang="en-US"/>
          </a:p>
        </p:txBody>
      </p:sp>
    </p:spTree>
    <p:extLst>
      <p:ext uri="{BB962C8B-B14F-4D97-AF65-F5344CB8AC3E}">
        <p14:creationId xmlns:p14="http://schemas.microsoft.com/office/powerpoint/2010/main" val="1252083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pPr>
              <a:buFont typeface="Arial" pitchFamily="34" charset="0"/>
              <a:buNone/>
            </a:pPr>
            <a:endParaRPr lang="en-US"/>
          </a:p>
        </p:txBody>
      </p:sp>
      <p:sp>
        <p:nvSpPr>
          <p:cNvPr id="4" name="Slide Number Placeholder 3"/>
          <p:cNvSpPr>
            <a:spLocks noGrp="1"/>
          </p:cNvSpPr>
          <p:nvPr>
            <p:ph type="sldNum" sz="quarter" idx="10"/>
          </p:nvPr>
        </p:nvSpPr>
        <p:spPr/>
        <p:txBody>
          <a:bodyPr/>
          <a:lstStyle/>
          <a:p>
            <a:fld id="{C9FADD84-AC9D-4DEC-B01D-99B3BD584484}" type="slidenum">
              <a:rPr lang="en-US" smtClean="0"/>
              <a:pPr/>
              <a:t>42</a:t>
            </a:fld>
            <a:endParaRPr lang="en-US"/>
          </a:p>
        </p:txBody>
      </p:sp>
      <p:sp>
        <p:nvSpPr>
          <p:cNvPr id="5" name="Footer Placeholder 4"/>
          <p:cNvSpPr>
            <a:spLocks noGrp="1"/>
          </p:cNvSpPr>
          <p:nvPr>
            <p:ph type="ftr" sz="quarter" idx="11"/>
          </p:nvPr>
        </p:nvSpPr>
        <p:spPr/>
        <p:txBody>
          <a:bodyPr/>
          <a:lstStyle/>
          <a:p>
            <a:r>
              <a:rPr lang="en-US"/>
              <a:t>DPI School Financial Services</a:t>
            </a:r>
          </a:p>
        </p:txBody>
      </p:sp>
      <p:sp>
        <p:nvSpPr>
          <p:cNvPr id="6" name="Header Placeholder 5"/>
          <p:cNvSpPr>
            <a:spLocks noGrp="1"/>
          </p:cNvSpPr>
          <p:nvPr>
            <p:ph type="hdr" sz="quarter" idx="12"/>
          </p:nvPr>
        </p:nvSpPr>
        <p:spPr/>
        <p:txBody>
          <a:bodyPr/>
          <a:lstStyle/>
          <a:p>
            <a:r>
              <a:rPr lang="en-US"/>
              <a:t>Introduction to Special Education Funding</a:t>
            </a:r>
          </a:p>
        </p:txBody>
      </p:sp>
    </p:spTree>
    <p:extLst>
      <p:ext uri="{BB962C8B-B14F-4D97-AF65-F5344CB8AC3E}">
        <p14:creationId xmlns:p14="http://schemas.microsoft.com/office/powerpoint/2010/main" val="119158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IDEA Part B Discretionary Grants - currently 19 for the 2019-20 grant year.  Also the State Schools receive funding out of IDEA Discretionary.</a:t>
            </a:r>
          </a:p>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5</a:t>
            </a:fld>
            <a:endParaRPr lang="en-US"/>
          </a:p>
        </p:txBody>
      </p:sp>
    </p:spTree>
    <p:extLst>
      <p:ext uri="{BB962C8B-B14F-4D97-AF65-F5344CB8AC3E}">
        <p14:creationId xmlns:p14="http://schemas.microsoft.com/office/powerpoint/2010/main" val="403997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Special Education – Transitions Incentive Grants funding $3,600,000 GPR in FY20 and $3,600,000 in FY21, to fully fund projected eligibility for the Transition Incentive Grant program, which provides payment to school districts based on postsecondary education and employment outcomes for pupils with disabilities. </a:t>
            </a:r>
          </a:p>
          <a:p>
            <a:r>
              <a:rPr lang="en-US"/>
              <a:t> </a:t>
            </a:r>
          </a:p>
          <a:p>
            <a:r>
              <a:rPr lang="en-US"/>
              <a:t>Special Education – Transitions Readiness Investment Grants Provide $1,500,000 GPR beginning in FY20</a:t>
            </a:r>
            <a:r>
              <a:rPr lang="en-US" baseline="0"/>
              <a:t> and $1,500,000 in FY21</a:t>
            </a:r>
            <a:r>
              <a:rPr lang="en-US"/>
              <a:t> to establish a new grant program that will help districts and independent charter schools expand capacity to provide transition services for pupils with disabilities, in order to identify and create competitive work opportunities for pupils with disabilities who are currently not served by existing programs. Grant awards must be not less than $25,000, nor more than $100,000, and will fund special education workforce transition support services, including pupil transportation, professional development for school personnel, and employing adequate school personnel. The Department is required to promulgate rules to implement the program. </a:t>
            </a:r>
          </a:p>
        </p:txBody>
      </p:sp>
      <p:sp>
        <p:nvSpPr>
          <p:cNvPr id="4" name="Slide Number Placeholder 3"/>
          <p:cNvSpPr>
            <a:spLocks noGrp="1"/>
          </p:cNvSpPr>
          <p:nvPr>
            <p:ph type="sldNum" sz="quarter" idx="10"/>
          </p:nvPr>
        </p:nvSpPr>
        <p:spPr/>
        <p:txBody>
          <a:bodyPr/>
          <a:lstStyle/>
          <a:p>
            <a:fld id="{7898300B-108B-488B-BB53-71C58F184A89}" type="slidenum">
              <a:rPr lang="en-US" smtClean="0"/>
              <a:t>6</a:t>
            </a:fld>
            <a:endParaRPr lang="en-US"/>
          </a:p>
        </p:txBody>
      </p:sp>
    </p:spTree>
    <p:extLst>
      <p:ext uri="{BB962C8B-B14F-4D97-AF65-F5344CB8AC3E}">
        <p14:creationId xmlns:p14="http://schemas.microsoft.com/office/powerpoint/2010/main" val="51839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7</a:t>
            </a:fld>
            <a:endParaRPr lang="en-US"/>
          </a:p>
        </p:txBody>
      </p:sp>
    </p:spTree>
    <p:extLst>
      <p:ext uri="{BB962C8B-B14F-4D97-AF65-F5344CB8AC3E}">
        <p14:creationId xmlns:p14="http://schemas.microsoft.com/office/powerpoint/2010/main" val="148183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8</a:t>
            </a:fld>
            <a:endParaRPr lang="en-US"/>
          </a:p>
        </p:txBody>
      </p:sp>
    </p:spTree>
    <p:extLst>
      <p:ext uri="{BB962C8B-B14F-4D97-AF65-F5344CB8AC3E}">
        <p14:creationId xmlns:p14="http://schemas.microsoft.com/office/powerpoint/2010/main" val="160393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8300B-108B-488B-BB53-71C58F184A89}" type="slidenum">
              <a:rPr lang="en-US" smtClean="0"/>
              <a:t>9</a:t>
            </a:fld>
            <a:endParaRPr lang="en-US"/>
          </a:p>
        </p:txBody>
      </p:sp>
    </p:spTree>
    <p:extLst>
      <p:ext uri="{BB962C8B-B14F-4D97-AF65-F5344CB8AC3E}">
        <p14:creationId xmlns:p14="http://schemas.microsoft.com/office/powerpoint/2010/main" val="231306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7" name="Picture 6">
            <a:extLst>
              <a:ext uri="{FF2B5EF4-FFF2-40B4-BE49-F238E27FC236}">
                <a16:creationId xmlns:a16="http://schemas.microsoft.com/office/drawing/2014/main" id="{E1462E33-E1C6-244F-9B98-56E5FEAF61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8" name="Picture 7">
            <a:extLst>
              <a:ext uri="{FF2B5EF4-FFF2-40B4-BE49-F238E27FC236}">
                <a16:creationId xmlns:a16="http://schemas.microsoft.com/office/drawing/2014/main" id="{F3D8496C-F8D7-024A-9E6F-0143E123EC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2141" y="4465217"/>
            <a:ext cx="2624950" cy="579981"/>
          </a:xfrm>
          <a:prstGeom prst="rect">
            <a:avLst/>
          </a:prstGeom>
        </p:spPr>
      </p:pic>
    </p:spTree>
    <p:extLst>
      <p:ext uri="{BB962C8B-B14F-4D97-AF65-F5344CB8AC3E}">
        <p14:creationId xmlns:p14="http://schemas.microsoft.com/office/powerpoint/2010/main" val="1696361038"/>
      </p:ext>
    </p:extLst>
  </p:cSld>
  <p:clrMapOvr>
    <a:masterClrMapping/>
  </p:clrMapOvr>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spTree>
    <p:extLst>
      <p:ext uri="{BB962C8B-B14F-4D97-AF65-F5344CB8AC3E}">
        <p14:creationId xmlns:p14="http://schemas.microsoft.com/office/powerpoint/2010/main" val="298820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4805958"/>
            <a:ext cx="1920240" cy="274320"/>
          </a:xfrm>
          <a:prstGeom prst="rect">
            <a:avLst/>
          </a:prstGeom>
        </p:spPr>
        <p:txBody>
          <a:bodyPr/>
          <a:lstStyle/>
          <a:p>
            <a:r>
              <a:rPr lang="en-US"/>
              <a:t>8/18/2016</a:t>
            </a:r>
          </a:p>
        </p:txBody>
      </p:sp>
      <p:sp>
        <p:nvSpPr>
          <p:cNvPr id="5" name="Footer Placeholder 4"/>
          <p:cNvSpPr>
            <a:spLocks noGrp="1"/>
          </p:cNvSpPr>
          <p:nvPr>
            <p:ph type="ftr" sz="quarter" idx="11"/>
          </p:nvPr>
        </p:nvSpPr>
        <p:spPr>
          <a:xfrm>
            <a:off x="4380073" y="4805959"/>
            <a:ext cx="2350681" cy="273844"/>
          </a:xfrm>
          <a:prstGeom prst="rect">
            <a:avLst/>
          </a:prstGeom>
        </p:spPr>
        <p:txBody>
          <a:bodyPr/>
          <a:lstStyle/>
          <a:p>
            <a:r>
              <a:rPr kumimoji="0" lang="en-US"/>
              <a:t>Intro. to SPED Acctg. &amp; Reporting</a:t>
            </a:r>
          </a:p>
        </p:txBody>
      </p:sp>
      <p:sp>
        <p:nvSpPr>
          <p:cNvPr id="6" name="Slide Number Placeholder 5"/>
          <p:cNvSpPr>
            <a:spLocks noGrp="1"/>
          </p:cNvSpPr>
          <p:nvPr>
            <p:ph type="sldNum" sz="quarter" idx="12"/>
          </p:nvPr>
        </p:nvSpPr>
        <p:spPr>
          <a:xfrm>
            <a:off x="8647272" y="4805959"/>
            <a:ext cx="365760" cy="273844"/>
          </a:xfrm>
          <a:prstGeom prst="rect">
            <a:avLst/>
          </a:prstGeom>
        </p:spPr>
        <p:txBody>
          <a:bodyPr/>
          <a:lstStyle/>
          <a:p>
            <a:fld id="{6294C92D-0306-4E69-9CD3-20855E849650}" type="slidenum">
              <a:rPr kumimoji="0" lang="en-US" smtClean="0"/>
              <a:pPr/>
              <a:t>‹#›</a:t>
            </a:fld>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605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a:t>Insert picture here</a:t>
            </a:r>
          </a:p>
        </p:txBody>
      </p:sp>
    </p:spTree>
    <p:extLst>
      <p:ext uri="{BB962C8B-B14F-4D97-AF65-F5344CB8AC3E}">
        <p14:creationId xmlns:p14="http://schemas.microsoft.com/office/powerpoint/2010/main" val="3541587165"/>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72055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2184116" y="1364104"/>
            <a:ext cx="4762552" cy="2478963"/>
          </a:xfrm>
          <a:prstGeom prst="rect">
            <a:avLst/>
          </a:prstGeom>
          <a:noFill/>
          <a:ln>
            <a:noFill/>
          </a:ln>
        </p:spPr>
        <p:txBody>
          <a:bodyPr lIns="91425" tIns="91425" rIns="91425" bIns="91425" anchor="t" anchorCtr="0"/>
          <a:lstStyle>
            <a:lvl1pPr marL="164592" marR="0" lvl="0" indent="-12192" algn="l" rtl="0">
              <a:lnSpc>
                <a:spcPct val="100000"/>
              </a:lnSpc>
              <a:spcBef>
                <a:spcPts val="0"/>
              </a:spcBef>
              <a:spcAft>
                <a:spcPts val="3000"/>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75"/>
              </a:spcBef>
              <a:buClr>
                <a:schemeClr val="dk1"/>
              </a:buClr>
              <a:buFont typeface="Lato"/>
              <a:buNone/>
              <a:defRPr sz="2400" b="0" i="0" u="none" strike="noStrike" cap="none">
                <a:solidFill>
                  <a:schemeClr val="dk1"/>
                </a:solidFill>
                <a:latin typeface="Lato"/>
                <a:ea typeface="Lato"/>
                <a:cs typeface="Lato"/>
                <a:sym typeface="Lato"/>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p:nvPr/>
        </p:nvSpPr>
        <p:spPr>
          <a:xfrm>
            <a:off x="-6304" y="0"/>
            <a:ext cx="9150303" cy="921656"/>
          </a:xfrm>
          <a:prstGeom prst="rect">
            <a:avLst/>
          </a:prstGeom>
          <a:solidFill>
            <a:srgbClr val="262087"/>
          </a:solidFill>
          <a:ln>
            <a:noFill/>
          </a:ln>
        </p:spPr>
        <p:txBody>
          <a:bodyPr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53" name="Shape 53"/>
          <p:cNvSpPr txBox="1">
            <a:spLocks noGrp="1"/>
          </p:cNvSpPr>
          <p:nvPr>
            <p:ph type="title"/>
          </p:nvPr>
        </p:nvSpPr>
        <p:spPr>
          <a:xfrm>
            <a:off x="616258" y="0"/>
            <a:ext cx="7886700" cy="91440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Lato"/>
              <a:buNone/>
              <a:defRPr sz="3600" b="0" i="0" u="none" strike="noStrike" cap="none">
                <a:solidFill>
                  <a:schemeClr val="lt1"/>
                </a:solidFill>
                <a:latin typeface="Lato"/>
                <a:ea typeface="Lato"/>
                <a:cs typeface="Lato"/>
                <a:sym typeface="La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pi.wi.gov/sped/medicaid-school-based-webpa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licens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pi.wi.gov/sites/default/files/imce/sfs/pdf/Valid%20SPED-PS%20License%20Codes2017.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sites/default/files/imce/sfs/pdf/SPED_SAP_Aid_Elig_2_3.7.202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pi.wi.gov/sfs/aid/special-ed/sped-sap/eligibili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J8oWGjn0jfwXYInYbSenOWSgpJjj60TBp7bHwX8Assk/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pi.wi.gov/sfs/finances/wufar/overview"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pi.wi.gov/sites/default/files/imce/sfs/pdf/SPED_Tran_Aid_Elig.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sites/default/files/imce/sfs/7.2023_2011_Act_105_and_2013_Act_255_Funding_Guidanc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sped/educators/fiscal/allowab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pi.wi.gov/sped/early-childhood/child-fi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pi.wi.gov/sfs/aid/special-ed/sped-sap/eligibilit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pi.wi.gov/sfs/finances/wufar/overvie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sites/default/files/imce/sfs/pdf/SPED_SAP_Aid_Elig_2_3.7.202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dpi.wi.gov/sped/educators/fiscal/allowable" TargetMode="External"/><Relationship Id="rId4" Type="http://schemas.openxmlformats.org/officeDocument/2006/relationships/hyperlink" Target="https://dpi.wi.gov/sites/default/files/imce/sfs/pdf/F27_Matrix_2022-23.2.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pi.wi.gov/sfs/finances/fund-info/package-cooperative-fund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docs.legis.wisconsin.gov/statutes/statutes/115/V/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cs.legis.wisconsin.gov/document/statutes/66.0301"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dpi.wi.gov/licensin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pi.wi.gov/sites/default/files/imce/parental-education-options/SNSP/23-24_snsp_overview_brochure.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dpi.wi.gov/parental-education-options/special-needs-scholarship/payment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pi.wi.gov/sfs/aid/special-ed/overview"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dpi.wi.gov/sfs/finances/tuition/overview" TargetMode="External"/><Relationship Id="rId5" Type="http://schemas.openxmlformats.org/officeDocument/2006/relationships/hyperlink" Target="http://dpi.wi.gov/sped/educators/fiscal" TargetMode="External"/><Relationship Id="rId4" Type="http://schemas.openxmlformats.org/officeDocument/2006/relationships/hyperlink" Target="http://dpi.wi.gov/sfs/finances/wufar/overview"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ricardo.cruz@dpi.wi.gov"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mailto:rachel.zellmer@dpi.wi.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pi.wi.gov/sped/educators/fiscal/maintenance-of-effo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pi.wi.gov/sfs/aid/special-ed/high-co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fontScale="85000" lnSpcReduction="10000"/>
          </a:bodyPr>
          <a:lstStyle/>
          <a:p>
            <a:pPr marL="0" indent="0" algn="ctr">
              <a:buNone/>
            </a:pPr>
            <a:r>
              <a:rPr lang="en-US" sz="4800" dirty="0">
                <a:solidFill>
                  <a:srgbClr val="262087"/>
                </a:solidFill>
                <a:latin typeface="Lato Black" panose="020F0A02020204030203" pitchFamily="34" charset="0"/>
              </a:rPr>
              <a:t>Special Education Accounting &amp; Reporting</a:t>
            </a:r>
          </a:p>
        </p:txBody>
      </p:sp>
      <p:sp>
        <p:nvSpPr>
          <p:cNvPr id="5" name="Text Placeholder 2"/>
          <p:cNvSpPr>
            <a:spLocks noGrp="1"/>
          </p:cNvSpPr>
          <p:nvPr>
            <p:ph type="body" sz="quarter" idx="11"/>
          </p:nvPr>
        </p:nvSpPr>
        <p:spPr>
          <a:xfrm>
            <a:off x="5761261" y="2672637"/>
            <a:ext cx="3382739" cy="1106884"/>
          </a:xfrm>
        </p:spPr>
        <p:txBody>
          <a:bodyPr>
            <a:noAutofit/>
          </a:bodyPr>
          <a:lstStyle/>
          <a:p>
            <a:pPr marL="152400" marR="0" lvl="0" indent="0" algn="l" defTabSz="914400" rtl="0" eaLnBrk="1" fontAlgn="auto" latinLnBrk="0" hangingPunct="1">
              <a:lnSpc>
                <a:spcPts val="1182"/>
              </a:lnSpc>
              <a:spcBef>
                <a:spcPts val="0"/>
              </a:spcBef>
              <a:spcAft>
                <a:spcPts val="1200"/>
              </a:spcAft>
              <a:buClr>
                <a:srgbClr val="000000"/>
              </a:buClr>
              <a:buSzPct val="100000"/>
              <a:buFont typeface="Arial"/>
              <a:buNone/>
              <a:tabLst/>
              <a:defRPr/>
            </a:pPr>
            <a:r>
              <a:rPr kumimoji="0" lang="en-US" sz="1320" b="1" i="0" u="none" strike="noStrike" kern="0" cap="none" spc="0" normalizeH="0" baseline="0" noProof="0">
                <a:ln>
                  <a:noFill/>
                </a:ln>
                <a:solidFill>
                  <a:srgbClr val="000000"/>
                </a:solidFill>
                <a:effectLst/>
                <a:uLnTx/>
                <a:uFillTx/>
                <a:latin typeface="Lato"/>
                <a:sym typeface="Lato"/>
              </a:rPr>
              <a:t>Rick Cruz, Consultant</a:t>
            </a:r>
            <a:br>
              <a:rPr kumimoji="0" lang="en-US" sz="1320" b="1" i="0" u="none" strike="noStrike" kern="0" cap="none" spc="0" normalizeH="0" baseline="0" noProof="0">
                <a:ln>
                  <a:noFill/>
                </a:ln>
                <a:solidFill>
                  <a:srgbClr val="000000"/>
                </a:solidFill>
                <a:effectLst/>
                <a:uLnTx/>
                <a:uFillTx/>
                <a:latin typeface="Lato"/>
                <a:sym typeface="Lato"/>
              </a:rPr>
            </a:br>
            <a:r>
              <a:rPr kumimoji="0" lang="en-US" sz="1320" b="1" i="0" u="none" strike="noStrike" kern="0" cap="none" spc="0" normalizeH="0" baseline="0" noProof="0">
                <a:ln>
                  <a:noFill/>
                </a:ln>
                <a:solidFill>
                  <a:srgbClr val="000000"/>
                </a:solidFill>
                <a:effectLst/>
                <a:uLnTx/>
                <a:uFillTx/>
                <a:latin typeface="Lato"/>
                <a:sym typeface="Lato"/>
              </a:rPr>
              <a:t>School Financial Services Team</a:t>
            </a:r>
          </a:p>
          <a:p>
            <a:pPr marL="15240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US" sz="1320" b="1" i="0" u="none" strike="noStrike" kern="0" cap="none" spc="0" normalizeH="0" baseline="0" noProof="0">
                <a:ln>
                  <a:noFill/>
                </a:ln>
                <a:solidFill>
                  <a:srgbClr val="000000"/>
                </a:solidFill>
                <a:effectLst/>
                <a:uLnTx/>
                <a:uFillTx/>
                <a:latin typeface="Lato"/>
                <a:sym typeface="Lato"/>
              </a:rPr>
              <a:t>Matt Baier, Fiscal Data Coordinator</a:t>
            </a:r>
          </a:p>
          <a:p>
            <a:pPr marL="15240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US" sz="1320" b="1" i="0" u="none" strike="noStrike" kern="0" cap="none" spc="0" normalizeH="0" baseline="0" noProof="0">
                <a:ln>
                  <a:noFill/>
                </a:ln>
                <a:solidFill>
                  <a:srgbClr val="000000"/>
                </a:solidFill>
                <a:effectLst/>
                <a:uLnTx/>
                <a:uFillTx/>
                <a:latin typeface="Lato"/>
                <a:sym typeface="Lato"/>
              </a:rPr>
              <a:t>School Financial Services Team</a:t>
            </a:r>
          </a:p>
          <a:p>
            <a:pPr>
              <a:spcAft>
                <a:spcPts val="0"/>
              </a:spcAft>
            </a:pPr>
            <a:endParaRPr lang="en-US" sz="1500">
              <a:latin typeface="Lato Black" panose="020F0A02020204030203"/>
            </a:endParaRPr>
          </a:p>
          <a:p>
            <a:pPr marL="152400" marR="0" lvl="0" indent="0" algn="l" defTabSz="914400" rtl="0" eaLnBrk="1" fontAlgn="auto" latinLnBrk="0" hangingPunct="1">
              <a:lnSpc>
                <a:spcPts val="1182"/>
              </a:lnSpc>
              <a:spcBef>
                <a:spcPts val="0"/>
              </a:spcBef>
              <a:spcAft>
                <a:spcPts val="1200"/>
              </a:spcAft>
              <a:buClr>
                <a:srgbClr val="000000"/>
              </a:buClr>
              <a:buSzPct val="100000"/>
              <a:buFont typeface="Arial"/>
              <a:buNone/>
              <a:tabLst/>
              <a:defRPr/>
            </a:pPr>
            <a:r>
              <a:rPr kumimoji="0" lang="en-US" sz="1320" b="1" i="0" u="none" strike="noStrike" kern="0" cap="none" spc="0" normalizeH="0" baseline="0" noProof="0">
                <a:ln>
                  <a:noFill/>
                </a:ln>
                <a:solidFill>
                  <a:srgbClr val="000000"/>
                </a:solidFill>
                <a:effectLst/>
                <a:uLnTx/>
                <a:uFillTx/>
                <a:latin typeface="Lato"/>
                <a:sym typeface="Lato"/>
              </a:rPr>
              <a:t>WASBO New Administrators and Support Staff Conference</a:t>
            </a:r>
            <a:br>
              <a:rPr kumimoji="0" lang="en-US" sz="1320" b="1" i="0" u="none" strike="noStrike" kern="0" cap="none" spc="0" normalizeH="0" baseline="0" noProof="0">
                <a:ln>
                  <a:noFill/>
                </a:ln>
                <a:solidFill>
                  <a:srgbClr val="000000"/>
                </a:solidFill>
                <a:effectLst/>
                <a:uLnTx/>
                <a:uFillTx/>
                <a:latin typeface="Lato"/>
                <a:sym typeface="Lato"/>
              </a:rPr>
            </a:br>
            <a:r>
              <a:rPr kumimoji="0" lang="en-US" sz="1320" b="1" i="0" u="none" strike="noStrike" kern="0" cap="none" spc="0" normalizeH="0" baseline="0" noProof="0">
                <a:ln>
                  <a:noFill/>
                </a:ln>
                <a:solidFill>
                  <a:srgbClr val="000000"/>
                </a:solidFill>
                <a:effectLst/>
                <a:uLnTx/>
                <a:uFillTx/>
                <a:latin typeface="Lato"/>
                <a:sym typeface="Lato"/>
              </a:rPr>
              <a:t>September 7, 2023</a:t>
            </a:r>
          </a:p>
          <a:p>
            <a:pPr>
              <a:spcAft>
                <a:spcPts val="0"/>
              </a:spcAft>
            </a:pPr>
            <a:endParaRPr lang="en-US" sz="1500">
              <a:latin typeface="Lato Black" panose="020F0A02020204030203"/>
            </a:endParaRPr>
          </a:p>
          <a:p>
            <a:pPr>
              <a:spcAft>
                <a:spcPts val="0"/>
              </a:spcAft>
            </a:pPr>
            <a:endParaRPr lang="en-US" sz="1500">
              <a:latin typeface="Lato Black" panose="020F0A02020204030203"/>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a:effectLst/>
              </a:rPr>
              <a:t> </a:t>
            </a:r>
            <a:endParaRPr lang="en-US"/>
          </a:p>
        </p:txBody>
      </p:sp>
      <p:sp>
        <p:nvSpPr>
          <p:cNvPr id="7" name="TextBox 6">
            <a:extLst>
              <a:ext uri="{FF2B5EF4-FFF2-40B4-BE49-F238E27FC236}">
                <a16:creationId xmlns:a16="http://schemas.microsoft.com/office/drawing/2014/main" id="{5EE151CB-7474-0B64-1E24-A6F4FD7B4D99}"/>
              </a:ext>
            </a:extLst>
          </p:cNvPr>
          <p:cNvSpPr txBox="1"/>
          <p:nvPr/>
        </p:nvSpPr>
        <p:spPr>
          <a:xfrm>
            <a:off x="2294389" y="2401403"/>
            <a:ext cx="4605556" cy="339645"/>
          </a:xfrm>
          <a:prstGeom prst="rect">
            <a:avLst/>
          </a:prstGeom>
          <a:noFill/>
        </p:spPr>
        <p:txBody>
          <a:bodyPr wrap="square">
            <a:spAutoFit/>
          </a:bodyPr>
          <a:lstStyle/>
          <a:p>
            <a:r>
              <a:rPr lang="en-US" b="0">
                <a:effectLst/>
              </a:rPr>
              <a:t> </a:t>
            </a:r>
            <a:endParaRPr lang="en-US"/>
          </a:p>
        </p:txBody>
      </p:sp>
    </p:spTree>
    <p:extLst>
      <p:ext uri="{BB962C8B-B14F-4D97-AF65-F5344CB8AC3E}">
        <p14:creationId xmlns:p14="http://schemas.microsoft.com/office/powerpoint/2010/main" val="17375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Medicaid School-Based Services</a:t>
            </a:r>
          </a:p>
        </p:txBody>
      </p:sp>
      <p:sp>
        <p:nvSpPr>
          <p:cNvPr id="3" name="Text Placeholder 2"/>
          <p:cNvSpPr>
            <a:spLocks noGrp="1"/>
          </p:cNvSpPr>
          <p:nvPr>
            <p:ph type="body" sz="quarter" idx="14"/>
          </p:nvPr>
        </p:nvSpPr>
        <p:spPr>
          <a:xfrm>
            <a:off x="384789" y="921657"/>
            <a:ext cx="8506964" cy="4221843"/>
          </a:xfrm>
        </p:spPr>
        <p:txBody>
          <a:bodyPr>
            <a:noAutofit/>
          </a:bodyPr>
          <a:lstStyle/>
          <a:p>
            <a:pPr>
              <a:lnSpc>
                <a:spcPct val="100000"/>
              </a:lnSpc>
            </a:pPr>
            <a:r>
              <a:rPr lang="en-US" b="0" dirty="0">
                <a:latin typeface="Lato" panose="020F0502020204030203" pitchFamily="34" charset="0"/>
              </a:rPr>
              <a:t>Districts, independent charter schools, CESAs, CCDEBs</a:t>
            </a:r>
          </a:p>
          <a:p>
            <a:pPr>
              <a:lnSpc>
                <a:spcPct val="100000"/>
              </a:lnSpc>
            </a:pPr>
            <a:r>
              <a:rPr lang="en-US" b="0" dirty="0">
                <a:latin typeface="Lato" panose="020F0502020204030203" pitchFamily="34" charset="0"/>
              </a:rPr>
              <a:t>Payment for student-specific expenditures, based on the billing submitted by the individual providing the direct services</a:t>
            </a:r>
          </a:p>
          <a:p>
            <a:pPr>
              <a:lnSpc>
                <a:spcPct val="100000"/>
              </a:lnSpc>
            </a:pPr>
            <a:r>
              <a:rPr lang="en-US" b="0" dirty="0">
                <a:latin typeface="Lato" panose="020F0502020204030203" pitchFamily="34" charset="0"/>
              </a:rPr>
              <a:t>Significant administrative requirements</a:t>
            </a:r>
          </a:p>
          <a:p>
            <a:pPr>
              <a:lnSpc>
                <a:spcPct val="100000"/>
              </a:lnSpc>
            </a:pPr>
            <a:r>
              <a:rPr lang="en-US" b="0" dirty="0">
                <a:latin typeface="Lato" panose="020F0502020204030203" pitchFamily="34" charset="0"/>
              </a:rPr>
              <a:t>Source 780, Federal Funding, % reimbursement</a:t>
            </a:r>
          </a:p>
          <a:p>
            <a:pPr>
              <a:lnSpc>
                <a:spcPct val="100000"/>
              </a:lnSpc>
            </a:pPr>
            <a:r>
              <a:rPr lang="en-US" b="0" dirty="0">
                <a:latin typeface="Lato" panose="020F0502020204030203" pitchFamily="34" charset="0"/>
              </a:rPr>
              <a:t>If services are funded with federal money, then the LEA is responsible for time and effort reporting</a:t>
            </a:r>
          </a:p>
          <a:p>
            <a:pPr>
              <a:lnSpc>
                <a:spcPct val="100000"/>
              </a:lnSpc>
            </a:pPr>
            <a:r>
              <a:rPr lang="en-US" b="0" dirty="0">
                <a:latin typeface="Lato" panose="020F0502020204030203" pitchFamily="34" charset="0"/>
                <a:hlinkClick r:id="rId3"/>
              </a:rPr>
              <a:t>Medicaid-SBS link</a:t>
            </a:r>
            <a:endParaRPr lang="en-US" b="0" dirty="0">
              <a:latin typeface="Lato" panose="020F0502020204030203" pitchFamily="34" charset="0"/>
            </a:endParaRPr>
          </a:p>
        </p:txBody>
      </p:sp>
    </p:spTree>
    <p:extLst>
      <p:ext uri="{BB962C8B-B14F-4D97-AF65-F5344CB8AC3E}">
        <p14:creationId xmlns:p14="http://schemas.microsoft.com/office/powerpoint/2010/main" val="252808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a:bodyPr>
          <a:lstStyle/>
          <a:p>
            <a:r>
              <a:rPr lang="en-US" sz="4800"/>
              <a:t>Funding Eligibility</a:t>
            </a:r>
          </a:p>
          <a:p>
            <a:pPr marL="0" indent="0" algn="ctr">
              <a:buNone/>
            </a:pPr>
            <a:endParaRPr lang="en-US" sz="4800">
              <a:solidFill>
                <a:srgbClr val="262087"/>
              </a:solidFill>
              <a:latin typeface="Lato Black" panose="020F0A02020204030203" pitchFamily="34" charset="0"/>
            </a:endParaRPr>
          </a:p>
        </p:txBody>
      </p:sp>
      <p:sp>
        <p:nvSpPr>
          <p:cNvPr id="9" name="TextBox 8">
            <a:extLst>
              <a:ext uri="{FF2B5EF4-FFF2-40B4-BE49-F238E27FC236}">
                <a16:creationId xmlns:a16="http://schemas.microsoft.com/office/drawing/2014/main" id="{2160A768-7373-01A7-AF0E-CC02704B799F}"/>
              </a:ext>
            </a:extLst>
          </p:cNvPr>
          <p:cNvSpPr txBox="1"/>
          <p:nvPr/>
        </p:nvSpPr>
        <p:spPr>
          <a:xfrm>
            <a:off x="4723688" y="3163455"/>
            <a:ext cx="4576272" cy="954107"/>
          </a:xfrm>
          <a:prstGeom prst="rect">
            <a:avLst/>
          </a:prstGeom>
          <a:noFill/>
        </p:spPr>
        <p:txBody>
          <a:bodyPr wrap="square">
            <a:spAutoFit/>
          </a:bodyPr>
          <a:lstStyle/>
          <a:p>
            <a:r>
              <a:rPr lang="en-US" sz="1400">
                <a:solidFill>
                  <a:schemeClr val="bg2"/>
                </a:solidFill>
                <a:latin typeface="Calibri" panose="020F0502020204030204" pitchFamily="34" charset="0"/>
                <a:cs typeface="Calibri" panose="020F0502020204030204" pitchFamily="34" charset="0"/>
              </a:rPr>
              <a:t>DISCLAIMER: The following slides outline eligible costs in broad categories. They are not a definitive list of eligible costs. Eligible costs are specified by state and federal laws and program documentation.</a:t>
            </a:r>
          </a:p>
        </p:txBody>
      </p:sp>
    </p:spTree>
    <p:extLst>
      <p:ext uri="{BB962C8B-B14F-4D97-AF65-F5344CB8AC3E}">
        <p14:creationId xmlns:p14="http://schemas.microsoft.com/office/powerpoint/2010/main" val="151800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State Aid &amp; Federal IDEA Eligible</a:t>
            </a:r>
          </a:p>
        </p:txBody>
      </p:sp>
      <p:sp>
        <p:nvSpPr>
          <p:cNvPr id="3" name="Text Placeholder 2"/>
          <p:cNvSpPr>
            <a:spLocks noGrp="1"/>
          </p:cNvSpPr>
          <p:nvPr>
            <p:ph type="body" sz="quarter" idx="14"/>
          </p:nvPr>
        </p:nvSpPr>
        <p:spPr>
          <a:xfrm>
            <a:off x="157655" y="1067088"/>
            <a:ext cx="8694683" cy="4076411"/>
          </a:xfrm>
        </p:spPr>
        <p:txBody>
          <a:bodyPr>
            <a:noAutofit/>
          </a:bodyPr>
          <a:lstStyle/>
          <a:p>
            <a:pPr marL="0" marR="8380" indent="0" algn="l">
              <a:lnSpc>
                <a:spcPct val="100000"/>
              </a:lnSpc>
              <a:buNone/>
            </a:pPr>
            <a:r>
              <a:rPr lang="en-US" sz="2000" b="0" i="0" u="none" strike="noStrike" baseline="0">
                <a:latin typeface="Lato" panose="020F0502020204030203" pitchFamily="34" charset="0"/>
              </a:rPr>
              <a:t>The salary and benefits of special education teachers and related services staff may be funded through IDEA, state special education categorical aid, or a combination of both aid programs.</a:t>
            </a:r>
            <a:endParaRPr lang="en-US" sz="2000" b="0">
              <a:latin typeface="Lato" panose="020F0502020204030203" pitchFamily="34" charset="0"/>
            </a:endParaRPr>
          </a:p>
          <a:p>
            <a:pPr>
              <a:lnSpc>
                <a:spcPct val="120000"/>
              </a:lnSpc>
              <a:buFont typeface="Arial" panose="020B0604020202020204" pitchFamily="34" charset="0"/>
              <a:buChar char="•"/>
            </a:pPr>
            <a:r>
              <a:rPr lang="en-US" sz="2000" b="0">
                <a:latin typeface="Lato" panose="020F0502020204030203" pitchFamily="34" charset="0"/>
              </a:rPr>
              <a:t>Salary and benefits of licensed special education teachers, aides, and some support staff</a:t>
            </a:r>
          </a:p>
          <a:p>
            <a:pPr>
              <a:buFont typeface="Arial" panose="020B0604020202020204" pitchFamily="34" charset="0"/>
              <a:buChar char="•"/>
            </a:pPr>
            <a:r>
              <a:rPr lang="en-US" sz="2000" b="0"/>
              <a:t>Licensure + Assignment = Eligibility</a:t>
            </a:r>
          </a:p>
          <a:p>
            <a:pPr>
              <a:buFont typeface="Arial" panose="020B0604020202020204" pitchFamily="34" charset="0"/>
              <a:buChar char="•"/>
            </a:pPr>
            <a:r>
              <a:rPr lang="en-US" sz="2000" b="0"/>
              <a:t>Benefits eligible only when tied to salary</a:t>
            </a:r>
          </a:p>
          <a:p>
            <a:pPr>
              <a:buFont typeface="Arial" panose="020B0604020202020204" pitchFamily="34" charset="0"/>
              <a:buChar char="•"/>
            </a:pPr>
            <a:r>
              <a:rPr lang="en-US" sz="2000" b="0">
                <a:hlinkClick r:id="rId3"/>
              </a:rPr>
              <a:t>Licensing </a:t>
            </a:r>
            <a:r>
              <a:rPr lang="en-US" sz="2000" b="0"/>
              <a:t>    </a:t>
            </a:r>
          </a:p>
          <a:p>
            <a:pPr>
              <a:buFont typeface="Arial" panose="020B0604020202020204" pitchFamily="34" charset="0"/>
              <a:buChar char="•"/>
            </a:pPr>
            <a:r>
              <a:rPr lang="en-US" sz="2000" b="0">
                <a:hlinkClick r:id="rId4"/>
              </a:rPr>
              <a:t>Valid Licensing Codes</a:t>
            </a:r>
            <a:endParaRPr lang="en-US" sz="2000" b="0"/>
          </a:p>
          <a:p>
            <a:pPr marL="0" indent="0">
              <a:buNone/>
            </a:pPr>
            <a:endParaRPr lang="en-US" sz="1800"/>
          </a:p>
        </p:txBody>
      </p:sp>
    </p:spTree>
    <p:extLst>
      <p:ext uri="{BB962C8B-B14F-4D97-AF65-F5344CB8AC3E}">
        <p14:creationId xmlns:p14="http://schemas.microsoft.com/office/powerpoint/2010/main" val="231579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898" y="0"/>
            <a:ext cx="9144000" cy="921657"/>
          </a:xfrm>
        </p:spPr>
        <p:txBody>
          <a:bodyPr>
            <a:normAutofit/>
          </a:bodyPr>
          <a:lstStyle/>
          <a:p>
            <a:r>
              <a:rPr lang="en-US">
                <a:latin typeface="Lato" panose="020F0502020204030203" pitchFamily="34" charset="0"/>
              </a:rPr>
              <a:t>State Aid &amp; Federal IDEA Eligible</a:t>
            </a:r>
          </a:p>
        </p:txBody>
      </p:sp>
      <p:sp>
        <p:nvSpPr>
          <p:cNvPr id="3" name="Text Placeholder 2"/>
          <p:cNvSpPr>
            <a:spLocks noGrp="1"/>
          </p:cNvSpPr>
          <p:nvPr>
            <p:ph type="body" sz="quarter" idx="14"/>
          </p:nvPr>
        </p:nvSpPr>
        <p:spPr>
          <a:xfrm>
            <a:off x="463923" y="1445648"/>
            <a:ext cx="8041573" cy="3236711"/>
          </a:xfrm>
        </p:spPr>
        <p:txBody>
          <a:bodyPr>
            <a:normAutofit fontScale="47500" lnSpcReduction="20000"/>
          </a:bodyPr>
          <a:lstStyle/>
          <a:p>
            <a:pPr>
              <a:lnSpc>
                <a:spcPct val="120000"/>
              </a:lnSpc>
            </a:pPr>
            <a:r>
              <a:rPr lang="en-US" sz="4400" b="0">
                <a:latin typeface="Lato" panose="020F0502020204030203" pitchFamily="34" charset="0"/>
                <a:hlinkClick r:id="rId3"/>
              </a:rPr>
              <a:t>Aid-eligible staff costs</a:t>
            </a:r>
            <a:endParaRPr lang="en-US" sz="4400" b="0">
              <a:latin typeface="Lato" panose="020F0502020204030203" pitchFamily="34" charset="0"/>
            </a:endParaRPr>
          </a:p>
          <a:p>
            <a:pPr>
              <a:lnSpc>
                <a:spcPct val="120000"/>
              </a:lnSpc>
            </a:pPr>
            <a:r>
              <a:rPr lang="en-US" sz="4400" b="0">
                <a:latin typeface="Lato" panose="020F0502020204030203" pitchFamily="34" charset="0"/>
              </a:rPr>
              <a:t>OT/PT, SPED supervision/coordination, SPED transportation</a:t>
            </a:r>
          </a:p>
          <a:p>
            <a:pPr>
              <a:lnSpc>
                <a:spcPct val="120000"/>
              </a:lnSpc>
            </a:pPr>
            <a:r>
              <a:rPr lang="en-US" sz="4400" b="0">
                <a:latin typeface="Lato" panose="020F0502020204030203" pitchFamily="34" charset="0"/>
              </a:rPr>
              <a:t>Special education teachers and aides</a:t>
            </a:r>
          </a:p>
          <a:p>
            <a:pPr>
              <a:lnSpc>
                <a:spcPct val="120000"/>
              </a:lnSpc>
            </a:pPr>
            <a:r>
              <a:rPr lang="en-US" sz="4400" b="0">
                <a:latin typeface="Lato" panose="020F0502020204030203" pitchFamily="34" charset="0"/>
              </a:rPr>
              <a:t>“Act 221” Pupil services positions</a:t>
            </a:r>
          </a:p>
          <a:p>
            <a:pPr>
              <a:lnSpc>
                <a:spcPct val="120000"/>
              </a:lnSpc>
            </a:pPr>
            <a:r>
              <a:rPr lang="en-US" sz="4400" b="0">
                <a:latin typeface="Lato" panose="020F0502020204030203" pitchFamily="34" charset="0"/>
              </a:rPr>
              <a:t> Other support staff including clerical workers, attendance secretaries, pupil services directors, principals are not eligible</a:t>
            </a:r>
          </a:p>
          <a:p>
            <a:pPr>
              <a:lnSpc>
                <a:spcPct val="120000"/>
              </a:lnSpc>
              <a:buFont typeface="Arial" panose="020B0604020202020204" pitchFamily="34" charset="0"/>
              <a:buChar char="•"/>
            </a:pPr>
            <a:r>
              <a:rPr lang="en-US" sz="4400" b="0">
                <a:latin typeface="Lato" panose="020F0502020204030203" pitchFamily="34" charset="0"/>
              </a:rPr>
              <a:t>School-age parent instruction (state aid only)</a:t>
            </a:r>
          </a:p>
          <a:p>
            <a:pPr>
              <a:lnSpc>
                <a:spcPct val="120000"/>
              </a:lnSpc>
              <a:buFont typeface="Arial" panose="020B0604020202020204" pitchFamily="34" charset="0"/>
              <a:buChar char="•"/>
            </a:pPr>
            <a:r>
              <a:rPr lang="en-US" sz="4400" b="0">
                <a:latin typeface="Lato" panose="020F0502020204030203" pitchFamily="34" charset="0"/>
                <a:hlinkClick r:id="rId4"/>
              </a:rPr>
              <a:t>SPED Eligibility and Coding </a:t>
            </a:r>
            <a:endParaRPr lang="en-US" sz="4400" b="0">
              <a:latin typeface="Lato" panose="020F0502020204030203" pitchFamily="34" charset="0"/>
            </a:endParaRPr>
          </a:p>
          <a:p>
            <a:endParaRPr lang="en-US"/>
          </a:p>
        </p:txBody>
      </p:sp>
    </p:spTree>
    <p:extLst>
      <p:ext uri="{BB962C8B-B14F-4D97-AF65-F5344CB8AC3E}">
        <p14:creationId xmlns:p14="http://schemas.microsoft.com/office/powerpoint/2010/main" val="20468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atin typeface="Lato" panose="020F0502020204030203" pitchFamily="34" charset="0"/>
              </a:rPr>
              <a:t>Act 221 Pupil Service Positions</a:t>
            </a:r>
          </a:p>
        </p:txBody>
      </p:sp>
      <p:sp>
        <p:nvSpPr>
          <p:cNvPr id="3" name="Text Placeholder 2"/>
          <p:cNvSpPr>
            <a:spLocks noGrp="1"/>
          </p:cNvSpPr>
          <p:nvPr>
            <p:ph type="body" sz="quarter" idx="14"/>
          </p:nvPr>
        </p:nvSpPr>
        <p:spPr>
          <a:xfrm>
            <a:off x="304800" y="1197429"/>
            <a:ext cx="7467600" cy="3240564"/>
          </a:xfrm>
        </p:spPr>
        <p:txBody>
          <a:bodyPr>
            <a:noAutofit/>
          </a:bodyPr>
          <a:lstStyle/>
          <a:p>
            <a:pPr>
              <a:lnSpc>
                <a:spcPct val="100000"/>
              </a:lnSpc>
              <a:buFont typeface="Arial" panose="020B0604020202020204" pitchFamily="34" charset="0"/>
              <a:buChar char="•"/>
            </a:pPr>
            <a:r>
              <a:rPr lang="en-US" b="0">
                <a:latin typeface="Lato" panose="020F0502020204030203" pitchFamily="34" charset="0"/>
              </a:rPr>
              <a:t>State aid-eligible share of FTE set by rule</a:t>
            </a:r>
          </a:p>
          <a:p>
            <a:pPr marL="799989" lvl="1" indent="-457200">
              <a:lnSpc>
                <a:spcPct val="100000"/>
              </a:lnSpc>
              <a:buFont typeface="Arial" panose="020B0604020202020204" pitchFamily="34" charset="0"/>
              <a:buChar char="•"/>
            </a:pPr>
            <a:r>
              <a:rPr lang="en-US" sz="2400">
                <a:latin typeface="Lato" panose="020F0502020204030203" pitchFamily="34" charset="0"/>
              </a:rPr>
              <a:t>Social Workers: 59%</a:t>
            </a:r>
          </a:p>
          <a:p>
            <a:pPr marL="799989" lvl="1" indent="-457200">
              <a:lnSpc>
                <a:spcPct val="100000"/>
              </a:lnSpc>
              <a:buFont typeface="Arial" panose="020B0604020202020204" pitchFamily="34" charset="0"/>
              <a:buChar char="•"/>
            </a:pPr>
            <a:r>
              <a:rPr lang="en-US" sz="2400">
                <a:latin typeface="Lato" panose="020F0502020204030203" pitchFamily="34" charset="0"/>
              </a:rPr>
              <a:t>Guidance Counselors: 10%</a:t>
            </a:r>
          </a:p>
          <a:p>
            <a:pPr marL="799989" lvl="1" indent="-457200">
              <a:lnSpc>
                <a:spcPct val="100000"/>
              </a:lnSpc>
              <a:buFont typeface="Arial" panose="020B0604020202020204" pitchFamily="34" charset="0"/>
              <a:buChar char="•"/>
            </a:pPr>
            <a:r>
              <a:rPr lang="en-US" sz="2400">
                <a:latin typeface="Lato" panose="020F0502020204030203" pitchFamily="34" charset="0"/>
              </a:rPr>
              <a:t>School Nurses: 29%</a:t>
            </a:r>
          </a:p>
          <a:p>
            <a:pPr marL="799989" lvl="1" indent="-457200">
              <a:lnSpc>
                <a:spcPct val="100000"/>
              </a:lnSpc>
              <a:buFont typeface="Arial" panose="020B0604020202020204" pitchFamily="34" charset="0"/>
              <a:buChar char="•"/>
            </a:pPr>
            <a:r>
              <a:rPr lang="en-US" sz="2400">
                <a:latin typeface="Lato" panose="020F0502020204030203" pitchFamily="34" charset="0"/>
              </a:rPr>
              <a:t>Psychologists: 84%</a:t>
            </a:r>
          </a:p>
          <a:p>
            <a:pPr marL="799989" lvl="1" indent="-457200">
              <a:lnSpc>
                <a:spcPct val="100000"/>
              </a:lnSpc>
              <a:buFont typeface="Arial" panose="020B0604020202020204" pitchFamily="34" charset="0"/>
              <a:buChar char="•"/>
            </a:pPr>
            <a:r>
              <a:rPr lang="en-US" sz="2400">
                <a:latin typeface="Lato" panose="020F0502020204030203" pitchFamily="34" charset="0"/>
                <a:hlinkClick r:id="rId3"/>
              </a:rPr>
              <a:t>Guidelines </a:t>
            </a:r>
            <a:endParaRPr lang="en-US" sz="2400">
              <a:latin typeface="Lato" panose="020F0502020204030203" pitchFamily="34" charset="0"/>
            </a:endParaRPr>
          </a:p>
          <a:p>
            <a:pPr marL="799989" lvl="1" indent="-457200">
              <a:lnSpc>
                <a:spcPct val="100000"/>
              </a:lnSpc>
              <a:buFont typeface="Arial" panose="020B0604020202020204" pitchFamily="34" charset="0"/>
              <a:buChar char="•"/>
            </a:pPr>
            <a:r>
              <a:rPr lang="en-US" sz="2400">
                <a:latin typeface="Lato" panose="020F0502020204030203" pitchFamily="34" charset="0"/>
                <a:hlinkClick r:id="rId4"/>
              </a:rPr>
              <a:t>WUFAR Funding</a:t>
            </a:r>
            <a:endParaRPr lang="en-US" sz="2400">
              <a:latin typeface="Lato" panose="020F0502020204030203" pitchFamily="34" charset="0"/>
            </a:endParaRPr>
          </a:p>
        </p:txBody>
      </p:sp>
    </p:spTree>
    <p:extLst>
      <p:ext uri="{BB962C8B-B14F-4D97-AF65-F5344CB8AC3E}">
        <p14:creationId xmlns:p14="http://schemas.microsoft.com/office/powerpoint/2010/main" val="17673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State &amp; IDEA Eligible Transportation</a:t>
            </a:r>
          </a:p>
        </p:txBody>
      </p:sp>
      <p:sp>
        <p:nvSpPr>
          <p:cNvPr id="3" name="Text Placeholder 2"/>
          <p:cNvSpPr>
            <a:spLocks noGrp="1"/>
          </p:cNvSpPr>
          <p:nvPr>
            <p:ph type="body" sz="quarter" idx="14"/>
          </p:nvPr>
        </p:nvSpPr>
        <p:spPr>
          <a:xfrm>
            <a:off x="460743" y="1197429"/>
            <a:ext cx="8584019" cy="3884934"/>
          </a:xfrm>
        </p:spPr>
        <p:txBody>
          <a:bodyPr>
            <a:noAutofit/>
          </a:bodyPr>
          <a:lstStyle/>
          <a:p>
            <a:pPr>
              <a:lnSpc>
                <a:spcPct val="120000"/>
              </a:lnSpc>
              <a:buFont typeface="Arial" panose="020B0604020202020204" pitchFamily="34" charset="0"/>
              <a:buChar char="•"/>
            </a:pPr>
            <a:r>
              <a:rPr lang="en-US" sz="2800" b="0">
                <a:latin typeface="Lato" panose="020F0502020204030203" pitchFamily="34" charset="0"/>
              </a:rPr>
              <a:t>Eligible only when required by IEP</a:t>
            </a:r>
          </a:p>
          <a:p>
            <a:pPr>
              <a:lnSpc>
                <a:spcPct val="120000"/>
              </a:lnSpc>
              <a:buFont typeface="Arial" panose="020B0604020202020204" pitchFamily="34" charset="0"/>
              <a:buChar char="•"/>
            </a:pPr>
            <a:r>
              <a:rPr lang="en-US" sz="2800" b="0">
                <a:latin typeface="Lato" panose="020F0502020204030203" pitchFamily="34" charset="0"/>
              </a:rPr>
              <a:t>Eligible route must be 100% IEP-required</a:t>
            </a:r>
          </a:p>
          <a:p>
            <a:pPr marL="685689" lvl="1" indent="-342900">
              <a:lnSpc>
                <a:spcPct val="120000"/>
              </a:lnSpc>
              <a:buFont typeface="Arial" panose="020B0604020202020204" pitchFamily="34" charset="0"/>
              <a:buChar char="•"/>
            </a:pPr>
            <a:r>
              <a:rPr lang="en-US" sz="2400">
                <a:latin typeface="Lato" panose="020F0502020204030203" pitchFamily="34" charset="0"/>
              </a:rPr>
              <a:t>Incidental Benefit Exception: picked up at same location; no additional costs; doesn’t displace rider with IEP</a:t>
            </a:r>
          </a:p>
          <a:p>
            <a:pPr marL="685689" lvl="1" indent="-342900">
              <a:lnSpc>
                <a:spcPct val="120000"/>
              </a:lnSpc>
              <a:buFont typeface="Arial" panose="020B0604020202020204" pitchFamily="34" charset="0"/>
              <a:buChar char="•"/>
            </a:pPr>
            <a:r>
              <a:rPr lang="en-US" sz="2400">
                <a:latin typeface="Lato" panose="020F0502020204030203" pitchFamily="34" charset="0"/>
              </a:rPr>
              <a:t>Newly Homeless Accommodation or Foster Care: up to 20 days</a:t>
            </a:r>
          </a:p>
          <a:p>
            <a:pPr lvl="1">
              <a:lnSpc>
                <a:spcPct val="120000"/>
              </a:lnSpc>
            </a:pPr>
            <a:endParaRPr lang="en-US" sz="2400">
              <a:latin typeface="Lato Black" panose="020F0A02020204030203" pitchFamily="34" charset="0"/>
            </a:endParaRPr>
          </a:p>
        </p:txBody>
      </p:sp>
    </p:spTree>
    <p:extLst>
      <p:ext uri="{BB962C8B-B14F-4D97-AF65-F5344CB8AC3E}">
        <p14:creationId xmlns:p14="http://schemas.microsoft.com/office/powerpoint/2010/main" val="424186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atin typeface="Lato" panose="020F0502020204030203" pitchFamily="34" charset="0"/>
              </a:rPr>
              <a:t>State &amp; IDEA Eligible Transportation</a:t>
            </a:r>
          </a:p>
        </p:txBody>
      </p:sp>
      <p:sp>
        <p:nvSpPr>
          <p:cNvPr id="3" name="Text Placeholder 2"/>
          <p:cNvSpPr>
            <a:spLocks noGrp="1"/>
          </p:cNvSpPr>
          <p:nvPr>
            <p:ph type="body" sz="quarter" idx="14"/>
          </p:nvPr>
        </p:nvSpPr>
        <p:spPr>
          <a:xfrm>
            <a:off x="460743" y="1197429"/>
            <a:ext cx="8584019" cy="3884934"/>
          </a:xfrm>
        </p:spPr>
        <p:txBody>
          <a:bodyPr>
            <a:noAutofit/>
          </a:bodyPr>
          <a:lstStyle/>
          <a:p>
            <a:pPr marL="0" indent="0">
              <a:lnSpc>
                <a:spcPct val="120000"/>
              </a:lnSpc>
              <a:buNone/>
            </a:pPr>
            <a:r>
              <a:rPr lang="en-US" b="0">
                <a:latin typeface="Lato" panose="020F0502020204030203" pitchFamily="34" charset="0"/>
              </a:rPr>
              <a:t>Additional service on regular route to and from school</a:t>
            </a:r>
          </a:p>
          <a:p>
            <a:pPr marL="685689" lvl="1" indent="-342900">
              <a:lnSpc>
                <a:spcPct val="120000"/>
              </a:lnSpc>
              <a:buFont typeface="Arial" panose="020B0604020202020204" pitchFamily="34" charset="0"/>
              <a:buChar char="•"/>
            </a:pPr>
            <a:r>
              <a:rPr lang="en-US" sz="2400">
                <a:latin typeface="Lato" panose="020F0502020204030203" pitchFamily="34" charset="0"/>
              </a:rPr>
              <a:t>Example, a bus aide for one student per their IEP</a:t>
            </a:r>
          </a:p>
          <a:p>
            <a:pPr marL="685689" lvl="1" indent="-342900">
              <a:lnSpc>
                <a:spcPct val="120000"/>
              </a:lnSpc>
              <a:buFont typeface="Arial" panose="020B0604020202020204" pitchFamily="34" charset="0"/>
              <a:buChar char="•"/>
            </a:pPr>
            <a:r>
              <a:rPr lang="en-US" sz="2400">
                <a:latin typeface="Lato" panose="020F0502020204030203" pitchFamily="34" charset="0"/>
              </a:rPr>
              <a:t>Only the excess cost of the service is eligible (Fund 27)</a:t>
            </a:r>
          </a:p>
          <a:p>
            <a:pPr marL="685689" lvl="1" indent="-342900">
              <a:lnSpc>
                <a:spcPct val="120000"/>
              </a:lnSpc>
              <a:buFont typeface="Arial" panose="020B0604020202020204" pitchFamily="34" charset="0"/>
              <a:buChar char="•"/>
            </a:pPr>
            <a:r>
              <a:rPr lang="en-US" sz="2400">
                <a:latin typeface="Lato" panose="020F0502020204030203" pitchFamily="34" charset="0"/>
              </a:rPr>
              <a:t>Regular route transportation (Fund 10)</a:t>
            </a:r>
          </a:p>
          <a:p>
            <a:pPr marL="0" indent="0">
              <a:lnSpc>
                <a:spcPct val="120000"/>
              </a:lnSpc>
              <a:buNone/>
            </a:pPr>
            <a:r>
              <a:rPr lang="en-US" b="0">
                <a:latin typeface="Lato" panose="020F0502020204030203" pitchFamily="34" charset="0"/>
              </a:rPr>
              <a:t>A student may be be eligible for special education categorical aid for support services (paraprofessional, aide) while being transported on the regular bus route and be eligible for Pupil Transportation Aid</a:t>
            </a:r>
          </a:p>
          <a:p>
            <a:pPr>
              <a:lnSpc>
                <a:spcPct val="120000"/>
              </a:lnSpc>
            </a:pPr>
            <a:endParaRPr lang="en-US" sz="2800">
              <a:latin typeface="Lato Black" panose="020F0A02020204030203" pitchFamily="34" charset="0"/>
            </a:endParaRPr>
          </a:p>
        </p:txBody>
      </p:sp>
    </p:spTree>
    <p:extLst>
      <p:ext uri="{BB962C8B-B14F-4D97-AF65-F5344CB8AC3E}">
        <p14:creationId xmlns:p14="http://schemas.microsoft.com/office/powerpoint/2010/main" val="182873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atin typeface="Lato" panose="020F0502020204030203" pitchFamily="34" charset="0"/>
              </a:rPr>
              <a:t>State &amp; IDEA Eligible Transportation</a:t>
            </a:r>
          </a:p>
        </p:txBody>
      </p:sp>
      <p:sp>
        <p:nvSpPr>
          <p:cNvPr id="3" name="Text Placeholder 2"/>
          <p:cNvSpPr>
            <a:spLocks noGrp="1"/>
          </p:cNvSpPr>
          <p:nvPr>
            <p:ph type="body" sz="quarter" idx="14"/>
          </p:nvPr>
        </p:nvSpPr>
        <p:spPr>
          <a:xfrm>
            <a:off x="452862" y="1142251"/>
            <a:ext cx="8541366" cy="2452287"/>
          </a:xfrm>
        </p:spPr>
        <p:txBody>
          <a:bodyPr>
            <a:noAutofit/>
          </a:bodyPr>
          <a:lstStyle/>
          <a:p>
            <a:pPr>
              <a:lnSpc>
                <a:spcPct val="120000"/>
              </a:lnSpc>
            </a:pPr>
            <a:r>
              <a:rPr lang="en-US" sz="2200" b="0">
                <a:latin typeface="Lato" panose="020F0502020204030203" pitchFamily="34" charset="0"/>
              </a:rPr>
              <a:t>A student who exclusively rides </a:t>
            </a:r>
            <a:r>
              <a:rPr lang="en-US" sz="2200" b="0" i="1">
                <a:latin typeface="Lato" panose="020F0502020204030203" pitchFamily="34" charset="0"/>
              </a:rPr>
              <a:t>a specialized transportation route </a:t>
            </a:r>
            <a:r>
              <a:rPr lang="en-US" sz="2200" b="0">
                <a:latin typeface="Lato" panose="020F0502020204030203" pitchFamily="34" charset="0"/>
              </a:rPr>
              <a:t>may not be counted for Pupil Transportation Aid</a:t>
            </a:r>
          </a:p>
          <a:p>
            <a:pPr>
              <a:lnSpc>
                <a:spcPct val="120000"/>
              </a:lnSpc>
            </a:pPr>
            <a:r>
              <a:rPr lang="en-US" sz="2200" b="0">
                <a:latin typeface="Lato" panose="020F0502020204030203" pitchFamily="34" charset="0"/>
              </a:rPr>
              <a:t> Students with disabilities who receive specialized services </a:t>
            </a:r>
            <a:r>
              <a:rPr lang="en-US" sz="2200" b="0" i="1">
                <a:latin typeface="Lato" panose="020F0502020204030203" pitchFamily="34" charset="0"/>
              </a:rPr>
              <a:t>on a routine bus route </a:t>
            </a:r>
            <a:r>
              <a:rPr lang="en-US" sz="2200" b="0">
                <a:latin typeface="Lato" panose="020F0502020204030203" pitchFamily="34" charset="0"/>
              </a:rPr>
              <a:t>are counted as regular education students for the purpose of transportation aid. </a:t>
            </a:r>
          </a:p>
          <a:p>
            <a:pPr>
              <a:lnSpc>
                <a:spcPct val="120000"/>
              </a:lnSpc>
              <a:buFont typeface="Arial" panose="020B0604020202020204" pitchFamily="34" charset="0"/>
              <a:buChar char="•"/>
            </a:pPr>
            <a:r>
              <a:rPr lang="en-US" sz="2200" b="0">
                <a:latin typeface="Lato" panose="020F0502020204030203" pitchFamily="34" charset="0"/>
              </a:rPr>
              <a:t>Vehicle and equipment purchases with pre-approval</a:t>
            </a:r>
          </a:p>
          <a:p>
            <a:pPr>
              <a:lnSpc>
                <a:spcPct val="120000"/>
              </a:lnSpc>
              <a:buFont typeface="Arial" panose="020B0604020202020204" pitchFamily="34" charset="0"/>
              <a:buChar char="•"/>
            </a:pPr>
            <a:r>
              <a:rPr lang="en-US" sz="2200" b="0">
                <a:latin typeface="Lato" panose="020F0502020204030203" pitchFamily="34" charset="0"/>
              </a:rPr>
              <a:t>No approval needed for equipment &lt;$10,000</a:t>
            </a:r>
          </a:p>
          <a:p>
            <a:pPr marL="342900" marR="0" lvl="0" indent="-342900" algn="l" defTabSz="914400" rtl="0" eaLnBrk="1" fontAlgn="auto" latinLnBrk="0" hangingPunct="1">
              <a:lnSpc>
                <a:spcPct val="120000"/>
              </a:lnSpc>
              <a:spcBef>
                <a:spcPts val="0"/>
              </a:spcBef>
              <a:spcAft>
                <a:spcPts val="439"/>
              </a:spcAft>
              <a:buClr>
                <a:srgbClr val="000000"/>
              </a:buClr>
              <a:buSzPct val="100000"/>
              <a:buFont typeface="Arial"/>
              <a:buChar char="•"/>
              <a:tabLst/>
              <a:defRPr/>
            </a:pPr>
            <a:r>
              <a:rPr kumimoji="0" lang="en-US" sz="2200" b="0" i="0" u="none" strike="noStrike" kern="0" cap="none" spc="0" normalizeH="0" baseline="0" noProof="0">
                <a:ln>
                  <a:noFill/>
                </a:ln>
                <a:solidFill>
                  <a:srgbClr val="000000"/>
                </a:solidFill>
                <a:effectLst/>
                <a:uLnTx/>
                <a:uFillTx/>
                <a:latin typeface="Lato" panose="020F0502020204030203" pitchFamily="34" charset="0"/>
                <a:sym typeface="Lato"/>
                <a:hlinkClick r:id="rId3"/>
              </a:rPr>
              <a:t>Specialized Transportation Aid Eligibility &amp; Funding</a:t>
            </a:r>
            <a:endParaRPr kumimoji="0" lang="en-US" sz="2200" b="0" i="0" u="none" strike="noStrike" kern="0" cap="none" spc="0" normalizeH="0" baseline="0" noProof="0">
              <a:ln>
                <a:noFill/>
              </a:ln>
              <a:solidFill>
                <a:srgbClr val="000000"/>
              </a:solidFill>
              <a:effectLst/>
              <a:uLnTx/>
              <a:uFillTx/>
              <a:latin typeface="Lato" panose="020F0502020204030203" pitchFamily="34" charset="0"/>
              <a:sym typeface="Lato"/>
            </a:endParaRPr>
          </a:p>
          <a:p>
            <a:pPr>
              <a:lnSpc>
                <a:spcPct val="120000"/>
              </a:lnSpc>
              <a:buFont typeface="Arial" panose="020B0604020202020204" pitchFamily="34" charset="0"/>
              <a:buChar char="•"/>
            </a:pPr>
            <a:endParaRPr lang="en-US" sz="2200" b="0">
              <a:latin typeface="Lato" panose="020F0502020204030203" pitchFamily="34" charset="0"/>
            </a:endParaRPr>
          </a:p>
          <a:p>
            <a:pPr>
              <a:lnSpc>
                <a:spcPct val="120000"/>
              </a:lnSpc>
            </a:pPr>
            <a:endParaRPr lang="en-US" sz="2800">
              <a:latin typeface="Lato Black" panose="020F0A02020204030203" pitchFamily="34" charset="0"/>
            </a:endParaRPr>
          </a:p>
        </p:txBody>
      </p:sp>
    </p:spTree>
    <p:extLst>
      <p:ext uri="{BB962C8B-B14F-4D97-AF65-F5344CB8AC3E}">
        <p14:creationId xmlns:p14="http://schemas.microsoft.com/office/powerpoint/2010/main" val="357351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Other State &amp; IDEA Eligible Costs</a:t>
            </a:r>
          </a:p>
        </p:txBody>
      </p:sp>
      <p:sp>
        <p:nvSpPr>
          <p:cNvPr id="3" name="Text Placeholder 2"/>
          <p:cNvSpPr>
            <a:spLocks noGrp="1"/>
          </p:cNvSpPr>
          <p:nvPr>
            <p:ph type="body" sz="quarter" idx="14"/>
          </p:nvPr>
        </p:nvSpPr>
        <p:spPr>
          <a:xfrm>
            <a:off x="1650674" y="1474243"/>
            <a:ext cx="6192670" cy="3011047"/>
          </a:xfrm>
        </p:spPr>
        <p:txBody>
          <a:bodyPr>
            <a:noAutofit/>
          </a:bodyPr>
          <a:lstStyle/>
          <a:p>
            <a:pPr marL="0" indent="0">
              <a:lnSpc>
                <a:spcPct val="100000"/>
              </a:lnSpc>
              <a:buNone/>
            </a:pPr>
            <a:r>
              <a:rPr lang="en-US" b="0">
                <a:latin typeface="Lato" panose="020F0502020204030203" pitchFamily="34" charset="0"/>
                <a:hlinkClick r:id="rId3"/>
              </a:rPr>
              <a:t>Contracted services</a:t>
            </a:r>
            <a:endParaRPr lang="en-US" b="0">
              <a:latin typeface="Lato" panose="020F0502020204030203" pitchFamily="34" charset="0"/>
            </a:endParaRPr>
          </a:p>
          <a:p>
            <a:pPr>
              <a:lnSpc>
                <a:spcPct val="100000"/>
              </a:lnSpc>
            </a:pPr>
            <a:r>
              <a:rPr lang="en-US" b="0">
                <a:latin typeface="Lato" panose="020F0502020204030203" pitchFamily="34" charset="0"/>
              </a:rPr>
              <a:t>SPED Substitutes and Aides</a:t>
            </a:r>
          </a:p>
          <a:p>
            <a:pPr>
              <a:lnSpc>
                <a:spcPct val="100000"/>
              </a:lnSpc>
            </a:pPr>
            <a:r>
              <a:rPr lang="en-US" b="0">
                <a:latin typeface="Lato" panose="020F0502020204030203" pitchFamily="34" charset="0"/>
              </a:rPr>
              <a:t>OT/PT</a:t>
            </a:r>
          </a:p>
          <a:p>
            <a:pPr>
              <a:lnSpc>
                <a:spcPct val="100000"/>
              </a:lnSpc>
            </a:pPr>
            <a:r>
              <a:rPr lang="en-US" b="0">
                <a:latin typeface="Lato" panose="020F0502020204030203" pitchFamily="34" charset="0"/>
              </a:rPr>
              <a:t>Audiology/Interpreter</a:t>
            </a:r>
          </a:p>
          <a:p>
            <a:pPr>
              <a:lnSpc>
                <a:spcPct val="100000"/>
              </a:lnSpc>
            </a:pPr>
            <a:r>
              <a:rPr lang="en-US" b="0">
                <a:latin typeface="Lato" panose="020F0502020204030203" pitchFamily="34" charset="0"/>
              </a:rPr>
              <a:t>Orientation &amp; Mobility</a:t>
            </a:r>
          </a:p>
          <a:p>
            <a:pPr>
              <a:lnSpc>
                <a:spcPct val="100000"/>
              </a:lnSpc>
            </a:pPr>
            <a:r>
              <a:rPr lang="en-US" b="0">
                <a:latin typeface="Lato" panose="020F0502020204030203" pitchFamily="34" charset="0"/>
              </a:rPr>
              <a:t>Speech/Language</a:t>
            </a:r>
          </a:p>
          <a:p>
            <a:pPr>
              <a:lnSpc>
                <a:spcPct val="100000"/>
              </a:lnSpc>
            </a:pPr>
            <a:r>
              <a:rPr lang="en-US" b="0">
                <a:latin typeface="Lato" panose="020F0502020204030203" pitchFamily="34" charset="0"/>
              </a:rPr>
              <a:t>Transition</a:t>
            </a:r>
          </a:p>
        </p:txBody>
      </p:sp>
    </p:spTree>
    <p:extLst>
      <p:ext uri="{BB962C8B-B14F-4D97-AF65-F5344CB8AC3E}">
        <p14:creationId xmlns:p14="http://schemas.microsoft.com/office/powerpoint/2010/main" val="397766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Other State &amp; IDEA Eligible Costs</a:t>
            </a:r>
          </a:p>
        </p:txBody>
      </p:sp>
      <p:sp>
        <p:nvSpPr>
          <p:cNvPr id="3" name="Text Placeholder 2"/>
          <p:cNvSpPr>
            <a:spLocks noGrp="1"/>
          </p:cNvSpPr>
          <p:nvPr>
            <p:ph type="body" sz="quarter" idx="14"/>
          </p:nvPr>
        </p:nvSpPr>
        <p:spPr>
          <a:xfrm>
            <a:off x="667407" y="1647542"/>
            <a:ext cx="8303172" cy="2577617"/>
          </a:xfrm>
        </p:spPr>
        <p:txBody>
          <a:bodyPr>
            <a:noAutofit/>
          </a:bodyPr>
          <a:lstStyle/>
          <a:p>
            <a:pPr>
              <a:lnSpc>
                <a:spcPct val="100000"/>
              </a:lnSpc>
            </a:pPr>
            <a:r>
              <a:rPr lang="en-US" b="0">
                <a:latin typeface="Lato" panose="020F0502020204030203" pitchFamily="34" charset="0"/>
              </a:rPr>
              <a:t>Regular and Extended School Year (ESY)</a:t>
            </a:r>
          </a:p>
          <a:p>
            <a:pPr>
              <a:lnSpc>
                <a:spcPct val="100000"/>
              </a:lnSpc>
            </a:pPr>
            <a:r>
              <a:rPr lang="en-US" b="0">
                <a:latin typeface="Lato" panose="020F0502020204030203" pitchFamily="34" charset="0"/>
              </a:rPr>
              <a:t>Excludes Summer School</a:t>
            </a:r>
          </a:p>
          <a:p>
            <a:pPr>
              <a:lnSpc>
                <a:spcPct val="100000"/>
              </a:lnSpc>
            </a:pPr>
            <a:r>
              <a:rPr lang="en-US" b="0">
                <a:latin typeface="Lato" panose="020F0502020204030203" pitchFamily="34" charset="0"/>
              </a:rPr>
              <a:t>Homebound instruction travel</a:t>
            </a:r>
          </a:p>
          <a:p>
            <a:pPr>
              <a:lnSpc>
                <a:spcPct val="100000"/>
              </a:lnSpc>
            </a:pPr>
            <a:r>
              <a:rPr lang="en-US" b="0">
                <a:latin typeface="Lato" panose="020F0502020204030203" pitchFamily="34" charset="0"/>
              </a:rPr>
              <a:t>Unemployment, up to 1 year after termination</a:t>
            </a:r>
          </a:p>
          <a:p>
            <a:pPr>
              <a:lnSpc>
                <a:spcPct val="100000"/>
              </a:lnSpc>
            </a:pPr>
            <a:r>
              <a:rPr lang="en-US" b="0">
                <a:latin typeface="Lato" panose="020F0502020204030203" pitchFamily="34" charset="0"/>
              </a:rPr>
              <a:t>Tuition (placement) to non-WI public school district</a:t>
            </a:r>
          </a:p>
          <a:p>
            <a:pPr>
              <a:lnSpc>
                <a:spcPct val="100000"/>
              </a:lnSpc>
            </a:pPr>
            <a:r>
              <a:rPr lang="en-US" b="0">
                <a:latin typeface="Lato" panose="020F0502020204030203" pitchFamily="34" charset="0"/>
                <a:hlinkClick r:id="rId3"/>
              </a:rPr>
              <a:t>IDEA – Allowable Costs</a:t>
            </a:r>
            <a:endParaRPr lang="en-US" b="0">
              <a:latin typeface="Lato" panose="020F0502020204030203" pitchFamily="34" charset="0"/>
            </a:endParaRPr>
          </a:p>
          <a:p>
            <a:pPr marL="0" indent="0">
              <a:lnSpc>
                <a:spcPct val="100000"/>
              </a:lnSpc>
              <a:buNone/>
            </a:pPr>
            <a:endParaRPr lang="en-US" sz="3200">
              <a:latin typeface="Lato Black" panose="020F0A02020204030203" pitchFamily="34" charset="0"/>
            </a:endParaRPr>
          </a:p>
        </p:txBody>
      </p:sp>
    </p:spTree>
    <p:extLst>
      <p:ext uri="{BB962C8B-B14F-4D97-AF65-F5344CB8AC3E}">
        <p14:creationId xmlns:p14="http://schemas.microsoft.com/office/powerpoint/2010/main" val="16277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Topics</a:t>
            </a:r>
          </a:p>
        </p:txBody>
      </p:sp>
      <p:sp>
        <p:nvSpPr>
          <p:cNvPr id="3" name="Text Placeholder 2"/>
          <p:cNvSpPr>
            <a:spLocks noGrp="1"/>
          </p:cNvSpPr>
          <p:nvPr>
            <p:ph type="body" sz="quarter" idx="14"/>
          </p:nvPr>
        </p:nvSpPr>
        <p:spPr>
          <a:xfrm>
            <a:off x="2114034" y="1232848"/>
            <a:ext cx="5634718" cy="3165731"/>
          </a:xfrm>
        </p:spPr>
        <p:txBody>
          <a:bodyPr>
            <a:noAutofit/>
          </a:bodyPr>
          <a:lstStyle/>
          <a:p>
            <a:pPr marL="342900" marR="0" lvl="0" indent="-342900" algn="l" defTabSz="914400" rtl="0" eaLnBrk="1" fontAlgn="auto" latinLnBrk="0" hangingPunct="1">
              <a:lnSpc>
                <a:spcPct val="150000"/>
              </a:lnSpc>
              <a:spcBef>
                <a:spcPts val="0"/>
              </a:spcBef>
              <a:spcAft>
                <a:spcPts val="439"/>
              </a:spcAft>
              <a:buClr>
                <a:srgbClr val="000000"/>
              </a:buClr>
              <a:buSzPct val="100000"/>
              <a:buFont typeface="Arial"/>
              <a:buChar char="•"/>
              <a:tabLst/>
              <a:defRPr/>
            </a:pPr>
            <a:r>
              <a:rPr kumimoji="0" lang="en-US" b="0" i="0" u="none" strike="noStrike" kern="0" cap="none" spc="0" normalizeH="0" baseline="0" noProof="0" dirty="0">
                <a:ln>
                  <a:noFill/>
                </a:ln>
                <a:solidFill>
                  <a:srgbClr val="000000"/>
                </a:solidFill>
                <a:effectLst/>
                <a:uLnTx/>
                <a:uFillTx/>
                <a:latin typeface="Lato" panose="020F0502020204030203" pitchFamily="34" charset="0"/>
                <a:sym typeface="Lato"/>
              </a:rPr>
              <a:t>Funding Sources &amp; Eligibility</a:t>
            </a:r>
          </a:p>
          <a:p>
            <a:pPr marL="342900" marR="0" lvl="0" indent="-342900" algn="l" defTabSz="914400" rtl="0" eaLnBrk="1" fontAlgn="auto" latinLnBrk="0" hangingPunct="1">
              <a:lnSpc>
                <a:spcPct val="150000"/>
              </a:lnSpc>
              <a:spcBef>
                <a:spcPts val="0"/>
              </a:spcBef>
              <a:spcAft>
                <a:spcPts val="439"/>
              </a:spcAft>
              <a:buClr>
                <a:srgbClr val="000000"/>
              </a:buClr>
              <a:buSzPct val="100000"/>
              <a:buFont typeface="Arial"/>
              <a:buChar char="•"/>
              <a:tabLst/>
              <a:defRPr/>
            </a:pPr>
            <a:r>
              <a:rPr kumimoji="0" lang="en-US" b="0" i="0" u="none" strike="noStrike" kern="0" cap="none" spc="0" normalizeH="0" baseline="0" noProof="0" dirty="0">
                <a:ln>
                  <a:noFill/>
                </a:ln>
                <a:solidFill>
                  <a:srgbClr val="000000"/>
                </a:solidFill>
                <a:effectLst/>
                <a:uLnTx/>
                <a:uFillTx/>
                <a:latin typeface="Lato" panose="020F0502020204030203" pitchFamily="34" charset="0"/>
                <a:sym typeface="Lato"/>
              </a:rPr>
              <a:t>Reminders</a:t>
            </a:r>
          </a:p>
          <a:p>
            <a:pPr marL="342900" marR="0" lvl="0" indent="-342900" algn="l" defTabSz="914400" rtl="0" eaLnBrk="1" fontAlgn="auto" latinLnBrk="0" hangingPunct="1">
              <a:lnSpc>
                <a:spcPct val="150000"/>
              </a:lnSpc>
              <a:spcBef>
                <a:spcPts val="0"/>
              </a:spcBef>
              <a:spcAft>
                <a:spcPts val="439"/>
              </a:spcAft>
              <a:buClr>
                <a:srgbClr val="000000"/>
              </a:buClr>
              <a:buSzPct val="100000"/>
              <a:buFont typeface="Arial"/>
              <a:buChar char="•"/>
              <a:tabLst/>
              <a:defRPr/>
            </a:pPr>
            <a:r>
              <a:rPr kumimoji="0" lang="en-US" b="0" i="0" u="none" strike="noStrike" kern="0" cap="none" spc="0" normalizeH="0" baseline="0" noProof="0" dirty="0">
                <a:ln>
                  <a:noFill/>
                </a:ln>
                <a:solidFill>
                  <a:srgbClr val="000000"/>
                </a:solidFill>
                <a:effectLst/>
                <a:uLnTx/>
                <a:uFillTx/>
                <a:latin typeface="Lato" panose="020F0502020204030203" pitchFamily="34" charset="0"/>
                <a:sym typeface="Lato"/>
              </a:rPr>
              <a:t>Resources</a:t>
            </a:r>
          </a:p>
          <a:p>
            <a:pPr marL="342900" marR="0" lvl="0" indent="-342900" algn="l" defTabSz="914400" rtl="0" eaLnBrk="1" fontAlgn="auto" latinLnBrk="0" hangingPunct="1">
              <a:lnSpc>
                <a:spcPct val="150000"/>
              </a:lnSpc>
              <a:spcBef>
                <a:spcPts val="0"/>
              </a:spcBef>
              <a:spcAft>
                <a:spcPts val="439"/>
              </a:spcAft>
              <a:buClr>
                <a:srgbClr val="000000"/>
              </a:buClr>
              <a:buSzPct val="100000"/>
              <a:buFont typeface="Arial"/>
              <a:buChar char="•"/>
              <a:tabLst/>
              <a:defRPr/>
            </a:pPr>
            <a:r>
              <a:rPr lang="en-US" b="0" dirty="0">
                <a:solidFill>
                  <a:srgbClr val="000000"/>
                </a:solidFill>
                <a:latin typeface="Lato" panose="020F0502020204030203" pitchFamily="34" charset="0"/>
              </a:rPr>
              <a:t>Ask questions when you have them</a:t>
            </a:r>
          </a:p>
        </p:txBody>
      </p:sp>
    </p:spTree>
    <p:extLst>
      <p:ext uri="{BB962C8B-B14F-4D97-AF65-F5344CB8AC3E}">
        <p14:creationId xmlns:p14="http://schemas.microsoft.com/office/powerpoint/2010/main" val="164217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IDEA Formula-Only Eligible Examples</a:t>
            </a:r>
          </a:p>
        </p:txBody>
      </p:sp>
      <p:sp>
        <p:nvSpPr>
          <p:cNvPr id="3" name="Text Placeholder 2"/>
          <p:cNvSpPr>
            <a:spLocks noGrp="1"/>
          </p:cNvSpPr>
          <p:nvPr>
            <p:ph type="body" sz="quarter" idx="14"/>
          </p:nvPr>
        </p:nvSpPr>
        <p:spPr>
          <a:xfrm>
            <a:off x="1399038" y="1363944"/>
            <a:ext cx="6688674" cy="3342063"/>
          </a:xfrm>
        </p:spPr>
        <p:txBody>
          <a:bodyPr>
            <a:noAutofit/>
          </a:bodyPr>
          <a:lstStyle/>
          <a:p>
            <a:pPr>
              <a:lnSpc>
                <a:spcPct val="100000"/>
              </a:lnSpc>
            </a:pPr>
            <a:r>
              <a:rPr lang="en-US" b="0">
                <a:latin typeface="Lato" panose="020F0502020204030203" pitchFamily="34" charset="0"/>
                <a:hlinkClick r:id="rId3"/>
              </a:rPr>
              <a:t>Child Find</a:t>
            </a:r>
            <a:r>
              <a:rPr lang="en-US" b="0">
                <a:latin typeface="Lato" panose="020F0502020204030203" pitchFamily="34" charset="0"/>
              </a:rPr>
              <a:t> Program for early identification</a:t>
            </a:r>
          </a:p>
          <a:p>
            <a:pPr>
              <a:lnSpc>
                <a:spcPct val="100000"/>
              </a:lnSpc>
            </a:pPr>
            <a:r>
              <a:rPr lang="en-US" b="0">
                <a:latin typeface="Lato" panose="020F0502020204030203" pitchFamily="34" charset="0"/>
              </a:rPr>
              <a:t>Clerical support (not for Medicaid filing)</a:t>
            </a:r>
          </a:p>
          <a:p>
            <a:pPr>
              <a:lnSpc>
                <a:spcPct val="100000"/>
              </a:lnSpc>
            </a:pPr>
            <a:r>
              <a:rPr lang="en-US" b="0">
                <a:latin typeface="Lato" panose="020F0502020204030203" pitchFamily="34" charset="0"/>
              </a:rPr>
              <a:t>Contracted nursing</a:t>
            </a:r>
          </a:p>
          <a:p>
            <a:pPr>
              <a:lnSpc>
                <a:spcPct val="100000"/>
              </a:lnSpc>
            </a:pPr>
            <a:r>
              <a:rPr lang="en-US" b="0">
                <a:latin typeface="Lato" panose="020F0502020204030203" pitchFamily="34" charset="0"/>
              </a:rPr>
              <a:t>Curriculum/instructional development</a:t>
            </a:r>
          </a:p>
          <a:p>
            <a:pPr>
              <a:lnSpc>
                <a:spcPct val="100000"/>
              </a:lnSpc>
            </a:pPr>
            <a:r>
              <a:rPr lang="en-US" b="0">
                <a:latin typeface="Lato" panose="020F0502020204030203" pitchFamily="34" charset="0"/>
              </a:rPr>
              <a:t>Equitable Services (private school)</a:t>
            </a:r>
          </a:p>
          <a:p>
            <a:pPr>
              <a:lnSpc>
                <a:spcPct val="100000"/>
              </a:lnSpc>
            </a:pPr>
            <a:r>
              <a:rPr lang="en-US" b="0">
                <a:latin typeface="Lato" panose="020F0502020204030203" pitchFamily="34" charset="0"/>
              </a:rPr>
              <a:t>Evaluations</a:t>
            </a:r>
          </a:p>
          <a:p>
            <a:pPr>
              <a:lnSpc>
                <a:spcPct val="100000"/>
              </a:lnSpc>
            </a:pPr>
            <a:r>
              <a:rPr lang="en-US" b="0">
                <a:latin typeface="Lato" panose="020F0502020204030203" pitchFamily="34" charset="0"/>
              </a:rPr>
              <a:t>IDEA auditing costs</a:t>
            </a:r>
          </a:p>
        </p:txBody>
      </p:sp>
    </p:spTree>
    <p:extLst>
      <p:ext uri="{BB962C8B-B14F-4D97-AF65-F5344CB8AC3E}">
        <p14:creationId xmlns:p14="http://schemas.microsoft.com/office/powerpoint/2010/main" val="3239748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IDEA Formula-Only Eligible Examples</a:t>
            </a:r>
          </a:p>
        </p:txBody>
      </p:sp>
      <p:sp>
        <p:nvSpPr>
          <p:cNvPr id="3" name="Text Placeholder 2"/>
          <p:cNvSpPr>
            <a:spLocks noGrp="1"/>
          </p:cNvSpPr>
          <p:nvPr>
            <p:ph type="body" sz="quarter" idx="14"/>
          </p:nvPr>
        </p:nvSpPr>
        <p:spPr>
          <a:xfrm>
            <a:off x="697471" y="1245702"/>
            <a:ext cx="7327177" cy="3389359"/>
          </a:xfrm>
        </p:spPr>
        <p:txBody>
          <a:bodyPr>
            <a:noAutofit/>
          </a:bodyPr>
          <a:lstStyle/>
          <a:p>
            <a:pPr>
              <a:lnSpc>
                <a:spcPct val="100000"/>
              </a:lnSpc>
            </a:pPr>
            <a:r>
              <a:rPr lang="en-US" b="0">
                <a:latin typeface="Lato" panose="020F0502020204030203" pitchFamily="34" charset="0"/>
              </a:rPr>
              <a:t>Equipment, supplies, technology</a:t>
            </a:r>
          </a:p>
          <a:p>
            <a:pPr>
              <a:lnSpc>
                <a:spcPct val="100000"/>
              </a:lnSpc>
            </a:pPr>
            <a:r>
              <a:rPr lang="en-US" b="0">
                <a:latin typeface="Lato" panose="020F0502020204030203" pitchFamily="34" charset="0"/>
              </a:rPr>
              <a:t>Legal administration (documentation, policy, training)</a:t>
            </a:r>
          </a:p>
          <a:p>
            <a:pPr>
              <a:lnSpc>
                <a:spcPct val="100000"/>
              </a:lnSpc>
            </a:pPr>
            <a:r>
              <a:rPr lang="en-US" b="0">
                <a:latin typeface="Lato" panose="020F0502020204030203" pitchFamily="34" charset="0"/>
              </a:rPr>
              <a:t>Remodeling</a:t>
            </a:r>
          </a:p>
          <a:p>
            <a:pPr>
              <a:lnSpc>
                <a:spcPct val="100000"/>
              </a:lnSpc>
            </a:pPr>
            <a:r>
              <a:rPr lang="en-US" b="0">
                <a:latin typeface="Lato" panose="020F0502020204030203" pitchFamily="34" charset="0"/>
              </a:rPr>
              <a:t>Professional staff development (training, college credit)</a:t>
            </a:r>
          </a:p>
          <a:p>
            <a:pPr>
              <a:lnSpc>
                <a:spcPct val="100000"/>
              </a:lnSpc>
            </a:pPr>
            <a:r>
              <a:rPr lang="en-US" b="0">
                <a:latin typeface="Lato" panose="020F0502020204030203" pitchFamily="34" charset="0"/>
              </a:rPr>
              <a:t>Transition skills development</a:t>
            </a:r>
          </a:p>
          <a:p>
            <a:pPr>
              <a:lnSpc>
                <a:spcPct val="100000"/>
              </a:lnSpc>
            </a:pPr>
            <a:r>
              <a:rPr lang="en-US" b="0">
                <a:latin typeface="Lato" panose="020F0502020204030203" pitchFamily="34" charset="0"/>
              </a:rPr>
              <a:t>Tuition to private agency</a:t>
            </a:r>
          </a:p>
        </p:txBody>
      </p:sp>
    </p:spTree>
    <p:extLst>
      <p:ext uri="{BB962C8B-B14F-4D97-AF65-F5344CB8AC3E}">
        <p14:creationId xmlns:p14="http://schemas.microsoft.com/office/powerpoint/2010/main" val="84144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WUFAR Project Codes</a:t>
            </a:r>
          </a:p>
        </p:txBody>
      </p:sp>
      <p:sp>
        <p:nvSpPr>
          <p:cNvPr id="3" name="Text Placeholder 2"/>
          <p:cNvSpPr>
            <a:spLocks noGrp="1"/>
          </p:cNvSpPr>
          <p:nvPr>
            <p:ph type="body" sz="quarter" idx="14"/>
          </p:nvPr>
        </p:nvSpPr>
        <p:spPr>
          <a:xfrm>
            <a:off x="460745" y="991866"/>
            <a:ext cx="8498958" cy="3892022"/>
          </a:xfrm>
        </p:spPr>
        <p:txBody>
          <a:bodyPr>
            <a:noAutofit/>
          </a:bodyPr>
          <a:lstStyle/>
          <a:p>
            <a:pPr marL="0" indent="0">
              <a:lnSpc>
                <a:spcPct val="100000"/>
              </a:lnSpc>
              <a:buNone/>
            </a:pPr>
            <a:r>
              <a:rPr lang="en-US" b="0">
                <a:latin typeface="Lato" panose="020F0502020204030203" pitchFamily="34" charset="0"/>
              </a:rPr>
              <a:t>Common project codes</a:t>
            </a:r>
          </a:p>
          <a:p>
            <a:pPr>
              <a:lnSpc>
                <a:spcPct val="100000"/>
              </a:lnSpc>
              <a:buFont typeface="Arial" panose="020B0604020202020204" pitchFamily="34" charset="0"/>
              <a:buChar char="•"/>
            </a:pPr>
            <a:r>
              <a:rPr lang="en-US" b="0">
                <a:latin typeface="Lato" panose="020F0502020204030203" pitchFamily="34" charset="0"/>
              </a:rPr>
              <a:t>011: Local cost, eligible for categorical aid</a:t>
            </a:r>
          </a:p>
          <a:p>
            <a:pPr>
              <a:lnSpc>
                <a:spcPct val="100000"/>
              </a:lnSpc>
              <a:buFont typeface="Arial" panose="020B0604020202020204" pitchFamily="34" charset="0"/>
              <a:buChar char="•"/>
            </a:pPr>
            <a:r>
              <a:rPr lang="en-US" b="0">
                <a:latin typeface="Lato" panose="020F0502020204030203" pitchFamily="34" charset="0"/>
              </a:rPr>
              <a:t>019: Local cost, not eligible</a:t>
            </a:r>
          </a:p>
          <a:p>
            <a:pPr>
              <a:lnSpc>
                <a:spcPct val="100000"/>
              </a:lnSpc>
              <a:buFont typeface="Arial" panose="020B0604020202020204" pitchFamily="34" charset="0"/>
              <a:buChar char="•"/>
            </a:pPr>
            <a:r>
              <a:rPr lang="en-US" b="0">
                <a:latin typeface="Lato" panose="020F0502020204030203" pitchFamily="34" charset="0"/>
              </a:rPr>
              <a:t>340: IDEA grant-funded cost, direct to district</a:t>
            </a:r>
          </a:p>
          <a:p>
            <a:pPr marL="685689" lvl="1" indent="-342900">
              <a:lnSpc>
                <a:spcPct val="100000"/>
              </a:lnSpc>
              <a:buFont typeface="Arial" panose="020B0604020202020204" pitchFamily="34" charset="0"/>
              <a:buChar char="•"/>
            </a:pPr>
            <a:r>
              <a:rPr lang="en-US" sz="2400">
                <a:latin typeface="Lato" panose="020F0502020204030203" pitchFamily="34" charset="0"/>
              </a:rPr>
              <a:t>Roll-up of 341, 342, and 347</a:t>
            </a:r>
          </a:p>
          <a:p>
            <a:pPr>
              <a:lnSpc>
                <a:spcPct val="100000"/>
              </a:lnSpc>
              <a:buFont typeface="Arial" panose="020B0604020202020204" pitchFamily="34" charset="0"/>
              <a:buChar char="•"/>
            </a:pPr>
            <a:r>
              <a:rPr lang="en-US" b="0">
                <a:latin typeface="Lato" panose="020F0502020204030203" pitchFamily="34" charset="0"/>
              </a:rPr>
              <a:t>317: Federal grant-funded cost via another district</a:t>
            </a:r>
          </a:p>
          <a:p>
            <a:pPr>
              <a:lnSpc>
                <a:spcPct val="100000"/>
              </a:lnSpc>
              <a:buFont typeface="Arial" panose="020B0604020202020204" pitchFamily="34" charset="0"/>
              <a:buChar char="•"/>
            </a:pPr>
            <a:r>
              <a:rPr lang="en-US" b="0">
                <a:latin typeface="Lato" panose="020F0502020204030203" pitchFamily="34" charset="0"/>
              </a:rPr>
              <a:t>517: Federal grant-funded cost via CESA/CCDEB</a:t>
            </a:r>
          </a:p>
          <a:p>
            <a:pPr>
              <a:lnSpc>
                <a:spcPct val="100000"/>
              </a:lnSpc>
              <a:buFont typeface="Arial" panose="020B0604020202020204" pitchFamily="34" charset="0"/>
              <a:buChar char="•"/>
            </a:pPr>
            <a:r>
              <a:rPr lang="en-US" b="0">
                <a:latin typeface="Lato" panose="020F0502020204030203" pitchFamily="34" charset="0"/>
              </a:rPr>
              <a:t>599: Cost funded by another grant</a:t>
            </a:r>
          </a:p>
          <a:p>
            <a:pPr marL="0" indent="0">
              <a:lnSpc>
                <a:spcPct val="100000"/>
              </a:lnSpc>
              <a:buNone/>
            </a:pPr>
            <a:endParaRPr lang="en-US" b="0">
              <a:latin typeface="Lato" panose="020F0502020204030203" pitchFamily="34" charset="0"/>
            </a:endParaRPr>
          </a:p>
        </p:txBody>
      </p:sp>
    </p:spTree>
    <p:extLst>
      <p:ext uri="{BB962C8B-B14F-4D97-AF65-F5344CB8AC3E}">
        <p14:creationId xmlns:p14="http://schemas.microsoft.com/office/powerpoint/2010/main" val="80882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WUFAR Project Codes</a:t>
            </a:r>
          </a:p>
        </p:txBody>
      </p:sp>
      <p:sp>
        <p:nvSpPr>
          <p:cNvPr id="3" name="Text Placeholder 2"/>
          <p:cNvSpPr>
            <a:spLocks noGrp="1"/>
          </p:cNvSpPr>
          <p:nvPr>
            <p:ph type="body" sz="quarter" idx="14"/>
          </p:nvPr>
        </p:nvSpPr>
        <p:spPr>
          <a:xfrm>
            <a:off x="1010765" y="1756493"/>
            <a:ext cx="7076945" cy="2642085"/>
          </a:xfrm>
        </p:spPr>
        <p:txBody>
          <a:bodyPr>
            <a:noAutofit/>
          </a:bodyPr>
          <a:lstStyle/>
          <a:p>
            <a:pPr>
              <a:lnSpc>
                <a:spcPct val="100000"/>
              </a:lnSpc>
            </a:pPr>
            <a:r>
              <a:rPr lang="en-US" b="0">
                <a:latin typeface="Lato" panose="020F0502020204030203" pitchFamily="34" charset="0"/>
              </a:rPr>
              <a:t>Reported and verified in </a:t>
            </a:r>
            <a:r>
              <a:rPr lang="en-US" b="0" err="1">
                <a:latin typeface="Lato" panose="020F0502020204030203" pitchFamily="34" charset="0"/>
              </a:rPr>
              <a:t>WISEdata</a:t>
            </a:r>
            <a:r>
              <a:rPr lang="en-US" b="0">
                <a:latin typeface="Lato" panose="020F0502020204030203" pitchFamily="34" charset="0"/>
              </a:rPr>
              <a:t> Finance</a:t>
            </a:r>
          </a:p>
          <a:p>
            <a:pPr>
              <a:lnSpc>
                <a:spcPct val="100000"/>
              </a:lnSpc>
            </a:pPr>
            <a:r>
              <a:rPr lang="en-US" b="0">
                <a:latin typeface="Lato" panose="020F0502020204030203" pitchFamily="34" charset="0"/>
              </a:rPr>
              <a:t>Describe costs by funding source and aid eligibility</a:t>
            </a:r>
          </a:p>
          <a:p>
            <a:pPr>
              <a:lnSpc>
                <a:spcPct val="100000"/>
              </a:lnSpc>
            </a:pPr>
            <a:r>
              <a:rPr lang="en-US" b="0">
                <a:latin typeface="Lato" panose="020F0502020204030203" pitchFamily="34" charset="0"/>
              </a:rPr>
              <a:t>Full list in </a:t>
            </a:r>
            <a:r>
              <a:rPr lang="en-US" b="0">
                <a:latin typeface="Lato" panose="020F0502020204030203" pitchFamily="34" charset="0"/>
                <a:hlinkClick r:id="rId3"/>
              </a:rPr>
              <a:t>Special Education and School-Age Parents Aid Eligibility </a:t>
            </a:r>
            <a:endParaRPr lang="en-US" b="0">
              <a:latin typeface="Lato" panose="020F0502020204030203" pitchFamily="34" charset="0"/>
            </a:endParaRPr>
          </a:p>
          <a:p>
            <a:pPr>
              <a:lnSpc>
                <a:spcPct val="100000"/>
              </a:lnSpc>
            </a:pPr>
            <a:r>
              <a:rPr lang="en-US" b="0">
                <a:latin typeface="Lato" panose="020F0502020204030203" pitchFamily="34" charset="0"/>
                <a:hlinkClick r:id="rId4"/>
              </a:rPr>
              <a:t>WUFAR Coding</a:t>
            </a:r>
            <a:endParaRPr lang="en-US" sz="2400" b="0">
              <a:latin typeface="Lato" panose="020F0502020204030203" pitchFamily="34" charset="0"/>
            </a:endParaRPr>
          </a:p>
          <a:p>
            <a:pPr marL="0" indent="0">
              <a:lnSpc>
                <a:spcPct val="100000"/>
              </a:lnSpc>
              <a:buNone/>
            </a:pPr>
            <a:endParaRPr lang="en-US" sz="2400" b="0">
              <a:latin typeface="Lato" panose="020F0502020204030203" pitchFamily="34" charset="0"/>
            </a:endParaRPr>
          </a:p>
          <a:p>
            <a:pPr marL="0" indent="0">
              <a:lnSpc>
                <a:spcPct val="100000"/>
              </a:lnSpc>
              <a:buNone/>
            </a:pPr>
            <a:endParaRPr lang="en-US" sz="2800">
              <a:latin typeface="Lato Black" panose="020F0A02020204030203" pitchFamily="34" charset="0"/>
            </a:endParaRPr>
          </a:p>
        </p:txBody>
      </p:sp>
    </p:spTree>
    <p:extLst>
      <p:ext uri="{BB962C8B-B14F-4D97-AF65-F5344CB8AC3E}">
        <p14:creationId xmlns:p14="http://schemas.microsoft.com/office/powerpoint/2010/main" val="222825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4386" y="1690311"/>
            <a:ext cx="6235227" cy="1289315"/>
          </a:xfrm>
        </p:spPr>
        <p:txBody>
          <a:bodyPr>
            <a:normAutofit fontScale="85000" lnSpcReduction="10000"/>
          </a:bodyPr>
          <a:lstStyle/>
          <a:p>
            <a:r>
              <a:rPr lang="en-US" sz="6000">
                <a:solidFill>
                  <a:schemeClr val="accent5">
                    <a:lumMod val="75000"/>
                  </a:schemeClr>
                </a:solidFill>
              </a:rPr>
              <a:t>Eligibility vs. Coding</a:t>
            </a:r>
          </a:p>
          <a:p>
            <a:endParaRPr lang="en-US" sz="4800"/>
          </a:p>
          <a:p>
            <a:endParaRPr lang="en-US" sz="4800"/>
          </a:p>
          <a:p>
            <a:pPr marL="0" indent="0" algn="ctr">
              <a:buNone/>
            </a:pPr>
            <a:endParaRPr lang="en-US" sz="480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a:effectLst/>
              </a:rPr>
              <a:t> </a:t>
            </a:r>
            <a:endParaRPr lang="en-US"/>
          </a:p>
        </p:txBody>
      </p:sp>
    </p:spTree>
    <p:extLst>
      <p:ext uri="{BB962C8B-B14F-4D97-AF65-F5344CB8AC3E}">
        <p14:creationId xmlns:p14="http://schemas.microsoft.com/office/powerpoint/2010/main" val="106327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a:t>Eligibility vs. Coding</a:t>
            </a:r>
          </a:p>
        </p:txBody>
      </p:sp>
      <p:sp>
        <p:nvSpPr>
          <p:cNvPr id="3" name="Text Placeholder 2"/>
          <p:cNvSpPr>
            <a:spLocks noGrp="1"/>
          </p:cNvSpPr>
          <p:nvPr>
            <p:ph type="body" sz="quarter" idx="14"/>
          </p:nvPr>
        </p:nvSpPr>
        <p:spPr>
          <a:xfrm>
            <a:off x="1173661" y="1564469"/>
            <a:ext cx="6796678" cy="2495151"/>
          </a:xfrm>
        </p:spPr>
        <p:txBody>
          <a:bodyPr>
            <a:normAutofit fontScale="47500" lnSpcReduction="20000"/>
          </a:bodyPr>
          <a:lstStyle/>
          <a:p>
            <a:pPr>
              <a:lnSpc>
                <a:spcPct val="120000"/>
              </a:lnSpc>
              <a:buFont typeface="Arial" panose="020B0604020202020204" pitchFamily="34" charset="0"/>
              <a:buChar char="•"/>
            </a:pPr>
            <a:r>
              <a:rPr lang="en-US" sz="4400" b="0" i="1">
                <a:latin typeface="Lato" panose="020F0502020204030203" pitchFamily="34" charset="0"/>
                <a:hlinkClick r:id="rId3"/>
              </a:rPr>
              <a:t>Special Education and School-Age Parents Age Eligibility </a:t>
            </a:r>
            <a:r>
              <a:rPr lang="en-US" sz="4400" b="0">
                <a:latin typeface="Lato" panose="020F0502020204030203" pitchFamily="34" charset="0"/>
              </a:rPr>
              <a:t>describes aid-eligible costs</a:t>
            </a:r>
          </a:p>
          <a:p>
            <a:pPr>
              <a:lnSpc>
                <a:spcPct val="120000"/>
              </a:lnSpc>
              <a:buFont typeface="Arial" panose="020B0604020202020204" pitchFamily="34" charset="0"/>
              <a:buChar char="•"/>
            </a:pPr>
            <a:r>
              <a:rPr lang="en-US" sz="4400" b="0">
                <a:latin typeface="Lato" panose="020F0502020204030203" pitchFamily="34" charset="0"/>
                <a:hlinkClick r:id="rId4"/>
              </a:rPr>
              <a:t>Fund 27 Matrix </a:t>
            </a:r>
            <a:r>
              <a:rPr lang="en-US" sz="4400" b="0">
                <a:latin typeface="Lato" panose="020F0502020204030203" pitchFamily="34" charset="0"/>
              </a:rPr>
              <a:t>shows valid WUFAR account codes for special education reporting but does not indicate eligibility</a:t>
            </a:r>
          </a:p>
          <a:p>
            <a:pPr>
              <a:lnSpc>
                <a:spcPct val="120000"/>
              </a:lnSpc>
              <a:buFont typeface="Arial" panose="020B0604020202020204" pitchFamily="34" charset="0"/>
              <a:buChar char="•"/>
            </a:pPr>
            <a:r>
              <a:rPr lang="en-US" sz="4400" b="0">
                <a:latin typeface="Lato" panose="020F0502020204030203" pitchFamily="34" charset="0"/>
                <a:hlinkClick r:id="rId5"/>
              </a:rPr>
              <a:t>IDEA Allowable Costs</a:t>
            </a:r>
            <a:endParaRPr lang="en-US" sz="4400" b="0">
              <a:latin typeface="Lato" panose="020F0502020204030203" pitchFamily="34" charset="0"/>
            </a:endParaRPr>
          </a:p>
          <a:p>
            <a:pPr marL="0" lvl="2">
              <a:lnSpc>
                <a:spcPct val="120000"/>
              </a:lnSpc>
              <a:spcBef>
                <a:spcPts val="0"/>
              </a:spcBef>
              <a:spcAft>
                <a:spcPts val="439"/>
              </a:spcAft>
            </a:pPr>
            <a:endParaRPr lang="en-US" sz="11200" b="1">
              <a:latin typeface="Lato Black" panose="020F0A02020204030203" pitchFamily="34" charset="0"/>
            </a:endParaRPr>
          </a:p>
        </p:txBody>
      </p:sp>
    </p:spTree>
    <p:extLst>
      <p:ext uri="{BB962C8B-B14F-4D97-AF65-F5344CB8AC3E}">
        <p14:creationId xmlns:p14="http://schemas.microsoft.com/office/powerpoint/2010/main" val="166924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4386" y="1690311"/>
            <a:ext cx="6235227" cy="1289315"/>
          </a:xfrm>
        </p:spPr>
        <p:txBody>
          <a:bodyPr>
            <a:normAutofit/>
          </a:bodyPr>
          <a:lstStyle/>
          <a:p>
            <a:r>
              <a:rPr lang="en-US" sz="4800"/>
              <a:t>Contracting</a:t>
            </a:r>
          </a:p>
          <a:p>
            <a:endParaRPr lang="en-US" sz="4800"/>
          </a:p>
          <a:p>
            <a:pPr marL="0" indent="0" algn="ctr">
              <a:buNone/>
            </a:pPr>
            <a:endParaRPr lang="en-US" sz="480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a:effectLst/>
              </a:rPr>
              <a:t> </a:t>
            </a:r>
            <a:endParaRPr lang="en-US"/>
          </a:p>
        </p:txBody>
      </p:sp>
    </p:spTree>
    <p:extLst>
      <p:ext uri="{BB962C8B-B14F-4D97-AF65-F5344CB8AC3E}">
        <p14:creationId xmlns:p14="http://schemas.microsoft.com/office/powerpoint/2010/main" val="161220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Contracting w/ Eligible LEAs</a:t>
            </a:r>
          </a:p>
        </p:txBody>
      </p:sp>
      <p:sp>
        <p:nvSpPr>
          <p:cNvPr id="3" name="Text Placeholder 2"/>
          <p:cNvSpPr>
            <a:spLocks noGrp="1"/>
          </p:cNvSpPr>
          <p:nvPr>
            <p:ph type="body" sz="quarter" idx="14"/>
          </p:nvPr>
        </p:nvSpPr>
        <p:spPr>
          <a:xfrm>
            <a:off x="1196347" y="1244726"/>
            <a:ext cx="7640226" cy="3492812"/>
          </a:xfrm>
        </p:spPr>
        <p:txBody>
          <a:bodyPr>
            <a:noAutofit/>
          </a:bodyPr>
          <a:lstStyle/>
          <a:p>
            <a:pPr>
              <a:lnSpc>
                <a:spcPct val="120000"/>
              </a:lnSpc>
            </a:pPr>
            <a:r>
              <a:rPr lang="en-US" b="0">
                <a:latin typeface="Lato" panose="020F0502020204030203" pitchFamily="34" charset="0"/>
              </a:rPr>
              <a:t>Contractor/fiscal agent is eligible LEA</a:t>
            </a:r>
            <a:br>
              <a:rPr lang="en-US" b="0">
                <a:latin typeface="Lato" panose="020F0502020204030203" pitchFamily="34" charset="0"/>
              </a:rPr>
            </a:br>
            <a:r>
              <a:rPr lang="en-US" b="0">
                <a:latin typeface="Lato" panose="020F0502020204030203" pitchFamily="34" charset="0"/>
              </a:rPr>
              <a:t>Includes CESA, CCDEB, another district, independent charter school (ICS)</a:t>
            </a:r>
          </a:p>
          <a:p>
            <a:pPr>
              <a:lnSpc>
                <a:spcPct val="120000"/>
              </a:lnSpc>
            </a:pPr>
            <a:r>
              <a:rPr lang="en-US" b="0">
                <a:latin typeface="Lato" panose="020F0502020204030203" pitchFamily="34" charset="0"/>
              </a:rPr>
              <a:t>The cost is eligible for state categorical aid</a:t>
            </a:r>
          </a:p>
          <a:p>
            <a:pPr>
              <a:lnSpc>
                <a:spcPct val="120000"/>
              </a:lnSpc>
            </a:pPr>
            <a:r>
              <a:rPr lang="en-US" b="0">
                <a:latin typeface="Lato" panose="020F0502020204030203" pitchFamily="34" charset="0"/>
              </a:rPr>
              <a:t>Contractor/fiscal agent receives aid, responsible for transiting it back per agreement</a:t>
            </a:r>
          </a:p>
          <a:p>
            <a:pPr>
              <a:lnSpc>
                <a:spcPct val="120000"/>
              </a:lnSpc>
            </a:pPr>
            <a:r>
              <a:rPr lang="en-US" b="0">
                <a:latin typeface="Lato" panose="020F0502020204030203" pitchFamily="34" charset="0"/>
              </a:rPr>
              <a:t>Unless paid with grant funds</a:t>
            </a:r>
          </a:p>
        </p:txBody>
      </p:sp>
    </p:spTree>
    <p:extLst>
      <p:ext uri="{BB962C8B-B14F-4D97-AF65-F5344CB8AC3E}">
        <p14:creationId xmlns:p14="http://schemas.microsoft.com/office/powerpoint/2010/main" val="135148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Contracting w/ Eligible LEAs</a:t>
            </a:r>
          </a:p>
        </p:txBody>
      </p:sp>
      <p:sp>
        <p:nvSpPr>
          <p:cNvPr id="3" name="Text Placeholder 2"/>
          <p:cNvSpPr>
            <a:spLocks noGrp="1"/>
          </p:cNvSpPr>
          <p:nvPr>
            <p:ph type="body" sz="quarter" idx="14"/>
          </p:nvPr>
        </p:nvSpPr>
        <p:spPr>
          <a:xfrm>
            <a:off x="1927304" y="1412885"/>
            <a:ext cx="5600730" cy="2472698"/>
          </a:xfrm>
        </p:spPr>
        <p:txBody>
          <a:bodyPr>
            <a:noAutofit/>
          </a:bodyPr>
          <a:lstStyle/>
          <a:p>
            <a:pPr marL="685689" lvl="1" indent="-342900">
              <a:buFont typeface="Arial" panose="020B0604020202020204" pitchFamily="34" charset="0"/>
              <a:buChar char="•"/>
            </a:pPr>
            <a:r>
              <a:rPr lang="en-US" sz="2400">
                <a:latin typeface="Lato" panose="020F0502020204030203" pitchFamily="34" charset="0"/>
              </a:rPr>
              <a:t>Direct Contract</a:t>
            </a:r>
          </a:p>
          <a:p>
            <a:pPr marL="685689" marR="0" lvl="1" indent="-342900" algn="l" defTabSz="914400" rtl="0" eaLnBrk="1" fontAlgn="auto" latinLnBrk="0" hangingPunct="1">
              <a:lnSpc>
                <a:spcPct val="150000"/>
              </a:lnSpc>
              <a:spcBef>
                <a:spcPts val="375"/>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Lato"/>
              </a:rPr>
              <a:t>Package Program</a:t>
            </a:r>
            <a:endParaRPr lang="en-US" sz="2400">
              <a:latin typeface="Lato" panose="020F0502020204030203" pitchFamily="34" charset="0"/>
            </a:endParaRPr>
          </a:p>
          <a:p>
            <a:pPr marL="685689" lvl="1" indent="-342900">
              <a:buFont typeface="Arial" panose="020B0604020202020204" pitchFamily="34" charset="0"/>
              <a:buChar char="•"/>
            </a:pPr>
            <a:r>
              <a:rPr lang="en-US" sz="2400">
                <a:latin typeface="Lato" panose="020F0502020204030203" pitchFamily="34" charset="0"/>
                <a:hlinkClick r:id="rId3"/>
              </a:rPr>
              <a:t>Cooperative (66.0301) Agreement</a:t>
            </a:r>
            <a:endParaRPr lang="en-US" sz="2400">
              <a:latin typeface="Lato" panose="020F0502020204030203" pitchFamily="34" charset="0"/>
            </a:endParaRPr>
          </a:p>
          <a:p>
            <a:pPr marL="1028478" lvl="2" indent="-342900">
              <a:buFont typeface="Arial" panose="020B0604020202020204" pitchFamily="34" charset="0"/>
              <a:buChar char="•"/>
            </a:pPr>
            <a:r>
              <a:rPr lang="en-US" sz="2400">
                <a:latin typeface="Lato" panose="020F0502020204030203" pitchFamily="34" charset="0"/>
              </a:rPr>
              <a:t>Admin Rule</a:t>
            </a:r>
          </a:p>
          <a:p>
            <a:pPr marL="1028478" lvl="2" indent="-342900">
              <a:buFont typeface="Arial" panose="020B0604020202020204" pitchFamily="34" charset="0"/>
              <a:buChar char="•"/>
            </a:pPr>
            <a:r>
              <a:rPr lang="en-US" sz="2400">
                <a:latin typeface="Lato" panose="020F0502020204030203" pitchFamily="34" charset="0"/>
              </a:rPr>
              <a:t>Contract Provisions</a:t>
            </a:r>
          </a:p>
          <a:p>
            <a:pPr marL="1028478" lvl="2" indent="-342900">
              <a:buFont typeface="Arial" panose="020B0604020202020204" pitchFamily="34" charset="0"/>
              <a:buChar char="•"/>
            </a:pPr>
            <a:r>
              <a:rPr lang="en-US" sz="2400">
                <a:latin typeface="Lato" panose="020F0502020204030203" pitchFamily="34" charset="0"/>
              </a:rPr>
              <a:t>Sample docs of contract, resolution</a:t>
            </a:r>
          </a:p>
          <a:p>
            <a:pPr marL="1028478" lvl="2" indent="-342900">
              <a:buFont typeface="Arial" panose="020B0604020202020204" pitchFamily="34" charset="0"/>
              <a:buChar char="•"/>
            </a:pPr>
            <a:endParaRPr lang="en-US" sz="2400">
              <a:latin typeface="Lato" panose="020F0502020204030203" pitchFamily="34" charset="0"/>
            </a:endParaRPr>
          </a:p>
          <a:p>
            <a:pPr marL="0" indent="0">
              <a:lnSpc>
                <a:spcPct val="120000"/>
              </a:lnSpc>
              <a:buNone/>
            </a:pPr>
            <a:endParaRPr lang="en-US" sz="2800">
              <a:latin typeface="Lato Black" panose="020F0A02020204030203" pitchFamily="34" charset="0"/>
            </a:endParaRPr>
          </a:p>
        </p:txBody>
      </p:sp>
    </p:spTree>
    <p:extLst>
      <p:ext uri="{BB962C8B-B14F-4D97-AF65-F5344CB8AC3E}">
        <p14:creationId xmlns:p14="http://schemas.microsoft.com/office/powerpoint/2010/main" val="1584011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atin typeface="Lato Black" panose="020F0A02020204030203" pitchFamily="34" charset="0"/>
              </a:rPr>
              <a:t>Direct Contract</a:t>
            </a:r>
          </a:p>
        </p:txBody>
      </p:sp>
      <p:sp>
        <p:nvSpPr>
          <p:cNvPr id="14" name="Right Arrow 13"/>
          <p:cNvSpPr/>
          <p:nvPr/>
        </p:nvSpPr>
        <p:spPr>
          <a:xfrm>
            <a:off x="2571750" y="1657350"/>
            <a:ext cx="16002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Payment (019)</a:t>
            </a:r>
          </a:p>
        </p:txBody>
      </p:sp>
      <p:grpSp>
        <p:nvGrpSpPr>
          <p:cNvPr id="20" name="Group 19"/>
          <p:cNvGrpSpPr/>
          <p:nvPr/>
        </p:nvGrpSpPr>
        <p:grpSpPr>
          <a:xfrm>
            <a:off x="4171950" y="1257300"/>
            <a:ext cx="1371600" cy="1535068"/>
            <a:chOff x="3657600" y="3429000"/>
            <a:chExt cx="1828800" cy="2046757"/>
          </a:xfrm>
        </p:grpSpPr>
        <p:pic>
          <p:nvPicPr>
            <p:cNvPr id="2054" name="Picture 6" descr="C:\Documents and Settings\bushdp\Local Settings\Temporary Internet Files\Content.IE5\81LTIVZY\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1828800" cy="1828800"/>
            </a:xfrm>
            <a:prstGeom prst="rect">
              <a:avLst/>
            </a:prstGeom>
            <a:noFill/>
          </p:spPr>
        </p:pic>
        <p:sp>
          <p:nvSpPr>
            <p:cNvPr id="17" name="TextBox 16"/>
            <p:cNvSpPr txBox="1"/>
            <p:nvPr/>
          </p:nvSpPr>
          <p:spPr>
            <a:xfrm>
              <a:off x="4191000" y="5105400"/>
              <a:ext cx="838200" cy="370357"/>
            </a:xfrm>
            <a:prstGeom prst="rect">
              <a:avLst/>
            </a:prstGeom>
            <a:noFill/>
          </p:spPr>
          <p:txBody>
            <a:bodyPr wrap="square" rtlCol="0">
              <a:spAutoFit/>
            </a:bodyPr>
            <a:lstStyle/>
            <a:p>
              <a:pPr algn="ctr"/>
              <a:r>
                <a:rPr lang="en-US" sz="1205" b="1"/>
                <a:t>CESA</a:t>
              </a:r>
            </a:p>
          </p:txBody>
        </p:sp>
      </p:grpSp>
      <p:grpSp>
        <p:nvGrpSpPr>
          <p:cNvPr id="21" name="Group 20"/>
          <p:cNvGrpSpPr/>
          <p:nvPr/>
        </p:nvGrpSpPr>
        <p:grpSpPr>
          <a:xfrm>
            <a:off x="7679998" y="1630039"/>
            <a:ext cx="822960" cy="1162329"/>
            <a:chOff x="7360920" y="3925986"/>
            <a:chExt cx="1097280" cy="1549771"/>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a:t>DPI</a:t>
              </a:r>
            </a:p>
          </p:txBody>
        </p:sp>
      </p:grpSp>
      <p:sp>
        <p:nvSpPr>
          <p:cNvPr id="30" name="Right Arrow 29"/>
          <p:cNvSpPr/>
          <p:nvPr/>
        </p:nvSpPr>
        <p:spPr>
          <a:xfrm rot="18900000" flipH="1">
            <a:off x="3722812" y="2818133"/>
            <a:ext cx="915746"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Salary</a:t>
            </a:r>
          </a:p>
        </p:txBody>
      </p:sp>
      <p:sp>
        <p:nvSpPr>
          <p:cNvPr id="31" name="Right Arrow 30"/>
          <p:cNvSpPr/>
          <p:nvPr/>
        </p:nvSpPr>
        <p:spPr>
          <a:xfrm rot="2700000" flipH="1">
            <a:off x="2153243" y="2771968"/>
            <a:ext cx="946815" cy="51435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Services</a:t>
            </a:r>
          </a:p>
        </p:txBody>
      </p:sp>
      <p:sp>
        <p:nvSpPr>
          <p:cNvPr id="34" name="Right Arrow 33"/>
          <p:cNvSpPr/>
          <p:nvPr/>
        </p:nvSpPr>
        <p:spPr>
          <a:xfrm>
            <a:off x="5600699" y="1657350"/>
            <a:ext cx="1813817" cy="514350"/>
          </a:xfrm>
          <a:prstGeom prst="rightArrow">
            <a:avLst>
              <a:gd name="adj1" fmla="val 46078"/>
              <a:gd name="adj2" fmla="val 50000"/>
            </a:avLst>
          </a:prstGeom>
          <a:solidFill>
            <a:schemeClr val="bg1">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205" i="1"/>
              <a:t>Claim At Year end</a:t>
            </a:r>
          </a:p>
        </p:txBody>
      </p:sp>
      <p:sp>
        <p:nvSpPr>
          <p:cNvPr id="35"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a:t>This Year</a:t>
            </a:r>
          </a:p>
        </p:txBody>
      </p:sp>
      <p:sp>
        <p:nvSpPr>
          <p:cNvPr id="32" name="Right Arrow 31"/>
          <p:cNvSpPr/>
          <p:nvPr/>
        </p:nvSpPr>
        <p:spPr>
          <a:xfrm flipH="1">
            <a:off x="2514600" y="2057400"/>
            <a:ext cx="16002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 Transit</a:t>
            </a:r>
          </a:p>
        </p:txBody>
      </p:sp>
      <p:sp>
        <p:nvSpPr>
          <p:cNvPr id="33" name="Right Arrow 32"/>
          <p:cNvSpPr/>
          <p:nvPr/>
        </p:nvSpPr>
        <p:spPr>
          <a:xfrm flipH="1">
            <a:off x="5509261" y="2137026"/>
            <a:ext cx="1793548"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a:t>
            </a:r>
          </a:p>
        </p:txBody>
      </p:sp>
      <p:sp>
        <p:nvSpPr>
          <p:cNvPr id="23"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a:t>Next Year</a:t>
            </a:r>
          </a:p>
        </p:txBody>
      </p:sp>
      <p:sp>
        <p:nvSpPr>
          <p:cNvPr id="26" name="TextBox 25"/>
          <p:cNvSpPr txBox="1"/>
          <p:nvPr/>
        </p:nvSpPr>
        <p:spPr>
          <a:xfrm>
            <a:off x="1347196" y="2682839"/>
            <a:ext cx="558730" cy="277768"/>
          </a:xfrm>
          <a:prstGeom prst="rect">
            <a:avLst/>
          </a:prstGeom>
          <a:noFill/>
        </p:spPr>
        <p:txBody>
          <a:bodyPr wrap="square" rtlCol="0">
            <a:spAutoFit/>
          </a:bodyPr>
          <a:lstStyle/>
          <a:p>
            <a:pPr algn="ctr"/>
            <a:r>
              <a:rPr lang="en-US" sz="1205" b="1"/>
              <a:t>YOU</a:t>
            </a:r>
          </a:p>
        </p:txBody>
      </p:sp>
      <p:pic>
        <p:nvPicPr>
          <p:cNvPr id="22"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561" y="1546839"/>
            <a:ext cx="1136000" cy="113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dpi.wi.gov/stock-img/small-icon/teacher-classroom-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781" y="3318223"/>
            <a:ext cx="1131838" cy="11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3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xEl>
                                              <p:pRg st="0" end="0"/>
                                            </p:txEl>
                                          </p:spTgt>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right)">
                                      <p:cBhvr>
                                        <p:cTn id="40" dur="500"/>
                                        <p:tgtEl>
                                          <p:spTgt spid="33"/>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0" grpId="0" animBg="1"/>
      <p:bldP spid="30" grpId="1" animBg="1"/>
      <p:bldP spid="31" grpId="0" animBg="1"/>
      <p:bldP spid="31" grpId="1" animBg="1"/>
      <p:bldP spid="34"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Special Education-Fund 27 Defined</a:t>
            </a:r>
          </a:p>
        </p:txBody>
      </p:sp>
      <p:sp>
        <p:nvSpPr>
          <p:cNvPr id="4" name="Content Placeholder 1"/>
          <p:cNvSpPr txBox="1">
            <a:spLocks/>
          </p:cNvSpPr>
          <p:nvPr/>
        </p:nvSpPr>
        <p:spPr>
          <a:xfrm>
            <a:off x="0" y="1183758"/>
            <a:ext cx="9144000" cy="3959742"/>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gn="r"/>
            <a:endParaRPr lang="en-US" sz="2000" i="1">
              <a:latin typeface="Lato Black" panose="020F0A02020204030203" pitchFamily="34" charset="0"/>
            </a:endParaRPr>
          </a:p>
        </p:txBody>
      </p:sp>
      <p:sp>
        <p:nvSpPr>
          <p:cNvPr id="5" name="TextBox 4">
            <a:extLst>
              <a:ext uri="{FF2B5EF4-FFF2-40B4-BE49-F238E27FC236}">
                <a16:creationId xmlns:a16="http://schemas.microsoft.com/office/drawing/2014/main" id="{69164FBC-1C4C-A73F-7834-C7246391B678}"/>
              </a:ext>
            </a:extLst>
          </p:cNvPr>
          <p:cNvSpPr txBox="1"/>
          <p:nvPr/>
        </p:nvSpPr>
        <p:spPr>
          <a:xfrm>
            <a:off x="182880" y="1312456"/>
            <a:ext cx="8778240" cy="3785652"/>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rPr>
              <a:t>If the school or district had no students with disabilities enrolled, </a:t>
            </a:r>
            <a:r>
              <a:rPr kumimoji="0" lang="en-US" sz="2400" b="0" i="1" u="none" strike="noStrike" kern="0" cap="none" spc="0" normalizeH="0" baseline="0" noProof="0">
                <a:ln>
                  <a:noFill/>
                </a:ln>
                <a:solidFill>
                  <a:srgbClr val="000000"/>
                </a:solidFill>
                <a:effectLst/>
                <a:uLnTx/>
                <a:uFillTx/>
                <a:latin typeface="Lato" panose="020F0502020204030203" pitchFamily="34" charset="0"/>
                <a:sym typeface="Arial"/>
              </a:rPr>
              <a:t>the cost would not exist</a:t>
            </a: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rPr>
              <a:t>.</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292F33"/>
                </a:solidFill>
                <a:effectLst/>
                <a:uLnTx/>
                <a:uFillTx/>
                <a:latin typeface="Lato" panose="020F0502020204030203" pitchFamily="34" charset="0"/>
                <a:sym typeface="Arial"/>
              </a:rPr>
              <a:t>Only the </a:t>
            </a:r>
            <a:r>
              <a:rPr kumimoji="0" lang="en-US" sz="2400" b="0" i="1" u="none" strike="noStrike" kern="0" cap="none" spc="0" normalizeH="0" baseline="0" noProof="0">
                <a:ln>
                  <a:noFill/>
                </a:ln>
                <a:solidFill>
                  <a:srgbClr val="292F33"/>
                </a:solidFill>
                <a:effectLst/>
                <a:uLnTx/>
                <a:uFillTx/>
                <a:latin typeface="Lato" panose="020F0502020204030203" pitchFamily="34" charset="0"/>
                <a:sym typeface="Arial"/>
              </a:rPr>
              <a:t>excess costs </a:t>
            </a:r>
            <a:r>
              <a:rPr kumimoji="0" lang="en-US" sz="2400" b="0" i="0" u="none" strike="noStrike" kern="0" cap="none" spc="0" normalizeH="0" baseline="0" noProof="0">
                <a:ln>
                  <a:noFill/>
                </a:ln>
                <a:solidFill>
                  <a:srgbClr val="292F33"/>
                </a:solidFill>
                <a:effectLst/>
                <a:uLnTx/>
                <a:uFillTx/>
                <a:latin typeface="Lato" panose="020F0502020204030203" pitchFamily="34" charset="0"/>
                <a:sym typeface="Arial"/>
              </a:rPr>
              <a:t>of providing special education to children with disabilities (defined in s. </a:t>
            </a:r>
            <a:r>
              <a:rPr kumimoji="0" lang="en-US" sz="2400" b="0" i="0" u="none" strike="noStrike" kern="0" cap="none" spc="0" normalizeH="0" baseline="0" noProof="0">
                <a:ln>
                  <a:noFill/>
                </a:ln>
                <a:solidFill>
                  <a:srgbClr val="2D2D86"/>
                </a:solidFill>
                <a:effectLst/>
                <a:uLnTx/>
                <a:uFillTx/>
                <a:latin typeface="Lato" panose="020F0502020204030203" pitchFamily="34" charset="0"/>
                <a:sym typeface="Arial"/>
                <a:hlinkClick r:id="rId3"/>
              </a:rPr>
              <a:t>115.76</a:t>
            </a:r>
            <a:r>
              <a:rPr kumimoji="0" lang="en-US" sz="2400" b="0" i="0" u="none" strike="noStrike" kern="0" cap="none" spc="0" normalizeH="0" baseline="0" noProof="0">
                <a:ln>
                  <a:noFill/>
                </a:ln>
                <a:solidFill>
                  <a:srgbClr val="292F33"/>
                </a:solidFill>
                <a:effectLst/>
                <a:uLnTx/>
                <a:uFillTx/>
                <a:latin typeface="Lato" panose="020F0502020204030203" pitchFamily="34" charset="0"/>
                <a:sym typeface="Arial"/>
              </a:rPr>
              <a:t>) and school-age parents are eligible for categorical aid</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rPr>
              <a:t>Students with IEPs during the regular or extended school years,  not summer school</a:t>
            </a: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rPr>
              <a:t>Includes charges for services to other districts as a result of hosting a package or cooperative program </a:t>
            </a:r>
            <a:r>
              <a:rPr kumimoji="0" lang="en-US" sz="2400" b="0" i="0" u="none" strike="noStrike" kern="0" cap="none" spc="0" normalizeH="0" baseline="0" noProof="0">
                <a:ln>
                  <a:noFill/>
                </a:ln>
                <a:solidFill>
                  <a:srgbClr val="272773"/>
                </a:solidFill>
                <a:effectLst/>
                <a:uLnTx/>
                <a:uFillTx/>
                <a:latin typeface="Lato" panose="020F0502020204030203" pitchFamily="34" charset="0"/>
                <a:sym typeface="Arial"/>
                <a:hlinkClick r:id="rId4"/>
              </a:rPr>
              <a:t>66.0301</a:t>
            </a:r>
            <a:endPar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endParaRPr>
          </a:p>
          <a:p>
            <a:pPr marL="6858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000000"/>
                </a:solidFill>
                <a:effectLst/>
                <a:uLnTx/>
                <a:uFillTx/>
                <a:latin typeface="Lato" panose="020F0502020204030203" pitchFamily="34" charset="0"/>
                <a:sym typeface="Arial"/>
              </a:rPr>
              <a:t>School-Age Parent costs also charged to this fund</a:t>
            </a:r>
          </a:p>
        </p:txBody>
      </p:sp>
    </p:spTree>
    <p:extLst>
      <p:ext uri="{BB962C8B-B14F-4D97-AF65-F5344CB8AC3E}">
        <p14:creationId xmlns:p14="http://schemas.microsoft.com/office/powerpoint/2010/main" val="4258346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rot="16924094">
            <a:off x="3067886" y="2485027"/>
            <a:ext cx="1595379" cy="16862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2" name="Right Arrow 41"/>
          <p:cNvSpPr/>
          <p:nvPr/>
        </p:nvSpPr>
        <p:spPr>
          <a:xfrm rot="18927200">
            <a:off x="3673723" y="3053973"/>
            <a:ext cx="1114741" cy="16057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37" name="Right Arrow 36"/>
          <p:cNvSpPr/>
          <p:nvPr/>
        </p:nvSpPr>
        <p:spPr>
          <a:xfrm rot="12349821" flipH="1">
            <a:off x="3271263" y="1804991"/>
            <a:ext cx="1522564"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1" name="Right Arrow 40"/>
          <p:cNvSpPr/>
          <p:nvPr/>
        </p:nvSpPr>
        <p:spPr>
          <a:xfrm rot="13248856" flipH="1">
            <a:off x="4274204" y="1710059"/>
            <a:ext cx="600225"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28" name="Right Arrow 27"/>
          <p:cNvSpPr/>
          <p:nvPr/>
        </p:nvSpPr>
        <p:spPr>
          <a:xfrm rot="4675906" flipH="1">
            <a:off x="2366186" y="2485027"/>
            <a:ext cx="1595379" cy="16862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6" name="Title 5"/>
          <p:cNvSpPr>
            <a:spLocks noGrp="1"/>
          </p:cNvSpPr>
          <p:nvPr>
            <p:ph type="title"/>
          </p:nvPr>
        </p:nvSpPr>
        <p:spPr/>
        <p:txBody>
          <a:bodyPr>
            <a:normAutofit/>
          </a:bodyPr>
          <a:lstStyle/>
          <a:p>
            <a:r>
              <a:rPr lang="en-US"/>
              <a:t>Cooperative (66.0301) Agreement</a:t>
            </a:r>
          </a:p>
        </p:txBody>
      </p:sp>
      <p:sp>
        <p:nvSpPr>
          <p:cNvPr id="15" name="TextBox 14"/>
          <p:cNvSpPr txBox="1"/>
          <p:nvPr/>
        </p:nvSpPr>
        <p:spPr>
          <a:xfrm>
            <a:off x="1547086" y="2923402"/>
            <a:ext cx="558730" cy="277768"/>
          </a:xfrm>
          <a:prstGeom prst="rect">
            <a:avLst/>
          </a:prstGeom>
          <a:noFill/>
        </p:spPr>
        <p:txBody>
          <a:bodyPr wrap="square" rtlCol="0">
            <a:spAutoFit/>
          </a:bodyPr>
          <a:lstStyle/>
          <a:p>
            <a:pPr algn="ctr"/>
            <a:r>
              <a:rPr lang="en-US" sz="1205" b="1"/>
              <a:t>YOU</a:t>
            </a:r>
          </a:p>
        </p:txBody>
      </p:sp>
      <p:grpSp>
        <p:nvGrpSpPr>
          <p:cNvPr id="8" name="Group 20"/>
          <p:cNvGrpSpPr/>
          <p:nvPr/>
        </p:nvGrpSpPr>
        <p:grpSpPr>
          <a:xfrm>
            <a:off x="6835140" y="2038841"/>
            <a:ext cx="822960" cy="1162329"/>
            <a:chOff x="7360920" y="3925986"/>
            <a:chExt cx="1097280" cy="1549771"/>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a:t>DPI</a:t>
              </a:r>
            </a:p>
          </p:txBody>
        </p:sp>
      </p:grpSp>
      <p:sp>
        <p:nvSpPr>
          <p:cNvPr id="30" name="Right Arrow 29"/>
          <p:cNvSpPr/>
          <p:nvPr/>
        </p:nvSpPr>
        <p:spPr>
          <a:xfrm rot="18900000" flipH="1">
            <a:off x="3819643" y="3277391"/>
            <a:ext cx="915746"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Salary</a:t>
            </a:r>
          </a:p>
        </p:txBody>
      </p:sp>
      <p:sp>
        <p:nvSpPr>
          <p:cNvPr id="31" name="Right Arrow 30"/>
          <p:cNvSpPr/>
          <p:nvPr/>
        </p:nvSpPr>
        <p:spPr>
          <a:xfrm rot="2700000" flipH="1">
            <a:off x="2157742" y="3174076"/>
            <a:ext cx="946815" cy="514350"/>
          </a:xfrm>
          <a:prstGeom prst="rightArrow">
            <a:avLst>
              <a:gd name="adj1" fmla="val 46078"/>
              <a:gd name="adj2" fmla="val 50000"/>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Services</a:t>
            </a:r>
          </a:p>
        </p:txBody>
      </p:sp>
      <p:sp>
        <p:nvSpPr>
          <p:cNvPr id="34" name="Right Arrow 33"/>
          <p:cNvSpPr/>
          <p:nvPr/>
        </p:nvSpPr>
        <p:spPr>
          <a:xfrm>
            <a:off x="5543550" y="2066151"/>
            <a:ext cx="1200150" cy="514350"/>
          </a:xfrm>
          <a:prstGeom prst="rightArrow">
            <a:avLst>
              <a:gd name="adj1" fmla="val 46078"/>
              <a:gd name="adj2" fmla="val 50000"/>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Claim</a:t>
            </a:r>
          </a:p>
        </p:txBody>
      </p:sp>
      <p:sp>
        <p:nvSpPr>
          <p:cNvPr id="24" name="TextBox 23"/>
          <p:cNvSpPr txBox="1"/>
          <p:nvPr/>
        </p:nvSpPr>
        <p:spPr>
          <a:xfrm>
            <a:off x="4629150" y="2818970"/>
            <a:ext cx="742950" cy="461665"/>
          </a:xfrm>
          <a:prstGeom prst="rect">
            <a:avLst/>
          </a:prstGeom>
          <a:noFill/>
        </p:spPr>
        <p:txBody>
          <a:bodyPr wrap="square" rtlCol="0">
            <a:spAutoFit/>
          </a:bodyPr>
          <a:lstStyle/>
          <a:p>
            <a:pPr algn="ctr"/>
            <a:r>
              <a:rPr lang="en-US" sz="1200" b="1"/>
              <a:t>FISCAL</a:t>
            </a:r>
            <a:br>
              <a:rPr lang="en-US" sz="1200" b="1"/>
            </a:br>
            <a:r>
              <a:rPr lang="en-US" sz="1200" b="1"/>
              <a:t>AGENT</a:t>
            </a:r>
          </a:p>
        </p:txBody>
      </p:sp>
      <p:sp>
        <p:nvSpPr>
          <p:cNvPr id="33" name="Right Arrow 32"/>
          <p:cNvSpPr/>
          <p:nvPr/>
        </p:nvSpPr>
        <p:spPr>
          <a:xfrm flipH="1">
            <a:off x="5486400" y="2466201"/>
            <a:ext cx="120015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a:t>
            </a:r>
          </a:p>
        </p:txBody>
      </p:sp>
      <p:sp>
        <p:nvSpPr>
          <p:cNvPr id="36" name="Right Arrow 35"/>
          <p:cNvSpPr/>
          <p:nvPr/>
        </p:nvSpPr>
        <p:spPr>
          <a:xfrm rot="1549821" flipH="1">
            <a:off x="3116287" y="1864219"/>
            <a:ext cx="1522564"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0" name="Right Arrow 39"/>
          <p:cNvSpPr/>
          <p:nvPr/>
        </p:nvSpPr>
        <p:spPr>
          <a:xfrm rot="2448856" flipH="1">
            <a:off x="4161306" y="1772218"/>
            <a:ext cx="600225"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14" name="Right Arrow 13"/>
          <p:cNvSpPr/>
          <p:nvPr/>
        </p:nvSpPr>
        <p:spPr>
          <a:xfrm>
            <a:off x="2571750" y="2057400"/>
            <a:ext cx="19431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Payment (019)</a:t>
            </a:r>
          </a:p>
        </p:txBody>
      </p:sp>
      <p:sp>
        <p:nvSpPr>
          <p:cNvPr id="32" name="Right Arrow 31"/>
          <p:cNvSpPr/>
          <p:nvPr/>
        </p:nvSpPr>
        <p:spPr>
          <a:xfrm flipH="1">
            <a:off x="2457450" y="2457450"/>
            <a:ext cx="200025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 Transit</a:t>
            </a:r>
          </a:p>
        </p:txBody>
      </p:sp>
      <p:sp>
        <p:nvSpPr>
          <p:cNvPr id="38"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a:t>This Year</a:t>
            </a:r>
          </a:p>
        </p:txBody>
      </p:sp>
      <p:sp>
        <p:nvSpPr>
          <p:cNvPr id="39"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a:t>Next Year</a:t>
            </a:r>
          </a:p>
        </p:txBody>
      </p:sp>
      <p:pic>
        <p:nvPicPr>
          <p:cNvPr id="35" name="Picture 2" descr="https://media.dpi.wi.gov/stock-img/illustrations/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54" y="1714500"/>
            <a:ext cx="1136000" cy="1136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media.dpi.wi.gov/stock-img/illustrations/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860" y="2081100"/>
            <a:ext cx="706015" cy="7060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media.dpi.wi.gov/stock-img/small-icon/teacher-classroom-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3747827"/>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s://media.dpi.wi.gov/stock-img/illustrations/scho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4575" y="1002135"/>
            <a:ext cx="561880" cy="5618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s://media.dpi.wi.gov/stock-img/illustrations/schoo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432" y="980131"/>
            <a:ext cx="606319" cy="60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3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4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3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8">
                                            <p:txEl>
                                              <p:pRg st="0" end="0"/>
                                            </p:txEl>
                                          </p:spTgt>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500"/>
                                        <p:tgtEl>
                                          <p:spTgt spid="33"/>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right)">
                                      <p:cBhvr>
                                        <p:cTn id="70" dur="500"/>
                                        <p:tgtEl>
                                          <p:spTgt spid="32"/>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right)">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42" grpId="0" animBg="1"/>
      <p:bldP spid="42" grpId="1" animBg="1"/>
      <p:bldP spid="37" grpId="0" animBg="1"/>
      <p:bldP spid="37" grpId="1" animBg="1"/>
      <p:bldP spid="41" grpId="0" animBg="1"/>
      <p:bldP spid="41" grpId="1" animBg="1"/>
      <p:bldP spid="28" grpId="0" animBg="1"/>
      <p:bldP spid="28" grpId="1" animBg="1"/>
      <p:bldP spid="30" grpId="0" animBg="1"/>
      <p:bldP spid="30" grpId="1" animBg="1"/>
      <p:bldP spid="31" grpId="0" animBg="1"/>
      <p:bldP spid="31" grpId="1" animBg="1"/>
      <p:bldP spid="34" grpId="0" animBg="1"/>
      <p:bldP spid="33" grpId="0" animBg="1"/>
      <p:bldP spid="36" grpId="0" animBg="1"/>
      <p:bldP spid="40" grpId="0" animBg="1"/>
      <p:bldP spid="14" grpId="0" animBg="1"/>
      <p:bldP spid="14" grpId="1"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47"/>
          <p:cNvSpPr/>
          <p:nvPr/>
        </p:nvSpPr>
        <p:spPr>
          <a:xfrm rot="16924094">
            <a:off x="3009406" y="2412723"/>
            <a:ext cx="1705782" cy="198929"/>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3" name="Right Arrow 42"/>
          <p:cNvSpPr/>
          <p:nvPr/>
        </p:nvSpPr>
        <p:spPr>
          <a:xfrm rot="12349821" flipH="1">
            <a:off x="3271263" y="1804991"/>
            <a:ext cx="1522564"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4" name="Right Arrow 43"/>
          <p:cNvSpPr/>
          <p:nvPr/>
        </p:nvSpPr>
        <p:spPr>
          <a:xfrm rot="13248856" flipH="1">
            <a:off x="4274204" y="1710059"/>
            <a:ext cx="600225" cy="16862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37" name="TextBox 36"/>
          <p:cNvSpPr txBox="1"/>
          <p:nvPr/>
        </p:nvSpPr>
        <p:spPr>
          <a:xfrm>
            <a:off x="1383049" y="2868957"/>
            <a:ext cx="558730" cy="277768"/>
          </a:xfrm>
          <a:prstGeom prst="rect">
            <a:avLst/>
          </a:prstGeom>
          <a:noFill/>
        </p:spPr>
        <p:txBody>
          <a:bodyPr wrap="square" rtlCol="0">
            <a:spAutoFit/>
          </a:bodyPr>
          <a:lstStyle/>
          <a:p>
            <a:pPr algn="ctr"/>
            <a:r>
              <a:rPr lang="en-US" sz="1205" b="1"/>
              <a:t>YOU</a:t>
            </a:r>
          </a:p>
        </p:txBody>
      </p:sp>
      <p:sp>
        <p:nvSpPr>
          <p:cNvPr id="47" name="Right Arrow 46"/>
          <p:cNvSpPr/>
          <p:nvPr/>
        </p:nvSpPr>
        <p:spPr>
          <a:xfrm rot="4675906" flipH="1">
            <a:off x="2284623" y="2419060"/>
            <a:ext cx="1705782" cy="198929"/>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9" name="Right Arrow 48"/>
          <p:cNvSpPr/>
          <p:nvPr/>
        </p:nvSpPr>
        <p:spPr>
          <a:xfrm rot="2700000" flipH="1">
            <a:off x="2214893" y="2888325"/>
            <a:ext cx="946815" cy="514350"/>
          </a:xfrm>
          <a:prstGeom prst="rightArrow">
            <a:avLst>
              <a:gd name="adj1" fmla="val 46078"/>
              <a:gd name="adj2" fmla="val 50000"/>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Services</a:t>
            </a:r>
          </a:p>
        </p:txBody>
      </p:sp>
      <p:sp>
        <p:nvSpPr>
          <p:cNvPr id="6" name="Title 5"/>
          <p:cNvSpPr>
            <a:spLocks noGrp="1"/>
          </p:cNvSpPr>
          <p:nvPr>
            <p:ph type="title"/>
          </p:nvPr>
        </p:nvSpPr>
        <p:spPr/>
        <p:txBody>
          <a:bodyPr>
            <a:normAutofit/>
          </a:bodyPr>
          <a:lstStyle/>
          <a:p>
            <a:r>
              <a:rPr lang="en-US"/>
              <a:t>Package Program</a:t>
            </a:r>
          </a:p>
        </p:txBody>
      </p:sp>
      <p:grpSp>
        <p:nvGrpSpPr>
          <p:cNvPr id="7" name="Group 19"/>
          <p:cNvGrpSpPr/>
          <p:nvPr/>
        </p:nvGrpSpPr>
        <p:grpSpPr>
          <a:xfrm>
            <a:off x="4629150" y="1608951"/>
            <a:ext cx="1371600" cy="1535068"/>
            <a:chOff x="3657600" y="3429000"/>
            <a:chExt cx="1828800" cy="2046757"/>
          </a:xfrm>
        </p:grpSpPr>
        <p:pic>
          <p:nvPicPr>
            <p:cNvPr id="2054" name="Picture 6" descr="C:\Documents and Settings\bushdp\Local Settings\Temporary Internet Files\Content.IE5\81LTIVZY\MC90044173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29000"/>
              <a:ext cx="1828800" cy="1828800"/>
            </a:xfrm>
            <a:prstGeom prst="rect">
              <a:avLst/>
            </a:prstGeom>
            <a:noFill/>
          </p:spPr>
        </p:pic>
        <p:sp>
          <p:nvSpPr>
            <p:cNvPr id="17" name="TextBox 16"/>
            <p:cNvSpPr txBox="1"/>
            <p:nvPr/>
          </p:nvSpPr>
          <p:spPr>
            <a:xfrm>
              <a:off x="4191000" y="5105400"/>
              <a:ext cx="838200" cy="370357"/>
            </a:xfrm>
            <a:prstGeom prst="rect">
              <a:avLst/>
            </a:prstGeom>
            <a:noFill/>
          </p:spPr>
          <p:txBody>
            <a:bodyPr wrap="square" rtlCol="0">
              <a:spAutoFit/>
            </a:bodyPr>
            <a:lstStyle/>
            <a:p>
              <a:pPr algn="ctr"/>
              <a:r>
                <a:rPr lang="en-US" sz="1205" b="1"/>
                <a:t>CESA</a:t>
              </a:r>
            </a:p>
          </p:txBody>
        </p:sp>
      </p:grpSp>
      <p:grpSp>
        <p:nvGrpSpPr>
          <p:cNvPr id="8" name="Group 20"/>
          <p:cNvGrpSpPr/>
          <p:nvPr/>
        </p:nvGrpSpPr>
        <p:grpSpPr>
          <a:xfrm>
            <a:off x="7063740" y="1981691"/>
            <a:ext cx="822960" cy="1162329"/>
            <a:chOff x="7360920" y="3925986"/>
            <a:chExt cx="1097280" cy="1549771"/>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920" y="3925986"/>
              <a:ext cx="1097280" cy="1179414"/>
            </a:xfrm>
            <a:prstGeom prst="rect">
              <a:avLst/>
            </a:prstGeom>
            <a:noFill/>
            <a:ln w="9525">
              <a:noFill/>
              <a:miter lim="800000"/>
              <a:headEnd/>
              <a:tailEnd/>
            </a:ln>
          </p:spPr>
        </p:pic>
        <p:sp>
          <p:nvSpPr>
            <p:cNvPr id="18" name="TextBox 17"/>
            <p:cNvSpPr txBox="1"/>
            <p:nvPr/>
          </p:nvSpPr>
          <p:spPr>
            <a:xfrm>
              <a:off x="7543800" y="5105400"/>
              <a:ext cx="744973" cy="370357"/>
            </a:xfrm>
            <a:prstGeom prst="rect">
              <a:avLst/>
            </a:prstGeom>
            <a:noFill/>
          </p:spPr>
          <p:txBody>
            <a:bodyPr wrap="square" rtlCol="0">
              <a:spAutoFit/>
            </a:bodyPr>
            <a:lstStyle/>
            <a:p>
              <a:pPr algn="ctr"/>
              <a:r>
                <a:rPr lang="en-US" sz="1205" b="1"/>
                <a:t>DPI</a:t>
              </a:r>
            </a:p>
          </p:txBody>
        </p:sp>
      </p:grpSp>
      <p:sp>
        <p:nvSpPr>
          <p:cNvPr id="33" name="Right Arrow 32"/>
          <p:cNvSpPr/>
          <p:nvPr/>
        </p:nvSpPr>
        <p:spPr>
          <a:xfrm flipH="1">
            <a:off x="6057900" y="2409051"/>
            <a:ext cx="9144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a:t>
            </a:r>
          </a:p>
        </p:txBody>
      </p:sp>
      <p:sp>
        <p:nvSpPr>
          <p:cNvPr id="34" name="Right Arrow 33"/>
          <p:cNvSpPr/>
          <p:nvPr/>
        </p:nvSpPr>
        <p:spPr>
          <a:xfrm>
            <a:off x="6115050" y="2009001"/>
            <a:ext cx="914400" cy="514350"/>
          </a:xfrm>
          <a:prstGeom prst="rightArrow">
            <a:avLst>
              <a:gd name="adj1" fmla="val 46078"/>
              <a:gd name="adj2" fmla="val 50000"/>
            </a:avLst>
          </a:prstGeom>
          <a:solidFill>
            <a:schemeClr val="tx2">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Claim</a:t>
            </a:r>
          </a:p>
        </p:txBody>
      </p:sp>
      <p:sp>
        <p:nvSpPr>
          <p:cNvPr id="45" name="Right Arrow 44"/>
          <p:cNvSpPr/>
          <p:nvPr/>
        </p:nvSpPr>
        <p:spPr>
          <a:xfrm rot="1549821" flipH="1">
            <a:off x="3116287" y="1864219"/>
            <a:ext cx="1522564"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46" name="Right Arrow 45"/>
          <p:cNvSpPr/>
          <p:nvPr/>
        </p:nvSpPr>
        <p:spPr>
          <a:xfrm rot="2448856" flipH="1">
            <a:off x="4161306" y="1772218"/>
            <a:ext cx="600225" cy="16862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sz="1205"/>
          </a:p>
        </p:txBody>
      </p:sp>
      <p:sp>
        <p:nvSpPr>
          <p:cNvPr id="14" name="Right Arrow 13"/>
          <p:cNvSpPr/>
          <p:nvPr/>
        </p:nvSpPr>
        <p:spPr>
          <a:xfrm>
            <a:off x="2686050" y="1943100"/>
            <a:ext cx="20574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Payment for Services</a:t>
            </a:r>
          </a:p>
        </p:txBody>
      </p:sp>
      <p:sp>
        <p:nvSpPr>
          <p:cNvPr id="42" name="Right Arrow 41"/>
          <p:cNvSpPr/>
          <p:nvPr/>
        </p:nvSpPr>
        <p:spPr>
          <a:xfrm flipH="1">
            <a:off x="2343150" y="2228850"/>
            <a:ext cx="2057400"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Payment for Salary</a:t>
            </a:r>
          </a:p>
        </p:txBody>
      </p:sp>
      <p:sp>
        <p:nvSpPr>
          <p:cNvPr id="50" name="Right Arrow 49"/>
          <p:cNvSpPr/>
          <p:nvPr/>
        </p:nvSpPr>
        <p:spPr>
          <a:xfrm rot="2700000">
            <a:off x="2344759" y="3422241"/>
            <a:ext cx="840512" cy="514350"/>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a:t>Salary</a:t>
            </a:r>
          </a:p>
        </p:txBody>
      </p:sp>
      <p:sp>
        <p:nvSpPr>
          <p:cNvPr id="32" name="Right Arrow 31"/>
          <p:cNvSpPr/>
          <p:nvPr/>
        </p:nvSpPr>
        <p:spPr>
          <a:xfrm flipH="1">
            <a:off x="2571750" y="2514600"/>
            <a:ext cx="1943100" cy="514350"/>
          </a:xfrm>
          <a:prstGeom prst="rightArrow">
            <a:avLst>
              <a:gd name="adj1" fmla="val 46078"/>
              <a:gd name="adj2" fmla="val 50000"/>
            </a:avLst>
          </a:prstGeom>
          <a:solidFill>
            <a:srgbClr val="00B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5" i="1"/>
              <a:t>Aid Transit</a:t>
            </a:r>
          </a:p>
        </p:txBody>
      </p:sp>
      <p:sp>
        <p:nvSpPr>
          <p:cNvPr id="41" name="Content Placeholder 1"/>
          <p:cNvSpPr txBox="1">
            <a:spLocks/>
          </p:cNvSpPr>
          <p:nvPr/>
        </p:nvSpPr>
        <p:spPr>
          <a:xfrm>
            <a:off x="5486400" y="3198344"/>
            <a:ext cx="1428750" cy="402107"/>
          </a:xfrm>
          <a:prstGeom prst="rect">
            <a:avLst/>
          </a:prstGeom>
          <a:solidFill>
            <a:srgbClr val="92D050"/>
          </a:solidFill>
          <a:ln>
            <a:noFill/>
          </a:ln>
        </p:spPr>
        <p:txBody>
          <a:bodyPr vert="horz" lIns="0" tIns="0" rIns="0" bIns="0" anchor="ctr">
            <a:normAutofit/>
          </a:bodyPr>
          <a:lstStyle/>
          <a:p>
            <a:pPr algn="ctr">
              <a:spcBef>
                <a:spcPts val="300"/>
              </a:spcBef>
              <a:buClr>
                <a:schemeClr val="accent1"/>
              </a:buClr>
              <a:buSzPct val="68000"/>
              <a:defRPr/>
            </a:pPr>
            <a:r>
              <a:rPr lang="en-US" sz="2025" b="1"/>
              <a:t>This Year</a:t>
            </a:r>
          </a:p>
        </p:txBody>
      </p:sp>
      <p:sp>
        <p:nvSpPr>
          <p:cNvPr id="51" name="Content Placeholder 1"/>
          <p:cNvSpPr txBox="1">
            <a:spLocks/>
          </p:cNvSpPr>
          <p:nvPr/>
        </p:nvSpPr>
        <p:spPr>
          <a:xfrm>
            <a:off x="5486400" y="3598394"/>
            <a:ext cx="1428750" cy="402107"/>
          </a:xfrm>
          <a:prstGeom prst="rect">
            <a:avLst/>
          </a:prstGeom>
          <a:solidFill>
            <a:srgbClr val="00B050"/>
          </a:solidFill>
          <a:ln>
            <a:noFill/>
          </a:ln>
        </p:spPr>
        <p:txBody>
          <a:bodyPr vert="horz" lIns="0" tIns="0" rIns="0" bIns="0" anchor="ctr">
            <a:normAutofit/>
          </a:bodyPr>
          <a:lstStyle/>
          <a:p>
            <a:pPr algn="ctr">
              <a:spcBef>
                <a:spcPts val="300"/>
              </a:spcBef>
              <a:buClr>
                <a:schemeClr val="accent1"/>
              </a:buClr>
              <a:buSzPct val="68000"/>
              <a:defRPr/>
            </a:pPr>
            <a:r>
              <a:rPr lang="en-US" sz="2025" b="1" i="1"/>
              <a:t>Next Year</a:t>
            </a:r>
          </a:p>
        </p:txBody>
      </p:sp>
      <p:pic>
        <p:nvPicPr>
          <p:cNvPr id="30"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07163"/>
            <a:ext cx="1026540" cy="10265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media.dpi.wi.gov/stock-img/small-icon/teacher-classroom-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939" y="3565689"/>
            <a:ext cx="1246145" cy="12461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media.dpi.wi.gov/stock-img/illustrations/scho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225" y="994863"/>
            <a:ext cx="623388" cy="62338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media.dpi.wi.gov/stock-img/illustrations/schoo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008" y="1032469"/>
            <a:ext cx="548176" cy="54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1">
                                            <p:txEl>
                                              <p:pRg st="0" end="0"/>
                                            </p:txEl>
                                          </p:spTgt>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childTnLst>
                          </p:cTn>
                        </p:par>
                        <p:par>
                          <p:cTn id="68" fill="hold">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right)">
                                      <p:cBhvr>
                                        <p:cTn id="71" dur="500"/>
                                        <p:tgtEl>
                                          <p:spTgt spid="32"/>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500"/>
                                        <p:tgtEl>
                                          <p:spTgt spid="4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righ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3" grpId="0" animBg="1"/>
      <p:bldP spid="43" grpId="1" animBg="1"/>
      <p:bldP spid="44" grpId="0" animBg="1"/>
      <p:bldP spid="44" grpId="1" animBg="1"/>
      <p:bldP spid="47" grpId="0" animBg="1"/>
      <p:bldP spid="47" grpId="1" animBg="1"/>
      <p:bldP spid="49" grpId="0" animBg="1"/>
      <p:bldP spid="49" grpId="1" animBg="1"/>
      <p:bldP spid="33" grpId="0" animBg="1"/>
      <p:bldP spid="34" grpId="0" animBg="1"/>
      <p:bldP spid="45" grpId="0" animBg="1"/>
      <p:bldP spid="46" grpId="0" animBg="1"/>
      <p:bldP spid="14" grpId="0" animBg="1"/>
      <p:bldP spid="14" grpId="1" animBg="1"/>
      <p:bldP spid="42" grpId="0" animBg="1"/>
      <p:bldP spid="42" grpId="1" animBg="1"/>
      <p:bldP spid="50" grpId="0" animBg="1"/>
      <p:bldP spid="50" grpId="1"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02873" y="1315115"/>
            <a:ext cx="5591447" cy="1351396"/>
          </a:xfrm>
        </p:spPr>
        <p:txBody>
          <a:bodyPr>
            <a:normAutofit/>
          </a:bodyPr>
          <a:lstStyle/>
          <a:p>
            <a:pPr algn="ctr">
              <a:lnSpc>
                <a:spcPct val="100000"/>
              </a:lnSpc>
            </a:pPr>
            <a:r>
              <a:rPr lang="en-US" sz="5400">
                <a:latin typeface="Lato" panose="020F0502020204030203" pitchFamily="34" charset="0"/>
              </a:rPr>
              <a:t>Reminders</a:t>
            </a:r>
          </a:p>
        </p:txBody>
      </p:sp>
    </p:spTree>
    <p:extLst>
      <p:ext uri="{BB962C8B-B14F-4D97-AF65-F5344CB8AC3E}">
        <p14:creationId xmlns:p14="http://schemas.microsoft.com/office/powerpoint/2010/main" val="330585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Maximizing Your Revenue</a:t>
            </a:r>
          </a:p>
        </p:txBody>
      </p:sp>
      <p:sp>
        <p:nvSpPr>
          <p:cNvPr id="9" name="Text Placeholder 2"/>
          <p:cNvSpPr>
            <a:spLocks noGrp="1"/>
          </p:cNvSpPr>
          <p:nvPr>
            <p:ph idx="1"/>
          </p:nvPr>
        </p:nvSpPr>
        <p:spPr>
          <a:xfrm>
            <a:off x="896739" y="1300656"/>
            <a:ext cx="7734882" cy="2963916"/>
          </a:xfrm>
        </p:spPr>
        <p:txBody>
          <a:bodyPr>
            <a:noAutofit/>
          </a:bodyPr>
          <a:lstStyle/>
          <a:p>
            <a:pPr marL="673608" lvl="1" indent="-342900">
              <a:lnSpc>
                <a:spcPct val="100000"/>
              </a:lnSpc>
              <a:spcAft>
                <a:spcPts val="600"/>
              </a:spcAft>
              <a:buFont typeface="Arial" panose="020B0604020202020204" pitchFamily="34" charset="0"/>
              <a:buChar char="•"/>
            </a:pPr>
            <a:r>
              <a:rPr lang="en-US" b="0">
                <a:latin typeface="Lato" panose="020F0502020204030203" pitchFamily="34" charset="0"/>
              </a:rPr>
              <a:t>Verify Staff Are Licensed to avoid No Valid License Adjustments</a:t>
            </a:r>
          </a:p>
          <a:p>
            <a:pPr marL="673608" lvl="1" indent="-342900">
              <a:lnSpc>
                <a:spcPct val="100000"/>
              </a:lnSpc>
              <a:spcAft>
                <a:spcPts val="600"/>
              </a:spcAft>
              <a:buFont typeface="Arial" panose="020B0604020202020204" pitchFamily="34" charset="0"/>
              <a:buChar char="•"/>
            </a:pPr>
            <a:r>
              <a:rPr lang="en-US" b="0">
                <a:latin typeface="Lato" panose="020F0502020204030203" pitchFamily="34" charset="0"/>
              </a:rPr>
              <a:t>Use a checkoff/tracking system for SPED staff and</a:t>
            </a:r>
            <a:br>
              <a:rPr lang="en-US" b="0">
                <a:latin typeface="Lato" panose="020F0502020204030203" pitchFamily="34" charset="0"/>
              </a:rPr>
            </a:br>
            <a:r>
              <a:rPr lang="en-US" b="0">
                <a:latin typeface="Lato" panose="020F0502020204030203" pitchFamily="34" charset="0"/>
              </a:rPr>
              <a:t>new hires</a:t>
            </a:r>
          </a:p>
          <a:p>
            <a:pPr marL="673608" lvl="1" indent="-342900">
              <a:lnSpc>
                <a:spcPct val="100000"/>
              </a:lnSpc>
              <a:spcAft>
                <a:spcPts val="600"/>
              </a:spcAft>
              <a:buFont typeface="Arial" panose="020B0604020202020204" pitchFamily="34" charset="0"/>
              <a:buChar char="•"/>
            </a:pPr>
            <a:r>
              <a:rPr lang="en-US" b="0">
                <a:latin typeface="Lato" panose="020F0502020204030203" pitchFamily="34" charset="0"/>
              </a:rPr>
              <a:t>Track Costs for High-Cost Special Education (HCSE) Students with specific units of time in IEP</a:t>
            </a:r>
          </a:p>
          <a:p>
            <a:pPr marL="673608" lvl="1" indent="-342900">
              <a:lnSpc>
                <a:spcPct val="100000"/>
              </a:lnSpc>
              <a:spcAft>
                <a:spcPts val="600"/>
              </a:spcAft>
              <a:buFont typeface="Arial" panose="020B0604020202020204" pitchFamily="34" charset="0"/>
              <a:buChar char="•"/>
            </a:pPr>
            <a:r>
              <a:rPr lang="en-US" b="0">
                <a:latin typeface="Lato" panose="020F0502020204030203" pitchFamily="34" charset="0"/>
              </a:rPr>
              <a:t>Use Flow-Through Grant Money</a:t>
            </a:r>
          </a:p>
          <a:p>
            <a:pPr marL="673608" lvl="1" indent="-342900">
              <a:lnSpc>
                <a:spcPct val="100000"/>
              </a:lnSpc>
              <a:spcAft>
                <a:spcPts val="600"/>
              </a:spcAft>
              <a:buFont typeface="Arial" panose="020B0604020202020204" pitchFamily="34" charset="0"/>
              <a:buChar char="•"/>
            </a:pPr>
            <a:r>
              <a:rPr lang="en-US" b="0">
                <a:latin typeface="Lato" panose="020F0502020204030203" pitchFamily="34" charset="0"/>
                <a:hlinkClick r:id="rId3"/>
              </a:rPr>
              <a:t>Licensing Resources</a:t>
            </a:r>
            <a:endParaRPr lang="en-US" b="0">
              <a:latin typeface="Lato" panose="020F0502020204030203" pitchFamily="34" charset="0"/>
            </a:endParaRPr>
          </a:p>
          <a:p>
            <a:pPr marL="152400" indent="0">
              <a:buNone/>
            </a:pPr>
            <a:endParaRPr lang="en-US" sz="3200" b="1">
              <a:latin typeface="Lato Black" panose="020F0A02020204030203" pitchFamily="34" charset="0"/>
            </a:endParaRPr>
          </a:p>
          <a:p>
            <a:pPr marL="621792" indent="-457200">
              <a:buFont typeface="Arial" panose="020B0604020202020204" pitchFamily="34" charset="0"/>
              <a:buChar char="•"/>
            </a:pPr>
            <a:endParaRPr lang="en-US" sz="2800">
              <a:latin typeface="Lato Black" panose="020F0A02020204030203" pitchFamily="34" charset="0"/>
            </a:endParaRPr>
          </a:p>
          <a:p>
            <a:pPr lvl="1">
              <a:buFont typeface="Wingdings" panose="05000000000000000000" pitchFamily="2" charset="2"/>
              <a:buChar char="Ø"/>
            </a:pPr>
            <a:endParaRPr lang="en-US" sz="3200">
              <a:latin typeface="Lato Black" panose="020F0A02020204030203" pitchFamily="34" charset="0"/>
            </a:endParaRPr>
          </a:p>
          <a:p>
            <a:pPr marL="0" indent="0">
              <a:spcAft>
                <a:spcPts val="0"/>
              </a:spcAft>
              <a:buFont typeface="Arial" panose="020B0604020202020204" pitchFamily="34" charset="0"/>
              <a:buChar char="•"/>
            </a:pPr>
            <a:endParaRPr lang="en-US" sz="2800">
              <a:latin typeface="Lato Black" panose="020F0A02020204030203" pitchFamily="34" charset="0"/>
            </a:endParaRPr>
          </a:p>
          <a:p>
            <a:pPr>
              <a:lnSpc>
                <a:spcPct val="120000"/>
              </a:lnSpc>
            </a:pPr>
            <a:endParaRPr lang="en-US" sz="2800">
              <a:latin typeface="Lato Black" panose="020F0A02020204030203" pitchFamily="34" charset="0"/>
            </a:endParaRPr>
          </a:p>
        </p:txBody>
      </p:sp>
    </p:spTree>
    <p:extLst>
      <p:ext uri="{BB962C8B-B14F-4D97-AF65-F5344CB8AC3E}">
        <p14:creationId xmlns:p14="http://schemas.microsoft.com/office/powerpoint/2010/main" val="211561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Open Enrollment for SwDs</a:t>
            </a:r>
          </a:p>
        </p:txBody>
      </p:sp>
      <p:sp>
        <p:nvSpPr>
          <p:cNvPr id="3" name="Text Placeholder 2"/>
          <p:cNvSpPr>
            <a:spLocks noGrp="1"/>
          </p:cNvSpPr>
          <p:nvPr>
            <p:ph type="body" sz="quarter" idx="14"/>
          </p:nvPr>
        </p:nvSpPr>
        <p:spPr>
          <a:xfrm>
            <a:off x="261257" y="993322"/>
            <a:ext cx="8621486" cy="3668485"/>
          </a:xfrm>
        </p:spPr>
        <p:txBody>
          <a:bodyPr>
            <a:normAutofit/>
          </a:bodyPr>
          <a:lstStyle/>
          <a:p>
            <a:pPr>
              <a:lnSpc>
                <a:spcPct val="120000"/>
              </a:lnSpc>
            </a:pPr>
            <a:r>
              <a:rPr lang="en-US" b="0" dirty="0">
                <a:latin typeface="Lato" panose="020F0502020204030203" pitchFamily="34" charset="0"/>
              </a:rPr>
              <a:t>District of attendance (non-resident) district assumes FAPE and MOE, retains state &amp; federal special education aids</a:t>
            </a:r>
          </a:p>
          <a:p>
            <a:pPr marL="0" indent="0">
              <a:lnSpc>
                <a:spcPct val="120000"/>
              </a:lnSpc>
              <a:buNone/>
            </a:pPr>
            <a:endParaRPr lang="en-US" b="0" dirty="0">
              <a:latin typeface="Lato" panose="020F0502020204030203" pitchFamily="34" charset="0"/>
            </a:endParaRPr>
          </a:p>
          <a:p>
            <a:pPr>
              <a:lnSpc>
                <a:spcPct val="120000"/>
              </a:lnSpc>
            </a:pPr>
            <a:r>
              <a:rPr lang="en-US" b="0" i="0" dirty="0">
                <a:solidFill>
                  <a:srgbClr val="292F33"/>
                </a:solidFill>
                <a:effectLst/>
                <a:latin typeface="Lato" panose="020F0502020204030203" pitchFamily="34" charset="0"/>
              </a:rPr>
              <a:t>The resident school district counts the pupil in membership for state aid and revenue limit purposes. The Third Friday in September is the date upon which a school district’s allowable revenue limit and state aid is based.</a:t>
            </a:r>
            <a:endParaRPr lang="en-US" dirty="0">
              <a:latin typeface="Lato" panose="020F0502020204030203" pitchFamily="34" charset="0"/>
            </a:endParaRPr>
          </a:p>
        </p:txBody>
      </p:sp>
    </p:spTree>
    <p:extLst>
      <p:ext uri="{BB962C8B-B14F-4D97-AF65-F5344CB8AC3E}">
        <p14:creationId xmlns:p14="http://schemas.microsoft.com/office/powerpoint/2010/main" val="44957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724" y="1163272"/>
            <a:ext cx="7751952" cy="3440260"/>
          </a:xfrm>
        </p:spPr>
        <p:txBody>
          <a:bodyPr>
            <a:noAutofit/>
          </a:bodyPr>
          <a:lstStyle/>
          <a:p>
            <a:pPr marL="152400" indent="0">
              <a:spcAft>
                <a:spcPts val="1200"/>
              </a:spcAft>
              <a:buNone/>
            </a:pPr>
            <a:r>
              <a:rPr lang="en-US" b="0" dirty="0">
                <a:latin typeface="Lato" panose="020F0502020204030203" pitchFamily="34" charset="0"/>
              </a:rPr>
              <a:t>SNSP schools are required to implement the IEP or services plan of SNSP students as modified by agreement between the SNSP school and the student’s parent. </a:t>
            </a:r>
          </a:p>
          <a:p>
            <a:pPr marL="152400" indent="0">
              <a:spcAft>
                <a:spcPts val="1200"/>
              </a:spcAft>
              <a:buNone/>
            </a:pPr>
            <a:r>
              <a:rPr lang="en-US" b="0" dirty="0" err="1">
                <a:latin typeface="Lato" panose="020F0502020204030203" pitchFamily="34" charset="0"/>
              </a:rPr>
              <a:t>SwD</a:t>
            </a:r>
            <a:r>
              <a:rPr lang="en-US" b="0" dirty="0">
                <a:latin typeface="Lato" panose="020F0502020204030203" pitchFamily="34" charset="0"/>
              </a:rPr>
              <a:t> counted by resident district for general aids paid in the next fiscal year.</a:t>
            </a:r>
          </a:p>
          <a:p>
            <a:pPr marL="152400" indent="0">
              <a:spcAft>
                <a:spcPts val="1200"/>
              </a:spcAft>
              <a:buNone/>
            </a:pPr>
            <a:r>
              <a:rPr lang="en-US" b="0" dirty="0">
                <a:latin typeface="Lato" panose="020F0502020204030203" pitchFamily="34" charset="0"/>
                <a:hlinkClick r:id="rId3"/>
              </a:rPr>
              <a:t>FAQ</a:t>
            </a:r>
            <a:r>
              <a:rPr lang="en-US" b="0" dirty="0">
                <a:latin typeface="Lato" panose="020F0502020204030203" pitchFamily="34" charset="0"/>
              </a:rPr>
              <a:t>    </a:t>
            </a:r>
            <a:r>
              <a:rPr lang="en-US" b="0" dirty="0">
                <a:latin typeface="Lato" panose="020F0502020204030203" pitchFamily="34" charset="0"/>
                <a:hlinkClick r:id="rId4"/>
              </a:rPr>
              <a:t>SNSP Payment Types</a:t>
            </a:r>
            <a:r>
              <a:rPr lang="en-US" b="0" dirty="0">
                <a:latin typeface="Lato" panose="020F0502020204030203" pitchFamily="34" charset="0"/>
              </a:rPr>
              <a:t>*</a:t>
            </a:r>
          </a:p>
        </p:txBody>
      </p:sp>
      <p:sp>
        <p:nvSpPr>
          <p:cNvPr id="6" name="Title 5"/>
          <p:cNvSpPr>
            <a:spLocks noGrp="1"/>
          </p:cNvSpPr>
          <p:nvPr>
            <p:ph type="title"/>
          </p:nvPr>
        </p:nvSpPr>
        <p:spPr/>
        <p:txBody>
          <a:bodyPr>
            <a:normAutofit/>
          </a:bodyPr>
          <a:lstStyle/>
          <a:p>
            <a:r>
              <a:rPr lang="en-US" b="1"/>
              <a:t>Special Needs Scholarship Program</a:t>
            </a:r>
            <a:endParaRPr lang="en-US"/>
          </a:p>
        </p:txBody>
      </p:sp>
    </p:spTree>
    <p:extLst>
      <p:ext uri="{BB962C8B-B14F-4D97-AF65-F5344CB8AC3E}">
        <p14:creationId xmlns:p14="http://schemas.microsoft.com/office/powerpoint/2010/main" val="2877225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33840"/>
            <a:ext cx="9144000" cy="921657"/>
          </a:xfrm>
        </p:spPr>
        <p:txBody>
          <a:bodyPr/>
          <a:lstStyle/>
          <a:p>
            <a:r>
              <a:rPr lang="en-US"/>
              <a:t>Tuition Agreements</a:t>
            </a:r>
          </a:p>
        </p:txBody>
      </p:sp>
      <p:sp>
        <p:nvSpPr>
          <p:cNvPr id="4" name="Content Placeholder 3"/>
          <p:cNvSpPr txBox="1">
            <a:spLocks/>
          </p:cNvSpPr>
          <p:nvPr/>
        </p:nvSpPr>
        <p:spPr>
          <a:xfrm>
            <a:off x="534256" y="1199059"/>
            <a:ext cx="8363164" cy="3801438"/>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1208" lvl="1" indent="-342900">
              <a:lnSpc>
                <a:spcPct val="100000"/>
              </a:lnSpc>
              <a:spcBef>
                <a:spcPts val="1200"/>
              </a:spcBef>
              <a:spcAft>
                <a:spcPts val="800"/>
              </a:spcAft>
              <a:buFont typeface="Arial" panose="020B0604020202020204" pitchFamily="34" charset="0"/>
              <a:buChar char="•"/>
            </a:pPr>
            <a:r>
              <a:rPr lang="en-US"/>
              <a:t> </a:t>
            </a:r>
            <a:r>
              <a:rPr lang="en-US" b="0"/>
              <a:t>For individual students, Wis. Stat. § 121.78</a:t>
            </a:r>
          </a:p>
          <a:p>
            <a:pPr marL="521208" lvl="1" indent="-342900">
              <a:lnSpc>
                <a:spcPct val="100000"/>
              </a:lnSpc>
              <a:spcBef>
                <a:spcPts val="1200"/>
              </a:spcBef>
              <a:spcAft>
                <a:spcPts val="800"/>
              </a:spcAft>
              <a:buFont typeface="Arial" panose="020B0604020202020204" pitchFamily="34" charset="0"/>
              <a:buChar char="•"/>
            </a:pPr>
            <a:r>
              <a:rPr lang="en-US" b="0"/>
              <a:t>Resident district pays another district for   instruction/placement</a:t>
            </a:r>
          </a:p>
          <a:p>
            <a:pPr marL="685800" lvl="3" indent="-342900">
              <a:lnSpc>
                <a:spcPct val="100000"/>
              </a:lnSpc>
              <a:spcBef>
                <a:spcPts val="1200"/>
              </a:spcBef>
            </a:pPr>
            <a:r>
              <a:rPr lang="en-US" sz="2250">
                <a:latin typeface="Lato" panose="020F0502020204030203" pitchFamily="34" charset="0"/>
              </a:rPr>
              <a:t> Specify exact amount of tuition this year</a:t>
            </a:r>
          </a:p>
          <a:p>
            <a:pPr marL="685800" lvl="3" indent="-342900">
              <a:lnSpc>
                <a:spcPct val="100000"/>
              </a:lnSpc>
              <a:spcBef>
                <a:spcPts val="1200"/>
              </a:spcBef>
            </a:pPr>
            <a:r>
              <a:rPr lang="en-US" sz="2250">
                <a:latin typeface="Lato" panose="020F0502020204030203" pitchFamily="34" charset="0"/>
              </a:rPr>
              <a:t> Specify maximum estimated aid transit  next year</a:t>
            </a:r>
          </a:p>
        </p:txBody>
      </p:sp>
    </p:spTree>
    <p:extLst>
      <p:ext uri="{BB962C8B-B14F-4D97-AF65-F5344CB8AC3E}">
        <p14:creationId xmlns:p14="http://schemas.microsoft.com/office/powerpoint/2010/main" val="293060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Tuition Agreements</a:t>
            </a:r>
          </a:p>
        </p:txBody>
      </p:sp>
      <p:sp>
        <p:nvSpPr>
          <p:cNvPr id="14" name="Right Arrow 13"/>
          <p:cNvSpPr/>
          <p:nvPr/>
        </p:nvSpPr>
        <p:spPr>
          <a:xfrm>
            <a:off x="2141506" y="1778065"/>
            <a:ext cx="5136724" cy="1606911"/>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a:latin typeface="Lato Black" panose="020F0A02020204030203" pitchFamily="34" charset="0"/>
              </a:rPr>
              <a:t>Pays Tuition for an individual student to attend another district</a:t>
            </a:r>
          </a:p>
        </p:txBody>
      </p:sp>
      <p:sp>
        <p:nvSpPr>
          <p:cNvPr id="26" name="TextBox 25"/>
          <p:cNvSpPr txBox="1"/>
          <p:nvPr/>
        </p:nvSpPr>
        <p:spPr>
          <a:xfrm>
            <a:off x="371642" y="1232897"/>
            <a:ext cx="1619603" cy="771904"/>
          </a:xfrm>
          <a:prstGeom prst="rect">
            <a:avLst/>
          </a:prstGeom>
          <a:noFill/>
        </p:spPr>
        <p:txBody>
          <a:bodyPr wrap="square" rtlCol="0">
            <a:spAutoFit/>
          </a:bodyPr>
          <a:lstStyle/>
          <a:p>
            <a:pPr algn="ctr"/>
            <a:r>
              <a:rPr lang="en-US" sz="2000" b="1">
                <a:latin typeface="Lato Black" panose="020F0A02020204030203" pitchFamily="34" charset="0"/>
              </a:rPr>
              <a:t>Resident District </a:t>
            </a:r>
          </a:p>
        </p:txBody>
      </p:sp>
      <p:sp>
        <p:nvSpPr>
          <p:cNvPr id="28" name="TextBox 27"/>
          <p:cNvSpPr txBox="1"/>
          <p:nvPr/>
        </p:nvSpPr>
        <p:spPr>
          <a:xfrm>
            <a:off x="7535877" y="1424122"/>
            <a:ext cx="1378323" cy="707886"/>
          </a:xfrm>
          <a:prstGeom prst="rect">
            <a:avLst/>
          </a:prstGeom>
          <a:noFill/>
        </p:spPr>
        <p:txBody>
          <a:bodyPr wrap="square" rtlCol="0">
            <a:spAutoFit/>
          </a:bodyPr>
          <a:lstStyle/>
          <a:p>
            <a:pPr algn="ctr"/>
            <a:r>
              <a:rPr lang="en-US" sz="2000" b="1">
                <a:latin typeface="Lato Black" panose="020F0A02020204030203" pitchFamily="34" charset="0"/>
              </a:rPr>
              <a:t>Another</a:t>
            </a:r>
          </a:p>
          <a:p>
            <a:pPr algn="ctr"/>
            <a:r>
              <a:rPr lang="en-US" sz="2000" b="1">
                <a:latin typeface="Lato Black" panose="020F0A02020204030203" pitchFamily="34" charset="0"/>
              </a:rPr>
              <a:t>District</a:t>
            </a:r>
          </a:p>
        </p:txBody>
      </p:sp>
      <p:sp>
        <p:nvSpPr>
          <p:cNvPr id="3" name="Rectangle 2"/>
          <p:cNvSpPr/>
          <p:nvPr/>
        </p:nvSpPr>
        <p:spPr>
          <a:xfrm>
            <a:off x="371643" y="3880526"/>
            <a:ext cx="8542558" cy="984885"/>
          </a:xfrm>
          <a:prstGeom prst="rect">
            <a:avLst/>
          </a:prstGeom>
        </p:spPr>
        <p:txBody>
          <a:bodyPr wrap="square">
            <a:spAutoFit/>
          </a:bodyPr>
          <a:lstStyle/>
          <a:p>
            <a:r>
              <a:rPr lang="en-US" sz="2000">
                <a:latin typeface="Lato" panose="020F0502020204030203" pitchFamily="34" charset="0"/>
              </a:rPr>
              <a:t>Appeals of Open Enrollment denial will be overturned when denying districts who accept students under tuition agreements. </a:t>
            </a:r>
            <a:r>
              <a:rPr lang="en-US" sz="1800">
                <a:latin typeface="Lato" panose="020F0502020204030203" pitchFamily="34" charset="0"/>
              </a:rPr>
              <a:t>If you have space for tuition, you have space for Open Enrollment.</a:t>
            </a:r>
          </a:p>
        </p:txBody>
      </p:sp>
      <p:pic>
        <p:nvPicPr>
          <p:cNvPr id="11"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8" y="213200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450" y="213200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6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Cooperative Agreements</a:t>
            </a:r>
          </a:p>
        </p:txBody>
      </p:sp>
      <p:sp>
        <p:nvSpPr>
          <p:cNvPr id="4" name="Content Placeholder 3"/>
          <p:cNvSpPr txBox="1">
            <a:spLocks/>
          </p:cNvSpPr>
          <p:nvPr/>
        </p:nvSpPr>
        <p:spPr>
          <a:xfrm>
            <a:off x="315359" y="921657"/>
            <a:ext cx="4041648" cy="3154495"/>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endParaRPr lang="en-US"/>
          </a:p>
        </p:txBody>
      </p:sp>
      <p:sp>
        <p:nvSpPr>
          <p:cNvPr id="5" name="Content Placeholder 4"/>
          <p:cNvSpPr txBox="1">
            <a:spLocks/>
          </p:cNvSpPr>
          <p:nvPr/>
        </p:nvSpPr>
        <p:spPr>
          <a:xfrm>
            <a:off x="1047963" y="1113737"/>
            <a:ext cx="7510409" cy="3668315"/>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800"/>
              </a:spcAft>
            </a:pPr>
            <a:r>
              <a:rPr lang="en-US" b="0"/>
              <a:t>For student programs, Wis. Stat. § 66.0301</a:t>
            </a:r>
          </a:p>
          <a:p>
            <a:pPr>
              <a:spcAft>
                <a:spcPts val="800"/>
              </a:spcAft>
            </a:pPr>
            <a:r>
              <a:rPr lang="en-US" b="0"/>
              <a:t>Multiple LEAs share costs of a program</a:t>
            </a:r>
          </a:p>
          <a:p>
            <a:pPr>
              <a:spcAft>
                <a:spcPts val="800"/>
              </a:spcAft>
            </a:pPr>
            <a:r>
              <a:rPr lang="en-US" b="0"/>
              <a:t>One LEA is fiscal agent</a:t>
            </a:r>
          </a:p>
          <a:p>
            <a:pPr>
              <a:spcAft>
                <a:spcPts val="800"/>
              </a:spcAft>
            </a:pPr>
            <a:r>
              <a:rPr lang="en-US" b="0"/>
              <a:t>Resident District is FAPE agency</a:t>
            </a:r>
          </a:p>
          <a:p>
            <a:pPr marL="685800" lvl="1" indent="-342900">
              <a:lnSpc>
                <a:spcPct val="100000"/>
              </a:lnSpc>
              <a:spcAft>
                <a:spcPts val="800"/>
              </a:spcAft>
              <a:buFont typeface="Arial" panose="020B0604020202020204" pitchFamily="34" charset="0"/>
              <a:buChar char="•"/>
            </a:pPr>
            <a:r>
              <a:rPr lang="en-US" b="0"/>
              <a:t>Assign correctly in </a:t>
            </a:r>
            <a:r>
              <a:rPr lang="en-US" b="0" err="1"/>
              <a:t>WISEdata</a:t>
            </a:r>
            <a:endParaRPr lang="en-US" b="0"/>
          </a:p>
          <a:p>
            <a:pPr>
              <a:spcAft>
                <a:spcPts val="800"/>
              </a:spcAft>
            </a:pPr>
            <a:r>
              <a:rPr lang="en-US" b="0"/>
              <a:t>Specify cost sharing/allocation</a:t>
            </a:r>
          </a:p>
          <a:p>
            <a:pPr>
              <a:spcAft>
                <a:spcPts val="800"/>
              </a:spcAft>
            </a:pPr>
            <a:r>
              <a:rPr lang="en-US" b="0"/>
              <a:t>Identify categorical aid transit</a:t>
            </a:r>
          </a:p>
          <a:p>
            <a:pPr>
              <a:spcAft>
                <a:spcPts val="800"/>
              </a:spcAft>
            </a:pPr>
            <a:endParaRPr lang="en-US" sz="3200">
              <a:latin typeface="Lato Black" panose="020F0A02020204030203" pitchFamily="34" charset="0"/>
            </a:endParaRPr>
          </a:p>
          <a:p>
            <a:pPr marL="0" indent="0">
              <a:spcAft>
                <a:spcPts val="800"/>
              </a:spcAft>
              <a:buNone/>
            </a:pPr>
            <a:endParaRPr lang="en-US" sz="3200">
              <a:latin typeface="Lato Black" panose="020F0A02020204030203" pitchFamily="34" charset="0"/>
            </a:endParaRPr>
          </a:p>
        </p:txBody>
      </p:sp>
    </p:spTree>
    <p:extLst>
      <p:ext uri="{BB962C8B-B14F-4D97-AF65-F5344CB8AC3E}">
        <p14:creationId xmlns:p14="http://schemas.microsoft.com/office/powerpoint/2010/main" val="4206377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lstStyle/>
          <a:p>
            <a:r>
              <a:rPr lang="en-US"/>
              <a:t>Cooperative Agreement</a:t>
            </a:r>
          </a:p>
        </p:txBody>
      </p:sp>
      <p:sp>
        <p:nvSpPr>
          <p:cNvPr id="14" name="Right Arrow 13"/>
          <p:cNvSpPr/>
          <p:nvPr/>
        </p:nvSpPr>
        <p:spPr>
          <a:xfrm>
            <a:off x="1737309" y="2174968"/>
            <a:ext cx="5460221" cy="1197788"/>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a:latin typeface="Lato Black" panose="020F0A02020204030203" pitchFamily="34" charset="0"/>
              </a:rPr>
              <a:t>Payment for District’s share of Program</a:t>
            </a:r>
          </a:p>
        </p:txBody>
      </p:sp>
      <p:sp>
        <p:nvSpPr>
          <p:cNvPr id="26" name="TextBox 25"/>
          <p:cNvSpPr txBox="1"/>
          <p:nvPr/>
        </p:nvSpPr>
        <p:spPr>
          <a:xfrm>
            <a:off x="371643" y="1450183"/>
            <a:ext cx="1028700" cy="584775"/>
          </a:xfrm>
          <a:prstGeom prst="rect">
            <a:avLst/>
          </a:prstGeom>
          <a:noFill/>
        </p:spPr>
        <p:txBody>
          <a:bodyPr wrap="square" rtlCol="0">
            <a:spAutoFit/>
          </a:bodyPr>
          <a:lstStyle/>
          <a:p>
            <a:pPr algn="ctr"/>
            <a:r>
              <a:rPr lang="en-US" sz="1600" b="1">
                <a:latin typeface="Lato Black" panose="020F0A02020204030203" pitchFamily="34" charset="0"/>
              </a:rPr>
              <a:t>Resident District </a:t>
            </a:r>
          </a:p>
        </p:txBody>
      </p:sp>
      <p:sp>
        <p:nvSpPr>
          <p:cNvPr id="28" name="TextBox 27"/>
          <p:cNvSpPr txBox="1"/>
          <p:nvPr/>
        </p:nvSpPr>
        <p:spPr>
          <a:xfrm>
            <a:off x="7042441" y="1443611"/>
            <a:ext cx="1978269" cy="646331"/>
          </a:xfrm>
          <a:prstGeom prst="rect">
            <a:avLst/>
          </a:prstGeom>
          <a:noFill/>
        </p:spPr>
        <p:txBody>
          <a:bodyPr wrap="square" rtlCol="0">
            <a:spAutoFit/>
          </a:bodyPr>
          <a:lstStyle/>
          <a:p>
            <a:pPr algn="ctr"/>
            <a:r>
              <a:rPr lang="en-US" sz="1800" b="1">
                <a:latin typeface="Lato Black" panose="020F0A02020204030203" pitchFamily="34" charset="0"/>
              </a:rPr>
              <a:t>Program Host FISCAL AGENT</a:t>
            </a:r>
          </a:p>
        </p:txBody>
      </p:sp>
      <p:pic>
        <p:nvPicPr>
          <p:cNvPr id="10"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0" y="20899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27" y="216109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48" y="4097198"/>
            <a:ext cx="723963" cy="7239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dpi.wi.gov/stock-img/illustrations/scho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08" y="4199164"/>
            <a:ext cx="665091" cy="665091"/>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rot="20791677">
            <a:off x="3092916" y="3569299"/>
            <a:ext cx="4400801" cy="382514"/>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100">
                <a:latin typeface="Lato Black" panose="020F0A02020204030203" pitchFamily="34" charset="0"/>
              </a:rPr>
              <a:t>Payment for District’s share of Program</a:t>
            </a:r>
          </a:p>
        </p:txBody>
      </p:sp>
      <p:sp>
        <p:nvSpPr>
          <p:cNvPr id="17" name="Right Arrow 16"/>
          <p:cNvSpPr/>
          <p:nvPr/>
        </p:nvSpPr>
        <p:spPr>
          <a:xfrm rot="20058088">
            <a:off x="4840985" y="3811792"/>
            <a:ext cx="2686679" cy="382514"/>
          </a:xfrm>
          <a:prstGeom prst="rightArrow">
            <a:avLst>
              <a:gd name="adj1" fmla="val 46078"/>
              <a:gd name="adj2" fmla="val 50000"/>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000">
                <a:latin typeface="Lato Black" panose="020F0A02020204030203" pitchFamily="34" charset="0"/>
              </a:rPr>
              <a:t>Payment for District’s share of Program</a:t>
            </a:r>
          </a:p>
        </p:txBody>
      </p:sp>
    </p:spTree>
    <p:extLst>
      <p:ext uri="{BB962C8B-B14F-4D97-AF65-F5344CB8AC3E}">
        <p14:creationId xmlns:p14="http://schemas.microsoft.com/office/powerpoint/2010/main" val="282487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53896" y="1493758"/>
            <a:ext cx="6235227" cy="1289315"/>
          </a:xfrm>
        </p:spPr>
        <p:txBody>
          <a:bodyPr>
            <a:normAutofit/>
          </a:bodyPr>
          <a:lstStyle/>
          <a:p>
            <a:r>
              <a:rPr lang="en-US" sz="6000">
                <a:latin typeface="Lato" panose="020F0502020204030203" pitchFamily="34" charset="0"/>
              </a:rPr>
              <a:t>Funding Sources</a:t>
            </a:r>
          </a:p>
          <a:p>
            <a:pPr marL="0" indent="0" algn="ctr">
              <a:buNone/>
            </a:pPr>
            <a:endParaRPr lang="en-US" sz="4800">
              <a:solidFill>
                <a:srgbClr val="262087"/>
              </a:solidFill>
              <a:latin typeface="Lato Black" panose="020F0A02020204030203" pitchFamily="34" charset="0"/>
            </a:endParaRPr>
          </a:p>
        </p:txBody>
      </p:sp>
      <p:sp>
        <p:nvSpPr>
          <p:cNvPr id="6" name="TextBox 5">
            <a:extLst>
              <a:ext uri="{FF2B5EF4-FFF2-40B4-BE49-F238E27FC236}">
                <a16:creationId xmlns:a16="http://schemas.microsoft.com/office/drawing/2014/main" id="{70CEA24D-13CB-6211-EA93-9C05A460D436}"/>
              </a:ext>
            </a:extLst>
          </p:cNvPr>
          <p:cNvSpPr txBox="1"/>
          <p:nvPr/>
        </p:nvSpPr>
        <p:spPr>
          <a:xfrm>
            <a:off x="2294389" y="2401403"/>
            <a:ext cx="4605556" cy="339645"/>
          </a:xfrm>
          <a:prstGeom prst="rect">
            <a:avLst/>
          </a:prstGeom>
          <a:noFill/>
        </p:spPr>
        <p:txBody>
          <a:bodyPr wrap="square">
            <a:spAutoFit/>
          </a:bodyPr>
          <a:lstStyle/>
          <a:p>
            <a:r>
              <a:rPr lang="en-US" b="0">
                <a:effectLst/>
              </a:rPr>
              <a:t> </a:t>
            </a:r>
            <a:endParaRPr lang="en-US"/>
          </a:p>
        </p:txBody>
      </p:sp>
    </p:spTree>
    <p:extLst>
      <p:ext uri="{BB962C8B-B14F-4D97-AF65-F5344CB8AC3E}">
        <p14:creationId xmlns:p14="http://schemas.microsoft.com/office/powerpoint/2010/main" val="3464561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Tuition vs. Cooperative Agreements</a:t>
            </a:r>
          </a:p>
        </p:txBody>
      </p:sp>
      <p:sp>
        <p:nvSpPr>
          <p:cNvPr id="4" name="Content Placeholder 3"/>
          <p:cNvSpPr txBox="1">
            <a:spLocks/>
          </p:cNvSpPr>
          <p:nvPr/>
        </p:nvSpPr>
        <p:spPr>
          <a:xfrm>
            <a:off x="315359" y="921657"/>
            <a:ext cx="4041648" cy="3154495"/>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r>
              <a:rPr lang="en-US" sz="2800" b="0" u="sng"/>
              <a:t>Tuition Agreements</a:t>
            </a:r>
          </a:p>
          <a:p>
            <a:pPr>
              <a:spcAft>
                <a:spcPts val="800"/>
              </a:spcAft>
            </a:pPr>
            <a:r>
              <a:rPr lang="en-US" b="0"/>
              <a:t>For </a:t>
            </a:r>
            <a:r>
              <a:rPr lang="en-US" b="0">
                <a:solidFill>
                  <a:schemeClr val="accent2"/>
                </a:solidFill>
              </a:rPr>
              <a:t>students</a:t>
            </a:r>
          </a:p>
          <a:p>
            <a:pPr>
              <a:spcAft>
                <a:spcPts val="800"/>
              </a:spcAft>
            </a:pPr>
            <a:r>
              <a:rPr lang="en-US" b="0"/>
              <a:t>Authority: s. 121.78</a:t>
            </a:r>
          </a:p>
          <a:p>
            <a:pPr>
              <a:spcAft>
                <a:spcPts val="800"/>
              </a:spcAft>
            </a:pPr>
            <a:r>
              <a:rPr lang="en-US" b="0"/>
              <a:t>Resident district pays another district for instruction/placement</a:t>
            </a:r>
          </a:p>
        </p:txBody>
      </p:sp>
      <p:sp>
        <p:nvSpPr>
          <p:cNvPr id="5" name="Content Placeholder 4"/>
          <p:cNvSpPr txBox="1">
            <a:spLocks/>
          </p:cNvSpPr>
          <p:nvPr/>
        </p:nvSpPr>
        <p:spPr>
          <a:xfrm>
            <a:off x="4672366" y="918528"/>
            <a:ext cx="4471634" cy="3157624"/>
          </a:xfrm>
          <a:prstGeom prst="rect">
            <a:avLst/>
          </a:prstGeom>
        </p:spPr>
        <p:txBody>
          <a:bodyPr>
            <a:norm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728" indent="0" algn="ctr">
              <a:spcAft>
                <a:spcPts val="800"/>
              </a:spcAft>
              <a:buFont typeface="Arial"/>
              <a:buNone/>
            </a:pPr>
            <a:r>
              <a:rPr lang="en-US" sz="2800" b="0" u="sng"/>
              <a:t>Cooperative Agreements</a:t>
            </a:r>
          </a:p>
          <a:p>
            <a:pPr>
              <a:spcAft>
                <a:spcPts val="800"/>
              </a:spcAft>
            </a:pPr>
            <a:r>
              <a:rPr lang="en-US" b="0"/>
              <a:t>For </a:t>
            </a:r>
            <a:r>
              <a:rPr lang="en-US" b="0">
                <a:solidFill>
                  <a:schemeClr val="accent2"/>
                </a:solidFill>
              </a:rPr>
              <a:t>programs</a:t>
            </a:r>
          </a:p>
          <a:p>
            <a:pPr>
              <a:spcAft>
                <a:spcPts val="800"/>
              </a:spcAft>
            </a:pPr>
            <a:r>
              <a:rPr lang="en-US" b="0"/>
              <a:t>Authority: s. 66.0301</a:t>
            </a:r>
          </a:p>
          <a:p>
            <a:pPr>
              <a:spcAft>
                <a:spcPts val="800"/>
              </a:spcAft>
            </a:pPr>
            <a:r>
              <a:rPr lang="en-US" b="0"/>
              <a:t>Multiple LEAs share costs of a program</a:t>
            </a:r>
          </a:p>
          <a:p>
            <a:pPr>
              <a:spcAft>
                <a:spcPts val="800"/>
              </a:spcAft>
            </a:pPr>
            <a:r>
              <a:rPr lang="en-US" b="0"/>
              <a:t>One LEA is fiscal agent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498" y="3721406"/>
            <a:ext cx="6011735" cy="1273274"/>
          </a:xfrm>
          <a:prstGeom prst="rect">
            <a:avLst/>
          </a:prstGeom>
        </p:spPr>
      </p:pic>
    </p:spTree>
    <p:extLst>
      <p:ext uri="{BB962C8B-B14F-4D97-AF65-F5344CB8AC3E}">
        <p14:creationId xmlns:p14="http://schemas.microsoft.com/office/powerpoint/2010/main" val="6449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9610" y="1055880"/>
            <a:ext cx="7859730" cy="3423653"/>
          </a:xfrm>
        </p:spPr>
        <p:txBody>
          <a:bodyPr>
            <a:noAutofit/>
          </a:bodyPr>
          <a:lstStyle/>
          <a:p>
            <a:pPr marL="152400" indent="0">
              <a:spcAft>
                <a:spcPts val="600"/>
              </a:spcAft>
              <a:buNone/>
            </a:pPr>
            <a:r>
              <a:rPr lang="en-US" b="0">
                <a:latin typeface="Lato" panose="020F0502020204030203" pitchFamily="34" charset="0"/>
              </a:rPr>
              <a:t>Special Education Aids:</a:t>
            </a:r>
            <a:br>
              <a:rPr lang="en-US" b="0">
                <a:latin typeface="Lato" panose="020F0502020204030203" pitchFamily="34" charset="0"/>
              </a:rPr>
            </a:br>
            <a:r>
              <a:rPr lang="en-US" b="0">
                <a:latin typeface="Lato" panose="020F0502020204030203" pitchFamily="34" charset="0"/>
                <a:hlinkClick r:id="rId3"/>
              </a:rPr>
              <a:t>dpi.wi.gov/</a:t>
            </a:r>
            <a:r>
              <a:rPr lang="en-US" b="0" err="1">
                <a:latin typeface="Lato" panose="020F0502020204030203" pitchFamily="34" charset="0"/>
                <a:hlinkClick r:id="rId3"/>
              </a:rPr>
              <a:t>sfs</a:t>
            </a:r>
            <a:r>
              <a:rPr lang="en-US" b="0">
                <a:latin typeface="Lato" panose="020F0502020204030203" pitchFamily="34" charset="0"/>
                <a:hlinkClick r:id="rId3"/>
              </a:rPr>
              <a:t>/aid/special-</a:t>
            </a:r>
            <a:r>
              <a:rPr lang="en-US" b="0" err="1">
                <a:latin typeface="Lato" panose="020F0502020204030203" pitchFamily="34" charset="0"/>
                <a:hlinkClick r:id="rId3"/>
              </a:rPr>
              <a:t>ed</a:t>
            </a:r>
            <a:r>
              <a:rPr lang="en-US" b="0">
                <a:latin typeface="Lato" panose="020F0502020204030203" pitchFamily="34" charset="0"/>
                <a:hlinkClick r:id="rId3"/>
              </a:rPr>
              <a:t>/overview</a:t>
            </a:r>
            <a:endParaRPr lang="en-US" b="0">
              <a:latin typeface="Lato" panose="020F0502020204030203" pitchFamily="34" charset="0"/>
            </a:endParaRPr>
          </a:p>
          <a:p>
            <a:pPr marL="152400" indent="0">
              <a:spcAft>
                <a:spcPts val="600"/>
              </a:spcAft>
              <a:buNone/>
            </a:pPr>
            <a:r>
              <a:rPr lang="en-US" b="0">
                <a:latin typeface="Lato" panose="020F0502020204030203" pitchFamily="34" charset="0"/>
              </a:rPr>
              <a:t>WUFAR:</a:t>
            </a:r>
            <a:br>
              <a:rPr lang="en-US" b="0">
                <a:latin typeface="Lato" panose="020F0502020204030203" pitchFamily="34" charset="0"/>
              </a:rPr>
            </a:br>
            <a:r>
              <a:rPr lang="en-US" b="0">
                <a:latin typeface="Lato" panose="020F0502020204030203" pitchFamily="34" charset="0"/>
                <a:hlinkClick r:id="rId4"/>
              </a:rPr>
              <a:t>dpi.wi.gov/</a:t>
            </a:r>
            <a:r>
              <a:rPr lang="en-US" b="0" err="1">
                <a:latin typeface="Lato" panose="020F0502020204030203" pitchFamily="34" charset="0"/>
                <a:hlinkClick r:id="rId4"/>
              </a:rPr>
              <a:t>sfs</a:t>
            </a:r>
            <a:r>
              <a:rPr lang="en-US" b="0">
                <a:latin typeface="Lato" panose="020F0502020204030203" pitchFamily="34" charset="0"/>
                <a:hlinkClick r:id="rId4"/>
              </a:rPr>
              <a:t>/finances/</a:t>
            </a:r>
            <a:r>
              <a:rPr lang="en-US" b="0" err="1">
                <a:latin typeface="Lato" panose="020F0502020204030203" pitchFamily="34" charset="0"/>
                <a:hlinkClick r:id="rId4"/>
              </a:rPr>
              <a:t>wufar</a:t>
            </a:r>
            <a:r>
              <a:rPr lang="en-US" b="0">
                <a:latin typeface="Lato" panose="020F0502020204030203" pitchFamily="34" charset="0"/>
                <a:hlinkClick r:id="rId4"/>
              </a:rPr>
              <a:t>/overview</a:t>
            </a:r>
            <a:endParaRPr lang="en-US" b="0">
              <a:latin typeface="Lato" panose="020F0502020204030203" pitchFamily="34" charset="0"/>
            </a:endParaRPr>
          </a:p>
          <a:p>
            <a:pPr marL="152400" indent="0">
              <a:spcAft>
                <a:spcPts val="600"/>
              </a:spcAft>
              <a:buNone/>
            </a:pPr>
            <a:r>
              <a:rPr lang="en-US" b="0">
                <a:latin typeface="Lato" panose="020F0502020204030203" pitchFamily="34" charset="0"/>
              </a:rPr>
              <a:t>IDEA Technical Assistance:</a:t>
            </a:r>
            <a:br>
              <a:rPr lang="en-US" b="0">
                <a:latin typeface="Lato" panose="020F0502020204030203" pitchFamily="34" charset="0"/>
              </a:rPr>
            </a:br>
            <a:r>
              <a:rPr lang="en-US" b="0">
                <a:latin typeface="Lato" panose="020F0502020204030203" pitchFamily="34" charset="0"/>
                <a:hlinkClick r:id="rId5"/>
              </a:rPr>
              <a:t>dpi.wi.gov/sped/educators/fiscal</a:t>
            </a:r>
            <a:endParaRPr lang="en-US" b="0">
              <a:latin typeface="Lato" panose="020F0502020204030203" pitchFamily="34" charset="0"/>
            </a:endParaRPr>
          </a:p>
          <a:p>
            <a:pPr marL="152400" indent="0">
              <a:spcAft>
                <a:spcPts val="600"/>
              </a:spcAft>
              <a:buNone/>
            </a:pPr>
            <a:r>
              <a:rPr lang="en-US" b="0">
                <a:latin typeface="Lato" panose="020F0502020204030203" pitchFamily="34" charset="0"/>
              </a:rPr>
              <a:t>Tuition Agreements: </a:t>
            </a:r>
            <a:r>
              <a:rPr lang="en-US" b="0">
                <a:latin typeface="Lato" panose="020F0502020204030203" pitchFamily="34" charset="0"/>
                <a:hlinkClick r:id="rId6"/>
              </a:rPr>
              <a:t>dpi.wi.gov/</a:t>
            </a:r>
            <a:r>
              <a:rPr lang="en-US" b="0" err="1">
                <a:latin typeface="Lato" panose="020F0502020204030203" pitchFamily="34" charset="0"/>
                <a:hlinkClick r:id="rId6"/>
              </a:rPr>
              <a:t>sfs</a:t>
            </a:r>
            <a:r>
              <a:rPr lang="en-US" b="0">
                <a:latin typeface="Lato" panose="020F0502020204030203" pitchFamily="34" charset="0"/>
                <a:hlinkClick r:id="rId6"/>
              </a:rPr>
              <a:t>/finances/tuition/overview</a:t>
            </a:r>
            <a:endParaRPr lang="en-US" b="0">
              <a:latin typeface="Lato" panose="020F0502020204030203" pitchFamily="34" charset="0"/>
            </a:endParaRPr>
          </a:p>
        </p:txBody>
      </p:sp>
      <p:sp>
        <p:nvSpPr>
          <p:cNvPr id="6" name="Title 5"/>
          <p:cNvSpPr>
            <a:spLocks noGrp="1"/>
          </p:cNvSpPr>
          <p:nvPr>
            <p:ph type="title"/>
          </p:nvPr>
        </p:nvSpPr>
        <p:spPr/>
        <p:txBody>
          <a:bodyPr/>
          <a:lstStyle/>
          <a:p>
            <a:r>
              <a:rPr lang="en-US"/>
              <a:t>DPI Website Links</a:t>
            </a:r>
          </a:p>
        </p:txBody>
      </p:sp>
    </p:spTree>
    <p:extLst>
      <p:ext uri="{BB962C8B-B14F-4D97-AF65-F5344CB8AC3E}">
        <p14:creationId xmlns:p14="http://schemas.microsoft.com/office/powerpoint/2010/main" val="495179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4116" y="1364104"/>
            <a:ext cx="6463156" cy="2478963"/>
          </a:xfrm>
        </p:spPr>
        <p:txBody>
          <a:bodyPr>
            <a:normAutofit fontScale="55000" lnSpcReduction="20000"/>
          </a:bodyPr>
          <a:lstStyle/>
          <a:p>
            <a:pPr marL="152400" indent="0">
              <a:buNone/>
            </a:pPr>
            <a:r>
              <a:rPr lang="en-US" sz="4400" b="0">
                <a:latin typeface="Lato" panose="020F0502020204030203" pitchFamily="34" charset="0"/>
              </a:rPr>
              <a:t>State special education aids and reporting:</a:t>
            </a:r>
            <a:br>
              <a:rPr lang="en-US" sz="4400" b="0" u="sng">
                <a:latin typeface="Lato" panose="020F0502020204030203" pitchFamily="34" charset="0"/>
              </a:rPr>
            </a:br>
            <a:r>
              <a:rPr lang="en-US" sz="4400" b="0">
                <a:latin typeface="Lato" panose="020F0502020204030203" pitchFamily="34" charset="0"/>
              </a:rPr>
              <a:t>Rick Cruz, School Financial Services</a:t>
            </a:r>
            <a:br>
              <a:rPr lang="en-US" sz="3400" b="0">
                <a:latin typeface="Lato" panose="020F0502020204030203" pitchFamily="34" charset="0"/>
              </a:rPr>
            </a:br>
            <a:r>
              <a:rPr lang="en-US" sz="3600" b="0">
                <a:latin typeface="Lato" panose="020F0502020204030203" pitchFamily="34" charset="0"/>
                <a:hlinkClick r:id="rId3"/>
              </a:rPr>
              <a:t>ricardo.cruz@dpi.wi.gov</a:t>
            </a:r>
            <a:r>
              <a:rPr lang="en-US" sz="3600" b="0">
                <a:latin typeface="Lato" panose="020F0502020204030203" pitchFamily="34" charset="0"/>
              </a:rPr>
              <a:t>, </a:t>
            </a:r>
            <a:r>
              <a:rPr lang="en-US" sz="4400" b="0">
                <a:latin typeface="Lato" panose="020F0502020204030203" pitchFamily="34" charset="0"/>
              </a:rPr>
              <a:t>608-266-8255 </a:t>
            </a:r>
          </a:p>
          <a:p>
            <a:pPr marL="152400" indent="0">
              <a:buNone/>
            </a:pPr>
            <a:r>
              <a:rPr lang="en-US" sz="4400" b="0">
                <a:latin typeface="Lato" panose="020F0502020204030203" pitchFamily="34" charset="0"/>
              </a:rPr>
              <a:t>IDEA flow-through and preschool grants:</a:t>
            </a:r>
            <a:br>
              <a:rPr lang="en-US" sz="4400" b="0">
                <a:latin typeface="Lato" panose="020F0502020204030203" pitchFamily="34" charset="0"/>
              </a:rPr>
            </a:br>
            <a:r>
              <a:rPr lang="en-US" sz="4400" b="0">
                <a:latin typeface="Lato" panose="020F0502020204030203" pitchFamily="34" charset="0"/>
              </a:rPr>
              <a:t>Rachel Zellmer, Special Education</a:t>
            </a:r>
            <a:br>
              <a:rPr lang="en-US" b="0">
                <a:latin typeface="Lato" panose="020F0502020204030203" pitchFamily="34" charset="0"/>
              </a:rPr>
            </a:br>
            <a:r>
              <a:rPr lang="en-US" sz="3600" b="0">
                <a:latin typeface="Lato" panose="020F0502020204030203" pitchFamily="34" charset="0"/>
                <a:hlinkClick r:id="rId4"/>
              </a:rPr>
              <a:t>rachel.zellmer@dpi.wi.gov</a:t>
            </a:r>
            <a:r>
              <a:rPr lang="en-US" sz="3600" b="0">
                <a:latin typeface="Lato" panose="020F0502020204030203" pitchFamily="34" charset="0"/>
              </a:rPr>
              <a:t>, </a:t>
            </a:r>
            <a:r>
              <a:rPr lang="en-US" sz="4400" b="0">
                <a:latin typeface="Lato" panose="020F0502020204030203" pitchFamily="34" charset="0"/>
              </a:rPr>
              <a:t>608-266-1787</a:t>
            </a:r>
          </a:p>
        </p:txBody>
      </p:sp>
      <p:sp>
        <p:nvSpPr>
          <p:cNvPr id="6" name="Title 5"/>
          <p:cNvSpPr>
            <a:spLocks noGrp="1"/>
          </p:cNvSpPr>
          <p:nvPr>
            <p:ph type="title"/>
          </p:nvPr>
        </p:nvSpPr>
        <p:spPr/>
        <p:txBody>
          <a:bodyPr/>
          <a:lstStyle/>
          <a:p>
            <a:r>
              <a:rPr lang="en-US"/>
              <a:t>DPI Contacts</a:t>
            </a:r>
          </a:p>
        </p:txBody>
      </p:sp>
    </p:spTree>
    <p:extLst>
      <p:ext uri="{BB962C8B-B14F-4D97-AF65-F5344CB8AC3E}">
        <p14:creationId xmlns:p14="http://schemas.microsoft.com/office/powerpoint/2010/main" val="307485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40290"/>
            <a:ext cx="9437298" cy="921657"/>
          </a:xfrm>
        </p:spPr>
        <p:txBody>
          <a:bodyPr>
            <a:normAutofit/>
          </a:bodyPr>
          <a:lstStyle/>
          <a:p>
            <a:r>
              <a:rPr lang="en-US">
                <a:latin typeface="Lato" panose="020F0502020204030203" pitchFamily="34" charset="0"/>
              </a:rPr>
              <a:t>Non-Local Funding Sources</a:t>
            </a:r>
          </a:p>
        </p:txBody>
      </p:sp>
      <p:sp>
        <p:nvSpPr>
          <p:cNvPr id="6" name="Text Placeholder 5"/>
          <p:cNvSpPr>
            <a:spLocks noGrp="1"/>
          </p:cNvSpPr>
          <p:nvPr>
            <p:ph type="body" sz="quarter" idx="14"/>
          </p:nvPr>
        </p:nvSpPr>
        <p:spPr>
          <a:xfrm>
            <a:off x="327590" y="1161725"/>
            <a:ext cx="3093528" cy="3449689"/>
          </a:xfrm>
          <a:ln>
            <a:solidFill>
              <a:schemeClr val="accent1"/>
            </a:solidFill>
          </a:ln>
        </p:spPr>
        <p:txBody>
          <a:bodyPr>
            <a:noAutofit/>
          </a:bodyPr>
          <a:lstStyle/>
          <a:p>
            <a:pPr marL="0" indent="0">
              <a:buNone/>
            </a:pPr>
            <a:r>
              <a:rPr lang="en-US" b="0">
                <a:latin typeface="Lato" panose="020F0502020204030203" pitchFamily="34" charset="0"/>
              </a:rPr>
              <a:t>State categorical aids</a:t>
            </a:r>
          </a:p>
          <a:p>
            <a:pPr>
              <a:lnSpc>
                <a:spcPct val="100000"/>
              </a:lnSpc>
            </a:pPr>
            <a:r>
              <a:rPr lang="en-US" b="0">
                <a:latin typeface="Lato" panose="020F0502020204030203" pitchFamily="34" charset="0"/>
              </a:rPr>
              <a:t>Special Education and School-Age Parents (SPED)</a:t>
            </a:r>
          </a:p>
          <a:p>
            <a:pPr>
              <a:lnSpc>
                <a:spcPct val="100000"/>
              </a:lnSpc>
            </a:pPr>
            <a:r>
              <a:rPr lang="en-US" b="0">
                <a:latin typeface="Lato" panose="020F0502020204030203" pitchFamily="34" charset="0"/>
              </a:rPr>
              <a:t>High-Cost Special Education (HCSE)</a:t>
            </a:r>
          </a:p>
          <a:p>
            <a:pPr marL="0" indent="0">
              <a:buNone/>
            </a:pPr>
            <a:endParaRPr lang="en-US">
              <a:latin typeface="Lato Black" panose="020F0A02020204030203" pitchFamily="34" charset="0"/>
            </a:endParaRPr>
          </a:p>
        </p:txBody>
      </p:sp>
      <p:sp>
        <p:nvSpPr>
          <p:cNvPr id="7" name="Rectangle 6"/>
          <p:cNvSpPr/>
          <p:nvPr/>
        </p:nvSpPr>
        <p:spPr>
          <a:xfrm>
            <a:off x="3856980" y="1161726"/>
            <a:ext cx="4959430" cy="2077492"/>
          </a:xfrm>
          <a:prstGeom prst="rect">
            <a:avLst/>
          </a:prstGeom>
          <a:ln>
            <a:solidFill>
              <a:schemeClr val="accent1"/>
            </a:solidFill>
          </a:ln>
        </p:spPr>
        <p:txBody>
          <a:bodyPr wrap="square">
            <a:spAutoFit/>
          </a:bodyPr>
          <a:lstStyle/>
          <a:p>
            <a:r>
              <a:rPr lang="en-US" sz="2400">
                <a:latin typeface="Lato" panose="020F0502020204030203" pitchFamily="34" charset="0"/>
              </a:rPr>
              <a:t>Federal IDEA Part B Formula Grants</a:t>
            </a:r>
          </a:p>
          <a:p>
            <a:pPr marL="751075" lvl="1" indent="-342900">
              <a:buFont typeface="Arial" panose="020B0604020202020204" pitchFamily="34" charset="0"/>
              <a:buChar char="•"/>
            </a:pPr>
            <a:r>
              <a:rPr lang="en-US" sz="2400">
                <a:latin typeface="Lato" panose="020F0502020204030203" pitchFamily="34" charset="0"/>
              </a:rPr>
              <a:t>Flow-through</a:t>
            </a:r>
          </a:p>
          <a:p>
            <a:pPr marL="751075" lvl="1" indent="-342900">
              <a:buFont typeface="Arial" panose="020B0604020202020204" pitchFamily="34" charset="0"/>
              <a:buChar char="•"/>
            </a:pPr>
            <a:r>
              <a:rPr lang="en-US" sz="2400">
                <a:latin typeface="Lato" panose="020F0502020204030203" pitchFamily="34" charset="0"/>
              </a:rPr>
              <a:t>Early Childhood</a:t>
            </a:r>
          </a:p>
          <a:p>
            <a:endParaRPr lang="en-US" sz="900">
              <a:latin typeface="Lato" panose="020F0502020204030203" pitchFamily="34" charset="0"/>
            </a:endParaRPr>
          </a:p>
          <a:p>
            <a:r>
              <a:rPr lang="en-US" sz="2400">
                <a:latin typeface="Lato" panose="020F0502020204030203" pitchFamily="34" charset="0"/>
              </a:rPr>
              <a:t>IDEA Part B Discretionary Grants</a:t>
            </a:r>
          </a:p>
        </p:txBody>
      </p:sp>
      <p:sp>
        <p:nvSpPr>
          <p:cNvPr id="5" name="Rectangle 4"/>
          <p:cNvSpPr/>
          <p:nvPr/>
        </p:nvSpPr>
        <p:spPr>
          <a:xfrm>
            <a:off x="3847297" y="3780417"/>
            <a:ext cx="4978796" cy="830997"/>
          </a:xfrm>
          <a:prstGeom prst="rect">
            <a:avLst/>
          </a:prstGeom>
          <a:ln>
            <a:solidFill>
              <a:schemeClr val="accent1"/>
            </a:solidFill>
          </a:ln>
        </p:spPr>
        <p:txBody>
          <a:bodyPr wrap="square">
            <a:spAutoFit/>
          </a:bodyPr>
          <a:lstStyle/>
          <a:p>
            <a:r>
              <a:rPr lang="en-US" sz="2400">
                <a:latin typeface="Lato" panose="020F0502020204030203" pitchFamily="34" charset="0"/>
              </a:rPr>
              <a:t>Medicaid School-Based Services (SBS)</a:t>
            </a:r>
          </a:p>
        </p:txBody>
      </p:sp>
    </p:spTree>
    <p:extLst>
      <p:ext uri="{BB962C8B-B14F-4D97-AF65-F5344CB8AC3E}">
        <p14:creationId xmlns:p14="http://schemas.microsoft.com/office/powerpoint/2010/main" val="262066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Funding Amounts 2023-2024</a:t>
            </a:r>
          </a:p>
        </p:txBody>
      </p:sp>
      <p:graphicFrame>
        <p:nvGraphicFramePr>
          <p:cNvPr id="5" name="Content Placeholder 8"/>
          <p:cNvGraphicFramePr>
            <a:graphicFrameLocks/>
          </p:cNvGraphicFramePr>
          <p:nvPr>
            <p:extLst>
              <p:ext uri="{D42A27DB-BD31-4B8C-83A1-F6EECF244321}">
                <p14:modId xmlns:p14="http://schemas.microsoft.com/office/powerpoint/2010/main" val="2752911348"/>
              </p:ext>
            </p:extLst>
          </p:nvPr>
        </p:nvGraphicFramePr>
        <p:xfrm>
          <a:off x="111095" y="1084909"/>
          <a:ext cx="8870535" cy="3995721"/>
        </p:xfrm>
        <a:graphic>
          <a:graphicData uri="http://schemas.openxmlformats.org/drawingml/2006/table">
            <a:tbl>
              <a:tblPr firstRow="1" bandRow="1">
                <a:tableStyleId>{5C22544A-7EE6-4342-B048-85BDC9FD1C3A}</a:tableStyleId>
              </a:tblPr>
              <a:tblGrid>
                <a:gridCol w="5031524">
                  <a:extLst>
                    <a:ext uri="{9D8B030D-6E8A-4147-A177-3AD203B41FA5}">
                      <a16:colId xmlns:a16="http://schemas.microsoft.com/office/drawing/2014/main" val="20000"/>
                    </a:ext>
                  </a:extLst>
                </a:gridCol>
                <a:gridCol w="1866861">
                  <a:extLst>
                    <a:ext uri="{9D8B030D-6E8A-4147-A177-3AD203B41FA5}">
                      <a16:colId xmlns:a16="http://schemas.microsoft.com/office/drawing/2014/main" val="20001"/>
                    </a:ext>
                  </a:extLst>
                </a:gridCol>
                <a:gridCol w="1972150">
                  <a:extLst>
                    <a:ext uri="{9D8B030D-6E8A-4147-A177-3AD203B41FA5}">
                      <a16:colId xmlns:a16="http://schemas.microsoft.com/office/drawing/2014/main" val="20002"/>
                    </a:ext>
                  </a:extLst>
                </a:gridCol>
              </a:tblGrid>
              <a:tr h="398567">
                <a:tc>
                  <a:txBody>
                    <a:bodyPr/>
                    <a:lstStyle/>
                    <a:p>
                      <a:r>
                        <a:rPr lang="en-US" sz="2000">
                          <a:latin typeface="Lato Black" panose="020F0A02020204030203" pitchFamily="34" charset="0"/>
                        </a:rPr>
                        <a:t>Program</a:t>
                      </a:r>
                    </a:p>
                  </a:txBody>
                  <a:tcPr/>
                </a:tc>
                <a:tc>
                  <a:txBody>
                    <a:bodyPr/>
                    <a:lstStyle/>
                    <a:p>
                      <a:pPr algn="ctr"/>
                      <a:r>
                        <a:rPr lang="en-US" sz="2000">
                          <a:latin typeface="Lato Black" panose="020F0A02020204030203" pitchFamily="34" charset="0"/>
                        </a:rPr>
                        <a:t>State Aid</a:t>
                      </a:r>
                    </a:p>
                  </a:txBody>
                  <a:tcPr/>
                </a:tc>
                <a:tc>
                  <a:txBody>
                    <a:bodyPr/>
                    <a:lstStyle/>
                    <a:p>
                      <a:pPr algn="ctr"/>
                      <a:r>
                        <a:rPr lang="en-US" sz="2000">
                          <a:latin typeface="Lato Black" panose="020F0A02020204030203" pitchFamily="34" charset="0"/>
                        </a:rPr>
                        <a:t>IDEA </a:t>
                      </a:r>
                    </a:p>
                  </a:txBody>
                  <a:tcPr/>
                </a:tc>
                <a:extLst>
                  <a:ext uri="{0D108BD9-81ED-4DB2-BD59-A6C34878D82A}">
                    <a16:rowId xmlns:a16="http://schemas.microsoft.com/office/drawing/2014/main" val="10000"/>
                  </a:ext>
                </a:extLst>
              </a:tr>
              <a:tr h="398567">
                <a:tc>
                  <a:txBody>
                    <a:bodyPr/>
                    <a:lstStyle/>
                    <a:p>
                      <a:r>
                        <a:rPr lang="en-US" sz="2000">
                          <a:latin typeface="Lato" panose="020F0502020204030203" pitchFamily="34" charset="0"/>
                        </a:rPr>
                        <a:t>SPED/SAP</a:t>
                      </a:r>
                    </a:p>
                  </a:txBody>
                  <a:tcPr/>
                </a:tc>
                <a:tc>
                  <a:txBody>
                    <a:bodyPr/>
                    <a:lstStyle/>
                    <a:p>
                      <a:pPr algn="r"/>
                      <a:r>
                        <a:rPr lang="en-US" sz="2000" b="0">
                          <a:latin typeface="Lato" panose="020F0502020204030203" pitchFamily="34" charset="0"/>
                        </a:rPr>
                        <a:t>$558,036,700</a:t>
                      </a:r>
                    </a:p>
                  </a:txBody>
                  <a:tcPr/>
                </a:tc>
                <a:tc>
                  <a:txBody>
                    <a:bodyPr/>
                    <a:lstStyle/>
                    <a:p>
                      <a:pPr algn="r"/>
                      <a:endParaRPr lang="en-US" sz="2000">
                        <a:latin typeface="Lato" panose="020F0502020204030203" pitchFamily="34" charset="0"/>
                      </a:endParaRPr>
                    </a:p>
                  </a:txBody>
                  <a:tcPr/>
                </a:tc>
                <a:extLst>
                  <a:ext uri="{0D108BD9-81ED-4DB2-BD59-A6C34878D82A}">
                    <a16:rowId xmlns:a16="http://schemas.microsoft.com/office/drawing/2014/main" val="10001"/>
                  </a:ext>
                </a:extLst>
              </a:tr>
              <a:tr h="423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Lato" panose="020F0502020204030203" pitchFamily="34" charset="0"/>
                        </a:rPr>
                        <a:t>High Cost SPED</a:t>
                      </a:r>
                    </a:p>
                    <a:p>
                      <a:endParaRPr lang="en-US" sz="2000">
                        <a:latin typeface="Lato" panose="020F05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latin typeface="Lato" panose="020F0502020204030203" pitchFamily="34" charset="0"/>
                        </a:rPr>
                        <a:t>$13,032,000</a:t>
                      </a:r>
                    </a:p>
                    <a:p>
                      <a:pPr algn="r"/>
                      <a:endParaRPr lang="en-US" sz="2000" b="0">
                        <a:highlight>
                          <a:srgbClr val="FFFF00"/>
                        </a:highlight>
                        <a:latin typeface="Lato" panose="020F0502020204030203" pitchFamily="34" charset="0"/>
                      </a:endParaRPr>
                    </a:p>
                  </a:txBody>
                  <a:tcPr/>
                </a:tc>
                <a:tc>
                  <a:txBody>
                    <a:bodyPr/>
                    <a:lstStyle/>
                    <a:p>
                      <a:pPr algn="r"/>
                      <a:endParaRPr lang="en-US" sz="2000">
                        <a:latin typeface="Lato" panose="020F0502020204030203" pitchFamily="34" charset="0"/>
                      </a:endParaRPr>
                    </a:p>
                  </a:txBody>
                  <a:tcPr/>
                </a:tc>
                <a:extLst>
                  <a:ext uri="{0D108BD9-81ED-4DB2-BD59-A6C34878D82A}">
                    <a16:rowId xmlns:a16="http://schemas.microsoft.com/office/drawing/2014/main" val="10002"/>
                  </a:ext>
                </a:extLst>
              </a:tr>
              <a:tr h="70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Lato" panose="020F0502020204030203" pitchFamily="34" charset="0"/>
                        </a:rPr>
                        <a:t>Transition Readiness Investment Grants</a:t>
                      </a:r>
                    </a:p>
                    <a:p>
                      <a:endParaRPr lang="en-US" sz="2000">
                        <a:latin typeface="Lato" panose="020F05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a:latin typeface="Lato" panose="020F0502020204030203" pitchFamily="34" charset="0"/>
                        </a:rPr>
                        <a:t>$</a:t>
                      </a:r>
                      <a:r>
                        <a:rPr lang="en-US" sz="2000">
                          <a:latin typeface="Lato" panose="020F0502020204030203" pitchFamily="34" charset="0"/>
                        </a:rPr>
                        <a:t>1,500,000</a:t>
                      </a:r>
                    </a:p>
                    <a:p>
                      <a:pPr algn="r"/>
                      <a:endParaRPr lang="en-US" sz="2000">
                        <a:latin typeface="Lato" panose="020F0502020204030203" pitchFamily="34" charset="0"/>
                      </a:endParaRPr>
                    </a:p>
                  </a:txBody>
                  <a:tcPr/>
                </a:tc>
                <a:tc>
                  <a:txBody>
                    <a:bodyPr/>
                    <a:lstStyle/>
                    <a:p>
                      <a:pPr algn="r"/>
                      <a:endParaRPr lang="en-US" sz="2000">
                        <a:latin typeface="Lato" panose="020F0502020204030203" pitchFamily="34" charset="0"/>
                      </a:endParaRPr>
                    </a:p>
                  </a:txBody>
                  <a:tcPr/>
                </a:tc>
                <a:extLst>
                  <a:ext uri="{0D108BD9-81ED-4DB2-BD59-A6C34878D82A}">
                    <a16:rowId xmlns:a16="http://schemas.microsoft.com/office/drawing/2014/main" val="10004"/>
                  </a:ext>
                </a:extLst>
              </a:tr>
              <a:tr h="688666">
                <a:tc>
                  <a:txBody>
                    <a:bodyPr/>
                    <a:lstStyle/>
                    <a:p>
                      <a:r>
                        <a:rPr lang="en-US" sz="2000">
                          <a:latin typeface="Lato" panose="020F0502020204030203" pitchFamily="34" charset="0"/>
                        </a:rPr>
                        <a:t>Transition</a:t>
                      </a:r>
                      <a:r>
                        <a:rPr lang="en-US" sz="2000" baseline="0">
                          <a:latin typeface="Lato" panose="020F0502020204030203" pitchFamily="34" charset="0"/>
                        </a:rPr>
                        <a:t> Incentive Aid</a:t>
                      </a:r>
                      <a:endParaRPr lang="en-US" sz="2000">
                        <a:latin typeface="Lato" panose="020F0502020204030203" pitchFamily="34" charset="0"/>
                      </a:endParaRPr>
                    </a:p>
                  </a:txBody>
                  <a:tcPr/>
                </a:tc>
                <a:tc>
                  <a:txBody>
                    <a:bodyPr/>
                    <a:lstStyle/>
                    <a:p>
                      <a:pPr algn="r"/>
                      <a:r>
                        <a:rPr lang="en-US" sz="2000" b="1">
                          <a:latin typeface="Lato" panose="020F0502020204030203" pitchFamily="34" charset="0"/>
                        </a:rPr>
                        <a:t>$</a:t>
                      </a:r>
                      <a:r>
                        <a:rPr lang="en-US" sz="2000">
                          <a:latin typeface="Lato" panose="020F0502020204030203" pitchFamily="34" charset="0"/>
                        </a:rPr>
                        <a:t>3,600,000</a:t>
                      </a:r>
                    </a:p>
                  </a:txBody>
                  <a:tcPr/>
                </a:tc>
                <a:tc>
                  <a:txBody>
                    <a:bodyPr/>
                    <a:lstStyle/>
                    <a:p>
                      <a:pPr algn="r"/>
                      <a:endParaRPr lang="en-US" sz="2000">
                        <a:latin typeface="Lato" panose="020F0502020204030203" pitchFamily="34" charset="0"/>
                      </a:endParaRPr>
                    </a:p>
                  </a:txBody>
                  <a:tcPr/>
                </a:tc>
                <a:extLst>
                  <a:ext uri="{0D108BD9-81ED-4DB2-BD59-A6C34878D82A}">
                    <a16:rowId xmlns:a16="http://schemas.microsoft.com/office/drawing/2014/main" val="10005"/>
                  </a:ext>
                </a:extLst>
              </a:tr>
              <a:tr h="705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Lato" panose="020F0502020204030203" pitchFamily="34" charset="0"/>
                        </a:rPr>
                        <a:t>IDEA Formula</a:t>
                      </a:r>
                    </a:p>
                    <a:p>
                      <a:endParaRPr lang="en-US" sz="2000">
                        <a:latin typeface="Lato" panose="020F0502020204030203" pitchFamily="34" charset="0"/>
                      </a:endParaRPr>
                    </a:p>
                  </a:txBody>
                  <a:tcPr/>
                </a:tc>
                <a:tc>
                  <a:txBody>
                    <a:bodyPr/>
                    <a:lstStyle/>
                    <a:p>
                      <a:pPr algn="r"/>
                      <a:endParaRPr lang="en-US" sz="2000">
                        <a:latin typeface="Lato" panose="020F0502020204030203"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a:latin typeface="Lato" panose="020F0502020204030203" pitchFamily="34" charset="0"/>
                        </a:rPr>
                        <a:t>$</a:t>
                      </a:r>
                      <a:r>
                        <a:rPr lang="en-US" sz="2000">
                          <a:latin typeface="Lato" panose="020F0502020204030203" pitchFamily="34" charset="0"/>
                        </a:rPr>
                        <a:t>219,035,270</a:t>
                      </a:r>
                    </a:p>
                    <a:p>
                      <a:pPr algn="r"/>
                      <a:endParaRPr lang="en-US" sz="2000">
                        <a:latin typeface="Lato" panose="020F0502020204030203" pitchFamily="34" charset="0"/>
                      </a:endParaRPr>
                    </a:p>
                  </a:txBody>
                  <a:tcPr/>
                </a:tc>
                <a:extLst>
                  <a:ext uri="{0D108BD9-81ED-4DB2-BD59-A6C34878D82A}">
                    <a16:rowId xmlns:a16="http://schemas.microsoft.com/office/drawing/2014/main" val="10006"/>
                  </a:ext>
                </a:extLst>
              </a:tr>
              <a:tr h="398567">
                <a:tc>
                  <a:txBody>
                    <a:bodyPr/>
                    <a:lstStyle/>
                    <a:p>
                      <a:endParaRPr lang="en-US" sz="2000">
                        <a:latin typeface="Lato Black" panose="020F0A02020204030203" pitchFamily="34" charset="0"/>
                      </a:endParaRPr>
                    </a:p>
                  </a:txBody>
                  <a:tcPr/>
                </a:tc>
                <a:tc>
                  <a:txBody>
                    <a:bodyPr/>
                    <a:lstStyle/>
                    <a:p>
                      <a:pPr algn="r"/>
                      <a:endParaRPr lang="en-US" sz="2000">
                        <a:latin typeface="Lato Black" panose="020F0A02020204030203" pitchFamily="34" charset="0"/>
                      </a:endParaRPr>
                    </a:p>
                  </a:txBody>
                  <a:tcPr/>
                </a:tc>
                <a:tc>
                  <a:txBody>
                    <a:bodyPr/>
                    <a:lstStyle/>
                    <a:p>
                      <a:pPr algn="r"/>
                      <a:endParaRPr lang="en-US" sz="2000">
                        <a:highlight>
                          <a:srgbClr val="FFFF00"/>
                        </a:highlight>
                        <a:latin typeface="Lato Black" panose="020F0A02020204030203" pitchFamily="34" charset="0"/>
                      </a:endParaRPr>
                    </a:p>
                  </a:txBody>
                  <a:tcPr/>
                </a:tc>
                <a:extLst>
                  <a:ext uri="{0D108BD9-81ED-4DB2-BD59-A6C34878D82A}">
                    <a16:rowId xmlns:a16="http://schemas.microsoft.com/office/drawing/2014/main" val="1882330193"/>
                  </a:ext>
                </a:extLst>
              </a:tr>
            </a:tbl>
          </a:graphicData>
        </a:graphic>
      </p:graphicFrame>
    </p:spTree>
    <p:extLst>
      <p:ext uri="{BB962C8B-B14F-4D97-AF65-F5344CB8AC3E}">
        <p14:creationId xmlns:p14="http://schemas.microsoft.com/office/powerpoint/2010/main" val="140351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Special Ed/School-Age Parents Aid</a:t>
            </a:r>
          </a:p>
        </p:txBody>
      </p:sp>
      <p:sp>
        <p:nvSpPr>
          <p:cNvPr id="8" name="TextBox 7"/>
          <p:cNvSpPr txBox="1"/>
          <p:nvPr/>
        </p:nvSpPr>
        <p:spPr>
          <a:xfrm>
            <a:off x="809571" y="1378672"/>
            <a:ext cx="7380615" cy="3046988"/>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Lato" panose="020F0502020204030203" pitchFamily="34" charset="0"/>
              </a:rPr>
              <a:t>Districts, CESAs, CCDEBs, independent charter schools (ICS) are eligible</a:t>
            </a:r>
          </a:p>
          <a:p>
            <a:pPr marL="457200" indent="-457200">
              <a:buFont typeface="Arial" panose="020B0604020202020204" pitchFamily="34" charset="0"/>
              <a:buChar char="•"/>
            </a:pPr>
            <a:r>
              <a:rPr lang="en-US" sz="2400">
                <a:latin typeface="Lato" panose="020F0502020204030203" pitchFamily="34" charset="0"/>
              </a:rPr>
              <a:t>Reimbursement of eligible costs are prorated at around 25-30%</a:t>
            </a:r>
          </a:p>
          <a:p>
            <a:pPr marL="457200" indent="-457200">
              <a:buFont typeface="Arial" panose="020B0604020202020204" pitchFamily="34" charset="0"/>
              <a:buChar char="•"/>
            </a:pPr>
            <a:r>
              <a:rPr lang="en-US" sz="2400">
                <a:latin typeface="Lato" panose="020F0502020204030203" pitchFamily="34" charset="0"/>
              </a:rPr>
              <a:t>Paid in six installments</a:t>
            </a:r>
          </a:p>
          <a:p>
            <a:pPr marL="751075" lvl="1" indent="-342900">
              <a:buSzPct val="50000"/>
              <a:buFont typeface="Courier New" panose="02070309020205020404" pitchFamily="49" charset="0"/>
              <a:buChar char="o"/>
            </a:pPr>
            <a:r>
              <a:rPr lang="en-US" sz="2400">
                <a:latin typeface="Lato" panose="020F0502020204030203" pitchFamily="34" charset="0"/>
              </a:rPr>
              <a:t>15% each month November - March</a:t>
            </a:r>
          </a:p>
          <a:p>
            <a:pPr marL="751075" lvl="1" indent="-342900">
              <a:buSzPct val="50000"/>
              <a:buFont typeface="Courier New" panose="02070309020205020404" pitchFamily="49" charset="0"/>
              <a:buChar char="o"/>
            </a:pPr>
            <a:r>
              <a:rPr lang="en-US" sz="2400">
                <a:latin typeface="Lato" panose="020F0502020204030203" pitchFamily="34" charset="0"/>
              </a:rPr>
              <a:t>25% in June</a:t>
            </a:r>
          </a:p>
          <a:p>
            <a:pPr marL="457200" indent="-457200">
              <a:buFont typeface="Arial" panose="020B0604020202020204" pitchFamily="34" charset="0"/>
              <a:buChar char="•"/>
            </a:pPr>
            <a:r>
              <a:rPr lang="en-US" sz="2400">
                <a:latin typeface="Lato" panose="020F0502020204030203" pitchFamily="34" charset="0"/>
              </a:rPr>
              <a:t>Revenue Source 611 (Fund 27)</a:t>
            </a:r>
          </a:p>
        </p:txBody>
      </p:sp>
    </p:spTree>
    <p:extLst>
      <p:ext uri="{BB962C8B-B14F-4D97-AF65-F5344CB8AC3E}">
        <p14:creationId xmlns:p14="http://schemas.microsoft.com/office/powerpoint/2010/main" val="354738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IDEA Part B Formula Grants</a:t>
            </a:r>
          </a:p>
        </p:txBody>
      </p:sp>
      <p:sp>
        <p:nvSpPr>
          <p:cNvPr id="8" name="TextBox 7"/>
          <p:cNvSpPr txBox="1"/>
          <p:nvPr/>
        </p:nvSpPr>
        <p:spPr>
          <a:xfrm>
            <a:off x="155944" y="1307851"/>
            <a:ext cx="8680628" cy="3477875"/>
          </a:xfrm>
          <a:prstGeom prst="rect">
            <a:avLst/>
          </a:prstGeom>
          <a:noFill/>
        </p:spPr>
        <p:txBody>
          <a:bodyPr wrap="square" rtlCol="0">
            <a:spAutoFit/>
          </a:bodyPr>
          <a:lstStyle/>
          <a:p>
            <a:r>
              <a:rPr lang="en-US" sz="2400" dirty="0">
                <a:latin typeface="Lato" panose="020F0502020204030203" pitchFamily="34" charset="0"/>
              </a:rPr>
              <a:t>Districts and independent charter schools are eligible</a:t>
            </a:r>
          </a:p>
          <a:p>
            <a:pPr marL="342900" indent="-342900">
              <a:buFont typeface="Arial" panose="020B0604020202020204" pitchFamily="34" charset="0"/>
              <a:buChar char="•"/>
            </a:pPr>
            <a:r>
              <a:rPr lang="en-US" sz="2400" dirty="0">
                <a:latin typeface="Lato" panose="020F0502020204030203" pitchFamily="34" charset="0"/>
              </a:rPr>
              <a:t>Eligibility contingent on meeting conditions</a:t>
            </a:r>
          </a:p>
          <a:p>
            <a:pPr marL="751075" lvl="1" indent="-342900">
              <a:buSzPct val="50000"/>
              <a:buFont typeface="Courier New" panose="02070309020205020404" pitchFamily="49" charset="0"/>
              <a:buChar char="o"/>
            </a:pPr>
            <a:r>
              <a:rPr lang="en-US" sz="2400" dirty="0">
                <a:latin typeface="Lato" panose="020F0502020204030203" pitchFamily="34" charset="0"/>
                <a:hlinkClick r:id="rId3"/>
              </a:rPr>
              <a:t>Maintenance of Effort </a:t>
            </a:r>
            <a:r>
              <a:rPr lang="en-US" sz="2400" dirty="0">
                <a:latin typeface="Lato" panose="020F0502020204030203" pitchFamily="34" charset="0"/>
              </a:rPr>
              <a:t>(MOE)</a:t>
            </a:r>
          </a:p>
          <a:p>
            <a:pPr marL="751075" lvl="1" indent="-342900">
              <a:buSzPct val="50000"/>
              <a:buFont typeface="Courier New" panose="02070309020205020404" pitchFamily="49" charset="0"/>
              <a:buChar char="o"/>
            </a:pPr>
            <a:r>
              <a:rPr lang="en-US" sz="2400" dirty="0">
                <a:latin typeface="Lato" panose="020F0502020204030203" pitchFamily="34" charset="0"/>
              </a:rPr>
              <a:t>Signed Assurances</a:t>
            </a:r>
          </a:p>
          <a:p>
            <a:pPr marL="457200" indent="-457200">
              <a:buFont typeface="Arial" panose="020B0604020202020204" pitchFamily="34" charset="0"/>
              <a:buChar char="•"/>
            </a:pPr>
            <a:r>
              <a:rPr lang="en-US" sz="2400" dirty="0">
                <a:latin typeface="Lato" panose="020F0502020204030203" pitchFamily="34" charset="0"/>
              </a:rPr>
              <a:t>Allocations based on formula</a:t>
            </a:r>
          </a:p>
          <a:p>
            <a:pPr marL="457200" indent="-457200">
              <a:buFont typeface="Arial" panose="020B0604020202020204" pitchFamily="34" charset="0"/>
              <a:buChar char="•"/>
            </a:pPr>
            <a:r>
              <a:rPr lang="en-US" sz="2400" dirty="0">
                <a:latin typeface="Lato" panose="020F0502020204030203" pitchFamily="34" charset="0"/>
              </a:rPr>
              <a:t>Expenditures budgeted and reimbursed in current fiscal year</a:t>
            </a:r>
          </a:p>
          <a:p>
            <a:pPr marL="457200" indent="-457200">
              <a:buFont typeface="Arial" panose="020B0604020202020204" pitchFamily="34" charset="0"/>
              <a:buChar char="•"/>
            </a:pPr>
            <a:r>
              <a:rPr lang="en-US" sz="2400" dirty="0">
                <a:latin typeface="Lato" panose="020F0502020204030203" pitchFamily="34" charset="0"/>
              </a:rPr>
              <a:t>Sources 341 (flow-through), 347 (preschool), and 342 (discretionary)</a:t>
            </a:r>
          </a:p>
          <a:p>
            <a:endParaRPr lang="en-US" sz="2800" dirty="0">
              <a:latin typeface="Lato Black" panose="020F0A02020204030203" pitchFamily="34" charset="0"/>
            </a:endParaRPr>
          </a:p>
        </p:txBody>
      </p:sp>
    </p:spTree>
    <p:extLst>
      <p:ext uri="{BB962C8B-B14F-4D97-AF65-F5344CB8AC3E}">
        <p14:creationId xmlns:p14="http://schemas.microsoft.com/office/powerpoint/2010/main" val="146637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a:latin typeface="Lato" panose="020F0502020204030203" pitchFamily="34" charset="0"/>
              </a:rPr>
              <a:t>High-Cost Special Ed Aid</a:t>
            </a:r>
          </a:p>
        </p:txBody>
      </p:sp>
      <p:sp>
        <p:nvSpPr>
          <p:cNvPr id="8" name="TextBox 7"/>
          <p:cNvSpPr txBox="1"/>
          <p:nvPr/>
        </p:nvSpPr>
        <p:spPr>
          <a:xfrm>
            <a:off x="99238" y="992540"/>
            <a:ext cx="8988056" cy="3847207"/>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Lato" panose="020F0502020204030203" pitchFamily="34" charset="0"/>
              </a:rPr>
              <a:t>Districts, CESAs, CCDEBs, independent charter schools are eligible</a:t>
            </a:r>
          </a:p>
          <a:p>
            <a:pPr marL="457200" indent="-457200">
              <a:buFont typeface="Arial" panose="020B0604020202020204" pitchFamily="34" charset="0"/>
              <a:buChar char="•"/>
            </a:pPr>
            <a:r>
              <a:rPr lang="en-US" sz="2400" dirty="0">
                <a:latin typeface="Lato" panose="020F0502020204030203" pitchFamily="34" charset="0"/>
              </a:rPr>
              <a:t>Based upon claims from LEAs</a:t>
            </a:r>
          </a:p>
          <a:p>
            <a:pPr marL="457200" indent="-457200">
              <a:buFont typeface="Arial" panose="020B0604020202020204" pitchFamily="34" charset="0"/>
              <a:buChar char="•"/>
            </a:pPr>
            <a:r>
              <a:rPr lang="en-US" sz="2400" dirty="0">
                <a:latin typeface="Lato" panose="020F0502020204030203" pitchFamily="34" charset="0"/>
              </a:rPr>
              <a:t>Eligible for 90% of locally-funded, IEP-driven individual student costs over $30,000</a:t>
            </a:r>
          </a:p>
          <a:p>
            <a:pPr marL="457200" indent="-457200">
              <a:buFont typeface="Arial" panose="020B0604020202020204" pitchFamily="34" charset="0"/>
              <a:buChar char="•"/>
            </a:pPr>
            <a:r>
              <a:rPr lang="en-US" sz="2400" dirty="0">
                <a:latin typeface="Lato" panose="020F0502020204030203" pitchFamily="34" charset="0"/>
              </a:rPr>
              <a:t>Prorated for available funding from sum-certain allocation</a:t>
            </a:r>
          </a:p>
          <a:p>
            <a:pPr marL="457200" indent="-457200">
              <a:buFont typeface="Arial" panose="020B0604020202020204" pitchFamily="34" charset="0"/>
              <a:buChar char="•"/>
            </a:pPr>
            <a:r>
              <a:rPr lang="en-US" sz="2400" dirty="0">
                <a:latin typeface="Lato" panose="020F0502020204030203" pitchFamily="34" charset="0"/>
              </a:rPr>
              <a:t>Paid in June</a:t>
            </a:r>
          </a:p>
          <a:p>
            <a:pPr marL="457200" indent="-457200">
              <a:buFont typeface="Arial" panose="020B0604020202020204" pitchFamily="34" charset="0"/>
              <a:buChar char="•"/>
            </a:pPr>
            <a:r>
              <a:rPr lang="en-US" sz="2400" dirty="0">
                <a:latin typeface="Lato" panose="020F0502020204030203" pitchFamily="34" charset="0"/>
              </a:rPr>
              <a:t>Source 625</a:t>
            </a:r>
          </a:p>
          <a:p>
            <a:pPr marL="457200" indent="-457200">
              <a:buFont typeface="Arial" panose="020B0604020202020204" pitchFamily="34" charset="0"/>
              <a:buChar char="•"/>
            </a:pPr>
            <a:r>
              <a:rPr lang="en-US" sz="2400" dirty="0">
                <a:latin typeface="Lato" panose="020F0502020204030203" pitchFamily="34" charset="0"/>
                <a:hlinkClick r:id="rId3"/>
              </a:rPr>
              <a:t>High-Cost Special Education Aid </a:t>
            </a:r>
            <a:r>
              <a:rPr lang="en-US" sz="2400" dirty="0">
                <a:latin typeface="Lato" panose="020F0502020204030203" pitchFamily="34" charset="0"/>
              </a:rPr>
              <a:t>(HCSE)</a:t>
            </a:r>
          </a:p>
          <a:p>
            <a:endParaRPr lang="en-US" sz="2800" dirty="0">
              <a:latin typeface="Lato Black" panose="020F0A02020204030203" pitchFamily="34" charset="0"/>
            </a:endParaRPr>
          </a:p>
        </p:txBody>
      </p:sp>
    </p:spTree>
    <p:extLst>
      <p:ext uri="{BB962C8B-B14F-4D97-AF65-F5344CB8AC3E}">
        <p14:creationId xmlns:p14="http://schemas.microsoft.com/office/powerpoint/2010/main" val="149180827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2617</Words>
  <Application>Microsoft Office PowerPoint</Application>
  <PresentationFormat>On-screen Show (16:9)</PresentationFormat>
  <Paragraphs>371</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Wingdings</vt:lpstr>
      <vt:lpstr>Lato</vt:lpstr>
      <vt:lpstr>Courier New</vt:lpstr>
      <vt:lpstr>Arial</vt:lpstr>
      <vt:lpstr>Lato Black</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Contract</vt:lpstr>
      <vt:lpstr>Cooperative (66.0301) Agreement</vt:lpstr>
      <vt:lpstr>Package Program</vt:lpstr>
      <vt:lpstr>PowerPoint Presentation</vt:lpstr>
      <vt:lpstr>Maximizing Your Revenue</vt:lpstr>
      <vt:lpstr>PowerPoint Presentation</vt:lpstr>
      <vt:lpstr>Special Needs Scholarship Program</vt:lpstr>
      <vt:lpstr>PowerPoint Presentation</vt:lpstr>
      <vt:lpstr>Tuition Agreements</vt:lpstr>
      <vt:lpstr>PowerPoint Presentation</vt:lpstr>
      <vt:lpstr>Cooperative Agreement</vt:lpstr>
      <vt:lpstr>PowerPoint Presentation</vt:lpstr>
      <vt:lpstr>DPI Website Links</vt:lpstr>
      <vt:lpstr>DPI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Accounting &amp; Reporting</dc:title>
  <dc:creator>dpifin@dpi.wi.gov</dc:creator>
  <cp:keywords>special, education, accounting, reporting, wasbo, nsa, 2023, fall, wisconsin, school, financial, service</cp:keywords>
  <cp:lastModifiedBy>Huelsman, Scott M.   DPI</cp:lastModifiedBy>
  <cp:revision>5</cp:revision>
  <cp:lastPrinted>2018-02-23T16:43:31Z</cp:lastPrinted>
  <dcterms:modified xsi:type="dcterms:W3CDTF">2023-10-19T16:52:10Z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