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Lst>
  <p:sldSz cy="5143500" cx="9144000"/>
  <p:notesSz cx="6858000" cy="9144000"/>
  <p:embeddedFontLst>
    <p:embeddedFont>
      <p:font typeface="Proxima Nova"/>
      <p:regular r:id="rId67"/>
      <p:bold r:id="rId68"/>
      <p:italic r:id="rId69"/>
      <p:boldItalic r:id="rId70"/>
    </p:embeddedFont>
    <p:embeddedFont>
      <p:font typeface="Roboto"/>
      <p:regular r:id="rId71"/>
      <p:bold r:id="rId72"/>
      <p:italic r:id="rId73"/>
      <p:boldItalic r:id="rId74"/>
    </p:embeddedFont>
    <p:embeddedFont>
      <p:font typeface="Work Sans"/>
      <p:regular r:id="rId75"/>
      <p:bold r:id="rId76"/>
      <p:italic r:id="rId77"/>
      <p:boldItalic r:id="rId78"/>
    </p:embeddedFont>
    <p:embeddedFont>
      <p:font typeface="Alfa Slab One"/>
      <p:regular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BB34674-BE1C-4F36-A414-E2A18266F08D}">
  <a:tblStyle styleId="{ABB34674-BE1C-4F36-A414-E2A18266F08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F05A163-6568-4139-AF43-C367408E1DF9}"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439CE40-36B2-413F-A3A4-881A0E2DF816}" styleName="Table_2">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Roboto-italic.fntdata"/><Relationship Id="rId72" Type="http://schemas.openxmlformats.org/officeDocument/2006/relationships/font" Target="fonts/Roboto-bold.fntdata"/><Relationship Id="rId31" Type="http://schemas.openxmlformats.org/officeDocument/2006/relationships/slide" Target="slides/slide25.xml"/><Relationship Id="rId75" Type="http://schemas.openxmlformats.org/officeDocument/2006/relationships/font" Target="fonts/WorkSans-regular.fntdata"/><Relationship Id="rId30" Type="http://schemas.openxmlformats.org/officeDocument/2006/relationships/slide" Target="slides/slide24.xml"/><Relationship Id="rId74" Type="http://schemas.openxmlformats.org/officeDocument/2006/relationships/font" Target="fonts/Roboto-boldItalic.fntdata"/><Relationship Id="rId33" Type="http://schemas.openxmlformats.org/officeDocument/2006/relationships/slide" Target="slides/slide27.xml"/><Relationship Id="rId77" Type="http://schemas.openxmlformats.org/officeDocument/2006/relationships/font" Target="fonts/WorkSans-italic.fntdata"/><Relationship Id="rId32" Type="http://schemas.openxmlformats.org/officeDocument/2006/relationships/slide" Target="slides/slide26.xml"/><Relationship Id="rId76" Type="http://schemas.openxmlformats.org/officeDocument/2006/relationships/font" Target="fonts/WorkSans-bold.fntdata"/><Relationship Id="rId35" Type="http://schemas.openxmlformats.org/officeDocument/2006/relationships/slide" Target="slides/slide29.xml"/><Relationship Id="rId79" Type="http://schemas.openxmlformats.org/officeDocument/2006/relationships/font" Target="fonts/AlfaSlabOne-regular.fntdata"/><Relationship Id="rId34" Type="http://schemas.openxmlformats.org/officeDocument/2006/relationships/slide" Target="slides/slide28.xml"/><Relationship Id="rId78" Type="http://schemas.openxmlformats.org/officeDocument/2006/relationships/font" Target="fonts/WorkSans-boldItalic.fntdata"/><Relationship Id="rId71" Type="http://schemas.openxmlformats.org/officeDocument/2006/relationships/font" Target="fonts/Roboto-regular.fntdata"/><Relationship Id="rId70" Type="http://schemas.openxmlformats.org/officeDocument/2006/relationships/font" Target="fonts/ProximaNova-bold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font" Target="fonts/ProximaNova-bold.fntdata"/><Relationship Id="rId23" Type="http://schemas.openxmlformats.org/officeDocument/2006/relationships/slide" Target="slides/slide17.xml"/><Relationship Id="rId67" Type="http://schemas.openxmlformats.org/officeDocument/2006/relationships/font" Target="fonts/ProximaNova-regular.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ProximaNova-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10deeb088d_7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10deeb088d_7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10deeb088d_7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10deeb088d_7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10112f60be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10112f60be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10deeb088d_7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10deeb088d_7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10112f60be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10112f60be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10deeb088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10deeb088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10112f60be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10112f60be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10112f60be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10112f60be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10112f60be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10112f60be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a:t>
            </a:r>
            <a:r>
              <a:rPr lang="en"/>
              <a:t>you</a:t>
            </a:r>
            <a:r>
              <a:rPr lang="en"/>
              <a:t> see numbers that do not add up to 100%, it is because of non-test students who opted out or never completed makeup tests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10deeb088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10deeb088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10112f60be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10112f60be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ba8e599134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ba8e59913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ba8e599134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ba8e59913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10112f60be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10112f60be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10112f60be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10112f60be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10deeb088d_7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10deeb088d_7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1229b35b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1229b35b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10112f60be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10112f60be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b981c155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b981c155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ba8e59913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ba8e59913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ba8e59913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ba8e59913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10112f60be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10112f60be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ba8e59913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ba8e59913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69a1938927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69a1938927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https://wi-dpi.maps.arcgis.com/apps/webappviewer/index.html?id=24d718b4d3674e7eb8d7230359a5b73c</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69a1938927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69a1938927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69a1938927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69a1938927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10112f60be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10112f60be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10112f60be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10112f60be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Averages came from redfin.com (median sale prices)</a:t>
            </a:r>
            <a:endParaRPr/>
          </a:p>
          <a:p>
            <a:pPr indent="0" lvl="0" marL="0" rtl="0" algn="l">
              <a:spcBef>
                <a:spcPts val="0"/>
              </a:spcBef>
              <a:spcAft>
                <a:spcPts val="0"/>
              </a:spcAft>
              <a:buNone/>
            </a:pPr>
            <a:r>
              <a:rPr lang="en"/>
              <a:t>867 total parcels in New Berlin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b981c1552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b981c1552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ba879c533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ba879c533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ba8e59913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ba8e59913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10112f60be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210112f60be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10deeb088d_7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10deeb088d_7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f468181122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1f468181122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10deeb088d_5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10deeb088d_5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10112f60be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10112f60be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69ee25c8d6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69ee25c8d6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10112f60be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10112f60be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10112f60be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210112f60be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10112f60be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210112f60be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10deeb088d_7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10deeb088d_7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10fd32d27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210fd32d27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10112f60be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10112f60be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10112f60be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10112f60be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10112f60be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210112f60be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1f46818112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1f46818112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WAWM Credit Rating  - (West Allis-West Milwaukee School District, Wisconsin; General Obligation - Standard and Poors Rating Action October 2020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Credit Ratings are comparable although from different rating agencies</a:t>
            </a:r>
            <a:endParaRPr/>
          </a:p>
          <a:p>
            <a:pPr indent="0" lvl="0" marL="0" rtl="0" algn="l">
              <a:spcBef>
                <a:spcPts val="0"/>
              </a:spcBef>
              <a:spcAft>
                <a:spcPts val="0"/>
              </a:spcAft>
              <a:buNone/>
            </a:pPr>
            <a:r>
              <a:rPr lang="en"/>
              <a:t>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69ee25c8d6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269ee25c8d6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10112f60be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210112f60be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10112f60be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210112f60be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bb426f68e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2bb426f68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69ee25c8d6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269ee25c8d6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10112f60be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210112f60be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10112f60be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210112f60be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10deeb088d_7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210deeb088d_7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10deeb088d_7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10deeb088d_7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10deeb088d_7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210deeb088d_7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10112f60be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10112f60be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10112f60be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10112f60be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10112f60be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10112f60be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dictionary.cambridge.org/us/dictionary/english/situation" TargetMode="External"/><Relationship Id="rId4" Type="http://schemas.openxmlformats.org/officeDocument/2006/relationships/hyperlink" Target="https://dictionary.cambridge.org/us/dictionary/english/increase" TargetMode="External"/><Relationship Id="rId10" Type="http://schemas.openxmlformats.org/officeDocument/2006/relationships/image" Target="../media/image3.jpg"/><Relationship Id="rId9" Type="http://schemas.openxmlformats.org/officeDocument/2006/relationships/hyperlink" Target="https://dictionary.cambridge.org/us/dictionary/english/rate" TargetMode="External"/><Relationship Id="rId5" Type="http://schemas.openxmlformats.org/officeDocument/2006/relationships/hyperlink" Target="https://dictionary.cambridge.org/us/dictionary/english/size" TargetMode="External"/><Relationship Id="rId6" Type="http://schemas.openxmlformats.org/officeDocument/2006/relationships/hyperlink" Target="https://dictionary.cambridge.org/us/dictionary/english/importance" TargetMode="External"/><Relationship Id="rId7" Type="http://schemas.openxmlformats.org/officeDocument/2006/relationships/hyperlink" Target="https://dictionary.cambridge.org/us/dictionary/english/fast" TargetMode="External"/><Relationship Id="rId8" Type="http://schemas.openxmlformats.org/officeDocument/2006/relationships/hyperlink" Target="https://dictionary.cambridge.org/us/dictionary/english/fas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hyperlink" Target="https://www.nbexcellence.org/cms_files/resources/Present_Enrollment.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jpg"/><Relationship Id="rId4" Type="http://schemas.openxmlformats.org/officeDocument/2006/relationships/hyperlink" Target="https://drive.google.com/file/d/16_4Uhe9RgoT8JdWbJBGTKsIDLNhyeD52/view?usp=sharing" TargetMode="External"/><Relationship Id="rId5" Type="http://schemas.openxmlformats.org/officeDocument/2006/relationships/hyperlink" Target="https://www.nbexcellence.org/cms_files/resources/New%20Berlin%20Financials%20063022%20Final.pdf" TargetMode="External"/><Relationship Id="rId6" Type="http://schemas.openxmlformats.org/officeDocument/2006/relationships/hyperlink" Target="https://www.nbexcellence.org/cms_files/resources/New%20Berlin%20Financials%20063022%20Final.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dictionary.cambridge.org/us/dictionary/english/situation" TargetMode="External"/><Relationship Id="rId4" Type="http://schemas.openxmlformats.org/officeDocument/2006/relationships/hyperlink" Target="https://dictionary.cambridge.org/us/dictionary/english/increase" TargetMode="External"/><Relationship Id="rId10" Type="http://schemas.openxmlformats.org/officeDocument/2006/relationships/image" Target="../media/image3.jpg"/><Relationship Id="rId9" Type="http://schemas.openxmlformats.org/officeDocument/2006/relationships/hyperlink" Target="https://dictionary.cambridge.org/us/dictionary/english/rate" TargetMode="External"/><Relationship Id="rId5" Type="http://schemas.openxmlformats.org/officeDocument/2006/relationships/hyperlink" Target="https://dictionary.cambridge.org/us/dictionary/english/size" TargetMode="External"/><Relationship Id="rId6" Type="http://schemas.openxmlformats.org/officeDocument/2006/relationships/hyperlink" Target="https://dictionary.cambridge.org/us/dictionary/english/importance" TargetMode="External"/><Relationship Id="rId7" Type="http://schemas.openxmlformats.org/officeDocument/2006/relationships/hyperlink" Target="https://dictionary.cambridge.org/us/dictionary/english/fast" TargetMode="External"/><Relationship Id="rId8" Type="http://schemas.openxmlformats.org/officeDocument/2006/relationships/hyperlink" Target="https://dictionary.cambridge.org/us/dictionary/english/fast"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www.merriam-webster.com/dictionary/adjective" TargetMode="External"/><Relationship Id="rId4" Type="http://schemas.openxmlformats.org/officeDocument/2006/relationships/hyperlink" Target="https://www.merriam-webster.com/dictionary/contiguous?pronunciation&amp;lang=en_us&amp;dir=c&amp;file=contig02" TargetMode="External"/><Relationship Id="rId9" Type="http://schemas.openxmlformats.org/officeDocument/2006/relationships/image" Target="../media/image3.jpg"/><Relationship Id="rId5" Type="http://schemas.openxmlformats.org/officeDocument/2006/relationships/hyperlink" Target="https://www.merriam-webster.com/dictionary/actual" TargetMode="External"/><Relationship Id="rId6" Type="http://schemas.openxmlformats.org/officeDocument/2006/relationships/hyperlink" Target="https://www.merriam-webster.com/dictionary/adjective" TargetMode="External"/><Relationship Id="rId7" Type="http://schemas.openxmlformats.org/officeDocument/2006/relationships/hyperlink" Target="https://www.merriam-webster.com/dictionary/noncontiguous?pronunciation&amp;lang=en_us&amp;dir=n&amp;file=noncontiguous_1" TargetMode="External"/><Relationship Id="rId8" Type="http://schemas.openxmlformats.org/officeDocument/2006/relationships/hyperlink" Target="https://www.merriam-webster.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drive.google.com/file/d/1DgcYvdnRaBQNMPWRESwjmgCy_KRDrsXH/view?usp=share_link" TargetMode="External"/><Relationship Id="rId4" Type="http://schemas.openxmlformats.org/officeDocument/2006/relationships/hyperlink" Target="https://drive.google.com/file/d/1HTSG6NBx_4HTxS4lNb9Ec_v5SLBo776x/view?usp=share_link" TargetMode="External"/><Relationship Id="rId5"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www.google.com/maps/d/u/0/edit?mid=1xThqJ2KiBExErd19wHW5G0TOILY67rM&amp;usp=sharing" TargetMode="Externa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dictionary.cambridge.org/us/dictionary/english/situation" TargetMode="External"/><Relationship Id="rId4" Type="http://schemas.openxmlformats.org/officeDocument/2006/relationships/hyperlink" Target="https://dictionary.cambridge.org/us/dictionary/english/increase" TargetMode="External"/><Relationship Id="rId10" Type="http://schemas.openxmlformats.org/officeDocument/2006/relationships/image" Target="../media/image3.jpg"/><Relationship Id="rId9" Type="http://schemas.openxmlformats.org/officeDocument/2006/relationships/hyperlink" Target="https://dictionary.cambridge.org/us/dictionary/english/rate" TargetMode="External"/><Relationship Id="rId5" Type="http://schemas.openxmlformats.org/officeDocument/2006/relationships/hyperlink" Target="https://dictionary.cambridge.org/us/dictionary/english/size" TargetMode="External"/><Relationship Id="rId6" Type="http://schemas.openxmlformats.org/officeDocument/2006/relationships/hyperlink" Target="https://dictionary.cambridge.org/us/dictionary/english/importance" TargetMode="External"/><Relationship Id="rId7" Type="http://schemas.openxmlformats.org/officeDocument/2006/relationships/hyperlink" Target="https://dictionary.cambridge.org/us/dictionary/english/fast" TargetMode="External"/><Relationship Id="rId8" Type="http://schemas.openxmlformats.org/officeDocument/2006/relationships/hyperlink" Target="https://dictionary.cambridge.org/us/dictionary/english/fast"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3.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3.jpg"/><Relationship Id="rId4" Type="http://schemas.openxmlformats.org/officeDocument/2006/relationships/hyperlink" Target="https://www.nbexcellence.org/cms_files/resources/Present_Enrollment.pdf" TargetMode="External"/><Relationship Id="rId5" Type="http://schemas.openxmlformats.org/officeDocument/2006/relationships/hyperlink" Target="https://www.nbexcellence.org/cms_files/resources/Present_Enrollment.pdf" TargetMode="External"/><Relationship Id="rId6" Type="http://schemas.openxmlformats.org/officeDocument/2006/relationships/hyperlink" Target="https://www.nbexcellence.org/cms_files/resources/Present_Enrollment.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rive.google.com/file/d/1MoY0c_yeauSTQu7HOvHC2BP2glQtps8Y/view?usp=sharing" TargetMode="External"/><Relationship Id="rId4" Type="http://schemas.openxmlformats.org/officeDocument/2006/relationships/hyperlink" Target="https://docs.google.com/presentation/u/0/d/1QdbyigQxZbD0t8AntdCAJGQeY68wD7LB/edit" TargetMode="External"/><Relationship Id="rId5"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hyperlink" Target="https://drive.google.com/file/d/16_4Uhe9RgoT8JdWbJBGTKsIDLNhyeD52/view?usp=sharing" TargetMode="External"/><Relationship Id="rId4" Type="http://schemas.openxmlformats.org/officeDocument/2006/relationships/hyperlink" Target="https://www.nbexcellence.org/cms_files/resources/New%20Berlin%20Financials%20063022%20Final.pdf" TargetMode="External"/><Relationship Id="rId5" Type="http://schemas.openxmlformats.org/officeDocument/2006/relationships/hyperlink" Target="https://www.nbexcellence.org/cms_files/resources/New%20Berlin%20Financials%20063022%20Final.pdf"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3.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s://docs.legis.wisconsin.gov/statutes/statutes/117/13" TargetMode="External"/><Relationship Id="rId4" Type="http://schemas.openxmlformats.org/officeDocument/2006/relationships/image" Target="../media/image3.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3.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3.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533"/>
              <a:t>West Allis - West Milwaukee School District</a:t>
            </a:r>
            <a:endParaRPr sz="3533"/>
          </a:p>
          <a:p>
            <a:pPr indent="0" lvl="0" marL="0" rtl="0" algn="ctr">
              <a:spcBef>
                <a:spcPts val="0"/>
              </a:spcBef>
              <a:spcAft>
                <a:spcPts val="0"/>
              </a:spcAft>
              <a:buNone/>
            </a:pPr>
            <a:r>
              <a:rPr lang="en" sz="3500"/>
              <a:t>Petition to Detach Response</a:t>
            </a:r>
            <a:endParaRPr sz="3500"/>
          </a:p>
        </p:txBody>
      </p:sp>
      <p:sp>
        <p:nvSpPr>
          <p:cNvPr id="57" name="Google Shape;57;p13"/>
          <p:cNvSpPr txBox="1"/>
          <p:nvPr>
            <p:ph idx="1" type="subTitle"/>
          </p:nvPr>
        </p:nvSpPr>
        <p:spPr>
          <a:xfrm>
            <a:off x="311700" y="2974375"/>
            <a:ext cx="8520600" cy="11523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688"/>
              <a:buNone/>
            </a:pPr>
            <a:r>
              <a:rPr lang="en" sz="1800">
                <a:solidFill>
                  <a:srgbClr val="000000"/>
                </a:solidFill>
                <a:latin typeface="Arial"/>
                <a:ea typeface="Arial"/>
                <a:cs typeface="Arial"/>
                <a:sym typeface="Arial"/>
              </a:rPr>
              <a:t>May 7, 2024 </a:t>
            </a:r>
            <a:endParaRPr sz="1800">
              <a:solidFill>
                <a:srgbClr val="000000"/>
              </a:solidFill>
              <a:latin typeface="Arial"/>
              <a:ea typeface="Arial"/>
              <a:cs typeface="Arial"/>
              <a:sym typeface="Arial"/>
            </a:endParaRPr>
          </a:p>
          <a:p>
            <a:pPr indent="0" lvl="0" marL="0" rtl="0" algn="ctr">
              <a:lnSpc>
                <a:spcPct val="80000"/>
              </a:lnSpc>
              <a:spcBef>
                <a:spcPts val="0"/>
              </a:spcBef>
              <a:spcAft>
                <a:spcPts val="0"/>
              </a:spcAft>
              <a:buSzPts val="688"/>
              <a:buNone/>
            </a:pPr>
            <a:r>
              <a:t/>
            </a:r>
            <a:endParaRPr sz="1800">
              <a:solidFill>
                <a:srgbClr val="000000"/>
              </a:solidFill>
              <a:latin typeface="Arial"/>
              <a:ea typeface="Arial"/>
              <a:cs typeface="Arial"/>
              <a:sym typeface="Arial"/>
            </a:endParaRPr>
          </a:p>
          <a:p>
            <a:pPr indent="0" lvl="0" marL="0" rtl="0" algn="ctr">
              <a:lnSpc>
                <a:spcPct val="80000"/>
              </a:lnSpc>
              <a:spcBef>
                <a:spcPts val="0"/>
              </a:spcBef>
              <a:spcAft>
                <a:spcPts val="0"/>
              </a:spcAft>
              <a:buSzPts val="688"/>
              <a:buNone/>
            </a:pPr>
            <a:r>
              <a:rPr lang="en" sz="1800">
                <a:solidFill>
                  <a:srgbClr val="000000"/>
                </a:solidFill>
                <a:latin typeface="Arial"/>
                <a:ea typeface="Arial"/>
                <a:cs typeface="Arial"/>
                <a:sym typeface="Arial"/>
              </a:rPr>
              <a:t>Dr. Tarrynce Robinson - Superintendent </a:t>
            </a:r>
            <a:endParaRPr sz="1800">
              <a:solidFill>
                <a:srgbClr val="000000"/>
              </a:solidFill>
              <a:latin typeface="Arial"/>
              <a:ea typeface="Arial"/>
              <a:cs typeface="Arial"/>
              <a:sym typeface="Arial"/>
            </a:endParaRPr>
          </a:p>
          <a:p>
            <a:pPr indent="0" lvl="0" marL="0" rtl="0" algn="ctr">
              <a:lnSpc>
                <a:spcPct val="80000"/>
              </a:lnSpc>
              <a:spcBef>
                <a:spcPts val="0"/>
              </a:spcBef>
              <a:spcAft>
                <a:spcPts val="0"/>
              </a:spcAft>
              <a:buSzPts val="688"/>
              <a:buNone/>
            </a:pPr>
            <a:r>
              <a:rPr lang="en" sz="1800">
                <a:solidFill>
                  <a:srgbClr val="000000"/>
                </a:solidFill>
                <a:latin typeface="Arial"/>
                <a:ea typeface="Arial"/>
                <a:cs typeface="Arial"/>
                <a:sym typeface="Arial"/>
              </a:rPr>
              <a:t>Aaron Norris - Assistant Superintendent</a:t>
            </a:r>
            <a:endParaRPr sz="180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Wisconsin State Legislature Criteria (#1)</a:t>
            </a:r>
            <a:endParaRPr/>
          </a:p>
        </p:txBody>
      </p:sp>
      <p:sp>
        <p:nvSpPr>
          <p:cNvPr id="124" name="Google Shape;124;p22"/>
          <p:cNvSpPr txBox="1"/>
          <p:nvPr>
            <p:ph idx="1" type="body"/>
          </p:nvPr>
        </p:nvSpPr>
        <p:spPr>
          <a:xfrm>
            <a:off x="1759950" y="1152450"/>
            <a:ext cx="5624100" cy="4599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1600">
                <a:solidFill>
                  <a:srgbClr val="000000"/>
                </a:solidFill>
                <a:latin typeface="Arial"/>
                <a:ea typeface="Arial"/>
                <a:cs typeface="Arial"/>
                <a:sym typeface="Arial"/>
              </a:rPr>
              <a:t>Annual Miles Traveled to School</a:t>
            </a:r>
            <a:endParaRPr sz="1600">
              <a:solidFill>
                <a:srgbClr val="000000"/>
              </a:solidFill>
              <a:latin typeface="Arial"/>
              <a:ea typeface="Arial"/>
              <a:cs typeface="Arial"/>
              <a:sym typeface="Arial"/>
            </a:endParaRPr>
          </a:p>
        </p:txBody>
      </p:sp>
      <p:pic>
        <p:nvPicPr>
          <p:cNvPr id="125" name="Google Shape;125;p22"/>
          <p:cNvPicPr preferRelativeResize="0"/>
          <p:nvPr/>
        </p:nvPicPr>
        <p:blipFill>
          <a:blip r:embed="rId3">
            <a:alphaModFix/>
          </a:blip>
          <a:stretch>
            <a:fillRect/>
          </a:stretch>
        </p:blipFill>
        <p:spPr>
          <a:xfrm>
            <a:off x="8022150" y="4074175"/>
            <a:ext cx="878075" cy="878075"/>
          </a:xfrm>
          <a:prstGeom prst="rect">
            <a:avLst/>
          </a:prstGeom>
          <a:noFill/>
          <a:ln>
            <a:noFill/>
          </a:ln>
        </p:spPr>
      </p:pic>
      <p:graphicFrame>
        <p:nvGraphicFramePr>
          <p:cNvPr id="126" name="Google Shape;126;p22"/>
          <p:cNvGraphicFramePr/>
          <p:nvPr/>
        </p:nvGraphicFramePr>
        <p:xfrm>
          <a:off x="873850" y="1612350"/>
          <a:ext cx="3000000" cy="3000000"/>
        </p:xfrm>
        <a:graphic>
          <a:graphicData uri="http://schemas.openxmlformats.org/drawingml/2006/table">
            <a:tbl>
              <a:tblPr>
                <a:noFill/>
                <a:tableStyleId>{ABB34674-BE1C-4F36-A414-E2A18266F08D}</a:tableStyleId>
              </a:tblPr>
              <a:tblGrid>
                <a:gridCol w="2884900"/>
                <a:gridCol w="2177050"/>
                <a:gridCol w="2177050"/>
              </a:tblGrid>
              <a:tr h="381000">
                <a:tc>
                  <a:txBody>
                    <a:bodyPr/>
                    <a:lstStyle/>
                    <a:p>
                      <a:pPr indent="0" lvl="0" marL="0" rtl="0" algn="l">
                        <a:spcBef>
                          <a:spcPts val="0"/>
                        </a:spcBef>
                        <a:spcAft>
                          <a:spcPts val="0"/>
                        </a:spcAft>
                        <a:buNone/>
                      </a:pPr>
                      <a:r>
                        <a:rPr lang="en"/>
                        <a:t>Elementary Annual Travel</a:t>
                      </a:r>
                      <a:endParaRPr/>
                    </a:p>
                  </a:txBody>
                  <a:tcPr marT="91425" marB="91425" marR="91425" marL="91425"/>
                </a:tc>
                <a:tc>
                  <a:txBody>
                    <a:bodyPr/>
                    <a:lstStyle/>
                    <a:p>
                      <a:pPr indent="0" lvl="0" marL="0" rtl="0" algn="l">
                        <a:spcBef>
                          <a:spcPts val="0"/>
                        </a:spcBef>
                        <a:spcAft>
                          <a:spcPts val="0"/>
                        </a:spcAft>
                        <a:buNone/>
                      </a:pPr>
                      <a:r>
                        <a:rPr lang="en"/>
                        <a:t>West Allis (171 Days)</a:t>
                      </a:r>
                      <a:endParaRPr/>
                    </a:p>
                  </a:txBody>
                  <a:tcPr marT="91425" marB="91425" marR="91425" marL="91425"/>
                </a:tc>
                <a:tc>
                  <a:txBody>
                    <a:bodyPr/>
                    <a:lstStyle/>
                    <a:p>
                      <a:pPr indent="0" lvl="0" marL="0" rtl="0" algn="l">
                        <a:spcBef>
                          <a:spcPts val="0"/>
                        </a:spcBef>
                        <a:spcAft>
                          <a:spcPts val="0"/>
                        </a:spcAft>
                        <a:buNone/>
                      </a:pPr>
                      <a:r>
                        <a:rPr lang="en"/>
                        <a:t>New Berlin (176 Days)</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119.7</a:t>
                      </a:r>
                      <a:r>
                        <a:rPr lang="en"/>
                        <a:t> miles</a:t>
                      </a:r>
                      <a:endParaRPr/>
                    </a:p>
                  </a:txBody>
                  <a:tcPr marT="91425" marB="91425" marR="91425" marL="91425"/>
                </a:tc>
                <a:tc>
                  <a:txBody>
                    <a:bodyPr/>
                    <a:lstStyle/>
                    <a:p>
                      <a:pPr indent="0" lvl="0" marL="0" rtl="0" algn="l">
                        <a:spcBef>
                          <a:spcPts val="0"/>
                        </a:spcBef>
                        <a:spcAft>
                          <a:spcPts val="0"/>
                        </a:spcAft>
                        <a:buNone/>
                      </a:pPr>
                      <a:r>
                        <a:rPr lang="en"/>
                        <a:t>457.6</a:t>
                      </a:r>
                      <a:r>
                        <a:rPr lang="en"/>
                        <a:t> miles</a:t>
                      </a:r>
                      <a:endParaRPr/>
                    </a:p>
                  </a:txBody>
                  <a:tcPr marT="91425" marB="91425" marR="91425" marL="91425"/>
                </a:tc>
              </a:tr>
              <a:tr h="381000">
                <a:tc>
                  <a:txBody>
                    <a:bodyPr/>
                    <a:lstStyle/>
                    <a:p>
                      <a:pPr indent="0" lvl="0" marL="0" rtl="0" algn="l">
                        <a:spcBef>
                          <a:spcPts val="0"/>
                        </a:spcBef>
                        <a:spcAft>
                          <a:spcPts val="0"/>
                        </a:spcAft>
                        <a:buNone/>
                      </a:pPr>
                      <a:r>
                        <a:rPr lang="en"/>
                        <a:t>Middle School  Annual Travel</a:t>
                      </a:r>
                      <a:endParaRPr/>
                    </a:p>
                  </a:txBody>
                  <a:tcPr marT="91425" marB="91425" marR="91425" marL="91425"/>
                </a:tc>
                <a:tc>
                  <a:txBody>
                    <a:bodyPr/>
                    <a:lstStyle/>
                    <a:p>
                      <a:pPr indent="0" lvl="0" marL="0" rtl="0" algn="l">
                        <a:spcBef>
                          <a:spcPts val="0"/>
                        </a:spcBef>
                        <a:spcAft>
                          <a:spcPts val="0"/>
                        </a:spcAft>
                        <a:buNone/>
                      </a:pPr>
                      <a:r>
                        <a:rPr lang="en"/>
                        <a:t>West Allis (174 Days)</a:t>
                      </a:r>
                      <a:endParaRPr/>
                    </a:p>
                  </a:txBody>
                  <a:tcPr marT="91425" marB="91425" marR="91425" marL="91425"/>
                </a:tc>
                <a:tc>
                  <a:txBody>
                    <a:bodyPr/>
                    <a:lstStyle/>
                    <a:p>
                      <a:pPr indent="0" lvl="0" marL="0" rtl="0" algn="l">
                        <a:spcBef>
                          <a:spcPts val="0"/>
                        </a:spcBef>
                        <a:spcAft>
                          <a:spcPts val="0"/>
                        </a:spcAft>
                        <a:buNone/>
                      </a:pPr>
                      <a:r>
                        <a:rPr lang="en"/>
                        <a:t>New Berlin (176 Days)</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522 miles</a:t>
                      </a:r>
                      <a:endParaRPr/>
                    </a:p>
                  </a:txBody>
                  <a:tcPr marT="91425" marB="91425" marR="91425" marL="91425"/>
                </a:tc>
                <a:tc>
                  <a:txBody>
                    <a:bodyPr/>
                    <a:lstStyle/>
                    <a:p>
                      <a:pPr indent="0" lvl="0" marL="0" rtl="0" algn="l">
                        <a:spcBef>
                          <a:spcPts val="0"/>
                        </a:spcBef>
                        <a:spcAft>
                          <a:spcPts val="0"/>
                        </a:spcAft>
                        <a:buNone/>
                      </a:pPr>
                      <a:r>
                        <a:rPr lang="en"/>
                        <a:t>334.4 miles</a:t>
                      </a:r>
                      <a:endParaRPr/>
                    </a:p>
                  </a:txBody>
                  <a:tcPr marT="91425" marB="91425" marR="91425" marL="91425"/>
                </a:tc>
              </a:tr>
              <a:tr h="381000">
                <a:tc>
                  <a:txBody>
                    <a:bodyPr/>
                    <a:lstStyle/>
                    <a:p>
                      <a:pPr indent="0" lvl="0" marL="0" rtl="0" algn="l">
                        <a:spcBef>
                          <a:spcPts val="0"/>
                        </a:spcBef>
                        <a:spcAft>
                          <a:spcPts val="0"/>
                        </a:spcAft>
                        <a:buNone/>
                      </a:pPr>
                      <a:r>
                        <a:rPr lang="en"/>
                        <a:t>High School Annual Travel</a:t>
                      </a:r>
                      <a:endParaRPr/>
                    </a:p>
                  </a:txBody>
                  <a:tcPr marT="91425" marB="91425" marR="91425" marL="91425"/>
                </a:tc>
                <a:tc>
                  <a:txBody>
                    <a:bodyPr/>
                    <a:lstStyle/>
                    <a:p>
                      <a:pPr indent="0" lvl="0" marL="0" rtl="0" algn="l">
                        <a:spcBef>
                          <a:spcPts val="0"/>
                        </a:spcBef>
                        <a:spcAft>
                          <a:spcPts val="0"/>
                        </a:spcAft>
                        <a:buNone/>
                      </a:pPr>
                      <a:r>
                        <a:rPr lang="en"/>
                        <a:t>West Allis (174 Days)</a:t>
                      </a:r>
                      <a:endParaRPr/>
                    </a:p>
                  </a:txBody>
                  <a:tcPr marT="91425" marB="91425" marR="91425" marL="91425"/>
                </a:tc>
                <a:tc>
                  <a:txBody>
                    <a:bodyPr/>
                    <a:lstStyle/>
                    <a:p>
                      <a:pPr indent="0" lvl="0" marL="0" rtl="0" algn="l">
                        <a:spcBef>
                          <a:spcPts val="0"/>
                        </a:spcBef>
                        <a:spcAft>
                          <a:spcPts val="0"/>
                        </a:spcAft>
                        <a:buNone/>
                      </a:pPr>
                      <a:r>
                        <a:rPr lang="en"/>
                        <a:t>New Berlin (176 Days)</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417.6 miles</a:t>
                      </a:r>
                      <a:endParaRPr/>
                    </a:p>
                  </a:txBody>
                  <a:tcPr marT="91425" marB="91425" marR="91425" marL="91425"/>
                </a:tc>
                <a:tc>
                  <a:txBody>
                    <a:bodyPr/>
                    <a:lstStyle/>
                    <a:p>
                      <a:pPr indent="0" lvl="0" marL="0" rtl="0" algn="l">
                        <a:spcBef>
                          <a:spcPts val="0"/>
                        </a:spcBef>
                        <a:spcAft>
                          <a:spcPts val="0"/>
                        </a:spcAft>
                        <a:buNone/>
                      </a:pPr>
                      <a:r>
                        <a:rPr lang="en"/>
                        <a:t>334.4 miles</a:t>
                      </a:r>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Wisconsin State Legislature Criteria (#1)</a:t>
            </a:r>
            <a:endParaRPr/>
          </a:p>
        </p:txBody>
      </p:sp>
      <p:sp>
        <p:nvSpPr>
          <p:cNvPr id="132" name="Google Shape;132;p23"/>
          <p:cNvSpPr txBox="1"/>
          <p:nvPr>
            <p:ph idx="1" type="body"/>
          </p:nvPr>
        </p:nvSpPr>
        <p:spPr>
          <a:xfrm>
            <a:off x="1759950" y="1152450"/>
            <a:ext cx="5624100" cy="4599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1600">
                <a:solidFill>
                  <a:srgbClr val="000000"/>
                </a:solidFill>
                <a:latin typeface="Arial"/>
                <a:ea typeface="Arial"/>
                <a:cs typeface="Arial"/>
                <a:sym typeface="Arial"/>
              </a:rPr>
              <a:t>School Career </a:t>
            </a:r>
            <a:r>
              <a:rPr lang="en" sz="1600">
                <a:solidFill>
                  <a:srgbClr val="000000"/>
                </a:solidFill>
                <a:latin typeface="Arial"/>
                <a:ea typeface="Arial"/>
                <a:cs typeface="Arial"/>
                <a:sym typeface="Arial"/>
              </a:rPr>
              <a:t>Miles Traveled to School</a:t>
            </a:r>
            <a:endParaRPr sz="1600">
              <a:solidFill>
                <a:srgbClr val="000000"/>
              </a:solidFill>
              <a:latin typeface="Arial"/>
              <a:ea typeface="Arial"/>
              <a:cs typeface="Arial"/>
              <a:sym typeface="Arial"/>
            </a:endParaRPr>
          </a:p>
        </p:txBody>
      </p:sp>
      <p:pic>
        <p:nvPicPr>
          <p:cNvPr id="133" name="Google Shape;133;p23"/>
          <p:cNvPicPr preferRelativeResize="0"/>
          <p:nvPr/>
        </p:nvPicPr>
        <p:blipFill>
          <a:blip r:embed="rId3">
            <a:alphaModFix/>
          </a:blip>
          <a:stretch>
            <a:fillRect/>
          </a:stretch>
        </p:blipFill>
        <p:spPr>
          <a:xfrm>
            <a:off x="7590400" y="4067925"/>
            <a:ext cx="878075" cy="878075"/>
          </a:xfrm>
          <a:prstGeom prst="rect">
            <a:avLst/>
          </a:prstGeom>
          <a:noFill/>
          <a:ln>
            <a:noFill/>
          </a:ln>
        </p:spPr>
      </p:pic>
      <p:graphicFrame>
        <p:nvGraphicFramePr>
          <p:cNvPr id="134" name="Google Shape;134;p23"/>
          <p:cNvGraphicFramePr/>
          <p:nvPr/>
        </p:nvGraphicFramePr>
        <p:xfrm>
          <a:off x="873850" y="1612350"/>
          <a:ext cx="3000000" cy="3000000"/>
        </p:xfrm>
        <a:graphic>
          <a:graphicData uri="http://schemas.openxmlformats.org/drawingml/2006/table">
            <a:tbl>
              <a:tblPr>
                <a:noFill/>
                <a:tableStyleId>{ABB34674-BE1C-4F36-A414-E2A18266F08D}</a:tableStyleId>
              </a:tblPr>
              <a:tblGrid>
                <a:gridCol w="2884900"/>
                <a:gridCol w="2177050"/>
                <a:gridCol w="2177050"/>
              </a:tblGrid>
              <a:tr h="381000">
                <a:tc>
                  <a:txBody>
                    <a:bodyPr/>
                    <a:lstStyle/>
                    <a:p>
                      <a:pPr indent="0" lvl="0" marL="0" rtl="0" algn="l">
                        <a:spcBef>
                          <a:spcPts val="0"/>
                        </a:spcBef>
                        <a:spcAft>
                          <a:spcPts val="0"/>
                        </a:spcAft>
                        <a:buNone/>
                      </a:pPr>
                      <a:r>
                        <a:rPr lang="en"/>
                        <a:t>Elementary Annual Travel</a:t>
                      </a:r>
                      <a:endParaRPr/>
                    </a:p>
                  </a:txBody>
                  <a:tcPr marT="91425" marB="91425" marR="91425" marL="91425"/>
                </a:tc>
                <a:tc>
                  <a:txBody>
                    <a:bodyPr/>
                    <a:lstStyle/>
                    <a:p>
                      <a:pPr indent="0" lvl="0" marL="0" rtl="0" algn="l">
                        <a:spcBef>
                          <a:spcPts val="0"/>
                        </a:spcBef>
                        <a:spcAft>
                          <a:spcPts val="0"/>
                        </a:spcAft>
                        <a:buNone/>
                      </a:pPr>
                      <a:r>
                        <a:rPr lang="en"/>
                        <a:t>West Allis (6 years)</a:t>
                      </a:r>
                      <a:endParaRPr/>
                    </a:p>
                  </a:txBody>
                  <a:tcPr marT="91425" marB="91425" marR="91425" marL="91425"/>
                </a:tc>
                <a:tc>
                  <a:txBody>
                    <a:bodyPr/>
                    <a:lstStyle/>
                    <a:p>
                      <a:pPr indent="0" lvl="0" marL="0" rtl="0" algn="l">
                        <a:spcBef>
                          <a:spcPts val="0"/>
                        </a:spcBef>
                        <a:spcAft>
                          <a:spcPts val="0"/>
                        </a:spcAft>
                        <a:buNone/>
                      </a:pPr>
                      <a:r>
                        <a:rPr lang="en"/>
                        <a:t>New Berlin (7 years)</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718.2 miles</a:t>
                      </a:r>
                      <a:endParaRPr/>
                    </a:p>
                  </a:txBody>
                  <a:tcPr marT="91425" marB="91425" marR="91425" marL="91425"/>
                </a:tc>
                <a:tc>
                  <a:txBody>
                    <a:bodyPr/>
                    <a:lstStyle/>
                    <a:p>
                      <a:pPr indent="0" lvl="0" marL="0" rtl="0" algn="l">
                        <a:spcBef>
                          <a:spcPts val="0"/>
                        </a:spcBef>
                        <a:spcAft>
                          <a:spcPts val="0"/>
                        </a:spcAft>
                        <a:buNone/>
                      </a:pPr>
                      <a:r>
                        <a:rPr lang="en"/>
                        <a:t>3,203.2</a:t>
                      </a:r>
                      <a:r>
                        <a:rPr lang="en"/>
                        <a:t> miles</a:t>
                      </a:r>
                      <a:endParaRPr/>
                    </a:p>
                  </a:txBody>
                  <a:tcPr marT="91425" marB="91425" marR="91425" marL="91425"/>
                </a:tc>
              </a:tr>
              <a:tr h="381000">
                <a:tc>
                  <a:txBody>
                    <a:bodyPr/>
                    <a:lstStyle/>
                    <a:p>
                      <a:pPr indent="0" lvl="0" marL="0" rtl="0" algn="l">
                        <a:spcBef>
                          <a:spcPts val="0"/>
                        </a:spcBef>
                        <a:spcAft>
                          <a:spcPts val="0"/>
                        </a:spcAft>
                        <a:buNone/>
                      </a:pPr>
                      <a:r>
                        <a:rPr lang="en"/>
                        <a:t>Middle School  Annual Travel</a:t>
                      </a:r>
                      <a:endParaRPr/>
                    </a:p>
                  </a:txBody>
                  <a:tcPr marT="91425" marB="91425" marR="91425" marL="91425"/>
                </a:tc>
                <a:tc>
                  <a:txBody>
                    <a:bodyPr/>
                    <a:lstStyle/>
                    <a:p>
                      <a:pPr indent="0" lvl="0" marL="0" rtl="0" algn="l">
                        <a:spcBef>
                          <a:spcPts val="0"/>
                        </a:spcBef>
                        <a:spcAft>
                          <a:spcPts val="0"/>
                        </a:spcAft>
                        <a:buNone/>
                      </a:pPr>
                      <a:r>
                        <a:rPr lang="en"/>
                        <a:t>West Allis (3 years)</a:t>
                      </a:r>
                      <a:endParaRPr/>
                    </a:p>
                  </a:txBody>
                  <a:tcPr marT="91425" marB="91425" marR="91425" marL="91425"/>
                </a:tc>
                <a:tc>
                  <a:txBody>
                    <a:bodyPr/>
                    <a:lstStyle/>
                    <a:p>
                      <a:pPr indent="0" lvl="0" marL="0" rtl="0" algn="l">
                        <a:spcBef>
                          <a:spcPts val="0"/>
                        </a:spcBef>
                        <a:spcAft>
                          <a:spcPts val="0"/>
                        </a:spcAft>
                        <a:buNone/>
                      </a:pPr>
                      <a:r>
                        <a:rPr lang="en"/>
                        <a:t>New Berlin (2 years)</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1,556</a:t>
                      </a:r>
                      <a:r>
                        <a:rPr lang="en"/>
                        <a:t> miles</a:t>
                      </a:r>
                      <a:endParaRPr/>
                    </a:p>
                  </a:txBody>
                  <a:tcPr marT="91425" marB="91425" marR="91425" marL="91425"/>
                </a:tc>
                <a:tc>
                  <a:txBody>
                    <a:bodyPr/>
                    <a:lstStyle/>
                    <a:p>
                      <a:pPr indent="0" lvl="0" marL="0" rtl="0" algn="l">
                        <a:spcBef>
                          <a:spcPts val="0"/>
                        </a:spcBef>
                        <a:spcAft>
                          <a:spcPts val="0"/>
                        </a:spcAft>
                        <a:buNone/>
                      </a:pPr>
                      <a:r>
                        <a:rPr lang="en"/>
                        <a:t>668.8</a:t>
                      </a:r>
                      <a:r>
                        <a:rPr lang="en"/>
                        <a:t> miles</a:t>
                      </a:r>
                      <a:endParaRPr/>
                    </a:p>
                  </a:txBody>
                  <a:tcPr marT="91425" marB="91425" marR="91425" marL="91425"/>
                </a:tc>
              </a:tr>
              <a:tr h="381000">
                <a:tc>
                  <a:txBody>
                    <a:bodyPr/>
                    <a:lstStyle/>
                    <a:p>
                      <a:pPr indent="0" lvl="0" marL="0" rtl="0" algn="l">
                        <a:spcBef>
                          <a:spcPts val="0"/>
                        </a:spcBef>
                        <a:spcAft>
                          <a:spcPts val="0"/>
                        </a:spcAft>
                        <a:buNone/>
                      </a:pPr>
                      <a:r>
                        <a:rPr lang="en"/>
                        <a:t>High School Annual Travel</a:t>
                      </a:r>
                      <a:endParaRPr/>
                    </a:p>
                  </a:txBody>
                  <a:tcPr marT="91425" marB="91425" marR="91425" marL="91425"/>
                </a:tc>
                <a:tc>
                  <a:txBody>
                    <a:bodyPr/>
                    <a:lstStyle/>
                    <a:p>
                      <a:pPr indent="0" lvl="0" marL="0" rtl="0" algn="l">
                        <a:spcBef>
                          <a:spcPts val="0"/>
                        </a:spcBef>
                        <a:spcAft>
                          <a:spcPts val="0"/>
                        </a:spcAft>
                        <a:buNone/>
                      </a:pPr>
                      <a:r>
                        <a:rPr lang="en"/>
                        <a:t>West Allis (4 years)</a:t>
                      </a:r>
                      <a:endParaRPr/>
                    </a:p>
                  </a:txBody>
                  <a:tcPr marT="91425" marB="91425" marR="91425" marL="91425"/>
                </a:tc>
                <a:tc>
                  <a:txBody>
                    <a:bodyPr/>
                    <a:lstStyle/>
                    <a:p>
                      <a:pPr indent="0" lvl="0" marL="0" rtl="0" algn="l">
                        <a:spcBef>
                          <a:spcPts val="0"/>
                        </a:spcBef>
                        <a:spcAft>
                          <a:spcPts val="0"/>
                        </a:spcAft>
                        <a:buNone/>
                      </a:pPr>
                      <a:r>
                        <a:rPr lang="en"/>
                        <a:t>New Berlin (4 years)</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1,670.4</a:t>
                      </a:r>
                      <a:r>
                        <a:rPr lang="en"/>
                        <a:t> miles</a:t>
                      </a:r>
                      <a:endParaRPr/>
                    </a:p>
                  </a:txBody>
                  <a:tcPr marT="91425" marB="91425" marR="91425" marL="91425"/>
                </a:tc>
                <a:tc>
                  <a:txBody>
                    <a:bodyPr/>
                    <a:lstStyle/>
                    <a:p>
                      <a:pPr indent="0" lvl="0" marL="0" rtl="0" algn="l">
                        <a:spcBef>
                          <a:spcPts val="0"/>
                        </a:spcBef>
                        <a:spcAft>
                          <a:spcPts val="0"/>
                        </a:spcAft>
                        <a:buNone/>
                      </a:pPr>
                      <a:r>
                        <a:rPr lang="en"/>
                        <a:t>1,337.6</a:t>
                      </a:r>
                      <a:r>
                        <a:rPr lang="en"/>
                        <a:t> miles</a:t>
                      </a:r>
                      <a:endParaRPr/>
                    </a:p>
                  </a:txBody>
                  <a:tcPr marT="91425" marB="91425" marR="91425" marL="91425"/>
                </a:tc>
              </a:tr>
              <a:tr h="381000">
                <a:tc>
                  <a:txBody>
                    <a:bodyPr/>
                    <a:lstStyle/>
                    <a:p>
                      <a:pPr indent="0" lvl="0" marL="0" rtl="0" algn="l">
                        <a:spcBef>
                          <a:spcPts val="0"/>
                        </a:spcBef>
                        <a:spcAft>
                          <a:spcPts val="0"/>
                        </a:spcAft>
                        <a:buNone/>
                      </a:pPr>
                      <a:r>
                        <a:rPr b="1" lang="en"/>
                        <a:t>School Career Miles Traveled</a:t>
                      </a:r>
                      <a:endParaRPr b="1"/>
                    </a:p>
                  </a:txBody>
                  <a:tcPr marT="91425" marB="91425" marR="91425" marL="91425"/>
                </a:tc>
                <a:tc>
                  <a:txBody>
                    <a:bodyPr/>
                    <a:lstStyle/>
                    <a:p>
                      <a:pPr indent="0" lvl="0" marL="0" rtl="0" algn="l">
                        <a:spcBef>
                          <a:spcPts val="0"/>
                        </a:spcBef>
                        <a:spcAft>
                          <a:spcPts val="0"/>
                        </a:spcAft>
                        <a:buNone/>
                      </a:pPr>
                      <a:r>
                        <a:rPr b="1" lang="en"/>
                        <a:t>3,944.6 miles</a:t>
                      </a:r>
                      <a:endParaRPr b="1"/>
                    </a:p>
                  </a:txBody>
                  <a:tcPr marT="91425" marB="91425" marR="91425" marL="91425"/>
                </a:tc>
                <a:tc>
                  <a:txBody>
                    <a:bodyPr/>
                    <a:lstStyle/>
                    <a:p>
                      <a:pPr indent="0" lvl="0" marL="0" rtl="0" algn="l">
                        <a:spcBef>
                          <a:spcPts val="0"/>
                        </a:spcBef>
                        <a:spcAft>
                          <a:spcPts val="0"/>
                        </a:spcAft>
                        <a:buNone/>
                      </a:pPr>
                      <a:r>
                        <a:rPr b="1" lang="en"/>
                        <a:t>5,209.6 miles</a:t>
                      </a:r>
                      <a:endParaRPr b="1"/>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Wisconsin State Legislature Criteria (#2)</a:t>
            </a:r>
            <a:endParaRPr/>
          </a:p>
        </p:txBody>
      </p:sp>
      <p:sp>
        <p:nvSpPr>
          <p:cNvPr id="140" name="Google Shape;140;p24"/>
          <p:cNvSpPr txBox="1"/>
          <p:nvPr>
            <p:ph idx="1" type="body"/>
          </p:nvPr>
        </p:nvSpPr>
        <p:spPr>
          <a:xfrm>
            <a:off x="311700" y="1464950"/>
            <a:ext cx="8520600" cy="1995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sz="1900">
                <a:solidFill>
                  <a:srgbClr val="000000"/>
                </a:solidFill>
                <a:latin typeface="Arial"/>
                <a:ea typeface="Arial"/>
                <a:cs typeface="Arial"/>
                <a:sym typeface="Arial"/>
              </a:rPr>
              <a:t>The educational needs of all of the children residing in the affected school districts, the educational programs currently offered by each affected school district and the ability and commitment of each school district to meet those needs and continue to offer those educational programs.</a:t>
            </a:r>
            <a:endParaRPr b="1" sz="1900">
              <a:solidFill>
                <a:srgbClr val="000000"/>
              </a:solidFill>
              <a:latin typeface="Arial"/>
              <a:ea typeface="Arial"/>
              <a:cs typeface="Arial"/>
              <a:sym typeface="Arial"/>
            </a:endParaRPr>
          </a:p>
          <a:p>
            <a:pPr indent="0" lvl="0" marL="45720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41" name="Google Shape;141;p24"/>
          <p:cNvPicPr preferRelativeResize="0"/>
          <p:nvPr/>
        </p:nvPicPr>
        <p:blipFill>
          <a:blip r:embed="rId3">
            <a:alphaModFix/>
          </a:blip>
          <a:stretch>
            <a:fillRect/>
          </a:stretch>
        </p:blipFill>
        <p:spPr>
          <a:xfrm>
            <a:off x="7590400" y="4034775"/>
            <a:ext cx="911225" cy="911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Wisconsin State Legislature Criteria (#2)</a:t>
            </a:r>
            <a:endParaRPr/>
          </a:p>
        </p:txBody>
      </p:sp>
      <p:sp>
        <p:nvSpPr>
          <p:cNvPr id="147" name="Google Shape;147;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l">
              <a:lnSpc>
                <a:spcPct val="100000"/>
              </a:lnSpc>
              <a:spcBef>
                <a:spcPts val="0"/>
              </a:spcBef>
              <a:spcAft>
                <a:spcPts val="0"/>
              </a:spcAft>
              <a:buNone/>
            </a:pPr>
            <a:r>
              <a:rPr lang="en" sz="1600">
                <a:solidFill>
                  <a:srgbClr val="222222"/>
                </a:solidFill>
                <a:latin typeface="Arial"/>
                <a:ea typeface="Arial"/>
                <a:cs typeface="Arial"/>
                <a:sym typeface="Arial"/>
              </a:rPr>
              <a:t>On February 12, the petitioners argued that due to academic test scores the West Allis-West Milwaukee School District is not adequately servicing students who live in New Berlin and attend the WAWM School District. </a:t>
            </a:r>
            <a:endParaRPr sz="1600">
              <a:solidFill>
                <a:srgbClr val="222222"/>
              </a:solidFill>
              <a:latin typeface="Arial"/>
              <a:ea typeface="Arial"/>
              <a:cs typeface="Arial"/>
              <a:sym typeface="Arial"/>
            </a:endParaRPr>
          </a:p>
          <a:p>
            <a:pPr indent="0" lvl="0" marL="0" rtl="0" algn="l">
              <a:lnSpc>
                <a:spcPct val="100000"/>
              </a:lnSpc>
              <a:spcBef>
                <a:spcPts val="0"/>
              </a:spcBef>
              <a:spcAft>
                <a:spcPts val="0"/>
              </a:spcAft>
              <a:buNone/>
            </a:pPr>
            <a:r>
              <a:t/>
            </a:r>
            <a:endParaRPr sz="1600">
              <a:solidFill>
                <a:srgbClr val="222222"/>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222222"/>
                </a:solidFill>
                <a:latin typeface="Arial"/>
                <a:ea typeface="Arial"/>
                <a:cs typeface="Arial"/>
                <a:sym typeface="Arial"/>
              </a:rPr>
              <a:t>This snapshot they provided shows a large difference between the two school districts but this picture is largely incomplete. </a:t>
            </a:r>
            <a:endParaRPr sz="1600">
              <a:solidFill>
                <a:srgbClr val="222222"/>
              </a:solidFill>
              <a:latin typeface="Arial"/>
              <a:ea typeface="Arial"/>
              <a:cs typeface="Arial"/>
              <a:sym typeface="Arial"/>
            </a:endParaRPr>
          </a:p>
          <a:p>
            <a:pPr indent="0" lvl="0" marL="0" rtl="0" algn="l">
              <a:lnSpc>
                <a:spcPct val="100000"/>
              </a:lnSpc>
              <a:spcBef>
                <a:spcPts val="0"/>
              </a:spcBef>
              <a:spcAft>
                <a:spcPts val="0"/>
              </a:spcAft>
              <a:buNone/>
            </a:pPr>
            <a:r>
              <a:t/>
            </a:r>
            <a:endParaRPr sz="1600">
              <a:solidFill>
                <a:srgbClr val="222222"/>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222222"/>
                </a:solidFill>
                <a:latin typeface="Arial"/>
                <a:ea typeface="Arial"/>
                <a:cs typeface="Arial"/>
                <a:sym typeface="Arial"/>
              </a:rPr>
              <a:t>What the petitioners really are alleging is that students who live in New Berlin but attend WAWM School District aren’t provided as quality of an education as a student who attends the New Berlin school district when comparing academic outcomes. </a:t>
            </a:r>
            <a:endParaRPr sz="1600">
              <a:solidFill>
                <a:srgbClr val="222222"/>
              </a:solidFill>
              <a:latin typeface="Arial"/>
              <a:ea typeface="Arial"/>
              <a:cs typeface="Arial"/>
              <a:sym typeface="Arial"/>
            </a:endParaRPr>
          </a:p>
          <a:p>
            <a:pPr indent="0" lvl="0" marL="0" rtl="0" algn="l">
              <a:lnSpc>
                <a:spcPct val="100000"/>
              </a:lnSpc>
              <a:spcBef>
                <a:spcPts val="0"/>
              </a:spcBef>
              <a:spcAft>
                <a:spcPts val="0"/>
              </a:spcAft>
              <a:buNone/>
            </a:pPr>
            <a:r>
              <a:t/>
            </a:r>
            <a:endParaRPr sz="1600">
              <a:solidFill>
                <a:srgbClr val="222222"/>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222222"/>
                </a:solidFill>
                <a:latin typeface="Arial"/>
                <a:ea typeface="Arial"/>
                <a:cs typeface="Arial"/>
                <a:sym typeface="Arial"/>
              </a:rPr>
              <a:t>But when they showed data to prove their case, they presented information that compared the entire WAWM School District to the New Berlin School District….this is not an accurate representation</a:t>
            </a:r>
            <a:endParaRPr sz="1600">
              <a:solidFill>
                <a:srgbClr val="222222"/>
              </a:solidFill>
              <a:latin typeface="Arial"/>
              <a:ea typeface="Arial"/>
              <a:cs typeface="Arial"/>
              <a:sym typeface="Arial"/>
            </a:endParaRPr>
          </a:p>
          <a:p>
            <a:pPr indent="0" lvl="0" marL="0" rtl="0" algn="l">
              <a:lnSpc>
                <a:spcPct val="100000"/>
              </a:lnSpc>
              <a:spcBef>
                <a:spcPts val="0"/>
              </a:spcBef>
              <a:spcAft>
                <a:spcPts val="0"/>
              </a:spcAft>
              <a:buNone/>
            </a:pPr>
            <a:r>
              <a:t/>
            </a:r>
            <a:endParaRPr sz="1600">
              <a:solidFill>
                <a:srgbClr val="222222"/>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222222"/>
                </a:solidFill>
                <a:latin typeface="Arial"/>
                <a:ea typeface="Arial"/>
                <a:cs typeface="Arial"/>
                <a:sym typeface="Arial"/>
              </a:rPr>
              <a:t>For the purposes of our presentation, we would like to show you the following comparison:</a:t>
            </a:r>
            <a:endParaRPr sz="1600">
              <a:solidFill>
                <a:srgbClr val="222222"/>
              </a:solidFill>
              <a:latin typeface="Arial"/>
              <a:ea typeface="Arial"/>
              <a:cs typeface="Arial"/>
              <a:sym typeface="Arial"/>
            </a:endParaRPr>
          </a:p>
          <a:p>
            <a:pPr indent="0" lvl="0" marL="0" rtl="0" algn="l">
              <a:lnSpc>
                <a:spcPct val="100000"/>
              </a:lnSpc>
              <a:spcBef>
                <a:spcPts val="1000"/>
              </a:spcBef>
              <a:spcAft>
                <a:spcPts val="0"/>
              </a:spcAft>
              <a:buNone/>
            </a:pPr>
            <a:r>
              <a:t/>
            </a:r>
            <a:endParaRPr sz="1600">
              <a:solidFill>
                <a:srgbClr val="222222"/>
              </a:solidFill>
              <a:latin typeface="Arial"/>
              <a:ea typeface="Arial"/>
              <a:cs typeface="Arial"/>
              <a:sym typeface="Arial"/>
            </a:endParaRPr>
          </a:p>
          <a:p>
            <a:pPr indent="-307340" lvl="0" marL="457200" rtl="0" algn="l">
              <a:lnSpc>
                <a:spcPct val="100000"/>
              </a:lnSpc>
              <a:spcBef>
                <a:spcPts val="0"/>
              </a:spcBef>
              <a:spcAft>
                <a:spcPts val="0"/>
              </a:spcAft>
              <a:buClr>
                <a:srgbClr val="222222"/>
              </a:buClr>
              <a:buSzPct val="100000"/>
              <a:buFont typeface="Arial"/>
              <a:buChar char="-"/>
            </a:pPr>
            <a:r>
              <a:rPr b="1" i="1" lang="en" sz="1600">
                <a:solidFill>
                  <a:srgbClr val="222222"/>
                </a:solidFill>
                <a:latin typeface="Arial"/>
                <a:ea typeface="Arial"/>
                <a:cs typeface="Arial"/>
                <a:sym typeface="Arial"/>
              </a:rPr>
              <a:t>How students who live in New Berlin but attend WAWM score on state assessments </a:t>
            </a:r>
            <a:endParaRPr b="1" i="1" sz="1600">
              <a:solidFill>
                <a:srgbClr val="222222"/>
              </a:solidFill>
              <a:latin typeface="Arial"/>
              <a:ea typeface="Arial"/>
              <a:cs typeface="Arial"/>
              <a:sym typeface="Arial"/>
            </a:endParaRPr>
          </a:p>
          <a:p>
            <a:pPr indent="0" lvl="0" marL="457200" rtl="0" algn="l">
              <a:lnSpc>
                <a:spcPct val="100000"/>
              </a:lnSpc>
              <a:spcBef>
                <a:spcPts val="0"/>
              </a:spcBef>
              <a:spcAft>
                <a:spcPts val="0"/>
              </a:spcAft>
              <a:buNone/>
            </a:pPr>
            <a:r>
              <a:rPr b="1" i="1" lang="en" sz="1600">
                <a:solidFill>
                  <a:srgbClr val="222222"/>
                </a:solidFill>
                <a:latin typeface="Arial"/>
                <a:ea typeface="Arial"/>
                <a:cs typeface="Arial"/>
                <a:sym typeface="Arial"/>
              </a:rPr>
              <a:t>							</a:t>
            </a:r>
            <a:endParaRPr b="1" i="1" sz="1600">
              <a:solidFill>
                <a:srgbClr val="222222"/>
              </a:solidFill>
              <a:latin typeface="Arial"/>
              <a:ea typeface="Arial"/>
              <a:cs typeface="Arial"/>
              <a:sym typeface="Arial"/>
            </a:endParaRPr>
          </a:p>
          <a:p>
            <a:pPr indent="0" lvl="0" marL="0" rtl="0" algn="ctr">
              <a:lnSpc>
                <a:spcPct val="100000"/>
              </a:lnSpc>
              <a:spcBef>
                <a:spcPts val="0"/>
              </a:spcBef>
              <a:spcAft>
                <a:spcPts val="0"/>
              </a:spcAft>
              <a:buNone/>
            </a:pPr>
            <a:r>
              <a:rPr b="1" i="1" lang="en" sz="1600">
                <a:solidFill>
                  <a:srgbClr val="222222"/>
                </a:solidFill>
                <a:latin typeface="Arial"/>
                <a:ea typeface="Arial"/>
                <a:cs typeface="Arial"/>
                <a:sym typeface="Arial"/>
              </a:rPr>
              <a:t>VS</a:t>
            </a:r>
            <a:endParaRPr b="1" i="1" sz="1600">
              <a:solidFill>
                <a:srgbClr val="222222"/>
              </a:solidFill>
              <a:latin typeface="Arial"/>
              <a:ea typeface="Arial"/>
              <a:cs typeface="Arial"/>
              <a:sym typeface="Arial"/>
            </a:endParaRPr>
          </a:p>
          <a:p>
            <a:pPr indent="0" lvl="0" marL="0" rtl="0" algn="l">
              <a:lnSpc>
                <a:spcPct val="100000"/>
              </a:lnSpc>
              <a:spcBef>
                <a:spcPts val="0"/>
              </a:spcBef>
              <a:spcAft>
                <a:spcPts val="0"/>
              </a:spcAft>
              <a:buNone/>
            </a:pPr>
            <a:r>
              <a:t/>
            </a:r>
            <a:endParaRPr b="1" i="1" sz="1600">
              <a:solidFill>
                <a:srgbClr val="222222"/>
              </a:solidFill>
              <a:latin typeface="Arial"/>
              <a:ea typeface="Arial"/>
              <a:cs typeface="Arial"/>
              <a:sym typeface="Arial"/>
            </a:endParaRPr>
          </a:p>
          <a:p>
            <a:pPr indent="-307340" lvl="0" marL="457200" rtl="0" algn="l">
              <a:lnSpc>
                <a:spcPct val="100000"/>
              </a:lnSpc>
              <a:spcBef>
                <a:spcPts val="0"/>
              </a:spcBef>
              <a:spcAft>
                <a:spcPts val="0"/>
              </a:spcAft>
              <a:buClr>
                <a:srgbClr val="222222"/>
              </a:buClr>
              <a:buSzPct val="100000"/>
              <a:buFont typeface="Arial"/>
              <a:buChar char="-"/>
            </a:pPr>
            <a:r>
              <a:rPr b="1" i="1" lang="en" sz="1600">
                <a:solidFill>
                  <a:srgbClr val="222222"/>
                </a:solidFill>
                <a:latin typeface="Arial"/>
                <a:ea typeface="Arial"/>
                <a:cs typeface="Arial"/>
                <a:sym typeface="Arial"/>
              </a:rPr>
              <a:t>How students who attend New Berlin score on the same state </a:t>
            </a:r>
            <a:r>
              <a:rPr b="1" i="1" lang="en" sz="1600">
                <a:solidFill>
                  <a:srgbClr val="222222"/>
                </a:solidFill>
                <a:latin typeface="Arial"/>
                <a:ea typeface="Arial"/>
                <a:cs typeface="Arial"/>
                <a:sym typeface="Arial"/>
              </a:rPr>
              <a:t>assessments</a:t>
            </a:r>
            <a:r>
              <a:rPr b="1" i="1" lang="en" sz="1600">
                <a:solidFill>
                  <a:srgbClr val="222222"/>
                </a:solidFill>
                <a:latin typeface="Arial"/>
                <a:ea typeface="Arial"/>
                <a:cs typeface="Arial"/>
                <a:sym typeface="Arial"/>
              </a:rPr>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Wisconsin State Legislature Criteria (#2)</a:t>
            </a:r>
            <a:endParaRPr/>
          </a:p>
        </p:txBody>
      </p:sp>
      <p:sp>
        <p:nvSpPr>
          <p:cNvPr id="153" name="Google Shape;153;p26"/>
          <p:cNvSpPr txBox="1"/>
          <p:nvPr>
            <p:ph idx="1" type="body"/>
          </p:nvPr>
        </p:nvSpPr>
        <p:spPr>
          <a:xfrm>
            <a:off x="342875" y="1017725"/>
            <a:ext cx="8520600" cy="1260300"/>
          </a:xfrm>
          <a:prstGeom prst="rect">
            <a:avLst/>
          </a:prstGeom>
        </p:spPr>
        <p:txBody>
          <a:bodyPr anchorCtr="0" anchor="t" bIns="91425" lIns="91425" spcFirstLastPara="1" rIns="91425" wrap="square" tIns="91425">
            <a:noAutofit/>
          </a:bodyPr>
          <a:lstStyle/>
          <a:p>
            <a:pPr indent="0" lvl="0" marL="457200" rtl="0" algn="ctr">
              <a:lnSpc>
                <a:spcPct val="95000"/>
              </a:lnSpc>
              <a:spcBef>
                <a:spcPts val="0"/>
              </a:spcBef>
              <a:spcAft>
                <a:spcPts val="0"/>
              </a:spcAft>
              <a:buSzPts val="605"/>
              <a:buNone/>
            </a:pPr>
            <a:r>
              <a:rPr b="1" lang="en" sz="1400">
                <a:solidFill>
                  <a:srgbClr val="000000"/>
                </a:solidFill>
                <a:latin typeface="Arial"/>
                <a:ea typeface="Arial"/>
                <a:cs typeface="Arial"/>
                <a:sym typeface="Arial"/>
              </a:rPr>
              <a:t>Math</a:t>
            </a:r>
            <a:r>
              <a:rPr b="1" lang="en" sz="1400">
                <a:solidFill>
                  <a:srgbClr val="000000"/>
                </a:solidFill>
                <a:latin typeface="Arial"/>
                <a:ea typeface="Arial"/>
                <a:cs typeface="Arial"/>
                <a:sym typeface="Arial"/>
              </a:rPr>
              <a:t> Forward Exam Comparison 2022-2023</a:t>
            </a:r>
            <a:endParaRPr b="1" sz="1400">
              <a:solidFill>
                <a:srgbClr val="000000"/>
              </a:solidFill>
              <a:latin typeface="Arial"/>
              <a:ea typeface="Arial"/>
              <a:cs typeface="Arial"/>
              <a:sym typeface="Arial"/>
            </a:endParaRPr>
          </a:p>
          <a:p>
            <a:pPr indent="0" lvl="0" marL="457200" rtl="0" algn="ctr">
              <a:lnSpc>
                <a:spcPct val="95000"/>
              </a:lnSpc>
              <a:spcBef>
                <a:spcPts val="1200"/>
              </a:spcBef>
              <a:spcAft>
                <a:spcPts val="0"/>
              </a:spcAft>
              <a:buSzPts val="605"/>
              <a:buNone/>
            </a:pPr>
            <a:r>
              <a:rPr b="1" lang="en" sz="1400">
                <a:solidFill>
                  <a:srgbClr val="000000"/>
                </a:solidFill>
                <a:latin typeface="Arial"/>
                <a:ea typeface="Arial"/>
                <a:cs typeface="Arial"/>
                <a:sym typeface="Arial"/>
              </a:rPr>
              <a:t>3rd - 5th Grade</a:t>
            </a:r>
            <a:endParaRPr b="1" sz="1400">
              <a:solidFill>
                <a:srgbClr val="000000"/>
              </a:solidFill>
              <a:latin typeface="Arial"/>
              <a:ea typeface="Arial"/>
              <a:cs typeface="Arial"/>
              <a:sym typeface="Arial"/>
            </a:endParaRPr>
          </a:p>
          <a:p>
            <a:pPr indent="0" lvl="0" marL="0" rtl="0" algn="l">
              <a:lnSpc>
                <a:spcPct val="95000"/>
              </a:lnSpc>
              <a:spcBef>
                <a:spcPts val="1200"/>
              </a:spcBef>
              <a:spcAft>
                <a:spcPts val="1200"/>
              </a:spcAft>
              <a:buSzPts val="605"/>
              <a:buNone/>
            </a:pPr>
            <a:r>
              <a:t/>
            </a:r>
            <a:endParaRPr sz="989"/>
          </a:p>
        </p:txBody>
      </p:sp>
      <p:graphicFrame>
        <p:nvGraphicFramePr>
          <p:cNvPr id="154" name="Google Shape;154;p26"/>
          <p:cNvGraphicFramePr/>
          <p:nvPr/>
        </p:nvGraphicFramePr>
        <p:xfrm>
          <a:off x="983675" y="1897025"/>
          <a:ext cx="3000000" cy="3000000"/>
        </p:xfrm>
        <a:graphic>
          <a:graphicData uri="http://schemas.openxmlformats.org/drawingml/2006/table">
            <a:tbl>
              <a:tblPr>
                <a:noFill/>
                <a:tableStyleId>{ABB34674-BE1C-4F36-A414-E2A18266F08D}</a:tableStyleId>
              </a:tblPr>
              <a:tblGrid>
                <a:gridCol w="2233700"/>
                <a:gridCol w="1385800"/>
                <a:gridCol w="1067825"/>
                <a:gridCol w="2551675"/>
              </a:tblGrid>
              <a:tr h="381000">
                <a:tc>
                  <a:txBody>
                    <a:bodyPr/>
                    <a:lstStyle/>
                    <a:p>
                      <a:pPr indent="0" lvl="0" marL="0" rtl="0" algn="l">
                        <a:spcBef>
                          <a:spcPts val="0"/>
                        </a:spcBef>
                        <a:spcAft>
                          <a:spcPts val="0"/>
                        </a:spcAft>
                        <a:buNone/>
                      </a:pPr>
                      <a:r>
                        <a:rPr lang="en" sz="1300"/>
                        <a:t>School</a:t>
                      </a:r>
                      <a:endParaRPr sz="1300"/>
                    </a:p>
                  </a:txBody>
                  <a:tcPr marT="91425" marB="91425" marR="91425" marL="91425"/>
                </a:tc>
                <a:tc>
                  <a:txBody>
                    <a:bodyPr/>
                    <a:lstStyle/>
                    <a:p>
                      <a:pPr indent="0" lvl="0" marL="0" rtl="0" algn="ctr">
                        <a:spcBef>
                          <a:spcPts val="0"/>
                        </a:spcBef>
                        <a:spcAft>
                          <a:spcPts val="0"/>
                        </a:spcAft>
                        <a:buNone/>
                      </a:pPr>
                      <a:r>
                        <a:rPr lang="en" sz="1300"/>
                        <a:t>% Below Basic</a:t>
                      </a:r>
                      <a:endParaRPr sz="1300"/>
                    </a:p>
                  </a:txBody>
                  <a:tcPr marT="91425" marB="91425" marR="91425" marL="91425"/>
                </a:tc>
                <a:tc>
                  <a:txBody>
                    <a:bodyPr/>
                    <a:lstStyle/>
                    <a:p>
                      <a:pPr indent="0" lvl="0" marL="0" rtl="0" algn="ctr">
                        <a:spcBef>
                          <a:spcPts val="0"/>
                        </a:spcBef>
                        <a:spcAft>
                          <a:spcPts val="0"/>
                        </a:spcAft>
                        <a:buNone/>
                      </a:pPr>
                      <a:r>
                        <a:rPr lang="en" sz="1300"/>
                        <a:t>% Basic</a:t>
                      </a:r>
                      <a:endParaRPr sz="1300"/>
                    </a:p>
                  </a:txBody>
                  <a:tcPr marT="91425" marB="91425" marR="91425" marL="91425"/>
                </a:tc>
                <a:tc>
                  <a:txBody>
                    <a:bodyPr/>
                    <a:lstStyle/>
                    <a:p>
                      <a:pPr indent="0" lvl="0" marL="0" rtl="0" algn="ctr">
                        <a:spcBef>
                          <a:spcPts val="0"/>
                        </a:spcBef>
                        <a:spcAft>
                          <a:spcPts val="0"/>
                        </a:spcAft>
                        <a:buNone/>
                      </a:pPr>
                      <a:r>
                        <a:rPr b="1" lang="en" sz="1300"/>
                        <a:t>% Proficient / Advanced</a:t>
                      </a:r>
                      <a:endParaRPr b="1" sz="1300"/>
                    </a:p>
                  </a:txBody>
                  <a:tcPr marT="91425" marB="91425" marR="91425" marL="91425"/>
                </a:tc>
              </a:tr>
              <a:tr h="381000">
                <a:tc>
                  <a:txBody>
                    <a:bodyPr/>
                    <a:lstStyle/>
                    <a:p>
                      <a:pPr indent="0" lvl="0" marL="0" rtl="0" algn="l">
                        <a:spcBef>
                          <a:spcPts val="0"/>
                        </a:spcBef>
                        <a:spcAft>
                          <a:spcPts val="0"/>
                        </a:spcAft>
                        <a:buNone/>
                      </a:pPr>
                      <a:r>
                        <a:rPr lang="en" sz="1300"/>
                        <a:t>Hoover</a:t>
                      </a:r>
                      <a:endParaRPr sz="1300"/>
                    </a:p>
                  </a:txBody>
                  <a:tcPr marT="91425" marB="91425" marR="91425" marL="91425"/>
                </a:tc>
                <a:tc>
                  <a:txBody>
                    <a:bodyPr/>
                    <a:lstStyle/>
                    <a:p>
                      <a:pPr indent="0" lvl="0" marL="0" rtl="0" algn="ctr">
                        <a:spcBef>
                          <a:spcPts val="0"/>
                        </a:spcBef>
                        <a:spcAft>
                          <a:spcPts val="0"/>
                        </a:spcAft>
                        <a:buNone/>
                      </a:pPr>
                      <a:r>
                        <a:rPr lang="en" sz="1300">
                          <a:highlight>
                            <a:srgbClr val="FFFFFF"/>
                          </a:highlight>
                        </a:rPr>
                        <a:t>38.9%</a:t>
                      </a:r>
                      <a:endParaRPr sz="1300">
                        <a:highlight>
                          <a:srgbClr val="FFFFFF"/>
                        </a:highlight>
                      </a:endParaRPr>
                    </a:p>
                  </a:txBody>
                  <a:tcPr marT="91425" marB="91425" marR="91425" marL="91425"/>
                </a:tc>
                <a:tc>
                  <a:txBody>
                    <a:bodyPr/>
                    <a:lstStyle/>
                    <a:p>
                      <a:pPr indent="0" lvl="0" marL="0" rtl="0" algn="ctr">
                        <a:spcBef>
                          <a:spcPts val="0"/>
                        </a:spcBef>
                        <a:spcAft>
                          <a:spcPts val="0"/>
                        </a:spcAft>
                        <a:buNone/>
                      </a:pPr>
                      <a:r>
                        <a:rPr lang="en" sz="1300">
                          <a:highlight>
                            <a:srgbClr val="FFFFFF"/>
                          </a:highlight>
                        </a:rPr>
                        <a:t>27.5%</a:t>
                      </a:r>
                      <a:endParaRPr sz="1300">
                        <a:highlight>
                          <a:srgbClr val="FFFFFF"/>
                        </a:highlight>
                      </a:endParaRPr>
                    </a:p>
                  </a:txBody>
                  <a:tcPr marT="91425" marB="91425" marR="91425" marL="91425" anchor="ctr"/>
                </a:tc>
                <a:tc>
                  <a:txBody>
                    <a:bodyPr/>
                    <a:lstStyle/>
                    <a:p>
                      <a:pPr indent="0" lvl="0" marL="0" rtl="0" algn="ctr">
                        <a:spcBef>
                          <a:spcPts val="0"/>
                        </a:spcBef>
                        <a:spcAft>
                          <a:spcPts val="0"/>
                        </a:spcAft>
                        <a:buNone/>
                      </a:pPr>
                      <a:r>
                        <a:rPr b="1" lang="en" sz="1300">
                          <a:highlight>
                            <a:srgbClr val="FFFFFF"/>
                          </a:highlight>
                        </a:rPr>
                        <a:t>33%</a:t>
                      </a:r>
                      <a:endParaRPr b="1" sz="1300">
                        <a:highlight>
                          <a:srgbClr val="FFFFFF"/>
                        </a:highlight>
                      </a:endParaRPr>
                    </a:p>
                  </a:txBody>
                  <a:tcPr marT="91425" marB="91425" marR="91425" marL="91425" anchor="ctr"/>
                </a:tc>
              </a:tr>
              <a:tr h="381000">
                <a:tc>
                  <a:txBody>
                    <a:bodyPr/>
                    <a:lstStyle/>
                    <a:p>
                      <a:pPr indent="0" lvl="0" marL="0" rtl="0" algn="l">
                        <a:spcBef>
                          <a:spcPts val="0"/>
                        </a:spcBef>
                        <a:spcAft>
                          <a:spcPts val="0"/>
                        </a:spcAft>
                        <a:buNone/>
                      </a:pPr>
                      <a:r>
                        <a:rPr lang="en" sz="1300"/>
                        <a:t>New Berlin Students </a:t>
                      </a:r>
                      <a:endParaRPr sz="1300"/>
                    </a:p>
                    <a:p>
                      <a:pPr indent="0" lvl="0" marL="0" rtl="0" algn="l">
                        <a:spcBef>
                          <a:spcPts val="0"/>
                        </a:spcBef>
                        <a:spcAft>
                          <a:spcPts val="0"/>
                        </a:spcAft>
                        <a:buNone/>
                      </a:pPr>
                      <a:r>
                        <a:rPr lang="en" sz="1300"/>
                        <a:t>at Hoover</a:t>
                      </a:r>
                      <a:endParaRPr sz="1300"/>
                    </a:p>
                  </a:txBody>
                  <a:tcPr marT="91425" marB="91425" marR="91425" marL="91425"/>
                </a:tc>
                <a:tc>
                  <a:txBody>
                    <a:bodyPr/>
                    <a:lstStyle/>
                    <a:p>
                      <a:pPr indent="0" lvl="0" marL="0" rtl="0" algn="ctr">
                        <a:spcBef>
                          <a:spcPts val="0"/>
                        </a:spcBef>
                        <a:spcAft>
                          <a:spcPts val="0"/>
                        </a:spcAft>
                        <a:buNone/>
                      </a:pPr>
                      <a:r>
                        <a:rPr lang="en" sz="1300">
                          <a:highlight>
                            <a:srgbClr val="FFFFFF"/>
                          </a:highlight>
                        </a:rPr>
                        <a:t>29%</a:t>
                      </a:r>
                      <a:endParaRPr sz="1300">
                        <a:highlight>
                          <a:srgbClr val="FFFFFF"/>
                        </a:highlight>
                      </a:endParaRPr>
                    </a:p>
                  </a:txBody>
                  <a:tcPr marT="91425" marB="91425" marR="91425" marL="91425"/>
                </a:tc>
                <a:tc>
                  <a:txBody>
                    <a:bodyPr/>
                    <a:lstStyle/>
                    <a:p>
                      <a:pPr indent="0" lvl="0" marL="0" rtl="0" algn="ctr">
                        <a:spcBef>
                          <a:spcPts val="0"/>
                        </a:spcBef>
                        <a:spcAft>
                          <a:spcPts val="0"/>
                        </a:spcAft>
                        <a:buNone/>
                      </a:pPr>
                      <a:r>
                        <a:rPr lang="en" sz="1300">
                          <a:highlight>
                            <a:srgbClr val="FFFFFF"/>
                          </a:highlight>
                        </a:rPr>
                        <a:t>32.3%</a:t>
                      </a:r>
                      <a:endParaRPr sz="1300">
                        <a:highlight>
                          <a:srgbClr val="FFFFFF"/>
                        </a:highlight>
                      </a:endParaRPr>
                    </a:p>
                  </a:txBody>
                  <a:tcPr marT="91425" marB="91425" marR="91425" marL="91425" anchor="ctr"/>
                </a:tc>
                <a:tc>
                  <a:txBody>
                    <a:bodyPr/>
                    <a:lstStyle/>
                    <a:p>
                      <a:pPr indent="0" lvl="0" marL="0" rtl="0" algn="ctr">
                        <a:spcBef>
                          <a:spcPts val="0"/>
                        </a:spcBef>
                        <a:spcAft>
                          <a:spcPts val="0"/>
                        </a:spcAft>
                        <a:buNone/>
                      </a:pPr>
                      <a:r>
                        <a:rPr b="1" lang="en" sz="1300">
                          <a:highlight>
                            <a:srgbClr val="FFFFFF"/>
                          </a:highlight>
                        </a:rPr>
                        <a:t>38.7%</a:t>
                      </a:r>
                      <a:endParaRPr b="1" sz="1300">
                        <a:highlight>
                          <a:srgbClr val="FFFFFF"/>
                        </a:highlight>
                      </a:endParaRPr>
                    </a:p>
                  </a:txBody>
                  <a:tcPr marT="91425" marB="91425" marR="91425" marL="91425" anchor="ctr"/>
                </a:tc>
              </a:tr>
              <a:tr h="381000">
                <a:tc>
                  <a:txBody>
                    <a:bodyPr/>
                    <a:lstStyle/>
                    <a:p>
                      <a:pPr indent="0" lvl="0" marL="0" rtl="0" algn="l">
                        <a:spcBef>
                          <a:spcPts val="0"/>
                        </a:spcBef>
                        <a:spcAft>
                          <a:spcPts val="0"/>
                        </a:spcAft>
                        <a:buNone/>
                      </a:pPr>
                      <a:r>
                        <a:rPr lang="en" sz="1300"/>
                        <a:t>Orchard Lane, New Berlin School District </a:t>
                      </a:r>
                      <a:endParaRPr sz="1300"/>
                    </a:p>
                  </a:txBody>
                  <a:tcPr marT="91425" marB="91425" marR="91425" marL="91425"/>
                </a:tc>
                <a:tc>
                  <a:txBody>
                    <a:bodyPr/>
                    <a:lstStyle/>
                    <a:p>
                      <a:pPr indent="0" lvl="0" marL="0" rtl="0" algn="ctr">
                        <a:spcBef>
                          <a:spcPts val="0"/>
                        </a:spcBef>
                        <a:spcAft>
                          <a:spcPts val="0"/>
                        </a:spcAft>
                        <a:buNone/>
                      </a:pPr>
                      <a:r>
                        <a:rPr lang="en" sz="1300">
                          <a:highlight>
                            <a:srgbClr val="FFFFFF"/>
                          </a:highlight>
                        </a:rPr>
                        <a:t>12.7%</a:t>
                      </a:r>
                      <a:endParaRPr sz="1300">
                        <a:highlight>
                          <a:srgbClr val="FFFFFF"/>
                        </a:highlight>
                      </a:endParaRPr>
                    </a:p>
                  </a:txBody>
                  <a:tcPr marT="91425" marB="91425" marR="91425" marL="91425"/>
                </a:tc>
                <a:tc>
                  <a:txBody>
                    <a:bodyPr/>
                    <a:lstStyle/>
                    <a:p>
                      <a:pPr indent="0" lvl="0" marL="0" rtl="0" algn="ctr">
                        <a:spcBef>
                          <a:spcPts val="0"/>
                        </a:spcBef>
                        <a:spcAft>
                          <a:spcPts val="0"/>
                        </a:spcAft>
                        <a:buNone/>
                      </a:pPr>
                      <a:r>
                        <a:rPr lang="en" sz="1300">
                          <a:highlight>
                            <a:srgbClr val="FFFFFF"/>
                          </a:highlight>
                        </a:rPr>
                        <a:t>27%</a:t>
                      </a:r>
                      <a:endParaRPr sz="1300">
                        <a:highlight>
                          <a:srgbClr val="FFFFFF"/>
                        </a:highlight>
                      </a:endParaRPr>
                    </a:p>
                  </a:txBody>
                  <a:tcPr marT="91425" marB="91425" marR="91425" marL="91425" anchor="ctr"/>
                </a:tc>
                <a:tc>
                  <a:txBody>
                    <a:bodyPr/>
                    <a:lstStyle/>
                    <a:p>
                      <a:pPr indent="0" lvl="0" marL="0" rtl="0" algn="ctr">
                        <a:spcBef>
                          <a:spcPts val="0"/>
                        </a:spcBef>
                        <a:spcAft>
                          <a:spcPts val="0"/>
                        </a:spcAft>
                        <a:buNone/>
                      </a:pPr>
                      <a:r>
                        <a:rPr b="1" lang="en" sz="1300">
                          <a:highlight>
                            <a:srgbClr val="FFFFFF"/>
                          </a:highlight>
                        </a:rPr>
                        <a:t>60.2%</a:t>
                      </a:r>
                      <a:endParaRPr b="1" sz="1300">
                        <a:highlight>
                          <a:srgbClr val="FFFFFF"/>
                        </a:highlight>
                      </a:endParaRPr>
                    </a:p>
                  </a:txBody>
                  <a:tcPr marT="91425" marB="91425" marR="91425" marL="91425" anchor="ctr"/>
                </a:tc>
              </a:tr>
            </a:tbl>
          </a:graphicData>
        </a:graphic>
      </p:graphicFrame>
      <p:pic>
        <p:nvPicPr>
          <p:cNvPr id="155" name="Google Shape;155;p26"/>
          <p:cNvPicPr preferRelativeResize="0"/>
          <p:nvPr/>
        </p:nvPicPr>
        <p:blipFill>
          <a:blip r:embed="rId3">
            <a:alphaModFix/>
          </a:blip>
          <a:stretch>
            <a:fillRect/>
          </a:stretch>
        </p:blipFill>
        <p:spPr>
          <a:xfrm>
            <a:off x="7590400" y="3976300"/>
            <a:ext cx="969700" cy="969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9" name="Shape 159"/>
        <p:cNvGrpSpPr/>
        <p:nvPr/>
      </p:nvGrpSpPr>
      <p:grpSpPr>
        <a:xfrm>
          <a:off x="0" y="0"/>
          <a:ext cx="0" cy="0"/>
          <a:chOff x="0" y="0"/>
          <a:chExt cx="0" cy="0"/>
        </a:xfrm>
      </p:grpSpPr>
      <p:sp>
        <p:nvSpPr>
          <p:cNvPr id="160" name="Google Shape;160;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Wisconsin State Legislature Criteria (#2)</a:t>
            </a:r>
            <a:endParaRPr/>
          </a:p>
        </p:txBody>
      </p:sp>
      <p:sp>
        <p:nvSpPr>
          <p:cNvPr id="161" name="Google Shape;161;p27"/>
          <p:cNvSpPr txBox="1"/>
          <p:nvPr>
            <p:ph idx="1" type="body"/>
          </p:nvPr>
        </p:nvSpPr>
        <p:spPr>
          <a:xfrm>
            <a:off x="342875" y="1017725"/>
            <a:ext cx="8520600" cy="1260300"/>
          </a:xfrm>
          <a:prstGeom prst="rect">
            <a:avLst/>
          </a:prstGeom>
        </p:spPr>
        <p:txBody>
          <a:bodyPr anchorCtr="0" anchor="t" bIns="91425" lIns="91425" spcFirstLastPara="1" rIns="91425" wrap="square" tIns="91425">
            <a:noAutofit/>
          </a:bodyPr>
          <a:lstStyle/>
          <a:p>
            <a:pPr indent="0" lvl="0" marL="457200" rtl="0" algn="ctr">
              <a:lnSpc>
                <a:spcPct val="95000"/>
              </a:lnSpc>
              <a:spcBef>
                <a:spcPts val="0"/>
              </a:spcBef>
              <a:spcAft>
                <a:spcPts val="0"/>
              </a:spcAft>
              <a:buSzPts val="605"/>
              <a:buNone/>
            </a:pPr>
            <a:r>
              <a:rPr b="1" lang="en" sz="1400">
                <a:solidFill>
                  <a:srgbClr val="000000"/>
                </a:solidFill>
                <a:latin typeface="Arial"/>
                <a:ea typeface="Arial"/>
                <a:cs typeface="Arial"/>
                <a:sym typeface="Arial"/>
              </a:rPr>
              <a:t>Math Forward Exam Comparison </a:t>
            </a:r>
            <a:r>
              <a:rPr b="1" lang="en" sz="1400">
                <a:solidFill>
                  <a:srgbClr val="000000"/>
                </a:solidFill>
                <a:latin typeface="Arial"/>
                <a:ea typeface="Arial"/>
                <a:cs typeface="Arial"/>
                <a:sym typeface="Arial"/>
              </a:rPr>
              <a:t>2022-2023</a:t>
            </a:r>
            <a:endParaRPr b="1" sz="1400">
              <a:solidFill>
                <a:srgbClr val="000000"/>
              </a:solidFill>
              <a:latin typeface="Arial"/>
              <a:ea typeface="Arial"/>
              <a:cs typeface="Arial"/>
              <a:sym typeface="Arial"/>
            </a:endParaRPr>
          </a:p>
          <a:p>
            <a:pPr indent="0" lvl="0" marL="457200" rtl="0" algn="ctr">
              <a:lnSpc>
                <a:spcPct val="95000"/>
              </a:lnSpc>
              <a:spcBef>
                <a:spcPts val="1200"/>
              </a:spcBef>
              <a:spcAft>
                <a:spcPts val="0"/>
              </a:spcAft>
              <a:buSzPts val="605"/>
              <a:buNone/>
            </a:pPr>
            <a:r>
              <a:rPr b="1" lang="en" sz="1400">
                <a:solidFill>
                  <a:srgbClr val="000000"/>
                </a:solidFill>
                <a:latin typeface="Arial"/>
                <a:ea typeface="Arial"/>
                <a:cs typeface="Arial"/>
                <a:sym typeface="Arial"/>
              </a:rPr>
              <a:t>6th - 8th Grade</a:t>
            </a:r>
            <a:endParaRPr b="1" sz="1400">
              <a:solidFill>
                <a:srgbClr val="000000"/>
              </a:solidFill>
              <a:latin typeface="Arial"/>
              <a:ea typeface="Arial"/>
              <a:cs typeface="Arial"/>
              <a:sym typeface="Arial"/>
            </a:endParaRPr>
          </a:p>
          <a:p>
            <a:pPr indent="0" lvl="0" marL="0" rtl="0" algn="l">
              <a:lnSpc>
                <a:spcPct val="95000"/>
              </a:lnSpc>
              <a:spcBef>
                <a:spcPts val="1200"/>
              </a:spcBef>
              <a:spcAft>
                <a:spcPts val="1200"/>
              </a:spcAft>
              <a:buSzPts val="605"/>
              <a:buNone/>
            </a:pPr>
            <a:r>
              <a:t/>
            </a:r>
            <a:endParaRPr sz="989"/>
          </a:p>
        </p:txBody>
      </p:sp>
      <p:graphicFrame>
        <p:nvGraphicFramePr>
          <p:cNvPr id="162" name="Google Shape;162;p27"/>
          <p:cNvGraphicFramePr/>
          <p:nvPr/>
        </p:nvGraphicFramePr>
        <p:xfrm>
          <a:off x="983675" y="1897025"/>
          <a:ext cx="3000000" cy="3000000"/>
        </p:xfrm>
        <a:graphic>
          <a:graphicData uri="http://schemas.openxmlformats.org/drawingml/2006/table">
            <a:tbl>
              <a:tblPr>
                <a:noFill/>
                <a:tableStyleId>{ABB34674-BE1C-4F36-A414-E2A18266F08D}</a:tableStyleId>
              </a:tblPr>
              <a:tblGrid>
                <a:gridCol w="2233700"/>
                <a:gridCol w="1385800"/>
                <a:gridCol w="1067825"/>
                <a:gridCol w="2551675"/>
              </a:tblGrid>
              <a:tr h="381000">
                <a:tc>
                  <a:txBody>
                    <a:bodyPr/>
                    <a:lstStyle/>
                    <a:p>
                      <a:pPr indent="0" lvl="0" marL="0" rtl="0" algn="l">
                        <a:spcBef>
                          <a:spcPts val="0"/>
                        </a:spcBef>
                        <a:spcAft>
                          <a:spcPts val="0"/>
                        </a:spcAft>
                        <a:buNone/>
                      </a:pPr>
                      <a:r>
                        <a:rPr lang="en" sz="1300"/>
                        <a:t>School</a:t>
                      </a:r>
                      <a:endParaRPr sz="13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t>% Below Basic</a:t>
                      </a:r>
                      <a:endParaRPr sz="1300"/>
                    </a:p>
                  </a:txBody>
                  <a:tcPr marT="91425" marB="91425" marR="91425" marL="91425"/>
                </a:tc>
                <a:tc>
                  <a:txBody>
                    <a:bodyPr/>
                    <a:lstStyle/>
                    <a:p>
                      <a:pPr indent="0" lvl="0" marL="0" rtl="0" algn="ctr">
                        <a:spcBef>
                          <a:spcPts val="0"/>
                        </a:spcBef>
                        <a:spcAft>
                          <a:spcPts val="0"/>
                        </a:spcAft>
                        <a:buNone/>
                      </a:pPr>
                      <a:r>
                        <a:rPr lang="en" sz="1300"/>
                        <a:t>% Basic</a:t>
                      </a:r>
                      <a:endParaRPr sz="1300"/>
                    </a:p>
                  </a:txBody>
                  <a:tcPr marT="91425" marB="91425" marR="91425" marL="91425"/>
                </a:tc>
                <a:tc>
                  <a:txBody>
                    <a:bodyPr/>
                    <a:lstStyle/>
                    <a:p>
                      <a:pPr indent="0" lvl="0" marL="0" rtl="0" algn="ctr">
                        <a:spcBef>
                          <a:spcPts val="0"/>
                        </a:spcBef>
                        <a:spcAft>
                          <a:spcPts val="0"/>
                        </a:spcAft>
                        <a:buNone/>
                      </a:pPr>
                      <a:r>
                        <a:rPr b="1" lang="en" sz="1300"/>
                        <a:t>% Proficient / Advanced</a:t>
                      </a:r>
                      <a:endParaRPr b="1" sz="1300"/>
                    </a:p>
                  </a:txBody>
                  <a:tcPr marT="91425" marB="91425" marR="91425" marL="91425"/>
                </a:tc>
              </a:tr>
              <a:tr h="381000">
                <a:tc>
                  <a:txBody>
                    <a:bodyPr/>
                    <a:lstStyle/>
                    <a:p>
                      <a:pPr indent="0" lvl="0" marL="0" rtl="0" algn="l">
                        <a:spcBef>
                          <a:spcPts val="0"/>
                        </a:spcBef>
                        <a:spcAft>
                          <a:spcPts val="0"/>
                        </a:spcAft>
                        <a:buNone/>
                      </a:pPr>
                      <a:r>
                        <a:rPr lang="en" sz="1300"/>
                        <a:t>FLW</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highlight>
                            <a:srgbClr val="FFFFFF"/>
                          </a:highlight>
                        </a:rPr>
                        <a:t>43.9</a:t>
                      </a:r>
                      <a:r>
                        <a:rPr lang="en" sz="1300">
                          <a:highlight>
                            <a:srgbClr val="FFFFFF"/>
                          </a:highlight>
                        </a:rPr>
                        <a:t>%</a:t>
                      </a:r>
                      <a:endParaRPr sz="1300">
                        <a:highlight>
                          <a:srgbClr val="FFFFFF"/>
                        </a:highlight>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en" sz="1300">
                          <a:highlight>
                            <a:srgbClr val="FFFFFF"/>
                          </a:highlight>
                        </a:rPr>
                        <a:t>34.6</a:t>
                      </a:r>
                      <a:endParaRPr sz="1300">
                        <a:highlight>
                          <a:srgbClr val="FFFFFF"/>
                        </a:highlight>
                      </a:endParaRPr>
                    </a:p>
                  </a:txBody>
                  <a:tcPr marT="91425" marB="91425" marR="91425" marL="91425" anchor="ctr"/>
                </a:tc>
                <a:tc>
                  <a:txBody>
                    <a:bodyPr/>
                    <a:lstStyle/>
                    <a:p>
                      <a:pPr indent="0" lvl="0" marL="0" rtl="0" algn="ctr">
                        <a:spcBef>
                          <a:spcPts val="0"/>
                        </a:spcBef>
                        <a:spcAft>
                          <a:spcPts val="0"/>
                        </a:spcAft>
                        <a:buNone/>
                      </a:pPr>
                      <a:r>
                        <a:rPr b="1" lang="en" sz="1300">
                          <a:highlight>
                            <a:srgbClr val="FFFFFF"/>
                          </a:highlight>
                        </a:rPr>
                        <a:t>20.7</a:t>
                      </a:r>
                      <a:r>
                        <a:rPr b="1" lang="en" sz="1300">
                          <a:highlight>
                            <a:srgbClr val="FFFFFF"/>
                          </a:highlight>
                        </a:rPr>
                        <a:t>%</a:t>
                      </a:r>
                      <a:endParaRPr b="1" sz="1300">
                        <a:highlight>
                          <a:srgbClr val="FFFFFF"/>
                        </a:highlight>
                      </a:endParaRPr>
                    </a:p>
                  </a:txBody>
                  <a:tcPr marT="91425" marB="91425" marR="91425" marL="91425" anchor="ctr"/>
                </a:tc>
              </a:tr>
              <a:tr h="381000">
                <a:tc>
                  <a:txBody>
                    <a:bodyPr/>
                    <a:lstStyle/>
                    <a:p>
                      <a:pPr indent="0" lvl="0" marL="0" rtl="0" algn="l">
                        <a:spcBef>
                          <a:spcPts val="0"/>
                        </a:spcBef>
                        <a:spcAft>
                          <a:spcPts val="0"/>
                        </a:spcAft>
                        <a:buNone/>
                      </a:pPr>
                      <a:r>
                        <a:rPr lang="en" sz="1300"/>
                        <a:t>New Berlin Students </a:t>
                      </a:r>
                      <a:endParaRPr sz="1300"/>
                    </a:p>
                    <a:p>
                      <a:pPr indent="0" lvl="0" marL="0" rtl="0" algn="l">
                        <a:spcBef>
                          <a:spcPts val="0"/>
                        </a:spcBef>
                        <a:spcAft>
                          <a:spcPts val="0"/>
                        </a:spcAft>
                        <a:buNone/>
                      </a:pPr>
                      <a:r>
                        <a:rPr lang="en" sz="1300"/>
                        <a:t>at Lane</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highlight>
                            <a:srgbClr val="FFFFFF"/>
                          </a:highlight>
                        </a:rPr>
                        <a:t>40.6</a:t>
                      </a:r>
                      <a:r>
                        <a:rPr lang="en" sz="1300">
                          <a:highlight>
                            <a:srgbClr val="FFFFFF"/>
                          </a:highlight>
                        </a:rPr>
                        <a:t>%</a:t>
                      </a:r>
                      <a:endParaRPr sz="1300">
                        <a:highlight>
                          <a:srgbClr val="FFFFFF"/>
                        </a:highlight>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en" sz="1300">
                          <a:highlight>
                            <a:srgbClr val="FFFFFF"/>
                          </a:highlight>
                        </a:rPr>
                        <a:t>37.5</a:t>
                      </a:r>
                      <a:r>
                        <a:rPr lang="en" sz="1300">
                          <a:highlight>
                            <a:srgbClr val="FFFFFF"/>
                          </a:highlight>
                        </a:rPr>
                        <a:t>%</a:t>
                      </a:r>
                      <a:endParaRPr sz="1300">
                        <a:highlight>
                          <a:srgbClr val="FFFFFF"/>
                        </a:highlight>
                      </a:endParaRPr>
                    </a:p>
                  </a:txBody>
                  <a:tcPr marT="91425" marB="91425" marR="91425" marL="91425" anchor="ctr"/>
                </a:tc>
                <a:tc>
                  <a:txBody>
                    <a:bodyPr/>
                    <a:lstStyle/>
                    <a:p>
                      <a:pPr indent="0" lvl="0" marL="0" rtl="0" algn="ctr">
                        <a:spcBef>
                          <a:spcPts val="0"/>
                        </a:spcBef>
                        <a:spcAft>
                          <a:spcPts val="0"/>
                        </a:spcAft>
                        <a:buNone/>
                      </a:pPr>
                      <a:r>
                        <a:rPr b="1" lang="en" sz="1300">
                          <a:highlight>
                            <a:srgbClr val="FFFFFF"/>
                          </a:highlight>
                        </a:rPr>
                        <a:t>21.9</a:t>
                      </a:r>
                      <a:r>
                        <a:rPr b="1" lang="en" sz="1300">
                          <a:highlight>
                            <a:srgbClr val="FFFFFF"/>
                          </a:highlight>
                        </a:rPr>
                        <a:t>%</a:t>
                      </a:r>
                      <a:endParaRPr b="1" sz="1300">
                        <a:highlight>
                          <a:srgbClr val="FFFFFF"/>
                        </a:highlight>
                      </a:endParaRPr>
                    </a:p>
                  </a:txBody>
                  <a:tcPr marT="91425" marB="91425" marR="91425" marL="91425" anchor="ctr"/>
                </a:tc>
              </a:tr>
              <a:tr h="381000">
                <a:tc>
                  <a:txBody>
                    <a:bodyPr/>
                    <a:lstStyle/>
                    <a:p>
                      <a:pPr indent="0" lvl="0" marL="0" rtl="0" algn="l">
                        <a:spcBef>
                          <a:spcPts val="0"/>
                        </a:spcBef>
                        <a:spcAft>
                          <a:spcPts val="0"/>
                        </a:spcAft>
                        <a:buNone/>
                      </a:pPr>
                      <a:r>
                        <a:rPr lang="en" sz="1300"/>
                        <a:t>Orchard Lane 6th Grade, New Berlin West 7th &amp; 8th Grade </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highlight>
                            <a:srgbClr val="FFFFFF"/>
                          </a:highlight>
                        </a:rPr>
                        <a:t>13.7</a:t>
                      </a:r>
                      <a:endParaRPr sz="1300">
                        <a:highlight>
                          <a:srgbClr val="FFFFFF"/>
                        </a:highlight>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en" sz="1300">
                          <a:highlight>
                            <a:srgbClr val="FFFFFF"/>
                          </a:highlight>
                        </a:rPr>
                        <a:t>26</a:t>
                      </a:r>
                      <a:r>
                        <a:rPr lang="en" sz="1300">
                          <a:highlight>
                            <a:srgbClr val="FFFFFF"/>
                          </a:highlight>
                        </a:rPr>
                        <a:t>%</a:t>
                      </a:r>
                      <a:endParaRPr sz="1300">
                        <a:highlight>
                          <a:srgbClr val="FFFFFF"/>
                        </a:highlight>
                      </a:endParaRPr>
                    </a:p>
                  </a:txBody>
                  <a:tcPr marT="91425" marB="91425" marR="91425" marL="91425" anchor="ctr"/>
                </a:tc>
                <a:tc>
                  <a:txBody>
                    <a:bodyPr/>
                    <a:lstStyle/>
                    <a:p>
                      <a:pPr indent="0" lvl="0" marL="0" rtl="0" algn="ctr">
                        <a:spcBef>
                          <a:spcPts val="0"/>
                        </a:spcBef>
                        <a:spcAft>
                          <a:spcPts val="0"/>
                        </a:spcAft>
                        <a:buNone/>
                      </a:pPr>
                      <a:r>
                        <a:rPr b="1" lang="en" sz="1300">
                          <a:highlight>
                            <a:srgbClr val="FFFFFF"/>
                          </a:highlight>
                        </a:rPr>
                        <a:t>58.5</a:t>
                      </a:r>
                      <a:r>
                        <a:rPr b="1" lang="en" sz="1300">
                          <a:highlight>
                            <a:srgbClr val="FFFFFF"/>
                          </a:highlight>
                        </a:rPr>
                        <a:t>%</a:t>
                      </a:r>
                      <a:endParaRPr b="1" sz="1300">
                        <a:highlight>
                          <a:srgbClr val="FFFFFF"/>
                        </a:highlight>
                      </a:endParaRPr>
                    </a:p>
                  </a:txBody>
                  <a:tcPr marT="91425" marB="91425" marR="91425" marL="91425" anchor="ctr"/>
                </a:tc>
              </a:tr>
            </a:tbl>
          </a:graphicData>
        </a:graphic>
      </p:graphicFrame>
      <p:pic>
        <p:nvPicPr>
          <p:cNvPr id="163" name="Google Shape;163;p27"/>
          <p:cNvPicPr preferRelativeResize="0"/>
          <p:nvPr/>
        </p:nvPicPr>
        <p:blipFill>
          <a:blip r:embed="rId3">
            <a:alphaModFix/>
          </a:blip>
          <a:stretch>
            <a:fillRect/>
          </a:stretch>
        </p:blipFill>
        <p:spPr>
          <a:xfrm>
            <a:off x="7590400" y="4090450"/>
            <a:ext cx="969700" cy="855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Wisconsin State Legislature Criteria (#2)</a:t>
            </a:r>
            <a:endParaRPr/>
          </a:p>
        </p:txBody>
      </p:sp>
      <p:sp>
        <p:nvSpPr>
          <p:cNvPr id="169" name="Google Shape;169;p28"/>
          <p:cNvSpPr txBox="1"/>
          <p:nvPr>
            <p:ph idx="1" type="body"/>
          </p:nvPr>
        </p:nvSpPr>
        <p:spPr>
          <a:xfrm>
            <a:off x="342875" y="1017725"/>
            <a:ext cx="8520600" cy="1260300"/>
          </a:xfrm>
          <a:prstGeom prst="rect">
            <a:avLst/>
          </a:prstGeom>
        </p:spPr>
        <p:txBody>
          <a:bodyPr anchorCtr="0" anchor="t" bIns="91425" lIns="91425" spcFirstLastPara="1" rIns="91425" wrap="square" tIns="91425">
            <a:noAutofit/>
          </a:bodyPr>
          <a:lstStyle/>
          <a:p>
            <a:pPr indent="0" lvl="0" marL="457200" rtl="0" algn="ctr">
              <a:lnSpc>
                <a:spcPct val="95000"/>
              </a:lnSpc>
              <a:spcBef>
                <a:spcPts val="0"/>
              </a:spcBef>
              <a:spcAft>
                <a:spcPts val="0"/>
              </a:spcAft>
              <a:buSzPts val="605"/>
              <a:buNone/>
            </a:pPr>
            <a:r>
              <a:rPr b="1" lang="en" sz="1400">
                <a:solidFill>
                  <a:srgbClr val="222222"/>
                </a:solidFill>
              </a:rPr>
              <a:t>ELA Forward Exam Comparison </a:t>
            </a:r>
            <a:r>
              <a:rPr b="1" lang="en" sz="1400">
                <a:solidFill>
                  <a:srgbClr val="222222"/>
                </a:solidFill>
                <a:latin typeface="Arial"/>
                <a:ea typeface="Arial"/>
                <a:cs typeface="Arial"/>
                <a:sym typeface="Arial"/>
              </a:rPr>
              <a:t>2022-2023</a:t>
            </a:r>
            <a:endParaRPr b="1" sz="1400">
              <a:solidFill>
                <a:srgbClr val="222222"/>
              </a:solidFill>
            </a:endParaRPr>
          </a:p>
          <a:p>
            <a:pPr indent="0" lvl="0" marL="457200" rtl="0" algn="ctr">
              <a:lnSpc>
                <a:spcPct val="95000"/>
              </a:lnSpc>
              <a:spcBef>
                <a:spcPts val="1200"/>
              </a:spcBef>
              <a:spcAft>
                <a:spcPts val="0"/>
              </a:spcAft>
              <a:buSzPts val="605"/>
              <a:buNone/>
            </a:pPr>
            <a:r>
              <a:rPr b="1" lang="en" sz="1400">
                <a:solidFill>
                  <a:srgbClr val="222222"/>
                </a:solidFill>
              </a:rPr>
              <a:t>3rd - 5th Grade</a:t>
            </a:r>
            <a:endParaRPr b="1" sz="1400">
              <a:solidFill>
                <a:srgbClr val="222222"/>
              </a:solidFill>
            </a:endParaRPr>
          </a:p>
          <a:p>
            <a:pPr indent="0" lvl="0" marL="0" rtl="0" algn="l">
              <a:lnSpc>
                <a:spcPct val="95000"/>
              </a:lnSpc>
              <a:spcBef>
                <a:spcPts val="1200"/>
              </a:spcBef>
              <a:spcAft>
                <a:spcPts val="1200"/>
              </a:spcAft>
              <a:buSzPts val="605"/>
              <a:buNone/>
            </a:pPr>
            <a:r>
              <a:t/>
            </a:r>
            <a:endParaRPr sz="989"/>
          </a:p>
        </p:txBody>
      </p:sp>
      <p:graphicFrame>
        <p:nvGraphicFramePr>
          <p:cNvPr id="170" name="Google Shape;170;p28"/>
          <p:cNvGraphicFramePr/>
          <p:nvPr/>
        </p:nvGraphicFramePr>
        <p:xfrm>
          <a:off x="983675" y="1897025"/>
          <a:ext cx="3000000" cy="3000000"/>
        </p:xfrm>
        <a:graphic>
          <a:graphicData uri="http://schemas.openxmlformats.org/drawingml/2006/table">
            <a:tbl>
              <a:tblPr>
                <a:noFill/>
                <a:tableStyleId>{ABB34674-BE1C-4F36-A414-E2A18266F08D}</a:tableStyleId>
              </a:tblPr>
              <a:tblGrid>
                <a:gridCol w="2233700"/>
                <a:gridCol w="1385800"/>
                <a:gridCol w="1067825"/>
                <a:gridCol w="2551675"/>
              </a:tblGrid>
              <a:tr h="381000">
                <a:tc>
                  <a:txBody>
                    <a:bodyPr/>
                    <a:lstStyle/>
                    <a:p>
                      <a:pPr indent="0" lvl="0" marL="0" rtl="0" algn="l">
                        <a:spcBef>
                          <a:spcPts val="0"/>
                        </a:spcBef>
                        <a:spcAft>
                          <a:spcPts val="0"/>
                        </a:spcAft>
                        <a:buNone/>
                      </a:pPr>
                      <a:r>
                        <a:rPr lang="en" sz="1300"/>
                        <a:t>School</a:t>
                      </a:r>
                      <a:endParaRPr sz="1300"/>
                    </a:p>
                  </a:txBody>
                  <a:tcPr marT="91425" marB="91425" marR="91425" marL="91425"/>
                </a:tc>
                <a:tc>
                  <a:txBody>
                    <a:bodyPr/>
                    <a:lstStyle/>
                    <a:p>
                      <a:pPr indent="0" lvl="0" marL="0" rtl="0" algn="ctr">
                        <a:spcBef>
                          <a:spcPts val="0"/>
                        </a:spcBef>
                        <a:spcAft>
                          <a:spcPts val="0"/>
                        </a:spcAft>
                        <a:buNone/>
                      </a:pPr>
                      <a:r>
                        <a:rPr lang="en" sz="1300"/>
                        <a:t>% Below Basic</a:t>
                      </a:r>
                      <a:endParaRPr sz="1300"/>
                    </a:p>
                  </a:txBody>
                  <a:tcPr marT="91425" marB="91425" marR="91425" marL="91425"/>
                </a:tc>
                <a:tc>
                  <a:txBody>
                    <a:bodyPr/>
                    <a:lstStyle/>
                    <a:p>
                      <a:pPr indent="0" lvl="0" marL="0" rtl="0" algn="ctr">
                        <a:spcBef>
                          <a:spcPts val="0"/>
                        </a:spcBef>
                        <a:spcAft>
                          <a:spcPts val="0"/>
                        </a:spcAft>
                        <a:buNone/>
                      </a:pPr>
                      <a:r>
                        <a:rPr lang="en" sz="1300"/>
                        <a:t>% Basic</a:t>
                      </a:r>
                      <a:endParaRPr sz="1300"/>
                    </a:p>
                  </a:txBody>
                  <a:tcPr marT="91425" marB="91425" marR="91425" marL="91425"/>
                </a:tc>
                <a:tc>
                  <a:txBody>
                    <a:bodyPr/>
                    <a:lstStyle/>
                    <a:p>
                      <a:pPr indent="0" lvl="0" marL="0" rtl="0" algn="ctr">
                        <a:spcBef>
                          <a:spcPts val="0"/>
                        </a:spcBef>
                        <a:spcAft>
                          <a:spcPts val="0"/>
                        </a:spcAft>
                        <a:buNone/>
                      </a:pPr>
                      <a:r>
                        <a:rPr b="1" lang="en" sz="1300"/>
                        <a:t>% Proficient / Advanced</a:t>
                      </a:r>
                      <a:endParaRPr b="1" sz="1300"/>
                    </a:p>
                  </a:txBody>
                  <a:tcPr marT="91425" marB="91425" marR="91425" marL="91425"/>
                </a:tc>
              </a:tr>
              <a:tr h="381000">
                <a:tc>
                  <a:txBody>
                    <a:bodyPr/>
                    <a:lstStyle/>
                    <a:p>
                      <a:pPr indent="0" lvl="0" marL="0" rtl="0" algn="l">
                        <a:spcBef>
                          <a:spcPts val="0"/>
                        </a:spcBef>
                        <a:spcAft>
                          <a:spcPts val="0"/>
                        </a:spcAft>
                        <a:buNone/>
                      </a:pPr>
                      <a:r>
                        <a:rPr lang="en" sz="1300"/>
                        <a:t>New Berlin Students </a:t>
                      </a:r>
                      <a:endParaRPr sz="1300"/>
                    </a:p>
                    <a:p>
                      <a:pPr indent="0" lvl="0" marL="0" rtl="0" algn="l">
                        <a:spcBef>
                          <a:spcPts val="0"/>
                        </a:spcBef>
                        <a:spcAft>
                          <a:spcPts val="0"/>
                        </a:spcAft>
                        <a:buNone/>
                      </a:pPr>
                      <a:r>
                        <a:rPr lang="en" sz="1300"/>
                        <a:t>at </a:t>
                      </a:r>
                      <a:r>
                        <a:rPr b="1" lang="en" sz="1300"/>
                        <a:t>Hoover</a:t>
                      </a:r>
                      <a:endParaRPr b="1" sz="1300"/>
                    </a:p>
                  </a:txBody>
                  <a:tcPr marT="91425" marB="91425" marR="91425" marL="91425"/>
                </a:tc>
                <a:tc>
                  <a:txBody>
                    <a:bodyPr/>
                    <a:lstStyle/>
                    <a:p>
                      <a:pPr indent="0" lvl="0" marL="0" rtl="0" algn="ctr">
                        <a:spcBef>
                          <a:spcPts val="0"/>
                        </a:spcBef>
                        <a:spcAft>
                          <a:spcPts val="0"/>
                        </a:spcAft>
                        <a:buNone/>
                      </a:pPr>
                      <a:r>
                        <a:rPr lang="en" sz="1300">
                          <a:highlight>
                            <a:srgbClr val="FFFFFF"/>
                          </a:highlight>
                        </a:rPr>
                        <a:t>28.1</a:t>
                      </a:r>
                      <a:r>
                        <a:rPr lang="en" sz="1300">
                          <a:highlight>
                            <a:srgbClr val="FFFFFF"/>
                          </a:highlight>
                        </a:rPr>
                        <a:t>%</a:t>
                      </a:r>
                      <a:endParaRPr sz="1300">
                        <a:highlight>
                          <a:srgbClr val="FFFFFF"/>
                        </a:highlight>
                      </a:endParaRPr>
                    </a:p>
                  </a:txBody>
                  <a:tcPr marT="91425" marB="91425" marR="91425" marL="91425" anchor="ctr"/>
                </a:tc>
                <a:tc>
                  <a:txBody>
                    <a:bodyPr/>
                    <a:lstStyle/>
                    <a:p>
                      <a:pPr indent="0" lvl="0" marL="0" rtl="0" algn="ctr">
                        <a:spcBef>
                          <a:spcPts val="0"/>
                        </a:spcBef>
                        <a:spcAft>
                          <a:spcPts val="0"/>
                        </a:spcAft>
                        <a:buNone/>
                      </a:pPr>
                      <a:r>
                        <a:rPr lang="en" sz="1300">
                          <a:highlight>
                            <a:srgbClr val="FFFFFF"/>
                          </a:highlight>
                        </a:rPr>
                        <a:t>12.5</a:t>
                      </a:r>
                      <a:r>
                        <a:rPr lang="en" sz="1300">
                          <a:highlight>
                            <a:srgbClr val="FFFFFF"/>
                          </a:highlight>
                        </a:rPr>
                        <a:t>%</a:t>
                      </a:r>
                      <a:endParaRPr sz="1300">
                        <a:highlight>
                          <a:srgbClr val="FFFFFF"/>
                        </a:highlight>
                      </a:endParaRPr>
                    </a:p>
                  </a:txBody>
                  <a:tcPr marT="91425" marB="91425" marR="91425" marL="91425" anchor="ctr"/>
                </a:tc>
                <a:tc>
                  <a:txBody>
                    <a:bodyPr/>
                    <a:lstStyle/>
                    <a:p>
                      <a:pPr indent="0" lvl="0" marL="0" rtl="0" algn="ctr">
                        <a:spcBef>
                          <a:spcPts val="0"/>
                        </a:spcBef>
                        <a:spcAft>
                          <a:spcPts val="0"/>
                        </a:spcAft>
                        <a:buNone/>
                      </a:pPr>
                      <a:r>
                        <a:rPr b="1" lang="en" sz="1300">
                          <a:highlight>
                            <a:srgbClr val="FFFFFF"/>
                          </a:highlight>
                        </a:rPr>
                        <a:t>59.4</a:t>
                      </a:r>
                      <a:r>
                        <a:rPr b="1" lang="en" sz="1300">
                          <a:highlight>
                            <a:srgbClr val="FFFFFF"/>
                          </a:highlight>
                        </a:rPr>
                        <a:t>%</a:t>
                      </a:r>
                      <a:endParaRPr b="1" sz="1300">
                        <a:highlight>
                          <a:srgbClr val="FFFFFF"/>
                        </a:highlight>
                      </a:endParaRPr>
                    </a:p>
                  </a:txBody>
                  <a:tcPr marT="91425" marB="91425" marR="91425" marL="91425" anchor="ctr"/>
                </a:tc>
              </a:tr>
              <a:tr h="381000">
                <a:tc>
                  <a:txBody>
                    <a:bodyPr/>
                    <a:lstStyle/>
                    <a:p>
                      <a:pPr indent="0" lvl="0" marL="0" rtl="0" algn="l">
                        <a:spcBef>
                          <a:spcPts val="0"/>
                        </a:spcBef>
                        <a:spcAft>
                          <a:spcPts val="0"/>
                        </a:spcAft>
                        <a:buNone/>
                      </a:pPr>
                      <a:r>
                        <a:rPr b="1" lang="en" sz="1300"/>
                        <a:t>Orchard Lane</a:t>
                      </a:r>
                      <a:r>
                        <a:rPr lang="en" sz="1300"/>
                        <a:t>, New Berlin School District </a:t>
                      </a:r>
                      <a:endParaRPr sz="1300"/>
                    </a:p>
                  </a:txBody>
                  <a:tcPr marT="91425" marB="91425" marR="91425" marL="91425"/>
                </a:tc>
                <a:tc>
                  <a:txBody>
                    <a:bodyPr/>
                    <a:lstStyle/>
                    <a:p>
                      <a:pPr indent="0" lvl="0" marL="0" rtl="0" algn="ctr">
                        <a:spcBef>
                          <a:spcPts val="0"/>
                        </a:spcBef>
                        <a:spcAft>
                          <a:spcPts val="0"/>
                        </a:spcAft>
                        <a:buNone/>
                      </a:pPr>
                      <a:r>
                        <a:rPr lang="en" sz="1300">
                          <a:highlight>
                            <a:srgbClr val="FFFFFF"/>
                          </a:highlight>
                        </a:rPr>
                        <a:t>18</a:t>
                      </a:r>
                      <a:r>
                        <a:rPr lang="en" sz="1300">
                          <a:highlight>
                            <a:srgbClr val="FFFFFF"/>
                          </a:highlight>
                        </a:rPr>
                        <a:t>%</a:t>
                      </a:r>
                      <a:endParaRPr sz="1300">
                        <a:highlight>
                          <a:srgbClr val="FFFFFF"/>
                        </a:highlight>
                      </a:endParaRPr>
                    </a:p>
                  </a:txBody>
                  <a:tcPr marT="91425" marB="91425" marR="91425" marL="91425" anchor="ctr"/>
                </a:tc>
                <a:tc>
                  <a:txBody>
                    <a:bodyPr/>
                    <a:lstStyle/>
                    <a:p>
                      <a:pPr indent="0" lvl="0" marL="0" rtl="0" algn="ctr">
                        <a:spcBef>
                          <a:spcPts val="0"/>
                        </a:spcBef>
                        <a:spcAft>
                          <a:spcPts val="0"/>
                        </a:spcAft>
                        <a:buNone/>
                      </a:pPr>
                      <a:r>
                        <a:rPr lang="en" sz="1300">
                          <a:highlight>
                            <a:srgbClr val="FFFFFF"/>
                          </a:highlight>
                        </a:rPr>
                        <a:t>31.8</a:t>
                      </a:r>
                      <a:r>
                        <a:rPr lang="en" sz="1300">
                          <a:highlight>
                            <a:srgbClr val="FFFFFF"/>
                          </a:highlight>
                        </a:rPr>
                        <a:t>%</a:t>
                      </a:r>
                      <a:endParaRPr sz="1300">
                        <a:highlight>
                          <a:srgbClr val="FFFFFF"/>
                        </a:highlight>
                      </a:endParaRPr>
                    </a:p>
                  </a:txBody>
                  <a:tcPr marT="91425" marB="91425" marR="91425" marL="91425" anchor="ctr"/>
                </a:tc>
                <a:tc>
                  <a:txBody>
                    <a:bodyPr/>
                    <a:lstStyle/>
                    <a:p>
                      <a:pPr indent="0" lvl="0" marL="0" rtl="0" algn="ctr">
                        <a:spcBef>
                          <a:spcPts val="0"/>
                        </a:spcBef>
                        <a:spcAft>
                          <a:spcPts val="0"/>
                        </a:spcAft>
                        <a:buNone/>
                      </a:pPr>
                      <a:r>
                        <a:rPr b="1" lang="en" sz="1300">
                          <a:highlight>
                            <a:srgbClr val="FFFFFF"/>
                          </a:highlight>
                        </a:rPr>
                        <a:t>50.2</a:t>
                      </a:r>
                      <a:r>
                        <a:rPr b="1" lang="en" sz="1300">
                          <a:highlight>
                            <a:srgbClr val="FFFFFF"/>
                          </a:highlight>
                        </a:rPr>
                        <a:t>%</a:t>
                      </a:r>
                      <a:endParaRPr b="1" sz="1300">
                        <a:highlight>
                          <a:srgbClr val="FFFFFF"/>
                        </a:highlight>
                      </a:endParaRPr>
                    </a:p>
                  </a:txBody>
                  <a:tcPr marT="91425" marB="91425" marR="91425" marL="91425" anchor="ctr"/>
                </a:tc>
              </a:tr>
            </a:tbl>
          </a:graphicData>
        </a:graphic>
      </p:graphicFrame>
      <p:pic>
        <p:nvPicPr>
          <p:cNvPr id="171" name="Google Shape;171;p28"/>
          <p:cNvPicPr preferRelativeResize="0"/>
          <p:nvPr/>
        </p:nvPicPr>
        <p:blipFill>
          <a:blip r:embed="rId3">
            <a:alphaModFix/>
          </a:blip>
          <a:stretch>
            <a:fillRect/>
          </a:stretch>
        </p:blipFill>
        <p:spPr>
          <a:xfrm>
            <a:off x="7590400" y="4012500"/>
            <a:ext cx="933500" cy="93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Wisconsin State Legislature Criteria (#2)</a:t>
            </a:r>
            <a:endParaRPr/>
          </a:p>
        </p:txBody>
      </p:sp>
      <p:sp>
        <p:nvSpPr>
          <p:cNvPr id="177" name="Google Shape;177;p29"/>
          <p:cNvSpPr txBox="1"/>
          <p:nvPr>
            <p:ph idx="1" type="body"/>
          </p:nvPr>
        </p:nvSpPr>
        <p:spPr>
          <a:xfrm>
            <a:off x="342875" y="1017725"/>
            <a:ext cx="8520600" cy="1260300"/>
          </a:xfrm>
          <a:prstGeom prst="rect">
            <a:avLst/>
          </a:prstGeom>
        </p:spPr>
        <p:txBody>
          <a:bodyPr anchorCtr="0" anchor="t" bIns="91425" lIns="91425" spcFirstLastPara="1" rIns="91425" wrap="square" tIns="91425">
            <a:noAutofit/>
          </a:bodyPr>
          <a:lstStyle/>
          <a:p>
            <a:pPr indent="0" lvl="0" marL="457200" rtl="0" algn="ctr">
              <a:lnSpc>
                <a:spcPct val="95000"/>
              </a:lnSpc>
              <a:spcBef>
                <a:spcPts val="0"/>
              </a:spcBef>
              <a:spcAft>
                <a:spcPts val="0"/>
              </a:spcAft>
              <a:buSzPts val="605"/>
              <a:buNone/>
            </a:pPr>
            <a:r>
              <a:rPr b="1" lang="en" sz="1400">
                <a:solidFill>
                  <a:srgbClr val="222222"/>
                </a:solidFill>
              </a:rPr>
              <a:t>ELA</a:t>
            </a:r>
            <a:r>
              <a:rPr b="1" lang="en" sz="1400">
                <a:solidFill>
                  <a:srgbClr val="222222"/>
                </a:solidFill>
              </a:rPr>
              <a:t> ACT Aspire Comparison </a:t>
            </a:r>
            <a:r>
              <a:rPr b="1" lang="en" sz="1400">
                <a:solidFill>
                  <a:srgbClr val="222222"/>
                </a:solidFill>
                <a:latin typeface="Arial"/>
                <a:ea typeface="Arial"/>
                <a:cs typeface="Arial"/>
                <a:sym typeface="Arial"/>
              </a:rPr>
              <a:t>2022-2023</a:t>
            </a:r>
            <a:endParaRPr b="1" sz="1400">
              <a:solidFill>
                <a:srgbClr val="222222"/>
              </a:solidFill>
            </a:endParaRPr>
          </a:p>
          <a:p>
            <a:pPr indent="0" lvl="0" marL="457200" rtl="0" algn="ctr">
              <a:lnSpc>
                <a:spcPct val="95000"/>
              </a:lnSpc>
              <a:spcBef>
                <a:spcPts val="1200"/>
              </a:spcBef>
              <a:spcAft>
                <a:spcPts val="0"/>
              </a:spcAft>
              <a:buSzPts val="605"/>
              <a:buNone/>
            </a:pPr>
            <a:r>
              <a:rPr b="1" lang="en" sz="1400">
                <a:solidFill>
                  <a:srgbClr val="222222"/>
                </a:solidFill>
              </a:rPr>
              <a:t>9th - 10</a:t>
            </a:r>
            <a:r>
              <a:rPr b="1" lang="en" sz="1400">
                <a:solidFill>
                  <a:srgbClr val="222222"/>
                </a:solidFill>
              </a:rPr>
              <a:t>th</a:t>
            </a:r>
            <a:r>
              <a:rPr b="1" lang="en" sz="1400">
                <a:solidFill>
                  <a:srgbClr val="222222"/>
                </a:solidFill>
              </a:rPr>
              <a:t> Grade (Current 10th - 11th Grade)</a:t>
            </a:r>
            <a:endParaRPr b="1" sz="1400">
              <a:solidFill>
                <a:srgbClr val="222222"/>
              </a:solidFill>
            </a:endParaRPr>
          </a:p>
          <a:p>
            <a:pPr indent="0" lvl="0" marL="0" rtl="0" algn="l">
              <a:lnSpc>
                <a:spcPct val="95000"/>
              </a:lnSpc>
              <a:spcBef>
                <a:spcPts val="1200"/>
              </a:spcBef>
              <a:spcAft>
                <a:spcPts val="1200"/>
              </a:spcAft>
              <a:buSzPts val="605"/>
              <a:buNone/>
            </a:pPr>
            <a:r>
              <a:t/>
            </a:r>
            <a:endParaRPr sz="989"/>
          </a:p>
        </p:txBody>
      </p:sp>
      <p:graphicFrame>
        <p:nvGraphicFramePr>
          <p:cNvPr id="178" name="Google Shape;178;p29"/>
          <p:cNvGraphicFramePr/>
          <p:nvPr/>
        </p:nvGraphicFramePr>
        <p:xfrm>
          <a:off x="983675" y="1897025"/>
          <a:ext cx="3000000" cy="3000000"/>
        </p:xfrm>
        <a:graphic>
          <a:graphicData uri="http://schemas.openxmlformats.org/drawingml/2006/table">
            <a:tbl>
              <a:tblPr>
                <a:noFill/>
                <a:tableStyleId>{ABB34674-BE1C-4F36-A414-E2A18266F08D}</a:tableStyleId>
              </a:tblPr>
              <a:tblGrid>
                <a:gridCol w="2233700"/>
                <a:gridCol w="1385800"/>
                <a:gridCol w="1067825"/>
                <a:gridCol w="2551675"/>
              </a:tblGrid>
              <a:tr h="381000">
                <a:tc>
                  <a:txBody>
                    <a:bodyPr/>
                    <a:lstStyle/>
                    <a:p>
                      <a:pPr indent="0" lvl="0" marL="0" rtl="0" algn="l">
                        <a:spcBef>
                          <a:spcPts val="0"/>
                        </a:spcBef>
                        <a:spcAft>
                          <a:spcPts val="0"/>
                        </a:spcAft>
                        <a:buNone/>
                      </a:pPr>
                      <a:r>
                        <a:rPr lang="en" sz="1300"/>
                        <a:t>School</a:t>
                      </a:r>
                      <a:endParaRPr sz="1300"/>
                    </a:p>
                  </a:txBody>
                  <a:tcPr marT="91425" marB="91425" marR="91425" marL="91425"/>
                </a:tc>
                <a:tc>
                  <a:txBody>
                    <a:bodyPr/>
                    <a:lstStyle/>
                    <a:p>
                      <a:pPr indent="0" lvl="0" marL="0" rtl="0" algn="ctr">
                        <a:spcBef>
                          <a:spcPts val="0"/>
                        </a:spcBef>
                        <a:spcAft>
                          <a:spcPts val="0"/>
                        </a:spcAft>
                        <a:buNone/>
                      </a:pPr>
                      <a:r>
                        <a:rPr lang="en" sz="1300"/>
                        <a:t>% Below Basic</a:t>
                      </a:r>
                      <a:endParaRPr sz="1300"/>
                    </a:p>
                  </a:txBody>
                  <a:tcPr marT="91425" marB="91425" marR="91425" marL="91425"/>
                </a:tc>
                <a:tc>
                  <a:txBody>
                    <a:bodyPr/>
                    <a:lstStyle/>
                    <a:p>
                      <a:pPr indent="0" lvl="0" marL="0" rtl="0" algn="ctr">
                        <a:spcBef>
                          <a:spcPts val="0"/>
                        </a:spcBef>
                        <a:spcAft>
                          <a:spcPts val="0"/>
                        </a:spcAft>
                        <a:buNone/>
                      </a:pPr>
                      <a:r>
                        <a:rPr lang="en" sz="1300"/>
                        <a:t>% Basic</a:t>
                      </a:r>
                      <a:endParaRPr sz="1300"/>
                    </a:p>
                  </a:txBody>
                  <a:tcPr marT="91425" marB="91425" marR="91425" marL="91425"/>
                </a:tc>
                <a:tc>
                  <a:txBody>
                    <a:bodyPr/>
                    <a:lstStyle/>
                    <a:p>
                      <a:pPr indent="0" lvl="0" marL="0" rtl="0" algn="ctr">
                        <a:spcBef>
                          <a:spcPts val="0"/>
                        </a:spcBef>
                        <a:spcAft>
                          <a:spcPts val="0"/>
                        </a:spcAft>
                        <a:buNone/>
                      </a:pPr>
                      <a:r>
                        <a:rPr b="1" lang="en" sz="1300"/>
                        <a:t>% Proficient / Advanced</a:t>
                      </a:r>
                      <a:endParaRPr b="1" sz="1300"/>
                    </a:p>
                  </a:txBody>
                  <a:tcPr marT="91425" marB="91425" marR="91425" marL="91425"/>
                </a:tc>
              </a:tr>
              <a:tr h="381000">
                <a:tc>
                  <a:txBody>
                    <a:bodyPr/>
                    <a:lstStyle/>
                    <a:p>
                      <a:pPr indent="0" lvl="0" marL="0" rtl="0" algn="l">
                        <a:spcBef>
                          <a:spcPts val="0"/>
                        </a:spcBef>
                        <a:spcAft>
                          <a:spcPts val="0"/>
                        </a:spcAft>
                        <a:buNone/>
                      </a:pPr>
                      <a:r>
                        <a:rPr lang="en" sz="1300"/>
                        <a:t>New Berlin Students </a:t>
                      </a:r>
                      <a:endParaRPr sz="1300"/>
                    </a:p>
                    <a:p>
                      <a:pPr indent="0" lvl="0" marL="0" rtl="0" algn="l">
                        <a:spcBef>
                          <a:spcPts val="0"/>
                        </a:spcBef>
                        <a:spcAft>
                          <a:spcPts val="0"/>
                        </a:spcAft>
                        <a:buNone/>
                      </a:pPr>
                      <a:r>
                        <a:rPr lang="en" sz="1300"/>
                        <a:t>at </a:t>
                      </a:r>
                      <a:r>
                        <a:rPr b="1" lang="en" sz="1300"/>
                        <a:t>Nathan Hale</a:t>
                      </a:r>
                      <a:endParaRPr b="1" sz="1300"/>
                    </a:p>
                  </a:txBody>
                  <a:tcPr marT="91425" marB="91425" marR="91425" marL="91425"/>
                </a:tc>
                <a:tc>
                  <a:txBody>
                    <a:bodyPr/>
                    <a:lstStyle/>
                    <a:p>
                      <a:pPr indent="0" lvl="0" marL="0" rtl="0" algn="ctr">
                        <a:spcBef>
                          <a:spcPts val="0"/>
                        </a:spcBef>
                        <a:spcAft>
                          <a:spcPts val="0"/>
                        </a:spcAft>
                        <a:buNone/>
                      </a:pPr>
                      <a:r>
                        <a:rPr lang="en" sz="1300">
                          <a:highlight>
                            <a:srgbClr val="FFFFFF"/>
                          </a:highlight>
                        </a:rPr>
                        <a:t>7.9</a:t>
                      </a:r>
                      <a:endParaRPr sz="1300">
                        <a:highlight>
                          <a:srgbClr val="FFFFFF"/>
                        </a:highlight>
                      </a:endParaRPr>
                    </a:p>
                  </a:txBody>
                  <a:tcPr marT="91425" marB="91425" marR="91425" marL="91425" anchor="ctr"/>
                </a:tc>
                <a:tc>
                  <a:txBody>
                    <a:bodyPr/>
                    <a:lstStyle/>
                    <a:p>
                      <a:pPr indent="0" lvl="0" marL="0" rtl="0" algn="ctr">
                        <a:spcBef>
                          <a:spcPts val="0"/>
                        </a:spcBef>
                        <a:spcAft>
                          <a:spcPts val="0"/>
                        </a:spcAft>
                        <a:buNone/>
                      </a:pPr>
                      <a:r>
                        <a:rPr lang="en" sz="1300">
                          <a:highlight>
                            <a:srgbClr val="FFFFFF"/>
                          </a:highlight>
                        </a:rPr>
                        <a:t>39.5</a:t>
                      </a:r>
                      <a:r>
                        <a:rPr lang="en" sz="1300">
                          <a:highlight>
                            <a:srgbClr val="FFFFFF"/>
                          </a:highlight>
                        </a:rPr>
                        <a:t>%</a:t>
                      </a:r>
                      <a:endParaRPr sz="1300">
                        <a:highlight>
                          <a:srgbClr val="FFFFFF"/>
                        </a:highlight>
                      </a:endParaRPr>
                    </a:p>
                  </a:txBody>
                  <a:tcPr marT="91425" marB="91425" marR="91425" marL="91425" anchor="ctr"/>
                </a:tc>
                <a:tc>
                  <a:txBody>
                    <a:bodyPr/>
                    <a:lstStyle/>
                    <a:p>
                      <a:pPr indent="0" lvl="0" marL="0" rtl="0" algn="ctr">
                        <a:spcBef>
                          <a:spcPts val="0"/>
                        </a:spcBef>
                        <a:spcAft>
                          <a:spcPts val="0"/>
                        </a:spcAft>
                        <a:buNone/>
                      </a:pPr>
                      <a:r>
                        <a:rPr b="1" lang="en" sz="1300">
                          <a:highlight>
                            <a:srgbClr val="FFFFFF"/>
                          </a:highlight>
                        </a:rPr>
                        <a:t>52.6%</a:t>
                      </a:r>
                      <a:endParaRPr b="1">
                        <a:highlight>
                          <a:srgbClr val="FFFFFF"/>
                        </a:highlight>
                      </a:endParaRPr>
                    </a:p>
                  </a:txBody>
                  <a:tcPr marT="91425" marB="91425" marR="91425" marL="91425" anchor="ctr"/>
                </a:tc>
              </a:tr>
              <a:tr h="381000">
                <a:tc>
                  <a:txBody>
                    <a:bodyPr/>
                    <a:lstStyle/>
                    <a:p>
                      <a:pPr indent="0" lvl="0" marL="0" rtl="0" algn="l">
                        <a:spcBef>
                          <a:spcPts val="0"/>
                        </a:spcBef>
                        <a:spcAft>
                          <a:spcPts val="0"/>
                        </a:spcAft>
                        <a:buNone/>
                      </a:pPr>
                      <a:r>
                        <a:rPr b="1" lang="en" sz="1300"/>
                        <a:t>New Berlin West High</a:t>
                      </a:r>
                      <a:endParaRPr b="1" sz="1300"/>
                    </a:p>
                  </a:txBody>
                  <a:tcPr marT="91425" marB="91425" marR="91425" marL="91425"/>
                </a:tc>
                <a:tc>
                  <a:txBody>
                    <a:bodyPr/>
                    <a:lstStyle/>
                    <a:p>
                      <a:pPr indent="0" lvl="0" marL="0" rtl="0" algn="ctr">
                        <a:spcBef>
                          <a:spcPts val="0"/>
                        </a:spcBef>
                        <a:spcAft>
                          <a:spcPts val="0"/>
                        </a:spcAft>
                        <a:buNone/>
                      </a:pPr>
                      <a:r>
                        <a:rPr lang="en" sz="1300">
                          <a:highlight>
                            <a:srgbClr val="FFFFFF"/>
                          </a:highlight>
                        </a:rPr>
                        <a:t>13.4%</a:t>
                      </a:r>
                      <a:endParaRPr sz="1300">
                        <a:highlight>
                          <a:srgbClr val="FFFFFF"/>
                        </a:highlight>
                      </a:endParaRPr>
                    </a:p>
                  </a:txBody>
                  <a:tcPr marT="91425" marB="91425" marR="91425" marL="91425"/>
                </a:tc>
                <a:tc>
                  <a:txBody>
                    <a:bodyPr/>
                    <a:lstStyle/>
                    <a:p>
                      <a:pPr indent="0" lvl="0" marL="0" rtl="0" algn="ctr">
                        <a:spcBef>
                          <a:spcPts val="0"/>
                        </a:spcBef>
                        <a:spcAft>
                          <a:spcPts val="0"/>
                        </a:spcAft>
                        <a:buNone/>
                      </a:pPr>
                      <a:r>
                        <a:rPr lang="en" sz="1300">
                          <a:highlight>
                            <a:srgbClr val="FFFFFF"/>
                          </a:highlight>
                        </a:rPr>
                        <a:t>30.6%</a:t>
                      </a:r>
                      <a:endParaRPr sz="1300">
                        <a:highlight>
                          <a:srgbClr val="FFFFFF"/>
                        </a:highlight>
                      </a:endParaRPr>
                    </a:p>
                  </a:txBody>
                  <a:tcPr marT="91425" marB="91425" marR="91425" marL="91425"/>
                </a:tc>
                <a:tc>
                  <a:txBody>
                    <a:bodyPr/>
                    <a:lstStyle/>
                    <a:p>
                      <a:pPr indent="0" lvl="0" marL="0" rtl="0" algn="ctr">
                        <a:spcBef>
                          <a:spcPts val="0"/>
                        </a:spcBef>
                        <a:spcAft>
                          <a:spcPts val="0"/>
                        </a:spcAft>
                        <a:buNone/>
                      </a:pPr>
                      <a:r>
                        <a:rPr b="1" lang="en" sz="1300">
                          <a:highlight>
                            <a:srgbClr val="FFFFFF"/>
                          </a:highlight>
                        </a:rPr>
                        <a:t>53.3%</a:t>
                      </a:r>
                      <a:endParaRPr b="1" sz="1300">
                        <a:highlight>
                          <a:srgbClr val="FFFFFF"/>
                        </a:highlight>
                      </a:endParaRPr>
                    </a:p>
                  </a:txBody>
                  <a:tcPr marT="91425" marB="91425" marR="91425" marL="91425"/>
                </a:tc>
              </a:tr>
            </a:tbl>
          </a:graphicData>
        </a:graphic>
      </p:graphicFrame>
      <p:pic>
        <p:nvPicPr>
          <p:cNvPr id="179" name="Google Shape;179;p29"/>
          <p:cNvPicPr preferRelativeResize="0"/>
          <p:nvPr/>
        </p:nvPicPr>
        <p:blipFill>
          <a:blip r:embed="rId3">
            <a:alphaModFix/>
          </a:blip>
          <a:stretch>
            <a:fillRect/>
          </a:stretch>
        </p:blipFill>
        <p:spPr>
          <a:xfrm>
            <a:off x="7590400" y="4062600"/>
            <a:ext cx="883400" cy="883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Wisconsin State Legislature Criteria (#2)</a:t>
            </a:r>
            <a:endParaRPr/>
          </a:p>
        </p:txBody>
      </p:sp>
      <p:sp>
        <p:nvSpPr>
          <p:cNvPr id="185" name="Google Shape;185;p30"/>
          <p:cNvSpPr txBox="1"/>
          <p:nvPr>
            <p:ph idx="1" type="body"/>
          </p:nvPr>
        </p:nvSpPr>
        <p:spPr>
          <a:xfrm>
            <a:off x="342875" y="1017725"/>
            <a:ext cx="8520600" cy="1260300"/>
          </a:xfrm>
          <a:prstGeom prst="rect">
            <a:avLst/>
          </a:prstGeom>
        </p:spPr>
        <p:txBody>
          <a:bodyPr anchorCtr="0" anchor="t" bIns="91425" lIns="91425" spcFirstLastPara="1" rIns="91425" wrap="square" tIns="91425">
            <a:noAutofit/>
          </a:bodyPr>
          <a:lstStyle/>
          <a:p>
            <a:pPr indent="0" lvl="0" marL="457200" rtl="0" algn="ctr">
              <a:lnSpc>
                <a:spcPct val="95000"/>
              </a:lnSpc>
              <a:spcBef>
                <a:spcPts val="0"/>
              </a:spcBef>
              <a:spcAft>
                <a:spcPts val="0"/>
              </a:spcAft>
              <a:buSzPts val="605"/>
              <a:buNone/>
            </a:pPr>
            <a:r>
              <a:rPr b="1" lang="en" sz="1400"/>
              <a:t>Math ACT Aspire</a:t>
            </a:r>
            <a:r>
              <a:rPr b="1" lang="en" sz="1400"/>
              <a:t> Comparison </a:t>
            </a:r>
            <a:r>
              <a:rPr b="1" lang="en" sz="1400">
                <a:solidFill>
                  <a:srgbClr val="000000"/>
                </a:solidFill>
                <a:latin typeface="Arial"/>
                <a:ea typeface="Arial"/>
                <a:cs typeface="Arial"/>
                <a:sym typeface="Arial"/>
              </a:rPr>
              <a:t>2022-2023</a:t>
            </a:r>
            <a:endParaRPr b="1" sz="1400"/>
          </a:p>
          <a:p>
            <a:pPr indent="0" lvl="0" marL="457200" rtl="0" algn="ctr">
              <a:lnSpc>
                <a:spcPct val="95000"/>
              </a:lnSpc>
              <a:spcBef>
                <a:spcPts val="1200"/>
              </a:spcBef>
              <a:spcAft>
                <a:spcPts val="0"/>
              </a:spcAft>
              <a:buSzPts val="605"/>
              <a:buNone/>
            </a:pPr>
            <a:r>
              <a:rPr b="1" lang="en" sz="1400"/>
              <a:t>9th - 10th Grade (Current 10th - 11th Grade)</a:t>
            </a:r>
            <a:endParaRPr b="1" sz="1400"/>
          </a:p>
          <a:p>
            <a:pPr indent="0" lvl="0" marL="0" rtl="0" algn="l">
              <a:lnSpc>
                <a:spcPct val="95000"/>
              </a:lnSpc>
              <a:spcBef>
                <a:spcPts val="1200"/>
              </a:spcBef>
              <a:spcAft>
                <a:spcPts val="1200"/>
              </a:spcAft>
              <a:buSzPts val="605"/>
              <a:buNone/>
            </a:pPr>
            <a:r>
              <a:t/>
            </a:r>
            <a:endParaRPr sz="989"/>
          </a:p>
        </p:txBody>
      </p:sp>
      <p:graphicFrame>
        <p:nvGraphicFramePr>
          <p:cNvPr id="186" name="Google Shape;186;p30"/>
          <p:cNvGraphicFramePr/>
          <p:nvPr/>
        </p:nvGraphicFramePr>
        <p:xfrm>
          <a:off x="983675" y="1897025"/>
          <a:ext cx="3000000" cy="3000000"/>
        </p:xfrm>
        <a:graphic>
          <a:graphicData uri="http://schemas.openxmlformats.org/drawingml/2006/table">
            <a:tbl>
              <a:tblPr>
                <a:noFill/>
                <a:tableStyleId>{ABB34674-BE1C-4F36-A414-E2A18266F08D}</a:tableStyleId>
              </a:tblPr>
              <a:tblGrid>
                <a:gridCol w="2233700"/>
                <a:gridCol w="1385800"/>
                <a:gridCol w="1067825"/>
                <a:gridCol w="2551675"/>
              </a:tblGrid>
              <a:tr h="381000">
                <a:tc>
                  <a:txBody>
                    <a:bodyPr/>
                    <a:lstStyle/>
                    <a:p>
                      <a:pPr indent="0" lvl="0" marL="0" rtl="0" algn="l">
                        <a:spcBef>
                          <a:spcPts val="0"/>
                        </a:spcBef>
                        <a:spcAft>
                          <a:spcPts val="0"/>
                        </a:spcAft>
                        <a:buNone/>
                      </a:pPr>
                      <a:r>
                        <a:rPr lang="en" sz="1300"/>
                        <a:t>School</a:t>
                      </a:r>
                      <a:endParaRPr sz="13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t>% Below Basic</a:t>
                      </a:r>
                      <a:endParaRPr sz="1300"/>
                    </a:p>
                  </a:txBody>
                  <a:tcPr marT="91425" marB="91425" marR="91425" marL="91425"/>
                </a:tc>
                <a:tc>
                  <a:txBody>
                    <a:bodyPr/>
                    <a:lstStyle/>
                    <a:p>
                      <a:pPr indent="0" lvl="0" marL="0" rtl="0" algn="ctr">
                        <a:spcBef>
                          <a:spcPts val="0"/>
                        </a:spcBef>
                        <a:spcAft>
                          <a:spcPts val="0"/>
                        </a:spcAft>
                        <a:buNone/>
                      </a:pPr>
                      <a:r>
                        <a:rPr lang="en" sz="1300"/>
                        <a:t>% Basic</a:t>
                      </a:r>
                      <a:endParaRPr sz="1300"/>
                    </a:p>
                  </a:txBody>
                  <a:tcPr marT="91425" marB="91425" marR="91425" marL="91425"/>
                </a:tc>
                <a:tc>
                  <a:txBody>
                    <a:bodyPr/>
                    <a:lstStyle/>
                    <a:p>
                      <a:pPr indent="0" lvl="0" marL="0" rtl="0" algn="ctr">
                        <a:spcBef>
                          <a:spcPts val="0"/>
                        </a:spcBef>
                        <a:spcAft>
                          <a:spcPts val="0"/>
                        </a:spcAft>
                        <a:buNone/>
                      </a:pPr>
                      <a:r>
                        <a:rPr b="1" lang="en" sz="1300"/>
                        <a:t>% Proficient / Advanced</a:t>
                      </a:r>
                      <a:endParaRPr b="1" sz="1300"/>
                    </a:p>
                  </a:txBody>
                  <a:tcPr marT="91425" marB="91425" marR="91425" marL="91425"/>
                </a:tc>
              </a:tr>
              <a:tr h="381000">
                <a:tc>
                  <a:txBody>
                    <a:bodyPr/>
                    <a:lstStyle/>
                    <a:p>
                      <a:pPr indent="0" lvl="0" marL="0" rtl="0" algn="l">
                        <a:spcBef>
                          <a:spcPts val="0"/>
                        </a:spcBef>
                        <a:spcAft>
                          <a:spcPts val="0"/>
                        </a:spcAft>
                        <a:buNone/>
                      </a:pPr>
                      <a:r>
                        <a:rPr lang="en" sz="1300"/>
                        <a:t>New Berlin Students </a:t>
                      </a:r>
                      <a:endParaRPr sz="1300"/>
                    </a:p>
                    <a:p>
                      <a:pPr indent="0" lvl="0" marL="0" rtl="0" algn="l">
                        <a:spcBef>
                          <a:spcPts val="0"/>
                        </a:spcBef>
                        <a:spcAft>
                          <a:spcPts val="0"/>
                        </a:spcAft>
                        <a:buNone/>
                      </a:pPr>
                      <a:r>
                        <a:rPr lang="en" sz="1300"/>
                        <a:t>at </a:t>
                      </a:r>
                      <a:r>
                        <a:rPr b="1" lang="en" sz="1300"/>
                        <a:t>Nathan Hale</a:t>
                      </a:r>
                      <a:endParaRPr b="1"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highlight>
                            <a:srgbClr val="FFFFFF"/>
                          </a:highlight>
                        </a:rPr>
                        <a:t>28.9</a:t>
                      </a:r>
                      <a:r>
                        <a:rPr lang="en" sz="1300">
                          <a:highlight>
                            <a:srgbClr val="FFFFFF"/>
                          </a:highlight>
                        </a:rPr>
                        <a:t>%</a:t>
                      </a:r>
                      <a:endParaRPr sz="1300">
                        <a:highlight>
                          <a:srgbClr val="FFFFFF"/>
                        </a:highlight>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en" sz="1300">
                          <a:highlight>
                            <a:srgbClr val="FFFFFF"/>
                          </a:highlight>
                        </a:rPr>
                        <a:t>26.3</a:t>
                      </a:r>
                      <a:r>
                        <a:rPr lang="en" sz="1300">
                          <a:highlight>
                            <a:srgbClr val="FFFFFF"/>
                          </a:highlight>
                        </a:rPr>
                        <a:t>%</a:t>
                      </a:r>
                      <a:endParaRPr sz="1300">
                        <a:highlight>
                          <a:srgbClr val="FFFFFF"/>
                        </a:highlight>
                      </a:endParaRPr>
                    </a:p>
                  </a:txBody>
                  <a:tcPr marT="91425" marB="91425" marR="91425" marL="91425" anchor="ctr"/>
                </a:tc>
                <a:tc>
                  <a:txBody>
                    <a:bodyPr/>
                    <a:lstStyle/>
                    <a:p>
                      <a:pPr indent="0" lvl="0" marL="0" rtl="0" algn="ctr">
                        <a:spcBef>
                          <a:spcPts val="0"/>
                        </a:spcBef>
                        <a:spcAft>
                          <a:spcPts val="0"/>
                        </a:spcAft>
                        <a:buNone/>
                      </a:pPr>
                      <a:r>
                        <a:rPr b="1" lang="en" sz="1300">
                          <a:highlight>
                            <a:srgbClr val="FFFFFF"/>
                          </a:highlight>
                        </a:rPr>
                        <a:t>44.7</a:t>
                      </a:r>
                      <a:r>
                        <a:rPr b="1" lang="en" sz="1300">
                          <a:highlight>
                            <a:srgbClr val="FFFFFF"/>
                          </a:highlight>
                        </a:rPr>
                        <a:t>%</a:t>
                      </a:r>
                      <a:endParaRPr b="1" sz="1300">
                        <a:highlight>
                          <a:srgbClr val="FFFFFF"/>
                        </a:highlight>
                      </a:endParaRPr>
                    </a:p>
                  </a:txBody>
                  <a:tcPr marT="91425" marB="91425" marR="91425" marL="91425" anchor="ctr"/>
                </a:tc>
              </a:tr>
              <a:tr h="381000">
                <a:tc>
                  <a:txBody>
                    <a:bodyPr/>
                    <a:lstStyle/>
                    <a:p>
                      <a:pPr indent="0" lvl="0" marL="0" rtl="0" algn="l">
                        <a:spcBef>
                          <a:spcPts val="0"/>
                        </a:spcBef>
                        <a:spcAft>
                          <a:spcPts val="0"/>
                        </a:spcAft>
                        <a:buNone/>
                      </a:pPr>
                      <a:r>
                        <a:rPr b="1" lang="en" sz="1300"/>
                        <a:t>New Berlin West High</a:t>
                      </a:r>
                      <a:endParaRPr b="1"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highlight>
                            <a:srgbClr val="FFFFFF"/>
                          </a:highlight>
                        </a:rPr>
                        <a:t>14.6</a:t>
                      </a:r>
                      <a:r>
                        <a:rPr lang="en" sz="1300">
                          <a:highlight>
                            <a:srgbClr val="FFFFFF"/>
                          </a:highlight>
                        </a:rPr>
                        <a:t>%</a:t>
                      </a:r>
                      <a:endParaRPr sz="1300">
                        <a:highlight>
                          <a:srgbClr val="FFFFFF"/>
                        </a:highlight>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en" sz="1300">
                          <a:highlight>
                            <a:srgbClr val="FFFFFF"/>
                          </a:highlight>
                        </a:rPr>
                        <a:t>29.3</a:t>
                      </a:r>
                      <a:r>
                        <a:rPr lang="en" sz="1300">
                          <a:highlight>
                            <a:srgbClr val="FFFFFF"/>
                          </a:highlight>
                        </a:rPr>
                        <a:t>%</a:t>
                      </a:r>
                      <a:endParaRPr sz="1300">
                        <a:highlight>
                          <a:srgbClr val="FFFFFF"/>
                        </a:highlight>
                      </a:endParaRPr>
                    </a:p>
                  </a:txBody>
                  <a:tcPr marT="91425" marB="91425" marR="91425" marL="91425"/>
                </a:tc>
                <a:tc>
                  <a:txBody>
                    <a:bodyPr/>
                    <a:lstStyle/>
                    <a:p>
                      <a:pPr indent="0" lvl="0" marL="0" rtl="0" algn="ctr">
                        <a:spcBef>
                          <a:spcPts val="0"/>
                        </a:spcBef>
                        <a:spcAft>
                          <a:spcPts val="0"/>
                        </a:spcAft>
                        <a:buNone/>
                      </a:pPr>
                      <a:r>
                        <a:rPr b="1" lang="en" sz="1300">
                          <a:highlight>
                            <a:srgbClr val="FFFFFF"/>
                          </a:highlight>
                        </a:rPr>
                        <a:t>53.7</a:t>
                      </a:r>
                      <a:r>
                        <a:rPr b="1" lang="en" sz="1300">
                          <a:highlight>
                            <a:srgbClr val="FFFFFF"/>
                          </a:highlight>
                        </a:rPr>
                        <a:t>%</a:t>
                      </a:r>
                      <a:endParaRPr b="1" sz="1300">
                        <a:highlight>
                          <a:srgbClr val="FFFFFF"/>
                        </a:highlight>
                      </a:endParaRPr>
                    </a:p>
                  </a:txBody>
                  <a:tcPr marT="91425" marB="91425" marR="91425" marL="91425"/>
                </a:tc>
              </a:tr>
            </a:tbl>
          </a:graphicData>
        </a:graphic>
      </p:graphicFrame>
      <p:pic>
        <p:nvPicPr>
          <p:cNvPr id="187" name="Google Shape;187;p30"/>
          <p:cNvPicPr preferRelativeResize="0"/>
          <p:nvPr/>
        </p:nvPicPr>
        <p:blipFill>
          <a:blip r:embed="rId3">
            <a:alphaModFix/>
          </a:blip>
          <a:stretch>
            <a:fillRect/>
          </a:stretch>
        </p:blipFill>
        <p:spPr>
          <a:xfrm>
            <a:off x="7590400" y="4031950"/>
            <a:ext cx="914050" cy="914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1" name="Shape 191"/>
        <p:cNvGrpSpPr/>
        <p:nvPr/>
      </p:nvGrpSpPr>
      <p:grpSpPr>
        <a:xfrm>
          <a:off x="0" y="0"/>
          <a:ext cx="0" cy="0"/>
          <a:chOff x="0" y="0"/>
          <a:chExt cx="0" cy="0"/>
        </a:xfrm>
      </p:grpSpPr>
      <p:sp>
        <p:nvSpPr>
          <p:cNvPr id="192" name="Google Shape;192;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Wisconsin State Legislature Criteria (#2)</a:t>
            </a:r>
            <a:endParaRPr/>
          </a:p>
        </p:txBody>
      </p:sp>
      <p:sp>
        <p:nvSpPr>
          <p:cNvPr id="193" name="Google Shape;193;p31"/>
          <p:cNvSpPr txBox="1"/>
          <p:nvPr>
            <p:ph idx="1" type="body"/>
          </p:nvPr>
        </p:nvSpPr>
        <p:spPr>
          <a:xfrm>
            <a:off x="342875" y="1017725"/>
            <a:ext cx="8520600" cy="1260300"/>
          </a:xfrm>
          <a:prstGeom prst="rect">
            <a:avLst/>
          </a:prstGeom>
        </p:spPr>
        <p:txBody>
          <a:bodyPr anchorCtr="0" anchor="t" bIns="91425" lIns="91425" spcFirstLastPara="1" rIns="91425" wrap="square" tIns="91425">
            <a:noAutofit/>
          </a:bodyPr>
          <a:lstStyle/>
          <a:p>
            <a:pPr indent="0" lvl="0" marL="457200" rtl="0" algn="ctr">
              <a:lnSpc>
                <a:spcPct val="95000"/>
              </a:lnSpc>
              <a:spcBef>
                <a:spcPts val="0"/>
              </a:spcBef>
              <a:spcAft>
                <a:spcPts val="0"/>
              </a:spcAft>
              <a:buSzPts val="605"/>
              <a:buNone/>
            </a:pPr>
            <a:r>
              <a:rPr b="1" lang="en" sz="1400"/>
              <a:t>ELA Forward Exam Comparison </a:t>
            </a:r>
            <a:r>
              <a:rPr b="1" lang="en" sz="1400">
                <a:solidFill>
                  <a:srgbClr val="000000"/>
                </a:solidFill>
                <a:latin typeface="Arial"/>
                <a:ea typeface="Arial"/>
                <a:cs typeface="Arial"/>
                <a:sym typeface="Arial"/>
              </a:rPr>
              <a:t>2022-2023</a:t>
            </a:r>
            <a:endParaRPr b="1" sz="1400"/>
          </a:p>
          <a:p>
            <a:pPr indent="0" lvl="0" marL="457200" rtl="0" algn="ctr">
              <a:lnSpc>
                <a:spcPct val="95000"/>
              </a:lnSpc>
              <a:spcBef>
                <a:spcPts val="1200"/>
              </a:spcBef>
              <a:spcAft>
                <a:spcPts val="0"/>
              </a:spcAft>
              <a:buSzPts val="605"/>
              <a:buNone/>
            </a:pPr>
            <a:r>
              <a:rPr b="1" lang="en" sz="1400"/>
              <a:t>6th - 8th Grade</a:t>
            </a:r>
            <a:endParaRPr b="1" sz="1400"/>
          </a:p>
          <a:p>
            <a:pPr indent="0" lvl="0" marL="0" rtl="0" algn="l">
              <a:lnSpc>
                <a:spcPct val="95000"/>
              </a:lnSpc>
              <a:spcBef>
                <a:spcPts val="1200"/>
              </a:spcBef>
              <a:spcAft>
                <a:spcPts val="1200"/>
              </a:spcAft>
              <a:buSzPts val="605"/>
              <a:buNone/>
            </a:pPr>
            <a:r>
              <a:t/>
            </a:r>
            <a:endParaRPr sz="989"/>
          </a:p>
        </p:txBody>
      </p:sp>
      <p:graphicFrame>
        <p:nvGraphicFramePr>
          <p:cNvPr id="194" name="Google Shape;194;p31"/>
          <p:cNvGraphicFramePr/>
          <p:nvPr/>
        </p:nvGraphicFramePr>
        <p:xfrm>
          <a:off x="983675" y="1897025"/>
          <a:ext cx="3000000" cy="3000000"/>
        </p:xfrm>
        <a:graphic>
          <a:graphicData uri="http://schemas.openxmlformats.org/drawingml/2006/table">
            <a:tbl>
              <a:tblPr>
                <a:noFill/>
                <a:tableStyleId>{ABB34674-BE1C-4F36-A414-E2A18266F08D}</a:tableStyleId>
              </a:tblPr>
              <a:tblGrid>
                <a:gridCol w="2233700"/>
                <a:gridCol w="1385800"/>
                <a:gridCol w="1067825"/>
                <a:gridCol w="2551675"/>
              </a:tblGrid>
              <a:tr h="381000">
                <a:tc>
                  <a:txBody>
                    <a:bodyPr/>
                    <a:lstStyle/>
                    <a:p>
                      <a:pPr indent="0" lvl="0" marL="0" rtl="0" algn="l">
                        <a:spcBef>
                          <a:spcPts val="0"/>
                        </a:spcBef>
                        <a:spcAft>
                          <a:spcPts val="0"/>
                        </a:spcAft>
                        <a:buNone/>
                      </a:pPr>
                      <a:r>
                        <a:rPr lang="en" sz="1300"/>
                        <a:t>School</a:t>
                      </a:r>
                      <a:endParaRPr sz="1300"/>
                    </a:p>
                  </a:txBody>
                  <a:tcPr marT="91425" marB="91425" marR="91425" marL="91425"/>
                </a:tc>
                <a:tc>
                  <a:txBody>
                    <a:bodyPr/>
                    <a:lstStyle/>
                    <a:p>
                      <a:pPr indent="0" lvl="0" marL="0" rtl="0" algn="ctr">
                        <a:spcBef>
                          <a:spcPts val="0"/>
                        </a:spcBef>
                        <a:spcAft>
                          <a:spcPts val="0"/>
                        </a:spcAft>
                        <a:buNone/>
                      </a:pPr>
                      <a:r>
                        <a:rPr lang="en" sz="1300"/>
                        <a:t>% Below Basic</a:t>
                      </a:r>
                      <a:endParaRPr sz="1300"/>
                    </a:p>
                  </a:txBody>
                  <a:tcPr marT="91425" marB="91425" marR="91425" marL="91425"/>
                </a:tc>
                <a:tc>
                  <a:txBody>
                    <a:bodyPr/>
                    <a:lstStyle/>
                    <a:p>
                      <a:pPr indent="0" lvl="0" marL="0" rtl="0" algn="ctr">
                        <a:spcBef>
                          <a:spcPts val="0"/>
                        </a:spcBef>
                        <a:spcAft>
                          <a:spcPts val="0"/>
                        </a:spcAft>
                        <a:buNone/>
                      </a:pPr>
                      <a:r>
                        <a:rPr lang="en" sz="1300"/>
                        <a:t>% Basic</a:t>
                      </a:r>
                      <a:endParaRPr sz="1300"/>
                    </a:p>
                  </a:txBody>
                  <a:tcPr marT="91425" marB="91425" marR="91425" marL="91425"/>
                </a:tc>
                <a:tc>
                  <a:txBody>
                    <a:bodyPr/>
                    <a:lstStyle/>
                    <a:p>
                      <a:pPr indent="0" lvl="0" marL="0" rtl="0" algn="ctr">
                        <a:spcBef>
                          <a:spcPts val="0"/>
                        </a:spcBef>
                        <a:spcAft>
                          <a:spcPts val="0"/>
                        </a:spcAft>
                        <a:buNone/>
                      </a:pPr>
                      <a:r>
                        <a:rPr b="1" lang="en" sz="1300"/>
                        <a:t>% Proficient / Advanced</a:t>
                      </a:r>
                      <a:endParaRPr b="1" sz="1300"/>
                    </a:p>
                  </a:txBody>
                  <a:tcPr marT="91425" marB="91425" marR="91425" marL="91425"/>
                </a:tc>
              </a:tr>
              <a:tr h="381000">
                <a:tc>
                  <a:txBody>
                    <a:bodyPr/>
                    <a:lstStyle/>
                    <a:p>
                      <a:pPr indent="0" lvl="0" marL="0" rtl="0" algn="l">
                        <a:spcBef>
                          <a:spcPts val="0"/>
                        </a:spcBef>
                        <a:spcAft>
                          <a:spcPts val="0"/>
                        </a:spcAft>
                        <a:buNone/>
                      </a:pPr>
                      <a:r>
                        <a:rPr lang="en" sz="1300"/>
                        <a:t>New Berlin Students at Lane</a:t>
                      </a:r>
                      <a:endParaRPr sz="1300"/>
                    </a:p>
                  </a:txBody>
                  <a:tcPr marT="91425" marB="91425" marR="91425" marL="91425"/>
                </a:tc>
                <a:tc>
                  <a:txBody>
                    <a:bodyPr/>
                    <a:lstStyle/>
                    <a:p>
                      <a:pPr indent="0" lvl="0" marL="0" rtl="0" algn="ctr">
                        <a:spcBef>
                          <a:spcPts val="0"/>
                        </a:spcBef>
                        <a:spcAft>
                          <a:spcPts val="0"/>
                        </a:spcAft>
                        <a:buNone/>
                      </a:pPr>
                      <a:r>
                        <a:rPr lang="en" sz="1300">
                          <a:highlight>
                            <a:srgbClr val="FFFFFF"/>
                          </a:highlight>
                        </a:rPr>
                        <a:t>18.8</a:t>
                      </a:r>
                      <a:r>
                        <a:rPr lang="en" sz="1300">
                          <a:highlight>
                            <a:srgbClr val="FFFFFF"/>
                          </a:highlight>
                        </a:rPr>
                        <a:t>%</a:t>
                      </a:r>
                      <a:endParaRPr sz="1300">
                        <a:highlight>
                          <a:srgbClr val="FFFFFF"/>
                        </a:highlight>
                      </a:endParaRPr>
                    </a:p>
                  </a:txBody>
                  <a:tcPr marT="91425" marB="91425" marR="91425" marL="91425" anchor="ctr"/>
                </a:tc>
                <a:tc>
                  <a:txBody>
                    <a:bodyPr/>
                    <a:lstStyle/>
                    <a:p>
                      <a:pPr indent="0" lvl="0" marL="0" rtl="0" algn="ctr">
                        <a:spcBef>
                          <a:spcPts val="0"/>
                        </a:spcBef>
                        <a:spcAft>
                          <a:spcPts val="0"/>
                        </a:spcAft>
                        <a:buNone/>
                      </a:pPr>
                      <a:r>
                        <a:rPr lang="en" sz="1300">
                          <a:highlight>
                            <a:srgbClr val="FFFFFF"/>
                          </a:highlight>
                        </a:rPr>
                        <a:t>37.5</a:t>
                      </a:r>
                      <a:r>
                        <a:rPr lang="en" sz="1300">
                          <a:highlight>
                            <a:srgbClr val="FFFFFF"/>
                          </a:highlight>
                        </a:rPr>
                        <a:t>%</a:t>
                      </a:r>
                      <a:endParaRPr sz="1300">
                        <a:highlight>
                          <a:srgbClr val="FFFFFF"/>
                        </a:highlight>
                      </a:endParaRPr>
                    </a:p>
                  </a:txBody>
                  <a:tcPr marT="91425" marB="91425" marR="91425" marL="91425" anchor="ctr"/>
                </a:tc>
                <a:tc>
                  <a:txBody>
                    <a:bodyPr/>
                    <a:lstStyle/>
                    <a:p>
                      <a:pPr indent="0" lvl="0" marL="0" rtl="0" algn="ctr">
                        <a:spcBef>
                          <a:spcPts val="0"/>
                        </a:spcBef>
                        <a:spcAft>
                          <a:spcPts val="0"/>
                        </a:spcAft>
                        <a:buNone/>
                      </a:pPr>
                      <a:r>
                        <a:rPr b="1" lang="en" sz="1300">
                          <a:highlight>
                            <a:srgbClr val="FFFFFF"/>
                          </a:highlight>
                        </a:rPr>
                        <a:t>43.8%</a:t>
                      </a:r>
                      <a:endParaRPr b="1" sz="1300">
                        <a:highlight>
                          <a:srgbClr val="FFFFFF"/>
                        </a:highlight>
                      </a:endParaRPr>
                    </a:p>
                  </a:txBody>
                  <a:tcPr marT="91425" marB="91425" marR="91425" marL="91425" anchor="ctr"/>
                </a:tc>
              </a:tr>
              <a:tr h="381000">
                <a:tc>
                  <a:txBody>
                    <a:bodyPr/>
                    <a:lstStyle/>
                    <a:p>
                      <a:pPr indent="0" lvl="0" marL="0" rtl="0" algn="l">
                        <a:spcBef>
                          <a:spcPts val="0"/>
                        </a:spcBef>
                        <a:spcAft>
                          <a:spcPts val="0"/>
                        </a:spcAft>
                        <a:buNone/>
                      </a:pPr>
                      <a:r>
                        <a:rPr lang="en" sz="1300"/>
                        <a:t>Orchard Lane 6th Grade, New Berlin West 7th &amp; 8th Grade </a:t>
                      </a:r>
                      <a:endParaRPr sz="1300"/>
                    </a:p>
                  </a:txBody>
                  <a:tcPr marT="91425" marB="91425" marR="91425" marL="91425"/>
                </a:tc>
                <a:tc>
                  <a:txBody>
                    <a:bodyPr/>
                    <a:lstStyle/>
                    <a:p>
                      <a:pPr indent="0" lvl="0" marL="0" rtl="0" algn="ctr">
                        <a:spcBef>
                          <a:spcPts val="0"/>
                        </a:spcBef>
                        <a:spcAft>
                          <a:spcPts val="0"/>
                        </a:spcAft>
                        <a:buNone/>
                      </a:pPr>
                      <a:r>
                        <a:rPr lang="en" sz="1300">
                          <a:highlight>
                            <a:srgbClr val="FFFFFF"/>
                          </a:highlight>
                        </a:rPr>
                        <a:t>10.2</a:t>
                      </a:r>
                      <a:r>
                        <a:rPr lang="en" sz="1300">
                          <a:highlight>
                            <a:srgbClr val="FFFFFF"/>
                          </a:highlight>
                        </a:rPr>
                        <a:t>%</a:t>
                      </a:r>
                      <a:endParaRPr sz="1300">
                        <a:highlight>
                          <a:srgbClr val="FFFFFF"/>
                        </a:highlight>
                      </a:endParaRPr>
                    </a:p>
                  </a:txBody>
                  <a:tcPr marT="91425" marB="91425" marR="91425" marL="91425" anchor="ctr"/>
                </a:tc>
                <a:tc>
                  <a:txBody>
                    <a:bodyPr/>
                    <a:lstStyle/>
                    <a:p>
                      <a:pPr indent="0" lvl="0" marL="0" rtl="0" algn="ctr">
                        <a:spcBef>
                          <a:spcPts val="0"/>
                        </a:spcBef>
                        <a:spcAft>
                          <a:spcPts val="0"/>
                        </a:spcAft>
                        <a:buNone/>
                      </a:pPr>
                      <a:r>
                        <a:rPr lang="en" sz="1300">
                          <a:highlight>
                            <a:srgbClr val="FFFFFF"/>
                          </a:highlight>
                        </a:rPr>
                        <a:t>33.8</a:t>
                      </a:r>
                      <a:r>
                        <a:rPr lang="en" sz="1300">
                          <a:highlight>
                            <a:srgbClr val="FFFFFF"/>
                          </a:highlight>
                        </a:rPr>
                        <a:t>%</a:t>
                      </a:r>
                      <a:endParaRPr sz="1300">
                        <a:highlight>
                          <a:srgbClr val="FFFFFF"/>
                        </a:highlight>
                      </a:endParaRPr>
                    </a:p>
                  </a:txBody>
                  <a:tcPr marT="91425" marB="91425" marR="91425" marL="91425" anchor="ctr"/>
                </a:tc>
                <a:tc>
                  <a:txBody>
                    <a:bodyPr/>
                    <a:lstStyle/>
                    <a:p>
                      <a:pPr indent="0" lvl="0" marL="0" rtl="0" algn="ctr">
                        <a:spcBef>
                          <a:spcPts val="0"/>
                        </a:spcBef>
                        <a:spcAft>
                          <a:spcPts val="0"/>
                        </a:spcAft>
                        <a:buNone/>
                      </a:pPr>
                      <a:r>
                        <a:rPr b="1" lang="en" sz="1300">
                          <a:highlight>
                            <a:srgbClr val="FFFFFF"/>
                          </a:highlight>
                        </a:rPr>
                        <a:t>54.7</a:t>
                      </a:r>
                      <a:r>
                        <a:rPr b="1" lang="en" sz="1300">
                          <a:highlight>
                            <a:srgbClr val="FFFFFF"/>
                          </a:highlight>
                        </a:rPr>
                        <a:t>%</a:t>
                      </a:r>
                      <a:endParaRPr b="1" sz="1300">
                        <a:highlight>
                          <a:srgbClr val="FFFFFF"/>
                        </a:highlight>
                      </a:endParaRPr>
                    </a:p>
                  </a:txBody>
                  <a:tcPr marT="91425" marB="91425" marR="91425" marL="91425" anchor="ctr"/>
                </a:tc>
              </a:tr>
            </a:tbl>
          </a:graphicData>
        </a:graphic>
      </p:graphicFrame>
      <p:pic>
        <p:nvPicPr>
          <p:cNvPr id="195" name="Google Shape;195;p31"/>
          <p:cNvPicPr preferRelativeResize="0"/>
          <p:nvPr/>
        </p:nvPicPr>
        <p:blipFill>
          <a:blip r:embed="rId3">
            <a:alphaModFix/>
          </a:blip>
          <a:stretch>
            <a:fillRect/>
          </a:stretch>
        </p:blipFill>
        <p:spPr>
          <a:xfrm>
            <a:off x="7590400" y="4079300"/>
            <a:ext cx="969700" cy="866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1007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Agenda</a:t>
            </a:r>
            <a:endParaRPr/>
          </a:p>
        </p:txBody>
      </p:sp>
      <p:sp>
        <p:nvSpPr>
          <p:cNvPr id="63" name="Google Shape;63;p14"/>
          <p:cNvSpPr txBox="1"/>
          <p:nvPr>
            <p:ph idx="1" type="body"/>
          </p:nvPr>
        </p:nvSpPr>
        <p:spPr>
          <a:xfrm>
            <a:off x="94375" y="920175"/>
            <a:ext cx="8902800" cy="37356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202124"/>
              </a:buClr>
              <a:buSzPts val="1350"/>
              <a:buFont typeface="Arial"/>
              <a:buAutoNum type="arabicPeriod"/>
            </a:pPr>
            <a:r>
              <a:rPr lang="en" sz="1350">
                <a:solidFill>
                  <a:srgbClr val="202124"/>
                </a:solidFill>
                <a:latin typeface="Arial"/>
                <a:ea typeface="Arial"/>
                <a:cs typeface="Arial"/>
                <a:sym typeface="Arial"/>
              </a:rPr>
              <a:t>Historical Background</a:t>
            </a:r>
            <a:endParaRPr sz="1350">
              <a:solidFill>
                <a:srgbClr val="202124"/>
              </a:solidFill>
              <a:latin typeface="Arial"/>
              <a:ea typeface="Arial"/>
              <a:cs typeface="Arial"/>
              <a:sym typeface="Arial"/>
            </a:endParaRPr>
          </a:p>
          <a:p>
            <a:pPr indent="-314325" lvl="0" marL="457200" rtl="0" algn="l">
              <a:spcBef>
                <a:spcPts val="0"/>
              </a:spcBef>
              <a:spcAft>
                <a:spcPts val="0"/>
              </a:spcAft>
              <a:buClr>
                <a:srgbClr val="202124"/>
              </a:buClr>
              <a:buSzPts val="1350"/>
              <a:buFont typeface="Arial"/>
              <a:buAutoNum type="arabicPeriod"/>
            </a:pPr>
            <a:r>
              <a:rPr lang="en" sz="1350">
                <a:solidFill>
                  <a:srgbClr val="202124"/>
                </a:solidFill>
                <a:latin typeface="Arial"/>
                <a:ea typeface="Arial"/>
                <a:cs typeface="Arial"/>
                <a:sym typeface="Arial"/>
              </a:rPr>
              <a:t>What is the request and who are the petitioners?</a:t>
            </a:r>
            <a:endParaRPr sz="1350">
              <a:solidFill>
                <a:srgbClr val="202124"/>
              </a:solidFill>
              <a:latin typeface="Arial"/>
              <a:ea typeface="Arial"/>
              <a:cs typeface="Arial"/>
              <a:sym typeface="Arial"/>
            </a:endParaRPr>
          </a:p>
          <a:p>
            <a:pPr indent="-314325" lvl="0" marL="457200" rtl="0" algn="l">
              <a:spcBef>
                <a:spcPts val="0"/>
              </a:spcBef>
              <a:spcAft>
                <a:spcPts val="0"/>
              </a:spcAft>
              <a:buClr>
                <a:srgbClr val="202124"/>
              </a:buClr>
              <a:buSzPts val="1350"/>
              <a:buFont typeface="Arial"/>
              <a:buAutoNum type="arabicPeriod"/>
            </a:pPr>
            <a:r>
              <a:rPr lang="en" sz="1350">
                <a:solidFill>
                  <a:srgbClr val="202124"/>
                </a:solidFill>
                <a:latin typeface="Arial"/>
                <a:ea typeface="Arial"/>
                <a:cs typeface="Arial"/>
                <a:sym typeface="Arial"/>
              </a:rPr>
              <a:t>Wisconsin State Legislature Criteria for Detachment</a:t>
            </a:r>
            <a:endParaRPr sz="1350">
              <a:solidFill>
                <a:srgbClr val="202124"/>
              </a:solidFill>
              <a:latin typeface="Arial"/>
              <a:ea typeface="Arial"/>
              <a:cs typeface="Arial"/>
              <a:sym typeface="Arial"/>
            </a:endParaRPr>
          </a:p>
          <a:p>
            <a:pPr indent="-314325" lvl="1" marL="914400" rtl="0" algn="l">
              <a:spcBef>
                <a:spcPts val="0"/>
              </a:spcBef>
              <a:spcAft>
                <a:spcPts val="0"/>
              </a:spcAft>
              <a:buClr>
                <a:srgbClr val="000000"/>
              </a:buClr>
              <a:buSzPts val="1350"/>
              <a:buFont typeface="Arial"/>
              <a:buAutoNum type="alphaLcPeriod"/>
            </a:pPr>
            <a:r>
              <a:rPr lang="en" sz="1350">
                <a:solidFill>
                  <a:srgbClr val="000000"/>
                </a:solidFill>
                <a:latin typeface="Arial"/>
                <a:ea typeface="Arial"/>
                <a:cs typeface="Arial"/>
                <a:sym typeface="Arial"/>
              </a:rPr>
              <a:t>Criteria (#1) Geographical location and topographical features that affect travel time for students</a:t>
            </a:r>
            <a:endParaRPr sz="1350">
              <a:solidFill>
                <a:srgbClr val="000000"/>
              </a:solidFill>
              <a:latin typeface="Arial"/>
              <a:ea typeface="Arial"/>
              <a:cs typeface="Arial"/>
              <a:sym typeface="Arial"/>
            </a:endParaRPr>
          </a:p>
          <a:p>
            <a:pPr indent="-314325" lvl="1" marL="914400" rtl="0" algn="l">
              <a:spcBef>
                <a:spcPts val="0"/>
              </a:spcBef>
              <a:spcAft>
                <a:spcPts val="0"/>
              </a:spcAft>
              <a:buClr>
                <a:srgbClr val="000000"/>
              </a:buClr>
              <a:buSzPts val="1350"/>
              <a:buFont typeface="Arial"/>
              <a:buAutoNum type="alphaLcPeriod"/>
            </a:pPr>
            <a:r>
              <a:rPr lang="en" sz="1350">
                <a:solidFill>
                  <a:srgbClr val="000000"/>
                </a:solidFill>
                <a:latin typeface="Arial"/>
                <a:ea typeface="Arial"/>
                <a:cs typeface="Arial"/>
                <a:sym typeface="Arial"/>
              </a:rPr>
              <a:t>Criteria (#2) </a:t>
            </a:r>
            <a:r>
              <a:rPr lang="en" sz="1350">
                <a:solidFill>
                  <a:srgbClr val="000000"/>
                </a:solidFill>
                <a:latin typeface="Arial"/>
                <a:ea typeface="Arial"/>
                <a:cs typeface="Arial"/>
                <a:sym typeface="Arial"/>
              </a:rPr>
              <a:t>The educational needs of all of the children residing in the affected school district</a:t>
            </a:r>
            <a:endParaRPr sz="1350">
              <a:solidFill>
                <a:srgbClr val="000000"/>
              </a:solidFill>
              <a:latin typeface="Arial"/>
              <a:ea typeface="Arial"/>
              <a:cs typeface="Arial"/>
              <a:sym typeface="Arial"/>
            </a:endParaRPr>
          </a:p>
          <a:p>
            <a:pPr indent="-314325" lvl="1" marL="914400" rtl="0" algn="l">
              <a:spcBef>
                <a:spcPts val="0"/>
              </a:spcBef>
              <a:spcAft>
                <a:spcPts val="0"/>
              </a:spcAft>
              <a:buClr>
                <a:srgbClr val="000000"/>
              </a:buClr>
              <a:buSzPts val="1350"/>
              <a:buFont typeface="Arial"/>
              <a:buAutoNum type="alphaLcPeriod"/>
            </a:pPr>
            <a:r>
              <a:rPr lang="en" sz="1350">
                <a:solidFill>
                  <a:srgbClr val="000000"/>
                </a:solidFill>
                <a:latin typeface="Arial"/>
                <a:ea typeface="Arial"/>
                <a:cs typeface="Arial"/>
                <a:sym typeface="Arial"/>
              </a:rPr>
              <a:t>Criteria (#3) Programming at schools and the results </a:t>
            </a:r>
            <a:endParaRPr sz="1350">
              <a:solidFill>
                <a:srgbClr val="000000"/>
              </a:solidFill>
              <a:latin typeface="Arial"/>
              <a:ea typeface="Arial"/>
              <a:cs typeface="Arial"/>
              <a:sym typeface="Arial"/>
            </a:endParaRPr>
          </a:p>
          <a:p>
            <a:pPr indent="-314325" lvl="1" marL="914400" rtl="0" algn="l">
              <a:spcBef>
                <a:spcPts val="0"/>
              </a:spcBef>
              <a:spcAft>
                <a:spcPts val="0"/>
              </a:spcAft>
              <a:buClr>
                <a:srgbClr val="000000"/>
              </a:buClr>
              <a:buSzPts val="1350"/>
              <a:buFont typeface="Arial"/>
              <a:buAutoNum type="alphaLcPeriod"/>
            </a:pPr>
            <a:r>
              <a:rPr lang="en" sz="1350">
                <a:solidFill>
                  <a:srgbClr val="000000"/>
                </a:solidFill>
                <a:latin typeface="Arial"/>
                <a:ea typeface="Arial"/>
                <a:cs typeface="Arial"/>
                <a:sym typeface="Arial"/>
              </a:rPr>
              <a:t>Criteria (#4) Testimony/Written Statements filed out by residents</a:t>
            </a:r>
            <a:endParaRPr sz="1350">
              <a:solidFill>
                <a:srgbClr val="000000"/>
              </a:solidFill>
              <a:latin typeface="Arial"/>
              <a:ea typeface="Arial"/>
              <a:cs typeface="Arial"/>
              <a:sym typeface="Arial"/>
            </a:endParaRPr>
          </a:p>
          <a:p>
            <a:pPr indent="-314325" lvl="1" marL="914400" rtl="0" algn="l">
              <a:spcBef>
                <a:spcPts val="0"/>
              </a:spcBef>
              <a:spcAft>
                <a:spcPts val="0"/>
              </a:spcAft>
              <a:buClr>
                <a:srgbClr val="000000"/>
              </a:buClr>
              <a:buSzPts val="1350"/>
              <a:buFont typeface="Arial"/>
              <a:buAutoNum type="alphaLcPeriod"/>
            </a:pPr>
            <a:r>
              <a:rPr lang="en" sz="1350">
                <a:solidFill>
                  <a:srgbClr val="000000"/>
                </a:solidFill>
                <a:latin typeface="Arial"/>
                <a:ea typeface="Arial"/>
                <a:cs typeface="Arial"/>
                <a:sym typeface="Arial"/>
              </a:rPr>
              <a:t>Criteria (#5) The estimated fiscal effect of the proposed reorganization on the affected school district</a:t>
            </a:r>
            <a:endParaRPr sz="1350">
              <a:solidFill>
                <a:srgbClr val="000000"/>
              </a:solidFill>
              <a:latin typeface="Arial"/>
              <a:ea typeface="Arial"/>
              <a:cs typeface="Arial"/>
              <a:sym typeface="Arial"/>
            </a:endParaRPr>
          </a:p>
          <a:p>
            <a:pPr indent="-314325" lvl="1" marL="914400" rtl="0" algn="l">
              <a:spcBef>
                <a:spcPts val="0"/>
              </a:spcBef>
              <a:spcAft>
                <a:spcPts val="0"/>
              </a:spcAft>
              <a:buClr>
                <a:srgbClr val="000000"/>
              </a:buClr>
              <a:buSzPts val="1350"/>
              <a:buFont typeface="Arial"/>
              <a:buAutoNum type="alphaLcPeriod"/>
            </a:pPr>
            <a:r>
              <a:rPr lang="en" sz="1350">
                <a:solidFill>
                  <a:srgbClr val="000000"/>
                </a:solidFill>
                <a:latin typeface="Arial"/>
                <a:ea typeface="Arial"/>
                <a:cs typeface="Arial"/>
                <a:sym typeface="Arial"/>
              </a:rPr>
              <a:t>Criteria (#6) Noncontiguous</a:t>
            </a:r>
            <a:endParaRPr sz="1350">
              <a:solidFill>
                <a:srgbClr val="000000"/>
              </a:solidFill>
              <a:latin typeface="Arial"/>
              <a:ea typeface="Arial"/>
              <a:cs typeface="Arial"/>
              <a:sym typeface="Arial"/>
            </a:endParaRPr>
          </a:p>
          <a:p>
            <a:pPr indent="-314325" lvl="1" marL="914400" rtl="0" algn="l">
              <a:spcBef>
                <a:spcPts val="0"/>
              </a:spcBef>
              <a:spcAft>
                <a:spcPts val="0"/>
              </a:spcAft>
              <a:buClr>
                <a:srgbClr val="000000"/>
              </a:buClr>
              <a:buSzPts val="1350"/>
              <a:buFont typeface="Arial"/>
              <a:buAutoNum type="alphaLcPeriod"/>
            </a:pPr>
            <a:r>
              <a:rPr lang="en" sz="1350">
                <a:solidFill>
                  <a:srgbClr val="000000"/>
                </a:solidFill>
                <a:latin typeface="Arial"/>
                <a:ea typeface="Arial"/>
                <a:cs typeface="Arial"/>
                <a:sym typeface="Arial"/>
              </a:rPr>
              <a:t>Criteria (#7) The socioeconomic level and racial composition of the pupils who reside are at risk</a:t>
            </a:r>
            <a:endParaRPr sz="1350">
              <a:solidFill>
                <a:srgbClr val="000000"/>
              </a:solidFill>
              <a:latin typeface="Arial"/>
              <a:ea typeface="Arial"/>
              <a:cs typeface="Arial"/>
              <a:sym typeface="Arial"/>
            </a:endParaRPr>
          </a:p>
          <a:p>
            <a:pPr indent="-314325" lvl="1" marL="914400" rtl="0" algn="l">
              <a:spcBef>
                <a:spcPts val="0"/>
              </a:spcBef>
              <a:spcAft>
                <a:spcPts val="0"/>
              </a:spcAft>
              <a:buClr>
                <a:srgbClr val="000000"/>
              </a:buClr>
              <a:buSzPts val="1350"/>
              <a:buFont typeface="Arial"/>
              <a:buAutoNum type="alphaLcPeriod"/>
            </a:pPr>
            <a:r>
              <a:rPr lang="en" sz="1350">
                <a:solidFill>
                  <a:srgbClr val="000000"/>
                </a:solidFill>
                <a:latin typeface="Arial"/>
                <a:ea typeface="Arial"/>
                <a:cs typeface="Arial"/>
                <a:sym typeface="Arial"/>
              </a:rPr>
              <a:t>Criteria (#8) Results of any </a:t>
            </a:r>
            <a:r>
              <a:rPr lang="en" sz="1350">
                <a:solidFill>
                  <a:srgbClr val="000000"/>
                </a:solidFill>
                <a:latin typeface="Arial"/>
                <a:ea typeface="Arial"/>
                <a:cs typeface="Arial"/>
                <a:sym typeface="Arial"/>
              </a:rPr>
              <a:t>referendum</a:t>
            </a:r>
            <a:endParaRPr sz="1350">
              <a:solidFill>
                <a:srgbClr val="000000"/>
              </a:solidFill>
              <a:latin typeface="Arial"/>
              <a:ea typeface="Arial"/>
              <a:cs typeface="Arial"/>
              <a:sym typeface="Arial"/>
            </a:endParaRPr>
          </a:p>
          <a:p>
            <a:pPr indent="-314325" lvl="1" marL="914400" rtl="0" algn="l">
              <a:spcBef>
                <a:spcPts val="0"/>
              </a:spcBef>
              <a:spcAft>
                <a:spcPts val="0"/>
              </a:spcAft>
              <a:buClr>
                <a:srgbClr val="000000"/>
              </a:buClr>
              <a:buSzPts val="1350"/>
              <a:buFont typeface="Arial"/>
              <a:buAutoNum type="alphaLcPeriod"/>
            </a:pPr>
            <a:r>
              <a:rPr lang="en" sz="1350">
                <a:solidFill>
                  <a:srgbClr val="000000"/>
                </a:solidFill>
                <a:latin typeface="Arial"/>
                <a:ea typeface="Arial"/>
                <a:cs typeface="Arial"/>
                <a:sym typeface="Arial"/>
              </a:rPr>
              <a:t>Criteria (#9) Any/Other Appropriate Factors</a:t>
            </a:r>
            <a:endParaRPr sz="1350">
              <a:solidFill>
                <a:srgbClr val="202124"/>
              </a:solidFill>
              <a:latin typeface="Arial"/>
              <a:ea typeface="Arial"/>
              <a:cs typeface="Arial"/>
              <a:sym typeface="Arial"/>
            </a:endParaRPr>
          </a:p>
          <a:p>
            <a:pPr indent="-314325" lvl="0" marL="457200" rtl="0" algn="l">
              <a:spcBef>
                <a:spcPts val="0"/>
              </a:spcBef>
              <a:spcAft>
                <a:spcPts val="0"/>
              </a:spcAft>
              <a:buClr>
                <a:srgbClr val="202124"/>
              </a:buClr>
              <a:buSzPts val="1350"/>
              <a:buFont typeface="Arial"/>
              <a:buAutoNum type="arabicPeriod"/>
            </a:pPr>
            <a:r>
              <a:rPr lang="en" sz="1350">
                <a:solidFill>
                  <a:srgbClr val="202124"/>
                </a:solidFill>
                <a:latin typeface="Arial"/>
                <a:ea typeface="Arial"/>
                <a:cs typeface="Arial"/>
                <a:sym typeface="Arial"/>
              </a:rPr>
              <a:t>Summary</a:t>
            </a:r>
            <a:endParaRPr sz="1350">
              <a:solidFill>
                <a:srgbClr val="202124"/>
              </a:solidFill>
              <a:latin typeface="Arial"/>
              <a:ea typeface="Arial"/>
              <a:cs typeface="Arial"/>
              <a:sym typeface="Arial"/>
            </a:endParaRPr>
          </a:p>
          <a:p>
            <a:pPr indent="-314325" lvl="0" marL="457200" rtl="0" algn="l">
              <a:spcBef>
                <a:spcPts val="0"/>
              </a:spcBef>
              <a:spcAft>
                <a:spcPts val="0"/>
              </a:spcAft>
              <a:buClr>
                <a:srgbClr val="202124"/>
              </a:buClr>
              <a:buSzPts val="1350"/>
              <a:buFont typeface="Arial"/>
              <a:buAutoNum type="arabicPeriod"/>
            </a:pPr>
            <a:r>
              <a:rPr lang="en" sz="1350">
                <a:solidFill>
                  <a:srgbClr val="202124"/>
                </a:solidFill>
                <a:latin typeface="Arial"/>
                <a:ea typeface="Arial"/>
                <a:cs typeface="Arial"/>
                <a:sym typeface="Arial"/>
              </a:rPr>
              <a:t>Conclusion/Recommendations</a:t>
            </a:r>
            <a:endParaRPr sz="1350">
              <a:solidFill>
                <a:srgbClr val="202124"/>
              </a:solidFill>
              <a:latin typeface="Arial"/>
              <a:ea typeface="Arial"/>
              <a:cs typeface="Arial"/>
              <a:sym typeface="Arial"/>
            </a:endParaRPr>
          </a:p>
        </p:txBody>
      </p:sp>
      <p:pic>
        <p:nvPicPr>
          <p:cNvPr id="64" name="Google Shape;64;p14"/>
          <p:cNvPicPr preferRelativeResize="0"/>
          <p:nvPr/>
        </p:nvPicPr>
        <p:blipFill>
          <a:blip r:embed="rId3">
            <a:alphaModFix/>
          </a:blip>
          <a:stretch>
            <a:fillRect/>
          </a:stretch>
        </p:blipFill>
        <p:spPr>
          <a:xfrm>
            <a:off x="7590400" y="3976300"/>
            <a:ext cx="969700" cy="969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2"/>
          <p:cNvSpPr txBox="1"/>
          <p:nvPr>
            <p:ph type="title"/>
          </p:nvPr>
        </p:nvSpPr>
        <p:spPr>
          <a:xfrm>
            <a:off x="311700" y="1725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Wisconsin State Legislature Criteria (#2)</a:t>
            </a:r>
            <a:endParaRPr/>
          </a:p>
        </p:txBody>
      </p:sp>
      <p:sp>
        <p:nvSpPr>
          <p:cNvPr id="201" name="Google Shape;201;p32"/>
          <p:cNvSpPr txBox="1"/>
          <p:nvPr>
            <p:ph idx="1" type="body"/>
          </p:nvPr>
        </p:nvSpPr>
        <p:spPr>
          <a:xfrm>
            <a:off x="311700" y="862475"/>
            <a:ext cx="8520600" cy="3864300"/>
          </a:xfrm>
          <a:prstGeom prst="rect">
            <a:avLst/>
          </a:prstGeom>
        </p:spPr>
        <p:txBody>
          <a:bodyPr anchorCtr="0" anchor="t" bIns="91425" lIns="91425" spcFirstLastPara="1" rIns="91425" wrap="square" tIns="91425">
            <a:normAutofit fontScale="77500" lnSpcReduction="20000"/>
          </a:bodyPr>
          <a:lstStyle/>
          <a:p>
            <a:pPr indent="0" lvl="0" marL="0" rtl="0" algn="l">
              <a:lnSpc>
                <a:spcPct val="100000"/>
              </a:lnSpc>
              <a:spcBef>
                <a:spcPts val="0"/>
              </a:spcBef>
              <a:spcAft>
                <a:spcPts val="0"/>
              </a:spcAft>
              <a:buNone/>
            </a:pPr>
            <a:r>
              <a:rPr lang="en" sz="1600">
                <a:solidFill>
                  <a:srgbClr val="222222"/>
                </a:solidFill>
                <a:latin typeface="Arial"/>
                <a:ea typeface="Arial"/>
                <a:cs typeface="Arial"/>
                <a:sym typeface="Arial"/>
              </a:rPr>
              <a:t>The petitioners would like to look at the whole district and use this as their comparison measure, but the reality is by doing this it doesn’t take into account other factors such as socioeconomic status, disability status, and ethnicity. </a:t>
            </a:r>
            <a:endParaRPr sz="1600">
              <a:solidFill>
                <a:srgbClr val="222222"/>
              </a:solidFill>
              <a:latin typeface="Arial"/>
              <a:ea typeface="Arial"/>
              <a:cs typeface="Arial"/>
              <a:sym typeface="Arial"/>
            </a:endParaRPr>
          </a:p>
          <a:p>
            <a:pPr indent="0" lvl="0" marL="0" rtl="0" algn="l">
              <a:lnSpc>
                <a:spcPct val="100000"/>
              </a:lnSpc>
              <a:spcBef>
                <a:spcPts val="0"/>
              </a:spcBef>
              <a:spcAft>
                <a:spcPts val="0"/>
              </a:spcAft>
              <a:buNone/>
            </a:pPr>
            <a:r>
              <a:t/>
            </a:r>
            <a:endParaRPr sz="1600">
              <a:solidFill>
                <a:srgbClr val="222222"/>
              </a:solidFill>
              <a:latin typeface="Arial"/>
              <a:ea typeface="Arial"/>
              <a:cs typeface="Arial"/>
              <a:sym typeface="Arial"/>
            </a:endParaRPr>
          </a:p>
          <a:p>
            <a:pPr indent="0" lvl="0" marL="0" rtl="0" algn="l">
              <a:lnSpc>
                <a:spcPct val="100000"/>
              </a:lnSpc>
              <a:spcBef>
                <a:spcPts val="0"/>
              </a:spcBef>
              <a:spcAft>
                <a:spcPts val="0"/>
              </a:spcAft>
              <a:buNone/>
            </a:pPr>
            <a:r>
              <a:t/>
            </a:r>
            <a:endParaRPr sz="1600">
              <a:solidFill>
                <a:srgbClr val="222222"/>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222222"/>
                </a:solidFill>
                <a:latin typeface="Arial"/>
                <a:ea typeface="Arial"/>
                <a:cs typeface="Arial"/>
                <a:sym typeface="Arial"/>
              </a:rPr>
              <a:t>A good example of this is below.</a:t>
            </a:r>
            <a:endParaRPr sz="1600">
              <a:solidFill>
                <a:srgbClr val="222222"/>
              </a:solidFill>
              <a:latin typeface="Arial"/>
              <a:ea typeface="Arial"/>
              <a:cs typeface="Arial"/>
              <a:sym typeface="Arial"/>
            </a:endParaRPr>
          </a:p>
          <a:p>
            <a:pPr indent="-307340" lvl="0" marL="457200" rtl="0" algn="l">
              <a:lnSpc>
                <a:spcPct val="100000"/>
              </a:lnSpc>
              <a:spcBef>
                <a:spcPts val="0"/>
              </a:spcBef>
              <a:spcAft>
                <a:spcPts val="0"/>
              </a:spcAft>
              <a:buClr>
                <a:srgbClr val="222222"/>
              </a:buClr>
              <a:buSzPct val="100000"/>
              <a:buFont typeface="Arial"/>
              <a:buChar char="●"/>
            </a:pPr>
            <a:r>
              <a:rPr lang="en" sz="1600">
                <a:solidFill>
                  <a:srgbClr val="222222"/>
                </a:solidFill>
                <a:latin typeface="Arial"/>
                <a:ea typeface="Arial"/>
                <a:cs typeface="Arial"/>
                <a:sym typeface="Arial"/>
              </a:rPr>
              <a:t>Students in the WAWM School District are over 4.5 times more likely to be living in poverty than someone in New Berlin.</a:t>
            </a:r>
            <a:endParaRPr sz="1600">
              <a:solidFill>
                <a:srgbClr val="222222"/>
              </a:solidFill>
              <a:latin typeface="Arial"/>
              <a:ea typeface="Arial"/>
              <a:cs typeface="Arial"/>
              <a:sym typeface="Arial"/>
            </a:endParaRPr>
          </a:p>
          <a:p>
            <a:pPr indent="-307340" lvl="0" marL="457200" rtl="0" algn="l">
              <a:lnSpc>
                <a:spcPct val="100000"/>
              </a:lnSpc>
              <a:spcBef>
                <a:spcPts val="0"/>
              </a:spcBef>
              <a:spcAft>
                <a:spcPts val="0"/>
              </a:spcAft>
              <a:buClr>
                <a:srgbClr val="222222"/>
              </a:buClr>
              <a:buSzPct val="100000"/>
              <a:buFont typeface="Arial"/>
              <a:buChar char="●"/>
            </a:pPr>
            <a:r>
              <a:rPr lang="en" sz="1600">
                <a:solidFill>
                  <a:srgbClr val="222222"/>
                </a:solidFill>
                <a:latin typeface="Arial"/>
                <a:ea typeface="Arial"/>
                <a:cs typeface="Arial"/>
                <a:sym typeface="Arial"/>
              </a:rPr>
              <a:t>Students who live in New Berlin but attend WAWM are 2 times more likely to be living in poverty than someone in New Berlin </a:t>
            </a:r>
            <a:endParaRPr sz="1600">
              <a:solidFill>
                <a:srgbClr val="222222"/>
              </a:solidFill>
              <a:latin typeface="Arial"/>
              <a:ea typeface="Arial"/>
              <a:cs typeface="Arial"/>
              <a:sym typeface="Arial"/>
            </a:endParaRPr>
          </a:p>
          <a:p>
            <a:pPr indent="0" lvl="0" marL="0" rtl="0" algn="l">
              <a:lnSpc>
                <a:spcPct val="100000"/>
              </a:lnSpc>
              <a:spcBef>
                <a:spcPts val="0"/>
              </a:spcBef>
              <a:spcAft>
                <a:spcPts val="0"/>
              </a:spcAft>
              <a:buNone/>
            </a:pPr>
            <a:r>
              <a:t/>
            </a:r>
            <a:endParaRPr b="1" sz="1600">
              <a:latin typeface="Arial"/>
              <a:ea typeface="Arial"/>
              <a:cs typeface="Arial"/>
              <a:sym typeface="Arial"/>
            </a:endParaRPr>
          </a:p>
          <a:p>
            <a:pPr indent="0" lvl="0" marL="0" rtl="0" algn="l">
              <a:lnSpc>
                <a:spcPct val="100000"/>
              </a:lnSpc>
              <a:spcBef>
                <a:spcPts val="0"/>
              </a:spcBef>
              <a:spcAft>
                <a:spcPts val="0"/>
              </a:spcAft>
              <a:buNone/>
            </a:pPr>
            <a:r>
              <a:rPr b="1" lang="en" sz="1600">
                <a:solidFill>
                  <a:srgbClr val="222222"/>
                </a:solidFill>
                <a:latin typeface="Arial"/>
                <a:ea typeface="Arial"/>
                <a:cs typeface="Arial"/>
                <a:sym typeface="Arial"/>
              </a:rPr>
              <a:t>					</a:t>
            </a:r>
            <a:endParaRPr b="1" sz="1600">
              <a:solidFill>
                <a:srgbClr val="222222"/>
              </a:solidFill>
              <a:latin typeface="Arial"/>
              <a:ea typeface="Arial"/>
              <a:cs typeface="Arial"/>
              <a:sym typeface="Arial"/>
            </a:endParaRPr>
          </a:p>
          <a:p>
            <a:pPr indent="0" lvl="0" marL="0" rtl="0" algn="ctr">
              <a:lnSpc>
                <a:spcPct val="100000"/>
              </a:lnSpc>
              <a:spcBef>
                <a:spcPts val="0"/>
              </a:spcBef>
              <a:spcAft>
                <a:spcPts val="0"/>
              </a:spcAft>
              <a:buNone/>
            </a:pPr>
            <a:r>
              <a:rPr b="1" lang="en" sz="1600">
                <a:solidFill>
                  <a:srgbClr val="222222"/>
                </a:solidFill>
                <a:latin typeface="Arial"/>
                <a:ea typeface="Arial"/>
                <a:cs typeface="Arial"/>
                <a:sym typeface="Arial"/>
              </a:rPr>
              <a:t>Economically Disadvantaged Percentage</a:t>
            </a:r>
            <a:endParaRPr b="1" sz="1600">
              <a:solidFill>
                <a:srgbClr val="222222"/>
              </a:solidFill>
              <a:latin typeface="Arial"/>
              <a:ea typeface="Arial"/>
              <a:cs typeface="Arial"/>
              <a:sym typeface="Arial"/>
            </a:endParaRPr>
          </a:p>
          <a:p>
            <a:pPr indent="0" lvl="0" marL="0" rtl="0" algn="l">
              <a:lnSpc>
                <a:spcPct val="100000"/>
              </a:lnSpc>
              <a:spcBef>
                <a:spcPts val="0"/>
              </a:spcBef>
              <a:spcAft>
                <a:spcPts val="0"/>
              </a:spcAft>
              <a:buNone/>
            </a:pPr>
            <a:r>
              <a:t/>
            </a:r>
            <a:endParaRPr b="1" sz="1600">
              <a:latin typeface="Arial"/>
              <a:ea typeface="Arial"/>
              <a:cs typeface="Arial"/>
              <a:sym typeface="Arial"/>
            </a:endParaRPr>
          </a:p>
          <a:p>
            <a:pPr indent="0" lvl="0" marL="0" rtl="0" algn="l">
              <a:lnSpc>
                <a:spcPct val="100000"/>
              </a:lnSpc>
              <a:spcBef>
                <a:spcPts val="0"/>
              </a:spcBef>
              <a:spcAft>
                <a:spcPts val="0"/>
              </a:spcAft>
              <a:buNone/>
            </a:pPr>
            <a:r>
              <a:t/>
            </a:r>
            <a:endParaRPr b="1" sz="1600">
              <a:latin typeface="Arial"/>
              <a:ea typeface="Arial"/>
              <a:cs typeface="Arial"/>
              <a:sym typeface="Arial"/>
            </a:endParaRPr>
          </a:p>
          <a:p>
            <a:pPr indent="0" lvl="0" marL="0" rtl="0" algn="l">
              <a:lnSpc>
                <a:spcPct val="100000"/>
              </a:lnSpc>
              <a:spcBef>
                <a:spcPts val="0"/>
              </a:spcBef>
              <a:spcAft>
                <a:spcPts val="0"/>
              </a:spcAft>
              <a:buNone/>
            </a:pPr>
            <a:r>
              <a:t/>
            </a:r>
            <a:endParaRPr b="1"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b="1"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b="1"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b="1"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b="1"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b="1"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b="1" sz="1600">
              <a:latin typeface="Arial"/>
              <a:ea typeface="Arial"/>
              <a:cs typeface="Arial"/>
              <a:sym typeface="Arial"/>
            </a:endParaRPr>
          </a:p>
          <a:p>
            <a:pPr indent="0" lvl="0" marL="0" rtl="0" algn="l">
              <a:spcBef>
                <a:spcPts val="0"/>
              </a:spcBef>
              <a:spcAft>
                <a:spcPts val="1200"/>
              </a:spcAft>
              <a:buNone/>
            </a:pPr>
            <a:r>
              <a:t/>
            </a:r>
            <a:endParaRPr/>
          </a:p>
        </p:txBody>
      </p:sp>
      <p:graphicFrame>
        <p:nvGraphicFramePr>
          <p:cNvPr id="202" name="Google Shape;202;p32"/>
          <p:cNvGraphicFramePr/>
          <p:nvPr/>
        </p:nvGraphicFramePr>
        <p:xfrm>
          <a:off x="741325" y="3026975"/>
          <a:ext cx="3000000" cy="3000000"/>
        </p:xfrm>
        <a:graphic>
          <a:graphicData uri="http://schemas.openxmlformats.org/drawingml/2006/table">
            <a:tbl>
              <a:tblPr>
                <a:noFill/>
                <a:tableStyleId>{ABB34674-BE1C-4F36-A414-E2A18266F08D}</a:tableStyleId>
              </a:tblPr>
              <a:tblGrid>
                <a:gridCol w="1809750"/>
                <a:gridCol w="1809750"/>
                <a:gridCol w="1809750"/>
                <a:gridCol w="1809750"/>
              </a:tblGrid>
              <a:tr h="585075">
                <a:tc>
                  <a:txBody>
                    <a:bodyPr/>
                    <a:lstStyle/>
                    <a:p>
                      <a:pPr indent="0" lvl="0" marL="0" rtl="0" algn="l">
                        <a:spcBef>
                          <a:spcPts val="0"/>
                        </a:spcBef>
                        <a:spcAft>
                          <a:spcPts val="0"/>
                        </a:spcAft>
                        <a:buNone/>
                      </a:pPr>
                      <a:r>
                        <a:t/>
                      </a:r>
                      <a:endParaRPr/>
                    </a:p>
                  </a:txBody>
                  <a:tcPr marT="91425" marB="91425" marR="91425" marL="91425" anchor="ctr"/>
                </a:tc>
                <a:tc>
                  <a:txBody>
                    <a:bodyPr/>
                    <a:lstStyle/>
                    <a:p>
                      <a:pPr indent="0" lvl="0" marL="0" rtl="0" algn="ctr">
                        <a:spcBef>
                          <a:spcPts val="0"/>
                        </a:spcBef>
                        <a:spcAft>
                          <a:spcPts val="0"/>
                        </a:spcAft>
                        <a:buNone/>
                      </a:pPr>
                      <a:r>
                        <a:rPr lang="en"/>
                        <a:t>WAWM School District</a:t>
                      </a:r>
                      <a:endParaRPr/>
                    </a:p>
                  </a:txBody>
                  <a:tcPr marT="91425" marB="91425" marR="91425" marL="91425" anchor="ctr"/>
                </a:tc>
                <a:tc>
                  <a:txBody>
                    <a:bodyPr/>
                    <a:lstStyle/>
                    <a:p>
                      <a:pPr indent="0" lvl="0" marL="0" rtl="0" algn="ctr">
                        <a:spcBef>
                          <a:spcPts val="0"/>
                        </a:spcBef>
                        <a:spcAft>
                          <a:spcPts val="0"/>
                        </a:spcAft>
                        <a:buNone/>
                      </a:pPr>
                      <a:r>
                        <a:rPr lang="en"/>
                        <a:t>New Berlin Students Attending WAWM</a:t>
                      </a:r>
                      <a:endParaRPr/>
                    </a:p>
                  </a:txBody>
                  <a:tcPr marT="91425" marB="91425" marR="91425" marL="91425" anchor="ctr"/>
                </a:tc>
                <a:tc>
                  <a:txBody>
                    <a:bodyPr/>
                    <a:lstStyle/>
                    <a:p>
                      <a:pPr indent="0" lvl="0" marL="0" rtl="0" algn="ctr">
                        <a:spcBef>
                          <a:spcPts val="0"/>
                        </a:spcBef>
                        <a:spcAft>
                          <a:spcPts val="0"/>
                        </a:spcAft>
                        <a:buNone/>
                      </a:pPr>
                      <a:r>
                        <a:rPr lang="en"/>
                        <a:t>New Berlin School District</a:t>
                      </a:r>
                      <a:endParaRPr/>
                    </a:p>
                  </a:txBody>
                  <a:tcPr marT="91425" marB="91425" marR="91425" marL="91425" anchor="ctr"/>
                </a:tc>
              </a:tr>
              <a:tr h="381000">
                <a:tc>
                  <a:txBody>
                    <a:bodyPr/>
                    <a:lstStyle/>
                    <a:p>
                      <a:pPr indent="0" lvl="0" marL="0" rtl="0" algn="l">
                        <a:spcBef>
                          <a:spcPts val="0"/>
                        </a:spcBef>
                        <a:spcAft>
                          <a:spcPts val="0"/>
                        </a:spcAft>
                        <a:buNone/>
                      </a:pPr>
                      <a:r>
                        <a:rPr lang="en"/>
                        <a:t>2022 - 2023</a:t>
                      </a:r>
                      <a:endParaRPr/>
                    </a:p>
                  </a:txBody>
                  <a:tcPr marT="91425" marB="91425" marR="91425" marL="91425"/>
                </a:tc>
                <a:tc>
                  <a:txBody>
                    <a:bodyPr/>
                    <a:lstStyle/>
                    <a:p>
                      <a:pPr indent="0" lvl="0" marL="0" rtl="0" algn="ctr">
                        <a:spcBef>
                          <a:spcPts val="0"/>
                        </a:spcBef>
                        <a:spcAft>
                          <a:spcPts val="0"/>
                        </a:spcAft>
                        <a:buNone/>
                      </a:pPr>
                      <a:r>
                        <a:rPr lang="en"/>
                        <a:t>63.7%</a:t>
                      </a:r>
                      <a:endParaRPr/>
                    </a:p>
                  </a:txBody>
                  <a:tcPr marT="91425" marB="91425" marR="91425" marL="91425"/>
                </a:tc>
                <a:tc>
                  <a:txBody>
                    <a:bodyPr/>
                    <a:lstStyle/>
                    <a:p>
                      <a:pPr indent="0" lvl="0" marL="0" rtl="0" algn="ctr">
                        <a:spcBef>
                          <a:spcPts val="0"/>
                        </a:spcBef>
                        <a:spcAft>
                          <a:spcPts val="0"/>
                        </a:spcAft>
                        <a:buNone/>
                      </a:pPr>
                      <a:r>
                        <a:rPr lang="en"/>
                        <a:t>27.3%</a:t>
                      </a:r>
                      <a:endParaRPr/>
                    </a:p>
                  </a:txBody>
                  <a:tcPr marT="91425" marB="91425" marR="91425" marL="91425"/>
                </a:tc>
                <a:tc>
                  <a:txBody>
                    <a:bodyPr/>
                    <a:lstStyle/>
                    <a:p>
                      <a:pPr indent="0" lvl="0" marL="0" rtl="0" algn="ctr">
                        <a:spcBef>
                          <a:spcPts val="0"/>
                        </a:spcBef>
                        <a:spcAft>
                          <a:spcPts val="0"/>
                        </a:spcAft>
                        <a:buNone/>
                      </a:pPr>
                      <a:r>
                        <a:rPr lang="en"/>
                        <a:t>14.2</a:t>
                      </a:r>
                      <a:r>
                        <a:rPr lang="en"/>
                        <a:t>%</a:t>
                      </a:r>
                      <a:endParaRPr/>
                    </a:p>
                  </a:txBody>
                  <a:tcPr marT="91425" marB="91425" marR="91425" marL="91425"/>
                </a:tc>
              </a:tr>
              <a:tr h="381000">
                <a:tc>
                  <a:txBody>
                    <a:bodyPr/>
                    <a:lstStyle/>
                    <a:p>
                      <a:pPr indent="0" lvl="0" marL="0" rtl="0" algn="l">
                        <a:spcBef>
                          <a:spcPts val="0"/>
                        </a:spcBef>
                        <a:spcAft>
                          <a:spcPts val="0"/>
                        </a:spcAft>
                        <a:buNone/>
                      </a:pPr>
                      <a:r>
                        <a:rPr lang="en"/>
                        <a:t>2016 - 2017</a:t>
                      </a:r>
                      <a:endParaRPr/>
                    </a:p>
                  </a:txBody>
                  <a:tcPr marT="91425" marB="91425" marR="91425" marL="91425"/>
                </a:tc>
                <a:tc>
                  <a:txBody>
                    <a:bodyPr/>
                    <a:lstStyle/>
                    <a:p>
                      <a:pPr indent="0" lvl="0" marL="0" rtl="0" algn="ctr">
                        <a:spcBef>
                          <a:spcPts val="0"/>
                        </a:spcBef>
                        <a:spcAft>
                          <a:spcPts val="0"/>
                        </a:spcAft>
                        <a:buNone/>
                      </a:pPr>
                      <a:r>
                        <a:rPr lang="en"/>
                        <a:t>56.2%</a:t>
                      </a:r>
                      <a:endParaRPr/>
                    </a:p>
                  </a:txBody>
                  <a:tcPr marT="91425" marB="91425" marR="91425" marL="91425"/>
                </a:tc>
                <a:tc>
                  <a:txBody>
                    <a:bodyPr/>
                    <a:lstStyle/>
                    <a:p>
                      <a:pPr indent="0" lvl="0" marL="0" rtl="0" algn="ctr">
                        <a:spcBef>
                          <a:spcPts val="0"/>
                        </a:spcBef>
                        <a:spcAft>
                          <a:spcPts val="0"/>
                        </a:spcAft>
                        <a:buNone/>
                      </a:pPr>
                      <a:r>
                        <a:rPr lang="en"/>
                        <a:t>37.6%</a:t>
                      </a:r>
                      <a:endParaRPr/>
                    </a:p>
                  </a:txBody>
                  <a:tcPr marT="91425" marB="91425" marR="91425" marL="91425"/>
                </a:tc>
                <a:tc>
                  <a:txBody>
                    <a:bodyPr/>
                    <a:lstStyle/>
                    <a:p>
                      <a:pPr indent="0" lvl="0" marL="0" rtl="0" algn="ctr">
                        <a:spcBef>
                          <a:spcPts val="0"/>
                        </a:spcBef>
                        <a:spcAft>
                          <a:spcPts val="0"/>
                        </a:spcAft>
                        <a:buNone/>
                      </a:pPr>
                      <a:r>
                        <a:rPr lang="en"/>
                        <a:t>11.6%</a:t>
                      </a:r>
                      <a:endParaRPr/>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Wisconsin State Legislature Criteria (#2)</a:t>
            </a:r>
            <a:endParaRPr/>
          </a:p>
        </p:txBody>
      </p:sp>
      <p:sp>
        <p:nvSpPr>
          <p:cNvPr id="208" name="Google Shape;208;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1600">
                <a:solidFill>
                  <a:srgbClr val="222222"/>
                </a:solidFill>
                <a:latin typeface="Arial"/>
                <a:ea typeface="Arial"/>
                <a:cs typeface="Arial"/>
                <a:sym typeface="Arial"/>
              </a:rPr>
              <a:t>Here are the Facts:</a:t>
            </a:r>
            <a:endParaRPr sz="1600">
              <a:solidFill>
                <a:srgbClr val="222222"/>
              </a:solidFill>
              <a:latin typeface="Arial"/>
              <a:ea typeface="Arial"/>
              <a:cs typeface="Arial"/>
              <a:sym typeface="Arial"/>
            </a:endParaRPr>
          </a:p>
          <a:p>
            <a:pPr indent="0" lvl="0" marL="0" rtl="0" algn="l">
              <a:lnSpc>
                <a:spcPct val="100000"/>
              </a:lnSpc>
              <a:spcBef>
                <a:spcPts val="0"/>
              </a:spcBef>
              <a:spcAft>
                <a:spcPts val="0"/>
              </a:spcAft>
              <a:buNone/>
            </a:pPr>
            <a:r>
              <a:t/>
            </a:r>
            <a:endParaRPr sz="1600">
              <a:solidFill>
                <a:srgbClr val="222222"/>
              </a:solidFill>
              <a:latin typeface="Arial"/>
              <a:ea typeface="Arial"/>
              <a:cs typeface="Arial"/>
              <a:sym typeface="Arial"/>
            </a:endParaRPr>
          </a:p>
          <a:p>
            <a:pPr indent="-330200" lvl="0" marL="457200" rtl="0" algn="l">
              <a:lnSpc>
                <a:spcPct val="100000"/>
              </a:lnSpc>
              <a:spcBef>
                <a:spcPts val="1000"/>
              </a:spcBef>
              <a:spcAft>
                <a:spcPts val="0"/>
              </a:spcAft>
              <a:buClr>
                <a:srgbClr val="222222"/>
              </a:buClr>
              <a:buSzPts val="1600"/>
              <a:buFont typeface="Arial"/>
              <a:buChar char="-"/>
            </a:pPr>
            <a:r>
              <a:rPr lang="en" sz="1600">
                <a:solidFill>
                  <a:srgbClr val="222222"/>
                </a:solidFill>
                <a:latin typeface="Arial"/>
                <a:ea typeface="Arial"/>
                <a:cs typeface="Arial"/>
                <a:sym typeface="Arial"/>
              </a:rPr>
              <a:t>Academically, students who live in New Berlin but attend the WAWM school district score just as well on state standardized tests. </a:t>
            </a:r>
            <a:endParaRPr sz="1600">
              <a:solidFill>
                <a:srgbClr val="222222"/>
              </a:solidFill>
              <a:latin typeface="Arial"/>
              <a:ea typeface="Arial"/>
              <a:cs typeface="Arial"/>
              <a:sym typeface="Arial"/>
            </a:endParaRPr>
          </a:p>
          <a:p>
            <a:pPr indent="-330200" lvl="0" marL="457200" rtl="0" algn="l">
              <a:lnSpc>
                <a:spcPct val="100000"/>
              </a:lnSpc>
              <a:spcBef>
                <a:spcPts val="1000"/>
              </a:spcBef>
              <a:spcAft>
                <a:spcPts val="0"/>
              </a:spcAft>
              <a:buClr>
                <a:srgbClr val="222222"/>
              </a:buClr>
              <a:buSzPts val="1600"/>
              <a:buFont typeface="Arial"/>
              <a:buChar char="-"/>
            </a:pPr>
            <a:r>
              <a:rPr lang="en" sz="1600">
                <a:solidFill>
                  <a:srgbClr val="222222"/>
                </a:solidFill>
                <a:latin typeface="Arial"/>
                <a:ea typeface="Arial"/>
                <a:cs typeface="Arial"/>
                <a:sym typeface="Arial"/>
              </a:rPr>
              <a:t>When you compare the entire school district, New Berlin scores better than the WAWM school district but that doesn’t take into account other factors such as </a:t>
            </a:r>
            <a:r>
              <a:rPr lang="en" sz="1600">
                <a:solidFill>
                  <a:srgbClr val="222222"/>
                </a:solidFill>
                <a:latin typeface="Arial"/>
                <a:ea typeface="Arial"/>
                <a:cs typeface="Arial"/>
                <a:sym typeface="Arial"/>
              </a:rPr>
              <a:t>socioeconomics</a:t>
            </a:r>
            <a:r>
              <a:rPr lang="en" sz="1600">
                <a:solidFill>
                  <a:srgbClr val="222222"/>
                </a:solidFill>
                <a:latin typeface="Arial"/>
                <a:ea typeface="Arial"/>
                <a:cs typeface="Arial"/>
                <a:sym typeface="Arial"/>
              </a:rPr>
              <a:t>, as well as psychological and physical components.</a:t>
            </a:r>
            <a:endParaRPr sz="1600">
              <a:solidFill>
                <a:srgbClr val="222222"/>
              </a:solidFill>
              <a:latin typeface="Arial"/>
              <a:ea typeface="Arial"/>
              <a:cs typeface="Arial"/>
              <a:sym typeface="Arial"/>
            </a:endParaRPr>
          </a:p>
          <a:p>
            <a:pPr indent="-330200" lvl="0" marL="457200" rtl="0" algn="l">
              <a:lnSpc>
                <a:spcPct val="100000"/>
              </a:lnSpc>
              <a:spcBef>
                <a:spcPts val="1000"/>
              </a:spcBef>
              <a:spcAft>
                <a:spcPts val="0"/>
              </a:spcAft>
              <a:buClr>
                <a:srgbClr val="222222"/>
              </a:buClr>
              <a:buSzPts val="1600"/>
              <a:buFont typeface="Arial"/>
              <a:buChar char="-"/>
            </a:pPr>
            <a:r>
              <a:rPr lang="en" sz="1600">
                <a:solidFill>
                  <a:srgbClr val="222222"/>
                </a:solidFill>
                <a:latin typeface="Arial"/>
                <a:ea typeface="Arial"/>
                <a:cs typeface="Arial"/>
                <a:sym typeface="Arial"/>
              </a:rPr>
              <a:t>Students who attend WAWM School District are 4.5 times more likely to be from a home of poverty than students who attend the School District of New Berlin.</a:t>
            </a:r>
            <a:endParaRPr sz="1600">
              <a:solidFill>
                <a:srgbClr val="222222"/>
              </a:solidFill>
              <a:latin typeface="Arial"/>
              <a:ea typeface="Arial"/>
              <a:cs typeface="Arial"/>
              <a:sym typeface="Arial"/>
            </a:endParaRPr>
          </a:p>
          <a:p>
            <a:pPr indent="0" lvl="0" marL="0" rtl="0" algn="l">
              <a:spcBef>
                <a:spcPts val="1000"/>
              </a:spcBef>
              <a:spcAft>
                <a:spcPts val="10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Wisconsin State Legislature Criteria (#3)</a:t>
            </a:r>
            <a:endParaRPr/>
          </a:p>
        </p:txBody>
      </p:sp>
      <p:sp>
        <p:nvSpPr>
          <p:cNvPr id="214" name="Google Shape;214;p34"/>
          <p:cNvSpPr txBox="1"/>
          <p:nvPr>
            <p:ph idx="1" type="body"/>
          </p:nvPr>
        </p:nvSpPr>
        <p:spPr>
          <a:xfrm>
            <a:off x="311700" y="1529100"/>
            <a:ext cx="8520600" cy="24792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b="1" lang="en" sz="2300">
                <a:solidFill>
                  <a:srgbClr val="000000"/>
                </a:solidFill>
                <a:latin typeface="Arial"/>
                <a:ea typeface="Arial"/>
                <a:cs typeface="Arial"/>
                <a:sym typeface="Arial"/>
              </a:rPr>
              <a:t>If territory is proposed to be detached from one school district and attached to an adjoining school district, </a:t>
            </a:r>
            <a:r>
              <a:rPr b="1" lang="en" sz="2300" u="sng">
                <a:solidFill>
                  <a:srgbClr val="000000"/>
                </a:solidFill>
                <a:latin typeface="Arial"/>
                <a:ea typeface="Arial"/>
                <a:cs typeface="Arial"/>
                <a:sym typeface="Arial"/>
              </a:rPr>
              <a:t>whether the proposed detachment will have any adverse effect on the program</a:t>
            </a:r>
            <a:r>
              <a:rPr b="1" lang="en" sz="2300">
                <a:solidFill>
                  <a:srgbClr val="000000"/>
                </a:solidFill>
                <a:latin typeface="Arial"/>
                <a:ea typeface="Arial"/>
                <a:cs typeface="Arial"/>
                <a:sym typeface="Arial"/>
              </a:rPr>
              <a:t> currently offered by the school district from which the territory is proposed to be detached, including both curricular and extracurricular aspects of that program.</a:t>
            </a:r>
            <a:endParaRPr b="1" sz="2300">
              <a:solidFill>
                <a:srgbClr val="000000"/>
              </a:solidFill>
              <a:latin typeface="Arial"/>
              <a:ea typeface="Arial"/>
              <a:cs typeface="Arial"/>
              <a:sym typeface="Arial"/>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15" name="Google Shape;215;p34"/>
          <p:cNvPicPr preferRelativeResize="0"/>
          <p:nvPr/>
        </p:nvPicPr>
        <p:blipFill>
          <a:blip r:embed="rId3">
            <a:alphaModFix/>
          </a:blip>
          <a:stretch>
            <a:fillRect/>
          </a:stretch>
        </p:blipFill>
        <p:spPr>
          <a:xfrm>
            <a:off x="7590400" y="3976300"/>
            <a:ext cx="969700" cy="969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Wisconsin State Legislature Criteria (#3)</a:t>
            </a:r>
            <a:endParaRPr/>
          </a:p>
        </p:txBody>
      </p:sp>
      <p:sp>
        <p:nvSpPr>
          <p:cNvPr id="221" name="Google Shape;221;p35"/>
          <p:cNvSpPr txBox="1"/>
          <p:nvPr>
            <p:ph idx="1" type="body"/>
          </p:nvPr>
        </p:nvSpPr>
        <p:spPr>
          <a:xfrm>
            <a:off x="365500" y="1270850"/>
            <a:ext cx="8520600" cy="34953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1500">
                <a:solidFill>
                  <a:srgbClr val="000000"/>
                </a:solidFill>
                <a:latin typeface="Arial"/>
                <a:ea typeface="Arial"/>
                <a:cs typeface="Arial"/>
                <a:sym typeface="Arial"/>
              </a:rPr>
              <a:t>A </a:t>
            </a:r>
            <a:r>
              <a:rPr b="1" lang="en" sz="1500">
                <a:solidFill>
                  <a:srgbClr val="000000"/>
                </a:solidFill>
                <a:latin typeface="Arial"/>
                <a:ea typeface="Arial"/>
                <a:cs typeface="Arial"/>
                <a:sym typeface="Arial"/>
              </a:rPr>
              <a:t>snowball effect</a:t>
            </a:r>
            <a:r>
              <a:rPr lang="en" sz="1500">
                <a:solidFill>
                  <a:srgbClr val="000000"/>
                </a:solidFill>
                <a:latin typeface="Arial"/>
                <a:ea typeface="Arial"/>
                <a:cs typeface="Arial"/>
                <a:sym typeface="Arial"/>
              </a:rPr>
              <a:t> is defined as: “a </a:t>
            </a:r>
            <a:r>
              <a:rPr lang="en" sz="1500">
                <a:solidFill>
                  <a:srgbClr val="000000"/>
                </a:solidFill>
                <a:uFill>
                  <a:noFill/>
                </a:uFill>
                <a:latin typeface="Arial"/>
                <a:ea typeface="Arial"/>
                <a:cs typeface="Arial"/>
                <a:sym typeface="Arial"/>
                <a:hlinkClick r:id="rId3">
                  <a:extLst>
                    <a:ext uri="{A12FA001-AC4F-418D-AE19-62706E023703}">
                      <ahyp:hlinkClr val="tx"/>
                    </a:ext>
                  </a:extLst>
                </a:hlinkClick>
              </a:rPr>
              <a:t>situation</a:t>
            </a:r>
            <a:r>
              <a:rPr lang="en" sz="1500">
                <a:solidFill>
                  <a:srgbClr val="000000"/>
                </a:solidFill>
                <a:latin typeface="Arial"/>
                <a:ea typeface="Arial"/>
                <a:cs typeface="Arial"/>
                <a:sym typeface="Arial"/>
              </a:rPr>
              <a:t> in which something </a:t>
            </a:r>
            <a:r>
              <a:rPr lang="en" sz="1500">
                <a:solidFill>
                  <a:srgbClr val="000000"/>
                </a:solidFill>
                <a:uFill>
                  <a:noFill/>
                </a:uFill>
                <a:latin typeface="Arial"/>
                <a:ea typeface="Arial"/>
                <a:cs typeface="Arial"/>
                <a:sym typeface="Arial"/>
                <a:hlinkClick r:id="rId4">
                  <a:extLst>
                    <a:ext uri="{A12FA001-AC4F-418D-AE19-62706E023703}">
                      <ahyp:hlinkClr val="tx"/>
                    </a:ext>
                  </a:extLst>
                </a:hlinkClick>
              </a:rPr>
              <a:t>increases</a:t>
            </a:r>
            <a:r>
              <a:rPr lang="en" sz="1500">
                <a:solidFill>
                  <a:srgbClr val="000000"/>
                </a:solidFill>
                <a:latin typeface="Arial"/>
                <a:ea typeface="Arial"/>
                <a:cs typeface="Arial"/>
                <a:sym typeface="Arial"/>
              </a:rPr>
              <a:t> in </a:t>
            </a:r>
            <a:r>
              <a:rPr lang="en" sz="1500">
                <a:solidFill>
                  <a:srgbClr val="000000"/>
                </a:solidFill>
                <a:uFill>
                  <a:noFill/>
                </a:uFill>
                <a:latin typeface="Arial"/>
                <a:ea typeface="Arial"/>
                <a:cs typeface="Arial"/>
                <a:sym typeface="Arial"/>
                <a:hlinkClick r:id="rId5">
                  <a:extLst>
                    <a:ext uri="{A12FA001-AC4F-418D-AE19-62706E023703}">
                      <ahyp:hlinkClr val="tx"/>
                    </a:ext>
                  </a:extLst>
                </a:hlinkClick>
              </a:rPr>
              <a:t>size</a:t>
            </a:r>
            <a:r>
              <a:rPr lang="en" sz="1500">
                <a:solidFill>
                  <a:srgbClr val="000000"/>
                </a:solidFill>
                <a:latin typeface="Arial"/>
                <a:ea typeface="Arial"/>
                <a:cs typeface="Arial"/>
                <a:sym typeface="Arial"/>
              </a:rPr>
              <a:t> or </a:t>
            </a:r>
            <a:r>
              <a:rPr lang="en" sz="1500">
                <a:solidFill>
                  <a:srgbClr val="000000"/>
                </a:solidFill>
                <a:uFill>
                  <a:noFill/>
                </a:uFill>
                <a:latin typeface="Arial"/>
                <a:ea typeface="Arial"/>
                <a:cs typeface="Arial"/>
                <a:sym typeface="Arial"/>
                <a:hlinkClick r:id="rId6">
                  <a:extLst>
                    <a:ext uri="{A12FA001-AC4F-418D-AE19-62706E023703}">
                      <ahyp:hlinkClr val="tx"/>
                    </a:ext>
                  </a:extLst>
                </a:hlinkClick>
              </a:rPr>
              <a:t>importance</a:t>
            </a:r>
            <a:r>
              <a:rPr lang="en" sz="1500">
                <a:solidFill>
                  <a:srgbClr val="000000"/>
                </a:solidFill>
                <a:latin typeface="Arial"/>
                <a:ea typeface="Arial"/>
                <a:cs typeface="Arial"/>
                <a:sym typeface="Arial"/>
              </a:rPr>
              <a:t> at a </a:t>
            </a:r>
            <a:r>
              <a:rPr lang="en" sz="1500">
                <a:solidFill>
                  <a:srgbClr val="000000"/>
                </a:solidFill>
                <a:uFill>
                  <a:noFill/>
                </a:uFill>
                <a:latin typeface="Arial"/>
                <a:ea typeface="Arial"/>
                <a:cs typeface="Arial"/>
                <a:sym typeface="Arial"/>
                <a:hlinkClick r:id="rId7">
                  <a:extLst>
                    <a:ext uri="{A12FA001-AC4F-418D-AE19-62706E023703}">
                      <ahyp:hlinkClr val="tx"/>
                    </a:ext>
                  </a:extLst>
                </a:hlinkClick>
              </a:rPr>
              <a:t>faster</a:t>
            </a:r>
            <a:r>
              <a:rPr lang="en" sz="1500">
                <a:solidFill>
                  <a:srgbClr val="000000"/>
                </a:solidFill>
                <a:latin typeface="Arial"/>
                <a:ea typeface="Arial"/>
                <a:cs typeface="Arial"/>
                <a:sym typeface="Arial"/>
              </a:rPr>
              <a:t> and </a:t>
            </a:r>
            <a:r>
              <a:rPr lang="en" sz="1500">
                <a:solidFill>
                  <a:srgbClr val="000000"/>
                </a:solidFill>
                <a:uFill>
                  <a:noFill/>
                </a:uFill>
                <a:latin typeface="Arial"/>
                <a:ea typeface="Arial"/>
                <a:cs typeface="Arial"/>
                <a:sym typeface="Arial"/>
                <a:hlinkClick r:id="rId8">
                  <a:extLst>
                    <a:ext uri="{A12FA001-AC4F-418D-AE19-62706E023703}">
                      <ahyp:hlinkClr val="tx"/>
                    </a:ext>
                  </a:extLst>
                </a:hlinkClick>
              </a:rPr>
              <a:t>faster</a:t>
            </a:r>
            <a:r>
              <a:rPr lang="en" sz="1500">
                <a:solidFill>
                  <a:srgbClr val="000000"/>
                </a:solidFill>
                <a:latin typeface="Arial"/>
                <a:ea typeface="Arial"/>
                <a:cs typeface="Arial"/>
                <a:sym typeface="Arial"/>
              </a:rPr>
              <a:t> </a:t>
            </a:r>
            <a:r>
              <a:rPr lang="en" sz="1500">
                <a:solidFill>
                  <a:srgbClr val="000000"/>
                </a:solidFill>
                <a:uFill>
                  <a:noFill/>
                </a:uFill>
                <a:latin typeface="Arial"/>
                <a:ea typeface="Arial"/>
                <a:cs typeface="Arial"/>
                <a:sym typeface="Arial"/>
                <a:hlinkClick r:id="rId9">
                  <a:extLst>
                    <a:ext uri="{A12FA001-AC4F-418D-AE19-62706E023703}">
                      <ahyp:hlinkClr val="tx"/>
                    </a:ext>
                  </a:extLst>
                </a:hlinkClick>
              </a:rPr>
              <a:t>rate</a:t>
            </a:r>
            <a:r>
              <a:rPr lang="en" sz="1500">
                <a:solidFill>
                  <a:srgbClr val="000000"/>
                </a:solidFill>
                <a:latin typeface="Arial"/>
                <a:ea typeface="Arial"/>
                <a:cs typeface="Arial"/>
                <a:sym typeface="Arial"/>
              </a:rPr>
              <a:t>”</a:t>
            </a:r>
            <a:endParaRPr sz="1500">
              <a:solidFill>
                <a:srgbClr val="000000"/>
              </a:solidFill>
              <a:latin typeface="Arial"/>
              <a:ea typeface="Arial"/>
              <a:cs typeface="Arial"/>
              <a:sym typeface="Arial"/>
            </a:endParaRPr>
          </a:p>
          <a:p>
            <a:pPr indent="0" lvl="0" marL="0" rtl="0" algn="l">
              <a:spcBef>
                <a:spcPts val="1200"/>
              </a:spcBef>
              <a:spcAft>
                <a:spcPts val="0"/>
              </a:spcAft>
              <a:buNone/>
            </a:pPr>
            <a:r>
              <a:rPr lang="en" sz="1500">
                <a:solidFill>
                  <a:srgbClr val="000000"/>
                </a:solidFill>
                <a:latin typeface="Arial"/>
                <a:ea typeface="Arial"/>
                <a:cs typeface="Arial"/>
                <a:sym typeface="Arial"/>
              </a:rPr>
              <a:t>The petitioners argued that since there only 2 properties that their detachment would have no adverse impact on WAWM School District programming.</a:t>
            </a:r>
            <a:endParaRPr sz="1500">
              <a:solidFill>
                <a:srgbClr val="000000"/>
              </a:solidFill>
              <a:latin typeface="Arial"/>
              <a:ea typeface="Arial"/>
              <a:cs typeface="Arial"/>
              <a:sym typeface="Arial"/>
            </a:endParaRPr>
          </a:p>
          <a:p>
            <a:pPr indent="0" lvl="0" marL="0" rtl="0" algn="l">
              <a:spcBef>
                <a:spcPts val="1200"/>
              </a:spcBef>
              <a:spcAft>
                <a:spcPts val="0"/>
              </a:spcAft>
              <a:buNone/>
            </a:pPr>
            <a:r>
              <a:rPr lang="en" sz="1500">
                <a:solidFill>
                  <a:srgbClr val="000000"/>
                </a:solidFill>
                <a:latin typeface="Arial"/>
                <a:ea typeface="Arial"/>
                <a:cs typeface="Arial"/>
                <a:sym typeface="Arial"/>
              </a:rPr>
              <a:t>In reality, nothing is further from the truth. </a:t>
            </a:r>
            <a:endParaRPr sz="1500">
              <a:solidFill>
                <a:srgbClr val="000000"/>
              </a:solidFill>
              <a:latin typeface="Arial"/>
              <a:ea typeface="Arial"/>
              <a:cs typeface="Arial"/>
              <a:sym typeface="Arial"/>
            </a:endParaRPr>
          </a:p>
          <a:p>
            <a:pPr indent="-309562" lvl="0" marL="457200" rtl="0" algn="l">
              <a:spcBef>
                <a:spcPts val="1200"/>
              </a:spcBef>
              <a:spcAft>
                <a:spcPts val="0"/>
              </a:spcAft>
              <a:buClr>
                <a:srgbClr val="000000"/>
              </a:buClr>
              <a:buSzPct val="100000"/>
              <a:buFont typeface="Arial"/>
              <a:buChar char="●"/>
            </a:pPr>
            <a:r>
              <a:rPr lang="en" sz="1500">
                <a:solidFill>
                  <a:srgbClr val="000000"/>
                </a:solidFill>
                <a:latin typeface="Arial"/>
                <a:ea typeface="Arial"/>
                <a:cs typeface="Arial"/>
                <a:sym typeface="Arial"/>
              </a:rPr>
              <a:t>The petitioners said that they only pursued this detachment due to a previously approved petition in 2022 in which 160 properties were detached. Estimated property value of the detachment was over $40M which resulted in the WAWM School District losing over $480,000 in property tax revenue.</a:t>
            </a:r>
            <a:endParaRPr sz="1500">
              <a:solidFill>
                <a:srgbClr val="000000"/>
              </a:solidFill>
              <a:latin typeface="Arial"/>
              <a:ea typeface="Arial"/>
              <a:cs typeface="Arial"/>
              <a:sym typeface="Arial"/>
            </a:endParaRPr>
          </a:p>
          <a:p>
            <a:pPr indent="-309562" lvl="0" marL="457200" rtl="0" algn="l">
              <a:spcBef>
                <a:spcPts val="0"/>
              </a:spcBef>
              <a:spcAft>
                <a:spcPts val="0"/>
              </a:spcAft>
              <a:buClr>
                <a:srgbClr val="000000"/>
              </a:buClr>
              <a:buSzPct val="100000"/>
              <a:buFont typeface="Arial"/>
              <a:buChar char="●"/>
            </a:pPr>
            <a:r>
              <a:rPr lang="en" sz="1500">
                <a:solidFill>
                  <a:srgbClr val="000000"/>
                </a:solidFill>
                <a:latin typeface="Arial"/>
                <a:ea typeface="Arial"/>
                <a:cs typeface="Arial"/>
                <a:sym typeface="Arial"/>
              </a:rPr>
              <a:t>Now this petition is another 2 properties both of which have 0 school aged children. </a:t>
            </a:r>
            <a:endParaRPr sz="1500">
              <a:solidFill>
                <a:srgbClr val="000000"/>
              </a:solidFill>
              <a:latin typeface="Arial"/>
              <a:ea typeface="Arial"/>
              <a:cs typeface="Arial"/>
              <a:sym typeface="Arial"/>
            </a:endParaRPr>
          </a:p>
          <a:p>
            <a:pPr indent="-309562" lvl="1" marL="914400" rtl="0" algn="l">
              <a:spcBef>
                <a:spcPts val="0"/>
              </a:spcBef>
              <a:spcAft>
                <a:spcPts val="0"/>
              </a:spcAft>
              <a:buClr>
                <a:srgbClr val="000000"/>
              </a:buClr>
              <a:buSzPct val="100000"/>
              <a:buFont typeface="Arial"/>
              <a:buChar char="○"/>
            </a:pPr>
            <a:r>
              <a:rPr lang="en" sz="1500">
                <a:solidFill>
                  <a:srgbClr val="000000"/>
                </a:solidFill>
                <a:latin typeface="Arial"/>
                <a:ea typeface="Arial"/>
                <a:cs typeface="Arial"/>
                <a:sym typeface="Arial"/>
              </a:rPr>
              <a:t>The properties have a taxable value at $586,000. </a:t>
            </a:r>
            <a:endParaRPr sz="1500">
              <a:solidFill>
                <a:srgbClr val="000000"/>
              </a:solidFill>
              <a:latin typeface="Arial"/>
              <a:ea typeface="Arial"/>
              <a:cs typeface="Arial"/>
              <a:sym typeface="Arial"/>
            </a:endParaRPr>
          </a:p>
          <a:p>
            <a:pPr indent="-309562" lvl="0" marL="457200" rtl="0" algn="l">
              <a:spcBef>
                <a:spcPts val="0"/>
              </a:spcBef>
              <a:spcAft>
                <a:spcPts val="0"/>
              </a:spcAft>
              <a:buClr>
                <a:srgbClr val="000000"/>
              </a:buClr>
              <a:buSzPct val="100000"/>
              <a:buFont typeface="Arial"/>
              <a:buChar char="●"/>
            </a:pPr>
            <a:r>
              <a:rPr lang="en" sz="1500">
                <a:solidFill>
                  <a:srgbClr val="000000"/>
                </a:solidFill>
                <a:latin typeface="Arial"/>
                <a:ea typeface="Arial"/>
                <a:cs typeface="Arial"/>
                <a:sym typeface="Arial"/>
              </a:rPr>
              <a:t>Through the snowball effect </a:t>
            </a:r>
            <a:r>
              <a:rPr lang="en" sz="1500">
                <a:solidFill>
                  <a:srgbClr val="000000"/>
                </a:solidFill>
                <a:latin typeface="Arial"/>
                <a:ea typeface="Arial"/>
                <a:cs typeface="Arial"/>
                <a:sym typeface="Arial"/>
              </a:rPr>
              <a:t>this</a:t>
            </a:r>
            <a:r>
              <a:rPr lang="en" sz="1500">
                <a:solidFill>
                  <a:srgbClr val="000000"/>
                </a:solidFill>
                <a:latin typeface="Arial"/>
                <a:ea typeface="Arial"/>
                <a:cs typeface="Arial"/>
                <a:sym typeface="Arial"/>
              </a:rPr>
              <a:t> (if approved) would be now 162 total properties totaling $40.5M.</a:t>
            </a:r>
            <a:endParaRPr sz="1500">
              <a:solidFill>
                <a:srgbClr val="000000"/>
              </a:solidFill>
              <a:latin typeface="Arial"/>
              <a:ea typeface="Arial"/>
              <a:cs typeface="Arial"/>
              <a:sym typeface="Arial"/>
            </a:endParaRPr>
          </a:p>
          <a:p>
            <a:pPr indent="-309562" lvl="0" marL="457200" rtl="0" algn="l">
              <a:spcBef>
                <a:spcPts val="0"/>
              </a:spcBef>
              <a:spcAft>
                <a:spcPts val="0"/>
              </a:spcAft>
              <a:buClr>
                <a:srgbClr val="000000"/>
              </a:buClr>
              <a:buSzPct val="100000"/>
              <a:buFont typeface="Arial"/>
              <a:buChar char="●"/>
            </a:pPr>
            <a:r>
              <a:rPr lang="en" sz="1500">
                <a:solidFill>
                  <a:srgbClr val="000000"/>
                </a:solidFill>
                <a:latin typeface="Arial"/>
                <a:ea typeface="Arial"/>
                <a:cs typeface="Arial"/>
                <a:sym typeface="Arial"/>
              </a:rPr>
              <a:t>The petitioners would argue that the snowball effect isn’t real, but when you take into consideration that they themselves pursued this because of the prior petition and the total lost value in property / revenue it is clear that petition requests like this </a:t>
            </a:r>
            <a:r>
              <a:rPr b="1" lang="en" sz="1500" u="sng">
                <a:solidFill>
                  <a:srgbClr val="000000"/>
                </a:solidFill>
                <a:latin typeface="Arial"/>
                <a:ea typeface="Arial"/>
                <a:cs typeface="Arial"/>
                <a:sym typeface="Arial"/>
              </a:rPr>
              <a:t>DO have an adverse effect on our school district property value and revenue which impacts our staff and students.</a:t>
            </a:r>
            <a:endParaRPr b="1" sz="1500" u="sng">
              <a:solidFill>
                <a:srgbClr val="000000"/>
              </a:solidFill>
              <a:latin typeface="Arial"/>
              <a:ea typeface="Arial"/>
              <a:cs typeface="Arial"/>
              <a:sym typeface="Arial"/>
            </a:endParaRPr>
          </a:p>
        </p:txBody>
      </p:sp>
      <p:pic>
        <p:nvPicPr>
          <p:cNvPr id="222" name="Google Shape;222;p35"/>
          <p:cNvPicPr preferRelativeResize="0"/>
          <p:nvPr/>
        </p:nvPicPr>
        <p:blipFill>
          <a:blip r:embed="rId10">
            <a:alphaModFix/>
          </a:blip>
          <a:stretch>
            <a:fillRect/>
          </a:stretch>
        </p:blipFill>
        <p:spPr>
          <a:xfrm>
            <a:off x="8435675" y="4522725"/>
            <a:ext cx="572700" cy="572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Wisconsin State Legislature Criteria (#3 &amp; 8)</a:t>
            </a:r>
            <a:endParaRPr/>
          </a:p>
        </p:txBody>
      </p:sp>
      <p:pic>
        <p:nvPicPr>
          <p:cNvPr id="228" name="Google Shape;228;p36"/>
          <p:cNvPicPr preferRelativeResize="0"/>
          <p:nvPr/>
        </p:nvPicPr>
        <p:blipFill>
          <a:blip r:embed="rId3">
            <a:alphaModFix/>
          </a:blip>
          <a:stretch>
            <a:fillRect/>
          </a:stretch>
        </p:blipFill>
        <p:spPr>
          <a:xfrm>
            <a:off x="7976575" y="3934000"/>
            <a:ext cx="1033725" cy="1033725"/>
          </a:xfrm>
          <a:prstGeom prst="rect">
            <a:avLst/>
          </a:prstGeom>
          <a:noFill/>
          <a:ln>
            <a:noFill/>
          </a:ln>
        </p:spPr>
      </p:pic>
      <p:sp>
        <p:nvSpPr>
          <p:cNvPr id="229" name="Google Shape;229;p36"/>
          <p:cNvSpPr txBox="1"/>
          <p:nvPr>
            <p:ph idx="2" type="body"/>
          </p:nvPr>
        </p:nvSpPr>
        <p:spPr>
          <a:xfrm>
            <a:off x="237600" y="858875"/>
            <a:ext cx="8594700" cy="4215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6600"/>
              <a:t>WAWM Compared to New Berlin Class Size Targets</a:t>
            </a:r>
            <a:endParaRPr b="1" sz="6600"/>
          </a:p>
          <a:p>
            <a:pPr indent="0" lvl="0" marL="0" rtl="0" algn="l">
              <a:lnSpc>
                <a:spcPct val="100000"/>
              </a:lnSpc>
              <a:spcBef>
                <a:spcPts val="1200"/>
              </a:spcBef>
              <a:spcAft>
                <a:spcPts val="0"/>
              </a:spcAft>
              <a:buNone/>
            </a:pPr>
            <a:r>
              <a:t/>
            </a:r>
            <a:endParaRPr sz="1100">
              <a:solidFill>
                <a:srgbClr val="164893"/>
              </a:solidFill>
              <a:latin typeface="Calibri"/>
              <a:ea typeface="Calibri"/>
              <a:cs typeface="Calibri"/>
              <a:sym typeface="Calibri"/>
            </a:endParaRPr>
          </a:p>
        </p:txBody>
      </p:sp>
      <p:graphicFrame>
        <p:nvGraphicFramePr>
          <p:cNvPr id="230" name="Google Shape;230;p36"/>
          <p:cNvGraphicFramePr/>
          <p:nvPr/>
        </p:nvGraphicFramePr>
        <p:xfrm>
          <a:off x="311700" y="1557320"/>
          <a:ext cx="3000000" cy="3000000"/>
        </p:xfrm>
        <a:graphic>
          <a:graphicData uri="http://schemas.openxmlformats.org/drawingml/2006/table">
            <a:tbl>
              <a:tblPr>
                <a:noFill/>
                <a:tableStyleId>{AF05A163-6568-4139-AF43-C367408E1DF9}</a:tableStyleId>
              </a:tblPr>
              <a:tblGrid>
                <a:gridCol w="644975"/>
                <a:gridCol w="815175"/>
                <a:gridCol w="620700"/>
                <a:gridCol w="742250"/>
                <a:gridCol w="705750"/>
              </a:tblGrid>
              <a:tr h="551000">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Grade</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solidFill>
                            <a:srgbClr val="38761D"/>
                          </a:solidFill>
                          <a:latin typeface="Calibri"/>
                          <a:ea typeface="Calibri"/>
                          <a:cs typeface="Calibri"/>
                          <a:sym typeface="Calibri"/>
                        </a:rPr>
                        <a:t>Planned Class Max</a:t>
                      </a:r>
                      <a:endParaRPr b="1" sz="1000">
                        <a:solidFill>
                          <a:srgbClr val="38761D"/>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Fill to</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92% of Class Max</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Planned Stud/Sec</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51150">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4K</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38761D"/>
                          </a:solidFill>
                          <a:latin typeface="Calibri"/>
                          <a:ea typeface="Calibri"/>
                          <a:cs typeface="Calibri"/>
                          <a:sym typeface="Calibri"/>
                        </a:rPr>
                        <a:t>20</a:t>
                      </a:r>
                      <a:endParaRPr b="1" sz="1200">
                        <a:solidFill>
                          <a:srgbClr val="38761D"/>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92%</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18.4</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18</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51150">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KG</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38761D"/>
                          </a:solidFill>
                          <a:latin typeface="Calibri"/>
                          <a:ea typeface="Calibri"/>
                          <a:cs typeface="Calibri"/>
                          <a:sym typeface="Calibri"/>
                        </a:rPr>
                        <a:t>22</a:t>
                      </a:r>
                      <a:endParaRPr b="1" sz="1200">
                        <a:solidFill>
                          <a:srgbClr val="38761D"/>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92%</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20.24</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20</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51150">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1</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38761D"/>
                          </a:solidFill>
                          <a:latin typeface="Calibri"/>
                          <a:ea typeface="Calibri"/>
                          <a:cs typeface="Calibri"/>
                          <a:sym typeface="Calibri"/>
                        </a:rPr>
                        <a:t>24</a:t>
                      </a:r>
                      <a:endParaRPr b="1" sz="1200">
                        <a:solidFill>
                          <a:srgbClr val="38761D"/>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92%</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22.08</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22</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51150">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38761D"/>
                          </a:solidFill>
                          <a:latin typeface="Calibri"/>
                          <a:ea typeface="Calibri"/>
                          <a:cs typeface="Calibri"/>
                          <a:sym typeface="Calibri"/>
                        </a:rPr>
                        <a:t>24</a:t>
                      </a:r>
                      <a:endParaRPr b="1" sz="1200">
                        <a:solidFill>
                          <a:srgbClr val="38761D"/>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92%</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22.08</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22</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51150">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3</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38761D"/>
                          </a:solidFill>
                          <a:latin typeface="Calibri"/>
                          <a:ea typeface="Calibri"/>
                          <a:cs typeface="Calibri"/>
                          <a:sym typeface="Calibri"/>
                        </a:rPr>
                        <a:t>24</a:t>
                      </a:r>
                      <a:endParaRPr b="1" sz="1200">
                        <a:solidFill>
                          <a:srgbClr val="38761D"/>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92%</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22.08</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22</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51150">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4</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38761D"/>
                          </a:solidFill>
                          <a:latin typeface="Calibri"/>
                          <a:ea typeface="Calibri"/>
                          <a:cs typeface="Calibri"/>
                          <a:sym typeface="Calibri"/>
                        </a:rPr>
                        <a:t>27</a:t>
                      </a:r>
                      <a:endParaRPr b="1" sz="1200">
                        <a:solidFill>
                          <a:srgbClr val="38761D"/>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92%</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24.84</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25</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51150">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5</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38761D"/>
                          </a:solidFill>
                          <a:latin typeface="Calibri"/>
                          <a:ea typeface="Calibri"/>
                          <a:cs typeface="Calibri"/>
                          <a:sym typeface="Calibri"/>
                        </a:rPr>
                        <a:t>27</a:t>
                      </a:r>
                      <a:endParaRPr b="1" sz="1200">
                        <a:solidFill>
                          <a:srgbClr val="38761D"/>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92%</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24.84</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25</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51150">
                <a:tc>
                  <a:txBody>
                    <a:bodyPr/>
                    <a:lstStyle/>
                    <a:p>
                      <a:pPr indent="0" lvl="0" marL="0" rtl="0" algn="l">
                        <a:lnSpc>
                          <a:spcPct val="100000"/>
                        </a:lnSpc>
                        <a:spcBef>
                          <a:spcPts val="0"/>
                        </a:spcBef>
                        <a:spcAft>
                          <a:spcPts val="0"/>
                        </a:spcAft>
                        <a:buNone/>
                      </a:pPr>
                      <a:r>
                        <a:rPr lang="en" sz="1000">
                          <a:latin typeface="Calibri"/>
                          <a:ea typeface="Calibri"/>
                          <a:cs typeface="Calibri"/>
                          <a:sym typeface="Calibri"/>
                        </a:rPr>
                        <a:t>Average</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38761D"/>
                          </a:solidFill>
                          <a:latin typeface="Calibri"/>
                          <a:ea typeface="Calibri"/>
                          <a:cs typeface="Calibri"/>
                          <a:sym typeface="Calibri"/>
                        </a:rPr>
                        <a:t>24</a:t>
                      </a:r>
                      <a:endParaRPr b="1" sz="1200">
                        <a:solidFill>
                          <a:srgbClr val="38761D"/>
                        </a:solidFill>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t/>
                      </a:r>
                      <a:endParaRPr sz="1000"/>
                    </a:p>
                  </a:txBody>
                  <a:tcPr marT="91425" marB="91425" marR="28575" marL="28575" anchor="b">
                    <a:lnL cap="flat" cmpd="sng" w="2857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999999"/>
                    </a:solidFill>
                  </a:tcPr>
                </a:tc>
                <a:tc>
                  <a:txBody>
                    <a:bodyPr/>
                    <a:lstStyle/>
                    <a:p>
                      <a:pPr indent="0" lvl="0" marL="0" rtl="0" algn="l">
                        <a:lnSpc>
                          <a:spcPct val="100000"/>
                        </a:lnSpc>
                        <a:spcBef>
                          <a:spcPts val="0"/>
                        </a:spcBef>
                        <a:spcAft>
                          <a:spcPts val="0"/>
                        </a:spcAft>
                        <a:buNone/>
                      </a:pPr>
                      <a:r>
                        <a:t/>
                      </a:r>
                      <a:endParaRPr sz="1000"/>
                    </a:p>
                  </a:txBody>
                  <a:tcPr marT="91425" marB="91425" marR="28575" marL="28575" anchor="b">
                    <a:lnL cap="flat" cmpd="sng" w="9525">
                      <a:solidFill>
                        <a:srgbClr val="CCCCCC"/>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999999"/>
                    </a:solidFill>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22.0</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graphicFrame>
        <p:nvGraphicFramePr>
          <p:cNvPr id="231" name="Google Shape;231;p36"/>
          <p:cNvGraphicFramePr/>
          <p:nvPr/>
        </p:nvGraphicFramePr>
        <p:xfrm>
          <a:off x="4245225" y="1558600"/>
          <a:ext cx="3000000" cy="3000000"/>
        </p:xfrm>
        <a:graphic>
          <a:graphicData uri="http://schemas.openxmlformats.org/drawingml/2006/table">
            <a:tbl>
              <a:tblPr>
                <a:noFill/>
                <a:tableStyleId>{AF05A163-6568-4139-AF43-C367408E1DF9}</a:tableStyleId>
              </a:tblPr>
              <a:tblGrid>
                <a:gridCol w="639075"/>
                <a:gridCol w="916975"/>
                <a:gridCol w="550525"/>
                <a:gridCol w="816975"/>
                <a:gridCol w="737100"/>
              </a:tblGrid>
              <a:tr h="495750">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Grade</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000">
                          <a:solidFill>
                            <a:srgbClr val="FF0000"/>
                          </a:solidFill>
                          <a:latin typeface="Calibri"/>
                          <a:ea typeface="Calibri"/>
                          <a:cs typeface="Calibri"/>
                          <a:sym typeface="Calibri"/>
                        </a:rPr>
                        <a:t>Planned Class Max</a:t>
                      </a:r>
                      <a:endParaRPr b="1" sz="1000">
                        <a:solidFill>
                          <a:srgbClr val="FF0000"/>
                        </a:solidFill>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Fill to</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92% of Class Max</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000">
                          <a:latin typeface="Calibri"/>
                          <a:ea typeface="Calibri"/>
                          <a:cs typeface="Calibri"/>
                          <a:sym typeface="Calibri"/>
                        </a:rPr>
                        <a:t>Optimal Stud/Sec</a:t>
                      </a:r>
                      <a:endParaRPr b="1"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34075">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4K</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FF0000"/>
                          </a:solidFill>
                          <a:latin typeface="Calibri"/>
                          <a:ea typeface="Calibri"/>
                          <a:cs typeface="Calibri"/>
                          <a:sym typeface="Calibri"/>
                        </a:rPr>
                        <a:t>26</a:t>
                      </a:r>
                      <a:endParaRPr b="1" sz="1200">
                        <a:solidFill>
                          <a:srgbClr val="FF0000"/>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90%</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23.4</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000">
                          <a:latin typeface="Calibri"/>
                          <a:ea typeface="Calibri"/>
                          <a:cs typeface="Calibri"/>
                          <a:sym typeface="Calibri"/>
                        </a:rPr>
                        <a:t>23</a:t>
                      </a:r>
                      <a:endParaRPr b="1"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34075">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KG</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FF0000"/>
                          </a:solidFill>
                          <a:latin typeface="Calibri"/>
                          <a:ea typeface="Calibri"/>
                          <a:cs typeface="Calibri"/>
                          <a:sym typeface="Calibri"/>
                        </a:rPr>
                        <a:t>26</a:t>
                      </a:r>
                      <a:endParaRPr b="1" sz="1200">
                        <a:solidFill>
                          <a:srgbClr val="FF0000"/>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90%</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23.4</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000">
                          <a:latin typeface="Calibri"/>
                          <a:ea typeface="Calibri"/>
                          <a:cs typeface="Calibri"/>
                          <a:sym typeface="Calibri"/>
                        </a:rPr>
                        <a:t>20</a:t>
                      </a:r>
                      <a:endParaRPr b="1"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34075">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1</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FF0000"/>
                          </a:solidFill>
                          <a:latin typeface="Calibri"/>
                          <a:ea typeface="Calibri"/>
                          <a:cs typeface="Calibri"/>
                          <a:sym typeface="Calibri"/>
                        </a:rPr>
                        <a:t>26</a:t>
                      </a:r>
                      <a:endParaRPr b="1" sz="1200">
                        <a:solidFill>
                          <a:srgbClr val="FF0000"/>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90%</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23.4</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000">
                          <a:latin typeface="Calibri"/>
                          <a:ea typeface="Calibri"/>
                          <a:cs typeface="Calibri"/>
                          <a:sym typeface="Calibri"/>
                        </a:rPr>
                        <a:t>22</a:t>
                      </a:r>
                      <a:endParaRPr b="1"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34075">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FF0000"/>
                          </a:solidFill>
                          <a:latin typeface="Calibri"/>
                          <a:ea typeface="Calibri"/>
                          <a:cs typeface="Calibri"/>
                          <a:sym typeface="Calibri"/>
                        </a:rPr>
                        <a:t>26</a:t>
                      </a:r>
                      <a:endParaRPr b="1" sz="1200">
                        <a:solidFill>
                          <a:srgbClr val="FF0000"/>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90%</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23.4</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000">
                          <a:latin typeface="Calibri"/>
                          <a:ea typeface="Calibri"/>
                          <a:cs typeface="Calibri"/>
                          <a:sym typeface="Calibri"/>
                        </a:rPr>
                        <a:t>22</a:t>
                      </a:r>
                      <a:endParaRPr b="1"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34075">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3</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FF0000"/>
                          </a:solidFill>
                          <a:latin typeface="Calibri"/>
                          <a:ea typeface="Calibri"/>
                          <a:cs typeface="Calibri"/>
                          <a:sym typeface="Calibri"/>
                        </a:rPr>
                        <a:t>30</a:t>
                      </a:r>
                      <a:endParaRPr b="1" sz="1200">
                        <a:solidFill>
                          <a:srgbClr val="FF0000"/>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90%</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27</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000">
                          <a:latin typeface="Calibri"/>
                          <a:ea typeface="Calibri"/>
                          <a:cs typeface="Calibri"/>
                          <a:sym typeface="Calibri"/>
                        </a:rPr>
                        <a:t>22</a:t>
                      </a:r>
                      <a:endParaRPr b="1"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34075">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4</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FF0000"/>
                          </a:solidFill>
                          <a:latin typeface="Calibri"/>
                          <a:ea typeface="Calibri"/>
                          <a:cs typeface="Calibri"/>
                          <a:sym typeface="Calibri"/>
                        </a:rPr>
                        <a:t>30</a:t>
                      </a:r>
                      <a:endParaRPr b="1" sz="1200">
                        <a:solidFill>
                          <a:srgbClr val="FF0000"/>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90%</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27</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000">
                          <a:latin typeface="Calibri"/>
                          <a:ea typeface="Calibri"/>
                          <a:cs typeface="Calibri"/>
                          <a:sym typeface="Calibri"/>
                        </a:rPr>
                        <a:t>25</a:t>
                      </a:r>
                      <a:endParaRPr b="1"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34075">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5</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FF0000"/>
                          </a:solidFill>
                          <a:latin typeface="Calibri"/>
                          <a:ea typeface="Calibri"/>
                          <a:cs typeface="Calibri"/>
                          <a:sym typeface="Calibri"/>
                        </a:rPr>
                        <a:t>30</a:t>
                      </a:r>
                      <a:endParaRPr b="1" sz="1200">
                        <a:solidFill>
                          <a:srgbClr val="FF0000"/>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90%</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27</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000">
                          <a:latin typeface="Calibri"/>
                          <a:ea typeface="Calibri"/>
                          <a:cs typeface="Calibri"/>
                          <a:sym typeface="Calibri"/>
                        </a:rPr>
                        <a:t>25</a:t>
                      </a:r>
                      <a:endParaRPr b="1"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34075">
                <a:tc>
                  <a:txBody>
                    <a:bodyPr/>
                    <a:lstStyle/>
                    <a:p>
                      <a:pPr indent="0" lvl="0" marL="0" rtl="0" algn="l">
                        <a:lnSpc>
                          <a:spcPct val="100000"/>
                        </a:lnSpc>
                        <a:spcBef>
                          <a:spcPts val="0"/>
                        </a:spcBef>
                        <a:spcAft>
                          <a:spcPts val="0"/>
                        </a:spcAft>
                        <a:buNone/>
                      </a:pPr>
                      <a:r>
                        <a:rPr lang="en" sz="1000">
                          <a:latin typeface="Calibri"/>
                          <a:ea typeface="Calibri"/>
                          <a:cs typeface="Calibri"/>
                          <a:sym typeface="Calibri"/>
                        </a:rPr>
                        <a:t>Average</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FF0000"/>
                          </a:solidFill>
                          <a:latin typeface="Calibri"/>
                          <a:ea typeface="Calibri"/>
                          <a:cs typeface="Calibri"/>
                          <a:sym typeface="Calibri"/>
                        </a:rPr>
                        <a:t>28</a:t>
                      </a:r>
                      <a:endParaRPr b="1" sz="1200">
                        <a:solidFill>
                          <a:srgbClr val="FF0000"/>
                        </a:solidFill>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t/>
                      </a:r>
                      <a:endParaRPr sz="1000"/>
                    </a:p>
                  </a:txBody>
                  <a:tcPr marT="91425" marB="91425" marR="28575" marL="28575" anchor="b">
                    <a:lnL cap="flat" cmpd="sng" w="2857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999999"/>
                    </a:solidFill>
                  </a:tcPr>
                </a:tc>
                <a:tc>
                  <a:txBody>
                    <a:bodyPr/>
                    <a:lstStyle/>
                    <a:p>
                      <a:pPr indent="0" lvl="0" marL="0" rtl="0" algn="l">
                        <a:lnSpc>
                          <a:spcPct val="100000"/>
                        </a:lnSpc>
                        <a:spcBef>
                          <a:spcPts val="0"/>
                        </a:spcBef>
                        <a:spcAft>
                          <a:spcPts val="0"/>
                        </a:spcAft>
                        <a:buNone/>
                      </a:pPr>
                      <a:r>
                        <a:t/>
                      </a:r>
                      <a:endParaRPr sz="1000"/>
                    </a:p>
                  </a:txBody>
                  <a:tcPr marT="91425" marB="91425" marR="28575" marL="28575" anchor="b">
                    <a:lnL cap="flat" cmpd="sng" w="9525">
                      <a:solidFill>
                        <a:srgbClr val="CCCCCC"/>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999999"/>
                    </a:solidFill>
                  </a:tcPr>
                </a:tc>
                <a:tc>
                  <a:txBody>
                    <a:bodyPr/>
                    <a:lstStyle/>
                    <a:p>
                      <a:pPr indent="0" lvl="0" marL="0" rtl="0" algn="ctr">
                        <a:lnSpc>
                          <a:spcPct val="100000"/>
                        </a:lnSpc>
                        <a:spcBef>
                          <a:spcPts val="0"/>
                        </a:spcBef>
                        <a:spcAft>
                          <a:spcPts val="0"/>
                        </a:spcAft>
                        <a:buNone/>
                      </a:pPr>
                      <a:r>
                        <a:rPr b="1" lang="en" sz="1000">
                          <a:latin typeface="Calibri"/>
                          <a:ea typeface="Calibri"/>
                          <a:cs typeface="Calibri"/>
                          <a:sym typeface="Calibri"/>
                        </a:rPr>
                        <a:t>22.7</a:t>
                      </a:r>
                      <a:endParaRPr b="1"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232" name="Google Shape;232;p36"/>
          <p:cNvSpPr txBox="1"/>
          <p:nvPr/>
        </p:nvSpPr>
        <p:spPr>
          <a:xfrm>
            <a:off x="311700" y="1204175"/>
            <a:ext cx="197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5"/>
                </a:solidFill>
                <a:latin typeface="Proxima Nova"/>
                <a:ea typeface="Proxima Nova"/>
                <a:cs typeface="Proxima Nova"/>
                <a:sym typeface="Proxima Nova"/>
              </a:rPr>
              <a:t> </a:t>
            </a:r>
            <a:r>
              <a:rPr lang="en">
                <a:latin typeface="Proxima Nova"/>
                <a:ea typeface="Proxima Nova"/>
                <a:cs typeface="Proxima Nova"/>
                <a:sym typeface="Proxima Nova"/>
              </a:rPr>
              <a:t>WAWM </a:t>
            </a:r>
            <a:endParaRPr>
              <a:latin typeface="Proxima Nova"/>
              <a:ea typeface="Proxima Nova"/>
              <a:cs typeface="Proxima Nova"/>
              <a:sym typeface="Proxima Nova"/>
            </a:endParaRPr>
          </a:p>
        </p:txBody>
      </p:sp>
      <p:sp>
        <p:nvSpPr>
          <p:cNvPr id="233" name="Google Shape;233;p36"/>
          <p:cNvSpPr txBox="1"/>
          <p:nvPr/>
        </p:nvSpPr>
        <p:spPr>
          <a:xfrm>
            <a:off x="4341325" y="1158388"/>
            <a:ext cx="310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Proxima Nova"/>
                <a:ea typeface="Proxima Nova"/>
                <a:cs typeface="Proxima Nova"/>
                <a:sym typeface="Proxima Nova"/>
                <a:hlinkClick r:id="rId4"/>
              </a:rPr>
              <a:t>New Berlin </a:t>
            </a:r>
            <a:endParaRPr>
              <a:solidFill>
                <a:schemeClr val="accent5"/>
              </a:solidFill>
              <a:latin typeface="Proxima Nova"/>
              <a:ea typeface="Proxima Nova"/>
              <a:cs typeface="Proxima Nova"/>
              <a:sym typeface="Proxima Nov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Wisconsin State Legislature Criteria (#4)</a:t>
            </a:r>
            <a:endParaRPr/>
          </a:p>
        </p:txBody>
      </p:sp>
      <p:sp>
        <p:nvSpPr>
          <p:cNvPr id="239" name="Google Shape;239;p37"/>
          <p:cNvSpPr txBox="1"/>
          <p:nvPr>
            <p:ph idx="1" type="body"/>
          </p:nvPr>
        </p:nvSpPr>
        <p:spPr>
          <a:xfrm>
            <a:off x="311700" y="1417325"/>
            <a:ext cx="8520600" cy="89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03336"/>
                </a:solidFill>
                <a:latin typeface="Arial"/>
                <a:ea typeface="Arial"/>
                <a:cs typeface="Arial"/>
                <a:sym typeface="Arial"/>
              </a:rPr>
              <a:t>The testimony of and written statements filed by the residents of the affected school districts.</a:t>
            </a:r>
            <a:endParaRPr>
              <a:solidFill>
                <a:srgbClr val="303336"/>
              </a:solidFill>
              <a:latin typeface="Arial"/>
              <a:ea typeface="Arial"/>
              <a:cs typeface="Arial"/>
              <a:sym typeface="Arial"/>
            </a:endParaRPr>
          </a:p>
          <a:p>
            <a:pPr indent="0" lvl="0" marL="0" rtl="0" algn="l">
              <a:spcBef>
                <a:spcPts val="1200"/>
              </a:spcBef>
              <a:spcAft>
                <a:spcPts val="0"/>
              </a:spcAft>
              <a:buNone/>
            </a:pPr>
            <a:r>
              <a:t/>
            </a:r>
            <a:endParaRPr sz="1050">
              <a:solidFill>
                <a:srgbClr val="333333"/>
              </a:solidFill>
              <a:latin typeface="Roboto"/>
              <a:ea typeface="Roboto"/>
              <a:cs typeface="Roboto"/>
              <a:sym typeface="Roboto"/>
            </a:endParaRPr>
          </a:p>
        </p:txBody>
      </p:sp>
      <p:pic>
        <p:nvPicPr>
          <p:cNvPr id="240" name="Google Shape;240;p37"/>
          <p:cNvPicPr preferRelativeResize="0"/>
          <p:nvPr/>
        </p:nvPicPr>
        <p:blipFill>
          <a:blip r:embed="rId3">
            <a:alphaModFix/>
          </a:blip>
          <a:stretch>
            <a:fillRect/>
          </a:stretch>
        </p:blipFill>
        <p:spPr>
          <a:xfrm>
            <a:off x="7590400" y="3976300"/>
            <a:ext cx="969700" cy="969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Wisconsin State Legislature Criteria (#4)</a:t>
            </a:r>
            <a:endParaRPr/>
          </a:p>
        </p:txBody>
      </p:sp>
      <p:sp>
        <p:nvSpPr>
          <p:cNvPr id="246" name="Google Shape;246;p38"/>
          <p:cNvSpPr txBox="1"/>
          <p:nvPr>
            <p:ph idx="1" type="body"/>
          </p:nvPr>
        </p:nvSpPr>
        <p:spPr>
          <a:xfrm>
            <a:off x="311700" y="1102725"/>
            <a:ext cx="8520600" cy="3843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rgbClr val="303336"/>
                </a:solidFill>
                <a:latin typeface="Arial"/>
                <a:ea typeface="Arial"/>
                <a:cs typeface="Arial"/>
                <a:sym typeface="Arial"/>
              </a:rPr>
              <a:t>The petitioners cited statements from themselves as they relate to the following:</a:t>
            </a:r>
            <a:endParaRPr sz="1400">
              <a:solidFill>
                <a:srgbClr val="303336"/>
              </a:solidFill>
              <a:latin typeface="Arial"/>
              <a:ea typeface="Arial"/>
              <a:cs typeface="Arial"/>
              <a:sym typeface="Arial"/>
            </a:endParaRPr>
          </a:p>
          <a:p>
            <a:pPr indent="-317500" lvl="0" marL="457200" rtl="0" algn="l">
              <a:spcBef>
                <a:spcPts val="1200"/>
              </a:spcBef>
              <a:spcAft>
                <a:spcPts val="0"/>
              </a:spcAft>
              <a:buClr>
                <a:srgbClr val="303336"/>
              </a:buClr>
              <a:buSzPts val="1400"/>
              <a:buFont typeface="Arial"/>
              <a:buChar char="●"/>
            </a:pPr>
            <a:r>
              <a:rPr lang="en" sz="1400">
                <a:solidFill>
                  <a:srgbClr val="303336"/>
                </a:solidFill>
                <a:latin typeface="Arial"/>
                <a:ea typeface="Arial"/>
                <a:cs typeface="Arial"/>
                <a:sym typeface="Arial"/>
              </a:rPr>
              <a:t>Concerns about overall test scores as they compare to the New Berlin School District</a:t>
            </a:r>
            <a:endParaRPr sz="1400">
              <a:solidFill>
                <a:srgbClr val="303336"/>
              </a:solidFill>
              <a:latin typeface="Arial"/>
              <a:ea typeface="Arial"/>
              <a:cs typeface="Arial"/>
              <a:sym typeface="Arial"/>
            </a:endParaRPr>
          </a:p>
          <a:p>
            <a:pPr indent="-317500" lvl="0" marL="457200" rtl="0" algn="l">
              <a:spcBef>
                <a:spcPts val="0"/>
              </a:spcBef>
              <a:spcAft>
                <a:spcPts val="0"/>
              </a:spcAft>
              <a:buClr>
                <a:srgbClr val="303336"/>
              </a:buClr>
              <a:buSzPts val="1400"/>
              <a:buFont typeface="Arial"/>
              <a:buChar char="●"/>
            </a:pPr>
            <a:r>
              <a:rPr lang="en" sz="1400">
                <a:solidFill>
                  <a:srgbClr val="303336"/>
                </a:solidFill>
                <a:latin typeface="Arial"/>
                <a:ea typeface="Arial"/>
                <a:cs typeface="Arial"/>
                <a:sym typeface="Arial"/>
              </a:rPr>
              <a:t>History of poorly managed resources</a:t>
            </a:r>
            <a:endParaRPr sz="1400">
              <a:solidFill>
                <a:srgbClr val="303336"/>
              </a:solidFill>
              <a:latin typeface="Arial"/>
              <a:ea typeface="Arial"/>
              <a:cs typeface="Arial"/>
              <a:sym typeface="Arial"/>
            </a:endParaRPr>
          </a:p>
          <a:p>
            <a:pPr indent="-317500" lvl="0" marL="457200" rtl="0" algn="l">
              <a:spcBef>
                <a:spcPts val="0"/>
              </a:spcBef>
              <a:spcAft>
                <a:spcPts val="0"/>
              </a:spcAft>
              <a:buClr>
                <a:srgbClr val="303336"/>
              </a:buClr>
              <a:buSzPts val="1400"/>
              <a:buFont typeface="Arial"/>
              <a:buChar char="●"/>
            </a:pPr>
            <a:r>
              <a:rPr lang="en" sz="1400">
                <a:solidFill>
                  <a:srgbClr val="303336"/>
                </a:solidFill>
                <a:latin typeface="Arial"/>
                <a:ea typeface="Arial"/>
                <a:cs typeface="Arial"/>
                <a:sym typeface="Arial"/>
              </a:rPr>
              <a:t>Proposed referendum which will increase property taxes</a:t>
            </a:r>
            <a:endParaRPr sz="1400">
              <a:solidFill>
                <a:srgbClr val="303336"/>
              </a:solidFill>
              <a:latin typeface="Arial"/>
              <a:ea typeface="Arial"/>
              <a:cs typeface="Arial"/>
              <a:sym typeface="Arial"/>
            </a:endParaRPr>
          </a:p>
          <a:p>
            <a:pPr indent="-317500" lvl="0" marL="457200" rtl="0" algn="l">
              <a:spcBef>
                <a:spcPts val="0"/>
              </a:spcBef>
              <a:spcAft>
                <a:spcPts val="0"/>
              </a:spcAft>
              <a:buClr>
                <a:srgbClr val="303336"/>
              </a:buClr>
              <a:buSzPts val="1400"/>
              <a:buFont typeface="Arial"/>
              <a:buChar char="●"/>
            </a:pPr>
            <a:r>
              <a:rPr lang="en" sz="1400">
                <a:solidFill>
                  <a:srgbClr val="303336"/>
                </a:solidFill>
                <a:latin typeface="Arial"/>
                <a:ea typeface="Arial"/>
                <a:cs typeface="Arial"/>
                <a:sym typeface="Arial"/>
              </a:rPr>
              <a:t>Territories residing in Waukesha County not Milwaukee County</a:t>
            </a:r>
            <a:endParaRPr sz="1050">
              <a:solidFill>
                <a:srgbClr val="333333"/>
              </a:solidFill>
              <a:latin typeface="Roboto"/>
              <a:ea typeface="Roboto"/>
              <a:cs typeface="Roboto"/>
              <a:sym typeface="Roboto"/>
            </a:endParaRPr>
          </a:p>
        </p:txBody>
      </p:sp>
      <p:pic>
        <p:nvPicPr>
          <p:cNvPr id="247" name="Google Shape;247;p38"/>
          <p:cNvPicPr preferRelativeResize="0"/>
          <p:nvPr/>
        </p:nvPicPr>
        <p:blipFill>
          <a:blip r:embed="rId3">
            <a:alphaModFix/>
          </a:blip>
          <a:stretch>
            <a:fillRect/>
          </a:stretch>
        </p:blipFill>
        <p:spPr>
          <a:xfrm>
            <a:off x="7590400" y="3976300"/>
            <a:ext cx="969700" cy="969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Wisconsin State Legislature Criteria (#4)</a:t>
            </a:r>
            <a:endParaRPr/>
          </a:p>
        </p:txBody>
      </p:sp>
      <p:sp>
        <p:nvSpPr>
          <p:cNvPr id="253" name="Google Shape;253;p39"/>
          <p:cNvSpPr txBox="1"/>
          <p:nvPr>
            <p:ph idx="1" type="body"/>
          </p:nvPr>
        </p:nvSpPr>
        <p:spPr>
          <a:xfrm>
            <a:off x="311700" y="1102725"/>
            <a:ext cx="8520600" cy="3843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400">
                <a:solidFill>
                  <a:srgbClr val="303336"/>
                </a:solidFill>
                <a:latin typeface="Arial"/>
                <a:ea typeface="Arial"/>
                <a:cs typeface="Arial"/>
                <a:sym typeface="Arial"/>
              </a:rPr>
              <a:t>Testimonial 1: Student Test Scores</a:t>
            </a:r>
            <a:endParaRPr sz="1400">
              <a:solidFill>
                <a:srgbClr val="303336"/>
              </a:solidFill>
              <a:latin typeface="Arial"/>
              <a:ea typeface="Arial"/>
              <a:cs typeface="Arial"/>
              <a:sym typeface="Arial"/>
            </a:endParaRPr>
          </a:p>
          <a:p>
            <a:pPr indent="0" lvl="0" marL="0" rtl="0" algn="l">
              <a:spcBef>
                <a:spcPts val="1200"/>
              </a:spcBef>
              <a:spcAft>
                <a:spcPts val="0"/>
              </a:spcAft>
              <a:buNone/>
            </a:pPr>
            <a:r>
              <a:rPr lang="en" sz="1400">
                <a:solidFill>
                  <a:srgbClr val="303336"/>
                </a:solidFill>
                <a:latin typeface="Arial"/>
                <a:ea typeface="Arial"/>
                <a:cs typeface="Arial"/>
                <a:sym typeface="Arial"/>
              </a:rPr>
              <a:t>This area of concern was addressed during Criteria #2. </a:t>
            </a:r>
            <a:endParaRPr sz="1400">
              <a:solidFill>
                <a:srgbClr val="303336"/>
              </a:solidFill>
              <a:latin typeface="Arial"/>
              <a:ea typeface="Arial"/>
              <a:cs typeface="Arial"/>
              <a:sym typeface="Arial"/>
            </a:endParaRPr>
          </a:p>
          <a:p>
            <a:pPr indent="0" lvl="0" marL="0" rtl="0" algn="l">
              <a:spcBef>
                <a:spcPts val="1200"/>
              </a:spcBef>
              <a:spcAft>
                <a:spcPts val="1200"/>
              </a:spcAft>
              <a:buNone/>
            </a:pPr>
            <a:r>
              <a:rPr lang="en" sz="1400">
                <a:solidFill>
                  <a:srgbClr val="303336"/>
                </a:solidFill>
                <a:latin typeface="Arial"/>
                <a:ea typeface="Arial"/>
                <a:cs typeface="Arial"/>
                <a:sym typeface="Arial"/>
              </a:rPr>
              <a:t>As we stated, students who reside in New Berlin but attend the WAWM School District score just as high on state standardized tests as students who live and attend the New Berlin School District. </a:t>
            </a:r>
            <a:endParaRPr sz="1400">
              <a:solidFill>
                <a:srgbClr val="303336"/>
              </a:solidFill>
              <a:latin typeface="Arial"/>
              <a:ea typeface="Arial"/>
              <a:cs typeface="Arial"/>
              <a:sym typeface="Arial"/>
            </a:endParaRPr>
          </a:p>
        </p:txBody>
      </p:sp>
      <p:pic>
        <p:nvPicPr>
          <p:cNvPr id="254" name="Google Shape;254;p39"/>
          <p:cNvPicPr preferRelativeResize="0"/>
          <p:nvPr/>
        </p:nvPicPr>
        <p:blipFill>
          <a:blip r:embed="rId3">
            <a:alphaModFix/>
          </a:blip>
          <a:stretch>
            <a:fillRect/>
          </a:stretch>
        </p:blipFill>
        <p:spPr>
          <a:xfrm>
            <a:off x="7590400" y="3976300"/>
            <a:ext cx="969700" cy="969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0"/>
          <p:cNvSpPr txBox="1"/>
          <p:nvPr>
            <p:ph type="title"/>
          </p:nvPr>
        </p:nvSpPr>
        <p:spPr>
          <a:xfrm>
            <a:off x="352575" y="43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Wisconsin State Legislature Criteria (#4)</a:t>
            </a:r>
            <a:endParaRPr/>
          </a:p>
        </p:txBody>
      </p:sp>
      <p:sp>
        <p:nvSpPr>
          <p:cNvPr id="260" name="Google Shape;260;p40"/>
          <p:cNvSpPr txBox="1"/>
          <p:nvPr>
            <p:ph idx="1" type="body"/>
          </p:nvPr>
        </p:nvSpPr>
        <p:spPr>
          <a:xfrm>
            <a:off x="311700" y="494600"/>
            <a:ext cx="8520600" cy="4451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400">
                <a:solidFill>
                  <a:srgbClr val="303336"/>
                </a:solidFill>
                <a:latin typeface="Arial"/>
                <a:ea typeface="Arial"/>
                <a:cs typeface="Arial"/>
                <a:sym typeface="Arial"/>
              </a:rPr>
              <a:t>Testimonial 2: WAWM Financial History</a:t>
            </a:r>
            <a:endParaRPr sz="1400">
              <a:solidFill>
                <a:srgbClr val="303336"/>
              </a:solidFill>
              <a:latin typeface="Arial"/>
              <a:ea typeface="Arial"/>
              <a:cs typeface="Arial"/>
              <a:sym typeface="Arial"/>
            </a:endParaRPr>
          </a:p>
          <a:p>
            <a:pPr indent="0" lvl="0" marL="0" rtl="0" algn="l">
              <a:spcBef>
                <a:spcPts val="1200"/>
              </a:spcBef>
              <a:spcAft>
                <a:spcPts val="1200"/>
              </a:spcAft>
              <a:buNone/>
            </a:pPr>
            <a:r>
              <a:rPr lang="en" sz="1400">
                <a:solidFill>
                  <a:srgbClr val="303336"/>
                </a:solidFill>
                <a:latin typeface="Arial"/>
                <a:ea typeface="Arial"/>
                <a:cs typeface="Arial"/>
                <a:sym typeface="Arial"/>
              </a:rPr>
              <a:t>The </a:t>
            </a:r>
            <a:r>
              <a:rPr lang="en" sz="1400">
                <a:solidFill>
                  <a:srgbClr val="303336"/>
                </a:solidFill>
                <a:latin typeface="Arial"/>
                <a:ea typeface="Arial"/>
                <a:cs typeface="Arial"/>
                <a:sym typeface="Arial"/>
              </a:rPr>
              <a:t>petitioners</a:t>
            </a:r>
            <a:r>
              <a:rPr lang="en" sz="1400">
                <a:solidFill>
                  <a:srgbClr val="303336"/>
                </a:solidFill>
                <a:latin typeface="Arial"/>
                <a:ea typeface="Arial"/>
                <a:cs typeface="Arial"/>
                <a:sym typeface="Arial"/>
              </a:rPr>
              <a:t> stated that the WAWM School District has a bad history with it’s finance’s. As you can see we are in a better financial position than the New Berlin School District. </a:t>
            </a:r>
            <a:endParaRPr sz="1400">
              <a:solidFill>
                <a:srgbClr val="303336"/>
              </a:solidFill>
              <a:latin typeface="Arial"/>
              <a:ea typeface="Arial"/>
              <a:cs typeface="Arial"/>
              <a:sym typeface="Arial"/>
            </a:endParaRPr>
          </a:p>
        </p:txBody>
      </p:sp>
      <p:pic>
        <p:nvPicPr>
          <p:cNvPr id="261" name="Google Shape;261;p40"/>
          <p:cNvPicPr preferRelativeResize="0"/>
          <p:nvPr/>
        </p:nvPicPr>
        <p:blipFill>
          <a:blip r:embed="rId3">
            <a:alphaModFix/>
          </a:blip>
          <a:stretch>
            <a:fillRect/>
          </a:stretch>
        </p:blipFill>
        <p:spPr>
          <a:xfrm>
            <a:off x="8400100" y="4404225"/>
            <a:ext cx="710525" cy="710525"/>
          </a:xfrm>
          <a:prstGeom prst="rect">
            <a:avLst/>
          </a:prstGeom>
          <a:noFill/>
          <a:ln>
            <a:noFill/>
          </a:ln>
        </p:spPr>
      </p:pic>
      <p:graphicFrame>
        <p:nvGraphicFramePr>
          <p:cNvPr id="262" name="Google Shape;262;p40"/>
          <p:cNvGraphicFramePr/>
          <p:nvPr/>
        </p:nvGraphicFramePr>
        <p:xfrm>
          <a:off x="531713" y="1502905"/>
          <a:ext cx="3000000" cy="3000000"/>
        </p:xfrm>
        <a:graphic>
          <a:graphicData uri="http://schemas.openxmlformats.org/drawingml/2006/table">
            <a:tbl>
              <a:tblPr>
                <a:noFill/>
                <a:tableStyleId>{ABB34674-BE1C-4F36-A414-E2A18266F08D}</a:tableStyleId>
              </a:tblPr>
              <a:tblGrid>
                <a:gridCol w="2921875"/>
                <a:gridCol w="2490775"/>
                <a:gridCol w="2490775"/>
              </a:tblGrid>
              <a:tr h="441775">
                <a:tc>
                  <a:txBody>
                    <a:bodyPr/>
                    <a:lstStyle/>
                    <a:p>
                      <a:pPr indent="0" lvl="0" marL="0" rtl="0" algn="ctr">
                        <a:spcBef>
                          <a:spcPts val="0"/>
                        </a:spcBef>
                        <a:spcAft>
                          <a:spcPts val="0"/>
                        </a:spcAft>
                        <a:buNone/>
                      </a:pPr>
                      <a:r>
                        <a:t/>
                      </a:r>
                      <a:endParaRPr b="1" sz="1600"/>
                    </a:p>
                  </a:txBody>
                  <a:tcPr marT="91425" marB="91425" marR="91425" marL="91425">
                    <a:lnB cap="flat" cmpd="sng" w="19050">
                      <a:solidFill>
                        <a:srgbClr val="B45F06"/>
                      </a:solidFill>
                      <a:prstDash val="solid"/>
                      <a:round/>
                      <a:headEnd len="sm" w="sm" type="none"/>
                      <a:tailEnd len="sm" w="sm" type="none"/>
                    </a:lnB>
                  </a:tcPr>
                </a:tc>
                <a:tc>
                  <a:txBody>
                    <a:bodyPr/>
                    <a:lstStyle/>
                    <a:p>
                      <a:pPr indent="0" lvl="0" marL="0" rtl="0" algn="ctr">
                        <a:spcBef>
                          <a:spcPts val="0"/>
                        </a:spcBef>
                        <a:spcAft>
                          <a:spcPts val="0"/>
                        </a:spcAft>
                        <a:buNone/>
                      </a:pPr>
                      <a:r>
                        <a:rPr b="1" lang="en" u="sng">
                          <a:solidFill>
                            <a:srgbClr val="0000FF"/>
                          </a:solidFill>
                          <a:hlinkClick r:id="rId4">
                            <a:extLst>
                              <a:ext uri="{A12FA001-AC4F-418D-AE19-62706E023703}">
                                <ahyp:hlinkClr val="tx"/>
                              </a:ext>
                            </a:extLst>
                          </a:hlinkClick>
                        </a:rPr>
                        <a:t>West Allis-West Milwaukee</a:t>
                      </a:r>
                      <a:endParaRPr b="1">
                        <a:solidFill>
                          <a:srgbClr val="0000FF"/>
                        </a:solidFill>
                      </a:endParaRPr>
                    </a:p>
                    <a:p>
                      <a:pPr indent="0" lvl="0" marL="0" rtl="0" algn="ctr">
                        <a:spcBef>
                          <a:spcPts val="0"/>
                        </a:spcBef>
                        <a:spcAft>
                          <a:spcPts val="0"/>
                        </a:spcAft>
                        <a:buNone/>
                      </a:pPr>
                      <a:r>
                        <a:rPr b="1" lang="en" sz="800">
                          <a:solidFill>
                            <a:srgbClr val="0000FF"/>
                          </a:solidFill>
                        </a:rPr>
                        <a:t>June 30, 2023</a:t>
                      </a:r>
                      <a:endParaRPr b="1" sz="1200">
                        <a:solidFill>
                          <a:srgbClr val="0000FF"/>
                        </a:solidFill>
                      </a:endParaRPr>
                    </a:p>
                  </a:txBody>
                  <a:tcPr marT="91425" marB="91425" marR="91425" marL="91425">
                    <a:lnR cap="flat" cmpd="sng" w="9525">
                      <a:solidFill>
                        <a:srgbClr val="9E9E9E"/>
                      </a:solidFill>
                      <a:prstDash val="solid"/>
                      <a:round/>
                      <a:headEnd len="sm" w="sm" type="none"/>
                      <a:tailEnd len="sm" w="sm" type="none"/>
                    </a:lnR>
                    <a:lnB cap="flat" cmpd="sng" w="19050">
                      <a:solidFill>
                        <a:srgbClr val="B45F06"/>
                      </a:solidFill>
                      <a:prstDash val="solid"/>
                      <a:round/>
                      <a:headEnd len="sm" w="sm" type="none"/>
                      <a:tailEnd len="sm" w="sm" type="none"/>
                    </a:lnB>
                  </a:tcPr>
                </a:tc>
                <a:tc>
                  <a:txBody>
                    <a:bodyPr/>
                    <a:lstStyle/>
                    <a:p>
                      <a:pPr indent="0" lvl="0" marL="0" rtl="0" algn="ctr">
                        <a:spcBef>
                          <a:spcPts val="0"/>
                        </a:spcBef>
                        <a:spcAft>
                          <a:spcPts val="0"/>
                        </a:spcAft>
                        <a:buNone/>
                      </a:pPr>
                      <a:r>
                        <a:rPr b="1" lang="en" u="sng">
                          <a:solidFill>
                            <a:srgbClr val="0000FF"/>
                          </a:solidFill>
                          <a:hlinkClick r:id="rId5">
                            <a:extLst>
                              <a:ext uri="{A12FA001-AC4F-418D-AE19-62706E023703}">
                                <ahyp:hlinkClr val="tx"/>
                              </a:ext>
                            </a:extLst>
                          </a:hlinkClick>
                        </a:rPr>
                        <a:t>New Berlin</a:t>
                      </a:r>
                      <a:r>
                        <a:rPr b="1" lang="en" u="sng">
                          <a:solidFill>
                            <a:schemeClr val="hlink"/>
                          </a:solidFill>
                          <a:hlinkClick r:id="rId6"/>
                        </a:rPr>
                        <a:t> </a:t>
                      </a:r>
                      <a:endParaRPr b="1">
                        <a:solidFill>
                          <a:srgbClr val="0000FF"/>
                        </a:solidFill>
                      </a:endParaRPr>
                    </a:p>
                    <a:p>
                      <a:pPr indent="0" lvl="0" marL="0" rtl="0" algn="ctr">
                        <a:spcBef>
                          <a:spcPts val="0"/>
                        </a:spcBef>
                        <a:spcAft>
                          <a:spcPts val="0"/>
                        </a:spcAft>
                        <a:buNone/>
                      </a:pPr>
                      <a:r>
                        <a:rPr b="1" lang="en" sz="800">
                          <a:solidFill>
                            <a:srgbClr val="0000FF"/>
                          </a:solidFill>
                        </a:rPr>
                        <a:t>June 30, 2022</a:t>
                      </a:r>
                      <a:endParaRPr b="1" sz="1200">
                        <a:solidFill>
                          <a:srgbClr val="0000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19050">
                      <a:solidFill>
                        <a:srgbClr val="B45F06"/>
                      </a:solidFill>
                      <a:prstDash val="solid"/>
                      <a:round/>
                      <a:headEnd len="sm" w="sm" type="none"/>
                      <a:tailEnd len="sm" w="sm" type="none"/>
                    </a:lnB>
                  </a:tcPr>
                </a:tc>
              </a:tr>
              <a:tr h="491150">
                <a:tc>
                  <a:txBody>
                    <a:bodyPr/>
                    <a:lstStyle/>
                    <a:p>
                      <a:pPr indent="0" lvl="0" marL="0" rtl="0" algn="l">
                        <a:lnSpc>
                          <a:spcPct val="115000"/>
                        </a:lnSpc>
                        <a:spcBef>
                          <a:spcPts val="0"/>
                        </a:spcBef>
                        <a:spcAft>
                          <a:spcPts val="1200"/>
                        </a:spcAft>
                        <a:buNone/>
                      </a:pPr>
                      <a:r>
                        <a:rPr b="1" lang="en" sz="1200"/>
                        <a:t>General Fund Balance</a:t>
                      </a:r>
                      <a:endParaRPr sz="800"/>
                    </a:p>
                  </a:txBody>
                  <a:tcPr marT="91425" marB="91425" marR="91425" marL="91425">
                    <a:lnT cap="flat" cmpd="sng" w="19050">
                      <a:solidFill>
                        <a:srgbClr val="B45F06"/>
                      </a:solidFill>
                      <a:prstDash val="solid"/>
                      <a:round/>
                      <a:headEnd len="sm" w="sm" type="none"/>
                      <a:tailEnd len="sm" w="sm" type="none"/>
                    </a:lnT>
                  </a:tcPr>
                </a:tc>
                <a:tc>
                  <a:txBody>
                    <a:bodyPr/>
                    <a:lstStyle/>
                    <a:p>
                      <a:pPr indent="0" lvl="0" marL="0" rtl="0" algn="ctr">
                        <a:spcBef>
                          <a:spcPts val="0"/>
                        </a:spcBef>
                        <a:spcAft>
                          <a:spcPts val="0"/>
                        </a:spcAft>
                        <a:buNone/>
                      </a:pPr>
                      <a:r>
                        <a:rPr b="1" lang="en" sz="1300"/>
                        <a:t>$ 35,334,402</a:t>
                      </a:r>
                      <a:endParaRPr b="1" sz="1300"/>
                    </a:p>
                  </a:txBody>
                  <a:tcPr marT="91425" marB="91425" marR="91425" marL="91425" anchor="ctr">
                    <a:lnR cap="flat" cmpd="sng" w="9525">
                      <a:solidFill>
                        <a:srgbClr val="9E9E9E"/>
                      </a:solidFill>
                      <a:prstDash val="solid"/>
                      <a:round/>
                      <a:headEnd len="sm" w="sm" type="none"/>
                      <a:tailEnd len="sm" w="sm" type="none"/>
                    </a:lnR>
                    <a:lnT cap="flat" cmpd="sng" w="19050">
                      <a:solidFill>
                        <a:srgbClr val="B45F06"/>
                      </a:solidFill>
                      <a:prstDash val="solid"/>
                      <a:round/>
                      <a:headEnd len="sm" w="sm" type="none"/>
                      <a:tailEnd len="sm" w="sm" type="none"/>
                    </a:lnT>
                  </a:tcPr>
                </a:tc>
                <a:tc>
                  <a:txBody>
                    <a:bodyPr/>
                    <a:lstStyle/>
                    <a:p>
                      <a:pPr indent="0" lvl="0" marL="0" rtl="0" algn="ctr">
                        <a:spcBef>
                          <a:spcPts val="0"/>
                        </a:spcBef>
                        <a:spcAft>
                          <a:spcPts val="0"/>
                        </a:spcAft>
                        <a:buNone/>
                      </a:pPr>
                      <a:r>
                        <a:rPr b="1" lang="en" sz="1300"/>
                        <a:t>$ 14,444,736</a:t>
                      </a:r>
                      <a:endParaRPr b="1" sz="13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B45F06"/>
                      </a:solidFill>
                      <a:prstDash val="solid"/>
                      <a:round/>
                      <a:headEnd len="sm" w="sm" type="none"/>
                      <a:tailEnd len="sm" w="sm" type="none"/>
                    </a:lnT>
                    <a:lnB cap="flat" cmpd="sng" w="9525">
                      <a:solidFill>
                        <a:srgbClr val="9E9E9E"/>
                      </a:solidFill>
                      <a:prstDash val="solid"/>
                      <a:round/>
                      <a:headEnd len="sm" w="sm" type="none"/>
                      <a:tailEnd len="sm" w="sm" type="none"/>
                    </a:lnB>
                  </a:tcPr>
                </a:tc>
              </a:tr>
              <a:tr h="491150">
                <a:tc>
                  <a:txBody>
                    <a:bodyPr/>
                    <a:lstStyle/>
                    <a:p>
                      <a:pPr indent="0" lvl="0" marL="0" marR="0" rtl="0" algn="l">
                        <a:lnSpc>
                          <a:spcPct val="115000"/>
                        </a:lnSpc>
                        <a:spcBef>
                          <a:spcPts val="0"/>
                        </a:spcBef>
                        <a:spcAft>
                          <a:spcPts val="1200"/>
                        </a:spcAft>
                        <a:buNone/>
                      </a:pPr>
                      <a:r>
                        <a:rPr b="1" lang="en" sz="1200"/>
                        <a:t>Debt Service Balance</a:t>
                      </a:r>
                      <a:endParaRPr b="1" sz="1200"/>
                    </a:p>
                  </a:txBody>
                  <a:tcPr marT="91425" marB="91425" marR="91425" marL="91425"/>
                </a:tc>
                <a:tc>
                  <a:txBody>
                    <a:bodyPr/>
                    <a:lstStyle/>
                    <a:p>
                      <a:pPr indent="0" lvl="0" marL="0" rtl="0" algn="ctr">
                        <a:spcBef>
                          <a:spcPts val="0"/>
                        </a:spcBef>
                        <a:spcAft>
                          <a:spcPts val="0"/>
                        </a:spcAft>
                        <a:buNone/>
                      </a:pPr>
                      <a:r>
                        <a:rPr b="1" lang="en" sz="1300"/>
                        <a:t>$ 199,879</a:t>
                      </a:r>
                      <a:endParaRPr b="1" sz="1300"/>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 sz="1300"/>
                        <a:t>$ 153,860</a:t>
                      </a:r>
                      <a:endParaRPr b="1" sz="13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79600">
                <a:tc>
                  <a:txBody>
                    <a:bodyPr/>
                    <a:lstStyle/>
                    <a:p>
                      <a:pPr indent="0" lvl="0" marL="0" marR="0" rtl="0" algn="l">
                        <a:lnSpc>
                          <a:spcPct val="100000"/>
                        </a:lnSpc>
                        <a:spcBef>
                          <a:spcPts val="0"/>
                        </a:spcBef>
                        <a:spcAft>
                          <a:spcPts val="0"/>
                        </a:spcAft>
                        <a:buNone/>
                      </a:pPr>
                      <a:r>
                        <a:rPr b="1" lang="en" sz="1200"/>
                        <a:t>Other Governmental Funds Balance</a:t>
                      </a:r>
                      <a:endParaRPr b="1" sz="1200"/>
                    </a:p>
                    <a:p>
                      <a:pPr indent="0" lvl="0" marL="0" marR="0" rtl="0" algn="l">
                        <a:lnSpc>
                          <a:spcPct val="100000"/>
                        </a:lnSpc>
                        <a:spcBef>
                          <a:spcPts val="0"/>
                        </a:spcBef>
                        <a:spcAft>
                          <a:spcPts val="0"/>
                        </a:spcAft>
                        <a:buNone/>
                      </a:pPr>
                      <a:r>
                        <a:rPr b="1" lang="en" sz="1200"/>
                        <a:t>(restricted to 27, 46/49, 50, 80)</a:t>
                      </a:r>
                      <a:endParaRPr b="1" sz="1200"/>
                    </a:p>
                  </a:txBody>
                  <a:tcPr marT="91425" marB="91425" marR="91425" marL="91425"/>
                </a:tc>
                <a:tc>
                  <a:txBody>
                    <a:bodyPr/>
                    <a:lstStyle/>
                    <a:p>
                      <a:pPr indent="0" lvl="0" marL="0" rtl="0" algn="ctr">
                        <a:spcBef>
                          <a:spcPts val="0"/>
                        </a:spcBef>
                        <a:spcAft>
                          <a:spcPts val="0"/>
                        </a:spcAft>
                        <a:buNone/>
                      </a:pPr>
                      <a:r>
                        <a:rPr b="1" lang="en" sz="1300"/>
                        <a:t>$ 30,948,405</a:t>
                      </a:r>
                      <a:endParaRPr b="1" sz="1300"/>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 sz="1300"/>
                        <a:t>$ 5,184,018</a:t>
                      </a:r>
                      <a:endParaRPr b="1" sz="13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4825">
                <a:tc>
                  <a:txBody>
                    <a:bodyPr/>
                    <a:lstStyle/>
                    <a:p>
                      <a:pPr indent="0" lvl="0" marL="0" rtl="0" algn="l">
                        <a:spcBef>
                          <a:spcPts val="0"/>
                        </a:spcBef>
                        <a:spcAft>
                          <a:spcPts val="0"/>
                        </a:spcAft>
                        <a:buNone/>
                      </a:pPr>
                      <a:r>
                        <a:rPr b="1" lang="en" sz="1200"/>
                        <a:t>Total Fund Balance</a:t>
                      </a:r>
                      <a:endParaRPr sz="16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t>$ 66,482,686</a:t>
                      </a:r>
                      <a:endParaRPr b="1" sz="1300"/>
                    </a:p>
                  </a:txBody>
                  <a:tcPr marT="91425" marB="91425" marR="91425" marL="91425" anchor="ctr">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t>$ 19,782,614</a:t>
                      </a:r>
                      <a:endParaRPr b="1"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67750">
                <a:tc>
                  <a:txBody>
                    <a:bodyPr/>
                    <a:lstStyle/>
                    <a:p>
                      <a:pPr indent="0" lvl="0" marL="0" rtl="0" algn="l">
                        <a:spcBef>
                          <a:spcPts val="0"/>
                        </a:spcBef>
                        <a:spcAft>
                          <a:spcPts val="0"/>
                        </a:spcAft>
                        <a:buNone/>
                      </a:pPr>
                      <a:r>
                        <a:rPr b="1" lang="en" sz="1200"/>
                        <a:t>% of General Fund v. Expenditures</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t>33.50%</a:t>
                      </a:r>
                      <a:endParaRPr b="1" sz="13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t>24.98%</a:t>
                      </a:r>
                      <a:endParaRPr b="1" sz="13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4825">
                <a:tc>
                  <a:txBody>
                    <a:bodyPr/>
                    <a:lstStyle/>
                    <a:p>
                      <a:pPr indent="0" lvl="0" marL="0" rtl="0" algn="l">
                        <a:spcBef>
                          <a:spcPts val="0"/>
                        </a:spcBef>
                        <a:spcAft>
                          <a:spcPts val="0"/>
                        </a:spcAft>
                        <a:buNone/>
                      </a:pPr>
                      <a:r>
                        <a:rPr b="1" lang="en" sz="1200"/>
                        <a:t>Credit Rating </a:t>
                      </a:r>
                      <a:endParaRPr b="1"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t>Aa2 (Moody’s)</a:t>
                      </a:r>
                      <a:endParaRPr b="1" sz="13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t>Aa2 (Moody’s)</a:t>
                      </a:r>
                      <a:endParaRPr b="1" sz="13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Wisconsin State Legislature Criteria (#4)</a:t>
            </a:r>
            <a:endParaRPr/>
          </a:p>
        </p:txBody>
      </p:sp>
      <p:sp>
        <p:nvSpPr>
          <p:cNvPr id="268" name="Google Shape;268;p41"/>
          <p:cNvSpPr txBox="1"/>
          <p:nvPr>
            <p:ph idx="1" type="body"/>
          </p:nvPr>
        </p:nvSpPr>
        <p:spPr>
          <a:xfrm>
            <a:off x="-100" y="1102725"/>
            <a:ext cx="9144000" cy="3466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400">
                <a:solidFill>
                  <a:srgbClr val="303336"/>
                </a:solidFill>
                <a:latin typeface="Arial"/>
                <a:ea typeface="Arial"/>
                <a:cs typeface="Arial"/>
                <a:sym typeface="Arial"/>
              </a:rPr>
              <a:t>Testimonial 3: Upcoming WAWM Proposed Referendum &amp; Tax Impact</a:t>
            </a:r>
            <a:endParaRPr sz="1400">
              <a:solidFill>
                <a:srgbClr val="303336"/>
              </a:solidFill>
              <a:latin typeface="Arial"/>
              <a:ea typeface="Arial"/>
              <a:cs typeface="Arial"/>
              <a:sym typeface="Arial"/>
            </a:endParaRPr>
          </a:p>
          <a:p>
            <a:pPr indent="-317500" lvl="0" marL="457200" rtl="0" algn="l">
              <a:spcBef>
                <a:spcPts val="1200"/>
              </a:spcBef>
              <a:spcAft>
                <a:spcPts val="0"/>
              </a:spcAft>
              <a:buClr>
                <a:srgbClr val="303336"/>
              </a:buClr>
              <a:buSzPts val="1400"/>
              <a:buFont typeface="Arial"/>
              <a:buChar char="●"/>
            </a:pPr>
            <a:r>
              <a:rPr lang="en" sz="1400">
                <a:solidFill>
                  <a:srgbClr val="303336"/>
                </a:solidFill>
                <a:latin typeface="Arial"/>
                <a:ea typeface="Arial"/>
                <a:cs typeface="Arial"/>
                <a:sym typeface="Arial"/>
              </a:rPr>
              <a:t>Over the past 5 years, the New Berlin School District and the WAWM School District have asked voters to approve the same number of referendums. Both were denied by their respective communities.</a:t>
            </a:r>
            <a:endParaRPr sz="1400">
              <a:solidFill>
                <a:srgbClr val="303336"/>
              </a:solidFill>
              <a:latin typeface="Arial"/>
              <a:ea typeface="Arial"/>
              <a:cs typeface="Arial"/>
              <a:sym typeface="Arial"/>
            </a:endParaRPr>
          </a:p>
          <a:p>
            <a:pPr indent="0" lvl="0" marL="0" rtl="0" algn="ctr">
              <a:spcBef>
                <a:spcPts val="1200"/>
              </a:spcBef>
              <a:spcAft>
                <a:spcPts val="0"/>
              </a:spcAft>
              <a:buNone/>
            </a:pPr>
            <a:r>
              <a:rPr lang="en" sz="1400" u="sng">
                <a:solidFill>
                  <a:srgbClr val="303336"/>
                </a:solidFill>
                <a:latin typeface="Arial"/>
                <a:ea typeface="Arial"/>
                <a:cs typeface="Arial"/>
                <a:sym typeface="Arial"/>
              </a:rPr>
              <a:t>Tax Impact</a:t>
            </a:r>
            <a:endParaRPr sz="1400" u="sng">
              <a:solidFill>
                <a:srgbClr val="303336"/>
              </a:solidFill>
              <a:latin typeface="Arial"/>
              <a:ea typeface="Arial"/>
              <a:cs typeface="Arial"/>
              <a:sym typeface="Arial"/>
            </a:endParaRPr>
          </a:p>
          <a:p>
            <a:pPr indent="0" lvl="0" marL="0" rtl="0" algn="l">
              <a:spcBef>
                <a:spcPts val="1200"/>
              </a:spcBef>
              <a:spcAft>
                <a:spcPts val="0"/>
              </a:spcAft>
              <a:buNone/>
            </a:pPr>
            <a:r>
              <a:rPr lang="en" sz="1400">
                <a:solidFill>
                  <a:srgbClr val="303336"/>
                </a:solidFill>
                <a:latin typeface="Arial"/>
                <a:ea typeface="Arial"/>
                <a:cs typeface="Arial"/>
                <a:sym typeface="Arial"/>
              </a:rPr>
              <a:t>In 2022-23, 160 properties were detached from WAWM To New Berlin. </a:t>
            </a:r>
            <a:endParaRPr sz="1400">
              <a:solidFill>
                <a:srgbClr val="303336"/>
              </a:solidFill>
              <a:latin typeface="Arial"/>
              <a:ea typeface="Arial"/>
              <a:cs typeface="Arial"/>
              <a:sym typeface="Arial"/>
            </a:endParaRPr>
          </a:p>
          <a:p>
            <a:pPr indent="0" lvl="0" marL="0" rtl="0" algn="l">
              <a:lnSpc>
                <a:spcPct val="100000"/>
              </a:lnSpc>
              <a:spcBef>
                <a:spcPts val="0"/>
              </a:spcBef>
              <a:spcAft>
                <a:spcPts val="0"/>
              </a:spcAft>
              <a:buNone/>
            </a:pPr>
            <a:r>
              <a:rPr lang="en" sz="1400">
                <a:solidFill>
                  <a:srgbClr val="303336"/>
                </a:solidFill>
                <a:latin typeface="Arial"/>
                <a:ea typeface="Arial"/>
                <a:cs typeface="Arial"/>
                <a:sym typeface="Arial"/>
              </a:rPr>
              <a:t>This totaled nearly $40M of total equalized property value that resulted in an </a:t>
            </a:r>
            <a:r>
              <a:rPr lang="en" sz="1400">
                <a:solidFill>
                  <a:srgbClr val="303336"/>
                </a:solidFill>
                <a:latin typeface="Arial"/>
                <a:ea typeface="Arial"/>
                <a:cs typeface="Arial"/>
                <a:sym typeface="Arial"/>
              </a:rPr>
              <a:t>estimated</a:t>
            </a:r>
            <a:r>
              <a:rPr lang="en" sz="1400">
                <a:solidFill>
                  <a:srgbClr val="303336"/>
                </a:solidFill>
                <a:latin typeface="Arial"/>
                <a:ea typeface="Arial"/>
                <a:cs typeface="Arial"/>
                <a:sym typeface="Arial"/>
              </a:rPr>
              <a:t> revenue loss of $484,000.</a:t>
            </a:r>
            <a:endParaRPr i="1" sz="1400">
              <a:solidFill>
                <a:srgbClr val="303336"/>
              </a:solidFill>
              <a:latin typeface="Arial"/>
              <a:ea typeface="Arial"/>
              <a:cs typeface="Arial"/>
              <a:sym typeface="Arial"/>
            </a:endParaRPr>
          </a:p>
        </p:txBody>
      </p:sp>
      <p:graphicFrame>
        <p:nvGraphicFramePr>
          <p:cNvPr id="269" name="Google Shape;269;p41"/>
          <p:cNvGraphicFramePr/>
          <p:nvPr/>
        </p:nvGraphicFramePr>
        <p:xfrm>
          <a:off x="193625" y="3338975"/>
          <a:ext cx="3000000" cy="3000000"/>
        </p:xfrm>
        <a:graphic>
          <a:graphicData uri="http://schemas.openxmlformats.org/drawingml/2006/table">
            <a:tbl>
              <a:tblPr>
                <a:noFill/>
                <a:tableStyleId>{ABB34674-BE1C-4F36-A414-E2A18266F08D}</a:tableStyleId>
              </a:tblPr>
              <a:tblGrid>
                <a:gridCol w="835900"/>
                <a:gridCol w="1950675"/>
                <a:gridCol w="1950675"/>
                <a:gridCol w="1950675"/>
                <a:gridCol w="1950675"/>
              </a:tblGrid>
              <a:tr h="381000">
                <a:tc>
                  <a:txBody>
                    <a:bodyPr/>
                    <a:lstStyle/>
                    <a:p>
                      <a:pPr indent="0" lvl="0" marL="0" rtl="0" algn="ctr">
                        <a:spcBef>
                          <a:spcPts val="0"/>
                        </a:spcBef>
                        <a:spcAft>
                          <a:spcPts val="0"/>
                        </a:spcAft>
                        <a:buNone/>
                      </a:pPr>
                      <a:r>
                        <a:t/>
                      </a:r>
                      <a:endParaRPr b="1"/>
                    </a:p>
                  </a:txBody>
                  <a:tcPr marT="91425" marB="91425" marR="91425" marL="91425"/>
                </a:tc>
                <a:tc>
                  <a:txBody>
                    <a:bodyPr/>
                    <a:lstStyle/>
                    <a:p>
                      <a:pPr indent="0" lvl="0" marL="0" rtl="0" algn="ctr">
                        <a:spcBef>
                          <a:spcPts val="0"/>
                        </a:spcBef>
                        <a:spcAft>
                          <a:spcPts val="0"/>
                        </a:spcAft>
                        <a:buNone/>
                      </a:pPr>
                      <a:r>
                        <a:rPr lang="en" sz="1300"/>
                        <a:t>Equalized Property Value of NB in WAWM</a:t>
                      </a:r>
                      <a:endParaRPr sz="1300"/>
                    </a:p>
                  </a:txBody>
                  <a:tcPr marT="91425" marB="91425" marR="91425" marL="91425"/>
                </a:tc>
                <a:tc>
                  <a:txBody>
                    <a:bodyPr/>
                    <a:lstStyle/>
                    <a:p>
                      <a:pPr indent="0" lvl="0" marL="0" rtl="0" algn="ctr">
                        <a:spcBef>
                          <a:spcPts val="0"/>
                        </a:spcBef>
                        <a:spcAft>
                          <a:spcPts val="0"/>
                        </a:spcAft>
                        <a:buNone/>
                      </a:pPr>
                      <a:r>
                        <a:rPr lang="en" sz="1300"/>
                        <a:t>NB Percent of WAWM Tax Levy</a:t>
                      </a:r>
                      <a:endParaRPr sz="1300"/>
                    </a:p>
                  </a:txBody>
                  <a:tcPr marT="91425" marB="91425" marR="91425" marL="91425"/>
                </a:tc>
                <a:tc>
                  <a:txBody>
                    <a:bodyPr/>
                    <a:lstStyle/>
                    <a:p>
                      <a:pPr indent="0" lvl="0" marL="0" rtl="0" algn="ctr">
                        <a:spcBef>
                          <a:spcPts val="0"/>
                        </a:spcBef>
                        <a:spcAft>
                          <a:spcPts val="0"/>
                        </a:spcAft>
                        <a:buNone/>
                      </a:pPr>
                      <a:r>
                        <a:rPr lang="en" sz="1300"/>
                        <a:t>Mill Rate</a:t>
                      </a:r>
                      <a:endParaRPr sz="1300"/>
                    </a:p>
                    <a:p>
                      <a:pPr indent="0" lvl="0" marL="0" rtl="0" algn="ctr">
                        <a:spcBef>
                          <a:spcPts val="0"/>
                        </a:spcBef>
                        <a:spcAft>
                          <a:spcPts val="0"/>
                        </a:spcAft>
                        <a:buNone/>
                      </a:pPr>
                      <a:r>
                        <a:rPr b="1" lang="en" sz="1300">
                          <a:solidFill>
                            <a:srgbClr val="164893"/>
                          </a:solidFill>
                        </a:rPr>
                        <a:t>West Allis-West Milw.</a:t>
                      </a:r>
                      <a:endParaRPr b="1" sz="1300">
                        <a:solidFill>
                          <a:srgbClr val="164893"/>
                        </a:solidFill>
                      </a:endParaRPr>
                    </a:p>
                  </a:txBody>
                  <a:tcPr marT="91425" marB="91425" marR="91425" marL="91425"/>
                </a:tc>
                <a:tc>
                  <a:txBody>
                    <a:bodyPr/>
                    <a:lstStyle/>
                    <a:p>
                      <a:pPr indent="0" lvl="0" marL="0" rtl="0" algn="ctr">
                        <a:spcBef>
                          <a:spcPts val="0"/>
                        </a:spcBef>
                        <a:spcAft>
                          <a:spcPts val="0"/>
                        </a:spcAft>
                        <a:buNone/>
                      </a:pPr>
                      <a:r>
                        <a:rPr lang="en" sz="1300"/>
                        <a:t>Mill Rate</a:t>
                      </a:r>
                      <a:endParaRPr sz="1300"/>
                    </a:p>
                    <a:p>
                      <a:pPr indent="0" lvl="0" marL="0" rtl="0" algn="ctr">
                        <a:spcBef>
                          <a:spcPts val="0"/>
                        </a:spcBef>
                        <a:spcAft>
                          <a:spcPts val="0"/>
                        </a:spcAft>
                        <a:buNone/>
                      </a:pPr>
                      <a:r>
                        <a:rPr b="1" lang="en" sz="1300"/>
                        <a:t>New Berlin</a:t>
                      </a:r>
                      <a:endParaRPr b="1" sz="1300"/>
                    </a:p>
                  </a:txBody>
                  <a:tcPr marT="91425" marB="91425" marR="91425" marL="91425"/>
                </a:tc>
              </a:tr>
              <a:tr h="381000">
                <a:tc>
                  <a:txBody>
                    <a:bodyPr/>
                    <a:lstStyle/>
                    <a:p>
                      <a:pPr indent="0" lvl="0" marL="0" rtl="0" algn="l">
                        <a:spcBef>
                          <a:spcPts val="0"/>
                        </a:spcBef>
                        <a:spcAft>
                          <a:spcPts val="0"/>
                        </a:spcAft>
                        <a:buNone/>
                      </a:pPr>
                      <a:r>
                        <a:rPr lang="en"/>
                        <a:t>2022-23</a:t>
                      </a:r>
                      <a:endParaRPr/>
                    </a:p>
                  </a:txBody>
                  <a:tcPr marT="91425" marB="91425" marR="91425" marL="91425"/>
                </a:tc>
                <a:tc>
                  <a:txBody>
                    <a:bodyPr/>
                    <a:lstStyle/>
                    <a:p>
                      <a:pPr indent="0" lvl="0" marL="0" rtl="0" algn="ctr">
                        <a:spcBef>
                          <a:spcPts val="0"/>
                        </a:spcBef>
                        <a:spcAft>
                          <a:spcPts val="0"/>
                        </a:spcAft>
                        <a:buNone/>
                      </a:pPr>
                      <a:r>
                        <a:rPr lang="en"/>
                        <a:t>$ 424,433,481</a:t>
                      </a:r>
                      <a:endParaRPr/>
                    </a:p>
                  </a:txBody>
                  <a:tcPr marT="91425" marB="91425" marR="91425" marL="91425"/>
                </a:tc>
                <a:tc>
                  <a:txBody>
                    <a:bodyPr/>
                    <a:lstStyle/>
                    <a:p>
                      <a:pPr indent="0" lvl="0" marL="0" rtl="0" algn="ctr">
                        <a:spcBef>
                          <a:spcPts val="0"/>
                        </a:spcBef>
                        <a:spcAft>
                          <a:spcPts val="0"/>
                        </a:spcAft>
                        <a:buNone/>
                      </a:pPr>
                      <a:r>
                        <a:rPr lang="en"/>
                        <a:t>6.945 %</a:t>
                      </a:r>
                      <a:endParaRPr/>
                    </a:p>
                  </a:txBody>
                  <a:tcPr marT="91425" marB="91425" marR="91425" marL="91425"/>
                </a:tc>
                <a:tc>
                  <a:txBody>
                    <a:bodyPr/>
                    <a:lstStyle/>
                    <a:p>
                      <a:pPr indent="0" lvl="0" marL="0" rtl="0" algn="ctr">
                        <a:spcBef>
                          <a:spcPts val="0"/>
                        </a:spcBef>
                        <a:spcAft>
                          <a:spcPts val="0"/>
                        </a:spcAft>
                        <a:buNone/>
                      </a:pPr>
                      <a:r>
                        <a:rPr lang="en"/>
                        <a:t>$ 6.55</a:t>
                      </a:r>
                      <a:endParaRPr/>
                    </a:p>
                  </a:txBody>
                  <a:tcPr marT="91425" marB="91425" marR="91425" marL="91425"/>
                </a:tc>
                <a:tc>
                  <a:txBody>
                    <a:bodyPr/>
                    <a:lstStyle/>
                    <a:p>
                      <a:pPr indent="0" lvl="0" marL="0" rtl="0" algn="ctr">
                        <a:spcBef>
                          <a:spcPts val="0"/>
                        </a:spcBef>
                        <a:spcAft>
                          <a:spcPts val="0"/>
                        </a:spcAft>
                        <a:buNone/>
                      </a:pPr>
                      <a:r>
                        <a:rPr lang="en"/>
                        <a:t>$ 6.89</a:t>
                      </a:r>
                      <a:endParaRPr/>
                    </a:p>
                  </a:txBody>
                  <a:tcPr marT="91425" marB="91425" marR="91425" marL="91425"/>
                </a:tc>
              </a:tr>
              <a:tr h="381000">
                <a:tc>
                  <a:txBody>
                    <a:bodyPr/>
                    <a:lstStyle/>
                    <a:p>
                      <a:pPr indent="0" lvl="0" marL="0" rtl="0" algn="l">
                        <a:spcBef>
                          <a:spcPts val="0"/>
                        </a:spcBef>
                        <a:spcAft>
                          <a:spcPts val="0"/>
                        </a:spcAft>
                        <a:buNone/>
                      </a:pPr>
                      <a:r>
                        <a:rPr lang="en"/>
                        <a:t>2023-24</a:t>
                      </a:r>
                      <a:endParaRPr/>
                    </a:p>
                  </a:txBody>
                  <a:tcPr marT="91425" marB="91425" marR="91425" marL="91425"/>
                </a:tc>
                <a:tc>
                  <a:txBody>
                    <a:bodyPr/>
                    <a:lstStyle/>
                    <a:p>
                      <a:pPr indent="0" lvl="0" marL="0" rtl="0" algn="ctr">
                        <a:spcBef>
                          <a:spcPts val="0"/>
                        </a:spcBef>
                        <a:spcAft>
                          <a:spcPts val="0"/>
                        </a:spcAft>
                        <a:buNone/>
                      </a:pPr>
                      <a:r>
                        <a:rPr lang="en"/>
                        <a:t>$ 385,108,728</a:t>
                      </a:r>
                      <a:endParaRPr b="1">
                        <a:solidFill>
                          <a:srgbClr val="164893"/>
                        </a:solidFill>
                      </a:endParaRPr>
                    </a:p>
                  </a:txBody>
                  <a:tcPr marT="91425" marB="91425" marR="91425" marL="91425"/>
                </a:tc>
                <a:tc>
                  <a:txBody>
                    <a:bodyPr/>
                    <a:lstStyle/>
                    <a:p>
                      <a:pPr indent="0" lvl="0" marL="0" rtl="0" algn="ctr">
                        <a:spcBef>
                          <a:spcPts val="0"/>
                        </a:spcBef>
                        <a:spcAft>
                          <a:spcPts val="0"/>
                        </a:spcAft>
                        <a:buNone/>
                      </a:pPr>
                      <a:r>
                        <a:rPr lang="en"/>
                        <a:t>5.849 %</a:t>
                      </a:r>
                      <a:endParaRPr/>
                    </a:p>
                  </a:txBody>
                  <a:tcPr marT="91425" marB="91425" marR="91425" marL="91425"/>
                </a:tc>
                <a:tc>
                  <a:txBody>
                    <a:bodyPr/>
                    <a:lstStyle/>
                    <a:p>
                      <a:pPr indent="0" lvl="0" marL="0" rtl="0" algn="ctr">
                        <a:spcBef>
                          <a:spcPts val="0"/>
                        </a:spcBef>
                        <a:spcAft>
                          <a:spcPts val="0"/>
                        </a:spcAft>
                        <a:buNone/>
                      </a:pPr>
                      <a:r>
                        <a:rPr lang="en"/>
                        <a:t>$ </a:t>
                      </a:r>
                      <a:r>
                        <a:rPr lang="en"/>
                        <a:t>6.69</a:t>
                      </a:r>
                      <a:endParaRPr/>
                    </a:p>
                  </a:txBody>
                  <a:tcPr marT="91425" marB="91425" marR="91425" marL="91425"/>
                </a:tc>
                <a:tc>
                  <a:txBody>
                    <a:bodyPr/>
                    <a:lstStyle/>
                    <a:p>
                      <a:pPr indent="0" lvl="0" marL="0" rtl="0" algn="ctr">
                        <a:spcBef>
                          <a:spcPts val="0"/>
                        </a:spcBef>
                        <a:spcAft>
                          <a:spcPts val="0"/>
                        </a:spcAft>
                        <a:buNone/>
                      </a:pPr>
                      <a:r>
                        <a:rPr lang="en"/>
                        <a:t>$ </a:t>
                      </a:r>
                      <a:r>
                        <a:rPr lang="en"/>
                        <a:t>5.87</a:t>
                      </a:r>
                      <a:endParaRPr b="1">
                        <a:solidFill>
                          <a:srgbClr val="164893"/>
                        </a:solidFill>
                      </a:endParaRPr>
                    </a:p>
                  </a:txBody>
                  <a:tcPr marT="91425" marB="91425" marR="91425" marL="91425"/>
                </a:tc>
              </a:tr>
            </a:tbl>
          </a:graphicData>
        </a:graphic>
      </p:graphicFrame>
      <p:pic>
        <p:nvPicPr>
          <p:cNvPr id="270" name="Google Shape;270;p41"/>
          <p:cNvPicPr preferRelativeResize="0"/>
          <p:nvPr/>
        </p:nvPicPr>
        <p:blipFill>
          <a:blip r:embed="rId3">
            <a:alphaModFix/>
          </a:blip>
          <a:stretch>
            <a:fillRect/>
          </a:stretch>
        </p:blipFill>
        <p:spPr>
          <a:xfrm>
            <a:off x="8372375" y="4372750"/>
            <a:ext cx="659775" cy="659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2908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Historical Background</a:t>
            </a:r>
            <a:endParaRPr/>
          </a:p>
        </p:txBody>
      </p:sp>
      <p:sp>
        <p:nvSpPr>
          <p:cNvPr id="70" name="Google Shape;70;p15"/>
          <p:cNvSpPr txBox="1"/>
          <p:nvPr>
            <p:ph idx="1" type="body"/>
          </p:nvPr>
        </p:nvSpPr>
        <p:spPr>
          <a:xfrm>
            <a:off x="311700" y="969250"/>
            <a:ext cx="8520600" cy="3416400"/>
          </a:xfrm>
          <a:prstGeom prst="rect">
            <a:avLst/>
          </a:prstGeom>
        </p:spPr>
        <p:txBody>
          <a:bodyPr anchorCtr="0" anchor="t" bIns="91425" lIns="91425" spcFirstLastPara="1" rIns="91425" wrap="square" tIns="91425">
            <a:normAutofit lnSpcReduction="10000"/>
          </a:bodyPr>
          <a:lstStyle/>
          <a:p>
            <a:pPr indent="-330200" lvl="0" marL="457200" rtl="0" algn="l">
              <a:spcBef>
                <a:spcPts val="0"/>
              </a:spcBef>
              <a:spcAft>
                <a:spcPts val="0"/>
              </a:spcAft>
              <a:buSzPts val="1600"/>
              <a:buChar char="●"/>
            </a:pPr>
            <a:r>
              <a:rPr b="1" lang="en" sz="1600">
                <a:solidFill>
                  <a:srgbClr val="000000"/>
                </a:solidFill>
                <a:latin typeface="Arial"/>
                <a:ea typeface="Arial"/>
                <a:cs typeface="Arial"/>
                <a:sym typeface="Arial"/>
              </a:rPr>
              <a:t>1947 </a:t>
            </a:r>
            <a:r>
              <a:rPr lang="en" sz="1600">
                <a:solidFill>
                  <a:srgbClr val="000000"/>
                </a:solidFill>
                <a:latin typeface="Arial"/>
                <a:ea typeface="Arial"/>
                <a:cs typeface="Arial"/>
                <a:sym typeface="Arial"/>
              </a:rPr>
              <a:t>Milwaukee County School Committee formed to consider school </a:t>
            </a:r>
            <a:r>
              <a:rPr lang="en" sz="1600">
                <a:solidFill>
                  <a:srgbClr val="000000"/>
                </a:solidFill>
                <a:latin typeface="Arial"/>
                <a:ea typeface="Arial"/>
                <a:cs typeface="Arial"/>
                <a:sym typeface="Arial"/>
              </a:rPr>
              <a:t>district</a:t>
            </a:r>
            <a:r>
              <a:rPr lang="en" sz="1600">
                <a:solidFill>
                  <a:srgbClr val="000000"/>
                </a:solidFill>
                <a:latin typeface="Arial"/>
                <a:ea typeface="Arial"/>
                <a:cs typeface="Arial"/>
                <a:sym typeface="Arial"/>
              </a:rPr>
              <a:t> consolidations in and around Milwaukee County</a:t>
            </a:r>
            <a:endParaRPr sz="1600">
              <a:solidFill>
                <a:srgbClr val="000000"/>
              </a:solidFill>
              <a:latin typeface="Arial"/>
              <a:ea typeface="Arial"/>
              <a:cs typeface="Arial"/>
              <a:sym typeface="Arial"/>
            </a:endParaRPr>
          </a:p>
          <a:p>
            <a:pPr indent="-330200" lvl="0" marL="457200" rtl="0" algn="l">
              <a:spcBef>
                <a:spcPts val="1000"/>
              </a:spcBef>
              <a:spcAft>
                <a:spcPts val="0"/>
              </a:spcAft>
              <a:buClr>
                <a:srgbClr val="000000"/>
              </a:buClr>
              <a:buSzPts val="1600"/>
              <a:buFont typeface="Arial"/>
              <a:buChar char="●"/>
            </a:pPr>
            <a:r>
              <a:rPr b="1" lang="en" sz="1600">
                <a:solidFill>
                  <a:srgbClr val="000000"/>
                </a:solidFill>
                <a:latin typeface="Arial"/>
                <a:ea typeface="Arial"/>
                <a:cs typeface="Arial"/>
                <a:sym typeface="Arial"/>
              </a:rPr>
              <a:t>January 19, 1954 </a:t>
            </a:r>
            <a:r>
              <a:rPr lang="en" sz="1600">
                <a:solidFill>
                  <a:srgbClr val="000000"/>
                </a:solidFill>
                <a:latin typeface="Arial"/>
                <a:ea typeface="Arial"/>
                <a:cs typeface="Arial"/>
                <a:sym typeface="Arial"/>
              </a:rPr>
              <a:t>West Allis Common Council annexed territory from the Town of Greenfield which included the School District of Parkway and Johnson</a:t>
            </a:r>
            <a:endParaRPr sz="1600">
              <a:solidFill>
                <a:srgbClr val="000000"/>
              </a:solidFill>
              <a:latin typeface="Arial"/>
              <a:ea typeface="Arial"/>
              <a:cs typeface="Arial"/>
              <a:sym typeface="Arial"/>
            </a:endParaRPr>
          </a:p>
          <a:p>
            <a:pPr indent="-330200" lvl="0" marL="457200" rtl="0" algn="l">
              <a:spcBef>
                <a:spcPts val="1000"/>
              </a:spcBef>
              <a:spcAft>
                <a:spcPts val="0"/>
              </a:spcAft>
              <a:buClr>
                <a:srgbClr val="000000"/>
              </a:buClr>
              <a:buSzPts val="1600"/>
              <a:buFont typeface="Arial"/>
              <a:buChar char="●"/>
            </a:pPr>
            <a:r>
              <a:rPr b="1" lang="en" sz="1600">
                <a:solidFill>
                  <a:srgbClr val="000000"/>
                </a:solidFill>
                <a:latin typeface="Arial"/>
                <a:ea typeface="Arial"/>
                <a:cs typeface="Arial"/>
                <a:sym typeface="Arial"/>
              </a:rPr>
              <a:t>January 25, 1954 </a:t>
            </a:r>
            <a:r>
              <a:rPr lang="en" sz="1600">
                <a:solidFill>
                  <a:srgbClr val="000000"/>
                </a:solidFill>
                <a:latin typeface="Arial"/>
                <a:ea typeface="Arial"/>
                <a:cs typeface="Arial"/>
                <a:sym typeface="Arial"/>
              </a:rPr>
              <a:t>The City of West Allis annexed from the Town of Wauwatosa the territory of the Lafollette and Lane School Districts.</a:t>
            </a:r>
            <a:endParaRPr sz="1600">
              <a:solidFill>
                <a:srgbClr val="000000"/>
              </a:solidFill>
              <a:latin typeface="Arial"/>
              <a:ea typeface="Arial"/>
              <a:cs typeface="Arial"/>
              <a:sym typeface="Arial"/>
            </a:endParaRPr>
          </a:p>
          <a:p>
            <a:pPr indent="-330200" lvl="0" marL="457200" rtl="0" algn="l">
              <a:spcBef>
                <a:spcPts val="1000"/>
              </a:spcBef>
              <a:spcAft>
                <a:spcPts val="1000"/>
              </a:spcAft>
              <a:buClr>
                <a:srgbClr val="000000"/>
              </a:buClr>
              <a:buSzPts val="1600"/>
              <a:buFont typeface="Arial"/>
              <a:buChar char="●"/>
            </a:pPr>
            <a:r>
              <a:rPr lang="en" sz="1600">
                <a:solidFill>
                  <a:srgbClr val="000000"/>
                </a:solidFill>
                <a:latin typeface="Arial"/>
                <a:ea typeface="Arial"/>
                <a:cs typeface="Arial"/>
                <a:sym typeface="Arial"/>
              </a:rPr>
              <a:t>“On </a:t>
            </a:r>
            <a:r>
              <a:rPr b="1" lang="en" sz="1600">
                <a:solidFill>
                  <a:srgbClr val="000000"/>
                </a:solidFill>
                <a:latin typeface="Arial"/>
                <a:ea typeface="Arial"/>
                <a:cs typeface="Arial"/>
                <a:sym typeface="Arial"/>
              </a:rPr>
              <a:t>March 17, 1954</a:t>
            </a:r>
            <a:r>
              <a:rPr lang="en" sz="1600">
                <a:solidFill>
                  <a:srgbClr val="000000"/>
                </a:solidFill>
                <a:latin typeface="Arial"/>
                <a:ea typeface="Arial"/>
                <a:cs typeface="Arial"/>
                <a:sym typeface="Arial"/>
              </a:rPr>
              <a:t>, the Milwaukee County Committee received a petition signed by 154 residents of the New Berlin portion of the Parkway School District.  It requested that the portion of New Berlin that was </a:t>
            </a:r>
            <a:r>
              <a:rPr lang="en" sz="1600">
                <a:solidFill>
                  <a:srgbClr val="000000"/>
                </a:solidFill>
                <a:latin typeface="Arial"/>
                <a:ea typeface="Arial"/>
                <a:cs typeface="Arial"/>
                <a:sym typeface="Arial"/>
              </a:rPr>
              <a:t>known</a:t>
            </a:r>
            <a:r>
              <a:rPr lang="en" sz="1600">
                <a:solidFill>
                  <a:srgbClr val="000000"/>
                </a:solidFill>
                <a:latin typeface="Arial"/>
                <a:ea typeface="Arial"/>
                <a:cs typeface="Arial"/>
                <a:sym typeface="Arial"/>
              </a:rPr>
              <a:t> as Parkway No G-6 District be </a:t>
            </a:r>
            <a:r>
              <a:rPr lang="en" sz="1600">
                <a:solidFill>
                  <a:srgbClr val="000000"/>
                </a:solidFill>
                <a:latin typeface="Arial"/>
                <a:ea typeface="Arial"/>
                <a:cs typeface="Arial"/>
                <a:sym typeface="Arial"/>
              </a:rPr>
              <a:t>permitted</a:t>
            </a:r>
            <a:r>
              <a:rPr lang="en" sz="1600">
                <a:solidFill>
                  <a:srgbClr val="000000"/>
                </a:solidFill>
                <a:latin typeface="Arial"/>
                <a:ea typeface="Arial"/>
                <a:cs typeface="Arial"/>
                <a:sym typeface="Arial"/>
              </a:rPr>
              <a:t> to continue in the West Allis system.” (1</a:t>
            </a:r>
            <a:r>
              <a:rPr i="1" lang="en" sz="1600">
                <a:solidFill>
                  <a:srgbClr val="000000"/>
                </a:solidFill>
                <a:latin typeface="Arial"/>
                <a:ea typeface="Arial"/>
                <a:cs typeface="Arial"/>
                <a:sym typeface="Arial"/>
              </a:rPr>
              <a:t>00 Years of the West West Allis and West Milwaukee Schools</a:t>
            </a:r>
            <a:r>
              <a:rPr lang="en" sz="1600">
                <a:solidFill>
                  <a:srgbClr val="000000"/>
                </a:solidFill>
                <a:latin typeface="Arial"/>
                <a:ea typeface="Arial"/>
                <a:cs typeface="Arial"/>
                <a:sym typeface="Arial"/>
              </a:rPr>
              <a:t>.  Pages 66-70)</a:t>
            </a:r>
            <a:endParaRPr sz="1600">
              <a:solidFill>
                <a:srgbClr val="000000"/>
              </a:solidFill>
              <a:latin typeface="Arial"/>
              <a:ea typeface="Arial"/>
              <a:cs typeface="Arial"/>
              <a:sym typeface="Arial"/>
            </a:endParaRPr>
          </a:p>
        </p:txBody>
      </p:sp>
      <p:pic>
        <p:nvPicPr>
          <p:cNvPr id="71" name="Google Shape;71;p15"/>
          <p:cNvPicPr preferRelativeResize="0"/>
          <p:nvPr/>
        </p:nvPicPr>
        <p:blipFill>
          <a:blip r:embed="rId3">
            <a:alphaModFix/>
          </a:blip>
          <a:stretch>
            <a:fillRect/>
          </a:stretch>
        </p:blipFill>
        <p:spPr>
          <a:xfrm>
            <a:off x="7590400" y="4018075"/>
            <a:ext cx="927925" cy="9279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Wisconsin State Legislature Criteria (#4)</a:t>
            </a:r>
            <a:endParaRPr/>
          </a:p>
        </p:txBody>
      </p:sp>
      <p:sp>
        <p:nvSpPr>
          <p:cNvPr id="276" name="Google Shape;276;p42"/>
          <p:cNvSpPr txBox="1"/>
          <p:nvPr>
            <p:ph idx="1" type="body"/>
          </p:nvPr>
        </p:nvSpPr>
        <p:spPr>
          <a:xfrm>
            <a:off x="591975" y="1530575"/>
            <a:ext cx="8127600" cy="2649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sz="1600">
                <a:solidFill>
                  <a:srgbClr val="303336"/>
                </a:solidFill>
                <a:latin typeface="Arial"/>
                <a:ea typeface="Arial"/>
                <a:cs typeface="Arial"/>
                <a:sym typeface="Arial"/>
              </a:rPr>
              <a:t>Final Testimonial: </a:t>
            </a:r>
            <a:r>
              <a:rPr lang="en" sz="1600">
                <a:solidFill>
                  <a:srgbClr val="303336"/>
                </a:solidFill>
                <a:latin typeface="Arial"/>
                <a:ea typeface="Arial"/>
                <a:cs typeface="Arial"/>
                <a:sym typeface="Arial"/>
              </a:rPr>
              <a:t>The petitioners argued that since their property resides in Waukesha County and the West Allis-West Milwaukee School District is in Milwaukee County that this is suitable enough evidence for their properties to be detached.</a:t>
            </a:r>
            <a:endParaRPr sz="1600">
              <a:solidFill>
                <a:srgbClr val="303336"/>
              </a:solidFill>
              <a:latin typeface="Arial"/>
              <a:ea typeface="Arial"/>
              <a:cs typeface="Arial"/>
              <a:sym typeface="Arial"/>
            </a:endParaRPr>
          </a:p>
          <a:p>
            <a:pPr indent="0" lvl="0" marL="0" rtl="0" algn="l">
              <a:spcBef>
                <a:spcPts val="1200"/>
              </a:spcBef>
              <a:spcAft>
                <a:spcPts val="0"/>
              </a:spcAft>
              <a:buNone/>
            </a:pPr>
            <a:r>
              <a:t/>
            </a:r>
            <a:endParaRPr sz="1600">
              <a:solidFill>
                <a:srgbClr val="303336"/>
              </a:solidFill>
              <a:latin typeface="Arial"/>
              <a:ea typeface="Arial"/>
              <a:cs typeface="Arial"/>
              <a:sym typeface="Arial"/>
            </a:endParaRPr>
          </a:p>
          <a:p>
            <a:pPr indent="0" lvl="0" marL="0" rtl="0" algn="l">
              <a:spcBef>
                <a:spcPts val="1200"/>
              </a:spcBef>
              <a:spcAft>
                <a:spcPts val="0"/>
              </a:spcAft>
              <a:buNone/>
            </a:pPr>
            <a:r>
              <a:rPr lang="en" sz="1600">
                <a:solidFill>
                  <a:srgbClr val="303336"/>
                </a:solidFill>
                <a:latin typeface="Arial"/>
                <a:ea typeface="Arial"/>
                <a:cs typeface="Arial"/>
                <a:sym typeface="Arial"/>
              </a:rPr>
              <a:t>The Facts: There are around</a:t>
            </a:r>
            <a:r>
              <a:rPr lang="en" sz="1600">
                <a:solidFill>
                  <a:srgbClr val="303336"/>
                </a:solidFill>
                <a:latin typeface="Arial"/>
                <a:ea typeface="Arial"/>
                <a:cs typeface="Arial"/>
                <a:sym typeface="Arial"/>
              </a:rPr>
              <a:t> </a:t>
            </a:r>
            <a:r>
              <a:rPr b="1" lang="en" sz="1952">
                <a:solidFill>
                  <a:srgbClr val="303336"/>
                </a:solidFill>
                <a:latin typeface="Arial"/>
                <a:ea typeface="Arial"/>
                <a:cs typeface="Arial"/>
                <a:sym typeface="Arial"/>
              </a:rPr>
              <a:t>100</a:t>
            </a:r>
            <a:r>
              <a:rPr lang="en" sz="1600">
                <a:solidFill>
                  <a:srgbClr val="303336"/>
                </a:solidFill>
                <a:latin typeface="Arial"/>
                <a:ea typeface="Arial"/>
                <a:cs typeface="Arial"/>
                <a:sym typeface="Arial"/>
              </a:rPr>
              <a:t> school districts in the State of Wisconsin where they serve multiple counties. The petitioners experience is shared with thousands of residences all across the State. </a:t>
            </a:r>
            <a:endParaRPr sz="1600">
              <a:solidFill>
                <a:srgbClr val="303336"/>
              </a:solidFill>
              <a:latin typeface="Arial"/>
              <a:ea typeface="Arial"/>
              <a:cs typeface="Arial"/>
              <a:sym typeface="Arial"/>
            </a:endParaRPr>
          </a:p>
          <a:p>
            <a:pPr indent="0" lvl="0" marL="0" rtl="0" algn="l">
              <a:spcBef>
                <a:spcPts val="1200"/>
              </a:spcBef>
              <a:spcAft>
                <a:spcPts val="1200"/>
              </a:spcAft>
              <a:buNone/>
            </a:pPr>
            <a:r>
              <a:t/>
            </a:r>
            <a:endParaRPr i="1" sz="1400">
              <a:solidFill>
                <a:srgbClr val="303336"/>
              </a:solidFill>
              <a:latin typeface="Arial"/>
              <a:ea typeface="Arial"/>
              <a:cs typeface="Arial"/>
              <a:sym typeface="Arial"/>
            </a:endParaRPr>
          </a:p>
        </p:txBody>
      </p:sp>
      <p:pic>
        <p:nvPicPr>
          <p:cNvPr id="277" name="Google Shape;277;p42"/>
          <p:cNvPicPr preferRelativeResize="0"/>
          <p:nvPr/>
        </p:nvPicPr>
        <p:blipFill>
          <a:blip r:embed="rId3">
            <a:alphaModFix/>
          </a:blip>
          <a:stretch>
            <a:fillRect/>
          </a:stretch>
        </p:blipFill>
        <p:spPr>
          <a:xfrm>
            <a:off x="7590400" y="3976300"/>
            <a:ext cx="969700" cy="969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Districts in Multiple Counties </a:t>
            </a:r>
            <a:r>
              <a:rPr lang="en" sz="1666">
                <a:solidFill>
                  <a:srgbClr val="164893"/>
                </a:solidFill>
              </a:rPr>
              <a:t>(Page 1)</a:t>
            </a:r>
            <a:endParaRPr sz="1666">
              <a:solidFill>
                <a:srgbClr val="164893"/>
              </a:solidFill>
            </a:endParaRPr>
          </a:p>
        </p:txBody>
      </p:sp>
      <p:sp>
        <p:nvSpPr>
          <p:cNvPr id="283" name="Google Shape;283;p43"/>
          <p:cNvSpPr txBox="1"/>
          <p:nvPr>
            <p:ph idx="1" type="body"/>
          </p:nvPr>
        </p:nvSpPr>
        <p:spPr>
          <a:xfrm>
            <a:off x="311700" y="1152475"/>
            <a:ext cx="8520600" cy="522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 following School District span multiple counties.</a:t>
            </a:r>
            <a:endParaRPr/>
          </a:p>
        </p:txBody>
      </p:sp>
      <p:graphicFrame>
        <p:nvGraphicFramePr>
          <p:cNvPr id="284" name="Google Shape;284;p43"/>
          <p:cNvGraphicFramePr/>
          <p:nvPr/>
        </p:nvGraphicFramePr>
        <p:xfrm>
          <a:off x="233000" y="1739075"/>
          <a:ext cx="3000000" cy="3000000"/>
        </p:xfrm>
        <a:graphic>
          <a:graphicData uri="http://schemas.openxmlformats.org/drawingml/2006/table">
            <a:tbl>
              <a:tblPr>
                <a:noFill/>
                <a:tableStyleId>{ABB34674-BE1C-4F36-A414-E2A18266F08D}</a:tableStyleId>
              </a:tblPr>
              <a:tblGrid>
                <a:gridCol w="2470375"/>
                <a:gridCol w="2016750"/>
                <a:gridCol w="2016750"/>
                <a:gridCol w="2016750"/>
              </a:tblGrid>
              <a:tr h="381000">
                <a:tc>
                  <a:txBody>
                    <a:bodyPr/>
                    <a:lstStyle/>
                    <a:p>
                      <a:pPr indent="0" lvl="0" marL="0" rtl="0" algn="ctr">
                        <a:spcBef>
                          <a:spcPts val="0"/>
                        </a:spcBef>
                        <a:spcAft>
                          <a:spcPts val="0"/>
                        </a:spcAft>
                        <a:buNone/>
                      </a:pPr>
                      <a:r>
                        <a:rPr b="1" lang="en"/>
                        <a:t>School District</a:t>
                      </a:r>
                      <a:endParaRPr b="1"/>
                    </a:p>
                  </a:txBody>
                  <a:tcPr marT="91425" marB="91425" marR="91425" marL="91425" anchor="ctr">
                    <a:solidFill>
                      <a:schemeClr val="lt2"/>
                    </a:solidFill>
                  </a:tcPr>
                </a:tc>
                <a:tc>
                  <a:txBody>
                    <a:bodyPr/>
                    <a:lstStyle/>
                    <a:p>
                      <a:pPr indent="0" lvl="0" marL="0" rtl="0" algn="ctr">
                        <a:spcBef>
                          <a:spcPts val="0"/>
                        </a:spcBef>
                        <a:spcAft>
                          <a:spcPts val="0"/>
                        </a:spcAft>
                        <a:buNone/>
                      </a:pPr>
                      <a:r>
                        <a:rPr b="1" lang="en"/>
                        <a:t>County 1</a:t>
                      </a:r>
                      <a:endParaRPr b="1"/>
                    </a:p>
                  </a:txBody>
                  <a:tcPr marT="91425" marB="91425" marR="91425" marL="91425" anchor="ctr">
                    <a:solidFill>
                      <a:schemeClr val="lt2"/>
                    </a:solidFill>
                  </a:tcPr>
                </a:tc>
                <a:tc>
                  <a:txBody>
                    <a:bodyPr/>
                    <a:lstStyle/>
                    <a:p>
                      <a:pPr indent="0" lvl="0" marL="0" rtl="0" algn="ctr">
                        <a:spcBef>
                          <a:spcPts val="0"/>
                        </a:spcBef>
                        <a:spcAft>
                          <a:spcPts val="0"/>
                        </a:spcAft>
                        <a:buNone/>
                      </a:pPr>
                      <a:r>
                        <a:rPr b="1" lang="en"/>
                        <a:t>County 2</a:t>
                      </a:r>
                      <a:endParaRPr b="1"/>
                    </a:p>
                  </a:txBody>
                  <a:tcPr marT="91425" marB="91425" marR="91425" marL="91425" anchor="ctr">
                    <a:solidFill>
                      <a:schemeClr val="lt2"/>
                    </a:solidFill>
                  </a:tcPr>
                </a:tc>
                <a:tc>
                  <a:txBody>
                    <a:bodyPr/>
                    <a:lstStyle/>
                    <a:p>
                      <a:pPr indent="0" lvl="0" marL="0" rtl="0" algn="ctr">
                        <a:spcBef>
                          <a:spcPts val="0"/>
                        </a:spcBef>
                        <a:spcAft>
                          <a:spcPts val="0"/>
                        </a:spcAft>
                        <a:buNone/>
                      </a:pPr>
                      <a:r>
                        <a:rPr b="1" lang="en"/>
                        <a:t>County 3</a:t>
                      </a:r>
                      <a:endParaRPr b="1"/>
                    </a:p>
                  </a:txBody>
                  <a:tcPr marT="91425" marB="91425" marR="91425" marL="91425" anchor="ctr">
                    <a:solidFill>
                      <a:schemeClr val="lt2"/>
                    </a:solidFill>
                  </a:tcPr>
                </a:tc>
              </a:tr>
              <a:tr h="381000">
                <a:tc>
                  <a:txBody>
                    <a:bodyPr/>
                    <a:lstStyle/>
                    <a:p>
                      <a:pPr indent="0" lvl="0" marL="0" rtl="0" algn="l">
                        <a:spcBef>
                          <a:spcPts val="0"/>
                        </a:spcBef>
                        <a:spcAft>
                          <a:spcPts val="0"/>
                        </a:spcAft>
                        <a:buNone/>
                      </a:pPr>
                      <a:r>
                        <a:rPr b="1" lang="en"/>
                        <a:t>Union Grove</a:t>
                      </a:r>
                      <a:endParaRPr b="1"/>
                    </a:p>
                  </a:txBody>
                  <a:tcPr marT="91425" marB="91425" marR="91425" marL="91425"/>
                </a:tc>
                <a:tc>
                  <a:txBody>
                    <a:bodyPr/>
                    <a:lstStyle/>
                    <a:p>
                      <a:pPr indent="0" lvl="0" marL="0" rtl="0" algn="ctr">
                        <a:spcBef>
                          <a:spcPts val="0"/>
                        </a:spcBef>
                        <a:spcAft>
                          <a:spcPts val="0"/>
                        </a:spcAft>
                        <a:buNone/>
                      </a:pPr>
                      <a:r>
                        <a:rPr lang="en"/>
                        <a:t>Kenosha</a:t>
                      </a:r>
                      <a:endParaRPr/>
                    </a:p>
                  </a:txBody>
                  <a:tcPr marT="91425" marB="91425" marR="91425" marL="91425" anchor="ctr"/>
                </a:tc>
                <a:tc>
                  <a:txBody>
                    <a:bodyPr/>
                    <a:lstStyle/>
                    <a:p>
                      <a:pPr indent="0" lvl="0" marL="0" rtl="0" algn="ctr">
                        <a:spcBef>
                          <a:spcPts val="0"/>
                        </a:spcBef>
                        <a:spcAft>
                          <a:spcPts val="0"/>
                        </a:spcAft>
                        <a:buNone/>
                      </a:pPr>
                      <a:r>
                        <a:rPr lang="en"/>
                        <a:t>Racine</a:t>
                      </a:r>
                      <a:endParaRPr/>
                    </a:p>
                  </a:txBody>
                  <a:tcPr marT="91425" marB="91425" marR="91425" marL="91425" anchor="ctr"/>
                </a:tc>
                <a:tc>
                  <a:txBody>
                    <a:bodyPr/>
                    <a:lstStyle/>
                    <a:p>
                      <a:pPr indent="0" lvl="0" marL="0" rtl="0" algn="ctr">
                        <a:spcBef>
                          <a:spcPts val="0"/>
                        </a:spcBef>
                        <a:spcAft>
                          <a:spcPts val="0"/>
                        </a:spcAft>
                        <a:buNone/>
                      </a:pPr>
                      <a:r>
                        <a:t/>
                      </a:r>
                      <a:endParaRPr/>
                    </a:p>
                  </a:txBody>
                  <a:tcPr marT="91425" marB="91425" marR="91425" marL="91425" anchor="ctr"/>
                </a:tc>
              </a:tr>
              <a:tr h="381000">
                <a:tc>
                  <a:txBody>
                    <a:bodyPr/>
                    <a:lstStyle/>
                    <a:p>
                      <a:pPr indent="0" lvl="0" marL="0" rtl="0" algn="l">
                        <a:spcBef>
                          <a:spcPts val="0"/>
                        </a:spcBef>
                        <a:spcAft>
                          <a:spcPts val="0"/>
                        </a:spcAft>
                        <a:buNone/>
                      </a:pPr>
                      <a:r>
                        <a:rPr b="1" lang="en"/>
                        <a:t>Muskego-Norway</a:t>
                      </a:r>
                      <a:endParaRPr b="1"/>
                    </a:p>
                  </a:txBody>
                  <a:tcPr marT="91425" marB="91425" marR="91425" marL="91425"/>
                </a:tc>
                <a:tc>
                  <a:txBody>
                    <a:bodyPr/>
                    <a:lstStyle/>
                    <a:p>
                      <a:pPr indent="0" lvl="0" marL="0" rtl="0" algn="ctr">
                        <a:spcBef>
                          <a:spcPts val="0"/>
                        </a:spcBef>
                        <a:spcAft>
                          <a:spcPts val="0"/>
                        </a:spcAft>
                        <a:buNone/>
                      </a:pPr>
                      <a:r>
                        <a:rPr lang="en"/>
                        <a:t>Waukesha</a:t>
                      </a:r>
                      <a:endParaRPr/>
                    </a:p>
                  </a:txBody>
                  <a:tcPr marT="91425" marB="91425" marR="91425" marL="91425" anchor="ctr"/>
                </a:tc>
                <a:tc>
                  <a:txBody>
                    <a:bodyPr/>
                    <a:lstStyle/>
                    <a:p>
                      <a:pPr indent="0" lvl="0" marL="0" rtl="0" algn="ctr">
                        <a:spcBef>
                          <a:spcPts val="0"/>
                        </a:spcBef>
                        <a:spcAft>
                          <a:spcPts val="0"/>
                        </a:spcAft>
                        <a:buNone/>
                      </a:pPr>
                      <a:r>
                        <a:rPr lang="en"/>
                        <a:t>Racine</a:t>
                      </a:r>
                      <a:endParaRPr/>
                    </a:p>
                  </a:txBody>
                  <a:tcPr marT="91425" marB="91425" marR="91425" marL="91425" anchor="ctr"/>
                </a:tc>
                <a:tc>
                  <a:txBody>
                    <a:bodyPr/>
                    <a:lstStyle/>
                    <a:p>
                      <a:pPr indent="0" lvl="0" marL="0" rtl="0" algn="ctr">
                        <a:spcBef>
                          <a:spcPts val="0"/>
                        </a:spcBef>
                        <a:spcAft>
                          <a:spcPts val="0"/>
                        </a:spcAft>
                        <a:buNone/>
                      </a:pPr>
                      <a:r>
                        <a:t/>
                      </a:r>
                      <a:endParaRPr/>
                    </a:p>
                  </a:txBody>
                  <a:tcPr marT="91425" marB="91425" marR="91425" marL="91425" anchor="ctr"/>
                </a:tc>
              </a:tr>
              <a:tr h="381000">
                <a:tc>
                  <a:txBody>
                    <a:bodyPr/>
                    <a:lstStyle/>
                    <a:p>
                      <a:pPr indent="0" lvl="0" marL="0" rtl="0" algn="l">
                        <a:spcBef>
                          <a:spcPts val="0"/>
                        </a:spcBef>
                        <a:spcAft>
                          <a:spcPts val="0"/>
                        </a:spcAft>
                        <a:buNone/>
                      </a:pPr>
                      <a:r>
                        <a:rPr b="1" lang="en"/>
                        <a:t>Oconomowoc</a:t>
                      </a:r>
                      <a:endParaRPr b="1"/>
                    </a:p>
                  </a:txBody>
                  <a:tcPr marT="91425" marB="91425" marR="91425" marL="91425"/>
                </a:tc>
                <a:tc>
                  <a:txBody>
                    <a:bodyPr/>
                    <a:lstStyle/>
                    <a:p>
                      <a:pPr indent="0" lvl="0" marL="0" rtl="0" algn="ctr">
                        <a:spcBef>
                          <a:spcPts val="0"/>
                        </a:spcBef>
                        <a:spcAft>
                          <a:spcPts val="0"/>
                        </a:spcAft>
                        <a:buNone/>
                      </a:pPr>
                      <a:r>
                        <a:rPr lang="en"/>
                        <a:t>Waukesha</a:t>
                      </a:r>
                      <a:endParaRPr/>
                    </a:p>
                  </a:txBody>
                  <a:tcPr marT="91425" marB="91425" marR="91425" marL="91425" anchor="ctr"/>
                </a:tc>
                <a:tc>
                  <a:txBody>
                    <a:bodyPr/>
                    <a:lstStyle/>
                    <a:p>
                      <a:pPr indent="0" lvl="0" marL="0" rtl="0" algn="ctr">
                        <a:spcBef>
                          <a:spcPts val="0"/>
                        </a:spcBef>
                        <a:spcAft>
                          <a:spcPts val="0"/>
                        </a:spcAft>
                        <a:buNone/>
                      </a:pPr>
                      <a:r>
                        <a:rPr lang="en"/>
                        <a:t>Jefferson</a:t>
                      </a:r>
                      <a:endParaRPr/>
                    </a:p>
                  </a:txBody>
                  <a:tcPr marT="91425" marB="91425" marR="91425" marL="91425" anchor="ctr"/>
                </a:tc>
                <a:tc>
                  <a:txBody>
                    <a:bodyPr/>
                    <a:lstStyle/>
                    <a:p>
                      <a:pPr indent="0" lvl="0" marL="0" rtl="0" algn="ctr">
                        <a:spcBef>
                          <a:spcPts val="0"/>
                        </a:spcBef>
                        <a:spcAft>
                          <a:spcPts val="0"/>
                        </a:spcAft>
                        <a:buNone/>
                      </a:pPr>
                      <a:r>
                        <a:rPr lang="en"/>
                        <a:t>Dodge</a:t>
                      </a:r>
                      <a:endParaRPr/>
                    </a:p>
                  </a:txBody>
                  <a:tcPr marT="91425" marB="91425" marR="91425" marL="91425" anchor="ctr"/>
                </a:tc>
              </a:tr>
              <a:tr h="381000">
                <a:tc>
                  <a:txBody>
                    <a:bodyPr/>
                    <a:lstStyle/>
                    <a:p>
                      <a:pPr indent="0" lvl="0" marL="0" rtl="0" algn="l">
                        <a:spcBef>
                          <a:spcPts val="0"/>
                        </a:spcBef>
                        <a:spcAft>
                          <a:spcPts val="0"/>
                        </a:spcAft>
                        <a:buNone/>
                      </a:pPr>
                      <a:r>
                        <a:rPr b="1" lang="en"/>
                        <a:t>Kewaskum</a:t>
                      </a:r>
                      <a:endParaRPr b="1"/>
                    </a:p>
                  </a:txBody>
                  <a:tcPr marT="91425" marB="91425" marR="91425" marL="91425"/>
                </a:tc>
                <a:tc>
                  <a:txBody>
                    <a:bodyPr/>
                    <a:lstStyle/>
                    <a:p>
                      <a:pPr indent="0" lvl="0" marL="0" rtl="0" algn="ctr">
                        <a:spcBef>
                          <a:spcPts val="0"/>
                        </a:spcBef>
                        <a:spcAft>
                          <a:spcPts val="0"/>
                        </a:spcAft>
                        <a:buNone/>
                      </a:pPr>
                      <a:r>
                        <a:rPr lang="en"/>
                        <a:t>Washington</a:t>
                      </a:r>
                      <a:endParaRPr/>
                    </a:p>
                  </a:txBody>
                  <a:tcPr marT="91425" marB="91425" marR="91425" marL="91425" anchor="ctr"/>
                </a:tc>
                <a:tc>
                  <a:txBody>
                    <a:bodyPr/>
                    <a:lstStyle/>
                    <a:p>
                      <a:pPr indent="0" lvl="0" marL="0" rtl="0" algn="ctr">
                        <a:spcBef>
                          <a:spcPts val="0"/>
                        </a:spcBef>
                        <a:spcAft>
                          <a:spcPts val="0"/>
                        </a:spcAft>
                        <a:buNone/>
                      </a:pPr>
                      <a:r>
                        <a:rPr lang="en"/>
                        <a:t>Fond du Lac</a:t>
                      </a:r>
                      <a:endParaRPr/>
                    </a:p>
                  </a:txBody>
                  <a:tcPr marT="91425" marB="91425" marR="91425" marL="91425" anchor="ctr"/>
                </a:tc>
                <a:tc>
                  <a:txBody>
                    <a:bodyPr/>
                    <a:lstStyle/>
                    <a:p>
                      <a:pPr indent="0" lvl="0" marL="0" rtl="0" algn="ctr">
                        <a:spcBef>
                          <a:spcPts val="0"/>
                        </a:spcBef>
                        <a:spcAft>
                          <a:spcPts val="0"/>
                        </a:spcAft>
                        <a:buNone/>
                      </a:pPr>
                      <a:r>
                        <a:rPr lang="en"/>
                        <a:t>Sheboygan</a:t>
                      </a:r>
                      <a:endParaRPr/>
                    </a:p>
                  </a:txBody>
                  <a:tcPr marT="91425" marB="91425" marR="91425" marL="91425" anchor="ctr"/>
                </a:tc>
              </a:tr>
              <a:tr h="381000">
                <a:tc>
                  <a:txBody>
                    <a:bodyPr/>
                    <a:lstStyle/>
                    <a:p>
                      <a:pPr indent="0" lvl="0" marL="0" rtl="0" algn="l">
                        <a:spcBef>
                          <a:spcPts val="0"/>
                        </a:spcBef>
                        <a:spcAft>
                          <a:spcPts val="0"/>
                        </a:spcAft>
                        <a:buNone/>
                      </a:pPr>
                      <a:r>
                        <a:rPr b="1" lang="en"/>
                        <a:t>Random Lake</a:t>
                      </a:r>
                      <a:endParaRPr b="1"/>
                    </a:p>
                  </a:txBody>
                  <a:tcPr marT="91425" marB="91425" marR="91425" marL="91425"/>
                </a:tc>
                <a:tc>
                  <a:txBody>
                    <a:bodyPr/>
                    <a:lstStyle/>
                    <a:p>
                      <a:pPr indent="0" lvl="0" marL="0" rtl="0" algn="ctr">
                        <a:spcBef>
                          <a:spcPts val="0"/>
                        </a:spcBef>
                        <a:spcAft>
                          <a:spcPts val="0"/>
                        </a:spcAft>
                        <a:buNone/>
                      </a:pPr>
                      <a:r>
                        <a:rPr lang="en"/>
                        <a:t>Ozaukee</a:t>
                      </a:r>
                      <a:endParaRPr/>
                    </a:p>
                  </a:txBody>
                  <a:tcPr marT="91425" marB="91425" marR="91425" marL="91425" anchor="ctr"/>
                </a:tc>
                <a:tc>
                  <a:txBody>
                    <a:bodyPr/>
                    <a:lstStyle/>
                    <a:p>
                      <a:pPr indent="0" lvl="0" marL="0" rtl="0" algn="ctr">
                        <a:spcBef>
                          <a:spcPts val="0"/>
                        </a:spcBef>
                        <a:spcAft>
                          <a:spcPts val="0"/>
                        </a:spcAft>
                        <a:buNone/>
                      </a:pPr>
                      <a:r>
                        <a:rPr lang="en"/>
                        <a:t>Sheboygan</a:t>
                      </a:r>
                      <a:endParaRPr/>
                    </a:p>
                  </a:txBody>
                  <a:tcPr marT="91425" marB="91425" marR="91425" marL="91425" anchor="ctr"/>
                </a:tc>
                <a:tc>
                  <a:txBody>
                    <a:bodyPr/>
                    <a:lstStyle/>
                    <a:p>
                      <a:pPr indent="0" lvl="0" marL="0" rtl="0" algn="ctr">
                        <a:spcBef>
                          <a:spcPts val="0"/>
                        </a:spcBef>
                        <a:spcAft>
                          <a:spcPts val="0"/>
                        </a:spcAft>
                        <a:buNone/>
                      </a:pPr>
                      <a:r>
                        <a:t/>
                      </a:r>
                      <a:endParaRPr/>
                    </a:p>
                  </a:txBody>
                  <a:tcPr marT="91425" marB="91425" marR="91425" marL="91425" anchor="ctr"/>
                </a:tc>
              </a:tr>
              <a:tr h="381000">
                <a:tc>
                  <a:txBody>
                    <a:bodyPr/>
                    <a:lstStyle/>
                    <a:p>
                      <a:pPr indent="0" lvl="0" marL="0" rtl="0" algn="l">
                        <a:spcBef>
                          <a:spcPts val="0"/>
                        </a:spcBef>
                        <a:spcAft>
                          <a:spcPts val="0"/>
                        </a:spcAft>
                        <a:buNone/>
                      </a:pPr>
                      <a:r>
                        <a:rPr b="1" lang="en"/>
                        <a:t>Campbellsport</a:t>
                      </a:r>
                      <a:endParaRPr b="1"/>
                    </a:p>
                  </a:txBody>
                  <a:tcPr marT="91425" marB="91425" marR="91425" marL="91425"/>
                </a:tc>
                <a:tc>
                  <a:txBody>
                    <a:bodyPr/>
                    <a:lstStyle/>
                    <a:p>
                      <a:pPr indent="0" lvl="0" marL="0" rtl="0" algn="ctr">
                        <a:spcBef>
                          <a:spcPts val="0"/>
                        </a:spcBef>
                        <a:spcAft>
                          <a:spcPts val="0"/>
                        </a:spcAft>
                        <a:buNone/>
                      </a:pPr>
                      <a:r>
                        <a:rPr lang="en"/>
                        <a:t>Fond du Lac</a:t>
                      </a:r>
                      <a:endParaRPr/>
                    </a:p>
                  </a:txBody>
                  <a:tcPr marT="91425" marB="91425" marR="91425" marL="91425" anchor="ctr"/>
                </a:tc>
                <a:tc>
                  <a:txBody>
                    <a:bodyPr/>
                    <a:lstStyle/>
                    <a:p>
                      <a:pPr indent="0" lvl="0" marL="0" rtl="0" algn="ctr">
                        <a:spcBef>
                          <a:spcPts val="0"/>
                        </a:spcBef>
                        <a:spcAft>
                          <a:spcPts val="0"/>
                        </a:spcAft>
                        <a:buNone/>
                      </a:pPr>
                      <a:r>
                        <a:rPr lang="en"/>
                        <a:t>Sheboygan</a:t>
                      </a:r>
                      <a:endParaRPr/>
                    </a:p>
                  </a:txBody>
                  <a:tcPr marT="91425" marB="91425" marR="91425" marL="91425" anchor="ctr"/>
                </a:tc>
                <a:tc>
                  <a:txBody>
                    <a:bodyPr/>
                    <a:lstStyle/>
                    <a:p>
                      <a:pPr indent="0" lvl="0" marL="0" rtl="0" algn="ctr">
                        <a:spcBef>
                          <a:spcPts val="0"/>
                        </a:spcBef>
                        <a:spcAft>
                          <a:spcPts val="0"/>
                        </a:spcAft>
                        <a:buNone/>
                      </a:pPr>
                      <a:r>
                        <a:t/>
                      </a:r>
                      <a:endParaRPr/>
                    </a:p>
                  </a:txBody>
                  <a:tcPr marT="91425" marB="91425" marR="91425" marL="91425" anchor="ctr"/>
                </a:tc>
              </a:tr>
              <a:tr h="381000">
                <a:tc>
                  <a:txBody>
                    <a:bodyPr/>
                    <a:lstStyle/>
                    <a:p>
                      <a:pPr indent="0" lvl="0" marL="0" rtl="0" algn="l">
                        <a:spcBef>
                          <a:spcPts val="0"/>
                        </a:spcBef>
                        <a:spcAft>
                          <a:spcPts val="0"/>
                        </a:spcAft>
                        <a:buNone/>
                      </a:pPr>
                      <a:r>
                        <a:rPr b="1" lang="en"/>
                        <a:t>Lomira</a:t>
                      </a:r>
                      <a:endParaRPr b="1"/>
                    </a:p>
                  </a:txBody>
                  <a:tcPr marT="91425" marB="91425" marR="91425" marL="91425"/>
                </a:tc>
                <a:tc>
                  <a:txBody>
                    <a:bodyPr/>
                    <a:lstStyle/>
                    <a:p>
                      <a:pPr indent="0" lvl="0" marL="0" rtl="0" algn="ctr">
                        <a:spcBef>
                          <a:spcPts val="0"/>
                        </a:spcBef>
                        <a:spcAft>
                          <a:spcPts val="0"/>
                        </a:spcAft>
                        <a:buNone/>
                      </a:pPr>
                      <a:r>
                        <a:rPr lang="en"/>
                        <a:t>Dodge</a:t>
                      </a:r>
                      <a:endParaRPr/>
                    </a:p>
                  </a:txBody>
                  <a:tcPr marT="91425" marB="91425" marR="91425" marL="91425" anchor="ctr"/>
                </a:tc>
                <a:tc>
                  <a:txBody>
                    <a:bodyPr/>
                    <a:lstStyle/>
                    <a:p>
                      <a:pPr indent="0" lvl="0" marL="0" rtl="0" algn="ctr">
                        <a:spcBef>
                          <a:spcPts val="0"/>
                        </a:spcBef>
                        <a:spcAft>
                          <a:spcPts val="0"/>
                        </a:spcAft>
                        <a:buNone/>
                      </a:pPr>
                      <a:r>
                        <a:rPr lang="en"/>
                        <a:t>Fond du Lac</a:t>
                      </a:r>
                      <a:endParaRPr/>
                    </a:p>
                  </a:txBody>
                  <a:tcPr marT="91425" marB="91425" marR="91425" marL="91425" anchor="ctr"/>
                </a:tc>
                <a:tc>
                  <a:txBody>
                    <a:bodyPr/>
                    <a:lstStyle/>
                    <a:p>
                      <a:pPr indent="0" lvl="0" marL="0" rtl="0" algn="ctr">
                        <a:spcBef>
                          <a:spcPts val="0"/>
                        </a:spcBef>
                        <a:spcAft>
                          <a:spcPts val="0"/>
                        </a:spcAft>
                        <a:buNone/>
                      </a:pPr>
                      <a:r>
                        <a:t/>
                      </a:r>
                      <a:endParaRPr/>
                    </a:p>
                  </a:txBody>
                  <a:tcPr marT="91425" marB="91425" marR="91425" marL="91425" anchor="ct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Districts in Multiple Counties </a:t>
            </a:r>
            <a:r>
              <a:rPr lang="en" sz="1666">
                <a:solidFill>
                  <a:srgbClr val="164893"/>
                </a:solidFill>
              </a:rPr>
              <a:t>(Page 2)</a:t>
            </a:r>
            <a:endParaRPr sz="1666">
              <a:solidFill>
                <a:srgbClr val="164893"/>
              </a:solidFill>
            </a:endParaRPr>
          </a:p>
        </p:txBody>
      </p:sp>
      <p:graphicFrame>
        <p:nvGraphicFramePr>
          <p:cNvPr id="290" name="Google Shape;290;p44"/>
          <p:cNvGraphicFramePr/>
          <p:nvPr/>
        </p:nvGraphicFramePr>
        <p:xfrm>
          <a:off x="311675" y="1243600"/>
          <a:ext cx="3000000" cy="3000000"/>
        </p:xfrm>
        <a:graphic>
          <a:graphicData uri="http://schemas.openxmlformats.org/drawingml/2006/table">
            <a:tbl>
              <a:tblPr>
                <a:noFill/>
                <a:tableStyleId>{ABB34674-BE1C-4F36-A414-E2A18266F08D}</a:tableStyleId>
              </a:tblPr>
              <a:tblGrid>
                <a:gridCol w="2470375"/>
                <a:gridCol w="2016750"/>
                <a:gridCol w="2016750"/>
                <a:gridCol w="2016750"/>
              </a:tblGrid>
              <a:tr h="381000">
                <a:tc>
                  <a:txBody>
                    <a:bodyPr/>
                    <a:lstStyle/>
                    <a:p>
                      <a:pPr indent="0" lvl="0" marL="0" rtl="0" algn="ctr">
                        <a:spcBef>
                          <a:spcPts val="0"/>
                        </a:spcBef>
                        <a:spcAft>
                          <a:spcPts val="0"/>
                        </a:spcAft>
                        <a:buNone/>
                      </a:pPr>
                      <a:r>
                        <a:rPr b="1" lang="en"/>
                        <a:t>School District</a:t>
                      </a:r>
                      <a:endParaRPr b="1"/>
                    </a:p>
                  </a:txBody>
                  <a:tcPr marT="91425" marB="91425" marR="91425" marL="91425" anchor="ctr">
                    <a:solidFill>
                      <a:schemeClr val="lt2"/>
                    </a:solidFill>
                  </a:tcPr>
                </a:tc>
                <a:tc>
                  <a:txBody>
                    <a:bodyPr/>
                    <a:lstStyle/>
                    <a:p>
                      <a:pPr indent="0" lvl="0" marL="0" rtl="0" algn="ctr">
                        <a:spcBef>
                          <a:spcPts val="0"/>
                        </a:spcBef>
                        <a:spcAft>
                          <a:spcPts val="0"/>
                        </a:spcAft>
                        <a:buNone/>
                      </a:pPr>
                      <a:r>
                        <a:rPr b="1" lang="en"/>
                        <a:t>County 1</a:t>
                      </a:r>
                      <a:endParaRPr b="1"/>
                    </a:p>
                  </a:txBody>
                  <a:tcPr marT="91425" marB="91425" marR="91425" marL="91425" anchor="ctr">
                    <a:solidFill>
                      <a:schemeClr val="lt2"/>
                    </a:solidFill>
                  </a:tcPr>
                </a:tc>
                <a:tc>
                  <a:txBody>
                    <a:bodyPr/>
                    <a:lstStyle/>
                    <a:p>
                      <a:pPr indent="0" lvl="0" marL="0" rtl="0" algn="ctr">
                        <a:spcBef>
                          <a:spcPts val="0"/>
                        </a:spcBef>
                        <a:spcAft>
                          <a:spcPts val="0"/>
                        </a:spcAft>
                        <a:buNone/>
                      </a:pPr>
                      <a:r>
                        <a:rPr b="1" lang="en"/>
                        <a:t>County 2</a:t>
                      </a:r>
                      <a:endParaRPr b="1"/>
                    </a:p>
                  </a:txBody>
                  <a:tcPr marT="91425" marB="91425" marR="91425" marL="91425" anchor="ctr">
                    <a:solidFill>
                      <a:schemeClr val="lt2"/>
                    </a:solidFill>
                  </a:tcPr>
                </a:tc>
                <a:tc>
                  <a:txBody>
                    <a:bodyPr/>
                    <a:lstStyle/>
                    <a:p>
                      <a:pPr indent="0" lvl="0" marL="0" rtl="0" algn="ctr">
                        <a:spcBef>
                          <a:spcPts val="0"/>
                        </a:spcBef>
                        <a:spcAft>
                          <a:spcPts val="0"/>
                        </a:spcAft>
                        <a:buNone/>
                      </a:pPr>
                      <a:r>
                        <a:rPr b="1" lang="en"/>
                        <a:t>County 3</a:t>
                      </a:r>
                      <a:endParaRPr b="1"/>
                    </a:p>
                  </a:txBody>
                  <a:tcPr marT="91425" marB="91425" marR="91425" marL="91425" anchor="ctr">
                    <a:solidFill>
                      <a:schemeClr val="lt2"/>
                    </a:solidFill>
                  </a:tcPr>
                </a:tc>
              </a:tr>
              <a:tr h="381000">
                <a:tc>
                  <a:txBody>
                    <a:bodyPr/>
                    <a:lstStyle/>
                    <a:p>
                      <a:pPr indent="0" lvl="0" marL="0" rtl="0" algn="l">
                        <a:spcBef>
                          <a:spcPts val="0"/>
                        </a:spcBef>
                        <a:spcAft>
                          <a:spcPts val="0"/>
                        </a:spcAft>
                        <a:buNone/>
                      </a:pPr>
                      <a:r>
                        <a:rPr b="1" lang="en"/>
                        <a:t>Lodi</a:t>
                      </a:r>
                      <a:endParaRPr b="1"/>
                    </a:p>
                  </a:txBody>
                  <a:tcPr marT="91425" marB="91425" marR="91425" marL="91425"/>
                </a:tc>
                <a:tc>
                  <a:txBody>
                    <a:bodyPr/>
                    <a:lstStyle/>
                    <a:p>
                      <a:pPr indent="0" lvl="0" marL="0" rtl="0" algn="ctr">
                        <a:spcBef>
                          <a:spcPts val="0"/>
                        </a:spcBef>
                        <a:spcAft>
                          <a:spcPts val="0"/>
                        </a:spcAft>
                        <a:buNone/>
                      </a:pPr>
                      <a:r>
                        <a:rPr lang="en"/>
                        <a:t>Columbia</a:t>
                      </a:r>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t>Dane</a:t>
                      </a:r>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p>
                  </a:txBody>
                  <a:tcPr marT="91425" marB="91425" marR="91425" marL="91425" anchor="ctr"/>
                </a:tc>
              </a:tr>
              <a:tr h="381000">
                <a:tc>
                  <a:txBody>
                    <a:bodyPr/>
                    <a:lstStyle/>
                    <a:p>
                      <a:pPr indent="0" lvl="0" marL="0" rtl="0" algn="l">
                        <a:spcBef>
                          <a:spcPts val="0"/>
                        </a:spcBef>
                        <a:spcAft>
                          <a:spcPts val="0"/>
                        </a:spcAft>
                        <a:buNone/>
                      </a:pPr>
                      <a:r>
                        <a:rPr b="1" lang="en"/>
                        <a:t>DeForest</a:t>
                      </a:r>
                      <a:endParaRPr b="1"/>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
                        <a:t>Columbia</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t>Dane</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p>
                  </a:txBody>
                  <a:tcPr marT="91425" marB="91425" marR="91425" marL="91425" anchor="ctr">
                    <a:lnL cap="flat" cmpd="sng" w="9525">
                      <a:solidFill>
                        <a:srgbClr val="9E9E9E"/>
                      </a:solidFill>
                      <a:prstDash val="solid"/>
                      <a:round/>
                      <a:headEnd len="sm" w="sm" type="none"/>
                      <a:tailEnd len="sm" w="sm" type="none"/>
                    </a:lnL>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a:t>Sauk Prairie</a:t>
                      </a:r>
                      <a:endParaRPr b="1"/>
                    </a:p>
                  </a:txBody>
                  <a:tcPr marT="91425" marB="91425" marR="91425" marL="91425"/>
                </a:tc>
                <a:tc>
                  <a:txBody>
                    <a:bodyPr/>
                    <a:lstStyle/>
                    <a:p>
                      <a:pPr indent="0" lvl="0" marL="0" rtl="0" algn="ctr">
                        <a:spcBef>
                          <a:spcPts val="0"/>
                        </a:spcBef>
                        <a:spcAft>
                          <a:spcPts val="0"/>
                        </a:spcAft>
                        <a:buNone/>
                      </a:pPr>
                      <a:r>
                        <a:rPr lang="en"/>
                        <a:t>Sauk</a:t>
                      </a:r>
                      <a:endParaRPr/>
                    </a:p>
                  </a:txBody>
                  <a:tcPr marT="91425" marB="91425" marR="91425" marL="91425" anchor="ctr">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t>Columbia</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t>Dane</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a:t>Portage</a:t>
                      </a:r>
                      <a:endParaRPr b="1"/>
                    </a:p>
                  </a:txBody>
                  <a:tcPr marT="91425" marB="91425" marR="91425" marL="91425"/>
                </a:tc>
                <a:tc>
                  <a:txBody>
                    <a:bodyPr/>
                    <a:lstStyle/>
                    <a:p>
                      <a:pPr indent="0" lvl="0" marL="0" rtl="0" algn="ctr">
                        <a:spcBef>
                          <a:spcPts val="0"/>
                        </a:spcBef>
                        <a:spcAft>
                          <a:spcPts val="0"/>
                        </a:spcAft>
                        <a:buNone/>
                      </a:pPr>
                      <a:r>
                        <a:rPr lang="en"/>
                        <a:t>Columbia</a:t>
                      </a:r>
                      <a:endParaRPr/>
                    </a:p>
                  </a:txBody>
                  <a:tcPr marT="91425" marB="91425" marR="91425" marL="91425" anchor="ctr"/>
                </a:tc>
                <a:tc>
                  <a:txBody>
                    <a:bodyPr/>
                    <a:lstStyle/>
                    <a:p>
                      <a:pPr indent="0" lvl="0" marL="0" rtl="0" algn="ctr">
                        <a:spcBef>
                          <a:spcPts val="0"/>
                        </a:spcBef>
                        <a:spcAft>
                          <a:spcPts val="0"/>
                        </a:spcAft>
                        <a:buNone/>
                      </a:pPr>
                      <a:r>
                        <a:rPr lang="en"/>
                        <a:t>Marquette</a:t>
                      </a:r>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t/>
                      </a:r>
                      <a:endParaRPr/>
                    </a:p>
                  </a:txBody>
                  <a:tcPr marT="91425" marB="91425" marR="91425" marL="91425" anchor="ctr">
                    <a:lnT cap="flat" cmpd="sng" w="9525">
                      <a:solidFill>
                        <a:srgbClr val="9E9E9E"/>
                      </a:solidFill>
                      <a:prstDash val="solid"/>
                      <a:round/>
                      <a:headEnd len="sm" w="sm" type="none"/>
                      <a:tailEnd len="sm" w="sm" type="none"/>
                    </a:lnT>
                  </a:tcPr>
                </a:tc>
              </a:tr>
              <a:tr h="381000">
                <a:tc>
                  <a:txBody>
                    <a:bodyPr/>
                    <a:lstStyle/>
                    <a:p>
                      <a:pPr indent="0" lvl="0" marL="0" rtl="0" algn="l">
                        <a:spcBef>
                          <a:spcPts val="0"/>
                        </a:spcBef>
                        <a:spcAft>
                          <a:spcPts val="0"/>
                        </a:spcAft>
                        <a:buNone/>
                      </a:pPr>
                      <a:r>
                        <a:rPr b="1" lang="en"/>
                        <a:t>Ripon</a:t>
                      </a:r>
                      <a:endParaRPr b="1"/>
                    </a:p>
                  </a:txBody>
                  <a:tcPr marT="91425" marB="91425" marR="91425" marL="91425"/>
                </a:tc>
                <a:tc>
                  <a:txBody>
                    <a:bodyPr/>
                    <a:lstStyle/>
                    <a:p>
                      <a:pPr indent="0" lvl="0" marL="0" rtl="0" algn="ctr">
                        <a:spcBef>
                          <a:spcPts val="0"/>
                        </a:spcBef>
                        <a:spcAft>
                          <a:spcPts val="0"/>
                        </a:spcAft>
                        <a:buNone/>
                      </a:pPr>
                      <a:r>
                        <a:rPr lang="en"/>
                        <a:t>Green Lake</a:t>
                      </a:r>
                      <a:endParaRPr/>
                    </a:p>
                  </a:txBody>
                  <a:tcPr marT="91425" marB="91425" marR="91425" marL="91425" anchor="ctr"/>
                </a:tc>
                <a:tc>
                  <a:txBody>
                    <a:bodyPr/>
                    <a:lstStyle/>
                    <a:p>
                      <a:pPr indent="0" lvl="0" marL="0" rtl="0" algn="ctr">
                        <a:spcBef>
                          <a:spcPts val="0"/>
                        </a:spcBef>
                        <a:spcAft>
                          <a:spcPts val="0"/>
                        </a:spcAft>
                        <a:buNone/>
                      </a:pPr>
                      <a:r>
                        <a:rPr lang="en"/>
                        <a:t>Fond du Lac</a:t>
                      </a:r>
                      <a:endParaRPr/>
                    </a:p>
                  </a:txBody>
                  <a:tcPr marT="91425" marB="91425" marR="91425" marL="91425" anchor="ctr"/>
                </a:tc>
                <a:tc>
                  <a:txBody>
                    <a:bodyPr/>
                    <a:lstStyle/>
                    <a:p>
                      <a:pPr indent="0" lvl="0" marL="0" rtl="0" algn="ctr">
                        <a:spcBef>
                          <a:spcPts val="0"/>
                        </a:spcBef>
                        <a:spcAft>
                          <a:spcPts val="0"/>
                        </a:spcAft>
                        <a:buNone/>
                      </a:pPr>
                      <a:r>
                        <a:rPr lang="en"/>
                        <a:t>Winnebago</a:t>
                      </a:r>
                      <a:endParaRPr/>
                    </a:p>
                  </a:txBody>
                  <a:tcPr marT="91425" marB="91425" marR="91425" marL="91425" anchor="ctr"/>
                </a:tc>
              </a:tr>
              <a:tr h="381000">
                <a:tc>
                  <a:txBody>
                    <a:bodyPr/>
                    <a:lstStyle/>
                    <a:p>
                      <a:pPr indent="0" lvl="0" marL="0" rtl="0" algn="l">
                        <a:spcBef>
                          <a:spcPts val="0"/>
                        </a:spcBef>
                        <a:spcAft>
                          <a:spcPts val="0"/>
                        </a:spcAft>
                        <a:buNone/>
                      </a:pPr>
                      <a:r>
                        <a:rPr b="1" lang="en"/>
                        <a:t>New Holstein</a:t>
                      </a:r>
                      <a:endParaRPr b="1"/>
                    </a:p>
                  </a:txBody>
                  <a:tcPr marT="91425" marB="91425" marR="91425" marL="91425"/>
                </a:tc>
                <a:tc>
                  <a:txBody>
                    <a:bodyPr/>
                    <a:lstStyle/>
                    <a:p>
                      <a:pPr indent="0" lvl="0" marL="0" rtl="0" algn="ctr">
                        <a:spcBef>
                          <a:spcPts val="0"/>
                        </a:spcBef>
                        <a:spcAft>
                          <a:spcPts val="0"/>
                        </a:spcAft>
                        <a:buNone/>
                      </a:pPr>
                      <a:r>
                        <a:rPr lang="en"/>
                        <a:t>Fond du Lac</a:t>
                      </a:r>
                      <a:endParaRPr/>
                    </a:p>
                  </a:txBody>
                  <a:tcPr marT="91425" marB="91425" marR="91425" marL="91425" anchor="ctr"/>
                </a:tc>
                <a:tc>
                  <a:txBody>
                    <a:bodyPr/>
                    <a:lstStyle/>
                    <a:p>
                      <a:pPr indent="0" lvl="0" marL="0" rtl="0" algn="ctr">
                        <a:spcBef>
                          <a:spcPts val="0"/>
                        </a:spcBef>
                        <a:spcAft>
                          <a:spcPts val="0"/>
                        </a:spcAft>
                        <a:buNone/>
                      </a:pPr>
                      <a:r>
                        <a:rPr lang="en"/>
                        <a:t>Sheboygan</a:t>
                      </a:r>
                      <a:endParaRPr/>
                    </a:p>
                  </a:txBody>
                  <a:tcPr marT="91425" marB="91425" marR="91425" marL="91425" anchor="ctr"/>
                </a:tc>
                <a:tc>
                  <a:txBody>
                    <a:bodyPr/>
                    <a:lstStyle/>
                    <a:p>
                      <a:pPr indent="0" lvl="0" marL="0" rtl="0" algn="ctr">
                        <a:spcBef>
                          <a:spcPts val="0"/>
                        </a:spcBef>
                        <a:spcAft>
                          <a:spcPts val="0"/>
                        </a:spcAft>
                        <a:buNone/>
                      </a:pPr>
                      <a:r>
                        <a:rPr lang="en"/>
                        <a:t>Calumet</a:t>
                      </a:r>
                      <a:endParaRPr/>
                    </a:p>
                  </a:txBody>
                  <a:tcPr marT="91425" marB="91425" marR="91425" marL="91425" anchor="ctr"/>
                </a:tc>
              </a:tr>
              <a:tr h="381000">
                <a:tc>
                  <a:txBody>
                    <a:bodyPr/>
                    <a:lstStyle/>
                    <a:p>
                      <a:pPr indent="0" lvl="0" marL="0" rtl="0" algn="l">
                        <a:spcBef>
                          <a:spcPts val="0"/>
                        </a:spcBef>
                        <a:spcAft>
                          <a:spcPts val="0"/>
                        </a:spcAft>
                        <a:buNone/>
                      </a:pPr>
                      <a:r>
                        <a:rPr b="1" lang="en"/>
                        <a:t>Berlin</a:t>
                      </a:r>
                      <a:endParaRPr b="1"/>
                    </a:p>
                  </a:txBody>
                  <a:tcPr marT="91425" marB="91425" marR="91425" marL="91425"/>
                </a:tc>
                <a:tc>
                  <a:txBody>
                    <a:bodyPr/>
                    <a:lstStyle/>
                    <a:p>
                      <a:pPr indent="0" lvl="0" marL="0" rtl="0" algn="ctr">
                        <a:spcBef>
                          <a:spcPts val="0"/>
                        </a:spcBef>
                        <a:spcAft>
                          <a:spcPts val="0"/>
                        </a:spcAft>
                        <a:buNone/>
                      </a:pPr>
                      <a:r>
                        <a:rPr lang="en"/>
                        <a:t>Green Lake</a:t>
                      </a:r>
                      <a:endParaRPr/>
                    </a:p>
                  </a:txBody>
                  <a:tcPr marT="91425" marB="91425" marR="91425" marL="91425" anchor="ctr"/>
                </a:tc>
                <a:tc>
                  <a:txBody>
                    <a:bodyPr/>
                    <a:lstStyle/>
                    <a:p>
                      <a:pPr indent="0" lvl="0" marL="0" rtl="0" algn="ctr">
                        <a:spcBef>
                          <a:spcPts val="0"/>
                        </a:spcBef>
                        <a:spcAft>
                          <a:spcPts val="0"/>
                        </a:spcAft>
                        <a:buNone/>
                      </a:pPr>
                      <a:r>
                        <a:rPr lang="en"/>
                        <a:t>Waushara</a:t>
                      </a:r>
                      <a:endParaRPr/>
                    </a:p>
                  </a:txBody>
                  <a:tcPr marT="91425" marB="91425" marR="91425" marL="91425" anchor="ctr"/>
                </a:tc>
                <a:tc>
                  <a:txBody>
                    <a:bodyPr/>
                    <a:lstStyle/>
                    <a:p>
                      <a:pPr indent="0" lvl="0" marL="0" rtl="0" algn="ctr">
                        <a:spcBef>
                          <a:spcPts val="0"/>
                        </a:spcBef>
                        <a:spcAft>
                          <a:spcPts val="0"/>
                        </a:spcAft>
                        <a:buNone/>
                      </a:pPr>
                      <a:r>
                        <a:rPr lang="en"/>
                        <a:t>Winnebago</a:t>
                      </a:r>
                      <a:endParaRPr/>
                    </a:p>
                  </a:txBody>
                  <a:tcPr marT="91425" marB="91425" marR="91425" marL="91425" anchor="ct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Districts in Multiple Counties </a:t>
            </a:r>
            <a:r>
              <a:rPr lang="en" sz="1666">
                <a:solidFill>
                  <a:srgbClr val="164893"/>
                </a:solidFill>
              </a:rPr>
              <a:t>(Page 3)</a:t>
            </a:r>
            <a:endParaRPr sz="1666">
              <a:solidFill>
                <a:srgbClr val="164893"/>
              </a:solidFill>
            </a:endParaRPr>
          </a:p>
        </p:txBody>
      </p:sp>
      <p:graphicFrame>
        <p:nvGraphicFramePr>
          <p:cNvPr id="296" name="Google Shape;296;p45"/>
          <p:cNvGraphicFramePr/>
          <p:nvPr/>
        </p:nvGraphicFramePr>
        <p:xfrm>
          <a:off x="311688" y="1240775"/>
          <a:ext cx="3000000" cy="3000000"/>
        </p:xfrm>
        <a:graphic>
          <a:graphicData uri="http://schemas.openxmlformats.org/drawingml/2006/table">
            <a:tbl>
              <a:tblPr>
                <a:noFill/>
                <a:tableStyleId>{ABB34674-BE1C-4F36-A414-E2A18266F08D}</a:tableStyleId>
              </a:tblPr>
              <a:tblGrid>
                <a:gridCol w="2470375"/>
                <a:gridCol w="2016750"/>
                <a:gridCol w="2016750"/>
                <a:gridCol w="2016750"/>
              </a:tblGrid>
              <a:tr h="381000">
                <a:tc>
                  <a:txBody>
                    <a:bodyPr/>
                    <a:lstStyle/>
                    <a:p>
                      <a:pPr indent="0" lvl="0" marL="0" rtl="0" algn="ctr">
                        <a:spcBef>
                          <a:spcPts val="0"/>
                        </a:spcBef>
                        <a:spcAft>
                          <a:spcPts val="0"/>
                        </a:spcAft>
                        <a:buNone/>
                      </a:pPr>
                      <a:r>
                        <a:rPr b="1" lang="en"/>
                        <a:t>School District</a:t>
                      </a:r>
                      <a:endParaRPr b="1"/>
                    </a:p>
                  </a:txBody>
                  <a:tcPr marT="91425" marB="91425" marR="91425" marL="91425" anchor="ctr">
                    <a:solidFill>
                      <a:schemeClr val="lt2"/>
                    </a:solidFill>
                  </a:tcPr>
                </a:tc>
                <a:tc>
                  <a:txBody>
                    <a:bodyPr/>
                    <a:lstStyle/>
                    <a:p>
                      <a:pPr indent="0" lvl="0" marL="0" rtl="0" algn="ctr">
                        <a:spcBef>
                          <a:spcPts val="0"/>
                        </a:spcBef>
                        <a:spcAft>
                          <a:spcPts val="0"/>
                        </a:spcAft>
                        <a:buNone/>
                      </a:pPr>
                      <a:r>
                        <a:rPr b="1" lang="en"/>
                        <a:t>County 1</a:t>
                      </a:r>
                      <a:endParaRPr b="1"/>
                    </a:p>
                  </a:txBody>
                  <a:tcPr marT="91425" marB="91425" marR="91425" marL="91425" anchor="ctr">
                    <a:solidFill>
                      <a:schemeClr val="lt2"/>
                    </a:solidFill>
                  </a:tcPr>
                </a:tc>
                <a:tc>
                  <a:txBody>
                    <a:bodyPr/>
                    <a:lstStyle/>
                    <a:p>
                      <a:pPr indent="0" lvl="0" marL="0" rtl="0" algn="ctr">
                        <a:spcBef>
                          <a:spcPts val="0"/>
                        </a:spcBef>
                        <a:spcAft>
                          <a:spcPts val="0"/>
                        </a:spcAft>
                        <a:buNone/>
                      </a:pPr>
                      <a:r>
                        <a:rPr b="1" lang="en"/>
                        <a:t>County 2</a:t>
                      </a:r>
                      <a:endParaRPr b="1"/>
                    </a:p>
                  </a:txBody>
                  <a:tcPr marT="91425" marB="91425" marR="91425" marL="91425" anchor="ctr">
                    <a:solidFill>
                      <a:schemeClr val="lt2"/>
                    </a:solidFill>
                  </a:tcPr>
                </a:tc>
                <a:tc>
                  <a:txBody>
                    <a:bodyPr/>
                    <a:lstStyle/>
                    <a:p>
                      <a:pPr indent="0" lvl="0" marL="0" rtl="0" algn="ctr">
                        <a:spcBef>
                          <a:spcPts val="0"/>
                        </a:spcBef>
                        <a:spcAft>
                          <a:spcPts val="0"/>
                        </a:spcAft>
                        <a:buNone/>
                      </a:pPr>
                      <a:r>
                        <a:rPr b="1" lang="en"/>
                        <a:t>County 3</a:t>
                      </a:r>
                      <a:endParaRPr b="1"/>
                    </a:p>
                  </a:txBody>
                  <a:tcPr marT="91425" marB="91425" marR="91425" marL="91425" anchor="ctr">
                    <a:solidFill>
                      <a:schemeClr val="lt2"/>
                    </a:solidFill>
                  </a:tcPr>
                </a:tc>
              </a:tr>
              <a:tr h="381000">
                <a:tc>
                  <a:txBody>
                    <a:bodyPr/>
                    <a:lstStyle/>
                    <a:p>
                      <a:pPr indent="0" lvl="0" marL="0" rtl="0" algn="l">
                        <a:spcBef>
                          <a:spcPts val="0"/>
                        </a:spcBef>
                        <a:spcAft>
                          <a:spcPts val="0"/>
                        </a:spcAft>
                        <a:buNone/>
                      </a:pPr>
                      <a:r>
                        <a:rPr b="1" lang="en"/>
                        <a:t>Watertown</a:t>
                      </a:r>
                      <a:endParaRPr b="1"/>
                    </a:p>
                  </a:txBody>
                  <a:tcPr marT="91425" marB="91425" marR="91425" marL="91425"/>
                </a:tc>
                <a:tc>
                  <a:txBody>
                    <a:bodyPr/>
                    <a:lstStyle/>
                    <a:p>
                      <a:pPr indent="0" lvl="0" marL="0" rtl="0" algn="ctr">
                        <a:spcBef>
                          <a:spcPts val="0"/>
                        </a:spcBef>
                        <a:spcAft>
                          <a:spcPts val="0"/>
                        </a:spcAft>
                        <a:buNone/>
                      </a:pPr>
                      <a:r>
                        <a:rPr lang="en"/>
                        <a:t>Jefferson</a:t>
                      </a:r>
                      <a:endParaRPr/>
                    </a:p>
                  </a:txBody>
                  <a:tcPr marT="91425" marB="91425" marR="91425" marL="91425" anchor="ctr"/>
                </a:tc>
                <a:tc>
                  <a:txBody>
                    <a:bodyPr/>
                    <a:lstStyle/>
                    <a:p>
                      <a:pPr indent="0" lvl="0" marL="0" rtl="0" algn="ctr">
                        <a:spcBef>
                          <a:spcPts val="0"/>
                        </a:spcBef>
                        <a:spcAft>
                          <a:spcPts val="0"/>
                        </a:spcAft>
                        <a:buNone/>
                      </a:pPr>
                      <a:r>
                        <a:rPr lang="en"/>
                        <a:t>Dodge</a:t>
                      </a:r>
                      <a:endParaRPr/>
                    </a:p>
                  </a:txBody>
                  <a:tcPr marT="91425" marB="91425" marR="91425" marL="91425" anchor="ctr"/>
                </a:tc>
                <a:tc>
                  <a:txBody>
                    <a:bodyPr/>
                    <a:lstStyle/>
                    <a:p>
                      <a:pPr indent="0" lvl="0" marL="0" rtl="0" algn="ctr">
                        <a:spcBef>
                          <a:spcPts val="0"/>
                        </a:spcBef>
                        <a:spcAft>
                          <a:spcPts val="0"/>
                        </a:spcAft>
                        <a:buNone/>
                      </a:pPr>
                      <a:r>
                        <a:t/>
                      </a:r>
                      <a:endParaRPr/>
                    </a:p>
                  </a:txBody>
                  <a:tcPr marT="91425" marB="91425" marR="91425" marL="91425" anchor="ctr"/>
                </a:tc>
              </a:tr>
              <a:tr h="381000">
                <a:tc>
                  <a:txBody>
                    <a:bodyPr/>
                    <a:lstStyle/>
                    <a:p>
                      <a:pPr indent="0" lvl="0" marL="0" rtl="0" algn="l">
                        <a:spcBef>
                          <a:spcPts val="0"/>
                        </a:spcBef>
                        <a:spcAft>
                          <a:spcPts val="0"/>
                        </a:spcAft>
                        <a:buNone/>
                      </a:pPr>
                      <a:r>
                        <a:rPr b="1" lang="en"/>
                        <a:t>Waterloo</a:t>
                      </a:r>
                      <a:endParaRPr b="1"/>
                    </a:p>
                  </a:txBody>
                  <a:tcPr marT="91425" marB="91425" marR="91425" marL="91425"/>
                </a:tc>
                <a:tc>
                  <a:txBody>
                    <a:bodyPr/>
                    <a:lstStyle/>
                    <a:p>
                      <a:pPr indent="0" lvl="0" marL="0" rtl="0" algn="ctr">
                        <a:spcBef>
                          <a:spcPts val="0"/>
                        </a:spcBef>
                        <a:spcAft>
                          <a:spcPts val="0"/>
                        </a:spcAft>
                        <a:buNone/>
                      </a:pPr>
                      <a:r>
                        <a:rPr lang="en"/>
                        <a:t>Dodge</a:t>
                      </a:r>
                      <a:endParaRPr/>
                    </a:p>
                  </a:txBody>
                  <a:tcPr marT="91425" marB="91425" marR="91425" marL="91425" anchor="ctr"/>
                </a:tc>
                <a:tc>
                  <a:txBody>
                    <a:bodyPr/>
                    <a:lstStyle/>
                    <a:p>
                      <a:pPr indent="0" lvl="0" marL="0" rtl="0" algn="ctr">
                        <a:spcBef>
                          <a:spcPts val="0"/>
                        </a:spcBef>
                        <a:spcAft>
                          <a:spcPts val="0"/>
                        </a:spcAft>
                        <a:buNone/>
                      </a:pPr>
                      <a:r>
                        <a:rPr lang="en"/>
                        <a:t>Dane</a:t>
                      </a:r>
                      <a:endParaRPr/>
                    </a:p>
                  </a:txBody>
                  <a:tcPr marT="91425" marB="91425" marR="91425" marL="91425" anchor="ctr"/>
                </a:tc>
                <a:tc>
                  <a:txBody>
                    <a:bodyPr/>
                    <a:lstStyle/>
                    <a:p>
                      <a:pPr indent="0" lvl="0" marL="0" rtl="0" algn="ctr">
                        <a:spcBef>
                          <a:spcPts val="0"/>
                        </a:spcBef>
                        <a:spcAft>
                          <a:spcPts val="0"/>
                        </a:spcAft>
                        <a:buNone/>
                      </a:pPr>
                      <a:r>
                        <a:rPr lang="en"/>
                        <a:t>Jefferson</a:t>
                      </a:r>
                      <a:endParaRPr/>
                    </a:p>
                  </a:txBody>
                  <a:tcPr marT="91425" marB="91425" marR="91425" marL="91425" anchor="ctr"/>
                </a:tc>
              </a:tr>
              <a:tr h="381000">
                <a:tc>
                  <a:txBody>
                    <a:bodyPr/>
                    <a:lstStyle/>
                    <a:p>
                      <a:pPr indent="0" lvl="0" marL="0" rtl="0" algn="l">
                        <a:spcBef>
                          <a:spcPts val="0"/>
                        </a:spcBef>
                        <a:spcAft>
                          <a:spcPts val="0"/>
                        </a:spcAft>
                        <a:buNone/>
                      </a:pPr>
                      <a:r>
                        <a:rPr b="1" lang="en"/>
                        <a:t>Whitewater</a:t>
                      </a:r>
                      <a:endParaRPr b="1"/>
                    </a:p>
                  </a:txBody>
                  <a:tcPr marT="91425" marB="91425" marR="91425" marL="91425"/>
                </a:tc>
                <a:tc>
                  <a:txBody>
                    <a:bodyPr/>
                    <a:lstStyle/>
                    <a:p>
                      <a:pPr indent="0" lvl="0" marL="0" rtl="0" algn="ctr">
                        <a:spcBef>
                          <a:spcPts val="0"/>
                        </a:spcBef>
                        <a:spcAft>
                          <a:spcPts val="0"/>
                        </a:spcAft>
                        <a:buNone/>
                      </a:pPr>
                      <a:r>
                        <a:rPr lang="en"/>
                        <a:t>Walworth</a:t>
                      </a:r>
                      <a:endParaRPr/>
                    </a:p>
                  </a:txBody>
                  <a:tcPr marT="91425" marB="91425" marR="91425" marL="91425" anchor="ctr"/>
                </a:tc>
                <a:tc>
                  <a:txBody>
                    <a:bodyPr/>
                    <a:lstStyle/>
                    <a:p>
                      <a:pPr indent="0" lvl="0" marL="0" rtl="0" algn="ctr">
                        <a:spcBef>
                          <a:spcPts val="0"/>
                        </a:spcBef>
                        <a:spcAft>
                          <a:spcPts val="0"/>
                        </a:spcAft>
                        <a:buNone/>
                      </a:pPr>
                      <a:r>
                        <a:rPr lang="en"/>
                        <a:t>Jefferson</a:t>
                      </a:r>
                      <a:endParaRPr/>
                    </a:p>
                  </a:txBody>
                  <a:tcPr marT="91425" marB="91425" marR="91425" marL="91425" anchor="ctr"/>
                </a:tc>
                <a:tc>
                  <a:txBody>
                    <a:bodyPr/>
                    <a:lstStyle/>
                    <a:p>
                      <a:pPr indent="0" lvl="0" marL="0" rtl="0" algn="ctr">
                        <a:spcBef>
                          <a:spcPts val="0"/>
                        </a:spcBef>
                        <a:spcAft>
                          <a:spcPts val="0"/>
                        </a:spcAft>
                        <a:buNone/>
                      </a:pPr>
                      <a:r>
                        <a:rPr lang="en"/>
                        <a:t>Rock</a:t>
                      </a:r>
                      <a:endParaRPr/>
                    </a:p>
                  </a:txBody>
                  <a:tcPr marT="91425" marB="91425" marR="91425" marL="91425" anchor="ctr"/>
                </a:tc>
              </a:tr>
              <a:tr h="381000">
                <a:tc>
                  <a:txBody>
                    <a:bodyPr/>
                    <a:lstStyle/>
                    <a:p>
                      <a:pPr indent="0" lvl="0" marL="0" rtl="0" algn="l">
                        <a:spcBef>
                          <a:spcPts val="0"/>
                        </a:spcBef>
                        <a:spcAft>
                          <a:spcPts val="0"/>
                        </a:spcAft>
                        <a:buNone/>
                      </a:pPr>
                      <a:r>
                        <a:rPr b="1" lang="en"/>
                        <a:t>Waupun</a:t>
                      </a:r>
                      <a:endParaRPr b="1"/>
                    </a:p>
                  </a:txBody>
                  <a:tcPr marT="91425" marB="91425" marR="91425" marL="91425"/>
                </a:tc>
                <a:tc>
                  <a:txBody>
                    <a:bodyPr/>
                    <a:lstStyle/>
                    <a:p>
                      <a:pPr indent="0" lvl="0" marL="0" rtl="0" algn="ctr">
                        <a:spcBef>
                          <a:spcPts val="0"/>
                        </a:spcBef>
                        <a:spcAft>
                          <a:spcPts val="0"/>
                        </a:spcAft>
                        <a:buNone/>
                      </a:pPr>
                      <a:r>
                        <a:rPr lang="en"/>
                        <a:t>Dodge</a:t>
                      </a:r>
                      <a:endParaRPr/>
                    </a:p>
                  </a:txBody>
                  <a:tcPr marT="91425" marB="91425" marR="91425" marL="91425" anchor="ctr"/>
                </a:tc>
                <a:tc>
                  <a:txBody>
                    <a:bodyPr/>
                    <a:lstStyle/>
                    <a:p>
                      <a:pPr indent="0" lvl="0" marL="0" rtl="0" algn="ctr">
                        <a:spcBef>
                          <a:spcPts val="0"/>
                        </a:spcBef>
                        <a:spcAft>
                          <a:spcPts val="0"/>
                        </a:spcAft>
                        <a:buNone/>
                      </a:pPr>
                      <a:r>
                        <a:rPr lang="en"/>
                        <a:t>Fond du Lac</a:t>
                      </a:r>
                      <a:endParaRPr/>
                    </a:p>
                  </a:txBody>
                  <a:tcPr marT="91425" marB="91425" marR="91425" marL="91425" anchor="ctr"/>
                </a:tc>
                <a:tc>
                  <a:txBody>
                    <a:bodyPr/>
                    <a:lstStyle/>
                    <a:p>
                      <a:pPr indent="0" lvl="0" marL="0" rtl="0" algn="ctr">
                        <a:spcBef>
                          <a:spcPts val="0"/>
                        </a:spcBef>
                        <a:spcAft>
                          <a:spcPts val="0"/>
                        </a:spcAft>
                        <a:buNone/>
                      </a:pPr>
                      <a:r>
                        <a:t/>
                      </a:r>
                      <a:endParaRPr/>
                    </a:p>
                  </a:txBody>
                  <a:tcPr marT="91425" marB="91425" marR="91425" marL="91425" anchor="ctr"/>
                </a:tc>
              </a:tr>
              <a:tr h="381000">
                <a:tc>
                  <a:txBody>
                    <a:bodyPr/>
                    <a:lstStyle/>
                    <a:p>
                      <a:pPr indent="0" lvl="0" marL="0" rtl="0" algn="l">
                        <a:spcBef>
                          <a:spcPts val="0"/>
                        </a:spcBef>
                        <a:spcAft>
                          <a:spcPts val="0"/>
                        </a:spcAft>
                        <a:buNone/>
                      </a:pPr>
                      <a:r>
                        <a:rPr b="1" lang="en"/>
                        <a:t>Randolph</a:t>
                      </a:r>
                      <a:endParaRPr b="1"/>
                    </a:p>
                  </a:txBody>
                  <a:tcPr marT="91425" marB="91425" marR="91425" marL="91425"/>
                </a:tc>
                <a:tc>
                  <a:txBody>
                    <a:bodyPr/>
                    <a:lstStyle/>
                    <a:p>
                      <a:pPr indent="0" lvl="0" marL="0" rtl="0" algn="ctr">
                        <a:spcBef>
                          <a:spcPts val="0"/>
                        </a:spcBef>
                        <a:spcAft>
                          <a:spcPts val="0"/>
                        </a:spcAft>
                        <a:buNone/>
                      </a:pPr>
                      <a:r>
                        <a:rPr lang="en"/>
                        <a:t>Columbia</a:t>
                      </a:r>
                      <a:endParaRPr/>
                    </a:p>
                  </a:txBody>
                  <a:tcPr marT="91425" marB="91425" marR="91425" marL="91425" anchor="ctr"/>
                </a:tc>
                <a:tc>
                  <a:txBody>
                    <a:bodyPr/>
                    <a:lstStyle/>
                    <a:p>
                      <a:pPr indent="0" lvl="0" marL="0" rtl="0" algn="ctr">
                        <a:spcBef>
                          <a:spcPts val="0"/>
                        </a:spcBef>
                        <a:spcAft>
                          <a:spcPts val="0"/>
                        </a:spcAft>
                        <a:buNone/>
                      </a:pPr>
                      <a:r>
                        <a:rPr lang="en"/>
                        <a:t>Dodge</a:t>
                      </a:r>
                      <a:endParaRPr/>
                    </a:p>
                  </a:txBody>
                  <a:tcPr marT="91425" marB="91425" marR="91425" marL="91425" anchor="ctr"/>
                </a:tc>
                <a:tc>
                  <a:txBody>
                    <a:bodyPr/>
                    <a:lstStyle/>
                    <a:p>
                      <a:pPr indent="0" lvl="0" marL="0" rtl="0" algn="ctr">
                        <a:spcBef>
                          <a:spcPts val="0"/>
                        </a:spcBef>
                        <a:spcAft>
                          <a:spcPts val="0"/>
                        </a:spcAft>
                        <a:buNone/>
                      </a:pPr>
                      <a:r>
                        <a:t/>
                      </a:r>
                      <a:endParaRPr/>
                    </a:p>
                  </a:txBody>
                  <a:tcPr marT="91425" marB="91425" marR="91425" marL="91425" anchor="ctr"/>
                </a:tc>
              </a:tr>
              <a:tr h="381000">
                <a:tc>
                  <a:txBody>
                    <a:bodyPr/>
                    <a:lstStyle/>
                    <a:p>
                      <a:pPr indent="0" lvl="0" marL="0" rtl="0" algn="l">
                        <a:spcBef>
                          <a:spcPts val="0"/>
                        </a:spcBef>
                        <a:spcAft>
                          <a:spcPts val="0"/>
                        </a:spcAft>
                        <a:buNone/>
                      </a:pPr>
                      <a:r>
                        <a:rPr b="1" lang="en"/>
                        <a:t>Columbus</a:t>
                      </a:r>
                      <a:endParaRPr b="1"/>
                    </a:p>
                  </a:txBody>
                  <a:tcPr marT="91425" marB="91425" marR="91425" marL="91425"/>
                </a:tc>
                <a:tc>
                  <a:txBody>
                    <a:bodyPr/>
                    <a:lstStyle/>
                    <a:p>
                      <a:pPr indent="0" lvl="0" marL="0" rtl="0" algn="ctr">
                        <a:spcBef>
                          <a:spcPts val="0"/>
                        </a:spcBef>
                        <a:spcAft>
                          <a:spcPts val="0"/>
                        </a:spcAft>
                        <a:buNone/>
                      </a:pPr>
                      <a:r>
                        <a:rPr lang="en"/>
                        <a:t>Columbia</a:t>
                      </a:r>
                      <a:endParaRPr/>
                    </a:p>
                  </a:txBody>
                  <a:tcPr marT="91425" marB="91425" marR="91425" marL="91425" anchor="ctr"/>
                </a:tc>
                <a:tc>
                  <a:txBody>
                    <a:bodyPr/>
                    <a:lstStyle/>
                    <a:p>
                      <a:pPr indent="0" lvl="0" marL="0" rtl="0" algn="ctr">
                        <a:spcBef>
                          <a:spcPts val="0"/>
                        </a:spcBef>
                        <a:spcAft>
                          <a:spcPts val="0"/>
                        </a:spcAft>
                        <a:buNone/>
                      </a:pPr>
                      <a:r>
                        <a:rPr lang="en"/>
                        <a:t>Dane</a:t>
                      </a:r>
                      <a:endParaRPr/>
                    </a:p>
                  </a:txBody>
                  <a:tcPr marT="91425" marB="91425" marR="91425" marL="91425" anchor="ctr"/>
                </a:tc>
                <a:tc>
                  <a:txBody>
                    <a:bodyPr/>
                    <a:lstStyle/>
                    <a:p>
                      <a:pPr indent="0" lvl="0" marL="0" rtl="0" algn="ctr">
                        <a:spcBef>
                          <a:spcPts val="0"/>
                        </a:spcBef>
                        <a:spcAft>
                          <a:spcPts val="0"/>
                        </a:spcAft>
                        <a:buNone/>
                      </a:pPr>
                      <a:r>
                        <a:rPr lang="en"/>
                        <a:t>Dodge</a:t>
                      </a:r>
                      <a:endParaRPr/>
                    </a:p>
                  </a:txBody>
                  <a:tcPr marT="91425" marB="91425" marR="91425" marL="91425" anchor="ctr"/>
                </a:tc>
              </a:tr>
              <a:tr h="381000">
                <a:tc>
                  <a:txBody>
                    <a:bodyPr/>
                    <a:lstStyle/>
                    <a:p>
                      <a:pPr indent="0" lvl="0" marL="0" rtl="0" algn="l">
                        <a:spcBef>
                          <a:spcPts val="0"/>
                        </a:spcBef>
                        <a:spcAft>
                          <a:spcPts val="0"/>
                        </a:spcAft>
                        <a:buNone/>
                      </a:pPr>
                      <a:r>
                        <a:rPr b="1" lang="en"/>
                        <a:t>Palmyra-Eagle</a:t>
                      </a:r>
                      <a:endParaRPr b="1"/>
                    </a:p>
                  </a:txBody>
                  <a:tcPr marT="91425" marB="91425" marR="91425" marL="91425"/>
                </a:tc>
                <a:tc>
                  <a:txBody>
                    <a:bodyPr/>
                    <a:lstStyle/>
                    <a:p>
                      <a:pPr indent="0" lvl="0" marL="0" rtl="0" algn="ctr">
                        <a:spcBef>
                          <a:spcPts val="0"/>
                        </a:spcBef>
                        <a:spcAft>
                          <a:spcPts val="0"/>
                        </a:spcAft>
                        <a:buNone/>
                      </a:pPr>
                      <a:r>
                        <a:rPr lang="en"/>
                        <a:t>Jefferson</a:t>
                      </a:r>
                      <a:endParaRPr/>
                    </a:p>
                  </a:txBody>
                  <a:tcPr marT="91425" marB="91425" marR="91425" marL="91425" anchor="ctr"/>
                </a:tc>
                <a:tc>
                  <a:txBody>
                    <a:bodyPr/>
                    <a:lstStyle/>
                    <a:p>
                      <a:pPr indent="0" lvl="0" marL="0" rtl="0" algn="ctr">
                        <a:spcBef>
                          <a:spcPts val="0"/>
                        </a:spcBef>
                        <a:spcAft>
                          <a:spcPts val="0"/>
                        </a:spcAft>
                        <a:buNone/>
                      </a:pPr>
                      <a:r>
                        <a:rPr lang="en"/>
                        <a:t>Walworth</a:t>
                      </a:r>
                      <a:endParaRPr/>
                    </a:p>
                  </a:txBody>
                  <a:tcPr marT="91425" marB="91425" marR="91425" marL="91425" anchor="ctr"/>
                </a:tc>
                <a:tc>
                  <a:txBody>
                    <a:bodyPr/>
                    <a:lstStyle/>
                    <a:p>
                      <a:pPr indent="0" lvl="0" marL="0" rtl="0" algn="ctr">
                        <a:spcBef>
                          <a:spcPts val="0"/>
                        </a:spcBef>
                        <a:spcAft>
                          <a:spcPts val="0"/>
                        </a:spcAft>
                        <a:buNone/>
                      </a:pPr>
                      <a:r>
                        <a:rPr lang="en"/>
                        <a:t>Waukesha</a:t>
                      </a:r>
                      <a:endParaRPr/>
                    </a:p>
                  </a:txBody>
                  <a:tcPr marT="91425" marB="91425" marR="91425" marL="91425" anchor="ctr"/>
                </a:tc>
              </a:tr>
            </a:tbl>
          </a:graphicData>
        </a:graphic>
      </p:graphicFrame>
      <p:sp>
        <p:nvSpPr>
          <p:cNvPr id="297" name="Google Shape;297;p45"/>
          <p:cNvSpPr txBox="1"/>
          <p:nvPr>
            <p:ph idx="1" type="body"/>
          </p:nvPr>
        </p:nvSpPr>
        <p:spPr>
          <a:xfrm>
            <a:off x="366725" y="4570500"/>
            <a:ext cx="5760000" cy="3765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b="1" i="1" lang="en" sz="1400">
                <a:solidFill>
                  <a:srgbClr val="222222"/>
                </a:solidFill>
              </a:rPr>
              <a:t>*** </a:t>
            </a:r>
            <a:r>
              <a:rPr b="1" i="1" lang="en" sz="1400">
                <a:solidFill>
                  <a:srgbClr val="222222"/>
                </a:solidFill>
              </a:rPr>
              <a:t>There are over 75 more school districts in multiple counties. ***</a:t>
            </a:r>
            <a:endParaRPr b="1" i="1" sz="1400">
              <a:solidFill>
                <a:srgbClr val="22222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Wisconsin State Legislature Criteria (#5)</a:t>
            </a:r>
            <a:endParaRPr/>
          </a:p>
        </p:txBody>
      </p:sp>
      <p:sp>
        <p:nvSpPr>
          <p:cNvPr id="303" name="Google Shape;303;p46"/>
          <p:cNvSpPr txBox="1"/>
          <p:nvPr>
            <p:ph idx="1" type="body"/>
          </p:nvPr>
        </p:nvSpPr>
        <p:spPr>
          <a:xfrm>
            <a:off x="311700" y="1475500"/>
            <a:ext cx="8520600" cy="1214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rgbClr val="000000"/>
                </a:solidFill>
                <a:latin typeface="Arial"/>
                <a:ea typeface="Arial"/>
                <a:cs typeface="Arial"/>
                <a:sym typeface="Arial"/>
              </a:rPr>
              <a:t>The estimated fiscal effect of the proposed reorganization on the affected school districts, including the effect of the apportionment of assets and liabilities.</a:t>
            </a:r>
            <a:endParaRPr/>
          </a:p>
        </p:txBody>
      </p:sp>
      <p:pic>
        <p:nvPicPr>
          <p:cNvPr id="304" name="Google Shape;304;p46"/>
          <p:cNvPicPr preferRelativeResize="0"/>
          <p:nvPr/>
        </p:nvPicPr>
        <p:blipFill>
          <a:blip r:embed="rId3">
            <a:alphaModFix/>
          </a:blip>
          <a:stretch>
            <a:fillRect/>
          </a:stretch>
        </p:blipFill>
        <p:spPr>
          <a:xfrm>
            <a:off x="7590400" y="3976300"/>
            <a:ext cx="969700" cy="969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Wisconsin State Legislature Criteria (#5)</a:t>
            </a:r>
            <a:endParaRPr/>
          </a:p>
        </p:txBody>
      </p:sp>
      <p:sp>
        <p:nvSpPr>
          <p:cNvPr id="310" name="Google Shape;310;p47"/>
          <p:cNvSpPr txBox="1"/>
          <p:nvPr>
            <p:ph idx="1" type="body"/>
          </p:nvPr>
        </p:nvSpPr>
        <p:spPr>
          <a:xfrm>
            <a:off x="311700" y="1059625"/>
            <a:ext cx="8520600" cy="3637500"/>
          </a:xfrm>
          <a:prstGeom prst="rect">
            <a:avLst/>
          </a:prstGeom>
        </p:spPr>
        <p:txBody>
          <a:bodyPr anchorCtr="0" anchor="t" bIns="91425" lIns="91425" spcFirstLastPara="1" rIns="91425" wrap="square" tIns="91425">
            <a:normAutofit/>
          </a:bodyPr>
          <a:lstStyle/>
          <a:p>
            <a:pPr indent="0" lvl="0" marL="0" rtl="0" algn="ctr">
              <a:spcBef>
                <a:spcPts val="1000"/>
              </a:spcBef>
              <a:spcAft>
                <a:spcPts val="0"/>
              </a:spcAft>
              <a:buNone/>
            </a:pPr>
            <a:r>
              <a:rPr b="1" lang="en" sz="1608">
                <a:solidFill>
                  <a:srgbClr val="000000"/>
                </a:solidFill>
                <a:latin typeface="Arial"/>
                <a:ea typeface="Arial"/>
                <a:cs typeface="Arial"/>
                <a:sym typeface="Arial"/>
              </a:rPr>
              <a:t>Average </a:t>
            </a:r>
            <a:r>
              <a:rPr b="1" lang="en" sz="1608">
                <a:solidFill>
                  <a:srgbClr val="000000"/>
                </a:solidFill>
                <a:latin typeface="Arial"/>
                <a:ea typeface="Arial"/>
                <a:cs typeface="Arial"/>
                <a:sym typeface="Arial"/>
              </a:rPr>
              <a:t>Property Value</a:t>
            </a:r>
            <a:r>
              <a:rPr b="1" lang="en" sz="1608">
                <a:solidFill>
                  <a:srgbClr val="000000"/>
                </a:solidFill>
                <a:latin typeface="Arial"/>
                <a:ea typeface="Arial"/>
                <a:cs typeface="Arial"/>
                <a:sym typeface="Arial"/>
              </a:rPr>
              <a:t>s x Municipality</a:t>
            </a:r>
            <a:endParaRPr b="1" sz="1700">
              <a:solidFill>
                <a:srgbClr val="000000"/>
              </a:solidFill>
              <a:latin typeface="Arial"/>
              <a:ea typeface="Arial"/>
              <a:cs typeface="Arial"/>
              <a:sym typeface="Arial"/>
            </a:endParaRPr>
          </a:p>
          <a:p>
            <a:pPr indent="0" lvl="0" marL="0" rtl="0" algn="l">
              <a:spcBef>
                <a:spcPts val="1000"/>
              </a:spcBef>
              <a:spcAft>
                <a:spcPts val="0"/>
              </a:spcAft>
              <a:buNone/>
            </a:pPr>
            <a:r>
              <a:rPr lang="en" sz="1300">
                <a:solidFill>
                  <a:srgbClr val="000000"/>
                </a:solidFill>
                <a:latin typeface="Arial"/>
                <a:ea typeface="Arial"/>
                <a:cs typeface="Arial"/>
                <a:sym typeface="Arial"/>
              </a:rPr>
              <a:t>** The West Allis - West Milwaukee School District is made up of 4 municipalities:</a:t>
            </a:r>
            <a:endParaRPr sz="1300">
              <a:solidFill>
                <a:srgbClr val="000000"/>
              </a:solidFill>
              <a:latin typeface="Arial"/>
              <a:ea typeface="Arial"/>
              <a:cs typeface="Arial"/>
              <a:sym typeface="Arial"/>
            </a:endParaRPr>
          </a:p>
          <a:p>
            <a:pPr indent="-311150" lvl="0" marL="1371600" rtl="0" algn="l">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West Allis, West Milwaukee, Greenfield and New Berlin. </a:t>
            </a:r>
            <a:endParaRPr sz="1300">
              <a:solidFill>
                <a:srgbClr val="000000"/>
              </a:solidFill>
              <a:latin typeface="Arial"/>
              <a:ea typeface="Arial"/>
              <a:cs typeface="Arial"/>
              <a:sym typeface="Arial"/>
            </a:endParaRPr>
          </a:p>
          <a:p>
            <a:pPr indent="0" lvl="0" marL="0" rtl="0" algn="ctr">
              <a:spcBef>
                <a:spcPts val="1000"/>
              </a:spcBef>
              <a:spcAft>
                <a:spcPts val="0"/>
              </a:spcAft>
              <a:buNone/>
            </a:pPr>
            <a:r>
              <a:t/>
            </a:r>
            <a:endParaRPr i="1" sz="11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i="1" lang="en" sz="1100">
                <a:solidFill>
                  <a:srgbClr val="000000"/>
                </a:solidFill>
                <a:latin typeface="Arial"/>
                <a:ea typeface="Arial"/>
                <a:cs typeface="Arial"/>
                <a:sym typeface="Arial"/>
              </a:rPr>
              <a:t>It is important to note the massive differences in average property values between the 4 municipalities.</a:t>
            </a:r>
            <a:endParaRPr i="1" sz="1100">
              <a:solidFill>
                <a:srgbClr val="000000"/>
              </a:solidFill>
              <a:latin typeface="Arial"/>
              <a:ea typeface="Arial"/>
              <a:cs typeface="Arial"/>
              <a:sym typeface="Arial"/>
            </a:endParaRPr>
          </a:p>
          <a:p>
            <a:pPr indent="0" lvl="0" marL="0" rtl="0" algn="l">
              <a:spcBef>
                <a:spcPts val="1000"/>
              </a:spcBef>
              <a:spcAft>
                <a:spcPts val="0"/>
              </a:spcAft>
              <a:buNone/>
            </a:pPr>
            <a:r>
              <a:t/>
            </a:r>
            <a:endParaRPr sz="1600">
              <a:solidFill>
                <a:srgbClr val="000000"/>
              </a:solidFill>
              <a:latin typeface="Arial"/>
              <a:ea typeface="Arial"/>
              <a:cs typeface="Arial"/>
              <a:sym typeface="Arial"/>
            </a:endParaRPr>
          </a:p>
          <a:p>
            <a:pPr indent="0" lvl="0" marL="0" rtl="0" algn="l">
              <a:spcBef>
                <a:spcPts val="1000"/>
              </a:spcBef>
              <a:spcAft>
                <a:spcPts val="1000"/>
              </a:spcAft>
              <a:buNone/>
            </a:pPr>
            <a:r>
              <a:t/>
            </a:r>
            <a:endParaRPr sz="1600">
              <a:solidFill>
                <a:srgbClr val="000000"/>
              </a:solidFill>
              <a:latin typeface="Arial"/>
              <a:ea typeface="Arial"/>
              <a:cs typeface="Arial"/>
              <a:sym typeface="Arial"/>
            </a:endParaRPr>
          </a:p>
        </p:txBody>
      </p:sp>
      <p:pic>
        <p:nvPicPr>
          <p:cNvPr id="311" name="Google Shape;311;p47"/>
          <p:cNvPicPr preferRelativeResize="0"/>
          <p:nvPr/>
        </p:nvPicPr>
        <p:blipFill>
          <a:blip r:embed="rId3">
            <a:alphaModFix/>
          </a:blip>
          <a:stretch>
            <a:fillRect/>
          </a:stretch>
        </p:blipFill>
        <p:spPr>
          <a:xfrm>
            <a:off x="8341400" y="4335425"/>
            <a:ext cx="767100" cy="767100"/>
          </a:xfrm>
          <a:prstGeom prst="rect">
            <a:avLst/>
          </a:prstGeom>
          <a:noFill/>
          <a:ln>
            <a:noFill/>
          </a:ln>
        </p:spPr>
      </p:pic>
      <p:graphicFrame>
        <p:nvGraphicFramePr>
          <p:cNvPr id="312" name="Google Shape;312;p47"/>
          <p:cNvGraphicFramePr/>
          <p:nvPr/>
        </p:nvGraphicFramePr>
        <p:xfrm>
          <a:off x="1676400" y="2664375"/>
          <a:ext cx="3000000" cy="3000000"/>
        </p:xfrm>
        <a:graphic>
          <a:graphicData uri="http://schemas.openxmlformats.org/drawingml/2006/table">
            <a:tbl>
              <a:tblPr>
                <a:noFill/>
                <a:tableStyleId>{ABB34674-BE1C-4F36-A414-E2A18266F08D}</a:tableStyleId>
              </a:tblPr>
              <a:tblGrid>
                <a:gridCol w="1447800"/>
                <a:gridCol w="1447800"/>
                <a:gridCol w="1447800"/>
                <a:gridCol w="1447800"/>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b="1" lang="en" sz="1200"/>
                        <a:t>Average Home Value</a:t>
                      </a:r>
                      <a:endParaRPr b="1" sz="1200"/>
                    </a:p>
                  </a:txBody>
                  <a:tcPr marT="91425" marB="91425" marR="91425" marL="91425" anchor="ctr"/>
                </a:tc>
                <a:tc>
                  <a:txBody>
                    <a:bodyPr/>
                    <a:lstStyle/>
                    <a:p>
                      <a:pPr indent="0" lvl="0" marL="0" rtl="0" algn="ctr">
                        <a:spcBef>
                          <a:spcPts val="0"/>
                        </a:spcBef>
                        <a:spcAft>
                          <a:spcPts val="0"/>
                        </a:spcAft>
                        <a:buNone/>
                      </a:pPr>
                      <a:r>
                        <a:rPr b="1" lang="en" sz="1200"/>
                        <a:t>Total EPV</a:t>
                      </a:r>
                      <a:endParaRPr b="1" sz="1200"/>
                    </a:p>
                  </a:txBody>
                  <a:tcPr marT="91425" marB="91425" marR="91425" marL="91425" anchor="ctr"/>
                </a:tc>
                <a:tc>
                  <a:txBody>
                    <a:bodyPr/>
                    <a:lstStyle/>
                    <a:p>
                      <a:pPr indent="0" lvl="0" marL="0" rtl="0" algn="ctr">
                        <a:spcBef>
                          <a:spcPts val="0"/>
                        </a:spcBef>
                        <a:spcAft>
                          <a:spcPts val="0"/>
                        </a:spcAft>
                        <a:buNone/>
                      </a:pPr>
                      <a:r>
                        <a:rPr b="1" lang="en" sz="1200"/>
                        <a:t>% of EPV</a:t>
                      </a:r>
                      <a:endParaRPr b="1" sz="1200"/>
                    </a:p>
                  </a:txBody>
                  <a:tcPr marT="91425" marB="91425" marR="91425" marL="91425" anchor="ctr"/>
                </a:tc>
              </a:tr>
              <a:tr h="381000">
                <a:tc>
                  <a:txBody>
                    <a:bodyPr/>
                    <a:lstStyle/>
                    <a:p>
                      <a:pPr indent="0" lvl="0" marL="0" rtl="0" algn="r">
                        <a:spcBef>
                          <a:spcPts val="0"/>
                        </a:spcBef>
                        <a:spcAft>
                          <a:spcPts val="0"/>
                        </a:spcAft>
                        <a:buNone/>
                      </a:pPr>
                      <a:r>
                        <a:rPr lang="en" sz="1300"/>
                        <a:t>West Allis</a:t>
                      </a:r>
                      <a:endParaRPr sz="1300"/>
                    </a:p>
                  </a:txBody>
                  <a:tcPr marT="91425" marB="91425" marR="91425" marL="91425"/>
                </a:tc>
                <a:tc>
                  <a:txBody>
                    <a:bodyPr/>
                    <a:lstStyle/>
                    <a:p>
                      <a:pPr indent="0" lvl="0" marL="0" rtl="0" algn="ctr">
                        <a:spcBef>
                          <a:spcPts val="0"/>
                        </a:spcBef>
                        <a:spcAft>
                          <a:spcPts val="0"/>
                        </a:spcAft>
                        <a:buNone/>
                      </a:pPr>
                      <a:r>
                        <a:rPr lang="en" sz="1200"/>
                        <a:t>$ 240,500</a:t>
                      </a:r>
                      <a:endParaRPr sz="1200"/>
                    </a:p>
                  </a:txBody>
                  <a:tcPr marT="91425" marB="91425" marR="91425" marL="91425" anchor="ctr"/>
                </a:tc>
                <a:tc>
                  <a:txBody>
                    <a:bodyPr/>
                    <a:lstStyle/>
                    <a:p>
                      <a:pPr indent="0" lvl="0" marL="0" rtl="0" algn="r">
                        <a:spcBef>
                          <a:spcPts val="0"/>
                        </a:spcBef>
                        <a:spcAft>
                          <a:spcPts val="0"/>
                        </a:spcAft>
                        <a:buNone/>
                      </a:pPr>
                      <a:r>
                        <a:rPr lang="en" sz="1200"/>
                        <a:t>$ 5,654,653,400</a:t>
                      </a:r>
                      <a:endParaRPr sz="1200"/>
                    </a:p>
                  </a:txBody>
                  <a:tcPr marT="91425" marB="91425" marR="91425" marL="91425" anchor="ctr"/>
                </a:tc>
                <a:tc>
                  <a:txBody>
                    <a:bodyPr/>
                    <a:lstStyle/>
                    <a:p>
                      <a:pPr indent="0" lvl="0" marL="0" rtl="0" algn="ctr">
                        <a:spcBef>
                          <a:spcPts val="0"/>
                        </a:spcBef>
                        <a:spcAft>
                          <a:spcPts val="0"/>
                        </a:spcAft>
                        <a:buNone/>
                      </a:pPr>
                      <a:r>
                        <a:rPr lang="en" sz="1200"/>
                        <a:t>85.88%</a:t>
                      </a:r>
                      <a:endParaRPr sz="1200"/>
                    </a:p>
                  </a:txBody>
                  <a:tcPr marT="91425" marB="91425" marR="91425" marL="91425" anchor="ctr"/>
                </a:tc>
              </a:tr>
              <a:tr h="381000">
                <a:tc>
                  <a:txBody>
                    <a:bodyPr/>
                    <a:lstStyle/>
                    <a:p>
                      <a:pPr indent="0" lvl="0" marL="0" rtl="0" algn="r">
                        <a:spcBef>
                          <a:spcPts val="0"/>
                        </a:spcBef>
                        <a:spcAft>
                          <a:spcPts val="0"/>
                        </a:spcAft>
                        <a:buNone/>
                      </a:pPr>
                      <a:r>
                        <a:rPr lang="en" sz="1300"/>
                        <a:t>West Milwaukee</a:t>
                      </a:r>
                      <a:endParaRPr sz="1300"/>
                    </a:p>
                  </a:txBody>
                  <a:tcPr marT="91425" marB="91425" marR="91425" marL="91425"/>
                </a:tc>
                <a:tc>
                  <a:txBody>
                    <a:bodyPr/>
                    <a:lstStyle/>
                    <a:p>
                      <a:pPr indent="0" lvl="0" marL="0" rtl="0" algn="ctr">
                        <a:spcBef>
                          <a:spcPts val="0"/>
                        </a:spcBef>
                        <a:spcAft>
                          <a:spcPts val="0"/>
                        </a:spcAft>
                        <a:buNone/>
                      </a:pPr>
                      <a:r>
                        <a:rPr lang="en" sz="1200"/>
                        <a:t>$ 178,000</a:t>
                      </a:r>
                      <a:endParaRPr sz="1200"/>
                    </a:p>
                  </a:txBody>
                  <a:tcPr marT="91425" marB="91425" marR="91425" marL="91425" anchor="ctr"/>
                </a:tc>
                <a:tc>
                  <a:txBody>
                    <a:bodyPr/>
                    <a:lstStyle/>
                    <a:p>
                      <a:pPr indent="0" lvl="0" marL="0" rtl="0" algn="r">
                        <a:spcBef>
                          <a:spcPts val="0"/>
                        </a:spcBef>
                        <a:spcAft>
                          <a:spcPts val="0"/>
                        </a:spcAft>
                        <a:buNone/>
                      </a:pPr>
                      <a:r>
                        <a:rPr lang="en" sz="1200"/>
                        <a:t>$    469,718,300</a:t>
                      </a:r>
                      <a:endParaRPr sz="1200"/>
                    </a:p>
                  </a:txBody>
                  <a:tcPr marT="91425" marB="91425" marR="91425" marL="91425" anchor="ctr"/>
                </a:tc>
                <a:tc>
                  <a:txBody>
                    <a:bodyPr/>
                    <a:lstStyle/>
                    <a:p>
                      <a:pPr indent="0" lvl="0" marL="0" rtl="0" algn="ctr">
                        <a:spcBef>
                          <a:spcPts val="0"/>
                        </a:spcBef>
                        <a:spcAft>
                          <a:spcPts val="0"/>
                        </a:spcAft>
                        <a:buNone/>
                      </a:pPr>
                      <a:r>
                        <a:rPr lang="en" sz="1200"/>
                        <a:t>7.13%</a:t>
                      </a:r>
                      <a:endParaRPr sz="1200"/>
                    </a:p>
                  </a:txBody>
                  <a:tcPr marT="91425" marB="91425" marR="91425" marL="91425" anchor="ctr"/>
                </a:tc>
              </a:tr>
              <a:tr h="100000">
                <a:tc>
                  <a:txBody>
                    <a:bodyPr/>
                    <a:lstStyle/>
                    <a:p>
                      <a:pPr indent="0" lvl="0" marL="0" rtl="0" algn="r">
                        <a:spcBef>
                          <a:spcPts val="0"/>
                        </a:spcBef>
                        <a:spcAft>
                          <a:spcPts val="0"/>
                        </a:spcAft>
                        <a:buNone/>
                      </a:pPr>
                      <a:r>
                        <a:rPr lang="en" sz="1300"/>
                        <a:t>Greenfield</a:t>
                      </a:r>
                      <a:endParaRPr sz="1300"/>
                    </a:p>
                  </a:txBody>
                  <a:tcPr marT="91425" marB="91425" marR="91425" marL="91425"/>
                </a:tc>
                <a:tc>
                  <a:txBody>
                    <a:bodyPr/>
                    <a:lstStyle/>
                    <a:p>
                      <a:pPr indent="0" lvl="0" marL="0" rtl="0" algn="ctr">
                        <a:spcBef>
                          <a:spcPts val="0"/>
                        </a:spcBef>
                        <a:spcAft>
                          <a:spcPts val="0"/>
                        </a:spcAft>
                        <a:buNone/>
                      </a:pPr>
                      <a:r>
                        <a:rPr lang="en" sz="1200"/>
                        <a:t>$ 259,500</a:t>
                      </a:r>
                      <a:endParaRPr sz="1200"/>
                    </a:p>
                  </a:txBody>
                  <a:tcPr marT="91425" marB="91425" marR="91425" marL="91425" anchor="ctr"/>
                </a:tc>
                <a:tc>
                  <a:txBody>
                    <a:bodyPr/>
                    <a:lstStyle/>
                    <a:p>
                      <a:pPr indent="0" lvl="0" marL="0" rtl="0" algn="r">
                        <a:spcBef>
                          <a:spcPts val="0"/>
                        </a:spcBef>
                        <a:spcAft>
                          <a:spcPts val="0"/>
                        </a:spcAft>
                        <a:buNone/>
                      </a:pPr>
                      <a:r>
                        <a:rPr lang="en" sz="1200"/>
                        <a:t>$      75,022,522</a:t>
                      </a:r>
                      <a:endParaRPr sz="1200"/>
                    </a:p>
                  </a:txBody>
                  <a:tcPr marT="91425" marB="91425" marR="91425" marL="91425" anchor="ctr"/>
                </a:tc>
                <a:tc>
                  <a:txBody>
                    <a:bodyPr/>
                    <a:lstStyle/>
                    <a:p>
                      <a:pPr indent="0" lvl="0" marL="0" rtl="0" algn="ctr">
                        <a:spcBef>
                          <a:spcPts val="0"/>
                        </a:spcBef>
                        <a:spcAft>
                          <a:spcPts val="0"/>
                        </a:spcAft>
                        <a:buNone/>
                      </a:pPr>
                      <a:r>
                        <a:rPr lang="en" sz="1200"/>
                        <a:t>1.14%</a:t>
                      </a:r>
                      <a:endParaRPr sz="1200"/>
                    </a:p>
                  </a:txBody>
                  <a:tcPr marT="91425" marB="91425" marR="91425" marL="91425" anchor="ctr"/>
                </a:tc>
              </a:tr>
              <a:tr h="381000">
                <a:tc>
                  <a:txBody>
                    <a:bodyPr/>
                    <a:lstStyle/>
                    <a:p>
                      <a:pPr indent="0" lvl="0" marL="0" rtl="0" algn="r">
                        <a:spcBef>
                          <a:spcPts val="0"/>
                        </a:spcBef>
                        <a:spcAft>
                          <a:spcPts val="0"/>
                        </a:spcAft>
                        <a:buNone/>
                      </a:pPr>
                      <a:r>
                        <a:rPr lang="en" sz="1300"/>
                        <a:t>New Berlin</a:t>
                      </a:r>
                      <a:endParaRPr sz="1300"/>
                    </a:p>
                  </a:txBody>
                  <a:tcPr marT="91425" marB="91425" marR="91425" marL="91425"/>
                </a:tc>
                <a:tc>
                  <a:txBody>
                    <a:bodyPr/>
                    <a:lstStyle/>
                    <a:p>
                      <a:pPr indent="0" lvl="0" marL="0" rtl="0" algn="ctr">
                        <a:spcBef>
                          <a:spcPts val="0"/>
                        </a:spcBef>
                        <a:spcAft>
                          <a:spcPts val="0"/>
                        </a:spcAft>
                        <a:buNone/>
                      </a:pPr>
                      <a:r>
                        <a:rPr lang="en" sz="1200"/>
                        <a:t>$ 385,000</a:t>
                      </a:r>
                      <a:endParaRPr sz="1200"/>
                    </a:p>
                  </a:txBody>
                  <a:tcPr marT="91425" marB="91425" marR="91425" marL="91425" anchor="ctr"/>
                </a:tc>
                <a:tc>
                  <a:txBody>
                    <a:bodyPr/>
                    <a:lstStyle/>
                    <a:p>
                      <a:pPr indent="0" lvl="0" marL="0" rtl="0" algn="r">
                        <a:spcBef>
                          <a:spcPts val="0"/>
                        </a:spcBef>
                        <a:spcAft>
                          <a:spcPts val="0"/>
                        </a:spcAft>
                        <a:buNone/>
                      </a:pPr>
                      <a:r>
                        <a:rPr lang="en" sz="1200"/>
                        <a:t>$    385,108,728</a:t>
                      </a:r>
                      <a:endParaRPr sz="1200"/>
                    </a:p>
                  </a:txBody>
                  <a:tcPr marT="91425" marB="91425" marR="91425" marL="91425" anchor="ctr"/>
                </a:tc>
                <a:tc>
                  <a:txBody>
                    <a:bodyPr/>
                    <a:lstStyle/>
                    <a:p>
                      <a:pPr indent="0" lvl="0" marL="0" rtl="0" algn="ctr">
                        <a:spcBef>
                          <a:spcPts val="0"/>
                        </a:spcBef>
                        <a:spcAft>
                          <a:spcPts val="0"/>
                        </a:spcAft>
                        <a:buNone/>
                      </a:pPr>
                      <a:r>
                        <a:rPr lang="en" sz="1200"/>
                        <a:t>5.85%</a:t>
                      </a:r>
                      <a:endParaRPr sz="1200"/>
                    </a:p>
                  </a:txBody>
                  <a:tcPr marT="91425" marB="91425" marR="91425" marL="91425" anchor="ct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Wisconsin State Legislature Criteria (#5)</a:t>
            </a:r>
            <a:endParaRPr/>
          </a:p>
        </p:txBody>
      </p:sp>
      <p:sp>
        <p:nvSpPr>
          <p:cNvPr id="318" name="Google Shape;318;p48"/>
          <p:cNvSpPr txBox="1"/>
          <p:nvPr>
            <p:ph idx="1" type="body"/>
          </p:nvPr>
        </p:nvSpPr>
        <p:spPr>
          <a:xfrm>
            <a:off x="1802250" y="1052900"/>
            <a:ext cx="5275200" cy="681600"/>
          </a:xfrm>
          <a:prstGeom prst="rect">
            <a:avLst/>
          </a:prstGeom>
        </p:spPr>
        <p:txBody>
          <a:bodyPr anchorCtr="0" anchor="t" bIns="91425" lIns="91425" spcFirstLastPara="1" rIns="91425" wrap="square" tIns="91425">
            <a:normAutofit/>
          </a:bodyPr>
          <a:lstStyle/>
          <a:p>
            <a:pPr indent="0" lvl="0" marL="0" rtl="0" algn="ctr">
              <a:spcBef>
                <a:spcPts val="0"/>
              </a:spcBef>
              <a:spcAft>
                <a:spcPts val="1000"/>
              </a:spcAft>
              <a:buNone/>
            </a:pPr>
            <a:r>
              <a:rPr i="1" lang="en" sz="1700">
                <a:solidFill>
                  <a:srgbClr val="000000"/>
                </a:solidFill>
                <a:latin typeface="Arial"/>
                <a:ea typeface="Arial"/>
                <a:cs typeface="Arial"/>
                <a:sym typeface="Arial"/>
              </a:rPr>
              <a:t>Based on 2023-24 data </a:t>
            </a:r>
            <a:r>
              <a:rPr i="1" lang="en" sz="1700">
                <a:solidFill>
                  <a:srgbClr val="000000"/>
                </a:solidFill>
                <a:latin typeface="Arial"/>
                <a:ea typeface="Arial"/>
                <a:cs typeface="Arial"/>
                <a:sym typeface="Arial"/>
              </a:rPr>
              <a:t>provided</a:t>
            </a:r>
            <a:r>
              <a:rPr i="1" lang="en" sz="1700">
                <a:solidFill>
                  <a:srgbClr val="000000"/>
                </a:solidFill>
                <a:latin typeface="Arial"/>
                <a:ea typeface="Arial"/>
                <a:cs typeface="Arial"/>
                <a:sym typeface="Arial"/>
              </a:rPr>
              <a:t> by Redfin.</a:t>
            </a:r>
            <a:endParaRPr i="1" sz="1700">
              <a:solidFill>
                <a:srgbClr val="000000"/>
              </a:solidFill>
              <a:latin typeface="Arial"/>
              <a:ea typeface="Arial"/>
              <a:cs typeface="Arial"/>
              <a:sym typeface="Arial"/>
            </a:endParaRPr>
          </a:p>
        </p:txBody>
      </p:sp>
      <p:pic>
        <p:nvPicPr>
          <p:cNvPr id="319" name="Google Shape;319;p48"/>
          <p:cNvPicPr preferRelativeResize="0"/>
          <p:nvPr/>
        </p:nvPicPr>
        <p:blipFill>
          <a:blip r:embed="rId3">
            <a:alphaModFix/>
          </a:blip>
          <a:stretch>
            <a:fillRect/>
          </a:stretch>
        </p:blipFill>
        <p:spPr>
          <a:xfrm>
            <a:off x="8341400" y="4335425"/>
            <a:ext cx="767100" cy="767100"/>
          </a:xfrm>
          <a:prstGeom prst="rect">
            <a:avLst/>
          </a:prstGeom>
          <a:noFill/>
          <a:ln>
            <a:noFill/>
          </a:ln>
        </p:spPr>
      </p:pic>
      <p:sp>
        <p:nvSpPr>
          <p:cNvPr id="320" name="Google Shape;320;p48"/>
          <p:cNvSpPr txBox="1"/>
          <p:nvPr/>
        </p:nvSpPr>
        <p:spPr>
          <a:xfrm>
            <a:off x="155975" y="1639100"/>
            <a:ext cx="3971700" cy="250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u="sng">
                <a:solidFill>
                  <a:srgbClr val="222222"/>
                </a:solidFill>
                <a:latin typeface="Proxima Nova"/>
                <a:ea typeface="Proxima Nova"/>
                <a:cs typeface="Proxima Nova"/>
                <a:sym typeface="Proxima Nova"/>
              </a:rPr>
              <a:t>2 Petitioner Property Values</a:t>
            </a:r>
            <a:endParaRPr sz="1600" u="sng">
              <a:solidFill>
                <a:srgbClr val="222222"/>
              </a:solidFill>
              <a:latin typeface="Proxima Nova"/>
              <a:ea typeface="Proxima Nova"/>
              <a:cs typeface="Proxima Nova"/>
              <a:sym typeface="Proxima Nova"/>
            </a:endParaRPr>
          </a:p>
          <a:p>
            <a:pPr indent="0" lvl="0" marL="0" rtl="0" algn="ctr">
              <a:spcBef>
                <a:spcPts val="0"/>
              </a:spcBef>
              <a:spcAft>
                <a:spcPts val="0"/>
              </a:spcAft>
              <a:buNone/>
            </a:pPr>
            <a:r>
              <a:t/>
            </a:r>
            <a:endParaRPr sz="1600">
              <a:solidFill>
                <a:srgbClr val="222222"/>
              </a:solidFill>
              <a:latin typeface="Proxima Nova"/>
              <a:ea typeface="Proxima Nova"/>
              <a:cs typeface="Proxima Nova"/>
              <a:sym typeface="Proxima Nova"/>
            </a:endParaRPr>
          </a:p>
          <a:p>
            <a:pPr indent="0" lvl="0" marL="0" rtl="0" algn="l">
              <a:spcBef>
                <a:spcPts val="0"/>
              </a:spcBef>
              <a:spcAft>
                <a:spcPts val="0"/>
              </a:spcAft>
              <a:buNone/>
            </a:pPr>
            <a:r>
              <a:rPr lang="en" sz="1600">
                <a:solidFill>
                  <a:srgbClr val="222222"/>
                </a:solidFill>
                <a:latin typeface="Proxima Nova"/>
                <a:ea typeface="Proxima Nova"/>
                <a:cs typeface="Proxima Nova"/>
                <a:sym typeface="Proxima Nova"/>
              </a:rPr>
              <a:t>Property 1:</a:t>
            </a:r>
            <a:endParaRPr sz="1600">
              <a:solidFill>
                <a:srgbClr val="222222"/>
              </a:solidFill>
              <a:latin typeface="Proxima Nova"/>
              <a:ea typeface="Proxima Nova"/>
              <a:cs typeface="Proxima Nova"/>
              <a:sym typeface="Proxima Nova"/>
            </a:endParaRPr>
          </a:p>
          <a:p>
            <a:pPr indent="-330200" lvl="0" marL="457200" rtl="0" algn="l">
              <a:spcBef>
                <a:spcPts val="0"/>
              </a:spcBef>
              <a:spcAft>
                <a:spcPts val="0"/>
              </a:spcAft>
              <a:buClr>
                <a:srgbClr val="222222"/>
              </a:buClr>
              <a:buSzPts val="1600"/>
              <a:buFont typeface="Proxima Nova"/>
              <a:buChar char="-"/>
            </a:pPr>
            <a:r>
              <a:rPr lang="en" sz="1600">
                <a:solidFill>
                  <a:srgbClr val="222222"/>
                </a:solidFill>
                <a:latin typeface="Proxima Nova"/>
                <a:ea typeface="Proxima Nova"/>
                <a:cs typeface="Proxima Nova"/>
                <a:sym typeface="Proxima Nova"/>
              </a:rPr>
              <a:t>Estimated Property Value = $409,655</a:t>
            </a:r>
            <a:endParaRPr sz="1600">
              <a:solidFill>
                <a:srgbClr val="222222"/>
              </a:solidFill>
              <a:latin typeface="Proxima Nova"/>
              <a:ea typeface="Proxima Nova"/>
              <a:cs typeface="Proxima Nova"/>
              <a:sym typeface="Proxima Nova"/>
            </a:endParaRPr>
          </a:p>
          <a:p>
            <a:pPr indent="0" lvl="0" marL="457200" rtl="0" algn="l">
              <a:spcBef>
                <a:spcPts val="0"/>
              </a:spcBef>
              <a:spcAft>
                <a:spcPts val="0"/>
              </a:spcAft>
              <a:buNone/>
            </a:pPr>
            <a:r>
              <a:t/>
            </a:r>
            <a:endParaRPr sz="1600">
              <a:solidFill>
                <a:srgbClr val="222222"/>
              </a:solidFill>
              <a:latin typeface="Proxima Nova"/>
              <a:ea typeface="Proxima Nova"/>
              <a:cs typeface="Proxima Nova"/>
              <a:sym typeface="Proxima Nova"/>
            </a:endParaRPr>
          </a:p>
          <a:p>
            <a:pPr indent="0" lvl="0" marL="0" rtl="0" algn="l">
              <a:spcBef>
                <a:spcPts val="0"/>
              </a:spcBef>
              <a:spcAft>
                <a:spcPts val="0"/>
              </a:spcAft>
              <a:buNone/>
            </a:pPr>
            <a:r>
              <a:rPr lang="en" sz="1600">
                <a:solidFill>
                  <a:srgbClr val="222222"/>
                </a:solidFill>
                <a:latin typeface="Proxima Nova"/>
                <a:ea typeface="Proxima Nova"/>
                <a:cs typeface="Proxima Nova"/>
                <a:sym typeface="Proxima Nova"/>
              </a:rPr>
              <a:t>Property 2: </a:t>
            </a:r>
            <a:endParaRPr sz="1600">
              <a:solidFill>
                <a:srgbClr val="222222"/>
              </a:solidFill>
              <a:latin typeface="Proxima Nova"/>
              <a:ea typeface="Proxima Nova"/>
              <a:cs typeface="Proxima Nova"/>
              <a:sym typeface="Proxima Nova"/>
            </a:endParaRPr>
          </a:p>
          <a:p>
            <a:pPr indent="-330200" lvl="0" marL="457200" rtl="0" algn="l">
              <a:spcBef>
                <a:spcPts val="0"/>
              </a:spcBef>
              <a:spcAft>
                <a:spcPts val="0"/>
              </a:spcAft>
              <a:buClr>
                <a:srgbClr val="222222"/>
              </a:buClr>
              <a:buSzPts val="1600"/>
              <a:buFont typeface="Proxima Nova"/>
              <a:buChar char="-"/>
            </a:pPr>
            <a:r>
              <a:rPr lang="en" sz="1600">
                <a:solidFill>
                  <a:srgbClr val="222222"/>
                </a:solidFill>
                <a:latin typeface="Proxima Nova"/>
                <a:ea typeface="Proxima Nova"/>
                <a:cs typeface="Proxima Nova"/>
                <a:sym typeface="Proxima Nova"/>
              </a:rPr>
              <a:t>Estimated Property Value = $438,256</a:t>
            </a:r>
            <a:endParaRPr sz="1600">
              <a:solidFill>
                <a:srgbClr val="222222"/>
              </a:solidFill>
              <a:latin typeface="Proxima Nova"/>
              <a:ea typeface="Proxima Nova"/>
              <a:cs typeface="Proxima Nova"/>
              <a:sym typeface="Proxima Nova"/>
            </a:endParaRPr>
          </a:p>
        </p:txBody>
      </p:sp>
      <p:sp>
        <p:nvSpPr>
          <p:cNvPr id="321" name="Google Shape;321;p48"/>
          <p:cNvSpPr txBox="1"/>
          <p:nvPr/>
        </p:nvSpPr>
        <p:spPr>
          <a:xfrm>
            <a:off x="4631850" y="1639100"/>
            <a:ext cx="4200600" cy="269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u="sng">
                <a:solidFill>
                  <a:srgbClr val="222222"/>
                </a:solidFill>
                <a:latin typeface="Proxima Nova"/>
                <a:ea typeface="Proxima Nova"/>
                <a:cs typeface="Proxima Nova"/>
                <a:sym typeface="Proxima Nova"/>
              </a:rPr>
              <a:t>160 Properties Detached in 2023</a:t>
            </a:r>
            <a:endParaRPr sz="1600" u="sng">
              <a:solidFill>
                <a:srgbClr val="222222"/>
              </a:solidFill>
              <a:latin typeface="Proxima Nova"/>
              <a:ea typeface="Proxima Nova"/>
              <a:cs typeface="Proxima Nova"/>
              <a:sym typeface="Proxima Nova"/>
            </a:endParaRPr>
          </a:p>
          <a:p>
            <a:pPr indent="0" lvl="0" marL="0" rtl="0" algn="l">
              <a:spcBef>
                <a:spcPts val="0"/>
              </a:spcBef>
              <a:spcAft>
                <a:spcPts val="0"/>
              </a:spcAft>
              <a:buNone/>
            </a:pPr>
            <a:r>
              <a:t/>
            </a:r>
            <a:endParaRPr sz="1600">
              <a:solidFill>
                <a:srgbClr val="222222"/>
              </a:solidFill>
              <a:latin typeface="Proxima Nova"/>
              <a:ea typeface="Proxima Nova"/>
              <a:cs typeface="Proxima Nova"/>
              <a:sym typeface="Proxima Nova"/>
            </a:endParaRPr>
          </a:p>
          <a:p>
            <a:pPr indent="0" lvl="0" marL="0" rtl="0" algn="l">
              <a:spcBef>
                <a:spcPts val="0"/>
              </a:spcBef>
              <a:spcAft>
                <a:spcPts val="0"/>
              </a:spcAft>
              <a:buNone/>
            </a:pPr>
            <a:r>
              <a:rPr lang="en" sz="1600">
                <a:solidFill>
                  <a:srgbClr val="222222"/>
                </a:solidFill>
                <a:latin typeface="Proxima Nova"/>
                <a:ea typeface="Proxima Nova"/>
                <a:cs typeface="Proxima Nova"/>
                <a:sym typeface="Proxima Nova"/>
              </a:rPr>
              <a:t>On July 1, 2023; 160 properties were detached from WAWM to New Berlin. Below is the average home values of the properties now that they are in the New Berlin School District. </a:t>
            </a:r>
            <a:endParaRPr sz="1600">
              <a:solidFill>
                <a:srgbClr val="222222"/>
              </a:solidFill>
              <a:latin typeface="Proxima Nova"/>
              <a:ea typeface="Proxima Nova"/>
              <a:cs typeface="Proxima Nova"/>
              <a:sym typeface="Proxima Nova"/>
            </a:endParaRPr>
          </a:p>
          <a:p>
            <a:pPr indent="0" lvl="0" marL="0" rtl="0" algn="l">
              <a:spcBef>
                <a:spcPts val="0"/>
              </a:spcBef>
              <a:spcAft>
                <a:spcPts val="0"/>
              </a:spcAft>
              <a:buNone/>
            </a:pPr>
            <a:r>
              <a:t/>
            </a:r>
            <a:endParaRPr sz="1600">
              <a:solidFill>
                <a:srgbClr val="222222"/>
              </a:solidFill>
              <a:latin typeface="Proxima Nova"/>
              <a:ea typeface="Proxima Nova"/>
              <a:cs typeface="Proxima Nova"/>
              <a:sym typeface="Proxima Nova"/>
            </a:endParaRPr>
          </a:p>
          <a:p>
            <a:pPr indent="0" lvl="0" marL="0" rtl="0" algn="ctr">
              <a:spcBef>
                <a:spcPts val="0"/>
              </a:spcBef>
              <a:spcAft>
                <a:spcPts val="0"/>
              </a:spcAft>
              <a:buNone/>
            </a:pPr>
            <a:r>
              <a:rPr b="1" lang="en" sz="1600">
                <a:solidFill>
                  <a:srgbClr val="222222"/>
                </a:solidFill>
                <a:latin typeface="Proxima Nova"/>
                <a:ea typeface="Proxima Nova"/>
                <a:cs typeface="Proxima Nova"/>
                <a:sym typeface="Proxima Nova"/>
              </a:rPr>
              <a:t>$619,000</a:t>
            </a:r>
            <a:r>
              <a:rPr lang="en" sz="1600">
                <a:solidFill>
                  <a:srgbClr val="222222"/>
                </a:solidFill>
                <a:latin typeface="Proxima Nova"/>
                <a:ea typeface="Proxima Nova"/>
                <a:cs typeface="Proxima Nova"/>
                <a:sym typeface="Proxima Nova"/>
              </a:rPr>
              <a:t> </a:t>
            </a:r>
            <a:r>
              <a:rPr i="1" lang="en" sz="1300">
                <a:solidFill>
                  <a:srgbClr val="222222"/>
                </a:solidFill>
                <a:latin typeface="Proxima Nova"/>
                <a:ea typeface="Proxima Nova"/>
                <a:cs typeface="Proxima Nova"/>
                <a:sym typeface="Proxima Nova"/>
              </a:rPr>
              <a:t>(based on actual home sales)</a:t>
            </a:r>
            <a:endParaRPr i="1" sz="1300">
              <a:solidFill>
                <a:srgbClr val="222222"/>
              </a:solidFill>
              <a:latin typeface="Proxima Nova"/>
              <a:ea typeface="Proxima Nova"/>
              <a:cs typeface="Proxima Nova"/>
              <a:sym typeface="Proxima Nov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Wisconsin State Legislature Criteria (#5)</a:t>
            </a:r>
            <a:endParaRPr/>
          </a:p>
        </p:txBody>
      </p:sp>
      <p:sp>
        <p:nvSpPr>
          <p:cNvPr id="327" name="Google Shape;327;p49"/>
          <p:cNvSpPr txBox="1"/>
          <p:nvPr>
            <p:ph idx="1" type="body"/>
          </p:nvPr>
        </p:nvSpPr>
        <p:spPr>
          <a:xfrm>
            <a:off x="311700" y="1709975"/>
            <a:ext cx="3999900" cy="25971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0"/>
              </a:spcAft>
              <a:buNone/>
            </a:pPr>
            <a:r>
              <a:rPr b="1" lang="en" sz="1500">
                <a:solidFill>
                  <a:srgbClr val="000000"/>
                </a:solidFill>
                <a:latin typeface="Arial"/>
                <a:ea typeface="Arial"/>
                <a:cs typeface="Arial"/>
                <a:sym typeface="Arial"/>
              </a:rPr>
              <a:t>Mill Rate - WAWM</a:t>
            </a:r>
            <a:endParaRPr sz="1500">
              <a:solidFill>
                <a:srgbClr val="000000"/>
              </a:solidFill>
              <a:highlight>
                <a:schemeClr val="lt1"/>
              </a:highlight>
              <a:latin typeface="Arial"/>
              <a:ea typeface="Arial"/>
              <a:cs typeface="Arial"/>
              <a:sym typeface="Arial"/>
            </a:endParaRPr>
          </a:p>
          <a:p>
            <a:pPr indent="0" lvl="0" marL="0" rtl="0" algn="l">
              <a:lnSpc>
                <a:spcPct val="95000"/>
              </a:lnSpc>
              <a:spcBef>
                <a:spcPts val="1200"/>
              </a:spcBef>
              <a:spcAft>
                <a:spcPts val="0"/>
              </a:spcAft>
              <a:buNone/>
            </a:pPr>
            <a:r>
              <a:rPr lang="en" sz="1500">
                <a:solidFill>
                  <a:srgbClr val="000000"/>
                </a:solidFill>
                <a:highlight>
                  <a:schemeClr val="lt1"/>
                </a:highlight>
                <a:latin typeface="Arial"/>
                <a:ea typeface="Arial"/>
                <a:cs typeface="Arial"/>
                <a:sym typeface="Arial"/>
              </a:rPr>
              <a:t>2022-23 Mill Rate: $6.55 </a:t>
            </a:r>
            <a:endParaRPr sz="1500">
              <a:solidFill>
                <a:srgbClr val="000000"/>
              </a:solidFill>
              <a:highlight>
                <a:schemeClr val="lt1"/>
              </a:highlight>
              <a:latin typeface="Arial"/>
              <a:ea typeface="Arial"/>
              <a:cs typeface="Arial"/>
              <a:sym typeface="Arial"/>
            </a:endParaRPr>
          </a:p>
          <a:p>
            <a:pPr indent="0" lvl="0" marL="0" rtl="0" algn="l">
              <a:lnSpc>
                <a:spcPct val="95000"/>
              </a:lnSpc>
              <a:spcBef>
                <a:spcPts val="0"/>
              </a:spcBef>
              <a:spcAft>
                <a:spcPts val="0"/>
              </a:spcAft>
              <a:buNone/>
            </a:pPr>
            <a:r>
              <a:t/>
            </a:r>
            <a:endParaRPr sz="1500">
              <a:solidFill>
                <a:srgbClr val="000000"/>
              </a:solidFill>
              <a:highlight>
                <a:schemeClr val="lt1"/>
              </a:highlight>
              <a:latin typeface="Arial"/>
              <a:ea typeface="Arial"/>
              <a:cs typeface="Arial"/>
              <a:sym typeface="Arial"/>
            </a:endParaRPr>
          </a:p>
          <a:p>
            <a:pPr indent="0" lvl="0" marL="0" rtl="0" algn="l">
              <a:lnSpc>
                <a:spcPct val="95000"/>
              </a:lnSpc>
              <a:spcBef>
                <a:spcPts val="0"/>
              </a:spcBef>
              <a:spcAft>
                <a:spcPts val="0"/>
              </a:spcAft>
              <a:buNone/>
            </a:pPr>
            <a:r>
              <a:rPr lang="en" sz="1500">
                <a:solidFill>
                  <a:srgbClr val="000000"/>
                </a:solidFill>
                <a:highlight>
                  <a:schemeClr val="lt1"/>
                </a:highlight>
                <a:latin typeface="Arial"/>
                <a:ea typeface="Arial"/>
                <a:cs typeface="Arial"/>
                <a:sym typeface="Arial"/>
              </a:rPr>
              <a:t>2023-24 Mill Rate: $6.69 </a:t>
            </a:r>
            <a:endParaRPr sz="1500">
              <a:solidFill>
                <a:srgbClr val="000000"/>
              </a:solidFill>
              <a:highlight>
                <a:schemeClr val="lt1"/>
              </a:highlight>
              <a:latin typeface="Arial"/>
              <a:ea typeface="Arial"/>
              <a:cs typeface="Arial"/>
              <a:sym typeface="Arial"/>
            </a:endParaRPr>
          </a:p>
          <a:p>
            <a:pPr indent="0" lvl="0" marL="0" rtl="0" algn="l">
              <a:lnSpc>
                <a:spcPct val="100000"/>
              </a:lnSpc>
              <a:spcBef>
                <a:spcPts val="0"/>
              </a:spcBef>
              <a:spcAft>
                <a:spcPts val="0"/>
              </a:spcAft>
              <a:buNone/>
            </a:pPr>
            <a:r>
              <a:t/>
            </a:r>
            <a:endParaRPr sz="1500">
              <a:solidFill>
                <a:srgbClr val="000000"/>
              </a:solidFill>
              <a:highlight>
                <a:schemeClr val="lt1"/>
              </a:highlight>
              <a:latin typeface="Arial"/>
              <a:ea typeface="Arial"/>
              <a:cs typeface="Arial"/>
              <a:sym typeface="Arial"/>
            </a:endParaRPr>
          </a:p>
          <a:p>
            <a:pPr indent="-323850" lvl="0" marL="457200" rtl="0" algn="l">
              <a:lnSpc>
                <a:spcPct val="95000"/>
              </a:lnSpc>
              <a:spcBef>
                <a:spcPts val="0"/>
              </a:spcBef>
              <a:spcAft>
                <a:spcPts val="0"/>
              </a:spcAft>
              <a:buClr>
                <a:srgbClr val="222222"/>
              </a:buClr>
              <a:buSzPts val="1500"/>
              <a:buFont typeface="Arial"/>
              <a:buChar char="●"/>
            </a:pPr>
            <a:r>
              <a:rPr i="1" lang="en" sz="1500">
                <a:solidFill>
                  <a:srgbClr val="222222"/>
                </a:solidFill>
                <a:highlight>
                  <a:schemeClr val="lt1"/>
                </a:highlight>
                <a:latin typeface="Arial"/>
                <a:ea typeface="Arial"/>
                <a:cs typeface="Arial"/>
                <a:sym typeface="Arial"/>
              </a:rPr>
              <a:t>1.64% increase </a:t>
            </a:r>
            <a:endParaRPr i="1" sz="1500">
              <a:solidFill>
                <a:srgbClr val="222222"/>
              </a:solidFill>
              <a:highlight>
                <a:schemeClr val="lt1"/>
              </a:highlight>
              <a:latin typeface="Arial"/>
              <a:ea typeface="Arial"/>
              <a:cs typeface="Arial"/>
              <a:sym typeface="Arial"/>
            </a:endParaRPr>
          </a:p>
          <a:p>
            <a:pPr indent="-323850" lvl="0" marL="457200" rtl="0" algn="l">
              <a:lnSpc>
                <a:spcPct val="95000"/>
              </a:lnSpc>
              <a:spcBef>
                <a:spcPts val="0"/>
              </a:spcBef>
              <a:spcAft>
                <a:spcPts val="0"/>
              </a:spcAft>
              <a:buClr>
                <a:srgbClr val="222222"/>
              </a:buClr>
              <a:buSzPts val="1500"/>
              <a:buFont typeface="Arial"/>
              <a:buChar char="●"/>
            </a:pPr>
            <a:r>
              <a:rPr i="1" lang="en" sz="1500">
                <a:solidFill>
                  <a:srgbClr val="222222"/>
                </a:solidFill>
                <a:highlight>
                  <a:schemeClr val="lt1"/>
                </a:highlight>
                <a:latin typeface="Arial"/>
                <a:ea typeface="Arial"/>
                <a:cs typeface="Arial"/>
                <a:sym typeface="Arial"/>
              </a:rPr>
              <a:t>2022 Petition = $42,000,0000 total EPV </a:t>
            </a:r>
            <a:endParaRPr i="1" sz="1500">
              <a:solidFill>
                <a:srgbClr val="222222"/>
              </a:solidFill>
              <a:highlight>
                <a:schemeClr val="lt1"/>
              </a:highlight>
              <a:latin typeface="Arial"/>
              <a:ea typeface="Arial"/>
              <a:cs typeface="Arial"/>
              <a:sym typeface="Arial"/>
            </a:endParaRPr>
          </a:p>
          <a:p>
            <a:pPr indent="-323850" lvl="0" marL="457200" rtl="0" algn="l">
              <a:lnSpc>
                <a:spcPct val="95000"/>
              </a:lnSpc>
              <a:spcBef>
                <a:spcPts val="0"/>
              </a:spcBef>
              <a:spcAft>
                <a:spcPts val="0"/>
              </a:spcAft>
              <a:buClr>
                <a:srgbClr val="222222"/>
              </a:buClr>
              <a:buSzPts val="1500"/>
              <a:buFont typeface="Arial"/>
              <a:buChar char="●"/>
            </a:pPr>
            <a:r>
              <a:rPr i="1" lang="en" sz="1500">
                <a:solidFill>
                  <a:srgbClr val="222222"/>
                </a:solidFill>
                <a:highlight>
                  <a:schemeClr val="lt1"/>
                </a:highlight>
                <a:latin typeface="Arial"/>
                <a:ea typeface="Arial"/>
                <a:cs typeface="Arial"/>
                <a:sym typeface="Arial"/>
              </a:rPr>
              <a:t>2023 Petition = $585,0000 total EPV</a:t>
            </a:r>
            <a:endParaRPr i="1" sz="1500">
              <a:solidFill>
                <a:srgbClr val="222222"/>
              </a:solidFill>
              <a:highlight>
                <a:schemeClr val="lt1"/>
              </a:highlight>
              <a:latin typeface="Arial"/>
              <a:ea typeface="Arial"/>
              <a:cs typeface="Arial"/>
              <a:sym typeface="Arial"/>
            </a:endParaRPr>
          </a:p>
          <a:p>
            <a:pPr indent="0" lvl="0" marL="0" rtl="0" algn="l">
              <a:lnSpc>
                <a:spcPct val="95000"/>
              </a:lnSpc>
              <a:spcBef>
                <a:spcPts val="0"/>
              </a:spcBef>
              <a:spcAft>
                <a:spcPts val="0"/>
              </a:spcAft>
              <a:buNone/>
            </a:pPr>
            <a:r>
              <a:t/>
            </a:r>
            <a:endParaRPr sz="1500">
              <a:solidFill>
                <a:srgbClr val="000000"/>
              </a:solidFill>
              <a:highlight>
                <a:schemeClr val="lt1"/>
              </a:highlight>
              <a:latin typeface="Arial"/>
              <a:ea typeface="Arial"/>
              <a:cs typeface="Arial"/>
              <a:sym typeface="Arial"/>
            </a:endParaRPr>
          </a:p>
          <a:p>
            <a:pPr indent="0" lvl="0" marL="0" rtl="0" algn="l">
              <a:lnSpc>
                <a:spcPct val="95000"/>
              </a:lnSpc>
              <a:spcBef>
                <a:spcPts val="0"/>
              </a:spcBef>
              <a:spcAft>
                <a:spcPts val="0"/>
              </a:spcAft>
              <a:buNone/>
            </a:pPr>
            <a:r>
              <a:t/>
            </a:r>
            <a:endParaRPr sz="1500">
              <a:solidFill>
                <a:srgbClr val="000000"/>
              </a:solidFill>
              <a:highlight>
                <a:schemeClr val="lt1"/>
              </a:highlight>
              <a:latin typeface="Arial"/>
              <a:ea typeface="Arial"/>
              <a:cs typeface="Arial"/>
              <a:sym typeface="Arial"/>
            </a:endParaRPr>
          </a:p>
          <a:p>
            <a:pPr indent="0" lvl="0" marL="0" rtl="0" algn="l">
              <a:lnSpc>
                <a:spcPct val="95000"/>
              </a:lnSpc>
              <a:spcBef>
                <a:spcPts val="0"/>
              </a:spcBef>
              <a:spcAft>
                <a:spcPts val="1200"/>
              </a:spcAft>
              <a:buNone/>
            </a:pPr>
            <a:r>
              <a:t/>
            </a:r>
            <a:endParaRPr sz="1300">
              <a:solidFill>
                <a:srgbClr val="000000"/>
              </a:solidFill>
              <a:highlight>
                <a:schemeClr val="lt1"/>
              </a:highlight>
              <a:latin typeface="Arial"/>
              <a:ea typeface="Arial"/>
              <a:cs typeface="Arial"/>
              <a:sym typeface="Arial"/>
            </a:endParaRPr>
          </a:p>
        </p:txBody>
      </p:sp>
      <p:pic>
        <p:nvPicPr>
          <p:cNvPr id="328" name="Google Shape;328;p49"/>
          <p:cNvPicPr preferRelativeResize="0"/>
          <p:nvPr/>
        </p:nvPicPr>
        <p:blipFill>
          <a:blip r:embed="rId3">
            <a:alphaModFix/>
          </a:blip>
          <a:stretch>
            <a:fillRect/>
          </a:stretch>
        </p:blipFill>
        <p:spPr>
          <a:xfrm>
            <a:off x="8260075" y="4270525"/>
            <a:ext cx="807175" cy="807175"/>
          </a:xfrm>
          <a:prstGeom prst="rect">
            <a:avLst/>
          </a:prstGeom>
          <a:noFill/>
          <a:ln>
            <a:noFill/>
          </a:ln>
        </p:spPr>
      </p:pic>
      <p:sp>
        <p:nvSpPr>
          <p:cNvPr id="329" name="Google Shape;329;p49"/>
          <p:cNvSpPr txBox="1"/>
          <p:nvPr>
            <p:ph idx="2" type="body"/>
          </p:nvPr>
        </p:nvSpPr>
        <p:spPr>
          <a:xfrm>
            <a:off x="4664600" y="1709975"/>
            <a:ext cx="3999900" cy="2783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500">
                <a:solidFill>
                  <a:srgbClr val="000000"/>
                </a:solidFill>
                <a:latin typeface="Arial"/>
                <a:ea typeface="Arial"/>
                <a:cs typeface="Arial"/>
                <a:sym typeface="Arial"/>
              </a:rPr>
              <a:t>Mill Rate - New Berlin</a:t>
            </a:r>
            <a:endParaRPr b="1" sz="1500">
              <a:solidFill>
                <a:srgbClr val="000000"/>
              </a:solidFill>
              <a:latin typeface="Arial"/>
              <a:ea typeface="Arial"/>
              <a:cs typeface="Arial"/>
              <a:sym typeface="Arial"/>
            </a:endParaRPr>
          </a:p>
          <a:p>
            <a:pPr indent="0" lvl="0" marL="0" rtl="0" algn="l">
              <a:spcBef>
                <a:spcPts val="1200"/>
              </a:spcBef>
              <a:spcAft>
                <a:spcPts val="0"/>
              </a:spcAft>
              <a:buNone/>
            </a:pPr>
            <a:r>
              <a:rPr lang="en" sz="1500">
                <a:solidFill>
                  <a:srgbClr val="000000"/>
                </a:solidFill>
                <a:highlight>
                  <a:schemeClr val="lt1"/>
                </a:highlight>
                <a:latin typeface="Arial"/>
                <a:ea typeface="Arial"/>
                <a:cs typeface="Arial"/>
                <a:sym typeface="Arial"/>
              </a:rPr>
              <a:t>2022-23 Mill Rate: $6.89</a:t>
            </a:r>
            <a:endParaRPr sz="1500">
              <a:solidFill>
                <a:srgbClr val="000000"/>
              </a:solidFill>
              <a:highlight>
                <a:schemeClr val="lt1"/>
              </a:highlight>
              <a:latin typeface="Arial"/>
              <a:ea typeface="Arial"/>
              <a:cs typeface="Arial"/>
              <a:sym typeface="Arial"/>
            </a:endParaRPr>
          </a:p>
          <a:p>
            <a:pPr indent="0" lvl="0" marL="0" rtl="0" algn="l">
              <a:lnSpc>
                <a:spcPct val="100000"/>
              </a:lnSpc>
              <a:spcBef>
                <a:spcPts val="0"/>
              </a:spcBef>
              <a:spcAft>
                <a:spcPts val="0"/>
              </a:spcAft>
              <a:buNone/>
            </a:pPr>
            <a:r>
              <a:t/>
            </a:r>
            <a:endParaRPr sz="1500">
              <a:solidFill>
                <a:srgbClr val="000000"/>
              </a:solidFill>
              <a:highlight>
                <a:schemeClr val="lt1"/>
              </a:highlight>
              <a:latin typeface="Arial"/>
              <a:ea typeface="Arial"/>
              <a:cs typeface="Arial"/>
              <a:sym typeface="Arial"/>
            </a:endParaRPr>
          </a:p>
          <a:p>
            <a:pPr indent="0" lvl="0" marL="0" rtl="0" algn="l">
              <a:spcBef>
                <a:spcPts val="0"/>
              </a:spcBef>
              <a:spcAft>
                <a:spcPts val="0"/>
              </a:spcAft>
              <a:buNone/>
            </a:pPr>
            <a:r>
              <a:rPr lang="en" sz="1500">
                <a:solidFill>
                  <a:srgbClr val="000000"/>
                </a:solidFill>
                <a:highlight>
                  <a:schemeClr val="lt1"/>
                </a:highlight>
                <a:latin typeface="Arial"/>
                <a:ea typeface="Arial"/>
                <a:cs typeface="Arial"/>
                <a:sym typeface="Arial"/>
              </a:rPr>
              <a:t>2023-24 Mill Rate $5.87</a:t>
            </a:r>
            <a:endParaRPr sz="1500">
              <a:solidFill>
                <a:srgbClr val="000000"/>
              </a:solidFill>
              <a:highlight>
                <a:schemeClr val="lt1"/>
              </a:highlight>
              <a:latin typeface="Arial"/>
              <a:ea typeface="Arial"/>
              <a:cs typeface="Arial"/>
              <a:sym typeface="Arial"/>
            </a:endParaRPr>
          </a:p>
          <a:p>
            <a:pPr indent="0" lvl="0" marL="0" rtl="0" algn="l">
              <a:lnSpc>
                <a:spcPct val="100000"/>
              </a:lnSpc>
              <a:spcBef>
                <a:spcPts val="0"/>
              </a:spcBef>
              <a:spcAft>
                <a:spcPts val="0"/>
              </a:spcAft>
              <a:buNone/>
            </a:pPr>
            <a:r>
              <a:t/>
            </a:r>
            <a:endParaRPr sz="1500">
              <a:solidFill>
                <a:srgbClr val="000000"/>
              </a:solidFill>
              <a:highlight>
                <a:schemeClr val="lt1"/>
              </a:highlight>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i="1" lang="en" sz="1500">
                <a:solidFill>
                  <a:srgbClr val="000000"/>
                </a:solidFill>
                <a:highlight>
                  <a:schemeClr val="lt1"/>
                </a:highlight>
                <a:latin typeface="Arial"/>
                <a:ea typeface="Arial"/>
                <a:cs typeface="Arial"/>
                <a:sym typeface="Arial"/>
              </a:rPr>
              <a:t>14.8% decrease due to estimated </a:t>
            </a:r>
            <a:endParaRPr i="1" sz="1500">
              <a:solidFill>
                <a:srgbClr val="000000"/>
              </a:solidFill>
              <a:highlight>
                <a:schemeClr val="lt1"/>
              </a:highlight>
              <a:latin typeface="Arial"/>
              <a:ea typeface="Arial"/>
              <a:cs typeface="Arial"/>
              <a:sym typeface="Arial"/>
            </a:endParaRPr>
          </a:p>
          <a:p>
            <a:pPr indent="0" lvl="0" marL="457200" rtl="0" algn="l">
              <a:spcBef>
                <a:spcPts val="0"/>
              </a:spcBef>
              <a:spcAft>
                <a:spcPts val="0"/>
              </a:spcAft>
              <a:buNone/>
            </a:pPr>
            <a:r>
              <a:rPr i="1" lang="en" sz="1500">
                <a:solidFill>
                  <a:srgbClr val="000000"/>
                </a:solidFill>
                <a:highlight>
                  <a:schemeClr val="lt1"/>
                </a:highlight>
                <a:latin typeface="Arial"/>
                <a:ea typeface="Arial"/>
                <a:cs typeface="Arial"/>
                <a:sym typeface="Arial"/>
              </a:rPr>
              <a:t>$42M increase in property value</a:t>
            </a:r>
            <a:endParaRPr sz="1500">
              <a:solidFill>
                <a:srgbClr val="000000"/>
              </a:solidFill>
              <a:highlight>
                <a:schemeClr val="lt1"/>
              </a:highlight>
              <a:latin typeface="Arial"/>
              <a:ea typeface="Arial"/>
              <a:cs typeface="Arial"/>
              <a:sym typeface="Arial"/>
            </a:endParaRPr>
          </a:p>
          <a:p>
            <a:pPr indent="0" lvl="0" marL="0" rtl="0" algn="l">
              <a:spcBef>
                <a:spcPts val="0"/>
              </a:spcBef>
              <a:spcAft>
                <a:spcPts val="0"/>
              </a:spcAft>
              <a:buNone/>
            </a:pPr>
            <a:r>
              <a:t/>
            </a:r>
            <a:endParaRPr sz="1300">
              <a:solidFill>
                <a:srgbClr val="000000"/>
              </a:solidFill>
              <a:highlight>
                <a:schemeClr val="lt1"/>
              </a:highlight>
              <a:latin typeface="Arial"/>
              <a:ea typeface="Arial"/>
              <a:cs typeface="Arial"/>
              <a:sym typeface="Arial"/>
            </a:endParaRPr>
          </a:p>
          <a:p>
            <a:pPr indent="0" lvl="0" marL="0" rtl="0" algn="l">
              <a:spcBef>
                <a:spcPts val="1200"/>
              </a:spcBef>
              <a:spcAft>
                <a:spcPts val="1200"/>
              </a:spcAft>
              <a:buNone/>
            </a:pPr>
            <a:r>
              <a:t/>
            </a:r>
            <a:endParaRPr b="1" sz="1300"/>
          </a:p>
        </p:txBody>
      </p:sp>
      <p:sp>
        <p:nvSpPr>
          <p:cNvPr id="330" name="Google Shape;330;p49"/>
          <p:cNvSpPr txBox="1"/>
          <p:nvPr/>
        </p:nvSpPr>
        <p:spPr>
          <a:xfrm>
            <a:off x="679350" y="1156100"/>
            <a:ext cx="76179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highlight>
                  <a:schemeClr val="lt1"/>
                </a:highlight>
              </a:rPr>
              <a:t>Over the past 2 years, look at what petition’s like this have done to our local tax base.</a:t>
            </a:r>
            <a:endParaRPr sz="2000">
              <a:solidFill>
                <a:schemeClr val="dk2"/>
              </a:solidFill>
              <a:latin typeface="Proxima Nova"/>
              <a:ea typeface="Proxima Nova"/>
              <a:cs typeface="Proxima Nova"/>
              <a:sym typeface="Proxima Nova"/>
            </a:endParaRPr>
          </a:p>
        </p:txBody>
      </p:sp>
      <p:sp>
        <p:nvSpPr>
          <p:cNvPr id="331" name="Google Shape;331;p49"/>
          <p:cNvSpPr txBox="1"/>
          <p:nvPr/>
        </p:nvSpPr>
        <p:spPr>
          <a:xfrm>
            <a:off x="642175" y="3976925"/>
            <a:ext cx="7617900" cy="8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highlight>
                  <a:schemeClr val="lt1"/>
                </a:highlight>
              </a:rPr>
              <a:t>Should petitions like this continue, we would stand to lose over $385 million in total property value. Similar to what happened in 2022, this burden would fall on our families who have the least amount of financial resources.</a:t>
            </a:r>
            <a:endParaRPr sz="1900">
              <a:solidFill>
                <a:schemeClr val="dk2"/>
              </a:solidFill>
              <a:latin typeface="Proxima Nova"/>
              <a:ea typeface="Proxima Nova"/>
              <a:cs typeface="Proxima Nova"/>
              <a:sym typeface="Proxima Nov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Wisconsin State Legislature Criteria (#5)</a:t>
            </a:r>
            <a:endParaRPr/>
          </a:p>
        </p:txBody>
      </p:sp>
      <p:sp>
        <p:nvSpPr>
          <p:cNvPr id="337" name="Google Shape;337;p50"/>
          <p:cNvSpPr txBox="1"/>
          <p:nvPr>
            <p:ph idx="1" type="body"/>
          </p:nvPr>
        </p:nvSpPr>
        <p:spPr>
          <a:xfrm>
            <a:off x="365500" y="1270850"/>
            <a:ext cx="8520600" cy="34953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1500">
                <a:solidFill>
                  <a:srgbClr val="000000"/>
                </a:solidFill>
                <a:latin typeface="Arial"/>
                <a:ea typeface="Arial"/>
                <a:cs typeface="Arial"/>
                <a:sym typeface="Arial"/>
              </a:rPr>
              <a:t>A </a:t>
            </a:r>
            <a:r>
              <a:rPr b="1" lang="en" sz="1500">
                <a:solidFill>
                  <a:srgbClr val="000000"/>
                </a:solidFill>
                <a:latin typeface="Arial"/>
                <a:ea typeface="Arial"/>
                <a:cs typeface="Arial"/>
                <a:sym typeface="Arial"/>
              </a:rPr>
              <a:t>snowball effect</a:t>
            </a:r>
            <a:r>
              <a:rPr lang="en" sz="1500">
                <a:solidFill>
                  <a:srgbClr val="000000"/>
                </a:solidFill>
                <a:latin typeface="Arial"/>
                <a:ea typeface="Arial"/>
                <a:cs typeface="Arial"/>
                <a:sym typeface="Arial"/>
              </a:rPr>
              <a:t> is defined as: “a </a:t>
            </a:r>
            <a:r>
              <a:rPr lang="en" sz="1500">
                <a:solidFill>
                  <a:srgbClr val="000000"/>
                </a:solidFill>
                <a:uFill>
                  <a:noFill/>
                </a:uFill>
                <a:latin typeface="Arial"/>
                <a:ea typeface="Arial"/>
                <a:cs typeface="Arial"/>
                <a:sym typeface="Arial"/>
                <a:hlinkClick r:id="rId3">
                  <a:extLst>
                    <a:ext uri="{A12FA001-AC4F-418D-AE19-62706E023703}">
                      <ahyp:hlinkClr val="tx"/>
                    </a:ext>
                  </a:extLst>
                </a:hlinkClick>
              </a:rPr>
              <a:t>situation</a:t>
            </a:r>
            <a:r>
              <a:rPr lang="en" sz="1500">
                <a:solidFill>
                  <a:srgbClr val="000000"/>
                </a:solidFill>
                <a:latin typeface="Arial"/>
                <a:ea typeface="Arial"/>
                <a:cs typeface="Arial"/>
                <a:sym typeface="Arial"/>
              </a:rPr>
              <a:t> in which something </a:t>
            </a:r>
            <a:r>
              <a:rPr lang="en" sz="1500">
                <a:solidFill>
                  <a:srgbClr val="000000"/>
                </a:solidFill>
                <a:uFill>
                  <a:noFill/>
                </a:uFill>
                <a:latin typeface="Arial"/>
                <a:ea typeface="Arial"/>
                <a:cs typeface="Arial"/>
                <a:sym typeface="Arial"/>
                <a:hlinkClick r:id="rId4">
                  <a:extLst>
                    <a:ext uri="{A12FA001-AC4F-418D-AE19-62706E023703}">
                      <ahyp:hlinkClr val="tx"/>
                    </a:ext>
                  </a:extLst>
                </a:hlinkClick>
              </a:rPr>
              <a:t>increases</a:t>
            </a:r>
            <a:r>
              <a:rPr lang="en" sz="1500">
                <a:solidFill>
                  <a:srgbClr val="000000"/>
                </a:solidFill>
                <a:latin typeface="Arial"/>
                <a:ea typeface="Arial"/>
                <a:cs typeface="Arial"/>
                <a:sym typeface="Arial"/>
              </a:rPr>
              <a:t> in </a:t>
            </a:r>
            <a:r>
              <a:rPr lang="en" sz="1500">
                <a:solidFill>
                  <a:srgbClr val="000000"/>
                </a:solidFill>
                <a:uFill>
                  <a:noFill/>
                </a:uFill>
                <a:latin typeface="Arial"/>
                <a:ea typeface="Arial"/>
                <a:cs typeface="Arial"/>
                <a:sym typeface="Arial"/>
                <a:hlinkClick r:id="rId5">
                  <a:extLst>
                    <a:ext uri="{A12FA001-AC4F-418D-AE19-62706E023703}">
                      <ahyp:hlinkClr val="tx"/>
                    </a:ext>
                  </a:extLst>
                </a:hlinkClick>
              </a:rPr>
              <a:t>size</a:t>
            </a:r>
            <a:r>
              <a:rPr lang="en" sz="1500">
                <a:solidFill>
                  <a:srgbClr val="000000"/>
                </a:solidFill>
                <a:latin typeface="Arial"/>
                <a:ea typeface="Arial"/>
                <a:cs typeface="Arial"/>
                <a:sym typeface="Arial"/>
              </a:rPr>
              <a:t> or </a:t>
            </a:r>
            <a:r>
              <a:rPr lang="en" sz="1500">
                <a:solidFill>
                  <a:srgbClr val="000000"/>
                </a:solidFill>
                <a:uFill>
                  <a:noFill/>
                </a:uFill>
                <a:latin typeface="Arial"/>
                <a:ea typeface="Arial"/>
                <a:cs typeface="Arial"/>
                <a:sym typeface="Arial"/>
                <a:hlinkClick r:id="rId6">
                  <a:extLst>
                    <a:ext uri="{A12FA001-AC4F-418D-AE19-62706E023703}">
                      <ahyp:hlinkClr val="tx"/>
                    </a:ext>
                  </a:extLst>
                </a:hlinkClick>
              </a:rPr>
              <a:t>importance</a:t>
            </a:r>
            <a:r>
              <a:rPr lang="en" sz="1500">
                <a:solidFill>
                  <a:srgbClr val="000000"/>
                </a:solidFill>
                <a:latin typeface="Arial"/>
                <a:ea typeface="Arial"/>
                <a:cs typeface="Arial"/>
                <a:sym typeface="Arial"/>
              </a:rPr>
              <a:t> at a </a:t>
            </a:r>
            <a:r>
              <a:rPr lang="en" sz="1500">
                <a:solidFill>
                  <a:srgbClr val="000000"/>
                </a:solidFill>
                <a:uFill>
                  <a:noFill/>
                </a:uFill>
                <a:latin typeface="Arial"/>
                <a:ea typeface="Arial"/>
                <a:cs typeface="Arial"/>
                <a:sym typeface="Arial"/>
                <a:hlinkClick r:id="rId7">
                  <a:extLst>
                    <a:ext uri="{A12FA001-AC4F-418D-AE19-62706E023703}">
                      <ahyp:hlinkClr val="tx"/>
                    </a:ext>
                  </a:extLst>
                </a:hlinkClick>
              </a:rPr>
              <a:t>faster</a:t>
            </a:r>
            <a:r>
              <a:rPr lang="en" sz="1500">
                <a:solidFill>
                  <a:srgbClr val="000000"/>
                </a:solidFill>
                <a:latin typeface="Arial"/>
                <a:ea typeface="Arial"/>
                <a:cs typeface="Arial"/>
                <a:sym typeface="Arial"/>
              </a:rPr>
              <a:t> and </a:t>
            </a:r>
            <a:r>
              <a:rPr lang="en" sz="1500">
                <a:solidFill>
                  <a:srgbClr val="000000"/>
                </a:solidFill>
                <a:uFill>
                  <a:noFill/>
                </a:uFill>
                <a:latin typeface="Arial"/>
                <a:ea typeface="Arial"/>
                <a:cs typeface="Arial"/>
                <a:sym typeface="Arial"/>
                <a:hlinkClick r:id="rId8">
                  <a:extLst>
                    <a:ext uri="{A12FA001-AC4F-418D-AE19-62706E023703}">
                      <ahyp:hlinkClr val="tx"/>
                    </a:ext>
                  </a:extLst>
                </a:hlinkClick>
              </a:rPr>
              <a:t>faster</a:t>
            </a:r>
            <a:r>
              <a:rPr lang="en" sz="1500">
                <a:solidFill>
                  <a:srgbClr val="000000"/>
                </a:solidFill>
                <a:latin typeface="Arial"/>
                <a:ea typeface="Arial"/>
                <a:cs typeface="Arial"/>
                <a:sym typeface="Arial"/>
              </a:rPr>
              <a:t> </a:t>
            </a:r>
            <a:r>
              <a:rPr lang="en" sz="1500">
                <a:solidFill>
                  <a:srgbClr val="000000"/>
                </a:solidFill>
                <a:uFill>
                  <a:noFill/>
                </a:uFill>
                <a:latin typeface="Arial"/>
                <a:ea typeface="Arial"/>
                <a:cs typeface="Arial"/>
                <a:sym typeface="Arial"/>
                <a:hlinkClick r:id="rId9">
                  <a:extLst>
                    <a:ext uri="{A12FA001-AC4F-418D-AE19-62706E023703}">
                      <ahyp:hlinkClr val="tx"/>
                    </a:ext>
                  </a:extLst>
                </a:hlinkClick>
              </a:rPr>
              <a:t>rate</a:t>
            </a:r>
            <a:r>
              <a:rPr lang="en" sz="1500">
                <a:solidFill>
                  <a:srgbClr val="000000"/>
                </a:solidFill>
                <a:latin typeface="Arial"/>
                <a:ea typeface="Arial"/>
                <a:cs typeface="Arial"/>
                <a:sym typeface="Arial"/>
              </a:rPr>
              <a:t>”</a:t>
            </a:r>
            <a:endParaRPr sz="1500">
              <a:solidFill>
                <a:srgbClr val="000000"/>
              </a:solidFill>
              <a:latin typeface="Arial"/>
              <a:ea typeface="Arial"/>
              <a:cs typeface="Arial"/>
              <a:sym typeface="Arial"/>
            </a:endParaRPr>
          </a:p>
          <a:p>
            <a:pPr indent="0" lvl="0" marL="0" rtl="0" algn="l">
              <a:spcBef>
                <a:spcPts val="1200"/>
              </a:spcBef>
              <a:spcAft>
                <a:spcPts val="0"/>
              </a:spcAft>
              <a:buNone/>
            </a:pPr>
            <a:r>
              <a:rPr lang="en" sz="1500">
                <a:solidFill>
                  <a:srgbClr val="000000"/>
                </a:solidFill>
                <a:latin typeface="Arial"/>
                <a:ea typeface="Arial"/>
                <a:cs typeface="Arial"/>
                <a:sym typeface="Arial"/>
              </a:rPr>
              <a:t>The petitioners argued that since there only 2 properties that their detachment would have no adverse impact on WAWM School District finances.</a:t>
            </a:r>
            <a:endParaRPr sz="1500">
              <a:solidFill>
                <a:srgbClr val="000000"/>
              </a:solidFill>
              <a:latin typeface="Arial"/>
              <a:ea typeface="Arial"/>
              <a:cs typeface="Arial"/>
              <a:sym typeface="Arial"/>
            </a:endParaRPr>
          </a:p>
          <a:p>
            <a:pPr indent="0" lvl="0" marL="0" rtl="0" algn="l">
              <a:spcBef>
                <a:spcPts val="1200"/>
              </a:spcBef>
              <a:spcAft>
                <a:spcPts val="0"/>
              </a:spcAft>
              <a:buNone/>
            </a:pPr>
            <a:r>
              <a:rPr lang="en" sz="1500">
                <a:solidFill>
                  <a:srgbClr val="000000"/>
                </a:solidFill>
                <a:latin typeface="Arial"/>
                <a:ea typeface="Arial"/>
                <a:cs typeface="Arial"/>
                <a:sym typeface="Arial"/>
              </a:rPr>
              <a:t>In reality, nothing is further from the truth. </a:t>
            </a:r>
            <a:endParaRPr sz="1500">
              <a:solidFill>
                <a:srgbClr val="000000"/>
              </a:solidFill>
              <a:latin typeface="Arial"/>
              <a:ea typeface="Arial"/>
              <a:cs typeface="Arial"/>
              <a:sym typeface="Arial"/>
            </a:endParaRPr>
          </a:p>
          <a:p>
            <a:pPr indent="-309562" lvl="0" marL="457200" rtl="0" algn="l">
              <a:spcBef>
                <a:spcPts val="1200"/>
              </a:spcBef>
              <a:spcAft>
                <a:spcPts val="0"/>
              </a:spcAft>
              <a:buClr>
                <a:srgbClr val="000000"/>
              </a:buClr>
              <a:buSzPct val="100000"/>
              <a:buFont typeface="Arial"/>
              <a:buChar char="●"/>
            </a:pPr>
            <a:r>
              <a:rPr lang="en" sz="1500">
                <a:solidFill>
                  <a:srgbClr val="000000"/>
                </a:solidFill>
                <a:latin typeface="Arial"/>
                <a:ea typeface="Arial"/>
                <a:cs typeface="Arial"/>
                <a:sym typeface="Arial"/>
              </a:rPr>
              <a:t>The petitioners said that they only pursued this detachment due to a previously approved petition in 2022 in which 160 properties were detached. Estimated property value of the detachment was over $40M which resulted in the WAWM School District losing over $480,000 revenue.</a:t>
            </a:r>
            <a:endParaRPr sz="1500">
              <a:solidFill>
                <a:srgbClr val="000000"/>
              </a:solidFill>
              <a:latin typeface="Arial"/>
              <a:ea typeface="Arial"/>
              <a:cs typeface="Arial"/>
              <a:sym typeface="Arial"/>
            </a:endParaRPr>
          </a:p>
          <a:p>
            <a:pPr indent="-309562" lvl="0" marL="457200" rtl="0" algn="l">
              <a:spcBef>
                <a:spcPts val="0"/>
              </a:spcBef>
              <a:spcAft>
                <a:spcPts val="0"/>
              </a:spcAft>
              <a:buClr>
                <a:srgbClr val="000000"/>
              </a:buClr>
              <a:buSzPct val="100000"/>
              <a:buFont typeface="Arial"/>
              <a:buChar char="●"/>
            </a:pPr>
            <a:r>
              <a:rPr lang="en" sz="1500">
                <a:solidFill>
                  <a:srgbClr val="000000"/>
                </a:solidFill>
                <a:latin typeface="Arial"/>
                <a:ea typeface="Arial"/>
                <a:cs typeface="Arial"/>
                <a:sym typeface="Arial"/>
              </a:rPr>
              <a:t>Now this petition is another 2 properties both of which have 0 school aged children. </a:t>
            </a:r>
            <a:endParaRPr sz="1500">
              <a:solidFill>
                <a:srgbClr val="000000"/>
              </a:solidFill>
              <a:latin typeface="Arial"/>
              <a:ea typeface="Arial"/>
              <a:cs typeface="Arial"/>
              <a:sym typeface="Arial"/>
            </a:endParaRPr>
          </a:p>
          <a:p>
            <a:pPr indent="-309562" lvl="1" marL="914400" rtl="0" algn="l">
              <a:spcBef>
                <a:spcPts val="0"/>
              </a:spcBef>
              <a:spcAft>
                <a:spcPts val="0"/>
              </a:spcAft>
              <a:buClr>
                <a:srgbClr val="000000"/>
              </a:buClr>
              <a:buSzPct val="100000"/>
              <a:buFont typeface="Arial"/>
              <a:buChar char="○"/>
            </a:pPr>
            <a:r>
              <a:rPr lang="en" sz="1500">
                <a:solidFill>
                  <a:srgbClr val="000000"/>
                </a:solidFill>
                <a:latin typeface="Arial"/>
                <a:ea typeface="Arial"/>
                <a:cs typeface="Arial"/>
                <a:sym typeface="Arial"/>
              </a:rPr>
              <a:t>The properties have a taxable value at $586,000. </a:t>
            </a:r>
            <a:endParaRPr sz="1500">
              <a:solidFill>
                <a:srgbClr val="000000"/>
              </a:solidFill>
              <a:latin typeface="Arial"/>
              <a:ea typeface="Arial"/>
              <a:cs typeface="Arial"/>
              <a:sym typeface="Arial"/>
            </a:endParaRPr>
          </a:p>
          <a:p>
            <a:pPr indent="-309562" lvl="0" marL="457200" rtl="0" algn="l">
              <a:spcBef>
                <a:spcPts val="0"/>
              </a:spcBef>
              <a:spcAft>
                <a:spcPts val="0"/>
              </a:spcAft>
              <a:buClr>
                <a:srgbClr val="000000"/>
              </a:buClr>
              <a:buSzPct val="100000"/>
              <a:buFont typeface="Arial"/>
              <a:buChar char="●"/>
            </a:pPr>
            <a:r>
              <a:rPr lang="en" sz="1500">
                <a:solidFill>
                  <a:srgbClr val="000000"/>
                </a:solidFill>
                <a:latin typeface="Arial"/>
                <a:ea typeface="Arial"/>
                <a:cs typeface="Arial"/>
                <a:sym typeface="Arial"/>
              </a:rPr>
              <a:t>Through the snowball effect this (if approved) would be now 162 total properties totaling $40.5M.</a:t>
            </a:r>
            <a:endParaRPr sz="1500">
              <a:solidFill>
                <a:srgbClr val="000000"/>
              </a:solidFill>
              <a:latin typeface="Arial"/>
              <a:ea typeface="Arial"/>
              <a:cs typeface="Arial"/>
              <a:sym typeface="Arial"/>
            </a:endParaRPr>
          </a:p>
          <a:p>
            <a:pPr indent="-309562" lvl="0" marL="457200" rtl="0" algn="l">
              <a:spcBef>
                <a:spcPts val="0"/>
              </a:spcBef>
              <a:spcAft>
                <a:spcPts val="0"/>
              </a:spcAft>
              <a:buClr>
                <a:srgbClr val="000000"/>
              </a:buClr>
              <a:buSzPct val="100000"/>
              <a:buFont typeface="Arial"/>
              <a:buChar char="●"/>
            </a:pPr>
            <a:r>
              <a:rPr lang="en" sz="1500">
                <a:solidFill>
                  <a:srgbClr val="000000"/>
                </a:solidFill>
                <a:latin typeface="Arial"/>
                <a:ea typeface="Arial"/>
                <a:cs typeface="Arial"/>
                <a:sym typeface="Arial"/>
              </a:rPr>
              <a:t>The petitioners would argue that the snowball effect isn’t real, but when you take into consideration that they themselves pursued this because the last petition was approved through the DPI appeal process and the total lost value in property / revenue it is clear that petition requests like this DO have an adverse effect on our school district property value and revenue which impacts our staff and students.</a:t>
            </a:r>
            <a:endParaRPr sz="1500">
              <a:solidFill>
                <a:srgbClr val="000000"/>
              </a:solidFill>
              <a:latin typeface="Arial"/>
              <a:ea typeface="Arial"/>
              <a:cs typeface="Arial"/>
              <a:sym typeface="Arial"/>
            </a:endParaRPr>
          </a:p>
        </p:txBody>
      </p:sp>
      <p:pic>
        <p:nvPicPr>
          <p:cNvPr id="338" name="Google Shape;338;p50"/>
          <p:cNvPicPr preferRelativeResize="0"/>
          <p:nvPr/>
        </p:nvPicPr>
        <p:blipFill>
          <a:blip r:embed="rId10">
            <a:alphaModFix/>
          </a:blip>
          <a:stretch>
            <a:fillRect/>
          </a:stretch>
        </p:blipFill>
        <p:spPr>
          <a:xfrm>
            <a:off x="8238525" y="4325575"/>
            <a:ext cx="769850" cy="7698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Wisconsin State Legislature Criteria (#6)</a:t>
            </a:r>
            <a:endParaRPr/>
          </a:p>
        </p:txBody>
      </p:sp>
      <p:sp>
        <p:nvSpPr>
          <p:cNvPr id="344" name="Google Shape;344;p51"/>
          <p:cNvSpPr txBox="1"/>
          <p:nvPr>
            <p:ph idx="1" type="body"/>
          </p:nvPr>
        </p:nvSpPr>
        <p:spPr>
          <a:xfrm>
            <a:off x="311700" y="1550575"/>
            <a:ext cx="8520600" cy="3243300"/>
          </a:xfrm>
          <a:prstGeom prst="rect">
            <a:avLst/>
          </a:prstGeom>
        </p:spPr>
        <p:txBody>
          <a:bodyPr anchorCtr="0" anchor="t" bIns="91425" lIns="91425" spcFirstLastPara="1" rIns="91425" wrap="square" tIns="91425">
            <a:normAutofit fontScale="32500" lnSpcReduction="20000"/>
          </a:bodyPr>
          <a:lstStyle/>
          <a:p>
            <a:pPr indent="0" lvl="0" marL="0" rtl="0" algn="l">
              <a:spcBef>
                <a:spcPts val="0"/>
              </a:spcBef>
              <a:spcAft>
                <a:spcPts val="0"/>
              </a:spcAft>
              <a:buNone/>
            </a:pPr>
            <a:r>
              <a:rPr b="1" lang="en" sz="4300">
                <a:solidFill>
                  <a:srgbClr val="000000"/>
                </a:solidFill>
                <a:latin typeface="Arial"/>
                <a:ea typeface="Arial"/>
                <a:cs typeface="Arial"/>
                <a:sym typeface="Arial"/>
              </a:rPr>
              <a:t>Whether the proposed reorganization will make any part of a school district's territory noncontiguous.</a:t>
            </a:r>
            <a:endParaRPr b="1" sz="4300">
              <a:solidFill>
                <a:srgbClr val="000000"/>
              </a:solidFill>
              <a:latin typeface="Arial"/>
              <a:ea typeface="Arial"/>
              <a:cs typeface="Arial"/>
              <a:sym typeface="Arial"/>
            </a:endParaRPr>
          </a:p>
          <a:p>
            <a:pPr indent="0" lvl="0" marL="0" marR="101600" rtl="0" algn="l">
              <a:lnSpc>
                <a:spcPct val="131756"/>
              </a:lnSpc>
              <a:spcBef>
                <a:spcPts val="1200"/>
              </a:spcBef>
              <a:spcAft>
                <a:spcPts val="0"/>
              </a:spcAft>
              <a:buNone/>
            </a:pPr>
            <a:r>
              <a:rPr b="1" lang="en" sz="3500">
                <a:solidFill>
                  <a:srgbClr val="222222"/>
                </a:solidFill>
                <a:highlight>
                  <a:srgbClr val="FFFFFF"/>
                </a:highlight>
                <a:latin typeface="Arial"/>
                <a:ea typeface="Arial"/>
                <a:cs typeface="Arial"/>
                <a:sym typeface="Arial"/>
              </a:rPr>
              <a:t>contiguous</a:t>
            </a:r>
            <a:endParaRPr b="1" sz="3500">
              <a:solidFill>
                <a:srgbClr val="222222"/>
              </a:solidFill>
              <a:highlight>
                <a:srgbClr val="FFFFFF"/>
              </a:highlight>
              <a:latin typeface="Arial"/>
              <a:ea typeface="Arial"/>
              <a:cs typeface="Arial"/>
              <a:sym typeface="Arial"/>
            </a:endParaRPr>
          </a:p>
          <a:p>
            <a:pPr indent="0" lvl="0" marL="0" rtl="0" algn="l">
              <a:lnSpc>
                <a:spcPct val="137234"/>
              </a:lnSpc>
              <a:spcBef>
                <a:spcPts val="400"/>
              </a:spcBef>
              <a:spcAft>
                <a:spcPts val="0"/>
              </a:spcAft>
              <a:buNone/>
            </a:pPr>
            <a:r>
              <a:rPr b="1" lang="en" sz="3500">
                <a:solidFill>
                  <a:srgbClr val="222222"/>
                </a:solidFill>
                <a:highlight>
                  <a:srgbClr val="FFFFFF"/>
                </a:highlight>
                <a:uFill>
                  <a:noFill/>
                </a:uFill>
                <a:latin typeface="Arial"/>
                <a:ea typeface="Arial"/>
                <a:cs typeface="Arial"/>
                <a:sym typeface="Arial"/>
                <a:hlinkClick r:id="rId3">
                  <a:extLst>
                    <a:ext uri="{A12FA001-AC4F-418D-AE19-62706E023703}">
                      <ahyp:hlinkClr val="tx"/>
                    </a:ext>
                  </a:extLst>
                </a:hlinkClick>
              </a:rPr>
              <a:t>adjective</a:t>
            </a:r>
            <a:endParaRPr b="1" sz="3500">
              <a:solidFill>
                <a:srgbClr val="222222"/>
              </a:solidFill>
              <a:highlight>
                <a:srgbClr val="FFFFFF"/>
              </a:highlight>
              <a:latin typeface="Arial"/>
              <a:ea typeface="Arial"/>
              <a:cs typeface="Arial"/>
              <a:sym typeface="Arial"/>
            </a:endParaRPr>
          </a:p>
          <a:p>
            <a:pPr indent="0" lvl="0" marL="0" marR="101600" rtl="0" algn="l">
              <a:lnSpc>
                <a:spcPct val="144827"/>
              </a:lnSpc>
              <a:spcBef>
                <a:spcPts val="400"/>
              </a:spcBef>
              <a:spcAft>
                <a:spcPts val="0"/>
              </a:spcAft>
              <a:buNone/>
            </a:pPr>
            <a:r>
              <a:rPr lang="en" sz="3500">
                <a:solidFill>
                  <a:srgbClr val="222222"/>
                </a:solidFill>
                <a:highlight>
                  <a:srgbClr val="FFFFFF"/>
                </a:highlight>
                <a:latin typeface="Arial"/>
                <a:ea typeface="Arial"/>
                <a:cs typeface="Arial"/>
                <a:sym typeface="Arial"/>
              </a:rPr>
              <a:t>con·​tig·​u·​ous </a:t>
            </a:r>
            <a:r>
              <a:rPr lang="en" sz="3500">
                <a:solidFill>
                  <a:srgbClr val="222222"/>
                </a:solidFill>
                <a:highlight>
                  <a:srgbClr val="FFFFFF"/>
                </a:highlight>
                <a:uFill>
                  <a:noFill/>
                </a:uFill>
                <a:latin typeface="Arial"/>
                <a:ea typeface="Arial"/>
                <a:cs typeface="Arial"/>
                <a:sym typeface="Arial"/>
                <a:hlinkClick r:id="rId4">
                  <a:extLst>
                    <a:ext uri="{A12FA001-AC4F-418D-AE19-62706E023703}">
                      <ahyp:hlinkClr val="tx"/>
                    </a:ext>
                  </a:extLst>
                </a:hlinkClick>
              </a:rPr>
              <a:t>kən-ˈti-gyə-wəs </a:t>
            </a:r>
            <a:r>
              <a:rPr lang="en" sz="3500">
                <a:solidFill>
                  <a:srgbClr val="222222"/>
                </a:solidFill>
                <a:highlight>
                  <a:srgbClr val="FFFFFF"/>
                </a:highlight>
                <a:latin typeface="Arial"/>
                <a:ea typeface="Arial"/>
                <a:cs typeface="Arial"/>
                <a:sym typeface="Arial"/>
              </a:rPr>
              <a:t> -gyü-əs</a:t>
            </a:r>
            <a:r>
              <a:rPr b="1" lang="en" sz="3500">
                <a:solidFill>
                  <a:srgbClr val="222222"/>
                </a:solidFill>
                <a:highlight>
                  <a:srgbClr val="FFFFFF"/>
                </a:highlight>
                <a:latin typeface="Arial"/>
                <a:ea typeface="Arial"/>
                <a:cs typeface="Arial"/>
                <a:sym typeface="Arial"/>
              </a:rPr>
              <a:t>1</a:t>
            </a:r>
            <a:endParaRPr b="1" sz="3500">
              <a:solidFill>
                <a:srgbClr val="222222"/>
              </a:solidFill>
              <a:highlight>
                <a:srgbClr val="FFFFFF"/>
              </a:highlight>
              <a:latin typeface="Arial"/>
              <a:ea typeface="Arial"/>
              <a:cs typeface="Arial"/>
              <a:sym typeface="Arial"/>
            </a:endParaRPr>
          </a:p>
          <a:p>
            <a:pPr indent="0" lvl="0" marL="101600" rtl="0" algn="l">
              <a:spcBef>
                <a:spcPts val="0"/>
              </a:spcBef>
              <a:spcAft>
                <a:spcPts val="0"/>
              </a:spcAft>
              <a:buNone/>
            </a:pPr>
            <a:r>
              <a:rPr lang="en" sz="3500">
                <a:solidFill>
                  <a:srgbClr val="222222"/>
                </a:solidFill>
                <a:highlight>
                  <a:srgbClr val="FFFFFF"/>
                </a:highlight>
                <a:latin typeface="Arial"/>
                <a:ea typeface="Arial"/>
                <a:cs typeface="Arial"/>
                <a:sym typeface="Arial"/>
              </a:rPr>
              <a:t>: being in </a:t>
            </a:r>
            <a:r>
              <a:rPr lang="en" sz="3500">
                <a:solidFill>
                  <a:srgbClr val="222222"/>
                </a:solidFill>
                <a:highlight>
                  <a:srgbClr val="FFFFFF"/>
                </a:highlight>
                <a:uFill>
                  <a:noFill/>
                </a:uFill>
                <a:latin typeface="Arial"/>
                <a:ea typeface="Arial"/>
                <a:cs typeface="Arial"/>
                <a:sym typeface="Arial"/>
                <a:hlinkClick r:id="rId5">
                  <a:extLst>
                    <a:ext uri="{A12FA001-AC4F-418D-AE19-62706E023703}">
                      <ahyp:hlinkClr val="tx"/>
                    </a:ext>
                  </a:extLst>
                </a:hlinkClick>
              </a:rPr>
              <a:t>actual</a:t>
            </a:r>
            <a:r>
              <a:rPr lang="en" sz="3500">
                <a:solidFill>
                  <a:srgbClr val="222222"/>
                </a:solidFill>
                <a:highlight>
                  <a:srgbClr val="FFFFFF"/>
                </a:highlight>
                <a:latin typeface="Arial"/>
                <a:ea typeface="Arial"/>
                <a:cs typeface="Arial"/>
                <a:sym typeface="Arial"/>
              </a:rPr>
              <a:t> contact : touching along a boundary or at a point</a:t>
            </a:r>
            <a:endParaRPr sz="3500">
              <a:solidFill>
                <a:srgbClr val="222222"/>
              </a:solidFill>
              <a:highlight>
                <a:srgbClr val="FFFFFF"/>
              </a:highlight>
              <a:latin typeface="Arial"/>
              <a:ea typeface="Arial"/>
              <a:cs typeface="Arial"/>
              <a:sym typeface="Arial"/>
            </a:endParaRPr>
          </a:p>
          <a:p>
            <a:pPr indent="0" lvl="0" marL="0" marR="101600" rtl="0" algn="l">
              <a:lnSpc>
                <a:spcPct val="131756"/>
              </a:lnSpc>
              <a:spcBef>
                <a:spcPts val="400"/>
              </a:spcBef>
              <a:spcAft>
                <a:spcPts val="0"/>
              </a:spcAft>
              <a:buNone/>
            </a:pPr>
            <a:r>
              <a:t/>
            </a:r>
            <a:endParaRPr b="1" sz="3500">
              <a:solidFill>
                <a:srgbClr val="222222"/>
              </a:solidFill>
              <a:highlight>
                <a:srgbClr val="FFFFFF"/>
              </a:highlight>
              <a:latin typeface="Arial"/>
              <a:ea typeface="Arial"/>
              <a:cs typeface="Arial"/>
              <a:sym typeface="Arial"/>
            </a:endParaRPr>
          </a:p>
          <a:p>
            <a:pPr indent="0" lvl="0" marL="0" marR="101600" rtl="0" algn="l">
              <a:lnSpc>
                <a:spcPct val="131756"/>
              </a:lnSpc>
              <a:spcBef>
                <a:spcPts val="400"/>
              </a:spcBef>
              <a:spcAft>
                <a:spcPts val="0"/>
              </a:spcAft>
              <a:buNone/>
            </a:pPr>
            <a:r>
              <a:rPr b="1" lang="en" sz="3500">
                <a:solidFill>
                  <a:srgbClr val="222222"/>
                </a:solidFill>
                <a:highlight>
                  <a:srgbClr val="FFFFFF"/>
                </a:highlight>
                <a:latin typeface="Arial"/>
                <a:ea typeface="Arial"/>
                <a:cs typeface="Arial"/>
                <a:sym typeface="Arial"/>
              </a:rPr>
              <a:t>noncontiguous</a:t>
            </a:r>
            <a:endParaRPr b="1" sz="3500">
              <a:solidFill>
                <a:srgbClr val="222222"/>
              </a:solidFill>
              <a:highlight>
                <a:srgbClr val="FFFFFF"/>
              </a:highlight>
              <a:latin typeface="Arial"/>
              <a:ea typeface="Arial"/>
              <a:cs typeface="Arial"/>
              <a:sym typeface="Arial"/>
            </a:endParaRPr>
          </a:p>
          <a:p>
            <a:pPr indent="0" lvl="0" marL="0" rtl="0" algn="l">
              <a:lnSpc>
                <a:spcPct val="137234"/>
              </a:lnSpc>
              <a:spcBef>
                <a:spcPts val="400"/>
              </a:spcBef>
              <a:spcAft>
                <a:spcPts val="0"/>
              </a:spcAft>
              <a:buNone/>
            </a:pPr>
            <a:r>
              <a:rPr b="1" lang="en" sz="3500">
                <a:solidFill>
                  <a:srgbClr val="222222"/>
                </a:solidFill>
                <a:highlight>
                  <a:srgbClr val="FFFFFF"/>
                </a:highlight>
                <a:uFill>
                  <a:noFill/>
                </a:uFill>
                <a:latin typeface="Arial"/>
                <a:ea typeface="Arial"/>
                <a:cs typeface="Arial"/>
                <a:sym typeface="Arial"/>
                <a:hlinkClick r:id="rId6">
                  <a:extLst>
                    <a:ext uri="{A12FA001-AC4F-418D-AE19-62706E023703}">
                      <ahyp:hlinkClr val="tx"/>
                    </a:ext>
                  </a:extLst>
                </a:hlinkClick>
              </a:rPr>
              <a:t>adjective</a:t>
            </a:r>
            <a:endParaRPr b="1" sz="3500">
              <a:solidFill>
                <a:srgbClr val="222222"/>
              </a:solidFill>
              <a:highlight>
                <a:srgbClr val="FFFFFF"/>
              </a:highlight>
              <a:latin typeface="Arial"/>
              <a:ea typeface="Arial"/>
              <a:cs typeface="Arial"/>
              <a:sym typeface="Arial"/>
            </a:endParaRPr>
          </a:p>
          <a:p>
            <a:pPr indent="0" lvl="0" marL="0" marR="101600" rtl="0" algn="l">
              <a:lnSpc>
                <a:spcPct val="144827"/>
              </a:lnSpc>
              <a:spcBef>
                <a:spcPts val="400"/>
              </a:spcBef>
              <a:spcAft>
                <a:spcPts val="0"/>
              </a:spcAft>
              <a:buNone/>
            </a:pPr>
            <a:r>
              <a:rPr lang="en" sz="3500">
                <a:solidFill>
                  <a:srgbClr val="222222"/>
                </a:solidFill>
                <a:highlight>
                  <a:srgbClr val="FFFFFF"/>
                </a:highlight>
                <a:latin typeface="Arial"/>
                <a:ea typeface="Arial"/>
                <a:cs typeface="Arial"/>
                <a:sym typeface="Arial"/>
              </a:rPr>
              <a:t>non·​con·​tig·​u·​ous </a:t>
            </a:r>
            <a:r>
              <a:rPr lang="en" sz="3500">
                <a:solidFill>
                  <a:srgbClr val="222222"/>
                </a:solidFill>
                <a:highlight>
                  <a:srgbClr val="FFFFFF"/>
                </a:highlight>
                <a:uFill>
                  <a:noFill/>
                </a:uFill>
                <a:latin typeface="Arial"/>
                <a:ea typeface="Arial"/>
                <a:cs typeface="Arial"/>
                <a:sym typeface="Arial"/>
                <a:hlinkClick r:id="rId7">
                  <a:extLst>
                    <a:ext uri="{A12FA001-AC4F-418D-AE19-62706E023703}">
                      <ahyp:hlinkClr val="tx"/>
                    </a:ext>
                  </a:extLst>
                </a:hlinkClick>
              </a:rPr>
              <a:t>ˌnän-kən-ˈti-gyə-wəs </a:t>
            </a:r>
            <a:r>
              <a:rPr lang="en" sz="3500">
                <a:solidFill>
                  <a:srgbClr val="222222"/>
                </a:solidFill>
                <a:highlight>
                  <a:srgbClr val="FFFFFF"/>
                </a:highlight>
                <a:latin typeface="Arial"/>
                <a:ea typeface="Arial"/>
                <a:cs typeface="Arial"/>
                <a:sym typeface="Arial"/>
              </a:rPr>
              <a:t> -gyü-əs</a:t>
            </a:r>
            <a:endParaRPr sz="3500">
              <a:solidFill>
                <a:srgbClr val="222222"/>
              </a:solidFill>
              <a:highlight>
                <a:srgbClr val="FFFFFF"/>
              </a:highlight>
              <a:latin typeface="Arial"/>
              <a:ea typeface="Arial"/>
              <a:cs typeface="Arial"/>
              <a:sym typeface="Arial"/>
            </a:endParaRPr>
          </a:p>
          <a:p>
            <a:pPr indent="0" lvl="0" marL="0" rtl="0" algn="l">
              <a:spcBef>
                <a:spcPts val="0"/>
              </a:spcBef>
              <a:spcAft>
                <a:spcPts val="0"/>
              </a:spcAft>
              <a:buNone/>
            </a:pPr>
            <a:r>
              <a:rPr i="1" lang="en" sz="3500">
                <a:solidFill>
                  <a:srgbClr val="222222"/>
                </a:solidFill>
                <a:highlight>
                  <a:srgbClr val="FFFFFF"/>
                </a:highlight>
                <a:latin typeface="Arial"/>
                <a:ea typeface="Arial"/>
                <a:cs typeface="Arial"/>
                <a:sym typeface="Arial"/>
              </a:rPr>
              <a:t>especially</a:t>
            </a:r>
            <a:r>
              <a:rPr lang="en" sz="3500">
                <a:solidFill>
                  <a:srgbClr val="222222"/>
                </a:solidFill>
                <a:highlight>
                  <a:srgbClr val="FFFFFF"/>
                </a:highlight>
                <a:latin typeface="Arial"/>
                <a:ea typeface="Arial"/>
                <a:cs typeface="Arial"/>
                <a:sym typeface="Arial"/>
              </a:rPr>
              <a:t> : not adjoining along a boundary or consisting of parts that adjoin</a:t>
            </a:r>
            <a:endParaRPr sz="3500">
              <a:solidFill>
                <a:srgbClr val="222222"/>
              </a:solidFill>
              <a:highlight>
                <a:srgbClr val="FFFFFF"/>
              </a:highlight>
              <a:latin typeface="Arial"/>
              <a:ea typeface="Arial"/>
              <a:cs typeface="Arial"/>
              <a:sym typeface="Arial"/>
            </a:endParaRPr>
          </a:p>
          <a:p>
            <a:pPr indent="0" lvl="0" marL="0" rtl="0" algn="l">
              <a:spcBef>
                <a:spcPts val="0"/>
              </a:spcBef>
              <a:spcAft>
                <a:spcPts val="0"/>
              </a:spcAft>
              <a:buNone/>
            </a:pPr>
            <a:r>
              <a:t/>
            </a:r>
            <a:endParaRPr sz="3500">
              <a:solidFill>
                <a:srgbClr val="222222"/>
              </a:solidFill>
              <a:highlight>
                <a:srgbClr val="FFFFFF"/>
              </a:highlight>
              <a:latin typeface="Arial"/>
              <a:ea typeface="Arial"/>
              <a:cs typeface="Arial"/>
              <a:sym typeface="Arial"/>
            </a:endParaRPr>
          </a:p>
          <a:p>
            <a:pPr indent="0" lvl="0" marL="0" rtl="0" algn="l">
              <a:spcBef>
                <a:spcPts val="0"/>
              </a:spcBef>
              <a:spcAft>
                <a:spcPts val="0"/>
              </a:spcAft>
              <a:buNone/>
            </a:pPr>
            <a:r>
              <a:rPr lang="en" sz="3500">
                <a:solidFill>
                  <a:srgbClr val="222222"/>
                </a:solidFill>
                <a:highlight>
                  <a:srgbClr val="FFFFFF"/>
                </a:highlight>
                <a:latin typeface="Arial"/>
                <a:ea typeface="Arial"/>
                <a:cs typeface="Arial"/>
                <a:sym typeface="Arial"/>
              </a:rPr>
              <a:t>Merriam Webster (</a:t>
            </a:r>
            <a:r>
              <a:rPr lang="en" sz="3500" u="sng">
                <a:solidFill>
                  <a:srgbClr val="222222"/>
                </a:solidFill>
                <a:highlight>
                  <a:srgbClr val="FFFFFF"/>
                </a:highlight>
                <a:latin typeface="Arial"/>
                <a:ea typeface="Arial"/>
                <a:cs typeface="Arial"/>
                <a:sym typeface="Arial"/>
                <a:hlinkClick r:id="rId8">
                  <a:extLst>
                    <a:ext uri="{A12FA001-AC4F-418D-AE19-62706E023703}">
                      <ahyp:hlinkClr val="tx"/>
                    </a:ext>
                  </a:extLst>
                </a:hlinkClick>
              </a:rPr>
              <a:t>HERE</a:t>
            </a:r>
            <a:r>
              <a:rPr lang="en" sz="3500">
                <a:solidFill>
                  <a:srgbClr val="222222"/>
                </a:solidFill>
                <a:highlight>
                  <a:srgbClr val="FFFFFF"/>
                </a:highlight>
                <a:latin typeface="Arial"/>
                <a:ea typeface="Arial"/>
                <a:cs typeface="Arial"/>
                <a:sym typeface="Arial"/>
              </a:rPr>
              <a:t>)</a:t>
            </a:r>
            <a:endParaRPr>
              <a:solidFill>
                <a:srgbClr val="222222"/>
              </a:solidFill>
            </a:endParaRPr>
          </a:p>
        </p:txBody>
      </p:sp>
      <p:pic>
        <p:nvPicPr>
          <p:cNvPr id="345" name="Google Shape;345;p51"/>
          <p:cNvPicPr preferRelativeResize="0"/>
          <p:nvPr/>
        </p:nvPicPr>
        <p:blipFill>
          <a:blip r:embed="rId9">
            <a:alphaModFix/>
          </a:blip>
          <a:stretch>
            <a:fillRect/>
          </a:stretch>
        </p:blipFill>
        <p:spPr>
          <a:xfrm>
            <a:off x="7590400" y="3976300"/>
            <a:ext cx="969700" cy="969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3745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Historical Background</a:t>
            </a:r>
            <a:endParaRPr/>
          </a:p>
        </p:txBody>
      </p:sp>
      <p:sp>
        <p:nvSpPr>
          <p:cNvPr id="77" name="Google Shape;77;p16"/>
          <p:cNvSpPr txBox="1"/>
          <p:nvPr>
            <p:ph idx="1" type="body"/>
          </p:nvPr>
        </p:nvSpPr>
        <p:spPr>
          <a:xfrm>
            <a:off x="311700" y="1083750"/>
            <a:ext cx="85206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“West Allis officials voiced opposition to including the </a:t>
            </a:r>
            <a:r>
              <a:rPr lang="en" sz="1600">
                <a:solidFill>
                  <a:srgbClr val="000000"/>
                </a:solidFill>
                <a:latin typeface="Arial"/>
                <a:ea typeface="Arial"/>
                <a:cs typeface="Arial"/>
                <a:sym typeface="Arial"/>
              </a:rPr>
              <a:t>position</a:t>
            </a:r>
            <a:r>
              <a:rPr lang="en" sz="1600">
                <a:solidFill>
                  <a:srgbClr val="000000"/>
                </a:solidFill>
                <a:latin typeface="Arial"/>
                <a:ea typeface="Arial"/>
                <a:cs typeface="Arial"/>
                <a:sym typeface="Arial"/>
              </a:rPr>
              <a:t> of New Berlin, Waukesha County in the West Allis School System.”</a:t>
            </a:r>
            <a:endParaRPr sz="1600">
              <a:solidFill>
                <a:srgbClr val="000000"/>
              </a:solidFill>
              <a:latin typeface="Arial"/>
              <a:ea typeface="Arial"/>
              <a:cs typeface="Arial"/>
              <a:sym typeface="Arial"/>
            </a:endParaRPr>
          </a:p>
          <a:p>
            <a:pPr indent="-330200" lvl="0" marL="457200" rtl="0" algn="l">
              <a:spcBef>
                <a:spcPts val="1000"/>
              </a:spcBef>
              <a:spcAft>
                <a:spcPts val="0"/>
              </a:spcAft>
              <a:buClr>
                <a:srgbClr val="000000"/>
              </a:buClr>
              <a:buSzPts val="1600"/>
              <a:buFont typeface="Arial"/>
              <a:buChar char="●"/>
            </a:pPr>
            <a:r>
              <a:rPr lang="en" sz="1600">
                <a:solidFill>
                  <a:srgbClr val="000000"/>
                </a:solidFill>
                <a:latin typeface="Arial"/>
                <a:ea typeface="Arial"/>
                <a:cs typeface="Arial"/>
                <a:sym typeface="Arial"/>
              </a:rPr>
              <a:t>“After much discussion, the County School Committee took action.  A motion was made to consolidate… and Joint School District No. 6 of the Town of Greenfield in Milwaukee County and the Town of New Berlin in Waukesha county (Parkway District) with the School District of the city of West Allis.”</a:t>
            </a:r>
            <a:endParaRPr sz="1600">
              <a:solidFill>
                <a:srgbClr val="000000"/>
              </a:solidFill>
              <a:latin typeface="Arial"/>
              <a:ea typeface="Arial"/>
              <a:cs typeface="Arial"/>
              <a:sym typeface="Arial"/>
            </a:endParaRPr>
          </a:p>
          <a:p>
            <a:pPr indent="0" lvl="0" marL="0" rtl="0" algn="l">
              <a:spcBef>
                <a:spcPts val="1000"/>
              </a:spcBef>
              <a:spcAft>
                <a:spcPts val="0"/>
              </a:spcAft>
              <a:buNone/>
            </a:pPr>
            <a:r>
              <a:rPr lang="en" sz="1600">
                <a:solidFill>
                  <a:srgbClr val="000000"/>
                </a:solidFill>
                <a:latin typeface="Arial"/>
                <a:ea typeface="Arial"/>
                <a:cs typeface="Arial"/>
                <a:sym typeface="Arial"/>
              </a:rPr>
              <a:t>(</a:t>
            </a:r>
            <a:r>
              <a:rPr i="1" lang="en" sz="1600">
                <a:solidFill>
                  <a:srgbClr val="000000"/>
                </a:solidFill>
                <a:latin typeface="Arial"/>
                <a:ea typeface="Arial"/>
                <a:cs typeface="Arial"/>
                <a:sym typeface="Arial"/>
              </a:rPr>
              <a:t>100 Years of the West West Allis and West Milwaukee Schools</a:t>
            </a:r>
            <a:r>
              <a:rPr lang="en" sz="1600">
                <a:solidFill>
                  <a:srgbClr val="000000"/>
                </a:solidFill>
                <a:latin typeface="Arial"/>
                <a:ea typeface="Arial"/>
                <a:cs typeface="Arial"/>
                <a:sym typeface="Arial"/>
              </a:rPr>
              <a:t>. </a:t>
            </a:r>
            <a:r>
              <a:rPr lang="en" sz="1600">
                <a:solidFill>
                  <a:srgbClr val="000000"/>
                </a:solidFill>
                <a:latin typeface="Arial"/>
                <a:ea typeface="Arial"/>
                <a:cs typeface="Arial"/>
                <a:sym typeface="Arial"/>
              </a:rPr>
              <a:t>Pages 66-70) (</a:t>
            </a:r>
            <a:r>
              <a:rPr lang="en" sz="1600" u="sng">
                <a:solidFill>
                  <a:schemeClr val="hlink"/>
                </a:solidFill>
                <a:latin typeface="Arial"/>
                <a:ea typeface="Arial"/>
                <a:cs typeface="Arial"/>
                <a:sym typeface="Arial"/>
                <a:hlinkClick r:id="rId3"/>
              </a:rPr>
              <a:t>HERE</a:t>
            </a:r>
            <a:r>
              <a:rPr lang="en" sz="1600">
                <a:solidFill>
                  <a:srgbClr val="000000"/>
                </a:solidFill>
                <a:latin typeface="Arial"/>
                <a:ea typeface="Arial"/>
                <a:cs typeface="Arial"/>
                <a:sym typeface="Arial"/>
              </a:rPr>
              <a:t>)</a:t>
            </a:r>
            <a:endParaRPr sz="1600">
              <a:solidFill>
                <a:srgbClr val="000000"/>
              </a:solidFill>
              <a:latin typeface="Arial"/>
              <a:ea typeface="Arial"/>
              <a:cs typeface="Arial"/>
              <a:sym typeface="Arial"/>
            </a:endParaRPr>
          </a:p>
          <a:p>
            <a:pPr indent="0" lvl="0" marL="0" rtl="0" algn="l">
              <a:spcBef>
                <a:spcPts val="1000"/>
              </a:spcBef>
              <a:spcAft>
                <a:spcPts val="1000"/>
              </a:spcAft>
              <a:buNone/>
            </a:pPr>
            <a:r>
              <a:rPr lang="en" sz="1600">
                <a:solidFill>
                  <a:srgbClr val="000000"/>
                </a:solidFill>
                <a:latin typeface="Arial"/>
                <a:ea typeface="Arial"/>
                <a:cs typeface="Arial"/>
                <a:sym typeface="Arial"/>
              </a:rPr>
              <a:t>(October, 1985 letter and enclosures from State Superintendent Herbert J. Grover to West Allis School District, District Administrator, Sam Castagna) (</a:t>
            </a:r>
            <a:r>
              <a:rPr lang="en" sz="1600" u="sng">
                <a:solidFill>
                  <a:schemeClr val="hlink"/>
                </a:solidFill>
                <a:latin typeface="Arial"/>
                <a:ea typeface="Arial"/>
                <a:cs typeface="Arial"/>
                <a:sym typeface="Arial"/>
                <a:hlinkClick r:id="rId4"/>
              </a:rPr>
              <a:t>HERE</a:t>
            </a:r>
            <a:r>
              <a:rPr lang="en" sz="1600">
                <a:solidFill>
                  <a:srgbClr val="000000"/>
                </a:solidFill>
                <a:latin typeface="Arial"/>
                <a:ea typeface="Arial"/>
                <a:cs typeface="Arial"/>
                <a:sym typeface="Arial"/>
              </a:rPr>
              <a:t>)</a:t>
            </a:r>
            <a:endParaRPr sz="1600">
              <a:solidFill>
                <a:srgbClr val="000000"/>
              </a:solidFill>
              <a:latin typeface="Arial"/>
              <a:ea typeface="Arial"/>
              <a:cs typeface="Arial"/>
              <a:sym typeface="Arial"/>
            </a:endParaRPr>
          </a:p>
        </p:txBody>
      </p:sp>
      <p:pic>
        <p:nvPicPr>
          <p:cNvPr id="78" name="Google Shape;78;p16"/>
          <p:cNvPicPr preferRelativeResize="0"/>
          <p:nvPr/>
        </p:nvPicPr>
        <p:blipFill>
          <a:blip r:embed="rId5">
            <a:alphaModFix/>
          </a:blip>
          <a:stretch>
            <a:fillRect/>
          </a:stretch>
        </p:blipFill>
        <p:spPr>
          <a:xfrm>
            <a:off x="7590400" y="4018075"/>
            <a:ext cx="927925" cy="9279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Wisconsin State Legislature Criteria (#6)</a:t>
            </a:r>
            <a:endParaRPr/>
          </a:p>
        </p:txBody>
      </p:sp>
      <p:sp>
        <p:nvSpPr>
          <p:cNvPr id="351" name="Google Shape;351;p52"/>
          <p:cNvSpPr txBox="1"/>
          <p:nvPr>
            <p:ph idx="1" type="body"/>
          </p:nvPr>
        </p:nvSpPr>
        <p:spPr>
          <a:xfrm>
            <a:off x="311700" y="1550575"/>
            <a:ext cx="2507700" cy="4995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5400" u="sng">
                <a:solidFill>
                  <a:schemeClr val="hlink"/>
                </a:solidFill>
                <a:hlinkClick r:id="rId3"/>
              </a:rPr>
              <a:t>Map of Petition Area</a:t>
            </a:r>
            <a:endParaRPr b="1" sz="5400"/>
          </a:p>
          <a:p>
            <a:pPr indent="0" lvl="0" marL="0" rtl="0" algn="l">
              <a:spcBef>
                <a:spcPts val="1200"/>
              </a:spcBef>
              <a:spcAft>
                <a:spcPts val="1200"/>
              </a:spcAft>
              <a:buNone/>
            </a:pPr>
            <a:r>
              <a:t/>
            </a:r>
            <a:endParaRPr/>
          </a:p>
        </p:txBody>
      </p:sp>
      <p:pic>
        <p:nvPicPr>
          <p:cNvPr id="352" name="Google Shape;352;p52"/>
          <p:cNvPicPr preferRelativeResize="0"/>
          <p:nvPr/>
        </p:nvPicPr>
        <p:blipFill>
          <a:blip r:embed="rId4">
            <a:alphaModFix/>
          </a:blip>
          <a:stretch>
            <a:fillRect/>
          </a:stretch>
        </p:blipFill>
        <p:spPr>
          <a:xfrm>
            <a:off x="3047050" y="1366424"/>
            <a:ext cx="5785249" cy="34939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id="357" name="Google Shape;357;p53"/>
          <p:cNvPicPr preferRelativeResize="0"/>
          <p:nvPr/>
        </p:nvPicPr>
        <p:blipFill>
          <a:blip r:embed="rId3">
            <a:alphaModFix/>
          </a:blip>
          <a:stretch>
            <a:fillRect/>
          </a:stretch>
        </p:blipFill>
        <p:spPr>
          <a:xfrm>
            <a:off x="2922249" y="1176288"/>
            <a:ext cx="2189100" cy="3740780"/>
          </a:xfrm>
          <a:prstGeom prst="rect">
            <a:avLst/>
          </a:prstGeom>
          <a:noFill/>
          <a:ln>
            <a:noFill/>
          </a:ln>
        </p:spPr>
      </p:pic>
      <p:sp>
        <p:nvSpPr>
          <p:cNvPr id="358" name="Google Shape;358;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Wisconsin State Legislature </a:t>
            </a:r>
            <a:r>
              <a:rPr lang="en"/>
              <a:t>Criteria</a:t>
            </a:r>
            <a:r>
              <a:rPr lang="en"/>
              <a:t> (#6)</a:t>
            </a:r>
            <a:endParaRPr/>
          </a:p>
        </p:txBody>
      </p:sp>
      <p:sp>
        <p:nvSpPr>
          <p:cNvPr id="359" name="Google Shape;359;p53"/>
          <p:cNvSpPr txBox="1"/>
          <p:nvPr/>
        </p:nvSpPr>
        <p:spPr>
          <a:xfrm>
            <a:off x="311700" y="1246250"/>
            <a:ext cx="1302600" cy="312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latin typeface="Proxima Nova"/>
                <a:ea typeface="Proxima Nova"/>
                <a:cs typeface="Proxima Nova"/>
                <a:sym typeface="Proxima Nova"/>
              </a:rPr>
              <a:t>City of New Berlin Boundary</a:t>
            </a:r>
            <a:endParaRPr b="1" sz="1700">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rPr b="1" lang="en">
                <a:latin typeface="Proxima Nova"/>
                <a:ea typeface="Proxima Nova"/>
                <a:cs typeface="Proxima Nova"/>
                <a:sym typeface="Proxima Nova"/>
              </a:rPr>
              <a:t>Elmbrook School District boundary within New Berlin</a:t>
            </a:r>
            <a:endParaRPr b="1">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360" name="Google Shape;360;p53"/>
          <p:cNvSpPr txBox="1"/>
          <p:nvPr/>
        </p:nvSpPr>
        <p:spPr>
          <a:xfrm>
            <a:off x="761275" y="2823475"/>
            <a:ext cx="12354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700">
              <a:latin typeface="Proxima Nova"/>
              <a:ea typeface="Proxima Nova"/>
              <a:cs typeface="Proxima Nova"/>
              <a:sym typeface="Proxima Nova"/>
            </a:endParaRPr>
          </a:p>
        </p:txBody>
      </p:sp>
      <p:sp>
        <p:nvSpPr>
          <p:cNvPr id="361" name="Google Shape;361;p53"/>
          <p:cNvSpPr txBox="1"/>
          <p:nvPr/>
        </p:nvSpPr>
        <p:spPr>
          <a:xfrm>
            <a:off x="6419300" y="4136275"/>
            <a:ext cx="1880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Proxima Nova"/>
                <a:ea typeface="Proxima Nova"/>
                <a:cs typeface="Proxima Nova"/>
                <a:sym typeface="Proxima Nova"/>
              </a:rPr>
              <a:t>City Of New Berlin Boundary</a:t>
            </a:r>
            <a:endParaRPr b="1" sz="1600">
              <a:latin typeface="Proxima Nova"/>
              <a:ea typeface="Proxima Nova"/>
              <a:cs typeface="Proxima Nova"/>
              <a:sym typeface="Proxima Nova"/>
            </a:endParaRPr>
          </a:p>
        </p:txBody>
      </p:sp>
      <p:sp>
        <p:nvSpPr>
          <p:cNvPr id="362" name="Google Shape;362;p53"/>
          <p:cNvSpPr txBox="1"/>
          <p:nvPr/>
        </p:nvSpPr>
        <p:spPr>
          <a:xfrm>
            <a:off x="819175" y="4136275"/>
            <a:ext cx="1302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Proxima Nova"/>
                <a:ea typeface="Proxima Nova"/>
                <a:cs typeface="Proxima Nova"/>
                <a:sym typeface="Proxima Nova"/>
              </a:rPr>
              <a:t>Area of Petitioners</a:t>
            </a:r>
            <a:endParaRPr b="1" sz="1600">
              <a:latin typeface="Proxima Nova"/>
              <a:ea typeface="Proxima Nova"/>
              <a:cs typeface="Proxima Nova"/>
              <a:sym typeface="Proxima Nova"/>
            </a:endParaRPr>
          </a:p>
        </p:txBody>
      </p:sp>
      <p:cxnSp>
        <p:nvCxnSpPr>
          <p:cNvPr id="363" name="Google Shape;363;p53"/>
          <p:cNvCxnSpPr/>
          <p:nvPr/>
        </p:nvCxnSpPr>
        <p:spPr>
          <a:xfrm flipH="1" rot="10800000">
            <a:off x="1903250" y="4191175"/>
            <a:ext cx="1600500" cy="244500"/>
          </a:xfrm>
          <a:prstGeom prst="straightConnector1">
            <a:avLst/>
          </a:prstGeom>
          <a:noFill/>
          <a:ln cap="flat" cmpd="sng" w="28575">
            <a:solidFill>
              <a:srgbClr val="000000"/>
            </a:solidFill>
            <a:prstDash val="solid"/>
            <a:round/>
            <a:headEnd len="med" w="med" type="none"/>
            <a:tailEnd len="med" w="med" type="triangle"/>
          </a:ln>
        </p:spPr>
      </p:cxnSp>
      <p:cxnSp>
        <p:nvCxnSpPr>
          <p:cNvPr id="364" name="Google Shape;364;p53"/>
          <p:cNvCxnSpPr/>
          <p:nvPr/>
        </p:nvCxnSpPr>
        <p:spPr>
          <a:xfrm rot="10800000">
            <a:off x="4041450" y="3499125"/>
            <a:ext cx="2189100" cy="889200"/>
          </a:xfrm>
          <a:prstGeom prst="straightConnector1">
            <a:avLst/>
          </a:prstGeom>
          <a:noFill/>
          <a:ln cap="flat" cmpd="sng" w="28575">
            <a:solidFill>
              <a:srgbClr val="000000"/>
            </a:solidFill>
            <a:prstDash val="solid"/>
            <a:round/>
            <a:headEnd len="med" w="med" type="none"/>
            <a:tailEnd len="med" w="med" type="triangle"/>
          </a:ln>
        </p:spPr>
      </p:cxnSp>
      <p:cxnSp>
        <p:nvCxnSpPr>
          <p:cNvPr id="365" name="Google Shape;365;p53"/>
          <p:cNvCxnSpPr/>
          <p:nvPr/>
        </p:nvCxnSpPr>
        <p:spPr>
          <a:xfrm>
            <a:off x="1376325" y="1572925"/>
            <a:ext cx="1739700" cy="32400"/>
          </a:xfrm>
          <a:prstGeom prst="straightConnector1">
            <a:avLst/>
          </a:prstGeom>
          <a:noFill/>
          <a:ln cap="flat" cmpd="sng" w="28575">
            <a:solidFill>
              <a:srgbClr val="000000"/>
            </a:solidFill>
            <a:prstDash val="solid"/>
            <a:round/>
            <a:headEnd len="med" w="med" type="none"/>
            <a:tailEnd len="med" w="med" type="triangle"/>
          </a:ln>
        </p:spPr>
      </p:cxnSp>
      <p:cxnSp>
        <p:nvCxnSpPr>
          <p:cNvPr id="366" name="Google Shape;366;p53"/>
          <p:cNvCxnSpPr/>
          <p:nvPr/>
        </p:nvCxnSpPr>
        <p:spPr>
          <a:xfrm flipH="1" rot="10800000">
            <a:off x="1462825" y="1887725"/>
            <a:ext cx="2023200" cy="825600"/>
          </a:xfrm>
          <a:prstGeom prst="straightConnector1">
            <a:avLst/>
          </a:prstGeom>
          <a:noFill/>
          <a:ln cap="flat" cmpd="sng" w="28575">
            <a:solidFill>
              <a:srgbClr val="222222"/>
            </a:solidFill>
            <a:prstDash val="solid"/>
            <a:round/>
            <a:headEnd len="med" w="med" type="none"/>
            <a:tailEnd len="med" w="med" type="triangl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Wisconsin State Legislature Criteria (#7)</a:t>
            </a:r>
            <a:endParaRPr/>
          </a:p>
        </p:txBody>
      </p:sp>
      <p:sp>
        <p:nvSpPr>
          <p:cNvPr id="372" name="Google Shape;372;p5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1018"/>
              <a:buNone/>
            </a:pPr>
            <a:r>
              <a:rPr b="1" lang="en">
                <a:solidFill>
                  <a:srgbClr val="000000"/>
                </a:solidFill>
                <a:latin typeface="Arial"/>
                <a:ea typeface="Arial"/>
                <a:cs typeface="Arial"/>
                <a:sym typeface="Arial"/>
              </a:rPr>
              <a:t>The socioeconomic level and racial composition of the pupils who reside or will reside in territory proposed to be detached from one school district and attached to an adjoining school district or in a school district proposed to </a:t>
            </a:r>
            <a:r>
              <a:rPr b="1" lang="en">
                <a:solidFill>
                  <a:srgbClr val="000000"/>
                </a:solidFill>
                <a:latin typeface="Arial"/>
                <a:ea typeface="Arial"/>
                <a:cs typeface="Arial"/>
                <a:sym typeface="Arial"/>
              </a:rPr>
              <a:t>be dissolved</a:t>
            </a:r>
            <a:r>
              <a:rPr b="1" lang="en">
                <a:solidFill>
                  <a:srgbClr val="000000"/>
                </a:solidFill>
                <a:latin typeface="Arial"/>
                <a:ea typeface="Arial"/>
                <a:cs typeface="Arial"/>
                <a:sym typeface="Arial"/>
              </a:rPr>
              <a:t>; the proportion of the pupils who reside in such territory who are children at risk, as defined under s.118.153 (1)(a); and the effect that the pupils described in this paragraph will have on the present and future socioeconomic level and racial composition of the affected school districts and on the proportion of the affected school districts' enrollments that will be children at risk.</a:t>
            </a:r>
            <a:endParaRPr b="1">
              <a:solidFill>
                <a:srgbClr val="000000"/>
              </a:solidFill>
              <a:latin typeface="Arial"/>
              <a:ea typeface="Arial"/>
              <a:cs typeface="Arial"/>
              <a:sym typeface="Arial"/>
            </a:endParaRPr>
          </a:p>
          <a:p>
            <a:pPr indent="0" lvl="0" marL="457200" rtl="0" algn="l">
              <a:lnSpc>
                <a:spcPct val="105000"/>
              </a:lnSpc>
              <a:spcBef>
                <a:spcPts val="1200"/>
              </a:spcBef>
              <a:spcAft>
                <a:spcPts val="0"/>
              </a:spcAft>
              <a:buSzPts val="1018"/>
              <a:buNone/>
            </a:pPr>
            <a:r>
              <a:t/>
            </a:r>
            <a:endParaRPr sz="1765"/>
          </a:p>
          <a:p>
            <a:pPr indent="0" lvl="0" marL="0" rtl="0" algn="l">
              <a:lnSpc>
                <a:spcPct val="105000"/>
              </a:lnSpc>
              <a:spcBef>
                <a:spcPts val="1200"/>
              </a:spcBef>
              <a:spcAft>
                <a:spcPts val="1200"/>
              </a:spcAft>
              <a:buSzPts val="1018"/>
              <a:buNone/>
            </a:pPr>
            <a:r>
              <a:t/>
            </a:r>
            <a:endParaRPr sz="1665"/>
          </a:p>
        </p:txBody>
      </p:sp>
      <p:pic>
        <p:nvPicPr>
          <p:cNvPr id="373" name="Google Shape;373;p54"/>
          <p:cNvPicPr preferRelativeResize="0"/>
          <p:nvPr/>
        </p:nvPicPr>
        <p:blipFill>
          <a:blip r:embed="rId3">
            <a:alphaModFix/>
          </a:blip>
          <a:stretch>
            <a:fillRect/>
          </a:stretch>
        </p:blipFill>
        <p:spPr>
          <a:xfrm>
            <a:off x="7617525" y="3934825"/>
            <a:ext cx="1154100" cy="11541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Wisconsin State Legislature Criteria (#7)</a:t>
            </a:r>
            <a:endParaRPr/>
          </a:p>
        </p:txBody>
      </p:sp>
      <p:sp>
        <p:nvSpPr>
          <p:cNvPr id="379" name="Google Shape;379;p55"/>
          <p:cNvSpPr txBox="1"/>
          <p:nvPr>
            <p:ph idx="1" type="body"/>
          </p:nvPr>
        </p:nvSpPr>
        <p:spPr>
          <a:xfrm>
            <a:off x="365500" y="1270850"/>
            <a:ext cx="8520600" cy="34953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0"/>
              </a:spcAft>
              <a:buNone/>
            </a:pPr>
            <a:r>
              <a:rPr lang="en" sz="1500">
                <a:solidFill>
                  <a:srgbClr val="000000"/>
                </a:solidFill>
                <a:latin typeface="Arial"/>
                <a:ea typeface="Arial"/>
                <a:cs typeface="Arial"/>
                <a:sym typeface="Arial"/>
              </a:rPr>
              <a:t>A </a:t>
            </a:r>
            <a:r>
              <a:rPr b="1" lang="en" sz="1500">
                <a:solidFill>
                  <a:srgbClr val="000000"/>
                </a:solidFill>
                <a:latin typeface="Arial"/>
                <a:ea typeface="Arial"/>
                <a:cs typeface="Arial"/>
                <a:sym typeface="Arial"/>
              </a:rPr>
              <a:t>snowball effect</a:t>
            </a:r>
            <a:r>
              <a:rPr lang="en" sz="1500">
                <a:solidFill>
                  <a:srgbClr val="000000"/>
                </a:solidFill>
                <a:latin typeface="Arial"/>
                <a:ea typeface="Arial"/>
                <a:cs typeface="Arial"/>
                <a:sym typeface="Arial"/>
              </a:rPr>
              <a:t> is defined as: “a </a:t>
            </a:r>
            <a:r>
              <a:rPr lang="en" sz="1500">
                <a:solidFill>
                  <a:srgbClr val="000000"/>
                </a:solidFill>
                <a:uFill>
                  <a:noFill/>
                </a:uFill>
                <a:latin typeface="Arial"/>
                <a:ea typeface="Arial"/>
                <a:cs typeface="Arial"/>
                <a:sym typeface="Arial"/>
                <a:hlinkClick r:id="rId3">
                  <a:extLst>
                    <a:ext uri="{A12FA001-AC4F-418D-AE19-62706E023703}">
                      <ahyp:hlinkClr val="tx"/>
                    </a:ext>
                  </a:extLst>
                </a:hlinkClick>
              </a:rPr>
              <a:t>situation</a:t>
            </a:r>
            <a:r>
              <a:rPr lang="en" sz="1500">
                <a:solidFill>
                  <a:srgbClr val="000000"/>
                </a:solidFill>
                <a:latin typeface="Arial"/>
                <a:ea typeface="Arial"/>
                <a:cs typeface="Arial"/>
                <a:sym typeface="Arial"/>
              </a:rPr>
              <a:t> in which something </a:t>
            </a:r>
            <a:r>
              <a:rPr lang="en" sz="1500">
                <a:solidFill>
                  <a:srgbClr val="000000"/>
                </a:solidFill>
                <a:uFill>
                  <a:noFill/>
                </a:uFill>
                <a:latin typeface="Arial"/>
                <a:ea typeface="Arial"/>
                <a:cs typeface="Arial"/>
                <a:sym typeface="Arial"/>
                <a:hlinkClick r:id="rId4">
                  <a:extLst>
                    <a:ext uri="{A12FA001-AC4F-418D-AE19-62706E023703}">
                      <ahyp:hlinkClr val="tx"/>
                    </a:ext>
                  </a:extLst>
                </a:hlinkClick>
              </a:rPr>
              <a:t>increases</a:t>
            </a:r>
            <a:r>
              <a:rPr lang="en" sz="1500">
                <a:solidFill>
                  <a:srgbClr val="000000"/>
                </a:solidFill>
                <a:latin typeface="Arial"/>
                <a:ea typeface="Arial"/>
                <a:cs typeface="Arial"/>
                <a:sym typeface="Arial"/>
              </a:rPr>
              <a:t> in </a:t>
            </a:r>
            <a:r>
              <a:rPr lang="en" sz="1500">
                <a:solidFill>
                  <a:srgbClr val="000000"/>
                </a:solidFill>
                <a:uFill>
                  <a:noFill/>
                </a:uFill>
                <a:latin typeface="Arial"/>
                <a:ea typeface="Arial"/>
                <a:cs typeface="Arial"/>
                <a:sym typeface="Arial"/>
                <a:hlinkClick r:id="rId5">
                  <a:extLst>
                    <a:ext uri="{A12FA001-AC4F-418D-AE19-62706E023703}">
                      <ahyp:hlinkClr val="tx"/>
                    </a:ext>
                  </a:extLst>
                </a:hlinkClick>
              </a:rPr>
              <a:t>size</a:t>
            </a:r>
            <a:r>
              <a:rPr lang="en" sz="1500">
                <a:solidFill>
                  <a:srgbClr val="000000"/>
                </a:solidFill>
                <a:latin typeface="Arial"/>
                <a:ea typeface="Arial"/>
                <a:cs typeface="Arial"/>
                <a:sym typeface="Arial"/>
              </a:rPr>
              <a:t> or </a:t>
            </a:r>
            <a:r>
              <a:rPr lang="en" sz="1500">
                <a:solidFill>
                  <a:srgbClr val="000000"/>
                </a:solidFill>
                <a:uFill>
                  <a:noFill/>
                </a:uFill>
                <a:latin typeface="Arial"/>
                <a:ea typeface="Arial"/>
                <a:cs typeface="Arial"/>
                <a:sym typeface="Arial"/>
                <a:hlinkClick r:id="rId6">
                  <a:extLst>
                    <a:ext uri="{A12FA001-AC4F-418D-AE19-62706E023703}">
                      <ahyp:hlinkClr val="tx"/>
                    </a:ext>
                  </a:extLst>
                </a:hlinkClick>
              </a:rPr>
              <a:t>importance</a:t>
            </a:r>
            <a:r>
              <a:rPr lang="en" sz="1500">
                <a:solidFill>
                  <a:srgbClr val="000000"/>
                </a:solidFill>
                <a:latin typeface="Arial"/>
                <a:ea typeface="Arial"/>
                <a:cs typeface="Arial"/>
                <a:sym typeface="Arial"/>
              </a:rPr>
              <a:t> at a </a:t>
            </a:r>
            <a:r>
              <a:rPr lang="en" sz="1500">
                <a:solidFill>
                  <a:srgbClr val="000000"/>
                </a:solidFill>
                <a:uFill>
                  <a:noFill/>
                </a:uFill>
                <a:latin typeface="Arial"/>
                <a:ea typeface="Arial"/>
                <a:cs typeface="Arial"/>
                <a:sym typeface="Arial"/>
                <a:hlinkClick r:id="rId7">
                  <a:extLst>
                    <a:ext uri="{A12FA001-AC4F-418D-AE19-62706E023703}">
                      <ahyp:hlinkClr val="tx"/>
                    </a:ext>
                  </a:extLst>
                </a:hlinkClick>
              </a:rPr>
              <a:t>faster</a:t>
            </a:r>
            <a:r>
              <a:rPr lang="en" sz="1500">
                <a:solidFill>
                  <a:srgbClr val="000000"/>
                </a:solidFill>
                <a:latin typeface="Arial"/>
                <a:ea typeface="Arial"/>
                <a:cs typeface="Arial"/>
                <a:sym typeface="Arial"/>
              </a:rPr>
              <a:t> and </a:t>
            </a:r>
            <a:r>
              <a:rPr lang="en" sz="1500">
                <a:solidFill>
                  <a:srgbClr val="000000"/>
                </a:solidFill>
                <a:uFill>
                  <a:noFill/>
                </a:uFill>
                <a:latin typeface="Arial"/>
                <a:ea typeface="Arial"/>
                <a:cs typeface="Arial"/>
                <a:sym typeface="Arial"/>
                <a:hlinkClick r:id="rId8">
                  <a:extLst>
                    <a:ext uri="{A12FA001-AC4F-418D-AE19-62706E023703}">
                      <ahyp:hlinkClr val="tx"/>
                    </a:ext>
                  </a:extLst>
                </a:hlinkClick>
              </a:rPr>
              <a:t>faster</a:t>
            </a:r>
            <a:r>
              <a:rPr lang="en" sz="1500">
                <a:solidFill>
                  <a:srgbClr val="000000"/>
                </a:solidFill>
                <a:latin typeface="Arial"/>
                <a:ea typeface="Arial"/>
                <a:cs typeface="Arial"/>
                <a:sym typeface="Arial"/>
              </a:rPr>
              <a:t> </a:t>
            </a:r>
            <a:r>
              <a:rPr lang="en" sz="1500">
                <a:solidFill>
                  <a:srgbClr val="000000"/>
                </a:solidFill>
                <a:uFill>
                  <a:noFill/>
                </a:uFill>
                <a:latin typeface="Arial"/>
                <a:ea typeface="Arial"/>
                <a:cs typeface="Arial"/>
                <a:sym typeface="Arial"/>
                <a:hlinkClick r:id="rId9">
                  <a:extLst>
                    <a:ext uri="{A12FA001-AC4F-418D-AE19-62706E023703}">
                      <ahyp:hlinkClr val="tx"/>
                    </a:ext>
                  </a:extLst>
                </a:hlinkClick>
              </a:rPr>
              <a:t>rate</a:t>
            </a:r>
            <a:r>
              <a:rPr lang="en" sz="1500">
                <a:solidFill>
                  <a:srgbClr val="000000"/>
                </a:solidFill>
                <a:latin typeface="Arial"/>
                <a:ea typeface="Arial"/>
                <a:cs typeface="Arial"/>
                <a:sym typeface="Arial"/>
              </a:rPr>
              <a:t>”</a:t>
            </a:r>
            <a:endParaRPr sz="1500">
              <a:solidFill>
                <a:srgbClr val="000000"/>
              </a:solidFill>
              <a:latin typeface="Arial"/>
              <a:ea typeface="Arial"/>
              <a:cs typeface="Arial"/>
              <a:sym typeface="Arial"/>
            </a:endParaRPr>
          </a:p>
          <a:p>
            <a:pPr indent="0" lvl="0" marL="0" rtl="0" algn="l">
              <a:spcBef>
                <a:spcPts val="1200"/>
              </a:spcBef>
              <a:spcAft>
                <a:spcPts val="0"/>
              </a:spcAft>
              <a:buNone/>
            </a:pPr>
            <a:r>
              <a:rPr lang="en" sz="1500">
                <a:solidFill>
                  <a:srgbClr val="000000"/>
                </a:solidFill>
                <a:latin typeface="Arial"/>
                <a:ea typeface="Arial"/>
                <a:cs typeface="Arial"/>
                <a:sym typeface="Arial"/>
              </a:rPr>
              <a:t>The petitioners argued that since there only 2 properties that their detachment would have no adverse impact on the socioeconomic and racial composition within the WAWM School District.</a:t>
            </a:r>
            <a:endParaRPr sz="1500">
              <a:solidFill>
                <a:srgbClr val="000000"/>
              </a:solidFill>
              <a:latin typeface="Arial"/>
              <a:ea typeface="Arial"/>
              <a:cs typeface="Arial"/>
              <a:sym typeface="Arial"/>
            </a:endParaRPr>
          </a:p>
          <a:p>
            <a:pPr indent="0" lvl="0" marL="0" rtl="0" algn="l">
              <a:spcBef>
                <a:spcPts val="1200"/>
              </a:spcBef>
              <a:spcAft>
                <a:spcPts val="0"/>
              </a:spcAft>
              <a:buNone/>
            </a:pPr>
            <a:r>
              <a:rPr lang="en" sz="1500">
                <a:solidFill>
                  <a:srgbClr val="000000"/>
                </a:solidFill>
                <a:latin typeface="Arial"/>
                <a:ea typeface="Arial"/>
                <a:cs typeface="Arial"/>
                <a:sym typeface="Arial"/>
              </a:rPr>
              <a:t>In reality, nothing is further from the truth. </a:t>
            </a:r>
            <a:endParaRPr sz="1500">
              <a:solidFill>
                <a:srgbClr val="000000"/>
              </a:solidFill>
              <a:latin typeface="Arial"/>
              <a:ea typeface="Arial"/>
              <a:cs typeface="Arial"/>
              <a:sym typeface="Arial"/>
            </a:endParaRPr>
          </a:p>
          <a:p>
            <a:pPr indent="-302418" lvl="0" marL="457200" rtl="0" algn="l">
              <a:spcBef>
                <a:spcPts val="1200"/>
              </a:spcBef>
              <a:spcAft>
                <a:spcPts val="0"/>
              </a:spcAft>
              <a:buClr>
                <a:srgbClr val="000000"/>
              </a:buClr>
              <a:buSzPct val="100000"/>
              <a:buFont typeface="Arial"/>
              <a:buChar char="●"/>
            </a:pPr>
            <a:r>
              <a:rPr lang="en" sz="1500">
                <a:solidFill>
                  <a:srgbClr val="000000"/>
                </a:solidFill>
                <a:latin typeface="Arial"/>
                <a:ea typeface="Arial"/>
                <a:cs typeface="Arial"/>
                <a:sym typeface="Arial"/>
              </a:rPr>
              <a:t>The petitioners said that they only pursued this detachment due to a previously approved petition in 2022 in which 160 properties were detached. </a:t>
            </a:r>
            <a:endParaRPr sz="1500">
              <a:solidFill>
                <a:srgbClr val="000000"/>
              </a:solidFill>
              <a:latin typeface="Arial"/>
              <a:ea typeface="Arial"/>
              <a:cs typeface="Arial"/>
              <a:sym typeface="Arial"/>
            </a:endParaRPr>
          </a:p>
          <a:p>
            <a:pPr indent="-302418" lvl="0" marL="457200" rtl="0" algn="l">
              <a:spcBef>
                <a:spcPts val="0"/>
              </a:spcBef>
              <a:spcAft>
                <a:spcPts val="0"/>
              </a:spcAft>
              <a:buClr>
                <a:srgbClr val="000000"/>
              </a:buClr>
              <a:buSzPct val="100000"/>
              <a:buFont typeface="Arial"/>
              <a:buChar char="●"/>
            </a:pPr>
            <a:r>
              <a:rPr lang="en" sz="1500">
                <a:solidFill>
                  <a:srgbClr val="000000"/>
                </a:solidFill>
                <a:latin typeface="Arial"/>
                <a:ea typeface="Arial"/>
                <a:cs typeface="Arial"/>
                <a:sym typeface="Arial"/>
              </a:rPr>
              <a:t>Now this petition is another 2 properties.</a:t>
            </a:r>
            <a:endParaRPr sz="1500">
              <a:solidFill>
                <a:srgbClr val="000000"/>
              </a:solidFill>
              <a:latin typeface="Arial"/>
              <a:ea typeface="Arial"/>
              <a:cs typeface="Arial"/>
              <a:sym typeface="Arial"/>
            </a:endParaRPr>
          </a:p>
          <a:p>
            <a:pPr indent="0" lvl="0" marL="0" rtl="0" algn="l">
              <a:spcBef>
                <a:spcPts val="1200"/>
              </a:spcBef>
              <a:spcAft>
                <a:spcPts val="0"/>
              </a:spcAft>
              <a:buNone/>
            </a:pPr>
            <a:r>
              <a:rPr lang="en" sz="1500">
                <a:solidFill>
                  <a:srgbClr val="000000"/>
                </a:solidFill>
                <a:latin typeface="Arial"/>
                <a:ea typeface="Arial"/>
                <a:cs typeface="Arial"/>
                <a:sym typeface="Arial"/>
              </a:rPr>
              <a:t>The petitioners would argue that the snowball effect isn’t real. But when you take into consideration that they only pursued this due to the previous petition and accompany this with current socioeconomic and racial demographics. </a:t>
            </a:r>
            <a:endParaRPr sz="1500">
              <a:solidFill>
                <a:srgbClr val="000000"/>
              </a:solidFill>
              <a:latin typeface="Arial"/>
              <a:ea typeface="Arial"/>
              <a:cs typeface="Arial"/>
              <a:sym typeface="Arial"/>
            </a:endParaRPr>
          </a:p>
          <a:p>
            <a:pPr indent="0" lvl="0" marL="0" rtl="0" algn="l">
              <a:spcBef>
                <a:spcPts val="1200"/>
              </a:spcBef>
              <a:spcAft>
                <a:spcPts val="1200"/>
              </a:spcAft>
              <a:buNone/>
            </a:pPr>
            <a:r>
              <a:rPr lang="en" sz="1500">
                <a:solidFill>
                  <a:srgbClr val="000000"/>
                </a:solidFill>
                <a:latin typeface="Arial"/>
                <a:ea typeface="Arial"/>
                <a:cs typeface="Arial"/>
                <a:sym typeface="Arial"/>
              </a:rPr>
              <a:t>It is clear that petition requests like t</a:t>
            </a:r>
            <a:r>
              <a:rPr lang="en" sz="1500">
                <a:solidFill>
                  <a:srgbClr val="000000"/>
                </a:solidFill>
                <a:latin typeface="Arial"/>
                <a:ea typeface="Arial"/>
                <a:cs typeface="Arial"/>
                <a:sym typeface="Arial"/>
              </a:rPr>
              <a:t>his will adversely impact the socioeconomic and racial demographics in the WAWM School District. </a:t>
            </a:r>
            <a:r>
              <a:rPr b="1" lang="en" sz="1500">
                <a:solidFill>
                  <a:srgbClr val="000000"/>
                </a:solidFill>
                <a:latin typeface="Arial"/>
                <a:ea typeface="Arial"/>
                <a:cs typeface="Arial"/>
                <a:sym typeface="Arial"/>
              </a:rPr>
              <a:t>What this means…..should this petition pass and the snowball effect continues, New Berlin School District will have more students who are White and from economically </a:t>
            </a:r>
            <a:r>
              <a:rPr b="1" lang="en" sz="1500">
                <a:solidFill>
                  <a:srgbClr val="000000"/>
                </a:solidFill>
                <a:latin typeface="Arial"/>
                <a:ea typeface="Arial"/>
                <a:cs typeface="Arial"/>
                <a:sym typeface="Arial"/>
              </a:rPr>
              <a:t>advantage</a:t>
            </a:r>
            <a:r>
              <a:rPr b="1" lang="en" sz="1500">
                <a:solidFill>
                  <a:srgbClr val="000000"/>
                </a:solidFill>
                <a:latin typeface="Arial"/>
                <a:ea typeface="Arial"/>
                <a:cs typeface="Arial"/>
                <a:sym typeface="Arial"/>
              </a:rPr>
              <a:t> backgrounds.</a:t>
            </a:r>
            <a:endParaRPr b="1" sz="1500" u="sng">
              <a:solidFill>
                <a:srgbClr val="000000"/>
              </a:solidFill>
              <a:latin typeface="Arial"/>
              <a:ea typeface="Arial"/>
              <a:cs typeface="Arial"/>
              <a:sym typeface="Arial"/>
            </a:endParaRPr>
          </a:p>
        </p:txBody>
      </p:sp>
      <p:pic>
        <p:nvPicPr>
          <p:cNvPr id="380" name="Google Shape;380;p55"/>
          <p:cNvPicPr preferRelativeResize="0"/>
          <p:nvPr/>
        </p:nvPicPr>
        <p:blipFill>
          <a:blip r:embed="rId10">
            <a:alphaModFix/>
          </a:blip>
          <a:stretch>
            <a:fillRect/>
          </a:stretch>
        </p:blipFill>
        <p:spPr>
          <a:xfrm>
            <a:off x="8435675" y="4522725"/>
            <a:ext cx="572700" cy="5727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Wisconsin State Legislature Criteria (#7)</a:t>
            </a:r>
            <a:endParaRPr/>
          </a:p>
        </p:txBody>
      </p:sp>
      <p:sp>
        <p:nvSpPr>
          <p:cNvPr id="386" name="Google Shape;386;p56"/>
          <p:cNvSpPr txBox="1"/>
          <p:nvPr>
            <p:ph idx="1" type="body"/>
          </p:nvPr>
        </p:nvSpPr>
        <p:spPr>
          <a:xfrm>
            <a:off x="265625" y="1081075"/>
            <a:ext cx="8520600" cy="430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sz="1600">
                <a:solidFill>
                  <a:srgbClr val="000000"/>
                </a:solidFill>
                <a:latin typeface="Arial"/>
                <a:ea typeface="Arial"/>
                <a:cs typeface="Arial"/>
                <a:sym typeface="Arial"/>
              </a:rPr>
              <a:t>Economically Disadvantaged Comparison</a:t>
            </a:r>
            <a:endParaRPr b="1" sz="1600">
              <a:solidFill>
                <a:srgbClr val="000000"/>
              </a:solidFill>
              <a:latin typeface="Arial"/>
              <a:ea typeface="Arial"/>
              <a:cs typeface="Arial"/>
              <a:sym typeface="Arial"/>
            </a:endParaRPr>
          </a:p>
        </p:txBody>
      </p:sp>
      <p:graphicFrame>
        <p:nvGraphicFramePr>
          <p:cNvPr id="387" name="Google Shape;387;p56"/>
          <p:cNvGraphicFramePr/>
          <p:nvPr/>
        </p:nvGraphicFramePr>
        <p:xfrm>
          <a:off x="952500" y="1575225"/>
          <a:ext cx="3000000" cy="3000000"/>
        </p:xfrm>
        <a:graphic>
          <a:graphicData uri="http://schemas.openxmlformats.org/drawingml/2006/table">
            <a:tbl>
              <a:tblPr>
                <a:noFill/>
                <a:tableStyleId>{ABB34674-BE1C-4F36-A414-E2A18266F08D}</a:tableStyleId>
              </a:tblPr>
              <a:tblGrid>
                <a:gridCol w="2294575"/>
                <a:gridCol w="2531425"/>
                <a:gridCol w="2413000"/>
              </a:tblGrid>
              <a:tr h="381000">
                <a:tc>
                  <a:txBody>
                    <a:bodyPr/>
                    <a:lstStyle/>
                    <a:p>
                      <a:pPr indent="0" lvl="0" marL="0" rtl="0" algn="l">
                        <a:spcBef>
                          <a:spcPts val="0"/>
                        </a:spcBef>
                        <a:spcAft>
                          <a:spcPts val="0"/>
                        </a:spcAft>
                        <a:buNone/>
                      </a:pPr>
                      <a:r>
                        <a:rPr lang="en"/>
                        <a:t>Category</a:t>
                      </a:r>
                      <a:endParaRPr/>
                    </a:p>
                  </a:txBody>
                  <a:tcPr marT="91425" marB="91425" marR="91425" marL="91425"/>
                </a:tc>
                <a:tc>
                  <a:txBody>
                    <a:bodyPr/>
                    <a:lstStyle/>
                    <a:p>
                      <a:pPr indent="0" lvl="0" marL="0" rtl="0" algn="ctr">
                        <a:spcBef>
                          <a:spcPts val="0"/>
                        </a:spcBef>
                        <a:spcAft>
                          <a:spcPts val="0"/>
                        </a:spcAft>
                        <a:buNone/>
                      </a:pPr>
                      <a:r>
                        <a:rPr lang="en"/>
                        <a:t>Economically Disadvantaged</a:t>
                      </a:r>
                      <a:endParaRPr/>
                    </a:p>
                  </a:txBody>
                  <a:tcPr marT="91425" marB="91425" marR="91425" marL="91425"/>
                </a:tc>
                <a:tc>
                  <a:txBody>
                    <a:bodyPr/>
                    <a:lstStyle/>
                    <a:p>
                      <a:pPr indent="0" lvl="0" marL="0" rtl="0" algn="ctr">
                        <a:spcBef>
                          <a:spcPts val="0"/>
                        </a:spcBef>
                        <a:spcAft>
                          <a:spcPts val="0"/>
                        </a:spcAft>
                        <a:buNone/>
                      </a:pPr>
                      <a:r>
                        <a:rPr lang="en"/>
                        <a:t>Percent</a:t>
                      </a:r>
                      <a:endParaRPr/>
                    </a:p>
                  </a:txBody>
                  <a:tcPr marT="91425" marB="91425" marR="91425" marL="91425"/>
                </a:tc>
              </a:tr>
              <a:tr h="381000">
                <a:tc>
                  <a:txBody>
                    <a:bodyPr/>
                    <a:lstStyle/>
                    <a:p>
                      <a:pPr indent="0" lvl="0" marL="0" rtl="0" algn="l">
                        <a:spcBef>
                          <a:spcPts val="0"/>
                        </a:spcBef>
                        <a:spcAft>
                          <a:spcPts val="0"/>
                        </a:spcAft>
                        <a:buNone/>
                      </a:pPr>
                      <a:r>
                        <a:rPr lang="en"/>
                        <a:t>New Berlin Students attending WAWM</a:t>
                      </a:r>
                      <a:endParaRPr/>
                    </a:p>
                  </a:txBody>
                  <a:tcPr marT="91425" marB="91425" marR="91425" marL="91425"/>
                </a:tc>
                <a:tc>
                  <a:txBody>
                    <a:bodyPr/>
                    <a:lstStyle/>
                    <a:p>
                      <a:pPr indent="0" lvl="0" marL="0" rtl="0" algn="ctr">
                        <a:spcBef>
                          <a:spcPts val="0"/>
                        </a:spcBef>
                        <a:spcAft>
                          <a:spcPts val="0"/>
                        </a:spcAft>
                        <a:buNone/>
                      </a:pPr>
                      <a:r>
                        <a:rPr lang="en"/>
                        <a:t>62/179</a:t>
                      </a:r>
                      <a:endParaRPr/>
                    </a:p>
                  </a:txBody>
                  <a:tcPr marT="91425" marB="91425" marR="91425" marL="91425" anchor="ctr"/>
                </a:tc>
                <a:tc>
                  <a:txBody>
                    <a:bodyPr/>
                    <a:lstStyle/>
                    <a:p>
                      <a:pPr indent="0" lvl="0" marL="0" rtl="0" algn="ctr">
                        <a:spcBef>
                          <a:spcPts val="0"/>
                        </a:spcBef>
                        <a:spcAft>
                          <a:spcPts val="0"/>
                        </a:spcAft>
                        <a:buNone/>
                      </a:pPr>
                      <a:r>
                        <a:rPr lang="en"/>
                        <a:t>34.6%</a:t>
                      </a:r>
                      <a:endParaRPr/>
                    </a:p>
                  </a:txBody>
                  <a:tcPr marT="91425" marB="91425" marR="91425" marL="91425" anchor="ctr"/>
                </a:tc>
              </a:tr>
            </a:tbl>
          </a:graphicData>
        </a:graphic>
      </p:graphicFrame>
      <p:graphicFrame>
        <p:nvGraphicFramePr>
          <p:cNvPr id="388" name="Google Shape;388;p56"/>
          <p:cNvGraphicFramePr/>
          <p:nvPr/>
        </p:nvGraphicFramePr>
        <p:xfrm>
          <a:off x="906425" y="3550275"/>
          <a:ext cx="3000000" cy="3000000"/>
        </p:xfrm>
        <a:graphic>
          <a:graphicData uri="http://schemas.openxmlformats.org/drawingml/2006/table">
            <a:tbl>
              <a:tblPr>
                <a:noFill/>
                <a:tableStyleId>{ABB34674-BE1C-4F36-A414-E2A18266F08D}</a:tableStyleId>
              </a:tblPr>
              <a:tblGrid>
                <a:gridCol w="3619500"/>
                <a:gridCol w="3619500"/>
              </a:tblGrid>
              <a:tr h="381000">
                <a:tc>
                  <a:txBody>
                    <a:bodyPr/>
                    <a:lstStyle/>
                    <a:p>
                      <a:pPr indent="0" lvl="0" marL="0" rtl="0" algn="ctr">
                        <a:spcBef>
                          <a:spcPts val="0"/>
                        </a:spcBef>
                        <a:spcAft>
                          <a:spcPts val="0"/>
                        </a:spcAft>
                        <a:buNone/>
                      </a:pPr>
                      <a:r>
                        <a:rPr lang="en"/>
                        <a:t>West Allis - West Milwaukee</a:t>
                      </a:r>
                      <a:endParaRPr/>
                    </a:p>
                  </a:txBody>
                  <a:tcPr marT="91425" marB="91425" marR="91425" marL="91425"/>
                </a:tc>
                <a:tc>
                  <a:txBody>
                    <a:bodyPr/>
                    <a:lstStyle/>
                    <a:p>
                      <a:pPr indent="0" lvl="0" marL="0" rtl="0" algn="ctr">
                        <a:spcBef>
                          <a:spcPts val="0"/>
                        </a:spcBef>
                        <a:spcAft>
                          <a:spcPts val="0"/>
                        </a:spcAft>
                        <a:buNone/>
                      </a:pPr>
                      <a:r>
                        <a:rPr lang="en"/>
                        <a:t>New Berlin</a:t>
                      </a:r>
                      <a:endParaRPr/>
                    </a:p>
                  </a:txBody>
                  <a:tcPr marT="91425" marB="91425" marR="91425" marL="91425"/>
                </a:tc>
              </a:tr>
              <a:tr h="381000">
                <a:tc>
                  <a:txBody>
                    <a:bodyPr/>
                    <a:lstStyle/>
                    <a:p>
                      <a:pPr indent="0" lvl="0" marL="0" rtl="0" algn="ctr">
                        <a:spcBef>
                          <a:spcPts val="0"/>
                        </a:spcBef>
                        <a:spcAft>
                          <a:spcPts val="0"/>
                        </a:spcAft>
                        <a:buNone/>
                      </a:pPr>
                      <a:r>
                        <a:rPr lang="en"/>
                        <a:t>63.7%</a:t>
                      </a:r>
                      <a:endParaRPr/>
                    </a:p>
                  </a:txBody>
                  <a:tcPr marT="91425" marB="91425" marR="91425" marL="91425"/>
                </a:tc>
                <a:tc>
                  <a:txBody>
                    <a:bodyPr/>
                    <a:lstStyle/>
                    <a:p>
                      <a:pPr indent="0" lvl="0" marL="0" rtl="0" algn="ctr">
                        <a:spcBef>
                          <a:spcPts val="0"/>
                        </a:spcBef>
                        <a:spcAft>
                          <a:spcPts val="0"/>
                        </a:spcAft>
                        <a:buNone/>
                      </a:pPr>
                      <a:r>
                        <a:rPr lang="en"/>
                        <a:t>14.2%</a:t>
                      </a:r>
                      <a:endParaRPr/>
                    </a:p>
                  </a:txBody>
                  <a:tcPr marT="91425" marB="91425" marR="91425" marL="91425"/>
                </a:tc>
              </a:tr>
            </a:tbl>
          </a:graphicData>
        </a:graphic>
      </p:graphicFrame>
      <p:sp>
        <p:nvSpPr>
          <p:cNvPr id="389" name="Google Shape;389;p56"/>
          <p:cNvSpPr txBox="1"/>
          <p:nvPr/>
        </p:nvSpPr>
        <p:spPr>
          <a:xfrm>
            <a:off x="952500" y="2956288"/>
            <a:ext cx="72390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600"/>
              <a:t>2022-2023 District </a:t>
            </a:r>
            <a:r>
              <a:rPr b="1" lang="en" sz="1600"/>
              <a:t>Economically Disadvantaged Comparison</a:t>
            </a:r>
            <a:r>
              <a:rPr b="1" lang="en" sz="1800">
                <a:latin typeface="Proxima Nova"/>
                <a:ea typeface="Proxima Nova"/>
                <a:cs typeface="Proxima Nova"/>
                <a:sym typeface="Proxima Nova"/>
              </a:rPr>
              <a:t> </a:t>
            </a:r>
            <a:endParaRPr b="1"/>
          </a:p>
        </p:txBody>
      </p:sp>
      <p:sp>
        <p:nvSpPr>
          <p:cNvPr id="390" name="Google Shape;390;p56"/>
          <p:cNvSpPr txBox="1"/>
          <p:nvPr/>
        </p:nvSpPr>
        <p:spPr>
          <a:xfrm>
            <a:off x="5395150" y="4862400"/>
            <a:ext cx="3696300" cy="2811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Proxima Nova"/>
                <a:ea typeface="Proxima Nova"/>
                <a:cs typeface="Proxima Nova"/>
                <a:sym typeface="Proxima Nova"/>
              </a:rPr>
              <a:t>Data pulled from the 22-23 DPI District Report Card</a:t>
            </a:r>
            <a:endParaRPr sz="10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7"/>
          <p:cNvSpPr txBox="1"/>
          <p:nvPr>
            <p:ph type="title"/>
          </p:nvPr>
        </p:nvSpPr>
        <p:spPr>
          <a:xfrm>
            <a:off x="311700" y="2268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Wisconsin State Legislature Criteria (#7)</a:t>
            </a:r>
            <a:endParaRPr/>
          </a:p>
        </p:txBody>
      </p:sp>
      <p:sp>
        <p:nvSpPr>
          <p:cNvPr id="396" name="Google Shape;396;p57"/>
          <p:cNvSpPr txBox="1"/>
          <p:nvPr>
            <p:ph idx="1" type="body"/>
          </p:nvPr>
        </p:nvSpPr>
        <p:spPr>
          <a:xfrm>
            <a:off x="311700" y="854100"/>
            <a:ext cx="8004900" cy="34353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a:solidFill>
                  <a:srgbClr val="303336"/>
                </a:solidFill>
                <a:latin typeface="Arial"/>
                <a:ea typeface="Arial"/>
                <a:cs typeface="Arial"/>
                <a:sym typeface="Arial"/>
              </a:rPr>
              <a:t>Comparison of Racial Demographics (2022-2023) </a:t>
            </a:r>
            <a:endParaRPr b="1">
              <a:solidFill>
                <a:srgbClr val="303336"/>
              </a:solidFill>
              <a:latin typeface="Arial"/>
              <a:ea typeface="Arial"/>
              <a:cs typeface="Arial"/>
              <a:sym typeface="Arial"/>
            </a:endParaRPr>
          </a:p>
        </p:txBody>
      </p:sp>
      <p:graphicFrame>
        <p:nvGraphicFramePr>
          <p:cNvPr id="397" name="Google Shape;397;p57"/>
          <p:cNvGraphicFramePr/>
          <p:nvPr/>
        </p:nvGraphicFramePr>
        <p:xfrm>
          <a:off x="1407975" y="1345850"/>
          <a:ext cx="3000000" cy="3000000"/>
        </p:xfrm>
        <a:graphic>
          <a:graphicData uri="http://schemas.openxmlformats.org/drawingml/2006/table">
            <a:tbl>
              <a:tblPr>
                <a:noFill/>
                <a:tableStyleId>{D439CE40-36B2-413F-A3A4-881A0E2DF816}</a:tableStyleId>
              </a:tblPr>
              <a:tblGrid>
                <a:gridCol w="846450"/>
                <a:gridCol w="827650"/>
                <a:gridCol w="827650"/>
                <a:gridCol w="827650"/>
                <a:gridCol w="827650"/>
                <a:gridCol w="827650"/>
                <a:gridCol w="827650"/>
              </a:tblGrid>
              <a:tr h="677650">
                <a:tc>
                  <a:txBody>
                    <a:bodyPr/>
                    <a:lstStyle/>
                    <a:p>
                      <a:pPr indent="0" lvl="0" marL="0" rtl="0" algn="ctr">
                        <a:spcBef>
                          <a:spcPts val="0"/>
                        </a:spcBef>
                        <a:spcAft>
                          <a:spcPts val="0"/>
                        </a:spcAft>
                        <a:buNone/>
                      </a:pPr>
                      <a:r>
                        <a:rPr b="1" lang="en" sz="1100">
                          <a:latin typeface="Work Sans"/>
                          <a:ea typeface="Work Sans"/>
                          <a:cs typeface="Work Sans"/>
                          <a:sym typeface="Work Sans"/>
                        </a:rPr>
                        <a:t>Category</a:t>
                      </a:r>
                      <a:endParaRPr b="1" sz="1100">
                        <a:latin typeface="Work Sans"/>
                        <a:ea typeface="Work Sans"/>
                        <a:cs typeface="Work Sans"/>
                        <a:sym typeface="Work Sans"/>
                      </a:endParaRPr>
                    </a:p>
                  </a:txBody>
                  <a:tcPr marT="63500" marB="63500" marR="63500" marL="63500"/>
                </a:tc>
                <a:tc>
                  <a:txBody>
                    <a:bodyPr/>
                    <a:lstStyle/>
                    <a:p>
                      <a:pPr indent="0" lvl="0" marL="0" rtl="0" algn="ctr">
                        <a:spcBef>
                          <a:spcPts val="0"/>
                        </a:spcBef>
                        <a:spcAft>
                          <a:spcPts val="0"/>
                        </a:spcAft>
                        <a:buNone/>
                      </a:pPr>
                      <a:r>
                        <a:rPr b="1" lang="en" sz="1100">
                          <a:latin typeface="Work Sans"/>
                          <a:ea typeface="Work Sans"/>
                          <a:cs typeface="Work Sans"/>
                          <a:sym typeface="Work Sans"/>
                        </a:rPr>
                        <a:t>% White</a:t>
                      </a:r>
                      <a:endParaRPr b="1" sz="1100">
                        <a:latin typeface="Work Sans"/>
                        <a:ea typeface="Work Sans"/>
                        <a:cs typeface="Work Sans"/>
                        <a:sym typeface="Work Sans"/>
                      </a:endParaRPr>
                    </a:p>
                  </a:txBody>
                  <a:tcPr marT="63500" marB="63500" marR="63500" marL="63500"/>
                </a:tc>
                <a:tc>
                  <a:txBody>
                    <a:bodyPr/>
                    <a:lstStyle/>
                    <a:p>
                      <a:pPr indent="0" lvl="0" marL="0" rtl="0" algn="ctr">
                        <a:spcBef>
                          <a:spcPts val="0"/>
                        </a:spcBef>
                        <a:spcAft>
                          <a:spcPts val="0"/>
                        </a:spcAft>
                        <a:buNone/>
                      </a:pPr>
                      <a:r>
                        <a:rPr b="1" lang="en" sz="1100">
                          <a:latin typeface="Work Sans"/>
                          <a:ea typeface="Work Sans"/>
                          <a:cs typeface="Work Sans"/>
                          <a:sym typeface="Work Sans"/>
                        </a:rPr>
                        <a:t>% Black</a:t>
                      </a:r>
                      <a:endParaRPr b="1" sz="1100">
                        <a:latin typeface="Work Sans"/>
                        <a:ea typeface="Work Sans"/>
                        <a:cs typeface="Work Sans"/>
                        <a:sym typeface="Work Sans"/>
                      </a:endParaRPr>
                    </a:p>
                  </a:txBody>
                  <a:tcPr marT="63500" marB="63500" marR="63500" marL="63500"/>
                </a:tc>
                <a:tc>
                  <a:txBody>
                    <a:bodyPr/>
                    <a:lstStyle/>
                    <a:p>
                      <a:pPr indent="0" lvl="0" marL="0" rtl="0" algn="ctr">
                        <a:spcBef>
                          <a:spcPts val="0"/>
                        </a:spcBef>
                        <a:spcAft>
                          <a:spcPts val="0"/>
                        </a:spcAft>
                        <a:buNone/>
                      </a:pPr>
                      <a:r>
                        <a:rPr b="1" lang="en" sz="1100">
                          <a:latin typeface="Work Sans"/>
                          <a:ea typeface="Work Sans"/>
                          <a:cs typeface="Work Sans"/>
                          <a:sym typeface="Work Sans"/>
                        </a:rPr>
                        <a:t>% Asian</a:t>
                      </a:r>
                      <a:endParaRPr b="1" sz="1100">
                        <a:latin typeface="Work Sans"/>
                        <a:ea typeface="Work Sans"/>
                        <a:cs typeface="Work Sans"/>
                        <a:sym typeface="Work Sans"/>
                      </a:endParaRPr>
                    </a:p>
                  </a:txBody>
                  <a:tcPr marT="63500" marB="63500" marR="63500" marL="63500"/>
                </a:tc>
                <a:tc>
                  <a:txBody>
                    <a:bodyPr/>
                    <a:lstStyle/>
                    <a:p>
                      <a:pPr indent="0" lvl="0" marL="0" rtl="0" algn="ctr">
                        <a:spcBef>
                          <a:spcPts val="0"/>
                        </a:spcBef>
                        <a:spcAft>
                          <a:spcPts val="0"/>
                        </a:spcAft>
                        <a:buNone/>
                      </a:pPr>
                      <a:r>
                        <a:rPr b="1" lang="en" sz="1100">
                          <a:latin typeface="Work Sans"/>
                          <a:ea typeface="Work Sans"/>
                          <a:cs typeface="Work Sans"/>
                          <a:sym typeface="Work Sans"/>
                        </a:rPr>
                        <a:t>% Hispanic</a:t>
                      </a:r>
                      <a:endParaRPr b="1" sz="1100">
                        <a:latin typeface="Work Sans"/>
                        <a:ea typeface="Work Sans"/>
                        <a:cs typeface="Work Sans"/>
                        <a:sym typeface="Work Sans"/>
                      </a:endParaRPr>
                    </a:p>
                  </a:txBody>
                  <a:tcPr marT="63500" marB="63500" marR="63500" marL="63500"/>
                </a:tc>
                <a:tc>
                  <a:txBody>
                    <a:bodyPr/>
                    <a:lstStyle/>
                    <a:p>
                      <a:pPr indent="0" lvl="0" marL="0" rtl="0" algn="ctr">
                        <a:spcBef>
                          <a:spcPts val="0"/>
                        </a:spcBef>
                        <a:spcAft>
                          <a:spcPts val="0"/>
                        </a:spcAft>
                        <a:buNone/>
                      </a:pPr>
                      <a:r>
                        <a:rPr b="1" lang="en" sz="1100">
                          <a:latin typeface="Work Sans"/>
                          <a:ea typeface="Work Sans"/>
                          <a:cs typeface="Work Sans"/>
                          <a:sym typeface="Work Sans"/>
                        </a:rPr>
                        <a:t>% Two or More Races</a:t>
                      </a:r>
                      <a:endParaRPr b="1" sz="1100">
                        <a:latin typeface="Work Sans"/>
                        <a:ea typeface="Work Sans"/>
                        <a:cs typeface="Work Sans"/>
                        <a:sym typeface="Work Sans"/>
                      </a:endParaRPr>
                    </a:p>
                  </a:txBody>
                  <a:tcPr marT="63500" marB="63500" marR="63500" marL="63500"/>
                </a:tc>
                <a:tc>
                  <a:txBody>
                    <a:bodyPr/>
                    <a:lstStyle/>
                    <a:p>
                      <a:pPr indent="0" lvl="0" marL="0" rtl="0" algn="ctr">
                        <a:spcBef>
                          <a:spcPts val="0"/>
                        </a:spcBef>
                        <a:spcAft>
                          <a:spcPts val="0"/>
                        </a:spcAft>
                        <a:buNone/>
                      </a:pPr>
                      <a:r>
                        <a:rPr b="1" lang="en" sz="1100">
                          <a:latin typeface="Work Sans"/>
                          <a:ea typeface="Work Sans"/>
                          <a:cs typeface="Work Sans"/>
                          <a:sym typeface="Work Sans"/>
                        </a:rPr>
                        <a:t>% Other</a:t>
                      </a:r>
                      <a:endParaRPr b="1" sz="1100">
                        <a:latin typeface="Work Sans"/>
                        <a:ea typeface="Work Sans"/>
                        <a:cs typeface="Work Sans"/>
                        <a:sym typeface="Work Sans"/>
                      </a:endParaRPr>
                    </a:p>
                  </a:txBody>
                  <a:tcPr marT="63500" marB="63500" marR="63500" marL="63500"/>
                </a:tc>
              </a:tr>
              <a:tr h="778275">
                <a:tc>
                  <a:txBody>
                    <a:bodyPr/>
                    <a:lstStyle/>
                    <a:p>
                      <a:pPr indent="0" lvl="0" marL="0" rtl="0" algn="ctr">
                        <a:spcBef>
                          <a:spcPts val="0"/>
                        </a:spcBef>
                        <a:spcAft>
                          <a:spcPts val="0"/>
                        </a:spcAft>
                        <a:buNone/>
                      </a:pPr>
                      <a:r>
                        <a:rPr b="1" lang="en" sz="1000">
                          <a:latin typeface="Work Sans"/>
                          <a:ea typeface="Work Sans"/>
                          <a:cs typeface="Work Sans"/>
                          <a:sym typeface="Work Sans"/>
                        </a:rPr>
                        <a:t>New Berlin Students attending WAWM</a:t>
                      </a:r>
                      <a:endParaRPr b="1" sz="1100">
                        <a:latin typeface="Work Sans"/>
                        <a:ea typeface="Work Sans"/>
                        <a:cs typeface="Work Sans"/>
                        <a:sym typeface="Work Sans"/>
                      </a:endParaRPr>
                    </a:p>
                  </a:txBody>
                  <a:tcPr marT="63500" marB="63500" marR="63500" marL="63500" anchor="ctr"/>
                </a:tc>
                <a:tc>
                  <a:txBody>
                    <a:bodyPr/>
                    <a:lstStyle/>
                    <a:p>
                      <a:pPr indent="0" lvl="0" marL="0" rtl="0" algn="ctr">
                        <a:spcBef>
                          <a:spcPts val="0"/>
                        </a:spcBef>
                        <a:spcAft>
                          <a:spcPts val="0"/>
                        </a:spcAft>
                        <a:buNone/>
                      </a:pPr>
                      <a:r>
                        <a:rPr lang="en" sz="1100">
                          <a:latin typeface="Work Sans"/>
                          <a:ea typeface="Work Sans"/>
                          <a:cs typeface="Work Sans"/>
                          <a:sym typeface="Work Sans"/>
                        </a:rPr>
                        <a:t>63%</a:t>
                      </a:r>
                      <a:endParaRPr sz="1100">
                        <a:latin typeface="Work Sans"/>
                        <a:ea typeface="Work Sans"/>
                        <a:cs typeface="Work Sans"/>
                        <a:sym typeface="Work Sans"/>
                      </a:endParaRPr>
                    </a:p>
                  </a:txBody>
                  <a:tcPr marT="63500" marB="63500" marR="63500" marL="63500" anchor="ctr"/>
                </a:tc>
                <a:tc>
                  <a:txBody>
                    <a:bodyPr/>
                    <a:lstStyle/>
                    <a:p>
                      <a:pPr indent="0" lvl="0" marL="0" rtl="0" algn="ctr">
                        <a:spcBef>
                          <a:spcPts val="0"/>
                        </a:spcBef>
                        <a:spcAft>
                          <a:spcPts val="0"/>
                        </a:spcAft>
                        <a:buNone/>
                      </a:pPr>
                      <a:r>
                        <a:rPr lang="en" sz="1100">
                          <a:latin typeface="Work Sans"/>
                          <a:ea typeface="Work Sans"/>
                          <a:cs typeface="Work Sans"/>
                          <a:sym typeface="Work Sans"/>
                        </a:rPr>
                        <a:t>11.3</a:t>
                      </a:r>
                      <a:r>
                        <a:rPr lang="en" sz="1100">
                          <a:latin typeface="Work Sans"/>
                          <a:ea typeface="Work Sans"/>
                          <a:cs typeface="Work Sans"/>
                          <a:sym typeface="Work Sans"/>
                        </a:rPr>
                        <a:t>%</a:t>
                      </a:r>
                      <a:endParaRPr sz="1100">
                        <a:latin typeface="Work Sans"/>
                        <a:ea typeface="Work Sans"/>
                        <a:cs typeface="Work Sans"/>
                        <a:sym typeface="Work Sans"/>
                      </a:endParaRPr>
                    </a:p>
                  </a:txBody>
                  <a:tcPr marT="63500" marB="63500" marR="63500" marL="63500" anchor="ctr"/>
                </a:tc>
                <a:tc>
                  <a:txBody>
                    <a:bodyPr/>
                    <a:lstStyle/>
                    <a:p>
                      <a:pPr indent="0" lvl="0" marL="0" rtl="0" algn="ctr">
                        <a:spcBef>
                          <a:spcPts val="0"/>
                        </a:spcBef>
                        <a:spcAft>
                          <a:spcPts val="0"/>
                        </a:spcAft>
                        <a:buNone/>
                      </a:pPr>
                      <a:r>
                        <a:rPr lang="en" sz="1100">
                          <a:latin typeface="Work Sans"/>
                          <a:ea typeface="Work Sans"/>
                          <a:cs typeface="Work Sans"/>
                          <a:sym typeface="Work Sans"/>
                        </a:rPr>
                        <a:t>4.5</a:t>
                      </a:r>
                      <a:r>
                        <a:rPr lang="en" sz="1100">
                          <a:latin typeface="Work Sans"/>
                          <a:ea typeface="Work Sans"/>
                          <a:cs typeface="Work Sans"/>
                          <a:sym typeface="Work Sans"/>
                        </a:rPr>
                        <a:t>%</a:t>
                      </a:r>
                      <a:endParaRPr sz="1100">
                        <a:latin typeface="Work Sans"/>
                        <a:ea typeface="Work Sans"/>
                        <a:cs typeface="Work Sans"/>
                        <a:sym typeface="Work Sans"/>
                      </a:endParaRPr>
                    </a:p>
                  </a:txBody>
                  <a:tcPr marT="63500" marB="63500" marR="63500" marL="63500" anchor="ctr"/>
                </a:tc>
                <a:tc>
                  <a:txBody>
                    <a:bodyPr/>
                    <a:lstStyle/>
                    <a:p>
                      <a:pPr indent="0" lvl="0" marL="0" rtl="0" algn="ctr">
                        <a:spcBef>
                          <a:spcPts val="0"/>
                        </a:spcBef>
                        <a:spcAft>
                          <a:spcPts val="0"/>
                        </a:spcAft>
                        <a:buNone/>
                      </a:pPr>
                      <a:r>
                        <a:rPr lang="en" sz="1100">
                          <a:latin typeface="Work Sans"/>
                          <a:ea typeface="Work Sans"/>
                          <a:cs typeface="Work Sans"/>
                          <a:sym typeface="Work Sans"/>
                        </a:rPr>
                        <a:t>12.5%</a:t>
                      </a:r>
                      <a:endParaRPr sz="1100">
                        <a:latin typeface="Work Sans"/>
                        <a:ea typeface="Work Sans"/>
                        <a:cs typeface="Work Sans"/>
                        <a:sym typeface="Work Sans"/>
                      </a:endParaRPr>
                    </a:p>
                  </a:txBody>
                  <a:tcPr marT="63500" marB="63500" marR="63500" marL="63500" anchor="ctr"/>
                </a:tc>
                <a:tc>
                  <a:txBody>
                    <a:bodyPr/>
                    <a:lstStyle/>
                    <a:p>
                      <a:pPr indent="0" lvl="0" marL="0" rtl="0" algn="ctr">
                        <a:spcBef>
                          <a:spcPts val="0"/>
                        </a:spcBef>
                        <a:spcAft>
                          <a:spcPts val="0"/>
                        </a:spcAft>
                        <a:buNone/>
                      </a:pPr>
                      <a:r>
                        <a:rPr lang="en" sz="1100">
                          <a:latin typeface="Work Sans"/>
                          <a:ea typeface="Work Sans"/>
                          <a:cs typeface="Work Sans"/>
                          <a:sym typeface="Work Sans"/>
                        </a:rPr>
                        <a:t>8.5</a:t>
                      </a:r>
                      <a:r>
                        <a:rPr lang="en" sz="1100">
                          <a:latin typeface="Work Sans"/>
                          <a:ea typeface="Work Sans"/>
                          <a:cs typeface="Work Sans"/>
                          <a:sym typeface="Work Sans"/>
                        </a:rPr>
                        <a:t>%</a:t>
                      </a:r>
                      <a:endParaRPr sz="1100">
                        <a:latin typeface="Work Sans"/>
                        <a:ea typeface="Work Sans"/>
                        <a:cs typeface="Work Sans"/>
                        <a:sym typeface="Work Sans"/>
                      </a:endParaRPr>
                    </a:p>
                  </a:txBody>
                  <a:tcPr marT="63500" marB="63500" marR="63500" marL="63500" anchor="ctr"/>
                </a:tc>
                <a:tc>
                  <a:txBody>
                    <a:bodyPr/>
                    <a:lstStyle/>
                    <a:p>
                      <a:pPr indent="0" lvl="0" marL="0" rtl="0" algn="ctr">
                        <a:spcBef>
                          <a:spcPts val="0"/>
                        </a:spcBef>
                        <a:spcAft>
                          <a:spcPts val="0"/>
                        </a:spcAft>
                        <a:buNone/>
                      </a:pPr>
                      <a:r>
                        <a:rPr lang="en" sz="1100">
                          <a:latin typeface="Work Sans"/>
                          <a:ea typeface="Work Sans"/>
                          <a:cs typeface="Work Sans"/>
                          <a:sym typeface="Work Sans"/>
                        </a:rPr>
                        <a:t>.2%</a:t>
                      </a:r>
                      <a:endParaRPr sz="1100">
                        <a:latin typeface="Work Sans"/>
                        <a:ea typeface="Work Sans"/>
                        <a:cs typeface="Work Sans"/>
                        <a:sym typeface="Work Sans"/>
                      </a:endParaRPr>
                    </a:p>
                  </a:txBody>
                  <a:tcPr marT="63500" marB="63500" marR="63500" marL="63500" anchor="ctr"/>
                </a:tc>
              </a:tr>
              <a:tr h="617250">
                <a:tc>
                  <a:txBody>
                    <a:bodyPr/>
                    <a:lstStyle/>
                    <a:p>
                      <a:pPr indent="0" lvl="0" marL="0" rtl="0" algn="ctr">
                        <a:spcBef>
                          <a:spcPts val="0"/>
                        </a:spcBef>
                        <a:spcAft>
                          <a:spcPts val="0"/>
                        </a:spcAft>
                        <a:buNone/>
                      </a:pPr>
                      <a:r>
                        <a:rPr b="1" lang="en" sz="1000">
                          <a:latin typeface="Work Sans"/>
                          <a:ea typeface="Work Sans"/>
                          <a:cs typeface="Work Sans"/>
                          <a:sym typeface="Work Sans"/>
                        </a:rPr>
                        <a:t>WAWM School District</a:t>
                      </a:r>
                      <a:endParaRPr b="1" sz="1100">
                        <a:latin typeface="Work Sans"/>
                        <a:ea typeface="Work Sans"/>
                        <a:cs typeface="Work Sans"/>
                        <a:sym typeface="Work Sans"/>
                      </a:endParaRPr>
                    </a:p>
                  </a:txBody>
                  <a:tcPr marT="63500" marB="63500" marR="63500" marL="63500" anchor="ctr"/>
                </a:tc>
                <a:tc>
                  <a:txBody>
                    <a:bodyPr/>
                    <a:lstStyle/>
                    <a:p>
                      <a:pPr indent="0" lvl="0" marL="0" rtl="0" algn="ctr">
                        <a:spcBef>
                          <a:spcPts val="0"/>
                        </a:spcBef>
                        <a:spcAft>
                          <a:spcPts val="0"/>
                        </a:spcAft>
                        <a:buNone/>
                      </a:pPr>
                      <a:r>
                        <a:rPr b="1" lang="en" sz="1100">
                          <a:latin typeface="Work Sans"/>
                          <a:ea typeface="Work Sans"/>
                          <a:cs typeface="Work Sans"/>
                          <a:sym typeface="Work Sans"/>
                        </a:rPr>
                        <a:t>44.8%</a:t>
                      </a:r>
                      <a:endParaRPr b="1" sz="1100">
                        <a:latin typeface="Work Sans"/>
                        <a:ea typeface="Work Sans"/>
                        <a:cs typeface="Work Sans"/>
                        <a:sym typeface="Work Sans"/>
                      </a:endParaRPr>
                    </a:p>
                  </a:txBody>
                  <a:tcPr marT="63500" marB="63500" marR="63500" marL="63500" anchor="ctr"/>
                </a:tc>
                <a:tc>
                  <a:txBody>
                    <a:bodyPr/>
                    <a:lstStyle/>
                    <a:p>
                      <a:pPr indent="0" lvl="0" marL="0" rtl="0" algn="ctr">
                        <a:spcBef>
                          <a:spcPts val="0"/>
                        </a:spcBef>
                        <a:spcAft>
                          <a:spcPts val="0"/>
                        </a:spcAft>
                        <a:buNone/>
                      </a:pPr>
                      <a:r>
                        <a:rPr b="1" lang="en" sz="1100">
                          <a:latin typeface="Work Sans"/>
                          <a:ea typeface="Work Sans"/>
                          <a:cs typeface="Work Sans"/>
                          <a:sym typeface="Work Sans"/>
                        </a:rPr>
                        <a:t>11.7%</a:t>
                      </a:r>
                      <a:endParaRPr b="1" sz="1100">
                        <a:latin typeface="Work Sans"/>
                        <a:ea typeface="Work Sans"/>
                        <a:cs typeface="Work Sans"/>
                        <a:sym typeface="Work Sans"/>
                      </a:endParaRPr>
                    </a:p>
                  </a:txBody>
                  <a:tcPr marT="63500" marB="63500" marR="63500" marL="63500" anchor="ctr"/>
                </a:tc>
                <a:tc>
                  <a:txBody>
                    <a:bodyPr/>
                    <a:lstStyle/>
                    <a:p>
                      <a:pPr indent="0" lvl="0" marL="0" rtl="0" algn="ctr">
                        <a:spcBef>
                          <a:spcPts val="0"/>
                        </a:spcBef>
                        <a:spcAft>
                          <a:spcPts val="0"/>
                        </a:spcAft>
                        <a:buNone/>
                      </a:pPr>
                      <a:r>
                        <a:rPr b="1" lang="en" sz="1100">
                          <a:latin typeface="Work Sans"/>
                          <a:ea typeface="Work Sans"/>
                          <a:cs typeface="Work Sans"/>
                          <a:sym typeface="Work Sans"/>
                        </a:rPr>
                        <a:t>2.8%</a:t>
                      </a:r>
                      <a:endParaRPr b="1" sz="1100">
                        <a:latin typeface="Work Sans"/>
                        <a:ea typeface="Work Sans"/>
                        <a:cs typeface="Work Sans"/>
                        <a:sym typeface="Work Sans"/>
                      </a:endParaRPr>
                    </a:p>
                  </a:txBody>
                  <a:tcPr marT="63500" marB="63500" marR="63500" marL="63500" anchor="ctr"/>
                </a:tc>
                <a:tc>
                  <a:txBody>
                    <a:bodyPr/>
                    <a:lstStyle/>
                    <a:p>
                      <a:pPr indent="0" lvl="0" marL="0" rtl="0" algn="ctr">
                        <a:spcBef>
                          <a:spcPts val="0"/>
                        </a:spcBef>
                        <a:spcAft>
                          <a:spcPts val="0"/>
                        </a:spcAft>
                        <a:buNone/>
                      </a:pPr>
                      <a:r>
                        <a:rPr b="1" lang="en" sz="1100">
                          <a:latin typeface="Work Sans"/>
                          <a:ea typeface="Work Sans"/>
                          <a:cs typeface="Work Sans"/>
                          <a:sym typeface="Work Sans"/>
                        </a:rPr>
                        <a:t>30.4</a:t>
                      </a:r>
                      <a:r>
                        <a:rPr b="1" lang="en" sz="1100">
                          <a:latin typeface="Work Sans"/>
                          <a:ea typeface="Work Sans"/>
                          <a:cs typeface="Work Sans"/>
                          <a:sym typeface="Work Sans"/>
                        </a:rPr>
                        <a:t>%</a:t>
                      </a:r>
                      <a:endParaRPr b="1" sz="1100">
                        <a:latin typeface="Work Sans"/>
                        <a:ea typeface="Work Sans"/>
                        <a:cs typeface="Work Sans"/>
                        <a:sym typeface="Work Sans"/>
                      </a:endParaRPr>
                    </a:p>
                  </a:txBody>
                  <a:tcPr marT="63500" marB="63500" marR="63500" marL="63500" anchor="ctr"/>
                </a:tc>
                <a:tc>
                  <a:txBody>
                    <a:bodyPr/>
                    <a:lstStyle/>
                    <a:p>
                      <a:pPr indent="0" lvl="0" marL="0" rtl="0" algn="ctr">
                        <a:spcBef>
                          <a:spcPts val="0"/>
                        </a:spcBef>
                        <a:spcAft>
                          <a:spcPts val="0"/>
                        </a:spcAft>
                        <a:buNone/>
                      </a:pPr>
                      <a:r>
                        <a:rPr b="1" lang="en" sz="1100">
                          <a:latin typeface="Work Sans"/>
                          <a:ea typeface="Work Sans"/>
                          <a:cs typeface="Work Sans"/>
                          <a:sym typeface="Work Sans"/>
                        </a:rPr>
                        <a:t>9</a:t>
                      </a:r>
                      <a:r>
                        <a:rPr b="1" lang="en" sz="1100">
                          <a:latin typeface="Work Sans"/>
                          <a:ea typeface="Work Sans"/>
                          <a:cs typeface="Work Sans"/>
                          <a:sym typeface="Work Sans"/>
                        </a:rPr>
                        <a:t>.4%</a:t>
                      </a:r>
                      <a:endParaRPr b="1" sz="1100">
                        <a:latin typeface="Work Sans"/>
                        <a:ea typeface="Work Sans"/>
                        <a:cs typeface="Work Sans"/>
                        <a:sym typeface="Work Sans"/>
                      </a:endParaRPr>
                    </a:p>
                  </a:txBody>
                  <a:tcPr marT="63500" marB="63500" marR="63500" marL="63500" anchor="ctr"/>
                </a:tc>
                <a:tc>
                  <a:txBody>
                    <a:bodyPr/>
                    <a:lstStyle/>
                    <a:p>
                      <a:pPr indent="0" lvl="0" marL="0" rtl="0" algn="ctr">
                        <a:spcBef>
                          <a:spcPts val="0"/>
                        </a:spcBef>
                        <a:spcAft>
                          <a:spcPts val="0"/>
                        </a:spcAft>
                        <a:buNone/>
                      </a:pPr>
                      <a:r>
                        <a:rPr b="1" lang="en" sz="1100">
                          <a:latin typeface="Work Sans"/>
                          <a:ea typeface="Work Sans"/>
                          <a:cs typeface="Work Sans"/>
                          <a:sym typeface="Work Sans"/>
                        </a:rPr>
                        <a:t>.9%</a:t>
                      </a:r>
                      <a:endParaRPr b="1" sz="1100">
                        <a:latin typeface="Work Sans"/>
                        <a:ea typeface="Work Sans"/>
                        <a:cs typeface="Work Sans"/>
                        <a:sym typeface="Work Sans"/>
                      </a:endParaRPr>
                    </a:p>
                  </a:txBody>
                  <a:tcPr marT="63500" marB="63500" marR="63500" marL="63500" anchor="ctr"/>
                </a:tc>
              </a:tr>
              <a:tr h="617250">
                <a:tc>
                  <a:txBody>
                    <a:bodyPr/>
                    <a:lstStyle/>
                    <a:p>
                      <a:pPr indent="0" lvl="0" marL="0" rtl="0" algn="ctr">
                        <a:spcBef>
                          <a:spcPts val="0"/>
                        </a:spcBef>
                        <a:spcAft>
                          <a:spcPts val="0"/>
                        </a:spcAft>
                        <a:buNone/>
                      </a:pPr>
                      <a:r>
                        <a:rPr b="1" lang="en" sz="1000">
                          <a:latin typeface="Work Sans"/>
                          <a:ea typeface="Work Sans"/>
                          <a:cs typeface="Work Sans"/>
                          <a:sym typeface="Work Sans"/>
                        </a:rPr>
                        <a:t>New Berlin School District</a:t>
                      </a:r>
                      <a:endParaRPr b="1" sz="1100">
                        <a:latin typeface="Work Sans"/>
                        <a:ea typeface="Work Sans"/>
                        <a:cs typeface="Work Sans"/>
                        <a:sym typeface="Work Sans"/>
                      </a:endParaRPr>
                    </a:p>
                  </a:txBody>
                  <a:tcPr marT="63500" marB="63500" marR="63500" marL="63500" anchor="ctr"/>
                </a:tc>
                <a:tc>
                  <a:txBody>
                    <a:bodyPr/>
                    <a:lstStyle/>
                    <a:p>
                      <a:pPr indent="0" lvl="0" marL="0" rtl="0" algn="ctr">
                        <a:spcBef>
                          <a:spcPts val="0"/>
                        </a:spcBef>
                        <a:spcAft>
                          <a:spcPts val="0"/>
                        </a:spcAft>
                        <a:buNone/>
                      </a:pPr>
                      <a:r>
                        <a:rPr b="1" lang="en" sz="1100">
                          <a:latin typeface="Work Sans"/>
                          <a:ea typeface="Work Sans"/>
                          <a:cs typeface="Work Sans"/>
                          <a:sym typeface="Work Sans"/>
                        </a:rPr>
                        <a:t>78.1%</a:t>
                      </a:r>
                      <a:endParaRPr b="1" sz="1100">
                        <a:latin typeface="Work Sans"/>
                        <a:ea typeface="Work Sans"/>
                        <a:cs typeface="Work Sans"/>
                        <a:sym typeface="Work Sans"/>
                      </a:endParaRPr>
                    </a:p>
                  </a:txBody>
                  <a:tcPr marT="63500" marB="63500" marR="63500" marL="63500" anchor="ctr"/>
                </a:tc>
                <a:tc>
                  <a:txBody>
                    <a:bodyPr/>
                    <a:lstStyle/>
                    <a:p>
                      <a:pPr indent="0" lvl="0" marL="0" rtl="0" algn="ctr">
                        <a:spcBef>
                          <a:spcPts val="0"/>
                        </a:spcBef>
                        <a:spcAft>
                          <a:spcPts val="0"/>
                        </a:spcAft>
                        <a:buNone/>
                      </a:pPr>
                      <a:r>
                        <a:rPr b="1" lang="en" sz="1100">
                          <a:latin typeface="Work Sans"/>
                          <a:ea typeface="Work Sans"/>
                          <a:cs typeface="Work Sans"/>
                          <a:sym typeface="Work Sans"/>
                        </a:rPr>
                        <a:t>1.1%</a:t>
                      </a:r>
                      <a:endParaRPr b="1" sz="1100">
                        <a:latin typeface="Work Sans"/>
                        <a:ea typeface="Work Sans"/>
                        <a:cs typeface="Work Sans"/>
                        <a:sym typeface="Work Sans"/>
                      </a:endParaRPr>
                    </a:p>
                  </a:txBody>
                  <a:tcPr marT="63500" marB="63500" marR="63500" marL="63500" anchor="ctr"/>
                </a:tc>
                <a:tc>
                  <a:txBody>
                    <a:bodyPr/>
                    <a:lstStyle/>
                    <a:p>
                      <a:pPr indent="0" lvl="0" marL="0" rtl="0" algn="ctr">
                        <a:spcBef>
                          <a:spcPts val="0"/>
                        </a:spcBef>
                        <a:spcAft>
                          <a:spcPts val="0"/>
                        </a:spcAft>
                        <a:buNone/>
                      </a:pPr>
                      <a:r>
                        <a:rPr b="1" lang="en" sz="1100">
                          <a:latin typeface="Work Sans"/>
                          <a:ea typeface="Work Sans"/>
                          <a:cs typeface="Work Sans"/>
                          <a:sym typeface="Work Sans"/>
                        </a:rPr>
                        <a:t>7.6%</a:t>
                      </a:r>
                      <a:endParaRPr b="1" sz="1100">
                        <a:latin typeface="Work Sans"/>
                        <a:ea typeface="Work Sans"/>
                        <a:cs typeface="Work Sans"/>
                        <a:sym typeface="Work Sans"/>
                      </a:endParaRPr>
                    </a:p>
                  </a:txBody>
                  <a:tcPr marT="63500" marB="63500" marR="63500" marL="63500" anchor="ctr"/>
                </a:tc>
                <a:tc>
                  <a:txBody>
                    <a:bodyPr/>
                    <a:lstStyle/>
                    <a:p>
                      <a:pPr indent="0" lvl="0" marL="0" rtl="0" algn="ctr">
                        <a:spcBef>
                          <a:spcPts val="0"/>
                        </a:spcBef>
                        <a:spcAft>
                          <a:spcPts val="0"/>
                        </a:spcAft>
                        <a:buNone/>
                      </a:pPr>
                      <a:r>
                        <a:rPr b="1" lang="en" sz="1100">
                          <a:latin typeface="Work Sans"/>
                          <a:ea typeface="Work Sans"/>
                          <a:cs typeface="Work Sans"/>
                          <a:sym typeface="Work Sans"/>
                        </a:rPr>
                        <a:t>9</a:t>
                      </a:r>
                      <a:r>
                        <a:rPr b="1" lang="en" sz="1100">
                          <a:latin typeface="Work Sans"/>
                          <a:ea typeface="Work Sans"/>
                          <a:cs typeface="Work Sans"/>
                          <a:sym typeface="Work Sans"/>
                        </a:rPr>
                        <a:t>%</a:t>
                      </a:r>
                      <a:endParaRPr b="1" sz="1100">
                        <a:latin typeface="Work Sans"/>
                        <a:ea typeface="Work Sans"/>
                        <a:cs typeface="Work Sans"/>
                        <a:sym typeface="Work Sans"/>
                      </a:endParaRPr>
                    </a:p>
                  </a:txBody>
                  <a:tcPr marT="63500" marB="63500" marR="63500" marL="63500" anchor="ctr"/>
                </a:tc>
                <a:tc>
                  <a:txBody>
                    <a:bodyPr/>
                    <a:lstStyle/>
                    <a:p>
                      <a:pPr indent="0" lvl="0" marL="0" rtl="0" algn="ctr">
                        <a:spcBef>
                          <a:spcPts val="0"/>
                        </a:spcBef>
                        <a:spcAft>
                          <a:spcPts val="0"/>
                        </a:spcAft>
                        <a:buNone/>
                      </a:pPr>
                      <a:r>
                        <a:rPr b="1" lang="en" sz="1100">
                          <a:latin typeface="Work Sans"/>
                          <a:ea typeface="Work Sans"/>
                          <a:cs typeface="Work Sans"/>
                          <a:sym typeface="Work Sans"/>
                        </a:rPr>
                        <a:t>3.9%</a:t>
                      </a:r>
                      <a:endParaRPr b="1" sz="1100">
                        <a:latin typeface="Work Sans"/>
                        <a:ea typeface="Work Sans"/>
                        <a:cs typeface="Work Sans"/>
                        <a:sym typeface="Work Sans"/>
                      </a:endParaRPr>
                    </a:p>
                  </a:txBody>
                  <a:tcPr marT="63500" marB="63500" marR="63500" marL="63500" anchor="ctr"/>
                </a:tc>
                <a:tc>
                  <a:txBody>
                    <a:bodyPr/>
                    <a:lstStyle/>
                    <a:p>
                      <a:pPr indent="0" lvl="0" marL="0" rtl="0" algn="ctr">
                        <a:spcBef>
                          <a:spcPts val="0"/>
                        </a:spcBef>
                        <a:spcAft>
                          <a:spcPts val="0"/>
                        </a:spcAft>
                        <a:buNone/>
                      </a:pPr>
                      <a:r>
                        <a:rPr b="1" lang="en" sz="1100">
                          <a:latin typeface="Work Sans"/>
                          <a:ea typeface="Work Sans"/>
                          <a:cs typeface="Work Sans"/>
                          <a:sym typeface="Work Sans"/>
                        </a:rPr>
                        <a:t>.3%</a:t>
                      </a:r>
                      <a:endParaRPr b="1" sz="1100">
                        <a:latin typeface="Work Sans"/>
                        <a:ea typeface="Work Sans"/>
                        <a:cs typeface="Work Sans"/>
                        <a:sym typeface="Work Sans"/>
                      </a:endParaRPr>
                    </a:p>
                  </a:txBody>
                  <a:tcPr marT="63500" marB="63500" marR="63500" marL="63500" anchor="ct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Wisconsin State Legislature Criteria (#7)</a:t>
            </a:r>
            <a:endParaRPr/>
          </a:p>
        </p:txBody>
      </p:sp>
      <p:sp>
        <p:nvSpPr>
          <p:cNvPr id="403" name="Google Shape;403;p58"/>
          <p:cNvSpPr txBox="1"/>
          <p:nvPr>
            <p:ph idx="1" type="body"/>
          </p:nvPr>
        </p:nvSpPr>
        <p:spPr>
          <a:xfrm>
            <a:off x="265625" y="1081075"/>
            <a:ext cx="8520600" cy="3822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a:solidFill>
                  <a:srgbClr val="000000"/>
                </a:solidFill>
                <a:latin typeface="Arial"/>
                <a:ea typeface="Arial"/>
                <a:cs typeface="Arial"/>
                <a:sym typeface="Arial"/>
              </a:rPr>
              <a:t>Students with Disabilities Comparison</a:t>
            </a:r>
            <a:endParaRPr b="1">
              <a:solidFill>
                <a:srgbClr val="000000"/>
              </a:solidFill>
              <a:latin typeface="Arial"/>
              <a:ea typeface="Arial"/>
              <a:cs typeface="Arial"/>
              <a:sym typeface="Arial"/>
            </a:endParaRPr>
          </a:p>
        </p:txBody>
      </p:sp>
      <p:graphicFrame>
        <p:nvGraphicFramePr>
          <p:cNvPr id="404" name="Google Shape;404;p58"/>
          <p:cNvGraphicFramePr/>
          <p:nvPr/>
        </p:nvGraphicFramePr>
        <p:xfrm>
          <a:off x="1089038" y="1551000"/>
          <a:ext cx="3000000" cy="3000000"/>
        </p:xfrm>
        <a:graphic>
          <a:graphicData uri="http://schemas.openxmlformats.org/drawingml/2006/table">
            <a:tbl>
              <a:tblPr>
                <a:noFill/>
                <a:tableStyleId>{D439CE40-36B2-413F-A3A4-881A0E2DF816}</a:tableStyleId>
              </a:tblPr>
              <a:tblGrid>
                <a:gridCol w="2366575"/>
                <a:gridCol w="2366575"/>
                <a:gridCol w="2366575"/>
              </a:tblGrid>
              <a:tr h="631400">
                <a:tc>
                  <a:txBody>
                    <a:bodyPr/>
                    <a:lstStyle/>
                    <a:p>
                      <a:pPr indent="0" lvl="0" marL="0" rtl="0" algn="l">
                        <a:spcBef>
                          <a:spcPts val="0"/>
                        </a:spcBef>
                        <a:spcAft>
                          <a:spcPts val="0"/>
                        </a:spcAft>
                        <a:buNone/>
                      </a:pPr>
                      <a:r>
                        <a:rPr lang="en" sz="1300"/>
                        <a:t>Category</a:t>
                      </a:r>
                      <a:endParaRPr sz="1300"/>
                    </a:p>
                  </a:txBody>
                  <a:tcPr marT="63500" marB="63500" marR="63500" marL="635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t>Number of Special Education Students</a:t>
                      </a:r>
                      <a:endParaRPr/>
                    </a:p>
                  </a:txBody>
                  <a:tcPr marT="63500" marB="63500" marR="63500" marL="635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t>Percentage of Special Education Students</a:t>
                      </a:r>
                      <a:endParaRPr/>
                    </a:p>
                  </a:txBody>
                  <a:tcPr marT="63500" marB="63500" marR="63500" marL="635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80225">
                <a:tc>
                  <a:txBody>
                    <a:bodyPr/>
                    <a:lstStyle/>
                    <a:p>
                      <a:pPr indent="0" lvl="0" marL="0" rtl="0" algn="l">
                        <a:spcBef>
                          <a:spcPts val="0"/>
                        </a:spcBef>
                        <a:spcAft>
                          <a:spcPts val="0"/>
                        </a:spcAft>
                        <a:buNone/>
                      </a:pPr>
                      <a:r>
                        <a:rPr lang="en" sz="1300"/>
                        <a:t>New Berlin Students attending WAWM</a:t>
                      </a:r>
                      <a:endParaRPr sz="1300"/>
                    </a:p>
                  </a:txBody>
                  <a:tcPr marT="63500" marB="63500" marR="63500" marL="635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t>27 /179</a:t>
                      </a:r>
                      <a:endParaRPr/>
                    </a:p>
                  </a:txBody>
                  <a:tcPr marT="63500" marB="63500" marR="63500" marL="635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t>15</a:t>
                      </a:r>
                      <a:r>
                        <a:rPr lang="en"/>
                        <a:t>.1%</a:t>
                      </a:r>
                      <a:endParaRPr/>
                    </a:p>
                  </a:txBody>
                  <a:tcPr marT="63500" marB="63500" marR="63500" marL="635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405" name="Google Shape;405;p58"/>
          <p:cNvGraphicFramePr/>
          <p:nvPr/>
        </p:nvGraphicFramePr>
        <p:xfrm>
          <a:off x="1019400" y="3553200"/>
          <a:ext cx="3000000" cy="3000000"/>
        </p:xfrm>
        <a:graphic>
          <a:graphicData uri="http://schemas.openxmlformats.org/drawingml/2006/table">
            <a:tbl>
              <a:tblPr>
                <a:noFill/>
                <a:tableStyleId>{ABB34674-BE1C-4F36-A414-E2A18266F08D}</a:tableStyleId>
              </a:tblPr>
              <a:tblGrid>
                <a:gridCol w="3619500"/>
                <a:gridCol w="3619500"/>
              </a:tblGrid>
              <a:tr h="381000">
                <a:tc>
                  <a:txBody>
                    <a:bodyPr/>
                    <a:lstStyle/>
                    <a:p>
                      <a:pPr indent="0" lvl="0" marL="0" rtl="0" algn="ctr">
                        <a:spcBef>
                          <a:spcPts val="0"/>
                        </a:spcBef>
                        <a:spcAft>
                          <a:spcPts val="0"/>
                        </a:spcAft>
                        <a:buNone/>
                      </a:pPr>
                      <a:r>
                        <a:rPr lang="en"/>
                        <a:t>West Allis - West Milwaukee</a:t>
                      </a:r>
                      <a:endParaRPr/>
                    </a:p>
                  </a:txBody>
                  <a:tcPr marT="91425" marB="91425" marR="91425" marL="91425"/>
                </a:tc>
                <a:tc>
                  <a:txBody>
                    <a:bodyPr/>
                    <a:lstStyle/>
                    <a:p>
                      <a:pPr indent="0" lvl="0" marL="0" rtl="0" algn="ctr">
                        <a:spcBef>
                          <a:spcPts val="0"/>
                        </a:spcBef>
                        <a:spcAft>
                          <a:spcPts val="0"/>
                        </a:spcAft>
                        <a:buNone/>
                      </a:pPr>
                      <a:r>
                        <a:rPr lang="en"/>
                        <a:t>New Berlin</a:t>
                      </a:r>
                      <a:endParaRPr/>
                    </a:p>
                  </a:txBody>
                  <a:tcPr marT="91425" marB="91425" marR="91425" marL="91425"/>
                </a:tc>
              </a:tr>
              <a:tr h="381000">
                <a:tc>
                  <a:txBody>
                    <a:bodyPr/>
                    <a:lstStyle/>
                    <a:p>
                      <a:pPr indent="0" lvl="0" marL="0" rtl="0" algn="ctr">
                        <a:spcBef>
                          <a:spcPts val="0"/>
                        </a:spcBef>
                        <a:spcAft>
                          <a:spcPts val="0"/>
                        </a:spcAft>
                        <a:buNone/>
                      </a:pPr>
                      <a:r>
                        <a:rPr lang="en"/>
                        <a:t>15.8%</a:t>
                      </a:r>
                      <a:endParaRPr/>
                    </a:p>
                  </a:txBody>
                  <a:tcPr marT="91425" marB="91425" marR="91425" marL="91425"/>
                </a:tc>
                <a:tc>
                  <a:txBody>
                    <a:bodyPr/>
                    <a:lstStyle/>
                    <a:p>
                      <a:pPr indent="0" lvl="0" marL="0" rtl="0" algn="ctr">
                        <a:spcBef>
                          <a:spcPts val="0"/>
                        </a:spcBef>
                        <a:spcAft>
                          <a:spcPts val="0"/>
                        </a:spcAft>
                        <a:buNone/>
                      </a:pPr>
                      <a:r>
                        <a:rPr lang="en"/>
                        <a:t>10%</a:t>
                      </a:r>
                      <a:endParaRPr/>
                    </a:p>
                  </a:txBody>
                  <a:tcPr marT="91425" marB="91425" marR="91425" marL="91425"/>
                </a:tc>
              </a:tr>
            </a:tbl>
          </a:graphicData>
        </a:graphic>
      </p:graphicFrame>
      <p:sp>
        <p:nvSpPr>
          <p:cNvPr id="406" name="Google Shape;406;p58"/>
          <p:cNvSpPr txBox="1"/>
          <p:nvPr/>
        </p:nvSpPr>
        <p:spPr>
          <a:xfrm>
            <a:off x="580650" y="3091500"/>
            <a:ext cx="81165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600"/>
              <a:t>2022-2023 Students with Disabilities Comparison</a:t>
            </a:r>
            <a:r>
              <a:rPr b="1" lang="en" sz="1800">
                <a:latin typeface="Proxima Nova"/>
                <a:ea typeface="Proxima Nova"/>
                <a:cs typeface="Proxima Nova"/>
                <a:sym typeface="Proxima Nova"/>
              </a:rPr>
              <a:t> </a:t>
            </a:r>
            <a:endParaRPr/>
          </a:p>
        </p:txBody>
      </p:sp>
      <p:sp>
        <p:nvSpPr>
          <p:cNvPr id="407" name="Google Shape;407;p58"/>
          <p:cNvSpPr txBox="1"/>
          <p:nvPr/>
        </p:nvSpPr>
        <p:spPr>
          <a:xfrm>
            <a:off x="5395150" y="4862400"/>
            <a:ext cx="3696300" cy="2811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Proxima Nova"/>
                <a:ea typeface="Proxima Nova"/>
                <a:cs typeface="Proxima Nova"/>
                <a:sym typeface="Proxima Nova"/>
              </a:rPr>
              <a:t>Data pulled from the 22-23 DPI District Report Card</a:t>
            </a:r>
            <a:endParaRPr sz="10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Wisconsin State Legislature Criteria (#7)</a:t>
            </a:r>
            <a:endParaRPr/>
          </a:p>
        </p:txBody>
      </p:sp>
      <p:sp>
        <p:nvSpPr>
          <p:cNvPr id="413" name="Google Shape;413;p59"/>
          <p:cNvSpPr txBox="1"/>
          <p:nvPr>
            <p:ph idx="1" type="body"/>
          </p:nvPr>
        </p:nvSpPr>
        <p:spPr>
          <a:xfrm>
            <a:off x="311700" y="1106700"/>
            <a:ext cx="8520600" cy="7809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a:solidFill>
                  <a:srgbClr val="222222"/>
                </a:solidFill>
                <a:latin typeface="Arial"/>
                <a:ea typeface="Arial"/>
                <a:cs typeface="Arial"/>
                <a:sym typeface="Arial"/>
              </a:rPr>
              <a:t>Summary</a:t>
            </a:r>
            <a:r>
              <a:rPr b="1" lang="en">
                <a:solidFill>
                  <a:srgbClr val="222222"/>
                </a:solidFill>
                <a:latin typeface="Arial"/>
                <a:ea typeface="Arial"/>
                <a:cs typeface="Arial"/>
                <a:sym typeface="Arial"/>
              </a:rPr>
              <a:t> of Criteria 7</a:t>
            </a:r>
            <a:endParaRPr>
              <a:solidFill>
                <a:srgbClr val="222222"/>
              </a:solidFill>
            </a:endParaRPr>
          </a:p>
        </p:txBody>
      </p:sp>
      <p:pic>
        <p:nvPicPr>
          <p:cNvPr id="414" name="Google Shape;414;p59"/>
          <p:cNvPicPr preferRelativeResize="0"/>
          <p:nvPr/>
        </p:nvPicPr>
        <p:blipFill>
          <a:blip r:embed="rId3">
            <a:alphaModFix/>
          </a:blip>
          <a:stretch>
            <a:fillRect/>
          </a:stretch>
        </p:blipFill>
        <p:spPr>
          <a:xfrm>
            <a:off x="8299750" y="4370775"/>
            <a:ext cx="622725" cy="622725"/>
          </a:xfrm>
          <a:prstGeom prst="rect">
            <a:avLst/>
          </a:prstGeom>
          <a:noFill/>
          <a:ln>
            <a:noFill/>
          </a:ln>
        </p:spPr>
      </p:pic>
      <p:graphicFrame>
        <p:nvGraphicFramePr>
          <p:cNvPr id="415" name="Google Shape;415;p59"/>
          <p:cNvGraphicFramePr/>
          <p:nvPr/>
        </p:nvGraphicFramePr>
        <p:xfrm>
          <a:off x="789000" y="1687975"/>
          <a:ext cx="3000000" cy="3000000"/>
        </p:xfrm>
        <a:graphic>
          <a:graphicData uri="http://schemas.openxmlformats.org/drawingml/2006/table">
            <a:tbl>
              <a:tblPr>
                <a:noFill/>
                <a:tableStyleId>{ABB34674-BE1C-4F36-A414-E2A18266F08D}</a:tableStyleId>
              </a:tblPr>
              <a:tblGrid>
                <a:gridCol w="1856425"/>
                <a:gridCol w="2074425"/>
                <a:gridCol w="1965425"/>
                <a:gridCol w="1965425"/>
              </a:tblGrid>
              <a:tr h="670700">
                <a:tc>
                  <a:txBody>
                    <a:bodyPr/>
                    <a:lstStyle/>
                    <a:p>
                      <a:pPr indent="0" lvl="0" marL="0" rtl="0" algn="l">
                        <a:spcBef>
                          <a:spcPts val="0"/>
                        </a:spcBef>
                        <a:spcAft>
                          <a:spcPts val="0"/>
                        </a:spcAft>
                        <a:buNone/>
                      </a:pPr>
                      <a:r>
                        <a:rPr lang="en"/>
                        <a:t>Factor</a:t>
                      </a:r>
                      <a:endParaRPr/>
                    </a:p>
                  </a:txBody>
                  <a:tcPr marT="91425" marB="91425" marR="91425" marL="91425"/>
                </a:tc>
                <a:tc>
                  <a:txBody>
                    <a:bodyPr/>
                    <a:lstStyle/>
                    <a:p>
                      <a:pPr indent="0" lvl="0" marL="0" rtl="0" algn="ctr">
                        <a:spcBef>
                          <a:spcPts val="0"/>
                        </a:spcBef>
                        <a:spcAft>
                          <a:spcPts val="0"/>
                        </a:spcAft>
                        <a:buNone/>
                      </a:pPr>
                      <a:r>
                        <a:rPr lang="en"/>
                        <a:t>West Allis - West Milwaukee</a:t>
                      </a:r>
                      <a:endParaRPr/>
                    </a:p>
                  </a:txBody>
                  <a:tcPr marT="91425" marB="91425" marR="91425" marL="91425"/>
                </a:tc>
                <a:tc>
                  <a:txBody>
                    <a:bodyPr/>
                    <a:lstStyle/>
                    <a:p>
                      <a:pPr indent="0" lvl="0" marL="0" rtl="0" algn="ctr">
                        <a:spcBef>
                          <a:spcPts val="0"/>
                        </a:spcBef>
                        <a:spcAft>
                          <a:spcPts val="0"/>
                        </a:spcAft>
                        <a:buNone/>
                      </a:pPr>
                      <a:r>
                        <a:rPr lang="en"/>
                        <a:t>New Berlin Students Attending WAWM</a:t>
                      </a:r>
                      <a:endParaRPr/>
                    </a:p>
                  </a:txBody>
                  <a:tcPr marT="91425" marB="91425" marR="91425" marL="91425"/>
                </a:tc>
                <a:tc>
                  <a:txBody>
                    <a:bodyPr/>
                    <a:lstStyle/>
                    <a:p>
                      <a:pPr indent="0" lvl="0" marL="0" rtl="0" algn="ctr">
                        <a:spcBef>
                          <a:spcPts val="0"/>
                        </a:spcBef>
                        <a:spcAft>
                          <a:spcPts val="0"/>
                        </a:spcAft>
                        <a:buNone/>
                      </a:pPr>
                      <a:r>
                        <a:rPr lang="en"/>
                        <a:t>New Berlin</a:t>
                      </a:r>
                      <a:endParaRPr/>
                    </a:p>
                  </a:txBody>
                  <a:tcPr marT="91425" marB="91425" marR="91425" marL="91425"/>
                </a:tc>
              </a:tr>
              <a:tr h="670700">
                <a:tc>
                  <a:txBody>
                    <a:bodyPr/>
                    <a:lstStyle/>
                    <a:p>
                      <a:pPr indent="0" lvl="0" marL="0" rtl="0" algn="l">
                        <a:spcBef>
                          <a:spcPts val="0"/>
                        </a:spcBef>
                        <a:spcAft>
                          <a:spcPts val="0"/>
                        </a:spcAft>
                        <a:buNone/>
                      </a:pPr>
                      <a:r>
                        <a:rPr lang="en"/>
                        <a:t>Racial Composition </a:t>
                      </a:r>
                      <a:r>
                        <a:rPr b="1" i="1" lang="en" sz="1000"/>
                        <a:t>(Percent of White Students)</a:t>
                      </a:r>
                      <a:endParaRPr b="1" i="1" sz="1000"/>
                    </a:p>
                  </a:txBody>
                  <a:tcPr marT="91425" marB="91425" marR="91425" marL="91425"/>
                </a:tc>
                <a:tc>
                  <a:txBody>
                    <a:bodyPr/>
                    <a:lstStyle/>
                    <a:p>
                      <a:pPr indent="0" lvl="0" marL="0" rtl="0" algn="ctr">
                        <a:spcBef>
                          <a:spcPts val="0"/>
                        </a:spcBef>
                        <a:spcAft>
                          <a:spcPts val="0"/>
                        </a:spcAft>
                        <a:buNone/>
                      </a:pPr>
                      <a:r>
                        <a:rPr lang="en"/>
                        <a:t>44.8%</a:t>
                      </a:r>
                      <a:endParaRPr/>
                    </a:p>
                  </a:txBody>
                  <a:tcPr marT="91425" marB="91425" marR="91425" marL="91425" anchor="ctr"/>
                </a:tc>
                <a:tc>
                  <a:txBody>
                    <a:bodyPr/>
                    <a:lstStyle/>
                    <a:p>
                      <a:pPr indent="0" lvl="0" marL="0" rtl="0" algn="ctr">
                        <a:spcBef>
                          <a:spcPts val="0"/>
                        </a:spcBef>
                        <a:spcAft>
                          <a:spcPts val="0"/>
                        </a:spcAft>
                        <a:buNone/>
                      </a:pPr>
                      <a:r>
                        <a:rPr lang="en"/>
                        <a:t>63%</a:t>
                      </a:r>
                      <a:endParaRPr/>
                    </a:p>
                  </a:txBody>
                  <a:tcPr marT="91425" marB="91425" marR="91425" marL="91425" anchor="ctr"/>
                </a:tc>
                <a:tc>
                  <a:txBody>
                    <a:bodyPr/>
                    <a:lstStyle/>
                    <a:p>
                      <a:pPr indent="0" lvl="0" marL="0" rtl="0" algn="ctr">
                        <a:spcBef>
                          <a:spcPts val="0"/>
                        </a:spcBef>
                        <a:spcAft>
                          <a:spcPts val="0"/>
                        </a:spcAft>
                        <a:buNone/>
                      </a:pPr>
                      <a:r>
                        <a:rPr lang="en"/>
                        <a:t>78.1%</a:t>
                      </a:r>
                      <a:endParaRPr/>
                    </a:p>
                  </a:txBody>
                  <a:tcPr marT="91425" marB="91425" marR="91425" marL="91425" anchor="ctr"/>
                </a:tc>
              </a:tr>
              <a:tr h="670700">
                <a:tc>
                  <a:txBody>
                    <a:bodyPr/>
                    <a:lstStyle/>
                    <a:p>
                      <a:pPr indent="0" lvl="0" marL="0" rtl="0" algn="l">
                        <a:spcBef>
                          <a:spcPts val="0"/>
                        </a:spcBef>
                        <a:spcAft>
                          <a:spcPts val="0"/>
                        </a:spcAft>
                        <a:buNone/>
                      </a:pPr>
                      <a:r>
                        <a:rPr lang="en"/>
                        <a:t>Economic Disadvantaged</a:t>
                      </a:r>
                      <a:endParaRPr/>
                    </a:p>
                  </a:txBody>
                  <a:tcPr marT="91425" marB="91425" marR="91425" marL="91425"/>
                </a:tc>
                <a:tc>
                  <a:txBody>
                    <a:bodyPr/>
                    <a:lstStyle/>
                    <a:p>
                      <a:pPr indent="0" lvl="0" marL="0" rtl="0" algn="ctr">
                        <a:spcBef>
                          <a:spcPts val="0"/>
                        </a:spcBef>
                        <a:spcAft>
                          <a:spcPts val="0"/>
                        </a:spcAft>
                        <a:buNone/>
                      </a:pPr>
                      <a:r>
                        <a:rPr lang="en"/>
                        <a:t>63.7%</a:t>
                      </a:r>
                      <a:endParaRPr/>
                    </a:p>
                  </a:txBody>
                  <a:tcPr marT="91425" marB="91425" marR="91425" marL="91425" anchor="ctr"/>
                </a:tc>
                <a:tc>
                  <a:txBody>
                    <a:bodyPr/>
                    <a:lstStyle/>
                    <a:p>
                      <a:pPr indent="0" lvl="0" marL="0" rtl="0" algn="ctr">
                        <a:spcBef>
                          <a:spcPts val="0"/>
                        </a:spcBef>
                        <a:spcAft>
                          <a:spcPts val="0"/>
                        </a:spcAft>
                        <a:buNone/>
                      </a:pPr>
                      <a:r>
                        <a:rPr lang="en"/>
                        <a:t>34.6%</a:t>
                      </a:r>
                      <a:endParaRPr/>
                    </a:p>
                  </a:txBody>
                  <a:tcPr marT="91425" marB="91425" marR="91425" marL="91425" anchor="ctr"/>
                </a:tc>
                <a:tc>
                  <a:txBody>
                    <a:bodyPr/>
                    <a:lstStyle/>
                    <a:p>
                      <a:pPr indent="0" lvl="0" marL="0" rtl="0" algn="ctr">
                        <a:spcBef>
                          <a:spcPts val="0"/>
                        </a:spcBef>
                        <a:spcAft>
                          <a:spcPts val="0"/>
                        </a:spcAft>
                        <a:buNone/>
                      </a:pPr>
                      <a:r>
                        <a:rPr lang="en"/>
                        <a:t>14.2%</a:t>
                      </a:r>
                      <a:endParaRPr/>
                    </a:p>
                  </a:txBody>
                  <a:tcPr marT="91425" marB="91425" marR="91425" marL="91425" anchor="ctr"/>
                </a:tc>
              </a:tr>
              <a:tr h="670700">
                <a:tc>
                  <a:txBody>
                    <a:bodyPr/>
                    <a:lstStyle/>
                    <a:p>
                      <a:pPr indent="0" lvl="0" marL="0" rtl="0" algn="l">
                        <a:spcBef>
                          <a:spcPts val="0"/>
                        </a:spcBef>
                        <a:spcAft>
                          <a:spcPts val="0"/>
                        </a:spcAft>
                        <a:buNone/>
                      </a:pPr>
                      <a:r>
                        <a:rPr lang="en"/>
                        <a:t>Students with Disabilities</a:t>
                      </a:r>
                      <a:endParaRPr/>
                    </a:p>
                  </a:txBody>
                  <a:tcPr marT="91425" marB="91425" marR="91425" marL="91425"/>
                </a:tc>
                <a:tc>
                  <a:txBody>
                    <a:bodyPr/>
                    <a:lstStyle/>
                    <a:p>
                      <a:pPr indent="0" lvl="0" marL="0" rtl="0" algn="ctr">
                        <a:spcBef>
                          <a:spcPts val="0"/>
                        </a:spcBef>
                        <a:spcAft>
                          <a:spcPts val="0"/>
                        </a:spcAft>
                        <a:buNone/>
                      </a:pPr>
                      <a:r>
                        <a:rPr lang="en"/>
                        <a:t>15.8%</a:t>
                      </a:r>
                      <a:endParaRPr/>
                    </a:p>
                  </a:txBody>
                  <a:tcPr marT="91425" marB="91425" marR="91425" marL="91425" anchor="ctr"/>
                </a:tc>
                <a:tc>
                  <a:txBody>
                    <a:bodyPr/>
                    <a:lstStyle/>
                    <a:p>
                      <a:pPr indent="0" lvl="0" marL="0" rtl="0" algn="ctr">
                        <a:spcBef>
                          <a:spcPts val="0"/>
                        </a:spcBef>
                        <a:spcAft>
                          <a:spcPts val="0"/>
                        </a:spcAft>
                        <a:buNone/>
                      </a:pPr>
                      <a:r>
                        <a:rPr lang="en"/>
                        <a:t>15.1%</a:t>
                      </a:r>
                      <a:endParaRPr/>
                    </a:p>
                  </a:txBody>
                  <a:tcPr marT="91425" marB="91425" marR="91425" marL="91425" anchor="ctr"/>
                </a:tc>
                <a:tc>
                  <a:txBody>
                    <a:bodyPr/>
                    <a:lstStyle/>
                    <a:p>
                      <a:pPr indent="0" lvl="0" marL="0" rtl="0" algn="ctr">
                        <a:spcBef>
                          <a:spcPts val="0"/>
                        </a:spcBef>
                        <a:spcAft>
                          <a:spcPts val="0"/>
                        </a:spcAft>
                        <a:buNone/>
                      </a:pPr>
                      <a:r>
                        <a:rPr lang="en"/>
                        <a:t>10%</a:t>
                      </a:r>
                      <a:endParaRPr/>
                    </a:p>
                  </a:txBody>
                  <a:tcPr marT="91425" marB="91425" marR="91425" marL="91425" anchor="ct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0"/>
          <p:cNvSpPr txBox="1"/>
          <p:nvPr>
            <p:ph type="title"/>
          </p:nvPr>
        </p:nvSpPr>
        <p:spPr>
          <a:xfrm>
            <a:off x="311700" y="4534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Wisconsin State Legislature Criteria (#8)</a:t>
            </a:r>
            <a:endParaRPr/>
          </a:p>
        </p:txBody>
      </p:sp>
      <p:sp>
        <p:nvSpPr>
          <p:cNvPr id="421" name="Google Shape;421;p60"/>
          <p:cNvSpPr txBox="1"/>
          <p:nvPr>
            <p:ph idx="1" type="body"/>
          </p:nvPr>
        </p:nvSpPr>
        <p:spPr>
          <a:xfrm>
            <a:off x="430450" y="947450"/>
            <a:ext cx="8520600" cy="407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400">
                <a:solidFill>
                  <a:srgbClr val="202124"/>
                </a:solidFill>
                <a:latin typeface="Arial"/>
                <a:ea typeface="Arial"/>
                <a:cs typeface="Arial"/>
                <a:sym typeface="Arial"/>
              </a:rPr>
              <a:t>Results of any referendum</a:t>
            </a:r>
            <a:endParaRPr b="1" sz="1400">
              <a:solidFill>
                <a:srgbClr val="000000"/>
              </a:solidFill>
              <a:latin typeface="Arial"/>
              <a:ea typeface="Arial"/>
              <a:cs typeface="Arial"/>
              <a:sym typeface="Arial"/>
            </a:endParaRPr>
          </a:p>
          <a:p>
            <a:pPr indent="-317500" lvl="0" marL="457200" rtl="0" algn="l">
              <a:spcBef>
                <a:spcPts val="1200"/>
              </a:spcBef>
              <a:spcAft>
                <a:spcPts val="0"/>
              </a:spcAft>
              <a:buClr>
                <a:srgbClr val="000000"/>
              </a:buClr>
              <a:buSzPts val="1400"/>
              <a:buFont typeface="Arial"/>
              <a:buChar char="-"/>
            </a:pPr>
            <a:r>
              <a:rPr lang="en" sz="1400">
                <a:solidFill>
                  <a:srgbClr val="303336"/>
                </a:solidFill>
                <a:latin typeface="Arial"/>
                <a:ea typeface="Arial"/>
                <a:cs typeface="Arial"/>
                <a:sym typeface="Arial"/>
              </a:rPr>
              <a:t>Over the past 5 years, the New Berlin School District and the WAWM School District have asked voters to approve the same number of referendums. Both were denied by their respective communities.</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2019 New Berlin SD asked a operating question for $5 million…which failed. Adversely they  continued to defer maintenance and long-range planning. Funding of planned technology, equipment and safety upgrades, as well as curriculum and instruction resources, remained on hold. Additional staff reductions were made, causing increased class sizes and the elimination of some programs and services were also made..</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Additionally, there is discussion of the consolidating schools in New Berlin. </a:t>
            </a:r>
            <a:endParaRPr sz="1400">
              <a:solidFill>
                <a:srgbClr val="000000"/>
              </a:solidFill>
              <a:latin typeface="Arial"/>
              <a:ea typeface="Arial"/>
              <a:cs typeface="Arial"/>
              <a:sym typeface="Arial"/>
            </a:endParaRPr>
          </a:p>
          <a:p>
            <a:pPr indent="0" lvl="0" marL="0" rtl="0" algn="l">
              <a:spcBef>
                <a:spcPts val="1200"/>
              </a:spcBef>
              <a:spcAft>
                <a:spcPts val="1200"/>
              </a:spcAft>
              <a:buNone/>
            </a:pPr>
            <a:r>
              <a:rPr lang="en" sz="1400">
                <a:solidFill>
                  <a:srgbClr val="000000"/>
                </a:solidFill>
                <a:latin typeface="Arial"/>
                <a:ea typeface="Arial"/>
                <a:cs typeface="Arial"/>
                <a:sym typeface="Arial"/>
              </a:rPr>
              <a:t>Meanwhile, we have maintained our class size targets, maintained programming and balanced this with managed investments in capital improvement projects. This is reflected in stark differences in our financial position. </a:t>
            </a:r>
            <a:endParaRPr sz="14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Wisconsin State Legislature Criteria (#8)</a:t>
            </a:r>
            <a:endParaRPr/>
          </a:p>
        </p:txBody>
      </p:sp>
      <p:pic>
        <p:nvPicPr>
          <p:cNvPr id="427" name="Google Shape;427;p61"/>
          <p:cNvPicPr preferRelativeResize="0"/>
          <p:nvPr/>
        </p:nvPicPr>
        <p:blipFill>
          <a:blip r:embed="rId3">
            <a:alphaModFix/>
          </a:blip>
          <a:stretch>
            <a:fillRect/>
          </a:stretch>
        </p:blipFill>
        <p:spPr>
          <a:xfrm>
            <a:off x="7976575" y="3934000"/>
            <a:ext cx="1033725" cy="1033725"/>
          </a:xfrm>
          <a:prstGeom prst="rect">
            <a:avLst/>
          </a:prstGeom>
          <a:noFill/>
          <a:ln>
            <a:noFill/>
          </a:ln>
        </p:spPr>
      </p:pic>
      <p:sp>
        <p:nvSpPr>
          <p:cNvPr id="428" name="Google Shape;428;p61"/>
          <p:cNvSpPr txBox="1"/>
          <p:nvPr>
            <p:ph idx="2" type="body"/>
          </p:nvPr>
        </p:nvSpPr>
        <p:spPr>
          <a:xfrm>
            <a:off x="237600" y="858875"/>
            <a:ext cx="8594700" cy="4215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b="1" lang="en" sz="6600"/>
              <a:t>WAWM Compared to New Berlin Class Size Targets</a:t>
            </a:r>
            <a:endParaRPr b="1" sz="6600"/>
          </a:p>
          <a:p>
            <a:pPr indent="0" lvl="0" marL="0" rtl="0" algn="l">
              <a:lnSpc>
                <a:spcPct val="100000"/>
              </a:lnSpc>
              <a:spcBef>
                <a:spcPts val="1200"/>
              </a:spcBef>
              <a:spcAft>
                <a:spcPts val="0"/>
              </a:spcAft>
              <a:buNone/>
            </a:pPr>
            <a:r>
              <a:t/>
            </a:r>
            <a:endParaRPr sz="1100">
              <a:solidFill>
                <a:srgbClr val="164893"/>
              </a:solidFill>
              <a:latin typeface="Calibri"/>
              <a:ea typeface="Calibri"/>
              <a:cs typeface="Calibri"/>
              <a:sym typeface="Calibri"/>
            </a:endParaRPr>
          </a:p>
        </p:txBody>
      </p:sp>
      <p:graphicFrame>
        <p:nvGraphicFramePr>
          <p:cNvPr id="429" name="Google Shape;429;p61"/>
          <p:cNvGraphicFramePr/>
          <p:nvPr/>
        </p:nvGraphicFramePr>
        <p:xfrm>
          <a:off x="311700" y="1557320"/>
          <a:ext cx="3000000" cy="3000000"/>
        </p:xfrm>
        <a:graphic>
          <a:graphicData uri="http://schemas.openxmlformats.org/drawingml/2006/table">
            <a:tbl>
              <a:tblPr>
                <a:noFill/>
                <a:tableStyleId>{AF05A163-6568-4139-AF43-C367408E1DF9}</a:tableStyleId>
              </a:tblPr>
              <a:tblGrid>
                <a:gridCol w="644975"/>
                <a:gridCol w="815175"/>
                <a:gridCol w="620700"/>
                <a:gridCol w="742250"/>
                <a:gridCol w="705750"/>
              </a:tblGrid>
              <a:tr h="551000">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Grade</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solidFill>
                            <a:srgbClr val="FF0000"/>
                          </a:solidFill>
                          <a:latin typeface="Calibri"/>
                          <a:ea typeface="Calibri"/>
                          <a:cs typeface="Calibri"/>
                          <a:sym typeface="Calibri"/>
                        </a:rPr>
                        <a:t>Planned Class Max</a:t>
                      </a:r>
                      <a:endParaRPr b="1" sz="1000">
                        <a:solidFill>
                          <a:srgbClr val="FF0000"/>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Fill to</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92% of Class Max</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Calibri"/>
                          <a:ea typeface="Calibri"/>
                          <a:cs typeface="Calibri"/>
                          <a:sym typeface="Calibri"/>
                        </a:rPr>
                        <a:t>Planned Stud/Sec</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51150">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4K</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FF0000"/>
                          </a:solidFill>
                          <a:latin typeface="Calibri"/>
                          <a:ea typeface="Calibri"/>
                          <a:cs typeface="Calibri"/>
                          <a:sym typeface="Calibri"/>
                        </a:rPr>
                        <a:t>20</a:t>
                      </a:r>
                      <a:endParaRPr b="1" sz="1200">
                        <a:solidFill>
                          <a:srgbClr val="FF0000"/>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92%</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18.4</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18</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51150">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KG</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FF0000"/>
                          </a:solidFill>
                          <a:latin typeface="Calibri"/>
                          <a:ea typeface="Calibri"/>
                          <a:cs typeface="Calibri"/>
                          <a:sym typeface="Calibri"/>
                        </a:rPr>
                        <a:t>22</a:t>
                      </a:r>
                      <a:endParaRPr b="1" sz="1200">
                        <a:solidFill>
                          <a:srgbClr val="FF0000"/>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92%</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20.24</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20</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51150">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1</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FF0000"/>
                          </a:solidFill>
                          <a:latin typeface="Calibri"/>
                          <a:ea typeface="Calibri"/>
                          <a:cs typeface="Calibri"/>
                          <a:sym typeface="Calibri"/>
                        </a:rPr>
                        <a:t>24</a:t>
                      </a:r>
                      <a:endParaRPr b="1" sz="1200">
                        <a:solidFill>
                          <a:srgbClr val="FF0000"/>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92%</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22.08</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22</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51150">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FF0000"/>
                          </a:solidFill>
                          <a:latin typeface="Calibri"/>
                          <a:ea typeface="Calibri"/>
                          <a:cs typeface="Calibri"/>
                          <a:sym typeface="Calibri"/>
                        </a:rPr>
                        <a:t>24</a:t>
                      </a:r>
                      <a:endParaRPr b="1" sz="1200">
                        <a:solidFill>
                          <a:srgbClr val="FF0000"/>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92%</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22.08</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22</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51150">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3</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FF0000"/>
                          </a:solidFill>
                          <a:latin typeface="Calibri"/>
                          <a:ea typeface="Calibri"/>
                          <a:cs typeface="Calibri"/>
                          <a:sym typeface="Calibri"/>
                        </a:rPr>
                        <a:t>24</a:t>
                      </a:r>
                      <a:endParaRPr b="1" sz="1200">
                        <a:solidFill>
                          <a:srgbClr val="FF0000"/>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92%</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22.08</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22</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51150">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4</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FF0000"/>
                          </a:solidFill>
                          <a:latin typeface="Calibri"/>
                          <a:ea typeface="Calibri"/>
                          <a:cs typeface="Calibri"/>
                          <a:sym typeface="Calibri"/>
                        </a:rPr>
                        <a:t>27</a:t>
                      </a:r>
                      <a:endParaRPr b="1" sz="1200">
                        <a:solidFill>
                          <a:srgbClr val="FF0000"/>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92%</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24.84</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25</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51150">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5</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FF0000"/>
                          </a:solidFill>
                          <a:latin typeface="Calibri"/>
                          <a:ea typeface="Calibri"/>
                          <a:cs typeface="Calibri"/>
                          <a:sym typeface="Calibri"/>
                        </a:rPr>
                        <a:t>27</a:t>
                      </a:r>
                      <a:endParaRPr b="1" sz="1200">
                        <a:solidFill>
                          <a:srgbClr val="FF0000"/>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92%</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24.84</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25</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51150">
                <a:tc>
                  <a:txBody>
                    <a:bodyPr/>
                    <a:lstStyle/>
                    <a:p>
                      <a:pPr indent="0" lvl="0" marL="0" rtl="0" algn="l">
                        <a:lnSpc>
                          <a:spcPct val="100000"/>
                        </a:lnSpc>
                        <a:spcBef>
                          <a:spcPts val="0"/>
                        </a:spcBef>
                        <a:spcAft>
                          <a:spcPts val="0"/>
                        </a:spcAft>
                        <a:buNone/>
                      </a:pPr>
                      <a:r>
                        <a:rPr lang="en" sz="1000">
                          <a:latin typeface="Calibri"/>
                          <a:ea typeface="Calibri"/>
                          <a:cs typeface="Calibri"/>
                          <a:sym typeface="Calibri"/>
                        </a:rPr>
                        <a:t>Average</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FF0000"/>
                          </a:solidFill>
                          <a:latin typeface="Calibri"/>
                          <a:ea typeface="Calibri"/>
                          <a:cs typeface="Calibri"/>
                          <a:sym typeface="Calibri"/>
                        </a:rPr>
                        <a:t>24</a:t>
                      </a:r>
                      <a:endParaRPr b="1" sz="1200">
                        <a:solidFill>
                          <a:srgbClr val="FF0000"/>
                        </a:solidFill>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t/>
                      </a:r>
                      <a:endParaRPr sz="1000"/>
                    </a:p>
                  </a:txBody>
                  <a:tcPr marT="91425" marB="91425" marR="28575" marL="28575" anchor="b">
                    <a:lnL cap="flat" cmpd="sng" w="2857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999999"/>
                    </a:solidFill>
                  </a:tcPr>
                </a:tc>
                <a:tc>
                  <a:txBody>
                    <a:bodyPr/>
                    <a:lstStyle/>
                    <a:p>
                      <a:pPr indent="0" lvl="0" marL="0" rtl="0" algn="l">
                        <a:lnSpc>
                          <a:spcPct val="100000"/>
                        </a:lnSpc>
                        <a:spcBef>
                          <a:spcPts val="0"/>
                        </a:spcBef>
                        <a:spcAft>
                          <a:spcPts val="0"/>
                        </a:spcAft>
                        <a:buNone/>
                      </a:pPr>
                      <a:r>
                        <a:t/>
                      </a:r>
                      <a:endParaRPr sz="1000"/>
                    </a:p>
                  </a:txBody>
                  <a:tcPr marT="91425" marB="91425" marR="28575" marL="28575" anchor="b">
                    <a:lnL cap="flat" cmpd="sng" w="9525">
                      <a:solidFill>
                        <a:srgbClr val="CCCCCC"/>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999999"/>
                    </a:solidFill>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22.0</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graphicFrame>
        <p:nvGraphicFramePr>
          <p:cNvPr id="430" name="Google Shape;430;p61"/>
          <p:cNvGraphicFramePr/>
          <p:nvPr/>
        </p:nvGraphicFramePr>
        <p:xfrm>
          <a:off x="4245225" y="1558600"/>
          <a:ext cx="3000000" cy="3000000"/>
        </p:xfrm>
        <a:graphic>
          <a:graphicData uri="http://schemas.openxmlformats.org/drawingml/2006/table">
            <a:tbl>
              <a:tblPr>
                <a:noFill/>
                <a:tableStyleId>{AF05A163-6568-4139-AF43-C367408E1DF9}</a:tableStyleId>
              </a:tblPr>
              <a:tblGrid>
                <a:gridCol w="639075"/>
                <a:gridCol w="916975"/>
                <a:gridCol w="550525"/>
                <a:gridCol w="816975"/>
                <a:gridCol w="737100"/>
              </a:tblGrid>
              <a:tr h="495750">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Grade</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000">
                          <a:solidFill>
                            <a:srgbClr val="FF0000"/>
                          </a:solidFill>
                          <a:latin typeface="Calibri"/>
                          <a:ea typeface="Calibri"/>
                          <a:cs typeface="Calibri"/>
                          <a:sym typeface="Calibri"/>
                        </a:rPr>
                        <a:t>Planned Class Max</a:t>
                      </a:r>
                      <a:endParaRPr b="1" sz="1000">
                        <a:solidFill>
                          <a:srgbClr val="FF0000"/>
                        </a:solidFill>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Fill to</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92% of Class Max</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000">
                          <a:latin typeface="Calibri"/>
                          <a:ea typeface="Calibri"/>
                          <a:cs typeface="Calibri"/>
                          <a:sym typeface="Calibri"/>
                        </a:rPr>
                        <a:t>Optimal Stud/Sec</a:t>
                      </a:r>
                      <a:endParaRPr b="1"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34075">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4K</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FF0000"/>
                          </a:solidFill>
                          <a:latin typeface="Calibri"/>
                          <a:ea typeface="Calibri"/>
                          <a:cs typeface="Calibri"/>
                          <a:sym typeface="Calibri"/>
                        </a:rPr>
                        <a:t>26</a:t>
                      </a:r>
                      <a:endParaRPr b="1" sz="1200">
                        <a:solidFill>
                          <a:srgbClr val="FF0000"/>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90%</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23.4</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000">
                          <a:latin typeface="Calibri"/>
                          <a:ea typeface="Calibri"/>
                          <a:cs typeface="Calibri"/>
                          <a:sym typeface="Calibri"/>
                        </a:rPr>
                        <a:t>23</a:t>
                      </a:r>
                      <a:endParaRPr b="1"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34075">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KG</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FF0000"/>
                          </a:solidFill>
                          <a:latin typeface="Calibri"/>
                          <a:ea typeface="Calibri"/>
                          <a:cs typeface="Calibri"/>
                          <a:sym typeface="Calibri"/>
                        </a:rPr>
                        <a:t>26</a:t>
                      </a:r>
                      <a:endParaRPr b="1" sz="1200">
                        <a:solidFill>
                          <a:srgbClr val="FF0000"/>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90%</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23.4</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000">
                          <a:latin typeface="Calibri"/>
                          <a:ea typeface="Calibri"/>
                          <a:cs typeface="Calibri"/>
                          <a:sym typeface="Calibri"/>
                        </a:rPr>
                        <a:t>20</a:t>
                      </a:r>
                      <a:endParaRPr b="1"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34075">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1</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FF0000"/>
                          </a:solidFill>
                          <a:latin typeface="Calibri"/>
                          <a:ea typeface="Calibri"/>
                          <a:cs typeface="Calibri"/>
                          <a:sym typeface="Calibri"/>
                        </a:rPr>
                        <a:t>26</a:t>
                      </a:r>
                      <a:endParaRPr b="1" sz="1200">
                        <a:solidFill>
                          <a:srgbClr val="FF0000"/>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90%</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23.4</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000">
                          <a:latin typeface="Calibri"/>
                          <a:ea typeface="Calibri"/>
                          <a:cs typeface="Calibri"/>
                          <a:sym typeface="Calibri"/>
                        </a:rPr>
                        <a:t>22</a:t>
                      </a:r>
                      <a:endParaRPr b="1"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34075">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FF0000"/>
                          </a:solidFill>
                          <a:latin typeface="Calibri"/>
                          <a:ea typeface="Calibri"/>
                          <a:cs typeface="Calibri"/>
                          <a:sym typeface="Calibri"/>
                        </a:rPr>
                        <a:t>26</a:t>
                      </a:r>
                      <a:endParaRPr b="1" sz="1200">
                        <a:solidFill>
                          <a:srgbClr val="FF0000"/>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90%</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23.4</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000">
                          <a:latin typeface="Calibri"/>
                          <a:ea typeface="Calibri"/>
                          <a:cs typeface="Calibri"/>
                          <a:sym typeface="Calibri"/>
                        </a:rPr>
                        <a:t>22</a:t>
                      </a:r>
                      <a:endParaRPr b="1"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34075">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3</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FF0000"/>
                          </a:solidFill>
                          <a:latin typeface="Calibri"/>
                          <a:ea typeface="Calibri"/>
                          <a:cs typeface="Calibri"/>
                          <a:sym typeface="Calibri"/>
                        </a:rPr>
                        <a:t>30</a:t>
                      </a:r>
                      <a:endParaRPr b="1" sz="1200">
                        <a:solidFill>
                          <a:srgbClr val="FF0000"/>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90%</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27</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000">
                          <a:latin typeface="Calibri"/>
                          <a:ea typeface="Calibri"/>
                          <a:cs typeface="Calibri"/>
                          <a:sym typeface="Calibri"/>
                        </a:rPr>
                        <a:t>22</a:t>
                      </a:r>
                      <a:endParaRPr b="1"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34075">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4</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FF0000"/>
                          </a:solidFill>
                          <a:latin typeface="Calibri"/>
                          <a:ea typeface="Calibri"/>
                          <a:cs typeface="Calibri"/>
                          <a:sym typeface="Calibri"/>
                        </a:rPr>
                        <a:t>30</a:t>
                      </a:r>
                      <a:endParaRPr b="1" sz="1200">
                        <a:solidFill>
                          <a:srgbClr val="FF0000"/>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90%</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27</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000">
                          <a:latin typeface="Calibri"/>
                          <a:ea typeface="Calibri"/>
                          <a:cs typeface="Calibri"/>
                          <a:sym typeface="Calibri"/>
                        </a:rPr>
                        <a:t>25</a:t>
                      </a:r>
                      <a:endParaRPr b="1"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34075">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5</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FF0000"/>
                          </a:solidFill>
                          <a:latin typeface="Calibri"/>
                          <a:ea typeface="Calibri"/>
                          <a:cs typeface="Calibri"/>
                          <a:sym typeface="Calibri"/>
                        </a:rPr>
                        <a:t>30</a:t>
                      </a:r>
                      <a:endParaRPr b="1" sz="1200">
                        <a:solidFill>
                          <a:srgbClr val="FF0000"/>
                        </a:solidFill>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90%</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latin typeface="Calibri"/>
                          <a:ea typeface="Calibri"/>
                          <a:cs typeface="Calibri"/>
                          <a:sym typeface="Calibri"/>
                        </a:rPr>
                        <a:t>27</a:t>
                      </a:r>
                      <a:endParaRPr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000">
                          <a:latin typeface="Calibri"/>
                          <a:ea typeface="Calibri"/>
                          <a:cs typeface="Calibri"/>
                          <a:sym typeface="Calibri"/>
                        </a:rPr>
                        <a:t>25</a:t>
                      </a:r>
                      <a:endParaRPr b="1" sz="10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34075">
                <a:tc>
                  <a:txBody>
                    <a:bodyPr/>
                    <a:lstStyle/>
                    <a:p>
                      <a:pPr indent="0" lvl="0" marL="0" rtl="0" algn="l">
                        <a:lnSpc>
                          <a:spcPct val="100000"/>
                        </a:lnSpc>
                        <a:spcBef>
                          <a:spcPts val="0"/>
                        </a:spcBef>
                        <a:spcAft>
                          <a:spcPts val="0"/>
                        </a:spcAft>
                        <a:buNone/>
                      </a:pPr>
                      <a:r>
                        <a:rPr lang="en" sz="1000">
                          <a:latin typeface="Calibri"/>
                          <a:ea typeface="Calibri"/>
                          <a:cs typeface="Calibri"/>
                          <a:sym typeface="Calibri"/>
                        </a:rPr>
                        <a:t>Average</a:t>
                      </a:r>
                      <a:endParaRPr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1200">
                          <a:solidFill>
                            <a:srgbClr val="FF0000"/>
                          </a:solidFill>
                          <a:latin typeface="Calibri"/>
                          <a:ea typeface="Calibri"/>
                          <a:cs typeface="Calibri"/>
                          <a:sym typeface="Calibri"/>
                        </a:rPr>
                        <a:t>28</a:t>
                      </a:r>
                      <a:endParaRPr b="1" sz="1200">
                        <a:solidFill>
                          <a:srgbClr val="FF0000"/>
                        </a:solidFill>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t/>
                      </a:r>
                      <a:endParaRPr sz="1000"/>
                    </a:p>
                  </a:txBody>
                  <a:tcPr marT="91425" marB="91425" marR="28575" marL="28575" anchor="b">
                    <a:lnL cap="flat" cmpd="sng" w="2857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999999"/>
                    </a:solidFill>
                  </a:tcPr>
                </a:tc>
                <a:tc>
                  <a:txBody>
                    <a:bodyPr/>
                    <a:lstStyle/>
                    <a:p>
                      <a:pPr indent="0" lvl="0" marL="0" rtl="0" algn="l">
                        <a:lnSpc>
                          <a:spcPct val="100000"/>
                        </a:lnSpc>
                        <a:spcBef>
                          <a:spcPts val="0"/>
                        </a:spcBef>
                        <a:spcAft>
                          <a:spcPts val="0"/>
                        </a:spcAft>
                        <a:buNone/>
                      </a:pPr>
                      <a:r>
                        <a:t/>
                      </a:r>
                      <a:endParaRPr sz="1000"/>
                    </a:p>
                  </a:txBody>
                  <a:tcPr marT="91425" marB="91425" marR="28575" marL="28575" anchor="b">
                    <a:lnL cap="flat" cmpd="sng" w="9525">
                      <a:solidFill>
                        <a:srgbClr val="CCCCCC"/>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999999"/>
                    </a:solidFill>
                  </a:tcPr>
                </a:tc>
                <a:tc>
                  <a:txBody>
                    <a:bodyPr/>
                    <a:lstStyle/>
                    <a:p>
                      <a:pPr indent="0" lvl="0" marL="0" rtl="0" algn="ctr">
                        <a:lnSpc>
                          <a:spcPct val="100000"/>
                        </a:lnSpc>
                        <a:spcBef>
                          <a:spcPts val="0"/>
                        </a:spcBef>
                        <a:spcAft>
                          <a:spcPts val="0"/>
                        </a:spcAft>
                        <a:buNone/>
                      </a:pPr>
                      <a:r>
                        <a:rPr b="1" lang="en" sz="1000">
                          <a:latin typeface="Calibri"/>
                          <a:ea typeface="Calibri"/>
                          <a:cs typeface="Calibri"/>
                          <a:sym typeface="Calibri"/>
                        </a:rPr>
                        <a:t>22.7</a:t>
                      </a:r>
                      <a:endParaRPr b="1" sz="1000">
                        <a:latin typeface="Calibri"/>
                        <a:ea typeface="Calibri"/>
                        <a:cs typeface="Calibri"/>
                        <a:sym typeface="Calibri"/>
                      </a:endParaRPr>
                    </a:p>
                  </a:txBody>
                  <a:tcPr marT="91425" marB="91425" marR="28575" marL="28575" anchor="b">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431" name="Google Shape;431;p61"/>
          <p:cNvSpPr txBox="1"/>
          <p:nvPr/>
        </p:nvSpPr>
        <p:spPr>
          <a:xfrm>
            <a:off x="311700" y="1204175"/>
            <a:ext cx="197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5"/>
                </a:solidFill>
                <a:latin typeface="Proxima Nova"/>
                <a:ea typeface="Proxima Nova"/>
                <a:cs typeface="Proxima Nova"/>
                <a:sym typeface="Proxima Nova"/>
              </a:rPr>
              <a:t> </a:t>
            </a:r>
            <a:r>
              <a:rPr lang="en">
                <a:latin typeface="Proxima Nova"/>
                <a:ea typeface="Proxima Nova"/>
                <a:cs typeface="Proxima Nova"/>
                <a:sym typeface="Proxima Nova"/>
              </a:rPr>
              <a:t>WAWM </a:t>
            </a:r>
            <a:endParaRPr>
              <a:latin typeface="Proxima Nova"/>
              <a:ea typeface="Proxima Nova"/>
              <a:cs typeface="Proxima Nova"/>
              <a:sym typeface="Proxima Nova"/>
            </a:endParaRPr>
          </a:p>
        </p:txBody>
      </p:sp>
      <p:sp>
        <p:nvSpPr>
          <p:cNvPr id="432" name="Google Shape;432;p61"/>
          <p:cNvSpPr txBox="1"/>
          <p:nvPr/>
        </p:nvSpPr>
        <p:spPr>
          <a:xfrm>
            <a:off x="4341325" y="1158388"/>
            <a:ext cx="310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Proxima Nova"/>
                <a:ea typeface="Proxima Nova"/>
                <a:cs typeface="Proxima Nova"/>
                <a:sym typeface="Proxima Nova"/>
                <a:hlinkClick r:id="rId4"/>
              </a:rPr>
              <a:t>New </a:t>
            </a:r>
            <a:r>
              <a:rPr lang="en" u="sng">
                <a:solidFill>
                  <a:schemeClr val="hlink"/>
                </a:solidFill>
                <a:latin typeface="Proxima Nova"/>
                <a:ea typeface="Proxima Nova"/>
                <a:cs typeface="Proxima Nova"/>
                <a:sym typeface="Proxima Nova"/>
                <a:hlinkClick r:id="rId5"/>
              </a:rPr>
              <a:t>Berlin</a:t>
            </a:r>
            <a:r>
              <a:rPr lang="en" u="sng">
                <a:solidFill>
                  <a:schemeClr val="hlink"/>
                </a:solidFill>
                <a:latin typeface="Proxima Nova"/>
                <a:ea typeface="Proxima Nova"/>
                <a:cs typeface="Proxima Nova"/>
                <a:sym typeface="Proxima Nova"/>
                <a:hlinkClick r:id="rId6"/>
              </a:rPr>
              <a:t> </a:t>
            </a:r>
            <a:r>
              <a:rPr lang="en">
                <a:solidFill>
                  <a:schemeClr val="accent5"/>
                </a:solidFill>
                <a:latin typeface="Proxima Nova"/>
                <a:ea typeface="Proxima Nova"/>
                <a:cs typeface="Proxima Nova"/>
                <a:sym typeface="Proxima Nova"/>
              </a:rPr>
              <a:t>(slide 16)</a:t>
            </a:r>
            <a:endParaRPr>
              <a:solidFill>
                <a:schemeClr val="accent5"/>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What is the request made by the petitioner?</a:t>
            </a:r>
            <a:endParaRPr/>
          </a:p>
        </p:txBody>
      </p:sp>
      <p:sp>
        <p:nvSpPr>
          <p:cNvPr id="84" name="Google Shape;84;p17"/>
          <p:cNvSpPr txBox="1"/>
          <p:nvPr>
            <p:ph idx="1" type="body"/>
          </p:nvPr>
        </p:nvSpPr>
        <p:spPr>
          <a:xfrm>
            <a:off x="311700" y="1281600"/>
            <a:ext cx="8520600" cy="2438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solidFill>
                  <a:srgbClr val="000000"/>
                </a:solidFill>
                <a:latin typeface="Arial"/>
                <a:ea typeface="Arial"/>
                <a:cs typeface="Arial"/>
                <a:sym typeface="Arial"/>
              </a:rPr>
              <a:t>Alter the boundaries for a small territory of New Berlin households located within the West Allis – West Milwaukee (WAWM) School District and allow the New Berlin students living within this small territory to attend the adjoining New Berlin School District.</a:t>
            </a:r>
            <a:endParaRPr sz="1600">
              <a:solidFill>
                <a:srgbClr val="000000"/>
              </a:solidFill>
              <a:latin typeface="Arial"/>
              <a:ea typeface="Arial"/>
              <a:cs typeface="Arial"/>
              <a:sym typeface="Arial"/>
            </a:endParaRPr>
          </a:p>
          <a:p>
            <a:pPr indent="0" lvl="0" marL="0" rtl="0" algn="l">
              <a:spcBef>
                <a:spcPts val="1200"/>
              </a:spcBef>
              <a:spcAft>
                <a:spcPts val="0"/>
              </a:spcAft>
              <a:buNone/>
            </a:pPr>
            <a:r>
              <a:t/>
            </a:r>
            <a:endParaRPr sz="1600">
              <a:solidFill>
                <a:srgbClr val="000000"/>
              </a:solidFill>
              <a:latin typeface="Arial"/>
              <a:ea typeface="Arial"/>
              <a:cs typeface="Arial"/>
              <a:sym typeface="Arial"/>
            </a:endParaRPr>
          </a:p>
          <a:p>
            <a:pPr indent="0" lvl="0" marL="0" rtl="0" algn="l">
              <a:spcBef>
                <a:spcPts val="1200"/>
              </a:spcBef>
              <a:spcAft>
                <a:spcPts val="0"/>
              </a:spcAft>
              <a:buNone/>
            </a:pPr>
            <a:r>
              <a:rPr lang="en" sz="1600">
                <a:solidFill>
                  <a:srgbClr val="000000"/>
                </a:solidFill>
                <a:latin typeface="Arial"/>
                <a:ea typeface="Arial"/>
                <a:cs typeface="Arial"/>
                <a:sym typeface="Arial"/>
              </a:rPr>
              <a:t>Original request and petition (</a:t>
            </a:r>
            <a:r>
              <a:rPr lang="en" sz="1600" u="sng">
                <a:solidFill>
                  <a:schemeClr val="hlink"/>
                </a:solidFill>
                <a:latin typeface="Arial"/>
                <a:ea typeface="Arial"/>
                <a:cs typeface="Arial"/>
                <a:sym typeface="Arial"/>
                <a:hlinkClick r:id="rId3"/>
              </a:rPr>
              <a:t>HERE</a:t>
            </a:r>
            <a:r>
              <a:rPr lang="en" sz="1600">
                <a:solidFill>
                  <a:srgbClr val="000000"/>
                </a:solidFill>
                <a:latin typeface="Arial"/>
                <a:ea typeface="Arial"/>
                <a:cs typeface="Arial"/>
                <a:sym typeface="Arial"/>
              </a:rPr>
              <a:t>)</a:t>
            </a:r>
            <a:endParaRPr sz="1600">
              <a:solidFill>
                <a:srgbClr val="000000"/>
              </a:solidFill>
              <a:latin typeface="Arial"/>
              <a:ea typeface="Arial"/>
              <a:cs typeface="Arial"/>
              <a:sym typeface="Arial"/>
            </a:endParaRPr>
          </a:p>
          <a:p>
            <a:pPr indent="0" lvl="0" marL="0" rtl="0" algn="l">
              <a:spcBef>
                <a:spcPts val="1200"/>
              </a:spcBef>
              <a:spcAft>
                <a:spcPts val="1200"/>
              </a:spcAft>
              <a:buNone/>
            </a:pPr>
            <a:r>
              <a:rPr lang="en" sz="1600">
                <a:solidFill>
                  <a:srgbClr val="000000"/>
                </a:solidFill>
                <a:latin typeface="Arial"/>
                <a:ea typeface="Arial"/>
                <a:cs typeface="Arial"/>
                <a:sym typeface="Arial"/>
              </a:rPr>
              <a:t>Petitioners presentation to the West Allis - West Milwaukee School Board (</a:t>
            </a:r>
            <a:r>
              <a:rPr lang="en" sz="1600" u="sng">
                <a:solidFill>
                  <a:schemeClr val="hlink"/>
                </a:solidFill>
                <a:latin typeface="Arial"/>
                <a:ea typeface="Arial"/>
                <a:cs typeface="Arial"/>
                <a:sym typeface="Arial"/>
                <a:hlinkClick r:id="rId4"/>
              </a:rPr>
              <a:t>HERE</a:t>
            </a:r>
            <a:r>
              <a:rPr lang="en" sz="1600">
                <a:solidFill>
                  <a:srgbClr val="000000"/>
                </a:solidFill>
                <a:latin typeface="Arial"/>
                <a:ea typeface="Arial"/>
                <a:cs typeface="Arial"/>
                <a:sym typeface="Arial"/>
              </a:rPr>
              <a:t>)</a:t>
            </a:r>
            <a:endParaRPr sz="1600">
              <a:solidFill>
                <a:srgbClr val="000000"/>
              </a:solidFill>
              <a:latin typeface="Arial"/>
              <a:ea typeface="Arial"/>
              <a:cs typeface="Arial"/>
              <a:sym typeface="Arial"/>
            </a:endParaRPr>
          </a:p>
        </p:txBody>
      </p:sp>
      <p:pic>
        <p:nvPicPr>
          <p:cNvPr id="85" name="Google Shape;85;p17"/>
          <p:cNvPicPr preferRelativeResize="0"/>
          <p:nvPr/>
        </p:nvPicPr>
        <p:blipFill>
          <a:blip r:embed="rId5">
            <a:alphaModFix/>
          </a:blip>
          <a:stretch>
            <a:fillRect/>
          </a:stretch>
        </p:blipFill>
        <p:spPr>
          <a:xfrm>
            <a:off x="7590400" y="3976300"/>
            <a:ext cx="969700" cy="9697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Wisconsin State Legislature Criteria (#9)</a:t>
            </a:r>
            <a:endParaRPr/>
          </a:p>
          <a:p>
            <a:pPr indent="0" lvl="0" marL="0" rtl="0" algn="l">
              <a:spcBef>
                <a:spcPts val="0"/>
              </a:spcBef>
              <a:spcAft>
                <a:spcPts val="0"/>
              </a:spcAft>
              <a:buNone/>
            </a:pPr>
            <a:r>
              <a:t/>
            </a:r>
            <a:endParaRPr/>
          </a:p>
        </p:txBody>
      </p:sp>
      <p:sp>
        <p:nvSpPr>
          <p:cNvPr id="438" name="Google Shape;438;p6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solidFill>
                  <a:srgbClr val="000000"/>
                </a:solidFill>
                <a:latin typeface="Arial"/>
                <a:ea typeface="Arial"/>
                <a:cs typeface="Arial"/>
                <a:sym typeface="Arial"/>
              </a:rPr>
              <a:t>Other appropriate factors.</a:t>
            </a:r>
            <a:endParaRPr sz="1600">
              <a:solidFill>
                <a:srgbClr val="000000"/>
              </a:solidFill>
              <a:latin typeface="Arial"/>
              <a:ea typeface="Arial"/>
              <a:cs typeface="Arial"/>
              <a:sym typeface="Arial"/>
            </a:endParaRPr>
          </a:p>
          <a:p>
            <a:pPr indent="-330200" lvl="0" marL="457200" rtl="0" algn="l">
              <a:spcBef>
                <a:spcPts val="1200"/>
              </a:spcBef>
              <a:spcAft>
                <a:spcPts val="0"/>
              </a:spcAft>
              <a:buClr>
                <a:srgbClr val="000000"/>
              </a:buClr>
              <a:buSzPts val="1600"/>
              <a:buFont typeface="Arial"/>
              <a:buChar char="●"/>
            </a:pPr>
            <a:r>
              <a:rPr lang="en" sz="1600">
                <a:solidFill>
                  <a:srgbClr val="000000"/>
                </a:solidFill>
                <a:latin typeface="Arial"/>
                <a:ea typeface="Arial"/>
                <a:cs typeface="Arial"/>
                <a:sym typeface="Arial"/>
              </a:rPr>
              <a:t>Financial State: Fund Balance &amp; Credit Rating Comparison</a:t>
            </a:r>
            <a:endParaRPr sz="1600">
              <a:solidFill>
                <a:srgbClr val="000000"/>
              </a:solidFill>
              <a:latin typeface="Arial"/>
              <a:ea typeface="Arial"/>
              <a:cs typeface="Arial"/>
              <a:sym typeface="Arial"/>
            </a:endParaRPr>
          </a:p>
          <a:p>
            <a:pPr indent="-330200" lvl="0" marL="457200" rtl="0" algn="l">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Property Values in New Berlin vs. West Allis &amp; West Milwaukee</a:t>
            </a:r>
            <a:endParaRPr sz="1600">
              <a:solidFill>
                <a:srgbClr val="000000"/>
              </a:solidFill>
              <a:latin typeface="Arial"/>
              <a:ea typeface="Arial"/>
              <a:cs typeface="Arial"/>
              <a:sym typeface="Arial"/>
            </a:endParaRPr>
          </a:p>
          <a:p>
            <a:pPr indent="-330200" lvl="0" marL="457200" rtl="0" algn="l">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Snowball</a:t>
            </a:r>
            <a:r>
              <a:rPr lang="en" sz="1600">
                <a:solidFill>
                  <a:srgbClr val="000000"/>
                </a:solidFill>
                <a:latin typeface="Arial"/>
                <a:ea typeface="Arial"/>
                <a:cs typeface="Arial"/>
                <a:sym typeface="Arial"/>
              </a:rPr>
              <a:t> effect on Past and Future Petitions</a:t>
            </a:r>
            <a:endParaRPr sz="1600">
              <a:solidFill>
                <a:srgbClr val="000000"/>
              </a:solidFill>
              <a:latin typeface="Arial"/>
              <a:ea typeface="Arial"/>
              <a:cs typeface="Arial"/>
              <a:sym typeface="Arial"/>
            </a:endParaRPr>
          </a:p>
          <a:p>
            <a:pPr indent="-330200" lvl="0" marL="457200" rtl="0" algn="l">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Open Enrollment as an Option</a:t>
            </a:r>
            <a:endParaRPr sz="1600">
              <a:solidFill>
                <a:srgbClr val="000000"/>
              </a:solidFill>
              <a:latin typeface="Arial"/>
              <a:ea typeface="Arial"/>
              <a:cs typeface="Arial"/>
              <a:sym typeface="Arial"/>
            </a:endParaRPr>
          </a:p>
          <a:p>
            <a:pPr indent="-330200" lvl="0" marL="457200" rtl="0" algn="l">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Function of Wis Statute 117.13</a:t>
            </a:r>
            <a:endParaRPr sz="1600">
              <a:solidFill>
                <a:srgbClr val="000000"/>
              </a:solidFill>
              <a:latin typeface="Arial"/>
              <a:ea typeface="Arial"/>
              <a:cs typeface="Arial"/>
              <a:sym typeface="Arial"/>
            </a:endParaRPr>
          </a:p>
          <a:p>
            <a:pPr indent="-330200" lvl="0" marL="457200" rtl="0" algn="l">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Why Submit Petition with no Students</a:t>
            </a:r>
            <a:endParaRPr sz="1600">
              <a:solidFill>
                <a:srgbClr val="000000"/>
              </a:solidFill>
              <a:latin typeface="Arial"/>
              <a:ea typeface="Arial"/>
              <a:cs typeface="Arial"/>
              <a:sym typeface="Arial"/>
            </a:endParaRPr>
          </a:p>
          <a:p>
            <a:pPr indent="0" lvl="0" marL="0" rtl="0" algn="l">
              <a:spcBef>
                <a:spcPts val="1200"/>
              </a:spcBef>
              <a:spcAft>
                <a:spcPts val="0"/>
              </a:spcAft>
              <a:buNone/>
            </a:pPr>
            <a:r>
              <a:t/>
            </a:r>
            <a:endParaRPr b="1">
              <a:solidFill>
                <a:schemeClr val="accent3"/>
              </a:solidFill>
            </a:endParaRPr>
          </a:p>
          <a:p>
            <a:pPr indent="0" lvl="0" marL="0" rtl="0" algn="l">
              <a:spcBef>
                <a:spcPts val="1200"/>
              </a:spcBef>
              <a:spcAft>
                <a:spcPts val="0"/>
              </a:spcAft>
              <a:buNone/>
            </a:pPr>
            <a:r>
              <a:t/>
            </a:r>
            <a:endParaRPr b="1">
              <a:solidFill>
                <a:schemeClr val="accent3"/>
              </a:solidFill>
            </a:endParaRPr>
          </a:p>
          <a:p>
            <a:pPr indent="0" lvl="0" marL="0" rtl="0" algn="l">
              <a:spcBef>
                <a:spcPts val="1200"/>
              </a:spcBef>
              <a:spcAft>
                <a:spcPts val="1200"/>
              </a:spcAft>
              <a:buNone/>
            </a:pPr>
            <a:r>
              <a:t/>
            </a:r>
            <a:endParaRPr b="1">
              <a:solidFill>
                <a:schemeClr val="accent3"/>
              </a:solidFill>
            </a:endParaRPr>
          </a:p>
        </p:txBody>
      </p:sp>
      <p:pic>
        <p:nvPicPr>
          <p:cNvPr id="439" name="Google Shape;439;p62"/>
          <p:cNvPicPr preferRelativeResize="0"/>
          <p:nvPr/>
        </p:nvPicPr>
        <p:blipFill>
          <a:blip r:embed="rId3">
            <a:alphaModFix/>
          </a:blip>
          <a:stretch>
            <a:fillRect/>
          </a:stretch>
        </p:blipFill>
        <p:spPr>
          <a:xfrm>
            <a:off x="7590400" y="3976300"/>
            <a:ext cx="969700" cy="9697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Wisconsin State Legislature Criteria (#9)</a:t>
            </a:r>
            <a:endParaRPr/>
          </a:p>
          <a:p>
            <a:pPr indent="0" lvl="0" marL="0" rtl="0" algn="l">
              <a:spcBef>
                <a:spcPts val="0"/>
              </a:spcBef>
              <a:spcAft>
                <a:spcPts val="0"/>
              </a:spcAft>
              <a:buNone/>
            </a:pPr>
            <a:r>
              <a:t/>
            </a:r>
            <a:endParaRPr/>
          </a:p>
        </p:txBody>
      </p:sp>
      <p:sp>
        <p:nvSpPr>
          <p:cNvPr id="445" name="Google Shape;445;p63"/>
          <p:cNvSpPr txBox="1"/>
          <p:nvPr>
            <p:ph idx="1" type="body"/>
          </p:nvPr>
        </p:nvSpPr>
        <p:spPr>
          <a:xfrm>
            <a:off x="311700" y="1000075"/>
            <a:ext cx="8520600" cy="3582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b="1" lang="en" sz="7200">
                <a:solidFill>
                  <a:srgbClr val="000000"/>
                </a:solidFill>
                <a:latin typeface="Arial"/>
                <a:ea typeface="Arial"/>
                <a:cs typeface="Arial"/>
                <a:sym typeface="Arial"/>
              </a:rPr>
              <a:t>Fund Balance &amp; Credit Rating Comparison</a:t>
            </a:r>
            <a:endParaRPr b="1" sz="7200">
              <a:solidFill>
                <a:schemeClr val="accent3"/>
              </a:solidFill>
              <a:latin typeface="Arial"/>
              <a:ea typeface="Arial"/>
              <a:cs typeface="Arial"/>
              <a:sym typeface="Arial"/>
            </a:endParaRPr>
          </a:p>
          <a:p>
            <a:pPr indent="0" lvl="0" marL="0" rtl="0" algn="l">
              <a:spcBef>
                <a:spcPts val="1200"/>
              </a:spcBef>
              <a:spcAft>
                <a:spcPts val="0"/>
              </a:spcAft>
              <a:buNone/>
            </a:pPr>
            <a:r>
              <a:t/>
            </a:r>
            <a:endParaRPr b="1">
              <a:solidFill>
                <a:schemeClr val="accent3"/>
              </a:solidFill>
            </a:endParaRPr>
          </a:p>
          <a:p>
            <a:pPr indent="0" lvl="0" marL="0" rtl="0" algn="l">
              <a:spcBef>
                <a:spcPts val="1200"/>
              </a:spcBef>
              <a:spcAft>
                <a:spcPts val="0"/>
              </a:spcAft>
              <a:buNone/>
            </a:pPr>
            <a:r>
              <a:t/>
            </a:r>
            <a:endParaRPr b="1">
              <a:solidFill>
                <a:schemeClr val="accent3"/>
              </a:solidFill>
            </a:endParaRPr>
          </a:p>
          <a:p>
            <a:pPr indent="0" lvl="0" marL="0" rtl="0" algn="l">
              <a:spcBef>
                <a:spcPts val="1200"/>
              </a:spcBef>
              <a:spcAft>
                <a:spcPts val="0"/>
              </a:spcAft>
              <a:buNone/>
            </a:pPr>
            <a:r>
              <a:t/>
            </a:r>
            <a:endParaRPr b="1">
              <a:solidFill>
                <a:schemeClr val="accent3"/>
              </a:solidFill>
            </a:endParaRPr>
          </a:p>
          <a:p>
            <a:pPr indent="0" lvl="0" marL="0" rtl="0" algn="l">
              <a:spcBef>
                <a:spcPts val="1200"/>
              </a:spcBef>
              <a:spcAft>
                <a:spcPts val="1200"/>
              </a:spcAft>
              <a:buNone/>
            </a:pPr>
            <a:r>
              <a:t/>
            </a:r>
            <a:endParaRPr b="1">
              <a:solidFill>
                <a:schemeClr val="accent3"/>
              </a:solidFill>
            </a:endParaRPr>
          </a:p>
        </p:txBody>
      </p:sp>
      <p:graphicFrame>
        <p:nvGraphicFramePr>
          <p:cNvPr id="446" name="Google Shape;446;p63"/>
          <p:cNvGraphicFramePr/>
          <p:nvPr/>
        </p:nvGraphicFramePr>
        <p:xfrm>
          <a:off x="620275" y="1515555"/>
          <a:ext cx="3000000" cy="3000000"/>
        </p:xfrm>
        <a:graphic>
          <a:graphicData uri="http://schemas.openxmlformats.org/drawingml/2006/table">
            <a:tbl>
              <a:tblPr>
                <a:noFill/>
                <a:tableStyleId>{ABB34674-BE1C-4F36-A414-E2A18266F08D}</a:tableStyleId>
              </a:tblPr>
              <a:tblGrid>
                <a:gridCol w="2921875"/>
                <a:gridCol w="2490775"/>
                <a:gridCol w="2490775"/>
              </a:tblGrid>
              <a:tr h="441775">
                <a:tc>
                  <a:txBody>
                    <a:bodyPr/>
                    <a:lstStyle/>
                    <a:p>
                      <a:pPr indent="0" lvl="0" marL="0" rtl="0" algn="ctr">
                        <a:spcBef>
                          <a:spcPts val="0"/>
                        </a:spcBef>
                        <a:spcAft>
                          <a:spcPts val="0"/>
                        </a:spcAft>
                        <a:buNone/>
                      </a:pPr>
                      <a:r>
                        <a:t/>
                      </a:r>
                      <a:endParaRPr b="1" sz="1600"/>
                    </a:p>
                  </a:txBody>
                  <a:tcPr marT="91425" marB="91425" marR="91425" marL="91425">
                    <a:lnB cap="flat" cmpd="sng" w="19050">
                      <a:solidFill>
                        <a:srgbClr val="B45F06"/>
                      </a:solidFill>
                      <a:prstDash val="solid"/>
                      <a:round/>
                      <a:headEnd len="sm" w="sm" type="none"/>
                      <a:tailEnd len="sm" w="sm" type="none"/>
                    </a:lnB>
                  </a:tcPr>
                </a:tc>
                <a:tc>
                  <a:txBody>
                    <a:bodyPr/>
                    <a:lstStyle/>
                    <a:p>
                      <a:pPr indent="0" lvl="0" marL="0" rtl="0" algn="ctr">
                        <a:spcBef>
                          <a:spcPts val="0"/>
                        </a:spcBef>
                        <a:spcAft>
                          <a:spcPts val="0"/>
                        </a:spcAft>
                        <a:buNone/>
                      </a:pPr>
                      <a:r>
                        <a:rPr b="1" lang="en" u="sng">
                          <a:solidFill>
                            <a:srgbClr val="0000FF"/>
                          </a:solidFill>
                          <a:hlinkClick r:id="rId3">
                            <a:extLst>
                              <a:ext uri="{A12FA001-AC4F-418D-AE19-62706E023703}">
                                <ahyp:hlinkClr val="tx"/>
                              </a:ext>
                            </a:extLst>
                          </a:hlinkClick>
                        </a:rPr>
                        <a:t>West Allis-West Milwaukee</a:t>
                      </a:r>
                      <a:endParaRPr b="1">
                        <a:solidFill>
                          <a:srgbClr val="0000FF"/>
                        </a:solidFill>
                      </a:endParaRPr>
                    </a:p>
                    <a:p>
                      <a:pPr indent="0" lvl="0" marL="0" rtl="0" algn="ctr">
                        <a:spcBef>
                          <a:spcPts val="0"/>
                        </a:spcBef>
                        <a:spcAft>
                          <a:spcPts val="0"/>
                        </a:spcAft>
                        <a:buNone/>
                      </a:pPr>
                      <a:r>
                        <a:rPr b="1" lang="en" sz="800">
                          <a:solidFill>
                            <a:srgbClr val="0000FF"/>
                          </a:solidFill>
                        </a:rPr>
                        <a:t>June 30, 2023</a:t>
                      </a:r>
                      <a:endParaRPr b="1" sz="1200">
                        <a:solidFill>
                          <a:srgbClr val="0000FF"/>
                        </a:solidFill>
                      </a:endParaRPr>
                    </a:p>
                  </a:txBody>
                  <a:tcPr marT="91425" marB="91425" marR="91425" marL="91425">
                    <a:lnR cap="flat" cmpd="sng" w="9525">
                      <a:solidFill>
                        <a:srgbClr val="9E9E9E"/>
                      </a:solidFill>
                      <a:prstDash val="solid"/>
                      <a:round/>
                      <a:headEnd len="sm" w="sm" type="none"/>
                      <a:tailEnd len="sm" w="sm" type="none"/>
                    </a:lnR>
                    <a:lnB cap="flat" cmpd="sng" w="19050">
                      <a:solidFill>
                        <a:srgbClr val="B45F06"/>
                      </a:solidFill>
                      <a:prstDash val="solid"/>
                      <a:round/>
                      <a:headEnd len="sm" w="sm" type="none"/>
                      <a:tailEnd len="sm" w="sm" type="none"/>
                    </a:lnB>
                  </a:tcPr>
                </a:tc>
                <a:tc>
                  <a:txBody>
                    <a:bodyPr/>
                    <a:lstStyle/>
                    <a:p>
                      <a:pPr indent="0" lvl="0" marL="0" rtl="0" algn="ctr">
                        <a:spcBef>
                          <a:spcPts val="0"/>
                        </a:spcBef>
                        <a:spcAft>
                          <a:spcPts val="0"/>
                        </a:spcAft>
                        <a:buNone/>
                      </a:pPr>
                      <a:r>
                        <a:rPr b="1" lang="en" u="sng">
                          <a:solidFill>
                            <a:srgbClr val="0000FF"/>
                          </a:solidFill>
                          <a:hlinkClick r:id="rId4">
                            <a:extLst>
                              <a:ext uri="{A12FA001-AC4F-418D-AE19-62706E023703}">
                                <ahyp:hlinkClr val="tx"/>
                              </a:ext>
                            </a:extLst>
                          </a:hlinkClick>
                        </a:rPr>
                        <a:t>New Berlin</a:t>
                      </a:r>
                      <a:r>
                        <a:rPr b="1" lang="en" u="sng">
                          <a:solidFill>
                            <a:schemeClr val="hlink"/>
                          </a:solidFill>
                          <a:hlinkClick r:id="rId5"/>
                        </a:rPr>
                        <a:t> </a:t>
                      </a:r>
                      <a:endParaRPr b="1">
                        <a:solidFill>
                          <a:srgbClr val="0000FF"/>
                        </a:solidFill>
                      </a:endParaRPr>
                    </a:p>
                    <a:p>
                      <a:pPr indent="0" lvl="0" marL="0" rtl="0" algn="ctr">
                        <a:spcBef>
                          <a:spcPts val="0"/>
                        </a:spcBef>
                        <a:spcAft>
                          <a:spcPts val="0"/>
                        </a:spcAft>
                        <a:buNone/>
                      </a:pPr>
                      <a:r>
                        <a:rPr b="1" lang="en" sz="800">
                          <a:solidFill>
                            <a:srgbClr val="0000FF"/>
                          </a:solidFill>
                        </a:rPr>
                        <a:t>June 30, 2022</a:t>
                      </a:r>
                      <a:endParaRPr b="1" sz="1200">
                        <a:solidFill>
                          <a:srgbClr val="0000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19050">
                      <a:solidFill>
                        <a:srgbClr val="B45F06"/>
                      </a:solidFill>
                      <a:prstDash val="solid"/>
                      <a:round/>
                      <a:headEnd len="sm" w="sm" type="none"/>
                      <a:tailEnd len="sm" w="sm" type="none"/>
                    </a:lnB>
                  </a:tcPr>
                </a:tc>
              </a:tr>
              <a:tr h="491150">
                <a:tc>
                  <a:txBody>
                    <a:bodyPr/>
                    <a:lstStyle/>
                    <a:p>
                      <a:pPr indent="0" lvl="0" marL="0" rtl="0" algn="l">
                        <a:lnSpc>
                          <a:spcPct val="115000"/>
                        </a:lnSpc>
                        <a:spcBef>
                          <a:spcPts val="0"/>
                        </a:spcBef>
                        <a:spcAft>
                          <a:spcPts val="1200"/>
                        </a:spcAft>
                        <a:buNone/>
                      </a:pPr>
                      <a:r>
                        <a:rPr b="1" lang="en" sz="1200"/>
                        <a:t>General Fund</a:t>
                      </a:r>
                      <a:r>
                        <a:rPr b="1" lang="en" sz="1200"/>
                        <a:t> Balance</a:t>
                      </a:r>
                      <a:endParaRPr sz="800"/>
                    </a:p>
                  </a:txBody>
                  <a:tcPr marT="91425" marB="91425" marR="91425" marL="91425">
                    <a:lnT cap="flat" cmpd="sng" w="19050">
                      <a:solidFill>
                        <a:srgbClr val="B45F06"/>
                      </a:solidFill>
                      <a:prstDash val="solid"/>
                      <a:round/>
                      <a:headEnd len="sm" w="sm" type="none"/>
                      <a:tailEnd len="sm" w="sm" type="none"/>
                    </a:lnT>
                  </a:tcPr>
                </a:tc>
                <a:tc>
                  <a:txBody>
                    <a:bodyPr/>
                    <a:lstStyle/>
                    <a:p>
                      <a:pPr indent="0" lvl="0" marL="0" rtl="0" algn="ctr">
                        <a:spcBef>
                          <a:spcPts val="0"/>
                        </a:spcBef>
                        <a:spcAft>
                          <a:spcPts val="0"/>
                        </a:spcAft>
                        <a:buNone/>
                      </a:pPr>
                      <a:r>
                        <a:rPr b="1" lang="en" sz="1300"/>
                        <a:t>$ 35,334,402</a:t>
                      </a:r>
                      <a:endParaRPr b="1" sz="1300"/>
                    </a:p>
                  </a:txBody>
                  <a:tcPr marT="91425" marB="91425" marR="91425" marL="91425" anchor="ctr">
                    <a:lnR cap="flat" cmpd="sng" w="9525">
                      <a:solidFill>
                        <a:srgbClr val="9E9E9E"/>
                      </a:solidFill>
                      <a:prstDash val="solid"/>
                      <a:round/>
                      <a:headEnd len="sm" w="sm" type="none"/>
                      <a:tailEnd len="sm" w="sm" type="none"/>
                    </a:lnR>
                    <a:lnT cap="flat" cmpd="sng" w="19050">
                      <a:solidFill>
                        <a:srgbClr val="B45F06"/>
                      </a:solidFill>
                      <a:prstDash val="solid"/>
                      <a:round/>
                      <a:headEnd len="sm" w="sm" type="none"/>
                      <a:tailEnd len="sm" w="sm" type="none"/>
                    </a:lnT>
                  </a:tcPr>
                </a:tc>
                <a:tc>
                  <a:txBody>
                    <a:bodyPr/>
                    <a:lstStyle/>
                    <a:p>
                      <a:pPr indent="0" lvl="0" marL="0" rtl="0" algn="ctr">
                        <a:spcBef>
                          <a:spcPts val="0"/>
                        </a:spcBef>
                        <a:spcAft>
                          <a:spcPts val="0"/>
                        </a:spcAft>
                        <a:buNone/>
                      </a:pPr>
                      <a:r>
                        <a:rPr b="1" lang="en" sz="1300"/>
                        <a:t>$ 14,444,736</a:t>
                      </a:r>
                      <a:endParaRPr b="1" sz="13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B45F06"/>
                      </a:solidFill>
                      <a:prstDash val="solid"/>
                      <a:round/>
                      <a:headEnd len="sm" w="sm" type="none"/>
                      <a:tailEnd len="sm" w="sm" type="none"/>
                    </a:lnT>
                    <a:lnB cap="flat" cmpd="sng" w="9525">
                      <a:solidFill>
                        <a:srgbClr val="9E9E9E"/>
                      </a:solidFill>
                      <a:prstDash val="solid"/>
                      <a:round/>
                      <a:headEnd len="sm" w="sm" type="none"/>
                      <a:tailEnd len="sm" w="sm" type="none"/>
                    </a:lnB>
                  </a:tcPr>
                </a:tc>
              </a:tr>
              <a:tr h="491150">
                <a:tc>
                  <a:txBody>
                    <a:bodyPr/>
                    <a:lstStyle/>
                    <a:p>
                      <a:pPr indent="0" lvl="0" marL="0" marR="0" rtl="0" algn="l">
                        <a:lnSpc>
                          <a:spcPct val="115000"/>
                        </a:lnSpc>
                        <a:spcBef>
                          <a:spcPts val="0"/>
                        </a:spcBef>
                        <a:spcAft>
                          <a:spcPts val="1200"/>
                        </a:spcAft>
                        <a:buNone/>
                      </a:pPr>
                      <a:r>
                        <a:rPr b="1" lang="en" sz="1200"/>
                        <a:t>Debt Service Balance</a:t>
                      </a:r>
                      <a:endParaRPr b="1" sz="1200"/>
                    </a:p>
                  </a:txBody>
                  <a:tcPr marT="91425" marB="91425" marR="91425" marL="91425"/>
                </a:tc>
                <a:tc>
                  <a:txBody>
                    <a:bodyPr/>
                    <a:lstStyle/>
                    <a:p>
                      <a:pPr indent="0" lvl="0" marL="0" rtl="0" algn="ctr">
                        <a:spcBef>
                          <a:spcPts val="0"/>
                        </a:spcBef>
                        <a:spcAft>
                          <a:spcPts val="0"/>
                        </a:spcAft>
                        <a:buNone/>
                      </a:pPr>
                      <a:r>
                        <a:rPr b="1" lang="en" sz="1300"/>
                        <a:t>$ 199,879</a:t>
                      </a:r>
                      <a:endParaRPr b="1" sz="1300"/>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 sz="1300"/>
                        <a:t>$ 153,860</a:t>
                      </a:r>
                      <a:endParaRPr b="1" sz="13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79600">
                <a:tc>
                  <a:txBody>
                    <a:bodyPr/>
                    <a:lstStyle/>
                    <a:p>
                      <a:pPr indent="0" lvl="0" marL="0" marR="0" rtl="0" algn="l">
                        <a:lnSpc>
                          <a:spcPct val="100000"/>
                        </a:lnSpc>
                        <a:spcBef>
                          <a:spcPts val="0"/>
                        </a:spcBef>
                        <a:spcAft>
                          <a:spcPts val="0"/>
                        </a:spcAft>
                        <a:buNone/>
                      </a:pPr>
                      <a:r>
                        <a:rPr b="1" lang="en" sz="1200"/>
                        <a:t>Other Governmental Funds Balance</a:t>
                      </a:r>
                      <a:endParaRPr b="1" sz="1200"/>
                    </a:p>
                    <a:p>
                      <a:pPr indent="0" lvl="0" marL="0" marR="0" rtl="0" algn="l">
                        <a:lnSpc>
                          <a:spcPct val="100000"/>
                        </a:lnSpc>
                        <a:spcBef>
                          <a:spcPts val="0"/>
                        </a:spcBef>
                        <a:spcAft>
                          <a:spcPts val="0"/>
                        </a:spcAft>
                        <a:buNone/>
                      </a:pPr>
                      <a:r>
                        <a:rPr b="1" lang="en" sz="1200"/>
                        <a:t>(</a:t>
                      </a:r>
                      <a:r>
                        <a:rPr b="1" lang="en" sz="1200"/>
                        <a:t>restricted</a:t>
                      </a:r>
                      <a:r>
                        <a:rPr b="1" lang="en" sz="1200"/>
                        <a:t> to 27, 46/49, 50, 80)</a:t>
                      </a:r>
                      <a:endParaRPr b="1" sz="1200"/>
                    </a:p>
                  </a:txBody>
                  <a:tcPr marT="91425" marB="91425" marR="91425" marL="91425"/>
                </a:tc>
                <a:tc>
                  <a:txBody>
                    <a:bodyPr/>
                    <a:lstStyle/>
                    <a:p>
                      <a:pPr indent="0" lvl="0" marL="0" rtl="0" algn="ctr">
                        <a:spcBef>
                          <a:spcPts val="0"/>
                        </a:spcBef>
                        <a:spcAft>
                          <a:spcPts val="0"/>
                        </a:spcAft>
                        <a:buNone/>
                      </a:pPr>
                      <a:r>
                        <a:rPr b="1" lang="en" sz="1300"/>
                        <a:t>$ 30,948,405</a:t>
                      </a:r>
                      <a:endParaRPr b="1" sz="1300"/>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 sz="1300"/>
                        <a:t>$ 5,184,018</a:t>
                      </a:r>
                      <a:endParaRPr b="1" sz="13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4825">
                <a:tc>
                  <a:txBody>
                    <a:bodyPr/>
                    <a:lstStyle/>
                    <a:p>
                      <a:pPr indent="0" lvl="0" marL="0" rtl="0" algn="l">
                        <a:spcBef>
                          <a:spcPts val="0"/>
                        </a:spcBef>
                        <a:spcAft>
                          <a:spcPts val="0"/>
                        </a:spcAft>
                        <a:buNone/>
                      </a:pPr>
                      <a:r>
                        <a:rPr b="1" lang="en" sz="1200"/>
                        <a:t>Total Fund Balance</a:t>
                      </a:r>
                      <a:endParaRPr sz="16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t>$ 66,482,686</a:t>
                      </a:r>
                      <a:endParaRPr b="1" sz="1300"/>
                    </a:p>
                  </a:txBody>
                  <a:tcPr marT="91425" marB="91425" marR="91425" marL="91425" anchor="ctr">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t>$ 19,782,614</a:t>
                      </a:r>
                      <a:endParaRPr b="1"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67750">
                <a:tc>
                  <a:txBody>
                    <a:bodyPr/>
                    <a:lstStyle/>
                    <a:p>
                      <a:pPr indent="0" lvl="0" marL="0" rtl="0" algn="l">
                        <a:spcBef>
                          <a:spcPts val="0"/>
                        </a:spcBef>
                        <a:spcAft>
                          <a:spcPts val="0"/>
                        </a:spcAft>
                        <a:buNone/>
                      </a:pPr>
                      <a:r>
                        <a:rPr b="1" lang="en" sz="1200"/>
                        <a:t>% of General Fund v. Expenditures</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t>33.50%</a:t>
                      </a:r>
                      <a:endParaRPr b="1" sz="13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t>24</a:t>
                      </a:r>
                      <a:r>
                        <a:rPr b="1" lang="en" sz="1300"/>
                        <a:t>.98%</a:t>
                      </a:r>
                      <a:endParaRPr b="1" sz="13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4825">
                <a:tc>
                  <a:txBody>
                    <a:bodyPr/>
                    <a:lstStyle/>
                    <a:p>
                      <a:pPr indent="0" lvl="0" marL="0" rtl="0" algn="l">
                        <a:spcBef>
                          <a:spcPts val="0"/>
                        </a:spcBef>
                        <a:spcAft>
                          <a:spcPts val="0"/>
                        </a:spcAft>
                        <a:buNone/>
                      </a:pPr>
                      <a:r>
                        <a:rPr b="1" lang="en" sz="1200"/>
                        <a:t>Credit Rating </a:t>
                      </a:r>
                      <a:endParaRPr b="1"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t>Aa2 (Moody’s)</a:t>
                      </a:r>
                      <a:endParaRPr b="1" sz="13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t>Aa2 (Moody’s)</a:t>
                      </a:r>
                      <a:endParaRPr b="1" sz="13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Wisconsin State Legislature Criteria (#9)</a:t>
            </a:r>
            <a:endParaRPr/>
          </a:p>
        </p:txBody>
      </p:sp>
      <p:sp>
        <p:nvSpPr>
          <p:cNvPr id="452" name="Google Shape;452;p64"/>
          <p:cNvSpPr txBox="1"/>
          <p:nvPr>
            <p:ph idx="1" type="body"/>
          </p:nvPr>
        </p:nvSpPr>
        <p:spPr>
          <a:xfrm>
            <a:off x="311700" y="1060050"/>
            <a:ext cx="8520600" cy="3460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000000"/>
                </a:solidFill>
                <a:latin typeface="Arial"/>
                <a:ea typeface="Arial"/>
                <a:cs typeface="Arial"/>
                <a:sym typeface="Arial"/>
              </a:rPr>
              <a:t>Snowball Effect </a:t>
            </a:r>
            <a:endParaRPr b="1" sz="1600">
              <a:solidFill>
                <a:srgbClr val="000000"/>
              </a:solidFill>
              <a:latin typeface="Arial"/>
              <a:ea typeface="Arial"/>
              <a:cs typeface="Arial"/>
              <a:sym typeface="Arial"/>
            </a:endParaRPr>
          </a:p>
          <a:p>
            <a:pPr indent="0" lvl="0" marL="0" rtl="0" algn="l">
              <a:spcBef>
                <a:spcPts val="1200"/>
              </a:spcBef>
              <a:spcAft>
                <a:spcPts val="0"/>
              </a:spcAft>
              <a:buNone/>
            </a:pPr>
            <a:r>
              <a:rPr lang="en" sz="1400">
                <a:solidFill>
                  <a:srgbClr val="000000"/>
                </a:solidFill>
                <a:latin typeface="Arial"/>
                <a:ea typeface="Arial"/>
                <a:cs typeface="Arial"/>
                <a:sym typeface="Arial"/>
              </a:rPr>
              <a:t>Should this petition be approved and the snowball effect continue to happen. The WAWM School District would have significant impacts on the future of our school district.</a:t>
            </a:r>
            <a:endParaRPr sz="1400">
              <a:solidFill>
                <a:srgbClr val="000000"/>
              </a:solidFill>
              <a:latin typeface="Arial"/>
              <a:ea typeface="Arial"/>
              <a:cs typeface="Arial"/>
              <a:sym typeface="Arial"/>
            </a:endParaRPr>
          </a:p>
          <a:p>
            <a:pPr indent="-317500" lvl="0" marL="457200" rtl="0" algn="l">
              <a:spcBef>
                <a:spcPts val="1200"/>
              </a:spcBef>
              <a:spcAft>
                <a:spcPts val="0"/>
              </a:spcAft>
              <a:buClr>
                <a:srgbClr val="000000"/>
              </a:buClr>
              <a:buSzPts val="1400"/>
              <a:buFont typeface="Arial"/>
              <a:buChar char="●"/>
            </a:pPr>
            <a:r>
              <a:rPr lang="en" sz="1400">
                <a:solidFill>
                  <a:srgbClr val="000000"/>
                </a:solidFill>
                <a:latin typeface="Arial"/>
                <a:ea typeface="Arial"/>
                <a:cs typeface="Arial"/>
                <a:sym typeface="Arial"/>
              </a:rPr>
              <a:t>Total Revenue loss of </a:t>
            </a:r>
            <a:r>
              <a:rPr b="1" lang="en" sz="1600" u="sng">
                <a:solidFill>
                  <a:srgbClr val="000000"/>
                </a:solidFill>
                <a:latin typeface="Arial"/>
                <a:ea typeface="Arial"/>
                <a:cs typeface="Arial"/>
                <a:sym typeface="Arial"/>
              </a:rPr>
              <a:t>$2,088,481</a:t>
            </a:r>
            <a:r>
              <a:rPr lang="en" sz="1400">
                <a:solidFill>
                  <a:srgbClr val="000000"/>
                </a:solidFill>
                <a:latin typeface="Arial"/>
                <a:ea typeface="Arial"/>
                <a:cs typeface="Arial"/>
                <a:sym typeface="Arial"/>
              </a:rPr>
              <a:t> per year</a:t>
            </a:r>
            <a:endParaRPr sz="1400">
              <a:solidFill>
                <a:srgbClr val="000000"/>
              </a:solidFill>
              <a:latin typeface="Arial"/>
              <a:ea typeface="Arial"/>
              <a:cs typeface="Arial"/>
              <a:sym typeface="Arial"/>
            </a:endParaRPr>
          </a:p>
          <a:p>
            <a:pPr indent="-317500" lvl="1" marL="914400" rtl="0" algn="l">
              <a:spcBef>
                <a:spcPts val="1000"/>
              </a:spcBef>
              <a:spcAft>
                <a:spcPts val="0"/>
              </a:spcAft>
              <a:buClr>
                <a:srgbClr val="000000"/>
              </a:buClr>
              <a:buSzPts val="1400"/>
              <a:buFont typeface="Arial"/>
              <a:buChar char="○"/>
            </a:pPr>
            <a:r>
              <a:rPr lang="en" sz="1400">
                <a:solidFill>
                  <a:srgbClr val="000000"/>
                </a:solidFill>
                <a:latin typeface="Arial"/>
                <a:ea typeface="Arial"/>
                <a:cs typeface="Arial"/>
                <a:sym typeface="Arial"/>
              </a:rPr>
              <a:t>177 number of current resident members attending our schools =</a:t>
            </a:r>
            <a:endParaRPr sz="1400">
              <a:solidFill>
                <a:srgbClr val="000000"/>
              </a:solidFill>
              <a:latin typeface="Arial"/>
              <a:ea typeface="Arial"/>
              <a:cs typeface="Arial"/>
              <a:sym typeface="Arial"/>
            </a:endParaRPr>
          </a:p>
          <a:p>
            <a:pPr indent="-317500" lvl="2" marL="1371600" rtl="0" algn="l">
              <a:spcBef>
                <a:spcPts val="0"/>
              </a:spcBef>
              <a:spcAft>
                <a:spcPts val="0"/>
              </a:spcAft>
              <a:buClr>
                <a:srgbClr val="000000"/>
              </a:buClr>
              <a:buSzPts val="1400"/>
              <a:buFont typeface="Arial"/>
              <a:buChar char="■"/>
            </a:pPr>
            <a:r>
              <a:rPr lang="en">
                <a:solidFill>
                  <a:srgbClr val="000000"/>
                </a:solidFill>
                <a:latin typeface="Arial"/>
                <a:ea typeface="Arial"/>
                <a:cs typeface="Arial"/>
                <a:sym typeface="Arial"/>
              </a:rPr>
              <a:t>$11,403 * 177 = $2,018,331 (Revenue)</a:t>
            </a:r>
            <a:endParaRPr>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50 current New Berlin resident members open enroll out of WAWM School District</a:t>
            </a:r>
            <a:endParaRPr sz="1400">
              <a:solidFill>
                <a:srgbClr val="000000"/>
              </a:solidFill>
              <a:latin typeface="Arial"/>
              <a:ea typeface="Arial"/>
              <a:cs typeface="Arial"/>
              <a:sym typeface="Arial"/>
            </a:endParaRPr>
          </a:p>
          <a:p>
            <a:pPr indent="-317500" lvl="2" marL="1371600" rtl="0" algn="l">
              <a:spcBef>
                <a:spcPts val="0"/>
              </a:spcBef>
              <a:spcAft>
                <a:spcPts val="0"/>
              </a:spcAft>
              <a:buClr>
                <a:srgbClr val="000000"/>
              </a:buClr>
              <a:buSzPts val="1400"/>
              <a:buFont typeface="Arial"/>
              <a:buChar char="■"/>
            </a:pPr>
            <a:r>
              <a:rPr lang="en">
                <a:solidFill>
                  <a:srgbClr val="000000"/>
                </a:solidFill>
                <a:latin typeface="Arial"/>
                <a:ea typeface="Arial"/>
                <a:cs typeface="Arial"/>
                <a:sym typeface="Arial"/>
              </a:rPr>
              <a:t>Net Revenue = ($11,403* 50) - ($10,000 * 50) = $70,150</a:t>
            </a:r>
            <a:endParaRPr>
              <a:solidFill>
                <a:srgbClr val="000000"/>
              </a:solidFill>
              <a:latin typeface="Arial"/>
              <a:ea typeface="Arial"/>
              <a:cs typeface="Arial"/>
              <a:sym typeface="Arial"/>
            </a:endParaRPr>
          </a:p>
          <a:p>
            <a:pPr indent="-317500" lvl="0" marL="457200" rtl="0" algn="l">
              <a:spcBef>
                <a:spcPts val="1000"/>
              </a:spcBef>
              <a:spcAft>
                <a:spcPts val="0"/>
              </a:spcAft>
              <a:buClr>
                <a:srgbClr val="000000"/>
              </a:buClr>
              <a:buSzPts val="1400"/>
              <a:buFont typeface="Arial"/>
              <a:buChar char="●"/>
            </a:pPr>
            <a:r>
              <a:rPr b="1" lang="en" sz="1600" u="sng">
                <a:solidFill>
                  <a:srgbClr val="000000"/>
                </a:solidFill>
                <a:latin typeface="Arial"/>
                <a:ea typeface="Arial"/>
                <a:cs typeface="Arial"/>
                <a:sym typeface="Arial"/>
              </a:rPr>
              <a:t>$385,108,728</a:t>
            </a:r>
            <a:r>
              <a:rPr lang="en" sz="1400">
                <a:solidFill>
                  <a:srgbClr val="000000"/>
                </a:solidFill>
                <a:latin typeface="Arial"/>
                <a:ea typeface="Arial"/>
                <a:cs typeface="Arial"/>
                <a:sym typeface="Arial"/>
              </a:rPr>
              <a:t> in total property value</a:t>
            </a:r>
            <a:endParaRPr sz="1400">
              <a:solidFill>
                <a:srgbClr val="000000"/>
              </a:solidFill>
              <a:latin typeface="Arial"/>
              <a:ea typeface="Arial"/>
              <a:cs typeface="Arial"/>
              <a:sym typeface="Arial"/>
            </a:endParaRPr>
          </a:p>
          <a:p>
            <a:pPr indent="0" lvl="0" marL="0" rtl="0" algn="l">
              <a:spcBef>
                <a:spcPts val="1200"/>
              </a:spcBef>
              <a:spcAft>
                <a:spcPts val="0"/>
              </a:spcAft>
              <a:buNone/>
            </a:pPr>
            <a:r>
              <a:t/>
            </a:r>
            <a:endParaRPr sz="1400">
              <a:solidFill>
                <a:srgbClr val="000000"/>
              </a:solidFill>
              <a:latin typeface="Arial"/>
              <a:ea typeface="Arial"/>
              <a:cs typeface="Arial"/>
              <a:sym typeface="Arial"/>
            </a:endParaRPr>
          </a:p>
          <a:p>
            <a:pPr indent="0" lvl="0" marL="0" rtl="0" algn="l">
              <a:lnSpc>
                <a:spcPct val="100000"/>
              </a:lnSpc>
              <a:spcBef>
                <a:spcPts val="1200"/>
              </a:spcBef>
              <a:spcAft>
                <a:spcPts val="0"/>
              </a:spcAft>
              <a:buNone/>
            </a:pPr>
            <a:r>
              <a:rPr lang="en" sz="1400">
                <a:solidFill>
                  <a:srgbClr val="000000"/>
                </a:solidFill>
                <a:latin typeface="Arial"/>
                <a:ea typeface="Arial"/>
                <a:cs typeface="Arial"/>
                <a:sym typeface="Arial"/>
              </a:rPr>
              <a:t>** By losing resident students, revenue and property value this would impact taxpayers </a:t>
            </a:r>
            <a:endParaRPr sz="1400">
              <a:solidFill>
                <a:srgbClr val="000000"/>
              </a:solidFill>
              <a:latin typeface="Arial"/>
              <a:ea typeface="Arial"/>
              <a:cs typeface="Arial"/>
              <a:sym typeface="Arial"/>
            </a:endParaRPr>
          </a:p>
        </p:txBody>
      </p:sp>
      <p:pic>
        <p:nvPicPr>
          <p:cNvPr id="453" name="Google Shape;453;p64"/>
          <p:cNvPicPr preferRelativeResize="0"/>
          <p:nvPr/>
        </p:nvPicPr>
        <p:blipFill>
          <a:blip r:embed="rId3">
            <a:alphaModFix/>
          </a:blip>
          <a:stretch>
            <a:fillRect/>
          </a:stretch>
        </p:blipFill>
        <p:spPr>
          <a:xfrm>
            <a:off x="7767725" y="3927500"/>
            <a:ext cx="1018500" cy="10185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Wisconsin State Legislature Criteria (#9)</a:t>
            </a:r>
            <a:endParaRPr/>
          </a:p>
        </p:txBody>
      </p:sp>
      <p:sp>
        <p:nvSpPr>
          <p:cNvPr id="459" name="Google Shape;459;p65"/>
          <p:cNvSpPr txBox="1"/>
          <p:nvPr>
            <p:ph idx="1" type="body"/>
          </p:nvPr>
        </p:nvSpPr>
        <p:spPr>
          <a:xfrm>
            <a:off x="311700" y="1060050"/>
            <a:ext cx="8520600" cy="3460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000000"/>
                </a:solidFill>
                <a:latin typeface="Arial"/>
                <a:ea typeface="Arial"/>
                <a:cs typeface="Arial"/>
                <a:sym typeface="Arial"/>
              </a:rPr>
              <a:t>Open Enrollment and other School Choice Options</a:t>
            </a:r>
            <a:endParaRPr b="1" sz="1600">
              <a:solidFill>
                <a:srgbClr val="000000"/>
              </a:solidFill>
              <a:latin typeface="Arial"/>
              <a:ea typeface="Arial"/>
              <a:cs typeface="Arial"/>
              <a:sym typeface="Arial"/>
            </a:endParaRPr>
          </a:p>
          <a:p>
            <a:pPr indent="-330200" lvl="0" marL="457200" rtl="0" algn="l">
              <a:spcBef>
                <a:spcPts val="1200"/>
              </a:spcBef>
              <a:spcAft>
                <a:spcPts val="0"/>
              </a:spcAft>
              <a:buClr>
                <a:srgbClr val="000000"/>
              </a:buClr>
              <a:buSzPts val="1600"/>
              <a:buFont typeface="Arial"/>
              <a:buChar char="●"/>
            </a:pPr>
            <a:r>
              <a:rPr lang="en" sz="1600">
                <a:solidFill>
                  <a:srgbClr val="000000"/>
                </a:solidFill>
                <a:latin typeface="Arial"/>
                <a:ea typeface="Arial"/>
                <a:cs typeface="Arial"/>
                <a:sym typeface="Arial"/>
              </a:rPr>
              <a:t>The State Legislature has systems in place for students to attend area non-resident schools districts, which include the following:</a:t>
            </a:r>
            <a:endParaRPr sz="1600">
              <a:solidFill>
                <a:srgbClr val="000000"/>
              </a:solidFill>
              <a:latin typeface="Arial"/>
              <a:ea typeface="Arial"/>
              <a:cs typeface="Arial"/>
              <a:sym typeface="Arial"/>
            </a:endParaRPr>
          </a:p>
          <a:p>
            <a:pPr indent="-330200" lvl="1" marL="914400" rtl="0" algn="l">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Open Enrollment</a:t>
            </a:r>
            <a:endParaRPr sz="1600">
              <a:solidFill>
                <a:srgbClr val="000000"/>
              </a:solidFill>
              <a:latin typeface="Arial"/>
              <a:ea typeface="Arial"/>
              <a:cs typeface="Arial"/>
              <a:sym typeface="Arial"/>
            </a:endParaRPr>
          </a:p>
          <a:p>
            <a:pPr indent="-330200" lvl="1" marL="914400" rtl="0" algn="l">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WPCP &amp; MPCP (Wisconsin/Milwaukee Parental Choice Program) - - Voucher Program</a:t>
            </a:r>
            <a:endParaRPr sz="1600">
              <a:solidFill>
                <a:srgbClr val="000000"/>
              </a:solidFill>
              <a:latin typeface="Arial"/>
              <a:ea typeface="Arial"/>
              <a:cs typeface="Arial"/>
              <a:sym typeface="Arial"/>
            </a:endParaRPr>
          </a:p>
          <a:p>
            <a:pPr indent="-330200" lvl="1" marL="914400" rtl="0" algn="l">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Home-schooling</a:t>
            </a:r>
            <a:endParaRPr sz="1600">
              <a:solidFill>
                <a:srgbClr val="000000"/>
              </a:solidFill>
              <a:latin typeface="Arial"/>
              <a:ea typeface="Arial"/>
              <a:cs typeface="Arial"/>
              <a:sym typeface="Arial"/>
            </a:endParaRPr>
          </a:p>
          <a:p>
            <a:pPr indent="-330200" lvl="0" marL="457200" rtl="0" algn="l">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Open enrollment is the main option for families seeking to choice their child from one public school district to another.  </a:t>
            </a:r>
            <a:endParaRPr sz="1600">
              <a:solidFill>
                <a:srgbClr val="000000"/>
              </a:solidFill>
              <a:latin typeface="Arial"/>
              <a:ea typeface="Arial"/>
              <a:cs typeface="Arial"/>
              <a:sym typeface="Arial"/>
            </a:endParaRPr>
          </a:p>
          <a:p>
            <a:pPr indent="-330200" lvl="0" marL="457200" rtl="0" algn="l">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This exists as a mechanism for families looking to enroll in an area              non-resident district. </a:t>
            </a:r>
            <a:endParaRPr sz="1600">
              <a:solidFill>
                <a:srgbClr val="000000"/>
              </a:solidFill>
              <a:latin typeface="Arial"/>
              <a:ea typeface="Arial"/>
              <a:cs typeface="Arial"/>
              <a:sym typeface="Arial"/>
            </a:endParaRPr>
          </a:p>
        </p:txBody>
      </p:sp>
      <p:pic>
        <p:nvPicPr>
          <p:cNvPr id="460" name="Google Shape;460;p65"/>
          <p:cNvPicPr preferRelativeResize="0"/>
          <p:nvPr/>
        </p:nvPicPr>
        <p:blipFill>
          <a:blip r:embed="rId3">
            <a:alphaModFix/>
          </a:blip>
          <a:stretch>
            <a:fillRect/>
          </a:stretch>
        </p:blipFill>
        <p:spPr>
          <a:xfrm>
            <a:off x="7767725" y="3927500"/>
            <a:ext cx="1018500" cy="10185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Wisconsin State Legislature Criteria (#9)</a:t>
            </a:r>
            <a:endParaRPr/>
          </a:p>
        </p:txBody>
      </p:sp>
      <p:sp>
        <p:nvSpPr>
          <p:cNvPr id="466" name="Google Shape;466;p66"/>
          <p:cNvSpPr txBox="1"/>
          <p:nvPr>
            <p:ph idx="1" type="body"/>
          </p:nvPr>
        </p:nvSpPr>
        <p:spPr>
          <a:xfrm>
            <a:off x="311700" y="951950"/>
            <a:ext cx="8520600" cy="5145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sz="1600">
                <a:solidFill>
                  <a:srgbClr val="000000"/>
                </a:solidFill>
              </a:rPr>
              <a:t>Open Enrollment </a:t>
            </a:r>
            <a:endParaRPr sz="1600">
              <a:solidFill>
                <a:srgbClr val="000000"/>
              </a:solidFill>
            </a:endParaRPr>
          </a:p>
        </p:txBody>
      </p:sp>
      <p:graphicFrame>
        <p:nvGraphicFramePr>
          <p:cNvPr id="467" name="Google Shape;467;p66"/>
          <p:cNvGraphicFramePr/>
          <p:nvPr/>
        </p:nvGraphicFramePr>
        <p:xfrm>
          <a:off x="952500" y="1692675"/>
          <a:ext cx="3000000" cy="3000000"/>
        </p:xfrm>
        <a:graphic>
          <a:graphicData uri="http://schemas.openxmlformats.org/drawingml/2006/table">
            <a:tbl>
              <a:tblPr>
                <a:noFill/>
                <a:tableStyleId>{ABB34674-BE1C-4F36-A414-E2A18266F08D}</a:tableStyleId>
              </a:tblPr>
              <a:tblGrid>
                <a:gridCol w="862075"/>
                <a:gridCol w="1878350"/>
                <a:gridCol w="2046675"/>
                <a:gridCol w="2451900"/>
              </a:tblGrid>
              <a:tr h="381000">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ctr">
                        <a:spcBef>
                          <a:spcPts val="0"/>
                        </a:spcBef>
                        <a:spcAft>
                          <a:spcPts val="0"/>
                        </a:spcAft>
                        <a:buNone/>
                      </a:pPr>
                      <a:r>
                        <a:rPr lang="en" sz="1100"/>
                        <a:t># of new open enrollment seats - New Berlin School District Approved by Year</a:t>
                      </a:r>
                      <a:endParaRPr sz="1100"/>
                    </a:p>
                  </a:txBody>
                  <a:tcPr marT="91425" marB="91425" marR="91425" marL="91425"/>
                </a:tc>
                <a:tc>
                  <a:txBody>
                    <a:bodyPr/>
                    <a:lstStyle/>
                    <a:p>
                      <a:pPr indent="0" lvl="0" marL="0" rtl="0" algn="ctr">
                        <a:spcBef>
                          <a:spcPts val="0"/>
                        </a:spcBef>
                        <a:spcAft>
                          <a:spcPts val="0"/>
                        </a:spcAft>
                        <a:buNone/>
                      </a:pPr>
                      <a:r>
                        <a:rPr lang="en" sz="1100"/>
                        <a:t># of New Berlin Students </a:t>
                      </a:r>
                      <a:r>
                        <a:rPr b="1" lang="en" sz="1100" u="sng"/>
                        <a:t>applying</a:t>
                      </a:r>
                      <a:r>
                        <a:rPr lang="en" sz="1100"/>
                        <a:t> who live in WAWM School District by Year</a:t>
                      </a:r>
                      <a:endParaRPr sz="1100"/>
                    </a:p>
                  </a:txBody>
                  <a:tcPr marT="91425" marB="91425" marR="91425" marL="91425"/>
                </a:tc>
                <a:tc>
                  <a:txBody>
                    <a:bodyPr/>
                    <a:lstStyle/>
                    <a:p>
                      <a:pPr indent="0" lvl="0" marL="0" rtl="0" algn="ctr">
                        <a:spcBef>
                          <a:spcPts val="0"/>
                        </a:spcBef>
                        <a:spcAft>
                          <a:spcPts val="0"/>
                        </a:spcAft>
                        <a:buNone/>
                      </a:pPr>
                      <a:r>
                        <a:rPr lang="en" sz="1100"/>
                        <a:t># of WAWM School District </a:t>
                      </a:r>
                      <a:r>
                        <a:rPr lang="en" sz="1100"/>
                        <a:t>students</a:t>
                      </a:r>
                      <a:r>
                        <a:rPr lang="en" sz="1100"/>
                        <a:t> living in New Berlin who are open enrolled to New Berlin School District by Year</a:t>
                      </a:r>
                      <a:endParaRPr sz="1100"/>
                    </a:p>
                  </a:txBody>
                  <a:tcPr marT="91425" marB="91425" marR="91425" marL="91425"/>
                </a:tc>
              </a:tr>
              <a:tr h="381000">
                <a:tc>
                  <a:txBody>
                    <a:bodyPr/>
                    <a:lstStyle/>
                    <a:p>
                      <a:pPr indent="0" lvl="0" marL="0" rtl="0" algn="l">
                        <a:spcBef>
                          <a:spcPts val="0"/>
                        </a:spcBef>
                        <a:spcAft>
                          <a:spcPts val="0"/>
                        </a:spcAft>
                        <a:buNone/>
                      </a:pPr>
                      <a:r>
                        <a:rPr lang="en" sz="1100"/>
                        <a:t>2019-20</a:t>
                      </a:r>
                      <a:endParaRPr sz="1100"/>
                    </a:p>
                  </a:txBody>
                  <a:tcPr marT="91425" marB="91425" marR="91425" marL="91425"/>
                </a:tc>
                <a:tc>
                  <a:txBody>
                    <a:bodyPr/>
                    <a:lstStyle/>
                    <a:p>
                      <a:pPr indent="0" lvl="0" marL="0" rtl="0" algn="ctr">
                        <a:spcBef>
                          <a:spcPts val="0"/>
                        </a:spcBef>
                        <a:spcAft>
                          <a:spcPts val="0"/>
                        </a:spcAft>
                        <a:buNone/>
                      </a:pPr>
                      <a:r>
                        <a:rPr lang="en" sz="1100"/>
                        <a:t>0</a:t>
                      </a:r>
                      <a:endParaRPr sz="1100"/>
                    </a:p>
                  </a:txBody>
                  <a:tcPr marT="91425" marB="91425" marR="91425" marL="91425"/>
                </a:tc>
                <a:tc>
                  <a:txBody>
                    <a:bodyPr/>
                    <a:lstStyle/>
                    <a:p>
                      <a:pPr indent="0" lvl="0" marL="0" rtl="0" algn="ctr">
                        <a:spcBef>
                          <a:spcPts val="0"/>
                        </a:spcBef>
                        <a:spcAft>
                          <a:spcPts val="0"/>
                        </a:spcAft>
                        <a:buNone/>
                      </a:pPr>
                      <a:r>
                        <a:rPr lang="en" sz="1100"/>
                        <a:t>7</a:t>
                      </a:r>
                      <a:endParaRPr sz="1100"/>
                    </a:p>
                  </a:txBody>
                  <a:tcPr marT="91425" marB="91425" marR="91425" marL="91425"/>
                </a:tc>
                <a:tc>
                  <a:txBody>
                    <a:bodyPr/>
                    <a:lstStyle/>
                    <a:p>
                      <a:pPr indent="0" lvl="0" marL="0" rtl="0" algn="ctr">
                        <a:spcBef>
                          <a:spcPts val="0"/>
                        </a:spcBef>
                        <a:spcAft>
                          <a:spcPts val="0"/>
                        </a:spcAft>
                        <a:buNone/>
                      </a:pPr>
                      <a:r>
                        <a:rPr lang="en" sz="1100"/>
                        <a:t>1</a:t>
                      </a:r>
                      <a:endParaRPr sz="1100"/>
                    </a:p>
                  </a:txBody>
                  <a:tcPr marT="91425" marB="91425" marR="91425" marL="91425"/>
                </a:tc>
              </a:tr>
              <a:tr h="381000">
                <a:tc>
                  <a:txBody>
                    <a:bodyPr/>
                    <a:lstStyle/>
                    <a:p>
                      <a:pPr indent="0" lvl="0" marL="0" rtl="0" algn="l">
                        <a:spcBef>
                          <a:spcPts val="0"/>
                        </a:spcBef>
                        <a:spcAft>
                          <a:spcPts val="0"/>
                        </a:spcAft>
                        <a:buNone/>
                      </a:pPr>
                      <a:r>
                        <a:rPr lang="en" sz="1100"/>
                        <a:t>2020-21</a:t>
                      </a:r>
                      <a:endParaRPr sz="1100"/>
                    </a:p>
                  </a:txBody>
                  <a:tcPr marT="91425" marB="91425" marR="91425" marL="91425"/>
                </a:tc>
                <a:tc>
                  <a:txBody>
                    <a:bodyPr/>
                    <a:lstStyle/>
                    <a:p>
                      <a:pPr indent="0" lvl="0" marL="0" rtl="0" algn="ctr">
                        <a:spcBef>
                          <a:spcPts val="0"/>
                        </a:spcBef>
                        <a:spcAft>
                          <a:spcPts val="0"/>
                        </a:spcAft>
                        <a:buNone/>
                      </a:pPr>
                      <a:r>
                        <a:rPr lang="en" sz="1100"/>
                        <a:t>30</a:t>
                      </a:r>
                      <a:endParaRPr sz="1100"/>
                    </a:p>
                  </a:txBody>
                  <a:tcPr marT="91425" marB="91425" marR="91425" marL="91425"/>
                </a:tc>
                <a:tc>
                  <a:txBody>
                    <a:bodyPr/>
                    <a:lstStyle/>
                    <a:p>
                      <a:pPr indent="0" lvl="0" marL="0" rtl="0" algn="ctr">
                        <a:spcBef>
                          <a:spcPts val="0"/>
                        </a:spcBef>
                        <a:spcAft>
                          <a:spcPts val="0"/>
                        </a:spcAft>
                        <a:buNone/>
                      </a:pPr>
                      <a:r>
                        <a:rPr lang="en" sz="1100"/>
                        <a:t>16</a:t>
                      </a:r>
                      <a:endParaRPr sz="1100"/>
                    </a:p>
                  </a:txBody>
                  <a:tcPr marT="91425" marB="91425" marR="91425" marL="91425"/>
                </a:tc>
                <a:tc>
                  <a:txBody>
                    <a:bodyPr/>
                    <a:lstStyle/>
                    <a:p>
                      <a:pPr indent="0" lvl="0" marL="0" rtl="0" algn="ctr">
                        <a:spcBef>
                          <a:spcPts val="0"/>
                        </a:spcBef>
                        <a:spcAft>
                          <a:spcPts val="0"/>
                        </a:spcAft>
                        <a:buNone/>
                      </a:pPr>
                      <a:r>
                        <a:rPr lang="en" sz="1100"/>
                        <a:t>7</a:t>
                      </a:r>
                      <a:endParaRPr sz="1100"/>
                    </a:p>
                  </a:txBody>
                  <a:tcPr marT="91425" marB="91425" marR="91425" marL="91425"/>
                </a:tc>
              </a:tr>
              <a:tr h="381000">
                <a:tc>
                  <a:txBody>
                    <a:bodyPr/>
                    <a:lstStyle/>
                    <a:p>
                      <a:pPr indent="0" lvl="0" marL="0" rtl="0" algn="l">
                        <a:spcBef>
                          <a:spcPts val="0"/>
                        </a:spcBef>
                        <a:spcAft>
                          <a:spcPts val="0"/>
                        </a:spcAft>
                        <a:buNone/>
                      </a:pPr>
                      <a:r>
                        <a:rPr lang="en" sz="1100"/>
                        <a:t>2021-22</a:t>
                      </a:r>
                      <a:endParaRPr sz="1100"/>
                    </a:p>
                  </a:txBody>
                  <a:tcPr marT="91425" marB="91425" marR="91425" marL="91425"/>
                </a:tc>
                <a:tc>
                  <a:txBody>
                    <a:bodyPr/>
                    <a:lstStyle/>
                    <a:p>
                      <a:pPr indent="0" lvl="0" marL="0" rtl="0" algn="ctr">
                        <a:spcBef>
                          <a:spcPts val="0"/>
                        </a:spcBef>
                        <a:spcAft>
                          <a:spcPts val="0"/>
                        </a:spcAft>
                        <a:buNone/>
                      </a:pPr>
                      <a:r>
                        <a:rPr lang="en" sz="1100"/>
                        <a:t>0</a:t>
                      </a:r>
                      <a:endParaRPr sz="1100"/>
                    </a:p>
                  </a:txBody>
                  <a:tcPr marT="91425" marB="91425" marR="91425" marL="91425"/>
                </a:tc>
                <a:tc>
                  <a:txBody>
                    <a:bodyPr/>
                    <a:lstStyle/>
                    <a:p>
                      <a:pPr indent="0" lvl="0" marL="0" rtl="0" algn="ctr">
                        <a:spcBef>
                          <a:spcPts val="0"/>
                        </a:spcBef>
                        <a:spcAft>
                          <a:spcPts val="0"/>
                        </a:spcAft>
                        <a:buNone/>
                      </a:pPr>
                      <a:r>
                        <a:rPr lang="en" sz="1100"/>
                        <a:t>7</a:t>
                      </a:r>
                      <a:endParaRPr sz="1100"/>
                    </a:p>
                  </a:txBody>
                  <a:tcPr marT="91425" marB="91425" marR="91425" marL="91425"/>
                </a:tc>
                <a:tc>
                  <a:txBody>
                    <a:bodyPr/>
                    <a:lstStyle/>
                    <a:p>
                      <a:pPr indent="0" lvl="0" marL="0" rtl="0" algn="ctr">
                        <a:spcBef>
                          <a:spcPts val="0"/>
                        </a:spcBef>
                        <a:spcAft>
                          <a:spcPts val="0"/>
                        </a:spcAft>
                        <a:buNone/>
                      </a:pPr>
                      <a:r>
                        <a:rPr lang="en" sz="1100"/>
                        <a:t>10</a:t>
                      </a:r>
                      <a:endParaRPr sz="1100"/>
                    </a:p>
                  </a:txBody>
                  <a:tcPr marT="91425" marB="91425" marR="91425" marL="91425"/>
                </a:tc>
              </a:tr>
              <a:tr h="381000">
                <a:tc>
                  <a:txBody>
                    <a:bodyPr/>
                    <a:lstStyle/>
                    <a:p>
                      <a:pPr indent="0" lvl="0" marL="0" rtl="0" algn="l">
                        <a:spcBef>
                          <a:spcPts val="0"/>
                        </a:spcBef>
                        <a:spcAft>
                          <a:spcPts val="0"/>
                        </a:spcAft>
                        <a:buNone/>
                      </a:pPr>
                      <a:r>
                        <a:rPr lang="en" sz="1100"/>
                        <a:t>2022-23</a:t>
                      </a:r>
                      <a:endParaRPr sz="1100"/>
                    </a:p>
                  </a:txBody>
                  <a:tcPr marT="91425" marB="91425" marR="91425" marL="91425"/>
                </a:tc>
                <a:tc>
                  <a:txBody>
                    <a:bodyPr/>
                    <a:lstStyle/>
                    <a:p>
                      <a:pPr indent="0" lvl="0" marL="0" rtl="0" algn="ctr">
                        <a:spcBef>
                          <a:spcPts val="0"/>
                        </a:spcBef>
                        <a:spcAft>
                          <a:spcPts val="0"/>
                        </a:spcAft>
                        <a:buNone/>
                      </a:pPr>
                      <a:r>
                        <a:rPr lang="en" sz="1100"/>
                        <a:t>0</a:t>
                      </a:r>
                      <a:endParaRPr sz="1100"/>
                    </a:p>
                  </a:txBody>
                  <a:tcPr marT="91425" marB="91425" marR="91425" marL="91425"/>
                </a:tc>
                <a:tc>
                  <a:txBody>
                    <a:bodyPr/>
                    <a:lstStyle/>
                    <a:p>
                      <a:pPr indent="0" lvl="0" marL="0" rtl="0" algn="ctr">
                        <a:spcBef>
                          <a:spcPts val="0"/>
                        </a:spcBef>
                        <a:spcAft>
                          <a:spcPts val="0"/>
                        </a:spcAft>
                        <a:buNone/>
                      </a:pPr>
                      <a:r>
                        <a:rPr lang="en" sz="1100"/>
                        <a:t>30</a:t>
                      </a:r>
                      <a:endParaRPr sz="1100"/>
                    </a:p>
                  </a:txBody>
                  <a:tcPr marT="91425" marB="91425" marR="91425" marL="91425"/>
                </a:tc>
                <a:tc>
                  <a:txBody>
                    <a:bodyPr/>
                    <a:lstStyle/>
                    <a:p>
                      <a:pPr indent="0" lvl="0" marL="0" rtl="0" algn="ctr">
                        <a:spcBef>
                          <a:spcPts val="0"/>
                        </a:spcBef>
                        <a:spcAft>
                          <a:spcPts val="0"/>
                        </a:spcAft>
                        <a:buNone/>
                      </a:pPr>
                      <a:r>
                        <a:rPr lang="en" sz="1100"/>
                        <a:t>13</a:t>
                      </a:r>
                      <a:endParaRPr sz="1100"/>
                    </a:p>
                  </a:txBody>
                  <a:tcPr marT="91425" marB="91425" marR="91425" marL="91425"/>
                </a:tc>
              </a:tr>
              <a:tr h="381000">
                <a:tc>
                  <a:txBody>
                    <a:bodyPr/>
                    <a:lstStyle/>
                    <a:p>
                      <a:pPr indent="0" lvl="0" marL="0" rtl="0" algn="l">
                        <a:spcBef>
                          <a:spcPts val="0"/>
                        </a:spcBef>
                        <a:spcAft>
                          <a:spcPts val="0"/>
                        </a:spcAft>
                        <a:buNone/>
                      </a:pPr>
                      <a:r>
                        <a:rPr lang="en" sz="1100"/>
                        <a:t>2023-24</a:t>
                      </a:r>
                      <a:endParaRPr sz="1100"/>
                    </a:p>
                  </a:txBody>
                  <a:tcPr marT="91425" marB="91425" marR="91425" marL="91425"/>
                </a:tc>
                <a:tc>
                  <a:txBody>
                    <a:bodyPr/>
                    <a:lstStyle/>
                    <a:p>
                      <a:pPr indent="0" lvl="0" marL="0" rtl="0" algn="ctr">
                        <a:spcBef>
                          <a:spcPts val="0"/>
                        </a:spcBef>
                        <a:spcAft>
                          <a:spcPts val="0"/>
                        </a:spcAft>
                        <a:buNone/>
                      </a:pPr>
                      <a:r>
                        <a:rPr lang="en" sz="1100"/>
                        <a:t>0</a:t>
                      </a:r>
                      <a:endParaRPr sz="1100"/>
                    </a:p>
                  </a:txBody>
                  <a:tcPr marT="91425" marB="91425" marR="91425" marL="91425"/>
                </a:tc>
                <a:tc>
                  <a:txBody>
                    <a:bodyPr/>
                    <a:lstStyle/>
                    <a:p>
                      <a:pPr indent="0" lvl="0" marL="0" rtl="0" algn="ctr">
                        <a:spcBef>
                          <a:spcPts val="0"/>
                        </a:spcBef>
                        <a:spcAft>
                          <a:spcPts val="0"/>
                        </a:spcAft>
                        <a:buNone/>
                      </a:pPr>
                      <a:r>
                        <a:rPr lang="en" sz="1100"/>
                        <a:t>2</a:t>
                      </a:r>
                      <a:endParaRPr sz="1100"/>
                    </a:p>
                  </a:txBody>
                  <a:tcPr marT="91425" marB="91425" marR="91425" marL="91425"/>
                </a:tc>
                <a:tc>
                  <a:txBody>
                    <a:bodyPr/>
                    <a:lstStyle/>
                    <a:p>
                      <a:pPr indent="0" lvl="0" marL="0" rtl="0" algn="ctr">
                        <a:spcBef>
                          <a:spcPts val="0"/>
                        </a:spcBef>
                        <a:spcAft>
                          <a:spcPts val="0"/>
                        </a:spcAft>
                        <a:buNone/>
                      </a:pPr>
                      <a:r>
                        <a:rPr lang="en" sz="1100"/>
                        <a:t>10</a:t>
                      </a:r>
                      <a:endParaRPr sz="1100"/>
                    </a:p>
                  </a:txBody>
                  <a:tcPr marT="91425" marB="91425" marR="91425" marL="91425"/>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Wisconsin State Legislature Criteria (#9)</a:t>
            </a:r>
            <a:endParaRPr/>
          </a:p>
        </p:txBody>
      </p:sp>
      <p:sp>
        <p:nvSpPr>
          <p:cNvPr id="473" name="Google Shape;473;p67"/>
          <p:cNvSpPr txBox="1"/>
          <p:nvPr>
            <p:ph idx="1" type="body"/>
          </p:nvPr>
        </p:nvSpPr>
        <p:spPr>
          <a:xfrm>
            <a:off x="311700" y="1060050"/>
            <a:ext cx="8520600" cy="3460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000000"/>
                </a:solidFill>
                <a:latin typeface="Arial"/>
                <a:ea typeface="Arial"/>
                <a:cs typeface="Arial"/>
                <a:sym typeface="Arial"/>
              </a:rPr>
              <a:t>Function of the State Law</a:t>
            </a:r>
            <a:endParaRPr b="1" sz="1600">
              <a:solidFill>
                <a:srgbClr val="000000"/>
              </a:solidFill>
              <a:latin typeface="Arial"/>
              <a:ea typeface="Arial"/>
              <a:cs typeface="Arial"/>
              <a:sym typeface="Arial"/>
            </a:endParaRPr>
          </a:p>
          <a:p>
            <a:pPr indent="-330200" lvl="0" marL="457200" rtl="0" algn="l">
              <a:spcBef>
                <a:spcPts val="1200"/>
              </a:spcBef>
              <a:spcAft>
                <a:spcPts val="0"/>
              </a:spcAft>
              <a:buClr>
                <a:srgbClr val="000000"/>
              </a:buClr>
              <a:buSzPts val="1600"/>
              <a:buFont typeface="Arial"/>
              <a:buChar char="●"/>
            </a:pPr>
            <a:r>
              <a:rPr lang="en" sz="1600">
                <a:solidFill>
                  <a:srgbClr val="000000"/>
                </a:solidFill>
                <a:latin typeface="Arial"/>
                <a:ea typeface="Arial"/>
                <a:cs typeface="Arial"/>
                <a:sym typeface="Arial"/>
              </a:rPr>
              <a:t>The </a:t>
            </a:r>
            <a:r>
              <a:rPr lang="en" sz="1600" u="sng">
                <a:solidFill>
                  <a:schemeClr val="hlink"/>
                </a:solidFill>
                <a:latin typeface="Arial"/>
                <a:ea typeface="Arial"/>
                <a:cs typeface="Arial"/>
                <a:sym typeface="Arial"/>
                <a:hlinkClick r:id="rId3"/>
              </a:rPr>
              <a:t>Wisconsin Statute 117.13</a:t>
            </a:r>
            <a:r>
              <a:rPr lang="en" sz="1600">
                <a:solidFill>
                  <a:srgbClr val="000000"/>
                </a:solidFill>
                <a:latin typeface="Arial"/>
                <a:ea typeface="Arial"/>
                <a:cs typeface="Arial"/>
                <a:sym typeface="Arial"/>
              </a:rPr>
              <a:t> states: “This applies to the detachment of territory from one school district and its attachment to an adjoining school district”</a:t>
            </a:r>
            <a:endParaRPr sz="1600">
              <a:solidFill>
                <a:srgbClr val="000000"/>
              </a:solidFill>
              <a:latin typeface="Arial"/>
              <a:ea typeface="Arial"/>
              <a:cs typeface="Arial"/>
              <a:sym typeface="Arial"/>
            </a:endParaRPr>
          </a:p>
          <a:p>
            <a:pPr indent="-330200" lvl="0" marL="457200" rtl="0" algn="l">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Furthermore, this statute gives DPI the authority to oversee this as the State agency over Education. </a:t>
            </a:r>
            <a:endParaRPr sz="1600">
              <a:solidFill>
                <a:srgbClr val="000000"/>
              </a:solidFill>
              <a:latin typeface="Arial"/>
              <a:ea typeface="Arial"/>
              <a:cs typeface="Arial"/>
              <a:sym typeface="Arial"/>
            </a:endParaRPr>
          </a:p>
          <a:p>
            <a:pPr indent="0" lvl="0" marL="0" rtl="0" algn="l">
              <a:spcBef>
                <a:spcPts val="1200"/>
              </a:spcBef>
              <a:spcAft>
                <a:spcPts val="1200"/>
              </a:spcAft>
              <a:buNone/>
            </a:pPr>
            <a:r>
              <a:rPr lang="en" sz="1600">
                <a:solidFill>
                  <a:srgbClr val="000000"/>
                </a:solidFill>
                <a:latin typeface="Arial"/>
                <a:ea typeface="Arial"/>
                <a:cs typeface="Arial"/>
                <a:sym typeface="Arial"/>
              </a:rPr>
              <a:t>That said, why would 2 property owners both with no kids file a petition under Wisconsin Statute 117.13 which is designed specifically for school districts and overseen by DPI. </a:t>
            </a:r>
            <a:endParaRPr sz="1600">
              <a:solidFill>
                <a:srgbClr val="000000"/>
              </a:solidFill>
              <a:latin typeface="Arial"/>
              <a:ea typeface="Arial"/>
              <a:cs typeface="Arial"/>
              <a:sym typeface="Arial"/>
            </a:endParaRPr>
          </a:p>
        </p:txBody>
      </p:sp>
      <p:pic>
        <p:nvPicPr>
          <p:cNvPr id="474" name="Google Shape;474;p67"/>
          <p:cNvPicPr preferRelativeResize="0"/>
          <p:nvPr/>
        </p:nvPicPr>
        <p:blipFill>
          <a:blip r:embed="rId4">
            <a:alphaModFix/>
          </a:blip>
          <a:stretch>
            <a:fillRect/>
          </a:stretch>
        </p:blipFill>
        <p:spPr>
          <a:xfrm>
            <a:off x="7767725" y="3927500"/>
            <a:ext cx="1018500" cy="10185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Wisconsin State Legislature Criteria (#5)</a:t>
            </a:r>
            <a:endParaRPr/>
          </a:p>
        </p:txBody>
      </p:sp>
      <p:sp>
        <p:nvSpPr>
          <p:cNvPr id="480" name="Google Shape;480;p68"/>
          <p:cNvSpPr txBox="1"/>
          <p:nvPr>
            <p:ph idx="1" type="body"/>
          </p:nvPr>
        </p:nvSpPr>
        <p:spPr>
          <a:xfrm>
            <a:off x="1088275" y="1059300"/>
            <a:ext cx="6558300" cy="681600"/>
          </a:xfrm>
          <a:prstGeom prst="rect">
            <a:avLst/>
          </a:prstGeom>
        </p:spPr>
        <p:txBody>
          <a:bodyPr anchorCtr="0" anchor="t" bIns="91425" lIns="91425" spcFirstLastPara="1" rIns="91425" wrap="square" tIns="91425">
            <a:normAutofit/>
          </a:bodyPr>
          <a:lstStyle/>
          <a:p>
            <a:pPr indent="0" lvl="0" marL="0" rtl="0" algn="ctr">
              <a:lnSpc>
                <a:spcPct val="95000"/>
              </a:lnSpc>
              <a:spcBef>
                <a:spcPts val="0"/>
              </a:spcBef>
              <a:spcAft>
                <a:spcPts val="1000"/>
              </a:spcAft>
              <a:buNone/>
            </a:pPr>
            <a:r>
              <a:rPr b="1" lang="en" sz="1600">
                <a:solidFill>
                  <a:srgbClr val="000000"/>
                </a:solidFill>
                <a:latin typeface="Arial"/>
                <a:ea typeface="Arial"/>
                <a:cs typeface="Arial"/>
                <a:sym typeface="Arial"/>
              </a:rPr>
              <a:t>Property Values of Petition Area vs. New Berlin School District</a:t>
            </a:r>
            <a:endParaRPr b="1" sz="1600">
              <a:solidFill>
                <a:srgbClr val="000000"/>
              </a:solidFill>
              <a:latin typeface="Arial"/>
              <a:ea typeface="Arial"/>
              <a:cs typeface="Arial"/>
              <a:sym typeface="Arial"/>
            </a:endParaRPr>
          </a:p>
        </p:txBody>
      </p:sp>
      <p:pic>
        <p:nvPicPr>
          <p:cNvPr id="481" name="Google Shape;481;p68"/>
          <p:cNvPicPr preferRelativeResize="0"/>
          <p:nvPr/>
        </p:nvPicPr>
        <p:blipFill>
          <a:blip r:embed="rId3">
            <a:alphaModFix/>
          </a:blip>
          <a:stretch>
            <a:fillRect/>
          </a:stretch>
        </p:blipFill>
        <p:spPr>
          <a:xfrm>
            <a:off x="8341400" y="4335425"/>
            <a:ext cx="767100" cy="767100"/>
          </a:xfrm>
          <a:prstGeom prst="rect">
            <a:avLst/>
          </a:prstGeom>
          <a:noFill/>
          <a:ln>
            <a:noFill/>
          </a:ln>
        </p:spPr>
      </p:pic>
      <p:sp>
        <p:nvSpPr>
          <p:cNvPr id="482" name="Google Shape;482;p68"/>
          <p:cNvSpPr txBox="1"/>
          <p:nvPr/>
        </p:nvSpPr>
        <p:spPr>
          <a:xfrm>
            <a:off x="155975" y="1639100"/>
            <a:ext cx="3971700" cy="250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u="sng">
                <a:solidFill>
                  <a:srgbClr val="222222"/>
                </a:solidFill>
                <a:latin typeface="Proxima Nova"/>
                <a:ea typeface="Proxima Nova"/>
                <a:cs typeface="Proxima Nova"/>
                <a:sym typeface="Proxima Nova"/>
              </a:rPr>
              <a:t>2 Petitioner Property Values</a:t>
            </a:r>
            <a:endParaRPr sz="1600" u="sng">
              <a:solidFill>
                <a:srgbClr val="222222"/>
              </a:solidFill>
              <a:latin typeface="Proxima Nova"/>
              <a:ea typeface="Proxima Nova"/>
              <a:cs typeface="Proxima Nova"/>
              <a:sym typeface="Proxima Nova"/>
            </a:endParaRPr>
          </a:p>
          <a:p>
            <a:pPr indent="0" lvl="0" marL="0" rtl="0" algn="ctr">
              <a:spcBef>
                <a:spcPts val="0"/>
              </a:spcBef>
              <a:spcAft>
                <a:spcPts val="0"/>
              </a:spcAft>
              <a:buNone/>
            </a:pPr>
            <a:r>
              <a:t/>
            </a:r>
            <a:endParaRPr sz="1600">
              <a:solidFill>
                <a:srgbClr val="222222"/>
              </a:solidFill>
              <a:latin typeface="Proxima Nova"/>
              <a:ea typeface="Proxima Nova"/>
              <a:cs typeface="Proxima Nova"/>
              <a:sym typeface="Proxima Nova"/>
            </a:endParaRPr>
          </a:p>
          <a:p>
            <a:pPr indent="0" lvl="0" marL="0" rtl="0" algn="l">
              <a:spcBef>
                <a:spcPts val="0"/>
              </a:spcBef>
              <a:spcAft>
                <a:spcPts val="0"/>
              </a:spcAft>
              <a:buNone/>
            </a:pPr>
            <a:r>
              <a:rPr lang="en" sz="1600">
                <a:solidFill>
                  <a:srgbClr val="222222"/>
                </a:solidFill>
                <a:latin typeface="Proxima Nova"/>
                <a:ea typeface="Proxima Nova"/>
                <a:cs typeface="Proxima Nova"/>
                <a:sym typeface="Proxima Nova"/>
              </a:rPr>
              <a:t>3510 S. Sandalwood Drive</a:t>
            </a:r>
            <a:endParaRPr sz="1600">
              <a:solidFill>
                <a:srgbClr val="222222"/>
              </a:solidFill>
              <a:latin typeface="Proxima Nova"/>
              <a:ea typeface="Proxima Nova"/>
              <a:cs typeface="Proxima Nova"/>
              <a:sym typeface="Proxima Nova"/>
            </a:endParaRPr>
          </a:p>
          <a:p>
            <a:pPr indent="-330200" lvl="0" marL="457200" rtl="0" algn="l">
              <a:spcBef>
                <a:spcPts val="0"/>
              </a:spcBef>
              <a:spcAft>
                <a:spcPts val="0"/>
              </a:spcAft>
              <a:buClr>
                <a:srgbClr val="222222"/>
              </a:buClr>
              <a:buSzPts val="1600"/>
              <a:buFont typeface="Proxima Nova"/>
              <a:buChar char="-"/>
            </a:pPr>
            <a:r>
              <a:rPr lang="en" sz="1600">
                <a:solidFill>
                  <a:srgbClr val="222222"/>
                </a:solidFill>
                <a:latin typeface="Proxima Nova"/>
                <a:ea typeface="Proxima Nova"/>
                <a:cs typeface="Proxima Nova"/>
                <a:sym typeface="Proxima Nova"/>
              </a:rPr>
              <a:t>Estimated Property Value = $409,655</a:t>
            </a:r>
            <a:endParaRPr sz="1600">
              <a:solidFill>
                <a:srgbClr val="222222"/>
              </a:solidFill>
              <a:latin typeface="Proxima Nova"/>
              <a:ea typeface="Proxima Nova"/>
              <a:cs typeface="Proxima Nova"/>
              <a:sym typeface="Proxima Nova"/>
            </a:endParaRPr>
          </a:p>
          <a:p>
            <a:pPr indent="0" lvl="0" marL="457200" rtl="0" algn="l">
              <a:spcBef>
                <a:spcPts val="0"/>
              </a:spcBef>
              <a:spcAft>
                <a:spcPts val="0"/>
              </a:spcAft>
              <a:buNone/>
            </a:pPr>
            <a:r>
              <a:t/>
            </a:r>
            <a:endParaRPr sz="1600">
              <a:solidFill>
                <a:srgbClr val="222222"/>
              </a:solidFill>
              <a:latin typeface="Proxima Nova"/>
              <a:ea typeface="Proxima Nova"/>
              <a:cs typeface="Proxima Nova"/>
              <a:sym typeface="Proxima Nova"/>
            </a:endParaRPr>
          </a:p>
          <a:p>
            <a:pPr indent="0" lvl="0" marL="0" rtl="0" algn="l">
              <a:spcBef>
                <a:spcPts val="0"/>
              </a:spcBef>
              <a:spcAft>
                <a:spcPts val="0"/>
              </a:spcAft>
              <a:buNone/>
            </a:pPr>
            <a:r>
              <a:rPr lang="en" sz="1600">
                <a:solidFill>
                  <a:srgbClr val="222222"/>
                </a:solidFill>
                <a:latin typeface="Proxima Nova"/>
                <a:ea typeface="Proxima Nova"/>
                <a:cs typeface="Proxima Nova"/>
                <a:sym typeface="Proxima Nova"/>
              </a:rPr>
              <a:t>3520 S. Sandalwood Drive</a:t>
            </a:r>
            <a:endParaRPr sz="1600">
              <a:solidFill>
                <a:srgbClr val="222222"/>
              </a:solidFill>
              <a:latin typeface="Proxima Nova"/>
              <a:ea typeface="Proxima Nova"/>
              <a:cs typeface="Proxima Nova"/>
              <a:sym typeface="Proxima Nova"/>
            </a:endParaRPr>
          </a:p>
          <a:p>
            <a:pPr indent="-330200" lvl="0" marL="457200" rtl="0" algn="l">
              <a:spcBef>
                <a:spcPts val="0"/>
              </a:spcBef>
              <a:spcAft>
                <a:spcPts val="0"/>
              </a:spcAft>
              <a:buClr>
                <a:srgbClr val="222222"/>
              </a:buClr>
              <a:buSzPts val="1600"/>
              <a:buFont typeface="Proxima Nova"/>
              <a:buChar char="-"/>
            </a:pPr>
            <a:r>
              <a:rPr lang="en" sz="1600">
                <a:solidFill>
                  <a:srgbClr val="222222"/>
                </a:solidFill>
                <a:latin typeface="Proxima Nova"/>
                <a:ea typeface="Proxima Nova"/>
                <a:cs typeface="Proxima Nova"/>
                <a:sym typeface="Proxima Nova"/>
              </a:rPr>
              <a:t>Estimated Property Value = $438,256</a:t>
            </a:r>
            <a:endParaRPr sz="1600">
              <a:solidFill>
                <a:srgbClr val="222222"/>
              </a:solidFill>
              <a:latin typeface="Proxima Nova"/>
              <a:ea typeface="Proxima Nova"/>
              <a:cs typeface="Proxima Nova"/>
              <a:sym typeface="Proxima Nova"/>
            </a:endParaRPr>
          </a:p>
        </p:txBody>
      </p:sp>
      <p:sp>
        <p:nvSpPr>
          <p:cNvPr id="483" name="Google Shape;483;p68"/>
          <p:cNvSpPr txBox="1"/>
          <p:nvPr/>
        </p:nvSpPr>
        <p:spPr>
          <a:xfrm>
            <a:off x="4631850" y="1639100"/>
            <a:ext cx="4200600" cy="269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u="sng">
                <a:solidFill>
                  <a:srgbClr val="222222"/>
                </a:solidFill>
                <a:latin typeface="Proxima Nova"/>
                <a:ea typeface="Proxima Nova"/>
                <a:cs typeface="Proxima Nova"/>
                <a:sym typeface="Proxima Nova"/>
              </a:rPr>
              <a:t>160 Properties Detached in 2023</a:t>
            </a:r>
            <a:endParaRPr sz="1600" u="sng">
              <a:solidFill>
                <a:srgbClr val="222222"/>
              </a:solidFill>
              <a:latin typeface="Proxima Nova"/>
              <a:ea typeface="Proxima Nova"/>
              <a:cs typeface="Proxima Nova"/>
              <a:sym typeface="Proxima Nova"/>
            </a:endParaRPr>
          </a:p>
          <a:p>
            <a:pPr indent="0" lvl="0" marL="0" rtl="0" algn="l">
              <a:spcBef>
                <a:spcPts val="0"/>
              </a:spcBef>
              <a:spcAft>
                <a:spcPts val="0"/>
              </a:spcAft>
              <a:buNone/>
            </a:pPr>
            <a:r>
              <a:t/>
            </a:r>
            <a:endParaRPr sz="1600">
              <a:solidFill>
                <a:srgbClr val="222222"/>
              </a:solidFill>
              <a:latin typeface="Proxima Nova"/>
              <a:ea typeface="Proxima Nova"/>
              <a:cs typeface="Proxima Nova"/>
              <a:sym typeface="Proxima Nova"/>
            </a:endParaRPr>
          </a:p>
          <a:p>
            <a:pPr indent="0" lvl="0" marL="0" rtl="0" algn="l">
              <a:spcBef>
                <a:spcPts val="0"/>
              </a:spcBef>
              <a:spcAft>
                <a:spcPts val="0"/>
              </a:spcAft>
              <a:buNone/>
            </a:pPr>
            <a:r>
              <a:rPr lang="en" sz="1600">
                <a:solidFill>
                  <a:srgbClr val="222222"/>
                </a:solidFill>
                <a:latin typeface="Proxima Nova"/>
                <a:ea typeface="Proxima Nova"/>
                <a:cs typeface="Proxima Nova"/>
                <a:sym typeface="Proxima Nova"/>
              </a:rPr>
              <a:t>On July 1, 2023; 160 properties were detached from WAWM to New Berlin. Below is the average home values of the properties now that they are in the New Berlin School District. </a:t>
            </a:r>
            <a:endParaRPr sz="1600">
              <a:solidFill>
                <a:srgbClr val="222222"/>
              </a:solidFill>
              <a:latin typeface="Proxima Nova"/>
              <a:ea typeface="Proxima Nova"/>
              <a:cs typeface="Proxima Nova"/>
              <a:sym typeface="Proxima Nova"/>
            </a:endParaRPr>
          </a:p>
          <a:p>
            <a:pPr indent="0" lvl="0" marL="0" rtl="0" algn="l">
              <a:spcBef>
                <a:spcPts val="0"/>
              </a:spcBef>
              <a:spcAft>
                <a:spcPts val="0"/>
              </a:spcAft>
              <a:buNone/>
            </a:pPr>
            <a:r>
              <a:t/>
            </a:r>
            <a:endParaRPr sz="1600">
              <a:solidFill>
                <a:srgbClr val="222222"/>
              </a:solidFill>
              <a:latin typeface="Proxima Nova"/>
              <a:ea typeface="Proxima Nova"/>
              <a:cs typeface="Proxima Nova"/>
              <a:sym typeface="Proxima Nova"/>
            </a:endParaRPr>
          </a:p>
          <a:p>
            <a:pPr indent="0" lvl="0" marL="0" rtl="0" algn="ctr">
              <a:spcBef>
                <a:spcPts val="0"/>
              </a:spcBef>
              <a:spcAft>
                <a:spcPts val="0"/>
              </a:spcAft>
              <a:buNone/>
            </a:pPr>
            <a:r>
              <a:rPr b="1" lang="en" sz="1600">
                <a:solidFill>
                  <a:srgbClr val="222222"/>
                </a:solidFill>
                <a:latin typeface="Proxima Nova"/>
                <a:ea typeface="Proxima Nova"/>
                <a:cs typeface="Proxima Nova"/>
                <a:sym typeface="Proxima Nova"/>
              </a:rPr>
              <a:t>$619,000</a:t>
            </a:r>
            <a:r>
              <a:rPr lang="en" sz="1600">
                <a:solidFill>
                  <a:srgbClr val="222222"/>
                </a:solidFill>
                <a:latin typeface="Proxima Nova"/>
                <a:ea typeface="Proxima Nova"/>
                <a:cs typeface="Proxima Nova"/>
                <a:sym typeface="Proxima Nova"/>
              </a:rPr>
              <a:t> </a:t>
            </a:r>
            <a:r>
              <a:rPr i="1" lang="en" sz="1300">
                <a:solidFill>
                  <a:srgbClr val="222222"/>
                </a:solidFill>
                <a:latin typeface="Proxima Nova"/>
                <a:ea typeface="Proxima Nova"/>
                <a:cs typeface="Proxima Nova"/>
                <a:sym typeface="Proxima Nova"/>
              </a:rPr>
              <a:t>(based on actual home sales)</a:t>
            </a:r>
            <a:endParaRPr i="1" sz="1300">
              <a:solidFill>
                <a:srgbClr val="222222"/>
              </a:solidFill>
              <a:latin typeface="Proxima Nova"/>
              <a:ea typeface="Proxima Nova"/>
              <a:cs typeface="Proxima Nova"/>
              <a:sym typeface="Proxima Nova"/>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Summary of Significant Considerations</a:t>
            </a:r>
            <a:endParaRPr/>
          </a:p>
          <a:p>
            <a:pPr indent="0" lvl="0" marL="0" rtl="0" algn="l">
              <a:spcBef>
                <a:spcPts val="0"/>
              </a:spcBef>
              <a:spcAft>
                <a:spcPts val="0"/>
              </a:spcAft>
              <a:buNone/>
            </a:pPr>
            <a:r>
              <a:t/>
            </a:r>
            <a:endParaRPr/>
          </a:p>
        </p:txBody>
      </p:sp>
      <p:sp>
        <p:nvSpPr>
          <p:cNvPr id="489" name="Google Shape;489;p6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
                <a:solidFill>
                  <a:srgbClr val="000000"/>
                </a:solidFill>
                <a:latin typeface="Arial"/>
                <a:ea typeface="Arial"/>
                <a:cs typeface="Arial"/>
                <a:sym typeface="Arial"/>
              </a:rPr>
              <a:t>The petitioners provided compelling yet incomplete evidence in support of their </a:t>
            </a:r>
            <a:r>
              <a:rPr lang="en">
                <a:solidFill>
                  <a:srgbClr val="000000"/>
                </a:solidFill>
                <a:latin typeface="Arial"/>
                <a:ea typeface="Arial"/>
                <a:cs typeface="Arial"/>
                <a:sym typeface="Arial"/>
              </a:rPr>
              <a:t>petition</a:t>
            </a:r>
            <a:r>
              <a:rPr lang="en">
                <a:solidFill>
                  <a:srgbClr val="000000"/>
                </a:solidFill>
                <a:latin typeface="Arial"/>
                <a:ea typeface="Arial"/>
                <a:cs typeface="Arial"/>
                <a:sym typeface="Arial"/>
              </a:rPr>
              <a:t> to detach a small territory from the West Allis - West Milwaukee School District and attach it to the New Berlin School District.  The West Allis - West Milwaukee School District analysis demonstrates the following:</a:t>
            </a:r>
            <a:endParaRPr>
              <a:solidFill>
                <a:srgbClr val="000000"/>
              </a:solidFill>
              <a:latin typeface="Arial"/>
              <a:ea typeface="Arial"/>
              <a:cs typeface="Arial"/>
              <a:sym typeface="Arial"/>
            </a:endParaRPr>
          </a:p>
          <a:p>
            <a:pPr indent="-300037" lvl="0" marL="457200" rtl="0" algn="l">
              <a:spcBef>
                <a:spcPts val="1200"/>
              </a:spcBef>
              <a:spcAft>
                <a:spcPts val="0"/>
              </a:spcAft>
              <a:buClr>
                <a:srgbClr val="000000"/>
              </a:buClr>
              <a:buSzPct val="100000"/>
              <a:buFont typeface="Arial"/>
              <a:buChar char="●"/>
            </a:pPr>
            <a:r>
              <a:rPr lang="en">
                <a:solidFill>
                  <a:srgbClr val="000000"/>
                </a:solidFill>
                <a:latin typeface="Arial"/>
                <a:ea typeface="Arial"/>
                <a:cs typeface="Arial"/>
                <a:sym typeface="Arial"/>
              </a:rPr>
              <a:t>Travel distances in terms of annual miles and school career miles are longer for West Allis - West Milwaukee students in New Berlin if they were to attend New Berlin schools.</a:t>
            </a:r>
            <a:endParaRPr>
              <a:solidFill>
                <a:srgbClr val="000000"/>
              </a:solidFill>
              <a:latin typeface="Arial"/>
              <a:ea typeface="Arial"/>
              <a:cs typeface="Arial"/>
              <a:sym typeface="Arial"/>
            </a:endParaRPr>
          </a:p>
          <a:p>
            <a:pPr indent="-300037" lvl="0" marL="457200" rtl="0" algn="l">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There are no material differences </a:t>
            </a:r>
            <a:r>
              <a:rPr lang="en">
                <a:solidFill>
                  <a:srgbClr val="000000"/>
                </a:solidFill>
                <a:latin typeface="Arial"/>
                <a:ea typeface="Arial"/>
                <a:cs typeface="Arial"/>
                <a:sym typeface="Arial"/>
              </a:rPr>
              <a:t>between</a:t>
            </a:r>
            <a:r>
              <a:rPr lang="en">
                <a:solidFill>
                  <a:srgbClr val="000000"/>
                </a:solidFill>
                <a:latin typeface="Arial"/>
                <a:ea typeface="Arial"/>
                <a:cs typeface="Arial"/>
                <a:sym typeface="Arial"/>
              </a:rPr>
              <a:t> the academic outcomes of students who attend New Berlin School District vs. students who live in New Berlin and attend WAWM.</a:t>
            </a:r>
            <a:endParaRPr>
              <a:solidFill>
                <a:srgbClr val="000000"/>
              </a:solidFill>
              <a:latin typeface="Arial"/>
              <a:ea typeface="Arial"/>
              <a:cs typeface="Arial"/>
              <a:sym typeface="Arial"/>
            </a:endParaRPr>
          </a:p>
          <a:p>
            <a:pPr indent="-300037" lvl="0" marL="457200" rtl="0" algn="l">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Allowing this petition would have significant future implications for educational programming (snowball effect) for the students and families in the WAWM School District. The petitioners themselves said in their presentation that they only are asking today due to a prior approved petition. </a:t>
            </a:r>
            <a:endParaRPr>
              <a:solidFill>
                <a:srgbClr val="000000"/>
              </a:solidFill>
              <a:latin typeface="Arial"/>
              <a:ea typeface="Arial"/>
              <a:cs typeface="Arial"/>
              <a:sym typeface="Arial"/>
            </a:endParaRPr>
          </a:p>
          <a:p>
            <a:pPr indent="-300037" lvl="0" marL="457200" rtl="0" algn="l">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There are over 100 school districts that span multiple counties in Wisconsin. This is not a suitable reason to allow any residence to detach.</a:t>
            </a:r>
            <a:endParaRPr>
              <a:solidFill>
                <a:srgbClr val="000000"/>
              </a:solidFill>
              <a:latin typeface="Arial"/>
              <a:ea typeface="Arial"/>
              <a:cs typeface="Arial"/>
              <a:sym typeface="Arial"/>
            </a:endParaRPr>
          </a:p>
          <a:p>
            <a:pPr indent="-300037" lvl="0" marL="457200" rtl="0" algn="l">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Class sizes have not increased and programs have not been cut as a result of the failed referendum in the West Allis - West Milwaukee School district and in fact, New Berlin due to a failed referendum has cut programming and increased class size.</a:t>
            </a:r>
            <a:endParaRPr>
              <a:solidFill>
                <a:srgbClr val="000000"/>
              </a:solidFill>
              <a:latin typeface="Arial"/>
              <a:ea typeface="Arial"/>
              <a:cs typeface="Arial"/>
              <a:sym typeface="Arial"/>
            </a:endParaRPr>
          </a:p>
          <a:p>
            <a:pPr indent="-300037" lvl="0" marL="457200" rtl="0" algn="l">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Both petitioners do not have children and stand to gain financially from their property being detached from WAWM and adjoined to the New Berlin School District. </a:t>
            </a:r>
            <a:endParaRPr>
              <a:solidFill>
                <a:srgbClr val="000000"/>
              </a:solidFill>
              <a:latin typeface="Arial"/>
              <a:ea typeface="Arial"/>
              <a:cs typeface="Arial"/>
              <a:sym typeface="Arial"/>
            </a:endParaRPr>
          </a:p>
          <a:p>
            <a:pPr indent="-300037" lvl="0" marL="457200" rtl="0" algn="l">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Financially, it would also decrease the taxes that petitioners pay and increase the taxes for community members with much less means within our the WAWM School District. </a:t>
            </a:r>
            <a:endParaRPr>
              <a:solidFill>
                <a:srgbClr val="000000"/>
              </a:solidFill>
              <a:latin typeface="Arial"/>
              <a:ea typeface="Arial"/>
              <a:cs typeface="Arial"/>
              <a:sym typeface="Arial"/>
            </a:endParaRPr>
          </a:p>
        </p:txBody>
      </p:sp>
      <p:pic>
        <p:nvPicPr>
          <p:cNvPr id="490" name="Google Shape;490;p69"/>
          <p:cNvPicPr preferRelativeResize="0"/>
          <p:nvPr/>
        </p:nvPicPr>
        <p:blipFill>
          <a:blip r:embed="rId3">
            <a:alphaModFix/>
          </a:blip>
          <a:stretch>
            <a:fillRect/>
          </a:stretch>
        </p:blipFill>
        <p:spPr>
          <a:xfrm>
            <a:off x="8422950" y="4424550"/>
            <a:ext cx="572700" cy="5727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70"/>
          <p:cNvSpPr txBox="1"/>
          <p:nvPr>
            <p:ph type="title"/>
          </p:nvPr>
        </p:nvSpPr>
        <p:spPr>
          <a:xfrm>
            <a:off x="197850" y="177625"/>
            <a:ext cx="87483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Summary of Analysis tied to Statutory Criteria</a:t>
            </a:r>
            <a:endParaRPr/>
          </a:p>
          <a:p>
            <a:pPr indent="0" lvl="0" marL="0" rtl="0" algn="l">
              <a:spcBef>
                <a:spcPts val="0"/>
              </a:spcBef>
              <a:spcAft>
                <a:spcPts val="0"/>
              </a:spcAft>
              <a:buNone/>
            </a:pPr>
            <a:r>
              <a:t/>
            </a:r>
            <a:endParaRPr/>
          </a:p>
        </p:txBody>
      </p:sp>
      <p:graphicFrame>
        <p:nvGraphicFramePr>
          <p:cNvPr id="496" name="Google Shape;496;p70"/>
          <p:cNvGraphicFramePr/>
          <p:nvPr/>
        </p:nvGraphicFramePr>
        <p:xfrm>
          <a:off x="952525" y="750325"/>
          <a:ext cx="3000000" cy="3000000"/>
        </p:xfrm>
        <a:graphic>
          <a:graphicData uri="http://schemas.openxmlformats.org/drawingml/2006/table">
            <a:tbl>
              <a:tblPr>
                <a:noFill/>
                <a:tableStyleId>{ABB34674-BE1C-4F36-A414-E2A18266F08D}</a:tableStyleId>
              </a:tblPr>
              <a:tblGrid>
                <a:gridCol w="3975925"/>
                <a:gridCol w="1087675"/>
                <a:gridCol w="1087675"/>
                <a:gridCol w="1087675"/>
              </a:tblGrid>
              <a:tr h="381000">
                <a:tc>
                  <a:txBody>
                    <a:bodyPr/>
                    <a:lstStyle/>
                    <a:p>
                      <a:pPr indent="0" lvl="0" marL="0" rtl="0" algn="l">
                        <a:spcBef>
                          <a:spcPts val="0"/>
                        </a:spcBef>
                        <a:spcAft>
                          <a:spcPts val="0"/>
                        </a:spcAft>
                        <a:buNone/>
                      </a:pPr>
                      <a:r>
                        <a:rPr lang="en"/>
                        <a:t>Criteria</a:t>
                      </a:r>
                      <a:endParaRPr/>
                    </a:p>
                  </a:txBody>
                  <a:tcPr marT="91425" marB="91425" marR="91425" marL="91425"/>
                </a:tc>
                <a:tc>
                  <a:txBody>
                    <a:bodyPr/>
                    <a:lstStyle/>
                    <a:p>
                      <a:pPr indent="0" lvl="0" marL="0" rtl="0" algn="ctr">
                        <a:spcBef>
                          <a:spcPts val="0"/>
                        </a:spcBef>
                        <a:spcAft>
                          <a:spcPts val="0"/>
                        </a:spcAft>
                        <a:buNone/>
                      </a:pPr>
                      <a:r>
                        <a:rPr lang="en"/>
                        <a:t>Supports Approval</a:t>
                      </a:r>
                      <a:endParaRPr/>
                    </a:p>
                  </a:txBody>
                  <a:tcPr marT="91425" marB="91425" marR="91425" marL="91425"/>
                </a:tc>
                <a:tc>
                  <a:txBody>
                    <a:bodyPr/>
                    <a:lstStyle/>
                    <a:p>
                      <a:pPr indent="0" lvl="0" marL="0" rtl="0" algn="ctr">
                        <a:spcBef>
                          <a:spcPts val="0"/>
                        </a:spcBef>
                        <a:spcAft>
                          <a:spcPts val="0"/>
                        </a:spcAft>
                        <a:buNone/>
                      </a:pPr>
                      <a:r>
                        <a:rPr lang="en"/>
                        <a:t>Supports Denial</a:t>
                      </a:r>
                      <a:endParaRPr/>
                    </a:p>
                  </a:txBody>
                  <a:tcPr marT="91425" marB="91425" marR="91425" marL="91425"/>
                </a:tc>
                <a:tc>
                  <a:txBody>
                    <a:bodyPr/>
                    <a:lstStyle/>
                    <a:p>
                      <a:pPr indent="0" lvl="0" marL="0" rtl="0" algn="ctr">
                        <a:spcBef>
                          <a:spcPts val="0"/>
                        </a:spcBef>
                        <a:spcAft>
                          <a:spcPts val="0"/>
                        </a:spcAft>
                        <a:buNone/>
                      </a:pPr>
                      <a:r>
                        <a:rPr lang="en"/>
                        <a:t>Indifferent</a:t>
                      </a:r>
                      <a:endParaRPr/>
                    </a:p>
                  </a:txBody>
                  <a:tcPr marT="91425" marB="91425" marR="91425" marL="91425"/>
                </a:tc>
              </a:tr>
              <a:tr h="381000">
                <a:tc>
                  <a:txBody>
                    <a:bodyPr/>
                    <a:lstStyle/>
                    <a:p>
                      <a:pPr indent="0" lvl="0" marL="0" rtl="0" algn="l">
                        <a:spcBef>
                          <a:spcPts val="0"/>
                        </a:spcBef>
                        <a:spcAft>
                          <a:spcPts val="0"/>
                        </a:spcAft>
                        <a:buNone/>
                      </a:pPr>
                      <a:r>
                        <a:rPr lang="en"/>
                        <a:t>1</a:t>
                      </a:r>
                      <a:r>
                        <a:rPr lang="en"/>
                        <a:t>. Location and travel time</a:t>
                      </a:r>
                      <a:endParaRPr/>
                    </a:p>
                  </a:txBody>
                  <a:tcPr marT="91425" marB="91425" marR="91425" marL="91425"/>
                </a:tc>
                <a:tc>
                  <a:txBody>
                    <a:bodyPr/>
                    <a:lstStyle/>
                    <a:p>
                      <a:pPr indent="0" lvl="0" marL="0" rtl="0" algn="ctr">
                        <a:spcBef>
                          <a:spcPts val="0"/>
                        </a:spcBef>
                        <a:spcAft>
                          <a:spcPts val="0"/>
                        </a:spcAft>
                        <a:buNone/>
                      </a:pPr>
                      <a:r>
                        <a:t/>
                      </a:r>
                      <a:endParaRPr b="1"/>
                    </a:p>
                  </a:txBody>
                  <a:tcPr marT="91425" marB="91425" marR="91425" marL="91425"/>
                </a:tc>
                <a:tc>
                  <a:txBody>
                    <a:bodyPr/>
                    <a:lstStyle/>
                    <a:p>
                      <a:pPr indent="0" lvl="0" marL="0" rtl="0" algn="ctr">
                        <a:spcBef>
                          <a:spcPts val="0"/>
                        </a:spcBef>
                        <a:spcAft>
                          <a:spcPts val="0"/>
                        </a:spcAft>
                        <a:buNone/>
                      </a:pPr>
                      <a:r>
                        <a:rPr b="1" lang="en"/>
                        <a:t>X</a:t>
                      </a:r>
                      <a:endParaRPr b="1"/>
                    </a:p>
                  </a:txBody>
                  <a:tcPr marT="91425" marB="91425" marR="91425" marL="91425"/>
                </a:tc>
                <a:tc>
                  <a:txBody>
                    <a:bodyPr/>
                    <a:lstStyle/>
                    <a:p>
                      <a:pPr indent="0" lvl="0" marL="0" rtl="0" algn="ctr">
                        <a:spcBef>
                          <a:spcPts val="0"/>
                        </a:spcBef>
                        <a:spcAft>
                          <a:spcPts val="0"/>
                        </a:spcAft>
                        <a:buNone/>
                      </a:pPr>
                      <a:r>
                        <a:t/>
                      </a:r>
                      <a:endParaRPr b="1"/>
                    </a:p>
                  </a:txBody>
                  <a:tcPr marT="91425" marB="91425" marR="91425" marL="91425"/>
                </a:tc>
              </a:tr>
              <a:tr h="381000">
                <a:tc>
                  <a:txBody>
                    <a:bodyPr/>
                    <a:lstStyle/>
                    <a:p>
                      <a:pPr indent="0" lvl="0" marL="0" rtl="0" algn="l">
                        <a:spcBef>
                          <a:spcPts val="0"/>
                        </a:spcBef>
                        <a:spcAft>
                          <a:spcPts val="0"/>
                        </a:spcAft>
                        <a:buNone/>
                      </a:pPr>
                      <a:r>
                        <a:rPr lang="en"/>
                        <a:t>2. Educational needs</a:t>
                      </a:r>
                      <a:endParaRPr/>
                    </a:p>
                  </a:txBody>
                  <a:tcPr marT="91425" marB="91425" marR="91425" marL="91425"/>
                </a:tc>
                <a:tc>
                  <a:txBody>
                    <a:bodyPr/>
                    <a:lstStyle/>
                    <a:p>
                      <a:pPr indent="0" lvl="0" marL="0" rtl="0" algn="ctr">
                        <a:spcBef>
                          <a:spcPts val="0"/>
                        </a:spcBef>
                        <a:spcAft>
                          <a:spcPts val="0"/>
                        </a:spcAft>
                        <a:buNone/>
                      </a:pPr>
                      <a:r>
                        <a:t/>
                      </a:r>
                      <a:endParaRPr b="1"/>
                    </a:p>
                  </a:txBody>
                  <a:tcPr marT="91425" marB="91425" marR="91425" marL="91425"/>
                </a:tc>
                <a:tc>
                  <a:txBody>
                    <a:bodyPr/>
                    <a:lstStyle/>
                    <a:p>
                      <a:pPr indent="0" lvl="0" marL="0" rtl="0" algn="ctr">
                        <a:spcBef>
                          <a:spcPts val="0"/>
                        </a:spcBef>
                        <a:spcAft>
                          <a:spcPts val="0"/>
                        </a:spcAft>
                        <a:buNone/>
                      </a:pPr>
                      <a:r>
                        <a:rPr b="1" lang="en"/>
                        <a:t>X</a:t>
                      </a:r>
                      <a:endParaRPr b="1"/>
                    </a:p>
                  </a:txBody>
                  <a:tcPr marT="91425" marB="91425" marR="91425" marL="91425"/>
                </a:tc>
                <a:tc>
                  <a:txBody>
                    <a:bodyPr/>
                    <a:lstStyle/>
                    <a:p>
                      <a:pPr indent="0" lvl="0" marL="0" rtl="0" algn="ctr">
                        <a:spcBef>
                          <a:spcPts val="0"/>
                        </a:spcBef>
                        <a:spcAft>
                          <a:spcPts val="0"/>
                        </a:spcAft>
                        <a:buNone/>
                      </a:pPr>
                      <a:r>
                        <a:t/>
                      </a:r>
                      <a:endParaRPr b="1"/>
                    </a:p>
                  </a:txBody>
                  <a:tcPr marT="91425" marB="91425" marR="91425" marL="91425"/>
                </a:tc>
              </a:tr>
              <a:tr h="381000">
                <a:tc>
                  <a:txBody>
                    <a:bodyPr/>
                    <a:lstStyle/>
                    <a:p>
                      <a:pPr indent="0" lvl="0" marL="0" rtl="0" algn="l">
                        <a:spcBef>
                          <a:spcPts val="0"/>
                        </a:spcBef>
                        <a:spcAft>
                          <a:spcPts val="0"/>
                        </a:spcAft>
                        <a:buNone/>
                      </a:pPr>
                      <a:r>
                        <a:rPr lang="en"/>
                        <a:t>3. Programming</a:t>
                      </a:r>
                      <a:endParaRPr/>
                    </a:p>
                  </a:txBody>
                  <a:tcPr marT="91425" marB="91425" marR="91425" marL="91425"/>
                </a:tc>
                <a:tc>
                  <a:txBody>
                    <a:bodyPr/>
                    <a:lstStyle/>
                    <a:p>
                      <a:pPr indent="0" lvl="0" marL="0" rtl="0" algn="ctr">
                        <a:spcBef>
                          <a:spcPts val="0"/>
                        </a:spcBef>
                        <a:spcAft>
                          <a:spcPts val="0"/>
                        </a:spcAft>
                        <a:buNone/>
                      </a:pPr>
                      <a:r>
                        <a:t/>
                      </a:r>
                      <a:endParaRPr b="1"/>
                    </a:p>
                  </a:txBody>
                  <a:tcPr marT="91425" marB="91425" marR="91425" marL="91425"/>
                </a:tc>
                <a:tc>
                  <a:txBody>
                    <a:bodyPr/>
                    <a:lstStyle/>
                    <a:p>
                      <a:pPr indent="0" lvl="0" marL="0" rtl="0" algn="ctr">
                        <a:spcBef>
                          <a:spcPts val="0"/>
                        </a:spcBef>
                        <a:spcAft>
                          <a:spcPts val="0"/>
                        </a:spcAft>
                        <a:buNone/>
                      </a:pPr>
                      <a:r>
                        <a:rPr b="1" lang="en"/>
                        <a:t>X</a:t>
                      </a:r>
                      <a:endParaRPr b="1"/>
                    </a:p>
                  </a:txBody>
                  <a:tcPr marT="91425" marB="91425" marR="91425" marL="91425"/>
                </a:tc>
                <a:tc>
                  <a:txBody>
                    <a:bodyPr/>
                    <a:lstStyle/>
                    <a:p>
                      <a:pPr indent="0" lvl="0" marL="0" rtl="0" algn="ctr">
                        <a:spcBef>
                          <a:spcPts val="0"/>
                        </a:spcBef>
                        <a:spcAft>
                          <a:spcPts val="0"/>
                        </a:spcAft>
                        <a:buNone/>
                      </a:pPr>
                      <a:r>
                        <a:t/>
                      </a:r>
                      <a:endParaRPr b="1"/>
                    </a:p>
                  </a:txBody>
                  <a:tcPr marT="91425" marB="91425" marR="91425" marL="91425"/>
                </a:tc>
              </a:tr>
              <a:tr h="381000">
                <a:tc>
                  <a:txBody>
                    <a:bodyPr/>
                    <a:lstStyle/>
                    <a:p>
                      <a:pPr indent="0" lvl="0" marL="0" rtl="0" algn="l">
                        <a:spcBef>
                          <a:spcPts val="0"/>
                        </a:spcBef>
                        <a:spcAft>
                          <a:spcPts val="0"/>
                        </a:spcAft>
                        <a:buNone/>
                      </a:pPr>
                      <a:r>
                        <a:rPr lang="en"/>
                        <a:t>4. Testimony and statements</a:t>
                      </a:r>
                      <a:endParaRPr/>
                    </a:p>
                  </a:txBody>
                  <a:tcPr marT="91425" marB="91425" marR="91425" marL="91425"/>
                </a:tc>
                <a:tc>
                  <a:txBody>
                    <a:bodyPr/>
                    <a:lstStyle/>
                    <a:p>
                      <a:pPr indent="0" lvl="0" marL="0" rtl="0" algn="ctr">
                        <a:spcBef>
                          <a:spcPts val="0"/>
                        </a:spcBef>
                        <a:spcAft>
                          <a:spcPts val="0"/>
                        </a:spcAft>
                        <a:buNone/>
                      </a:pPr>
                      <a:r>
                        <a:t/>
                      </a:r>
                      <a:endParaRPr b="1"/>
                    </a:p>
                  </a:txBody>
                  <a:tcPr marT="91425" marB="91425" marR="91425" marL="91425"/>
                </a:tc>
                <a:tc>
                  <a:txBody>
                    <a:bodyPr/>
                    <a:lstStyle/>
                    <a:p>
                      <a:pPr indent="0" lvl="0" marL="0" rtl="0" algn="ctr">
                        <a:spcBef>
                          <a:spcPts val="0"/>
                        </a:spcBef>
                        <a:spcAft>
                          <a:spcPts val="0"/>
                        </a:spcAft>
                        <a:buNone/>
                      </a:pPr>
                      <a:r>
                        <a:t/>
                      </a:r>
                      <a:endParaRPr b="1"/>
                    </a:p>
                  </a:txBody>
                  <a:tcPr marT="91425" marB="91425" marR="91425" marL="91425"/>
                </a:tc>
                <a:tc>
                  <a:txBody>
                    <a:bodyPr/>
                    <a:lstStyle/>
                    <a:p>
                      <a:pPr indent="0" lvl="0" marL="0" rtl="0" algn="ctr">
                        <a:spcBef>
                          <a:spcPts val="0"/>
                        </a:spcBef>
                        <a:spcAft>
                          <a:spcPts val="0"/>
                        </a:spcAft>
                        <a:buNone/>
                      </a:pPr>
                      <a:r>
                        <a:rPr b="1" lang="en"/>
                        <a:t>X</a:t>
                      </a:r>
                      <a:endParaRPr b="1"/>
                    </a:p>
                  </a:txBody>
                  <a:tcPr marT="91425" marB="91425" marR="91425" marL="91425"/>
                </a:tc>
              </a:tr>
              <a:tr h="381000">
                <a:tc>
                  <a:txBody>
                    <a:bodyPr/>
                    <a:lstStyle/>
                    <a:p>
                      <a:pPr indent="0" lvl="0" marL="0" rtl="0" algn="l">
                        <a:spcBef>
                          <a:spcPts val="0"/>
                        </a:spcBef>
                        <a:spcAft>
                          <a:spcPts val="0"/>
                        </a:spcAft>
                        <a:buNone/>
                      </a:pPr>
                      <a:r>
                        <a:rPr lang="en"/>
                        <a:t>5. Fiscal impact</a:t>
                      </a:r>
                      <a:endParaRPr/>
                    </a:p>
                  </a:txBody>
                  <a:tcPr marT="91425" marB="91425" marR="91425" marL="91425"/>
                </a:tc>
                <a:tc>
                  <a:txBody>
                    <a:bodyPr/>
                    <a:lstStyle/>
                    <a:p>
                      <a:pPr indent="0" lvl="0" marL="0" rtl="0" algn="ctr">
                        <a:spcBef>
                          <a:spcPts val="0"/>
                        </a:spcBef>
                        <a:spcAft>
                          <a:spcPts val="0"/>
                        </a:spcAft>
                        <a:buNone/>
                      </a:pPr>
                      <a:r>
                        <a:t/>
                      </a:r>
                      <a:endParaRPr b="1"/>
                    </a:p>
                  </a:txBody>
                  <a:tcPr marT="91425" marB="91425" marR="91425" marL="91425"/>
                </a:tc>
                <a:tc>
                  <a:txBody>
                    <a:bodyPr/>
                    <a:lstStyle/>
                    <a:p>
                      <a:pPr indent="0" lvl="0" marL="0" rtl="0" algn="ctr">
                        <a:spcBef>
                          <a:spcPts val="0"/>
                        </a:spcBef>
                        <a:spcAft>
                          <a:spcPts val="0"/>
                        </a:spcAft>
                        <a:buNone/>
                      </a:pPr>
                      <a:r>
                        <a:rPr b="1" lang="en"/>
                        <a:t>X</a:t>
                      </a:r>
                      <a:endParaRPr b="1"/>
                    </a:p>
                  </a:txBody>
                  <a:tcPr marT="91425" marB="91425" marR="91425" marL="91425"/>
                </a:tc>
                <a:tc>
                  <a:txBody>
                    <a:bodyPr/>
                    <a:lstStyle/>
                    <a:p>
                      <a:pPr indent="0" lvl="0" marL="0" rtl="0" algn="ctr">
                        <a:spcBef>
                          <a:spcPts val="0"/>
                        </a:spcBef>
                        <a:spcAft>
                          <a:spcPts val="0"/>
                        </a:spcAft>
                        <a:buNone/>
                      </a:pPr>
                      <a:r>
                        <a:t/>
                      </a:r>
                      <a:endParaRPr b="1"/>
                    </a:p>
                  </a:txBody>
                  <a:tcPr marT="91425" marB="91425" marR="91425" marL="91425"/>
                </a:tc>
              </a:tr>
              <a:tr h="381000">
                <a:tc>
                  <a:txBody>
                    <a:bodyPr/>
                    <a:lstStyle/>
                    <a:p>
                      <a:pPr indent="0" lvl="0" marL="0" rtl="0" algn="l">
                        <a:spcBef>
                          <a:spcPts val="0"/>
                        </a:spcBef>
                        <a:spcAft>
                          <a:spcPts val="0"/>
                        </a:spcAft>
                        <a:buNone/>
                      </a:pPr>
                      <a:r>
                        <a:rPr lang="en"/>
                        <a:t>6. Noncontiguous</a:t>
                      </a:r>
                      <a:endParaRPr/>
                    </a:p>
                  </a:txBody>
                  <a:tcPr marT="91425" marB="91425" marR="91425" marL="91425"/>
                </a:tc>
                <a:tc>
                  <a:txBody>
                    <a:bodyPr/>
                    <a:lstStyle/>
                    <a:p>
                      <a:pPr indent="0" lvl="0" marL="0" rtl="0" algn="ctr">
                        <a:spcBef>
                          <a:spcPts val="0"/>
                        </a:spcBef>
                        <a:spcAft>
                          <a:spcPts val="0"/>
                        </a:spcAft>
                        <a:buNone/>
                      </a:pPr>
                      <a:r>
                        <a:rPr b="1" lang="en">
                          <a:highlight>
                            <a:schemeClr val="lt1"/>
                          </a:highlight>
                        </a:rPr>
                        <a:t>X</a:t>
                      </a:r>
                      <a:endParaRPr b="1">
                        <a:highlight>
                          <a:schemeClr val="lt1"/>
                        </a:highlight>
                      </a:endParaRPr>
                    </a:p>
                  </a:txBody>
                  <a:tcPr marT="91425" marB="91425" marR="91425" marL="91425"/>
                </a:tc>
                <a:tc>
                  <a:txBody>
                    <a:bodyPr/>
                    <a:lstStyle/>
                    <a:p>
                      <a:pPr indent="0" lvl="0" marL="0" rtl="0" algn="ctr">
                        <a:spcBef>
                          <a:spcPts val="0"/>
                        </a:spcBef>
                        <a:spcAft>
                          <a:spcPts val="0"/>
                        </a:spcAft>
                        <a:buNone/>
                      </a:pPr>
                      <a:r>
                        <a:t/>
                      </a:r>
                      <a:endParaRPr b="1">
                        <a:highlight>
                          <a:srgbClr val="FFFF00"/>
                        </a:highlight>
                      </a:endParaRPr>
                    </a:p>
                  </a:txBody>
                  <a:tcPr marT="91425" marB="91425" marR="91425" marL="91425"/>
                </a:tc>
                <a:tc>
                  <a:txBody>
                    <a:bodyPr/>
                    <a:lstStyle/>
                    <a:p>
                      <a:pPr indent="0" lvl="0" marL="0" rtl="0" algn="ctr">
                        <a:spcBef>
                          <a:spcPts val="0"/>
                        </a:spcBef>
                        <a:spcAft>
                          <a:spcPts val="0"/>
                        </a:spcAft>
                        <a:buNone/>
                      </a:pPr>
                      <a:r>
                        <a:t/>
                      </a:r>
                      <a:endParaRPr b="1">
                        <a:highlight>
                          <a:srgbClr val="FFFF00"/>
                        </a:highlight>
                      </a:endParaRPr>
                    </a:p>
                  </a:txBody>
                  <a:tcPr marT="91425" marB="91425" marR="91425" marL="91425"/>
                </a:tc>
              </a:tr>
              <a:tr h="381000">
                <a:tc>
                  <a:txBody>
                    <a:bodyPr/>
                    <a:lstStyle/>
                    <a:p>
                      <a:pPr indent="0" lvl="0" marL="0" rtl="0" algn="l">
                        <a:spcBef>
                          <a:spcPts val="0"/>
                        </a:spcBef>
                        <a:spcAft>
                          <a:spcPts val="0"/>
                        </a:spcAft>
                        <a:buNone/>
                      </a:pPr>
                      <a:r>
                        <a:rPr lang="en"/>
                        <a:t>7. Socioeconomic and racial composition</a:t>
                      </a:r>
                      <a:endParaRPr/>
                    </a:p>
                  </a:txBody>
                  <a:tcPr marT="91425" marB="91425" marR="91425" marL="91425"/>
                </a:tc>
                <a:tc>
                  <a:txBody>
                    <a:bodyPr/>
                    <a:lstStyle/>
                    <a:p>
                      <a:pPr indent="0" lvl="0" marL="0" rtl="0" algn="ctr">
                        <a:spcBef>
                          <a:spcPts val="0"/>
                        </a:spcBef>
                        <a:spcAft>
                          <a:spcPts val="0"/>
                        </a:spcAft>
                        <a:buNone/>
                      </a:pPr>
                      <a:r>
                        <a:t/>
                      </a:r>
                      <a:endParaRPr b="1"/>
                    </a:p>
                  </a:txBody>
                  <a:tcPr marT="91425" marB="91425" marR="91425" marL="91425"/>
                </a:tc>
                <a:tc>
                  <a:txBody>
                    <a:bodyPr/>
                    <a:lstStyle/>
                    <a:p>
                      <a:pPr indent="0" lvl="0" marL="0" rtl="0" algn="ctr">
                        <a:spcBef>
                          <a:spcPts val="0"/>
                        </a:spcBef>
                        <a:spcAft>
                          <a:spcPts val="0"/>
                        </a:spcAft>
                        <a:buNone/>
                      </a:pPr>
                      <a:r>
                        <a:rPr b="1" lang="en"/>
                        <a:t>X</a:t>
                      </a:r>
                      <a:endParaRPr b="1"/>
                    </a:p>
                  </a:txBody>
                  <a:tcPr marT="91425" marB="91425" marR="91425" marL="91425"/>
                </a:tc>
                <a:tc>
                  <a:txBody>
                    <a:bodyPr/>
                    <a:lstStyle/>
                    <a:p>
                      <a:pPr indent="0" lvl="0" marL="0" rtl="0" algn="ctr">
                        <a:spcBef>
                          <a:spcPts val="0"/>
                        </a:spcBef>
                        <a:spcAft>
                          <a:spcPts val="0"/>
                        </a:spcAft>
                        <a:buNone/>
                      </a:pPr>
                      <a:r>
                        <a:t/>
                      </a:r>
                      <a:endParaRPr b="1"/>
                    </a:p>
                  </a:txBody>
                  <a:tcPr marT="91425" marB="91425" marR="91425" marL="91425"/>
                </a:tc>
              </a:tr>
              <a:tr h="381000">
                <a:tc>
                  <a:txBody>
                    <a:bodyPr/>
                    <a:lstStyle/>
                    <a:p>
                      <a:pPr indent="0" lvl="0" marL="0" rtl="0" algn="l">
                        <a:spcBef>
                          <a:spcPts val="0"/>
                        </a:spcBef>
                        <a:spcAft>
                          <a:spcPts val="0"/>
                        </a:spcAft>
                        <a:buNone/>
                      </a:pPr>
                      <a:r>
                        <a:rPr lang="en"/>
                        <a:t>8. Results of referendum </a:t>
                      </a:r>
                      <a:endParaRPr/>
                    </a:p>
                  </a:txBody>
                  <a:tcPr marT="91425" marB="91425" marR="91425" marL="91425"/>
                </a:tc>
                <a:tc>
                  <a:txBody>
                    <a:bodyPr/>
                    <a:lstStyle/>
                    <a:p>
                      <a:pPr indent="0" lvl="0" marL="0" rtl="0" algn="ctr">
                        <a:spcBef>
                          <a:spcPts val="0"/>
                        </a:spcBef>
                        <a:spcAft>
                          <a:spcPts val="0"/>
                        </a:spcAft>
                        <a:buNone/>
                      </a:pPr>
                      <a:r>
                        <a:t/>
                      </a:r>
                      <a:endParaRPr b="1"/>
                    </a:p>
                  </a:txBody>
                  <a:tcPr marT="91425" marB="91425" marR="91425" marL="91425"/>
                </a:tc>
                <a:tc>
                  <a:txBody>
                    <a:bodyPr/>
                    <a:lstStyle/>
                    <a:p>
                      <a:pPr indent="0" lvl="0" marL="0" rtl="0" algn="ctr">
                        <a:spcBef>
                          <a:spcPts val="0"/>
                        </a:spcBef>
                        <a:spcAft>
                          <a:spcPts val="0"/>
                        </a:spcAft>
                        <a:buNone/>
                      </a:pPr>
                      <a:r>
                        <a:rPr b="1" lang="en"/>
                        <a:t>X</a:t>
                      </a:r>
                      <a:endParaRPr b="1"/>
                    </a:p>
                  </a:txBody>
                  <a:tcPr marT="91425" marB="91425" marR="91425" marL="91425"/>
                </a:tc>
                <a:tc>
                  <a:txBody>
                    <a:bodyPr/>
                    <a:lstStyle/>
                    <a:p>
                      <a:pPr indent="0" lvl="0" marL="0" rtl="0" algn="ctr">
                        <a:spcBef>
                          <a:spcPts val="0"/>
                        </a:spcBef>
                        <a:spcAft>
                          <a:spcPts val="0"/>
                        </a:spcAft>
                        <a:buNone/>
                      </a:pPr>
                      <a:r>
                        <a:t/>
                      </a:r>
                      <a:endParaRPr b="1"/>
                    </a:p>
                  </a:txBody>
                  <a:tcPr marT="91425" marB="91425" marR="91425" marL="91425"/>
                </a:tc>
              </a:tr>
              <a:tr h="381000">
                <a:tc>
                  <a:txBody>
                    <a:bodyPr/>
                    <a:lstStyle/>
                    <a:p>
                      <a:pPr indent="0" lvl="0" marL="0" rtl="0" algn="l">
                        <a:spcBef>
                          <a:spcPts val="0"/>
                        </a:spcBef>
                        <a:spcAft>
                          <a:spcPts val="0"/>
                        </a:spcAft>
                        <a:buNone/>
                      </a:pPr>
                      <a:r>
                        <a:rPr lang="en"/>
                        <a:t>9. Other factors</a:t>
                      </a:r>
                      <a:endParaRPr/>
                    </a:p>
                  </a:txBody>
                  <a:tcPr marT="91425" marB="91425" marR="91425" marL="91425"/>
                </a:tc>
                <a:tc>
                  <a:txBody>
                    <a:bodyPr/>
                    <a:lstStyle/>
                    <a:p>
                      <a:pPr indent="0" lvl="0" marL="0" rtl="0" algn="ctr">
                        <a:spcBef>
                          <a:spcPts val="0"/>
                        </a:spcBef>
                        <a:spcAft>
                          <a:spcPts val="0"/>
                        </a:spcAft>
                        <a:buNone/>
                      </a:pPr>
                      <a:r>
                        <a:t/>
                      </a:r>
                      <a:endParaRPr b="1"/>
                    </a:p>
                  </a:txBody>
                  <a:tcPr marT="91425" marB="91425" marR="91425" marL="91425"/>
                </a:tc>
                <a:tc>
                  <a:txBody>
                    <a:bodyPr/>
                    <a:lstStyle/>
                    <a:p>
                      <a:pPr indent="0" lvl="0" marL="0" rtl="0" algn="ctr">
                        <a:spcBef>
                          <a:spcPts val="0"/>
                        </a:spcBef>
                        <a:spcAft>
                          <a:spcPts val="0"/>
                        </a:spcAft>
                        <a:buNone/>
                      </a:pPr>
                      <a:r>
                        <a:rPr b="1" lang="en"/>
                        <a:t>X</a:t>
                      </a:r>
                      <a:endParaRPr b="1"/>
                    </a:p>
                  </a:txBody>
                  <a:tcPr marT="91425" marB="91425" marR="91425" marL="91425"/>
                </a:tc>
                <a:tc>
                  <a:txBody>
                    <a:bodyPr/>
                    <a:lstStyle/>
                    <a:p>
                      <a:pPr indent="0" lvl="0" marL="0" rtl="0" algn="ctr">
                        <a:spcBef>
                          <a:spcPts val="0"/>
                        </a:spcBef>
                        <a:spcAft>
                          <a:spcPts val="0"/>
                        </a:spcAft>
                        <a:buNone/>
                      </a:pPr>
                      <a:r>
                        <a:t/>
                      </a:r>
                      <a:endParaRPr b="1"/>
                    </a:p>
                  </a:txBody>
                  <a:tcPr marT="91425" marB="91425" marR="91425" marL="91425"/>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7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Recommendation</a:t>
            </a:r>
            <a:endParaRPr/>
          </a:p>
        </p:txBody>
      </p:sp>
      <p:sp>
        <p:nvSpPr>
          <p:cNvPr id="502" name="Google Shape;502;p71"/>
          <p:cNvSpPr txBox="1"/>
          <p:nvPr>
            <p:ph idx="1" type="body"/>
          </p:nvPr>
        </p:nvSpPr>
        <p:spPr>
          <a:xfrm>
            <a:off x="311700" y="1132750"/>
            <a:ext cx="8520600" cy="2661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Font typeface="Arial"/>
              <a:buAutoNum type="arabicPeriod"/>
            </a:pPr>
            <a:r>
              <a:rPr lang="en">
                <a:solidFill>
                  <a:srgbClr val="000000"/>
                </a:solidFill>
                <a:latin typeface="Arial"/>
                <a:ea typeface="Arial"/>
                <a:cs typeface="Arial"/>
                <a:sym typeface="Arial"/>
              </a:rPr>
              <a:t>Uphold the decision made by the WAWM School Board denying the petition to detach from the School District of West Allis-West Milwaukee to the New Berlin School District, for the reasons presented today. </a:t>
            </a:r>
            <a:endParaRPr>
              <a:solidFill>
                <a:srgbClr val="000000"/>
              </a:solidFill>
              <a:latin typeface="Arial"/>
              <a:ea typeface="Arial"/>
              <a:cs typeface="Arial"/>
              <a:sym typeface="Arial"/>
            </a:endParaRPr>
          </a:p>
          <a:p>
            <a:pPr indent="0" lvl="0" marL="0" rtl="0" algn="l">
              <a:spcBef>
                <a:spcPts val="1200"/>
              </a:spcBef>
              <a:spcAft>
                <a:spcPts val="0"/>
              </a:spcAft>
              <a:buNone/>
            </a:pPr>
            <a:r>
              <a:t/>
            </a:r>
            <a:endParaRPr>
              <a:solidFill>
                <a:srgbClr val="000000"/>
              </a:solidFill>
              <a:latin typeface="Arial"/>
              <a:ea typeface="Arial"/>
              <a:cs typeface="Arial"/>
              <a:sym typeface="Arial"/>
            </a:endParaRPr>
          </a:p>
          <a:p>
            <a:pPr indent="0" lvl="0" marL="457200" rtl="0" algn="l">
              <a:spcBef>
                <a:spcPts val="1200"/>
              </a:spcBef>
              <a:spcAft>
                <a:spcPts val="0"/>
              </a:spcAft>
              <a:buNone/>
            </a:pPr>
            <a:r>
              <a:t/>
            </a:r>
            <a:endParaRPr sz="800">
              <a:solidFill>
                <a:srgbClr val="000000"/>
              </a:solidFill>
              <a:latin typeface="Arial"/>
              <a:ea typeface="Arial"/>
              <a:cs typeface="Arial"/>
              <a:sym typeface="Arial"/>
            </a:endParaRPr>
          </a:p>
          <a:p>
            <a:pPr indent="0" lvl="0" marL="0" rtl="0" algn="l">
              <a:spcBef>
                <a:spcPts val="1200"/>
              </a:spcBef>
              <a:spcAft>
                <a:spcPts val="1200"/>
              </a:spcAft>
              <a:buNone/>
            </a:pPr>
            <a:r>
              <a:t/>
            </a:r>
            <a:endParaRPr>
              <a:solidFill>
                <a:srgbClr val="000000"/>
              </a:solidFill>
              <a:latin typeface="Arial"/>
              <a:ea typeface="Arial"/>
              <a:cs typeface="Arial"/>
              <a:sym typeface="Arial"/>
            </a:endParaRPr>
          </a:p>
        </p:txBody>
      </p:sp>
      <p:pic>
        <p:nvPicPr>
          <p:cNvPr id="503" name="Google Shape;503;p71"/>
          <p:cNvPicPr preferRelativeResize="0"/>
          <p:nvPr/>
        </p:nvPicPr>
        <p:blipFill>
          <a:blip r:embed="rId3">
            <a:alphaModFix/>
          </a:blip>
          <a:stretch>
            <a:fillRect/>
          </a:stretch>
        </p:blipFill>
        <p:spPr>
          <a:xfrm>
            <a:off x="7590400" y="3976300"/>
            <a:ext cx="969700" cy="969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83625" y="2062220"/>
            <a:ext cx="3408300" cy="2102370"/>
          </a:xfrm>
          <a:prstGeom prst="rect">
            <a:avLst/>
          </a:prstGeom>
          <a:noFill/>
          <a:ln cap="flat" cmpd="sng" w="19050">
            <a:solidFill>
              <a:schemeClr val="dk2"/>
            </a:solidFill>
            <a:prstDash val="solid"/>
            <a:round/>
            <a:headEnd len="sm" w="sm" type="none"/>
            <a:tailEnd len="sm" w="sm" type="none"/>
          </a:ln>
        </p:spPr>
      </p:pic>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What is the Location of the Parcels?</a:t>
            </a:r>
            <a:endParaRPr/>
          </a:p>
        </p:txBody>
      </p:sp>
      <p:pic>
        <p:nvPicPr>
          <p:cNvPr id="92" name="Google Shape;92;p18"/>
          <p:cNvPicPr preferRelativeResize="0"/>
          <p:nvPr/>
        </p:nvPicPr>
        <p:blipFill>
          <a:blip r:embed="rId4">
            <a:alphaModFix/>
          </a:blip>
          <a:stretch>
            <a:fillRect/>
          </a:stretch>
        </p:blipFill>
        <p:spPr>
          <a:xfrm>
            <a:off x="3047050" y="1366424"/>
            <a:ext cx="5785249" cy="3493975"/>
          </a:xfrm>
          <a:prstGeom prst="rect">
            <a:avLst/>
          </a:prstGeom>
          <a:noFill/>
          <a:ln cap="flat" cmpd="sng" w="19050">
            <a:solidFill>
              <a:schemeClr val="dk2"/>
            </a:solidFill>
            <a:prstDash val="solid"/>
            <a:round/>
            <a:headEnd len="sm" w="sm" type="none"/>
            <a:tailEnd len="sm" w="sm" type="none"/>
          </a:ln>
        </p:spPr>
      </p:pic>
      <p:cxnSp>
        <p:nvCxnSpPr>
          <p:cNvPr id="93" name="Google Shape;93;p18"/>
          <p:cNvCxnSpPr/>
          <p:nvPr/>
        </p:nvCxnSpPr>
        <p:spPr>
          <a:xfrm rot="10800000">
            <a:off x="2658300" y="2713200"/>
            <a:ext cx="1061700" cy="1628100"/>
          </a:xfrm>
          <a:prstGeom prst="straightConnector1">
            <a:avLst/>
          </a:prstGeom>
          <a:noFill/>
          <a:ln cap="flat" cmpd="sng" w="38100">
            <a:solidFill>
              <a:schemeClr val="accent3"/>
            </a:solidFill>
            <a:prstDash val="solid"/>
            <a:round/>
            <a:headEnd len="med" w="med" type="none"/>
            <a:tailEnd len="med" w="med" type="none"/>
          </a:ln>
        </p:spPr>
      </p:cxnSp>
      <p:cxnSp>
        <p:nvCxnSpPr>
          <p:cNvPr id="94" name="Google Shape;94;p18"/>
          <p:cNvCxnSpPr/>
          <p:nvPr/>
        </p:nvCxnSpPr>
        <p:spPr>
          <a:xfrm rot="10800000">
            <a:off x="1486425" y="3625750"/>
            <a:ext cx="2005500" cy="817800"/>
          </a:xfrm>
          <a:prstGeom prst="straightConnector1">
            <a:avLst/>
          </a:prstGeom>
          <a:noFill/>
          <a:ln cap="flat" cmpd="sng" w="38100">
            <a:solidFill>
              <a:schemeClr val="accent3"/>
            </a:solidFill>
            <a:prstDash val="solid"/>
            <a:round/>
            <a:headEnd len="med" w="med" type="none"/>
            <a:tailEnd len="med" w="med" type="none"/>
          </a:ln>
        </p:spPr>
      </p:cxn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72"/>
          <p:cNvSpPr txBox="1"/>
          <p:nvPr>
            <p:ph type="ctrTitle"/>
          </p:nvPr>
        </p:nvSpPr>
        <p:spPr>
          <a:xfrm>
            <a:off x="311700" y="356750"/>
            <a:ext cx="8520600" cy="1957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533"/>
              <a:t>Questions</a:t>
            </a:r>
            <a:endParaRPr sz="4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Who are the petitioners?</a:t>
            </a:r>
            <a:endParaRPr/>
          </a:p>
        </p:txBody>
      </p:sp>
      <p:sp>
        <p:nvSpPr>
          <p:cNvPr id="100" name="Google Shape;100;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1917">
                <a:solidFill>
                  <a:srgbClr val="000000"/>
                </a:solidFill>
                <a:latin typeface="Arial"/>
                <a:ea typeface="Arial"/>
                <a:cs typeface="Arial"/>
                <a:sym typeface="Arial"/>
              </a:rPr>
              <a:t>The petitioner’s presentation indicated:</a:t>
            </a:r>
            <a:endParaRPr sz="1917">
              <a:solidFill>
                <a:srgbClr val="000000"/>
              </a:solidFill>
              <a:latin typeface="Arial"/>
              <a:ea typeface="Arial"/>
              <a:cs typeface="Arial"/>
              <a:sym typeface="Arial"/>
            </a:endParaRPr>
          </a:p>
          <a:p>
            <a:pPr indent="-332105" lvl="0" marL="457200" rtl="0" algn="l">
              <a:lnSpc>
                <a:spcPct val="100000"/>
              </a:lnSpc>
              <a:spcBef>
                <a:spcPts val="1200"/>
              </a:spcBef>
              <a:spcAft>
                <a:spcPts val="0"/>
              </a:spcAft>
              <a:buClr>
                <a:srgbClr val="000000"/>
              </a:buClr>
              <a:buSzPct val="100000"/>
              <a:buFont typeface="Arial"/>
              <a:buChar char="●"/>
            </a:pPr>
            <a:r>
              <a:rPr lang="en" sz="1917">
                <a:solidFill>
                  <a:srgbClr val="000000"/>
                </a:solidFill>
                <a:latin typeface="Arial"/>
                <a:ea typeface="Arial"/>
                <a:cs typeface="Arial"/>
                <a:sym typeface="Arial"/>
              </a:rPr>
              <a:t>2</a:t>
            </a:r>
            <a:r>
              <a:rPr lang="en" sz="1917">
                <a:solidFill>
                  <a:srgbClr val="000000"/>
                </a:solidFill>
                <a:latin typeface="Arial"/>
                <a:ea typeface="Arial"/>
                <a:cs typeface="Arial"/>
                <a:sym typeface="Arial"/>
              </a:rPr>
              <a:t> homeowners in New Berlin neighborhoods:</a:t>
            </a:r>
            <a:endParaRPr sz="1917">
              <a:solidFill>
                <a:srgbClr val="000000"/>
              </a:solidFill>
              <a:latin typeface="Arial"/>
              <a:ea typeface="Arial"/>
              <a:cs typeface="Arial"/>
              <a:sym typeface="Arial"/>
            </a:endParaRPr>
          </a:p>
          <a:p>
            <a:pPr indent="0" lvl="0" marL="0" rtl="0" algn="l">
              <a:spcBef>
                <a:spcPts val="0"/>
              </a:spcBef>
              <a:spcAft>
                <a:spcPts val="0"/>
              </a:spcAft>
              <a:buNone/>
            </a:pPr>
            <a:r>
              <a:t/>
            </a:r>
            <a:endParaRPr sz="1917">
              <a:solidFill>
                <a:srgbClr val="000000"/>
              </a:solidFill>
              <a:latin typeface="Arial"/>
              <a:ea typeface="Arial"/>
              <a:cs typeface="Arial"/>
              <a:sym typeface="Arial"/>
            </a:endParaRPr>
          </a:p>
          <a:p>
            <a:pPr indent="0" lvl="0" marL="0" rtl="0" algn="l">
              <a:spcBef>
                <a:spcPts val="1200"/>
              </a:spcBef>
              <a:spcAft>
                <a:spcPts val="0"/>
              </a:spcAft>
              <a:buNone/>
            </a:pPr>
            <a:r>
              <a:rPr lang="en" sz="1917">
                <a:solidFill>
                  <a:srgbClr val="000000"/>
                </a:solidFill>
                <a:latin typeface="Arial"/>
                <a:ea typeface="Arial"/>
                <a:cs typeface="Arial"/>
                <a:sym typeface="Arial"/>
              </a:rPr>
              <a:t>Our analysis indicates that the</a:t>
            </a:r>
            <a:r>
              <a:rPr lang="en" sz="1917">
                <a:solidFill>
                  <a:srgbClr val="000000"/>
                </a:solidFill>
                <a:latin typeface="Arial"/>
                <a:ea typeface="Arial"/>
                <a:cs typeface="Arial"/>
                <a:sym typeface="Arial"/>
              </a:rPr>
              <a:t> request received by the WAWM School District includes:</a:t>
            </a:r>
            <a:endParaRPr sz="1917">
              <a:solidFill>
                <a:srgbClr val="000000"/>
              </a:solidFill>
              <a:latin typeface="Arial"/>
              <a:ea typeface="Arial"/>
              <a:cs typeface="Arial"/>
              <a:sym typeface="Arial"/>
            </a:endParaRPr>
          </a:p>
          <a:p>
            <a:pPr indent="-332105" lvl="0" marL="457200" rtl="0" algn="l">
              <a:spcBef>
                <a:spcPts val="1200"/>
              </a:spcBef>
              <a:spcAft>
                <a:spcPts val="0"/>
              </a:spcAft>
              <a:buClr>
                <a:srgbClr val="000000"/>
              </a:buClr>
              <a:buSzPct val="100000"/>
              <a:buFont typeface="Arial"/>
              <a:buChar char="●"/>
            </a:pPr>
            <a:r>
              <a:rPr lang="en" sz="1917">
                <a:solidFill>
                  <a:srgbClr val="000000"/>
                </a:solidFill>
                <a:latin typeface="Arial"/>
                <a:ea typeface="Arial"/>
                <a:cs typeface="Arial"/>
                <a:sym typeface="Arial"/>
              </a:rPr>
              <a:t>3 total signatures and the petitioner </a:t>
            </a:r>
            <a:endParaRPr sz="1917">
              <a:solidFill>
                <a:srgbClr val="000000"/>
              </a:solidFill>
              <a:latin typeface="Arial"/>
              <a:ea typeface="Arial"/>
              <a:cs typeface="Arial"/>
              <a:sym typeface="Arial"/>
            </a:endParaRPr>
          </a:p>
          <a:p>
            <a:pPr indent="-332105" lvl="0" marL="457200" rtl="0" algn="l">
              <a:spcBef>
                <a:spcPts val="0"/>
              </a:spcBef>
              <a:spcAft>
                <a:spcPts val="0"/>
              </a:spcAft>
              <a:buClr>
                <a:srgbClr val="000000"/>
              </a:buClr>
              <a:buSzPct val="100000"/>
              <a:buFont typeface="Arial"/>
              <a:buChar char="●"/>
            </a:pPr>
            <a:r>
              <a:rPr lang="en" sz="1917">
                <a:solidFill>
                  <a:srgbClr val="000000"/>
                </a:solidFill>
                <a:latin typeface="Arial"/>
                <a:ea typeface="Arial"/>
                <a:cs typeface="Arial"/>
                <a:sym typeface="Arial"/>
              </a:rPr>
              <a:t>3 resident signatures (multiple signatures per household)</a:t>
            </a:r>
            <a:endParaRPr sz="1917">
              <a:solidFill>
                <a:srgbClr val="000000"/>
              </a:solidFill>
              <a:latin typeface="Arial"/>
              <a:ea typeface="Arial"/>
              <a:cs typeface="Arial"/>
              <a:sym typeface="Arial"/>
            </a:endParaRPr>
          </a:p>
          <a:p>
            <a:pPr indent="-332105" lvl="0" marL="457200" rtl="0" algn="l">
              <a:spcBef>
                <a:spcPts val="0"/>
              </a:spcBef>
              <a:spcAft>
                <a:spcPts val="0"/>
              </a:spcAft>
              <a:buClr>
                <a:srgbClr val="000000"/>
              </a:buClr>
              <a:buSzPct val="100000"/>
              <a:buFont typeface="Arial"/>
              <a:buChar char="●"/>
            </a:pPr>
            <a:r>
              <a:rPr lang="en" sz="1917">
                <a:solidFill>
                  <a:srgbClr val="000000"/>
                </a:solidFill>
                <a:latin typeface="Arial"/>
                <a:ea typeface="Arial"/>
                <a:cs typeface="Arial"/>
                <a:sym typeface="Arial"/>
              </a:rPr>
              <a:t>All 3 residents are confirmed within the WAWM School District</a:t>
            </a:r>
            <a:endParaRPr sz="1917">
              <a:solidFill>
                <a:srgbClr val="000000"/>
              </a:solidFill>
              <a:latin typeface="Arial"/>
              <a:ea typeface="Arial"/>
              <a:cs typeface="Arial"/>
              <a:sym typeface="Arial"/>
            </a:endParaRPr>
          </a:p>
          <a:p>
            <a:pPr indent="-332105" lvl="0" marL="457200" rtl="0" algn="l">
              <a:spcBef>
                <a:spcPts val="0"/>
              </a:spcBef>
              <a:spcAft>
                <a:spcPts val="0"/>
              </a:spcAft>
              <a:buClr>
                <a:srgbClr val="000000"/>
              </a:buClr>
              <a:buSzPct val="100000"/>
              <a:buFont typeface="Arial"/>
              <a:buChar char="●"/>
            </a:pPr>
            <a:r>
              <a:rPr lang="en" sz="1917">
                <a:solidFill>
                  <a:srgbClr val="000000"/>
                </a:solidFill>
                <a:latin typeface="Arial"/>
                <a:ea typeface="Arial"/>
                <a:cs typeface="Arial"/>
                <a:sym typeface="Arial"/>
              </a:rPr>
              <a:t>0 students</a:t>
            </a:r>
            <a:endParaRPr sz="1917">
              <a:solidFill>
                <a:srgbClr val="000000"/>
              </a:solidFill>
              <a:latin typeface="Arial"/>
              <a:ea typeface="Arial"/>
              <a:cs typeface="Arial"/>
              <a:sym typeface="Arial"/>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01" name="Google Shape;101;p19"/>
          <p:cNvPicPr preferRelativeResize="0"/>
          <p:nvPr/>
        </p:nvPicPr>
        <p:blipFill>
          <a:blip r:embed="rId3">
            <a:alphaModFix/>
          </a:blip>
          <a:stretch>
            <a:fillRect/>
          </a:stretch>
        </p:blipFill>
        <p:spPr>
          <a:xfrm>
            <a:off x="7590400" y="3976300"/>
            <a:ext cx="969700" cy="969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Wisconsin State Legislature Criteria (#1)</a:t>
            </a:r>
            <a:endParaRPr/>
          </a:p>
        </p:txBody>
      </p:sp>
      <p:sp>
        <p:nvSpPr>
          <p:cNvPr id="107" name="Google Shape;107;p20"/>
          <p:cNvSpPr txBox="1"/>
          <p:nvPr>
            <p:ph idx="1" type="body"/>
          </p:nvPr>
        </p:nvSpPr>
        <p:spPr>
          <a:xfrm>
            <a:off x="311700" y="1683425"/>
            <a:ext cx="8520600" cy="1419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rgbClr val="000000"/>
                </a:solidFill>
                <a:latin typeface="Arial"/>
                <a:ea typeface="Arial"/>
                <a:cs typeface="Arial"/>
                <a:sym typeface="Arial"/>
              </a:rPr>
              <a:t>The geographical and topographical characteristics of the affected school districts, including the estimated travel time to and from school for pupils in the school districts.</a:t>
            </a:r>
            <a:endParaRPr b="1">
              <a:solidFill>
                <a:srgbClr val="000000"/>
              </a:solidFill>
              <a:latin typeface="Arial"/>
              <a:ea typeface="Arial"/>
              <a:cs typeface="Arial"/>
              <a:sym typeface="Arial"/>
            </a:endParaRPr>
          </a:p>
        </p:txBody>
      </p:sp>
      <p:pic>
        <p:nvPicPr>
          <p:cNvPr id="108" name="Google Shape;108;p20"/>
          <p:cNvPicPr preferRelativeResize="0"/>
          <p:nvPr/>
        </p:nvPicPr>
        <p:blipFill>
          <a:blip r:embed="rId3">
            <a:alphaModFix/>
          </a:blip>
          <a:stretch>
            <a:fillRect/>
          </a:stretch>
        </p:blipFill>
        <p:spPr>
          <a:xfrm>
            <a:off x="7590400" y="3976300"/>
            <a:ext cx="969700" cy="969700"/>
          </a:xfrm>
          <a:prstGeom prst="rect">
            <a:avLst/>
          </a:prstGeom>
          <a:noFill/>
          <a:ln>
            <a:noFill/>
          </a:ln>
        </p:spPr>
      </p:pic>
      <p:pic>
        <p:nvPicPr>
          <p:cNvPr id="109" name="Google Shape;109;p20"/>
          <p:cNvPicPr preferRelativeResize="0"/>
          <p:nvPr/>
        </p:nvPicPr>
        <p:blipFill>
          <a:blip r:embed="rId4">
            <a:alphaModFix/>
          </a:blip>
          <a:stretch>
            <a:fillRect/>
          </a:stretch>
        </p:blipFill>
        <p:spPr>
          <a:xfrm>
            <a:off x="1699134" y="2804975"/>
            <a:ext cx="2802240" cy="2048325"/>
          </a:xfrm>
          <a:prstGeom prst="rect">
            <a:avLst/>
          </a:prstGeom>
          <a:noFill/>
          <a:ln>
            <a:noFill/>
          </a:ln>
        </p:spPr>
      </p:pic>
      <p:pic>
        <p:nvPicPr>
          <p:cNvPr id="110" name="Google Shape;110;p20"/>
          <p:cNvPicPr preferRelativeResize="0"/>
          <p:nvPr/>
        </p:nvPicPr>
        <p:blipFill>
          <a:blip r:embed="rId5">
            <a:alphaModFix/>
          </a:blip>
          <a:stretch>
            <a:fillRect/>
          </a:stretch>
        </p:blipFill>
        <p:spPr>
          <a:xfrm>
            <a:off x="4824237" y="2804975"/>
            <a:ext cx="2112976" cy="20483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Wisconsin State Legislature Criteria (#1)</a:t>
            </a:r>
            <a:endParaRPr/>
          </a:p>
        </p:txBody>
      </p:sp>
      <p:sp>
        <p:nvSpPr>
          <p:cNvPr id="116" name="Google Shape;116;p21"/>
          <p:cNvSpPr txBox="1"/>
          <p:nvPr>
            <p:ph idx="1" type="body"/>
          </p:nvPr>
        </p:nvSpPr>
        <p:spPr>
          <a:xfrm>
            <a:off x="4637275" y="1239450"/>
            <a:ext cx="3999900" cy="198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Distance to neighborhood New Berlin Schools from </a:t>
            </a:r>
            <a:r>
              <a:rPr lang="en">
                <a:latin typeface="Arial"/>
                <a:ea typeface="Arial"/>
                <a:cs typeface="Arial"/>
                <a:sym typeface="Arial"/>
              </a:rPr>
              <a:t>3510 S. Sandalwood Dr:</a:t>
            </a:r>
            <a:endParaRPr>
              <a:latin typeface="Arial"/>
              <a:ea typeface="Arial"/>
              <a:cs typeface="Arial"/>
              <a:sym typeface="Arial"/>
            </a:endParaRPr>
          </a:p>
          <a:p>
            <a:pPr indent="0" lvl="0" marL="0" rtl="0" algn="l">
              <a:spcBef>
                <a:spcPts val="1200"/>
              </a:spcBef>
              <a:spcAft>
                <a:spcPts val="0"/>
              </a:spcAft>
              <a:buNone/>
            </a:pPr>
            <a:r>
              <a:rPr lang="en">
                <a:latin typeface="Arial"/>
                <a:ea typeface="Arial"/>
                <a:cs typeface="Arial"/>
                <a:sym typeface="Arial"/>
              </a:rPr>
              <a:t>Orchard Lane Elementary:	</a:t>
            </a:r>
            <a:r>
              <a:rPr b="1" lang="en">
                <a:latin typeface="Arial"/>
                <a:ea typeface="Arial"/>
                <a:cs typeface="Arial"/>
                <a:sym typeface="Arial"/>
              </a:rPr>
              <a:t>2.6</a:t>
            </a:r>
            <a:r>
              <a:rPr b="1" lang="en">
                <a:latin typeface="Arial"/>
                <a:ea typeface="Arial"/>
                <a:cs typeface="Arial"/>
                <a:sym typeface="Arial"/>
              </a:rPr>
              <a:t> Miles</a:t>
            </a:r>
            <a:endParaRPr>
              <a:latin typeface="Arial"/>
              <a:ea typeface="Arial"/>
              <a:cs typeface="Arial"/>
              <a:sym typeface="Arial"/>
            </a:endParaRPr>
          </a:p>
          <a:p>
            <a:pPr indent="0" lvl="0" marL="0" rtl="0" algn="l">
              <a:spcBef>
                <a:spcPts val="1200"/>
              </a:spcBef>
              <a:spcAft>
                <a:spcPts val="0"/>
              </a:spcAft>
              <a:buNone/>
            </a:pPr>
            <a:r>
              <a:rPr lang="en">
                <a:latin typeface="Arial"/>
                <a:ea typeface="Arial"/>
                <a:cs typeface="Arial"/>
                <a:sym typeface="Arial"/>
              </a:rPr>
              <a:t>Eisenhower Middle School:	</a:t>
            </a:r>
            <a:r>
              <a:rPr b="1" lang="en">
                <a:latin typeface="Arial"/>
                <a:ea typeface="Arial"/>
                <a:cs typeface="Arial"/>
                <a:sym typeface="Arial"/>
              </a:rPr>
              <a:t>1.9</a:t>
            </a:r>
            <a:r>
              <a:rPr b="1" lang="en">
                <a:latin typeface="Arial"/>
                <a:ea typeface="Arial"/>
                <a:cs typeface="Arial"/>
                <a:sym typeface="Arial"/>
              </a:rPr>
              <a:t> Miles</a:t>
            </a:r>
            <a:endParaRPr>
              <a:latin typeface="Arial"/>
              <a:ea typeface="Arial"/>
              <a:cs typeface="Arial"/>
              <a:sym typeface="Arial"/>
            </a:endParaRPr>
          </a:p>
          <a:p>
            <a:pPr indent="0" lvl="0" marL="0" rtl="0" algn="l">
              <a:spcBef>
                <a:spcPts val="1200"/>
              </a:spcBef>
              <a:spcAft>
                <a:spcPts val="1200"/>
              </a:spcAft>
              <a:buNone/>
            </a:pPr>
            <a:r>
              <a:rPr lang="en">
                <a:latin typeface="Arial"/>
                <a:ea typeface="Arial"/>
                <a:cs typeface="Arial"/>
                <a:sym typeface="Arial"/>
              </a:rPr>
              <a:t>Eisenhower High School:	</a:t>
            </a:r>
            <a:r>
              <a:rPr b="1" lang="en">
                <a:latin typeface="Arial"/>
                <a:ea typeface="Arial"/>
                <a:cs typeface="Arial"/>
                <a:sym typeface="Arial"/>
              </a:rPr>
              <a:t>1.9</a:t>
            </a:r>
            <a:r>
              <a:rPr b="1" lang="en">
                <a:latin typeface="Arial"/>
                <a:ea typeface="Arial"/>
                <a:cs typeface="Arial"/>
                <a:sym typeface="Arial"/>
              </a:rPr>
              <a:t> Miles</a:t>
            </a:r>
            <a:r>
              <a:rPr lang="en">
                <a:latin typeface="Arial"/>
                <a:ea typeface="Arial"/>
                <a:cs typeface="Arial"/>
                <a:sym typeface="Arial"/>
              </a:rPr>
              <a:t> </a:t>
            </a:r>
            <a:endParaRPr>
              <a:latin typeface="Arial"/>
              <a:ea typeface="Arial"/>
              <a:cs typeface="Arial"/>
              <a:sym typeface="Arial"/>
            </a:endParaRPr>
          </a:p>
        </p:txBody>
      </p:sp>
      <p:sp>
        <p:nvSpPr>
          <p:cNvPr id="117" name="Google Shape;117;p21"/>
          <p:cNvSpPr txBox="1"/>
          <p:nvPr>
            <p:ph idx="2" type="body"/>
          </p:nvPr>
        </p:nvSpPr>
        <p:spPr>
          <a:xfrm>
            <a:off x="476475" y="1239450"/>
            <a:ext cx="3999900" cy="188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Distance to neighborhood WAWM Schools from 3510 S. Sandalwood Dr:</a:t>
            </a:r>
            <a:endParaRPr>
              <a:latin typeface="Arial"/>
              <a:ea typeface="Arial"/>
              <a:cs typeface="Arial"/>
              <a:sym typeface="Arial"/>
            </a:endParaRPr>
          </a:p>
          <a:p>
            <a:pPr indent="0" lvl="0" marL="0" rtl="0" algn="l">
              <a:spcBef>
                <a:spcPts val="1200"/>
              </a:spcBef>
              <a:spcAft>
                <a:spcPts val="0"/>
              </a:spcAft>
              <a:buNone/>
            </a:pPr>
            <a:r>
              <a:rPr lang="en">
                <a:latin typeface="Arial"/>
                <a:ea typeface="Arial"/>
                <a:cs typeface="Arial"/>
                <a:sym typeface="Arial"/>
              </a:rPr>
              <a:t>Hoover Elementary:			</a:t>
            </a:r>
            <a:r>
              <a:rPr b="1" lang="en">
                <a:latin typeface="Arial"/>
                <a:ea typeface="Arial"/>
                <a:cs typeface="Arial"/>
                <a:sym typeface="Arial"/>
              </a:rPr>
              <a:t>.7 Miles</a:t>
            </a:r>
            <a:endParaRPr>
              <a:latin typeface="Arial"/>
              <a:ea typeface="Arial"/>
              <a:cs typeface="Arial"/>
              <a:sym typeface="Arial"/>
            </a:endParaRPr>
          </a:p>
          <a:p>
            <a:pPr indent="0" lvl="0" marL="0" rtl="0" algn="l">
              <a:spcBef>
                <a:spcPts val="1200"/>
              </a:spcBef>
              <a:spcAft>
                <a:spcPts val="0"/>
              </a:spcAft>
              <a:buNone/>
            </a:pPr>
            <a:r>
              <a:rPr lang="en">
                <a:latin typeface="Arial"/>
                <a:ea typeface="Arial"/>
                <a:cs typeface="Arial"/>
                <a:sym typeface="Arial"/>
              </a:rPr>
              <a:t>Frank Lloyd Wright Intermediate:	</a:t>
            </a:r>
            <a:r>
              <a:rPr b="1" lang="en">
                <a:latin typeface="Arial"/>
                <a:ea typeface="Arial"/>
                <a:cs typeface="Arial"/>
                <a:sym typeface="Arial"/>
              </a:rPr>
              <a:t>3.0</a:t>
            </a:r>
            <a:r>
              <a:rPr b="1" lang="en">
                <a:latin typeface="Arial"/>
                <a:ea typeface="Arial"/>
                <a:cs typeface="Arial"/>
                <a:sym typeface="Arial"/>
              </a:rPr>
              <a:t> Miles</a:t>
            </a:r>
            <a:endParaRPr>
              <a:latin typeface="Arial"/>
              <a:ea typeface="Arial"/>
              <a:cs typeface="Arial"/>
              <a:sym typeface="Arial"/>
            </a:endParaRPr>
          </a:p>
          <a:p>
            <a:pPr indent="0" lvl="0" marL="0" rtl="0" algn="l">
              <a:spcBef>
                <a:spcPts val="1200"/>
              </a:spcBef>
              <a:spcAft>
                <a:spcPts val="1200"/>
              </a:spcAft>
              <a:buNone/>
            </a:pPr>
            <a:r>
              <a:rPr lang="en">
                <a:latin typeface="Arial"/>
                <a:ea typeface="Arial"/>
                <a:cs typeface="Arial"/>
                <a:sym typeface="Arial"/>
              </a:rPr>
              <a:t>Nathan Hale High School:		</a:t>
            </a:r>
            <a:r>
              <a:rPr b="1" lang="en">
                <a:latin typeface="Arial"/>
                <a:ea typeface="Arial"/>
                <a:cs typeface="Arial"/>
                <a:sym typeface="Arial"/>
              </a:rPr>
              <a:t>2.4 Miles</a:t>
            </a:r>
            <a:endParaRPr b="1">
              <a:latin typeface="Arial"/>
              <a:ea typeface="Arial"/>
              <a:cs typeface="Arial"/>
              <a:sym typeface="Arial"/>
            </a:endParaRPr>
          </a:p>
        </p:txBody>
      </p:sp>
      <p:pic>
        <p:nvPicPr>
          <p:cNvPr id="118" name="Google Shape;118;p21"/>
          <p:cNvPicPr preferRelativeResize="0"/>
          <p:nvPr/>
        </p:nvPicPr>
        <p:blipFill>
          <a:blip r:embed="rId3">
            <a:alphaModFix/>
          </a:blip>
          <a:stretch>
            <a:fillRect/>
          </a:stretch>
        </p:blipFill>
        <p:spPr>
          <a:xfrm>
            <a:off x="7590400" y="4067925"/>
            <a:ext cx="878075" cy="878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